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fif" ContentType="image/jpeg"/>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2.xml" ContentType="application/inkml+xml"/>
  <Override PartName="/ppt/ink/ink3.xml" ContentType="application/inkml+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626" r:id="rId2"/>
    <p:sldId id="354" r:id="rId3"/>
    <p:sldId id="346" r:id="rId4"/>
    <p:sldId id="628" r:id="rId5"/>
    <p:sldId id="629" r:id="rId6"/>
    <p:sldId id="603" r:id="rId7"/>
    <p:sldId id="336" r:id="rId8"/>
    <p:sldId id="372" r:id="rId9"/>
    <p:sldId id="359" r:id="rId10"/>
    <p:sldId id="355" r:id="rId11"/>
    <p:sldId id="607" r:id="rId12"/>
    <p:sldId id="630" r:id="rId13"/>
    <p:sldId id="608" r:id="rId14"/>
    <p:sldId id="609" r:id="rId15"/>
    <p:sldId id="610" r:id="rId16"/>
    <p:sldId id="611" r:id="rId17"/>
    <p:sldId id="612" r:id="rId18"/>
    <p:sldId id="613" r:id="rId19"/>
    <p:sldId id="614" r:id="rId20"/>
    <p:sldId id="615" r:id="rId21"/>
    <p:sldId id="334" r:id="rId22"/>
    <p:sldId id="503" r:id="rId23"/>
    <p:sldId id="384" r:id="rId24"/>
    <p:sldId id="452" r:id="rId25"/>
    <p:sldId id="455" r:id="rId26"/>
    <p:sldId id="504" r:id="rId27"/>
    <p:sldId id="442" r:id="rId28"/>
    <p:sldId id="313" r:id="rId29"/>
    <p:sldId id="505" r:id="rId30"/>
    <p:sldId id="443" r:id="rId31"/>
    <p:sldId id="325" r:id="rId32"/>
    <p:sldId id="326" r:id="rId33"/>
    <p:sldId id="338" r:id="rId34"/>
    <p:sldId id="456" r:id="rId35"/>
    <p:sldId id="617" r:id="rId36"/>
    <p:sldId id="619" r:id="rId37"/>
    <p:sldId id="351" r:id="rId38"/>
    <p:sldId id="631" r:id="rId39"/>
    <p:sldId id="375" r:id="rId40"/>
    <p:sldId id="621" r:id="rId41"/>
    <p:sldId id="622" r:id="rId42"/>
    <p:sldId id="353" r:id="rId43"/>
    <p:sldId id="507" r:id="rId44"/>
    <p:sldId id="260" r:id="rId45"/>
    <p:sldId id="385" r:id="rId46"/>
    <p:sldId id="320" r:id="rId47"/>
    <p:sldId id="512" r:id="rId48"/>
    <p:sldId id="624" r:id="rId49"/>
    <p:sldId id="623" r:id="rId50"/>
    <p:sldId id="625" r:id="rId51"/>
    <p:sldId id="262" r:id="rId52"/>
    <p:sldId id="509" r:id="rId53"/>
    <p:sldId id="263" r:id="rId54"/>
    <p:sldId id="264" r:id="rId5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56" autoAdjust="0"/>
    <p:restoredTop sz="82709" autoAdjust="0"/>
  </p:normalViewPr>
  <p:slideViewPr>
    <p:cSldViewPr>
      <p:cViewPr>
        <p:scale>
          <a:sx n="40" d="100"/>
          <a:sy n="40" d="100"/>
        </p:scale>
        <p:origin x="1605" y="685"/>
      </p:cViewPr>
      <p:guideLst>
        <p:guide orient="horz" pos="2160"/>
        <p:guide pos="3840"/>
      </p:guideLst>
    </p:cSldViewPr>
  </p:slideViewPr>
  <p:notesTextViewPr>
    <p:cViewPr>
      <p:scale>
        <a:sx n="1" d="1"/>
        <a:sy n="1" d="1"/>
      </p:scale>
      <p:origin x="0" y="0"/>
    </p:cViewPr>
  </p:notesTextViewPr>
  <p:sorterViewPr>
    <p:cViewPr>
      <p:scale>
        <a:sx n="150" d="100"/>
        <a:sy n="150" d="100"/>
      </p:scale>
      <p:origin x="0" y="-19259"/>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rule\Desktop\andrew_www\S2020_ModBio\Lec8\inhibitor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Gordon%20Rule\Desktop\Andrew_www\a0_harbour\HIV_Inhibitor.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600" baseline="0"/>
              <a:t>Effect of Allosteric Inhibitors</a:t>
            </a: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6456893707958636"/>
          <c:y val="0.17171296296296296"/>
          <c:w val="0.77044017038853752"/>
          <c:h val="0.65570173519976682"/>
        </c:manualLayout>
      </c:layout>
      <c:scatterChart>
        <c:scatterStyle val="smoothMarker"/>
        <c:varyColors val="0"/>
        <c:ser>
          <c:idx val="0"/>
          <c:order val="0"/>
          <c:tx>
            <c:strRef>
              <c:f>Sheet1!$B$1</c:f>
              <c:strCache>
                <c:ptCount val="1"/>
                <c:pt idx="0">
                  <c:v>No Inh</c:v>
                </c:pt>
              </c:strCache>
            </c:strRef>
          </c:tx>
          <c:spPr>
            <a:ln w="22225" cap="rnd">
              <a:solidFill>
                <a:schemeClr val="accent1"/>
              </a:solidFill>
              <a:round/>
            </a:ln>
            <a:effectLst/>
          </c:spPr>
          <c:marker>
            <c:symbol val="none"/>
          </c:marker>
          <c:xVal>
            <c:numRef>
              <c:f>Sheet1!$A$2:$A$11</c:f>
              <c:numCache>
                <c:formatCode>General</c:formatCode>
                <c:ptCount val="10"/>
                <c:pt idx="0">
                  <c:v>0</c:v>
                </c:pt>
                <c:pt idx="1">
                  <c:v>1</c:v>
                </c:pt>
                <c:pt idx="2">
                  <c:v>3</c:v>
                </c:pt>
                <c:pt idx="3">
                  <c:v>5</c:v>
                </c:pt>
                <c:pt idx="4">
                  <c:v>10</c:v>
                </c:pt>
                <c:pt idx="5">
                  <c:v>20</c:v>
                </c:pt>
                <c:pt idx="6">
                  <c:v>30</c:v>
                </c:pt>
                <c:pt idx="7">
                  <c:v>50</c:v>
                </c:pt>
                <c:pt idx="8">
                  <c:v>100</c:v>
                </c:pt>
                <c:pt idx="9">
                  <c:v>200</c:v>
                </c:pt>
              </c:numCache>
            </c:numRef>
          </c:xVal>
          <c:yVal>
            <c:numRef>
              <c:f>Sheet1!$B$2:$B$11</c:f>
              <c:numCache>
                <c:formatCode>General</c:formatCode>
                <c:ptCount val="10"/>
                <c:pt idx="0">
                  <c:v>0</c:v>
                </c:pt>
                <c:pt idx="1">
                  <c:v>4.5454545454545459</c:v>
                </c:pt>
                <c:pt idx="2">
                  <c:v>11.538461538461538</c:v>
                </c:pt>
                <c:pt idx="3">
                  <c:v>16.666666666666668</c:v>
                </c:pt>
                <c:pt idx="4">
                  <c:v>25</c:v>
                </c:pt>
                <c:pt idx="5">
                  <c:v>33.333333333333336</c:v>
                </c:pt>
                <c:pt idx="6">
                  <c:v>37.5</c:v>
                </c:pt>
                <c:pt idx="7">
                  <c:v>41.666666666666664</c:v>
                </c:pt>
                <c:pt idx="8">
                  <c:v>45.454545454545453</c:v>
                </c:pt>
                <c:pt idx="9">
                  <c:v>47.61904761904762</c:v>
                </c:pt>
              </c:numCache>
            </c:numRef>
          </c:yVal>
          <c:smooth val="1"/>
          <c:extLst>
            <c:ext xmlns:c16="http://schemas.microsoft.com/office/drawing/2014/chart" uri="{C3380CC4-5D6E-409C-BE32-E72D297353CC}">
              <c16:uniqueId val="{00000000-0D87-44D9-9AE2-534CE403A621}"/>
            </c:ext>
          </c:extLst>
        </c:ser>
        <c:ser>
          <c:idx val="1"/>
          <c:order val="1"/>
          <c:tx>
            <c:strRef>
              <c:f>Sheet1!$C$1</c:f>
              <c:strCache>
                <c:ptCount val="1"/>
                <c:pt idx="0">
                  <c:v>Allo Inh (CTP)</c:v>
                </c:pt>
              </c:strCache>
            </c:strRef>
          </c:tx>
          <c:spPr>
            <a:ln w="22225" cap="rnd">
              <a:solidFill>
                <a:schemeClr val="accent2"/>
              </a:solidFill>
              <a:round/>
            </a:ln>
            <a:effectLst/>
          </c:spPr>
          <c:marker>
            <c:symbol val="none"/>
          </c:marker>
          <c:xVal>
            <c:numRef>
              <c:f>Sheet1!$A$2:$A$11</c:f>
              <c:numCache>
                <c:formatCode>General</c:formatCode>
                <c:ptCount val="10"/>
                <c:pt idx="0">
                  <c:v>0</c:v>
                </c:pt>
                <c:pt idx="1">
                  <c:v>1</c:v>
                </c:pt>
                <c:pt idx="2">
                  <c:v>3</c:v>
                </c:pt>
                <c:pt idx="3">
                  <c:v>5</c:v>
                </c:pt>
                <c:pt idx="4">
                  <c:v>10</c:v>
                </c:pt>
                <c:pt idx="5">
                  <c:v>20</c:v>
                </c:pt>
                <c:pt idx="6">
                  <c:v>30</c:v>
                </c:pt>
                <c:pt idx="7">
                  <c:v>50</c:v>
                </c:pt>
                <c:pt idx="8">
                  <c:v>100</c:v>
                </c:pt>
                <c:pt idx="9">
                  <c:v>200</c:v>
                </c:pt>
              </c:numCache>
            </c:numRef>
          </c:xVal>
          <c:yVal>
            <c:numRef>
              <c:f>Sheet1!$C$2:$C$11</c:f>
              <c:numCache>
                <c:formatCode>General</c:formatCode>
                <c:ptCount val="10"/>
                <c:pt idx="0">
                  <c:v>0</c:v>
                </c:pt>
                <c:pt idx="1">
                  <c:v>0.95238095238095233</c:v>
                </c:pt>
                <c:pt idx="2">
                  <c:v>2.6086956521739131</c:v>
                </c:pt>
                <c:pt idx="3">
                  <c:v>4</c:v>
                </c:pt>
                <c:pt idx="4">
                  <c:v>6.666666666666667</c:v>
                </c:pt>
                <c:pt idx="5">
                  <c:v>10</c:v>
                </c:pt>
                <c:pt idx="6">
                  <c:v>12</c:v>
                </c:pt>
                <c:pt idx="7">
                  <c:v>14.285714285714286</c:v>
                </c:pt>
                <c:pt idx="8">
                  <c:v>16.666666666666668</c:v>
                </c:pt>
                <c:pt idx="9">
                  <c:v>18.181818181818183</c:v>
                </c:pt>
              </c:numCache>
            </c:numRef>
          </c:yVal>
          <c:smooth val="1"/>
          <c:extLst>
            <c:ext xmlns:c16="http://schemas.microsoft.com/office/drawing/2014/chart" uri="{C3380CC4-5D6E-409C-BE32-E72D297353CC}">
              <c16:uniqueId val="{00000001-0D87-44D9-9AE2-534CE403A621}"/>
            </c:ext>
          </c:extLst>
        </c:ser>
        <c:dLbls>
          <c:showLegendKey val="0"/>
          <c:showVal val="0"/>
          <c:showCatName val="0"/>
          <c:showSerName val="0"/>
          <c:showPercent val="0"/>
          <c:showBubbleSize val="0"/>
        </c:dLbls>
        <c:axId val="826801824"/>
        <c:axId val="820525024"/>
      </c:scatterChart>
      <c:valAx>
        <c:axId val="826801824"/>
        <c:scaling>
          <c:orientation val="minMax"/>
          <c:max val="2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a:t>[S]</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820525024"/>
        <c:crosses val="autoZero"/>
        <c:crossBetween val="midCat"/>
        <c:majorUnit val="20"/>
        <c:minorUnit val="10"/>
      </c:valAx>
      <c:valAx>
        <c:axId val="820525024"/>
        <c:scaling>
          <c:orientation val="minMax"/>
          <c:max val="5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a:t>Velocity</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826801824"/>
        <c:crosses val="autoZero"/>
        <c:crossBetween val="midCat"/>
        <c:minorUnit val="5"/>
      </c:valAx>
      <c:spPr>
        <a:noFill/>
        <a:ln>
          <a:noFill/>
        </a:ln>
        <a:effectLst/>
      </c:spPr>
    </c:plotArea>
    <c:legend>
      <c:legendPos val="b"/>
      <c:legendEntry>
        <c:idx val="0"/>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Entry>
      <c:layout>
        <c:manualLayout>
          <c:xMode val="edge"/>
          <c:yMode val="edge"/>
          <c:x val="0.35026547911019318"/>
          <c:y val="0.31539297171186942"/>
          <c:w val="0.56452677021929631"/>
          <c:h val="0.2262615554388529"/>
        </c:manualLayout>
      </c:layout>
      <c:overlay val="0"/>
      <c:spPr>
        <a:solidFill>
          <a:schemeClr val="bg1"/>
        </a:solid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v>No Inhibitor</c:v>
          </c:tx>
          <c:spPr>
            <a:ln w="19050" cap="rnd">
              <a:solidFill>
                <a:schemeClr val="accent1"/>
              </a:solidFill>
              <a:round/>
            </a:ln>
            <a:effectLst/>
          </c:spPr>
          <c:marker>
            <c:symbol val="none"/>
          </c:marker>
          <c:xVal>
            <c:numRef>
              <c:f>Sheet1!$A$2:$A$12</c:f>
              <c:numCache>
                <c:formatCode>0</c:formatCode>
                <c:ptCount val="11"/>
                <c:pt idx="0">
                  <c:v>0</c:v>
                </c:pt>
                <c:pt idx="1">
                  <c:v>1</c:v>
                </c:pt>
                <c:pt idx="2">
                  <c:v>2</c:v>
                </c:pt>
                <c:pt idx="3">
                  <c:v>3</c:v>
                </c:pt>
                <c:pt idx="4">
                  <c:v>4</c:v>
                </c:pt>
                <c:pt idx="5">
                  <c:v>5</c:v>
                </c:pt>
                <c:pt idx="6">
                  <c:v>10</c:v>
                </c:pt>
                <c:pt idx="7">
                  <c:v>20</c:v>
                </c:pt>
                <c:pt idx="8">
                  <c:v>40</c:v>
                </c:pt>
                <c:pt idx="9">
                  <c:v>60</c:v>
                </c:pt>
                <c:pt idx="10">
                  <c:v>100</c:v>
                </c:pt>
              </c:numCache>
            </c:numRef>
          </c:xVal>
          <c:yVal>
            <c:numRef>
              <c:f>Sheet1!$B$2:$B$12</c:f>
              <c:numCache>
                <c:formatCode>0</c:formatCode>
                <c:ptCount val="11"/>
                <c:pt idx="0">
                  <c:v>0</c:v>
                </c:pt>
                <c:pt idx="1">
                  <c:v>16.666666666666668</c:v>
                </c:pt>
                <c:pt idx="2">
                  <c:v>28.571428571428573</c:v>
                </c:pt>
                <c:pt idx="3">
                  <c:v>37.5</c:v>
                </c:pt>
                <c:pt idx="4">
                  <c:v>44.444444444444443</c:v>
                </c:pt>
                <c:pt idx="5">
                  <c:v>50</c:v>
                </c:pt>
                <c:pt idx="6">
                  <c:v>66.666666666666671</c:v>
                </c:pt>
                <c:pt idx="7">
                  <c:v>80</c:v>
                </c:pt>
                <c:pt idx="8">
                  <c:v>88.888888888888886</c:v>
                </c:pt>
                <c:pt idx="9">
                  <c:v>92.307692307692307</c:v>
                </c:pt>
                <c:pt idx="10">
                  <c:v>95.238095238095241</c:v>
                </c:pt>
              </c:numCache>
            </c:numRef>
          </c:yVal>
          <c:smooth val="1"/>
          <c:extLst>
            <c:ext xmlns:c16="http://schemas.microsoft.com/office/drawing/2014/chart" uri="{C3380CC4-5D6E-409C-BE32-E72D297353CC}">
              <c16:uniqueId val="{00000000-6A85-4F9F-BFEE-4196C8292795}"/>
            </c:ext>
          </c:extLst>
        </c:ser>
        <c:ser>
          <c:idx val="1"/>
          <c:order val="1"/>
          <c:tx>
            <c:v>Inhibitor A</c:v>
          </c:tx>
          <c:spPr>
            <a:ln w="19050" cap="rnd">
              <a:solidFill>
                <a:schemeClr val="accent2"/>
              </a:solidFill>
              <a:round/>
            </a:ln>
            <a:effectLst/>
          </c:spPr>
          <c:marker>
            <c:symbol val="none"/>
          </c:marker>
          <c:xVal>
            <c:numRef>
              <c:f>Sheet1!$A$2:$A$12</c:f>
              <c:numCache>
                <c:formatCode>0</c:formatCode>
                <c:ptCount val="11"/>
                <c:pt idx="0">
                  <c:v>0</c:v>
                </c:pt>
                <c:pt idx="1">
                  <c:v>1</c:v>
                </c:pt>
                <c:pt idx="2">
                  <c:v>2</c:v>
                </c:pt>
                <c:pt idx="3">
                  <c:v>3</c:v>
                </c:pt>
                <c:pt idx="4">
                  <c:v>4</c:v>
                </c:pt>
                <c:pt idx="5">
                  <c:v>5</c:v>
                </c:pt>
                <c:pt idx="6">
                  <c:v>10</c:v>
                </c:pt>
                <c:pt idx="7">
                  <c:v>20</c:v>
                </c:pt>
                <c:pt idx="8">
                  <c:v>40</c:v>
                </c:pt>
                <c:pt idx="9">
                  <c:v>60</c:v>
                </c:pt>
                <c:pt idx="10">
                  <c:v>100</c:v>
                </c:pt>
              </c:numCache>
            </c:numRef>
          </c:xVal>
          <c:yVal>
            <c:numRef>
              <c:f>Sheet1!$C$2:$C$12</c:f>
              <c:numCache>
                <c:formatCode>0</c:formatCode>
                <c:ptCount val="11"/>
                <c:pt idx="0">
                  <c:v>0</c:v>
                </c:pt>
                <c:pt idx="1">
                  <c:v>9.0909090909090917</c:v>
                </c:pt>
                <c:pt idx="2">
                  <c:v>16.666666666666668</c:v>
                </c:pt>
                <c:pt idx="3">
                  <c:v>23.076923076923077</c:v>
                </c:pt>
                <c:pt idx="4">
                  <c:v>28.571428571428573</c:v>
                </c:pt>
                <c:pt idx="5">
                  <c:v>33.333333333333336</c:v>
                </c:pt>
                <c:pt idx="6">
                  <c:v>50</c:v>
                </c:pt>
                <c:pt idx="7">
                  <c:v>66.666666666666671</c:v>
                </c:pt>
                <c:pt idx="8">
                  <c:v>80</c:v>
                </c:pt>
                <c:pt idx="9">
                  <c:v>85.714285714285708</c:v>
                </c:pt>
                <c:pt idx="10">
                  <c:v>90.909090909090907</c:v>
                </c:pt>
              </c:numCache>
            </c:numRef>
          </c:yVal>
          <c:smooth val="1"/>
          <c:extLst>
            <c:ext xmlns:c16="http://schemas.microsoft.com/office/drawing/2014/chart" uri="{C3380CC4-5D6E-409C-BE32-E72D297353CC}">
              <c16:uniqueId val="{00000001-6A85-4F9F-BFEE-4196C8292795}"/>
            </c:ext>
          </c:extLst>
        </c:ser>
        <c:ser>
          <c:idx val="2"/>
          <c:order val="2"/>
          <c:tx>
            <c:v>Inhibitor B</c:v>
          </c:tx>
          <c:spPr>
            <a:ln w="19050" cap="rnd">
              <a:solidFill>
                <a:schemeClr val="accent3"/>
              </a:solidFill>
              <a:round/>
            </a:ln>
            <a:effectLst/>
          </c:spPr>
          <c:marker>
            <c:symbol val="none"/>
          </c:marker>
          <c:xVal>
            <c:numRef>
              <c:f>Sheet1!$A$2:$A$12</c:f>
              <c:numCache>
                <c:formatCode>0</c:formatCode>
                <c:ptCount val="11"/>
                <c:pt idx="0">
                  <c:v>0</c:v>
                </c:pt>
                <c:pt idx="1">
                  <c:v>1</c:v>
                </c:pt>
                <c:pt idx="2">
                  <c:v>2</c:v>
                </c:pt>
                <c:pt idx="3">
                  <c:v>3</c:v>
                </c:pt>
                <c:pt idx="4">
                  <c:v>4</c:v>
                </c:pt>
                <c:pt idx="5">
                  <c:v>5</c:v>
                </c:pt>
                <c:pt idx="6">
                  <c:v>10</c:v>
                </c:pt>
                <c:pt idx="7">
                  <c:v>20</c:v>
                </c:pt>
                <c:pt idx="8">
                  <c:v>40</c:v>
                </c:pt>
                <c:pt idx="9">
                  <c:v>60</c:v>
                </c:pt>
                <c:pt idx="10">
                  <c:v>100</c:v>
                </c:pt>
              </c:numCache>
            </c:numRef>
          </c:xVal>
          <c:yVal>
            <c:numRef>
              <c:f>Sheet1!$D$2:$D$12</c:f>
              <c:numCache>
                <c:formatCode>0</c:formatCode>
                <c:ptCount val="11"/>
                <c:pt idx="0">
                  <c:v>0</c:v>
                </c:pt>
                <c:pt idx="1">
                  <c:v>1.7857142857142858</c:v>
                </c:pt>
                <c:pt idx="2">
                  <c:v>3.5087719298245612</c:v>
                </c:pt>
                <c:pt idx="3">
                  <c:v>5.1724137931034484</c:v>
                </c:pt>
                <c:pt idx="4">
                  <c:v>6.7796610169491522</c:v>
                </c:pt>
                <c:pt idx="5">
                  <c:v>8.3333333333333339</c:v>
                </c:pt>
                <c:pt idx="6">
                  <c:v>15.384615384615385</c:v>
                </c:pt>
                <c:pt idx="7">
                  <c:v>26.666666666666668</c:v>
                </c:pt>
                <c:pt idx="8">
                  <c:v>42.10526315789474</c:v>
                </c:pt>
                <c:pt idx="9">
                  <c:v>52.173913043478258</c:v>
                </c:pt>
                <c:pt idx="10">
                  <c:v>64.516129032258064</c:v>
                </c:pt>
              </c:numCache>
            </c:numRef>
          </c:yVal>
          <c:smooth val="1"/>
          <c:extLst>
            <c:ext xmlns:c16="http://schemas.microsoft.com/office/drawing/2014/chart" uri="{C3380CC4-5D6E-409C-BE32-E72D297353CC}">
              <c16:uniqueId val="{00000002-6A85-4F9F-BFEE-4196C8292795}"/>
            </c:ext>
          </c:extLst>
        </c:ser>
        <c:dLbls>
          <c:showLegendKey val="0"/>
          <c:showVal val="0"/>
          <c:showCatName val="0"/>
          <c:showSerName val="0"/>
          <c:showPercent val="0"/>
          <c:showBubbleSize val="0"/>
        </c:dLbls>
        <c:axId val="1491352016"/>
        <c:axId val="1491352848"/>
      </c:scatterChart>
      <c:valAx>
        <c:axId val="1491352016"/>
        <c:scaling>
          <c:orientation val="minMax"/>
          <c:max val="1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dirty="0"/>
                  <a:t>[Substrate]</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out"/>
        <c:minorTickMark val="out"/>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91352848"/>
        <c:crosses val="autoZero"/>
        <c:crossBetween val="midCat"/>
        <c:majorUnit val="5"/>
        <c:minorUnit val="2.5"/>
      </c:valAx>
      <c:valAx>
        <c:axId val="14913528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dirty="0"/>
                  <a:t>Reaction Velocity</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9135201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6T13:39:13.803"/>
    </inkml:context>
    <inkml:brush xml:id="br0">
      <inkml:brushProperty name="width" value="0.025" units="cm"/>
      <inkml:brushProperty name="height" value="0.025" units="cm"/>
      <inkml:brushProperty name="color" value="#AB008B"/>
    </inkml:brush>
  </inkml:definitions>
  <inkml:trace contextRef="#ctx0" brushRef="#br0">1 73 1976,'0'13'1641,"1"-1"319,9 7-175,-12-4-1,-1-7 232,3-3-63,-3-15-337,7-2-272,6-16-151,10-3-1337,25-33 184</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34.382"/>
    </inkml:context>
    <inkml:brush xml:id="br0">
      <inkml:brushProperty name="width" value="0.05" units="cm"/>
      <inkml:brushProperty name="height" value="0.05" units="cm"/>
    </inkml:brush>
  </inkml:definitions>
  <inkml:trace contextRef="#ctx0" brushRef="#br0">1 1 24575,'-1'15'0,"2"0"0,0 1 0,0-1 0,2 0 0,6 24 0,5 14 0,9 24 0,-13-55 0,1 0 0,14 22 0,-3-7 0,-20-34-136,0 0-1,0 0 1,0 0-1,1 0 1,-1-1-1,1 1 1,0 0-1,0-1 0,4 3 1,10 5-6690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38.283"/>
    </inkml:context>
    <inkml:brush xml:id="br0">
      <inkml:brushProperty name="width" value="0.05" units="cm"/>
      <inkml:brushProperty name="height" value="0.05" units="cm"/>
    </inkml:brush>
  </inkml:definitions>
  <inkml:trace contextRef="#ctx0" brushRef="#br0">22 496 24575,'0'-7'0,"1"0"0,0 0 0,1 0 0,0 1 0,0-1 0,4-8 0,7-24 0,-10 23 0,-1 1 0,0-1 0,-2-30 0,-1 38 0,0-1 0,0 1 0,-1-1 0,0 1 0,0 0 0,-1 0 0,0 0 0,-8-14 0,6 15 0,1-1 0,0 0 0,0-1 0,1 1 0,-4-14 0,6 18 0,0 0 0,1 0 0,0 0 0,0-1 0,0 1 0,0 0 0,1 0 0,-1 0 0,1 0 0,0 0 0,0 0 0,1 0 0,-1 0 0,3-5 0,1 1-114,0 1 1,0 0-1,1 0 0,0 0 0,0 1 1,0-1-1,1 1 0,0 1 0,0 0 1,1 0-1,10-6 0,1 1-6712</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8T11:20:07.474"/>
    </inkml:context>
    <inkml:brush xml:id="br0">
      <inkml:brushProperty name="width" value="0.05" units="cm"/>
      <inkml:brushProperty name="height" value="0.05" units="cm"/>
      <inkml:brushProperty name="color" value="#FF0066"/>
    </inkml:brush>
  </inkml:definitions>
  <inkml:trace contextRef="#ctx0" brushRef="#br0">39 0 5113,'-13'40'2409,"0"-14"-1105,7-14-416,0-10-264,9-6-680,10 0-1040,15-17 728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8T11:20:07.908"/>
    </inkml:context>
    <inkml:brush xml:id="br0">
      <inkml:brushProperty name="width" value="0.05" units="cm"/>
      <inkml:brushProperty name="height" value="0.05" units="cm"/>
      <inkml:brushProperty name="color" value="#FF0066"/>
    </inkml:brush>
  </inkml:definitions>
  <inkml:trace contextRef="#ctx0" brushRef="#br0">67 15 5777,'-19'-15'2241,"3"15"-1665,6 5-184,-7-5-920,12 3 408</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09.958"/>
    </inkml:context>
    <inkml:brush xml:id="br0">
      <inkml:brushProperty name="width" value="0.05" units="cm"/>
      <inkml:brushProperty name="height" value="0.05" units="cm"/>
    </inkml:brush>
  </inkml:definitions>
  <inkml:trace contextRef="#ctx0" brushRef="#br0">1 307 24575,'6'-6'0,"2"-6"0,5 0 0,2-4 0,-3-6 0,0 1 0,-2-2 0,-3-1 0,-2-1 0,-3-3 0,0-3 0,-2 0 0,-1 1 0,1 4-8191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12.481"/>
    </inkml:context>
    <inkml:brush xml:id="br0">
      <inkml:brushProperty name="width" value="0.05" units="cm"/>
      <inkml:brushProperty name="height" value="0.05" units="cm"/>
    </inkml:brush>
  </inkml:definitions>
  <inkml:trace contextRef="#ctx0" brushRef="#br0">0 1 24575,'11'0'0,"0"0"0,-1 0 0,1 2 0,0-1 0,-1 1 0,1 0 0,-1 1 0,0 1 0,0-1 0,13 8 0,-7-3 0,-2-1 0,1 1 0,19 15 0,-30-20 0,0 1 0,0-1 0,-1 1 0,1-1 0,-1 1 0,0 0 0,0 0 0,-1 1 0,1-1 0,-1 0 0,0 1 0,3 7 0,-3-3 12,0 1 0,0-1 0,-1 0 0,0 0 0,-1 1 0,0-1 0,0 0 0,-1 1 0,-3 14 0,2-18-105,1 0 0,-1 0 1,0-1-1,-1 1 0,1-1 0,-1 1 0,0-1 0,-1 0 1,1 0-1,-1-1 0,0 1 0,0-1 0,-1 0 1,1 0-1,-10 7 0,-4-1-6733</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15.875"/>
    </inkml:context>
    <inkml:brush xml:id="br0">
      <inkml:brushProperty name="width" value="0.05" units="cm"/>
      <inkml:brushProperty name="height" value="0.05" units="cm"/>
    </inkml:brush>
  </inkml:definitions>
  <inkml:trace contextRef="#ctx0" brushRef="#br0">139 0 24575,'0'53'0,"-1"65"0,0-102 0,-1 0 0,-1 0 0,0 1 0,-2-2 0,-5 17 0,-2-1 0,-2-1 0,0-1 0,-3 0 0,-19 26 0,34-51 0,-1 0 0,1 0 0,-1-1 0,1 2 0,0-1 0,0 0 0,-2 9 0,4-11 0,0 0 0,0 0 0,0 0 0,0 0 0,0 0 0,0 0 0,0 0 0,1 0 0,-1 0 0,1 0 0,-1 0 0,1 0 0,0 0 0,0 0 0,0 0 0,0 0 0,0 0 0,0-1 0,3 4 0,12 9-1365,2-2-5461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18.543"/>
    </inkml:context>
    <inkml:brush xml:id="br0">
      <inkml:brushProperty name="width" value="0.05" units="cm"/>
      <inkml:brushProperty name="height" value="0.05" units="cm"/>
    </inkml:brush>
  </inkml:definitions>
  <inkml:trace contextRef="#ctx0" brushRef="#br0">20 0 24575,'0'25'0,"0"0"0,9 47 0,-7-63 0,0-1 0,1 1 0,0 0 0,0-1 0,1 1 0,1-1 0,-1 0 0,1 0 0,0-1 0,1 0 0,7 9 0,6 2 0,-5-4 0,-1-1 0,0 2 0,19 28 0,-29-38 0,0 0 0,-1 0 0,0 0 0,0 0 0,0 0 0,0 1 0,-1-1 0,0 1 0,0-1 0,0 1 0,-1-1 0,0 1 0,0 0 0,0-1 0,-1 1 0,0-1 0,-2 10 0,1-8 1,-1 0 1,0 0-1,0 0 0,-1 0 0,1-1 1,-2 1-1,1-1 0,-1 0 0,-9 10 1,-2-2-10,-1 0 1,-20 12 0,-19 16-1349,39-26-5470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27.103"/>
    </inkml:context>
    <inkml:brush xml:id="br0">
      <inkml:brushProperty name="width" value="0.05" units="cm"/>
      <inkml:brushProperty name="height" value="0.05" units="cm"/>
    </inkml:brush>
  </inkml:definitions>
  <inkml:trace contextRef="#ctx0" brushRef="#br0">0 0 24575,'0'251'0,"0"-243"0,1-1 0,0 0 0,0 0 0,0 0 0,1 1 0,0-1 0,0-1 0,1 1 0,0 0 0,0 0 0,0-1 0,1 0 0,0 0 0,0 0 0,1 0 0,0-1 0,0 1 0,9 7 0,4 2 0,2 3 0,36 40 0,-51-52 0,0 1 0,-1 0 0,1 0 0,-1 0 0,-1 1 0,1-1 0,-1 1 0,0 0 0,-1 0 0,3 14 0,-4-11 24,0-1 0,-1 0 0,0 1 0,-2 14 0,1-20-148,0 0 0,0 0 1,0 0-1,-1-1 0,0 1 0,0-1 1,0 1-1,0-1 0,-1 0 0,0 0 1,-5 6-1,-7 5-6702</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31.596"/>
    </inkml:context>
    <inkml:brush xml:id="br0">
      <inkml:brushProperty name="width" value="0.05" units="cm"/>
      <inkml:brushProperty name="height" value="0.05" units="cm"/>
    </inkml:brush>
  </inkml:definitions>
  <inkml:trace contextRef="#ctx0" brushRef="#br0">86 0 24575,'1'58'0,"-3"68"0,0-120 0,1 1 0,-1-1 0,0 0 0,-1 0 0,0 1 0,1-2 0,-2 1 0,1 0 0,-1-1 0,0 1 0,-8 8 0,7-10 0,1 1 0,0 0 0,0 0 0,1 0 0,0 0 0,0 1 0,0-1 0,0 1 0,1 0 0,0 0 0,0 0 0,0 0 0,-1 11 0,3-12-136,0-1-1,1 0 1,-1 1-1,1-1 1,0 0-1,0 0 1,0 0-1,0 1 0,3 4 1,7 9-6690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628" cy="464820"/>
          </a:xfrm>
          <a:prstGeom prst="rect">
            <a:avLst/>
          </a:prstGeom>
        </p:spPr>
        <p:txBody>
          <a:bodyPr vert="horz" lIns="91647" tIns="45824" rIns="91647" bIns="45824"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971183" y="0"/>
            <a:ext cx="3037628" cy="464820"/>
          </a:xfrm>
          <a:prstGeom prst="rect">
            <a:avLst/>
          </a:prstGeom>
        </p:spPr>
        <p:txBody>
          <a:bodyPr vert="horz" lIns="91647" tIns="45824" rIns="91647" bIns="45824" rtlCol="0"/>
          <a:lstStyle>
            <a:lvl1pPr algn="r">
              <a:defRPr sz="1200">
                <a:latin typeface="Calibri" panose="020F0502020204030204" pitchFamily="34" charset="0"/>
              </a:defRPr>
            </a:lvl1pPr>
          </a:lstStyle>
          <a:p>
            <a:fld id="{88970FE3-3ACB-419D-BE09-AA868D4ABA97}" type="datetimeFigureOut">
              <a:rPr lang="en-US" smtClean="0"/>
              <a:pPr/>
              <a:t>9/9/2023</a:t>
            </a:fld>
            <a:endParaRPr lang="en-US" dirty="0"/>
          </a:p>
        </p:txBody>
      </p:sp>
      <p:sp>
        <p:nvSpPr>
          <p:cNvPr id="4" name="Slide Image Placeholder 3"/>
          <p:cNvSpPr>
            <a:spLocks noGrp="1" noRot="1" noChangeAspect="1"/>
          </p:cNvSpPr>
          <p:nvPr>
            <p:ph type="sldImg" idx="2"/>
          </p:nvPr>
        </p:nvSpPr>
        <p:spPr>
          <a:xfrm>
            <a:off x="406400" y="698500"/>
            <a:ext cx="6197600" cy="3486150"/>
          </a:xfrm>
          <a:prstGeom prst="rect">
            <a:avLst/>
          </a:prstGeom>
          <a:noFill/>
          <a:ln w="12700">
            <a:solidFill>
              <a:prstClr val="black"/>
            </a:solidFill>
          </a:ln>
        </p:spPr>
        <p:txBody>
          <a:bodyPr vert="horz" lIns="91647" tIns="45824" rIns="91647" bIns="45824" rtlCol="0" anchor="ctr"/>
          <a:lstStyle/>
          <a:p>
            <a:endParaRPr lang="en-US" dirty="0"/>
          </a:p>
        </p:txBody>
      </p:sp>
      <p:sp>
        <p:nvSpPr>
          <p:cNvPr id="5" name="Notes Placeholder 4"/>
          <p:cNvSpPr>
            <a:spLocks noGrp="1"/>
          </p:cNvSpPr>
          <p:nvPr>
            <p:ph type="body" sz="quarter" idx="3"/>
          </p:nvPr>
        </p:nvSpPr>
        <p:spPr>
          <a:xfrm>
            <a:off x="701359" y="4415790"/>
            <a:ext cx="5607684" cy="4183380"/>
          </a:xfrm>
          <a:prstGeom prst="rect">
            <a:avLst/>
          </a:prstGeom>
        </p:spPr>
        <p:txBody>
          <a:bodyPr vert="horz" lIns="91647" tIns="45824" rIns="91647" bIns="45824"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8829988"/>
            <a:ext cx="3037628" cy="464820"/>
          </a:xfrm>
          <a:prstGeom prst="rect">
            <a:avLst/>
          </a:prstGeom>
        </p:spPr>
        <p:txBody>
          <a:bodyPr vert="horz" lIns="91647" tIns="45824" rIns="91647" bIns="45824"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971183" y="8829988"/>
            <a:ext cx="3037628" cy="464820"/>
          </a:xfrm>
          <a:prstGeom prst="rect">
            <a:avLst/>
          </a:prstGeom>
        </p:spPr>
        <p:txBody>
          <a:bodyPr vert="horz" lIns="91647" tIns="45824" rIns="91647" bIns="45824" rtlCol="0" anchor="b"/>
          <a:lstStyle>
            <a:lvl1pPr algn="r">
              <a:defRPr sz="1200">
                <a:latin typeface="Calibri" panose="020F0502020204030204" pitchFamily="34" charset="0"/>
              </a:defRPr>
            </a:lvl1pPr>
          </a:lstStyle>
          <a:p>
            <a:fld id="{9FC2FDB8-7725-4B7A-B26B-075CB60ADF58}" type="slidenum">
              <a:rPr lang="en-US" smtClean="0"/>
              <a:pPr/>
              <a:t>‹#›</a:t>
            </a:fld>
            <a:endParaRPr lang="en-US" dirty="0"/>
          </a:p>
        </p:txBody>
      </p:sp>
    </p:spTree>
    <p:extLst>
      <p:ext uri="{BB962C8B-B14F-4D97-AF65-F5344CB8AC3E}">
        <p14:creationId xmlns:p14="http://schemas.microsoft.com/office/powerpoint/2010/main" val="3188974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ncbi.nlm.nih.gov/pubmed/24690881"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ncbi.nlm.nih.gov/pubmed/24690881"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nature.com/articles/nbt.3117#MOESM21"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en.wikipedia.org/wiki/Sedimentation"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en.wikipedia.org/wiki/Femtosecond" TargetMode="External"/><Relationship Id="rId5" Type="http://schemas.openxmlformats.org/officeDocument/2006/relationships/hyperlink" Target="http://en.wikipedia.org/wiki/Second" TargetMode="External"/><Relationship Id="rId4" Type="http://schemas.openxmlformats.org/officeDocument/2006/relationships/hyperlink" Target="http://en.wikipedia.org/wiki/Centrifugation"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A5D2BF-B994-4F82-859B-5C55204E7030}" type="slidenum">
              <a:rPr lang="en-US" smtClean="0"/>
              <a:t>1</a:t>
            </a:fld>
            <a:endParaRPr lang="en-US"/>
          </a:p>
        </p:txBody>
      </p:sp>
    </p:spTree>
    <p:extLst>
      <p:ext uri="{BB962C8B-B14F-4D97-AF65-F5344CB8AC3E}">
        <p14:creationId xmlns:p14="http://schemas.microsoft.com/office/powerpoint/2010/main" val="1551864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E25EC2-E54A-481D-90EB-49069DDFDF3E}" type="slidenum">
              <a:rPr lang="en-US" altLang="en-US"/>
              <a:pPr/>
              <a:t>30</a:t>
            </a:fld>
            <a:endParaRPr lang="en-US" altLang="en-US"/>
          </a:p>
        </p:txBody>
      </p:sp>
      <p:sp>
        <p:nvSpPr>
          <p:cNvPr id="583682" name="Rectangle 2"/>
          <p:cNvSpPr>
            <a:spLocks noGrp="1" noRot="1" noChangeAspect="1" noChangeArrowheads="1" noTextEdit="1"/>
          </p:cNvSpPr>
          <p:nvPr>
            <p:ph type="sldImg"/>
          </p:nvPr>
        </p:nvSpPr>
        <p:spPr>
          <a:ln/>
        </p:spPr>
      </p:sp>
      <p:sp>
        <p:nvSpPr>
          <p:cNvPr id="583683" name="Rectangle 3"/>
          <p:cNvSpPr>
            <a:spLocks noGrp="1" noChangeArrowheads="1"/>
          </p:cNvSpPr>
          <p:nvPr>
            <p:ph type="body" idx="1"/>
          </p:nvPr>
        </p:nvSpPr>
        <p:spPr/>
        <p:txBody>
          <a:bodyPr/>
          <a:lstStyle/>
          <a:p>
            <a:r>
              <a:rPr lang="en-US" altLang="en-US" dirty="0"/>
              <a:t>Start codon is very important because it is the site where protein synthesis</a:t>
            </a:r>
            <a:r>
              <a:rPr lang="en-US" altLang="en-US" baseline="0" dirty="0"/>
              <a:t> begins and sets the reading frame for the whole length of the message. </a:t>
            </a:r>
            <a:endParaRPr lang="en-US" altLang="en-US" dirty="0">
              <a:solidFill>
                <a:srgbClr val="000000"/>
              </a:solidFill>
            </a:endParaRPr>
          </a:p>
          <a:p>
            <a:endParaRPr lang="en-US" altLang="en-US" dirty="0"/>
          </a:p>
        </p:txBody>
      </p:sp>
    </p:spTree>
    <p:extLst>
      <p:ext uri="{BB962C8B-B14F-4D97-AF65-F5344CB8AC3E}">
        <p14:creationId xmlns:p14="http://schemas.microsoft.com/office/powerpoint/2010/main" val="600983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AE593E-EF6F-4D28-BB71-50723AC11FC7}" type="slidenum">
              <a:rPr lang="en-US" altLang="en-US"/>
              <a:pPr/>
              <a:t>31</a:t>
            </a:fld>
            <a:endParaRPr lang="en-US" altLang="en-US"/>
          </a:p>
        </p:txBody>
      </p:sp>
      <p:sp>
        <p:nvSpPr>
          <p:cNvPr id="585730" name="Rectangle 2"/>
          <p:cNvSpPr>
            <a:spLocks noGrp="1" noRot="1" noChangeAspect="1" noChangeArrowheads="1" noTextEdit="1"/>
          </p:cNvSpPr>
          <p:nvPr>
            <p:ph type="sldImg"/>
          </p:nvPr>
        </p:nvSpPr>
        <p:spPr>
          <a:ln/>
        </p:spPr>
      </p:sp>
      <p:sp>
        <p:nvSpPr>
          <p:cNvPr id="585731" name="Rectangle 3"/>
          <p:cNvSpPr>
            <a:spLocks noGrp="1" noChangeArrowheads="1"/>
          </p:cNvSpPr>
          <p:nvPr>
            <p:ph type="body" idx="1"/>
          </p:nvPr>
        </p:nvSpPr>
        <p:spPr/>
        <p:txBody>
          <a:bodyPr/>
          <a:lstStyle/>
          <a:p>
            <a:r>
              <a:rPr lang="en-US" altLang="en-US" dirty="0"/>
              <a:t>This</a:t>
            </a:r>
            <a:r>
              <a:rPr lang="en-US" altLang="en-US" baseline="0" dirty="0"/>
              <a:t> initiator </a:t>
            </a:r>
            <a:r>
              <a:rPr lang="en-US" altLang="en-US" baseline="0" dirty="0" err="1"/>
              <a:t>tRAN</a:t>
            </a:r>
            <a:r>
              <a:rPr lang="en-US" altLang="en-US" baseline="0" dirty="0"/>
              <a:t> is </a:t>
            </a:r>
            <a:r>
              <a:rPr lang="en-US" altLang="en-US" baseline="0" dirty="0" err="1"/>
              <a:t>differetn</a:t>
            </a:r>
            <a:r>
              <a:rPr lang="en-US" altLang="en-US" baseline="0" dirty="0"/>
              <a:t> than the normal </a:t>
            </a:r>
            <a:r>
              <a:rPr lang="en-US" altLang="en-US" baseline="0" dirty="0" err="1"/>
              <a:t>tRNA</a:t>
            </a:r>
            <a:r>
              <a:rPr lang="en-US" altLang="en-US" baseline="0" dirty="0"/>
              <a:t> that caries methionine. </a:t>
            </a:r>
            <a:r>
              <a:rPr lang="en-US" baseline="0" dirty="0"/>
              <a:t>Then an </a:t>
            </a:r>
            <a:r>
              <a:rPr lang="en-US" baseline="0" dirty="0" err="1"/>
              <a:t>aminoacyl</a:t>
            </a:r>
            <a:r>
              <a:rPr lang="en-US" baseline="0" dirty="0"/>
              <a:t> </a:t>
            </a:r>
            <a:r>
              <a:rPr lang="en-US" baseline="0" dirty="0" err="1"/>
              <a:t>tRNA</a:t>
            </a:r>
            <a:r>
              <a:rPr lang="en-US" baseline="0" dirty="0"/>
              <a:t> bearing a modified form of methionine called N-</a:t>
            </a:r>
            <a:r>
              <a:rPr lang="en-US" baseline="0" dirty="0" err="1"/>
              <a:t>formylmethionine</a:t>
            </a:r>
            <a:r>
              <a:rPr lang="en-US" baseline="0" dirty="0"/>
              <a:t> binds to start codon. Of all the charged </a:t>
            </a:r>
            <a:r>
              <a:rPr lang="en-US" baseline="0" dirty="0" err="1"/>
              <a:t>tRNA’s</a:t>
            </a:r>
            <a:r>
              <a:rPr lang="en-US" baseline="0" dirty="0"/>
              <a:t>, only the initiator is capable of binding the P site on the small subunit first, then the P site on the large subunit. Because it is in the P site, protein </a:t>
            </a:r>
            <a:r>
              <a:rPr lang="en-US" baseline="0" dirty="0" err="1"/>
              <a:t>sysntehsis</a:t>
            </a:r>
            <a:r>
              <a:rPr lang="en-US" baseline="0" dirty="0"/>
              <a:t> is ready to begin with the addition of the next charged </a:t>
            </a:r>
            <a:r>
              <a:rPr lang="en-US" baseline="0" dirty="0" err="1"/>
              <a:t>tRNA</a:t>
            </a:r>
            <a:r>
              <a:rPr lang="en-US" baseline="0" dirty="0"/>
              <a:t> to the A site. </a:t>
            </a:r>
            <a:endParaRPr lang="en-US" dirty="0"/>
          </a:p>
          <a:p>
            <a:endParaRPr lang="en-US" altLang="en-US" dirty="0"/>
          </a:p>
        </p:txBody>
      </p:sp>
    </p:spTree>
    <p:extLst>
      <p:ext uri="{BB962C8B-B14F-4D97-AF65-F5344CB8AC3E}">
        <p14:creationId xmlns:p14="http://schemas.microsoft.com/office/powerpoint/2010/main" val="3778765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4E6D2B-41FD-4590-8149-73BC39AD3EE0}" type="slidenum">
              <a:rPr lang="en-US" altLang="en-US"/>
              <a:pPr/>
              <a:t>32</a:t>
            </a:fld>
            <a:endParaRPr lang="en-US" altLang="en-US"/>
          </a:p>
        </p:txBody>
      </p:sp>
      <p:sp>
        <p:nvSpPr>
          <p:cNvPr id="587778" name="Rectangle 2"/>
          <p:cNvSpPr>
            <a:spLocks noGrp="1" noRot="1" noChangeAspect="1" noChangeArrowheads="1" noTextEdit="1"/>
          </p:cNvSpPr>
          <p:nvPr>
            <p:ph type="sldImg"/>
          </p:nvPr>
        </p:nvSpPr>
        <p:spPr>
          <a:ln/>
        </p:spPr>
      </p:sp>
      <p:sp>
        <p:nvSpPr>
          <p:cNvPr id="587779"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266314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33</a:t>
            </a:fld>
            <a:endParaRPr lang="en-US"/>
          </a:p>
        </p:txBody>
      </p:sp>
    </p:spTree>
    <p:extLst>
      <p:ext uri="{BB962C8B-B14F-4D97-AF65-F5344CB8AC3E}">
        <p14:creationId xmlns:p14="http://schemas.microsoft.com/office/powerpoint/2010/main" val="2832221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8FC5E1-2DF1-444C-AB5D-1FEC106401EA}" type="slidenum">
              <a:rPr lang="en-US" altLang="en-US"/>
              <a:pPr/>
              <a:t>34</a:t>
            </a:fld>
            <a:endParaRPr lang="en-US" altLang="en-US"/>
          </a:p>
        </p:txBody>
      </p:sp>
      <p:sp>
        <p:nvSpPr>
          <p:cNvPr id="602114" name="Rectangle 2"/>
          <p:cNvSpPr>
            <a:spLocks noGrp="1" noRot="1" noChangeAspect="1" noChangeArrowheads="1" noTextEdit="1"/>
          </p:cNvSpPr>
          <p:nvPr>
            <p:ph type="sldImg"/>
          </p:nvPr>
        </p:nvSpPr>
        <p:spPr>
          <a:ln/>
        </p:spPr>
      </p:sp>
      <p:sp>
        <p:nvSpPr>
          <p:cNvPr id="602115" name="Rectangle 3"/>
          <p:cNvSpPr>
            <a:spLocks noGrp="1" noChangeArrowheads="1"/>
          </p:cNvSpPr>
          <p:nvPr>
            <p:ph type="body" idx="1"/>
          </p:nvPr>
        </p:nvSpPr>
        <p:spPr/>
        <p:txBody>
          <a:bodyPr/>
          <a:lstStyle/>
          <a:p>
            <a:r>
              <a:rPr lang="en-US" altLang="en-US" dirty="0"/>
              <a:t>Linezolid – blocks formation of 70S – binds to 50S subunit, cannot initiate</a:t>
            </a:r>
          </a:p>
          <a:p>
            <a:r>
              <a:rPr lang="en-US" altLang="en-US" dirty="0"/>
              <a:t>Tetracycline – blocks binding of charged tRNA to A site, cannot add amino acids</a:t>
            </a:r>
          </a:p>
          <a:p>
            <a:r>
              <a:rPr lang="en-US" altLang="en-US" dirty="0"/>
              <a:t>Kanamycin – binds to 30S, affects mRNA-tRNA pairing causing codon misreading</a:t>
            </a:r>
          </a:p>
          <a:p>
            <a:r>
              <a:rPr lang="en-US" altLang="en-US" dirty="0"/>
              <a:t>Chloramphenicol – binds to the peptidyl transferase site, preventing peptide bond 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Viomycin – blocks translation of the ribosome</a:t>
            </a:r>
          </a:p>
          <a:p>
            <a:r>
              <a:rPr lang="en-US" altLang="en-US" dirty="0"/>
              <a:t>Erythromycin – blocks exit tunnel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https://jamboard.google.com/d/1bnzal_X5sQQ-QqV4x8sAt95icyQEHVq8RLEHWQBEfaw/edit?usp=sharing</a:t>
            </a:r>
          </a:p>
          <a:p>
            <a:endParaRPr lang="en-US" altLang="en-US" dirty="0"/>
          </a:p>
          <a:p>
            <a:endParaRPr lang="en-US" altLang="en-US" dirty="0"/>
          </a:p>
        </p:txBody>
      </p:sp>
    </p:spTree>
    <p:extLst>
      <p:ext uri="{BB962C8B-B14F-4D97-AF65-F5344CB8AC3E}">
        <p14:creationId xmlns:p14="http://schemas.microsoft.com/office/powerpoint/2010/main" val="4175909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3B4F1012-67C7-42C0-B728-E8EDE6D4AA9F}"/>
              </a:ext>
            </a:extLst>
          </p:cNvPr>
          <p:cNvSpPr>
            <a:spLocks noGrp="1" noChangeArrowheads="1"/>
          </p:cNvSpPr>
          <p:nvPr>
            <p:ph type="sldNum" sz="quarter" idx="5"/>
          </p:nvPr>
        </p:nvSpPr>
        <p:spPr>
          <a:ln/>
        </p:spPr>
        <p:txBody>
          <a:bodyPr/>
          <a:lstStyle/>
          <a:p>
            <a:fld id="{6ACD2E12-CFE5-40A8-B325-9FD6239BE86C}" type="slidenum">
              <a:rPr lang="en-US" altLang="en-US"/>
              <a:pPr/>
              <a:t>37</a:t>
            </a:fld>
            <a:endParaRPr lang="en-US" altLang="en-US"/>
          </a:p>
        </p:txBody>
      </p:sp>
      <p:sp>
        <p:nvSpPr>
          <p:cNvPr id="174082" name="Rectangle 2">
            <a:extLst>
              <a:ext uri="{FF2B5EF4-FFF2-40B4-BE49-F238E27FC236}">
                <a16:creationId xmlns:a16="http://schemas.microsoft.com/office/drawing/2014/main" id="{ECC395F5-28B3-4E73-A079-B2F97C3C88AD}"/>
              </a:ext>
            </a:extLst>
          </p:cNvPr>
          <p:cNvSpPr>
            <a:spLocks noGrp="1" noRot="1" noChangeAspect="1" noChangeArrowheads="1" noTextEdit="1"/>
          </p:cNvSpPr>
          <p:nvPr>
            <p:ph type="sldImg"/>
          </p:nvPr>
        </p:nvSpPr>
        <p:spPr>
          <a:xfrm>
            <a:off x="457200" y="720725"/>
            <a:ext cx="6400800" cy="3600450"/>
          </a:xfrm>
          <a:ln/>
        </p:spPr>
      </p:sp>
      <p:sp>
        <p:nvSpPr>
          <p:cNvPr id="174083" name="Rectangle 3">
            <a:extLst>
              <a:ext uri="{FF2B5EF4-FFF2-40B4-BE49-F238E27FC236}">
                <a16:creationId xmlns:a16="http://schemas.microsoft.com/office/drawing/2014/main" id="{2189A146-D083-4A01-ADE0-CA32073FCCB5}"/>
              </a:ext>
            </a:extLst>
          </p:cNvPr>
          <p:cNvSpPr>
            <a:spLocks noGrp="1" noChangeArrowheads="1"/>
          </p:cNvSpPr>
          <p:nvPr>
            <p:ph type="body" idx="1"/>
          </p:nvPr>
        </p:nvSpPr>
        <p:spPr/>
        <p:txBody>
          <a:bodyPr/>
          <a:lstStyle/>
          <a:p>
            <a:r>
              <a:rPr lang="en-US" altLang="en-US">
                <a:hlinkClick r:id="rId3"/>
              </a:rPr>
              <a:t>A guide to </a:t>
            </a:r>
            <a:r>
              <a:rPr lang="en-US" altLang="en-US" b="1">
                <a:hlinkClick r:id="rId3"/>
              </a:rPr>
              <a:t>genome</a:t>
            </a:r>
            <a:r>
              <a:rPr lang="en-US" altLang="en-US">
                <a:hlinkClick r:id="rId3"/>
              </a:rPr>
              <a:t> </a:t>
            </a:r>
            <a:r>
              <a:rPr lang="en-US" altLang="en-US" b="1">
                <a:hlinkClick r:id="rId3"/>
              </a:rPr>
              <a:t>engineering</a:t>
            </a:r>
            <a:r>
              <a:rPr lang="en-US" altLang="en-US">
                <a:hlinkClick r:id="rId3"/>
              </a:rPr>
              <a:t> with </a:t>
            </a:r>
            <a:r>
              <a:rPr lang="en-US" altLang="en-US" b="1">
                <a:hlinkClick r:id="rId3"/>
              </a:rPr>
              <a:t>programmable</a:t>
            </a:r>
            <a:r>
              <a:rPr lang="en-US" altLang="en-US">
                <a:hlinkClick r:id="rId3"/>
              </a:rPr>
              <a:t> </a:t>
            </a:r>
            <a:r>
              <a:rPr lang="en-US" altLang="en-US" b="1">
                <a:hlinkClick r:id="rId3"/>
              </a:rPr>
              <a:t>nucleases</a:t>
            </a:r>
            <a:r>
              <a:rPr lang="en-US" altLang="en-US">
                <a:hlinkClick r:id="rId3"/>
              </a:rPr>
              <a:t>.</a:t>
            </a:r>
            <a:endParaRPr lang="en-US" altLang="en-US" b="1"/>
          </a:p>
          <a:p>
            <a:r>
              <a:rPr lang="en-US" altLang="en-US" b="1"/>
              <a:t>Kim</a:t>
            </a:r>
            <a:r>
              <a:rPr lang="en-US" altLang="en-US"/>
              <a:t> H, </a:t>
            </a:r>
            <a:r>
              <a:rPr lang="en-US" altLang="en-US" b="1"/>
              <a:t>Kim</a:t>
            </a:r>
            <a:r>
              <a:rPr lang="en-US" altLang="en-US"/>
              <a:t> JS.</a:t>
            </a:r>
          </a:p>
          <a:p>
            <a:r>
              <a:rPr lang="en-US" altLang="en-US"/>
              <a:t>Nat Rev Genet. 2014 May;15(5):321-34. doi: 10.1038/nrg3686. Epub 2014 Apr 2. Review.</a:t>
            </a:r>
          </a:p>
          <a:p>
            <a:r>
              <a:rPr lang="en-US" altLang="en-US"/>
              <a:t>PMID:</a:t>
            </a:r>
          </a:p>
          <a:p>
            <a:pPr lvl="1"/>
            <a:r>
              <a:rPr lang="en-US" altLang="en-US"/>
              <a:t>24690881</a:t>
            </a:r>
          </a:p>
          <a:p>
            <a:endParaRPr lang="en-US" altLang="en-US"/>
          </a:p>
        </p:txBody>
      </p:sp>
    </p:spTree>
    <p:extLst>
      <p:ext uri="{BB962C8B-B14F-4D97-AF65-F5344CB8AC3E}">
        <p14:creationId xmlns:p14="http://schemas.microsoft.com/office/powerpoint/2010/main" val="2398269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3B4F1012-67C7-42C0-B728-E8EDE6D4AA9F}"/>
              </a:ext>
            </a:extLst>
          </p:cNvPr>
          <p:cNvSpPr>
            <a:spLocks noGrp="1" noChangeArrowheads="1"/>
          </p:cNvSpPr>
          <p:nvPr>
            <p:ph type="sldNum" sz="quarter" idx="5"/>
          </p:nvPr>
        </p:nvSpPr>
        <p:spPr>
          <a:ln/>
        </p:spPr>
        <p:txBody>
          <a:bodyPr/>
          <a:lstStyle/>
          <a:p>
            <a:fld id="{6ACD2E12-CFE5-40A8-B325-9FD6239BE86C}" type="slidenum">
              <a:rPr lang="en-US" altLang="en-US"/>
              <a:pPr/>
              <a:t>38</a:t>
            </a:fld>
            <a:endParaRPr lang="en-US" altLang="en-US"/>
          </a:p>
        </p:txBody>
      </p:sp>
      <p:sp>
        <p:nvSpPr>
          <p:cNvPr id="174082" name="Rectangle 2">
            <a:extLst>
              <a:ext uri="{FF2B5EF4-FFF2-40B4-BE49-F238E27FC236}">
                <a16:creationId xmlns:a16="http://schemas.microsoft.com/office/drawing/2014/main" id="{ECC395F5-28B3-4E73-A079-B2F97C3C88AD}"/>
              </a:ext>
            </a:extLst>
          </p:cNvPr>
          <p:cNvSpPr>
            <a:spLocks noGrp="1" noRot="1" noChangeAspect="1" noChangeArrowheads="1" noTextEdit="1"/>
          </p:cNvSpPr>
          <p:nvPr>
            <p:ph type="sldImg"/>
          </p:nvPr>
        </p:nvSpPr>
        <p:spPr>
          <a:xfrm>
            <a:off x="457200" y="720725"/>
            <a:ext cx="6400800" cy="3600450"/>
          </a:xfrm>
          <a:ln/>
        </p:spPr>
      </p:sp>
      <p:sp>
        <p:nvSpPr>
          <p:cNvPr id="174083" name="Rectangle 3">
            <a:extLst>
              <a:ext uri="{FF2B5EF4-FFF2-40B4-BE49-F238E27FC236}">
                <a16:creationId xmlns:a16="http://schemas.microsoft.com/office/drawing/2014/main" id="{2189A146-D083-4A01-ADE0-CA32073FCCB5}"/>
              </a:ext>
            </a:extLst>
          </p:cNvPr>
          <p:cNvSpPr>
            <a:spLocks noGrp="1" noChangeArrowheads="1"/>
          </p:cNvSpPr>
          <p:nvPr>
            <p:ph type="body" idx="1"/>
          </p:nvPr>
        </p:nvSpPr>
        <p:spPr/>
        <p:txBody>
          <a:bodyPr/>
          <a:lstStyle/>
          <a:p>
            <a:r>
              <a:rPr lang="en-US" altLang="en-US">
                <a:hlinkClick r:id="rId3"/>
              </a:rPr>
              <a:t>A guide to </a:t>
            </a:r>
            <a:r>
              <a:rPr lang="en-US" altLang="en-US" b="1">
                <a:hlinkClick r:id="rId3"/>
              </a:rPr>
              <a:t>genome</a:t>
            </a:r>
            <a:r>
              <a:rPr lang="en-US" altLang="en-US">
                <a:hlinkClick r:id="rId3"/>
              </a:rPr>
              <a:t> </a:t>
            </a:r>
            <a:r>
              <a:rPr lang="en-US" altLang="en-US" b="1">
                <a:hlinkClick r:id="rId3"/>
              </a:rPr>
              <a:t>engineering</a:t>
            </a:r>
            <a:r>
              <a:rPr lang="en-US" altLang="en-US">
                <a:hlinkClick r:id="rId3"/>
              </a:rPr>
              <a:t> with </a:t>
            </a:r>
            <a:r>
              <a:rPr lang="en-US" altLang="en-US" b="1">
                <a:hlinkClick r:id="rId3"/>
              </a:rPr>
              <a:t>programmable</a:t>
            </a:r>
            <a:r>
              <a:rPr lang="en-US" altLang="en-US">
                <a:hlinkClick r:id="rId3"/>
              </a:rPr>
              <a:t> </a:t>
            </a:r>
            <a:r>
              <a:rPr lang="en-US" altLang="en-US" b="1">
                <a:hlinkClick r:id="rId3"/>
              </a:rPr>
              <a:t>nucleases</a:t>
            </a:r>
            <a:r>
              <a:rPr lang="en-US" altLang="en-US">
                <a:hlinkClick r:id="rId3"/>
              </a:rPr>
              <a:t>.</a:t>
            </a:r>
            <a:endParaRPr lang="en-US" altLang="en-US" b="1"/>
          </a:p>
          <a:p>
            <a:r>
              <a:rPr lang="en-US" altLang="en-US" b="1"/>
              <a:t>Kim</a:t>
            </a:r>
            <a:r>
              <a:rPr lang="en-US" altLang="en-US"/>
              <a:t> H, </a:t>
            </a:r>
            <a:r>
              <a:rPr lang="en-US" altLang="en-US" b="1"/>
              <a:t>Kim</a:t>
            </a:r>
            <a:r>
              <a:rPr lang="en-US" altLang="en-US"/>
              <a:t> JS.</a:t>
            </a:r>
          </a:p>
          <a:p>
            <a:r>
              <a:rPr lang="en-US" altLang="en-US"/>
              <a:t>Nat Rev Genet. 2014 May;15(5):321-34. doi: 10.1038/nrg3686. Epub 2014 Apr 2. Review.</a:t>
            </a:r>
          </a:p>
          <a:p>
            <a:r>
              <a:rPr lang="en-US" altLang="en-US"/>
              <a:t>PMID:</a:t>
            </a:r>
          </a:p>
          <a:p>
            <a:pPr lvl="1"/>
            <a:r>
              <a:rPr lang="en-US" altLang="en-US"/>
              <a:t>24690881</a:t>
            </a:r>
          </a:p>
          <a:p>
            <a:endParaRPr lang="en-US" altLang="en-US"/>
          </a:p>
        </p:txBody>
      </p:sp>
    </p:spTree>
    <p:extLst>
      <p:ext uri="{BB962C8B-B14F-4D97-AF65-F5344CB8AC3E}">
        <p14:creationId xmlns:p14="http://schemas.microsoft.com/office/powerpoint/2010/main" val="2398269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dirty="0"/>
              <a:t>Figure 4. a</a:t>
            </a:r>
            <a:r>
              <a:rPr lang="en-US" dirty="0"/>
              <a:t>, Cleavage assay with single-stranded, double-stranded and partially double-stranded substrates. </a:t>
            </a:r>
            <a:r>
              <a:rPr lang="en-US" b="1" dirty="0"/>
              <a:t>b</a:t>
            </a:r>
            <a:r>
              <a:rPr lang="en-US" dirty="0"/>
              <a:t>, Relative affinities and cleavage rates (mean ± </a:t>
            </a:r>
            <a:r>
              <a:rPr lang="en-US" dirty="0" err="1"/>
              <a:t>s.d.</a:t>
            </a:r>
            <a:r>
              <a:rPr lang="en-US" dirty="0"/>
              <a:t>). </a:t>
            </a:r>
            <a:r>
              <a:rPr lang="en-US" b="1" dirty="0"/>
              <a:t>c</a:t>
            </a:r>
            <a:r>
              <a:rPr lang="en-US" dirty="0"/>
              <a:t>, Model for target search, recognition and cleavage by Cas9–RNA. The search initiates through random three-dimensional collisions. Cas9–RNA rapidly dissociates from non-PAM DNA, but binds PAMs for longer times and samples adjacent DNA for guide RNA complementarity, giving rise to a heterogeneous population of intermediates. At correct targets, Cas9–RNA initiates formation of an RNA–DNA heteroduplex, and R-loop expansion propagates via sequential unwinding. The DNA is cleaved, and Cas9–RNA remains bound to the cleaved products.</a:t>
            </a:r>
          </a:p>
        </p:txBody>
      </p:sp>
      <p:sp>
        <p:nvSpPr>
          <p:cNvPr id="4" name="Slide Number Placeholder 3"/>
          <p:cNvSpPr>
            <a:spLocks noGrp="1"/>
          </p:cNvSpPr>
          <p:nvPr>
            <p:ph type="sldNum" sz="quarter" idx="5"/>
          </p:nvPr>
        </p:nvSpPr>
        <p:spPr/>
        <p:txBody>
          <a:bodyPr/>
          <a:lstStyle/>
          <a:p>
            <a:fld id="{DD5639E1-636B-4330-9194-96534DF51238}" type="slidenum">
              <a:rPr lang="en-US" smtClean="0"/>
              <a:t>39</a:t>
            </a:fld>
            <a:endParaRPr lang="en-US"/>
          </a:p>
        </p:txBody>
      </p:sp>
    </p:spTree>
    <p:extLst>
      <p:ext uri="{BB962C8B-B14F-4D97-AF65-F5344CB8AC3E}">
        <p14:creationId xmlns:p14="http://schemas.microsoft.com/office/powerpoint/2010/main" val="3565349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D547C0A-875B-490B-9790-4B3FCAD53005}"/>
              </a:ext>
            </a:extLst>
          </p:cNvPr>
          <p:cNvSpPr>
            <a:spLocks noGrp="1" noChangeArrowheads="1"/>
          </p:cNvSpPr>
          <p:nvPr>
            <p:ph type="sldNum" sz="quarter" idx="5"/>
          </p:nvPr>
        </p:nvSpPr>
        <p:spPr>
          <a:ln/>
        </p:spPr>
        <p:txBody>
          <a:bodyPr/>
          <a:lstStyle/>
          <a:p>
            <a:fld id="{750288BC-28D2-465C-8801-E3422DBD786C}" type="slidenum">
              <a:rPr lang="en-US" altLang="en-US"/>
              <a:pPr/>
              <a:t>40</a:t>
            </a:fld>
            <a:endParaRPr lang="en-US" altLang="en-US"/>
          </a:p>
        </p:txBody>
      </p:sp>
      <p:sp>
        <p:nvSpPr>
          <p:cNvPr id="155650" name="Rectangle 2">
            <a:extLst>
              <a:ext uri="{FF2B5EF4-FFF2-40B4-BE49-F238E27FC236}">
                <a16:creationId xmlns:a16="http://schemas.microsoft.com/office/drawing/2014/main" id="{895630FD-3B18-43D1-B154-03FEAA1B24DF}"/>
              </a:ext>
            </a:extLst>
          </p:cNvPr>
          <p:cNvSpPr>
            <a:spLocks noGrp="1" noRot="1" noChangeAspect="1" noChangeArrowheads="1" noTextEdit="1"/>
          </p:cNvSpPr>
          <p:nvPr>
            <p:ph type="sldImg"/>
          </p:nvPr>
        </p:nvSpPr>
        <p:spPr>
          <a:xfrm>
            <a:off x="457200" y="720725"/>
            <a:ext cx="6400800" cy="3600450"/>
          </a:xfrm>
          <a:ln/>
        </p:spPr>
      </p:sp>
      <p:sp>
        <p:nvSpPr>
          <p:cNvPr id="155651" name="Rectangle 3">
            <a:extLst>
              <a:ext uri="{FF2B5EF4-FFF2-40B4-BE49-F238E27FC236}">
                <a16:creationId xmlns:a16="http://schemas.microsoft.com/office/drawing/2014/main" id="{CCBF6107-4770-4C03-8A62-9C79878BE8B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6B3055C-0CC9-4069-8719-5C6CB5BFB2CE}"/>
              </a:ext>
            </a:extLst>
          </p:cNvPr>
          <p:cNvSpPr>
            <a:spLocks noGrp="1" noChangeArrowheads="1"/>
          </p:cNvSpPr>
          <p:nvPr>
            <p:ph type="sldNum" sz="quarter" idx="5"/>
          </p:nvPr>
        </p:nvSpPr>
        <p:spPr>
          <a:ln/>
        </p:spPr>
        <p:txBody>
          <a:bodyPr/>
          <a:lstStyle/>
          <a:p>
            <a:fld id="{80CB4A35-F8DB-4080-AF11-A78698076380}" type="slidenum">
              <a:rPr lang="en-US" altLang="en-US"/>
              <a:pPr/>
              <a:t>41</a:t>
            </a:fld>
            <a:endParaRPr lang="en-US" altLang="en-US"/>
          </a:p>
        </p:txBody>
      </p:sp>
      <p:sp>
        <p:nvSpPr>
          <p:cNvPr id="180226" name="Rectangle 2">
            <a:extLst>
              <a:ext uri="{FF2B5EF4-FFF2-40B4-BE49-F238E27FC236}">
                <a16:creationId xmlns:a16="http://schemas.microsoft.com/office/drawing/2014/main" id="{30618BB4-9637-4D06-82CC-D742E38AD251}"/>
              </a:ext>
            </a:extLst>
          </p:cNvPr>
          <p:cNvSpPr>
            <a:spLocks noGrp="1" noRot="1" noChangeAspect="1" noChangeArrowheads="1" noTextEdit="1"/>
          </p:cNvSpPr>
          <p:nvPr>
            <p:ph type="sldImg"/>
          </p:nvPr>
        </p:nvSpPr>
        <p:spPr>
          <a:xfrm>
            <a:off x="457200" y="720725"/>
            <a:ext cx="6400800" cy="3600450"/>
          </a:xfrm>
          <a:ln/>
        </p:spPr>
      </p:sp>
      <p:sp>
        <p:nvSpPr>
          <p:cNvPr id="180227" name="Rectangle 3">
            <a:extLst>
              <a:ext uri="{FF2B5EF4-FFF2-40B4-BE49-F238E27FC236}">
                <a16:creationId xmlns:a16="http://schemas.microsoft.com/office/drawing/2014/main" id="{D10EB369-FF46-4571-B928-283B3922452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Most cell functions depend on proteins</a:t>
            </a:r>
          </a:p>
        </p:txBody>
      </p:sp>
      <p:sp>
        <p:nvSpPr>
          <p:cNvPr id="4" name="Slide Number Placeholder 3"/>
          <p:cNvSpPr>
            <a:spLocks noGrp="1"/>
          </p:cNvSpPr>
          <p:nvPr>
            <p:ph type="sldNum" sz="quarter" idx="10"/>
          </p:nvPr>
        </p:nvSpPr>
        <p:spPr/>
        <p:txBody>
          <a:bodyPr/>
          <a:lstStyle/>
          <a:p>
            <a:fld id="{D5EC8971-9724-4B6A-B58D-BBE7BD1634F0}" type="slidenum">
              <a:rPr lang="en-US" smtClean="0"/>
              <a:t>6</a:t>
            </a:fld>
            <a:endParaRPr lang="en-US"/>
          </a:p>
        </p:txBody>
      </p:sp>
    </p:spTree>
    <p:extLst>
      <p:ext uri="{BB962C8B-B14F-4D97-AF65-F5344CB8AC3E}">
        <p14:creationId xmlns:p14="http://schemas.microsoft.com/office/powerpoint/2010/main" val="28811185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Fig. 5 Cas9 can be programmed using a single engineered RNA molecule combining </a:t>
            </a:r>
            <a:r>
              <a:rPr lang="en-US" sz="1200" dirty="0" err="1"/>
              <a:t>tracrRNA</a:t>
            </a:r>
            <a:r>
              <a:rPr lang="en-US" sz="1200" dirty="0"/>
              <a:t> and crRNA features. (</a:t>
            </a:r>
            <a:r>
              <a:rPr lang="en-US" sz="1200" b="1" dirty="0"/>
              <a:t>A</a:t>
            </a:r>
            <a:r>
              <a:rPr lang="en-US" sz="1200" dirty="0"/>
              <a:t>) (Top) In type II CRISPR/Cas systems, Cas9 is guided by a two-RNA structure formed by activating </a:t>
            </a:r>
            <a:r>
              <a:rPr lang="en-US" sz="1200" dirty="0" err="1"/>
              <a:t>tracrRNA</a:t>
            </a:r>
            <a:r>
              <a:rPr lang="en-US" sz="1200" dirty="0"/>
              <a:t> and targeting crRNA to cleave site-specifically–targeted dsDNA (see fig. S1). (Bottom) A chimeric RNA generated by fusing the 3′ end of crRNA to the 5′ end of </a:t>
            </a:r>
            <a:r>
              <a:rPr lang="en-US" sz="1200" dirty="0" err="1"/>
              <a:t>tracrRNA</a:t>
            </a:r>
            <a:r>
              <a:rPr lang="en-US" sz="1200" dirty="0"/>
              <a:t>. (</a:t>
            </a:r>
            <a:r>
              <a:rPr lang="en-US" sz="1200" b="1" dirty="0"/>
              <a:t>B</a:t>
            </a:r>
            <a:r>
              <a:rPr lang="en-US" sz="1200" dirty="0"/>
              <a:t>) A plasmid harboring protospacer 4 target sequence and a WT PAM was subjected to cleavage by Cas9 programmed with </a:t>
            </a:r>
            <a:r>
              <a:rPr lang="en-US" sz="1200" dirty="0" err="1"/>
              <a:t>tracrRNA</a:t>
            </a:r>
            <a:r>
              <a:rPr lang="en-US" sz="1200" dirty="0"/>
              <a:t>(4-89):crRNA-sp4 duplex or in vitro–transcribed chimeric RNAs constructed by joining the 3′ end of crRNA to the 5′ end of </a:t>
            </a:r>
            <a:r>
              <a:rPr lang="en-US" sz="1200" dirty="0" err="1"/>
              <a:t>tracrRNA</a:t>
            </a:r>
            <a:r>
              <a:rPr lang="en-US" sz="1200" dirty="0"/>
              <a:t> with a GAAA tetraloop. Cleavage reactions were analyzed by restriction mapping with </a:t>
            </a:r>
            <a:r>
              <a:rPr lang="en-US" sz="1200" dirty="0" err="1"/>
              <a:t>XmnI</a:t>
            </a:r>
            <a:r>
              <a:rPr lang="en-US" sz="1200" dirty="0"/>
              <a:t>. Sequences of chimeric RNAs A and B are shown with DNA-targeting (yellow), crRNA repeat-derived sequences (orange), and </a:t>
            </a:r>
            <a:r>
              <a:rPr lang="en-US" sz="1200" dirty="0" err="1"/>
              <a:t>tracrRNA</a:t>
            </a:r>
            <a:r>
              <a:rPr lang="en-US" sz="1200" dirty="0"/>
              <a:t>-derived (light blue) sequences. (</a:t>
            </a:r>
            <a:r>
              <a:rPr lang="en-US" sz="1200" b="1" dirty="0"/>
              <a:t>C</a:t>
            </a:r>
            <a:r>
              <a:rPr lang="en-US" sz="1200" dirty="0"/>
              <a:t>) Protospacer 4 DNA duplex cleavage reactions were performed as in Fig. 1B. (</a:t>
            </a:r>
            <a:r>
              <a:rPr lang="en-US" sz="1200" b="1" dirty="0"/>
              <a:t>D</a:t>
            </a:r>
            <a:r>
              <a:rPr lang="en-US" sz="1200" dirty="0"/>
              <a:t>) Five chimeric RNAs designed to target the GFP gene were used to program Cas9 to cleave a GFP gene–containing plasmid. Plasmid cleavage reactions were performed as in Fig. 3E, except that the plasmid DNA was restriction mapped with </a:t>
            </a:r>
            <a:r>
              <a:rPr lang="en-US" sz="1200" dirty="0" err="1"/>
              <a:t>AvrII</a:t>
            </a:r>
            <a:r>
              <a:rPr lang="en-US" sz="1200" dirty="0"/>
              <a:t> after Cas9 cleavage.</a:t>
            </a:r>
          </a:p>
          <a:p>
            <a:endParaRPr lang="en-US" dirty="0"/>
          </a:p>
        </p:txBody>
      </p:sp>
      <p:sp>
        <p:nvSpPr>
          <p:cNvPr id="4" name="Slide Number Placeholder 3"/>
          <p:cNvSpPr>
            <a:spLocks noGrp="1"/>
          </p:cNvSpPr>
          <p:nvPr>
            <p:ph type="sldNum" sz="quarter" idx="5"/>
          </p:nvPr>
        </p:nvSpPr>
        <p:spPr/>
        <p:txBody>
          <a:bodyPr/>
          <a:lstStyle/>
          <a:p>
            <a:fld id="{DD5639E1-636B-4330-9194-96534DF51238}" type="slidenum">
              <a:rPr lang="en-US" smtClean="0"/>
              <a:t>44</a:t>
            </a:fld>
            <a:endParaRPr lang="en-US"/>
          </a:p>
        </p:txBody>
      </p:sp>
    </p:spTree>
    <p:extLst>
      <p:ext uri="{BB962C8B-B14F-4D97-AF65-F5344CB8AC3E}">
        <p14:creationId xmlns:p14="http://schemas.microsoft.com/office/powerpoint/2010/main" val="3219136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Pituitary gland produces several important biomolecules including protein</a:t>
            </a:r>
            <a:r>
              <a:rPr lang="en-US" baseline="0" dirty="0"/>
              <a:t> that stimulates growth, just 191 amino acids long called HGH and coded for by GH1. By studying the pedigrees of families in which dwarfism was common,  they determined it was an autosomal recessive trait. Grow more slowly reach puberty 2-10 years later than average. 1860 Willian Harrison and Charles Stratton comedians and performers. </a:t>
            </a:r>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46</a:t>
            </a:fld>
            <a:endParaRPr lang="en-US"/>
          </a:p>
        </p:txBody>
      </p:sp>
    </p:spTree>
    <p:extLst>
      <p:ext uri="{BB962C8B-B14F-4D97-AF65-F5344CB8AC3E}">
        <p14:creationId xmlns:p14="http://schemas.microsoft.com/office/powerpoint/2010/main" val="31665656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Fig. 3 Cas9-catalyzed cleavage of target DNA requires an activating domain in </a:t>
            </a:r>
            <a:r>
              <a:rPr lang="en-US" sz="1200" dirty="0" err="1"/>
              <a:t>tracrRNA</a:t>
            </a:r>
            <a:r>
              <a:rPr lang="en-US" sz="1200" dirty="0"/>
              <a:t> and is governed by a seed sequence in the crRNA. (</a:t>
            </a:r>
            <a:r>
              <a:rPr lang="en-US" sz="1200" b="1" dirty="0"/>
              <a:t>A</a:t>
            </a:r>
            <a:r>
              <a:rPr lang="en-US" sz="1200" dirty="0"/>
              <a:t>) Cas9-tracrRNA:crRNA complexes were reconstituted using 42-nucleotide crRNA-sp2 and truncated </a:t>
            </a:r>
            <a:r>
              <a:rPr lang="en-US" sz="1200" dirty="0" err="1"/>
              <a:t>tracrRNA</a:t>
            </a:r>
            <a:r>
              <a:rPr lang="en-US" sz="1200" dirty="0"/>
              <a:t> constructs and were assayed for cleavage activity as in Fig. 1B. (</a:t>
            </a:r>
            <a:r>
              <a:rPr lang="en-US" sz="1200" b="1" dirty="0"/>
              <a:t>B</a:t>
            </a:r>
            <a:r>
              <a:rPr lang="en-US" sz="1200" dirty="0"/>
              <a:t>) Cas9 programmed with full-length </a:t>
            </a:r>
            <a:r>
              <a:rPr lang="en-US" sz="1200" dirty="0" err="1"/>
              <a:t>tracrRNA</a:t>
            </a:r>
            <a:r>
              <a:rPr lang="en-US" sz="1200" dirty="0"/>
              <a:t> and crRNA-sp2 truncations was assayed for activity as in (A). (</a:t>
            </a:r>
            <a:r>
              <a:rPr lang="en-US" sz="1200" b="1" dirty="0"/>
              <a:t>C</a:t>
            </a:r>
            <a:r>
              <a:rPr lang="en-US" sz="1200" dirty="0"/>
              <a:t>) Minimal regions of </a:t>
            </a:r>
            <a:r>
              <a:rPr lang="en-US" sz="1200" dirty="0" err="1"/>
              <a:t>tracrRNA</a:t>
            </a:r>
            <a:r>
              <a:rPr lang="en-US" sz="1200" dirty="0"/>
              <a:t> and crRNA capable of guiding Cas9-mediated DNA cleavage (blue shaded region). (</a:t>
            </a:r>
            <a:r>
              <a:rPr lang="en-US" sz="1200" b="1" dirty="0"/>
              <a:t>D</a:t>
            </a:r>
            <a:r>
              <a:rPr lang="en-US" sz="1200" dirty="0"/>
              <a:t>) Plasmids containing WT or mutant protospacer 2 sequences with indicated point mutations (right) were cleaved in vitro by programmed Cas9 as in Fig. 1A (top-left) and used for transformation assays of WT or pre-crRNA–deficient </a:t>
            </a:r>
            <a:r>
              <a:rPr lang="en-US" sz="1200" i="1" dirty="0"/>
              <a:t>S. pyogenes</a:t>
            </a:r>
            <a:r>
              <a:rPr lang="en-US" sz="1200" dirty="0"/>
              <a:t> (bottom-left). The transformation efficiency was calculated as colony-forming units (CFU) per microgram of plasmid DNA. Error bars represent SDs for three biological replicates. (</a:t>
            </a:r>
            <a:r>
              <a:rPr lang="en-US" sz="1200" b="1" dirty="0"/>
              <a:t>E</a:t>
            </a:r>
            <a:r>
              <a:rPr lang="en-US" sz="1200" dirty="0"/>
              <a:t>) Plasmids containing WT and mutant protospacer 2 inserts with varying extent of crRNA-target DNA mismatches (right) were cleaved in vitro by programmed Cas9 (left). The cleavage reactions were further digested with </a:t>
            </a:r>
            <a:r>
              <a:rPr lang="en-US" sz="1200" dirty="0" err="1"/>
              <a:t>XmnI</a:t>
            </a:r>
            <a:r>
              <a:rPr lang="en-US" sz="1200" dirty="0"/>
              <a:t>. The 1880- and 800-bp fragments are Cas9-generated cleavage products. M, DNA marker.</a:t>
            </a:r>
          </a:p>
          <a:p>
            <a:endParaRPr lang="en-US" dirty="0"/>
          </a:p>
        </p:txBody>
      </p:sp>
      <p:sp>
        <p:nvSpPr>
          <p:cNvPr id="4" name="Slide Number Placeholder 3"/>
          <p:cNvSpPr>
            <a:spLocks noGrp="1"/>
          </p:cNvSpPr>
          <p:nvPr>
            <p:ph type="sldNum" sz="quarter" idx="5"/>
          </p:nvPr>
        </p:nvSpPr>
        <p:spPr/>
        <p:txBody>
          <a:bodyPr/>
          <a:lstStyle/>
          <a:p>
            <a:fld id="{DD5639E1-636B-4330-9194-96534DF51238}" type="slidenum">
              <a:rPr lang="en-US" smtClean="0"/>
              <a:t>52</a:t>
            </a:fld>
            <a:endParaRPr lang="en-US"/>
          </a:p>
        </p:txBody>
      </p:sp>
    </p:spTree>
    <p:extLst>
      <p:ext uri="{BB962C8B-B14F-4D97-AF65-F5344CB8AC3E}">
        <p14:creationId xmlns:p14="http://schemas.microsoft.com/office/powerpoint/2010/main" val="31894211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Figure 1: (</a:t>
            </a:r>
            <a:r>
              <a:rPr lang="en-US" b="1" dirty="0"/>
              <a:t>a</a:t>
            </a:r>
            <a:r>
              <a:rPr lang="en-US" dirty="0"/>
              <a:t>) Schematic overview of the GUIDE-seq method. (</a:t>
            </a:r>
            <a:r>
              <a:rPr lang="en-US" b="1" dirty="0"/>
              <a:t>b</a:t>
            </a:r>
            <a:r>
              <a:rPr lang="en-US" dirty="0"/>
              <a:t>) Optimization of </a:t>
            </a:r>
            <a:r>
              <a:rPr lang="en-US" dirty="0" err="1"/>
              <a:t>dsODN</a:t>
            </a:r>
            <a:r>
              <a:rPr lang="en-US" dirty="0"/>
              <a:t> integration into RGN-induced DSBs in human cells. Rates of integration for different modified oligonucleotides as measured by RFLP assay are shown. Control reactions were transfected with only the RGN-encoding plasmids (i.e., without </a:t>
            </a:r>
            <a:r>
              <a:rPr lang="en-US" dirty="0" err="1"/>
              <a:t>dsODN</a:t>
            </a:r>
            <a:r>
              <a:rPr lang="en-US" dirty="0"/>
              <a:t>). Error bars, mean ± </a:t>
            </a:r>
            <a:r>
              <a:rPr lang="en-US" dirty="0" err="1"/>
              <a:t>s.e.m.</a:t>
            </a:r>
            <a:r>
              <a:rPr lang="en-US" dirty="0"/>
              <a:t> (</a:t>
            </a:r>
            <a:r>
              <a:rPr lang="en-US" b="1" dirty="0"/>
              <a:t>c</a:t>
            </a:r>
            <a:r>
              <a:rPr lang="en-US" dirty="0"/>
              <a:t>) Mapping of genomic sequence reads enabled identification of DSB position. (</a:t>
            </a:r>
            <a:r>
              <a:rPr lang="en-US" b="1" dirty="0"/>
              <a:t>d</a:t>
            </a:r>
            <a:r>
              <a:rPr lang="en-US" dirty="0"/>
              <a:t>) GUIDE-seq–based identification of RGN-induced DSBs. Start sites of GUIDE-seq reads mapped back to the genome enable localization of the DSB to within a few base pairs. Mapped reads for the on-target sites of the ten RGNs we assessed by GUIDE-seq are shown. In all cases, the target site sequence is shown with the 20-bp protospacer sequence to the left and the PAM sequence to the right on the </a:t>
            </a:r>
            <a:r>
              <a:rPr lang="en-US" i="1" dirty="0"/>
              <a:t>x</a:t>
            </a:r>
            <a:r>
              <a:rPr lang="en-US" dirty="0"/>
              <a:t> axis. Note how in all cases the highest peak falls within 3 to 4 bps of the 5′-edge of the NGG PAM sequence, the expected position of an RGN cleavage event. (Equivalent maps for off-target sites are presented in </a:t>
            </a:r>
            <a:r>
              <a:rPr lang="en-US" dirty="0">
                <a:hlinkClick r:id="rId3"/>
              </a:rPr>
              <a:t>Supplementary Fig. 2</a:t>
            </a:r>
            <a:r>
              <a:rPr lang="en-US" dirty="0"/>
              <a:t>.) (</a:t>
            </a:r>
            <a:r>
              <a:rPr lang="en-US" b="1" dirty="0"/>
              <a:t>e</a:t>
            </a:r>
            <a:r>
              <a:rPr lang="en-US" dirty="0"/>
              <a:t>) Numbers of previously known and novel off-target cleavage sites identified by GUIDE-seq for the ten RGNs analyzed in this study. (</a:t>
            </a:r>
            <a:r>
              <a:rPr lang="en-US" b="1" dirty="0"/>
              <a:t>f</a:t>
            </a:r>
            <a:r>
              <a:rPr lang="en-US" dirty="0"/>
              <a:t>) Scatterplot of on-target site orthogonality to the human genome (</a:t>
            </a:r>
            <a:r>
              <a:rPr lang="en-US" i="1" dirty="0"/>
              <a:t>x</a:t>
            </a:r>
            <a:r>
              <a:rPr lang="en-US" dirty="0"/>
              <a:t> axis) versus total number of off-target sites detected by GUIDE-seq for the ten RGNs of this report (</a:t>
            </a:r>
            <a:r>
              <a:rPr lang="en-US" i="1" dirty="0"/>
              <a:t>y</a:t>
            </a:r>
            <a:r>
              <a:rPr lang="en-US" dirty="0"/>
              <a:t> axis). Orthogonality was calculated as the total number of sites in the human genome bearing one to six mismatches relative to the on-target site and adjacent to an NGG PAM motif. (</a:t>
            </a:r>
            <a:r>
              <a:rPr lang="en-US" b="1" dirty="0"/>
              <a:t>g</a:t>
            </a:r>
            <a:r>
              <a:rPr lang="en-US" dirty="0"/>
              <a:t>) Scatterplot of on-target site GC content (</a:t>
            </a:r>
            <a:r>
              <a:rPr lang="en-US" i="1" dirty="0"/>
              <a:t>x</a:t>
            </a:r>
            <a:r>
              <a:rPr lang="en-US" dirty="0"/>
              <a:t> axis) versus total number of off-target sites detected by GUIDE-seq for the ten RGNs of this report (</a:t>
            </a:r>
            <a:r>
              <a:rPr lang="en-US" i="1" dirty="0"/>
              <a:t>y</a:t>
            </a:r>
            <a:r>
              <a:rPr lang="en-US" dirty="0"/>
              <a:t> axis). (</a:t>
            </a:r>
            <a:r>
              <a:rPr lang="en-US" b="1" dirty="0"/>
              <a:t>h</a:t>
            </a:r>
            <a:r>
              <a:rPr lang="en-US" dirty="0"/>
              <a:t>) Chromosome ideogram of CRISPR-Cas9 on- and off-target sites for the RGN that targets </a:t>
            </a:r>
            <a:r>
              <a:rPr lang="en-US" i="1" dirty="0"/>
              <a:t>EMX1</a:t>
            </a:r>
            <a:r>
              <a:rPr lang="en-US" dirty="0"/>
              <a:t>. Additional ideograms for the remaining RGNs can be found in </a:t>
            </a:r>
            <a:r>
              <a:rPr lang="en-US" dirty="0">
                <a:hlinkClick r:id="rId3"/>
              </a:rPr>
              <a:t>Supplementary Figure 3</a:t>
            </a:r>
            <a:r>
              <a:rPr lang="en-US" dirty="0"/>
              <a:t>. (</a:t>
            </a:r>
            <a:r>
              <a:rPr lang="en-US" b="1" dirty="0" err="1"/>
              <a:t>i</a:t>
            </a:r>
            <a:r>
              <a:rPr lang="en-US" dirty="0"/>
              <a:t>) Genomic locations of off-target cleavage sites identified by GUIDE-seq for the ten RGNs examined in this study.</a:t>
            </a:r>
          </a:p>
        </p:txBody>
      </p:sp>
      <p:sp>
        <p:nvSpPr>
          <p:cNvPr id="4" name="Slide Number Placeholder 3"/>
          <p:cNvSpPr>
            <a:spLocks noGrp="1"/>
          </p:cNvSpPr>
          <p:nvPr>
            <p:ph type="sldNum" sz="quarter" idx="5"/>
          </p:nvPr>
        </p:nvSpPr>
        <p:spPr/>
        <p:txBody>
          <a:bodyPr/>
          <a:lstStyle/>
          <a:p>
            <a:fld id="{C0062263-08A2-4CAC-B3FB-787F5D83AE98}" type="slidenum">
              <a:rPr lang="en-US" smtClean="0"/>
              <a:t>53</a:t>
            </a:fld>
            <a:endParaRPr lang="en-US"/>
          </a:p>
        </p:txBody>
      </p:sp>
    </p:spTree>
    <p:extLst>
      <p:ext uri="{BB962C8B-B14F-4D97-AF65-F5344CB8AC3E}">
        <p14:creationId xmlns:p14="http://schemas.microsoft.com/office/powerpoint/2010/main" val="27751292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Figure 2: For each RGN, the intended target sequence is shown in the top line with cleaved sites shown underneath and with mismatches to the on-target site shown and highlighted in color. GUIDE-seq sequencing read counts are shown to the right of each site. The on-target site is marked with a black square and previously known off-target sites with an open diamond. Data are shown for RGNs targeting the following sites: (</a:t>
            </a:r>
            <a:r>
              <a:rPr lang="en-US" b="1" dirty="0"/>
              <a:t>a</a:t>
            </a:r>
            <a:r>
              <a:rPr lang="en-US" dirty="0"/>
              <a:t>) </a:t>
            </a:r>
            <a:r>
              <a:rPr lang="en-US" i="1" dirty="0"/>
              <a:t>VEGFA</a:t>
            </a:r>
            <a:r>
              <a:rPr lang="en-US" dirty="0"/>
              <a:t> site 1, (</a:t>
            </a:r>
            <a:r>
              <a:rPr lang="en-US" b="1" dirty="0"/>
              <a:t>b</a:t>
            </a:r>
            <a:r>
              <a:rPr lang="en-US" dirty="0"/>
              <a:t>) </a:t>
            </a:r>
            <a:r>
              <a:rPr lang="en-US" i="1" dirty="0"/>
              <a:t>VEGFA</a:t>
            </a:r>
            <a:r>
              <a:rPr lang="en-US" dirty="0"/>
              <a:t> site 3, (</a:t>
            </a:r>
            <a:r>
              <a:rPr lang="en-US" b="1" dirty="0"/>
              <a:t>c</a:t>
            </a:r>
            <a:r>
              <a:rPr lang="en-US" dirty="0"/>
              <a:t>) </a:t>
            </a:r>
            <a:r>
              <a:rPr lang="en-US" i="1" dirty="0"/>
              <a:t>VEGFA</a:t>
            </a:r>
            <a:r>
              <a:rPr lang="en-US" dirty="0"/>
              <a:t> site 2, (</a:t>
            </a:r>
            <a:r>
              <a:rPr lang="en-US" b="1" dirty="0"/>
              <a:t>d</a:t>
            </a:r>
            <a:r>
              <a:rPr lang="en-US" dirty="0"/>
              <a:t>) </a:t>
            </a:r>
            <a:r>
              <a:rPr lang="en-US" i="1" dirty="0"/>
              <a:t>EMX1</a:t>
            </a:r>
            <a:r>
              <a:rPr lang="en-US" dirty="0"/>
              <a:t>, (</a:t>
            </a:r>
            <a:r>
              <a:rPr lang="en-US" b="1" dirty="0"/>
              <a:t>e</a:t>
            </a:r>
            <a:r>
              <a:rPr lang="en-US" dirty="0"/>
              <a:t>) </a:t>
            </a:r>
            <a:r>
              <a:rPr lang="en-US" i="1" dirty="0"/>
              <a:t>FANCF</a:t>
            </a:r>
            <a:r>
              <a:rPr lang="en-US" dirty="0"/>
              <a:t>, (</a:t>
            </a:r>
            <a:r>
              <a:rPr lang="en-US" b="1" dirty="0"/>
              <a:t>f</a:t>
            </a:r>
            <a:r>
              <a:rPr lang="en-US" dirty="0"/>
              <a:t>) HEK293 site 1, (</a:t>
            </a:r>
            <a:r>
              <a:rPr lang="en-US" b="1" dirty="0"/>
              <a:t>g</a:t>
            </a:r>
            <a:r>
              <a:rPr lang="en-US" dirty="0"/>
              <a:t>) HEK293 site 2, (</a:t>
            </a:r>
            <a:r>
              <a:rPr lang="en-US" b="1" dirty="0"/>
              <a:t>h</a:t>
            </a:r>
            <a:r>
              <a:rPr lang="en-US" dirty="0"/>
              <a:t>) HEK293 site 3, (</a:t>
            </a:r>
            <a:r>
              <a:rPr lang="en-US" b="1" dirty="0" err="1"/>
              <a:t>i</a:t>
            </a:r>
            <a:r>
              <a:rPr lang="en-US" dirty="0"/>
              <a:t>) HEK293 site4, (</a:t>
            </a:r>
            <a:r>
              <a:rPr lang="en-US" b="1" dirty="0"/>
              <a:t>j</a:t>
            </a:r>
            <a:r>
              <a:rPr lang="en-US" dirty="0"/>
              <a:t>) </a:t>
            </a:r>
            <a:r>
              <a:rPr lang="en-US" i="1" dirty="0"/>
              <a:t>RNF2</a:t>
            </a:r>
            <a:r>
              <a:rPr lang="en-US" dirty="0"/>
              <a:t>. No off-target sites were found for the RGN targeted to the </a:t>
            </a:r>
            <a:r>
              <a:rPr lang="en-US" i="1" dirty="0"/>
              <a:t>RNF2</a:t>
            </a:r>
            <a:r>
              <a:rPr lang="en-US" dirty="0"/>
              <a:t> site.</a:t>
            </a:r>
          </a:p>
        </p:txBody>
      </p:sp>
      <p:sp>
        <p:nvSpPr>
          <p:cNvPr id="4" name="Slide Number Placeholder 3"/>
          <p:cNvSpPr>
            <a:spLocks noGrp="1"/>
          </p:cNvSpPr>
          <p:nvPr>
            <p:ph type="sldNum" sz="quarter" idx="5"/>
          </p:nvPr>
        </p:nvSpPr>
        <p:spPr/>
        <p:txBody>
          <a:bodyPr/>
          <a:lstStyle/>
          <a:p>
            <a:fld id="{C0062263-08A2-4CAC-B3FB-787F5D83AE98}" type="slidenum">
              <a:rPr lang="en-US" smtClean="0"/>
              <a:t>54</a:t>
            </a:fld>
            <a:endParaRPr lang="en-US"/>
          </a:p>
        </p:txBody>
      </p:sp>
    </p:spTree>
    <p:extLst>
      <p:ext uri="{BB962C8B-B14F-4D97-AF65-F5344CB8AC3E}">
        <p14:creationId xmlns:p14="http://schemas.microsoft.com/office/powerpoint/2010/main" val="3379422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Most drugs we take </a:t>
            </a:r>
            <a:r>
              <a:rPr lang="en-US" dirty="0" err="1"/>
              <a:t>tp</a:t>
            </a:r>
            <a:r>
              <a:rPr lang="en-US" dirty="0"/>
              <a:t> prevent</a:t>
            </a:r>
            <a:r>
              <a:rPr lang="en-US" baseline="0" dirty="0"/>
              <a:t> illness or treat it work by blocking the activity of a particular enzyme. Take medicine to lower your cholesterol, taking drugs that reduces activity of enzyme in liver produces cholesterol. Drugs companies screen thousands of chemical compounds of interest to find those able to inhibit the activity of their enzyme of interest, then chemically modify them to make them more or less effective. </a:t>
            </a:r>
            <a:endParaRPr lang="en-US" dirty="0"/>
          </a:p>
        </p:txBody>
      </p:sp>
      <p:sp>
        <p:nvSpPr>
          <p:cNvPr id="4" name="Slide Number Placeholder 3"/>
          <p:cNvSpPr>
            <a:spLocks noGrp="1"/>
          </p:cNvSpPr>
          <p:nvPr>
            <p:ph type="sldNum" sz="quarter" idx="10"/>
          </p:nvPr>
        </p:nvSpPr>
        <p:spPr/>
        <p:txBody>
          <a:bodyPr/>
          <a:lstStyle/>
          <a:p>
            <a:fld id="{AA346555-CBEA-134C-85F0-68E8AF9BFC67}" type="slidenum">
              <a:rPr lang="en-US" smtClean="0"/>
              <a:t>7</a:t>
            </a:fld>
            <a:endParaRPr lang="en-US"/>
          </a:p>
        </p:txBody>
      </p:sp>
    </p:spTree>
    <p:extLst>
      <p:ext uri="{BB962C8B-B14F-4D97-AF65-F5344CB8AC3E}">
        <p14:creationId xmlns:p14="http://schemas.microsoft.com/office/powerpoint/2010/main" val="4278652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772957-07AF-9142-B71E-05E3247F41A0}" type="slidenum">
              <a:rPr lang="en-US"/>
              <a:pPr/>
              <a:t>11</a:t>
            </a:fld>
            <a:endParaRPr lang="en-US"/>
          </a:p>
        </p:txBody>
      </p:sp>
      <p:sp>
        <p:nvSpPr>
          <p:cNvPr id="22630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226307" name="Rectangle 3"/>
          <p:cNvSpPr>
            <a:spLocks noGrp="1" noChangeArrowheads="1"/>
          </p:cNvSpPr>
          <p:nvPr>
            <p:ph type="body" idx="1"/>
          </p:nvPr>
        </p:nvSpPr>
        <p:spPr/>
        <p:txBody>
          <a:bodyPr/>
          <a:lstStyle/>
          <a:p>
            <a:r>
              <a:rPr lang="en-US" dirty="0"/>
              <a:t>One of the final products, cytosine triphosphate turns off the </a:t>
            </a:r>
            <a:r>
              <a:rPr lang="en-US" dirty="0" err="1"/>
              <a:t>enyzyme</a:t>
            </a:r>
            <a:r>
              <a:rPr lang="en-US" dirty="0"/>
              <a:t> by binding to it. </a:t>
            </a:r>
          </a:p>
        </p:txBody>
      </p:sp>
    </p:spTree>
    <p:extLst>
      <p:ext uri="{BB962C8B-B14F-4D97-AF65-F5344CB8AC3E}">
        <p14:creationId xmlns:p14="http://schemas.microsoft.com/office/powerpoint/2010/main" val="1238927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Shows how the polymerization reaction occurs.</a:t>
            </a:r>
            <a:r>
              <a:rPr lang="en-US" baseline="0" dirty="0"/>
              <a:t> Results in the formation of a </a:t>
            </a:r>
            <a:r>
              <a:rPr lang="en-US" baseline="0" dirty="0" err="1"/>
              <a:t>phosphodiester</a:t>
            </a:r>
            <a:r>
              <a:rPr lang="en-US" baseline="0" dirty="0"/>
              <a:t> bond between </a:t>
            </a:r>
            <a:r>
              <a:rPr lang="en-US" baseline="0" dirty="0" err="1"/>
              <a:t>ribonucleuotides</a:t>
            </a:r>
            <a:r>
              <a:rPr lang="en-US" baseline="0" dirty="0"/>
              <a:t>. RNA polymerase produces an RNA strand that is complementary to the bases of the template. Note the incoming </a:t>
            </a:r>
            <a:r>
              <a:rPr lang="en-US" baseline="0" dirty="0" err="1"/>
              <a:t>ribonucleotide</a:t>
            </a:r>
            <a:r>
              <a:rPr lang="en-US" baseline="0" dirty="0"/>
              <a:t> triphosphate. NTPs are like the </a:t>
            </a:r>
            <a:r>
              <a:rPr lang="en-US" baseline="0" dirty="0" err="1"/>
              <a:t>dNTPs</a:t>
            </a:r>
            <a:r>
              <a:rPr lang="en-US" baseline="0" dirty="0"/>
              <a:t> except they have a 2’ OH group. Only one of the two strands is use as a template other is non-template strand. </a:t>
            </a:r>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23</a:t>
            </a:fld>
            <a:endParaRPr lang="en-US"/>
          </a:p>
        </p:txBody>
      </p:sp>
    </p:spTree>
    <p:extLst>
      <p:ext uri="{BB962C8B-B14F-4D97-AF65-F5344CB8AC3E}">
        <p14:creationId xmlns:p14="http://schemas.microsoft.com/office/powerpoint/2010/main" val="2898995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A2625D-463B-47C2-B564-D274890AFBEA}" type="slidenum">
              <a:rPr lang="en-US" altLang="en-US"/>
              <a:pPr/>
              <a:t>24</a:t>
            </a:fld>
            <a:endParaRPr lang="en-US" altLang="en-US"/>
          </a:p>
        </p:txBody>
      </p:sp>
      <p:sp>
        <p:nvSpPr>
          <p:cNvPr id="571394" name="Rectangle 2"/>
          <p:cNvSpPr>
            <a:spLocks noGrp="1" noRot="1" noChangeAspect="1" noChangeArrowheads="1" noTextEdit="1"/>
          </p:cNvSpPr>
          <p:nvPr>
            <p:ph type="sldImg"/>
          </p:nvPr>
        </p:nvSpPr>
        <p:spPr>
          <a:ln/>
        </p:spPr>
      </p:sp>
      <p:sp>
        <p:nvSpPr>
          <p:cNvPr id="571395"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901029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Fidaxomicin – blocks loading of the DNA during initiation (switch region inhibitor)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GE23077 – adjacent to rifamycin binding site – shorter RNA made than rifamycin</a:t>
            </a:r>
          </a:p>
          <a:p>
            <a:r>
              <a:rPr lang="en-US" dirty="0"/>
              <a:t>Rifamycin – physically block elongation by binding in the DNA/RNA channel.</a:t>
            </a:r>
          </a:p>
          <a:p>
            <a:r>
              <a:rPr lang="en-US" dirty="0" err="1"/>
              <a:t>Streptolydigin</a:t>
            </a:r>
            <a:r>
              <a:rPr lang="en-US" dirty="0"/>
              <a:t> – blocks chain elongation by interfering with protein dynamics during turn-over</a:t>
            </a:r>
          </a:p>
          <a:p>
            <a:r>
              <a:rPr lang="en-US" dirty="0" err="1"/>
              <a:t>Bicyclomycin</a:t>
            </a:r>
            <a:r>
              <a:rPr lang="en-US" dirty="0"/>
              <a:t> – inhibits termination by rho factor</a:t>
            </a:r>
          </a:p>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25</a:t>
            </a:fld>
            <a:endParaRPr lang="en-US" dirty="0"/>
          </a:p>
        </p:txBody>
      </p:sp>
    </p:spTree>
    <p:extLst>
      <p:ext uri="{BB962C8B-B14F-4D97-AF65-F5344CB8AC3E}">
        <p14:creationId xmlns:p14="http://schemas.microsoft.com/office/powerpoint/2010/main" val="2726177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 </a:t>
            </a:r>
            <a:r>
              <a:rPr lang="en-US" dirty="0" err="1"/>
              <a:t>svedberg</a:t>
            </a:r>
            <a:r>
              <a:rPr lang="en-US" dirty="0"/>
              <a:t> values.</a:t>
            </a:r>
            <a:r>
              <a:rPr lang="en-US" baseline="0" dirty="0"/>
              <a:t> </a:t>
            </a:r>
            <a:r>
              <a:rPr lang="en-US" sz="1300" dirty="0"/>
              <a:t>It characterizes the behavior of a particle type in </a:t>
            </a:r>
            <a:r>
              <a:rPr lang="en-US" sz="1300" dirty="0">
                <a:hlinkClick r:id="rId3" tooltip="Sedimentation"/>
              </a:rPr>
              <a:t>sedimentation</a:t>
            </a:r>
            <a:r>
              <a:rPr lang="en-US" sz="1300" dirty="0"/>
              <a:t> processes, notably </a:t>
            </a:r>
            <a:r>
              <a:rPr lang="en-US" sz="1300" dirty="0">
                <a:hlinkClick r:id="rId4" tooltip="Centrifugation"/>
              </a:rPr>
              <a:t>centrifugation</a:t>
            </a:r>
            <a:r>
              <a:rPr lang="en-US" sz="1300" dirty="0"/>
              <a:t>. The </a:t>
            </a:r>
            <a:r>
              <a:rPr lang="en-US" sz="1300" dirty="0" err="1"/>
              <a:t>svedberg</a:t>
            </a:r>
            <a:r>
              <a:rPr lang="en-US" sz="1300" dirty="0"/>
              <a:t> is technically a measure of time, and is defined as exactly 10</a:t>
            </a:r>
            <a:r>
              <a:rPr lang="en-US" sz="1300" baseline="30000" dirty="0"/>
              <a:t>-13</a:t>
            </a:r>
            <a:r>
              <a:rPr lang="en-US" sz="1300" dirty="0"/>
              <a:t> </a:t>
            </a:r>
            <a:r>
              <a:rPr lang="en-US" sz="1300" dirty="0">
                <a:hlinkClick r:id="rId5" tooltip="Second"/>
              </a:rPr>
              <a:t>seconds</a:t>
            </a:r>
            <a:r>
              <a:rPr lang="en-US" sz="1300" dirty="0"/>
              <a:t> (100 </a:t>
            </a:r>
            <a:r>
              <a:rPr lang="en-US" sz="1300" dirty="0" err="1">
                <a:hlinkClick r:id="rId6" tooltip="Femtosecond"/>
              </a:rPr>
              <a:t>fs</a:t>
            </a:r>
            <a:r>
              <a:rPr lang="en-US" sz="1300" dirty="0"/>
              <a:t>). Bigger particles tend to sediment faster and thus have higher </a:t>
            </a:r>
            <a:r>
              <a:rPr lang="en-US" sz="1300" dirty="0" err="1"/>
              <a:t>svedberg</a:t>
            </a:r>
            <a:r>
              <a:rPr lang="en-US" sz="1300" dirty="0"/>
              <a:t> values.</a:t>
            </a:r>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27</a:t>
            </a:fld>
            <a:endParaRPr lang="en-US"/>
          </a:p>
        </p:txBody>
      </p:sp>
    </p:spTree>
    <p:extLst>
      <p:ext uri="{BB962C8B-B14F-4D97-AF65-F5344CB8AC3E}">
        <p14:creationId xmlns:p14="http://schemas.microsoft.com/office/powerpoint/2010/main" val="2832221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sequences of bases in the </a:t>
            </a:r>
            <a:r>
              <a:rPr lang="en-US" dirty="0" err="1"/>
              <a:t>tRNA</a:t>
            </a:r>
            <a:r>
              <a:rPr lang="en-US" dirty="0"/>
              <a:t> molecule can form hydrogen bonds with complementary</a:t>
            </a:r>
            <a:r>
              <a:rPr lang="en-US" baseline="0" dirty="0"/>
              <a:t> bases </a:t>
            </a:r>
            <a:r>
              <a:rPr lang="en-US" baseline="0" dirty="0" err="1"/>
              <a:t>elswhere</a:t>
            </a:r>
            <a:r>
              <a:rPr lang="en-US" baseline="0" dirty="0"/>
              <a:t> I </a:t>
            </a:r>
            <a:r>
              <a:rPr lang="en-US" baseline="0" dirty="0" err="1"/>
              <a:t>nthe</a:t>
            </a:r>
            <a:r>
              <a:rPr lang="en-US" baseline="0" dirty="0"/>
              <a:t> same molecule forming a stem and loop structure. Have a tertiary structure forming an L. All are shaped the same, just vary at the anticodon and the attached amino acid. 4 short segments of the folder </a:t>
            </a:r>
            <a:r>
              <a:rPr lang="en-US" baseline="0" dirty="0" err="1"/>
              <a:t>tRNA</a:t>
            </a:r>
            <a:r>
              <a:rPr lang="en-US" baseline="0" dirty="0"/>
              <a:t> are double helical, producing a molecule that is in the shape of an L. </a:t>
            </a:r>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28</a:t>
            </a:fld>
            <a:endParaRPr lang="en-US"/>
          </a:p>
        </p:txBody>
      </p:sp>
    </p:spTree>
    <p:extLst>
      <p:ext uri="{BB962C8B-B14F-4D97-AF65-F5344CB8AC3E}">
        <p14:creationId xmlns:p14="http://schemas.microsoft.com/office/powerpoint/2010/main" val="539876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3C8CCD5-F468-48F7-BB50-2F0E34D68C3C}" type="datetime1">
              <a:rPr lang="en-US" smtClean="0"/>
              <a:t>9/9/2023</a:t>
            </a:fld>
            <a:endParaRPr lang="en-US"/>
          </a:p>
        </p:txBody>
      </p:sp>
      <p:sp>
        <p:nvSpPr>
          <p:cNvPr id="5" name="Footer Placeholder 4"/>
          <p:cNvSpPr>
            <a:spLocks noGrp="1"/>
          </p:cNvSpPr>
          <p:nvPr>
            <p:ph type="ftr" sz="quarter" idx="11"/>
          </p:nvPr>
        </p:nvSpPr>
        <p:spPr/>
        <p:txBody>
          <a:bodyPr/>
          <a:lstStyle/>
          <a:p>
            <a:r>
              <a:rPr lang="en-US"/>
              <a:t>D &amp; D Lecture 5 -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36958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03B5540-DF62-44C3-A6E4-14BF1199FE87}" type="datetime1">
              <a:rPr lang="en-US" smtClean="0"/>
              <a:t>9/9/2023</a:t>
            </a:fld>
            <a:endParaRPr lang="en-US"/>
          </a:p>
        </p:txBody>
      </p:sp>
      <p:sp>
        <p:nvSpPr>
          <p:cNvPr id="5" name="Footer Placeholder 4"/>
          <p:cNvSpPr>
            <a:spLocks noGrp="1"/>
          </p:cNvSpPr>
          <p:nvPr>
            <p:ph type="ftr" sz="quarter" idx="11"/>
          </p:nvPr>
        </p:nvSpPr>
        <p:spPr/>
        <p:txBody>
          <a:bodyPr/>
          <a:lstStyle/>
          <a:p>
            <a:r>
              <a:rPr lang="en-US"/>
              <a:t>D &amp; D Lecture 5 -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421745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A457A00-D260-4726-B0E6-AA41DF3DC4F6}" type="datetime1">
              <a:rPr lang="en-US" smtClean="0"/>
              <a:t>9/9/2023</a:t>
            </a:fld>
            <a:endParaRPr lang="en-US"/>
          </a:p>
        </p:txBody>
      </p:sp>
      <p:sp>
        <p:nvSpPr>
          <p:cNvPr id="5" name="Footer Placeholder 4"/>
          <p:cNvSpPr>
            <a:spLocks noGrp="1"/>
          </p:cNvSpPr>
          <p:nvPr>
            <p:ph type="ftr" sz="quarter" idx="11"/>
          </p:nvPr>
        </p:nvSpPr>
        <p:spPr/>
        <p:txBody>
          <a:bodyPr/>
          <a:lstStyle/>
          <a:p>
            <a:r>
              <a:rPr lang="en-US"/>
              <a:t>D &amp; D Lecture 5 -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568306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19E7651-D1E9-43FB-9980-67B565DB2DD2}" type="datetime1">
              <a:rPr lang="en-US" smtClean="0"/>
              <a:t>9/9/2023</a:t>
            </a:fld>
            <a:endParaRPr lang="en-US"/>
          </a:p>
        </p:txBody>
      </p:sp>
      <p:sp>
        <p:nvSpPr>
          <p:cNvPr id="5" name="Footer Placeholder 4"/>
          <p:cNvSpPr>
            <a:spLocks noGrp="1"/>
          </p:cNvSpPr>
          <p:nvPr>
            <p:ph type="ftr" sz="quarter" idx="11"/>
          </p:nvPr>
        </p:nvSpPr>
        <p:spPr/>
        <p:txBody>
          <a:bodyPr/>
          <a:lstStyle/>
          <a:p>
            <a:r>
              <a:rPr lang="en-US"/>
              <a:t>D &amp; D Lecture 5 -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817891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875AB8-0E2A-4EFF-ABAE-B542963B6AAD}" type="datetime1">
              <a:rPr lang="en-US" smtClean="0"/>
              <a:t>9/9/2023</a:t>
            </a:fld>
            <a:endParaRPr lang="en-US"/>
          </a:p>
        </p:txBody>
      </p:sp>
      <p:sp>
        <p:nvSpPr>
          <p:cNvPr id="5" name="Footer Placeholder 4"/>
          <p:cNvSpPr>
            <a:spLocks noGrp="1"/>
          </p:cNvSpPr>
          <p:nvPr>
            <p:ph type="ftr" sz="quarter" idx="11"/>
          </p:nvPr>
        </p:nvSpPr>
        <p:spPr/>
        <p:txBody>
          <a:bodyPr/>
          <a:lstStyle/>
          <a:p>
            <a:r>
              <a:rPr lang="en-US"/>
              <a:t>D &amp; D Lecture 5 -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219200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DCEAF19-A45F-4514-9B8E-066C4D3C6860}" type="datetime1">
              <a:rPr lang="en-US" smtClean="0"/>
              <a:t>9/9/2023</a:t>
            </a:fld>
            <a:endParaRPr lang="en-US"/>
          </a:p>
        </p:txBody>
      </p:sp>
      <p:sp>
        <p:nvSpPr>
          <p:cNvPr id="6" name="Footer Placeholder 5"/>
          <p:cNvSpPr>
            <a:spLocks noGrp="1"/>
          </p:cNvSpPr>
          <p:nvPr>
            <p:ph type="ftr" sz="quarter" idx="11"/>
          </p:nvPr>
        </p:nvSpPr>
        <p:spPr/>
        <p:txBody>
          <a:bodyPr/>
          <a:lstStyle/>
          <a:p>
            <a:r>
              <a:rPr lang="en-US"/>
              <a:t>D &amp; D Lecture 5 -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141473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F62BFCC-EC6B-4CFD-9380-2B2CC944A41A}" type="datetime1">
              <a:rPr lang="en-US" smtClean="0"/>
              <a:t>9/9/2023</a:t>
            </a:fld>
            <a:endParaRPr lang="en-US"/>
          </a:p>
        </p:txBody>
      </p:sp>
      <p:sp>
        <p:nvSpPr>
          <p:cNvPr id="8" name="Footer Placeholder 7"/>
          <p:cNvSpPr>
            <a:spLocks noGrp="1"/>
          </p:cNvSpPr>
          <p:nvPr>
            <p:ph type="ftr" sz="quarter" idx="11"/>
          </p:nvPr>
        </p:nvSpPr>
        <p:spPr/>
        <p:txBody>
          <a:bodyPr/>
          <a:lstStyle/>
          <a:p>
            <a:r>
              <a:rPr lang="en-US"/>
              <a:t>D &amp; D Lecture 5 - Fall 2023</a:t>
            </a:r>
          </a:p>
        </p:txBody>
      </p:sp>
      <p:sp>
        <p:nvSpPr>
          <p:cNvPr id="9" name="Slide Number Placeholder 8"/>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81080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0D8931-9B4A-4F2F-BF41-A8EEEF811357}" type="datetime1">
              <a:rPr lang="en-US" smtClean="0"/>
              <a:t>9/9/2023</a:t>
            </a:fld>
            <a:endParaRPr lang="en-US"/>
          </a:p>
        </p:txBody>
      </p:sp>
      <p:sp>
        <p:nvSpPr>
          <p:cNvPr id="4" name="Footer Placeholder 3"/>
          <p:cNvSpPr>
            <a:spLocks noGrp="1"/>
          </p:cNvSpPr>
          <p:nvPr>
            <p:ph type="ftr" sz="quarter" idx="11"/>
          </p:nvPr>
        </p:nvSpPr>
        <p:spPr/>
        <p:txBody>
          <a:bodyPr/>
          <a:lstStyle/>
          <a:p>
            <a:r>
              <a:rPr lang="en-US"/>
              <a:t>D &amp; D Lecture 5 - Fall 2023</a:t>
            </a:r>
          </a:p>
        </p:txBody>
      </p:sp>
      <p:sp>
        <p:nvSpPr>
          <p:cNvPr id="5" name="Slide Number Placeholder 4"/>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6461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z="1400"/>
            </a:lvl1pPr>
          </a:lstStyle>
          <a:p>
            <a:fld id="{D085A18C-FC5A-42CA-A5B2-2756D5AF4AB5}" type="datetime1">
              <a:rPr lang="en-US" smtClean="0"/>
              <a:t>9/9/2023</a:t>
            </a:fld>
            <a:endParaRPr lang="en-US"/>
          </a:p>
        </p:txBody>
      </p:sp>
      <p:sp>
        <p:nvSpPr>
          <p:cNvPr id="3" name="Footer Placeholder 2"/>
          <p:cNvSpPr>
            <a:spLocks noGrp="1"/>
          </p:cNvSpPr>
          <p:nvPr>
            <p:ph type="ftr" sz="quarter" idx="11"/>
          </p:nvPr>
        </p:nvSpPr>
        <p:spPr/>
        <p:txBody>
          <a:bodyPr/>
          <a:lstStyle>
            <a:lvl1pPr>
              <a:defRPr sz="1400"/>
            </a:lvl1pPr>
          </a:lstStyle>
          <a:p>
            <a:r>
              <a:rPr lang="en-US"/>
              <a:t>D &amp; D Lecture 5 - Fall 2023</a:t>
            </a:r>
          </a:p>
        </p:txBody>
      </p:sp>
      <p:sp>
        <p:nvSpPr>
          <p:cNvPr id="4" name="Slide Number Placeholder 3"/>
          <p:cNvSpPr>
            <a:spLocks noGrp="1"/>
          </p:cNvSpPr>
          <p:nvPr>
            <p:ph type="sldNum" sz="quarter" idx="12"/>
          </p:nvPr>
        </p:nvSpPr>
        <p:spPr/>
        <p:txBody>
          <a:bodyPr/>
          <a:lstStyle>
            <a:lvl1pPr>
              <a:defRPr sz="1400"/>
            </a:lvl1pPr>
          </a:lstStyle>
          <a:p>
            <a:fld id="{DC3BB032-4020-48F4-953B-341806DC4A2B}" type="slidenum">
              <a:rPr lang="en-US" smtClean="0"/>
              <a:pPr/>
              <a:t>‹#›</a:t>
            </a:fld>
            <a:endParaRPr lang="en-US"/>
          </a:p>
        </p:txBody>
      </p:sp>
    </p:spTree>
    <p:extLst>
      <p:ext uri="{BB962C8B-B14F-4D97-AF65-F5344CB8AC3E}">
        <p14:creationId xmlns:p14="http://schemas.microsoft.com/office/powerpoint/2010/main" val="3001730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B79347-995C-4CE3-A323-E56E71D28D61}" type="datetime1">
              <a:rPr lang="en-US" smtClean="0"/>
              <a:t>9/9/2023</a:t>
            </a:fld>
            <a:endParaRPr lang="en-US"/>
          </a:p>
        </p:txBody>
      </p:sp>
      <p:sp>
        <p:nvSpPr>
          <p:cNvPr id="6" name="Footer Placeholder 5"/>
          <p:cNvSpPr>
            <a:spLocks noGrp="1"/>
          </p:cNvSpPr>
          <p:nvPr>
            <p:ph type="ftr" sz="quarter" idx="11"/>
          </p:nvPr>
        </p:nvSpPr>
        <p:spPr/>
        <p:txBody>
          <a:bodyPr/>
          <a:lstStyle/>
          <a:p>
            <a:r>
              <a:rPr lang="en-US"/>
              <a:t>D &amp; D Lecture 5 -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224931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CFB371-68AF-4505-B19E-DB1207E087E3}" type="datetime1">
              <a:rPr lang="en-US" smtClean="0"/>
              <a:t>9/9/2023</a:t>
            </a:fld>
            <a:endParaRPr lang="en-US"/>
          </a:p>
        </p:txBody>
      </p:sp>
      <p:sp>
        <p:nvSpPr>
          <p:cNvPr id="6" name="Footer Placeholder 5"/>
          <p:cNvSpPr>
            <a:spLocks noGrp="1"/>
          </p:cNvSpPr>
          <p:nvPr>
            <p:ph type="ftr" sz="quarter" idx="11"/>
          </p:nvPr>
        </p:nvSpPr>
        <p:spPr/>
        <p:txBody>
          <a:bodyPr/>
          <a:lstStyle/>
          <a:p>
            <a:r>
              <a:rPr lang="en-US"/>
              <a:t>D &amp; D Lecture 5 -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685717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defRPr>
            </a:lvl1pPr>
          </a:lstStyle>
          <a:p>
            <a:fld id="{8CAB0997-C56F-4817-BBDC-2C013C4F5F89}" type="datetime1">
              <a:rPr lang="en-US" smtClean="0"/>
              <a:t>9/9/2023</a:t>
            </a:fld>
            <a:endParaRPr lang="en-US" dirty="0"/>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defRPr>
            </a:lvl1pPr>
          </a:lstStyle>
          <a:p>
            <a:r>
              <a:rPr lang="en-US"/>
              <a:t>D &amp; D Lecture 5 - Fall 2023</a:t>
            </a:r>
            <a:endParaRPr lang="en-US" dirty="0"/>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latin typeface="Calibri" panose="020F0502020204030204" pitchFamily="34" charset="0"/>
              </a:defRPr>
            </a:lvl1pPr>
          </a:lstStyle>
          <a:p>
            <a:fld id="{DC3BB032-4020-48F4-953B-341806DC4A2B}" type="slidenum">
              <a:rPr lang="en-US" smtClean="0"/>
              <a:pPr/>
              <a:t>‹#›</a:t>
            </a:fld>
            <a:endParaRPr lang="en-US" dirty="0"/>
          </a:p>
        </p:txBody>
      </p:sp>
    </p:spTree>
    <p:extLst>
      <p:ext uri="{BB962C8B-B14F-4D97-AF65-F5344CB8AC3E}">
        <p14:creationId xmlns:p14="http://schemas.microsoft.com/office/powerpoint/2010/main" val="18894957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354" rtl="0" eaLnBrk="1" latinLnBrk="0" hangingPunct="1">
        <a:spcBef>
          <a:spcPct val="0"/>
        </a:spcBef>
        <a:buNone/>
        <a:defRPr sz="4400" kern="1200">
          <a:solidFill>
            <a:schemeClr val="tx1"/>
          </a:solidFill>
          <a:latin typeface="Calibri" panose="020F0502020204030204" pitchFamily="34" charset="0"/>
          <a:ea typeface="+mj-ea"/>
          <a:cs typeface="+mj-cs"/>
        </a:defRPr>
      </a:lvl1pPr>
    </p:titleStyle>
    <p:bodyStyle>
      <a:lvl1pPr marL="342882" indent="-342882" algn="l" defTabSz="914354" rtl="0" eaLnBrk="1" latinLnBrk="0" hangingPunct="1">
        <a:spcBef>
          <a:spcPct val="20000"/>
        </a:spcBef>
        <a:buFont typeface="Arial" pitchFamily="34" charset="0"/>
        <a:buChar char="•"/>
        <a:defRPr sz="3200" kern="1200">
          <a:solidFill>
            <a:schemeClr val="tx1"/>
          </a:solidFill>
          <a:latin typeface="Calibri" panose="020F0502020204030204" pitchFamily="34" charset="0"/>
          <a:ea typeface="+mn-ea"/>
          <a:cs typeface="+mn-cs"/>
        </a:defRPr>
      </a:lvl1pPr>
      <a:lvl2pPr marL="742913" indent="-285737" algn="l" defTabSz="914354" rtl="0" eaLnBrk="1" latinLnBrk="0" hangingPunct="1">
        <a:spcBef>
          <a:spcPct val="20000"/>
        </a:spcBef>
        <a:buFont typeface="Arial" pitchFamily="34" charset="0"/>
        <a:buChar char="–"/>
        <a:defRPr sz="2800" kern="1200">
          <a:solidFill>
            <a:schemeClr val="tx1"/>
          </a:solidFill>
          <a:latin typeface="Calibri" panose="020F0502020204030204" pitchFamily="34" charset="0"/>
          <a:ea typeface="+mn-ea"/>
          <a:cs typeface="+mn-cs"/>
        </a:defRPr>
      </a:lvl2pPr>
      <a:lvl3pPr marL="1142942" indent="-228589" algn="l" defTabSz="914354" rtl="0" eaLnBrk="1" latinLnBrk="0" hangingPunct="1">
        <a:spcBef>
          <a:spcPct val="20000"/>
        </a:spcBef>
        <a:buFont typeface="Arial" pitchFamily="34" charset="0"/>
        <a:buChar char="•"/>
        <a:defRPr sz="2400" kern="1200">
          <a:solidFill>
            <a:schemeClr val="tx1"/>
          </a:solidFill>
          <a:latin typeface="Calibri" panose="020F0502020204030204" pitchFamily="34" charset="0"/>
          <a:ea typeface="+mn-ea"/>
          <a:cs typeface="+mn-cs"/>
        </a:defRPr>
      </a:lvl3pPr>
      <a:lvl4pPr marL="1600120" indent="-228589" algn="l" defTabSz="914354"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4pPr>
      <a:lvl5pPr marL="2057298" indent="-228589" algn="l" defTabSz="914354"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5pPr>
      <a:lvl6pPr marL="2514474"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6"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7.wmf"/><Relationship Id="rId5" Type="http://schemas.openxmlformats.org/officeDocument/2006/relationships/oleObject" Target="../embeddings/oleObject19.bin"/><Relationship Id="rId10" Type="http://schemas.openxmlformats.org/officeDocument/2006/relationships/image" Target="../media/image28.wmf"/><Relationship Id="rId4" Type="http://schemas.openxmlformats.org/officeDocument/2006/relationships/image" Target="../media/image26.wmf"/><Relationship Id="rId9" Type="http://schemas.openxmlformats.org/officeDocument/2006/relationships/oleObject" Target="../embeddings/oleObject21.bin"/></Relationships>
</file>

<file path=ppt/slides/_rels/slide1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emf"/><Relationship Id="rId7" Type="http://schemas.openxmlformats.org/officeDocument/2006/relationships/image" Target="../media/image35.png"/><Relationship Id="rId2" Type="http://schemas.openxmlformats.org/officeDocument/2006/relationships/oleObject" Target="../embeddings/oleObject22.bin"/><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6.emf"/><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oleObject" Target="../embeddings/oleObject24.bin"/><Relationship Id="rId5" Type="http://schemas.openxmlformats.org/officeDocument/2006/relationships/image" Target="../media/image45.emf"/><Relationship Id="rId4" Type="http://schemas.openxmlformats.org/officeDocument/2006/relationships/oleObject" Target="../embeddings/oleObject23.bin"/></Relationships>
</file>

<file path=ppt/slides/_rels/slide18.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oleObject" Target="../embeddings/oleObject25.bin"/><Relationship Id="rId1" Type="http://schemas.openxmlformats.org/officeDocument/2006/relationships/slideLayout" Target="../slideLayouts/slideLayout7.xml"/><Relationship Id="rId5" Type="http://schemas.openxmlformats.org/officeDocument/2006/relationships/image" Target="../media/image48.emf"/><Relationship Id="rId4" Type="http://schemas.openxmlformats.org/officeDocument/2006/relationships/oleObject" Target="../embeddings/oleObject26.bin"/></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oleObject" Target="../embeddings/oleObject26.bin"/><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9.emf"/><Relationship Id="rId7" Type="http://schemas.openxmlformats.org/officeDocument/2006/relationships/image" Target="../media/image51.emf"/><Relationship Id="rId2" Type="http://schemas.openxmlformats.org/officeDocument/2006/relationships/oleObject" Target="../embeddings/oleObject27.bin"/><Relationship Id="rId1" Type="http://schemas.openxmlformats.org/officeDocument/2006/relationships/slideLayout" Target="../slideLayouts/slideLayout7.xml"/><Relationship Id="rId6" Type="http://schemas.openxmlformats.org/officeDocument/2006/relationships/oleObject" Target="../embeddings/oleObject29.bin"/><Relationship Id="rId5" Type="http://schemas.openxmlformats.org/officeDocument/2006/relationships/image" Target="../media/image50.emf"/><Relationship Id="rId4" Type="http://schemas.openxmlformats.org/officeDocument/2006/relationships/oleObject" Target="../embeddings/oleObject28.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4.jpg"/><Relationship Id="rId4" Type="http://schemas.openxmlformats.org/officeDocument/2006/relationships/image" Target="../media/image53.jpg"/></Relationships>
</file>

<file path=ppt/slides/_rels/slide24.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png"/><Relationship Id="rId4" Type="http://schemas.openxmlformats.org/officeDocument/2006/relationships/image" Target="../media/image56.jpeg"/><Relationship Id="rId9" Type="http://schemas.openxmlformats.org/officeDocument/2006/relationships/image" Target="../media/image61.svg"/></Relationships>
</file>

<file path=ppt/slides/_rels/slide2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image" Target="../media/image65.png"/></Relationships>
</file>

<file path=ppt/slides/_rels/slide2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9.png"/></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72.png"/><Relationship Id="rId7" Type="http://schemas.openxmlformats.org/officeDocument/2006/relationships/image" Target="../media/image3.emf"/><Relationship Id="rId2" Type="http://schemas.openxmlformats.org/officeDocument/2006/relationships/customXml" Target="../ink/ink1.xml"/><Relationship Id="rId1" Type="http://schemas.openxmlformats.org/officeDocument/2006/relationships/slideLayout" Target="../slideLayouts/slideLayout7.xml"/><Relationship Id="rId6" Type="http://schemas.openxmlformats.org/officeDocument/2006/relationships/oleObject" Target="../embeddings/oleObject2.bin"/><Relationship Id="rId5" Type="http://schemas.openxmlformats.org/officeDocument/2006/relationships/image" Target="../media/image2.emf"/><Relationship Id="rId4" Type="http://schemas.openxmlformats.org/officeDocument/2006/relationships/oleObject" Target="../embeddings/oleObject1.bin"/><Relationship Id="rId9" Type="http://schemas.openxmlformats.org/officeDocument/2006/relationships/image" Target="../media/image4.emf"/></Relationships>
</file>

<file path=ppt/slides/_rels/slide3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3.png"/></Relationships>
</file>

<file path=ppt/slides/_rels/slide3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image" Target="../media/image78.png"/><Relationship Id="rId1" Type="http://schemas.openxmlformats.org/officeDocument/2006/relationships/slideLayout" Target="../slideLayouts/slideLayout7.xml"/><Relationship Id="rId5" Type="http://schemas.openxmlformats.org/officeDocument/2006/relationships/image" Target="../media/image80.png"/><Relationship Id="rId4" Type="http://schemas.openxmlformats.org/officeDocument/2006/relationships/image" Target="../media/image79.wmf"/></Relationships>
</file>

<file path=ppt/slides/_rels/slide3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82.png"/></Relationships>
</file>

<file path=ppt/slides/_rels/slide38.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7.emf"/><Relationship Id="rId5" Type="http://schemas.openxmlformats.org/officeDocument/2006/relationships/oleObject" Target="../embeddings/oleObject5.bin"/><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86.png"/><Relationship Id="rId4" Type="http://schemas.openxmlformats.org/officeDocument/2006/relationships/image" Target="../media/image85.png"/></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image" Target="../media/image78.png"/><Relationship Id="rId1" Type="http://schemas.openxmlformats.org/officeDocument/2006/relationships/slideLayout" Target="../slideLayouts/slideLayout7.xml"/><Relationship Id="rId4" Type="http://schemas.openxmlformats.org/officeDocument/2006/relationships/image" Target="../media/image79.wmf"/></Relationships>
</file>

<file path=ppt/slides/_rels/slide4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90.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customXml" Target="../ink/ink7.xml"/><Relationship Id="rId13" Type="http://schemas.openxmlformats.org/officeDocument/2006/relationships/image" Target="../media/image120.png"/><Relationship Id="rId3" Type="http://schemas.openxmlformats.org/officeDocument/2006/relationships/image" Target="../media/image7.png"/><Relationship Id="rId7" Type="http://schemas.openxmlformats.org/officeDocument/2006/relationships/image" Target="../media/image9.png"/><Relationship Id="rId12" Type="http://schemas.openxmlformats.org/officeDocument/2006/relationships/customXml" Target="../ink/ink9.xml"/><Relationship Id="rId17" Type="http://schemas.openxmlformats.org/officeDocument/2006/relationships/image" Target="../media/image14.png"/><Relationship Id="rId2" Type="http://schemas.openxmlformats.org/officeDocument/2006/relationships/customXml" Target="../ink/ink4.xml"/><Relationship Id="rId16" Type="http://schemas.openxmlformats.org/officeDocument/2006/relationships/customXml" Target="../ink/ink11.xml"/><Relationship Id="rId1" Type="http://schemas.openxmlformats.org/officeDocument/2006/relationships/slideLayout" Target="../slideLayouts/slideLayout7.xml"/><Relationship Id="rId6" Type="http://schemas.openxmlformats.org/officeDocument/2006/relationships/customXml" Target="../ink/ink6.xml"/><Relationship Id="rId11" Type="http://schemas.openxmlformats.org/officeDocument/2006/relationships/image" Target="../media/image110.png"/><Relationship Id="rId5" Type="http://schemas.openxmlformats.org/officeDocument/2006/relationships/image" Target="../media/image8.png"/><Relationship Id="rId15" Type="http://schemas.openxmlformats.org/officeDocument/2006/relationships/image" Target="../media/image13.png"/><Relationship Id="rId10" Type="http://schemas.openxmlformats.org/officeDocument/2006/relationships/customXml" Target="../ink/ink8.xml"/><Relationship Id="rId4" Type="http://schemas.openxmlformats.org/officeDocument/2006/relationships/customXml" Target="../ink/ink5.xml"/><Relationship Id="rId9" Type="http://schemas.openxmlformats.org/officeDocument/2006/relationships/image" Target="../media/image10.png"/><Relationship Id="rId14" Type="http://schemas.openxmlformats.org/officeDocument/2006/relationships/customXml" Target="../ink/ink10.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oleObject" Target="../embeddings/oleObject7.bin"/><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oleObject" Target="../embeddings/oleObject8.bin"/></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93.jfi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4.emf"/><Relationship Id="rId5" Type="http://schemas.openxmlformats.org/officeDocument/2006/relationships/oleObject" Target="../embeddings/oleObject9.bin"/><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18" Type="http://schemas.openxmlformats.org/officeDocument/2006/relationships/image" Target="NULL"/><Relationship Id="rId3" Type="http://schemas.openxmlformats.org/officeDocument/2006/relationships/image" Target="../media/image15.gif"/><Relationship Id="rId21" Type="http://schemas.openxmlformats.org/officeDocument/2006/relationships/oleObject" Target="../embeddings/oleObject11.bin"/><Relationship Id="rId7" Type="http://schemas.openxmlformats.org/officeDocument/2006/relationships/customXml" Target="../ink/ink2.xml"/><Relationship Id="rId17" Type="http://schemas.openxmlformats.org/officeDocument/2006/relationships/customXml" Target="../ink/ink3.xml"/><Relationship Id="rId2" Type="http://schemas.openxmlformats.org/officeDocument/2006/relationships/notesSlide" Target="../notesSlides/notesSlide3.xml"/><Relationship Id="rId16" Type="http://schemas.openxmlformats.org/officeDocument/2006/relationships/image" Target="NULL"/><Relationship Id="rId20" Type="http://schemas.openxmlformats.org/officeDocument/2006/relationships/image" Target="../media/image19.emf"/><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19" Type="http://schemas.openxmlformats.org/officeDocument/2006/relationships/oleObject" Target="../embeddings/oleObject10.bin"/><Relationship Id="rId4" Type="http://schemas.openxmlformats.org/officeDocument/2006/relationships/image" Target="../media/image16.gif"/><Relationship Id="rId22" Type="http://schemas.openxmlformats.org/officeDocument/2006/relationships/image" Target="../media/image20.emf"/></Relationships>
</file>

<file path=ppt/slides/_rels/slide8.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21.emf"/><Relationship Id="rId7" Type="http://schemas.openxmlformats.org/officeDocument/2006/relationships/oleObject" Target="../embeddings/oleObject13.bin"/><Relationship Id="rId2" Type="http://schemas.openxmlformats.org/officeDocument/2006/relationships/oleObject" Target="../embeddings/oleObject12.bin"/><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oleObject" Target="../embeddings/oleObject12.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image" Target="../media/image23.emf"/><Relationship Id="rId7" Type="http://schemas.openxmlformats.org/officeDocument/2006/relationships/image" Target="../media/image25.wmf"/><Relationship Id="rId2" Type="http://schemas.openxmlformats.org/officeDocument/2006/relationships/oleObject" Target="../embeddings/oleObject14.bin"/><Relationship Id="rId1" Type="http://schemas.openxmlformats.org/officeDocument/2006/relationships/slideLayout" Target="../slideLayouts/slideLayout7.xml"/><Relationship Id="rId6" Type="http://schemas.openxmlformats.org/officeDocument/2006/relationships/oleObject" Target="../embeddings/oleObject16.bin"/><Relationship Id="rId5" Type="http://schemas.openxmlformats.org/officeDocument/2006/relationships/image" Target="../media/image24.emf"/><Relationship Id="rId4" Type="http://schemas.openxmlformats.org/officeDocument/2006/relationships/oleObject" Target="../embeddings/oleObject15.bin"/><Relationship Id="rId9" Type="http://schemas.openxmlformats.org/officeDocument/2006/relationships/image" Target="../media/image2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7B2BBD95-304C-4B08-9A16-BF5796F26525}"/>
              </a:ext>
            </a:extLst>
          </p:cNvPr>
          <p:cNvSpPr txBox="1">
            <a:spLocks noChangeArrowheads="1"/>
          </p:cNvSpPr>
          <p:nvPr/>
        </p:nvSpPr>
        <p:spPr>
          <a:xfrm>
            <a:off x="1925905" y="215495"/>
            <a:ext cx="800597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Calibri" panose="020F0502020204030204" pitchFamily="34" charset="0"/>
              </a:rPr>
              <a:t>Lecture 5:</a:t>
            </a:r>
            <a:br>
              <a:rPr lang="en-US" sz="3600" b="1" dirty="0">
                <a:latin typeface="Calibri" panose="020F0502020204030204" pitchFamily="34" charset="0"/>
              </a:rPr>
            </a:br>
            <a:endParaRPr lang="en-US" sz="3600" b="1" dirty="0">
              <a:latin typeface="Calibri" panose="020F0502020204030204" pitchFamily="34" charset="0"/>
            </a:endParaRPr>
          </a:p>
        </p:txBody>
      </p:sp>
      <p:sp>
        <p:nvSpPr>
          <p:cNvPr id="6" name="TextBox 5">
            <a:extLst>
              <a:ext uri="{FF2B5EF4-FFF2-40B4-BE49-F238E27FC236}">
                <a16:creationId xmlns:a16="http://schemas.microsoft.com/office/drawing/2014/main" id="{12E871E9-AB6E-D908-B37C-D8A9515E2EBC}"/>
              </a:ext>
            </a:extLst>
          </p:cNvPr>
          <p:cNvSpPr txBox="1"/>
          <p:nvPr/>
        </p:nvSpPr>
        <p:spPr>
          <a:xfrm>
            <a:off x="3843460" y="1110593"/>
            <a:ext cx="4758803" cy="584775"/>
          </a:xfrm>
          <a:prstGeom prst="rect">
            <a:avLst/>
          </a:prstGeom>
          <a:noFill/>
        </p:spPr>
        <p:txBody>
          <a:bodyPr wrap="none" rtlCol="0">
            <a:spAutoFit/>
          </a:bodyPr>
          <a:lstStyle/>
          <a:p>
            <a:r>
              <a:rPr lang="en-US" sz="3200" b="1" dirty="0">
                <a:latin typeface="+mj-lt"/>
              </a:rPr>
              <a:t>Enzyme Inhibitors as Drugs</a:t>
            </a:r>
          </a:p>
        </p:txBody>
      </p:sp>
      <p:sp>
        <p:nvSpPr>
          <p:cNvPr id="2" name="TextBox 1">
            <a:extLst>
              <a:ext uri="{FF2B5EF4-FFF2-40B4-BE49-F238E27FC236}">
                <a16:creationId xmlns:a16="http://schemas.microsoft.com/office/drawing/2014/main" id="{2FC4E339-3B49-A884-196C-95149D997F8D}"/>
              </a:ext>
            </a:extLst>
          </p:cNvPr>
          <p:cNvSpPr txBox="1"/>
          <p:nvPr/>
        </p:nvSpPr>
        <p:spPr>
          <a:xfrm>
            <a:off x="4038600" y="1705395"/>
            <a:ext cx="4643387" cy="1631216"/>
          </a:xfrm>
          <a:prstGeom prst="rect">
            <a:avLst/>
          </a:prstGeom>
          <a:noFill/>
        </p:spPr>
        <p:txBody>
          <a:bodyPr wrap="none" rtlCol="0">
            <a:spAutoFit/>
          </a:bodyPr>
          <a:lstStyle/>
          <a:p>
            <a:pPr marL="285750" indent="-285750">
              <a:buFont typeface="Arial" panose="020B0604020202020204" pitchFamily="34" charset="0"/>
              <a:buChar char="•"/>
            </a:pPr>
            <a:r>
              <a:rPr lang="en-US" sz="2000" dirty="0"/>
              <a:t>Suicide inhibitors</a:t>
            </a:r>
          </a:p>
          <a:p>
            <a:pPr marL="285750" indent="-285750">
              <a:buFont typeface="Arial" panose="020B0604020202020204" pitchFamily="34" charset="0"/>
              <a:buChar char="•"/>
            </a:pPr>
            <a:r>
              <a:rPr lang="en-US" sz="2000" dirty="0"/>
              <a:t>Competitive inhibitors</a:t>
            </a:r>
          </a:p>
          <a:p>
            <a:pPr marL="285750" indent="-285750">
              <a:buFont typeface="Arial" panose="020B0604020202020204" pitchFamily="34" charset="0"/>
              <a:buChar char="•"/>
            </a:pPr>
            <a:r>
              <a:rPr lang="en-US" sz="2000" dirty="0"/>
              <a:t>Allosteric inhibitors</a:t>
            </a:r>
          </a:p>
          <a:p>
            <a:pPr marL="285750" indent="-285750">
              <a:buFont typeface="Arial" panose="020B0604020202020204" pitchFamily="34" charset="0"/>
              <a:buChar char="•"/>
            </a:pPr>
            <a:r>
              <a:rPr lang="en-US" sz="2000" dirty="0"/>
              <a:t>HIV drug therapy</a:t>
            </a:r>
          </a:p>
          <a:p>
            <a:pPr marL="285750" indent="-285750">
              <a:buFont typeface="Arial" panose="020B0604020202020204" pitchFamily="34" charset="0"/>
              <a:buChar char="•"/>
            </a:pPr>
            <a:r>
              <a:rPr lang="en-US" sz="2000" dirty="0"/>
              <a:t>Antibiotics – inhibitors of central dogma</a:t>
            </a:r>
          </a:p>
        </p:txBody>
      </p:sp>
      <p:sp>
        <p:nvSpPr>
          <p:cNvPr id="10" name="TextBox 9">
            <a:extLst>
              <a:ext uri="{FF2B5EF4-FFF2-40B4-BE49-F238E27FC236}">
                <a16:creationId xmlns:a16="http://schemas.microsoft.com/office/drawing/2014/main" id="{483AC3AA-9208-6DD8-99E4-170BC977B22F}"/>
              </a:ext>
            </a:extLst>
          </p:cNvPr>
          <p:cNvSpPr txBox="1"/>
          <p:nvPr/>
        </p:nvSpPr>
        <p:spPr>
          <a:xfrm>
            <a:off x="3810000" y="3336611"/>
            <a:ext cx="4081951" cy="584775"/>
          </a:xfrm>
          <a:prstGeom prst="rect">
            <a:avLst/>
          </a:prstGeom>
          <a:noFill/>
        </p:spPr>
        <p:txBody>
          <a:bodyPr wrap="none" rtlCol="0">
            <a:spAutoFit/>
          </a:bodyPr>
          <a:lstStyle/>
          <a:p>
            <a:r>
              <a:rPr lang="en-US" sz="3200" b="1" dirty="0"/>
              <a:t>Genome Editing – Cas9</a:t>
            </a:r>
          </a:p>
        </p:txBody>
      </p:sp>
      <p:sp>
        <p:nvSpPr>
          <p:cNvPr id="11" name="TextBox 10">
            <a:extLst>
              <a:ext uri="{FF2B5EF4-FFF2-40B4-BE49-F238E27FC236}">
                <a16:creationId xmlns:a16="http://schemas.microsoft.com/office/drawing/2014/main" id="{24996A2F-38C0-A3D0-03C1-4AD869A53DA2}"/>
              </a:ext>
            </a:extLst>
          </p:cNvPr>
          <p:cNvSpPr txBox="1"/>
          <p:nvPr/>
        </p:nvSpPr>
        <p:spPr>
          <a:xfrm>
            <a:off x="4038600" y="3962400"/>
            <a:ext cx="3421642" cy="1015663"/>
          </a:xfrm>
          <a:prstGeom prst="rect">
            <a:avLst/>
          </a:prstGeom>
          <a:noFill/>
        </p:spPr>
        <p:txBody>
          <a:bodyPr wrap="none" rtlCol="0">
            <a:spAutoFit/>
          </a:bodyPr>
          <a:lstStyle/>
          <a:p>
            <a:pPr marL="285750" indent="-285750">
              <a:buFont typeface="Arial" panose="020B0604020202020204" pitchFamily="34" charset="0"/>
              <a:buChar char="•"/>
            </a:pPr>
            <a:r>
              <a:rPr lang="en-US" sz="2000" dirty="0"/>
              <a:t>Discovery of CRISPR systems</a:t>
            </a:r>
          </a:p>
          <a:p>
            <a:pPr marL="285750" indent="-285750">
              <a:buFont typeface="Arial" panose="020B0604020202020204" pitchFamily="34" charset="0"/>
              <a:buChar char="•"/>
            </a:pPr>
            <a:r>
              <a:rPr lang="en-US" sz="2000" dirty="0"/>
              <a:t>Engineering of Cas9</a:t>
            </a:r>
          </a:p>
          <a:p>
            <a:pPr marL="285750" indent="-285750">
              <a:buFont typeface="Arial" panose="020B0604020202020204" pitchFamily="34" charset="0"/>
              <a:buChar char="•"/>
            </a:pPr>
            <a:r>
              <a:rPr lang="en-US" sz="2000" dirty="0"/>
              <a:t>Off-target effects</a:t>
            </a:r>
          </a:p>
        </p:txBody>
      </p:sp>
      <p:sp>
        <p:nvSpPr>
          <p:cNvPr id="7" name="Date Placeholder 6">
            <a:extLst>
              <a:ext uri="{FF2B5EF4-FFF2-40B4-BE49-F238E27FC236}">
                <a16:creationId xmlns:a16="http://schemas.microsoft.com/office/drawing/2014/main" id="{FC22C70A-893D-FBF3-B13A-1F96F1970D2D}"/>
              </a:ext>
            </a:extLst>
          </p:cNvPr>
          <p:cNvSpPr>
            <a:spLocks noGrp="1"/>
          </p:cNvSpPr>
          <p:nvPr>
            <p:ph type="dt" sz="half" idx="10"/>
          </p:nvPr>
        </p:nvSpPr>
        <p:spPr/>
        <p:txBody>
          <a:bodyPr/>
          <a:lstStyle/>
          <a:p>
            <a:fld id="{2E17A0CC-A4CB-44E4-8C3C-5A1C0D38C808}" type="datetime1">
              <a:rPr lang="en-US" smtClean="0"/>
              <a:t>9/9/2023</a:t>
            </a:fld>
            <a:endParaRPr lang="en-US"/>
          </a:p>
        </p:txBody>
      </p:sp>
      <p:sp>
        <p:nvSpPr>
          <p:cNvPr id="9" name="Footer Placeholder 8">
            <a:extLst>
              <a:ext uri="{FF2B5EF4-FFF2-40B4-BE49-F238E27FC236}">
                <a16:creationId xmlns:a16="http://schemas.microsoft.com/office/drawing/2014/main" id="{8BE849BF-0239-7C0F-9331-E5061B8F9A1D}"/>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40CCFC47-19D2-A4BF-4AAD-23C1260F0E59}"/>
              </a:ext>
            </a:extLst>
          </p:cNvPr>
          <p:cNvSpPr>
            <a:spLocks noGrp="1"/>
          </p:cNvSpPr>
          <p:nvPr>
            <p:ph type="sldNum" sz="quarter" idx="12"/>
          </p:nvPr>
        </p:nvSpPr>
        <p:spPr/>
        <p:txBody>
          <a:bodyPr/>
          <a:lstStyle/>
          <a:p>
            <a:fld id="{DC3BB032-4020-48F4-953B-341806DC4A2B}" type="slidenum">
              <a:rPr lang="en-US" smtClean="0"/>
              <a:pPr/>
              <a:t>1</a:t>
            </a:fld>
            <a:endParaRPr lang="en-US"/>
          </a:p>
        </p:txBody>
      </p:sp>
    </p:spTree>
    <p:extLst>
      <p:ext uri="{BB962C8B-B14F-4D97-AF65-F5344CB8AC3E}">
        <p14:creationId xmlns:p14="http://schemas.microsoft.com/office/powerpoint/2010/main" val="473240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8568BD2F-39EA-4F79-ACFF-880C109D5815}"/>
                  </a:ext>
                </a:extLst>
              </p:cNvPr>
              <p:cNvSpPr txBox="1"/>
              <p:nvPr/>
            </p:nvSpPr>
            <p:spPr bwMode="auto">
              <a:xfrm>
                <a:off x="6096000" y="974116"/>
                <a:ext cx="2003129" cy="502401"/>
              </a:xfrm>
              <a:prstGeom prst="rect">
                <a:avLst/>
              </a:prstGeom>
              <a:noFill/>
            </p:spPr>
            <p:txBody>
              <a:bodyPr>
                <a:noAutofit/>
              </a:bodyPr>
              <a:lstStyle/>
              <a:p>
                <a:pPr/>
                <a14:m>
                  <m:oMathPara xmlns:m="http://schemas.openxmlformats.org/officeDocument/2006/math">
                    <m:oMathParaPr>
                      <m:jc m:val="left"/>
                    </m:oMathParaPr>
                    <m:oMath xmlns:m="http://schemas.openxmlformats.org/officeDocument/2006/math">
                      <m:r>
                        <a:rPr lang="en-US" sz="1814" i="1">
                          <a:solidFill>
                            <a:srgbClr val="000000"/>
                          </a:solidFill>
                          <a:latin typeface="Cambria Math" panose="02040503050406030204" pitchFamily="18" charset="0"/>
                        </a:rPr>
                        <m:t>𝛼</m:t>
                      </m:r>
                      <m:r>
                        <a:rPr lang="en-US" sz="1814" i="1">
                          <a:solidFill>
                            <a:srgbClr val="000000"/>
                          </a:solidFill>
                          <a:latin typeface="Cambria Math" panose="02040503050406030204" pitchFamily="18" charset="0"/>
                        </a:rPr>
                        <m:t>=1+</m:t>
                      </m:r>
                      <m:f>
                        <m:fPr>
                          <m:ctrlPr>
                            <a:rPr lang="en-US" sz="1814" i="1">
                              <a:solidFill>
                                <a:srgbClr val="000000"/>
                              </a:solidFill>
                              <a:latin typeface="Cambria Math" panose="02040503050406030204" pitchFamily="18" charset="0"/>
                            </a:rPr>
                          </m:ctrlPr>
                        </m:fPr>
                        <m:num>
                          <m:r>
                            <a:rPr lang="en-US" sz="1814" i="1">
                              <a:solidFill>
                                <a:srgbClr val="000000"/>
                              </a:solidFill>
                              <a:latin typeface="Cambria Math" panose="02040503050406030204" pitchFamily="18" charset="0"/>
                            </a:rPr>
                            <m:t>[</m:t>
                          </m:r>
                          <m:r>
                            <a:rPr lang="en-US" sz="1814" i="1">
                              <a:solidFill>
                                <a:srgbClr val="000000"/>
                              </a:solidFill>
                              <a:latin typeface="Cambria Math" panose="02040503050406030204" pitchFamily="18" charset="0"/>
                            </a:rPr>
                            <m:t>𝐼</m:t>
                          </m:r>
                          <m:r>
                            <a:rPr lang="en-US" sz="1814" i="1">
                              <a:solidFill>
                                <a:srgbClr val="000000"/>
                              </a:solidFill>
                              <a:latin typeface="Cambria Math" panose="02040503050406030204" pitchFamily="18" charset="0"/>
                            </a:rPr>
                            <m:t>]</m:t>
                          </m:r>
                        </m:num>
                        <m:den>
                          <m:sSub>
                            <m:sSubPr>
                              <m:ctrlPr>
                                <a:rPr lang="en-US" sz="1814" i="1">
                                  <a:solidFill>
                                    <a:srgbClr val="000000"/>
                                  </a:solidFill>
                                  <a:latin typeface="Cambria Math" panose="02040503050406030204" pitchFamily="18" charset="0"/>
                                </a:rPr>
                              </m:ctrlPr>
                            </m:sSubPr>
                            <m:e>
                              <m:r>
                                <a:rPr lang="en-US" sz="1814" i="1">
                                  <a:solidFill>
                                    <a:srgbClr val="000000"/>
                                  </a:solidFill>
                                  <a:latin typeface="Cambria Math" panose="02040503050406030204" pitchFamily="18" charset="0"/>
                                </a:rPr>
                                <m:t>𝐾</m:t>
                              </m:r>
                            </m:e>
                            <m:sub>
                              <m:r>
                                <a:rPr lang="en-US" sz="1814" i="1">
                                  <a:solidFill>
                                    <a:srgbClr val="000000"/>
                                  </a:solidFill>
                                  <a:latin typeface="Cambria Math" panose="02040503050406030204" pitchFamily="18" charset="0"/>
                                </a:rPr>
                                <m:t>𝐼</m:t>
                              </m:r>
                            </m:sub>
                          </m:sSub>
                        </m:den>
                      </m:f>
                    </m:oMath>
                  </m:oMathPara>
                </a14:m>
                <a:endParaRPr lang="en-US" sz="1814" dirty="0">
                  <a:latin typeface="Arial" panose="020B0604020202020204" pitchFamily="34" charset="0"/>
                </a:endParaRPr>
              </a:p>
            </p:txBody>
          </p:sp>
        </mc:Choice>
        <mc:Fallback xmlns="">
          <p:sp>
            <p:nvSpPr>
              <p:cNvPr id="7" name="Object 6">
                <a:extLst>
                  <a:ext uri="{FF2B5EF4-FFF2-40B4-BE49-F238E27FC236}">
                    <a16:creationId xmlns:a16="http://schemas.microsoft.com/office/drawing/2014/main" id="{8568BD2F-39EA-4F79-ACFF-880C109D5815}"/>
                  </a:ext>
                </a:extLst>
              </p:cNvPr>
              <p:cNvSpPr txBox="1">
                <a:spLocks noRot="1" noChangeAspect="1" noMove="1" noResize="1" noEditPoints="1" noAdjustHandles="1" noChangeArrowheads="1" noChangeShapeType="1" noTextEdit="1"/>
              </p:cNvSpPr>
              <p:nvPr/>
            </p:nvSpPr>
            <p:spPr bwMode="auto">
              <a:xfrm>
                <a:off x="6096000" y="974116"/>
                <a:ext cx="2003129" cy="502401"/>
              </a:xfrm>
              <a:prstGeom prst="rect">
                <a:avLst/>
              </a:prstGeom>
              <a:blipFill>
                <a:blip r:embed="rId2"/>
                <a:stretch>
                  <a:fillRect b="-24390"/>
                </a:stretch>
              </a:blipFill>
            </p:spPr>
            <p:txBody>
              <a:bodyPr/>
              <a:lstStyle/>
              <a:p>
                <a:r>
                  <a:rPr lang="en-US">
                    <a:noFill/>
                  </a:rPr>
                  <a:t> </a:t>
                </a:r>
              </a:p>
            </p:txBody>
          </p:sp>
        </mc:Fallback>
      </mc:AlternateContent>
      <p:graphicFrame>
        <p:nvGraphicFramePr>
          <p:cNvPr id="8" name="Object 7">
            <a:extLst>
              <a:ext uri="{FF2B5EF4-FFF2-40B4-BE49-F238E27FC236}">
                <a16:creationId xmlns:a16="http://schemas.microsoft.com/office/drawing/2014/main" id="{3FB53856-FABE-43D4-9B16-5E2304E04546}"/>
              </a:ext>
            </a:extLst>
          </p:cNvPr>
          <p:cNvGraphicFramePr>
            <a:graphicFrameLocks noChangeAspect="1"/>
          </p:cNvGraphicFramePr>
          <p:nvPr>
            <p:extLst>
              <p:ext uri="{D42A27DB-BD31-4B8C-83A1-F6EECF244321}">
                <p14:modId xmlns:p14="http://schemas.microsoft.com/office/powerpoint/2010/main" val="477048340"/>
              </p:ext>
            </p:extLst>
          </p:nvPr>
        </p:nvGraphicFramePr>
        <p:xfrm>
          <a:off x="3287741" y="4180061"/>
          <a:ext cx="1816050" cy="595176"/>
        </p:xfrm>
        <a:graphic>
          <a:graphicData uri="http://schemas.openxmlformats.org/presentationml/2006/ole">
            <mc:AlternateContent xmlns:mc="http://schemas.openxmlformats.org/markup-compatibility/2006">
              <mc:Choice xmlns:v="urn:schemas-microsoft-com:vml" Requires="v">
                <p:oleObj r:id="rId3" imgW="1269449" imgH="431613" progId="Equation.3">
                  <p:embed/>
                </p:oleObj>
              </mc:Choice>
              <mc:Fallback>
                <p:oleObj r:id="rId3" imgW="1269449" imgH="431613" progId="Equation.3">
                  <p:embed/>
                  <p:pic>
                    <p:nvPicPr>
                      <p:cNvPr id="8" name="Object 7">
                        <a:extLst>
                          <a:ext uri="{FF2B5EF4-FFF2-40B4-BE49-F238E27FC236}">
                            <a16:creationId xmlns:a16="http://schemas.microsoft.com/office/drawing/2014/main" id="{3FB53856-FABE-43D4-9B16-5E2304E045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7741" y="4180061"/>
                        <a:ext cx="1816050" cy="595176"/>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CDA89CB1-C81A-47AA-951F-F077C5438490}"/>
              </a:ext>
            </a:extLst>
          </p:cNvPr>
          <p:cNvGraphicFramePr>
            <a:graphicFrameLocks noChangeAspect="1"/>
          </p:cNvGraphicFramePr>
          <p:nvPr>
            <p:extLst>
              <p:ext uri="{D42A27DB-BD31-4B8C-83A1-F6EECF244321}">
                <p14:modId xmlns:p14="http://schemas.microsoft.com/office/powerpoint/2010/main" val="236176794"/>
              </p:ext>
            </p:extLst>
          </p:nvPr>
        </p:nvGraphicFramePr>
        <p:xfrm>
          <a:off x="5464595" y="4169418"/>
          <a:ext cx="2121347" cy="616460"/>
        </p:xfrm>
        <a:graphic>
          <a:graphicData uri="http://schemas.openxmlformats.org/presentationml/2006/ole">
            <mc:AlternateContent xmlns:mc="http://schemas.openxmlformats.org/markup-compatibility/2006">
              <mc:Choice xmlns:v="urn:schemas-microsoft-com:vml" Requires="v">
                <p:oleObj r:id="rId5" imgW="1485900" imgH="431800" progId="Equation.3">
                  <p:embed/>
                </p:oleObj>
              </mc:Choice>
              <mc:Fallback>
                <p:oleObj r:id="rId5" imgW="1485900" imgH="431800" progId="Equation.3">
                  <p:embed/>
                  <p:pic>
                    <p:nvPicPr>
                      <p:cNvPr id="9" name="Object 8">
                        <a:extLst>
                          <a:ext uri="{FF2B5EF4-FFF2-40B4-BE49-F238E27FC236}">
                            <a16:creationId xmlns:a16="http://schemas.microsoft.com/office/drawing/2014/main" id="{CDA89CB1-C81A-47AA-951F-F077C54384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64595" y="4169418"/>
                        <a:ext cx="2121347" cy="616460"/>
                      </a:xfrm>
                      <a:prstGeom prst="rect">
                        <a:avLst/>
                      </a:prstGeom>
                      <a:noFill/>
                    </p:spPr>
                  </p:pic>
                </p:oleObj>
              </mc:Fallback>
            </mc:AlternateContent>
          </a:graphicData>
        </a:graphic>
      </p:graphicFrame>
      <p:sp>
        <p:nvSpPr>
          <p:cNvPr id="16" name="Rectangle 15">
            <a:extLst>
              <a:ext uri="{FF2B5EF4-FFF2-40B4-BE49-F238E27FC236}">
                <a16:creationId xmlns:a16="http://schemas.microsoft.com/office/drawing/2014/main" id="{1C0164CA-A601-4F7C-AAC8-28FC7372AAB5}"/>
              </a:ext>
            </a:extLst>
          </p:cNvPr>
          <p:cNvSpPr/>
          <p:nvPr/>
        </p:nvSpPr>
        <p:spPr>
          <a:xfrm>
            <a:off x="3226373" y="3792400"/>
            <a:ext cx="5620248" cy="370422"/>
          </a:xfrm>
          <a:prstGeom prst="rect">
            <a:avLst/>
          </a:prstGeom>
        </p:spPr>
        <p:txBody>
          <a:bodyPr wrap="square">
            <a:spAutoFit/>
          </a:bodyPr>
          <a:lstStyle/>
          <a:p>
            <a:pPr lvl="0" eaLnBrk="0" fontAlgn="base" hangingPunct="0">
              <a:spcBef>
                <a:spcPct val="0"/>
              </a:spcBef>
              <a:spcAft>
                <a:spcPct val="0"/>
              </a:spcAft>
            </a:pPr>
            <a:r>
              <a:rPr lang="en-US" altLang="en-US" sz="1807" dirty="0">
                <a:latin typeface="Arial" panose="020B0604020202020204" pitchFamily="34" charset="0"/>
                <a:ea typeface="Times New Roman" panose="02020603050405020304" pitchFamily="18" charset="0"/>
                <a:cs typeface="Arial" panose="020B0604020202020204" pitchFamily="34" charset="0"/>
              </a:rPr>
              <a:t>Inhibitor Present → Double Reciprocal Equation</a:t>
            </a:r>
            <a:endParaRPr lang="en-US" altLang="en-US" sz="1807" dirty="0">
              <a:latin typeface="Arial" panose="020B0604020202020204" pitchFamily="34" charset="0"/>
            </a:endParaRPr>
          </a:p>
        </p:txBody>
      </p:sp>
      <p:graphicFrame>
        <p:nvGraphicFramePr>
          <p:cNvPr id="5" name="Object 4">
            <a:extLst>
              <a:ext uri="{FF2B5EF4-FFF2-40B4-BE49-F238E27FC236}">
                <a16:creationId xmlns:a16="http://schemas.microsoft.com/office/drawing/2014/main" id="{9E553827-8FD0-48DA-91D8-8B6CF8F3007A}"/>
              </a:ext>
            </a:extLst>
          </p:cNvPr>
          <p:cNvGraphicFramePr>
            <a:graphicFrameLocks noChangeAspect="1"/>
          </p:cNvGraphicFramePr>
          <p:nvPr>
            <p:extLst>
              <p:ext uri="{D42A27DB-BD31-4B8C-83A1-F6EECF244321}">
                <p14:modId xmlns:p14="http://schemas.microsoft.com/office/powerpoint/2010/main" val="3664168195"/>
              </p:ext>
            </p:extLst>
          </p:nvPr>
        </p:nvGraphicFramePr>
        <p:xfrm>
          <a:off x="3354363" y="2898386"/>
          <a:ext cx="1746493" cy="611273"/>
        </p:xfrm>
        <a:graphic>
          <a:graphicData uri="http://schemas.openxmlformats.org/presentationml/2006/ole">
            <mc:AlternateContent xmlns:mc="http://schemas.openxmlformats.org/markup-compatibility/2006">
              <mc:Choice xmlns:v="urn:schemas-microsoft-com:vml" Requires="v">
                <p:oleObj r:id="rId7" imgW="1384300" imgH="495300" progId="Equation.3">
                  <p:embed/>
                </p:oleObj>
              </mc:Choice>
              <mc:Fallback>
                <p:oleObj r:id="rId7" imgW="1384300" imgH="495300" progId="Equation.3">
                  <p:embed/>
                  <p:pic>
                    <p:nvPicPr>
                      <p:cNvPr id="5" name="Object 4">
                        <a:extLst>
                          <a:ext uri="{FF2B5EF4-FFF2-40B4-BE49-F238E27FC236}">
                            <a16:creationId xmlns:a16="http://schemas.microsoft.com/office/drawing/2014/main" id="{9E553827-8FD0-48DA-91D8-8B6CF8F300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54363" y="2898386"/>
                        <a:ext cx="1746493" cy="611273"/>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0CE5D502-DF73-47D2-A88D-9C1CBC835DD3}"/>
              </a:ext>
            </a:extLst>
          </p:cNvPr>
          <p:cNvGraphicFramePr>
            <a:graphicFrameLocks noChangeAspect="1"/>
          </p:cNvGraphicFramePr>
          <p:nvPr>
            <p:extLst>
              <p:ext uri="{D42A27DB-BD31-4B8C-83A1-F6EECF244321}">
                <p14:modId xmlns:p14="http://schemas.microsoft.com/office/powerpoint/2010/main" val="3670434900"/>
              </p:ext>
            </p:extLst>
          </p:nvPr>
        </p:nvGraphicFramePr>
        <p:xfrm>
          <a:off x="5488513" y="2893117"/>
          <a:ext cx="1945158" cy="621812"/>
        </p:xfrm>
        <a:graphic>
          <a:graphicData uri="http://schemas.openxmlformats.org/presentationml/2006/ole">
            <mc:AlternateContent xmlns:mc="http://schemas.openxmlformats.org/markup-compatibility/2006">
              <mc:Choice xmlns:v="urn:schemas-microsoft-com:vml" Requires="v">
                <p:oleObj r:id="rId9" imgW="1548728" imgH="495085" progId="Equation.3">
                  <p:embed/>
                </p:oleObj>
              </mc:Choice>
              <mc:Fallback>
                <p:oleObj r:id="rId9" imgW="1548728" imgH="495085" progId="Equation.3">
                  <p:embed/>
                  <p:pic>
                    <p:nvPicPr>
                      <p:cNvPr id="6" name="Object 5">
                        <a:extLst>
                          <a:ext uri="{FF2B5EF4-FFF2-40B4-BE49-F238E27FC236}">
                            <a16:creationId xmlns:a16="http://schemas.microsoft.com/office/drawing/2014/main" id="{0CE5D502-DF73-47D2-A88D-9C1CBC835DD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88513" y="2893117"/>
                        <a:ext cx="1945158" cy="621812"/>
                      </a:xfrm>
                      <a:prstGeom prst="rect">
                        <a:avLst/>
                      </a:prstGeom>
                      <a:noFill/>
                    </p:spPr>
                  </p:pic>
                </p:oleObj>
              </mc:Fallback>
            </mc:AlternateContent>
          </a:graphicData>
        </a:graphic>
      </p:graphicFrame>
      <p:sp>
        <p:nvSpPr>
          <p:cNvPr id="17" name="Rectangle 16">
            <a:extLst>
              <a:ext uri="{FF2B5EF4-FFF2-40B4-BE49-F238E27FC236}">
                <a16:creationId xmlns:a16="http://schemas.microsoft.com/office/drawing/2014/main" id="{4F63B8CF-6E58-443E-8583-8A60EF88575D}"/>
              </a:ext>
            </a:extLst>
          </p:cNvPr>
          <p:cNvSpPr/>
          <p:nvPr/>
        </p:nvSpPr>
        <p:spPr>
          <a:xfrm>
            <a:off x="3129773" y="2529452"/>
            <a:ext cx="5444119" cy="370422"/>
          </a:xfrm>
          <a:prstGeom prst="rect">
            <a:avLst/>
          </a:prstGeom>
        </p:spPr>
        <p:txBody>
          <a:bodyPr wrap="none">
            <a:spAutoFit/>
          </a:bodyPr>
          <a:lstStyle/>
          <a:p>
            <a:r>
              <a:rPr lang="en-US" sz="1807" dirty="0">
                <a:latin typeface="Arial" panose="020B0604020202020204" pitchFamily="34" charset="0"/>
              </a:rPr>
              <a:t>No Inhibitor Present → Double Reciprocal Equation</a:t>
            </a:r>
          </a:p>
        </p:txBody>
      </p:sp>
      <p:sp>
        <p:nvSpPr>
          <p:cNvPr id="11" name="TextBox 10">
            <a:extLst>
              <a:ext uri="{FF2B5EF4-FFF2-40B4-BE49-F238E27FC236}">
                <a16:creationId xmlns:a16="http://schemas.microsoft.com/office/drawing/2014/main" id="{C1CEF61A-10BB-42F3-8F06-67581752DAE7}"/>
              </a:ext>
            </a:extLst>
          </p:cNvPr>
          <p:cNvSpPr txBox="1"/>
          <p:nvPr/>
        </p:nvSpPr>
        <p:spPr>
          <a:xfrm>
            <a:off x="2631109" y="151659"/>
            <a:ext cx="6929782" cy="483081"/>
          </a:xfrm>
          <a:prstGeom prst="rect">
            <a:avLst/>
          </a:prstGeom>
          <a:noFill/>
        </p:spPr>
        <p:txBody>
          <a:bodyPr wrap="none" rtlCol="0">
            <a:spAutoFit/>
          </a:bodyPr>
          <a:lstStyle/>
          <a:p>
            <a:r>
              <a:rPr lang="en-US" sz="2539" dirty="0">
                <a:latin typeface="Arial" panose="020B0604020202020204" pitchFamily="34" charset="0"/>
              </a:rPr>
              <a:t>Steady-State Analysis of Competitive Inhibitors</a:t>
            </a:r>
          </a:p>
        </p:txBody>
      </p:sp>
      <p:sp>
        <p:nvSpPr>
          <p:cNvPr id="12" name="TextBox 11">
            <a:extLst>
              <a:ext uri="{FF2B5EF4-FFF2-40B4-BE49-F238E27FC236}">
                <a16:creationId xmlns:a16="http://schemas.microsoft.com/office/drawing/2014/main" id="{CD352032-1345-4DAF-846D-2B16CEE4B6C9}"/>
              </a:ext>
            </a:extLst>
          </p:cNvPr>
          <p:cNvSpPr txBox="1"/>
          <p:nvPr/>
        </p:nvSpPr>
        <p:spPr>
          <a:xfrm>
            <a:off x="2413960" y="4932998"/>
            <a:ext cx="7245074" cy="648511"/>
          </a:xfrm>
          <a:prstGeom prst="rect">
            <a:avLst/>
          </a:prstGeom>
          <a:noFill/>
        </p:spPr>
        <p:txBody>
          <a:bodyPr wrap="square" rtlCol="0">
            <a:spAutoFit/>
          </a:bodyPr>
          <a:lstStyle/>
          <a:p>
            <a:r>
              <a:rPr lang="en-US" sz="1807" i="1" dirty="0">
                <a:solidFill>
                  <a:srgbClr val="C00000"/>
                </a:solidFill>
                <a:latin typeface="Arial" panose="020B0604020202020204" pitchFamily="34" charset="0"/>
              </a:rPr>
              <a:t>A competitive inhibitor changes the slope of a double recip. plot!</a:t>
            </a:r>
          </a:p>
          <a:p>
            <a:r>
              <a:rPr lang="en-US" sz="1807" i="1" dirty="0">
                <a:solidFill>
                  <a:srgbClr val="C00000"/>
                </a:solidFill>
                <a:latin typeface="Arial" panose="020B0604020202020204" pitchFamily="34" charset="0"/>
              </a:rPr>
              <a:t>The change in slope can be used to obtain </a:t>
            </a:r>
            <a:r>
              <a:rPr lang="el-GR" sz="1807" i="1" dirty="0">
                <a:solidFill>
                  <a:srgbClr val="C00000"/>
                </a:solidFill>
                <a:latin typeface="Arial" panose="020B0604020202020204" pitchFamily="34" charset="0"/>
              </a:rPr>
              <a:t>α</a:t>
            </a:r>
            <a:r>
              <a:rPr lang="en-US" sz="1807" i="1" dirty="0">
                <a:solidFill>
                  <a:srgbClr val="C00000"/>
                </a:solidFill>
                <a:latin typeface="Arial" panose="020B0604020202020204" pitchFamily="34" charset="0"/>
              </a:rPr>
              <a:t> and then K</a:t>
            </a:r>
            <a:r>
              <a:rPr lang="en-US" sz="1807" i="1" baseline="-25000" dirty="0">
                <a:solidFill>
                  <a:srgbClr val="C00000"/>
                </a:solidFill>
                <a:latin typeface="Arial" panose="020B0604020202020204" pitchFamily="34" charset="0"/>
              </a:rPr>
              <a:t>I.</a:t>
            </a:r>
          </a:p>
        </p:txBody>
      </p:sp>
      <p:sp>
        <p:nvSpPr>
          <p:cNvPr id="13" name="TextBox 12">
            <a:extLst>
              <a:ext uri="{FF2B5EF4-FFF2-40B4-BE49-F238E27FC236}">
                <a16:creationId xmlns:a16="http://schemas.microsoft.com/office/drawing/2014/main" id="{5EA1A3F2-5C22-43F4-8A1D-DD02CEC2AA9E}"/>
              </a:ext>
            </a:extLst>
          </p:cNvPr>
          <p:cNvSpPr txBox="1"/>
          <p:nvPr/>
        </p:nvSpPr>
        <p:spPr>
          <a:xfrm>
            <a:off x="2628897" y="1089186"/>
            <a:ext cx="2531462" cy="370422"/>
          </a:xfrm>
          <a:prstGeom prst="rect">
            <a:avLst/>
          </a:prstGeom>
          <a:noFill/>
        </p:spPr>
        <p:txBody>
          <a:bodyPr wrap="none" rtlCol="0">
            <a:spAutoFit/>
          </a:bodyPr>
          <a:lstStyle/>
          <a:p>
            <a:r>
              <a:rPr lang="el-GR" sz="1807" dirty="0">
                <a:latin typeface="Arial" panose="020B0604020202020204" pitchFamily="34" charset="0"/>
              </a:rPr>
              <a:t>α</a:t>
            </a:r>
            <a:r>
              <a:rPr lang="en-US" sz="1807" dirty="0">
                <a:latin typeface="Arial" panose="020B0604020202020204" pitchFamily="34" charset="0"/>
              </a:rPr>
              <a:t> = degree of inhibition</a:t>
            </a:r>
          </a:p>
        </p:txBody>
      </p:sp>
      <p:grpSp>
        <p:nvGrpSpPr>
          <p:cNvPr id="30" name="Group 29">
            <a:extLst>
              <a:ext uri="{FF2B5EF4-FFF2-40B4-BE49-F238E27FC236}">
                <a16:creationId xmlns:a16="http://schemas.microsoft.com/office/drawing/2014/main" id="{76E3A63A-40AC-4F22-A502-7E5B258E0CC4}"/>
              </a:ext>
            </a:extLst>
          </p:cNvPr>
          <p:cNvGrpSpPr/>
          <p:nvPr/>
        </p:nvGrpSpPr>
        <p:grpSpPr>
          <a:xfrm>
            <a:off x="9136323" y="3981786"/>
            <a:ext cx="2409839" cy="1932851"/>
            <a:chOff x="7833519" y="4755146"/>
            <a:chExt cx="2667000" cy="2139111"/>
          </a:xfrm>
        </p:grpSpPr>
        <p:cxnSp>
          <p:nvCxnSpPr>
            <p:cNvPr id="20" name="Straight Connector 19">
              <a:extLst>
                <a:ext uri="{FF2B5EF4-FFF2-40B4-BE49-F238E27FC236}">
                  <a16:creationId xmlns:a16="http://schemas.microsoft.com/office/drawing/2014/main" id="{F44C9E91-A4AC-4AED-9DB8-0AE43C67D063}"/>
                </a:ext>
              </a:extLst>
            </p:cNvPr>
            <p:cNvCxnSpPr/>
            <p:nvPr/>
          </p:nvCxnSpPr>
          <p:spPr>
            <a:xfrm>
              <a:off x="7833519" y="6385719"/>
              <a:ext cx="2667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83B1D0A-E4DD-4769-A996-14AF2B3A0ABB}"/>
                </a:ext>
              </a:extLst>
            </p:cNvPr>
            <p:cNvCxnSpPr/>
            <p:nvPr/>
          </p:nvCxnSpPr>
          <p:spPr>
            <a:xfrm>
              <a:off x="8595519" y="4785519"/>
              <a:ext cx="0" cy="1600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D6CF554-262A-4982-92FB-AD784B654058}"/>
                </a:ext>
              </a:extLst>
            </p:cNvPr>
            <p:cNvSpPr txBox="1"/>
            <p:nvPr/>
          </p:nvSpPr>
          <p:spPr>
            <a:xfrm>
              <a:off x="9137801" y="6514961"/>
              <a:ext cx="678048" cy="379296"/>
            </a:xfrm>
            <a:prstGeom prst="rect">
              <a:avLst/>
            </a:prstGeom>
            <a:noFill/>
          </p:spPr>
          <p:txBody>
            <a:bodyPr wrap="none" rtlCol="0">
              <a:spAutoFit/>
            </a:bodyPr>
            <a:lstStyle/>
            <a:p>
              <a:r>
                <a:rPr lang="en-US" sz="1627" dirty="0">
                  <a:latin typeface="Arial" panose="020B0604020202020204" pitchFamily="34" charset="0"/>
                </a:rPr>
                <a:t>1/[S]</a:t>
              </a:r>
            </a:p>
          </p:txBody>
        </p:sp>
        <p:sp>
          <p:nvSpPr>
            <p:cNvPr id="26" name="TextBox 25">
              <a:extLst>
                <a:ext uri="{FF2B5EF4-FFF2-40B4-BE49-F238E27FC236}">
                  <a16:creationId xmlns:a16="http://schemas.microsoft.com/office/drawing/2014/main" id="{3379A0B2-C9F3-4A81-B8FC-307E1A6CE243}"/>
                </a:ext>
              </a:extLst>
            </p:cNvPr>
            <p:cNvSpPr txBox="1"/>
            <p:nvPr/>
          </p:nvSpPr>
          <p:spPr>
            <a:xfrm>
              <a:off x="8001743" y="4755146"/>
              <a:ext cx="511286" cy="379296"/>
            </a:xfrm>
            <a:prstGeom prst="rect">
              <a:avLst/>
            </a:prstGeom>
            <a:noFill/>
          </p:spPr>
          <p:txBody>
            <a:bodyPr wrap="none" rtlCol="0">
              <a:spAutoFit/>
            </a:bodyPr>
            <a:lstStyle/>
            <a:p>
              <a:r>
                <a:rPr lang="en-US" sz="1627" dirty="0">
                  <a:latin typeface="Arial" panose="020B0604020202020204" pitchFamily="34" charset="0"/>
                </a:rPr>
                <a:t>1/v</a:t>
              </a:r>
            </a:p>
          </p:txBody>
        </p:sp>
        <p:cxnSp>
          <p:nvCxnSpPr>
            <p:cNvPr id="28" name="Straight Connector 27">
              <a:extLst>
                <a:ext uri="{FF2B5EF4-FFF2-40B4-BE49-F238E27FC236}">
                  <a16:creationId xmlns:a16="http://schemas.microsoft.com/office/drawing/2014/main" id="{620B0342-2406-4264-8030-865FB27E6A67}"/>
                </a:ext>
              </a:extLst>
            </p:cNvPr>
            <p:cNvCxnSpPr/>
            <p:nvPr/>
          </p:nvCxnSpPr>
          <p:spPr>
            <a:xfrm flipV="1">
              <a:off x="8595519" y="5417664"/>
              <a:ext cx="1797454" cy="617357"/>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09E2A4BA-4584-5615-568F-4E0D302F1112}"/>
              </a:ext>
            </a:extLst>
          </p:cNvPr>
          <p:cNvSpPr txBox="1"/>
          <p:nvPr/>
        </p:nvSpPr>
        <p:spPr>
          <a:xfrm>
            <a:off x="2744669" y="2235403"/>
            <a:ext cx="5582939" cy="371512"/>
          </a:xfrm>
          <a:prstGeom prst="rect">
            <a:avLst/>
          </a:prstGeom>
          <a:noFill/>
        </p:spPr>
        <p:txBody>
          <a:bodyPr wrap="none" rtlCol="0">
            <a:spAutoFit/>
          </a:bodyPr>
          <a:lstStyle/>
          <a:p>
            <a:pPr algn="l"/>
            <a:r>
              <a:rPr lang="en-US" sz="1814" b="1" dirty="0">
                <a:latin typeface="Arial" panose="020B0604020202020204" pitchFamily="34" charset="0"/>
                <a:cs typeface="Arial" panose="020B0604020202020204" pitchFamily="34" charset="0"/>
              </a:rPr>
              <a:t>A double reciprocal plot can be used to obtain </a:t>
            </a:r>
            <a:r>
              <a:rPr lang="el-GR" sz="1814" b="1" dirty="0">
                <a:latin typeface="Arial" panose="020B0604020202020204" pitchFamily="34" charset="0"/>
                <a:cs typeface="Arial" panose="020B0604020202020204" pitchFamily="34" charset="0"/>
              </a:rPr>
              <a:t>α</a:t>
            </a:r>
            <a:r>
              <a:rPr lang="en-US" sz="1814" b="1" dirty="0">
                <a:latin typeface="Arial" panose="020B0604020202020204" pitchFamily="34" charset="0"/>
                <a:cs typeface="Arial" panose="020B0604020202020204" pitchFamily="34" charset="0"/>
              </a:rPr>
              <a:t>:</a:t>
            </a:r>
          </a:p>
        </p:txBody>
      </p:sp>
      <p:sp>
        <p:nvSpPr>
          <p:cNvPr id="14" name="Date Placeholder 13">
            <a:extLst>
              <a:ext uri="{FF2B5EF4-FFF2-40B4-BE49-F238E27FC236}">
                <a16:creationId xmlns:a16="http://schemas.microsoft.com/office/drawing/2014/main" id="{C877FC0F-BCE7-1C14-9363-4F5335C65A49}"/>
              </a:ext>
            </a:extLst>
          </p:cNvPr>
          <p:cNvSpPr>
            <a:spLocks noGrp="1"/>
          </p:cNvSpPr>
          <p:nvPr>
            <p:ph type="dt" sz="half" idx="10"/>
          </p:nvPr>
        </p:nvSpPr>
        <p:spPr/>
        <p:txBody>
          <a:bodyPr/>
          <a:lstStyle/>
          <a:p>
            <a:fld id="{A7E5CFEE-EA31-4AE6-BA0D-718EE3CF96A3}" type="datetime1">
              <a:rPr lang="en-US" smtClean="0"/>
              <a:t>9/9/2023</a:t>
            </a:fld>
            <a:endParaRPr lang="en-US"/>
          </a:p>
        </p:txBody>
      </p:sp>
      <p:sp>
        <p:nvSpPr>
          <p:cNvPr id="15" name="Footer Placeholder 14">
            <a:extLst>
              <a:ext uri="{FF2B5EF4-FFF2-40B4-BE49-F238E27FC236}">
                <a16:creationId xmlns:a16="http://schemas.microsoft.com/office/drawing/2014/main" id="{41ACE784-258F-7146-7F79-CA558C9A6A49}"/>
              </a:ext>
            </a:extLst>
          </p:cNvPr>
          <p:cNvSpPr>
            <a:spLocks noGrp="1"/>
          </p:cNvSpPr>
          <p:nvPr>
            <p:ph type="ftr" sz="quarter" idx="11"/>
          </p:nvPr>
        </p:nvSpPr>
        <p:spPr/>
        <p:txBody>
          <a:bodyPr/>
          <a:lstStyle/>
          <a:p>
            <a:r>
              <a:rPr lang="en-US"/>
              <a:t>D &amp; D Lecture 5 - Fall 2023</a:t>
            </a:r>
          </a:p>
        </p:txBody>
      </p:sp>
      <p:sp>
        <p:nvSpPr>
          <p:cNvPr id="18" name="Slide Number Placeholder 17">
            <a:extLst>
              <a:ext uri="{FF2B5EF4-FFF2-40B4-BE49-F238E27FC236}">
                <a16:creationId xmlns:a16="http://schemas.microsoft.com/office/drawing/2014/main" id="{EC1C0877-7546-79C2-8DDA-B491C9A6F82F}"/>
              </a:ext>
            </a:extLst>
          </p:cNvPr>
          <p:cNvSpPr>
            <a:spLocks noGrp="1"/>
          </p:cNvSpPr>
          <p:nvPr>
            <p:ph type="sldNum" sz="quarter" idx="12"/>
          </p:nvPr>
        </p:nvSpPr>
        <p:spPr/>
        <p:txBody>
          <a:bodyPr/>
          <a:lstStyle/>
          <a:p>
            <a:fld id="{DC3BB032-4020-48F4-953B-341806DC4A2B}" type="slidenum">
              <a:rPr lang="en-US" smtClean="0"/>
              <a:pPr/>
              <a:t>10</a:t>
            </a:fld>
            <a:endParaRPr lang="en-US"/>
          </a:p>
        </p:txBody>
      </p:sp>
    </p:spTree>
    <p:extLst>
      <p:ext uri="{BB962C8B-B14F-4D97-AF65-F5344CB8AC3E}">
        <p14:creationId xmlns:p14="http://schemas.microsoft.com/office/powerpoint/2010/main" val="4205776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2F8D3B6B-043D-4669-AD1E-E0F7855DF826}"/>
              </a:ext>
            </a:extLst>
          </p:cNvPr>
          <p:cNvPicPr>
            <a:picLocks noChangeAspect="1"/>
          </p:cNvPicPr>
          <p:nvPr/>
        </p:nvPicPr>
        <p:blipFill rotWithShape="1">
          <a:blip r:embed="rId3">
            <a:extLst>
              <a:ext uri="{28A0092B-C50C-407E-A947-70E740481C1C}">
                <a14:useLocalDpi xmlns:a14="http://schemas.microsoft.com/office/drawing/2010/main" val="0"/>
              </a:ext>
            </a:extLst>
          </a:blip>
          <a:srcRect b="48480"/>
          <a:stretch/>
        </p:blipFill>
        <p:spPr>
          <a:xfrm>
            <a:off x="329747" y="1924627"/>
            <a:ext cx="6053022" cy="2526784"/>
          </a:xfrm>
          <a:prstGeom prst="rect">
            <a:avLst/>
          </a:prstGeom>
        </p:spPr>
      </p:pic>
      <p:sp>
        <p:nvSpPr>
          <p:cNvPr id="2" name="Rectangle 1"/>
          <p:cNvSpPr/>
          <p:nvPr/>
        </p:nvSpPr>
        <p:spPr>
          <a:xfrm>
            <a:off x="6028491" y="4071897"/>
            <a:ext cx="1711715" cy="646331"/>
          </a:xfrm>
          <a:prstGeom prst="rect">
            <a:avLst/>
          </a:prstGeom>
        </p:spPr>
        <p:txBody>
          <a:bodyPr wrap="square">
            <a:spAutoFit/>
          </a:bodyPr>
          <a:lstStyle/>
          <a:p>
            <a:r>
              <a:rPr lang="en-US" dirty="0"/>
              <a:t>Cytosine triphosphate </a:t>
            </a:r>
          </a:p>
        </p:txBody>
      </p:sp>
      <p:cxnSp>
        <p:nvCxnSpPr>
          <p:cNvPr id="4" name="Straight Arrow Connector 3"/>
          <p:cNvCxnSpPr>
            <a:cxnSpLocks/>
          </p:cNvCxnSpPr>
          <p:nvPr/>
        </p:nvCxnSpPr>
        <p:spPr>
          <a:xfrm flipH="1" flipV="1">
            <a:off x="6341016" y="3425692"/>
            <a:ext cx="130778" cy="5390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57ED138C-780D-4794-9C9C-9A4B41529CED}"/>
              </a:ext>
            </a:extLst>
          </p:cNvPr>
          <p:cNvSpPr txBox="1"/>
          <p:nvPr/>
        </p:nvSpPr>
        <p:spPr>
          <a:xfrm>
            <a:off x="76200" y="30840"/>
            <a:ext cx="8254247" cy="523220"/>
          </a:xfrm>
          <a:prstGeom prst="rect">
            <a:avLst/>
          </a:prstGeom>
          <a:noFill/>
        </p:spPr>
        <p:txBody>
          <a:bodyPr wrap="none" rtlCol="0">
            <a:spAutoFit/>
          </a:bodyPr>
          <a:lstStyle/>
          <a:p>
            <a:r>
              <a:rPr lang="en-US" sz="2800" dirty="0"/>
              <a:t>Allosteric Inhibition of Enzymes – Often Used in Control</a:t>
            </a:r>
          </a:p>
        </p:txBody>
      </p:sp>
      <p:sp>
        <p:nvSpPr>
          <p:cNvPr id="5" name="TextBox 4">
            <a:extLst>
              <a:ext uri="{FF2B5EF4-FFF2-40B4-BE49-F238E27FC236}">
                <a16:creationId xmlns:a16="http://schemas.microsoft.com/office/drawing/2014/main" id="{0F0BE9D3-1DC7-4F72-BA29-0238203E0064}"/>
              </a:ext>
            </a:extLst>
          </p:cNvPr>
          <p:cNvSpPr txBox="1"/>
          <p:nvPr/>
        </p:nvSpPr>
        <p:spPr>
          <a:xfrm>
            <a:off x="329747" y="4664542"/>
            <a:ext cx="6860034" cy="1754326"/>
          </a:xfrm>
          <a:prstGeom prst="rect">
            <a:avLst/>
          </a:prstGeom>
          <a:noFill/>
        </p:spPr>
        <p:txBody>
          <a:bodyPr wrap="square" rtlCol="0">
            <a:spAutoFit/>
          </a:bodyPr>
          <a:lstStyle/>
          <a:p>
            <a:pPr marL="285750" indent="-285750">
              <a:buFont typeface="Arial" panose="020B0604020202020204" pitchFamily="34" charset="0"/>
              <a:buChar char="•"/>
            </a:pPr>
            <a:r>
              <a:rPr lang="en-US" dirty="0"/>
              <a:t>CTP (a component of RNA) is generated by a series of enzymatic steps – a metabolic pathway.</a:t>
            </a:r>
          </a:p>
          <a:p>
            <a:pPr marL="285750" indent="-285750">
              <a:buFont typeface="Arial" panose="020B0604020202020204" pitchFamily="34" charset="0"/>
              <a:buChar char="•"/>
            </a:pPr>
            <a:r>
              <a:rPr lang="en-US" dirty="0"/>
              <a:t>The first enzyme in the pathway is inhibited by the final product of the pathway, CTP (cytosine triphosphate)</a:t>
            </a:r>
          </a:p>
          <a:p>
            <a:pPr marL="285750" indent="-285750">
              <a:buFont typeface="Arial" panose="020B0604020202020204" pitchFamily="34" charset="0"/>
              <a:buChar char="•"/>
            </a:pPr>
            <a:r>
              <a:rPr lang="en-US" dirty="0"/>
              <a:t>The CTP binds at an allosteric site, cause a conformational change in the active site, decreasing V</a:t>
            </a:r>
            <a:r>
              <a:rPr lang="en-US" baseline="-25000" dirty="0"/>
              <a:t>MAX</a:t>
            </a:r>
            <a:r>
              <a:rPr lang="en-US" dirty="0"/>
              <a:t>, </a:t>
            </a:r>
            <a:r>
              <a:rPr lang="en-US" b="1" i="1" dirty="0"/>
              <a:t>shutting off its own production.</a:t>
            </a:r>
          </a:p>
        </p:txBody>
      </p:sp>
      <p:sp>
        <p:nvSpPr>
          <p:cNvPr id="6" name="TextBox 5">
            <a:extLst>
              <a:ext uri="{FF2B5EF4-FFF2-40B4-BE49-F238E27FC236}">
                <a16:creationId xmlns:a16="http://schemas.microsoft.com/office/drawing/2014/main" id="{580C6E55-F4BA-434E-9A77-FB107FB7AB53}"/>
              </a:ext>
            </a:extLst>
          </p:cNvPr>
          <p:cNvSpPr txBox="1"/>
          <p:nvPr/>
        </p:nvSpPr>
        <p:spPr>
          <a:xfrm>
            <a:off x="8610600" y="388970"/>
            <a:ext cx="4191000" cy="369332"/>
          </a:xfrm>
          <a:prstGeom prst="rect">
            <a:avLst/>
          </a:prstGeom>
          <a:noFill/>
        </p:spPr>
        <p:txBody>
          <a:bodyPr wrap="square" rtlCol="0">
            <a:spAutoFit/>
          </a:bodyPr>
          <a:lstStyle/>
          <a:p>
            <a:r>
              <a:rPr lang="en-US" dirty="0"/>
              <a:t>A          B        C          D        CTP</a:t>
            </a:r>
          </a:p>
        </p:txBody>
      </p:sp>
      <p:sp>
        <p:nvSpPr>
          <p:cNvPr id="7" name="TextBox 6">
            <a:extLst>
              <a:ext uri="{FF2B5EF4-FFF2-40B4-BE49-F238E27FC236}">
                <a16:creationId xmlns:a16="http://schemas.microsoft.com/office/drawing/2014/main" id="{FA278AC9-88AA-43E4-9F05-A41ED9A568F2}"/>
              </a:ext>
            </a:extLst>
          </p:cNvPr>
          <p:cNvSpPr txBox="1"/>
          <p:nvPr/>
        </p:nvSpPr>
        <p:spPr>
          <a:xfrm>
            <a:off x="7740206" y="1215000"/>
            <a:ext cx="4299384" cy="923330"/>
          </a:xfrm>
          <a:prstGeom prst="rect">
            <a:avLst/>
          </a:prstGeom>
          <a:noFill/>
        </p:spPr>
        <p:txBody>
          <a:bodyPr wrap="square" rtlCol="0">
            <a:spAutoFit/>
          </a:bodyPr>
          <a:lstStyle/>
          <a:p>
            <a:r>
              <a:rPr lang="en-US" b="1" dirty="0"/>
              <a:t>Feedback Regulation</a:t>
            </a:r>
            <a:r>
              <a:rPr lang="en-US" dirty="0"/>
              <a:t>:</a:t>
            </a:r>
          </a:p>
          <a:p>
            <a:r>
              <a:rPr lang="en-US" dirty="0"/>
              <a:t>Product of pathway prevents production by inhibition of enzyme earlier in the pathway.</a:t>
            </a:r>
          </a:p>
        </p:txBody>
      </p:sp>
      <p:sp>
        <p:nvSpPr>
          <p:cNvPr id="13" name="TextBox 12">
            <a:extLst>
              <a:ext uri="{FF2B5EF4-FFF2-40B4-BE49-F238E27FC236}">
                <a16:creationId xmlns:a16="http://schemas.microsoft.com/office/drawing/2014/main" id="{9A5232CD-7921-4C2B-A7CE-1C39B164DEDE}"/>
              </a:ext>
            </a:extLst>
          </p:cNvPr>
          <p:cNvSpPr txBox="1"/>
          <p:nvPr/>
        </p:nvSpPr>
        <p:spPr>
          <a:xfrm>
            <a:off x="141524" y="1711496"/>
            <a:ext cx="4861331" cy="369332"/>
          </a:xfrm>
          <a:prstGeom prst="rect">
            <a:avLst/>
          </a:prstGeom>
          <a:noFill/>
        </p:spPr>
        <p:txBody>
          <a:bodyPr wrap="none" rtlCol="0">
            <a:spAutoFit/>
          </a:bodyPr>
          <a:lstStyle/>
          <a:p>
            <a:r>
              <a:rPr lang="en-US" b="1" dirty="0"/>
              <a:t>Example - Allosteric regulation of CTP production</a:t>
            </a:r>
          </a:p>
        </p:txBody>
      </p:sp>
      <p:graphicFrame>
        <p:nvGraphicFramePr>
          <p:cNvPr id="22" name="Chart 21">
            <a:extLst>
              <a:ext uri="{FF2B5EF4-FFF2-40B4-BE49-F238E27FC236}">
                <a16:creationId xmlns:a16="http://schemas.microsoft.com/office/drawing/2014/main" id="{F5EEBE28-C188-41A3-A77F-BF9173CFE524}"/>
              </a:ext>
            </a:extLst>
          </p:cNvPr>
          <p:cNvGraphicFramePr>
            <a:graphicFrameLocks/>
          </p:cNvGraphicFramePr>
          <p:nvPr/>
        </p:nvGraphicFramePr>
        <p:xfrm>
          <a:off x="7617736" y="2177992"/>
          <a:ext cx="4076702" cy="3232208"/>
        </p:xfrm>
        <a:graphic>
          <a:graphicData uri="http://schemas.openxmlformats.org/drawingml/2006/chart">
            <c:chart xmlns:c="http://schemas.openxmlformats.org/drawingml/2006/chart" xmlns:r="http://schemas.openxmlformats.org/officeDocument/2006/relationships" r:id="rId4"/>
          </a:graphicData>
        </a:graphic>
      </p:graphicFrame>
      <p:cxnSp>
        <p:nvCxnSpPr>
          <p:cNvPr id="28" name="Straight Arrow Connector 27">
            <a:extLst>
              <a:ext uri="{FF2B5EF4-FFF2-40B4-BE49-F238E27FC236}">
                <a16:creationId xmlns:a16="http://schemas.microsoft.com/office/drawing/2014/main" id="{9B8789B7-E8BB-4769-8F8A-F27B5D5211A1}"/>
              </a:ext>
            </a:extLst>
          </p:cNvPr>
          <p:cNvCxnSpPr>
            <a:cxnSpLocks/>
          </p:cNvCxnSpPr>
          <p:nvPr/>
        </p:nvCxnSpPr>
        <p:spPr>
          <a:xfrm flipH="1" flipV="1">
            <a:off x="4419600" y="3973760"/>
            <a:ext cx="1602791" cy="1613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25" name="Group 24">
            <a:extLst>
              <a:ext uri="{FF2B5EF4-FFF2-40B4-BE49-F238E27FC236}">
                <a16:creationId xmlns:a16="http://schemas.microsoft.com/office/drawing/2014/main" id="{379FDFB8-969B-413C-9C48-0995CD2DCD05}"/>
              </a:ext>
            </a:extLst>
          </p:cNvPr>
          <p:cNvGrpSpPr/>
          <p:nvPr/>
        </p:nvGrpSpPr>
        <p:grpSpPr>
          <a:xfrm>
            <a:off x="8915400" y="136522"/>
            <a:ext cx="2342172" cy="897428"/>
            <a:chOff x="8982259" y="137106"/>
            <a:chExt cx="2342172" cy="897428"/>
          </a:xfrm>
        </p:grpSpPr>
        <p:grpSp>
          <p:nvGrpSpPr>
            <p:cNvPr id="18" name="Group 17">
              <a:extLst>
                <a:ext uri="{FF2B5EF4-FFF2-40B4-BE49-F238E27FC236}">
                  <a16:creationId xmlns:a16="http://schemas.microsoft.com/office/drawing/2014/main" id="{4E8A898B-8F3C-4F49-AB1D-9533ADA709FE}"/>
                </a:ext>
              </a:extLst>
            </p:cNvPr>
            <p:cNvGrpSpPr/>
            <p:nvPr/>
          </p:nvGrpSpPr>
          <p:grpSpPr>
            <a:xfrm>
              <a:off x="8995569" y="577334"/>
              <a:ext cx="2328862" cy="457200"/>
              <a:chOff x="7767638" y="762000"/>
              <a:chExt cx="2328862" cy="457200"/>
            </a:xfrm>
          </p:grpSpPr>
          <p:cxnSp>
            <p:nvCxnSpPr>
              <p:cNvPr id="8" name="Straight Arrow Connector 7">
                <a:extLst>
                  <a:ext uri="{FF2B5EF4-FFF2-40B4-BE49-F238E27FC236}">
                    <a16:creationId xmlns:a16="http://schemas.microsoft.com/office/drawing/2014/main" id="{EC909346-D7FF-4A09-AAE7-E7538325184E}"/>
                  </a:ext>
                </a:extLst>
              </p:cNvPr>
              <p:cNvCxnSpPr/>
              <p:nvPr/>
            </p:nvCxnSpPr>
            <p:spPr>
              <a:xfrm>
                <a:off x="7772400"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F69B6554-DD1A-427D-9BC9-8F496F6397A5}"/>
                  </a:ext>
                </a:extLst>
              </p:cNvPr>
              <p:cNvCxnSpPr/>
              <p:nvPr/>
            </p:nvCxnSpPr>
            <p:spPr>
              <a:xfrm>
                <a:off x="8382000"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46D3371-485A-4C9F-B3AE-46F0AC1C2289}"/>
                  </a:ext>
                </a:extLst>
              </p:cNvPr>
              <p:cNvCxnSpPr/>
              <p:nvPr/>
            </p:nvCxnSpPr>
            <p:spPr>
              <a:xfrm>
                <a:off x="8948917"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A4257D7-E0BA-4158-A815-4A36AE8EE103}"/>
                  </a:ext>
                </a:extLst>
              </p:cNvPr>
              <p:cNvCxnSpPr/>
              <p:nvPr/>
            </p:nvCxnSpPr>
            <p:spPr>
              <a:xfrm>
                <a:off x="9563100"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E8F8D58-CCB3-455A-9335-E1D7428FC9A0}"/>
                  </a:ext>
                </a:extLst>
              </p:cNvPr>
              <p:cNvCxnSpPr/>
              <p:nvPr/>
            </p:nvCxnSpPr>
            <p:spPr>
              <a:xfrm>
                <a:off x="10096500" y="1010166"/>
                <a:ext cx="0" cy="209034"/>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1F8C09-8626-4912-92E1-03A24D8FF305}"/>
                  </a:ext>
                </a:extLst>
              </p:cNvPr>
              <p:cNvCxnSpPr/>
              <p:nvPr/>
            </p:nvCxnSpPr>
            <p:spPr>
              <a:xfrm flipH="1">
                <a:off x="7924800" y="1219200"/>
                <a:ext cx="21717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7353355-E89A-4823-9B16-50F1E4EEC297}"/>
                  </a:ext>
                </a:extLst>
              </p:cNvPr>
              <p:cNvCxnSpPr/>
              <p:nvPr/>
            </p:nvCxnSpPr>
            <p:spPr>
              <a:xfrm flipV="1">
                <a:off x="7962900" y="838200"/>
                <a:ext cx="0" cy="285234"/>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4B636CA9-28DF-4EDA-90D2-DCED1753E2E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67638" y="791885"/>
                <a:ext cx="331549" cy="331549"/>
              </a:xfrm>
              <a:prstGeom prst="rect">
                <a:avLst/>
              </a:prstGeom>
            </p:spPr>
          </p:pic>
          <p:cxnSp>
            <p:nvCxnSpPr>
              <p:cNvPr id="23" name="Straight Connector 22">
                <a:extLst>
                  <a:ext uri="{FF2B5EF4-FFF2-40B4-BE49-F238E27FC236}">
                    <a16:creationId xmlns:a16="http://schemas.microsoft.com/office/drawing/2014/main" id="{A465C9C6-6C35-4A61-A4B8-E7BC36785880}"/>
                  </a:ext>
                </a:extLst>
              </p:cNvPr>
              <p:cNvCxnSpPr/>
              <p:nvPr/>
            </p:nvCxnSpPr>
            <p:spPr>
              <a:xfrm flipV="1">
                <a:off x="7924800" y="1143000"/>
                <a:ext cx="0" cy="7620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4CB371C1-0451-4CF8-A94F-A2420BD1C440}"/>
                </a:ext>
              </a:extLst>
            </p:cNvPr>
            <p:cNvSpPr txBox="1"/>
            <p:nvPr/>
          </p:nvSpPr>
          <p:spPr>
            <a:xfrm>
              <a:off x="8982259" y="137106"/>
              <a:ext cx="375424" cy="369332"/>
            </a:xfrm>
            <a:prstGeom prst="rect">
              <a:avLst/>
            </a:prstGeom>
            <a:noFill/>
          </p:spPr>
          <p:txBody>
            <a:bodyPr wrap="none" rtlCol="0">
              <a:spAutoFit/>
            </a:bodyPr>
            <a:lstStyle/>
            <a:p>
              <a:r>
                <a:rPr lang="en-US" dirty="0"/>
                <a:t>E</a:t>
              </a:r>
              <a:r>
                <a:rPr lang="en-US" baseline="-25000" dirty="0"/>
                <a:t>1</a:t>
              </a:r>
            </a:p>
          </p:txBody>
        </p:sp>
        <p:sp>
          <p:nvSpPr>
            <p:cNvPr id="26" name="TextBox 25">
              <a:extLst>
                <a:ext uri="{FF2B5EF4-FFF2-40B4-BE49-F238E27FC236}">
                  <a16:creationId xmlns:a16="http://schemas.microsoft.com/office/drawing/2014/main" id="{5B227E0A-CC67-4C91-829C-BA39927D663D}"/>
                </a:ext>
              </a:extLst>
            </p:cNvPr>
            <p:cNvSpPr txBox="1"/>
            <p:nvPr/>
          </p:nvSpPr>
          <p:spPr>
            <a:xfrm>
              <a:off x="9544268" y="137106"/>
              <a:ext cx="375424" cy="369332"/>
            </a:xfrm>
            <a:prstGeom prst="rect">
              <a:avLst/>
            </a:prstGeom>
            <a:noFill/>
          </p:spPr>
          <p:txBody>
            <a:bodyPr wrap="none" rtlCol="0">
              <a:spAutoFit/>
            </a:bodyPr>
            <a:lstStyle/>
            <a:p>
              <a:r>
                <a:rPr lang="en-US" dirty="0"/>
                <a:t>E</a:t>
              </a:r>
              <a:r>
                <a:rPr lang="en-US" baseline="-25000" dirty="0"/>
                <a:t>2</a:t>
              </a:r>
            </a:p>
          </p:txBody>
        </p:sp>
        <p:sp>
          <p:nvSpPr>
            <p:cNvPr id="27" name="TextBox 26">
              <a:extLst>
                <a:ext uri="{FF2B5EF4-FFF2-40B4-BE49-F238E27FC236}">
                  <a16:creationId xmlns:a16="http://schemas.microsoft.com/office/drawing/2014/main" id="{8E8A6539-5056-4856-88FF-C953C4F39989}"/>
                </a:ext>
              </a:extLst>
            </p:cNvPr>
            <p:cNvSpPr txBox="1"/>
            <p:nvPr/>
          </p:nvSpPr>
          <p:spPr>
            <a:xfrm>
              <a:off x="10106277" y="137106"/>
              <a:ext cx="375424" cy="369332"/>
            </a:xfrm>
            <a:prstGeom prst="rect">
              <a:avLst/>
            </a:prstGeom>
            <a:noFill/>
          </p:spPr>
          <p:txBody>
            <a:bodyPr wrap="none" rtlCol="0">
              <a:spAutoFit/>
            </a:bodyPr>
            <a:lstStyle/>
            <a:p>
              <a:r>
                <a:rPr lang="en-US" dirty="0"/>
                <a:t>E</a:t>
              </a:r>
              <a:r>
                <a:rPr lang="en-US" baseline="-25000" dirty="0"/>
                <a:t>3</a:t>
              </a:r>
            </a:p>
          </p:txBody>
        </p:sp>
        <p:sp>
          <p:nvSpPr>
            <p:cNvPr id="29" name="TextBox 28">
              <a:extLst>
                <a:ext uri="{FF2B5EF4-FFF2-40B4-BE49-F238E27FC236}">
                  <a16:creationId xmlns:a16="http://schemas.microsoft.com/office/drawing/2014/main" id="{9A157B75-83E4-4998-A5D5-3810EAD2E65F}"/>
                </a:ext>
              </a:extLst>
            </p:cNvPr>
            <p:cNvSpPr txBox="1"/>
            <p:nvPr/>
          </p:nvSpPr>
          <p:spPr>
            <a:xfrm>
              <a:off x="10668287" y="137106"/>
              <a:ext cx="375424" cy="369332"/>
            </a:xfrm>
            <a:prstGeom prst="rect">
              <a:avLst/>
            </a:prstGeom>
            <a:noFill/>
          </p:spPr>
          <p:txBody>
            <a:bodyPr wrap="none" rtlCol="0">
              <a:spAutoFit/>
            </a:bodyPr>
            <a:lstStyle/>
            <a:p>
              <a:r>
                <a:rPr lang="en-US" dirty="0"/>
                <a:t>E</a:t>
              </a:r>
              <a:r>
                <a:rPr lang="en-US" baseline="-25000" dirty="0"/>
                <a:t>4</a:t>
              </a:r>
            </a:p>
          </p:txBody>
        </p:sp>
      </p:grpSp>
      <p:sp>
        <p:nvSpPr>
          <p:cNvPr id="30" name="TextBox 29">
            <a:extLst>
              <a:ext uri="{FF2B5EF4-FFF2-40B4-BE49-F238E27FC236}">
                <a16:creationId xmlns:a16="http://schemas.microsoft.com/office/drawing/2014/main" id="{108005CB-6DBD-7609-AE58-F8C81E9B40EC}"/>
              </a:ext>
            </a:extLst>
          </p:cNvPr>
          <p:cNvSpPr txBox="1"/>
          <p:nvPr/>
        </p:nvSpPr>
        <p:spPr>
          <a:xfrm>
            <a:off x="229372" y="613424"/>
            <a:ext cx="5180827" cy="923330"/>
          </a:xfrm>
          <a:prstGeom prst="rect">
            <a:avLst/>
          </a:prstGeom>
          <a:noFill/>
        </p:spPr>
        <p:txBody>
          <a:bodyPr wrap="square" rtlCol="0">
            <a:spAutoFit/>
          </a:bodyPr>
          <a:lstStyle/>
          <a:p>
            <a:pPr marL="285750" indent="-285750">
              <a:buFont typeface="Arial" panose="020B0604020202020204" pitchFamily="34" charset="0"/>
              <a:buChar char="•"/>
            </a:pPr>
            <a:r>
              <a:rPr lang="en-US" dirty="0"/>
              <a:t>Inhibitor does not bind in the active site.</a:t>
            </a:r>
          </a:p>
          <a:p>
            <a:pPr marL="285750" indent="-285750">
              <a:buFont typeface="Arial" panose="020B0604020202020204" pitchFamily="34" charset="0"/>
              <a:buChar char="•"/>
            </a:pPr>
            <a:r>
              <a:rPr lang="en-US" dirty="0"/>
              <a:t>Inhibitor can bind to both the free enzyme (E) and the (ES) complex</a:t>
            </a:r>
          </a:p>
        </p:txBody>
      </p:sp>
      <p:sp>
        <p:nvSpPr>
          <p:cNvPr id="31" name="Date Placeholder 30">
            <a:extLst>
              <a:ext uri="{FF2B5EF4-FFF2-40B4-BE49-F238E27FC236}">
                <a16:creationId xmlns:a16="http://schemas.microsoft.com/office/drawing/2014/main" id="{1386727F-8C01-6824-3AB8-53F5DCD2C24E}"/>
              </a:ext>
            </a:extLst>
          </p:cNvPr>
          <p:cNvSpPr>
            <a:spLocks noGrp="1"/>
          </p:cNvSpPr>
          <p:nvPr>
            <p:ph type="dt" sz="half" idx="10"/>
          </p:nvPr>
        </p:nvSpPr>
        <p:spPr/>
        <p:txBody>
          <a:bodyPr/>
          <a:lstStyle/>
          <a:p>
            <a:fld id="{DACD4CAC-57F5-428E-96C2-AAD59CF05513}" type="datetime1">
              <a:rPr lang="en-US" smtClean="0"/>
              <a:t>9/9/2023</a:t>
            </a:fld>
            <a:endParaRPr lang="en-US"/>
          </a:p>
        </p:txBody>
      </p:sp>
      <p:sp>
        <p:nvSpPr>
          <p:cNvPr id="32" name="Footer Placeholder 31">
            <a:extLst>
              <a:ext uri="{FF2B5EF4-FFF2-40B4-BE49-F238E27FC236}">
                <a16:creationId xmlns:a16="http://schemas.microsoft.com/office/drawing/2014/main" id="{11F95014-67D0-BC11-FB1D-B63032F6A65A}"/>
              </a:ext>
            </a:extLst>
          </p:cNvPr>
          <p:cNvSpPr>
            <a:spLocks noGrp="1"/>
          </p:cNvSpPr>
          <p:nvPr>
            <p:ph type="ftr" sz="quarter" idx="11"/>
          </p:nvPr>
        </p:nvSpPr>
        <p:spPr/>
        <p:txBody>
          <a:bodyPr/>
          <a:lstStyle/>
          <a:p>
            <a:r>
              <a:rPr lang="en-US"/>
              <a:t>D &amp; D Lecture 5 - Fall 2023</a:t>
            </a:r>
          </a:p>
        </p:txBody>
      </p:sp>
      <p:sp>
        <p:nvSpPr>
          <p:cNvPr id="33" name="Slide Number Placeholder 32">
            <a:extLst>
              <a:ext uri="{FF2B5EF4-FFF2-40B4-BE49-F238E27FC236}">
                <a16:creationId xmlns:a16="http://schemas.microsoft.com/office/drawing/2014/main" id="{B8B4FEEE-FAA0-7EF5-5DBD-7BAC9E2D2740}"/>
              </a:ext>
            </a:extLst>
          </p:cNvPr>
          <p:cNvSpPr>
            <a:spLocks noGrp="1"/>
          </p:cNvSpPr>
          <p:nvPr>
            <p:ph type="sldNum" sz="quarter" idx="12"/>
          </p:nvPr>
        </p:nvSpPr>
        <p:spPr/>
        <p:txBody>
          <a:bodyPr/>
          <a:lstStyle/>
          <a:p>
            <a:fld id="{DC3BB032-4020-48F4-953B-341806DC4A2B}" type="slidenum">
              <a:rPr lang="en-US" smtClean="0"/>
              <a:pPr/>
              <a:t>11</a:t>
            </a:fld>
            <a:endParaRPr lang="en-US"/>
          </a:p>
        </p:txBody>
      </p:sp>
    </p:spTree>
    <p:extLst>
      <p:ext uri="{BB962C8B-B14F-4D97-AF65-F5344CB8AC3E}">
        <p14:creationId xmlns:p14="http://schemas.microsoft.com/office/powerpoint/2010/main" val="2293660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D9753DA-3A5A-4003-94E1-F8193A12A052}"/>
              </a:ext>
            </a:extLst>
          </p:cNvPr>
          <p:cNvSpPr txBox="1"/>
          <p:nvPr/>
        </p:nvSpPr>
        <p:spPr>
          <a:xfrm>
            <a:off x="3454400" y="109089"/>
            <a:ext cx="6041077" cy="461665"/>
          </a:xfrm>
          <a:prstGeom prst="rect">
            <a:avLst/>
          </a:prstGeom>
          <a:noFill/>
        </p:spPr>
        <p:txBody>
          <a:bodyPr wrap="none" rtlCol="0">
            <a:spAutoFit/>
          </a:bodyPr>
          <a:lstStyle/>
          <a:p>
            <a:r>
              <a:rPr lang="en-US" sz="2400" dirty="0">
                <a:latin typeface="Arial" panose="020B0604020202020204" pitchFamily="34" charset="0"/>
              </a:rPr>
              <a:t>Determining Binding of Allosteric Inhibitors:</a:t>
            </a:r>
          </a:p>
        </p:txBody>
      </p:sp>
      <p:graphicFrame>
        <p:nvGraphicFramePr>
          <p:cNvPr id="6" name="Object 5">
            <a:extLst>
              <a:ext uri="{FF2B5EF4-FFF2-40B4-BE49-F238E27FC236}">
                <a16:creationId xmlns:a16="http://schemas.microsoft.com/office/drawing/2014/main" id="{617DB797-A8C5-4DCE-8960-8C8E7A26F249}"/>
              </a:ext>
            </a:extLst>
          </p:cNvPr>
          <p:cNvGraphicFramePr>
            <a:graphicFrameLocks noChangeAspect="1"/>
          </p:cNvGraphicFramePr>
          <p:nvPr/>
        </p:nvGraphicFramePr>
        <p:xfrm>
          <a:off x="5833283" y="499523"/>
          <a:ext cx="3498098" cy="2286000"/>
        </p:xfrm>
        <a:graphic>
          <a:graphicData uri="http://schemas.openxmlformats.org/presentationml/2006/ole">
            <mc:AlternateContent xmlns:mc="http://schemas.openxmlformats.org/markup-compatibility/2006">
              <mc:Choice xmlns:v="urn:schemas-microsoft-com:vml" Requires="v">
                <p:oleObj name="MDLDrawObject Class" r:id="rId2" imgW="2685791" imgH="1761797" progId="MDLDrawOLE.MDLDrawObject.1">
                  <p:embed/>
                </p:oleObj>
              </mc:Choice>
              <mc:Fallback>
                <p:oleObj name="MDLDrawObject Class" r:id="rId2" imgW="2685791" imgH="1761797" progId="MDLDrawOLE.MDLDrawObject.1">
                  <p:embed/>
                  <p:pic>
                    <p:nvPicPr>
                      <p:cNvPr id="6" name="Object 5">
                        <a:extLst>
                          <a:ext uri="{FF2B5EF4-FFF2-40B4-BE49-F238E27FC236}">
                            <a16:creationId xmlns:a16="http://schemas.microsoft.com/office/drawing/2014/main" id="{617DB797-A8C5-4DCE-8960-8C8E7A26F249}"/>
                          </a:ext>
                        </a:extLst>
                      </p:cNvPr>
                      <p:cNvPicPr>
                        <a:picLocks noChangeAspect="1" noChangeArrowheads="1"/>
                      </p:cNvPicPr>
                      <p:nvPr/>
                    </p:nvPicPr>
                    <p:blipFill>
                      <a:blip r:embed="rId3"/>
                      <a:srcRect/>
                      <a:stretch>
                        <a:fillRect/>
                      </a:stretch>
                    </p:blipFill>
                    <p:spPr bwMode="auto">
                      <a:xfrm>
                        <a:off x="5833283" y="499523"/>
                        <a:ext cx="3498098" cy="2286000"/>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6B25A975-AE8D-42EC-922A-A1D8E5F342E0}"/>
              </a:ext>
            </a:extLst>
          </p:cNvPr>
          <p:cNvSpPr/>
          <p:nvPr/>
        </p:nvSpPr>
        <p:spPr>
          <a:xfrm>
            <a:off x="568141" y="1674313"/>
            <a:ext cx="4187197" cy="1767407"/>
          </a:xfrm>
          <a:prstGeom prst="rect">
            <a:avLst/>
          </a:prstGeom>
        </p:spPr>
        <p:txBody>
          <a:bodyPr wrap="square">
            <a:spAutoFit/>
          </a:bodyPr>
          <a:lstStyle/>
          <a:p>
            <a:pPr marL="309252" indent="-309252" algn="just">
              <a:buFont typeface="Symbol" panose="05050102010706020507" pitchFamily="18" charset="2"/>
              <a:buChar char=""/>
              <a:tabLst>
                <a:tab pos="206168" algn="l"/>
              </a:tabLst>
            </a:pPr>
            <a:r>
              <a:rPr lang="en-US" sz="1814" dirty="0">
                <a:latin typeface="Arial" panose="020B0604020202020204" pitchFamily="34" charset="0"/>
                <a:ea typeface="Times New Roman" panose="02020603050405020304" pitchFamily="18" charset="0"/>
              </a:rPr>
              <a:t>The change in V</a:t>
            </a:r>
            <a:r>
              <a:rPr lang="en-US" sz="1814" baseline="-25000" dirty="0">
                <a:latin typeface="Arial" panose="020B0604020202020204" pitchFamily="34" charset="0"/>
                <a:ea typeface="Times New Roman" panose="02020603050405020304" pitchFamily="18" charset="0"/>
              </a:rPr>
              <a:t>MAX</a:t>
            </a:r>
            <a:r>
              <a:rPr lang="en-US" sz="1814" dirty="0">
                <a:latin typeface="Arial" panose="020B0604020202020204" pitchFamily="34" charset="0"/>
                <a:ea typeface="Times New Roman" panose="02020603050405020304" pitchFamily="18" charset="0"/>
              </a:rPr>
              <a:t> can be used to find K</a:t>
            </a:r>
            <a:r>
              <a:rPr lang="en-US" sz="1814" baseline="-25000" dirty="0">
                <a:latin typeface="Arial" panose="020B0604020202020204" pitchFamily="34" charset="0"/>
                <a:ea typeface="Times New Roman" panose="02020603050405020304" pitchFamily="18" charset="0"/>
              </a:rPr>
              <a:t>I</a:t>
            </a:r>
            <a:r>
              <a:rPr lang="en-US" sz="1814" dirty="0">
                <a:latin typeface="Arial" panose="020B0604020202020204" pitchFamily="34" charset="0"/>
                <a:ea typeface="Times New Roman" panose="02020603050405020304" pitchFamily="18" charset="0"/>
              </a:rPr>
              <a:t>’:  </a:t>
            </a:r>
            <a:r>
              <a:rPr lang="en-US" sz="1814" b="1" dirty="0">
                <a:solidFill>
                  <a:srgbClr val="C00000"/>
                </a:solidFill>
                <a:latin typeface="Arial" panose="020B0604020202020204" pitchFamily="34" charset="0"/>
                <a:ea typeface="Times New Roman" panose="02020603050405020304" pitchFamily="18" charset="0"/>
              </a:rPr>
              <a:t>V</a:t>
            </a:r>
            <a:r>
              <a:rPr lang="en-US" sz="1814" b="1" baseline="-25000" dirty="0">
                <a:solidFill>
                  <a:srgbClr val="C00000"/>
                </a:solidFill>
                <a:latin typeface="Arial" panose="020B0604020202020204" pitchFamily="34" charset="0"/>
                <a:ea typeface="Times New Roman" panose="02020603050405020304" pitchFamily="18" charset="0"/>
              </a:rPr>
              <a:t>MAX</a:t>
            </a:r>
            <a:r>
              <a:rPr lang="en-US" sz="1814" b="1" baseline="30000" dirty="0">
                <a:solidFill>
                  <a:srgbClr val="C00000"/>
                </a:solidFill>
                <a:latin typeface="Arial" panose="020B0604020202020204" pitchFamily="34" charset="0"/>
                <a:ea typeface="Times New Roman" panose="02020603050405020304" pitchFamily="18" charset="0"/>
              </a:rPr>
              <a:t>OBS</a:t>
            </a:r>
            <a:r>
              <a:rPr lang="en-US" sz="1814" b="1" dirty="0">
                <a:solidFill>
                  <a:srgbClr val="C00000"/>
                </a:solidFill>
                <a:latin typeface="Arial" panose="020B0604020202020204" pitchFamily="34" charset="0"/>
                <a:ea typeface="Times New Roman" panose="02020603050405020304" pitchFamily="18" charset="0"/>
              </a:rPr>
              <a:t> = V</a:t>
            </a:r>
            <a:r>
              <a:rPr lang="en-US" sz="1814" b="1" baseline="-25000" dirty="0">
                <a:solidFill>
                  <a:srgbClr val="C00000"/>
                </a:solidFill>
                <a:latin typeface="Arial" panose="020B0604020202020204" pitchFamily="34" charset="0"/>
                <a:ea typeface="Times New Roman" panose="02020603050405020304" pitchFamily="18" charset="0"/>
              </a:rPr>
              <a:t>MAX</a:t>
            </a:r>
            <a:r>
              <a:rPr lang="en-US" sz="1814" b="1" dirty="0">
                <a:solidFill>
                  <a:srgbClr val="C00000"/>
                </a:solidFill>
                <a:latin typeface="Arial" panose="020B0604020202020204" pitchFamily="34" charset="0"/>
                <a:ea typeface="Times New Roman" panose="02020603050405020304" pitchFamily="18" charset="0"/>
              </a:rPr>
              <a:t>/</a:t>
            </a:r>
            <a:r>
              <a:rPr lang="el-GR" sz="1814" b="1" dirty="0">
                <a:solidFill>
                  <a:srgbClr val="C00000"/>
                </a:solidFill>
                <a:latin typeface="Arial" panose="020B0604020202020204" pitchFamily="34" charset="0"/>
                <a:ea typeface="Times New Roman" panose="02020603050405020304" pitchFamily="18" charset="0"/>
              </a:rPr>
              <a:t>α</a:t>
            </a:r>
            <a:r>
              <a:rPr lang="en-US" sz="1814" b="1" dirty="0">
                <a:solidFill>
                  <a:srgbClr val="C00000"/>
                </a:solidFill>
                <a:latin typeface="Arial" panose="020B0604020202020204" pitchFamily="34" charset="0"/>
                <a:ea typeface="Times New Roman" panose="02020603050405020304" pitchFamily="18" charset="0"/>
              </a:rPr>
              <a:t>’</a:t>
            </a:r>
          </a:p>
          <a:p>
            <a:pPr marL="309252" indent="-309252" algn="just">
              <a:buFont typeface="Symbol" panose="05050102010706020507" pitchFamily="18" charset="2"/>
              <a:buChar char=""/>
              <a:tabLst>
                <a:tab pos="206168" algn="l"/>
              </a:tabLst>
            </a:pPr>
            <a:endParaRPr lang="en-US" sz="1814" b="1" dirty="0">
              <a:solidFill>
                <a:srgbClr val="C00000"/>
              </a:solidFill>
              <a:latin typeface="Arial" panose="020B0604020202020204" pitchFamily="34" charset="0"/>
              <a:ea typeface="Times New Roman" panose="02020603050405020304" pitchFamily="18" charset="0"/>
            </a:endParaRPr>
          </a:p>
          <a:p>
            <a:pPr marL="309252" indent="-309252" algn="just">
              <a:buFont typeface="Symbol" panose="05050102010706020507" pitchFamily="18" charset="2"/>
              <a:buChar char=""/>
              <a:tabLst>
                <a:tab pos="206168" algn="l"/>
              </a:tabLst>
            </a:pPr>
            <a:r>
              <a:rPr lang="en-US" sz="1814" dirty="0">
                <a:latin typeface="Arial" panose="020B0604020202020204" pitchFamily="34" charset="0"/>
                <a:ea typeface="Times New Roman" panose="02020603050405020304" pitchFamily="18" charset="0"/>
              </a:rPr>
              <a:t>The change in K</a:t>
            </a:r>
            <a:r>
              <a:rPr lang="en-US" sz="1814" baseline="-25000" dirty="0">
                <a:latin typeface="Arial" panose="020B0604020202020204" pitchFamily="34" charset="0"/>
                <a:ea typeface="Times New Roman" panose="02020603050405020304" pitchFamily="18" charset="0"/>
              </a:rPr>
              <a:t>m </a:t>
            </a:r>
            <a:r>
              <a:rPr lang="en-US" sz="1814" dirty="0">
                <a:latin typeface="Arial" panose="020B0604020202020204" pitchFamily="34" charset="0"/>
                <a:ea typeface="Times New Roman" panose="02020603050405020304" pitchFamily="18" charset="0"/>
              </a:rPr>
              <a:t> can be used to find K</a:t>
            </a:r>
            <a:r>
              <a:rPr lang="en-US" sz="1814" baseline="-25000" dirty="0">
                <a:latin typeface="Arial" panose="020B0604020202020204" pitchFamily="34" charset="0"/>
                <a:ea typeface="Times New Roman" panose="02020603050405020304" pitchFamily="18" charset="0"/>
              </a:rPr>
              <a:t>I</a:t>
            </a:r>
            <a:r>
              <a:rPr lang="en-US" sz="1814" dirty="0">
                <a:latin typeface="Arial" panose="020B0604020202020204" pitchFamily="34" charset="0"/>
                <a:ea typeface="Times New Roman" panose="02020603050405020304" pitchFamily="18" charset="0"/>
              </a:rPr>
              <a:t>. </a:t>
            </a:r>
            <a:r>
              <a:rPr lang="en-US" sz="1814" b="1" dirty="0">
                <a:solidFill>
                  <a:srgbClr val="C00000"/>
                </a:solidFill>
                <a:latin typeface="Arial" panose="020B0604020202020204" pitchFamily="34" charset="0"/>
                <a:ea typeface="Times New Roman" panose="02020603050405020304" pitchFamily="18" charset="0"/>
              </a:rPr>
              <a:t>K</a:t>
            </a:r>
            <a:r>
              <a:rPr lang="en-US" sz="1814" b="1" baseline="-25000" dirty="0">
                <a:solidFill>
                  <a:srgbClr val="C00000"/>
                </a:solidFill>
                <a:latin typeface="Arial" panose="020B0604020202020204" pitchFamily="34" charset="0"/>
                <a:ea typeface="Times New Roman" panose="02020603050405020304" pitchFamily="18" charset="0"/>
              </a:rPr>
              <a:t>M</a:t>
            </a:r>
            <a:r>
              <a:rPr lang="en-US" sz="1814" b="1" baseline="30000" dirty="0">
                <a:solidFill>
                  <a:srgbClr val="C00000"/>
                </a:solidFill>
                <a:latin typeface="Arial" panose="020B0604020202020204" pitchFamily="34" charset="0"/>
                <a:ea typeface="Times New Roman" panose="02020603050405020304" pitchFamily="18" charset="0"/>
              </a:rPr>
              <a:t>OBS</a:t>
            </a:r>
            <a:r>
              <a:rPr lang="en-US" sz="1814" b="1" dirty="0">
                <a:solidFill>
                  <a:srgbClr val="C00000"/>
                </a:solidFill>
                <a:latin typeface="Arial" panose="020B0604020202020204" pitchFamily="34" charset="0"/>
                <a:ea typeface="Times New Roman" panose="02020603050405020304" pitchFamily="18" charset="0"/>
              </a:rPr>
              <a:t> = (</a:t>
            </a:r>
            <a:r>
              <a:rPr lang="el-GR" sz="1814" b="1" dirty="0">
                <a:solidFill>
                  <a:srgbClr val="C00000"/>
                </a:solidFill>
                <a:latin typeface="Arial" panose="020B0604020202020204" pitchFamily="34" charset="0"/>
                <a:ea typeface="Times New Roman" panose="02020603050405020304" pitchFamily="18" charset="0"/>
              </a:rPr>
              <a:t>α</a:t>
            </a:r>
            <a:r>
              <a:rPr lang="en-US" sz="1814" b="1" dirty="0">
                <a:solidFill>
                  <a:srgbClr val="C00000"/>
                </a:solidFill>
                <a:latin typeface="Arial" panose="020B0604020202020204" pitchFamily="34" charset="0"/>
                <a:ea typeface="Times New Roman" panose="02020603050405020304" pitchFamily="18" charset="0"/>
              </a:rPr>
              <a:t>/</a:t>
            </a:r>
            <a:r>
              <a:rPr lang="el-GR" sz="1814" b="1" dirty="0">
                <a:solidFill>
                  <a:srgbClr val="C00000"/>
                </a:solidFill>
                <a:latin typeface="Arial" panose="020B0604020202020204" pitchFamily="34" charset="0"/>
                <a:ea typeface="Times New Roman" panose="02020603050405020304" pitchFamily="18" charset="0"/>
              </a:rPr>
              <a:t> α</a:t>
            </a:r>
            <a:r>
              <a:rPr lang="en-US" sz="1814" b="1" dirty="0">
                <a:solidFill>
                  <a:srgbClr val="C00000"/>
                </a:solidFill>
                <a:latin typeface="Arial" panose="020B0604020202020204" pitchFamily="34" charset="0"/>
                <a:ea typeface="Times New Roman" panose="02020603050405020304" pitchFamily="18" charset="0"/>
              </a:rPr>
              <a:t>’) K</a:t>
            </a:r>
            <a:r>
              <a:rPr lang="en-US" sz="1814" b="1" baseline="-25000" dirty="0">
                <a:solidFill>
                  <a:srgbClr val="C00000"/>
                </a:solidFill>
                <a:latin typeface="Arial" panose="020B0604020202020204" pitchFamily="34" charset="0"/>
                <a:ea typeface="Times New Roman" panose="02020603050405020304" pitchFamily="18" charset="0"/>
              </a:rPr>
              <a:t>M</a:t>
            </a:r>
          </a:p>
          <a:p>
            <a:pPr marL="309252" indent="-309252" algn="just">
              <a:buFont typeface="Symbol" panose="05050102010706020507" pitchFamily="18" charset="2"/>
              <a:buChar char=""/>
              <a:tabLst>
                <a:tab pos="206168" algn="l"/>
              </a:tabLst>
            </a:pPr>
            <a:endParaRPr lang="en-US" sz="1814" dirty="0">
              <a:latin typeface="Arial" panose="020B0604020202020204" pitchFamily="34" charset="0"/>
              <a:ea typeface="Times New Roman" panose="02020603050405020304" pitchFamily="18" charset="0"/>
            </a:endParaRPr>
          </a:p>
        </p:txBody>
      </p:sp>
      <p:sp>
        <p:nvSpPr>
          <p:cNvPr id="8" name="Rectangle 7">
            <a:extLst>
              <a:ext uri="{FF2B5EF4-FFF2-40B4-BE49-F238E27FC236}">
                <a16:creationId xmlns:a16="http://schemas.microsoft.com/office/drawing/2014/main" id="{28CBF753-B733-4E49-A1F7-682862AC6CA3}"/>
              </a:ext>
            </a:extLst>
          </p:cNvPr>
          <p:cNvSpPr/>
          <p:nvPr/>
        </p:nvSpPr>
        <p:spPr>
          <a:xfrm>
            <a:off x="6118582" y="3429001"/>
            <a:ext cx="2218132" cy="2884123"/>
          </a:xfrm>
          <a:prstGeom prst="rect">
            <a:avLst/>
          </a:prstGeom>
        </p:spPr>
        <p:txBody>
          <a:bodyPr wrap="square">
            <a:spAutoFit/>
          </a:bodyPr>
          <a:lstStyle/>
          <a:p>
            <a:r>
              <a:rPr lang="el-GR" sz="1814" dirty="0">
                <a:latin typeface="Arial" panose="020B0604020202020204" pitchFamily="34" charset="0"/>
              </a:rPr>
              <a:t>α</a:t>
            </a:r>
            <a:r>
              <a:rPr lang="en-US" sz="1814" dirty="0">
                <a:latin typeface="Arial" panose="020B0604020202020204" pitchFamily="34" charset="0"/>
              </a:rPr>
              <a:t> = ratio of slopes</a:t>
            </a:r>
          </a:p>
          <a:p>
            <a:r>
              <a:rPr lang="en-US" sz="1814" dirty="0">
                <a:latin typeface="Arial" panose="020B0604020202020204" pitchFamily="34" charset="0"/>
              </a:rPr>
              <a:t>(+</a:t>
            </a:r>
            <a:r>
              <a:rPr lang="en-US" sz="1814" dirty="0" err="1">
                <a:latin typeface="Arial" panose="020B0604020202020204" pitchFamily="34" charset="0"/>
              </a:rPr>
              <a:t>Inh</a:t>
            </a:r>
            <a:r>
              <a:rPr lang="en-US" sz="1814" dirty="0">
                <a:latin typeface="Arial" panose="020B0604020202020204" pitchFamily="34" charset="0"/>
              </a:rPr>
              <a:t>/no </a:t>
            </a:r>
            <a:r>
              <a:rPr lang="en-US" sz="1814" dirty="0" err="1">
                <a:latin typeface="Arial" panose="020B0604020202020204" pitchFamily="34" charset="0"/>
              </a:rPr>
              <a:t>inh</a:t>
            </a:r>
            <a:r>
              <a:rPr lang="en-US" sz="1814" dirty="0">
                <a:latin typeface="Arial" panose="020B0604020202020204" pitchFamily="34" charset="0"/>
              </a:rPr>
              <a:t>)</a:t>
            </a:r>
          </a:p>
          <a:p>
            <a:endParaRPr lang="en-US" sz="1814" dirty="0">
              <a:latin typeface="Arial" panose="020B0604020202020204" pitchFamily="34" charset="0"/>
            </a:endParaRPr>
          </a:p>
          <a:p>
            <a:r>
              <a:rPr lang="en-US" sz="1814" dirty="0">
                <a:latin typeface="Arial" panose="020B0604020202020204" pitchFamily="34" charset="0"/>
              </a:rPr>
              <a:t>K</a:t>
            </a:r>
            <a:r>
              <a:rPr lang="en-US" sz="1814" baseline="-25000" dirty="0">
                <a:latin typeface="Arial" panose="020B0604020202020204" pitchFamily="34" charset="0"/>
              </a:rPr>
              <a:t>I</a:t>
            </a:r>
            <a:r>
              <a:rPr lang="en-US" sz="1814" dirty="0">
                <a:latin typeface="Arial" panose="020B0604020202020204" pitchFamily="34" charset="0"/>
              </a:rPr>
              <a:t> = [I]/(</a:t>
            </a:r>
            <a:r>
              <a:rPr lang="el-GR" sz="1814" dirty="0">
                <a:latin typeface="Arial" panose="020B0604020202020204" pitchFamily="34" charset="0"/>
              </a:rPr>
              <a:t>α </a:t>
            </a:r>
            <a:r>
              <a:rPr lang="en-US" sz="1814" dirty="0">
                <a:latin typeface="Arial" panose="020B0604020202020204" pitchFamily="34" charset="0"/>
              </a:rPr>
              <a:t>-1)</a:t>
            </a:r>
          </a:p>
          <a:p>
            <a:endParaRPr lang="en-US" sz="1814" dirty="0">
              <a:latin typeface="Arial" panose="020B0604020202020204" pitchFamily="34" charset="0"/>
            </a:endParaRPr>
          </a:p>
          <a:p>
            <a:r>
              <a:rPr lang="el-GR" sz="1814" dirty="0">
                <a:latin typeface="Arial" panose="020B0604020202020204" pitchFamily="34" charset="0"/>
              </a:rPr>
              <a:t>α</a:t>
            </a:r>
            <a:r>
              <a:rPr lang="en-US" sz="1814" dirty="0">
                <a:latin typeface="Arial" panose="020B0604020202020204" pitchFamily="34" charset="0"/>
              </a:rPr>
              <a:t>’ = ratio of y-intercept</a:t>
            </a:r>
          </a:p>
          <a:p>
            <a:r>
              <a:rPr lang="en-US" sz="1814" dirty="0">
                <a:latin typeface="Arial" panose="020B0604020202020204" pitchFamily="34" charset="0"/>
              </a:rPr>
              <a:t>(+</a:t>
            </a:r>
            <a:r>
              <a:rPr lang="en-US" sz="1814" dirty="0" err="1">
                <a:latin typeface="Arial" panose="020B0604020202020204" pitchFamily="34" charset="0"/>
              </a:rPr>
              <a:t>Inh</a:t>
            </a:r>
            <a:r>
              <a:rPr lang="en-US" sz="1814" dirty="0">
                <a:latin typeface="Arial" panose="020B0604020202020204" pitchFamily="34" charset="0"/>
              </a:rPr>
              <a:t>/no </a:t>
            </a:r>
            <a:r>
              <a:rPr lang="en-US" sz="1814" dirty="0" err="1">
                <a:latin typeface="Arial" panose="020B0604020202020204" pitchFamily="34" charset="0"/>
              </a:rPr>
              <a:t>inh</a:t>
            </a:r>
            <a:r>
              <a:rPr lang="en-US" sz="1814" dirty="0">
                <a:latin typeface="Arial" panose="020B0604020202020204" pitchFamily="34" charset="0"/>
              </a:rPr>
              <a:t>)</a:t>
            </a:r>
          </a:p>
          <a:p>
            <a:endParaRPr lang="en-US" sz="1814" dirty="0">
              <a:latin typeface="Arial" panose="020B0604020202020204" pitchFamily="34" charset="0"/>
            </a:endParaRPr>
          </a:p>
          <a:p>
            <a:r>
              <a:rPr lang="en-US" sz="1814" dirty="0">
                <a:latin typeface="Arial" panose="020B0604020202020204" pitchFamily="34" charset="0"/>
              </a:rPr>
              <a:t>K</a:t>
            </a:r>
            <a:r>
              <a:rPr lang="en-US" sz="1814" baseline="-25000" dirty="0">
                <a:latin typeface="Arial" panose="020B0604020202020204" pitchFamily="34" charset="0"/>
              </a:rPr>
              <a:t>I</a:t>
            </a:r>
            <a:r>
              <a:rPr lang="en-US" sz="1814" dirty="0">
                <a:latin typeface="Arial" panose="020B0604020202020204" pitchFamily="34" charset="0"/>
              </a:rPr>
              <a:t>’ = [I]/(</a:t>
            </a:r>
            <a:r>
              <a:rPr lang="el-GR" sz="1814" dirty="0">
                <a:latin typeface="Arial" panose="020B0604020202020204" pitchFamily="34" charset="0"/>
              </a:rPr>
              <a:t>α</a:t>
            </a:r>
            <a:r>
              <a:rPr lang="en-US" sz="1814" dirty="0">
                <a:latin typeface="Arial" panose="020B0604020202020204" pitchFamily="34" charset="0"/>
              </a:rPr>
              <a:t>’-1)</a:t>
            </a:r>
          </a:p>
        </p:txBody>
      </p:sp>
      <p:pic>
        <p:nvPicPr>
          <p:cNvPr id="16" name="Picture 15">
            <a:extLst>
              <a:ext uri="{FF2B5EF4-FFF2-40B4-BE49-F238E27FC236}">
                <a16:creationId xmlns:a16="http://schemas.microsoft.com/office/drawing/2014/main" id="{7507CD0A-6C7F-44DA-BD53-003511628C90}"/>
              </a:ext>
            </a:extLst>
          </p:cNvPr>
          <p:cNvPicPr>
            <a:picLocks noChangeAspect="1"/>
          </p:cNvPicPr>
          <p:nvPr/>
        </p:nvPicPr>
        <p:blipFill>
          <a:blip r:embed="rId4"/>
          <a:stretch>
            <a:fillRect/>
          </a:stretch>
        </p:blipFill>
        <p:spPr>
          <a:xfrm>
            <a:off x="1482125" y="759893"/>
            <a:ext cx="1051619" cy="640641"/>
          </a:xfrm>
          <a:prstGeom prst="rect">
            <a:avLst/>
          </a:prstGeom>
        </p:spPr>
      </p:pic>
      <p:pic>
        <p:nvPicPr>
          <p:cNvPr id="17" name="Picture 16">
            <a:extLst>
              <a:ext uri="{FF2B5EF4-FFF2-40B4-BE49-F238E27FC236}">
                <a16:creationId xmlns:a16="http://schemas.microsoft.com/office/drawing/2014/main" id="{9B16C694-3F1D-4D13-A595-88BA031C7B59}"/>
              </a:ext>
            </a:extLst>
          </p:cNvPr>
          <p:cNvPicPr>
            <a:picLocks noChangeAspect="1"/>
          </p:cNvPicPr>
          <p:nvPr/>
        </p:nvPicPr>
        <p:blipFill>
          <a:blip r:embed="rId5"/>
          <a:stretch>
            <a:fillRect/>
          </a:stretch>
        </p:blipFill>
        <p:spPr>
          <a:xfrm>
            <a:off x="3314310" y="747974"/>
            <a:ext cx="1106305" cy="654268"/>
          </a:xfrm>
          <a:prstGeom prst="rect">
            <a:avLst/>
          </a:prstGeom>
        </p:spPr>
      </p:pic>
      <p:grpSp>
        <p:nvGrpSpPr>
          <p:cNvPr id="9" name="Group 8">
            <a:extLst>
              <a:ext uri="{FF2B5EF4-FFF2-40B4-BE49-F238E27FC236}">
                <a16:creationId xmlns:a16="http://schemas.microsoft.com/office/drawing/2014/main" id="{51F79D81-E1A3-423E-BE4D-070C3C986394}"/>
              </a:ext>
            </a:extLst>
          </p:cNvPr>
          <p:cNvGrpSpPr/>
          <p:nvPr/>
        </p:nvGrpSpPr>
        <p:grpSpPr>
          <a:xfrm>
            <a:off x="1539921" y="3994732"/>
            <a:ext cx="4290570" cy="1888670"/>
            <a:chOff x="4620980" y="3221326"/>
            <a:chExt cx="5096896" cy="2287505"/>
          </a:xfrm>
        </p:grpSpPr>
        <p:pic>
          <p:nvPicPr>
            <p:cNvPr id="14" name="Picture 13">
              <a:extLst>
                <a:ext uri="{FF2B5EF4-FFF2-40B4-BE49-F238E27FC236}">
                  <a16:creationId xmlns:a16="http://schemas.microsoft.com/office/drawing/2014/main" id="{EE9F698C-AC86-4CFE-BAE3-099A6416BC2F}"/>
                </a:ext>
              </a:extLst>
            </p:cNvPr>
            <p:cNvPicPr>
              <a:picLocks noChangeAspect="1"/>
            </p:cNvPicPr>
            <p:nvPr/>
          </p:nvPicPr>
          <p:blipFill>
            <a:blip r:embed="rId6"/>
            <a:stretch>
              <a:fillRect/>
            </a:stretch>
          </p:blipFill>
          <p:spPr>
            <a:xfrm>
              <a:off x="4620980" y="3244999"/>
              <a:ext cx="2244811" cy="827037"/>
            </a:xfrm>
            <a:prstGeom prst="rect">
              <a:avLst/>
            </a:prstGeom>
          </p:spPr>
        </p:pic>
        <p:pic>
          <p:nvPicPr>
            <p:cNvPr id="15" name="Picture 14">
              <a:extLst>
                <a:ext uri="{FF2B5EF4-FFF2-40B4-BE49-F238E27FC236}">
                  <a16:creationId xmlns:a16="http://schemas.microsoft.com/office/drawing/2014/main" id="{3B46A806-E099-44BB-ABFD-48C6DAD7E6B7}"/>
                </a:ext>
              </a:extLst>
            </p:cNvPr>
            <p:cNvPicPr>
              <a:picLocks noChangeAspect="1"/>
            </p:cNvPicPr>
            <p:nvPr/>
          </p:nvPicPr>
          <p:blipFill>
            <a:blip r:embed="rId7"/>
            <a:stretch>
              <a:fillRect/>
            </a:stretch>
          </p:blipFill>
          <p:spPr>
            <a:xfrm>
              <a:off x="4620980" y="4683927"/>
              <a:ext cx="2555586" cy="824904"/>
            </a:xfrm>
            <a:prstGeom prst="rect">
              <a:avLst/>
            </a:prstGeom>
          </p:spPr>
        </p:pic>
        <p:pic>
          <p:nvPicPr>
            <p:cNvPr id="20" name="Picture 19">
              <a:extLst>
                <a:ext uri="{FF2B5EF4-FFF2-40B4-BE49-F238E27FC236}">
                  <a16:creationId xmlns:a16="http://schemas.microsoft.com/office/drawing/2014/main" id="{552F3007-F71B-4E87-A421-240B2FFB2186}"/>
                </a:ext>
              </a:extLst>
            </p:cNvPr>
            <p:cNvPicPr>
              <a:picLocks noChangeAspect="1"/>
            </p:cNvPicPr>
            <p:nvPr/>
          </p:nvPicPr>
          <p:blipFill>
            <a:blip r:embed="rId8"/>
            <a:stretch>
              <a:fillRect/>
            </a:stretch>
          </p:blipFill>
          <p:spPr>
            <a:xfrm>
              <a:off x="7805186" y="3221326"/>
              <a:ext cx="1602127" cy="1236729"/>
            </a:xfrm>
            <a:prstGeom prst="rect">
              <a:avLst/>
            </a:prstGeom>
          </p:spPr>
        </p:pic>
        <p:pic>
          <p:nvPicPr>
            <p:cNvPr id="23" name="Picture 22">
              <a:extLst>
                <a:ext uri="{FF2B5EF4-FFF2-40B4-BE49-F238E27FC236}">
                  <a16:creationId xmlns:a16="http://schemas.microsoft.com/office/drawing/2014/main" id="{01ED2D42-15EA-4981-8DB8-7A0A46DEC51B}"/>
                </a:ext>
              </a:extLst>
            </p:cNvPr>
            <p:cNvPicPr>
              <a:picLocks noChangeAspect="1"/>
            </p:cNvPicPr>
            <p:nvPr/>
          </p:nvPicPr>
          <p:blipFill>
            <a:blip r:embed="rId9"/>
            <a:stretch>
              <a:fillRect/>
            </a:stretch>
          </p:blipFill>
          <p:spPr>
            <a:xfrm>
              <a:off x="7385936" y="4632921"/>
              <a:ext cx="2331940" cy="824904"/>
            </a:xfrm>
            <a:prstGeom prst="rect">
              <a:avLst/>
            </a:prstGeom>
          </p:spPr>
        </p:pic>
      </p:grpSp>
      <p:sp>
        <p:nvSpPr>
          <p:cNvPr id="11" name="TextBox 10">
            <a:extLst>
              <a:ext uri="{FF2B5EF4-FFF2-40B4-BE49-F238E27FC236}">
                <a16:creationId xmlns:a16="http://schemas.microsoft.com/office/drawing/2014/main" id="{30E90FBC-A056-4B0F-92F2-4D53CC917D44}"/>
              </a:ext>
            </a:extLst>
          </p:cNvPr>
          <p:cNvSpPr txBox="1"/>
          <p:nvPr/>
        </p:nvSpPr>
        <p:spPr>
          <a:xfrm>
            <a:off x="1789078" y="3599551"/>
            <a:ext cx="1255472" cy="343492"/>
          </a:xfrm>
          <a:prstGeom prst="rect">
            <a:avLst/>
          </a:prstGeom>
          <a:noFill/>
        </p:spPr>
        <p:txBody>
          <a:bodyPr wrap="none" rtlCol="0">
            <a:spAutoFit/>
          </a:bodyPr>
          <a:lstStyle/>
          <a:p>
            <a:r>
              <a:rPr lang="en-US" sz="1632" dirty="0">
                <a:latin typeface="Arial" panose="020B0604020202020204" pitchFamily="34" charset="0"/>
              </a:rPr>
              <a:t>No Inhibitor</a:t>
            </a:r>
          </a:p>
        </p:txBody>
      </p:sp>
      <p:sp>
        <p:nvSpPr>
          <p:cNvPr id="12" name="TextBox 11">
            <a:extLst>
              <a:ext uri="{FF2B5EF4-FFF2-40B4-BE49-F238E27FC236}">
                <a16:creationId xmlns:a16="http://schemas.microsoft.com/office/drawing/2014/main" id="{F1293B20-DDEC-409E-A317-9A5E26FFE41F}"/>
              </a:ext>
            </a:extLst>
          </p:cNvPr>
          <p:cNvSpPr txBox="1"/>
          <p:nvPr/>
        </p:nvSpPr>
        <p:spPr>
          <a:xfrm>
            <a:off x="4096864" y="3617735"/>
            <a:ext cx="1835759" cy="343492"/>
          </a:xfrm>
          <a:prstGeom prst="rect">
            <a:avLst/>
          </a:prstGeom>
          <a:noFill/>
        </p:spPr>
        <p:txBody>
          <a:bodyPr wrap="none" rtlCol="0">
            <a:spAutoFit/>
          </a:bodyPr>
          <a:lstStyle/>
          <a:p>
            <a:r>
              <a:rPr lang="en-US" sz="1632" dirty="0">
                <a:latin typeface="Arial" panose="020B0604020202020204" pitchFamily="34" charset="0"/>
              </a:rPr>
              <a:t>Allosteric Inhibitor</a:t>
            </a:r>
          </a:p>
        </p:txBody>
      </p:sp>
      <p:grpSp>
        <p:nvGrpSpPr>
          <p:cNvPr id="19" name="Group 18">
            <a:extLst>
              <a:ext uri="{FF2B5EF4-FFF2-40B4-BE49-F238E27FC236}">
                <a16:creationId xmlns:a16="http://schemas.microsoft.com/office/drawing/2014/main" id="{621F8810-75DA-4C1D-B8E3-8280190F5A38}"/>
              </a:ext>
            </a:extLst>
          </p:cNvPr>
          <p:cNvGrpSpPr/>
          <p:nvPr/>
        </p:nvGrpSpPr>
        <p:grpSpPr>
          <a:xfrm>
            <a:off x="8238673" y="3865658"/>
            <a:ext cx="2396734" cy="1922793"/>
            <a:chOff x="7833519" y="4755146"/>
            <a:chExt cx="2667000" cy="2139615"/>
          </a:xfrm>
        </p:grpSpPr>
        <p:cxnSp>
          <p:nvCxnSpPr>
            <p:cNvPr id="21" name="Straight Connector 20">
              <a:extLst>
                <a:ext uri="{FF2B5EF4-FFF2-40B4-BE49-F238E27FC236}">
                  <a16:creationId xmlns:a16="http://schemas.microsoft.com/office/drawing/2014/main" id="{CD64C639-D86C-468F-B89C-C2D76C84868D}"/>
                </a:ext>
              </a:extLst>
            </p:cNvPr>
            <p:cNvCxnSpPr/>
            <p:nvPr/>
          </p:nvCxnSpPr>
          <p:spPr>
            <a:xfrm>
              <a:off x="7833519" y="6385719"/>
              <a:ext cx="2667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9D56FB9-76CA-4D79-B81B-17AF01520B18}"/>
                </a:ext>
              </a:extLst>
            </p:cNvPr>
            <p:cNvCxnSpPr/>
            <p:nvPr/>
          </p:nvCxnSpPr>
          <p:spPr>
            <a:xfrm>
              <a:off x="8595519" y="4785519"/>
              <a:ext cx="0" cy="1600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C7063CEF-FE0E-48A4-920B-B19E81231889}"/>
                </a:ext>
              </a:extLst>
            </p:cNvPr>
            <p:cNvSpPr txBox="1"/>
            <p:nvPr/>
          </p:nvSpPr>
          <p:spPr>
            <a:xfrm>
              <a:off x="9137801" y="6514961"/>
              <a:ext cx="679971" cy="379800"/>
            </a:xfrm>
            <a:prstGeom prst="rect">
              <a:avLst/>
            </a:prstGeom>
            <a:noFill/>
          </p:spPr>
          <p:txBody>
            <a:bodyPr wrap="none" rtlCol="0">
              <a:spAutoFit/>
            </a:bodyPr>
            <a:lstStyle/>
            <a:p>
              <a:r>
                <a:rPr lang="en-US" sz="1618" dirty="0">
                  <a:latin typeface="Arial" panose="020B0604020202020204" pitchFamily="34" charset="0"/>
                </a:rPr>
                <a:t>1/[S]</a:t>
              </a:r>
            </a:p>
          </p:txBody>
        </p:sp>
        <p:sp>
          <p:nvSpPr>
            <p:cNvPr id="25" name="TextBox 24">
              <a:extLst>
                <a:ext uri="{FF2B5EF4-FFF2-40B4-BE49-F238E27FC236}">
                  <a16:creationId xmlns:a16="http://schemas.microsoft.com/office/drawing/2014/main" id="{788A5F9C-0CC8-48B2-BCC7-29EE05A0F61E}"/>
                </a:ext>
              </a:extLst>
            </p:cNvPr>
            <p:cNvSpPr txBox="1"/>
            <p:nvPr/>
          </p:nvSpPr>
          <p:spPr>
            <a:xfrm>
              <a:off x="8001743" y="4755146"/>
              <a:ext cx="514082" cy="379800"/>
            </a:xfrm>
            <a:prstGeom prst="rect">
              <a:avLst/>
            </a:prstGeom>
            <a:noFill/>
          </p:spPr>
          <p:txBody>
            <a:bodyPr wrap="none" rtlCol="0">
              <a:spAutoFit/>
            </a:bodyPr>
            <a:lstStyle/>
            <a:p>
              <a:r>
                <a:rPr lang="en-US" sz="1618" dirty="0">
                  <a:latin typeface="Arial" panose="020B0604020202020204" pitchFamily="34" charset="0"/>
                </a:rPr>
                <a:t>1/v</a:t>
              </a:r>
            </a:p>
          </p:txBody>
        </p:sp>
        <p:cxnSp>
          <p:nvCxnSpPr>
            <p:cNvPr id="26" name="Straight Connector 25">
              <a:extLst>
                <a:ext uri="{FF2B5EF4-FFF2-40B4-BE49-F238E27FC236}">
                  <a16:creationId xmlns:a16="http://schemas.microsoft.com/office/drawing/2014/main" id="{AC27F7F5-B262-41DB-8FAE-1B8AE106164D}"/>
                </a:ext>
              </a:extLst>
            </p:cNvPr>
            <p:cNvCxnSpPr/>
            <p:nvPr/>
          </p:nvCxnSpPr>
          <p:spPr>
            <a:xfrm flipV="1">
              <a:off x="8595519" y="5417664"/>
              <a:ext cx="1797454" cy="617357"/>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27" name="TextBox 26">
            <a:extLst>
              <a:ext uri="{FF2B5EF4-FFF2-40B4-BE49-F238E27FC236}">
                <a16:creationId xmlns:a16="http://schemas.microsoft.com/office/drawing/2014/main" id="{75BC56FC-3F7C-4E94-8E02-4DB1A426317B}"/>
              </a:ext>
            </a:extLst>
          </p:cNvPr>
          <p:cNvSpPr txBox="1"/>
          <p:nvPr/>
        </p:nvSpPr>
        <p:spPr>
          <a:xfrm>
            <a:off x="6053820" y="3114261"/>
            <a:ext cx="5224546" cy="371512"/>
          </a:xfrm>
          <a:prstGeom prst="rect">
            <a:avLst/>
          </a:prstGeom>
          <a:noFill/>
        </p:spPr>
        <p:txBody>
          <a:bodyPr wrap="square" rtlCol="0">
            <a:spAutoFit/>
          </a:bodyPr>
          <a:lstStyle/>
          <a:p>
            <a:r>
              <a:rPr lang="en-US" sz="1814" b="1" dirty="0">
                <a:latin typeface="Arial" panose="020B0604020202020204" pitchFamily="34" charset="0"/>
              </a:rPr>
              <a:t>Obtaining </a:t>
            </a:r>
            <a:r>
              <a:rPr lang="en-US" sz="1814" b="1" dirty="0" err="1">
                <a:latin typeface="Arial" panose="020B0604020202020204" pitchFamily="34" charset="0"/>
              </a:rPr>
              <a:t>K</a:t>
            </a:r>
            <a:r>
              <a:rPr lang="en-US" sz="1814" b="1" baseline="-25000" dirty="0" err="1">
                <a:latin typeface="Arial" panose="020B0604020202020204" pitchFamily="34" charset="0"/>
              </a:rPr>
              <a:t>i</a:t>
            </a:r>
            <a:r>
              <a:rPr lang="en-US" sz="1814" b="1" dirty="0" err="1">
                <a:latin typeface="Arial" panose="020B0604020202020204" pitchFamily="34" charset="0"/>
              </a:rPr>
              <a:t>s</a:t>
            </a:r>
            <a:r>
              <a:rPr lang="en-US" sz="1814" b="1" dirty="0">
                <a:latin typeface="Arial" panose="020B0604020202020204" pitchFamily="34" charset="0"/>
              </a:rPr>
              <a:t> from Double Reciprocal plots:</a:t>
            </a:r>
          </a:p>
        </p:txBody>
      </p:sp>
      <p:sp>
        <p:nvSpPr>
          <p:cNvPr id="10" name="Date Placeholder 9">
            <a:extLst>
              <a:ext uri="{FF2B5EF4-FFF2-40B4-BE49-F238E27FC236}">
                <a16:creationId xmlns:a16="http://schemas.microsoft.com/office/drawing/2014/main" id="{EC0F544F-8730-6E66-FE99-1D5CED9C4D5F}"/>
              </a:ext>
            </a:extLst>
          </p:cNvPr>
          <p:cNvSpPr>
            <a:spLocks noGrp="1"/>
          </p:cNvSpPr>
          <p:nvPr>
            <p:ph type="dt" sz="half" idx="10"/>
          </p:nvPr>
        </p:nvSpPr>
        <p:spPr/>
        <p:txBody>
          <a:bodyPr/>
          <a:lstStyle/>
          <a:p>
            <a:fld id="{F524984B-0682-4F20-B2E2-B1097B616F89}" type="datetime1">
              <a:rPr lang="en-US" smtClean="0"/>
              <a:t>9/9/2023</a:t>
            </a:fld>
            <a:endParaRPr lang="en-US"/>
          </a:p>
        </p:txBody>
      </p:sp>
      <p:sp>
        <p:nvSpPr>
          <p:cNvPr id="13" name="Footer Placeholder 12">
            <a:extLst>
              <a:ext uri="{FF2B5EF4-FFF2-40B4-BE49-F238E27FC236}">
                <a16:creationId xmlns:a16="http://schemas.microsoft.com/office/drawing/2014/main" id="{9F12BD3E-C28C-7536-E8D8-58B6150DB9CC}"/>
              </a:ext>
            </a:extLst>
          </p:cNvPr>
          <p:cNvSpPr>
            <a:spLocks noGrp="1"/>
          </p:cNvSpPr>
          <p:nvPr>
            <p:ph type="ftr" sz="quarter" idx="11"/>
          </p:nvPr>
        </p:nvSpPr>
        <p:spPr/>
        <p:txBody>
          <a:bodyPr/>
          <a:lstStyle/>
          <a:p>
            <a:r>
              <a:rPr lang="en-US"/>
              <a:t>D &amp; D Lecture 5 - Fall 2023</a:t>
            </a:r>
          </a:p>
        </p:txBody>
      </p:sp>
      <p:sp>
        <p:nvSpPr>
          <p:cNvPr id="18" name="Slide Number Placeholder 17">
            <a:extLst>
              <a:ext uri="{FF2B5EF4-FFF2-40B4-BE49-F238E27FC236}">
                <a16:creationId xmlns:a16="http://schemas.microsoft.com/office/drawing/2014/main" id="{7E9F7CC2-198F-9587-3CF5-C89764144B33}"/>
              </a:ext>
            </a:extLst>
          </p:cNvPr>
          <p:cNvSpPr>
            <a:spLocks noGrp="1"/>
          </p:cNvSpPr>
          <p:nvPr>
            <p:ph type="sldNum" sz="quarter" idx="12"/>
          </p:nvPr>
        </p:nvSpPr>
        <p:spPr/>
        <p:txBody>
          <a:bodyPr/>
          <a:lstStyle/>
          <a:p>
            <a:fld id="{DC3BB032-4020-48F4-953B-341806DC4A2B}" type="slidenum">
              <a:rPr lang="en-US" smtClean="0"/>
              <a:pPr/>
              <a:t>12</a:t>
            </a:fld>
            <a:endParaRPr lang="en-US"/>
          </a:p>
        </p:txBody>
      </p:sp>
    </p:spTree>
    <p:extLst>
      <p:ext uri="{BB962C8B-B14F-4D97-AF65-F5344CB8AC3E}">
        <p14:creationId xmlns:p14="http://schemas.microsoft.com/office/powerpoint/2010/main" val="163318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8A6C62-02B2-4D48-BD5D-BE0FC54A0BA4}"/>
              </a:ext>
            </a:extLst>
          </p:cNvPr>
          <p:cNvSpPr txBox="1"/>
          <p:nvPr/>
        </p:nvSpPr>
        <p:spPr>
          <a:xfrm>
            <a:off x="0" y="31302"/>
            <a:ext cx="1357423" cy="400110"/>
          </a:xfrm>
          <a:prstGeom prst="rect">
            <a:avLst/>
          </a:prstGeom>
          <a:noFill/>
        </p:spPr>
        <p:txBody>
          <a:bodyPr wrap="none" rtlCol="0">
            <a:spAutoFit/>
          </a:bodyPr>
          <a:lstStyle/>
          <a:p>
            <a:r>
              <a:rPr lang="en-US" sz="2000" b="1" dirty="0"/>
              <a:t>Key Points:</a:t>
            </a:r>
          </a:p>
        </p:txBody>
      </p:sp>
      <p:sp>
        <p:nvSpPr>
          <p:cNvPr id="3" name="TextBox 2">
            <a:extLst>
              <a:ext uri="{FF2B5EF4-FFF2-40B4-BE49-F238E27FC236}">
                <a16:creationId xmlns:a16="http://schemas.microsoft.com/office/drawing/2014/main" id="{A172122D-30BC-4127-A1FA-50D41AA3597F}"/>
              </a:ext>
            </a:extLst>
          </p:cNvPr>
          <p:cNvSpPr txBox="1"/>
          <p:nvPr/>
        </p:nvSpPr>
        <p:spPr>
          <a:xfrm>
            <a:off x="67939" y="535169"/>
            <a:ext cx="6485261" cy="5355312"/>
          </a:xfrm>
          <a:prstGeom prst="rect">
            <a:avLst/>
          </a:prstGeom>
          <a:noFill/>
        </p:spPr>
        <p:txBody>
          <a:bodyPr wrap="square" rtlCol="0">
            <a:spAutoFit/>
          </a:bodyPr>
          <a:lstStyle/>
          <a:p>
            <a:r>
              <a:rPr lang="en-US" b="1" dirty="0"/>
              <a:t>Inhibition/Regulation</a:t>
            </a:r>
          </a:p>
          <a:p>
            <a:pPr lvl="1"/>
            <a:r>
              <a:rPr lang="en-US" dirty="0"/>
              <a:t>Suicide inhibitors inactivate the enzyme.</a:t>
            </a:r>
          </a:p>
          <a:p>
            <a:pPr lvl="1"/>
            <a:endParaRPr lang="en-US" dirty="0"/>
          </a:p>
          <a:p>
            <a:pPr lvl="1"/>
            <a:r>
              <a:rPr lang="en-US" dirty="0"/>
              <a:t>Competitive:</a:t>
            </a:r>
          </a:p>
          <a:p>
            <a:pPr marL="742950" lvl="1" indent="-285750">
              <a:buFont typeface="Arial" panose="020B0604020202020204" pitchFamily="34" charset="0"/>
              <a:buChar char="•"/>
            </a:pPr>
            <a:r>
              <a:rPr lang="en-US" dirty="0"/>
              <a:t>Similar to substrate, so binds in the active site, blocking substrate binding</a:t>
            </a:r>
          </a:p>
          <a:p>
            <a:pPr marL="742950" lvl="1" indent="-285750">
              <a:buFont typeface="Arial" panose="020B0604020202020204" pitchFamily="34" charset="0"/>
              <a:buChar char="•"/>
            </a:pPr>
            <a:r>
              <a:rPr lang="en-US" dirty="0"/>
              <a:t>Cannot be converted to product by enzyme</a:t>
            </a:r>
          </a:p>
          <a:p>
            <a:pPr marL="742950" lvl="1" indent="-285750">
              <a:buFont typeface="Arial" panose="020B0604020202020204" pitchFamily="34" charset="0"/>
              <a:buChar char="•"/>
            </a:pPr>
            <a:r>
              <a:rPr lang="en-US" dirty="0"/>
              <a:t>Only affects K</a:t>
            </a:r>
            <a:r>
              <a:rPr lang="en-US" baseline="-25000" dirty="0"/>
              <a:t>M</a:t>
            </a:r>
            <a:r>
              <a:rPr lang="en-US" dirty="0"/>
              <a:t>, not V</a:t>
            </a:r>
            <a:r>
              <a:rPr lang="en-US" baseline="-25000" dirty="0"/>
              <a:t>max </a:t>
            </a:r>
            <a:r>
              <a:rPr lang="en-US" dirty="0"/>
              <a:t>since at high [S] the inhibitor cannot bind.</a:t>
            </a:r>
          </a:p>
          <a:p>
            <a:pPr lvl="1"/>
            <a:endParaRPr lang="en-US" dirty="0"/>
          </a:p>
          <a:p>
            <a:pPr lvl="1"/>
            <a:r>
              <a:rPr lang="en-US" dirty="0"/>
              <a:t>Allosteric Inhibition:</a:t>
            </a:r>
          </a:p>
          <a:p>
            <a:pPr marL="742950" lvl="1" indent="-285750">
              <a:buFont typeface="Arial" panose="020B0604020202020204" pitchFamily="34" charset="0"/>
              <a:buChar char="•"/>
            </a:pPr>
            <a:r>
              <a:rPr lang="en-US" dirty="0"/>
              <a:t>Does not bind to active site</a:t>
            </a:r>
          </a:p>
          <a:p>
            <a:pPr marL="742950" lvl="1" indent="-285750">
              <a:buFont typeface="Arial" panose="020B0604020202020204" pitchFamily="34" charset="0"/>
              <a:buChar char="•"/>
            </a:pPr>
            <a:r>
              <a:rPr lang="en-US" dirty="0"/>
              <a:t>Causes change in shape of active site, reducing activity</a:t>
            </a:r>
          </a:p>
          <a:p>
            <a:pPr marL="742950" lvl="1" indent="-285750">
              <a:buFont typeface="Arial" panose="020B0604020202020204" pitchFamily="34" charset="0"/>
              <a:buChar char="•"/>
            </a:pPr>
            <a:r>
              <a:rPr lang="en-US" dirty="0"/>
              <a:t>V</a:t>
            </a:r>
            <a:r>
              <a:rPr lang="en-US" baseline="-25000" dirty="0"/>
              <a:t>max</a:t>
            </a:r>
            <a:r>
              <a:rPr lang="en-US" dirty="0"/>
              <a:t> decreases, K</a:t>
            </a:r>
            <a:r>
              <a:rPr lang="en-US" baseline="-25000" dirty="0"/>
              <a:t>M</a:t>
            </a:r>
            <a:r>
              <a:rPr lang="en-US" dirty="0"/>
              <a:t> can also change.</a:t>
            </a:r>
          </a:p>
          <a:p>
            <a:pPr lvl="1"/>
            <a:endParaRPr lang="en-US" dirty="0"/>
          </a:p>
          <a:p>
            <a:pPr lvl="1"/>
            <a:r>
              <a:rPr lang="en-US" dirty="0"/>
              <a:t>Competitive inhibitors and Allosteric inhibitors bind </a:t>
            </a:r>
            <a:r>
              <a:rPr lang="en-US" b="1" dirty="0"/>
              <a:t>reversibly</a:t>
            </a:r>
            <a:r>
              <a:rPr lang="en-US" dirty="0"/>
              <a:t>.</a:t>
            </a:r>
          </a:p>
          <a:p>
            <a:pPr lvl="1"/>
            <a:endParaRPr lang="en-US" dirty="0"/>
          </a:p>
          <a:p>
            <a:endParaRPr lang="en-US" dirty="0"/>
          </a:p>
          <a:p>
            <a:endParaRPr lang="en-US" dirty="0"/>
          </a:p>
        </p:txBody>
      </p:sp>
      <p:pic>
        <p:nvPicPr>
          <p:cNvPr id="7" name="Picture 2" descr="Figure 3-28">
            <a:extLst>
              <a:ext uri="{FF2B5EF4-FFF2-40B4-BE49-F238E27FC236}">
                <a16:creationId xmlns:a16="http://schemas.microsoft.com/office/drawing/2014/main" id="{1506D079-9569-46C7-960D-38EB2C8A4133}"/>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2379" b="15819"/>
          <a:stretch/>
        </p:blipFill>
        <p:spPr bwMode="auto">
          <a:xfrm>
            <a:off x="7415148" y="2494486"/>
            <a:ext cx="2300352" cy="19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18E52790-3213-40BE-B46F-843F6B507713}"/>
              </a:ext>
            </a:extLst>
          </p:cNvPr>
          <p:cNvPicPr>
            <a:picLocks noChangeAspect="1"/>
          </p:cNvPicPr>
          <p:nvPr/>
        </p:nvPicPr>
        <p:blipFill rotWithShape="1">
          <a:blip r:embed="rId3">
            <a:extLst>
              <a:ext uri="{28A0092B-C50C-407E-A947-70E740481C1C}">
                <a14:useLocalDpi xmlns:a14="http://schemas.microsoft.com/office/drawing/2010/main" val="0"/>
              </a:ext>
            </a:extLst>
          </a:blip>
          <a:srcRect b="48480"/>
          <a:stretch/>
        </p:blipFill>
        <p:spPr>
          <a:xfrm>
            <a:off x="6934200" y="4564774"/>
            <a:ext cx="3733800" cy="1558644"/>
          </a:xfrm>
          <a:prstGeom prst="rect">
            <a:avLst/>
          </a:prstGeom>
        </p:spPr>
      </p:pic>
      <p:pic>
        <p:nvPicPr>
          <p:cNvPr id="9" name="Picture 8">
            <a:extLst>
              <a:ext uri="{FF2B5EF4-FFF2-40B4-BE49-F238E27FC236}">
                <a16:creationId xmlns:a16="http://schemas.microsoft.com/office/drawing/2014/main" id="{3F623881-23E4-B1F6-2089-CB5CF1B3317A}"/>
              </a:ext>
            </a:extLst>
          </p:cNvPr>
          <p:cNvPicPr>
            <a:picLocks noChangeAspect="1"/>
          </p:cNvPicPr>
          <p:nvPr/>
        </p:nvPicPr>
        <p:blipFill>
          <a:blip r:embed="rId4"/>
          <a:stretch>
            <a:fillRect/>
          </a:stretch>
        </p:blipFill>
        <p:spPr>
          <a:xfrm>
            <a:off x="7086600" y="246379"/>
            <a:ext cx="4364705" cy="1991893"/>
          </a:xfrm>
          <a:prstGeom prst="rect">
            <a:avLst/>
          </a:prstGeom>
        </p:spPr>
      </p:pic>
      <p:sp>
        <p:nvSpPr>
          <p:cNvPr id="10" name="Date Placeholder 9">
            <a:extLst>
              <a:ext uri="{FF2B5EF4-FFF2-40B4-BE49-F238E27FC236}">
                <a16:creationId xmlns:a16="http://schemas.microsoft.com/office/drawing/2014/main" id="{409C9F5A-2127-2B7C-6A3E-A75791A7D4A2}"/>
              </a:ext>
            </a:extLst>
          </p:cNvPr>
          <p:cNvSpPr>
            <a:spLocks noGrp="1"/>
          </p:cNvSpPr>
          <p:nvPr>
            <p:ph type="dt" sz="half" idx="10"/>
          </p:nvPr>
        </p:nvSpPr>
        <p:spPr/>
        <p:txBody>
          <a:bodyPr/>
          <a:lstStyle/>
          <a:p>
            <a:fld id="{24E53796-910A-4116-B261-9949246BDE7E}" type="datetime1">
              <a:rPr lang="en-US" smtClean="0"/>
              <a:t>9/9/2023</a:t>
            </a:fld>
            <a:endParaRPr lang="en-US"/>
          </a:p>
        </p:txBody>
      </p:sp>
      <p:sp>
        <p:nvSpPr>
          <p:cNvPr id="11" name="Footer Placeholder 10">
            <a:extLst>
              <a:ext uri="{FF2B5EF4-FFF2-40B4-BE49-F238E27FC236}">
                <a16:creationId xmlns:a16="http://schemas.microsoft.com/office/drawing/2014/main" id="{C5C68557-84D4-5B70-EE35-811156E26FC4}"/>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C3699C6B-F659-8C81-1120-5C7BB7FB55AC}"/>
              </a:ext>
            </a:extLst>
          </p:cNvPr>
          <p:cNvSpPr>
            <a:spLocks noGrp="1"/>
          </p:cNvSpPr>
          <p:nvPr>
            <p:ph type="sldNum" sz="quarter" idx="12"/>
          </p:nvPr>
        </p:nvSpPr>
        <p:spPr/>
        <p:txBody>
          <a:bodyPr/>
          <a:lstStyle/>
          <a:p>
            <a:fld id="{DC3BB032-4020-48F4-953B-341806DC4A2B}" type="slidenum">
              <a:rPr lang="en-US" smtClean="0"/>
              <a:pPr/>
              <a:t>13</a:t>
            </a:fld>
            <a:endParaRPr lang="en-US"/>
          </a:p>
        </p:txBody>
      </p:sp>
    </p:spTree>
    <p:extLst>
      <p:ext uri="{BB962C8B-B14F-4D97-AF65-F5344CB8AC3E}">
        <p14:creationId xmlns:p14="http://schemas.microsoft.com/office/powerpoint/2010/main" val="3221390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31119E9-919E-4173-94B8-37056858884E}"/>
              </a:ext>
            </a:extLst>
          </p:cNvPr>
          <p:cNvSpPr/>
          <p:nvPr/>
        </p:nvSpPr>
        <p:spPr>
          <a:xfrm>
            <a:off x="543171" y="3044340"/>
            <a:ext cx="5150724" cy="2862322"/>
          </a:xfrm>
          <a:prstGeom prst="rect">
            <a:avLst/>
          </a:prstGeom>
        </p:spPr>
        <p:txBody>
          <a:bodyPr wrap="square">
            <a:spAutoFit/>
          </a:bodyPr>
          <a:lstStyle/>
          <a:p>
            <a:r>
              <a:rPr lang="en-US" b="1" dirty="0"/>
              <a:t>Human Immunodeficiency Virus (HIV)</a:t>
            </a:r>
          </a:p>
          <a:p>
            <a:pPr marL="259118" indent="-259118">
              <a:buFont typeface="Arial" panose="020B0604020202020204" pitchFamily="34" charset="0"/>
              <a:buChar char="•"/>
            </a:pPr>
            <a:r>
              <a:rPr lang="en-US" dirty="0"/>
              <a:t>Infects specialized cells in the immune system – </a:t>
            </a:r>
            <a:r>
              <a:rPr lang="en-US" i="1" dirty="0">
                <a:solidFill>
                  <a:srgbClr val="C00000"/>
                </a:solidFill>
              </a:rPr>
              <a:t>T-helper cells </a:t>
            </a:r>
            <a:r>
              <a:rPr lang="en-US" dirty="0"/>
              <a:t>(T</a:t>
            </a:r>
            <a:r>
              <a:rPr lang="en-US" baseline="-25000" dirty="0"/>
              <a:t>H</a:t>
            </a:r>
            <a:r>
              <a:rPr lang="en-US" dirty="0"/>
              <a:t>) cells, killing them.</a:t>
            </a:r>
          </a:p>
          <a:p>
            <a:pPr marL="259118" indent="-259118">
              <a:buFont typeface="Arial" panose="020B0604020202020204" pitchFamily="34" charset="0"/>
              <a:buChar char="•"/>
            </a:pPr>
            <a:r>
              <a:rPr lang="en-US" dirty="0"/>
              <a:t>T</a:t>
            </a:r>
            <a:r>
              <a:rPr lang="en-US" baseline="-25000" dirty="0"/>
              <a:t>H</a:t>
            </a:r>
            <a:r>
              <a:rPr lang="en-US" dirty="0"/>
              <a:t> cells are required for activation of the immune response to all pathogens (bacteria, virus)</a:t>
            </a:r>
          </a:p>
          <a:p>
            <a:pPr marL="259118" indent="-259118">
              <a:buFont typeface="Arial" panose="020B0604020202020204" pitchFamily="34" charset="0"/>
              <a:buChar char="•"/>
            </a:pPr>
            <a:r>
              <a:rPr lang="en-US" dirty="0"/>
              <a:t>Killing of T</a:t>
            </a:r>
            <a:r>
              <a:rPr lang="en-US" baseline="-25000" dirty="0"/>
              <a:t>H</a:t>
            </a:r>
            <a:r>
              <a:rPr lang="en-US" dirty="0"/>
              <a:t> cells by the HIV virus causes AIDS (acquired immunodeficiency), making the individual susceptible to serious infection by many otherwise harmless bacteria as well as developing rare cancers.</a:t>
            </a:r>
          </a:p>
        </p:txBody>
      </p:sp>
      <p:sp>
        <p:nvSpPr>
          <p:cNvPr id="5" name="Rectangle 4">
            <a:extLst>
              <a:ext uri="{FF2B5EF4-FFF2-40B4-BE49-F238E27FC236}">
                <a16:creationId xmlns:a16="http://schemas.microsoft.com/office/drawing/2014/main" id="{279866C9-CCB3-44DB-88D3-4E08A71C9DFA}"/>
              </a:ext>
            </a:extLst>
          </p:cNvPr>
          <p:cNvSpPr/>
          <p:nvPr/>
        </p:nvSpPr>
        <p:spPr>
          <a:xfrm>
            <a:off x="609600" y="1055380"/>
            <a:ext cx="4861826" cy="2031325"/>
          </a:xfrm>
          <a:prstGeom prst="rect">
            <a:avLst/>
          </a:prstGeom>
        </p:spPr>
        <p:txBody>
          <a:bodyPr wrap="square">
            <a:spAutoFit/>
          </a:bodyPr>
          <a:lstStyle/>
          <a:p>
            <a:pPr marL="310942" indent="-310942">
              <a:buFont typeface="Symbol" panose="05050102010706020507" pitchFamily="18" charset="2"/>
              <a:buChar char=""/>
            </a:pPr>
            <a:r>
              <a:rPr lang="en-US" dirty="0">
                <a:latin typeface="Calibri" panose="020F0502020204030204" pitchFamily="34" charset="0"/>
                <a:ea typeface="Times New Roman" panose="02020603050405020304" pitchFamily="18" charset="0"/>
              </a:rPr>
              <a:t>Identify potential drug targets, based on viral life cycle.</a:t>
            </a:r>
            <a:endParaRPr lang="en-US" dirty="0">
              <a:latin typeface="Times New Roman" panose="02020603050405020304" pitchFamily="18" charset="0"/>
              <a:ea typeface="Times New Roman" panose="02020603050405020304" pitchFamily="18" charset="0"/>
            </a:endParaRPr>
          </a:p>
          <a:p>
            <a:pPr marL="310942" indent="-310942">
              <a:buFont typeface="Symbol" panose="05050102010706020507" pitchFamily="18" charset="2"/>
              <a:buChar char=""/>
            </a:pPr>
            <a:r>
              <a:rPr lang="en-US" dirty="0">
                <a:latin typeface="Calibri" panose="020F0502020204030204" pitchFamily="34" charset="0"/>
                <a:ea typeface="Times New Roman" panose="02020603050405020304" pitchFamily="18" charset="0"/>
              </a:rPr>
              <a:t>Compare and contrast serine to aspartyl proteases</a:t>
            </a:r>
            <a:endParaRPr lang="en-US" dirty="0">
              <a:latin typeface="Times New Roman" panose="02020603050405020304" pitchFamily="18" charset="0"/>
              <a:ea typeface="Times New Roman" panose="02020603050405020304" pitchFamily="18" charset="0"/>
            </a:endParaRPr>
          </a:p>
          <a:p>
            <a:pPr marL="310942" indent="-310942">
              <a:buFont typeface="Symbol" panose="05050102010706020507" pitchFamily="18" charset="2"/>
              <a:buChar char=""/>
            </a:pPr>
            <a:r>
              <a:rPr lang="en-US" dirty="0">
                <a:latin typeface="Calibri" panose="020F0502020204030204" pitchFamily="34" charset="0"/>
                <a:ea typeface="Times New Roman" panose="02020603050405020304" pitchFamily="18" charset="0"/>
              </a:rPr>
              <a:t>Measure inhibitor binding to characterize drug efficiency.</a:t>
            </a:r>
            <a:endParaRPr lang="en-US" dirty="0">
              <a:latin typeface="Times New Roman" panose="02020603050405020304" pitchFamily="18" charset="0"/>
              <a:ea typeface="Times New Roman" panose="02020603050405020304" pitchFamily="18" charset="0"/>
            </a:endParaRPr>
          </a:p>
          <a:p>
            <a:pPr marL="310942" indent="-310942">
              <a:buFont typeface="Symbol" panose="05050102010706020507" pitchFamily="18" charset="2"/>
              <a:buChar char=""/>
            </a:pPr>
            <a:r>
              <a:rPr lang="en-US" dirty="0">
                <a:latin typeface="Calibri" panose="020F0502020204030204" pitchFamily="34" charset="0"/>
                <a:ea typeface="Times New Roman" panose="02020603050405020304" pitchFamily="18" charset="0"/>
              </a:rPr>
              <a:t>Rational drug design in response to mutations.</a:t>
            </a:r>
            <a:endParaRPr lang="en-US" dirty="0">
              <a:latin typeface="Times New Roman" panose="02020603050405020304" pitchFamily="18" charset="0"/>
              <a:ea typeface="Times New Roman" panose="02020603050405020304" pitchFamily="18" charset="0"/>
            </a:endParaRPr>
          </a:p>
        </p:txBody>
      </p:sp>
      <p:sp>
        <p:nvSpPr>
          <p:cNvPr id="6" name="Rectangle 5">
            <a:extLst>
              <a:ext uri="{FF2B5EF4-FFF2-40B4-BE49-F238E27FC236}">
                <a16:creationId xmlns:a16="http://schemas.microsoft.com/office/drawing/2014/main" id="{A8272A5D-DD2C-4B02-BEAC-EB52A02BC485}"/>
              </a:ext>
            </a:extLst>
          </p:cNvPr>
          <p:cNvSpPr/>
          <p:nvPr/>
        </p:nvSpPr>
        <p:spPr>
          <a:xfrm>
            <a:off x="183851" y="726232"/>
            <a:ext cx="5426766" cy="371512"/>
          </a:xfrm>
          <a:prstGeom prst="rect">
            <a:avLst/>
          </a:prstGeom>
        </p:spPr>
        <p:txBody>
          <a:bodyPr wrap="square">
            <a:spAutoFit/>
          </a:bodyPr>
          <a:lstStyle/>
          <a:p>
            <a:r>
              <a:rPr lang="en-US" b="1" dirty="0">
                <a:latin typeface="Calibri" panose="020F0502020204030204" pitchFamily="34" charset="0"/>
                <a:ea typeface="Times New Roman" panose="02020603050405020304" pitchFamily="18" charset="0"/>
              </a:rPr>
              <a:t>Retroviruses &amp; Inhibitors  - HIV Protease.</a:t>
            </a:r>
            <a:endParaRPr lang="en-US" dirty="0">
              <a:latin typeface="Times New Roman" panose="02020603050405020304" pitchFamily="18" charset="0"/>
              <a:ea typeface="Times New Roman" panose="02020603050405020304" pitchFamily="18" charset="0"/>
            </a:endParaRPr>
          </a:p>
        </p:txBody>
      </p:sp>
      <p:pic>
        <p:nvPicPr>
          <p:cNvPr id="13" name="Picture 12" descr="https://biotechinasia.files.wordpress.com/2015/07/hiv1.png">
            <a:extLst>
              <a:ext uri="{FF2B5EF4-FFF2-40B4-BE49-F238E27FC236}">
                <a16:creationId xmlns:a16="http://schemas.microsoft.com/office/drawing/2014/main" id="{C2CA9C17-62DA-4B67-B20F-2ACFCE6FE30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88706" y="358094"/>
            <a:ext cx="4861826" cy="3377589"/>
          </a:xfrm>
          <a:prstGeom prst="rect">
            <a:avLst/>
          </a:prstGeom>
          <a:noFill/>
          <a:ln>
            <a:noFill/>
          </a:ln>
        </p:spPr>
      </p:pic>
      <p:sp>
        <p:nvSpPr>
          <p:cNvPr id="10" name="TextBox 9">
            <a:extLst>
              <a:ext uri="{FF2B5EF4-FFF2-40B4-BE49-F238E27FC236}">
                <a16:creationId xmlns:a16="http://schemas.microsoft.com/office/drawing/2014/main" id="{D0C33A84-C600-4CFB-B26F-8513AF9B5604}"/>
              </a:ext>
            </a:extLst>
          </p:cNvPr>
          <p:cNvSpPr txBox="1"/>
          <p:nvPr/>
        </p:nvSpPr>
        <p:spPr>
          <a:xfrm>
            <a:off x="4092151" y="155290"/>
            <a:ext cx="4233326" cy="483081"/>
          </a:xfrm>
          <a:prstGeom prst="rect">
            <a:avLst/>
          </a:prstGeom>
          <a:noFill/>
        </p:spPr>
        <p:txBody>
          <a:bodyPr wrap="square" rtlCol="0">
            <a:spAutoFit/>
          </a:bodyPr>
          <a:lstStyle/>
          <a:p>
            <a:r>
              <a:rPr lang="en-US" sz="2539" dirty="0"/>
              <a:t>HIV Drug Therapy</a:t>
            </a:r>
          </a:p>
        </p:txBody>
      </p:sp>
      <p:sp>
        <p:nvSpPr>
          <p:cNvPr id="7" name="TextBox 6">
            <a:extLst>
              <a:ext uri="{FF2B5EF4-FFF2-40B4-BE49-F238E27FC236}">
                <a16:creationId xmlns:a16="http://schemas.microsoft.com/office/drawing/2014/main" id="{221928D0-4E26-4EF0-BD25-6995602AC707}"/>
              </a:ext>
            </a:extLst>
          </p:cNvPr>
          <p:cNvSpPr txBox="1"/>
          <p:nvPr/>
        </p:nvSpPr>
        <p:spPr>
          <a:xfrm>
            <a:off x="6144954" y="4048029"/>
            <a:ext cx="5185292" cy="2308324"/>
          </a:xfrm>
          <a:prstGeom prst="rect">
            <a:avLst/>
          </a:prstGeom>
          <a:noFill/>
        </p:spPr>
        <p:txBody>
          <a:bodyPr wrap="square" rtlCol="0">
            <a:spAutoFit/>
          </a:bodyPr>
          <a:lstStyle/>
          <a:p>
            <a:r>
              <a:rPr lang="en-US" dirty="0"/>
              <a:t>Viral particle contains enzymes required for the replication of the virus:</a:t>
            </a:r>
          </a:p>
          <a:p>
            <a:endParaRPr lang="en-US" dirty="0"/>
          </a:p>
          <a:p>
            <a:pPr marL="417468" indent="-417468"/>
            <a:r>
              <a:rPr lang="en-US" b="1" i="1" dirty="0"/>
              <a:t>Reverse Transcriptase: </a:t>
            </a:r>
            <a:r>
              <a:rPr lang="en-US" dirty="0"/>
              <a:t>Copies viral RNA to DNA</a:t>
            </a:r>
          </a:p>
          <a:p>
            <a:pPr marL="417468" indent="-417468"/>
            <a:r>
              <a:rPr lang="en-US" b="1" i="1" dirty="0"/>
              <a:t>Integrase: </a:t>
            </a:r>
            <a:r>
              <a:rPr lang="en-US" dirty="0"/>
              <a:t>Integrates viral DNA into host chromosome.</a:t>
            </a:r>
          </a:p>
          <a:p>
            <a:pPr marL="417468" indent="-417468"/>
            <a:r>
              <a:rPr lang="en-US" b="1" i="1" dirty="0"/>
              <a:t>HIV Protease: </a:t>
            </a:r>
            <a:r>
              <a:rPr lang="en-US" dirty="0"/>
              <a:t>Cleaves immature viral protein to produce smaller mature proteins.</a:t>
            </a:r>
          </a:p>
        </p:txBody>
      </p:sp>
      <p:sp>
        <p:nvSpPr>
          <p:cNvPr id="2" name="Date Placeholder 1">
            <a:extLst>
              <a:ext uri="{FF2B5EF4-FFF2-40B4-BE49-F238E27FC236}">
                <a16:creationId xmlns:a16="http://schemas.microsoft.com/office/drawing/2014/main" id="{8C6CB777-EFE2-0B58-981F-6E980CF488D8}"/>
              </a:ext>
            </a:extLst>
          </p:cNvPr>
          <p:cNvSpPr>
            <a:spLocks noGrp="1"/>
          </p:cNvSpPr>
          <p:nvPr>
            <p:ph type="dt" sz="half" idx="10"/>
          </p:nvPr>
        </p:nvSpPr>
        <p:spPr/>
        <p:txBody>
          <a:bodyPr/>
          <a:lstStyle/>
          <a:p>
            <a:fld id="{C8CA6073-07AA-449A-9CB9-E4FC9C1A3185}" type="datetime1">
              <a:rPr lang="en-US" smtClean="0"/>
              <a:t>9/9/2023</a:t>
            </a:fld>
            <a:endParaRPr lang="en-US"/>
          </a:p>
        </p:txBody>
      </p:sp>
      <p:sp>
        <p:nvSpPr>
          <p:cNvPr id="3" name="Footer Placeholder 2">
            <a:extLst>
              <a:ext uri="{FF2B5EF4-FFF2-40B4-BE49-F238E27FC236}">
                <a16:creationId xmlns:a16="http://schemas.microsoft.com/office/drawing/2014/main" id="{BD36F1C4-FB4B-878F-FDCE-ECE1C53F8C66}"/>
              </a:ext>
            </a:extLst>
          </p:cNvPr>
          <p:cNvSpPr>
            <a:spLocks noGrp="1"/>
          </p:cNvSpPr>
          <p:nvPr>
            <p:ph type="ftr" sz="quarter" idx="11"/>
          </p:nvPr>
        </p:nvSpPr>
        <p:spPr/>
        <p:txBody>
          <a:bodyPr/>
          <a:lstStyle/>
          <a:p>
            <a:r>
              <a:rPr lang="en-US"/>
              <a:t>D &amp; D Lecture 5 - Fall 2023</a:t>
            </a:r>
          </a:p>
        </p:txBody>
      </p:sp>
      <p:sp>
        <p:nvSpPr>
          <p:cNvPr id="4" name="Slide Number Placeholder 3">
            <a:extLst>
              <a:ext uri="{FF2B5EF4-FFF2-40B4-BE49-F238E27FC236}">
                <a16:creationId xmlns:a16="http://schemas.microsoft.com/office/drawing/2014/main" id="{7C81680C-16FF-CDDD-A51D-507B32BCB180}"/>
              </a:ext>
            </a:extLst>
          </p:cNvPr>
          <p:cNvSpPr>
            <a:spLocks noGrp="1"/>
          </p:cNvSpPr>
          <p:nvPr>
            <p:ph type="sldNum" sz="quarter" idx="12"/>
          </p:nvPr>
        </p:nvSpPr>
        <p:spPr/>
        <p:txBody>
          <a:bodyPr/>
          <a:lstStyle/>
          <a:p>
            <a:fld id="{DC3BB032-4020-48F4-953B-341806DC4A2B}" type="slidenum">
              <a:rPr lang="en-US" smtClean="0"/>
              <a:pPr/>
              <a:t>14</a:t>
            </a:fld>
            <a:endParaRPr lang="en-US"/>
          </a:p>
        </p:txBody>
      </p:sp>
    </p:spTree>
    <p:extLst>
      <p:ext uri="{BB962C8B-B14F-4D97-AF65-F5344CB8AC3E}">
        <p14:creationId xmlns:p14="http://schemas.microsoft.com/office/powerpoint/2010/main" val="2545291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FFB3A90-0486-4996-BB2F-A13C87F17447}"/>
              </a:ext>
            </a:extLst>
          </p:cNvPr>
          <p:cNvSpPr/>
          <p:nvPr/>
        </p:nvSpPr>
        <p:spPr>
          <a:xfrm>
            <a:off x="20096" y="37819"/>
            <a:ext cx="5782537" cy="6591548"/>
          </a:xfrm>
          <a:prstGeom prst="rect">
            <a:avLst/>
          </a:prstGeom>
        </p:spPr>
        <p:txBody>
          <a:bodyPr wrap="square">
            <a:spAutoFit/>
          </a:bodyPr>
          <a:lstStyle/>
          <a:p>
            <a:pPr>
              <a:spcBef>
                <a:spcPts val="544"/>
              </a:spcBef>
            </a:pPr>
            <a:r>
              <a:rPr lang="en-US" dirty="0"/>
              <a:t>The HIV virus is a </a:t>
            </a:r>
            <a:r>
              <a:rPr lang="en-US" b="1" i="1" dirty="0"/>
              <a:t>retrovirus</a:t>
            </a:r>
            <a:r>
              <a:rPr lang="en-US" dirty="0"/>
              <a:t>:</a:t>
            </a:r>
          </a:p>
          <a:p>
            <a:pPr>
              <a:spcBef>
                <a:spcPts val="544"/>
              </a:spcBef>
            </a:pPr>
            <a:r>
              <a:rPr lang="en-US" dirty="0"/>
              <a:t>The genetic information is stored in RNA (viral RNA, </a:t>
            </a:r>
            <a:r>
              <a:rPr lang="en-US" dirty="0" err="1"/>
              <a:t>vRNA</a:t>
            </a:r>
            <a:r>
              <a:rPr lang="en-US" dirty="0"/>
              <a:t>) which must be first be copied into DNA: </a:t>
            </a:r>
            <a:r>
              <a:rPr lang="en-US" dirty="0" err="1"/>
              <a:t>vRNA</a:t>
            </a:r>
            <a:r>
              <a:rPr lang="en-US" dirty="0"/>
              <a:t> → DNA  → mRNA → viral protein</a:t>
            </a:r>
          </a:p>
          <a:p>
            <a:pPr>
              <a:spcBef>
                <a:spcPts val="544"/>
              </a:spcBef>
            </a:pPr>
            <a:r>
              <a:rPr lang="en-US" b="1" dirty="0">
                <a:latin typeface="Calibri" panose="020F0502020204030204" pitchFamily="34" charset="0"/>
                <a:ea typeface="Times New Roman" panose="02020603050405020304" pitchFamily="18" charset="0"/>
              </a:rPr>
              <a:t>HIV Viral Infection of T-Helper Cells:</a:t>
            </a:r>
            <a:r>
              <a:rPr lang="en-US" dirty="0">
                <a:latin typeface="Calibri" panose="020F0502020204030204" pitchFamily="34" charset="0"/>
                <a:ea typeface="Times New Roman" panose="02020603050405020304" pitchFamily="18" charset="0"/>
              </a:rPr>
              <a:t> </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1. Viruses bind to molecules displayed on the T</a:t>
            </a:r>
            <a:r>
              <a:rPr lang="en-US" baseline="-25000" dirty="0">
                <a:latin typeface="Calibri" panose="020F0502020204030204" pitchFamily="34" charset="0"/>
                <a:ea typeface="Times New Roman" panose="02020603050405020304" pitchFamily="18" charset="0"/>
              </a:rPr>
              <a:t>H</a:t>
            </a:r>
            <a:r>
              <a:rPr lang="en-US" dirty="0">
                <a:latin typeface="Calibri" panose="020F0502020204030204" pitchFamily="34" charset="0"/>
                <a:ea typeface="Times New Roman" panose="02020603050405020304" pitchFamily="18" charset="0"/>
              </a:rPr>
              <a:t> cell surface. </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2. The virus then fuses with the cell membrane and releases its RNA genome from its lipid envelope.</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3. The HIV enzyme </a:t>
            </a:r>
            <a:r>
              <a:rPr lang="en-US" b="1" dirty="0">
                <a:latin typeface="Calibri" panose="020F0502020204030204" pitchFamily="34" charset="0"/>
                <a:ea typeface="Times New Roman" panose="02020603050405020304" pitchFamily="18" charset="0"/>
              </a:rPr>
              <a:t>reverse transcriptase</a:t>
            </a:r>
            <a:r>
              <a:rPr lang="en-US" dirty="0">
                <a:latin typeface="Calibri" panose="020F0502020204030204" pitchFamily="34" charset="0"/>
                <a:ea typeface="Times New Roman" panose="02020603050405020304" pitchFamily="18" charset="0"/>
              </a:rPr>
              <a:t> first makes a double-stranded DNA copy of the viral RNA molecule. This process is error prone, leading to mutations in the virus.  </a:t>
            </a:r>
            <a:r>
              <a:rPr lang="en-US" b="1" i="1" dirty="0">
                <a:latin typeface="Calibri" panose="020F0502020204030204" pitchFamily="34" charset="0"/>
                <a:ea typeface="Times New Roman" panose="02020603050405020304" pitchFamily="18" charset="0"/>
              </a:rPr>
              <a:t>These mutations cause drug resistant strains of the virus to arise.</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4. The DNA is integrated into the host cell’s DNA by an enzyme called </a:t>
            </a:r>
            <a:r>
              <a:rPr lang="en-US" b="1" dirty="0">
                <a:latin typeface="Calibri" panose="020F0502020204030204" pitchFamily="34" charset="0"/>
                <a:ea typeface="Times New Roman" panose="02020603050405020304" pitchFamily="18" charset="0"/>
              </a:rPr>
              <a:t>integrase, also from the HIV virus.</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5. Integrated DNA produces </a:t>
            </a:r>
            <a:r>
              <a:rPr lang="en-US" dirty="0" err="1">
                <a:latin typeface="Calibri" panose="020F0502020204030204" pitchFamily="34" charset="0"/>
                <a:ea typeface="Times New Roman" panose="02020603050405020304" pitchFamily="18" charset="0"/>
              </a:rPr>
              <a:t>vRNA</a:t>
            </a:r>
            <a:r>
              <a:rPr lang="en-US" dirty="0">
                <a:latin typeface="Calibri" panose="020F0502020204030204" pitchFamily="34" charset="0"/>
                <a:ea typeface="Times New Roman" panose="02020603050405020304" pitchFamily="18" charset="0"/>
              </a:rPr>
              <a:t>, the genetic material for new virus particles.  mRNA is also made from this DNA, to produce proteins for new particles.</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6. </a:t>
            </a:r>
            <a:r>
              <a:rPr lang="en-US" b="1" dirty="0">
                <a:latin typeface="Calibri" panose="020F0502020204030204" pitchFamily="34" charset="0"/>
                <a:ea typeface="Times New Roman" panose="02020603050405020304" pitchFamily="18" charset="0"/>
              </a:rPr>
              <a:t>HIV protease</a:t>
            </a:r>
            <a:r>
              <a:rPr lang="en-US" dirty="0">
                <a:latin typeface="Calibri" panose="020F0502020204030204" pitchFamily="34" charset="0"/>
                <a:ea typeface="Times New Roman" panose="02020603050405020304" pitchFamily="18" charset="0"/>
              </a:rPr>
              <a:t> required for maturation of viral proteins, by cleaving them into smaller proteins that form the mature virus.</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7. Mature virus buds out of cell.</a:t>
            </a:r>
            <a:endParaRPr lang="en-US" dirty="0">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id="{A0DA4F3B-46AF-498A-A934-FA0B2D40A4B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203336" y="37819"/>
            <a:ext cx="5373809" cy="3869501"/>
          </a:xfrm>
          <a:prstGeom prst="rect">
            <a:avLst/>
          </a:prstGeom>
          <a:noFill/>
          <a:ln>
            <a:noFill/>
          </a:ln>
        </p:spPr>
      </p:pic>
      <p:sp>
        <p:nvSpPr>
          <p:cNvPr id="7" name="Rectangle 6">
            <a:extLst>
              <a:ext uri="{FF2B5EF4-FFF2-40B4-BE49-F238E27FC236}">
                <a16:creationId xmlns:a16="http://schemas.microsoft.com/office/drawing/2014/main" id="{299A2406-C32E-4083-8F2A-CD67CA8E23B9}"/>
              </a:ext>
            </a:extLst>
          </p:cNvPr>
          <p:cNvSpPr/>
          <p:nvPr/>
        </p:nvSpPr>
        <p:spPr>
          <a:xfrm>
            <a:off x="5802633" y="3982798"/>
            <a:ext cx="6876973" cy="1477328"/>
          </a:xfrm>
          <a:prstGeom prst="rect">
            <a:avLst/>
          </a:prstGeom>
        </p:spPr>
        <p:txBody>
          <a:bodyPr wrap="square">
            <a:spAutoFit/>
          </a:bodyPr>
          <a:lstStyle/>
          <a:p>
            <a:r>
              <a:rPr lang="en-US" b="1" dirty="0">
                <a:latin typeface="+mj-lt"/>
                <a:ea typeface="Times New Roman" panose="02020603050405020304" pitchFamily="18" charset="0"/>
              </a:rPr>
              <a:t>Drug Targets to Combat the HIV Virus – </a:t>
            </a:r>
          </a:p>
          <a:p>
            <a:pPr marL="310942" indent="-310942">
              <a:buFont typeface="+mj-lt"/>
              <a:buAutoNum type="alphaLcParenR"/>
            </a:pPr>
            <a:r>
              <a:rPr lang="en-US" dirty="0">
                <a:latin typeface="+mj-lt"/>
                <a:ea typeface="Times New Roman" panose="02020603050405020304" pitchFamily="18" charset="0"/>
              </a:rPr>
              <a:t>Viral fusion</a:t>
            </a:r>
          </a:p>
          <a:p>
            <a:pPr marL="310942" indent="-310942">
              <a:buFont typeface="+mj-lt"/>
              <a:buAutoNum type="alphaLcParenR"/>
            </a:pPr>
            <a:r>
              <a:rPr lang="en-US" dirty="0">
                <a:latin typeface="+mj-lt"/>
                <a:ea typeface="Times New Roman" panose="02020603050405020304" pitchFamily="18" charset="0"/>
              </a:rPr>
              <a:t>Reverse transcriptase</a:t>
            </a:r>
          </a:p>
          <a:p>
            <a:pPr marL="310942" indent="-310942">
              <a:buFont typeface="+mj-lt"/>
              <a:buAutoNum type="alphaLcParenR"/>
            </a:pPr>
            <a:r>
              <a:rPr lang="en-US" dirty="0">
                <a:latin typeface="+mj-lt"/>
                <a:ea typeface="Times New Roman" panose="02020603050405020304" pitchFamily="18" charset="0"/>
              </a:rPr>
              <a:t>Integrase</a:t>
            </a:r>
          </a:p>
          <a:p>
            <a:pPr marL="310942" indent="-310942">
              <a:buFont typeface="+mj-lt"/>
              <a:buAutoNum type="alphaLcParenR"/>
            </a:pPr>
            <a:r>
              <a:rPr lang="en-US" dirty="0">
                <a:latin typeface="+mj-lt"/>
                <a:ea typeface="Times New Roman" panose="02020603050405020304" pitchFamily="18" charset="0"/>
              </a:rPr>
              <a:t>HIV Protease</a:t>
            </a:r>
            <a:endParaRPr lang="en-US" dirty="0">
              <a:latin typeface="+mj-lt"/>
            </a:endParaRPr>
          </a:p>
        </p:txBody>
      </p:sp>
      <p:sp>
        <p:nvSpPr>
          <p:cNvPr id="2" name="TextBox 1">
            <a:extLst>
              <a:ext uri="{FF2B5EF4-FFF2-40B4-BE49-F238E27FC236}">
                <a16:creationId xmlns:a16="http://schemas.microsoft.com/office/drawing/2014/main" id="{C98C723A-A652-DF66-569D-0637C678BEA4}"/>
              </a:ext>
            </a:extLst>
          </p:cNvPr>
          <p:cNvSpPr txBox="1"/>
          <p:nvPr/>
        </p:nvSpPr>
        <p:spPr>
          <a:xfrm>
            <a:off x="5802633" y="5454324"/>
            <a:ext cx="3695627" cy="923330"/>
          </a:xfrm>
          <a:prstGeom prst="rect">
            <a:avLst/>
          </a:prstGeom>
          <a:noFill/>
        </p:spPr>
        <p:txBody>
          <a:bodyPr wrap="none" rtlCol="0">
            <a:spAutoFit/>
          </a:bodyPr>
          <a:lstStyle/>
          <a:p>
            <a:r>
              <a:rPr lang="en-US" dirty="0"/>
              <a:t>These are good drug targets because:</a:t>
            </a:r>
          </a:p>
          <a:p>
            <a:pPr marL="285750" indent="-285750">
              <a:buFont typeface="Arial" panose="020B0604020202020204" pitchFamily="34" charset="0"/>
              <a:buChar char="•"/>
            </a:pPr>
            <a:r>
              <a:rPr lang="en-US" dirty="0"/>
              <a:t>Required for viral replication</a:t>
            </a:r>
          </a:p>
          <a:p>
            <a:pPr marL="285750" indent="-285750">
              <a:buFont typeface="Arial" panose="020B0604020202020204" pitchFamily="34" charset="0"/>
              <a:buChar char="•"/>
            </a:pPr>
            <a:r>
              <a:rPr lang="en-US" dirty="0"/>
              <a:t>Activities are not found in humans</a:t>
            </a:r>
          </a:p>
        </p:txBody>
      </p:sp>
      <p:sp>
        <p:nvSpPr>
          <p:cNvPr id="3" name="Date Placeholder 2">
            <a:extLst>
              <a:ext uri="{FF2B5EF4-FFF2-40B4-BE49-F238E27FC236}">
                <a16:creationId xmlns:a16="http://schemas.microsoft.com/office/drawing/2014/main" id="{5E0C68EE-C61E-5F04-B50B-76B482677DED}"/>
              </a:ext>
            </a:extLst>
          </p:cNvPr>
          <p:cNvSpPr>
            <a:spLocks noGrp="1"/>
          </p:cNvSpPr>
          <p:nvPr>
            <p:ph type="dt" sz="half" idx="10"/>
          </p:nvPr>
        </p:nvSpPr>
        <p:spPr/>
        <p:txBody>
          <a:bodyPr/>
          <a:lstStyle/>
          <a:p>
            <a:fld id="{C5FFE747-E21F-49ED-BADC-186E82376648}" type="datetime1">
              <a:rPr lang="en-US" smtClean="0"/>
              <a:t>9/9/2023</a:t>
            </a:fld>
            <a:endParaRPr lang="en-US"/>
          </a:p>
        </p:txBody>
      </p:sp>
      <p:sp>
        <p:nvSpPr>
          <p:cNvPr id="4" name="Footer Placeholder 3">
            <a:extLst>
              <a:ext uri="{FF2B5EF4-FFF2-40B4-BE49-F238E27FC236}">
                <a16:creationId xmlns:a16="http://schemas.microsoft.com/office/drawing/2014/main" id="{4A88ADA3-E14B-3C57-58B5-71B0E8B789DF}"/>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148B37A0-8BB1-064F-6999-9DEE3EE5F4C8}"/>
              </a:ext>
            </a:extLst>
          </p:cNvPr>
          <p:cNvSpPr>
            <a:spLocks noGrp="1"/>
          </p:cNvSpPr>
          <p:nvPr>
            <p:ph type="sldNum" sz="quarter" idx="12"/>
          </p:nvPr>
        </p:nvSpPr>
        <p:spPr/>
        <p:txBody>
          <a:bodyPr/>
          <a:lstStyle/>
          <a:p>
            <a:fld id="{DC3BB032-4020-48F4-953B-341806DC4A2B}" type="slidenum">
              <a:rPr lang="en-US" smtClean="0"/>
              <a:pPr/>
              <a:t>15</a:t>
            </a:fld>
            <a:endParaRPr lang="en-US"/>
          </a:p>
        </p:txBody>
      </p:sp>
    </p:spTree>
    <p:extLst>
      <p:ext uri="{BB962C8B-B14F-4D97-AF65-F5344CB8AC3E}">
        <p14:creationId xmlns:p14="http://schemas.microsoft.com/office/powerpoint/2010/main" val="2588347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58D9DEA9-8F86-406B-8769-9A65ED804FA7}"/>
              </a:ext>
            </a:extLst>
          </p:cNvPr>
          <p:cNvGraphicFramePr>
            <a:graphicFrameLocks noGrp="1"/>
          </p:cNvGraphicFramePr>
          <p:nvPr/>
        </p:nvGraphicFramePr>
        <p:xfrm>
          <a:off x="457200" y="307695"/>
          <a:ext cx="10439400" cy="5940705"/>
        </p:xfrm>
        <a:graphic>
          <a:graphicData uri="http://schemas.openxmlformats.org/drawingml/2006/table">
            <a:tbl>
              <a:tblPr firstRow="1" firstCol="1" bandRow="1">
                <a:tableStyleId>{5C22544A-7EE6-4342-B048-85BDC9FD1C3A}</a:tableStyleId>
              </a:tblPr>
              <a:tblGrid>
                <a:gridCol w="1743900">
                  <a:extLst>
                    <a:ext uri="{9D8B030D-6E8A-4147-A177-3AD203B41FA5}">
                      <a16:colId xmlns:a16="http://schemas.microsoft.com/office/drawing/2014/main" val="2877951221"/>
                    </a:ext>
                  </a:extLst>
                </a:gridCol>
                <a:gridCol w="1243927">
                  <a:extLst>
                    <a:ext uri="{9D8B030D-6E8A-4147-A177-3AD203B41FA5}">
                      <a16:colId xmlns:a16="http://schemas.microsoft.com/office/drawing/2014/main" val="2520202815"/>
                    </a:ext>
                  </a:extLst>
                </a:gridCol>
                <a:gridCol w="2079881">
                  <a:extLst>
                    <a:ext uri="{9D8B030D-6E8A-4147-A177-3AD203B41FA5}">
                      <a16:colId xmlns:a16="http://schemas.microsoft.com/office/drawing/2014/main" val="1385481196"/>
                    </a:ext>
                  </a:extLst>
                </a:gridCol>
                <a:gridCol w="2059883">
                  <a:extLst>
                    <a:ext uri="{9D8B030D-6E8A-4147-A177-3AD203B41FA5}">
                      <a16:colId xmlns:a16="http://schemas.microsoft.com/office/drawing/2014/main" val="1625228974"/>
                    </a:ext>
                  </a:extLst>
                </a:gridCol>
                <a:gridCol w="1568909">
                  <a:extLst>
                    <a:ext uri="{9D8B030D-6E8A-4147-A177-3AD203B41FA5}">
                      <a16:colId xmlns:a16="http://schemas.microsoft.com/office/drawing/2014/main" val="3187024812"/>
                    </a:ext>
                  </a:extLst>
                </a:gridCol>
                <a:gridCol w="1742900">
                  <a:extLst>
                    <a:ext uri="{9D8B030D-6E8A-4147-A177-3AD203B41FA5}">
                      <a16:colId xmlns:a16="http://schemas.microsoft.com/office/drawing/2014/main" val="419272763"/>
                    </a:ext>
                  </a:extLst>
                </a:gridCol>
              </a:tblGrid>
              <a:tr h="627187">
                <a:tc>
                  <a:txBody>
                    <a:bodyPr/>
                    <a:lstStyle/>
                    <a:p>
                      <a:pPr marL="0" marR="0">
                        <a:spcBef>
                          <a:spcPts val="0"/>
                        </a:spcBef>
                        <a:spcAft>
                          <a:spcPts val="0"/>
                        </a:spcAft>
                      </a:pPr>
                      <a:r>
                        <a:rPr lang="en-US" sz="1300">
                          <a:effectLst/>
                        </a:rPr>
                        <a:t>1980-84 HIV virus  Characterized</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Fusion</a:t>
                      </a:r>
                    </a:p>
                    <a:p>
                      <a:pPr marL="0" marR="0" algn="ctr">
                        <a:spcBef>
                          <a:spcPts val="0"/>
                        </a:spcBef>
                        <a:spcAft>
                          <a:spcPts val="0"/>
                        </a:spcAft>
                      </a:pPr>
                      <a:r>
                        <a:rPr lang="en-US" sz="1300">
                          <a:effectLst/>
                        </a:rPr>
                        <a:t>Inhibitors</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dirty="0" err="1">
                          <a:effectLst/>
                        </a:rPr>
                        <a:t>RevTrans</a:t>
                      </a:r>
                      <a:r>
                        <a:rPr lang="en-US" sz="1300" dirty="0">
                          <a:effectLst/>
                        </a:rPr>
                        <a:t> Inhibitors  – NRTI (competitive)</a:t>
                      </a:r>
                      <a:endParaRPr lang="en-US" sz="1300" dirty="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RevTrans Inhibitors – NNRTI (allosteric)</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Integrase Inhibitors</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Protease Inhibitors (competitive)</a:t>
                      </a:r>
                      <a:endParaRPr lang="en-US" sz="130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1643108371"/>
                  </a:ext>
                </a:extLst>
              </a:tr>
              <a:tr h="1476533">
                <a:tc>
                  <a:txBody>
                    <a:bodyPr/>
                    <a:lstStyle/>
                    <a:p>
                      <a:pPr marL="0" marR="0" algn="ctr">
                        <a:spcBef>
                          <a:spcPts val="0"/>
                        </a:spcBef>
                        <a:spcAft>
                          <a:spcPts val="0"/>
                        </a:spcAft>
                      </a:pPr>
                      <a:r>
                        <a:rPr lang="en-US" sz="1300">
                          <a:effectLst/>
                        </a:rPr>
                        <a:t>1985-89</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AZT</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dirty="0">
                          <a:effectLst/>
                        </a:rPr>
                        <a:t> </a:t>
                      </a:r>
                      <a:endParaRPr lang="en-US" sz="1300" dirty="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2970572918"/>
                  </a:ext>
                </a:extLst>
              </a:tr>
              <a:tr h="528194">
                <a:tc>
                  <a:txBody>
                    <a:bodyPr/>
                    <a:lstStyle/>
                    <a:p>
                      <a:pPr marL="0" marR="0" algn="ctr">
                        <a:spcBef>
                          <a:spcPts val="0"/>
                        </a:spcBef>
                        <a:spcAft>
                          <a:spcPts val="0"/>
                        </a:spcAft>
                      </a:pPr>
                      <a:r>
                        <a:rPr lang="en-US" sz="1300">
                          <a:effectLst/>
                        </a:rPr>
                        <a:t>1990-94</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Didanoisine, Zalcitabine, Stavudine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dirty="0">
                          <a:effectLst/>
                        </a:rPr>
                        <a:t> </a:t>
                      </a:r>
                      <a:endParaRPr lang="en-US" sz="1300" dirty="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1832232793"/>
                  </a:ext>
                </a:extLst>
              </a:tr>
              <a:tr h="1560618">
                <a:tc>
                  <a:txBody>
                    <a:bodyPr/>
                    <a:lstStyle/>
                    <a:p>
                      <a:pPr marL="0" marR="0" algn="ctr">
                        <a:spcBef>
                          <a:spcPts val="0"/>
                        </a:spcBef>
                        <a:spcAft>
                          <a:spcPts val="0"/>
                        </a:spcAft>
                      </a:pPr>
                      <a:r>
                        <a:rPr lang="en-US" sz="1300">
                          <a:effectLst/>
                        </a:rPr>
                        <a:t>1995-99</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Lavidudine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Nevirapine, </a:t>
                      </a:r>
                    </a:p>
                    <a:p>
                      <a:pPr marL="0" marR="0" algn="ctr">
                        <a:spcBef>
                          <a:spcPts val="0"/>
                        </a:spcBef>
                        <a:spcAft>
                          <a:spcPts val="0"/>
                        </a:spcAft>
                      </a:pPr>
                      <a:r>
                        <a:rPr lang="en-US" sz="1300">
                          <a:effectLst/>
                        </a:rPr>
                        <a:t>Delavirdine, Efavirenz</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Saquinavir, Ritonovair, Indinavir, Nelfinavir</a:t>
                      </a:r>
                      <a:endParaRPr lang="en-US" sz="130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757235059"/>
                  </a:ext>
                </a:extLst>
              </a:tr>
              <a:tr h="478819">
                <a:tc>
                  <a:txBody>
                    <a:bodyPr/>
                    <a:lstStyle/>
                    <a:p>
                      <a:pPr marL="0" marR="0" algn="ctr">
                        <a:spcBef>
                          <a:spcPts val="0"/>
                        </a:spcBef>
                        <a:spcAft>
                          <a:spcPts val="0"/>
                        </a:spcAft>
                      </a:pPr>
                      <a:r>
                        <a:rPr lang="en-US" sz="1300">
                          <a:effectLst/>
                        </a:rPr>
                        <a:t>2000-04</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Enfuvirtide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Didanosine Emtricitabine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dirty="0">
                          <a:effectLst/>
                        </a:rPr>
                        <a:t>Atazanavir</a:t>
                      </a:r>
                      <a:endParaRPr lang="en-US" sz="1300" dirty="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26590291"/>
                  </a:ext>
                </a:extLst>
              </a:tr>
              <a:tr h="634677">
                <a:tc>
                  <a:txBody>
                    <a:bodyPr/>
                    <a:lstStyle/>
                    <a:p>
                      <a:pPr marL="0" marR="0" algn="ctr">
                        <a:spcBef>
                          <a:spcPts val="0"/>
                        </a:spcBef>
                        <a:spcAft>
                          <a:spcPts val="0"/>
                        </a:spcAft>
                      </a:pPr>
                      <a:r>
                        <a:rPr lang="en-US" sz="1300">
                          <a:effectLst/>
                        </a:rPr>
                        <a:t>2005-09</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Maraviroc</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Etravirine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Raltegravir</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Darunavir, Tipranavir</a:t>
                      </a:r>
                      <a:endParaRPr lang="en-US" sz="130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1575690331"/>
                  </a:ext>
                </a:extLst>
              </a:tr>
              <a:tr h="634677">
                <a:tc>
                  <a:txBody>
                    <a:bodyPr/>
                    <a:lstStyle/>
                    <a:p>
                      <a:pPr marL="0" marR="0" algn="ctr">
                        <a:spcBef>
                          <a:spcPts val="0"/>
                        </a:spcBef>
                        <a:spcAft>
                          <a:spcPts val="0"/>
                        </a:spcAft>
                      </a:pPr>
                      <a:r>
                        <a:rPr lang="en-US" sz="1300">
                          <a:effectLst/>
                        </a:rPr>
                        <a:t>2010-14</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Nevirapine XR, Rilpivirine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Dolutegravir, Evitegravir</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dirty="0">
                          <a:effectLst/>
                        </a:rPr>
                        <a:t> </a:t>
                      </a:r>
                      <a:endParaRPr lang="en-US" sz="1300" dirty="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2312174187"/>
                  </a:ext>
                </a:extLst>
              </a:tr>
            </a:tbl>
          </a:graphicData>
        </a:graphic>
      </p:graphicFrame>
      <p:pic>
        <p:nvPicPr>
          <p:cNvPr id="73730" name="Picture 1" descr="Zidovudine.svg">
            <a:extLst>
              <a:ext uri="{FF2B5EF4-FFF2-40B4-BE49-F238E27FC236}">
                <a16:creationId xmlns:a16="http://schemas.microsoft.com/office/drawing/2014/main" id="{950CA470-18BA-4F42-83CF-078ADABAA7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5600" y="1143000"/>
            <a:ext cx="897862" cy="1022881"/>
          </a:xfrm>
          <a:prstGeom prst="rect">
            <a:avLst/>
          </a:prstGeom>
          <a:noFill/>
          <a:extLst>
            <a:ext uri="{909E8E84-426E-40DD-AFC4-6F175D3DCCD1}">
              <a14:hiddenFill xmlns:a14="http://schemas.microsoft.com/office/drawing/2010/main">
                <a:solidFill>
                  <a:srgbClr val="FFFFFF"/>
                </a:solidFill>
              </a14:hiddenFill>
            </a:ext>
          </a:extLst>
        </p:spPr>
      </p:pic>
      <p:pic>
        <p:nvPicPr>
          <p:cNvPr id="73729" name="Picture 9" descr="Nevirapine.svg">
            <a:extLst>
              <a:ext uri="{FF2B5EF4-FFF2-40B4-BE49-F238E27FC236}">
                <a16:creationId xmlns:a16="http://schemas.microsoft.com/office/drawing/2014/main" id="{2E0F1BC3-9E50-4103-A31D-87E4D76B99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2365" y="3457903"/>
            <a:ext cx="812592" cy="756935"/>
          </a:xfrm>
          <a:prstGeom prst="rect">
            <a:avLst/>
          </a:prstGeom>
          <a:noFill/>
          <a:extLst>
            <a:ext uri="{909E8E84-426E-40DD-AFC4-6F175D3DCCD1}">
              <a14:hiddenFill xmlns:a14="http://schemas.microsoft.com/office/drawing/2010/main">
                <a:solidFill>
                  <a:srgbClr val="FFFFFF"/>
                </a:solidFill>
              </a14:hiddenFill>
            </a:ext>
          </a:extLst>
        </p:spPr>
      </p:pic>
      <p:sp>
        <p:nvSpPr>
          <p:cNvPr id="5" name="Date Placeholder 4">
            <a:extLst>
              <a:ext uri="{FF2B5EF4-FFF2-40B4-BE49-F238E27FC236}">
                <a16:creationId xmlns:a16="http://schemas.microsoft.com/office/drawing/2014/main" id="{08A1B25E-C394-F282-ECA7-117D647A2030}"/>
              </a:ext>
            </a:extLst>
          </p:cNvPr>
          <p:cNvSpPr>
            <a:spLocks noGrp="1"/>
          </p:cNvSpPr>
          <p:nvPr>
            <p:ph type="dt" sz="half" idx="10"/>
          </p:nvPr>
        </p:nvSpPr>
        <p:spPr/>
        <p:txBody>
          <a:bodyPr/>
          <a:lstStyle/>
          <a:p>
            <a:fld id="{131342EE-A328-4500-86C0-2BC33DF044F6}" type="datetime1">
              <a:rPr lang="en-US" smtClean="0"/>
              <a:t>9/9/2023</a:t>
            </a:fld>
            <a:endParaRPr lang="en-US"/>
          </a:p>
        </p:txBody>
      </p:sp>
      <p:sp>
        <p:nvSpPr>
          <p:cNvPr id="7" name="Footer Placeholder 6">
            <a:extLst>
              <a:ext uri="{FF2B5EF4-FFF2-40B4-BE49-F238E27FC236}">
                <a16:creationId xmlns:a16="http://schemas.microsoft.com/office/drawing/2014/main" id="{C3430F85-96E6-08AC-C81F-052ADF164D3F}"/>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C94A3185-C7C7-74EE-6B18-315078B6A8CF}"/>
              </a:ext>
            </a:extLst>
          </p:cNvPr>
          <p:cNvSpPr>
            <a:spLocks noGrp="1"/>
          </p:cNvSpPr>
          <p:nvPr>
            <p:ph type="sldNum" sz="quarter" idx="12"/>
          </p:nvPr>
        </p:nvSpPr>
        <p:spPr/>
        <p:txBody>
          <a:bodyPr/>
          <a:lstStyle/>
          <a:p>
            <a:fld id="{DC3BB032-4020-48F4-953B-341806DC4A2B}" type="slidenum">
              <a:rPr lang="en-US" smtClean="0"/>
              <a:pPr/>
              <a:t>16</a:t>
            </a:fld>
            <a:endParaRPr lang="en-US"/>
          </a:p>
        </p:txBody>
      </p:sp>
    </p:spTree>
    <p:extLst>
      <p:ext uri="{BB962C8B-B14F-4D97-AF65-F5344CB8AC3E}">
        <p14:creationId xmlns:p14="http://schemas.microsoft.com/office/powerpoint/2010/main" val="3165022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rot">
            <a:extLst>
              <a:ext uri="{FF2B5EF4-FFF2-40B4-BE49-F238E27FC236}">
                <a16:creationId xmlns:a16="http://schemas.microsoft.com/office/drawing/2014/main" id="{DB67B4D1-298D-43D1-8E80-2A3A0FB4397F}"/>
              </a:ext>
            </a:extLst>
          </p:cNvPr>
          <p:cNvPicPr/>
          <p:nvPr/>
        </p:nvPicPr>
        <p:blipFill>
          <a:blip r:embed="rId2" cstate="print"/>
          <a:srcRect/>
          <a:stretch>
            <a:fillRect/>
          </a:stretch>
        </p:blipFill>
        <p:spPr bwMode="auto">
          <a:xfrm>
            <a:off x="76200" y="0"/>
            <a:ext cx="2978226" cy="2098506"/>
          </a:xfrm>
          <a:prstGeom prst="rect">
            <a:avLst/>
          </a:prstGeom>
          <a:noFill/>
          <a:ln w="9525">
            <a:noFill/>
            <a:miter lim="800000"/>
            <a:headEnd/>
            <a:tailEnd/>
          </a:ln>
        </p:spPr>
      </p:pic>
      <p:pic>
        <p:nvPicPr>
          <p:cNvPr id="7" name="Picture 6" descr="C:\Users\rule\AppData\Local\Microsoft\Windows\INetCache\Content.Word\hiv_protease.png">
            <a:extLst>
              <a:ext uri="{FF2B5EF4-FFF2-40B4-BE49-F238E27FC236}">
                <a16:creationId xmlns:a16="http://schemas.microsoft.com/office/drawing/2014/main" id="{D9EAFD40-90AB-4151-A83C-910DAB8A96C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105400" y="312483"/>
            <a:ext cx="4506757" cy="2717584"/>
          </a:xfrm>
          <a:prstGeom prst="rect">
            <a:avLst/>
          </a:prstGeom>
          <a:noFill/>
          <a:ln>
            <a:noFill/>
          </a:ln>
        </p:spPr>
      </p:pic>
      <p:graphicFrame>
        <p:nvGraphicFramePr>
          <p:cNvPr id="5" name="Object 4">
            <a:extLst>
              <a:ext uri="{FF2B5EF4-FFF2-40B4-BE49-F238E27FC236}">
                <a16:creationId xmlns:a16="http://schemas.microsoft.com/office/drawing/2014/main" id="{7EFA91CB-5FE9-4915-995F-F529D1419FC2}"/>
              </a:ext>
            </a:extLst>
          </p:cNvPr>
          <p:cNvGraphicFramePr>
            <a:graphicFrameLocks noChangeAspect="1"/>
          </p:cNvGraphicFramePr>
          <p:nvPr/>
        </p:nvGraphicFramePr>
        <p:xfrm>
          <a:off x="3320431" y="780957"/>
          <a:ext cx="2485921" cy="2235685"/>
        </p:xfrm>
        <a:graphic>
          <a:graphicData uri="http://schemas.openxmlformats.org/presentationml/2006/ole">
            <mc:AlternateContent xmlns:mc="http://schemas.openxmlformats.org/markup-compatibility/2006">
              <mc:Choice xmlns:v="urn:schemas-microsoft-com:vml" Requires="v">
                <p:oleObj name="MDLDrawObject Class" r:id="rId4" imgW="4390698" imgH="3942956" progId="MDLDrawOLE.MDLDrawObject.1">
                  <p:embed/>
                </p:oleObj>
              </mc:Choice>
              <mc:Fallback>
                <p:oleObj name="MDLDrawObject Class" r:id="rId4" imgW="4390698" imgH="3942956" progId="MDLDrawOLE.MDLDrawObject.1">
                  <p:embed/>
                  <p:pic>
                    <p:nvPicPr>
                      <p:cNvPr id="5" name="Object 4">
                        <a:extLst>
                          <a:ext uri="{FF2B5EF4-FFF2-40B4-BE49-F238E27FC236}">
                            <a16:creationId xmlns:a16="http://schemas.microsoft.com/office/drawing/2014/main" id="{7EFA91CB-5FE9-4915-995F-F529D1419F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0431" y="780957"/>
                        <a:ext cx="2485921" cy="2235685"/>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D788C427-599E-4DF6-8D1C-9300B5D4D21E}"/>
              </a:ext>
            </a:extLst>
          </p:cNvPr>
          <p:cNvGraphicFramePr>
            <a:graphicFrameLocks noChangeAspect="1"/>
          </p:cNvGraphicFramePr>
          <p:nvPr/>
        </p:nvGraphicFramePr>
        <p:xfrm>
          <a:off x="6385649" y="2806362"/>
          <a:ext cx="5327650" cy="1873250"/>
        </p:xfrm>
        <a:graphic>
          <a:graphicData uri="http://schemas.openxmlformats.org/presentationml/2006/ole">
            <mc:AlternateContent xmlns:mc="http://schemas.openxmlformats.org/markup-compatibility/2006">
              <mc:Choice xmlns:v="urn:schemas-microsoft-com:vml" Requires="v">
                <p:oleObj name="MDLDrawObject Class" r:id="rId6" imgW="10582183" imgH="3732880" progId="MDLDrawOLE.MDLDrawObject.1">
                  <p:embed/>
                </p:oleObj>
              </mc:Choice>
              <mc:Fallback>
                <p:oleObj name="MDLDrawObject Class" r:id="rId6" imgW="10582183" imgH="3732880" progId="MDLDrawOLE.MDLDrawObject.1">
                  <p:embed/>
                  <p:pic>
                    <p:nvPicPr>
                      <p:cNvPr id="6" name="Object 5">
                        <a:extLst>
                          <a:ext uri="{FF2B5EF4-FFF2-40B4-BE49-F238E27FC236}">
                            <a16:creationId xmlns:a16="http://schemas.microsoft.com/office/drawing/2014/main" id="{D788C427-599E-4DF6-8D1C-9300B5D4D21E}"/>
                          </a:ext>
                        </a:extLst>
                      </p:cNvPr>
                      <p:cNvPicPr>
                        <a:picLocks noChangeAspect="1" noChangeArrowheads="1"/>
                      </p:cNvPicPr>
                      <p:nvPr/>
                    </p:nvPicPr>
                    <p:blipFill>
                      <a:blip r:embed="rId7"/>
                      <a:srcRect/>
                      <a:stretch>
                        <a:fillRect/>
                      </a:stretch>
                    </p:blipFill>
                    <p:spPr bwMode="auto">
                      <a:xfrm>
                        <a:off x="6385649" y="2806362"/>
                        <a:ext cx="5327650" cy="1873250"/>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9A1FECFE-F09C-49D5-962D-BA1009249299}"/>
              </a:ext>
            </a:extLst>
          </p:cNvPr>
          <p:cNvSpPr/>
          <p:nvPr/>
        </p:nvSpPr>
        <p:spPr>
          <a:xfrm>
            <a:off x="381000" y="5264259"/>
            <a:ext cx="11430000" cy="646331"/>
          </a:xfrm>
          <a:prstGeom prst="rect">
            <a:avLst/>
          </a:prstGeom>
        </p:spPr>
        <p:txBody>
          <a:bodyPr wrap="square">
            <a:spAutoFit/>
          </a:bodyPr>
          <a:lstStyle/>
          <a:p>
            <a:pPr marL="165836" indent="-165836"/>
            <a:r>
              <a:rPr lang="en-US" dirty="0">
                <a:ea typeface="Times New Roman" panose="02020603050405020304" pitchFamily="18" charset="0"/>
              </a:rPr>
              <a:t>1. An essential enzyme in the maturation of the HIV virus.  If inhibited, the virus cannot replicate.</a:t>
            </a:r>
          </a:p>
          <a:p>
            <a:pPr marL="165836" indent="-165836" algn="just"/>
            <a:r>
              <a:rPr lang="en-US" dirty="0">
                <a:ea typeface="Times New Roman" panose="02020603050405020304" pitchFamily="18" charset="0"/>
              </a:rPr>
              <a:t>2. Prefers hydrophobic substrates (e.g. </a:t>
            </a:r>
            <a:r>
              <a:rPr lang="en-US" dirty="0" err="1">
                <a:ea typeface="Times New Roman" panose="02020603050405020304" pitchFamily="18" charset="0"/>
              </a:rPr>
              <a:t>Phe</a:t>
            </a:r>
            <a:r>
              <a:rPr lang="en-US" dirty="0">
                <a:ea typeface="Times New Roman" panose="02020603050405020304" pitchFamily="18" charset="0"/>
              </a:rPr>
              <a:t>) due to Val82 plus other non-polar residues in its active site (Pro81, Leu23).</a:t>
            </a:r>
          </a:p>
        </p:txBody>
      </p:sp>
      <p:sp>
        <p:nvSpPr>
          <p:cNvPr id="10" name="Rectangle 9">
            <a:extLst>
              <a:ext uri="{FF2B5EF4-FFF2-40B4-BE49-F238E27FC236}">
                <a16:creationId xmlns:a16="http://schemas.microsoft.com/office/drawing/2014/main" id="{970CF6A5-A6F6-4801-996C-7DDA2C049D33}"/>
              </a:ext>
            </a:extLst>
          </p:cNvPr>
          <p:cNvSpPr/>
          <p:nvPr/>
        </p:nvSpPr>
        <p:spPr>
          <a:xfrm>
            <a:off x="3886200" y="-93461"/>
            <a:ext cx="5053178" cy="523220"/>
          </a:xfrm>
          <a:prstGeom prst="rect">
            <a:avLst/>
          </a:prstGeom>
        </p:spPr>
        <p:txBody>
          <a:bodyPr wrap="none">
            <a:spAutoFit/>
          </a:bodyPr>
          <a:lstStyle/>
          <a:p>
            <a:pPr marL="165836" indent="-165836"/>
            <a:r>
              <a:rPr lang="en-US" sz="2800" b="1" dirty="0">
                <a:latin typeface="Calibri" panose="020F0502020204030204" pitchFamily="34" charset="0"/>
                <a:ea typeface="Times New Roman" panose="02020603050405020304" pitchFamily="18" charset="0"/>
              </a:rPr>
              <a:t>HIV Protease (Aspartyl protease)</a:t>
            </a:r>
            <a:endParaRPr lang="en-US" sz="2800" dirty="0">
              <a:latin typeface="Times New Roman" panose="02020603050405020304" pitchFamily="18" charset="0"/>
              <a:ea typeface="Times New Roman" panose="02020603050405020304" pitchFamily="18" charset="0"/>
            </a:endParaRPr>
          </a:p>
        </p:txBody>
      </p:sp>
      <p:sp>
        <p:nvSpPr>
          <p:cNvPr id="11" name="Oval 10">
            <a:extLst>
              <a:ext uri="{FF2B5EF4-FFF2-40B4-BE49-F238E27FC236}">
                <a16:creationId xmlns:a16="http://schemas.microsoft.com/office/drawing/2014/main" id="{B5CE7297-ADA5-B556-8E32-3076E60FCAFB}"/>
              </a:ext>
            </a:extLst>
          </p:cNvPr>
          <p:cNvSpPr/>
          <p:nvPr/>
        </p:nvSpPr>
        <p:spPr>
          <a:xfrm>
            <a:off x="6858000" y="3932117"/>
            <a:ext cx="1600200" cy="790337"/>
          </a:xfrm>
          <a:prstGeom prst="ellipse">
            <a:avLst/>
          </a:prstGeom>
          <a:solidFill>
            <a:srgbClr val="FF000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6FC895B3-94EE-4D35-760F-4692E0767790}"/>
              </a:ext>
            </a:extLst>
          </p:cNvPr>
          <p:cNvSpPr/>
          <p:nvPr/>
        </p:nvSpPr>
        <p:spPr>
          <a:xfrm>
            <a:off x="6248400" y="2806362"/>
            <a:ext cx="2485921" cy="1138145"/>
          </a:xfrm>
          <a:prstGeom prst="roundRect">
            <a:avLst/>
          </a:prstGeom>
          <a:solidFill>
            <a:schemeClr val="bg1">
              <a:lumMod val="65000"/>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717BA138-B084-6BB1-CCE8-325EDB351D0F}"/>
              </a:ext>
            </a:extLst>
          </p:cNvPr>
          <p:cNvSpPr/>
          <p:nvPr/>
        </p:nvSpPr>
        <p:spPr>
          <a:xfrm>
            <a:off x="3233130" y="636104"/>
            <a:ext cx="1951120" cy="2236767"/>
          </a:xfrm>
          <a:custGeom>
            <a:avLst/>
            <a:gdLst>
              <a:gd name="connsiteX0" fmla="*/ 850790 w 1828800"/>
              <a:gd name="connsiteY0" fmla="*/ 0 h 2305879"/>
              <a:gd name="connsiteX1" fmla="*/ 1518700 w 1828800"/>
              <a:gd name="connsiteY1" fmla="*/ 15903 h 2305879"/>
              <a:gd name="connsiteX2" fmla="*/ 1828800 w 1828800"/>
              <a:gd name="connsiteY2" fmla="*/ 349858 h 2305879"/>
              <a:gd name="connsiteX3" fmla="*/ 1709531 w 1828800"/>
              <a:gd name="connsiteY3" fmla="*/ 914400 h 2305879"/>
              <a:gd name="connsiteX4" fmla="*/ 1351722 w 1828800"/>
              <a:gd name="connsiteY4" fmla="*/ 1160891 h 2305879"/>
              <a:gd name="connsiteX5" fmla="*/ 1041621 w 1828800"/>
              <a:gd name="connsiteY5" fmla="*/ 1144988 h 2305879"/>
              <a:gd name="connsiteX6" fmla="*/ 978011 w 1828800"/>
              <a:gd name="connsiteY6" fmla="*/ 1510748 h 2305879"/>
              <a:gd name="connsiteX7" fmla="*/ 1192696 w 1828800"/>
              <a:gd name="connsiteY7" fmla="*/ 1876508 h 2305879"/>
              <a:gd name="connsiteX8" fmla="*/ 667910 w 1828800"/>
              <a:gd name="connsiteY8" fmla="*/ 2305879 h 2305879"/>
              <a:gd name="connsiteX9" fmla="*/ 0 w 1828800"/>
              <a:gd name="connsiteY9" fmla="*/ 1948070 h 2305879"/>
              <a:gd name="connsiteX10" fmla="*/ 15903 w 1828800"/>
              <a:gd name="connsiteY10" fmla="*/ 1296063 h 2305879"/>
              <a:gd name="connsiteX11" fmla="*/ 7952 w 1828800"/>
              <a:gd name="connsiteY11" fmla="*/ 787179 h 2305879"/>
              <a:gd name="connsiteX12" fmla="*/ 310101 w 1828800"/>
              <a:gd name="connsiteY12" fmla="*/ 326004 h 2305879"/>
              <a:gd name="connsiteX13" fmla="*/ 381663 w 1828800"/>
              <a:gd name="connsiteY13" fmla="*/ 270345 h 2305879"/>
              <a:gd name="connsiteX14" fmla="*/ 667910 w 1828800"/>
              <a:gd name="connsiteY14" fmla="*/ 95416 h 2305879"/>
              <a:gd name="connsiteX15" fmla="*/ 795131 w 1828800"/>
              <a:gd name="connsiteY15" fmla="*/ 31806 h 2305879"/>
              <a:gd name="connsiteX0" fmla="*/ 973110 w 1951120"/>
              <a:gd name="connsiteY0" fmla="*/ 0 h 2305879"/>
              <a:gd name="connsiteX1" fmla="*/ 1641020 w 1951120"/>
              <a:gd name="connsiteY1" fmla="*/ 15903 h 2305879"/>
              <a:gd name="connsiteX2" fmla="*/ 1951120 w 1951120"/>
              <a:gd name="connsiteY2" fmla="*/ 349858 h 2305879"/>
              <a:gd name="connsiteX3" fmla="*/ 1831851 w 1951120"/>
              <a:gd name="connsiteY3" fmla="*/ 914400 h 2305879"/>
              <a:gd name="connsiteX4" fmla="*/ 1474042 w 1951120"/>
              <a:gd name="connsiteY4" fmla="*/ 1160891 h 2305879"/>
              <a:gd name="connsiteX5" fmla="*/ 1163941 w 1951120"/>
              <a:gd name="connsiteY5" fmla="*/ 1144988 h 2305879"/>
              <a:gd name="connsiteX6" fmla="*/ 1100331 w 1951120"/>
              <a:gd name="connsiteY6" fmla="*/ 1510748 h 2305879"/>
              <a:gd name="connsiteX7" fmla="*/ 1315016 w 1951120"/>
              <a:gd name="connsiteY7" fmla="*/ 1876508 h 2305879"/>
              <a:gd name="connsiteX8" fmla="*/ 790230 w 1951120"/>
              <a:gd name="connsiteY8" fmla="*/ 2305879 h 2305879"/>
              <a:gd name="connsiteX9" fmla="*/ 122320 w 1951120"/>
              <a:gd name="connsiteY9" fmla="*/ 1948070 h 2305879"/>
              <a:gd name="connsiteX10" fmla="*/ 0 w 1951120"/>
              <a:gd name="connsiteY10" fmla="*/ 1296063 h 2305879"/>
              <a:gd name="connsiteX11" fmla="*/ 130272 w 1951120"/>
              <a:gd name="connsiteY11" fmla="*/ 787179 h 2305879"/>
              <a:gd name="connsiteX12" fmla="*/ 432421 w 1951120"/>
              <a:gd name="connsiteY12" fmla="*/ 326004 h 2305879"/>
              <a:gd name="connsiteX13" fmla="*/ 503983 w 1951120"/>
              <a:gd name="connsiteY13" fmla="*/ 270345 h 2305879"/>
              <a:gd name="connsiteX14" fmla="*/ 790230 w 1951120"/>
              <a:gd name="connsiteY14" fmla="*/ 95416 h 2305879"/>
              <a:gd name="connsiteX15" fmla="*/ 917451 w 1951120"/>
              <a:gd name="connsiteY15" fmla="*/ 31806 h 2305879"/>
              <a:gd name="connsiteX0" fmla="*/ 973110 w 1951120"/>
              <a:gd name="connsiteY0" fmla="*/ 0 h 2236767"/>
              <a:gd name="connsiteX1" fmla="*/ 1641020 w 1951120"/>
              <a:gd name="connsiteY1" fmla="*/ 15903 h 2236767"/>
              <a:gd name="connsiteX2" fmla="*/ 1951120 w 1951120"/>
              <a:gd name="connsiteY2" fmla="*/ 349858 h 2236767"/>
              <a:gd name="connsiteX3" fmla="*/ 1831851 w 1951120"/>
              <a:gd name="connsiteY3" fmla="*/ 914400 h 2236767"/>
              <a:gd name="connsiteX4" fmla="*/ 1474042 w 1951120"/>
              <a:gd name="connsiteY4" fmla="*/ 1160891 h 2236767"/>
              <a:gd name="connsiteX5" fmla="*/ 1163941 w 1951120"/>
              <a:gd name="connsiteY5" fmla="*/ 1144988 h 2236767"/>
              <a:gd name="connsiteX6" fmla="*/ 1100331 w 1951120"/>
              <a:gd name="connsiteY6" fmla="*/ 1510748 h 2236767"/>
              <a:gd name="connsiteX7" fmla="*/ 1315016 w 1951120"/>
              <a:gd name="connsiteY7" fmla="*/ 1876508 h 2236767"/>
              <a:gd name="connsiteX8" fmla="*/ 784914 w 1951120"/>
              <a:gd name="connsiteY8" fmla="*/ 2236767 h 2236767"/>
              <a:gd name="connsiteX9" fmla="*/ 122320 w 1951120"/>
              <a:gd name="connsiteY9" fmla="*/ 1948070 h 2236767"/>
              <a:gd name="connsiteX10" fmla="*/ 0 w 1951120"/>
              <a:gd name="connsiteY10" fmla="*/ 1296063 h 2236767"/>
              <a:gd name="connsiteX11" fmla="*/ 130272 w 1951120"/>
              <a:gd name="connsiteY11" fmla="*/ 787179 h 2236767"/>
              <a:gd name="connsiteX12" fmla="*/ 432421 w 1951120"/>
              <a:gd name="connsiteY12" fmla="*/ 326004 h 2236767"/>
              <a:gd name="connsiteX13" fmla="*/ 503983 w 1951120"/>
              <a:gd name="connsiteY13" fmla="*/ 270345 h 2236767"/>
              <a:gd name="connsiteX14" fmla="*/ 790230 w 1951120"/>
              <a:gd name="connsiteY14" fmla="*/ 95416 h 2236767"/>
              <a:gd name="connsiteX15" fmla="*/ 917451 w 1951120"/>
              <a:gd name="connsiteY15" fmla="*/ 31806 h 2236767"/>
              <a:gd name="connsiteX0" fmla="*/ 973110 w 1951120"/>
              <a:gd name="connsiteY0" fmla="*/ 0 h 2236767"/>
              <a:gd name="connsiteX1" fmla="*/ 1641020 w 1951120"/>
              <a:gd name="connsiteY1" fmla="*/ 15903 h 2236767"/>
              <a:gd name="connsiteX2" fmla="*/ 1951120 w 1951120"/>
              <a:gd name="connsiteY2" fmla="*/ 349858 h 2236767"/>
              <a:gd name="connsiteX3" fmla="*/ 1831851 w 1951120"/>
              <a:gd name="connsiteY3" fmla="*/ 914400 h 2236767"/>
              <a:gd name="connsiteX4" fmla="*/ 1474042 w 1951120"/>
              <a:gd name="connsiteY4" fmla="*/ 1160891 h 2236767"/>
              <a:gd name="connsiteX5" fmla="*/ 1163941 w 1951120"/>
              <a:gd name="connsiteY5" fmla="*/ 1144988 h 2236767"/>
              <a:gd name="connsiteX6" fmla="*/ 1100331 w 1951120"/>
              <a:gd name="connsiteY6" fmla="*/ 1510748 h 2236767"/>
              <a:gd name="connsiteX7" fmla="*/ 1315016 w 1951120"/>
              <a:gd name="connsiteY7" fmla="*/ 1913722 h 2236767"/>
              <a:gd name="connsiteX8" fmla="*/ 784914 w 1951120"/>
              <a:gd name="connsiteY8" fmla="*/ 2236767 h 2236767"/>
              <a:gd name="connsiteX9" fmla="*/ 122320 w 1951120"/>
              <a:gd name="connsiteY9" fmla="*/ 1948070 h 2236767"/>
              <a:gd name="connsiteX10" fmla="*/ 0 w 1951120"/>
              <a:gd name="connsiteY10" fmla="*/ 1296063 h 2236767"/>
              <a:gd name="connsiteX11" fmla="*/ 130272 w 1951120"/>
              <a:gd name="connsiteY11" fmla="*/ 787179 h 2236767"/>
              <a:gd name="connsiteX12" fmla="*/ 432421 w 1951120"/>
              <a:gd name="connsiteY12" fmla="*/ 326004 h 2236767"/>
              <a:gd name="connsiteX13" fmla="*/ 503983 w 1951120"/>
              <a:gd name="connsiteY13" fmla="*/ 270345 h 2236767"/>
              <a:gd name="connsiteX14" fmla="*/ 790230 w 1951120"/>
              <a:gd name="connsiteY14" fmla="*/ 95416 h 2236767"/>
              <a:gd name="connsiteX15" fmla="*/ 917451 w 1951120"/>
              <a:gd name="connsiteY15" fmla="*/ 31806 h 2236767"/>
              <a:gd name="connsiteX0" fmla="*/ 973110 w 1951120"/>
              <a:gd name="connsiteY0" fmla="*/ 0 h 2236767"/>
              <a:gd name="connsiteX1" fmla="*/ 1641020 w 1951120"/>
              <a:gd name="connsiteY1" fmla="*/ 15903 h 2236767"/>
              <a:gd name="connsiteX2" fmla="*/ 1951120 w 1951120"/>
              <a:gd name="connsiteY2" fmla="*/ 349858 h 2236767"/>
              <a:gd name="connsiteX3" fmla="*/ 1831851 w 1951120"/>
              <a:gd name="connsiteY3" fmla="*/ 914400 h 2236767"/>
              <a:gd name="connsiteX4" fmla="*/ 1463409 w 1951120"/>
              <a:gd name="connsiteY4" fmla="*/ 1086463 h 2236767"/>
              <a:gd name="connsiteX5" fmla="*/ 1163941 w 1951120"/>
              <a:gd name="connsiteY5" fmla="*/ 1144988 h 2236767"/>
              <a:gd name="connsiteX6" fmla="*/ 1100331 w 1951120"/>
              <a:gd name="connsiteY6" fmla="*/ 1510748 h 2236767"/>
              <a:gd name="connsiteX7" fmla="*/ 1315016 w 1951120"/>
              <a:gd name="connsiteY7" fmla="*/ 1913722 h 2236767"/>
              <a:gd name="connsiteX8" fmla="*/ 784914 w 1951120"/>
              <a:gd name="connsiteY8" fmla="*/ 2236767 h 2236767"/>
              <a:gd name="connsiteX9" fmla="*/ 122320 w 1951120"/>
              <a:gd name="connsiteY9" fmla="*/ 1948070 h 2236767"/>
              <a:gd name="connsiteX10" fmla="*/ 0 w 1951120"/>
              <a:gd name="connsiteY10" fmla="*/ 1296063 h 2236767"/>
              <a:gd name="connsiteX11" fmla="*/ 130272 w 1951120"/>
              <a:gd name="connsiteY11" fmla="*/ 787179 h 2236767"/>
              <a:gd name="connsiteX12" fmla="*/ 432421 w 1951120"/>
              <a:gd name="connsiteY12" fmla="*/ 326004 h 2236767"/>
              <a:gd name="connsiteX13" fmla="*/ 503983 w 1951120"/>
              <a:gd name="connsiteY13" fmla="*/ 270345 h 2236767"/>
              <a:gd name="connsiteX14" fmla="*/ 790230 w 1951120"/>
              <a:gd name="connsiteY14" fmla="*/ 95416 h 2236767"/>
              <a:gd name="connsiteX15" fmla="*/ 917451 w 1951120"/>
              <a:gd name="connsiteY15" fmla="*/ 31806 h 2236767"/>
              <a:gd name="connsiteX0" fmla="*/ 973110 w 1951120"/>
              <a:gd name="connsiteY0" fmla="*/ 0 h 2236767"/>
              <a:gd name="connsiteX1" fmla="*/ 1641020 w 1951120"/>
              <a:gd name="connsiteY1" fmla="*/ 15903 h 2236767"/>
              <a:gd name="connsiteX2" fmla="*/ 1951120 w 1951120"/>
              <a:gd name="connsiteY2" fmla="*/ 349858 h 2236767"/>
              <a:gd name="connsiteX3" fmla="*/ 1821219 w 1951120"/>
              <a:gd name="connsiteY3" fmla="*/ 1116419 h 2236767"/>
              <a:gd name="connsiteX4" fmla="*/ 1463409 w 1951120"/>
              <a:gd name="connsiteY4" fmla="*/ 1086463 h 2236767"/>
              <a:gd name="connsiteX5" fmla="*/ 1163941 w 1951120"/>
              <a:gd name="connsiteY5" fmla="*/ 1144988 h 2236767"/>
              <a:gd name="connsiteX6" fmla="*/ 1100331 w 1951120"/>
              <a:gd name="connsiteY6" fmla="*/ 1510748 h 2236767"/>
              <a:gd name="connsiteX7" fmla="*/ 1315016 w 1951120"/>
              <a:gd name="connsiteY7" fmla="*/ 1913722 h 2236767"/>
              <a:gd name="connsiteX8" fmla="*/ 784914 w 1951120"/>
              <a:gd name="connsiteY8" fmla="*/ 2236767 h 2236767"/>
              <a:gd name="connsiteX9" fmla="*/ 122320 w 1951120"/>
              <a:gd name="connsiteY9" fmla="*/ 1948070 h 2236767"/>
              <a:gd name="connsiteX10" fmla="*/ 0 w 1951120"/>
              <a:gd name="connsiteY10" fmla="*/ 1296063 h 2236767"/>
              <a:gd name="connsiteX11" fmla="*/ 130272 w 1951120"/>
              <a:gd name="connsiteY11" fmla="*/ 787179 h 2236767"/>
              <a:gd name="connsiteX12" fmla="*/ 432421 w 1951120"/>
              <a:gd name="connsiteY12" fmla="*/ 326004 h 2236767"/>
              <a:gd name="connsiteX13" fmla="*/ 503983 w 1951120"/>
              <a:gd name="connsiteY13" fmla="*/ 270345 h 2236767"/>
              <a:gd name="connsiteX14" fmla="*/ 790230 w 1951120"/>
              <a:gd name="connsiteY14" fmla="*/ 95416 h 2236767"/>
              <a:gd name="connsiteX15" fmla="*/ 917451 w 1951120"/>
              <a:gd name="connsiteY15" fmla="*/ 31806 h 2236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1120" h="2236767">
                <a:moveTo>
                  <a:pt x="973110" y="0"/>
                </a:moveTo>
                <a:lnTo>
                  <a:pt x="1641020" y="15903"/>
                </a:lnTo>
                <a:lnTo>
                  <a:pt x="1951120" y="349858"/>
                </a:lnTo>
                <a:lnTo>
                  <a:pt x="1821219" y="1116419"/>
                </a:lnTo>
                <a:lnTo>
                  <a:pt x="1463409" y="1086463"/>
                </a:lnTo>
                <a:lnTo>
                  <a:pt x="1163941" y="1144988"/>
                </a:lnTo>
                <a:lnTo>
                  <a:pt x="1100331" y="1510748"/>
                </a:lnTo>
                <a:lnTo>
                  <a:pt x="1315016" y="1913722"/>
                </a:lnTo>
                <a:lnTo>
                  <a:pt x="784914" y="2236767"/>
                </a:lnTo>
                <a:lnTo>
                  <a:pt x="122320" y="1948070"/>
                </a:lnTo>
                <a:lnTo>
                  <a:pt x="0" y="1296063"/>
                </a:lnTo>
                <a:lnTo>
                  <a:pt x="130272" y="787179"/>
                </a:lnTo>
                <a:lnTo>
                  <a:pt x="432421" y="326004"/>
                </a:lnTo>
                <a:lnTo>
                  <a:pt x="503983" y="270345"/>
                </a:lnTo>
                <a:lnTo>
                  <a:pt x="790230" y="95416"/>
                </a:lnTo>
                <a:lnTo>
                  <a:pt x="917451" y="31806"/>
                </a:lnTo>
              </a:path>
            </a:pathLst>
          </a:custGeom>
          <a:solidFill>
            <a:srgbClr val="DBA43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ate Placeholder 13">
            <a:extLst>
              <a:ext uri="{FF2B5EF4-FFF2-40B4-BE49-F238E27FC236}">
                <a16:creationId xmlns:a16="http://schemas.microsoft.com/office/drawing/2014/main" id="{FAD35FDE-8917-DC44-1FA5-5EB0B86923F3}"/>
              </a:ext>
            </a:extLst>
          </p:cNvPr>
          <p:cNvSpPr>
            <a:spLocks noGrp="1"/>
          </p:cNvSpPr>
          <p:nvPr>
            <p:ph type="dt" sz="half" idx="10"/>
          </p:nvPr>
        </p:nvSpPr>
        <p:spPr/>
        <p:txBody>
          <a:bodyPr/>
          <a:lstStyle/>
          <a:p>
            <a:fld id="{E900AC22-4168-4A8E-9951-D9322C29060D}" type="datetime1">
              <a:rPr lang="en-US" smtClean="0"/>
              <a:t>9/9/2023</a:t>
            </a:fld>
            <a:endParaRPr lang="en-US"/>
          </a:p>
        </p:txBody>
      </p:sp>
      <p:sp>
        <p:nvSpPr>
          <p:cNvPr id="15" name="Footer Placeholder 14">
            <a:extLst>
              <a:ext uri="{FF2B5EF4-FFF2-40B4-BE49-F238E27FC236}">
                <a16:creationId xmlns:a16="http://schemas.microsoft.com/office/drawing/2014/main" id="{F2002B9E-E4A0-4C77-778C-B7392B3444BB}"/>
              </a:ext>
            </a:extLst>
          </p:cNvPr>
          <p:cNvSpPr>
            <a:spLocks noGrp="1"/>
          </p:cNvSpPr>
          <p:nvPr>
            <p:ph type="ftr" sz="quarter" idx="11"/>
          </p:nvPr>
        </p:nvSpPr>
        <p:spPr/>
        <p:txBody>
          <a:bodyPr/>
          <a:lstStyle/>
          <a:p>
            <a:r>
              <a:rPr lang="en-US"/>
              <a:t>D &amp; D Lecture 5 - Fall 2023</a:t>
            </a:r>
          </a:p>
        </p:txBody>
      </p:sp>
      <p:sp>
        <p:nvSpPr>
          <p:cNvPr id="16" name="Slide Number Placeholder 15">
            <a:extLst>
              <a:ext uri="{FF2B5EF4-FFF2-40B4-BE49-F238E27FC236}">
                <a16:creationId xmlns:a16="http://schemas.microsoft.com/office/drawing/2014/main" id="{7EB26F3E-93A4-D5BE-E41F-278BA393C527}"/>
              </a:ext>
            </a:extLst>
          </p:cNvPr>
          <p:cNvSpPr>
            <a:spLocks noGrp="1"/>
          </p:cNvSpPr>
          <p:nvPr>
            <p:ph type="sldNum" sz="quarter" idx="12"/>
          </p:nvPr>
        </p:nvSpPr>
        <p:spPr/>
        <p:txBody>
          <a:bodyPr/>
          <a:lstStyle/>
          <a:p>
            <a:fld id="{DC3BB032-4020-48F4-953B-341806DC4A2B}" type="slidenum">
              <a:rPr lang="en-US" smtClean="0"/>
              <a:pPr/>
              <a:t>17</a:t>
            </a:fld>
            <a:endParaRPr lang="en-US"/>
          </a:p>
        </p:txBody>
      </p:sp>
    </p:spTree>
    <p:extLst>
      <p:ext uri="{BB962C8B-B14F-4D97-AF65-F5344CB8AC3E}">
        <p14:creationId xmlns:p14="http://schemas.microsoft.com/office/powerpoint/2010/main" val="437011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E973BF3D-8C14-4EE5-AC5F-3BEB147E9E27}"/>
              </a:ext>
            </a:extLst>
          </p:cNvPr>
          <p:cNvGraphicFramePr>
            <a:graphicFrameLocks noChangeAspect="1"/>
          </p:cNvGraphicFramePr>
          <p:nvPr/>
        </p:nvGraphicFramePr>
        <p:xfrm>
          <a:off x="3998042" y="162332"/>
          <a:ext cx="7883612" cy="2369970"/>
        </p:xfrm>
        <a:graphic>
          <a:graphicData uri="http://schemas.openxmlformats.org/presentationml/2006/ole">
            <mc:AlternateContent xmlns:mc="http://schemas.openxmlformats.org/markup-compatibility/2006">
              <mc:Choice xmlns:v="urn:schemas-microsoft-com:vml" Requires="v">
                <p:oleObj name="MDLDrawObject Class" r:id="rId2" imgW="8266886" imgH="2485434" progId="MDLDrawOLE.MDLDrawObject.1">
                  <p:embed/>
                </p:oleObj>
              </mc:Choice>
              <mc:Fallback>
                <p:oleObj name="MDLDrawObject Class" r:id="rId2" imgW="8266886" imgH="2485434" progId="MDLDrawOLE.MDLDrawObject.1">
                  <p:embed/>
                  <p:pic>
                    <p:nvPicPr>
                      <p:cNvPr id="5" name="Object 4">
                        <a:extLst>
                          <a:ext uri="{FF2B5EF4-FFF2-40B4-BE49-F238E27FC236}">
                            <a16:creationId xmlns:a16="http://schemas.microsoft.com/office/drawing/2014/main" id="{E973BF3D-8C14-4EE5-AC5F-3BEB147E9E27}"/>
                          </a:ext>
                        </a:extLst>
                      </p:cNvPr>
                      <p:cNvPicPr>
                        <a:picLocks noChangeAspect="1" noChangeArrowheads="1"/>
                      </p:cNvPicPr>
                      <p:nvPr/>
                    </p:nvPicPr>
                    <p:blipFill>
                      <a:blip r:embed="rId3"/>
                      <a:srcRect/>
                      <a:stretch>
                        <a:fillRect/>
                      </a:stretch>
                    </p:blipFill>
                    <p:spPr bwMode="auto">
                      <a:xfrm>
                        <a:off x="3998042" y="162332"/>
                        <a:ext cx="7883612" cy="2369970"/>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E5B5F5BC-A4B1-4CBD-ABCD-6E02A03C20F5}"/>
              </a:ext>
            </a:extLst>
          </p:cNvPr>
          <p:cNvGraphicFramePr>
            <a:graphicFrameLocks noChangeAspect="1"/>
          </p:cNvGraphicFramePr>
          <p:nvPr/>
        </p:nvGraphicFramePr>
        <p:xfrm>
          <a:off x="4419600" y="3405422"/>
          <a:ext cx="7362209" cy="1840553"/>
        </p:xfrm>
        <a:graphic>
          <a:graphicData uri="http://schemas.openxmlformats.org/presentationml/2006/ole">
            <mc:AlternateContent xmlns:mc="http://schemas.openxmlformats.org/markup-compatibility/2006">
              <mc:Choice xmlns:v="urn:schemas-microsoft-com:vml" Requires="v">
                <p:oleObj name="MDLDrawObject Class" r:id="rId4" imgW="8448385" imgH="2133074" progId="MDLDrawOLE.MDLDrawObject.1">
                  <p:embed/>
                </p:oleObj>
              </mc:Choice>
              <mc:Fallback>
                <p:oleObj name="MDLDrawObject Class" r:id="rId4" imgW="8448385" imgH="2133074" progId="MDLDrawOLE.MDLDrawObject.1">
                  <p:embed/>
                  <p:pic>
                    <p:nvPicPr>
                      <p:cNvPr id="6" name="Object 5">
                        <a:extLst>
                          <a:ext uri="{FF2B5EF4-FFF2-40B4-BE49-F238E27FC236}">
                            <a16:creationId xmlns:a16="http://schemas.microsoft.com/office/drawing/2014/main" id="{E5B5F5BC-A4B1-4CBD-ABCD-6E02A03C20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3405422"/>
                        <a:ext cx="7362209" cy="1840553"/>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F5B874A2-D90C-43D8-AF17-1482F3B22B84}"/>
              </a:ext>
            </a:extLst>
          </p:cNvPr>
          <p:cNvSpPr/>
          <p:nvPr/>
        </p:nvSpPr>
        <p:spPr>
          <a:xfrm>
            <a:off x="152400" y="159019"/>
            <a:ext cx="3810000" cy="3480440"/>
          </a:xfrm>
          <a:prstGeom prst="rect">
            <a:avLst/>
          </a:prstGeom>
        </p:spPr>
        <p:txBody>
          <a:bodyPr wrap="square">
            <a:spAutoFit/>
          </a:bodyPr>
          <a:lstStyle/>
          <a:p>
            <a:r>
              <a:rPr lang="en-US" b="1" dirty="0">
                <a:ea typeface="Times New Roman" panose="02020603050405020304" pitchFamily="18" charset="0"/>
              </a:rPr>
              <a:t>Inhibition of HIV Protease (HIV Drugs):</a:t>
            </a:r>
            <a:endParaRPr lang="en-US" dirty="0">
              <a:ea typeface="Times New Roman" panose="02020603050405020304" pitchFamily="18" charset="0"/>
            </a:endParaRPr>
          </a:p>
          <a:p>
            <a:pPr marL="310942" indent="-310942" algn="just">
              <a:buFont typeface="Symbol" panose="05050102010706020507" pitchFamily="18" charset="2"/>
              <a:buChar char=""/>
              <a:tabLst>
                <a:tab pos="-207294" algn="l"/>
              </a:tabLst>
            </a:pPr>
            <a:r>
              <a:rPr lang="en-US" dirty="0">
                <a:ea typeface="Times New Roman" panose="02020603050405020304" pitchFamily="18" charset="0"/>
              </a:rPr>
              <a:t>Most drugs are small peptide-like analogs with non-cleavable bonds that resemble peptide bonds.</a:t>
            </a:r>
          </a:p>
          <a:p>
            <a:pPr>
              <a:spcBef>
                <a:spcPts val="544"/>
              </a:spcBef>
            </a:pPr>
            <a:r>
              <a:rPr lang="en-US" i="1" dirty="0">
                <a:solidFill>
                  <a:srgbClr val="0070C0"/>
                </a:solidFill>
                <a:ea typeface="Times New Roman" panose="02020603050405020304" pitchFamily="18" charset="0"/>
              </a:rPr>
              <a:t>Where will they bind on the enzyme?</a:t>
            </a:r>
            <a:endParaRPr lang="en-US" dirty="0">
              <a:solidFill>
                <a:srgbClr val="0070C0"/>
              </a:solidFill>
              <a:ea typeface="Times New Roman" panose="02020603050405020304" pitchFamily="18" charset="0"/>
            </a:endParaRPr>
          </a:p>
          <a:p>
            <a:r>
              <a:rPr lang="en-US" i="1" dirty="0">
                <a:solidFill>
                  <a:srgbClr val="0070C0"/>
                </a:solidFill>
                <a:ea typeface="Times New Roman" panose="02020603050405020304" pitchFamily="18" charset="0"/>
              </a:rPr>
              <a:t> </a:t>
            </a:r>
          </a:p>
          <a:p>
            <a:r>
              <a:rPr lang="en-US" i="1" dirty="0">
                <a:solidFill>
                  <a:srgbClr val="0070C0"/>
                </a:solidFill>
                <a:ea typeface="Times New Roman" panose="02020603050405020304" pitchFamily="18" charset="0"/>
              </a:rPr>
              <a:t> </a:t>
            </a:r>
            <a:endParaRPr lang="en-US" dirty="0">
              <a:solidFill>
                <a:srgbClr val="0070C0"/>
              </a:solidFill>
              <a:ea typeface="Times New Roman" panose="02020603050405020304" pitchFamily="18" charset="0"/>
            </a:endParaRPr>
          </a:p>
          <a:p>
            <a:r>
              <a:rPr lang="en-US" i="1" dirty="0">
                <a:solidFill>
                  <a:srgbClr val="0070C0"/>
                </a:solidFill>
                <a:ea typeface="Times New Roman" panose="02020603050405020304" pitchFamily="18" charset="0"/>
              </a:rPr>
              <a:t>What will happen to them after they bind?</a:t>
            </a:r>
            <a:endParaRPr lang="en-US" dirty="0">
              <a:solidFill>
                <a:srgbClr val="0070C0"/>
              </a:solidFill>
              <a:ea typeface="Times New Roman" panose="02020603050405020304" pitchFamily="18" charset="0"/>
            </a:endParaRPr>
          </a:p>
          <a:p>
            <a:r>
              <a:rPr lang="en-US" b="1" dirty="0">
                <a:ea typeface="Times New Roman" panose="02020603050405020304" pitchFamily="18" charset="0"/>
              </a:rPr>
              <a:t> </a:t>
            </a:r>
            <a:endParaRPr lang="en-US" dirty="0">
              <a:ea typeface="Times New Roman" panose="02020603050405020304" pitchFamily="18" charset="0"/>
            </a:endParaRPr>
          </a:p>
          <a:p>
            <a:r>
              <a:rPr lang="en-US" b="1" dirty="0">
                <a:ea typeface="Times New Roman" panose="02020603050405020304" pitchFamily="18" charset="0"/>
              </a:rPr>
              <a:t> </a:t>
            </a:r>
            <a:endParaRPr lang="en-US" dirty="0">
              <a:ea typeface="Times New Roman" panose="02020603050405020304" pitchFamily="18" charset="0"/>
            </a:endParaRPr>
          </a:p>
        </p:txBody>
      </p:sp>
      <p:sp>
        <p:nvSpPr>
          <p:cNvPr id="9" name="Rectangle 8">
            <a:extLst>
              <a:ext uri="{FF2B5EF4-FFF2-40B4-BE49-F238E27FC236}">
                <a16:creationId xmlns:a16="http://schemas.microsoft.com/office/drawing/2014/main" id="{170E9B3C-FF4F-48CF-A575-93A5E1ED6271}"/>
              </a:ext>
            </a:extLst>
          </p:cNvPr>
          <p:cNvSpPr/>
          <p:nvPr/>
        </p:nvSpPr>
        <p:spPr>
          <a:xfrm>
            <a:off x="54265" y="3333280"/>
            <a:ext cx="3450935" cy="1754326"/>
          </a:xfrm>
          <a:prstGeom prst="rect">
            <a:avLst/>
          </a:prstGeom>
        </p:spPr>
        <p:txBody>
          <a:bodyPr wrap="square">
            <a:spAutoFit/>
          </a:bodyPr>
          <a:lstStyle/>
          <a:p>
            <a:r>
              <a:rPr lang="en-US" b="1" dirty="0">
                <a:ea typeface="Times New Roman" panose="02020603050405020304" pitchFamily="18" charset="0"/>
              </a:rPr>
              <a:t>Drug Design: </a:t>
            </a:r>
            <a:r>
              <a:rPr lang="en-US" dirty="0">
                <a:ea typeface="Times New Roman" panose="02020603050405020304" pitchFamily="18" charset="0"/>
              </a:rPr>
              <a:t>Compounds A (Isobutyl) and B (cyclohexane) are candidates for HIV protease inhibitors.  Which of the two drugs will be more effective at inhibiting the wild-type protease?</a:t>
            </a:r>
          </a:p>
        </p:txBody>
      </p:sp>
      <p:sp>
        <p:nvSpPr>
          <p:cNvPr id="10" name="Rectangle 9">
            <a:extLst>
              <a:ext uri="{FF2B5EF4-FFF2-40B4-BE49-F238E27FC236}">
                <a16:creationId xmlns:a16="http://schemas.microsoft.com/office/drawing/2014/main" id="{73781858-45D7-42BC-91D7-8DACEA56AB13}"/>
              </a:ext>
            </a:extLst>
          </p:cNvPr>
          <p:cNvSpPr/>
          <p:nvPr/>
        </p:nvSpPr>
        <p:spPr>
          <a:xfrm>
            <a:off x="54265" y="5637560"/>
            <a:ext cx="8772482" cy="646331"/>
          </a:xfrm>
          <a:prstGeom prst="rect">
            <a:avLst/>
          </a:prstGeom>
        </p:spPr>
        <p:txBody>
          <a:bodyPr wrap="square">
            <a:spAutoFit/>
          </a:bodyPr>
          <a:lstStyle/>
          <a:p>
            <a:pPr algn="just"/>
            <a:r>
              <a:rPr lang="en-US" b="1" dirty="0">
                <a:ea typeface="Times New Roman" panose="02020603050405020304" pitchFamily="18" charset="0"/>
              </a:rPr>
              <a:t>Answer</a:t>
            </a:r>
            <a:r>
              <a:rPr lang="en-US" dirty="0">
                <a:ea typeface="Times New Roman" panose="02020603050405020304" pitchFamily="18" charset="0"/>
              </a:rPr>
              <a:t>: We will assume that these are competitive inhibitors. Therefore</a:t>
            </a:r>
            <a:r>
              <a:rPr lang="en-US" b="1" dirty="0">
                <a:ea typeface="Times New Roman" panose="02020603050405020304" pitchFamily="18" charset="0"/>
              </a:rPr>
              <a:t>, </a:t>
            </a:r>
            <a:r>
              <a:rPr lang="en-US" dirty="0">
                <a:ea typeface="Times New Roman" panose="02020603050405020304" pitchFamily="18" charset="0"/>
              </a:rPr>
              <a:t>we need to compare the K</a:t>
            </a:r>
            <a:r>
              <a:rPr lang="en-US" baseline="-25000" dirty="0">
                <a:ea typeface="Times New Roman" panose="02020603050405020304" pitchFamily="18" charset="0"/>
              </a:rPr>
              <a:t>I</a:t>
            </a:r>
            <a:r>
              <a:rPr lang="en-US" dirty="0">
                <a:ea typeface="Times New Roman" panose="02020603050405020304" pitchFamily="18" charset="0"/>
              </a:rPr>
              <a:t> values for each inhibitor binding to the protease.</a:t>
            </a:r>
          </a:p>
        </p:txBody>
      </p:sp>
      <p:sp>
        <p:nvSpPr>
          <p:cNvPr id="7" name="Date Placeholder 6">
            <a:extLst>
              <a:ext uri="{FF2B5EF4-FFF2-40B4-BE49-F238E27FC236}">
                <a16:creationId xmlns:a16="http://schemas.microsoft.com/office/drawing/2014/main" id="{304F3609-204B-4D9E-5888-4E7E3ECE7AB8}"/>
              </a:ext>
            </a:extLst>
          </p:cNvPr>
          <p:cNvSpPr>
            <a:spLocks noGrp="1"/>
          </p:cNvSpPr>
          <p:nvPr>
            <p:ph type="dt" sz="half" idx="10"/>
          </p:nvPr>
        </p:nvSpPr>
        <p:spPr/>
        <p:txBody>
          <a:bodyPr/>
          <a:lstStyle/>
          <a:p>
            <a:fld id="{532DB471-9033-40A2-AA2E-EFAF37BC7462}" type="datetime1">
              <a:rPr lang="en-US" smtClean="0"/>
              <a:t>9/9/2023</a:t>
            </a:fld>
            <a:endParaRPr lang="en-US"/>
          </a:p>
        </p:txBody>
      </p:sp>
      <p:sp>
        <p:nvSpPr>
          <p:cNvPr id="11" name="Footer Placeholder 10">
            <a:extLst>
              <a:ext uri="{FF2B5EF4-FFF2-40B4-BE49-F238E27FC236}">
                <a16:creationId xmlns:a16="http://schemas.microsoft.com/office/drawing/2014/main" id="{E336407C-6FCD-9B92-FDAB-05D57727B284}"/>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A173A77D-391B-0AFC-97D8-406C0B9C7A6A}"/>
              </a:ext>
            </a:extLst>
          </p:cNvPr>
          <p:cNvSpPr>
            <a:spLocks noGrp="1"/>
          </p:cNvSpPr>
          <p:nvPr>
            <p:ph type="sldNum" sz="quarter" idx="12"/>
          </p:nvPr>
        </p:nvSpPr>
        <p:spPr/>
        <p:txBody>
          <a:bodyPr/>
          <a:lstStyle/>
          <a:p>
            <a:fld id="{DC3BB032-4020-48F4-953B-341806DC4A2B}" type="slidenum">
              <a:rPr lang="en-US" smtClean="0"/>
              <a:pPr/>
              <a:t>18</a:t>
            </a:fld>
            <a:endParaRPr lang="en-US"/>
          </a:p>
        </p:txBody>
      </p:sp>
    </p:spTree>
    <p:extLst>
      <p:ext uri="{BB962C8B-B14F-4D97-AF65-F5344CB8AC3E}">
        <p14:creationId xmlns:p14="http://schemas.microsoft.com/office/powerpoint/2010/main" val="2246237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ED7C21-2B42-4E6C-B468-56D49E33B40A}"/>
              </a:ext>
            </a:extLst>
          </p:cNvPr>
          <p:cNvSpPr/>
          <p:nvPr/>
        </p:nvSpPr>
        <p:spPr>
          <a:xfrm>
            <a:off x="260670" y="-55471"/>
            <a:ext cx="5313324" cy="1754326"/>
          </a:xfrm>
          <a:prstGeom prst="rect">
            <a:avLst/>
          </a:prstGeom>
        </p:spPr>
        <p:txBody>
          <a:bodyPr wrap="square">
            <a:spAutoFit/>
          </a:bodyPr>
          <a:lstStyle/>
          <a:p>
            <a:pPr marL="165836" indent="-165836"/>
            <a:r>
              <a:rPr lang="en-US" dirty="0">
                <a:latin typeface="Calibri" panose="020F0502020204030204" pitchFamily="34" charset="0"/>
                <a:ea typeface="Times New Roman" panose="02020603050405020304" pitchFamily="18" charset="0"/>
              </a:rPr>
              <a:t>Measuring K</a:t>
            </a:r>
            <a:r>
              <a:rPr lang="en-US" baseline="-25000" dirty="0">
                <a:latin typeface="Calibri" panose="020F0502020204030204" pitchFamily="34" charset="0"/>
                <a:ea typeface="Times New Roman" panose="02020603050405020304" pitchFamily="18" charset="0"/>
              </a:rPr>
              <a:t>I</a:t>
            </a:r>
            <a:r>
              <a:rPr lang="en-US" dirty="0">
                <a:latin typeface="Calibri" panose="020F0502020204030204" pitchFamily="34" charset="0"/>
                <a:ea typeface="Times New Roman" panose="02020603050405020304" pitchFamily="18" charset="0"/>
              </a:rPr>
              <a:t> for both Drugs:</a:t>
            </a:r>
            <a:endParaRPr lang="en-US" dirty="0">
              <a:latin typeface="Times New Roman" panose="02020603050405020304" pitchFamily="18" charset="0"/>
              <a:ea typeface="Times New Roman" panose="02020603050405020304" pitchFamily="18" charset="0"/>
            </a:endParaRPr>
          </a:p>
          <a:p>
            <a:pPr marL="165836"/>
            <a:r>
              <a:rPr lang="en-US" dirty="0">
                <a:latin typeface="Calibri" panose="020F0502020204030204" pitchFamily="34" charset="0"/>
                <a:ea typeface="Times New Roman" panose="02020603050405020304" pitchFamily="18" charset="0"/>
              </a:rPr>
              <a:t>a) Acquire velocity versus substrate, no inhibitor.</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b) Acquire velocity versus substrate, fixed inhibitor.</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Analysis:</a:t>
            </a:r>
            <a:endParaRPr lang="en-US" dirty="0">
              <a:latin typeface="Times New Roman" panose="02020603050405020304" pitchFamily="18" charset="0"/>
              <a:ea typeface="Times New Roman" panose="02020603050405020304" pitchFamily="18" charset="0"/>
            </a:endParaRPr>
          </a:p>
          <a:p>
            <a:pPr marL="497507" indent="-165836"/>
            <a:r>
              <a:rPr lang="en-US" dirty="0" err="1">
                <a:latin typeface="Calibri" panose="020F0502020204030204" pitchFamily="34" charset="0"/>
                <a:ea typeface="Times New Roman" panose="02020603050405020304" pitchFamily="18" charset="0"/>
              </a:rPr>
              <a:t>i</a:t>
            </a:r>
            <a:r>
              <a:rPr lang="en-US" dirty="0">
                <a:latin typeface="Calibri" panose="020F0502020204030204" pitchFamily="34" charset="0"/>
                <a:ea typeface="Times New Roman" panose="02020603050405020304" pitchFamily="18" charset="0"/>
              </a:rPr>
              <a:t>) Plot velocity versus [S]</a:t>
            </a:r>
            <a:endParaRPr lang="en-US" dirty="0">
              <a:latin typeface="Times New Roman" panose="02020603050405020304" pitchFamily="18" charset="0"/>
              <a:ea typeface="Times New Roman" panose="02020603050405020304" pitchFamily="18" charset="0"/>
            </a:endParaRPr>
          </a:p>
          <a:p>
            <a:pPr marL="497507" indent="-165836"/>
            <a:r>
              <a:rPr lang="en-US" dirty="0">
                <a:latin typeface="Calibri" panose="020F0502020204030204" pitchFamily="34" charset="0"/>
                <a:ea typeface="Times New Roman" panose="02020603050405020304" pitchFamily="18" charset="0"/>
              </a:rPr>
              <a:t>ii) Obtain α from the observed Km values</a:t>
            </a:r>
            <a:endParaRPr lang="en-US" dirty="0">
              <a:latin typeface="Times New Roman" panose="02020603050405020304" pitchFamily="18" charset="0"/>
              <a:ea typeface="Times New Roman" panose="02020603050405020304" pitchFamily="18" charset="0"/>
            </a:endParaRPr>
          </a:p>
        </p:txBody>
      </p:sp>
      <p:sp>
        <p:nvSpPr>
          <p:cNvPr id="9" name="Rectangle 8">
            <a:extLst>
              <a:ext uri="{FF2B5EF4-FFF2-40B4-BE49-F238E27FC236}">
                <a16:creationId xmlns:a16="http://schemas.microsoft.com/office/drawing/2014/main" id="{90B340C0-B511-4213-B3AB-1E29D479EBE3}"/>
              </a:ext>
            </a:extLst>
          </p:cNvPr>
          <p:cNvSpPr/>
          <p:nvPr/>
        </p:nvSpPr>
        <p:spPr>
          <a:xfrm>
            <a:off x="152400" y="4724400"/>
            <a:ext cx="3588290" cy="315599"/>
          </a:xfrm>
          <a:prstGeom prst="rect">
            <a:avLst/>
          </a:prstGeom>
        </p:spPr>
        <p:txBody>
          <a:bodyPr wrap="none">
            <a:spAutoFit/>
          </a:bodyPr>
          <a:lstStyle/>
          <a:p>
            <a:pPr marL="41459" indent="-165836" algn="just"/>
            <a:r>
              <a:rPr lang="en-US" sz="1451" dirty="0">
                <a:latin typeface="Calibri" panose="020F0502020204030204" pitchFamily="34" charset="0"/>
                <a:ea typeface="Times New Roman" panose="02020603050405020304" pitchFamily="18" charset="0"/>
              </a:rPr>
              <a:t>The units of velocity are </a:t>
            </a:r>
            <a:r>
              <a:rPr lang="en-US" sz="1451"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en-US" sz="1451" dirty="0">
                <a:latin typeface="Calibri" panose="020F0502020204030204" pitchFamily="34" charset="0"/>
                <a:ea typeface="Times New Roman" panose="02020603050405020304" pitchFamily="18" charset="0"/>
              </a:rPr>
              <a:t>moles product/sec.</a:t>
            </a:r>
            <a:endParaRPr lang="en-US" sz="1088" dirty="0">
              <a:latin typeface="Times New Roman" panose="02020603050405020304" pitchFamily="18" charset="0"/>
              <a:ea typeface="Times New Roman" panose="02020603050405020304" pitchFamily="18" charset="0"/>
            </a:endParaRPr>
          </a:p>
        </p:txBody>
      </p:sp>
      <p:sp>
        <p:nvSpPr>
          <p:cNvPr id="10" name="Rectangle 9">
            <a:extLst>
              <a:ext uri="{FF2B5EF4-FFF2-40B4-BE49-F238E27FC236}">
                <a16:creationId xmlns:a16="http://schemas.microsoft.com/office/drawing/2014/main" id="{FDD3800F-189C-4617-9C6E-0115F6AC2831}"/>
              </a:ext>
            </a:extLst>
          </p:cNvPr>
          <p:cNvSpPr/>
          <p:nvPr/>
        </p:nvSpPr>
        <p:spPr>
          <a:xfrm>
            <a:off x="152400" y="4953000"/>
            <a:ext cx="5313325" cy="646331"/>
          </a:xfrm>
          <a:prstGeom prst="rect">
            <a:avLst/>
          </a:prstGeom>
        </p:spPr>
        <p:txBody>
          <a:bodyPr wrap="square">
            <a:spAutoFit/>
          </a:bodyPr>
          <a:lstStyle/>
          <a:p>
            <a:pPr algn="just"/>
            <a:r>
              <a:rPr lang="en-US" dirty="0">
                <a:latin typeface="Calibri" panose="020F0502020204030204" pitchFamily="34" charset="0"/>
                <a:ea typeface="Times New Roman" panose="02020603050405020304" pitchFamily="18" charset="0"/>
              </a:rPr>
              <a:t>Once the </a:t>
            </a:r>
            <a:r>
              <a:rPr lang="en-US"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en-US" dirty="0">
                <a:latin typeface="Calibri" panose="020F0502020204030204" pitchFamily="34" charset="0"/>
                <a:ea typeface="Times New Roman" panose="02020603050405020304" pitchFamily="18" charset="0"/>
              </a:rPr>
              <a:t> values are found, we can calculate the K</a:t>
            </a:r>
            <a:r>
              <a:rPr lang="en-US" baseline="-25000" dirty="0">
                <a:latin typeface="Calibri" panose="020F0502020204030204" pitchFamily="34" charset="0"/>
                <a:ea typeface="Times New Roman" panose="02020603050405020304" pitchFamily="18" charset="0"/>
              </a:rPr>
              <a:t>I</a:t>
            </a:r>
            <a:r>
              <a:rPr lang="en-US" dirty="0">
                <a:latin typeface="Calibri" panose="020F0502020204030204" pitchFamily="34" charset="0"/>
                <a:ea typeface="Times New Roman" panose="02020603050405020304" pitchFamily="18" charset="0"/>
              </a:rPr>
              <a:t> for each inhibitor using the formula: </a:t>
            </a:r>
            <a:r>
              <a:rPr lang="en-US" b="1" dirty="0">
                <a:latin typeface="Calibri" panose="020F0502020204030204" pitchFamily="34" charset="0"/>
                <a:ea typeface="Times New Roman" panose="02020603050405020304" pitchFamily="18" charset="0"/>
              </a:rPr>
              <a:t>K</a:t>
            </a:r>
            <a:r>
              <a:rPr lang="en-US" b="1" baseline="-25000" dirty="0">
                <a:latin typeface="Calibri" panose="020F0502020204030204" pitchFamily="34" charset="0"/>
                <a:ea typeface="Times New Roman" panose="02020603050405020304" pitchFamily="18" charset="0"/>
              </a:rPr>
              <a:t>I</a:t>
            </a:r>
            <a:r>
              <a:rPr lang="en-US" b="1" dirty="0">
                <a:latin typeface="Calibri" panose="020F0502020204030204" pitchFamily="34" charset="0"/>
                <a:ea typeface="Times New Roman" panose="02020603050405020304" pitchFamily="18" charset="0"/>
              </a:rPr>
              <a:t>=[I]/(</a:t>
            </a:r>
            <a:r>
              <a:rPr lang="en-US" b="1"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en-US" b="1" dirty="0">
                <a:latin typeface="Calibri" panose="020F0502020204030204" pitchFamily="34" charset="0"/>
                <a:ea typeface="Times New Roman" panose="02020603050405020304" pitchFamily="18" charset="0"/>
              </a:rPr>
              <a:t>-1).</a:t>
            </a:r>
            <a:endParaRPr lang="en-US" dirty="0">
              <a:latin typeface="Times New Roman" panose="02020603050405020304" pitchFamily="18" charset="0"/>
              <a:ea typeface="Times New Roman" panose="02020603050405020304" pitchFamily="18" charset="0"/>
            </a:endParaRPr>
          </a:p>
        </p:txBody>
      </p:sp>
      <p:graphicFrame>
        <p:nvGraphicFramePr>
          <p:cNvPr id="14" name="Table 14">
            <a:extLst>
              <a:ext uri="{FF2B5EF4-FFF2-40B4-BE49-F238E27FC236}">
                <a16:creationId xmlns:a16="http://schemas.microsoft.com/office/drawing/2014/main" id="{C188E6A8-36EB-33E8-657C-D6E97EE29023}"/>
              </a:ext>
            </a:extLst>
          </p:cNvPr>
          <p:cNvGraphicFramePr>
            <a:graphicFrameLocks noGrp="1"/>
          </p:cNvGraphicFramePr>
          <p:nvPr/>
        </p:nvGraphicFramePr>
        <p:xfrm>
          <a:off x="5689599" y="4551271"/>
          <a:ext cx="5892800" cy="1483360"/>
        </p:xfrm>
        <a:graphic>
          <a:graphicData uri="http://schemas.openxmlformats.org/drawingml/2006/table">
            <a:tbl>
              <a:tblPr firstRow="1" bandRow="1">
                <a:tableStyleId>{5C22544A-7EE6-4342-B048-85BDC9FD1C3A}</a:tableStyleId>
              </a:tblPr>
              <a:tblGrid>
                <a:gridCol w="1473200">
                  <a:extLst>
                    <a:ext uri="{9D8B030D-6E8A-4147-A177-3AD203B41FA5}">
                      <a16:colId xmlns:a16="http://schemas.microsoft.com/office/drawing/2014/main" val="4283808386"/>
                    </a:ext>
                  </a:extLst>
                </a:gridCol>
                <a:gridCol w="1473200">
                  <a:extLst>
                    <a:ext uri="{9D8B030D-6E8A-4147-A177-3AD203B41FA5}">
                      <a16:colId xmlns:a16="http://schemas.microsoft.com/office/drawing/2014/main" val="1339333815"/>
                    </a:ext>
                  </a:extLst>
                </a:gridCol>
                <a:gridCol w="1270001">
                  <a:extLst>
                    <a:ext uri="{9D8B030D-6E8A-4147-A177-3AD203B41FA5}">
                      <a16:colId xmlns:a16="http://schemas.microsoft.com/office/drawing/2014/main" val="3248800729"/>
                    </a:ext>
                  </a:extLst>
                </a:gridCol>
                <a:gridCol w="1676399">
                  <a:extLst>
                    <a:ext uri="{9D8B030D-6E8A-4147-A177-3AD203B41FA5}">
                      <a16:colId xmlns:a16="http://schemas.microsoft.com/office/drawing/2014/main" val="1641789672"/>
                    </a:ext>
                  </a:extLst>
                </a:gridCol>
              </a:tblGrid>
              <a:tr h="370840">
                <a:tc>
                  <a:txBody>
                    <a:bodyPr/>
                    <a:lstStyle/>
                    <a:p>
                      <a:r>
                        <a:rPr lang="en-US" dirty="0"/>
                        <a:t>Data</a:t>
                      </a:r>
                    </a:p>
                  </a:txBody>
                  <a:tcPr/>
                </a:tc>
                <a:tc>
                  <a:txBody>
                    <a:bodyPr/>
                    <a:lstStyle/>
                    <a:p>
                      <a:r>
                        <a:rPr lang="en-US" dirty="0"/>
                        <a:t>Km</a:t>
                      </a:r>
                    </a:p>
                  </a:txBody>
                  <a:tcPr/>
                </a:tc>
                <a:tc>
                  <a:txBody>
                    <a:bodyPr/>
                    <a:lstStyle/>
                    <a:p>
                      <a:r>
                        <a:rPr lang="en-US" dirty="0"/>
                        <a:t>Alpha</a:t>
                      </a:r>
                    </a:p>
                  </a:txBody>
                  <a:tcPr/>
                </a:tc>
                <a:tc>
                  <a:txBody>
                    <a:bodyPr/>
                    <a:lstStyle/>
                    <a:p>
                      <a:r>
                        <a:rPr lang="en-US" dirty="0"/>
                        <a:t>K</a:t>
                      </a:r>
                      <a:r>
                        <a:rPr lang="en-US" baseline="-25000" dirty="0"/>
                        <a:t>I</a:t>
                      </a:r>
                      <a:r>
                        <a:rPr lang="en-US" dirty="0"/>
                        <a:t> ([I]= 10 </a:t>
                      </a:r>
                      <a:r>
                        <a:rPr lang="en-US" dirty="0" err="1"/>
                        <a:t>nM</a:t>
                      </a:r>
                      <a:endParaRPr lang="en-US" dirty="0"/>
                    </a:p>
                  </a:txBody>
                  <a:tcPr/>
                </a:tc>
                <a:extLst>
                  <a:ext uri="{0D108BD9-81ED-4DB2-BD59-A6C34878D82A}">
                    <a16:rowId xmlns:a16="http://schemas.microsoft.com/office/drawing/2014/main" val="1359170507"/>
                  </a:ext>
                </a:extLst>
              </a:tr>
              <a:tr h="370840">
                <a:tc>
                  <a:txBody>
                    <a:bodyPr/>
                    <a:lstStyle/>
                    <a:p>
                      <a:r>
                        <a:rPr lang="en-US" dirty="0"/>
                        <a:t>No </a:t>
                      </a:r>
                      <a:r>
                        <a:rPr lang="en-US" dirty="0" err="1"/>
                        <a:t>Inh</a:t>
                      </a:r>
                      <a:endParaRPr lang="en-US" dirty="0"/>
                    </a:p>
                  </a:txBody>
                  <a:tcPr/>
                </a:tc>
                <a:tc>
                  <a:txBody>
                    <a:bodyPr/>
                    <a:lstStyle/>
                    <a:p>
                      <a:r>
                        <a:rPr lang="en-US" dirty="0"/>
                        <a:t>5</a:t>
                      </a:r>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178318081"/>
                  </a:ext>
                </a:extLst>
              </a:tr>
              <a:tr h="370840">
                <a:tc>
                  <a:txBody>
                    <a:bodyPr/>
                    <a:lstStyle/>
                    <a:p>
                      <a:r>
                        <a:rPr lang="en-US" dirty="0" err="1"/>
                        <a:t>Inh</a:t>
                      </a:r>
                      <a:r>
                        <a:rPr lang="en-US" dirty="0"/>
                        <a:t> A</a:t>
                      </a:r>
                    </a:p>
                  </a:txBody>
                  <a:tcPr/>
                </a:tc>
                <a:tc>
                  <a:txBody>
                    <a:bodyPr/>
                    <a:lstStyle/>
                    <a:p>
                      <a:r>
                        <a:rPr lang="en-US" dirty="0"/>
                        <a:t>10</a:t>
                      </a:r>
                    </a:p>
                  </a:txBody>
                  <a:tcPr/>
                </a:tc>
                <a:tc>
                  <a:txBody>
                    <a:bodyPr/>
                    <a:lstStyle/>
                    <a:p>
                      <a:r>
                        <a:rPr lang="en-US" dirty="0"/>
                        <a:t>2</a:t>
                      </a:r>
                    </a:p>
                  </a:txBody>
                  <a:tcPr/>
                </a:tc>
                <a:tc>
                  <a:txBody>
                    <a:bodyPr/>
                    <a:lstStyle/>
                    <a:p>
                      <a:r>
                        <a:rPr lang="en-US" dirty="0"/>
                        <a:t>K</a:t>
                      </a:r>
                      <a:r>
                        <a:rPr lang="en-US" baseline="-25000" dirty="0"/>
                        <a:t>I</a:t>
                      </a:r>
                      <a:r>
                        <a:rPr lang="en-US" dirty="0"/>
                        <a:t> = 10 </a:t>
                      </a:r>
                      <a:r>
                        <a:rPr lang="en-US" dirty="0" err="1"/>
                        <a:t>nM</a:t>
                      </a:r>
                      <a:endParaRPr lang="en-US" dirty="0"/>
                    </a:p>
                  </a:txBody>
                  <a:tcPr/>
                </a:tc>
                <a:extLst>
                  <a:ext uri="{0D108BD9-81ED-4DB2-BD59-A6C34878D82A}">
                    <a16:rowId xmlns:a16="http://schemas.microsoft.com/office/drawing/2014/main" val="1500078057"/>
                  </a:ext>
                </a:extLst>
              </a:tr>
              <a:tr h="370840">
                <a:tc>
                  <a:txBody>
                    <a:bodyPr/>
                    <a:lstStyle/>
                    <a:p>
                      <a:r>
                        <a:rPr lang="en-US" dirty="0" err="1"/>
                        <a:t>Inh</a:t>
                      </a:r>
                      <a:r>
                        <a:rPr lang="en-US" dirty="0"/>
                        <a:t> B</a:t>
                      </a:r>
                    </a:p>
                  </a:txBody>
                  <a:tcPr/>
                </a:tc>
                <a:tc>
                  <a:txBody>
                    <a:bodyPr/>
                    <a:lstStyle/>
                    <a:p>
                      <a:r>
                        <a:rPr lang="en-US" dirty="0"/>
                        <a:t>54</a:t>
                      </a:r>
                    </a:p>
                  </a:txBody>
                  <a:tcPr/>
                </a:tc>
                <a:tc>
                  <a:txBody>
                    <a:bodyPr/>
                    <a:lstStyle/>
                    <a:p>
                      <a:r>
                        <a:rPr lang="en-US" dirty="0"/>
                        <a:t>10.8</a:t>
                      </a:r>
                    </a:p>
                  </a:txBody>
                  <a:tcPr/>
                </a:tc>
                <a:tc>
                  <a:txBody>
                    <a:bodyPr/>
                    <a:lstStyle/>
                    <a:p>
                      <a:r>
                        <a:rPr lang="en-US" dirty="0"/>
                        <a:t>K</a:t>
                      </a:r>
                      <a:r>
                        <a:rPr lang="en-US" baseline="-25000" dirty="0"/>
                        <a:t>I</a:t>
                      </a:r>
                      <a:r>
                        <a:rPr lang="en-US" dirty="0"/>
                        <a:t> = 1 </a:t>
                      </a:r>
                      <a:r>
                        <a:rPr lang="en-US" dirty="0" err="1"/>
                        <a:t>nM</a:t>
                      </a:r>
                      <a:endParaRPr lang="en-US" dirty="0"/>
                    </a:p>
                  </a:txBody>
                  <a:tcPr/>
                </a:tc>
                <a:extLst>
                  <a:ext uri="{0D108BD9-81ED-4DB2-BD59-A6C34878D82A}">
                    <a16:rowId xmlns:a16="http://schemas.microsoft.com/office/drawing/2014/main" val="688439840"/>
                  </a:ext>
                </a:extLst>
              </a:tr>
            </a:tbl>
          </a:graphicData>
        </a:graphic>
      </p:graphicFrame>
      <p:graphicFrame>
        <p:nvGraphicFramePr>
          <p:cNvPr id="15" name="Chart 14">
            <a:extLst>
              <a:ext uri="{FF2B5EF4-FFF2-40B4-BE49-F238E27FC236}">
                <a16:creationId xmlns:a16="http://schemas.microsoft.com/office/drawing/2014/main" id="{6317CA08-18A5-38B9-3626-601D18D5B4DB}"/>
              </a:ext>
            </a:extLst>
          </p:cNvPr>
          <p:cNvGraphicFramePr>
            <a:graphicFrameLocks/>
          </p:cNvGraphicFramePr>
          <p:nvPr/>
        </p:nvGraphicFramePr>
        <p:xfrm>
          <a:off x="5257800" y="54476"/>
          <a:ext cx="6477000" cy="417507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Table 15">
            <a:extLst>
              <a:ext uri="{FF2B5EF4-FFF2-40B4-BE49-F238E27FC236}">
                <a16:creationId xmlns:a16="http://schemas.microsoft.com/office/drawing/2014/main" id="{FE2FDEA8-07ED-BBE1-3D4E-83B1871646B6}"/>
              </a:ext>
            </a:extLst>
          </p:cNvPr>
          <p:cNvGraphicFramePr>
            <a:graphicFrameLocks noGrp="1"/>
          </p:cNvGraphicFramePr>
          <p:nvPr/>
        </p:nvGraphicFramePr>
        <p:xfrm>
          <a:off x="600344" y="1710487"/>
          <a:ext cx="2854056" cy="3002280"/>
        </p:xfrm>
        <a:graphic>
          <a:graphicData uri="http://schemas.openxmlformats.org/drawingml/2006/table">
            <a:tbl>
              <a:tblPr>
                <a:tableStyleId>{5C22544A-7EE6-4342-B048-85BDC9FD1C3A}</a:tableStyleId>
              </a:tblPr>
              <a:tblGrid>
                <a:gridCol w="713514">
                  <a:extLst>
                    <a:ext uri="{9D8B030D-6E8A-4147-A177-3AD203B41FA5}">
                      <a16:colId xmlns:a16="http://schemas.microsoft.com/office/drawing/2014/main" val="176441568"/>
                    </a:ext>
                  </a:extLst>
                </a:gridCol>
                <a:gridCol w="713514">
                  <a:extLst>
                    <a:ext uri="{9D8B030D-6E8A-4147-A177-3AD203B41FA5}">
                      <a16:colId xmlns:a16="http://schemas.microsoft.com/office/drawing/2014/main" val="4244248624"/>
                    </a:ext>
                  </a:extLst>
                </a:gridCol>
                <a:gridCol w="713514">
                  <a:extLst>
                    <a:ext uri="{9D8B030D-6E8A-4147-A177-3AD203B41FA5}">
                      <a16:colId xmlns:a16="http://schemas.microsoft.com/office/drawing/2014/main" val="430734984"/>
                    </a:ext>
                  </a:extLst>
                </a:gridCol>
                <a:gridCol w="713514">
                  <a:extLst>
                    <a:ext uri="{9D8B030D-6E8A-4147-A177-3AD203B41FA5}">
                      <a16:colId xmlns:a16="http://schemas.microsoft.com/office/drawing/2014/main" val="4209929610"/>
                    </a:ext>
                  </a:extLst>
                </a:gridCol>
              </a:tblGrid>
              <a:tr h="211527">
                <a:tc>
                  <a:txBody>
                    <a:bodyPr/>
                    <a:lstStyle/>
                    <a:p>
                      <a:pPr algn="ctr" fontAlgn="b"/>
                      <a:r>
                        <a:rPr lang="en-US" sz="1600" b="1" u="none" strike="noStrike" dirty="0">
                          <a:effectLst/>
                        </a:rPr>
                        <a:t>[S]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no </a:t>
                      </a:r>
                      <a:r>
                        <a:rPr lang="en-US" sz="1600" b="1" u="none" strike="noStrike" dirty="0" err="1">
                          <a:effectLst/>
                        </a:rPr>
                        <a:t>inh</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A</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B</a:t>
                      </a:r>
                      <a:endParaRPr lang="en-US" sz="1600" b="1"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50027821"/>
                  </a:ext>
                </a:extLst>
              </a:tr>
              <a:tr h="211527">
                <a:tc>
                  <a:txBody>
                    <a:bodyPr/>
                    <a:lstStyle/>
                    <a:p>
                      <a:pPr algn="ctr" fontAlgn="b"/>
                      <a:r>
                        <a:rPr lang="en-US" sz="1600" u="none" strike="noStrike">
                          <a:effectLst/>
                        </a:rPr>
                        <a:t>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0</a:t>
                      </a:r>
                      <a:endParaRPr lang="en-US"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0</a:t>
                      </a:r>
                      <a:endParaRPr lang="en-US" sz="16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828035948"/>
                  </a:ext>
                </a:extLst>
              </a:tr>
              <a:tr h="211527">
                <a:tc>
                  <a:txBody>
                    <a:bodyPr/>
                    <a:lstStyle/>
                    <a:p>
                      <a:pPr algn="ctr" fontAlgn="b"/>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17</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9</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2</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108121796"/>
                  </a:ext>
                </a:extLst>
              </a:tr>
              <a:tr h="211527">
                <a:tc>
                  <a:txBody>
                    <a:bodyPr/>
                    <a:lstStyle/>
                    <a:p>
                      <a:pPr algn="ctr" fontAlgn="b"/>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29</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17</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4</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734198576"/>
                  </a:ext>
                </a:extLst>
              </a:tr>
              <a:tr h="211527">
                <a:tc>
                  <a:txBody>
                    <a:bodyPr/>
                    <a:lstStyle/>
                    <a:p>
                      <a:pPr algn="ctr" fontAlgn="b"/>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38</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23</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5</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937780714"/>
                  </a:ext>
                </a:extLst>
              </a:tr>
              <a:tr h="211527">
                <a:tc>
                  <a:txBody>
                    <a:bodyPr/>
                    <a:lstStyle/>
                    <a:p>
                      <a:pPr algn="ctr" fontAlgn="b"/>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44</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29</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7</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87923623"/>
                  </a:ext>
                </a:extLst>
              </a:tr>
              <a:tr h="211527">
                <a:tc>
                  <a:txBody>
                    <a:bodyPr/>
                    <a:lstStyle/>
                    <a:p>
                      <a:pPr algn="ctr" fontAlgn="b"/>
                      <a:r>
                        <a:rPr lang="en-US" sz="1600" u="none" strike="noStrike">
                          <a:effectLst/>
                        </a:rPr>
                        <a:t>5</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50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33</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8</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15733598"/>
                  </a:ext>
                </a:extLst>
              </a:tr>
              <a:tr h="211527">
                <a:tc>
                  <a:txBody>
                    <a:bodyPr/>
                    <a:lstStyle/>
                    <a:p>
                      <a:pPr algn="ctr" fontAlgn="b"/>
                      <a:r>
                        <a:rPr lang="en-US" sz="1600" u="none" strike="noStrike">
                          <a:effectLst/>
                        </a:rPr>
                        <a:t>10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67</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50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15</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752826798"/>
                  </a:ext>
                </a:extLst>
              </a:tr>
              <a:tr h="211527">
                <a:tc>
                  <a:txBody>
                    <a:bodyPr/>
                    <a:lstStyle/>
                    <a:p>
                      <a:pPr algn="ctr" fontAlgn="b"/>
                      <a:r>
                        <a:rPr lang="en-US" sz="1600" u="none" strike="noStrike">
                          <a:effectLst/>
                        </a:rPr>
                        <a:t>20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80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67</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27</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764864440"/>
                  </a:ext>
                </a:extLst>
              </a:tr>
              <a:tr h="211527">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89</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80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42</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799745652"/>
                  </a:ext>
                </a:extLst>
              </a:tr>
              <a:tr h="211527">
                <a:tc>
                  <a:txBody>
                    <a:bodyPr/>
                    <a:lstStyle/>
                    <a:p>
                      <a:pPr algn="ctr" fontAlgn="b"/>
                      <a:r>
                        <a:rPr lang="en-US" sz="1600" u="none" strike="noStrike">
                          <a:effectLst/>
                        </a:rPr>
                        <a:t>60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92</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86</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52</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248836454"/>
                  </a:ext>
                </a:extLst>
              </a:tr>
              <a:tr h="211527">
                <a:tc>
                  <a:txBody>
                    <a:bodyPr/>
                    <a:lstStyle/>
                    <a:p>
                      <a:pPr algn="ctr" fontAlgn="b"/>
                      <a:r>
                        <a:rPr lang="en-US" sz="1600" u="none" strike="noStrike">
                          <a:effectLst/>
                        </a:rPr>
                        <a:t>100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95</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91</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65</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603721326"/>
                  </a:ext>
                </a:extLst>
              </a:tr>
            </a:tbl>
          </a:graphicData>
        </a:graphic>
      </p:graphicFrame>
      <p:sp>
        <p:nvSpPr>
          <p:cNvPr id="5" name="TextBox 4">
            <a:extLst>
              <a:ext uri="{FF2B5EF4-FFF2-40B4-BE49-F238E27FC236}">
                <a16:creationId xmlns:a16="http://schemas.microsoft.com/office/drawing/2014/main" id="{1AB873D2-038F-27FA-63FF-93DFC09715DD}"/>
              </a:ext>
            </a:extLst>
          </p:cNvPr>
          <p:cNvSpPr txBox="1"/>
          <p:nvPr/>
        </p:nvSpPr>
        <p:spPr>
          <a:xfrm>
            <a:off x="228600" y="5732121"/>
            <a:ext cx="4191000" cy="646331"/>
          </a:xfrm>
          <a:prstGeom prst="rect">
            <a:avLst/>
          </a:prstGeom>
          <a:noFill/>
        </p:spPr>
        <p:txBody>
          <a:bodyPr wrap="square" rtlCol="0">
            <a:spAutoFit/>
          </a:bodyPr>
          <a:lstStyle/>
          <a:p>
            <a:r>
              <a:rPr lang="en-US" dirty="0"/>
              <a:t>Note: more accurate Km values would be obtained using double reciprocal plots.</a:t>
            </a:r>
          </a:p>
        </p:txBody>
      </p:sp>
      <p:sp>
        <p:nvSpPr>
          <p:cNvPr id="6" name="Date Placeholder 5">
            <a:extLst>
              <a:ext uri="{FF2B5EF4-FFF2-40B4-BE49-F238E27FC236}">
                <a16:creationId xmlns:a16="http://schemas.microsoft.com/office/drawing/2014/main" id="{9B591A5E-A017-EA7F-B5EC-F8FCB12B290B}"/>
              </a:ext>
            </a:extLst>
          </p:cNvPr>
          <p:cNvSpPr>
            <a:spLocks noGrp="1"/>
          </p:cNvSpPr>
          <p:nvPr>
            <p:ph type="dt" sz="half" idx="10"/>
          </p:nvPr>
        </p:nvSpPr>
        <p:spPr/>
        <p:txBody>
          <a:bodyPr/>
          <a:lstStyle/>
          <a:p>
            <a:fld id="{5BEBC76B-FEBB-46DD-96B4-54F71BBCD3D4}" type="datetime1">
              <a:rPr lang="en-US" smtClean="0"/>
              <a:t>9/9/2023</a:t>
            </a:fld>
            <a:endParaRPr lang="en-US"/>
          </a:p>
        </p:txBody>
      </p:sp>
      <p:sp>
        <p:nvSpPr>
          <p:cNvPr id="8" name="Footer Placeholder 7">
            <a:extLst>
              <a:ext uri="{FF2B5EF4-FFF2-40B4-BE49-F238E27FC236}">
                <a16:creationId xmlns:a16="http://schemas.microsoft.com/office/drawing/2014/main" id="{F8AD81F3-8204-4DC0-D7ED-C8C628B825C2}"/>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A27C124A-A7DF-9F05-7B0A-B586474A667E}"/>
              </a:ext>
            </a:extLst>
          </p:cNvPr>
          <p:cNvSpPr>
            <a:spLocks noGrp="1"/>
          </p:cNvSpPr>
          <p:nvPr>
            <p:ph type="sldNum" sz="quarter" idx="12"/>
          </p:nvPr>
        </p:nvSpPr>
        <p:spPr/>
        <p:txBody>
          <a:bodyPr/>
          <a:lstStyle/>
          <a:p>
            <a:fld id="{DC3BB032-4020-48F4-953B-341806DC4A2B}" type="slidenum">
              <a:rPr lang="en-US" smtClean="0"/>
              <a:pPr/>
              <a:t>19</a:t>
            </a:fld>
            <a:endParaRPr lang="en-US"/>
          </a:p>
        </p:txBody>
      </p:sp>
    </p:spTree>
    <p:extLst>
      <p:ext uri="{BB962C8B-B14F-4D97-AF65-F5344CB8AC3E}">
        <p14:creationId xmlns:p14="http://schemas.microsoft.com/office/powerpoint/2010/main" val="53670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FA20CAC9-DD28-4D6D-8F87-48540B3BC841}"/>
              </a:ext>
            </a:extLst>
          </p:cNvPr>
          <p:cNvSpPr txBox="1"/>
          <p:nvPr/>
        </p:nvSpPr>
        <p:spPr>
          <a:xfrm>
            <a:off x="76200" y="76200"/>
            <a:ext cx="1591846" cy="461665"/>
          </a:xfrm>
          <a:prstGeom prst="rect">
            <a:avLst/>
          </a:prstGeom>
          <a:noFill/>
        </p:spPr>
        <p:txBody>
          <a:bodyPr wrap="none" rtlCol="0">
            <a:spAutoFit/>
          </a:bodyPr>
          <a:lstStyle/>
          <a:p>
            <a:r>
              <a:rPr lang="en-US" sz="2400" b="1" dirty="0"/>
              <a:t>Key Points:</a:t>
            </a:r>
          </a:p>
        </p:txBody>
      </p:sp>
      <p:sp>
        <p:nvSpPr>
          <p:cNvPr id="11" name="Rectangle 10">
            <a:extLst>
              <a:ext uri="{FF2B5EF4-FFF2-40B4-BE49-F238E27FC236}">
                <a16:creationId xmlns:a16="http://schemas.microsoft.com/office/drawing/2014/main" id="{DEDB1863-1746-4DD1-86C9-3761D81D4DD8}"/>
              </a:ext>
            </a:extLst>
          </p:cNvPr>
          <p:cNvSpPr/>
          <p:nvPr/>
        </p:nvSpPr>
        <p:spPr>
          <a:xfrm>
            <a:off x="533400" y="2639184"/>
            <a:ext cx="6589722" cy="2585323"/>
          </a:xfrm>
          <a:prstGeom prst="rect">
            <a:avLst/>
          </a:prstGeom>
        </p:spPr>
        <p:txBody>
          <a:bodyPr wrap="square">
            <a:spAutoFit/>
          </a:bodyPr>
          <a:lstStyle/>
          <a:p>
            <a:r>
              <a:rPr lang="en-US" b="1" dirty="0"/>
              <a:t>Kinetics</a:t>
            </a:r>
          </a:p>
          <a:p>
            <a:pPr lvl="1"/>
            <a:r>
              <a:rPr lang="en-US" dirty="0"/>
              <a:t>Rate = </a:t>
            </a:r>
            <a:r>
              <a:rPr lang="en-US" dirty="0" err="1"/>
              <a:t>dP</a:t>
            </a:r>
            <a:r>
              <a:rPr lang="en-US" dirty="0"/>
              <a:t>/dt, proportional to [ES].</a:t>
            </a:r>
          </a:p>
          <a:p>
            <a:pPr marL="457200" lvl="2"/>
            <a:r>
              <a:rPr lang="en-US" dirty="0"/>
              <a:t>V</a:t>
            </a:r>
            <a:r>
              <a:rPr lang="en-US" baseline="-25000" dirty="0"/>
              <a:t>max</a:t>
            </a:r>
            <a:r>
              <a:rPr lang="en-US" dirty="0"/>
              <a:t> = measured velocity at saturating substrate:</a:t>
            </a:r>
          </a:p>
          <a:p>
            <a:pPr marL="457200" lvl="2"/>
            <a:r>
              <a:rPr lang="en-US" dirty="0"/>
              <a:t>V</a:t>
            </a:r>
            <a:r>
              <a:rPr lang="en-US" baseline="-25000" dirty="0"/>
              <a:t>max</a:t>
            </a:r>
            <a:r>
              <a:rPr lang="en-US" dirty="0"/>
              <a:t> = </a:t>
            </a:r>
            <a:r>
              <a:rPr lang="en-US" dirty="0" err="1"/>
              <a:t>k</a:t>
            </a:r>
            <a:r>
              <a:rPr lang="en-US" baseline="-25000" dirty="0" err="1"/>
              <a:t>CAT</a:t>
            </a:r>
            <a:r>
              <a:rPr lang="en-US" dirty="0"/>
              <a:t> x </a:t>
            </a:r>
            <a:r>
              <a:rPr lang="en-US" dirty="0" err="1"/>
              <a:t>E</a:t>
            </a:r>
            <a:r>
              <a:rPr lang="en-US" baseline="-25000" dirty="0" err="1"/>
              <a:t>total</a:t>
            </a:r>
            <a:endParaRPr lang="en-US" baseline="-25000" dirty="0"/>
          </a:p>
          <a:p>
            <a:pPr lvl="1"/>
            <a:r>
              <a:rPr lang="en-US" dirty="0"/>
              <a:t>K</a:t>
            </a:r>
            <a:r>
              <a:rPr lang="en-US" baseline="-25000" dirty="0"/>
              <a:t>M</a:t>
            </a:r>
            <a:r>
              <a:rPr lang="en-US" dirty="0"/>
              <a:t>:</a:t>
            </a:r>
          </a:p>
          <a:p>
            <a:pPr marL="1200150" lvl="2" indent="-285750">
              <a:buFont typeface="Arial" panose="020B0604020202020204" pitchFamily="34" charset="0"/>
              <a:buChar char="•"/>
            </a:pPr>
            <a:r>
              <a:rPr lang="en-US" dirty="0"/>
              <a:t>Substrate concentration to ½ saturate the enzyme, v = Vmax/2</a:t>
            </a:r>
          </a:p>
          <a:p>
            <a:pPr marL="1200150" lvl="2" indent="-285750">
              <a:buFont typeface="Arial" panose="020B0604020202020204" pitchFamily="34" charset="0"/>
              <a:buChar char="•"/>
            </a:pPr>
            <a:r>
              <a:rPr lang="en-US" dirty="0"/>
              <a:t>Measure of substrate affinity, lower K</a:t>
            </a:r>
            <a:r>
              <a:rPr lang="en-US" baseline="-25000" dirty="0"/>
              <a:t>M</a:t>
            </a:r>
            <a:r>
              <a:rPr lang="en-US" dirty="0"/>
              <a:t>, better binding.</a:t>
            </a:r>
          </a:p>
          <a:p>
            <a:pPr lvl="2"/>
            <a:endParaRPr lang="en-US" dirty="0"/>
          </a:p>
        </p:txBody>
      </p:sp>
      <p:grpSp>
        <p:nvGrpSpPr>
          <p:cNvPr id="12" name="Group 11">
            <a:extLst>
              <a:ext uri="{FF2B5EF4-FFF2-40B4-BE49-F238E27FC236}">
                <a16:creationId xmlns:a16="http://schemas.microsoft.com/office/drawing/2014/main" id="{65027FB8-3A9C-4887-8640-41A5A9891C16}"/>
              </a:ext>
            </a:extLst>
          </p:cNvPr>
          <p:cNvGrpSpPr/>
          <p:nvPr/>
        </p:nvGrpSpPr>
        <p:grpSpPr>
          <a:xfrm>
            <a:off x="6637746" y="995098"/>
            <a:ext cx="2092105" cy="1772556"/>
            <a:chOff x="8534400" y="489709"/>
            <a:chExt cx="2092105" cy="1772556"/>
          </a:xfrm>
        </p:grpSpPr>
        <p:grpSp>
          <p:nvGrpSpPr>
            <p:cNvPr id="13" name="Group 12">
              <a:extLst>
                <a:ext uri="{FF2B5EF4-FFF2-40B4-BE49-F238E27FC236}">
                  <a16:creationId xmlns:a16="http://schemas.microsoft.com/office/drawing/2014/main" id="{968928D1-832B-446A-AE98-B614C20EE9BB}"/>
                </a:ext>
              </a:extLst>
            </p:cNvPr>
            <p:cNvGrpSpPr/>
            <p:nvPr/>
          </p:nvGrpSpPr>
          <p:grpSpPr>
            <a:xfrm>
              <a:off x="8534400" y="914400"/>
              <a:ext cx="1723093" cy="1347865"/>
              <a:chOff x="6049307" y="5422267"/>
              <a:chExt cx="1723093" cy="1347865"/>
            </a:xfrm>
          </p:grpSpPr>
          <p:cxnSp>
            <p:nvCxnSpPr>
              <p:cNvPr id="19" name="Straight Connector 18">
                <a:extLst>
                  <a:ext uri="{FF2B5EF4-FFF2-40B4-BE49-F238E27FC236}">
                    <a16:creationId xmlns:a16="http://schemas.microsoft.com/office/drawing/2014/main" id="{6C468897-7D6F-434B-BD9C-04550D2CBADD}"/>
                  </a:ext>
                </a:extLst>
              </p:cNvPr>
              <p:cNvCxnSpPr/>
              <p:nvPr/>
            </p:nvCxnSpPr>
            <p:spPr>
              <a:xfrm>
                <a:off x="6516965" y="5422267"/>
                <a:ext cx="0" cy="978533"/>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877802D-A273-4393-B63F-3EBF39E253ED}"/>
                  </a:ext>
                </a:extLst>
              </p:cNvPr>
              <p:cNvCxnSpPr/>
              <p:nvPr/>
            </p:nvCxnSpPr>
            <p:spPr>
              <a:xfrm>
                <a:off x="6516965" y="6400800"/>
                <a:ext cx="1255435"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667B6A0-E958-4470-89CB-CEE925E95CF2}"/>
                  </a:ext>
                </a:extLst>
              </p:cNvPr>
              <p:cNvSpPr txBox="1"/>
              <p:nvPr/>
            </p:nvSpPr>
            <p:spPr>
              <a:xfrm>
                <a:off x="6838894" y="6400800"/>
                <a:ext cx="614271" cy="369332"/>
              </a:xfrm>
              <a:prstGeom prst="rect">
                <a:avLst/>
              </a:prstGeom>
              <a:noFill/>
            </p:spPr>
            <p:txBody>
              <a:bodyPr wrap="none" rtlCol="0">
                <a:spAutoFit/>
              </a:bodyPr>
              <a:lstStyle/>
              <a:p>
                <a:r>
                  <a:rPr lang="en-US" dirty="0"/>
                  <a:t>time</a:t>
                </a:r>
              </a:p>
            </p:txBody>
          </p:sp>
          <p:sp>
            <p:nvSpPr>
              <p:cNvPr id="22" name="TextBox 21">
                <a:extLst>
                  <a:ext uri="{FF2B5EF4-FFF2-40B4-BE49-F238E27FC236}">
                    <a16:creationId xmlns:a16="http://schemas.microsoft.com/office/drawing/2014/main" id="{D6FBFE67-7878-42DC-8A7D-A414E403C7C0}"/>
                  </a:ext>
                </a:extLst>
              </p:cNvPr>
              <p:cNvSpPr txBox="1"/>
              <p:nvPr/>
            </p:nvSpPr>
            <p:spPr>
              <a:xfrm>
                <a:off x="6049307" y="5580146"/>
                <a:ext cx="444352" cy="369332"/>
              </a:xfrm>
              <a:prstGeom prst="rect">
                <a:avLst/>
              </a:prstGeom>
              <a:noFill/>
            </p:spPr>
            <p:txBody>
              <a:bodyPr wrap="none" rtlCol="0">
                <a:spAutoFit/>
              </a:bodyPr>
              <a:lstStyle/>
              <a:p>
                <a:r>
                  <a:rPr lang="en-US" dirty="0"/>
                  <a:t>[P]</a:t>
                </a:r>
              </a:p>
            </p:txBody>
          </p:sp>
          <p:cxnSp>
            <p:nvCxnSpPr>
              <p:cNvPr id="23" name="Straight Connector 22">
                <a:extLst>
                  <a:ext uri="{FF2B5EF4-FFF2-40B4-BE49-F238E27FC236}">
                    <a16:creationId xmlns:a16="http://schemas.microsoft.com/office/drawing/2014/main" id="{74153B84-A8D9-459D-8D7F-50DDA860D72E}"/>
                  </a:ext>
                </a:extLst>
              </p:cNvPr>
              <p:cNvCxnSpPr>
                <a:cxnSpLocks/>
              </p:cNvCxnSpPr>
              <p:nvPr/>
            </p:nvCxnSpPr>
            <p:spPr>
              <a:xfrm flipH="1">
                <a:off x="6537410" y="5668022"/>
                <a:ext cx="1035897" cy="732779"/>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4" name="Straight Connector 13">
              <a:extLst>
                <a:ext uri="{FF2B5EF4-FFF2-40B4-BE49-F238E27FC236}">
                  <a16:creationId xmlns:a16="http://schemas.microsoft.com/office/drawing/2014/main" id="{C3228F5F-E3EC-44C7-A976-130FD7EE63F9}"/>
                </a:ext>
              </a:extLst>
            </p:cNvPr>
            <p:cNvCxnSpPr>
              <a:cxnSpLocks/>
            </p:cNvCxnSpPr>
            <p:nvPr/>
          </p:nvCxnSpPr>
          <p:spPr>
            <a:xfrm flipH="1">
              <a:off x="9022501" y="762001"/>
              <a:ext cx="731097" cy="1130934"/>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9188124-39F3-4716-94BA-B2E69676A3C0}"/>
                </a:ext>
              </a:extLst>
            </p:cNvPr>
            <p:cNvCxnSpPr>
              <a:cxnSpLocks/>
            </p:cNvCxnSpPr>
            <p:nvPr/>
          </p:nvCxnSpPr>
          <p:spPr>
            <a:xfrm flipH="1">
              <a:off x="9002058" y="1582875"/>
              <a:ext cx="1179235" cy="311419"/>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D7C326B-7FC0-46C0-9990-F378B90DB5C6}"/>
                </a:ext>
              </a:extLst>
            </p:cNvPr>
            <p:cNvSpPr txBox="1"/>
            <p:nvPr/>
          </p:nvSpPr>
          <p:spPr>
            <a:xfrm>
              <a:off x="10257493" y="1373116"/>
              <a:ext cx="369012" cy="369332"/>
            </a:xfrm>
            <a:prstGeom prst="rect">
              <a:avLst/>
            </a:prstGeom>
            <a:noFill/>
          </p:spPr>
          <p:txBody>
            <a:bodyPr wrap="none" rtlCol="0">
              <a:spAutoFit/>
            </a:bodyPr>
            <a:lstStyle/>
            <a:p>
              <a:r>
                <a:rPr lang="en-US" dirty="0"/>
                <a:t>S</a:t>
              </a:r>
              <a:r>
                <a:rPr lang="en-US" baseline="-25000" dirty="0"/>
                <a:t>1</a:t>
              </a:r>
            </a:p>
          </p:txBody>
        </p:sp>
        <p:sp>
          <p:nvSpPr>
            <p:cNvPr id="17" name="TextBox 16">
              <a:extLst>
                <a:ext uri="{FF2B5EF4-FFF2-40B4-BE49-F238E27FC236}">
                  <a16:creationId xmlns:a16="http://schemas.microsoft.com/office/drawing/2014/main" id="{BC8DA2BC-418B-4F2E-B86B-09D2EC824963}"/>
                </a:ext>
              </a:extLst>
            </p:cNvPr>
            <p:cNvSpPr txBox="1"/>
            <p:nvPr/>
          </p:nvSpPr>
          <p:spPr>
            <a:xfrm>
              <a:off x="10087850" y="943237"/>
              <a:ext cx="369012" cy="369332"/>
            </a:xfrm>
            <a:prstGeom prst="rect">
              <a:avLst/>
            </a:prstGeom>
            <a:noFill/>
          </p:spPr>
          <p:txBody>
            <a:bodyPr wrap="none" rtlCol="0">
              <a:spAutoFit/>
            </a:bodyPr>
            <a:lstStyle/>
            <a:p>
              <a:r>
                <a:rPr lang="en-US" dirty="0"/>
                <a:t>S</a:t>
              </a:r>
              <a:r>
                <a:rPr lang="en-US" baseline="-25000" dirty="0"/>
                <a:t>2</a:t>
              </a:r>
            </a:p>
          </p:txBody>
        </p:sp>
        <p:sp>
          <p:nvSpPr>
            <p:cNvPr id="18" name="TextBox 17">
              <a:extLst>
                <a:ext uri="{FF2B5EF4-FFF2-40B4-BE49-F238E27FC236}">
                  <a16:creationId xmlns:a16="http://schemas.microsoft.com/office/drawing/2014/main" id="{AD460038-C90A-4049-A074-7093DCAF6495}"/>
                </a:ext>
              </a:extLst>
            </p:cNvPr>
            <p:cNvSpPr txBox="1"/>
            <p:nvPr/>
          </p:nvSpPr>
          <p:spPr>
            <a:xfrm>
              <a:off x="9753598" y="489709"/>
              <a:ext cx="369012" cy="369332"/>
            </a:xfrm>
            <a:prstGeom prst="rect">
              <a:avLst/>
            </a:prstGeom>
            <a:noFill/>
          </p:spPr>
          <p:txBody>
            <a:bodyPr wrap="none" rtlCol="0">
              <a:spAutoFit/>
            </a:bodyPr>
            <a:lstStyle/>
            <a:p>
              <a:r>
                <a:rPr lang="en-US" dirty="0"/>
                <a:t>S</a:t>
              </a:r>
              <a:r>
                <a:rPr lang="en-US" baseline="-25000" dirty="0"/>
                <a:t>3</a:t>
              </a:r>
            </a:p>
          </p:txBody>
        </p:sp>
      </p:grpSp>
      <p:pic>
        <p:nvPicPr>
          <p:cNvPr id="24" name="Picture 2" descr="Figure 3-24">
            <a:extLst>
              <a:ext uri="{FF2B5EF4-FFF2-40B4-BE49-F238E27FC236}">
                <a16:creationId xmlns:a16="http://schemas.microsoft.com/office/drawing/2014/main" id="{F7AAB9C0-B8E7-43E3-BD5C-FD7E4E1D739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05883" y="4255036"/>
            <a:ext cx="4015874" cy="22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0AF14E62-A5A6-A428-E531-3A2FC291D6C6}"/>
                  </a:ext>
                </a:extLst>
              </p:cNvPr>
              <p:cNvSpPr txBox="1"/>
              <p:nvPr/>
            </p:nvSpPr>
            <p:spPr>
              <a:xfrm>
                <a:off x="1066800" y="1506566"/>
                <a:ext cx="4424095" cy="37779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b="0" i="1" smtClean="0">
                              <a:latin typeface="Cambria Math" panose="02040503050406030204" pitchFamily="18" charset="0"/>
                            </a:rPr>
                          </m:ctrlPr>
                        </m:dPr>
                        <m:e>
                          <m:r>
                            <a:rPr lang="en-US" b="0" i="1" smtClean="0">
                              <a:latin typeface="Cambria Math" panose="02040503050406030204" pitchFamily="18" charset="0"/>
                            </a:rPr>
                            <m:t>𝐸</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𝑆</m:t>
                          </m:r>
                        </m:e>
                      </m:d>
                      <m:r>
                        <a:rPr lang="en-US" b="0" i="1" smtClean="0">
                          <a:latin typeface="Cambria Math" panose="02040503050406030204" pitchFamily="18" charset="0"/>
                        </a:rPr>
                        <m:t> </m:t>
                      </m:r>
                      <m:r>
                        <a:rPr lang="en-US" b="0" i="1" smtClean="0">
                          <a:latin typeface="Cambria Math" panose="02040503050406030204" pitchFamily="18" charset="0"/>
                          <a:ea typeface="Cambria Math" panose="02040503050406030204" pitchFamily="18" charset="0"/>
                        </a:rPr>
                        <m:t>⇄ </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𝐸𝑆</m:t>
                          </m:r>
                        </m:e>
                      </m:d>
                      <m:r>
                        <a:rPr lang="en-US" b="0" i="1" smtClean="0">
                          <a:latin typeface="Cambria Math" panose="02040503050406030204" pitchFamily="18" charset="0"/>
                          <a:ea typeface="Cambria Math" panose="02040503050406030204" pitchFamily="18" charset="0"/>
                        </a:rPr>
                        <m:t> </m:t>
                      </m:r>
                      <m:groupChr>
                        <m:groupChrPr>
                          <m:chr m:val="→"/>
                          <m:vertJc m:val="bot"/>
                          <m:ctrlPr>
                            <a:rPr lang="en-US" b="0" i="1" smtClean="0">
                              <a:latin typeface="Cambria Math" panose="02040503050406030204" pitchFamily="18" charset="0"/>
                              <a:ea typeface="Cambria Math" panose="02040503050406030204" pitchFamily="18" charset="0"/>
                            </a:rPr>
                          </m:ctrlPr>
                        </m:groupChrPr>
                        <m:e>
                          <m:r>
                            <m:rPr>
                              <m:brk m:alnAt="2"/>
                            </m:rP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𝐶𝐴𝑇</m:t>
                              </m:r>
                            </m:sub>
                          </m:sSub>
                        </m:e>
                      </m:groupChr>
                      <m:r>
                        <a:rPr lang="en-US" b="0" i="1" smtClean="0">
                          <a:latin typeface="Cambria Math" panose="02040503050406030204" pitchFamily="18" charset="0"/>
                          <a:ea typeface="Cambria Math" panose="02040503050406030204" pitchFamily="18" charset="0"/>
                        </a:rPr>
                        <m:t> </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𝐸𝑃</m:t>
                          </m:r>
                        </m:e>
                      </m:d>
                      <m:r>
                        <a:rPr lang="en-US" b="0" i="1" smtClean="0">
                          <a:latin typeface="Cambria Math" panose="02040503050406030204" pitchFamily="18" charset="0"/>
                          <a:ea typeface="Cambria Math" panose="02040503050406030204" pitchFamily="18" charset="0"/>
                        </a:rPr>
                        <m:t> ⟶</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𝐸</m:t>
                          </m:r>
                        </m:e>
                      </m:d>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5" name="TextBox 4">
                <a:extLst>
                  <a:ext uri="{FF2B5EF4-FFF2-40B4-BE49-F238E27FC236}">
                    <a16:creationId xmlns:a16="http://schemas.microsoft.com/office/drawing/2014/main" id="{0AF14E62-A5A6-A428-E531-3A2FC291D6C6}"/>
                  </a:ext>
                </a:extLst>
              </p:cNvPr>
              <p:cNvSpPr txBox="1">
                <a:spLocks noRot="1" noChangeAspect="1" noMove="1" noResize="1" noEditPoints="1" noAdjustHandles="1" noChangeArrowheads="1" noChangeShapeType="1" noTextEdit="1"/>
              </p:cNvSpPr>
              <p:nvPr/>
            </p:nvSpPr>
            <p:spPr>
              <a:xfrm>
                <a:off x="1066800" y="1506566"/>
                <a:ext cx="4424095" cy="377796"/>
              </a:xfrm>
              <a:prstGeom prst="rect">
                <a:avLst/>
              </a:prstGeom>
              <a:blipFill>
                <a:blip r:embed="rId3"/>
                <a:stretch>
                  <a:fillRect/>
                </a:stretch>
              </a:blipFill>
            </p:spPr>
            <p:txBody>
              <a:bodyPr/>
              <a:lstStyle/>
              <a:p>
                <a:r>
                  <a:rPr lang="en-US">
                    <a:noFill/>
                  </a:rPr>
                  <a:t> </a:t>
                </a:r>
              </a:p>
            </p:txBody>
          </p:sp>
        </mc:Fallback>
      </mc:AlternateContent>
      <p:sp>
        <p:nvSpPr>
          <p:cNvPr id="6" name="Date Placeholder 5">
            <a:extLst>
              <a:ext uri="{FF2B5EF4-FFF2-40B4-BE49-F238E27FC236}">
                <a16:creationId xmlns:a16="http://schemas.microsoft.com/office/drawing/2014/main" id="{28607191-1205-01F9-C7BD-33202CD1119E}"/>
              </a:ext>
            </a:extLst>
          </p:cNvPr>
          <p:cNvSpPr>
            <a:spLocks noGrp="1"/>
          </p:cNvSpPr>
          <p:nvPr>
            <p:ph type="dt" sz="half" idx="10"/>
          </p:nvPr>
        </p:nvSpPr>
        <p:spPr/>
        <p:txBody>
          <a:bodyPr/>
          <a:lstStyle/>
          <a:p>
            <a:fld id="{56109422-AAB1-45A1-A26F-D5AD490347B3}" type="datetime1">
              <a:rPr lang="en-US" smtClean="0"/>
              <a:t>9/9/2023</a:t>
            </a:fld>
            <a:endParaRPr lang="en-US"/>
          </a:p>
        </p:txBody>
      </p:sp>
      <p:sp>
        <p:nvSpPr>
          <p:cNvPr id="7" name="Footer Placeholder 6">
            <a:extLst>
              <a:ext uri="{FF2B5EF4-FFF2-40B4-BE49-F238E27FC236}">
                <a16:creationId xmlns:a16="http://schemas.microsoft.com/office/drawing/2014/main" id="{6E307E0C-D2B4-BD02-1445-41B0FFD65388}"/>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D9996158-E1B4-9A70-EA15-60BF3CAF795F}"/>
              </a:ext>
            </a:extLst>
          </p:cNvPr>
          <p:cNvSpPr>
            <a:spLocks noGrp="1"/>
          </p:cNvSpPr>
          <p:nvPr>
            <p:ph type="sldNum" sz="quarter" idx="12"/>
          </p:nvPr>
        </p:nvSpPr>
        <p:spPr/>
        <p:txBody>
          <a:bodyPr/>
          <a:lstStyle/>
          <a:p>
            <a:fld id="{DC3BB032-4020-48F4-953B-341806DC4A2B}" type="slidenum">
              <a:rPr lang="en-US" smtClean="0"/>
              <a:pPr/>
              <a:t>2</a:t>
            </a:fld>
            <a:endParaRPr lang="en-US"/>
          </a:p>
        </p:txBody>
      </p:sp>
    </p:spTree>
    <p:extLst>
      <p:ext uri="{BB962C8B-B14F-4D97-AF65-F5344CB8AC3E}">
        <p14:creationId xmlns:p14="http://schemas.microsoft.com/office/powerpoint/2010/main" val="2770238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A9563DB6-A852-4B80-B45C-724BB4F392F9}"/>
              </a:ext>
            </a:extLst>
          </p:cNvPr>
          <p:cNvGraphicFramePr>
            <a:graphicFrameLocks noChangeAspect="1"/>
          </p:cNvGraphicFramePr>
          <p:nvPr/>
        </p:nvGraphicFramePr>
        <p:xfrm>
          <a:off x="2514600" y="591908"/>
          <a:ext cx="8813860" cy="2203466"/>
        </p:xfrm>
        <a:graphic>
          <a:graphicData uri="http://schemas.openxmlformats.org/presentationml/2006/ole">
            <mc:AlternateContent xmlns:mc="http://schemas.openxmlformats.org/markup-compatibility/2006">
              <mc:Choice xmlns:v="urn:schemas-microsoft-com:vml" Requires="v">
                <p:oleObj name="MDLDrawObject Class" r:id="rId2" imgW="8448385" imgH="2133074" progId="MDLDrawOLE.MDLDrawObject.1">
                  <p:embed/>
                </p:oleObj>
              </mc:Choice>
              <mc:Fallback>
                <p:oleObj name="MDLDrawObject Class" r:id="rId2" imgW="8448385" imgH="2133074" progId="MDLDrawOLE.MDLDrawObject.1">
                  <p:embed/>
                  <p:pic>
                    <p:nvPicPr>
                      <p:cNvPr id="5" name="Object 4">
                        <a:extLst>
                          <a:ext uri="{FF2B5EF4-FFF2-40B4-BE49-F238E27FC236}">
                            <a16:creationId xmlns:a16="http://schemas.microsoft.com/office/drawing/2014/main" id="{A9563DB6-A852-4B80-B45C-724BB4F392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591908"/>
                        <a:ext cx="8813860" cy="2203466"/>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9EB1C930-4BEE-9812-5DC5-3AAF18FABEED}"/>
              </a:ext>
            </a:extLst>
          </p:cNvPr>
          <p:cNvSpPr txBox="1"/>
          <p:nvPr/>
        </p:nvSpPr>
        <p:spPr>
          <a:xfrm>
            <a:off x="31423" y="108287"/>
            <a:ext cx="8268354" cy="369332"/>
          </a:xfrm>
          <a:prstGeom prst="rect">
            <a:avLst/>
          </a:prstGeom>
          <a:noFill/>
        </p:spPr>
        <p:txBody>
          <a:bodyPr wrap="none" rtlCol="0">
            <a:spAutoFit/>
          </a:bodyPr>
          <a:lstStyle/>
          <a:p>
            <a:r>
              <a:rPr lang="en-US" i="1" dirty="0">
                <a:solidFill>
                  <a:srgbClr val="00B0F0"/>
                </a:solidFill>
              </a:rPr>
              <a:t>Explain the difference in K</a:t>
            </a:r>
            <a:r>
              <a:rPr lang="en-US" i="1" baseline="-25000" dirty="0">
                <a:solidFill>
                  <a:srgbClr val="00B0F0"/>
                </a:solidFill>
              </a:rPr>
              <a:t>I</a:t>
            </a:r>
            <a:r>
              <a:rPr lang="en-US" i="1" dirty="0">
                <a:solidFill>
                  <a:srgbClr val="00B0F0"/>
                </a:solidFill>
              </a:rPr>
              <a:t> based on the molecular interactions between each inhibitor</a:t>
            </a:r>
          </a:p>
        </p:txBody>
      </p:sp>
      <p:graphicFrame>
        <p:nvGraphicFramePr>
          <p:cNvPr id="8" name="Table 8">
            <a:extLst>
              <a:ext uri="{FF2B5EF4-FFF2-40B4-BE49-F238E27FC236}">
                <a16:creationId xmlns:a16="http://schemas.microsoft.com/office/drawing/2014/main" id="{779F3BDB-3FE2-C039-BCEA-2AC43655E68C}"/>
              </a:ext>
            </a:extLst>
          </p:cNvPr>
          <p:cNvGraphicFramePr>
            <a:graphicFrameLocks noGrp="1"/>
          </p:cNvGraphicFramePr>
          <p:nvPr>
            <p:extLst>
              <p:ext uri="{D42A27DB-BD31-4B8C-83A1-F6EECF244321}">
                <p14:modId xmlns:p14="http://schemas.microsoft.com/office/powerpoint/2010/main" val="3111540418"/>
              </p:ext>
            </p:extLst>
          </p:nvPr>
        </p:nvGraphicFramePr>
        <p:xfrm>
          <a:off x="152400" y="3200400"/>
          <a:ext cx="10972800" cy="1708706"/>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1658098225"/>
                    </a:ext>
                  </a:extLst>
                </a:gridCol>
                <a:gridCol w="3886200">
                  <a:extLst>
                    <a:ext uri="{9D8B030D-6E8A-4147-A177-3AD203B41FA5}">
                      <a16:colId xmlns:a16="http://schemas.microsoft.com/office/drawing/2014/main" val="1987474670"/>
                    </a:ext>
                  </a:extLst>
                </a:gridCol>
                <a:gridCol w="4343400">
                  <a:extLst>
                    <a:ext uri="{9D8B030D-6E8A-4147-A177-3AD203B41FA5}">
                      <a16:colId xmlns:a16="http://schemas.microsoft.com/office/drawing/2014/main" val="3438837668"/>
                    </a:ext>
                  </a:extLst>
                </a:gridCol>
              </a:tblGrid>
              <a:tr h="375746">
                <a:tc>
                  <a:txBody>
                    <a:bodyPr/>
                    <a:lstStyle/>
                    <a:p>
                      <a:r>
                        <a:rPr lang="en-US" dirty="0"/>
                        <a:t>Potential Interaction</a:t>
                      </a:r>
                    </a:p>
                  </a:txBody>
                  <a:tcPr/>
                </a:tc>
                <a:tc>
                  <a:txBody>
                    <a:bodyPr/>
                    <a:lstStyle/>
                    <a:p>
                      <a:pPr algn="ctr"/>
                      <a:r>
                        <a:rPr lang="en-US" dirty="0"/>
                        <a:t>Drug A (K</a:t>
                      </a:r>
                      <a:r>
                        <a:rPr lang="en-US" baseline="-25000" dirty="0"/>
                        <a:t>I</a:t>
                      </a:r>
                      <a:r>
                        <a:rPr lang="en-US" dirty="0"/>
                        <a:t> = 10 </a:t>
                      </a:r>
                      <a:r>
                        <a:rPr lang="en-US" dirty="0" err="1"/>
                        <a:t>nM</a:t>
                      </a:r>
                      <a:r>
                        <a:rPr lang="en-US" dirty="0"/>
                        <a:t>)</a:t>
                      </a:r>
                    </a:p>
                  </a:txBody>
                  <a:tcPr/>
                </a:tc>
                <a:tc>
                  <a:txBody>
                    <a:bodyPr/>
                    <a:lstStyle/>
                    <a:p>
                      <a:pPr algn="ctr"/>
                      <a:r>
                        <a:rPr lang="en-US" dirty="0"/>
                        <a:t>Drug B (K</a:t>
                      </a:r>
                      <a:r>
                        <a:rPr lang="en-US" baseline="-25000" dirty="0"/>
                        <a:t>I</a:t>
                      </a:r>
                      <a:r>
                        <a:rPr lang="en-US" dirty="0"/>
                        <a:t> = 1 </a:t>
                      </a:r>
                      <a:r>
                        <a:rPr lang="en-US" dirty="0" err="1"/>
                        <a:t>nM</a:t>
                      </a:r>
                      <a:r>
                        <a:rPr lang="en-US" dirty="0"/>
                        <a:t>)</a:t>
                      </a:r>
                    </a:p>
                  </a:txBody>
                  <a:tcPr/>
                </a:tc>
                <a:extLst>
                  <a:ext uri="{0D108BD9-81ED-4DB2-BD59-A6C34878D82A}">
                    <a16:rowId xmlns:a16="http://schemas.microsoft.com/office/drawing/2014/main" val="1187517577"/>
                  </a:ext>
                </a:extLst>
              </a:tr>
              <a:tr h="666480">
                <a:tc>
                  <a:txBody>
                    <a:bodyPr/>
                    <a:lstStyle/>
                    <a:p>
                      <a:r>
                        <a:rPr lang="en-US" dirty="0"/>
                        <a:t>Van der Waals</a:t>
                      </a: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615941925"/>
                  </a:ext>
                </a:extLst>
              </a:tr>
              <a:tr h="666480">
                <a:tc>
                  <a:txBody>
                    <a:bodyPr/>
                    <a:lstStyle/>
                    <a:p>
                      <a:r>
                        <a:rPr lang="en-US" dirty="0"/>
                        <a:t>Hydrophobic effect</a:t>
                      </a: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755268105"/>
                  </a:ext>
                </a:extLst>
              </a:tr>
            </a:tbl>
          </a:graphicData>
        </a:graphic>
      </p:graphicFrame>
      <p:sp>
        <p:nvSpPr>
          <p:cNvPr id="6" name="Date Placeholder 5">
            <a:extLst>
              <a:ext uri="{FF2B5EF4-FFF2-40B4-BE49-F238E27FC236}">
                <a16:creationId xmlns:a16="http://schemas.microsoft.com/office/drawing/2014/main" id="{CB7FBD13-2897-15FD-6B07-B4DF88EE5FE6}"/>
              </a:ext>
            </a:extLst>
          </p:cNvPr>
          <p:cNvSpPr>
            <a:spLocks noGrp="1"/>
          </p:cNvSpPr>
          <p:nvPr>
            <p:ph type="dt" sz="half" idx="10"/>
          </p:nvPr>
        </p:nvSpPr>
        <p:spPr/>
        <p:txBody>
          <a:bodyPr/>
          <a:lstStyle/>
          <a:p>
            <a:fld id="{B60A0DA6-78C0-4DB1-B890-C093AAF79CDA}" type="datetime1">
              <a:rPr lang="en-US" smtClean="0"/>
              <a:t>9/9/2023</a:t>
            </a:fld>
            <a:endParaRPr lang="en-US"/>
          </a:p>
        </p:txBody>
      </p:sp>
      <p:sp>
        <p:nvSpPr>
          <p:cNvPr id="9" name="Footer Placeholder 8">
            <a:extLst>
              <a:ext uri="{FF2B5EF4-FFF2-40B4-BE49-F238E27FC236}">
                <a16:creationId xmlns:a16="http://schemas.microsoft.com/office/drawing/2014/main" id="{5663FAC9-B1BC-3089-DD03-3A8F611EBD8F}"/>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6015065A-DF50-E62D-54B5-47A92580FF06}"/>
              </a:ext>
            </a:extLst>
          </p:cNvPr>
          <p:cNvSpPr>
            <a:spLocks noGrp="1"/>
          </p:cNvSpPr>
          <p:nvPr>
            <p:ph type="sldNum" sz="quarter" idx="12"/>
          </p:nvPr>
        </p:nvSpPr>
        <p:spPr/>
        <p:txBody>
          <a:bodyPr/>
          <a:lstStyle/>
          <a:p>
            <a:fld id="{DC3BB032-4020-48F4-953B-341806DC4A2B}" type="slidenum">
              <a:rPr lang="en-US" smtClean="0"/>
              <a:pPr/>
              <a:t>20</a:t>
            </a:fld>
            <a:endParaRPr lang="en-US"/>
          </a:p>
        </p:txBody>
      </p:sp>
    </p:spTree>
    <p:extLst>
      <p:ext uri="{BB962C8B-B14F-4D97-AF65-F5344CB8AC3E}">
        <p14:creationId xmlns:p14="http://schemas.microsoft.com/office/powerpoint/2010/main" val="3722213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41F39205-060D-4D00-9838-79CBB7899B3C}"/>
              </a:ext>
            </a:extLst>
          </p:cNvPr>
          <p:cNvGraphicFramePr>
            <a:graphicFrameLocks noChangeAspect="1"/>
          </p:cNvGraphicFramePr>
          <p:nvPr/>
        </p:nvGraphicFramePr>
        <p:xfrm>
          <a:off x="6648786" y="51408"/>
          <a:ext cx="5143208" cy="1380469"/>
        </p:xfrm>
        <a:graphic>
          <a:graphicData uri="http://schemas.openxmlformats.org/presentationml/2006/ole">
            <mc:AlternateContent xmlns:mc="http://schemas.openxmlformats.org/markup-compatibility/2006">
              <mc:Choice xmlns:v="urn:schemas-microsoft-com:vml" Requires="v">
                <p:oleObj name="MDLDrawObject Class" r:id="rId2" imgW="7648211" imgH="2104697" progId="MDLDrawOLE.MDLDrawObject.1">
                  <p:embed/>
                </p:oleObj>
              </mc:Choice>
              <mc:Fallback>
                <p:oleObj name="MDLDrawObject Class" r:id="rId2" imgW="7648211" imgH="2104697" progId="MDLDrawOLE.MDLDrawObject.1">
                  <p:embed/>
                  <p:pic>
                    <p:nvPicPr>
                      <p:cNvPr id="5" name="Object 4">
                        <a:extLst>
                          <a:ext uri="{FF2B5EF4-FFF2-40B4-BE49-F238E27FC236}">
                            <a16:creationId xmlns:a16="http://schemas.microsoft.com/office/drawing/2014/main" id="{41F39205-060D-4D00-9838-79CBB7899B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8786" y="51408"/>
                        <a:ext cx="5143208" cy="1380469"/>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45ACE1C9-5BA8-483D-AAEB-1EE915760F92}"/>
              </a:ext>
            </a:extLst>
          </p:cNvPr>
          <p:cNvGraphicFramePr>
            <a:graphicFrameLocks noChangeAspect="1"/>
          </p:cNvGraphicFramePr>
          <p:nvPr/>
        </p:nvGraphicFramePr>
        <p:xfrm>
          <a:off x="7130445" y="1635382"/>
          <a:ext cx="4278497" cy="3037443"/>
        </p:xfrm>
        <a:graphic>
          <a:graphicData uri="http://schemas.openxmlformats.org/presentationml/2006/ole">
            <mc:AlternateContent xmlns:mc="http://schemas.openxmlformats.org/markup-compatibility/2006">
              <mc:Choice xmlns:v="urn:schemas-microsoft-com:vml" Requires="v">
                <p:oleObj name="MDLDrawObject Class" r:id="rId4" imgW="4743043" imgH="3438459" progId="MDLDrawOLE.MDLDrawObject.1">
                  <p:embed/>
                </p:oleObj>
              </mc:Choice>
              <mc:Fallback>
                <p:oleObj name="MDLDrawObject Class" r:id="rId4" imgW="4743043" imgH="3438459" progId="MDLDrawOLE.MDLDrawObject.1">
                  <p:embed/>
                  <p:pic>
                    <p:nvPicPr>
                      <p:cNvPr id="6" name="Object 5">
                        <a:extLst>
                          <a:ext uri="{FF2B5EF4-FFF2-40B4-BE49-F238E27FC236}">
                            <a16:creationId xmlns:a16="http://schemas.microsoft.com/office/drawing/2014/main" id="{45ACE1C9-5BA8-483D-AAEB-1EE915760F92}"/>
                          </a:ext>
                        </a:extLst>
                      </p:cNvPr>
                      <p:cNvPicPr>
                        <a:picLocks noChangeAspect="1" noChangeArrowheads="1"/>
                      </p:cNvPicPr>
                      <p:nvPr/>
                    </p:nvPicPr>
                    <p:blipFill>
                      <a:blip r:embed="rId5"/>
                      <a:srcRect/>
                      <a:stretch>
                        <a:fillRect/>
                      </a:stretch>
                    </p:blipFill>
                    <p:spPr bwMode="auto">
                      <a:xfrm>
                        <a:off x="7130445" y="1635382"/>
                        <a:ext cx="4278497" cy="3037443"/>
                      </a:xfrm>
                      <a:prstGeom prst="rect">
                        <a:avLst/>
                      </a:prstGeom>
                      <a:noFill/>
                    </p:spPr>
                  </p:pic>
                </p:oleObj>
              </mc:Fallback>
            </mc:AlternateContent>
          </a:graphicData>
        </a:graphic>
      </p:graphicFrame>
      <p:graphicFrame>
        <p:nvGraphicFramePr>
          <p:cNvPr id="7" name="Object 6">
            <a:extLst>
              <a:ext uri="{FF2B5EF4-FFF2-40B4-BE49-F238E27FC236}">
                <a16:creationId xmlns:a16="http://schemas.microsoft.com/office/drawing/2014/main" id="{F1777FC8-BF4D-4EE7-826A-44B6EEF37167}"/>
              </a:ext>
            </a:extLst>
          </p:cNvPr>
          <p:cNvGraphicFramePr>
            <a:graphicFrameLocks noChangeAspect="1"/>
          </p:cNvGraphicFramePr>
          <p:nvPr/>
        </p:nvGraphicFramePr>
        <p:xfrm>
          <a:off x="2129330" y="3355583"/>
          <a:ext cx="5241389" cy="3321034"/>
        </p:xfrm>
        <a:graphic>
          <a:graphicData uri="http://schemas.openxmlformats.org/presentationml/2006/ole">
            <mc:AlternateContent xmlns:mc="http://schemas.openxmlformats.org/markup-compatibility/2006">
              <mc:Choice xmlns:v="urn:schemas-microsoft-com:vml" Requires="v">
                <p:oleObj name="MDLDrawObject Class" r:id="rId6" imgW="5086313" imgH="3295387" progId="MDLDrawOLE.MDLDrawObject.1">
                  <p:embed/>
                </p:oleObj>
              </mc:Choice>
              <mc:Fallback>
                <p:oleObj name="MDLDrawObject Class" r:id="rId6" imgW="5086313" imgH="3295387" progId="MDLDrawOLE.MDLDrawObject.1">
                  <p:embed/>
                  <p:pic>
                    <p:nvPicPr>
                      <p:cNvPr id="7" name="Object 6">
                        <a:extLst>
                          <a:ext uri="{FF2B5EF4-FFF2-40B4-BE49-F238E27FC236}">
                            <a16:creationId xmlns:a16="http://schemas.microsoft.com/office/drawing/2014/main" id="{F1777FC8-BF4D-4EE7-826A-44B6EEF37167}"/>
                          </a:ext>
                        </a:extLst>
                      </p:cNvPr>
                      <p:cNvPicPr>
                        <a:picLocks noChangeAspect="1" noChangeArrowheads="1"/>
                      </p:cNvPicPr>
                      <p:nvPr/>
                    </p:nvPicPr>
                    <p:blipFill>
                      <a:blip r:embed="rId7"/>
                      <a:srcRect/>
                      <a:stretch>
                        <a:fillRect/>
                      </a:stretch>
                    </p:blipFill>
                    <p:spPr bwMode="auto">
                      <a:xfrm>
                        <a:off x="2129330" y="3355583"/>
                        <a:ext cx="5241389" cy="3321034"/>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7D2E0185-FA3A-4C2F-8723-E7E51CBD0333}"/>
              </a:ext>
            </a:extLst>
          </p:cNvPr>
          <p:cNvSpPr/>
          <p:nvPr/>
        </p:nvSpPr>
        <p:spPr>
          <a:xfrm>
            <a:off x="153552" y="40791"/>
            <a:ext cx="6218840" cy="3429400"/>
          </a:xfrm>
          <a:prstGeom prst="rect">
            <a:avLst/>
          </a:prstGeom>
        </p:spPr>
        <p:txBody>
          <a:bodyPr wrap="square">
            <a:spAutoFit/>
          </a:bodyPr>
          <a:lstStyle/>
          <a:p>
            <a:r>
              <a:rPr lang="en-US" sz="1807" b="1" dirty="0">
                <a:latin typeface="Arial" panose="020B0604020202020204" pitchFamily="34" charset="0"/>
                <a:ea typeface="Times New Roman" panose="02020603050405020304" pitchFamily="18" charset="0"/>
              </a:rPr>
              <a:t>Drug resistance &amp; Rational Drug Design:</a:t>
            </a:r>
            <a:endParaRPr lang="en-US" sz="1807" dirty="0">
              <a:latin typeface="Arial" panose="020B0604020202020204" pitchFamily="34" charset="0"/>
              <a:ea typeface="Times New Roman" panose="02020603050405020304" pitchFamily="18" charset="0"/>
            </a:endParaRP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Error prone copying of </a:t>
            </a:r>
            <a:r>
              <a:rPr lang="en-US" sz="1807" dirty="0" err="1">
                <a:latin typeface="Arial" panose="020B0604020202020204" pitchFamily="34" charset="0"/>
                <a:ea typeface="Times New Roman" panose="02020603050405020304" pitchFamily="18" charset="0"/>
              </a:rPr>
              <a:t>vRNA</a:t>
            </a:r>
            <a:r>
              <a:rPr lang="en-US" sz="1807" dirty="0">
                <a:latin typeface="Arial" panose="020B0604020202020204" pitchFamily="34" charset="0"/>
                <a:ea typeface="Times New Roman" panose="02020603050405020304" pitchFamily="18" charset="0"/>
              </a:rPr>
              <a:t> to DNA introduces changes in the sequence of the viral RNA (mutations), leading to altered amino acids in the viral proteins.</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Changes in the residues that are involved in drug binding may reduce binding.</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The mutant virus is no longer inhibited and will quickly overgrow the wild-type virus.</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A common mutation that arises in many HIV patients is changing Val82→Asn82 in HIV protease.</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The altered HIV protease can be inhibited with modified protease inhibitors (personalized medicine).</a:t>
            </a:r>
          </a:p>
        </p:txBody>
      </p:sp>
      <p:sp>
        <p:nvSpPr>
          <p:cNvPr id="9" name="Rectangle 8">
            <a:extLst>
              <a:ext uri="{FF2B5EF4-FFF2-40B4-BE49-F238E27FC236}">
                <a16:creationId xmlns:a16="http://schemas.microsoft.com/office/drawing/2014/main" id="{29D9094B-C0A8-4FC7-9A52-12103AB9036F}"/>
              </a:ext>
            </a:extLst>
          </p:cNvPr>
          <p:cNvSpPr/>
          <p:nvPr/>
        </p:nvSpPr>
        <p:spPr>
          <a:xfrm>
            <a:off x="6895937" y="4876329"/>
            <a:ext cx="4865346" cy="929870"/>
          </a:xfrm>
          <a:prstGeom prst="rect">
            <a:avLst/>
          </a:prstGeom>
        </p:spPr>
        <p:txBody>
          <a:bodyPr wrap="square">
            <a:spAutoFit/>
          </a:bodyPr>
          <a:lstStyle/>
          <a:p>
            <a:r>
              <a:rPr lang="en-US" sz="1814" i="1" dirty="0">
                <a:solidFill>
                  <a:schemeClr val="tx2">
                    <a:lumMod val="60000"/>
                    <a:lumOff val="40000"/>
                  </a:schemeClr>
                </a:solidFill>
                <a:latin typeface="Arial" panose="020B0604020202020204" pitchFamily="34" charset="0"/>
                <a:ea typeface="Times New Roman" panose="02020603050405020304" pitchFamily="18" charset="0"/>
              </a:rPr>
              <a:t>2. How would you test your new drug? What parameter would you measure?</a:t>
            </a:r>
          </a:p>
          <a:p>
            <a:r>
              <a:rPr lang="en-US" sz="1814" i="1" dirty="0">
                <a:solidFill>
                  <a:schemeClr val="tx2">
                    <a:lumMod val="60000"/>
                    <a:lumOff val="40000"/>
                  </a:schemeClr>
                </a:solidFill>
                <a:latin typeface="Arial" panose="020B0604020202020204" pitchFamily="34" charset="0"/>
                <a:ea typeface="Times New Roman" panose="02020603050405020304" pitchFamily="18" charset="0"/>
              </a:rPr>
              <a:t>		K</a:t>
            </a:r>
            <a:r>
              <a:rPr lang="en-US" sz="1814" i="1" baseline="-25000" dirty="0">
                <a:solidFill>
                  <a:schemeClr val="tx2">
                    <a:lumMod val="60000"/>
                    <a:lumOff val="40000"/>
                  </a:schemeClr>
                </a:solidFill>
                <a:latin typeface="Arial" panose="020B0604020202020204" pitchFamily="34" charset="0"/>
                <a:ea typeface="Times New Roman" panose="02020603050405020304" pitchFamily="18" charset="0"/>
              </a:rPr>
              <a:t>M</a:t>
            </a:r>
            <a:r>
              <a:rPr lang="en-US" sz="1814" i="1" dirty="0">
                <a:solidFill>
                  <a:schemeClr val="tx2">
                    <a:lumMod val="60000"/>
                    <a:lumOff val="40000"/>
                  </a:schemeClr>
                </a:solidFill>
                <a:latin typeface="Arial" panose="020B0604020202020204" pitchFamily="34" charset="0"/>
                <a:ea typeface="Times New Roman" panose="02020603050405020304" pitchFamily="18" charset="0"/>
              </a:rPr>
              <a:t>    or    </a:t>
            </a:r>
            <a:r>
              <a:rPr lang="en-US" sz="1814" i="1" dirty="0" err="1">
                <a:solidFill>
                  <a:schemeClr val="tx2">
                    <a:lumMod val="60000"/>
                    <a:lumOff val="40000"/>
                  </a:schemeClr>
                </a:solidFill>
                <a:latin typeface="Arial" panose="020B0604020202020204" pitchFamily="34" charset="0"/>
                <a:ea typeface="Times New Roman" panose="02020603050405020304" pitchFamily="18" charset="0"/>
              </a:rPr>
              <a:t>k</a:t>
            </a:r>
            <a:r>
              <a:rPr lang="en-US" sz="1814" i="1" baseline="-25000" dirty="0" err="1">
                <a:solidFill>
                  <a:schemeClr val="tx2">
                    <a:lumMod val="60000"/>
                    <a:lumOff val="40000"/>
                  </a:schemeClr>
                </a:solidFill>
                <a:latin typeface="Arial" panose="020B0604020202020204" pitchFamily="34" charset="0"/>
                <a:ea typeface="Times New Roman" panose="02020603050405020304" pitchFamily="18" charset="0"/>
              </a:rPr>
              <a:t>CAT</a:t>
            </a:r>
            <a:r>
              <a:rPr lang="en-US" sz="1814" i="1" baseline="-25000" dirty="0">
                <a:solidFill>
                  <a:schemeClr val="tx2">
                    <a:lumMod val="60000"/>
                    <a:lumOff val="40000"/>
                  </a:schemeClr>
                </a:solidFill>
                <a:latin typeface="Arial" panose="020B0604020202020204" pitchFamily="34" charset="0"/>
                <a:ea typeface="Times New Roman" panose="02020603050405020304" pitchFamily="18" charset="0"/>
              </a:rPr>
              <a:t>  </a:t>
            </a:r>
            <a:r>
              <a:rPr lang="en-US" sz="1814" i="1" dirty="0">
                <a:solidFill>
                  <a:schemeClr val="tx2">
                    <a:lumMod val="60000"/>
                    <a:lumOff val="40000"/>
                  </a:schemeClr>
                </a:solidFill>
                <a:latin typeface="Arial" panose="020B0604020202020204" pitchFamily="34" charset="0"/>
                <a:ea typeface="Times New Roman" panose="02020603050405020304" pitchFamily="18" charset="0"/>
              </a:rPr>
              <a:t>  or    K</a:t>
            </a:r>
            <a:r>
              <a:rPr lang="en-US" sz="1814" i="1" baseline="-25000" dirty="0">
                <a:solidFill>
                  <a:schemeClr val="tx2">
                    <a:lumMod val="60000"/>
                    <a:lumOff val="40000"/>
                  </a:schemeClr>
                </a:solidFill>
                <a:latin typeface="Arial" panose="020B0604020202020204" pitchFamily="34" charset="0"/>
                <a:ea typeface="Times New Roman" panose="02020603050405020304" pitchFamily="18" charset="0"/>
              </a:rPr>
              <a:t>I</a:t>
            </a:r>
            <a:endParaRPr lang="en-US" sz="1814" baseline="-25000" dirty="0">
              <a:solidFill>
                <a:schemeClr val="tx2">
                  <a:lumMod val="60000"/>
                  <a:lumOff val="40000"/>
                </a:schemeClr>
              </a:solidFill>
              <a:latin typeface="Arial" panose="020B0604020202020204" pitchFamily="34" charset="0"/>
              <a:ea typeface="Times New Roman" panose="02020603050405020304" pitchFamily="18" charset="0"/>
            </a:endParaRPr>
          </a:p>
        </p:txBody>
      </p:sp>
      <p:sp>
        <p:nvSpPr>
          <p:cNvPr id="11" name="TextBox 10">
            <a:extLst>
              <a:ext uri="{FF2B5EF4-FFF2-40B4-BE49-F238E27FC236}">
                <a16:creationId xmlns:a16="http://schemas.microsoft.com/office/drawing/2014/main" id="{2EBB4873-B111-A971-0DCF-32156F21189C}"/>
              </a:ext>
            </a:extLst>
          </p:cNvPr>
          <p:cNvSpPr txBox="1"/>
          <p:nvPr/>
        </p:nvSpPr>
        <p:spPr>
          <a:xfrm>
            <a:off x="149742" y="3658064"/>
            <a:ext cx="2076757" cy="2046586"/>
          </a:xfrm>
          <a:prstGeom prst="rect">
            <a:avLst/>
          </a:prstGeom>
          <a:noFill/>
        </p:spPr>
        <p:txBody>
          <a:bodyPr wrap="square">
            <a:spAutoFit/>
          </a:bodyPr>
          <a:lstStyle/>
          <a:p>
            <a:r>
              <a:rPr lang="en-US" sz="1814" i="1" dirty="0">
                <a:solidFill>
                  <a:schemeClr val="tx2">
                    <a:lumMod val="60000"/>
                    <a:lumOff val="40000"/>
                  </a:schemeClr>
                </a:solidFill>
                <a:latin typeface="Arial" panose="020B0604020202020204" pitchFamily="34" charset="0"/>
                <a:ea typeface="Times New Roman" panose="02020603050405020304" pitchFamily="18" charset="0"/>
              </a:rPr>
              <a:t>1. How might you alter the existing inhibitor to be effective at binding to HIV protease with the Asn82 mutation?</a:t>
            </a:r>
          </a:p>
        </p:txBody>
      </p:sp>
      <p:cxnSp>
        <p:nvCxnSpPr>
          <p:cNvPr id="13" name="Straight Arrow Connector 12">
            <a:extLst>
              <a:ext uri="{FF2B5EF4-FFF2-40B4-BE49-F238E27FC236}">
                <a16:creationId xmlns:a16="http://schemas.microsoft.com/office/drawing/2014/main" id="{80ADF834-685A-2C0E-FB52-CEB517F06BCF}"/>
              </a:ext>
            </a:extLst>
          </p:cNvPr>
          <p:cNvCxnSpPr/>
          <p:nvPr/>
        </p:nvCxnSpPr>
        <p:spPr>
          <a:xfrm>
            <a:off x="1611093" y="4741866"/>
            <a:ext cx="103647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250D57F5-3755-D08B-F431-72752ABE1F99}"/>
              </a:ext>
            </a:extLst>
          </p:cNvPr>
          <p:cNvSpPr>
            <a:spLocks noGrp="1"/>
          </p:cNvSpPr>
          <p:nvPr>
            <p:ph type="dt" sz="half" idx="10"/>
          </p:nvPr>
        </p:nvSpPr>
        <p:spPr/>
        <p:txBody>
          <a:bodyPr/>
          <a:lstStyle/>
          <a:p>
            <a:fld id="{80EE9C60-3247-46A3-9FF4-6A360B24B1A5}" type="datetime1">
              <a:rPr lang="en-US" smtClean="0"/>
              <a:t>9/9/2023</a:t>
            </a:fld>
            <a:endParaRPr lang="en-US"/>
          </a:p>
        </p:txBody>
      </p:sp>
      <p:sp>
        <p:nvSpPr>
          <p:cNvPr id="3" name="Footer Placeholder 2">
            <a:extLst>
              <a:ext uri="{FF2B5EF4-FFF2-40B4-BE49-F238E27FC236}">
                <a16:creationId xmlns:a16="http://schemas.microsoft.com/office/drawing/2014/main" id="{7141EA5B-6510-3051-AE7B-0D8C9DBBEB05}"/>
              </a:ext>
            </a:extLst>
          </p:cNvPr>
          <p:cNvSpPr>
            <a:spLocks noGrp="1"/>
          </p:cNvSpPr>
          <p:nvPr>
            <p:ph type="ftr" sz="quarter" idx="11"/>
          </p:nvPr>
        </p:nvSpPr>
        <p:spPr/>
        <p:txBody>
          <a:bodyPr/>
          <a:lstStyle/>
          <a:p>
            <a:r>
              <a:rPr lang="en-US"/>
              <a:t>D &amp; D Lecture 5 - Fall 2023</a:t>
            </a:r>
          </a:p>
        </p:txBody>
      </p:sp>
      <p:sp>
        <p:nvSpPr>
          <p:cNvPr id="4" name="Slide Number Placeholder 3">
            <a:extLst>
              <a:ext uri="{FF2B5EF4-FFF2-40B4-BE49-F238E27FC236}">
                <a16:creationId xmlns:a16="http://schemas.microsoft.com/office/drawing/2014/main" id="{E953CB94-A65B-7D6B-9729-C554C4766A1B}"/>
              </a:ext>
            </a:extLst>
          </p:cNvPr>
          <p:cNvSpPr>
            <a:spLocks noGrp="1"/>
          </p:cNvSpPr>
          <p:nvPr>
            <p:ph type="sldNum" sz="quarter" idx="12"/>
          </p:nvPr>
        </p:nvSpPr>
        <p:spPr/>
        <p:txBody>
          <a:bodyPr/>
          <a:lstStyle/>
          <a:p>
            <a:fld id="{DC3BB032-4020-48F4-953B-341806DC4A2B}" type="slidenum">
              <a:rPr lang="en-US" smtClean="0"/>
              <a:pPr/>
              <a:t>21</a:t>
            </a:fld>
            <a:endParaRPr lang="en-US"/>
          </a:p>
        </p:txBody>
      </p:sp>
    </p:spTree>
    <p:extLst>
      <p:ext uri="{BB962C8B-B14F-4D97-AF65-F5344CB8AC3E}">
        <p14:creationId xmlns:p14="http://schemas.microsoft.com/office/powerpoint/2010/main" val="11426958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B670DA0-A0A1-B84E-A3D3-C8944706252E}"/>
              </a:ext>
            </a:extLst>
          </p:cNvPr>
          <p:cNvSpPr txBox="1"/>
          <p:nvPr/>
        </p:nvSpPr>
        <p:spPr>
          <a:xfrm>
            <a:off x="2743200" y="2819400"/>
            <a:ext cx="7019679" cy="523220"/>
          </a:xfrm>
          <a:prstGeom prst="rect">
            <a:avLst/>
          </a:prstGeom>
          <a:noFill/>
        </p:spPr>
        <p:txBody>
          <a:bodyPr wrap="none" rtlCol="0">
            <a:spAutoFit/>
          </a:bodyPr>
          <a:lstStyle/>
          <a:p>
            <a:r>
              <a:rPr lang="en-US" sz="2800" dirty="0"/>
              <a:t>Drugs that inhibit Transcription and Translation</a:t>
            </a:r>
          </a:p>
        </p:txBody>
      </p:sp>
      <p:sp>
        <p:nvSpPr>
          <p:cNvPr id="6" name="Date Placeholder 5">
            <a:extLst>
              <a:ext uri="{FF2B5EF4-FFF2-40B4-BE49-F238E27FC236}">
                <a16:creationId xmlns:a16="http://schemas.microsoft.com/office/drawing/2014/main" id="{E5A245CC-689F-95A8-DF63-9B35084CD7D1}"/>
              </a:ext>
            </a:extLst>
          </p:cNvPr>
          <p:cNvSpPr>
            <a:spLocks noGrp="1"/>
          </p:cNvSpPr>
          <p:nvPr>
            <p:ph type="dt" sz="half" idx="10"/>
          </p:nvPr>
        </p:nvSpPr>
        <p:spPr/>
        <p:txBody>
          <a:bodyPr/>
          <a:lstStyle/>
          <a:p>
            <a:fld id="{ACAA9D35-37D0-4285-87BA-9BE04503A3B0}" type="datetime1">
              <a:rPr lang="en-US" smtClean="0"/>
              <a:t>9/9/2023</a:t>
            </a:fld>
            <a:endParaRPr lang="en-US"/>
          </a:p>
        </p:txBody>
      </p:sp>
      <p:sp>
        <p:nvSpPr>
          <p:cNvPr id="7" name="Footer Placeholder 6">
            <a:extLst>
              <a:ext uri="{FF2B5EF4-FFF2-40B4-BE49-F238E27FC236}">
                <a16:creationId xmlns:a16="http://schemas.microsoft.com/office/drawing/2014/main" id="{6CF2A2AA-9ECD-E3C1-5978-DB55A24F2675}"/>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C0EB88F1-E35F-2693-04A1-8BA7393558D9}"/>
              </a:ext>
            </a:extLst>
          </p:cNvPr>
          <p:cNvSpPr>
            <a:spLocks noGrp="1"/>
          </p:cNvSpPr>
          <p:nvPr>
            <p:ph type="sldNum" sz="quarter" idx="12"/>
          </p:nvPr>
        </p:nvSpPr>
        <p:spPr/>
        <p:txBody>
          <a:bodyPr/>
          <a:lstStyle/>
          <a:p>
            <a:fld id="{DC3BB032-4020-48F4-953B-341806DC4A2B}" type="slidenum">
              <a:rPr lang="en-US" smtClean="0"/>
              <a:pPr/>
              <a:t>22</a:t>
            </a:fld>
            <a:endParaRPr lang="en-US"/>
          </a:p>
        </p:txBody>
      </p:sp>
    </p:spTree>
    <p:extLst>
      <p:ext uri="{BB962C8B-B14F-4D97-AF65-F5344CB8AC3E}">
        <p14:creationId xmlns:p14="http://schemas.microsoft.com/office/powerpoint/2010/main" val="2441408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510E266-39DE-40DE-967A-0AD2731F66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7963" y="1753298"/>
            <a:ext cx="7467600" cy="4403027"/>
          </a:xfrm>
          <a:prstGeom prst="rect">
            <a:avLst/>
          </a:prstGeom>
        </p:spPr>
      </p:pic>
      <p:pic>
        <p:nvPicPr>
          <p:cNvPr id="7" name="Content Placeholder 6"/>
          <p:cNvPicPr>
            <a:picLocks noGrp="1" noChangeAspect="1"/>
          </p:cNvPicPr>
          <p:nvPr>
            <p:ph idx="4294967295"/>
          </p:nvPr>
        </p:nvPicPr>
        <p:blipFill rotWithShape="1">
          <a:blip r:embed="rId4">
            <a:extLst>
              <a:ext uri="{28A0092B-C50C-407E-A947-70E740481C1C}">
                <a14:useLocalDpi xmlns:a14="http://schemas.microsoft.com/office/drawing/2010/main" val="0"/>
              </a:ext>
            </a:extLst>
          </a:blip>
          <a:srcRect t="-1" r="46910" b="55711"/>
          <a:stretch/>
        </p:blipFill>
        <p:spPr>
          <a:xfrm>
            <a:off x="0" y="701675"/>
            <a:ext cx="4189413" cy="1660525"/>
          </a:xfrm>
        </p:spPr>
      </p:pic>
      <p:sp>
        <p:nvSpPr>
          <p:cNvPr id="5" name="Title 4"/>
          <p:cNvSpPr>
            <a:spLocks noGrp="1"/>
          </p:cNvSpPr>
          <p:nvPr>
            <p:ph type="title" idx="4294967295"/>
          </p:nvPr>
        </p:nvSpPr>
        <p:spPr>
          <a:xfrm>
            <a:off x="2286000" y="100495"/>
            <a:ext cx="7753350" cy="601180"/>
          </a:xfrm>
        </p:spPr>
        <p:txBody>
          <a:bodyPr>
            <a:normAutofit/>
          </a:bodyPr>
          <a:lstStyle/>
          <a:p>
            <a:r>
              <a:rPr lang="en-US" sz="3015" dirty="0"/>
              <a:t>Transcription</a:t>
            </a:r>
          </a:p>
        </p:txBody>
      </p:sp>
      <p:pic>
        <p:nvPicPr>
          <p:cNvPr id="2" name="Content Placeholder 4">
            <a:extLst>
              <a:ext uri="{FF2B5EF4-FFF2-40B4-BE49-F238E27FC236}">
                <a16:creationId xmlns:a16="http://schemas.microsoft.com/office/drawing/2014/main" id="{DF6C63AE-D7E2-75D2-D4A3-1EB6A0A308C8}"/>
              </a:ext>
            </a:extLst>
          </p:cNvPr>
          <p:cNvPicPr>
            <a:picLocks noChangeAspect="1"/>
          </p:cNvPicPr>
          <p:nvPr/>
        </p:nvPicPr>
        <p:blipFill rotWithShape="1">
          <a:blip r:embed="rId5">
            <a:extLst>
              <a:ext uri="{28A0092B-C50C-407E-A947-70E740481C1C}">
                <a14:useLocalDpi xmlns:a14="http://schemas.microsoft.com/office/drawing/2010/main" val="0"/>
              </a:ext>
            </a:extLst>
          </a:blip>
          <a:srcRect b="2405"/>
          <a:stretch/>
        </p:blipFill>
        <p:spPr>
          <a:xfrm>
            <a:off x="8915400" y="762000"/>
            <a:ext cx="3072323" cy="4997387"/>
          </a:xfrm>
          <a:prstGeom prst="rect">
            <a:avLst/>
          </a:prstGeom>
        </p:spPr>
      </p:pic>
      <p:sp>
        <p:nvSpPr>
          <p:cNvPr id="4" name="TextBox 3">
            <a:extLst>
              <a:ext uri="{FF2B5EF4-FFF2-40B4-BE49-F238E27FC236}">
                <a16:creationId xmlns:a16="http://schemas.microsoft.com/office/drawing/2014/main" id="{B2489717-78CF-4ABB-3461-8F31081F09A9}"/>
              </a:ext>
            </a:extLst>
          </p:cNvPr>
          <p:cNvSpPr txBox="1"/>
          <p:nvPr/>
        </p:nvSpPr>
        <p:spPr>
          <a:xfrm>
            <a:off x="76200" y="2712942"/>
            <a:ext cx="2711925" cy="3139321"/>
          </a:xfrm>
          <a:prstGeom prst="rect">
            <a:avLst/>
          </a:prstGeom>
          <a:noFill/>
        </p:spPr>
        <p:txBody>
          <a:bodyPr wrap="square">
            <a:spAutoFit/>
          </a:bodyPr>
          <a:lstStyle/>
          <a:p>
            <a:pPr marL="800100" lvl="1" indent="-342900">
              <a:buFont typeface="+mj-lt"/>
              <a:buAutoNum type="arabicPeriod"/>
            </a:pPr>
            <a:r>
              <a:rPr lang="en-US" dirty="0"/>
              <a:t>No primer (self generated)</a:t>
            </a:r>
          </a:p>
          <a:p>
            <a:pPr marL="800100" lvl="1" indent="-342900">
              <a:buFont typeface="+mj-lt"/>
              <a:buAutoNum type="arabicPeriod"/>
            </a:pPr>
            <a:r>
              <a:rPr lang="en-US" dirty="0"/>
              <a:t>Template is DNA</a:t>
            </a:r>
          </a:p>
          <a:p>
            <a:pPr marL="800100" lvl="1" indent="-342900">
              <a:buFont typeface="+mj-lt"/>
              <a:buAutoNum type="arabicPeriod"/>
            </a:pPr>
            <a:r>
              <a:rPr lang="en-US" dirty="0"/>
              <a:t>Product is RNA</a:t>
            </a:r>
          </a:p>
          <a:p>
            <a:pPr marL="800100" lvl="1" indent="-342900">
              <a:buFont typeface="+mj-lt"/>
              <a:buAutoNum type="arabicPeriod"/>
            </a:pPr>
            <a:r>
              <a:rPr lang="en-US" dirty="0"/>
              <a:t>Bases are added to 3’-OH </a:t>
            </a:r>
          </a:p>
          <a:p>
            <a:pPr marL="800100" lvl="1" indent="-342900">
              <a:buFont typeface="+mj-lt"/>
              <a:buAutoNum type="arabicPeriod"/>
            </a:pPr>
            <a:r>
              <a:rPr lang="en-US" dirty="0"/>
              <a:t>No error correction</a:t>
            </a:r>
          </a:p>
          <a:p>
            <a:pPr marL="800100" lvl="1" indent="-342900">
              <a:buFont typeface="+mj-lt"/>
              <a:buAutoNum type="arabicPeriod"/>
            </a:pPr>
            <a:r>
              <a:rPr lang="en-US" dirty="0"/>
              <a:t>NTPs used to elongate - RNA is being made</a:t>
            </a:r>
          </a:p>
        </p:txBody>
      </p:sp>
      <p:sp>
        <p:nvSpPr>
          <p:cNvPr id="3" name="Date Placeholder 2">
            <a:extLst>
              <a:ext uri="{FF2B5EF4-FFF2-40B4-BE49-F238E27FC236}">
                <a16:creationId xmlns:a16="http://schemas.microsoft.com/office/drawing/2014/main" id="{78811ACC-00EB-68BD-0CC0-DBA75AFCE3EE}"/>
              </a:ext>
            </a:extLst>
          </p:cNvPr>
          <p:cNvSpPr>
            <a:spLocks noGrp="1"/>
          </p:cNvSpPr>
          <p:nvPr>
            <p:ph type="dt" sz="half" idx="10"/>
          </p:nvPr>
        </p:nvSpPr>
        <p:spPr/>
        <p:txBody>
          <a:bodyPr/>
          <a:lstStyle/>
          <a:p>
            <a:fld id="{9F3B7763-E51F-498F-9AD9-59ED94E41440}" type="datetime1">
              <a:rPr lang="en-US" smtClean="0"/>
              <a:t>9/9/2023</a:t>
            </a:fld>
            <a:endParaRPr lang="en-US"/>
          </a:p>
        </p:txBody>
      </p:sp>
      <p:sp>
        <p:nvSpPr>
          <p:cNvPr id="10" name="Footer Placeholder 9">
            <a:extLst>
              <a:ext uri="{FF2B5EF4-FFF2-40B4-BE49-F238E27FC236}">
                <a16:creationId xmlns:a16="http://schemas.microsoft.com/office/drawing/2014/main" id="{21F6FF0B-093F-396A-A18B-57BFF918804E}"/>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797BA664-E500-C05B-C420-E12554F85630}"/>
              </a:ext>
            </a:extLst>
          </p:cNvPr>
          <p:cNvSpPr>
            <a:spLocks noGrp="1"/>
          </p:cNvSpPr>
          <p:nvPr>
            <p:ph type="sldNum" sz="quarter" idx="12"/>
          </p:nvPr>
        </p:nvSpPr>
        <p:spPr/>
        <p:txBody>
          <a:bodyPr/>
          <a:lstStyle/>
          <a:p>
            <a:fld id="{DC3BB032-4020-48F4-953B-341806DC4A2B}" type="slidenum">
              <a:rPr lang="en-US" smtClean="0"/>
              <a:pPr/>
              <a:t>23</a:t>
            </a:fld>
            <a:endParaRPr lang="en-US"/>
          </a:p>
        </p:txBody>
      </p:sp>
    </p:spTree>
    <p:extLst>
      <p:ext uri="{BB962C8B-B14F-4D97-AF65-F5344CB8AC3E}">
        <p14:creationId xmlns:p14="http://schemas.microsoft.com/office/powerpoint/2010/main" val="2896708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0370" name="Picture 2" descr="16-03_slide2-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51" t="16582" r="9234" b="19146"/>
          <a:stretch/>
        </p:blipFill>
        <p:spPr bwMode="auto">
          <a:xfrm>
            <a:off x="269439" y="297172"/>
            <a:ext cx="3589787" cy="215387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16-03_slide3-U">
            <a:extLst>
              <a:ext uri="{FF2B5EF4-FFF2-40B4-BE49-F238E27FC236}">
                <a16:creationId xmlns:a16="http://schemas.microsoft.com/office/drawing/2014/main" id="{A6A132F1-682E-469C-8789-FC3482B101F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898" t="23385" r="22359" b="22227"/>
          <a:stretch/>
        </p:blipFill>
        <p:spPr bwMode="auto">
          <a:xfrm>
            <a:off x="4413975" y="423837"/>
            <a:ext cx="2945743" cy="182183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D8F994F-68C8-42F3-A3A6-C6B7BB427718}"/>
              </a:ext>
            </a:extLst>
          </p:cNvPr>
          <p:cNvPicPr>
            <a:picLocks noChangeAspect="1"/>
          </p:cNvPicPr>
          <p:nvPr/>
        </p:nvPicPr>
        <p:blipFill rotWithShape="1">
          <a:blip r:embed="rId5"/>
          <a:srcRect l="8100" t="33126" r="16123" b="18662"/>
          <a:stretch/>
        </p:blipFill>
        <p:spPr>
          <a:xfrm>
            <a:off x="651848" y="2461057"/>
            <a:ext cx="3295379" cy="1550794"/>
          </a:xfrm>
          <a:prstGeom prst="rect">
            <a:avLst/>
          </a:prstGeom>
        </p:spPr>
      </p:pic>
      <p:pic>
        <p:nvPicPr>
          <p:cNvPr id="20" name="Picture 2" descr="16-03_slide6-U">
            <a:extLst>
              <a:ext uri="{FF2B5EF4-FFF2-40B4-BE49-F238E27FC236}">
                <a16:creationId xmlns:a16="http://schemas.microsoft.com/office/drawing/2014/main" id="{45F67242-1369-497B-AA57-10AC3DA2ED1A}"/>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5447" r="523" b="14842"/>
          <a:stretch/>
        </p:blipFill>
        <p:spPr bwMode="auto">
          <a:xfrm>
            <a:off x="4241632" y="2389263"/>
            <a:ext cx="4325666" cy="200014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16-03_slide7-U">
            <a:extLst>
              <a:ext uri="{FF2B5EF4-FFF2-40B4-BE49-F238E27FC236}">
                <a16:creationId xmlns:a16="http://schemas.microsoft.com/office/drawing/2014/main" id="{43EECEEE-F5C4-44A9-B3B2-77CCF2F440DD}"/>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9007" t="26857" r="20483" b="9499"/>
          <a:stretch/>
        </p:blipFill>
        <p:spPr bwMode="auto">
          <a:xfrm>
            <a:off x="2520145" y="4527926"/>
            <a:ext cx="3066063" cy="213188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F1ACC93-EDF3-4480-A5CA-7A352F9B5B79}"/>
              </a:ext>
            </a:extLst>
          </p:cNvPr>
          <p:cNvSpPr txBox="1"/>
          <p:nvPr/>
        </p:nvSpPr>
        <p:spPr>
          <a:xfrm>
            <a:off x="292869" y="161892"/>
            <a:ext cx="3948765" cy="369332"/>
          </a:xfrm>
          <a:prstGeom prst="rect">
            <a:avLst/>
          </a:prstGeom>
          <a:noFill/>
        </p:spPr>
        <p:txBody>
          <a:bodyPr wrap="square" rtlCol="0">
            <a:spAutoFit/>
          </a:bodyPr>
          <a:lstStyle/>
          <a:p>
            <a:r>
              <a:rPr lang="en-US" b="1" dirty="0">
                <a:solidFill>
                  <a:schemeClr val="tx2"/>
                </a:solidFill>
              </a:rPr>
              <a:t>1. Promoter recognition (sigma factor)</a:t>
            </a:r>
          </a:p>
        </p:txBody>
      </p:sp>
      <p:sp>
        <p:nvSpPr>
          <p:cNvPr id="5" name="TextBox 4">
            <a:extLst>
              <a:ext uri="{FF2B5EF4-FFF2-40B4-BE49-F238E27FC236}">
                <a16:creationId xmlns:a16="http://schemas.microsoft.com/office/drawing/2014/main" id="{080877C3-242F-4B64-92DA-6286E6A3E2C8}"/>
              </a:ext>
            </a:extLst>
          </p:cNvPr>
          <p:cNvSpPr txBox="1"/>
          <p:nvPr/>
        </p:nvSpPr>
        <p:spPr>
          <a:xfrm>
            <a:off x="4611310" y="161892"/>
            <a:ext cx="4440636" cy="369332"/>
          </a:xfrm>
          <a:prstGeom prst="rect">
            <a:avLst/>
          </a:prstGeom>
          <a:noFill/>
        </p:spPr>
        <p:txBody>
          <a:bodyPr wrap="square" rtlCol="0">
            <a:spAutoFit/>
          </a:bodyPr>
          <a:lstStyle/>
          <a:p>
            <a:r>
              <a:rPr lang="en-US" b="1" dirty="0">
                <a:solidFill>
                  <a:schemeClr val="tx2"/>
                </a:solidFill>
              </a:rPr>
              <a:t>2. Strand separation, Primer synthesis</a:t>
            </a:r>
          </a:p>
        </p:txBody>
      </p:sp>
      <p:sp>
        <p:nvSpPr>
          <p:cNvPr id="6" name="TextBox 5">
            <a:extLst>
              <a:ext uri="{FF2B5EF4-FFF2-40B4-BE49-F238E27FC236}">
                <a16:creationId xmlns:a16="http://schemas.microsoft.com/office/drawing/2014/main" id="{B788A314-757F-42AA-A2EE-FFB3565B547D}"/>
              </a:ext>
            </a:extLst>
          </p:cNvPr>
          <p:cNvSpPr txBox="1"/>
          <p:nvPr/>
        </p:nvSpPr>
        <p:spPr>
          <a:xfrm>
            <a:off x="217955" y="2303068"/>
            <a:ext cx="1606850" cy="369332"/>
          </a:xfrm>
          <a:prstGeom prst="rect">
            <a:avLst/>
          </a:prstGeom>
          <a:noFill/>
        </p:spPr>
        <p:txBody>
          <a:bodyPr wrap="none" rtlCol="0">
            <a:spAutoFit/>
          </a:bodyPr>
          <a:lstStyle/>
          <a:p>
            <a:r>
              <a:rPr lang="en-US" b="1" dirty="0">
                <a:solidFill>
                  <a:schemeClr val="tx2"/>
                </a:solidFill>
              </a:rPr>
              <a:t>3,4. Elongation</a:t>
            </a:r>
          </a:p>
        </p:txBody>
      </p:sp>
      <p:sp>
        <p:nvSpPr>
          <p:cNvPr id="7" name="TextBox 6">
            <a:extLst>
              <a:ext uri="{FF2B5EF4-FFF2-40B4-BE49-F238E27FC236}">
                <a16:creationId xmlns:a16="http://schemas.microsoft.com/office/drawing/2014/main" id="{9B86BB80-334B-46C8-B8E6-6E72CEA71EB8}"/>
              </a:ext>
            </a:extLst>
          </p:cNvPr>
          <p:cNvSpPr txBox="1"/>
          <p:nvPr/>
        </p:nvSpPr>
        <p:spPr>
          <a:xfrm>
            <a:off x="4604049" y="2346139"/>
            <a:ext cx="2126736" cy="369332"/>
          </a:xfrm>
          <a:prstGeom prst="rect">
            <a:avLst/>
          </a:prstGeom>
          <a:noFill/>
        </p:spPr>
        <p:txBody>
          <a:bodyPr wrap="none" rtlCol="0">
            <a:spAutoFit/>
          </a:bodyPr>
          <a:lstStyle/>
          <a:p>
            <a:r>
              <a:rPr lang="en-US" b="1" dirty="0">
                <a:solidFill>
                  <a:schemeClr val="tx2"/>
                </a:solidFill>
              </a:rPr>
              <a:t>5. Hairpin formation</a:t>
            </a:r>
          </a:p>
        </p:txBody>
      </p:sp>
      <p:sp>
        <p:nvSpPr>
          <p:cNvPr id="8" name="TextBox 7">
            <a:extLst>
              <a:ext uri="{FF2B5EF4-FFF2-40B4-BE49-F238E27FC236}">
                <a16:creationId xmlns:a16="http://schemas.microsoft.com/office/drawing/2014/main" id="{3900589C-A574-4388-B56D-12FCC51A274F}"/>
              </a:ext>
            </a:extLst>
          </p:cNvPr>
          <p:cNvSpPr txBox="1"/>
          <p:nvPr/>
        </p:nvSpPr>
        <p:spPr>
          <a:xfrm>
            <a:off x="314979" y="4343260"/>
            <a:ext cx="2061590" cy="369332"/>
          </a:xfrm>
          <a:prstGeom prst="rect">
            <a:avLst/>
          </a:prstGeom>
          <a:noFill/>
        </p:spPr>
        <p:txBody>
          <a:bodyPr wrap="none" rtlCol="0">
            <a:spAutoFit/>
          </a:bodyPr>
          <a:lstStyle/>
          <a:p>
            <a:r>
              <a:rPr lang="en-US" b="1" dirty="0">
                <a:solidFill>
                  <a:schemeClr val="tx2"/>
                </a:solidFill>
              </a:rPr>
              <a:t>6. Release of mRNA</a:t>
            </a:r>
          </a:p>
        </p:txBody>
      </p:sp>
      <p:pic>
        <p:nvPicPr>
          <p:cNvPr id="12" name="Graphic 11">
            <a:extLst>
              <a:ext uri="{FF2B5EF4-FFF2-40B4-BE49-F238E27FC236}">
                <a16:creationId xmlns:a16="http://schemas.microsoft.com/office/drawing/2014/main" id="{632BC539-CACC-1FE2-47D2-45FB4D04651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03863" y="1695648"/>
            <a:ext cx="3066063" cy="4734571"/>
          </a:xfrm>
          <a:prstGeom prst="rect">
            <a:avLst/>
          </a:prstGeom>
        </p:spPr>
      </p:pic>
      <p:cxnSp>
        <p:nvCxnSpPr>
          <p:cNvPr id="14" name="Straight Arrow Connector 13">
            <a:extLst>
              <a:ext uri="{FF2B5EF4-FFF2-40B4-BE49-F238E27FC236}">
                <a16:creationId xmlns:a16="http://schemas.microsoft.com/office/drawing/2014/main" id="{75F19EAF-628F-8058-4D6C-B51E4228A7A8}"/>
              </a:ext>
            </a:extLst>
          </p:cNvPr>
          <p:cNvCxnSpPr/>
          <p:nvPr/>
        </p:nvCxnSpPr>
        <p:spPr>
          <a:xfrm>
            <a:off x="6756255" y="2530805"/>
            <a:ext cx="154760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33F18D8-D4F7-181E-B583-2B577F133130}"/>
              </a:ext>
            </a:extLst>
          </p:cNvPr>
          <p:cNvSpPr txBox="1"/>
          <p:nvPr/>
        </p:nvSpPr>
        <p:spPr>
          <a:xfrm>
            <a:off x="6789530" y="4874282"/>
            <a:ext cx="1981200" cy="923330"/>
          </a:xfrm>
          <a:prstGeom prst="rect">
            <a:avLst/>
          </a:prstGeom>
          <a:noFill/>
        </p:spPr>
        <p:txBody>
          <a:bodyPr wrap="square" rtlCol="0">
            <a:spAutoFit/>
          </a:bodyPr>
          <a:lstStyle/>
          <a:p>
            <a:r>
              <a:rPr lang="en-US" dirty="0"/>
              <a:t>Rho protein can also terminate transcription</a:t>
            </a:r>
          </a:p>
        </p:txBody>
      </p:sp>
      <p:sp>
        <p:nvSpPr>
          <p:cNvPr id="11" name="TextBox 10">
            <a:extLst>
              <a:ext uri="{FF2B5EF4-FFF2-40B4-BE49-F238E27FC236}">
                <a16:creationId xmlns:a16="http://schemas.microsoft.com/office/drawing/2014/main" id="{01A43990-BB50-EC2F-A2AD-985F885A0712}"/>
              </a:ext>
            </a:extLst>
          </p:cNvPr>
          <p:cNvSpPr txBox="1"/>
          <p:nvPr/>
        </p:nvSpPr>
        <p:spPr>
          <a:xfrm>
            <a:off x="8458200" y="1161199"/>
            <a:ext cx="2831801" cy="369332"/>
          </a:xfrm>
          <a:prstGeom prst="rect">
            <a:avLst/>
          </a:prstGeom>
          <a:noFill/>
        </p:spPr>
        <p:txBody>
          <a:bodyPr wrap="none" rtlCol="0">
            <a:spAutoFit/>
          </a:bodyPr>
          <a:lstStyle/>
          <a:p>
            <a:r>
              <a:rPr lang="en-US" dirty="0"/>
              <a:t>Termination of Transcription</a:t>
            </a:r>
          </a:p>
        </p:txBody>
      </p:sp>
      <p:sp>
        <p:nvSpPr>
          <p:cNvPr id="13" name="Date Placeholder 12">
            <a:extLst>
              <a:ext uri="{FF2B5EF4-FFF2-40B4-BE49-F238E27FC236}">
                <a16:creationId xmlns:a16="http://schemas.microsoft.com/office/drawing/2014/main" id="{567CF613-DDC7-21E9-BC91-D399FB139E0C}"/>
              </a:ext>
            </a:extLst>
          </p:cNvPr>
          <p:cNvSpPr>
            <a:spLocks noGrp="1"/>
          </p:cNvSpPr>
          <p:nvPr>
            <p:ph type="dt" sz="half" idx="10"/>
          </p:nvPr>
        </p:nvSpPr>
        <p:spPr/>
        <p:txBody>
          <a:bodyPr/>
          <a:lstStyle/>
          <a:p>
            <a:fld id="{5EE1D4C1-FB0A-49A3-80E5-B2E1A94B8854}" type="datetime1">
              <a:rPr lang="en-US" smtClean="0"/>
              <a:t>9/9/2023</a:t>
            </a:fld>
            <a:endParaRPr lang="en-US"/>
          </a:p>
        </p:txBody>
      </p:sp>
      <p:sp>
        <p:nvSpPr>
          <p:cNvPr id="16" name="Footer Placeholder 15">
            <a:extLst>
              <a:ext uri="{FF2B5EF4-FFF2-40B4-BE49-F238E27FC236}">
                <a16:creationId xmlns:a16="http://schemas.microsoft.com/office/drawing/2014/main" id="{496C61DA-FF51-E780-6CA0-8892D831F45C}"/>
              </a:ext>
            </a:extLst>
          </p:cNvPr>
          <p:cNvSpPr>
            <a:spLocks noGrp="1"/>
          </p:cNvSpPr>
          <p:nvPr>
            <p:ph type="ftr" sz="quarter" idx="11"/>
          </p:nvPr>
        </p:nvSpPr>
        <p:spPr/>
        <p:txBody>
          <a:bodyPr/>
          <a:lstStyle/>
          <a:p>
            <a:r>
              <a:rPr lang="en-US"/>
              <a:t>D &amp; D Lecture 5 - Fall 2023</a:t>
            </a:r>
          </a:p>
        </p:txBody>
      </p:sp>
      <p:sp>
        <p:nvSpPr>
          <p:cNvPr id="18" name="Slide Number Placeholder 17">
            <a:extLst>
              <a:ext uri="{FF2B5EF4-FFF2-40B4-BE49-F238E27FC236}">
                <a16:creationId xmlns:a16="http://schemas.microsoft.com/office/drawing/2014/main" id="{672C38AE-5354-A44A-B46D-93E4025875FA}"/>
              </a:ext>
            </a:extLst>
          </p:cNvPr>
          <p:cNvSpPr>
            <a:spLocks noGrp="1"/>
          </p:cNvSpPr>
          <p:nvPr>
            <p:ph type="sldNum" sz="quarter" idx="12"/>
          </p:nvPr>
        </p:nvSpPr>
        <p:spPr/>
        <p:txBody>
          <a:bodyPr/>
          <a:lstStyle/>
          <a:p>
            <a:fld id="{DC3BB032-4020-48F4-953B-341806DC4A2B}" type="slidenum">
              <a:rPr lang="en-US" smtClean="0"/>
              <a:pPr/>
              <a:t>24</a:t>
            </a:fld>
            <a:endParaRPr lang="en-US"/>
          </a:p>
        </p:txBody>
      </p:sp>
    </p:spTree>
    <p:extLst>
      <p:ext uri="{BB962C8B-B14F-4D97-AF65-F5344CB8AC3E}">
        <p14:creationId xmlns:p14="http://schemas.microsoft.com/office/powerpoint/2010/main" val="129894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AD221C-ECE2-42A3-A25E-C0F71855CEA4}"/>
              </a:ext>
            </a:extLst>
          </p:cNvPr>
          <p:cNvSpPr txBox="1"/>
          <p:nvPr/>
        </p:nvSpPr>
        <p:spPr>
          <a:xfrm>
            <a:off x="3733800" y="0"/>
            <a:ext cx="5340693" cy="523220"/>
          </a:xfrm>
          <a:prstGeom prst="rect">
            <a:avLst/>
          </a:prstGeom>
          <a:noFill/>
        </p:spPr>
        <p:txBody>
          <a:bodyPr wrap="none" rtlCol="0">
            <a:spAutoFit/>
          </a:bodyPr>
          <a:lstStyle/>
          <a:p>
            <a:r>
              <a:rPr lang="en-US" sz="2800" dirty="0"/>
              <a:t>Drugs as inhibitors of Transcription:</a:t>
            </a:r>
          </a:p>
        </p:txBody>
      </p:sp>
      <p:grpSp>
        <p:nvGrpSpPr>
          <p:cNvPr id="11" name="Group 10">
            <a:extLst>
              <a:ext uri="{FF2B5EF4-FFF2-40B4-BE49-F238E27FC236}">
                <a16:creationId xmlns:a16="http://schemas.microsoft.com/office/drawing/2014/main" id="{8149DFEE-7342-E46E-E732-529CF34D2D34}"/>
              </a:ext>
            </a:extLst>
          </p:cNvPr>
          <p:cNvGrpSpPr/>
          <p:nvPr/>
        </p:nvGrpSpPr>
        <p:grpSpPr>
          <a:xfrm>
            <a:off x="457200" y="431260"/>
            <a:ext cx="5907252" cy="1636525"/>
            <a:chOff x="533400" y="120617"/>
            <a:chExt cx="5907252" cy="1636525"/>
          </a:xfrm>
        </p:grpSpPr>
        <p:sp>
          <p:nvSpPr>
            <p:cNvPr id="9" name="TextBox 8">
              <a:extLst>
                <a:ext uri="{FF2B5EF4-FFF2-40B4-BE49-F238E27FC236}">
                  <a16:creationId xmlns:a16="http://schemas.microsoft.com/office/drawing/2014/main" id="{FAE12197-6DBC-440A-83BB-3E71CA0770BD}"/>
                </a:ext>
              </a:extLst>
            </p:cNvPr>
            <p:cNvSpPr txBox="1"/>
            <p:nvPr/>
          </p:nvSpPr>
          <p:spPr>
            <a:xfrm>
              <a:off x="3713110" y="872638"/>
              <a:ext cx="2727542" cy="369332"/>
            </a:xfrm>
            <a:prstGeom prst="rect">
              <a:avLst/>
            </a:prstGeom>
            <a:noFill/>
          </p:spPr>
          <p:txBody>
            <a:bodyPr wrap="none" rtlCol="0">
              <a:spAutoFit/>
            </a:bodyPr>
            <a:lstStyle/>
            <a:p>
              <a:r>
                <a:rPr lang="en-US" dirty="0"/>
                <a:t>Fidaxomicin, </a:t>
              </a:r>
              <a:r>
                <a:rPr lang="en-US" dirty="0" err="1"/>
                <a:t>Myxopryronin</a:t>
              </a:r>
              <a:endParaRPr lang="en-US" dirty="0"/>
            </a:p>
          </p:txBody>
        </p:sp>
        <p:pic>
          <p:nvPicPr>
            <p:cNvPr id="16" name="Picture 2" descr="16-03_slide2-U">
              <a:extLst>
                <a:ext uri="{FF2B5EF4-FFF2-40B4-BE49-F238E27FC236}">
                  <a16:creationId xmlns:a16="http://schemas.microsoft.com/office/drawing/2014/main" id="{75E630DB-769A-B24C-8BAF-6281216C064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51" t="16582" r="9234" b="19146"/>
            <a:stretch/>
          </p:blipFill>
          <p:spPr bwMode="auto">
            <a:xfrm>
              <a:off x="533400" y="120617"/>
              <a:ext cx="2727543" cy="1636525"/>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Arrow Connector 11">
              <a:extLst>
                <a:ext uri="{FF2B5EF4-FFF2-40B4-BE49-F238E27FC236}">
                  <a16:creationId xmlns:a16="http://schemas.microsoft.com/office/drawing/2014/main" id="{038C8389-513A-F7D1-34D4-3C08E2054278}"/>
                </a:ext>
              </a:extLst>
            </p:cNvPr>
            <p:cNvCxnSpPr>
              <a:cxnSpLocks/>
            </p:cNvCxnSpPr>
            <p:nvPr/>
          </p:nvCxnSpPr>
          <p:spPr>
            <a:xfrm flipH="1" flipV="1">
              <a:off x="1935480" y="609600"/>
              <a:ext cx="1596710" cy="447704"/>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98A99A28-B466-264C-720C-85A83B93FCB7}"/>
              </a:ext>
            </a:extLst>
          </p:cNvPr>
          <p:cNvGrpSpPr/>
          <p:nvPr/>
        </p:nvGrpSpPr>
        <p:grpSpPr>
          <a:xfrm>
            <a:off x="1969072" y="2014620"/>
            <a:ext cx="5619624" cy="3312342"/>
            <a:chOff x="95376" y="1752600"/>
            <a:chExt cx="5619624" cy="3312342"/>
          </a:xfrm>
        </p:grpSpPr>
        <p:sp>
          <p:nvSpPr>
            <p:cNvPr id="8" name="TextBox 7">
              <a:extLst>
                <a:ext uri="{FF2B5EF4-FFF2-40B4-BE49-F238E27FC236}">
                  <a16:creationId xmlns:a16="http://schemas.microsoft.com/office/drawing/2014/main" id="{50C428C4-3706-4ABA-A492-9541672FD0D9}"/>
                </a:ext>
              </a:extLst>
            </p:cNvPr>
            <p:cNvSpPr txBox="1"/>
            <p:nvPr/>
          </p:nvSpPr>
          <p:spPr>
            <a:xfrm>
              <a:off x="3791819" y="3587614"/>
              <a:ext cx="1923181" cy="1477328"/>
            </a:xfrm>
            <a:prstGeom prst="rect">
              <a:avLst/>
            </a:prstGeom>
            <a:noFill/>
          </p:spPr>
          <p:txBody>
            <a:bodyPr wrap="square" rtlCol="0">
              <a:spAutoFit/>
            </a:bodyPr>
            <a:lstStyle/>
            <a:p>
              <a:r>
                <a:rPr lang="en-US" dirty="0"/>
                <a:t>Rifamycin (rifampin, rifapentine, rifabutin, </a:t>
              </a:r>
              <a:r>
                <a:rPr lang="en-US" dirty="0" err="1"/>
                <a:t>rifamixin</a:t>
              </a:r>
              <a:r>
                <a:rPr lang="en-US" dirty="0"/>
                <a:t>)</a:t>
              </a:r>
            </a:p>
          </p:txBody>
        </p:sp>
        <p:sp>
          <p:nvSpPr>
            <p:cNvPr id="10" name="TextBox 9">
              <a:extLst>
                <a:ext uri="{FF2B5EF4-FFF2-40B4-BE49-F238E27FC236}">
                  <a16:creationId xmlns:a16="http://schemas.microsoft.com/office/drawing/2014/main" id="{4E121026-9757-4D53-84BB-DD67523856F7}"/>
                </a:ext>
              </a:extLst>
            </p:cNvPr>
            <p:cNvSpPr txBox="1"/>
            <p:nvPr/>
          </p:nvSpPr>
          <p:spPr>
            <a:xfrm>
              <a:off x="3762214" y="2044962"/>
              <a:ext cx="1490152" cy="369332"/>
            </a:xfrm>
            <a:prstGeom prst="rect">
              <a:avLst/>
            </a:prstGeom>
            <a:noFill/>
          </p:spPr>
          <p:txBody>
            <a:bodyPr wrap="none" rtlCol="0">
              <a:spAutoFit/>
            </a:bodyPr>
            <a:lstStyle/>
            <a:p>
              <a:r>
                <a:rPr lang="en-US" dirty="0" err="1"/>
                <a:t>Streptolydigin</a:t>
              </a:r>
              <a:endParaRPr lang="en-US" dirty="0"/>
            </a:p>
          </p:txBody>
        </p:sp>
        <p:sp>
          <p:nvSpPr>
            <p:cNvPr id="13" name="TextBox 12">
              <a:extLst>
                <a:ext uri="{FF2B5EF4-FFF2-40B4-BE49-F238E27FC236}">
                  <a16:creationId xmlns:a16="http://schemas.microsoft.com/office/drawing/2014/main" id="{1679BBB9-BED4-4673-8A55-48ADF2139AC8}"/>
                </a:ext>
              </a:extLst>
            </p:cNvPr>
            <p:cNvSpPr txBox="1"/>
            <p:nvPr/>
          </p:nvSpPr>
          <p:spPr>
            <a:xfrm>
              <a:off x="3791819" y="2860083"/>
              <a:ext cx="1027845" cy="369332"/>
            </a:xfrm>
            <a:prstGeom prst="rect">
              <a:avLst/>
            </a:prstGeom>
            <a:noFill/>
          </p:spPr>
          <p:txBody>
            <a:bodyPr wrap="none" rtlCol="0">
              <a:spAutoFit/>
            </a:bodyPr>
            <a:lstStyle/>
            <a:p>
              <a:r>
                <a:rPr lang="en-US" dirty="0"/>
                <a:t>GE23077</a:t>
              </a:r>
            </a:p>
          </p:txBody>
        </p:sp>
        <p:pic>
          <p:nvPicPr>
            <p:cNvPr id="15" name="Picture 2" descr="16-03_slide3-U">
              <a:extLst>
                <a:ext uri="{FF2B5EF4-FFF2-40B4-BE49-F238E27FC236}">
                  <a16:creationId xmlns:a16="http://schemas.microsoft.com/office/drawing/2014/main" id="{7F633CE0-8252-41AF-A8E8-EFAB8D300AA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898" t="23385" r="22359" b="22227"/>
            <a:stretch/>
          </p:blipFill>
          <p:spPr bwMode="auto">
            <a:xfrm>
              <a:off x="95376" y="1752600"/>
              <a:ext cx="3581400" cy="2214966"/>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Straight Arrow Connector 19">
              <a:extLst>
                <a:ext uri="{FF2B5EF4-FFF2-40B4-BE49-F238E27FC236}">
                  <a16:creationId xmlns:a16="http://schemas.microsoft.com/office/drawing/2014/main" id="{711112AB-44D2-E057-1C86-74402465E114}"/>
                </a:ext>
              </a:extLst>
            </p:cNvPr>
            <p:cNvCxnSpPr/>
            <p:nvPr/>
          </p:nvCxnSpPr>
          <p:spPr>
            <a:xfrm flipH="1">
              <a:off x="2133600" y="2229628"/>
              <a:ext cx="1579510" cy="464444"/>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55734E3-E889-AF71-CB9A-53A66CE6368A}"/>
                </a:ext>
              </a:extLst>
            </p:cNvPr>
            <p:cNvCxnSpPr>
              <a:cxnSpLocks/>
            </p:cNvCxnSpPr>
            <p:nvPr/>
          </p:nvCxnSpPr>
          <p:spPr>
            <a:xfrm flipH="1">
              <a:off x="1839851" y="3040198"/>
              <a:ext cx="1836925" cy="0"/>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24E45D6-B085-6A04-B8D2-5B058B84DF4C}"/>
                </a:ext>
              </a:extLst>
            </p:cNvPr>
            <p:cNvCxnSpPr>
              <a:cxnSpLocks/>
            </p:cNvCxnSpPr>
            <p:nvPr/>
          </p:nvCxnSpPr>
          <p:spPr>
            <a:xfrm flipH="1" flipV="1">
              <a:off x="1656719" y="3040198"/>
              <a:ext cx="1948284" cy="880243"/>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CAAA7BEC-90FF-22E3-6689-E809DD037898}"/>
              </a:ext>
            </a:extLst>
          </p:cNvPr>
          <p:cNvGrpSpPr/>
          <p:nvPr/>
        </p:nvGrpSpPr>
        <p:grpSpPr>
          <a:xfrm>
            <a:off x="7315200" y="4078818"/>
            <a:ext cx="4769158" cy="2286000"/>
            <a:chOff x="381000" y="3754337"/>
            <a:chExt cx="4769158" cy="2286000"/>
          </a:xfrm>
        </p:grpSpPr>
        <p:sp>
          <p:nvSpPr>
            <p:cNvPr id="3" name="TextBox 2">
              <a:extLst>
                <a:ext uri="{FF2B5EF4-FFF2-40B4-BE49-F238E27FC236}">
                  <a16:creationId xmlns:a16="http://schemas.microsoft.com/office/drawing/2014/main" id="{17781A13-B0A5-0DD8-85F4-0D59D65C42E0}"/>
                </a:ext>
              </a:extLst>
            </p:cNvPr>
            <p:cNvSpPr txBox="1"/>
            <p:nvPr/>
          </p:nvSpPr>
          <p:spPr>
            <a:xfrm>
              <a:off x="3762214" y="5257800"/>
              <a:ext cx="1387944" cy="369332"/>
            </a:xfrm>
            <a:prstGeom prst="rect">
              <a:avLst/>
            </a:prstGeom>
            <a:noFill/>
          </p:spPr>
          <p:txBody>
            <a:bodyPr wrap="none" rtlCol="0">
              <a:spAutoFit/>
            </a:bodyPr>
            <a:lstStyle/>
            <a:p>
              <a:r>
                <a:rPr lang="en-US" dirty="0" err="1"/>
                <a:t>Bicyclomycin</a:t>
              </a:r>
              <a:endParaRPr lang="en-US" dirty="0"/>
            </a:p>
          </p:txBody>
        </p:sp>
        <p:pic>
          <p:nvPicPr>
            <p:cNvPr id="14" name="Graphic 13">
              <a:extLst>
                <a:ext uri="{FF2B5EF4-FFF2-40B4-BE49-F238E27FC236}">
                  <a16:creationId xmlns:a16="http://schemas.microsoft.com/office/drawing/2014/main" id="{2709F78E-516A-48BE-C13A-64EB588FF4A6}"/>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t="54096" r="-1399" b="-2376"/>
            <a:stretch/>
          </p:blipFill>
          <p:spPr>
            <a:xfrm>
              <a:off x="381000" y="3754337"/>
              <a:ext cx="3108960" cy="2286000"/>
            </a:xfrm>
            <a:prstGeom prst="rect">
              <a:avLst/>
            </a:prstGeom>
          </p:spPr>
        </p:pic>
        <p:cxnSp>
          <p:nvCxnSpPr>
            <p:cNvPr id="26" name="Straight Arrow Connector 25">
              <a:extLst>
                <a:ext uri="{FF2B5EF4-FFF2-40B4-BE49-F238E27FC236}">
                  <a16:creationId xmlns:a16="http://schemas.microsoft.com/office/drawing/2014/main" id="{BC76EE47-BA92-F5D0-C845-BF8816AF168D}"/>
                </a:ext>
              </a:extLst>
            </p:cNvPr>
            <p:cNvCxnSpPr>
              <a:cxnSpLocks/>
            </p:cNvCxnSpPr>
            <p:nvPr/>
          </p:nvCxnSpPr>
          <p:spPr>
            <a:xfrm flipH="1" flipV="1">
              <a:off x="1519189" y="4584934"/>
              <a:ext cx="2157587" cy="857532"/>
            </a:xfrm>
            <a:prstGeom prst="straightConnector1">
              <a:avLst/>
            </a:prstGeom>
            <a:ln w="444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2" name="Date Placeholder 1">
            <a:extLst>
              <a:ext uri="{FF2B5EF4-FFF2-40B4-BE49-F238E27FC236}">
                <a16:creationId xmlns:a16="http://schemas.microsoft.com/office/drawing/2014/main" id="{68F112D6-9C67-D914-B39B-BF13505EDB2C}"/>
              </a:ext>
            </a:extLst>
          </p:cNvPr>
          <p:cNvSpPr>
            <a:spLocks noGrp="1"/>
          </p:cNvSpPr>
          <p:nvPr>
            <p:ph type="dt" sz="half" idx="10"/>
          </p:nvPr>
        </p:nvSpPr>
        <p:spPr/>
        <p:txBody>
          <a:bodyPr/>
          <a:lstStyle/>
          <a:p>
            <a:fld id="{F6D0F286-FE74-45F0-8966-65F511647D14}" type="datetime1">
              <a:rPr lang="en-US" smtClean="0"/>
              <a:t>9/9/2023</a:t>
            </a:fld>
            <a:endParaRPr lang="en-US"/>
          </a:p>
        </p:txBody>
      </p:sp>
      <p:sp>
        <p:nvSpPr>
          <p:cNvPr id="19" name="Footer Placeholder 18">
            <a:extLst>
              <a:ext uri="{FF2B5EF4-FFF2-40B4-BE49-F238E27FC236}">
                <a16:creationId xmlns:a16="http://schemas.microsoft.com/office/drawing/2014/main" id="{3FEA4C90-8531-8F0B-6243-3F52365A2111}"/>
              </a:ext>
            </a:extLst>
          </p:cNvPr>
          <p:cNvSpPr>
            <a:spLocks noGrp="1"/>
          </p:cNvSpPr>
          <p:nvPr>
            <p:ph type="ftr" sz="quarter" idx="11"/>
          </p:nvPr>
        </p:nvSpPr>
        <p:spPr/>
        <p:txBody>
          <a:bodyPr/>
          <a:lstStyle/>
          <a:p>
            <a:r>
              <a:rPr lang="en-US"/>
              <a:t>D &amp; D Lecture 5 - Fall 2023</a:t>
            </a:r>
          </a:p>
        </p:txBody>
      </p:sp>
      <p:sp>
        <p:nvSpPr>
          <p:cNvPr id="21" name="Slide Number Placeholder 20">
            <a:extLst>
              <a:ext uri="{FF2B5EF4-FFF2-40B4-BE49-F238E27FC236}">
                <a16:creationId xmlns:a16="http://schemas.microsoft.com/office/drawing/2014/main" id="{08472DED-A823-EF34-B95E-3A994A0DA77F}"/>
              </a:ext>
            </a:extLst>
          </p:cNvPr>
          <p:cNvSpPr>
            <a:spLocks noGrp="1"/>
          </p:cNvSpPr>
          <p:nvPr>
            <p:ph type="sldNum" sz="quarter" idx="12"/>
          </p:nvPr>
        </p:nvSpPr>
        <p:spPr/>
        <p:txBody>
          <a:bodyPr/>
          <a:lstStyle/>
          <a:p>
            <a:fld id="{DC3BB032-4020-48F4-953B-341806DC4A2B}" type="slidenum">
              <a:rPr lang="en-US" smtClean="0"/>
              <a:pPr/>
              <a:t>25</a:t>
            </a:fld>
            <a:endParaRPr lang="en-US"/>
          </a:p>
        </p:txBody>
      </p:sp>
    </p:spTree>
    <p:extLst>
      <p:ext uri="{BB962C8B-B14F-4D97-AF65-F5344CB8AC3E}">
        <p14:creationId xmlns:p14="http://schemas.microsoft.com/office/powerpoint/2010/main" val="33408832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ranscription in prokaryotes.mp4">
            <a:hlinkClick r:id="" action="ppaction://media"/>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4"/>
          <a:stretch>
            <a:fillRect/>
          </a:stretch>
        </p:blipFill>
        <p:spPr>
          <a:xfrm>
            <a:off x="5791200" y="1523999"/>
            <a:ext cx="5690846" cy="4267195"/>
          </a:xfrm>
        </p:spPr>
      </p:pic>
      <p:sp>
        <p:nvSpPr>
          <p:cNvPr id="5" name="TextBox 4">
            <a:extLst>
              <a:ext uri="{FF2B5EF4-FFF2-40B4-BE49-F238E27FC236}">
                <a16:creationId xmlns:a16="http://schemas.microsoft.com/office/drawing/2014/main" id="{87167719-D09C-47DA-9238-FF14111431AE}"/>
              </a:ext>
            </a:extLst>
          </p:cNvPr>
          <p:cNvSpPr txBox="1"/>
          <p:nvPr/>
        </p:nvSpPr>
        <p:spPr>
          <a:xfrm>
            <a:off x="3966627" y="422478"/>
            <a:ext cx="4194161" cy="461665"/>
          </a:xfrm>
          <a:prstGeom prst="rect">
            <a:avLst/>
          </a:prstGeom>
          <a:noFill/>
        </p:spPr>
        <p:txBody>
          <a:bodyPr wrap="none" rtlCol="0">
            <a:spAutoFit/>
          </a:bodyPr>
          <a:lstStyle/>
          <a:p>
            <a:r>
              <a:rPr lang="en-US" sz="2400" b="1" dirty="0">
                <a:solidFill>
                  <a:srgbClr val="C00000"/>
                </a:solidFill>
              </a:rPr>
              <a:t>Prokaryotic Transcription Video</a:t>
            </a:r>
          </a:p>
        </p:txBody>
      </p:sp>
      <p:cxnSp>
        <p:nvCxnSpPr>
          <p:cNvPr id="10" name="Straight Arrow Connector 9">
            <a:extLst>
              <a:ext uri="{FF2B5EF4-FFF2-40B4-BE49-F238E27FC236}">
                <a16:creationId xmlns:a16="http://schemas.microsoft.com/office/drawing/2014/main" id="{6F034905-F4C8-4536-850C-57B4EAC11E9C}"/>
              </a:ext>
            </a:extLst>
          </p:cNvPr>
          <p:cNvCxnSpPr/>
          <p:nvPr/>
        </p:nvCxnSpPr>
        <p:spPr>
          <a:xfrm>
            <a:off x="4851467" y="2365139"/>
            <a:ext cx="762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D0210306-38B2-4E3E-9FA4-D233263B7BD4}"/>
              </a:ext>
            </a:extLst>
          </p:cNvPr>
          <p:cNvSpPr/>
          <p:nvPr/>
        </p:nvSpPr>
        <p:spPr>
          <a:xfrm>
            <a:off x="478923" y="2133600"/>
            <a:ext cx="4372544" cy="400110"/>
          </a:xfrm>
          <a:prstGeom prst="rect">
            <a:avLst/>
          </a:prstGeom>
        </p:spPr>
        <p:txBody>
          <a:bodyPr wrap="none">
            <a:spAutoFit/>
          </a:bodyPr>
          <a:lstStyle/>
          <a:p>
            <a:r>
              <a:rPr lang="en-US" sz="2000" dirty="0"/>
              <a:t>Animation - Transcription in Prokaryotes</a:t>
            </a:r>
          </a:p>
        </p:txBody>
      </p:sp>
      <p:sp>
        <p:nvSpPr>
          <p:cNvPr id="9" name="Rectangle 8">
            <a:extLst>
              <a:ext uri="{FF2B5EF4-FFF2-40B4-BE49-F238E27FC236}">
                <a16:creationId xmlns:a16="http://schemas.microsoft.com/office/drawing/2014/main" id="{6A2579CB-2E5A-4CFC-9EF9-5394A5AEA461}"/>
              </a:ext>
            </a:extLst>
          </p:cNvPr>
          <p:cNvSpPr/>
          <p:nvPr/>
        </p:nvSpPr>
        <p:spPr>
          <a:xfrm>
            <a:off x="469098" y="3500976"/>
            <a:ext cx="4607025" cy="1754326"/>
          </a:xfrm>
          <a:prstGeom prst="rect">
            <a:avLst/>
          </a:prstGeom>
        </p:spPr>
        <p:txBody>
          <a:bodyPr wrap="square">
            <a:spAutoFit/>
          </a:bodyPr>
          <a:lstStyle/>
          <a:p>
            <a:pPr marL="285750" indent="-285750">
              <a:buFont typeface="Arial" panose="020B0604020202020204" pitchFamily="34" charset="0"/>
              <a:buChar char="•"/>
            </a:pPr>
            <a:r>
              <a:rPr lang="en-US" dirty="0"/>
              <a:t>Video shows an alternate way that bacterial terminate transcription – rho factor.</a:t>
            </a:r>
          </a:p>
          <a:p>
            <a:endParaRPr lang="en-US" dirty="0"/>
          </a:p>
          <a:p>
            <a:pPr marL="285750" indent="-285750">
              <a:buFont typeface="Arial" panose="020B0604020202020204" pitchFamily="34" charset="0"/>
              <a:buChar char="•"/>
            </a:pPr>
            <a:br>
              <a:rPr lang="en-US" dirty="0"/>
            </a:br>
            <a:r>
              <a:rPr lang="en-US" dirty="0"/>
              <a:t>It also shows a ribosome attaching to the mRNA, generating protein.</a:t>
            </a:r>
          </a:p>
        </p:txBody>
      </p:sp>
      <p:sp>
        <p:nvSpPr>
          <p:cNvPr id="2" name="Date Placeholder 1">
            <a:extLst>
              <a:ext uri="{FF2B5EF4-FFF2-40B4-BE49-F238E27FC236}">
                <a16:creationId xmlns:a16="http://schemas.microsoft.com/office/drawing/2014/main" id="{E2B55C36-919C-15ED-1616-8A6DF8F93E91}"/>
              </a:ext>
            </a:extLst>
          </p:cNvPr>
          <p:cNvSpPr>
            <a:spLocks noGrp="1"/>
          </p:cNvSpPr>
          <p:nvPr>
            <p:ph type="dt" sz="half" idx="10"/>
          </p:nvPr>
        </p:nvSpPr>
        <p:spPr/>
        <p:txBody>
          <a:bodyPr/>
          <a:lstStyle/>
          <a:p>
            <a:fld id="{A2BAF251-E43A-40C3-B623-C3F1EEAF78B5}" type="datetime1">
              <a:rPr lang="en-US" smtClean="0"/>
              <a:t>9/9/2023</a:t>
            </a:fld>
            <a:endParaRPr lang="en-US"/>
          </a:p>
        </p:txBody>
      </p:sp>
      <p:sp>
        <p:nvSpPr>
          <p:cNvPr id="11" name="Footer Placeholder 10">
            <a:extLst>
              <a:ext uri="{FF2B5EF4-FFF2-40B4-BE49-F238E27FC236}">
                <a16:creationId xmlns:a16="http://schemas.microsoft.com/office/drawing/2014/main" id="{0EEE4371-37E8-197A-8DE3-F5FDBF934333}"/>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4E4A5DCB-4977-6442-2485-A5F8BB308849}"/>
              </a:ext>
            </a:extLst>
          </p:cNvPr>
          <p:cNvSpPr>
            <a:spLocks noGrp="1"/>
          </p:cNvSpPr>
          <p:nvPr>
            <p:ph type="sldNum" sz="quarter" idx="12"/>
          </p:nvPr>
        </p:nvSpPr>
        <p:spPr/>
        <p:txBody>
          <a:bodyPr/>
          <a:lstStyle/>
          <a:p>
            <a:fld id="{DC3BB032-4020-48F4-953B-341806DC4A2B}" type="slidenum">
              <a:rPr lang="en-US" smtClean="0"/>
              <a:pPr/>
              <a:t>26</a:t>
            </a:fld>
            <a:endParaRPr lang="en-US"/>
          </a:p>
        </p:txBody>
      </p:sp>
    </p:spTree>
    <p:extLst>
      <p:ext uri="{BB962C8B-B14F-4D97-AF65-F5344CB8AC3E}">
        <p14:creationId xmlns:p14="http://schemas.microsoft.com/office/powerpoint/2010/main" val="23456886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100000">
                <p:cTn id="7"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133600" y="194304"/>
            <a:ext cx="8229600" cy="432984"/>
          </a:xfrm>
        </p:spPr>
        <p:txBody>
          <a:bodyPr>
            <a:normAutofit fontScale="90000"/>
          </a:bodyPr>
          <a:lstStyle/>
          <a:p>
            <a:r>
              <a:rPr lang="en-US" sz="2800" dirty="0"/>
              <a:t>Structure and Function of Ribosomes</a:t>
            </a:r>
          </a:p>
        </p:txBody>
      </p:sp>
      <p:sp>
        <p:nvSpPr>
          <p:cNvPr id="3" name="Content Placeholder 2"/>
          <p:cNvSpPr>
            <a:spLocks noGrp="1"/>
          </p:cNvSpPr>
          <p:nvPr>
            <p:ph sz="half" idx="4294967295"/>
          </p:nvPr>
        </p:nvSpPr>
        <p:spPr>
          <a:xfrm>
            <a:off x="0" y="641350"/>
            <a:ext cx="6172200" cy="2590800"/>
          </a:xfrm>
        </p:spPr>
        <p:txBody>
          <a:bodyPr>
            <a:noAutofit/>
          </a:bodyPr>
          <a:lstStyle/>
          <a:p>
            <a:r>
              <a:rPr lang="en-US" sz="1800" dirty="0"/>
              <a:t>The process of translations occurs inside a ribosome. Ribosomes can be separated into two major substructures called the large (50S) and small subunit (30S).</a:t>
            </a:r>
          </a:p>
          <a:p>
            <a:pPr marL="400050" lvl="1" indent="0">
              <a:buNone/>
            </a:pPr>
            <a:r>
              <a:rPr lang="en-US" sz="1800" dirty="0"/>
              <a:t>S is a measure of how fast a particle will sediment in a centrifuge.  Larger S, bigger particle.</a:t>
            </a:r>
          </a:p>
          <a:p>
            <a:r>
              <a:rPr lang="en-US" sz="1800" dirty="0"/>
              <a:t>The small subunit holds the mRNA in place during translation and the large subunit is where peptide-bond formation takes place. </a:t>
            </a:r>
          </a:p>
          <a:p>
            <a:r>
              <a:rPr lang="en-US" sz="1800" dirty="0"/>
              <a:t>The growing peptide (apple stem) leaves the ribosome through the exit tunnel (dimple at top of apple).</a:t>
            </a:r>
          </a:p>
          <a:p>
            <a:r>
              <a:rPr lang="en-US" sz="1800" dirty="0"/>
              <a:t>tRNA (transfer RNA) molecules recognize the codons and bring the next amino acid into the ribosome where it is attached to the COOH terminus of the growing protein</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b="3260"/>
          <a:stretch/>
        </p:blipFill>
        <p:spPr>
          <a:xfrm>
            <a:off x="7467600" y="656721"/>
            <a:ext cx="4451070" cy="2997521"/>
          </a:xfrm>
          <a:prstGeom prst="rect">
            <a:avLst/>
          </a:prstGeom>
        </p:spPr>
      </p:pic>
      <p:sp>
        <p:nvSpPr>
          <p:cNvPr id="7" name="TextBox 6">
            <a:extLst>
              <a:ext uri="{FF2B5EF4-FFF2-40B4-BE49-F238E27FC236}">
                <a16:creationId xmlns:a16="http://schemas.microsoft.com/office/drawing/2014/main" id="{5B66AFBC-D96C-45EE-92F7-7EF2B419524A}"/>
              </a:ext>
            </a:extLst>
          </p:cNvPr>
          <p:cNvSpPr txBox="1"/>
          <p:nvPr/>
        </p:nvSpPr>
        <p:spPr>
          <a:xfrm>
            <a:off x="646438" y="4648200"/>
            <a:ext cx="3920945" cy="1431161"/>
          </a:xfrm>
          <a:prstGeom prst="rect">
            <a:avLst/>
          </a:prstGeom>
          <a:noFill/>
        </p:spPr>
        <p:txBody>
          <a:bodyPr wrap="none" rtlCol="0">
            <a:spAutoFit/>
          </a:bodyPr>
          <a:lstStyle/>
          <a:p>
            <a:pPr>
              <a:spcBef>
                <a:spcPts val="600"/>
              </a:spcBef>
            </a:pPr>
            <a:r>
              <a:rPr lang="en-US" dirty="0"/>
              <a:t>Path of a tRNA during protein synthesis:</a:t>
            </a:r>
          </a:p>
          <a:p>
            <a:pPr>
              <a:spcBef>
                <a:spcPts val="600"/>
              </a:spcBef>
            </a:pPr>
            <a:r>
              <a:rPr lang="en-US" dirty="0"/>
              <a:t>A site = tRNA + AA</a:t>
            </a:r>
          </a:p>
          <a:p>
            <a:pPr>
              <a:spcBef>
                <a:spcPts val="600"/>
              </a:spcBef>
            </a:pPr>
            <a:r>
              <a:rPr lang="en-US" dirty="0"/>
              <a:t>P site = tRNA + entire protein</a:t>
            </a:r>
          </a:p>
          <a:p>
            <a:pPr>
              <a:spcBef>
                <a:spcPts val="600"/>
              </a:spcBef>
            </a:pPr>
            <a:r>
              <a:rPr lang="en-US" dirty="0"/>
              <a:t>E site = tRNA</a:t>
            </a:r>
          </a:p>
        </p:txBody>
      </p:sp>
      <p:pic>
        <p:nvPicPr>
          <p:cNvPr id="13" name="Picture 12">
            <a:extLst>
              <a:ext uri="{FF2B5EF4-FFF2-40B4-BE49-F238E27FC236}">
                <a16:creationId xmlns:a16="http://schemas.microsoft.com/office/drawing/2014/main" id="{DDA8BA91-B52E-4B2D-BDB2-396D7D414CAA}"/>
              </a:ext>
            </a:extLst>
          </p:cNvPr>
          <p:cNvPicPr>
            <a:picLocks noChangeAspect="1"/>
          </p:cNvPicPr>
          <p:nvPr/>
        </p:nvPicPr>
        <p:blipFill rotWithShape="1">
          <a:blip r:embed="rId4">
            <a:extLst>
              <a:ext uri="{28A0092B-C50C-407E-A947-70E740481C1C}">
                <a14:useLocalDpi xmlns:a14="http://schemas.microsoft.com/office/drawing/2010/main" val="0"/>
              </a:ext>
            </a:extLst>
          </a:blip>
          <a:srcRect l="3622" t="2808" r="718" b="4151"/>
          <a:stretch/>
        </p:blipFill>
        <p:spPr>
          <a:xfrm>
            <a:off x="7772400" y="3432266"/>
            <a:ext cx="3505200" cy="2946728"/>
          </a:xfrm>
          <a:prstGeom prst="rect">
            <a:avLst/>
          </a:prstGeom>
        </p:spPr>
      </p:pic>
      <p:pic>
        <p:nvPicPr>
          <p:cNvPr id="14" name="Picture 13">
            <a:extLst>
              <a:ext uri="{FF2B5EF4-FFF2-40B4-BE49-F238E27FC236}">
                <a16:creationId xmlns:a16="http://schemas.microsoft.com/office/drawing/2014/main" id="{50A752F3-FB87-4C1F-B126-6AED06719EE9}"/>
              </a:ext>
            </a:extLst>
          </p:cNvPr>
          <p:cNvPicPr>
            <a:picLocks noChangeAspect="1"/>
          </p:cNvPicPr>
          <p:nvPr/>
        </p:nvPicPr>
        <p:blipFill>
          <a:blip r:embed="rId5"/>
          <a:stretch>
            <a:fillRect/>
          </a:stretch>
        </p:blipFill>
        <p:spPr>
          <a:xfrm>
            <a:off x="5893572" y="3384050"/>
            <a:ext cx="1522457" cy="1522457"/>
          </a:xfrm>
          <a:prstGeom prst="rect">
            <a:avLst/>
          </a:prstGeom>
        </p:spPr>
      </p:pic>
      <p:sp>
        <p:nvSpPr>
          <p:cNvPr id="8" name="Date Placeholder 7">
            <a:extLst>
              <a:ext uri="{FF2B5EF4-FFF2-40B4-BE49-F238E27FC236}">
                <a16:creationId xmlns:a16="http://schemas.microsoft.com/office/drawing/2014/main" id="{F938CF5A-12BD-5B9F-3919-0C9D50F4B634}"/>
              </a:ext>
            </a:extLst>
          </p:cNvPr>
          <p:cNvSpPr>
            <a:spLocks noGrp="1"/>
          </p:cNvSpPr>
          <p:nvPr>
            <p:ph type="dt" sz="half" idx="10"/>
          </p:nvPr>
        </p:nvSpPr>
        <p:spPr/>
        <p:txBody>
          <a:bodyPr/>
          <a:lstStyle/>
          <a:p>
            <a:fld id="{FC7508E0-F264-4620-AB9C-A736B4E592F9}" type="datetime1">
              <a:rPr lang="en-US" smtClean="0"/>
              <a:t>9/9/2023</a:t>
            </a:fld>
            <a:endParaRPr lang="en-US"/>
          </a:p>
        </p:txBody>
      </p:sp>
      <p:sp>
        <p:nvSpPr>
          <p:cNvPr id="9" name="Footer Placeholder 8">
            <a:extLst>
              <a:ext uri="{FF2B5EF4-FFF2-40B4-BE49-F238E27FC236}">
                <a16:creationId xmlns:a16="http://schemas.microsoft.com/office/drawing/2014/main" id="{64133979-CE23-483E-9E5E-259A60842EDE}"/>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D031096F-3A5B-647B-FE1A-0E4C24F90482}"/>
              </a:ext>
            </a:extLst>
          </p:cNvPr>
          <p:cNvSpPr>
            <a:spLocks noGrp="1"/>
          </p:cNvSpPr>
          <p:nvPr>
            <p:ph type="sldNum" sz="quarter" idx="12"/>
          </p:nvPr>
        </p:nvSpPr>
        <p:spPr/>
        <p:txBody>
          <a:bodyPr/>
          <a:lstStyle/>
          <a:p>
            <a:fld id="{DC3BB032-4020-48F4-953B-341806DC4A2B}" type="slidenum">
              <a:rPr lang="en-US" smtClean="0"/>
              <a:pPr/>
              <a:t>27</a:t>
            </a:fld>
            <a:endParaRPr lang="en-US"/>
          </a:p>
        </p:txBody>
      </p:sp>
    </p:spTree>
    <p:extLst>
      <p:ext uri="{BB962C8B-B14F-4D97-AF65-F5344CB8AC3E}">
        <p14:creationId xmlns:p14="http://schemas.microsoft.com/office/powerpoint/2010/main" val="1098491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4294967295"/>
          </p:nvPr>
        </p:nvSpPr>
        <p:spPr>
          <a:xfrm>
            <a:off x="262746" y="4473578"/>
            <a:ext cx="4790776" cy="1752600"/>
          </a:xfrm>
        </p:spPr>
        <p:txBody>
          <a:bodyPr>
            <a:noAutofit/>
          </a:bodyPr>
          <a:lstStyle/>
          <a:p>
            <a:pPr>
              <a:spcBef>
                <a:spcPts val="0"/>
              </a:spcBef>
            </a:pPr>
            <a:r>
              <a:rPr lang="en-US" sz="1800" dirty="0"/>
              <a:t>The adapter molecules are called transfer RNAs or </a:t>
            </a:r>
            <a:r>
              <a:rPr lang="en-US" sz="1800" dirty="0" err="1"/>
              <a:t>tRNAs</a:t>
            </a:r>
            <a:r>
              <a:rPr lang="en-US" sz="1800" dirty="0"/>
              <a:t>.</a:t>
            </a:r>
          </a:p>
          <a:p>
            <a:pPr>
              <a:spcBef>
                <a:spcPts val="0"/>
              </a:spcBef>
            </a:pPr>
            <a:r>
              <a:rPr lang="en-US" sz="1800" dirty="0"/>
              <a:t>Contain a CCA sequence at 3’ end where AA’s are attached</a:t>
            </a:r>
          </a:p>
          <a:p>
            <a:pPr>
              <a:spcBef>
                <a:spcPts val="0"/>
              </a:spcBef>
            </a:pPr>
            <a:r>
              <a:rPr lang="en-US" sz="1800" dirty="0"/>
              <a:t>a triplet anticodon to form base pairs with the mRNA codon – </a:t>
            </a:r>
            <a:r>
              <a:rPr lang="en-US" sz="1800" b="1" i="1" dirty="0"/>
              <a:t>anti-parallel as always.</a:t>
            </a:r>
          </a:p>
        </p:txBody>
      </p:sp>
      <p:pic>
        <p:nvPicPr>
          <p:cNvPr id="8" name="Content Placeholder 7"/>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b="2699"/>
          <a:stretch/>
        </p:blipFill>
        <p:spPr>
          <a:xfrm>
            <a:off x="6470650" y="407988"/>
            <a:ext cx="5721350" cy="5688012"/>
          </a:xfrm>
        </p:spPr>
      </p:pic>
      <p:pic>
        <p:nvPicPr>
          <p:cNvPr id="9" name="Picture 4">
            <a:extLst>
              <a:ext uri="{FF2B5EF4-FFF2-40B4-BE49-F238E27FC236}">
                <a16:creationId xmlns:a16="http://schemas.microsoft.com/office/drawing/2014/main" id="{FF9524D6-2F56-4433-A287-6F409298690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3350"/>
          <a:stretch/>
        </p:blipFill>
        <p:spPr>
          <a:xfrm>
            <a:off x="222062" y="501052"/>
            <a:ext cx="6082149" cy="3737577"/>
          </a:xfrm>
          <a:prstGeom prst="rect">
            <a:avLst/>
          </a:prstGeom>
          <a:noFill/>
        </p:spPr>
      </p:pic>
      <p:sp>
        <p:nvSpPr>
          <p:cNvPr id="7" name="TextBox 6">
            <a:extLst>
              <a:ext uri="{FF2B5EF4-FFF2-40B4-BE49-F238E27FC236}">
                <a16:creationId xmlns:a16="http://schemas.microsoft.com/office/drawing/2014/main" id="{08D8AF35-0519-4E19-8AAC-0E193BF0D160}"/>
              </a:ext>
            </a:extLst>
          </p:cNvPr>
          <p:cNvSpPr txBox="1"/>
          <p:nvPr/>
        </p:nvSpPr>
        <p:spPr>
          <a:xfrm>
            <a:off x="9553477" y="4870296"/>
            <a:ext cx="320922" cy="307777"/>
          </a:xfrm>
          <a:prstGeom prst="rect">
            <a:avLst/>
          </a:prstGeom>
          <a:noFill/>
        </p:spPr>
        <p:txBody>
          <a:bodyPr wrap="none" rtlCol="0">
            <a:spAutoFit/>
          </a:bodyPr>
          <a:lstStyle/>
          <a:p>
            <a:r>
              <a:rPr lang="en-US" sz="1400" b="1" dirty="0">
                <a:solidFill>
                  <a:srgbClr val="FF0000"/>
                </a:solidFill>
              </a:rPr>
              <a:t>5’</a:t>
            </a:r>
          </a:p>
        </p:txBody>
      </p:sp>
      <p:sp>
        <p:nvSpPr>
          <p:cNvPr id="12" name="Rectangle 11">
            <a:extLst>
              <a:ext uri="{FF2B5EF4-FFF2-40B4-BE49-F238E27FC236}">
                <a16:creationId xmlns:a16="http://schemas.microsoft.com/office/drawing/2014/main" id="{97F79E9E-FCA5-4733-8F75-23D66780249E}"/>
              </a:ext>
            </a:extLst>
          </p:cNvPr>
          <p:cNvSpPr/>
          <p:nvPr/>
        </p:nvSpPr>
        <p:spPr>
          <a:xfrm>
            <a:off x="-36945" y="-22167"/>
            <a:ext cx="6274538" cy="523220"/>
          </a:xfrm>
          <a:prstGeom prst="rect">
            <a:avLst/>
          </a:prstGeom>
        </p:spPr>
        <p:txBody>
          <a:bodyPr wrap="none">
            <a:spAutoFit/>
          </a:bodyPr>
          <a:lstStyle/>
          <a:p>
            <a:r>
              <a:rPr lang="en-US" sz="2800" dirty="0"/>
              <a:t>Translation- The Adapter Molecule (tRNA)</a:t>
            </a:r>
          </a:p>
        </p:txBody>
      </p:sp>
      <p:sp>
        <p:nvSpPr>
          <p:cNvPr id="15" name="TextBox 14">
            <a:extLst>
              <a:ext uri="{FF2B5EF4-FFF2-40B4-BE49-F238E27FC236}">
                <a16:creationId xmlns:a16="http://schemas.microsoft.com/office/drawing/2014/main" id="{4C0A5E0E-7849-4958-8C13-12FE130C2E08}"/>
              </a:ext>
            </a:extLst>
          </p:cNvPr>
          <p:cNvSpPr txBox="1"/>
          <p:nvPr/>
        </p:nvSpPr>
        <p:spPr>
          <a:xfrm>
            <a:off x="9170864" y="4860203"/>
            <a:ext cx="320922" cy="307777"/>
          </a:xfrm>
          <a:prstGeom prst="rect">
            <a:avLst/>
          </a:prstGeom>
          <a:noFill/>
        </p:spPr>
        <p:txBody>
          <a:bodyPr wrap="none" rtlCol="0">
            <a:spAutoFit/>
          </a:bodyPr>
          <a:lstStyle/>
          <a:p>
            <a:r>
              <a:rPr lang="en-US" sz="1400" b="1" dirty="0">
                <a:solidFill>
                  <a:srgbClr val="FF0000"/>
                </a:solidFill>
              </a:rPr>
              <a:t>3’</a:t>
            </a:r>
          </a:p>
        </p:txBody>
      </p:sp>
      <p:sp>
        <p:nvSpPr>
          <p:cNvPr id="2" name="Date Placeholder 1">
            <a:extLst>
              <a:ext uri="{FF2B5EF4-FFF2-40B4-BE49-F238E27FC236}">
                <a16:creationId xmlns:a16="http://schemas.microsoft.com/office/drawing/2014/main" id="{3C486086-8067-314B-29EE-C37433811A75}"/>
              </a:ext>
            </a:extLst>
          </p:cNvPr>
          <p:cNvSpPr>
            <a:spLocks noGrp="1"/>
          </p:cNvSpPr>
          <p:nvPr>
            <p:ph type="dt" sz="half" idx="10"/>
          </p:nvPr>
        </p:nvSpPr>
        <p:spPr/>
        <p:txBody>
          <a:bodyPr/>
          <a:lstStyle/>
          <a:p>
            <a:fld id="{1C9A12D1-FEEB-4F8F-8E7D-793E3827A66A}" type="datetime1">
              <a:rPr lang="en-US" smtClean="0"/>
              <a:t>9/9/2023</a:t>
            </a:fld>
            <a:endParaRPr lang="en-US"/>
          </a:p>
        </p:txBody>
      </p:sp>
      <p:sp>
        <p:nvSpPr>
          <p:cNvPr id="10" name="Footer Placeholder 9">
            <a:extLst>
              <a:ext uri="{FF2B5EF4-FFF2-40B4-BE49-F238E27FC236}">
                <a16:creationId xmlns:a16="http://schemas.microsoft.com/office/drawing/2014/main" id="{76ADEB1A-90D1-44F1-9FD1-D4AA2262D62F}"/>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0E1DD360-167F-3597-ABAE-623FF08E0A7D}"/>
              </a:ext>
            </a:extLst>
          </p:cNvPr>
          <p:cNvSpPr>
            <a:spLocks noGrp="1"/>
          </p:cNvSpPr>
          <p:nvPr>
            <p:ph type="sldNum" sz="quarter" idx="12"/>
          </p:nvPr>
        </p:nvSpPr>
        <p:spPr/>
        <p:txBody>
          <a:bodyPr/>
          <a:lstStyle/>
          <a:p>
            <a:fld id="{DC3BB032-4020-48F4-953B-341806DC4A2B}" type="slidenum">
              <a:rPr lang="en-US" smtClean="0"/>
              <a:pPr/>
              <a:t>28</a:t>
            </a:fld>
            <a:endParaRPr lang="en-US"/>
          </a:p>
        </p:txBody>
      </p:sp>
    </p:spTree>
    <p:extLst>
      <p:ext uri="{BB962C8B-B14F-4D97-AF65-F5344CB8AC3E}">
        <p14:creationId xmlns:p14="http://schemas.microsoft.com/office/powerpoint/2010/main" val="39779399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roteinSynthesis_Pro">
            <a:hlinkClick r:id="" action="ppaction://media"/>
            <a:extLst>
              <a:ext uri="{FF2B5EF4-FFF2-40B4-BE49-F238E27FC236}">
                <a16:creationId xmlns:a16="http://schemas.microsoft.com/office/drawing/2014/main" id="{15374398-DF1C-45D1-970F-A9085FC283D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667000" y="261524"/>
            <a:ext cx="7116630" cy="4003104"/>
          </a:xfrm>
          <a:prstGeom prst="rect">
            <a:avLst/>
          </a:prstGeom>
        </p:spPr>
      </p:pic>
      <p:sp>
        <p:nvSpPr>
          <p:cNvPr id="6" name="TextBox 5">
            <a:extLst>
              <a:ext uri="{FF2B5EF4-FFF2-40B4-BE49-F238E27FC236}">
                <a16:creationId xmlns:a16="http://schemas.microsoft.com/office/drawing/2014/main" id="{3202672D-5544-44D8-A77D-6AE48F6E74CD}"/>
              </a:ext>
            </a:extLst>
          </p:cNvPr>
          <p:cNvSpPr txBox="1"/>
          <p:nvPr/>
        </p:nvSpPr>
        <p:spPr>
          <a:xfrm>
            <a:off x="3962400" y="102356"/>
            <a:ext cx="4681090" cy="461665"/>
          </a:xfrm>
          <a:prstGeom prst="rect">
            <a:avLst/>
          </a:prstGeom>
          <a:noFill/>
        </p:spPr>
        <p:txBody>
          <a:bodyPr wrap="none" rtlCol="0">
            <a:spAutoFit/>
          </a:bodyPr>
          <a:lstStyle/>
          <a:p>
            <a:r>
              <a:rPr lang="en-US" sz="2400" dirty="0"/>
              <a:t>Protein Synthesis – Prokaryotic Cells</a:t>
            </a:r>
          </a:p>
        </p:txBody>
      </p:sp>
      <p:sp>
        <p:nvSpPr>
          <p:cNvPr id="7" name="TextBox 6">
            <a:extLst>
              <a:ext uri="{FF2B5EF4-FFF2-40B4-BE49-F238E27FC236}">
                <a16:creationId xmlns:a16="http://schemas.microsoft.com/office/drawing/2014/main" id="{B01F48D5-66CC-4ED7-8743-8DED4F56A6E5}"/>
              </a:ext>
            </a:extLst>
          </p:cNvPr>
          <p:cNvSpPr txBox="1"/>
          <p:nvPr/>
        </p:nvSpPr>
        <p:spPr>
          <a:xfrm>
            <a:off x="1274737" y="4908689"/>
            <a:ext cx="2886688" cy="1200329"/>
          </a:xfrm>
          <a:prstGeom prst="rect">
            <a:avLst/>
          </a:prstGeom>
          <a:noFill/>
        </p:spPr>
        <p:txBody>
          <a:bodyPr wrap="none" rtlCol="0">
            <a:spAutoFit/>
          </a:bodyPr>
          <a:lstStyle/>
          <a:p>
            <a:r>
              <a:rPr lang="en-US" b="1" dirty="0"/>
              <a:t>Initiation</a:t>
            </a:r>
          </a:p>
          <a:p>
            <a:pPr marL="342900" indent="-342900">
              <a:buAutoNum type="arabicPeriod"/>
            </a:pPr>
            <a:r>
              <a:rPr lang="en-US" dirty="0"/>
              <a:t>30 s subunit binds to RBS</a:t>
            </a:r>
          </a:p>
          <a:p>
            <a:pPr marL="342900" indent="-342900">
              <a:buAutoNum type="arabicPeriod"/>
            </a:pPr>
            <a:r>
              <a:rPr lang="en-US" dirty="0"/>
              <a:t>tRNA-</a:t>
            </a:r>
            <a:r>
              <a:rPr lang="en-US" dirty="0" err="1"/>
              <a:t>fMet</a:t>
            </a:r>
            <a:r>
              <a:rPr lang="en-US" dirty="0"/>
              <a:t> in P-site</a:t>
            </a:r>
          </a:p>
          <a:p>
            <a:pPr marL="342900" indent="-342900">
              <a:buAutoNum type="arabicPeriod"/>
            </a:pPr>
            <a:r>
              <a:rPr lang="en-US" dirty="0"/>
              <a:t>50 s subunit binds</a:t>
            </a:r>
          </a:p>
        </p:txBody>
      </p:sp>
      <p:sp>
        <p:nvSpPr>
          <p:cNvPr id="8" name="TextBox 7">
            <a:extLst>
              <a:ext uri="{FF2B5EF4-FFF2-40B4-BE49-F238E27FC236}">
                <a16:creationId xmlns:a16="http://schemas.microsoft.com/office/drawing/2014/main" id="{1451ADD3-42F6-4C82-B29E-A141EBB52C56}"/>
              </a:ext>
            </a:extLst>
          </p:cNvPr>
          <p:cNvSpPr txBox="1"/>
          <p:nvPr/>
        </p:nvSpPr>
        <p:spPr>
          <a:xfrm>
            <a:off x="4343400" y="4915709"/>
            <a:ext cx="3124200" cy="1477328"/>
          </a:xfrm>
          <a:prstGeom prst="rect">
            <a:avLst/>
          </a:prstGeom>
          <a:noFill/>
        </p:spPr>
        <p:txBody>
          <a:bodyPr wrap="square" rtlCol="0">
            <a:spAutoFit/>
          </a:bodyPr>
          <a:lstStyle/>
          <a:p>
            <a:r>
              <a:rPr lang="en-US" b="1" dirty="0"/>
              <a:t>Elongation</a:t>
            </a:r>
          </a:p>
          <a:p>
            <a:pPr marL="342900" indent="-342900">
              <a:buAutoNum type="arabicPeriod"/>
            </a:pPr>
            <a:r>
              <a:rPr lang="en-US" dirty="0"/>
              <a:t>tRNA-AA binds to A-site</a:t>
            </a:r>
          </a:p>
          <a:p>
            <a:pPr marL="342900" indent="-342900">
              <a:buAutoNum type="arabicPeriod"/>
            </a:pPr>
            <a:r>
              <a:rPr lang="en-US" dirty="0"/>
              <a:t>Peptide bond forms</a:t>
            </a:r>
          </a:p>
          <a:p>
            <a:pPr marL="342900" indent="-342900">
              <a:buAutoNum type="arabicPeriod"/>
            </a:pPr>
            <a:r>
              <a:rPr lang="en-US" dirty="0"/>
              <a:t>Ribosome shifts, protein-tRNA returns to P-site</a:t>
            </a:r>
          </a:p>
        </p:txBody>
      </p:sp>
      <p:sp>
        <p:nvSpPr>
          <p:cNvPr id="9" name="TextBox 8">
            <a:extLst>
              <a:ext uri="{FF2B5EF4-FFF2-40B4-BE49-F238E27FC236}">
                <a16:creationId xmlns:a16="http://schemas.microsoft.com/office/drawing/2014/main" id="{D70B7AEE-2900-482C-A1B1-71780F5442D0}"/>
              </a:ext>
            </a:extLst>
          </p:cNvPr>
          <p:cNvSpPr txBox="1"/>
          <p:nvPr/>
        </p:nvSpPr>
        <p:spPr>
          <a:xfrm>
            <a:off x="7696201" y="4807986"/>
            <a:ext cx="3657599" cy="1754326"/>
          </a:xfrm>
          <a:prstGeom prst="rect">
            <a:avLst/>
          </a:prstGeom>
          <a:noFill/>
        </p:spPr>
        <p:txBody>
          <a:bodyPr wrap="square" rtlCol="0">
            <a:spAutoFit/>
          </a:bodyPr>
          <a:lstStyle/>
          <a:p>
            <a:r>
              <a:rPr lang="en-US" b="1" dirty="0"/>
              <a:t>Termination</a:t>
            </a:r>
          </a:p>
          <a:p>
            <a:pPr marL="342900" indent="-342900">
              <a:buAutoNum type="arabicPeriod"/>
            </a:pPr>
            <a:r>
              <a:rPr lang="en-US" dirty="0"/>
              <a:t>Stop codon interpreted by release factor (protein)</a:t>
            </a:r>
          </a:p>
          <a:p>
            <a:pPr marL="342900" indent="-342900">
              <a:buAutoNum type="arabicPeriod"/>
            </a:pPr>
            <a:r>
              <a:rPr lang="en-US" dirty="0"/>
              <a:t>Covalent bond between C-term of protein and last tRNA used is hydrolyzed.</a:t>
            </a:r>
          </a:p>
        </p:txBody>
      </p:sp>
      <p:sp>
        <p:nvSpPr>
          <p:cNvPr id="10" name="Date Placeholder 9">
            <a:extLst>
              <a:ext uri="{FF2B5EF4-FFF2-40B4-BE49-F238E27FC236}">
                <a16:creationId xmlns:a16="http://schemas.microsoft.com/office/drawing/2014/main" id="{9B11CBB1-5EFF-11EA-28A3-45B534D8FF5F}"/>
              </a:ext>
            </a:extLst>
          </p:cNvPr>
          <p:cNvSpPr>
            <a:spLocks noGrp="1"/>
          </p:cNvSpPr>
          <p:nvPr>
            <p:ph type="dt" sz="half" idx="10"/>
          </p:nvPr>
        </p:nvSpPr>
        <p:spPr/>
        <p:txBody>
          <a:bodyPr/>
          <a:lstStyle/>
          <a:p>
            <a:fld id="{B4F518AB-ECE7-431A-8921-05412CC065B2}" type="datetime1">
              <a:rPr lang="en-US" smtClean="0"/>
              <a:t>9/9/2023</a:t>
            </a:fld>
            <a:endParaRPr lang="en-US"/>
          </a:p>
        </p:txBody>
      </p:sp>
      <p:sp>
        <p:nvSpPr>
          <p:cNvPr id="11" name="Footer Placeholder 10">
            <a:extLst>
              <a:ext uri="{FF2B5EF4-FFF2-40B4-BE49-F238E27FC236}">
                <a16:creationId xmlns:a16="http://schemas.microsoft.com/office/drawing/2014/main" id="{F9A1F828-7175-69FF-5104-9CAEB5BF6076}"/>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DC545A98-5FC3-1E95-5514-06C6D6B96CA0}"/>
              </a:ext>
            </a:extLst>
          </p:cNvPr>
          <p:cNvSpPr>
            <a:spLocks noGrp="1"/>
          </p:cNvSpPr>
          <p:nvPr>
            <p:ph type="sldNum" sz="quarter" idx="12"/>
          </p:nvPr>
        </p:nvSpPr>
        <p:spPr/>
        <p:txBody>
          <a:bodyPr/>
          <a:lstStyle/>
          <a:p>
            <a:fld id="{DC3BB032-4020-48F4-953B-341806DC4A2B}" type="slidenum">
              <a:rPr lang="en-US" smtClean="0"/>
              <a:pPr/>
              <a:t>29</a:t>
            </a:fld>
            <a:endParaRPr lang="en-US"/>
          </a:p>
        </p:txBody>
      </p:sp>
    </p:spTree>
    <p:extLst>
      <p:ext uri="{BB962C8B-B14F-4D97-AF65-F5344CB8AC3E}">
        <p14:creationId xmlns:p14="http://schemas.microsoft.com/office/powerpoint/2010/main" val="159193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4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AE646EF-072A-4A87-A1C6-AA97E05D3884}"/>
              </a:ext>
            </a:extLst>
          </p:cNvPr>
          <p:cNvSpPr/>
          <p:nvPr/>
        </p:nvSpPr>
        <p:spPr>
          <a:xfrm>
            <a:off x="153552" y="447207"/>
            <a:ext cx="7462967" cy="2873222"/>
          </a:xfrm>
          <a:prstGeom prst="rect">
            <a:avLst/>
          </a:prstGeom>
        </p:spPr>
        <p:txBody>
          <a:bodyPr wrap="square">
            <a:spAutoFit/>
          </a:bodyPr>
          <a:lstStyle/>
          <a:p>
            <a:r>
              <a:rPr lang="en-US" sz="1807" b="1" dirty="0">
                <a:latin typeface="Arial" panose="020B0604020202020204" pitchFamily="34" charset="0"/>
                <a:ea typeface="Times New Roman" panose="02020603050405020304" pitchFamily="18" charset="0"/>
                <a:cs typeface="Arial" panose="020B0604020202020204" pitchFamily="34" charset="0"/>
              </a:rPr>
              <a:t>Studies on Inhibitors are useful for:</a:t>
            </a:r>
          </a:p>
          <a:p>
            <a:pPr marL="361321" indent="-195775"/>
            <a:r>
              <a:rPr lang="en-US" sz="1807" dirty="0">
                <a:latin typeface="Arial" panose="020B0604020202020204" pitchFamily="34" charset="0"/>
                <a:ea typeface="Times New Roman" panose="02020603050405020304" pitchFamily="18" charset="0"/>
                <a:cs typeface="Arial" panose="020B0604020202020204" pitchFamily="34" charset="0"/>
              </a:rPr>
              <a:t>1. Mechanistic studies to learn about how enzymes interact with their substrates.</a:t>
            </a:r>
          </a:p>
          <a:p>
            <a:pPr marL="361321" indent="-195775"/>
            <a:r>
              <a:rPr lang="en-US" sz="1807" dirty="0">
                <a:latin typeface="Arial" panose="020B0604020202020204" pitchFamily="34" charset="0"/>
                <a:ea typeface="Times New Roman" panose="02020603050405020304" pitchFamily="18" charset="0"/>
                <a:cs typeface="Arial" panose="020B0604020202020204" pitchFamily="34" charset="0"/>
              </a:rPr>
              <a:t>2. Understanding the role of inhibitors in enzyme regulation.</a:t>
            </a:r>
          </a:p>
          <a:p>
            <a:pPr marL="361321" indent="-195775"/>
            <a:r>
              <a:rPr lang="en-US" sz="1807" dirty="0">
                <a:latin typeface="Arial" panose="020B0604020202020204" pitchFamily="34" charset="0"/>
                <a:ea typeface="Times New Roman" panose="02020603050405020304" pitchFamily="18" charset="0"/>
                <a:cs typeface="Arial" panose="020B0604020202020204" pitchFamily="34" charset="0"/>
              </a:rPr>
              <a:t>3. Drugs if they inhibit aberrant biochemical reactions:</a:t>
            </a:r>
          </a:p>
          <a:p>
            <a:pPr marL="725521" lvl="1" indent="-310937">
              <a:buFont typeface="Symbol" panose="05050102010706020507" pitchFamily="18" charset="2"/>
              <a:buChar char=""/>
              <a:tabLst>
                <a:tab pos="621875" algn="l"/>
              </a:tabLst>
            </a:pPr>
            <a:r>
              <a:rPr lang="en-US" sz="1807" dirty="0">
                <a:latin typeface="Arial" panose="020B0604020202020204" pitchFamily="34" charset="0"/>
                <a:ea typeface="Times New Roman" panose="02020603050405020304" pitchFamily="18" charset="0"/>
                <a:cs typeface="Arial" panose="020B0604020202020204" pitchFamily="34" charset="0"/>
              </a:rPr>
              <a:t>penicillin, ampicillin, etc. interfere with the synthesis of bacterial cell walls, acting as suicide inhibitors.</a:t>
            </a:r>
          </a:p>
          <a:p>
            <a:pPr indent="165833"/>
            <a:r>
              <a:rPr lang="en-US" sz="1807" dirty="0">
                <a:latin typeface="Arial" panose="020B0604020202020204" pitchFamily="34" charset="0"/>
                <a:ea typeface="Times New Roman" panose="02020603050405020304" pitchFamily="18" charset="0"/>
                <a:cs typeface="Arial" panose="020B0604020202020204" pitchFamily="34" charset="0"/>
              </a:rPr>
              <a:t>4. Understanding the role of biological toxins.</a:t>
            </a:r>
          </a:p>
          <a:p>
            <a:pPr marL="725521" lvl="1" indent="-310937">
              <a:buFont typeface="Symbol" panose="05050102010706020507" pitchFamily="18" charset="2"/>
              <a:buChar char=""/>
              <a:tabLst>
                <a:tab pos="580416" algn="l"/>
              </a:tabLst>
            </a:pPr>
            <a:r>
              <a:rPr lang="en-US" sz="1807" dirty="0">
                <a:latin typeface="Arial" panose="020B0604020202020204" pitchFamily="34" charset="0"/>
                <a:ea typeface="Times New Roman" panose="02020603050405020304" pitchFamily="18" charset="0"/>
                <a:cs typeface="Arial" panose="020B0604020202020204" pitchFamily="34" charset="0"/>
              </a:rPr>
              <a:t>Amino acid analogs - useful herbicides (i.e. roundup)</a:t>
            </a:r>
          </a:p>
          <a:p>
            <a:pPr marL="725521" lvl="1" indent="-310937">
              <a:buFont typeface="Symbol" panose="05050102010706020507" pitchFamily="18" charset="2"/>
              <a:buChar char=""/>
              <a:tabLst>
                <a:tab pos="580416" algn="l"/>
              </a:tabLst>
            </a:pPr>
            <a:r>
              <a:rPr lang="en-US" sz="1807" dirty="0">
                <a:latin typeface="Arial" panose="020B0604020202020204" pitchFamily="34" charset="0"/>
                <a:ea typeface="Times New Roman" panose="02020603050405020304" pitchFamily="18" charset="0"/>
                <a:cs typeface="Arial" panose="020B0604020202020204" pitchFamily="34" charset="0"/>
              </a:rPr>
              <a:t>Insecticides - chemicals targeted for insect nervous system.</a:t>
            </a:r>
          </a:p>
        </p:txBody>
      </p:sp>
      <mc:AlternateContent xmlns:mc="http://schemas.openxmlformats.org/markup-compatibility/2006" xmlns:p14="http://schemas.microsoft.com/office/powerpoint/2010/main">
        <mc:Choice Requires="p14">
          <p:contentPart p14:bwMode="auto" r:id="rId2">
            <p14:nvContentPartPr>
              <p14:cNvPr id="45" name="Ink 44">
                <a:extLst>
                  <a:ext uri="{FF2B5EF4-FFF2-40B4-BE49-F238E27FC236}">
                    <a16:creationId xmlns:a16="http://schemas.microsoft.com/office/drawing/2014/main" id="{B1282F16-EA8B-43A9-B5A7-AE563F1E3976}"/>
                  </a:ext>
                </a:extLst>
              </p14:cNvPr>
              <p14:cNvContentPartPr/>
              <p14:nvPr/>
            </p14:nvContentPartPr>
            <p14:xfrm>
              <a:off x="5760060" y="2712783"/>
              <a:ext cx="30033" cy="52232"/>
            </p14:xfrm>
          </p:contentPart>
        </mc:Choice>
        <mc:Fallback xmlns="">
          <p:pic>
            <p:nvPicPr>
              <p:cNvPr id="45" name="Ink 44">
                <a:extLst>
                  <a:ext uri="{FF2B5EF4-FFF2-40B4-BE49-F238E27FC236}">
                    <a16:creationId xmlns:a16="http://schemas.microsoft.com/office/drawing/2014/main" id="{B1282F16-EA8B-43A9-B5A7-AE563F1E3976}"/>
                  </a:ext>
                </a:extLst>
              </p:cNvPr>
              <p:cNvPicPr/>
              <p:nvPr/>
            </p:nvPicPr>
            <p:blipFill>
              <a:blip r:embed="rId3"/>
              <a:stretch>
                <a:fillRect/>
              </a:stretch>
            </p:blipFill>
            <p:spPr>
              <a:xfrm>
                <a:off x="5755718" y="2708490"/>
                <a:ext cx="38717" cy="60818"/>
              </a:xfrm>
              <a:prstGeom prst="rect">
                <a:avLst/>
              </a:prstGeom>
            </p:spPr>
          </p:pic>
        </mc:Fallback>
      </mc:AlternateContent>
      <p:sp>
        <p:nvSpPr>
          <p:cNvPr id="13" name="TextBox 12">
            <a:extLst>
              <a:ext uri="{FF2B5EF4-FFF2-40B4-BE49-F238E27FC236}">
                <a16:creationId xmlns:a16="http://schemas.microsoft.com/office/drawing/2014/main" id="{A809BB33-4618-4B8B-AA88-47DB84DAAF48}"/>
              </a:ext>
            </a:extLst>
          </p:cNvPr>
          <p:cNvSpPr txBox="1"/>
          <p:nvPr/>
        </p:nvSpPr>
        <p:spPr>
          <a:xfrm>
            <a:off x="4156959" y="1"/>
            <a:ext cx="2771913" cy="483081"/>
          </a:xfrm>
          <a:prstGeom prst="rect">
            <a:avLst/>
          </a:prstGeom>
          <a:noFill/>
        </p:spPr>
        <p:txBody>
          <a:bodyPr wrap="none" rtlCol="0">
            <a:spAutoFit/>
          </a:bodyPr>
          <a:lstStyle/>
          <a:p>
            <a:r>
              <a:rPr lang="en-US" sz="2539" dirty="0">
                <a:latin typeface="Arial" panose="020B0604020202020204" pitchFamily="34" charset="0"/>
              </a:rPr>
              <a:t>Enzyme Inhibitors</a:t>
            </a:r>
          </a:p>
        </p:txBody>
      </p:sp>
      <p:sp>
        <p:nvSpPr>
          <p:cNvPr id="10" name="Rectangle 9">
            <a:extLst>
              <a:ext uri="{FF2B5EF4-FFF2-40B4-BE49-F238E27FC236}">
                <a16:creationId xmlns:a16="http://schemas.microsoft.com/office/drawing/2014/main" id="{F18439EC-E198-4A05-A7ED-A1F331EF22C7}"/>
              </a:ext>
            </a:extLst>
          </p:cNvPr>
          <p:cNvSpPr/>
          <p:nvPr/>
        </p:nvSpPr>
        <p:spPr>
          <a:xfrm>
            <a:off x="104023" y="3450260"/>
            <a:ext cx="7076808" cy="3065583"/>
          </a:xfrm>
          <a:prstGeom prst="rect">
            <a:avLst/>
          </a:prstGeom>
        </p:spPr>
        <p:txBody>
          <a:bodyPr wrap="square">
            <a:spAutoFit/>
          </a:bodyPr>
          <a:lstStyle/>
          <a:p>
            <a:pPr>
              <a:spcBef>
                <a:spcPts val="544"/>
              </a:spcBef>
            </a:pPr>
            <a:r>
              <a:rPr lang="en-US" sz="1807" b="1" dirty="0">
                <a:latin typeface="Arial" panose="020B0604020202020204" pitchFamily="34" charset="0"/>
                <a:ea typeface="Times New Roman" panose="02020603050405020304" pitchFamily="18" charset="0"/>
                <a:cs typeface="Arial" panose="020B0604020202020204" pitchFamily="34" charset="0"/>
              </a:rPr>
              <a:t>Types of Inhibitors:</a:t>
            </a:r>
            <a:endParaRPr lang="en-US" sz="1807" dirty="0">
              <a:latin typeface="Arial" panose="020B0604020202020204" pitchFamily="34" charset="0"/>
              <a:ea typeface="Times New Roman" panose="02020603050405020304" pitchFamily="18" charset="0"/>
              <a:cs typeface="Arial" panose="020B0604020202020204" pitchFamily="34" charset="0"/>
            </a:endParaRPr>
          </a:p>
          <a:p>
            <a:pPr marL="310937" indent="-310937">
              <a:spcBef>
                <a:spcPts val="544"/>
              </a:spcBef>
              <a:buFont typeface="+mj-lt"/>
              <a:buAutoNum type="arabicPeriod"/>
            </a:pPr>
            <a:r>
              <a:rPr lang="en-US" sz="1807" dirty="0">
                <a:latin typeface="Arial" panose="020B0604020202020204" pitchFamily="34" charset="0"/>
                <a:ea typeface="Times New Roman" panose="02020603050405020304" pitchFamily="18" charset="0"/>
                <a:cs typeface="Arial" panose="020B0604020202020204" pitchFamily="34" charset="0"/>
              </a:rPr>
              <a:t>Covalent – inhibitor </a:t>
            </a:r>
            <a:r>
              <a:rPr lang="en-US" sz="1807" i="1" dirty="0">
                <a:latin typeface="Arial" panose="020B0604020202020204" pitchFamily="34" charset="0"/>
                <a:ea typeface="Times New Roman" panose="02020603050405020304" pitchFamily="18" charset="0"/>
                <a:cs typeface="Arial" panose="020B0604020202020204" pitchFamily="34" charset="0"/>
              </a:rPr>
              <a:t>covalently</a:t>
            </a:r>
            <a:r>
              <a:rPr lang="en-US" sz="1807" dirty="0">
                <a:latin typeface="Arial" panose="020B0604020202020204" pitchFamily="34" charset="0"/>
                <a:ea typeface="Times New Roman" panose="02020603050405020304" pitchFamily="18" charset="0"/>
                <a:cs typeface="Arial" panose="020B0604020202020204" pitchFamily="34" charset="0"/>
              </a:rPr>
              <a:t> modifies enzyme, usually in active site, these are generally </a:t>
            </a:r>
            <a:r>
              <a:rPr lang="en-US" sz="1807" i="1" dirty="0">
                <a:latin typeface="Arial" panose="020B0604020202020204" pitchFamily="34" charset="0"/>
                <a:ea typeface="Times New Roman" panose="02020603050405020304" pitchFamily="18" charset="0"/>
                <a:cs typeface="Arial" panose="020B0604020202020204" pitchFamily="34" charset="0"/>
              </a:rPr>
              <a:t>irreversible</a:t>
            </a:r>
            <a:r>
              <a:rPr lang="en-US" sz="1807" dirty="0">
                <a:latin typeface="Arial" panose="020B0604020202020204" pitchFamily="34" charset="0"/>
                <a:ea typeface="Times New Roman" panose="02020603050405020304" pitchFamily="18" charset="0"/>
                <a:cs typeface="Arial" panose="020B0604020202020204" pitchFamily="34" charset="0"/>
              </a:rPr>
              <a:t> – the enzyme is dead!  </a:t>
            </a:r>
            <a:r>
              <a:rPr lang="en-US" sz="1807" i="1" dirty="0">
                <a:latin typeface="Arial" panose="020B0604020202020204" pitchFamily="34" charset="0"/>
                <a:ea typeface="Times New Roman" panose="02020603050405020304" pitchFamily="18" charset="0"/>
                <a:cs typeface="Arial" panose="020B0604020202020204" pitchFamily="34" charset="0"/>
              </a:rPr>
              <a:t>Example – Sarin gas (Tokyo subway 1995)</a:t>
            </a:r>
          </a:p>
          <a:p>
            <a:pPr marL="310937" indent="-310937">
              <a:spcBef>
                <a:spcPts val="544"/>
              </a:spcBef>
              <a:buFont typeface="+mj-lt"/>
              <a:buAutoNum type="arabicPeriod"/>
            </a:pPr>
            <a:r>
              <a:rPr lang="en-US" sz="1807" dirty="0">
                <a:latin typeface="Arial" panose="020B0604020202020204" pitchFamily="34" charset="0"/>
                <a:ea typeface="Times New Roman" panose="02020603050405020304" pitchFamily="18" charset="0"/>
                <a:cs typeface="Arial" panose="020B0604020202020204" pitchFamily="34" charset="0"/>
              </a:rPr>
              <a:t>Competitive – inhibitor blocks substrate, binds </a:t>
            </a:r>
            <a:r>
              <a:rPr lang="en-US" sz="1807" i="1" dirty="0">
                <a:latin typeface="Arial" panose="020B0604020202020204" pitchFamily="34" charset="0"/>
                <a:ea typeface="Times New Roman" panose="02020603050405020304" pitchFamily="18" charset="0"/>
                <a:cs typeface="Arial" panose="020B0604020202020204" pitchFamily="34" charset="0"/>
              </a:rPr>
              <a:t>reversibly to active site with a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D</a:t>
            </a:r>
            <a:r>
              <a:rPr lang="en-US" sz="1807" i="1" dirty="0">
                <a:latin typeface="Arial" panose="020B0604020202020204" pitchFamily="34" charset="0"/>
                <a:ea typeface="Times New Roman" panose="02020603050405020304" pitchFamily="18" charset="0"/>
                <a:cs typeface="Arial" panose="020B0604020202020204" pitchFamily="34" charset="0"/>
              </a:rPr>
              <a:t> =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I</a:t>
            </a:r>
            <a:r>
              <a:rPr lang="en-US" sz="1807" dirty="0">
                <a:latin typeface="Arial" panose="020B0604020202020204" pitchFamily="34" charset="0"/>
                <a:ea typeface="Times New Roman" panose="02020603050405020304" pitchFamily="18" charset="0"/>
                <a:cs typeface="Arial" panose="020B0604020202020204" pitchFamily="34" charset="0"/>
              </a:rPr>
              <a:t>. Enzyme activity returns when drug is removed.</a:t>
            </a:r>
          </a:p>
          <a:p>
            <a:pPr marL="310937" indent="-310937">
              <a:spcBef>
                <a:spcPts val="544"/>
              </a:spcBef>
              <a:buFont typeface="+mj-lt"/>
              <a:buAutoNum type="arabicPeriod"/>
            </a:pPr>
            <a:r>
              <a:rPr lang="en-US" sz="1807" dirty="0">
                <a:latin typeface="Arial" panose="020B0604020202020204" pitchFamily="34" charset="0"/>
                <a:ea typeface="Times New Roman" panose="02020603050405020304" pitchFamily="18" charset="0"/>
                <a:cs typeface="Arial" panose="020B0604020202020204" pitchFamily="34" charset="0"/>
              </a:rPr>
              <a:t>Allosteric (mixed type) – inhibitor causes allosteric change. Binds </a:t>
            </a:r>
            <a:r>
              <a:rPr lang="en-US" sz="1807" i="1" dirty="0">
                <a:latin typeface="Arial" panose="020B0604020202020204" pitchFamily="34" charset="0"/>
                <a:ea typeface="Times New Roman" panose="02020603050405020304" pitchFamily="18" charset="0"/>
                <a:cs typeface="Arial" panose="020B0604020202020204" pitchFamily="34" charset="0"/>
              </a:rPr>
              <a:t>reversibly to a different location, with two different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D</a:t>
            </a:r>
            <a:r>
              <a:rPr lang="en-US" sz="1807" i="1" dirty="0">
                <a:latin typeface="Arial" panose="020B0604020202020204" pitchFamily="34" charset="0"/>
                <a:ea typeface="Times New Roman" panose="02020603050405020304" pitchFamily="18" charset="0"/>
                <a:cs typeface="Arial" panose="020B0604020202020204" pitchFamily="34" charset="0"/>
              </a:rPr>
              <a:t>s: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I</a:t>
            </a:r>
            <a:r>
              <a:rPr lang="en-US" sz="1807" i="1" dirty="0">
                <a:latin typeface="Arial" panose="020B0604020202020204" pitchFamily="34" charset="0"/>
                <a:ea typeface="Times New Roman" panose="02020603050405020304" pitchFamily="18" charset="0"/>
                <a:cs typeface="Arial" panose="020B0604020202020204" pitchFamily="34" charset="0"/>
              </a:rPr>
              <a:t> and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I</a:t>
            </a:r>
            <a:r>
              <a:rPr lang="en-US" sz="1807" i="1" dirty="0">
                <a:latin typeface="Arial" panose="020B0604020202020204" pitchFamily="34" charset="0"/>
                <a:ea typeface="Times New Roman" panose="02020603050405020304" pitchFamily="18" charset="0"/>
                <a:cs typeface="Arial" panose="020B0604020202020204" pitchFamily="34" charset="0"/>
              </a:rPr>
              <a:t>’. Enzyme activity returns when drug is removed.</a:t>
            </a:r>
            <a:endParaRPr lang="en-US" sz="1807" dirty="0">
              <a:latin typeface="Arial" panose="020B0604020202020204" pitchFamily="34" charset="0"/>
              <a:ea typeface="Times New Roman" panose="02020603050405020304" pitchFamily="18" charset="0"/>
              <a:cs typeface="Arial" panose="020B0604020202020204" pitchFamily="34" charset="0"/>
            </a:endParaRPr>
          </a:p>
        </p:txBody>
      </p:sp>
      <p:cxnSp>
        <p:nvCxnSpPr>
          <p:cNvPr id="7" name="Straight Arrow Connector 6">
            <a:extLst>
              <a:ext uri="{FF2B5EF4-FFF2-40B4-BE49-F238E27FC236}">
                <a16:creationId xmlns:a16="http://schemas.microsoft.com/office/drawing/2014/main" id="{649879EC-7A90-41A0-B905-1CA9BC0BC203}"/>
              </a:ext>
            </a:extLst>
          </p:cNvPr>
          <p:cNvCxnSpPr>
            <a:cxnSpLocks/>
          </p:cNvCxnSpPr>
          <p:nvPr/>
        </p:nvCxnSpPr>
        <p:spPr>
          <a:xfrm flipV="1">
            <a:off x="7161262" y="1965590"/>
            <a:ext cx="1285147" cy="21464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4DF24E90-8EDF-45F7-BB52-F3B4A0FA4104}"/>
              </a:ext>
            </a:extLst>
          </p:cNvPr>
          <p:cNvCxnSpPr>
            <a:cxnSpLocks/>
          </p:cNvCxnSpPr>
          <p:nvPr/>
        </p:nvCxnSpPr>
        <p:spPr>
          <a:xfrm flipV="1">
            <a:off x="7239847" y="3874399"/>
            <a:ext cx="1373547" cy="10402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5" name="Object 14">
            <a:extLst>
              <a:ext uri="{FF2B5EF4-FFF2-40B4-BE49-F238E27FC236}">
                <a16:creationId xmlns:a16="http://schemas.microsoft.com/office/drawing/2014/main" id="{CA3CE5B3-B0F6-439E-B4D3-A01AA017FB55}"/>
              </a:ext>
            </a:extLst>
          </p:cNvPr>
          <p:cNvGraphicFramePr>
            <a:graphicFrameLocks noChangeAspect="1"/>
          </p:cNvGraphicFramePr>
          <p:nvPr/>
        </p:nvGraphicFramePr>
        <p:xfrm>
          <a:off x="8944492" y="808786"/>
          <a:ext cx="2053344" cy="1494388"/>
        </p:xfrm>
        <a:graphic>
          <a:graphicData uri="http://schemas.openxmlformats.org/presentationml/2006/ole">
            <mc:AlternateContent xmlns:mc="http://schemas.openxmlformats.org/markup-compatibility/2006">
              <mc:Choice xmlns:v="urn:schemas-microsoft-com:vml" Requires="v">
                <p:oleObj name="MDLDrawObject Class" r:id="rId4" imgW="2714594" imgH="1780715" progId="MDLDrawOLE.MDLDrawObject.1">
                  <p:embed/>
                </p:oleObj>
              </mc:Choice>
              <mc:Fallback>
                <p:oleObj name="MDLDrawObject Class" r:id="rId4" imgW="2714594" imgH="1780715" progId="MDLDrawOLE.MDLDrawObject.1">
                  <p:embed/>
                  <p:pic>
                    <p:nvPicPr>
                      <p:cNvPr id="15" name="Object 14">
                        <a:extLst>
                          <a:ext uri="{FF2B5EF4-FFF2-40B4-BE49-F238E27FC236}">
                            <a16:creationId xmlns:a16="http://schemas.microsoft.com/office/drawing/2014/main" id="{CA3CE5B3-B0F6-439E-B4D3-A01AA017FB55}"/>
                          </a:ext>
                        </a:extLst>
                      </p:cNvPr>
                      <p:cNvPicPr>
                        <a:picLocks noChangeAspect="1" noChangeArrowheads="1"/>
                      </p:cNvPicPr>
                      <p:nvPr/>
                    </p:nvPicPr>
                    <p:blipFill>
                      <a:blip r:embed="rId5"/>
                      <a:srcRect/>
                      <a:stretch>
                        <a:fillRect/>
                      </a:stretch>
                    </p:blipFill>
                    <p:spPr bwMode="auto">
                      <a:xfrm>
                        <a:off x="8944492" y="808786"/>
                        <a:ext cx="2053344" cy="1494388"/>
                      </a:xfrm>
                      <a:prstGeom prst="rect">
                        <a:avLst/>
                      </a:prstGeom>
                      <a:noFill/>
                      <a:ln>
                        <a:solidFill>
                          <a:srgbClr val="808080"/>
                        </a:solidFill>
                      </a:ln>
                    </p:spPr>
                  </p:pic>
                </p:oleObj>
              </mc:Fallback>
            </mc:AlternateContent>
          </a:graphicData>
        </a:graphic>
      </p:graphicFrame>
      <p:grpSp>
        <p:nvGrpSpPr>
          <p:cNvPr id="6" name="Group 5">
            <a:extLst>
              <a:ext uri="{FF2B5EF4-FFF2-40B4-BE49-F238E27FC236}">
                <a16:creationId xmlns:a16="http://schemas.microsoft.com/office/drawing/2014/main" id="{2557A300-5FA9-3757-B386-3469D8CF5E7D}"/>
              </a:ext>
            </a:extLst>
          </p:cNvPr>
          <p:cNvGrpSpPr/>
          <p:nvPr/>
        </p:nvGrpSpPr>
        <p:grpSpPr>
          <a:xfrm>
            <a:off x="8691980" y="2824077"/>
            <a:ext cx="2820366" cy="3788372"/>
            <a:chOff x="9631832" y="1008497"/>
            <a:chExt cx="3110237" cy="4177733"/>
          </a:xfrm>
        </p:grpSpPr>
        <p:graphicFrame>
          <p:nvGraphicFramePr>
            <p:cNvPr id="9" name="Object 8">
              <a:extLst>
                <a:ext uri="{FF2B5EF4-FFF2-40B4-BE49-F238E27FC236}">
                  <a16:creationId xmlns:a16="http://schemas.microsoft.com/office/drawing/2014/main" id="{EC88ACDF-CAB2-458B-AF4F-6AD67426C48A}"/>
                </a:ext>
              </a:extLst>
            </p:cNvPr>
            <p:cNvGraphicFramePr>
              <a:graphicFrameLocks noChangeAspect="1"/>
            </p:cNvGraphicFramePr>
            <p:nvPr/>
          </p:nvGraphicFramePr>
          <p:xfrm>
            <a:off x="9852020" y="1343619"/>
            <a:ext cx="2264382" cy="1647978"/>
          </p:xfrm>
          <a:graphic>
            <a:graphicData uri="http://schemas.openxmlformats.org/presentationml/2006/ole">
              <mc:AlternateContent xmlns:mc="http://schemas.openxmlformats.org/markup-compatibility/2006">
                <mc:Choice xmlns:v="urn:schemas-microsoft-com:vml" Requires="v">
                  <p:oleObj name="MDLDrawObject Class" r:id="rId6" imgW="2714594" imgH="1780715" progId="MDLDrawOLE.MDLDrawObject.1">
                    <p:embed/>
                  </p:oleObj>
                </mc:Choice>
                <mc:Fallback>
                  <p:oleObj name="MDLDrawObject Class" r:id="rId6" imgW="2714594" imgH="1780715" progId="MDLDrawOLE.MDLDrawObject.1">
                    <p:embed/>
                    <p:pic>
                      <p:nvPicPr>
                        <p:cNvPr id="9" name="Object 8">
                          <a:extLst>
                            <a:ext uri="{FF2B5EF4-FFF2-40B4-BE49-F238E27FC236}">
                              <a16:creationId xmlns:a16="http://schemas.microsoft.com/office/drawing/2014/main" id="{EC88ACDF-CAB2-458B-AF4F-6AD67426C48A}"/>
                            </a:ext>
                          </a:extLst>
                        </p:cNvPr>
                        <p:cNvPicPr>
                          <a:picLocks noChangeAspect="1" noChangeArrowheads="1"/>
                        </p:cNvPicPr>
                        <p:nvPr/>
                      </p:nvPicPr>
                      <p:blipFill>
                        <a:blip r:embed="rId7"/>
                        <a:srcRect/>
                        <a:stretch>
                          <a:fillRect/>
                        </a:stretch>
                      </p:blipFill>
                      <p:spPr bwMode="auto">
                        <a:xfrm>
                          <a:off x="9852020" y="1343619"/>
                          <a:ext cx="2264382" cy="1647978"/>
                        </a:xfrm>
                        <a:prstGeom prst="rect">
                          <a:avLst/>
                        </a:prstGeom>
                        <a:noFill/>
                        <a:ln>
                          <a:solidFill>
                            <a:srgbClr val="808080"/>
                          </a:solidFill>
                        </a:ln>
                      </p:spPr>
                    </p:pic>
                  </p:oleObj>
                </mc:Fallback>
              </mc:AlternateContent>
            </a:graphicData>
          </a:graphic>
        </p:graphicFrame>
        <p:graphicFrame>
          <p:nvGraphicFramePr>
            <p:cNvPr id="11" name="Object 10">
              <a:extLst>
                <a:ext uri="{FF2B5EF4-FFF2-40B4-BE49-F238E27FC236}">
                  <a16:creationId xmlns:a16="http://schemas.microsoft.com/office/drawing/2014/main" id="{179D95E0-ED3A-4FF8-A440-4D2AC9444D03}"/>
                </a:ext>
              </a:extLst>
            </p:cNvPr>
            <p:cNvGraphicFramePr>
              <a:graphicFrameLocks noChangeAspect="1"/>
            </p:cNvGraphicFramePr>
            <p:nvPr/>
          </p:nvGraphicFramePr>
          <p:xfrm>
            <a:off x="9852020" y="3507882"/>
            <a:ext cx="2890049" cy="1678348"/>
          </p:xfrm>
          <a:graphic>
            <a:graphicData uri="http://schemas.openxmlformats.org/presentationml/2006/ole">
              <mc:AlternateContent xmlns:mc="http://schemas.openxmlformats.org/markup-compatibility/2006">
                <mc:Choice xmlns:v="urn:schemas-microsoft-com:vml" Requires="v">
                  <p:oleObj name="MDLDrawObject Class" r:id="rId8" imgW="5181403" imgH="3019097" progId="MDLDrawOLE.MDLDrawObject.1">
                    <p:embed/>
                  </p:oleObj>
                </mc:Choice>
                <mc:Fallback>
                  <p:oleObj name="MDLDrawObject Class" r:id="rId8" imgW="5181403" imgH="3019097" progId="MDLDrawOLE.MDLDrawObject.1">
                    <p:embed/>
                    <p:pic>
                      <p:nvPicPr>
                        <p:cNvPr id="11" name="Object 10">
                          <a:extLst>
                            <a:ext uri="{FF2B5EF4-FFF2-40B4-BE49-F238E27FC236}">
                              <a16:creationId xmlns:a16="http://schemas.microsoft.com/office/drawing/2014/main" id="{179D95E0-ED3A-4FF8-A440-4D2AC9444D03}"/>
                            </a:ext>
                          </a:extLst>
                        </p:cNvPr>
                        <p:cNvPicPr>
                          <a:picLocks noChangeAspect="1" noChangeArrowheads="1"/>
                        </p:cNvPicPr>
                        <p:nvPr/>
                      </p:nvPicPr>
                      <p:blipFill>
                        <a:blip r:embed="rId9"/>
                        <a:srcRect/>
                        <a:stretch>
                          <a:fillRect/>
                        </a:stretch>
                      </p:blipFill>
                      <p:spPr bwMode="auto">
                        <a:xfrm>
                          <a:off x="9852020" y="3507882"/>
                          <a:ext cx="2890049" cy="1678348"/>
                        </a:xfrm>
                        <a:prstGeom prst="rect">
                          <a:avLst/>
                        </a:prstGeom>
                        <a:noFill/>
                        <a:ln>
                          <a:solidFill>
                            <a:srgbClr val="808080"/>
                          </a:solidFill>
                        </a:ln>
                      </p:spPr>
                    </p:pic>
                  </p:oleObj>
                </mc:Fallback>
              </mc:AlternateContent>
            </a:graphicData>
          </a:graphic>
        </p:graphicFrame>
        <p:sp>
          <p:nvSpPr>
            <p:cNvPr id="14" name="TextBox 13">
              <a:extLst>
                <a:ext uri="{FF2B5EF4-FFF2-40B4-BE49-F238E27FC236}">
                  <a16:creationId xmlns:a16="http://schemas.microsoft.com/office/drawing/2014/main" id="{5EF1B8AE-68CB-4B8C-A32F-05D64BDBC3DB}"/>
                </a:ext>
              </a:extLst>
            </p:cNvPr>
            <p:cNvSpPr txBox="1"/>
            <p:nvPr/>
          </p:nvSpPr>
          <p:spPr>
            <a:xfrm>
              <a:off x="9631832" y="1008497"/>
              <a:ext cx="1547140" cy="408493"/>
            </a:xfrm>
            <a:prstGeom prst="rect">
              <a:avLst/>
            </a:prstGeom>
            <a:noFill/>
          </p:spPr>
          <p:txBody>
            <a:bodyPr wrap="none" rtlCol="0">
              <a:spAutoFit/>
            </a:bodyPr>
            <a:lstStyle/>
            <a:p>
              <a:r>
                <a:rPr lang="en-US" sz="1807" dirty="0">
                  <a:latin typeface="Arial" panose="020B0604020202020204" pitchFamily="34" charset="0"/>
                </a:rPr>
                <a:t>Competitive</a:t>
              </a:r>
            </a:p>
          </p:txBody>
        </p:sp>
        <p:sp>
          <p:nvSpPr>
            <p:cNvPr id="16" name="TextBox 15">
              <a:extLst>
                <a:ext uri="{FF2B5EF4-FFF2-40B4-BE49-F238E27FC236}">
                  <a16:creationId xmlns:a16="http://schemas.microsoft.com/office/drawing/2014/main" id="{251876F5-9325-418C-B60D-9F2C7361946B}"/>
                </a:ext>
              </a:extLst>
            </p:cNvPr>
            <p:cNvSpPr txBox="1"/>
            <p:nvPr/>
          </p:nvSpPr>
          <p:spPr>
            <a:xfrm>
              <a:off x="9631832" y="3109194"/>
              <a:ext cx="2706788" cy="408493"/>
            </a:xfrm>
            <a:prstGeom prst="rect">
              <a:avLst/>
            </a:prstGeom>
            <a:noFill/>
          </p:spPr>
          <p:txBody>
            <a:bodyPr wrap="none" rtlCol="0">
              <a:spAutoFit/>
            </a:bodyPr>
            <a:lstStyle/>
            <a:p>
              <a:r>
                <a:rPr lang="en-US" sz="1807" dirty="0">
                  <a:latin typeface="Arial" panose="020B0604020202020204" pitchFamily="34" charset="0"/>
                </a:rPr>
                <a:t>Allosteric (Mixed type)</a:t>
              </a:r>
            </a:p>
          </p:txBody>
        </p:sp>
      </p:grpSp>
      <p:sp>
        <p:nvSpPr>
          <p:cNvPr id="17" name="TextBox 16">
            <a:extLst>
              <a:ext uri="{FF2B5EF4-FFF2-40B4-BE49-F238E27FC236}">
                <a16:creationId xmlns:a16="http://schemas.microsoft.com/office/drawing/2014/main" id="{B48A2E27-6805-4AD3-B882-1966B7A76CC5}"/>
              </a:ext>
            </a:extLst>
          </p:cNvPr>
          <p:cNvSpPr txBox="1"/>
          <p:nvPr/>
        </p:nvSpPr>
        <p:spPr>
          <a:xfrm>
            <a:off x="8744826" y="435595"/>
            <a:ext cx="1095172" cy="370422"/>
          </a:xfrm>
          <a:prstGeom prst="rect">
            <a:avLst/>
          </a:prstGeom>
          <a:noFill/>
        </p:spPr>
        <p:txBody>
          <a:bodyPr wrap="none" rtlCol="0">
            <a:spAutoFit/>
          </a:bodyPr>
          <a:lstStyle/>
          <a:p>
            <a:r>
              <a:rPr lang="en-US" sz="1807" dirty="0">
                <a:latin typeface="Arial" panose="020B0604020202020204" pitchFamily="34" charset="0"/>
              </a:rPr>
              <a:t>Covalent</a:t>
            </a:r>
          </a:p>
        </p:txBody>
      </p:sp>
      <p:cxnSp>
        <p:nvCxnSpPr>
          <p:cNvPr id="21" name="Straight Arrow Connector 20">
            <a:extLst>
              <a:ext uri="{FF2B5EF4-FFF2-40B4-BE49-F238E27FC236}">
                <a16:creationId xmlns:a16="http://schemas.microsoft.com/office/drawing/2014/main" id="{35713988-3B8D-4D4F-86AC-3A4725A1B463}"/>
              </a:ext>
            </a:extLst>
          </p:cNvPr>
          <p:cNvCxnSpPr/>
          <p:nvPr/>
        </p:nvCxnSpPr>
        <p:spPr>
          <a:xfrm>
            <a:off x="7180831" y="5854100"/>
            <a:ext cx="15535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Date Placeholder 7">
            <a:extLst>
              <a:ext uri="{FF2B5EF4-FFF2-40B4-BE49-F238E27FC236}">
                <a16:creationId xmlns:a16="http://schemas.microsoft.com/office/drawing/2014/main" id="{255E18B9-DACD-3F35-B9AC-733410AD9073}"/>
              </a:ext>
            </a:extLst>
          </p:cNvPr>
          <p:cNvSpPr>
            <a:spLocks noGrp="1"/>
          </p:cNvSpPr>
          <p:nvPr>
            <p:ph type="dt" sz="half" idx="10"/>
          </p:nvPr>
        </p:nvSpPr>
        <p:spPr/>
        <p:txBody>
          <a:bodyPr/>
          <a:lstStyle/>
          <a:p>
            <a:fld id="{713B012A-7480-4BFC-94DB-F90D4E10088E}" type="datetime1">
              <a:rPr lang="en-US" smtClean="0"/>
              <a:t>9/9/2023</a:t>
            </a:fld>
            <a:endParaRPr lang="en-US"/>
          </a:p>
        </p:txBody>
      </p:sp>
      <p:sp>
        <p:nvSpPr>
          <p:cNvPr id="18" name="Footer Placeholder 17">
            <a:extLst>
              <a:ext uri="{FF2B5EF4-FFF2-40B4-BE49-F238E27FC236}">
                <a16:creationId xmlns:a16="http://schemas.microsoft.com/office/drawing/2014/main" id="{94156ED6-33E1-6D3D-FCE2-61C41099E2DF}"/>
              </a:ext>
            </a:extLst>
          </p:cNvPr>
          <p:cNvSpPr>
            <a:spLocks noGrp="1"/>
          </p:cNvSpPr>
          <p:nvPr>
            <p:ph type="ftr" sz="quarter" idx="11"/>
          </p:nvPr>
        </p:nvSpPr>
        <p:spPr/>
        <p:txBody>
          <a:bodyPr/>
          <a:lstStyle/>
          <a:p>
            <a:r>
              <a:rPr lang="en-US"/>
              <a:t>D &amp; D Lecture 5 - Fall 2023</a:t>
            </a:r>
          </a:p>
        </p:txBody>
      </p:sp>
      <p:sp>
        <p:nvSpPr>
          <p:cNvPr id="19" name="Slide Number Placeholder 18">
            <a:extLst>
              <a:ext uri="{FF2B5EF4-FFF2-40B4-BE49-F238E27FC236}">
                <a16:creationId xmlns:a16="http://schemas.microsoft.com/office/drawing/2014/main" id="{54DD95BB-2F92-F100-CA73-74901AFC8C0C}"/>
              </a:ext>
            </a:extLst>
          </p:cNvPr>
          <p:cNvSpPr>
            <a:spLocks noGrp="1"/>
          </p:cNvSpPr>
          <p:nvPr>
            <p:ph type="sldNum" sz="quarter" idx="12"/>
          </p:nvPr>
        </p:nvSpPr>
        <p:spPr/>
        <p:txBody>
          <a:bodyPr/>
          <a:lstStyle/>
          <a:p>
            <a:fld id="{DC3BB032-4020-48F4-953B-341806DC4A2B}" type="slidenum">
              <a:rPr lang="en-US" smtClean="0"/>
              <a:pPr/>
              <a:t>3</a:t>
            </a:fld>
            <a:endParaRPr lang="en-US"/>
          </a:p>
        </p:txBody>
      </p:sp>
    </p:spTree>
    <p:extLst>
      <p:ext uri="{BB962C8B-B14F-4D97-AF65-F5344CB8AC3E}">
        <p14:creationId xmlns:p14="http://schemas.microsoft.com/office/powerpoint/2010/main" val="7485123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2658" name="Picture 2" descr="16-15_slide1-U"/>
          <p:cNvPicPr>
            <a:picLocks noChangeAspect="1" noChangeArrowheads="1"/>
          </p:cNvPicPr>
          <p:nvPr/>
        </p:nvPicPr>
        <p:blipFill rotWithShape="1">
          <a:blip r:embed="rId3">
            <a:extLst>
              <a:ext uri="{28A0092B-C50C-407E-A947-70E740481C1C}">
                <a14:useLocalDpi xmlns:a14="http://schemas.microsoft.com/office/drawing/2010/main" val="0"/>
              </a:ext>
            </a:extLst>
          </a:blip>
          <a:srcRect l="27725" t="39585" r="19164" b="3304"/>
          <a:stretch/>
        </p:blipFill>
        <p:spPr bwMode="auto">
          <a:xfrm>
            <a:off x="4191000" y="2743200"/>
            <a:ext cx="4540252" cy="3760728"/>
          </a:xfrm>
          <a:prstGeom prst="rect">
            <a:avLst/>
          </a:prstGeom>
          <a:noFill/>
          <a:extLst>
            <a:ext uri="{909E8E84-426E-40dd-AFC4-6F175D3DCCD1}">
              <a14:hiddenFill xmlns="" xmlns:a14="http://schemas.microsoft.com/office/drawing/2010/main">
                <a:solidFill>
                  <a:srgbClr val="FFFFFF"/>
                </a:solidFill>
              </a14:hiddenFill>
            </a:ext>
          </a:extLst>
        </p:spPr>
      </p:pic>
      <p:sp>
        <p:nvSpPr>
          <p:cNvPr id="582661" name="Text Box 5"/>
          <p:cNvSpPr txBox="1">
            <a:spLocks noChangeArrowheads="1"/>
          </p:cNvSpPr>
          <p:nvPr/>
        </p:nvSpPr>
        <p:spPr bwMode="auto">
          <a:xfrm>
            <a:off x="5308600" y="1962151"/>
            <a:ext cx="1225550" cy="722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pPr algn="ctr"/>
            <a:r>
              <a:rPr lang="en-US" altLang="en-US" sz="1600" b="1">
                <a:latin typeface="Arial" charset="0"/>
              </a:rPr>
              <a:t>Ribosome</a:t>
            </a:r>
          </a:p>
          <a:p>
            <a:pPr algn="ctr"/>
            <a:r>
              <a:rPr lang="en-US" altLang="en-US" sz="1600" b="1">
                <a:latin typeface="Arial" charset="0"/>
              </a:rPr>
              <a:t>binding</a:t>
            </a:r>
          </a:p>
          <a:p>
            <a:pPr algn="ctr"/>
            <a:r>
              <a:rPr lang="en-US" altLang="en-US" sz="1600" b="1">
                <a:latin typeface="Arial" charset="0"/>
              </a:rPr>
              <a:t>site</a:t>
            </a:r>
            <a:endParaRPr lang="en-US" altLang="en-US" sz="1600" b="1"/>
          </a:p>
        </p:txBody>
      </p:sp>
      <p:sp>
        <p:nvSpPr>
          <p:cNvPr id="582662" name="Text Box 6"/>
          <p:cNvSpPr txBox="1">
            <a:spLocks noChangeArrowheads="1"/>
          </p:cNvSpPr>
          <p:nvPr/>
        </p:nvSpPr>
        <p:spPr bwMode="auto">
          <a:xfrm>
            <a:off x="6680200" y="2870201"/>
            <a:ext cx="812800" cy="4921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pPr algn="ctr"/>
            <a:r>
              <a:rPr lang="en-US" altLang="en-US" sz="1600" b="1">
                <a:latin typeface="Arial" charset="0"/>
              </a:rPr>
              <a:t>Start</a:t>
            </a:r>
          </a:p>
          <a:p>
            <a:pPr algn="ctr"/>
            <a:r>
              <a:rPr lang="en-US" altLang="en-US" sz="1600" b="1">
                <a:latin typeface="Arial" charset="0"/>
              </a:rPr>
              <a:t>codon</a:t>
            </a:r>
            <a:endParaRPr lang="en-US" altLang="en-US" sz="1600" b="1"/>
          </a:p>
        </p:txBody>
      </p:sp>
      <p:sp>
        <p:nvSpPr>
          <p:cNvPr id="582663" name="AutoShape 7"/>
          <p:cNvSpPr>
            <a:spLocks/>
          </p:cNvSpPr>
          <p:nvPr/>
        </p:nvSpPr>
        <p:spPr bwMode="auto">
          <a:xfrm rot="-4465260">
            <a:off x="5771357" y="2185194"/>
            <a:ext cx="190500" cy="1179513"/>
          </a:xfrm>
          <a:prstGeom prst="rightBrace">
            <a:avLst>
              <a:gd name="adj1" fmla="val 51597"/>
              <a:gd name="adj2" fmla="val 50000"/>
            </a:avLst>
          </a:prstGeom>
          <a:noFill/>
          <a:ln w="1270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2664" name="AutoShape 8"/>
          <p:cNvSpPr>
            <a:spLocks/>
          </p:cNvSpPr>
          <p:nvPr/>
        </p:nvSpPr>
        <p:spPr bwMode="auto">
          <a:xfrm rot="-3908417">
            <a:off x="6904831" y="3251994"/>
            <a:ext cx="166688" cy="387350"/>
          </a:xfrm>
          <a:prstGeom prst="rightBrace">
            <a:avLst>
              <a:gd name="adj1" fmla="val 19365"/>
              <a:gd name="adj2" fmla="val 50000"/>
            </a:avLst>
          </a:prstGeom>
          <a:noFill/>
          <a:ln w="1270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2665" name="Text Box 9"/>
          <p:cNvSpPr txBox="1">
            <a:spLocks noChangeArrowheads="1"/>
          </p:cNvSpPr>
          <p:nvPr/>
        </p:nvSpPr>
        <p:spPr bwMode="auto">
          <a:xfrm rot="-1132493">
            <a:off x="7570789" y="3290888"/>
            <a:ext cx="788987" cy="254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pPr algn="ctr"/>
            <a:r>
              <a:rPr lang="en-US" altLang="en-US" sz="1600" b="1">
                <a:latin typeface="Arial" charset="0"/>
              </a:rPr>
              <a:t>mRNA</a:t>
            </a:r>
            <a:endParaRPr lang="en-US" altLang="en-US" sz="1600" b="1"/>
          </a:p>
        </p:txBody>
      </p:sp>
      <p:sp>
        <p:nvSpPr>
          <p:cNvPr id="582666" name="Text Box 10"/>
          <p:cNvSpPr txBox="1">
            <a:spLocks noChangeArrowheads="1"/>
          </p:cNvSpPr>
          <p:nvPr/>
        </p:nvSpPr>
        <p:spPr bwMode="auto">
          <a:xfrm>
            <a:off x="5476875" y="5229226"/>
            <a:ext cx="920750" cy="4921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sz="1600" b="1">
                <a:latin typeface="Arial" charset="0"/>
              </a:rPr>
              <a:t>Initiation</a:t>
            </a:r>
          </a:p>
          <a:p>
            <a:r>
              <a:rPr lang="en-US" altLang="en-US" sz="1600" b="1">
                <a:latin typeface="Arial" charset="0"/>
              </a:rPr>
              <a:t>factor</a:t>
            </a:r>
            <a:endParaRPr lang="en-US" altLang="en-US" sz="1600" b="1"/>
          </a:p>
        </p:txBody>
      </p:sp>
      <p:sp>
        <p:nvSpPr>
          <p:cNvPr id="582667" name="Line 11"/>
          <p:cNvSpPr>
            <a:spLocks noChangeShapeType="1"/>
          </p:cNvSpPr>
          <p:nvPr/>
        </p:nvSpPr>
        <p:spPr bwMode="auto">
          <a:xfrm>
            <a:off x="4675188" y="5368925"/>
            <a:ext cx="741362" cy="0"/>
          </a:xfrm>
          <a:prstGeom prst="line">
            <a:avLst/>
          </a:prstGeom>
          <a:noFill/>
          <a:ln w="127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2668" name="Line 12"/>
          <p:cNvSpPr>
            <a:spLocks noChangeShapeType="1"/>
          </p:cNvSpPr>
          <p:nvPr/>
        </p:nvSpPr>
        <p:spPr bwMode="auto">
          <a:xfrm>
            <a:off x="6672263" y="5129213"/>
            <a:ext cx="1154112" cy="430212"/>
          </a:xfrm>
          <a:prstGeom prst="line">
            <a:avLst/>
          </a:prstGeom>
          <a:noFill/>
          <a:ln w="127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2669" name="Text Box 13"/>
          <p:cNvSpPr txBox="1">
            <a:spLocks noChangeArrowheads="1"/>
          </p:cNvSpPr>
          <p:nvPr/>
        </p:nvSpPr>
        <p:spPr bwMode="auto">
          <a:xfrm>
            <a:off x="7893050" y="5443538"/>
            <a:ext cx="1447800" cy="5000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Small subunit</a:t>
            </a:r>
          </a:p>
          <a:p>
            <a:r>
              <a:rPr lang="en-US" altLang="en-US" sz="1600" b="1" dirty="0">
                <a:latin typeface="Arial" charset="0"/>
              </a:rPr>
              <a:t>of ribosome</a:t>
            </a:r>
            <a:endParaRPr lang="en-US" altLang="en-US" sz="1600" b="1" dirty="0"/>
          </a:p>
        </p:txBody>
      </p:sp>
      <p:sp>
        <p:nvSpPr>
          <p:cNvPr id="582670" name="Text Box 14"/>
          <p:cNvSpPr txBox="1">
            <a:spLocks noChangeArrowheads="1"/>
          </p:cNvSpPr>
          <p:nvPr/>
        </p:nvSpPr>
        <p:spPr bwMode="auto">
          <a:xfrm>
            <a:off x="152400" y="115279"/>
            <a:ext cx="4681537" cy="2635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b="1" dirty="0">
                <a:latin typeface="Arial" charset="0"/>
              </a:rPr>
              <a:t>Initiation 1. mRNA binds to small subunit of ribosome</a:t>
            </a:r>
            <a:endParaRPr lang="en-US" altLang="en-US" b="1" dirty="0"/>
          </a:p>
        </p:txBody>
      </p:sp>
      <p:sp>
        <p:nvSpPr>
          <p:cNvPr id="2" name="TextBox 1">
            <a:extLst>
              <a:ext uri="{FF2B5EF4-FFF2-40B4-BE49-F238E27FC236}">
                <a16:creationId xmlns:a16="http://schemas.microsoft.com/office/drawing/2014/main" id="{0E160256-5523-41BC-96E0-CEB2E29FE48E}"/>
              </a:ext>
            </a:extLst>
          </p:cNvPr>
          <p:cNvSpPr txBox="1"/>
          <p:nvPr/>
        </p:nvSpPr>
        <p:spPr>
          <a:xfrm>
            <a:off x="283513" y="2011270"/>
            <a:ext cx="4191151" cy="1754326"/>
          </a:xfrm>
          <a:prstGeom prst="rect">
            <a:avLst/>
          </a:prstGeom>
          <a:noFill/>
        </p:spPr>
        <p:txBody>
          <a:bodyPr wrap="square" rtlCol="0">
            <a:spAutoFit/>
          </a:bodyPr>
          <a:lstStyle/>
          <a:p>
            <a:r>
              <a:rPr lang="en-US" dirty="0"/>
              <a:t>Formation of Initiation Complex -</a:t>
            </a:r>
            <a:endParaRPr lang="en-US" b="1" dirty="0"/>
          </a:p>
          <a:p>
            <a:pPr marL="285750" indent="-285750">
              <a:buFont typeface="Arial" panose="020B0604020202020204" pitchFamily="34" charset="0"/>
              <a:buChar char="•"/>
            </a:pPr>
            <a:r>
              <a:rPr lang="en-US" dirty="0"/>
              <a:t>30 S + mRNA</a:t>
            </a:r>
          </a:p>
          <a:p>
            <a:pPr marL="285750" indent="-285750">
              <a:buFont typeface="Arial" panose="020B0604020202020204" pitchFamily="34" charset="0"/>
              <a:buChar char="•"/>
            </a:pPr>
            <a:r>
              <a:rPr lang="en-US" dirty="0"/>
              <a:t>Ribosome binding site binds to </a:t>
            </a:r>
            <a:r>
              <a:rPr lang="en-US" dirty="0" err="1"/>
              <a:t>rRNA</a:t>
            </a:r>
            <a:endParaRPr lang="en-US" dirty="0"/>
          </a:p>
          <a:p>
            <a:pPr marL="285750" indent="-285750">
              <a:buFont typeface="Arial" panose="020B0604020202020204" pitchFamily="34" charset="0"/>
              <a:buChar char="•"/>
            </a:pPr>
            <a:r>
              <a:rPr lang="en-US" dirty="0"/>
              <a:t>AUG start codon is ~4-6 bases from ribosome binding site, and will be in the P-site after initiation is complete.</a:t>
            </a:r>
          </a:p>
        </p:txBody>
      </p:sp>
      <p:grpSp>
        <p:nvGrpSpPr>
          <p:cNvPr id="7" name="Group 6">
            <a:extLst>
              <a:ext uri="{FF2B5EF4-FFF2-40B4-BE49-F238E27FC236}">
                <a16:creationId xmlns:a16="http://schemas.microsoft.com/office/drawing/2014/main" id="{33E5F40C-5D06-47E7-AC1A-FF37F12AE498}"/>
              </a:ext>
            </a:extLst>
          </p:cNvPr>
          <p:cNvGrpSpPr/>
          <p:nvPr/>
        </p:nvGrpSpPr>
        <p:grpSpPr>
          <a:xfrm>
            <a:off x="4953000" y="1059403"/>
            <a:ext cx="4876800" cy="966248"/>
            <a:chOff x="3784600" y="429562"/>
            <a:chExt cx="4876800" cy="966248"/>
          </a:xfrm>
        </p:grpSpPr>
        <p:sp>
          <p:nvSpPr>
            <p:cNvPr id="3" name="TextBox 2">
              <a:extLst>
                <a:ext uri="{FF2B5EF4-FFF2-40B4-BE49-F238E27FC236}">
                  <a16:creationId xmlns:a16="http://schemas.microsoft.com/office/drawing/2014/main" id="{5752EA27-6F90-46CC-B461-78A9ED0D66F8}"/>
                </a:ext>
              </a:extLst>
            </p:cNvPr>
            <p:cNvSpPr txBox="1"/>
            <p:nvPr/>
          </p:nvSpPr>
          <p:spPr>
            <a:xfrm>
              <a:off x="3784600" y="429562"/>
              <a:ext cx="4876800" cy="923330"/>
            </a:xfrm>
            <a:prstGeom prst="rect">
              <a:avLst/>
            </a:prstGeom>
            <a:noFill/>
          </p:spPr>
          <p:txBody>
            <a:bodyPr wrap="square" rtlCol="0">
              <a:spAutoFit/>
            </a:bodyPr>
            <a:lstStyle/>
            <a:p>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MetGluArgLeuAspAla</a:t>
              </a:r>
              <a:endParaRPr lang="en-US" dirty="0">
                <a:latin typeface="Courier New" panose="02070309020205020404" pitchFamily="49" charset="0"/>
                <a:cs typeface="Courier New" panose="02070309020205020404" pitchFamily="49" charset="0"/>
              </a:endParaRPr>
            </a:p>
            <a:p>
              <a:r>
                <a:rPr lang="en-US" dirty="0">
                  <a:latin typeface="Courier New" panose="02070309020205020404" pitchFamily="49" charset="0"/>
                  <a:cs typeface="Courier New" panose="02070309020205020404" pitchFamily="49" charset="0"/>
                </a:rPr>
                <a:t>CGU</a:t>
              </a:r>
              <a:r>
                <a:rPr lang="en-US" b="1" dirty="0">
                  <a:latin typeface="Courier New" panose="02070309020205020404" pitchFamily="49" charset="0"/>
                  <a:cs typeface="Courier New" panose="02070309020205020404" pitchFamily="49" charset="0"/>
                </a:rPr>
                <a:t>AGGAGGU</a:t>
              </a:r>
              <a:r>
                <a:rPr lang="en-US" dirty="0">
                  <a:latin typeface="Courier New" panose="02070309020205020404" pitchFamily="49" charset="0"/>
                  <a:cs typeface="Courier New" panose="02070309020205020404" pitchFamily="49" charset="0"/>
                </a:rPr>
                <a:t>UAGCAUGGAACGCCUCGAUGCCC</a:t>
              </a:r>
            </a:p>
            <a:p>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MetPro</a:t>
              </a:r>
              <a:endParaRPr lang="en-US" dirty="0">
                <a:latin typeface="Courier New" panose="02070309020205020404" pitchFamily="49" charset="0"/>
                <a:cs typeface="Courier New" panose="02070309020205020404" pitchFamily="49" charset="0"/>
              </a:endParaRPr>
            </a:p>
          </p:txBody>
        </p:sp>
        <p:cxnSp>
          <p:nvCxnSpPr>
            <p:cNvPr id="5" name="Straight Connector 4">
              <a:extLst>
                <a:ext uri="{FF2B5EF4-FFF2-40B4-BE49-F238E27FC236}">
                  <a16:creationId xmlns:a16="http://schemas.microsoft.com/office/drawing/2014/main" id="{C62DFA24-F0D8-42A3-A945-E6CC0501999E}"/>
                </a:ext>
              </a:extLst>
            </p:cNvPr>
            <p:cNvCxnSpPr>
              <a:cxnSpLocks/>
            </p:cNvCxnSpPr>
            <p:nvPr/>
          </p:nvCxnSpPr>
          <p:spPr>
            <a:xfrm>
              <a:off x="579120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7AB0BB9-CC45-487F-B266-1570CC331689}"/>
                </a:ext>
              </a:extLst>
            </p:cNvPr>
            <p:cNvCxnSpPr>
              <a:cxnSpLocks/>
            </p:cNvCxnSpPr>
            <p:nvPr/>
          </p:nvCxnSpPr>
          <p:spPr>
            <a:xfrm>
              <a:off x="617220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96A8D91-8A4C-4734-9518-39016A47F799}"/>
                </a:ext>
              </a:extLst>
            </p:cNvPr>
            <p:cNvCxnSpPr>
              <a:cxnSpLocks/>
            </p:cNvCxnSpPr>
            <p:nvPr/>
          </p:nvCxnSpPr>
          <p:spPr>
            <a:xfrm>
              <a:off x="662940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1C76485-3FC4-450E-8810-93434F47F367}"/>
                </a:ext>
              </a:extLst>
            </p:cNvPr>
            <p:cNvCxnSpPr>
              <a:cxnSpLocks/>
            </p:cNvCxnSpPr>
            <p:nvPr/>
          </p:nvCxnSpPr>
          <p:spPr>
            <a:xfrm>
              <a:off x="701040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BA033AD-20FE-4435-9DAD-EA91F86D1CC0}"/>
                </a:ext>
              </a:extLst>
            </p:cNvPr>
            <p:cNvCxnSpPr>
              <a:cxnSpLocks/>
            </p:cNvCxnSpPr>
            <p:nvPr/>
          </p:nvCxnSpPr>
          <p:spPr>
            <a:xfrm>
              <a:off x="739140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0F5B22D-A652-49FF-AF7C-4649F283C4E4}"/>
                </a:ext>
              </a:extLst>
            </p:cNvPr>
            <p:cNvCxnSpPr>
              <a:cxnSpLocks/>
            </p:cNvCxnSpPr>
            <p:nvPr/>
          </p:nvCxnSpPr>
          <p:spPr>
            <a:xfrm>
              <a:off x="781685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BBCAD2D-F7C5-4D02-9AF3-3DB4C2B05E0F}"/>
                </a:ext>
              </a:extLst>
            </p:cNvPr>
            <p:cNvCxnSpPr>
              <a:cxnSpLocks/>
            </p:cNvCxnSpPr>
            <p:nvPr/>
          </p:nvCxnSpPr>
          <p:spPr>
            <a:xfrm>
              <a:off x="7543800" y="869768"/>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FA4E191-8087-48F1-9861-1EF8CFB0FD27}"/>
                </a:ext>
              </a:extLst>
            </p:cNvPr>
            <p:cNvCxnSpPr>
              <a:cxnSpLocks/>
            </p:cNvCxnSpPr>
            <p:nvPr/>
          </p:nvCxnSpPr>
          <p:spPr>
            <a:xfrm>
              <a:off x="8001000" y="912686"/>
              <a:ext cx="0" cy="483124"/>
            </a:xfrm>
            <a:prstGeom prst="line">
              <a:avLst/>
            </a:prstGeom>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a16="http://schemas.microsoft.com/office/drawing/2014/main" id="{DBFD4C83-8ACB-49E4-9CFC-200851BF9DD4}"/>
              </a:ext>
            </a:extLst>
          </p:cNvPr>
          <p:cNvSpPr txBox="1"/>
          <p:nvPr/>
        </p:nvSpPr>
        <p:spPr>
          <a:xfrm>
            <a:off x="5841610" y="663143"/>
            <a:ext cx="1956190" cy="369332"/>
          </a:xfrm>
          <a:prstGeom prst="rect">
            <a:avLst/>
          </a:prstGeom>
          <a:noFill/>
        </p:spPr>
        <p:txBody>
          <a:bodyPr wrap="square" rtlCol="0">
            <a:spAutoFit/>
          </a:bodyPr>
          <a:lstStyle/>
          <a:p>
            <a:r>
              <a:rPr lang="en-US" dirty="0"/>
              <a:t>Reading frame 1</a:t>
            </a:r>
          </a:p>
        </p:txBody>
      </p:sp>
      <p:sp>
        <p:nvSpPr>
          <p:cNvPr id="27" name="TextBox 26">
            <a:extLst>
              <a:ext uri="{FF2B5EF4-FFF2-40B4-BE49-F238E27FC236}">
                <a16:creationId xmlns:a16="http://schemas.microsoft.com/office/drawing/2014/main" id="{72F2CD36-7D6D-4816-9298-78E5F6FC8845}"/>
              </a:ext>
            </a:extLst>
          </p:cNvPr>
          <p:cNvSpPr txBox="1"/>
          <p:nvPr/>
        </p:nvSpPr>
        <p:spPr>
          <a:xfrm>
            <a:off x="7878133" y="2086842"/>
            <a:ext cx="1956190" cy="369332"/>
          </a:xfrm>
          <a:prstGeom prst="rect">
            <a:avLst/>
          </a:prstGeom>
          <a:noFill/>
        </p:spPr>
        <p:txBody>
          <a:bodyPr wrap="square" rtlCol="0">
            <a:spAutoFit/>
          </a:bodyPr>
          <a:lstStyle/>
          <a:p>
            <a:r>
              <a:rPr lang="en-US" dirty="0"/>
              <a:t>Reading frame 2</a:t>
            </a:r>
          </a:p>
        </p:txBody>
      </p:sp>
      <p:sp>
        <p:nvSpPr>
          <p:cNvPr id="4" name="TextBox 3">
            <a:extLst>
              <a:ext uri="{FF2B5EF4-FFF2-40B4-BE49-F238E27FC236}">
                <a16:creationId xmlns:a16="http://schemas.microsoft.com/office/drawing/2014/main" id="{2BBF7399-FCAB-4FE8-A777-9FD3A2CBAC3C}"/>
              </a:ext>
            </a:extLst>
          </p:cNvPr>
          <p:cNvSpPr txBox="1"/>
          <p:nvPr/>
        </p:nvSpPr>
        <p:spPr>
          <a:xfrm>
            <a:off x="3048000" y="4735093"/>
            <a:ext cx="685800" cy="369332"/>
          </a:xfrm>
          <a:prstGeom prst="rect">
            <a:avLst/>
          </a:prstGeom>
          <a:noFill/>
        </p:spPr>
        <p:txBody>
          <a:bodyPr wrap="square" rtlCol="0">
            <a:spAutoFit/>
          </a:bodyPr>
          <a:lstStyle/>
          <a:p>
            <a:r>
              <a:rPr lang="en-US" dirty="0"/>
              <a:t>rRNA </a:t>
            </a:r>
          </a:p>
        </p:txBody>
      </p:sp>
      <p:cxnSp>
        <p:nvCxnSpPr>
          <p:cNvPr id="9" name="Straight Arrow Connector 8">
            <a:extLst>
              <a:ext uri="{FF2B5EF4-FFF2-40B4-BE49-F238E27FC236}">
                <a16:creationId xmlns:a16="http://schemas.microsoft.com/office/drawing/2014/main" id="{7572130D-56E2-4F36-97B5-9E4D3921C24D}"/>
              </a:ext>
            </a:extLst>
          </p:cNvPr>
          <p:cNvCxnSpPr>
            <a:stCxn id="4" idx="3"/>
          </p:cNvCxnSpPr>
          <p:nvPr/>
        </p:nvCxnSpPr>
        <p:spPr>
          <a:xfrm>
            <a:off x="3733800" y="4919760"/>
            <a:ext cx="609600" cy="332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20A26F1-D986-413F-BADF-BB714C4CE91C}"/>
              </a:ext>
            </a:extLst>
          </p:cNvPr>
          <p:cNvSpPr/>
          <p:nvPr/>
        </p:nvSpPr>
        <p:spPr>
          <a:xfrm>
            <a:off x="2971800" y="4648201"/>
            <a:ext cx="1371600" cy="4562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D4EB529-327E-4BFF-985D-90EDC8A1D244}"/>
              </a:ext>
            </a:extLst>
          </p:cNvPr>
          <p:cNvCxnSpPr/>
          <p:nvPr/>
        </p:nvCxnSpPr>
        <p:spPr>
          <a:xfrm flipV="1">
            <a:off x="8001000" y="2025651"/>
            <a:ext cx="1524000" cy="49915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B411097-B60A-4C51-BBC2-7517AAE1807F}"/>
              </a:ext>
            </a:extLst>
          </p:cNvPr>
          <p:cNvCxnSpPr/>
          <p:nvPr/>
        </p:nvCxnSpPr>
        <p:spPr>
          <a:xfrm>
            <a:off x="8077200" y="2025652"/>
            <a:ext cx="1295400" cy="43052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Date Placeholder 12">
            <a:extLst>
              <a:ext uri="{FF2B5EF4-FFF2-40B4-BE49-F238E27FC236}">
                <a16:creationId xmlns:a16="http://schemas.microsoft.com/office/drawing/2014/main" id="{49995019-46AC-BF4F-E2DD-642392539B59}"/>
              </a:ext>
            </a:extLst>
          </p:cNvPr>
          <p:cNvSpPr>
            <a:spLocks noGrp="1"/>
          </p:cNvSpPr>
          <p:nvPr>
            <p:ph type="dt" sz="half" idx="10"/>
          </p:nvPr>
        </p:nvSpPr>
        <p:spPr/>
        <p:txBody>
          <a:bodyPr/>
          <a:lstStyle/>
          <a:p>
            <a:fld id="{43627E53-612C-45DF-BAFF-D43C4208E238}" type="datetime1">
              <a:rPr lang="en-US" smtClean="0"/>
              <a:t>9/9/2023</a:t>
            </a:fld>
            <a:endParaRPr lang="en-US"/>
          </a:p>
        </p:txBody>
      </p:sp>
      <p:sp>
        <p:nvSpPr>
          <p:cNvPr id="14" name="Footer Placeholder 13">
            <a:extLst>
              <a:ext uri="{FF2B5EF4-FFF2-40B4-BE49-F238E27FC236}">
                <a16:creationId xmlns:a16="http://schemas.microsoft.com/office/drawing/2014/main" id="{74CAA8B8-6D02-FF8B-1136-4FD019855AE7}"/>
              </a:ext>
            </a:extLst>
          </p:cNvPr>
          <p:cNvSpPr>
            <a:spLocks noGrp="1"/>
          </p:cNvSpPr>
          <p:nvPr>
            <p:ph type="ftr" sz="quarter" idx="11"/>
          </p:nvPr>
        </p:nvSpPr>
        <p:spPr/>
        <p:txBody>
          <a:bodyPr/>
          <a:lstStyle/>
          <a:p>
            <a:r>
              <a:rPr lang="en-US"/>
              <a:t>D &amp; D Lecture 5 - Fall 2023</a:t>
            </a:r>
          </a:p>
        </p:txBody>
      </p:sp>
      <p:sp>
        <p:nvSpPr>
          <p:cNvPr id="16" name="Slide Number Placeholder 15">
            <a:extLst>
              <a:ext uri="{FF2B5EF4-FFF2-40B4-BE49-F238E27FC236}">
                <a16:creationId xmlns:a16="http://schemas.microsoft.com/office/drawing/2014/main" id="{3F06C7BD-BAF8-005D-91BA-E0752487E7C0}"/>
              </a:ext>
            </a:extLst>
          </p:cNvPr>
          <p:cNvSpPr>
            <a:spLocks noGrp="1"/>
          </p:cNvSpPr>
          <p:nvPr>
            <p:ph type="sldNum" sz="quarter" idx="12"/>
          </p:nvPr>
        </p:nvSpPr>
        <p:spPr/>
        <p:txBody>
          <a:bodyPr/>
          <a:lstStyle/>
          <a:p>
            <a:fld id="{DC3BB032-4020-48F4-953B-341806DC4A2B}" type="slidenum">
              <a:rPr lang="en-US" smtClean="0"/>
              <a:pPr/>
              <a:t>30</a:t>
            </a:fld>
            <a:endParaRPr lang="en-US"/>
          </a:p>
        </p:txBody>
      </p:sp>
    </p:spTree>
    <p:extLst>
      <p:ext uri="{BB962C8B-B14F-4D97-AF65-F5344CB8AC3E}">
        <p14:creationId xmlns:p14="http://schemas.microsoft.com/office/powerpoint/2010/main" val="31332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071C9BD-72BC-4755-A38C-FE0E7116ABB9}"/>
              </a:ext>
            </a:extLst>
          </p:cNvPr>
          <p:cNvGrpSpPr/>
          <p:nvPr/>
        </p:nvGrpSpPr>
        <p:grpSpPr>
          <a:xfrm>
            <a:off x="2392060" y="2375385"/>
            <a:ext cx="5763476" cy="3835401"/>
            <a:chOff x="1214438" y="2338387"/>
            <a:chExt cx="5763476" cy="3835401"/>
          </a:xfrm>
        </p:grpSpPr>
        <p:pic>
          <p:nvPicPr>
            <p:cNvPr id="584706" name="Picture 2" descr="16-15_slide2-U"/>
            <p:cNvPicPr>
              <a:picLocks noChangeAspect="1" noChangeArrowheads="1"/>
            </p:cNvPicPr>
            <p:nvPr/>
          </p:nvPicPr>
          <p:blipFill rotWithShape="1">
            <a:blip r:embed="rId3">
              <a:extLst>
                <a:ext uri="{28A0092B-C50C-407E-A947-70E740481C1C}">
                  <a14:useLocalDpi xmlns:a14="http://schemas.microsoft.com/office/drawing/2010/main" val="0"/>
                </a:ext>
              </a:extLst>
            </a:blip>
            <a:srcRect l="22377" t="33800" r="22358" b="7955"/>
            <a:stretch/>
          </p:blipFill>
          <p:spPr bwMode="auto">
            <a:xfrm>
              <a:off x="2253514" y="2338387"/>
              <a:ext cx="4724400" cy="3835401"/>
            </a:xfrm>
            <a:prstGeom prst="rect">
              <a:avLst/>
            </a:prstGeom>
            <a:noFill/>
            <a:extLst>
              <a:ext uri="{909E8E84-426E-40dd-AFC4-6F175D3DCCD1}">
                <a14:hiddenFill xmlns="" xmlns:a14="http://schemas.microsoft.com/office/drawing/2010/main">
                  <a:solidFill>
                    <a:srgbClr val="FFFFFF"/>
                  </a:solidFill>
                </a14:hiddenFill>
              </a:ext>
            </a:extLst>
          </p:spPr>
        </p:pic>
        <p:sp>
          <p:nvSpPr>
            <p:cNvPr id="584711" name="Line 7"/>
            <p:cNvSpPr>
              <a:spLocks noChangeShapeType="1"/>
            </p:cNvSpPr>
            <p:nvPr/>
          </p:nvSpPr>
          <p:spPr bwMode="auto">
            <a:xfrm flipH="1">
              <a:off x="2581275" y="5129213"/>
              <a:ext cx="768350" cy="455612"/>
            </a:xfrm>
            <a:prstGeom prst="line">
              <a:avLst/>
            </a:prstGeom>
            <a:noFill/>
            <a:ln w="127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12" name="Text Box 8"/>
            <p:cNvSpPr txBox="1">
              <a:spLocks noChangeArrowheads="1"/>
            </p:cNvSpPr>
            <p:nvPr/>
          </p:nvSpPr>
          <p:spPr bwMode="auto">
            <a:xfrm>
              <a:off x="1214438" y="5443538"/>
              <a:ext cx="1447800" cy="5000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sz="1600" b="1">
                  <a:latin typeface="Arial" charset="0"/>
                </a:rPr>
                <a:t>Small subunit</a:t>
              </a:r>
            </a:p>
            <a:p>
              <a:r>
                <a:rPr lang="en-US" altLang="en-US" sz="1600" b="1">
                  <a:latin typeface="Arial" charset="0"/>
                </a:rPr>
                <a:t>of ribosome</a:t>
              </a:r>
              <a:endParaRPr lang="en-US" altLang="en-US" sz="1600" b="1"/>
            </a:p>
          </p:txBody>
        </p:sp>
        <p:sp>
          <p:nvSpPr>
            <p:cNvPr id="584714" name="Text Box 10"/>
            <p:cNvSpPr txBox="1">
              <a:spLocks noChangeArrowheads="1"/>
            </p:cNvSpPr>
            <p:nvPr/>
          </p:nvSpPr>
          <p:spPr bwMode="auto">
            <a:xfrm>
              <a:off x="3116263" y="3513138"/>
              <a:ext cx="1193800" cy="4921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sz="1600" b="1">
                  <a:latin typeface="Arial" charset="0"/>
                </a:rPr>
                <a:t>Aminoacyl</a:t>
              </a:r>
            </a:p>
            <a:p>
              <a:r>
                <a:rPr lang="en-US" altLang="en-US" sz="1600" b="1">
                  <a:latin typeface="Arial" charset="0"/>
                </a:rPr>
                <a:t>tRNA</a:t>
              </a:r>
              <a:endParaRPr lang="en-US" altLang="en-US" sz="1600" b="1"/>
            </a:p>
          </p:txBody>
        </p:sp>
        <p:sp>
          <p:nvSpPr>
            <p:cNvPr id="584715" name="Line 11"/>
            <p:cNvSpPr>
              <a:spLocks noChangeShapeType="1"/>
            </p:cNvSpPr>
            <p:nvPr/>
          </p:nvSpPr>
          <p:spPr bwMode="auto">
            <a:xfrm>
              <a:off x="4189413" y="3636963"/>
              <a:ext cx="404812" cy="0"/>
            </a:xfrm>
            <a:prstGeom prst="line">
              <a:avLst/>
            </a:prstGeom>
            <a:noFill/>
            <a:ln w="127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84709" name="Text Box 5"/>
          <p:cNvSpPr txBox="1">
            <a:spLocks noChangeArrowheads="1"/>
          </p:cNvSpPr>
          <p:nvPr/>
        </p:nvSpPr>
        <p:spPr bwMode="auto">
          <a:xfrm>
            <a:off x="6955310" y="3800960"/>
            <a:ext cx="920750" cy="4921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Initiation</a:t>
            </a:r>
          </a:p>
          <a:p>
            <a:r>
              <a:rPr lang="en-US" altLang="en-US" sz="1600" b="1" dirty="0">
                <a:latin typeface="Arial" charset="0"/>
              </a:rPr>
              <a:t>factor</a:t>
            </a:r>
            <a:endParaRPr lang="en-US" altLang="en-US" sz="1600" b="1" dirty="0"/>
          </a:p>
        </p:txBody>
      </p:sp>
      <p:sp>
        <p:nvSpPr>
          <p:cNvPr id="584710" name="Line 6"/>
          <p:cNvSpPr>
            <a:spLocks noChangeShapeType="1"/>
          </p:cNvSpPr>
          <p:nvPr/>
        </p:nvSpPr>
        <p:spPr bwMode="auto">
          <a:xfrm flipV="1">
            <a:off x="6540773" y="4095264"/>
            <a:ext cx="385763" cy="230188"/>
          </a:xfrm>
          <a:prstGeom prst="line">
            <a:avLst/>
          </a:prstGeom>
          <a:noFill/>
          <a:ln w="127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13" name="Text Box 9"/>
          <p:cNvSpPr txBox="1">
            <a:spLocks noChangeArrowheads="1"/>
          </p:cNvSpPr>
          <p:nvPr/>
        </p:nvSpPr>
        <p:spPr bwMode="auto">
          <a:xfrm>
            <a:off x="76200" y="90586"/>
            <a:ext cx="2090737" cy="279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b="1" dirty="0">
                <a:latin typeface="Arial" charset="0"/>
              </a:rPr>
              <a:t>Initiation 2. Initiator </a:t>
            </a:r>
            <a:r>
              <a:rPr lang="en-US" altLang="en-US" b="1" dirty="0" err="1">
                <a:latin typeface="Arial" charset="0"/>
              </a:rPr>
              <a:t>aminoacyl</a:t>
            </a:r>
            <a:r>
              <a:rPr lang="en-US" altLang="en-US" b="1" dirty="0">
                <a:latin typeface="Arial" charset="0"/>
              </a:rPr>
              <a:t> </a:t>
            </a:r>
            <a:r>
              <a:rPr lang="en-US" altLang="en-US" b="1" dirty="0" err="1">
                <a:latin typeface="Arial" charset="0"/>
              </a:rPr>
              <a:t>tRNA</a:t>
            </a:r>
            <a:r>
              <a:rPr lang="en-US" altLang="en-US" b="1" dirty="0">
                <a:latin typeface="Arial" charset="0"/>
              </a:rPr>
              <a:t> binds to start codon carrying f-met.</a:t>
            </a:r>
          </a:p>
        </p:txBody>
      </p:sp>
      <p:sp>
        <p:nvSpPr>
          <p:cNvPr id="584716" name="Text Box 12"/>
          <p:cNvSpPr txBox="1">
            <a:spLocks noChangeArrowheads="1"/>
          </p:cNvSpPr>
          <p:nvPr/>
        </p:nvSpPr>
        <p:spPr bwMode="auto">
          <a:xfrm>
            <a:off x="6232749" y="5005388"/>
            <a:ext cx="682625" cy="525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Start</a:t>
            </a:r>
          </a:p>
          <a:p>
            <a:r>
              <a:rPr lang="en-US" altLang="en-US" sz="1600" b="1" dirty="0">
                <a:latin typeface="Arial" charset="0"/>
              </a:rPr>
              <a:t>codon</a:t>
            </a:r>
            <a:endParaRPr lang="en-US" altLang="en-US" sz="1600" b="1" dirty="0"/>
          </a:p>
        </p:txBody>
      </p:sp>
      <p:sp>
        <p:nvSpPr>
          <p:cNvPr id="584717" name="AutoShape 13"/>
          <p:cNvSpPr>
            <a:spLocks/>
          </p:cNvSpPr>
          <p:nvPr/>
        </p:nvSpPr>
        <p:spPr bwMode="auto">
          <a:xfrm rot="-5400000">
            <a:off x="6401817" y="4720432"/>
            <a:ext cx="165100" cy="446087"/>
          </a:xfrm>
          <a:prstGeom prst="leftBrace">
            <a:avLst>
              <a:gd name="adj1" fmla="val 22516"/>
              <a:gd name="adj2" fmla="val 50000"/>
            </a:avLst>
          </a:prstGeom>
          <a:noFill/>
          <a:ln w="1270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Rectangle 1"/>
          <p:cNvSpPr/>
          <p:nvPr/>
        </p:nvSpPr>
        <p:spPr>
          <a:xfrm>
            <a:off x="206397" y="563346"/>
            <a:ext cx="6248400" cy="2031325"/>
          </a:xfrm>
          <a:prstGeom prst="rect">
            <a:avLst/>
          </a:prstGeom>
        </p:spPr>
        <p:txBody>
          <a:bodyPr wrap="square">
            <a:spAutoFit/>
          </a:bodyPr>
          <a:lstStyle/>
          <a:p>
            <a:r>
              <a:rPr lang="en-US" altLang="en-US" b="1" dirty="0"/>
              <a:t>Prokaryotic Cells</a:t>
            </a:r>
          </a:p>
          <a:p>
            <a:pPr marL="285750" indent="-285750">
              <a:buFont typeface="Arial" panose="020B0604020202020204" pitchFamily="34" charset="0"/>
              <a:buChar char="•"/>
            </a:pPr>
            <a:r>
              <a:rPr lang="en-US" altLang="en-US" dirty="0"/>
              <a:t>The initiator tRNA is charged with a</a:t>
            </a:r>
            <a:r>
              <a:rPr lang="en-US" dirty="0"/>
              <a:t> modified form of methionine called </a:t>
            </a:r>
            <a:r>
              <a:rPr lang="en-US" b="1" i="1" dirty="0">
                <a:solidFill>
                  <a:srgbClr val="C00000"/>
                </a:solidFill>
              </a:rPr>
              <a:t>N-</a:t>
            </a:r>
            <a:r>
              <a:rPr lang="en-US" b="1" i="1" dirty="0" err="1">
                <a:solidFill>
                  <a:srgbClr val="C00000"/>
                </a:solidFill>
              </a:rPr>
              <a:t>formylmethionine</a:t>
            </a:r>
            <a:r>
              <a:rPr lang="en-US" dirty="0"/>
              <a:t>. </a:t>
            </a:r>
          </a:p>
          <a:p>
            <a:pPr marL="285750" indent="-285750">
              <a:buFont typeface="Arial" panose="020B0604020202020204" pitchFamily="34" charset="0"/>
              <a:buChar char="•"/>
            </a:pPr>
            <a:r>
              <a:rPr lang="en-US" dirty="0"/>
              <a:t>Only the initiator tRNA  is capable of binding the P site on the small subunit.</a:t>
            </a:r>
          </a:p>
          <a:p>
            <a:pPr marL="285750" indent="-285750">
              <a:buFont typeface="Arial" panose="020B0604020202020204" pitchFamily="34" charset="0"/>
              <a:buChar char="•"/>
            </a:pPr>
            <a:r>
              <a:rPr lang="en-US" dirty="0"/>
              <a:t>Because it is in the P site, protein synthesis is ready to begin with the addition of the next charged tRNA to the A site.</a:t>
            </a:r>
          </a:p>
        </p:txBody>
      </p:sp>
      <p:pic>
        <p:nvPicPr>
          <p:cNvPr id="6" name="Picture 5">
            <a:extLst>
              <a:ext uri="{FF2B5EF4-FFF2-40B4-BE49-F238E27FC236}">
                <a16:creationId xmlns:a16="http://schemas.microsoft.com/office/drawing/2014/main" id="{D70A136E-68FD-4FC3-9DA5-C334F9D9AD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4355" y="2788032"/>
            <a:ext cx="1644767" cy="1106106"/>
          </a:xfrm>
          <a:prstGeom prst="rect">
            <a:avLst/>
          </a:prstGeom>
        </p:spPr>
      </p:pic>
      <p:sp>
        <p:nvSpPr>
          <p:cNvPr id="7" name="Rectangle: Rounded Corners 6">
            <a:extLst>
              <a:ext uri="{FF2B5EF4-FFF2-40B4-BE49-F238E27FC236}">
                <a16:creationId xmlns:a16="http://schemas.microsoft.com/office/drawing/2014/main" id="{80E6C465-0510-4485-9551-D0DD621B68F6}"/>
              </a:ext>
            </a:extLst>
          </p:cNvPr>
          <p:cNvSpPr/>
          <p:nvPr/>
        </p:nvSpPr>
        <p:spPr>
          <a:xfrm>
            <a:off x="2711042" y="3303210"/>
            <a:ext cx="814797" cy="6657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975DDCF-2E8E-4D0A-8098-26C7E1564B0A}"/>
              </a:ext>
            </a:extLst>
          </p:cNvPr>
          <p:cNvSpPr txBox="1"/>
          <p:nvPr/>
        </p:nvSpPr>
        <p:spPr>
          <a:xfrm>
            <a:off x="3552374" y="3112056"/>
            <a:ext cx="1430263" cy="369332"/>
          </a:xfrm>
          <a:prstGeom prst="rect">
            <a:avLst/>
          </a:prstGeom>
          <a:noFill/>
        </p:spPr>
        <p:txBody>
          <a:bodyPr wrap="none" rtlCol="0">
            <a:spAutoFit/>
          </a:bodyPr>
          <a:lstStyle/>
          <a:p>
            <a:r>
              <a:rPr lang="en-US" dirty="0"/>
              <a:t>Formyl group</a:t>
            </a:r>
          </a:p>
        </p:txBody>
      </p:sp>
      <p:sp>
        <p:nvSpPr>
          <p:cNvPr id="10" name="Rectangle 9">
            <a:extLst>
              <a:ext uri="{FF2B5EF4-FFF2-40B4-BE49-F238E27FC236}">
                <a16:creationId xmlns:a16="http://schemas.microsoft.com/office/drawing/2014/main" id="{E88B61E5-82CA-4E3A-BF24-ED3C03D27CB7}"/>
              </a:ext>
            </a:extLst>
          </p:cNvPr>
          <p:cNvSpPr/>
          <p:nvPr/>
        </p:nvSpPr>
        <p:spPr>
          <a:xfrm>
            <a:off x="1752600" y="4108420"/>
            <a:ext cx="2093073" cy="369332"/>
          </a:xfrm>
          <a:prstGeom prst="rect">
            <a:avLst/>
          </a:prstGeom>
        </p:spPr>
        <p:txBody>
          <a:bodyPr wrap="none">
            <a:spAutoFit/>
          </a:bodyPr>
          <a:lstStyle/>
          <a:p>
            <a:r>
              <a:rPr lang="en-US" dirty="0"/>
              <a:t>N-</a:t>
            </a:r>
            <a:r>
              <a:rPr lang="en-US" dirty="0" err="1"/>
              <a:t>formylmethionine</a:t>
            </a:r>
            <a:endParaRPr lang="en-US" dirty="0"/>
          </a:p>
        </p:txBody>
      </p:sp>
      <p:sp>
        <p:nvSpPr>
          <p:cNvPr id="12" name="Rectangle 11">
            <a:extLst>
              <a:ext uri="{FF2B5EF4-FFF2-40B4-BE49-F238E27FC236}">
                <a16:creationId xmlns:a16="http://schemas.microsoft.com/office/drawing/2014/main" id="{D6820D52-D3B8-66B0-EC04-113165460BEE}"/>
              </a:ext>
            </a:extLst>
          </p:cNvPr>
          <p:cNvSpPr/>
          <p:nvPr/>
        </p:nvSpPr>
        <p:spPr>
          <a:xfrm>
            <a:off x="7492926" y="566670"/>
            <a:ext cx="4572000" cy="2031325"/>
          </a:xfrm>
          <a:prstGeom prst="rect">
            <a:avLst/>
          </a:prstGeom>
        </p:spPr>
        <p:txBody>
          <a:bodyPr>
            <a:spAutoFit/>
          </a:bodyPr>
          <a:lstStyle/>
          <a:p>
            <a:r>
              <a:rPr lang="en-US" b="1" dirty="0"/>
              <a:t>Eukaryotic Cells:</a:t>
            </a:r>
          </a:p>
          <a:p>
            <a:pPr marL="285750" indent="-285750">
              <a:buFont typeface="Arial" panose="020B0604020202020204" pitchFamily="34" charset="0"/>
              <a:buChar char="•"/>
            </a:pPr>
            <a:r>
              <a:rPr lang="en-US" b="1" i="1" dirty="0">
                <a:solidFill>
                  <a:srgbClr val="C00000"/>
                </a:solidFill>
              </a:rPr>
              <a:t>normal methionine </a:t>
            </a:r>
            <a:r>
              <a:rPr lang="en-US" dirty="0"/>
              <a:t>is used to start the protein</a:t>
            </a:r>
          </a:p>
          <a:p>
            <a:pPr marL="285750" indent="-285750">
              <a:buFont typeface="Arial" panose="020B0604020202020204" pitchFamily="34" charset="0"/>
              <a:buChar char="•"/>
            </a:pPr>
            <a:r>
              <a:rPr lang="en-US" dirty="0"/>
              <a:t>There is no ribosome binding site on the mRNA, ribosome scans for the first start codon, starting from the 5’ end of the mRNA</a:t>
            </a:r>
          </a:p>
        </p:txBody>
      </p:sp>
      <p:pic>
        <p:nvPicPr>
          <p:cNvPr id="13" name="Picture 12">
            <a:extLst>
              <a:ext uri="{FF2B5EF4-FFF2-40B4-BE49-F238E27FC236}">
                <a16:creationId xmlns:a16="http://schemas.microsoft.com/office/drawing/2014/main" id="{56CD7215-E93A-84FD-CFF5-58A6A0FBB557}"/>
              </a:ext>
            </a:extLst>
          </p:cNvPr>
          <p:cNvPicPr>
            <a:picLocks noChangeAspect="1"/>
          </p:cNvPicPr>
          <p:nvPr/>
        </p:nvPicPr>
        <p:blipFill>
          <a:blip r:embed="rId5"/>
          <a:stretch>
            <a:fillRect/>
          </a:stretch>
        </p:blipFill>
        <p:spPr>
          <a:xfrm>
            <a:off x="8802250" y="2294605"/>
            <a:ext cx="1751012" cy="833240"/>
          </a:xfrm>
          <a:prstGeom prst="rect">
            <a:avLst/>
          </a:prstGeom>
        </p:spPr>
      </p:pic>
      <p:sp>
        <p:nvSpPr>
          <p:cNvPr id="14" name="TextBox 13">
            <a:extLst>
              <a:ext uri="{FF2B5EF4-FFF2-40B4-BE49-F238E27FC236}">
                <a16:creationId xmlns:a16="http://schemas.microsoft.com/office/drawing/2014/main" id="{10381A64-E533-1A39-4074-BAA1613A12CB}"/>
              </a:ext>
            </a:extLst>
          </p:cNvPr>
          <p:cNvSpPr txBox="1"/>
          <p:nvPr/>
        </p:nvSpPr>
        <p:spPr>
          <a:xfrm>
            <a:off x="8472364" y="3316893"/>
            <a:ext cx="3227169" cy="1200329"/>
          </a:xfrm>
          <a:prstGeom prst="rect">
            <a:avLst/>
          </a:prstGeom>
          <a:noFill/>
          <a:ln>
            <a:solidFill>
              <a:srgbClr val="C00000"/>
            </a:solidFill>
          </a:ln>
        </p:spPr>
        <p:txBody>
          <a:bodyPr wrap="square" rtlCol="0">
            <a:spAutoFit/>
          </a:bodyPr>
          <a:lstStyle/>
          <a:p>
            <a:r>
              <a:rPr lang="en-US" dirty="0"/>
              <a:t>These, and other, differences allow the selective inhibition of prokaryotic ribosomes by antibiotics.</a:t>
            </a:r>
          </a:p>
        </p:txBody>
      </p:sp>
      <p:sp>
        <p:nvSpPr>
          <p:cNvPr id="9" name="Date Placeholder 8">
            <a:extLst>
              <a:ext uri="{FF2B5EF4-FFF2-40B4-BE49-F238E27FC236}">
                <a16:creationId xmlns:a16="http://schemas.microsoft.com/office/drawing/2014/main" id="{D6C53AC2-F4E4-C17C-862C-25EB5817057B}"/>
              </a:ext>
            </a:extLst>
          </p:cNvPr>
          <p:cNvSpPr>
            <a:spLocks noGrp="1"/>
          </p:cNvSpPr>
          <p:nvPr>
            <p:ph type="dt" sz="half" idx="10"/>
          </p:nvPr>
        </p:nvSpPr>
        <p:spPr/>
        <p:txBody>
          <a:bodyPr/>
          <a:lstStyle/>
          <a:p>
            <a:fld id="{A4EC5A97-0E5C-4C06-ABFE-3D7494F1F2C8}" type="datetime1">
              <a:rPr lang="en-US" smtClean="0"/>
              <a:t>9/9/2023</a:t>
            </a:fld>
            <a:endParaRPr lang="en-US"/>
          </a:p>
        </p:txBody>
      </p:sp>
      <p:sp>
        <p:nvSpPr>
          <p:cNvPr id="15" name="Footer Placeholder 14">
            <a:extLst>
              <a:ext uri="{FF2B5EF4-FFF2-40B4-BE49-F238E27FC236}">
                <a16:creationId xmlns:a16="http://schemas.microsoft.com/office/drawing/2014/main" id="{29C3C682-F3C9-1875-9304-9C421DB6D1BE}"/>
              </a:ext>
            </a:extLst>
          </p:cNvPr>
          <p:cNvSpPr>
            <a:spLocks noGrp="1"/>
          </p:cNvSpPr>
          <p:nvPr>
            <p:ph type="ftr" sz="quarter" idx="11"/>
          </p:nvPr>
        </p:nvSpPr>
        <p:spPr/>
        <p:txBody>
          <a:bodyPr/>
          <a:lstStyle/>
          <a:p>
            <a:r>
              <a:rPr lang="en-US"/>
              <a:t>D &amp; D Lecture 5 - Fall 2023</a:t>
            </a:r>
          </a:p>
        </p:txBody>
      </p:sp>
      <p:sp>
        <p:nvSpPr>
          <p:cNvPr id="16" name="Slide Number Placeholder 15">
            <a:extLst>
              <a:ext uri="{FF2B5EF4-FFF2-40B4-BE49-F238E27FC236}">
                <a16:creationId xmlns:a16="http://schemas.microsoft.com/office/drawing/2014/main" id="{185EB339-E277-4794-F87F-951E8BAEFBC5}"/>
              </a:ext>
            </a:extLst>
          </p:cNvPr>
          <p:cNvSpPr>
            <a:spLocks noGrp="1"/>
          </p:cNvSpPr>
          <p:nvPr>
            <p:ph type="sldNum" sz="quarter" idx="12"/>
          </p:nvPr>
        </p:nvSpPr>
        <p:spPr/>
        <p:txBody>
          <a:bodyPr/>
          <a:lstStyle/>
          <a:p>
            <a:fld id="{DC3BB032-4020-48F4-953B-341806DC4A2B}" type="slidenum">
              <a:rPr lang="en-US" smtClean="0"/>
              <a:pPr/>
              <a:t>31</a:t>
            </a:fld>
            <a:endParaRPr lang="en-US"/>
          </a:p>
        </p:txBody>
      </p:sp>
    </p:spTree>
    <p:extLst>
      <p:ext uri="{BB962C8B-B14F-4D97-AF65-F5344CB8AC3E}">
        <p14:creationId xmlns:p14="http://schemas.microsoft.com/office/powerpoint/2010/main" val="3230878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6754" name="Picture 2" descr="16-15_slide3-U"/>
          <p:cNvPicPr>
            <a:picLocks noChangeAspect="1" noChangeArrowheads="1"/>
          </p:cNvPicPr>
          <p:nvPr/>
        </p:nvPicPr>
        <p:blipFill rotWithShape="1">
          <a:blip r:embed="rId3">
            <a:extLst>
              <a:ext uri="{28A0092B-C50C-407E-A947-70E740481C1C}">
                <a14:useLocalDpi xmlns:a14="http://schemas.microsoft.com/office/drawing/2010/main" val="0"/>
              </a:ext>
            </a:extLst>
          </a:blip>
          <a:srcRect b="3722"/>
          <a:stretch/>
        </p:blipFill>
        <p:spPr bwMode="auto">
          <a:xfrm>
            <a:off x="1820864" y="136525"/>
            <a:ext cx="8548687" cy="6339902"/>
          </a:xfrm>
          <a:prstGeom prst="rect">
            <a:avLst/>
          </a:prstGeom>
          <a:noFill/>
          <a:extLst>
            <a:ext uri="{909E8E84-426E-40dd-AFC4-6F175D3DCCD1}">
              <a14:hiddenFill xmlns="" xmlns:a14="http://schemas.microsoft.com/office/drawing/2010/main">
                <a:solidFill>
                  <a:srgbClr val="FFFFFF"/>
                </a:solidFill>
              </a14:hiddenFill>
            </a:ext>
          </a:extLst>
        </p:spPr>
      </p:pic>
      <p:sp>
        <p:nvSpPr>
          <p:cNvPr id="586757" name="Text Box 5"/>
          <p:cNvSpPr txBox="1">
            <a:spLocks noChangeArrowheads="1"/>
          </p:cNvSpPr>
          <p:nvPr/>
        </p:nvSpPr>
        <p:spPr bwMode="auto">
          <a:xfrm>
            <a:off x="228600" y="136520"/>
            <a:ext cx="2255837" cy="3127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b="1" dirty="0">
                <a:latin typeface="Arial" charset="0"/>
              </a:rPr>
              <a:t>Initiation 3. Large subunit binds completing the complex</a:t>
            </a:r>
            <a:endParaRPr lang="en-US" altLang="en-US" b="1" dirty="0"/>
          </a:p>
        </p:txBody>
      </p:sp>
      <p:sp>
        <p:nvSpPr>
          <p:cNvPr id="586758" name="Text Box 6"/>
          <p:cNvSpPr txBox="1">
            <a:spLocks noChangeArrowheads="1"/>
          </p:cNvSpPr>
          <p:nvPr/>
        </p:nvSpPr>
        <p:spPr bwMode="auto">
          <a:xfrm>
            <a:off x="3252788" y="2670175"/>
            <a:ext cx="1111250" cy="8715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sz="1600" b="1">
                <a:latin typeface="Arial" charset="0"/>
              </a:rPr>
              <a:t>Large</a:t>
            </a:r>
          </a:p>
          <a:p>
            <a:r>
              <a:rPr lang="en-US" altLang="en-US" sz="1600" b="1">
                <a:latin typeface="Arial" charset="0"/>
              </a:rPr>
              <a:t>subunit of</a:t>
            </a:r>
          </a:p>
          <a:p>
            <a:r>
              <a:rPr lang="en-US" altLang="en-US" sz="1600" b="1">
                <a:latin typeface="Arial" charset="0"/>
              </a:rPr>
              <a:t>ribosome</a:t>
            </a:r>
            <a:endParaRPr lang="en-US" altLang="en-US" sz="1600" b="1"/>
          </a:p>
        </p:txBody>
      </p:sp>
      <p:sp>
        <p:nvSpPr>
          <p:cNvPr id="586759" name="Line 7"/>
          <p:cNvSpPr>
            <a:spLocks noChangeShapeType="1"/>
          </p:cNvSpPr>
          <p:nvPr/>
        </p:nvSpPr>
        <p:spPr bwMode="auto">
          <a:xfrm>
            <a:off x="4292601" y="3059113"/>
            <a:ext cx="396875" cy="0"/>
          </a:xfrm>
          <a:prstGeom prst="line">
            <a:avLst/>
          </a:prstGeom>
          <a:noFill/>
          <a:ln w="127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TextBox 1">
            <a:extLst>
              <a:ext uri="{FF2B5EF4-FFF2-40B4-BE49-F238E27FC236}">
                <a16:creationId xmlns:a16="http://schemas.microsoft.com/office/drawing/2014/main" id="{1CE89FC6-DEA1-476C-B825-C3FB935F8B3C}"/>
              </a:ext>
            </a:extLst>
          </p:cNvPr>
          <p:cNvSpPr txBox="1"/>
          <p:nvPr/>
        </p:nvSpPr>
        <p:spPr>
          <a:xfrm>
            <a:off x="6095207" y="762000"/>
            <a:ext cx="1189749" cy="369332"/>
          </a:xfrm>
          <a:prstGeom prst="rect">
            <a:avLst/>
          </a:prstGeom>
          <a:noFill/>
        </p:spPr>
        <p:txBody>
          <a:bodyPr wrap="none" rtlCol="0">
            <a:spAutoFit/>
          </a:bodyPr>
          <a:lstStyle/>
          <a:p>
            <a:r>
              <a:rPr lang="en-US" dirty="0"/>
              <a:t>Exit tunnel</a:t>
            </a:r>
          </a:p>
        </p:txBody>
      </p:sp>
      <p:cxnSp>
        <p:nvCxnSpPr>
          <p:cNvPr id="4" name="Straight Arrow Connector 3">
            <a:extLst>
              <a:ext uri="{FF2B5EF4-FFF2-40B4-BE49-F238E27FC236}">
                <a16:creationId xmlns:a16="http://schemas.microsoft.com/office/drawing/2014/main" id="{B4D04608-6B43-4735-A028-F7304E5A0E40}"/>
              </a:ext>
            </a:extLst>
          </p:cNvPr>
          <p:cNvCxnSpPr>
            <a:stCxn id="2" idx="2"/>
          </p:cNvCxnSpPr>
          <p:nvPr/>
        </p:nvCxnSpPr>
        <p:spPr>
          <a:xfrm flipH="1">
            <a:off x="5943601" y="1131332"/>
            <a:ext cx="746481" cy="5450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44A11F4-7822-4FEA-9EBC-BFE5763C171D}"/>
              </a:ext>
            </a:extLst>
          </p:cNvPr>
          <p:cNvSpPr txBox="1"/>
          <p:nvPr/>
        </p:nvSpPr>
        <p:spPr>
          <a:xfrm>
            <a:off x="3153955" y="5257800"/>
            <a:ext cx="2277290" cy="369332"/>
          </a:xfrm>
          <a:prstGeom prst="rect">
            <a:avLst/>
          </a:prstGeom>
          <a:noFill/>
        </p:spPr>
        <p:txBody>
          <a:bodyPr wrap="none" rtlCol="0">
            <a:spAutoFit/>
          </a:bodyPr>
          <a:lstStyle/>
          <a:p>
            <a:r>
              <a:rPr lang="en-US" dirty="0"/>
              <a:t>Ribosome Binding Site</a:t>
            </a:r>
          </a:p>
        </p:txBody>
      </p:sp>
      <p:cxnSp>
        <p:nvCxnSpPr>
          <p:cNvPr id="7" name="Straight Arrow Connector 6">
            <a:extLst>
              <a:ext uri="{FF2B5EF4-FFF2-40B4-BE49-F238E27FC236}">
                <a16:creationId xmlns:a16="http://schemas.microsoft.com/office/drawing/2014/main" id="{75BD348F-63C7-4C50-96CB-0A1AA4854851}"/>
              </a:ext>
            </a:extLst>
          </p:cNvPr>
          <p:cNvCxnSpPr/>
          <p:nvPr/>
        </p:nvCxnSpPr>
        <p:spPr>
          <a:xfrm flipV="1">
            <a:off x="4292600" y="4724400"/>
            <a:ext cx="584200" cy="53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843AE21-78B7-403D-A7A0-B830EE782900}"/>
              </a:ext>
            </a:extLst>
          </p:cNvPr>
          <p:cNvSpPr txBox="1"/>
          <p:nvPr/>
        </p:nvSpPr>
        <p:spPr>
          <a:xfrm>
            <a:off x="5562600" y="5277904"/>
            <a:ext cx="1295932" cy="369332"/>
          </a:xfrm>
          <a:prstGeom prst="rect">
            <a:avLst/>
          </a:prstGeom>
          <a:noFill/>
        </p:spPr>
        <p:txBody>
          <a:bodyPr wrap="none" rtlCol="0">
            <a:spAutoFit/>
          </a:bodyPr>
          <a:lstStyle/>
          <a:p>
            <a:r>
              <a:rPr lang="en-US" dirty="0"/>
              <a:t>Start Codon</a:t>
            </a:r>
          </a:p>
        </p:txBody>
      </p:sp>
      <p:cxnSp>
        <p:nvCxnSpPr>
          <p:cNvPr id="10" name="Straight Arrow Connector 9">
            <a:extLst>
              <a:ext uri="{FF2B5EF4-FFF2-40B4-BE49-F238E27FC236}">
                <a16:creationId xmlns:a16="http://schemas.microsoft.com/office/drawing/2014/main" id="{FAA0DF6C-2AA1-4826-8ED6-B3F052767B8D}"/>
              </a:ext>
            </a:extLst>
          </p:cNvPr>
          <p:cNvCxnSpPr/>
          <p:nvPr/>
        </p:nvCxnSpPr>
        <p:spPr>
          <a:xfrm flipV="1">
            <a:off x="6248400" y="4876800"/>
            <a:ext cx="0" cy="381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399FAE2-5A0F-4C72-8C8D-1B1C9D6E629F}"/>
              </a:ext>
            </a:extLst>
          </p:cNvPr>
          <p:cNvSpPr txBox="1"/>
          <p:nvPr/>
        </p:nvSpPr>
        <p:spPr>
          <a:xfrm>
            <a:off x="7170405" y="5277904"/>
            <a:ext cx="1530868" cy="369332"/>
          </a:xfrm>
          <a:prstGeom prst="rect">
            <a:avLst/>
          </a:prstGeom>
          <a:noFill/>
        </p:spPr>
        <p:txBody>
          <a:bodyPr wrap="none" rtlCol="0">
            <a:spAutoFit/>
          </a:bodyPr>
          <a:lstStyle/>
          <a:p>
            <a:r>
              <a:rPr lang="en-US" dirty="0"/>
              <a:t>Second Codon</a:t>
            </a:r>
          </a:p>
        </p:txBody>
      </p:sp>
      <p:cxnSp>
        <p:nvCxnSpPr>
          <p:cNvPr id="13" name="Straight Arrow Connector 12">
            <a:extLst>
              <a:ext uri="{FF2B5EF4-FFF2-40B4-BE49-F238E27FC236}">
                <a16:creationId xmlns:a16="http://schemas.microsoft.com/office/drawing/2014/main" id="{A856BC23-EE08-4E2A-B56D-E2AD423E37DA}"/>
              </a:ext>
            </a:extLst>
          </p:cNvPr>
          <p:cNvCxnSpPr>
            <a:stCxn id="11" idx="0"/>
          </p:cNvCxnSpPr>
          <p:nvPr/>
        </p:nvCxnSpPr>
        <p:spPr>
          <a:xfrm flipH="1" flipV="1">
            <a:off x="6781801" y="4876800"/>
            <a:ext cx="1154039" cy="4011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133DF09-1767-4B71-9F3C-E11B791C02C8}"/>
              </a:ext>
            </a:extLst>
          </p:cNvPr>
          <p:cNvSpPr txBox="1"/>
          <p:nvPr/>
        </p:nvSpPr>
        <p:spPr>
          <a:xfrm>
            <a:off x="7300904" y="1314156"/>
            <a:ext cx="1664110" cy="369332"/>
          </a:xfrm>
          <a:prstGeom prst="rect">
            <a:avLst/>
          </a:prstGeom>
          <a:noFill/>
        </p:spPr>
        <p:txBody>
          <a:bodyPr wrap="none" rtlCol="0">
            <a:spAutoFit/>
          </a:bodyPr>
          <a:lstStyle/>
          <a:p>
            <a:r>
              <a:rPr lang="en-US" dirty="0"/>
              <a:t>First amino acid</a:t>
            </a:r>
          </a:p>
        </p:txBody>
      </p:sp>
      <p:cxnSp>
        <p:nvCxnSpPr>
          <p:cNvPr id="16" name="Straight Arrow Connector 15">
            <a:extLst>
              <a:ext uri="{FF2B5EF4-FFF2-40B4-BE49-F238E27FC236}">
                <a16:creationId xmlns:a16="http://schemas.microsoft.com/office/drawing/2014/main" id="{717D6AF8-CE47-4853-A286-8C1A3B86757D}"/>
              </a:ext>
            </a:extLst>
          </p:cNvPr>
          <p:cNvCxnSpPr/>
          <p:nvPr/>
        </p:nvCxnSpPr>
        <p:spPr>
          <a:xfrm flipH="1">
            <a:off x="6400801" y="1676400"/>
            <a:ext cx="884155" cy="762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Date Placeholder 2">
            <a:extLst>
              <a:ext uri="{FF2B5EF4-FFF2-40B4-BE49-F238E27FC236}">
                <a16:creationId xmlns:a16="http://schemas.microsoft.com/office/drawing/2014/main" id="{EE661219-07F7-78A7-B14B-4155B0D3352D}"/>
              </a:ext>
            </a:extLst>
          </p:cNvPr>
          <p:cNvSpPr>
            <a:spLocks noGrp="1"/>
          </p:cNvSpPr>
          <p:nvPr>
            <p:ph type="dt" sz="half" idx="10"/>
          </p:nvPr>
        </p:nvSpPr>
        <p:spPr/>
        <p:txBody>
          <a:bodyPr/>
          <a:lstStyle/>
          <a:p>
            <a:fld id="{D28EB410-3FB8-4F0A-AD10-C67D72F90FEB}" type="datetime1">
              <a:rPr lang="en-US" smtClean="0"/>
              <a:t>9/9/2023</a:t>
            </a:fld>
            <a:endParaRPr lang="en-US"/>
          </a:p>
        </p:txBody>
      </p:sp>
      <p:sp>
        <p:nvSpPr>
          <p:cNvPr id="6" name="Footer Placeholder 5">
            <a:extLst>
              <a:ext uri="{FF2B5EF4-FFF2-40B4-BE49-F238E27FC236}">
                <a16:creationId xmlns:a16="http://schemas.microsoft.com/office/drawing/2014/main" id="{7EFC7D38-1257-DAB3-0585-FFA8AF5E05AD}"/>
              </a:ext>
            </a:extLst>
          </p:cNvPr>
          <p:cNvSpPr>
            <a:spLocks noGrp="1"/>
          </p:cNvSpPr>
          <p:nvPr>
            <p:ph type="ftr" sz="quarter" idx="11"/>
          </p:nvPr>
        </p:nvSpPr>
        <p:spPr/>
        <p:txBody>
          <a:bodyPr/>
          <a:lstStyle/>
          <a:p>
            <a:r>
              <a:rPr lang="en-US"/>
              <a:t>D &amp; D Lecture 5 - Fall 2023</a:t>
            </a:r>
          </a:p>
        </p:txBody>
      </p:sp>
      <p:sp>
        <p:nvSpPr>
          <p:cNvPr id="9" name="Slide Number Placeholder 8">
            <a:extLst>
              <a:ext uri="{FF2B5EF4-FFF2-40B4-BE49-F238E27FC236}">
                <a16:creationId xmlns:a16="http://schemas.microsoft.com/office/drawing/2014/main" id="{A228EC42-F72D-217C-E044-F80D3E605E87}"/>
              </a:ext>
            </a:extLst>
          </p:cNvPr>
          <p:cNvSpPr>
            <a:spLocks noGrp="1"/>
          </p:cNvSpPr>
          <p:nvPr>
            <p:ph type="sldNum" sz="quarter" idx="12"/>
          </p:nvPr>
        </p:nvSpPr>
        <p:spPr/>
        <p:txBody>
          <a:bodyPr/>
          <a:lstStyle/>
          <a:p>
            <a:fld id="{DC3BB032-4020-48F4-953B-341806DC4A2B}" type="slidenum">
              <a:rPr lang="en-US" smtClean="0"/>
              <a:pPr/>
              <a:t>32</a:t>
            </a:fld>
            <a:endParaRPr lang="en-US"/>
          </a:p>
        </p:txBody>
      </p:sp>
    </p:spTree>
    <p:extLst>
      <p:ext uri="{BB962C8B-B14F-4D97-AF65-F5344CB8AC3E}">
        <p14:creationId xmlns:p14="http://schemas.microsoft.com/office/powerpoint/2010/main" val="226854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52400"/>
            <a:ext cx="8229600" cy="1143000"/>
          </a:xfrm>
        </p:spPr>
        <p:txBody>
          <a:bodyPr>
            <a:normAutofit/>
          </a:bodyPr>
          <a:lstStyle/>
          <a:p>
            <a:r>
              <a:rPr lang="en-US" sz="2800" dirty="0"/>
              <a:t>Summary of Protein Synthesis &amp; Ribosomes</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t="7844" b="3260"/>
          <a:stretch/>
        </p:blipFill>
        <p:spPr>
          <a:xfrm>
            <a:off x="5825317" y="629055"/>
            <a:ext cx="4186575" cy="2590800"/>
          </a:xfrm>
          <a:prstGeom prst="rect">
            <a:avLst/>
          </a:prstGeom>
        </p:spPr>
      </p:pic>
      <p:sp>
        <p:nvSpPr>
          <p:cNvPr id="7" name="Rectangle 6">
            <a:extLst>
              <a:ext uri="{FF2B5EF4-FFF2-40B4-BE49-F238E27FC236}">
                <a16:creationId xmlns:a16="http://schemas.microsoft.com/office/drawing/2014/main" id="{A0909E7D-4888-4173-9C78-884B1108A391}"/>
              </a:ext>
            </a:extLst>
          </p:cNvPr>
          <p:cNvSpPr/>
          <p:nvPr/>
        </p:nvSpPr>
        <p:spPr>
          <a:xfrm>
            <a:off x="457200" y="629055"/>
            <a:ext cx="5368117" cy="5693866"/>
          </a:xfrm>
          <a:prstGeom prst="rect">
            <a:avLst/>
          </a:prstGeom>
        </p:spPr>
        <p:txBody>
          <a:bodyPr wrap="square">
            <a:spAutoFit/>
          </a:bodyPr>
          <a:lstStyle/>
          <a:p>
            <a:r>
              <a:rPr lang="en-US" sz="1600" b="1" dirty="0">
                <a:solidFill>
                  <a:srgbClr val="000000"/>
                </a:solidFill>
                <a:latin typeface="Calibri" panose="020F0502020204030204" pitchFamily="34" charset="0"/>
              </a:rPr>
              <a:t>Role of different Ribosomal subunits</a:t>
            </a:r>
          </a:p>
          <a:p>
            <a:pPr lvl="1"/>
            <a:r>
              <a:rPr lang="en-US" sz="1600" dirty="0">
                <a:solidFill>
                  <a:srgbClr val="000000"/>
                </a:solidFill>
                <a:latin typeface="Calibri" panose="020F0502020204030204" pitchFamily="34" charset="0"/>
              </a:rPr>
              <a:t>30S – RBS &amp; mRNA codon/anticodon</a:t>
            </a:r>
          </a:p>
          <a:p>
            <a:pPr lvl="1"/>
            <a:r>
              <a:rPr lang="en-US" sz="1600" dirty="0">
                <a:solidFill>
                  <a:srgbClr val="000000"/>
                </a:solidFill>
                <a:latin typeface="Calibri" panose="020F0502020204030204" pitchFamily="34" charset="0"/>
              </a:rPr>
              <a:t>50S – Peptide bond synthesis</a:t>
            </a:r>
          </a:p>
          <a:p>
            <a:pPr lvl="1"/>
            <a:r>
              <a:rPr lang="en-US" sz="1600" dirty="0">
                <a:solidFill>
                  <a:srgbClr val="000000"/>
                </a:solidFill>
                <a:latin typeface="Calibri" panose="020F0502020204030204" pitchFamily="34" charset="0"/>
              </a:rPr>
              <a:t>Exit tunnel – new protein emerges</a:t>
            </a:r>
          </a:p>
          <a:p>
            <a:r>
              <a:rPr lang="en-US" sz="1600" b="1" dirty="0">
                <a:solidFill>
                  <a:srgbClr val="000000"/>
                </a:solidFill>
                <a:latin typeface="Calibri" panose="020F0502020204030204" pitchFamily="34" charset="0"/>
              </a:rPr>
              <a:t>tRNA sites:</a:t>
            </a:r>
          </a:p>
          <a:p>
            <a:pPr lvl="1"/>
            <a:r>
              <a:rPr lang="en-US" sz="1600" dirty="0">
                <a:solidFill>
                  <a:srgbClr val="000000"/>
                </a:solidFill>
                <a:latin typeface="Calibri" panose="020F0502020204030204" pitchFamily="34" charset="0"/>
              </a:rPr>
              <a:t>A – aminoacyl – next </a:t>
            </a:r>
            <a:r>
              <a:rPr lang="en-US" sz="1600" dirty="0" err="1">
                <a:solidFill>
                  <a:srgbClr val="000000"/>
                </a:solidFill>
                <a:latin typeface="Calibri" panose="020F0502020204030204" pitchFamily="34" charset="0"/>
              </a:rPr>
              <a:t>tRNA</a:t>
            </a:r>
            <a:r>
              <a:rPr lang="en-US" sz="1600" dirty="0">
                <a:solidFill>
                  <a:srgbClr val="000000"/>
                </a:solidFill>
                <a:latin typeface="Calibri" panose="020F0502020204030204" pitchFamily="34" charset="0"/>
              </a:rPr>
              <a:t>-AA binds</a:t>
            </a:r>
          </a:p>
          <a:p>
            <a:pPr lvl="1"/>
            <a:r>
              <a:rPr lang="en-US" sz="1600" dirty="0">
                <a:solidFill>
                  <a:srgbClr val="000000"/>
                </a:solidFill>
                <a:latin typeface="Calibri" panose="020F0502020204030204" pitchFamily="34" charset="0"/>
              </a:rPr>
              <a:t>P – initiation &amp; contains the growing peptide</a:t>
            </a:r>
          </a:p>
          <a:p>
            <a:pPr lvl="1"/>
            <a:r>
              <a:rPr lang="en-US" sz="1600" dirty="0">
                <a:solidFill>
                  <a:srgbClr val="000000"/>
                </a:solidFill>
                <a:latin typeface="Calibri" panose="020F0502020204030204" pitchFamily="34" charset="0"/>
              </a:rPr>
              <a:t>E – empty </a:t>
            </a:r>
            <a:r>
              <a:rPr lang="en-US" sz="1600" dirty="0" err="1">
                <a:solidFill>
                  <a:srgbClr val="000000"/>
                </a:solidFill>
                <a:latin typeface="Calibri" panose="020F0502020204030204" pitchFamily="34" charset="0"/>
              </a:rPr>
              <a:t>tRNA</a:t>
            </a:r>
            <a:r>
              <a:rPr lang="en-US" sz="1600" dirty="0">
                <a:solidFill>
                  <a:srgbClr val="000000"/>
                </a:solidFill>
                <a:latin typeface="Calibri" panose="020F0502020204030204" pitchFamily="34" charset="0"/>
              </a:rPr>
              <a:t> leave from here </a:t>
            </a:r>
          </a:p>
          <a:p>
            <a:r>
              <a:rPr lang="en-US" sz="1600" b="1" dirty="0">
                <a:latin typeface="Calibri" panose="020F0502020204030204" pitchFamily="34" charset="0"/>
              </a:rPr>
              <a:t>Initiation: </a:t>
            </a:r>
            <a:endParaRPr lang="en-US" sz="1600" dirty="0">
              <a:latin typeface="Calibri" panose="020F0502020204030204" pitchFamily="34" charset="0"/>
            </a:endParaRPr>
          </a:p>
          <a:p>
            <a:pPr lvl="1"/>
            <a:r>
              <a:rPr lang="en-US" sz="1600" dirty="0">
                <a:latin typeface="Calibri" panose="020F0502020204030204" pitchFamily="34" charset="0"/>
              </a:rPr>
              <a:t>1. Ribosome binding site &amp; rRNA interaction (</a:t>
            </a:r>
            <a:r>
              <a:rPr lang="en-US" sz="1600" dirty="0" err="1">
                <a:latin typeface="Calibri" panose="020F0502020204030204" pitchFamily="34" charset="0"/>
              </a:rPr>
              <a:t>Proks</a:t>
            </a:r>
            <a:r>
              <a:rPr lang="en-US" sz="1600" dirty="0">
                <a:latin typeface="Calibri" panose="020F0502020204030204" pitchFamily="34" charset="0"/>
              </a:rPr>
              <a:t>)/AUG scanning (</a:t>
            </a:r>
            <a:r>
              <a:rPr lang="en-US" sz="1600" dirty="0" err="1">
                <a:latin typeface="Calibri" panose="020F0502020204030204" pitchFamily="34" charset="0"/>
              </a:rPr>
              <a:t>Euks</a:t>
            </a:r>
            <a:r>
              <a:rPr lang="en-US" sz="1600" dirty="0">
                <a:latin typeface="Calibri" panose="020F0502020204030204" pitchFamily="34" charset="0"/>
              </a:rPr>
              <a:t>). </a:t>
            </a:r>
          </a:p>
          <a:p>
            <a:pPr lvl="1"/>
            <a:r>
              <a:rPr lang="nl-NL" sz="1600" dirty="0">
                <a:latin typeface="Calibri" panose="020F0502020204030204" pitchFamily="34" charset="0"/>
              </a:rPr>
              <a:t>2. fMet-tRNA (Proks) or Met (Euks) in P site</a:t>
            </a:r>
          </a:p>
          <a:p>
            <a:pPr marR="105590"/>
            <a:r>
              <a:rPr lang="en-US" sz="1600" b="1" dirty="0">
                <a:latin typeface="Calibri" panose="020F0502020204030204" pitchFamily="34" charset="0"/>
              </a:rPr>
              <a:t>Elongation: </a:t>
            </a:r>
            <a:endParaRPr lang="en-US" sz="1600" dirty="0">
              <a:latin typeface="Calibri" panose="020F0502020204030204" pitchFamily="34" charset="0"/>
            </a:endParaRPr>
          </a:p>
          <a:p>
            <a:pPr marL="627063" lvl="1" indent="-169863"/>
            <a:r>
              <a:rPr lang="en-US" sz="1600" dirty="0">
                <a:latin typeface="Calibri" panose="020F0502020204030204" pitchFamily="34" charset="0"/>
              </a:rPr>
              <a:t>1. New AA-</a:t>
            </a:r>
            <a:r>
              <a:rPr lang="en-US" sz="1600" dirty="0" err="1">
                <a:latin typeface="Calibri" panose="020F0502020204030204" pitchFamily="34" charset="0"/>
              </a:rPr>
              <a:t>tRNA</a:t>
            </a:r>
            <a:r>
              <a:rPr lang="en-US" sz="1600" dirty="0">
                <a:latin typeface="Calibri" panose="020F0502020204030204" pitchFamily="34" charset="0"/>
              </a:rPr>
              <a:t> in A site </a:t>
            </a:r>
          </a:p>
          <a:p>
            <a:pPr marL="627063" lvl="1" indent="-169863"/>
            <a:r>
              <a:rPr lang="en-US" sz="1600" dirty="0">
                <a:latin typeface="Calibri" panose="020F0502020204030204" pitchFamily="34" charset="0"/>
              </a:rPr>
              <a:t>2. Peptide bond formation (amino acid in A site added to C-term of peptide in P site) </a:t>
            </a:r>
          </a:p>
          <a:p>
            <a:pPr marL="627063" lvl="1" indent="-169863"/>
            <a:r>
              <a:rPr lang="en-US" sz="1600" dirty="0">
                <a:latin typeface="Calibri" panose="020F0502020204030204" pitchFamily="34" charset="0"/>
              </a:rPr>
              <a:t>3. Translocation (tRNA-peptide moves to P site) </a:t>
            </a:r>
          </a:p>
          <a:p>
            <a:pPr marL="627063" lvl="1" indent="-169863"/>
            <a:r>
              <a:rPr lang="en-US" sz="1600" dirty="0">
                <a:latin typeface="Calibri" panose="020F0502020204030204" pitchFamily="34" charset="0"/>
              </a:rPr>
              <a:t>4. </a:t>
            </a:r>
            <a:r>
              <a:rPr lang="en-US" sz="1600" dirty="0" err="1">
                <a:latin typeface="Calibri" panose="020F0502020204030204" pitchFamily="34" charset="0"/>
              </a:rPr>
              <a:t>tRNA</a:t>
            </a:r>
            <a:r>
              <a:rPr lang="en-US" sz="1600" dirty="0">
                <a:latin typeface="Calibri" panose="020F0502020204030204" pitchFamily="34" charset="0"/>
              </a:rPr>
              <a:t> exits </a:t>
            </a:r>
          </a:p>
          <a:p>
            <a:pPr marR="79140"/>
            <a:r>
              <a:rPr lang="en-US" sz="1600" b="1" dirty="0">
                <a:latin typeface="Calibri" panose="020F0502020204030204" pitchFamily="34" charset="0"/>
              </a:rPr>
              <a:t>Termination: </a:t>
            </a:r>
            <a:endParaRPr lang="en-US" sz="1600" dirty="0">
              <a:latin typeface="Calibri" panose="020F0502020204030204" pitchFamily="34" charset="0"/>
            </a:endParaRPr>
          </a:p>
          <a:p>
            <a:pPr marL="627063" lvl="1" indent="-169863"/>
            <a:r>
              <a:rPr lang="en-US" sz="1600" dirty="0">
                <a:latin typeface="Calibri" panose="020F0502020204030204" pitchFamily="34" charset="0"/>
              </a:rPr>
              <a:t>1. Stop codon at A site </a:t>
            </a:r>
          </a:p>
          <a:p>
            <a:pPr marL="627063" lvl="1" indent="-169863"/>
            <a:r>
              <a:rPr lang="en-US" sz="1600" dirty="0">
                <a:latin typeface="Calibri" panose="020F0502020204030204" pitchFamily="34" charset="0"/>
              </a:rPr>
              <a:t>2. Termination factor (protein) adds water to bond between C-terminal of peptide &amp; last tRNA </a:t>
            </a:r>
          </a:p>
        </p:txBody>
      </p:sp>
      <p:sp>
        <p:nvSpPr>
          <p:cNvPr id="6" name="Date Placeholder 5">
            <a:extLst>
              <a:ext uri="{FF2B5EF4-FFF2-40B4-BE49-F238E27FC236}">
                <a16:creationId xmlns:a16="http://schemas.microsoft.com/office/drawing/2014/main" id="{E54543CD-6766-40A1-FA97-F37A173420BC}"/>
              </a:ext>
            </a:extLst>
          </p:cNvPr>
          <p:cNvSpPr>
            <a:spLocks noGrp="1"/>
          </p:cNvSpPr>
          <p:nvPr>
            <p:ph type="dt" sz="half" idx="10"/>
          </p:nvPr>
        </p:nvSpPr>
        <p:spPr/>
        <p:txBody>
          <a:bodyPr/>
          <a:lstStyle/>
          <a:p>
            <a:fld id="{648848B8-244F-4435-96E8-616B43F769B2}" type="datetime1">
              <a:rPr lang="en-US" smtClean="0"/>
              <a:t>9/9/2023</a:t>
            </a:fld>
            <a:endParaRPr lang="en-US"/>
          </a:p>
        </p:txBody>
      </p:sp>
      <p:sp>
        <p:nvSpPr>
          <p:cNvPr id="8" name="Footer Placeholder 7">
            <a:extLst>
              <a:ext uri="{FF2B5EF4-FFF2-40B4-BE49-F238E27FC236}">
                <a16:creationId xmlns:a16="http://schemas.microsoft.com/office/drawing/2014/main" id="{85B0B6FD-FC67-1CD2-3659-EFAFC370D77B}"/>
              </a:ext>
            </a:extLst>
          </p:cNvPr>
          <p:cNvSpPr>
            <a:spLocks noGrp="1"/>
          </p:cNvSpPr>
          <p:nvPr>
            <p:ph type="ftr" sz="quarter" idx="11"/>
          </p:nvPr>
        </p:nvSpPr>
        <p:spPr/>
        <p:txBody>
          <a:bodyPr/>
          <a:lstStyle/>
          <a:p>
            <a:r>
              <a:rPr lang="en-US"/>
              <a:t>D &amp; D Lecture 5 - Fall 2023</a:t>
            </a:r>
          </a:p>
        </p:txBody>
      </p:sp>
      <p:sp>
        <p:nvSpPr>
          <p:cNvPr id="9" name="Slide Number Placeholder 8">
            <a:extLst>
              <a:ext uri="{FF2B5EF4-FFF2-40B4-BE49-F238E27FC236}">
                <a16:creationId xmlns:a16="http://schemas.microsoft.com/office/drawing/2014/main" id="{80196F4C-0C21-27A4-FBA9-6DF4610452FA}"/>
              </a:ext>
            </a:extLst>
          </p:cNvPr>
          <p:cNvSpPr>
            <a:spLocks noGrp="1"/>
          </p:cNvSpPr>
          <p:nvPr>
            <p:ph type="sldNum" sz="quarter" idx="12"/>
          </p:nvPr>
        </p:nvSpPr>
        <p:spPr/>
        <p:txBody>
          <a:bodyPr/>
          <a:lstStyle/>
          <a:p>
            <a:fld id="{DC3BB032-4020-48F4-953B-341806DC4A2B}" type="slidenum">
              <a:rPr lang="en-US" smtClean="0"/>
              <a:pPr/>
              <a:t>33</a:t>
            </a:fld>
            <a:endParaRPr lang="en-US"/>
          </a:p>
        </p:txBody>
      </p:sp>
    </p:spTree>
    <p:extLst>
      <p:ext uri="{BB962C8B-B14F-4D97-AF65-F5344CB8AC3E}">
        <p14:creationId xmlns:p14="http://schemas.microsoft.com/office/powerpoint/2010/main" val="41478541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BB7769C-5F08-FD2E-3221-83CAB028CBEB}"/>
              </a:ext>
            </a:extLst>
          </p:cNvPr>
          <p:cNvGrpSpPr/>
          <p:nvPr/>
        </p:nvGrpSpPr>
        <p:grpSpPr>
          <a:xfrm>
            <a:off x="2013803" y="609600"/>
            <a:ext cx="4197223" cy="5105400"/>
            <a:chOff x="1746377" y="609600"/>
            <a:chExt cx="4197223" cy="5105400"/>
          </a:xfrm>
        </p:grpSpPr>
        <p:pic>
          <p:nvPicPr>
            <p:cNvPr id="601090" name="Picture 2" descr="16-17_slide10-U"/>
            <p:cNvPicPr>
              <a:picLocks noChangeAspect="1" noChangeArrowheads="1"/>
            </p:cNvPicPr>
            <p:nvPr/>
          </p:nvPicPr>
          <p:blipFill rotWithShape="1">
            <a:blip r:embed="rId3">
              <a:extLst>
                <a:ext uri="{28A0092B-C50C-407E-A947-70E740481C1C}">
                  <a14:useLocalDpi xmlns:a14="http://schemas.microsoft.com/office/drawing/2010/main" val="0"/>
                </a:ext>
              </a:extLst>
            </a:blip>
            <a:srcRect l="25344" t="2620" r="24872" b="9604"/>
            <a:stretch/>
          </p:blipFill>
          <p:spPr bwMode="auto">
            <a:xfrm>
              <a:off x="2030301" y="609600"/>
              <a:ext cx="3759139" cy="5105400"/>
            </a:xfrm>
            <a:prstGeom prst="rect">
              <a:avLst/>
            </a:prstGeom>
            <a:noFill/>
            <a:extLst>
              <a:ext uri="{909E8E84-426E-40dd-AFC4-6F175D3DCCD1}">
                <a14:hiddenFill xmlns:a14="http://schemas.microsoft.com/office/drawing/2010/main" xmlns="">
                  <a:solidFill>
                    <a:srgbClr val="FFFFFF"/>
                  </a:solidFill>
                </a14:hiddenFill>
              </a:ext>
            </a:extLst>
          </p:spPr>
        </p:pic>
        <p:sp>
          <p:nvSpPr>
            <p:cNvPr id="601095" name="Text Box 7"/>
            <p:cNvSpPr txBox="1">
              <a:spLocks noChangeArrowheads="1"/>
            </p:cNvSpPr>
            <p:nvPr/>
          </p:nvSpPr>
          <p:spPr bwMode="auto">
            <a:xfrm>
              <a:off x="5111750" y="3508966"/>
              <a:ext cx="831850" cy="511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Release</a:t>
              </a:r>
            </a:p>
            <a:p>
              <a:r>
                <a:rPr lang="en-US" altLang="en-US" sz="1600" b="1" dirty="0">
                  <a:latin typeface="Arial" charset="0"/>
                </a:rPr>
                <a:t>factor</a:t>
              </a:r>
              <a:endParaRPr lang="en-US" altLang="en-US" sz="1600" b="1" dirty="0"/>
            </a:p>
          </p:txBody>
        </p:sp>
        <p:sp>
          <p:nvSpPr>
            <p:cNvPr id="601096" name="Line 8"/>
            <p:cNvSpPr>
              <a:spLocks noChangeShapeType="1"/>
            </p:cNvSpPr>
            <p:nvPr/>
          </p:nvSpPr>
          <p:spPr bwMode="auto">
            <a:xfrm>
              <a:off x="2467695" y="2761253"/>
              <a:ext cx="1203325" cy="0"/>
            </a:xfrm>
            <a:prstGeom prst="line">
              <a:avLst/>
            </a:prstGeom>
            <a:noFill/>
            <a:ln w="19050">
              <a:solidFill>
                <a:srgbClr val="5F656B"/>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601097" name="Arc 9"/>
            <p:cNvSpPr>
              <a:spLocks/>
            </p:cNvSpPr>
            <p:nvPr/>
          </p:nvSpPr>
          <p:spPr bwMode="auto">
            <a:xfrm rot="174826" flipH="1" flipV="1">
              <a:off x="2974107" y="2521541"/>
              <a:ext cx="1668463" cy="717550"/>
            </a:xfrm>
            <a:custGeom>
              <a:avLst/>
              <a:gdLst>
                <a:gd name="G0" fmla="+- 787 0 0"/>
                <a:gd name="G1" fmla="+- 21600 0 0"/>
                <a:gd name="G2" fmla="+- 21600 0 0"/>
                <a:gd name="T0" fmla="*/ 0 w 20644"/>
                <a:gd name="T1" fmla="*/ 15 h 21600"/>
                <a:gd name="T2" fmla="*/ 20644 w 20644"/>
                <a:gd name="T3" fmla="*/ 13102 h 21600"/>
                <a:gd name="T4" fmla="*/ 787 w 20644"/>
                <a:gd name="T5" fmla="*/ 21600 h 21600"/>
              </a:gdLst>
              <a:ahLst/>
              <a:cxnLst>
                <a:cxn ang="0">
                  <a:pos x="T0" y="T1"/>
                </a:cxn>
                <a:cxn ang="0">
                  <a:pos x="T2" y="T3"/>
                </a:cxn>
                <a:cxn ang="0">
                  <a:pos x="T4" y="T5"/>
                </a:cxn>
              </a:cxnLst>
              <a:rect l="0" t="0" r="r" b="b"/>
              <a:pathLst>
                <a:path w="20644" h="21600" fill="none" extrusionOk="0">
                  <a:moveTo>
                    <a:pt x="-1" y="14"/>
                  </a:moveTo>
                  <a:cubicBezTo>
                    <a:pt x="262" y="4"/>
                    <a:pt x="524" y="-1"/>
                    <a:pt x="787" y="0"/>
                  </a:cubicBezTo>
                  <a:cubicBezTo>
                    <a:pt x="9431" y="0"/>
                    <a:pt x="17243" y="5154"/>
                    <a:pt x="20644" y="13101"/>
                  </a:cubicBezTo>
                </a:path>
                <a:path w="20644" h="21600" stroke="0" extrusionOk="0">
                  <a:moveTo>
                    <a:pt x="-1" y="14"/>
                  </a:moveTo>
                  <a:cubicBezTo>
                    <a:pt x="262" y="4"/>
                    <a:pt x="524" y="-1"/>
                    <a:pt x="787" y="0"/>
                  </a:cubicBezTo>
                  <a:cubicBezTo>
                    <a:pt x="9431" y="0"/>
                    <a:pt x="17243" y="5154"/>
                    <a:pt x="20644" y="13101"/>
                  </a:cubicBezTo>
                  <a:lnTo>
                    <a:pt x="787" y="21600"/>
                  </a:lnTo>
                  <a:close/>
                </a:path>
              </a:pathLst>
            </a:custGeom>
            <a:noFill/>
            <a:ln w="19050">
              <a:solidFill>
                <a:srgbClr val="5F656B"/>
              </a:solidFill>
              <a:prstDash val="sysDot"/>
              <a:round/>
              <a:headEnd type="triangle" w="med" len="lg"/>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601098" name="Line 10"/>
            <p:cNvSpPr>
              <a:spLocks noChangeShapeType="1"/>
            </p:cNvSpPr>
            <p:nvPr/>
          </p:nvSpPr>
          <p:spPr bwMode="auto">
            <a:xfrm flipH="1">
              <a:off x="4731469" y="3764553"/>
              <a:ext cx="292100" cy="0"/>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601099" name="Line 11"/>
            <p:cNvSpPr>
              <a:spLocks noChangeShapeType="1"/>
            </p:cNvSpPr>
            <p:nvPr/>
          </p:nvSpPr>
          <p:spPr bwMode="auto">
            <a:xfrm flipH="1">
              <a:off x="3326531" y="4107453"/>
              <a:ext cx="406400" cy="0"/>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601100" name="Text Box 12"/>
            <p:cNvSpPr txBox="1">
              <a:spLocks noChangeArrowheads="1"/>
            </p:cNvSpPr>
            <p:nvPr/>
          </p:nvSpPr>
          <p:spPr bwMode="auto">
            <a:xfrm>
              <a:off x="2778844" y="3985217"/>
              <a:ext cx="577850" cy="257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sz="1600" b="1">
                  <a:latin typeface="Arial" charset="0"/>
                </a:rPr>
                <a:t>tRNA</a:t>
              </a:r>
              <a:endParaRPr lang="en-US" altLang="en-US" sz="1600" b="1"/>
            </a:p>
          </p:txBody>
        </p:sp>
        <p:sp>
          <p:nvSpPr>
            <p:cNvPr id="601101" name="Text Box 13"/>
            <p:cNvSpPr txBox="1">
              <a:spLocks noChangeArrowheads="1"/>
            </p:cNvSpPr>
            <p:nvPr/>
          </p:nvSpPr>
          <p:spPr bwMode="auto">
            <a:xfrm>
              <a:off x="1746377" y="4678954"/>
              <a:ext cx="658812" cy="257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mRNA</a:t>
              </a:r>
              <a:endParaRPr lang="en-US" altLang="en-US" sz="1600" b="1" dirty="0"/>
            </a:p>
          </p:txBody>
        </p:sp>
        <p:sp>
          <p:nvSpPr>
            <p:cNvPr id="601102" name="Text Box 14"/>
            <p:cNvSpPr txBox="1">
              <a:spLocks noChangeArrowheads="1"/>
            </p:cNvSpPr>
            <p:nvPr/>
          </p:nvSpPr>
          <p:spPr bwMode="auto">
            <a:xfrm>
              <a:off x="4318417" y="4851318"/>
              <a:ext cx="682625" cy="525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STOP</a:t>
              </a:r>
            </a:p>
            <a:p>
              <a:r>
                <a:rPr lang="en-US" altLang="en-US" sz="1600" b="1" dirty="0">
                  <a:latin typeface="Arial" charset="0"/>
                </a:rPr>
                <a:t>codon</a:t>
              </a:r>
              <a:endParaRPr lang="en-US" altLang="en-US" sz="1600" b="1" dirty="0"/>
            </a:p>
          </p:txBody>
        </p:sp>
        <p:sp>
          <p:nvSpPr>
            <p:cNvPr id="601103" name="AutoShape 15"/>
            <p:cNvSpPr>
              <a:spLocks/>
            </p:cNvSpPr>
            <p:nvPr/>
          </p:nvSpPr>
          <p:spPr bwMode="auto">
            <a:xfrm rot="16200000">
              <a:off x="4482723" y="4563187"/>
              <a:ext cx="157162" cy="422275"/>
            </a:xfrm>
            <a:prstGeom prst="leftBrace">
              <a:avLst>
                <a:gd name="adj1" fmla="val 22391"/>
                <a:gd name="adj2" fmla="val 51125"/>
              </a:avLst>
            </a:prstGeom>
            <a:noFill/>
            <a:ln w="127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sp>
        <p:nvSpPr>
          <p:cNvPr id="7" name="TextBox 6">
            <a:extLst>
              <a:ext uri="{FF2B5EF4-FFF2-40B4-BE49-F238E27FC236}">
                <a16:creationId xmlns:a16="http://schemas.microsoft.com/office/drawing/2014/main" id="{1ADF96F7-2B53-4B53-8528-9E18179115E5}"/>
              </a:ext>
            </a:extLst>
          </p:cNvPr>
          <p:cNvSpPr txBox="1"/>
          <p:nvPr/>
        </p:nvSpPr>
        <p:spPr>
          <a:xfrm>
            <a:off x="1686723" y="1227036"/>
            <a:ext cx="1806700" cy="1200329"/>
          </a:xfrm>
          <a:prstGeom prst="rect">
            <a:avLst/>
          </a:prstGeom>
          <a:noFill/>
        </p:spPr>
        <p:txBody>
          <a:bodyPr wrap="square" rtlCol="0">
            <a:spAutoFit/>
          </a:bodyPr>
          <a:lstStyle/>
          <a:p>
            <a:r>
              <a:rPr lang="en-US" b="1" dirty="0"/>
              <a:t>6. E</a:t>
            </a:r>
            <a:r>
              <a:rPr lang="en-US" dirty="0"/>
              <a:t>rythromycin (macrolide, blocks exit tunnel)</a:t>
            </a:r>
          </a:p>
        </p:txBody>
      </p:sp>
      <p:sp>
        <p:nvSpPr>
          <p:cNvPr id="22" name="TextBox 21">
            <a:extLst>
              <a:ext uri="{FF2B5EF4-FFF2-40B4-BE49-F238E27FC236}">
                <a16:creationId xmlns:a16="http://schemas.microsoft.com/office/drawing/2014/main" id="{52248625-F795-2A10-782E-17DE0BB15009}"/>
              </a:ext>
            </a:extLst>
          </p:cNvPr>
          <p:cNvSpPr txBox="1"/>
          <p:nvPr/>
        </p:nvSpPr>
        <p:spPr>
          <a:xfrm>
            <a:off x="574734" y="4002643"/>
            <a:ext cx="1524000" cy="923330"/>
          </a:xfrm>
          <a:prstGeom prst="rect">
            <a:avLst/>
          </a:prstGeom>
          <a:noFill/>
        </p:spPr>
        <p:txBody>
          <a:bodyPr wrap="square">
            <a:spAutoFit/>
          </a:bodyPr>
          <a:lstStyle/>
          <a:p>
            <a:r>
              <a:rPr lang="en-US" b="1" dirty="0"/>
              <a:t>1. L</a:t>
            </a:r>
            <a:r>
              <a:rPr lang="en-US" dirty="0"/>
              <a:t>inezolid (blocks 70s formation)</a:t>
            </a:r>
          </a:p>
        </p:txBody>
      </p:sp>
      <p:sp>
        <p:nvSpPr>
          <p:cNvPr id="24" name="TextBox 23">
            <a:extLst>
              <a:ext uri="{FF2B5EF4-FFF2-40B4-BE49-F238E27FC236}">
                <a16:creationId xmlns:a16="http://schemas.microsoft.com/office/drawing/2014/main" id="{1ECAEB9A-A996-A567-730B-1CCF9074CA2E}"/>
              </a:ext>
            </a:extLst>
          </p:cNvPr>
          <p:cNvSpPr txBox="1"/>
          <p:nvPr/>
        </p:nvSpPr>
        <p:spPr>
          <a:xfrm>
            <a:off x="5775407" y="1902306"/>
            <a:ext cx="2296685" cy="923330"/>
          </a:xfrm>
          <a:prstGeom prst="rect">
            <a:avLst/>
          </a:prstGeom>
          <a:noFill/>
        </p:spPr>
        <p:txBody>
          <a:bodyPr wrap="square">
            <a:spAutoFit/>
          </a:bodyPr>
          <a:lstStyle/>
          <a:p>
            <a:r>
              <a:rPr lang="en-US" b="1" dirty="0"/>
              <a:t>2. T</a:t>
            </a:r>
            <a:r>
              <a:rPr lang="en-US" dirty="0"/>
              <a:t>etracycline</a:t>
            </a:r>
          </a:p>
          <a:p>
            <a:r>
              <a:rPr lang="en-US" dirty="0"/>
              <a:t>(binding of charged tRNA)</a:t>
            </a:r>
          </a:p>
        </p:txBody>
      </p:sp>
      <p:sp>
        <p:nvSpPr>
          <p:cNvPr id="26" name="TextBox 25">
            <a:extLst>
              <a:ext uri="{FF2B5EF4-FFF2-40B4-BE49-F238E27FC236}">
                <a16:creationId xmlns:a16="http://schemas.microsoft.com/office/drawing/2014/main" id="{52B1A145-568D-581B-712E-3F86CC346521}"/>
              </a:ext>
            </a:extLst>
          </p:cNvPr>
          <p:cNvSpPr txBox="1"/>
          <p:nvPr/>
        </p:nvSpPr>
        <p:spPr>
          <a:xfrm>
            <a:off x="6147724" y="4151335"/>
            <a:ext cx="3505705" cy="646331"/>
          </a:xfrm>
          <a:prstGeom prst="rect">
            <a:avLst/>
          </a:prstGeom>
          <a:noFill/>
        </p:spPr>
        <p:txBody>
          <a:bodyPr wrap="square">
            <a:spAutoFit/>
          </a:bodyPr>
          <a:lstStyle/>
          <a:p>
            <a:r>
              <a:rPr lang="en-US" b="1" dirty="0"/>
              <a:t>3. K</a:t>
            </a:r>
            <a:r>
              <a:rPr lang="en-US" dirty="0"/>
              <a:t>anamycin (Aminoglycoside)</a:t>
            </a:r>
          </a:p>
          <a:p>
            <a:r>
              <a:rPr lang="en-US" dirty="0"/>
              <a:t>(codon/anticodon pairing)</a:t>
            </a:r>
          </a:p>
        </p:txBody>
      </p:sp>
      <p:sp>
        <p:nvSpPr>
          <p:cNvPr id="28" name="TextBox 27">
            <a:extLst>
              <a:ext uri="{FF2B5EF4-FFF2-40B4-BE49-F238E27FC236}">
                <a16:creationId xmlns:a16="http://schemas.microsoft.com/office/drawing/2014/main" id="{6A033FA6-6715-910E-024F-A1E68176B712}"/>
              </a:ext>
            </a:extLst>
          </p:cNvPr>
          <p:cNvSpPr txBox="1"/>
          <p:nvPr/>
        </p:nvSpPr>
        <p:spPr>
          <a:xfrm>
            <a:off x="4828730" y="1256617"/>
            <a:ext cx="4696270" cy="369332"/>
          </a:xfrm>
          <a:prstGeom prst="rect">
            <a:avLst/>
          </a:prstGeom>
          <a:noFill/>
        </p:spPr>
        <p:txBody>
          <a:bodyPr wrap="square">
            <a:spAutoFit/>
          </a:bodyPr>
          <a:lstStyle/>
          <a:p>
            <a:r>
              <a:rPr lang="en-US" b="1" dirty="0"/>
              <a:t>4. C</a:t>
            </a:r>
            <a:r>
              <a:rPr lang="en-US" dirty="0"/>
              <a:t>hloramphenicol (peptide bond formation)</a:t>
            </a:r>
          </a:p>
        </p:txBody>
      </p:sp>
      <p:sp>
        <p:nvSpPr>
          <p:cNvPr id="30" name="TextBox 29">
            <a:extLst>
              <a:ext uri="{FF2B5EF4-FFF2-40B4-BE49-F238E27FC236}">
                <a16:creationId xmlns:a16="http://schemas.microsoft.com/office/drawing/2014/main" id="{E28F3F92-E4D5-0CA6-45DC-12ECD13DDF40}"/>
              </a:ext>
            </a:extLst>
          </p:cNvPr>
          <p:cNvSpPr txBox="1"/>
          <p:nvPr/>
        </p:nvSpPr>
        <p:spPr>
          <a:xfrm>
            <a:off x="304800" y="2899623"/>
            <a:ext cx="2184397" cy="646331"/>
          </a:xfrm>
          <a:prstGeom prst="rect">
            <a:avLst/>
          </a:prstGeom>
          <a:noFill/>
        </p:spPr>
        <p:txBody>
          <a:bodyPr wrap="square">
            <a:spAutoFit/>
          </a:bodyPr>
          <a:lstStyle/>
          <a:p>
            <a:r>
              <a:rPr lang="en-US" b="1" dirty="0"/>
              <a:t>5. V</a:t>
            </a:r>
            <a:r>
              <a:rPr lang="en-US" dirty="0"/>
              <a:t>iomycin</a:t>
            </a:r>
          </a:p>
          <a:p>
            <a:r>
              <a:rPr lang="en-US" dirty="0"/>
              <a:t>(blocks translocation)</a:t>
            </a:r>
          </a:p>
        </p:txBody>
      </p:sp>
      <p:sp>
        <p:nvSpPr>
          <p:cNvPr id="3" name="TextBox 2">
            <a:extLst>
              <a:ext uri="{FF2B5EF4-FFF2-40B4-BE49-F238E27FC236}">
                <a16:creationId xmlns:a16="http://schemas.microsoft.com/office/drawing/2014/main" id="{1F266903-5B35-28B2-2BE2-DFD0145F559B}"/>
              </a:ext>
            </a:extLst>
          </p:cNvPr>
          <p:cNvSpPr txBox="1"/>
          <p:nvPr/>
        </p:nvSpPr>
        <p:spPr>
          <a:xfrm>
            <a:off x="3557849" y="61774"/>
            <a:ext cx="6021264" cy="523220"/>
          </a:xfrm>
          <a:prstGeom prst="rect">
            <a:avLst/>
          </a:prstGeom>
          <a:noFill/>
        </p:spPr>
        <p:txBody>
          <a:bodyPr wrap="none" rtlCol="0">
            <a:spAutoFit/>
          </a:bodyPr>
          <a:lstStyle/>
          <a:p>
            <a:r>
              <a:rPr lang="en-US" sz="2800" dirty="0"/>
              <a:t>Antibiotics that Inhibit Protein Synthesis</a:t>
            </a:r>
          </a:p>
        </p:txBody>
      </p:sp>
      <p:cxnSp>
        <p:nvCxnSpPr>
          <p:cNvPr id="9" name="Straight Arrow Connector 8">
            <a:extLst>
              <a:ext uri="{FF2B5EF4-FFF2-40B4-BE49-F238E27FC236}">
                <a16:creationId xmlns:a16="http://schemas.microsoft.com/office/drawing/2014/main" id="{0677AE3C-4E18-FCE3-6BA8-DEF83B4CC3FC}"/>
              </a:ext>
            </a:extLst>
          </p:cNvPr>
          <p:cNvCxnSpPr>
            <a:stCxn id="26" idx="1"/>
          </p:cNvCxnSpPr>
          <p:nvPr/>
        </p:nvCxnSpPr>
        <p:spPr>
          <a:xfrm flipH="1" flipV="1">
            <a:off x="5039868" y="4336001"/>
            <a:ext cx="1107856" cy="138500"/>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926037EA-2E25-B4AF-0097-2007A65E6FC5}"/>
              </a:ext>
            </a:extLst>
          </p:cNvPr>
          <p:cNvCxnSpPr/>
          <p:nvPr/>
        </p:nvCxnSpPr>
        <p:spPr>
          <a:xfrm flipH="1">
            <a:off x="4585843" y="1664063"/>
            <a:ext cx="1321031" cy="1203548"/>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Date Placeholder 7">
            <a:extLst>
              <a:ext uri="{FF2B5EF4-FFF2-40B4-BE49-F238E27FC236}">
                <a16:creationId xmlns:a16="http://schemas.microsoft.com/office/drawing/2014/main" id="{F7C63371-F198-643C-D49D-447F3C24F529}"/>
              </a:ext>
            </a:extLst>
          </p:cNvPr>
          <p:cNvSpPr>
            <a:spLocks noGrp="1"/>
          </p:cNvSpPr>
          <p:nvPr>
            <p:ph type="dt" sz="half" idx="10"/>
          </p:nvPr>
        </p:nvSpPr>
        <p:spPr/>
        <p:txBody>
          <a:bodyPr/>
          <a:lstStyle/>
          <a:p>
            <a:fld id="{E19E30EB-1F69-4291-AECC-590D5BB8981C}" type="datetime1">
              <a:rPr lang="en-US" smtClean="0"/>
              <a:t>9/9/2023</a:t>
            </a:fld>
            <a:endParaRPr lang="en-US"/>
          </a:p>
        </p:txBody>
      </p:sp>
      <p:sp>
        <p:nvSpPr>
          <p:cNvPr id="10" name="Footer Placeholder 9">
            <a:extLst>
              <a:ext uri="{FF2B5EF4-FFF2-40B4-BE49-F238E27FC236}">
                <a16:creationId xmlns:a16="http://schemas.microsoft.com/office/drawing/2014/main" id="{AFB3D18B-6916-C17F-FCD7-85C4CADCE319}"/>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2590AD28-AEA9-5912-7742-525872E91CA2}"/>
              </a:ext>
            </a:extLst>
          </p:cNvPr>
          <p:cNvSpPr>
            <a:spLocks noGrp="1"/>
          </p:cNvSpPr>
          <p:nvPr>
            <p:ph type="sldNum" sz="quarter" idx="12"/>
          </p:nvPr>
        </p:nvSpPr>
        <p:spPr/>
        <p:txBody>
          <a:bodyPr/>
          <a:lstStyle/>
          <a:p>
            <a:fld id="{DC3BB032-4020-48F4-953B-341806DC4A2B}" type="slidenum">
              <a:rPr lang="en-US" smtClean="0"/>
              <a:pPr/>
              <a:t>34</a:t>
            </a:fld>
            <a:endParaRPr lang="en-US"/>
          </a:p>
        </p:txBody>
      </p:sp>
    </p:spTree>
    <p:extLst>
      <p:ext uri="{BB962C8B-B14F-4D97-AF65-F5344CB8AC3E}">
        <p14:creationId xmlns:p14="http://schemas.microsoft.com/office/powerpoint/2010/main" val="32110096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3">
            <a:extLst>
              <a:ext uri="{FF2B5EF4-FFF2-40B4-BE49-F238E27FC236}">
                <a16:creationId xmlns:a16="http://schemas.microsoft.com/office/drawing/2014/main" id="{7F6735B6-43BD-4D7C-B9EC-85AE3352DAB0}"/>
              </a:ext>
            </a:extLst>
          </p:cNvPr>
          <p:cNvSpPr txBox="1">
            <a:spLocks noChangeArrowheads="1"/>
          </p:cNvSpPr>
          <p:nvPr/>
        </p:nvSpPr>
        <p:spPr bwMode="auto">
          <a:xfrm>
            <a:off x="4953000" y="3200400"/>
            <a:ext cx="251338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Genome Editing</a:t>
            </a:r>
          </a:p>
        </p:txBody>
      </p:sp>
      <p:sp>
        <p:nvSpPr>
          <p:cNvPr id="5" name="Date Placeholder 4">
            <a:extLst>
              <a:ext uri="{FF2B5EF4-FFF2-40B4-BE49-F238E27FC236}">
                <a16:creationId xmlns:a16="http://schemas.microsoft.com/office/drawing/2014/main" id="{F935F813-EAD0-3D88-143B-43233265DA19}"/>
              </a:ext>
            </a:extLst>
          </p:cNvPr>
          <p:cNvSpPr>
            <a:spLocks noGrp="1"/>
          </p:cNvSpPr>
          <p:nvPr>
            <p:ph type="dt" sz="half" idx="10"/>
          </p:nvPr>
        </p:nvSpPr>
        <p:spPr/>
        <p:txBody>
          <a:bodyPr/>
          <a:lstStyle/>
          <a:p>
            <a:fld id="{49AB047F-0328-4B18-A3FB-37B93A7D9B4A}" type="datetime1">
              <a:rPr lang="en-US" smtClean="0"/>
              <a:t>9/9/2023</a:t>
            </a:fld>
            <a:endParaRPr lang="en-US"/>
          </a:p>
        </p:txBody>
      </p:sp>
      <p:sp>
        <p:nvSpPr>
          <p:cNvPr id="6" name="Footer Placeholder 5">
            <a:extLst>
              <a:ext uri="{FF2B5EF4-FFF2-40B4-BE49-F238E27FC236}">
                <a16:creationId xmlns:a16="http://schemas.microsoft.com/office/drawing/2014/main" id="{82B36510-5D6D-03FC-CE55-937C1835ED6E}"/>
              </a:ext>
            </a:extLst>
          </p:cNvPr>
          <p:cNvSpPr>
            <a:spLocks noGrp="1"/>
          </p:cNvSpPr>
          <p:nvPr>
            <p:ph type="ftr" sz="quarter" idx="11"/>
          </p:nvPr>
        </p:nvSpPr>
        <p:spPr/>
        <p:txBody>
          <a:bodyPr/>
          <a:lstStyle/>
          <a:p>
            <a:r>
              <a:rPr lang="en-US"/>
              <a:t>D &amp; D Lecture 5 - Fall 2023</a:t>
            </a:r>
          </a:p>
        </p:txBody>
      </p:sp>
      <p:sp>
        <p:nvSpPr>
          <p:cNvPr id="7" name="Slide Number Placeholder 6">
            <a:extLst>
              <a:ext uri="{FF2B5EF4-FFF2-40B4-BE49-F238E27FC236}">
                <a16:creationId xmlns:a16="http://schemas.microsoft.com/office/drawing/2014/main" id="{A3BED0EA-494A-9C7D-04BE-47723018FC2E}"/>
              </a:ext>
            </a:extLst>
          </p:cNvPr>
          <p:cNvSpPr>
            <a:spLocks noGrp="1"/>
          </p:cNvSpPr>
          <p:nvPr>
            <p:ph type="sldNum" sz="quarter" idx="12"/>
          </p:nvPr>
        </p:nvSpPr>
        <p:spPr/>
        <p:txBody>
          <a:bodyPr/>
          <a:lstStyle/>
          <a:p>
            <a:fld id="{DC3BB032-4020-48F4-953B-341806DC4A2B}" type="slidenum">
              <a:rPr lang="en-US" smtClean="0"/>
              <a:pPr/>
              <a:t>35</a:t>
            </a:fld>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98AC7F55-D447-4CF1-AF46-19DFCF2C4B2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066"/>
          <a:stretch/>
        </p:blipFill>
        <p:spPr>
          <a:xfrm>
            <a:off x="304800" y="789032"/>
            <a:ext cx="5468218" cy="3540275"/>
          </a:xfrm>
          <a:prstGeom prst="rect">
            <a:avLst/>
          </a:prstGeom>
        </p:spPr>
      </p:pic>
      <p:graphicFrame>
        <p:nvGraphicFramePr>
          <p:cNvPr id="2" name="Object 1">
            <a:extLst>
              <a:ext uri="{FF2B5EF4-FFF2-40B4-BE49-F238E27FC236}">
                <a16:creationId xmlns:a16="http://schemas.microsoft.com/office/drawing/2014/main" id="{9C392278-B4EF-4983-9D92-1391EB868A44}"/>
              </a:ext>
            </a:extLst>
          </p:cNvPr>
          <p:cNvGraphicFramePr>
            <a:graphicFrameLocks noChangeAspect="1"/>
          </p:cNvGraphicFramePr>
          <p:nvPr/>
        </p:nvGraphicFramePr>
        <p:xfrm>
          <a:off x="304800" y="4305670"/>
          <a:ext cx="4892898" cy="304353"/>
        </p:xfrm>
        <a:graphic>
          <a:graphicData uri="http://schemas.openxmlformats.org/presentationml/2006/ole">
            <mc:AlternateContent xmlns:mc="http://schemas.openxmlformats.org/markup-compatibility/2006">
              <mc:Choice xmlns:v="urn:schemas-microsoft-com:vml" Requires="v">
                <p:oleObj name="Image" r:id="rId3" imgW="3675600" imgH="228600" progId="Photoshop.Image.13">
                  <p:embed/>
                </p:oleObj>
              </mc:Choice>
              <mc:Fallback>
                <p:oleObj name="Image" r:id="rId3" imgW="3675600" imgH="228600" progId="Photoshop.Image.13">
                  <p:embed/>
                  <p:pic>
                    <p:nvPicPr>
                      <p:cNvPr id="2" name="Object 1">
                        <a:extLst>
                          <a:ext uri="{FF2B5EF4-FFF2-40B4-BE49-F238E27FC236}">
                            <a16:creationId xmlns:a16="http://schemas.microsoft.com/office/drawing/2014/main" id="{9C392278-B4EF-4983-9D92-1391EB868A44}"/>
                          </a:ext>
                        </a:extLst>
                      </p:cNvPr>
                      <p:cNvPicPr/>
                      <p:nvPr/>
                    </p:nvPicPr>
                    <p:blipFill>
                      <a:blip r:embed="rId4"/>
                      <a:stretch>
                        <a:fillRect/>
                      </a:stretch>
                    </p:blipFill>
                    <p:spPr>
                      <a:xfrm>
                        <a:off x="304800" y="4305670"/>
                        <a:ext cx="4892898" cy="304353"/>
                      </a:xfrm>
                      <a:prstGeom prst="rect">
                        <a:avLst/>
                      </a:prstGeom>
                    </p:spPr>
                  </p:pic>
                </p:oleObj>
              </mc:Fallback>
            </mc:AlternateContent>
          </a:graphicData>
        </a:graphic>
      </p:graphicFrame>
      <p:sp>
        <p:nvSpPr>
          <p:cNvPr id="6" name="Text Box 3">
            <a:extLst>
              <a:ext uri="{FF2B5EF4-FFF2-40B4-BE49-F238E27FC236}">
                <a16:creationId xmlns:a16="http://schemas.microsoft.com/office/drawing/2014/main" id="{189DEB10-2C0E-1D53-B1A7-6C8DCE7EC481}"/>
              </a:ext>
            </a:extLst>
          </p:cNvPr>
          <p:cNvSpPr txBox="1">
            <a:spLocks noChangeArrowheads="1"/>
          </p:cNvSpPr>
          <p:nvPr/>
        </p:nvSpPr>
        <p:spPr bwMode="auto">
          <a:xfrm>
            <a:off x="3523822" y="114358"/>
            <a:ext cx="464697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Genome Editing – CRISPR Cas9</a:t>
            </a:r>
          </a:p>
        </p:txBody>
      </p:sp>
      <p:pic>
        <p:nvPicPr>
          <p:cNvPr id="8" name="Picture 7">
            <a:extLst>
              <a:ext uri="{FF2B5EF4-FFF2-40B4-BE49-F238E27FC236}">
                <a16:creationId xmlns:a16="http://schemas.microsoft.com/office/drawing/2014/main" id="{9412AE50-A41A-9380-C49B-93A88142B797}"/>
              </a:ext>
            </a:extLst>
          </p:cNvPr>
          <p:cNvPicPr>
            <a:picLocks noChangeAspect="1"/>
          </p:cNvPicPr>
          <p:nvPr/>
        </p:nvPicPr>
        <p:blipFill>
          <a:blip r:embed="rId5"/>
          <a:stretch>
            <a:fillRect/>
          </a:stretch>
        </p:blipFill>
        <p:spPr>
          <a:xfrm>
            <a:off x="6858000" y="789032"/>
            <a:ext cx="4578516" cy="5197436"/>
          </a:xfrm>
          <a:prstGeom prst="rect">
            <a:avLst/>
          </a:prstGeom>
        </p:spPr>
      </p:pic>
      <p:sp>
        <p:nvSpPr>
          <p:cNvPr id="7" name="Date Placeholder 6">
            <a:extLst>
              <a:ext uri="{FF2B5EF4-FFF2-40B4-BE49-F238E27FC236}">
                <a16:creationId xmlns:a16="http://schemas.microsoft.com/office/drawing/2014/main" id="{157A4492-5BB3-DA17-B344-856431C1F524}"/>
              </a:ext>
            </a:extLst>
          </p:cNvPr>
          <p:cNvSpPr>
            <a:spLocks noGrp="1"/>
          </p:cNvSpPr>
          <p:nvPr>
            <p:ph type="dt" sz="half" idx="10"/>
          </p:nvPr>
        </p:nvSpPr>
        <p:spPr/>
        <p:txBody>
          <a:bodyPr/>
          <a:lstStyle/>
          <a:p>
            <a:fld id="{7C1C5C56-8198-40AB-852B-C73642008799}" type="datetime1">
              <a:rPr lang="en-US" smtClean="0"/>
              <a:t>9/9/2023</a:t>
            </a:fld>
            <a:endParaRPr lang="en-US"/>
          </a:p>
        </p:txBody>
      </p:sp>
      <p:sp>
        <p:nvSpPr>
          <p:cNvPr id="9" name="Footer Placeholder 8">
            <a:extLst>
              <a:ext uri="{FF2B5EF4-FFF2-40B4-BE49-F238E27FC236}">
                <a16:creationId xmlns:a16="http://schemas.microsoft.com/office/drawing/2014/main" id="{321E0482-64C4-8073-F17B-FD111B448460}"/>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84B60026-B990-535A-52C5-FD9A14CB283B}"/>
              </a:ext>
            </a:extLst>
          </p:cNvPr>
          <p:cNvSpPr>
            <a:spLocks noGrp="1"/>
          </p:cNvSpPr>
          <p:nvPr>
            <p:ph type="sldNum" sz="quarter" idx="12"/>
          </p:nvPr>
        </p:nvSpPr>
        <p:spPr/>
        <p:txBody>
          <a:bodyPr/>
          <a:lstStyle/>
          <a:p>
            <a:fld id="{DC3BB032-4020-48F4-953B-341806DC4A2B}" type="slidenum">
              <a:rPr lang="en-US" smtClean="0"/>
              <a:pPr/>
              <a:t>36</a:t>
            </a:fld>
            <a:endParaRPr lang="en-US"/>
          </a:p>
        </p:txBody>
      </p:sp>
    </p:spTree>
    <p:extLst>
      <p:ext uri="{BB962C8B-B14F-4D97-AF65-F5344CB8AC3E}">
        <p14:creationId xmlns:p14="http://schemas.microsoft.com/office/powerpoint/2010/main" val="5865420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Text Box 3">
            <a:extLst>
              <a:ext uri="{FF2B5EF4-FFF2-40B4-BE49-F238E27FC236}">
                <a16:creationId xmlns:a16="http://schemas.microsoft.com/office/drawing/2014/main" id="{F0C3FD7B-4483-4D64-9FA4-1344B23A69D3}"/>
              </a:ext>
            </a:extLst>
          </p:cNvPr>
          <p:cNvSpPr txBox="1">
            <a:spLocks noChangeArrowheads="1"/>
          </p:cNvSpPr>
          <p:nvPr/>
        </p:nvSpPr>
        <p:spPr bwMode="auto">
          <a:xfrm>
            <a:off x="4235427" y="55207"/>
            <a:ext cx="386298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CRISPR-Cas9-directed cut</a:t>
            </a:r>
          </a:p>
        </p:txBody>
      </p:sp>
      <p:sp>
        <p:nvSpPr>
          <p:cNvPr id="173061" name="Rectangle 5">
            <a:extLst>
              <a:ext uri="{FF2B5EF4-FFF2-40B4-BE49-F238E27FC236}">
                <a16:creationId xmlns:a16="http://schemas.microsoft.com/office/drawing/2014/main" id="{FBE7A54C-7237-427B-83F8-6986BED50F1A}"/>
              </a:ext>
            </a:extLst>
          </p:cNvPr>
          <p:cNvSpPr>
            <a:spLocks noChangeArrowheads="1"/>
          </p:cNvSpPr>
          <p:nvPr/>
        </p:nvSpPr>
        <p:spPr bwMode="auto">
          <a:xfrm>
            <a:off x="1819275" y="2330453"/>
            <a:ext cx="420688" cy="3778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grpSp>
        <p:nvGrpSpPr>
          <p:cNvPr id="173062" name="Group 6">
            <a:extLst>
              <a:ext uri="{FF2B5EF4-FFF2-40B4-BE49-F238E27FC236}">
                <a16:creationId xmlns:a16="http://schemas.microsoft.com/office/drawing/2014/main" id="{844EB55D-6596-48CB-8301-0AEAA21AD50C}"/>
              </a:ext>
            </a:extLst>
          </p:cNvPr>
          <p:cNvGrpSpPr>
            <a:grpSpLocks/>
          </p:cNvGrpSpPr>
          <p:nvPr/>
        </p:nvGrpSpPr>
        <p:grpSpPr bwMode="auto">
          <a:xfrm>
            <a:off x="456678" y="4005662"/>
            <a:ext cx="8921750" cy="1246188"/>
            <a:chOff x="65" y="2376"/>
            <a:chExt cx="5620" cy="785"/>
          </a:xfrm>
        </p:grpSpPr>
        <p:pic>
          <p:nvPicPr>
            <p:cNvPr id="173063" name="Picture 7">
              <a:extLst>
                <a:ext uri="{FF2B5EF4-FFF2-40B4-BE49-F238E27FC236}">
                  <a16:creationId xmlns:a16="http://schemas.microsoft.com/office/drawing/2014/main" id="{E6BE30BD-6887-40A7-AE80-B79AFF81F1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1109" b="3633"/>
            <a:stretch>
              <a:fillRect/>
            </a:stretch>
          </p:blipFill>
          <p:spPr bwMode="auto">
            <a:xfrm>
              <a:off x="65" y="2376"/>
              <a:ext cx="5620" cy="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3064" name="Rectangle 8">
              <a:extLst>
                <a:ext uri="{FF2B5EF4-FFF2-40B4-BE49-F238E27FC236}">
                  <a16:creationId xmlns:a16="http://schemas.microsoft.com/office/drawing/2014/main" id="{2E1102AF-9E9D-4D4B-9138-58AC3C42D3C6}"/>
                </a:ext>
              </a:extLst>
            </p:cNvPr>
            <p:cNvSpPr>
              <a:spLocks noChangeArrowheads="1"/>
            </p:cNvSpPr>
            <p:nvPr/>
          </p:nvSpPr>
          <p:spPr bwMode="auto">
            <a:xfrm>
              <a:off x="1778" y="2433"/>
              <a:ext cx="996" cy="21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grpSp>
      <p:sp>
        <p:nvSpPr>
          <p:cNvPr id="173065" name="Text Box 9">
            <a:extLst>
              <a:ext uri="{FF2B5EF4-FFF2-40B4-BE49-F238E27FC236}">
                <a16:creationId xmlns:a16="http://schemas.microsoft.com/office/drawing/2014/main" id="{912A00BB-3342-406F-AB46-195B4FB06B7B}"/>
              </a:ext>
            </a:extLst>
          </p:cNvPr>
          <p:cNvSpPr txBox="1">
            <a:spLocks noChangeArrowheads="1"/>
          </p:cNvSpPr>
          <p:nvPr/>
        </p:nvSpPr>
        <p:spPr bwMode="auto">
          <a:xfrm>
            <a:off x="587096" y="5331221"/>
            <a:ext cx="446051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latin typeface="Calibri" panose="020F0502020204030204" pitchFamily="34" charset="0"/>
                <a:cs typeface="Calibri" panose="020F0502020204030204" pitchFamily="34" charset="0"/>
              </a:rPr>
              <a:t>Cleavage site:</a:t>
            </a:r>
          </a:p>
          <a:p>
            <a:pPr marL="285750" indent="-285750">
              <a:buFont typeface="Arial" panose="020B0604020202020204" pitchFamily="34" charset="0"/>
              <a:buChar char="•"/>
            </a:pPr>
            <a:r>
              <a:rPr lang="en-US" altLang="en-US" sz="1800" dirty="0">
                <a:latin typeface="Calibri" panose="020F0502020204030204" pitchFamily="34" charset="0"/>
                <a:cs typeface="Calibri" panose="020F0502020204030204" pitchFamily="34" charset="0"/>
              </a:rPr>
              <a:t>Predictable with a high degree of certainty</a:t>
            </a:r>
          </a:p>
          <a:p>
            <a:pPr marL="285750" indent="-285750">
              <a:buFont typeface="Arial" panose="020B0604020202020204" pitchFamily="34" charset="0"/>
              <a:buChar char="•"/>
            </a:pPr>
            <a:r>
              <a:rPr lang="en-US" altLang="en-US" sz="1800" dirty="0">
                <a:latin typeface="Calibri" panose="020F0502020204030204" pitchFamily="34" charset="0"/>
                <a:cs typeface="Calibri" panose="020F0502020204030204" pitchFamily="34" charset="0"/>
              </a:rPr>
              <a:t>Can have off-target cleavages</a:t>
            </a:r>
          </a:p>
        </p:txBody>
      </p:sp>
      <p:grpSp>
        <p:nvGrpSpPr>
          <p:cNvPr id="12" name="Group 4">
            <a:extLst>
              <a:ext uri="{FF2B5EF4-FFF2-40B4-BE49-F238E27FC236}">
                <a16:creationId xmlns:a16="http://schemas.microsoft.com/office/drawing/2014/main" id="{0574CAE7-F5B6-4DD4-ADD8-4E98D9A83A6C}"/>
              </a:ext>
            </a:extLst>
          </p:cNvPr>
          <p:cNvGrpSpPr>
            <a:grpSpLocks/>
          </p:cNvGrpSpPr>
          <p:nvPr/>
        </p:nvGrpSpPr>
        <p:grpSpPr bwMode="auto">
          <a:xfrm>
            <a:off x="323850" y="812009"/>
            <a:ext cx="9124950" cy="3414712"/>
            <a:chOff x="12" y="1627"/>
            <a:chExt cx="5698" cy="2079"/>
          </a:xfrm>
        </p:grpSpPr>
        <p:pic>
          <p:nvPicPr>
            <p:cNvPr id="13" name="Picture 5">
              <a:extLst>
                <a:ext uri="{FF2B5EF4-FFF2-40B4-BE49-F238E27FC236}">
                  <a16:creationId xmlns:a16="http://schemas.microsoft.com/office/drawing/2014/main" id="{6789220C-C73B-459C-9DC0-7B34EA5344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 y="1647"/>
              <a:ext cx="5659" cy="2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6">
              <a:extLst>
                <a:ext uri="{FF2B5EF4-FFF2-40B4-BE49-F238E27FC236}">
                  <a16:creationId xmlns:a16="http://schemas.microsoft.com/office/drawing/2014/main" id="{8F010940-46EA-40DA-9723-5E4D3D30AC18}"/>
                </a:ext>
              </a:extLst>
            </p:cNvPr>
            <p:cNvSpPr>
              <a:spLocks noChangeArrowheads="1"/>
            </p:cNvSpPr>
            <p:nvPr/>
          </p:nvSpPr>
          <p:spPr bwMode="auto">
            <a:xfrm>
              <a:off x="12" y="1627"/>
              <a:ext cx="451" cy="45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grpSp>
      <p:sp>
        <p:nvSpPr>
          <p:cNvPr id="5" name="TextBox 4">
            <a:extLst>
              <a:ext uri="{FF2B5EF4-FFF2-40B4-BE49-F238E27FC236}">
                <a16:creationId xmlns:a16="http://schemas.microsoft.com/office/drawing/2014/main" id="{530209E2-631C-467E-8CC4-CD11C147B7A9}"/>
              </a:ext>
            </a:extLst>
          </p:cNvPr>
          <p:cNvSpPr txBox="1"/>
          <p:nvPr/>
        </p:nvSpPr>
        <p:spPr>
          <a:xfrm>
            <a:off x="6133204" y="959819"/>
            <a:ext cx="4500282" cy="646331"/>
          </a:xfrm>
          <a:prstGeom prst="rect">
            <a:avLst/>
          </a:prstGeom>
          <a:solidFill>
            <a:schemeClr val="bg1"/>
          </a:solidFill>
        </p:spPr>
        <p:txBody>
          <a:bodyPr wrap="square" rtlCol="0">
            <a:spAutoFit/>
          </a:bodyPr>
          <a:lstStyle/>
          <a:p>
            <a:r>
              <a:rPr lang="en-US" sz="1800" dirty="0"/>
              <a:t>DNA target – sequence complementary to crRNA guide sequence + PAM (NGG)</a:t>
            </a:r>
          </a:p>
        </p:txBody>
      </p:sp>
      <p:sp>
        <p:nvSpPr>
          <p:cNvPr id="6" name="TextBox 5">
            <a:extLst>
              <a:ext uri="{FF2B5EF4-FFF2-40B4-BE49-F238E27FC236}">
                <a16:creationId xmlns:a16="http://schemas.microsoft.com/office/drawing/2014/main" id="{6A06F3F0-BA6A-410B-949F-71EF0BBEDD4B}"/>
              </a:ext>
            </a:extLst>
          </p:cNvPr>
          <p:cNvSpPr txBox="1"/>
          <p:nvPr/>
        </p:nvSpPr>
        <p:spPr>
          <a:xfrm>
            <a:off x="323850" y="573409"/>
            <a:ext cx="3102131" cy="369332"/>
          </a:xfrm>
          <a:prstGeom prst="rect">
            <a:avLst/>
          </a:prstGeom>
          <a:noFill/>
        </p:spPr>
        <p:txBody>
          <a:bodyPr wrap="none" rtlCol="0">
            <a:spAutoFit/>
          </a:bodyPr>
          <a:lstStyle/>
          <a:p>
            <a:r>
              <a:rPr lang="en-US" sz="1800" dirty="0"/>
              <a:t>Cas9 = nuclease (cuts DNA)</a:t>
            </a:r>
          </a:p>
        </p:txBody>
      </p:sp>
      <p:sp>
        <p:nvSpPr>
          <p:cNvPr id="7" name="TextBox 6">
            <a:extLst>
              <a:ext uri="{FF2B5EF4-FFF2-40B4-BE49-F238E27FC236}">
                <a16:creationId xmlns:a16="http://schemas.microsoft.com/office/drawing/2014/main" id="{59277B2B-12E2-44E8-B51F-35637C225CB3}"/>
              </a:ext>
            </a:extLst>
          </p:cNvPr>
          <p:cNvSpPr txBox="1"/>
          <p:nvPr/>
        </p:nvSpPr>
        <p:spPr>
          <a:xfrm>
            <a:off x="7027480" y="3083023"/>
            <a:ext cx="2954720" cy="369332"/>
          </a:xfrm>
          <a:prstGeom prst="rect">
            <a:avLst/>
          </a:prstGeom>
          <a:solidFill>
            <a:schemeClr val="bg1"/>
          </a:solidFill>
        </p:spPr>
        <p:txBody>
          <a:bodyPr wrap="none" rtlCol="0">
            <a:spAutoFit/>
          </a:bodyPr>
          <a:lstStyle/>
          <a:p>
            <a:r>
              <a:rPr lang="en-US" sz="1800" dirty="0" err="1"/>
              <a:t>tracrRNA</a:t>
            </a:r>
            <a:r>
              <a:rPr lang="en-US" sz="1800" dirty="0"/>
              <a:t> – activates Cas9 </a:t>
            </a:r>
          </a:p>
        </p:txBody>
      </p:sp>
      <p:sp>
        <p:nvSpPr>
          <p:cNvPr id="8" name="TextBox 7">
            <a:extLst>
              <a:ext uri="{FF2B5EF4-FFF2-40B4-BE49-F238E27FC236}">
                <a16:creationId xmlns:a16="http://schemas.microsoft.com/office/drawing/2014/main" id="{DDF03CB1-C32E-41F2-818C-03FF36D56D89}"/>
              </a:ext>
            </a:extLst>
          </p:cNvPr>
          <p:cNvSpPr txBox="1"/>
          <p:nvPr/>
        </p:nvSpPr>
        <p:spPr>
          <a:xfrm>
            <a:off x="9152555" y="2023968"/>
            <a:ext cx="2961862" cy="923330"/>
          </a:xfrm>
          <a:prstGeom prst="rect">
            <a:avLst/>
          </a:prstGeom>
          <a:solidFill>
            <a:schemeClr val="bg1"/>
          </a:solidFill>
        </p:spPr>
        <p:txBody>
          <a:bodyPr wrap="square" rtlCol="0">
            <a:spAutoFit/>
          </a:bodyPr>
          <a:lstStyle/>
          <a:p>
            <a:r>
              <a:rPr lang="en-US" sz="1800" dirty="0"/>
              <a:t>crRNA – targets DNA – Complementary to both DNA &amp; </a:t>
            </a:r>
            <a:r>
              <a:rPr lang="en-US" sz="1800" dirty="0" err="1"/>
              <a:t>tracrRNA</a:t>
            </a:r>
            <a:endParaRPr lang="en-US" sz="1800" dirty="0"/>
          </a:p>
        </p:txBody>
      </p:sp>
      <p:sp>
        <p:nvSpPr>
          <p:cNvPr id="9" name="Date Placeholder 8">
            <a:extLst>
              <a:ext uri="{FF2B5EF4-FFF2-40B4-BE49-F238E27FC236}">
                <a16:creationId xmlns:a16="http://schemas.microsoft.com/office/drawing/2014/main" id="{4DC4D2FE-2481-678C-B80B-77EA935D56EC}"/>
              </a:ext>
            </a:extLst>
          </p:cNvPr>
          <p:cNvSpPr>
            <a:spLocks noGrp="1"/>
          </p:cNvSpPr>
          <p:nvPr>
            <p:ph type="dt" sz="half" idx="10"/>
          </p:nvPr>
        </p:nvSpPr>
        <p:spPr/>
        <p:txBody>
          <a:bodyPr/>
          <a:lstStyle/>
          <a:p>
            <a:fld id="{71FC9B99-A2AD-4CFF-AF74-0BE804C6244C}" type="datetime1">
              <a:rPr lang="en-US" smtClean="0"/>
              <a:t>9/9/2023</a:t>
            </a:fld>
            <a:endParaRPr lang="en-US"/>
          </a:p>
        </p:txBody>
      </p:sp>
      <p:sp>
        <p:nvSpPr>
          <p:cNvPr id="10" name="Footer Placeholder 9">
            <a:extLst>
              <a:ext uri="{FF2B5EF4-FFF2-40B4-BE49-F238E27FC236}">
                <a16:creationId xmlns:a16="http://schemas.microsoft.com/office/drawing/2014/main" id="{39D0321D-3C2D-448F-163A-93E11FEA6E1F}"/>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83565231-C4AB-90E8-F762-933ED77757BD}"/>
              </a:ext>
            </a:extLst>
          </p:cNvPr>
          <p:cNvSpPr>
            <a:spLocks noGrp="1"/>
          </p:cNvSpPr>
          <p:nvPr>
            <p:ph type="sldNum" sz="quarter" idx="12"/>
          </p:nvPr>
        </p:nvSpPr>
        <p:spPr/>
        <p:txBody>
          <a:bodyPr/>
          <a:lstStyle/>
          <a:p>
            <a:fld id="{DC3BB032-4020-48F4-953B-341806DC4A2B}" type="slidenum">
              <a:rPr lang="en-US" smtClean="0"/>
              <a:pPr/>
              <a:t>37</a:t>
            </a:fld>
            <a:endParaRPr lang="en-US"/>
          </a:p>
        </p:txBody>
      </p:sp>
    </p:spTree>
    <p:extLst>
      <p:ext uri="{BB962C8B-B14F-4D97-AF65-F5344CB8AC3E}">
        <p14:creationId xmlns:p14="http://schemas.microsoft.com/office/powerpoint/2010/main" val="9442080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Text Box 3">
            <a:extLst>
              <a:ext uri="{FF2B5EF4-FFF2-40B4-BE49-F238E27FC236}">
                <a16:creationId xmlns:a16="http://schemas.microsoft.com/office/drawing/2014/main" id="{F0C3FD7B-4483-4D64-9FA4-1344B23A69D3}"/>
              </a:ext>
            </a:extLst>
          </p:cNvPr>
          <p:cNvSpPr txBox="1">
            <a:spLocks noChangeArrowheads="1"/>
          </p:cNvSpPr>
          <p:nvPr/>
        </p:nvSpPr>
        <p:spPr bwMode="auto">
          <a:xfrm>
            <a:off x="4235427" y="55207"/>
            <a:ext cx="386298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CRISPR-Cas9-directed cut</a:t>
            </a:r>
          </a:p>
        </p:txBody>
      </p:sp>
      <p:sp>
        <p:nvSpPr>
          <p:cNvPr id="173061" name="Rectangle 5">
            <a:extLst>
              <a:ext uri="{FF2B5EF4-FFF2-40B4-BE49-F238E27FC236}">
                <a16:creationId xmlns:a16="http://schemas.microsoft.com/office/drawing/2014/main" id="{FBE7A54C-7237-427B-83F8-6986BED50F1A}"/>
              </a:ext>
            </a:extLst>
          </p:cNvPr>
          <p:cNvSpPr>
            <a:spLocks noChangeArrowheads="1"/>
          </p:cNvSpPr>
          <p:nvPr/>
        </p:nvSpPr>
        <p:spPr bwMode="auto">
          <a:xfrm>
            <a:off x="1819275" y="2330453"/>
            <a:ext cx="420688" cy="3778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73065" name="Text Box 9">
            <a:extLst>
              <a:ext uri="{FF2B5EF4-FFF2-40B4-BE49-F238E27FC236}">
                <a16:creationId xmlns:a16="http://schemas.microsoft.com/office/drawing/2014/main" id="{912A00BB-3342-406F-AB46-195B4FB06B7B}"/>
              </a:ext>
            </a:extLst>
          </p:cNvPr>
          <p:cNvSpPr txBox="1">
            <a:spLocks noChangeArrowheads="1"/>
          </p:cNvSpPr>
          <p:nvPr/>
        </p:nvSpPr>
        <p:spPr bwMode="auto">
          <a:xfrm>
            <a:off x="7543800" y="558900"/>
            <a:ext cx="3984409"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2000" b="1" dirty="0">
                <a:latin typeface="Calibri" panose="020F0502020204030204" pitchFamily="34" charset="0"/>
                <a:cs typeface="Calibri" panose="020F0502020204030204" pitchFamily="34" charset="0"/>
              </a:rPr>
              <a:t>Cleavage site:</a:t>
            </a:r>
          </a:p>
          <a:p>
            <a:pPr marL="285750" indent="-285750">
              <a:buFont typeface="Arial" panose="020B0604020202020204" pitchFamily="34" charset="0"/>
              <a:buChar char="•"/>
            </a:pPr>
            <a:r>
              <a:rPr lang="en-US" altLang="en-US" sz="2000" dirty="0">
                <a:latin typeface="Calibri" panose="020F0502020204030204" pitchFamily="34" charset="0"/>
                <a:cs typeface="Calibri" panose="020F0502020204030204" pitchFamily="34" charset="0"/>
              </a:rPr>
              <a:t>Predictable with a high degree of certainty</a:t>
            </a:r>
          </a:p>
          <a:p>
            <a:pPr marL="285750" indent="-285750">
              <a:buFont typeface="Arial" panose="020B0604020202020204" pitchFamily="34" charset="0"/>
              <a:buChar char="•"/>
            </a:pPr>
            <a:r>
              <a:rPr lang="en-US" altLang="en-US" sz="2000" dirty="0">
                <a:latin typeface="Calibri" panose="020F0502020204030204" pitchFamily="34" charset="0"/>
                <a:cs typeface="Calibri" panose="020F0502020204030204" pitchFamily="34" charset="0"/>
              </a:rPr>
              <a:t>Can have off-target cleavages, currently limiting medical applications.</a:t>
            </a:r>
          </a:p>
        </p:txBody>
      </p:sp>
      <p:grpSp>
        <p:nvGrpSpPr>
          <p:cNvPr id="20" name="Group 19">
            <a:extLst>
              <a:ext uri="{FF2B5EF4-FFF2-40B4-BE49-F238E27FC236}">
                <a16:creationId xmlns:a16="http://schemas.microsoft.com/office/drawing/2014/main" id="{50DD6D71-A7BF-A983-1304-7269F4D26E04}"/>
              </a:ext>
            </a:extLst>
          </p:cNvPr>
          <p:cNvGrpSpPr/>
          <p:nvPr/>
        </p:nvGrpSpPr>
        <p:grpSpPr>
          <a:xfrm>
            <a:off x="1295400" y="820974"/>
            <a:ext cx="6076795" cy="4662488"/>
            <a:chOff x="7650836" y="2440193"/>
            <a:chExt cx="4987116" cy="3826422"/>
          </a:xfrm>
        </p:grpSpPr>
        <p:pic>
          <p:nvPicPr>
            <p:cNvPr id="10" name="Picture 9" descr="A picture containing text, clipart&#10;&#10;Description automatically generated">
              <a:extLst>
                <a:ext uri="{FF2B5EF4-FFF2-40B4-BE49-F238E27FC236}">
                  <a16:creationId xmlns:a16="http://schemas.microsoft.com/office/drawing/2014/main" id="{6057E821-1681-DE69-0637-41F063413115}"/>
                </a:ext>
              </a:extLst>
            </p:cNvPr>
            <p:cNvPicPr>
              <a:picLocks noChangeAspect="1"/>
            </p:cNvPicPr>
            <p:nvPr/>
          </p:nvPicPr>
          <p:blipFill rotWithShape="1">
            <a:blip r:embed="rId3">
              <a:extLst>
                <a:ext uri="{28A0092B-C50C-407E-A947-70E740481C1C}">
                  <a14:useLocalDpi xmlns:a14="http://schemas.microsoft.com/office/drawing/2010/main" val="0"/>
                </a:ext>
              </a:extLst>
            </a:blip>
            <a:srcRect l="15399" r="23333"/>
            <a:stretch/>
          </p:blipFill>
          <p:spPr>
            <a:xfrm flipV="1">
              <a:off x="7650836" y="2440193"/>
              <a:ext cx="4987116" cy="3826422"/>
            </a:xfrm>
            <a:prstGeom prst="rect">
              <a:avLst/>
            </a:prstGeom>
          </p:spPr>
        </p:pic>
        <p:sp>
          <p:nvSpPr>
            <p:cNvPr id="15" name="TextBox 14">
              <a:extLst>
                <a:ext uri="{FF2B5EF4-FFF2-40B4-BE49-F238E27FC236}">
                  <a16:creationId xmlns:a16="http://schemas.microsoft.com/office/drawing/2014/main" id="{A35CA847-CF30-311A-888D-0D7F31FA1FEE}"/>
                </a:ext>
              </a:extLst>
            </p:cNvPr>
            <p:cNvSpPr txBox="1"/>
            <p:nvPr/>
          </p:nvSpPr>
          <p:spPr>
            <a:xfrm>
              <a:off x="8776483" y="3132846"/>
              <a:ext cx="820940" cy="400110"/>
            </a:xfrm>
            <a:prstGeom prst="rect">
              <a:avLst/>
            </a:prstGeom>
            <a:noFill/>
          </p:spPr>
          <p:txBody>
            <a:bodyPr wrap="square" rtlCol="0">
              <a:spAutoFit/>
            </a:bodyPr>
            <a:lstStyle/>
            <a:p>
              <a:r>
                <a:rPr lang="en-US" sz="2000" dirty="0">
                  <a:solidFill>
                    <a:schemeClr val="bg1"/>
                  </a:solidFill>
                </a:rPr>
                <a:t>Cas9</a:t>
              </a:r>
            </a:p>
          </p:txBody>
        </p:sp>
        <p:sp>
          <p:nvSpPr>
            <p:cNvPr id="16" name="TextBox 15">
              <a:extLst>
                <a:ext uri="{FF2B5EF4-FFF2-40B4-BE49-F238E27FC236}">
                  <a16:creationId xmlns:a16="http://schemas.microsoft.com/office/drawing/2014/main" id="{CFE52FC9-4515-E711-7713-086389F9490D}"/>
                </a:ext>
              </a:extLst>
            </p:cNvPr>
            <p:cNvSpPr txBox="1"/>
            <p:nvPr/>
          </p:nvSpPr>
          <p:spPr>
            <a:xfrm>
              <a:off x="9597423" y="3698157"/>
              <a:ext cx="797551" cy="400110"/>
            </a:xfrm>
            <a:prstGeom prst="rect">
              <a:avLst/>
            </a:prstGeom>
            <a:noFill/>
          </p:spPr>
          <p:txBody>
            <a:bodyPr wrap="square" rtlCol="0">
              <a:spAutoFit/>
            </a:bodyPr>
            <a:lstStyle/>
            <a:p>
              <a:r>
                <a:rPr lang="en-US" sz="2000" dirty="0">
                  <a:solidFill>
                    <a:schemeClr val="bg1"/>
                  </a:solidFill>
                </a:rPr>
                <a:t>DNA</a:t>
              </a:r>
            </a:p>
          </p:txBody>
        </p:sp>
        <p:sp>
          <p:nvSpPr>
            <p:cNvPr id="17" name="TextBox 16">
              <a:extLst>
                <a:ext uri="{FF2B5EF4-FFF2-40B4-BE49-F238E27FC236}">
                  <a16:creationId xmlns:a16="http://schemas.microsoft.com/office/drawing/2014/main" id="{E5B09EA5-D35F-1249-65AD-107942BD4691}"/>
                </a:ext>
              </a:extLst>
            </p:cNvPr>
            <p:cNvSpPr txBox="1"/>
            <p:nvPr/>
          </p:nvSpPr>
          <p:spPr>
            <a:xfrm flipH="1">
              <a:off x="10590026" y="4799532"/>
              <a:ext cx="735747" cy="400110"/>
            </a:xfrm>
            <a:prstGeom prst="rect">
              <a:avLst/>
            </a:prstGeom>
            <a:noFill/>
          </p:spPr>
          <p:txBody>
            <a:bodyPr wrap="square" rtlCol="0">
              <a:spAutoFit/>
            </a:bodyPr>
            <a:lstStyle/>
            <a:p>
              <a:r>
                <a:rPr lang="en-US" sz="2000" dirty="0">
                  <a:solidFill>
                    <a:schemeClr val="bg1"/>
                  </a:solidFill>
                </a:rPr>
                <a:t>RNA</a:t>
              </a:r>
            </a:p>
          </p:txBody>
        </p:sp>
      </p:grpSp>
      <p:sp>
        <p:nvSpPr>
          <p:cNvPr id="19" name="TextBox 18">
            <a:extLst>
              <a:ext uri="{FF2B5EF4-FFF2-40B4-BE49-F238E27FC236}">
                <a16:creationId xmlns:a16="http://schemas.microsoft.com/office/drawing/2014/main" id="{48E22473-CF0F-4B8B-375A-743F1B7D1015}"/>
              </a:ext>
            </a:extLst>
          </p:cNvPr>
          <p:cNvSpPr txBox="1"/>
          <p:nvPr/>
        </p:nvSpPr>
        <p:spPr>
          <a:xfrm>
            <a:off x="1676400" y="5840861"/>
            <a:ext cx="4220560" cy="523220"/>
          </a:xfrm>
          <a:prstGeom prst="rect">
            <a:avLst/>
          </a:prstGeom>
          <a:noFill/>
        </p:spPr>
        <p:txBody>
          <a:bodyPr wrap="square">
            <a:spAutoFit/>
          </a:bodyPr>
          <a:lstStyle/>
          <a:p>
            <a:r>
              <a:rPr lang="en-US" sz="1400" dirty="0"/>
              <a:t>https://www.europeanscientist.com/en/public-health/crispr-cas-9-corrects-genetic-defects-in-mice/</a:t>
            </a:r>
          </a:p>
        </p:txBody>
      </p:sp>
      <p:sp>
        <p:nvSpPr>
          <p:cNvPr id="21" name="TextBox 20">
            <a:extLst>
              <a:ext uri="{FF2B5EF4-FFF2-40B4-BE49-F238E27FC236}">
                <a16:creationId xmlns:a16="http://schemas.microsoft.com/office/drawing/2014/main" id="{3827A6DB-16FF-6BA1-E8BF-F34C477C0688}"/>
              </a:ext>
            </a:extLst>
          </p:cNvPr>
          <p:cNvSpPr txBox="1"/>
          <p:nvPr/>
        </p:nvSpPr>
        <p:spPr>
          <a:xfrm>
            <a:off x="692613" y="451721"/>
            <a:ext cx="3216265" cy="400110"/>
          </a:xfrm>
          <a:prstGeom prst="rect">
            <a:avLst/>
          </a:prstGeom>
          <a:noFill/>
        </p:spPr>
        <p:txBody>
          <a:bodyPr wrap="none" rtlCol="0">
            <a:spAutoFit/>
          </a:bodyPr>
          <a:lstStyle/>
          <a:p>
            <a:r>
              <a:rPr lang="en-US" sz="2000" b="1" dirty="0"/>
              <a:t>Structure of Cas9+DNA+RNA</a:t>
            </a:r>
          </a:p>
        </p:txBody>
      </p:sp>
      <p:sp>
        <p:nvSpPr>
          <p:cNvPr id="5" name="Date Placeholder 4">
            <a:extLst>
              <a:ext uri="{FF2B5EF4-FFF2-40B4-BE49-F238E27FC236}">
                <a16:creationId xmlns:a16="http://schemas.microsoft.com/office/drawing/2014/main" id="{AF73650A-2145-7EE2-002C-83F847389593}"/>
              </a:ext>
            </a:extLst>
          </p:cNvPr>
          <p:cNvSpPr>
            <a:spLocks noGrp="1"/>
          </p:cNvSpPr>
          <p:nvPr>
            <p:ph type="dt" sz="half" idx="10"/>
          </p:nvPr>
        </p:nvSpPr>
        <p:spPr/>
        <p:txBody>
          <a:bodyPr/>
          <a:lstStyle/>
          <a:p>
            <a:fld id="{56EE8234-2519-497E-BB58-73D90BA8A28F}" type="datetime1">
              <a:rPr lang="en-US" smtClean="0"/>
              <a:t>9/9/2023</a:t>
            </a:fld>
            <a:endParaRPr lang="en-US"/>
          </a:p>
        </p:txBody>
      </p:sp>
      <p:sp>
        <p:nvSpPr>
          <p:cNvPr id="6" name="Footer Placeholder 5">
            <a:extLst>
              <a:ext uri="{FF2B5EF4-FFF2-40B4-BE49-F238E27FC236}">
                <a16:creationId xmlns:a16="http://schemas.microsoft.com/office/drawing/2014/main" id="{DF319281-3EE6-17B6-2F9B-5FF4F73556AA}"/>
              </a:ext>
            </a:extLst>
          </p:cNvPr>
          <p:cNvSpPr>
            <a:spLocks noGrp="1"/>
          </p:cNvSpPr>
          <p:nvPr>
            <p:ph type="ftr" sz="quarter" idx="11"/>
          </p:nvPr>
        </p:nvSpPr>
        <p:spPr/>
        <p:txBody>
          <a:bodyPr/>
          <a:lstStyle/>
          <a:p>
            <a:r>
              <a:rPr lang="en-US"/>
              <a:t>D &amp; D Lecture 5 - Fall 2023</a:t>
            </a:r>
          </a:p>
        </p:txBody>
      </p:sp>
      <p:sp>
        <p:nvSpPr>
          <p:cNvPr id="7" name="Slide Number Placeholder 6">
            <a:extLst>
              <a:ext uri="{FF2B5EF4-FFF2-40B4-BE49-F238E27FC236}">
                <a16:creationId xmlns:a16="http://schemas.microsoft.com/office/drawing/2014/main" id="{4C7BD087-07EA-B0DC-9281-7898D5F41FB3}"/>
              </a:ext>
            </a:extLst>
          </p:cNvPr>
          <p:cNvSpPr>
            <a:spLocks noGrp="1"/>
          </p:cNvSpPr>
          <p:nvPr>
            <p:ph type="sldNum" sz="quarter" idx="12"/>
          </p:nvPr>
        </p:nvSpPr>
        <p:spPr/>
        <p:txBody>
          <a:bodyPr/>
          <a:lstStyle/>
          <a:p>
            <a:fld id="{DC3BB032-4020-48F4-953B-341806DC4A2B}" type="slidenum">
              <a:rPr lang="en-US" smtClean="0"/>
              <a:pPr/>
              <a:t>38</a:t>
            </a:fld>
            <a:endParaRPr lang="en-US"/>
          </a:p>
        </p:txBody>
      </p:sp>
    </p:spTree>
    <p:extLst>
      <p:ext uri="{BB962C8B-B14F-4D97-AF65-F5344CB8AC3E}">
        <p14:creationId xmlns:p14="http://schemas.microsoft.com/office/powerpoint/2010/main" val="16402413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a:extLst>
              <a:ext uri="{FF2B5EF4-FFF2-40B4-BE49-F238E27FC236}">
                <a16:creationId xmlns:a16="http://schemas.microsoft.com/office/drawing/2014/main" id="{2FE4B284-D310-40FF-BC49-3289EB39948C}"/>
              </a:ext>
            </a:extLst>
          </p:cNvPr>
          <p:cNvSpPr txBox="1">
            <a:spLocks noChangeArrowheads="1"/>
          </p:cNvSpPr>
          <p:nvPr/>
        </p:nvSpPr>
        <p:spPr bwMode="auto">
          <a:xfrm>
            <a:off x="2380129" y="-61555"/>
            <a:ext cx="69386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chorCtr="1">
            <a:spAutoFit/>
          </a:bodyPr>
          <a:lstStyle>
            <a:defPPr>
              <a:defRPr lang="en-US"/>
            </a:defPPr>
            <a:lvl1pPr algn="ctr"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gn="l" eaLnBrk="1" hangingPunct="1"/>
            <a:r>
              <a:rPr lang="en-US" altLang="en-US" sz="2800" dirty="0">
                <a:latin typeface="Calibri" panose="020F0502020204030204" pitchFamily="34" charset="0"/>
              </a:rPr>
              <a:t>Overall Process of Cas9 DNA Cleavage</a:t>
            </a:r>
          </a:p>
        </p:txBody>
      </p:sp>
      <p:pic>
        <p:nvPicPr>
          <p:cNvPr id="3" name="Picture 2" descr="nature13011-f4">
            <a:extLst>
              <a:ext uri="{FF2B5EF4-FFF2-40B4-BE49-F238E27FC236}">
                <a16:creationId xmlns:a16="http://schemas.microsoft.com/office/drawing/2014/main" id="{CA175C2B-2529-4320-9BBD-7B8E989E76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3692"/>
          <a:stretch/>
        </p:blipFill>
        <p:spPr bwMode="auto">
          <a:xfrm>
            <a:off x="1743522" y="461665"/>
            <a:ext cx="9037310" cy="421225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AF3EFD3-6284-4C0F-9C71-CAF98CA2EE1C}"/>
              </a:ext>
            </a:extLst>
          </p:cNvPr>
          <p:cNvSpPr txBox="1"/>
          <p:nvPr/>
        </p:nvSpPr>
        <p:spPr>
          <a:xfrm>
            <a:off x="519953" y="5053468"/>
            <a:ext cx="8567538" cy="923330"/>
          </a:xfrm>
          <a:prstGeom prst="rect">
            <a:avLst/>
          </a:prstGeom>
          <a:noFill/>
        </p:spPr>
        <p:txBody>
          <a:bodyPr wrap="none" rtlCol="0">
            <a:spAutoFit/>
          </a:bodyPr>
          <a:lstStyle/>
          <a:p>
            <a:pPr marL="457200" indent="-457200">
              <a:buAutoNum type="arabicPeriod"/>
            </a:pPr>
            <a:r>
              <a:rPr lang="en-US" sz="1800" dirty="0"/>
              <a:t>Binds to DNA, slower off-rate when the targeting RNA matches the DNA target</a:t>
            </a:r>
          </a:p>
          <a:p>
            <a:pPr marL="457200" indent="-457200">
              <a:buAutoNum type="arabicPeriod"/>
            </a:pPr>
            <a:r>
              <a:rPr lang="en-US" sz="1800" dirty="0"/>
              <a:t>Unwinding of DNA, forming duplex with the targeting RNA</a:t>
            </a:r>
          </a:p>
          <a:p>
            <a:pPr marL="457200" indent="-457200">
              <a:buAutoNum type="arabicPeriod"/>
            </a:pPr>
            <a:r>
              <a:rPr lang="en-US" sz="1800" dirty="0"/>
              <a:t>Activation of nucleases, cutting each strand</a:t>
            </a:r>
          </a:p>
        </p:txBody>
      </p:sp>
      <p:sp>
        <p:nvSpPr>
          <p:cNvPr id="5" name="Date Placeholder 4">
            <a:extLst>
              <a:ext uri="{FF2B5EF4-FFF2-40B4-BE49-F238E27FC236}">
                <a16:creationId xmlns:a16="http://schemas.microsoft.com/office/drawing/2014/main" id="{0BA95E05-04EB-3448-EA16-4E311B6EE620}"/>
              </a:ext>
            </a:extLst>
          </p:cNvPr>
          <p:cNvSpPr>
            <a:spLocks noGrp="1"/>
          </p:cNvSpPr>
          <p:nvPr>
            <p:ph type="dt" sz="half" idx="10"/>
          </p:nvPr>
        </p:nvSpPr>
        <p:spPr/>
        <p:txBody>
          <a:bodyPr/>
          <a:lstStyle/>
          <a:p>
            <a:fld id="{37FF4345-DF61-4BDB-9C1E-7C48B035A5C3}" type="datetime1">
              <a:rPr lang="en-US" smtClean="0"/>
              <a:t>9/9/2023</a:t>
            </a:fld>
            <a:endParaRPr lang="en-US"/>
          </a:p>
        </p:txBody>
      </p:sp>
      <p:sp>
        <p:nvSpPr>
          <p:cNvPr id="9" name="Footer Placeholder 8">
            <a:extLst>
              <a:ext uri="{FF2B5EF4-FFF2-40B4-BE49-F238E27FC236}">
                <a16:creationId xmlns:a16="http://schemas.microsoft.com/office/drawing/2014/main" id="{151A720F-6A93-602D-533B-4EA099EDA66A}"/>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C226661E-15B8-1B6E-46CE-C6B7E7C1DC8B}"/>
              </a:ext>
            </a:extLst>
          </p:cNvPr>
          <p:cNvSpPr>
            <a:spLocks noGrp="1"/>
          </p:cNvSpPr>
          <p:nvPr>
            <p:ph type="sldNum" sz="quarter" idx="12"/>
          </p:nvPr>
        </p:nvSpPr>
        <p:spPr/>
        <p:txBody>
          <a:bodyPr/>
          <a:lstStyle/>
          <a:p>
            <a:fld id="{DC3BB032-4020-48F4-953B-341806DC4A2B}" type="slidenum">
              <a:rPr lang="en-US" smtClean="0"/>
              <a:pPr/>
              <a:t>39</a:t>
            </a:fld>
            <a:endParaRPr lang="en-US"/>
          </a:p>
        </p:txBody>
      </p:sp>
    </p:spTree>
    <p:extLst>
      <p:ext uri="{BB962C8B-B14F-4D97-AF65-F5344CB8AC3E}">
        <p14:creationId xmlns:p14="http://schemas.microsoft.com/office/powerpoint/2010/main" val="4175858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rule\AppData\Local\Microsoft\Windows\INetCache\Content.Word\grambacterium.jpg">
            <a:extLst>
              <a:ext uri="{FF2B5EF4-FFF2-40B4-BE49-F238E27FC236}">
                <a16:creationId xmlns:a16="http://schemas.microsoft.com/office/drawing/2014/main" id="{DB1C54EA-4723-4599-B7FB-64E6354FC7E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76200" y="458627"/>
            <a:ext cx="3627755" cy="2305050"/>
          </a:xfrm>
          <a:prstGeom prst="rect">
            <a:avLst/>
          </a:prstGeom>
          <a:noFill/>
          <a:ln>
            <a:noFill/>
          </a:ln>
        </p:spPr>
      </p:pic>
      <p:graphicFrame>
        <p:nvGraphicFramePr>
          <p:cNvPr id="8" name="Object 7">
            <a:extLst>
              <a:ext uri="{FF2B5EF4-FFF2-40B4-BE49-F238E27FC236}">
                <a16:creationId xmlns:a16="http://schemas.microsoft.com/office/drawing/2014/main" id="{D31AB22C-1CA2-4FC0-8009-694F2B09C365}"/>
              </a:ext>
            </a:extLst>
          </p:cNvPr>
          <p:cNvGraphicFramePr>
            <a:graphicFrameLocks noChangeAspect="1"/>
          </p:cNvGraphicFramePr>
          <p:nvPr/>
        </p:nvGraphicFramePr>
        <p:xfrm>
          <a:off x="5644397" y="232062"/>
          <a:ext cx="3124200" cy="2009497"/>
        </p:xfrm>
        <a:graphic>
          <a:graphicData uri="http://schemas.openxmlformats.org/presentationml/2006/ole">
            <mc:AlternateContent xmlns:mc="http://schemas.openxmlformats.org/markup-compatibility/2006">
              <mc:Choice xmlns:v="urn:schemas-microsoft-com:vml" Requires="v">
                <p:oleObj name="MDLDrawObject Class" r:id="rId3" imgW="5895957" imgH="3819197" progId="MDLDrawOLE.MDLDrawObject.1">
                  <p:embed/>
                </p:oleObj>
              </mc:Choice>
              <mc:Fallback>
                <p:oleObj name="MDLDrawObject Class" r:id="rId3" imgW="5895957" imgH="3819197" progId="MDLDrawOLE.MDLDrawObject.1">
                  <p:embed/>
                  <p:pic>
                    <p:nvPicPr>
                      <p:cNvPr id="8" name="Object 7">
                        <a:extLst>
                          <a:ext uri="{FF2B5EF4-FFF2-40B4-BE49-F238E27FC236}">
                            <a16:creationId xmlns:a16="http://schemas.microsoft.com/office/drawing/2014/main" id="{D31AB22C-1CA2-4FC0-8009-694F2B09C365}"/>
                          </a:ext>
                        </a:extLst>
                      </p:cNvPr>
                      <p:cNvPicPr>
                        <a:picLocks noChangeAspect="1" noChangeArrowheads="1"/>
                      </p:cNvPicPr>
                      <p:nvPr/>
                    </p:nvPicPr>
                    <p:blipFill>
                      <a:blip r:embed="rId4"/>
                      <a:srcRect/>
                      <a:stretch>
                        <a:fillRect/>
                      </a:stretch>
                    </p:blipFill>
                    <p:spPr bwMode="auto">
                      <a:xfrm>
                        <a:off x="5644397" y="232062"/>
                        <a:ext cx="3124200" cy="2009497"/>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D651AC97-1A5C-4348-94EB-65531648DB28}"/>
              </a:ext>
            </a:extLst>
          </p:cNvPr>
          <p:cNvSpPr txBox="1"/>
          <p:nvPr/>
        </p:nvSpPr>
        <p:spPr>
          <a:xfrm>
            <a:off x="2786183" y="-32305"/>
            <a:ext cx="7577017" cy="461665"/>
          </a:xfrm>
          <a:prstGeom prst="rect">
            <a:avLst/>
          </a:prstGeom>
          <a:noFill/>
        </p:spPr>
        <p:txBody>
          <a:bodyPr wrap="square" rtlCol="0">
            <a:spAutoFit/>
          </a:bodyPr>
          <a:lstStyle/>
          <a:p>
            <a:r>
              <a:rPr lang="en-US" sz="2400" dirty="0">
                <a:latin typeface="Arial" panose="020B0604020202020204" pitchFamily="34" charset="0"/>
              </a:rPr>
              <a:t>Mechanism of Penicillin – A suicide Inhibitor</a:t>
            </a:r>
          </a:p>
        </p:txBody>
      </p:sp>
      <p:sp>
        <p:nvSpPr>
          <p:cNvPr id="14" name="TextBox 13">
            <a:extLst>
              <a:ext uri="{FF2B5EF4-FFF2-40B4-BE49-F238E27FC236}">
                <a16:creationId xmlns:a16="http://schemas.microsoft.com/office/drawing/2014/main" id="{58EABA82-0924-46E6-B7F3-DFB7255A8E63}"/>
              </a:ext>
            </a:extLst>
          </p:cNvPr>
          <p:cNvSpPr txBox="1"/>
          <p:nvPr/>
        </p:nvSpPr>
        <p:spPr>
          <a:xfrm>
            <a:off x="390951" y="89295"/>
            <a:ext cx="2048381" cy="369332"/>
          </a:xfrm>
          <a:prstGeom prst="rect">
            <a:avLst/>
          </a:prstGeom>
          <a:noFill/>
        </p:spPr>
        <p:txBody>
          <a:bodyPr wrap="none" rtlCol="0">
            <a:spAutoFit/>
          </a:bodyPr>
          <a:lstStyle/>
          <a:p>
            <a:r>
              <a:rPr lang="en-US" dirty="0">
                <a:latin typeface="Arial" panose="020B0604020202020204" pitchFamily="34" charset="0"/>
              </a:rPr>
              <a:t>Bacterial Cell Wall</a:t>
            </a:r>
          </a:p>
        </p:txBody>
      </p:sp>
      <p:sp>
        <p:nvSpPr>
          <p:cNvPr id="2" name="TextBox 1">
            <a:extLst>
              <a:ext uri="{FF2B5EF4-FFF2-40B4-BE49-F238E27FC236}">
                <a16:creationId xmlns:a16="http://schemas.microsoft.com/office/drawing/2014/main" id="{E2ACA521-B56A-E988-2B04-D29FCDD78B4C}"/>
              </a:ext>
            </a:extLst>
          </p:cNvPr>
          <p:cNvSpPr txBox="1"/>
          <p:nvPr/>
        </p:nvSpPr>
        <p:spPr>
          <a:xfrm>
            <a:off x="131692" y="2893260"/>
            <a:ext cx="3449708" cy="3416320"/>
          </a:xfrm>
          <a:prstGeom prst="rect">
            <a:avLst/>
          </a:prstGeom>
          <a:noFill/>
        </p:spPr>
        <p:txBody>
          <a:bodyPr wrap="square" rtlCol="0">
            <a:spAutoFit/>
          </a:bodyPr>
          <a:lstStyle/>
          <a:p>
            <a:r>
              <a:rPr lang="en-US" dirty="0">
                <a:latin typeface="Arial" panose="020B0604020202020204" pitchFamily="34" charset="0"/>
              </a:rPr>
              <a:t>Bacterial cell wall:</a:t>
            </a:r>
          </a:p>
          <a:p>
            <a:pPr marL="285750" indent="-285750">
              <a:buFont typeface="Arial" panose="020B0604020202020204" pitchFamily="34" charset="0"/>
              <a:buChar char="•"/>
            </a:pPr>
            <a:r>
              <a:rPr lang="en-US" dirty="0">
                <a:latin typeface="Arial" panose="020B0604020202020204" pitchFamily="34" charset="0"/>
              </a:rPr>
              <a:t>Linear polymers of alternating NAM (N-acetylmuramic acid) and NAG (N-acetylglucosamine), beta(1-4) linkage</a:t>
            </a:r>
          </a:p>
          <a:p>
            <a:pPr marL="285750" indent="-285750">
              <a:buFont typeface="Arial" panose="020B0604020202020204" pitchFamily="34" charset="0"/>
              <a:buChar char="•"/>
            </a:pPr>
            <a:r>
              <a:rPr lang="en-US" dirty="0">
                <a:latin typeface="Arial" panose="020B0604020202020204" pitchFamily="34" charset="0"/>
              </a:rPr>
              <a:t>NAM units on adjacent strands are linked via a peptide linker.</a:t>
            </a:r>
          </a:p>
          <a:p>
            <a:pPr marL="285750" indent="-285750">
              <a:buFont typeface="Arial" panose="020B0604020202020204" pitchFamily="34" charset="0"/>
              <a:buChar char="•"/>
            </a:pPr>
            <a:r>
              <a:rPr lang="en-US" dirty="0">
                <a:latin typeface="Arial" panose="020B0604020202020204" pitchFamily="34" charset="0"/>
              </a:rPr>
              <a:t>Crosslinking catalyzed by serine-containing </a:t>
            </a:r>
            <a:r>
              <a:rPr lang="en-US" b="1" i="1" dirty="0">
                <a:latin typeface="Arial" panose="020B0604020202020204" pitchFamily="34" charset="0"/>
              </a:rPr>
              <a:t>transpeptidase.</a:t>
            </a:r>
          </a:p>
        </p:txBody>
      </p:sp>
      <p:graphicFrame>
        <p:nvGraphicFramePr>
          <p:cNvPr id="11" name="Object 10">
            <a:extLst>
              <a:ext uri="{FF2B5EF4-FFF2-40B4-BE49-F238E27FC236}">
                <a16:creationId xmlns:a16="http://schemas.microsoft.com/office/drawing/2014/main" id="{1CE907AB-55B5-B886-B6C7-AEE7347803A4}"/>
              </a:ext>
            </a:extLst>
          </p:cNvPr>
          <p:cNvGraphicFramePr>
            <a:graphicFrameLocks noChangeAspect="1"/>
          </p:cNvGraphicFramePr>
          <p:nvPr/>
        </p:nvGraphicFramePr>
        <p:xfrm>
          <a:off x="3360232" y="1508226"/>
          <a:ext cx="6036646" cy="2103971"/>
        </p:xfrm>
        <a:graphic>
          <a:graphicData uri="http://schemas.openxmlformats.org/presentationml/2006/ole">
            <mc:AlternateContent xmlns:mc="http://schemas.openxmlformats.org/markup-compatibility/2006">
              <mc:Choice xmlns:v="urn:schemas-microsoft-com:vml" Requires="v">
                <p:oleObj name="MDLDrawObject Class" r:id="rId5" imgW="9010243" imgH="3161774" progId="MDLDrawOLE.MDLDrawObject.1">
                  <p:embed/>
                </p:oleObj>
              </mc:Choice>
              <mc:Fallback>
                <p:oleObj name="MDLDrawObject Class" r:id="rId5" imgW="9010243" imgH="3161774" progId="MDLDrawOLE.MDLDrawObject.1">
                  <p:embed/>
                  <p:pic>
                    <p:nvPicPr>
                      <p:cNvPr id="11" name="Object 10">
                        <a:extLst>
                          <a:ext uri="{FF2B5EF4-FFF2-40B4-BE49-F238E27FC236}">
                            <a16:creationId xmlns:a16="http://schemas.microsoft.com/office/drawing/2014/main" id="{1CE907AB-55B5-B886-B6C7-AEE7347803A4}"/>
                          </a:ext>
                        </a:extLst>
                      </p:cNvPr>
                      <p:cNvPicPr>
                        <a:picLocks noChangeAspect="1" noChangeArrowheads="1"/>
                      </p:cNvPicPr>
                      <p:nvPr/>
                    </p:nvPicPr>
                    <p:blipFill>
                      <a:blip r:embed="rId6"/>
                      <a:srcRect/>
                      <a:stretch>
                        <a:fillRect/>
                      </a:stretch>
                    </p:blipFill>
                    <p:spPr bwMode="auto">
                      <a:xfrm>
                        <a:off x="3360232" y="1508226"/>
                        <a:ext cx="6036646" cy="2103971"/>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B84F49E6-DDB2-BEBA-B597-B3465BDDB06C}"/>
              </a:ext>
            </a:extLst>
          </p:cNvPr>
          <p:cNvGraphicFramePr>
            <a:graphicFrameLocks noChangeAspect="1"/>
          </p:cNvGraphicFramePr>
          <p:nvPr>
            <p:extLst>
              <p:ext uri="{D42A27DB-BD31-4B8C-83A1-F6EECF244321}">
                <p14:modId xmlns:p14="http://schemas.microsoft.com/office/powerpoint/2010/main" val="3582301607"/>
              </p:ext>
            </p:extLst>
          </p:nvPr>
        </p:nvGraphicFramePr>
        <p:xfrm>
          <a:off x="4537075" y="3954463"/>
          <a:ext cx="6746875" cy="2738437"/>
        </p:xfrm>
        <a:graphic>
          <a:graphicData uri="http://schemas.openxmlformats.org/presentationml/2006/ole">
            <mc:AlternateContent xmlns:mc="http://schemas.openxmlformats.org/markup-compatibility/2006">
              <mc:Choice xmlns:v="urn:schemas-microsoft-com:vml" Requires="v">
                <p:oleObj name="MDLDrawObject Class" r:id="rId7" imgW="8781791" imgH="3589808" progId="MDLDrawOLE.MDLDrawObject.1">
                  <p:embed/>
                </p:oleObj>
              </mc:Choice>
              <mc:Fallback>
                <p:oleObj name="MDLDrawObject Class" r:id="rId7" imgW="8781791" imgH="3589808" progId="MDLDrawOLE.MDLDrawObject.1">
                  <p:embed/>
                  <p:pic>
                    <p:nvPicPr>
                      <p:cNvPr id="12" name="Object 11">
                        <a:extLst>
                          <a:ext uri="{FF2B5EF4-FFF2-40B4-BE49-F238E27FC236}">
                            <a16:creationId xmlns:a16="http://schemas.microsoft.com/office/drawing/2014/main" id="{B84F49E6-DDB2-BEBA-B597-B3465BDDB06C}"/>
                          </a:ext>
                        </a:extLst>
                      </p:cNvPr>
                      <p:cNvPicPr>
                        <a:picLocks noChangeAspect="1" noChangeArrowheads="1"/>
                      </p:cNvPicPr>
                      <p:nvPr/>
                    </p:nvPicPr>
                    <p:blipFill>
                      <a:blip r:embed="rId8"/>
                      <a:srcRect/>
                      <a:stretch>
                        <a:fillRect/>
                      </a:stretch>
                    </p:blipFill>
                    <p:spPr bwMode="auto">
                      <a:xfrm>
                        <a:off x="4537075" y="3954463"/>
                        <a:ext cx="6746875" cy="2738437"/>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9D8533AE-4A98-69CA-83C9-2CDBCEF2CD34}"/>
              </a:ext>
            </a:extLst>
          </p:cNvPr>
          <p:cNvSpPr txBox="1"/>
          <p:nvPr/>
        </p:nvSpPr>
        <p:spPr>
          <a:xfrm>
            <a:off x="9172210" y="1734331"/>
            <a:ext cx="2888098" cy="2062103"/>
          </a:xfrm>
          <a:prstGeom prst="rect">
            <a:avLst/>
          </a:prstGeom>
          <a:noFill/>
        </p:spPr>
        <p:txBody>
          <a:bodyPr wrap="square">
            <a:spAutoFit/>
          </a:bodyPr>
          <a:lstStyle/>
          <a:p>
            <a:pPr marL="342900" indent="-342900">
              <a:buFont typeface="+mj-lt"/>
              <a:buAutoNum type="arabicPeriod"/>
            </a:pPr>
            <a:r>
              <a:rPr lang="en-US" sz="1600" dirty="0">
                <a:latin typeface="Arial" panose="020B0604020202020204" pitchFamily="34" charset="0"/>
              </a:rPr>
              <a:t>Serine breaks peptide bond between terminal D-Ala residues</a:t>
            </a:r>
          </a:p>
          <a:p>
            <a:pPr marL="342900" indent="-342900">
              <a:buFont typeface="+mj-lt"/>
              <a:buAutoNum type="arabicPeriod"/>
            </a:pPr>
            <a:r>
              <a:rPr lang="en-US" sz="1600" dirty="0">
                <a:latin typeface="Arial" panose="020B0604020202020204" pitchFamily="34" charset="0"/>
              </a:rPr>
              <a:t>Covalent intermediate formed</a:t>
            </a:r>
          </a:p>
          <a:p>
            <a:pPr marL="342900" indent="-342900">
              <a:buFont typeface="+mj-lt"/>
              <a:buAutoNum type="arabicPeriod"/>
            </a:pPr>
            <a:r>
              <a:rPr lang="en-US" sz="1600" dirty="0">
                <a:latin typeface="Arial" panose="020B0604020202020204" pitchFamily="34" charset="0"/>
              </a:rPr>
              <a:t>Amino group of glycine forms peptide linkage with D-Ala = crosslink</a:t>
            </a:r>
          </a:p>
        </p:txBody>
      </p:sp>
      <p:cxnSp>
        <p:nvCxnSpPr>
          <p:cNvPr id="16" name="Straight Arrow Connector 15">
            <a:extLst>
              <a:ext uri="{FF2B5EF4-FFF2-40B4-BE49-F238E27FC236}">
                <a16:creationId xmlns:a16="http://schemas.microsoft.com/office/drawing/2014/main" id="{728D61C3-85F0-0CEF-AC10-0E8EB33BF6C1}"/>
              </a:ext>
            </a:extLst>
          </p:cNvPr>
          <p:cNvCxnSpPr/>
          <p:nvPr/>
        </p:nvCxnSpPr>
        <p:spPr>
          <a:xfrm>
            <a:off x="8768597" y="2763677"/>
            <a:ext cx="628281" cy="150352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FB0B8A1-A23B-C368-290B-1754B0E67C20}"/>
              </a:ext>
            </a:extLst>
          </p:cNvPr>
          <p:cNvCxnSpPr>
            <a:cxnSpLocks/>
          </p:cNvCxnSpPr>
          <p:nvPr/>
        </p:nvCxnSpPr>
        <p:spPr>
          <a:xfrm>
            <a:off x="5092694" y="3050256"/>
            <a:ext cx="317506" cy="89680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2EF8A11-7EF1-D31A-5409-2260C1CE0240}"/>
              </a:ext>
            </a:extLst>
          </p:cNvPr>
          <p:cNvCxnSpPr>
            <a:cxnSpLocks/>
          </p:cNvCxnSpPr>
          <p:nvPr/>
        </p:nvCxnSpPr>
        <p:spPr>
          <a:xfrm>
            <a:off x="5658902" y="3164107"/>
            <a:ext cx="298162" cy="103451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BD7A8934-1654-2AD1-A309-30CE4464B85C}"/>
              </a:ext>
            </a:extLst>
          </p:cNvPr>
          <p:cNvSpPr>
            <a:spLocks noGrp="1"/>
          </p:cNvSpPr>
          <p:nvPr>
            <p:ph type="dt" sz="half" idx="10"/>
          </p:nvPr>
        </p:nvSpPr>
        <p:spPr/>
        <p:txBody>
          <a:bodyPr/>
          <a:lstStyle/>
          <a:p>
            <a:fld id="{85EA60CB-7BAB-4B20-A150-944C05F02648}" type="datetime1">
              <a:rPr lang="en-US" smtClean="0"/>
              <a:t>9/9/2023</a:t>
            </a:fld>
            <a:endParaRPr lang="en-US"/>
          </a:p>
        </p:txBody>
      </p:sp>
      <p:sp>
        <p:nvSpPr>
          <p:cNvPr id="5" name="Footer Placeholder 4">
            <a:extLst>
              <a:ext uri="{FF2B5EF4-FFF2-40B4-BE49-F238E27FC236}">
                <a16:creationId xmlns:a16="http://schemas.microsoft.com/office/drawing/2014/main" id="{0C2379E9-FF34-BBA7-244E-05B926C6A29E}"/>
              </a:ext>
            </a:extLst>
          </p:cNvPr>
          <p:cNvSpPr>
            <a:spLocks noGrp="1"/>
          </p:cNvSpPr>
          <p:nvPr>
            <p:ph type="ftr" sz="quarter" idx="11"/>
          </p:nvPr>
        </p:nvSpPr>
        <p:spPr/>
        <p:txBody>
          <a:bodyPr/>
          <a:lstStyle/>
          <a:p>
            <a:r>
              <a:rPr lang="en-US"/>
              <a:t>D &amp; D Lecture 5 - Fall 2023</a:t>
            </a:r>
          </a:p>
        </p:txBody>
      </p:sp>
      <p:sp>
        <p:nvSpPr>
          <p:cNvPr id="6" name="Slide Number Placeholder 5">
            <a:extLst>
              <a:ext uri="{FF2B5EF4-FFF2-40B4-BE49-F238E27FC236}">
                <a16:creationId xmlns:a16="http://schemas.microsoft.com/office/drawing/2014/main" id="{79E38F81-F738-2D8E-9985-6B7C97FDCE2A}"/>
              </a:ext>
            </a:extLst>
          </p:cNvPr>
          <p:cNvSpPr>
            <a:spLocks noGrp="1"/>
          </p:cNvSpPr>
          <p:nvPr>
            <p:ph type="sldNum" sz="quarter" idx="12"/>
          </p:nvPr>
        </p:nvSpPr>
        <p:spPr/>
        <p:txBody>
          <a:bodyPr/>
          <a:lstStyle/>
          <a:p>
            <a:fld id="{DC3BB032-4020-48F4-953B-341806DC4A2B}" type="slidenum">
              <a:rPr lang="en-US" smtClean="0"/>
              <a:pPr/>
              <a:t>4</a:t>
            </a:fld>
            <a:endParaRPr lang="en-US"/>
          </a:p>
        </p:txBody>
      </p:sp>
    </p:spTree>
    <p:extLst>
      <p:ext uri="{BB962C8B-B14F-4D97-AF65-F5344CB8AC3E}">
        <p14:creationId xmlns:p14="http://schemas.microsoft.com/office/powerpoint/2010/main" val="30091809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7" name="Text Box 3">
            <a:extLst>
              <a:ext uri="{FF2B5EF4-FFF2-40B4-BE49-F238E27FC236}">
                <a16:creationId xmlns:a16="http://schemas.microsoft.com/office/drawing/2014/main" id="{9464B667-98DE-465F-BA58-688EC261DC3C}"/>
              </a:ext>
            </a:extLst>
          </p:cNvPr>
          <p:cNvSpPr txBox="1">
            <a:spLocks noChangeArrowheads="1"/>
          </p:cNvSpPr>
          <p:nvPr/>
        </p:nvSpPr>
        <p:spPr bwMode="auto">
          <a:xfrm>
            <a:off x="3985977" y="102355"/>
            <a:ext cx="49031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Key Concepts in Genome Editing</a:t>
            </a:r>
          </a:p>
        </p:txBody>
      </p:sp>
      <p:grpSp>
        <p:nvGrpSpPr>
          <p:cNvPr id="154628" name="Group 4">
            <a:extLst>
              <a:ext uri="{FF2B5EF4-FFF2-40B4-BE49-F238E27FC236}">
                <a16:creationId xmlns:a16="http://schemas.microsoft.com/office/drawing/2014/main" id="{98F3B908-C8E3-4670-A3BF-8638BFA0944D}"/>
              </a:ext>
            </a:extLst>
          </p:cNvPr>
          <p:cNvGrpSpPr>
            <a:grpSpLocks/>
          </p:cNvGrpSpPr>
          <p:nvPr/>
        </p:nvGrpSpPr>
        <p:grpSpPr bwMode="auto">
          <a:xfrm>
            <a:off x="2202096" y="1619815"/>
            <a:ext cx="2743200" cy="166688"/>
            <a:chOff x="2016" y="1246"/>
            <a:chExt cx="1728" cy="105"/>
          </a:xfrm>
        </p:grpSpPr>
        <p:sp>
          <p:nvSpPr>
            <p:cNvPr id="154629" name="Line 5">
              <a:extLst>
                <a:ext uri="{FF2B5EF4-FFF2-40B4-BE49-F238E27FC236}">
                  <a16:creationId xmlns:a16="http://schemas.microsoft.com/office/drawing/2014/main" id="{BCEC4EFD-2321-4528-A6B5-26E686ED5F79}"/>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0" name="Line 6">
              <a:extLst>
                <a:ext uri="{FF2B5EF4-FFF2-40B4-BE49-F238E27FC236}">
                  <a16:creationId xmlns:a16="http://schemas.microsoft.com/office/drawing/2014/main" id="{08E5980E-A05F-4725-B8A2-DB8D9FDD42CA}"/>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631" name="Group 7">
              <a:extLst>
                <a:ext uri="{FF2B5EF4-FFF2-40B4-BE49-F238E27FC236}">
                  <a16:creationId xmlns:a16="http://schemas.microsoft.com/office/drawing/2014/main" id="{1A1560DC-4AEB-4629-BBF5-DED196F10025}"/>
                </a:ext>
              </a:extLst>
            </p:cNvPr>
            <p:cNvGrpSpPr>
              <a:grpSpLocks/>
            </p:cNvGrpSpPr>
            <p:nvPr/>
          </p:nvGrpSpPr>
          <p:grpSpPr bwMode="auto">
            <a:xfrm>
              <a:off x="2112" y="1246"/>
              <a:ext cx="1536" cy="101"/>
              <a:chOff x="2078" y="1246"/>
              <a:chExt cx="1536" cy="101"/>
            </a:xfrm>
          </p:grpSpPr>
          <p:sp>
            <p:nvSpPr>
              <p:cNvPr id="154632" name="Line 8">
                <a:extLst>
                  <a:ext uri="{FF2B5EF4-FFF2-40B4-BE49-F238E27FC236}">
                    <a16:creationId xmlns:a16="http://schemas.microsoft.com/office/drawing/2014/main" id="{51024222-0144-4297-8CBD-E01ABB0019B5}"/>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3" name="Line 9">
                <a:extLst>
                  <a:ext uri="{FF2B5EF4-FFF2-40B4-BE49-F238E27FC236}">
                    <a16:creationId xmlns:a16="http://schemas.microsoft.com/office/drawing/2014/main" id="{9546AB23-A7CA-4F17-8D58-1B3EEFC70427}"/>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4" name="Line 10">
                <a:extLst>
                  <a:ext uri="{FF2B5EF4-FFF2-40B4-BE49-F238E27FC236}">
                    <a16:creationId xmlns:a16="http://schemas.microsoft.com/office/drawing/2014/main" id="{D2A6F74C-8D9D-4028-8AD2-96CA262BF4D6}"/>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5" name="Line 11">
                <a:extLst>
                  <a:ext uri="{FF2B5EF4-FFF2-40B4-BE49-F238E27FC236}">
                    <a16:creationId xmlns:a16="http://schemas.microsoft.com/office/drawing/2014/main" id="{AF349331-E598-4453-883F-65CE1A25C212}"/>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6" name="Line 12">
                <a:extLst>
                  <a:ext uri="{FF2B5EF4-FFF2-40B4-BE49-F238E27FC236}">
                    <a16:creationId xmlns:a16="http://schemas.microsoft.com/office/drawing/2014/main" id="{66577CFF-3941-4A0B-84B2-F9209D7B18F0}"/>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7" name="Line 13">
                <a:extLst>
                  <a:ext uri="{FF2B5EF4-FFF2-40B4-BE49-F238E27FC236}">
                    <a16:creationId xmlns:a16="http://schemas.microsoft.com/office/drawing/2014/main" id="{2FB05353-F769-42D8-9D24-25EED6C456CD}"/>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8" name="Line 14">
                <a:extLst>
                  <a:ext uri="{FF2B5EF4-FFF2-40B4-BE49-F238E27FC236}">
                    <a16:creationId xmlns:a16="http://schemas.microsoft.com/office/drawing/2014/main" id="{9639664F-2975-43A1-8004-CA9ED2333C79}"/>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9" name="Line 15">
                <a:extLst>
                  <a:ext uri="{FF2B5EF4-FFF2-40B4-BE49-F238E27FC236}">
                    <a16:creationId xmlns:a16="http://schemas.microsoft.com/office/drawing/2014/main" id="{EF8B26B4-E1F9-481F-BA78-91D0ABC64EFF}"/>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0" name="Line 16">
                <a:extLst>
                  <a:ext uri="{FF2B5EF4-FFF2-40B4-BE49-F238E27FC236}">
                    <a16:creationId xmlns:a16="http://schemas.microsoft.com/office/drawing/2014/main" id="{BD5ACB65-371D-4B48-8F9B-A32291FE7E5A}"/>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1" name="Line 17">
                <a:extLst>
                  <a:ext uri="{FF2B5EF4-FFF2-40B4-BE49-F238E27FC236}">
                    <a16:creationId xmlns:a16="http://schemas.microsoft.com/office/drawing/2014/main" id="{D8ACC797-2783-48B8-AA4D-33EE13B8A81C}"/>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2" name="Line 18">
                <a:extLst>
                  <a:ext uri="{FF2B5EF4-FFF2-40B4-BE49-F238E27FC236}">
                    <a16:creationId xmlns:a16="http://schemas.microsoft.com/office/drawing/2014/main" id="{D2A1D544-CFBC-49AB-8F9D-C91E7577E4D9}"/>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3" name="Line 19">
                <a:extLst>
                  <a:ext uri="{FF2B5EF4-FFF2-40B4-BE49-F238E27FC236}">
                    <a16:creationId xmlns:a16="http://schemas.microsoft.com/office/drawing/2014/main" id="{3A87DF41-C56C-4F34-9E5C-7856E76CB0C5}"/>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4" name="Line 20">
                <a:extLst>
                  <a:ext uri="{FF2B5EF4-FFF2-40B4-BE49-F238E27FC236}">
                    <a16:creationId xmlns:a16="http://schemas.microsoft.com/office/drawing/2014/main" id="{3C6232D7-A355-4A7C-A84D-1A5257104299}"/>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5" name="Line 21">
                <a:extLst>
                  <a:ext uri="{FF2B5EF4-FFF2-40B4-BE49-F238E27FC236}">
                    <a16:creationId xmlns:a16="http://schemas.microsoft.com/office/drawing/2014/main" id="{124AC2E7-585E-4049-9D2C-EE817AD8B8B3}"/>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6" name="Line 22">
                <a:extLst>
                  <a:ext uri="{FF2B5EF4-FFF2-40B4-BE49-F238E27FC236}">
                    <a16:creationId xmlns:a16="http://schemas.microsoft.com/office/drawing/2014/main" id="{ECC71F0D-E430-4811-9774-4A411CD7B0C6}"/>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7" name="Line 23">
                <a:extLst>
                  <a:ext uri="{FF2B5EF4-FFF2-40B4-BE49-F238E27FC236}">
                    <a16:creationId xmlns:a16="http://schemas.microsoft.com/office/drawing/2014/main" id="{6E186595-EDE6-40A5-BCB1-AA20CE7A6E82}"/>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8" name="Line 24">
                <a:extLst>
                  <a:ext uri="{FF2B5EF4-FFF2-40B4-BE49-F238E27FC236}">
                    <a16:creationId xmlns:a16="http://schemas.microsoft.com/office/drawing/2014/main" id="{A4F39B1F-EBCE-4471-80A0-CBE2D41C6280}"/>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54649" name="Text Box 25">
            <a:extLst>
              <a:ext uri="{FF2B5EF4-FFF2-40B4-BE49-F238E27FC236}">
                <a16:creationId xmlns:a16="http://schemas.microsoft.com/office/drawing/2014/main" id="{5890C701-2761-4EBF-9AD4-EF6249DD8459}"/>
              </a:ext>
            </a:extLst>
          </p:cNvPr>
          <p:cNvSpPr txBox="1">
            <a:spLocks noChangeArrowheads="1"/>
          </p:cNvSpPr>
          <p:nvPr/>
        </p:nvSpPr>
        <p:spPr bwMode="auto">
          <a:xfrm>
            <a:off x="5686379" y="1478528"/>
            <a:ext cx="150233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dirty="0">
                <a:latin typeface="Calibri" panose="020F0502020204030204" pitchFamily="34" charset="0"/>
                <a:cs typeface="Calibri" panose="020F0502020204030204" pitchFamily="34" charset="0"/>
              </a:rPr>
              <a:t>Genomic DNA</a:t>
            </a:r>
          </a:p>
        </p:txBody>
      </p:sp>
      <p:sp>
        <p:nvSpPr>
          <p:cNvPr id="154650" name="Line 26">
            <a:extLst>
              <a:ext uri="{FF2B5EF4-FFF2-40B4-BE49-F238E27FC236}">
                <a16:creationId xmlns:a16="http://schemas.microsoft.com/office/drawing/2014/main" id="{959A6EDE-89AE-4EF2-BF24-3629F9CC8230}"/>
              </a:ext>
            </a:extLst>
          </p:cNvPr>
          <p:cNvSpPr>
            <a:spLocks noChangeShapeType="1"/>
          </p:cNvSpPr>
          <p:nvPr/>
        </p:nvSpPr>
        <p:spPr bwMode="auto">
          <a:xfrm>
            <a:off x="3573696" y="1999231"/>
            <a:ext cx="0" cy="700087"/>
          </a:xfrm>
          <a:prstGeom prst="line">
            <a:avLst/>
          </a:prstGeom>
          <a:noFill/>
          <a:ln w="9525">
            <a:solidFill>
              <a:schemeClr val="tx1"/>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51" name="Text Box 27">
            <a:extLst>
              <a:ext uri="{FF2B5EF4-FFF2-40B4-BE49-F238E27FC236}">
                <a16:creationId xmlns:a16="http://schemas.microsoft.com/office/drawing/2014/main" id="{AE75A4FD-CE8C-43EF-904E-ADB89466434D}"/>
              </a:ext>
            </a:extLst>
          </p:cNvPr>
          <p:cNvSpPr txBox="1">
            <a:spLocks noChangeArrowheads="1"/>
          </p:cNvSpPr>
          <p:nvPr/>
        </p:nvSpPr>
        <p:spPr bwMode="auto">
          <a:xfrm>
            <a:off x="102544" y="2223750"/>
            <a:ext cx="27860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Genomic DNA with double stranded break</a:t>
            </a:r>
          </a:p>
        </p:txBody>
      </p:sp>
      <p:sp>
        <p:nvSpPr>
          <p:cNvPr id="154652" name="Text Box 28">
            <a:extLst>
              <a:ext uri="{FF2B5EF4-FFF2-40B4-BE49-F238E27FC236}">
                <a16:creationId xmlns:a16="http://schemas.microsoft.com/office/drawing/2014/main" id="{E9C62532-F254-4750-A16D-A06EA0745681}"/>
              </a:ext>
            </a:extLst>
          </p:cNvPr>
          <p:cNvSpPr txBox="1">
            <a:spLocks noChangeArrowheads="1"/>
          </p:cNvSpPr>
          <p:nvPr/>
        </p:nvSpPr>
        <p:spPr bwMode="auto">
          <a:xfrm>
            <a:off x="3388266" y="2145520"/>
            <a:ext cx="34271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1800" dirty="0">
                <a:latin typeface="Calibri" panose="020F0502020204030204" pitchFamily="34" charset="0"/>
                <a:cs typeface="Calibri" panose="020F0502020204030204" pitchFamily="34" charset="0"/>
              </a:rPr>
              <a:t>Nuclease (sequence specific)</a:t>
            </a:r>
          </a:p>
        </p:txBody>
      </p:sp>
      <p:grpSp>
        <p:nvGrpSpPr>
          <p:cNvPr id="154653" name="Group 29">
            <a:extLst>
              <a:ext uri="{FF2B5EF4-FFF2-40B4-BE49-F238E27FC236}">
                <a16:creationId xmlns:a16="http://schemas.microsoft.com/office/drawing/2014/main" id="{1F533C90-D005-44C4-B99D-0EC3B2CB904F}"/>
              </a:ext>
            </a:extLst>
          </p:cNvPr>
          <p:cNvGrpSpPr>
            <a:grpSpLocks/>
          </p:cNvGrpSpPr>
          <p:nvPr/>
        </p:nvGrpSpPr>
        <p:grpSpPr bwMode="auto">
          <a:xfrm>
            <a:off x="2202096" y="2785040"/>
            <a:ext cx="2743200" cy="274638"/>
            <a:chOff x="2044" y="1987"/>
            <a:chExt cx="1728" cy="173"/>
          </a:xfrm>
        </p:grpSpPr>
        <p:grpSp>
          <p:nvGrpSpPr>
            <p:cNvPr id="154654" name="Group 30">
              <a:extLst>
                <a:ext uri="{FF2B5EF4-FFF2-40B4-BE49-F238E27FC236}">
                  <a16:creationId xmlns:a16="http://schemas.microsoft.com/office/drawing/2014/main" id="{B80ACEAE-6C9E-47AE-AA69-A2AE4128D159}"/>
                </a:ext>
              </a:extLst>
            </p:cNvPr>
            <p:cNvGrpSpPr>
              <a:grpSpLocks/>
            </p:cNvGrpSpPr>
            <p:nvPr/>
          </p:nvGrpSpPr>
          <p:grpSpPr bwMode="auto">
            <a:xfrm>
              <a:off x="2044" y="2036"/>
              <a:ext cx="1728" cy="105"/>
              <a:chOff x="2016" y="1246"/>
              <a:chExt cx="1728" cy="105"/>
            </a:xfrm>
          </p:grpSpPr>
          <p:sp>
            <p:nvSpPr>
              <p:cNvPr id="154655" name="Line 31">
                <a:extLst>
                  <a:ext uri="{FF2B5EF4-FFF2-40B4-BE49-F238E27FC236}">
                    <a16:creationId xmlns:a16="http://schemas.microsoft.com/office/drawing/2014/main" id="{68DA6C4C-76A8-475F-8BD6-854F251FC1DD}"/>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56" name="Line 32">
                <a:extLst>
                  <a:ext uri="{FF2B5EF4-FFF2-40B4-BE49-F238E27FC236}">
                    <a16:creationId xmlns:a16="http://schemas.microsoft.com/office/drawing/2014/main" id="{F602E2D0-C8E2-422E-B266-C682240159AA}"/>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657" name="Group 33">
                <a:extLst>
                  <a:ext uri="{FF2B5EF4-FFF2-40B4-BE49-F238E27FC236}">
                    <a16:creationId xmlns:a16="http://schemas.microsoft.com/office/drawing/2014/main" id="{F28DE58B-ACF2-4341-B530-8DADD52F5709}"/>
                  </a:ext>
                </a:extLst>
              </p:cNvPr>
              <p:cNvGrpSpPr>
                <a:grpSpLocks/>
              </p:cNvGrpSpPr>
              <p:nvPr/>
            </p:nvGrpSpPr>
            <p:grpSpPr bwMode="auto">
              <a:xfrm>
                <a:off x="2112" y="1246"/>
                <a:ext cx="1536" cy="101"/>
                <a:chOff x="2078" y="1246"/>
                <a:chExt cx="1536" cy="101"/>
              </a:xfrm>
            </p:grpSpPr>
            <p:sp>
              <p:nvSpPr>
                <p:cNvPr id="154658" name="Line 34">
                  <a:extLst>
                    <a:ext uri="{FF2B5EF4-FFF2-40B4-BE49-F238E27FC236}">
                      <a16:creationId xmlns:a16="http://schemas.microsoft.com/office/drawing/2014/main" id="{841A8132-2667-4012-B897-17685CDACD20}"/>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59" name="Line 35">
                  <a:extLst>
                    <a:ext uri="{FF2B5EF4-FFF2-40B4-BE49-F238E27FC236}">
                      <a16:creationId xmlns:a16="http://schemas.microsoft.com/office/drawing/2014/main" id="{C9C9407E-7CBA-487A-BED4-89436E7986F6}"/>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0" name="Line 36">
                  <a:extLst>
                    <a:ext uri="{FF2B5EF4-FFF2-40B4-BE49-F238E27FC236}">
                      <a16:creationId xmlns:a16="http://schemas.microsoft.com/office/drawing/2014/main" id="{196D6B15-3FBB-4948-9E79-E50E858D896F}"/>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1" name="Line 37">
                  <a:extLst>
                    <a:ext uri="{FF2B5EF4-FFF2-40B4-BE49-F238E27FC236}">
                      <a16:creationId xmlns:a16="http://schemas.microsoft.com/office/drawing/2014/main" id="{E1467589-594C-421B-9366-C1D0E941A33F}"/>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2" name="Line 38">
                  <a:extLst>
                    <a:ext uri="{FF2B5EF4-FFF2-40B4-BE49-F238E27FC236}">
                      <a16:creationId xmlns:a16="http://schemas.microsoft.com/office/drawing/2014/main" id="{81FF1D81-9989-4777-9A1F-78EADF711F00}"/>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3" name="Line 39">
                  <a:extLst>
                    <a:ext uri="{FF2B5EF4-FFF2-40B4-BE49-F238E27FC236}">
                      <a16:creationId xmlns:a16="http://schemas.microsoft.com/office/drawing/2014/main" id="{E358279A-FBBC-4167-90FE-B0601118E584}"/>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4" name="Line 40">
                  <a:extLst>
                    <a:ext uri="{FF2B5EF4-FFF2-40B4-BE49-F238E27FC236}">
                      <a16:creationId xmlns:a16="http://schemas.microsoft.com/office/drawing/2014/main" id="{78A2B535-170F-4296-8801-4938B54B3752}"/>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5" name="Line 41">
                  <a:extLst>
                    <a:ext uri="{FF2B5EF4-FFF2-40B4-BE49-F238E27FC236}">
                      <a16:creationId xmlns:a16="http://schemas.microsoft.com/office/drawing/2014/main" id="{EA2671C5-CC3C-44BD-B906-3C845B06F01D}"/>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6" name="Line 42">
                  <a:extLst>
                    <a:ext uri="{FF2B5EF4-FFF2-40B4-BE49-F238E27FC236}">
                      <a16:creationId xmlns:a16="http://schemas.microsoft.com/office/drawing/2014/main" id="{5D8C2570-2FD1-4F7C-B8BF-AAA264BEFB28}"/>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7" name="Line 43">
                  <a:extLst>
                    <a:ext uri="{FF2B5EF4-FFF2-40B4-BE49-F238E27FC236}">
                      <a16:creationId xmlns:a16="http://schemas.microsoft.com/office/drawing/2014/main" id="{BC48F551-6F97-4470-8A72-98C4F8A08EA6}"/>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8" name="Line 44">
                  <a:extLst>
                    <a:ext uri="{FF2B5EF4-FFF2-40B4-BE49-F238E27FC236}">
                      <a16:creationId xmlns:a16="http://schemas.microsoft.com/office/drawing/2014/main" id="{FFBFCD67-45E0-4211-942A-8C14F2858AE0}"/>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9" name="Line 45">
                  <a:extLst>
                    <a:ext uri="{FF2B5EF4-FFF2-40B4-BE49-F238E27FC236}">
                      <a16:creationId xmlns:a16="http://schemas.microsoft.com/office/drawing/2014/main" id="{9E3034DB-A5B1-43E5-994F-DDF0A46A0971}"/>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0" name="Line 46">
                  <a:extLst>
                    <a:ext uri="{FF2B5EF4-FFF2-40B4-BE49-F238E27FC236}">
                      <a16:creationId xmlns:a16="http://schemas.microsoft.com/office/drawing/2014/main" id="{A0BEFAFE-34F9-4405-B45C-BBEF73DEB08C}"/>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1" name="Line 47">
                  <a:extLst>
                    <a:ext uri="{FF2B5EF4-FFF2-40B4-BE49-F238E27FC236}">
                      <a16:creationId xmlns:a16="http://schemas.microsoft.com/office/drawing/2014/main" id="{0CC09990-57D7-4A1A-975B-4C51457A0AB3}"/>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2" name="Line 48">
                  <a:extLst>
                    <a:ext uri="{FF2B5EF4-FFF2-40B4-BE49-F238E27FC236}">
                      <a16:creationId xmlns:a16="http://schemas.microsoft.com/office/drawing/2014/main" id="{DC098BB7-7ACA-429D-9A8B-64D48DE89D80}"/>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3" name="Line 49">
                  <a:extLst>
                    <a:ext uri="{FF2B5EF4-FFF2-40B4-BE49-F238E27FC236}">
                      <a16:creationId xmlns:a16="http://schemas.microsoft.com/office/drawing/2014/main" id="{54030372-8BD4-4769-AB12-32E4335BA2C7}"/>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4" name="Line 50">
                  <a:extLst>
                    <a:ext uri="{FF2B5EF4-FFF2-40B4-BE49-F238E27FC236}">
                      <a16:creationId xmlns:a16="http://schemas.microsoft.com/office/drawing/2014/main" id="{929D6E2A-3E8D-4D2D-B6EA-601A9AA04F88}"/>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54675" name="Rectangle 51">
              <a:extLst>
                <a:ext uri="{FF2B5EF4-FFF2-40B4-BE49-F238E27FC236}">
                  <a16:creationId xmlns:a16="http://schemas.microsoft.com/office/drawing/2014/main" id="{FDD91884-D0CE-4A4C-97B4-3C51D3BF29CE}"/>
                </a:ext>
              </a:extLst>
            </p:cNvPr>
            <p:cNvSpPr>
              <a:spLocks noChangeArrowheads="1"/>
            </p:cNvSpPr>
            <p:nvPr/>
          </p:nvSpPr>
          <p:spPr bwMode="auto">
            <a:xfrm>
              <a:off x="2880" y="1987"/>
              <a:ext cx="56" cy="17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54676" name="Line 52">
              <a:extLst>
                <a:ext uri="{FF2B5EF4-FFF2-40B4-BE49-F238E27FC236}">
                  <a16:creationId xmlns:a16="http://schemas.microsoft.com/office/drawing/2014/main" id="{F189F90D-0D24-4377-BF4D-E22E902CFF3F}"/>
                </a:ext>
              </a:extLst>
            </p:cNvPr>
            <p:cNvSpPr>
              <a:spLocks noChangeShapeType="1"/>
            </p:cNvSpPr>
            <p:nvPr/>
          </p:nvSpPr>
          <p:spPr bwMode="auto">
            <a:xfrm>
              <a:off x="2795" y="2036"/>
              <a:ext cx="8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7" name="Line 53">
              <a:extLst>
                <a:ext uri="{FF2B5EF4-FFF2-40B4-BE49-F238E27FC236}">
                  <a16:creationId xmlns:a16="http://schemas.microsoft.com/office/drawing/2014/main" id="{E0497046-CACD-4CEB-85BC-F42045181B44}"/>
                </a:ext>
              </a:extLst>
            </p:cNvPr>
            <p:cNvSpPr>
              <a:spLocks noChangeShapeType="1"/>
            </p:cNvSpPr>
            <p:nvPr/>
          </p:nvSpPr>
          <p:spPr bwMode="auto">
            <a:xfrm flipH="1">
              <a:off x="2929" y="2141"/>
              <a:ext cx="8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sp>
        <p:nvSpPr>
          <p:cNvPr id="154678" name="Line 54">
            <a:extLst>
              <a:ext uri="{FF2B5EF4-FFF2-40B4-BE49-F238E27FC236}">
                <a16:creationId xmlns:a16="http://schemas.microsoft.com/office/drawing/2014/main" id="{885EDC07-D01C-4335-9781-828F73769210}"/>
              </a:ext>
            </a:extLst>
          </p:cNvPr>
          <p:cNvSpPr>
            <a:spLocks noChangeShapeType="1"/>
          </p:cNvSpPr>
          <p:nvPr/>
        </p:nvSpPr>
        <p:spPr bwMode="auto">
          <a:xfrm rot="2700000">
            <a:off x="2674378" y="3260499"/>
            <a:ext cx="0" cy="1096963"/>
          </a:xfrm>
          <a:prstGeom prst="line">
            <a:avLst/>
          </a:prstGeom>
          <a:noFill/>
          <a:ln w="9525">
            <a:solidFill>
              <a:schemeClr val="tx1"/>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9" name="Text Box 55">
            <a:extLst>
              <a:ext uri="{FF2B5EF4-FFF2-40B4-BE49-F238E27FC236}">
                <a16:creationId xmlns:a16="http://schemas.microsoft.com/office/drawing/2014/main" id="{3BFCD0CB-71DB-4895-AD36-849B62C7011D}"/>
              </a:ext>
            </a:extLst>
          </p:cNvPr>
          <p:cNvSpPr txBox="1">
            <a:spLocks noChangeArrowheads="1"/>
          </p:cNvSpPr>
          <p:nvPr/>
        </p:nvSpPr>
        <p:spPr bwMode="auto">
          <a:xfrm>
            <a:off x="878124" y="3258115"/>
            <a:ext cx="21383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Non-Homologous End Joining</a:t>
            </a:r>
          </a:p>
          <a:p>
            <a:pPr algn="ctr"/>
            <a:r>
              <a:rPr lang="en-US" altLang="en-US" sz="1800" dirty="0">
                <a:latin typeface="Calibri" panose="020F0502020204030204" pitchFamily="34" charset="0"/>
                <a:cs typeface="Calibri" panose="020F0502020204030204" pitchFamily="34" charset="0"/>
              </a:rPr>
              <a:t>(NHEJ)</a:t>
            </a:r>
          </a:p>
        </p:txBody>
      </p:sp>
      <p:grpSp>
        <p:nvGrpSpPr>
          <p:cNvPr id="154680" name="Group 56">
            <a:extLst>
              <a:ext uri="{FF2B5EF4-FFF2-40B4-BE49-F238E27FC236}">
                <a16:creationId xmlns:a16="http://schemas.microsoft.com/office/drawing/2014/main" id="{8CBD20AC-30B5-4DD9-BD39-9BBE7A2021B5}"/>
              </a:ext>
            </a:extLst>
          </p:cNvPr>
          <p:cNvGrpSpPr>
            <a:grpSpLocks/>
          </p:cNvGrpSpPr>
          <p:nvPr/>
        </p:nvGrpSpPr>
        <p:grpSpPr bwMode="auto">
          <a:xfrm>
            <a:off x="576496" y="5747315"/>
            <a:ext cx="2743200" cy="166688"/>
            <a:chOff x="2016" y="1246"/>
            <a:chExt cx="1728" cy="105"/>
          </a:xfrm>
        </p:grpSpPr>
        <p:sp>
          <p:nvSpPr>
            <p:cNvPr id="154681" name="Line 57">
              <a:extLst>
                <a:ext uri="{FF2B5EF4-FFF2-40B4-BE49-F238E27FC236}">
                  <a16:creationId xmlns:a16="http://schemas.microsoft.com/office/drawing/2014/main" id="{CD1611E7-29C5-4B2B-85B0-ED8B1E5DAA85}"/>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2" name="Line 58">
              <a:extLst>
                <a:ext uri="{FF2B5EF4-FFF2-40B4-BE49-F238E27FC236}">
                  <a16:creationId xmlns:a16="http://schemas.microsoft.com/office/drawing/2014/main" id="{3A09F8EF-FA1C-43F2-A1D5-1C27B8FD57E3}"/>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683" name="Group 59">
              <a:extLst>
                <a:ext uri="{FF2B5EF4-FFF2-40B4-BE49-F238E27FC236}">
                  <a16:creationId xmlns:a16="http://schemas.microsoft.com/office/drawing/2014/main" id="{5954BA9F-E01B-48DF-9472-A707794DD5DC}"/>
                </a:ext>
              </a:extLst>
            </p:cNvPr>
            <p:cNvGrpSpPr>
              <a:grpSpLocks/>
            </p:cNvGrpSpPr>
            <p:nvPr/>
          </p:nvGrpSpPr>
          <p:grpSpPr bwMode="auto">
            <a:xfrm>
              <a:off x="2112" y="1246"/>
              <a:ext cx="1536" cy="101"/>
              <a:chOff x="2078" y="1246"/>
              <a:chExt cx="1536" cy="101"/>
            </a:xfrm>
          </p:grpSpPr>
          <p:sp>
            <p:nvSpPr>
              <p:cNvPr id="154684" name="Line 60">
                <a:extLst>
                  <a:ext uri="{FF2B5EF4-FFF2-40B4-BE49-F238E27FC236}">
                    <a16:creationId xmlns:a16="http://schemas.microsoft.com/office/drawing/2014/main" id="{A9A1B7B3-4AF9-4F26-AF6B-9C284E68E0EA}"/>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5" name="Line 61">
                <a:extLst>
                  <a:ext uri="{FF2B5EF4-FFF2-40B4-BE49-F238E27FC236}">
                    <a16:creationId xmlns:a16="http://schemas.microsoft.com/office/drawing/2014/main" id="{5993DE17-96B9-4FBF-9C5C-57172C2D4DBE}"/>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6" name="Line 62">
                <a:extLst>
                  <a:ext uri="{FF2B5EF4-FFF2-40B4-BE49-F238E27FC236}">
                    <a16:creationId xmlns:a16="http://schemas.microsoft.com/office/drawing/2014/main" id="{9E484686-FF70-4972-8D3D-47FDC3C6E607}"/>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7" name="Line 63">
                <a:extLst>
                  <a:ext uri="{FF2B5EF4-FFF2-40B4-BE49-F238E27FC236}">
                    <a16:creationId xmlns:a16="http://schemas.microsoft.com/office/drawing/2014/main" id="{E8A41574-FF8D-4CD7-9E33-932FC5768FB0}"/>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8" name="Line 64">
                <a:extLst>
                  <a:ext uri="{FF2B5EF4-FFF2-40B4-BE49-F238E27FC236}">
                    <a16:creationId xmlns:a16="http://schemas.microsoft.com/office/drawing/2014/main" id="{7E105585-E2B5-43CB-B1CD-B38A0D9C08F0}"/>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9" name="Line 65">
                <a:extLst>
                  <a:ext uri="{FF2B5EF4-FFF2-40B4-BE49-F238E27FC236}">
                    <a16:creationId xmlns:a16="http://schemas.microsoft.com/office/drawing/2014/main" id="{2636D2C8-8684-49D5-8AB1-66A7278C23BC}"/>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0" name="Line 66">
                <a:extLst>
                  <a:ext uri="{FF2B5EF4-FFF2-40B4-BE49-F238E27FC236}">
                    <a16:creationId xmlns:a16="http://schemas.microsoft.com/office/drawing/2014/main" id="{8465B0D7-F5A6-444A-B7AA-A273EDCBF6B1}"/>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1" name="Line 67">
                <a:extLst>
                  <a:ext uri="{FF2B5EF4-FFF2-40B4-BE49-F238E27FC236}">
                    <a16:creationId xmlns:a16="http://schemas.microsoft.com/office/drawing/2014/main" id="{CE4485CD-ABD0-4754-9407-EEF605FF7331}"/>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2" name="Line 68">
                <a:extLst>
                  <a:ext uri="{FF2B5EF4-FFF2-40B4-BE49-F238E27FC236}">
                    <a16:creationId xmlns:a16="http://schemas.microsoft.com/office/drawing/2014/main" id="{CFAB7886-F494-4950-9BFC-0DBA49DBFC95}"/>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3" name="Line 69">
                <a:extLst>
                  <a:ext uri="{FF2B5EF4-FFF2-40B4-BE49-F238E27FC236}">
                    <a16:creationId xmlns:a16="http://schemas.microsoft.com/office/drawing/2014/main" id="{E32EE9FB-F972-4060-A778-10A83B1D4A19}"/>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4" name="Line 70">
                <a:extLst>
                  <a:ext uri="{FF2B5EF4-FFF2-40B4-BE49-F238E27FC236}">
                    <a16:creationId xmlns:a16="http://schemas.microsoft.com/office/drawing/2014/main" id="{6CDA1049-CEC9-40CD-BF30-2F858BDFF4BE}"/>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5" name="Line 71">
                <a:extLst>
                  <a:ext uri="{FF2B5EF4-FFF2-40B4-BE49-F238E27FC236}">
                    <a16:creationId xmlns:a16="http://schemas.microsoft.com/office/drawing/2014/main" id="{44C511DF-3385-4B32-988B-CADD6D52A372}"/>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6" name="Line 72">
                <a:extLst>
                  <a:ext uri="{FF2B5EF4-FFF2-40B4-BE49-F238E27FC236}">
                    <a16:creationId xmlns:a16="http://schemas.microsoft.com/office/drawing/2014/main" id="{38AA1FEA-B552-4875-93D4-DE27188A5D17}"/>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7" name="Line 73">
                <a:extLst>
                  <a:ext uri="{FF2B5EF4-FFF2-40B4-BE49-F238E27FC236}">
                    <a16:creationId xmlns:a16="http://schemas.microsoft.com/office/drawing/2014/main" id="{528D33B7-6505-4F5C-9817-E57B8F08D87E}"/>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8" name="Line 74">
                <a:extLst>
                  <a:ext uri="{FF2B5EF4-FFF2-40B4-BE49-F238E27FC236}">
                    <a16:creationId xmlns:a16="http://schemas.microsoft.com/office/drawing/2014/main" id="{79C3705C-CEB0-4F30-BB23-0664F6CC662A}"/>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9" name="Line 75">
                <a:extLst>
                  <a:ext uri="{FF2B5EF4-FFF2-40B4-BE49-F238E27FC236}">
                    <a16:creationId xmlns:a16="http://schemas.microsoft.com/office/drawing/2014/main" id="{E07C15DF-41DE-4CAD-A4FE-A124A9771259}"/>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00" name="Line 76">
                <a:extLst>
                  <a:ext uri="{FF2B5EF4-FFF2-40B4-BE49-F238E27FC236}">
                    <a16:creationId xmlns:a16="http://schemas.microsoft.com/office/drawing/2014/main" id="{803268ED-6219-4A61-A0E4-ED7DDBA4AC19}"/>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grpSp>
        <p:nvGrpSpPr>
          <p:cNvPr id="154701" name="Group 77">
            <a:extLst>
              <a:ext uri="{FF2B5EF4-FFF2-40B4-BE49-F238E27FC236}">
                <a16:creationId xmlns:a16="http://schemas.microsoft.com/office/drawing/2014/main" id="{4E2023FA-3F65-4D9A-8558-95F54F803D76}"/>
              </a:ext>
            </a:extLst>
          </p:cNvPr>
          <p:cNvGrpSpPr>
            <a:grpSpLocks/>
          </p:cNvGrpSpPr>
          <p:nvPr/>
        </p:nvGrpSpPr>
        <p:grpSpPr bwMode="auto">
          <a:xfrm>
            <a:off x="771762" y="4537643"/>
            <a:ext cx="2797175" cy="282575"/>
            <a:chOff x="701" y="3110"/>
            <a:chExt cx="1762" cy="178"/>
          </a:xfrm>
        </p:grpSpPr>
        <p:grpSp>
          <p:nvGrpSpPr>
            <p:cNvPr id="154702" name="Group 78">
              <a:extLst>
                <a:ext uri="{FF2B5EF4-FFF2-40B4-BE49-F238E27FC236}">
                  <a16:creationId xmlns:a16="http://schemas.microsoft.com/office/drawing/2014/main" id="{6096D474-72A2-4985-ACE8-05FC13552133}"/>
                </a:ext>
              </a:extLst>
            </p:cNvPr>
            <p:cNvGrpSpPr>
              <a:grpSpLocks/>
            </p:cNvGrpSpPr>
            <p:nvPr/>
          </p:nvGrpSpPr>
          <p:grpSpPr bwMode="auto">
            <a:xfrm>
              <a:off x="701" y="3150"/>
              <a:ext cx="1728" cy="105"/>
              <a:chOff x="2016" y="1246"/>
              <a:chExt cx="1728" cy="105"/>
            </a:xfrm>
          </p:grpSpPr>
          <p:sp>
            <p:nvSpPr>
              <p:cNvPr id="154703" name="Line 79">
                <a:extLst>
                  <a:ext uri="{FF2B5EF4-FFF2-40B4-BE49-F238E27FC236}">
                    <a16:creationId xmlns:a16="http://schemas.microsoft.com/office/drawing/2014/main" id="{5FF5C318-F620-441D-80CC-6CBBD71FBACC}"/>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04" name="Line 80">
                <a:extLst>
                  <a:ext uri="{FF2B5EF4-FFF2-40B4-BE49-F238E27FC236}">
                    <a16:creationId xmlns:a16="http://schemas.microsoft.com/office/drawing/2014/main" id="{979CDE7A-7EA4-418E-934D-65EE38F3F2DE}"/>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705" name="Group 81">
                <a:extLst>
                  <a:ext uri="{FF2B5EF4-FFF2-40B4-BE49-F238E27FC236}">
                    <a16:creationId xmlns:a16="http://schemas.microsoft.com/office/drawing/2014/main" id="{4AD8412A-B7C6-47A2-A348-A606820061E8}"/>
                  </a:ext>
                </a:extLst>
              </p:cNvPr>
              <p:cNvGrpSpPr>
                <a:grpSpLocks/>
              </p:cNvGrpSpPr>
              <p:nvPr/>
            </p:nvGrpSpPr>
            <p:grpSpPr bwMode="auto">
              <a:xfrm>
                <a:off x="2112" y="1246"/>
                <a:ext cx="1536" cy="101"/>
                <a:chOff x="2078" y="1246"/>
                <a:chExt cx="1536" cy="101"/>
              </a:xfrm>
            </p:grpSpPr>
            <p:sp>
              <p:nvSpPr>
                <p:cNvPr id="154706" name="Line 82">
                  <a:extLst>
                    <a:ext uri="{FF2B5EF4-FFF2-40B4-BE49-F238E27FC236}">
                      <a16:creationId xmlns:a16="http://schemas.microsoft.com/office/drawing/2014/main" id="{DFCDBD64-BB26-4A52-BC1D-D8665F1AD547}"/>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07" name="Line 83">
                  <a:extLst>
                    <a:ext uri="{FF2B5EF4-FFF2-40B4-BE49-F238E27FC236}">
                      <a16:creationId xmlns:a16="http://schemas.microsoft.com/office/drawing/2014/main" id="{5B8C205B-DF4A-4C60-9E42-8952176AAA8D}"/>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08" name="Line 84">
                  <a:extLst>
                    <a:ext uri="{FF2B5EF4-FFF2-40B4-BE49-F238E27FC236}">
                      <a16:creationId xmlns:a16="http://schemas.microsoft.com/office/drawing/2014/main" id="{BC10A1E7-4717-4A72-B9D7-0A18C1231356}"/>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09" name="Line 85">
                  <a:extLst>
                    <a:ext uri="{FF2B5EF4-FFF2-40B4-BE49-F238E27FC236}">
                      <a16:creationId xmlns:a16="http://schemas.microsoft.com/office/drawing/2014/main" id="{DBE7FD09-422E-4411-9D29-0EE746D05578}"/>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0" name="Line 86">
                  <a:extLst>
                    <a:ext uri="{FF2B5EF4-FFF2-40B4-BE49-F238E27FC236}">
                      <a16:creationId xmlns:a16="http://schemas.microsoft.com/office/drawing/2014/main" id="{E27040AB-A9EC-439A-9555-FDB0D278ADFD}"/>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1" name="Line 87">
                  <a:extLst>
                    <a:ext uri="{FF2B5EF4-FFF2-40B4-BE49-F238E27FC236}">
                      <a16:creationId xmlns:a16="http://schemas.microsoft.com/office/drawing/2014/main" id="{83FD066D-5049-4CB0-8259-264DE652D693}"/>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2" name="Line 88">
                  <a:extLst>
                    <a:ext uri="{FF2B5EF4-FFF2-40B4-BE49-F238E27FC236}">
                      <a16:creationId xmlns:a16="http://schemas.microsoft.com/office/drawing/2014/main" id="{E1D00C5C-3AD3-415A-8275-768429076F60}"/>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3" name="Line 89">
                  <a:extLst>
                    <a:ext uri="{FF2B5EF4-FFF2-40B4-BE49-F238E27FC236}">
                      <a16:creationId xmlns:a16="http://schemas.microsoft.com/office/drawing/2014/main" id="{3EAF2026-81D7-4F94-B96A-D916158463B0}"/>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4" name="Line 90">
                  <a:extLst>
                    <a:ext uri="{FF2B5EF4-FFF2-40B4-BE49-F238E27FC236}">
                      <a16:creationId xmlns:a16="http://schemas.microsoft.com/office/drawing/2014/main" id="{473552DC-6E58-45DB-B24C-801C1B950A47}"/>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5" name="Line 91">
                  <a:extLst>
                    <a:ext uri="{FF2B5EF4-FFF2-40B4-BE49-F238E27FC236}">
                      <a16:creationId xmlns:a16="http://schemas.microsoft.com/office/drawing/2014/main" id="{6B7651FF-762E-443C-B242-9A7936368F1F}"/>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6" name="Line 92">
                  <a:extLst>
                    <a:ext uri="{FF2B5EF4-FFF2-40B4-BE49-F238E27FC236}">
                      <a16:creationId xmlns:a16="http://schemas.microsoft.com/office/drawing/2014/main" id="{D8D9A9F3-9FA2-4C0D-8AA1-C9FADBACD16A}"/>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7" name="Line 93">
                  <a:extLst>
                    <a:ext uri="{FF2B5EF4-FFF2-40B4-BE49-F238E27FC236}">
                      <a16:creationId xmlns:a16="http://schemas.microsoft.com/office/drawing/2014/main" id="{97EADEF8-4096-43F5-A1B2-F39041809F1B}"/>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8" name="Line 94">
                  <a:extLst>
                    <a:ext uri="{FF2B5EF4-FFF2-40B4-BE49-F238E27FC236}">
                      <a16:creationId xmlns:a16="http://schemas.microsoft.com/office/drawing/2014/main" id="{BD81B201-184B-4E3D-B877-BFD4BA301F4D}"/>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9" name="Line 95">
                  <a:extLst>
                    <a:ext uri="{FF2B5EF4-FFF2-40B4-BE49-F238E27FC236}">
                      <a16:creationId xmlns:a16="http://schemas.microsoft.com/office/drawing/2014/main" id="{5E845F07-22BB-4B1C-B6DE-456D887FDF66}"/>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20" name="Line 96">
                  <a:extLst>
                    <a:ext uri="{FF2B5EF4-FFF2-40B4-BE49-F238E27FC236}">
                      <a16:creationId xmlns:a16="http://schemas.microsoft.com/office/drawing/2014/main" id="{AEA806B5-060F-4332-8DB4-CBE0F408316C}"/>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21" name="Line 97">
                  <a:extLst>
                    <a:ext uri="{FF2B5EF4-FFF2-40B4-BE49-F238E27FC236}">
                      <a16:creationId xmlns:a16="http://schemas.microsoft.com/office/drawing/2014/main" id="{29B2040C-F23E-4CDE-B5E1-987AAF2B8755}"/>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22" name="Line 98">
                  <a:extLst>
                    <a:ext uri="{FF2B5EF4-FFF2-40B4-BE49-F238E27FC236}">
                      <a16:creationId xmlns:a16="http://schemas.microsoft.com/office/drawing/2014/main" id="{66AB0B43-22DD-440D-B2FD-89A5B09AFC7E}"/>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54723" name="Rectangle 99">
              <a:extLst>
                <a:ext uri="{FF2B5EF4-FFF2-40B4-BE49-F238E27FC236}">
                  <a16:creationId xmlns:a16="http://schemas.microsoft.com/office/drawing/2014/main" id="{E652B67F-4669-4B83-845B-14C15304F218}"/>
                </a:ext>
              </a:extLst>
            </p:cNvPr>
            <p:cNvSpPr>
              <a:spLocks noChangeArrowheads="1"/>
            </p:cNvSpPr>
            <p:nvPr/>
          </p:nvSpPr>
          <p:spPr bwMode="auto">
            <a:xfrm>
              <a:off x="2112" y="3110"/>
              <a:ext cx="351" cy="17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54724" name="Line 100">
              <a:extLst>
                <a:ext uri="{FF2B5EF4-FFF2-40B4-BE49-F238E27FC236}">
                  <a16:creationId xmlns:a16="http://schemas.microsoft.com/office/drawing/2014/main" id="{5807AB6C-32CE-45FD-BF32-C288B5FB188C}"/>
                </a:ext>
              </a:extLst>
            </p:cNvPr>
            <p:cNvSpPr>
              <a:spLocks noChangeShapeType="1"/>
            </p:cNvSpPr>
            <p:nvPr/>
          </p:nvSpPr>
          <p:spPr bwMode="auto">
            <a:xfrm>
              <a:off x="2075" y="3150"/>
              <a:ext cx="5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nvGrpSpPr>
          <p:cNvPr id="154725" name="Group 101">
            <a:extLst>
              <a:ext uri="{FF2B5EF4-FFF2-40B4-BE49-F238E27FC236}">
                <a16:creationId xmlns:a16="http://schemas.microsoft.com/office/drawing/2014/main" id="{E2FE4F47-1E30-48F9-BB5A-D66F9806BBFB}"/>
              </a:ext>
            </a:extLst>
          </p:cNvPr>
          <p:cNvGrpSpPr>
            <a:grpSpLocks/>
          </p:cNvGrpSpPr>
          <p:nvPr/>
        </p:nvGrpSpPr>
        <p:grpSpPr bwMode="auto">
          <a:xfrm>
            <a:off x="131996" y="5113906"/>
            <a:ext cx="3500438" cy="238125"/>
            <a:chOff x="712" y="3466"/>
            <a:chExt cx="2205" cy="150"/>
          </a:xfrm>
        </p:grpSpPr>
        <p:grpSp>
          <p:nvGrpSpPr>
            <p:cNvPr id="154726" name="Group 102">
              <a:extLst>
                <a:ext uri="{FF2B5EF4-FFF2-40B4-BE49-F238E27FC236}">
                  <a16:creationId xmlns:a16="http://schemas.microsoft.com/office/drawing/2014/main" id="{921634B9-059C-4EC2-97AF-BA621844D67F}"/>
                </a:ext>
              </a:extLst>
            </p:cNvPr>
            <p:cNvGrpSpPr>
              <a:grpSpLocks/>
            </p:cNvGrpSpPr>
            <p:nvPr/>
          </p:nvGrpSpPr>
          <p:grpSpPr bwMode="auto">
            <a:xfrm>
              <a:off x="712" y="3497"/>
              <a:ext cx="1728" cy="105"/>
              <a:chOff x="2016" y="1246"/>
              <a:chExt cx="1728" cy="105"/>
            </a:xfrm>
          </p:grpSpPr>
          <p:sp>
            <p:nvSpPr>
              <p:cNvPr id="154727" name="Line 103">
                <a:extLst>
                  <a:ext uri="{FF2B5EF4-FFF2-40B4-BE49-F238E27FC236}">
                    <a16:creationId xmlns:a16="http://schemas.microsoft.com/office/drawing/2014/main" id="{BC891B28-E8D7-4E4D-9995-EE4C2EB48D1F}"/>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28" name="Line 104">
                <a:extLst>
                  <a:ext uri="{FF2B5EF4-FFF2-40B4-BE49-F238E27FC236}">
                    <a16:creationId xmlns:a16="http://schemas.microsoft.com/office/drawing/2014/main" id="{87906ECB-3444-4BEC-8E6B-9FD116150938}"/>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729" name="Group 105">
                <a:extLst>
                  <a:ext uri="{FF2B5EF4-FFF2-40B4-BE49-F238E27FC236}">
                    <a16:creationId xmlns:a16="http://schemas.microsoft.com/office/drawing/2014/main" id="{A97FBBE1-1D3A-41E7-B4C9-EC9436E19F07}"/>
                  </a:ext>
                </a:extLst>
              </p:cNvPr>
              <p:cNvGrpSpPr>
                <a:grpSpLocks/>
              </p:cNvGrpSpPr>
              <p:nvPr/>
            </p:nvGrpSpPr>
            <p:grpSpPr bwMode="auto">
              <a:xfrm>
                <a:off x="2112" y="1246"/>
                <a:ext cx="1536" cy="101"/>
                <a:chOff x="2078" y="1246"/>
                <a:chExt cx="1536" cy="101"/>
              </a:xfrm>
            </p:grpSpPr>
            <p:sp>
              <p:nvSpPr>
                <p:cNvPr id="154730" name="Line 106">
                  <a:extLst>
                    <a:ext uri="{FF2B5EF4-FFF2-40B4-BE49-F238E27FC236}">
                      <a16:creationId xmlns:a16="http://schemas.microsoft.com/office/drawing/2014/main" id="{DEFDDF2F-F172-4D74-908F-15AA59B9C826}"/>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1" name="Line 107">
                  <a:extLst>
                    <a:ext uri="{FF2B5EF4-FFF2-40B4-BE49-F238E27FC236}">
                      <a16:creationId xmlns:a16="http://schemas.microsoft.com/office/drawing/2014/main" id="{0D2322AD-0675-440D-A57B-3F4000B60F5F}"/>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2" name="Line 108">
                  <a:extLst>
                    <a:ext uri="{FF2B5EF4-FFF2-40B4-BE49-F238E27FC236}">
                      <a16:creationId xmlns:a16="http://schemas.microsoft.com/office/drawing/2014/main" id="{373AA137-B002-493A-AF03-05639A15F113}"/>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3" name="Line 109">
                  <a:extLst>
                    <a:ext uri="{FF2B5EF4-FFF2-40B4-BE49-F238E27FC236}">
                      <a16:creationId xmlns:a16="http://schemas.microsoft.com/office/drawing/2014/main" id="{8CAB0258-013D-44CE-95C1-2B1E257B5263}"/>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4" name="Line 110">
                  <a:extLst>
                    <a:ext uri="{FF2B5EF4-FFF2-40B4-BE49-F238E27FC236}">
                      <a16:creationId xmlns:a16="http://schemas.microsoft.com/office/drawing/2014/main" id="{12B92748-85F1-4603-A0F9-F9380B1FB8B5}"/>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5" name="Line 111">
                  <a:extLst>
                    <a:ext uri="{FF2B5EF4-FFF2-40B4-BE49-F238E27FC236}">
                      <a16:creationId xmlns:a16="http://schemas.microsoft.com/office/drawing/2014/main" id="{5B61C2DA-C81B-4473-8CC8-0CDA71EAD8D4}"/>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6" name="Line 112">
                  <a:extLst>
                    <a:ext uri="{FF2B5EF4-FFF2-40B4-BE49-F238E27FC236}">
                      <a16:creationId xmlns:a16="http://schemas.microsoft.com/office/drawing/2014/main" id="{8C388B96-8725-4BB1-BDE1-DD85A45D9A91}"/>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7" name="Line 113">
                  <a:extLst>
                    <a:ext uri="{FF2B5EF4-FFF2-40B4-BE49-F238E27FC236}">
                      <a16:creationId xmlns:a16="http://schemas.microsoft.com/office/drawing/2014/main" id="{4049CDFB-6A3F-4986-BB79-060B7CAE315D}"/>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8" name="Line 114">
                  <a:extLst>
                    <a:ext uri="{FF2B5EF4-FFF2-40B4-BE49-F238E27FC236}">
                      <a16:creationId xmlns:a16="http://schemas.microsoft.com/office/drawing/2014/main" id="{B96C3F8A-CF51-4510-8E4C-B714F5952B05}"/>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9" name="Line 115">
                  <a:extLst>
                    <a:ext uri="{FF2B5EF4-FFF2-40B4-BE49-F238E27FC236}">
                      <a16:creationId xmlns:a16="http://schemas.microsoft.com/office/drawing/2014/main" id="{68462DFA-88F4-48FE-8AF8-54B710DD0C93}"/>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0" name="Line 116">
                  <a:extLst>
                    <a:ext uri="{FF2B5EF4-FFF2-40B4-BE49-F238E27FC236}">
                      <a16:creationId xmlns:a16="http://schemas.microsoft.com/office/drawing/2014/main" id="{7DD22043-6084-41BA-9593-487A251CA61A}"/>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1" name="Line 117">
                  <a:extLst>
                    <a:ext uri="{FF2B5EF4-FFF2-40B4-BE49-F238E27FC236}">
                      <a16:creationId xmlns:a16="http://schemas.microsoft.com/office/drawing/2014/main" id="{BD336692-C89D-472E-B999-A9298EB8F15D}"/>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2" name="Line 118">
                  <a:extLst>
                    <a:ext uri="{FF2B5EF4-FFF2-40B4-BE49-F238E27FC236}">
                      <a16:creationId xmlns:a16="http://schemas.microsoft.com/office/drawing/2014/main" id="{AD709937-D714-467A-9168-175B1BF9DC9A}"/>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3" name="Line 119">
                  <a:extLst>
                    <a:ext uri="{FF2B5EF4-FFF2-40B4-BE49-F238E27FC236}">
                      <a16:creationId xmlns:a16="http://schemas.microsoft.com/office/drawing/2014/main" id="{AF0040C0-1F7B-4CE0-AE4B-96D7EE9F9AB3}"/>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4" name="Line 120">
                  <a:extLst>
                    <a:ext uri="{FF2B5EF4-FFF2-40B4-BE49-F238E27FC236}">
                      <a16:creationId xmlns:a16="http://schemas.microsoft.com/office/drawing/2014/main" id="{2C799A53-E0C6-4DE7-BFE9-CD3EFDA95C42}"/>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5" name="Line 121">
                  <a:extLst>
                    <a:ext uri="{FF2B5EF4-FFF2-40B4-BE49-F238E27FC236}">
                      <a16:creationId xmlns:a16="http://schemas.microsoft.com/office/drawing/2014/main" id="{D40BFAB8-24DD-40D7-AD10-EB093F8142C2}"/>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6" name="Line 122">
                  <a:extLst>
                    <a:ext uri="{FF2B5EF4-FFF2-40B4-BE49-F238E27FC236}">
                      <a16:creationId xmlns:a16="http://schemas.microsoft.com/office/drawing/2014/main" id="{CCD334AB-1FF3-4BBF-85F3-1C09E78F3E08}"/>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54747" name="Rectangle 123">
              <a:extLst>
                <a:ext uri="{FF2B5EF4-FFF2-40B4-BE49-F238E27FC236}">
                  <a16:creationId xmlns:a16="http://schemas.microsoft.com/office/drawing/2014/main" id="{A80E7DFF-390E-4450-9447-70ACEC520B98}"/>
                </a:ext>
              </a:extLst>
            </p:cNvPr>
            <p:cNvSpPr>
              <a:spLocks noChangeArrowheads="1"/>
            </p:cNvSpPr>
            <p:nvPr/>
          </p:nvSpPr>
          <p:spPr bwMode="auto">
            <a:xfrm>
              <a:off x="1255" y="3466"/>
              <a:ext cx="1213" cy="1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grpSp>
          <p:nvGrpSpPr>
            <p:cNvPr id="154748" name="Group 124">
              <a:extLst>
                <a:ext uri="{FF2B5EF4-FFF2-40B4-BE49-F238E27FC236}">
                  <a16:creationId xmlns:a16="http://schemas.microsoft.com/office/drawing/2014/main" id="{18DADE5E-F570-489C-9F91-C6025BA49F12}"/>
                </a:ext>
              </a:extLst>
            </p:cNvPr>
            <p:cNvGrpSpPr>
              <a:grpSpLocks/>
            </p:cNvGrpSpPr>
            <p:nvPr/>
          </p:nvGrpSpPr>
          <p:grpSpPr bwMode="auto">
            <a:xfrm>
              <a:off x="1189" y="3497"/>
              <a:ext cx="1728" cy="105"/>
              <a:chOff x="2016" y="1246"/>
              <a:chExt cx="1728" cy="105"/>
            </a:xfrm>
          </p:grpSpPr>
          <p:sp>
            <p:nvSpPr>
              <p:cNvPr id="154749" name="Line 125">
                <a:extLst>
                  <a:ext uri="{FF2B5EF4-FFF2-40B4-BE49-F238E27FC236}">
                    <a16:creationId xmlns:a16="http://schemas.microsoft.com/office/drawing/2014/main" id="{C81124C7-6828-48F1-AE5E-2651848C635A}"/>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0" name="Line 126">
                <a:extLst>
                  <a:ext uri="{FF2B5EF4-FFF2-40B4-BE49-F238E27FC236}">
                    <a16:creationId xmlns:a16="http://schemas.microsoft.com/office/drawing/2014/main" id="{E3EC9AA4-0E5C-4A28-9831-C13BC6CE01E7}"/>
                  </a:ext>
                </a:extLst>
              </p:cNvPr>
              <p:cNvSpPr>
                <a:spLocks noChangeShapeType="1"/>
              </p:cNvSpPr>
              <p:nvPr/>
            </p:nvSpPr>
            <p:spPr bwMode="auto">
              <a:xfrm flipH="1">
                <a:off x="2016" y="1351"/>
                <a:ext cx="17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751" name="Group 127">
                <a:extLst>
                  <a:ext uri="{FF2B5EF4-FFF2-40B4-BE49-F238E27FC236}">
                    <a16:creationId xmlns:a16="http://schemas.microsoft.com/office/drawing/2014/main" id="{3EE4EE86-8FD8-4C4C-8768-78A5C15787BF}"/>
                  </a:ext>
                </a:extLst>
              </p:cNvPr>
              <p:cNvGrpSpPr>
                <a:grpSpLocks/>
              </p:cNvGrpSpPr>
              <p:nvPr/>
            </p:nvGrpSpPr>
            <p:grpSpPr bwMode="auto">
              <a:xfrm>
                <a:off x="2112" y="1246"/>
                <a:ext cx="1536" cy="101"/>
                <a:chOff x="2078" y="1246"/>
                <a:chExt cx="1536" cy="101"/>
              </a:xfrm>
            </p:grpSpPr>
            <p:sp>
              <p:nvSpPr>
                <p:cNvPr id="154752" name="Line 128">
                  <a:extLst>
                    <a:ext uri="{FF2B5EF4-FFF2-40B4-BE49-F238E27FC236}">
                      <a16:creationId xmlns:a16="http://schemas.microsoft.com/office/drawing/2014/main" id="{FE718063-2EC2-4004-8915-F262176F7AB8}"/>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3" name="Line 129">
                  <a:extLst>
                    <a:ext uri="{FF2B5EF4-FFF2-40B4-BE49-F238E27FC236}">
                      <a16:creationId xmlns:a16="http://schemas.microsoft.com/office/drawing/2014/main" id="{A6416CE6-E514-4164-ABDC-4CE2F1C90287}"/>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4" name="Line 130">
                  <a:extLst>
                    <a:ext uri="{FF2B5EF4-FFF2-40B4-BE49-F238E27FC236}">
                      <a16:creationId xmlns:a16="http://schemas.microsoft.com/office/drawing/2014/main" id="{8A8FD140-407D-435F-A0AB-BDC80F732033}"/>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5" name="Line 131">
                  <a:extLst>
                    <a:ext uri="{FF2B5EF4-FFF2-40B4-BE49-F238E27FC236}">
                      <a16:creationId xmlns:a16="http://schemas.microsoft.com/office/drawing/2014/main" id="{2DEB7264-86D6-4D60-93C8-1775CB91A83A}"/>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6" name="Line 132">
                  <a:extLst>
                    <a:ext uri="{FF2B5EF4-FFF2-40B4-BE49-F238E27FC236}">
                      <a16:creationId xmlns:a16="http://schemas.microsoft.com/office/drawing/2014/main" id="{7A20632E-0676-4CC4-BBD8-E6B19E6AA2F9}"/>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7" name="Line 133">
                  <a:extLst>
                    <a:ext uri="{FF2B5EF4-FFF2-40B4-BE49-F238E27FC236}">
                      <a16:creationId xmlns:a16="http://schemas.microsoft.com/office/drawing/2014/main" id="{F5D25976-3420-4A9F-B6F4-DA9C7E1DFDF2}"/>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8" name="Line 134">
                  <a:extLst>
                    <a:ext uri="{FF2B5EF4-FFF2-40B4-BE49-F238E27FC236}">
                      <a16:creationId xmlns:a16="http://schemas.microsoft.com/office/drawing/2014/main" id="{97E55C71-A878-4BF9-B828-8A3B7D758556}"/>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9" name="Line 135">
                  <a:extLst>
                    <a:ext uri="{FF2B5EF4-FFF2-40B4-BE49-F238E27FC236}">
                      <a16:creationId xmlns:a16="http://schemas.microsoft.com/office/drawing/2014/main" id="{ED28FE06-4918-4733-84AC-725FEDE64391}"/>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0" name="Line 136">
                  <a:extLst>
                    <a:ext uri="{FF2B5EF4-FFF2-40B4-BE49-F238E27FC236}">
                      <a16:creationId xmlns:a16="http://schemas.microsoft.com/office/drawing/2014/main" id="{050F621F-A57C-486A-8367-EBB03C720003}"/>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1" name="Line 137">
                  <a:extLst>
                    <a:ext uri="{FF2B5EF4-FFF2-40B4-BE49-F238E27FC236}">
                      <a16:creationId xmlns:a16="http://schemas.microsoft.com/office/drawing/2014/main" id="{8ADB33E9-9DA7-4CE2-8CD8-73743085C1DB}"/>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2" name="Line 138">
                  <a:extLst>
                    <a:ext uri="{FF2B5EF4-FFF2-40B4-BE49-F238E27FC236}">
                      <a16:creationId xmlns:a16="http://schemas.microsoft.com/office/drawing/2014/main" id="{4BE1B313-668D-4D59-8867-CC9FDD7D62F3}"/>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3" name="Line 139">
                  <a:extLst>
                    <a:ext uri="{FF2B5EF4-FFF2-40B4-BE49-F238E27FC236}">
                      <a16:creationId xmlns:a16="http://schemas.microsoft.com/office/drawing/2014/main" id="{C4953240-D3B9-4C47-A400-E2CD24339B1F}"/>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4" name="Line 140">
                  <a:extLst>
                    <a:ext uri="{FF2B5EF4-FFF2-40B4-BE49-F238E27FC236}">
                      <a16:creationId xmlns:a16="http://schemas.microsoft.com/office/drawing/2014/main" id="{BE48D422-D414-4B70-872D-291718E522CD}"/>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5" name="Line 141">
                  <a:extLst>
                    <a:ext uri="{FF2B5EF4-FFF2-40B4-BE49-F238E27FC236}">
                      <a16:creationId xmlns:a16="http://schemas.microsoft.com/office/drawing/2014/main" id="{B6F88B25-2423-4EE1-B663-B79E63BD4CE8}"/>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6" name="Line 142">
                  <a:extLst>
                    <a:ext uri="{FF2B5EF4-FFF2-40B4-BE49-F238E27FC236}">
                      <a16:creationId xmlns:a16="http://schemas.microsoft.com/office/drawing/2014/main" id="{958C2068-C552-442B-BD5C-059D0C3FB66D}"/>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7" name="Line 143">
                  <a:extLst>
                    <a:ext uri="{FF2B5EF4-FFF2-40B4-BE49-F238E27FC236}">
                      <a16:creationId xmlns:a16="http://schemas.microsoft.com/office/drawing/2014/main" id="{D7B6F1C5-34C6-4AAF-B59F-9B3FE5BCEC18}"/>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8" name="Line 144">
                  <a:extLst>
                    <a:ext uri="{FF2B5EF4-FFF2-40B4-BE49-F238E27FC236}">
                      <a16:creationId xmlns:a16="http://schemas.microsoft.com/office/drawing/2014/main" id="{AD9D317C-8A61-4ADD-A405-D7992FD6E6F9}"/>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grpSp>
      <p:sp>
        <p:nvSpPr>
          <p:cNvPr id="154769" name="Text Box 145">
            <a:extLst>
              <a:ext uri="{FF2B5EF4-FFF2-40B4-BE49-F238E27FC236}">
                <a16:creationId xmlns:a16="http://schemas.microsoft.com/office/drawing/2014/main" id="{9A7164E4-9BDC-4625-BEA3-AF97373A2DCB}"/>
              </a:ext>
            </a:extLst>
          </p:cNvPr>
          <p:cNvSpPr txBox="1">
            <a:spLocks noChangeArrowheads="1"/>
          </p:cNvSpPr>
          <p:nvPr/>
        </p:nvSpPr>
        <p:spPr bwMode="auto">
          <a:xfrm>
            <a:off x="2470387" y="1316606"/>
            <a:ext cx="183575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dirty="0">
                <a:latin typeface="Calibri" panose="020F0502020204030204" pitchFamily="34" charset="0"/>
                <a:cs typeface="Calibri" panose="020F0502020204030204" pitchFamily="34" charset="0"/>
              </a:rPr>
              <a:t>A     B     C     D     E     F     G</a:t>
            </a:r>
          </a:p>
        </p:txBody>
      </p:sp>
      <p:sp>
        <p:nvSpPr>
          <p:cNvPr id="154770" name="Text Box 146">
            <a:extLst>
              <a:ext uri="{FF2B5EF4-FFF2-40B4-BE49-F238E27FC236}">
                <a16:creationId xmlns:a16="http://schemas.microsoft.com/office/drawing/2014/main" id="{BDD111E7-F630-4B2A-8D7C-DDB16899C60D}"/>
              </a:ext>
            </a:extLst>
          </p:cNvPr>
          <p:cNvSpPr txBox="1">
            <a:spLocks noChangeArrowheads="1"/>
          </p:cNvSpPr>
          <p:nvPr/>
        </p:nvSpPr>
        <p:spPr bwMode="auto">
          <a:xfrm>
            <a:off x="984487" y="4332856"/>
            <a:ext cx="156485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dirty="0">
                <a:latin typeface="Calibri" panose="020F0502020204030204" pitchFamily="34" charset="0"/>
                <a:cs typeface="Calibri" panose="020F0502020204030204" pitchFamily="34" charset="0"/>
              </a:rPr>
              <a:t>A     B     C     E     F     G</a:t>
            </a:r>
          </a:p>
        </p:txBody>
      </p:sp>
      <p:sp>
        <p:nvSpPr>
          <p:cNvPr id="154771" name="Text Box 147">
            <a:extLst>
              <a:ext uri="{FF2B5EF4-FFF2-40B4-BE49-F238E27FC236}">
                <a16:creationId xmlns:a16="http://schemas.microsoft.com/office/drawing/2014/main" id="{3930FDEB-EEC9-44BF-BE83-A151780BDF19}"/>
              </a:ext>
            </a:extLst>
          </p:cNvPr>
          <p:cNvSpPr txBox="1">
            <a:spLocks noChangeArrowheads="1"/>
          </p:cNvSpPr>
          <p:nvPr/>
        </p:nvSpPr>
        <p:spPr bwMode="auto">
          <a:xfrm>
            <a:off x="344724" y="4890065"/>
            <a:ext cx="259237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dirty="0">
                <a:latin typeface="Calibri" panose="020F0502020204030204" pitchFamily="34" charset="0"/>
                <a:cs typeface="Calibri" panose="020F0502020204030204" pitchFamily="34" charset="0"/>
              </a:rPr>
              <a:t>A     B     C     D     X     Y     Z     E     F     G</a:t>
            </a:r>
          </a:p>
        </p:txBody>
      </p:sp>
      <p:sp>
        <p:nvSpPr>
          <p:cNvPr id="154772" name="Text Box 148">
            <a:extLst>
              <a:ext uri="{FF2B5EF4-FFF2-40B4-BE49-F238E27FC236}">
                <a16:creationId xmlns:a16="http://schemas.microsoft.com/office/drawing/2014/main" id="{6C5070B4-BCFE-4178-B20C-02A54916CA18}"/>
              </a:ext>
            </a:extLst>
          </p:cNvPr>
          <p:cNvSpPr txBox="1">
            <a:spLocks noChangeArrowheads="1"/>
          </p:cNvSpPr>
          <p:nvPr/>
        </p:nvSpPr>
        <p:spPr bwMode="auto">
          <a:xfrm>
            <a:off x="795574" y="5485381"/>
            <a:ext cx="183575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dirty="0">
                <a:latin typeface="Calibri" panose="020F0502020204030204" pitchFamily="34" charset="0"/>
                <a:cs typeface="Calibri" panose="020F0502020204030204" pitchFamily="34" charset="0"/>
              </a:rPr>
              <a:t>A     B     C     D     E     F     G</a:t>
            </a:r>
          </a:p>
        </p:txBody>
      </p:sp>
      <p:sp>
        <p:nvSpPr>
          <p:cNvPr id="154773" name="Text Box 149">
            <a:extLst>
              <a:ext uri="{FF2B5EF4-FFF2-40B4-BE49-F238E27FC236}">
                <a16:creationId xmlns:a16="http://schemas.microsoft.com/office/drawing/2014/main" id="{1A33872D-5D40-46AE-BB74-9459EDBC8A9C}"/>
              </a:ext>
            </a:extLst>
          </p:cNvPr>
          <p:cNvSpPr txBox="1">
            <a:spLocks noChangeArrowheads="1"/>
          </p:cNvSpPr>
          <p:nvPr/>
        </p:nvSpPr>
        <p:spPr bwMode="auto">
          <a:xfrm>
            <a:off x="3765784" y="4494778"/>
            <a:ext cx="1022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latin typeface="Calibri" panose="020F0502020204030204" pitchFamily="34" charset="0"/>
                <a:cs typeface="Calibri" panose="020F0502020204030204" pitchFamily="34" charset="0"/>
              </a:rPr>
              <a:t>Deletion</a:t>
            </a:r>
          </a:p>
        </p:txBody>
      </p:sp>
      <p:sp>
        <p:nvSpPr>
          <p:cNvPr id="154774" name="Text Box 150">
            <a:extLst>
              <a:ext uri="{FF2B5EF4-FFF2-40B4-BE49-F238E27FC236}">
                <a16:creationId xmlns:a16="http://schemas.microsoft.com/office/drawing/2014/main" id="{6D788689-08EC-4C9A-A38F-9F5731B26B91}"/>
              </a:ext>
            </a:extLst>
          </p:cNvPr>
          <p:cNvSpPr txBox="1">
            <a:spLocks noChangeArrowheads="1"/>
          </p:cNvSpPr>
          <p:nvPr/>
        </p:nvSpPr>
        <p:spPr bwMode="auto">
          <a:xfrm>
            <a:off x="3765784" y="5048818"/>
            <a:ext cx="1060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latin typeface="Calibri" panose="020F0502020204030204" pitchFamily="34" charset="0"/>
                <a:cs typeface="Calibri" panose="020F0502020204030204" pitchFamily="34" charset="0"/>
              </a:rPr>
              <a:t>Insertion</a:t>
            </a:r>
          </a:p>
        </p:txBody>
      </p:sp>
      <p:sp>
        <p:nvSpPr>
          <p:cNvPr id="154775" name="Text Box 151">
            <a:extLst>
              <a:ext uri="{FF2B5EF4-FFF2-40B4-BE49-F238E27FC236}">
                <a16:creationId xmlns:a16="http://schemas.microsoft.com/office/drawing/2014/main" id="{97BAF058-1BA7-4457-A37D-F1CCE8EABBF6}"/>
              </a:ext>
            </a:extLst>
          </p:cNvPr>
          <p:cNvSpPr txBox="1">
            <a:spLocks noChangeArrowheads="1"/>
          </p:cNvSpPr>
          <p:nvPr/>
        </p:nvSpPr>
        <p:spPr bwMode="auto">
          <a:xfrm>
            <a:off x="3765784" y="5647303"/>
            <a:ext cx="309212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latin typeface="Calibri" panose="020F0502020204030204" pitchFamily="34" charset="0"/>
                <a:cs typeface="Calibri" panose="020F0502020204030204" pitchFamily="34" charset="0"/>
              </a:rPr>
              <a:t>Restoration (often undetected)</a:t>
            </a:r>
          </a:p>
        </p:txBody>
      </p:sp>
      <p:sp>
        <p:nvSpPr>
          <p:cNvPr id="154776" name="AutoShape 152">
            <a:extLst>
              <a:ext uri="{FF2B5EF4-FFF2-40B4-BE49-F238E27FC236}">
                <a16:creationId xmlns:a16="http://schemas.microsoft.com/office/drawing/2014/main" id="{21C67A2B-4288-4A73-A23E-8DFEB6B4C934}"/>
              </a:ext>
            </a:extLst>
          </p:cNvPr>
          <p:cNvSpPr>
            <a:spLocks/>
          </p:cNvSpPr>
          <p:nvPr/>
        </p:nvSpPr>
        <p:spPr bwMode="auto">
          <a:xfrm>
            <a:off x="4834171" y="4345556"/>
            <a:ext cx="192088" cy="1158875"/>
          </a:xfrm>
          <a:prstGeom prst="rightBrace">
            <a:avLst>
              <a:gd name="adj1" fmla="val 50275"/>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54777" name="Text Box 153">
            <a:extLst>
              <a:ext uri="{FF2B5EF4-FFF2-40B4-BE49-F238E27FC236}">
                <a16:creationId xmlns:a16="http://schemas.microsoft.com/office/drawing/2014/main" id="{399CDE70-330E-4E04-AFCB-D4F088439044}"/>
              </a:ext>
            </a:extLst>
          </p:cNvPr>
          <p:cNvSpPr txBox="1">
            <a:spLocks noChangeArrowheads="1"/>
          </p:cNvSpPr>
          <p:nvPr/>
        </p:nvSpPr>
        <p:spPr bwMode="auto">
          <a:xfrm>
            <a:off x="5015146" y="4736078"/>
            <a:ext cx="24039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latin typeface="Calibri" panose="020F0502020204030204" pitchFamily="34" charset="0"/>
                <a:cs typeface="Calibri" panose="020F0502020204030204" pitchFamily="34" charset="0"/>
              </a:rPr>
              <a:t>together called “Indels”</a:t>
            </a:r>
          </a:p>
        </p:txBody>
      </p:sp>
      <p:sp>
        <p:nvSpPr>
          <p:cNvPr id="6" name="TextBox 5">
            <a:extLst>
              <a:ext uri="{FF2B5EF4-FFF2-40B4-BE49-F238E27FC236}">
                <a16:creationId xmlns:a16="http://schemas.microsoft.com/office/drawing/2014/main" id="{EB476E15-C557-1E53-4FCF-8739C015FC55}"/>
              </a:ext>
            </a:extLst>
          </p:cNvPr>
          <p:cNvSpPr txBox="1"/>
          <p:nvPr/>
        </p:nvSpPr>
        <p:spPr>
          <a:xfrm>
            <a:off x="1866392" y="642755"/>
            <a:ext cx="8616846" cy="369332"/>
          </a:xfrm>
          <a:prstGeom prst="rect">
            <a:avLst/>
          </a:prstGeom>
          <a:noFill/>
        </p:spPr>
        <p:txBody>
          <a:bodyPr wrap="none" rtlCol="0">
            <a:spAutoFit/>
          </a:bodyPr>
          <a:lstStyle/>
          <a:p>
            <a:r>
              <a:rPr lang="en-US" dirty="0">
                <a:solidFill>
                  <a:srgbClr val="C00000"/>
                </a:solidFill>
              </a:rPr>
              <a:t>Repair of a targeted double strand break = modification of the genome at a single location.</a:t>
            </a:r>
          </a:p>
        </p:txBody>
      </p:sp>
      <p:sp>
        <p:nvSpPr>
          <p:cNvPr id="8" name="TextBox 7">
            <a:extLst>
              <a:ext uri="{FF2B5EF4-FFF2-40B4-BE49-F238E27FC236}">
                <a16:creationId xmlns:a16="http://schemas.microsoft.com/office/drawing/2014/main" id="{CF166218-CB69-DD3B-E460-2505A12DE76F}"/>
              </a:ext>
            </a:extLst>
          </p:cNvPr>
          <p:cNvSpPr txBox="1"/>
          <p:nvPr/>
        </p:nvSpPr>
        <p:spPr>
          <a:xfrm>
            <a:off x="3067789" y="3502869"/>
            <a:ext cx="2951125" cy="707886"/>
          </a:xfrm>
          <a:prstGeom prst="rect">
            <a:avLst/>
          </a:prstGeom>
          <a:noFill/>
        </p:spPr>
        <p:txBody>
          <a:bodyPr wrap="square" rtlCol="0">
            <a:spAutoFit/>
          </a:bodyPr>
          <a:lstStyle/>
          <a:p>
            <a:r>
              <a:rPr lang="en-US" sz="2000" b="1" dirty="0">
                <a:solidFill>
                  <a:srgbClr val="C00000"/>
                </a:solidFill>
              </a:rPr>
              <a:t>Repair Method I: Addition or deletion of bases</a:t>
            </a:r>
          </a:p>
        </p:txBody>
      </p:sp>
      <p:sp>
        <p:nvSpPr>
          <p:cNvPr id="10" name="TextBox 9">
            <a:extLst>
              <a:ext uri="{FF2B5EF4-FFF2-40B4-BE49-F238E27FC236}">
                <a16:creationId xmlns:a16="http://schemas.microsoft.com/office/drawing/2014/main" id="{6D634258-4BD4-B24A-BE7B-690CB9BDE78A}"/>
              </a:ext>
            </a:extLst>
          </p:cNvPr>
          <p:cNvSpPr txBox="1"/>
          <p:nvPr/>
        </p:nvSpPr>
        <p:spPr>
          <a:xfrm>
            <a:off x="8274547" y="1960854"/>
            <a:ext cx="1885453" cy="369332"/>
          </a:xfrm>
          <a:prstGeom prst="rect">
            <a:avLst/>
          </a:prstGeom>
          <a:noFill/>
        </p:spPr>
        <p:txBody>
          <a:bodyPr wrap="none" rtlCol="0">
            <a:spAutoFit/>
          </a:bodyPr>
          <a:lstStyle/>
          <a:p>
            <a:r>
              <a:rPr lang="en-US" dirty="0"/>
              <a:t>Original Sequence</a:t>
            </a:r>
          </a:p>
        </p:txBody>
      </p:sp>
      <p:sp>
        <p:nvSpPr>
          <p:cNvPr id="11" name="TextBox 10">
            <a:extLst>
              <a:ext uri="{FF2B5EF4-FFF2-40B4-BE49-F238E27FC236}">
                <a16:creationId xmlns:a16="http://schemas.microsoft.com/office/drawing/2014/main" id="{5336EA32-352F-A6B9-7130-FB6AE3F1BE02}"/>
              </a:ext>
            </a:extLst>
          </p:cNvPr>
          <p:cNvSpPr txBox="1"/>
          <p:nvPr/>
        </p:nvSpPr>
        <p:spPr>
          <a:xfrm>
            <a:off x="8274547" y="3291831"/>
            <a:ext cx="2131096" cy="369332"/>
          </a:xfrm>
          <a:prstGeom prst="rect">
            <a:avLst/>
          </a:prstGeom>
          <a:noFill/>
        </p:spPr>
        <p:txBody>
          <a:bodyPr wrap="none" rtlCol="0">
            <a:spAutoFit/>
          </a:bodyPr>
          <a:lstStyle/>
          <a:p>
            <a:r>
              <a:rPr lang="en-US" dirty="0"/>
              <a:t>Deletion of one base</a:t>
            </a:r>
          </a:p>
        </p:txBody>
      </p:sp>
      <p:sp>
        <p:nvSpPr>
          <p:cNvPr id="13" name="TextBox 12">
            <a:extLst>
              <a:ext uri="{FF2B5EF4-FFF2-40B4-BE49-F238E27FC236}">
                <a16:creationId xmlns:a16="http://schemas.microsoft.com/office/drawing/2014/main" id="{09FFB478-EE5E-BDDC-2BF6-9CB37DE4C3F2}"/>
              </a:ext>
            </a:extLst>
          </p:cNvPr>
          <p:cNvSpPr txBox="1"/>
          <p:nvPr/>
        </p:nvSpPr>
        <p:spPr>
          <a:xfrm>
            <a:off x="6790902" y="2544425"/>
            <a:ext cx="4733988" cy="646331"/>
          </a:xfrm>
          <a:prstGeom prst="rect">
            <a:avLst/>
          </a:prstGeom>
          <a:noFill/>
        </p:spPr>
        <p:txBody>
          <a:bodyPr wrap="none" rtlCol="0">
            <a:spAutoFit/>
          </a:bodyPr>
          <a:lstStyle/>
          <a:p>
            <a:r>
              <a:rPr lang="en-US" dirty="0">
                <a:latin typeface="Courier New" panose="02070309020205020404" pitchFamily="49" charset="0"/>
                <a:cs typeface="Courier New" panose="02070309020205020404" pitchFamily="49" charset="0"/>
              </a:rPr>
              <a:t>--ATG......GGGTG</a:t>
            </a:r>
            <a:r>
              <a:rPr lang="en-US" dirty="0">
                <a:highlight>
                  <a:srgbClr val="FFFF00"/>
                </a:highlight>
                <a:latin typeface="Courier New" panose="02070309020205020404" pitchFamily="49" charset="0"/>
                <a:cs typeface="Courier New" panose="02070309020205020404" pitchFamily="49" charset="0"/>
              </a:rPr>
              <a:t>G</a:t>
            </a:r>
            <a:r>
              <a:rPr lang="en-US" dirty="0">
                <a:latin typeface="Courier New" panose="02070309020205020404" pitchFamily="49" charset="0"/>
                <a:cs typeface="Courier New" panose="02070309020205020404" pitchFamily="49" charset="0"/>
              </a:rPr>
              <a:t>CCGATT...CGATAA—</a:t>
            </a:r>
          </a:p>
          <a:p>
            <a:r>
              <a:rPr lang="en-US" dirty="0">
                <a:latin typeface="Courier New" panose="02070309020205020404" pitchFamily="49" charset="0"/>
                <a:cs typeface="Courier New" panose="02070309020205020404" pitchFamily="49" charset="0"/>
              </a:rPr>
              <a:t>--Met......</a:t>
            </a:r>
            <a:r>
              <a:rPr lang="en-US" dirty="0" err="1">
                <a:latin typeface="Courier New" panose="02070309020205020404" pitchFamily="49" charset="0"/>
                <a:cs typeface="Courier New" panose="02070309020205020404" pitchFamily="49" charset="0"/>
              </a:rPr>
              <a:t>GlyTrpProIle</a:t>
            </a:r>
            <a:r>
              <a:rPr lang="en-US" dirty="0">
                <a:latin typeface="Courier New" panose="02070309020205020404" pitchFamily="49" charset="0"/>
                <a:cs typeface="Courier New" panose="02070309020205020404" pitchFamily="49" charset="0"/>
              </a:rPr>
              <a:t>...Arg</a:t>
            </a:r>
          </a:p>
        </p:txBody>
      </p:sp>
      <p:sp>
        <p:nvSpPr>
          <p:cNvPr id="167" name="TextBox 166">
            <a:extLst>
              <a:ext uri="{FF2B5EF4-FFF2-40B4-BE49-F238E27FC236}">
                <a16:creationId xmlns:a16="http://schemas.microsoft.com/office/drawing/2014/main" id="{7F99FE0D-462E-5855-C966-650EAE2144D5}"/>
              </a:ext>
            </a:extLst>
          </p:cNvPr>
          <p:cNvSpPr txBox="1"/>
          <p:nvPr/>
        </p:nvSpPr>
        <p:spPr>
          <a:xfrm>
            <a:off x="6762795" y="3596722"/>
            <a:ext cx="4733988" cy="646331"/>
          </a:xfrm>
          <a:prstGeom prst="rect">
            <a:avLst/>
          </a:prstGeom>
          <a:noFill/>
        </p:spPr>
        <p:txBody>
          <a:bodyPr wrap="none" rtlCol="0">
            <a:spAutoFit/>
          </a:bodyPr>
          <a:lstStyle/>
          <a:p>
            <a:r>
              <a:rPr lang="en-US" dirty="0">
                <a:latin typeface="Courier New" panose="02070309020205020404" pitchFamily="49" charset="0"/>
                <a:cs typeface="Courier New" panose="02070309020205020404" pitchFamily="49" charset="0"/>
              </a:rPr>
              <a:t>--ATG......GGGTGCCGATT...CGATAA—</a:t>
            </a:r>
          </a:p>
          <a:p>
            <a:r>
              <a:rPr lang="en-US" dirty="0">
                <a:latin typeface="Courier New" panose="02070309020205020404" pitchFamily="49" charset="0"/>
                <a:cs typeface="Courier New" panose="02070309020205020404" pitchFamily="49" charset="0"/>
              </a:rPr>
              <a:t>--Met......</a:t>
            </a:r>
            <a:r>
              <a:rPr lang="en-US" dirty="0" err="1">
                <a:latin typeface="Courier New" panose="02070309020205020404" pitchFamily="49" charset="0"/>
                <a:cs typeface="Courier New" panose="02070309020205020404" pitchFamily="49" charset="0"/>
              </a:rPr>
              <a:t>GlyCysArgLeu.ArgIle</a:t>
            </a:r>
            <a:r>
              <a:rPr lang="en-US" dirty="0">
                <a:latin typeface="Courier New" panose="02070309020205020404" pitchFamily="49" charset="0"/>
                <a:cs typeface="Courier New" panose="02070309020205020404" pitchFamily="49" charset="0"/>
              </a:rPr>
              <a:t>...</a:t>
            </a:r>
          </a:p>
        </p:txBody>
      </p:sp>
      <p:sp>
        <p:nvSpPr>
          <p:cNvPr id="14" name="TextBox 13">
            <a:extLst>
              <a:ext uri="{FF2B5EF4-FFF2-40B4-BE49-F238E27FC236}">
                <a16:creationId xmlns:a16="http://schemas.microsoft.com/office/drawing/2014/main" id="{737AB63F-9AC4-6960-974F-577626AAB099}"/>
              </a:ext>
            </a:extLst>
          </p:cNvPr>
          <p:cNvSpPr txBox="1"/>
          <p:nvPr/>
        </p:nvSpPr>
        <p:spPr>
          <a:xfrm>
            <a:off x="8028687" y="4428701"/>
            <a:ext cx="3878917" cy="923330"/>
          </a:xfrm>
          <a:prstGeom prst="rect">
            <a:avLst/>
          </a:prstGeom>
          <a:noFill/>
        </p:spPr>
        <p:txBody>
          <a:bodyPr wrap="square" rtlCol="0">
            <a:spAutoFit/>
          </a:bodyPr>
          <a:lstStyle/>
          <a:p>
            <a:r>
              <a:rPr lang="en-US" dirty="0"/>
              <a:t>Frame shift:</a:t>
            </a:r>
          </a:p>
          <a:p>
            <a:pPr marL="285750" indent="-285750">
              <a:buFont typeface="Arial" panose="020B0604020202020204" pitchFamily="34" charset="0"/>
              <a:buChar char="•"/>
            </a:pPr>
            <a:r>
              <a:rPr lang="en-US" dirty="0"/>
              <a:t>changes the amino acid sequence after the position of the indel.</a:t>
            </a:r>
          </a:p>
        </p:txBody>
      </p:sp>
      <p:sp>
        <p:nvSpPr>
          <p:cNvPr id="5" name="Date Placeholder 4">
            <a:extLst>
              <a:ext uri="{FF2B5EF4-FFF2-40B4-BE49-F238E27FC236}">
                <a16:creationId xmlns:a16="http://schemas.microsoft.com/office/drawing/2014/main" id="{97E72AA1-F6B2-3E3D-ED88-5514A2679E17}"/>
              </a:ext>
            </a:extLst>
          </p:cNvPr>
          <p:cNvSpPr>
            <a:spLocks noGrp="1"/>
          </p:cNvSpPr>
          <p:nvPr>
            <p:ph type="dt" sz="half" idx="10"/>
          </p:nvPr>
        </p:nvSpPr>
        <p:spPr/>
        <p:txBody>
          <a:bodyPr/>
          <a:lstStyle/>
          <a:p>
            <a:fld id="{30E6C8AC-E6E1-4C28-9FC3-6C8537380B3D}" type="datetime1">
              <a:rPr lang="en-US" smtClean="0"/>
              <a:t>9/9/2023</a:t>
            </a:fld>
            <a:endParaRPr lang="en-US"/>
          </a:p>
        </p:txBody>
      </p:sp>
      <p:sp>
        <p:nvSpPr>
          <p:cNvPr id="7" name="Footer Placeholder 6">
            <a:extLst>
              <a:ext uri="{FF2B5EF4-FFF2-40B4-BE49-F238E27FC236}">
                <a16:creationId xmlns:a16="http://schemas.microsoft.com/office/drawing/2014/main" id="{616B449F-BCC4-28F9-2EEC-6CE1AA3B7F31}"/>
              </a:ext>
            </a:extLst>
          </p:cNvPr>
          <p:cNvSpPr>
            <a:spLocks noGrp="1"/>
          </p:cNvSpPr>
          <p:nvPr>
            <p:ph type="ftr" sz="quarter" idx="11"/>
          </p:nvPr>
        </p:nvSpPr>
        <p:spPr/>
        <p:txBody>
          <a:bodyPr/>
          <a:lstStyle/>
          <a:p>
            <a:r>
              <a:rPr lang="en-US"/>
              <a:t>D &amp; D Lecture 5 - Fall 2023</a:t>
            </a:r>
          </a:p>
        </p:txBody>
      </p:sp>
      <p:sp>
        <p:nvSpPr>
          <p:cNvPr id="9" name="Slide Number Placeholder 8">
            <a:extLst>
              <a:ext uri="{FF2B5EF4-FFF2-40B4-BE49-F238E27FC236}">
                <a16:creationId xmlns:a16="http://schemas.microsoft.com/office/drawing/2014/main" id="{FF99D57B-2086-A967-9DC0-377729B79A6F}"/>
              </a:ext>
            </a:extLst>
          </p:cNvPr>
          <p:cNvSpPr>
            <a:spLocks noGrp="1"/>
          </p:cNvSpPr>
          <p:nvPr>
            <p:ph type="sldNum" sz="quarter" idx="12"/>
          </p:nvPr>
        </p:nvSpPr>
        <p:spPr/>
        <p:txBody>
          <a:bodyPr/>
          <a:lstStyle/>
          <a:p>
            <a:fld id="{DC3BB032-4020-48F4-953B-341806DC4A2B}" type="slidenum">
              <a:rPr lang="en-US" smtClean="0"/>
              <a:pPr/>
              <a:t>40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54701"/>
                                        </p:tgtEl>
                                        <p:attrNameLst>
                                          <p:attrName>style.visibility</p:attrName>
                                        </p:attrNameLst>
                                      </p:cBhvr>
                                      <p:to>
                                        <p:strVal val="visible"/>
                                      </p:to>
                                    </p:set>
                                    <p:animEffect transition="in" filter="dissolve">
                                      <p:cBhvr>
                                        <p:cTn id="7" dur="500"/>
                                        <p:tgtEl>
                                          <p:spTgt spid="154701"/>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54773"/>
                                        </p:tgtEl>
                                        <p:attrNameLst>
                                          <p:attrName>style.visibility</p:attrName>
                                        </p:attrNameLst>
                                      </p:cBhvr>
                                      <p:to>
                                        <p:strVal val="visible"/>
                                      </p:to>
                                    </p:set>
                                    <p:animEffect transition="in" filter="dissolve">
                                      <p:cBhvr>
                                        <p:cTn id="11" dur="500"/>
                                        <p:tgtEl>
                                          <p:spTgt spid="15477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54769"/>
                                        </p:tgtEl>
                                        <p:attrNameLst>
                                          <p:attrName>style.visibility</p:attrName>
                                        </p:attrNameLst>
                                      </p:cBhvr>
                                      <p:to>
                                        <p:strVal val="visible"/>
                                      </p:to>
                                    </p:set>
                                    <p:animEffect transition="in" filter="dissolve">
                                      <p:cBhvr>
                                        <p:cTn id="16" dur="500"/>
                                        <p:tgtEl>
                                          <p:spTgt spid="154769"/>
                                        </p:tgtEl>
                                      </p:cBhvr>
                                    </p:animEffect>
                                  </p:childTnLst>
                                </p:cTn>
                              </p:par>
                            </p:childTnLst>
                          </p:cTn>
                        </p:par>
                        <p:par>
                          <p:cTn id="17" fill="hold" nodeType="afterGroup">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54770"/>
                                        </p:tgtEl>
                                        <p:attrNameLst>
                                          <p:attrName>style.visibility</p:attrName>
                                        </p:attrNameLst>
                                      </p:cBhvr>
                                      <p:to>
                                        <p:strVal val="visible"/>
                                      </p:to>
                                    </p:set>
                                    <p:animEffect transition="in" filter="dissolve">
                                      <p:cBhvr>
                                        <p:cTn id="20" dur="500"/>
                                        <p:tgtEl>
                                          <p:spTgt spid="15477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nodeType="clickEffect">
                                  <p:stCondLst>
                                    <p:cond delay="0"/>
                                  </p:stCondLst>
                                  <p:childTnLst>
                                    <p:set>
                                      <p:cBhvr>
                                        <p:cTn id="24" dur="1" fill="hold">
                                          <p:stCondLst>
                                            <p:cond delay="0"/>
                                          </p:stCondLst>
                                        </p:cTn>
                                        <p:tgtEl>
                                          <p:spTgt spid="154725"/>
                                        </p:tgtEl>
                                        <p:attrNameLst>
                                          <p:attrName>style.visibility</p:attrName>
                                        </p:attrNameLst>
                                      </p:cBhvr>
                                      <p:to>
                                        <p:strVal val="visible"/>
                                      </p:to>
                                    </p:set>
                                    <p:animEffect transition="in" filter="dissolve">
                                      <p:cBhvr>
                                        <p:cTn id="25" dur="500"/>
                                        <p:tgtEl>
                                          <p:spTgt spid="15472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54771"/>
                                        </p:tgtEl>
                                        <p:attrNameLst>
                                          <p:attrName>style.visibility</p:attrName>
                                        </p:attrNameLst>
                                      </p:cBhvr>
                                      <p:to>
                                        <p:strVal val="visible"/>
                                      </p:to>
                                    </p:set>
                                    <p:animEffect transition="in" filter="dissolve">
                                      <p:cBhvr>
                                        <p:cTn id="28" dur="500"/>
                                        <p:tgtEl>
                                          <p:spTgt spid="154771"/>
                                        </p:tgtEl>
                                      </p:cBhvr>
                                    </p:animEffect>
                                  </p:childTnLst>
                                </p:cTn>
                              </p:par>
                            </p:childTnLst>
                          </p:cTn>
                        </p:par>
                        <p:par>
                          <p:cTn id="29" fill="hold" nodeType="afterGroup">
                            <p:stCondLst>
                              <p:cond delay="500"/>
                            </p:stCondLst>
                            <p:childTnLst>
                              <p:par>
                                <p:cTn id="30" presetID="9" presetClass="entr" presetSubtype="0" fill="hold" grpId="0" nodeType="afterEffect">
                                  <p:stCondLst>
                                    <p:cond delay="0"/>
                                  </p:stCondLst>
                                  <p:childTnLst>
                                    <p:set>
                                      <p:cBhvr>
                                        <p:cTn id="31" dur="1" fill="hold">
                                          <p:stCondLst>
                                            <p:cond delay="0"/>
                                          </p:stCondLst>
                                        </p:cTn>
                                        <p:tgtEl>
                                          <p:spTgt spid="154774"/>
                                        </p:tgtEl>
                                        <p:attrNameLst>
                                          <p:attrName>style.visibility</p:attrName>
                                        </p:attrNameLst>
                                      </p:cBhvr>
                                      <p:to>
                                        <p:strVal val="visible"/>
                                      </p:to>
                                    </p:set>
                                    <p:animEffect transition="in" filter="dissolve">
                                      <p:cBhvr>
                                        <p:cTn id="32" dur="500"/>
                                        <p:tgtEl>
                                          <p:spTgt spid="15477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154680"/>
                                        </p:tgtEl>
                                        <p:attrNameLst>
                                          <p:attrName>style.visibility</p:attrName>
                                        </p:attrNameLst>
                                      </p:cBhvr>
                                      <p:to>
                                        <p:strVal val="visible"/>
                                      </p:to>
                                    </p:set>
                                    <p:animEffect transition="in" filter="dissolve">
                                      <p:cBhvr>
                                        <p:cTn id="37" dur="500"/>
                                        <p:tgtEl>
                                          <p:spTgt spid="154680"/>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54772"/>
                                        </p:tgtEl>
                                        <p:attrNameLst>
                                          <p:attrName>style.visibility</p:attrName>
                                        </p:attrNameLst>
                                      </p:cBhvr>
                                      <p:to>
                                        <p:strVal val="visible"/>
                                      </p:to>
                                    </p:set>
                                    <p:animEffect transition="in" filter="dissolve">
                                      <p:cBhvr>
                                        <p:cTn id="40" dur="500"/>
                                        <p:tgtEl>
                                          <p:spTgt spid="154772"/>
                                        </p:tgtEl>
                                      </p:cBhvr>
                                    </p:animEffect>
                                  </p:childTnLst>
                                </p:cTn>
                              </p:par>
                            </p:childTnLst>
                          </p:cTn>
                        </p:par>
                        <p:par>
                          <p:cTn id="41" fill="hold" nodeType="afterGroup">
                            <p:stCondLst>
                              <p:cond delay="500"/>
                            </p:stCondLst>
                            <p:childTnLst>
                              <p:par>
                                <p:cTn id="42" presetID="9" presetClass="entr" presetSubtype="0" fill="hold" grpId="0" nodeType="afterEffect">
                                  <p:stCondLst>
                                    <p:cond delay="0"/>
                                  </p:stCondLst>
                                  <p:childTnLst>
                                    <p:set>
                                      <p:cBhvr>
                                        <p:cTn id="43" dur="1" fill="hold">
                                          <p:stCondLst>
                                            <p:cond delay="0"/>
                                          </p:stCondLst>
                                        </p:cTn>
                                        <p:tgtEl>
                                          <p:spTgt spid="154775"/>
                                        </p:tgtEl>
                                        <p:attrNameLst>
                                          <p:attrName>style.visibility</p:attrName>
                                        </p:attrNameLst>
                                      </p:cBhvr>
                                      <p:to>
                                        <p:strVal val="visible"/>
                                      </p:to>
                                    </p:set>
                                    <p:animEffect transition="in" filter="dissolve">
                                      <p:cBhvr>
                                        <p:cTn id="44" dur="500"/>
                                        <p:tgtEl>
                                          <p:spTgt spid="15477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9" presetClass="entr" presetSubtype="0" fill="hold" nodeType="clickEffect">
                                  <p:stCondLst>
                                    <p:cond delay="0"/>
                                  </p:stCondLst>
                                  <p:childTnLst>
                                    <p:set>
                                      <p:cBhvr>
                                        <p:cTn id="48" dur="1" fill="hold">
                                          <p:stCondLst>
                                            <p:cond delay="0"/>
                                          </p:stCondLst>
                                        </p:cTn>
                                        <p:tgtEl>
                                          <p:spTgt spid="154776"/>
                                        </p:tgtEl>
                                        <p:attrNameLst>
                                          <p:attrName>style.visibility</p:attrName>
                                        </p:attrNameLst>
                                      </p:cBhvr>
                                      <p:to>
                                        <p:strVal val="visible"/>
                                      </p:to>
                                    </p:set>
                                    <p:animEffect transition="in" filter="dissolve">
                                      <p:cBhvr>
                                        <p:cTn id="49" dur="500"/>
                                        <p:tgtEl>
                                          <p:spTgt spid="154776"/>
                                        </p:tgtEl>
                                      </p:cBhvr>
                                    </p:animEffect>
                                  </p:childTnLst>
                                </p:cTn>
                              </p:par>
                            </p:childTnLst>
                          </p:cTn>
                        </p:par>
                        <p:par>
                          <p:cTn id="50" fill="hold" nodeType="afterGroup">
                            <p:stCondLst>
                              <p:cond delay="500"/>
                            </p:stCondLst>
                            <p:childTnLst>
                              <p:par>
                                <p:cTn id="51" presetID="9" presetClass="entr" presetSubtype="0" fill="hold" grpId="0" nodeType="afterEffect">
                                  <p:stCondLst>
                                    <p:cond delay="0"/>
                                  </p:stCondLst>
                                  <p:childTnLst>
                                    <p:set>
                                      <p:cBhvr>
                                        <p:cTn id="52" dur="1" fill="hold">
                                          <p:stCondLst>
                                            <p:cond delay="0"/>
                                          </p:stCondLst>
                                        </p:cTn>
                                        <p:tgtEl>
                                          <p:spTgt spid="154777"/>
                                        </p:tgtEl>
                                        <p:attrNameLst>
                                          <p:attrName>style.visibility</p:attrName>
                                        </p:attrNameLst>
                                      </p:cBhvr>
                                      <p:to>
                                        <p:strVal val="visible"/>
                                      </p:to>
                                    </p:set>
                                    <p:animEffect transition="in" filter="dissolve">
                                      <p:cBhvr>
                                        <p:cTn id="53" dur="500"/>
                                        <p:tgtEl>
                                          <p:spTgt spid="154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769" grpId="0"/>
      <p:bldP spid="154770" grpId="0"/>
      <p:bldP spid="154771" grpId="0"/>
      <p:bldP spid="154772" grpId="0"/>
      <p:bldP spid="154773" grpId="0"/>
      <p:bldP spid="154774" grpId="0"/>
      <p:bldP spid="154775" grpId="0"/>
      <p:bldP spid="15477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Text Box 3">
            <a:extLst>
              <a:ext uri="{FF2B5EF4-FFF2-40B4-BE49-F238E27FC236}">
                <a16:creationId xmlns:a16="http://schemas.microsoft.com/office/drawing/2014/main" id="{CF6C4477-4B82-47C2-A8C5-FECD49103AB9}"/>
              </a:ext>
            </a:extLst>
          </p:cNvPr>
          <p:cNvSpPr txBox="1">
            <a:spLocks noChangeArrowheads="1"/>
          </p:cNvSpPr>
          <p:nvPr/>
        </p:nvSpPr>
        <p:spPr bwMode="auto">
          <a:xfrm>
            <a:off x="3644431" y="159030"/>
            <a:ext cx="49031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Key Concepts in Genome Editing</a:t>
            </a:r>
          </a:p>
        </p:txBody>
      </p:sp>
      <p:grpSp>
        <p:nvGrpSpPr>
          <p:cNvPr id="179204" name="Group 4">
            <a:extLst>
              <a:ext uri="{FF2B5EF4-FFF2-40B4-BE49-F238E27FC236}">
                <a16:creationId xmlns:a16="http://schemas.microsoft.com/office/drawing/2014/main" id="{92A7C6EB-A5EC-45A2-B261-9FDCCDC2900B}"/>
              </a:ext>
            </a:extLst>
          </p:cNvPr>
          <p:cNvGrpSpPr>
            <a:grpSpLocks/>
          </p:cNvGrpSpPr>
          <p:nvPr/>
        </p:nvGrpSpPr>
        <p:grpSpPr bwMode="auto">
          <a:xfrm>
            <a:off x="1370010" y="1341178"/>
            <a:ext cx="2743200" cy="166688"/>
            <a:chOff x="2016" y="1246"/>
            <a:chExt cx="1728" cy="105"/>
          </a:xfrm>
        </p:grpSpPr>
        <p:sp>
          <p:nvSpPr>
            <p:cNvPr id="179205" name="Line 5">
              <a:extLst>
                <a:ext uri="{FF2B5EF4-FFF2-40B4-BE49-F238E27FC236}">
                  <a16:creationId xmlns:a16="http://schemas.microsoft.com/office/drawing/2014/main" id="{257E078D-5097-4756-AE98-7F98A7A91621}"/>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06" name="Line 6">
              <a:extLst>
                <a:ext uri="{FF2B5EF4-FFF2-40B4-BE49-F238E27FC236}">
                  <a16:creationId xmlns:a16="http://schemas.microsoft.com/office/drawing/2014/main" id="{852FE9EE-4B3A-4AEA-9B0C-75ED32169D42}"/>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79207" name="Group 7">
              <a:extLst>
                <a:ext uri="{FF2B5EF4-FFF2-40B4-BE49-F238E27FC236}">
                  <a16:creationId xmlns:a16="http://schemas.microsoft.com/office/drawing/2014/main" id="{87D95CA3-4899-427F-9A1C-6BE167761942}"/>
                </a:ext>
              </a:extLst>
            </p:cNvPr>
            <p:cNvGrpSpPr>
              <a:grpSpLocks/>
            </p:cNvGrpSpPr>
            <p:nvPr/>
          </p:nvGrpSpPr>
          <p:grpSpPr bwMode="auto">
            <a:xfrm>
              <a:off x="2112" y="1246"/>
              <a:ext cx="1536" cy="101"/>
              <a:chOff x="2078" y="1246"/>
              <a:chExt cx="1536" cy="101"/>
            </a:xfrm>
          </p:grpSpPr>
          <p:sp>
            <p:nvSpPr>
              <p:cNvPr id="179208" name="Line 8">
                <a:extLst>
                  <a:ext uri="{FF2B5EF4-FFF2-40B4-BE49-F238E27FC236}">
                    <a16:creationId xmlns:a16="http://schemas.microsoft.com/office/drawing/2014/main" id="{CE8F1AFA-9ED7-4FBD-B41C-0AE29506F963}"/>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09" name="Line 9">
                <a:extLst>
                  <a:ext uri="{FF2B5EF4-FFF2-40B4-BE49-F238E27FC236}">
                    <a16:creationId xmlns:a16="http://schemas.microsoft.com/office/drawing/2014/main" id="{D25CBB9F-9B9C-42D3-8F51-B69E49582107}"/>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0" name="Line 10">
                <a:extLst>
                  <a:ext uri="{FF2B5EF4-FFF2-40B4-BE49-F238E27FC236}">
                    <a16:creationId xmlns:a16="http://schemas.microsoft.com/office/drawing/2014/main" id="{F8671B8C-964E-4E5E-8552-6FF93A89DFB3}"/>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1" name="Line 11">
                <a:extLst>
                  <a:ext uri="{FF2B5EF4-FFF2-40B4-BE49-F238E27FC236}">
                    <a16:creationId xmlns:a16="http://schemas.microsoft.com/office/drawing/2014/main" id="{7FEC78F6-A98F-43AE-A861-627457AAF129}"/>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2" name="Line 12">
                <a:extLst>
                  <a:ext uri="{FF2B5EF4-FFF2-40B4-BE49-F238E27FC236}">
                    <a16:creationId xmlns:a16="http://schemas.microsoft.com/office/drawing/2014/main" id="{800B5C45-A95C-4ACE-B70B-96F9AAA0F760}"/>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3" name="Line 13">
                <a:extLst>
                  <a:ext uri="{FF2B5EF4-FFF2-40B4-BE49-F238E27FC236}">
                    <a16:creationId xmlns:a16="http://schemas.microsoft.com/office/drawing/2014/main" id="{082D5A6E-ACA9-459B-B301-DD05A174EE9B}"/>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4" name="Line 14">
                <a:extLst>
                  <a:ext uri="{FF2B5EF4-FFF2-40B4-BE49-F238E27FC236}">
                    <a16:creationId xmlns:a16="http://schemas.microsoft.com/office/drawing/2014/main" id="{BBC37CDC-F993-4C46-AB65-F6249AC3393F}"/>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5" name="Line 15">
                <a:extLst>
                  <a:ext uri="{FF2B5EF4-FFF2-40B4-BE49-F238E27FC236}">
                    <a16:creationId xmlns:a16="http://schemas.microsoft.com/office/drawing/2014/main" id="{DE062625-7B61-44F5-93D5-0F8DB6B18DDF}"/>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6" name="Line 16">
                <a:extLst>
                  <a:ext uri="{FF2B5EF4-FFF2-40B4-BE49-F238E27FC236}">
                    <a16:creationId xmlns:a16="http://schemas.microsoft.com/office/drawing/2014/main" id="{F0624562-A083-4F61-A670-80F436B6E575}"/>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7" name="Line 17">
                <a:extLst>
                  <a:ext uri="{FF2B5EF4-FFF2-40B4-BE49-F238E27FC236}">
                    <a16:creationId xmlns:a16="http://schemas.microsoft.com/office/drawing/2014/main" id="{C17BA7CF-EC94-4F5D-B2C0-4029A1588651}"/>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8" name="Line 18">
                <a:extLst>
                  <a:ext uri="{FF2B5EF4-FFF2-40B4-BE49-F238E27FC236}">
                    <a16:creationId xmlns:a16="http://schemas.microsoft.com/office/drawing/2014/main" id="{E8CFE0F5-CCDC-4F1A-A9DF-CF4236F35DF9}"/>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9" name="Line 19">
                <a:extLst>
                  <a:ext uri="{FF2B5EF4-FFF2-40B4-BE49-F238E27FC236}">
                    <a16:creationId xmlns:a16="http://schemas.microsoft.com/office/drawing/2014/main" id="{65D52A99-1FDA-4C8D-B791-3E5CF06983D8}"/>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0" name="Line 20">
                <a:extLst>
                  <a:ext uri="{FF2B5EF4-FFF2-40B4-BE49-F238E27FC236}">
                    <a16:creationId xmlns:a16="http://schemas.microsoft.com/office/drawing/2014/main" id="{80C99114-73C8-471B-9E63-C9865AA04D99}"/>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1" name="Line 21">
                <a:extLst>
                  <a:ext uri="{FF2B5EF4-FFF2-40B4-BE49-F238E27FC236}">
                    <a16:creationId xmlns:a16="http://schemas.microsoft.com/office/drawing/2014/main" id="{1F1F6E4B-C2B7-4DB7-AC0A-66DAFC097608}"/>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2" name="Line 22">
                <a:extLst>
                  <a:ext uri="{FF2B5EF4-FFF2-40B4-BE49-F238E27FC236}">
                    <a16:creationId xmlns:a16="http://schemas.microsoft.com/office/drawing/2014/main" id="{7A7D7CC6-95BE-4E13-8382-06C2F73FEDD4}"/>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3" name="Line 23">
                <a:extLst>
                  <a:ext uri="{FF2B5EF4-FFF2-40B4-BE49-F238E27FC236}">
                    <a16:creationId xmlns:a16="http://schemas.microsoft.com/office/drawing/2014/main" id="{72D4CCFD-EE54-4787-9090-9376BBEF7ADF}"/>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4" name="Line 24">
                <a:extLst>
                  <a:ext uri="{FF2B5EF4-FFF2-40B4-BE49-F238E27FC236}">
                    <a16:creationId xmlns:a16="http://schemas.microsoft.com/office/drawing/2014/main" id="{8D75227F-2636-44B2-8370-9C76117CC74B}"/>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79225" name="Text Box 25">
            <a:extLst>
              <a:ext uri="{FF2B5EF4-FFF2-40B4-BE49-F238E27FC236}">
                <a16:creationId xmlns:a16="http://schemas.microsoft.com/office/drawing/2014/main" id="{5C5C3997-C211-46F0-9559-51BC42BF3B8A}"/>
              </a:ext>
            </a:extLst>
          </p:cNvPr>
          <p:cNvSpPr txBox="1">
            <a:spLocks noChangeArrowheads="1"/>
          </p:cNvSpPr>
          <p:nvPr/>
        </p:nvSpPr>
        <p:spPr bwMode="auto">
          <a:xfrm>
            <a:off x="4854293" y="1199891"/>
            <a:ext cx="150233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dirty="0">
                <a:latin typeface="Calibri" panose="020F0502020204030204" pitchFamily="34" charset="0"/>
                <a:cs typeface="Calibri" panose="020F0502020204030204" pitchFamily="34" charset="0"/>
              </a:rPr>
              <a:t>Genomic DNA</a:t>
            </a:r>
          </a:p>
        </p:txBody>
      </p:sp>
      <p:sp>
        <p:nvSpPr>
          <p:cNvPr id="179226" name="Line 26">
            <a:extLst>
              <a:ext uri="{FF2B5EF4-FFF2-40B4-BE49-F238E27FC236}">
                <a16:creationId xmlns:a16="http://schemas.microsoft.com/office/drawing/2014/main" id="{A31EDC48-03D5-401E-9FFB-A353ED0BBF89}"/>
              </a:ext>
            </a:extLst>
          </p:cNvPr>
          <p:cNvSpPr>
            <a:spLocks noChangeShapeType="1"/>
          </p:cNvSpPr>
          <p:nvPr/>
        </p:nvSpPr>
        <p:spPr bwMode="auto">
          <a:xfrm>
            <a:off x="2741610" y="1720594"/>
            <a:ext cx="0" cy="700087"/>
          </a:xfrm>
          <a:prstGeom prst="line">
            <a:avLst/>
          </a:prstGeom>
          <a:noFill/>
          <a:ln w="9525">
            <a:solidFill>
              <a:schemeClr val="tx1"/>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7" name="Text Box 27">
            <a:extLst>
              <a:ext uri="{FF2B5EF4-FFF2-40B4-BE49-F238E27FC236}">
                <a16:creationId xmlns:a16="http://schemas.microsoft.com/office/drawing/2014/main" id="{BB615527-2430-4B27-BA7F-B2888B8421F0}"/>
              </a:ext>
            </a:extLst>
          </p:cNvPr>
          <p:cNvSpPr txBox="1">
            <a:spLocks noChangeArrowheads="1"/>
          </p:cNvSpPr>
          <p:nvPr/>
        </p:nvSpPr>
        <p:spPr bwMode="auto">
          <a:xfrm>
            <a:off x="4213223" y="2323841"/>
            <a:ext cx="27860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Genomic DNA with double stranded break</a:t>
            </a:r>
          </a:p>
        </p:txBody>
      </p:sp>
      <p:sp>
        <p:nvSpPr>
          <p:cNvPr id="179228" name="Text Box 28">
            <a:extLst>
              <a:ext uri="{FF2B5EF4-FFF2-40B4-BE49-F238E27FC236}">
                <a16:creationId xmlns:a16="http://schemas.microsoft.com/office/drawing/2014/main" id="{08CE99E4-6FA7-4A62-9DAF-6AD8F8A23731}"/>
              </a:ext>
            </a:extLst>
          </p:cNvPr>
          <p:cNvSpPr txBox="1">
            <a:spLocks noChangeArrowheads="1"/>
          </p:cNvSpPr>
          <p:nvPr/>
        </p:nvSpPr>
        <p:spPr bwMode="auto">
          <a:xfrm>
            <a:off x="2217738" y="1836481"/>
            <a:ext cx="23399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Nuclease</a:t>
            </a:r>
          </a:p>
        </p:txBody>
      </p:sp>
      <p:grpSp>
        <p:nvGrpSpPr>
          <p:cNvPr id="179229" name="Group 29">
            <a:extLst>
              <a:ext uri="{FF2B5EF4-FFF2-40B4-BE49-F238E27FC236}">
                <a16:creationId xmlns:a16="http://schemas.microsoft.com/office/drawing/2014/main" id="{A1905D54-B093-48F0-860B-14FEB20084A7}"/>
              </a:ext>
            </a:extLst>
          </p:cNvPr>
          <p:cNvGrpSpPr>
            <a:grpSpLocks/>
          </p:cNvGrpSpPr>
          <p:nvPr/>
        </p:nvGrpSpPr>
        <p:grpSpPr bwMode="auto">
          <a:xfrm>
            <a:off x="1370010" y="2506403"/>
            <a:ext cx="2743200" cy="274638"/>
            <a:chOff x="2044" y="1987"/>
            <a:chExt cx="1728" cy="173"/>
          </a:xfrm>
        </p:grpSpPr>
        <p:grpSp>
          <p:nvGrpSpPr>
            <p:cNvPr id="179230" name="Group 30">
              <a:extLst>
                <a:ext uri="{FF2B5EF4-FFF2-40B4-BE49-F238E27FC236}">
                  <a16:creationId xmlns:a16="http://schemas.microsoft.com/office/drawing/2014/main" id="{AEE75474-0E1F-48EC-8E48-1079269368EA}"/>
                </a:ext>
              </a:extLst>
            </p:cNvPr>
            <p:cNvGrpSpPr>
              <a:grpSpLocks/>
            </p:cNvGrpSpPr>
            <p:nvPr/>
          </p:nvGrpSpPr>
          <p:grpSpPr bwMode="auto">
            <a:xfrm>
              <a:off x="2044" y="2036"/>
              <a:ext cx="1728" cy="105"/>
              <a:chOff x="2016" y="1246"/>
              <a:chExt cx="1728" cy="105"/>
            </a:xfrm>
          </p:grpSpPr>
          <p:sp>
            <p:nvSpPr>
              <p:cNvPr id="179231" name="Line 31">
                <a:extLst>
                  <a:ext uri="{FF2B5EF4-FFF2-40B4-BE49-F238E27FC236}">
                    <a16:creationId xmlns:a16="http://schemas.microsoft.com/office/drawing/2014/main" id="{74E77E3A-5189-43BF-8548-1C4FB4B703F0}"/>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2" name="Line 32">
                <a:extLst>
                  <a:ext uri="{FF2B5EF4-FFF2-40B4-BE49-F238E27FC236}">
                    <a16:creationId xmlns:a16="http://schemas.microsoft.com/office/drawing/2014/main" id="{1FE6DD20-4791-4536-8BE6-DDBB724D2519}"/>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79233" name="Group 33">
                <a:extLst>
                  <a:ext uri="{FF2B5EF4-FFF2-40B4-BE49-F238E27FC236}">
                    <a16:creationId xmlns:a16="http://schemas.microsoft.com/office/drawing/2014/main" id="{8DE8368B-B059-45D4-86B2-6F7F42CC1ACB}"/>
                  </a:ext>
                </a:extLst>
              </p:cNvPr>
              <p:cNvGrpSpPr>
                <a:grpSpLocks/>
              </p:cNvGrpSpPr>
              <p:nvPr/>
            </p:nvGrpSpPr>
            <p:grpSpPr bwMode="auto">
              <a:xfrm>
                <a:off x="2112" y="1246"/>
                <a:ext cx="1536" cy="101"/>
                <a:chOff x="2078" y="1246"/>
                <a:chExt cx="1536" cy="101"/>
              </a:xfrm>
            </p:grpSpPr>
            <p:sp>
              <p:nvSpPr>
                <p:cNvPr id="179234" name="Line 34">
                  <a:extLst>
                    <a:ext uri="{FF2B5EF4-FFF2-40B4-BE49-F238E27FC236}">
                      <a16:creationId xmlns:a16="http://schemas.microsoft.com/office/drawing/2014/main" id="{90532789-4F17-4EB8-B488-41B81F19F514}"/>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5" name="Line 35">
                  <a:extLst>
                    <a:ext uri="{FF2B5EF4-FFF2-40B4-BE49-F238E27FC236}">
                      <a16:creationId xmlns:a16="http://schemas.microsoft.com/office/drawing/2014/main" id="{2FE83F77-5C6F-4E64-9A79-F723889E4310}"/>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6" name="Line 36">
                  <a:extLst>
                    <a:ext uri="{FF2B5EF4-FFF2-40B4-BE49-F238E27FC236}">
                      <a16:creationId xmlns:a16="http://schemas.microsoft.com/office/drawing/2014/main" id="{B6391E37-980A-4075-97D7-399363F8E03F}"/>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7" name="Line 37">
                  <a:extLst>
                    <a:ext uri="{FF2B5EF4-FFF2-40B4-BE49-F238E27FC236}">
                      <a16:creationId xmlns:a16="http://schemas.microsoft.com/office/drawing/2014/main" id="{E9607F19-465E-4991-A729-E46A478514B3}"/>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8" name="Line 38">
                  <a:extLst>
                    <a:ext uri="{FF2B5EF4-FFF2-40B4-BE49-F238E27FC236}">
                      <a16:creationId xmlns:a16="http://schemas.microsoft.com/office/drawing/2014/main" id="{3A044AB1-77F1-4048-8478-B6B0632B9643}"/>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9" name="Line 39">
                  <a:extLst>
                    <a:ext uri="{FF2B5EF4-FFF2-40B4-BE49-F238E27FC236}">
                      <a16:creationId xmlns:a16="http://schemas.microsoft.com/office/drawing/2014/main" id="{297BBECE-FA9C-4C6F-B6D9-E2F87DCC7F55}"/>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0" name="Line 40">
                  <a:extLst>
                    <a:ext uri="{FF2B5EF4-FFF2-40B4-BE49-F238E27FC236}">
                      <a16:creationId xmlns:a16="http://schemas.microsoft.com/office/drawing/2014/main" id="{31B2E999-0D33-42E1-A21A-D977652A99AA}"/>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1" name="Line 41">
                  <a:extLst>
                    <a:ext uri="{FF2B5EF4-FFF2-40B4-BE49-F238E27FC236}">
                      <a16:creationId xmlns:a16="http://schemas.microsoft.com/office/drawing/2014/main" id="{2902047B-B21B-49EC-8660-6279B9D6A77C}"/>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2" name="Line 42">
                  <a:extLst>
                    <a:ext uri="{FF2B5EF4-FFF2-40B4-BE49-F238E27FC236}">
                      <a16:creationId xmlns:a16="http://schemas.microsoft.com/office/drawing/2014/main" id="{A7357892-287A-485E-8C15-63547B84722C}"/>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3" name="Line 43">
                  <a:extLst>
                    <a:ext uri="{FF2B5EF4-FFF2-40B4-BE49-F238E27FC236}">
                      <a16:creationId xmlns:a16="http://schemas.microsoft.com/office/drawing/2014/main" id="{20C2354B-761E-4FF5-ACE8-231F9220AD07}"/>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4" name="Line 44">
                  <a:extLst>
                    <a:ext uri="{FF2B5EF4-FFF2-40B4-BE49-F238E27FC236}">
                      <a16:creationId xmlns:a16="http://schemas.microsoft.com/office/drawing/2014/main" id="{6FE9B99F-B976-4DA0-AD17-AC9E4DCAFD6C}"/>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5" name="Line 45">
                  <a:extLst>
                    <a:ext uri="{FF2B5EF4-FFF2-40B4-BE49-F238E27FC236}">
                      <a16:creationId xmlns:a16="http://schemas.microsoft.com/office/drawing/2014/main" id="{CFC141CF-6455-4C81-9091-C33334D3ED59}"/>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6" name="Line 46">
                  <a:extLst>
                    <a:ext uri="{FF2B5EF4-FFF2-40B4-BE49-F238E27FC236}">
                      <a16:creationId xmlns:a16="http://schemas.microsoft.com/office/drawing/2014/main" id="{3FD878E8-C05E-4DAB-8071-E41BCB8BCD2E}"/>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7" name="Line 47">
                  <a:extLst>
                    <a:ext uri="{FF2B5EF4-FFF2-40B4-BE49-F238E27FC236}">
                      <a16:creationId xmlns:a16="http://schemas.microsoft.com/office/drawing/2014/main" id="{CD81BCEF-9804-46AF-97E6-B3C0C8E14C0D}"/>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8" name="Line 48">
                  <a:extLst>
                    <a:ext uri="{FF2B5EF4-FFF2-40B4-BE49-F238E27FC236}">
                      <a16:creationId xmlns:a16="http://schemas.microsoft.com/office/drawing/2014/main" id="{EB1D0E09-A76C-4809-90DA-EE235D4B6C44}"/>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9" name="Line 49">
                  <a:extLst>
                    <a:ext uri="{FF2B5EF4-FFF2-40B4-BE49-F238E27FC236}">
                      <a16:creationId xmlns:a16="http://schemas.microsoft.com/office/drawing/2014/main" id="{9C9F71B5-6DE9-4FE0-A1A8-089F75A61FFD}"/>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50" name="Line 50">
                  <a:extLst>
                    <a:ext uri="{FF2B5EF4-FFF2-40B4-BE49-F238E27FC236}">
                      <a16:creationId xmlns:a16="http://schemas.microsoft.com/office/drawing/2014/main" id="{A3129897-E0AA-49A3-B5F7-C7C8D3A1F8E4}"/>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79251" name="Rectangle 51">
              <a:extLst>
                <a:ext uri="{FF2B5EF4-FFF2-40B4-BE49-F238E27FC236}">
                  <a16:creationId xmlns:a16="http://schemas.microsoft.com/office/drawing/2014/main" id="{84B6BCAA-6332-4723-8CBB-62A57C6BEDDC}"/>
                </a:ext>
              </a:extLst>
            </p:cNvPr>
            <p:cNvSpPr>
              <a:spLocks noChangeArrowheads="1"/>
            </p:cNvSpPr>
            <p:nvPr/>
          </p:nvSpPr>
          <p:spPr bwMode="auto">
            <a:xfrm>
              <a:off x="2880" y="1987"/>
              <a:ext cx="56" cy="17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79252" name="Line 52">
              <a:extLst>
                <a:ext uri="{FF2B5EF4-FFF2-40B4-BE49-F238E27FC236}">
                  <a16:creationId xmlns:a16="http://schemas.microsoft.com/office/drawing/2014/main" id="{952A6AC6-5B7A-424B-A0A6-7CA1DD6D3499}"/>
                </a:ext>
              </a:extLst>
            </p:cNvPr>
            <p:cNvSpPr>
              <a:spLocks noChangeShapeType="1"/>
            </p:cNvSpPr>
            <p:nvPr/>
          </p:nvSpPr>
          <p:spPr bwMode="auto">
            <a:xfrm>
              <a:off x="2795" y="2036"/>
              <a:ext cx="8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53" name="Line 53">
              <a:extLst>
                <a:ext uri="{FF2B5EF4-FFF2-40B4-BE49-F238E27FC236}">
                  <a16:creationId xmlns:a16="http://schemas.microsoft.com/office/drawing/2014/main" id="{3E84F608-90B9-4CD6-B818-20163A96423D}"/>
                </a:ext>
              </a:extLst>
            </p:cNvPr>
            <p:cNvSpPr>
              <a:spLocks noChangeShapeType="1"/>
            </p:cNvSpPr>
            <p:nvPr/>
          </p:nvSpPr>
          <p:spPr bwMode="auto">
            <a:xfrm flipH="1">
              <a:off x="2929" y="2141"/>
              <a:ext cx="8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sp>
        <p:nvSpPr>
          <p:cNvPr id="179254" name="Line 54">
            <a:extLst>
              <a:ext uri="{FF2B5EF4-FFF2-40B4-BE49-F238E27FC236}">
                <a16:creationId xmlns:a16="http://schemas.microsoft.com/office/drawing/2014/main" id="{E5546034-C9CB-41D6-93F9-E035C9E4A210}"/>
              </a:ext>
            </a:extLst>
          </p:cNvPr>
          <p:cNvSpPr>
            <a:spLocks noChangeShapeType="1"/>
          </p:cNvSpPr>
          <p:nvPr/>
        </p:nvSpPr>
        <p:spPr bwMode="auto">
          <a:xfrm rot="18900000" flipH="1">
            <a:off x="3628229" y="2981860"/>
            <a:ext cx="0" cy="1096962"/>
          </a:xfrm>
          <a:prstGeom prst="line">
            <a:avLst/>
          </a:prstGeom>
          <a:noFill/>
          <a:ln w="9525">
            <a:solidFill>
              <a:schemeClr val="tx1"/>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55" name="Text Box 55">
            <a:extLst>
              <a:ext uri="{FF2B5EF4-FFF2-40B4-BE49-F238E27FC236}">
                <a16:creationId xmlns:a16="http://schemas.microsoft.com/office/drawing/2014/main" id="{FFD9C7E9-DEF6-41D8-96B3-FA8741439628}"/>
              </a:ext>
            </a:extLst>
          </p:cNvPr>
          <p:cNvSpPr txBox="1">
            <a:spLocks noChangeArrowheads="1"/>
          </p:cNvSpPr>
          <p:nvPr/>
        </p:nvSpPr>
        <p:spPr bwMode="auto">
          <a:xfrm>
            <a:off x="3440113" y="2979478"/>
            <a:ext cx="265035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1800" dirty="0">
                <a:latin typeface="Calibri" panose="020F0502020204030204" pitchFamily="34" charset="0"/>
                <a:cs typeface="Calibri" panose="020F0502020204030204" pitchFamily="34" charset="0"/>
              </a:rPr>
              <a:t>Homology-Directed Repair</a:t>
            </a:r>
          </a:p>
          <a:p>
            <a:pPr algn="ctr"/>
            <a:r>
              <a:rPr lang="en-US" altLang="en-US" sz="1800" dirty="0">
                <a:latin typeface="Calibri" panose="020F0502020204030204" pitchFamily="34" charset="0"/>
                <a:cs typeface="Calibri" panose="020F0502020204030204" pitchFamily="34" charset="0"/>
              </a:rPr>
              <a:t>(HDR)</a:t>
            </a:r>
          </a:p>
        </p:txBody>
      </p:sp>
      <p:grpSp>
        <p:nvGrpSpPr>
          <p:cNvPr id="179256" name="Group 56">
            <a:extLst>
              <a:ext uri="{FF2B5EF4-FFF2-40B4-BE49-F238E27FC236}">
                <a16:creationId xmlns:a16="http://schemas.microsoft.com/office/drawing/2014/main" id="{C5F3C81D-3BCC-4726-B4E8-6EF88B6CC5EB}"/>
              </a:ext>
            </a:extLst>
          </p:cNvPr>
          <p:cNvGrpSpPr>
            <a:grpSpLocks/>
          </p:cNvGrpSpPr>
          <p:nvPr/>
        </p:nvGrpSpPr>
        <p:grpSpPr bwMode="auto">
          <a:xfrm>
            <a:off x="1301748" y="3385878"/>
            <a:ext cx="1371600" cy="166688"/>
            <a:chOff x="1973" y="2547"/>
            <a:chExt cx="864" cy="105"/>
          </a:xfrm>
        </p:grpSpPr>
        <p:sp>
          <p:nvSpPr>
            <p:cNvPr id="179257" name="Line 57">
              <a:extLst>
                <a:ext uri="{FF2B5EF4-FFF2-40B4-BE49-F238E27FC236}">
                  <a16:creationId xmlns:a16="http://schemas.microsoft.com/office/drawing/2014/main" id="{2A4EE8B1-F0FA-4C20-AF31-A4DED7308EE0}"/>
                </a:ext>
              </a:extLst>
            </p:cNvPr>
            <p:cNvSpPr>
              <a:spLocks noChangeShapeType="1"/>
            </p:cNvSpPr>
            <p:nvPr/>
          </p:nvSpPr>
          <p:spPr bwMode="auto">
            <a:xfrm>
              <a:off x="1973" y="2547"/>
              <a:ext cx="864"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58" name="Line 58">
              <a:extLst>
                <a:ext uri="{FF2B5EF4-FFF2-40B4-BE49-F238E27FC236}">
                  <a16:creationId xmlns:a16="http://schemas.microsoft.com/office/drawing/2014/main" id="{B97A48DC-C923-43BE-B33C-59891B55FD5B}"/>
                </a:ext>
              </a:extLst>
            </p:cNvPr>
            <p:cNvSpPr>
              <a:spLocks noChangeShapeType="1"/>
            </p:cNvSpPr>
            <p:nvPr/>
          </p:nvSpPr>
          <p:spPr bwMode="auto">
            <a:xfrm flipH="1">
              <a:off x="1973" y="2652"/>
              <a:ext cx="864"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59" name="Line 59">
              <a:extLst>
                <a:ext uri="{FF2B5EF4-FFF2-40B4-BE49-F238E27FC236}">
                  <a16:creationId xmlns:a16="http://schemas.microsoft.com/office/drawing/2014/main" id="{FD4CE010-118A-45D9-A9C8-99BE29A04545}"/>
                </a:ext>
              </a:extLst>
            </p:cNvPr>
            <p:cNvSpPr>
              <a:spLocks noChangeShapeType="1"/>
            </p:cNvSpPr>
            <p:nvPr/>
          </p:nvSpPr>
          <p:spPr bwMode="auto">
            <a:xfrm>
              <a:off x="2059"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0" name="Line 60">
              <a:extLst>
                <a:ext uri="{FF2B5EF4-FFF2-40B4-BE49-F238E27FC236}">
                  <a16:creationId xmlns:a16="http://schemas.microsoft.com/office/drawing/2014/main" id="{0E9733F2-71C5-42C3-AB99-066D8C15B365}"/>
                </a:ext>
              </a:extLst>
            </p:cNvPr>
            <p:cNvSpPr>
              <a:spLocks noChangeShapeType="1"/>
            </p:cNvSpPr>
            <p:nvPr/>
          </p:nvSpPr>
          <p:spPr bwMode="auto">
            <a:xfrm>
              <a:off x="2155"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1" name="Line 61">
              <a:extLst>
                <a:ext uri="{FF2B5EF4-FFF2-40B4-BE49-F238E27FC236}">
                  <a16:creationId xmlns:a16="http://schemas.microsoft.com/office/drawing/2014/main" id="{4B064186-AEB5-4A44-BA80-ED86C8247AFF}"/>
                </a:ext>
              </a:extLst>
            </p:cNvPr>
            <p:cNvSpPr>
              <a:spLocks noChangeShapeType="1"/>
            </p:cNvSpPr>
            <p:nvPr/>
          </p:nvSpPr>
          <p:spPr bwMode="auto">
            <a:xfrm>
              <a:off x="2251"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2" name="Line 62">
              <a:extLst>
                <a:ext uri="{FF2B5EF4-FFF2-40B4-BE49-F238E27FC236}">
                  <a16:creationId xmlns:a16="http://schemas.microsoft.com/office/drawing/2014/main" id="{5AFD9F6A-23E6-4009-85DB-FD2A14EAD1B6}"/>
                </a:ext>
              </a:extLst>
            </p:cNvPr>
            <p:cNvSpPr>
              <a:spLocks noChangeShapeType="1"/>
            </p:cNvSpPr>
            <p:nvPr/>
          </p:nvSpPr>
          <p:spPr bwMode="auto">
            <a:xfrm>
              <a:off x="2347"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3" name="Line 63">
              <a:extLst>
                <a:ext uri="{FF2B5EF4-FFF2-40B4-BE49-F238E27FC236}">
                  <a16:creationId xmlns:a16="http://schemas.microsoft.com/office/drawing/2014/main" id="{F4383109-0D48-4D1F-9080-9396FC4CF585}"/>
                </a:ext>
              </a:extLst>
            </p:cNvPr>
            <p:cNvSpPr>
              <a:spLocks noChangeShapeType="1"/>
            </p:cNvSpPr>
            <p:nvPr/>
          </p:nvSpPr>
          <p:spPr bwMode="auto">
            <a:xfrm>
              <a:off x="2443"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4" name="Line 64">
              <a:extLst>
                <a:ext uri="{FF2B5EF4-FFF2-40B4-BE49-F238E27FC236}">
                  <a16:creationId xmlns:a16="http://schemas.microsoft.com/office/drawing/2014/main" id="{D813F014-7545-4F57-A33A-C94EF8654BFF}"/>
                </a:ext>
              </a:extLst>
            </p:cNvPr>
            <p:cNvSpPr>
              <a:spLocks noChangeShapeType="1"/>
            </p:cNvSpPr>
            <p:nvPr/>
          </p:nvSpPr>
          <p:spPr bwMode="auto">
            <a:xfrm>
              <a:off x="2539"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5" name="Line 65">
              <a:extLst>
                <a:ext uri="{FF2B5EF4-FFF2-40B4-BE49-F238E27FC236}">
                  <a16:creationId xmlns:a16="http://schemas.microsoft.com/office/drawing/2014/main" id="{63A2B35E-37F3-4368-A41B-4E4B6A160BE3}"/>
                </a:ext>
              </a:extLst>
            </p:cNvPr>
            <p:cNvSpPr>
              <a:spLocks noChangeShapeType="1"/>
            </p:cNvSpPr>
            <p:nvPr/>
          </p:nvSpPr>
          <p:spPr bwMode="auto">
            <a:xfrm>
              <a:off x="2635"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6" name="Line 66">
              <a:extLst>
                <a:ext uri="{FF2B5EF4-FFF2-40B4-BE49-F238E27FC236}">
                  <a16:creationId xmlns:a16="http://schemas.microsoft.com/office/drawing/2014/main" id="{9D35E554-5E0F-4997-B91A-15E8B4558224}"/>
                </a:ext>
              </a:extLst>
            </p:cNvPr>
            <p:cNvSpPr>
              <a:spLocks noChangeShapeType="1"/>
            </p:cNvSpPr>
            <p:nvPr/>
          </p:nvSpPr>
          <p:spPr bwMode="auto">
            <a:xfrm>
              <a:off x="2731"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sp>
        <p:nvSpPr>
          <p:cNvPr id="179267" name="Text Box 67">
            <a:extLst>
              <a:ext uri="{FF2B5EF4-FFF2-40B4-BE49-F238E27FC236}">
                <a16:creationId xmlns:a16="http://schemas.microsoft.com/office/drawing/2014/main" id="{E65293D8-072B-4F55-B7CE-F6759A704A10}"/>
              </a:ext>
            </a:extLst>
          </p:cNvPr>
          <p:cNvSpPr txBox="1">
            <a:spLocks noChangeArrowheads="1"/>
          </p:cNvSpPr>
          <p:nvPr/>
        </p:nvSpPr>
        <p:spPr bwMode="auto">
          <a:xfrm>
            <a:off x="1459197" y="3048575"/>
            <a:ext cx="10567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dirty="0">
                <a:highlight>
                  <a:srgbClr val="FFFF00"/>
                </a:highlight>
                <a:latin typeface="Calibri" panose="020F0502020204030204" pitchFamily="34" charset="0"/>
                <a:cs typeface="Calibri" panose="020F0502020204030204" pitchFamily="34" charset="0"/>
              </a:rPr>
              <a:t>C</a:t>
            </a:r>
            <a:r>
              <a:rPr lang="en-US" altLang="en-US" dirty="0">
                <a:latin typeface="Calibri" panose="020F0502020204030204" pitchFamily="34" charset="0"/>
                <a:cs typeface="Calibri" panose="020F0502020204030204" pitchFamily="34" charset="0"/>
              </a:rPr>
              <a:t>     </a:t>
            </a:r>
            <a:r>
              <a:rPr lang="en-US" altLang="en-US" dirty="0">
                <a:highlight>
                  <a:srgbClr val="FF00FF"/>
                </a:highlight>
                <a:latin typeface="Calibri" panose="020F0502020204030204" pitchFamily="34" charset="0"/>
                <a:cs typeface="Calibri" panose="020F0502020204030204" pitchFamily="34" charset="0"/>
              </a:rPr>
              <a:t>Z</a:t>
            </a:r>
            <a:r>
              <a:rPr lang="en-US" altLang="en-US" dirty="0">
                <a:latin typeface="Calibri" panose="020F0502020204030204" pitchFamily="34" charset="0"/>
                <a:cs typeface="Calibri" panose="020F0502020204030204" pitchFamily="34" charset="0"/>
              </a:rPr>
              <a:t>     </a:t>
            </a:r>
            <a:r>
              <a:rPr lang="en-US" altLang="en-US" dirty="0">
                <a:highlight>
                  <a:srgbClr val="00FFFF"/>
                </a:highlight>
                <a:latin typeface="Calibri" panose="020F0502020204030204" pitchFamily="34" charset="0"/>
                <a:cs typeface="Calibri" panose="020F0502020204030204" pitchFamily="34" charset="0"/>
              </a:rPr>
              <a:t>E</a:t>
            </a:r>
          </a:p>
        </p:txBody>
      </p:sp>
      <p:sp>
        <p:nvSpPr>
          <p:cNvPr id="179268" name="Text Box 68">
            <a:extLst>
              <a:ext uri="{FF2B5EF4-FFF2-40B4-BE49-F238E27FC236}">
                <a16:creationId xmlns:a16="http://schemas.microsoft.com/office/drawing/2014/main" id="{0D87FD49-8979-4331-A2FF-0C4663F76FFF}"/>
              </a:ext>
            </a:extLst>
          </p:cNvPr>
          <p:cNvSpPr txBox="1">
            <a:spLocks noChangeArrowheads="1"/>
          </p:cNvSpPr>
          <p:nvPr/>
        </p:nvSpPr>
        <p:spPr bwMode="auto">
          <a:xfrm>
            <a:off x="78193" y="3094057"/>
            <a:ext cx="1449369"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1800" dirty="0">
                <a:latin typeface="Calibri" panose="020F0502020204030204" pitchFamily="34" charset="0"/>
                <a:cs typeface="Calibri" panose="020F0502020204030204" pitchFamily="34" charset="0"/>
              </a:rPr>
              <a:t>Template</a:t>
            </a:r>
          </a:p>
        </p:txBody>
      </p:sp>
      <p:sp>
        <p:nvSpPr>
          <p:cNvPr id="179269" name="Arc 69">
            <a:extLst>
              <a:ext uri="{FF2B5EF4-FFF2-40B4-BE49-F238E27FC236}">
                <a16:creationId xmlns:a16="http://schemas.microsoft.com/office/drawing/2014/main" id="{705749C4-41D6-4642-B8AF-F24D1839221B}"/>
              </a:ext>
            </a:extLst>
          </p:cNvPr>
          <p:cNvSpPr>
            <a:spLocks/>
          </p:cNvSpPr>
          <p:nvPr/>
        </p:nvSpPr>
        <p:spPr bwMode="auto">
          <a:xfrm>
            <a:off x="2797176" y="3454144"/>
            <a:ext cx="1069975" cy="650875"/>
          </a:xfrm>
          <a:custGeom>
            <a:avLst/>
            <a:gdLst>
              <a:gd name="G0" fmla="+- 0 0 0"/>
              <a:gd name="G1" fmla="+- 21600 0 0"/>
              <a:gd name="G2" fmla="+- 21600 0 0"/>
              <a:gd name="T0" fmla="*/ 0 w 18510"/>
              <a:gd name="T1" fmla="*/ 0 h 21600"/>
              <a:gd name="T2" fmla="*/ 18510 w 18510"/>
              <a:gd name="T3" fmla="*/ 10467 h 21600"/>
              <a:gd name="T4" fmla="*/ 0 w 18510"/>
              <a:gd name="T5" fmla="*/ 21600 h 21600"/>
            </a:gdLst>
            <a:ahLst/>
            <a:cxnLst>
              <a:cxn ang="0">
                <a:pos x="T0" y="T1"/>
              </a:cxn>
              <a:cxn ang="0">
                <a:pos x="T2" y="T3"/>
              </a:cxn>
              <a:cxn ang="0">
                <a:pos x="T4" y="T5"/>
              </a:cxn>
            </a:cxnLst>
            <a:rect l="0" t="0" r="r" b="b"/>
            <a:pathLst>
              <a:path w="18510" h="21600" fill="none" extrusionOk="0">
                <a:moveTo>
                  <a:pt x="-1" y="0"/>
                </a:moveTo>
                <a:cubicBezTo>
                  <a:pt x="7579" y="0"/>
                  <a:pt x="14603" y="3972"/>
                  <a:pt x="18509" y="10467"/>
                </a:cubicBezTo>
              </a:path>
              <a:path w="18510" h="21600" stroke="0" extrusionOk="0">
                <a:moveTo>
                  <a:pt x="-1" y="0"/>
                </a:moveTo>
                <a:cubicBezTo>
                  <a:pt x="7579" y="0"/>
                  <a:pt x="14603" y="3972"/>
                  <a:pt x="18509" y="10467"/>
                </a:cubicBezTo>
                <a:lnTo>
                  <a:pt x="0" y="2160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79270" name="Text Box 70">
            <a:extLst>
              <a:ext uri="{FF2B5EF4-FFF2-40B4-BE49-F238E27FC236}">
                <a16:creationId xmlns:a16="http://schemas.microsoft.com/office/drawing/2014/main" id="{D6F9E1A2-D746-4F2A-9977-CD9E3F0B268D}"/>
              </a:ext>
            </a:extLst>
          </p:cNvPr>
          <p:cNvSpPr txBox="1">
            <a:spLocks noChangeArrowheads="1"/>
          </p:cNvSpPr>
          <p:nvPr/>
        </p:nvSpPr>
        <p:spPr bwMode="auto">
          <a:xfrm>
            <a:off x="1412079" y="989418"/>
            <a:ext cx="265970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dirty="0">
                <a:latin typeface="Calibri" panose="020F0502020204030204" pitchFamily="34" charset="0"/>
                <a:cs typeface="Calibri" panose="020F0502020204030204" pitchFamily="34" charset="0"/>
              </a:rPr>
              <a:t>A     B     </a:t>
            </a:r>
            <a:r>
              <a:rPr lang="en-US" altLang="en-US" dirty="0">
                <a:highlight>
                  <a:srgbClr val="FFFF00"/>
                </a:highlight>
                <a:latin typeface="Calibri" panose="020F0502020204030204" pitchFamily="34" charset="0"/>
                <a:cs typeface="Calibri" panose="020F0502020204030204" pitchFamily="34" charset="0"/>
              </a:rPr>
              <a:t>C</a:t>
            </a:r>
            <a:r>
              <a:rPr lang="en-US" altLang="en-US" dirty="0">
                <a:latin typeface="Calibri" panose="020F0502020204030204" pitchFamily="34" charset="0"/>
                <a:cs typeface="Calibri" panose="020F0502020204030204" pitchFamily="34" charset="0"/>
              </a:rPr>
              <a:t>     D     </a:t>
            </a:r>
            <a:r>
              <a:rPr lang="en-US" altLang="en-US" dirty="0">
                <a:highlight>
                  <a:srgbClr val="00FFFF"/>
                </a:highlight>
                <a:latin typeface="Calibri" panose="020F0502020204030204" pitchFamily="34" charset="0"/>
                <a:cs typeface="Calibri" panose="020F0502020204030204" pitchFamily="34" charset="0"/>
              </a:rPr>
              <a:t>E</a:t>
            </a:r>
            <a:r>
              <a:rPr lang="en-US" altLang="en-US" dirty="0">
                <a:latin typeface="Calibri" panose="020F0502020204030204" pitchFamily="34" charset="0"/>
                <a:cs typeface="Calibri" panose="020F0502020204030204" pitchFamily="34" charset="0"/>
              </a:rPr>
              <a:t>     F     G</a:t>
            </a:r>
          </a:p>
        </p:txBody>
      </p:sp>
      <p:grpSp>
        <p:nvGrpSpPr>
          <p:cNvPr id="179271" name="Group 71">
            <a:extLst>
              <a:ext uri="{FF2B5EF4-FFF2-40B4-BE49-F238E27FC236}">
                <a16:creationId xmlns:a16="http://schemas.microsoft.com/office/drawing/2014/main" id="{1A63E1A7-70E8-4439-BEAE-CC9AC32EF024}"/>
              </a:ext>
            </a:extLst>
          </p:cNvPr>
          <p:cNvGrpSpPr>
            <a:grpSpLocks/>
          </p:cNvGrpSpPr>
          <p:nvPr/>
        </p:nvGrpSpPr>
        <p:grpSpPr bwMode="auto">
          <a:xfrm>
            <a:off x="3270251" y="3908169"/>
            <a:ext cx="2922587" cy="896937"/>
            <a:chOff x="3213" y="2871"/>
            <a:chExt cx="1841" cy="565"/>
          </a:xfrm>
        </p:grpSpPr>
        <p:sp>
          <p:nvSpPr>
            <p:cNvPr id="179272" name="Freeform 72">
              <a:extLst>
                <a:ext uri="{FF2B5EF4-FFF2-40B4-BE49-F238E27FC236}">
                  <a16:creationId xmlns:a16="http://schemas.microsoft.com/office/drawing/2014/main" id="{5E557112-1362-47B4-ADD8-8720AF05E840}"/>
                </a:ext>
              </a:extLst>
            </p:cNvPr>
            <p:cNvSpPr>
              <a:spLocks/>
            </p:cNvSpPr>
            <p:nvPr/>
          </p:nvSpPr>
          <p:spPr bwMode="auto">
            <a:xfrm>
              <a:off x="3683" y="2871"/>
              <a:ext cx="864" cy="158"/>
            </a:xfrm>
            <a:custGeom>
              <a:avLst/>
              <a:gdLst>
                <a:gd name="T0" fmla="*/ 0 w 864"/>
                <a:gd name="T1" fmla="*/ 157 h 158"/>
                <a:gd name="T2" fmla="*/ 142 w 864"/>
                <a:gd name="T3" fmla="*/ 150 h 158"/>
                <a:gd name="T4" fmla="*/ 280 w 864"/>
                <a:gd name="T5" fmla="*/ 12 h 158"/>
                <a:gd name="T6" fmla="*/ 619 w 864"/>
                <a:gd name="T7" fmla="*/ 15 h 158"/>
                <a:gd name="T8" fmla="*/ 733 w 864"/>
                <a:gd name="T9" fmla="*/ 153 h 158"/>
                <a:gd name="T10" fmla="*/ 864 w 864"/>
                <a:gd name="T11" fmla="*/ 158 h 158"/>
              </a:gdLst>
              <a:ahLst/>
              <a:cxnLst>
                <a:cxn ang="0">
                  <a:pos x="T0" y="T1"/>
                </a:cxn>
                <a:cxn ang="0">
                  <a:pos x="T2" y="T3"/>
                </a:cxn>
                <a:cxn ang="0">
                  <a:pos x="T4" y="T5"/>
                </a:cxn>
                <a:cxn ang="0">
                  <a:pos x="T6" y="T7"/>
                </a:cxn>
                <a:cxn ang="0">
                  <a:pos x="T8" y="T9"/>
                </a:cxn>
                <a:cxn ang="0">
                  <a:pos x="T10" y="T11"/>
                </a:cxn>
              </a:cxnLst>
              <a:rect l="0" t="0" r="r" b="b"/>
              <a:pathLst>
                <a:path w="864" h="158">
                  <a:moveTo>
                    <a:pt x="0" y="157"/>
                  </a:moveTo>
                  <a:lnTo>
                    <a:pt x="142" y="150"/>
                  </a:lnTo>
                  <a:cubicBezTo>
                    <a:pt x="189" y="126"/>
                    <a:pt x="201" y="34"/>
                    <a:pt x="280" y="12"/>
                  </a:cubicBezTo>
                  <a:cubicBezTo>
                    <a:pt x="357" y="5"/>
                    <a:pt x="556" y="0"/>
                    <a:pt x="619" y="15"/>
                  </a:cubicBezTo>
                  <a:cubicBezTo>
                    <a:pt x="682" y="30"/>
                    <a:pt x="693" y="142"/>
                    <a:pt x="733" y="153"/>
                  </a:cubicBezTo>
                  <a:lnTo>
                    <a:pt x="864" y="158"/>
                  </a:lnTo>
                </a:path>
              </a:pathLst>
            </a:custGeom>
            <a:noFill/>
            <a:ln w="9525">
              <a:solidFill>
                <a:srgbClr val="0000FF"/>
              </a:solidFill>
              <a:round/>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3" name="Line 73">
              <a:extLst>
                <a:ext uri="{FF2B5EF4-FFF2-40B4-BE49-F238E27FC236}">
                  <a16:creationId xmlns:a16="http://schemas.microsoft.com/office/drawing/2014/main" id="{70EB62D1-ADBA-48CB-B93D-31BC104655E1}"/>
                </a:ext>
              </a:extLst>
            </p:cNvPr>
            <p:cNvSpPr>
              <a:spLocks noChangeShapeType="1"/>
            </p:cNvSpPr>
            <p:nvPr/>
          </p:nvSpPr>
          <p:spPr bwMode="auto">
            <a:xfrm flipH="1">
              <a:off x="3683" y="3133"/>
              <a:ext cx="864"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4" name="Line 74">
              <a:extLst>
                <a:ext uri="{FF2B5EF4-FFF2-40B4-BE49-F238E27FC236}">
                  <a16:creationId xmlns:a16="http://schemas.microsoft.com/office/drawing/2014/main" id="{D5D7E023-4F0A-4885-903C-005A63483062}"/>
                </a:ext>
              </a:extLst>
            </p:cNvPr>
            <p:cNvSpPr>
              <a:spLocks noChangeShapeType="1"/>
            </p:cNvSpPr>
            <p:nvPr/>
          </p:nvSpPr>
          <p:spPr bwMode="auto">
            <a:xfrm>
              <a:off x="3769" y="3028"/>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5" name="Line 75">
              <a:extLst>
                <a:ext uri="{FF2B5EF4-FFF2-40B4-BE49-F238E27FC236}">
                  <a16:creationId xmlns:a16="http://schemas.microsoft.com/office/drawing/2014/main" id="{7B3329F3-E7B4-46E0-97F4-A9351A33D5F1}"/>
                </a:ext>
              </a:extLst>
            </p:cNvPr>
            <p:cNvSpPr>
              <a:spLocks noChangeShapeType="1"/>
            </p:cNvSpPr>
            <p:nvPr/>
          </p:nvSpPr>
          <p:spPr bwMode="auto">
            <a:xfrm>
              <a:off x="3865" y="3028"/>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6" name="Line 76">
              <a:extLst>
                <a:ext uri="{FF2B5EF4-FFF2-40B4-BE49-F238E27FC236}">
                  <a16:creationId xmlns:a16="http://schemas.microsoft.com/office/drawing/2014/main" id="{DF923EEA-A79E-464D-AF37-A559094AB1E3}"/>
                </a:ext>
              </a:extLst>
            </p:cNvPr>
            <p:cNvSpPr>
              <a:spLocks noChangeShapeType="1"/>
            </p:cNvSpPr>
            <p:nvPr/>
          </p:nvSpPr>
          <p:spPr bwMode="auto">
            <a:xfrm>
              <a:off x="3961" y="3076"/>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7" name="Line 77">
              <a:extLst>
                <a:ext uri="{FF2B5EF4-FFF2-40B4-BE49-F238E27FC236}">
                  <a16:creationId xmlns:a16="http://schemas.microsoft.com/office/drawing/2014/main" id="{E7FF1311-CFAE-43A2-8D5A-9CA9C92616DC}"/>
                </a:ext>
              </a:extLst>
            </p:cNvPr>
            <p:cNvSpPr>
              <a:spLocks noChangeShapeType="1"/>
            </p:cNvSpPr>
            <p:nvPr/>
          </p:nvSpPr>
          <p:spPr bwMode="auto">
            <a:xfrm>
              <a:off x="4057" y="3076"/>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8" name="Line 78">
              <a:extLst>
                <a:ext uri="{FF2B5EF4-FFF2-40B4-BE49-F238E27FC236}">
                  <a16:creationId xmlns:a16="http://schemas.microsoft.com/office/drawing/2014/main" id="{BE515268-C255-4B33-ACB8-F499940F78D4}"/>
                </a:ext>
              </a:extLst>
            </p:cNvPr>
            <p:cNvSpPr>
              <a:spLocks noChangeShapeType="1"/>
            </p:cNvSpPr>
            <p:nvPr/>
          </p:nvSpPr>
          <p:spPr bwMode="auto">
            <a:xfrm>
              <a:off x="4153" y="3076"/>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9" name="Line 79">
              <a:extLst>
                <a:ext uri="{FF2B5EF4-FFF2-40B4-BE49-F238E27FC236}">
                  <a16:creationId xmlns:a16="http://schemas.microsoft.com/office/drawing/2014/main" id="{7946387C-389F-47DC-BE62-0536B3965852}"/>
                </a:ext>
              </a:extLst>
            </p:cNvPr>
            <p:cNvSpPr>
              <a:spLocks noChangeShapeType="1"/>
            </p:cNvSpPr>
            <p:nvPr/>
          </p:nvSpPr>
          <p:spPr bwMode="auto">
            <a:xfrm>
              <a:off x="4249" y="3076"/>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0" name="Line 80">
              <a:extLst>
                <a:ext uri="{FF2B5EF4-FFF2-40B4-BE49-F238E27FC236}">
                  <a16:creationId xmlns:a16="http://schemas.microsoft.com/office/drawing/2014/main" id="{68FE2C1B-6B16-4B89-9B13-B7D58CE1824A}"/>
                </a:ext>
              </a:extLst>
            </p:cNvPr>
            <p:cNvSpPr>
              <a:spLocks noChangeShapeType="1"/>
            </p:cNvSpPr>
            <p:nvPr/>
          </p:nvSpPr>
          <p:spPr bwMode="auto">
            <a:xfrm>
              <a:off x="4345" y="3076"/>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1" name="Line 81">
              <a:extLst>
                <a:ext uri="{FF2B5EF4-FFF2-40B4-BE49-F238E27FC236}">
                  <a16:creationId xmlns:a16="http://schemas.microsoft.com/office/drawing/2014/main" id="{CE0D5865-130B-40BB-9CE4-CD09B2D29F19}"/>
                </a:ext>
              </a:extLst>
            </p:cNvPr>
            <p:cNvSpPr>
              <a:spLocks noChangeShapeType="1"/>
            </p:cNvSpPr>
            <p:nvPr/>
          </p:nvSpPr>
          <p:spPr bwMode="auto">
            <a:xfrm>
              <a:off x="4441" y="3028"/>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79282" name="Group 82">
              <a:extLst>
                <a:ext uri="{FF2B5EF4-FFF2-40B4-BE49-F238E27FC236}">
                  <a16:creationId xmlns:a16="http://schemas.microsoft.com/office/drawing/2014/main" id="{1400C619-0684-42FE-A3D3-FBDACA3288AF}"/>
                </a:ext>
              </a:extLst>
            </p:cNvPr>
            <p:cNvGrpSpPr>
              <a:grpSpLocks/>
            </p:cNvGrpSpPr>
            <p:nvPr/>
          </p:nvGrpSpPr>
          <p:grpSpPr bwMode="auto">
            <a:xfrm>
              <a:off x="4190" y="3331"/>
              <a:ext cx="864" cy="105"/>
              <a:chOff x="1973" y="2547"/>
              <a:chExt cx="864" cy="105"/>
            </a:xfrm>
          </p:grpSpPr>
          <p:sp>
            <p:nvSpPr>
              <p:cNvPr id="179283" name="Line 83">
                <a:extLst>
                  <a:ext uri="{FF2B5EF4-FFF2-40B4-BE49-F238E27FC236}">
                    <a16:creationId xmlns:a16="http://schemas.microsoft.com/office/drawing/2014/main" id="{C0EB8152-BA13-4C32-9FE2-01E139F47CB1}"/>
                  </a:ext>
                </a:extLst>
              </p:cNvPr>
              <p:cNvSpPr>
                <a:spLocks noChangeShapeType="1"/>
              </p:cNvSpPr>
              <p:nvPr/>
            </p:nvSpPr>
            <p:spPr bwMode="auto">
              <a:xfrm>
                <a:off x="1973" y="2547"/>
                <a:ext cx="86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4" name="Line 84">
                <a:extLst>
                  <a:ext uri="{FF2B5EF4-FFF2-40B4-BE49-F238E27FC236}">
                    <a16:creationId xmlns:a16="http://schemas.microsoft.com/office/drawing/2014/main" id="{DE3614A2-AC5E-4BE3-B809-1BEDFA7B9641}"/>
                  </a:ext>
                </a:extLst>
              </p:cNvPr>
              <p:cNvSpPr>
                <a:spLocks noChangeShapeType="1"/>
              </p:cNvSpPr>
              <p:nvPr/>
            </p:nvSpPr>
            <p:spPr bwMode="auto">
              <a:xfrm flipH="1">
                <a:off x="1973" y="2652"/>
                <a:ext cx="86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5" name="Line 85">
                <a:extLst>
                  <a:ext uri="{FF2B5EF4-FFF2-40B4-BE49-F238E27FC236}">
                    <a16:creationId xmlns:a16="http://schemas.microsoft.com/office/drawing/2014/main" id="{328768DE-0304-428B-AB19-4E73FA950CB7}"/>
                  </a:ext>
                </a:extLst>
              </p:cNvPr>
              <p:cNvSpPr>
                <a:spLocks noChangeShapeType="1"/>
              </p:cNvSpPr>
              <p:nvPr/>
            </p:nvSpPr>
            <p:spPr bwMode="auto">
              <a:xfrm>
                <a:off x="2059"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6" name="Line 86">
                <a:extLst>
                  <a:ext uri="{FF2B5EF4-FFF2-40B4-BE49-F238E27FC236}">
                    <a16:creationId xmlns:a16="http://schemas.microsoft.com/office/drawing/2014/main" id="{EFF3C881-1B2D-4E3B-B7FB-07FD889D79BD}"/>
                  </a:ext>
                </a:extLst>
              </p:cNvPr>
              <p:cNvSpPr>
                <a:spLocks noChangeShapeType="1"/>
              </p:cNvSpPr>
              <p:nvPr/>
            </p:nvSpPr>
            <p:spPr bwMode="auto">
              <a:xfrm>
                <a:off x="2155"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7" name="Line 87">
                <a:extLst>
                  <a:ext uri="{FF2B5EF4-FFF2-40B4-BE49-F238E27FC236}">
                    <a16:creationId xmlns:a16="http://schemas.microsoft.com/office/drawing/2014/main" id="{D9486C18-4DEA-42EB-B63E-9B0BFE7B3232}"/>
                  </a:ext>
                </a:extLst>
              </p:cNvPr>
              <p:cNvSpPr>
                <a:spLocks noChangeShapeType="1"/>
              </p:cNvSpPr>
              <p:nvPr/>
            </p:nvSpPr>
            <p:spPr bwMode="auto">
              <a:xfrm>
                <a:off x="2251"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8" name="Line 88">
                <a:extLst>
                  <a:ext uri="{FF2B5EF4-FFF2-40B4-BE49-F238E27FC236}">
                    <a16:creationId xmlns:a16="http://schemas.microsoft.com/office/drawing/2014/main" id="{71978F8D-E996-46BA-B953-CEC6254C05C1}"/>
                  </a:ext>
                </a:extLst>
              </p:cNvPr>
              <p:cNvSpPr>
                <a:spLocks noChangeShapeType="1"/>
              </p:cNvSpPr>
              <p:nvPr/>
            </p:nvSpPr>
            <p:spPr bwMode="auto">
              <a:xfrm>
                <a:off x="2347"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9" name="Line 89">
                <a:extLst>
                  <a:ext uri="{FF2B5EF4-FFF2-40B4-BE49-F238E27FC236}">
                    <a16:creationId xmlns:a16="http://schemas.microsoft.com/office/drawing/2014/main" id="{966EBFB1-21C1-4B4D-87B4-5382F1275CE1}"/>
                  </a:ext>
                </a:extLst>
              </p:cNvPr>
              <p:cNvSpPr>
                <a:spLocks noChangeShapeType="1"/>
              </p:cNvSpPr>
              <p:nvPr/>
            </p:nvSpPr>
            <p:spPr bwMode="auto">
              <a:xfrm>
                <a:off x="2443"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0" name="Line 90">
                <a:extLst>
                  <a:ext uri="{FF2B5EF4-FFF2-40B4-BE49-F238E27FC236}">
                    <a16:creationId xmlns:a16="http://schemas.microsoft.com/office/drawing/2014/main" id="{2AC51508-17A3-42E0-BADC-077575125A4E}"/>
                  </a:ext>
                </a:extLst>
              </p:cNvPr>
              <p:cNvSpPr>
                <a:spLocks noChangeShapeType="1"/>
              </p:cNvSpPr>
              <p:nvPr/>
            </p:nvSpPr>
            <p:spPr bwMode="auto">
              <a:xfrm>
                <a:off x="2539"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1" name="Line 91">
                <a:extLst>
                  <a:ext uri="{FF2B5EF4-FFF2-40B4-BE49-F238E27FC236}">
                    <a16:creationId xmlns:a16="http://schemas.microsoft.com/office/drawing/2014/main" id="{4ECC1B79-795F-45D7-9506-4A8B223DAD66}"/>
                  </a:ext>
                </a:extLst>
              </p:cNvPr>
              <p:cNvSpPr>
                <a:spLocks noChangeShapeType="1"/>
              </p:cNvSpPr>
              <p:nvPr/>
            </p:nvSpPr>
            <p:spPr bwMode="auto">
              <a:xfrm>
                <a:off x="2635"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2" name="Line 92">
                <a:extLst>
                  <a:ext uri="{FF2B5EF4-FFF2-40B4-BE49-F238E27FC236}">
                    <a16:creationId xmlns:a16="http://schemas.microsoft.com/office/drawing/2014/main" id="{62C53A6E-0F24-4CC8-AB68-6F6B75B03DA8}"/>
                  </a:ext>
                </a:extLst>
              </p:cNvPr>
              <p:cNvSpPr>
                <a:spLocks noChangeShapeType="1"/>
              </p:cNvSpPr>
              <p:nvPr/>
            </p:nvSpPr>
            <p:spPr bwMode="auto">
              <a:xfrm>
                <a:off x="2731"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sp>
          <p:nvSpPr>
            <p:cNvPr id="179293" name="Line 93">
              <a:extLst>
                <a:ext uri="{FF2B5EF4-FFF2-40B4-BE49-F238E27FC236}">
                  <a16:creationId xmlns:a16="http://schemas.microsoft.com/office/drawing/2014/main" id="{AE41F71E-65FB-4BF5-A6DD-88103D5A0439}"/>
                </a:ext>
              </a:extLst>
            </p:cNvPr>
            <p:cNvSpPr>
              <a:spLocks noChangeShapeType="1"/>
            </p:cNvSpPr>
            <p:nvPr/>
          </p:nvSpPr>
          <p:spPr bwMode="auto">
            <a:xfrm>
              <a:off x="3213" y="3331"/>
              <a:ext cx="63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4" name="Line 94">
              <a:extLst>
                <a:ext uri="{FF2B5EF4-FFF2-40B4-BE49-F238E27FC236}">
                  <a16:creationId xmlns:a16="http://schemas.microsoft.com/office/drawing/2014/main" id="{82E99AB6-4EE1-4A17-9633-A0DAF3DACC78}"/>
                </a:ext>
              </a:extLst>
            </p:cNvPr>
            <p:cNvSpPr>
              <a:spLocks noChangeShapeType="1"/>
            </p:cNvSpPr>
            <p:nvPr/>
          </p:nvSpPr>
          <p:spPr bwMode="auto">
            <a:xfrm flipH="1">
              <a:off x="3213" y="3436"/>
              <a:ext cx="86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5" name="Line 95">
              <a:extLst>
                <a:ext uri="{FF2B5EF4-FFF2-40B4-BE49-F238E27FC236}">
                  <a16:creationId xmlns:a16="http://schemas.microsoft.com/office/drawing/2014/main" id="{96A4B567-71B8-4687-BF52-399889F8A58B}"/>
                </a:ext>
              </a:extLst>
            </p:cNvPr>
            <p:cNvSpPr>
              <a:spLocks noChangeShapeType="1"/>
            </p:cNvSpPr>
            <p:nvPr/>
          </p:nvSpPr>
          <p:spPr bwMode="auto">
            <a:xfrm>
              <a:off x="3299"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6" name="Line 96">
              <a:extLst>
                <a:ext uri="{FF2B5EF4-FFF2-40B4-BE49-F238E27FC236}">
                  <a16:creationId xmlns:a16="http://schemas.microsoft.com/office/drawing/2014/main" id="{2A6540C1-B054-4000-8BC3-F15012CA1FE8}"/>
                </a:ext>
              </a:extLst>
            </p:cNvPr>
            <p:cNvSpPr>
              <a:spLocks noChangeShapeType="1"/>
            </p:cNvSpPr>
            <p:nvPr/>
          </p:nvSpPr>
          <p:spPr bwMode="auto">
            <a:xfrm>
              <a:off x="3395"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7" name="Line 97">
              <a:extLst>
                <a:ext uri="{FF2B5EF4-FFF2-40B4-BE49-F238E27FC236}">
                  <a16:creationId xmlns:a16="http://schemas.microsoft.com/office/drawing/2014/main" id="{F9D97641-7B23-46D4-A326-B28F45B0FF4D}"/>
                </a:ext>
              </a:extLst>
            </p:cNvPr>
            <p:cNvSpPr>
              <a:spLocks noChangeShapeType="1"/>
            </p:cNvSpPr>
            <p:nvPr/>
          </p:nvSpPr>
          <p:spPr bwMode="auto">
            <a:xfrm>
              <a:off x="3491"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8" name="Line 98">
              <a:extLst>
                <a:ext uri="{FF2B5EF4-FFF2-40B4-BE49-F238E27FC236}">
                  <a16:creationId xmlns:a16="http://schemas.microsoft.com/office/drawing/2014/main" id="{81BEA980-95B2-4604-B02D-28F47530ACA6}"/>
                </a:ext>
              </a:extLst>
            </p:cNvPr>
            <p:cNvSpPr>
              <a:spLocks noChangeShapeType="1"/>
            </p:cNvSpPr>
            <p:nvPr/>
          </p:nvSpPr>
          <p:spPr bwMode="auto">
            <a:xfrm>
              <a:off x="3587"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9" name="Line 99">
              <a:extLst>
                <a:ext uri="{FF2B5EF4-FFF2-40B4-BE49-F238E27FC236}">
                  <a16:creationId xmlns:a16="http://schemas.microsoft.com/office/drawing/2014/main" id="{F49463EE-1CA5-41CA-8BE3-2E93B91EC8BC}"/>
                </a:ext>
              </a:extLst>
            </p:cNvPr>
            <p:cNvSpPr>
              <a:spLocks noChangeShapeType="1"/>
            </p:cNvSpPr>
            <p:nvPr/>
          </p:nvSpPr>
          <p:spPr bwMode="auto">
            <a:xfrm>
              <a:off x="3683"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0" name="Line 100">
              <a:extLst>
                <a:ext uri="{FF2B5EF4-FFF2-40B4-BE49-F238E27FC236}">
                  <a16:creationId xmlns:a16="http://schemas.microsoft.com/office/drawing/2014/main" id="{43B60100-95C7-448D-A542-516FDB5CC7C7}"/>
                </a:ext>
              </a:extLst>
            </p:cNvPr>
            <p:cNvSpPr>
              <a:spLocks noChangeShapeType="1"/>
            </p:cNvSpPr>
            <p:nvPr/>
          </p:nvSpPr>
          <p:spPr bwMode="auto">
            <a:xfrm>
              <a:off x="3779"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1" name="Line 101">
              <a:extLst>
                <a:ext uri="{FF2B5EF4-FFF2-40B4-BE49-F238E27FC236}">
                  <a16:creationId xmlns:a16="http://schemas.microsoft.com/office/drawing/2014/main" id="{C9D767DC-CD5F-4955-8E1E-8A54DC55DDE8}"/>
                </a:ext>
              </a:extLst>
            </p:cNvPr>
            <p:cNvSpPr>
              <a:spLocks noChangeShapeType="1"/>
            </p:cNvSpPr>
            <p:nvPr/>
          </p:nvSpPr>
          <p:spPr bwMode="auto">
            <a:xfrm>
              <a:off x="3875" y="3379"/>
              <a:ext cx="0" cy="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2" name="Line 102">
              <a:extLst>
                <a:ext uri="{FF2B5EF4-FFF2-40B4-BE49-F238E27FC236}">
                  <a16:creationId xmlns:a16="http://schemas.microsoft.com/office/drawing/2014/main" id="{8F8E9721-6141-48D2-AA69-9E37DCF5083D}"/>
                </a:ext>
              </a:extLst>
            </p:cNvPr>
            <p:cNvSpPr>
              <a:spLocks noChangeShapeType="1"/>
            </p:cNvSpPr>
            <p:nvPr/>
          </p:nvSpPr>
          <p:spPr bwMode="auto">
            <a:xfrm>
              <a:off x="3971" y="3379"/>
              <a:ext cx="0" cy="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cxnSp>
          <p:nvCxnSpPr>
            <p:cNvPr id="179303" name="AutoShape 103">
              <a:extLst>
                <a:ext uri="{FF2B5EF4-FFF2-40B4-BE49-F238E27FC236}">
                  <a16:creationId xmlns:a16="http://schemas.microsoft.com/office/drawing/2014/main" id="{5726BF70-4647-4763-AF50-DADAF049AC2A}"/>
                </a:ext>
              </a:extLst>
            </p:cNvPr>
            <p:cNvCxnSpPr>
              <a:cxnSpLocks noChangeShapeType="1"/>
            </p:cNvCxnSpPr>
            <p:nvPr/>
          </p:nvCxnSpPr>
          <p:spPr bwMode="auto">
            <a:xfrm flipV="1">
              <a:off x="3735" y="3013"/>
              <a:ext cx="342" cy="318"/>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9304" name="Line 104">
              <a:extLst>
                <a:ext uri="{FF2B5EF4-FFF2-40B4-BE49-F238E27FC236}">
                  <a16:creationId xmlns:a16="http://schemas.microsoft.com/office/drawing/2014/main" id="{18FF4BC0-45D6-43DD-9CFB-56E13133EA9E}"/>
                </a:ext>
              </a:extLst>
            </p:cNvPr>
            <p:cNvSpPr>
              <a:spLocks noChangeShapeType="1"/>
            </p:cNvSpPr>
            <p:nvPr/>
          </p:nvSpPr>
          <p:spPr bwMode="auto">
            <a:xfrm>
              <a:off x="3865" y="2977"/>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5" name="Line 105">
              <a:extLst>
                <a:ext uri="{FF2B5EF4-FFF2-40B4-BE49-F238E27FC236}">
                  <a16:creationId xmlns:a16="http://schemas.microsoft.com/office/drawing/2014/main" id="{7FBA4882-73AA-46ED-A807-5EF1F80D3505}"/>
                </a:ext>
              </a:extLst>
            </p:cNvPr>
            <p:cNvSpPr>
              <a:spLocks noChangeShapeType="1"/>
            </p:cNvSpPr>
            <p:nvPr/>
          </p:nvSpPr>
          <p:spPr bwMode="auto">
            <a:xfrm>
              <a:off x="3961" y="2887"/>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6" name="Line 106">
              <a:extLst>
                <a:ext uri="{FF2B5EF4-FFF2-40B4-BE49-F238E27FC236}">
                  <a16:creationId xmlns:a16="http://schemas.microsoft.com/office/drawing/2014/main" id="{75BB723D-B448-47C4-AC45-EEF9ECC62F8E}"/>
                </a:ext>
              </a:extLst>
            </p:cNvPr>
            <p:cNvSpPr>
              <a:spLocks noChangeShapeType="1"/>
            </p:cNvSpPr>
            <p:nvPr/>
          </p:nvSpPr>
          <p:spPr bwMode="auto">
            <a:xfrm>
              <a:off x="4057" y="2881"/>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7" name="Line 107">
              <a:extLst>
                <a:ext uri="{FF2B5EF4-FFF2-40B4-BE49-F238E27FC236}">
                  <a16:creationId xmlns:a16="http://schemas.microsoft.com/office/drawing/2014/main" id="{FAB39340-1585-48B5-968F-73FF9FA369AF}"/>
                </a:ext>
              </a:extLst>
            </p:cNvPr>
            <p:cNvSpPr>
              <a:spLocks noChangeShapeType="1"/>
            </p:cNvSpPr>
            <p:nvPr/>
          </p:nvSpPr>
          <p:spPr bwMode="auto">
            <a:xfrm>
              <a:off x="4153" y="2881"/>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8" name="Line 108">
              <a:extLst>
                <a:ext uri="{FF2B5EF4-FFF2-40B4-BE49-F238E27FC236}">
                  <a16:creationId xmlns:a16="http://schemas.microsoft.com/office/drawing/2014/main" id="{0B31ABD3-663F-4718-B19E-216C39599858}"/>
                </a:ext>
              </a:extLst>
            </p:cNvPr>
            <p:cNvSpPr>
              <a:spLocks noChangeShapeType="1"/>
            </p:cNvSpPr>
            <p:nvPr/>
          </p:nvSpPr>
          <p:spPr bwMode="auto">
            <a:xfrm>
              <a:off x="4249" y="2881"/>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9" name="Line 109">
              <a:extLst>
                <a:ext uri="{FF2B5EF4-FFF2-40B4-BE49-F238E27FC236}">
                  <a16:creationId xmlns:a16="http://schemas.microsoft.com/office/drawing/2014/main" id="{36488289-1177-4508-AB64-8813A6022410}"/>
                </a:ext>
              </a:extLst>
            </p:cNvPr>
            <p:cNvSpPr>
              <a:spLocks noChangeShapeType="1"/>
            </p:cNvSpPr>
            <p:nvPr/>
          </p:nvSpPr>
          <p:spPr bwMode="auto">
            <a:xfrm>
              <a:off x="4345" y="2923"/>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10" name="Line 110">
              <a:extLst>
                <a:ext uri="{FF2B5EF4-FFF2-40B4-BE49-F238E27FC236}">
                  <a16:creationId xmlns:a16="http://schemas.microsoft.com/office/drawing/2014/main" id="{A18DED74-EF0E-49B4-AD36-E9031EE97E91}"/>
                </a:ext>
              </a:extLst>
            </p:cNvPr>
            <p:cNvSpPr>
              <a:spLocks noChangeShapeType="1"/>
            </p:cNvSpPr>
            <p:nvPr/>
          </p:nvSpPr>
          <p:spPr bwMode="auto">
            <a:xfrm>
              <a:off x="3962" y="3019"/>
              <a:ext cx="0" cy="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11" name="Line 111">
              <a:extLst>
                <a:ext uri="{FF2B5EF4-FFF2-40B4-BE49-F238E27FC236}">
                  <a16:creationId xmlns:a16="http://schemas.microsoft.com/office/drawing/2014/main" id="{C59B7937-80AA-4569-B0E7-2FA7046D24C9}"/>
                </a:ext>
              </a:extLst>
            </p:cNvPr>
            <p:cNvSpPr>
              <a:spLocks noChangeShapeType="1"/>
            </p:cNvSpPr>
            <p:nvPr/>
          </p:nvSpPr>
          <p:spPr bwMode="auto">
            <a:xfrm>
              <a:off x="4058" y="3019"/>
              <a:ext cx="0" cy="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sp>
        <p:nvSpPr>
          <p:cNvPr id="179312" name="Text Box 112">
            <a:extLst>
              <a:ext uri="{FF2B5EF4-FFF2-40B4-BE49-F238E27FC236}">
                <a16:creationId xmlns:a16="http://schemas.microsoft.com/office/drawing/2014/main" id="{F414F3D1-2F27-4E3E-AE36-CFA615EF5353}"/>
              </a:ext>
            </a:extLst>
          </p:cNvPr>
          <p:cNvSpPr txBox="1">
            <a:spLocks noChangeArrowheads="1"/>
          </p:cNvSpPr>
          <p:nvPr/>
        </p:nvSpPr>
        <p:spPr bwMode="auto">
          <a:xfrm>
            <a:off x="4918073" y="4028816"/>
            <a:ext cx="21383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Template</a:t>
            </a:r>
          </a:p>
        </p:txBody>
      </p:sp>
      <p:sp>
        <p:nvSpPr>
          <p:cNvPr id="179313" name="Text Box 113">
            <a:extLst>
              <a:ext uri="{FF2B5EF4-FFF2-40B4-BE49-F238E27FC236}">
                <a16:creationId xmlns:a16="http://schemas.microsoft.com/office/drawing/2014/main" id="{71AC7BF4-B79B-4710-99C7-50A90F907E5D}"/>
              </a:ext>
            </a:extLst>
          </p:cNvPr>
          <p:cNvSpPr txBox="1">
            <a:spLocks noChangeArrowheads="1"/>
          </p:cNvSpPr>
          <p:nvPr/>
        </p:nvSpPr>
        <p:spPr bwMode="auto">
          <a:xfrm>
            <a:off x="6257923" y="4263769"/>
            <a:ext cx="9461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G-DNA </a:t>
            </a:r>
          </a:p>
          <a:p>
            <a:pPr algn="ctr"/>
            <a:r>
              <a:rPr lang="en-US" altLang="en-US" sz="1800" dirty="0">
                <a:latin typeface="Calibri" panose="020F0502020204030204" pitchFamily="34" charset="0"/>
                <a:cs typeface="Calibri" panose="020F0502020204030204" pitchFamily="34" charset="0"/>
              </a:rPr>
              <a:t>w/DS </a:t>
            </a:r>
          </a:p>
          <a:p>
            <a:pPr algn="ctr"/>
            <a:r>
              <a:rPr lang="en-US" altLang="en-US" sz="1800" dirty="0">
                <a:latin typeface="Calibri" panose="020F0502020204030204" pitchFamily="34" charset="0"/>
                <a:cs typeface="Calibri" panose="020F0502020204030204" pitchFamily="34" charset="0"/>
              </a:rPr>
              <a:t>break</a:t>
            </a:r>
          </a:p>
        </p:txBody>
      </p:sp>
      <p:grpSp>
        <p:nvGrpSpPr>
          <p:cNvPr id="5" name="Group 4">
            <a:extLst>
              <a:ext uri="{FF2B5EF4-FFF2-40B4-BE49-F238E27FC236}">
                <a16:creationId xmlns:a16="http://schemas.microsoft.com/office/drawing/2014/main" id="{33B8EE59-C644-4DEE-B082-79E1FA17A384}"/>
              </a:ext>
            </a:extLst>
          </p:cNvPr>
          <p:cNvGrpSpPr/>
          <p:nvPr/>
        </p:nvGrpSpPr>
        <p:grpSpPr>
          <a:xfrm>
            <a:off x="1259679" y="5268137"/>
            <a:ext cx="2776836" cy="573604"/>
            <a:chOff x="3216275" y="5911334"/>
            <a:chExt cx="2776836" cy="573604"/>
          </a:xfrm>
        </p:grpSpPr>
        <p:grpSp>
          <p:nvGrpSpPr>
            <p:cNvPr id="179314" name="Group 114">
              <a:extLst>
                <a:ext uri="{FF2B5EF4-FFF2-40B4-BE49-F238E27FC236}">
                  <a16:creationId xmlns:a16="http://schemas.microsoft.com/office/drawing/2014/main" id="{1E65F0FA-90DC-4CE3-A73B-78654CAAC505}"/>
                </a:ext>
              </a:extLst>
            </p:cNvPr>
            <p:cNvGrpSpPr>
              <a:grpSpLocks/>
            </p:cNvGrpSpPr>
            <p:nvPr/>
          </p:nvGrpSpPr>
          <p:grpSpPr bwMode="auto">
            <a:xfrm>
              <a:off x="3216275" y="6272213"/>
              <a:ext cx="2743200" cy="166687"/>
              <a:chOff x="2016" y="1246"/>
              <a:chExt cx="1728" cy="105"/>
            </a:xfrm>
          </p:grpSpPr>
          <p:sp>
            <p:nvSpPr>
              <p:cNvPr id="179315" name="Line 115">
                <a:extLst>
                  <a:ext uri="{FF2B5EF4-FFF2-40B4-BE49-F238E27FC236}">
                    <a16:creationId xmlns:a16="http://schemas.microsoft.com/office/drawing/2014/main" id="{06CFF2EE-3ADF-4D80-8371-DFA9B2929B23}"/>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16" name="Line 116">
                <a:extLst>
                  <a:ext uri="{FF2B5EF4-FFF2-40B4-BE49-F238E27FC236}">
                    <a16:creationId xmlns:a16="http://schemas.microsoft.com/office/drawing/2014/main" id="{ADB0DF0D-9A4C-4B79-993E-3946C0B2EAAA}"/>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79317" name="Group 117">
                <a:extLst>
                  <a:ext uri="{FF2B5EF4-FFF2-40B4-BE49-F238E27FC236}">
                    <a16:creationId xmlns:a16="http://schemas.microsoft.com/office/drawing/2014/main" id="{A26E6B25-7E39-4923-A911-4C0DED9C1980}"/>
                  </a:ext>
                </a:extLst>
              </p:cNvPr>
              <p:cNvGrpSpPr>
                <a:grpSpLocks/>
              </p:cNvGrpSpPr>
              <p:nvPr/>
            </p:nvGrpSpPr>
            <p:grpSpPr bwMode="auto">
              <a:xfrm>
                <a:off x="2112" y="1246"/>
                <a:ext cx="1536" cy="101"/>
                <a:chOff x="2078" y="1246"/>
                <a:chExt cx="1536" cy="101"/>
              </a:xfrm>
            </p:grpSpPr>
            <p:sp>
              <p:nvSpPr>
                <p:cNvPr id="179318" name="Line 118">
                  <a:extLst>
                    <a:ext uri="{FF2B5EF4-FFF2-40B4-BE49-F238E27FC236}">
                      <a16:creationId xmlns:a16="http://schemas.microsoft.com/office/drawing/2014/main" id="{47F0C7EE-26AC-4449-9B92-A0D524B1B4C2}"/>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19" name="Line 119">
                  <a:extLst>
                    <a:ext uri="{FF2B5EF4-FFF2-40B4-BE49-F238E27FC236}">
                      <a16:creationId xmlns:a16="http://schemas.microsoft.com/office/drawing/2014/main" id="{0ACA1419-F63F-40F2-9C95-E0A38CCCF461}"/>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0" name="Line 120">
                  <a:extLst>
                    <a:ext uri="{FF2B5EF4-FFF2-40B4-BE49-F238E27FC236}">
                      <a16:creationId xmlns:a16="http://schemas.microsoft.com/office/drawing/2014/main" id="{A8AD0318-42A1-4E88-9AD6-5A76B4915335}"/>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1" name="Line 121">
                  <a:extLst>
                    <a:ext uri="{FF2B5EF4-FFF2-40B4-BE49-F238E27FC236}">
                      <a16:creationId xmlns:a16="http://schemas.microsoft.com/office/drawing/2014/main" id="{0F1D5A78-BAB7-4E4E-A2DF-8D2CFFCBBBE6}"/>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2" name="Line 122">
                  <a:extLst>
                    <a:ext uri="{FF2B5EF4-FFF2-40B4-BE49-F238E27FC236}">
                      <a16:creationId xmlns:a16="http://schemas.microsoft.com/office/drawing/2014/main" id="{CD0314B5-41CD-46D6-9931-89F5CA8A6784}"/>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3" name="Line 123">
                  <a:extLst>
                    <a:ext uri="{FF2B5EF4-FFF2-40B4-BE49-F238E27FC236}">
                      <a16:creationId xmlns:a16="http://schemas.microsoft.com/office/drawing/2014/main" id="{0C403BBE-B6D2-43F7-BD10-5DE8A27E1A81}"/>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4" name="Line 124">
                  <a:extLst>
                    <a:ext uri="{FF2B5EF4-FFF2-40B4-BE49-F238E27FC236}">
                      <a16:creationId xmlns:a16="http://schemas.microsoft.com/office/drawing/2014/main" id="{C13FB981-4F3A-4C33-A43C-B508CEA094C1}"/>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5" name="Line 125">
                  <a:extLst>
                    <a:ext uri="{FF2B5EF4-FFF2-40B4-BE49-F238E27FC236}">
                      <a16:creationId xmlns:a16="http://schemas.microsoft.com/office/drawing/2014/main" id="{AC4A6948-9CBC-4D16-B4BC-B0573CD2C9E6}"/>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6" name="Line 126">
                  <a:extLst>
                    <a:ext uri="{FF2B5EF4-FFF2-40B4-BE49-F238E27FC236}">
                      <a16:creationId xmlns:a16="http://schemas.microsoft.com/office/drawing/2014/main" id="{52AFD55E-1FDD-4090-BE46-C88B02A82248}"/>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7" name="Line 127">
                  <a:extLst>
                    <a:ext uri="{FF2B5EF4-FFF2-40B4-BE49-F238E27FC236}">
                      <a16:creationId xmlns:a16="http://schemas.microsoft.com/office/drawing/2014/main" id="{9712258F-F7C2-43D6-B371-80F84D07E9DB}"/>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8" name="Line 128">
                  <a:extLst>
                    <a:ext uri="{FF2B5EF4-FFF2-40B4-BE49-F238E27FC236}">
                      <a16:creationId xmlns:a16="http://schemas.microsoft.com/office/drawing/2014/main" id="{C32EBE54-1252-4382-8FF2-ABBBD4CACD17}"/>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9" name="Line 129">
                  <a:extLst>
                    <a:ext uri="{FF2B5EF4-FFF2-40B4-BE49-F238E27FC236}">
                      <a16:creationId xmlns:a16="http://schemas.microsoft.com/office/drawing/2014/main" id="{B2969835-1851-4DC9-B51B-9F6AC77E1023}"/>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30" name="Line 130">
                  <a:extLst>
                    <a:ext uri="{FF2B5EF4-FFF2-40B4-BE49-F238E27FC236}">
                      <a16:creationId xmlns:a16="http://schemas.microsoft.com/office/drawing/2014/main" id="{6CBF37B0-816C-46D3-B572-88ECFD56ED49}"/>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31" name="Line 131">
                  <a:extLst>
                    <a:ext uri="{FF2B5EF4-FFF2-40B4-BE49-F238E27FC236}">
                      <a16:creationId xmlns:a16="http://schemas.microsoft.com/office/drawing/2014/main" id="{2449FA6E-2BAC-45C2-ABBB-43BBEFC17200}"/>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32" name="Line 132">
                  <a:extLst>
                    <a:ext uri="{FF2B5EF4-FFF2-40B4-BE49-F238E27FC236}">
                      <a16:creationId xmlns:a16="http://schemas.microsoft.com/office/drawing/2014/main" id="{5CD64FD1-B37E-4466-8960-5D6DC04023F9}"/>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33" name="Line 133">
                  <a:extLst>
                    <a:ext uri="{FF2B5EF4-FFF2-40B4-BE49-F238E27FC236}">
                      <a16:creationId xmlns:a16="http://schemas.microsoft.com/office/drawing/2014/main" id="{94DAB967-2204-4E59-9ECA-72D9387BF16D}"/>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34" name="Line 134">
                  <a:extLst>
                    <a:ext uri="{FF2B5EF4-FFF2-40B4-BE49-F238E27FC236}">
                      <a16:creationId xmlns:a16="http://schemas.microsoft.com/office/drawing/2014/main" id="{A1FF751F-4A73-46C5-A907-9168AEA844AF}"/>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79335" name="Text Box 135">
              <a:extLst>
                <a:ext uri="{FF2B5EF4-FFF2-40B4-BE49-F238E27FC236}">
                  <a16:creationId xmlns:a16="http://schemas.microsoft.com/office/drawing/2014/main" id="{7108E182-3581-4918-977F-268BD463891E}"/>
                </a:ext>
              </a:extLst>
            </p:cNvPr>
            <p:cNvSpPr txBox="1">
              <a:spLocks noChangeArrowheads="1"/>
            </p:cNvSpPr>
            <p:nvPr/>
          </p:nvSpPr>
          <p:spPr bwMode="auto">
            <a:xfrm>
              <a:off x="3368675" y="5911334"/>
              <a:ext cx="26244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dirty="0">
                  <a:latin typeface="Calibri" panose="020F0502020204030204" pitchFamily="34" charset="0"/>
                  <a:cs typeface="Calibri" panose="020F0502020204030204" pitchFamily="34" charset="0"/>
                </a:rPr>
                <a:t>A     B     </a:t>
              </a:r>
              <a:r>
                <a:rPr lang="en-US" altLang="en-US" dirty="0">
                  <a:highlight>
                    <a:srgbClr val="FFFF00"/>
                  </a:highlight>
                  <a:latin typeface="Calibri" panose="020F0502020204030204" pitchFamily="34" charset="0"/>
                  <a:cs typeface="Calibri" panose="020F0502020204030204" pitchFamily="34" charset="0"/>
                </a:rPr>
                <a:t>C</a:t>
              </a:r>
              <a:r>
                <a:rPr lang="en-US" altLang="en-US" dirty="0">
                  <a:latin typeface="Calibri" panose="020F0502020204030204" pitchFamily="34" charset="0"/>
                  <a:cs typeface="Calibri" panose="020F0502020204030204" pitchFamily="34" charset="0"/>
                </a:rPr>
                <a:t>     </a:t>
              </a:r>
              <a:r>
                <a:rPr lang="en-US" altLang="en-US" dirty="0">
                  <a:highlight>
                    <a:srgbClr val="FF00FF"/>
                  </a:highlight>
                  <a:latin typeface="Calibri" panose="020F0502020204030204" pitchFamily="34" charset="0"/>
                  <a:cs typeface="Calibri" panose="020F0502020204030204" pitchFamily="34" charset="0"/>
                </a:rPr>
                <a:t>Z </a:t>
              </a:r>
              <a:r>
                <a:rPr lang="en-US" altLang="en-US" dirty="0">
                  <a:latin typeface="Calibri" panose="020F0502020204030204" pitchFamily="34" charset="0"/>
                  <a:cs typeface="Calibri" panose="020F0502020204030204" pitchFamily="34" charset="0"/>
                </a:rPr>
                <a:t>    </a:t>
              </a:r>
              <a:r>
                <a:rPr lang="en-US" altLang="en-US" dirty="0">
                  <a:highlight>
                    <a:srgbClr val="00FFFF"/>
                  </a:highlight>
                  <a:latin typeface="Calibri" panose="020F0502020204030204" pitchFamily="34" charset="0"/>
                  <a:cs typeface="Calibri" panose="020F0502020204030204" pitchFamily="34" charset="0"/>
                </a:rPr>
                <a:t>E </a:t>
              </a:r>
              <a:r>
                <a:rPr lang="en-US" altLang="en-US" dirty="0">
                  <a:latin typeface="Calibri" panose="020F0502020204030204" pitchFamily="34" charset="0"/>
                  <a:cs typeface="Calibri" panose="020F0502020204030204" pitchFamily="34" charset="0"/>
                </a:rPr>
                <a:t>    F     G</a:t>
              </a:r>
            </a:p>
          </p:txBody>
        </p:sp>
        <p:grpSp>
          <p:nvGrpSpPr>
            <p:cNvPr id="179336" name="Group 136">
              <a:extLst>
                <a:ext uri="{FF2B5EF4-FFF2-40B4-BE49-F238E27FC236}">
                  <a16:creationId xmlns:a16="http://schemas.microsoft.com/office/drawing/2014/main" id="{108D6D1B-3D74-4CF5-9534-AB7F91D45807}"/>
                </a:ext>
              </a:extLst>
            </p:cNvPr>
            <p:cNvGrpSpPr>
              <a:grpSpLocks/>
            </p:cNvGrpSpPr>
            <p:nvPr/>
          </p:nvGrpSpPr>
          <p:grpSpPr bwMode="auto">
            <a:xfrm>
              <a:off x="4824413" y="6229350"/>
              <a:ext cx="188912" cy="88900"/>
              <a:chOff x="2463" y="4170"/>
              <a:chExt cx="119" cy="56"/>
            </a:xfrm>
          </p:grpSpPr>
          <p:sp>
            <p:nvSpPr>
              <p:cNvPr id="179337" name="Oval 137">
                <a:extLst>
                  <a:ext uri="{FF2B5EF4-FFF2-40B4-BE49-F238E27FC236}">
                    <a16:creationId xmlns:a16="http://schemas.microsoft.com/office/drawing/2014/main" id="{CBA5B7EA-0773-47B0-B187-7D93C7A24B7D}"/>
                  </a:ext>
                </a:extLst>
              </p:cNvPr>
              <p:cNvSpPr>
                <a:spLocks noChangeArrowheads="1"/>
              </p:cNvSpPr>
              <p:nvPr/>
            </p:nvSpPr>
            <p:spPr bwMode="auto">
              <a:xfrm>
                <a:off x="2526" y="4170"/>
                <a:ext cx="56" cy="56"/>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79338" name="Line 138">
                <a:extLst>
                  <a:ext uri="{FF2B5EF4-FFF2-40B4-BE49-F238E27FC236}">
                    <a16:creationId xmlns:a16="http://schemas.microsoft.com/office/drawing/2014/main" id="{B799A139-D335-4E21-9261-E5297D76D67C}"/>
                  </a:ext>
                </a:extLst>
              </p:cNvPr>
              <p:cNvSpPr>
                <a:spLocks noChangeShapeType="1"/>
              </p:cNvSpPr>
              <p:nvPr/>
            </p:nvSpPr>
            <p:spPr bwMode="auto">
              <a:xfrm>
                <a:off x="2463" y="4197"/>
                <a:ext cx="7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nvGrpSpPr>
            <p:cNvPr id="179339" name="Group 139">
              <a:extLst>
                <a:ext uri="{FF2B5EF4-FFF2-40B4-BE49-F238E27FC236}">
                  <a16:creationId xmlns:a16="http://schemas.microsoft.com/office/drawing/2014/main" id="{6F0C8F4C-7F3F-4564-BC35-CD8B293F6682}"/>
                </a:ext>
              </a:extLst>
            </p:cNvPr>
            <p:cNvGrpSpPr>
              <a:grpSpLocks/>
            </p:cNvGrpSpPr>
            <p:nvPr/>
          </p:nvGrpSpPr>
          <p:grpSpPr bwMode="auto">
            <a:xfrm flipH="1">
              <a:off x="4448175" y="6396038"/>
              <a:ext cx="188913" cy="88900"/>
              <a:chOff x="2463" y="4170"/>
              <a:chExt cx="119" cy="56"/>
            </a:xfrm>
          </p:grpSpPr>
          <p:sp>
            <p:nvSpPr>
              <p:cNvPr id="179340" name="Oval 140">
                <a:extLst>
                  <a:ext uri="{FF2B5EF4-FFF2-40B4-BE49-F238E27FC236}">
                    <a16:creationId xmlns:a16="http://schemas.microsoft.com/office/drawing/2014/main" id="{352DBA2A-AA08-446E-B3C3-D808AD5C14A8}"/>
                  </a:ext>
                </a:extLst>
              </p:cNvPr>
              <p:cNvSpPr>
                <a:spLocks noChangeArrowheads="1"/>
              </p:cNvSpPr>
              <p:nvPr/>
            </p:nvSpPr>
            <p:spPr bwMode="auto">
              <a:xfrm>
                <a:off x="2526" y="4170"/>
                <a:ext cx="56" cy="56"/>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79341" name="Line 141">
                <a:extLst>
                  <a:ext uri="{FF2B5EF4-FFF2-40B4-BE49-F238E27FC236}">
                    <a16:creationId xmlns:a16="http://schemas.microsoft.com/office/drawing/2014/main" id="{A0F518F2-F2E3-4102-939B-E268A6908F76}"/>
                  </a:ext>
                </a:extLst>
              </p:cNvPr>
              <p:cNvSpPr>
                <a:spLocks noChangeShapeType="1"/>
              </p:cNvSpPr>
              <p:nvPr/>
            </p:nvSpPr>
            <p:spPr bwMode="auto">
              <a:xfrm>
                <a:off x="2463" y="4197"/>
                <a:ext cx="7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79342" name="Text Box 142">
            <a:extLst>
              <a:ext uri="{FF2B5EF4-FFF2-40B4-BE49-F238E27FC236}">
                <a16:creationId xmlns:a16="http://schemas.microsoft.com/office/drawing/2014/main" id="{5AF153BA-16E4-46A1-A7E6-03E3B96F8569}"/>
              </a:ext>
            </a:extLst>
          </p:cNvPr>
          <p:cNvSpPr txBox="1">
            <a:spLocks noChangeArrowheads="1"/>
          </p:cNvSpPr>
          <p:nvPr/>
        </p:nvSpPr>
        <p:spPr bwMode="auto">
          <a:xfrm>
            <a:off x="4191000" y="5025239"/>
            <a:ext cx="2376487"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Genomic DNA with staggered nicks (rapidly ligated)</a:t>
            </a:r>
          </a:p>
        </p:txBody>
      </p:sp>
      <p:sp>
        <p:nvSpPr>
          <p:cNvPr id="179343" name="Freeform 143">
            <a:extLst>
              <a:ext uri="{FF2B5EF4-FFF2-40B4-BE49-F238E27FC236}">
                <a16:creationId xmlns:a16="http://schemas.microsoft.com/office/drawing/2014/main" id="{E5F6FAD4-AFDC-4CEA-A4CE-B1EE9B95040F}"/>
              </a:ext>
            </a:extLst>
          </p:cNvPr>
          <p:cNvSpPr>
            <a:spLocks/>
          </p:cNvSpPr>
          <p:nvPr/>
        </p:nvSpPr>
        <p:spPr bwMode="auto">
          <a:xfrm>
            <a:off x="2357435" y="4743191"/>
            <a:ext cx="768350" cy="576262"/>
          </a:xfrm>
          <a:custGeom>
            <a:avLst/>
            <a:gdLst>
              <a:gd name="T0" fmla="*/ 484 w 484"/>
              <a:gd name="T1" fmla="*/ 14 h 363"/>
              <a:gd name="T2" fmla="*/ 76 w 484"/>
              <a:gd name="T3" fmla="*/ 58 h 363"/>
              <a:gd name="T4" fmla="*/ 31 w 484"/>
              <a:gd name="T5" fmla="*/ 363 h 363"/>
            </a:gdLst>
            <a:ahLst/>
            <a:cxnLst>
              <a:cxn ang="0">
                <a:pos x="T0" y="T1"/>
              </a:cxn>
              <a:cxn ang="0">
                <a:pos x="T2" y="T3"/>
              </a:cxn>
              <a:cxn ang="0">
                <a:pos x="T4" y="T5"/>
              </a:cxn>
            </a:cxnLst>
            <a:rect l="0" t="0" r="r" b="b"/>
            <a:pathLst>
              <a:path w="484" h="363">
                <a:moveTo>
                  <a:pt x="484" y="14"/>
                </a:moveTo>
                <a:cubicBezTo>
                  <a:pt x="416" y="21"/>
                  <a:pt x="152" y="0"/>
                  <a:pt x="76" y="58"/>
                </a:cubicBezTo>
                <a:cubicBezTo>
                  <a:pt x="0" y="116"/>
                  <a:pt x="38" y="312"/>
                  <a:pt x="31" y="363"/>
                </a:cubicBezTo>
              </a:path>
            </a:pathLst>
          </a:custGeom>
          <a:noFill/>
          <a:ln w="9525" cap="flat">
            <a:solidFill>
              <a:schemeClr val="tx1"/>
            </a:solidFill>
            <a:prstDash val="dash"/>
            <a:round/>
            <a:headEnd/>
            <a:tailEnd type="arrow"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D74C9E6C-4674-E4D0-0DC3-FEB5E280A7F5}"/>
              </a:ext>
            </a:extLst>
          </p:cNvPr>
          <p:cNvSpPr txBox="1"/>
          <p:nvPr/>
        </p:nvSpPr>
        <p:spPr>
          <a:xfrm>
            <a:off x="56782" y="567877"/>
            <a:ext cx="5809283" cy="400110"/>
          </a:xfrm>
          <a:prstGeom prst="rect">
            <a:avLst/>
          </a:prstGeom>
          <a:noFill/>
        </p:spPr>
        <p:txBody>
          <a:bodyPr wrap="none" rtlCol="0">
            <a:spAutoFit/>
          </a:bodyPr>
          <a:lstStyle/>
          <a:p>
            <a:r>
              <a:rPr lang="en-US" sz="2000" b="1" dirty="0">
                <a:solidFill>
                  <a:srgbClr val="C00000"/>
                </a:solidFill>
              </a:rPr>
              <a:t>Repair method II – replacement of a segment of DNA</a:t>
            </a:r>
          </a:p>
        </p:txBody>
      </p:sp>
      <p:sp>
        <p:nvSpPr>
          <p:cNvPr id="9" name="TextBox 8">
            <a:extLst>
              <a:ext uri="{FF2B5EF4-FFF2-40B4-BE49-F238E27FC236}">
                <a16:creationId xmlns:a16="http://schemas.microsoft.com/office/drawing/2014/main" id="{AAE634E3-1CDE-A93A-A3C9-B00DF2DAE250}"/>
              </a:ext>
            </a:extLst>
          </p:cNvPr>
          <p:cNvSpPr txBox="1"/>
          <p:nvPr/>
        </p:nvSpPr>
        <p:spPr>
          <a:xfrm>
            <a:off x="7590637" y="1104753"/>
            <a:ext cx="1885453" cy="369332"/>
          </a:xfrm>
          <a:prstGeom prst="rect">
            <a:avLst/>
          </a:prstGeom>
          <a:noFill/>
        </p:spPr>
        <p:txBody>
          <a:bodyPr wrap="none" rtlCol="0">
            <a:spAutoFit/>
          </a:bodyPr>
          <a:lstStyle/>
          <a:p>
            <a:r>
              <a:rPr lang="en-US" dirty="0"/>
              <a:t>Original Sequence</a:t>
            </a:r>
          </a:p>
        </p:txBody>
      </p:sp>
      <p:sp>
        <p:nvSpPr>
          <p:cNvPr id="10" name="TextBox 9">
            <a:extLst>
              <a:ext uri="{FF2B5EF4-FFF2-40B4-BE49-F238E27FC236}">
                <a16:creationId xmlns:a16="http://schemas.microsoft.com/office/drawing/2014/main" id="{5172278E-F31B-DACE-585D-BDADFB588330}"/>
              </a:ext>
            </a:extLst>
          </p:cNvPr>
          <p:cNvSpPr txBox="1"/>
          <p:nvPr/>
        </p:nvSpPr>
        <p:spPr>
          <a:xfrm>
            <a:off x="8496529" y="2859770"/>
            <a:ext cx="2001382" cy="369332"/>
          </a:xfrm>
          <a:prstGeom prst="rect">
            <a:avLst/>
          </a:prstGeom>
          <a:noFill/>
        </p:spPr>
        <p:txBody>
          <a:bodyPr wrap="none" rtlCol="0">
            <a:spAutoFit/>
          </a:bodyPr>
          <a:lstStyle/>
          <a:p>
            <a:r>
              <a:rPr lang="en-US" dirty="0"/>
              <a:t>Template sequence</a:t>
            </a:r>
          </a:p>
        </p:txBody>
      </p:sp>
      <p:sp>
        <p:nvSpPr>
          <p:cNvPr id="11" name="TextBox 10">
            <a:extLst>
              <a:ext uri="{FF2B5EF4-FFF2-40B4-BE49-F238E27FC236}">
                <a16:creationId xmlns:a16="http://schemas.microsoft.com/office/drawing/2014/main" id="{36DEBC57-FF01-CC71-DA05-CF9EC1D662A4}"/>
              </a:ext>
            </a:extLst>
          </p:cNvPr>
          <p:cNvSpPr txBox="1"/>
          <p:nvPr/>
        </p:nvSpPr>
        <p:spPr>
          <a:xfrm>
            <a:off x="8620177" y="4918674"/>
            <a:ext cx="1596912" cy="369332"/>
          </a:xfrm>
          <a:prstGeom prst="rect">
            <a:avLst/>
          </a:prstGeom>
          <a:noFill/>
        </p:spPr>
        <p:txBody>
          <a:bodyPr wrap="none" rtlCol="0">
            <a:spAutoFit/>
          </a:bodyPr>
          <a:lstStyle/>
          <a:p>
            <a:r>
              <a:rPr lang="en-US" dirty="0"/>
              <a:t>Final Sequence</a:t>
            </a:r>
          </a:p>
        </p:txBody>
      </p:sp>
      <p:sp>
        <p:nvSpPr>
          <p:cNvPr id="12" name="TextBox 11">
            <a:extLst>
              <a:ext uri="{FF2B5EF4-FFF2-40B4-BE49-F238E27FC236}">
                <a16:creationId xmlns:a16="http://schemas.microsoft.com/office/drawing/2014/main" id="{A43A0F85-FF61-232C-3EAC-72611E4C2D81}"/>
              </a:ext>
            </a:extLst>
          </p:cNvPr>
          <p:cNvSpPr txBox="1"/>
          <p:nvPr/>
        </p:nvSpPr>
        <p:spPr>
          <a:xfrm>
            <a:off x="6835492" y="1519490"/>
            <a:ext cx="5274931" cy="646331"/>
          </a:xfrm>
          <a:prstGeom prst="rect">
            <a:avLst/>
          </a:prstGeom>
          <a:noFill/>
        </p:spPr>
        <p:txBody>
          <a:bodyPr wrap="square" rtlCol="0">
            <a:spAutoFit/>
          </a:bodyPr>
          <a:lstStyle/>
          <a:p>
            <a:r>
              <a:rPr lang="en-US" dirty="0">
                <a:latin typeface="Courier New" panose="02070309020205020404" pitchFamily="49" charset="0"/>
                <a:cs typeface="Courier New" panose="02070309020205020404" pitchFamily="49" charset="0"/>
              </a:rPr>
              <a:t>-AAT</a:t>
            </a:r>
            <a:r>
              <a:rPr lang="en-US" dirty="0">
                <a:highlight>
                  <a:srgbClr val="FFFF00"/>
                </a:highlight>
                <a:latin typeface="Courier New" panose="02070309020205020404" pitchFamily="49" charset="0"/>
                <a:cs typeface="Courier New" panose="02070309020205020404" pitchFamily="49" charset="0"/>
              </a:rPr>
              <a:t>GCGATGCAAA</a:t>
            </a:r>
            <a:r>
              <a:rPr lang="en-US" dirty="0">
                <a:latin typeface="Courier New" panose="02070309020205020404" pitchFamily="49" charset="0"/>
                <a:cs typeface="Courier New" panose="02070309020205020404" pitchFamily="49" charset="0"/>
              </a:rPr>
              <a:t>GGCTGATGGGTA</a:t>
            </a:r>
            <a:r>
              <a:rPr lang="en-US" dirty="0">
                <a:highlight>
                  <a:srgbClr val="00FFFF"/>
                </a:highlight>
                <a:latin typeface="Courier New" panose="02070309020205020404" pitchFamily="49" charset="0"/>
                <a:cs typeface="Courier New" panose="02070309020205020404" pitchFamily="49" charset="0"/>
              </a:rPr>
              <a:t>CCTAGAT</a:t>
            </a:r>
            <a:r>
              <a:rPr lang="en-US" dirty="0">
                <a:latin typeface="Courier New" panose="02070309020205020404" pitchFamily="49" charset="0"/>
                <a:cs typeface="Courier New" panose="02070309020205020404" pitchFamily="49" charset="0"/>
              </a:rPr>
              <a:t>GCC-</a:t>
            </a:r>
          </a:p>
          <a:p>
            <a:r>
              <a:rPr lang="en-US" dirty="0">
                <a:latin typeface="Courier New" panose="02070309020205020404" pitchFamily="49" charset="0"/>
                <a:cs typeface="Courier New" panose="02070309020205020404" pitchFamily="49" charset="0"/>
              </a:rPr>
              <a:t>-TTA</a:t>
            </a:r>
            <a:r>
              <a:rPr lang="en-US" dirty="0">
                <a:highlight>
                  <a:srgbClr val="FFFF00"/>
                </a:highlight>
                <a:latin typeface="Courier New" panose="02070309020205020404" pitchFamily="49" charset="0"/>
                <a:cs typeface="Courier New" panose="02070309020205020404" pitchFamily="49" charset="0"/>
              </a:rPr>
              <a:t>CGCTACGTTT</a:t>
            </a:r>
            <a:r>
              <a:rPr lang="en-US" dirty="0">
                <a:latin typeface="Courier New" panose="02070309020205020404" pitchFamily="49" charset="0"/>
                <a:cs typeface="Courier New" panose="02070309020205020404" pitchFamily="49" charset="0"/>
              </a:rPr>
              <a:t>CCGACTACCCAT</a:t>
            </a:r>
            <a:r>
              <a:rPr lang="en-US" dirty="0">
                <a:highlight>
                  <a:srgbClr val="00FFFF"/>
                </a:highlight>
                <a:latin typeface="Courier New" panose="02070309020205020404" pitchFamily="49" charset="0"/>
                <a:cs typeface="Courier New" panose="02070309020205020404" pitchFamily="49" charset="0"/>
              </a:rPr>
              <a:t>GGATCTA</a:t>
            </a:r>
            <a:r>
              <a:rPr lang="en-US" dirty="0">
                <a:latin typeface="Courier New" panose="02070309020205020404" pitchFamily="49" charset="0"/>
                <a:cs typeface="Courier New" panose="02070309020205020404" pitchFamily="49" charset="0"/>
              </a:rPr>
              <a:t>CGG-</a:t>
            </a:r>
          </a:p>
        </p:txBody>
      </p:sp>
      <p:sp>
        <p:nvSpPr>
          <p:cNvPr id="156" name="TextBox 155">
            <a:extLst>
              <a:ext uri="{FF2B5EF4-FFF2-40B4-BE49-F238E27FC236}">
                <a16:creationId xmlns:a16="http://schemas.microsoft.com/office/drawing/2014/main" id="{2931695C-4F54-705F-DE7A-A1BDB245AF97}"/>
              </a:ext>
            </a:extLst>
          </p:cNvPr>
          <p:cNvSpPr txBox="1"/>
          <p:nvPr/>
        </p:nvSpPr>
        <p:spPr>
          <a:xfrm>
            <a:off x="7590637" y="3311415"/>
            <a:ext cx="3631122" cy="646331"/>
          </a:xfrm>
          <a:prstGeom prst="rect">
            <a:avLst/>
          </a:prstGeom>
          <a:noFill/>
        </p:spPr>
        <p:txBody>
          <a:bodyPr wrap="none" rtlCol="0">
            <a:spAutoFit/>
          </a:bodyPr>
          <a:lstStyle/>
          <a:p>
            <a:r>
              <a:rPr lang="en-US" dirty="0">
                <a:highlight>
                  <a:srgbClr val="FFFF00"/>
                </a:highlight>
                <a:latin typeface="Courier New" panose="02070309020205020404" pitchFamily="49" charset="0"/>
                <a:cs typeface="Courier New" panose="02070309020205020404" pitchFamily="49" charset="0"/>
              </a:rPr>
              <a:t>GCGATGCAAA</a:t>
            </a:r>
            <a:r>
              <a:rPr lang="en-US" b="1" dirty="0">
                <a:highlight>
                  <a:srgbClr val="FF00FF"/>
                </a:highlight>
                <a:latin typeface="Courier New" panose="02070309020205020404" pitchFamily="49" charset="0"/>
                <a:cs typeface="Courier New" panose="02070309020205020404" pitchFamily="49" charset="0"/>
              </a:rPr>
              <a:t>TTTTTTT</a:t>
            </a:r>
            <a:r>
              <a:rPr lang="en-US" dirty="0">
                <a:highlight>
                  <a:srgbClr val="00FFFF"/>
                </a:highlight>
                <a:latin typeface="Courier New" panose="02070309020205020404" pitchFamily="49" charset="0"/>
                <a:cs typeface="Courier New" panose="02070309020205020404" pitchFamily="49" charset="0"/>
              </a:rPr>
              <a:t>CCTAGAT</a:t>
            </a:r>
          </a:p>
          <a:p>
            <a:r>
              <a:rPr lang="en-US" dirty="0">
                <a:highlight>
                  <a:srgbClr val="FFFF00"/>
                </a:highlight>
                <a:latin typeface="Courier New" panose="02070309020205020404" pitchFamily="49" charset="0"/>
                <a:cs typeface="Courier New" panose="02070309020205020404" pitchFamily="49" charset="0"/>
              </a:rPr>
              <a:t>CGCTACGTTT</a:t>
            </a:r>
            <a:r>
              <a:rPr lang="en-US" b="1" dirty="0">
                <a:highlight>
                  <a:srgbClr val="FF00FF"/>
                </a:highlight>
                <a:latin typeface="Courier New" panose="02070309020205020404" pitchFamily="49" charset="0"/>
                <a:cs typeface="Courier New" panose="02070309020205020404" pitchFamily="49" charset="0"/>
              </a:rPr>
              <a:t>AAAAAAA</a:t>
            </a:r>
            <a:r>
              <a:rPr lang="en-US" dirty="0">
                <a:highlight>
                  <a:srgbClr val="00FFFF"/>
                </a:highlight>
                <a:latin typeface="Courier New" panose="02070309020205020404" pitchFamily="49" charset="0"/>
                <a:cs typeface="Courier New" panose="02070309020205020404" pitchFamily="49" charset="0"/>
              </a:rPr>
              <a:t>GGATCTA</a:t>
            </a:r>
          </a:p>
        </p:txBody>
      </p:sp>
      <p:cxnSp>
        <p:nvCxnSpPr>
          <p:cNvPr id="14" name="Straight Arrow Connector 13">
            <a:extLst>
              <a:ext uri="{FF2B5EF4-FFF2-40B4-BE49-F238E27FC236}">
                <a16:creationId xmlns:a16="http://schemas.microsoft.com/office/drawing/2014/main" id="{BEDB389E-F43E-0503-BA5A-C4CC71A6C5E3}"/>
              </a:ext>
            </a:extLst>
          </p:cNvPr>
          <p:cNvCxnSpPr>
            <a:cxnSpLocks/>
          </p:cNvCxnSpPr>
          <p:nvPr/>
        </p:nvCxnSpPr>
        <p:spPr>
          <a:xfrm flipH="1">
            <a:off x="9631459" y="1120250"/>
            <a:ext cx="129756" cy="4039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0365810-6239-94B4-6EBF-61A187FE0085}"/>
              </a:ext>
            </a:extLst>
          </p:cNvPr>
          <p:cNvSpPr txBox="1"/>
          <p:nvPr/>
        </p:nvSpPr>
        <p:spPr>
          <a:xfrm>
            <a:off x="9683749" y="807896"/>
            <a:ext cx="952501" cy="369332"/>
          </a:xfrm>
          <a:prstGeom prst="rect">
            <a:avLst/>
          </a:prstGeom>
          <a:noFill/>
        </p:spPr>
        <p:txBody>
          <a:bodyPr wrap="square" rtlCol="0">
            <a:spAutoFit/>
          </a:bodyPr>
          <a:lstStyle/>
          <a:p>
            <a:r>
              <a:rPr lang="en-US" dirty="0"/>
              <a:t>Cut site</a:t>
            </a:r>
          </a:p>
        </p:txBody>
      </p:sp>
      <p:sp>
        <p:nvSpPr>
          <p:cNvPr id="160" name="TextBox 159">
            <a:extLst>
              <a:ext uri="{FF2B5EF4-FFF2-40B4-BE49-F238E27FC236}">
                <a16:creationId xmlns:a16="http://schemas.microsoft.com/office/drawing/2014/main" id="{E676F94A-FB59-3CBC-B908-E10359C2E36F}"/>
              </a:ext>
            </a:extLst>
          </p:cNvPr>
          <p:cNvSpPr txBox="1"/>
          <p:nvPr/>
        </p:nvSpPr>
        <p:spPr>
          <a:xfrm>
            <a:off x="7204073" y="5396964"/>
            <a:ext cx="4596130" cy="646331"/>
          </a:xfrm>
          <a:prstGeom prst="rect">
            <a:avLst/>
          </a:prstGeom>
          <a:noFill/>
        </p:spPr>
        <p:txBody>
          <a:bodyPr wrap="none" rtlCol="0">
            <a:spAutoFit/>
          </a:bodyPr>
          <a:lstStyle/>
          <a:p>
            <a:r>
              <a:rPr lang="en-US" dirty="0">
                <a:latin typeface="Courier New" panose="02070309020205020404" pitchFamily="49" charset="0"/>
                <a:cs typeface="Courier New" panose="02070309020205020404" pitchFamily="49" charset="0"/>
              </a:rPr>
              <a:t>-AAT</a:t>
            </a:r>
            <a:r>
              <a:rPr lang="en-US" dirty="0">
                <a:highlight>
                  <a:srgbClr val="FFFF00"/>
                </a:highlight>
                <a:latin typeface="Courier New" panose="02070309020205020404" pitchFamily="49" charset="0"/>
                <a:cs typeface="Courier New" panose="02070309020205020404" pitchFamily="49" charset="0"/>
              </a:rPr>
              <a:t>GCGATGCAAA</a:t>
            </a:r>
            <a:r>
              <a:rPr lang="en-US" b="1" dirty="0">
                <a:highlight>
                  <a:srgbClr val="FF00FF"/>
                </a:highlight>
                <a:latin typeface="Courier New" panose="02070309020205020404" pitchFamily="49" charset="0"/>
                <a:cs typeface="Courier New" panose="02070309020205020404" pitchFamily="49" charset="0"/>
              </a:rPr>
              <a:t>TTTTTTT</a:t>
            </a:r>
            <a:r>
              <a:rPr lang="en-US" dirty="0">
                <a:highlight>
                  <a:srgbClr val="00FFFF"/>
                </a:highlight>
                <a:latin typeface="Courier New" panose="02070309020205020404" pitchFamily="49" charset="0"/>
                <a:cs typeface="Courier New" panose="02070309020205020404" pitchFamily="49" charset="0"/>
              </a:rPr>
              <a:t>CCTAGAT</a:t>
            </a:r>
            <a:r>
              <a:rPr lang="en-US" dirty="0">
                <a:latin typeface="Courier New" panose="02070309020205020404" pitchFamily="49" charset="0"/>
                <a:cs typeface="Courier New" panose="02070309020205020404" pitchFamily="49" charset="0"/>
              </a:rPr>
              <a:t>GCC-</a:t>
            </a:r>
          </a:p>
          <a:p>
            <a:r>
              <a:rPr lang="en-US" dirty="0">
                <a:latin typeface="Courier New" panose="02070309020205020404" pitchFamily="49" charset="0"/>
                <a:cs typeface="Courier New" panose="02070309020205020404" pitchFamily="49" charset="0"/>
              </a:rPr>
              <a:t>-TTA</a:t>
            </a:r>
            <a:r>
              <a:rPr lang="en-US" dirty="0">
                <a:highlight>
                  <a:srgbClr val="FFFF00"/>
                </a:highlight>
                <a:latin typeface="Courier New" panose="02070309020205020404" pitchFamily="49" charset="0"/>
                <a:cs typeface="Courier New" panose="02070309020205020404" pitchFamily="49" charset="0"/>
              </a:rPr>
              <a:t>CGCTACGTTT</a:t>
            </a:r>
            <a:r>
              <a:rPr lang="en-US" b="1" dirty="0">
                <a:highlight>
                  <a:srgbClr val="FF00FF"/>
                </a:highlight>
                <a:latin typeface="Courier New" panose="02070309020205020404" pitchFamily="49" charset="0"/>
                <a:cs typeface="Courier New" panose="02070309020205020404" pitchFamily="49" charset="0"/>
              </a:rPr>
              <a:t>AAAAAAA</a:t>
            </a:r>
            <a:r>
              <a:rPr lang="en-US" dirty="0">
                <a:highlight>
                  <a:srgbClr val="00FFFF"/>
                </a:highlight>
                <a:latin typeface="Courier New" panose="02070309020205020404" pitchFamily="49" charset="0"/>
                <a:cs typeface="Courier New" panose="02070309020205020404" pitchFamily="49" charset="0"/>
              </a:rPr>
              <a:t>GGATCTA</a:t>
            </a:r>
            <a:r>
              <a:rPr lang="en-US" dirty="0">
                <a:latin typeface="Courier New" panose="02070309020205020404" pitchFamily="49" charset="0"/>
                <a:cs typeface="Courier New" panose="02070309020205020404" pitchFamily="49" charset="0"/>
              </a:rPr>
              <a:t>CGG-</a:t>
            </a:r>
          </a:p>
        </p:txBody>
      </p:sp>
      <p:sp>
        <p:nvSpPr>
          <p:cNvPr id="7" name="TextBox 6">
            <a:extLst>
              <a:ext uri="{FF2B5EF4-FFF2-40B4-BE49-F238E27FC236}">
                <a16:creationId xmlns:a16="http://schemas.microsoft.com/office/drawing/2014/main" id="{23380B8E-BB1B-B569-D9AB-50A6C2C8A89D}"/>
              </a:ext>
            </a:extLst>
          </p:cNvPr>
          <p:cNvSpPr txBox="1"/>
          <p:nvPr/>
        </p:nvSpPr>
        <p:spPr>
          <a:xfrm>
            <a:off x="8118350" y="2090113"/>
            <a:ext cx="320922" cy="400110"/>
          </a:xfrm>
          <a:prstGeom prst="rect">
            <a:avLst/>
          </a:prstGeom>
          <a:noFill/>
        </p:spPr>
        <p:txBody>
          <a:bodyPr wrap="none" rtlCol="0">
            <a:spAutoFit/>
          </a:bodyPr>
          <a:lstStyle/>
          <a:p>
            <a:r>
              <a:rPr lang="en-US" sz="2000" dirty="0">
                <a:highlight>
                  <a:srgbClr val="FFFF00"/>
                </a:highlight>
              </a:rPr>
              <a:t>C</a:t>
            </a:r>
          </a:p>
        </p:txBody>
      </p:sp>
      <p:sp>
        <p:nvSpPr>
          <p:cNvPr id="8" name="TextBox 7">
            <a:extLst>
              <a:ext uri="{FF2B5EF4-FFF2-40B4-BE49-F238E27FC236}">
                <a16:creationId xmlns:a16="http://schemas.microsoft.com/office/drawing/2014/main" id="{FEEBB85B-EA22-9DB5-882C-BD070E362A95}"/>
              </a:ext>
            </a:extLst>
          </p:cNvPr>
          <p:cNvSpPr txBox="1"/>
          <p:nvPr/>
        </p:nvSpPr>
        <p:spPr>
          <a:xfrm>
            <a:off x="9585740" y="2090113"/>
            <a:ext cx="45719" cy="400110"/>
          </a:xfrm>
          <a:prstGeom prst="rect">
            <a:avLst/>
          </a:prstGeom>
          <a:noFill/>
        </p:spPr>
        <p:txBody>
          <a:bodyPr wrap="square" rtlCol="0">
            <a:spAutoFit/>
          </a:bodyPr>
          <a:lstStyle/>
          <a:p>
            <a:r>
              <a:rPr lang="en-US" sz="2000" dirty="0"/>
              <a:t>D</a:t>
            </a:r>
          </a:p>
        </p:txBody>
      </p:sp>
      <p:sp>
        <p:nvSpPr>
          <p:cNvPr id="13" name="TextBox 12">
            <a:extLst>
              <a:ext uri="{FF2B5EF4-FFF2-40B4-BE49-F238E27FC236}">
                <a16:creationId xmlns:a16="http://schemas.microsoft.com/office/drawing/2014/main" id="{7B7FEE48-9F22-0EB7-02E3-E9077CD9516E}"/>
              </a:ext>
            </a:extLst>
          </p:cNvPr>
          <p:cNvSpPr txBox="1"/>
          <p:nvPr/>
        </p:nvSpPr>
        <p:spPr>
          <a:xfrm>
            <a:off x="10892226" y="2090113"/>
            <a:ext cx="309700" cy="400110"/>
          </a:xfrm>
          <a:prstGeom prst="rect">
            <a:avLst/>
          </a:prstGeom>
          <a:noFill/>
        </p:spPr>
        <p:txBody>
          <a:bodyPr wrap="none" rtlCol="0">
            <a:spAutoFit/>
          </a:bodyPr>
          <a:lstStyle/>
          <a:p>
            <a:r>
              <a:rPr lang="en-US" sz="2000" dirty="0">
                <a:highlight>
                  <a:srgbClr val="00FFFF"/>
                </a:highlight>
              </a:rPr>
              <a:t>E</a:t>
            </a:r>
          </a:p>
        </p:txBody>
      </p:sp>
      <p:sp>
        <p:nvSpPr>
          <p:cNvPr id="16" name="Text Box 67">
            <a:extLst>
              <a:ext uri="{FF2B5EF4-FFF2-40B4-BE49-F238E27FC236}">
                <a16:creationId xmlns:a16="http://schemas.microsoft.com/office/drawing/2014/main" id="{679E0C37-8A52-FBAF-FD79-3631786B59D5}"/>
              </a:ext>
            </a:extLst>
          </p:cNvPr>
          <p:cNvSpPr txBox="1">
            <a:spLocks noChangeArrowheads="1"/>
          </p:cNvSpPr>
          <p:nvPr/>
        </p:nvSpPr>
        <p:spPr bwMode="auto">
          <a:xfrm>
            <a:off x="4544614" y="3752750"/>
            <a:ext cx="29206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dirty="0">
                <a:highlight>
                  <a:srgbClr val="FF00FF"/>
                </a:highlight>
                <a:latin typeface="Calibri" panose="020F0502020204030204" pitchFamily="34" charset="0"/>
                <a:cs typeface="Calibri" panose="020F0502020204030204" pitchFamily="34" charset="0"/>
              </a:rPr>
              <a:t>Z</a:t>
            </a:r>
            <a:endParaRPr lang="en-US" altLang="en-US" dirty="0">
              <a:highlight>
                <a:srgbClr val="00FFFF"/>
              </a:highlight>
              <a:latin typeface="Calibri" panose="020F0502020204030204" pitchFamily="34" charset="0"/>
              <a:cs typeface="Calibri" panose="020F0502020204030204" pitchFamily="34" charset="0"/>
            </a:endParaRPr>
          </a:p>
        </p:txBody>
      </p:sp>
      <p:sp>
        <p:nvSpPr>
          <p:cNvPr id="17" name="Text Box 67">
            <a:extLst>
              <a:ext uri="{FF2B5EF4-FFF2-40B4-BE49-F238E27FC236}">
                <a16:creationId xmlns:a16="http://schemas.microsoft.com/office/drawing/2014/main" id="{0D097B01-D577-67B0-8A35-BCF03D42E7B4}"/>
              </a:ext>
            </a:extLst>
          </p:cNvPr>
          <p:cNvSpPr txBox="1">
            <a:spLocks noChangeArrowheads="1"/>
          </p:cNvSpPr>
          <p:nvPr/>
        </p:nvSpPr>
        <p:spPr bwMode="auto">
          <a:xfrm>
            <a:off x="5108568" y="3856364"/>
            <a:ext cx="2968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dirty="0">
                <a:highlight>
                  <a:srgbClr val="00FFFF"/>
                </a:highlight>
                <a:latin typeface="Calibri" panose="020F0502020204030204" pitchFamily="34" charset="0"/>
                <a:cs typeface="Calibri" panose="020F0502020204030204" pitchFamily="34" charset="0"/>
              </a:rPr>
              <a:t>E</a:t>
            </a:r>
          </a:p>
        </p:txBody>
      </p:sp>
      <p:sp>
        <p:nvSpPr>
          <p:cNvPr id="18" name="Text Box 67">
            <a:extLst>
              <a:ext uri="{FF2B5EF4-FFF2-40B4-BE49-F238E27FC236}">
                <a16:creationId xmlns:a16="http://schemas.microsoft.com/office/drawing/2014/main" id="{83A5639D-8680-D179-2245-E7478999AEAF}"/>
              </a:ext>
            </a:extLst>
          </p:cNvPr>
          <p:cNvSpPr txBox="1">
            <a:spLocks noChangeArrowheads="1"/>
          </p:cNvSpPr>
          <p:nvPr/>
        </p:nvSpPr>
        <p:spPr bwMode="auto">
          <a:xfrm>
            <a:off x="3993273" y="3860918"/>
            <a:ext cx="36099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dirty="0">
                <a:highlight>
                  <a:srgbClr val="FFFF00"/>
                </a:highlight>
                <a:latin typeface="Calibri" panose="020F0502020204030204" pitchFamily="34" charset="0"/>
                <a:cs typeface="Calibri" panose="020F0502020204030204" pitchFamily="34" charset="0"/>
              </a:rPr>
              <a:t>C</a:t>
            </a:r>
            <a:r>
              <a:rPr lang="en-US" altLang="en-US" dirty="0">
                <a:latin typeface="Calibri" panose="020F0502020204030204" pitchFamily="34" charset="0"/>
                <a:cs typeface="Calibri" panose="020F0502020204030204" pitchFamily="34" charset="0"/>
              </a:rPr>
              <a:t> </a:t>
            </a:r>
            <a:endParaRPr lang="en-US" altLang="en-US" dirty="0">
              <a:highlight>
                <a:srgbClr val="00FFFF"/>
              </a:highlight>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706991FF-7310-46A8-B9DF-9B3C036652E5}"/>
              </a:ext>
            </a:extLst>
          </p:cNvPr>
          <p:cNvSpPr txBox="1"/>
          <p:nvPr/>
        </p:nvSpPr>
        <p:spPr>
          <a:xfrm>
            <a:off x="7748036" y="3942998"/>
            <a:ext cx="320922" cy="400110"/>
          </a:xfrm>
          <a:prstGeom prst="rect">
            <a:avLst/>
          </a:prstGeom>
          <a:noFill/>
        </p:spPr>
        <p:txBody>
          <a:bodyPr wrap="none" rtlCol="0">
            <a:spAutoFit/>
          </a:bodyPr>
          <a:lstStyle/>
          <a:p>
            <a:r>
              <a:rPr lang="en-US" sz="2000" dirty="0">
                <a:highlight>
                  <a:srgbClr val="FFFF00"/>
                </a:highlight>
              </a:rPr>
              <a:t>C</a:t>
            </a:r>
          </a:p>
        </p:txBody>
      </p:sp>
      <p:sp>
        <p:nvSpPr>
          <p:cNvPr id="22" name="TextBox 21">
            <a:extLst>
              <a:ext uri="{FF2B5EF4-FFF2-40B4-BE49-F238E27FC236}">
                <a16:creationId xmlns:a16="http://schemas.microsoft.com/office/drawing/2014/main" id="{A152AAD3-7BC0-7439-B575-3B873232F8B1}"/>
              </a:ext>
            </a:extLst>
          </p:cNvPr>
          <p:cNvSpPr txBox="1"/>
          <p:nvPr/>
        </p:nvSpPr>
        <p:spPr>
          <a:xfrm>
            <a:off x="9406457" y="3933539"/>
            <a:ext cx="45719" cy="400110"/>
          </a:xfrm>
          <a:prstGeom prst="rect">
            <a:avLst/>
          </a:prstGeom>
          <a:noFill/>
        </p:spPr>
        <p:txBody>
          <a:bodyPr wrap="square" rtlCol="0">
            <a:spAutoFit/>
          </a:bodyPr>
          <a:lstStyle/>
          <a:p>
            <a:r>
              <a:rPr lang="en-US" sz="2000" dirty="0">
                <a:highlight>
                  <a:srgbClr val="FF00FF"/>
                </a:highlight>
              </a:rPr>
              <a:t>Z</a:t>
            </a:r>
          </a:p>
        </p:txBody>
      </p:sp>
      <p:sp>
        <p:nvSpPr>
          <p:cNvPr id="23" name="TextBox 22">
            <a:extLst>
              <a:ext uri="{FF2B5EF4-FFF2-40B4-BE49-F238E27FC236}">
                <a16:creationId xmlns:a16="http://schemas.microsoft.com/office/drawing/2014/main" id="{D494C53F-C057-CCE5-7C78-693C8B7F7332}"/>
              </a:ext>
            </a:extLst>
          </p:cNvPr>
          <p:cNvSpPr txBox="1"/>
          <p:nvPr/>
        </p:nvSpPr>
        <p:spPr>
          <a:xfrm>
            <a:off x="10521912" y="3942998"/>
            <a:ext cx="309700" cy="400110"/>
          </a:xfrm>
          <a:prstGeom prst="rect">
            <a:avLst/>
          </a:prstGeom>
          <a:noFill/>
        </p:spPr>
        <p:txBody>
          <a:bodyPr wrap="none" rtlCol="0">
            <a:spAutoFit/>
          </a:bodyPr>
          <a:lstStyle/>
          <a:p>
            <a:r>
              <a:rPr lang="en-US" sz="2000" dirty="0">
                <a:highlight>
                  <a:srgbClr val="00FFFF"/>
                </a:highlight>
              </a:rPr>
              <a:t>E</a:t>
            </a:r>
          </a:p>
        </p:txBody>
      </p:sp>
      <p:sp>
        <p:nvSpPr>
          <p:cNvPr id="19" name="Date Placeholder 18">
            <a:extLst>
              <a:ext uri="{FF2B5EF4-FFF2-40B4-BE49-F238E27FC236}">
                <a16:creationId xmlns:a16="http://schemas.microsoft.com/office/drawing/2014/main" id="{04230989-FB86-73DD-47C2-C72D77FF682C}"/>
              </a:ext>
            </a:extLst>
          </p:cNvPr>
          <p:cNvSpPr>
            <a:spLocks noGrp="1"/>
          </p:cNvSpPr>
          <p:nvPr>
            <p:ph type="dt" sz="half" idx="10"/>
          </p:nvPr>
        </p:nvSpPr>
        <p:spPr/>
        <p:txBody>
          <a:bodyPr/>
          <a:lstStyle/>
          <a:p>
            <a:fld id="{D582C64B-87AB-4A8B-824D-FDC6EFFCA4A8}" type="datetime1">
              <a:rPr lang="en-US" smtClean="0"/>
              <a:t>9/9/2023</a:t>
            </a:fld>
            <a:endParaRPr lang="en-US"/>
          </a:p>
        </p:txBody>
      </p:sp>
      <p:sp>
        <p:nvSpPr>
          <p:cNvPr id="20" name="Footer Placeholder 19">
            <a:extLst>
              <a:ext uri="{FF2B5EF4-FFF2-40B4-BE49-F238E27FC236}">
                <a16:creationId xmlns:a16="http://schemas.microsoft.com/office/drawing/2014/main" id="{62A1EC57-5E60-E714-40FD-A80F18BD51AD}"/>
              </a:ext>
            </a:extLst>
          </p:cNvPr>
          <p:cNvSpPr>
            <a:spLocks noGrp="1"/>
          </p:cNvSpPr>
          <p:nvPr>
            <p:ph type="ftr" sz="quarter" idx="11"/>
          </p:nvPr>
        </p:nvSpPr>
        <p:spPr/>
        <p:txBody>
          <a:bodyPr/>
          <a:lstStyle/>
          <a:p>
            <a:r>
              <a:rPr lang="en-US"/>
              <a:t>D &amp; D Lecture 5 - Fall 2023</a:t>
            </a:r>
          </a:p>
        </p:txBody>
      </p:sp>
      <p:sp>
        <p:nvSpPr>
          <p:cNvPr id="24" name="Slide Number Placeholder 23">
            <a:extLst>
              <a:ext uri="{FF2B5EF4-FFF2-40B4-BE49-F238E27FC236}">
                <a16:creationId xmlns:a16="http://schemas.microsoft.com/office/drawing/2014/main" id="{E96AFCF4-DF1E-15F7-42A0-507D6CC4C3E6}"/>
              </a:ext>
            </a:extLst>
          </p:cNvPr>
          <p:cNvSpPr>
            <a:spLocks noGrp="1"/>
          </p:cNvSpPr>
          <p:nvPr>
            <p:ph type="sldNum" sz="quarter" idx="12"/>
          </p:nvPr>
        </p:nvSpPr>
        <p:spPr/>
        <p:txBody>
          <a:bodyPr/>
          <a:lstStyle/>
          <a:p>
            <a:fld id="{DC3BB032-4020-48F4-953B-341806DC4A2B}" type="slidenum">
              <a:rPr lang="en-US" smtClean="0"/>
              <a:pPr/>
              <a:t>41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179254"/>
                                        </p:tgtEl>
                                        <p:attrNameLst>
                                          <p:attrName>style.visibility</p:attrName>
                                        </p:attrNameLst>
                                      </p:cBhvr>
                                      <p:to>
                                        <p:strVal val="visible"/>
                                      </p:to>
                                    </p:set>
                                    <p:animEffect transition="in" filter="wipe(up)">
                                      <p:cBhvr>
                                        <p:cTn id="7" dur="500"/>
                                        <p:tgtEl>
                                          <p:spTgt spid="17925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9255"/>
                                        </p:tgtEl>
                                        <p:attrNameLst>
                                          <p:attrName>style.visibility</p:attrName>
                                        </p:attrNameLst>
                                      </p:cBhvr>
                                      <p:to>
                                        <p:strVal val="visible"/>
                                      </p:to>
                                    </p:set>
                                    <p:animEffect transition="in" filter="dissolve">
                                      <p:cBhvr>
                                        <p:cTn id="10" dur="500"/>
                                        <p:tgtEl>
                                          <p:spTgt spid="17925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179269"/>
                                        </p:tgtEl>
                                        <p:attrNameLst>
                                          <p:attrName>style.visibility</p:attrName>
                                        </p:attrNameLst>
                                      </p:cBhvr>
                                      <p:to>
                                        <p:strVal val="visible"/>
                                      </p:to>
                                    </p:set>
                                    <p:animEffect transition="in" filter="wipe(left)">
                                      <p:cBhvr>
                                        <p:cTn id="15" dur="500"/>
                                        <p:tgtEl>
                                          <p:spTgt spid="179269"/>
                                        </p:tgtEl>
                                      </p:cBhvr>
                                    </p:animEffect>
                                  </p:childTnLst>
                                </p:cTn>
                              </p:par>
                            </p:childTnLst>
                          </p:cTn>
                        </p:par>
                        <p:par>
                          <p:cTn id="16" fill="hold" nodeType="afterGroup">
                            <p:stCondLst>
                              <p:cond delay="500"/>
                            </p:stCondLst>
                            <p:childTnLst>
                              <p:par>
                                <p:cTn id="17" presetID="9" presetClass="entr" presetSubtype="0" fill="hold" nodeType="afterEffect">
                                  <p:stCondLst>
                                    <p:cond delay="0"/>
                                  </p:stCondLst>
                                  <p:childTnLst>
                                    <p:set>
                                      <p:cBhvr>
                                        <p:cTn id="18" dur="1" fill="hold">
                                          <p:stCondLst>
                                            <p:cond delay="0"/>
                                          </p:stCondLst>
                                        </p:cTn>
                                        <p:tgtEl>
                                          <p:spTgt spid="179256"/>
                                        </p:tgtEl>
                                        <p:attrNameLst>
                                          <p:attrName>style.visibility</p:attrName>
                                        </p:attrNameLst>
                                      </p:cBhvr>
                                      <p:to>
                                        <p:strVal val="visible"/>
                                      </p:to>
                                    </p:set>
                                    <p:animEffect transition="in" filter="dissolve">
                                      <p:cBhvr>
                                        <p:cTn id="19" dur="500"/>
                                        <p:tgtEl>
                                          <p:spTgt spid="17925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79267"/>
                                        </p:tgtEl>
                                        <p:attrNameLst>
                                          <p:attrName>style.visibility</p:attrName>
                                        </p:attrNameLst>
                                      </p:cBhvr>
                                      <p:to>
                                        <p:strVal val="visible"/>
                                      </p:to>
                                    </p:set>
                                    <p:animEffect transition="in" filter="dissolve">
                                      <p:cBhvr>
                                        <p:cTn id="22" dur="500"/>
                                        <p:tgtEl>
                                          <p:spTgt spid="17926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79268"/>
                                        </p:tgtEl>
                                        <p:attrNameLst>
                                          <p:attrName>style.visibility</p:attrName>
                                        </p:attrNameLst>
                                      </p:cBhvr>
                                      <p:to>
                                        <p:strVal val="visible"/>
                                      </p:to>
                                    </p:set>
                                    <p:animEffect transition="in" filter="dissolve">
                                      <p:cBhvr>
                                        <p:cTn id="25" dur="500"/>
                                        <p:tgtEl>
                                          <p:spTgt spid="17926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nodeType="clickEffect">
                                  <p:stCondLst>
                                    <p:cond delay="0"/>
                                  </p:stCondLst>
                                  <p:childTnLst>
                                    <p:set>
                                      <p:cBhvr>
                                        <p:cTn id="29" dur="1" fill="hold">
                                          <p:stCondLst>
                                            <p:cond delay="0"/>
                                          </p:stCondLst>
                                        </p:cTn>
                                        <p:tgtEl>
                                          <p:spTgt spid="179271"/>
                                        </p:tgtEl>
                                        <p:attrNameLst>
                                          <p:attrName>style.visibility</p:attrName>
                                        </p:attrNameLst>
                                      </p:cBhvr>
                                      <p:to>
                                        <p:strVal val="visible"/>
                                      </p:to>
                                    </p:set>
                                    <p:animEffect transition="in" filter="dissolve">
                                      <p:cBhvr>
                                        <p:cTn id="30" dur="500"/>
                                        <p:tgtEl>
                                          <p:spTgt spid="179271"/>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79312"/>
                                        </p:tgtEl>
                                        <p:attrNameLst>
                                          <p:attrName>style.visibility</p:attrName>
                                        </p:attrNameLst>
                                      </p:cBhvr>
                                      <p:to>
                                        <p:strVal val="visible"/>
                                      </p:to>
                                    </p:set>
                                    <p:animEffect transition="in" filter="dissolve">
                                      <p:cBhvr>
                                        <p:cTn id="33" dur="500"/>
                                        <p:tgtEl>
                                          <p:spTgt spid="179312"/>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79313"/>
                                        </p:tgtEl>
                                        <p:attrNameLst>
                                          <p:attrName>style.visibility</p:attrName>
                                        </p:attrNameLst>
                                      </p:cBhvr>
                                      <p:to>
                                        <p:strVal val="visible"/>
                                      </p:to>
                                    </p:set>
                                    <p:animEffect transition="in" filter="dissolve">
                                      <p:cBhvr>
                                        <p:cTn id="36" dur="500"/>
                                        <p:tgtEl>
                                          <p:spTgt spid="17931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2" fill="hold" nodeType="clickEffect">
                                  <p:stCondLst>
                                    <p:cond delay="0"/>
                                  </p:stCondLst>
                                  <p:childTnLst>
                                    <p:set>
                                      <p:cBhvr>
                                        <p:cTn id="40" dur="1" fill="hold">
                                          <p:stCondLst>
                                            <p:cond delay="0"/>
                                          </p:stCondLst>
                                        </p:cTn>
                                        <p:tgtEl>
                                          <p:spTgt spid="179343"/>
                                        </p:tgtEl>
                                        <p:attrNameLst>
                                          <p:attrName>style.visibility</p:attrName>
                                        </p:attrNameLst>
                                      </p:cBhvr>
                                      <p:to>
                                        <p:strVal val="visible"/>
                                      </p:to>
                                    </p:set>
                                    <p:animEffect transition="in" filter="wipe(right)">
                                      <p:cBhvr>
                                        <p:cTn id="41" dur="500"/>
                                        <p:tgtEl>
                                          <p:spTgt spid="179343"/>
                                        </p:tgtEl>
                                      </p:cBhvr>
                                    </p:animEffect>
                                  </p:childTnLst>
                                </p:cTn>
                              </p:par>
                            </p:childTnLst>
                          </p:cTn>
                        </p:par>
                        <p:par>
                          <p:cTn id="42" fill="hold" nodeType="afterGroup">
                            <p:stCondLst>
                              <p:cond delay="500"/>
                            </p:stCondLst>
                            <p:childTnLst>
                              <p:par>
                                <p:cTn id="43" presetID="9" presetClass="entr" presetSubtype="0" fill="hold" grpId="0" nodeType="afterEffect">
                                  <p:stCondLst>
                                    <p:cond delay="0"/>
                                  </p:stCondLst>
                                  <p:childTnLst>
                                    <p:set>
                                      <p:cBhvr>
                                        <p:cTn id="44" dur="1" fill="hold">
                                          <p:stCondLst>
                                            <p:cond delay="0"/>
                                          </p:stCondLst>
                                        </p:cTn>
                                        <p:tgtEl>
                                          <p:spTgt spid="179342"/>
                                        </p:tgtEl>
                                        <p:attrNameLst>
                                          <p:attrName>style.visibility</p:attrName>
                                        </p:attrNameLst>
                                      </p:cBhvr>
                                      <p:to>
                                        <p:strVal val="visible"/>
                                      </p:to>
                                    </p:set>
                                    <p:animEffect transition="in" filter="dissolve">
                                      <p:cBhvr>
                                        <p:cTn id="45" dur="500"/>
                                        <p:tgtEl>
                                          <p:spTgt spid="179342"/>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dissolve">
                                      <p:cBhvr>
                                        <p:cTn id="48" dur="500"/>
                                        <p:tgtEl>
                                          <p:spTgt spid="16"/>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dissolve">
                                      <p:cBhvr>
                                        <p:cTn id="51" dur="500"/>
                                        <p:tgtEl>
                                          <p:spTgt spid="17"/>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dissolve">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55" grpId="0"/>
      <p:bldP spid="179267" grpId="0"/>
      <p:bldP spid="179268" grpId="0"/>
      <p:bldP spid="179312" grpId="0"/>
      <p:bldP spid="179313" grpId="0"/>
      <p:bldP spid="179342" grpId="0"/>
      <p:bldP spid="16" grpId="0"/>
      <p:bldP spid="17" grpId="0"/>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F60174B-DAF4-4BF2-8005-266D9B1A5984}"/>
              </a:ext>
            </a:extLst>
          </p:cNvPr>
          <p:cNvSpPr txBox="1"/>
          <p:nvPr/>
        </p:nvSpPr>
        <p:spPr>
          <a:xfrm>
            <a:off x="152400" y="433406"/>
            <a:ext cx="4495800" cy="1938992"/>
          </a:xfrm>
          <a:prstGeom prst="rect">
            <a:avLst/>
          </a:prstGeom>
          <a:noFill/>
        </p:spPr>
        <p:txBody>
          <a:bodyPr wrap="square" rtlCol="0">
            <a:spAutoFit/>
          </a:bodyPr>
          <a:lstStyle/>
          <a:p>
            <a:r>
              <a:rPr lang="en-US" sz="2000" dirty="0"/>
              <a:t>Components to microinject:</a:t>
            </a:r>
          </a:p>
          <a:p>
            <a:r>
              <a:rPr lang="en-US" sz="2000" dirty="0"/>
              <a:t>1. Cas9 enzyme (nuclease)</a:t>
            </a:r>
          </a:p>
          <a:p>
            <a:r>
              <a:rPr lang="en-US" sz="2000" dirty="0"/>
              <a:t>2. Guide RNA, specific for site of cleavage, bound to the Cas9 protein</a:t>
            </a:r>
          </a:p>
          <a:p>
            <a:r>
              <a:rPr lang="en-US" sz="2000" dirty="0"/>
              <a:t>3. Copy of replacement DNA sequence (dsDNA)</a:t>
            </a:r>
          </a:p>
        </p:txBody>
      </p:sp>
      <p:pic>
        <p:nvPicPr>
          <p:cNvPr id="16" name="Picture 15">
            <a:extLst>
              <a:ext uri="{FF2B5EF4-FFF2-40B4-BE49-F238E27FC236}">
                <a16:creationId xmlns:a16="http://schemas.microsoft.com/office/drawing/2014/main" id="{050A351A-3CA5-4C22-8E95-5396D3CB81DE}"/>
              </a:ext>
            </a:extLst>
          </p:cNvPr>
          <p:cNvPicPr>
            <a:picLocks noChangeAspect="1"/>
          </p:cNvPicPr>
          <p:nvPr/>
        </p:nvPicPr>
        <p:blipFill>
          <a:blip r:embed="rId4"/>
          <a:stretch>
            <a:fillRect/>
          </a:stretch>
        </p:blipFill>
        <p:spPr>
          <a:xfrm>
            <a:off x="1485900" y="2133600"/>
            <a:ext cx="2095500" cy="1924050"/>
          </a:xfrm>
          <a:prstGeom prst="rect">
            <a:avLst/>
          </a:prstGeom>
        </p:spPr>
      </p:pic>
      <p:sp>
        <p:nvSpPr>
          <p:cNvPr id="17" name="TextBox 16">
            <a:extLst>
              <a:ext uri="{FF2B5EF4-FFF2-40B4-BE49-F238E27FC236}">
                <a16:creationId xmlns:a16="http://schemas.microsoft.com/office/drawing/2014/main" id="{CB6E593D-34AB-4920-91D8-45E4A5A261B1}"/>
              </a:ext>
            </a:extLst>
          </p:cNvPr>
          <p:cNvSpPr txBox="1"/>
          <p:nvPr/>
        </p:nvSpPr>
        <p:spPr>
          <a:xfrm>
            <a:off x="152400" y="4124971"/>
            <a:ext cx="4502811" cy="2246769"/>
          </a:xfrm>
          <a:prstGeom prst="rect">
            <a:avLst/>
          </a:prstGeom>
          <a:noFill/>
        </p:spPr>
        <p:txBody>
          <a:bodyPr wrap="square" rtlCol="0">
            <a:spAutoFit/>
          </a:bodyPr>
          <a:lstStyle/>
          <a:p>
            <a:pPr marL="285750" indent="-285750"/>
            <a:r>
              <a:rPr lang="en-US" sz="2000" dirty="0"/>
              <a:t>1. Guide RNA directs Cas9 to desired site, by pairing with one DNA strand.</a:t>
            </a:r>
          </a:p>
          <a:p>
            <a:pPr marL="285750" indent="-285750"/>
            <a:r>
              <a:rPr lang="en-US" sz="2000" dirty="0"/>
              <a:t>2. CRISPR cleaves both strands near site, generating a double strand break.</a:t>
            </a:r>
          </a:p>
          <a:p>
            <a:pPr marL="285750" indent="-285750"/>
            <a:r>
              <a:rPr lang="en-US" sz="2000" dirty="0"/>
              <a:t>3. Double stranded break triggers DNA repair, using injected replacement DNA for homologous repair</a:t>
            </a:r>
          </a:p>
        </p:txBody>
      </p:sp>
      <p:sp>
        <p:nvSpPr>
          <p:cNvPr id="2" name="TextBox 1">
            <a:extLst>
              <a:ext uri="{FF2B5EF4-FFF2-40B4-BE49-F238E27FC236}">
                <a16:creationId xmlns:a16="http://schemas.microsoft.com/office/drawing/2014/main" id="{8FA1383E-E2EC-4822-B869-B745DC95C429}"/>
              </a:ext>
            </a:extLst>
          </p:cNvPr>
          <p:cNvSpPr txBox="1"/>
          <p:nvPr/>
        </p:nvSpPr>
        <p:spPr>
          <a:xfrm>
            <a:off x="2802600" y="70606"/>
            <a:ext cx="7362272" cy="523220"/>
          </a:xfrm>
          <a:prstGeom prst="rect">
            <a:avLst/>
          </a:prstGeom>
          <a:noFill/>
        </p:spPr>
        <p:txBody>
          <a:bodyPr wrap="none" rtlCol="0">
            <a:spAutoFit/>
          </a:bodyPr>
          <a:lstStyle/>
          <a:p>
            <a:r>
              <a:rPr lang="en-US" sz="2800" dirty="0"/>
              <a:t>Altering the Genome Sequence with Cas9-CRISPR</a:t>
            </a:r>
          </a:p>
        </p:txBody>
      </p:sp>
      <p:sp>
        <p:nvSpPr>
          <p:cNvPr id="8" name="Rectangle 7">
            <a:extLst>
              <a:ext uri="{FF2B5EF4-FFF2-40B4-BE49-F238E27FC236}">
                <a16:creationId xmlns:a16="http://schemas.microsoft.com/office/drawing/2014/main" id="{1908E55F-F4B8-4935-ABE5-34600126A44E}"/>
              </a:ext>
            </a:extLst>
          </p:cNvPr>
          <p:cNvSpPr/>
          <p:nvPr/>
        </p:nvSpPr>
        <p:spPr>
          <a:xfrm>
            <a:off x="4800600" y="5433023"/>
            <a:ext cx="6934200" cy="523220"/>
          </a:xfrm>
          <a:prstGeom prst="rect">
            <a:avLst/>
          </a:prstGeom>
        </p:spPr>
        <p:txBody>
          <a:bodyPr wrap="square">
            <a:spAutoFit/>
          </a:bodyPr>
          <a:lstStyle/>
          <a:p>
            <a:r>
              <a:rPr lang="en-US" sz="1400" dirty="0"/>
              <a:t>Also view:</a:t>
            </a:r>
          </a:p>
          <a:p>
            <a:r>
              <a:rPr lang="en-US" sz="1400" dirty="0"/>
              <a:t>https://wyss.harvard.edu/media-post/gene-editing-mechanism-of-crispr-cas9/</a:t>
            </a:r>
          </a:p>
        </p:txBody>
      </p:sp>
      <p:sp>
        <p:nvSpPr>
          <p:cNvPr id="11" name="Rectangle 10">
            <a:extLst>
              <a:ext uri="{FF2B5EF4-FFF2-40B4-BE49-F238E27FC236}">
                <a16:creationId xmlns:a16="http://schemas.microsoft.com/office/drawing/2014/main" id="{5FF14A5C-1739-4BAB-8631-09ACCACBB950}"/>
              </a:ext>
            </a:extLst>
          </p:cNvPr>
          <p:cNvSpPr/>
          <p:nvPr/>
        </p:nvSpPr>
        <p:spPr>
          <a:xfrm>
            <a:off x="4855808" y="4776855"/>
            <a:ext cx="2989088" cy="369332"/>
          </a:xfrm>
          <a:prstGeom prst="rect">
            <a:avLst/>
          </a:prstGeom>
        </p:spPr>
        <p:txBody>
          <a:bodyPr wrap="none">
            <a:spAutoFit/>
          </a:bodyPr>
          <a:lstStyle/>
          <a:p>
            <a:r>
              <a:rPr lang="en-US" dirty="0"/>
              <a:t>(Video originally from Nature)</a:t>
            </a:r>
          </a:p>
        </p:txBody>
      </p:sp>
      <p:pic>
        <p:nvPicPr>
          <p:cNvPr id="13" name="yt1s.com - CRISPR Gene editing and beyond_Trim">
            <a:hlinkClick r:id="" action="ppaction://media"/>
            <a:extLst>
              <a:ext uri="{FF2B5EF4-FFF2-40B4-BE49-F238E27FC236}">
                <a16:creationId xmlns:a16="http://schemas.microsoft.com/office/drawing/2014/main" id="{B4ED9567-0A95-4036-9AE1-5E134A058CB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29200" y="1010869"/>
            <a:ext cx="6637867" cy="3733800"/>
          </a:xfrm>
          <a:prstGeom prst="rect">
            <a:avLst/>
          </a:prstGeom>
        </p:spPr>
      </p:pic>
      <p:sp>
        <p:nvSpPr>
          <p:cNvPr id="4" name="Date Placeholder 3">
            <a:extLst>
              <a:ext uri="{FF2B5EF4-FFF2-40B4-BE49-F238E27FC236}">
                <a16:creationId xmlns:a16="http://schemas.microsoft.com/office/drawing/2014/main" id="{F4C37881-277B-DFE8-8D45-A8D30BA808AD}"/>
              </a:ext>
            </a:extLst>
          </p:cNvPr>
          <p:cNvSpPr>
            <a:spLocks noGrp="1"/>
          </p:cNvSpPr>
          <p:nvPr>
            <p:ph type="dt" sz="half" idx="10"/>
          </p:nvPr>
        </p:nvSpPr>
        <p:spPr/>
        <p:txBody>
          <a:bodyPr/>
          <a:lstStyle/>
          <a:p>
            <a:fld id="{9C2B4BDF-C0C5-4AD3-A2AC-70B6F8F36DF7}" type="datetime1">
              <a:rPr lang="en-US" smtClean="0"/>
              <a:t>9/9/2023</a:t>
            </a:fld>
            <a:endParaRPr lang="en-US"/>
          </a:p>
        </p:txBody>
      </p:sp>
      <p:sp>
        <p:nvSpPr>
          <p:cNvPr id="9" name="Footer Placeholder 8">
            <a:extLst>
              <a:ext uri="{FF2B5EF4-FFF2-40B4-BE49-F238E27FC236}">
                <a16:creationId xmlns:a16="http://schemas.microsoft.com/office/drawing/2014/main" id="{49C48F65-A8E9-D77F-131A-CBBB755BDF61}"/>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1DD87EED-83EC-B103-A5A2-850959E1466F}"/>
              </a:ext>
            </a:extLst>
          </p:cNvPr>
          <p:cNvSpPr>
            <a:spLocks noGrp="1"/>
          </p:cNvSpPr>
          <p:nvPr>
            <p:ph type="sldNum" sz="quarter" idx="12"/>
          </p:nvPr>
        </p:nvSpPr>
        <p:spPr/>
        <p:txBody>
          <a:bodyPr/>
          <a:lstStyle/>
          <a:p>
            <a:fld id="{DC3BB032-4020-48F4-953B-341806DC4A2B}" type="slidenum">
              <a:rPr lang="en-US" smtClean="0"/>
              <a:pPr/>
              <a:t>42</a:t>
            </a:fld>
            <a:endParaRPr lang="en-US"/>
          </a:p>
        </p:txBody>
      </p:sp>
    </p:spTree>
    <p:extLst>
      <p:ext uri="{BB962C8B-B14F-4D97-AF65-F5344CB8AC3E}">
        <p14:creationId xmlns:p14="http://schemas.microsoft.com/office/powerpoint/2010/main" val="3108038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354"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3"/>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98AC7F55-D447-4CF1-AF46-19DFCF2C4B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65283" y="1139548"/>
            <a:ext cx="5468218" cy="3768875"/>
          </a:xfrm>
          <a:prstGeom prst="rect">
            <a:avLst/>
          </a:prstGeom>
        </p:spPr>
      </p:pic>
      <p:graphicFrame>
        <p:nvGraphicFramePr>
          <p:cNvPr id="2" name="Object 1">
            <a:extLst>
              <a:ext uri="{FF2B5EF4-FFF2-40B4-BE49-F238E27FC236}">
                <a16:creationId xmlns:a16="http://schemas.microsoft.com/office/drawing/2014/main" id="{9C392278-B4EF-4983-9D92-1391EB868A44}"/>
              </a:ext>
            </a:extLst>
          </p:cNvPr>
          <p:cNvGraphicFramePr>
            <a:graphicFrameLocks noChangeAspect="1"/>
          </p:cNvGraphicFramePr>
          <p:nvPr/>
        </p:nvGraphicFramePr>
        <p:xfrm>
          <a:off x="3289099" y="5081330"/>
          <a:ext cx="2756297" cy="171450"/>
        </p:xfrm>
        <a:graphic>
          <a:graphicData uri="http://schemas.openxmlformats.org/presentationml/2006/ole">
            <mc:AlternateContent xmlns:mc="http://schemas.openxmlformats.org/markup-compatibility/2006">
              <mc:Choice xmlns:v="urn:schemas-microsoft-com:vml" Requires="v">
                <p:oleObj name="Image" r:id="rId3" imgW="3675600" imgH="228600" progId="Photoshop.Image.13">
                  <p:embed/>
                </p:oleObj>
              </mc:Choice>
              <mc:Fallback>
                <p:oleObj name="Image" r:id="rId3" imgW="3675600" imgH="228600" progId="Photoshop.Image.13">
                  <p:embed/>
                  <p:pic>
                    <p:nvPicPr>
                      <p:cNvPr id="2" name="Object 1">
                        <a:extLst>
                          <a:ext uri="{FF2B5EF4-FFF2-40B4-BE49-F238E27FC236}">
                            <a16:creationId xmlns:a16="http://schemas.microsoft.com/office/drawing/2014/main" id="{9C392278-B4EF-4983-9D92-1391EB868A44}"/>
                          </a:ext>
                        </a:extLst>
                      </p:cNvPr>
                      <p:cNvPicPr/>
                      <p:nvPr/>
                    </p:nvPicPr>
                    <p:blipFill>
                      <a:blip r:embed="rId4"/>
                      <a:stretch>
                        <a:fillRect/>
                      </a:stretch>
                    </p:blipFill>
                    <p:spPr>
                      <a:xfrm>
                        <a:off x="3289099" y="5081330"/>
                        <a:ext cx="2756297" cy="171450"/>
                      </a:xfrm>
                      <a:prstGeom prst="rect">
                        <a:avLst/>
                      </a:prstGeom>
                    </p:spPr>
                  </p:pic>
                </p:oleObj>
              </mc:Fallback>
            </mc:AlternateContent>
          </a:graphicData>
        </a:graphic>
      </p:graphicFrame>
      <p:sp>
        <p:nvSpPr>
          <p:cNvPr id="6" name="Date Placeholder 5">
            <a:extLst>
              <a:ext uri="{FF2B5EF4-FFF2-40B4-BE49-F238E27FC236}">
                <a16:creationId xmlns:a16="http://schemas.microsoft.com/office/drawing/2014/main" id="{65117789-A0CB-33C0-676E-BCB607004A25}"/>
              </a:ext>
            </a:extLst>
          </p:cNvPr>
          <p:cNvSpPr>
            <a:spLocks noGrp="1"/>
          </p:cNvSpPr>
          <p:nvPr>
            <p:ph type="dt" sz="half" idx="10"/>
          </p:nvPr>
        </p:nvSpPr>
        <p:spPr/>
        <p:txBody>
          <a:bodyPr/>
          <a:lstStyle/>
          <a:p>
            <a:fld id="{D2244980-5349-4E23-B346-079A62051AB9}" type="datetime1">
              <a:rPr lang="en-US" smtClean="0"/>
              <a:t>9/9/2023</a:t>
            </a:fld>
            <a:endParaRPr lang="en-US"/>
          </a:p>
        </p:txBody>
      </p:sp>
      <p:sp>
        <p:nvSpPr>
          <p:cNvPr id="7" name="Footer Placeholder 6">
            <a:extLst>
              <a:ext uri="{FF2B5EF4-FFF2-40B4-BE49-F238E27FC236}">
                <a16:creationId xmlns:a16="http://schemas.microsoft.com/office/drawing/2014/main" id="{1303F14B-0E81-726E-38F7-3C95AEC92D74}"/>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239D60CD-C199-5BD9-68AE-E787E3916611}"/>
              </a:ext>
            </a:extLst>
          </p:cNvPr>
          <p:cNvSpPr>
            <a:spLocks noGrp="1"/>
          </p:cNvSpPr>
          <p:nvPr>
            <p:ph type="sldNum" sz="quarter" idx="12"/>
          </p:nvPr>
        </p:nvSpPr>
        <p:spPr/>
        <p:txBody>
          <a:bodyPr/>
          <a:lstStyle/>
          <a:p>
            <a:fld id="{DC3BB032-4020-48F4-953B-341806DC4A2B}" type="slidenum">
              <a:rPr lang="en-US" smtClean="0"/>
              <a:pPr/>
              <a:t>43</a:t>
            </a:fld>
            <a:endParaRPr lang="en-US"/>
          </a:p>
        </p:txBody>
      </p:sp>
    </p:spTree>
    <p:extLst>
      <p:ext uri="{BB962C8B-B14F-4D97-AF65-F5344CB8AC3E}">
        <p14:creationId xmlns:p14="http://schemas.microsoft.com/office/powerpoint/2010/main" val="6874978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10128A-506F-43A9-8A34-2DBC04F7F122}"/>
              </a:ext>
            </a:extLst>
          </p:cNvPr>
          <p:cNvPicPr>
            <a:picLocks noChangeAspect="1"/>
          </p:cNvPicPr>
          <p:nvPr/>
        </p:nvPicPr>
        <p:blipFill rotWithShape="1">
          <a:blip r:embed="rId3"/>
          <a:srcRect l="42707" t="4909" r="27782" b="58733"/>
          <a:stretch/>
        </p:blipFill>
        <p:spPr>
          <a:xfrm>
            <a:off x="6465488" y="1847199"/>
            <a:ext cx="4290819" cy="4220882"/>
          </a:xfrm>
          <a:prstGeom prst="rect">
            <a:avLst/>
          </a:prstGeom>
        </p:spPr>
      </p:pic>
      <p:pic>
        <p:nvPicPr>
          <p:cNvPr id="3" name="Picture 2">
            <a:extLst>
              <a:ext uri="{FF2B5EF4-FFF2-40B4-BE49-F238E27FC236}">
                <a16:creationId xmlns:a16="http://schemas.microsoft.com/office/drawing/2014/main" id="{2D2912B1-0810-42EA-AAE3-5B7235EA5765}"/>
              </a:ext>
            </a:extLst>
          </p:cNvPr>
          <p:cNvPicPr>
            <a:picLocks noChangeAspect="1"/>
          </p:cNvPicPr>
          <p:nvPr/>
        </p:nvPicPr>
        <p:blipFill rotWithShape="1">
          <a:blip r:embed="rId3"/>
          <a:srcRect l="3678" t="3362" r="65977" b="35852"/>
          <a:stretch/>
        </p:blipFill>
        <p:spPr>
          <a:xfrm>
            <a:off x="78965" y="598190"/>
            <a:ext cx="3375213" cy="5398210"/>
          </a:xfrm>
          <a:prstGeom prst="rect">
            <a:avLst/>
          </a:prstGeom>
        </p:spPr>
      </p:pic>
      <p:sp>
        <p:nvSpPr>
          <p:cNvPr id="6" name="TextBox 5">
            <a:extLst>
              <a:ext uri="{FF2B5EF4-FFF2-40B4-BE49-F238E27FC236}">
                <a16:creationId xmlns:a16="http://schemas.microsoft.com/office/drawing/2014/main" id="{A41937EB-36E3-4DF2-BE0B-CAA946EDAFD7}"/>
              </a:ext>
            </a:extLst>
          </p:cNvPr>
          <p:cNvSpPr txBox="1"/>
          <p:nvPr/>
        </p:nvSpPr>
        <p:spPr>
          <a:xfrm>
            <a:off x="2671482" y="56722"/>
            <a:ext cx="8009950" cy="523220"/>
          </a:xfrm>
          <a:prstGeom prst="rect">
            <a:avLst/>
          </a:prstGeom>
          <a:noFill/>
        </p:spPr>
        <p:txBody>
          <a:bodyPr wrap="none" rtlCol="0">
            <a:spAutoFit/>
          </a:bodyPr>
          <a:lstStyle/>
          <a:p>
            <a:r>
              <a:rPr lang="en-US" sz="2800" dirty="0">
                <a:latin typeface="Calibri" panose="020F0502020204030204" pitchFamily="34" charset="0"/>
                <a:cs typeface="Calibri" panose="020F0502020204030204" pitchFamily="34" charset="0"/>
              </a:rPr>
              <a:t>Making a Single gRNA = crRNA + Cas9 activation RNA</a:t>
            </a:r>
          </a:p>
        </p:txBody>
      </p:sp>
      <p:pic>
        <p:nvPicPr>
          <p:cNvPr id="7" name="Picture 6">
            <a:extLst>
              <a:ext uri="{FF2B5EF4-FFF2-40B4-BE49-F238E27FC236}">
                <a16:creationId xmlns:a16="http://schemas.microsoft.com/office/drawing/2014/main" id="{51D603CA-BA89-485C-94FC-E05AB2DE7FA8}"/>
              </a:ext>
            </a:extLst>
          </p:cNvPr>
          <p:cNvPicPr>
            <a:picLocks noChangeAspect="1"/>
          </p:cNvPicPr>
          <p:nvPr/>
        </p:nvPicPr>
        <p:blipFill rotWithShape="1">
          <a:blip r:embed="rId3"/>
          <a:srcRect l="40915" t="43645" r="27782" b="27461"/>
          <a:stretch/>
        </p:blipFill>
        <p:spPr>
          <a:xfrm>
            <a:off x="3309010" y="3534675"/>
            <a:ext cx="3232679" cy="2382494"/>
          </a:xfrm>
          <a:prstGeom prst="rect">
            <a:avLst/>
          </a:prstGeom>
        </p:spPr>
      </p:pic>
      <p:grpSp>
        <p:nvGrpSpPr>
          <p:cNvPr id="9" name="Group 8">
            <a:extLst>
              <a:ext uri="{FF2B5EF4-FFF2-40B4-BE49-F238E27FC236}">
                <a16:creationId xmlns:a16="http://schemas.microsoft.com/office/drawing/2014/main" id="{F4EE25B7-9986-5BA5-0E18-3E16E96930B3}"/>
              </a:ext>
            </a:extLst>
          </p:cNvPr>
          <p:cNvGrpSpPr/>
          <p:nvPr/>
        </p:nvGrpSpPr>
        <p:grpSpPr>
          <a:xfrm>
            <a:off x="6465488" y="533400"/>
            <a:ext cx="3691484" cy="1036934"/>
            <a:chOff x="3728814" y="559286"/>
            <a:chExt cx="3691484" cy="1036934"/>
          </a:xfrm>
        </p:grpSpPr>
        <p:cxnSp>
          <p:nvCxnSpPr>
            <p:cNvPr id="10" name="Straight Connector 9">
              <a:extLst>
                <a:ext uri="{FF2B5EF4-FFF2-40B4-BE49-F238E27FC236}">
                  <a16:creationId xmlns:a16="http://schemas.microsoft.com/office/drawing/2014/main" id="{53F577E5-EA63-8A67-C097-360C08A907ED}"/>
                </a:ext>
              </a:extLst>
            </p:cNvPr>
            <p:cNvCxnSpPr/>
            <p:nvPr/>
          </p:nvCxnSpPr>
          <p:spPr>
            <a:xfrm>
              <a:off x="3728815" y="1150688"/>
              <a:ext cx="3691483" cy="0"/>
            </a:xfrm>
            <a:prstGeom prst="line">
              <a:avLst/>
            </a:prstGeom>
            <a:ln w="31750">
              <a:solidFill>
                <a:schemeClr val="accent1">
                  <a:shade val="95000"/>
                  <a:satMod val="10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0D7159B-2856-ED30-A5F4-2761633EA65B}"/>
                </a:ext>
              </a:extLst>
            </p:cNvPr>
            <p:cNvCxnSpPr/>
            <p:nvPr/>
          </p:nvCxnSpPr>
          <p:spPr>
            <a:xfrm>
              <a:off x="3728814" y="1226888"/>
              <a:ext cx="3691483" cy="0"/>
            </a:xfrm>
            <a:prstGeom prst="line">
              <a:avLst/>
            </a:prstGeom>
            <a:ln w="31750">
              <a:solidFill>
                <a:schemeClr val="accent1">
                  <a:shade val="95000"/>
                  <a:satMod val="10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93C8159-1FE5-32D3-51DF-7A689023605C}"/>
                </a:ext>
              </a:extLst>
            </p:cNvPr>
            <p:cNvCxnSpPr>
              <a:cxnSpLocks/>
            </p:cNvCxnSpPr>
            <p:nvPr/>
          </p:nvCxnSpPr>
          <p:spPr>
            <a:xfrm>
              <a:off x="3805015" y="966717"/>
              <a:ext cx="2590800" cy="0"/>
            </a:xfrm>
            <a:prstGeom prst="straightConnector1">
              <a:avLst/>
            </a:prstGeom>
            <a:ln w="31750">
              <a:solidFill>
                <a:schemeClr val="accent1">
                  <a:shade val="95000"/>
                  <a:satMod val="10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1E0AF2D-7D86-FA78-FB2D-4A8E51D5F4B6}"/>
                </a:ext>
              </a:extLst>
            </p:cNvPr>
            <p:cNvSpPr txBox="1"/>
            <p:nvPr/>
          </p:nvSpPr>
          <p:spPr>
            <a:xfrm>
              <a:off x="5332843" y="1226888"/>
              <a:ext cx="652743" cy="369332"/>
            </a:xfrm>
            <a:prstGeom prst="rect">
              <a:avLst/>
            </a:prstGeom>
            <a:noFill/>
            <a:ln w="31750">
              <a:noFill/>
            </a:ln>
          </p:spPr>
          <p:txBody>
            <a:bodyPr wrap="none" rtlCol="0">
              <a:spAutoFit/>
            </a:bodyPr>
            <a:lstStyle/>
            <a:p>
              <a:r>
                <a:rPr lang="en-US" dirty="0"/>
                <a:t>2640</a:t>
              </a:r>
            </a:p>
          </p:txBody>
        </p:sp>
        <p:sp>
          <p:nvSpPr>
            <p:cNvPr id="14" name="TextBox 13">
              <a:extLst>
                <a:ext uri="{FF2B5EF4-FFF2-40B4-BE49-F238E27FC236}">
                  <a16:creationId xmlns:a16="http://schemas.microsoft.com/office/drawing/2014/main" id="{EC0B212F-D296-2B45-A2D0-233C4D7D986E}"/>
                </a:ext>
              </a:extLst>
            </p:cNvPr>
            <p:cNvSpPr txBox="1"/>
            <p:nvPr/>
          </p:nvSpPr>
          <p:spPr>
            <a:xfrm>
              <a:off x="6637441" y="559286"/>
              <a:ext cx="535724" cy="369332"/>
            </a:xfrm>
            <a:prstGeom prst="rect">
              <a:avLst/>
            </a:prstGeom>
            <a:noFill/>
            <a:ln w="31750">
              <a:noFill/>
            </a:ln>
          </p:spPr>
          <p:txBody>
            <a:bodyPr wrap="none" rtlCol="0">
              <a:spAutoFit/>
            </a:bodyPr>
            <a:lstStyle/>
            <a:p>
              <a:r>
                <a:rPr lang="en-US" dirty="0"/>
                <a:t>800</a:t>
              </a:r>
            </a:p>
          </p:txBody>
        </p:sp>
        <p:sp>
          <p:nvSpPr>
            <p:cNvPr id="15" name="TextBox 14">
              <a:extLst>
                <a:ext uri="{FF2B5EF4-FFF2-40B4-BE49-F238E27FC236}">
                  <a16:creationId xmlns:a16="http://schemas.microsoft.com/office/drawing/2014/main" id="{080A4FD8-E485-CEF2-11A9-F5AB4E0DF93F}"/>
                </a:ext>
              </a:extLst>
            </p:cNvPr>
            <p:cNvSpPr txBox="1"/>
            <p:nvPr/>
          </p:nvSpPr>
          <p:spPr>
            <a:xfrm>
              <a:off x="4791497" y="591147"/>
              <a:ext cx="652743" cy="369332"/>
            </a:xfrm>
            <a:prstGeom prst="rect">
              <a:avLst/>
            </a:prstGeom>
            <a:noFill/>
            <a:ln w="31750">
              <a:noFill/>
            </a:ln>
          </p:spPr>
          <p:txBody>
            <a:bodyPr wrap="none" rtlCol="0">
              <a:spAutoFit/>
            </a:bodyPr>
            <a:lstStyle/>
            <a:p>
              <a:r>
                <a:rPr lang="en-US" dirty="0"/>
                <a:t>1840</a:t>
              </a:r>
            </a:p>
          </p:txBody>
        </p:sp>
      </p:grpSp>
      <p:cxnSp>
        <p:nvCxnSpPr>
          <p:cNvPr id="16" name="Straight Arrow Connector 15">
            <a:extLst>
              <a:ext uri="{FF2B5EF4-FFF2-40B4-BE49-F238E27FC236}">
                <a16:creationId xmlns:a16="http://schemas.microsoft.com/office/drawing/2014/main" id="{23CE0A75-DBD6-CD79-D20A-5EBD237696E6}"/>
              </a:ext>
            </a:extLst>
          </p:cNvPr>
          <p:cNvCxnSpPr>
            <a:cxnSpLocks/>
          </p:cNvCxnSpPr>
          <p:nvPr/>
        </p:nvCxnSpPr>
        <p:spPr>
          <a:xfrm>
            <a:off x="9066349" y="932409"/>
            <a:ext cx="1024482" cy="0"/>
          </a:xfrm>
          <a:prstGeom prst="straightConnector1">
            <a:avLst/>
          </a:prstGeom>
          <a:ln w="31750">
            <a:solidFill>
              <a:schemeClr val="accent1">
                <a:shade val="95000"/>
                <a:satMod val="10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93F5990B-FD52-D1F0-6375-3C06A03D4E1D}"/>
              </a:ext>
            </a:extLst>
          </p:cNvPr>
          <p:cNvSpPr>
            <a:spLocks noGrp="1"/>
          </p:cNvSpPr>
          <p:nvPr>
            <p:ph type="dt" sz="half" idx="10"/>
          </p:nvPr>
        </p:nvSpPr>
        <p:spPr/>
        <p:txBody>
          <a:bodyPr/>
          <a:lstStyle/>
          <a:p>
            <a:fld id="{0BCF15C5-E1B2-4B1C-9933-8E4F7C3EB973}" type="datetime1">
              <a:rPr lang="en-US" smtClean="0"/>
              <a:t>9/9/2023</a:t>
            </a:fld>
            <a:endParaRPr lang="en-US"/>
          </a:p>
        </p:txBody>
      </p:sp>
      <p:sp>
        <p:nvSpPr>
          <p:cNvPr id="18" name="Footer Placeholder 17">
            <a:extLst>
              <a:ext uri="{FF2B5EF4-FFF2-40B4-BE49-F238E27FC236}">
                <a16:creationId xmlns:a16="http://schemas.microsoft.com/office/drawing/2014/main" id="{67043529-1D17-0B61-645F-E026EAD04D64}"/>
              </a:ext>
            </a:extLst>
          </p:cNvPr>
          <p:cNvSpPr>
            <a:spLocks noGrp="1"/>
          </p:cNvSpPr>
          <p:nvPr>
            <p:ph type="ftr" sz="quarter" idx="11"/>
          </p:nvPr>
        </p:nvSpPr>
        <p:spPr/>
        <p:txBody>
          <a:bodyPr/>
          <a:lstStyle/>
          <a:p>
            <a:r>
              <a:rPr lang="en-US"/>
              <a:t>D &amp; D Lecture 5 - Fall 2023</a:t>
            </a:r>
          </a:p>
        </p:txBody>
      </p:sp>
      <p:sp>
        <p:nvSpPr>
          <p:cNvPr id="19" name="Slide Number Placeholder 18">
            <a:extLst>
              <a:ext uri="{FF2B5EF4-FFF2-40B4-BE49-F238E27FC236}">
                <a16:creationId xmlns:a16="http://schemas.microsoft.com/office/drawing/2014/main" id="{935BF88E-C295-CE11-301A-F52EE0408D4A}"/>
              </a:ext>
            </a:extLst>
          </p:cNvPr>
          <p:cNvSpPr>
            <a:spLocks noGrp="1"/>
          </p:cNvSpPr>
          <p:nvPr>
            <p:ph type="sldNum" sz="quarter" idx="12"/>
          </p:nvPr>
        </p:nvSpPr>
        <p:spPr/>
        <p:txBody>
          <a:bodyPr/>
          <a:lstStyle/>
          <a:p>
            <a:fld id="{DC3BB032-4020-48F4-953B-341806DC4A2B}" type="slidenum">
              <a:rPr lang="en-US" smtClean="0"/>
              <a:pPr/>
              <a:t>44</a:t>
            </a:fld>
            <a:endParaRPr lang="en-US"/>
          </a:p>
        </p:txBody>
      </p:sp>
    </p:spTree>
    <p:extLst>
      <p:ext uri="{BB962C8B-B14F-4D97-AF65-F5344CB8AC3E}">
        <p14:creationId xmlns:p14="http://schemas.microsoft.com/office/powerpoint/2010/main" val="36898077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AD22198-6495-49CB-8445-CA8C4CBED5DD}"/>
              </a:ext>
            </a:extLst>
          </p:cNvPr>
          <p:cNvPicPr>
            <a:picLocks noChangeAspect="1"/>
          </p:cNvPicPr>
          <p:nvPr/>
        </p:nvPicPr>
        <p:blipFill rotWithShape="1">
          <a:blip r:embed="rId2"/>
          <a:srcRect l="8000" t="917" r="9333" b="1835"/>
          <a:stretch/>
        </p:blipFill>
        <p:spPr>
          <a:xfrm>
            <a:off x="4426915" y="2159740"/>
            <a:ext cx="6179515" cy="4038600"/>
          </a:xfrm>
          <a:prstGeom prst="rect">
            <a:avLst/>
          </a:prstGeom>
        </p:spPr>
      </p:pic>
      <p:sp>
        <p:nvSpPr>
          <p:cNvPr id="10" name="TextBox 9">
            <a:extLst>
              <a:ext uri="{FF2B5EF4-FFF2-40B4-BE49-F238E27FC236}">
                <a16:creationId xmlns:a16="http://schemas.microsoft.com/office/drawing/2014/main" id="{1F5867DE-1D2E-4491-91DC-D5A795E9CD20}"/>
              </a:ext>
            </a:extLst>
          </p:cNvPr>
          <p:cNvSpPr txBox="1"/>
          <p:nvPr/>
        </p:nvSpPr>
        <p:spPr>
          <a:xfrm>
            <a:off x="7844562" y="1099065"/>
            <a:ext cx="2327176" cy="369332"/>
          </a:xfrm>
          <a:prstGeom prst="rect">
            <a:avLst/>
          </a:prstGeom>
          <a:noFill/>
        </p:spPr>
        <p:txBody>
          <a:bodyPr wrap="none" rtlCol="0">
            <a:spAutoFit/>
          </a:bodyPr>
          <a:lstStyle/>
          <a:p>
            <a:r>
              <a:rPr lang="en-US" dirty="0"/>
              <a:t>Double stranded break</a:t>
            </a:r>
          </a:p>
        </p:txBody>
      </p:sp>
      <p:cxnSp>
        <p:nvCxnSpPr>
          <p:cNvPr id="12" name="Straight Arrow Connector 11">
            <a:extLst>
              <a:ext uri="{FF2B5EF4-FFF2-40B4-BE49-F238E27FC236}">
                <a16:creationId xmlns:a16="http://schemas.microsoft.com/office/drawing/2014/main" id="{00D9B39E-D030-4375-96AB-F125CF075814}"/>
              </a:ext>
            </a:extLst>
          </p:cNvPr>
          <p:cNvCxnSpPr>
            <a:cxnSpLocks/>
            <a:stCxn id="10" idx="2"/>
          </p:cNvCxnSpPr>
          <p:nvPr/>
        </p:nvCxnSpPr>
        <p:spPr>
          <a:xfrm flipH="1">
            <a:off x="7844564" y="1468397"/>
            <a:ext cx="1163587" cy="156372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4143FF2-E134-4D84-810A-94C3B9430CCF}"/>
              </a:ext>
            </a:extLst>
          </p:cNvPr>
          <p:cNvCxnSpPr>
            <a:cxnSpLocks/>
            <a:stCxn id="10" idx="2"/>
          </p:cNvCxnSpPr>
          <p:nvPr/>
        </p:nvCxnSpPr>
        <p:spPr>
          <a:xfrm flipH="1">
            <a:off x="7936324" y="1468398"/>
            <a:ext cx="1071827" cy="257020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B6E593D-34AB-4920-91D8-45E4A5A261B1}"/>
              </a:ext>
            </a:extLst>
          </p:cNvPr>
          <p:cNvSpPr txBox="1"/>
          <p:nvPr/>
        </p:nvSpPr>
        <p:spPr>
          <a:xfrm>
            <a:off x="267404" y="914400"/>
            <a:ext cx="2844801" cy="3693319"/>
          </a:xfrm>
          <a:prstGeom prst="rect">
            <a:avLst/>
          </a:prstGeom>
          <a:noFill/>
        </p:spPr>
        <p:txBody>
          <a:bodyPr wrap="square" rtlCol="0">
            <a:spAutoFit/>
          </a:bodyPr>
          <a:lstStyle/>
          <a:p>
            <a:pPr marL="285750" indent="-285750"/>
            <a:r>
              <a:rPr lang="en-US" dirty="0"/>
              <a:t>1. After PAM recognition, guide RNA unwinds DNA,  by pairing with one DNA strand.</a:t>
            </a:r>
          </a:p>
          <a:p>
            <a:pPr marL="285750" indent="-285750"/>
            <a:r>
              <a:rPr lang="en-US" dirty="0"/>
              <a:t>2. CRISPR cleaves both strands near site, generating a double strand break.</a:t>
            </a:r>
          </a:p>
          <a:p>
            <a:pPr marL="285750" indent="-285750"/>
            <a:r>
              <a:rPr lang="en-US" dirty="0"/>
              <a:t>3. Double stranded break triggers DNA repair, using injected replacement DNA for homologous repair</a:t>
            </a:r>
          </a:p>
        </p:txBody>
      </p:sp>
      <p:sp>
        <p:nvSpPr>
          <p:cNvPr id="2" name="TextBox 1">
            <a:extLst>
              <a:ext uri="{FF2B5EF4-FFF2-40B4-BE49-F238E27FC236}">
                <a16:creationId xmlns:a16="http://schemas.microsoft.com/office/drawing/2014/main" id="{8FA1383E-E2EC-4822-B869-B745DC95C429}"/>
              </a:ext>
            </a:extLst>
          </p:cNvPr>
          <p:cNvSpPr txBox="1"/>
          <p:nvPr/>
        </p:nvSpPr>
        <p:spPr>
          <a:xfrm>
            <a:off x="5230442" y="45511"/>
            <a:ext cx="2795958" cy="523220"/>
          </a:xfrm>
          <a:prstGeom prst="rect">
            <a:avLst/>
          </a:prstGeom>
          <a:noFill/>
        </p:spPr>
        <p:txBody>
          <a:bodyPr wrap="none" rtlCol="0">
            <a:spAutoFit/>
          </a:bodyPr>
          <a:lstStyle/>
          <a:p>
            <a:r>
              <a:rPr lang="en-US" sz="2800" dirty="0"/>
              <a:t>Cas9 – Guide RNA</a:t>
            </a:r>
          </a:p>
        </p:txBody>
      </p:sp>
      <p:sp>
        <p:nvSpPr>
          <p:cNvPr id="5" name="Date Placeholder 4">
            <a:extLst>
              <a:ext uri="{FF2B5EF4-FFF2-40B4-BE49-F238E27FC236}">
                <a16:creationId xmlns:a16="http://schemas.microsoft.com/office/drawing/2014/main" id="{F8651D15-BF7C-CE84-7FAE-9AE6EDC0C709}"/>
              </a:ext>
            </a:extLst>
          </p:cNvPr>
          <p:cNvSpPr>
            <a:spLocks noGrp="1"/>
          </p:cNvSpPr>
          <p:nvPr>
            <p:ph type="dt" sz="half" idx="10"/>
          </p:nvPr>
        </p:nvSpPr>
        <p:spPr/>
        <p:txBody>
          <a:bodyPr/>
          <a:lstStyle/>
          <a:p>
            <a:fld id="{A06A6114-7E87-46ED-A1CE-E103C79CD3DF}" type="datetime1">
              <a:rPr lang="en-US" smtClean="0"/>
              <a:t>9/9/2023</a:t>
            </a:fld>
            <a:endParaRPr lang="en-US"/>
          </a:p>
        </p:txBody>
      </p:sp>
      <p:sp>
        <p:nvSpPr>
          <p:cNvPr id="8" name="Footer Placeholder 7">
            <a:extLst>
              <a:ext uri="{FF2B5EF4-FFF2-40B4-BE49-F238E27FC236}">
                <a16:creationId xmlns:a16="http://schemas.microsoft.com/office/drawing/2014/main" id="{E824F414-690B-E976-8E65-5C98D3C52015}"/>
              </a:ext>
            </a:extLst>
          </p:cNvPr>
          <p:cNvSpPr>
            <a:spLocks noGrp="1"/>
          </p:cNvSpPr>
          <p:nvPr>
            <p:ph type="ftr" sz="quarter" idx="11"/>
          </p:nvPr>
        </p:nvSpPr>
        <p:spPr/>
        <p:txBody>
          <a:bodyPr/>
          <a:lstStyle/>
          <a:p>
            <a:r>
              <a:rPr lang="en-US"/>
              <a:t>D &amp; D Lecture 5 - Fall 2023</a:t>
            </a:r>
          </a:p>
        </p:txBody>
      </p:sp>
      <p:sp>
        <p:nvSpPr>
          <p:cNvPr id="9" name="Slide Number Placeholder 8">
            <a:extLst>
              <a:ext uri="{FF2B5EF4-FFF2-40B4-BE49-F238E27FC236}">
                <a16:creationId xmlns:a16="http://schemas.microsoft.com/office/drawing/2014/main" id="{8C7F0D1A-9D52-DCE6-929E-1B2D56657B97}"/>
              </a:ext>
            </a:extLst>
          </p:cNvPr>
          <p:cNvSpPr>
            <a:spLocks noGrp="1"/>
          </p:cNvSpPr>
          <p:nvPr>
            <p:ph type="sldNum" sz="quarter" idx="12"/>
          </p:nvPr>
        </p:nvSpPr>
        <p:spPr/>
        <p:txBody>
          <a:bodyPr/>
          <a:lstStyle/>
          <a:p>
            <a:fld id="{DC3BB032-4020-48F4-953B-341806DC4A2B}" type="slidenum">
              <a:rPr lang="en-US" smtClean="0"/>
              <a:pPr/>
              <a:t>45</a:t>
            </a:fld>
            <a:endParaRPr lang="en-US"/>
          </a:p>
        </p:txBody>
      </p:sp>
    </p:spTree>
    <p:extLst>
      <p:ext uri="{BB962C8B-B14F-4D97-AF65-F5344CB8AC3E}">
        <p14:creationId xmlns:p14="http://schemas.microsoft.com/office/powerpoint/2010/main" val="6387885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b="2350"/>
          <a:stretch/>
        </p:blipFill>
        <p:spPr>
          <a:xfrm>
            <a:off x="609600" y="1547093"/>
            <a:ext cx="3269776" cy="3707486"/>
          </a:xfrm>
        </p:spPr>
      </p:pic>
      <p:pic>
        <p:nvPicPr>
          <p:cNvPr id="6" name="Content Placeholder 5"/>
          <p:cNvPicPr>
            <a:picLocks noGrp="1" noChangeAspect="1"/>
          </p:cNvPicPr>
          <p:nvPr>
            <p:ph sz="half" idx="4294967295"/>
          </p:nvPr>
        </p:nvPicPr>
        <p:blipFill rotWithShape="1">
          <a:blip r:embed="rId4" cstate="print">
            <a:extLst>
              <a:ext uri="{28A0092B-C50C-407E-A947-70E740481C1C}">
                <a14:useLocalDpi xmlns:a14="http://schemas.microsoft.com/office/drawing/2010/main" val="0"/>
              </a:ext>
            </a:extLst>
          </a:blip>
          <a:srcRect b="2350"/>
          <a:stretch/>
        </p:blipFill>
        <p:spPr>
          <a:xfrm>
            <a:off x="4855515" y="989613"/>
            <a:ext cx="2286000" cy="4367212"/>
          </a:xfrm>
        </p:spPr>
      </p:pic>
      <p:sp>
        <p:nvSpPr>
          <p:cNvPr id="3" name="Rectangle 2"/>
          <p:cNvSpPr/>
          <p:nvPr/>
        </p:nvSpPr>
        <p:spPr>
          <a:xfrm>
            <a:off x="4855515" y="5456551"/>
            <a:ext cx="2667000" cy="738664"/>
          </a:xfrm>
          <a:prstGeom prst="rect">
            <a:avLst/>
          </a:prstGeom>
        </p:spPr>
        <p:txBody>
          <a:bodyPr wrap="square">
            <a:spAutoFit/>
          </a:bodyPr>
          <a:lstStyle/>
          <a:p>
            <a:r>
              <a:rPr lang="en-US" sz="1400" dirty="0">
                <a:latin typeface="Arial" panose="020B0604020202020204" pitchFamily="34" charset="0"/>
              </a:rPr>
              <a:t>1860 William Harrison and Charles Stratton - comedians and performers. </a:t>
            </a:r>
          </a:p>
        </p:txBody>
      </p:sp>
      <p:sp>
        <p:nvSpPr>
          <p:cNvPr id="4" name="Rectangle 3">
            <a:extLst>
              <a:ext uri="{FF2B5EF4-FFF2-40B4-BE49-F238E27FC236}">
                <a16:creationId xmlns:a16="http://schemas.microsoft.com/office/drawing/2014/main" id="{948625D3-02B0-446F-9901-4E3AE1AF7EB9}"/>
              </a:ext>
            </a:extLst>
          </p:cNvPr>
          <p:cNvSpPr/>
          <p:nvPr/>
        </p:nvSpPr>
        <p:spPr>
          <a:xfrm>
            <a:off x="457200" y="5343802"/>
            <a:ext cx="4069680" cy="923330"/>
          </a:xfrm>
          <a:prstGeom prst="rect">
            <a:avLst/>
          </a:prstGeom>
        </p:spPr>
        <p:txBody>
          <a:bodyPr wrap="square">
            <a:spAutoFit/>
          </a:bodyPr>
          <a:lstStyle/>
          <a:p>
            <a:r>
              <a:rPr lang="en-US" dirty="0">
                <a:latin typeface="Arial" panose="020B0604020202020204" pitchFamily="34" charset="0"/>
              </a:rPr>
              <a:t>Between one in 14,000 and one in 27,000 babies born each year have some form of dwarfism.</a:t>
            </a:r>
          </a:p>
        </p:txBody>
      </p:sp>
      <p:sp>
        <p:nvSpPr>
          <p:cNvPr id="7" name="Rectangle 6">
            <a:extLst>
              <a:ext uri="{FF2B5EF4-FFF2-40B4-BE49-F238E27FC236}">
                <a16:creationId xmlns:a16="http://schemas.microsoft.com/office/drawing/2014/main" id="{D95DA093-E9B5-4F72-85AA-3A22268AD9AE}"/>
              </a:ext>
            </a:extLst>
          </p:cNvPr>
          <p:cNvSpPr/>
          <p:nvPr/>
        </p:nvSpPr>
        <p:spPr>
          <a:xfrm>
            <a:off x="2650363" y="61737"/>
            <a:ext cx="6418745" cy="738664"/>
          </a:xfrm>
          <a:prstGeom prst="rect">
            <a:avLst/>
          </a:prstGeom>
        </p:spPr>
        <p:txBody>
          <a:bodyPr wrap="none">
            <a:spAutoFit/>
          </a:bodyPr>
          <a:lstStyle/>
          <a:p>
            <a:r>
              <a:rPr lang="en-US" altLang="en-US" sz="2100" b="1" dirty="0">
                <a:latin typeface="Arial" panose="020B0604020202020204" pitchFamily="34" charset="0"/>
              </a:rPr>
              <a:t>Using CRISPR-Cas9 to Correct Genetic Diseases</a:t>
            </a:r>
          </a:p>
          <a:p>
            <a:pPr algn="ctr"/>
            <a:r>
              <a:rPr lang="en-US" altLang="en-US" sz="2100" b="1" dirty="0">
                <a:latin typeface="Arial" panose="020B0604020202020204" pitchFamily="34" charset="0"/>
              </a:rPr>
              <a:t>Human growth hormone (</a:t>
            </a:r>
            <a:r>
              <a:rPr lang="en-US" altLang="en-US" sz="2100" b="1" dirty="0" err="1">
                <a:latin typeface="Arial" panose="020B0604020202020204" pitchFamily="34" charset="0"/>
              </a:rPr>
              <a:t>hGH</a:t>
            </a:r>
            <a:r>
              <a:rPr lang="en-US" altLang="en-US" sz="2100" b="1" dirty="0">
                <a:latin typeface="Arial" panose="020B0604020202020204" pitchFamily="34" charset="0"/>
              </a:rPr>
              <a:t>)</a:t>
            </a:r>
            <a:endParaRPr lang="en-US" sz="2100" dirty="0">
              <a:latin typeface="Arial" panose="020B0604020202020204" pitchFamily="34" charset="0"/>
            </a:endParaRPr>
          </a:p>
        </p:txBody>
      </p:sp>
      <p:sp>
        <p:nvSpPr>
          <p:cNvPr id="8" name="Rectangle 7">
            <a:extLst>
              <a:ext uri="{FF2B5EF4-FFF2-40B4-BE49-F238E27FC236}">
                <a16:creationId xmlns:a16="http://schemas.microsoft.com/office/drawing/2014/main" id="{B5AD666C-B87F-4593-827C-696F95456409}"/>
              </a:ext>
            </a:extLst>
          </p:cNvPr>
          <p:cNvSpPr/>
          <p:nvPr/>
        </p:nvSpPr>
        <p:spPr>
          <a:xfrm>
            <a:off x="1119019" y="973692"/>
            <a:ext cx="2250937" cy="400110"/>
          </a:xfrm>
          <a:prstGeom prst="rect">
            <a:avLst/>
          </a:prstGeom>
        </p:spPr>
        <p:txBody>
          <a:bodyPr wrap="none">
            <a:spAutoFit/>
          </a:bodyPr>
          <a:lstStyle/>
          <a:p>
            <a:r>
              <a:rPr lang="en-US" sz="2000" dirty="0">
                <a:latin typeface="Arial" panose="020B0604020202020204" pitchFamily="34" charset="0"/>
                <a:cs typeface="Aldhabi" panose="01000000000000000000" pitchFamily="2" charset="-78"/>
              </a:rPr>
              <a:t>Pituitary Dwarfism</a:t>
            </a:r>
            <a:endParaRPr lang="en-US" sz="2000" dirty="0">
              <a:latin typeface="Arial" panose="020B0604020202020204" pitchFamily="34" charset="0"/>
            </a:endParaRPr>
          </a:p>
        </p:txBody>
      </p:sp>
      <p:sp>
        <p:nvSpPr>
          <p:cNvPr id="11" name="TextBox 10">
            <a:extLst>
              <a:ext uri="{FF2B5EF4-FFF2-40B4-BE49-F238E27FC236}">
                <a16:creationId xmlns:a16="http://schemas.microsoft.com/office/drawing/2014/main" id="{D7DDA55F-B4DE-FCD8-0D10-07FACD61E2E0}"/>
              </a:ext>
            </a:extLst>
          </p:cNvPr>
          <p:cNvSpPr txBox="1"/>
          <p:nvPr/>
        </p:nvSpPr>
        <p:spPr>
          <a:xfrm>
            <a:off x="8599226" y="1198768"/>
            <a:ext cx="2955878" cy="2554545"/>
          </a:xfrm>
          <a:prstGeom prst="rect">
            <a:avLst/>
          </a:prstGeom>
          <a:noFill/>
        </p:spPr>
        <p:txBody>
          <a:bodyPr wrap="square" rtlCol="0">
            <a:spAutoFit/>
          </a:bodyPr>
          <a:lstStyle/>
          <a:p>
            <a:r>
              <a:rPr lang="en-US" sz="2000" b="1" dirty="0"/>
              <a:t>Components to microinject:</a:t>
            </a:r>
          </a:p>
          <a:p>
            <a:r>
              <a:rPr lang="en-US" sz="2000" dirty="0"/>
              <a:t>1. Cas9 enzyme (nuclease)</a:t>
            </a:r>
          </a:p>
          <a:p>
            <a:r>
              <a:rPr lang="en-US" sz="2000" dirty="0"/>
              <a:t>2. Guide RNA, specific for site of cleavage, bound to the Cas9 protein</a:t>
            </a:r>
          </a:p>
          <a:p>
            <a:r>
              <a:rPr lang="en-US" sz="2000" dirty="0"/>
              <a:t>3. Copy of replacement DNA sequence (dsDNA)</a:t>
            </a:r>
          </a:p>
        </p:txBody>
      </p:sp>
      <p:pic>
        <p:nvPicPr>
          <p:cNvPr id="12" name="Picture 11">
            <a:extLst>
              <a:ext uri="{FF2B5EF4-FFF2-40B4-BE49-F238E27FC236}">
                <a16:creationId xmlns:a16="http://schemas.microsoft.com/office/drawing/2014/main" id="{7ADDADFF-58AA-6CD6-69FA-A965029AFCE2}"/>
              </a:ext>
            </a:extLst>
          </p:cNvPr>
          <p:cNvPicPr>
            <a:picLocks noChangeAspect="1"/>
          </p:cNvPicPr>
          <p:nvPr/>
        </p:nvPicPr>
        <p:blipFill>
          <a:blip r:embed="rId5"/>
          <a:stretch>
            <a:fillRect/>
          </a:stretch>
        </p:blipFill>
        <p:spPr>
          <a:xfrm>
            <a:off x="8991600" y="4065935"/>
            <a:ext cx="2056412" cy="1924050"/>
          </a:xfrm>
          <a:prstGeom prst="rect">
            <a:avLst/>
          </a:prstGeom>
        </p:spPr>
      </p:pic>
      <p:sp>
        <p:nvSpPr>
          <p:cNvPr id="13" name="Date Placeholder 12">
            <a:extLst>
              <a:ext uri="{FF2B5EF4-FFF2-40B4-BE49-F238E27FC236}">
                <a16:creationId xmlns:a16="http://schemas.microsoft.com/office/drawing/2014/main" id="{7BA2500A-A616-8A72-D9D8-1B3E6CB17F79}"/>
              </a:ext>
            </a:extLst>
          </p:cNvPr>
          <p:cNvSpPr>
            <a:spLocks noGrp="1"/>
          </p:cNvSpPr>
          <p:nvPr>
            <p:ph type="dt" sz="half" idx="10"/>
          </p:nvPr>
        </p:nvSpPr>
        <p:spPr/>
        <p:txBody>
          <a:bodyPr/>
          <a:lstStyle/>
          <a:p>
            <a:fld id="{404AA243-A1DC-4E2E-93FB-6069B002728F}" type="datetime1">
              <a:rPr lang="en-US" smtClean="0"/>
              <a:t>9/9/2023</a:t>
            </a:fld>
            <a:endParaRPr lang="en-US"/>
          </a:p>
        </p:txBody>
      </p:sp>
      <p:sp>
        <p:nvSpPr>
          <p:cNvPr id="14" name="Footer Placeholder 13">
            <a:extLst>
              <a:ext uri="{FF2B5EF4-FFF2-40B4-BE49-F238E27FC236}">
                <a16:creationId xmlns:a16="http://schemas.microsoft.com/office/drawing/2014/main" id="{69F6B690-66DF-6AC4-670A-1159811C7000}"/>
              </a:ext>
            </a:extLst>
          </p:cNvPr>
          <p:cNvSpPr>
            <a:spLocks noGrp="1"/>
          </p:cNvSpPr>
          <p:nvPr>
            <p:ph type="ftr" sz="quarter" idx="11"/>
          </p:nvPr>
        </p:nvSpPr>
        <p:spPr/>
        <p:txBody>
          <a:bodyPr/>
          <a:lstStyle/>
          <a:p>
            <a:r>
              <a:rPr lang="en-US"/>
              <a:t>D &amp; D Lecture 5 - Fall 2023</a:t>
            </a:r>
          </a:p>
        </p:txBody>
      </p:sp>
      <p:sp>
        <p:nvSpPr>
          <p:cNvPr id="15" name="Slide Number Placeholder 14">
            <a:extLst>
              <a:ext uri="{FF2B5EF4-FFF2-40B4-BE49-F238E27FC236}">
                <a16:creationId xmlns:a16="http://schemas.microsoft.com/office/drawing/2014/main" id="{345E98BB-5F05-A9B9-7A28-3FE4EF828DC0}"/>
              </a:ext>
            </a:extLst>
          </p:cNvPr>
          <p:cNvSpPr>
            <a:spLocks noGrp="1"/>
          </p:cNvSpPr>
          <p:nvPr>
            <p:ph type="sldNum" sz="quarter" idx="12"/>
          </p:nvPr>
        </p:nvSpPr>
        <p:spPr/>
        <p:txBody>
          <a:bodyPr/>
          <a:lstStyle/>
          <a:p>
            <a:fld id="{DC3BB032-4020-48F4-953B-341806DC4A2B}" type="slidenum">
              <a:rPr lang="en-US" smtClean="0"/>
              <a:pPr/>
              <a:t>46</a:t>
            </a:fld>
            <a:endParaRPr lang="en-US"/>
          </a:p>
        </p:txBody>
      </p:sp>
    </p:spTree>
    <p:extLst>
      <p:ext uri="{BB962C8B-B14F-4D97-AF65-F5344CB8AC3E}">
        <p14:creationId xmlns:p14="http://schemas.microsoft.com/office/powerpoint/2010/main" val="23050399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53E50650-0795-4D9F-9E4B-5CDE938404C9}"/>
              </a:ext>
            </a:extLst>
          </p:cNvPr>
          <p:cNvSpPr>
            <a:spLocks noChangeArrowheads="1"/>
          </p:cNvSpPr>
          <p:nvPr/>
        </p:nvSpPr>
        <p:spPr bwMode="auto">
          <a:xfrm>
            <a:off x="2743209" y="404594"/>
            <a:ext cx="5651638" cy="355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en-US" sz="900" dirty="0">
                <a:latin typeface="Courier New" panose="02070309020205020404" pitchFamily="49" charset="0"/>
                <a:cs typeface="Courier New" panose="02070309020205020404" pitchFamily="49" charset="0"/>
              </a:rPr>
              <a:t>&gt;M13438.1:497-2129 Human growth hormone gene (HGH-N), complete </a:t>
            </a:r>
            <a:r>
              <a:rPr lang="en-US" altLang="en-US" sz="900" dirty="0" err="1">
                <a:latin typeface="Courier New" panose="02070309020205020404" pitchFamily="49" charset="0"/>
                <a:cs typeface="Courier New" panose="02070309020205020404" pitchFamily="49" charset="0"/>
              </a:rPr>
              <a:t>cds</a:t>
            </a:r>
            <a:r>
              <a:rPr lang="en-US" altLang="en-US" sz="900" dirty="0">
                <a:latin typeface="Courier New" panose="02070309020205020404" pitchFamily="49" charset="0"/>
                <a:cs typeface="Courier New" panose="02070309020205020404" pitchFamily="49" charset="0"/>
              </a:rPr>
              <a:t> </a:t>
            </a:r>
          </a:p>
          <a:p>
            <a:pPr eaLnBrk="0" hangingPunct="0"/>
            <a:r>
              <a:rPr lang="en-US" altLang="en-US" sz="900" dirty="0">
                <a:latin typeface="Courier New" panose="02070309020205020404" pitchFamily="49" charset="0"/>
                <a:cs typeface="Courier New" panose="02070309020205020404" pitchFamily="49" charset="0"/>
              </a:rPr>
              <a:t>AGGATCCCAAGGCCCAACTCCCCGAACCACTCAGGGTCCTGTGGACAGCTCACCTAGCTGCA</a:t>
            </a:r>
            <a:r>
              <a:rPr lang="en-US" altLang="en-US" sz="900" dirty="0">
                <a:highlight>
                  <a:srgbClr val="00FF00"/>
                </a:highlight>
                <a:latin typeface="Courier New" panose="02070309020205020404" pitchFamily="49" charset="0"/>
                <a:cs typeface="Courier New" panose="02070309020205020404" pitchFamily="49" charset="0"/>
              </a:rPr>
              <a:t>ATG</a:t>
            </a:r>
            <a:r>
              <a:rPr lang="en-US" altLang="en-US" sz="900" dirty="0">
                <a:highlight>
                  <a:srgbClr val="FFFF00"/>
                </a:highlight>
                <a:latin typeface="Courier New" panose="02070309020205020404" pitchFamily="49" charset="0"/>
                <a:cs typeface="Courier New" panose="02070309020205020404" pitchFamily="49" charset="0"/>
              </a:rPr>
              <a:t>GCTAC</a:t>
            </a:r>
            <a:r>
              <a:rPr lang="en-US" altLang="en-US" sz="900" dirty="0">
                <a:latin typeface="Courier New" panose="02070309020205020404" pitchFamily="49" charset="0"/>
                <a:cs typeface="Courier New" panose="02070309020205020404" pitchFamily="49" charset="0"/>
              </a:rPr>
              <a:t>  70 </a:t>
            </a:r>
            <a:r>
              <a:rPr lang="en-US" altLang="en-US" sz="900" dirty="0">
                <a:highlight>
                  <a:srgbClr val="FFFF00"/>
                </a:highlight>
                <a:latin typeface="Courier New" panose="02070309020205020404" pitchFamily="49" charset="0"/>
                <a:cs typeface="Courier New" panose="02070309020205020404" pitchFamily="49" charset="0"/>
              </a:rPr>
              <a:t>AG</a:t>
            </a:r>
            <a:r>
              <a:rPr lang="en-US" altLang="en-US" sz="900" dirty="0">
                <a:latin typeface="Courier New" panose="02070309020205020404" pitchFamily="49" charset="0"/>
                <a:cs typeface="Courier New" panose="02070309020205020404" pitchFamily="49" charset="0"/>
              </a:rPr>
              <a:t>GTAAGCGCCCCTAAAATCCCTTTGGCACAATGTGTCCTGAGGGGAGAGGCAGCGACCTGTAGATGGGA 140 CGGGGGCACTAACCCTCAGGGTTTGGGGTTCTGAATGTGAGTATCGCCATCTAAGCCCAGTATTTGGCCA 210</a:t>
            </a:r>
          </a:p>
          <a:p>
            <a:pPr eaLnBrk="0" hangingPunct="0"/>
            <a:r>
              <a:rPr lang="en-US" altLang="en-US" sz="900" dirty="0">
                <a:latin typeface="Courier New" panose="02070309020205020404" pitchFamily="49" charset="0"/>
                <a:cs typeface="Courier New" panose="02070309020205020404" pitchFamily="49" charset="0"/>
              </a:rPr>
              <a:t>ATCTCAGAAAGCTCCTGGCTCCCTGGAGGATGGAGAGAGAAAAACAAACAGCTCCTGGAGCAGGGAGAGT 280 GTTGGCCTCTTGCTCTCCGGCTCCCTCTGTTGCCCTCTGGTTTCTCCCCAG</a:t>
            </a:r>
            <a:r>
              <a:rPr lang="en-US" altLang="en-US" sz="900" dirty="0">
                <a:highlight>
                  <a:srgbClr val="FFFF00"/>
                </a:highlight>
                <a:latin typeface="Courier New" panose="02070309020205020404" pitchFamily="49" charset="0"/>
                <a:cs typeface="Courier New" panose="02070309020205020404" pitchFamily="49" charset="0"/>
              </a:rPr>
              <a:t>GCTCCCGGACGTCCCTGCT </a:t>
            </a:r>
            <a:r>
              <a:rPr lang="en-US" altLang="en-US" sz="900" dirty="0">
                <a:latin typeface="Courier New" panose="02070309020205020404" pitchFamily="49" charset="0"/>
                <a:cs typeface="Courier New" panose="02070309020205020404" pitchFamily="49" charset="0"/>
              </a:rPr>
              <a:t>350</a:t>
            </a:r>
          </a:p>
          <a:p>
            <a:pPr eaLnBrk="0" hangingPunct="0"/>
            <a:r>
              <a:rPr lang="en-US" altLang="en-US" sz="900" dirty="0">
                <a:highlight>
                  <a:srgbClr val="FFFF00"/>
                </a:highlight>
                <a:latin typeface="Courier New" panose="02070309020205020404" pitchFamily="49" charset="0"/>
                <a:cs typeface="Courier New" panose="02070309020205020404" pitchFamily="49" charset="0"/>
              </a:rPr>
              <a:t>CCTGGCTTTTGGCCTGCTCTGCCTGCCCTGGCTTCAAGAGGGCAGTGCCTTCCCAACCATTCCCTTATCC 420 AGGCTTTTTGACAACGCTATGCTCCGCGCCCATCGTCTGCACCAGCTGGCCTTTGACACCTACCAGGAGT </a:t>
            </a:r>
            <a:r>
              <a:rPr lang="en-US" altLang="en-US" sz="900" dirty="0">
                <a:latin typeface="Courier New" panose="02070309020205020404" pitchFamily="49" charset="0"/>
                <a:cs typeface="Courier New" panose="02070309020205020404" pitchFamily="49" charset="0"/>
              </a:rPr>
              <a:t>490 </a:t>
            </a:r>
            <a:r>
              <a:rPr lang="en-US" altLang="en-US" sz="900" dirty="0">
                <a:highlight>
                  <a:srgbClr val="FFFF00"/>
                </a:highlight>
                <a:latin typeface="Courier New" panose="02070309020205020404" pitchFamily="49" charset="0"/>
                <a:cs typeface="Courier New" panose="02070309020205020404" pitchFamily="49" charset="0"/>
              </a:rPr>
              <a:t>TT</a:t>
            </a:r>
            <a:r>
              <a:rPr lang="en-US" altLang="en-US" sz="900" dirty="0">
                <a:latin typeface="Courier New" panose="02070309020205020404" pitchFamily="49" charset="0"/>
                <a:cs typeface="Courier New" panose="02070309020205020404" pitchFamily="49" charset="0"/>
              </a:rPr>
              <a:t>GTAAGCTCTTGGGGAATGGGTGCGCATCAGGGGTGGCAGGAAGGGGTGACTTTCCCCCGCTGGAAATA 560 AGAGGAGGAGACTAAGGAGCTCAGGGTTTTTCCCGACCGCGAAAATGCAGGCAGATGAGCACACGCTGAG 630 CTAGGTTCCCAGAAAAGTAAAATGGGAGCAGGTCTCAGCTCAGACCTTGGTGGGCGGTCCTTCTCCTAG</a:t>
            </a:r>
            <a:r>
              <a:rPr lang="en-US" altLang="en-US" sz="900" dirty="0">
                <a:highlight>
                  <a:srgbClr val="FFFF00"/>
                </a:highlight>
                <a:latin typeface="Courier New" panose="02070309020205020404" pitchFamily="49" charset="0"/>
                <a:cs typeface="Courier New" panose="02070309020205020404" pitchFamily="49" charset="0"/>
              </a:rPr>
              <a:t>G </a:t>
            </a:r>
            <a:r>
              <a:rPr lang="en-US" altLang="en-US" sz="900" dirty="0">
                <a:latin typeface="Courier New" panose="02070309020205020404" pitchFamily="49" charset="0"/>
                <a:cs typeface="Courier New" panose="02070309020205020404" pitchFamily="49" charset="0"/>
              </a:rPr>
              <a:t>700 </a:t>
            </a:r>
            <a:r>
              <a:rPr lang="en-US" altLang="en-US" sz="900" dirty="0">
                <a:highlight>
                  <a:srgbClr val="FFFF00"/>
                </a:highlight>
                <a:latin typeface="Courier New" panose="02070309020205020404" pitchFamily="49" charset="0"/>
                <a:cs typeface="Courier New" panose="02070309020205020404" pitchFamily="49" charset="0"/>
              </a:rPr>
              <a:t>AAGAAGCCTATATCCCAAAGGAACAGAAGTATTCATTCCTGCAGAACCCCCAGACCTCCCTCTGTTTCTC </a:t>
            </a:r>
            <a:r>
              <a:rPr lang="en-US" altLang="en-US" sz="900" dirty="0">
                <a:latin typeface="Courier New" panose="02070309020205020404" pitchFamily="49" charset="0"/>
                <a:cs typeface="Courier New" panose="02070309020205020404" pitchFamily="49" charset="0"/>
              </a:rPr>
              <a:t>770 </a:t>
            </a:r>
            <a:r>
              <a:rPr lang="en-US" altLang="en-US" sz="900" dirty="0">
                <a:highlight>
                  <a:srgbClr val="FFFF00"/>
                </a:highlight>
                <a:latin typeface="Courier New" panose="02070309020205020404" pitchFamily="49" charset="0"/>
                <a:cs typeface="Courier New" panose="02070309020205020404" pitchFamily="49" charset="0"/>
              </a:rPr>
              <a:t>AGAGTCTATTCCGACACCCTCCAACAGGGAGGAAACACAACAGAAATCC</a:t>
            </a:r>
            <a:r>
              <a:rPr lang="en-US" altLang="en-US" sz="900" dirty="0">
                <a:latin typeface="Courier New" panose="02070309020205020404" pitchFamily="49" charset="0"/>
                <a:cs typeface="Courier New" panose="02070309020205020404" pitchFamily="49" charset="0"/>
              </a:rPr>
              <a:t>GTGAGTGGATGCCTTCTCCCC 840 AGGCGGGGATGGGGGAGACCTGTAGTCAGAGCCCCCGGGCAGCACAGCCAATGCCCGTCCTTGCCCCTGC 910 AG</a:t>
            </a:r>
            <a:r>
              <a:rPr lang="en-US" altLang="en-US" sz="900" dirty="0">
                <a:highlight>
                  <a:srgbClr val="FFFF00"/>
                </a:highlight>
                <a:latin typeface="Courier New" panose="02070309020205020404" pitchFamily="49" charset="0"/>
                <a:cs typeface="Courier New" panose="02070309020205020404" pitchFamily="49" charset="0"/>
              </a:rPr>
              <a:t>AACCTAGAGCTGCTCCGCATCTCCCTGCTGCTCATCCAGTCGTGGCTGGAGCCCGTGCAGTTCCTCAG </a:t>
            </a:r>
            <a:r>
              <a:rPr lang="en-US" altLang="en-US" sz="900" dirty="0">
                <a:latin typeface="Courier New" panose="02070309020205020404" pitchFamily="49" charset="0"/>
                <a:cs typeface="Courier New" panose="02070309020205020404" pitchFamily="49" charset="0"/>
              </a:rPr>
              <a:t>980 </a:t>
            </a:r>
            <a:r>
              <a:rPr lang="en-US" altLang="en-US" sz="900" dirty="0">
                <a:highlight>
                  <a:srgbClr val="FFFF00"/>
                </a:highlight>
                <a:latin typeface="Courier New" panose="02070309020205020404" pitchFamily="49" charset="0"/>
                <a:cs typeface="Courier New" panose="02070309020205020404" pitchFamily="49" charset="0"/>
              </a:rPr>
              <a:t>GAGTGTCTTCGCCAACAGCCTGGTGTACGGCGCCTCTGACAGCAACGTCTATGACCTCCTAAAGGACCTA </a:t>
            </a:r>
            <a:r>
              <a:rPr lang="en-US" altLang="en-US" sz="900" dirty="0">
                <a:latin typeface="Courier New" panose="02070309020205020404" pitchFamily="49" charset="0"/>
                <a:cs typeface="Courier New" panose="02070309020205020404" pitchFamily="49" charset="0"/>
              </a:rPr>
              <a:t>1050 </a:t>
            </a:r>
            <a:r>
              <a:rPr lang="en-US" altLang="en-US" sz="900" dirty="0">
                <a:highlight>
                  <a:srgbClr val="FFFF00"/>
                </a:highlight>
                <a:latin typeface="Courier New" panose="02070309020205020404" pitchFamily="49" charset="0"/>
                <a:cs typeface="Courier New" panose="02070309020205020404" pitchFamily="49" charset="0"/>
              </a:rPr>
              <a:t>GAGGAAGGCATCCAAACGCTGATGGGG</a:t>
            </a:r>
            <a:r>
              <a:rPr lang="en-US" altLang="en-US" sz="900" dirty="0">
                <a:latin typeface="Courier New" panose="02070309020205020404" pitchFamily="49" charset="0"/>
                <a:cs typeface="Courier New" panose="02070309020205020404" pitchFamily="49" charset="0"/>
              </a:rPr>
              <a:t>GTGAGGGTGGCGCCAGGGGTCCCCAATCCTGGAGCCCCACTGA 1120 CTTTGAGAGACTGTGTTAGAGAAACACTGGCTGCCCTCTTTTTAGCAGTCAGGCCCTGACCCAAGAGAAC 1190 TCACCTTATTCTTCATTTCCCCTCGTGAATCCTCCAGGCCTTTCTCTACACTGAAGGGGAGGGAGGAAAA 1260 TGAATGAATGAGAAAGGGAGGGAACAGTACCCAAGCGCTTGGCCTCTCCTTCTCTTCCTTCACTTTGCAG 1340 </a:t>
            </a:r>
            <a:r>
              <a:rPr lang="en-US" altLang="en-US" sz="900" dirty="0">
                <a:highlight>
                  <a:srgbClr val="FFFF00"/>
                </a:highlight>
                <a:latin typeface="Courier New" panose="02070309020205020404" pitchFamily="49" charset="0"/>
                <a:cs typeface="Courier New" panose="02070309020205020404" pitchFamily="49" charset="0"/>
              </a:rPr>
              <a:t>AGGCTGGAAGATGGCAGCCCCCGGACTGGGCAG</a:t>
            </a:r>
            <a:r>
              <a:rPr lang="en-US" altLang="en-US" sz="900" dirty="0">
                <a:highlight>
                  <a:srgbClr val="FF00FF"/>
                </a:highlight>
                <a:latin typeface="Courier New" panose="02070309020205020404" pitchFamily="49" charset="0"/>
                <a:cs typeface="Courier New" panose="02070309020205020404" pitchFamily="49" charset="0"/>
              </a:rPr>
              <a:t>ATC</a:t>
            </a:r>
            <a:r>
              <a:rPr lang="en-US" altLang="en-US" sz="900" dirty="0">
                <a:highlight>
                  <a:srgbClr val="FFFF00"/>
                </a:highlight>
                <a:latin typeface="Courier New" panose="02070309020205020404" pitchFamily="49" charset="0"/>
                <a:cs typeface="Courier New" panose="02070309020205020404" pitchFamily="49" charset="0"/>
              </a:rPr>
              <a:t>TTCAAGCAGACCTACAGCAAGTTCGACACAAACT </a:t>
            </a:r>
            <a:r>
              <a:rPr lang="en-US" altLang="en-US" sz="900" dirty="0">
                <a:latin typeface="Courier New" panose="02070309020205020404" pitchFamily="49" charset="0"/>
                <a:cs typeface="Courier New" panose="02070309020205020404" pitchFamily="49" charset="0"/>
              </a:rPr>
              <a:t>1410 </a:t>
            </a:r>
            <a:r>
              <a:rPr lang="en-US" altLang="en-US" sz="900" dirty="0">
                <a:highlight>
                  <a:srgbClr val="FFFF00"/>
                </a:highlight>
                <a:latin typeface="Courier New" panose="02070309020205020404" pitchFamily="49" charset="0"/>
                <a:cs typeface="Courier New" panose="02070309020205020404" pitchFamily="49" charset="0"/>
              </a:rPr>
              <a:t>CACACAACGATGACGCACTACTCAAGAACTACGGGCTGCTCTACTGCTTCAGGAAGGACATGGACAAGGT </a:t>
            </a:r>
            <a:r>
              <a:rPr lang="en-US" altLang="en-US" sz="900" dirty="0">
                <a:latin typeface="Courier New" panose="02070309020205020404" pitchFamily="49" charset="0"/>
                <a:cs typeface="Courier New" panose="02070309020205020404" pitchFamily="49" charset="0"/>
              </a:rPr>
              <a:t>1480 </a:t>
            </a:r>
            <a:r>
              <a:rPr lang="en-US" altLang="en-US" sz="900" dirty="0">
                <a:highlight>
                  <a:srgbClr val="FFFF00"/>
                </a:highlight>
                <a:latin typeface="Courier New" panose="02070309020205020404" pitchFamily="49" charset="0"/>
                <a:cs typeface="Courier New" panose="02070309020205020404" pitchFamily="49" charset="0"/>
              </a:rPr>
              <a:t>CGAGACATTCCTGCGCATCGTGCAGTGCCGCTCTGTGGAGGGCAGCTGTGGCTTC</a:t>
            </a:r>
            <a:r>
              <a:rPr lang="en-US" altLang="en-US" sz="900" dirty="0">
                <a:highlight>
                  <a:srgbClr val="FF0000"/>
                </a:highlight>
                <a:latin typeface="Courier New" panose="02070309020205020404" pitchFamily="49" charset="0"/>
                <a:cs typeface="Courier New" panose="02070309020205020404" pitchFamily="49" charset="0"/>
              </a:rPr>
              <a:t>TAG</a:t>
            </a:r>
            <a:r>
              <a:rPr lang="en-US" altLang="en-US" sz="900" dirty="0">
                <a:latin typeface="Courier New" panose="02070309020205020404" pitchFamily="49" charset="0"/>
                <a:cs typeface="Courier New" panose="02070309020205020404" pitchFamily="49" charset="0"/>
              </a:rPr>
              <a:t>CTGCCCGGGTGG 1550 CATCCCTGTGACCCCTCCCCAGTGCCTCTCCTGGCCCTGGAAGTTGCCACTCCAGTGCCCACCAGCCTTG 1620 TCCTAATAAAATTAAGTTGCATCATT</a:t>
            </a:r>
          </a:p>
        </p:txBody>
      </p:sp>
      <p:sp>
        <p:nvSpPr>
          <p:cNvPr id="9" name="TextBox 8">
            <a:extLst>
              <a:ext uri="{FF2B5EF4-FFF2-40B4-BE49-F238E27FC236}">
                <a16:creationId xmlns:a16="http://schemas.microsoft.com/office/drawing/2014/main" id="{77C64ED2-D523-49F1-9877-A67727969A76}"/>
              </a:ext>
            </a:extLst>
          </p:cNvPr>
          <p:cNvSpPr txBox="1"/>
          <p:nvPr/>
        </p:nvSpPr>
        <p:spPr>
          <a:xfrm rot="10800000" flipV="1">
            <a:off x="5717574" y="3762600"/>
            <a:ext cx="2912954" cy="615553"/>
          </a:xfrm>
          <a:prstGeom prst="rect">
            <a:avLst/>
          </a:prstGeom>
          <a:noFill/>
        </p:spPr>
        <p:txBody>
          <a:bodyPr wrap="square" rtlCol="0">
            <a:spAutoFit/>
          </a:bodyPr>
          <a:lstStyle/>
          <a:p>
            <a:r>
              <a:rPr lang="en-US" sz="1600" dirty="0"/>
              <a:t>Location of mutation</a:t>
            </a:r>
          </a:p>
          <a:p>
            <a:r>
              <a:rPr lang="en-US" dirty="0"/>
              <a:t>Isoleucine</a:t>
            </a:r>
            <a:r>
              <a:rPr lang="en-US" sz="1600" dirty="0"/>
              <a:t> (I) to Asparagine (N)</a:t>
            </a:r>
          </a:p>
        </p:txBody>
      </p:sp>
      <p:cxnSp>
        <p:nvCxnSpPr>
          <p:cNvPr id="13" name="Straight Arrow Connector 12">
            <a:extLst>
              <a:ext uri="{FF2B5EF4-FFF2-40B4-BE49-F238E27FC236}">
                <a16:creationId xmlns:a16="http://schemas.microsoft.com/office/drawing/2014/main" id="{C82DF338-FAD6-4A9D-87EF-07EE3A1469C6}"/>
              </a:ext>
            </a:extLst>
          </p:cNvPr>
          <p:cNvCxnSpPr>
            <a:cxnSpLocks/>
          </p:cNvCxnSpPr>
          <p:nvPr/>
        </p:nvCxnSpPr>
        <p:spPr>
          <a:xfrm flipH="1" flipV="1">
            <a:off x="5278170" y="3241794"/>
            <a:ext cx="469305" cy="73950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7846768-FFEE-44DD-8DBC-5A33980011F8}"/>
              </a:ext>
            </a:extLst>
          </p:cNvPr>
          <p:cNvSpPr txBox="1"/>
          <p:nvPr/>
        </p:nvSpPr>
        <p:spPr>
          <a:xfrm>
            <a:off x="3521577" y="49153"/>
            <a:ext cx="5148845" cy="461665"/>
          </a:xfrm>
          <a:prstGeom prst="rect">
            <a:avLst/>
          </a:prstGeom>
          <a:noFill/>
        </p:spPr>
        <p:txBody>
          <a:bodyPr wrap="none" rtlCol="0">
            <a:spAutoFit/>
          </a:bodyPr>
          <a:lstStyle/>
          <a:p>
            <a:r>
              <a:rPr lang="en-US" sz="2400" dirty="0"/>
              <a:t>CRISPR Repair of Grown Hormone Gene</a:t>
            </a:r>
          </a:p>
        </p:txBody>
      </p:sp>
      <p:sp>
        <p:nvSpPr>
          <p:cNvPr id="12" name="TextBox 11">
            <a:extLst>
              <a:ext uri="{FF2B5EF4-FFF2-40B4-BE49-F238E27FC236}">
                <a16:creationId xmlns:a16="http://schemas.microsoft.com/office/drawing/2014/main" id="{3DC13B19-7F4A-B41B-57F4-8AD7C7DA3A84}"/>
              </a:ext>
            </a:extLst>
          </p:cNvPr>
          <p:cNvSpPr txBox="1"/>
          <p:nvPr/>
        </p:nvSpPr>
        <p:spPr>
          <a:xfrm>
            <a:off x="203200" y="457200"/>
            <a:ext cx="2209800" cy="646331"/>
          </a:xfrm>
          <a:prstGeom prst="rect">
            <a:avLst/>
          </a:prstGeom>
          <a:noFill/>
        </p:spPr>
        <p:txBody>
          <a:bodyPr wrap="square" rtlCol="0">
            <a:spAutoFit/>
          </a:bodyPr>
          <a:lstStyle/>
          <a:p>
            <a:r>
              <a:rPr lang="en-US" dirty="0"/>
              <a:t>Human growth hormone gene</a:t>
            </a:r>
          </a:p>
        </p:txBody>
      </p:sp>
      <p:sp>
        <p:nvSpPr>
          <p:cNvPr id="8" name="TextBox 7">
            <a:extLst>
              <a:ext uri="{FF2B5EF4-FFF2-40B4-BE49-F238E27FC236}">
                <a16:creationId xmlns:a16="http://schemas.microsoft.com/office/drawing/2014/main" id="{96E86204-52C8-267F-E65F-0C617F5368E8}"/>
              </a:ext>
            </a:extLst>
          </p:cNvPr>
          <p:cNvSpPr txBox="1"/>
          <p:nvPr/>
        </p:nvSpPr>
        <p:spPr>
          <a:xfrm>
            <a:off x="8207106" y="559717"/>
            <a:ext cx="3808874" cy="3416320"/>
          </a:xfrm>
          <a:prstGeom prst="rect">
            <a:avLst/>
          </a:prstGeom>
          <a:noFill/>
        </p:spPr>
        <p:txBody>
          <a:bodyPr wrap="square" rtlCol="0">
            <a:spAutoFit/>
          </a:bodyPr>
          <a:lstStyle/>
          <a:p>
            <a:pPr marL="285750" indent="-285750">
              <a:buFont typeface="Arial" panose="020B0604020202020204" pitchFamily="34" charset="0"/>
              <a:buChar char="•"/>
            </a:pPr>
            <a:r>
              <a:rPr lang="en-US" dirty="0"/>
              <a:t>The cut site needs to be close to site of mutation so that the injected dsDNA repair template is short.</a:t>
            </a:r>
          </a:p>
          <a:p>
            <a:pPr marL="285750" indent="-285750">
              <a:buFont typeface="Arial" panose="020B0604020202020204" pitchFamily="34" charset="0"/>
              <a:buChar char="•"/>
            </a:pPr>
            <a:r>
              <a:rPr lang="en-US" dirty="0"/>
              <a:t>A </a:t>
            </a:r>
            <a:r>
              <a:rPr lang="en-US" dirty="0">
                <a:highlight>
                  <a:srgbClr val="00FFFF"/>
                </a:highlight>
              </a:rPr>
              <a:t>NGG</a:t>
            </a:r>
            <a:r>
              <a:rPr lang="en-US" dirty="0"/>
              <a:t> (PAM site) is needed for Cas9 to bind &amp; then test whether the RNA is complementary to the DNA. There are four possible PAM sites in the DNA sequence on the bottom left. The PAM site closest to the mutation was selected so that the cut site is close to mutation site.</a:t>
            </a:r>
          </a:p>
        </p:txBody>
      </p:sp>
      <p:sp>
        <p:nvSpPr>
          <p:cNvPr id="3" name="Rectangle 2">
            <a:extLst>
              <a:ext uri="{FF2B5EF4-FFF2-40B4-BE49-F238E27FC236}">
                <a16:creationId xmlns:a16="http://schemas.microsoft.com/office/drawing/2014/main" id="{8F7FB077-89A4-40F1-9B97-8E3793795B62}"/>
              </a:ext>
            </a:extLst>
          </p:cNvPr>
          <p:cNvSpPr>
            <a:spLocks noChangeArrowheads="1"/>
          </p:cNvSpPr>
          <p:nvPr/>
        </p:nvSpPr>
        <p:spPr bwMode="auto">
          <a:xfrm>
            <a:off x="228600" y="4293719"/>
            <a:ext cx="937041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en-US" sz="1400" b="1" dirty="0">
                <a:latin typeface="Courier New" panose="02070309020205020404" pitchFamily="49" charset="0"/>
                <a:cs typeface="Courier New" panose="02070309020205020404" pitchFamily="49" charset="0"/>
              </a:rPr>
              <a:t>Wild type (normal)</a:t>
            </a:r>
          </a:p>
          <a:p>
            <a:pPr eaLnBrk="0" hangingPunct="0"/>
            <a:r>
              <a:rPr lang="en-US" altLang="en-US" sz="1400" dirty="0">
                <a:latin typeface="Courier New" panose="02070309020205020404" pitchFamily="49" charset="0"/>
                <a:cs typeface="Courier New" panose="02070309020205020404" pitchFamily="49" charset="0"/>
              </a:rPr>
              <a:t>          R  L  E  D  G  S  P  R  T  G  Q  I  F  K  Q  T  Y  S  </a:t>
            </a:r>
          </a:p>
          <a:p>
            <a:pPr eaLnBrk="0" hangingPunct="0"/>
            <a:r>
              <a:rPr lang="en-US" altLang="en-US" sz="1400" dirty="0">
                <a:latin typeface="Courier New" panose="02070309020205020404" pitchFamily="49" charset="0"/>
                <a:cs typeface="Courier New" panose="02070309020205020404" pitchFamily="49" charset="0"/>
              </a:rPr>
              <a:t>-CTTTGCAGAGGC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AAGA</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CAGCCCC</a:t>
            </a:r>
            <a:r>
              <a:rPr lang="en-US" altLang="en-US" sz="1400" dirty="0">
                <a:highlight>
                  <a:srgbClr val="00FFFF"/>
                </a:highlight>
                <a:latin typeface="Courier New" panose="02070309020205020404" pitchFamily="49" charset="0"/>
                <a:cs typeface="Courier New" panose="02070309020205020404" pitchFamily="49" charset="0"/>
              </a:rPr>
              <a:t>CGG</a:t>
            </a:r>
            <a:r>
              <a:rPr lang="en-US" altLang="en-US" sz="1400" dirty="0">
                <a:latin typeface="Courier New" panose="02070309020205020404" pitchFamily="49" charset="0"/>
                <a:cs typeface="Courier New" panose="02070309020205020404" pitchFamily="49" charset="0"/>
              </a:rPr>
              <a:t>AC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GCAG</a:t>
            </a:r>
            <a:r>
              <a:rPr lang="en-US" altLang="en-US" sz="1400" u="sng" dirty="0">
                <a:highlight>
                  <a:srgbClr val="FF00FF"/>
                </a:highlight>
                <a:latin typeface="Courier New" panose="02070309020205020404" pitchFamily="49" charset="0"/>
                <a:cs typeface="Courier New" panose="02070309020205020404" pitchFamily="49" charset="0"/>
              </a:rPr>
              <a:t>ATC</a:t>
            </a:r>
            <a:r>
              <a:rPr lang="en-US" altLang="en-US" sz="1400" dirty="0">
                <a:latin typeface="Courier New" panose="02070309020205020404" pitchFamily="49" charset="0"/>
                <a:cs typeface="Courier New" panose="02070309020205020404" pitchFamily="49" charset="0"/>
              </a:rPr>
              <a:t>TTCAAGCAGACCTACAGCAA-</a:t>
            </a:r>
          </a:p>
          <a:p>
            <a:pPr eaLnBrk="0" hangingPunct="0"/>
            <a:r>
              <a:rPr lang="en-US" altLang="en-US" sz="1400" dirty="0">
                <a:latin typeface="Courier New" panose="02070309020205020404" pitchFamily="49" charset="0"/>
                <a:cs typeface="Courier New" panose="02070309020205020404" pitchFamily="49" charset="0"/>
              </a:rPr>
              <a:t>-GAAACGTCTCCGACCTTCTACCGTCGGGGGCCTGACCCGTCTAGAAGTTCGTCTGGATGTCGTT-</a:t>
            </a:r>
          </a:p>
          <a:p>
            <a:pPr eaLnBrk="0" hangingPunct="0"/>
            <a:endParaRPr lang="en-US" altLang="en-US" sz="1400" dirty="0">
              <a:latin typeface="Courier New" panose="02070309020205020404" pitchFamily="49" charset="0"/>
              <a:cs typeface="Courier New" panose="02070309020205020404" pitchFamily="49" charset="0"/>
            </a:endParaRPr>
          </a:p>
          <a:p>
            <a:pPr eaLnBrk="0" hangingPunct="0"/>
            <a:r>
              <a:rPr lang="en-US" altLang="en-US" sz="1400" b="1" dirty="0">
                <a:latin typeface="Courier New" panose="02070309020205020404" pitchFamily="49" charset="0"/>
                <a:cs typeface="Courier New" panose="02070309020205020404" pitchFamily="49" charset="0"/>
              </a:rPr>
              <a:t>Mutant (growth hormone non-functional)</a:t>
            </a:r>
          </a:p>
          <a:p>
            <a:pPr lvl="0" eaLnBrk="0" hangingPunct="0"/>
            <a:r>
              <a:rPr lang="en-US" altLang="en-US" sz="1400" dirty="0">
                <a:latin typeface="Courier New" panose="02070309020205020404" pitchFamily="49" charset="0"/>
                <a:cs typeface="Courier New" panose="02070309020205020404" pitchFamily="49" charset="0"/>
              </a:rPr>
              <a:t>          R  L  E  D  G  S  P  R  T  G  Q  N  F  K  Q  T  Y  S  </a:t>
            </a:r>
          </a:p>
          <a:p>
            <a:pPr eaLnBrk="0" hangingPunct="0"/>
            <a:r>
              <a:rPr lang="en-US" altLang="en-US" sz="1400" dirty="0">
                <a:latin typeface="Courier New" panose="02070309020205020404" pitchFamily="49" charset="0"/>
                <a:cs typeface="Courier New" panose="02070309020205020404" pitchFamily="49" charset="0"/>
              </a:rPr>
              <a:t>-CTTTGCAGAGGC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AAGA</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CAGCCCC</a:t>
            </a:r>
            <a:r>
              <a:rPr lang="en-US" altLang="en-US" sz="1400" dirty="0">
                <a:highlight>
                  <a:srgbClr val="00FFFF"/>
                </a:highlight>
                <a:latin typeface="Courier New" panose="02070309020205020404" pitchFamily="49" charset="0"/>
                <a:cs typeface="Courier New" panose="02070309020205020404" pitchFamily="49" charset="0"/>
              </a:rPr>
              <a:t>CGG</a:t>
            </a:r>
            <a:r>
              <a:rPr lang="en-US" altLang="en-US" sz="1400" dirty="0">
                <a:latin typeface="Courier New" panose="02070309020205020404" pitchFamily="49" charset="0"/>
                <a:cs typeface="Courier New" panose="02070309020205020404" pitchFamily="49" charset="0"/>
              </a:rPr>
              <a:t>AC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GCAG</a:t>
            </a:r>
            <a:r>
              <a:rPr lang="en-US" altLang="en-US" sz="1400" u="sng" dirty="0">
                <a:highlight>
                  <a:srgbClr val="FF00FF"/>
                </a:highlight>
                <a:latin typeface="Courier New" panose="02070309020205020404" pitchFamily="49" charset="0"/>
                <a:cs typeface="Courier New" panose="02070309020205020404" pitchFamily="49" charset="0"/>
              </a:rPr>
              <a:t>AAC</a:t>
            </a:r>
            <a:r>
              <a:rPr lang="en-US" altLang="en-US" sz="1400" dirty="0">
                <a:latin typeface="Courier New" panose="02070309020205020404" pitchFamily="49" charset="0"/>
                <a:cs typeface="Courier New" panose="02070309020205020404" pitchFamily="49" charset="0"/>
              </a:rPr>
              <a:t>TTCAAGCAGACCTACAGCAA-</a:t>
            </a:r>
          </a:p>
          <a:p>
            <a:pPr eaLnBrk="0" hangingPunct="0"/>
            <a:r>
              <a:rPr lang="en-US" altLang="en-US" sz="1400" dirty="0">
                <a:latin typeface="Courier New" panose="02070309020205020404" pitchFamily="49" charset="0"/>
                <a:cs typeface="Courier New" panose="02070309020205020404" pitchFamily="49" charset="0"/>
              </a:rPr>
              <a:t>-GAAACGTCTCCGACCTTCTACCGTCGGGGGCCTGACCCGTCTTGAAGTTCGTCTGGATGTCGTT-</a:t>
            </a:r>
          </a:p>
        </p:txBody>
      </p:sp>
      <p:grpSp>
        <p:nvGrpSpPr>
          <p:cNvPr id="47" name="Group 46">
            <a:extLst>
              <a:ext uri="{FF2B5EF4-FFF2-40B4-BE49-F238E27FC236}">
                <a16:creationId xmlns:a16="http://schemas.microsoft.com/office/drawing/2014/main" id="{99AA6713-0008-4679-F761-13CCC013469C}"/>
              </a:ext>
            </a:extLst>
          </p:cNvPr>
          <p:cNvGrpSpPr/>
          <p:nvPr/>
        </p:nvGrpSpPr>
        <p:grpSpPr>
          <a:xfrm>
            <a:off x="1606399" y="3812805"/>
            <a:ext cx="2502648" cy="1025874"/>
            <a:chOff x="712022" y="3627332"/>
            <a:chExt cx="2456535" cy="1024161"/>
          </a:xfrm>
        </p:grpSpPr>
        <p:sp>
          <p:nvSpPr>
            <p:cNvPr id="4" name="TextBox 3">
              <a:extLst>
                <a:ext uri="{FF2B5EF4-FFF2-40B4-BE49-F238E27FC236}">
                  <a16:creationId xmlns:a16="http://schemas.microsoft.com/office/drawing/2014/main" id="{FA32744D-644F-FF28-9979-B3056EA8A9DC}"/>
                </a:ext>
              </a:extLst>
            </p:cNvPr>
            <p:cNvSpPr txBox="1"/>
            <p:nvPr/>
          </p:nvSpPr>
          <p:spPr>
            <a:xfrm>
              <a:off x="712022" y="3627332"/>
              <a:ext cx="1919051" cy="369332"/>
            </a:xfrm>
            <a:prstGeom prst="rect">
              <a:avLst/>
            </a:prstGeom>
            <a:noFill/>
          </p:spPr>
          <p:txBody>
            <a:bodyPr wrap="none" rtlCol="0">
              <a:spAutoFit/>
            </a:bodyPr>
            <a:lstStyle/>
            <a:p>
              <a:r>
                <a:rPr lang="en-US" dirty="0"/>
                <a:t>Possible PAM Sites</a:t>
              </a:r>
            </a:p>
          </p:txBody>
        </p:sp>
        <p:cxnSp>
          <p:nvCxnSpPr>
            <p:cNvPr id="18" name="Straight Arrow Connector 17">
              <a:extLst>
                <a:ext uri="{FF2B5EF4-FFF2-40B4-BE49-F238E27FC236}">
                  <a16:creationId xmlns:a16="http://schemas.microsoft.com/office/drawing/2014/main" id="{DFB2568D-228A-3D61-E58A-15F52DF741A2}"/>
                </a:ext>
              </a:extLst>
            </p:cNvPr>
            <p:cNvCxnSpPr>
              <a:cxnSpLocks/>
              <a:stCxn id="4" idx="2"/>
            </p:cNvCxnSpPr>
            <p:nvPr/>
          </p:nvCxnSpPr>
          <p:spPr>
            <a:xfrm>
              <a:off x="1671548" y="3996664"/>
              <a:ext cx="0" cy="5980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3F879DD8-3942-B82D-1B6F-ACABEAFA1F14}"/>
                </a:ext>
              </a:extLst>
            </p:cNvPr>
            <p:cNvCxnSpPr>
              <a:cxnSpLocks/>
              <a:stCxn id="4" idx="2"/>
            </p:cNvCxnSpPr>
            <p:nvPr/>
          </p:nvCxnSpPr>
          <p:spPr>
            <a:xfrm>
              <a:off x="1671548" y="3996664"/>
              <a:ext cx="959525" cy="5980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8DFA9A3-673F-1290-CC88-8B63CFBACAB0}"/>
                </a:ext>
              </a:extLst>
            </p:cNvPr>
            <p:cNvCxnSpPr>
              <a:cxnSpLocks/>
              <a:stCxn id="4" idx="2"/>
            </p:cNvCxnSpPr>
            <p:nvPr/>
          </p:nvCxnSpPr>
          <p:spPr>
            <a:xfrm>
              <a:off x="1671548" y="3996664"/>
              <a:ext cx="1497009" cy="5528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EBD51784-6123-5C29-6192-64A6D688C836}"/>
                </a:ext>
              </a:extLst>
            </p:cNvPr>
            <p:cNvCxnSpPr>
              <a:cxnSpLocks/>
              <a:stCxn id="4" idx="2"/>
            </p:cNvCxnSpPr>
            <p:nvPr/>
          </p:nvCxnSpPr>
          <p:spPr>
            <a:xfrm flipH="1">
              <a:off x="981618" y="3996664"/>
              <a:ext cx="689930" cy="6548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0" name="Date Placeholder 9">
            <a:extLst>
              <a:ext uri="{FF2B5EF4-FFF2-40B4-BE49-F238E27FC236}">
                <a16:creationId xmlns:a16="http://schemas.microsoft.com/office/drawing/2014/main" id="{91E83139-F19B-EB4D-1DCB-139AAEDA2FE3}"/>
              </a:ext>
            </a:extLst>
          </p:cNvPr>
          <p:cNvSpPr>
            <a:spLocks noGrp="1"/>
          </p:cNvSpPr>
          <p:nvPr>
            <p:ph type="dt" sz="half" idx="10"/>
          </p:nvPr>
        </p:nvSpPr>
        <p:spPr/>
        <p:txBody>
          <a:bodyPr/>
          <a:lstStyle/>
          <a:p>
            <a:fld id="{BF209234-C28E-403F-94A5-3ECA7EC5DAD7}" type="datetime1">
              <a:rPr lang="en-US" smtClean="0"/>
              <a:t>9/9/2023</a:t>
            </a:fld>
            <a:endParaRPr lang="en-US"/>
          </a:p>
        </p:txBody>
      </p:sp>
      <p:sp>
        <p:nvSpPr>
          <p:cNvPr id="11" name="Footer Placeholder 10">
            <a:extLst>
              <a:ext uri="{FF2B5EF4-FFF2-40B4-BE49-F238E27FC236}">
                <a16:creationId xmlns:a16="http://schemas.microsoft.com/office/drawing/2014/main" id="{D0AA2A56-86E5-094D-2C6C-0C0A2C1A20EB}"/>
              </a:ext>
            </a:extLst>
          </p:cNvPr>
          <p:cNvSpPr>
            <a:spLocks noGrp="1"/>
          </p:cNvSpPr>
          <p:nvPr>
            <p:ph type="ftr" sz="quarter" idx="11"/>
          </p:nvPr>
        </p:nvSpPr>
        <p:spPr/>
        <p:txBody>
          <a:bodyPr/>
          <a:lstStyle/>
          <a:p>
            <a:r>
              <a:rPr lang="en-US"/>
              <a:t>D &amp; D Lecture 5 - Fall 2023</a:t>
            </a:r>
          </a:p>
        </p:txBody>
      </p:sp>
      <p:sp>
        <p:nvSpPr>
          <p:cNvPr id="15" name="Slide Number Placeholder 14">
            <a:extLst>
              <a:ext uri="{FF2B5EF4-FFF2-40B4-BE49-F238E27FC236}">
                <a16:creationId xmlns:a16="http://schemas.microsoft.com/office/drawing/2014/main" id="{0EB574F1-47BB-7EDD-291F-E05A3BBFC58C}"/>
              </a:ext>
            </a:extLst>
          </p:cNvPr>
          <p:cNvSpPr>
            <a:spLocks noGrp="1"/>
          </p:cNvSpPr>
          <p:nvPr>
            <p:ph type="sldNum" sz="quarter" idx="12"/>
          </p:nvPr>
        </p:nvSpPr>
        <p:spPr/>
        <p:txBody>
          <a:bodyPr/>
          <a:lstStyle/>
          <a:p>
            <a:fld id="{DC3BB032-4020-48F4-953B-341806DC4A2B}" type="slidenum">
              <a:rPr lang="en-US" smtClean="0"/>
              <a:pPr/>
              <a:t>47</a:t>
            </a:fld>
            <a:endParaRPr lang="en-US"/>
          </a:p>
        </p:txBody>
      </p:sp>
    </p:spTree>
    <p:extLst>
      <p:ext uri="{BB962C8B-B14F-4D97-AF65-F5344CB8AC3E}">
        <p14:creationId xmlns:p14="http://schemas.microsoft.com/office/powerpoint/2010/main" val="13392193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07846768-FFEE-44DD-8DBC-5A33980011F8}"/>
              </a:ext>
            </a:extLst>
          </p:cNvPr>
          <p:cNvSpPr txBox="1"/>
          <p:nvPr/>
        </p:nvSpPr>
        <p:spPr>
          <a:xfrm>
            <a:off x="3521577" y="49153"/>
            <a:ext cx="5148845" cy="461665"/>
          </a:xfrm>
          <a:prstGeom prst="rect">
            <a:avLst/>
          </a:prstGeom>
          <a:noFill/>
        </p:spPr>
        <p:txBody>
          <a:bodyPr wrap="none" rtlCol="0">
            <a:spAutoFit/>
          </a:bodyPr>
          <a:lstStyle/>
          <a:p>
            <a:r>
              <a:rPr lang="en-US" sz="2400" dirty="0"/>
              <a:t>CRISPR Repair of Grown Hormone Gene</a:t>
            </a:r>
          </a:p>
        </p:txBody>
      </p:sp>
      <p:sp>
        <p:nvSpPr>
          <p:cNvPr id="8" name="TextBox 7">
            <a:extLst>
              <a:ext uri="{FF2B5EF4-FFF2-40B4-BE49-F238E27FC236}">
                <a16:creationId xmlns:a16="http://schemas.microsoft.com/office/drawing/2014/main" id="{96E86204-52C8-267F-E65F-0C617F5368E8}"/>
              </a:ext>
            </a:extLst>
          </p:cNvPr>
          <p:cNvSpPr txBox="1"/>
          <p:nvPr/>
        </p:nvSpPr>
        <p:spPr>
          <a:xfrm>
            <a:off x="152400" y="532956"/>
            <a:ext cx="11913815" cy="2308324"/>
          </a:xfrm>
          <a:prstGeom prst="rect">
            <a:avLst/>
          </a:prstGeom>
          <a:noFill/>
        </p:spPr>
        <p:txBody>
          <a:bodyPr wrap="square" rtlCol="0">
            <a:spAutoFit/>
          </a:bodyPr>
          <a:lstStyle/>
          <a:p>
            <a:pPr marL="285750" indent="-285750">
              <a:buFont typeface="Arial" panose="020B0604020202020204" pitchFamily="34" charset="0"/>
              <a:buChar char="•"/>
            </a:pPr>
            <a:r>
              <a:rPr lang="en-US" dirty="0"/>
              <a:t>The PAM site closest to the mutation was selected so that the cut site is close to mutation site.</a:t>
            </a:r>
          </a:p>
          <a:p>
            <a:pPr marL="285750" indent="-285750">
              <a:buFont typeface="Arial" panose="020B0604020202020204" pitchFamily="34" charset="0"/>
              <a:buChar char="•"/>
            </a:pPr>
            <a:r>
              <a:rPr lang="en-US" dirty="0"/>
              <a:t>The targeting section of the guide RNA should have the same sequence as 5’ to the XGG, 18 bases are required:</a:t>
            </a:r>
          </a:p>
          <a:p>
            <a:pPr lvl="3"/>
            <a:r>
              <a:rPr lang="en-US" dirty="0">
                <a:highlight>
                  <a:srgbClr val="C0C0C0"/>
                </a:highlight>
              </a:rPr>
              <a:t>5’AGAUGGCAGCCCCCGGAC---------- plus additional RNA needed for Cas9 function</a:t>
            </a:r>
            <a:endParaRPr lang="en-US" dirty="0"/>
          </a:p>
          <a:p>
            <a:pPr marL="285750" indent="-285750">
              <a:buFont typeface="Arial" panose="020B0604020202020204" pitchFamily="34" charset="0"/>
              <a:buChar char="•"/>
            </a:pPr>
            <a:r>
              <a:rPr lang="en-US" dirty="0"/>
              <a:t>This RNA would cause cleavage of both the wild-type or mutant sequence since they are identical in this region. This is OK since the repair DNA will contain the wild-type sequence.</a:t>
            </a:r>
          </a:p>
          <a:p>
            <a:pPr marL="285750" indent="-285750">
              <a:buFont typeface="Arial" panose="020B0604020202020204" pitchFamily="34" charset="0"/>
              <a:buChar char="•"/>
            </a:pPr>
            <a:r>
              <a:rPr lang="en-US" dirty="0"/>
              <a:t>The site of Cas9 cleavage is between the PAM and the guide RNA sequence.</a:t>
            </a:r>
          </a:p>
          <a:p>
            <a:pPr marL="285750" indent="-285750">
              <a:buFont typeface="Arial" panose="020B0604020202020204" pitchFamily="34" charset="0"/>
              <a:buChar char="•"/>
            </a:pPr>
            <a:r>
              <a:rPr lang="en-US" dirty="0"/>
              <a:t>The injected DNA contains sequences on both sides of the ds break, causing the replacement of the sequences at the double stranded break due to repair.</a:t>
            </a:r>
          </a:p>
        </p:txBody>
      </p:sp>
      <p:sp>
        <p:nvSpPr>
          <p:cNvPr id="21" name="TextBox 20">
            <a:extLst>
              <a:ext uri="{FF2B5EF4-FFF2-40B4-BE49-F238E27FC236}">
                <a16:creationId xmlns:a16="http://schemas.microsoft.com/office/drawing/2014/main" id="{FAED4587-A1BA-0F45-8B6D-2AA3305044C1}"/>
              </a:ext>
            </a:extLst>
          </p:cNvPr>
          <p:cNvSpPr txBox="1"/>
          <p:nvPr/>
        </p:nvSpPr>
        <p:spPr>
          <a:xfrm>
            <a:off x="6109307" y="2665135"/>
            <a:ext cx="3917354" cy="369332"/>
          </a:xfrm>
          <a:prstGeom prst="rect">
            <a:avLst/>
          </a:prstGeom>
          <a:noFill/>
        </p:spPr>
        <p:txBody>
          <a:bodyPr wrap="none" rtlCol="0">
            <a:spAutoFit/>
          </a:bodyPr>
          <a:lstStyle/>
          <a:p>
            <a:r>
              <a:rPr lang="en-US" b="1" dirty="0"/>
              <a:t>Injected dsDNA for Homologous Repair</a:t>
            </a:r>
          </a:p>
        </p:txBody>
      </p:sp>
      <p:grpSp>
        <p:nvGrpSpPr>
          <p:cNvPr id="35" name="Group 34">
            <a:extLst>
              <a:ext uri="{FF2B5EF4-FFF2-40B4-BE49-F238E27FC236}">
                <a16:creationId xmlns:a16="http://schemas.microsoft.com/office/drawing/2014/main" id="{577D72CA-279C-55E2-615B-4A62D0D7A1E8}"/>
              </a:ext>
            </a:extLst>
          </p:cNvPr>
          <p:cNvGrpSpPr/>
          <p:nvPr/>
        </p:nvGrpSpPr>
        <p:grpSpPr>
          <a:xfrm>
            <a:off x="4724400" y="3065778"/>
            <a:ext cx="7341815" cy="1022026"/>
            <a:chOff x="4850185" y="3023407"/>
            <a:chExt cx="7341815" cy="1022026"/>
          </a:xfrm>
        </p:grpSpPr>
        <p:sp>
          <p:nvSpPr>
            <p:cNvPr id="23" name="TextBox 22">
              <a:extLst>
                <a:ext uri="{FF2B5EF4-FFF2-40B4-BE49-F238E27FC236}">
                  <a16:creationId xmlns:a16="http://schemas.microsoft.com/office/drawing/2014/main" id="{A0600B15-83E3-526E-D68A-A0C7231E91F0}"/>
                </a:ext>
              </a:extLst>
            </p:cNvPr>
            <p:cNvSpPr txBox="1"/>
            <p:nvPr/>
          </p:nvSpPr>
          <p:spPr>
            <a:xfrm>
              <a:off x="4850185" y="3023407"/>
              <a:ext cx="7341815" cy="523220"/>
            </a:xfrm>
            <a:prstGeom prst="rect">
              <a:avLst/>
            </a:prstGeom>
            <a:noFill/>
          </p:spPr>
          <p:txBody>
            <a:bodyPr wrap="square">
              <a:spAutoFit/>
            </a:bodyPr>
            <a:lstStyle/>
            <a:p>
              <a:r>
                <a:rPr lang="en-US" altLang="en-US" sz="1400" dirty="0">
                  <a:latin typeface="Courier New" panose="02070309020205020404" pitchFamily="49" charset="0"/>
                  <a:cs typeface="Courier New" panose="02070309020205020404" pitchFamily="49" charset="0"/>
                </a:rPr>
                <a:t>CTTTGCAGAGGCTGGAAGATGGCAGCCCCCGGACTGGGCAG</a:t>
              </a:r>
              <a:r>
                <a:rPr lang="en-US" altLang="en-US" sz="1400" u="sng" dirty="0">
                  <a:highlight>
                    <a:srgbClr val="FF00FF"/>
                  </a:highlight>
                  <a:latin typeface="Courier New" panose="02070309020205020404" pitchFamily="49" charset="0"/>
                  <a:cs typeface="Courier New" panose="02070309020205020404" pitchFamily="49" charset="0"/>
                </a:rPr>
                <a:t>ATC</a:t>
              </a:r>
              <a:r>
                <a:rPr lang="en-US" altLang="en-US" sz="1400" dirty="0">
                  <a:latin typeface="Courier New" panose="02070309020205020404" pitchFamily="49" charset="0"/>
                  <a:cs typeface="Courier New" panose="02070309020205020404" pitchFamily="49" charset="0"/>
                </a:rPr>
                <a:t>TTCAAGCAGACCTACAG</a:t>
              </a:r>
            </a:p>
            <a:p>
              <a:r>
                <a:rPr lang="en-US" sz="1400" dirty="0">
                  <a:latin typeface="Courier New" panose="02070309020205020404" pitchFamily="49" charset="0"/>
                  <a:cs typeface="Courier New" panose="02070309020205020404" pitchFamily="49" charset="0"/>
                </a:rPr>
                <a:t>GAAACGTCTCCGACCTTCTACCGTCGGGGGCCTGACCCGTCTAGAAGTTCGTCTGGATGTC</a:t>
              </a:r>
              <a:endParaRPr lang="en-US" sz="1400" dirty="0"/>
            </a:p>
          </p:txBody>
        </p:sp>
        <p:sp>
          <p:nvSpPr>
            <p:cNvPr id="24" name="Rectangle 23">
              <a:extLst>
                <a:ext uri="{FF2B5EF4-FFF2-40B4-BE49-F238E27FC236}">
                  <a16:creationId xmlns:a16="http://schemas.microsoft.com/office/drawing/2014/main" id="{13FC9D5A-0A7A-0E5D-628F-68056EA7B6D6}"/>
                </a:ext>
              </a:extLst>
            </p:cNvPr>
            <p:cNvSpPr/>
            <p:nvPr/>
          </p:nvSpPr>
          <p:spPr>
            <a:xfrm>
              <a:off x="4899374" y="3023407"/>
              <a:ext cx="1642694" cy="578078"/>
            </a:xfrm>
            <a:prstGeom prst="rect">
              <a:avLst/>
            </a:prstGeom>
            <a:noFill/>
            <a:ln w="57150">
              <a:solidFill>
                <a:srgbClr val="C0000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5" name="Rectangle 24">
              <a:extLst>
                <a:ext uri="{FF2B5EF4-FFF2-40B4-BE49-F238E27FC236}">
                  <a16:creationId xmlns:a16="http://schemas.microsoft.com/office/drawing/2014/main" id="{32CD6410-3407-9A99-4FE3-54E29D3C1557}"/>
                </a:ext>
              </a:extLst>
            </p:cNvPr>
            <p:cNvSpPr/>
            <p:nvPr/>
          </p:nvSpPr>
          <p:spPr>
            <a:xfrm>
              <a:off x="9808037" y="3026830"/>
              <a:ext cx="1676400" cy="578078"/>
            </a:xfrm>
            <a:prstGeom prst="rect">
              <a:avLst/>
            </a:prstGeom>
            <a:noFill/>
            <a:ln w="57150">
              <a:solidFill>
                <a:srgbClr val="C0000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6" name="TextBox 25">
              <a:extLst>
                <a:ext uri="{FF2B5EF4-FFF2-40B4-BE49-F238E27FC236}">
                  <a16:creationId xmlns:a16="http://schemas.microsoft.com/office/drawing/2014/main" id="{4CD6EEB7-248B-2074-72C1-110A8A6D911C}"/>
                </a:ext>
              </a:extLst>
            </p:cNvPr>
            <p:cNvSpPr txBox="1"/>
            <p:nvPr/>
          </p:nvSpPr>
          <p:spPr>
            <a:xfrm>
              <a:off x="7512480" y="3706879"/>
              <a:ext cx="3263394" cy="338554"/>
            </a:xfrm>
            <a:prstGeom prst="rect">
              <a:avLst/>
            </a:prstGeom>
            <a:noFill/>
          </p:spPr>
          <p:txBody>
            <a:bodyPr wrap="none" rtlCol="0">
              <a:spAutoFit/>
            </a:bodyPr>
            <a:lstStyle/>
            <a:p>
              <a:r>
                <a:rPr lang="en-US" sz="1600" dirty="0"/>
                <a:t>homology regions required for repair</a:t>
              </a:r>
            </a:p>
          </p:txBody>
        </p:sp>
        <p:cxnSp>
          <p:nvCxnSpPr>
            <p:cNvPr id="28" name="Straight Arrow Connector 27">
              <a:extLst>
                <a:ext uri="{FF2B5EF4-FFF2-40B4-BE49-F238E27FC236}">
                  <a16:creationId xmlns:a16="http://schemas.microsoft.com/office/drawing/2014/main" id="{42A4BC73-663B-1781-7475-081020B8D38C}"/>
                </a:ext>
              </a:extLst>
            </p:cNvPr>
            <p:cNvCxnSpPr>
              <a:cxnSpLocks/>
              <a:stCxn id="26" idx="1"/>
              <a:endCxn id="24" idx="2"/>
            </p:cNvCxnSpPr>
            <p:nvPr/>
          </p:nvCxnSpPr>
          <p:spPr>
            <a:xfrm flipH="1" flipV="1">
              <a:off x="5720721" y="3601485"/>
              <a:ext cx="1791759" cy="2746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B6FB808E-16C7-F40A-C2CB-CAC1AEEF231E}"/>
                </a:ext>
              </a:extLst>
            </p:cNvPr>
            <p:cNvCxnSpPr>
              <a:cxnSpLocks/>
              <a:endCxn id="25" idx="2"/>
            </p:cNvCxnSpPr>
            <p:nvPr/>
          </p:nvCxnSpPr>
          <p:spPr>
            <a:xfrm flipV="1">
              <a:off x="10285785" y="3604908"/>
              <a:ext cx="360452" cy="1552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 name="Rectangle 2">
            <a:extLst>
              <a:ext uri="{FF2B5EF4-FFF2-40B4-BE49-F238E27FC236}">
                <a16:creationId xmlns:a16="http://schemas.microsoft.com/office/drawing/2014/main" id="{8F7FB077-89A4-40F1-9B97-8E3793795B62}"/>
              </a:ext>
            </a:extLst>
          </p:cNvPr>
          <p:cNvSpPr>
            <a:spLocks noChangeArrowheads="1"/>
          </p:cNvSpPr>
          <p:nvPr/>
        </p:nvSpPr>
        <p:spPr bwMode="auto">
          <a:xfrm>
            <a:off x="228600" y="4293719"/>
            <a:ext cx="937041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en-US" sz="1400" b="1" dirty="0">
                <a:latin typeface="Courier New" panose="02070309020205020404" pitchFamily="49" charset="0"/>
                <a:cs typeface="Courier New" panose="02070309020205020404" pitchFamily="49" charset="0"/>
              </a:rPr>
              <a:t>Wild type (normal)</a:t>
            </a:r>
          </a:p>
          <a:p>
            <a:pPr eaLnBrk="0" hangingPunct="0"/>
            <a:r>
              <a:rPr lang="en-US" altLang="en-US" sz="1400" dirty="0">
                <a:latin typeface="Courier New" panose="02070309020205020404" pitchFamily="49" charset="0"/>
                <a:cs typeface="Courier New" panose="02070309020205020404" pitchFamily="49" charset="0"/>
              </a:rPr>
              <a:t>          R  L  E  D  G  S  P  R  T  G  Q  I  F  K  Q  T  Y  S  </a:t>
            </a:r>
          </a:p>
          <a:p>
            <a:pPr eaLnBrk="0" hangingPunct="0"/>
            <a:r>
              <a:rPr lang="en-US" altLang="en-US" sz="1400" dirty="0">
                <a:latin typeface="Courier New" panose="02070309020205020404" pitchFamily="49" charset="0"/>
                <a:cs typeface="Courier New" panose="02070309020205020404" pitchFamily="49" charset="0"/>
              </a:rPr>
              <a:t>-CTTTGCAGAGGCTGGA</a:t>
            </a:r>
            <a:r>
              <a:rPr lang="en-US" altLang="en-US" sz="1400" dirty="0">
                <a:highlight>
                  <a:srgbClr val="C0C0C0"/>
                </a:highlight>
                <a:latin typeface="Courier New" panose="02070309020205020404" pitchFamily="49" charset="0"/>
                <a:cs typeface="Courier New" panose="02070309020205020404" pitchFamily="49" charset="0"/>
              </a:rPr>
              <a:t>AGATGGCAGCCCCCGGAC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GCAG</a:t>
            </a:r>
            <a:r>
              <a:rPr lang="en-US" altLang="en-US" sz="1400" u="sng" dirty="0">
                <a:highlight>
                  <a:srgbClr val="FF00FF"/>
                </a:highlight>
                <a:latin typeface="Courier New" panose="02070309020205020404" pitchFamily="49" charset="0"/>
                <a:cs typeface="Courier New" panose="02070309020205020404" pitchFamily="49" charset="0"/>
              </a:rPr>
              <a:t>ATC</a:t>
            </a:r>
            <a:r>
              <a:rPr lang="en-US" altLang="en-US" sz="1400" dirty="0">
                <a:latin typeface="Courier New" panose="02070309020205020404" pitchFamily="49" charset="0"/>
                <a:cs typeface="Courier New" panose="02070309020205020404" pitchFamily="49" charset="0"/>
              </a:rPr>
              <a:t>TTCAAGCAGACCTACAGCAA-</a:t>
            </a:r>
          </a:p>
          <a:p>
            <a:pPr eaLnBrk="0" hangingPunct="0"/>
            <a:r>
              <a:rPr lang="en-US" altLang="en-US" sz="1400" dirty="0">
                <a:latin typeface="Courier New" panose="02070309020205020404" pitchFamily="49" charset="0"/>
                <a:cs typeface="Courier New" panose="02070309020205020404" pitchFamily="49" charset="0"/>
              </a:rPr>
              <a:t>-GAAACGTCTCCGACCTTCTACCGTCGGGGGCCTGACCCGTCTAGAAGTTCGTCTGGATGTCGTT-</a:t>
            </a:r>
          </a:p>
          <a:p>
            <a:pPr eaLnBrk="0" hangingPunct="0"/>
            <a:endParaRPr lang="en-US" altLang="en-US" sz="1400" dirty="0">
              <a:latin typeface="Courier New" panose="02070309020205020404" pitchFamily="49" charset="0"/>
              <a:cs typeface="Courier New" panose="02070309020205020404" pitchFamily="49" charset="0"/>
            </a:endParaRPr>
          </a:p>
          <a:p>
            <a:pPr eaLnBrk="0" hangingPunct="0"/>
            <a:r>
              <a:rPr lang="en-US" altLang="en-US" sz="1400" b="1" dirty="0">
                <a:latin typeface="Courier New" panose="02070309020205020404" pitchFamily="49" charset="0"/>
                <a:cs typeface="Courier New" panose="02070309020205020404" pitchFamily="49" charset="0"/>
              </a:rPr>
              <a:t>Mutant (growth hormone non-functional)</a:t>
            </a:r>
          </a:p>
          <a:p>
            <a:pPr lvl="0" eaLnBrk="0" hangingPunct="0"/>
            <a:r>
              <a:rPr lang="en-US" altLang="en-US" sz="1400" dirty="0">
                <a:latin typeface="Courier New" panose="02070309020205020404" pitchFamily="49" charset="0"/>
                <a:cs typeface="Courier New" panose="02070309020205020404" pitchFamily="49" charset="0"/>
              </a:rPr>
              <a:t>          R  L  E  D  G  S  P  R  T  G  Q  N  F  K  Q  T  Y  S  </a:t>
            </a:r>
          </a:p>
          <a:p>
            <a:pPr eaLnBrk="0" hangingPunct="0"/>
            <a:r>
              <a:rPr lang="en-US" altLang="en-US" sz="1400" dirty="0">
                <a:latin typeface="Courier New" panose="02070309020205020404" pitchFamily="49" charset="0"/>
                <a:cs typeface="Courier New" panose="02070309020205020404" pitchFamily="49" charset="0"/>
              </a:rPr>
              <a:t>-CTTTGCAGAGGCTGGA</a:t>
            </a:r>
            <a:r>
              <a:rPr lang="en-US" altLang="en-US" sz="1400" dirty="0">
                <a:highlight>
                  <a:srgbClr val="C0C0C0"/>
                </a:highlight>
                <a:latin typeface="Courier New" panose="02070309020205020404" pitchFamily="49" charset="0"/>
                <a:cs typeface="Courier New" panose="02070309020205020404" pitchFamily="49" charset="0"/>
              </a:rPr>
              <a:t>AGATGGCAGCCCCCGGAC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GCAG</a:t>
            </a:r>
            <a:r>
              <a:rPr lang="en-US" altLang="en-US" sz="1400" u="sng" dirty="0">
                <a:highlight>
                  <a:srgbClr val="FF00FF"/>
                </a:highlight>
                <a:latin typeface="Courier New" panose="02070309020205020404" pitchFamily="49" charset="0"/>
                <a:cs typeface="Courier New" panose="02070309020205020404" pitchFamily="49" charset="0"/>
              </a:rPr>
              <a:t>AAC</a:t>
            </a:r>
            <a:r>
              <a:rPr lang="en-US" altLang="en-US" sz="1400" dirty="0">
                <a:latin typeface="Courier New" panose="02070309020205020404" pitchFamily="49" charset="0"/>
                <a:cs typeface="Courier New" panose="02070309020205020404" pitchFamily="49" charset="0"/>
              </a:rPr>
              <a:t>TTCAAGCAGACCTACAGCAA-</a:t>
            </a:r>
          </a:p>
          <a:p>
            <a:pPr eaLnBrk="0" hangingPunct="0"/>
            <a:r>
              <a:rPr lang="en-US" altLang="en-US" sz="1400" dirty="0">
                <a:latin typeface="Courier New" panose="02070309020205020404" pitchFamily="49" charset="0"/>
                <a:cs typeface="Courier New" panose="02070309020205020404" pitchFamily="49" charset="0"/>
              </a:rPr>
              <a:t>-GAAACGTCTCCGACCTTCTACCGTCGGGGGCCTGACCCGTCTTGAAGTTCGTCTGGATGTCGTT-</a:t>
            </a:r>
          </a:p>
        </p:txBody>
      </p:sp>
      <p:cxnSp>
        <p:nvCxnSpPr>
          <p:cNvPr id="16" name="Straight Arrow Connector 15">
            <a:extLst>
              <a:ext uri="{FF2B5EF4-FFF2-40B4-BE49-F238E27FC236}">
                <a16:creationId xmlns:a16="http://schemas.microsoft.com/office/drawing/2014/main" id="{5581DDB7-478F-B2F1-B639-F248B6582F38}"/>
              </a:ext>
            </a:extLst>
          </p:cNvPr>
          <p:cNvCxnSpPr>
            <a:cxnSpLocks/>
          </p:cNvCxnSpPr>
          <p:nvPr/>
        </p:nvCxnSpPr>
        <p:spPr>
          <a:xfrm>
            <a:off x="3733800" y="4495800"/>
            <a:ext cx="0" cy="286030"/>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FC26D9B-5E5D-B9A4-C130-7E5A828497EB}"/>
              </a:ext>
            </a:extLst>
          </p:cNvPr>
          <p:cNvCxnSpPr/>
          <p:nvPr/>
        </p:nvCxnSpPr>
        <p:spPr>
          <a:xfrm flipV="1">
            <a:off x="3733800" y="5116447"/>
            <a:ext cx="0" cy="228600"/>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72ABCD2F-0734-FD11-FBF5-D33CD0DB5E83}"/>
              </a:ext>
            </a:extLst>
          </p:cNvPr>
          <p:cNvSpPr/>
          <p:nvPr/>
        </p:nvSpPr>
        <p:spPr>
          <a:xfrm>
            <a:off x="408659" y="4728673"/>
            <a:ext cx="1630343" cy="524903"/>
          </a:xfrm>
          <a:prstGeom prst="rect">
            <a:avLst/>
          </a:prstGeom>
          <a:noFill/>
          <a:ln w="57150">
            <a:solidFill>
              <a:srgbClr val="C0000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14A18D74-61C9-5F4C-FBCF-2233D5715303}"/>
              </a:ext>
            </a:extLst>
          </p:cNvPr>
          <p:cNvSpPr/>
          <p:nvPr/>
        </p:nvSpPr>
        <p:spPr>
          <a:xfrm>
            <a:off x="5257074" y="4705844"/>
            <a:ext cx="1630342" cy="524903"/>
          </a:xfrm>
          <a:prstGeom prst="rect">
            <a:avLst/>
          </a:prstGeom>
          <a:noFill/>
          <a:ln w="57150">
            <a:solidFill>
              <a:srgbClr val="C0000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ED3514F1-4581-E362-9BE9-D302EEDFD2E5}"/>
              </a:ext>
            </a:extLst>
          </p:cNvPr>
          <p:cNvSpPr txBox="1"/>
          <p:nvPr/>
        </p:nvSpPr>
        <p:spPr>
          <a:xfrm>
            <a:off x="3014784" y="4121068"/>
            <a:ext cx="1642694" cy="338554"/>
          </a:xfrm>
          <a:prstGeom prst="rect">
            <a:avLst/>
          </a:prstGeom>
          <a:noFill/>
        </p:spPr>
        <p:txBody>
          <a:bodyPr wrap="none" rtlCol="0">
            <a:spAutoFit/>
          </a:bodyPr>
          <a:lstStyle/>
          <a:p>
            <a:r>
              <a:rPr lang="en-US" sz="1600" b="1" dirty="0"/>
              <a:t>DNA cuts by cas9</a:t>
            </a:r>
          </a:p>
        </p:txBody>
      </p:sp>
      <p:grpSp>
        <p:nvGrpSpPr>
          <p:cNvPr id="47" name="Group 46">
            <a:extLst>
              <a:ext uri="{FF2B5EF4-FFF2-40B4-BE49-F238E27FC236}">
                <a16:creationId xmlns:a16="http://schemas.microsoft.com/office/drawing/2014/main" id="{99AA6713-0008-4679-F761-13CCC013469C}"/>
              </a:ext>
            </a:extLst>
          </p:cNvPr>
          <p:cNvGrpSpPr/>
          <p:nvPr/>
        </p:nvGrpSpPr>
        <p:grpSpPr>
          <a:xfrm>
            <a:off x="1606399" y="3812805"/>
            <a:ext cx="2502648" cy="1025874"/>
            <a:chOff x="712022" y="3627332"/>
            <a:chExt cx="2456535" cy="1024161"/>
          </a:xfrm>
        </p:grpSpPr>
        <p:sp>
          <p:nvSpPr>
            <p:cNvPr id="4" name="TextBox 3">
              <a:extLst>
                <a:ext uri="{FF2B5EF4-FFF2-40B4-BE49-F238E27FC236}">
                  <a16:creationId xmlns:a16="http://schemas.microsoft.com/office/drawing/2014/main" id="{FA32744D-644F-FF28-9979-B3056EA8A9DC}"/>
                </a:ext>
              </a:extLst>
            </p:cNvPr>
            <p:cNvSpPr txBox="1"/>
            <p:nvPr/>
          </p:nvSpPr>
          <p:spPr>
            <a:xfrm>
              <a:off x="712022" y="3627332"/>
              <a:ext cx="1919051" cy="369332"/>
            </a:xfrm>
            <a:prstGeom prst="rect">
              <a:avLst/>
            </a:prstGeom>
            <a:noFill/>
          </p:spPr>
          <p:txBody>
            <a:bodyPr wrap="none" rtlCol="0">
              <a:spAutoFit/>
            </a:bodyPr>
            <a:lstStyle/>
            <a:p>
              <a:r>
                <a:rPr lang="en-US" dirty="0"/>
                <a:t>Possible PAM Sites</a:t>
              </a:r>
            </a:p>
          </p:txBody>
        </p:sp>
        <p:cxnSp>
          <p:nvCxnSpPr>
            <p:cNvPr id="18" name="Straight Arrow Connector 17">
              <a:extLst>
                <a:ext uri="{FF2B5EF4-FFF2-40B4-BE49-F238E27FC236}">
                  <a16:creationId xmlns:a16="http://schemas.microsoft.com/office/drawing/2014/main" id="{DFB2568D-228A-3D61-E58A-15F52DF741A2}"/>
                </a:ext>
              </a:extLst>
            </p:cNvPr>
            <p:cNvCxnSpPr>
              <a:cxnSpLocks/>
              <a:stCxn id="4" idx="2"/>
            </p:cNvCxnSpPr>
            <p:nvPr/>
          </p:nvCxnSpPr>
          <p:spPr>
            <a:xfrm>
              <a:off x="1671548" y="3996664"/>
              <a:ext cx="0" cy="5980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3F879DD8-3942-B82D-1B6F-ACABEAFA1F14}"/>
                </a:ext>
              </a:extLst>
            </p:cNvPr>
            <p:cNvCxnSpPr>
              <a:cxnSpLocks/>
              <a:stCxn id="4" idx="2"/>
            </p:cNvCxnSpPr>
            <p:nvPr/>
          </p:nvCxnSpPr>
          <p:spPr>
            <a:xfrm>
              <a:off x="1671548" y="3996664"/>
              <a:ext cx="959525" cy="5980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8DFA9A3-673F-1290-CC88-8B63CFBACAB0}"/>
                </a:ext>
              </a:extLst>
            </p:cNvPr>
            <p:cNvCxnSpPr>
              <a:cxnSpLocks/>
              <a:stCxn id="4" idx="2"/>
            </p:cNvCxnSpPr>
            <p:nvPr/>
          </p:nvCxnSpPr>
          <p:spPr>
            <a:xfrm>
              <a:off x="1671548" y="3996664"/>
              <a:ext cx="1497009" cy="5528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EBD51784-6123-5C29-6192-64A6D688C836}"/>
                </a:ext>
              </a:extLst>
            </p:cNvPr>
            <p:cNvCxnSpPr>
              <a:cxnSpLocks/>
              <a:stCxn id="4" idx="2"/>
            </p:cNvCxnSpPr>
            <p:nvPr/>
          </p:nvCxnSpPr>
          <p:spPr>
            <a:xfrm flipH="1">
              <a:off x="981618" y="3996664"/>
              <a:ext cx="689930" cy="6548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 name="Date Placeholder 1">
            <a:extLst>
              <a:ext uri="{FF2B5EF4-FFF2-40B4-BE49-F238E27FC236}">
                <a16:creationId xmlns:a16="http://schemas.microsoft.com/office/drawing/2014/main" id="{6072390E-A5B0-DB64-2F43-6AF72E8BE9C3}"/>
              </a:ext>
            </a:extLst>
          </p:cNvPr>
          <p:cNvSpPr>
            <a:spLocks noGrp="1"/>
          </p:cNvSpPr>
          <p:nvPr>
            <p:ph type="dt" sz="half" idx="10"/>
          </p:nvPr>
        </p:nvSpPr>
        <p:spPr/>
        <p:txBody>
          <a:bodyPr/>
          <a:lstStyle/>
          <a:p>
            <a:fld id="{AC2AC785-EF52-4B47-8400-27293D1B029E}" type="datetime1">
              <a:rPr lang="en-US" smtClean="0"/>
              <a:t>9/9/2023</a:t>
            </a:fld>
            <a:endParaRPr lang="en-US"/>
          </a:p>
        </p:txBody>
      </p:sp>
      <p:sp>
        <p:nvSpPr>
          <p:cNvPr id="9" name="Footer Placeholder 8">
            <a:extLst>
              <a:ext uri="{FF2B5EF4-FFF2-40B4-BE49-F238E27FC236}">
                <a16:creationId xmlns:a16="http://schemas.microsoft.com/office/drawing/2014/main" id="{DABB7D9E-5936-7F19-1F9A-BC0AB61B2DC7}"/>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C700C028-C2D0-B4C5-5282-962C8894F3A8}"/>
              </a:ext>
            </a:extLst>
          </p:cNvPr>
          <p:cNvSpPr>
            <a:spLocks noGrp="1"/>
          </p:cNvSpPr>
          <p:nvPr>
            <p:ph type="sldNum" sz="quarter" idx="12"/>
          </p:nvPr>
        </p:nvSpPr>
        <p:spPr/>
        <p:txBody>
          <a:bodyPr/>
          <a:lstStyle/>
          <a:p>
            <a:fld id="{DC3BB032-4020-48F4-953B-341806DC4A2B}" type="slidenum">
              <a:rPr lang="en-US" smtClean="0"/>
              <a:pPr/>
              <a:t>48</a:t>
            </a:fld>
            <a:endParaRPr lang="en-US"/>
          </a:p>
        </p:txBody>
      </p:sp>
    </p:spTree>
    <p:extLst>
      <p:ext uri="{BB962C8B-B14F-4D97-AF65-F5344CB8AC3E}">
        <p14:creationId xmlns:p14="http://schemas.microsoft.com/office/powerpoint/2010/main" val="11984541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697DF65-558B-A957-0A30-641A1B10FE9B}"/>
              </a:ext>
            </a:extLst>
          </p:cNvPr>
          <p:cNvSpPr txBox="1"/>
          <p:nvPr/>
        </p:nvSpPr>
        <p:spPr>
          <a:xfrm>
            <a:off x="27161" y="1085032"/>
            <a:ext cx="2835104" cy="3693319"/>
          </a:xfrm>
          <a:prstGeom prst="rect">
            <a:avLst/>
          </a:prstGeom>
          <a:noFill/>
        </p:spPr>
        <p:txBody>
          <a:bodyPr wrap="square" rtlCol="0">
            <a:spAutoFit/>
          </a:bodyPr>
          <a:lstStyle/>
          <a:p>
            <a:r>
              <a:rPr lang="en-US" b="1" dirty="0"/>
              <a:t>Editing Steps:</a:t>
            </a:r>
          </a:p>
          <a:p>
            <a:pPr marL="342900" indent="-342900">
              <a:buAutoNum type="arabicPeriod"/>
            </a:pPr>
            <a:r>
              <a:rPr lang="en-US" dirty="0"/>
              <a:t>Cas9 binds to NGG (PAM)</a:t>
            </a:r>
          </a:p>
          <a:p>
            <a:pPr marL="342900" indent="-342900">
              <a:buAutoNum type="arabicPeriod"/>
            </a:pPr>
            <a:r>
              <a:rPr lang="en-US" dirty="0"/>
              <a:t>Opens DNA if RNA is complementary to DNA</a:t>
            </a:r>
          </a:p>
          <a:p>
            <a:pPr marL="342900" indent="-342900">
              <a:buAutoNum type="arabicPeriod"/>
            </a:pPr>
            <a:r>
              <a:rPr lang="en-US" dirty="0"/>
              <a:t>Cas9 cuts both strands</a:t>
            </a:r>
          </a:p>
          <a:p>
            <a:pPr marL="342900" indent="-342900">
              <a:buAutoNum type="arabicPeriod"/>
            </a:pPr>
            <a:r>
              <a:rPr lang="en-US" dirty="0"/>
              <a:t>Double stranded break causes repair.</a:t>
            </a:r>
          </a:p>
          <a:p>
            <a:pPr marL="342900" indent="-342900">
              <a:buAutoNum type="arabicPeriod"/>
            </a:pPr>
            <a:r>
              <a:rPr lang="en-US" dirty="0"/>
              <a:t>Injected template is used to repair, changing the DNA sequence between the two homologous regions.</a:t>
            </a:r>
          </a:p>
        </p:txBody>
      </p:sp>
      <p:grpSp>
        <p:nvGrpSpPr>
          <p:cNvPr id="31" name="Group 30">
            <a:extLst>
              <a:ext uri="{FF2B5EF4-FFF2-40B4-BE49-F238E27FC236}">
                <a16:creationId xmlns:a16="http://schemas.microsoft.com/office/drawing/2014/main" id="{64228BB3-2EA5-436A-E30C-798DEEAC25C9}"/>
              </a:ext>
            </a:extLst>
          </p:cNvPr>
          <p:cNvGrpSpPr/>
          <p:nvPr/>
        </p:nvGrpSpPr>
        <p:grpSpPr>
          <a:xfrm>
            <a:off x="4744873" y="1127029"/>
            <a:ext cx="7370927" cy="1458476"/>
            <a:chOff x="3064799" y="2220987"/>
            <a:chExt cx="7370927" cy="1458476"/>
          </a:xfrm>
        </p:grpSpPr>
        <p:grpSp>
          <p:nvGrpSpPr>
            <p:cNvPr id="17" name="Group 16">
              <a:extLst>
                <a:ext uri="{FF2B5EF4-FFF2-40B4-BE49-F238E27FC236}">
                  <a16:creationId xmlns:a16="http://schemas.microsoft.com/office/drawing/2014/main" id="{B39935D4-DEBE-6153-F71C-624C4971F458}"/>
                </a:ext>
              </a:extLst>
            </p:cNvPr>
            <p:cNvGrpSpPr/>
            <p:nvPr/>
          </p:nvGrpSpPr>
          <p:grpSpPr>
            <a:xfrm>
              <a:off x="4220652" y="2231663"/>
              <a:ext cx="3856547" cy="1447800"/>
              <a:chOff x="7488136" y="3297856"/>
              <a:chExt cx="3856547" cy="1447800"/>
            </a:xfrm>
          </p:grpSpPr>
          <p:grpSp>
            <p:nvGrpSpPr>
              <p:cNvPr id="18" name="Group 17">
                <a:extLst>
                  <a:ext uri="{FF2B5EF4-FFF2-40B4-BE49-F238E27FC236}">
                    <a16:creationId xmlns:a16="http://schemas.microsoft.com/office/drawing/2014/main" id="{28ADBBBD-539A-EC53-9D47-42F525CB3542}"/>
                  </a:ext>
                </a:extLst>
              </p:cNvPr>
              <p:cNvGrpSpPr/>
              <p:nvPr/>
            </p:nvGrpSpPr>
            <p:grpSpPr>
              <a:xfrm>
                <a:off x="7488136" y="3297856"/>
                <a:ext cx="3856547" cy="1447800"/>
                <a:chOff x="4648200" y="1689841"/>
                <a:chExt cx="3856547" cy="1447800"/>
              </a:xfrm>
            </p:grpSpPr>
            <p:sp>
              <p:nvSpPr>
                <p:cNvPr id="20" name="Oval 19">
                  <a:extLst>
                    <a:ext uri="{FF2B5EF4-FFF2-40B4-BE49-F238E27FC236}">
                      <a16:creationId xmlns:a16="http://schemas.microsoft.com/office/drawing/2014/main" id="{C82226BF-9197-C054-89A2-63AF8E0EE404}"/>
                    </a:ext>
                  </a:extLst>
                </p:cNvPr>
                <p:cNvSpPr/>
                <p:nvPr/>
              </p:nvSpPr>
              <p:spPr>
                <a:xfrm>
                  <a:off x="4648200" y="1689841"/>
                  <a:ext cx="3352800" cy="1447800"/>
                </a:xfrm>
                <a:prstGeom prst="ellipse">
                  <a:avLst/>
                </a:prstGeom>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38C8BD00-42FE-8EDE-8596-51F4D424B666}"/>
                    </a:ext>
                  </a:extLst>
                </p:cNvPr>
                <p:cNvSpPr txBox="1"/>
                <p:nvPr/>
              </p:nvSpPr>
              <p:spPr>
                <a:xfrm>
                  <a:off x="4648200" y="2192648"/>
                  <a:ext cx="3352800" cy="338554"/>
                </a:xfrm>
                <a:prstGeom prst="rect">
                  <a:avLst/>
                </a:prstGeom>
                <a:noFill/>
                <a:ln>
                  <a:noFill/>
                </a:ln>
              </p:spPr>
              <p:txBody>
                <a:bodyPr wrap="square">
                  <a:spAutoFit/>
                </a:bodyPr>
                <a:lstStyle/>
                <a:p>
                  <a:r>
                    <a:rPr lang="en-US" altLang="en-US" sz="1600" b="1" dirty="0">
                      <a:solidFill>
                        <a:srgbClr val="FF0000"/>
                      </a:solidFill>
                      <a:highlight>
                        <a:srgbClr val="C0C0C0"/>
                      </a:highlight>
                      <a:latin typeface="Courier New" panose="02070309020205020404" pitchFamily="49" charset="0"/>
                      <a:cs typeface="Courier New" panose="02070309020205020404" pitchFamily="49" charset="0"/>
                    </a:rPr>
                    <a:t>AGATGGCAGCCCCCGGAC</a:t>
                  </a:r>
                  <a:endParaRPr lang="en-US" sz="1600" b="1" dirty="0">
                    <a:solidFill>
                      <a:srgbClr val="FF0000"/>
                    </a:solidFill>
                  </a:endParaRPr>
                </a:p>
              </p:txBody>
            </p:sp>
            <p:sp>
              <p:nvSpPr>
                <p:cNvPr id="22" name="Freeform: Shape 21">
                  <a:extLst>
                    <a:ext uri="{FF2B5EF4-FFF2-40B4-BE49-F238E27FC236}">
                      <a16:creationId xmlns:a16="http://schemas.microsoft.com/office/drawing/2014/main" id="{3C8C4406-47AF-A26A-5895-CAE328B38CE7}"/>
                    </a:ext>
                  </a:extLst>
                </p:cNvPr>
                <p:cNvSpPr/>
                <p:nvPr/>
              </p:nvSpPr>
              <p:spPr>
                <a:xfrm>
                  <a:off x="6324600" y="2273025"/>
                  <a:ext cx="2180147" cy="824060"/>
                </a:xfrm>
                <a:custGeom>
                  <a:avLst/>
                  <a:gdLst>
                    <a:gd name="connsiteX0" fmla="*/ 1642655 w 2180147"/>
                    <a:gd name="connsiteY0" fmla="*/ 22605 h 824060"/>
                    <a:gd name="connsiteX1" fmla="*/ 1973395 w 2180147"/>
                    <a:gd name="connsiteY1" fmla="*/ 3149 h 824060"/>
                    <a:gd name="connsiteX2" fmla="*/ 2174434 w 2180147"/>
                    <a:gd name="connsiteY2" fmla="*/ 80971 h 824060"/>
                    <a:gd name="connsiteX3" fmla="*/ 1752902 w 2180147"/>
                    <a:gd name="connsiteY3" fmla="*/ 275524 h 824060"/>
                    <a:gd name="connsiteX4" fmla="*/ 825532 w 2180147"/>
                    <a:gd name="connsiteY4" fmla="*/ 288494 h 824060"/>
                    <a:gd name="connsiteX5" fmla="*/ 189991 w 2180147"/>
                    <a:gd name="connsiteY5" fmla="*/ 320920 h 824060"/>
                    <a:gd name="connsiteX6" fmla="*/ 8408 w 2180147"/>
                    <a:gd name="connsiteY6" fmla="*/ 489532 h 824060"/>
                    <a:gd name="connsiteX7" fmla="*/ 404000 w 2180147"/>
                    <a:gd name="connsiteY7" fmla="*/ 560868 h 824060"/>
                    <a:gd name="connsiteX8" fmla="*/ 1324885 w 2180147"/>
                    <a:gd name="connsiteY8" fmla="*/ 502503 h 824060"/>
                    <a:gd name="connsiteX9" fmla="*/ 1616715 w 2180147"/>
                    <a:gd name="connsiteY9" fmla="*/ 515473 h 824060"/>
                    <a:gd name="connsiteX10" fmla="*/ 1344340 w 2180147"/>
                    <a:gd name="connsiteY10" fmla="*/ 671115 h 824060"/>
                    <a:gd name="connsiteX11" fmla="*/ 689344 w 2180147"/>
                    <a:gd name="connsiteY11" fmla="*/ 710026 h 824060"/>
                    <a:gd name="connsiteX12" fmla="*/ 553157 w 2180147"/>
                    <a:gd name="connsiteY12" fmla="*/ 710026 h 824060"/>
                    <a:gd name="connsiteX13" fmla="*/ 553157 w 2180147"/>
                    <a:gd name="connsiteY13" fmla="*/ 710026 h 824060"/>
                    <a:gd name="connsiteX14" fmla="*/ 598553 w 2180147"/>
                    <a:gd name="connsiteY14" fmla="*/ 820273 h 824060"/>
                    <a:gd name="connsiteX15" fmla="*/ 935778 w 2180147"/>
                    <a:gd name="connsiteY15" fmla="*/ 787847 h 82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0147" h="824060">
                      <a:moveTo>
                        <a:pt x="1642655" y="22605"/>
                      </a:moveTo>
                      <a:cubicBezTo>
                        <a:pt x="1763710" y="8013"/>
                        <a:pt x="1884765" y="-6579"/>
                        <a:pt x="1973395" y="3149"/>
                      </a:cubicBezTo>
                      <a:cubicBezTo>
                        <a:pt x="2062025" y="12877"/>
                        <a:pt x="2211183" y="35575"/>
                        <a:pt x="2174434" y="80971"/>
                      </a:cubicBezTo>
                      <a:cubicBezTo>
                        <a:pt x="2137685" y="126367"/>
                        <a:pt x="1977719" y="240937"/>
                        <a:pt x="1752902" y="275524"/>
                      </a:cubicBezTo>
                      <a:cubicBezTo>
                        <a:pt x="1528085" y="310111"/>
                        <a:pt x="1086017" y="280928"/>
                        <a:pt x="825532" y="288494"/>
                      </a:cubicBezTo>
                      <a:cubicBezTo>
                        <a:pt x="565047" y="296060"/>
                        <a:pt x="326178" y="287414"/>
                        <a:pt x="189991" y="320920"/>
                      </a:cubicBezTo>
                      <a:cubicBezTo>
                        <a:pt x="53804" y="354426"/>
                        <a:pt x="-27260" y="449541"/>
                        <a:pt x="8408" y="489532"/>
                      </a:cubicBezTo>
                      <a:cubicBezTo>
                        <a:pt x="44076" y="529523"/>
                        <a:pt x="184587" y="558706"/>
                        <a:pt x="404000" y="560868"/>
                      </a:cubicBezTo>
                      <a:cubicBezTo>
                        <a:pt x="623413" y="563030"/>
                        <a:pt x="1122766" y="510069"/>
                        <a:pt x="1324885" y="502503"/>
                      </a:cubicBezTo>
                      <a:lnTo>
                        <a:pt x="1616715" y="515473"/>
                      </a:lnTo>
                      <a:cubicBezTo>
                        <a:pt x="1619957" y="543575"/>
                        <a:pt x="1498902" y="638690"/>
                        <a:pt x="1344340" y="671115"/>
                      </a:cubicBezTo>
                      <a:cubicBezTo>
                        <a:pt x="1189778" y="703540"/>
                        <a:pt x="821208" y="703541"/>
                        <a:pt x="689344" y="710026"/>
                      </a:cubicBezTo>
                      <a:cubicBezTo>
                        <a:pt x="557480" y="716511"/>
                        <a:pt x="553157" y="710026"/>
                        <a:pt x="553157" y="710026"/>
                      </a:cubicBezTo>
                      <a:lnTo>
                        <a:pt x="553157" y="710026"/>
                      </a:lnTo>
                      <a:cubicBezTo>
                        <a:pt x="560723" y="728401"/>
                        <a:pt x="534783" y="807303"/>
                        <a:pt x="598553" y="820273"/>
                      </a:cubicBezTo>
                      <a:cubicBezTo>
                        <a:pt x="662323" y="833243"/>
                        <a:pt x="799050" y="810545"/>
                        <a:pt x="935778" y="787847"/>
                      </a:cubicBezTo>
                    </a:path>
                  </a:pathLst>
                </a:custGeom>
                <a:no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Freeform: Shape 18">
                <a:extLst>
                  <a:ext uri="{FF2B5EF4-FFF2-40B4-BE49-F238E27FC236}">
                    <a16:creationId xmlns:a16="http://schemas.microsoft.com/office/drawing/2014/main" id="{0E0F736C-EEFE-4A46-99F7-5F9F08943331}"/>
                  </a:ext>
                </a:extLst>
              </p:cNvPr>
              <p:cNvSpPr/>
              <p:nvPr/>
            </p:nvSpPr>
            <p:spPr>
              <a:xfrm>
                <a:off x="7931269" y="3945014"/>
                <a:ext cx="2323340" cy="598203"/>
              </a:xfrm>
              <a:custGeom>
                <a:avLst/>
                <a:gdLst>
                  <a:gd name="connsiteX0" fmla="*/ 1876828 w 2323340"/>
                  <a:gd name="connsiteY0" fmla="*/ 23207 h 598203"/>
                  <a:gd name="connsiteX1" fmla="*/ 2181628 w 2323340"/>
                  <a:gd name="connsiteY1" fmla="*/ 16722 h 598203"/>
                  <a:gd name="connsiteX2" fmla="*/ 2227023 w 2323340"/>
                  <a:gd name="connsiteY2" fmla="*/ 211275 h 598203"/>
                  <a:gd name="connsiteX3" fmla="*/ 897576 w 2323340"/>
                  <a:gd name="connsiteY3" fmla="*/ 353948 h 598203"/>
                  <a:gd name="connsiteX4" fmla="*/ 2632 w 2323340"/>
                  <a:gd name="connsiteY4" fmla="*/ 483650 h 598203"/>
                  <a:gd name="connsiteX5" fmla="*/ 651142 w 2323340"/>
                  <a:gd name="connsiteY5" fmla="*/ 593897 h 598203"/>
                  <a:gd name="connsiteX6" fmla="*/ 1442325 w 2323340"/>
                  <a:gd name="connsiteY6" fmla="*/ 574441 h 598203"/>
                  <a:gd name="connsiteX7" fmla="*/ 1487721 w 2323340"/>
                  <a:gd name="connsiteY7" fmla="*/ 561471 h 59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3340" h="598203">
                    <a:moveTo>
                      <a:pt x="1876828" y="23207"/>
                    </a:moveTo>
                    <a:cubicBezTo>
                      <a:pt x="2000045" y="4292"/>
                      <a:pt x="2123262" y="-14623"/>
                      <a:pt x="2181628" y="16722"/>
                    </a:cubicBezTo>
                    <a:cubicBezTo>
                      <a:pt x="2239994" y="48067"/>
                      <a:pt x="2441032" y="155071"/>
                      <a:pt x="2227023" y="211275"/>
                    </a:cubicBezTo>
                    <a:cubicBezTo>
                      <a:pt x="2013014" y="267479"/>
                      <a:pt x="1268308" y="308552"/>
                      <a:pt x="897576" y="353948"/>
                    </a:cubicBezTo>
                    <a:cubicBezTo>
                      <a:pt x="526844" y="399344"/>
                      <a:pt x="43704" y="443659"/>
                      <a:pt x="2632" y="483650"/>
                    </a:cubicBezTo>
                    <a:cubicBezTo>
                      <a:pt x="-38440" y="523641"/>
                      <a:pt x="411193" y="578765"/>
                      <a:pt x="651142" y="593897"/>
                    </a:cubicBezTo>
                    <a:cubicBezTo>
                      <a:pt x="891091" y="609029"/>
                      <a:pt x="1302895" y="579845"/>
                      <a:pt x="1442325" y="574441"/>
                    </a:cubicBezTo>
                    <a:cubicBezTo>
                      <a:pt x="1581755" y="569037"/>
                      <a:pt x="1534738" y="565254"/>
                      <a:pt x="1487721" y="561471"/>
                    </a:cubicBezTo>
                  </a:path>
                </a:pathLst>
              </a:cu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11246793-6F60-47D8-2FE7-D0D9C4D233AE}"/>
                </a:ext>
              </a:extLst>
            </p:cNvPr>
            <p:cNvSpPr>
              <a:spLocks noChangeArrowheads="1"/>
            </p:cNvSpPr>
            <p:nvPr/>
          </p:nvSpPr>
          <p:spPr bwMode="auto">
            <a:xfrm>
              <a:off x="3064799" y="2220987"/>
              <a:ext cx="737092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en-US" sz="1600" dirty="0">
                  <a:latin typeface="Courier New" panose="02070309020205020404" pitchFamily="49" charset="0"/>
                  <a:cs typeface="Courier New" panose="02070309020205020404" pitchFamily="49" charset="0"/>
                </a:rPr>
                <a:t>        </a:t>
              </a:r>
              <a:r>
                <a:rPr lang="en-US" altLang="en-US" sz="1600" b="1" dirty="0">
                  <a:latin typeface="Courier New" panose="02070309020205020404" pitchFamily="49" charset="0"/>
                  <a:cs typeface="Courier New" panose="02070309020205020404" pitchFamily="49" charset="0"/>
                </a:rPr>
                <a:t>A</a:t>
              </a:r>
              <a:r>
                <a:rPr lang="en-US" altLang="en-US" sz="1600" b="1" dirty="0">
                  <a:highlight>
                    <a:srgbClr val="C0C0C0"/>
                  </a:highlight>
                  <a:latin typeface="Courier New" panose="02070309020205020404" pitchFamily="49" charset="0"/>
                  <a:cs typeface="Courier New" panose="02070309020205020404" pitchFamily="49" charset="0"/>
                </a:rPr>
                <a:t>AGATGGCAGCCCCCGGAC</a:t>
              </a:r>
              <a:r>
                <a:rPr lang="en-US" altLang="en-US" sz="1600" b="1" dirty="0">
                  <a:highlight>
                    <a:srgbClr val="00FFFF"/>
                  </a:highlight>
                  <a:latin typeface="Courier New" panose="02070309020205020404" pitchFamily="49" charset="0"/>
                  <a:cs typeface="Courier New" panose="02070309020205020404" pitchFamily="49" charset="0"/>
                </a:rPr>
                <a:t>TGG</a:t>
              </a:r>
              <a:r>
                <a:rPr lang="en-US" altLang="en-US" sz="1600" b="1" dirty="0">
                  <a:latin typeface="Courier New" panose="02070309020205020404" pitchFamily="49" charset="0"/>
                  <a:cs typeface="Courier New" panose="02070309020205020404" pitchFamily="49" charset="0"/>
                </a:rPr>
                <a:t>GC</a:t>
              </a:r>
            </a:p>
            <a:p>
              <a:pPr eaLnBrk="0" hangingPunct="0"/>
              <a:r>
                <a:rPr lang="en-US" altLang="en-US" sz="1600" b="1" dirty="0">
                  <a:latin typeface="Courier New" panose="02070309020205020404" pitchFamily="49" charset="0"/>
                  <a:cs typeface="Courier New" panose="02070309020205020404" pitchFamily="49" charset="0"/>
                </a:rPr>
                <a:t>-AGGCTGG                        AG</a:t>
              </a:r>
              <a:r>
                <a:rPr lang="en-US" altLang="en-US" sz="1600" b="1" u="sng" dirty="0">
                  <a:highlight>
                    <a:srgbClr val="FF00FF"/>
                  </a:highlight>
                  <a:latin typeface="Courier New" panose="02070309020205020404" pitchFamily="49" charset="0"/>
                  <a:cs typeface="Courier New" panose="02070309020205020404" pitchFamily="49" charset="0"/>
                </a:rPr>
                <a:t>AAC</a:t>
              </a:r>
              <a:r>
                <a:rPr lang="en-US" altLang="en-US" sz="1600" b="1" dirty="0">
                  <a:latin typeface="Courier New" panose="02070309020205020404" pitchFamily="49" charset="0"/>
                  <a:cs typeface="Courier New" panose="02070309020205020404" pitchFamily="49" charset="0"/>
                </a:rPr>
                <a:t>TTCAAGCAGACCTACAGCAA-</a:t>
              </a:r>
            </a:p>
            <a:p>
              <a:pPr eaLnBrk="0" hangingPunct="0"/>
              <a:r>
                <a:rPr lang="en-US" altLang="en-US" sz="1600" b="1" dirty="0">
                  <a:latin typeface="Courier New" panose="02070309020205020404" pitchFamily="49" charset="0"/>
                  <a:cs typeface="Courier New" panose="02070309020205020404" pitchFamily="49" charset="0"/>
                </a:rPr>
                <a:t>-TCCGACC                        TCTTGAAGTTCGTCTGGATGTCGTT-</a:t>
              </a:r>
            </a:p>
            <a:p>
              <a:pPr eaLnBrk="0" hangingPunct="0"/>
              <a:r>
                <a:rPr lang="en-US" altLang="en-US" sz="1600" dirty="0">
                  <a:latin typeface="Courier New" panose="02070309020205020404" pitchFamily="49" charset="0"/>
                  <a:cs typeface="Courier New" panose="02070309020205020404" pitchFamily="49" charset="0"/>
                </a:rPr>
                <a:t>        </a:t>
              </a:r>
              <a:r>
                <a:rPr lang="en-US" altLang="en-US" sz="1600" b="1" dirty="0">
                  <a:latin typeface="Courier New" panose="02070309020205020404" pitchFamily="49" charset="0"/>
                  <a:cs typeface="Courier New" panose="02070309020205020404" pitchFamily="49" charset="0"/>
                </a:rPr>
                <a:t>TTCTACCGTCGGGGGCCTGACCCG</a:t>
              </a:r>
            </a:p>
          </p:txBody>
        </p:sp>
      </p:grpSp>
      <p:grpSp>
        <p:nvGrpSpPr>
          <p:cNvPr id="30" name="Group 29">
            <a:extLst>
              <a:ext uri="{FF2B5EF4-FFF2-40B4-BE49-F238E27FC236}">
                <a16:creationId xmlns:a16="http://schemas.microsoft.com/office/drawing/2014/main" id="{7C760EEC-4511-821D-7C6A-4386AC5400DB}"/>
              </a:ext>
            </a:extLst>
          </p:cNvPr>
          <p:cNvGrpSpPr/>
          <p:nvPr/>
        </p:nvGrpSpPr>
        <p:grpSpPr>
          <a:xfrm>
            <a:off x="1388217" y="-236477"/>
            <a:ext cx="7480545" cy="1752600"/>
            <a:chOff x="3200400" y="304800"/>
            <a:chExt cx="7480545" cy="1752600"/>
          </a:xfrm>
        </p:grpSpPr>
        <p:sp>
          <p:nvSpPr>
            <p:cNvPr id="6" name="Rectangle 5">
              <a:extLst>
                <a:ext uri="{FF2B5EF4-FFF2-40B4-BE49-F238E27FC236}">
                  <a16:creationId xmlns:a16="http://schemas.microsoft.com/office/drawing/2014/main" id="{14A2E133-BB75-BF55-3D35-FEB50BF3F010}"/>
                </a:ext>
              </a:extLst>
            </p:cNvPr>
            <p:cNvSpPr>
              <a:spLocks noChangeArrowheads="1"/>
            </p:cNvSpPr>
            <p:nvPr/>
          </p:nvSpPr>
          <p:spPr bwMode="auto">
            <a:xfrm>
              <a:off x="3200400" y="304800"/>
              <a:ext cx="748054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endParaRPr lang="en-US" altLang="en-US" sz="1600" dirty="0">
                <a:latin typeface="Courier New" panose="02070309020205020404" pitchFamily="49" charset="0"/>
                <a:cs typeface="Courier New" panose="02070309020205020404" pitchFamily="49" charset="0"/>
              </a:endParaRPr>
            </a:p>
            <a:p>
              <a:pPr eaLnBrk="0" hangingPunct="0"/>
              <a:r>
                <a:rPr lang="en-US" altLang="en-US" sz="1600" b="1" dirty="0">
                  <a:latin typeface="Calibri" panose="020F0502020204030204" pitchFamily="34" charset="0"/>
                  <a:cs typeface="Calibri" panose="020F0502020204030204" pitchFamily="34" charset="0"/>
                </a:rPr>
                <a:t>Mutant (growth hormone non-functional)</a:t>
              </a:r>
            </a:p>
            <a:p>
              <a:pPr eaLnBrk="0" hangingPunct="0"/>
              <a:r>
                <a:rPr lang="en-US" altLang="en-US" sz="1600" dirty="0">
                  <a:latin typeface="Courier New" panose="02070309020205020404" pitchFamily="49" charset="0"/>
                  <a:cs typeface="Courier New" panose="02070309020205020404" pitchFamily="49" charset="0"/>
                </a:rPr>
                <a:t>-</a:t>
              </a:r>
              <a:r>
                <a:rPr lang="en-US" altLang="en-US" sz="1600" b="1" dirty="0">
                  <a:latin typeface="Courier New" panose="02070309020205020404" pitchFamily="49" charset="0"/>
                  <a:cs typeface="Courier New" panose="02070309020205020404" pitchFamily="49" charset="0"/>
                </a:rPr>
                <a:t>AGGCTGGA</a:t>
              </a:r>
              <a:r>
                <a:rPr lang="en-US" altLang="en-US" sz="1600" b="1" dirty="0">
                  <a:highlight>
                    <a:srgbClr val="C0C0C0"/>
                  </a:highlight>
                  <a:latin typeface="Courier New" panose="02070309020205020404" pitchFamily="49" charset="0"/>
                  <a:cs typeface="Courier New" panose="02070309020205020404" pitchFamily="49" charset="0"/>
                </a:rPr>
                <a:t>AGATGGCAGCCCCCGGAC</a:t>
              </a:r>
              <a:r>
                <a:rPr lang="en-US" altLang="en-US" sz="1600" b="1" dirty="0">
                  <a:highlight>
                    <a:srgbClr val="00FFFF"/>
                  </a:highlight>
                  <a:latin typeface="Courier New" panose="02070309020205020404" pitchFamily="49" charset="0"/>
                  <a:cs typeface="Courier New" panose="02070309020205020404" pitchFamily="49" charset="0"/>
                </a:rPr>
                <a:t>TGG</a:t>
              </a:r>
              <a:r>
                <a:rPr lang="en-US" altLang="en-US" sz="1600" b="1" dirty="0">
                  <a:latin typeface="Courier New" panose="02070309020205020404" pitchFamily="49" charset="0"/>
                  <a:cs typeface="Courier New" panose="02070309020205020404" pitchFamily="49" charset="0"/>
                </a:rPr>
                <a:t>GCAG</a:t>
              </a:r>
              <a:r>
                <a:rPr lang="en-US" altLang="en-US" sz="1600" b="1" u="sng" dirty="0">
                  <a:highlight>
                    <a:srgbClr val="FF00FF"/>
                  </a:highlight>
                  <a:latin typeface="Courier New" panose="02070309020205020404" pitchFamily="49" charset="0"/>
                  <a:cs typeface="Courier New" panose="02070309020205020404" pitchFamily="49" charset="0"/>
                </a:rPr>
                <a:t>AAC</a:t>
              </a:r>
              <a:r>
                <a:rPr lang="en-US" altLang="en-US" sz="1600" b="1" dirty="0">
                  <a:latin typeface="Courier New" panose="02070309020205020404" pitchFamily="49" charset="0"/>
                  <a:cs typeface="Courier New" panose="02070309020205020404" pitchFamily="49" charset="0"/>
                </a:rPr>
                <a:t>TTCAAGCAGACCTACAGCAA-</a:t>
              </a:r>
            </a:p>
            <a:p>
              <a:pPr eaLnBrk="0" hangingPunct="0"/>
              <a:r>
                <a:rPr lang="en-US" altLang="en-US" sz="1600" b="1" dirty="0">
                  <a:latin typeface="Courier New" panose="02070309020205020404" pitchFamily="49" charset="0"/>
                  <a:cs typeface="Courier New" panose="02070309020205020404" pitchFamily="49" charset="0"/>
                </a:rPr>
                <a:t>-TCCGACCTTCTACCGTCGGGGGCCTGACCCGTCTTGAAGTTCGTCTGGATGTCGTT-</a:t>
              </a:r>
            </a:p>
          </p:txBody>
        </p:sp>
        <p:grpSp>
          <p:nvGrpSpPr>
            <p:cNvPr id="16" name="Group 15">
              <a:extLst>
                <a:ext uri="{FF2B5EF4-FFF2-40B4-BE49-F238E27FC236}">
                  <a16:creationId xmlns:a16="http://schemas.microsoft.com/office/drawing/2014/main" id="{D665182D-E61C-5AEC-78C0-8B26B7F2512F}"/>
                </a:ext>
              </a:extLst>
            </p:cNvPr>
            <p:cNvGrpSpPr/>
            <p:nvPr/>
          </p:nvGrpSpPr>
          <p:grpSpPr>
            <a:xfrm>
              <a:off x="4038600" y="609600"/>
              <a:ext cx="3856547" cy="1447800"/>
              <a:chOff x="7488136" y="3297856"/>
              <a:chExt cx="3856547" cy="1447800"/>
            </a:xfrm>
          </p:grpSpPr>
          <p:grpSp>
            <p:nvGrpSpPr>
              <p:cNvPr id="13" name="Group 12">
                <a:extLst>
                  <a:ext uri="{FF2B5EF4-FFF2-40B4-BE49-F238E27FC236}">
                    <a16:creationId xmlns:a16="http://schemas.microsoft.com/office/drawing/2014/main" id="{7FD9CF14-AA9C-2340-B145-A237F4335FF6}"/>
                  </a:ext>
                </a:extLst>
              </p:cNvPr>
              <p:cNvGrpSpPr/>
              <p:nvPr/>
            </p:nvGrpSpPr>
            <p:grpSpPr>
              <a:xfrm>
                <a:off x="7488136" y="3297856"/>
                <a:ext cx="3856547" cy="1447800"/>
                <a:chOff x="4648200" y="1689841"/>
                <a:chExt cx="3856547" cy="1447800"/>
              </a:xfrm>
            </p:grpSpPr>
            <p:sp>
              <p:nvSpPr>
                <p:cNvPr id="8" name="Oval 7">
                  <a:extLst>
                    <a:ext uri="{FF2B5EF4-FFF2-40B4-BE49-F238E27FC236}">
                      <a16:creationId xmlns:a16="http://schemas.microsoft.com/office/drawing/2014/main" id="{4318E145-E207-7BC6-E9A0-24CE4FE7D81E}"/>
                    </a:ext>
                  </a:extLst>
                </p:cNvPr>
                <p:cNvSpPr/>
                <p:nvPr/>
              </p:nvSpPr>
              <p:spPr>
                <a:xfrm>
                  <a:off x="4648200" y="1689841"/>
                  <a:ext cx="3352800" cy="1447800"/>
                </a:xfrm>
                <a:prstGeom prst="ellipse">
                  <a:avLst/>
                </a:prstGeom>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D4D773D-0826-4149-26B8-D933C6B49B0B}"/>
                    </a:ext>
                  </a:extLst>
                </p:cNvPr>
                <p:cNvSpPr txBox="1"/>
                <p:nvPr/>
              </p:nvSpPr>
              <p:spPr>
                <a:xfrm>
                  <a:off x="4648200" y="2192648"/>
                  <a:ext cx="3352800" cy="338554"/>
                </a:xfrm>
                <a:prstGeom prst="rect">
                  <a:avLst/>
                </a:prstGeom>
                <a:noFill/>
                <a:ln>
                  <a:noFill/>
                </a:ln>
              </p:spPr>
              <p:txBody>
                <a:bodyPr wrap="square">
                  <a:spAutoFit/>
                </a:bodyPr>
                <a:lstStyle/>
                <a:p>
                  <a:r>
                    <a:rPr lang="en-US" altLang="en-US" sz="1600" b="1" dirty="0">
                      <a:solidFill>
                        <a:srgbClr val="FF0000"/>
                      </a:solidFill>
                      <a:highlight>
                        <a:srgbClr val="C0C0C0"/>
                      </a:highlight>
                      <a:latin typeface="Courier New" panose="02070309020205020404" pitchFamily="49" charset="0"/>
                      <a:cs typeface="Courier New" panose="02070309020205020404" pitchFamily="49" charset="0"/>
                    </a:rPr>
                    <a:t>AGATGGCAGCCCCCGGAC</a:t>
                  </a:r>
                  <a:endParaRPr lang="en-US" sz="1600" b="1" dirty="0">
                    <a:solidFill>
                      <a:srgbClr val="FF0000"/>
                    </a:solidFill>
                  </a:endParaRPr>
                </a:p>
              </p:txBody>
            </p:sp>
            <p:sp>
              <p:nvSpPr>
                <p:cNvPr id="12" name="Freeform: Shape 11">
                  <a:extLst>
                    <a:ext uri="{FF2B5EF4-FFF2-40B4-BE49-F238E27FC236}">
                      <a16:creationId xmlns:a16="http://schemas.microsoft.com/office/drawing/2014/main" id="{ACBAFB09-FBDF-042D-81E2-B0D287DCC578}"/>
                    </a:ext>
                  </a:extLst>
                </p:cNvPr>
                <p:cNvSpPr/>
                <p:nvPr/>
              </p:nvSpPr>
              <p:spPr>
                <a:xfrm>
                  <a:off x="6324600" y="2273025"/>
                  <a:ext cx="2180147" cy="824060"/>
                </a:xfrm>
                <a:custGeom>
                  <a:avLst/>
                  <a:gdLst>
                    <a:gd name="connsiteX0" fmla="*/ 1642655 w 2180147"/>
                    <a:gd name="connsiteY0" fmla="*/ 22605 h 824060"/>
                    <a:gd name="connsiteX1" fmla="*/ 1973395 w 2180147"/>
                    <a:gd name="connsiteY1" fmla="*/ 3149 h 824060"/>
                    <a:gd name="connsiteX2" fmla="*/ 2174434 w 2180147"/>
                    <a:gd name="connsiteY2" fmla="*/ 80971 h 824060"/>
                    <a:gd name="connsiteX3" fmla="*/ 1752902 w 2180147"/>
                    <a:gd name="connsiteY3" fmla="*/ 275524 h 824060"/>
                    <a:gd name="connsiteX4" fmla="*/ 825532 w 2180147"/>
                    <a:gd name="connsiteY4" fmla="*/ 288494 h 824060"/>
                    <a:gd name="connsiteX5" fmla="*/ 189991 w 2180147"/>
                    <a:gd name="connsiteY5" fmla="*/ 320920 h 824060"/>
                    <a:gd name="connsiteX6" fmla="*/ 8408 w 2180147"/>
                    <a:gd name="connsiteY6" fmla="*/ 489532 h 824060"/>
                    <a:gd name="connsiteX7" fmla="*/ 404000 w 2180147"/>
                    <a:gd name="connsiteY7" fmla="*/ 560868 h 824060"/>
                    <a:gd name="connsiteX8" fmla="*/ 1324885 w 2180147"/>
                    <a:gd name="connsiteY8" fmla="*/ 502503 h 824060"/>
                    <a:gd name="connsiteX9" fmla="*/ 1616715 w 2180147"/>
                    <a:gd name="connsiteY9" fmla="*/ 515473 h 824060"/>
                    <a:gd name="connsiteX10" fmla="*/ 1344340 w 2180147"/>
                    <a:gd name="connsiteY10" fmla="*/ 671115 h 824060"/>
                    <a:gd name="connsiteX11" fmla="*/ 689344 w 2180147"/>
                    <a:gd name="connsiteY11" fmla="*/ 710026 h 824060"/>
                    <a:gd name="connsiteX12" fmla="*/ 553157 w 2180147"/>
                    <a:gd name="connsiteY12" fmla="*/ 710026 h 824060"/>
                    <a:gd name="connsiteX13" fmla="*/ 553157 w 2180147"/>
                    <a:gd name="connsiteY13" fmla="*/ 710026 h 824060"/>
                    <a:gd name="connsiteX14" fmla="*/ 598553 w 2180147"/>
                    <a:gd name="connsiteY14" fmla="*/ 820273 h 824060"/>
                    <a:gd name="connsiteX15" fmla="*/ 935778 w 2180147"/>
                    <a:gd name="connsiteY15" fmla="*/ 787847 h 82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0147" h="824060">
                      <a:moveTo>
                        <a:pt x="1642655" y="22605"/>
                      </a:moveTo>
                      <a:cubicBezTo>
                        <a:pt x="1763710" y="8013"/>
                        <a:pt x="1884765" y="-6579"/>
                        <a:pt x="1973395" y="3149"/>
                      </a:cubicBezTo>
                      <a:cubicBezTo>
                        <a:pt x="2062025" y="12877"/>
                        <a:pt x="2211183" y="35575"/>
                        <a:pt x="2174434" y="80971"/>
                      </a:cubicBezTo>
                      <a:cubicBezTo>
                        <a:pt x="2137685" y="126367"/>
                        <a:pt x="1977719" y="240937"/>
                        <a:pt x="1752902" y="275524"/>
                      </a:cubicBezTo>
                      <a:cubicBezTo>
                        <a:pt x="1528085" y="310111"/>
                        <a:pt x="1086017" y="280928"/>
                        <a:pt x="825532" y="288494"/>
                      </a:cubicBezTo>
                      <a:cubicBezTo>
                        <a:pt x="565047" y="296060"/>
                        <a:pt x="326178" y="287414"/>
                        <a:pt x="189991" y="320920"/>
                      </a:cubicBezTo>
                      <a:cubicBezTo>
                        <a:pt x="53804" y="354426"/>
                        <a:pt x="-27260" y="449541"/>
                        <a:pt x="8408" y="489532"/>
                      </a:cubicBezTo>
                      <a:cubicBezTo>
                        <a:pt x="44076" y="529523"/>
                        <a:pt x="184587" y="558706"/>
                        <a:pt x="404000" y="560868"/>
                      </a:cubicBezTo>
                      <a:cubicBezTo>
                        <a:pt x="623413" y="563030"/>
                        <a:pt x="1122766" y="510069"/>
                        <a:pt x="1324885" y="502503"/>
                      </a:cubicBezTo>
                      <a:lnTo>
                        <a:pt x="1616715" y="515473"/>
                      </a:lnTo>
                      <a:cubicBezTo>
                        <a:pt x="1619957" y="543575"/>
                        <a:pt x="1498902" y="638690"/>
                        <a:pt x="1344340" y="671115"/>
                      </a:cubicBezTo>
                      <a:cubicBezTo>
                        <a:pt x="1189778" y="703540"/>
                        <a:pt x="821208" y="703541"/>
                        <a:pt x="689344" y="710026"/>
                      </a:cubicBezTo>
                      <a:cubicBezTo>
                        <a:pt x="557480" y="716511"/>
                        <a:pt x="553157" y="710026"/>
                        <a:pt x="553157" y="710026"/>
                      </a:cubicBezTo>
                      <a:lnTo>
                        <a:pt x="553157" y="710026"/>
                      </a:lnTo>
                      <a:cubicBezTo>
                        <a:pt x="560723" y="728401"/>
                        <a:pt x="534783" y="807303"/>
                        <a:pt x="598553" y="820273"/>
                      </a:cubicBezTo>
                      <a:cubicBezTo>
                        <a:pt x="662323" y="833243"/>
                        <a:pt x="799050" y="810545"/>
                        <a:pt x="935778" y="787847"/>
                      </a:cubicBezTo>
                    </a:path>
                  </a:pathLst>
                </a:custGeom>
                <a:no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Freeform: Shape 14">
                <a:extLst>
                  <a:ext uri="{FF2B5EF4-FFF2-40B4-BE49-F238E27FC236}">
                    <a16:creationId xmlns:a16="http://schemas.microsoft.com/office/drawing/2014/main" id="{AC86F60B-0667-8FEE-F39C-41427CEDBB09}"/>
                  </a:ext>
                </a:extLst>
              </p:cNvPr>
              <p:cNvSpPr/>
              <p:nvPr/>
            </p:nvSpPr>
            <p:spPr>
              <a:xfrm>
                <a:off x="7931268" y="3960386"/>
                <a:ext cx="2323340" cy="598203"/>
              </a:xfrm>
              <a:custGeom>
                <a:avLst/>
                <a:gdLst>
                  <a:gd name="connsiteX0" fmla="*/ 1876828 w 2323340"/>
                  <a:gd name="connsiteY0" fmla="*/ 23207 h 598203"/>
                  <a:gd name="connsiteX1" fmla="*/ 2181628 w 2323340"/>
                  <a:gd name="connsiteY1" fmla="*/ 16722 h 598203"/>
                  <a:gd name="connsiteX2" fmla="*/ 2227023 w 2323340"/>
                  <a:gd name="connsiteY2" fmla="*/ 211275 h 598203"/>
                  <a:gd name="connsiteX3" fmla="*/ 897576 w 2323340"/>
                  <a:gd name="connsiteY3" fmla="*/ 353948 h 598203"/>
                  <a:gd name="connsiteX4" fmla="*/ 2632 w 2323340"/>
                  <a:gd name="connsiteY4" fmla="*/ 483650 h 598203"/>
                  <a:gd name="connsiteX5" fmla="*/ 651142 w 2323340"/>
                  <a:gd name="connsiteY5" fmla="*/ 593897 h 598203"/>
                  <a:gd name="connsiteX6" fmla="*/ 1442325 w 2323340"/>
                  <a:gd name="connsiteY6" fmla="*/ 574441 h 598203"/>
                  <a:gd name="connsiteX7" fmla="*/ 1487721 w 2323340"/>
                  <a:gd name="connsiteY7" fmla="*/ 561471 h 59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3340" h="598203">
                    <a:moveTo>
                      <a:pt x="1876828" y="23207"/>
                    </a:moveTo>
                    <a:cubicBezTo>
                      <a:pt x="2000045" y="4292"/>
                      <a:pt x="2123262" y="-14623"/>
                      <a:pt x="2181628" y="16722"/>
                    </a:cubicBezTo>
                    <a:cubicBezTo>
                      <a:pt x="2239994" y="48067"/>
                      <a:pt x="2441032" y="155071"/>
                      <a:pt x="2227023" y="211275"/>
                    </a:cubicBezTo>
                    <a:cubicBezTo>
                      <a:pt x="2013014" y="267479"/>
                      <a:pt x="1268308" y="308552"/>
                      <a:pt x="897576" y="353948"/>
                    </a:cubicBezTo>
                    <a:cubicBezTo>
                      <a:pt x="526844" y="399344"/>
                      <a:pt x="43704" y="443659"/>
                      <a:pt x="2632" y="483650"/>
                    </a:cubicBezTo>
                    <a:cubicBezTo>
                      <a:pt x="-38440" y="523641"/>
                      <a:pt x="411193" y="578765"/>
                      <a:pt x="651142" y="593897"/>
                    </a:cubicBezTo>
                    <a:cubicBezTo>
                      <a:pt x="891091" y="609029"/>
                      <a:pt x="1302895" y="579845"/>
                      <a:pt x="1442325" y="574441"/>
                    </a:cubicBezTo>
                    <a:cubicBezTo>
                      <a:pt x="1581755" y="569037"/>
                      <a:pt x="1534738" y="565254"/>
                      <a:pt x="1487721" y="561471"/>
                    </a:cubicBezTo>
                  </a:path>
                </a:pathLst>
              </a:cu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2" name="Group 31">
            <a:extLst>
              <a:ext uri="{FF2B5EF4-FFF2-40B4-BE49-F238E27FC236}">
                <a16:creationId xmlns:a16="http://schemas.microsoft.com/office/drawing/2014/main" id="{62867F6F-5742-F70B-7DCC-F77F19FDCB30}"/>
              </a:ext>
            </a:extLst>
          </p:cNvPr>
          <p:cNvGrpSpPr/>
          <p:nvPr/>
        </p:nvGrpSpPr>
        <p:grpSpPr>
          <a:xfrm>
            <a:off x="2695489" y="2628492"/>
            <a:ext cx="8068214" cy="1458476"/>
            <a:chOff x="3133186" y="3855834"/>
            <a:chExt cx="8068214" cy="1458476"/>
          </a:xfrm>
        </p:grpSpPr>
        <p:grpSp>
          <p:nvGrpSpPr>
            <p:cNvPr id="23" name="Group 22">
              <a:extLst>
                <a:ext uri="{FF2B5EF4-FFF2-40B4-BE49-F238E27FC236}">
                  <a16:creationId xmlns:a16="http://schemas.microsoft.com/office/drawing/2014/main" id="{8547BCAD-5425-37F7-1F09-3E750D1BD9B4}"/>
                </a:ext>
              </a:extLst>
            </p:cNvPr>
            <p:cNvGrpSpPr/>
            <p:nvPr/>
          </p:nvGrpSpPr>
          <p:grpSpPr>
            <a:xfrm>
              <a:off x="4289039" y="3866510"/>
              <a:ext cx="3856547" cy="1447800"/>
              <a:chOff x="7488136" y="3297856"/>
              <a:chExt cx="3856547" cy="1447800"/>
            </a:xfrm>
          </p:grpSpPr>
          <p:grpSp>
            <p:nvGrpSpPr>
              <p:cNvPr id="24" name="Group 23">
                <a:extLst>
                  <a:ext uri="{FF2B5EF4-FFF2-40B4-BE49-F238E27FC236}">
                    <a16:creationId xmlns:a16="http://schemas.microsoft.com/office/drawing/2014/main" id="{7E33E84A-AD76-AE34-D54F-CC919C3813E9}"/>
                  </a:ext>
                </a:extLst>
              </p:cNvPr>
              <p:cNvGrpSpPr/>
              <p:nvPr/>
            </p:nvGrpSpPr>
            <p:grpSpPr>
              <a:xfrm>
                <a:off x="7488136" y="3297856"/>
                <a:ext cx="3856547" cy="1447800"/>
                <a:chOff x="4648200" y="1689841"/>
                <a:chExt cx="3856547" cy="1447800"/>
              </a:xfrm>
            </p:grpSpPr>
            <p:sp>
              <p:nvSpPr>
                <p:cNvPr id="26" name="Oval 25">
                  <a:extLst>
                    <a:ext uri="{FF2B5EF4-FFF2-40B4-BE49-F238E27FC236}">
                      <a16:creationId xmlns:a16="http://schemas.microsoft.com/office/drawing/2014/main" id="{AB5BCE1E-0678-71AE-401D-4D4271B37BF6}"/>
                    </a:ext>
                  </a:extLst>
                </p:cNvPr>
                <p:cNvSpPr/>
                <p:nvPr/>
              </p:nvSpPr>
              <p:spPr>
                <a:xfrm>
                  <a:off x="4648200" y="1689841"/>
                  <a:ext cx="3352800" cy="1447800"/>
                </a:xfrm>
                <a:prstGeom prst="ellipse">
                  <a:avLst/>
                </a:prstGeom>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F41ABDC3-46EB-5C46-8CC1-25F07FB79BC0}"/>
                    </a:ext>
                  </a:extLst>
                </p:cNvPr>
                <p:cNvSpPr txBox="1"/>
                <p:nvPr/>
              </p:nvSpPr>
              <p:spPr>
                <a:xfrm>
                  <a:off x="4648200" y="2192648"/>
                  <a:ext cx="3352800" cy="338554"/>
                </a:xfrm>
                <a:prstGeom prst="rect">
                  <a:avLst/>
                </a:prstGeom>
                <a:noFill/>
                <a:ln>
                  <a:noFill/>
                </a:ln>
              </p:spPr>
              <p:txBody>
                <a:bodyPr wrap="square">
                  <a:spAutoFit/>
                </a:bodyPr>
                <a:lstStyle/>
                <a:p>
                  <a:r>
                    <a:rPr lang="en-US" altLang="en-US" sz="1600" b="1" dirty="0">
                      <a:solidFill>
                        <a:srgbClr val="FF0000"/>
                      </a:solidFill>
                      <a:highlight>
                        <a:srgbClr val="C0C0C0"/>
                      </a:highlight>
                      <a:latin typeface="Courier New" panose="02070309020205020404" pitchFamily="49" charset="0"/>
                      <a:cs typeface="Courier New" panose="02070309020205020404" pitchFamily="49" charset="0"/>
                    </a:rPr>
                    <a:t>AGATGGCAGCCCCCGGAC</a:t>
                  </a:r>
                  <a:endParaRPr lang="en-US" sz="1600" b="1" dirty="0">
                    <a:solidFill>
                      <a:srgbClr val="FF0000"/>
                    </a:solidFill>
                  </a:endParaRPr>
                </a:p>
              </p:txBody>
            </p:sp>
            <p:sp>
              <p:nvSpPr>
                <p:cNvPr id="28" name="Freeform: Shape 27">
                  <a:extLst>
                    <a:ext uri="{FF2B5EF4-FFF2-40B4-BE49-F238E27FC236}">
                      <a16:creationId xmlns:a16="http://schemas.microsoft.com/office/drawing/2014/main" id="{B878EDBB-B29D-7D11-7F71-45513C6A57FF}"/>
                    </a:ext>
                  </a:extLst>
                </p:cNvPr>
                <p:cNvSpPr/>
                <p:nvPr/>
              </p:nvSpPr>
              <p:spPr>
                <a:xfrm>
                  <a:off x="6324600" y="2273025"/>
                  <a:ext cx="2180147" cy="824060"/>
                </a:xfrm>
                <a:custGeom>
                  <a:avLst/>
                  <a:gdLst>
                    <a:gd name="connsiteX0" fmla="*/ 1642655 w 2180147"/>
                    <a:gd name="connsiteY0" fmla="*/ 22605 h 824060"/>
                    <a:gd name="connsiteX1" fmla="*/ 1973395 w 2180147"/>
                    <a:gd name="connsiteY1" fmla="*/ 3149 h 824060"/>
                    <a:gd name="connsiteX2" fmla="*/ 2174434 w 2180147"/>
                    <a:gd name="connsiteY2" fmla="*/ 80971 h 824060"/>
                    <a:gd name="connsiteX3" fmla="*/ 1752902 w 2180147"/>
                    <a:gd name="connsiteY3" fmla="*/ 275524 h 824060"/>
                    <a:gd name="connsiteX4" fmla="*/ 825532 w 2180147"/>
                    <a:gd name="connsiteY4" fmla="*/ 288494 h 824060"/>
                    <a:gd name="connsiteX5" fmla="*/ 189991 w 2180147"/>
                    <a:gd name="connsiteY5" fmla="*/ 320920 h 824060"/>
                    <a:gd name="connsiteX6" fmla="*/ 8408 w 2180147"/>
                    <a:gd name="connsiteY6" fmla="*/ 489532 h 824060"/>
                    <a:gd name="connsiteX7" fmla="*/ 404000 w 2180147"/>
                    <a:gd name="connsiteY7" fmla="*/ 560868 h 824060"/>
                    <a:gd name="connsiteX8" fmla="*/ 1324885 w 2180147"/>
                    <a:gd name="connsiteY8" fmla="*/ 502503 h 824060"/>
                    <a:gd name="connsiteX9" fmla="*/ 1616715 w 2180147"/>
                    <a:gd name="connsiteY9" fmla="*/ 515473 h 824060"/>
                    <a:gd name="connsiteX10" fmla="*/ 1344340 w 2180147"/>
                    <a:gd name="connsiteY10" fmla="*/ 671115 h 824060"/>
                    <a:gd name="connsiteX11" fmla="*/ 689344 w 2180147"/>
                    <a:gd name="connsiteY11" fmla="*/ 710026 h 824060"/>
                    <a:gd name="connsiteX12" fmla="*/ 553157 w 2180147"/>
                    <a:gd name="connsiteY12" fmla="*/ 710026 h 824060"/>
                    <a:gd name="connsiteX13" fmla="*/ 553157 w 2180147"/>
                    <a:gd name="connsiteY13" fmla="*/ 710026 h 824060"/>
                    <a:gd name="connsiteX14" fmla="*/ 598553 w 2180147"/>
                    <a:gd name="connsiteY14" fmla="*/ 820273 h 824060"/>
                    <a:gd name="connsiteX15" fmla="*/ 935778 w 2180147"/>
                    <a:gd name="connsiteY15" fmla="*/ 787847 h 82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0147" h="824060">
                      <a:moveTo>
                        <a:pt x="1642655" y="22605"/>
                      </a:moveTo>
                      <a:cubicBezTo>
                        <a:pt x="1763710" y="8013"/>
                        <a:pt x="1884765" y="-6579"/>
                        <a:pt x="1973395" y="3149"/>
                      </a:cubicBezTo>
                      <a:cubicBezTo>
                        <a:pt x="2062025" y="12877"/>
                        <a:pt x="2211183" y="35575"/>
                        <a:pt x="2174434" y="80971"/>
                      </a:cubicBezTo>
                      <a:cubicBezTo>
                        <a:pt x="2137685" y="126367"/>
                        <a:pt x="1977719" y="240937"/>
                        <a:pt x="1752902" y="275524"/>
                      </a:cubicBezTo>
                      <a:cubicBezTo>
                        <a:pt x="1528085" y="310111"/>
                        <a:pt x="1086017" y="280928"/>
                        <a:pt x="825532" y="288494"/>
                      </a:cubicBezTo>
                      <a:cubicBezTo>
                        <a:pt x="565047" y="296060"/>
                        <a:pt x="326178" y="287414"/>
                        <a:pt x="189991" y="320920"/>
                      </a:cubicBezTo>
                      <a:cubicBezTo>
                        <a:pt x="53804" y="354426"/>
                        <a:pt x="-27260" y="449541"/>
                        <a:pt x="8408" y="489532"/>
                      </a:cubicBezTo>
                      <a:cubicBezTo>
                        <a:pt x="44076" y="529523"/>
                        <a:pt x="184587" y="558706"/>
                        <a:pt x="404000" y="560868"/>
                      </a:cubicBezTo>
                      <a:cubicBezTo>
                        <a:pt x="623413" y="563030"/>
                        <a:pt x="1122766" y="510069"/>
                        <a:pt x="1324885" y="502503"/>
                      </a:cubicBezTo>
                      <a:lnTo>
                        <a:pt x="1616715" y="515473"/>
                      </a:lnTo>
                      <a:cubicBezTo>
                        <a:pt x="1619957" y="543575"/>
                        <a:pt x="1498902" y="638690"/>
                        <a:pt x="1344340" y="671115"/>
                      </a:cubicBezTo>
                      <a:cubicBezTo>
                        <a:pt x="1189778" y="703540"/>
                        <a:pt x="821208" y="703541"/>
                        <a:pt x="689344" y="710026"/>
                      </a:cubicBezTo>
                      <a:cubicBezTo>
                        <a:pt x="557480" y="716511"/>
                        <a:pt x="553157" y="710026"/>
                        <a:pt x="553157" y="710026"/>
                      </a:cubicBezTo>
                      <a:lnTo>
                        <a:pt x="553157" y="710026"/>
                      </a:lnTo>
                      <a:cubicBezTo>
                        <a:pt x="560723" y="728401"/>
                        <a:pt x="534783" y="807303"/>
                        <a:pt x="598553" y="820273"/>
                      </a:cubicBezTo>
                      <a:cubicBezTo>
                        <a:pt x="662323" y="833243"/>
                        <a:pt x="799050" y="810545"/>
                        <a:pt x="935778" y="787847"/>
                      </a:cubicBezTo>
                    </a:path>
                  </a:pathLst>
                </a:custGeom>
                <a:no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Freeform: Shape 24">
                <a:extLst>
                  <a:ext uri="{FF2B5EF4-FFF2-40B4-BE49-F238E27FC236}">
                    <a16:creationId xmlns:a16="http://schemas.microsoft.com/office/drawing/2014/main" id="{474CF78C-2E0C-6B67-A2B7-5D14BB778417}"/>
                  </a:ext>
                </a:extLst>
              </p:cNvPr>
              <p:cNvSpPr/>
              <p:nvPr/>
            </p:nvSpPr>
            <p:spPr>
              <a:xfrm>
                <a:off x="7931269" y="3945014"/>
                <a:ext cx="2323340" cy="598203"/>
              </a:xfrm>
              <a:custGeom>
                <a:avLst/>
                <a:gdLst>
                  <a:gd name="connsiteX0" fmla="*/ 1876828 w 2323340"/>
                  <a:gd name="connsiteY0" fmla="*/ 23207 h 598203"/>
                  <a:gd name="connsiteX1" fmla="*/ 2181628 w 2323340"/>
                  <a:gd name="connsiteY1" fmla="*/ 16722 h 598203"/>
                  <a:gd name="connsiteX2" fmla="*/ 2227023 w 2323340"/>
                  <a:gd name="connsiteY2" fmla="*/ 211275 h 598203"/>
                  <a:gd name="connsiteX3" fmla="*/ 897576 w 2323340"/>
                  <a:gd name="connsiteY3" fmla="*/ 353948 h 598203"/>
                  <a:gd name="connsiteX4" fmla="*/ 2632 w 2323340"/>
                  <a:gd name="connsiteY4" fmla="*/ 483650 h 598203"/>
                  <a:gd name="connsiteX5" fmla="*/ 651142 w 2323340"/>
                  <a:gd name="connsiteY5" fmla="*/ 593897 h 598203"/>
                  <a:gd name="connsiteX6" fmla="*/ 1442325 w 2323340"/>
                  <a:gd name="connsiteY6" fmla="*/ 574441 h 598203"/>
                  <a:gd name="connsiteX7" fmla="*/ 1487721 w 2323340"/>
                  <a:gd name="connsiteY7" fmla="*/ 561471 h 59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3340" h="598203">
                    <a:moveTo>
                      <a:pt x="1876828" y="23207"/>
                    </a:moveTo>
                    <a:cubicBezTo>
                      <a:pt x="2000045" y="4292"/>
                      <a:pt x="2123262" y="-14623"/>
                      <a:pt x="2181628" y="16722"/>
                    </a:cubicBezTo>
                    <a:cubicBezTo>
                      <a:pt x="2239994" y="48067"/>
                      <a:pt x="2441032" y="155071"/>
                      <a:pt x="2227023" y="211275"/>
                    </a:cubicBezTo>
                    <a:cubicBezTo>
                      <a:pt x="2013014" y="267479"/>
                      <a:pt x="1268308" y="308552"/>
                      <a:pt x="897576" y="353948"/>
                    </a:cubicBezTo>
                    <a:cubicBezTo>
                      <a:pt x="526844" y="399344"/>
                      <a:pt x="43704" y="443659"/>
                      <a:pt x="2632" y="483650"/>
                    </a:cubicBezTo>
                    <a:cubicBezTo>
                      <a:pt x="-38440" y="523641"/>
                      <a:pt x="411193" y="578765"/>
                      <a:pt x="651142" y="593897"/>
                    </a:cubicBezTo>
                    <a:cubicBezTo>
                      <a:pt x="891091" y="609029"/>
                      <a:pt x="1302895" y="579845"/>
                      <a:pt x="1442325" y="574441"/>
                    </a:cubicBezTo>
                    <a:cubicBezTo>
                      <a:pt x="1581755" y="569037"/>
                      <a:pt x="1534738" y="565254"/>
                      <a:pt x="1487721" y="561471"/>
                    </a:cubicBezTo>
                  </a:path>
                </a:pathLst>
              </a:cu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Rectangle 28">
              <a:extLst>
                <a:ext uri="{FF2B5EF4-FFF2-40B4-BE49-F238E27FC236}">
                  <a16:creationId xmlns:a16="http://schemas.microsoft.com/office/drawing/2014/main" id="{204E4848-5DB1-0A7E-A860-5E0236A0E2E5}"/>
                </a:ext>
              </a:extLst>
            </p:cNvPr>
            <p:cNvSpPr>
              <a:spLocks noChangeArrowheads="1"/>
            </p:cNvSpPr>
            <p:nvPr/>
          </p:nvSpPr>
          <p:spPr bwMode="auto">
            <a:xfrm>
              <a:off x="3133186" y="3855834"/>
              <a:ext cx="806821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en-US" sz="1600" dirty="0">
                  <a:latin typeface="Courier New" panose="02070309020205020404" pitchFamily="49" charset="0"/>
                  <a:cs typeface="Courier New" panose="02070309020205020404" pitchFamily="49" charset="0"/>
                </a:rPr>
                <a:t>        </a:t>
              </a:r>
              <a:r>
                <a:rPr lang="en-US" altLang="en-US" sz="1600" b="1" dirty="0">
                  <a:latin typeface="Courier New" panose="02070309020205020404" pitchFamily="49" charset="0"/>
                  <a:cs typeface="Courier New" panose="02070309020205020404" pitchFamily="49" charset="0"/>
                </a:rPr>
                <a:t>A</a:t>
              </a:r>
              <a:r>
                <a:rPr lang="en-US" altLang="en-US" sz="1600" b="1" dirty="0">
                  <a:highlight>
                    <a:srgbClr val="C0C0C0"/>
                  </a:highlight>
                  <a:latin typeface="Courier New" panose="02070309020205020404" pitchFamily="49" charset="0"/>
                  <a:cs typeface="Courier New" panose="02070309020205020404" pitchFamily="49" charset="0"/>
                </a:rPr>
                <a:t>AGATGGCAGCCCCCGGAC</a:t>
              </a:r>
              <a:r>
                <a:rPr lang="en-US" altLang="en-US" sz="1600" b="1" dirty="0">
                  <a:latin typeface="Courier New" panose="02070309020205020404" pitchFamily="49" charset="0"/>
                  <a:cs typeface="Courier New" panose="02070309020205020404" pitchFamily="49" charset="0"/>
                </a:rPr>
                <a:t>  </a:t>
              </a:r>
              <a:r>
                <a:rPr lang="en-US" altLang="en-US" sz="1600" b="1" dirty="0">
                  <a:highlight>
                    <a:srgbClr val="00FFFF"/>
                  </a:highlight>
                  <a:latin typeface="Courier New" panose="02070309020205020404" pitchFamily="49" charset="0"/>
                  <a:cs typeface="Courier New" panose="02070309020205020404" pitchFamily="49" charset="0"/>
                </a:rPr>
                <a:t>TGG</a:t>
              </a:r>
              <a:r>
                <a:rPr lang="en-US" altLang="en-US" sz="1600" b="1" dirty="0">
                  <a:latin typeface="Courier New" panose="02070309020205020404" pitchFamily="49" charset="0"/>
                  <a:cs typeface="Courier New" panose="02070309020205020404" pitchFamily="49" charset="0"/>
                </a:rPr>
                <a:t>GC</a:t>
              </a:r>
            </a:p>
            <a:p>
              <a:pPr eaLnBrk="0" hangingPunct="0"/>
              <a:r>
                <a:rPr lang="en-US" altLang="en-US" sz="1600" dirty="0">
                  <a:latin typeface="Courier New" panose="02070309020205020404" pitchFamily="49" charset="0"/>
                  <a:cs typeface="Courier New" panose="02070309020205020404" pitchFamily="49" charset="0"/>
                </a:rPr>
                <a:t>-</a:t>
              </a:r>
              <a:r>
                <a:rPr lang="en-US" altLang="en-US" sz="1600" b="1" dirty="0">
                  <a:latin typeface="Courier New" panose="02070309020205020404" pitchFamily="49" charset="0"/>
                  <a:cs typeface="Courier New" panose="02070309020205020404" pitchFamily="49" charset="0"/>
                </a:rPr>
                <a:t>AGGCTGG                          AG</a:t>
              </a:r>
              <a:r>
                <a:rPr lang="en-US" altLang="en-US" sz="1600" b="1" u="sng" dirty="0">
                  <a:highlight>
                    <a:srgbClr val="FF00FF"/>
                  </a:highlight>
                  <a:latin typeface="Courier New" panose="02070309020205020404" pitchFamily="49" charset="0"/>
                  <a:cs typeface="Courier New" panose="02070309020205020404" pitchFamily="49" charset="0"/>
                </a:rPr>
                <a:t>AAC</a:t>
              </a:r>
              <a:r>
                <a:rPr lang="en-US" altLang="en-US" sz="1600" b="1" dirty="0">
                  <a:latin typeface="Courier New" panose="02070309020205020404" pitchFamily="49" charset="0"/>
                  <a:cs typeface="Courier New" panose="02070309020205020404" pitchFamily="49" charset="0"/>
                </a:rPr>
                <a:t>TTCAAGCAGACCTACAGCAA-</a:t>
              </a:r>
            </a:p>
            <a:p>
              <a:pPr eaLnBrk="0" hangingPunct="0"/>
              <a:r>
                <a:rPr lang="en-US" altLang="en-US" sz="1600" b="1" dirty="0">
                  <a:latin typeface="Courier New" panose="02070309020205020404" pitchFamily="49" charset="0"/>
                  <a:cs typeface="Courier New" panose="02070309020205020404" pitchFamily="49" charset="0"/>
                </a:rPr>
                <a:t>-TCCGACC                          TCTTGAAGTTCGTCTGGATGTCGTT-</a:t>
              </a:r>
            </a:p>
            <a:p>
              <a:pPr eaLnBrk="0" hangingPunct="0"/>
              <a:r>
                <a:rPr lang="en-US" altLang="en-US" sz="1600" dirty="0">
                  <a:latin typeface="Courier New" panose="02070309020205020404" pitchFamily="49" charset="0"/>
                  <a:cs typeface="Courier New" panose="02070309020205020404" pitchFamily="49" charset="0"/>
                </a:rPr>
                <a:t>        </a:t>
              </a:r>
              <a:r>
                <a:rPr lang="en-US" altLang="en-US" sz="1600" b="1" dirty="0">
                  <a:latin typeface="Courier New" panose="02070309020205020404" pitchFamily="49" charset="0"/>
                  <a:cs typeface="Courier New" panose="02070309020205020404" pitchFamily="49" charset="0"/>
                </a:rPr>
                <a:t>TTCTACCGTCGGGGGCCTG  ACCCG</a:t>
              </a:r>
            </a:p>
          </p:txBody>
        </p:sp>
      </p:grpSp>
      <p:grpSp>
        <p:nvGrpSpPr>
          <p:cNvPr id="45" name="Group 44">
            <a:extLst>
              <a:ext uri="{FF2B5EF4-FFF2-40B4-BE49-F238E27FC236}">
                <a16:creationId xmlns:a16="http://schemas.microsoft.com/office/drawing/2014/main" id="{8F32F54D-8757-707D-CBF8-5EDCA4F839BB}"/>
              </a:ext>
            </a:extLst>
          </p:cNvPr>
          <p:cNvGrpSpPr/>
          <p:nvPr/>
        </p:nvGrpSpPr>
        <p:grpSpPr>
          <a:xfrm>
            <a:off x="990600" y="4085167"/>
            <a:ext cx="10796853" cy="1648422"/>
            <a:chOff x="381000" y="4413942"/>
            <a:chExt cx="10875360" cy="1648422"/>
          </a:xfrm>
        </p:grpSpPr>
        <p:sp>
          <p:nvSpPr>
            <p:cNvPr id="34" name="TextBox 33">
              <a:extLst>
                <a:ext uri="{FF2B5EF4-FFF2-40B4-BE49-F238E27FC236}">
                  <a16:creationId xmlns:a16="http://schemas.microsoft.com/office/drawing/2014/main" id="{CE413DFF-E966-44D9-8916-817B0D11146E}"/>
                </a:ext>
              </a:extLst>
            </p:cNvPr>
            <p:cNvSpPr txBox="1"/>
            <p:nvPr/>
          </p:nvSpPr>
          <p:spPr>
            <a:xfrm>
              <a:off x="2819400" y="4413942"/>
              <a:ext cx="8436960" cy="646331"/>
            </a:xfrm>
            <a:prstGeom prst="rect">
              <a:avLst/>
            </a:prstGeom>
            <a:noFill/>
          </p:spPr>
          <p:txBody>
            <a:bodyPr wrap="square">
              <a:spAutoFit/>
            </a:bodyPr>
            <a:lstStyle/>
            <a:p>
              <a:pPr eaLnBrk="0" hangingPunct="0"/>
              <a:r>
                <a:rPr lang="en-US" altLang="en-US" sz="1800" dirty="0">
                  <a:latin typeface="Courier New" panose="02070309020205020404" pitchFamily="49" charset="0"/>
                  <a:cs typeface="Courier New" panose="02070309020205020404" pitchFamily="49" charset="0"/>
                </a:rPr>
                <a:t>-</a:t>
              </a:r>
              <a:r>
                <a:rPr lang="en-US" altLang="en-US" sz="1800" b="1" dirty="0">
                  <a:latin typeface="Courier New" panose="02070309020205020404" pitchFamily="49" charset="0"/>
                  <a:cs typeface="Courier New" panose="02070309020205020404" pitchFamily="49" charset="0"/>
                </a:rPr>
                <a:t>AGGCTGGAAGATGGCAGCCCCCGGAC  TGGGCAG</a:t>
              </a:r>
              <a:r>
                <a:rPr lang="en-US" altLang="en-US" sz="1800" b="1" u="sng" dirty="0">
                  <a:highlight>
                    <a:srgbClr val="FF00FF"/>
                  </a:highlight>
                  <a:latin typeface="Courier New" panose="02070309020205020404" pitchFamily="49" charset="0"/>
                  <a:cs typeface="Courier New" panose="02070309020205020404" pitchFamily="49" charset="0"/>
                </a:rPr>
                <a:t>AAC</a:t>
              </a:r>
              <a:r>
                <a:rPr lang="en-US" altLang="en-US" sz="1800" b="1" dirty="0">
                  <a:latin typeface="Courier New" panose="02070309020205020404" pitchFamily="49" charset="0"/>
                  <a:cs typeface="Courier New" panose="02070309020205020404" pitchFamily="49" charset="0"/>
                </a:rPr>
                <a:t>TTCAAGCAGACCTACAGCAA-</a:t>
              </a:r>
            </a:p>
            <a:p>
              <a:pPr eaLnBrk="0" hangingPunct="0"/>
              <a:r>
                <a:rPr lang="en-US" altLang="en-US" sz="1800" b="1" dirty="0">
                  <a:latin typeface="Courier New" panose="02070309020205020404" pitchFamily="49" charset="0"/>
                  <a:cs typeface="Courier New" panose="02070309020205020404" pitchFamily="49" charset="0"/>
                </a:rPr>
                <a:t>-TCCGACCTTCTACCGTCGGGGGCCTG  ACCCGTCTTGAAGTTCGTCTGGATGTCGTT-</a:t>
              </a:r>
            </a:p>
          </p:txBody>
        </p:sp>
        <p:sp>
          <p:nvSpPr>
            <p:cNvPr id="35" name="TextBox 34">
              <a:extLst>
                <a:ext uri="{FF2B5EF4-FFF2-40B4-BE49-F238E27FC236}">
                  <a16:creationId xmlns:a16="http://schemas.microsoft.com/office/drawing/2014/main" id="{D7196D78-A547-11B3-A70C-4DDE89FB47C8}"/>
                </a:ext>
              </a:extLst>
            </p:cNvPr>
            <p:cNvSpPr txBox="1"/>
            <p:nvPr/>
          </p:nvSpPr>
          <p:spPr>
            <a:xfrm>
              <a:off x="381000" y="5416033"/>
              <a:ext cx="7341815" cy="646331"/>
            </a:xfrm>
            <a:prstGeom prst="rect">
              <a:avLst/>
            </a:prstGeom>
            <a:noFill/>
          </p:spPr>
          <p:txBody>
            <a:bodyPr wrap="square">
              <a:spAutoFit/>
            </a:bodyPr>
            <a:lstStyle/>
            <a:p>
              <a:r>
                <a:rPr lang="en-US" altLang="en-US" sz="1800" dirty="0">
                  <a:latin typeface="Courier New" panose="02070309020205020404" pitchFamily="49" charset="0"/>
                  <a:cs typeface="Courier New" panose="02070309020205020404" pitchFamily="49" charset="0"/>
                </a:rPr>
                <a:t>GGCTGGAAGATGGCAGCCCCCGGACTGGGCAG</a:t>
              </a:r>
              <a:r>
                <a:rPr lang="en-US" altLang="en-US" sz="1800" u="sng" dirty="0">
                  <a:highlight>
                    <a:srgbClr val="FF00FF"/>
                  </a:highlight>
                  <a:latin typeface="Courier New" panose="02070309020205020404" pitchFamily="49" charset="0"/>
                  <a:cs typeface="Courier New" panose="02070309020205020404" pitchFamily="49" charset="0"/>
                </a:rPr>
                <a:t>ATC</a:t>
              </a:r>
              <a:r>
                <a:rPr lang="en-US" altLang="en-US" sz="1800" dirty="0">
                  <a:latin typeface="Courier New" panose="02070309020205020404" pitchFamily="49" charset="0"/>
                  <a:cs typeface="Courier New" panose="02070309020205020404" pitchFamily="49" charset="0"/>
                </a:rPr>
                <a:t>TTCAAGCAGACCTACAG</a:t>
              </a:r>
            </a:p>
            <a:p>
              <a:r>
                <a:rPr lang="en-US" dirty="0">
                  <a:latin typeface="Courier New" panose="02070309020205020404" pitchFamily="49" charset="0"/>
                  <a:cs typeface="Courier New" panose="02070309020205020404" pitchFamily="49" charset="0"/>
                </a:rPr>
                <a:t>CCGACCTTCTACCGTCGGGGGCCTGACCCGTCTAGAAGTTCGTCTGGATGTC</a:t>
              </a:r>
              <a:endParaRPr lang="en-US" dirty="0"/>
            </a:p>
          </p:txBody>
        </p:sp>
        <p:sp>
          <p:nvSpPr>
            <p:cNvPr id="36" name="Right Brace 35">
              <a:extLst>
                <a:ext uri="{FF2B5EF4-FFF2-40B4-BE49-F238E27FC236}">
                  <a16:creationId xmlns:a16="http://schemas.microsoft.com/office/drawing/2014/main" id="{6272A1DE-17D3-B51E-1AA1-02F9BD7FC5FA}"/>
                </a:ext>
              </a:extLst>
            </p:cNvPr>
            <p:cNvSpPr/>
            <p:nvPr/>
          </p:nvSpPr>
          <p:spPr>
            <a:xfrm rot="16200000">
              <a:off x="3876625" y="1799150"/>
              <a:ext cx="255292" cy="713836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ight Brace 36">
              <a:extLst>
                <a:ext uri="{FF2B5EF4-FFF2-40B4-BE49-F238E27FC236}">
                  <a16:creationId xmlns:a16="http://schemas.microsoft.com/office/drawing/2014/main" id="{19D3368B-DC94-0A7F-4B09-83F56FCF2C99}"/>
                </a:ext>
              </a:extLst>
            </p:cNvPr>
            <p:cNvSpPr/>
            <p:nvPr/>
          </p:nvSpPr>
          <p:spPr>
            <a:xfrm rot="5400000">
              <a:off x="7112889" y="1724312"/>
              <a:ext cx="208419" cy="6814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9" name="Connector: Elbow 38">
              <a:extLst>
                <a:ext uri="{FF2B5EF4-FFF2-40B4-BE49-F238E27FC236}">
                  <a16:creationId xmlns:a16="http://schemas.microsoft.com/office/drawing/2014/main" id="{62998F5A-337B-055B-F0DA-D88BE59736C5}"/>
                </a:ext>
              </a:extLst>
            </p:cNvPr>
            <p:cNvCxnSpPr>
              <a:stCxn id="36" idx="1"/>
              <a:endCxn id="37" idx="1"/>
            </p:cNvCxnSpPr>
            <p:nvPr/>
          </p:nvCxnSpPr>
          <p:spPr>
            <a:xfrm rot="5400000" flipH="1" flipV="1">
              <a:off x="5608153" y="3631740"/>
              <a:ext cx="5064" cy="3212827"/>
            </a:xfrm>
            <a:prstGeom prst="bentConnector5">
              <a:avLst>
                <a:gd name="adj1" fmla="val -32050"/>
                <a:gd name="adj2" fmla="val 50365"/>
                <a:gd name="adj3" fmla="val 3930"/>
              </a:avLst>
            </a:prstGeom>
            <a:ln>
              <a:tailEnd type="stealth"/>
            </a:ln>
          </p:spPr>
          <p:style>
            <a:lnRef idx="1">
              <a:schemeClr val="accent1"/>
            </a:lnRef>
            <a:fillRef idx="0">
              <a:schemeClr val="accent1"/>
            </a:fillRef>
            <a:effectRef idx="0">
              <a:schemeClr val="accent1"/>
            </a:effectRef>
            <a:fontRef idx="minor">
              <a:schemeClr val="tx1"/>
            </a:fontRef>
          </p:style>
        </p:cxnSp>
      </p:grpSp>
      <p:sp>
        <p:nvSpPr>
          <p:cNvPr id="43" name="TextBox 42">
            <a:extLst>
              <a:ext uri="{FF2B5EF4-FFF2-40B4-BE49-F238E27FC236}">
                <a16:creationId xmlns:a16="http://schemas.microsoft.com/office/drawing/2014/main" id="{A320B5BA-500F-98B8-6D10-C7DA76433853}"/>
              </a:ext>
            </a:extLst>
          </p:cNvPr>
          <p:cNvSpPr txBox="1"/>
          <p:nvPr/>
        </p:nvSpPr>
        <p:spPr>
          <a:xfrm>
            <a:off x="3056294" y="4634506"/>
            <a:ext cx="1264257" cy="369332"/>
          </a:xfrm>
          <a:prstGeom prst="rect">
            <a:avLst/>
          </a:prstGeom>
          <a:noFill/>
        </p:spPr>
        <p:txBody>
          <a:bodyPr wrap="none" rtlCol="0">
            <a:spAutoFit/>
          </a:bodyPr>
          <a:lstStyle/>
          <a:p>
            <a:r>
              <a:rPr lang="en-US" dirty="0"/>
              <a:t>DNA Repair</a:t>
            </a:r>
          </a:p>
        </p:txBody>
      </p:sp>
      <p:sp>
        <p:nvSpPr>
          <p:cNvPr id="44" name="TextBox 43">
            <a:extLst>
              <a:ext uri="{FF2B5EF4-FFF2-40B4-BE49-F238E27FC236}">
                <a16:creationId xmlns:a16="http://schemas.microsoft.com/office/drawing/2014/main" id="{1C157579-C67D-58B5-22A0-6FDC69347DF6}"/>
              </a:ext>
            </a:extLst>
          </p:cNvPr>
          <p:cNvSpPr txBox="1"/>
          <p:nvPr/>
        </p:nvSpPr>
        <p:spPr>
          <a:xfrm>
            <a:off x="3587345" y="5697837"/>
            <a:ext cx="8376055" cy="646331"/>
          </a:xfrm>
          <a:prstGeom prst="rect">
            <a:avLst/>
          </a:prstGeom>
          <a:noFill/>
        </p:spPr>
        <p:txBody>
          <a:bodyPr wrap="square">
            <a:spAutoFit/>
          </a:bodyPr>
          <a:lstStyle/>
          <a:p>
            <a:pPr eaLnBrk="0" hangingPunct="0"/>
            <a:r>
              <a:rPr lang="en-US" altLang="en-US" sz="1800" dirty="0">
                <a:latin typeface="Courier New" panose="02070309020205020404" pitchFamily="49" charset="0"/>
                <a:cs typeface="Courier New" panose="02070309020205020404" pitchFamily="49" charset="0"/>
              </a:rPr>
              <a:t>-</a:t>
            </a:r>
            <a:r>
              <a:rPr lang="en-US" altLang="en-US" sz="1800" b="1" dirty="0">
                <a:latin typeface="Courier New" panose="02070309020205020404" pitchFamily="49" charset="0"/>
                <a:cs typeface="Courier New" panose="02070309020205020404" pitchFamily="49" charset="0"/>
              </a:rPr>
              <a:t>AGGCTGGAAGATGGCAGCCCCCGGACTGGGCAG</a:t>
            </a:r>
            <a:r>
              <a:rPr lang="en-US" altLang="en-US" sz="1800" b="1" u="sng" dirty="0">
                <a:latin typeface="Courier New" panose="02070309020205020404" pitchFamily="49" charset="0"/>
                <a:cs typeface="Courier New" panose="02070309020205020404" pitchFamily="49" charset="0"/>
              </a:rPr>
              <a:t>ATC</a:t>
            </a:r>
            <a:r>
              <a:rPr lang="en-US" altLang="en-US" sz="1800" b="1" dirty="0">
                <a:latin typeface="Courier New" panose="02070309020205020404" pitchFamily="49" charset="0"/>
                <a:cs typeface="Courier New" panose="02070309020205020404" pitchFamily="49" charset="0"/>
              </a:rPr>
              <a:t>TTCAAGCAGACCTACAGCAA-</a:t>
            </a:r>
          </a:p>
          <a:p>
            <a:pPr eaLnBrk="0" hangingPunct="0"/>
            <a:r>
              <a:rPr lang="en-US" altLang="en-US" sz="1800" b="1" dirty="0">
                <a:latin typeface="Courier New" panose="02070309020205020404" pitchFamily="49" charset="0"/>
                <a:cs typeface="Courier New" panose="02070309020205020404" pitchFamily="49" charset="0"/>
              </a:rPr>
              <a:t>-TCCGACCTTCTACCGTCGGGGGCCTGACCCGTCTAGAAGTTCGTCTGGATGTCGTT-</a:t>
            </a:r>
          </a:p>
        </p:txBody>
      </p:sp>
      <p:grpSp>
        <p:nvGrpSpPr>
          <p:cNvPr id="57" name="Group 56">
            <a:extLst>
              <a:ext uri="{FF2B5EF4-FFF2-40B4-BE49-F238E27FC236}">
                <a16:creationId xmlns:a16="http://schemas.microsoft.com/office/drawing/2014/main" id="{B807C493-7639-F554-04F1-281FC05BA611}"/>
              </a:ext>
            </a:extLst>
          </p:cNvPr>
          <p:cNvGrpSpPr/>
          <p:nvPr/>
        </p:nvGrpSpPr>
        <p:grpSpPr>
          <a:xfrm>
            <a:off x="5128139" y="-51217"/>
            <a:ext cx="316164" cy="400110"/>
            <a:chOff x="9253526" y="331424"/>
            <a:chExt cx="316164" cy="400110"/>
          </a:xfrm>
        </p:grpSpPr>
        <p:sp>
          <p:nvSpPr>
            <p:cNvPr id="51" name="Oval 50">
              <a:extLst>
                <a:ext uri="{FF2B5EF4-FFF2-40B4-BE49-F238E27FC236}">
                  <a16:creationId xmlns:a16="http://schemas.microsoft.com/office/drawing/2014/main" id="{7D0E2E93-98DA-F02A-2B35-B0830A5540CD}"/>
                </a:ext>
              </a:extLst>
            </p:cNvPr>
            <p:cNvSpPr/>
            <p:nvPr/>
          </p:nvSpPr>
          <p:spPr>
            <a:xfrm>
              <a:off x="9274580" y="405404"/>
              <a:ext cx="295110" cy="29511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56EB1709-58BF-421D-2F02-41D58BCB0F18}"/>
                </a:ext>
              </a:extLst>
            </p:cNvPr>
            <p:cNvSpPr txBox="1"/>
            <p:nvPr/>
          </p:nvSpPr>
          <p:spPr>
            <a:xfrm>
              <a:off x="9253526" y="331424"/>
              <a:ext cx="314510" cy="400110"/>
            </a:xfrm>
            <a:prstGeom prst="rect">
              <a:avLst/>
            </a:prstGeom>
            <a:noFill/>
          </p:spPr>
          <p:txBody>
            <a:bodyPr wrap="none" rtlCol="0">
              <a:spAutoFit/>
            </a:bodyPr>
            <a:lstStyle/>
            <a:p>
              <a:r>
                <a:rPr lang="en-US" sz="2000" b="1" dirty="0"/>
                <a:t>1</a:t>
              </a:r>
            </a:p>
          </p:txBody>
        </p:sp>
      </p:grpSp>
      <p:grpSp>
        <p:nvGrpSpPr>
          <p:cNvPr id="61" name="Group 60">
            <a:extLst>
              <a:ext uri="{FF2B5EF4-FFF2-40B4-BE49-F238E27FC236}">
                <a16:creationId xmlns:a16="http://schemas.microsoft.com/office/drawing/2014/main" id="{17A8E321-B7FB-445D-C53C-0AD7B9C69B06}"/>
              </a:ext>
            </a:extLst>
          </p:cNvPr>
          <p:cNvGrpSpPr/>
          <p:nvPr/>
        </p:nvGrpSpPr>
        <p:grpSpPr>
          <a:xfrm>
            <a:off x="8764312" y="932587"/>
            <a:ext cx="331231" cy="400110"/>
            <a:chOff x="10454531" y="2585505"/>
            <a:chExt cx="331231" cy="400110"/>
          </a:xfrm>
        </p:grpSpPr>
        <p:sp>
          <p:nvSpPr>
            <p:cNvPr id="54" name="Oval 53">
              <a:extLst>
                <a:ext uri="{FF2B5EF4-FFF2-40B4-BE49-F238E27FC236}">
                  <a16:creationId xmlns:a16="http://schemas.microsoft.com/office/drawing/2014/main" id="{E946D08B-1690-E36F-82B2-9000847769BF}"/>
                </a:ext>
              </a:extLst>
            </p:cNvPr>
            <p:cNvSpPr/>
            <p:nvPr/>
          </p:nvSpPr>
          <p:spPr>
            <a:xfrm>
              <a:off x="10454531" y="2616307"/>
              <a:ext cx="295110" cy="29511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22D3AD71-5B31-D113-738B-8CB8B0EAE87F}"/>
                </a:ext>
              </a:extLst>
            </p:cNvPr>
            <p:cNvSpPr txBox="1"/>
            <p:nvPr/>
          </p:nvSpPr>
          <p:spPr>
            <a:xfrm>
              <a:off x="10471252" y="2585505"/>
              <a:ext cx="314510" cy="400110"/>
            </a:xfrm>
            <a:prstGeom prst="rect">
              <a:avLst/>
            </a:prstGeom>
            <a:noFill/>
          </p:spPr>
          <p:txBody>
            <a:bodyPr wrap="none" rtlCol="0">
              <a:spAutoFit/>
            </a:bodyPr>
            <a:lstStyle/>
            <a:p>
              <a:r>
                <a:rPr lang="en-US" sz="2000" b="1" dirty="0"/>
                <a:t>2</a:t>
              </a:r>
            </a:p>
          </p:txBody>
        </p:sp>
      </p:grpSp>
      <p:grpSp>
        <p:nvGrpSpPr>
          <p:cNvPr id="58" name="Group 57">
            <a:extLst>
              <a:ext uri="{FF2B5EF4-FFF2-40B4-BE49-F238E27FC236}">
                <a16:creationId xmlns:a16="http://schemas.microsoft.com/office/drawing/2014/main" id="{E60512C8-954A-10E0-D705-54EF2A66484B}"/>
              </a:ext>
            </a:extLst>
          </p:cNvPr>
          <p:cNvGrpSpPr/>
          <p:nvPr/>
        </p:nvGrpSpPr>
        <p:grpSpPr>
          <a:xfrm>
            <a:off x="5858326" y="2254436"/>
            <a:ext cx="314510" cy="400110"/>
            <a:chOff x="10825954" y="651507"/>
            <a:chExt cx="314510" cy="400110"/>
          </a:xfrm>
        </p:grpSpPr>
        <p:sp>
          <p:nvSpPr>
            <p:cNvPr id="53" name="Oval 52">
              <a:extLst>
                <a:ext uri="{FF2B5EF4-FFF2-40B4-BE49-F238E27FC236}">
                  <a16:creationId xmlns:a16="http://schemas.microsoft.com/office/drawing/2014/main" id="{D26CDA51-70D7-E0C7-7E9D-FD1EBC5E7A3D}"/>
                </a:ext>
              </a:extLst>
            </p:cNvPr>
            <p:cNvSpPr/>
            <p:nvPr/>
          </p:nvSpPr>
          <p:spPr>
            <a:xfrm>
              <a:off x="10830090" y="723247"/>
              <a:ext cx="295110" cy="29511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1B957DAE-92C5-8004-14CC-7FAFC1DC47E0}"/>
                </a:ext>
              </a:extLst>
            </p:cNvPr>
            <p:cNvSpPr txBox="1"/>
            <p:nvPr/>
          </p:nvSpPr>
          <p:spPr>
            <a:xfrm>
              <a:off x="10825954" y="651507"/>
              <a:ext cx="314510" cy="400110"/>
            </a:xfrm>
            <a:prstGeom prst="rect">
              <a:avLst/>
            </a:prstGeom>
            <a:noFill/>
          </p:spPr>
          <p:txBody>
            <a:bodyPr wrap="none" rtlCol="0">
              <a:spAutoFit/>
            </a:bodyPr>
            <a:lstStyle/>
            <a:p>
              <a:r>
                <a:rPr lang="en-US" sz="2000" b="1" dirty="0"/>
                <a:t>3</a:t>
              </a:r>
            </a:p>
          </p:txBody>
        </p:sp>
      </p:grpSp>
      <p:grpSp>
        <p:nvGrpSpPr>
          <p:cNvPr id="60" name="Group 59">
            <a:extLst>
              <a:ext uri="{FF2B5EF4-FFF2-40B4-BE49-F238E27FC236}">
                <a16:creationId xmlns:a16="http://schemas.microsoft.com/office/drawing/2014/main" id="{61881B06-3716-C7BE-1A25-5A0116AEB3EC}"/>
              </a:ext>
            </a:extLst>
          </p:cNvPr>
          <p:cNvGrpSpPr/>
          <p:nvPr/>
        </p:nvGrpSpPr>
        <p:grpSpPr>
          <a:xfrm>
            <a:off x="7188791" y="3821649"/>
            <a:ext cx="325069" cy="400110"/>
            <a:chOff x="11114641" y="2628492"/>
            <a:chExt cx="325069" cy="400110"/>
          </a:xfrm>
        </p:grpSpPr>
        <p:sp>
          <p:nvSpPr>
            <p:cNvPr id="56" name="Oval 55">
              <a:extLst>
                <a:ext uri="{FF2B5EF4-FFF2-40B4-BE49-F238E27FC236}">
                  <a16:creationId xmlns:a16="http://schemas.microsoft.com/office/drawing/2014/main" id="{E9408D86-23F3-6153-7053-CF9B14E4F2B0}"/>
                </a:ext>
              </a:extLst>
            </p:cNvPr>
            <p:cNvSpPr/>
            <p:nvPr/>
          </p:nvSpPr>
          <p:spPr>
            <a:xfrm>
              <a:off x="11114641" y="2673611"/>
              <a:ext cx="295110" cy="29511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54222A43-3690-9ECE-8E46-5E8B124D018D}"/>
                </a:ext>
              </a:extLst>
            </p:cNvPr>
            <p:cNvSpPr txBox="1"/>
            <p:nvPr/>
          </p:nvSpPr>
          <p:spPr>
            <a:xfrm>
              <a:off x="11125200" y="2628492"/>
              <a:ext cx="314510" cy="400110"/>
            </a:xfrm>
            <a:prstGeom prst="rect">
              <a:avLst/>
            </a:prstGeom>
            <a:noFill/>
          </p:spPr>
          <p:txBody>
            <a:bodyPr wrap="none" rtlCol="0">
              <a:spAutoFit/>
            </a:bodyPr>
            <a:lstStyle/>
            <a:p>
              <a:r>
                <a:rPr lang="en-US" sz="2000" b="1" dirty="0"/>
                <a:t>4</a:t>
              </a:r>
            </a:p>
          </p:txBody>
        </p:sp>
      </p:grpSp>
      <p:grpSp>
        <p:nvGrpSpPr>
          <p:cNvPr id="59" name="Group 58">
            <a:extLst>
              <a:ext uri="{FF2B5EF4-FFF2-40B4-BE49-F238E27FC236}">
                <a16:creationId xmlns:a16="http://schemas.microsoft.com/office/drawing/2014/main" id="{B7341F42-AA56-5A5B-EDA0-722CE7B4E07C}"/>
              </a:ext>
            </a:extLst>
          </p:cNvPr>
          <p:cNvGrpSpPr/>
          <p:nvPr/>
        </p:nvGrpSpPr>
        <p:grpSpPr>
          <a:xfrm>
            <a:off x="8332415" y="5364842"/>
            <a:ext cx="336569" cy="400110"/>
            <a:chOff x="10022392" y="2438400"/>
            <a:chExt cx="336569" cy="400110"/>
          </a:xfrm>
        </p:grpSpPr>
        <p:sp>
          <p:nvSpPr>
            <p:cNvPr id="55" name="Oval 54">
              <a:extLst>
                <a:ext uri="{FF2B5EF4-FFF2-40B4-BE49-F238E27FC236}">
                  <a16:creationId xmlns:a16="http://schemas.microsoft.com/office/drawing/2014/main" id="{04F2DF61-CE76-3B13-515A-7F468B9CF910}"/>
                </a:ext>
              </a:extLst>
            </p:cNvPr>
            <p:cNvSpPr/>
            <p:nvPr/>
          </p:nvSpPr>
          <p:spPr>
            <a:xfrm>
              <a:off x="10022392" y="2521037"/>
              <a:ext cx="295110" cy="29511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75449247-53FA-595D-E763-92DA732A6E57}"/>
                </a:ext>
              </a:extLst>
            </p:cNvPr>
            <p:cNvSpPr txBox="1"/>
            <p:nvPr/>
          </p:nvSpPr>
          <p:spPr>
            <a:xfrm>
              <a:off x="10044451" y="2438400"/>
              <a:ext cx="314510" cy="400110"/>
            </a:xfrm>
            <a:prstGeom prst="rect">
              <a:avLst/>
            </a:prstGeom>
            <a:noFill/>
          </p:spPr>
          <p:txBody>
            <a:bodyPr wrap="none" rtlCol="0">
              <a:spAutoFit/>
            </a:bodyPr>
            <a:lstStyle/>
            <a:p>
              <a:r>
                <a:rPr lang="en-US" sz="2000" b="1" dirty="0"/>
                <a:t>5</a:t>
              </a:r>
            </a:p>
          </p:txBody>
        </p:sp>
      </p:grpSp>
      <p:sp>
        <p:nvSpPr>
          <p:cNvPr id="63" name="Arrow: Right 62">
            <a:extLst>
              <a:ext uri="{FF2B5EF4-FFF2-40B4-BE49-F238E27FC236}">
                <a16:creationId xmlns:a16="http://schemas.microsoft.com/office/drawing/2014/main" id="{2C9EF040-FFE5-2660-6057-FC03631C0C3C}"/>
              </a:ext>
            </a:extLst>
          </p:cNvPr>
          <p:cNvSpPr/>
          <p:nvPr/>
        </p:nvSpPr>
        <p:spPr>
          <a:xfrm rot="2111085">
            <a:off x="5715000" y="840741"/>
            <a:ext cx="442572" cy="2433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Arrow: Right 63">
            <a:extLst>
              <a:ext uri="{FF2B5EF4-FFF2-40B4-BE49-F238E27FC236}">
                <a16:creationId xmlns:a16="http://schemas.microsoft.com/office/drawing/2014/main" id="{C4EACCEA-1A50-2DC5-63D0-E60D0F0CBAD3}"/>
              </a:ext>
            </a:extLst>
          </p:cNvPr>
          <p:cNvSpPr/>
          <p:nvPr/>
        </p:nvSpPr>
        <p:spPr>
          <a:xfrm rot="8594928">
            <a:off x="5286154" y="2263643"/>
            <a:ext cx="442572" cy="2433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Arrow: Right 64">
            <a:extLst>
              <a:ext uri="{FF2B5EF4-FFF2-40B4-BE49-F238E27FC236}">
                <a16:creationId xmlns:a16="http://schemas.microsoft.com/office/drawing/2014/main" id="{95EACE0C-949D-DCF5-D2ED-FCFA22EE3145}"/>
              </a:ext>
            </a:extLst>
          </p:cNvPr>
          <p:cNvSpPr/>
          <p:nvPr/>
        </p:nvSpPr>
        <p:spPr>
          <a:xfrm rot="2345536">
            <a:off x="7405197" y="3576223"/>
            <a:ext cx="442572" cy="2433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Arrow: Right 65">
            <a:extLst>
              <a:ext uri="{FF2B5EF4-FFF2-40B4-BE49-F238E27FC236}">
                <a16:creationId xmlns:a16="http://schemas.microsoft.com/office/drawing/2014/main" id="{F7BA4EC1-B298-D9E0-FDAE-A7C2F9CAC954}"/>
              </a:ext>
            </a:extLst>
          </p:cNvPr>
          <p:cNvSpPr/>
          <p:nvPr/>
        </p:nvSpPr>
        <p:spPr>
          <a:xfrm rot="2345536">
            <a:off x="8647475" y="5310870"/>
            <a:ext cx="442572" cy="2433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2">
            <p14:nvContentPartPr>
              <p14:cNvPr id="68" name="Ink 67">
                <a:extLst>
                  <a:ext uri="{FF2B5EF4-FFF2-40B4-BE49-F238E27FC236}">
                    <a16:creationId xmlns:a16="http://schemas.microsoft.com/office/drawing/2014/main" id="{34E9D2AF-096B-DDD3-E812-D0E597BD4CB7}"/>
                  </a:ext>
                </a:extLst>
              </p14:cNvPr>
              <p14:cNvContentPartPr/>
              <p14:nvPr/>
            </p14:nvContentPartPr>
            <p14:xfrm>
              <a:off x="5827254" y="1388106"/>
              <a:ext cx="33480" cy="110880"/>
            </p14:xfrm>
          </p:contentPart>
        </mc:Choice>
        <mc:Fallback xmlns="">
          <p:pic>
            <p:nvPicPr>
              <p:cNvPr id="68" name="Ink 67">
                <a:extLst>
                  <a:ext uri="{FF2B5EF4-FFF2-40B4-BE49-F238E27FC236}">
                    <a16:creationId xmlns:a16="http://schemas.microsoft.com/office/drawing/2014/main" id="{34E9D2AF-096B-DDD3-E812-D0E597BD4CB7}"/>
                  </a:ext>
                </a:extLst>
              </p:cNvPr>
              <p:cNvPicPr/>
              <p:nvPr/>
            </p:nvPicPr>
            <p:blipFill>
              <a:blip r:embed="rId3"/>
              <a:stretch>
                <a:fillRect/>
              </a:stretch>
            </p:blipFill>
            <p:spPr>
              <a:xfrm>
                <a:off x="5818614" y="1379106"/>
                <a:ext cx="511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9" name="Ink 68">
                <a:extLst>
                  <a:ext uri="{FF2B5EF4-FFF2-40B4-BE49-F238E27FC236}">
                    <a16:creationId xmlns:a16="http://schemas.microsoft.com/office/drawing/2014/main" id="{375D7FC7-B48C-D5D5-5909-ADB406C68A2A}"/>
                  </a:ext>
                </a:extLst>
              </p14:cNvPr>
              <p14:cNvContentPartPr/>
              <p14:nvPr/>
            </p14:nvContentPartPr>
            <p14:xfrm>
              <a:off x="8759454" y="1316466"/>
              <a:ext cx="92880" cy="122040"/>
            </p14:xfrm>
          </p:contentPart>
        </mc:Choice>
        <mc:Fallback xmlns="">
          <p:pic>
            <p:nvPicPr>
              <p:cNvPr id="69" name="Ink 68">
                <a:extLst>
                  <a:ext uri="{FF2B5EF4-FFF2-40B4-BE49-F238E27FC236}">
                    <a16:creationId xmlns:a16="http://schemas.microsoft.com/office/drawing/2014/main" id="{375D7FC7-B48C-D5D5-5909-ADB406C68A2A}"/>
                  </a:ext>
                </a:extLst>
              </p:cNvPr>
              <p:cNvPicPr/>
              <p:nvPr/>
            </p:nvPicPr>
            <p:blipFill>
              <a:blip r:embed="rId5"/>
              <a:stretch>
                <a:fillRect/>
              </a:stretch>
            </p:blipFill>
            <p:spPr>
              <a:xfrm>
                <a:off x="8750454" y="1307826"/>
                <a:ext cx="1105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0" name="Ink 69">
                <a:extLst>
                  <a:ext uri="{FF2B5EF4-FFF2-40B4-BE49-F238E27FC236}">
                    <a16:creationId xmlns:a16="http://schemas.microsoft.com/office/drawing/2014/main" id="{294528C3-E963-32B6-9E8B-71FFF830790D}"/>
                  </a:ext>
                </a:extLst>
              </p14:cNvPr>
              <p14:cNvContentPartPr/>
              <p14:nvPr/>
            </p14:nvContentPartPr>
            <p14:xfrm>
              <a:off x="5777574" y="1770786"/>
              <a:ext cx="50400" cy="204120"/>
            </p14:xfrm>
          </p:contentPart>
        </mc:Choice>
        <mc:Fallback xmlns="">
          <p:pic>
            <p:nvPicPr>
              <p:cNvPr id="70" name="Ink 69">
                <a:extLst>
                  <a:ext uri="{FF2B5EF4-FFF2-40B4-BE49-F238E27FC236}">
                    <a16:creationId xmlns:a16="http://schemas.microsoft.com/office/drawing/2014/main" id="{294528C3-E963-32B6-9E8B-71FFF830790D}"/>
                  </a:ext>
                </a:extLst>
              </p:cNvPr>
              <p:cNvPicPr/>
              <p:nvPr/>
            </p:nvPicPr>
            <p:blipFill>
              <a:blip r:embed="rId7"/>
              <a:stretch>
                <a:fillRect/>
              </a:stretch>
            </p:blipFill>
            <p:spPr>
              <a:xfrm>
                <a:off x="5768934" y="1761786"/>
                <a:ext cx="680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1" name="Ink 70">
                <a:extLst>
                  <a:ext uri="{FF2B5EF4-FFF2-40B4-BE49-F238E27FC236}">
                    <a16:creationId xmlns:a16="http://schemas.microsoft.com/office/drawing/2014/main" id="{F99AF5B6-4540-A521-3E72-9B3E0F5231F0}"/>
                  </a:ext>
                </a:extLst>
              </p14:cNvPr>
              <p14:cNvContentPartPr/>
              <p14:nvPr/>
            </p14:nvContentPartPr>
            <p14:xfrm>
              <a:off x="8739654" y="1796346"/>
              <a:ext cx="70560" cy="225000"/>
            </p14:xfrm>
          </p:contentPart>
        </mc:Choice>
        <mc:Fallback xmlns="">
          <p:pic>
            <p:nvPicPr>
              <p:cNvPr id="71" name="Ink 70">
                <a:extLst>
                  <a:ext uri="{FF2B5EF4-FFF2-40B4-BE49-F238E27FC236}">
                    <a16:creationId xmlns:a16="http://schemas.microsoft.com/office/drawing/2014/main" id="{F99AF5B6-4540-A521-3E72-9B3E0F5231F0}"/>
                  </a:ext>
                </a:extLst>
              </p:cNvPr>
              <p:cNvPicPr/>
              <p:nvPr/>
            </p:nvPicPr>
            <p:blipFill>
              <a:blip r:embed="rId9"/>
              <a:stretch>
                <a:fillRect/>
              </a:stretch>
            </p:blipFill>
            <p:spPr>
              <a:xfrm>
                <a:off x="8731014" y="1787346"/>
                <a:ext cx="882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3" name="Ink 72">
                <a:extLst>
                  <a:ext uri="{FF2B5EF4-FFF2-40B4-BE49-F238E27FC236}">
                    <a16:creationId xmlns:a16="http://schemas.microsoft.com/office/drawing/2014/main" id="{85721E52-F9F1-C5DF-D3EF-C4CAEF37A21C}"/>
                  </a:ext>
                </a:extLst>
              </p14:cNvPr>
              <p14:cNvContentPartPr/>
              <p14:nvPr/>
            </p14:nvContentPartPr>
            <p14:xfrm>
              <a:off x="3738534" y="2781666"/>
              <a:ext cx="73080" cy="256320"/>
            </p14:xfrm>
          </p:contentPart>
        </mc:Choice>
        <mc:Fallback xmlns="">
          <p:pic>
            <p:nvPicPr>
              <p:cNvPr id="73" name="Ink 72">
                <a:extLst>
                  <a:ext uri="{FF2B5EF4-FFF2-40B4-BE49-F238E27FC236}">
                    <a16:creationId xmlns:a16="http://schemas.microsoft.com/office/drawing/2014/main" id="{85721E52-F9F1-C5DF-D3EF-C4CAEF37A21C}"/>
                  </a:ext>
                </a:extLst>
              </p:cNvPr>
              <p:cNvPicPr/>
              <p:nvPr/>
            </p:nvPicPr>
            <p:blipFill>
              <a:blip r:embed="rId11"/>
              <a:stretch>
                <a:fillRect/>
              </a:stretch>
            </p:blipFill>
            <p:spPr>
              <a:xfrm>
                <a:off x="3729534" y="2772666"/>
                <a:ext cx="9072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4" name="Ink 73">
                <a:extLst>
                  <a:ext uri="{FF2B5EF4-FFF2-40B4-BE49-F238E27FC236}">
                    <a16:creationId xmlns:a16="http://schemas.microsoft.com/office/drawing/2014/main" id="{DA9FA7F7-264E-BAB9-4136-8A75F8652B91}"/>
                  </a:ext>
                </a:extLst>
              </p14:cNvPr>
              <p14:cNvContentPartPr/>
              <p14:nvPr/>
            </p14:nvContentPartPr>
            <p14:xfrm>
              <a:off x="6944694" y="2827386"/>
              <a:ext cx="31320" cy="150480"/>
            </p14:xfrm>
          </p:contentPart>
        </mc:Choice>
        <mc:Fallback xmlns="">
          <p:pic>
            <p:nvPicPr>
              <p:cNvPr id="74" name="Ink 73">
                <a:extLst>
                  <a:ext uri="{FF2B5EF4-FFF2-40B4-BE49-F238E27FC236}">
                    <a16:creationId xmlns:a16="http://schemas.microsoft.com/office/drawing/2014/main" id="{DA9FA7F7-264E-BAB9-4136-8A75F8652B91}"/>
                  </a:ext>
                </a:extLst>
              </p:cNvPr>
              <p:cNvPicPr/>
              <p:nvPr/>
            </p:nvPicPr>
            <p:blipFill>
              <a:blip r:embed="rId13"/>
              <a:stretch>
                <a:fillRect/>
              </a:stretch>
            </p:blipFill>
            <p:spPr>
              <a:xfrm>
                <a:off x="6935694" y="2818386"/>
                <a:ext cx="489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75" name="Ink 74">
                <a:extLst>
                  <a:ext uri="{FF2B5EF4-FFF2-40B4-BE49-F238E27FC236}">
                    <a16:creationId xmlns:a16="http://schemas.microsoft.com/office/drawing/2014/main" id="{C9A2EDE5-3152-074C-6A69-37598C3ADF98}"/>
                  </a:ext>
                </a:extLst>
              </p14:cNvPr>
              <p14:cNvContentPartPr/>
              <p14:nvPr/>
            </p14:nvContentPartPr>
            <p14:xfrm>
              <a:off x="3679854" y="3345786"/>
              <a:ext cx="60120" cy="147960"/>
            </p14:xfrm>
          </p:contentPart>
        </mc:Choice>
        <mc:Fallback xmlns="">
          <p:pic>
            <p:nvPicPr>
              <p:cNvPr id="75" name="Ink 74">
                <a:extLst>
                  <a:ext uri="{FF2B5EF4-FFF2-40B4-BE49-F238E27FC236}">
                    <a16:creationId xmlns:a16="http://schemas.microsoft.com/office/drawing/2014/main" id="{C9A2EDE5-3152-074C-6A69-37598C3ADF98}"/>
                  </a:ext>
                </a:extLst>
              </p:cNvPr>
              <p:cNvPicPr/>
              <p:nvPr/>
            </p:nvPicPr>
            <p:blipFill>
              <a:blip r:embed="rId15"/>
              <a:stretch>
                <a:fillRect/>
              </a:stretch>
            </p:blipFill>
            <p:spPr>
              <a:xfrm>
                <a:off x="3670854" y="3337146"/>
                <a:ext cx="7776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76" name="Ink 75">
                <a:extLst>
                  <a:ext uri="{FF2B5EF4-FFF2-40B4-BE49-F238E27FC236}">
                    <a16:creationId xmlns:a16="http://schemas.microsoft.com/office/drawing/2014/main" id="{15CE956F-3662-9212-4535-F0C245A84DD4}"/>
                  </a:ext>
                </a:extLst>
              </p14:cNvPr>
              <p14:cNvContentPartPr/>
              <p14:nvPr/>
            </p14:nvContentPartPr>
            <p14:xfrm>
              <a:off x="6922734" y="3316986"/>
              <a:ext cx="42480" cy="178560"/>
            </p14:xfrm>
          </p:contentPart>
        </mc:Choice>
        <mc:Fallback xmlns="">
          <p:pic>
            <p:nvPicPr>
              <p:cNvPr id="76" name="Ink 75">
                <a:extLst>
                  <a:ext uri="{FF2B5EF4-FFF2-40B4-BE49-F238E27FC236}">
                    <a16:creationId xmlns:a16="http://schemas.microsoft.com/office/drawing/2014/main" id="{15CE956F-3662-9212-4535-F0C245A84DD4}"/>
                  </a:ext>
                </a:extLst>
              </p:cNvPr>
              <p:cNvPicPr/>
              <p:nvPr/>
            </p:nvPicPr>
            <p:blipFill>
              <a:blip r:embed="rId17"/>
              <a:stretch>
                <a:fillRect/>
              </a:stretch>
            </p:blipFill>
            <p:spPr>
              <a:xfrm>
                <a:off x="6914094" y="3308346"/>
                <a:ext cx="60120" cy="196200"/>
              </a:xfrm>
              <a:prstGeom prst="rect">
                <a:avLst/>
              </a:prstGeom>
            </p:spPr>
          </p:pic>
        </mc:Fallback>
      </mc:AlternateContent>
      <p:sp>
        <p:nvSpPr>
          <p:cNvPr id="77" name="TextBox 76">
            <a:extLst>
              <a:ext uri="{FF2B5EF4-FFF2-40B4-BE49-F238E27FC236}">
                <a16:creationId xmlns:a16="http://schemas.microsoft.com/office/drawing/2014/main" id="{032A7272-B020-B9D2-40AC-AA0F6E4841F8}"/>
              </a:ext>
            </a:extLst>
          </p:cNvPr>
          <p:cNvSpPr txBox="1"/>
          <p:nvPr/>
        </p:nvSpPr>
        <p:spPr>
          <a:xfrm>
            <a:off x="4598956" y="955372"/>
            <a:ext cx="635110" cy="369332"/>
          </a:xfrm>
          <a:prstGeom prst="rect">
            <a:avLst/>
          </a:prstGeom>
          <a:noFill/>
        </p:spPr>
        <p:txBody>
          <a:bodyPr wrap="none" rtlCol="0">
            <a:spAutoFit/>
          </a:bodyPr>
          <a:lstStyle/>
          <a:p>
            <a:r>
              <a:rPr lang="en-US" b="1" i="1" dirty="0"/>
              <a:t>Cas9</a:t>
            </a:r>
          </a:p>
        </p:txBody>
      </p:sp>
      <p:sp>
        <p:nvSpPr>
          <p:cNvPr id="78" name="TextBox 77">
            <a:extLst>
              <a:ext uri="{FF2B5EF4-FFF2-40B4-BE49-F238E27FC236}">
                <a16:creationId xmlns:a16="http://schemas.microsoft.com/office/drawing/2014/main" id="{A95BE533-18FA-4C22-9D4E-4079B2D97BA8}"/>
              </a:ext>
            </a:extLst>
          </p:cNvPr>
          <p:cNvSpPr txBox="1"/>
          <p:nvPr/>
        </p:nvSpPr>
        <p:spPr>
          <a:xfrm>
            <a:off x="2534236" y="777725"/>
            <a:ext cx="1186543" cy="369332"/>
          </a:xfrm>
          <a:prstGeom prst="rect">
            <a:avLst/>
          </a:prstGeom>
          <a:noFill/>
        </p:spPr>
        <p:txBody>
          <a:bodyPr wrap="none" rtlCol="0">
            <a:spAutoFit/>
          </a:bodyPr>
          <a:lstStyle/>
          <a:p>
            <a:r>
              <a:rPr lang="en-US" b="1" i="1" dirty="0"/>
              <a:t>guide RNA</a:t>
            </a:r>
          </a:p>
        </p:txBody>
      </p:sp>
      <p:sp>
        <p:nvSpPr>
          <p:cNvPr id="5" name="Date Placeholder 4">
            <a:extLst>
              <a:ext uri="{FF2B5EF4-FFF2-40B4-BE49-F238E27FC236}">
                <a16:creationId xmlns:a16="http://schemas.microsoft.com/office/drawing/2014/main" id="{5977C281-B4DC-154A-A213-F754DC375F7A}"/>
              </a:ext>
            </a:extLst>
          </p:cNvPr>
          <p:cNvSpPr>
            <a:spLocks noGrp="1"/>
          </p:cNvSpPr>
          <p:nvPr>
            <p:ph type="dt" sz="half" idx="10"/>
          </p:nvPr>
        </p:nvSpPr>
        <p:spPr/>
        <p:txBody>
          <a:bodyPr/>
          <a:lstStyle/>
          <a:p>
            <a:fld id="{073F7AEE-0100-4072-8830-A5F00502E63A}" type="datetime1">
              <a:rPr lang="en-US" smtClean="0"/>
              <a:t>9/9/2023</a:t>
            </a:fld>
            <a:endParaRPr lang="en-US"/>
          </a:p>
        </p:txBody>
      </p:sp>
      <p:sp>
        <p:nvSpPr>
          <p:cNvPr id="9" name="Footer Placeholder 8">
            <a:extLst>
              <a:ext uri="{FF2B5EF4-FFF2-40B4-BE49-F238E27FC236}">
                <a16:creationId xmlns:a16="http://schemas.microsoft.com/office/drawing/2014/main" id="{76282952-0C8D-DCD7-E6A9-9273B9FE8D5A}"/>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A3B7DCC7-0EBD-7F6E-D5CA-C5A5FAF3DF51}"/>
              </a:ext>
            </a:extLst>
          </p:cNvPr>
          <p:cNvSpPr>
            <a:spLocks noGrp="1"/>
          </p:cNvSpPr>
          <p:nvPr>
            <p:ph type="sldNum" sz="quarter" idx="12"/>
          </p:nvPr>
        </p:nvSpPr>
        <p:spPr/>
        <p:txBody>
          <a:bodyPr/>
          <a:lstStyle/>
          <a:p>
            <a:fld id="{DC3BB032-4020-48F4-953B-341806DC4A2B}" type="slidenum">
              <a:rPr lang="en-US" smtClean="0"/>
              <a:pPr/>
              <a:t>49</a:t>
            </a:fld>
            <a:endParaRPr lang="en-US"/>
          </a:p>
        </p:txBody>
      </p:sp>
    </p:spTree>
    <p:extLst>
      <p:ext uri="{BB962C8B-B14F-4D97-AF65-F5344CB8AC3E}">
        <p14:creationId xmlns:p14="http://schemas.microsoft.com/office/powerpoint/2010/main" val="1149894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a:extLst>
              <a:ext uri="{FF2B5EF4-FFF2-40B4-BE49-F238E27FC236}">
                <a16:creationId xmlns:a16="http://schemas.microsoft.com/office/drawing/2014/main" id="{D31AB22C-1CA2-4FC0-8009-694F2B09C365}"/>
              </a:ext>
            </a:extLst>
          </p:cNvPr>
          <p:cNvGraphicFramePr>
            <a:graphicFrameLocks noChangeAspect="1"/>
          </p:cNvGraphicFramePr>
          <p:nvPr>
            <p:extLst>
              <p:ext uri="{D42A27DB-BD31-4B8C-83A1-F6EECF244321}">
                <p14:modId xmlns:p14="http://schemas.microsoft.com/office/powerpoint/2010/main" val="3322101724"/>
              </p:ext>
            </p:extLst>
          </p:nvPr>
        </p:nvGraphicFramePr>
        <p:xfrm>
          <a:off x="7950905" y="16275"/>
          <a:ext cx="3915800" cy="2520579"/>
        </p:xfrm>
        <a:graphic>
          <a:graphicData uri="http://schemas.openxmlformats.org/presentationml/2006/ole">
            <mc:AlternateContent xmlns:mc="http://schemas.openxmlformats.org/markup-compatibility/2006">
              <mc:Choice xmlns:v="urn:schemas-microsoft-com:vml" Requires="v">
                <p:oleObj name="MDLDrawObject Class" r:id="rId2" imgW="5905031" imgH="3828656" progId="MDLDrawOLE.MDLDrawObject.1">
                  <p:embed/>
                </p:oleObj>
              </mc:Choice>
              <mc:Fallback>
                <p:oleObj name="MDLDrawObject Class" r:id="rId2" imgW="5905031" imgH="3828656" progId="MDLDrawOLE.MDLDrawObject.1">
                  <p:embed/>
                  <p:pic>
                    <p:nvPicPr>
                      <p:cNvPr id="8" name="Object 7">
                        <a:extLst>
                          <a:ext uri="{FF2B5EF4-FFF2-40B4-BE49-F238E27FC236}">
                            <a16:creationId xmlns:a16="http://schemas.microsoft.com/office/drawing/2014/main" id="{D31AB22C-1CA2-4FC0-8009-694F2B09C3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0905" y="16275"/>
                        <a:ext cx="3915800" cy="2520579"/>
                      </a:xfrm>
                      <a:prstGeom prst="rect">
                        <a:avLst/>
                      </a:prstGeom>
                      <a:noFill/>
                    </p:spPr>
                  </p:pic>
                </p:oleObj>
              </mc:Fallback>
            </mc:AlternateContent>
          </a:graphicData>
        </a:graphic>
      </p:graphicFrame>
      <p:graphicFrame>
        <p:nvGraphicFramePr>
          <p:cNvPr id="10" name="Object 9">
            <a:extLst>
              <a:ext uri="{FF2B5EF4-FFF2-40B4-BE49-F238E27FC236}">
                <a16:creationId xmlns:a16="http://schemas.microsoft.com/office/drawing/2014/main" id="{2D142781-ED96-4737-B71E-E022AD563C85}"/>
              </a:ext>
            </a:extLst>
          </p:cNvPr>
          <p:cNvGraphicFramePr>
            <a:graphicFrameLocks noChangeAspect="1"/>
          </p:cNvGraphicFramePr>
          <p:nvPr>
            <p:extLst>
              <p:ext uri="{D42A27DB-BD31-4B8C-83A1-F6EECF244321}">
                <p14:modId xmlns:p14="http://schemas.microsoft.com/office/powerpoint/2010/main" val="4102465206"/>
              </p:ext>
            </p:extLst>
          </p:nvPr>
        </p:nvGraphicFramePr>
        <p:xfrm>
          <a:off x="381000" y="5022063"/>
          <a:ext cx="9112250" cy="1476746"/>
        </p:xfrm>
        <a:graphic>
          <a:graphicData uri="http://schemas.openxmlformats.org/presentationml/2006/ole">
            <mc:AlternateContent xmlns:mc="http://schemas.openxmlformats.org/markup-compatibility/2006">
              <mc:Choice xmlns:v="urn:schemas-microsoft-com:vml" Requires="v">
                <p:oleObj name="MDLDrawObject Class" r:id="rId4" imgW="10695817" imgH="2046758" progId="MDLDrawOLE.MDLDrawObject.1">
                  <p:embed/>
                </p:oleObj>
              </mc:Choice>
              <mc:Fallback>
                <p:oleObj name="MDLDrawObject Class" r:id="rId4" imgW="10695817" imgH="2046758" progId="MDLDrawOLE.MDLDrawObject.1">
                  <p:embed/>
                  <p:pic>
                    <p:nvPicPr>
                      <p:cNvPr id="10" name="Object 9">
                        <a:extLst>
                          <a:ext uri="{FF2B5EF4-FFF2-40B4-BE49-F238E27FC236}">
                            <a16:creationId xmlns:a16="http://schemas.microsoft.com/office/drawing/2014/main" id="{2D142781-ED96-4737-B71E-E022AD563C85}"/>
                          </a:ext>
                        </a:extLst>
                      </p:cNvPr>
                      <p:cNvPicPr>
                        <a:picLocks noChangeAspect="1" noChangeArrowheads="1"/>
                      </p:cNvPicPr>
                      <p:nvPr/>
                    </p:nvPicPr>
                    <p:blipFill>
                      <a:blip r:embed="rId5"/>
                      <a:srcRect/>
                      <a:stretch>
                        <a:fillRect/>
                      </a:stretch>
                    </p:blipFill>
                    <p:spPr bwMode="auto">
                      <a:xfrm>
                        <a:off x="381000" y="5022063"/>
                        <a:ext cx="9112250" cy="1476746"/>
                      </a:xfrm>
                      <a:prstGeom prst="rect">
                        <a:avLst/>
                      </a:prstGeom>
                      <a:noFill/>
                    </p:spPr>
                  </p:pic>
                </p:oleObj>
              </mc:Fallback>
            </mc:AlternateContent>
          </a:graphicData>
        </a:graphic>
      </p:graphicFrame>
      <p:sp>
        <p:nvSpPr>
          <p:cNvPr id="11" name="Rectangle 10">
            <a:extLst>
              <a:ext uri="{FF2B5EF4-FFF2-40B4-BE49-F238E27FC236}">
                <a16:creationId xmlns:a16="http://schemas.microsoft.com/office/drawing/2014/main" id="{3897F8BC-CBD2-43A5-9420-85D1236F1DF5}"/>
              </a:ext>
            </a:extLst>
          </p:cNvPr>
          <p:cNvSpPr/>
          <p:nvPr/>
        </p:nvSpPr>
        <p:spPr>
          <a:xfrm>
            <a:off x="152400" y="750009"/>
            <a:ext cx="4953000" cy="2862322"/>
          </a:xfrm>
          <a:prstGeom prst="rect">
            <a:avLst/>
          </a:prstGeom>
        </p:spPr>
        <p:txBody>
          <a:bodyPr wrap="square">
            <a:spAutoFit/>
          </a:bodyPr>
          <a:lstStyle/>
          <a:p>
            <a:r>
              <a:rPr lang="bg-BG" b="1" dirty="0">
                <a:latin typeface="Arial" panose="020B0604020202020204" pitchFamily="34" charset="0"/>
                <a:ea typeface="Times New Roman" panose="02020603050405020304" pitchFamily="18" charset="0"/>
                <a:cs typeface="Arial" panose="020B0604020202020204" pitchFamily="34" charset="0"/>
              </a:rPr>
              <a:t>Mechanism of Action of </a:t>
            </a:r>
            <a:r>
              <a:rPr lang="en-US" b="1" dirty="0">
                <a:latin typeface="Arial" panose="020B0604020202020204" pitchFamily="34" charset="0"/>
                <a:ea typeface="Times New Roman" panose="02020603050405020304" pitchFamily="18" charset="0"/>
                <a:cs typeface="Arial" panose="020B0604020202020204" pitchFamily="34" charset="0"/>
              </a:rPr>
              <a:t>P</a:t>
            </a:r>
            <a:r>
              <a:rPr lang="bg-BG" b="1" dirty="0">
                <a:latin typeface="Arial" panose="020B0604020202020204" pitchFamily="34" charset="0"/>
                <a:ea typeface="Times New Roman" panose="02020603050405020304" pitchFamily="18" charset="0"/>
                <a:cs typeface="Arial" panose="020B0604020202020204" pitchFamily="34" charset="0"/>
              </a:rPr>
              <a:t>enicillin:</a:t>
            </a:r>
            <a:endParaRPr lang="en-US" dirty="0">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bg-BG" dirty="0">
                <a:latin typeface="Arial" panose="020B0604020202020204" pitchFamily="34" charset="0"/>
                <a:ea typeface="Times New Roman" panose="02020603050405020304" pitchFamily="18" charset="0"/>
                <a:cs typeface="Arial" panose="020B0604020202020204" pitchFamily="34" charset="0"/>
              </a:rPr>
              <a:t>Penicillin inhibits </a:t>
            </a:r>
            <a:r>
              <a:rPr lang="en-US" dirty="0">
                <a:latin typeface="Arial" panose="020B0604020202020204" pitchFamily="34" charset="0"/>
                <a:ea typeface="Times New Roman" panose="02020603050405020304" pitchFamily="18" charset="0"/>
                <a:cs typeface="Arial" panose="020B0604020202020204" pitchFamily="34" charset="0"/>
              </a:rPr>
              <a:t>the transpeptidase </a:t>
            </a:r>
            <a:r>
              <a:rPr lang="bg-BG" dirty="0">
                <a:latin typeface="Arial" panose="020B0604020202020204" pitchFamily="34" charset="0"/>
                <a:ea typeface="Times New Roman" panose="02020603050405020304" pitchFamily="18" charset="0"/>
                <a:cs typeface="Arial" panose="020B0604020202020204" pitchFamily="34" charset="0"/>
              </a:rPr>
              <a:t>enzyme</a:t>
            </a:r>
            <a:r>
              <a:rPr lang="en-US" dirty="0">
                <a:latin typeface="Arial" panose="020B0604020202020204" pitchFamily="34" charset="0"/>
                <a:ea typeface="Times New Roman" panose="02020603050405020304" pitchFamily="18" charset="0"/>
                <a:cs typeface="Arial" panose="020B0604020202020204" pitchFamily="34" charset="0"/>
              </a:rPr>
              <a:t> </a:t>
            </a:r>
            <a:r>
              <a:rPr lang="bg-BG" dirty="0">
                <a:latin typeface="Arial" panose="020B0604020202020204" pitchFamily="34" charset="0"/>
                <a:ea typeface="Times New Roman" panose="02020603050405020304" pitchFamily="18" charset="0"/>
                <a:cs typeface="Arial" panose="020B0604020202020204" pitchFamily="34" charset="0"/>
              </a:rPr>
              <a:t>that </a:t>
            </a:r>
            <a:r>
              <a:rPr lang="en-US" dirty="0">
                <a:latin typeface="Arial" panose="020B0604020202020204" pitchFamily="34" charset="0"/>
                <a:ea typeface="Times New Roman" panose="02020603050405020304" pitchFamily="18" charset="0"/>
                <a:cs typeface="Arial" panose="020B0604020202020204" pitchFamily="34" charset="0"/>
              </a:rPr>
              <a:t>is</a:t>
            </a:r>
            <a:r>
              <a:rPr lang="bg-BG" dirty="0">
                <a:latin typeface="Arial" panose="020B0604020202020204" pitchFamily="34" charset="0"/>
                <a:ea typeface="Times New Roman" panose="02020603050405020304" pitchFamily="18" charset="0"/>
                <a:cs typeface="Arial" panose="020B0604020202020204" pitchFamily="34" charset="0"/>
              </a:rPr>
              <a:t> responsible </a:t>
            </a:r>
            <a:r>
              <a:rPr lang="en-US" dirty="0">
                <a:latin typeface="Arial" panose="020B0604020202020204" pitchFamily="34" charset="0"/>
                <a:ea typeface="Times New Roman" panose="02020603050405020304" pitchFamily="18" charset="0"/>
                <a:cs typeface="Arial" panose="020B0604020202020204" pitchFamily="34" charset="0"/>
              </a:rPr>
              <a:t>for crosslinking the Gly</a:t>
            </a:r>
            <a:r>
              <a:rPr lang="en-US" baseline="-25000" dirty="0">
                <a:latin typeface="Arial" panose="020B0604020202020204" pitchFamily="34" charset="0"/>
                <a:ea typeface="Times New Roman" panose="02020603050405020304" pitchFamily="18" charset="0"/>
                <a:cs typeface="Arial" panose="020B0604020202020204" pitchFamily="34" charset="0"/>
              </a:rPr>
              <a:t>5</a:t>
            </a:r>
            <a:r>
              <a:rPr lang="en-US" dirty="0">
                <a:latin typeface="Arial" panose="020B0604020202020204" pitchFamily="34" charset="0"/>
                <a:ea typeface="Times New Roman" panose="02020603050405020304" pitchFamily="18" charset="0"/>
                <a:cs typeface="Arial" panose="020B0604020202020204" pitchFamily="34" charset="0"/>
              </a:rPr>
              <a:t> chain to alanine (circled on diagram).</a:t>
            </a:r>
          </a:p>
          <a:p>
            <a:pPr marL="342900" marR="0" lvl="0" indent="-342900">
              <a:spcBef>
                <a:spcPts val="0"/>
              </a:spcBef>
              <a:spcAft>
                <a:spcPts val="0"/>
              </a:spcAft>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The crosslinking of the cell wall is broken, making the bacteria fragile to breakage.</a:t>
            </a:r>
          </a:p>
          <a:p>
            <a:pPr marL="342900" marR="0" lvl="0" indent="-342900">
              <a:spcBef>
                <a:spcPts val="0"/>
              </a:spcBef>
              <a:spcAft>
                <a:spcPts val="0"/>
              </a:spcAft>
              <a:buFont typeface="Symbol" panose="05050102010706020507" pitchFamily="18" charset="2"/>
              <a:buChar char=""/>
            </a:pPr>
            <a:r>
              <a:rPr lang="bg-BG" dirty="0">
                <a:latin typeface="Arial" panose="020B0604020202020204" pitchFamily="34" charset="0"/>
                <a:ea typeface="Times New Roman" panose="02020603050405020304" pitchFamily="18" charset="0"/>
                <a:cs typeface="Arial" panose="020B0604020202020204" pitchFamily="34" charset="0"/>
              </a:rPr>
              <a:t>Inhibition is by formation of a chemical bond between penicillin and the enzyme (covalent inhibitor). </a:t>
            </a:r>
            <a:endParaRPr lang="en-US"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2" name="Rectangle 11">
            <a:extLst>
              <a:ext uri="{FF2B5EF4-FFF2-40B4-BE49-F238E27FC236}">
                <a16:creationId xmlns:a16="http://schemas.microsoft.com/office/drawing/2014/main" id="{BEAB7215-2757-4763-AAC2-CB8783529308}"/>
              </a:ext>
            </a:extLst>
          </p:cNvPr>
          <p:cNvSpPr/>
          <p:nvPr/>
        </p:nvSpPr>
        <p:spPr>
          <a:xfrm>
            <a:off x="152400" y="3768567"/>
            <a:ext cx="6054725" cy="1200329"/>
          </a:xfrm>
          <a:prstGeom prst="rect">
            <a:avLst/>
          </a:prstGeom>
        </p:spPr>
        <p:txBody>
          <a:bodyPr wrap="square">
            <a:spAutoFit/>
          </a:bodyPr>
          <a:lstStyle/>
          <a:p>
            <a:r>
              <a:rPr lang="en-US" b="1" dirty="0">
                <a:latin typeface="Arial" panose="020B0604020202020204" pitchFamily="34" charset="0"/>
                <a:ea typeface="Times New Roman" panose="02020603050405020304" pitchFamily="18" charset="0"/>
              </a:rPr>
              <a:t>Penicillin Resistance</a:t>
            </a:r>
            <a:r>
              <a:rPr lang="en-US" dirty="0">
                <a:latin typeface="Arial" panose="020B0604020202020204" pitchFamily="34" charset="0"/>
                <a:ea typeface="Times New Roman" panose="02020603050405020304" pitchFamily="18" charset="0"/>
              </a:rPr>
              <a:t>: Bacteria produce a protein that degrades penicillin (β-lactamase). This is a common antibiotic resistance gene that is used on plasmids. The transformed bacterial are resistant to penicillin.</a:t>
            </a:r>
            <a:endParaRPr lang="en-US" dirty="0">
              <a:latin typeface="Arial" panose="020B0604020202020204" pitchFamily="34" charset="0"/>
            </a:endParaRPr>
          </a:p>
        </p:txBody>
      </p:sp>
      <p:sp>
        <p:nvSpPr>
          <p:cNvPr id="13" name="TextBox 12">
            <a:extLst>
              <a:ext uri="{FF2B5EF4-FFF2-40B4-BE49-F238E27FC236}">
                <a16:creationId xmlns:a16="http://schemas.microsoft.com/office/drawing/2014/main" id="{64317337-F4E1-4970-AF8C-24BE4B1E7F17}"/>
              </a:ext>
            </a:extLst>
          </p:cNvPr>
          <p:cNvSpPr txBox="1"/>
          <p:nvPr/>
        </p:nvSpPr>
        <p:spPr>
          <a:xfrm>
            <a:off x="3759101" y="-21573"/>
            <a:ext cx="3943708" cy="523220"/>
          </a:xfrm>
          <a:prstGeom prst="rect">
            <a:avLst/>
          </a:prstGeom>
          <a:noFill/>
        </p:spPr>
        <p:txBody>
          <a:bodyPr wrap="none" rtlCol="0">
            <a:spAutoFit/>
          </a:bodyPr>
          <a:lstStyle/>
          <a:p>
            <a:r>
              <a:rPr lang="en-US" sz="2800" dirty="0">
                <a:latin typeface="Arial" panose="020B0604020202020204" pitchFamily="34" charset="0"/>
              </a:rPr>
              <a:t>Mechanism of Penicillin</a:t>
            </a:r>
          </a:p>
        </p:txBody>
      </p:sp>
      <p:pic>
        <p:nvPicPr>
          <p:cNvPr id="14" name="Picture 13">
            <a:extLst>
              <a:ext uri="{FF2B5EF4-FFF2-40B4-BE49-F238E27FC236}">
                <a16:creationId xmlns:a16="http://schemas.microsoft.com/office/drawing/2014/main" id="{D98A4B46-6677-622B-CA63-0B6FE67B3570}"/>
              </a:ext>
            </a:extLst>
          </p:cNvPr>
          <p:cNvPicPr>
            <a:picLocks noChangeAspect="1"/>
          </p:cNvPicPr>
          <p:nvPr/>
        </p:nvPicPr>
        <p:blipFill rotWithShape="1">
          <a:blip r:embed="rId6"/>
          <a:srcRect t="10289"/>
          <a:stretch/>
        </p:blipFill>
        <p:spPr>
          <a:xfrm>
            <a:off x="6172200" y="2550352"/>
            <a:ext cx="5721251" cy="2342335"/>
          </a:xfrm>
          <a:prstGeom prst="rect">
            <a:avLst/>
          </a:prstGeom>
        </p:spPr>
      </p:pic>
      <p:sp>
        <p:nvSpPr>
          <p:cNvPr id="2" name="TextBox 1">
            <a:extLst>
              <a:ext uri="{FF2B5EF4-FFF2-40B4-BE49-F238E27FC236}">
                <a16:creationId xmlns:a16="http://schemas.microsoft.com/office/drawing/2014/main" id="{1AF261E3-2E35-70A7-007B-588C124276D2}"/>
              </a:ext>
            </a:extLst>
          </p:cNvPr>
          <p:cNvSpPr txBox="1"/>
          <p:nvPr/>
        </p:nvSpPr>
        <p:spPr>
          <a:xfrm>
            <a:off x="5950288" y="2289477"/>
            <a:ext cx="1095172" cy="369332"/>
          </a:xfrm>
          <a:prstGeom prst="rect">
            <a:avLst/>
          </a:prstGeom>
          <a:noFill/>
        </p:spPr>
        <p:txBody>
          <a:bodyPr wrap="none" rtlCol="0">
            <a:spAutoFit/>
          </a:bodyPr>
          <a:lstStyle/>
          <a:p>
            <a:r>
              <a:rPr lang="en-US" dirty="0">
                <a:latin typeface="Arial" panose="020B0604020202020204" pitchFamily="34" charset="0"/>
              </a:rPr>
              <a:t>Penicillin</a:t>
            </a:r>
          </a:p>
        </p:txBody>
      </p:sp>
      <p:cxnSp>
        <p:nvCxnSpPr>
          <p:cNvPr id="7" name="Straight Arrow Connector 6">
            <a:extLst>
              <a:ext uri="{FF2B5EF4-FFF2-40B4-BE49-F238E27FC236}">
                <a16:creationId xmlns:a16="http://schemas.microsoft.com/office/drawing/2014/main" id="{1BB35006-E977-D227-5B22-1212964046DC}"/>
              </a:ext>
            </a:extLst>
          </p:cNvPr>
          <p:cNvCxnSpPr/>
          <p:nvPr/>
        </p:nvCxnSpPr>
        <p:spPr>
          <a:xfrm>
            <a:off x="6553200" y="2590800"/>
            <a:ext cx="297355" cy="2868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F28C895-F68C-4083-5A75-99DB3BAA3289}"/>
              </a:ext>
            </a:extLst>
          </p:cNvPr>
          <p:cNvSpPr txBox="1"/>
          <p:nvPr/>
        </p:nvSpPr>
        <p:spPr>
          <a:xfrm>
            <a:off x="9680574" y="5257800"/>
            <a:ext cx="2359026" cy="1200329"/>
          </a:xfrm>
          <a:prstGeom prst="rect">
            <a:avLst/>
          </a:prstGeom>
          <a:noFill/>
        </p:spPr>
        <p:txBody>
          <a:bodyPr wrap="square" rtlCol="0">
            <a:spAutoFit/>
          </a:bodyPr>
          <a:lstStyle/>
          <a:p>
            <a:r>
              <a:rPr lang="en-US" dirty="0">
                <a:latin typeface="Arial" panose="020B0604020202020204" pitchFamily="34" charset="0"/>
              </a:rPr>
              <a:t>Lactamase can regenerate the serine, regenerating the enzyme.</a:t>
            </a:r>
          </a:p>
        </p:txBody>
      </p:sp>
      <p:sp>
        <p:nvSpPr>
          <p:cNvPr id="4" name="Date Placeholder 3">
            <a:extLst>
              <a:ext uri="{FF2B5EF4-FFF2-40B4-BE49-F238E27FC236}">
                <a16:creationId xmlns:a16="http://schemas.microsoft.com/office/drawing/2014/main" id="{E37DB5CB-7FAD-44FD-6AF0-CB2A6782830F}"/>
              </a:ext>
            </a:extLst>
          </p:cNvPr>
          <p:cNvSpPr>
            <a:spLocks noGrp="1"/>
          </p:cNvSpPr>
          <p:nvPr>
            <p:ph type="dt" sz="half" idx="10"/>
          </p:nvPr>
        </p:nvSpPr>
        <p:spPr/>
        <p:txBody>
          <a:bodyPr/>
          <a:lstStyle/>
          <a:p>
            <a:fld id="{5690D3DB-2779-46DD-A1CA-2EDF2835F74A}" type="datetime1">
              <a:rPr lang="en-US" smtClean="0"/>
              <a:t>9/9/2023</a:t>
            </a:fld>
            <a:endParaRPr lang="en-US"/>
          </a:p>
        </p:txBody>
      </p:sp>
      <p:sp>
        <p:nvSpPr>
          <p:cNvPr id="5" name="Footer Placeholder 4">
            <a:extLst>
              <a:ext uri="{FF2B5EF4-FFF2-40B4-BE49-F238E27FC236}">
                <a16:creationId xmlns:a16="http://schemas.microsoft.com/office/drawing/2014/main" id="{ABEBCC5D-7BE2-BAB0-7F26-A214AE52205D}"/>
              </a:ext>
            </a:extLst>
          </p:cNvPr>
          <p:cNvSpPr>
            <a:spLocks noGrp="1"/>
          </p:cNvSpPr>
          <p:nvPr>
            <p:ph type="ftr" sz="quarter" idx="11"/>
          </p:nvPr>
        </p:nvSpPr>
        <p:spPr/>
        <p:txBody>
          <a:bodyPr/>
          <a:lstStyle/>
          <a:p>
            <a:r>
              <a:rPr lang="en-US"/>
              <a:t>D &amp; D Lecture 5 - Fall 2023</a:t>
            </a:r>
          </a:p>
        </p:txBody>
      </p:sp>
      <p:sp>
        <p:nvSpPr>
          <p:cNvPr id="6" name="Slide Number Placeholder 5">
            <a:extLst>
              <a:ext uri="{FF2B5EF4-FFF2-40B4-BE49-F238E27FC236}">
                <a16:creationId xmlns:a16="http://schemas.microsoft.com/office/drawing/2014/main" id="{B6217942-A35A-AD3F-580E-F3FBCBE69825}"/>
              </a:ext>
            </a:extLst>
          </p:cNvPr>
          <p:cNvSpPr>
            <a:spLocks noGrp="1"/>
          </p:cNvSpPr>
          <p:nvPr>
            <p:ph type="sldNum" sz="quarter" idx="12"/>
          </p:nvPr>
        </p:nvSpPr>
        <p:spPr/>
        <p:txBody>
          <a:bodyPr/>
          <a:lstStyle/>
          <a:p>
            <a:fld id="{DC3BB032-4020-48F4-953B-341806DC4A2B}" type="slidenum">
              <a:rPr lang="en-US" smtClean="0"/>
              <a:pPr/>
              <a:t>5</a:t>
            </a:fld>
            <a:endParaRPr lang="en-US"/>
          </a:p>
        </p:txBody>
      </p:sp>
    </p:spTree>
    <p:extLst>
      <p:ext uri="{BB962C8B-B14F-4D97-AF65-F5344CB8AC3E}">
        <p14:creationId xmlns:p14="http://schemas.microsoft.com/office/powerpoint/2010/main" val="17132217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33EE2906-3BEB-A23C-B3F4-3AF0B77D8A51}"/>
              </a:ext>
            </a:extLst>
          </p:cNvPr>
          <p:cNvSpPr>
            <a:spLocks noGrp="1"/>
          </p:cNvSpPr>
          <p:nvPr>
            <p:ph type="dt" sz="half" idx="10"/>
          </p:nvPr>
        </p:nvSpPr>
        <p:spPr/>
        <p:txBody>
          <a:bodyPr/>
          <a:lstStyle/>
          <a:p>
            <a:fld id="{E755896B-2ADB-4956-BD90-7FF4696B4917}" type="datetime1">
              <a:rPr lang="en-US" smtClean="0"/>
              <a:t>9/9/2023</a:t>
            </a:fld>
            <a:endParaRPr lang="en-US"/>
          </a:p>
        </p:txBody>
      </p:sp>
      <p:sp>
        <p:nvSpPr>
          <p:cNvPr id="6" name="Footer Placeholder 5">
            <a:extLst>
              <a:ext uri="{FF2B5EF4-FFF2-40B4-BE49-F238E27FC236}">
                <a16:creationId xmlns:a16="http://schemas.microsoft.com/office/drawing/2014/main" id="{9F4672C8-048D-98A8-C7B2-1B8E2193907E}"/>
              </a:ext>
            </a:extLst>
          </p:cNvPr>
          <p:cNvSpPr>
            <a:spLocks noGrp="1"/>
          </p:cNvSpPr>
          <p:nvPr>
            <p:ph type="ftr" sz="quarter" idx="11"/>
          </p:nvPr>
        </p:nvSpPr>
        <p:spPr/>
        <p:txBody>
          <a:bodyPr/>
          <a:lstStyle/>
          <a:p>
            <a:r>
              <a:rPr lang="en-US"/>
              <a:t>D &amp; D Lecture 5 - Fall 2023</a:t>
            </a:r>
          </a:p>
        </p:txBody>
      </p:sp>
      <p:sp>
        <p:nvSpPr>
          <p:cNvPr id="7" name="Slide Number Placeholder 6">
            <a:extLst>
              <a:ext uri="{FF2B5EF4-FFF2-40B4-BE49-F238E27FC236}">
                <a16:creationId xmlns:a16="http://schemas.microsoft.com/office/drawing/2014/main" id="{19C0D099-950A-D29B-0A69-74E289C226A7}"/>
              </a:ext>
            </a:extLst>
          </p:cNvPr>
          <p:cNvSpPr>
            <a:spLocks noGrp="1"/>
          </p:cNvSpPr>
          <p:nvPr>
            <p:ph type="sldNum" sz="quarter" idx="12"/>
          </p:nvPr>
        </p:nvSpPr>
        <p:spPr/>
        <p:txBody>
          <a:bodyPr/>
          <a:lstStyle/>
          <a:p>
            <a:fld id="{DC3BB032-4020-48F4-953B-341806DC4A2B}" type="slidenum">
              <a:rPr lang="en-US" smtClean="0"/>
              <a:pPr/>
              <a:t>50</a:t>
            </a:fld>
            <a:endParaRPr lang="en-US"/>
          </a:p>
        </p:txBody>
      </p:sp>
    </p:spTree>
    <p:extLst>
      <p:ext uri="{BB962C8B-B14F-4D97-AF65-F5344CB8AC3E}">
        <p14:creationId xmlns:p14="http://schemas.microsoft.com/office/powerpoint/2010/main" val="4732198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23DF47F-8A9A-4B0F-836D-F5B817C84738}"/>
              </a:ext>
            </a:extLst>
          </p:cNvPr>
          <p:cNvPicPr>
            <a:picLocks noChangeAspect="1"/>
          </p:cNvPicPr>
          <p:nvPr/>
        </p:nvPicPr>
        <p:blipFill>
          <a:blip r:embed="rId2"/>
          <a:stretch>
            <a:fillRect/>
          </a:stretch>
        </p:blipFill>
        <p:spPr>
          <a:xfrm>
            <a:off x="1999361" y="1232296"/>
            <a:ext cx="7008432" cy="2848214"/>
          </a:xfrm>
          <a:prstGeom prst="rect">
            <a:avLst/>
          </a:prstGeom>
        </p:spPr>
      </p:pic>
      <p:pic>
        <p:nvPicPr>
          <p:cNvPr id="3" name="Picture 2">
            <a:extLst>
              <a:ext uri="{FF2B5EF4-FFF2-40B4-BE49-F238E27FC236}">
                <a16:creationId xmlns:a16="http://schemas.microsoft.com/office/drawing/2014/main" id="{2174929F-82A6-42FD-81AF-52045931A991}"/>
              </a:ext>
            </a:extLst>
          </p:cNvPr>
          <p:cNvPicPr>
            <a:picLocks noChangeAspect="1"/>
          </p:cNvPicPr>
          <p:nvPr/>
        </p:nvPicPr>
        <p:blipFill>
          <a:blip r:embed="rId3"/>
          <a:stretch>
            <a:fillRect/>
          </a:stretch>
        </p:blipFill>
        <p:spPr>
          <a:xfrm>
            <a:off x="1999363" y="4351258"/>
            <a:ext cx="6882683" cy="540782"/>
          </a:xfrm>
          <a:prstGeom prst="rect">
            <a:avLst/>
          </a:prstGeom>
        </p:spPr>
      </p:pic>
      <p:sp>
        <p:nvSpPr>
          <p:cNvPr id="7" name="Date Placeholder 6">
            <a:extLst>
              <a:ext uri="{FF2B5EF4-FFF2-40B4-BE49-F238E27FC236}">
                <a16:creationId xmlns:a16="http://schemas.microsoft.com/office/drawing/2014/main" id="{D61B2AC6-366C-7220-1B7C-7038D5C3C30B}"/>
              </a:ext>
            </a:extLst>
          </p:cNvPr>
          <p:cNvSpPr>
            <a:spLocks noGrp="1"/>
          </p:cNvSpPr>
          <p:nvPr>
            <p:ph type="dt" sz="half" idx="10"/>
          </p:nvPr>
        </p:nvSpPr>
        <p:spPr/>
        <p:txBody>
          <a:bodyPr/>
          <a:lstStyle/>
          <a:p>
            <a:fld id="{3FBA0FA5-1730-4D2D-8C99-4E955A9CC76A}" type="datetime1">
              <a:rPr lang="en-US" smtClean="0"/>
              <a:t>9/9/2023</a:t>
            </a:fld>
            <a:endParaRPr lang="en-US"/>
          </a:p>
        </p:txBody>
      </p:sp>
      <p:sp>
        <p:nvSpPr>
          <p:cNvPr id="8" name="Footer Placeholder 7">
            <a:extLst>
              <a:ext uri="{FF2B5EF4-FFF2-40B4-BE49-F238E27FC236}">
                <a16:creationId xmlns:a16="http://schemas.microsoft.com/office/drawing/2014/main" id="{6B8C470A-D144-C9DC-D1EA-12E0F38549AC}"/>
              </a:ext>
            </a:extLst>
          </p:cNvPr>
          <p:cNvSpPr>
            <a:spLocks noGrp="1"/>
          </p:cNvSpPr>
          <p:nvPr>
            <p:ph type="ftr" sz="quarter" idx="11"/>
          </p:nvPr>
        </p:nvSpPr>
        <p:spPr/>
        <p:txBody>
          <a:bodyPr/>
          <a:lstStyle/>
          <a:p>
            <a:r>
              <a:rPr lang="en-US"/>
              <a:t>D &amp; D Lecture 5 - Fall 2023</a:t>
            </a:r>
          </a:p>
        </p:txBody>
      </p:sp>
      <p:sp>
        <p:nvSpPr>
          <p:cNvPr id="9" name="Slide Number Placeholder 8">
            <a:extLst>
              <a:ext uri="{FF2B5EF4-FFF2-40B4-BE49-F238E27FC236}">
                <a16:creationId xmlns:a16="http://schemas.microsoft.com/office/drawing/2014/main" id="{4A419096-A72C-AF33-8F1B-445363BD4FBB}"/>
              </a:ext>
            </a:extLst>
          </p:cNvPr>
          <p:cNvSpPr>
            <a:spLocks noGrp="1"/>
          </p:cNvSpPr>
          <p:nvPr>
            <p:ph type="sldNum" sz="quarter" idx="12"/>
          </p:nvPr>
        </p:nvSpPr>
        <p:spPr/>
        <p:txBody>
          <a:bodyPr/>
          <a:lstStyle/>
          <a:p>
            <a:fld id="{DC3BB032-4020-48F4-953B-341806DC4A2B}" type="slidenum">
              <a:rPr lang="en-US" smtClean="0"/>
              <a:pPr/>
              <a:t>51</a:t>
            </a:fld>
            <a:endParaRPr lang="en-US"/>
          </a:p>
        </p:txBody>
      </p:sp>
    </p:spTree>
    <p:extLst>
      <p:ext uri="{BB962C8B-B14F-4D97-AF65-F5344CB8AC3E}">
        <p14:creationId xmlns:p14="http://schemas.microsoft.com/office/powerpoint/2010/main" val="31615068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text&#10;&#10;Description automatically generated">
            <a:extLst>
              <a:ext uri="{FF2B5EF4-FFF2-40B4-BE49-F238E27FC236}">
                <a16:creationId xmlns:a16="http://schemas.microsoft.com/office/drawing/2014/main" id="{1D6DE741-797F-4B42-951B-FD6BCAC5337E}"/>
              </a:ext>
            </a:extLst>
          </p:cNvPr>
          <p:cNvPicPr>
            <a:picLocks noChangeAspect="1"/>
          </p:cNvPicPr>
          <p:nvPr/>
        </p:nvPicPr>
        <p:blipFill rotWithShape="1">
          <a:blip r:embed="rId3">
            <a:extLst>
              <a:ext uri="{28A0092B-C50C-407E-A947-70E740481C1C}">
                <a14:useLocalDpi xmlns:a14="http://schemas.microsoft.com/office/drawing/2010/main" val="0"/>
              </a:ext>
            </a:extLst>
          </a:blip>
          <a:srcRect l="52213" t="55196"/>
          <a:stretch/>
        </p:blipFill>
        <p:spPr>
          <a:xfrm>
            <a:off x="990600" y="1380997"/>
            <a:ext cx="9167912" cy="4029202"/>
          </a:xfrm>
          <a:prstGeom prst="rect">
            <a:avLst/>
          </a:prstGeom>
        </p:spPr>
      </p:pic>
      <p:sp>
        <p:nvSpPr>
          <p:cNvPr id="5" name="TextBox 4">
            <a:extLst>
              <a:ext uri="{FF2B5EF4-FFF2-40B4-BE49-F238E27FC236}">
                <a16:creationId xmlns:a16="http://schemas.microsoft.com/office/drawing/2014/main" id="{0D7B19B9-F018-4672-B770-8039499F39EE}"/>
              </a:ext>
            </a:extLst>
          </p:cNvPr>
          <p:cNvSpPr txBox="1"/>
          <p:nvPr/>
        </p:nvSpPr>
        <p:spPr>
          <a:xfrm>
            <a:off x="8269406" y="4523946"/>
            <a:ext cx="1774909" cy="369332"/>
          </a:xfrm>
          <a:prstGeom prst="rect">
            <a:avLst/>
          </a:prstGeom>
          <a:noFill/>
        </p:spPr>
        <p:txBody>
          <a:bodyPr wrap="none" rtlCol="0">
            <a:spAutoFit/>
          </a:bodyPr>
          <a:lstStyle/>
          <a:p>
            <a:r>
              <a:rPr lang="en-US" sz="1800" dirty="0">
                <a:latin typeface="Calibri" panose="020F0502020204030204" pitchFamily="34" charset="0"/>
                <a:cs typeface="Calibri" panose="020F0502020204030204" pitchFamily="34" charset="0"/>
              </a:rPr>
              <a:t>(red = mismatch)</a:t>
            </a:r>
          </a:p>
        </p:txBody>
      </p:sp>
      <p:sp>
        <p:nvSpPr>
          <p:cNvPr id="7" name="TextBox 6">
            <a:extLst>
              <a:ext uri="{FF2B5EF4-FFF2-40B4-BE49-F238E27FC236}">
                <a16:creationId xmlns:a16="http://schemas.microsoft.com/office/drawing/2014/main" id="{455A364D-5DFC-4306-B2F5-C205863C921F}"/>
              </a:ext>
            </a:extLst>
          </p:cNvPr>
          <p:cNvSpPr txBox="1"/>
          <p:nvPr/>
        </p:nvSpPr>
        <p:spPr>
          <a:xfrm>
            <a:off x="3581400" y="136525"/>
            <a:ext cx="5099153" cy="523220"/>
          </a:xfrm>
          <a:prstGeom prst="rect">
            <a:avLst/>
          </a:prstGeom>
          <a:noFill/>
        </p:spPr>
        <p:txBody>
          <a:bodyPr wrap="none" rtlCol="0">
            <a:spAutoFit/>
          </a:bodyPr>
          <a:lstStyle/>
          <a:p>
            <a:r>
              <a:rPr lang="en-US" sz="2800" dirty="0">
                <a:latin typeface="Calibri" panose="020F0502020204030204" pitchFamily="34" charset="0"/>
                <a:cs typeface="Calibri" panose="020F0502020204030204" pitchFamily="34" charset="0"/>
              </a:rPr>
              <a:t>Determining Target Requirements</a:t>
            </a:r>
          </a:p>
        </p:txBody>
      </p:sp>
      <p:sp>
        <p:nvSpPr>
          <p:cNvPr id="9" name="TextBox 8">
            <a:extLst>
              <a:ext uri="{FF2B5EF4-FFF2-40B4-BE49-F238E27FC236}">
                <a16:creationId xmlns:a16="http://schemas.microsoft.com/office/drawing/2014/main" id="{F2EA5E6B-0C87-4F4E-A9B3-D95BF0165775}"/>
              </a:ext>
            </a:extLst>
          </p:cNvPr>
          <p:cNvSpPr txBox="1"/>
          <p:nvPr/>
        </p:nvSpPr>
        <p:spPr>
          <a:xfrm>
            <a:off x="8305800" y="3200400"/>
            <a:ext cx="2472283" cy="923330"/>
          </a:xfrm>
          <a:prstGeom prst="rect">
            <a:avLst/>
          </a:prstGeom>
          <a:noFill/>
        </p:spPr>
        <p:txBody>
          <a:bodyPr wrap="square" rtlCol="0">
            <a:spAutoFit/>
          </a:bodyPr>
          <a:lstStyle/>
          <a:p>
            <a:r>
              <a:rPr lang="en-US" sz="1800" dirty="0"/>
              <a:t>(Showing sequence of non-complementary strand)</a:t>
            </a:r>
          </a:p>
        </p:txBody>
      </p:sp>
      <p:sp>
        <p:nvSpPr>
          <p:cNvPr id="8" name="TextBox 7">
            <a:extLst>
              <a:ext uri="{FF2B5EF4-FFF2-40B4-BE49-F238E27FC236}">
                <a16:creationId xmlns:a16="http://schemas.microsoft.com/office/drawing/2014/main" id="{463138DA-3EEE-C348-7CEC-BAD5D2FA0EB7}"/>
              </a:ext>
            </a:extLst>
          </p:cNvPr>
          <p:cNvSpPr txBox="1"/>
          <p:nvPr/>
        </p:nvSpPr>
        <p:spPr>
          <a:xfrm>
            <a:off x="914400" y="5041348"/>
            <a:ext cx="3048000" cy="646331"/>
          </a:xfrm>
          <a:prstGeom prst="rect">
            <a:avLst/>
          </a:prstGeom>
          <a:noFill/>
        </p:spPr>
        <p:txBody>
          <a:bodyPr wrap="square" rtlCol="0">
            <a:spAutoFit/>
          </a:bodyPr>
          <a:lstStyle/>
          <a:p>
            <a:pPr marL="342900" indent="-342900">
              <a:buAutoNum type="arabicPeriod"/>
            </a:pPr>
            <a:r>
              <a:rPr lang="en-US" i="1" dirty="0">
                <a:solidFill>
                  <a:srgbClr val="00B0F0"/>
                </a:solidFill>
              </a:rPr>
              <a:t>Which of these DNA templates are cut by Cas9?</a:t>
            </a:r>
          </a:p>
        </p:txBody>
      </p:sp>
      <p:sp>
        <p:nvSpPr>
          <p:cNvPr id="10" name="TextBox 9">
            <a:extLst>
              <a:ext uri="{FF2B5EF4-FFF2-40B4-BE49-F238E27FC236}">
                <a16:creationId xmlns:a16="http://schemas.microsoft.com/office/drawing/2014/main" id="{CB6C0C61-91C8-0840-297A-BDE2CF7CB721}"/>
              </a:ext>
            </a:extLst>
          </p:cNvPr>
          <p:cNvSpPr txBox="1"/>
          <p:nvPr/>
        </p:nvSpPr>
        <p:spPr>
          <a:xfrm>
            <a:off x="152400" y="1295400"/>
            <a:ext cx="1524000" cy="923330"/>
          </a:xfrm>
          <a:prstGeom prst="rect">
            <a:avLst/>
          </a:prstGeom>
          <a:noFill/>
        </p:spPr>
        <p:txBody>
          <a:bodyPr wrap="square" rtlCol="0">
            <a:spAutoFit/>
          </a:bodyPr>
          <a:lstStyle/>
          <a:p>
            <a:r>
              <a:rPr lang="en-US" dirty="0"/>
              <a:t>Wild-type sequence is cut</a:t>
            </a:r>
          </a:p>
        </p:txBody>
      </p:sp>
      <p:cxnSp>
        <p:nvCxnSpPr>
          <p:cNvPr id="16" name="Straight Arrow Connector 15">
            <a:extLst>
              <a:ext uri="{FF2B5EF4-FFF2-40B4-BE49-F238E27FC236}">
                <a16:creationId xmlns:a16="http://schemas.microsoft.com/office/drawing/2014/main" id="{4A2ADC1D-9509-05E7-83F0-A5DBCA39FD0E}"/>
              </a:ext>
            </a:extLst>
          </p:cNvPr>
          <p:cNvCxnSpPr>
            <a:cxnSpLocks/>
          </p:cNvCxnSpPr>
          <p:nvPr/>
        </p:nvCxnSpPr>
        <p:spPr>
          <a:xfrm>
            <a:off x="6395815" y="966717"/>
            <a:ext cx="1024482" cy="0"/>
          </a:xfrm>
          <a:prstGeom prst="straightConnector1">
            <a:avLst/>
          </a:prstGeom>
          <a:ln w="31750">
            <a:solidFill>
              <a:schemeClr val="accent1">
                <a:shade val="95000"/>
                <a:satMod val="10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75C34EE-9BEC-E923-D773-D0D0FEEBA710}"/>
              </a:ext>
            </a:extLst>
          </p:cNvPr>
          <p:cNvGrpSpPr/>
          <p:nvPr/>
        </p:nvGrpSpPr>
        <p:grpSpPr>
          <a:xfrm>
            <a:off x="3728814" y="559286"/>
            <a:ext cx="3691484" cy="1036934"/>
            <a:chOff x="3728814" y="559286"/>
            <a:chExt cx="3691484" cy="1036934"/>
          </a:xfrm>
        </p:grpSpPr>
        <p:cxnSp>
          <p:nvCxnSpPr>
            <p:cNvPr id="12" name="Straight Connector 11">
              <a:extLst>
                <a:ext uri="{FF2B5EF4-FFF2-40B4-BE49-F238E27FC236}">
                  <a16:creationId xmlns:a16="http://schemas.microsoft.com/office/drawing/2014/main" id="{D6E92728-B072-E5BD-82D7-8A9DC391C843}"/>
                </a:ext>
              </a:extLst>
            </p:cNvPr>
            <p:cNvCxnSpPr/>
            <p:nvPr/>
          </p:nvCxnSpPr>
          <p:spPr>
            <a:xfrm>
              <a:off x="3728815" y="1150688"/>
              <a:ext cx="3691483" cy="0"/>
            </a:xfrm>
            <a:prstGeom prst="line">
              <a:avLst/>
            </a:prstGeom>
            <a:ln w="31750">
              <a:solidFill>
                <a:schemeClr val="accent1">
                  <a:shade val="95000"/>
                  <a:satMod val="10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931919-5F76-A4E8-9015-13B66A0BDA46}"/>
                </a:ext>
              </a:extLst>
            </p:cNvPr>
            <p:cNvCxnSpPr/>
            <p:nvPr/>
          </p:nvCxnSpPr>
          <p:spPr>
            <a:xfrm>
              <a:off x="3728814" y="1226888"/>
              <a:ext cx="3691483" cy="0"/>
            </a:xfrm>
            <a:prstGeom prst="line">
              <a:avLst/>
            </a:prstGeom>
            <a:ln w="31750">
              <a:solidFill>
                <a:schemeClr val="accent1">
                  <a:shade val="95000"/>
                  <a:satMod val="10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52E04293-93CD-4CC3-BB42-C71573E42AFD}"/>
                </a:ext>
              </a:extLst>
            </p:cNvPr>
            <p:cNvCxnSpPr>
              <a:cxnSpLocks/>
            </p:cNvCxnSpPr>
            <p:nvPr/>
          </p:nvCxnSpPr>
          <p:spPr>
            <a:xfrm>
              <a:off x="3805015" y="966717"/>
              <a:ext cx="2590800" cy="0"/>
            </a:xfrm>
            <a:prstGeom prst="straightConnector1">
              <a:avLst/>
            </a:prstGeom>
            <a:ln w="31750">
              <a:solidFill>
                <a:schemeClr val="accent1">
                  <a:shade val="95000"/>
                  <a:satMod val="10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966D2E7-C95E-BBFD-FDDF-B649944A7A65}"/>
                </a:ext>
              </a:extLst>
            </p:cNvPr>
            <p:cNvSpPr txBox="1"/>
            <p:nvPr/>
          </p:nvSpPr>
          <p:spPr>
            <a:xfrm>
              <a:off x="5332843" y="1226888"/>
              <a:ext cx="652743" cy="369332"/>
            </a:xfrm>
            <a:prstGeom prst="rect">
              <a:avLst/>
            </a:prstGeom>
            <a:noFill/>
            <a:ln w="31750">
              <a:noFill/>
            </a:ln>
          </p:spPr>
          <p:txBody>
            <a:bodyPr wrap="none" rtlCol="0">
              <a:spAutoFit/>
            </a:bodyPr>
            <a:lstStyle/>
            <a:p>
              <a:r>
                <a:rPr lang="en-US" dirty="0"/>
                <a:t>2640</a:t>
              </a:r>
            </a:p>
          </p:txBody>
        </p:sp>
        <p:sp>
          <p:nvSpPr>
            <p:cNvPr id="21" name="TextBox 20">
              <a:extLst>
                <a:ext uri="{FF2B5EF4-FFF2-40B4-BE49-F238E27FC236}">
                  <a16:creationId xmlns:a16="http://schemas.microsoft.com/office/drawing/2014/main" id="{DC4CA114-DA1A-326B-3CCF-4EDB4608E57D}"/>
                </a:ext>
              </a:extLst>
            </p:cNvPr>
            <p:cNvSpPr txBox="1"/>
            <p:nvPr/>
          </p:nvSpPr>
          <p:spPr>
            <a:xfrm>
              <a:off x="6637441" y="559286"/>
              <a:ext cx="535724" cy="369332"/>
            </a:xfrm>
            <a:prstGeom prst="rect">
              <a:avLst/>
            </a:prstGeom>
            <a:noFill/>
            <a:ln w="31750">
              <a:noFill/>
            </a:ln>
          </p:spPr>
          <p:txBody>
            <a:bodyPr wrap="none" rtlCol="0">
              <a:spAutoFit/>
            </a:bodyPr>
            <a:lstStyle/>
            <a:p>
              <a:r>
                <a:rPr lang="en-US" dirty="0"/>
                <a:t>800</a:t>
              </a:r>
            </a:p>
          </p:txBody>
        </p:sp>
        <p:sp>
          <p:nvSpPr>
            <p:cNvPr id="22" name="TextBox 21">
              <a:extLst>
                <a:ext uri="{FF2B5EF4-FFF2-40B4-BE49-F238E27FC236}">
                  <a16:creationId xmlns:a16="http://schemas.microsoft.com/office/drawing/2014/main" id="{4F639086-7FCD-B559-CB0D-A72961B01BE1}"/>
                </a:ext>
              </a:extLst>
            </p:cNvPr>
            <p:cNvSpPr txBox="1"/>
            <p:nvPr/>
          </p:nvSpPr>
          <p:spPr>
            <a:xfrm>
              <a:off x="4791497" y="591147"/>
              <a:ext cx="652743" cy="369332"/>
            </a:xfrm>
            <a:prstGeom prst="rect">
              <a:avLst/>
            </a:prstGeom>
            <a:noFill/>
            <a:ln w="31750">
              <a:noFill/>
            </a:ln>
          </p:spPr>
          <p:txBody>
            <a:bodyPr wrap="none" rtlCol="0">
              <a:spAutoFit/>
            </a:bodyPr>
            <a:lstStyle/>
            <a:p>
              <a:r>
                <a:rPr lang="en-US" dirty="0"/>
                <a:t>1840</a:t>
              </a:r>
            </a:p>
          </p:txBody>
        </p:sp>
      </p:grpSp>
      <p:sp>
        <p:nvSpPr>
          <p:cNvPr id="11" name="TextBox 10">
            <a:extLst>
              <a:ext uri="{FF2B5EF4-FFF2-40B4-BE49-F238E27FC236}">
                <a16:creationId xmlns:a16="http://schemas.microsoft.com/office/drawing/2014/main" id="{690ABBFA-73CA-1A92-E9BB-C5DE8FCFDE3E}"/>
              </a:ext>
            </a:extLst>
          </p:cNvPr>
          <p:cNvSpPr txBox="1"/>
          <p:nvPr/>
        </p:nvSpPr>
        <p:spPr>
          <a:xfrm>
            <a:off x="5332843" y="5087274"/>
            <a:ext cx="4665188" cy="1200329"/>
          </a:xfrm>
          <a:prstGeom prst="rect">
            <a:avLst/>
          </a:prstGeom>
          <a:noFill/>
        </p:spPr>
        <p:txBody>
          <a:bodyPr wrap="none" rtlCol="0">
            <a:spAutoFit/>
          </a:bodyPr>
          <a:lstStyle/>
          <a:p>
            <a:r>
              <a:rPr lang="en-US" i="1" dirty="0">
                <a:solidFill>
                  <a:srgbClr val="00B0F0"/>
                </a:solidFill>
              </a:rPr>
              <a:t>2. Where are mismatches (red bases) tolerated?</a:t>
            </a:r>
          </a:p>
          <a:p>
            <a:pPr marL="285750" indent="-285750">
              <a:buFont typeface="Arial" panose="020B0604020202020204" pitchFamily="34" charset="0"/>
              <a:buChar char="•"/>
            </a:pPr>
            <a:r>
              <a:rPr lang="en-US" i="1" dirty="0">
                <a:solidFill>
                  <a:srgbClr val="00B0F0"/>
                </a:solidFill>
              </a:rPr>
              <a:t>Close to PAM?</a:t>
            </a:r>
          </a:p>
          <a:p>
            <a:pPr marL="285750" indent="-285750">
              <a:buFont typeface="Arial" panose="020B0604020202020204" pitchFamily="34" charset="0"/>
              <a:buChar char="•"/>
            </a:pPr>
            <a:endParaRPr lang="en-US" i="1" dirty="0">
              <a:solidFill>
                <a:srgbClr val="00B0F0"/>
              </a:solidFill>
            </a:endParaRPr>
          </a:p>
          <a:p>
            <a:pPr marL="285750" indent="-285750">
              <a:buFont typeface="Arial" panose="020B0604020202020204" pitchFamily="34" charset="0"/>
              <a:buChar char="•"/>
            </a:pPr>
            <a:r>
              <a:rPr lang="en-US" i="1" dirty="0">
                <a:solidFill>
                  <a:srgbClr val="00B0F0"/>
                </a:solidFill>
              </a:rPr>
              <a:t>Distal from PAM?</a:t>
            </a:r>
          </a:p>
        </p:txBody>
      </p:sp>
      <p:sp>
        <p:nvSpPr>
          <p:cNvPr id="14" name="Date Placeholder 13">
            <a:extLst>
              <a:ext uri="{FF2B5EF4-FFF2-40B4-BE49-F238E27FC236}">
                <a16:creationId xmlns:a16="http://schemas.microsoft.com/office/drawing/2014/main" id="{3CA88B44-08BF-BA1A-B105-4084B184A1D4}"/>
              </a:ext>
            </a:extLst>
          </p:cNvPr>
          <p:cNvSpPr>
            <a:spLocks noGrp="1"/>
          </p:cNvSpPr>
          <p:nvPr>
            <p:ph type="dt" sz="half" idx="10"/>
          </p:nvPr>
        </p:nvSpPr>
        <p:spPr/>
        <p:txBody>
          <a:bodyPr/>
          <a:lstStyle/>
          <a:p>
            <a:fld id="{A9435A9E-8268-445C-85F1-F58C7E8E5A66}" type="datetime1">
              <a:rPr lang="en-US" smtClean="0"/>
              <a:t>9/9/2023</a:t>
            </a:fld>
            <a:endParaRPr lang="en-US"/>
          </a:p>
        </p:txBody>
      </p:sp>
      <p:sp>
        <p:nvSpPr>
          <p:cNvPr id="17" name="Footer Placeholder 16">
            <a:extLst>
              <a:ext uri="{FF2B5EF4-FFF2-40B4-BE49-F238E27FC236}">
                <a16:creationId xmlns:a16="http://schemas.microsoft.com/office/drawing/2014/main" id="{EFD819F8-E6EC-CAF8-EEB7-4FE4B5281B98}"/>
              </a:ext>
            </a:extLst>
          </p:cNvPr>
          <p:cNvSpPr>
            <a:spLocks noGrp="1"/>
          </p:cNvSpPr>
          <p:nvPr>
            <p:ph type="ftr" sz="quarter" idx="11"/>
          </p:nvPr>
        </p:nvSpPr>
        <p:spPr/>
        <p:txBody>
          <a:bodyPr/>
          <a:lstStyle/>
          <a:p>
            <a:r>
              <a:rPr lang="en-US"/>
              <a:t>D &amp; D Lecture 5 - Fall 2023</a:t>
            </a:r>
          </a:p>
        </p:txBody>
      </p:sp>
      <p:sp>
        <p:nvSpPr>
          <p:cNvPr id="18" name="Slide Number Placeholder 17">
            <a:extLst>
              <a:ext uri="{FF2B5EF4-FFF2-40B4-BE49-F238E27FC236}">
                <a16:creationId xmlns:a16="http://schemas.microsoft.com/office/drawing/2014/main" id="{AAB04AE8-8BB2-7408-354E-E127059B525E}"/>
              </a:ext>
            </a:extLst>
          </p:cNvPr>
          <p:cNvSpPr>
            <a:spLocks noGrp="1"/>
          </p:cNvSpPr>
          <p:nvPr>
            <p:ph type="sldNum" sz="quarter" idx="12"/>
          </p:nvPr>
        </p:nvSpPr>
        <p:spPr/>
        <p:txBody>
          <a:bodyPr/>
          <a:lstStyle/>
          <a:p>
            <a:fld id="{DC3BB032-4020-48F4-953B-341806DC4A2B}" type="slidenum">
              <a:rPr lang="en-US" smtClean="0"/>
              <a:pPr/>
              <a:t>52</a:t>
            </a:fld>
            <a:endParaRPr lang="en-US"/>
          </a:p>
        </p:txBody>
      </p:sp>
    </p:spTree>
    <p:extLst>
      <p:ext uri="{BB962C8B-B14F-4D97-AF65-F5344CB8AC3E}">
        <p14:creationId xmlns:p14="http://schemas.microsoft.com/office/powerpoint/2010/main" val="413286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72CA6AB-51D8-421F-9366-01980F10F0F9}"/>
              </a:ext>
            </a:extLst>
          </p:cNvPr>
          <p:cNvPicPr>
            <a:picLocks noChangeAspect="1"/>
          </p:cNvPicPr>
          <p:nvPr/>
        </p:nvPicPr>
        <p:blipFill rotWithShape="1">
          <a:blip r:embed="rId3"/>
          <a:srcRect l="11594" t="17595" r="71969" b="78902"/>
          <a:stretch/>
        </p:blipFill>
        <p:spPr>
          <a:xfrm>
            <a:off x="7380214" y="3256641"/>
            <a:ext cx="4125655" cy="1138335"/>
          </a:xfrm>
          <a:prstGeom prst="rect">
            <a:avLst/>
          </a:prstGeom>
        </p:spPr>
      </p:pic>
      <p:pic>
        <p:nvPicPr>
          <p:cNvPr id="2" name="Picture 1">
            <a:extLst>
              <a:ext uri="{FF2B5EF4-FFF2-40B4-BE49-F238E27FC236}">
                <a16:creationId xmlns:a16="http://schemas.microsoft.com/office/drawing/2014/main" id="{63CC8F4E-C77C-4D67-93F7-C8FD12AD2E2D}"/>
              </a:ext>
            </a:extLst>
          </p:cNvPr>
          <p:cNvPicPr>
            <a:picLocks noChangeAspect="1"/>
          </p:cNvPicPr>
          <p:nvPr/>
        </p:nvPicPr>
        <p:blipFill rotWithShape="1">
          <a:blip r:embed="rId3"/>
          <a:srcRect t="24" r="54536" b="76201"/>
          <a:stretch/>
        </p:blipFill>
        <p:spPr>
          <a:xfrm>
            <a:off x="909324" y="2626875"/>
            <a:ext cx="5431842" cy="3679025"/>
          </a:xfrm>
          <a:prstGeom prst="rect">
            <a:avLst/>
          </a:prstGeom>
        </p:spPr>
      </p:pic>
      <p:sp>
        <p:nvSpPr>
          <p:cNvPr id="13" name="TextBox 12">
            <a:extLst>
              <a:ext uri="{FF2B5EF4-FFF2-40B4-BE49-F238E27FC236}">
                <a16:creationId xmlns:a16="http://schemas.microsoft.com/office/drawing/2014/main" id="{965F9A80-0242-42B9-A15A-08AC5F355638}"/>
              </a:ext>
            </a:extLst>
          </p:cNvPr>
          <p:cNvSpPr txBox="1"/>
          <p:nvPr/>
        </p:nvSpPr>
        <p:spPr>
          <a:xfrm>
            <a:off x="8095318" y="2732101"/>
            <a:ext cx="1444702" cy="646331"/>
          </a:xfrm>
          <a:prstGeom prst="rect">
            <a:avLst/>
          </a:prstGeom>
          <a:noFill/>
        </p:spPr>
        <p:txBody>
          <a:bodyPr wrap="square" rtlCol="0">
            <a:spAutoFit/>
          </a:bodyPr>
          <a:lstStyle/>
          <a:p>
            <a:r>
              <a:rPr lang="en-US" sz="1800" dirty="0"/>
              <a:t>PCR primer (left)</a:t>
            </a:r>
          </a:p>
        </p:txBody>
      </p:sp>
      <p:sp>
        <p:nvSpPr>
          <p:cNvPr id="14" name="TextBox 13">
            <a:extLst>
              <a:ext uri="{FF2B5EF4-FFF2-40B4-BE49-F238E27FC236}">
                <a16:creationId xmlns:a16="http://schemas.microsoft.com/office/drawing/2014/main" id="{5D6E704D-C4D5-4781-BBE2-1C83758DD188}"/>
              </a:ext>
            </a:extLst>
          </p:cNvPr>
          <p:cNvSpPr txBox="1"/>
          <p:nvPr/>
        </p:nvSpPr>
        <p:spPr>
          <a:xfrm>
            <a:off x="8754253" y="4225826"/>
            <a:ext cx="1419807" cy="646331"/>
          </a:xfrm>
          <a:prstGeom prst="rect">
            <a:avLst/>
          </a:prstGeom>
          <a:noFill/>
        </p:spPr>
        <p:txBody>
          <a:bodyPr wrap="square" rtlCol="0">
            <a:spAutoFit/>
          </a:bodyPr>
          <a:lstStyle/>
          <a:p>
            <a:r>
              <a:rPr lang="en-US" sz="1800" dirty="0"/>
              <a:t>PCR primer (right)</a:t>
            </a:r>
          </a:p>
        </p:txBody>
      </p:sp>
      <p:cxnSp>
        <p:nvCxnSpPr>
          <p:cNvPr id="17" name="Straight Arrow Connector 16">
            <a:extLst>
              <a:ext uri="{FF2B5EF4-FFF2-40B4-BE49-F238E27FC236}">
                <a16:creationId xmlns:a16="http://schemas.microsoft.com/office/drawing/2014/main" id="{478334C8-4BE9-408A-94AD-4A504872DF4B}"/>
              </a:ext>
            </a:extLst>
          </p:cNvPr>
          <p:cNvCxnSpPr>
            <a:cxnSpLocks/>
          </p:cNvCxnSpPr>
          <p:nvPr/>
        </p:nvCxnSpPr>
        <p:spPr>
          <a:xfrm flipH="1">
            <a:off x="7696200" y="3072041"/>
            <a:ext cx="402675" cy="1643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75D54F7-1B45-46B2-9F31-2D4798AA1ECC}"/>
              </a:ext>
            </a:extLst>
          </p:cNvPr>
          <p:cNvCxnSpPr>
            <a:stCxn id="14" idx="0"/>
          </p:cNvCxnSpPr>
          <p:nvPr/>
        </p:nvCxnSpPr>
        <p:spPr>
          <a:xfrm flipH="1" flipV="1">
            <a:off x="9464156" y="3984259"/>
            <a:ext cx="1" cy="2415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CF1AE6C1-F171-4084-8955-755C4D918B66}"/>
              </a:ext>
            </a:extLst>
          </p:cNvPr>
          <p:cNvSpPr txBox="1"/>
          <p:nvPr/>
        </p:nvSpPr>
        <p:spPr>
          <a:xfrm>
            <a:off x="7380214" y="4833657"/>
            <a:ext cx="3070071" cy="369332"/>
          </a:xfrm>
          <a:prstGeom prst="rect">
            <a:avLst/>
          </a:prstGeom>
          <a:noFill/>
        </p:spPr>
        <p:txBody>
          <a:bodyPr wrap="none" rtlCol="0">
            <a:spAutoFit/>
          </a:bodyPr>
          <a:lstStyle/>
          <a:p>
            <a:r>
              <a:rPr lang="en-US" sz="1800" dirty="0"/>
              <a:t>Sequencing of PCR Product</a:t>
            </a:r>
          </a:p>
        </p:txBody>
      </p:sp>
      <p:cxnSp>
        <p:nvCxnSpPr>
          <p:cNvPr id="22" name="Straight Arrow Connector 21">
            <a:extLst>
              <a:ext uri="{FF2B5EF4-FFF2-40B4-BE49-F238E27FC236}">
                <a16:creationId xmlns:a16="http://schemas.microsoft.com/office/drawing/2014/main" id="{C27B7918-B615-4B9E-A4B9-6F4CA5B36CC0}"/>
              </a:ext>
            </a:extLst>
          </p:cNvPr>
          <p:cNvCxnSpPr/>
          <p:nvPr/>
        </p:nvCxnSpPr>
        <p:spPr>
          <a:xfrm flipV="1">
            <a:off x="5899756" y="3417491"/>
            <a:ext cx="1315616" cy="11294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057DA9D-C39F-4732-9F74-81404D56FF6E}"/>
              </a:ext>
            </a:extLst>
          </p:cNvPr>
          <p:cNvCxnSpPr>
            <a:cxnSpLocks/>
          </p:cNvCxnSpPr>
          <p:nvPr/>
        </p:nvCxnSpPr>
        <p:spPr>
          <a:xfrm>
            <a:off x="8534400" y="3945618"/>
            <a:ext cx="0" cy="7787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F98584C-B85C-46B6-AE5A-9B0EFF7290D4}"/>
              </a:ext>
            </a:extLst>
          </p:cNvPr>
          <p:cNvSpPr txBox="1"/>
          <p:nvPr/>
        </p:nvSpPr>
        <p:spPr>
          <a:xfrm>
            <a:off x="6700835" y="5161685"/>
            <a:ext cx="5526641" cy="400110"/>
          </a:xfrm>
          <a:prstGeom prst="rect">
            <a:avLst/>
          </a:prstGeom>
          <a:noFill/>
        </p:spPr>
        <p:txBody>
          <a:bodyPr wrap="none" rtlCol="0">
            <a:spAutoFit/>
          </a:bodyPr>
          <a:lstStyle/>
          <a:p>
            <a:r>
              <a:rPr lang="en-US" sz="2000" dirty="0"/>
              <a:t>AAGCGTAGCGTGAC</a:t>
            </a:r>
            <a:r>
              <a:rPr lang="en-US" sz="2000" dirty="0">
                <a:solidFill>
                  <a:srgbClr val="C00000"/>
                </a:solidFill>
              </a:rPr>
              <a:t>GTAGTAGCACTGCATG</a:t>
            </a:r>
          </a:p>
        </p:txBody>
      </p:sp>
      <p:sp>
        <p:nvSpPr>
          <p:cNvPr id="9" name="TextBox 8">
            <a:extLst>
              <a:ext uri="{FF2B5EF4-FFF2-40B4-BE49-F238E27FC236}">
                <a16:creationId xmlns:a16="http://schemas.microsoft.com/office/drawing/2014/main" id="{462D01C2-B87D-AEEF-F327-69BD311CB1E0}"/>
              </a:ext>
            </a:extLst>
          </p:cNvPr>
          <p:cNvSpPr txBox="1"/>
          <p:nvPr/>
        </p:nvSpPr>
        <p:spPr>
          <a:xfrm>
            <a:off x="3774178" y="33408"/>
            <a:ext cx="4643644" cy="461665"/>
          </a:xfrm>
          <a:prstGeom prst="rect">
            <a:avLst/>
          </a:prstGeom>
          <a:noFill/>
        </p:spPr>
        <p:txBody>
          <a:bodyPr wrap="none" rtlCol="0">
            <a:spAutoFit/>
          </a:bodyPr>
          <a:lstStyle/>
          <a:p>
            <a:r>
              <a:rPr lang="en-US" sz="2400" dirty="0"/>
              <a:t>Locating Off-Target Cutting by Cas9</a:t>
            </a:r>
          </a:p>
        </p:txBody>
      </p:sp>
      <p:sp>
        <p:nvSpPr>
          <p:cNvPr id="11" name="TextBox 10">
            <a:extLst>
              <a:ext uri="{FF2B5EF4-FFF2-40B4-BE49-F238E27FC236}">
                <a16:creationId xmlns:a16="http://schemas.microsoft.com/office/drawing/2014/main" id="{7C477F21-96A7-06CF-2733-EEDF18E64758}"/>
              </a:ext>
            </a:extLst>
          </p:cNvPr>
          <p:cNvSpPr txBox="1"/>
          <p:nvPr/>
        </p:nvSpPr>
        <p:spPr>
          <a:xfrm>
            <a:off x="304800" y="421843"/>
            <a:ext cx="10509031" cy="2031325"/>
          </a:xfrm>
          <a:prstGeom prst="rect">
            <a:avLst/>
          </a:prstGeom>
          <a:noFill/>
        </p:spPr>
        <p:txBody>
          <a:bodyPr wrap="none" rtlCol="0">
            <a:spAutoFit/>
          </a:bodyPr>
          <a:lstStyle/>
          <a:p>
            <a:pPr marL="342900" indent="-342900">
              <a:buAutoNum type="arabicPeriod"/>
            </a:pPr>
            <a:r>
              <a:rPr lang="en-US" dirty="0" err="1"/>
              <a:t>dsODN</a:t>
            </a:r>
            <a:r>
              <a:rPr lang="en-US" dirty="0"/>
              <a:t> tag is inserted after break by Cas9</a:t>
            </a:r>
          </a:p>
          <a:p>
            <a:pPr marL="342900" indent="-342900">
              <a:buAutoNum type="arabicPeriod"/>
            </a:pPr>
            <a:r>
              <a:rPr lang="en-US" dirty="0"/>
              <a:t>DNA is fragmented</a:t>
            </a:r>
          </a:p>
          <a:p>
            <a:pPr marL="342900" indent="-342900">
              <a:buAutoNum type="arabicPeriod"/>
            </a:pPr>
            <a:r>
              <a:rPr lang="en-US" dirty="0"/>
              <a:t>Synthetic oligonucleotide DNA sequences are added to ends as sites for PCR primers</a:t>
            </a:r>
          </a:p>
          <a:p>
            <a:pPr marL="342900" indent="-342900">
              <a:buAutoNum type="arabicPeriod"/>
            </a:pPr>
            <a:r>
              <a:rPr lang="en-US" dirty="0"/>
              <a:t>PCR amplification:</a:t>
            </a:r>
          </a:p>
          <a:p>
            <a:pPr marL="800100" lvl="1" indent="-342900">
              <a:buFont typeface="Arial" panose="020B0604020202020204" pitchFamily="34" charset="0"/>
              <a:buChar char="•"/>
            </a:pPr>
            <a:r>
              <a:rPr lang="en-US" dirty="0"/>
              <a:t>Left primer – primes at the end using the added oligonucleotides</a:t>
            </a:r>
          </a:p>
          <a:p>
            <a:pPr marL="800100" lvl="1" indent="-342900">
              <a:buFont typeface="Arial" panose="020B0604020202020204" pitchFamily="34" charset="0"/>
              <a:buChar char="•"/>
            </a:pPr>
            <a:r>
              <a:rPr lang="en-US" dirty="0"/>
              <a:t>Right primer – is contained in </a:t>
            </a:r>
            <a:r>
              <a:rPr lang="en-US" dirty="0" err="1"/>
              <a:t>dsODN</a:t>
            </a:r>
            <a:r>
              <a:rPr lang="en-US" dirty="0"/>
              <a:t> sequence</a:t>
            </a:r>
          </a:p>
          <a:p>
            <a:pPr marL="342900" indent="-342900">
              <a:buFont typeface="+mj-lt"/>
              <a:buAutoNum type="arabicPeriod"/>
            </a:pPr>
            <a:r>
              <a:rPr lang="en-US" dirty="0"/>
              <a:t>PCR products are sequenced – part of the sequence contains the DNA sequence at the insertion site (black)</a:t>
            </a:r>
          </a:p>
        </p:txBody>
      </p:sp>
      <p:sp>
        <p:nvSpPr>
          <p:cNvPr id="6" name="Date Placeholder 5">
            <a:extLst>
              <a:ext uri="{FF2B5EF4-FFF2-40B4-BE49-F238E27FC236}">
                <a16:creationId xmlns:a16="http://schemas.microsoft.com/office/drawing/2014/main" id="{2CEA0FB0-0A46-3F93-9C31-C22307D0AD5C}"/>
              </a:ext>
            </a:extLst>
          </p:cNvPr>
          <p:cNvSpPr>
            <a:spLocks noGrp="1"/>
          </p:cNvSpPr>
          <p:nvPr>
            <p:ph type="dt" sz="half" idx="10"/>
          </p:nvPr>
        </p:nvSpPr>
        <p:spPr/>
        <p:txBody>
          <a:bodyPr/>
          <a:lstStyle/>
          <a:p>
            <a:fld id="{589314D9-137B-4E55-A7BB-27EBBDE090CF}" type="datetime1">
              <a:rPr lang="en-US" smtClean="0"/>
              <a:t>9/9/2023</a:t>
            </a:fld>
            <a:endParaRPr lang="en-US"/>
          </a:p>
        </p:txBody>
      </p:sp>
      <p:sp>
        <p:nvSpPr>
          <p:cNvPr id="7" name="Footer Placeholder 6">
            <a:extLst>
              <a:ext uri="{FF2B5EF4-FFF2-40B4-BE49-F238E27FC236}">
                <a16:creationId xmlns:a16="http://schemas.microsoft.com/office/drawing/2014/main" id="{09407164-A8A8-BA03-F31E-5DE6CE339A17}"/>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87BD4F45-388A-D3C7-DE33-753078130AA1}"/>
              </a:ext>
            </a:extLst>
          </p:cNvPr>
          <p:cNvSpPr>
            <a:spLocks noGrp="1"/>
          </p:cNvSpPr>
          <p:nvPr>
            <p:ph type="sldNum" sz="quarter" idx="12"/>
          </p:nvPr>
        </p:nvSpPr>
        <p:spPr/>
        <p:txBody>
          <a:bodyPr/>
          <a:lstStyle/>
          <a:p>
            <a:fld id="{DC3BB032-4020-48F4-953B-341806DC4A2B}" type="slidenum">
              <a:rPr lang="en-US" smtClean="0"/>
              <a:pPr/>
              <a:t>53</a:t>
            </a:fld>
            <a:endParaRPr lang="en-US"/>
          </a:p>
        </p:txBody>
      </p:sp>
    </p:spTree>
    <p:extLst>
      <p:ext uri="{BB962C8B-B14F-4D97-AF65-F5344CB8AC3E}">
        <p14:creationId xmlns:p14="http://schemas.microsoft.com/office/powerpoint/2010/main" val="19109034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23E7C3-9611-4F9D-A285-02AB51FF057B}"/>
              </a:ext>
            </a:extLst>
          </p:cNvPr>
          <p:cNvPicPr>
            <a:picLocks noChangeAspect="1"/>
          </p:cNvPicPr>
          <p:nvPr/>
        </p:nvPicPr>
        <p:blipFill rotWithShape="1">
          <a:blip r:embed="rId3"/>
          <a:srcRect r="61927" b="67857"/>
          <a:stretch/>
        </p:blipFill>
        <p:spPr>
          <a:xfrm>
            <a:off x="4978400" y="663365"/>
            <a:ext cx="6705600" cy="4375312"/>
          </a:xfrm>
          <a:prstGeom prst="rect">
            <a:avLst/>
          </a:prstGeom>
        </p:spPr>
      </p:pic>
      <p:sp>
        <p:nvSpPr>
          <p:cNvPr id="6" name="TextBox 5">
            <a:extLst>
              <a:ext uri="{FF2B5EF4-FFF2-40B4-BE49-F238E27FC236}">
                <a16:creationId xmlns:a16="http://schemas.microsoft.com/office/drawing/2014/main" id="{056D0FC5-3617-CFD1-EAFD-54160DAB7E11}"/>
              </a:ext>
            </a:extLst>
          </p:cNvPr>
          <p:cNvSpPr txBox="1"/>
          <p:nvPr/>
        </p:nvSpPr>
        <p:spPr>
          <a:xfrm>
            <a:off x="381673" y="3866413"/>
            <a:ext cx="3048000" cy="2308324"/>
          </a:xfrm>
          <a:prstGeom prst="rect">
            <a:avLst/>
          </a:prstGeom>
          <a:noFill/>
        </p:spPr>
        <p:txBody>
          <a:bodyPr wrap="square" rtlCol="0">
            <a:spAutoFit/>
          </a:bodyPr>
          <a:lstStyle/>
          <a:p>
            <a:pPr marL="285750" indent="-285750">
              <a:buFont typeface="Arial" panose="020B0604020202020204" pitchFamily="34" charset="0"/>
              <a:buChar char="•"/>
            </a:pPr>
            <a:r>
              <a:rPr lang="en-US" b="1" dirty="0"/>
              <a:t>Take Home Message:</a:t>
            </a:r>
          </a:p>
          <a:p>
            <a:pPr marL="285750" indent="-285750">
              <a:buFont typeface="Arial" panose="020B0604020202020204" pitchFamily="34" charset="0"/>
              <a:buChar char="•"/>
            </a:pPr>
            <a:r>
              <a:rPr lang="en-US" dirty="0"/>
              <a:t>Cas9 edits many sites</a:t>
            </a:r>
          </a:p>
          <a:p>
            <a:pPr marL="285750" indent="-285750">
              <a:buFont typeface="Arial" panose="020B0604020202020204" pitchFamily="34" charset="0"/>
              <a:buChar char="•"/>
            </a:pPr>
            <a:r>
              <a:rPr lang="en-US" dirty="0"/>
              <a:t>Off target sites can be edited more frequently than the target site</a:t>
            </a:r>
          </a:p>
          <a:p>
            <a:pPr marL="285750" indent="-285750">
              <a:buFont typeface="Arial" panose="020B0604020202020204" pitchFamily="34" charset="0"/>
              <a:buChar char="•"/>
            </a:pPr>
            <a:r>
              <a:rPr lang="en-US" dirty="0"/>
              <a:t>Mismatches distal from the PAM site are more likely to be off-target</a:t>
            </a:r>
          </a:p>
        </p:txBody>
      </p:sp>
      <p:sp>
        <p:nvSpPr>
          <p:cNvPr id="7" name="TextBox 6">
            <a:extLst>
              <a:ext uri="{FF2B5EF4-FFF2-40B4-BE49-F238E27FC236}">
                <a16:creationId xmlns:a16="http://schemas.microsoft.com/office/drawing/2014/main" id="{4CF47619-E9DC-CCA6-9612-7514375B26F9}"/>
              </a:ext>
            </a:extLst>
          </p:cNvPr>
          <p:cNvSpPr txBox="1"/>
          <p:nvPr/>
        </p:nvSpPr>
        <p:spPr>
          <a:xfrm>
            <a:off x="304800" y="472113"/>
            <a:ext cx="4419600" cy="2308324"/>
          </a:xfrm>
          <a:prstGeom prst="rect">
            <a:avLst/>
          </a:prstGeom>
          <a:noFill/>
        </p:spPr>
        <p:txBody>
          <a:bodyPr wrap="square" rtlCol="0">
            <a:spAutoFit/>
          </a:bodyPr>
          <a:lstStyle/>
          <a:p>
            <a:pPr marL="285750" indent="-285750">
              <a:buFont typeface="Arial" panose="020B0604020202020204" pitchFamily="34" charset="0"/>
              <a:buChar char="•"/>
            </a:pPr>
            <a:r>
              <a:rPr lang="en-US" dirty="0"/>
              <a:t>Each PCR template represents an insertion point.</a:t>
            </a:r>
          </a:p>
          <a:p>
            <a:pPr marL="285750" indent="-285750">
              <a:buFont typeface="Arial" panose="020B0604020202020204" pitchFamily="34" charset="0"/>
              <a:buChar char="•"/>
            </a:pPr>
            <a:r>
              <a:rPr lang="en-US" dirty="0"/>
              <a:t>Number of insertions at the same site will:</a:t>
            </a:r>
          </a:p>
          <a:p>
            <a:pPr marL="742950" lvl="1" indent="-285750">
              <a:buFont typeface="Arial" panose="020B0604020202020204" pitchFamily="34" charset="0"/>
              <a:buChar char="•"/>
            </a:pPr>
            <a:r>
              <a:rPr lang="en-US" dirty="0"/>
              <a:t>Increase number of PCR templates with that sequence</a:t>
            </a:r>
          </a:p>
          <a:p>
            <a:pPr marL="742950" lvl="1" indent="-285750">
              <a:buFont typeface="Arial" panose="020B0604020202020204" pitchFamily="34" charset="0"/>
              <a:buChar char="•"/>
            </a:pPr>
            <a:r>
              <a:rPr lang="en-US" dirty="0"/>
              <a:t>Increase the number of times that sequence is obtained using high-throughput sequencing</a:t>
            </a:r>
          </a:p>
        </p:txBody>
      </p:sp>
      <p:sp>
        <p:nvSpPr>
          <p:cNvPr id="8" name="Date Placeholder 7">
            <a:extLst>
              <a:ext uri="{FF2B5EF4-FFF2-40B4-BE49-F238E27FC236}">
                <a16:creationId xmlns:a16="http://schemas.microsoft.com/office/drawing/2014/main" id="{4783821A-8EB6-46B2-A645-9D128D118455}"/>
              </a:ext>
            </a:extLst>
          </p:cNvPr>
          <p:cNvSpPr>
            <a:spLocks noGrp="1"/>
          </p:cNvSpPr>
          <p:nvPr>
            <p:ph type="dt" sz="half" idx="10"/>
          </p:nvPr>
        </p:nvSpPr>
        <p:spPr/>
        <p:txBody>
          <a:bodyPr/>
          <a:lstStyle/>
          <a:p>
            <a:fld id="{94CCCA7D-DF99-4353-B126-4C50546D9E49}" type="datetime1">
              <a:rPr lang="en-US" smtClean="0"/>
              <a:t>9/9/2023</a:t>
            </a:fld>
            <a:endParaRPr lang="en-US"/>
          </a:p>
        </p:txBody>
      </p:sp>
      <p:sp>
        <p:nvSpPr>
          <p:cNvPr id="9" name="Footer Placeholder 8">
            <a:extLst>
              <a:ext uri="{FF2B5EF4-FFF2-40B4-BE49-F238E27FC236}">
                <a16:creationId xmlns:a16="http://schemas.microsoft.com/office/drawing/2014/main" id="{9638C644-8ED1-3D63-C1D0-4D728EDA14AF}"/>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D548E332-B412-E2F9-7F0E-3E5C8BE72494}"/>
              </a:ext>
            </a:extLst>
          </p:cNvPr>
          <p:cNvSpPr>
            <a:spLocks noGrp="1"/>
          </p:cNvSpPr>
          <p:nvPr>
            <p:ph type="sldNum" sz="quarter" idx="12"/>
          </p:nvPr>
        </p:nvSpPr>
        <p:spPr/>
        <p:txBody>
          <a:bodyPr/>
          <a:lstStyle/>
          <a:p>
            <a:fld id="{DC3BB032-4020-48F4-953B-341806DC4A2B}" type="slidenum">
              <a:rPr lang="en-US" smtClean="0"/>
              <a:pPr/>
              <a:t>54</a:t>
            </a:fld>
            <a:endParaRPr lang="en-US"/>
          </a:p>
        </p:txBody>
      </p:sp>
    </p:spTree>
    <p:extLst>
      <p:ext uri="{BB962C8B-B14F-4D97-AF65-F5344CB8AC3E}">
        <p14:creationId xmlns:p14="http://schemas.microsoft.com/office/powerpoint/2010/main" val="2565331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72F056-03A5-4727-9318-D13E40255734}"/>
              </a:ext>
            </a:extLst>
          </p:cNvPr>
          <p:cNvPicPr>
            <a:picLocks noChangeAspect="1"/>
          </p:cNvPicPr>
          <p:nvPr/>
        </p:nvPicPr>
        <p:blipFill rotWithShape="1">
          <a:blip r:embed="rId3">
            <a:extLst>
              <a:ext uri="{28A0092B-C50C-407E-A947-70E740481C1C}">
                <a14:useLocalDpi xmlns:a14="http://schemas.microsoft.com/office/drawing/2010/main" val="0"/>
              </a:ext>
            </a:extLst>
          </a:blip>
          <a:srcRect l="3994" t="13567" b="1496"/>
          <a:stretch/>
        </p:blipFill>
        <p:spPr>
          <a:xfrm>
            <a:off x="3490508" y="2500745"/>
            <a:ext cx="6248400" cy="3989418"/>
          </a:xfrm>
          <a:prstGeom prst="rect">
            <a:avLst/>
          </a:prstGeom>
        </p:spPr>
      </p:pic>
      <p:pic>
        <p:nvPicPr>
          <p:cNvPr id="11" name="Picture 10">
            <a:extLst>
              <a:ext uri="{FF2B5EF4-FFF2-40B4-BE49-F238E27FC236}">
                <a16:creationId xmlns:a16="http://schemas.microsoft.com/office/drawing/2014/main" id="{19868AFC-3341-4C7A-99B2-CE4A8D96CC7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8440" b="6269"/>
          <a:stretch/>
        </p:blipFill>
        <p:spPr>
          <a:xfrm>
            <a:off x="8153399" y="304800"/>
            <a:ext cx="3702821" cy="2362200"/>
          </a:xfrm>
          <a:prstGeom prst="rect">
            <a:avLst/>
          </a:prstGeom>
        </p:spPr>
      </p:pic>
      <p:sp>
        <p:nvSpPr>
          <p:cNvPr id="13" name="TextBox 12">
            <a:extLst>
              <a:ext uri="{FF2B5EF4-FFF2-40B4-BE49-F238E27FC236}">
                <a16:creationId xmlns:a16="http://schemas.microsoft.com/office/drawing/2014/main" id="{26E7D25A-DFA5-4010-8B0A-2BC5454DCE3A}"/>
              </a:ext>
            </a:extLst>
          </p:cNvPr>
          <p:cNvSpPr txBox="1"/>
          <p:nvPr/>
        </p:nvSpPr>
        <p:spPr>
          <a:xfrm>
            <a:off x="284132" y="406068"/>
            <a:ext cx="6421468" cy="2585323"/>
          </a:xfrm>
          <a:prstGeom prst="rect">
            <a:avLst/>
          </a:prstGeom>
          <a:noFill/>
        </p:spPr>
        <p:txBody>
          <a:bodyPr wrap="square" rtlCol="0">
            <a:spAutoFit/>
          </a:bodyPr>
          <a:lstStyle/>
          <a:p>
            <a:r>
              <a:rPr lang="en-US" b="1" dirty="0"/>
              <a:t>Succinate dehydrogenase</a:t>
            </a:r>
            <a:r>
              <a:rPr lang="en-US" dirty="0"/>
              <a:t> converts succinate to fumarate by removal of two hydrogens.</a:t>
            </a:r>
          </a:p>
          <a:p>
            <a:r>
              <a:rPr lang="en-US" dirty="0"/>
              <a:t>Malonate is a </a:t>
            </a:r>
            <a:r>
              <a:rPr lang="en-US" b="1" dirty="0"/>
              <a:t>competitive inhibitor</a:t>
            </a:r>
            <a:r>
              <a:rPr lang="en-US" dirty="0"/>
              <a:t>, because:</a:t>
            </a:r>
          </a:p>
          <a:p>
            <a:pPr marL="285750" indent="-285750">
              <a:buFont typeface="Arial" panose="020B0604020202020204" pitchFamily="34" charset="0"/>
              <a:buChar char="•"/>
            </a:pPr>
            <a:r>
              <a:rPr lang="en-US" dirty="0"/>
              <a:t>It is similar in structure to the substrate – so it binds in active site – substrate cannot bind at the same time.</a:t>
            </a:r>
          </a:p>
          <a:p>
            <a:pPr marL="285750" indent="-285750">
              <a:buFont typeface="Arial" panose="020B0604020202020204" pitchFamily="34" charset="0"/>
              <a:buChar char="•"/>
            </a:pPr>
            <a:r>
              <a:rPr lang="en-US" dirty="0"/>
              <a:t>Malonate </a:t>
            </a:r>
            <a:r>
              <a:rPr lang="en-US" b="1" dirty="0"/>
              <a:t>cannot</a:t>
            </a:r>
            <a:r>
              <a:rPr lang="en-US" dirty="0"/>
              <a:t> undergo the chemical reaction – it is not possible to remove two hydrogens without leaving carbon with too few bonds.  </a:t>
            </a:r>
          </a:p>
          <a:p>
            <a:endParaRPr lang="en-US" dirty="0"/>
          </a:p>
        </p:txBody>
      </p:sp>
      <p:sp>
        <p:nvSpPr>
          <p:cNvPr id="2" name="TextBox 1">
            <a:extLst>
              <a:ext uri="{FF2B5EF4-FFF2-40B4-BE49-F238E27FC236}">
                <a16:creationId xmlns:a16="http://schemas.microsoft.com/office/drawing/2014/main" id="{ED65BCCC-461F-4AE1-84BB-0C46AE6B5100}"/>
              </a:ext>
            </a:extLst>
          </p:cNvPr>
          <p:cNvSpPr txBox="1"/>
          <p:nvPr/>
        </p:nvSpPr>
        <p:spPr>
          <a:xfrm>
            <a:off x="4383383" y="-9872"/>
            <a:ext cx="3425233" cy="523220"/>
          </a:xfrm>
          <a:prstGeom prst="rect">
            <a:avLst/>
          </a:prstGeom>
          <a:noFill/>
        </p:spPr>
        <p:txBody>
          <a:bodyPr wrap="none" rtlCol="0">
            <a:spAutoFit/>
          </a:bodyPr>
          <a:lstStyle/>
          <a:p>
            <a:r>
              <a:rPr lang="en-US" sz="2800" dirty="0"/>
              <a:t>Competitive Inhibitors</a:t>
            </a:r>
          </a:p>
        </p:txBody>
      </p:sp>
      <p:graphicFrame>
        <p:nvGraphicFramePr>
          <p:cNvPr id="5" name="Object 4">
            <a:extLst>
              <a:ext uri="{FF2B5EF4-FFF2-40B4-BE49-F238E27FC236}">
                <a16:creationId xmlns:a16="http://schemas.microsoft.com/office/drawing/2014/main" id="{8834A4A9-6123-4F7B-B8DE-46C5893F70AF}"/>
              </a:ext>
            </a:extLst>
          </p:cNvPr>
          <p:cNvGraphicFramePr>
            <a:graphicFrameLocks noChangeAspect="1"/>
          </p:cNvGraphicFramePr>
          <p:nvPr>
            <p:extLst>
              <p:ext uri="{D42A27DB-BD31-4B8C-83A1-F6EECF244321}">
                <p14:modId xmlns:p14="http://schemas.microsoft.com/office/powerpoint/2010/main" val="1271230057"/>
              </p:ext>
            </p:extLst>
          </p:nvPr>
        </p:nvGraphicFramePr>
        <p:xfrm>
          <a:off x="9906000" y="4533965"/>
          <a:ext cx="1077268" cy="1431925"/>
        </p:xfrm>
        <a:graphic>
          <a:graphicData uri="http://schemas.openxmlformats.org/presentationml/2006/ole">
            <mc:AlternateContent xmlns:mc="http://schemas.openxmlformats.org/markup-compatibility/2006">
              <mc:Choice xmlns:v="urn:schemas-microsoft-com:vml" Requires="v">
                <p:oleObj name="MDLDrawObject Class" r:id="rId5" imgW="1313895" imgH="1742878" progId="MDLDrawOLE.MDLDrawObject.1">
                  <p:embed/>
                </p:oleObj>
              </mc:Choice>
              <mc:Fallback>
                <p:oleObj name="MDLDrawObject Class" r:id="rId5" imgW="1313895" imgH="1742878" progId="MDLDrawOLE.MDLDrawObject.1">
                  <p:embed/>
                  <p:pic>
                    <p:nvPicPr>
                      <p:cNvPr id="5" name="Object 4">
                        <a:extLst>
                          <a:ext uri="{FF2B5EF4-FFF2-40B4-BE49-F238E27FC236}">
                            <a16:creationId xmlns:a16="http://schemas.microsoft.com/office/drawing/2014/main" id="{8834A4A9-6123-4F7B-B8DE-46C5893F70AF}"/>
                          </a:ext>
                        </a:extLst>
                      </p:cNvPr>
                      <p:cNvPicPr/>
                      <p:nvPr/>
                    </p:nvPicPr>
                    <p:blipFill>
                      <a:blip r:embed="rId6"/>
                      <a:stretch>
                        <a:fillRect/>
                      </a:stretch>
                    </p:blipFill>
                    <p:spPr>
                      <a:xfrm>
                        <a:off x="9906000" y="4533965"/>
                        <a:ext cx="1077268" cy="1431925"/>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E146A525-137A-455C-A921-991E7C122AC2}"/>
              </a:ext>
            </a:extLst>
          </p:cNvPr>
          <p:cNvSpPr txBox="1"/>
          <p:nvPr/>
        </p:nvSpPr>
        <p:spPr>
          <a:xfrm>
            <a:off x="9602617" y="2993687"/>
            <a:ext cx="882742" cy="523220"/>
          </a:xfrm>
          <a:prstGeom prst="rect">
            <a:avLst/>
          </a:prstGeom>
          <a:noFill/>
        </p:spPr>
        <p:txBody>
          <a:bodyPr wrap="none" rtlCol="0">
            <a:spAutoFit/>
          </a:bodyPr>
          <a:lstStyle/>
          <a:p>
            <a:r>
              <a:rPr lang="en-US" sz="1400" dirty="0"/>
              <a:t>Fumarate</a:t>
            </a:r>
          </a:p>
          <a:p>
            <a:r>
              <a:rPr lang="en-US" sz="1400" dirty="0"/>
              <a:t>(product)</a:t>
            </a:r>
          </a:p>
        </p:txBody>
      </p:sp>
      <p:sp>
        <p:nvSpPr>
          <p:cNvPr id="3" name="TextBox 2">
            <a:extLst>
              <a:ext uri="{FF2B5EF4-FFF2-40B4-BE49-F238E27FC236}">
                <a16:creationId xmlns:a16="http://schemas.microsoft.com/office/drawing/2014/main" id="{A0CB4AF4-6D23-4754-B870-5ACD250FB0DB}"/>
              </a:ext>
            </a:extLst>
          </p:cNvPr>
          <p:cNvSpPr txBox="1"/>
          <p:nvPr/>
        </p:nvSpPr>
        <p:spPr>
          <a:xfrm>
            <a:off x="5365995" y="4048029"/>
            <a:ext cx="876650" cy="307777"/>
          </a:xfrm>
          <a:prstGeom prst="rect">
            <a:avLst/>
          </a:prstGeom>
          <a:noFill/>
        </p:spPr>
        <p:txBody>
          <a:bodyPr wrap="none" rtlCol="0">
            <a:spAutoFit/>
          </a:bodyPr>
          <a:lstStyle/>
          <a:p>
            <a:r>
              <a:rPr lang="en-US" sz="1400" dirty="0"/>
              <a:t>Substrate</a:t>
            </a:r>
          </a:p>
        </p:txBody>
      </p:sp>
      <p:sp>
        <p:nvSpPr>
          <p:cNvPr id="16" name="TextBox 15">
            <a:extLst>
              <a:ext uri="{FF2B5EF4-FFF2-40B4-BE49-F238E27FC236}">
                <a16:creationId xmlns:a16="http://schemas.microsoft.com/office/drawing/2014/main" id="{A86C2D54-C56F-4BDE-903E-5B9121260015}"/>
              </a:ext>
            </a:extLst>
          </p:cNvPr>
          <p:cNvSpPr txBox="1"/>
          <p:nvPr/>
        </p:nvSpPr>
        <p:spPr>
          <a:xfrm>
            <a:off x="5397862" y="6144155"/>
            <a:ext cx="812915" cy="307777"/>
          </a:xfrm>
          <a:prstGeom prst="rect">
            <a:avLst/>
          </a:prstGeom>
          <a:noFill/>
        </p:spPr>
        <p:txBody>
          <a:bodyPr wrap="none" rtlCol="0">
            <a:spAutoFit/>
          </a:bodyPr>
          <a:lstStyle/>
          <a:p>
            <a:r>
              <a:rPr lang="en-US" sz="1400" dirty="0"/>
              <a:t>Inhibitor</a:t>
            </a:r>
          </a:p>
        </p:txBody>
      </p:sp>
      <p:sp>
        <p:nvSpPr>
          <p:cNvPr id="4" name="Date Placeholder 3">
            <a:extLst>
              <a:ext uri="{FF2B5EF4-FFF2-40B4-BE49-F238E27FC236}">
                <a16:creationId xmlns:a16="http://schemas.microsoft.com/office/drawing/2014/main" id="{62A3D2E3-3A60-6873-57AF-34BEB2EE180C}"/>
              </a:ext>
            </a:extLst>
          </p:cNvPr>
          <p:cNvSpPr>
            <a:spLocks noGrp="1"/>
          </p:cNvSpPr>
          <p:nvPr>
            <p:ph type="dt" sz="half" idx="10"/>
          </p:nvPr>
        </p:nvSpPr>
        <p:spPr/>
        <p:txBody>
          <a:bodyPr/>
          <a:lstStyle/>
          <a:p>
            <a:fld id="{B4020274-60C3-48EB-816F-02FB977191D8}" type="datetime1">
              <a:rPr lang="en-US" smtClean="0"/>
              <a:t>9/9/2023</a:t>
            </a:fld>
            <a:endParaRPr lang="en-US"/>
          </a:p>
        </p:txBody>
      </p:sp>
      <p:sp>
        <p:nvSpPr>
          <p:cNvPr id="6" name="Footer Placeholder 5">
            <a:extLst>
              <a:ext uri="{FF2B5EF4-FFF2-40B4-BE49-F238E27FC236}">
                <a16:creationId xmlns:a16="http://schemas.microsoft.com/office/drawing/2014/main" id="{658630EB-DB84-E353-6CB2-83D887B1469E}"/>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F12E452A-48A1-233A-4C63-C7DAF91F7BAC}"/>
              </a:ext>
            </a:extLst>
          </p:cNvPr>
          <p:cNvSpPr>
            <a:spLocks noGrp="1"/>
          </p:cNvSpPr>
          <p:nvPr>
            <p:ph type="sldNum" sz="quarter" idx="12"/>
          </p:nvPr>
        </p:nvSpPr>
        <p:spPr/>
        <p:txBody>
          <a:bodyPr/>
          <a:lstStyle/>
          <a:p>
            <a:fld id="{DC3BB032-4020-48F4-953B-341806DC4A2B}" type="slidenum">
              <a:rPr lang="en-US" smtClean="0"/>
              <a:pPr/>
              <a:t>6</a:t>
            </a:fld>
            <a:endParaRPr lang="en-US"/>
          </a:p>
        </p:txBody>
      </p:sp>
    </p:spTree>
    <p:extLst>
      <p:ext uri="{BB962C8B-B14F-4D97-AF65-F5344CB8AC3E}">
        <p14:creationId xmlns:p14="http://schemas.microsoft.com/office/powerpoint/2010/main" val="34990049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46797"/>
            <a:ext cx="6858000" cy="1143000"/>
          </a:xfrm>
        </p:spPr>
        <p:txBody>
          <a:bodyPr>
            <a:normAutofit/>
          </a:bodyPr>
          <a:lstStyle/>
          <a:p>
            <a:r>
              <a:rPr lang="en-US" sz="2800" dirty="0"/>
              <a:t>Many drugs are Competitive Inhibitors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551964"/>
            <a:ext cx="3162300" cy="2226665"/>
          </a:xfr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6399" b="3990"/>
          <a:stretch/>
        </p:blipFill>
        <p:spPr>
          <a:xfrm>
            <a:off x="5249701" y="551964"/>
            <a:ext cx="3162301" cy="2323705"/>
          </a:xfrm>
          <a:prstGeom prst="rect">
            <a:avLst/>
          </a:prstGeom>
        </p:spPr>
      </p:pic>
      <p:sp>
        <p:nvSpPr>
          <p:cNvPr id="3" name="TextBox 2">
            <a:extLst>
              <a:ext uri="{FF2B5EF4-FFF2-40B4-BE49-F238E27FC236}">
                <a16:creationId xmlns:a16="http://schemas.microsoft.com/office/drawing/2014/main" id="{056D455E-0910-4D01-9F02-8DAC94AED71D}"/>
              </a:ext>
            </a:extLst>
          </p:cNvPr>
          <p:cNvSpPr txBox="1"/>
          <p:nvPr/>
        </p:nvSpPr>
        <p:spPr>
          <a:xfrm>
            <a:off x="0" y="4712939"/>
            <a:ext cx="10194600" cy="1754326"/>
          </a:xfrm>
          <a:prstGeom prst="rect">
            <a:avLst/>
          </a:prstGeom>
          <a:noFill/>
        </p:spPr>
        <p:txBody>
          <a:bodyPr wrap="square" rtlCol="0">
            <a:spAutoFit/>
          </a:bodyPr>
          <a:lstStyle/>
          <a:p>
            <a:pPr marL="285750" indent="-285750">
              <a:buFont typeface="Arial" panose="020B0604020202020204" pitchFamily="34" charset="0"/>
              <a:buChar char="•"/>
            </a:pPr>
            <a:r>
              <a:rPr lang="en-US" dirty="0"/>
              <a:t>In normal individuals, cholesterol production in the liver is tightly controlled by cholesterol levels in the blood by a feedback mechanism (the liver actively takes up cholesterol from the blood).</a:t>
            </a:r>
          </a:p>
          <a:p>
            <a:pPr marL="285750" indent="-285750">
              <a:buFont typeface="Arial" panose="020B0604020202020204" pitchFamily="34" charset="0"/>
              <a:buChar char="•"/>
            </a:pPr>
            <a:r>
              <a:rPr lang="en-US" dirty="0"/>
              <a:t>A genetic disease causes this regulation to be dysfunctional in some individuals, leading to high cholesterol levels, leading to damage of the arterial walls and cholesterol deposits (often near the eyes).</a:t>
            </a:r>
          </a:p>
          <a:p>
            <a:pPr marL="285750" indent="-285750">
              <a:buFont typeface="Arial" panose="020B0604020202020204" pitchFamily="34" charset="0"/>
              <a:buChar char="•"/>
            </a:pPr>
            <a:r>
              <a:rPr lang="en-US" b="1" dirty="0"/>
              <a:t>Statins</a:t>
            </a:r>
            <a:r>
              <a:rPr lang="en-US" dirty="0"/>
              <a:t> are competitive inhibitors that inhibit one of the enzymes (HMG-CoA Reductase) that is required to make cholesterol</a:t>
            </a:r>
          </a:p>
        </p:txBody>
      </p:sp>
      <p:pic>
        <p:nvPicPr>
          <p:cNvPr id="7" name="Picture 6">
            <a:extLst>
              <a:ext uri="{FF2B5EF4-FFF2-40B4-BE49-F238E27FC236}">
                <a16:creationId xmlns:a16="http://schemas.microsoft.com/office/drawing/2014/main" id="{3CD0E62A-C2B0-4DDA-870F-52747222D2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61203" y="136522"/>
            <a:ext cx="2038851" cy="2179785"/>
          </a:xfrm>
          <a:prstGeom prst="rect">
            <a:avLst/>
          </a:prstGeom>
        </p:spPr>
      </p:pic>
      <p:pic>
        <p:nvPicPr>
          <p:cNvPr id="9" name="Picture 8">
            <a:extLst>
              <a:ext uri="{FF2B5EF4-FFF2-40B4-BE49-F238E27FC236}">
                <a16:creationId xmlns:a16="http://schemas.microsoft.com/office/drawing/2014/main" id="{BC9789D1-8709-4608-A3BD-6FF5403A7F3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48390" y="2442898"/>
            <a:ext cx="2726382" cy="1710805"/>
          </a:xfrm>
          <a:prstGeom prst="rect">
            <a:avLst/>
          </a:prstGeom>
        </p:spPr>
      </p:pic>
      <mc:AlternateContent xmlns:mc="http://schemas.openxmlformats.org/markup-compatibility/2006" xmlns:p14="http://schemas.microsoft.com/office/powerpoint/2010/main">
        <mc:Choice Requires="p14">
          <p:contentPart p14:bwMode="auto" r:id="rId7">
            <p14:nvContentPartPr>
              <p14:cNvPr id="30" name="Ink 29">
                <a:extLst>
                  <a:ext uri="{FF2B5EF4-FFF2-40B4-BE49-F238E27FC236}">
                    <a16:creationId xmlns:a16="http://schemas.microsoft.com/office/drawing/2014/main" id="{6B84EFBB-72D3-4649-8056-A553DD326BF1}"/>
                  </a:ext>
                </a:extLst>
              </p14:cNvPr>
              <p14:cNvContentPartPr/>
              <p14:nvPr/>
            </p14:nvContentPartPr>
            <p14:xfrm>
              <a:off x="2032370" y="3266840"/>
              <a:ext cx="16200" cy="29160"/>
            </p14:xfrm>
          </p:contentPart>
        </mc:Choice>
        <mc:Fallback xmlns="">
          <p:pic>
            <p:nvPicPr>
              <p:cNvPr id="30" name="Ink 29">
                <a:extLst>
                  <a:ext uri="{FF2B5EF4-FFF2-40B4-BE49-F238E27FC236}">
                    <a16:creationId xmlns:a16="http://schemas.microsoft.com/office/drawing/2014/main" id="{6B84EFBB-72D3-4649-8056-A553DD326BF1}"/>
                  </a:ext>
                </a:extLst>
              </p:cNvPr>
              <p:cNvPicPr/>
              <p:nvPr/>
            </p:nvPicPr>
            <p:blipFill>
              <a:blip r:embed="rId16"/>
              <a:stretch>
                <a:fillRect/>
              </a:stretch>
            </p:blipFill>
            <p:spPr>
              <a:xfrm>
                <a:off x="2023730" y="3257840"/>
                <a:ext cx="3384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1" name="Ink 30">
                <a:extLst>
                  <a:ext uri="{FF2B5EF4-FFF2-40B4-BE49-F238E27FC236}">
                    <a16:creationId xmlns:a16="http://schemas.microsoft.com/office/drawing/2014/main" id="{46175707-AAB8-416D-AC8A-661094B70AE8}"/>
                  </a:ext>
                </a:extLst>
              </p14:cNvPr>
              <p14:cNvContentPartPr/>
              <p14:nvPr/>
            </p14:nvContentPartPr>
            <p14:xfrm>
              <a:off x="3043610" y="3511640"/>
              <a:ext cx="24480" cy="5760"/>
            </p14:xfrm>
          </p:contentPart>
        </mc:Choice>
        <mc:Fallback xmlns="">
          <p:pic>
            <p:nvPicPr>
              <p:cNvPr id="31" name="Ink 30">
                <a:extLst>
                  <a:ext uri="{FF2B5EF4-FFF2-40B4-BE49-F238E27FC236}">
                    <a16:creationId xmlns:a16="http://schemas.microsoft.com/office/drawing/2014/main" id="{46175707-AAB8-416D-AC8A-661094B70AE8}"/>
                  </a:ext>
                </a:extLst>
              </p:cNvPr>
              <p:cNvPicPr/>
              <p:nvPr/>
            </p:nvPicPr>
            <p:blipFill>
              <a:blip r:embed="rId18"/>
              <a:stretch>
                <a:fillRect/>
              </a:stretch>
            </p:blipFill>
            <p:spPr>
              <a:xfrm>
                <a:off x="3034610" y="3502640"/>
                <a:ext cx="42120" cy="23400"/>
              </a:xfrm>
              <a:prstGeom prst="rect">
                <a:avLst/>
              </a:prstGeom>
            </p:spPr>
          </p:pic>
        </mc:Fallback>
      </mc:AlternateContent>
      <p:sp>
        <p:nvSpPr>
          <p:cNvPr id="13" name="TextBox 12">
            <a:extLst>
              <a:ext uri="{FF2B5EF4-FFF2-40B4-BE49-F238E27FC236}">
                <a16:creationId xmlns:a16="http://schemas.microsoft.com/office/drawing/2014/main" id="{AAB25174-028D-412D-B143-85220EC56ABB}"/>
              </a:ext>
            </a:extLst>
          </p:cNvPr>
          <p:cNvSpPr txBox="1"/>
          <p:nvPr/>
        </p:nvSpPr>
        <p:spPr>
          <a:xfrm>
            <a:off x="228600" y="2836658"/>
            <a:ext cx="7104637" cy="369332"/>
          </a:xfrm>
          <a:prstGeom prst="rect">
            <a:avLst/>
          </a:prstGeom>
          <a:noFill/>
        </p:spPr>
        <p:txBody>
          <a:bodyPr wrap="none" rtlCol="0">
            <a:spAutoFit/>
          </a:bodyPr>
          <a:lstStyle/>
          <a:p>
            <a:r>
              <a:rPr lang="en-US" dirty="0"/>
              <a:t>Cholesterol is produced by a series of steps, each catalyzed by an enzyme:</a:t>
            </a:r>
          </a:p>
        </p:txBody>
      </p:sp>
      <p:graphicFrame>
        <p:nvGraphicFramePr>
          <p:cNvPr id="15" name="Object 14">
            <a:extLst>
              <a:ext uri="{FF2B5EF4-FFF2-40B4-BE49-F238E27FC236}">
                <a16:creationId xmlns:a16="http://schemas.microsoft.com/office/drawing/2014/main" id="{461791E9-B7E3-4F3C-9BDD-11E494A78355}"/>
              </a:ext>
            </a:extLst>
          </p:cNvPr>
          <p:cNvGraphicFramePr>
            <a:graphicFrameLocks noChangeAspect="1"/>
          </p:cNvGraphicFramePr>
          <p:nvPr/>
        </p:nvGraphicFramePr>
        <p:xfrm>
          <a:off x="158590" y="3143444"/>
          <a:ext cx="8253412" cy="1514139"/>
        </p:xfrm>
        <a:graphic>
          <a:graphicData uri="http://schemas.openxmlformats.org/presentationml/2006/ole">
            <mc:AlternateContent xmlns:mc="http://schemas.openxmlformats.org/markup-compatibility/2006">
              <mc:Choice xmlns:v="urn:schemas-microsoft-com:vml" Requires="v">
                <p:oleObj name="MDLDrawObject Class" r:id="rId19" imgW="11629353" imgH="2133074" progId="MDLDrawOLE.MDLDrawObject.1">
                  <p:embed/>
                </p:oleObj>
              </mc:Choice>
              <mc:Fallback>
                <p:oleObj name="MDLDrawObject Class" r:id="rId19" imgW="11629353" imgH="2133074" progId="MDLDrawOLE.MDLDrawObject.1">
                  <p:embed/>
                  <p:pic>
                    <p:nvPicPr>
                      <p:cNvPr id="15" name="Object 14">
                        <a:extLst>
                          <a:ext uri="{FF2B5EF4-FFF2-40B4-BE49-F238E27FC236}">
                            <a16:creationId xmlns:a16="http://schemas.microsoft.com/office/drawing/2014/main" id="{461791E9-B7E3-4F3C-9BDD-11E494A78355}"/>
                          </a:ext>
                        </a:extLst>
                      </p:cNvPr>
                      <p:cNvPicPr/>
                      <p:nvPr/>
                    </p:nvPicPr>
                    <p:blipFill>
                      <a:blip r:embed="rId20"/>
                      <a:stretch>
                        <a:fillRect/>
                      </a:stretch>
                    </p:blipFill>
                    <p:spPr>
                      <a:xfrm>
                        <a:off x="158590" y="3143444"/>
                        <a:ext cx="8253412" cy="1514139"/>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AA43C02C-AF18-42E8-B365-4595EDF3BE44}"/>
              </a:ext>
            </a:extLst>
          </p:cNvPr>
          <p:cNvGraphicFramePr>
            <a:graphicFrameLocks noChangeAspect="1"/>
          </p:cNvGraphicFramePr>
          <p:nvPr/>
        </p:nvGraphicFramePr>
        <p:xfrm>
          <a:off x="10037137" y="4571041"/>
          <a:ext cx="1854200" cy="1588507"/>
        </p:xfrm>
        <a:graphic>
          <a:graphicData uri="http://schemas.openxmlformats.org/presentationml/2006/ole">
            <mc:AlternateContent xmlns:mc="http://schemas.openxmlformats.org/markup-compatibility/2006">
              <mc:Choice xmlns:v="urn:schemas-microsoft-com:vml" Requires="v">
                <p:oleObj name="MDLDrawObject Class" r:id="rId21" imgW="3124151" imgH="2676197" progId="MDLDrawOLE.MDLDrawObject.1">
                  <p:embed/>
                </p:oleObj>
              </mc:Choice>
              <mc:Fallback>
                <p:oleObj name="MDLDrawObject Class" r:id="rId21" imgW="3124151" imgH="2676197" progId="MDLDrawOLE.MDLDrawObject.1">
                  <p:embed/>
                  <p:pic>
                    <p:nvPicPr>
                      <p:cNvPr id="16" name="Object 15">
                        <a:extLst>
                          <a:ext uri="{FF2B5EF4-FFF2-40B4-BE49-F238E27FC236}">
                            <a16:creationId xmlns:a16="http://schemas.microsoft.com/office/drawing/2014/main" id="{AA43C02C-AF18-42E8-B365-4595EDF3BE44}"/>
                          </a:ext>
                        </a:extLst>
                      </p:cNvPr>
                      <p:cNvPicPr/>
                      <p:nvPr/>
                    </p:nvPicPr>
                    <p:blipFill>
                      <a:blip r:embed="rId22"/>
                      <a:stretch>
                        <a:fillRect/>
                      </a:stretch>
                    </p:blipFill>
                    <p:spPr>
                      <a:xfrm>
                        <a:off x="10037137" y="4571041"/>
                        <a:ext cx="1854200" cy="1588507"/>
                      </a:xfrm>
                      <a:prstGeom prst="rect">
                        <a:avLst/>
                      </a:prstGeom>
                    </p:spPr>
                  </p:pic>
                </p:oleObj>
              </mc:Fallback>
            </mc:AlternateContent>
          </a:graphicData>
        </a:graphic>
      </p:graphicFrame>
      <p:sp>
        <p:nvSpPr>
          <p:cNvPr id="11" name="Date Placeholder 10">
            <a:extLst>
              <a:ext uri="{FF2B5EF4-FFF2-40B4-BE49-F238E27FC236}">
                <a16:creationId xmlns:a16="http://schemas.microsoft.com/office/drawing/2014/main" id="{1B9462F1-90E9-C2D9-D52D-78EFD08C34D2}"/>
              </a:ext>
            </a:extLst>
          </p:cNvPr>
          <p:cNvSpPr>
            <a:spLocks noGrp="1"/>
          </p:cNvSpPr>
          <p:nvPr>
            <p:ph type="dt" sz="half" idx="10"/>
          </p:nvPr>
        </p:nvSpPr>
        <p:spPr/>
        <p:txBody>
          <a:bodyPr/>
          <a:lstStyle/>
          <a:p>
            <a:fld id="{BA63EFB3-67B6-40CD-9744-69F987E90B80}" type="datetime1">
              <a:rPr lang="en-US" smtClean="0"/>
              <a:t>9/9/2023</a:t>
            </a:fld>
            <a:endParaRPr lang="en-US"/>
          </a:p>
        </p:txBody>
      </p:sp>
      <p:sp>
        <p:nvSpPr>
          <p:cNvPr id="12" name="Footer Placeholder 11">
            <a:extLst>
              <a:ext uri="{FF2B5EF4-FFF2-40B4-BE49-F238E27FC236}">
                <a16:creationId xmlns:a16="http://schemas.microsoft.com/office/drawing/2014/main" id="{24C71387-BC14-A1AA-3670-37503CDB6BEC}"/>
              </a:ext>
            </a:extLst>
          </p:cNvPr>
          <p:cNvSpPr>
            <a:spLocks noGrp="1"/>
          </p:cNvSpPr>
          <p:nvPr>
            <p:ph type="ftr" sz="quarter" idx="11"/>
          </p:nvPr>
        </p:nvSpPr>
        <p:spPr/>
        <p:txBody>
          <a:bodyPr/>
          <a:lstStyle/>
          <a:p>
            <a:r>
              <a:rPr lang="en-US"/>
              <a:t>D &amp; D Lecture 5 - Fall 2023</a:t>
            </a:r>
          </a:p>
        </p:txBody>
      </p:sp>
      <p:sp>
        <p:nvSpPr>
          <p:cNvPr id="14" name="Slide Number Placeholder 13">
            <a:extLst>
              <a:ext uri="{FF2B5EF4-FFF2-40B4-BE49-F238E27FC236}">
                <a16:creationId xmlns:a16="http://schemas.microsoft.com/office/drawing/2014/main" id="{8380E3D6-7E25-A4C7-1C16-9A237E6A21F3}"/>
              </a:ext>
            </a:extLst>
          </p:cNvPr>
          <p:cNvSpPr>
            <a:spLocks noGrp="1"/>
          </p:cNvSpPr>
          <p:nvPr>
            <p:ph type="sldNum" sz="quarter" idx="12"/>
          </p:nvPr>
        </p:nvSpPr>
        <p:spPr/>
        <p:txBody>
          <a:bodyPr/>
          <a:lstStyle/>
          <a:p>
            <a:fld id="{DC3BB032-4020-48F4-953B-341806DC4A2B}" type="slidenum">
              <a:rPr lang="en-US" smtClean="0"/>
              <a:t>7</a:t>
            </a:fld>
            <a:endParaRPr lang="en-US"/>
          </a:p>
        </p:txBody>
      </p:sp>
    </p:spTree>
    <p:extLst>
      <p:ext uri="{BB962C8B-B14F-4D97-AF65-F5344CB8AC3E}">
        <p14:creationId xmlns:p14="http://schemas.microsoft.com/office/powerpoint/2010/main" val="516533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a:extLst>
              <a:ext uri="{FF2B5EF4-FFF2-40B4-BE49-F238E27FC236}">
                <a16:creationId xmlns:a16="http://schemas.microsoft.com/office/drawing/2014/main" id="{E72CAF6D-6971-4E5F-B4C7-67297BF8C3E0}"/>
              </a:ext>
            </a:extLst>
          </p:cNvPr>
          <p:cNvSpPr>
            <a:spLocks noChangeArrowheads="1"/>
          </p:cNvSpPr>
          <p:nvPr/>
        </p:nvSpPr>
        <p:spPr bwMode="auto">
          <a:xfrm>
            <a:off x="1359529" y="2429181"/>
            <a:ext cx="167520" cy="336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918" tIns="41459" rIns="82918" bIns="41459" numCol="1" anchor="ctr" anchorCtr="0" compatLnSpc="1">
            <a:prstTxWarp prst="textNoShape">
              <a:avLst/>
            </a:prstTxWarp>
            <a:spAutoFit/>
          </a:bodyPr>
          <a:lstStyle/>
          <a:p>
            <a:endParaRPr lang="en-US" sz="1643" dirty="0">
              <a:latin typeface="Arial" panose="020B0604020202020204" pitchFamily="34" charset="0"/>
            </a:endParaRPr>
          </a:p>
        </p:txBody>
      </p:sp>
      <p:sp>
        <p:nvSpPr>
          <p:cNvPr id="13" name="TextBox 12">
            <a:extLst>
              <a:ext uri="{FF2B5EF4-FFF2-40B4-BE49-F238E27FC236}">
                <a16:creationId xmlns:a16="http://schemas.microsoft.com/office/drawing/2014/main" id="{B36EEC41-6300-48DC-84E7-DBF3EE3339B1}"/>
              </a:ext>
            </a:extLst>
          </p:cNvPr>
          <p:cNvSpPr txBox="1"/>
          <p:nvPr/>
        </p:nvSpPr>
        <p:spPr>
          <a:xfrm>
            <a:off x="3505200" y="138313"/>
            <a:ext cx="4705134" cy="461665"/>
          </a:xfrm>
          <a:prstGeom prst="rect">
            <a:avLst/>
          </a:prstGeom>
          <a:noFill/>
        </p:spPr>
        <p:txBody>
          <a:bodyPr wrap="none" rtlCol="0">
            <a:spAutoFit/>
          </a:bodyPr>
          <a:lstStyle/>
          <a:p>
            <a:r>
              <a:rPr lang="en-US" sz="2400" dirty="0">
                <a:latin typeface="Arial" panose="020B0604020202020204" pitchFamily="34" charset="0"/>
              </a:rPr>
              <a:t>Quantification of Inhibitor Binding</a:t>
            </a:r>
          </a:p>
        </p:txBody>
      </p:sp>
      <p:grpSp>
        <p:nvGrpSpPr>
          <p:cNvPr id="7" name="Group 6">
            <a:extLst>
              <a:ext uri="{FF2B5EF4-FFF2-40B4-BE49-F238E27FC236}">
                <a16:creationId xmlns:a16="http://schemas.microsoft.com/office/drawing/2014/main" id="{D3406166-DCB3-61C6-55C6-71BC91CA6A76}"/>
              </a:ext>
            </a:extLst>
          </p:cNvPr>
          <p:cNvGrpSpPr/>
          <p:nvPr/>
        </p:nvGrpSpPr>
        <p:grpSpPr>
          <a:xfrm>
            <a:off x="990600" y="2309032"/>
            <a:ext cx="3077751" cy="2239935"/>
            <a:chOff x="990600" y="2309032"/>
            <a:chExt cx="3077751" cy="2239935"/>
          </a:xfrm>
        </p:grpSpPr>
        <mc:AlternateContent xmlns:mc="http://schemas.openxmlformats.org/markup-compatibility/2006" xmlns:a14="http://schemas.microsoft.com/office/drawing/2010/main">
          <mc:Choice Requires="a14">
            <p:graphicFrame>
              <p:nvGraphicFramePr>
                <p:cNvPr id="12" name="Object 11">
                  <a:extLst>
                    <a:ext uri="{FF2B5EF4-FFF2-40B4-BE49-F238E27FC236}">
                      <a16:creationId xmlns:a16="http://schemas.microsoft.com/office/drawing/2014/main" id="{C524999F-6707-43E2-AA66-AA0A004DB295}"/>
                    </a:ext>
                  </a:extLst>
                </p:cNvPr>
                <p:cNvGraphicFramePr>
                  <a:graphicFrameLocks noChangeAspect="1"/>
                </p:cNvGraphicFramePr>
                <p:nvPr>
                  <p:extLst>
                    <p:ext uri="{D42A27DB-BD31-4B8C-83A1-F6EECF244321}">
                      <p14:modId xmlns:p14="http://schemas.microsoft.com/office/powerpoint/2010/main" val="2283162764"/>
                    </p:ext>
                  </p:extLst>
                </p:nvPr>
              </p:nvGraphicFramePr>
              <p:xfrm>
                <a:off x="990600" y="2309032"/>
                <a:ext cx="3077751" cy="2239935"/>
              </p:xfrm>
              <a:graphic>
                <a:graphicData uri="http://schemas.openxmlformats.org/presentationml/2006/ole">
                  <mc:AlternateContent>
                    <mc:Choice xmlns:v="urn:schemas-microsoft-com:vml" Requires="v">
                      <p:oleObj name="MDLDrawObject Class" r:id="rId2" imgW="2714594" imgH="1780715" progId="MDLDrawOLE.MDLDrawObject.1">
                        <p:embed/>
                      </p:oleObj>
                    </mc:Choice>
                    <mc:Fallback>
                      <p:oleObj name="MDLDrawObject Class" r:id="rId2" imgW="2714594" imgH="1780715" progId="MDLDrawOLE.MDLDrawObject.1">
                        <p:embed/>
                        <p:pic>
                          <p:nvPicPr>
                            <p:cNvPr id="12" name="Object 11">
                              <a:extLst>
                                <a:ext uri="{FF2B5EF4-FFF2-40B4-BE49-F238E27FC236}">
                                  <a16:creationId xmlns:a16="http://schemas.microsoft.com/office/drawing/2014/main" id="{C524999F-6707-43E2-AA66-AA0A004DB295}"/>
                                </a:ext>
                              </a:extLst>
                            </p:cNvPr>
                            <p:cNvPicPr>
                              <a:picLocks noChangeAspect="1" noChangeArrowheads="1"/>
                            </p:cNvPicPr>
                            <p:nvPr/>
                          </p:nvPicPr>
                          <p:blipFill>
                            <a:blip r:embed="rId3"/>
                            <a:srcRect/>
                            <a:stretch>
                              <a:fillRect/>
                            </a:stretch>
                          </p:blipFill>
                          <p:spPr bwMode="auto">
                            <a:xfrm>
                              <a:off x="990600" y="2309032"/>
                              <a:ext cx="3077751" cy="2239935"/>
                            </a:xfrm>
                            <a:prstGeom prst="rect">
                              <a:avLst/>
                            </a:prstGeom>
                            <a:noFill/>
                          </p:spPr>
                        </p:pic>
                      </p:oleObj>
                    </mc:Fallback>
                  </mc:AlternateContent>
                </a:graphicData>
              </a:graphic>
            </p:graphicFrame>
          </mc:Choice>
          <mc:Fallback xmlns="">
            <p:graphicFrame>
              <p:nvGraphicFramePr>
                <p:cNvPr id="12" name="Object 11">
                  <a:extLst>
                    <a:ext uri="{FF2B5EF4-FFF2-40B4-BE49-F238E27FC236}">
                      <a16:creationId xmlns:a16="http://schemas.microsoft.com/office/drawing/2014/main" id="{C524999F-6707-43E2-AA66-AA0A004DB295}"/>
                    </a:ext>
                  </a:extLst>
                </p:cNvPr>
                <p:cNvGraphicFramePr>
                  <a:graphicFrameLocks noChangeAspect="1"/>
                </p:cNvGraphicFramePr>
                <p:nvPr>
                  <p:extLst>
                    <p:ext uri="{D42A27DB-BD31-4B8C-83A1-F6EECF244321}">
                      <p14:modId xmlns:p14="http://schemas.microsoft.com/office/powerpoint/2010/main" val="2283162764"/>
                    </p:ext>
                  </p:extLst>
                </p:nvPr>
              </p:nvGraphicFramePr>
              <p:xfrm>
                <a:off x="990600" y="2309032"/>
                <a:ext cx="3077751" cy="2239935"/>
              </p:xfrm>
              <a:graphic>
                <a:graphicData uri="http://schemas.openxmlformats.org/presentationml/2006/ole">
                  <mc:AlternateContent>
                    <mc:Choice xmlns:v="urn:schemas-microsoft-com:vml" Requires="v">
                      <p:oleObj name="MDLDrawObject Class" r:id="rId4" imgW="2714594" imgH="1780715" progId="MDLDrawOLE.MDLDrawObject.1">
                        <p:embed/>
                      </p:oleObj>
                    </mc:Choice>
                    <mc:Fallback>
                      <p:oleObj name="MDLDrawObject Class" r:id="rId4" imgW="2714594" imgH="1780715" progId="MDLDrawOLE.MDLDrawObject.1">
                        <p:embed/>
                        <p:pic>
                          <p:nvPicPr>
                            <p:cNvPr id="12" name="Object 11">
                              <a:extLst>
                                <a:ext uri="{FF2B5EF4-FFF2-40B4-BE49-F238E27FC236}">
                                  <a16:creationId xmlns:a16="http://schemas.microsoft.com/office/drawing/2014/main" id="{C524999F-6707-43E2-AA66-AA0A004DB295}"/>
                                </a:ext>
                              </a:extLst>
                            </p:cNvPr>
                            <p:cNvPicPr>
                              <a:picLocks noChangeAspect="1" noChangeArrowheads="1"/>
                            </p:cNvPicPr>
                            <p:nvPr/>
                          </p:nvPicPr>
                          <p:blipFill>
                            <a:blip r:embed="rId5"/>
                            <a:srcRect/>
                            <a:stretch>
                              <a:fillRect/>
                            </a:stretch>
                          </p:blipFill>
                          <p:spPr bwMode="auto">
                            <a:xfrm>
                              <a:off x="990600" y="2309032"/>
                              <a:ext cx="3077751" cy="2239935"/>
                            </a:xfrm>
                            <a:prstGeom prst="rect">
                              <a:avLst/>
                            </a:prstGeom>
                            <a:noFill/>
                          </p:spPr>
                        </p:pic>
                      </p:oleObj>
                    </mc:Fallback>
                  </mc:AlternateContent>
                </a:graphicData>
              </a:graphic>
            </p:graphicFrame>
          </mc:Fallback>
        </mc:AlternateContent>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CEFAF194-42E2-4D63-8661-D9F5AB655EA0}"/>
                    </a:ext>
                  </a:extLst>
                </p:cNvPr>
                <p:cNvSpPr/>
                <p:nvPr/>
              </p:nvSpPr>
              <p:spPr>
                <a:xfrm>
                  <a:off x="1935729" y="3485198"/>
                  <a:ext cx="1929824" cy="67204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807" i="1">
                                <a:latin typeface="Cambria Math" panose="02040503050406030204" pitchFamily="18" charset="0"/>
                              </a:rPr>
                            </m:ctrlPr>
                          </m:sSubPr>
                          <m:e>
                            <m:r>
                              <a:rPr lang="en-US" sz="1807" i="1">
                                <a:latin typeface="Cambria Math" panose="02040503050406030204" pitchFamily="18" charset="0"/>
                              </a:rPr>
                              <m:t>𝐾</m:t>
                            </m:r>
                          </m:e>
                          <m:sub>
                            <m:r>
                              <a:rPr lang="en-US" sz="1807" i="1">
                                <a:latin typeface="Cambria Math" panose="02040503050406030204" pitchFamily="18" charset="0"/>
                              </a:rPr>
                              <m:t>𝐼</m:t>
                            </m:r>
                          </m:sub>
                        </m:sSub>
                        <m:r>
                          <a:rPr lang="en-US" sz="1807">
                            <a:latin typeface="Cambria Math" panose="02040503050406030204" pitchFamily="18" charset="0"/>
                          </a:rPr>
                          <m:t>=</m:t>
                        </m:r>
                        <m:sSub>
                          <m:sSubPr>
                            <m:ctrlPr>
                              <a:rPr lang="en-US" sz="1807" i="1">
                                <a:latin typeface="Cambria Math" panose="02040503050406030204" pitchFamily="18" charset="0"/>
                              </a:rPr>
                            </m:ctrlPr>
                          </m:sSubPr>
                          <m:e>
                            <m:r>
                              <a:rPr lang="en-US" sz="1807" i="1">
                                <a:latin typeface="Cambria Math" panose="02040503050406030204" pitchFamily="18" charset="0"/>
                              </a:rPr>
                              <m:t>𝐾</m:t>
                            </m:r>
                          </m:e>
                          <m:sub>
                            <m:r>
                              <a:rPr lang="en-US" sz="1807" i="1">
                                <a:latin typeface="Cambria Math" panose="02040503050406030204" pitchFamily="18" charset="0"/>
                              </a:rPr>
                              <m:t>𝐷</m:t>
                            </m:r>
                          </m:sub>
                        </m:sSub>
                        <m:r>
                          <a:rPr lang="en-US" sz="1807">
                            <a:latin typeface="Cambria Math" panose="02040503050406030204" pitchFamily="18" charset="0"/>
                          </a:rPr>
                          <m:t>=</m:t>
                        </m:r>
                        <m:f>
                          <m:fPr>
                            <m:ctrlPr>
                              <a:rPr lang="en-US" sz="1807" i="1">
                                <a:latin typeface="Cambria Math" panose="02040503050406030204" pitchFamily="18" charset="0"/>
                              </a:rPr>
                            </m:ctrlPr>
                          </m:fPr>
                          <m:num>
                            <m:d>
                              <m:dPr>
                                <m:begChr m:val="["/>
                                <m:endChr m:val="]"/>
                                <m:ctrlPr>
                                  <a:rPr lang="en-US" sz="1807" i="1">
                                    <a:latin typeface="Cambria Math" panose="02040503050406030204" pitchFamily="18" charset="0"/>
                                  </a:rPr>
                                </m:ctrlPr>
                              </m:dPr>
                              <m:e>
                                <m:r>
                                  <a:rPr lang="en-US" sz="1807" i="1">
                                    <a:latin typeface="Cambria Math" panose="02040503050406030204" pitchFamily="18" charset="0"/>
                                  </a:rPr>
                                  <m:t>𝐸</m:t>
                                </m:r>
                                <m:r>
                                  <a:rPr lang="en-US" sz="1807">
                                    <a:latin typeface="Cambria Math" panose="02040503050406030204" pitchFamily="18" charset="0"/>
                                  </a:rPr>
                                  <m:t>][</m:t>
                                </m:r>
                                <m:r>
                                  <a:rPr lang="en-US" sz="1807" i="1">
                                    <a:latin typeface="Cambria Math" panose="02040503050406030204" pitchFamily="18" charset="0"/>
                                  </a:rPr>
                                  <m:t>𝐼</m:t>
                                </m:r>
                              </m:e>
                            </m:d>
                          </m:num>
                          <m:den>
                            <m:d>
                              <m:dPr>
                                <m:begChr m:val="["/>
                                <m:endChr m:val="]"/>
                                <m:ctrlPr>
                                  <a:rPr lang="en-US" sz="1807" i="1">
                                    <a:latin typeface="Cambria Math" panose="02040503050406030204" pitchFamily="18" charset="0"/>
                                  </a:rPr>
                                </m:ctrlPr>
                              </m:dPr>
                              <m:e>
                                <m:r>
                                  <a:rPr lang="en-US" sz="1807" i="1">
                                    <a:latin typeface="Cambria Math" panose="02040503050406030204" pitchFamily="18" charset="0"/>
                                  </a:rPr>
                                  <m:t>𝐸𝐼</m:t>
                                </m:r>
                              </m:e>
                            </m:d>
                          </m:den>
                        </m:f>
                      </m:oMath>
                    </m:oMathPara>
                  </a14:m>
                  <a:endParaRPr lang="en-US" sz="1807" dirty="0">
                    <a:latin typeface="Arial" panose="020B0604020202020204" pitchFamily="34" charset="0"/>
                  </a:endParaRPr>
                </a:p>
              </p:txBody>
            </p:sp>
          </mc:Choice>
          <mc:Fallback xmlns="">
            <p:sp>
              <p:nvSpPr>
                <p:cNvPr id="14" name="Rectangle 13">
                  <a:extLst>
                    <a:ext uri="{FF2B5EF4-FFF2-40B4-BE49-F238E27FC236}">
                      <a16:creationId xmlns:a16="http://schemas.microsoft.com/office/drawing/2014/main" id="{CEFAF194-42E2-4D63-8661-D9F5AB655EA0}"/>
                    </a:ext>
                  </a:extLst>
                </p:cNvPr>
                <p:cNvSpPr>
                  <a:spLocks noRot="1" noChangeAspect="1" noMove="1" noResize="1" noEditPoints="1" noAdjustHandles="1" noChangeArrowheads="1" noChangeShapeType="1" noTextEdit="1"/>
                </p:cNvSpPr>
                <p:nvPr/>
              </p:nvSpPr>
              <p:spPr>
                <a:xfrm>
                  <a:off x="1935729" y="3485198"/>
                  <a:ext cx="1929824" cy="672043"/>
                </a:xfrm>
                <a:prstGeom prst="rect">
                  <a:avLst/>
                </a:prstGeom>
                <a:blipFill>
                  <a:blip r:embed="rId6"/>
                  <a:stretch>
                    <a:fillRect/>
                  </a:stretch>
                </a:blipFill>
              </p:spPr>
              <p:txBody>
                <a:bodyPr/>
                <a:lstStyle/>
                <a:p>
                  <a:r>
                    <a:rPr lang="en-US">
                      <a:noFill/>
                    </a:rPr>
                    <a:t> </a:t>
                  </a:r>
                </a:p>
              </p:txBody>
            </p:sp>
          </mc:Fallback>
        </mc:AlternateContent>
      </p:grpSp>
      <p:graphicFrame>
        <p:nvGraphicFramePr>
          <p:cNvPr id="15" name="Object 14">
            <a:extLst>
              <a:ext uri="{FF2B5EF4-FFF2-40B4-BE49-F238E27FC236}">
                <a16:creationId xmlns:a16="http://schemas.microsoft.com/office/drawing/2014/main" id="{9BD5C317-3F0F-44D4-A62D-4DD36F246F74}"/>
              </a:ext>
            </a:extLst>
          </p:cNvPr>
          <p:cNvGraphicFramePr>
            <a:graphicFrameLocks noChangeAspect="1"/>
          </p:cNvGraphicFramePr>
          <p:nvPr>
            <p:extLst>
              <p:ext uri="{D42A27DB-BD31-4B8C-83A1-F6EECF244321}">
                <p14:modId xmlns:p14="http://schemas.microsoft.com/office/powerpoint/2010/main" val="2928592201"/>
              </p:ext>
            </p:extLst>
          </p:nvPr>
        </p:nvGraphicFramePr>
        <p:xfrm>
          <a:off x="5555479" y="1793011"/>
          <a:ext cx="4425300" cy="3213487"/>
        </p:xfrm>
        <a:graphic>
          <a:graphicData uri="http://schemas.openxmlformats.org/presentationml/2006/ole">
            <mc:AlternateContent xmlns:mc="http://schemas.openxmlformats.org/markup-compatibility/2006">
              <mc:Choice xmlns:v="urn:schemas-microsoft-com:vml" Requires="v">
                <p:oleObj name="MDLDrawObject Class" r:id="rId7" imgW="3952733" imgH="2904797" progId="MDLDrawOLE.MDLDrawObject.1">
                  <p:embed/>
                </p:oleObj>
              </mc:Choice>
              <mc:Fallback>
                <p:oleObj name="MDLDrawObject Class" r:id="rId7" imgW="3952733" imgH="2904797" progId="MDLDrawOLE.MDLDrawObject.1">
                  <p:embed/>
                  <p:pic>
                    <p:nvPicPr>
                      <p:cNvPr id="15" name="Object 14">
                        <a:extLst>
                          <a:ext uri="{FF2B5EF4-FFF2-40B4-BE49-F238E27FC236}">
                            <a16:creationId xmlns:a16="http://schemas.microsoft.com/office/drawing/2014/main" id="{9BD5C317-3F0F-44D4-A62D-4DD36F246F74}"/>
                          </a:ext>
                        </a:extLst>
                      </p:cNvPr>
                      <p:cNvPicPr>
                        <a:picLocks noChangeAspect="1" noChangeArrowheads="1"/>
                      </p:cNvPicPr>
                      <p:nvPr/>
                    </p:nvPicPr>
                    <p:blipFill>
                      <a:blip r:embed="rId8"/>
                      <a:srcRect/>
                      <a:stretch>
                        <a:fillRect/>
                      </a:stretch>
                    </p:blipFill>
                    <p:spPr bwMode="auto">
                      <a:xfrm>
                        <a:off x="5555479" y="1793011"/>
                        <a:ext cx="4425300" cy="3213487"/>
                      </a:xfrm>
                      <a:prstGeom prst="rect">
                        <a:avLst/>
                      </a:prstGeom>
                      <a:noFill/>
                    </p:spPr>
                  </p:pic>
                </p:oleObj>
              </mc:Fallback>
            </mc:AlternateContent>
          </a:graphicData>
        </a:graphic>
      </p:graphicFrame>
      <p:sp>
        <p:nvSpPr>
          <p:cNvPr id="5" name="Date Placeholder 4">
            <a:extLst>
              <a:ext uri="{FF2B5EF4-FFF2-40B4-BE49-F238E27FC236}">
                <a16:creationId xmlns:a16="http://schemas.microsoft.com/office/drawing/2014/main" id="{9350D666-85EF-F867-9ED9-5C6D030D7D55}"/>
              </a:ext>
            </a:extLst>
          </p:cNvPr>
          <p:cNvSpPr>
            <a:spLocks noGrp="1"/>
          </p:cNvSpPr>
          <p:nvPr>
            <p:ph type="dt" sz="half" idx="10"/>
          </p:nvPr>
        </p:nvSpPr>
        <p:spPr/>
        <p:txBody>
          <a:bodyPr/>
          <a:lstStyle/>
          <a:p>
            <a:fld id="{3BC47EB5-70E9-4536-9F60-8A60125B7E06}" type="datetime1">
              <a:rPr lang="en-US" smtClean="0"/>
              <a:t>9/9/2023</a:t>
            </a:fld>
            <a:endParaRPr lang="en-US"/>
          </a:p>
        </p:txBody>
      </p:sp>
      <p:sp>
        <p:nvSpPr>
          <p:cNvPr id="6" name="Footer Placeholder 5">
            <a:extLst>
              <a:ext uri="{FF2B5EF4-FFF2-40B4-BE49-F238E27FC236}">
                <a16:creationId xmlns:a16="http://schemas.microsoft.com/office/drawing/2014/main" id="{2E7615B8-DEE2-0E44-4446-64F0BFE0FD53}"/>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33C1B0B2-19EE-6589-DB4C-0A38E1908F3F}"/>
              </a:ext>
            </a:extLst>
          </p:cNvPr>
          <p:cNvSpPr>
            <a:spLocks noGrp="1"/>
          </p:cNvSpPr>
          <p:nvPr>
            <p:ph type="sldNum" sz="quarter" idx="12"/>
          </p:nvPr>
        </p:nvSpPr>
        <p:spPr/>
        <p:txBody>
          <a:bodyPr/>
          <a:lstStyle/>
          <a:p>
            <a:fld id="{DC3BB032-4020-48F4-953B-341806DC4A2B}" type="slidenum">
              <a:rPr lang="en-US" smtClean="0"/>
              <a:pPr/>
              <a:t>8</a:t>
            </a:fld>
            <a:endParaRPr lang="en-US"/>
          </a:p>
        </p:txBody>
      </p:sp>
    </p:spTree>
    <p:extLst>
      <p:ext uri="{BB962C8B-B14F-4D97-AF65-F5344CB8AC3E}">
        <p14:creationId xmlns:p14="http://schemas.microsoft.com/office/powerpoint/2010/main" val="22094436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2837E124-735D-435A-891B-D7F044C1945B}"/>
              </a:ext>
            </a:extLst>
          </p:cNvPr>
          <p:cNvGraphicFramePr>
            <a:graphicFrameLocks noChangeAspect="1"/>
          </p:cNvGraphicFramePr>
          <p:nvPr/>
        </p:nvGraphicFramePr>
        <p:xfrm>
          <a:off x="5516582" y="48945"/>
          <a:ext cx="6583047" cy="3584471"/>
        </p:xfrm>
        <a:graphic>
          <a:graphicData uri="http://schemas.openxmlformats.org/presentationml/2006/ole">
            <mc:AlternateContent xmlns:mc="http://schemas.openxmlformats.org/markup-compatibility/2006">
              <mc:Choice xmlns:v="urn:schemas-microsoft-com:vml" Requires="v">
                <p:oleObj name="MDLDrawObject Class" r:id="rId2" imgW="8753383" imgH="4742662" progId="MDLDrawOLE.MDLDrawObject.1">
                  <p:embed/>
                </p:oleObj>
              </mc:Choice>
              <mc:Fallback>
                <p:oleObj name="MDLDrawObject Class" r:id="rId2" imgW="8753383" imgH="4742662" progId="MDLDrawOLE.MDLDrawObject.1">
                  <p:embed/>
                  <p:pic>
                    <p:nvPicPr>
                      <p:cNvPr id="5" name="Object 4">
                        <a:extLst>
                          <a:ext uri="{FF2B5EF4-FFF2-40B4-BE49-F238E27FC236}">
                            <a16:creationId xmlns:a16="http://schemas.microsoft.com/office/drawing/2014/main" id="{2837E124-735D-435A-891B-D7F044C1945B}"/>
                          </a:ext>
                        </a:extLst>
                      </p:cNvPr>
                      <p:cNvPicPr>
                        <a:picLocks noChangeAspect="1" noChangeArrowheads="1"/>
                      </p:cNvPicPr>
                      <p:nvPr/>
                    </p:nvPicPr>
                    <p:blipFill>
                      <a:blip r:embed="rId3"/>
                      <a:srcRect/>
                      <a:stretch>
                        <a:fillRect/>
                      </a:stretch>
                    </p:blipFill>
                    <p:spPr bwMode="auto">
                      <a:xfrm>
                        <a:off x="5516582" y="48945"/>
                        <a:ext cx="6583047" cy="3584471"/>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86053A9A-8A9D-4385-BB72-2600F72F8B81}"/>
              </a:ext>
            </a:extLst>
          </p:cNvPr>
          <p:cNvGraphicFramePr>
            <a:graphicFrameLocks noChangeAspect="1"/>
          </p:cNvGraphicFramePr>
          <p:nvPr/>
        </p:nvGraphicFramePr>
        <p:xfrm>
          <a:off x="6328694" y="3821141"/>
          <a:ext cx="4535085" cy="2008844"/>
        </p:xfrm>
        <a:graphic>
          <a:graphicData uri="http://schemas.openxmlformats.org/presentationml/2006/ole">
            <mc:AlternateContent xmlns:mc="http://schemas.openxmlformats.org/markup-compatibility/2006">
              <mc:Choice xmlns:v="urn:schemas-microsoft-com:vml" Requires="v">
                <p:oleObj name="MDLDrawObject Class" r:id="rId4" imgW="4552469" imgH="2018774" progId="MDLDrawOLE.MDLDrawObject.1">
                  <p:embed/>
                </p:oleObj>
              </mc:Choice>
              <mc:Fallback>
                <p:oleObj name="MDLDrawObject Class" r:id="rId4" imgW="4552469" imgH="2018774" progId="MDLDrawOLE.MDLDrawObject.1">
                  <p:embed/>
                  <p:pic>
                    <p:nvPicPr>
                      <p:cNvPr id="6" name="Object 5">
                        <a:extLst>
                          <a:ext uri="{FF2B5EF4-FFF2-40B4-BE49-F238E27FC236}">
                            <a16:creationId xmlns:a16="http://schemas.microsoft.com/office/drawing/2014/main" id="{86053A9A-8A9D-4385-BB72-2600F72F8B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8694" y="3821141"/>
                        <a:ext cx="4535085" cy="2008844"/>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DE86ED0D-29EC-4AD9-989C-80CD46417F6C}"/>
              </a:ext>
            </a:extLst>
          </p:cNvPr>
          <p:cNvSpPr/>
          <p:nvPr/>
        </p:nvSpPr>
        <p:spPr>
          <a:xfrm>
            <a:off x="222651" y="186242"/>
            <a:ext cx="4975072" cy="1760867"/>
          </a:xfrm>
          <a:prstGeom prst="rect">
            <a:avLst/>
          </a:prstGeom>
        </p:spPr>
        <p:txBody>
          <a:bodyPr wrap="square">
            <a:spAutoFit/>
          </a:bodyPr>
          <a:lstStyle/>
          <a:p>
            <a:pPr algn="just"/>
            <a:r>
              <a:rPr lang="en-US" sz="1807" b="1" dirty="0">
                <a:latin typeface="Arial" panose="020B0604020202020204" pitchFamily="34" charset="0"/>
                <a:ea typeface="Times New Roman" panose="02020603050405020304" pitchFamily="18" charset="0"/>
                <a:cs typeface="Arial" panose="020B0604020202020204" pitchFamily="34" charset="0"/>
              </a:rPr>
              <a:t>Effect of Competitive Inhibitor on Steady-State Kinetics:</a:t>
            </a:r>
          </a:p>
          <a:p>
            <a:pPr marL="310942" indent="-310942" algn="just">
              <a:buFont typeface="Arial" panose="020B0604020202020204" pitchFamily="34" charset="0"/>
              <a:buChar char="•"/>
            </a:pPr>
            <a:r>
              <a:rPr lang="en-US" sz="1807" dirty="0">
                <a:latin typeface="Arial" panose="020B0604020202020204" pitchFamily="34" charset="0"/>
                <a:ea typeface="Times New Roman" panose="02020603050405020304" pitchFamily="18" charset="0"/>
                <a:cs typeface="Arial" panose="020B0604020202020204" pitchFamily="34" charset="0"/>
              </a:rPr>
              <a:t>A competitive inhibitor reduces the amount of [E] by the formation of [EI] complex.</a:t>
            </a:r>
          </a:p>
          <a:p>
            <a:pPr marL="310942" indent="-310942" algn="just">
              <a:buFont typeface="Arial" panose="020B0604020202020204" pitchFamily="34" charset="0"/>
              <a:buChar char="•"/>
            </a:pPr>
            <a:r>
              <a:rPr lang="en-US" sz="1807" dirty="0">
                <a:latin typeface="Arial" panose="020B0604020202020204" pitchFamily="34" charset="0"/>
                <a:ea typeface="Times New Roman" panose="02020603050405020304" pitchFamily="18" charset="0"/>
                <a:cs typeface="Arial" panose="020B0604020202020204" pitchFamily="34" charset="0"/>
              </a:rPr>
              <a:t>The inhibitor cannot affect the [ES] complex since the inhibitor can no longer bind.  </a:t>
            </a:r>
            <a:endParaRPr lang="en-US" sz="1807" dirty="0">
              <a:solidFill>
                <a:srgbClr val="C0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8" name="Rectangle 7">
            <a:extLst>
              <a:ext uri="{FF2B5EF4-FFF2-40B4-BE49-F238E27FC236}">
                <a16:creationId xmlns:a16="http://schemas.microsoft.com/office/drawing/2014/main" id="{CA18E8C6-548E-422C-8790-23002A75E4A5}"/>
              </a:ext>
            </a:extLst>
          </p:cNvPr>
          <p:cNvSpPr/>
          <p:nvPr/>
        </p:nvSpPr>
        <p:spPr>
          <a:xfrm>
            <a:off x="222652" y="2120802"/>
            <a:ext cx="4975071" cy="4242059"/>
          </a:xfrm>
          <a:prstGeom prst="rect">
            <a:avLst/>
          </a:prstGeom>
        </p:spPr>
        <p:txBody>
          <a:bodyPr wrap="square">
            <a:spAutoFit/>
          </a:bodyPr>
          <a:lstStyle/>
          <a:p>
            <a:r>
              <a:rPr lang="en-US" sz="1807" dirty="0">
                <a:latin typeface="Arial" panose="020B0604020202020204" pitchFamily="34" charset="0"/>
                <a:ea typeface="Times New Roman" panose="02020603050405020304" pitchFamily="18" charset="0"/>
                <a:cs typeface="Arial" panose="020B0604020202020204" pitchFamily="34" charset="0"/>
              </a:rPr>
              <a:t>There are two consequences of a competitive inhibitor binding on the kinetics of the enzyme:</a:t>
            </a:r>
          </a:p>
          <a:p>
            <a:pPr marL="310937" indent="-310937">
              <a:spcBef>
                <a:spcPts val="542"/>
              </a:spcBef>
              <a:buFont typeface="+mj-lt"/>
              <a:buAutoNum type="arabicPeriod"/>
              <a:tabLst>
                <a:tab pos="207292" algn="l"/>
              </a:tabLst>
            </a:pPr>
            <a:r>
              <a:rPr lang="en-US" sz="1807" b="1" dirty="0">
                <a:latin typeface="Arial" panose="020B0604020202020204" pitchFamily="34" charset="0"/>
                <a:ea typeface="Times New Roman" panose="02020603050405020304" pitchFamily="18" charset="0"/>
                <a:cs typeface="Arial" panose="020B0604020202020204" pitchFamily="34" charset="0"/>
              </a:rPr>
              <a:t>V</a:t>
            </a:r>
            <a:r>
              <a:rPr lang="en-US" sz="1807" b="1" baseline="-25000" dirty="0">
                <a:latin typeface="Arial" panose="020B0604020202020204" pitchFamily="34" charset="0"/>
                <a:ea typeface="Times New Roman" panose="02020603050405020304" pitchFamily="18" charset="0"/>
                <a:cs typeface="Arial" panose="020B0604020202020204" pitchFamily="34" charset="0"/>
              </a:rPr>
              <a:t>MAX</a:t>
            </a:r>
            <a:r>
              <a:rPr lang="en-US" sz="1807" b="1" dirty="0">
                <a:latin typeface="Arial" panose="020B0604020202020204" pitchFamily="34" charset="0"/>
                <a:ea typeface="Times New Roman" panose="02020603050405020304" pitchFamily="18" charset="0"/>
                <a:cs typeface="Arial" panose="020B0604020202020204" pitchFamily="34" charset="0"/>
              </a:rPr>
              <a:t> is unchanged</a:t>
            </a:r>
            <a:r>
              <a:rPr lang="en-US" sz="1807" dirty="0">
                <a:latin typeface="Arial" panose="020B0604020202020204" pitchFamily="34" charset="0"/>
                <a:ea typeface="Times New Roman" panose="02020603050405020304" pitchFamily="18" charset="0"/>
                <a:cs typeface="Arial" panose="020B0604020202020204" pitchFamily="34" charset="0"/>
              </a:rPr>
              <a:t>: At high levels of substrate all of the inhibitor is displaced by substrate, so [ES]=E</a:t>
            </a:r>
            <a:r>
              <a:rPr lang="en-US" sz="1807" baseline="-25000" dirty="0">
                <a:latin typeface="Arial" panose="020B0604020202020204" pitchFamily="34" charset="0"/>
                <a:ea typeface="Times New Roman" panose="02020603050405020304" pitchFamily="18" charset="0"/>
                <a:cs typeface="Arial" panose="020B0604020202020204" pitchFamily="34" charset="0"/>
              </a:rPr>
              <a:t>TOTAL</a:t>
            </a:r>
            <a:r>
              <a:rPr lang="en-US" sz="1807" dirty="0">
                <a:latin typeface="Arial" panose="020B0604020202020204" pitchFamily="34" charset="0"/>
                <a:ea typeface="Times New Roman" panose="02020603050405020304" pitchFamily="18" charset="0"/>
                <a:cs typeface="Arial" panose="020B0604020202020204" pitchFamily="34" charset="0"/>
              </a:rPr>
              <a:t>, and </a:t>
            </a:r>
            <a:r>
              <a:rPr lang="en-US" sz="1807" dirty="0" err="1">
                <a:latin typeface="Arial" panose="020B0604020202020204" pitchFamily="34" charset="0"/>
                <a:ea typeface="Times New Roman" panose="02020603050405020304" pitchFamily="18" charset="0"/>
                <a:cs typeface="Arial" panose="020B0604020202020204" pitchFamily="34" charset="0"/>
              </a:rPr>
              <a:t>v</a:t>
            </a:r>
            <a:r>
              <a:rPr lang="en-US" sz="1807" baseline="-25000" dirty="0" err="1">
                <a:latin typeface="Arial" panose="020B0604020202020204" pitchFamily="34" charset="0"/>
                <a:ea typeface="Times New Roman" panose="02020603050405020304" pitchFamily="18" charset="0"/>
                <a:cs typeface="Arial" panose="020B0604020202020204" pitchFamily="34" charset="0"/>
              </a:rPr>
              <a:t>MAX</a:t>
            </a:r>
            <a:r>
              <a:rPr lang="en-US" sz="1807" dirty="0">
                <a:latin typeface="Arial" panose="020B0604020202020204" pitchFamily="34" charset="0"/>
                <a:ea typeface="Times New Roman" panose="02020603050405020304" pitchFamily="18" charset="0"/>
                <a:cs typeface="Arial" panose="020B0604020202020204" pitchFamily="34" charset="0"/>
              </a:rPr>
              <a:t> = </a:t>
            </a:r>
            <a:r>
              <a:rPr lang="en-US" sz="1807" dirty="0" err="1">
                <a:latin typeface="Arial" panose="020B0604020202020204" pitchFamily="34" charset="0"/>
                <a:ea typeface="Times New Roman" panose="02020603050405020304" pitchFamily="18" charset="0"/>
                <a:cs typeface="Arial" panose="020B0604020202020204" pitchFamily="34" charset="0"/>
              </a:rPr>
              <a:t>k</a:t>
            </a:r>
            <a:r>
              <a:rPr lang="en-US" sz="1807" baseline="-25000" dirty="0" err="1">
                <a:latin typeface="Arial" panose="020B0604020202020204" pitchFamily="34" charset="0"/>
                <a:ea typeface="Times New Roman" panose="02020603050405020304" pitchFamily="18" charset="0"/>
                <a:cs typeface="Arial" panose="020B0604020202020204" pitchFamily="34" charset="0"/>
              </a:rPr>
              <a:t>CAT</a:t>
            </a:r>
            <a:r>
              <a:rPr lang="en-US" sz="1807" dirty="0">
                <a:latin typeface="Arial" panose="020B0604020202020204" pitchFamily="34" charset="0"/>
                <a:ea typeface="Times New Roman" panose="02020603050405020304" pitchFamily="18" charset="0"/>
                <a:cs typeface="Arial" panose="020B0604020202020204" pitchFamily="34" charset="0"/>
              </a:rPr>
              <a:t>[E</a:t>
            </a:r>
            <a:r>
              <a:rPr lang="en-US" sz="1807" baseline="-25000" dirty="0">
                <a:latin typeface="Arial" panose="020B0604020202020204" pitchFamily="34" charset="0"/>
                <a:ea typeface="Times New Roman" panose="02020603050405020304" pitchFamily="18" charset="0"/>
                <a:cs typeface="Arial" panose="020B0604020202020204" pitchFamily="34" charset="0"/>
              </a:rPr>
              <a:t>TOT</a:t>
            </a:r>
            <a:r>
              <a:rPr lang="en-US" sz="1807" dirty="0">
                <a:latin typeface="Arial" panose="020B0604020202020204" pitchFamily="34" charset="0"/>
                <a:ea typeface="Times New Roman" panose="02020603050405020304" pitchFamily="18" charset="0"/>
                <a:cs typeface="Arial" panose="020B0604020202020204" pitchFamily="34" charset="0"/>
              </a:rPr>
              <a:t>].</a:t>
            </a:r>
          </a:p>
          <a:p>
            <a:pPr marL="310937" indent="-310937">
              <a:spcBef>
                <a:spcPts val="542"/>
              </a:spcBef>
              <a:buFont typeface="+mj-lt"/>
              <a:buAutoNum type="arabicPeriod"/>
              <a:tabLst>
                <a:tab pos="207292" algn="l"/>
              </a:tabLst>
            </a:pPr>
            <a:r>
              <a:rPr lang="en-US" sz="1807" b="1" dirty="0">
                <a:latin typeface="Arial" panose="020B0604020202020204" pitchFamily="34" charset="0"/>
                <a:ea typeface="Times New Roman" panose="02020603050405020304" pitchFamily="18" charset="0"/>
                <a:cs typeface="Arial" panose="020B0604020202020204" pitchFamily="34" charset="0"/>
              </a:rPr>
              <a:t>The </a:t>
            </a:r>
            <a:r>
              <a:rPr lang="en-US" sz="1807" b="1" i="1" dirty="0">
                <a:latin typeface="Arial" panose="020B0604020202020204" pitchFamily="34" charset="0"/>
                <a:ea typeface="Times New Roman" panose="02020603050405020304" pitchFamily="18" charset="0"/>
                <a:cs typeface="Arial" panose="020B0604020202020204" pitchFamily="34" charset="0"/>
              </a:rPr>
              <a:t>observed</a:t>
            </a:r>
            <a:r>
              <a:rPr lang="en-US" sz="1807" b="1" dirty="0">
                <a:latin typeface="Arial" panose="020B0604020202020204" pitchFamily="34" charset="0"/>
                <a:ea typeface="Times New Roman" panose="02020603050405020304" pitchFamily="18" charset="0"/>
                <a:cs typeface="Arial" panose="020B0604020202020204" pitchFamily="34" charset="0"/>
              </a:rPr>
              <a:t> K</a:t>
            </a:r>
            <a:r>
              <a:rPr lang="en-US" sz="1807" b="1" baseline="-25000" dirty="0">
                <a:latin typeface="Arial" panose="020B0604020202020204" pitchFamily="34" charset="0"/>
                <a:ea typeface="Times New Roman" panose="02020603050405020304" pitchFamily="18" charset="0"/>
                <a:cs typeface="Arial" panose="020B0604020202020204" pitchFamily="34" charset="0"/>
              </a:rPr>
              <a:t>M</a:t>
            </a:r>
            <a:r>
              <a:rPr lang="en-US" sz="1807" b="1" dirty="0">
                <a:latin typeface="Arial" panose="020B0604020202020204" pitchFamily="34" charset="0"/>
                <a:ea typeface="Times New Roman" panose="02020603050405020304" pitchFamily="18" charset="0"/>
                <a:cs typeface="Arial" panose="020B0604020202020204" pitchFamily="34" charset="0"/>
              </a:rPr>
              <a:t> is increased: </a:t>
            </a:r>
            <a:r>
              <a:rPr lang="en-US" sz="1807" dirty="0">
                <a:latin typeface="Arial" panose="020B0604020202020204" pitchFamily="34" charset="0"/>
                <a:ea typeface="Times New Roman" panose="02020603050405020304" pitchFamily="18" charset="0"/>
                <a:cs typeface="Arial" panose="020B0604020202020204" pitchFamily="34" charset="0"/>
              </a:rPr>
              <a:t> It requires more substrate to reach 1/2 maximal velocity because some of the enzyme is complexed with inhibitor. </a:t>
            </a:r>
          </a:p>
          <a:p>
            <a:pPr lvl="2">
              <a:spcBef>
                <a:spcPts val="542"/>
              </a:spcBef>
              <a:tabLst>
                <a:tab pos="207292" algn="l"/>
              </a:tabLst>
            </a:pPr>
            <a:r>
              <a:rPr lang="en-US" sz="1807" dirty="0">
                <a:latin typeface="Arial" panose="020B0604020202020204" pitchFamily="34" charset="0"/>
                <a:ea typeface="Times New Roman" panose="02020603050405020304" pitchFamily="18" charset="0"/>
                <a:cs typeface="Arial" panose="020B0604020202020204" pitchFamily="34" charset="0"/>
              </a:rPr>
              <a:t>K</a:t>
            </a:r>
            <a:r>
              <a:rPr lang="en-US" sz="1807" baseline="-25000" dirty="0">
                <a:latin typeface="Arial" panose="020B0604020202020204" pitchFamily="34" charset="0"/>
                <a:ea typeface="Times New Roman" panose="02020603050405020304" pitchFamily="18" charset="0"/>
                <a:cs typeface="Arial" panose="020B0604020202020204" pitchFamily="34" charset="0"/>
              </a:rPr>
              <a:t>M</a:t>
            </a:r>
            <a:r>
              <a:rPr lang="en-US" sz="1807" baseline="30000" dirty="0">
                <a:latin typeface="Arial" panose="020B0604020202020204" pitchFamily="34" charset="0"/>
                <a:ea typeface="Times New Roman" panose="02020603050405020304" pitchFamily="18" charset="0"/>
                <a:cs typeface="Arial" panose="020B0604020202020204" pitchFamily="34" charset="0"/>
              </a:rPr>
              <a:t>OBS</a:t>
            </a:r>
            <a:r>
              <a:rPr lang="en-US" sz="1807" dirty="0">
                <a:latin typeface="Arial" panose="020B0604020202020204" pitchFamily="34" charset="0"/>
                <a:ea typeface="Times New Roman" panose="02020603050405020304" pitchFamily="18" charset="0"/>
                <a:cs typeface="Arial" panose="020B0604020202020204" pitchFamily="34" charset="0"/>
              </a:rPr>
              <a:t> = </a:t>
            </a:r>
            <a:r>
              <a:rPr lang="el-GR" sz="1807" dirty="0">
                <a:latin typeface="Arial" panose="020B0604020202020204" pitchFamily="34" charset="0"/>
                <a:ea typeface="Times New Roman" panose="02020603050405020304" pitchFamily="18" charset="0"/>
                <a:cs typeface="Arial" panose="020B0604020202020204" pitchFamily="34" charset="0"/>
              </a:rPr>
              <a:t>α</a:t>
            </a:r>
            <a:r>
              <a:rPr lang="en-US" sz="1807" dirty="0">
                <a:latin typeface="Arial" panose="020B0604020202020204" pitchFamily="34" charset="0"/>
                <a:ea typeface="Times New Roman" panose="02020603050405020304" pitchFamily="18" charset="0"/>
                <a:cs typeface="Arial" panose="020B0604020202020204" pitchFamily="34" charset="0"/>
              </a:rPr>
              <a:t>K</a:t>
            </a:r>
            <a:r>
              <a:rPr lang="en-US" sz="1807" baseline="-25000" dirty="0">
                <a:latin typeface="Arial" panose="020B0604020202020204" pitchFamily="34" charset="0"/>
                <a:ea typeface="Times New Roman" panose="02020603050405020304" pitchFamily="18" charset="0"/>
                <a:cs typeface="Arial" panose="020B0604020202020204" pitchFamily="34" charset="0"/>
              </a:rPr>
              <a:t>M</a:t>
            </a:r>
          </a:p>
          <a:p>
            <a:pPr>
              <a:spcBef>
                <a:spcPts val="542"/>
              </a:spcBef>
            </a:pPr>
            <a:r>
              <a:rPr lang="en-US" sz="1807" dirty="0">
                <a:solidFill>
                  <a:srgbClr val="C00000"/>
                </a:solidFill>
                <a:latin typeface="Arial" panose="020B0604020202020204" pitchFamily="34" charset="0"/>
                <a:ea typeface="Times New Roman" panose="02020603050405020304" pitchFamily="18" charset="0"/>
                <a:cs typeface="Arial" panose="020B0604020202020204" pitchFamily="34" charset="0"/>
              </a:rPr>
              <a:t>The change in K</a:t>
            </a:r>
            <a:r>
              <a:rPr lang="en-US" sz="1807" baseline="-25000" dirty="0">
                <a:solidFill>
                  <a:srgbClr val="C00000"/>
                </a:solidFill>
                <a:latin typeface="Arial" panose="020B0604020202020204" pitchFamily="34" charset="0"/>
                <a:ea typeface="Times New Roman" panose="02020603050405020304" pitchFamily="18" charset="0"/>
                <a:cs typeface="Arial" panose="020B0604020202020204" pitchFamily="34" charset="0"/>
              </a:rPr>
              <a:t>M</a:t>
            </a:r>
            <a:r>
              <a:rPr lang="en-US" sz="1807" dirty="0">
                <a:solidFill>
                  <a:srgbClr val="C00000"/>
                </a:solidFill>
                <a:latin typeface="Arial" panose="020B0604020202020204" pitchFamily="34" charset="0"/>
                <a:ea typeface="Times New Roman" panose="02020603050405020304" pitchFamily="18" charset="0"/>
                <a:cs typeface="Arial" panose="020B0604020202020204" pitchFamily="34" charset="0"/>
              </a:rPr>
              <a:t> can be used to determine how well the inhibitor binds to the free enzyme, </a:t>
            </a:r>
            <a:r>
              <a:rPr lang="en-US"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if we know how </a:t>
            </a:r>
            <a:r>
              <a:rPr lang="el-GR"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α</a:t>
            </a:r>
            <a:r>
              <a:rPr lang="en-US"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 is related to K</a:t>
            </a:r>
            <a:r>
              <a:rPr lang="en-US" sz="1807" i="1" u="sng" baseline="-25000" dirty="0">
                <a:solidFill>
                  <a:srgbClr val="C00000"/>
                </a:solidFill>
                <a:latin typeface="Arial" panose="020B0604020202020204" pitchFamily="34" charset="0"/>
                <a:ea typeface="Times New Roman" panose="02020603050405020304" pitchFamily="18" charset="0"/>
                <a:cs typeface="Arial" panose="020B0604020202020204" pitchFamily="34" charset="0"/>
              </a:rPr>
              <a:t>I</a:t>
            </a:r>
            <a:r>
              <a:rPr lang="en-US"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a:t>
            </a:r>
          </a:p>
        </p:txBody>
      </p:sp>
      <p:graphicFrame>
        <p:nvGraphicFramePr>
          <p:cNvPr id="9" name="Object 8">
            <a:extLst>
              <a:ext uri="{FF2B5EF4-FFF2-40B4-BE49-F238E27FC236}">
                <a16:creationId xmlns:a16="http://schemas.microsoft.com/office/drawing/2014/main" id="{CD4DB58C-4403-46B1-A4A7-0E7E2EC00191}"/>
              </a:ext>
            </a:extLst>
          </p:cNvPr>
          <p:cNvGraphicFramePr>
            <a:graphicFrameLocks noChangeAspect="1"/>
          </p:cNvGraphicFramePr>
          <p:nvPr/>
        </p:nvGraphicFramePr>
        <p:xfrm>
          <a:off x="6643998" y="6017077"/>
          <a:ext cx="1883139" cy="659098"/>
        </p:xfrm>
        <a:graphic>
          <a:graphicData uri="http://schemas.openxmlformats.org/presentationml/2006/ole">
            <mc:AlternateContent xmlns:mc="http://schemas.openxmlformats.org/markup-compatibility/2006">
              <mc:Choice xmlns:v="urn:schemas-microsoft-com:vml" Requires="v">
                <p:oleObj r:id="rId6" imgW="1384300" imgH="495300" progId="Equation.3">
                  <p:embed/>
                </p:oleObj>
              </mc:Choice>
              <mc:Fallback>
                <p:oleObj r:id="rId6" imgW="1384300" imgH="495300" progId="Equation.3">
                  <p:embed/>
                  <p:pic>
                    <p:nvPicPr>
                      <p:cNvPr id="9" name="Object 8">
                        <a:extLst>
                          <a:ext uri="{FF2B5EF4-FFF2-40B4-BE49-F238E27FC236}">
                            <a16:creationId xmlns:a16="http://schemas.microsoft.com/office/drawing/2014/main" id="{CD4DB58C-4403-46B1-A4A7-0E7E2EC0019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43998" y="6017077"/>
                        <a:ext cx="1883139" cy="659098"/>
                      </a:xfrm>
                      <a:prstGeom prst="rect">
                        <a:avLst/>
                      </a:prstGeom>
                      <a:noFill/>
                    </p:spPr>
                  </p:pic>
                </p:oleObj>
              </mc:Fallback>
            </mc:AlternateContent>
          </a:graphicData>
        </a:graphic>
      </p:graphicFrame>
      <p:graphicFrame>
        <p:nvGraphicFramePr>
          <p:cNvPr id="10" name="Object 9">
            <a:extLst>
              <a:ext uri="{FF2B5EF4-FFF2-40B4-BE49-F238E27FC236}">
                <a16:creationId xmlns:a16="http://schemas.microsoft.com/office/drawing/2014/main" id="{7500CABE-6350-45D5-9C7D-A01B20F534FC}"/>
              </a:ext>
            </a:extLst>
          </p:cNvPr>
          <p:cNvGraphicFramePr>
            <a:graphicFrameLocks noChangeAspect="1"/>
          </p:cNvGraphicFramePr>
          <p:nvPr/>
        </p:nvGraphicFramePr>
        <p:xfrm>
          <a:off x="9136322" y="5983184"/>
          <a:ext cx="2011096" cy="659098"/>
        </p:xfrm>
        <a:graphic>
          <a:graphicData uri="http://schemas.openxmlformats.org/presentationml/2006/ole">
            <mc:AlternateContent xmlns:mc="http://schemas.openxmlformats.org/markup-compatibility/2006">
              <mc:Choice xmlns:v="urn:schemas-microsoft-com:vml" Requires="v">
                <p:oleObj r:id="rId8" imgW="1269449" imgH="431613" progId="Equation.3">
                  <p:embed/>
                </p:oleObj>
              </mc:Choice>
              <mc:Fallback>
                <p:oleObj r:id="rId8" imgW="1269449" imgH="431613" progId="Equation.3">
                  <p:embed/>
                  <p:pic>
                    <p:nvPicPr>
                      <p:cNvPr id="10" name="Object 9">
                        <a:extLst>
                          <a:ext uri="{FF2B5EF4-FFF2-40B4-BE49-F238E27FC236}">
                            <a16:creationId xmlns:a16="http://schemas.microsoft.com/office/drawing/2014/main" id="{7500CABE-6350-45D5-9C7D-A01B20F534F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36322" y="5983184"/>
                        <a:ext cx="2011096" cy="659098"/>
                      </a:xfrm>
                      <a:prstGeom prst="rect">
                        <a:avLst/>
                      </a:prstGeom>
                      <a:noFill/>
                    </p:spPr>
                  </p:pic>
                </p:oleObj>
              </mc:Fallback>
            </mc:AlternateContent>
          </a:graphicData>
        </a:graphic>
      </p:graphicFrame>
      <p:sp>
        <p:nvSpPr>
          <p:cNvPr id="11" name="TextBox 10">
            <a:extLst>
              <a:ext uri="{FF2B5EF4-FFF2-40B4-BE49-F238E27FC236}">
                <a16:creationId xmlns:a16="http://schemas.microsoft.com/office/drawing/2014/main" id="{97A36932-D87D-4FAE-B89D-E71A0210A470}"/>
              </a:ext>
            </a:extLst>
          </p:cNvPr>
          <p:cNvSpPr txBox="1"/>
          <p:nvPr/>
        </p:nvSpPr>
        <p:spPr>
          <a:xfrm>
            <a:off x="6704831" y="3650279"/>
            <a:ext cx="1997663" cy="345159"/>
          </a:xfrm>
          <a:prstGeom prst="rect">
            <a:avLst/>
          </a:prstGeom>
          <a:noFill/>
        </p:spPr>
        <p:txBody>
          <a:bodyPr wrap="none" rtlCol="0">
            <a:spAutoFit/>
          </a:bodyPr>
          <a:lstStyle/>
          <a:p>
            <a:r>
              <a:rPr lang="en-US" sz="1643" i="1" dirty="0">
                <a:latin typeface="Arial" panose="020B0604020202020204" pitchFamily="34" charset="0"/>
              </a:rPr>
              <a:t>v</a:t>
            </a:r>
            <a:r>
              <a:rPr lang="en-US" sz="1643" dirty="0">
                <a:latin typeface="Arial" panose="020B0604020202020204" pitchFamily="34" charset="0"/>
              </a:rPr>
              <a:t> = </a:t>
            </a:r>
            <a:r>
              <a:rPr lang="en-US" sz="1643" dirty="0" err="1">
                <a:latin typeface="Arial" panose="020B0604020202020204" pitchFamily="34" charset="0"/>
              </a:rPr>
              <a:t>k</a:t>
            </a:r>
            <a:r>
              <a:rPr lang="en-US" sz="1643" baseline="-25000" dirty="0" err="1">
                <a:latin typeface="Arial" panose="020B0604020202020204" pitchFamily="34" charset="0"/>
              </a:rPr>
              <a:t>cat</a:t>
            </a:r>
            <a:r>
              <a:rPr lang="en-US" sz="1643" dirty="0">
                <a:latin typeface="Arial" panose="020B0604020202020204" pitchFamily="34" charset="0"/>
              </a:rPr>
              <a:t> [ES], </a:t>
            </a:r>
            <a:r>
              <a:rPr lang="en-US" sz="1643" dirty="0" err="1">
                <a:latin typeface="Arial" panose="020B0604020202020204" pitchFamily="34" charset="0"/>
              </a:rPr>
              <a:t>k</a:t>
            </a:r>
            <a:r>
              <a:rPr lang="en-US" sz="1643" baseline="-25000" dirty="0" err="1">
                <a:latin typeface="Arial" panose="020B0604020202020204" pitchFamily="34" charset="0"/>
              </a:rPr>
              <a:t>cat</a:t>
            </a:r>
            <a:r>
              <a:rPr lang="en-US" sz="1643" dirty="0">
                <a:latin typeface="Arial" panose="020B0604020202020204" pitchFamily="34" charset="0"/>
              </a:rPr>
              <a:t> =1</a:t>
            </a:r>
          </a:p>
        </p:txBody>
      </p:sp>
      <p:sp>
        <p:nvSpPr>
          <p:cNvPr id="12" name="TextBox 11">
            <a:extLst>
              <a:ext uri="{FF2B5EF4-FFF2-40B4-BE49-F238E27FC236}">
                <a16:creationId xmlns:a16="http://schemas.microsoft.com/office/drawing/2014/main" id="{97EDD5A1-D916-4FB2-9F45-EF43C1D76ACC}"/>
              </a:ext>
            </a:extLst>
          </p:cNvPr>
          <p:cNvSpPr txBox="1"/>
          <p:nvPr/>
        </p:nvSpPr>
        <p:spPr>
          <a:xfrm>
            <a:off x="6093738" y="5835113"/>
            <a:ext cx="1351652" cy="370422"/>
          </a:xfrm>
          <a:prstGeom prst="rect">
            <a:avLst/>
          </a:prstGeom>
          <a:noFill/>
        </p:spPr>
        <p:txBody>
          <a:bodyPr wrap="none" rtlCol="0">
            <a:spAutoFit/>
          </a:bodyPr>
          <a:lstStyle/>
          <a:p>
            <a:r>
              <a:rPr lang="en-US" sz="1807" dirty="0">
                <a:latin typeface="Arial" panose="020B0604020202020204" pitchFamily="34" charset="0"/>
              </a:rPr>
              <a:t>No inhibitor</a:t>
            </a:r>
          </a:p>
        </p:txBody>
      </p:sp>
      <p:sp>
        <p:nvSpPr>
          <p:cNvPr id="13" name="TextBox 12">
            <a:extLst>
              <a:ext uri="{FF2B5EF4-FFF2-40B4-BE49-F238E27FC236}">
                <a16:creationId xmlns:a16="http://schemas.microsoft.com/office/drawing/2014/main" id="{16D78E20-1B13-42B8-9273-B79D5AB770E1}"/>
              </a:ext>
            </a:extLst>
          </p:cNvPr>
          <p:cNvSpPr txBox="1"/>
          <p:nvPr/>
        </p:nvSpPr>
        <p:spPr>
          <a:xfrm>
            <a:off x="8640583" y="5824025"/>
            <a:ext cx="1672253" cy="370422"/>
          </a:xfrm>
          <a:prstGeom prst="rect">
            <a:avLst/>
          </a:prstGeom>
          <a:noFill/>
        </p:spPr>
        <p:txBody>
          <a:bodyPr wrap="none" rtlCol="0">
            <a:spAutoFit/>
          </a:bodyPr>
          <a:lstStyle/>
          <a:p>
            <a:r>
              <a:rPr lang="en-US" sz="1807" dirty="0">
                <a:latin typeface="Arial" panose="020B0604020202020204" pitchFamily="34" charset="0"/>
              </a:rPr>
              <a:t>Comp inhibitor</a:t>
            </a:r>
          </a:p>
        </p:txBody>
      </p:sp>
      <p:sp>
        <p:nvSpPr>
          <p:cNvPr id="14" name="Date Placeholder 13">
            <a:extLst>
              <a:ext uri="{FF2B5EF4-FFF2-40B4-BE49-F238E27FC236}">
                <a16:creationId xmlns:a16="http://schemas.microsoft.com/office/drawing/2014/main" id="{6FCE8FF9-7962-7FB5-B84D-476D2004140A}"/>
              </a:ext>
            </a:extLst>
          </p:cNvPr>
          <p:cNvSpPr>
            <a:spLocks noGrp="1"/>
          </p:cNvSpPr>
          <p:nvPr>
            <p:ph type="dt" sz="half" idx="10"/>
          </p:nvPr>
        </p:nvSpPr>
        <p:spPr/>
        <p:txBody>
          <a:bodyPr/>
          <a:lstStyle/>
          <a:p>
            <a:fld id="{1C68C367-EDAA-4197-A40B-2A2AE460C963}" type="datetime1">
              <a:rPr lang="en-US" smtClean="0"/>
              <a:t>9/9/2023</a:t>
            </a:fld>
            <a:endParaRPr lang="en-US"/>
          </a:p>
        </p:txBody>
      </p:sp>
      <p:sp>
        <p:nvSpPr>
          <p:cNvPr id="15" name="Footer Placeholder 14">
            <a:extLst>
              <a:ext uri="{FF2B5EF4-FFF2-40B4-BE49-F238E27FC236}">
                <a16:creationId xmlns:a16="http://schemas.microsoft.com/office/drawing/2014/main" id="{D01A8B9D-142B-DB1F-79E4-90A59873D2B1}"/>
              </a:ext>
            </a:extLst>
          </p:cNvPr>
          <p:cNvSpPr>
            <a:spLocks noGrp="1"/>
          </p:cNvSpPr>
          <p:nvPr>
            <p:ph type="ftr" sz="quarter" idx="11"/>
          </p:nvPr>
        </p:nvSpPr>
        <p:spPr/>
        <p:txBody>
          <a:bodyPr/>
          <a:lstStyle/>
          <a:p>
            <a:r>
              <a:rPr lang="en-US"/>
              <a:t>D &amp; D Lecture 5 - Fall 2023</a:t>
            </a:r>
          </a:p>
        </p:txBody>
      </p:sp>
      <p:sp>
        <p:nvSpPr>
          <p:cNvPr id="16" name="Slide Number Placeholder 15">
            <a:extLst>
              <a:ext uri="{FF2B5EF4-FFF2-40B4-BE49-F238E27FC236}">
                <a16:creationId xmlns:a16="http://schemas.microsoft.com/office/drawing/2014/main" id="{0E568299-CAB0-FCD0-79B9-7195D3EC626D}"/>
              </a:ext>
            </a:extLst>
          </p:cNvPr>
          <p:cNvSpPr>
            <a:spLocks noGrp="1"/>
          </p:cNvSpPr>
          <p:nvPr>
            <p:ph type="sldNum" sz="quarter" idx="12"/>
          </p:nvPr>
        </p:nvSpPr>
        <p:spPr/>
        <p:txBody>
          <a:bodyPr/>
          <a:lstStyle/>
          <a:p>
            <a:fld id="{DC3BB032-4020-48F4-953B-341806DC4A2B}" type="slidenum">
              <a:rPr lang="en-US" smtClean="0"/>
              <a:pPr/>
              <a:t>9</a:t>
            </a:fld>
            <a:endParaRPr lang="en-US"/>
          </a:p>
        </p:txBody>
      </p:sp>
    </p:spTree>
    <p:extLst>
      <p:ext uri="{BB962C8B-B14F-4D97-AF65-F5344CB8AC3E}">
        <p14:creationId xmlns:p14="http://schemas.microsoft.com/office/powerpoint/2010/main" val="19142378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3177</TotalTime>
  <Words>6877</Words>
  <Application>Microsoft Office PowerPoint</Application>
  <PresentationFormat>Widescreen</PresentationFormat>
  <Paragraphs>906</Paragraphs>
  <Slides>54</Slides>
  <Notes>24</Notes>
  <HiddenSlides>0</HiddenSlides>
  <MMClips>3</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3</vt:i4>
      </vt:variant>
      <vt:variant>
        <vt:lpstr>Slide Titles</vt:lpstr>
      </vt:variant>
      <vt:variant>
        <vt:i4>54</vt:i4>
      </vt:variant>
    </vt:vector>
  </HeadingPairs>
  <TitlesOfParts>
    <vt:vector size="64" baseType="lpstr">
      <vt:lpstr>Arial</vt:lpstr>
      <vt:lpstr>Calibri</vt:lpstr>
      <vt:lpstr>Cambria Math</vt:lpstr>
      <vt:lpstr>Courier New</vt:lpstr>
      <vt:lpstr>Symbol</vt:lpstr>
      <vt:lpstr>Times New Roman</vt:lpstr>
      <vt:lpstr>Office Theme</vt:lpstr>
      <vt:lpstr>MDLDrawObject Class</vt:lpstr>
      <vt:lpstr>Equation.3</vt:lpstr>
      <vt:lpstr>Image</vt:lpstr>
      <vt:lpstr>PowerPoint Presentation</vt:lpstr>
      <vt:lpstr>PowerPoint Presentation</vt:lpstr>
      <vt:lpstr>PowerPoint Presentation</vt:lpstr>
      <vt:lpstr>PowerPoint Presentation</vt:lpstr>
      <vt:lpstr>PowerPoint Presentation</vt:lpstr>
      <vt:lpstr>PowerPoint Presentation</vt:lpstr>
      <vt:lpstr>Many drugs are Competitive Inhibitors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Transcription</vt:lpstr>
      <vt:lpstr>PowerPoint Presentation</vt:lpstr>
      <vt:lpstr>PowerPoint Presentation</vt:lpstr>
      <vt:lpstr>PowerPoint Presentation</vt:lpstr>
      <vt:lpstr>Structure and Function of Ribosomes</vt:lpstr>
      <vt:lpstr>PowerPoint Presentation</vt:lpstr>
      <vt:lpstr>PowerPoint Presentation</vt:lpstr>
      <vt:lpstr>PowerPoint Presentation</vt:lpstr>
      <vt:lpstr>PowerPoint Presentation</vt:lpstr>
      <vt:lpstr>PowerPoint Presentation</vt:lpstr>
      <vt:lpstr>Summary of Protein Synthesis &amp; Ribosomes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Carnegie Mellon University in Qatar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 Hovis</dc:creator>
  <cp:lastModifiedBy>Gordon Stephen Rule</cp:lastModifiedBy>
  <cp:revision>210</cp:revision>
  <cp:lastPrinted>2018-09-02T10:14:33Z</cp:lastPrinted>
  <dcterms:created xsi:type="dcterms:W3CDTF">2011-08-23T09:25:13Z</dcterms:created>
  <dcterms:modified xsi:type="dcterms:W3CDTF">2023-09-09T23:49:19Z</dcterms:modified>
</cp:coreProperties>
</file>