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fif" ContentType="image/jpeg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358" r:id="rId3"/>
    <p:sldId id="444" r:id="rId4"/>
    <p:sldId id="345" r:id="rId5"/>
    <p:sldId id="446" r:id="rId6"/>
    <p:sldId id="447" r:id="rId7"/>
    <p:sldId id="448" r:id="rId8"/>
    <p:sldId id="449" r:id="rId9"/>
    <p:sldId id="450" r:id="rId10"/>
    <p:sldId id="451" r:id="rId11"/>
    <p:sldId id="452" r:id="rId12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56" autoAdjust="0"/>
    <p:restoredTop sz="88626" autoAdjust="0"/>
  </p:normalViewPr>
  <p:slideViewPr>
    <p:cSldViewPr>
      <p:cViewPr varScale="1">
        <p:scale>
          <a:sx n="87" d="100"/>
          <a:sy n="87" d="100"/>
        </p:scale>
        <p:origin x="813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ordon%20Rule\Desktop\Andrew_www\a0_S2023_Biochem\Lecture\Ekin_plo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 sz="1600" baseline="0"/>
              <a:t>Product Formation</a:t>
            </a:r>
          </a:p>
        </c:rich>
      </c:tx>
      <c:layout>
        <c:manualLayout>
          <c:xMode val="edge"/>
          <c:yMode val="edge"/>
          <c:x val="0.33328831320734958"/>
          <c:y val="2.2170186630187466E-2"/>
        </c:manualLayout>
      </c:layout>
      <c:overlay val="0"/>
      <c:spPr>
        <a:noFill/>
        <a:ln w="27992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8699368732814803"/>
          <c:y val="0.10468291617631001"/>
          <c:w val="0.72657729228410139"/>
          <c:h val="0.75412926850830775"/>
        </c:manualLayout>
      </c:layout>
      <c:scatterChart>
        <c:scatterStyle val="lineMarker"/>
        <c:varyColors val="0"/>
        <c:ser>
          <c:idx val="0"/>
          <c:order val="0"/>
          <c:spPr>
            <a:ln w="27992">
              <a:solidFill>
                <a:srgbClr val="000000"/>
              </a:solidFill>
              <a:prstDash val="solid"/>
            </a:ln>
          </c:spPr>
          <c:marker>
            <c:symbol val="none"/>
          </c:marker>
          <c:xVal>
            <c:numRef>
              <c:f>Sheet1!$F$2:$F$10</c:f>
              <c:numCache>
                <c:formatCode>General</c:formatCode>
                <c:ptCount val="9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</c:numCache>
            </c:numRef>
          </c:xVal>
          <c:yVal>
            <c:numRef>
              <c:f>Sheet1!$G$2:$G$10</c:f>
              <c:numCache>
                <c:formatCode>General</c:formatCode>
                <c:ptCount val="9"/>
                <c:pt idx="0">
                  <c:v>0</c:v>
                </c:pt>
                <c:pt idx="1">
                  <c:v>45</c:v>
                </c:pt>
                <c:pt idx="2">
                  <c:v>90</c:v>
                </c:pt>
                <c:pt idx="3">
                  <c:v>135</c:v>
                </c:pt>
                <c:pt idx="4">
                  <c:v>180</c:v>
                </c:pt>
                <c:pt idx="5">
                  <c:v>225</c:v>
                </c:pt>
                <c:pt idx="6">
                  <c:v>270</c:v>
                </c:pt>
                <c:pt idx="7">
                  <c:v>315</c:v>
                </c:pt>
                <c:pt idx="8">
                  <c:v>360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E2A2-40E4-84A9-8D5B6F8F67F7}"/>
            </c:ext>
          </c:extLst>
        </c:ser>
        <c:ser>
          <c:idx val="1"/>
          <c:order val="1"/>
          <c:spPr>
            <a:ln w="27992">
              <a:solidFill>
                <a:srgbClr val="000000"/>
              </a:solidFill>
              <a:prstDash val="solid"/>
            </a:ln>
          </c:spPr>
          <c:marker>
            <c:symbol val="none"/>
          </c:marker>
          <c:xVal>
            <c:numRef>
              <c:f>Sheet1!$F$2:$F$10</c:f>
              <c:numCache>
                <c:formatCode>General</c:formatCode>
                <c:ptCount val="9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</c:numCache>
            </c:numRef>
          </c:xVal>
          <c:yVal>
            <c:numRef>
              <c:f>Sheet1!$H$2:$H$10</c:f>
              <c:numCache>
                <c:formatCode>General</c:formatCode>
                <c:ptCount val="9"/>
                <c:pt idx="0">
                  <c:v>0</c:v>
                </c:pt>
                <c:pt idx="1">
                  <c:v>166.64999999999998</c:v>
                </c:pt>
                <c:pt idx="2">
                  <c:v>333.29999999999984</c:v>
                </c:pt>
                <c:pt idx="3">
                  <c:v>499.95</c:v>
                </c:pt>
                <c:pt idx="4">
                  <c:v>666.59999999999991</c:v>
                </c:pt>
                <c:pt idx="5">
                  <c:v>833.25</c:v>
                </c:pt>
                <c:pt idx="6">
                  <c:v>999.9</c:v>
                </c:pt>
                <c:pt idx="7">
                  <c:v>1166.55</c:v>
                </c:pt>
                <c:pt idx="8">
                  <c:v>1333.1999999999998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E2A2-40E4-84A9-8D5B6F8F67F7}"/>
            </c:ext>
          </c:extLst>
        </c:ser>
        <c:ser>
          <c:idx val="2"/>
          <c:order val="2"/>
          <c:spPr>
            <a:ln w="27992">
              <a:solidFill>
                <a:srgbClr val="000000"/>
              </a:solidFill>
              <a:prstDash val="solid"/>
            </a:ln>
          </c:spPr>
          <c:marker>
            <c:symbol val="none"/>
          </c:marker>
          <c:xVal>
            <c:numRef>
              <c:f>Sheet1!$F$2:$F$10</c:f>
              <c:numCache>
                <c:formatCode>General</c:formatCode>
                <c:ptCount val="9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</c:numCache>
            </c:numRef>
          </c:xVal>
          <c:yVal>
            <c:numRef>
              <c:f>Sheet1!$I$2:$I$10</c:f>
              <c:numCache>
                <c:formatCode>General</c:formatCode>
                <c:ptCount val="9"/>
                <c:pt idx="0">
                  <c:v>0</c:v>
                </c:pt>
                <c:pt idx="1">
                  <c:v>250</c:v>
                </c:pt>
                <c:pt idx="2">
                  <c:v>500</c:v>
                </c:pt>
                <c:pt idx="3">
                  <c:v>750</c:v>
                </c:pt>
                <c:pt idx="4">
                  <c:v>1000</c:v>
                </c:pt>
                <c:pt idx="5">
                  <c:v>1250</c:v>
                </c:pt>
                <c:pt idx="6">
                  <c:v>1500</c:v>
                </c:pt>
                <c:pt idx="7">
                  <c:v>1750</c:v>
                </c:pt>
                <c:pt idx="8">
                  <c:v>2000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E2A2-40E4-84A9-8D5B6F8F67F7}"/>
            </c:ext>
          </c:extLst>
        </c:ser>
        <c:ser>
          <c:idx val="3"/>
          <c:order val="3"/>
          <c:spPr>
            <a:ln w="27992">
              <a:solidFill>
                <a:srgbClr val="000000"/>
              </a:solidFill>
              <a:prstDash val="solid"/>
            </a:ln>
          </c:spPr>
          <c:marker>
            <c:symbol val="none"/>
          </c:marker>
          <c:xVal>
            <c:numRef>
              <c:f>Sheet1!$F$2:$F$10</c:f>
              <c:numCache>
                <c:formatCode>General</c:formatCode>
                <c:ptCount val="9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</c:numCache>
            </c:numRef>
          </c:xVal>
          <c:yVal>
            <c:numRef>
              <c:f>Sheet1!$J$2:$J$10</c:f>
              <c:numCache>
                <c:formatCode>General</c:formatCode>
                <c:ptCount val="9"/>
                <c:pt idx="0">
                  <c:v>0</c:v>
                </c:pt>
                <c:pt idx="1">
                  <c:v>333.29999999999984</c:v>
                </c:pt>
                <c:pt idx="2">
                  <c:v>666.59999999999991</c:v>
                </c:pt>
                <c:pt idx="3">
                  <c:v>999.9</c:v>
                </c:pt>
                <c:pt idx="4">
                  <c:v>1333.1999999999998</c:v>
                </c:pt>
                <c:pt idx="5">
                  <c:v>1666.5</c:v>
                </c:pt>
                <c:pt idx="6">
                  <c:v>1999.8</c:v>
                </c:pt>
                <c:pt idx="7">
                  <c:v>2333.1</c:v>
                </c:pt>
                <c:pt idx="8">
                  <c:v>2666.3999999999996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E2A2-40E4-84A9-8D5B6F8F67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3332480"/>
        <c:axId val="333334400"/>
      </c:scatterChart>
      <c:valAx>
        <c:axId val="333332480"/>
        <c:scaling>
          <c:orientation val="minMax"/>
          <c:max val="40"/>
        </c:scaling>
        <c:delete val="0"/>
        <c:axPos val="b"/>
        <c:majorGridlines>
          <c:spPr>
            <a:ln w="3499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 sz="1400" baseline="0"/>
                  <a:t>Time [seconds]</a:t>
                </a:r>
              </a:p>
            </c:rich>
          </c:tx>
          <c:layout>
            <c:manualLayout>
              <c:xMode val="edge"/>
              <c:yMode val="edge"/>
              <c:x val="0.34138960278768765"/>
              <c:y val="0.91843525640130841"/>
            </c:manualLayout>
          </c:layout>
          <c:overlay val="0"/>
          <c:spPr>
            <a:noFill/>
            <a:ln w="27992">
              <a:noFill/>
            </a:ln>
          </c:spPr>
        </c:title>
        <c:numFmt formatCode="General" sourceLinked="1"/>
        <c:majorTickMark val="out"/>
        <c:minorTickMark val="out"/>
        <c:tickLblPos val="nextTo"/>
        <c:spPr>
          <a:ln w="349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92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333334400"/>
        <c:crosses val="autoZero"/>
        <c:crossBetween val="midCat"/>
        <c:minorUnit val="5"/>
      </c:valAx>
      <c:valAx>
        <c:axId val="333334400"/>
        <c:scaling>
          <c:orientation val="minMax"/>
        </c:scaling>
        <c:delete val="0"/>
        <c:axPos val="l"/>
        <c:majorGridlines>
          <c:spPr>
            <a:ln w="3499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 sz="1400" baseline="0"/>
                  <a:t>Product (umole)</a:t>
                </a:r>
              </a:p>
            </c:rich>
          </c:tx>
          <c:layout>
            <c:manualLayout>
              <c:xMode val="edge"/>
              <c:yMode val="edge"/>
              <c:x val="3.7564392542920079E-3"/>
              <c:y val="0.24540819916770806"/>
            </c:manualLayout>
          </c:layout>
          <c:overlay val="0"/>
          <c:spPr>
            <a:noFill/>
            <a:ln w="27992">
              <a:noFill/>
            </a:ln>
          </c:spPr>
        </c:title>
        <c:numFmt formatCode="General" sourceLinked="1"/>
        <c:majorTickMark val="out"/>
        <c:minorTickMark val="out"/>
        <c:tickLblPos val="nextTo"/>
        <c:spPr>
          <a:ln w="349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92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333332480"/>
        <c:crosses val="autoZero"/>
        <c:crossBetween val="midCat"/>
      </c:valAx>
      <c:spPr>
        <a:solidFill>
          <a:srgbClr val="FFFFFF"/>
        </a:solidFill>
        <a:ln w="13996">
          <a:solidFill>
            <a:srgbClr val="808080"/>
          </a:solidFill>
          <a:prstDash val="solid"/>
        </a:ln>
      </c:spPr>
    </c:plotArea>
    <c:plotVisOnly val="1"/>
    <c:dispBlanksAs val="gap"/>
    <c:showDLblsOverMax val="0"/>
  </c:chart>
  <c:spPr>
    <a:solidFill>
      <a:srgbClr val="FFFFFF"/>
    </a:solidFill>
    <a:ln>
      <a:noFill/>
    </a:ln>
  </c:spPr>
  <c:txPr>
    <a:bodyPr/>
    <a:lstStyle/>
    <a:p>
      <a:pPr>
        <a:defRPr sz="882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794999837099297"/>
          <c:y val="6.4841465887661695E-2"/>
          <c:w val="0.68515708070100612"/>
          <c:h val="0.69470761649805624"/>
        </c:manualLayout>
      </c:layout>
      <c:scatterChart>
        <c:scatterStyle val="smooth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Sheet1!$E$1:$E$8</c:f>
              <c:numCache>
                <c:formatCode>General</c:formatCode>
                <c:ptCount val="8"/>
                <c:pt idx="0">
                  <c:v>0</c:v>
                </c:pt>
                <c:pt idx="1">
                  <c:v>0.1</c:v>
                </c:pt>
                <c:pt idx="2">
                  <c:v>0.5</c:v>
                </c:pt>
                <c:pt idx="3">
                  <c:v>1</c:v>
                </c:pt>
                <c:pt idx="4">
                  <c:v>2</c:v>
                </c:pt>
                <c:pt idx="5">
                  <c:v>10</c:v>
                </c:pt>
                <c:pt idx="6">
                  <c:v>20</c:v>
                </c:pt>
                <c:pt idx="7">
                  <c:v>50</c:v>
                </c:pt>
              </c:numCache>
            </c:numRef>
          </c:xVal>
          <c:yVal>
            <c:numRef>
              <c:f>Sheet1!$F$1:$F$8</c:f>
              <c:numCache>
                <c:formatCode>General</c:formatCode>
                <c:ptCount val="8"/>
                <c:pt idx="0">
                  <c:v>0</c:v>
                </c:pt>
                <c:pt idx="1">
                  <c:v>9</c:v>
                </c:pt>
                <c:pt idx="2">
                  <c:v>33.4</c:v>
                </c:pt>
                <c:pt idx="3">
                  <c:v>50</c:v>
                </c:pt>
                <c:pt idx="4">
                  <c:v>66.599999999999994</c:v>
                </c:pt>
                <c:pt idx="5">
                  <c:v>91.1</c:v>
                </c:pt>
                <c:pt idx="6">
                  <c:v>95.2</c:v>
                </c:pt>
                <c:pt idx="7">
                  <c:v>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061F-4AC4-805E-1CF7A33F5F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02112976"/>
        <c:axId val="1202109232"/>
      </c:scatterChart>
      <c:valAx>
        <c:axId val="1202112976"/>
        <c:scaling>
          <c:orientation val="minMax"/>
          <c:max val="5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>
                    <a:latin typeface="Arial" panose="020B0604020202020204" pitchFamily="34" charset="0"/>
                  </a:rPr>
                  <a:t>[S] mM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in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02109232"/>
        <c:crosses val="autoZero"/>
        <c:crossBetween val="midCat"/>
        <c:majorUnit val="10"/>
      </c:valAx>
      <c:valAx>
        <c:axId val="1202109232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>
                    <a:latin typeface="Arial" panose="020B0604020202020204" pitchFamily="34" charset="0"/>
                  </a:rPr>
                  <a:t>V (</a:t>
                </a:r>
                <a:r>
                  <a:rPr lang="en-US" dirty="0" err="1">
                    <a:latin typeface="Arial" panose="020B0604020202020204" pitchFamily="34" charset="0"/>
                  </a:rPr>
                  <a:t>umole</a:t>
                </a:r>
                <a:r>
                  <a:rPr lang="en-US" dirty="0">
                    <a:latin typeface="Arial" panose="020B0604020202020204" pitchFamily="34" charset="0"/>
                  </a:rPr>
                  <a:t>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in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02112976"/>
        <c:crosses val="autoZero"/>
        <c:crossBetween val="midCat"/>
        <c:majorUnit val="10"/>
        <c:minorUnit val="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 baseline="0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238623703830662"/>
          <c:y val="7.8384391774196746E-2"/>
          <c:w val="0.80375974805038997"/>
          <c:h val="0.72157130933705071"/>
        </c:manualLayout>
      </c:layout>
      <c:scatterChart>
        <c:scatterStyle val="lineMarker"/>
        <c:varyColors val="0"/>
        <c:ser>
          <c:idx val="0"/>
          <c:order val="0"/>
          <c:spPr>
            <a:ln w="17959">
              <a:solidFill>
                <a:srgbClr val="000000"/>
              </a:solidFill>
              <a:prstDash val="solid"/>
            </a:ln>
          </c:spPr>
          <c:marker>
            <c:symbol val="diamond"/>
            <c:size val="11"/>
            <c:spPr>
              <a:solidFill>
                <a:srgbClr val="00000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trendline>
            <c:trendlineType val="linear"/>
            <c:dispRSqr val="0"/>
            <c:dispEq val="1"/>
            <c:trendlineLbl>
              <c:layout>
                <c:manualLayout>
                  <c:x val="-0.24857362721027973"/>
                  <c:y val="-1.2129902972514204E-2"/>
                </c:manualLayout>
              </c:layout>
              <c:numFmt formatCode="General" sourceLinked="0"/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1800" baseline="0"/>
                  </a:pPr>
                  <a:endParaRPr lang="en-US"/>
                </a:p>
              </c:txPr>
            </c:trendlineLbl>
          </c:trendline>
          <c:xVal>
            <c:numRef>
              <c:f>Sheet1!$C$2:$C$8</c:f>
              <c:numCache>
                <c:formatCode>General</c:formatCode>
                <c:ptCount val="7"/>
                <c:pt idx="0">
                  <c:v>10</c:v>
                </c:pt>
                <c:pt idx="1">
                  <c:v>2</c:v>
                </c:pt>
                <c:pt idx="2">
                  <c:v>1</c:v>
                </c:pt>
                <c:pt idx="3">
                  <c:v>0.5</c:v>
                </c:pt>
                <c:pt idx="4">
                  <c:v>0.1</c:v>
                </c:pt>
                <c:pt idx="5">
                  <c:v>0.05</c:v>
                </c:pt>
                <c:pt idx="6">
                  <c:v>0.02</c:v>
                </c:pt>
              </c:numCache>
            </c:numRef>
          </c:xVal>
          <c:yVal>
            <c:numRef>
              <c:f>Sheet1!$D$2:$D$8</c:f>
              <c:numCache>
                <c:formatCode>General</c:formatCode>
                <c:ptCount val="7"/>
                <c:pt idx="0">
                  <c:v>0.11000000000000001</c:v>
                </c:pt>
                <c:pt idx="1">
                  <c:v>0.03</c:v>
                </c:pt>
                <c:pt idx="2">
                  <c:v>0.02</c:v>
                </c:pt>
                <c:pt idx="3">
                  <c:v>1.4999999999999999E-2</c:v>
                </c:pt>
                <c:pt idx="4">
                  <c:v>1.1000000000000001E-2</c:v>
                </c:pt>
                <c:pt idx="5">
                  <c:v>1.0499999999999999E-2</c:v>
                </c:pt>
                <c:pt idx="6">
                  <c:v>1.0199999999999999E-2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36C4-4328-837A-CC21022789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3549952"/>
        <c:axId val="333551872"/>
      </c:scatterChart>
      <c:valAx>
        <c:axId val="333549952"/>
        <c:scaling>
          <c:orientation val="minMax"/>
          <c:max val="10"/>
          <c:min val="-1"/>
        </c:scaling>
        <c:delete val="0"/>
        <c:axPos val="b"/>
        <c:majorGridlines>
          <c:spPr>
            <a:ln w="224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400" baseline="0"/>
                </a:pPr>
                <a:r>
                  <a:rPr lang="en-US" sz="1400" baseline="0"/>
                  <a:t>1/[S]</a:t>
                </a:r>
              </a:p>
            </c:rich>
          </c:tx>
          <c:layout>
            <c:manualLayout>
              <c:xMode val="edge"/>
              <c:yMode val="edge"/>
              <c:x val="0.50275229357798168"/>
              <c:y val="0.89542483660130756"/>
            </c:manualLayout>
          </c:layout>
          <c:overlay val="0"/>
          <c:spPr>
            <a:noFill/>
            <a:ln w="17959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2693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00" baseline="0"/>
            </a:pPr>
            <a:endParaRPr lang="en-US"/>
          </a:p>
        </c:txPr>
        <c:crossAx val="333551872"/>
        <c:crosses val="autoZero"/>
        <c:crossBetween val="midCat"/>
        <c:majorUnit val="1"/>
        <c:minorUnit val="0.5"/>
      </c:valAx>
      <c:valAx>
        <c:axId val="333551872"/>
        <c:scaling>
          <c:orientation val="minMax"/>
        </c:scaling>
        <c:delete val="0"/>
        <c:axPos val="l"/>
        <c:majorGridlines>
          <c:spPr>
            <a:ln w="224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400" baseline="0"/>
                </a:pPr>
                <a:r>
                  <a:rPr lang="en-US" sz="1400" baseline="0"/>
                  <a:t>1/v</a:t>
                </a:r>
              </a:p>
            </c:rich>
          </c:tx>
          <c:layout>
            <c:manualLayout>
              <c:xMode val="edge"/>
              <c:yMode val="edge"/>
              <c:x val="2.3371968463450167E-2"/>
              <c:y val="0.42160327568836592"/>
            </c:manualLayout>
          </c:layout>
          <c:overlay val="0"/>
          <c:spPr>
            <a:noFill/>
            <a:ln w="17959">
              <a:noFill/>
            </a:ln>
          </c:spPr>
        </c:title>
        <c:numFmt formatCode="General" sourceLinked="1"/>
        <c:majorTickMark val="out"/>
        <c:minorTickMark val="none"/>
        <c:tickLblPos val="low"/>
        <c:spPr>
          <a:ln w="2693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00" baseline="0"/>
            </a:pPr>
            <a:endParaRPr lang="en-US"/>
          </a:p>
        </c:txPr>
        <c:crossAx val="333549952"/>
        <c:crosses val="autoZero"/>
        <c:crossBetween val="midCat"/>
      </c:valAx>
      <c:spPr>
        <a:solidFill>
          <a:srgbClr val="FFFFFF"/>
        </a:solidFill>
        <a:ln w="8979">
          <a:solidFill>
            <a:srgbClr val="808080"/>
          </a:solidFill>
          <a:prstDash val="solid"/>
        </a:ln>
      </c:spPr>
    </c:plotArea>
    <c:plotVisOnly val="1"/>
    <c:dispBlanksAs val="gap"/>
    <c:showDLblsOverMax val="0"/>
  </c:chart>
  <c:spPr>
    <a:solidFill>
      <a:srgbClr val="FFFFFF"/>
    </a:solidFill>
    <a:ln>
      <a:noFill/>
    </a:ln>
  </c:spPr>
  <c:txPr>
    <a:bodyPr/>
    <a:lstStyle/>
    <a:p>
      <a:pPr>
        <a:defRPr sz="9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6088937812500053E-2"/>
          <c:y val="7.4258426030079594E-2"/>
          <c:w val="0.87913178369095024"/>
          <c:h val="0.74059794249856703"/>
        </c:manualLayout>
      </c:layout>
      <c:scatterChart>
        <c:scatterStyle val="lineMarker"/>
        <c:varyColors val="0"/>
        <c:ser>
          <c:idx val="0"/>
          <c:order val="0"/>
          <c:spPr>
            <a:ln w="24149">
              <a:solidFill>
                <a:srgbClr val="000000"/>
              </a:solidFill>
              <a:prstDash val="solid"/>
            </a:ln>
          </c:spPr>
          <c:marker>
            <c:symbol val="circle"/>
            <c:size val="9"/>
            <c:spPr>
              <a:solidFill>
                <a:srgbClr val="0070C0"/>
              </a:solidFill>
              <a:ln>
                <a:noFill/>
                <a:prstDash val="solid"/>
              </a:ln>
            </c:spPr>
          </c:marker>
          <c:xVal>
            <c:numRef>
              <c:f>Sheet1!$A$2:$A$8</c:f>
              <c:numCache>
                <c:formatCode>General</c:formatCode>
                <c:ptCount val="7"/>
                <c:pt idx="0">
                  <c:v>0.1</c:v>
                </c:pt>
                <c:pt idx="1">
                  <c:v>0.5</c:v>
                </c:pt>
                <c:pt idx="2">
                  <c:v>1</c:v>
                </c:pt>
                <c:pt idx="3">
                  <c:v>2</c:v>
                </c:pt>
                <c:pt idx="4">
                  <c:v>10</c:v>
                </c:pt>
                <c:pt idx="5">
                  <c:v>20</c:v>
                </c:pt>
                <c:pt idx="6">
                  <c:v>50</c:v>
                </c:pt>
              </c:numCache>
            </c:numRef>
          </c:xVal>
          <c:yVal>
            <c:numRef>
              <c:f>Sheet1!$B$2:$B$8</c:f>
              <c:numCache>
                <c:formatCode>General</c:formatCode>
                <c:ptCount val="7"/>
                <c:pt idx="0">
                  <c:v>9.0909090909090935</c:v>
                </c:pt>
                <c:pt idx="1">
                  <c:v>33.333333333333336</c:v>
                </c:pt>
                <c:pt idx="2">
                  <c:v>50</c:v>
                </c:pt>
                <c:pt idx="3">
                  <c:v>66.666666666666671</c:v>
                </c:pt>
                <c:pt idx="4">
                  <c:v>90.909090909090907</c:v>
                </c:pt>
                <c:pt idx="5">
                  <c:v>95.238095238095241</c:v>
                </c:pt>
                <c:pt idx="6">
                  <c:v>98.039215686274545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E013-4A0E-B545-365D43B7EA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3362688"/>
        <c:axId val="333365248"/>
      </c:scatterChart>
      <c:valAx>
        <c:axId val="333362688"/>
        <c:scaling>
          <c:orientation val="minMax"/>
          <c:max val="50"/>
          <c:min val="0"/>
        </c:scaling>
        <c:delete val="0"/>
        <c:axPos val="b"/>
        <c:majorGridlines>
          <c:spPr>
            <a:ln w="3019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 sz="1400" baseline="0"/>
                  <a:t>[S] mM</a:t>
                </a:r>
              </a:p>
            </c:rich>
          </c:tx>
          <c:layout>
            <c:manualLayout>
              <c:xMode val="edge"/>
              <c:yMode val="edge"/>
              <c:x val="0.49563869582877912"/>
              <c:y val="0.86365181363823773"/>
            </c:manualLayout>
          </c:layout>
          <c:overlay val="0"/>
          <c:spPr>
            <a:noFill/>
            <a:ln w="24149">
              <a:noFill/>
            </a:ln>
          </c:spPr>
        </c:title>
        <c:numFmt formatCode="General" sourceLinked="1"/>
        <c:majorTickMark val="out"/>
        <c:minorTickMark val="out"/>
        <c:tickLblPos val="nextTo"/>
        <c:spPr>
          <a:ln w="301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333365248"/>
        <c:crosses val="autoZero"/>
        <c:crossBetween val="midCat"/>
        <c:majorUnit val="10"/>
        <c:minorUnit val="5"/>
      </c:valAx>
      <c:valAx>
        <c:axId val="333365248"/>
        <c:scaling>
          <c:orientation val="minMax"/>
          <c:max val="100"/>
        </c:scaling>
        <c:delete val="0"/>
        <c:axPos val="l"/>
        <c:majorGridlines>
          <c:spPr>
            <a:ln w="3019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 sz="1400" baseline="0"/>
                  <a:t>v (umole/sec)
</a:t>
                </a:r>
              </a:p>
            </c:rich>
          </c:tx>
          <c:layout>
            <c:manualLayout>
              <c:xMode val="edge"/>
              <c:yMode val="edge"/>
              <c:x val="0"/>
              <c:y val="0.17699714619005957"/>
            </c:manualLayout>
          </c:layout>
          <c:overlay val="0"/>
          <c:spPr>
            <a:noFill/>
            <a:ln w="24149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01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333362688"/>
        <c:crosses val="autoZero"/>
        <c:crossBetween val="midCat"/>
        <c:majorUnit val="10"/>
        <c:minorUnit val="5"/>
      </c:valAx>
      <c:spPr>
        <a:solidFill>
          <a:srgbClr val="FFFFFF"/>
        </a:solidFill>
        <a:ln w="12074">
          <a:solidFill>
            <a:srgbClr val="808080"/>
          </a:solidFill>
          <a:prstDash val="solid"/>
        </a:ln>
      </c:spPr>
    </c:plotArea>
    <c:plotVisOnly val="1"/>
    <c:dispBlanksAs val="gap"/>
    <c:showDLblsOverMax val="0"/>
  </c:chart>
  <c:spPr>
    <a:solidFill>
      <a:srgbClr val="FFFFFF"/>
    </a:solidFill>
    <a:ln>
      <a:noFill/>
    </a:ln>
  </c:spPr>
  <c:txPr>
    <a:bodyPr/>
    <a:lstStyle/>
    <a:p>
      <a:pPr>
        <a:defRPr sz="499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0-01T14:11:36.46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95 5401,'9'-32'3873,"7"7"-16,8 6-1545,7 4-351,1 11-729,6 4-152,0 2-392,6 6-224,-6-2-239,3 1-25,-20-1-248,0-1-369,-9 3-967,-10-2-3689,-4 11 3441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0-01T14:11:36.76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20 71 5705,'-18'-2'3553,"17"10"-120,7 5-865,10-7-911,16-2-481,26-16-664,11-8-48,29-17 1200,4 7-1207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0-01T14:11:37.68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90 6785,'15'-13'4137,"13"-5"-1184,12-1-104,2 0-393,1 8-1088,-5 3 9,6 6-1321,2 7 24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0-01T14:12:28.66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19 9890,'8'-9'6289,"18"-1"-5256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628" cy="464820"/>
          </a:xfrm>
          <a:prstGeom prst="rect">
            <a:avLst/>
          </a:prstGeom>
        </p:spPr>
        <p:txBody>
          <a:bodyPr vert="horz" lIns="91647" tIns="45824" rIns="91647" bIns="45824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1183" y="0"/>
            <a:ext cx="3037628" cy="464820"/>
          </a:xfrm>
          <a:prstGeom prst="rect">
            <a:avLst/>
          </a:prstGeom>
        </p:spPr>
        <p:txBody>
          <a:bodyPr vert="horz" lIns="91647" tIns="45824" rIns="91647" bIns="45824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88970FE3-3ACB-419D-BE09-AA868D4ABA97}" type="datetimeFigureOut">
              <a:rPr lang="en-US" smtClean="0"/>
              <a:pPr/>
              <a:t>8/27/2023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8500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47" tIns="45824" rIns="91647" bIns="4582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359" y="4415790"/>
            <a:ext cx="5607684" cy="4183380"/>
          </a:xfrm>
          <a:prstGeom prst="rect">
            <a:avLst/>
          </a:prstGeom>
        </p:spPr>
        <p:txBody>
          <a:bodyPr vert="horz" lIns="91647" tIns="45824" rIns="91647" bIns="45824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88"/>
            <a:ext cx="3037628" cy="464820"/>
          </a:xfrm>
          <a:prstGeom prst="rect">
            <a:avLst/>
          </a:prstGeom>
        </p:spPr>
        <p:txBody>
          <a:bodyPr vert="horz" lIns="91647" tIns="45824" rIns="91647" bIns="45824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1183" y="8829988"/>
            <a:ext cx="3037628" cy="464820"/>
          </a:xfrm>
          <a:prstGeom prst="rect">
            <a:avLst/>
          </a:prstGeom>
        </p:spPr>
        <p:txBody>
          <a:bodyPr vert="horz" lIns="91647" tIns="45824" rIns="91647" bIns="45824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9FC2FDB8-7725-4B7A-B26B-075CB60ADF5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974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EC8971-9724-4B6A-B58D-BBE7BD1634F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732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32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151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143018-8695-4BAF-B4F9-F8E189C7659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888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BECC6-C67E-422E-B4AE-EBD7899262F0}" type="datetime1">
              <a:rPr lang="en-US" smtClean="0"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 &amp; D - Lecture 4 - Prelecture - Fall 2023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958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DA4F5-1F76-45D4-B0A8-5A236CEADA45}" type="datetime1">
              <a:rPr lang="en-US" smtClean="0"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 &amp; D - Lecture 4 - Prelecture - Fall 2023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745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49A07-C798-4EF8-8A1A-93B7015F7021}" type="datetime1">
              <a:rPr lang="en-US" smtClean="0"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 &amp; D - Lecture 4 - Prelecture - Fall 2023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306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7842-F81B-4076-962F-584E88192E03}" type="datetime1">
              <a:rPr lang="en-US" smtClean="0"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 &amp; D - Lecture 4 - Prelecture - Fall 2023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891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E035-F680-4F56-BD58-5477B1DAA347}" type="datetime1">
              <a:rPr lang="en-US" smtClean="0"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 &amp; D - Lecture 4 - Prelecture - Fall 2023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200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A9FE3-6E82-483D-9A8F-8BEC4DB39A8B}" type="datetime1">
              <a:rPr lang="en-US" smtClean="0"/>
              <a:t>8/27/2023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 &amp; D - Lecture 4 - Prelecture - Fall 2023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473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F4463-603F-428C-A099-6E5BDE10D24F}" type="datetime1">
              <a:rPr lang="en-US" smtClean="0"/>
              <a:t>8/27/2023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 &amp; D - Lecture 4 - Prelecture - Fall 2023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080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8EC87-B548-44D6-9C26-41D7C868743B}" type="datetime1">
              <a:rPr lang="en-US" smtClean="0"/>
              <a:t>8/27/2023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 &amp; D - Lecture 4 - Prelecture - Fall 2023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61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/>
            </a:lvl1pPr>
          </a:lstStyle>
          <a:p>
            <a:fld id="{70C8773E-2B27-47BB-9066-A56E8FF3EB9E}" type="datetime1">
              <a:rPr lang="en-US" smtClean="0"/>
              <a:t>8/27/2023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r>
              <a:rPr lang="fr-FR"/>
              <a:t>D &amp; D - Lecture 4 - Prelecture - Fall 2023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fld id="{DC3BB032-4020-48F4-953B-341806DC4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730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B5052-091B-4B5F-8E05-D3F012462319}" type="datetime1">
              <a:rPr lang="en-US" smtClean="0"/>
              <a:t>8/27/2023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 &amp; D - Lecture 4 - Prelecture - Fall 2023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931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E892D-4882-42F7-B89A-EE65DFA0A057}" type="datetime1">
              <a:rPr lang="en-US" smtClean="0"/>
              <a:t>8/27/2023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 &amp; D - Lecture 4 - Prelecture - Fall 2023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71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D1FF7361-837A-4934-8BAE-1DE0173A83CB}" type="datetime1">
              <a:rPr lang="en-US" smtClean="0"/>
              <a:t>8/27/2023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fr-FR"/>
              <a:t>D &amp; D - Lecture 4 - Prelecture - Fall 2023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DC3BB032-4020-48F4-953B-341806DC4A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495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354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742913" indent="-285737" algn="l" defTabSz="91435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294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120" indent="-228589" algn="l" defTabSz="91435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298" indent="-228589" algn="l" defTabSz="91435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2.bin"/><Relationship Id="rId4" Type="http://schemas.openxmlformats.org/officeDocument/2006/relationships/chart" Target="../charts/char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NUL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emf"/><Relationship Id="rId7" Type="http://schemas.openxmlformats.org/officeDocument/2006/relationships/customXml" Target="../ink/ink2.xml"/><Relationship Id="rId12" Type="http://schemas.openxmlformats.org/officeDocument/2006/relationships/image" Target="../media/image15.png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customXml" Target="../ink/ink4.xml"/><Relationship Id="rId5" Type="http://schemas.openxmlformats.org/officeDocument/2006/relationships/customXml" Target="../ink/ink1.xml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customXml" Target="../ink/ink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10.emf"/><Relationship Id="rId7" Type="http://schemas.openxmlformats.org/officeDocument/2006/relationships/oleObject" Target="../embeddings/oleObject5.bin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6.bin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17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9.emf"/><Relationship Id="rId7" Type="http://schemas.openxmlformats.org/officeDocument/2006/relationships/image" Target="../media/image21.wmf"/><Relationship Id="rId12" Type="http://schemas.openxmlformats.org/officeDocument/2006/relationships/image" Target="../media/image23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.bin"/><Relationship Id="rId11" Type="http://schemas.openxmlformats.org/officeDocument/2006/relationships/oleObject" Target="../embeddings/oleObject11.bin"/><Relationship Id="rId5" Type="http://schemas.openxmlformats.org/officeDocument/2006/relationships/image" Target="../media/image20.wmf"/><Relationship Id="rId10" Type="http://schemas.openxmlformats.org/officeDocument/2006/relationships/image" Target="../media/image22.emf"/><Relationship Id="rId4" Type="http://schemas.openxmlformats.org/officeDocument/2006/relationships/oleObject" Target="../embeddings/oleObject8.bin"/><Relationship Id="rId9" Type="http://schemas.openxmlformats.org/officeDocument/2006/relationships/oleObject" Target="../embeddings/oleObject1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fif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438400" y="434975"/>
            <a:ext cx="7772400" cy="1470025"/>
          </a:xfrm>
        </p:spPr>
        <p:txBody>
          <a:bodyPr>
            <a:noAutofit/>
          </a:bodyPr>
          <a:lstStyle/>
          <a:p>
            <a:pPr eaLnBrk="1" hangingPunct="1"/>
            <a:br>
              <a:rPr lang="en-US" sz="3200" b="1" dirty="0"/>
            </a:br>
            <a:r>
              <a:rPr lang="en-US" sz="3200" b="1" dirty="0"/>
              <a:t>Enzyme Kinetics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1905000"/>
            <a:ext cx="4806696" cy="3229607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02BC26-3690-9F81-BF39-5EAB85FB7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8139B-0E5E-4FEB-A532-55CF936617EF}" type="datetime1">
              <a:rPr lang="en-US" smtClean="0"/>
              <a:t>8/27/2023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559B24-ECFE-D9D4-3D57-CB12E1F29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 &amp; D - Lecture 4 - Prelecture - Fall 2023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D7E367-CA9A-016C-4B2D-C70F571D2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65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50">
            <a:extLst>
              <a:ext uri="{FF2B5EF4-FFF2-40B4-BE49-F238E27FC236}">
                <a16:creationId xmlns:a16="http://schemas.microsoft.com/office/drawing/2014/main" id="{4E244EC9-93F0-434F-A7C3-ABA8B35CA22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62973" y="2102015"/>
          <a:ext cx="3498016" cy="38977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F9B6D38F-A64B-45E8-9C8C-E287885F302C}"/>
              </a:ext>
            </a:extLst>
          </p:cNvPr>
          <p:cNvSpPr/>
          <p:nvPr/>
        </p:nvSpPr>
        <p:spPr>
          <a:xfrm>
            <a:off x="70001" y="411441"/>
            <a:ext cx="7477062" cy="1521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8751" indent="-165833">
              <a:spcBef>
                <a:spcPts val="272"/>
              </a:spcBef>
            </a:pPr>
            <a:r>
              <a:rPr lang="en-US" sz="1807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Step A:</a:t>
            </a:r>
            <a:r>
              <a:rPr lang="en-US" sz="1807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Measure the </a:t>
            </a:r>
            <a:r>
              <a:rPr lang="en-US" sz="1807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initial</a:t>
            </a:r>
            <a:r>
              <a:rPr lang="en-US" sz="1807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velocity at different substrate concentrations, usually keeping the enzyme concentration </a:t>
            </a:r>
            <a:r>
              <a:rPr lang="en-US" sz="1807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constant</a:t>
            </a:r>
            <a:r>
              <a:rPr lang="en-US" sz="1807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endParaRPr lang="en-US" sz="1807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31668" indent="-165833">
              <a:spcBef>
                <a:spcPts val="272"/>
              </a:spcBef>
            </a:pPr>
            <a:r>
              <a:rPr lang="en-US" sz="1807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Example:</a:t>
            </a:r>
            <a:r>
              <a:rPr lang="en-US" sz="1807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The 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following velocity data was obtained for a number of substrate concentrations at a fixed enzyme concentration </a:t>
            </a:r>
            <a:r>
              <a:rPr lang="en-US" sz="1807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([E]</a:t>
            </a:r>
            <a:r>
              <a:rPr lang="en-US" sz="1807" b="1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Tot</a:t>
            </a:r>
            <a:r>
              <a:rPr lang="en-US" sz="1807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=1 </a:t>
            </a:r>
            <a:r>
              <a:rPr lang="en-US" sz="1807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nmoles</a:t>
            </a:r>
            <a:r>
              <a:rPr lang="en-US" sz="1807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).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Note different units for (S, mM) and (P, </a:t>
            </a:r>
            <a:r>
              <a:rPr lang="en-US" sz="1807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umole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).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04E7CA4-C702-456A-9258-A75C0DE7C8EA}"/>
              </a:ext>
            </a:extLst>
          </p:cNvPr>
          <p:cNvGraphicFramePr>
            <a:graphicFrameLocks noGrp="1"/>
          </p:cNvGraphicFramePr>
          <p:nvPr/>
        </p:nvGraphicFramePr>
        <p:xfrm>
          <a:off x="9355242" y="546856"/>
          <a:ext cx="2406814" cy="24046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5441">
                  <a:extLst>
                    <a:ext uri="{9D8B030D-6E8A-4147-A177-3AD203B41FA5}">
                      <a16:colId xmlns:a16="http://schemas.microsoft.com/office/drawing/2014/main" val="2689273229"/>
                    </a:ext>
                  </a:extLst>
                </a:gridCol>
                <a:gridCol w="715539">
                  <a:extLst>
                    <a:ext uri="{9D8B030D-6E8A-4147-A177-3AD203B41FA5}">
                      <a16:colId xmlns:a16="http://schemas.microsoft.com/office/drawing/2014/main" val="4063692338"/>
                    </a:ext>
                  </a:extLst>
                </a:gridCol>
                <a:gridCol w="1105834">
                  <a:extLst>
                    <a:ext uri="{9D8B030D-6E8A-4147-A177-3AD203B41FA5}">
                      <a16:colId xmlns:a16="http://schemas.microsoft.com/office/drawing/2014/main" val="3088957719"/>
                    </a:ext>
                  </a:extLst>
                </a:gridCol>
              </a:tblGrid>
              <a:tr h="6633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Exp. #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[S] (mM)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v (</a:t>
                      </a: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</a:rPr>
                        <a:t>umoles</a:t>
                      </a: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/s)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extLst>
                  <a:ext uri="{0D108BD9-81ED-4DB2-BD59-A6C34878D82A}">
                    <a16:rowId xmlns:a16="http://schemas.microsoft.com/office/drawing/2014/main" val="3281998162"/>
                  </a:ext>
                </a:extLst>
              </a:tr>
              <a:tr h="2487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0.1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9.0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extLst>
                  <a:ext uri="{0D108BD9-81ED-4DB2-BD59-A6C34878D82A}">
                    <a16:rowId xmlns:a16="http://schemas.microsoft.com/office/drawing/2014/main" val="1234922456"/>
                  </a:ext>
                </a:extLst>
              </a:tr>
              <a:tr h="2487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33.4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extLst>
                  <a:ext uri="{0D108BD9-81ED-4DB2-BD59-A6C34878D82A}">
                    <a16:rowId xmlns:a16="http://schemas.microsoft.com/office/drawing/2014/main" val="3390617348"/>
                  </a:ext>
                </a:extLst>
              </a:tr>
              <a:tr h="2487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3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1.0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50.0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extLst>
                  <a:ext uri="{0D108BD9-81ED-4DB2-BD59-A6C34878D82A}">
                    <a16:rowId xmlns:a16="http://schemas.microsoft.com/office/drawing/2014/main" val="4093592512"/>
                  </a:ext>
                </a:extLst>
              </a:tr>
              <a:tr h="2487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4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2.0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66.6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extLst>
                  <a:ext uri="{0D108BD9-81ED-4DB2-BD59-A6C34878D82A}">
                    <a16:rowId xmlns:a16="http://schemas.microsoft.com/office/drawing/2014/main" val="3868176644"/>
                  </a:ext>
                </a:extLst>
              </a:tr>
              <a:tr h="2487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5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10.0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91.1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extLst>
                  <a:ext uri="{0D108BD9-81ED-4DB2-BD59-A6C34878D82A}">
                    <a16:rowId xmlns:a16="http://schemas.microsoft.com/office/drawing/2014/main" val="2885290686"/>
                  </a:ext>
                </a:extLst>
              </a:tr>
              <a:tr h="2487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6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20.0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95.2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extLst>
                  <a:ext uri="{0D108BD9-81ED-4DB2-BD59-A6C34878D82A}">
                    <a16:rowId xmlns:a16="http://schemas.microsoft.com/office/drawing/2014/main" val="228270697"/>
                  </a:ext>
                </a:extLst>
              </a:tr>
              <a:tr h="2487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7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50.0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</a:rPr>
                        <a:t>99.0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275" marR="17275" marT="0" marB="0" anchor="ctr"/>
                </a:tc>
                <a:extLst>
                  <a:ext uri="{0D108BD9-81ED-4DB2-BD59-A6C34878D82A}">
                    <a16:rowId xmlns:a16="http://schemas.microsoft.com/office/drawing/2014/main" val="2465725163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4DE4CDCD-5936-429D-8693-89F5894D6624}"/>
              </a:ext>
            </a:extLst>
          </p:cNvPr>
          <p:cNvSpPr/>
          <p:nvPr/>
        </p:nvSpPr>
        <p:spPr>
          <a:xfrm>
            <a:off x="4230347" y="1"/>
            <a:ext cx="4487960" cy="483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539" dirty="0">
                <a:latin typeface="Arial" panose="020B0604020202020204" pitchFamily="34" charset="0"/>
              </a:rPr>
              <a:t>Measuring K</a:t>
            </a:r>
            <a:r>
              <a:rPr lang="en-US" sz="2539" baseline="-25000" dirty="0">
                <a:latin typeface="Arial" panose="020B0604020202020204" pitchFamily="34" charset="0"/>
              </a:rPr>
              <a:t>M</a:t>
            </a:r>
            <a:r>
              <a:rPr lang="en-US" sz="2539" dirty="0">
                <a:latin typeface="Arial" panose="020B0604020202020204" pitchFamily="34" charset="0"/>
              </a:rPr>
              <a:t> and </a:t>
            </a:r>
            <a:r>
              <a:rPr lang="en-US" sz="2539" dirty="0" err="1">
                <a:latin typeface="Arial" panose="020B0604020202020204" pitchFamily="34" charset="0"/>
              </a:rPr>
              <a:t>k</a:t>
            </a:r>
            <a:r>
              <a:rPr lang="en-US" sz="2539" baseline="-25000" dirty="0" err="1">
                <a:latin typeface="Arial" panose="020B0604020202020204" pitchFamily="34" charset="0"/>
              </a:rPr>
              <a:t>CAT</a:t>
            </a:r>
            <a:r>
              <a:rPr lang="en-US" sz="2539" dirty="0">
                <a:latin typeface="Arial" panose="020B0604020202020204" pitchFamily="34" charset="0"/>
              </a:rPr>
              <a:t> (V</a:t>
            </a:r>
            <a:r>
              <a:rPr lang="en-US" sz="2539" baseline="-25000" dirty="0">
                <a:latin typeface="Arial" panose="020B0604020202020204" pitchFamily="34" charset="0"/>
              </a:rPr>
              <a:t>MAX</a:t>
            </a:r>
            <a:r>
              <a:rPr lang="en-US" sz="2539" dirty="0">
                <a:latin typeface="Arial" panose="020B0604020202020204" pitchFamily="34" charset="0"/>
              </a:rPr>
              <a:t>)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0D59A2C-4A94-F461-2666-8C8D80D02C69}"/>
              </a:ext>
            </a:extLst>
          </p:cNvPr>
          <p:cNvGrpSpPr/>
          <p:nvPr/>
        </p:nvGrpSpPr>
        <p:grpSpPr>
          <a:xfrm>
            <a:off x="317855" y="2672764"/>
            <a:ext cx="2130500" cy="3112097"/>
            <a:chOff x="1375569" y="2470428"/>
            <a:chExt cx="2349468" cy="343195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16B73AB-45A2-4EE2-B8EE-6631F00557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3408"/>
            <a:stretch/>
          </p:blipFill>
          <p:spPr>
            <a:xfrm>
              <a:off x="1483164" y="2784017"/>
              <a:ext cx="2241873" cy="3118362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79157D5-CE78-41C3-B5BE-0ED094D04B61}"/>
                </a:ext>
              </a:extLst>
            </p:cNvPr>
            <p:cNvSpPr txBox="1"/>
            <p:nvPr/>
          </p:nvSpPr>
          <p:spPr>
            <a:xfrm>
              <a:off x="1375569" y="2470428"/>
              <a:ext cx="649120" cy="4084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7" dirty="0">
                  <a:latin typeface="Arial" panose="020B0604020202020204" pitchFamily="34" charset="0"/>
                </a:rPr>
                <a:t>T=0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F931CA9-7823-48E2-8586-DF1A1D1E6369}"/>
                </a:ext>
              </a:extLst>
            </p:cNvPr>
            <p:cNvSpPr txBox="1"/>
            <p:nvPr/>
          </p:nvSpPr>
          <p:spPr>
            <a:xfrm>
              <a:off x="1400499" y="4158532"/>
              <a:ext cx="917819" cy="4084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7" dirty="0">
                  <a:latin typeface="Arial" panose="020B0604020202020204" pitchFamily="34" charset="0"/>
                </a:rPr>
                <a:t>T=40s</a:t>
              </a:r>
            </a:p>
          </p:txBody>
        </p:sp>
      </p:grp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4FA8E63-4F8B-4CEF-8D79-6DC4B171D322}"/>
              </a:ext>
            </a:extLst>
          </p:cNvPr>
          <p:cNvSpPr/>
          <p:nvPr/>
        </p:nvSpPr>
        <p:spPr>
          <a:xfrm rot="20742551">
            <a:off x="2770837" y="4088549"/>
            <a:ext cx="454735" cy="2805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27" dirty="0">
              <a:latin typeface="Arial" panose="020B0604020202020204" pitchFamily="34" charset="0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6DF5D5EC-129B-4FA1-A401-31CEBB04232A}"/>
              </a:ext>
            </a:extLst>
          </p:cNvPr>
          <p:cNvSpPr/>
          <p:nvPr/>
        </p:nvSpPr>
        <p:spPr>
          <a:xfrm rot="5400000">
            <a:off x="10348814" y="3380934"/>
            <a:ext cx="672057" cy="3282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27" dirty="0">
              <a:latin typeface="Arial" panose="020B0604020202020204" pitchFamily="34" charset="0"/>
            </a:endParaRPr>
          </a:p>
        </p:txBody>
      </p: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0368535F-C3B1-F303-C3C0-0288CD36F038}"/>
              </a:ext>
            </a:extLst>
          </p:cNvPr>
          <p:cNvGraphicFramePr>
            <a:graphicFrameLocks/>
          </p:cNvGraphicFramePr>
          <p:nvPr/>
        </p:nvGraphicFramePr>
        <p:xfrm>
          <a:off x="9067224" y="4050884"/>
          <a:ext cx="2923427" cy="2636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6058B22-F040-FE99-9A76-120C4140AD09}"/>
                  </a:ext>
                </a:extLst>
              </p:cNvPr>
              <p:cNvSpPr txBox="1"/>
              <p:nvPr/>
            </p:nvSpPr>
            <p:spPr>
              <a:xfrm>
                <a:off x="6444299" y="4788214"/>
                <a:ext cx="2538002" cy="5246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14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1814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𝑣</m:t>
                          </m:r>
                        </m:e>
                        <m:sub>
                          <m:r>
                            <a:rPr lang="en-US" sz="1814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1814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𝑠</m:t>
                          </m:r>
                          <m:r>
                            <a:rPr lang="en-US" sz="1814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=0.1)</m:t>
                          </m:r>
                        </m:sub>
                      </m:sSub>
                      <m:r>
                        <a:rPr lang="en-US" sz="1814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 </m:t>
                      </m:r>
                      <m:f>
                        <m:fPr>
                          <m:ctrlPr>
                            <a:rPr lang="en-US" sz="1814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1814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∆</m:t>
                          </m:r>
                          <m:r>
                            <a:rPr lang="en-US" sz="1814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𝑃</m:t>
                          </m:r>
                        </m:num>
                        <m:den>
                          <m:r>
                            <a:rPr lang="en-US" sz="1814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∆</m:t>
                          </m:r>
                          <m:r>
                            <a:rPr lang="en-US" sz="1814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𝑡</m:t>
                          </m:r>
                        </m:den>
                      </m:f>
                      <m:r>
                        <a:rPr lang="en-US" sz="1814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1814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1814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360</m:t>
                          </m:r>
                        </m:num>
                        <m:den>
                          <m:r>
                            <a:rPr lang="en-US" sz="1814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40</m:t>
                          </m:r>
                        </m:den>
                      </m:f>
                      <m:r>
                        <a:rPr lang="en-US" sz="1814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=9</m:t>
                      </m:r>
                    </m:oMath>
                  </m:oMathPara>
                </a14:m>
                <a:endParaRPr lang="en-US" sz="1814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6058B22-F040-FE99-9A76-120C4140AD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99" y="4788214"/>
                <a:ext cx="2538002" cy="5246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C077798-BE2D-37EA-AD79-1AF880E2DE95}"/>
                  </a:ext>
                </a:extLst>
              </p:cNvPr>
              <p:cNvSpPr txBox="1"/>
              <p:nvPr/>
            </p:nvSpPr>
            <p:spPr>
              <a:xfrm>
                <a:off x="6424782" y="2514868"/>
                <a:ext cx="2850460" cy="5246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14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1814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𝑣</m:t>
                          </m:r>
                        </m:e>
                        <m:sub>
                          <m:r>
                            <a:rPr lang="en-US" sz="1814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1814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𝑆</m:t>
                          </m:r>
                          <m:r>
                            <a:rPr lang="en-US" sz="1814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=2)</m:t>
                          </m:r>
                        </m:sub>
                      </m:sSub>
                      <m:r>
                        <a:rPr lang="en-US" sz="1814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 </m:t>
                      </m:r>
                      <m:f>
                        <m:fPr>
                          <m:ctrlPr>
                            <a:rPr lang="en-US" sz="1814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1814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∆</m:t>
                          </m:r>
                          <m:r>
                            <a:rPr lang="en-US" sz="1814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𝑃</m:t>
                          </m:r>
                        </m:num>
                        <m:den>
                          <m:r>
                            <a:rPr lang="en-US" sz="1814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∆</m:t>
                          </m:r>
                          <m:r>
                            <a:rPr lang="en-US" sz="1814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𝑡</m:t>
                          </m:r>
                        </m:den>
                      </m:f>
                      <m:r>
                        <a:rPr lang="en-US" sz="1814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1814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1814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2664</m:t>
                          </m:r>
                        </m:num>
                        <m:den>
                          <m:r>
                            <a:rPr lang="en-US" sz="1814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40</m:t>
                          </m:r>
                        </m:den>
                      </m:f>
                      <m:r>
                        <a:rPr lang="en-US" sz="1814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=66.6</m:t>
                      </m:r>
                    </m:oMath>
                  </m:oMathPara>
                </a14:m>
                <a:endParaRPr lang="en-US" sz="1814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C077798-BE2D-37EA-AD79-1AF880E2DE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4782" y="2514868"/>
                <a:ext cx="2850460" cy="5246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ECCFE525-823C-3788-DCBF-19B8B0D25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7232-3F4A-4824-9E60-7D74D80D3F6B}" type="datetime1">
              <a:rPr lang="en-US" smtClean="0"/>
              <a:t>8/27/2023</a:t>
            </a:fld>
            <a:endParaRPr lang="en-US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E179697-6C1D-266B-0A46-287C42DDB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 &amp; D - Lecture 4 - Prelecture - Fall 2023</a:t>
            </a:r>
            <a:endParaRPr lang="en-US"/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E2FD3217-70D9-4BF4-7E28-0E1C86F50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9272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51">
            <a:extLst>
              <a:ext uri="{FF2B5EF4-FFF2-40B4-BE49-F238E27FC236}">
                <a16:creationId xmlns:a16="http://schemas.microsoft.com/office/drawing/2014/main" id="{C691D543-BDC0-4669-BAC2-DE3541CB69D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62391" y="3903503"/>
          <a:ext cx="4232584" cy="2452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Object 52">
            <a:extLst>
              <a:ext uri="{FF2B5EF4-FFF2-40B4-BE49-F238E27FC236}">
                <a16:creationId xmlns:a16="http://schemas.microsoft.com/office/drawing/2014/main" id="{F6297E40-DF32-417A-8E93-5D6FD3E1DF4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89986" y="24781"/>
          <a:ext cx="5735153" cy="2254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E44195C-3679-4304-9B2B-27E36F4CB1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54655" y="2323429"/>
          <a:ext cx="2084463" cy="1983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1308100" imgH="1346200" progId="">
                  <p:embed/>
                </p:oleObj>
              </mc:Choice>
              <mc:Fallback>
                <p:oleObj r:id="rId5" imgW="1308100" imgH="1346200" progId="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E44195C-3679-4304-9B2B-27E36F4CB1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4655" y="2323429"/>
                        <a:ext cx="2084463" cy="19836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949FA1E9-98B9-4ECF-9388-48C7D3AB7E62}"/>
              </a:ext>
            </a:extLst>
          </p:cNvPr>
          <p:cNvSpPr/>
          <p:nvPr/>
        </p:nvSpPr>
        <p:spPr>
          <a:xfrm>
            <a:off x="44855" y="2279111"/>
            <a:ext cx="5735153" cy="4107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1668" indent="-165833">
              <a:spcBef>
                <a:spcPts val="542"/>
              </a:spcBef>
            </a:pPr>
            <a:r>
              <a:rPr lang="en-US" sz="1807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B2.</a:t>
            </a:r>
            <a:r>
              <a:rPr lang="en-US" sz="1807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Double reciprocal plot (Lineweaver-Burk Plot): Useful graphical tool to identify type of inhibitor and to provide more accurate values for K</a:t>
            </a:r>
            <a:r>
              <a:rPr lang="en-US" sz="1807" baseline="-25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</a:t>
            </a:r>
            <a:r>
              <a:rPr lang="en-US" sz="1807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and V</a:t>
            </a:r>
            <a:r>
              <a:rPr lang="en-US" sz="1807" baseline="-25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MAX</a:t>
            </a:r>
          </a:p>
          <a:p>
            <a:pPr marL="476776" indent="-310942">
              <a:buFont typeface="Arial" panose="020B0604020202020204" pitchFamily="34" charset="0"/>
              <a:buChar char="•"/>
            </a:pPr>
            <a:r>
              <a:rPr lang="en-US" sz="1807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[S] is extrapolated to </a:t>
            </a:r>
            <a:r>
              <a:rPr lang="en-US" sz="1807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Symbol" panose="05050102010706020507" pitchFamily="18" charset="2"/>
              </a:rPr>
              <a:t> (1/[S] = 0)</a:t>
            </a:r>
            <a:endParaRPr lang="en-US" sz="1807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67602"/>
            <a:r>
              <a:rPr lang="en-US" sz="1807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</a:t>
            </a:r>
            <a:r>
              <a:rPr lang="en-US" sz="1807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Take inverse of velocity and [S].</a:t>
            </a:r>
            <a:endParaRPr lang="en-US" sz="1807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67602"/>
            <a:r>
              <a:rPr lang="en-US" sz="1807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ii) Plot 1/v versus 1/[S]</a:t>
            </a:r>
            <a:endParaRPr lang="en-US" sz="1807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67602"/>
            <a:r>
              <a:rPr lang="en-US" sz="1807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iii) Analysis of double-reciprocal plot:</a:t>
            </a:r>
            <a:endParaRPr lang="en-US" sz="1807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14584">
              <a:spcBef>
                <a:spcPts val="1085"/>
              </a:spcBef>
            </a:pPr>
            <a:r>
              <a:rPr lang="en-US" sz="1807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y-intercept = 1/V</a:t>
            </a:r>
            <a:r>
              <a:rPr lang="en-US" sz="1807" baseline="-25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MAX                </a:t>
            </a:r>
            <a:r>
              <a:rPr lang="en-US" sz="1807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</a:t>
            </a:r>
            <a:r>
              <a:rPr lang="en-US" sz="1807" baseline="-25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MAX</a:t>
            </a:r>
            <a:r>
              <a:rPr lang="en-US" sz="1807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= </a:t>
            </a:r>
            <a:endParaRPr lang="en-US" sz="1807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14584">
              <a:spcBef>
                <a:spcPts val="1085"/>
              </a:spcBef>
            </a:pPr>
            <a:r>
              <a:rPr lang="en-US" sz="1807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807" baseline="-25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CAT</a:t>
            </a:r>
            <a:r>
              <a:rPr lang="en-US" sz="1807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= V</a:t>
            </a:r>
            <a:r>
              <a:rPr lang="en-US" sz="1807" baseline="-25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MAX</a:t>
            </a:r>
            <a:r>
              <a:rPr lang="en-US" sz="1807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/</a:t>
            </a:r>
            <a:r>
              <a:rPr lang="en-US" sz="1807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</a:t>
            </a:r>
            <a:r>
              <a:rPr lang="en-US" sz="1807" baseline="-25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tot</a:t>
            </a:r>
            <a:r>
              <a:rPr lang="en-US" sz="1807" baseline="-25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</a:t>
            </a:r>
            <a:r>
              <a:rPr lang="en-US" sz="1807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= </a:t>
            </a:r>
          </a:p>
          <a:p>
            <a:pPr marL="414584">
              <a:spcBef>
                <a:spcPts val="1085"/>
              </a:spcBef>
            </a:pPr>
            <a:r>
              <a:rPr lang="en-US" sz="1632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([E]</a:t>
            </a:r>
            <a:r>
              <a:rPr lang="en-US" sz="1632" i="1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Tot</a:t>
            </a:r>
            <a:r>
              <a:rPr lang="en-US" sz="1632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=1 nmol)</a:t>
            </a:r>
          </a:p>
          <a:p>
            <a:pPr marL="414584">
              <a:spcBef>
                <a:spcPts val="1085"/>
              </a:spcBef>
            </a:pPr>
            <a:endParaRPr lang="en-US" sz="1807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14584">
              <a:spcBef>
                <a:spcPts val="1085"/>
              </a:spcBef>
            </a:pPr>
            <a:r>
              <a:rPr lang="en-US" sz="1807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Slope = K</a:t>
            </a:r>
            <a:r>
              <a:rPr lang="en-US" sz="1807" baseline="-25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</a:t>
            </a:r>
            <a:r>
              <a:rPr lang="en-US" sz="1807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/V</a:t>
            </a:r>
            <a:r>
              <a:rPr lang="en-US" sz="1807" baseline="-25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MAX                   </a:t>
            </a:r>
            <a:r>
              <a:rPr lang="en-US" sz="1807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807" baseline="-25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 </a:t>
            </a:r>
            <a:r>
              <a:rPr lang="en-US" sz="1807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= slope × V</a:t>
            </a:r>
            <a:r>
              <a:rPr lang="en-US" sz="1807" baseline="-25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MAX</a:t>
            </a:r>
            <a:r>
              <a:rPr lang="en-US" sz="1807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=</a:t>
            </a:r>
            <a:endParaRPr lang="en-US" sz="1807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8DCD31-CA30-64F9-CB81-350C908CDC14}"/>
              </a:ext>
            </a:extLst>
          </p:cNvPr>
          <p:cNvSpPr txBox="1"/>
          <p:nvPr/>
        </p:nvSpPr>
        <p:spPr>
          <a:xfrm>
            <a:off x="2011841" y="46418"/>
            <a:ext cx="2771293" cy="371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2917">
              <a:spcBef>
                <a:spcPts val="272"/>
              </a:spcBef>
            </a:pPr>
            <a:r>
              <a:rPr lang="en-US" sz="1814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Step B: </a:t>
            </a:r>
            <a:r>
              <a:rPr lang="en-US" sz="1814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Analyze data</a:t>
            </a:r>
            <a:endParaRPr lang="en-US" sz="1814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B63C42-ADF4-9727-01D3-20AB84B35243}"/>
              </a:ext>
            </a:extLst>
          </p:cNvPr>
          <p:cNvSpPr txBox="1"/>
          <p:nvPr/>
        </p:nvSpPr>
        <p:spPr>
          <a:xfrm>
            <a:off x="111325" y="526874"/>
            <a:ext cx="5846479" cy="14882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5833"/>
            <a:r>
              <a:rPr lang="en-US" sz="1814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B1.</a:t>
            </a:r>
            <a:r>
              <a:rPr lang="en-US" sz="1814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[S] not limiting - </a:t>
            </a:r>
            <a:r>
              <a:rPr lang="en-US" sz="1814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Velocity Curve </a:t>
            </a:r>
            <a:r>
              <a:rPr lang="en-US" sz="1814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(Least accurate):</a:t>
            </a:r>
            <a:endParaRPr lang="en-US" sz="1814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31668" indent="-82917"/>
            <a:r>
              <a:rPr lang="en-US" sz="1814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</a:t>
            </a:r>
            <a:r>
              <a:rPr lang="en-US" sz="1814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 Plot </a:t>
            </a:r>
            <a:r>
              <a:rPr lang="en-US" sz="1814" i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</a:t>
            </a:r>
            <a:r>
              <a:rPr lang="en-US" sz="1814" i="1" baseline="-25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OBS</a:t>
            </a:r>
            <a:r>
              <a:rPr lang="en-US" sz="1814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versus [S]. </a:t>
            </a:r>
            <a:endParaRPr lang="en-US" sz="1814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31668" indent="-82917"/>
            <a:r>
              <a:rPr lang="en-US" sz="1814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ii)  Obtain V</a:t>
            </a:r>
            <a:r>
              <a:rPr lang="en-US" sz="1814" baseline="-25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MAX</a:t>
            </a:r>
            <a:r>
              <a:rPr lang="en-US" sz="1814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from v at very high [S] (~ saturated).</a:t>
            </a:r>
            <a:endParaRPr lang="en-US" sz="1814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31668" indent="-82917"/>
            <a:r>
              <a:rPr lang="en-US" sz="1814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iii) K</a:t>
            </a:r>
            <a:r>
              <a:rPr lang="en-US" sz="1814" baseline="-25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</a:t>
            </a:r>
            <a:r>
              <a:rPr lang="en-US" sz="1814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is the substrate concentration at gives v=V</a:t>
            </a:r>
            <a:r>
              <a:rPr lang="en-US" sz="1814" baseline="-25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MAX</a:t>
            </a:r>
            <a:r>
              <a:rPr lang="en-US" sz="1814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/2</a:t>
            </a:r>
            <a:endParaRPr lang="en-US" sz="1814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8531C90-8CC8-9F18-CBB7-0871B64D9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CE545-0F27-49EC-A4D5-6DA69C651293}" type="datetime1">
              <a:rPr lang="en-US" smtClean="0"/>
              <a:t>8/27/2023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4BF34DD-54C1-DE50-0A5B-22BD2192D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 &amp; D - Lecture 4 - Prelecture - Fall 2023</a:t>
            </a:r>
            <a:endParaRPr lang="en-US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68E62AB0-2182-BA52-8E1E-1FFF871D4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967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231775"/>
            <a:ext cx="109728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dirty="0"/>
              <a:t>Enzymes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533400"/>
            <a:ext cx="4627563" cy="4525963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sz="1800" b="1" dirty="0"/>
              <a:t>Enzymes</a:t>
            </a:r>
            <a:r>
              <a:rPr lang="en-US" sz="1800" dirty="0"/>
              <a:t> are protein or RNA catalysts. They increase the rate of the reaction.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sz="1800" dirty="0"/>
              <a:t>They bind “substrates” and convert them to “products”.  Usually, the substrate undergoes a chemical reaction and is changed in its structure.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sz="1800" dirty="0"/>
              <a:t>Substrates bind specifically to the enzyme’s </a:t>
            </a:r>
            <a:r>
              <a:rPr lang="en-US" sz="1800" b="1" dirty="0">
                <a:solidFill>
                  <a:srgbClr val="C00000"/>
                </a:solidFill>
              </a:rPr>
              <a:t>active</a:t>
            </a:r>
            <a:r>
              <a:rPr lang="en-US" sz="1800" dirty="0">
                <a:solidFill>
                  <a:srgbClr val="C00000"/>
                </a:solidFill>
              </a:rPr>
              <a:t> </a:t>
            </a:r>
            <a:r>
              <a:rPr lang="en-US" sz="1800" b="1" dirty="0">
                <a:solidFill>
                  <a:srgbClr val="C00000"/>
                </a:solidFill>
              </a:rPr>
              <a:t>site, </a:t>
            </a:r>
            <a:r>
              <a:rPr lang="en-US" sz="1800" dirty="0"/>
              <a:t>interacting with amino acid side chains.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sz="1800" dirty="0"/>
              <a:t>The chemical change caused by the enzyme is catalyzed by additional functional groups in the active site.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sz="1800" dirty="0"/>
              <a:t>Many enzymes undergo a conformational change when the substrates are bound to the active site; this change is called an </a:t>
            </a:r>
            <a:r>
              <a:rPr lang="en-US" sz="1800" b="1" dirty="0"/>
              <a:t>induced fit</a:t>
            </a:r>
            <a:r>
              <a:rPr lang="en-US" sz="1800" dirty="0"/>
              <a:t>.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sz="1800" b="1" dirty="0">
                <a:solidFill>
                  <a:srgbClr val="CC0000"/>
                </a:solidFill>
              </a:rPr>
              <a:t>The rate (or velocity) is the number of products produce/unit time.</a:t>
            </a:r>
          </a:p>
          <a:p>
            <a:pPr marL="0" indent="0">
              <a:lnSpc>
                <a:spcPct val="90000"/>
              </a:lnSpc>
              <a:buNone/>
            </a:pPr>
            <a:endParaRPr lang="en-US" sz="1800" dirty="0"/>
          </a:p>
          <a:p>
            <a:pPr>
              <a:lnSpc>
                <a:spcPct val="90000"/>
              </a:lnSpc>
            </a:pPr>
            <a:endParaRPr lang="en-US" sz="1800" dirty="0"/>
          </a:p>
          <a:p>
            <a:pPr marL="919140" lvl="1" indent="-461951">
              <a:buFont typeface="Times New Roman" pitchFamily="18" charset="0"/>
              <a:buAutoNum type="arabicPeriod"/>
            </a:pPr>
            <a:endParaRPr lang="en-US" sz="18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991976-7AB0-4692-B274-2C83A68DD5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7"/>
          <a:stretch/>
        </p:blipFill>
        <p:spPr>
          <a:xfrm>
            <a:off x="5105400" y="2619673"/>
            <a:ext cx="6714112" cy="2002236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F85A20D-CA72-4737-A1B6-65CAC71A7B7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38800" y="4572001"/>
          <a:ext cx="4867285" cy="153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4" imgW="4981565" imgH="1581014" progId="MDLDrawOLE.MDLDrawObject.1">
                  <p:embed/>
                </p:oleObj>
              </mc:Choice>
              <mc:Fallback>
                <p:oleObj name="MDLDrawObject Class" r:id="rId4" imgW="4981565" imgH="1581014" progId="MDLDrawOLE.MDLDrawObject.1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F85A20D-CA72-4737-A1B6-65CAC71A7B7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572001"/>
                        <a:ext cx="4867285" cy="1539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791871E-755C-4069-8DAA-540FA543E749}"/>
              </a:ext>
            </a:extLst>
          </p:cNvPr>
          <p:cNvSpPr txBox="1"/>
          <p:nvPr/>
        </p:nvSpPr>
        <p:spPr>
          <a:xfrm>
            <a:off x="6001513" y="6001731"/>
            <a:ext cx="1144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substrates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845660-4FD5-4133-B79E-DD659DAED7E3}"/>
              </a:ext>
            </a:extLst>
          </p:cNvPr>
          <p:cNvSpPr txBox="1"/>
          <p:nvPr/>
        </p:nvSpPr>
        <p:spPr>
          <a:xfrm>
            <a:off x="8845619" y="6049347"/>
            <a:ext cx="10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products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04F70D9-80A3-4939-84B0-5D65C277FAD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72"/>
          <a:stretch/>
        </p:blipFill>
        <p:spPr>
          <a:xfrm>
            <a:off x="6019800" y="286874"/>
            <a:ext cx="4059192" cy="165051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7EFEBE9-3FC6-43B6-8D68-F8C1089D3454}"/>
              </a:ext>
            </a:extLst>
          </p:cNvPr>
          <p:cNvSpPr txBox="1"/>
          <p:nvPr/>
        </p:nvSpPr>
        <p:spPr>
          <a:xfrm>
            <a:off x="5700504" y="1827150"/>
            <a:ext cx="50853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E + S      (ES)    (EP)     E + P 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3971F811-C0DE-4FC9-AFFE-C0136C95B5A8}"/>
              </a:ext>
            </a:extLst>
          </p:cNvPr>
          <p:cNvSpPr/>
          <p:nvPr/>
        </p:nvSpPr>
        <p:spPr>
          <a:xfrm>
            <a:off x="6841321" y="2150314"/>
            <a:ext cx="3048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AD3BFE1E-372E-42D2-A405-266BC072D4F3}"/>
              </a:ext>
            </a:extLst>
          </p:cNvPr>
          <p:cNvSpPr/>
          <p:nvPr/>
        </p:nvSpPr>
        <p:spPr>
          <a:xfrm>
            <a:off x="8020496" y="2136047"/>
            <a:ext cx="3048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A5625BBA-40CF-4341-94F6-9BD0592A6FD6}"/>
              </a:ext>
            </a:extLst>
          </p:cNvPr>
          <p:cNvSpPr/>
          <p:nvPr/>
        </p:nvSpPr>
        <p:spPr>
          <a:xfrm>
            <a:off x="9199671" y="2144382"/>
            <a:ext cx="3048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16BD9A-1596-3BEE-06F1-3DCD990BD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9C249-E478-4CC9-BBAC-62A3F0BF3946}" type="datetime1">
              <a:rPr lang="en-US" smtClean="0"/>
              <a:t>8/27/2023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6225746-6939-573C-23B9-7F5839284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 &amp; D - Lecture 4 - Prelecture - Fall 2023</a:t>
            </a: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47A013F-8FFD-A145-ADF3-2F068D09B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12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61E332B-E854-4A38-A3CB-AD7498AE1E07}"/>
              </a:ext>
            </a:extLst>
          </p:cNvPr>
          <p:cNvSpPr/>
          <p:nvPr/>
        </p:nvSpPr>
        <p:spPr>
          <a:xfrm>
            <a:off x="70338" y="503691"/>
            <a:ext cx="6426136" cy="14827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7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Goals:</a:t>
            </a:r>
            <a:endParaRPr lang="en-US" sz="1807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10937" indent="-310937">
              <a:buFont typeface="+mj-lt"/>
              <a:buAutoNum type="arabicPeriod"/>
            </a:pP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Understand steady-state approximation.</a:t>
            </a:r>
          </a:p>
          <a:p>
            <a:pPr marL="310937" indent="-310937">
              <a:buFont typeface="+mj-lt"/>
              <a:buAutoNum type="arabicPeriod"/>
            </a:pP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Experimental parameter (K</a:t>
            </a:r>
            <a:r>
              <a:rPr lang="en-US" sz="1807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related to substrate binding.</a:t>
            </a:r>
          </a:p>
          <a:p>
            <a:pPr marL="310937" indent="-310937">
              <a:buFont typeface="+mj-lt"/>
              <a:buAutoNum type="arabicPeriod"/>
            </a:pP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Experimental parameter (</a:t>
            </a:r>
            <a:r>
              <a:rPr lang="en-US" sz="1807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807" baseline="-25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CAT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related to catalytic efficiency, conversion of bound S to P.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1DE632-BF33-40CB-9A60-F292D6836B81}"/>
              </a:ext>
            </a:extLst>
          </p:cNvPr>
          <p:cNvSpPr/>
          <p:nvPr/>
        </p:nvSpPr>
        <p:spPr>
          <a:xfrm>
            <a:off x="342216" y="4643568"/>
            <a:ext cx="11661835" cy="1760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917">
              <a:spcBef>
                <a:spcPts val="544"/>
              </a:spcBef>
            </a:pPr>
            <a:r>
              <a:rPr lang="en-US" sz="1807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Simple Enzyme Kinetic Scheme.</a:t>
            </a:r>
            <a:endParaRPr lang="en-US" sz="1807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10937" indent="-310937">
              <a:buFont typeface="Symbol" panose="05050102010706020507" pitchFamily="18" charset="2"/>
              <a:buChar char=""/>
              <a:tabLst>
                <a:tab pos="248751" algn="l"/>
              </a:tabLst>
            </a:pPr>
            <a:r>
              <a:rPr lang="en-US" sz="1807" i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807" i="1" baseline="-25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ON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(also called </a:t>
            </a:r>
            <a:r>
              <a:rPr lang="en-US" sz="1807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807" i="1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is the forward rate constant for substrate binding </a:t>
            </a:r>
          </a:p>
          <a:p>
            <a:pPr marL="310937" indent="-310937">
              <a:buFont typeface="Symbol" panose="05050102010706020507" pitchFamily="18" charset="2"/>
              <a:buChar char=""/>
              <a:tabLst>
                <a:tab pos="248751" algn="l"/>
              </a:tabLst>
            </a:pPr>
            <a:r>
              <a:rPr lang="en-US" sz="1807" i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807" i="1" baseline="-25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OFF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(also called </a:t>
            </a:r>
            <a:r>
              <a:rPr lang="en-US" sz="1807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807" i="1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-1</a:t>
            </a:r>
            <a:r>
              <a:rPr lang="en-US" sz="1807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is the reverse rate constant for substrate binding </a:t>
            </a:r>
          </a:p>
          <a:p>
            <a:pPr marL="310937" indent="-310937">
              <a:buFont typeface="Symbol" panose="05050102010706020507" pitchFamily="18" charset="2"/>
              <a:buChar char=""/>
              <a:tabLst>
                <a:tab pos="248751" algn="l"/>
              </a:tabLst>
            </a:pPr>
            <a:r>
              <a:rPr lang="en-US" sz="1807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807" baseline="-25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CAT</a:t>
            </a:r>
            <a:r>
              <a:rPr lang="en-US" sz="1807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(also called </a:t>
            </a:r>
            <a:r>
              <a:rPr lang="en-US" sz="1807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807" i="1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r>
              <a:rPr lang="en-US" sz="1807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is the catalytic rate constant (containing terms related to the stabilization of the transition state).</a:t>
            </a:r>
          </a:p>
          <a:p>
            <a:pPr marL="310937" indent="-310937">
              <a:buFont typeface="Symbol" panose="05050102010706020507" pitchFamily="18" charset="2"/>
              <a:buChar char=""/>
              <a:tabLst>
                <a:tab pos="248751" algn="l"/>
              </a:tabLst>
            </a:pP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(ES) complex is also called the "Michaelis complex".</a:t>
            </a:r>
            <a:endParaRPr lang="en-US" sz="1807" dirty="0"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8194BAF-3538-4690-8866-B42631C39BF2}"/>
              </a:ext>
            </a:extLst>
          </p:cNvPr>
          <p:cNvSpPr/>
          <p:nvPr/>
        </p:nvSpPr>
        <p:spPr>
          <a:xfrm>
            <a:off x="3533075" y="79338"/>
            <a:ext cx="6458819" cy="483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539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Steady-State Enzyme Kinetics &amp; Inhibitors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CE1F7E-5FEC-4103-883F-B6927DCCF6D0}"/>
              </a:ext>
            </a:extLst>
          </p:cNvPr>
          <p:cNvSpPr txBox="1"/>
          <p:nvPr/>
        </p:nvSpPr>
        <p:spPr>
          <a:xfrm>
            <a:off x="153552" y="4277942"/>
            <a:ext cx="4884066" cy="370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7" b="1" dirty="0">
                <a:latin typeface="Arial" panose="020B0604020202020204" pitchFamily="34" charset="0"/>
              </a:rPr>
              <a:t>The rate of product production: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5299CB-29C7-0DEC-C568-B962C6554598}"/>
              </a:ext>
            </a:extLst>
          </p:cNvPr>
          <p:cNvSpPr txBox="1"/>
          <p:nvPr/>
        </p:nvSpPr>
        <p:spPr>
          <a:xfrm>
            <a:off x="6205996" y="570302"/>
            <a:ext cx="819455" cy="371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14" b="1" dirty="0">
                <a:latin typeface="Arial" panose="020B0604020202020204" pitchFamily="34" charset="0"/>
                <a:cs typeface="Arial" panose="020B0604020202020204" pitchFamily="34" charset="0"/>
              </a:rPr>
              <a:t>Why?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1253FDD-BEA0-6C7B-5406-93E5469FA77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62485" y="566024"/>
          <a:ext cx="5127385" cy="1669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2" imgW="4676757" imgH="1522949" progId="MDLDrawOLE.MDLDrawObject.1">
                  <p:embed/>
                </p:oleObj>
              </mc:Choice>
              <mc:Fallback>
                <p:oleObj name="MDLDrawObject Class" r:id="rId2" imgW="4676757" imgH="1522949" progId="MDLDrawOLE.MDLDrawObject.1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1253FDD-BEA0-6C7B-5406-93E5469FA7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762485" y="566024"/>
                        <a:ext cx="5127385" cy="16690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72D2856C-E43F-4772-66E3-F829E0EEF8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0280" y="2310232"/>
            <a:ext cx="2975758" cy="1270654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13724326-69B4-526F-5386-CA59DA7386E6}"/>
              </a:ext>
            </a:extLst>
          </p:cNvPr>
          <p:cNvCxnSpPr/>
          <p:nvPr/>
        </p:nvCxnSpPr>
        <p:spPr>
          <a:xfrm>
            <a:off x="8980522" y="3774491"/>
            <a:ext cx="283551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9E5759E9-ADD3-630E-3431-83A30B575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23F5A-FC32-4A3A-A014-0160D68FA7D4}" type="datetime1">
              <a:rPr lang="en-US" smtClean="0"/>
              <a:t>8/27/2023</a:t>
            </a:fld>
            <a:endParaRPr lang="en-US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3E58B9E1-80E6-0B45-A7A4-6A5E3CB64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 &amp; D - Lecture 4 - Prelecture - Fall 2023</a:t>
            </a:r>
            <a:endParaRPr lang="en-US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B9DDFF46-3625-C255-7E2D-1553ACF1D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364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43FB5D48-3908-4C0E-8523-FA8C792867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2438400"/>
            <a:ext cx="1209675" cy="24193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35CE6AA-DA0A-48E0-97D0-FC9C1A742B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5974" y="2454421"/>
            <a:ext cx="1209675" cy="24193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A3C9EC-A7BC-462F-B5E9-1F953C2D82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454" y="3447180"/>
            <a:ext cx="588614" cy="8240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5AD73B-DE91-43F3-878A-B9990194F6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434" y="3384132"/>
            <a:ext cx="1014233" cy="91152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822034C-3C4F-4F8C-B4D9-082FDCD5DB14}"/>
              </a:ext>
            </a:extLst>
          </p:cNvPr>
          <p:cNvSpPr txBox="1"/>
          <p:nvPr/>
        </p:nvSpPr>
        <p:spPr>
          <a:xfrm>
            <a:off x="309448" y="412174"/>
            <a:ext cx="792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Introduction to Enzyme Kinetics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AAAF0DFC-07E6-4113-9512-86F07AE757FF}"/>
              </a:ext>
            </a:extLst>
          </p:cNvPr>
          <p:cNvSpPr/>
          <p:nvPr/>
        </p:nvSpPr>
        <p:spPr>
          <a:xfrm>
            <a:off x="2955705" y="3229695"/>
            <a:ext cx="7620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7AAB33-83E6-4CBF-9F19-FB8C42EA5F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6103" y="2553420"/>
            <a:ext cx="1209675" cy="2419350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D7667D68-474A-4E8E-885D-9EC5975298F4}"/>
              </a:ext>
            </a:extLst>
          </p:cNvPr>
          <p:cNvSpPr/>
          <p:nvPr/>
        </p:nvSpPr>
        <p:spPr>
          <a:xfrm rot="10800000">
            <a:off x="2955705" y="3744910"/>
            <a:ext cx="7620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27A2D24-4100-49B9-8530-D65CE87DC9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64" y="2935437"/>
            <a:ext cx="900316" cy="1260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5EA2034-6E38-4E8D-82F6-8C645081B4DC}"/>
              </a:ext>
            </a:extLst>
          </p:cNvPr>
          <p:cNvSpPr txBox="1"/>
          <p:nvPr/>
        </p:nvSpPr>
        <p:spPr>
          <a:xfrm>
            <a:off x="994271" y="3405237"/>
            <a:ext cx="6868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+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037B44-2490-49A4-B237-DD6D09028274}"/>
              </a:ext>
            </a:extLst>
          </p:cNvPr>
          <p:cNvSpPr/>
          <p:nvPr/>
        </p:nvSpPr>
        <p:spPr>
          <a:xfrm>
            <a:off x="8223097" y="3533775"/>
            <a:ext cx="7620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D204E95-2AE2-496E-A86C-1F1AB24599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908" y="2816945"/>
            <a:ext cx="1595199" cy="1433659"/>
          </a:xfrm>
          <a:prstGeom prst="rect">
            <a:avLst/>
          </a:prstGeom>
        </p:spPr>
      </p:pic>
      <p:sp>
        <p:nvSpPr>
          <p:cNvPr id="14" name="Arrow: Right 13">
            <a:extLst>
              <a:ext uri="{FF2B5EF4-FFF2-40B4-BE49-F238E27FC236}">
                <a16:creationId xmlns:a16="http://schemas.microsoft.com/office/drawing/2014/main" id="{C42BBF20-F5BB-4E92-B776-2596A1F13D76}"/>
              </a:ext>
            </a:extLst>
          </p:cNvPr>
          <p:cNvSpPr/>
          <p:nvPr/>
        </p:nvSpPr>
        <p:spPr>
          <a:xfrm>
            <a:off x="5569778" y="3537833"/>
            <a:ext cx="7620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9727219-3764-4763-A89E-AFC2CAA629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6004" y="2418615"/>
            <a:ext cx="1209675" cy="241935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5D27D85-7CC1-4144-A78E-DAD72A36D46A}"/>
              </a:ext>
            </a:extLst>
          </p:cNvPr>
          <p:cNvSpPr txBox="1"/>
          <p:nvPr/>
        </p:nvSpPr>
        <p:spPr>
          <a:xfrm>
            <a:off x="10430480" y="3212792"/>
            <a:ext cx="6868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47D50BE-A480-45AB-8CCA-CACF7DABF778}"/>
                  </a:ext>
                </a:extLst>
              </p:cNvPr>
              <p:cNvSpPr txBox="1"/>
              <p:nvPr/>
            </p:nvSpPr>
            <p:spPr>
              <a:xfrm>
                <a:off x="388393" y="5114477"/>
                <a:ext cx="5654978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𝑟𝑎𝑡𝑒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=∆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𝑝𝑟𝑜𝑑𝑢𝑐𝑡𝑠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/∆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∝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𝐸𝑋</m:t>
                          </m:r>
                        </m:e>
                      </m:d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∝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𝐸𝑆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47D50BE-A480-45AB-8CCA-CACF7DABF7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393" y="5114477"/>
                <a:ext cx="5654978" cy="307777"/>
              </a:xfrm>
              <a:prstGeom prst="rect">
                <a:avLst/>
              </a:prstGeom>
              <a:blipFill>
                <a:blip r:embed="rId5"/>
                <a:stretch>
                  <a:fillRect t="-2000" b="-3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2" name="Group 31">
            <a:extLst>
              <a:ext uri="{FF2B5EF4-FFF2-40B4-BE49-F238E27FC236}">
                <a16:creationId xmlns:a16="http://schemas.microsoft.com/office/drawing/2014/main" id="{79E5AE54-0620-42ED-95A2-D31770A71A4D}"/>
              </a:ext>
            </a:extLst>
          </p:cNvPr>
          <p:cNvGrpSpPr/>
          <p:nvPr/>
        </p:nvGrpSpPr>
        <p:grpSpPr>
          <a:xfrm>
            <a:off x="978846" y="754746"/>
            <a:ext cx="10622139" cy="646331"/>
            <a:chOff x="988175" y="1518714"/>
            <a:chExt cx="10622139" cy="64633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EC2CC3F-4C9C-4A36-8269-D4C564C5A1DD}"/>
                </a:ext>
              </a:extLst>
            </p:cNvPr>
            <p:cNvSpPr txBox="1"/>
            <p:nvPr/>
          </p:nvSpPr>
          <p:spPr>
            <a:xfrm>
              <a:off x="988175" y="1518714"/>
              <a:ext cx="1062213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/>
                <a:t>   E    +    S            (ES)         (EX)       (EP)              P     +       E </a:t>
              </a:r>
            </a:p>
          </p:txBody>
        </p:sp>
        <p:sp>
          <p:nvSpPr>
            <p:cNvPr id="20" name="Arrow: Right 19">
              <a:extLst>
                <a:ext uri="{FF2B5EF4-FFF2-40B4-BE49-F238E27FC236}">
                  <a16:creationId xmlns:a16="http://schemas.microsoft.com/office/drawing/2014/main" id="{7188700B-E884-4932-892B-8540C3670D72}"/>
                </a:ext>
              </a:extLst>
            </p:cNvPr>
            <p:cNvSpPr/>
            <p:nvPr/>
          </p:nvSpPr>
          <p:spPr>
            <a:xfrm>
              <a:off x="3089521" y="1744775"/>
              <a:ext cx="609600" cy="8324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Arrow: Right 21">
              <a:extLst>
                <a:ext uri="{FF2B5EF4-FFF2-40B4-BE49-F238E27FC236}">
                  <a16:creationId xmlns:a16="http://schemas.microsoft.com/office/drawing/2014/main" id="{08F481DF-5E5F-4271-8A02-17AB3B37AD3B}"/>
                </a:ext>
              </a:extLst>
            </p:cNvPr>
            <p:cNvSpPr/>
            <p:nvPr/>
          </p:nvSpPr>
          <p:spPr>
            <a:xfrm>
              <a:off x="4955643" y="1808786"/>
              <a:ext cx="609600" cy="8324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Arrow: Right 22">
              <a:extLst>
                <a:ext uri="{FF2B5EF4-FFF2-40B4-BE49-F238E27FC236}">
                  <a16:creationId xmlns:a16="http://schemas.microsoft.com/office/drawing/2014/main" id="{B3140E7C-E2AE-4494-934A-03665FA1032A}"/>
                </a:ext>
              </a:extLst>
            </p:cNvPr>
            <p:cNvSpPr/>
            <p:nvPr/>
          </p:nvSpPr>
          <p:spPr>
            <a:xfrm>
              <a:off x="6516965" y="1808786"/>
              <a:ext cx="609600" cy="8324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Arrow: Right 23">
              <a:extLst>
                <a:ext uri="{FF2B5EF4-FFF2-40B4-BE49-F238E27FC236}">
                  <a16:creationId xmlns:a16="http://schemas.microsoft.com/office/drawing/2014/main" id="{358F7D0A-540A-4820-9277-2CB043E70CE5}"/>
                </a:ext>
              </a:extLst>
            </p:cNvPr>
            <p:cNvSpPr/>
            <p:nvPr/>
          </p:nvSpPr>
          <p:spPr>
            <a:xfrm>
              <a:off x="8078481" y="1784379"/>
              <a:ext cx="609600" cy="8324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Arrow: Right 24">
              <a:extLst>
                <a:ext uri="{FF2B5EF4-FFF2-40B4-BE49-F238E27FC236}">
                  <a16:creationId xmlns:a16="http://schemas.microsoft.com/office/drawing/2014/main" id="{8CD74DA3-C14B-47E4-B65D-0D2F2F59995C}"/>
                </a:ext>
              </a:extLst>
            </p:cNvPr>
            <p:cNvSpPr/>
            <p:nvPr/>
          </p:nvSpPr>
          <p:spPr>
            <a:xfrm rot="10800000">
              <a:off x="3089521" y="1897175"/>
              <a:ext cx="609600" cy="8324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3A67068A-BDD2-4886-9B52-909972CBDDB8}"/>
              </a:ext>
            </a:extLst>
          </p:cNvPr>
          <p:cNvSpPr txBox="1"/>
          <p:nvPr/>
        </p:nvSpPr>
        <p:spPr>
          <a:xfrm>
            <a:off x="6100426" y="5024639"/>
            <a:ext cx="182793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Rate depends 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[Substrate]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[Enzyme]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Temperature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7CC68B3-E03A-43BE-BDF9-9C1F6597924C}"/>
              </a:ext>
            </a:extLst>
          </p:cNvPr>
          <p:cNvGrpSpPr/>
          <p:nvPr/>
        </p:nvGrpSpPr>
        <p:grpSpPr>
          <a:xfrm>
            <a:off x="1492789" y="5476426"/>
            <a:ext cx="1723093" cy="1347865"/>
            <a:chOff x="6049307" y="5422267"/>
            <a:chExt cx="1723093" cy="1347865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F9F463D7-6C93-4141-9839-293485A7FCC9}"/>
                </a:ext>
              </a:extLst>
            </p:cNvPr>
            <p:cNvCxnSpPr/>
            <p:nvPr/>
          </p:nvCxnSpPr>
          <p:spPr>
            <a:xfrm>
              <a:off x="6516965" y="5422267"/>
              <a:ext cx="0" cy="9785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79AF08E3-1BD3-443B-A9A1-2A6622CC71FE}"/>
                </a:ext>
              </a:extLst>
            </p:cNvPr>
            <p:cNvCxnSpPr/>
            <p:nvPr/>
          </p:nvCxnSpPr>
          <p:spPr>
            <a:xfrm>
              <a:off x="6516965" y="6400800"/>
              <a:ext cx="125543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20CAC76-E245-4044-964F-63BD3CB53054}"/>
                </a:ext>
              </a:extLst>
            </p:cNvPr>
            <p:cNvSpPr txBox="1"/>
            <p:nvPr/>
          </p:nvSpPr>
          <p:spPr>
            <a:xfrm>
              <a:off x="6838894" y="6400800"/>
              <a:ext cx="6142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time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9AEDCB7-5A7F-482B-B524-0F93EE25D3A3}"/>
                </a:ext>
              </a:extLst>
            </p:cNvPr>
            <p:cNvSpPr txBox="1"/>
            <p:nvPr/>
          </p:nvSpPr>
          <p:spPr>
            <a:xfrm>
              <a:off x="6049307" y="5580146"/>
              <a:ext cx="4443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[P]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7605F573-CE9E-4551-829B-80BC0D5359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37409" y="5576156"/>
              <a:ext cx="1158791" cy="824645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Rectangle 2">
            <a:extLst>
              <a:ext uri="{FF2B5EF4-FFF2-40B4-BE49-F238E27FC236}">
                <a16:creationId xmlns:a16="http://schemas.microsoft.com/office/drawing/2014/main" id="{40B4DB32-EDA6-4D73-864D-C474BAE71265}"/>
              </a:ext>
            </a:extLst>
          </p:cNvPr>
          <p:cNvSpPr txBox="1">
            <a:spLocks noChangeArrowheads="1"/>
          </p:cNvSpPr>
          <p:nvPr/>
        </p:nvSpPr>
        <p:spPr>
          <a:xfrm>
            <a:off x="445770" y="-25399"/>
            <a:ext cx="11658600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ea typeface="Comic Sans MS" charset="0"/>
                <a:cs typeface="Comic Sans MS" charset="0"/>
              </a:rPr>
              <a:t>Enzyme Kinetics</a:t>
            </a:r>
          </a:p>
        </p:txBody>
      </p:sp>
      <p:sp>
        <p:nvSpPr>
          <p:cNvPr id="36" name="Date Placeholder 35">
            <a:extLst>
              <a:ext uri="{FF2B5EF4-FFF2-40B4-BE49-F238E27FC236}">
                <a16:creationId xmlns:a16="http://schemas.microsoft.com/office/drawing/2014/main" id="{190A31EF-3CD4-FCF4-4065-E64BE0227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8EFE3-7531-4EDA-8572-6F98DAB3171D}" type="datetime1">
              <a:rPr lang="en-US" smtClean="0"/>
              <a:t>8/27/2023</a:t>
            </a:fld>
            <a:endParaRPr lang="en-US"/>
          </a:p>
        </p:txBody>
      </p:sp>
      <p:sp>
        <p:nvSpPr>
          <p:cNvPr id="37" name="Footer Placeholder 36">
            <a:extLst>
              <a:ext uri="{FF2B5EF4-FFF2-40B4-BE49-F238E27FC236}">
                <a16:creationId xmlns:a16="http://schemas.microsoft.com/office/drawing/2014/main" id="{BF4F7123-B3A2-F6B3-C27F-AC01567CE1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 &amp; D - Lecture 4 - Prelecture - Fall 2023</a:t>
            </a:r>
            <a:endParaRPr lang="en-US"/>
          </a:p>
        </p:txBody>
      </p:sp>
      <p:sp>
        <p:nvSpPr>
          <p:cNvPr id="38" name="Slide Number Placeholder 37">
            <a:extLst>
              <a:ext uri="{FF2B5EF4-FFF2-40B4-BE49-F238E27FC236}">
                <a16:creationId xmlns:a16="http://schemas.microsoft.com/office/drawing/2014/main" id="{60362C60-4372-79DA-0BE1-572D720FF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435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62ABF14-37A0-4107-AF8B-9338F41356C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13866" y="3946460"/>
          <a:ext cx="3473803" cy="2452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2" imgW="3342739" imgH="2380593" progId="MDLDrawOLE.MDLDrawObject.1">
                  <p:embed/>
                </p:oleObj>
              </mc:Choice>
              <mc:Fallback>
                <p:oleObj name="MDLDrawObject Class" r:id="rId2" imgW="3342739" imgH="2380593" progId="MDLDrawOLE.MDLDrawObject.1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62ABF14-37A0-4107-AF8B-9338F41356C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3866" y="3946460"/>
                        <a:ext cx="3473803" cy="24527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E1A5F71D-3B0D-4D20-B432-4112B39C5F2C}"/>
              </a:ext>
            </a:extLst>
          </p:cNvPr>
          <p:cNvSpPr/>
          <p:nvPr/>
        </p:nvSpPr>
        <p:spPr>
          <a:xfrm>
            <a:off x="84454" y="24084"/>
            <a:ext cx="3589301" cy="5824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4375" indent="-124375">
              <a:spcBef>
                <a:spcPts val="544"/>
              </a:spcBef>
            </a:pPr>
            <a:r>
              <a:rPr lang="en-US" sz="1807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A. Empirical Derivation of Rate Law: </a:t>
            </a:r>
            <a:endParaRPr lang="en-US" sz="1807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07292" indent="-124375">
              <a:spcBef>
                <a:spcPts val="544"/>
              </a:spcBef>
            </a:pP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Assume that the rate = </a:t>
            </a:r>
            <a:r>
              <a:rPr lang="en-US" sz="1807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807" baseline="-25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CAT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[ES]</a:t>
            </a:r>
          </a:p>
          <a:p>
            <a:pPr marL="207292" indent="-124375">
              <a:spcBef>
                <a:spcPts val="544"/>
              </a:spcBef>
            </a:pP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en-US" sz="1807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807" baseline="-25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CAT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= 1)</a:t>
            </a:r>
          </a:p>
          <a:p>
            <a:pPr marL="445677" indent="-362761">
              <a:spcBef>
                <a:spcPts val="544"/>
              </a:spcBef>
              <a:buAutoNum type="romanLcParenR"/>
            </a:pPr>
            <a:endParaRPr lang="en-US" sz="1807" i="1" dirty="0">
              <a:solidFill>
                <a:srgbClr val="00B0F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45677" indent="-362761">
              <a:spcBef>
                <a:spcPts val="544"/>
              </a:spcBef>
              <a:buAutoNum type="romanLcParenR"/>
            </a:pPr>
            <a:r>
              <a:rPr lang="en-US" sz="1807" i="1" dirty="0">
                <a:solidFill>
                  <a:srgbClr val="00B0F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How does the rate depend on the substrate concentration, [S]?</a:t>
            </a:r>
          </a:p>
          <a:p>
            <a:pPr marL="445677" indent="-362761">
              <a:spcBef>
                <a:spcPts val="544"/>
              </a:spcBef>
              <a:buAutoNum type="romanLcParenR"/>
            </a:pPr>
            <a:endParaRPr lang="en-US" sz="1807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sz="1807" i="1" dirty="0">
                <a:solidFill>
                  <a:srgbClr val="00B0F0"/>
                </a:solidFill>
                <a:latin typeface="Arial" panose="020B0604020202020204" pitchFamily="34" charset="0"/>
              </a:rPr>
              <a:t>low [S]:</a:t>
            </a:r>
          </a:p>
          <a:p>
            <a:r>
              <a:rPr lang="en-US" sz="1807" i="1" dirty="0">
                <a:solidFill>
                  <a:srgbClr val="00B0F0"/>
                </a:solidFill>
                <a:latin typeface="Arial" panose="020B0604020202020204" pitchFamily="34" charset="0"/>
              </a:rPr>
              <a:t> </a:t>
            </a:r>
          </a:p>
          <a:p>
            <a:r>
              <a:rPr lang="en-US" sz="1807" i="1" dirty="0">
                <a:solidFill>
                  <a:srgbClr val="00B0F0"/>
                </a:solidFill>
                <a:latin typeface="Arial" panose="020B0604020202020204" pitchFamily="34" charset="0"/>
              </a:rPr>
              <a:t> </a:t>
            </a:r>
          </a:p>
          <a:p>
            <a:endParaRPr lang="en-US" sz="1807" i="1" dirty="0">
              <a:solidFill>
                <a:srgbClr val="00B0F0"/>
              </a:solidFill>
              <a:latin typeface="Arial" panose="020B0604020202020204" pitchFamily="34" charset="0"/>
            </a:endParaRPr>
          </a:p>
          <a:p>
            <a:endParaRPr lang="en-US" sz="1807" i="1" dirty="0">
              <a:solidFill>
                <a:srgbClr val="00B0F0"/>
              </a:solidFill>
              <a:latin typeface="Arial" panose="020B0604020202020204" pitchFamily="34" charset="0"/>
            </a:endParaRPr>
          </a:p>
          <a:p>
            <a:r>
              <a:rPr lang="en-US" sz="1807" i="1" dirty="0">
                <a:solidFill>
                  <a:srgbClr val="00B0F0"/>
                </a:solidFill>
                <a:latin typeface="Arial" panose="020B0604020202020204" pitchFamily="34" charset="0"/>
              </a:rPr>
              <a:t>high [S]:</a:t>
            </a:r>
          </a:p>
          <a:p>
            <a:pPr marL="445677" indent="-362761">
              <a:spcBef>
                <a:spcPts val="544"/>
              </a:spcBef>
              <a:buAutoNum type="romanLcParenR"/>
            </a:pPr>
            <a:endParaRPr lang="en-US" sz="1807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65833" marR="2902085" indent="-82917"/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  <a:p>
            <a:pPr marL="165833" marR="2902085" indent="-82917"/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  <a:p>
            <a:pPr>
              <a:spcBef>
                <a:spcPts val="453"/>
              </a:spcBef>
            </a:pPr>
            <a:r>
              <a:rPr lang="en-US" sz="1807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US" sz="1807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2EA7EC-A85E-4E46-9CE8-3729585742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2505"/>
          <a:stretch/>
        </p:blipFill>
        <p:spPr>
          <a:xfrm>
            <a:off x="3548456" y="1"/>
            <a:ext cx="7396152" cy="328171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55D6886-5D7A-4DC0-9C2B-09D0CC498CE2}"/>
              </a:ext>
            </a:extLst>
          </p:cNvPr>
          <p:cNvSpPr/>
          <p:nvPr/>
        </p:nvSpPr>
        <p:spPr>
          <a:xfrm>
            <a:off x="7754358" y="3823592"/>
            <a:ext cx="4192420" cy="1204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7" dirty="0">
                <a:latin typeface="Arial" panose="020B0604020202020204" pitchFamily="34" charset="0"/>
              </a:rPr>
              <a:t> </a:t>
            </a:r>
            <a:r>
              <a:rPr lang="en-US" sz="1807" i="1" dirty="0">
                <a:solidFill>
                  <a:srgbClr val="00B0F0"/>
                </a:solidFill>
                <a:latin typeface="Arial" panose="020B0604020202020204" pitchFamily="34" charset="0"/>
              </a:rPr>
              <a:t>ii) How would you expect the rate to depend on the total amount of enzyme, [E</a:t>
            </a:r>
            <a:r>
              <a:rPr lang="en-US" sz="1807" i="1" baseline="-25000" dirty="0">
                <a:solidFill>
                  <a:srgbClr val="00B0F0"/>
                </a:solidFill>
                <a:latin typeface="Arial" panose="020B0604020202020204" pitchFamily="34" charset="0"/>
              </a:rPr>
              <a:t>TOT</a:t>
            </a:r>
            <a:r>
              <a:rPr lang="en-US" sz="1807" i="1" dirty="0">
                <a:solidFill>
                  <a:srgbClr val="00B0F0"/>
                </a:solidFill>
                <a:latin typeface="Arial" panose="020B0604020202020204" pitchFamily="34" charset="0"/>
              </a:rPr>
              <a:t>]?  For example, what happens if I double the amount of enzyme?</a:t>
            </a:r>
            <a:r>
              <a:rPr lang="en-US" sz="1807" dirty="0">
                <a:latin typeface="Arial" panose="020B0604020202020204" pitchFamily="34" charset="0"/>
              </a:rPr>
              <a:t> 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6" name="Ink 75">
                <a:extLst>
                  <a:ext uri="{FF2B5EF4-FFF2-40B4-BE49-F238E27FC236}">
                    <a16:creationId xmlns:a16="http://schemas.microsoft.com/office/drawing/2014/main" id="{72ED2E4E-8B43-44A7-9705-E7C253C0FE5F}"/>
                  </a:ext>
                </a:extLst>
              </p14:cNvPr>
              <p14:cNvContentPartPr/>
              <p14:nvPr/>
            </p14:nvContentPartPr>
            <p14:xfrm>
              <a:off x="9600224" y="1531206"/>
              <a:ext cx="132538" cy="34604"/>
            </p14:xfrm>
          </p:contentPart>
        </mc:Choice>
        <mc:Fallback xmlns="">
          <p:pic>
            <p:nvPicPr>
              <p:cNvPr id="76" name="Ink 75">
                <a:extLst>
                  <a:ext uri="{FF2B5EF4-FFF2-40B4-BE49-F238E27FC236}">
                    <a16:creationId xmlns:a16="http://schemas.microsoft.com/office/drawing/2014/main" id="{72ED2E4E-8B43-44A7-9705-E7C253C0FE5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591220" y="1522195"/>
                <a:ext cx="150186" cy="522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7" name="Ink 76">
                <a:extLst>
                  <a:ext uri="{FF2B5EF4-FFF2-40B4-BE49-F238E27FC236}">
                    <a16:creationId xmlns:a16="http://schemas.microsoft.com/office/drawing/2014/main" id="{95380227-7C39-45C2-A343-8AA2C12F0AF7}"/>
                  </a:ext>
                </a:extLst>
              </p14:cNvPr>
              <p14:cNvContentPartPr/>
              <p14:nvPr/>
            </p14:nvContentPartPr>
            <p14:xfrm>
              <a:off x="9209465" y="1538388"/>
              <a:ext cx="137761" cy="35909"/>
            </p14:xfrm>
          </p:contentPart>
        </mc:Choice>
        <mc:Fallback xmlns="">
          <p:pic>
            <p:nvPicPr>
              <p:cNvPr id="77" name="Ink 76">
                <a:extLst>
                  <a:ext uri="{FF2B5EF4-FFF2-40B4-BE49-F238E27FC236}">
                    <a16:creationId xmlns:a16="http://schemas.microsoft.com/office/drawing/2014/main" id="{95380227-7C39-45C2-A343-8AA2C12F0AF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200449" y="1529411"/>
                <a:ext cx="155432" cy="5350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87A1FAFC-026F-4808-8499-FFF46A6E94FB}"/>
                  </a:ext>
                </a:extLst>
              </p14:cNvPr>
              <p14:cNvContentPartPr/>
              <p14:nvPr/>
            </p14:nvContentPartPr>
            <p14:xfrm>
              <a:off x="9520244" y="727165"/>
              <a:ext cx="106749" cy="32318"/>
            </p14:xfrm>
          </p:contentPart>
        </mc:Choice>
        <mc:Fallback xmlns=""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87A1FAFC-026F-4808-8499-FFF46A6E94FB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511258" y="718286"/>
                <a:ext cx="124361" cy="4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95" name="Ink 94">
                <a:extLst>
                  <a:ext uri="{FF2B5EF4-FFF2-40B4-BE49-F238E27FC236}">
                    <a16:creationId xmlns:a16="http://schemas.microsoft.com/office/drawing/2014/main" id="{40813A0B-D272-437C-96ED-71928C6FDAC2}"/>
                  </a:ext>
                </a:extLst>
              </p14:cNvPr>
              <p14:cNvContentPartPr/>
              <p14:nvPr/>
            </p14:nvContentPartPr>
            <p14:xfrm>
              <a:off x="7439789" y="1236423"/>
              <a:ext cx="12405" cy="7182"/>
            </p14:xfrm>
          </p:contentPart>
        </mc:Choice>
        <mc:Fallback xmlns="">
          <p:pic>
            <p:nvPicPr>
              <p:cNvPr id="95" name="Ink 94">
                <a:extLst>
                  <a:ext uri="{FF2B5EF4-FFF2-40B4-BE49-F238E27FC236}">
                    <a16:creationId xmlns:a16="http://schemas.microsoft.com/office/drawing/2014/main" id="{40813A0B-D272-437C-96ED-71928C6FDAC2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430928" y="1227445"/>
                <a:ext cx="29772" cy="24778"/>
              </a:xfrm>
              <a:prstGeom prst="rect">
                <a:avLst/>
              </a:prstGeom>
            </p:spPr>
          </p:pic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78A0F183-4A28-4164-BEF3-76D5C61F1676}"/>
              </a:ext>
            </a:extLst>
          </p:cNvPr>
          <p:cNvSpPr txBox="1"/>
          <p:nvPr/>
        </p:nvSpPr>
        <p:spPr>
          <a:xfrm>
            <a:off x="4383683" y="3240886"/>
            <a:ext cx="1114408" cy="370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7" dirty="0">
                <a:latin typeface="Arial" panose="020B0604020202020204" pitchFamily="34" charset="0"/>
              </a:rPr>
              <a:t>V = ____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4B2FFC7-5E9B-4932-9963-42F2870A3FA4}"/>
              </a:ext>
            </a:extLst>
          </p:cNvPr>
          <p:cNvSpPr txBox="1"/>
          <p:nvPr/>
        </p:nvSpPr>
        <p:spPr>
          <a:xfrm>
            <a:off x="6563245" y="3240886"/>
            <a:ext cx="1114408" cy="370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7" dirty="0">
                <a:latin typeface="Arial" panose="020B0604020202020204" pitchFamily="34" charset="0"/>
              </a:rPr>
              <a:t>V = ____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AC6ADF8-2233-46FB-A3D7-96EE8F9D8659}"/>
              </a:ext>
            </a:extLst>
          </p:cNvPr>
          <p:cNvSpPr txBox="1"/>
          <p:nvPr/>
        </p:nvSpPr>
        <p:spPr>
          <a:xfrm>
            <a:off x="8954228" y="3288928"/>
            <a:ext cx="1114408" cy="370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7" dirty="0">
                <a:latin typeface="Arial" panose="020B0604020202020204" pitchFamily="34" charset="0"/>
              </a:rPr>
              <a:t>V = ____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A3DFC3AE-09CF-A6A8-B474-F58A8431A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65ADC-6C0D-4E3D-A6A5-F58CFF0FCFEB}" type="datetime1">
              <a:rPr lang="en-US" smtClean="0"/>
              <a:t>8/27/2023</a:t>
            </a:fld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3A178363-CD87-3BE8-6BC6-3A51C598A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 &amp; D - Lecture 4 - Prelecture - Fall 2023</a:t>
            </a:r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F78923-9B1F-65B9-E14B-978EB0B00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279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D7934DD-C88E-4C9A-88E8-08638B15125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85072" y="3822720"/>
          <a:ext cx="3523143" cy="248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2" imgW="3342739" imgH="2380593" progId="MDLDrawOLE.MDLDrawObject.1">
                  <p:embed/>
                </p:oleObj>
              </mc:Choice>
              <mc:Fallback>
                <p:oleObj name="MDLDrawObject Class" r:id="rId2" imgW="3342739" imgH="2380593" progId="MDLDrawOLE.MDLDrawObject.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D7934DD-C88E-4C9A-88E8-08638B15125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5072" y="3822720"/>
                        <a:ext cx="3523143" cy="2487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318C7FC-A211-4CE3-B4B4-8FC8480E2D6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00301" y="3888581"/>
          <a:ext cx="3523143" cy="248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2" imgW="3342739" imgH="2380593" progId="MDLDrawOLE.MDLDrawObject.1">
                  <p:embed/>
                </p:oleObj>
              </mc:Choice>
              <mc:Fallback>
                <p:oleObj name="MDLDrawObject Class" r:id="rId2" imgW="3342739" imgH="2380593" progId="MDLDrawOLE.MDLDrawObject.1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318C7FC-A211-4CE3-B4B4-8FC8480E2D6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301" y="3888581"/>
                        <a:ext cx="3523143" cy="2487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FFEFA15-6330-4DE1-B929-61F8AC7876D9}"/>
              </a:ext>
            </a:extLst>
          </p:cNvPr>
          <p:cNvSpPr txBox="1"/>
          <p:nvPr/>
        </p:nvSpPr>
        <p:spPr>
          <a:xfrm>
            <a:off x="135280" y="398623"/>
            <a:ext cx="2418438" cy="370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7" dirty="0">
                <a:latin typeface="Arial" panose="020B0604020202020204" pitchFamily="34" charset="0"/>
              </a:rPr>
              <a:t>A. Ligand Binding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5236AB-E8FF-43A6-A199-B711479F5EB1}"/>
              </a:ext>
            </a:extLst>
          </p:cNvPr>
          <p:cNvSpPr txBox="1"/>
          <p:nvPr/>
        </p:nvSpPr>
        <p:spPr>
          <a:xfrm>
            <a:off x="7132474" y="87871"/>
            <a:ext cx="2172390" cy="370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7" dirty="0">
                <a:latin typeface="Arial" panose="020B0604020202020204" pitchFamily="34" charset="0"/>
              </a:rPr>
              <a:t>B. Enzyme Kinetics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82F5591-3A1B-4337-9AC9-CFCFD693D9B1}"/>
                  </a:ext>
                </a:extLst>
              </p:cNvPr>
              <p:cNvSpPr txBox="1"/>
              <p:nvPr/>
            </p:nvSpPr>
            <p:spPr>
              <a:xfrm>
                <a:off x="503321" y="1485034"/>
                <a:ext cx="3452105" cy="57971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7" i="1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sz="1807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7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7" i="1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1807" i="1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sz="1807" i="1"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sSub>
                            <m:sSubPr>
                              <m:ctrlPr>
                                <a:rPr lang="en-US" sz="1807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7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1807" i="1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sub>
                          </m:sSub>
                          <m:r>
                            <a:rPr lang="en-US" sz="1807" i="1">
                              <a:latin typeface="Cambria Math" panose="02040503050406030204" pitchFamily="18" charset="0"/>
                            </a:rPr>
                            <m:t>+[</m:t>
                          </m:r>
                          <m:r>
                            <a:rPr lang="en-US" sz="1807" i="1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sz="1807" i="1">
                              <a:latin typeface="Cambria Math" panose="02040503050406030204" pitchFamily="18" charset="0"/>
                            </a:rPr>
                            <m:t>]</m:t>
                          </m:r>
                        </m:den>
                      </m:f>
                      <m:r>
                        <a:rPr lang="en-US" sz="1807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7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7" i="1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1807" i="1">
                              <a:latin typeface="Cambria Math" panose="02040503050406030204" pitchFamily="18" charset="0"/>
                            </a:rPr>
                            <m:t>𝑀𝐿</m:t>
                          </m:r>
                          <m:r>
                            <a:rPr lang="en-US" sz="1807" i="1"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d>
                            <m:dPr>
                              <m:begChr m:val="["/>
                              <m:endChr m:val="]"/>
                              <m:ctrlPr>
                                <a:rPr lang="en-US" sz="1807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7" i="1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e>
                          </m:d>
                          <m:r>
                            <a:rPr lang="en-US" sz="1807" i="1">
                              <a:latin typeface="Cambria Math" panose="02040503050406030204" pitchFamily="18" charset="0"/>
                            </a:rPr>
                            <m:t>+[</m:t>
                          </m:r>
                          <m:r>
                            <a:rPr lang="en-US" sz="1807" i="1">
                              <a:latin typeface="Cambria Math" panose="02040503050406030204" pitchFamily="18" charset="0"/>
                            </a:rPr>
                            <m:t>𝑀𝐿</m:t>
                          </m:r>
                          <m:r>
                            <a:rPr lang="en-US" sz="1807" i="1">
                              <a:latin typeface="Cambria Math" panose="02040503050406030204" pitchFamily="18" charset="0"/>
                            </a:rPr>
                            <m:t>]</m:t>
                          </m:r>
                        </m:den>
                      </m:f>
                    </m:oMath>
                  </m:oMathPara>
                </a14:m>
                <a:endParaRPr lang="en-US" sz="1807" dirty="0"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82F5591-3A1B-4337-9AC9-CFCFD693D9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321" y="1485034"/>
                <a:ext cx="3452105" cy="5797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8700EFA-2025-42A6-BCFC-5B1B1ED7831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6338" y="778217"/>
          <a:ext cx="2851458" cy="5583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5" imgW="3199907" imgH="628256" progId="MDLDrawOLE.MDLDrawObject.1">
                  <p:embed/>
                </p:oleObj>
              </mc:Choice>
              <mc:Fallback>
                <p:oleObj name="MDLDrawObject Class" r:id="rId5" imgW="3199907" imgH="628256" progId="MDLDrawOLE.MDLDrawObject.1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8700EFA-2025-42A6-BCFC-5B1B1ED7831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6338" y="778217"/>
                        <a:ext cx="2851458" cy="5583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4265023D-EF91-4607-AC01-B54F7F70484E}"/>
              </a:ext>
            </a:extLst>
          </p:cNvPr>
          <p:cNvSpPr/>
          <p:nvPr/>
        </p:nvSpPr>
        <p:spPr>
          <a:xfrm>
            <a:off x="35974" y="-3919"/>
            <a:ext cx="4213013" cy="3704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4375" indent="-124375">
              <a:spcBef>
                <a:spcPts val="544"/>
              </a:spcBef>
            </a:pPr>
            <a:r>
              <a:rPr lang="en-US" sz="1807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B. Empirical Derivation of Rate Law: </a:t>
            </a:r>
            <a:endParaRPr lang="en-US" sz="1807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8453F56-79BD-4E24-AA59-8E150FE51255}"/>
              </a:ext>
            </a:extLst>
          </p:cNvPr>
          <p:cNvSpPr txBox="1"/>
          <p:nvPr/>
        </p:nvSpPr>
        <p:spPr>
          <a:xfrm>
            <a:off x="609816" y="2253748"/>
            <a:ext cx="3452106" cy="648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7" dirty="0">
                <a:latin typeface="Arial" panose="020B0604020202020204" pitchFamily="34" charset="0"/>
              </a:rPr>
              <a:t>Y is the </a:t>
            </a:r>
            <a:r>
              <a:rPr lang="en-US" sz="1807" b="1" i="1" dirty="0">
                <a:latin typeface="Arial" panose="020B0604020202020204" pitchFamily="34" charset="0"/>
              </a:rPr>
              <a:t>fraction</a:t>
            </a:r>
            <a:r>
              <a:rPr lang="en-US" sz="1807" dirty="0">
                <a:latin typeface="Arial" panose="020B0604020202020204" pitchFamily="34" charset="0"/>
              </a:rPr>
              <a:t> of proteins with substrate bound: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FEC0E5-8883-4B1A-9911-E247F84AF986}"/>
              </a:ext>
            </a:extLst>
          </p:cNvPr>
          <p:cNvSpPr txBox="1"/>
          <p:nvPr/>
        </p:nvSpPr>
        <p:spPr>
          <a:xfrm>
            <a:off x="5405018" y="1103331"/>
            <a:ext cx="3731305" cy="648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7" dirty="0">
                <a:latin typeface="Arial" panose="020B0604020202020204" pitchFamily="34" charset="0"/>
              </a:rPr>
              <a:t>a. The </a:t>
            </a:r>
            <a:r>
              <a:rPr lang="en-US" sz="1807" b="1" i="1" dirty="0">
                <a:latin typeface="Arial" panose="020B0604020202020204" pitchFamily="34" charset="0"/>
              </a:rPr>
              <a:t>total</a:t>
            </a:r>
            <a:r>
              <a:rPr lang="en-US" sz="1807" dirty="0">
                <a:latin typeface="Arial" panose="020B0604020202020204" pitchFamily="34" charset="0"/>
              </a:rPr>
              <a:t> number of enzymes with substrate bound is: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B67E76-5289-4978-8840-F6F5FD4FBA64}"/>
              </a:ext>
            </a:extLst>
          </p:cNvPr>
          <p:cNvSpPr txBox="1"/>
          <p:nvPr/>
        </p:nvSpPr>
        <p:spPr>
          <a:xfrm>
            <a:off x="5405017" y="1753977"/>
            <a:ext cx="3125593" cy="648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7" dirty="0">
                <a:latin typeface="Arial" panose="020B0604020202020204" pitchFamily="34" charset="0"/>
              </a:rPr>
              <a:t>b. The rate that each of those converts S to P is </a:t>
            </a:r>
            <a:r>
              <a:rPr lang="en-US" sz="1807" dirty="0" err="1">
                <a:latin typeface="Arial" panose="020B0604020202020204" pitchFamily="34" charset="0"/>
              </a:rPr>
              <a:t>k</a:t>
            </a:r>
            <a:r>
              <a:rPr lang="en-US" sz="1807" baseline="-25000" dirty="0" err="1">
                <a:latin typeface="Arial" panose="020B0604020202020204" pitchFamily="34" charset="0"/>
              </a:rPr>
              <a:t>CAT</a:t>
            </a:r>
            <a:r>
              <a:rPr lang="en-US" sz="1807" dirty="0">
                <a:latin typeface="Arial" panose="020B0604020202020204" pitchFamily="34" charset="0"/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D85B2A-EB6F-4F90-92F7-F0DBF108F649}"/>
              </a:ext>
            </a:extLst>
          </p:cNvPr>
          <p:cNvSpPr txBox="1"/>
          <p:nvPr/>
        </p:nvSpPr>
        <p:spPr>
          <a:xfrm>
            <a:off x="5416269" y="2423469"/>
            <a:ext cx="2338088" cy="370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7" dirty="0">
                <a:latin typeface="Arial" panose="020B0604020202020204" pitchFamily="34" charset="0"/>
              </a:rPr>
              <a:t>c. The overall rate is: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A92C4D4-960C-4932-812D-66ABA4210EBF}"/>
              </a:ext>
            </a:extLst>
          </p:cNvPr>
          <p:cNvSpPr txBox="1"/>
          <p:nvPr/>
        </p:nvSpPr>
        <p:spPr>
          <a:xfrm>
            <a:off x="2013231" y="3466983"/>
            <a:ext cx="2040367" cy="3427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27" dirty="0">
                <a:latin typeface="Arial" panose="020B0604020202020204" pitchFamily="34" charset="0"/>
              </a:rPr>
              <a:t>When [L]=K</a:t>
            </a:r>
            <a:r>
              <a:rPr lang="en-US" sz="1627" baseline="-25000" dirty="0">
                <a:latin typeface="Arial" panose="020B0604020202020204" pitchFamily="34" charset="0"/>
              </a:rPr>
              <a:t>D</a:t>
            </a:r>
            <a:r>
              <a:rPr lang="en-US" sz="1627" dirty="0">
                <a:latin typeface="Arial" panose="020B0604020202020204" pitchFamily="34" charset="0"/>
              </a:rPr>
              <a:t>, Y=0.5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087F147-31EA-418C-98F3-0F2171DB8526}"/>
              </a:ext>
            </a:extLst>
          </p:cNvPr>
          <p:cNvSpPr txBox="1"/>
          <p:nvPr/>
        </p:nvSpPr>
        <p:spPr>
          <a:xfrm>
            <a:off x="6994277" y="3299934"/>
            <a:ext cx="2622834" cy="3427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27" dirty="0">
                <a:latin typeface="Arial" panose="020B0604020202020204" pitchFamily="34" charset="0"/>
              </a:rPr>
              <a:t>When [S]=K</a:t>
            </a:r>
            <a:r>
              <a:rPr lang="en-US" sz="1627" baseline="-25000" dirty="0">
                <a:latin typeface="Arial" panose="020B0604020202020204" pitchFamily="34" charset="0"/>
              </a:rPr>
              <a:t>1/2</a:t>
            </a:r>
            <a:r>
              <a:rPr lang="en-US" sz="1627" dirty="0">
                <a:latin typeface="Arial" panose="020B0604020202020204" pitchFamily="34" charset="0"/>
              </a:rPr>
              <a:t>, </a:t>
            </a:r>
            <a:r>
              <a:rPr lang="en-US" sz="1627" i="1" dirty="0">
                <a:latin typeface="Arial" panose="020B0604020202020204" pitchFamily="34" charset="0"/>
              </a:rPr>
              <a:t>v</a:t>
            </a:r>
            <a:r>
              <a:rPr lang="en-US" sz="1627" dirty="0">
                <a:latin typeface="Arial" panose="020B0604020202020204" pitchFamily="34" charset="0"/>
              </a:rPr>
              <a:t>=0.5 V</a:t>
            </a:r>
            <a:r>
              <a:rPr lang="en-US" sz="1627" baseline="-25000" dirty="0">
                <a:latin typeface="Arial" panose="020B0604020202020204" pitchFamily="34" charset="0"/>
              </a:rPr>
              <a:t>MAX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9710660-456A-4B92-B96B-5D0BA990BCEC}"/>
              </a:ext>
            </a:extLst>
          </p:cNvPr>
          <p:cNvSpPr txBox="1"/>
          <p:nvPr/>
        </p:nvSpPr>
        <p:spPr>
          <a:xfrm>
            <a:off x="9464871" y="3828999"/>
            <a:ext cx="2711003" cy="648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7" dirty="0">
                <a:latin typeface="Arial" panose="020B0604020202020204" pitchFamily="34" charset="0"/>
              </a:rPr>
              <a:t>When (E) is saturated (Y=1), the rate is V</a:t>
            </a:r>
            <a:r>
              <a:rPr lang="en-US" sz="1807" baseline="-25000" dirty="0">
                <a:latin typeface="Arial" panose="020B0604020202020204" pitchFamily="34" charset="0"/>
              </a:rPr>
              <a:t>MAX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AB62038D-D6A1-4F13-9BBB-4A57C01610E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21819" y="536379"/>
          <a:ext cx="4550006" cy="575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7" imgW="5104857" imgH="647174" progId="MDLDrawOLE.MDLDrawObject.1">
                  <p:embed/>
                </p:oleObj>
              </mc:Choice>
              <mc:Fallback>
                <p:oleObj name="MDLDrawObject Class" r:id="rId7" imgW="5104857" imgH="647174" progId="MDLDrawOLE.MDLDrawObject.1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AB62038D-D6A1-4F13-9BBB-4A57C01610E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21819" y="536379"/>
                        <a:ext cx="4550006" cy="57520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CFB891F6-AB55-A9B7-B9A0-BD3BF17F7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5E6C-6033-40C7-AD72-53F80701C575}" type="datetime1">
              <a:rPr lang="en-US" smtClean="0"/>
              <a:t>8/27/2023</a:t>
            </a:fld>
            <a:endParaRPr lang="en-US"/>
          </a:p>
        </p:txBody>
      </p:sp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24232C82-1C20-2D15-C364-9354CD0D1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 &amp; D - Lecture 4 - Prelecture - Fall 2023</a:t>
            </a:r>
            <a:endParaRPr lang="en-US"/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206B26C9-863B-916F-5C28-26E27DC06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823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>
                <a:extLst>
                  <a:ext uri="{FF2B5EF4-FFF2-40B4-BE49-F238E27FC236}">
                    <a16:creationId xmlns:a16="http://schemas.microsoft.com/office/drawing/2014/main" id="{531B9F94-5622-42DB-956B-48582D7D1D15}"/>
                  </a:ext>
                </a:extLst>
              </p:cNvPr>
              <p:cNvSpPr txBox="1"/>
              <p:nvPr/>
            </p:nvSpPr>
            <p:spPr bwMode="auto">
              <a:xfrm>
                <a:off x="499043" y="2319083"/>
                <a:ext cx="4898058" cy="462095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814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14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1814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1814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𝐸𝑆</m:t>
                          </m:r>
                          <m:r>
                            <a:rPr lang="en-US" sz="1814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r>
                            <a:rPr lang="en-US" sz="1814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1814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=+</m:t>
                      </m:r>
                      <m:sSub>
                        <m:sSubPr>
                          <m:ctrlPr>
                            <a:rPr lang="en-US" sz="1814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14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1814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𝑂𝑁</m:t>
                          </m:r>
                        </m:sub>
                      </m:sSub>
                      <m:r>
                        <a:rPr lang="en-US" sz="1814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sz="1814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sz="1814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][</m:t>
                      </m:r>
                      <m:r>
                        <a:rPr lang="en-US" sz="1814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sz="1814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]−</m:t>
                      </m:r>
                      <m:sSub>
                        <m:sSubPr>
                          <m:ctrlPr>
                            <a:rPr lang="en-US" sz="1814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14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1814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𝑂𝐹𝐹</m:t>
                          </m:r>
                        </m:sub>
                      </m:sSub>
                      <m:r>
                        <a:rPr lang="en-US" sz="1814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sz="1814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𝐸𝑆</m:t>
                      </m:r>
                      <m:r>
                        <a:rPr lang="en-US" sz="1814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]−</m:t>
                      </m:r>
                      <m:sSub>
                        <m:sSubPr>
                          <m:ctrlPr>
                            <a:rPr lang="en-US" sz="1814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14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1814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𝐶𝐴𝑇</m:t>
                          </m:r>
                        </m:sub>
                      </m:sSub>
                      <m:r>
                        <a:rPr lang="en-US" sz="1814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sz="1814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𝐸𝑆</m:t>
                      </m:r>
                      <m:r>
                        <a:rPr lang="en-US" sz="1814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sz="1814" dirty="0"/>
              </a:p>
            </p:txBody>
          </p:sp>
        </mc:Choice>
        <mc:Fallback xmlns="">
          <p:sp>
            <p:nvSpPr>
              <p:cNvPr id="9" name="Object 8">
                <a:extLst>
                  <a:ext uri="{FF2B5EF4-FFF2-40B4-BE49-F238E27FC236}">
                    <a16:creationId xmlns:a16="http://schemas.microsoft.com/office/drawing/2014/main" id="{531B9F94-5622-42DB-956B-48582D7D1D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9043" y="2319083"/>
                <a:ext cx="4898058" cy="462095"/>
              </a:xfrm>
              <a:prstGeom prst="rect">
                <a:avLst/>
              </a:prstGeom>
              <a:blipFill>
                <a:blip r:embed="rId4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7">
            <a:extLst>
              <a:ext uri="{FF2B5EF4-FFF2-40B4-BE49-F238E27FC236}">
                <a16:creationId xmlns:a16="http://schemas.microsoft.com/office/drawing/2014/main" id="{CE7B93FF-34C6-4929-BC28-D604E6C453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791" y="2867537"/>
            <a:ext cx="5459989" cy="639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918" tIns="41459" rIns="82918" bIns="41459" numCol="1" anchor="ctr" anchorCtr="0" compatLnSpc="1">
            <a:prstTxWarp prst="textNoShape">
              <a:avLst/>
            </a:prstTxWarp>
            <a:spAutoFit/>
          </a:bodyPr>
          <a:lstStyle/>
          <a:p>
            <a:pPr defTabSz="82916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If we make the assumption that we are working under steady-state conditions: </a:t>
            </a:r>
            <a:r>
              <a:rPr lang="en-US" altLang="en-US" sz="1807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d[ES]/dt  = 0. </a:t>
            </a:r>
            <a:endParaRPr lang="en-US" altLang="en-US" sz="1807" dirty="0">
              <a:latin typeface="Arial" panose="020B0604020202020204" pitchFamily="34" charset="0"/>
            </a:endParaRPr>
          </a:p>
        </p:txBody>
      </p:sp>
      <p:pic>
        <p:nvPicPr>
          <p:cNvPr id="14" name="ekin">
            <a:hlinkClick r:id="" action="ppaction://media"/>
            <a:extLst>
              <a:ext uri="{FF2B5EF4-FFF2-40B4-BE49-F238E27FC236}">
                <a16:creationId xmlns:a16="http://schemas.microsoft.com/office/drawing/2014/main" id="{14C51211-8C3C-4523-ABA1-3FD5CE9F243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996"/>
                </p14:media>
              </p:ext>
            </p:extLst>
          </p:nvPr>
        </p:nvPicPr>
        <p:blipFill rotWithShape="1">
          <a:blip r:embed="rId5"/>
          <a:srcRect l="21792" r="23496"/>
          <a:stretch>
            <a:fillRect/>
          </a:stretch>
        </p:blipFill>
        <p:spPr>
          <a:xfrm>
            <a:off x="313795" y="3407457"/>
            <a:ext cx="2804049" cy="288285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>
                <a:extLst>
                  <a:ext uri="{FF2B5EF4-FFF2-40B4-BE49-F238E27FC236}">
                    <a16:creationId xmlns:a16="http://schemas.microsoft.com/office/drawing/2014/main" id="{92511620-BC3B-493D-B934-037C47C8A7AD}"/>
                  </a:ext>
                </a:extLst>
              </p:cNvPr>
              <p:cNvSpPr txBox="1"/>
              <p:nvPr/>
            </p:nvSpPr>
            <p:spPr bwMode="auto">
              <a:xfrm>
                <a:off x="4740684" y="3187490"/>
                <a:ext cx="6495234" cy="2682742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m:rPr>
                          <m:aln/>
                        </m:rP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𝑂𝑁</m:t>
                          </m:r>
                        </m:sub>
                      </m:sSub>
                      <m: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][</m:t>
                      </m:r>
                      <m: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]−</m:t>
                      </m:r>
                      <m:sSub>
                        <m:sSubPr>
                          <m:ctrlP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𝑂𝐹𝐹</m:t>
                          </m:r>
                        </m:sub>
                      </m:sSub>
                      <m: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𝐸𝑆</m:t>
                      </m:r>
                      <m: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]−</m:t>
                      </m:r>
                      <m:sSub>
                        <m:sSubPr>
                          <m:ctrlP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𝐶𝐴𝑇</m:t>
                          </m:r>
                        </m:sub>
                      </m:sSub>
                      <m: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𝐸𝑆</m:t>
                      </m:r>
                      <m: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  <m:r>
                        <m:rPr>
                          <m:nor/>
                        </m:rP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m:rPr>
                          <m:nor/>
                        </m:rPr>
                        <a:rPr lang="en-US" sz="1807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and</m:t>
                      </m:r>
                    </m:oMath>
                    <m:oMath xmlns:m="http://schemas.openxmlformats.org/officeDocument/2006/math">
                      <m: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m:rPr>
                          <m:aln/>
                        </m:rP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𝐶𝐴𝑇</m:t>
                          </m:r>
                        </m:sub>
                      </m:sSub>
                      <m: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𝐸𝑆</m:t>
                      </m:r>
                      <m: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  <m:r>
                        <m:rPr>
                          <m:nor/>
                        </m:rPr>
                        <a:rPr lang="en-US" sz="1807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    </m:t>
                      </m:r>
                      <m:r>
                        <m:rPr>
                          <m:nor/>
                        </m:rPr>
                        <a:rPr lang="en-US" sz="1807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gives</m:t>
                      </m:r>
                      <m:r>
                        <m:rPr>
                          <m:nor/>
                        </m:rPr>
                        <a:rPr lang="en-US" sz="1807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</m:oMath>
                    <m:oMath xmlns:m="http://schemas.openxmlformats.org/officeDocument/2006/math">
                      <m: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m:rPr>
                          <m:aln/>
                        </m:rP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𝐶𝐴𝑇</m:t>
                          </m:r>
                        </m:sub>
                      </m:sSub>
                      <m: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sSub>
                        <m:sSubPr>
                          <m:ctrlP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]</m:t>
                          </m:r>
                        </m:e>
                        <m:sub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sub>
                      </m:sSub>
                      <m:f>
                        <m:fPr>
                          <m:ctrlP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]+</m:t>
                          </m:r>
                          <m:f>
                            <m:fPr>
                              <m:ctrlPr>
                                <a:rPr lang="en-US" sz="1807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807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7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sz="1807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𝑂𝐹𝐹</m:t>
                                  </m:r>
                                </m:sub>
                              </m:sSub>
                              <m:r>
                                <a:rPr lang="en-US" sz="1807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807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7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sz="1807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𝐶𝐴𝑇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sz="1807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7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sz="1807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𝑂𝑁</m:t>
                                  </m:r>
                                </m:sub>
                              </m:sSub>
                            </m:den>
                          </m:f>
                        </m:den>
                      </m:f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𝐶𝐴𝑇</m:t>
                          </m:r>
                        </m:sub>
                      </m:sSub>
                      <m:sSub>
                        <m:sSubPr>
                          <m:ctrlP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𝑇𝑜𝑡𝑎𝑙</m:t>
                          </m:r>
                        </m:sub>
                      </m:sSub>
                      <m:f>
                        <m:fPr>
                          <m:ctrlP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]+</m:t>
                          </m:r>
                          <m:sSub>
                            <m:sSubPr>
                              <m:ctrlPr>
                                <a:rPr lang="en-US" sz="1807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7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1807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sub>
                          </m:sSub>
                        </m:den>
                      </m:f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US" sz="1807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𝑀𝐴𝑋</m:t>
                          </m:r>
                        </m:sub>
                      </m:sSub>
                      <m:f>
                        <m:fPr>
                          <m:ctrlP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en-US" sz="1807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]+</m:t>
                          </m:r>
                          <m:sSub>
                            <m:sSubPr>
                              <m:ctrlPr>
                                <a:rPr lang="en-US" sz="1807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7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1807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1807" dirty="0"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Object 10">
                <a:extLst>
                  <a:ext uri="{FF2B5EF4-FFF2-40B4-BE49-F238E27FC236}">
                    <a16:creationId xmlns:a16="http://schemas.microsoft.com/office/drawing/2014/main" id="{92511620-BC3B-493D-B934-037C47C8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40684" y="3187490"/>
                <a:ext cx="6495234" cy="268274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F57770C-16D1-44A2-A797-A837F16212A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70670" y="659464"/>
          <a:ext cx="3143739" cy="21217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7" imgW="3304861" imgH="2256834" progId="MDLDrawOLE.MDLDrawObject.1">
                  <p:embed/>
                </p:oleObj>
              </mc:Choice>
              <mc:Fallback>
                <p:oleObj name="MDLDrawObject Class" r:id="rId7" imgW="3304861" imgH="2256834" progId="MDLDrawOLE.MDLDrawObject.1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EF57770C-16D1-44A2-A797-A837F16212A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70670" y="659464"/>
                        <a:ext cx="3143739" cy="21217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>
            <a:extLst>
              <a:ext uri="{FF2B5EF4-FFF2-40B4-BE49-F238E27FC236}">
                <a16:creationId xmlns:a16="http://schemas.microsoft.com/office/drawing/2014/main" id="{7E28BC2F-2F68-4C5A-8C83-84147FA44178}"/>
              </a:ext>
            </a:extLst>
          </p:cNvPr>
          <p:cNvSpPr/>
          <p:nvPr/>
        </p:nvSpPr>
        <p:spPr>
          <a:xfrm>
            <a:off x="84454" y="53850"/>
            <a:ext cx="7117118" cy="1760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7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Analytical Derivation of Rate Law - Steady-State Assumption</a:t>
            </a:r>
            <a:endParaRPr lang="en-US" sz="1807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goal is to relate the kinetic measurements to </a:t>
            </a:r>
            <a:r>
              <a:rPr lang="en-US" sz="1807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readily measurable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experimental parameters:</a:t>
            </a:r>
          </a:p>
          <a:p>
            <a:pPr marL="124375"/>
            <a:r>
              <a:rPr lang="en-US" sz="1807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The total amount of enzyme: </a:t>
            </a:r>
            <a:r>
              <a:rPr lang="en-US" sz="1807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</a:t>
            </a:r>
            <a:r>
              <a:rPr lang="en-US" sz="1807" baseline="-25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Total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= [E] + [ES]</a:t>
            </a:r>
          </a:p>
          <a:p>
            <a:pPr marL="124375"/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ii) the concentration of substrate: [S]</a:t>
            </a:r>
          </a:p>
          <a:p>
            <a:pPr marL="124375"/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iii) the measured velocity (v = </a:t>
            </a:r>
            <a:r>
              <a:rPr lang="en-US" sz="1807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807" baseline="-25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CAT</a:t>
            </a:r>
            <a:r>
              <a:rPr lang="en-US" sz="1807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[ES])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4DEEEA2-FB68-4E83-9096-F554249E49F1}"/>
              </a:ext>
            </a:extLst>
          </p:cNvPr>
          <p:cNvSpPr/>
          <p:nvPr/>
        </p:nvSpPr>
        <p:spPr>
          <a:xfrm>
            <a:off x="8190034" y="5207561"/>
            <a:ext cx="3800403" cy="926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last equation is the called the </a:t>
            </a:r>
            <a:r>
              <a:rPr lang="en-US" sz="1807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Michaelis-</a:t>
            </a:r>
            <a:r>
              <a:rPr lang="en-US" sz="1807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Menton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equation.</a:t>
            </a:r>
          </a:p>
          <a:p>
            <a:r>
              <a:rPr lang="en-US" sz="1807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1807" i="1" baseline="-25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1/2</a:t>
            </a:r>
            <a:r>
              <a:rPr lang="en-US" sz="1807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 K</a:t>
            </a:r>
            <a:r>
              <a:rPr lang="en-US" sz="1807" i="1" baseline="-25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  </a:t>
            </a:r>
            <a:r>
              <a:rPr lang="en-US" sz="1807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sz="1807" i="1" baseline="-25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7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807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1807" i="1" baseline="-250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</a:t>
            </a:r>
            <a:r>
              <a:rPr lang="en-US" sz="1807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+k</a:t>
            </a:r>
            <a:r>
              <a:rPr lang="en-US" sz="1807" i="1" baseline="-250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</a:t>
            </a:r>
            <a:r>
              <a:rPr lang="en-US" sz="1807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)/</a:t>
            </a:r>
            <a:r>
              <a:rPr lang="en-US" sz="1807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1807" i="1" baseline="-250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endParaRPr lang="en-US" sz="1807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591DCCB-6E89-4442-A27D-C60007058A5E}"/>
              </a:ext>
            </a:extLst>
          </p:cNvPr>
          <p:cNvSpPr/>
          <p:nvPr/>
        </p:nvSpPr>
        <p:spPr>
          <a:xfrm>
            <a:off x="1811909" y="5916536"/>
            <a:ext cx="276393" cy="276393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43" dirty="0"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CF135E-B447-405B-9A08-A5C5F9682068}"/>
              </a:ext>
            </a:extLst>
          </p:cNvPr>
          <p:cNvSpPr txBox="1"/>
          <p:nvPr/>
        </p:nvSpPr>
        <p:spPr>
          <a:xfrm>
            <a:off x="3019077" y="3576710"/>
            <a:ext cx="1971351" cy="926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7" dirty="0">
                <a:solidFill>
                  <a:srgbClr val="00B0F0"/>
                </a:solidFill>
                <a:latin typeface="Arial" panose="020B0604020202020204" pitchFamily="34" charset="0"/>
              </a:rPr>
              <a:t>What happens to [ES] as function of time?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756881-08F4-BAFD-02DC-7511479FF24C}"/>
              </a:ext>
            </a:extLst>
          </p:cNvPr>
          <p:cNvSpPr txBox="1"/>
          <p:nvPr/>
        </p:nvSpPr>
        <p:spPr>
          <a:xfrm>
            <a:off x="119506" y="1877612"/>
            <a:ext cx="5972084" cy="371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14" dirty="0">
                <a:latin typeface="Arial" panose="020B0604020202020204" pitchFamily="34" charset="0"/>
                <a:cs typeface="Arial" panose="020B0604020202020204" pitchFamily="34" charset="0"/>
              </a:rPr>
              <a:t>[ES](t) can be obtained from the following differential eq.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C3C97E-3ABD-BC0C-3832-C158934FD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8366F-0592-49D5-861A-010B24F2FD2E}" type="datetime1">
              <a:rPr lang="en-US" smtClean="0"/>
              <a:t>8/27/2023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56A2B-B43A-2058-3A6E-2AB1125C6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 &amp; D - Lecture 4 - Prelecture - Fall 2023</a:t>
            </a:r>
            <a:endParaRPr lang="en-US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32ECA54E-780F-1B9D-90E6-1D0D58F60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10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76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2B6FA75-FF24-4D7E-A786-14331AF4534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56097" y="388678"/>
          <a:ext cx="3323995" cy="23517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2" imgW="3628402" imgH="2599734" progId="MDLDrawOLE.MDLDrawObject.1">
                  <p:embed/>
                </p:oleObj>
              </mc:Choice>
              <mc:Fallback>
                <p:oleObj name="MDLDrawObject Class" r:id="rId2" imgW="3628402" imgH="2599734" progId="MDLDrawOLE.MDLDrawObject.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2B6FA75-FF24-4D7E-A786-14331AF4534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56097" y="388678"/>
                        <a:ext cx="3323995" cy="235179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6053DBC-25FE-436D-A9AB-F23B6D534B1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39998" y="2764010"/>
          <a:ext cx="1632196" cy="690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079500" imgH="457200" progId="">
                  <p:embed/>
                </p:oleObj>
              </mc:Choice>
              <mc:Fallback>
                <p:oleObj r:id="rId4" imgW="1079500" imgH="457200" progId="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6053DBC-25FE-436D-A9AB-F23B6D534B1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9998" y="2764010"/>
                        <a:ext cx="1632196" cy="69098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A4DFCA1-F6A9-4C53-A2D4-69FA4517A29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722428" y="1707687"/>
          <a:ext cx="2118787" cy="646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1409088" imgH="431613" progId="">
                  <p:embed/>
                </p:oleObj>
              </mc:Choice>
              <mc:Fallback>
                <p:oleObj r:id="rId6" imgW="1409088" imgH="431613" progId="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A4DFCA1-F6A9-4C53-A2D4-69FA4517A29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2428" y="1707687"/>
                        <a:ext cx="2118787" cy="64676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4772180E-267A-40FC-A0A7-A5D40F8B4F26}"/>
              </a:ext>
            </a:extLst>
          </p:cNvPr>
          <p:cNvSpPr/>
          <p:nvPr/>
        </p:nvSpPr>
        <p:spPr>
          <a:xfrm>
            <a:off x="-102196" y="744156"/>
            <a:ext cx="5507214" cy="5846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0209" indent="-124375" algn="just">
              <a:spcBef>
                <a:spcPts val="544"/>
              </a:spcBef>
            </a:pPr>
            <a:r>
              <a:rPr lang="en-US" sz="1807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</a:t>
            </a:r>
            <a:r>
              <a:rPr lang="en-US" sz="1807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The K</a:t>
            </a:r>
            <a:r>
              <a:rPr lang="en-US" sz="1807" b="1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</a:t>
            </a:r>
            <a:r>
              <a:rPr lang="en-US" sz="1807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or Michaelis constant: 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This is </a:t>
            </a:r>
            <a:r>
              <a:rPr lang="en-US" sz="1807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almost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the same as the K</a:t>
            </a:r>
            <a:r>
              <a:rPr lang="en-US" sz="1807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 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(= </a:t>
            </a:r>
            <a:r>
              <a:rPr lang="en-US" sz="1807" i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807" i="1" baseline="-25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off</a:t>
            </a:r>
            <a:r>
              <a:rPr lang="en-US" sz="1807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/</a:t>
            </a:r>
            <a:r>
              <a:rPr lang="en-US" sz="1807" i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807" i="1" baseline="-25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on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), the dissociation constant, except for the presence of the </a:t>
            </a:r>
            <a:r>
              <a:rPr lang="en-US" sz="1807" i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807" i="1" baseline="-25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CAT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term.  Therefore, it is related to the affinity of a substrate to an enzyme. </a:t>
            </a:r>
            <a:r>
              <a:rPr lang="en-US" sz="1807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It is a constant for any particular enzyme-substrate pair. Substrates with slow off-rates (</a:t>
            </a:r>
            <a:r>
              <a:rPr lang="en-US" sz="1807" i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807" i="1" baseline="-25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off</a:t>
            </a:r>
            <a:r>
              <a:rPr lang="en-US" sz="1807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bind more tightly, and possess a smaller K</a:t>
            </a:r>
            <a:r>
              <a:rPr lang="en-US" sz="1807" i="1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</a:t>
            </a:r>
            <a:r>
              <a:rPr lang="en-US" sz="1807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1807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90209" indent="-124375" algn="just">
              <a:spcBef>
                <a:spcPts val="544"/>
              </a:spcBef>
              <a:spcAft>
                <a:spcPts val="544"/>
              </a:spcAft>
            </a:pPr>
            <a:r>
              <a:rPr lang="en-US" sz="1807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When [S]=K</a:t>
            </a:r>
            <a:r>
              <a:rPr lang="en-US" sz="1807" b="1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</a:t>
            </a:r>
            <a:r>
              <a:rPr lang="en-US" sz="1807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the enzyme is ½ saturated with substrate:  v = ½ </a:t>
            </a:r>
            <a:r>
              <a:rPr lang="en-US" sz="1807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</a:t>
            </a:r>
            <a:r>
              <a:rPr lang="en-US" sz="1807" b="1" baseline="-25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Max</a:t>
            </a:r>
            <a:endParaRPr lang="en-US" sz="1807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90209" indent="-124375" algn="just"/>
            <a:r>
              <a:rPr lang="en-US" sz="1807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ii) V</a:t>
            </a:r>
            <a:r>
              <a:rPr lang="en-US" sz="1807" b="1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MAX </a:t>
            </a:r>
            <a:r>
              <a:rPr lang="en-US" sz="1807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= </a:t>
            </a:r>
            <a:r>
              <a:rPr lang="en-US" sz="1807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807" b="1" baseline="-25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CAT</a:t>
            </a:r>
            <a:r>
              <a:rPr lang="en-US" sz="1807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[E</a:t>
            </a:r>
            <a:r>
              <a:rPr lang="en-US" sz="1807" b="1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lang="en-US" sz="1807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]: 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This is the highest rate of product production possible.  It is obtained at high substrate levels ([S]&gt;&gt;K</a:t>
            </a:r>
            <a:r>
              <a:rPr lang="en-US" sz="1807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). Under these conditions </a:t>
            </a:r>
            <a:r>
              <a:rPr lang="en-US" sz="1807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all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of the enzyme is in the [ES] form (i.e. [ES]=[E</a:t>
            </a:r>
            <a:r>
              <a:rPr lang="en-US" sz="1807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]), the enzyme is </a:t>
            </a:r>
            <a:r>
              <a:rPr lang="en-US" sz="1807" b="1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saturated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with substrate. </a:t>
            </a:r>
            <a:r>
              <a:rPr lang="en-US" sz="1807" i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807" i="1" baseline="-25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CAT</a:t>
            </a:r>
            <a:r>
              <a:rPr lang="en-US" sz="1807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is obtained from V</a:t>
            </a:r>
            <a:r>
              <a:rPr lang="en-US" sz="1807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MAX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since the total amount of enzyme is known: </a:t>
            </a:r>
            <a:r>
              <a:rPr lang="en-US" sz="1807" i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807" i="1" baseline="-25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CAT</a:t>
            </a:r>
            <a:r>
              <a:rPr lang="en-US" sz="1807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=V</a:t>
            </a:r>
            <a:r>
              <a:rPr lang="en-US" sz="1807" i="1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MAX</a:t>
            </a:r>
            <a:r>
              <a:rPr lang="en-US" sz="1807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/[E</a:t>
            </a:r>
            <a:r>
              <a:rPr lang="en-US" sz="1807" i="1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lang="en-US" sz="1807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].</a:t>
            </a:r>
            <a:endParaRPr lang="en-US" sz="1807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90209" indent="-124375" algn="just">
              <a:spcBef>
                <a:spcPts val="544"/>
              </a:spcBef>
            </a:pPr>
            <a:r>
              <a:rPr lang="en-US" sz="1807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iii) </a:t>
            </a:r>
            <a:r>
              <a:rPr lang="en-US" sz="1807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807" b="1" baseline="-25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CAT</a:t>
            </a:r>
            <a:r>
              <a:rPr lang="en-US" sz="1807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is also called the turn-over number – </a:t>
            </a:r>
            <a:r>
              <a:rPr lang="en-US" sz="1807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how many products are produced/sec by a </a:t>
            </a:r>
            <a:r>
              <a:rPr lang="en-US" sz="1807" b="1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single</a:t>
            </a:r>
            <a:r>
              <a:rPr lang="en-US" sz="1807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enzyme molecule.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2B27FD4-32A4-4A54-B19B-5C568361F09A}"/>
                  </a:ext>
                </a:extLst>
              </p:cNvPr>
              <p:cNvSpPr txBox="1"/>
              <p:nvPr/>
            </p:nvSpPr>
            <p:spPr>
              <a:xfrm>
                <a:off x="6545788" y="4263811"/>
                <a:ext cx="3699987" cy="523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43" i="1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sz="1643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643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43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1643" i="1">
                              <a:latin typeface="Cambria Math" panose="02040503050406030204" pitchFamily="18" charset="0"/>
                            </a:rPr>
                            <m:t>𝑀𝐴𝑋</m:t>
                          </m:r>
                        </m:sub>
                      </m:sSub>
                      <m:f>
                        <m:fPr>
                          <m:ctrlPr>
                            <a:rPr lang="en-US" sz="1643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43" i="1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1643" i="1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en-US" sz="1643" i="1"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d>
                            <m:dPr>
                              <m:begChr m:val="["/>
                              <m:endChr m:val="]"/>
                              <m:ctrlPr>
                                <a:rPr lang="en-US" sz="1643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43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</m:d>
                          <m:r>
                            <a:rPr lang="en-US" sz="1643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1643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43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1643" i="1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sub>
                          </m:sSub>
                        </m:den>
                      </m:f>
                      <m:r>
                        <a:rPr lang="en-US" sz="1643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643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43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sz="1643" i="1">
                              <a:latin typeface="Cambria Math" panose="02040503050406030204" pitchFamily="18" charset="0"/>
                            </a:rPr>
                            <m:t>𝑇𝑂𝑇</m:t>
                          </m:r>
                        </m:sub>
                      </m:sSub>
                      <m:sSub>
                        <m:sSubPr>
                          <m:ctrlPr>
                            <a:rPr lang="en-US" sz="1643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43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1643" i="1">
                              <a:latin typeface="Cambria Math" panose="02040503050406030204" pitchFamily="18" charset="0"/>
                            </a:rPr>
                            <m:t>𝐶𝐴𝑇</m:t>
                          </m:r>
                        </m:sub>
                      </m:sSub>
                      <m:f>
                        <m:fPr>
                          <m:ctrlPr>
                            <a:rPr lang="en-US" sz="1643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43" i="1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1643" i="1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en-US" sz="1643" i="1"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d>
                            <m:dPr>
                              <m:begChr m:val="["/>
                              <m:endChr m:val="]"/>
                              <m:ctrlPr>
                                <a:rPr lang="en-US" sz="1643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43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</m:d>
                          <m:r>
                            <a:rPr lang="en-US" sz="1643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1643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43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1643" i="1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1643" dirty="0"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2B27FD4-32A4-4A54-B19B-5C568361F0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5788" y="4263811"/>
                <a:ext cx="3699987" cy="52379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5BCB23F-576B-432F-B418-F9886881F13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73051" y="5450958"/>
          <a:ext cx="2096934" cy="525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9" imgW="1742391" imgH="437493" progId="MDLDrawOLE.MDLDrawObject.1">
                  <p:embed/>
                </p:oleObj>
              </mc:Choice>
              <mc:Fallback>
                <p:oleObj name="MDLDrawObject Class" r:id="rId9" imgW="1742391" imgH="437493" progId="MDLDrawOLE.MDLDrawObject.1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5BCB23F-576B-432F-B418-F9886881F13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3051" y="5450958"/>
                        <a:ext cx="2096934" cy="5256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126C29F-FBDD-4974-B6FE-E5C3E780F7C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45491" y="3357997"/>
          <a:ext cx="2217625" cy="43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11" imgW="2209553" imgH="437493" progId="MDLDrawOLE.MDLDrawObject.1">
                  <p:embed/>
                </p:oleObj>
              </mc:Choice>
              <mc:Fallback>
                <p:oleObj name="MDLDrawObject Class" r:id="rId11" imgW="2209553" imgH="437493" progId="MDLDrawOLE.MDLDrawObject.1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126C29F-FBDD-4974-B6FE-E5C3E780F7C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45491" y="3357997"/>
                        <a:ext cx="2217625" cy="437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1A2C2C5-BF12-D3B3-F288-3BA3064BA0E5}"/>
              </a:ext>
            </a:extLst>
          </p:cNvPr>
          <p:cNvSpPr txBox="1"/>
          <p:nvPr/>
        </p:nvSpPr>
        <p:spPr>
          <a:xfrm>
            <a:off x="3764015" y="31717"/>
            <a:ext cx="4777270" cy="483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539" dirty="0">
                <a:latin typeface="Arial" panose="020B0604020202020204" pitchFamily="34" charset="0"/>
                <a:cs typeface="Arial" panose="020B0604020202020204" pitchFamily="34" charset="0"/>
              </a:rPr>
              <a:t>Summary of Kinetic Parameters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15F525E4-224E-960C-04B1-9A0F04A38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4505A-0FD8-4210-A86A-5BB884164757}" type="datetime1">
              <a:rPr lang="en-US" smtClean="0"/>
              <a:t>8/27/2023</a:t>
            </a:fld>
            <a:endParaRPr lang="en-US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D4540A17-1B87-EDC5-2016-6A335CD2C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 &amp; D - Lecture 4 - Prelecture - Fall 2023</a:t>
            </a:r>
            <a:endParaRPr lang="en-US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4762418F-6DF2-2850-8153-CA6D89D05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409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2B6FA75-FF24-4D7E-A786-14331AF4534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47063" y="4050884"/>
          <a:ext cx="3226680" cy="2282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DLDrawObject Class" r:id="rId2" imgW="3628402" imgH="2599734" progId="MDLDrawOLE.MDLDrawObject.1">
                  <p:embed/>
                </p:oleObj>
              </mc:Choice>
              <mc:Fallback>
                <p:oleObj name="MDLDrawObject Class" r:id="rId2" imgW="3628402" imgH="2599734" progId="MDLDrawOLE.MDLDrawObject.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2B6FA75-FF24-4D7E-A786-14331AF4534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7063" y="4050884"/>
                        <a:ext cx="3226680" cy="22829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4772180E-267A-40FC-A0A7-A5D40F8B4F26}"/>
              </a:ext>
            </a:extLst>
          </p:cNvPr>
          <p:cNvSpPr/>
          <p:nvPr/>
        </p:nvSpPr>
        <p:spPr>
          <a:xfrm>
            <a:off x="67188" y="3317474"/>
            <a:ext cx="6564332" cy="926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8751" indent="-82917">
              <a:spcBef>
                <a:spcPts val="544"/>
              </a:spcBef>
            </a:pPr>
            <a:r>
              <a:rPr lang="en-US" sz="1807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Specificity constant: </a:t>
            </a:r>
            <a:r>
              <a:rPr lang="en-US" sz="1807" b="1" dirty="0" err="1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807" b="1" baseline="-25000" dirty="0" err="1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CAT</a:t>
            </a:r>
            <a:r>
              <a:rPr lang="en-US" sz="1807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/K</a:t>
            </a:r>
            <a:r>
              <a:rPr lang="en-US" sz="1807" b="1" baseline="-250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=  rate at low substrate.  This combines information on the catalytic efficiency (</a:t>
            </a:r>
            <a:r>
              <a:rPr lang="en-US" sz="1807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807" baseline="-25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CAT</a:t>
            </a:r>
            <a:r>
              <a:rPr lang="en-US" sz="1807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), and substrate specificity.  </a:t>
            </a:r>
            <a:r>
              <a:rPr lang="en-US" sz="1807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Useful to predict rates at low [S].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D4C29C3-B6C0-49ED-B3C0-1E8442CEB152}"/>
                  </a:ext>
                </a:extLst>
              </p:cNvPr>
              <p:cNvSpPr txBox="1"/>
              <p:nvPr/>
            </p:nvSpPr>
            <p:spPr>
              <a:xfrm>
                <a:off x="844534" y="4283846"/>
                <a:ext cx="4538358" cy="6247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7" i="1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sz="1807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807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7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sz="1807" i="1">
                              <a:latin typeface="Cambria Math" panose="02040503050406030204" pitchFamily="18" charset="0"/>
                            </a:rPr>
                            <m:t>𝑇𝑜𝑡𝑎𝑙</m:t>
                          </m:r>
                        </m:sub>
                      </m:sSub>
                      <m:sSub>
                        <m:sSubPr>
                          <m:ctrlPr>
                            <a:rPr lang="en-US" sz="1807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7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1807" i="1">
                              <a:latin typeface="Cambria Math" panose="02040503050406030204" pitchFamily="18" charset="0"/>
                            </a:rPr>
                            <m:t>𝐶𝐴𝑇</m:t>
                          </m:r>
                        </m:sub>
                      </m:sSub>
                      <m:f>
                        <m:fPr>
                          <m:ctrlPr>
                            <a:rPr lang="en-US" sz="1807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7" i="1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1807" i="1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en-US" sz="1807" i="1"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d>
                            <m:dPr>
                              <m:begChr m:val="["/>
                              <m:endChr m:val="]"/>
                              <m:ctrlPr>
                                <a:rPr lang="en-US" sz="1807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7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</m:d>
                          <m:r>
                            <a:rPr lang="en-US" sz="1807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1807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7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1807" i="1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sub>
                          </m:sSub>
                        </m:den>
                      </m:f>
                      <m:r>
                        <a:rPr lang="en-US" sz="1807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1807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7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sz="1807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𝑇𝑜𝑡𝑎𝑙</m:t>
                          </m:r>
                        </m:sub>
                      </m:sSub>
                      <m:d>
                        <m:dPr>
                          <m:ctrlPr>
                            <a:rPr lang="en-US" sz="1807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807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807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7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sz="1807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𝐶𝐴𝑇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sz="1807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7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1807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𝑀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r>
                        <a:rPr lang="en-US" sz="1807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[</m:t>
                      </m:r>
                      <m:r>
                        <a:rPr lang="en-US" sz="1807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  <m:r>
                        <a:rPr lang="en-US" sz="1807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sz="1807" dirty="0"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D4C29C3-B6C0-49ED-B3C0-1E8442CEB1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534" y="4283846"/>
                <a:ext cx="4538358" cy="6247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7BB12520-A366-4100-94B6-08671F5CA86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1" t="25555" r="4903" b="32551"/>
          <a:stretch/>
        </p:blipFill>
        <p:spPr>
          <a:xfrm>
            <a:off x="4328634" y="82748"/>
            <a:ext cx="7709815" cy="261602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02CAF77-09B9-4402-BEC9-9ABF9BD169FA}"/>
              </a:ext>
            </a:extLst>
          </p:cNvPr>
          <p:cNvSpPr txBox="1"/>
          <p:nvPr/>
        </p:nvSpPr>
        <p:spPr>
          <a:xfrm>
            <a:off x="222650" y="181383"/>
            <a:ext cx="2971224" cy="1482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7" dirty="0" err="1">
                <a:latin typeface="Arial" panose="020B0604020202020204" pitchFamily="34" charset="0"/>
              </a:rPr>
              <a:t>k</a:t>
            </a:r>
            <a:r>
              <a:rPr lang="en-US" sz="1807" baseline="-25000" dirty="0" err="1">
                <a:latin typeface="Arial" panose="020B0604020202020204" pitchFamily="34" charset="0"/>
              </a:rPr>
              <a:t>cat</a:t>
            </a:r>
            <a:r>
              <a:rPr lang="en-US" sz="1807" baseline="-25000" dirty="0">
                <a:latin typeface="Arial" panose="020B0604020202020204" pitchFamily="34" charset="0"/>
              </a:rPr>
              <a:t>:</a:t>
            </a:r>
          </a:p>
          <a:p>
            <a:pPr marL="310942" indent="-310942">
              <a:buFont typeface="Arial" panose="020B0604020202020204" pitchFamily="34" charset="0"/>
              <a:buChar char="•"/>
            </a:pPr>
            <a:r>
              <a:rPr lang="en-US" sz="1807" dirty="0">
                <a:latin typeface="Arial" panose="020B0604020202020204" pitchFamily="34" charset="0"/>
              </a:rPr>
              <a:t>depends on the enzyme </a:t>
            </a:r>
            <a:r>
              <a:rPr lang="en-US" sz="1807" b="1" i="1" dirty="0">
                <a:latin typeface="Arial" panose="020B0604020202020204" pitchFamily="34" charset="0"/>
              </a:rPr>
              <a:t>and</a:t>
            </a:r>
            <a:r>
              <a:rPr lang="en-US" sz="1807" dirty="0">
                <a:latin typeface="Arial" panose="020B0604020202020204" pitchFamily="34" charset="0"/>
              </a:rPr>
              <a:t> its substrate.</a:t>
            </a:r>
          </a:p>
          <a:p>
            <a:pPr marL="310942" indent="-310942">
              <a:buFont typeface="Arial" panose="020B0604020202020204" pitchFamily="34" charset="0"/>
              <a:buChar char="•"/>
            </a:pPr>
            <a:r>
              <a:rPr lang="en-US" sz="1807" dirty="0">
                <a:solidFill>
                  <a:srgbClr val="00B050"/>
                </a:solidFill>
                <a:latin typeface="Arial" panose="020B0604020202020204" pitchFamily="34" charset="0"/>
              </a:rPr>
              <a:t>Wide range of catalytic efficiencies.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30A047-1F68-3B41-DE0C-C43F612DE6B3}"/>
              </a:ext>
            </a:extLst>
          </p:cNvPr>
          <p:cNvSpPr txBox="1"/>
          <p:nvPr/>
        </p:nvSpPr>
        <p:spPr>
          <a:xfrm>
            <a:off x="25147" y="5475171"/>
            <a:ext cx="6443402" cy="1096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6235">
              <a:spcBef>
                <a:spcPts val="544"/>
              </a:spcBef>
            </a:pPr>
            <a:r>
              <a:rPr lang="en-US" sz="1632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Note: </a:t>
            </a:r>
            <a:r>
              <a:rPr lang="en-US" sz="1632" i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632" i="1" baseline="-25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CAT</a:t>
            </a:r>
            <a:r>
              <a:rPr lang="en-US" sz="1632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/K</a:t>
            </a:r>
            <a:r>
              <a:rPr lang="en-US" sz="1632" i="1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</a:t>
            </a:r>
            <a:r>
              <a:rPr lang="en-US" sz="1632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is often used to compare one enzyme to another, this is usually misleading because it does not separate catalytic efficiency from binding, it is best to compare </a:t>
            </a:r>
            <a:r>
              <a:rPr lang="en-US" sz="1632" i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en-US" sz="1632" i="1" baseline="-25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cat</a:t>
            </a:r>
            <a:r>
              <a:rPr lang="en-US" sz="1632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and K</a:t>
            </a:r>
            <a:r>
              <a:rPr lang="en-US" sz="1632" i="1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</a:t>
            </a:r>
            <a:r>
              <a:rPr lang="en-US" sz="1632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separately – they are apples and oranges!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05AE4C9-929B-6224-7DB2-340C11D86C9E}"/>
              </a:ext>
            </a:extLst>
          </p:cNvPr>
          <p:cNvSpPr/>
          <p:nvPr/>
        </p:nvSpPr>
        <p:spPr>
          <a:xfrm>
            <a:off x="4328633" y="2150498"/>
            <a:ext cx="6327851" cy="55278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2" dirty="0"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92DE64-90BE-56E9-08CD-7769D47CBAB8}"/>
              </a:ext>
            </a:extLst>
          </p:cNvPr>
          <p:cNvSpPr txBox="1"/>
          <p:nvPr/>
        </p:nvSpPr>
        <p:spPr>
          <a:xfrm>
            <a:off x="222650" y="1779540"/>
            <a:ext cx="3005773" cy="1482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7" dirty="0">
                <a:latin typeface="Arial" panose="020B0604020202020204" pitchFamily="34" charset="0"/>
              </a:rPr>
              <a:t>K</a:t>
            </a:r>
            <a:r>
              <a:rPr lang="en-US" sz="1807" baseline="-25000" dirty="0">
                <a:latin typeface="Arial" panose="020B0604020202020204" pitchFamily="34" charset="0"/>
              </a:rPr>
              <a:t>m: </a:t>
            </a:r>
          </a:p>
          <a:p>
            <a:pPr marL="310942" indent="-310942">
              <a:buFont typeface="Arial" panose="020B0604020202020204" pitchFamily="34" charset="0"/>
              <a:buChar char="•"/>
            </a:pPr>
            <a:r>
              <a:rPr lang="en-US" sz="1807" dirty="0">
                <a:latin typeface="Arial" panose="020B0604020202020204" pitchFamily="34" charset="0"/>
              </a:rPr>
              <a:t>depends on the enzyme </a:t>
            </a:r>
            <a:r>
              <a:rPr lang="en-US" sz="1807" b="1" i="1" dirty="0">
                <a:latin typeface="Arial" panose="020B0604020202020204" pitchFamily="34" charset="0"/>
              </a:rPr>
              <a:t>and</a:t>
            </a:r>
            <a:r>
              <a:rPr lang="en-US" sz="1807" dirty="0">
                <a:latin typeface="Arial" panose="020B0604020202020204" pitchFamily="34" charset="0"/>
              </a:rPr>
              <a:t> its substrate.</a:t>
            </a:r>
          </a:p>
          <a:p>
            <a:pPr marL="310942" indent="-310942">
              <a:buFont typeface="Arial" panose="020B0604020202020204" pitchFamily="34" charset="0"/>
              <a:buChar char="•"/>
            </a:pPr>
            <a:r>
              <a:rPr lang="en-US" sz="1807" dirty="0">
                <a:solidFill>
                  <a:srgbClr val="C00000"/>
                </a:solidFill>
                <a:latin typeface="Arial" panose="020B0604020202020204" pitchFamily="34" charset="0"/>
              </a:rPr>
              <a:t>Wide range of binding affinities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24D5345-B20B-1196-656F-C4022420AD46}"/>
              </a:ext>
            </a:extLst>
          </p:cNvPr>
          <p:cNvSpPr/>
          <p:nvPr/>
        </p:nvSpPr>
        <p:spPr>
          <a:xfrm>
            <a:off x="4328633" y="694968"/>
            <a:ext cx="4945887" cy="142116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2" dirty="0">
              <a:latin typeface="Arial" panose="020B0604020202020204" pitchFamily="34" charset="0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FF5D508-15C5-F7CB-52E7-491E30E26B0F}"/>
              </a:ext>
            </a:extLst>
          </p:cNvPr>
          <p:cNvCxnSpPr>
            <a:cxnSpLocks/>
          </p:cNvCxnSpPr>
          <p:nvPr/>
        </p:nvCxnSpPr>
        <p:spPr>
          <a:xfrm>
            <a:off x="3228424" y="1339516"/>
            <a:ext cx="1033023" cy="58809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8D0F628-A67F-71DB-EA88-BD64704B9BC1}"/>
              </a:ext>
            </a:extLst>
          </p:cNvPr>
          <p:cNvCxnSpPr>
            <a:stCxn id="11" idx="3"/>
          </p:cNvCxnSpPr>
          <p:nvPr/>
        </p:nvCxnSpPr>
        <p:spPr>
          <a:xfrm>
            <a:off x="3228423" y="2520929"/>
            <a:ext cx="1001924" cy="9794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C0521FB8-952E-BDBA-8CB9-EBA7C25774C6}"/>
              </a:ext>
            </a:extLst>
          </p:cNvPr>
          <p:cNvSpPr/>
          <p:nvPr/>
        </p:nvSpPr>
        <p:spPr>
          <a:xfrm>
            <a:off x="10938239" y="734169"/>
            <a:ext cx="962013" cy="196911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2" dirty="0">
              <a:latin typeface="Arial" panose="020B0604020202020204" pitchFamily="34" charset="0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00F0955-AB3E-35AB-C82F-551754D1D543}"/>
              </a:ext>
            </a:extLst>
          </p:cNvPr>
          <p:cNvCxnSpPr>
            <a:cxnSpLocks/>
            <a:stCxn id="9" idx="3"/>
          </p:cNvCxnSpPr>
          <p:nvPr/>
        </p:nvCxnSpPr>
        <p:spPr>
          <a:xfrm flipV="1">
            <a:off x="6631520" y="2728353"/>
            <a:ext cx="4306719" cy="1052421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48667962-F5D9-6D8B-B251-6116C61F6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6CF2C-FE92-44CE-9518-9257D9DF4438}" type="datetime1">
              <a:rPr lang="en-US" smtClean="0"/>
              <a:t>8/27/2023</a:t>
            </a:fld>
            <a:endParaRPr lang="en-US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F7067C51-DE4B-2F55-BC48-EDDEFE594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 &amp; D - Lecture 4 - Prelecture - Fall 2023</a:t>
            </a:r>
            <a:endParaRPr lang="en-US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CAEE585B-CBE8-A340-CCDE-F2F84174E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BB032-4020-48F4-953B-341806DC4A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870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2948</TotalTime>
  <Words>1481</Words>
  <Application>Microsoft Office PowerPoint</Application>
  <PresentationFormat>Widescreen</PresentationFormat>
  <Paragraphs>185</Paragraphs>
  <Slides>11</Slides>
  <Notes>3</Notes>
  <HiddenSlides>0</HiddenSlides>
  <MMClips>1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Cambria Math</vt:lpstr>
      <vt:lpstr>Symbol</vt:lpstr>
      <vt:lpstr>Times New Roman</vt:lpstr>
      <vt:lpstr>Office Theme</vt:lpstr>
      <vt:lpstr>MDLDrawObject Class</vt:lpstr>
      <vt:lpstr> Enzyme Kinetics</vt:lpstr>
      <vt:lpstr>Enzymes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Carnegie Mellon University in Qatar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Ken Hovis</dc:creator>
  <cp:lastModifiedBy>Gordon Stephen Rule</cp:lastModifiedBy>
  <cp:revision>200</cp:revision>
  <cp:lastPrinted>2018-09-02T10:14:33Z</cp:lastPrinted>
  <dcterms:created xsi:type="dcterms:W3CDTF">2011-08-23T09:25:13Z</dcterms:created>
  <dcterms:modified xsi:type="dcterms:W3CDTF">2023-08-28T00:35:41Z</dcterms:modified>
</cp:coreProperties>
</file>