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video/unknown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ink/ink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468" r:id="rId3"/>
    <p:sldId id="280" r:id="rId4"/>
    <p:sldId id="272" r:id="rId5"/>
    <p:sldId id="378" r:id="rId6"/>
    <p:sldId id="265" r:id="rId7"/>
    <p:sldId id="318" r:id="rId8"/>
    <p:sldId id="544" r:id="rId9"/>
    <p:sldId id="335" r:id="rId10"/>
    <p:sldId id="389" r:id="rId11"/>
    <p:sldId id="327" r:id="rId12"/>
    <p:sldId id="390" r:id="rId13"/>
    <p:sldId id="391" r:id="rId14"/>
    <p:sldId id="469" r:id="rId15"/>
    <p:sldId id="454" r:id="rId16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6" autoAdjust="0"/>
    <p:restoredTop sz="80696" autoAdjust="0"/>
  </p:normalViewPr>
  <p:slideViewPr>
    <p:cSldViewPr>
      <p:cViewPr varScale="1">
        <p:scale>
          <a:sx n="69" d="100"/>
          <a:sy n="69" d="100"/>
        </p:scale>
        <p:origin x="1152" y="2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le\Desktop\andrew_www\F2017_03_151_HMB\Lab\4_Gel%20Electrophoresis%20Lab\Sample_Gel_NEB100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62572718419381"/>
          <c:y val="0.17189995301101313"/>
          <c:w val="0.69750559737123341"/>
          <c:h val="0.6956082244811304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Sheet1!$C$2:$C$13</c:f>
              <c:numCache>
                <c:formatCode>General</c:formatCode>
                <c:ptCount val="12"/>
                <c:pt idx="0">
                  <c:v>493</c:v>
                </c:pt>
                <c:pt idx="1">
                  <c:v>539</c:v>
                </c:pt>
                <c:pt idx="2">
                  <c:v>580</c:v>
                </c:pt>
                <c:pt idx="3">
                  <c:v>602</c:v>
                </c:pt>
                <c:pt idx="4">
                  <c:v>630</c:v>
                </c:pt>
                <c:pt idx="5">
                  <c:v>660</c:v>
                </c:pt>
                <c:pt idx="6">
                  <c:v>695</c:v>
                </c:pt>
                <c:pt idx="7">
                  <c:v>736</c:v>
                </c:pt>
                <c:pt idx="8">
                  <c:v>783</c:v>
                </c:pt>
                <c:pt idx="9">
                  <c:v>844</c:v>
                </c:pt>
                <c:pt idx="10">
                  <c:v>914</c:v>
                </c:pt>
              </c:numCache>
            </c:numRef>
          </c:xVal>
          <c:yVal>
            <c:numRef>
              <c:f>Sheet1!$D$2:$D$13</c:f>
              <c:numCache>
                <c:formatCode>General</c:formatCode>
                <c:ptCount val="12"/>
                <c:pt idx="0">
                  <c:v>3.1809855807867304</c:v>
                </c:pt>
                <c:pt idx="1">
                  <c:v>3.0791812460476247</c:v>
                </c:pt>
                <c:pt idx="2">
                  <c:v>3</c:v>
                </c:pt>
                <c:pt idx="3">
                  <c:v>2.9542425094393248</c:v>
                </c:pt>
                <c:pt idx="4">
                  <c:v>2.9030899869919438</c:v>
                </c:pt>
                <c:pt idx="5">
                  <c:v>2.8450980400142569</c:v>
                </c:pt>
                <c:pt idx="6">
                  <c:v>2.7781512503836434</c:v>
                </c:pt>
                <c:pt idx="7">
                  <c:v>2.6989700043360187</c:v>
                </c:pt>
                <c:pt idx="8">
                  <c:v>2.6020599913279625</c:v>
                </c:pt>
                <c:pt idx="9">
                  <c:v>2.4771212547196626</c:v>
                </c:pt>
                <c:pt idx="10">
                  <c:v>2.3010299956639813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F71-470C-A431-C1D49D05F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3570032"/>
        <c:axId val="1153105440"/>
      </c:scatterChart>
      <c:valAx>
        <c:axId val="943570032"/>
        <c:scaling>
          <c:orientation val="minMax"/>
          <c:max val="950"/>
          <c:min val="4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d</a:t>
                </a:r>
                <a:r>
                  <a:rPr lang="en-US" sz="1600" baseline="0">
                    <a:solidFill>
                      <a:sysClr val="windowText" lastClr="000000"/>
                    </a:solidFill>
                  </a:rPr>
                  <a:t> (mm)</a:t>
                </a:r>
                <a:endParaRPr lang="en-US" sz="16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882827146606667"/>
              <c:y val="0.93272115670392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3105440"/>
        <c:crosses val="autoZero"/>
        <c:crossBetween val="midCat"/>
        <c:majorUnit val="100"/>
        <c:minorUnit val="50"/>
      </c:valAx>
      <c:valAx>
        <c:axId val="1153105440"/>
        <c:scaling>
          <c:orientation val="minMax"/>
          <c:max val="3.2"/>
          <c:min val="2.2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log(MW)</a:t>
                </a:r>
              </a:p>
            </c:rich>
          </c:tx>
          <c:layout>
            <c:manualLayout>
              <c:xMode val="edge"/>
              <c:yMode val="edge"/>
              <c:x val="9.3510967379077624E-3"/>
              <c:y val="0.376449124740883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3570032"/>
        <c:crosses val="autoZero"/>
        <c:crossBetween val="midCat"/>
        <c:majorUnit val="0.1"/>
        <c:min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0.43237</cdr:x>
      <cdr:y>0.35659</cdr:y>
    </cdr:from>
    <cdr:to>
      <cdr:x>0.43237</cdr:x>
      <cdr:y>0.89922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1C5C2D66-0F95-4EAC-9D37-7F9AEC38DD9B}"/>
            </a:ext>
          </a:extLst>
        </cdr:cNvPr>
        <cdr:cNvCxnSpPr/>
      </cdr:nvCxnSpPr>
      <cdr:spPr>
        <a:xfrm xmlns:a="http://schemas.openxmlformats.org/drawingml/2006/main" flipV="1">
          <a:off x="2786064" y="2190749"/>
          <a:ext cx="0" cy="333375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0.17857</cdr:x>
      <cdr:y>0.35504</cdr:y>
    </cdr:from>
    <cdr:to>
      <cdr:x>0.43089</cdr:x>
      <cdr:y>0.35504</cdr:y>
    </cdr:to>
    <cdr:cxnSp macro="">
      <cdr:nvCxnSpPr>
        <cdr:cNvPr id="11" name="Straight Arrow Connector 10">
          <a:extLst xmlns:a="http://schemas.openxmlformats.org/drawingml/2006/main">
            <a:ext uri="{FF2B5EF4-FFF2-40B4-BE49-F238E27FC236}">
              <a16:creationId xmlns:a16="http://schemas.microsoft.com/office/drawing/2014/main" id="{96E7A5B3-8F9F-4A31-8E3E-94E8F6D33B1E}"/>
            </a:ext>
          </a:extLst>
        </cdr:cNvPr>
        <cdr:cNvCxnSpPr/>
      </cdr:nvCxnSpPr>
      <cdr:spPr>
        <a:xfrm xmlns:a="http://schemas.openxmlformats.org/drawingml/2006/main" flipH="1">
          <a:off x="762000" y="1509954"/>
          <a:ext cx="1076695" cy="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124.13793" units="1/cm"/>
          <inkml:channelProperty channel="T" name="resolution" value="1" units="1/dev"/>
        </inkml:channelProperties>
      </inkml:inkSource>
      <inkml:timestamp xml:id="ts0" timeString="2023-08-20T18:02:44.8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30721 15846 0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8-20T18:34:18.54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1928 16966 833 0,'-20'-3'88'5,"0"1"76"16,5 0-20-21,1-1-22 14,-5 0-14-14,4-5-31 18,-1-1-10-18,6-4-14 0,6 0-4 17,5 0-7-17,5-3-5 17,7-3-13-17,6-3-7 0,7 0-9 17,2-1-4-17,-1 3-3 17,4 4 1-17,-5 3-1 16,-3 0 1-16,2 7 1 15,-5 3-1-15,-1 9 2 17,-1 7 1-17,-8 11 2 16,1 4 2-16,-6 7 1 16,-2 0-1-16,2-3-1 0,0-11-1 6,1-7-1 9,-1-9-1-15,1-13-2 14,1-8 0-14,5-12 0 15,-2-1 0-15,3 1 2 18,-1 5 3-18,-1 10 3 15,1 4 1-15,1 12-1 16,0 3-1-16,-1 12 0 22,-1 5 2-22,-3 0 15 0,2 2 8 15,-1-9 6-15,-1-6-1 15,2-7-14-15,2-3-9 14,3-10-8-14,1-4-6 19,0-4-81-19,-1-4 6 0,0-16 24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159" cy="350520"/>
          </a:xfrm>
          <a:prstGeom prst="rect">
            <a:avLst/>
          </a:prstGeom>
        </p:spPr>
        <p:txBody>
          <a:bodyPr vert="horz" lIns="91647" tIns="45824" rIns="91647" bIns="45824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134" y="0"/>
            <a:ext cx="4028159" cy="350520"/>
          </a:xfrm>
          <a:prstGeom prst="rect">
            <a:avLst/>
          </a:prstGeom>
        </p:spPr>
        <p:txBody>
          <a:bodyPr vert="horz" lIns="91647" tIns="45824" rIns="91647" bIns="45824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8970FE3-3ACB-419D-BE09-AA868D4ABA97}" type="datetimeFigureOut">
              <a:rPr lang="en-US" smtClean="0"/>
              <a:pPr/>
              <a:t>8/20/2023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7050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47" tIns="45824" rIns="91647" bIns="458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063" y="3329940"/>
            <a:ext cx="7436277" cy="3154680"/>
          </a:xfrm>
          <a:prstGeom prst="rect">
            <a:avLst/>
          </a:prstGeom>
        </p:spPr>
        <p:txBody>
          <a:bodyPr vert="horz" lIns="91647" tIns="45824" rIns="91647" bIns="458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79"/>
            <a:ext cx="4028159" cy="350520"/>
          </a:xfrm>
          <a:prstGeom prst="rect">
            <a:avLst/>
          </a:prstGeom>
        </p:spPr>
        <p:txBody>
          <a:bodyPr vert="horz" lIns="91647" tIns="45824" rIns="91647" bIns="45824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134" y="6658679"/>
            <a:ext cx="4028159" cy="350520"/>
          </a:xfrm>
          <a:prstGeom prst="rect">
            <a:avLst/>
          </a:prstGeom>
        </p:spPr>
        <p:txBody>
          <a:bodyPr vert="horz" lIns="91647" tIns="45824" rIns="91647" bIns="45824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FC2FDB8-7725-4B7A-B26B-075CB60ADF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74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5D2BF-B994-4F82-859B-5C55204E70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64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427D6-D8CA-4930-B69E-43171D1651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20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427D6-D8CA-4930-B69E-43171D1651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95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2FDB8-7725-4B7A-B26B-075CB60ADF5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525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2650" y="465138"/>
            <a:ext cx="4135438" cy="232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cell functions depend on proteins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C8971-9724-4B6A-B58D-BBE7BD1634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94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88640" indent="-26486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59447" indent="-2118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83225" indent="-2118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07004" indent="-2118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30783" indent="-2118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54561" indent="-2118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78340" indent="-2118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02119" indent="-2118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72F13B-5DB2-4008-8CF7-F92C6947962B}" type="slidenum">
              <a:rPr lang="en-US" altLang="en-US" smtClean="0"/>
              <a:pPr eaLnBrk="1" hangingPunct="1"/>
              <a:t>4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1400" y="527050"/>
            <a:ext cx="4673600" cy="26289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Methionine is also the codon for a start sequence</a:t>
            </a:r>
          </a:p>
        </p:txBody>
      </p:sp>
    </p:spTree>
    <p:extLst>
      <p:ext uri="{BB962C8B-B14F-4D97-AF65-F5344CB8AC3E}">
        <p14:creationId xmlns:p14="http://schemas.microsoft.com/office/powerpoint/2010/main" val="331152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261A3-4A55-5349-A5B6-A64B0443E61F}" type="slidenum">
              <a:rPr lang="en-US"/>
              <a:pPr/>
              <a:t>6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2650" y="465138"/>
            <a:ext cx="4135438" cy="232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5811" y="2946441"/>
            <a:ext cx="6191940" cy="279136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DBE930-C498-2B43-A1CF-71385A29922A}" type="slidenum">
              <a:rPr lang="en-US"/>
              <a:pPr/>
              <a:t>7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2650" y="465138"/>
            <a:ext cx="4135438" cy="232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5811" y="2946441"/>
            <a:ext cx="6191940" cy="279136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427D6-D8CA-4930-B69E-43171D1651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20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427D6-D8CA-4930-B69E-43171D1651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99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dNTP</a:t>
            </a:r>
            <a:r>
              <a:rPr lang="en-US" dirty="0"/>
              <a:t> </a:t>
            </a:r>
            <a:r>
              <a:rPr lang="en-US" dirty="0" err="1"/>
              <a:t>deoxyribonuceleoside</a:t>
            </a:r>
            <a:r>
              <a:rPr lang="en-US" baseline="0" dirty="0"/>
              <a:t> triphosphate.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C8971-9724-4B6A-B58D-BBE7BD1634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96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427D6-D8CA-4930-B69E-43171D1651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2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481A-7571-48D3-8CC5-CE923DD13CAE}" type="datetime1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 &amp; D - Lec 3-Pre - Fall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58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8D33-83A7-4DCB-9FC3-46A73BFCF18E}" type="datetime1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 &amp; D - Lec 3-Pre - Fall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4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42B2-3BC8-457C-845F-FAD64A309FD7}" type="datetime1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 &amp; D - Lec 3-Pre - Fall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0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9AFD-B1C5-48A5-869D-9FC0FA3DF472}" type="datetime1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 &amp; D - Lec 3-Pre - Fall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9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F77C-E5B6-4728-ABA8-FBF8949190E3}" type="datetime1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 &amp; D - Lec 3-Pre - Fall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0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122D-0936-455A-B958-51F9B38ACFC1}" type="datetime1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 &amp; D - Lec 3-Pre - Fall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7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3610-53ED-426C-9F1A-2837A741A937}" type="datetime1">
              <a:rPr lang="en-US" smtClean="0"/>
              <a:t>8/20/2023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 &amp; D - Lec 3-Pre - Fall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8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98FA-3016-40BC-9958-4A8C1E082C7F}" type="datetime1">
              <a:rPr lang="en-US" smtClean="0"/>
              <a:t>8/20/2023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 &amp; D - Lec 3-Pre - Fall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2840-21C6-4CE8-825D-8C0ACB93A8F7}" type="datetime1">
              <a:rPr lang="en-US" smtClean="0"/>
              <a:t>8/20/2023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 &amp; D - Lec 3-Pre - Fall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3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48E0A-4690-4058-95F4-D074125FD052}" type="datetime1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 &amp; D - Lec 3-Pre - Fall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3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F6E9-13FF-4B1D-946E-0F45F4BAAB05}" type="datetime1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 &amp; D - Lec 3-Pre - Fall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1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D4752489-A4A3-4DA5-B60B-3EFA355463CC}" type="datetime1">
              <a:rPr lang="en-US" smtClean="0"/>
              <a:t>8/20/2023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D &amp; D - Lec 3-Pre - Fall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DC3BB032-4020-48F4-953B-341806DC4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49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0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.png"/><Relationship Id="rId5" Type="http://schemas.openxmlformats.org/officeDocument/2006/relationships/image" Target="../media/image21.emf"/><Relationship Id="rId10" Type="http://schemas.openxmlformats.org/officeDocument/2006/relationships/image" Target="../media/image23.e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video" Target="../media/media1.gif"/><Relationship Id="rId7" Type="http://schemas.openxmlformats.org/officeDocument/2006/relationships/image" Target="../media/image2.png"/><Relationship Id="rId2" Type="http://schemas.microsoft.com/office/2007/relationships/media" Target="../media/media1.gif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B2BBD95-304C-4B08-9A16-BF5796F26525}"/>
              </a:ext>
            </a:extLst>
          </p:cNvPr>
          <p:cNvSpPr txBox="1">
            <a:spLocks noChangeArrowheads="1"/>
          </p:cNvSpPr>
          <p:nvPr/>
        </p:nvSpPr>
        <p:spPr>
          <a:xfrm>
            <a:off x="1676400" y="2514600"/>
            <a:ext cx="89965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Calibri" panose="020F0502020204030204" pitchFamily="34" charset="0"/>
              </a:rPr>
              <a:t>Lecture 3 – Pre-lecture Material</a:t>
            </a:r>
            <a:br>
              <a:rPr lang="en-US" sz="3600" b="1" dirty="0">
                <a:latin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</a:rPr>
              <a:t>Nucleic acid Structure and DNA Polymerases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EF4A8F-90B6-3747-263D-E18D80373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8474-8BA7-44CE-A41C-463B59DD36D1}" type="datetime1">
              <a:rPr lang="en-US" smtClean="0"/>
              <a:t>8/20/2023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742DD5-0BA5-7FEC-62F3-B551CAE26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 &amp; D - Lec 3-Pre - Fall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20F84-7E16-9AD5-361C-B2F84F5D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05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32DC537-E560-491A-A48C-9EF666313BFD}"/>
              </a:ext>
            </a:extLst>
          </p:cNvPr>
          <p:cNvSpPr txBox="1"/>
          <p:nvPr/>
        </p:nvSpPr>
        <p:spPr>
          <a:xfrm>
            <a:off x="228600" y="2590800"/>
            <a:ext cx="2543091" cy="210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1974" indent="-181974">
              <a:buAutoNum type="arabicPeriod"/>
            </a:pPr>
            <a:r>
              <a:rPr lang="en-US" sz="1452" i="1" dirty="0">
                <a:solidFill>
                  <a:srgbClr val="00B0F0"/>
                </a:solidFill>
              </a:rPr>
              <a:t>Where on the deoxyribose is the new base added?</a:t>
            </a:r>
          </a:p>
          <a:p>
            <a:pPr marL="181974" indent="-181974">
              <a:buAutoNum type="arabicPeriod"/>
            </a:pPr>
            <a:endParaRPr lang="en-US" sz="1452" i="1" dirty="0">
              <a:solidFill>
                <a:srgbClr val="00B0F0"/>
              </a:solidFill>
            </a:endParaRPr>
          </a:p>
          <a:p>
            <a:pPr marL="181974" indent="-181974">
              <a:buAutoNum type="arabicPeriod"/>
            </a:pPr>
            <a:endParaRPr lang="en-US" sz="1452" i="1" dirty="0">
              <a:solidFill>
                <a:srgbClr val="00B0F0"/>
              </a:solidFill>
            </a:endParaRPr>
          </a:p>
          <a:p>
            <a:pPr marL="181974" indent="-181974">
              <a:buAutoNum type="arabicPeriod"/>
            </a:pPr>
            <a:endParaRPr lang="en-US" sz="1452" i="1" dirty="0">
              <a:solidFill>
                <a:srgbClr val="00B0F0"/>
              </a:solidFill>
            </a:endParaRPr>
          </a:p>
          <a:p>
            <a:pPr marL="181974" indent="-181974">
              <a:buAutoNum type="arabicPeriod"/>
            </a:pPr>
            <a:endParaRPr lang="en-US" sz="1452" i="1" dirty="0">
              <a:solidFill>
                <a:srgbClr val="00B0F0"/>
              </a:solidFill>
            </a:endParaRPr>
          </a:p>
          <a:p>
            <a:pPr marL="181974" indent="-181974">
              <a:buAutoNum type="arabicPeriod"/>
            </a:pPr>
            <a:endParaRPr lang="en-US" sz="1452" i="1" dirty="0">
              <a:solidFill>
                <a:srgbClr val="00B0F0"/>
              </a:solidFill>
            </a:endParaRPr>
          </a:p>
          <a:p>
            <a:pPr marL="181974" indent="-181974"/>
            <a:r>
              <a:rPr lang="en-US" sz="1452" i="1" dirty="0">
                <a:solidFill>
                  <a:srgbClr val="00B0F0"/>
                </a:solidFill>
              </a:rPr>
              <a:t>2. What determines which base is to be added?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97FCA9-A8FC-4FA4-BFBC-082477D4BB74}"/>
              </a:ext>
            </a:extLst>
          </p:cNvPr>
          <p:cNvCxnSpPr>
            <a:cxnSpLocks/>
          </p:cNvCxnSpPr>
          <p:nvPr/>
        </p:nvCxnSpPr>
        <p:spPr>
          <a:xfrm>
            <a:off x="3715269" y="870217"/>
            <a:ext cx="42188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DA15F7-8492-47F0-8EEE-941D02BCA3A9}"/>
              </a:ext>
            </a:extLst>
          </p:cNvPr>
          <p:cNvSpPr txBox="1"/>
          <p:nvPr/>
        </p:nvSpPr>
        <p:spPr>
          <a:xfrm>
            <a:off x="2398076" y="662750"/>
            <a:ext cx="1587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5’ to 3’ </a:t>
            </a:r>
          </a:p>
          <a:p>
            <a:r>
              <a:rPr lang="en-US" dirty="0"/>
              <a:t>polymerization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B6B46B-2809-4D39-9B8A-56B98D8B0B61}"/>
              </a:ext>
            </a:extLst>
          </p:cNvPr>
          <p:cNvSpPr txBox="1"/>
          <p:nvPr/>
        </p:nvSpPr>
        <p:spPr>
          <a:xfrm>
            <a:off x="4016262" y="201593"/>
            <a:ext cx="6117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DNA Polymerase – Fundamental Activity.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357AC3-5922-469B-90B2-8E0C6A9BDA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691" y="1309081"/>
            <a:ext cx="5575987" cy="4700887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C0FD1DD-9B85-86C4-03EE-BC0C4DEAE0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50518" y="1814422"/>
          <a:ext cx="844947" cy="615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4" imgW="1332834" imgH="971156" progId="MDLDrawOLE.MDLDrawObject.1">
                  <p:embed/>
                </p:oleObj>
              </mc:Choice>
              <mc:Fallback>
                <p:oleObj name="MDLDrawObject Class" r:id="rId4" imgW="1332834" imgH="971156" progId="MDLDrawOLE.MDLDrawObject.1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2C0FD1DD-9B85-86C4-03EE-BC0C4DEAE0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50518" y="1814422"/>
                        <a:ext cx="844947" cy="615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E0A032B-A79C-3A2C-45D5-B43E5E5560DA}"/>
              </a:ext>
            </a:extLst>
          </p:cNvPr>
          <p:cNvSpPr txBox="1"/>
          <p:nvPr/>
        </p:nvSpPr>
        <p:spPr>
          <a:xfrm>
            <a:off x="10161547" y="2549062"/>
            <a:ext cx="1283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7895"/>
            <a:r>
              <a:rPr lang="en-US" sz="1600" dirty="0">
                <a:solidFill>
                  <a:prstClr val="black"/>
                </a:solidFill>
                <a:latin typeface="Calibri"/>
              </a:rPr>
              <a:t>ester linkage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667D6091-08D1-8E37-5685-78CAA9D0E6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376538"/>
              </p:ext>
            </p:extLst>
          </p:nvPr>
        </p:nvGraphicFramePr>
        <p:xfrm>
          <a:off x="8631747" y="1744059"/>
          <a:ext cx="1316851" cy="841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6" imgW="1762119" imgH="1123293" progId="MDLDrawOLE.MDLDrawObject.1">
                  <p:embed/>
                </p:oleObj>
              </mc:Choice>
              <mc:Fallback>
                <p:oleObj name="MDLDrawObject Class" r:id="rId6" imgW="1762119" imgH="1123293" progId="MDLDrawOLE.MDLDrawObject.1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667D6091-08D1-8E37-5685-78CAA9D0E6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31747" y="1744059"/>
                        <a:ext cx="1316851" cy="8414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8574F11-9D50-4963-695F-180F18E15EAE}"/>
              </a:ext>
            </a:extLst>
          </p:cNvPr>
          <p:cNvSpPr txBox="1"/>
          <p:nvPr/>
        </p:nvSpPr>
        <p:spPr>
          <a:xfrm>
            <a:off x="8472324" y="2549836"/>
            <a:ext cx="1559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7895"/>
            <a:r>
              <a:rPr lang="en-US" sz="1600" dirty="0">
                <a:solidFill>
                  <a:prstClr val="black"/>
                </a:solidFill>
                <a:latin typeface="Calibri"/>
              </a:rPr>
              <a:t>Phosphodiester linkage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127C12-821C-4A12-1BC5-0A86B8FB99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136" y="3924807"/>
            <a:ext cx="4226679" cy="2085161"/>
          </a:xfrm>
          <a:prstGeom prst="rect">
            <a:avLst/>
          </a:prstGeom>
        </p:spPr>
      </p:pic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96208043-5D59-973C-249C-75B0E6237A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05589" y="3443165"/>
          <a:ext cx="908821" cy="616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9" imgW="1590089" imgH="1075997" progId="MDLDrawOLE.MDLDrawObject.1">
                  <p:embed/>
                </p:oleObj>
              </mc:Choice>
              <mc:Fallback>
                <p:oleObj name="MDLDrawObject Class" r:id="rId9" imgW="1590089" imgH="1075997" progId="MDLDrawOLE.MDLDrawObject.1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96208043-5D59-973C-249C-75B0E6237A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705589" y="3443165"/>
                        <a:ext cx="908821" cy="616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34114F3-B614-38BE-9BC6-4484FD92566A}"/>
              </a:ext>
            </a:extLst>
          </p:cNvPr>
          <p:cNvSpPr txBox="1"/>
          <p:nvPr/>
        </p:nvSpPr>
        <p:spPr>
          <a:xfrm>
            <a:off x="10439400" y="3319222"/>
            <a:ext cx="1605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pyrophosphate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3288DA8-32E7-4AE5-E0FD-23C88985BA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33454"/>
            <a:ext cx="2141569" cy="100867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61D1CF-8C87-C490-C1F3-FD52D4329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586C-EDF2-45B3-950A-CF992CEBB412}" type="datetime1">
              <a:rPr lang="en-US" smtClean="0"/>
              <a:t>8/20/2023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DA4957-D662-28BB-ED57-3A272C0D7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 &amp; D - Lec 3-Pre - Fall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C43249-F30F-927D-D33D-69ACAE422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64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1" y="575430"/>
            <a:ext cx="411175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8" indent="-285768">
              <a:buFont typeface="Arial" panose="020B0604020202020204" pitchFamily="34" charset="0"/>
              <a:buChar char="•"/>
            </a:pPr>
            <a:r>
              <a:rPr lang="en-US" dirty="0"/>
              <a:t>Synthesize new polymers of DNA.</a:t>
            </a:r>
          </a:p>
          <a:p>
            <a:pPr marL="285768" indent="-285768">
              <a:buFont typeface="Arial" panose="020B0604020202020204" pitchFamily="34" charset="0"/>
              <a:buChar char="•"/>
            </a:pPr>
            <a:r>
              <a:rPr lang="en-US" dirty="0"/>
              <a:t>Require a short region of double stranded DNA to start synthesis – primer-template junction.</a:t>
            </a:r>
          </a:p>
          <a:p>
            <a:pPr marL="700712" lvl="1" indent="-285768">
              <a:buFont typeface="Courier New" panose="02070309020205020404" pitchFamily="49" charset="0"/>
              <a:buChar char="o"/>
            </a:pPr>
            <a:r>
              <a:rPr lang="en-US" dirty="0"/>
              <a:t>Primer can be a short DNA or RNA oligonucleotide (oligo) that is complementary to the DNA template.</a:t>
            </a:r>
          </a:p>
          <a:p>
            <a:pPr marL="700712" lvl="1" indent="-285768">
              <a:buFont typeface="Courier New" panose="02070309020205020404" pitchFamily="49" charset="0"/>
              <a:buChar char="o"/>
            </a:pPr>
            <a:r>
              <a:rPr lang="en-US" dirty="0"/>
              <a:t>RNA primers are used in DNA replication in the cell</a:t>
            </a:r>
          </a:p>
          <a:p>
            <a:pPr marL="700712" lvl="1" indent="-285768">
              <a:buFont typeface="Courier New" panose="02070309020205020404" pitchFamily="49" charset="0"/>
              <a:buChar char="o"/>
            </a:pPr>
            <a:r>
              <a:rPr lang="en-US" dirty="0"/>
              <a:t>DNA primers are used in other biotechnology applications  (PCR, DNA Sequencing)</a:t>
            </a:r>
          </a:p>
          <a:p>
            <a:pPr marL="285768" indent="-285768">
              <a:buFont typeface="Arial" panose="020B0604020202020204" pitchFamily="34" charset="0"/>
              <a:buChar char="•"/>
            </a:pPr>
            <a:r>
              <a:rPr lang="en-US" dirty="0"/>
              <a:t>Require single stranded template to provide information on which base to add.</a:t>
            </a:r>
          </a:p>
          <a:p>
            <a:pPr marL="285768" indent="-285768">
              <a:buFont typeface="Arial" panose="020B0604020202020204" pitchFamily="34" charset="0"/>
              <a:buChar char="•"/>
            </a:pPr>
            <a:r>
              <a:rPr lang="en-US" dirty="0"/>
              <a:t>Add new dNTPs to 3’-OH  of the primer, elongating  in the </a:t>
            </a:r>
            <a:r>
              <a:rPr lang="en-US" b="1" dirty="0"/>
              <a:t>5’ to 3’ </a:t>
            </a:r>
            <a:r>
              <a:rPr lang="en-US" dirty="0"/>
              <a:t>direction.</a:t>
            </a:r>
          </a:p>
          <a:p>
            <a:pPr marL="285768" indent="-285768">
              <a:buFont typeface="Arial" panose="020B0604020202020204" pitchFamily="34" charset="0"/>
              <a:buChar char="•"/>
            </a:pPr>
            <a:r>
              <a:rPr lang="en-US" dirty="0"/>
              <a:t>Elongation will go to the end of the template.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A4F65D-096D-456C-BB3B-05F1CBEBB01D}"/>
              </a:ext>
            </a:extLst>
          </p:cNvPr>
          <p:cNvSpPr txBox="1"/>
          <p:nvPr/>
        </p:nvSpPr>
        <p:spPr>
          <a:xfrm>
            <a:off x="3200401" y="42416"/>
            <a:ext cx="6117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DNA Polymerase – Fundamental Activity.</a:t>
            </a:r>
          </a:p>
        </p:txBody>
      </p:sp>
      <p:pic>
        <p:nvPicPr>
          <p:cNvPr id="13" name="DNA_Pol_noError">
            <a:hlinkClick r:id="" action="ppaction://media"/>
            <a:extLst>
              <a:ext uri="{FF2B5EF4-FFF2-40B4-BE49-F238E27FC236}">
                <a16:creationId xmlns:a16="http://schemas.microsoft.com/office/drawing/2014/main" id="{2CC962E7-A7FE-4D18-8985-11E1293A487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05406" y="612297"/>
            <a:ext cx="5975877" cy="53197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5D4A85-85BA-48A3-9F34-63CB690ABE51}"/>
              </a:ext>
            </a:extLst>
          </p:cNvPr>
          <p:cNvSpPr txBox="1"/>
          <p:nvPr/>
        </p:nvSpPr>
        <p:spPr>
          <a:xfrm>
            <a:off x="9485452" y="6017842"/>
            <a:ext cx="1101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(1:48 syn starts)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86D5D8-FF33-016A-A17A-8551DEC26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FE75-3A68-4860-8976-6C2C350729A7}" type="datetime1">
              <a:rPr lang="en-US" smtClean="0"/>
              <a:t>8/20/2023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C5C01-9003-3A89-0196-A4497A19E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 &amp; D - Lec 3-Pre - Fall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88EEC0-F67E-87CC-E714-80F3E967D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0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5A4F65D-096D-456C-BB3B-05F1CBEBB01D}"/>
              </a:ext>
            </a:extLst>
          </p:cNvPr>
          <p:cNvSpPr txBox="1"/>
          <p:nvPr/>
        </p:nvSpPr>
        <p:spPr>
          <a:xfrm>
            <a:off x="4087070" y="103703"/>
            <a:ext cx="6117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DNA Polymerase – Fundamental Activity.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EC24B8-BD28-4934-B00C-8BF0EB42C570}"/>
              </a:ext>
            </a:extLst>
          </p:cNvPr>
          <p:cNvSpPr txBox="1"/>
          <p:nvPr/>
        </p:nvSpPr>
        <p:spPr>
          <a:xfrm>
            <a:off x="2838604" y="2397853"/>
            <a:ext cx="85561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80" dirty="0">
                <a:latin typeface="Courier New" panose="02070309020205020404" pitchFamily="49" charset="0"/>
                <a:cs typeface="Courier New" panose="02070309020205020404" pitchFamily="49" charset="0"/>
              </a:rPr>
              <a:t>3’A-T-G-C-C-G-T-A-G-T-C-G-T-A-C-A-G-T-A-C-G-T-G-C-A</a:t>
            </a:r>
          </a:p>
          <a:p>
            <a:r>
              <a:rPr lang="en-US" sz="2000" spc="80" dirty="0">
                <a:latin typeface="Courier New" panose="02070309020205020404" pitchFamily="49" charset="0"/>
                <a:cs typeface="Courier New" panose="02070309020205020404" pitchFamily="49" charset="0"/>
              </a:rPr>
              <a:t>  1 2 3 4 5 6 7 8 9 0 1 2 3 4 5 6 7 8 9 0 1 2 3 4 5</a:t>
            </a:r>
          </a:p>
          <a:p>
            <a:r>
              <a:rPr lang="en-US" sz="2000" spc="8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1                   2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610674-2E1F-444F-9F66-9E2CAC514AB8}"/>
              </a:ext>
            </a:extLst>
          </p:cNvPr>
          <p:cNvSpPr txBox="1"/>
          <p:nvPr/>
        </p:nvSpPr>
        <p:spPr>
          <a:xfrm rot="21272263">
            <a:off x="2619707" y="95586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5’ A-T-C-A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C576A2-8EE4-4904-ADF5-AC61B57B6029}"/>
              </a:ext>
            </a:extLst>
          </p:cNvPr>
          <p:cNvSpPr txBox="1"/>
          <p:nvPr/>
        </p:nvSpPr>
        <p:spPr>
          <a:xfrm>
            <a:off x="1137664" y="4120248"/>
            <a:ext cx="4633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2961" indent="-272961">
              <a:buFont typeface="+mj-lt"/>
              <a:buAutoNum type="arabicPeriod"/>
            </a:pPr>
            <a:r>
              <a:rPr lang="en-US" i="1" dirty="0">
                <a:solidFill>
                  <a:srgbClr val="00B0F0"/>
                </a:solidFill>
              </a:rPr>
              <a:t>Where (what position) will this primer (ATCA) anneal?</a:t>
            </a:r>
          </a:p>
          <a:p>
            <a:pPr marL="272961" indent="-272961">
              <a:buFont typeface="+mj-lt"/>
              <a:buAutoNum type="arabicPeriod"/>
            </a:pPr>
            <a:r>
              <a:rPr lang="en-US" i="1" dirty="0">
                <a:solidFill>
                  <a:srgbClr val="00B0F0"/>
                </a:solidFill>
              </a:rPr>
              <a:t>What base will be added first?</a:t>
            </a:r>
          </a:p>
          <a:p>
            <a:pPr marL="272961" indent="-272961">
              <a:buFont typeface="+mj-lt"/>
              <a:buAutoNum type="arabicPeriod"/>
            </a:pPr>
            <a:r>
              <a:rPr lang="en-US" i="1" dirty="0">
                <a:solidFill>
                  <a:srgbClr val="00B0F0"/>
                </a:solidFill>
              </a:rPr>
              <a:t>What is the last base added?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0C0013-898C-EB01-59A8-EA2682AD3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C34E-108E-4108-ADA2-B54EA73C1F80}" type="datetime1">
              <a:rPr lang="en-US" smtClean="0"/>
              <a:t>8/20/2023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CA7F0B-2F4F-FB1C-767B-E8CDF9679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 &amp; D - Lec 3-Pre - Fall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140D40-B51C-36F4-A0AA-592A48C3C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67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5A4F65D-096D-456C-BB3B-05F1CBEBB01D}"/>
              </a:ext>
            </a:extLst>
          </p:cNvPr>
          <p:cNvSpPr txBox="1"/>
          <p:nvPr/>
        </p:nvSpPr>
        <p:spPr>
          <a:xfrm>
            <a:off x="3329748" y="58933"/>
            <a:ext cx="7794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DNA Polymerase – Error Correction – 3’ Exonuclease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4C9A19-23F5-44E3-BA8A-AA090EB1E974}"/>
              </a:ext>
            </a:extLst>
          </p:cNvPr>
          <p:cNvSpPr txBox="1"/>
          <p:nvPr/>
        </p:nvSpPr>
        <p:spPr>
          <a:xfrm>
            <a:off x="304801" y="653122"/>
            <a:ext cx="51687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468" indent="-227468">
              <a:buFont typeface="Arial" panose="020B0604020202020204" pitchFamily="34" charset="0"/>
              <a:buChar char="•"/>
            </a:pPr>
            <a:r>
              <a:rPr lang="en-US" dirty="0"/>
              <a:t>Incorrectly incorporated bases are removed by a 3’ exonuclease activity.</a:t>
            </a:r>
          </a:p>
          <a:p>
            <a:pPr marL="227468" indent="-227468">
              <a:buFont typeface="Arial" panose="020B0604020202020204" pitchFamily="34" charset="0"/>
              <a:buChar char="•"/>
            </a:pPr>
            <a:r>
              <a:rPr lang="en-US" dirty="0"/>
              <a:t>Most DNA polymerases have this activity.</a:t>
            </a:r>
          </a:p>
          <a:p>
            <a:pPr marL="227468" indent="-227468">
              <a:buFont typeface="Arial" panose="020B0604020202020204" pitchFamily="34" charset="0"/>
              <a:buChar char="•"/>
            </a:pPr>
            <a:r>
              <a:rPr lang="en-US" dirty="0"/>
              <a:t>The polymerase used by the HIV virus has no proofreading activity</a:t>
            </a:r>
          </a:p>
          <a:p>
            <a:pPr marL="227468" indent="-227468">
              <a:buFont typeface="Arial" panose="020B0604020202020204" pitchFamily="34" charset="0"/>
              <a:buChar char="•"/>
            </a:pPr>
            <a:r>
              <a:rPr lang="en-US" dirty="0"/>
              <a:t>The polymerase used by Covid-19 has limited proofreading activity.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8EA10C-1788-4CF1-8C60-CA1193F5C6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16"/>
          <a:stretch/>
        </p:blipFill>
        <p:spPr>
          <a:xfrm>
            <a:off x="7152478" y="653120"/>
            <a:ext cx="3181191" cy="58625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7E58B7-18B7-4D4D-B2A7-53BF6A60D594}"/>
              </a:ext>
            </a:extLst>
          </p:cNvPr>
          <p:cNvSpPr txBox="1"/>
          <p:nvPr/>
        </p:nvSpPr>
        <p:spPr>
          <a:xfrm>
            <a:off x="304801" y="4233739"/>
            <a:ext cx="57911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Polymerase Expectations:</a:t>
            </a:r>
          </a:p>
          <a:p>
            <a:pPr marL="272961" indent="-272961">
              <a:buFont typeface="+mj-lt"/>
              <a:buAutoNum type="arabicPeriod"/>
            </a:pPr>
            <a:r>
              <a:rPr lang="en-US" dirty="0"/>
              <a:t>Identify where primer anneals to the template.</a:t>
            </a:r>
          </a:p>
          <a:p>
            <a:pPr marL="272961" indent="-272961">
              <a:buFont typeface="+mj-lt"/>
              <a:buAutoNum type="arabicPeriod"/>
            </a:pPr>
            <a:r>
              <a:rPr lang="en-US" dirty="0"/>
              <a:t>Predict order of base addition.</a:t>
            </a:r>
          </a:p>
          <a:p>
            <a:pPr marL="272961" indent="-272961">
              <a:buFont typeface="+mj-lt"/>
              <a:buAutoNum type="arabicPeriod"/>
            </a:pPr>
            <a:r>
              <a:rPr lang="en-US" dirty="0"/>
              <a:t>Explain the mechanism of dNTP addition by polymerases (addition of dNTP to 3’OH, release of P-P)</a:t>
            </a:r>
          </a:p>
          <a:p>
            <a:pPr marL="272961" indent="-272961">
              <a:buFont typeface="+mj-lt"/>
              <a:buAutoNum type="arabicPeriod"/>
            </a:pPr>
            <a:r>
              <a:rPr lang="en-US" dirty="0"/>
              <a:t>Explain how polymerases correct errors (3’ -&gt; 5’ exonuclease)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3179E6-5DC1-474A-88E2-2B511595692F}"/>
              </a:ext>
            </a:extLst>
          </p:cNvPr>
          <p:cNvSpPr/>
          <p:nvPr/>
        </p:nvSpPr>
        <p:spPr>
          <a:xfrm>
            <a:off x="457200" y="2684445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B0F0"/>
                </a:solidFill>
              </a:rPr>
              <a:t>Reflection: What are the consequences of poor error correction in HIV and Covid viruses?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AAF34A-2B76-F768-F8D0-436D10825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B7CE0-78A8-4117-A120-5770F16E31AF}" type="datetime1">
              <a:rPr lang="en-US" smtClean="0"/>
              <a:t>8/20/2023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B3A038-0A6E-FA9B-BCAB-DD6A1D543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 &amp; D - Lec 3-Pre - Fall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749241-2305-7B9A-FA32-375ADCB97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23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E6DB4C-390C-4A86-ED9C-2C8EC78449C0}"/>
              </a:ext>
            </a:extLst>
          </p:cNvPr>
          <p:cNvSpPr txBox="1"/>
          <p:nvPr/>
        </p:nvSpPr>
        <p:spPr>
          <a:xfrm>
            <a:off x="152400" y="641036"/>
            <a:ext cx="5638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cell acquires deoxyadenosine from the environment.</a:t>
            </a:r>
          </a:p>
          <a:p>
            <a:endParaRPr lang="en-US" dirty="0"/>
          </a:p>
          <a:p>
            <a:r>
              <a:rPr lang="en-US" dirty="0">
                <a:solidFill>
                  <a:srgbClr val="00B0F0"/>
                </a:solidFill>
              </a:rPr>
              <a:t>A. Indicate the (three) steps that have to occur before this base can get incorporated into DNA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B. Indicate the </a:t>
            </a:r>
            <a:r>
              <a:rPr lang="en-US" b="1" i="1" dirty="0">
                <a:solidFill>
                  <a:srgbClr val="00B0F0"/>
                </a:solidFill>
              </a:rPr>
              <a:t>two</a:t>
            </a:r>
            <a:r>
              <a:rPr lang="en-US" dirty="0">
                <a:solidFill>
                  <a:srgbClr val="00B0F0"/>
                </a:solidFill>
              </a:rPr>
              <a:t> steps that will result in this base becoming part of a DNA strand, after the events in part A.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C. What will happen to DNA synthesis if the base is missing the 3’-OH?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93DC2FF-0949-93D7-3D4F-BD97ADF35B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19538" y="292120"/>
          <a:ext cx="3680924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2" imgW="2980530" imgH="3018702" progId="MDLDrawOLE.MDLDrawObject.1">
                  <p:embed/>
                </p:oleObj>
              </mc:Choice>
              <mc:Fallback>
                <p:oleObj name="MDLDrawObject Class" r:id="rId2" imgW="2980530" imgH="3018702" progId="MDLDrawOLE.MDLDrawObject.1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93DC2FF-0949-93D7-3D4F-BD97ADF35B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19538" y="292120"/>
                        <a:ext cx="3680924" cy="373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1483DA6-8CA6-5D44-59FF-AA3CACECA8FC}"/>
              </a:ext>
            </a:extLst>
          </p:cNvPr>
          <p:cNvSpPr txBox="1"/>
          <p:nvPr/>
        </p:nvSpPr>
        <p:spPr>
          <a:xfrm>
            <a:off x="0" y="21389"/>
            <a:ext cx="1211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Exercise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C49539-A80B-CC79-A336-48BB0F9FB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97D2-2128-4847-9890-3A09B82B4C15}" type="datetime1">
              <a:rPr lang="en-US" smtClean="0"/>
              <a:t>8/20/2023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2C50D4-62E2-5BB8-912E-B6610093F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 &amp; D - Lec 3-Pre - Fall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619AB-8C88-27A2-2294-DDE390B5B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20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251A6D-30CC-4300-980C-5E57D5FDA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83" y="-25222"/>
            <a:ext cx="3997762" cy="22350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946BAF-FB15-4275-B62C-490D7182E7FC}"/>
              </a:ext>
            </a:extLst>
          </p:cNvPr>
          <p:cNvSpPr/>
          <p:nvPr/>
        </p:nvSpPr>
        <p:spPr>
          <a:xfrm>
            <a:off x="152400" y="2209800"/>
            <a:ext cx="411225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4" indent="-173034"/>
            <a:r>
              <a:rPr lang="en-US" dirty="0"/>
              <a:t>• CAG – at least 10 diseases (Huntington disease, spinal and bulbar muscular atrophy, </a:t>
            </a:r>
            <a:r>
              <a:rPr lang="en-US" dirty="0" err="1"/>
              <a:t>dentatorubral-pallidoluysian</a:t>
            </a:r>
            <a:r>
              <a:rPr lang="en-US" dirty="0"/>
              <a:t> atrophy and seven SCAs)</a:t>
            </a:r>
          </a:p>
          <a:p>
            <a:pPr marL="173034" indent="-173034"/>
            <a:r>
              <a:rPr lang="en-US" dirty="0"/>
              <a:t>• CGG – fragile X, fragile X tremor ataxia syndrome, other fragile sites (GCC, CCG)</a:t>
            </a:r>
          </a:p>
          <a:p>
            <a:pPr marL="173034" indent="-173034"/>
            <a:r>
              <a:rPr lang="en-US" dirty="0"/>
              <a:t>• CTG – myotonic dystrophy type 1, Huntington disease-like 2, spinocerebellar ataxia type 8, Fuchs corneal dystrophy</a:t>
            </a:r>
          </a:p>
          <a:p>
            <a:pPr marL="173034" indent="-173034"/>
            <a:r>
              <a:rPr lang="en-US" dirty="0"/>
              <a:t>• GAA – Friedreich ataxia</a:t>
            </a:r>
          </a:p>
          <a:p>
            <a:pPr marL="173034" indent="-173034"/>
            <a:r>
              <a:rPr lang="en-US" dirty="0"/>
              <a:t>• GCC – FRAXE mental retardation</a:t>
            </a:r>
          </a:p>
          <a:p>
            <a:pPr marL="173034" indent="-173034"/>
            <a:r>
              <a:rPr lang="en-US" dirty="0"/>
              <a:t>• GCG – </a:t>
            </a:r>
            <a:r>
              <a:rPr lang="en-US" dirty="0" err="1"/>
              <a:t>oculopharyngeal</a:t>
            </a:r>
            <a:r>
              <a:rPr lang="en-US" dirty="0"/>
              <a:t> muscular dystrophy</a:t>
            </a:r>
          </a:p>
          <a:p>
            <a:pPr marL="173034" indent="-173034"/>
            <a:r>
              <a:rPr lang="en-US" dirty="0"/>
              <a:t>• CCTG – myotonic dystrophy type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016A8-84AB-4FE7-9792-2755F853272A}"/>
              </a:ext>
            </a:extLst>
          </p:cNvPr>
          <p:cNvSpPr/>
          <p:nvPr/>
        </p:nvSpPr>
        <p:spPr>
          <a:xfrm>
            <a:off x="4038600" y="-75476"/>
            <a:ext cx="5816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Repeat Expansions Related to Diseases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BF027C-03B3-0F0D-5A92-20176D5B3EF9}"/>
              </a:ext>
            </a:extLst>
          </p:cNvPr>
          <p:cNvSpPr txBox="1"/>
          <p:nvPr/>
        </p:nvSpPr>
        <p:spPr>
          <a:xfrm>
            <a:off x="7824641" y="481939"/>
            <a:ext cx="39977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small number of repeats is “normal”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the number of repeats increases the individual may show disease symptoms.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repeats can grow during replication in the cell due to “primer slippage”.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Longer repeats can be inherited from the parent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Longer repeats can also occur within cells of the individual</a:t>
            </a: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58829817-8940-5541-75C2-4AD11C4F9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8" b="45317"/>
          <a:stretch/>
        </p:blipFill>
        <p:spPr bwMode="auto">
          <a:xfrm>
            <a:off x="3886200" y="453370"/>
            <a:ext cx="3414068" cy="167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D93919-872D-190F-E8C9-68A30B6EF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8176-2257-457A-9DA4-370596AAC29E}" type="datetime1">
              <a:rPr lang="en-US" smtClean="0"/>
              <a:t>8/20/2023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8E7468-82A2-1771-355D-EC59BC55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 &amp; D - Lec 3-Pre - Fall 2023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7D7C7D8-0912-D32F-2CF4-D9A234C0A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656CB9-A527-49C0-BF9B-EB29978C33E0}"/>
              </a:ext>
            </a:extLst>
          </p:cNvPr>
          <p:cNvSpPr txBox="1"/>
          <p:nvPr/>
        </p:nvSpPr>
        <p:spPr>
          <a:xfrm>
            <a:off x="7927342" y="3881894"/>
            <a:ext cx="39977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do they cause disease?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Additional amino acids if in protein coding region.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Affect binding of DNA regulatory proteins if outside the coding region.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6AE212-A695-40E5-EAED-ACB37A489DB7}"/>
              </a:ext>
            </a:extLst>
          </p:cNvPr>
          <p:cNvSpPr txBox="1"/>
          <p:nvPr/>
        </p:nvSpPr>
        <p:spPr>
          <a:xfrm>
            <a:off x="7927342" y="5328684"/>
            <a:ext cx="3618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Treatment:</a:t>
            </a:r>
          </a:p>
          <a:p>
            <a:r>
              <a:rPr lang="en-US" dirty="0"/>
              <a:t>None yet, except genetic counseling.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638B9E2-DCBD-0362-4916-E3B4714C1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9881" y="3718913"/>
            <a:ext cx="3657600" cy="18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2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00400" y="231048"/>
            <a:ext cx="5986462" cy="468312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>
                <a:ea typeface="Comic Sans MS" charset="0"/>
                <a:cs typeface="Calibri" panose="020F0502020204030204" pitchFamily="34" charset="0"/>
              </a:rPr>
              <a:t>Nucleic Acids &amp; Central Dogma</a:t>
            </a:r>
          </a:p>
        </p:txBody>
      </p:sp>
      <p:pic>
        <p:nvPicPr>
          <p:cNvPr id="7" name="Picture 2" descr="Figure 2-27">
            <a:extLst>
              <a:ext uri="{FF2B5EF4-FFF2-40B4-BE49-F238E27FC236}">
                <a16:creationId xmlns:a16="http://schemas.microsoft.com/office/drawing/2014/main" id="{97344AB6-5B2E-4D55-B931-DA377065F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66" y="1959448"/>
            <a:ext cx="293557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736373-01FB-4683-B565-A2CDE956D148}"/>
              </a:ext>
            </a:extLst>
          </p:cNvPr>
          <p:cNvSpPr txBox="1"/>
          <p:nvPr/>
        </p:nvSpPr>
        <p:spPr>
          <a:xfrm>
            <a:off x="5058655" y="5492738"/>
            <a:ext cx="2222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Double stranded DNA</a:t>
            </a:r>
          </a:p>
        </p:txBody>
      </p:sp>
      <p:pic>
        <p:nvPicPr>
          <p:cNvPr id="14" name="DNA_animation">
            <a:hlinkClick r:id="" action="ppaction://media"/>
            <a:extLst>
              <a:ext uri="{FF2B5EF4-FFF2-40B4-BE49-F238E27FC236}">
                <a16:creationId xmlns:a16="http://schemas.microsoft.com/office/drawing/2014/main" id="{FD3B34DF-132E-4A31-B59B-E91D9C063E65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34646" y="1203302"/>
            <a:ext cx="2234613" cy="3864276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168BCE-045D-279A-C85A-21E7AF2A5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78A2-4225-4149-A5D9-1A8EB6444311}" type="datetime1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6E2F8F-774A-65F2-37E5-38F30AA1B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 &amp; D - Lec 3-Pre - Fall 2023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97D1B26-7B8E-1920-C2E6-C735FD1BC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D80DD3F-F9ED-04EA-26AB-AB0C0FDAAC25}"/>
                  </a:ext>
                </a:extLst>
              </p14:cNvPr>
              <p14:cNvContentPartPr/>
              <p14:nvPr/>
            </p14:nvContentPartPr>
            <p14:xfrm>
              <a:off x="11059560" y="5704560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D80DD3F-F9ED-04EA-26AB-AB0C0FDAAC2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050200" y="56952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1551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0F9007-0D7F-47E0-B1FA-ECE939DAE7A9}"/>
              </a:ext>
            </a:extLst>
          </p:cNvPr>
          <p:cNvSpPr/>
          <p:nvPr/>
        </p:nvSpPr>
        <p:spPr>
          <a:xfrm>
            <a:off x="3993312" y="122702"/>
            <a:ext cx="4222310" cy="483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41" dirty="0">
                <a:latin typeface="Calibri" pitchFamily="34" charset="0"/>
              </a:rPr>
              <a:t>Introduction to Central Dogma</a:t>
            </a:r>
            <a:endParaRPr lang="en-US" sz="254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2EFBBC-7EAE-4D4F-AC09-90E92D095C40}"/>
              </a:ext>
            </a:extLst>
          </p:cNvPr>
          <p:cNvSpPr txBox="1"/>
          <p:nvPr/>
        </p:nvSpPr>
        <p:spPr>
          <a:xfrm>
            <a:off x="213124" y="2589948"/>
            <a:ext cx="40882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Gene</a:t>
            </a:r>
            <a:r>
              <a:rPr lang="en-US" dirty="0"/>
              <a:t> – a segment of DNA that is converted (</a:t>
            </a:r>
            <a:r>
              <a:rPr lang="en-US" i="1" dirty="0">
                <a:solidFill>
                  <a:srgbClr val="C00000"/>
                </a:solidFill>
              </a:rPr>
              <a:t>transcribed</a:t>
            </a:r>
            <a:r>
              <a:rPr lang="en-US" dirty="0"/>
              <a:t>) to RNA. A </a:t>
            </a:r>
            <a:r>
              <a:rPr lang="en-US" i="1" dirty="0">
                <a:solidFill>
                  <a:srgbClr val="C00000"/>
                </a:solidFill>
              </a:rPr>
              <a:t>promoter</a:t>
            </a:r>
            <a:r>
              <a:rPr lang="en-US" dirty="0">
                <a:solidFill>
                  <a:srgbClr val="C00000"/>
                </a:solidFill>
              </a:rPr>
              <a:t> (P)</a:t>
            </a:r>
            <a:r>
              <a:rPr lang="en-US" dirty="0"/>
              <a:t> sequence on the DNA is the minimal requirement for the production of RNA.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6123C-FCC4-4BA7-AD8B-EEE9296233C5}"/>
              </a:ext>
            </a:extLst>
          </p:cNvPr>
          <p:cNvSpPr txBox="1"/>
          <p:nvPr/>
        </p:nvSpPr>
        <p:spPr>
          <a:xfrm>
            <a:off x="213124" y="5088752"/>
            <a:ext cx="4088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Many RNAs are functional on their own</a:t>
            </a:r>
          </a:p>
          <a:p>
            <a:endParaRPr lang="en-US" dirty="0"/>
          </a:p>
          <a:p>
            <a:r>
              <a:rPr lang="en-US" dirty="0"/>
              <a:t>mRNA are  </a:t>
            </a:r>
            <a:r>
              <a:rPr lang="en-US" i="1" dirty="0">
                <a:solidFill>
                  <a:srgbClr val="C00000"/>
                </a:solidFill>
              </a:rPr>
              <a:t>translated</a:t>
            </a:r>
            <a:r>
              <a:rPr lang="en-US" dirty="0"/>
              <a:t> to a protein.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C6A92E-A862-46B6-B9F9-F9515AD1D151}"/>
              </a:ext>
            </a:extLst>
          </p:cNvPr>
          <p:cNvSpPr txBox="1"/>
          <p:nvPr/>
        </p:nvSpPr>
        <p:spPr>
          <a:xfrm>
            <a:off x="213125" y="4228612"/>
            <a:ext cx="4088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RNA molecules are often processed in </a:t>
            </a:r>
            <a:r>
              <a:rPr lang="en-US" b="1" dirty="0"/>
              <a:t>Eukaryotic cells </a:t>
            </a:r>
            <a:r>
              <a:rPr lang="en-US" dirty="0"/>
              <a:t>before they are functional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6B1AB0-99FB-466C-AFA4-86A7E9A5044F}"/>
              </a:ext>
            </a:extLst>
          </p:cNvPr>
          <p:cNvSpPr txBox="1"/>
          <p:nvPr/>
        </p:nvSpPr>
        <p:spPr>
          <a:xfrm>
            <a:off x="76202" y="595395"/>
            <a:ext cx="44575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Genome</a:t>
            </a:r>
            <a:r>
              <a:rPr lang="en-US" dirty="0"/>
              <a:t>:  Entire DNA content of an organism, contains all of the instructions for life.  Single circular molecule in </a:t>
            </a:r>
            <a:r>
              <a:rPr lang="en-US" dirty="0" err="1"/>
              <a:t>Proks</a:t>
            </a:r>
            <a:r>
              <a:rPr lang="en-US" dirty="0"/>
              <a:t>, multiple linear molecules (chromosomes) in </a:t>
            </a:r>
            <a:r>
              <a:rPr lang="en-US" dirty="0" err="1"/>
              <a:t>Euks</a:t>
            </a:r>
            <a:r>
              <a:rPr lang="en-US" dirty="0"/>
              <a:t>.  The genome is </a:t>
            </a:r>
            <a:r>
              <a:rPr lang="en-US" i="1" dirty="0">
                <a:solidFill>
                  <a:srgbClr val="C00000"/>
                </a:solidFill>
              </a:rPr>
              <a:t>replicated</a:t>
            </a:r>
            <a:r>
              <a:rPr lang="en-US" dirty="0"/>
              <a:t> when cells divide.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6A73D2-185B-49B6-9F2A-924CE68C6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431" y="528878"/>
            <a:ext cx="4114800" cy="1938071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144FA1C0-7AF9-4B81-808C-F5809E49DD58}"/>
              </a:ext>
            </a:extLst>
          </p:cNvPr>
          <p:cNvGrpSpPr/>
          <p:nvPr/>
        </p:nvGrpSpPr>
        <p:grpSpPr>
          <a:xfrm>
            <a:off x="4372674" y="2642221"/>
            <a:ext cx="6468996" cy="497783"/>
            <a:chOff x="3369242" y="2976082"/>
            <a:chExt cx="7127875" cy="548483"/>
          </a:xfrm>
        </p:grpSpPr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9EB93237-5AB4-461F-B9CA-9B073DEC4F9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69242" y="3254690"/>
            <a:ext cx="7127875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3" imgW="74133000" imgH="2806200" progId="Photoshop.Image.13">
                    <p:embed/>
                  </p:oleObj>
                </mc:Choice>
                <mc:Fallback>
                  <p:oleObj name="Image" r:id="rId3" imgW="74133000" imgH="2806200" progId="Photoshop.Image.13">
                    <p:embed/>
                    <p:pic>
                      <p:nvPicPr>
                        <p:cNvPr id="8" name="Object 7">
                          <a:extLst>
                            <a:ext uri="{FF2B5EF4-FFF2-40B4-BE49-F238E27FC236}">
                              <a16:creationId xmlns:a16="http://schemas.microsoft.com/office/drawing/2014/main" id="{9EB93237-5AB4-461F-B9CA-9B073DEC4F9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369242" y="3254690"/>
                          <a:ext cx="7127875" cy="2698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B30F0D4-7188-47D4-8F15-BF27E10FC18E}"/>
                </a:ext>
              </a:extLst>
            </p:cNvPr>
            <p:cNvGrpSpPr/>
            <p:nvPr/>
          </p:nvGrpSpPr>
          <p:grpSpPr>
            <a:xfrm>
              <a:off x="3546708" y="2976082"/>
              <a:ext cx="6829192" cy="472284"/>
              <a:chOff x="3546708" y="2976082"/>
              <a:chExt cx="6829192" cy="472284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29E730E-BAA0-41BF-9242-80158EC1B5BB}"/>
                  </a:ext>
                </a:extLst>
              </p:cNvPr>
              <p:cNvSpPr/>
              <p:nvPr/>
            </p:nvSpPr>
            <p:spPr>
              <a:xfrm>
                <a:off x="3605812" y="3279775"/>
                <a:ext cx="3082544" cy="168590"/>
              </a:xfrm>
              <a:prstGeom prst="rect">
                <a:avLst/>
              </a:prstGeom>
              <a:solidFill>
                <a:schemeClr val="accent1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5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3A4A8B4-58D5-4DB8-B80A-8C36CE60F5FD}"/>
                  </a:ext>
                </a:extLst>
              </p:cNvPr>
              <p:cNvSpPr/>
              <p:nvPr/>
            </p:nvSpPr>
            <p:spPr>
              <a:xfrm>
                <a:off x="7293356" y="3279776"/>
                <a:ext cx="3082544" cy="168590"/>
              </a:xfrm>
              <a:prstGeom prst="rect">
                <a:avLst/>
              </a:prstGeom>
              <a:solidFill>
                <a:srgbClr val="00B050">
                  <a:alpha val="6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5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4A6FD0-30D5-4504-9105-1ED026588D96}"/>
                  </a:ext>
                </a:extLst>
              </p:cNvPr>
              <p:cNvSpPr txBox="1"/>
              <p:nvPr/>
            </p:nvSpPr>
            <p:spPr>
              <a:xfrm>
                <a:off x="3546708" y="2985120"/>
                <a:ext cx="323581" cy="378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35" dirty="0"/>
                  <a:t>P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BA74FB1-692B-4393-9877-9AA58EAA4B0D}"/>
                  </a:ext>
                </a:extLst>
              </p:cNvPr>
              <p:cNvSpPr txBox="1"/>
              <p:nvPr/>
            </p:nvSpPr>
            <p:spPr>
              <a:xfrm>
                <a:off x="7202842" y="2976082"/>
                <a:ext cx="323581" cy="378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35" dirty="0"/>
                  <a:t>P</a:t>
                </a:r>
              </a:p>
            </p:txBody>
          </p:sp>
        </p:grp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3B194-50C2-4D76-BC53-A080E814ECD7}"/>
              </a:ext>
            </a:extLst>
          </p:cNvPr>
          <p:cNvCxnSpPr/>
          <p:nvPr/>
        </p:nvCxnSpPr>
        <p:spPr>
          <a:xfrm>
            <a:off x="4716987" y="3843939"/>
            <a:ext cx="2395699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2F90A9-2922-412B-8E96-FE134CAC07FC}"/>
              </a:ext>
            </a:extLst>
          </p:cNvPr>
          <p:cNvCxnSpPr>
            <a:cxnSpLocks/>
          </p:cNvCxnSpPr>
          <p:nvPr/>
        </p:nvCxnSpPr>
        <p:spPr>
          <a:xfrm>
            <a:off x="8028205" y="3843939"/>
            <a:ext cx="2603812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10809B1-5902-4E06-A27F-92E09C5234B8}"/>
              </a:ext>
            </a:extLst>
          </p:cNvPr>
          <p:cNvGrpSpPr/>
          <p:nvPr/>
        </p:nvGrpSpPr>
        <p:grpSpPr>
          <a:xfrm>
            <a:off x="8028205" y="4262858"/>
            <a:ext cx="2889832" cy="351615"/>
            <a:chOff x="7533978" y="4956728"/>
            <a:chExt cx="3184166" cy="387426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9495FD6-139B-4C24-A996-A8162E0762B7}"/>
                </a:ext>
              </a:extLst>
            </p:cNvPr>
            <p:cNvCxnSpPr>
              <a:cxnSpLocks/>
            </p:cNvCxnSpPr>
            <p:nvPr/>
          </p:nvCxnSpPr>
          <p:spPr>
            <a:xfrm>
              <a:off x="7841109" y="5149850"/>
              <a:ext cx="2138199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497BF61-2C8B-4991-9821-B34AD0E8BE44}"/>
                </a:ext>
              </a:extLst>
            </p:cNvPr>
            <p:cNvSpPr txBox="1"/>
            <p:nvPr/>
          </p:nvSpPr>
          <p:spPr>
            <a:xfrm>
              <a:off x="7533978" y="4965184"/>
              <a:ext cx="350076" cy="378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5" dirty="0"/>
                <a:t>G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74C0B4C-54CF-4B61-99CB-7EF516481ADF}"/>
                </a:ext>
              </a:extLst>
            </p:cNvPr>
            <p:cNvSpPr txBox="1"/>
            <p:nvPr/>
          </p:nvSpPr>
          <p:spPr>
            <a:xfrm>
              <a:off x="9843487" y="4956728"/>
              <a:ext cx="874657" cy="3789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5" dirty="0"/>
                <a:t>AAAAA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1A878793-11DF-4356-92FA-A1EFCE9821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9897" y="5052895"/>
            <a:ext cx="1294647" cy="1068791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42E26F7-6527-4CB5-BF1E-15F8E7CB23B9}"/>
              </a:ext>
            </a:extLst>
          </p:cNvPr>
          <p:cNvCxnSpPr/>
          <p:nvPr/>
        </p:nvCxnSpPr>
        <p:spPr>
          <a:xfrm>
            <a:off x="5914836" y="3341143"/>
            <a:ext cx="0" cy="378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5F223C2-FD75-4693-9AC9-6DD9E0811898}"/>
              </a:ext>
            </a:extLst>
          </p:cNvPr>
          <p:cNvCxnSpPr/>
          <p:nvPr/>
        </p:nvCxnSpPr>
        <p:spPr>
          <a:xfrm>
            <a:off x="9347153" y="3341143"/>
            <a:ext cx="0" cy="378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DD055F2-58CE-4409-9DA1-C680BDD07D17}"/>
              </a:ext>
            </a:extLst>
          </p:cNvPr>
          <p:cNvCxnSpPr/>
          <p:nvPr/>
        </p:nvCxnSpPr>
        <p:spPr>
          <a:xfrm>
            <a:off x="9347153" y="3962977"/>
            <a:ext cx="0" cy="378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A7AC257-87E5-4CFF-9446-91D73A747FF8}"/>
              </a:ext>
            </a:extLst>
          </p:cNvPr>
          <p:cNvCxnSpPr/>
          <p:nvPr/>
        </p:nvCxnSpPr>
        <p:spPr>
          <a:xfrm>
            <a:off x="9347153" y="4598028"/>
            <a:ext cx="0" cy="378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14B8077-50DC-4573-9623-17597D5F4D44}"/>
              </a:ext>
            </a:extLst>
          </p:cNvPr>
          <p:cNvSpPr txBox="1"/>
          <p:nvPr/>
        </p:nvSpPr>
        <p:spPr>
          <a:xfrm>
            <a:off x="6999579" y="3313457"/>
            <a:ext cx="1403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Transcription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39E24F3-49DA-4188-9158-7C1C01D322AC}"/>
              </a:ext>
            </a:extLst>
          </p:cNvPr>
          <p:cNvSpPr txBox="1"/>
          <p:nvPr/>
        </p:nvSpPr>
        <p:spPr>
          <a:xfrm>
            <a:off x="7631856" y="3973425"/>
            <a:ext cx="243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mRNA Processing (</a:t>
            </a:r>
            <a:r>
              <a:rPr lang="en-US" i="1" dirty="0" err="1">
                <a:solidFill>
                  <a:srgbClr val="C00000"/>
                </a:solidFill>
              </a:rPr>
              <a:t>Euks</a:t>
            </a:r>
            <a:r>
              <a:rPr lang="en-US" i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0C5F045-74C1-43E3-8622-83AEC03EBBE8}"/>
              </a:ext>
            </a:extLst>
          </p:cNvPr>
          <p:cNvSpPr txBox="1"/>
          <p:nvPr/>
        </p:nvSpPr>
        <p:spPr>
          <a:xfrm>
            <a:off x="7648790" y="4619828"/>
            <a:ext cx="1230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Translation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91E4634-C06B-477B-938D-36173B0C420E}"/>
              </a:ext>
            </a:extLst>
          </p:cNvPr>
          <p:cNvCxnSpPr/>
          <p:nvPr/>
        </p:nvCxnSpPr>
        <p:spPr>
          <a:xfrm flipH="1">
            <a:off x="4545842" y="4035273"/>
            <a:ext cx="526293" cy="646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4ABA2FA-46DE-4C67-BF87-06B1B63615C0}"/>
              </a:ext>
            </a:extLst>
          </p:cNvPr>
          <p:cNvCxnSpPr>
            <a:cxnSpLocks/>
            <a:endCxn id="50" idx="0"/>
          </p:cNvCxnSpPr>
          <p:nvPr/>
        </p:nvCxnSpPr>
        <p:spPr>
          <a:xfrm>
            <a:off x="5914267" y="4035273"/>
            <a:ext cx="65206" cy="1402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E214723-55B8-42EE-BFD8-BDE45E8B3D7C}"/>
              </a:ext>
            </a:extLst>
          </p:cNvPr>
          <p:cNvCxnSpPr/>
          <p:nvPr/>
        </p:nvCxnSpPr>
        <p:spPr>
          <a:xfrm>
            <a:off x="6138998" y="4112645"/>
            <a:ext cx="484095" cy="736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667AE05-1EC3-4FCB-A1F8-B205C5B20DA9}"/>
              </a:ext>
            </a:extLst>
          </p:cNvPr>
          <p:cNvSpPr txBox="1"/>
          <p:nvPr/>
        </p:nvSpPr>
        <p:spPr>
          <a:xfrm>
            <a:off x="6220340" y="4949315"/>
            <a:ext cx="812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tRNA</a:t>
            </a:r>
          </a:p>
          <a:p>
            <a:r>
              <a:rPr lang="en-US" dirty="0"/>
              <a:t>(p syn)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E455D2B-931C-4CD0-8C45-6CE61F0E5C44}"/>
              </a:ext>
            </a:extLst>
          </p:cNvPr>
          <p:cNvSpPr txBox="1"/>
          <p:nvPr/>
        </p:nvSpPr>
        <p:spPr>
          <a:xfrm>
            <a:off x="6879193" y="4656022"/>
            <a:ext cx="812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rRNA</a:t>
            </a:r>
          </a:p>
          <a:p>
            <a:r>
              <a:rPr lang="en-US" dirty="0"/>
              <a:t>(p syn)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36CB14B-80CB-4D60-BA1F-BFB37E21170E}"/>
              </a:ext>
            </a:extLst>
          </p:cNvPr>
          <p:cNvSpPr txBox="1"/>
          <p:nvPr/>
        </p:nvSpPr>
        <p:spPr>
          <a:xfrm>
            <a:off x="4144713" y="4676946"/>
            <a:ext cx="829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miRNA</a:t>
            </a:r>
          </a:p>
          <a:p>
            <a:r>
              <a:rPr lang="en-US" dirty="0"/>
              <a:t>(</a:t>
            </a:r>
            <a:r>
              <a:rPr lang="en-US" dirty="0" err="1"/>
              <a:t>euk</a:t>
            </a:r>
            <a:r>
              <a:rPr lang="en-US" dirty="0"/>
              <a:t>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D1F0492-7723-407C-9A33-3121A3468D56}"/>
              </a:ext>
            </a:extLst>
          </p:cNvPr>
          <p:cNvSpPr txBox="1"/>
          <p:nvPr/>
        </p:nvSpPr>
        <p:spPr>
          <a:xfrm>
            <a:off x="4897150" y="4887307"/>
            <a:ext cx="899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Splicing</a:t>
            </a:r>
          </a:p>
          <a:p>
            <a:r>
              <a:rPr lang="en-US" dirty="0"/>
              <a:t>(</a:t>
            </a:r>
            <a:r>
              <a:rPr lang="en-US" dirty="0" err="1"/>
              <a:t>euk</a:t>
            </a:r>
            <a:r>
              <a:rPr lang="en-US" dirty="0"/>
              <a:t>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097A6FF-25CD-44BF-9EE4-E3C444288F8E}"/>
              </a:ext>
            </a:extLst>
          </p:cNvPr>
          <p:cNvSpPr txBox="1"/>
          <p:nvPr/>
        </p:nvSpPr>
        <p:spPr>
          <a:xfrm>
            <a:off x="5350743" y="5437519"/>
            <a:ext cx="1257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Telomerase</a:t>
            </a:r>
          </a:p>
          <a:p>
            <a:r>
              <a:rPr lang="en-US" dirty="0"/>
              <a:t>(</a:t>
            </a:r>
            <a:r>
              <a:rPr lang="en-US" dirty="0" err="1"/>
              <a:t>euk</a:t>
            </a:r>
            <a:r>
              <a:rPr lang="en-US" dirty="0"/>
              <a:t>)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353F715-C6EC-49CC-A780-2F93F2470D61}"/>
              </a:ext>
            </a:extLst>
          </p:cNvPr>
          <p:cNvCxnSpPr/>
          <p:nvPr/>
        </p:nvCxnSpPr>
        <p:spPr>
          <a:xfrm flipH="1">
            <a:off x="5350875" y="4112644"/>
            <a:ext cx="140703" cy="824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22D0645-8D8E-436E-8BFD-CD79861A8B69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6517277" y="4075101"/>
            <a:ext cx="767957" cy="580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F6F75FA1-A220-4D4B-BC04-A0FA79C259D5}"/>
              </a:ext>
            </a:extLst>
          </p:cNvPr>
          <p:cNvSpPr txBox="1"/>
          <p:nvPr/>
        </p:nvSpPr>
        <p:spPr>
          <a:xfrm>
            <a:off x="4915982" y="4295443"/>
            <a:ext cx="18712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Possible functions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88B7A7-973B-D3D0-3C1A-B53C82EFD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A83E-911A-4963-884C-BE2592C87A7C}" type="datetime1">
              <a:rPr lang="en-US" smtClean="0"/>
              <a:t>8/20/2023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BA38DE-7D31-04EA-2B63-DEE5D7C5F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 &amp; D - Lec 3-Pre - Fall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70420-88D6-7EC1-8621-AED2CCA70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53975"/>
            <a:ext cx="3043238" cy="6921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541" dirty="0"/>
              <a:t>The Genetic Code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B2DB1-30AA-4744-85C1-D2A457F38B45}"/>
              </a:ext>
            </a:extLst>
          </p:cNvPr>
          <p:cNvSpPr txBox="1"/>
          <p:nvPr/>
        </p:nvSpPr>
        <p:spPr>
          <a:xfrm>
            <a:off x="45382" y="4806950"/>
            <a:ext cx="6188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Calibri" panose="020F0502020204030204" pitchFamily="34" charset="0"/>
              </a:rPr>
              <a:t>Special Codons: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AUG = Is used to begin almost all proteins that are synthesized on the ribosome, it also codes for methionine when found internally.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UAA, UAG, UGA = stop codons (do not code for any amino acids), terminate synthesis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F48C04-ED60-40B0-B75F-9534000A2BD5}"/>
              </a:ext>
            </a:extLst>
          </p:cNvPr>
          <p:cNvSpPr txBox="1"/>
          <p:nvPr/>
        </p:nvSpPr>
        <p:spPr>
          <a:xfrm>
            <a:off x="148586" y="3403320"/>
            <a:ext cx="5666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</a:t>
            </a:r>
          </a:p>
          <a:p>
            <a:pPr marL="227468" indent="-227468">
              <a:buFont typeface="Arial" panose="020B0604020202020204" pitchFamily="34" charset="0"/>
              <a:buChar char="•"/>
            </a:pPr>
            <a:r>
              <a:rPr lang="en-US" dirty="0"/>
              <a:t>Each codon codes for one amino acid.</a:t>
            </a:r>
          </a:p>
          <a:p>
            <a:pPr marL="227468" indent="-227468">
              <a:buFont typeface="Arial" panose="020B0604020202020204" pitchFamily="34" charset="0"/>
              <a:buChar char="•"/>
            </a:pPr>
            <a:r>
              <a:rPr lang="en-US" dirty="0"/>
              <a:t>Many amino acids are coded by more than one codon.</a:t>
            </a:r>
          </a:p>
          <a:p>
            <a:pPr marL="227468" indent="-227468">
              <a:buFont typeface="Arial" panose="020B0604020202020204" pitchFamily="34" charset="0"/>
              <a:buChar char="•"/>
            </a:pPr>
            <a:r>
              <a:rPr lang="en-US" dirty="0"/>
              <a:t>Most organisms use the same codon table – some codons have different meanings in some organisms.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6A7C1E-E665-4E82-861F-A278778A6F30}"/>
              </a:ext>
            </a:extLst>
          </p:cNvPr>
          <p:cNvSpPr txBox="1"/>
          <p:nvPr/>
        </p:nvSpPr>
        <p:spPr>
          <a:xfrm>
            <a:off x="5752432" y="2859269"/>
            <a:ext cx="5272597" cy="533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67" dirty="0">
                <a:latin typeface="Courier New" panose="02070309020205020404" pitchFamily="49" charset="0"/>
                <a:cs typeface="Courier New" panose="02070309020205020404" pitchFamily="49" charset="0"/>
              </a:rPr>
              <a:t>..U-</a:t>
            </a:r>
            <a:r>
              <a:rPr lang="en-US" sz="2867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AUG</a:t>
            </a:r>
            <a:r>
              <a:rPr lang="en-US" sz="2867" dirty="0">
                <a:latin typeface="Courier New" panose="02070309020205020404" pitchFamily="49" charset="0"/>
                <a:cs typeface="Courier New" panose="02070309020205020404" pitchFamily="49" charset="0"/>
              </a:rPr>
              <a:t>-CCC-AUG-UGG-</a:t>
            </a:r>
            <a:r>
              <a:rPr lang="en-US" sz="2867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UAA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BFD2D2-0FB6-42ED-A1FC-680B7F5392F3}"/>
              </a:ext>
            </a:extLst>
          </p:cNvPr>
          <p:cNvSpPr txBox="1"/>
          <p:nvPr/>
        </p:nvSpPr>
        <p:spPr>
          <a:xfrm>
            <a:off x="5443290" y="957648"/>
            <a:ext cx="5272597" cy="533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67" dirty="0">
                <a:latin typeface="Courier New" panose="02070309020205020404" pitchFamily="49" charset="0"/>
                <a:cs typeface="Courier New" panose="02070309020205020404" pitchFamily="49" charset="0"/>
              </a:rPr>
              <a:t>....ATATGCCCATGTGGTAA..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11F2E5F-FEA6-4E68-9852-12D75CA816A9}"/>
              </a:ext>
            </a:extLst>
          </p:cNvPr>
          <p:cNvCxnSpPr/>
          <p:nvPr/>
        </p:nvCxnSpPr>
        <p:spPr>
          <a:xfrm>
            <a:off x="7314716" y="1443774"/>
            <a:ext cx="0" cy="437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514E06F-681B-4BBD-A437-4313B1EED2A9}"/>
              </a:ext>
            </a:extLst>
          </p:cNvPr>
          <p:cNvCxnSpPr/>
          <p:nvPr/>
        </p:nvCxnSpPr>
        <p:spPr>
          <a:xfrm>
            <a:off x="7314716" y="2393773"/>
            <a:ext cx="0" cy="437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D384A5D-3292-49BD-A1AF-2820D7237F51}"/>
              </a:ext>
            </a:extLst>
          </p:cNvPr>
          <p:cNvCxnSpPr>
            <a:cxnSpLocks/>
          </p:cNvCxnSpPr>
          <p:nvPr/>
        </p:nvCxnSpPr>
        <p:spPr>
          <a:xfrm>
            <a:off x="7309117" y="3429001"/>
            <a:ext cx="0" cy="1377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14D977F-DD28-445E-BE36-3417C37A047F}"/>
              </a:ext>
            </a:extLst>
          </p:cNvPr>
          <p:cNvSpPr txBox="1"/>
          <p:nvPr/>
        </p:nvSpPr>
        <p:spPr>
          <a:xfrm>
            <a:off x="9819867" y="1367857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(DNA Sequence)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9EAC97-B5EA-408E-950C-7478DE1F276E}"/>
              </a:ext>
            </a:extLst>
          </p:cNvPr>
          <p:cNvSpPr txBox="1"/>
          <p:nvPr/>
        </p:nvSpPr>
        <p:spPr>
          <a:xfrm>
            <a:off x="5752432" y="1852905"/>
            <a:ext cx="5051383" cy="533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67" dirty="0">
                <a:latin typeface="Courier New" panose="02070309020205020404" pitchFamily="49" charset="0"/>
                <a:cs typeface="Courier New" panose="02070309020205020404" pitchFamily="49" charset="0"/>
              </a:rPr>
              <a:t>...AUAUGCCCAUGUGGUAA..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652869-3C3B-44F0-981E-4004DA041A3E}"/>
              </a:ext>
            </a:extLst>
          </p:cNvPr>
          <p:cNvSpPr txBox="1"/>
          <p:nvPr/>
        </p:nvSpPr>
        <p:spPr>
          <a:xfrm>
            <a:off x="9764684" y="2244363"/>
            <a:ext cx="188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(mRNA Sequence)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9F76E6-8C8C-4AAA-9D14-7DD8B0EA0AC9}"/>
              </a:ext>
            </a:extLst>
          </p:cNvPr>
          <p:cNvSpPr txBox="1"/>
          <p:nvPr/>
        </p:nvSpPr>
        <p:spPr>
          <a:xfrm>
            <a:off x="9902165" y="3330754"/>
            <a:ext cx="1625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(Punctuated  RNA sequence – how the ribosome interprets the sequence)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8C1C78-42E3-46FC-B744-2453DADC0619}"/>
              </a:ext>
            </a:extLst>
          </p:cNvPr>
          <p:cNvSpPr txBox="1"/>
          <p:nvPr/>
        </p:nvSpPr>
        <p:spPr>
          <a:xfrm>
            <a:off x="9811006" y="5077825"/>
            <a:ext cx="197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(Protein Sequence)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0DFA4F2-5610-4BB9-87F6-C170D94B0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"/>
          <a:stretch>
            <a:fillRect/>
          </a:stretch>
        </p:blipFill>
        <p:spPr bwMode="auto">
          <a:xfrm>
            <a:off x="972909" y="459566"/>
            <a:ext cx="4828097" cy="295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B474994-1D53-49A9-86F1-39EDB16F5B32}"/>
              </a:ext>
            </a:extLst>
          </p:cNvPr>
          <p:cNvSpPr txBox="1"/>
          <p:nvPr/>
        </p:nvSpPr>
        <p:spPr>
          <a:xfrm>
            <a:off x="6480056" y="5288384"/>
            <a:ext cx="3607078" cy="343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5" dirty="0"/>
              <a:t>________-________-________-_______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DD46A851-3599-128C-5E38-77F73ABBE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04A7-0673-48E5-B3B1-4014434D491B}" type="datetime1">
              <a:rPr lang="en-US" smtClean="0"/>
              <a:t>8/20/2023</a:t>
            </a:fld>
            <a:endParaRPr lang="en-US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E8500840-1A10-A6C9-1A59-89C2F5DF4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 &amp; D - Lec 3-Pre - Fall 2023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5B71876-6A9A-FECB-B957-21C7424B0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08EDFFF-2E52-4B92-8FFD-A013CE3480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154429"/>
              </p:ext>
            </p:extLst>
          </p:nvPr>
        </p:nvGraphicFramePr>
        <p:xfrm>
          <a:off x="1295400" y="609600"/>
          <a:ext cx="8995115" cy="361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2" imgW="7791043" imgH="3075852" progId="MDLDrawOLE.MDLDrawObject.1">
                  <p:embed/>
                </p:oleObj>
              </mc:Choice>
              <mc:Fallback>
                <p:oleObj name="MDLDrawObject Class" r:id="rId2" imgW="7791043" imgH="3075852" progId="MDLDrawOLE.MDLDrawObject.1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08EDFFF-2E52-4B92-8FFD-A013CE3480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609600"/>
                        <a:ext cx="8995115" cy="36179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12CAD32-F59D-4765-AB2A-02632D29BD75}"/>
              </a:ext>
            </a:extLst>
          </p:cNvPr>
          <p:cNvSpPr/>
          <p:nvPr/>
        </p:nvSpPr>
        <p:spPr>
          <a:xfrm>
            <a:off x="195984" y="4050884"/>
            <a:ext cx="11800032" cy="2595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7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Monomeric Units</a:t>
            </a:r>
            <a:endParaRPr lang="en-US" sz="1807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0937" indent="-310937">
              <a:buFont typeface="+mj-lt"/>
              <a:buAutoNum type="alphaLcParenR"/>
              <a:tabLst>
                <a:tab pos="207292" algn="l"/>
              </a:tabLst>
            </a:pPr>
            <a:r>
              <a:rPr lang="en-US" sz="180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Nucleoside triphosphates are the building blocks of nucleic acids (</a:t>
            </a:r>
            <a:r>
              <a:rPr lang="en-US" sz="1807" b="1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dNTP</a:t>
            </a:r>
            <a:r>
              <a:rPr lang="en-US" sz="1807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US" sz="1807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dATP</a:t>
            </a:r>
            <a:r>
              <a:rPr lang="en-US" sz="1807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7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dGTP</a:t>
            </a:r>
            <a:r>
              <a:rPr lang="en-US" sz="1807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7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dCTP</a:t>
            </a:r>
            <a:r>
              <a:rPr lang="en-US" sz="1807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dTTP</a:t>
            </a:r>
            <a:r>
              <a:rPr lang="en-US" sz="180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1807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0937" indent="-310937">
              <a:buFont typeface="+mj-lt"/>
              <a:buAutoNum type="alphaLcParenR"/>
              <a:tabLst>
                <a:tab pos="207292" algn="l"/>
              </a:tabLst>
            </a:pPr>
            <a:r>
              <a:rPr lang="en-US" sz="180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base ("sidechain") is connected to the C1' of the sugar ("mainchain") by an </a:t>
            </a:r>
            <a:r>
              <a:rPr lang="en-US" sz="1807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N-linked </a:t>
            </a:r>
            <a:r>
              <a:rPr lang="en-US" sz="1807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glycosidic</a:t>
            </a:r>
            <a:r>
              <a:rPr lang="en-US" sz="180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bond. </a:t>
            </a:r>
            <a:endParaRPr lang="en-US" sz="1807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63340" lvl="1"/>
            <a:r>
              <a:rPr lang="en-US" sz="180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Base + sugar = </a:t>
            </a:r>
            <a:r>
              <a:rPr lang="en-US" sz="1807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nucleoside</a:t>
            </a:r>
            <a:r>
              <a:rPr lang="en-US" sz="180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7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63340" lvl="1"/>
            <a:r>
              <a:rPr lang="en-US" sz="180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Base + sugar + n-phosphates = </a:t>
            </a:r>
            <a:r>
              <a:rPr lang="en-US" sz="1807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nucleotide</a:t>
            </a:r>
            <a:endParaRPr lang="en-US" sz="1807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0937" indent="-310937">
              <a:buFont typeface="+mj-lt"/>
              <a:buAutoNum type="alphaLcParenR" startAt="3"/>
              <a:tabLst>
                <a:tab pos="207292" algn="l"/>
              </a:tabLst>
            </a:pPr>
            <a:r>
              <a:rPr lang="en-US" sz="180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carbon atoms on the sugar are numbered 1' to 5'. The primes distinguish the atoms on the sugar from those on the base.</a:t>
            </a:r>
            <a:endParaRPr lang="en-US" sz="1807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0937" indent="-310937">
              <a:buFont typeface="+mj-lt"/>
              <a:buAutoNum type="alphaLcParenR" startAt="3"/>
              <a:tabLst>
                <a:tab pos="207292" algn="l"/>
              </a:tabLst>
            </a:pPr>
            <a:r>
              <a:rPr lang="en-US" sz="180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DNA differs from RNA in the sugar (deoxyribose versus ribose) and one base.</a:t>
            </a:r>
            <a:endParaRPr lang="en-US" sz="1807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0937" indent="-310937">
              <a:buFont typeface="+mj-lt"/>
              <a:buAutoNum type="alphaLcParenR" startAt="3"/>
              <a:tabLst>
                <a:tab pos="207292" algn="l"/>
              </a:tabLst>
            </a:pPr>
            <a:r>
              <a:rPr lang="en-US" sz="1807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Four different monomers, A, G, C, T in DNA. U replaces T in RNA. </a:t>
            </a:r>
            <a:endParaRPr lang="en-US" sz="1807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2655BD-0A44-4335-9731-A1764D4A8465}"/>
              </a:ext>
            </a:extLst>
          </p:cNvPr>
          <p:cNvSpPr txBox="1"/>
          <p:nvPr/>
        </p:nvSpPr>
        <p:spPr>
          <a:xfrm flipH="1">
            <a:off x="4544515" y="11483"/>
            <a:ext cx="3510192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39" dirty="0">
                <a:latin typeface="Arial" panose="020B0604020202020204" pitchFamily="34" charset="0"/>
              </a:rPr>
              <a:t>Nucleic Acid Structure</a:t>
            </a:r>
          </a:p>
        </p:txBody>
      </p:sp>
    </p:spTree>
    <p:extLst>
      <p:ext uri="{BB962C8B-B14F-4D97-AF65-F5344CB8AC3E}">
        <p14:creationId xmlns:p14="http://schemas.microsoft.com/office/powerpoint/2010/main" val="3397869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 txBox="1">
            <a:spLocks noChangeArrowheads="1"/>
          </p:cNvSpPr>
          <p:nvPr/>
        </p:nvSpPr>
        <p:spPr bwMode="auto">
          <a:xfrm>
            <a:off x="2506392" y="43135"/>
            <a:ext cx="7278701" cy="54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79" tIns="0" rIns="72779" bIns="0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DNA (&amp; RNA) are directional</a:t>
            </a:r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id="{AF1E7468-82B7-1149-9171-45E9E25E84A0}"/>
              </a:ext>
            </a:extLst>
          </p:cNvPr>
          <p:cNvSpPr/>
          <p:nvPr/>
        </p:nvSpPr>
        <p:spPr>
          <a:xfrm>
            <a:off x="1961719" y="3733800"/>
            <a:ext cx="4184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</a:rPr>
              <a:t>What are the two different ways we could write the sequence of this nucleic acid?</a:t>
            </a:r>
            <a:endParaRPr lang="en-US" i="1" dirty="0">
              <a:solidFill>
                <a:srgbClr val="0070C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549827F-F4E6-4CE2-BBD3-A37EBF43A586}"/>
              </a:ext>
            </a:extLst>
          </p:cNvPr>
          <p:cNvGrpSpPr/>
          <p:nvPr/>
        </p:nvGrpSpPr>
        <p:grpSpPr>
          <a:xfrm>
            <a:off x="7562258" y="799385"/>
            <a:ext cx="3715342" cy="5587309"/>
            <a:chOff x="5908407" y="1274628"/>
            <a:chExt cx="3442484" cy="5176972"/>
          </a:xfrm>
        </p:grpSpPr>
        <p:pic>
          <p:nvPicPr>
            <p:cNvPr id="2" name="Picture 1" descr="04_03_RNA_backbone-L.jp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516"/>
            <a:stretch/>
          </p:blipFill>
          <p:spPr>
            <a:xfrm>
              <a:off x="5908407" y="1274628"/>
              <a:ext cx="3291927" cy="5176972"/>
            </a:xfrm>
            <a:prstGeom prst="rect">
              <a:avLst/>
            </a:prstGeom>
          </p:spPr>
        </p:pic>
        <p:sp>
          <p:nvSpPr>
            <p:cNvPr id="354" name="Rectangle 353"/>
            <p:cNvSpPr/>
            <p:nvPr/>
          </p:nvSpPr>
          <p:spPr>
            <a:xfrm>
              <a:off x="8544257" y="1653614"/>
              <a:ext cx="353609" cy="3789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35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  <a:endParaRPr lang="en-US" sz="1635" b="1" dirty="0">
                <a:solidFill>
                  <a:srgbClr val="FF0000"/>
                </a:solidFill>
              </a:endParaRPr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8744758" y="2526369"/>
              <a:ext cx="343011" cy="3789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35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en-US" sz="1635" b="1" dirty="0">
                <a:solidFill>
                  <a:srgbClr val="FF0000"/>
                </a:solidFill>
              </a:endParaRPr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9000815" y="3391290"/>
              <a:ext cx="350076" cy="3789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35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endParaRPr lang="en-US" sz="1635" b="1" dirty="0">
                <a:solidFill>
                  <a:srgbClr val="FF0000"/>
                </a:solidFill>
              </a:endParaRPr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8900410" y="4694785"/>
              <a:ext cx="325348" cy="3789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35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endParaRPr lang="en-US" sz="1635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057391-EA24-E840-9A5B-796793C44724}"/>
                </a:ext>
              </a:extLst>
            </p:cNvPr>
            <p:cNvSpPr/>
            <p:nvPr/>
          </p:nvSpPr>
          <p:spPr>
            <a:xfrm>
              <a:off x="7624527" y="2757872"/>
              <a:ext cx="281190" cy="2231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16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5’</a:t>
              </a:r>
              <a:endParaRPr lang="en-US" sz="716" dirty="0">
                <a:solidFill>
                  <a:srgbClr val="FF0000"/>
                </a:solidFill>
              </a:endParaRPr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BB92778D-C21D-FD4B-A5EF-67EDBE7860D9}"/>
                </a:ext>
              </a:extLst>
            </p:cNvPr>
            <p:cNvSpPr/>
            <p:nvPr/>
          </p:nvSpPr>
          <p:spPr>
            <a:xfrm>
              <a:off x="8220551" y="5651128"/>
              <a:ext cx="281190" cy="2231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16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3’</a:t>
              </a:r>
              <a:endParaRPr lang="en-US" sz="716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B0218AB-616F-410F-BC33-057AAF857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764538" y="367826"/>
            <a:ext cx="355207" cy="392889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1C12D85-3F91-B3A0-9973-F8501438B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9300-A665-4C5C-B38C-6DE6E3CCDB2C}" type="datetime1">
              <a:rPr lang="en-US" smtClean="0"/>
              <a:t>8/20/2023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662DDDA-1DB8-CA5A-AC23-8532183E4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 &amp; D - Lec 3-Pre - Fall 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2B0F635-AC3F-92DF-4F12-27AB7ACB6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6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21781A3-5406-5E27-2D6B-A2EBC0288B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412914"/>
            <a:ext cx="4226679" cy="20851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DB8E283-54FF-4A97-E3B3-C8801FBAE5B9}"/>
              </a:ext>
            </a:extLst>
          </p:cNvPr>
          <p:cNvSpPr txBox="1"/>
          <p:nvPr/>
        </p:nvSpPr>
        <p:spPr>
          <a:xfrm>
            <a:off x="457200" y="845726"/>
            <a:ext cx="4436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Triphosphates are added to the polymer.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 txBox="1">
            <a:spLocks noChangeArrowheads="1"/>
          </p:cNvSpPr>
          <p:nvPr/>
        </p:nvSpPr>
        <p:spPr bwMode="auto">
          <a:xfrm>
            <a:off x="3429000" y="-27749"/>
            <a:ext cx="5398371" cy="54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779" tIns="0" rIns="72779" bIns="0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Double Stranded DNA structure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39240" y="394544"/>
            <a:ext cx="6894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Complementary base pairing: Hydrogen bonds form between bases, thus linking the 2 stands with weak non-covalent interactions.</a:t>
            </a:r>
          </a:p>
        </p:txBody>
      </p:sp>
      <p:pic>
        <p:nvPicPr>
          <p:cNvPr id="358" name="Picture 357">
            <a:extLst>
              <a:ext uri="{FF2B5EF4-FFF2-40B4-BE49-F238E27FC236}">
                <a16:creationId xmlns:a16="http://schemas.microsoft.com/office/drawing/2014/main" id="{918A3CD6-4994-2040-8281-A18FF532B1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40" y="3722728"/>
            <a:ext cx="3301860" cy="261512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D4CED21-F067-49E8-91AC-408306F72847}"/>
              </a:ext>
            </a:extLst>
          </p:cNvPr>
          <p:cNvSpPr/>
          <p:nvPr/>
        </p:nvSpPr>
        <p:spPr>
          <a:xfrm>
            <a:off x="76200" y="1074516"/>
            <a:ext cx="51137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DNA twisted into double helix 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4935" lvl="1" indent="-156699">
              <a:buClr>
                <a:schemeClr val="folHlink"/>
              </a:buClr>
              <a:buFont typeface="Wingdings" charset="0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Strands anti-parallel</a:t>
            </a:r>
          </a:p>
          <a:p>
            <a:pPr marL="454935" lvl="1" indent="-156699">
              <a:buClr>
                <a:schemeClr val="folHlink"/>
              </a:buClr>
              <a:buFont typeface="Wingdings" charset="0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Sugar-phosphate backbone outside</a:t>
            </a:r>
          </a:p>
          <a:p>
            <a:pPr marL="454935" lvl="1" indent="-156699">
              <a:buClr>
                <a:schemeClr val="folHlink"/>
              </a:buClr>
              <a:buFont typeface="Wingdings" charset="0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Nucleotide bases project inward.</a:t>
            </a:r>
          </a:p>
          <a:p>
            <a:pPr marL="454935" lvl="1" indent="-156699">
              <a:buClr>
                <a:schemeClr val="folHlink"/>
              </a:buClr>
              <a:buFont typeface="Wingdings" charset="0"/>
              <a:buChar char="§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Basepairs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are stacked on each other.</a:t>
            </a:r>
          </a:p>
          <a:p>
            <a:pPr marL="454935" lvl="1" indent="-156699">
              <a:buClr>
                <a:schemeClr val="folHlink"/>
              </a:buClr>
              <a:buFont typeface="Wingdings" charset="0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Uniform width</a:t>
            </a:r>
          </a:p>
          <a:p>
            <a:pPr marL="454935" lvl="1" indent="-156699">
              <a:buClr>
                <a:schemeClr val="folHlink"/>
              </a:buClr>
              <a:buFont typeface="Wingdings" charset="0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H-bonds between bases:</a:t>
            </a:r>
          </a:p>
          <a:p>
            <a:pPr marL="869880" lvl="2" indent="-156699">
              <a:buClr>
                <a:schemeClr val="folHlink"/>
              </a:buClr>
              <a:buFont typeface="Wingdings" charset="0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A=T (two h-bonds)</a:t>
            </a:r>
          </a:p>
          <a:p>
            <a:pPr marL="869880" lvl="2" indent="-156699">
              <a:buClr>
                <a:schemeClr val="folHlink"/>
              </a:buClr>
              <a:buFont typeface="Wingdings" charset="0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Ξ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 (three h-bonds)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BCE5B9-8112-47B2-BB5C-D8CDA101B1E2}"/>
              </a:ext>
            </a:extLst>
          </p:cNvPr>
          <p:cNvSpPr txBox="1"/>
          <p:nvPr/>
        </p:nvSpPr>
        <p:spPr>
          <a:xfrm>
            <a:off x="3352800" y="4607719"/>
            <a:ext cx="511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889">
              <a:defRPr/>
            </a:pPr>
            <a:r>
              <a:rPr lang="en-US" i="1" kern="0" dirty="0">
                <a:solidFill>
                  <a:srgbClr val="0070C0"/>
                </a:solidFill>
              </a:rPr>
              <a:t>How to indicate the sequence of ssDNA &amp; dsDNA?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5EB551-27D2-4613-A0C9-2B4560F01D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57" t="5255" r="4611" b="5001"/>
          <a:stretch/>
        </p:blipFill>
        <p:spPr>
          <a:xfrm>
            <a:off x="4495800" y="1295400"/>
            <a:ext cx="4038600" cy="304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38348D-412C-4147-9D98-CD021E53E0BF}"/>
              </a:ext>
            </a:extLst>
          </p:cNvPr>
          <p:cNvSpPr txBox="1"/>
          <p:nvPr/>
        </p:nvSpPr>
        <p:spPr>
          <a:xfrm rot="2726623">
            <a:off x="5566555" y="3361545"/>
            <a:ext cx="1362104" cy="315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2" i="1" dirty="0">
                <a:solidFill>
                  <a:srgbClr val="C00000"/>
                </a:solidFill>
              </a:rPr>
              <a:t>“WC” H-bonds”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B96319-C53B-47B6-A95D-CE287C25C27C}"/>
              </a:ext>
            </a:extLst>
          </p:cNvPr>
          <p:cNvSpPr txBox="1"/>
          <p:nvPr/>
        </p:nvSpPr>
        <p:spPr>
          <a:xfrm rot="2953158">
            <a:off x="5657422" y="1848532"/>
            <a:ext cx="1283557" cy="315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2" i="1" dirty="0">
                <a:solidFill>
                  <a:srgbClr val="C00000"/>
                </a:solidFill>
              </a:rPr>
              <a:t>“WC” H-bonds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320578-D5C6-60AF-F0C4-34AFF54D7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412B-D9E5-4791-8CFF-329415CF15C5}" type="datetime1">
              <a:rPr lang="en-US" smtClean="0"/>
              <a:t>8/20/2023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4C99FB-4F8B-1D90-5302-566CC3734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 &amp; D - Lec 3-Pre - Fall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4F1BDE-41E2-6339-23B3-1360E413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7</a:t>
            </a:fld>
            <a:endParaRPr lang="en-US"/>
          </a:p>
        </p:txBody>
      </p:sp>
      <p:pic>
        <p:nvPicPr>
          <p:cNvPr id="2" name="DNA_animation">
            <a:hlinkClick r:id="" action="ppaction://media"/>
            <a:extLst>
              <a:ext uri="{FF2B5EF4-FFF2-40B4-BE49-F238E27FC236}">
                <a16:creationId xmlns:a16="http://schemas.microsoft.com/office/drawing/2014/main" id="{DE7103E8-34E7-F99C-C915-BFE933E9801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0" y="1090652"/>
            <a:ext cx="2234613" cy="3864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734440" y="58852"/>
            <a:ext cx="9555162" cy="290512"/>
          </a:xfrm>
        </p:spPr>
        <p:txBody>
          <a:bodyPr>
            <a:noAutofit/>
          </a:bodyPr>
          <a:lstStyle/>
          <a:p>
            <a:r>
              <a:rPr lang="en-US" sz="2541" dirty="0"/>
              <a:t>Size Determination of DNA - Agarose Gel Electrophoresis.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B43B280F-8070-488F-A0EA-1781AE2C02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4"/>
          <a:stretch/>
        </p:blipFill>
        <p:spPr>
          <a:xfrm>
            <a:off x="1474657" y="4258506"/>
            <a:ext cx="7009736" cy="1924944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6386C3A4-C023-4EC4-9F26-66540E5968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5"/>
          <a:stretch/>
        </p:blipFill>
        <p:spPr>
          <a:xfrm>
            <a:off x="1482638" y="1644570"/>
            <a:ext cx="5488543" cy="2540987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11352DB9-D20C-4D86-A02E-A4FA9C5FC3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46" r="50000" b="1589"/>
          <a:stretch/>
        </p:blipFill>
        <p:spPr>
          <a:xfrm>
            <a:off x="2438400" y="2578440"/>
            <a:ext cx="788527" cy="8769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89AA9F-C3D7-4D71-A9E2-946CBF8F9B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871" y="1130589"/>
            <a:ext cx="1156560" cy="238134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A40B046-F49A-416A-A5C6-DD165A48D7AB}"/>
              </a:ext>
            </a:extLst>
          </p:cNvPr>
          <p:cNvSpPr/>
          <p:nvPr/>
        </p:nvSpPr>
        <p:spPr>
          <a:xfrm>
            <a:off x="1474657" y="6179336"/>
            <a:ext cx="84065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https://dnalc.cshl.edu/resources/animations/gelelectrophoresis.html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1C17C3-4E6E-9828-079F-08B34EBC9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78E6-3751-4C64-9E6E-1019FC0024C8}" type="datetime1">
              <a:rPr lang="en-US" smtClean="0"/>
              <a:t>8/20/2023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E4858F-9A43-2E4C-9AE7-FB83DF4C5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 &amp; D - Lec 3-Pre - Fall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8B1368-EE11-CA7E-07C5-38C5B4EF9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8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0A8864-16DF-E8D5-0748-3BCF8478D078}"/>
              </a:ext>
            </a:extLst>
          </p:cNvPr>
          <p:cNvSpPr txBox="1"/>
          <p:nvPr/>
        </p:nvSpPr>
        <p:spPr>
          <a:xfrm>
            <a:off x="8621054" y="433329"/>
            <a:ext cx="3499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S3, S4 = unknowns.</a:t>
            </a:r>
          </a:p>
          <a:p>
            <a:r>
              <a:rPr lang="en-US" dirty="0"/>
              <a:t>MMR2  = standards, DNA fragments of known length.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7B5A2F-125C-F5E5-AA2B-8115351372DA}"/>
              </a:ext>
            </a:extLst>
          </p:cNvPr>
          <p:cNvSpPr txBox="1"/>
          <p:nvPr/>
        </p:nvSpPr>
        <p:spPr>
          <a:xfrm>
            <a:off x="8458201" y="1328016"/>
            <a:ext cx="3730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Obtaining MW (length) of DNA fragments.</a:t>
            </a:r>
          </a:p>
          <a:p>
            <a:pPr marL="342900" indent="-342900">
              <a:buAutoNum type="arabicPeriod"/>
            </a:pPr>
            <a:r>
              <a:rPr lang="en-US" dirty="0"/>
              <a:t>Plot log(</a:t>
            </a:r>
            <a:r>
              <a:rPr lang="en-US" dirty="0" err="1"/>
              <a:t>basepair</a:t>
            </a:r>
            <a:r>
              <a:rPr lang="en-US" dirty="0"/>
              <a:t>) versus distance for standards.</a:t>
            </a:r>
          </a:p>
          <a:p>
            <a:pPr marL="342900" indent="-342900">
              <a:buAutoNum type="arabicPeriod"/>
            </a:pPr>
            <a:r>
              <a:rPr lang="en-US" dirty="0"/>
              <a:t>Obtain equation of curve.</a:t>
            </a:r>
          </a:p>
          <a:p>
            <a:pPr marL="342900" indent="-342900">
              <a:buAutoNum type="arabicPeriod"/>
            </a:pPr>
            <a:r>
              <a:rPr lang="en-US" dirty="0"/>
              <a:t>Use distance for unknown to find its log(MW) (red arrows)</a:t>
            </a:r>
          </a:p>
          <a:p>
            <a:pPr marL="342900" indent="-342900">
              <a:buAutoNum type="arabicPeriod"/>
            </a:pPr>
            <a:r>
              <a:rPr lang="en-US" dirty="0"/>
              <a:t>S3 3</a:t>
            </a:r>
            <a:r>
              <a:rPr lang="en-US" baseline="30000" dirty="0"/>
              <a:t>rd</a:t>
            </a:r>
            <a:r>
              <a:rPr lang="en-US" dirty="0"/>
              <a:t> fragment migrated 623 mm, Log(MW)~2.92, MW ~ 820 bp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2719D3-2A1B-266F-F2B4-3E603FBFD2A8}"/>
              </a:ext>
            </a:extLst>
          </p:cNvPr>
          <p:cNvSpPr txBox="1"/>
          <p:nvPr/>
        </p:nvSpPr>
        <p:spPr>
          <a:xfrm>
            <a:off x="238459" y="392250"/>
            <a:ext cx="646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DNA has a neg charge on each phosphate</a:t>
            </a:r>
          </a:p>
          <a:p>
            <a:r>
              <a:rPr lang="en-US" dirty="0"/>
              <a:t>Separation is by size as the DNA strands are forced through the gel.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AFC2A1-924E-4B78-3059-30BE5F543B6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4" t="8951"/>
          <a:stretch/>
        </p:blipFill>
        <p:spPr>
          <a:xfrm>
            <a:off x="6915424" y="785557"/>
            <a:ext cx="1562952" cy="338649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1B779ED-6DE5-89BA-AFBE-17DBCC072B3C}"/>
              </a:ext>
            </a:extLst>
          </p:cNvPr>
          <p:cNvGrpSpPr/>
          <p:nvPr/>
        </p:nvGrpSpPr>
        <p:grpSpPr>
          <a:xfrm>
            <a:off x="8690686" y="3511934"/>
            <a:ext cx="2953171" cy="3160315"/>
            <a:chOff x="4495800" y="261020"/>
            <a:chExt cx="4267200" cy="4566513"/>
          </a:xfrm>
        </p:grpSpPr>
        <p:graphicFrame>
          <p:nvGraphicFramePr>
            <p:cNvPr id="19" name="Chart 18">
              <a:extLst>
                <a:ext uri="{FF2B5EF4-FFF2-40B4-BE49-F238E27FC236}">
                  <a16:creationId xmlns:a16="http://schemas.microsoft.com/office/drawing/2014/main" id="{6CEAE9CF-E3B1-A5DB-1EB7-716FF0B3069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67600371"/>
                </p:ext>
              </p:extLst>
            </p:nvPr>
          </p:nvGraphicFramePr>
          <p:xfrm>
            <a:off x="4495800" y="261020"/>
            <a:ext cx="4267200" cy="45665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B67A726-5B37-DB7E-B1C8-07AA9B36AE9D}"/>
                </a:ext>
              </a:extLst>
            </p:cNvPr>
            <p:cNvSpPr txBox="1"/>
            <p:nvPr/>
          </p:nvSpPr>
          <p:spPr>
            <a:xfrm>
              <a:off x="8138472" y="3608053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5A8DD4-3C40-2B18-98DC-100CD31E27CB}"/>
                </a:ext>
              </a:extLst>
            </p:cNvPr>
            <p:cNvSpPr txBox="1"/>
            <p:nvPr/>
          </p:nvSpPr>
          <p:spPr>
            <a:xfrm>
              <a:off x="7846276" y="3110418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300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D293BC3-170E-CC3D-4754-0C61F902B2CF}"/>
                </a:ext>
              </a:extLst>
            </p:cNvPr>
            <p:cNvSpPr txBox="1"/>
            <p:nvPr/>
          </p:nvSpPr>
          <p:spPr>
            <a:xfrm>
              <a:off x="7491956" y="2678281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400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D95BC21-DAE2-AE71-144A-65DCD5171DB3}"/>
                </a:ext>
              </a:extLst>
            </p:cNvPr>
            <p:cNvSpPr txBox="1"/>
            <p:nvPr/>
          </p:nvSpPr>
          <p:spPr>
            <a:xfrm>
              <a:off x="7149379" y="2344865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500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F3E307-276A-1607-0E4A-64D26A20D408}"/>
                </a:ext>
              </a:extLst>
            </p:cNvPr>
            <p:cNvSpPr txBox="1"/>
            <p:nvPr/>
          </p:nvSpPr>
          <p:spPr>
            <a:xfrm>
              <a:off x="6881517" y="2138124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BB06F69-34FB-35F3-43EB-182D06C41847}"/>
                </a:ext>
              </a:extLst>
            </p:cNvPr>
            <p:cNvSpPr txBox="1"/>
            <p:nvPr/>
          </p:nvSpPr>
          <p:spPr>
            <a:xfrm>
              <a:off x="6629400" y="184869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700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4CB2D9-8DCB-4228-36A2-A592212E539A}"/>
                </a:ext>
              </a:extLst>
            </p:cNvPr>
            <p:cNvSpPr txBox="1"/>
            <p:nvPr/>
          </p:nvSpPr>
          <p:spPr>
            <a:xfrm>
              <a:off x="6484284" y="1688068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800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06C996-E98A-45A9-CD60-722DEE6C7740}"/>
                </a:ext>
              </a:extLst>
            </p:cNvPr>
            <p:cNvSpPr txBox="1"/>
            <p:nvPr/>
          </p:nvSpPr>
          <p:spPr>
            <a:xfrm>
              <a:off x="6283014" y="1525017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900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0AFA544-BE7D-F04A-7C56-A49FA3DFCCAF}"/>
                </a:ext>
              </a:extLst>
            </p:cNvPr>
            <p:cNvSpPr txBox="1"/>
            <p:nvPr/>
          </p:nvSpPr>
          <p:spPr>
            <a:xfrm>
              <a:off x="6053764" y="135562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26FDE91-EBC8-52D3-16F4-9371C72207AA}"/>
                </a:ext>
              </a:extLst>
            </p:cNvPr>
            <p:cNvSpPr txBox="1"/>
            <p:nvPr/>
          </p:nvSpPr>
          <p:spPr>
            <a:xfrm>
              <a:off x="5831541" y="1111277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1200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AB83F02-3B4F-5753-8C94-3F9B58744499}"/>
                </a:ext>
              </a:extLst>
            </p:cNvPr>
            <p:cNvSpPr txBox="1"/>
            <p:nvPr/>
          </p:nvSpPr>
          <p:spPr>
            <a:xfrm>
              <a:off x="5544432" y="802876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1517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ED4C9C1-11D8-F443-7C8D-762AAFE0A940}"/>
              </a:ext>
            </a:extLst>
          </p:cNvPr>
          <p:cNvSpPr txBox="1"/>
          <p:nvPr/>
        </p:nvSpPr>
        <p:spPr>
          <a:xfrm>
            <a:off x="7189234" y="1731527"/>
            <a:ext cx="1079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623 mm</a:t>
            </a:r>
          </a:p>
        </p:txBody>
      </p:sp>
    </p:spTree>
    <p:extLst>
      <p:ext uri="{BB962C8B-B14F-4D97-AF65-F5344CB8AC3E}">
        <p14:creationId xmlns:p14="http://schemas.microsoft.com/office/powerpoint/2010/main" val="2530016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E33460-58EB-43E0-82B4-F974AA5FDB02}"/>
              </a:ext>
            </a:extLst>
          </p:cNvPr>
          <p:cNvSpPr txBox="1"/>
          <p:nvPr/>
        </p:nvSpPr>
        <p:spPr>
          <a:xfrm>
            <a:off x="2971800" y="88291"/>
            <a:ext cx="7071936" cy="4833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41" dirty="0"/>
              <a:t>Thermal Stability of Double Stranded DNA (dsDNA)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946885-C86E-463F-9DED-7C68F7E3F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435" y="2417404"/>
            <a:ext cx="3790723" cy="22785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B621C4-A7A2-4C45-AD73-D34C79E00E8F}"/>
              </a:ext>
            </a:extLst>
          </p:cNvPr>
          <p:cNvSpPr txBox="1"/>
          <p:nvPr/>
        </p:nvSpPr>
        <p:spPr>
          <a:xfrm>
            <a:off x="7202501" y="2870052"/>
            <a:ext cx="33453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208" indent="-311208">
              <a:buAutoNum type="arabicPeriod"/>
            </a:pPr>
            <a:r>
              <a:rPr lang="en-US" i="1" dirty="0">
                <a:solidFill>
                  <a:srgbClr val="0070C0"/>
                </a:solidFill>
              </a:rPr>
              <a:t>How does the DNA sequence affect T</a:t>
            </a:r>
            <a:r>
              <a:rPr lang="en-US" i="1" baseline="-25000" dirty="0">
                <a:solidFill>
                  <a:srgbClr val="0070C0"/>
                </a:solidFill>
              </a:rPr>
              <a:t>m</a:t>
            </a:r>
            <a:r>
              <a:rPr lang="en-US" i="1" dirty="0">
                <a:solidFill>
                  <a:srgbClr val="0070C0"/>
                </a:solidFill>
              </a:rPr>
              <a:t>? Explain the difference in Tm for the following two DNAs:</a:t>
            </a:r>
          </a:p>
          <a:p>
            <a:pPr marL="311208" indent="-311208">
              <a:buAutoNum type="arabicPeriod"/>
            </a:pPr>
            <a:endParaRPr lang="en-US" i="1" dirty="0">
              <a:solidFill>
                <a:srgbClr val="0070C0"/>
              </a:solidFill>
            </a:endParaRPr>
          </a:p>
          <a:p>
            <a:r>
              <a:rPr lang="en-US" i="1" dirty="0">
                <a:solidFill>
                  <a:srgbClr val="0070C0"/>
                </a:solidFill>
              </a:rPr>
              <a:t>Duplex A:  Tm=16 C</a:t>
            </a:r>
          </a:p>
          <a:p>
            <a:pPr lvl="1"/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AAAATTTT</a:t>
            </a:r>
          </a:p>
          <a:p>
            <a:pPr lvl="1"/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TTTTAAAA</a:t>
            </a:r>
          </a:p>
          <a:p>
            <a:r>
              <a:rPr lang="en-US" i="1" dirty="0">
                <a:solidFill>
                  <a:srgbClr val="0070C0"/>
                </a:solidFill>
              </a:rPr>
              <a:t> </a:t>
            </a:r>
          </a:p>
          <a:p>
            <a:r>
              <a:rPr lang="en-US" i="1" dirty="0">
                <a:solidFill>
                  <a:srgbClr val="0070C0"/>
                </a:solidFill>
              </a:rPr>
              <a:t>Duplex B: Tm= 32 C</a:t>
            </a:r>
          </a:p>
          <a:p>
            <a:pPr lvl="1"/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GCGCGCGC</a:t>
            </a:r>
          </a:p>
          <a:p>
            <a:pPr lvl="1"/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CGCGCGCG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72E2FE-B56D-427D-B19E-1C7811192DA1}"/>
              </a:ext>
            </a:extLst>
          </p:cNvPr>
          <p:cNvSpPr txBox="1"/>
          <p:nvPr/>
        </p:nvSpPr>
        <p:spPr>
          <a:xfrm>
            <a:off x="1304190" y="5141078"/>
            <a:ext cx="5694829" cy="288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73" spc="80" dirty="0">
                <a:latin typeface="Courier New" panose="02070309020205020404" pitchFamily="49" charset="0"/>
                <a:cs typeface="Courier New" panose="02070309020205020404" pitchFamily="49" charset="0"/>
              </a:rPr>
              <a:t>3’A-T-G-C-C-G-T-A-G-T-C-G-T-A-C-A-G-T-A-C-G-T-G-C-A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3DC1D1-5481-4AF2-99D2-8CB95D7BB30B}"/>
              </a:ext>
            </a:extLst>
          </p:cNvPr>
          <p:cNvSpPr txBox="1"/>
          <p:nvPr/>
        </p:nvSpPr>
        <p:spPr>
          <a:xfrm>
            <a:off x="2540250" y="4918528"/>
            <a:ext cx="1162498" cy="288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73" dirty="0">
                <a:latin typeface="Courier New" panose="02070309020205020404" pitchFamily="49" charset="0"/>
                <a:cs typeface="Courier New" panose="02070309020205020404" pitchFamily="49" charset="0"/>
              </a:rPr>
              <a:t>5’ A-T-C-A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6ACB2D-A8F5-46AA-8CE5-1277E86BC215}"/>
              </a:ext>
            </a:extLst>
          </p:cNvPr>
          <p:cNvSpPr txBox="1"/>
          <p:nvPr/>
        </p:nvSpPr>
        <p:spPr>
          <a:xfrm rot="574565">
            <a:off x="4778824" y="1918415"/>
            <a:ext cx="5694829" cy="288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73" spc="80" dirty="0">
                <a:latin typeface="Courier New" panose="02070309020205020404" pitchFamily="49" charset="0"/>
                <a:cs typeface="Courier New" panose="02070309020205020404" pitchFamily="49" charset="0"/>
              </a:rPr>
              <a:t>3’A-T-G-C-C-G-T-A-G-T-C-G-T-A-C-A-G-T-A-C-G-T-G-C-A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5DE42F-68EF-403A-9BAE-963EC3F0B475}"/>
              </a:ext>
            </a:extLst>
          </p:cNvPr>
          <p:cNvSpPr txBox="1"/>
          <p:nvPr/>
        </p:nvSpPr>
        <p:spPr>
          <a:xfrm rot="2541482">
            <a:off x="8589832" y="1430231"/>
            <a:ext cx="1162498" cy="288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73" dirty="0">
                <a:latin typeface="Courier New" panose="02070309020205020404" pitchFamily="49" charset="0"/>
                <a:cs typeface="Courier New" panose="02070309020205020404" pitchFamily="49" charset="0"/>
              </a:rPr>
              <a:t>5’ A-T-C-A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104534-4F51-618E-78C2-4ED962C27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3C64-9038-41DD-B845-1DAABA4E4293}" type="datetime1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08A80-3BB2-6B27-DDE8-D639252B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 &amp; D - Lec 3-Pre - Fall 2023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27DA9D-F0F7-DDCC-B703-4F95C8E30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B032-4020-48F4-953B-341806DC4A2B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27BD324-E182-155B-93C1-13D3950B51C3}"/>
                  </a:ext>
                </a:extLst>
              </p14:cNvPr>
              <p14:cNvContentPartPr/>
              <p14:nvPr/>
            </p14:nvContentPartPr>
            <p14:xfrm>
              <a:off x="646200" y="6020640"/>
              <a:ext cx="215640" cy="87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27BD324-E182-155B-93C1-13D3950B51C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6840" y="6011280"/>
                <a:ext cx="234360" cy="10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03375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3067</TotalTime>
  <Words>1502</Words>
  <Application>Microsoft Office PowerPoint</Application>
  <PresentationFormat>Widescreen</PresentationFormat>
  <Paragraphs>247</Paragraphs>
  <Slides>15</Slides>
  <Notes>12</Notes>
  <HiddenSlides>0</HiddenSlides>
  <MMClips>3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Courier New</vt:lpstr>
      <vt:lpstr>Wingdings</vt:lpstr>
      <vt:lpstr>Office Theme</vt:lpstr>
      <vt:lpstr>Image</vt:lpstr>
      <vt:lpstr>MDLDrawObject Class</vt:lpstr>
      <vt:lpstr>PowerPoint Presentation</vt:lpstr>
      <vt:lpstr>Nucleic Acids &amp; Central Dogma</vt:lpstr>
      <vt:lpstr>PowerPoint Presentation</vt:lpstr>
      <vt:lpstr>The Genetic Code</vt:lpstr>
      <vt:lpstr>PowerPoint Presentation</vt:lpstr>
      <vt:lpstr>PowerPoint Presentation</vt:lpstr>
      <vt:lpstr>PowerPoint Presentation</vt:lpstr>
      <vt:lpstr>Size Determination of DNA - Agarose Gel Electrophoresis.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Carnegie Mellon University in Qatar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Hovis</dc:creator>
  <cp:lastModifiedBy>Gordon Stephen Rule</cp:lastModifiedBy>
  <cp:revision>198</cp:revision>
  <cp:lastPrinted>2023-08-19T22:00:10Z</cp:lastPrinted>
  <dcterms:created xsi:type="dcterms:W3CDTF">2011-08-23T09:25:13Z</dcterms:created>
  <dcterms:modified xsi:type="dcterms:W3CDTF">2023-08-20T19:48:18Z</dcterms:modified>
</cp:coreProperties>
</file>