
<file path=[Content_Types].xml><?xml version="1.0" encoding="utf-8"?>
<Types xmlns="http://schemas.openxmlformats.org/package/2006/content-types">
  <Default Extension="bin" ContentType="application/vnd.openxmlformats-officedocument.oleObject"/>
  <Default Extension="emf" ContentType="image/x-emf"/>
  <Default Extension="gif" ContentType="video/unknown"/>
  <Default Extension="jpeg" ContentType="image/jpeg"/>
  <Default Extension="jpg" ContentType="image/jpeg"/>
  <Default Extension="mp4" ContentType="video/mp4"/>
  <Default Extension="png" ContentType="image/png"/>
  <Default Extension="rels" ContentType="application/vnd.openxmlformats-package.relationships+xml"/>
  <Default Extension="webp" ContentType="image/jpeg"/>
  <Default Extension="wmf" ContentType="image/x-wmf"/>
  <Default Extension="wmv" ContentType="video/x-ms-wm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22.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46.gif" ContentType="image/gif"/>
  <Override PartName="/ppt/media/image47.gif" ContentType="image/gif"/>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72.jpg" ContentType="image/jpg"/>
  <Override PartName="/ppt/notesSlides/notesSlide17.xml" ContentType="application/vnd.openxmlformats-officedocument.presentationml.notesSlide+xml"/>
  <Override PartName="/ppt/notesSlides/notesSlide18.xml" ContentType="application/vnd.openxmlformats-officedocument.presentationml.notesSlide+xml"/>
  <Override PartName="/ppt/ink/ink1.xml" ContentType="application/inkml+xml"/>
  <Override PartName="/ppt/ink/ink2.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3.xml" ContentType="application/inkml+xml"/>
  <Override PartName="/ppt/ink/ink4.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ink/ink5.xml" ContentType="application/inkml+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ink/ink6.xml" ContentType="application/inkml+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ink/ink7.xml" ContentType="application/inkml+xml"/>
  <Override PartName="/ppt/ink/ink8.xml" ContentType="application/inkml+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8"/>
  </p:notesMasterIdLst>
  <p:sldIdLst>
    <p:sldId id="258" r:id="rId2"/>
    <p:sldId id="276" r:id="rId3"/>
    <p:sldId id="282" r:id="rId4"/>
    <p:sldId id="263" r:id="rId5"/>
    <p:sldId id="404" r:id="rId6"/>
    <p:sldId id="476" r:id="rId7"/>
    <p:sldId id="303" r:id="rId8"/>
    <p:sldId id="305" r:id="rId9"/>
    <p:sldId id="308" r:id="rId10"/>
    <p:sldId id="300" r:id="rId11"/>
    <p:sldId id="323" r:id="rId12"/>
    <p:sldId id="477" r:id="rId13"/>
    <p:sldId id="311" r:id="rId14"/>
    <p:sldId id="439" r:id="rId15"/>
    <p:sldId id="436" r:id="rId16"/>
    <p:sldId id="324" r:id="rId17"/>
    <p:sldId id="369" r:id="rId18"/>
    <p:sldId id="355" r:id="rId19"/>
    <p:sldId id="364" r:id="rId20"/>
    <p:sldId id="365" r:id="rId21"/>
    <p:sldId id="366" r:id="rId22"/>
    <p:sldId id="370" r:id="rId23"/>
    <p:sldId id="358" r:id="rId24"/>
    <p:sldId id="359" r:id="rId25"/>
    <p:sldId id="472" r:id="rId26"/>
    <p:sldId id="377" r:id="rId27"/>
    <p:sldId id="474" r:id="rId28"/>
    <p:sldId id="475" r:id="rId29"/>
    <p:sldId id="256" r:id="rId30"/>
    <p:sldId id="375" r:id="rId31"/>
    <p:sldId id="352" r:id="rId32"/>
    <p:sldId id="437" r:id="rId33"/>
    <p:sldId id="356" r:id="rId34"/>
    <p:sldId id="394" r:id="rId35"/>
    <p:sldId id="357" r:id="rId36"/>
    <p:sldId id="542" r:id="rId37"/>
    <p:sldId id="402" r:id="rId38"/>
    <p:sldId id="435" r:id="rId39"/>
    <p:sldId id="396" r:id="rId40"/>
    <p:sldId id="397" r:id="rId41"/>
    <p:sldId id="468" r:id="rId42"/>
    <p:sldId id="280" r:id="rId43"/>
    <p:sldId id="272" r:id="rId44"/>
    <p:sldId id="310" r:id="rId45"/>
    <p:sldId id="265" r:id="rId46"/>
    <p:sldId id="318" r:id="rId47"/>
    <p:sldId id="389" r:id="rId48"/>
    <p:sldId id="327" r:id="rId49"/>
    <p:sldId id="390" r:id="rId50"/>
    <p:sldId id="391" r:id="rId51"/>
    <p:sldId id="469" r:id="rId52"/>
    <p:sldId id="455" r:id="rId53"/>
    <p:sldId id="456" r:id="rId54"/>
    <p:sldId id="492" r:id="rId55"/>
    <p:sldId id="543" r:id="rId56"/>
    <p:sldId id="538" r:id="rId57"/>
    <p:sldId id="541" r:id="rId58"/>
    <p:sldId id="493" r:id="rId59"/>
    <p:sldId id="460" r:id="rId60"/>
    <p:sldId id="459" r:id="rId61"/>
    <p:sldId id="448" r:id="rId62"/>
    <p:sldId id="341" r:id="rId63"/>
    <p:sldId id="342" r:id="rId64"/>
    <p:sldId id="343" r:id="rId65"/>
    <p:sldId id="335" r:id="rId66"/>
    <p:sldId id="345" r:id="rId67"/>
    <p:sldId id="539" r:id="rId68"/>
    <p:sldId id="438" r:id="rId69"/>
    <p:sldId id="540" r:id="rId70"/>
    <p:sldId id="440" r:id="rId71"/>
    <p:sldId id="332" r:id="rId72"/>
    <p:sldId id="443" r:id="rId73"/>
    <p:sldId id="441" r:id="rId74"/>
    <p:sldId id="442" r:id="rId75"/>
    <p:sldId id="398" r:id="rId76"/>
    <p:sldId id="454" r:id="rId77"/>
  </p:sldIdLst>
  <p:sldSz cx="12192000" cy="68580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96" autoAdjust="0"/>
    <p:restoredTop sz="80696" autoAdjust="0"/>
  </p:normalViewPr>
  <p:slideViewPr>
    <p:cSldViewPr>
      <p:cViewPr varScale="1">
        <p:scale>
          <a:sx n="69" d="100"/>
          <a:sy n="69" d="100"/>
        </p:scale>
        <p:origin x="392" y="27"/>
      </p:cViewPr>
      <p:guideLst>
        <p:guide orient="horz" pos="2160"/>
        <p:guide pos="3840"/>
      </p:guideLst>
    </p:cSldViewPr>
  </p:slideViewPr>
  <p:notesTextViewPr>
    <p:cViewPr>
      <p:scale>
        <a:sx n="1" d="1"/>
        <a:sy n="1" d="1"/>
      </p:scale>
      <p:origin x="0" y="0"/>
    </p:cViewPr>
  </p:notesTextViewPr>
  <p:sorterViewPr>
    <p:cViewPr varScale="1">
      <p:scale>
        <a:sx n="1" d="1"/>
        <a:sy n="1" d="1"/>
      </p:scale>
      <p:origin x="0" y="-5979"/>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3" Type="http://schemas.openxmlformats.org/officeDocument/2006/relationships/oleObject" Target="file:///C:\Users\rule\Desktop\andrew_www\F2020_HMB\Lectures\binding_curve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Gordon%20Rule\Desktop\Andrew_www\a0_S2023_Biochem\Dna_seq.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r>
              <a:rPr lang="en-US" sz="1800" baseline="0" dirty="0">
                <a:solidFill>
                  <a:schemeClr val="tx1"/>
                </a:solidFill>
                <a:latin typeface="Calibri" panose="020F0502020204030204" pitchFamily="34" charset="0"/>
              </a:rPr>
              <a:t>Ligand Binding</a:t>
            </a:r>
          </a:p>
        </c:rich>
      </c:tx>
      <c:layout>
        <c:manualLayout>
          <c:xMode val="edge"/>
          <c:yMode val="edge"/>
          <c:x val="0.36208333333333342"/>
          <c:y val="4.8780478882734984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2020649606299213"/>
          <c:y val="0.13031345102429867"/>
          <c:w val="0.7476712598425197"/>
          <c:h val="0.71519417204627811"/>
        </c:manualLayout>
      </c:layout>
      <c:scatterChart>
        <c:scatterStyle val="smoothMarker"/>
        <c:varyColors val="0"/>
        <c:ser>
          <c:idx val="0"/>
          <c:order val="0"/>
          <c:tx>
            <c:strRef>
              <c:f>Sheet1!$B$1</c:f>
              <c:strCache>
                <c:ptCount val="1"/>
                <c:pt idx="0">
                  <c:v>L1</c:v>
                </c:pt>
              </c:strCache>
            </c:strRef>
          </c:tx>
          <c:spPr>
            <a:ln w="25400" cap="rnd">
              <a:solidFill>
                <a:schemeClr val="accent1"/>
              </a:solidFill>
              <a:round/>
            </a:ln>
            <a:effectLst/>
          </c:spPr>
          <c:marker>
            <c:symbol val="none"/>
          </c:marker>
          <c:xVal>
            <c:numRef>
              <c:f>Sheet1!$A$2:$A$52</c:f>
              <c:numCache>
                <c:formatCode>General</c:formatCode>
                <c:ptCount val="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numCache>
            </c:numRef>
          </c:xVal>
          <c:yVal>
            <c:numRef>
              <c:f>Sheet1!$B$2:$B$52</c:f>
              <c:numCache>
                <c:formatCode>General</c:formatCode>
                <c:ptCount val="51"/>
                <c:pt idx="0">
                  <c:v>0</c:v>
                </c:pt>
                <c:pt idx="1">
                  <c:v>0.5</c:v>
                </c:pt>
                <c:pt idx="2">
                  <c:v>0.66666666666666663</c:v>
                </c:pt>
                <c:pt idx="3">
                  <c:v>0.75</c:v>
                </c:pt>
                <c:pt idx="4">
                  <c:v>0.8</c:v>
                </c:pt>
                <c:pt idx="5">
                  <c:v>0.83333333333333337</c:v>
                </c:pt>
                <c:pt idx="6">
                  <c:v>0.8571428571428571</c:v>
                </c:pt>
                <c:pt idx="7">
                  <c:v>0.875</c:v>
                </c:pt>
                <c:pt idx="8">
                  <c:v>0.88888888888888884</c:v>
                </c:pt>
                <c:pt idx="9">
                  <c:v>0.9</c:v>
                </c:pt>
                <c:pt idx="10">
                  <c:v>0.90909090909090906</c:v>
                </c:pt>
                <c:pt idx="11">
                  <c:v>0.91666666666666663</c:v>
                </c:pt>
                <c:pt idx="12">
                  <c:v>0.92307692307692313</c:v>
                </c:pt>
                <c:pt idx="13">
                  <c:v>0.9285714285714286</c:v>
                </c:pt>
                <c:pt idx="14">
                  <c:v>0.93333333333333335</c:v>
                </c:pt>
                <c:pt idx="15">
                  <c:v>0.9375</c:v>
                </c:pt>
                <c:pt idx="16">
                  <c:v>0.94117647058823528</c:v>
                </c:pt>
                <c:pt idx="17">
                  <c:v>0.94444444444444442</c:v>
                </c:pt>
                <c:pt idx="18">
                  <c:v>0.94736842105263153</c:v>
                </c:pt>
                <c:pt idx="19">
                  <c:v>0.95</c:v>
                </c:pt>
                <c:pt idx="20">
                  <c:v>0.95238095238095233</c:v>
                </c:pt>
                <c:pt idx="21">
                  <c:v>0.95454545454545459</c:v>
                </c:pt>
                <c:pt idx="22">
                  <c:v>0.95652173913043481</c:v>
                </c:pt>
                <c:pt idx="23">
                  <c:v>0.95833333333333337</c:v>
                </c:pt>
                <c:pt idx="24">
                  <c:v>0.96</c:v>
                </c:pt>
                <c:pt idx="25">
                  <c:v>0.96153846153846156</c:v>
                </c:pt>
                <c:pt idx="26">
                  <c:v>0.96296296296296291</c:v>
                </c:pt>
                <c:pt idx="27">
                  <c:v>0.9642857142857143</c:v>
                </c:pt>
                <c:pt idx="28">
                  <c:v>0.96551724137931039</c:v>
                </c:pt>
                <c:pt idx="29">
                  <c:v>0.96666666666666667</c:v>
                </c:pt>
                <c:pt idx="30">
                  <c:v>0.967741935483871</c:v>
                </c:pt>
                <c:pt idx="31">
                  <c:v>0.96875</c:v>
                </c:pt>
                <c:pt idx="32">
                  <c:v>0.96969696969696972</c:v>
                </c:pt>
                <c:pt idx="33">
                  <c:v>0.97058823529411764</c:v>
                </c:pt>
                <c:pt idx="34">
                  <c:v>0.97142857142857142</c:v>
                </c:pt>
                <c:pt idx="35">
                  <c:v>0.97222222222222221</c:v>
                </c:pt>
                <c:pt idx="36">
                  <c:v>0.97297297297297303</c:v>
                </c:pt>
                <c:pt idx="37">
                  <c:v>0.97368421052631582</c:v>
                </c:pt>
                <c:pt idx="38">
                  <c:v>0.97435897435897434</c:v>
                </c:pt>
                <c:pt idx="39">
                  <c:v>0.97499999999999998</c:v>
                </c:pt>
                <c:pt idx="40">
                  <c:v>0.97560975609756095</c:v>
                </c:pt>
                <c:pt idx="41">
                  <c:v>0.97619047619047616</c:v>
                </c:pt>
                <c:pt idx="42">
                  <c:v>0.97674418604651159</c:v>
                </c:pt>
                <c:pt idx="43">
                  <c:v>0.97727272727272729</c:v>
                </c:pt>
                <c:pt idx="44">
                  <c:v>0.97777777777777775</c:v>
                </c:pt>
                <c:pt idx="45">
                  <c:v>0.97826086956521741</c:v>
                </c:pt>
                <c:pt idx="46">
                  <c:v>0.97872340425531912</c:v>
                </c:pt>
                <c:pt idx="47">
                  <c:v>0.97916666666666663</c:v>
                </c:pt>
                <c:pt idx="48">
                  <c:v>0.97959183673469385</c:v>
                </c:pt>
                <c:pt idx="49">
                  <c:v>0.98</c:v>
                </c:pt>
                <c:pt idx="50">
                  <c:v>0.98039215686274506</c:v>
                </c:pt>
              </c:numCache>
            </c:numRef>
          </c:yVal>
          <c:smooth val="1"/>
          <c:extLst>
            <c:ext xmlns:c16="http://schemas.microsoft.com/office/drawing/2014/chart" uri="{C3380CC4-5D6E-409C-BE32-E72D297353CC}">
              <c16:uniqueId val="{00000000-E6B1-46AE-AC46-AB7F139C8F7F}"/>
            </c:ext>
          </c:extLst>
        </c:ser>
        <c:ser>
          <c:idx val="1"/>
          <c:order val="1"/>
          <c:tx>
            <c:strRef>
              <c:f>Sheet1!$C$1</c:f>
              <c:strCache>
                <c:ptCount val="1"/>
                <c:pt idx="0">
                  <c:v>L2</c:v>
                </c:pt>
              </c:strCache>
            </c:strRef>
          </c:tx>
          <c:spPr>
            <a:ln w="25400" cap="rnd">
              <a:solidFill>
                <a:schemeClr val="accent2"/>
              </a:solidFill>
              <a:round/>
            </a:ln>
            <a:effectLst/>
          </c:spPr>
          <c:marker>
            <c:symbol val="none"/>
          </c:marker>
          <c:xVal>
            <c:numRef>
              <c:f>Sheet1!$A$2:$A$52</c:f>
              <c:numCache>
                <c:formatCode>General</c:formatCode>
                <c:ptCount val="5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numCache>
            </c:numRef>
          </c:xVal>
          <c:yVal>
            <c:numRef>
              <c:f>Sheet1!$C$2:$C$52</c:f>
              <c:numCache>
                <c:formatCode>General</c:formatCode>
                <c:ptCount val="51"/>
                <c:pt idx="0">
                  <c:v>0</c:v>
                </c:pt>
                <c:pt idx="1">
                  <c:v>9.0909090909090912E-2</c:v>
                </c:pt>
                <c:pt idx="2">
                  <c:v>0.16666666666666666</c:v>
                </c:pt>
                <c:pt idx="3">
                  <c:v>0.23076923076923078</c:v>
                </c:pt>
                <c:pt idx="4">
                  <c:v>0.2857142857142857</c:v>
                </c:pt>
                <c:pt idx="5">
                  <c:v>0.33333333333333331</c:v>
                </c:pt>
                <c:pt idx="6">
                  <c:v>0.375</c:v>
                </c:pt>
                <c:pt idx="7">
                  <c:v>0.41176470588235292</c:v>
                </c:pt>
                <c:pt idx="8">
                  <c:v>0.44444444444444442</c:v>
                </c:pt>
                <c:pt idx="9">
                  <c:v>0.47368421052631576</c:v>
                </c:pt>
                <c:pt idx="10">
                  <c:v>0.5</c:v>
                </c:pt>
                <c:pt idx="11">
                  <c:v>0.52380952380952384</c:v>
                </c:pt>
                <c:pt idx="12">
                  <c:v>0.54545454545454541</c:v>
                </c:pt>
                <c:pt idx="13">
                  <c:v>0.56521739130434778</c:v>
                </c:pt>
                <c:pt idx="14">
                  <c:v>0.58333333333333337</c:v>
                </c:pt>
                <c:pt idx="15">
                  <c:v>0.6</c:v>
                </c:pt>
                <c:pt idx="16">
                  <c:v>0.61538461538461542</c:v>
                </c:pt>
                <c:pt idx="17">
                  <c:v>0.62962962962962965</c:v>
                </c:pt>
                <c:pt idx="18">
                  <c:v>0.6428571428571429</c:v>
                </c:pt>
                <c:pt idx="19">
                  <c:v>0.65517241379310343</c:v>
                </c:pt>
                <c:pt idx="20">
                  <c:v>0.66666666666666663</c:v>
                </c:pt>
                <c:pt idx="21">
                  <c:v>0.67741935483870963</c:v>
                </c:pt>
                <c:pt idx="22">
                  <c:v>0.6875</c:v>
                </c:pt>
                <c:pt idx="23">
                  <c:v>0.69696969696969702</c:v>
                </c:pt>
                <c:pt idx="24">
                  <c:v>0.70588235294117652</c:v>
                </c:pt>
                <c:pt idx="25">
                  <c:v>0.7142857142857143</c:v>
                </c:pt>
                <c:pt idx="26">
                  <c:v>0.72222222222222221</c:v>
                </c:pt>
                <c:pt idx="27">
                  <c:v>0.72972972972972971</c:v>
                </c:pt>
                <c:pt idx="28">
                  <c:v>0.73684210526315785</c:v>
                </c:pt>
                <c:pt idx="29">
                  <c:v>0.74358974358974361</c:v>
                </c:pt>
                <c:pt idx="30">
                  <c:v>0.75</c:v>
                </c:pt>
                <c:pt idx="31">
                  <c:v>0.75609756097560976</c:v>
                </c:pt>
                <c:pt idx="32">
                  <c:v>0.76190476190476186</c:v>
                </c:pt>
                <c:pt idx="33">
                  <c:v>0.76744186046511631</c:v>
                </c:pt>
                <c:pt idx="34">
                  <c:v>0.77272727272727271</c:v>
                </c:pt>
                <c:pt idx="35">
                  <c:v>0.77777777777777779</c:v>
                </c:pt>
                <c:pt idx="36">
                  <c:v>0.78260869565217395</c:v>
                </c:pt>
                <c:pt idx="37">
                  <c:v>0.78723404255319152</c:v>
                </c:pt>
                <c:pt idx="38">
                  <c:v>0.79166666666666663</c:v>
                </c:pt>
                <c:pt idx="39">
                  <c:v>0.79591836734693877</c:v>
                </c:pt>
                <c:pt idx="40">
                  <c:v>0.8</c:v>
                </c:pt>
                <c:pt idx="41">
                  <c:v>0.80392156862745101</c:v>
                </c:pt>
                <c:pt idx="42">
                  <c:v>0.80769230769230771</c:v>
                </c:pt>
                <c:pt idx="43">
                  <c:v>0.81132075471698117</c:v>
                </c:pt>
                <c:pt idx="44">
                  <c:v>0.81481481481481477</c:v>
                </c:pt>
                <c:pt idx="45">
                  <c:v>0.81818181818181823</c:v>
                </c:pt>
                <c:pt idx="46">
                  <c:v>0.8214285714285714</c:v>
                </c:pt>
                <c:pt idx="47">
                  <c:v>0.82456140350877194</c:v>
                </c:pt>
                <c:pt idx="48">
                  <c:v>0.82758620689655171</c:v>
                </c:pt>
                <c:pt idx="49">
                  <c:v>0.83050847457627119</c:v>
                </c:pt>
                <c:pt idx="50">
                  <c:v>0.83333333333333337</c:v>
                </c:pt>
              </c:numCache>
            </c:numRef>
          </c:yVal>
          <c:smooth val="1"/>
          <c:extLst>
            <c:ext xmlns:c16="http://schemas.microsoft.com/office/drawing/2014/chart" uri="{C3380CC4-5D6E-409C-BE32-E72D297353CC}">
              <c16:uniqueId val="{00000001-E6B1-46AE-AC46-AB7F139C8F7F}"/>
            </c:ext>
          </c:extLst>
        </c:ser>
        <c:dLbls>
          <c:showLegendKey val="0"/>
          <c:showVal val="0"/>
          <c:showCatName val="0"/>
          <c:showSerName val="0"/>
          <c:showPercent val="0"/>
          <c:showBubbleSize val="0"/>
        </c:dLbls>
        <c:axId val="1983223648"/>
        <c:axId val="1975136672"/>
      </c:scatterChart>
      <c:valAx>
        <c:axId val="1983223648"/>
        <c:scaling>
          <c:orientation val="minMax"/>
          <c:max val="50"/>
        </c:scaling>
        <c:delete val="0"/>
        <c:axPos val="b"/>
        <c:majorGridlines>
          <c:spPr>
            <a:ln w="9525" cap="flat" cmpd="sng" algn="ctr">
              <a:solidFill>
                <a:schemeClr val="tx1"/>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dirty="0">
                    <a:latin typeface="Calibri" panose="020F0502020204030204" pitchFamily="34" charset="0"/>
                  </a:rPr>
                  <a:t>[Ligand]</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out"/>
        <c:tickLblPos val="nextTo"/>
        <c:spPr>
          <a:noFill/>
          <a:ln w="1587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975136672"/>
        <c:crosses val="autoZero"/>
        <c:crossBetween val="midCat"/>
        <c:majorUnit val="5"/>
        <c:minorUnit val="1"/>
      </c:valAx>
      <c:valAx>
        <c:axId val="1975136672"/>
        <c:scaling>
          <c:orientation val="minMax"/>
          <c:max val="1"/>
        </c:scaling>
        <c:delete val="0"/>
        <c:axPos val="l"/>
        <c:majorGridlines>
          <c:spPr>
            <a:ln w="9525" cap="flat" cmpd="sng" algn="ctr">
              <a:solidFill>
                <a:schemeClr val="tx1"/>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baseline="0" dirty="0">
                    <a:solidFill>
                      <a:schemeClr val="tx1"/>
                    </a:solidFill>
                    <a:latin typeface="Calibri" panose="020F0502020204030204" pitchFamily="34" charset="0"/>
                  </a:rPr>
                  <a:t>Fraction Bound</a:t>
                </a:r>
              </a:p>
            </c:rich>
          </c:tx>
          <c:layout>
            <c:manualLayout>
              <c:xMode val="edge"/>
              <c:yMode val="edge"/>
              <c:x val="2.7777777777777776E-2"/>
              <c:y val="0.32549463932927419"/>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out"/>
        <c:minorTickMark val="out"/>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983223648"/>
        <c:crosses val="autoZero"/>
        <c:crossBetween val="midCat"/>
      </c:valAx>
      <c:spPr>
        <a:noFill/>
        <a:ln>
          <a:noFill/>
        </a:ln>
        <a:effectLst/>
      </c:spPr>
    </c:plotArea>
    <c:legend>
      <c:legendPos val="b"/>
      <c:layout>
        <c:manualLayout>
          <c:xMode val="edge"/>
          <c:yMode val="edge"/>
          <c:x val="0.55051656824146977"/>
          <c:y val="0.43670124709388514"/>
          <c:w val="0.2465336832895888"/>
          <c:h val="7.0984045167031537E-2"/>
        </c:manualLayout>
      </c:layout>
      <c:overlay val="0"/>
      <c:spPr>
        <a:solidFill>
          <a:schemeClr val="bg1"/>
        </a:solid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695989333060616E-2"/>
          <c:y val="0.15348789428782222"/>
          <c:w val="0.93260802133387877"/>
          <c:h val="0.84651210571217783"/>
        </c:manualLayout>
      </c:layout>
      <c:scatterChart>
        <c:scatterStyle val="smoothMarker"/>
        <c:varyColors val="0"/>
        <c:ser>
          <c:idx val="0"/>
          <c:order val="0"/>
          <c:spPr>
            <a:ln w="38100" cap="rnd">
              <a:solidFill>
                <a:schemeClr val="tx1"/>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Sheet1!$B$2:$B$92</c:f>
              <c:numCache>
                <c:formatCode>General</c:formatCode>
                <c:ptCount val="91"/>
                <c:pt idx="0">
                  <c:v>-1.7370461670314339E-2</c:v>
                </c:pt>
                <c:pt idx="1">
                  <c:v>-2.1274100846038688E-2</c:v>
                </c:pt>
                <c:pt idx="2">
                  <c:v>-1.9244774056438884E-2</c:v>
                </c:pt>
                <c:pt idx="3">
                  <c:v>2.6371530814012688E-2</c:v>
                </c:pt>
                <c:pt idx="4">
                  <c:v>3.8076659385306806E-2</c:v>
                </c:pt>
                <c:pt idx="5">
                  <c:v>0.10639138212549867</c:v>
                </c:pt>
                <c:pt idx="6">
                  <c:v>0.18975042840266557</c:v>
                </c:pt>
                <c:pt idx="7">
                  <c:v>0.41054180045366667</c:v>
                </c:pt>
                <c:pt idx="8">
                  <c:v>0.65783936805930132</c:v>
                </c:pt>
                <c:pt idx="9">
                  <c:v>0.88951789610685961</c:v>
                </c:pt>
                <c:pt idx="10">
                  <c:v>1.0046622558686786</c:v>
                </c:pt>
                <c:pt idx="11">
                  <c:v>0.9293397183090184</c:v>
                </c:pt>
                <c:pt idx="12">
                  <c:v>0.65396943834574761</c:v>
                </c:pt>
                <c:pt idx="13">
                  <c:v>0.40061505349341386</c:v>
                </c:pt>
                <c:pt idx="14">
                  <c:v>0.1807806379177519</c:v>
                </c:pt>
                <c:pt idx="15">
                  <c:v>9.5765246312140548E-2</c:v>
                </c:pt>
                <c:pt idx="16">
                  <c:v>3.5780332918708864E-3</c:v>
                </c:pt>
                <c:pt idx="17">
                  <c:v>-1.5142567780289566E-3</c:v>
                </c:pt>
                <c:pt idx="18">
                  <c:v>-2.3071063911629785E-2</c:v>
                </c:pt>
                <c:pt idx="19">
                  <c:v>3.7225829985717013E-3</c:v>
                </c:pt>
                <c:pt idx="20">
                  <c:v>4.2428899313100932E-5</c:v>
                </c:pt>
                <c:pt idx="21">
                  <c:v>-1.8978449768813351E-2</c:v>
                </c:pt>
                <c:pt idx="22">
                  <c:v>9.5024310142267296E-3</c:v>
                </c:pt>
                <c:pt idx="23">
                  <c:v>5.8784731794391306E-3</c:v>
                </c:pt>
                <c:pt idx="24">
                  <c:v>-2.1788472415193078E-2</c:v>
                </c:pt>
                <c:pt idx="25">
                  <c:v>2.8931253611684665E-3</c:v>
                </c:pt>
                <c:pt idx="26">
                  <c:v>-9.8905365569736114E-3</c:v>
                </c:pt>
                <c:pt idx="27">
                  <c:v>-8.4030541938028957E-3</c:v>
                </c:pt>
                <c:pt idx="28">
                  <c:v>6.5289034490592273E-3</c:v>
                </c:pt>
                <c:pt idx="29">
                  <c:v>-2.3007989204771109E-2</c:v>
                </c:pt>
                <c:pt idx="30">
                  <c:v>-2.3318003031267756E-3</c:v>
                </c:pt>
                <c:pt idx="31">
                  <c:v>1.0052642540361062E-2</c:v>
                </c:pt>
                <c:pt idx="32">
                  <c:v>-1.0150173630389664E-2</c:v>
                </c:pt>
                <c:pt idx="33">
                  <c:v>4.4579713428450135E-3</c:v>
                </c:pt>
                <c:pt idx="34">
                  <c:v>1.9568133241319115E-2</c:v>
                </c:pt>
                <c:pt idx="35">
                  <c:v>-7.7369258885629129E-3</c:v>
                </c:pt>
                <c:pt idx="36">
                  <c:v>2.3606967275833769E-2</c:v>
                </c:pt>
                <c:pt idx="37">
                  <c:v>-2.4580399256268717E-2</c:v>
                </c:pt>
                <c:pt idx="38">
                  <c:v>-7.3447808418093674E-3</c:v>
                </c:pt>
                <c:pt idx="39">
                  <c:v>2.0951827217847996E-2</c:v>
                </c:pt>
                <c:pt idx="40">
                  <c:v>-6.9398065884146822E-3</c:v>
                </c:pt>
                <c:pt idx="41">
                  <c:v>1.8832442064528429E-2</c:v>
                </c:pt>
                <c:pt idx="42">
                  <c:v>9.0331556868606718E-3</c:v>
                </c:pt>
                <c:pt idx="43">
                  <c:v>1.5323913040211757E-2</c:v>
                </c:pt>
                <c:pt idx="44">
                  <c:v>5.0952340411678015E-3</c:v>
                </c:pt>
                <c:pt idx="45">
                  <c:v>-1.1955835453313147E-2</c:v>
                </c:pt>
                <c:pt idx="46">
                  <c:v>2.3358987012196294E-2</c:v>
                </c:pt>
                <c:pt idx="47">
                  <c:v>-2.1901277790816079E-3</c:v>
                </c:pt>
                <c:pt idx="48">
                  <c:v>2.3387585170546839E-2</c:v>
                </c:pt>
                <c:pt idx="49">
                  <c:v>2.4928630207205096E-3</c:v>
                </c:pt>
                <c:pt idx="50">
                  <c:v>-4.9452886355547234E-3</c:v>
                </c:pt>
                <c:pt idx="51">
                  <c:v>-2.4116390475710632E-2</c:v>
                </c:pt>
                <c:pt idx="52">
                  <c:v>1.7312406845560548E-2</c:v>
                </c:pt>
                <c:pt idx="53">
                  <c:v>2.359481958194859E-3</c:v>
                </c:pt>
                <c:pt idx="54">
                  <c:v>-8.1807616429088459E-3</c:v>
                </c:pt>
                <c:pt idx="55">
                  <c:v>-2.0772381680906844E-2</c:v>
                </c:pt>
                <c:pt idx="56">
                  <c:v>-1.9253900127305629E-2</c:v>
                </c:pt>
                <c:pt idx="57">
                  <c:v>-2.4918441693400618E-2</c:v>
                </c:pt>
                <c:pt idx="58">
                  <c:v>1.7778575175764557E-2</c:v>
                </c:pt>
                <c:pt idx="59">
                  <c:v>-5.1679719612462427E-3</c:v>
                </c:pt>
                <c:pt idx="60">
                  <c:v>6.8886534139722443E-3</c:v>
                </c:pt>
                <c:pt idx="61">
                  <c:v>-1.4230067100348328E-2</c:v>
                </c:pt>
                <c:pt idx="62">
                  <c:v>-1.2488209168413969E-2</c:v>
                </c:pt>
                <c:pt idx="63">
                  <c:v>-1.1272032783698885E-2</c:v>
                </c:pt>
                <c:pt idx="64">
                  <c:v>1.3765898881645105E-2</c:v>
                </c:pt>
                <c:pt idx="65">
                  <c:v>1.8275219723986116E-2</c:v>
                </c:pt>
                <c:pt idx="66">
                  <c:v>-2.497344056917743E-2</c:v>
                </c:pt>
                <c:pt idx="67">
                  <c:v>2.3726652660317121E-2</c:v>
                </c:pt>
                <c:pt idx="68">
                  <c:v>2.4151588139877847E-2</c:v>
                </c:pt>
                <c:pt idx="69">
                  <c:v>-2.1622949497737378E-2</c:v>
                </c:pt>
                <c:pt idx="70">
                  <c:v>-1.6599678473908551E-2</c:v>
                </c:pt>
                <c:pt idx="71">
                  <c:v>-1.0088374677030443E-2</c:v>
                </c:pt>
                <c:pt idx="72">
                  <c:v>2.4020540733596069E-2</c:v>
                </c:pt>
                <c:pt idx="73">
                  <c:v>1.6829877240104832E-2</c:v>
                </c:pt>
                <c:pt idx="74">
                  <c:v>3.7524792673781678E-3</c:v>
                </c:pt>
                <c:pt idx="75">
                  <c:v>9.8777561148556459E-2</c:v>
                </c:pt>
                <c:pt idx="76">
                  <c:v>0.2348427383905109</c:v>
                </c:pt>
                <c:pt idx="77">
                  <c:v>0.41368811593877275</c:v>
                </c:pt>
                <c:pt idx="78">
                  <c:v>0.69030855110041456</c:v>
                </c:pt>
                <c:pt idx="79">
                  <c:v>0.95094659306883011</c:v>
                </c:pt>
                <c:pt idx="80">
                  <c:v>1.0501731031829977</c:v>
                </c:pt>
                <c:pt idx="81">
                  <c:v>0.94913344331071425</c:v>
                </c:pt>
                <c:pt idx="82">
                  <c:v>0.72718757518430743</c:v>
                </c:pt>
                <c:pt idx="83">
                  <c:v>0.43842202100617322</c:v>
                </c:pt>
                <c:pt idx="84">
                  <c:v>0.2324080247260768</c:v>
                </c:pt>
                <c:pt idx="85">
                  <c:v>7.6539597065426818E-2</c:v>
                </c:pt>
                <c:pt idx="86">
                  <c:v>4.5647250225799768E-2</c:v>
                </c:pt>
                <c:pt idx="87">
                  <c:v>-4.8392906467204545E-3</c:v>
                </c:pt>
                <c:pt idx="88">
                  <c:v>-1.0779280163529569E-4</c:v>
                </c:pt>
                <c:pt idx="89">
                  <c:v>1.0250917961076083E-2</c:v>
                </c:pt>
                <c:pt idx="90">
                  <c:v>-2.0884486444915452E-2</c:v>
                </c:pt>
              </c:numCache>
            </c:numRef>
          </c:yVal>
          <c:smooth val="1"/>
          <c:extLst>
            <c:ext xmlns:c16="http://schemas.microsoft.com/office/drawing/2014/chart" uri="{C3380CC4-5D6E-409C-BE32-E72D297353CC}">
              <c16:uniqueId val="{00000000-D8C9-486A-B440-8EBDEB02BA20}"/>
            </c:ext>
          </c:extLst>
        </c:ser>
        <c:ser>
          <c:idx val="1"/>
          <c:order val="1"/>
          <c:spPr>
            <a:ln w="38100" cap="rnd">
              <a:solidFill>
                <a:srgbClr val="0702E2"/>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Sheet1!$C$2:$C$92</c:f>
              <c:numCache>
                <c:formatCode>General</c:formatCode>
                <c:ptCount val="91"/>
                <c:pt idx="0">
                  <c:v>1.7016078925952128E-2</c:v>
                </c:pt>
                <c:pt idx="1">
                  <c:v>-1.1220795181225169E-2</c:v>
                </c:pt>
                <c:pt idx="2">
                  <c:v>9.0408331192191327E-3</c:v>
                </c:pt>
                <c:pt idx="3">
                  <c:v>3.4945404096097588E-3</c:v>
                </c:pt>
                <c:pt idx="4">
                  <c:v>4.5630148827717652E-3</c:v>
                </c:pt>
                <c:pt idx="5">
                  <c:v>-9.1537129723017249E-3</c:v>
                </c:pt>
                <c:pt idx="6">
                  <c:v>-1.9574126806865641E-2</c:v>
                </c:pt>
                <c:pt idx="7">
                  <c:v>-1.5518244494146861E-2</c:v>
                </c:pt>
                <c:pt idx="8">
                  <c:v>9.9438883846454944E-4</c:v>
                </c:pt>
                <c:pt idx="9">
                  <c:v>8.7108141466664731E-3</c:v>
                </c:pt>
                <c:pt idx="10">
                  <c:v>2.1342692484054199E-2</c:v>
                </c:pt>
                <c:pt idx="11">
                  <c:v>-5.8649065043067383E-3</c:v>
                </c:pt>
                <c:pt idx="12">
                  <c:v>4.7250181883639279E-3</c:v>
                </c:pt>
                <c:pt idx="13">
                  <c:v>1.6785719651159603E-2</c:v>
                </c:pt>
                <c:pt idx="14">
                  <c:v>-1.9466221009350266E-2</c:v>
                </c:pt>
                <c:pt idx="15">
                  <c:v>-2.0287418095317495E-2</c:v>
                </c:pt>
                <c:pt idx="16">
                  <c:v>-1.2646649601423033E-3</c:v>
                </c:pt>
                <c:pt idx="17">
                  <c:v>-6.8916617663194735E-3</c:v>
                </c:pt>
                <c:pt idx="18">
                  <c:v>1.5388267993585876E-2</c:v>
                </c:pt>
                <c:pt idx="19">
                  <c:v>2.3817343099681556E-2</c:v>
                </c:pt>
                <c:pt idx="20">
                  <c:v>1.04476732905252E-2</c:v>
                </c:pt>
                <c:pt idx="21">
                  <c:v>6.5020120796627058E-3</c:v>
                </c:pt>
                <c:pt idx="22">
                  <c:v>-1.0336164602894167E-2</c:v>
                </c:pt>
                <c:pt idx="23">
                  <c:v>-2.1347609566790316E-2</c:v>
                </c:pt>
                <c:pt idx="24">
                  <c:v>1.0009637031087544E-2</c:v>
                </c:pt>
                <c:pt idx="25">
                  <c:v>1.1829986197470299E-2</c:v>
                </c:pt>
                <c:pt idx="26">
                  <c:v>5.6596315253018559E-4</c:v>
                </c:pt>
                <c:pt idx="27">
                  <c:v>9.8089795174733374E-3</c:v>
                </c:pt>
                <c:pt idx="28">
                  <c:v>-7.291512979323767E-3</c:v>
                </c:pt>
                <c:pt idx="29">
                  <c:v>-8.7246633043900346E-3</c:v>
                </c:pt>
                <c:pt idx="30">
                  <c:v>1.2167328903082543E-2</c:v>
                </c:pt>
                <c:pt idx="31">
                  <c:v>6.6806097064729952E-3</c:v>
                </c:pt>
                <c:pt idx="32">
                  <c:v>1.8395901984778758E-2</c:v>
                </c:pt>
                <c:pt idx="33">
                  <c:v>-1.2580446529706319E-2</c:v>
                </c:pt>
                <c:pt idx="34">
                  <c:v>1.7385624908777011E-2</c:v>
                </c:pt>
                <c:pt idx="35">
                  <c:v>8.2352835772803393E-3</c:v>
                </c:pt>
                <c:pt idx="36">
                  <c:v>1.1692042220954658E-3</c:v>
                </c:pt>
                <c:pt idx="37">
                  <c:v>-1.6586177761226024E-2</c:v>
                </c:pt>
                <c:pt idx="38">
                  <c:v>1.6416328350373977E-2</c:v>
                </c:pt>
                <c:pt idx="39">
                  <c:v>4.4491986858254898E-3</c:v>
                </c:pt>
                <c:pt idx="40">
                  <c:v>-3.0020994947342243E-3</c:v>
                </c:pt>
                <c:pt idx="41">
                  <c:v>-5.8962232505074168E-3</c:v>
                </c:pt>
                <c:pt idx="42">
                  <c:v>1.3823549084453166E-2</c:v>
                </c:pt>
                <c:pt idx="43">
                  <c:v>-2.0801261877491029E-2</c:v>
                </c:pt>
                <c:pt idx="44">
                  <c:v>-1.0384059442896632E-2</c:v>
                </c:pt>
                <c:pt idx="45">
                  <c:v>-6.4443663733352394E-3</c:v>
                </c:pt>
                <c:pt idx="46">
                  <c:v>-1.5103712861103296E-2</c:v>
                </c:pt>
                <c:pt idx="47">
                  <c:v>1.5106186896035795E-2</c:v>
                </c:pt>
                <c:pt idx="48">
                  <c:v>-2.1471009936932385E-2</c:v>
                </c:pt>
                <c:pt idx="49">
                  <c:v>8.4304014997278413E-3</c:v>
                </c:pt>
                <c:pt idx="50">
                  <c:v>1.7346512048336985E-2</c:v>
                </c:pt>
                <c:pt idx="51">
                  <c:v>-5.7314557841116835E-3</c:v>
                </c:pt>
                <c:pt idx="52">
                  <c:v>4.4510720941177157E-3</c:v>
                </c:pt>
                <c:pt idx="53">
                  <c:v>2.0558140067758832E-2</c:v>
                </c:pt>
                <c:pt idx="54">
                  <c:v>2.6208861646025403E-2</c:v>
                </c:pt>
                <c:pt idx="55">
                  <c:v>9.0029581625801061E-2</c:v>
                </c:pt>
                <c:pt idx="56">
                  <c:v>0.19713176459369905</c:v>
                </c:pt>
                <c:pt idx="57">
                  <c:v>0.42650777930656464</c:v>
                </c:pt>
                <c:pt idx="58">
                  <c:v>0.68337694078138711</c:v>
                </c:pt>
                <c:pt idx="59">
                  <c:v>0.90138666593610062</c:v>
                </c:pt>
                <c:pt idx="60">
                  <c:v>1.0140246001682154</c:v>
                </c:pt>
                <c:pt idx="61">
                  <c:v>0.92907153781685381</c:v>
                </c:pt>
                <c:pt idx="62">
                  <c:v>0.68966897811777073</c:v>
                </c:pt>
                <c:pt idx="63">
                  <c:v>0.42358994772713821</c:v>
                </c:pt>
                <c:pt idx="64">
                  <c:v>0.21665885456811371</c:v>
                </c:pt>
                <c:pt idx="65">
                  <c:v>0.14932077194631926</c:v>
                </c:pt>
                <c:pt idx="66">
                  <c:v>0.23203247647041308</c:v>
                </c:pt>
                <c:pt idx="67">
                  <c:v>0.38736860490233571</c:v>
                </c:pt>
                <c:pt idx="68">
                  <c:v>0.60060162584959698</c:v>
                </c:pt>
                <c:pt idx="69">
                  <c:v>0.80723295155391472</c:v>
                </c:pt>
                <c:pt idx="70">
                  <c:v>0.91029587170510695</c:v>
                </c:pt>
                <c:pt idx="71">
                  <c:v>0.80710515447578413</c:v>
                </c:pt>
                <c:pt idx="72">
                  <c:v>0.58650320551034218</c:v>
                </c:pt>
                <c:pt idx="73">
                  <c:v>0.34535012350152983</c:v>
                </c:pt>
                <c:pt idx="74">
                  <c:v>0.18275445931884973</c:v>
                </c:pt>
                <c:pt idx="75">
                  <c:v>6.3681100371359087E-2</c:v>
                </c:pt>
                <c:pt idx="76">
                  <c:v>4.2120953824551673E-3</c:v>
                </c:pt>
                <c:pt idx="77">
                  <c:v>-9.6803358074755343E-3</c:v>
                </c:pt>
                <c:pt idx="78">
                  <c:v>2.5523554997132124E-2</c:v>
                </c:pt>
                <c:pt idx="79">
                  <c:v>7.708980547457972E-3</c:v>
                </c:pt>
                <c:pt idx="80">
                  <c:v>-2.457604262012094E-2</c:v>
                </c:pt>
                <c:pt idx="81">
                  <c:v>1.3212439843814049E-2</c:v>
                </c:pt>
                <c:pt idx="82">
                  <c:v>-2.1001185618140406E-2</c:v>
                </c:pt>
                <c:pt idx="83">
                  <c:v>-1.0130023651937161E-2</c:v>
                </c:pt>
                <c:pt idx="84">
                  <c:v>9.3966087447233497E-4</c:v>
                </c:pt>
                <c:pt idx="85">
                  <c:v>1.8170454384634712E-2</c:v>
                </c:pt>
                <c:pt idx="86">
                  <c:v>-9.6577995400536302E-3</c:v>
                </c:pt>
                <c:pt idx="87">
                  <c:v>5.5928114954894902E-3</c:v>
                </c:pt>
                <c:pt idx="88">
                  <c:v>2.3950993393191573E-2</c:v>
                </c:pt>
                <c:pt idx="89">
                  <c:v>-1.2203862238413427E-2</c:v>
                </c:pt>
                <c:pt idx="90">
                  <c:v>1.0601360513000018E-2</c:v>
                </c:pt>
              </c:numCache>
            </c:numRef>
          </c:yVal>
          <c:smooth val="1"/>
          <c:extLst>
            <c:ext xmlns:c16="http://schemas.microsoft.com/office/drawing/2014/chart" uri="{C3380CC4-5D6E-409C-BE32-E72D297353CC}">
              <c16:uniqueId val="{00000001-D8C9-486A-B440-8EBDEB02BA20}"/>
            </c:ext>
          </c:extLst>
        </c:ser>
        <c:ser>
          <c:idx val="2"/>
          <c:order val="2"/>
          <c:spPr>
            <a:ln w="38100" cap="rnd">
              <a:solidFill>
                <a:srgbClr val="FF0000"/>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Sheet1!$D$2:$D$92</c:f>
              <c:numCache>
                <c:formatCode>General</c:formatCode>
                <c:ptCount val="91"/>
                <c:pt idx="0">
                  <c:v>-1.5274292531183705E-2</c:v>
                </c:pt>
                <c:pt idx="1">
                  <c:v>-9.7865854352616171E-3</c:v>
                </c:pt>
                <c:pt idx="2">
                  <c:v>2.3713216438058994E-2</c:v>
                </c:pt>
                <c:pt idx="3">
                  <c:v>1.7335573151488228E-2</c:v>
                </c:pt>
                <c:pt idx="4">
                  <c:v>2.4534026192521738E-3</c:v>
                </c:pt>
                <c:pt idx="5">
                  <c:v>-1.5345745606473274E-2</c:v>
                </c:pt>
                <c:pt idx="6">
                  <c:v>-1.7530586994030999E-3</c:v>
                </c:pt>
                <c:pt idx="7">
                  <c:v>-1.3826636323261327E-2</c:v>
                </c:pt>
                <c:pt idx="8">
                  <c:v>-1.4002422539904009E-2</c:v>
                </c:pt>
                <c:pt idx="9">
                  <c:v>1.6532806876866379E-2</c:v>
                </c:pt>
                <c:pt idx="10">
                  <c:v>-1.7937742968313318E-2</c:v>
                </c:pt>
                <c:pt idx="11">
                  <c:v>-1.2351447782765323E-2</c:v>
                </c:pt>
                <c:pt idx="12">
                  <c:v>-2.2825016820589229E-2</c:v>
                </c:pt>
                <c:pt idx="13">
                  <c:v>1.6279690195511974E-2</c:v>
                </c:pt>
                <c:pt idx="14">
                  <c:v>9.3041527997963919E-3</c:v>
                </c:pt>
                <c:pt idx="15">
                  <c:v>6.8026721913250904E-2</c:v>
                </c:pt>
                <c:pt idx="16">
                  <c:v>0.22844265014671766</c:v>
                </c:pt>
                <c:pt idx="17">
                  <c:v>0.47131753851256641</c:v>
                </c:pt>
                <c:pt idx="18">
                  <c:v>0.73491991372058862</c:v>
                </c:pt>
                <c:pt idx="19">
                  <c:v>1.0185024942749945</c:v>
                </c:pt>
                <c:pt idx="20">
                  <c:v>1.1094022671047523</c:v>
                </c:pt>
                <c:pt idx="21">
                  <c:v>1.0149199010363479</c:v>
                </c:pt>
                <c:pt idx="22">
                  <c:v>0.7380546541172408</c:v>
                </c:pt>
                <c:pt idx="23">
                  <c:v>0.42831823822382803</c:v>
                </c:pt>
                <c:pt idx="24">
                  <c:v>0.20239401416211608</c:v>
                </c:pt>
                <c:pt idx="25">
                  <c:v>0.10126841495056602</c:v>
                </c:pt>
                <c:pt idx="26">
                  <c:v>2.145858501069707E-2</c:v>
                </c:pt>
                <c:pt idx="27">
                  <c:v>5.0245912967128437E-4</c:v>
                </c:pt>
                <c:pt idx="28">
                  <c:v>-9.0222574248099447E-3</c:v>
                </c:pt>
                <c:pt idx="29">
                  <c:v>1.7115286626612991E-2</c:v>
                </c:pt>
                <c:pt idx="30">
                  <c:v>3.0617102051409958E-3</c:v>
                </c:pt>
                <c:pt idx="31">
                  <c:v>1.9656311047659972E-2</c:v>
                </c:pt>
                <c:pt idx="32">
                  <c:v>-2.3341262381833192E-2</c:v>
                </c:pt>
                <c:pt idx="33">
                  <c:v>-1.7451012277428291E-2</c:v>
                </c:pt>
                <c:pt idx="34">
                  <c:v>-8.4270825529991159E-3</c:v>
                </c:pt>
                <c:pt idx="35">
                  <c:v>-2.2429478338044467E-2</c:v>
                </c:pt>
                <c:pt idx="36">
                  <c:v>-1.0142015179767139E-2</c:v>
                </c:pt>
                <c:pt idx="37">
                  <c:v>-1.4050135054436719E-2</c:v>
                </c:pt>
                <c:pt idx="38">
                  <c:v>-2.1173803557661505E-2</c:v>
                </c:pt>
                <c:pt idx="39">
                  <c:v>2.3781020466734928E-2</c:v>
                </c:pt>
                <c:pt idx="40">
                  <c:v>2.2998180823755716E-2</c:v>
                </c:pt>
                <c:pt idx="41">
                  <c:v>1.5919026426188972E-2</c:v>
                </c:pt>
                <c:pt idx="42">
                  <c:v>2.2867387512496555E-2</c:v>
                </c:pt>
                <c:pt idx="43">
                  <c:v>-1.5352016292990687E-2</c:v>
                </c:pt>
                <c:pt idx="44">
                  <c:v>1.1999641724736445E-2</c:v>
                </c:pt>
                <c:pt idx="45">
                  <c:v>7.1560069079842942E-2</c:v>
                </c:pt>
                <c:pt idx="46">
                  <c:v>0.19339899943577862</c:v>
                </c:pt>
                <c:pt idx="47">
                  <c:v>0.36869065340534068</c:v>
                </c:pt>
                <c:pt idx="48">
                  <c:v>0.62960625640721535</c:v>
                </c:pt>
                <c:pt idx="49">
                  <c:v>0.85108700280514638</c:v>
                </c:pt>
                <c:pt idx="50">
                  <c:v>0.93635329219273533</c:v>
                </c:pt>
                <c:pt idx="51">
                  <c:v>0.83743363171748553</c:v>
                </c:pt>
                <c:pt idx="52">
                  <c:v>0.65391787345648156</c:v>
                </c:pt>
                <c:pt idx="53">
                  <c:v>0.38842486301792745</c:v>
                </c:pt>
                <c:pt idx="54">
                  <c:v>0.20676535570423382</c:v>
                </c:pt>
                <c:pt idx="55">
                  <c:v>6.3971924056741708E-2</c:v>
                </c:pt>
                <c:pt idx="56">
                  <c:v>1.4008169222852555E-2</c:v>
                </c:pt>
                <c:pt idx="57">
                  <c:v>1.171093812375635E-2</c:v>
                </c:pt>
                <c:pt idx="58">
                  <c:v>2.1426354371170922E-2</c:v>
                </c:pt>
                <c:pt idx="59">
                  <c:v>4.7295941603648231E-3</c:v>
                </c:pt>
                <c:pt idx="60">
                  <c:v>-9.0294273896034507E-4</c:v>
                </c:pt>
                <c:pt idx="61">
                  <c:v>1.6759159805943238E-2</c:v>
                </c:pt>
                <c:pt idx="62">
                  <c:v>-2.4619576915138764E-2</c:v>
                </c:pt>
                <c:pt idx="63">
                  <c:v>-2.3944284244892818E-2</c:v>
                </c:pt>
                <c:pt idx="64">
                  <c:v>-1.0096690308550841E-2</c:v>
                </c:pt>
                <c:pt idx="65">
                  <c:v>2.7404803778423984E-3</c:v>
                </c:pt>
                <c:pt idx="66">
                  <c:v>3.3595546261219811E-5</c:v>
                </c:pt>
                <c:pt idx="67">
                  <c:v>-2.1196458964045685E-2</c:v>
                </c:pt>
                <c:pt idx="68">
                  <c:v>2.0599431296799303E-4</c:v>
                </c:pt>
                <c:pt idx="69">
                  <c:v>-1.2102227242525788E-2</c:v>
                </c:pt>
                <c:pt idx="70">
                  <c:v>1.4537755568225456E-2</c:v>
                </c:pt>
                <c:pt idx="71">
                  <c:v>2.2436462592816998E-2</c:v>
                </c:pt>
                <c:pt idx="72">
                  <c:v>-2.2714298249159368E-2</c:v>
                </c:pt>
                <c:pt idx="73">
                  <c:v>1.8758408086927691E-2</c:v>
                </c:pt>
                <c:pt idx="74">
                  <c:v>-2.1738752797276474E-2</c:v>
                </c:pt>
                <c:pt idx="75">
                  <c:v>-2.3959749716652254E-2</c:v>
                </c:pt>
                <c:pt idx="76">
                  <c:v>-3.3799150520240798E-3</c:v>
                </c:pt>
                <c:pt idx="77">
                  <c:v>-1.6438608664284933E-2</c:v>
                </c:pt>
                <c:pt idx="78">
                  <c:v>-1.0094575706565845E-2</c:v>
                </c:pt>
                <c:pt idx="79">
                  <c:v>-2.1442957505715139E-2</c:v>
                </c:pt>
                <c:pt idx="80">
                  <c:v>4.4373249979856588E-5</c:v>
                </c:pt>
                <c:pt idx="81">
                  <c:v>2.2603538662010592E-2</c:v>
                </c:pt>
                <c:pt idx="82">
                  <c:v>-1.4394682518043718E-2</c:v>
                </c:pt>
                <c:pt idx="83">
                  <c:v>-2.491640757771578E-2</c:v>
                </c:pt>
                <c:pt idx="84">
                  <c:v>2.2343502104049291E-2</c:v>
                </c:pt>
                <c:pt idx="85">
                  <c:v>-1.898080961720975E-2</c:v>
                </c:pt>
                <c:pt idx="86">
                  <c:v>1.7741478881146501E-2</c:v>
                </c:pt>
                <c:pt idx="87">
                  <c:v>1.3024394712961906E-2</c:v>
                </c:pt>
                <c:pt idx="88">
                  <c:v>2.0950796790145831E-2</c:v>
                </c:pt>
                <c:pt idx="89">
                  <c:v>1.5511669547335195E-2</c:v>
                </c:pt>
                <c:pt idx="90">
                  <c:v>-1.5083009530252461E-2</c:v>
                </c:pt>
              </c:numCache>
            </c:numRef>
          </c:yVal>
          <c:smooth val="1"/>
          <c:extLst>
            <c:ext xmlns:c16="http://schemas.microsoft.com/office/drawing/2014/chart" uri="{C3380CC4-5D6E-409C-BE32-E72D297353CC}">
              <c16:uniqueId val="{00000002-D8C9-486A-B440-8EBDEB02BA20}"/>
            </c:ext>
          </c:extLst>
        </c:ser>
        <c:ser>
          <c:idx val="3"/>
          <c:order val="3"/>
          <c:spPr>
            <a:ln w="38100" cap="rnd">
              <a:solidFill>
                <a:srgbClr val="00B050"/>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Sheet1!$E$2:$E$92</c:f>
              <c:numCache>
                <c:formatCode>General</c:formatCode>
                <c:ptCount val="91"/>
                <c:pt idx="0">
                  <c:v>-1.8429548912052434E-2</c:v>
                </c:pt>
                <c:pt idx="1">
                  <c:v>-2.4908461946390272E-2</c:v>
                </c:pt>
                <c:pt idx="2">
                  <c:v>-1.6878991843353747E-2</c:v>
                </c:pt>
                <c:pt idx="3">
                  <c:v>-2.1343115511524152E-2</c:v>
                </c:pt>
                <c:pt idx="4">
                  <c:v>1.2400203256655402E-2</c:v>
                </c:pt>
                <c:pt idx="5">
                  <c:v>-2.4775963729854023E-2</c:v>
                </c:pt>
                <c:pt idx="6">
                  <c:v>-8.708437794128443E-3</c:v>
                </c:pt>
                <c:pt idx="7">
                  <c:v>2.392859606009113E-2</c:v>
                </c:pt>
                <c:pt idx="8">
                  <c:v>1.996421135819625E-2</c:v>
                </c:pt>
                <c:pt idx="9">
                  <c:v>-2.4337019297864994E-2</c:v>
                </c:pt>
                <c:pt idx="10">
                  <c:v>-2.1507162082699382E-2</c:v>
                </c:pt>
                <c:pt idx="11">
                  <c:v>2.4483154514810125E-2</c:v>
                </c:pt>
                <c:pt idx="12">
                  <c:v>-3.3374053178722224E-4</c:v>
                </c:pt>
                <c:pt idx="13">
                  <c:v>2.1448008399524193E-2</c:v>
                </c:pt>
                <c:pt idx="14">
                  <c:v>-2.3676070994951538E-4</c:v>
                </c:pt>
                <c:pt idx="15">
                  <c:v>-2.2214766193727555E-2</c:v>
                </c:pt>
                <c:pt idx="16">
                  <c:v>9.8621221277516505E-3</c:v>
                </c:pt>
                <c:pt idx="17">
                  <c:v>-2.2913102235410324E-2</c:v>
                </c:pt>
                <c:pt idx="18">
                  <c:v>1.7814270685114236E-2</c:v>
                </c:pt>
                <c:pt idx="19">
                  <c:v>1.6409825328977549E-2</c:v>
                </c:pt>
                <c:pt idx="20">
                  <c:v>1.2841667610399446E-2</c:v>
                </c:pt>
                <c:pt idx="21">
                  <c:v>-1.0125653676545448E-2</c:v>
                </c:pt>
                <c:pt idx="22">
                  <c:v>-1.2365044408069405E-2</c:v>
                </c:pt>
                <c:pt idx="23">
                  <c:v>1.7327184483578398E-2</c:v>
                </c:pt>
                <c:pt idx="24">
                  <c:v>1.9173255094297962E-2</c:v>
                </c:pt>
                <c:pt idx="25">
                  <c:v>7.6925503541066739E-2</c:v>
                </c:pt>
                <c:pt idx="26">
                  <c:v>0.15101848746833207</c:v>
                </c:pt>
                <c:pt idx="27">
                  <c:v>0.32011444774701364</c:v>
                </c:pt>
                <c:pt idx="28">
                  <c:v>0.53901302551243913</c:v>
                </c:pt>
                <c:pt idx="29">
                  <c:v>0.73444278697344278</c:v>
                </c:pt>
                <c:pt idx="30">
                  <c:v>0.82185152280241647</c:v>
                </c:pt>
                <c:pt idx="31">
                  <c:v>0.70155193068410382</c:v>
                </c:pt>
                <c:pt idx="32">
                  <c:v>0.56259211615233307</c:v>
                </c:pt>
                <c:pt idx="33">
                  <c:v>0.32039968478872627</c:v>
                </c:pt>
                <c:pt idx="34">
                  <c:v>0.19478729951819046</c:v>
                </c:pt>
                <c:pt idx="35">
                  <c:v>0.1482307226413353</c:v>
                </c:pt>
                <c:pt idx="36">
                  <c:v>0.21255263640675903</c:v>
                </c:pt>
                <c:pt idx="37">
                  <c:v>0.43496105303490634</c:v>
                </c:pt>
                <c:pt idx="38">
                  <c:v>0.68069016218757306</c:v>
                </c:pt>
                <c:pt idx="39">
                  <c:v>0.96973631480482048</c:v>
                </c:pt>
                <c:pt idx="40">
                  <c:v>1.0664864840409061</c:v>
                </c:pt>
                <c:pt idx="41">
                  <c:v>0.94004283735735938</c:v>
                </c:pt>
                <c:pt idx="42">
                  <c:v>0.72662591522793574</c:v>
                </c:pt>
                <c:pt idx="43">
                  <c:v>0.41304404569856967</c:v>
                </c:pt>
                <c:pt idx="44">
                  <c:v>0.19196035079188503</c:v>
                </c:pt>
                <c:pt idx="45">
                  <c:v>6.2458352340843536E-2</c:v>
                </c:pt>
                <c:pt idx="46">
                  <c:v>1.3324066483195871E-2</c:v>
                </c:pt>
                <c:pt idx="47">
                  <c:v>-7.7153015185533538E-3</c:v>
                </c:pt>
                <c:pt idx="48">
                  <c:v>9.2009350624667422E-3</c:v>
                </c:pt>
                <c:pt idx="49">
                  <c:v>1.0424251679871663E-2</c:v>
                </c:pt>
                <c:pt idx="50">
                  <c:v>8.7698062275490141E-3</c:v>
                </c:pt>
                <c:pt idx="51">
                  <c:v>-7.6528649597251575E-3</c:v>
                </c:pt>
                <c:pt idx="52">
                  <c:v>-1.5355927668521006E-2</c:v>
                </c:pt>
                <c:pt idx="53">
                  <c:v>2.1652857954751692E-2</c:v>
                </c:pt>
                <c:pt idx="54">
                  <c:v>-5.2489403194363408E-3</c:v>
                </c:pt>
                <c:pt idx="55">
                  <c:v>1.4783819199924835E-2</c:v>
                </c:pt>
                <c:pt idx="56">
                  <c:v>-1.6523688087628031E-2</c:v>
                </c:pt>
                <c:pt idx="57">
                  <c:v>-2.038187129312978E-2</c:v>
                </c:pt>
                <c:pt idx="58">
                  <c:v>-2.0398737668185705E-2</c:v>
                </c:pt>
                <c:pt idx="59">
                  <c:v>-8.7238053961134557E-3</c:v>
                </c:pt>
                <c:pt idx="60">
                  <c:v>4.8306310530441864E-3</c:v>
                </c:pt>
                <c:pt idx="61">
                  <c:v>-1.522631211325492E-2</c:v>
                </c:pt>
                <c:pt idx="62">
                  <c:v>7.10519027532488E-3</c:v>
                </c:pt>
                <c:pt idx="63">
                  <c:v>1.7646805853098503E-2</c:v>
                </c:pt>
                <c:pt idx="64">
                  <c:v>8.231923397283859E-3</c:v>
                </c:pt>
                <c:pt idx="65">
                  <c:v>-1.0720881405307371E-2</c:v>
                </c:pt>
                <c:pt idx="66">
                  <c:v>1.6282654978214267E-2</c:v>
                </c:pt>
                <c:pt idx="67">
                  <c:v>-1.6770949816719973E-2</c:v>
                </c:pt>
                <c:pt idx="68">
                  <c:v>1.8729043962496129E-2</c:v>
                </c:pt>
                <c:pt idx="69">
                  <c:v>-1.4352514763136077E-2</c:v>
                </c:pt>
                <c:pt idx="70">
                  <c:v>1.5986552440075564E-2</c:v>
                </c:pt>
                <c:pt idx="71">
                  <c:v>-1.2882120956896725E-2</c:v>
                </c:pt>
                <c:pt idx="72">
                  <c:v>6.3450359366376058E-3</c:v>
                </c:pt>
                <c:pt idx="73">
                  <c:v>-1.8639994374497721E-2</c:v>
                </c:pt>
                <c:pt idx="74">
                  <c:v>6.8056909670037918E-3</c:v>
                </c:pt>
                <c:pt idx="75">
                  <c:v>2.0884878464300389E-2</c:v>
                </c:pt>
                <c:pt idx="76">
                  <c:v>-1.1936170133594376E-2</c:v>
                </c:pt>
                <c:pt idx="77">
                  <c:v>1.9193469952681078E-2</c:v>
                </c:pt>
                <c:pt idx="78">
                  <c:v>-1.3223216675557287E-2</c:v>
                </c:pt>
                <c:pt idx="79">
                  <c:v>-9.5057840977150875E-3</c:v>
                </c:pt>
                <c:pt idx="80">
                  <c:v>-1.2283590587010796E-2</c:v>
                </c:pt>
                <c:pt idx="81">
                  <c:v>-1.9385539436688443E-2</c:v>
                </c:pt>
                <c:pt idx="82">
                  <c:v>-9.6120485199454771E-3</c:v>
                </c:pt>
                <c:pt idx="83">
                  <c:v>-6.9197982225825908E-3</c:v>
                </c:pt>
                <c:pt idx="84">
                  <c:v>1.9803976027997203E-2</c:v>
                </c:pt>
                <c:pt idx="85">
                  <c:v>-5.4633507742035126E-3</c:v>
                </c:pt>
                <c:pt idx="86">
                  <c:v>1.6197398297784483E-2</c:v>
                </c:pt>
                <c:pt idx="87">
                  <c:v>-8.8908599866617029E-3</c:v>
                </c:pt>
                <c:pt idx="88">
                  <c:v>-2.0043378280275078E-2</c:v>
                </c:pt>
                <c:pt idx="89">
                  <c:v>4.7687187577656891E-4</c:v>
                </c:pt>
                <c:pt idx="90">
                  <c:v>-1.4090984629765026E-2</c:v>
                </c:pt>
              </c:numCache>
            </c:numRef>
          </c:yVal>
          <c:smooth val="1"/>
          <c:extLst>
            <c:ext xmlns:c16="http://schemas.microsoft.com/office/drawing/2014/chart" uri="{C3380CC4-5D6E-409C-BE32-E72D297353CC}">
              <c16:uniqueId val="{00000003-D8C9-486A-B440-8EBDEB02BA20}"/>
            </c:ext>
          </c:extLst>
        </c:ser>
        <c:dLbls>
          <c:showLegendKey val="0"/>
          <c:showVal val="0"/>
          <c:showCatName val="0"/>
          <c:showSerName val="0"/>
          <c:showPercent val="0"/>
          <c:showBubbleSize val="0"/>
        </c:dLbls>
        <c:axId val="1471925471"/>
        <c:axId val="1471926431"/>
      </c:scatterChart>
      <c:valAx>
        <c:axId val="1471925471"/>
        <c:scaling>
          <c:orientation val="minMax"/>
        </c:scaling>
        <c:delete val="1"/>
        <c:axPos val="b"/>
        <c:numFmt formatCode="General" sourceLinked="1"/>
        <c:majorTickMark val="none"/>
        <c:minorTickMark val="none"/>
        <c:tickLblPos val="nextTo"/>
        <c:crossAx val="1471926431"/>
        <c:crosses val="autoZero"/>
        <c:crossBetween val="midCat"/>
      </c:valAx>
      <c:valAx>
        <c:axId val="1471926431"/>
        <c:scaling>
          <c:orientation val="minMax"/>
        </c:scaling>
        <c:delete val="1"/>
        <c:axPos val="l"/>
        <c:numFmt formatCode="General" sourceLinked="1"/>
        <c:majorTickMark val="none"/>
        <c:minorTickMark val="none"/>
        <c:tickLblPos val="nextTo"/>
        <c:crossAx val="1471925471"/>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0T10:47:25.615"/>
    </inkml:context>
    <inkml:brush xml:id="br0">
      <inkml:brushProperty name="width" value="0.05" units="cm"/>
      <inkml:brushProperty name="height" value="0.05" units="cm"/>
      <inkml:brushProperty name="color" value="#66CC00"/>
    </inkml:brush>
  </inkml:definitions>
  <inkml:trace contextRef="#ctx0" brushRef="#br0">58 11 3865,'-13'12'2368,"-7"-12"-167,7 0-377,2-9-816,11 1-207,6 2-353,21 6-200,16 6-192</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0T10:47:26.413"/>
    </inkml:context>
    <inkml:brush xml:id="br0">
      <inkml:brushProperty name="width" value="0.05" units="cm"/>
      <inkml:brushProperty name="height" value="0.05" units="cm"/>
      <inkml:brushProperty name="color" value="#66CC00"/>
    </inkml:brush>
  </inkml:definitions>
  <inkml:trace contextRef="#ctx0" brushRef="#br0">38 15 8874,'-19'-11'3425,"1"8"-2713,23 12-440,-5-9-344</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0T11:10:05.856"/>
    </inkml:context>
    <inkml:brush xml:id="br0">
      <inkml:brushProperty name="width" value="0.05" units="cm"/>
      <inkml:brushProperty name="height" value="0.05" units="cm"/>
      <inkml:brushProperty name="color" value="#FF0066"/>
    </inkml:brush>
  </inkml:definitions>
  <inkml:trace contextRef="#ctx0" brushRef="#br0">8 8 1856,'-2'0'1313,"2"0"55,-2 0-248,0-1-16,1 0-71,1-1-33,0 1-16,0-1-40,0 2-24,1 0-39,13 7-217,10-2-120,30 37-248,-25-37-104,1-5-320,-10-6-472,1 1 400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0T11:10:06.441"/>
    </inkml:context>
    <inkml:brush xml:id="br0">
      <inkml:brushProperty name="width" value="0.05" units="cm"/>
      <inkml:brushProperty name="height" value="0.05" units="cm"/>
      <inkml:brushProperty name="color" value="#FF0066"/>
    </inkml:brush>
  </inkml:definitions>
  <inkml:trace contextRef="#ctx0" brushRef="#br0">0 101 5009,'29'-76'2273,"-7"74"-921,4 2-320,-4-2-376,1-8-176,1 6-896,-5-3 320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9T16:32:43.559"/>
    </inkml:context>
    <inkml:brush xml:id="br0">
      <inkml:brushProperty name="width" value="0.05" units="cm"/>
      <inkml:brushProperty name="height" value="0.05" units="cm"/>
      <inkml:brushProperty name="color" value="#E71224"/>
    </inkml:brush>
  </inkml:definitions>
  <inkml:trace contextRef="#ctx0" brushRef="#br0">6 19 2801,'-5'-6'2312,"6"1"257,3 3-521,-4 0-216,0 0-471,-2 1-289,0 1-496,2 0-216,0 0-224,0 0-32,0 0-48,0 0-16,0 0-32,0 0-16,0 0-376,0 0-488,0 0 560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2T10:55:50.419"/>
    </inkml:context>
    <inkml:brush xml:id="br0">
      <inkml:brushProperty name="width" value="0.05" units="cm"/>
      <inkml:brushProperty name="height" value="0.05" units="cm"/>
      <inkml:brushProperty name="color" value="#66CC00"/>
    </inkml:brush>
  </inkml:definitions>
  <inkml:trace contextRef="#ctx0" brushRef="#br0">40 1 48,'-39'23'8</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0T11:07:15.799"/>
    </inkml:context>
    <inkml:brush xml:id="br0">
      <inkml:brushProperty name="width" value="0.05" units="cm"/>
      <inkml:brushProperty name="height" value="0.05" units="cm"/>
      <inkml:brushProperty name="color" value="#004F8B"/>
    </inkml:brush>
  </inkml:definitions>
  <inkml:trace contextRef="#ctx0" brushRef="#br0">1 31 264,'48'-30'173,"-20"35"1872,-36-1 8493,8-4-9262,0 0 17,0 0-36,0 0-98,0 0-199,4 8 895,-1-5-1647</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0T11:07:53.210"/>
    </inkml:context>
    <inkml:brush xml:id="br0">
      <inkml:brushProperty name="width" value="0.05" units="cm"/>
      <inkml:brushProperty name="height" value="0.05" units="cm"/>
      <inkml:brushProperty name="color" value="#004F8B"/>
    </inkml:brush>
  </inkml:definitions>
  <inkml:trace contextRef="#ctx0" brushRef="#br0">106 26 2905,'-19'-14'11737,"-10"10"-8199,16 4-2897,13 0-627,-7-8 1492,-4 14-12589,21 0 9421,-8-2 2180,-2-4-574</inkml:trace>
  <inkml:trace contextRef="#ctx0" brushRef="#br0" timeOffset="365.29">41 108 6033,'-40'83'2840,"58"-87"4891,-29 4-3902,7 0-5029,2 0 763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28159" cy="350520"/>
          </a:xfrm>
          <a:prstGeom prst="rect">
            <a:avLst/>
          </a:prstGeom>
        </p:spPr>
        <p:txBody>
          <a:bodyPr vert="horz" lIns="91647" tIns="45824" rIns="91647" bIns="45824"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5266134" y="0"/>
            <a:ext cx="4028159" cy="350520"/>
          </a:xfrm>
          <a:prstGeom prst="rect">
            <a:avLst/>
          </a:prstGeom>
        </p:spPr>
        <p:txBody>
          <a:bodyPr vert="horz" lIns="91647" tIns="45824" rIns="91647" bIns="45824" rtlCol="0"/>
          <a:lstStyle>
            <a:lvl1pPr algn="r">
              <a:defRPr sz="1200">
                <a:latin typeface="Calibri" panose="020F0502020204030204" pitchFamily="34" charset="0"/>
              </a:defRPr>
            </a:lvl1pPr>
          </a:lstStyle>
          <a:p>
            <a:fld id="{88970FE3-3ACB-419D-BE09-AA868D4ABA97}" type="datetimeFigureOut">
              <a:rPr lang="en-US" smtClean="0"/>
              <a:pPr/>
              <a:t>8/19/2023</a:t>
            </a:fld>
            <a:endParaRPr lang="en-US" dirty="0"/>
          </a:p>
        </p:txBody>
      </p:sp>
      <p:sp>
        <p:nvSpPr>
          <p:cNvPr id="4" name="Slide Image Placeholder 3"/>
          <p:cNvSpPr>
            <a:spLocks noGrp="1" noRot="1" noChangeAspect="1"/>
          </p:cNvSpPr>
          <p:nvPr>
            <p:ph type="sldImg" idx="2"/>
          </p:nvPr>
        </p:nvSpPr>
        <p:spPr>
          <a:xfrm>
            <a:off x="2311400" y="527050"/>
            <a:ext cx="4673600" cy="2628900"/>
          </a:xfrm>
          <a:prstGeom prst="rect">
            <a:avLst/>
          </a:prstGeom>
          <a:noFill/>
          <a:ln w="12700">
            <a:solidFill>
              <a:prstClr val="black"/>
            </a:solidFill>
          </a:ln>
        </p:spPr>
        <p:txBody>
          <a:bodyPr vert="horz" lIns="91647" tIns="45824" rIns="91647" bIns="45824" rtlCol="0" anchor="ctr"/>
          <a:lstStyle/>
          <a:p>
            <a:endParaRPr lang="en-US" dirty="0"/>
          </a:p>
        </p:txBody>
      </p:sp>
      <p:sp>
        <p:nvSpPr>
          <p:cNvPr id="5" name="Notes Placeholder 4"/>
          <p:cNvSpPr>
            <a:spLocks noGrp="1"/>
          </p:cNvSpPr>
          <p:nvPr>
            <p:ph type="body" sz="quarter" idx="3"/>
          </p:nvPr>
        </p:nvSpPr>
        <p:spPr>
          <a:xfrm>
            <a:off x="930063" y="3329940"/>
            <a:ext cx="7436277" cy="3154680"/>
          </a:xfrm>
          <a:prstGeom prst="rect">
            <a:avLst/>
          </a:prstGeom>
        </p:spPr>
        <p:txBody>
          <a:bodyPr vert="horz" lIns="91647" tIns="45824" rIns="91647" bIns="45824"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6658679"/>
            <a:ext cx="4028159" cy="350520"/>
          </a:xfrm>
          <a:prstGeom prst="rect">
            <a:avLst/>
          </a:prstGeom>
        </p:spPr>
        <p:txBody>
          <a:bodyPr vert="horz" lIns="91647" tIns="45824" rIns="91647" bIns="45824"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5266134" y="6658679"/>
            <a:ext cx="4028159" cy="350520"/>
          </a:xfrm>
          <a:prstGeom prst="rect">
            <a:avLst/>
          </a:prstGeom>
        </p:spPr>
        <p:txBody>
          <a:bodyPr vert="horz" lIns="91647" tIns="45824" rIns="91647" bIns="45824" rtlCol="0" anchor="b"/>
          <a:lstStyle>
            <a:lvl1pPr algn="r">
              <a:defRPr sz="1200">
                <a:latin typeface="Calibri" panose="020F0502020204030204" pitchFamily="34" charset="0"/>
              </a:defRPr>
            </a:lvl1pPr>
          </a:lstStyle>
          <a:p>
            <a:fld id="{9FC2FDB8-7725-4B7A-B26B-075CB60ADF58}" type="slidenum">
              <a:rPr lang="en-US" smtClean="0"/>
              <a:pPr/>
              <a:t>‹#›</a:t>
            </a:fld>
            <a:endParaRPr lang="en-US" dirty="0"/>
          </a:p>
        </p:txBody>
      </p:sp>
    </p:spTree>
    <p:extLst>
      <p:ext uri="{BB962C8B-B14F-4D97-AF65-F5344CB8AC3E}">
        <p14:creationId xmlns:p14="http://schemas.microsoft.com/office/powerpoint/2010/main" val="318897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google.com/imgres?imgurl=https%3A%2F%2Fwww.onlinebiologynotes.com%2Fwp-content%2Fuploads%2F2018%2F03%2FAntibody.png&amp;imgrefurl=https%3A%2F%2Fwww.onlinebiologynotes.com%2Fantibody-structure-classes-functions%2F&amp;tbnid=3s3cGozhS_rEzM&amp;vet=12ahUKEwj1x7XTxMXrAhVVgksFHdZkCyUQMygNegUIARDmAQ..i&amp;docid=4f3b-sCLDmz14M&amp;w=479&amp;h=430&amp;q=antibody%20structure&amp;client=firefox-b-d&amp;ved=2ahUKEwj1x7XTxMXrAhVVgksFHdZkCyUQMygNegUIARDmAQ"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en.wikipedia.org/wiki/Hydrogen_bonds" TargetMode="External"/><Relationship Id="rId13" Type="http://schemas.openxmlformats.org/officeDocument/2006/relationships/hyperlink" Target="http://en.wikipedia.org/wiki/Keesom_force" TargetMode="External"/><Relationship Id="rId18" Type="http://schemas.openxmlformats.org/officeDocument/2006/relationships/hyperlink" Target="http://en.wikipedia.org/wiki/London_dispersion_force#Quantum_mechanical_theory_of_dispersion_forces" TargetMode="External"/><Relationship Id="rId3" Type="http://schemas.openxmlformats.org/officeDocument/2006/relationships/hyperlink" Target="http://en.wikipedia.org/wiki/Netherlands" TargetMode="External"/><Relationship Id="rId21" Type="http://schemas.openxmlformats.org/officeDocument/2006/relationships/hyperlink" Target="http://en.wikipedia.org/wiki/Ionic_pair" TargetMode="External"/><Relationship Id="rId7" Type="http://schemas.openxmlformats.org/officeDocument/2006/relationships/hyperlink" Target="http://en.wikipedia.org/wiki/Covalent_bond" TargetMode="External"/><Relationship Id="rId12" Type="http://schemas.openxmlformats.org/officeDocument/2006/relationships/hyperlink" Target="http://en.wikipedia.org/wiki/Molecular_dipole_moment" TargetMode="External"/><Relationship Id="rId17" Type="http://schemas.openxmlformats.org/officeDocument/2006/relationships/hyperlink" Target="http://en.wikipedia.org/wiki/Electron_density" TargetMode="External"/><Relationship Id="rId2" Type="http://schemas.openxmlformats.org/officeDocument/2006/relationships/slide" Target="../slides/slide8.xml"/><Relationship Id="rId16" Type="http://schemas.openxmlformats.org/officeDocument/2006/relationships/hyperlink" Target="http://en.wikipedia.org/wiki/Electronic_correlation" TargetMode="External"/><Relationship Id="rId20" Type="http://schemas.openxmlformats.org/officeDocument/2006/relationships/hyperlink" Target="http://en.wikipedia.org/wiki/Condensed_matter" TargetMode="External"/><Relationship Id="rId1" Type="http://schemas.openxmlformats.org/officeDocument/2006/relationships/notesMaster" Target="../notesMasters/notesMaster1.xml"/><Relationship Id="rId6" Type="http://schemas.openxmlformats.org/officeDocument/2006/relationships/hyperlink" Target="http://en.wikipedia.org/wiki/Molecule" TargetMode="External"/><Relationship Id="rId11" Type="http://schemas.openxmlformats.org/officeDocument/2006/relationships/hyperlink" Target="http://en.wikipedia.org/wiki/Van_der_Waals_force#cite_note-1" TargetMode="External"/><Relationship Id="rId5" Type="http://schemas.openxmlformats.org/officeDocument/2006/relationships/hyperlink" Target="http://en.wikipedia.org/wiki/Johannes_Diderik_van_der_Waals" TargetMode="External"/><Relationship Id="rId15" Type="http://schemas.openxmlformats.org/officeDocument/2006/relationships/hyperlink" Target="http://en.wikipedia.org/wiki/London_dispersion_force" TargetMode="External"/><Relationship Id="rId10" Type="http://schemas.openxmlformats.org/officeDocument/2006/relationships/hyperlink" Target="http://en.wikipedia.org/wiki/Ion" TargetMode="External"/><Relationship Id="rId19" Type="http://schemas.openxmlformats.org/officeDocument/2006/relationships/hyperlink" Target="http://en.wikipedia.org/wiki/Dipole#Molecular_dipoles" TargetMode="External"/><Relationship Id="rId4" Type="http://schemas.openxmlformats.org/officeDocument/2006/relationships/hyperlink" Target="http://en.wikipedia.org/wiki/Scientist" TargetMode="External"/><Relationship Id="rId9" Type="http://schemas.openxmlformats.org/officeDocument/2006/relationships/hyperlink" Target="http://en.wikipedia.org/wiki/Electrostatic_interaction" TargetMode="External"/><Relationship Id="rId14" Type="http://schemas.openxmlformats.org/officeDocument/2006/relationships/hyperlink" Target="http://en.wikipedia.org/wiki/Debye_force" TargetMode="External"/><Relationship Id="rId22" Type="http://schemas.openxmlformats.org/officeDocument/2006/relationships/hyperlink" Target="http://en.wikipedia.org/wiki/Hydrogen_bond"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A5D2BF-B994-4F82-859B-5C55204E7030}" type="slidenum">
              <a:rPr lang="en-US" smtClean="0"/>
              <a:t>1</a:t>
            </a:fld>
            <a:endParaRPr lang="en-US"/>
          </a:p>
        </p:txBody>
      </p:sp>
    </p:spTree>
    <p:extLst>
      <p:ext uri="{BB962C8B-B14F-4D97-AF65-F5344CB8AC3E}">
        <p14:creationId xmlns:p14="http://schemas.microsoft.com/office/powerpoint/2010/main" val="1551864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0EB1BE-CFF1-B94A-B285-930E813E5EAE}" type="slidenum">
              <a:rPr lang="en-US"/>
              <a:pPr/>
              <a:t>16</a:t>
            </a:fld>
            <a:endParaRPr lang="en-US"/>
          </a:p>
        </p:txBody>
      </p:sp>
      <p:sp>
        <p:nvSpPr>
          <p:cNvPr id="216066" name="Rectangle 2"/>
          <p:cNvSpPr>
            <a:spLocks noGrp="1" noRot="1" noChangeAspect="1" noChangeArrowheads="1" noTextEdit="1"/>
          </p:cNvSpPr>
          <p:nvPr>
            <p:ph type="sldImg"/>
          </p:nvPr>
        </p:nvSpPr>
        <p:spPr>
          <a:xfrm>
            <a:off x="4616450" y="376238"/>
            <a:ext cx="3341688" cy="1879600"/>
          </a:xfrm>
          <a:ln/>
          <a:extLst>
            <a:ext uri="{FAA26D3D-D897-4be2-8F04-BA451C77F1D7}">
              <ma14:placeholderFlag xmlns="" xmlns:ma14="http://schemas.microsoft.com/office/mac/drawingml/2011/main" val="1"/>
            </a:ext>
          </a:extLst>
        </p:spPr>
      </p:sp>
      <p:sp>
        <p:nvSpPr>
          <p:cNvPr id="216067" name="Rectangle 3"/>
          <p:cNvSpPr>
            <a:spLocks noGrp="1" noChangeArrowheads="1"/>
          </p:cNvSpPr>
          <p:nvPr>
            <p:ph type="body" idx="1"/>
          </p:nvPr>
        </p:nvSpPr>
        <p:spPr/>
        <p:txBody>
          <a:bodyPr/>
          <a:lstStyle/>
          <a:p>
            <a:pPr defTabSz="860176">
              <a:defRPr/>
            </a:pPr>
            <a:endParaRPr lang="en-US" dirty="0">
              <a:effectLst/>
              <a:hlinkClick r:id="rId3"/>
            </a:endParaRPr>
          </a:p>
          <a:p>
            <a:endParaRPr lang="en-US" dirty="0"/>
          </a:p>
        </p:txBody>
      </p:sp>
    </p:spTree>
    <p:extLst>
      <p:ext uri="{BB962C8B-B14F-4D97-AF65-F5344CB8AC3E}">
        <p14:creationId xmlns:p14="http://schemas.microsoft.com/office/powerpoint/2010/main" val="1656185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Rot="1" noChangeAspect="1" noChangeArrowheads="1" noTextEdit="1"/>
          </p:cNvSpPr>
          <p:nvPr>
            <p:ph type="sldImg"/>
          </p:nvPr>
        </p:nvSpPr>
        <p:spPr>
          <a:xfrm>
            <a:off x="2311400" y="527050"/>
            <a:ext cx="4673600" cy="2628900"/>
          </a:xfrm>
          <a:ln/>
        </p:spPr>
      </p:sp>
      <p:sp>
        <p:nvSpPr>
          <p:cNvPr id="302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1263826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36813" y="542925"/>
            <a:ext cx="4827587" cy="2716213"/>
          </a:xfrm>
        </p:spPr>
      </p:sp>
      <p:sp>
        <p:nvSpPr>
          <p:cNvPr id="3" name="Notes Placeholder 2"/>
          <p:cNvSpPr>
            <a:spLocks noGrp="1"/>
          </p:cNvSpPr>
          <p:nvPr>
            <p:ph type="body" idx="1"/>
          </p:nvPr>
        </p:nvSpPr>
        <p:spPr/>
        <p:txBody>
          <a:bodyPr/>
          <a:lstStyle/>
          <a:p>
            <a:r>
              <a:rPr lang="en-US" dirty="0"/>
              <a:t>Protein</a:t>
            </a:r>
            <a:r>
              <a:rPr lang="en-US" baseline="0" dirty="0"/>
              <a:t> bound to cyclic AMP. </a:t>
            </a:r>
            <a:endParaRPr lang="en-US" dirty="0"/>
          </a:p>
        </p:txBody>
      </p:sp>
      <p:sp>
        <p:nvSpPr>
          <p:cNvPr id="4" name="Slide Number Placeholder 3"/>
          <p:cNvSpPr>
            <a:spLocks noGrp="1"/>
          </p:cNvSpPr>
          <p:nvPr>
            <p:ph type="sldNum" sz="quarter" idx="10"/>
          </p:nvPr>
        </p:nvSpPr>
        <p:spPr/>
        <p:txBody>
          <a:bodyPr/>
          <a:lstStyle/>
          <a:p>
            <a:fld id="{6352AB27-91FD-4699-B682-C69D8C70A65E}" type="slidenum">
              <a:rPr lang="en-US" smtClean="0"/>
              <a:t>18</a:t>
            </a:fld>
            <a:endParaRPr lang="en-US"/>
          </a:p>
        </p:txBody>
      </p:sp>
    </p:spTree>
    <p:extLst>
      <p:ext uri="{BB962C8B-B14F-4D97-AF65-F5344CB8AC3E}">
        <p14:creationId xmlns:p14="http://schemas.microsoft.com/office/powerpoint/2010/main" val="1107257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Rot="1" noChangeAspect="1" noChangeArrowheads="1" noTextEdit="1"/>
          </p:cNvSpPr>
          <p:nvPr>
            <p:ph type="sldImg"/>
          </p:nvPr>
        </p:nvSpPr>
        <p:spPr>
          <a:xfrm>
            <a:off x="2247900" y="517525"/>
            <a:ext cx="4597400" cy="2586038"/>
          </a:xfrm>
          <a:ln/>
        </p:spPr>
      </p:sp>
      <p:sp>
        <p:nvSpPr>
          <p:cNvPr id="3328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1266151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2DC74C-7319-E34E-ACAF-B582D838AB07}" type="slidenum">
              <a:rPr lang="en-US"/>
              <a:pPr/>
              <a:t>24</a:t>
            </a:fld>
            <a:endParaRPr lang="en-US"/>
          </a:p>
        </p:txBody>
      </p:sp>
      <p:sp>
        <p:nvSpPr>
          <p:cNvPr id="217090" name="Rectangle 2"/>
          <p:cNvSpPr>
            <a:spLocks noGrp="1" noRot="1" noChangeAspect="1" noChangeArrowheads="1" noTextEdit="1"/>
          </p:cNvSpPr>
          <p:nvPr>
            <p:ph type="sldImg"/>
          </p:nvPr>
        </p:nvSpPr>
        <p:spPr>
          <a:xfrm>
            <a:off x="2247900" y="517525"/>
            <a:ext cx="4597400" cy="2586038"/>
          </a:xfrm>
          <a:ln/>
          <a:extLst>
            <a:ext uri="{FAA26D3D-D897-4be2-8F04-BA451C77F1D7}">
              <ma14:placeholderFlag xmlns:ma14="http://schemas.microsoft.com/office/mac/drawingml/2011/main" xmlns="" val="1"/>
            </a:ext>
          </a:extLst>
        </p:spPr>
      </p:sp>
      <p:sp>
        <p:nvSpPr>
          <p:cNvPr id="21709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9576169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Grp="1" noRot="1" noChangeAspect="1" noChangeArrowheads="1" noTextEdit="1"/>
          </p:cNvSpPr>
          <p:nvPr>
            <p:ph type="sldImg"/>
          </p:nvPr>
        </p:nvSpPr>
        <p:spPr>
          <a:xfrm>
            <a:off x="2247900" y="517525"/>
            <a:ext cx="4597400" cy="2586038"/>
          </a:xfrm>
          <a:ln/>
        </p:spPr>
      </p:sp>
      <p:sp>
        <p:nvSpPr>
          <p:cNvPr id="3348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pitchFamily="34" charset="0"/>
            </a:endParaRPr>
          </a:p>
        </p:txBody>
      </p:sp>
    </p:spTree>
    <p:extLst>
      <p:ext uri="{BB962C8B-B14F-4D97-AF65-F5344CB8AC3E}">
        <p14:creationId xmlns:p14="http://schemas.microsoft.com/office/powerpoint/2010/main" val="30610339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C1E8D8-5932-4077-BCED-4BCFECCB1A9C}" type="slidenum">
              <a:rPr lang="en-US"/>
              <a:pPr/>
              <a:t>27</a:t>
            </a:fld>
            <a:endParaRPr lang="en-US"/>
          </a:p>
        </p:txBody>
      </p:sp>
      <p:sp>
        <p:nvSpPr>
          <p:cNvPr id="197634" name="Rectangle 2"/>
          <p:cNvSpPr>
            <a:spLocks noGrp="1" noRot="1" noChangeAspect="1" noChangeArrowheads="1" noTextEdit="1"/>
          </p:cNvSpPr>
          <p:nvPr>
            <p:ph type="sldImg"/>
          </p:nvPr>
        </p:nvSpPr>
        <p:spPr>
          <a:xfrm>
            <a:off x="2247900" y="517525"/>
            <a:ext cx="4597400" cy="2586038"/>
          </a:xfrm>
          <a:ln/>
        </p:spPr>
      </p:sp>
      <p:sp>
        <p:nvSpPr>
          <p:cNvPr id="1976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094607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658813"/>
            <a:ext cx="5848350" cy="32893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628324-A189-40D9-AD2F-D0A4BC855092}" type="slidenum">
              <a:rPr kumimoji="0" lang="en-US" sz="11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1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125979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r>
              <a:rPr lang="en-US" dirty="0"/>
              <a:t>The C=O group is either on C1 (aldose) or on C2 (ketose).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18BEA8-D28C-8A41-A364-0C08289D3F4D}" type="slidenum">
              <a:rPr kumimoji="0" lang="en-US" sz="11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1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5598206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32</a:t>
            </a:fld>
            <a:endParaRPr lang="en-US" dirty="0"/>
          </a:p>
        </p:txBody>
      </p:sp>
    </p:spTree>
    <p:extLst>
      <p:ext uri="{BB962C8B-B14F-4D97-AF65-F5344CB8AC3E}">
        <p14:creationId xmlns:p14="http://schemas.microsoft.com/office/powerpoint/2010/main" val="209512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a:xfrm>
            <a:off x="2403475" y="469900"/>
            <a:ext cx="4173538" cy="2347913"/>
          </a:xfrm>
          <a:ln/>
        </p:spPr>
      </p:sp>
      <p:sp>
        <p:nvSpPr>
          <p:cNvPr id="281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a:p>
            <a:pPr eaLnBrk="1" hangingPunct="1"/>
            <a:endParaRPr lang="en-US" dirty="0"/>
          </a:p>
        </p:txBody>
      </p:sp>
    </p:spTree>
    <p:extLst>
      <p:ext uri="{BB962C8B-B14F-4D97-AF65-F5344CB8AC3E}">
        <p14:creationId xmlns:p14="http://schemas.microsoft.com/office/powerpoint/2010/main" val="2399569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Rot="1" noChangeAspect="1" noChangeArrowheads="1" noTextEdit="1"/>
          </p:cNvSpPr>
          <p:nvPr>
            <p:ph type="sldImg"/>
          </p:nvPr>
        </p:nvSpPr>
        <p:spPr>
          <a:xfrm>
            <a:off x="-155575" y="658813"/>
            <a:ext cx="5848350" cy="3289300"/>
          </a:xfrm>
          <a:ln/>
        </p:spPr>
      </p:sp>
      <p:sp>
        <p:nvSpPr>
          <p:cNvPr id="23654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1766900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658813"/>
            <a:ext cx="5848350" cy="3289300"/>
          </a:xfrm>
        </p:spPr>
      </p:sp>
      <p:sp>
        <p:nvSpPr>
          <p:cNvPr id="3" name="Notes Placeholder 2"/>
          <p:cNvSpPr>
            <a:spLocks noGrp="1"/>
          </p:cNvSpPr>
          <p:nvPr>
            <p:ph type="body" idx="1"/>
          </p:nvPr>
        </p:nvSpPr>
        <p:spPr/>
        <p:txBody>
          <a:bodyPr/>
          <a:lstStyle/>
          <a:p>
            <a:r>
              <a:rPr lang="en-US" dirty="0"/>
              <a:t>These are analogous to the peptide bonds and </a:t>
            </a:r>
            <a:r>
              <a:rPr lang="en-US" dirty="0" err="1"/>
              <a:t>phosphodiester</a:t>
            </a:r>
            <a:r>
              <a:rPr lang="en-US" dirty="0"/>
              <a:t> bonds. However with these bonds, the location</a:t>
            </a:r>
            <a:r>
              <a:rPr lang="en-US" baseline="0" dirty="0"/>
              <a:t> and the geometry of the linkages can vary widely.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868CDD-EA69-4EC3-8D9B-93BB61861B0B}" type="slidenum">
              <a:rPr kumimoji="0" lang="en-US" sz="11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1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17239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GSD III – debranching enzyme required since phosphorylase stops when 4 glucose are remaining.  3 of them are transferred to a new glycogen, and then the a(1-6) is removed.  Autosomal recessive, 1:100,000</a:t>
            </a:r>
          </a:p>
        </p:txBody>
      </p:sp>
      <p:sp>
        <p:nvSpPr>
          <p:cNvPr id="4" name="Slide Number Placeholder 3"/>
          <p:cNvSpPr>
            <a:spLocks noGrp="1"/>
          </p:cNvSpPr>
          <p:nvPr>
            <p:ph type="sldNum" sz="quarter" idx="5"/>
          </p:nvPr>
        </p:nvSpPr>
        <p:spPr/>
        <p:txBody>
          <a:bodyPr/>
          <a:lstStyle/>
          <a:p>
            <a:fld id="{9FC2FDB8-7725-4B7A-B26B-075CB60ADF58}" type="slidenum">
              <a:rPr lang="en-US" smtClean="0"/>
              <a:pPr/>
              <a:t>38</a:t>
            </a:fld>
            <a:endParaRPr lang="en-US" dirty="0"/>
          </a:p>
        </p:txBody>
      </p:sp>
    </p:spTree>
    <p:extLst>
      <p:ext uri="{BB962C8B-B14F-4D97-AF65-F5344CB8AC3E}">
        <p14:creationId xmlns:p14="http://schemas.microsoft.com/office/powerpoint/2010/main" val="34670018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658813"/>
            <a:ext cx="5848350" cy="32893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868CDD-EA69-4EC3-8D9B-93BB61861B0B}" type="slidenum">
              <a:rPr kumimoji="0" lang="en-US" sz="11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1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812100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52650" y="465138"/>
            <a:ext cx="4135438" cy="2325687"/>
          </a:xfrm>
        </p:spPr>
      </p:sp>
      <p:sp>
        <p:nvSpPr>
          <p:cNvPr id="3" name="Notes Placeholder 2"/>
          <p:cNvSpPr>
            <a:spLocks noGrp="1"/>
          </p:cNvSpPr>
          <p:nvPr>
            <p:ph type="body" idx="1"/>
          </p:nvPr>
        </p:nvSpPr>
        <p:spPr/>
        <p:txBody>
          <a:bodyPr/>
          <a:lstStyle/>
          <a:p>
            <a:r>
              <a:rPr lang="en-US" dirty="0"/>
              <a:t>Most cell functions depend on proteins</a:t>
            </a:r>
          </a:p>
        </p:txBody>
      </p:sp>
      <p:sp>
        <p:nvSpPr>
          <p:cNvPr id="4" name="Slide Number Placeholder 3"/>
          <p:cNvSpPr>
            <a:spLocks noGrp="1"/>
          </p:cNvSpPr>
          <p:nvPr>
            <p:ph type="sldNum" sz="quarter" idx="10"/>
          </p:nvPr>
        </p:nvSpPr>
        <p:spPr/>
        <p:txBody>
          <a:bodyPr/>
          <a:lstStyle/>
          <a:p>
            <a:fld id="{D5EC8971-9724-4B6A-B58D-BBE7BD1634F0}" type="slidenum">
              <a:rPr lang="en-US" smtClean="0"/>
              <a:t>41</a:t>
            </a:fld>
            <a:endParaRPr lang="en-US"/>
          </a:p>
        </p:txBody>
      </p:sp>
    </p:spTree>
    <p:extLst>
      <p:ext uri="{BB962C8B-B14F-4D97-AF65-F5344CB8AC3E}">
        <p14:creationId xmlns:p14="http://schemas.microsoft.com/office/powerpoint/2010/main" val="24644945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688640" indent="-264862" eaLnBrk="0" hangingPunct="0">
              <a:defRPr>
                <a:solidFill>
                  <a:schemeClr val="tx1"/>
                </a:solidFill>
                <a:latin typeface="Arial" charset="0"/>
              </a:defRPr>
            </a:lvl2pPr>
            <a:lvl3pPr marL="1059447" indent="-211889" eaLnBrk="0" hangingPunct="0">
              <a:defRPr>
                <a:solidFill>
                  <a:schemeClr val="tx1"/>
                </a:solidFill>
                <a:latin typeface="Arial" charset="0"/>
              </a:defRPr>
            </a:lvl3pPr>
            <a:lvl4pPr marL="1483225" indent="-211889" eaLnBrk="0" hangingPunct="0">
              <a:defRPr>
                <a:solidFill>
                  <a:schemeClr val="tx1"/>
                </a:solidFill>
                <a:latin typeface="Arial" charset="0"/>
              </a:defRPr>
            </a:lvl4pPr>
            <a:lvl5pPr marL="1907004" indent="-211889" eaLnBrk="0" hangingPunct="0">
              <a:defRPr>
                <a:solidFill>
                  <a:schemeClr val="tx1"/>
                </a:solidFill>
                <a:latin typeface="Arial" charset="0"/>
              </a:defRPr>
            </a:lvl5pPr>
            <a:lvl6pPr marL="2330783" indent="-211889" eaLnBrk="0" fontAlgn="base" hangingPunct="0">
              <a:spcBef>
                <a:spcPct val="0"/>
              </a:spcBef>
              <a:spcAft>
                <a:spcPct val="0"/>
              </a:spcAft>
              <a:defRPr>
                <a:solidFill>
                  <a:schemeClr val="tx1"/>
                </a:solidFill>
                <a:latin typeface="Arial" charset="0"/>
              </a:defRPr>
            </a:lvl6pPr>
            <a:lvl7pPr marL="2754561" indent="-211889" eaLnBrk="0" fontAlgn="base" hangingPunct="0">
              <a:spcBef>
                <a:spcPct val="0"/>
              </a:spcBef>
              <a:spcAft>
                <a:spcPct val="0"/>
              </a:spcAft>
              <a:defRPr>
                <a:solidFill>
                  <a:schemeClr val="tx1"/>
                </a:solidFill>
                <a:latin typeface="Arial" charset="0"/>
              </a:defRPr>
            </a:lvl7pPr>
            <a:lvl8pPr marL="3178340" indent="-211889" eaLnBrk="0" fontAlgn="base" hangingPunct="0">
              <a:spcBef>
                <a:spcPct val="0"/>
              </a:spcBef>
              <a:spcAft>
                <a:spcPct val="0"/>
              </a:spcAft>
              <a:defRPr>
                <a:solidFill>
                  <a:schemeClr val="tx1"/>
                </a:solidFill>
                <a:latin typeface="Arial" charset="0"/>
              </a:defRPr>
            </a:lvl8pPr>
            <a:lvl9pPr marL="3602119" indent="-211889" eaLnBrk="0" fontAlgn="base" hangingPunct="0">
              <a:spcBef>
                <a:spcPct val="0"/>
              </a:spcBef>
              <a:spcAft>
                <a:spcPct val="0"/>
              </a:spcAft>
              <a:defRPr>
                <a:solidFill>
                  <a:schemeClr val="tx1"/>
                </a:solidFill>
                <a:latin typeface="Arial" charset="0"/>
              </a:defRPr>
            </a:lvl9pPr>
          </a:lstStyle>
          <a:p>
            <a:pPr eaLnBrk="1" hangingPunct="1"/>
            <a:fld id="{8672F13B-5DB2-4008-8CF7-F92C6947962B}" type="slidenum">
              <a:rPr lang="en-US" altLang="en-US" smtClean="0"/>
              <a:pPr eaLnBrk="1" hangingPunct="1"/>
              <a:t>43</a:t>
            </a:fld>
            <a:endParaRPr lang="en-US" altLang="en-US"/>
          </a:p>
        </p:txBody>
      </p:sp>
      <p:sp>
        <p:nvSpPr>
          <p:cNvPr id="40963" name="Rectangle 2"/>
          <p:cNvSpPr>
            <a:spLocks noGrp="1" noRot="1" noChangeAspect="1" noChangeArrowheads="1" noTextEdit="1"/>
          </p:cNvSpPr>
          <p:nvPr>
            <p:ph type="sldImg"/>
          </p:nvPr>
        </p:nvSpPr>
        <p:spPr>
          <a:xfrm>
            <a:off x="2311400" y="527050"/>
            <a:ext cx="4673600" cy="2628900"/>
          </a:xfrm>
          <a:ln/>
        </p:spPr>
      </p:sp>
      <p:sp>
        <p:nvSpPr>
          <p:cNvPr id="40964" name="Rectangle 3"/>
          <p:cNvSpPr>
            <a:spLocks noGrp="1" noChangeArrowheads="1"/>
          </p:cNvSpPr>
          <p:nvPr>
            <p:ph type="body" idx="1"/>
          </p:nvPr>
        </p:nvSpPr>
        <p:spPr>
          <a:noFill/>
        </p:spPr>
        <p:txBody>
          <a:bodyPr/>
          <a:lstStyle/>
          <a:p>
            <a:pPr eaLnBrk="1" hangingPunct="1"/>
            <a:r>
              <a:rPr lang="en-US" altLang="en-US"/>
              <a:t>Methionine is also the codon for a start sequence</a:t>
            </a:r>
          </a:p>
        </p:txBody>
      </p:sp>
    </p:spTree>
    <p:extLst>
      <p:ext uri="{BB962C8B-B14F-4D97-AF65-F5344CB8AC3E}">
        <p14:creationId xmlns:p14="http://schemas.microsoft.com/office/powerpoint/2010/main" val="3311529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B0CDB3-F030-1D46-A5D3-F6F7FD20EEF0}" type="slidenum">
              <a:rPr lang="en-US"/>
              <a:pPr/>
              <a:t>44</a:t>
            </a:fld>
            <a:endParaRPr lang="en-US"/>
          </a:p>
        </p:txBody>
      </p:sp>
      <p:sp>
        <p:nvSpPr>
          <p:cNvPr id="9218" name="Rectangle 2"/>
          <p:cNvSpPr>
            <a:spLocks noGrp="1" noRot="1" noChangeAspect="1" noChangeArrowheads="1"/>
          </p:cNvSpPr>
          <p:nvPr>
            <p:ph type="sldImg"/>
          </p:nvPr>
        </p:nvSpPr>
        <p:spPr bwMode="auto">
          <a:xfrm>
            <a:off x="2152650" y="465138"/>
            <a:ext cx="4135438" cy="2325687"/>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9219" name="Rectangle 3"/>
          <p:cNvSpPr>
            <a:spLocks noGrp="1" noChangeArrowheads="1"/>
          </p:cNvSpPr>
          <p:nvPr>
            <p:ph type="body" idx="1"/>
          </p:nvPr>
        </p:nvSpPr>
        <p:spPr bwMode="auto">
          <a:xfrm>
            <a:off x="1125811" y="2946441"/>
            <a:ext cx="6191940" cy="2791364"/>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3261A3-4A55-5349-A5B6-A64B0443E61F}" type="slidenum">
              <a:rPr lang="en-US"/>
              <a:pPr/>
              <a:t>45</a:t>
            </a:fld>
            <a:endParaRPr lang="en-US"/>
          </a:p>
        </p:txBody>
      </p:sp>
      <p:sp>
        <p:nvSpPr>
          <p:cNvPr id="29698" name="Rectangle 2"/>
          <p:cNvSpPr>
            <a:spLocks noGrp="1" noRot="1" noChangeAspect="1" noChangeArrowheads="1"/>
          </p:cNvSpPr>
          <p:nvPr>
            <p:ph type="sldImg"/>
          </p:nvPr>
        </p:nvSpPr>
        <p:spPr bwMode="auto">
          <a:xfrm>
            <a:off x="2152650" y="465138"/>
            <a:ext cx="4135438" cy="2325687"/>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29699" name="Rectangle 3"/>
          <p:cNvSpPr>
            <a:spLocks noGrp="1" noChangeArrowheads="1"/>
          </p:cNvSpPr>
          <p:nvPr>
            <p:ph type="body" idx="1"/>
          </p:nvPr>
        </p:nvSpPr>
        <p:spPr bwMode="auto">
          <a:xfrm>
            <a:off x="1125811" y="2946441"/>
            <a:ext cx="6191940" cy="2791364"/>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DBE930-C498-2B43-A1CF-71385A29922A}" type="slidenum">
              <a:rPr lang="en-US"/>
              <a:pPr/>
              <a:t>46</a:t>
            </a:fld>
            <a:endParaRPr lang="en-US"/>
          </a:p>
        </p:txBody>
      </p:sp>
      <p:sp>
        <p:nvSpPr>
          <p:cNvPr id="33794" name="Rectangle 2"/>
          <p:cNvSpPr>
            <a:spLocks noGrp="1" noRot="1" noChangeAspect="1" noChangeArrowheads="1"/>
          </p:cNvSpPr>
          <p:nvPr>
            <p:ph type="sldImg"/>
          </p:nvPr>
        </p:nvSpPr>
        <p:spPr bwMode="auto">
          <a:xfrm>
            <a:off x="2152650" y="465138"/>
            <a:ext cx="4135438" cy="2325687"/>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33795" name="Rectangle 3"/>
          <p:cNvSpPr>
            <a:spLocks noGrp="1" noChangeArrowheads="1"/>
          </p:cNvSpPr>
          <p:nvPr>
            <p:ph type="body" idx="1"/>
          </p:nvPr>
        </p:nvSpPr>
        <p:spPr bwMode="auto">
          <a:xfrm>
            <a:off x="1125811" y="2946441"/>
            <a:ext cx="6191940" cy="2791364"/>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r>
              <a:rPr lang="en-US" dirty="0" err="1"/>
              <a:t>dNTP</a:t>
            </a:r>
            <a:r>
              <a:rPr lang="en-US" dirty="0"/>
              <a:t> </a:t>
            </a:r>
            <a:r>
              <a:rPr lang="en-US" dirty="0" err="1"/>
              <a:t>deoxyribonuceleoside</a:t>
            </a:r>
            <a:r>
              <a:rPr lang="en-US" baseline="0" dirty="0"/>
              <a:t> triphosphate. </a:t>
            </a:r>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47</a:t>
            </a:fld>
            <a:endParaRPr lang="en-US"/>
          </a:p>
        </p:txBody>
      </p:sp>
    </p:spTree>
    <p:extLst>
      <p:ext uri="{BB962C8B-B14F-4D97-AF65-F5344CB8AC3E}">
        <p14:creationId xmlns:p14="http://schemas.microsoft.com/office/powerpoint/2010/main" val="3179696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06BF4D-3827-8048-864D-F82EA0054059}" type="slidenum">
              <a:rPr lang="en-US"/>
              <a:pPr/>
              <a:t>6</a:t>
            </a:fld>
            <a:endParaRPr lang="en-US" dirty="0"/>
          </a:p>
        </p:txBody>
      </p:sp>
      <p:sp>
        <p:nvSpPr>
          <p:cNvPr id="185346" name="Rectangle 2"/>
          <p:cNvSpPr>
            <a:spLocks noGrp="1" noRot="1" noChangeAspect="1" noChangeArrowheads="1" noTextEdit="1"/>
          </p:cNvSpPr>
          <p:nvPr>
            <p:ph type="sldImg"/>
          </p:nvPr>
        </p:nvSpPr>
        <p:spPr>
          <a:xfrm>
            <a:off x="2311400" y="527050"/>
            <a:ext cx="4673600" cy="2628900"/>
          </a:xfrm>
          <a:ln/>
        </p:spPr>
      </p:sp>
      <p:sp>
        <p:nvSpPr>
          <p:cNvPr id="18534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9733953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48</a:t>
            </a:fld>
            <a:endParaRPr lang="en-US"/>
          </a:p>
        </p:txBody>
      </p:sp>
    </p:spTree>
    <p:extLst>
      <p:ext uri="{BB962C8B-B14F-4D97-AF65-F5344CB8AC3E}">
        <p14:creationId xmlns:p14="http://schemas.microsoft.com/office/powerpoint/2010/main" val="35824200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49</a:t>
            </a:fld>
            <a:endParaRPr lang="en-US"/>
          </a:p>
        </p:txBody>
      </p:sp>
    </p:spTree>
    <p:extLst>
      <p:ext uri="{BB962C8B-B14F-4D97-AF65-F5344CB8AC3E}">
        <p14:creationId xmlns:p14="http://schemas.microsoft.com/office/powerpoint/2010/main" val="35824200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50</a:t>
            </a:fld>
            <a:endParaRPr lang="en-US"/>
          </a:p>
        </p:txBody>
      </p:sp>
    </p:spTree>
    <p:extLst>
      <p:ext uri="{BB962C8B-B14F-4D97-AF65-F5344CB8AC3E}">
        <p14:creationId xmlns:p14="http://schemas.microsoft.com/office/powerpoint/2010/main" val="23883959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847557">
              <a:defRPr/>
            </a:pPr>
            <a:fld id="{700427D6-D8CA-4930-B69E-43171D1651CD}" type="slidenum">
              <a:rPr lang="en-US">
                <a:solidFill>
                  <a:prstClr val="black"/>
                </a:solidFill>
                <a:latin typeface="Calibri"/>
              </a:rPr>
              <a:pPr defTabSz="847557">
                <a:defRPr/>
              </a:pPr>
              <a:t>52</a:t>
            </a:fld>
            <a:endParaRPr lang="en-US">
              <a:solidFill>
                <a:prstClr val="black"/>
              </a:solidFill>
              <a:latin typeface="Calibri"/>
            </a:endParaRPr>
          </a:p>
        </p:txBody>
      </p:sp>
    </p:spTree>
    <p:extLst>
      <p:ext uri="{BB962C8B-B14F-4D97-AF65-F5344CB8AC3E}">
        <p14:creationId xmlns:p14="http://schemas.microsoft.com/office/powerpoint/2010/main" val="8016737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54</a:t>
            </a:fld>
            <a:endParaRPr lang="en-US"/>
          </a:p>
        </p:txBody>
      </p:sp>
    </p:spTree>
    <p:extLst>
      <p:ext uri="{BB962C8B-B14F-4D97-AF65-F5344CB8AC3E}">
        <p14:creationId xmlns:p14="http://schemas.microsoft.com/office/powerpoint/2010/main" val="11525735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55</a:t>
            </a:fld>
            <a:endParaRPr lang="en-US"/>
          </a:p>
        </p:txBody>
      </p:sp>
    </p:spTree>
    <p:extLst>
      <p:ext uri="{BB962C8B-B14F-4D97-AF65-F5344CB8AC3E}">
        <p14:creationId xmlns:p14="http://schemas.microsoft.com/office/powerpoint/2010/main" val="30943290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56</a:t>
            </a:fld>
            <a:endParaRPr lang="en-US"/>
          </a:p>
        </p:txBody>
      </p:sp>
    </p:spTree>
    <p:extLst>
      <p:ext uri="{BB962C8B-B14F-4D97-AF65-F5344CB8AC3E}">
        <p14:creationId xmlns:p14="http://schemas.microsoft.com/office/powerpoint/2010/main" val="27785102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427D6-D8CA-4930-B69E-43171D1651CD}" type="slidenum">
              <a:rPr lang="en-US" smtClean="0"/>
              <a:t>57</a:t>
            </a:fld>
            <a:endParaRPr lang="en-US"/>
          </a:p>
        </p:txBody>
      </p:sp>
    </p:spTree>
    <p:extLst>
      <p:ext uri="{BB962C8B-B14F-4D97-AF65-F5344CB8AC3E}">
        <p14:creationId xmlns:p14="http://schemas.microsoft.com/office/powerpoint/2010/main" val="18566592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847557">
              <a:defRPr/>
            </a:pPr>
            <a:fld id="{700427D6-D8CA-4930-B69E-43171D1651CD}" type="slidenum">
              <a:rPr lang="en-US">
                <a:solidFill>
                  <a:prstClr val="black"/>
                </a:solidFill>
              </a:rPr>
              <a:pPr defTabSz="847557">
                <a:defRPr/>
              </a:pPr>
              <a:t>58</a:t>
            </a:fld>
            <a:endParaRPr lang="en-US" dirty="0">
              <a:solidFill>
                <a:prstClr val="black"/>
              </a:solidFill>
            </a:endParaRPr>
          </a:p>
        </p:txBody>
      </p:sp>
    </p:spTree>
    <p:extLst>
      <p:ext uri="{BB962C8B-B14F-4D97-AF65-F5344CB8AC3E}">
        <p14:creationId xmlns:p14="http://schemas.microsoft.com/office/powerpoint/2010/main" val="26904978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62</a:t>
            </a:fld>
            <a:endParaRPr lang="en-US"/>
          </a:p>
        </p:txBody>
      </p:sp>
    </p:spTree>
    <p:extLst>
      <p:ext uri="{BB962C8B-B14F-4D97-AF65-F5344CB8AC3E}">
        <p14:creationId xmlns:p14="http://schemas.microsoft.com/office/powerpoint/2010/main" val="2554864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9129B4-30D2-554B-B732-89E0CE2B01DF}" type="slidenum">
              <a:rPr lang="en-US"/>
              <a:pPr/>
              <a:t>7</a:t>
            </a:fld>
            <a:endParaRPr lang="en-US" dirty="0"/>
          </a:p>
        </p:txBody>
      </p:sp>
      <p:sp>
        <p:nvSpPr>
          <p:cNvPr id="184322" name="Rectangle 2"/>
          <p:cNvSpPr>
            <a:spLocks noGrp="1" noRot="1" noChangeAspect="1" noChangeArrowheads="1" noTextEdit="1"/>
          </p:cNvSpPr>
          <p:nvPr>
            <p:ph type="sldImg"/>
          </p:nvPr>
        </p:nvSpPr>
        <p:spPr>
          <a:xfrm>
            <a:off x="2311400" y="527050"/>
            <a:ext cx="4673600" cy="2628900"/>
          </a:xfrm>
          <a:ln/>
        </p:spPr>
      </p:sp>
      <p:sp>
        <p:nvSpPr>
          <p:cNvPr id="18432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6855912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63</a:t>
            </a:fld>
            <a:endParaRPr lang="en-US"/>
          </a:p>
        </p:txBody>
      </p:sp>
    </p:spTree>
    <p:extLst>
      <p:ext uri="{BB962C8B-B14F-4D97-AF65-F5344CB8AC3E}">
        <p14:creationId xmlns:p14="http://schemas.microsoft.com/office/powerpoint/2010/main" val="1489532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427D6-D8CA-4930-B69E-43171D1651CD}" type="slidenum">
              <a:rPr lang="en-US" smtClean="0"/>
              <a:t>64</a:t>
            </a:fld>
            <a:endParaRPr lang="en-US"/>
          </a:p>
        </p:txBody>
      </p:sp>
    </p:spTree>
    <p:extLst>
      <p:ext uri="{BB962C8B-B14F-4D97-AF65-F5344CB8AC3E}">
        <p14:creationId xmlns:p14="http://schemas.microsoft.com/office/powerpoint/2010/main" val="4220474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65</a:t>
            </a:fld>
            <a:endParaRPr lang="en-US"/>
          </a:p>
        </p:txBody>
      </p:sp>
    </p:spTree>
    <p:extLst>
      <p:ext uri="{BB962C8B-B14F-4D97-AF65-F5344CB8AC3E}">
        <p14:creationId xmlns:p14="http://schemas.microsoft.com/office/powerpoint/2010/main" val="32506990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66</a:t>
            </a:fld>
            <a:endParaRPr lang="en-US"/>
          </a:p>
        </p:txBody>
      </p:sp>
    </p:spTree>
    <p:extLst>
      <p:ext uri="{BB962C8B-B14F-4D97-AF65-F5344CB8AC3E}">
        <p14:creationId xmlns:p14="http://schemas.microsoft.com/office/powerpoint/2010/main" val="37255182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E9B992-0ED6-9D4C-A656-C3CD69D7F984}" type="slidenum">
              <a:rPr lang="en-US"/>
              <a:pPr/>
              <a:t>67</a:t>
            </a:fld>
            <a:endParaRPr lang="en-US"/>
          </a:p>
        </p:txBody>
      </p:sp>
      <p:sp>
        <p:nvSpPr>
          <p:cNvPr id="203778" name="Rectangle 2"/>
          <p:cNvSpPr>
            <a:spLocks noGrp="1" noRot="1" noChangeAspect="1" noChangeArrowheads="1" noTextEdit="1"/>
          </p:cNvSpPr>
          <p:nvPr>
            <p:ph type="sldImg"/>
          </p:nvPr>
        </p:nvSpPr>
        <p:spPr>
          <a:xfrm>
            <a:off x="2311400" y="527050"/>
            <a:ext cx="4673600" cy="2628900"/>
          </a:xfrm>
          <a:ln/>
          <a:extLst>
            <a:ext uri="{FAA26D3D-D897-4be2-8F04-BA451C77F1D7}">
              <ma14:placeholderFlag xmlns="" xmlns:ma14="http://schemas.microsoft.com/office/mac/drawingml/2011/main" val="1"/>
            </a:ext>
          </a:extLst>
        </p:spPr>
      </p:sp>
      <p:sp>
        <p:nvSpPr>
          <p:cNvPr id="20377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649399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r>
              <a:rPr lang="en-US" dirty="0"/>
              <a:t>2 ½ min</a:t>
            </a:r>
          </a:p>
        </p:txBody>
      </p:sp>
      <p:sp>
        <p:nvSpPr>
          <p:cNvPr id="4" name="Slide Number Placeholder 3"/>
          <p:cNvSpPr>
            <a:spLocks noGrp="1"/>
          </p:cNvSpPr>
          <p:nvPr>
            <p:ph type="sldNum" sz="quarter" idx="10"/>
          </p:nvPr>
        </p:nvSpPr>
        <p:spPr/>
        <p:txBody>
          <a:bodyPr/>
          <a:lstStyle/>
          <a:p>
            <a:fld id="{700427D6-D8CA-4930-B69E-43171D1651CD}" type="slidenum">
              <a:rPr lang="en-US" smtClean="0"/>
              <a:t>68</a:t>
            </a:fld>
            <a:endParaRPr lang="en-US"/>
          </a:p>
        </p:txBody>
      </p:sp>
    </p:spTree>
    <p:extLst>
      <p:ext uri="{BB962C8B-B14F-4D97-AF65-F5344CB8AC3E}">
        <p14:creationId xmlns:p14="http://schemas.microsoft.com/office/powerpoint/2010/main" val="13455853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72</a:t>
            </a:fld>
            <a:endParaRPr lang="en-US" dirty="0"/>
          </a:p>
        </p:txBody>
      </p:sp>
    </p:spTree>
    <p:extLst>
      <p:ext uri="{BB962C8B-B14F-4D97-AF65-F5344CB8AC3E}">
        <p14:creationId xmlns:p14="http://schemas.microsoft.com/office/powerpoint/2010/main" val="30360339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73</a:t>
            </a:fld>
            <a:endParaRPr lang="en-US"/>
          </a:p>
        </p:txBody>
      </p:sp>
    </p:spTree>
    <p:extLst>
      <p:ext uri="{BB962C8B-B14F-4D97-AF65-F5344CB8AC3E}">
        <p14:creationId xmlns:p14="http://schemas.microsoft.com/office/powerpoint/2010/main" val="13228065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427D6-D8CA-4930-B69E-43171D1651CD}" type="slidenum">
              <a:rPr lang="en-US" smtClean="0"/>
              <a:t>74</a:t>
            </a:fld>
            <a:endParaRPr lang="en-US"/>
          </a:p>
        </p:txBody>
      </p:sp>
    </p:spTree>
    <p:extLst>
      <p:ext uri="{BB962C8B-B14F-4D97-AF65-F5344CB8AC3E}">
        <p14:creationId xmlns:p14="http://schemas.microsoft.com/office/powerpoint/2010/main" val="32198386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75</a:t>
            </a:fld>
            <a:endParaRPr lang="en-US"/>
          </a:p>
        </p:txBody>
      </p:sp>
    </p:spTree>
    <p:extLst>
      <p:ext uri="{BB962C8B-B14F-4D97-AF65-F5344CB8AC3E}">
        <p14:creationId xmlns:p14="http://schemas.microsoft.com/office/powerpoint/2010/main" val="4166770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D6A477-FDE8-4E86-8AEE-486C56D56DDF}" type="slidenum">
              <a:rPr lang="en-US"/>
              <a:pPr/>
              <a:t>8</a:t>
            </a:fld>
            <a:endParaRPr lang="en-US" dirty="0"/>
          </a:p>
        </p:txBody>
      </p:sp>
      <p:sp>
        <p:nvSpPr>
          <p:cNvPr id="182274" name="Rectangle 2"/>
          <p:cNvSpPr>
            <a:spLocks noGrp="1" noRot="1" noChangeAspect="1" noChangeArrowheads="1" noTextEdit="1"/>
          </p:cNvSpPr>
          <p:nvPr>
            <p:ph type="sldImg"/>
          </p:nvPr>
        </p:nvSpPr>
        <p:spPr>
          <a:xfrm>
            <a:off x="2311400" y="527050"/>
            <a:ext cx="4673600" cy="2628900"/>
          </a:xfrm>
          <a:ln/>
        </p:spPr>
      </p:sp>
      <p:sp>
        <p:nvSpPr>
          <p:cNvPr id="182275" name="Rectangle 3"/>
          <p:cNvSpPr>
            <a:spLocks noGrp="1" noChangeArrowheads="1"/>
          </p:cNvSpPr>
          <p:nvPr>
            <p:ph type="body" idx="1"/>
          </p:nvPr>
        </p:nvSpPr>
        <p:spPr/>
        <p:txBody>
          <a:bodyPr/>
          <a:lstStyle/>
          <a:p>
            <a:r>
              <a:rPr lang="en-US" b="1" dirty="0"/>
              <a:t>van der Waals force</a:t>
            </a:r>
            <a:r>
              <a:rPr lang="en-US" dirty="0"/>
              <a:t> (or </a:t>
            </a:r>
            <a:r>
              <a:rPr lang="en-US" b="1" dirty="0"/>
              <a:t>van der Waals interaction</a:t>
            </a:r>
            <a:r>
              <a:rPr lang="en-US" dirty="0"/>
              <a:t>), named after </a:t>
            </a:r>
            <a:r>
              <a:rPr lang="en-US" dirty="0">
                <a:hlinkClick r:id="rId3" tooltip="Netherlands"/>
              </a:rPr>
              <a:t>Dutch</a:t>
            </a:r>
            <a:r>
              <a:rPr lang="en-US" dirty="0"/>
              <a:t> </a:t>
            </a:r>
            <a:r>
              <a:rPr lang="en-US" dirty="0">
                <a:hlinkClick r:id="rId4" tooltip="Scientist"/>
              </a:rPr>
              <a:t>scientist</a:t>
            </a:r>
            <a:r>
              <a:rPr lang="en-US" dirty="0"/>
              <a:t> </a:t>
            </a:r>
            <a:r>
              <a:rPr lang="en-US" dirty="0">
                <a:hlinkClick r:id="rId5" tooltip="Johannes Diderik van der Waals"/>
              </a:rPr>
              <a:t>Johannes Diderik van der Waals</a:t>
            </a:r>
            <a:r>
              <a:rPr lang="en-US" dirty="0"/>
              <a:t>, is the sum of the attractive or repulsive forces between </a:t>
            </a:r>
            <a:r>
              <a:rPr lang="en-US" dirty="0">
                <a:hlinkClick r:id="rId6" tooltip="Molecule"/>
              </a:rPr>
              <a:t>molecules</a:t>
            </a:r>
            <a:r>
              <a:rPr lang="en-US" dirty="0"/>
              <a:t> (or between parts of the same molecule) other than those due to </a:t>
            </a:r>
            <a:r>
              <a:rPr lang="en-US" dirty="0">
                <a:hlinkClick r:id="rId7" tooltip="Covalent bond"/>
              </a:rPr>
              <a:t>covalent bonds</a:t>
            </a:r>
            <a:r>
              <a:rPr lang="en-US" dirty="0"/>
              <a:t>, the </a:t>
            </a:r>
            <a:r>
              <a:rPr lang="en-US" dirty="0">
                <a:hlinkClick r:id="rId8" tooltip="Hydrogen bonds"/>
              </a:rPr>
              <a:t>hydrogen bonds</a:t>
            </a:r>
            <a:r>
              <a:rPr lang="en-US" dirty="0"/>
              <a:t>, or the </a:t>
            </a:r>
            <a:r>
              <a:rPr lang="en-US" dirty="0">
                <a:hlinkClick r:id="rId9" tooltip="Electrostatic interaction"/>
              </a:rPr>
              <a:t>electrostatic interaction</a:t>
            </a:r>
            <a:r>
              <a:rPr lang="en-US" dirty="0"/>
              <a:t> of </a:t>
            </a:r>
            <a:r>
              <a:rPr lang="en-US" dirty="0">
                <a:hlinkClick r:id="rId10" tooltip="Ion"/>
              </a:rPr>
              <a:t>ions</a:t>
            </a:r>
            <a:r>
              <a:rPr lang="en-US" dirty="0"/>
              <a:t>with one another or with neutral molecules or charged molecules.</a:t>
            </a:r>
            <a:r>
              <a:rPr lang="en-US" baseline="30000" dirty="0">
                <a:hlinkClick r:id="rId11"/>
              </a:rPr>
              <a:t>[1]</a:t>
            </a:r>
            <a:r>
              <a:rPr lang="en-US" dirty="0"/>
              <a:t> The term includes:</a:t>
            </a:r>
          </a:p>
          <a:p>
            <a:r>
              <a:rPr lang="en-US" dirty="0"/>
              <a:t>force between two permanent </a:t>
            </a:r>
            <a:r>
              <a:rPr lang="en-US" dirty="0">
                <a:hlinkClick r:id="rId12" tooltip="Molecular dipole moment"/>
              </a:rPr>
              <a:t>dipoles</a:t>
            </a:r>
            <a:r>
              <a:rPr lang="en-US" dirty="0"/>
              <a:t> (</a:t>
            </a:r>
            <a:r>
              <a:rPr lang="en-US" dirty="0">
                <a:hlinkClick r:id="rId13" tooltip="Keesom force"/>
              </a:rPr>
              <a:t>Keesom force</a:t>
            </a:r>
            <a:r>
              <a:rPr lang="en-US" dirty="0"/>
              <a:t>)</a:t>
            </a:r>
          </a:p>
          <a:p>
            <a:r>
              <a:rPr lang="en-US" dirty="0"/>
              <a:t>force between a permanent </a:t>
            </a:r>
            <a:r>
              <a:rPr lang="en-US" dirty="0">
                <a:hlinkClick r:id="rId12" tooltip="Molecular dipole moment"/>
              </a:rPr>
              <a:t>dipole</a:t>
            </a:r>
            <a:r>
              <a:rPr lang="en-US" dirty="0"/>
              <a:t> and a corresponding induced dipole (</a:t>
            </a:r>
            <a:r>
              <a:rPr lang="en-US" dirty="0">
                <a:hlinkClick r:id="rId14" tooltip="Debye force"/>
              </a:rPr>
              <a:t>Debye force</a:t>
            </a:r>
            <a:r>
              <a:rPr lang="en-US" dirty="0"/>
              <a:t>)</a:t>
            </a:r>
          </a:p>
          <a:p>
            <a:r>
              <a:rPr lang="en-US" dirty="0"/>
              <a:t>force between two instantaneously induced </a:t>
            </a:r>
            <a:r>
              <a:rPr lang="en-US" dirty="0">
                <a:hlinkClick r:id="rId12" tooltip="Molecular dipole moment"/>
              </a:rPr>
              <a:t>dipoles</a:t>
            </a:r>
            <a:r>
              <a:rPr lang="en-US" dirty="0"/>
              <a:t> (</a:t>
            </a:r>
            <a:r>
              <a:rPr lang="en-US" dirty="0">
                <a:hlinkClick r:id="rId15" tooltip="London dispersion force"/>
              </a:rPr>
              <a:t>London dispersion force</a:t>
            </a:r>
            <a:r>
              <a:rPr lang="en-US" dirty="0"/>
              <a:t>).</a:t>
            </a:r>
          </a:p>
          <a:p>
            <a:endParaRPr lang="en-US" dirty="0"/>
          </a:p>
          <a:p>
            <a:r>
              <a:rPr lang="en-US" b="1" dirty="0">
                <a:solidFill>
                  <a:srgbClr val="FF0000"/>
                </a:solidFill>
              </a:rPr>
              <a:t>London forces are exhibited by nonpolar molecules because of the </a:t>
            </a:r>
            <a:r>
              <a:rPr lang="en-US" b="1" dirty="0">
                <a:solidFill>
                  <a:srgbClr val="FF0000"/>
                </a:solidFill>
                <a:hlinkClick r:id="rId16" tooltip="Electronic correlation"/>
              </a:rPr>
              <a:t>correlated movements of the electrons</a:t>
            </a:r>
            <a:r>
              <a:rPr lang="en-US" b="1" dirty="0">
                <a:solidFill>
                  <a:srgbClr val="FF0000"/>
                </a:solidFill>
              </a:rPr>
              <a:t> in interacting molecules. Because the electrons in adjacent molecules "flee" as they repel each other, </a:t>
            </a:r>
            <a:r>
              <a:rPr lang="en-US" b="1" dirty="0">
                <a:solidFill>
                  <a:srgbClr val="FF0000"/>
                </a:solidFill>
                <a:hlinkClick r:id="rId17" tooltip="Electron density"/>
              </a:rPr>
              <a:t>electron density</a:t>
            </a:r>
            <a:r>
              <a:rPr lang="en-US" b="1" dirty="0">
                <a:solidFill>
                  <a:srgbClr val="FF0000"/>
                </a:solidFill>
              </a:rPr>
              <a:t> in a molecule becomes redistributed in proximity to another molecule (see </a:t>
            </a:r>
            <a:r>
              <a:rPr lang="en-US" b="1" dirty="0">
                <a:solidFill>
                  <a:srgbClr val="FF0000"/>
                </a:solidFill>
                <a:hlinkClick r:id="rId18"/>
              </a:rPr>
              <a:t>quantum mechanical theory of dispersion forces</a:t>
            </a:r>
            <a:r>
              <a:rPr lang="en-US" b="1" dirty="0">
                <a:solidFill>
                  <a:srgbClr val="FF0000"/>
                </a:solidFill>
              </a:rPr>
              <a:t>). This is frequently described as the formation of </a:t>
            </a:r>
            <a:r>
              <a:rPr lang="en-US" b="1" i="1" dirty="0">
                <a:solidFill>
                  <a:srgbClr val="FF0000"/>
                </a:solidFill>
                <a:hlinkClick r:id="rId19" tooltip="Dipole"/>
              </a:rPr>
              <a:t>instantaneous dipoles</a:t>
            </a:r>
            <a:r>
              <a:rPr lang="en-US" b="1" dirty="0">
                <a:solidFill>
                  <a:srgbClr val="FF0000"/>
                </a:solidFill>
              </a:rPr>
              <a:t> that attract each other. London forces are present between all chemical groups, and usually represent the main part of the total interaction force in </a:t>
            </a:r>
            <a:r>
              <a:rPr lang="en-US" b="1" dirty="0">
                <a:solidFill>
                  <a:srgbClr val="FF0000"/>
                </a:solidFill>
                <a:hlinkClick r:id="rId20" tooltip="Condensed matter"/>
              </a:rPr>
              <a:t>condensed matter</a:t>
            </a:r>
            <a:r>
              <a:rPr lang="en-US" b="1" dirty="0">
                <a:solidFill>
                  <a:srgbClr val="FF0000"/>
                </a:solidFill>
              </a:rPr>
              <a:t>, even though they are generally weaker than </a:t>
            </a:r>
            <a:r>
              <a:rPr lang="en-US" b="1" dirty="0">
                <a:solidFill>
                  <a:srgbClr val="FF0000"/>
                </a:solidFill>
                <a:hlinkClick r:id="rId21" tooltip="Ionic pair"/>
              </a:rPr>
              <a:t>ionic bonds</a:t>
            </a:r>
            <a:r>
              <a:rPr lang="en-US" b="1" dirty="0">
                <a:solidFill>
                  <a:srgbClr val="FF0000"/>
                </a:solidFill>
              </a:rPr>
              <a:t> and </a:t>
            </a:r>
            <a:r>
              <a:rPr lang="en-US" b="1" dirty="0">
                <a:solidFill>
                  <a:srgbClr val="FF0000"/>
                </a:solidFill>
                <a:hlinkClick r:id="rId22" tooltip="Hydrogen bond"/>
              </a:rPr>
              <a:t>hydrogen bonds</a:t>
            </a:r>
            <a:r>
              <a:rPr lang="en-US" b="1" dirty="0">
                <a:solidFill>
                  <a:srgbClr val="FF0000"/>
                </a:solidFill>
              </a:rPr>
              <a:t>.</a:t>
            </a:r>
          </a:p>
          <a:p>
            <a:endParaRPr lang="en-US" dirty="0"/>
          </a:p>
        </p:txBody>
      </p:sp>
    </p:spTree>
    <p:extLst>
      <p:ext uri="{BB962C8B-B14F-4D97-AF65-F5344CB8AC3E}">
        <p14:creationId xmlns:p14="http://schemas.microsoft.com/office/powerpoint/2010/main" val="22834365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76</a:t>
            </a:fld>
            <a:endParaRPr lang="en-US" dirty="0"/>
          </a:p>
        </p:txBody>
      </p:sp>
    </p:spTree>
    <p:extLst>
      <p:ext uri="{BB962C8B-B14F-4D97-AF65-F5344CB8AC3E}">
        <p14:creationId xmlns:p14="http://schemas.microsoft.com/office/powerpoint/2010/main" val="1924525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FFFCA1-CD4C-6A4B-9C98-A526605801DA}" type="slidenum">
              <a:rPr lang="en-US"/>
              <a:pPr/>
              <a:t>9</a:t>
            </a:fld>
            <a:endParaRPr lang="en-US" dirty="0"/>
          </a:p>
        </p:txBody>
      </p:sp>
      <p:sp>
        <p:nvSpPr>
          <p:cNvPr id="183298" name="Rectangle 2"/>
          <p:cNvSpPr>
            <a:spLocks noGrp="1" noRot="1" noChangeAspect="1" noChangeArrowheads="1" noTextEdit="1"/>
          </p:cNvSpPr>
          <p:nvPr>
            <p:ph type="sldImg"/>
          </p:nvPr>
        </p:nvSpPr>
        <p:spPr>
          <a:xfrm>
            <a:off x="2311400" y="527050"/>
            <a:ext cx="4673600" cy="2628900"/>
          </a:xfrm>
          <a:ln/>
        </p:spPr>
      </p:sp>
      <p:sp>
        <p:nvSpPr>
          <p:cNvPr id="1832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208767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r>
              <a:rPr lang="en-US" dirty="0"/>
              <a:t>Cells with normal</a:t>
            </a:r>
            <a:r>
              <a:rPr lang="en-US" baseline="0" dirty="0"/>
              <a:t> hemoglobin and hemoglobin molecules of people with sickle cell anemia. Casues the red blood cells to change shape from a normal disk to sickled shape. </a:t>
            </a:r>
            <a:endParaRPr lang="en-US" dirty="0"/>
          </a:p>
        </p:txBody>
      </p:sp>
      <p:sp>
        <p:nvSpPr>
          <p:cNvPr id="4" name="Slide Number Placeholder 3"/>
          <p:cNvSpPr>
            <a:spLocks noGrp="1"/>
          </p:cNvSpPr>
          <p:nvPr>
            <p:ph type="sldNum" sz="quarter" idx="10"/>
          </p:nvPr>
        </p:nvSpPr>
        <p:spPr/>
        <p:txBody>
          <a:bodyPr/>
          <a:lstStyle/>
          <a:p>
            <a:fld id="{69C43681-AEC3-4345-BAC5-CBC2384A2687}" type="slidenum">
              <a:rPr lang="en-US" smtClean="0"/>
              <a:t>10</a:t>
            </a:fld>
            <a:endParaRPr lang="en-US" dirty="0"/>
          </a:p>
        </p:txBody>
      </p:sp>
    </p:spTree>
    <p:extLst>
      <p:ext uri="{BB962C8B-B14F-4D97-AF65-F5344CB8AC3E}">
        <p14:creationId xmlns:p14="http://schemas.microsoft.com/office/powerpoint/2010/main" val="4054280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spect="1" noChangeArrowheads="1" noTextEdit="1"/>
          </p:cNvSpPr>
          <p:nvPr>
            <p:ph type="sldImg"/>
          </p:nvPr>
        </p:nvSpPr>
        <p:spPr>
          <a:xfrm>
            <a:off x="2311400" y="527050"/>
            <a:ext cx="4673600" cy="2628900"/>
          </a:xfrm>
          <a:ln/>
        </p:spPr>
      </p:sp>
      <p:sp>
        <p:nvSpPr>
          <p:cNvPr id="2918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Page 47 in the book</a:t>
            </a:r>
          </a:p>
        </p:txBody>
      </p:sp>
    </p:spTree>
    <p:extLst>
      <p:ext uri="{BB962C8B-B14F-4D97-AF65-F5344CB8AC3E}">
        <p14:creationId xmlns:p14="http://schemas.microsoft.com/office/powerpoint/2010/main" val="213980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7050"/>
            <a:ext cx="4673600" cy="2628900"/>
          </a:xfrm>
        </p:spPr>
      </p:sp>
      <p:sp>
        <p:nvSpPr>
          <p:cNvPr id="3" name="Notes Placeholder 2"/>
          <p:cNvSpPr>
            <a:spLocks noGrp="1"/>
          </p:cNvSpPr>
          <p:nvPr>
            <p:ph type="body" idx="1"/>
          </p:nvPr>
        </p:nvSpPr>
        <p:spPr/>
        <p:txBody>
          <a:bodyPr/>
          <a:lstStyle/>
          <a:p>
            <a:r>
              <a:rPr lang="en-US" dirty="0"/>
              <a:t>Some improperly folded</a:t>
            </a:r>
            <a:r>
              <a:rPr lang="en-US" baseline="0" dirty="0"/>
              <a:t> proteins act as infectious disease causing agents. Or proteinaceous infectious agents. Don’t differ in sequence from normal form of proteins but their shape is very different. B misfolded protein that causes mad cow disease in cattle sponge brain illness. </a:t>
            </a:r>
            <a:endParaRPr lang="en-US" dirty="0"/>
          </a:p>
        </p:txBody>
      </p:sp>
      <p:sp>
        <p:nvSpPr>
          <p:cNvPr id="4" name="Slide Number Placeholder 3"/>
          <p:cNvSpPr>
            <a:spLocks noGrp="1"/>
          </p:cNvSpPr>
          <p:nvPr>
            <p:ph type="sldNum" sz="quarter" idx="10"/>
          </p:nvPr>
        </p:nvSpPr>
        <p:spPr/>
        <p:txBody>
          <a:bodyPr/>
          <a:lstStyle/>
          <a:p>
            <a:fld id="{82538F0E-2BE3-4CB1-8822-3DE3C2BFAE28}" type="slidenum">
              <a:rPr lang="en-US" smtClean="0"/>
              <a:t>14</a:t>
            </a:fld>
            <a:endParaRPr lang="en-US" dirty="0"/>
          </a:p>
        </p:txBody>
      </p:sp>
    </p:spTree>
    <p:extLst>
      <p:ext uri="{BB962C8B-B14F-4D97-AF65-F5344CB8AC3E}">
        <p14:creationId xmlns:p14="http://schemas.microsoft.com/office/powerpoint/2010/main" val="2040058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52DA853-A543-4EC3-9FA4-8F05133C3D64}" type="datetime1">
              <a:rPr lang="en-US" smtClean="0"/>
              <a:t>8/19/2023</a:t>
            </a:fld>
            <a:endParaRPr lang="en-US"/>
          </a:p>
        </p:txBody>
      </p:sp>
      <p:sp>
        <p:nvSpPr>
          <p:cNvPr id="5" name="Footer Placeholder 4"/>
          <p:cNvSpPr>
            <a:spLocks noGrp="1"/>
          </p:cNvSpPr>
          <p:nvPr>
            <p:ph type="ftr" sz="quarter" idx="11"/>
          </p:nvPr>
        </p:nvSpPr>
        <p:spPr/>
        <p:txBody>
          <a:bodyPr/>
          <a:lstStyle/>
          <a:p>
            <a:r>
              <a:rPr lang="en-US"/>
              <a:t>D &amp; D - Lec 2 -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3695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FF87686-702F-4AA4-BAD5-8AE161FFCF3C}" type="datetime1">
              <a:rPr lang="en-US" smtClean="0"/>
              <a:t>8/19/2023</a:t>
            </a:fld>
            <a:endParaRPr lang="en-US"/>
          </a:p>
        </p:txBody>
      </p:sp>
      <p:sp>
        <p:nvSpPr>
          <p:cNvPr id="5" name="Footer Placeholder 4"/>
          <p:cNvSpPr>
            <a:spLocks noGrp="1"/>
          </p:cNvSpPr>
          <p:nvPr>
            <p:ph type="ftr" sz="quarter" idx="11"/>
          </p:nvPr>
        </p:nvSpPr>
        <p:spPr/>
        <p:txBody>
          <a:bodyPr/>
          <a:lstStyle/>
          <a:p>
            <a:r>
              <a:rPr lang="en-US"/>
              <a:t>D &amp; D - Lec 2 -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421745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37A87A-E36D-4ED3-9A08-60F4DF14AB88}" type="datetime1">
              <a:rPr lang="en-US" smtClean="0"/>
              <a:t>8/19/2023</a:t>
            </a:fld>
            <a:endParaRPr lang="en-US"/>
          </a:p>
        </p:txBody>
      </p:sp>
      <p:sp>
        <p:nvSpPr>
          <p:cNvPr id="5" name="Footer Placeholder 4"/>
          <p:cNvSpPr>
            <a:spLocks noGrp="1"/>
          </p:cNvSpPr>
          <p:nvPr>
            <p:ph type="ftr" sz="quarter" idx="11"/>
          </p:nvPr>
        </p:nvSpPr>
        <p:spPr/>
        <p:txBody>
          <a:bodyPr/>
          <a:lstStyle/>
          <a:p>
            <a:r>
              <a:rPr lang="en-US"/>
              <a:t>D &amp; D - Lec 2 -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568306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D09ACE2-F05B-422E-99A8-FE6491F01CD6}" type="datetime1">
              <a:rPr lang="en-US" smtClean="0"/>
              <a:t>8/19/2023</a:t>
            </a:fld>
            <a:endParaRPr lang="en-US"/>
          </a:p>
        </p:txBody>
      </p:sp>
      <p:sp>
        <p:nvSpPr>
          <p:cNvPr id="5" name="Footer Placeholder 4"/>
          <p:cNvSpPr>
            <a:spLocks noGrp="1"/>
          </p:cNvSpPr>
          <p:nvPr>
            <p:ph type="ftr" sz="quarter" idx="11"/>
          </p:nvPr>
        </p:nvSpPr>
        <p:spPr/>
        <p:txBody>
          <a:bodyPr/>
          <a:lstStyle/>
          <a:p>
            <a:r>
              <a:rPr lang="en-US"/>
              <a:t>D &amp; D - Lec 2 -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81789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787E65-301A-411E-9611-53EA8A5784AE}" type="datetime1">
              <a:rPr lang="en-US" smtClean="0"/>
              <a:t>8/19/2023</a:t>
            </a:fld>
            <a:endParaRPr lang="en-US"/>
          </a:p>
        </p:txBody>
      </p:sp>
      <p:sp>
        <p:nvSpPr>
          <p:cNvPr id="5" name="Footer Placeholder 4"/>
          <p:cNvSpPr>
            <a:spLocks noGrp="1"/>
          </p:cNvSpPr>
          <p:nvPr>
            <p:ph type="ftr" sz="quarter" idx="11"/>
          </p:nvPr>
        </p:nvSpPr>
        <p:spPr/>
        <p:txBody>
          <a:bodyPr/>
          <a:lstStyle/>
          <a:p>
            <a:r>
              <a:rPr lang="en-US"/>
              <a:t>D &amp; D - Lec 2 -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219200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7707489-3B02-4243-A46B-A50012F2C298}" type="datetime1">
              <a:rPr lang="en-US" smtClean="0"/>
              <a:t>8/19/2023</a:t>
            </a:fld>
            <a:endParaRPr lang="en-US"/>
          </a:p>
        </p:txBody>
      </p:sp>
      <p:sp>
        <p:nvSpPr>
          <p:cNvPr id="6" name="Footer Placeholder 5"/>
          <p:cNvSpPr>
            <a:spLocks noGrp="1"/>
          </p:cNvSpPr>
          <p:nvPr>
            <p:ph type="ftr" sz="quarter" idx="11"/>
          </p:nvPr>
        </p:nvSpPr>
        <p:spPr/>
        <p:txBody>
          <a:bodyPr/>
          <a:lstStyle/>
          <a:p>
            <a:r>
              <a:rPr lang="en-US"/>
              <a:t>D &amp; D - Lec 2 -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141473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CA5F1F-148D-4218-A62F-5929F8B28BA4}" type="datetime1">
              <a:rPr lang="en-US" smtClean="0"/>
              <a:t>8/19/2023</a:t>
            </a:fld>
            <a:endParaRPr lang="en-US"/>
          </a:p>
        </p:txBody>
      </p:sp>
      <p:sp>
        <p:nvSpPr>
          <p:cNvPr id="8" name="Footer Placeholder 7"/>
          <p:cNvSpPr>
            <a:spLocks noGrp="1"/>
          </p:cNvSpPr>
          <p:nvPr>
            <p:ph type="ftr" sz="quarter" idx="11"/>
          </p:nvPr>
        </p:nvSpPr>
        <p:spPr/>
        <p:txBody>
          <a:bodyPr/>
          <a:lstStyle/>
          <a:p>
            <a:r>
              <a:rPr lang="en-US"/>
              <a:t>D &amp; D - Lec 2 - Fall 2023</a:t>
            </a:r>
          </a:p>
        </p:txBody>
      </p:sp>
      <p:sp>
        <p:nvSpPr>
          <p:cNvPr id="9" name="Slide Number Placeholder 8"/>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81080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DE93FC6-BC2B-42C3-A2C4-CAEA785512D1}" type="datetime1">
              <a:rPr lang="en-US" smtClean="0"/>
              <a:t>8/19/2023</a:t>
            </a:fld>
            <a:endParaRPr lang="en-US"/>
          </a:p>
        </p:txBody>
      </p:sp>
      <p:sp>
        <p:nvSpPr>
          <p:cNvPr id="4" name="Footer Placeholder 3"/>
          <p:cNvSpPr>
            <a:spLocks noGrp="1"/>
          </p:cNvSpPr>
          <p:nvPr>
            <p:ph type="ftr" sz="quarter" idx="11"/>
          </p:nvPr>
        </p:nvSpPr>
        <p:spPr/>
        <p:txBody>
          <a:bodyPr/>
          <a:lstStyle/>
          <a:p>
            <a:r>
              <a:rPr lang="en-US"/>
              <a:t>D &amp; D - Lec 2 - Fall 2023</a:t>
            </a:r>
          </a:p>
        </p:txBody>
      </p:sp>
      <p:sp>
        <p:nvSpPr>
          <p:cNvPr id="5" name="Slide Number Placeholder 4"/>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6461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EF500E-26DE-4512-AE75-0F957C6D0706}" type="datetime1">
              <a:rPr lang="en-US" smtClean="0"/>
              <a:t>8/19/2023</a:t>
            </a:fld>
            <a:endParaRPr lang="en-US"/>
          </a:p>
        </p:txBody>
      </p:sp>
      <p:sp>
        <p:nvSpPr>
          <p:cNvPr id="3" name="Footer Placeholder 2"/>
          <p:cNvSpPr>
            <a:spLocks noGrp="1"/>
          </p:cNvSpPr>
          <p:nvPr>
            <p:ph type="ftr" sz="quarter" idx="11"/>
          </p:nvPr>
        </p:nvSpPr>
        <p:spPr/>
        <p:txBody>
          <a:bodyPr/>
          <a:lstStyle/>
          <a:p>
            <a:r>
              <a:rPr lang="en-US"/>
              <a:t>D &amp; D - Lec 2 - Fall 2023</a:t>
            </a:r>
          </a:p>
        </p:txBody>
      </p:sp>
      <p:sp>
        <p:nvSpPr>
          <p:cNvPr id="4" name="Slide Number Placeholder 3"/>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01730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4D2473-470C-496F-8562-6B5BF96CC35A}" type="datetime1">
              <a:rPr lang="en-US" smtClean="0"/>
              <a:t>8/19/2023</a:t>
            </a:fld>
            <a:endParaRPr lang="en-US"/>
          </a:p>
        </p:txBody>
      </p:sp>
      <p:sp>
        <p:nvSpPr>
          <p:cNvPr id="6" name="Footer Placeholder 5"/>
          <p:cNvSpPr>
            <a:spLocks noGrp="1"/>
          </p:cNvSpPr>
          <p:nvPr>
            <p:ph type="ftr" sz="quarter" idx="11"/>
          </p:nvPr>
        </p:nvSpPr>
        <p:spPr/>
        <p:txBody>
          <a:bodyPr/>
          <a:lstStyle/>
          <a:p>
            <a:r>
              <a:rPr lang="en-US"/>
              <a:t>D &amp; D - Lec 2 -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224931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C074AD-62DD-4E5A-A269-DAB8FB583EA2}" type="datetime1">
              <a:rPr lang="en-US" smtClean="0"/>
              <a:t>8/19/2023</a:t>
            </a:fld>
            <a:endParaRPr lang="en-US"/>
          </a:p>
        </p:txBody>
      </p:sp>
      <p:sp>
        <p:nvSpPr>
          <p:cNvPr id="6" name="Footer Placeholder 5"/>
          <p:cNvSpPr>
            <a:spLocks noGrp="1"/>
          </p:cNvSpPr>
          <p:nvPr>
            <p:ph type="ftr" sz="quarter" idx="11"/>
          </p:nvPr>
        </p:nvSpPr>
        <p:spPr/>
        <p:txBody>
          <a:bodyPr/>
          <a:lstStyle/>
          <a:p>
            <a:r>
              <a:rPr lang="en-US"/>
              <a:t>D &amp; D - Lec 2 -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685717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defRPr>
            </a:lvl1pPr>
          </a:lstStyle>
          <a:p>
            <a:fld id="{41072CAF-DA08-4AD0-BDE4-8EE5DD2C566C}" type="datetime1">
              <a:rPr lang="en-US" smtClean="0"/>
              <a:t>8/19/2023</a:t>
            </a:fld>
            <a:endParaRPr lang="en-US" dirty="0"/>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defRPr>
            </a:lvl1pPr>
          </a:lstStyle>
          <a:p>
            <a:r>
              <a:rPr lang="en-US"/>
              <a:t>D &amp; D - Lec 2 - Fall 2023</a:t>
            </a:r>
            <a:endParaRPr lang="en-US" dirty="0"/>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defRPr>
            </a:lvl1pPr>
          </a:lstStyle>
          <a:p>
            <a:fld id="{DC3BB032-4020-48F4-953B-341806DC4A2B}" type="slidenum">
              <a:rPr lang="en-US" smtClean="0"/>
              <a:pPr/>
              <a:t>‹#›</a:t>
            </a:fld>
            <a:endParaRPr lang="en-US" dirty="0"/>
          </a:p>
        </p:txBody>
      </p:sp>
    </p:spTree>
    <p:extLst>
      <p:ext uri="{BB962C8B-B14F-4D97-AF65-F5344CB8AC3E}">
        <p14:creationId xmlns:p14="http://schemas.microsoft.com/office/powerpoint/2010/main" val="1889495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377" rtl="0" eaLnBrk="1" latinLnBrk="0" hangingPunct="1">
        <a:spcBef>
          <a:spcPct val="0"/>
        </a:spcBef>
        <a:buNone/>
        <a:defRPr sz="4400" kern="1200">
          <a:solidFill>
            <a:schemeClr val="tx1"/>
          </a:solidFill>
          <a:latin typeface="Calibri" panose="020F0502020204030204" pitchFamily="34" charset="0"/>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Calibri" panose="020F0502020204030204" pitchFamily="34" charset="0"/>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Calibri" panose="020F0502020204030204" pitchFamily="34" charset="0"/>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Calibri" panose="020F0502020204030204" pitchFamily="34" charset="0"/>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1.emf"/><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8.jpeg"/><Relationship Id="rId7" Type="http://schemas.openxmlformats.org/officeDocument/2006/relationships/image" Target="../media/image38.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4.png"/><Relationship Id="rId10" Type="http://schemas.openxmlformats.org/officeDocument/2006/relationships/image" Target="../media/image39.emf"/><Relationship Id="rId4" Type="http://schemas.openxmlformats.org/officeDocument/2006/relationships/image" Target="../media/image33.png"/><Relationship Id="rId9" Type="http://schemas.openxmlformats.org/officeDocument/2006/relationships/oleObject" Target="../embeddings/oleObject7.bin"/></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42.jpg"/><Relationship Id="rId4" Type="http://schemas.openxmlformats.org/officeDocument/2006/relationships/image" Target="../media/image41.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44.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47.gif"/><Relationship Id="rId4" Type="http://schemas.openxmlformats.org/officeDocument/2006/relationships/image" Target="../media/image46.gi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jpeg"/></Relationships>
</file>

<file path=ppt/slides/_rels/slide1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870.png"/><Relationship Id="rId7"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emf"/><Relationship Id="rId4" Type="http://schemas.openxmlformats.org/officeDocument/2006/relationships/oleObject" Target="../embeddings/oleObject8.bin"/></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emf"/></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image" Target="../media/image57.jpeg"/><Relationship Id="rId1" Type="http://schemas.openxmlformats.org/officeDocument/2006/relationships/slideLayout" Target="../slideLayouts/slideLayout7.xml"/><Relationship Id="rId4" Type="http://schemas.openxmlformats.org/officeDocument/2006/relationships/image" Target="../media/image58.emf"/></Relationships>
</file>

<file path=ppt/slides/_rels/slide2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emf"/><Relationship Id="rId4" Type="http://schemas.openxmlformats.org/officeDocument/2006/relationships/oleObject" Target="../embeddings/oleObject10.bin"/></Relationships>
</file>

<file path=ppt/slides/_rels/slide2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Layout" Target="../slideLayouts/slideLayout7.xml"/><Relationship Id="rId7" Type="http://schemas.openxmlformats.org/officeDocument/2006/relationships/image" Target="../media/image65.emf"/><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oleObject" Target="../embeddings/oleObject11.bin"/><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66.jpeg"/></Relationships>
</file>

<file path=ppt/slides/_rels/slide2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8.jpg"/></Relationships>
</file>

<file path=ppt/slides/_rels/slide2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70.emf"/><Relationship Id="rId4" Type="http://schemas.openxmlformats.org/officeDocument/2006/relationships/oleObject" Target="../embeddings/oleObject12.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png"/><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5.emf"/><Relationship Id="rId5" Type="http://schemas.openxmlformats.org/officeDocument/2006/relationships/oleObject" Target="../embeddings/oleObject14.bin"/><Relationship Id="rId4" Type="http://schemas.openxmlformats.org/officeDocument/2006/relationships/image" Target="../media/image74.emf"/></Relationships>
</file>

<file path=ppt/slides/_rels/slide31.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6.png"/><Relationship Id="rId7" Type="http://schemas.openxmlformats.org/officeDocument/2006/relationships/image" Target="../media/image1120.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customXml" Target="../ink/ink2.xml"/><Relationship Id="rId5" Type="http://schemas.openxmlformats.org/officeDocument/2006/relationships/image" Target="../media/image1110.png"/><Relationship Id="rId4" Type="http://schemas.openxmlformats.org/officeDocument/2006/relationships/customXml" Target="../ink/ink1.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image" Target="../media/image78.jpeg"/><Relationship Id="rId7" Type="http://schemas.openxmlformats.org/officeDocument/2006/relationships/image" Target="../media/image80.e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oleObject" Target="../embeddings/oleObject16.bin"/><Relationship Id="rId5" Type="http://schemas.openxmlformats.org/officeDocument/2006/relationships/image" Target="../media/image79.emf"/><Relationship Id="rId4" Type="http://schemas.openxmlformats.org/officeDocument/2006/relationships/oleObject" Target="../embeddings/oleObject15.bin"/><Relationship Id="rId9" Type="http://schemas.openxmlformats.org/officeDocument/2006/relationships/image" Target="../media/image81.emf"/></Relationships>
</file>

<file path=ppt/slides/_rels/slide3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84.png"/><Relationship Id="rId4" Type="http://schemas.openxmlformats.org/officeDocument/2006/relationships/image" Target="../media/image83.png"/></Relationships>
</file>

<file path=ppt/slides/_rels/slide34.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oleObject" Target="../embeddings/oleObject18.bin"/><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1270.png"/><Relationship Id="rId3" Type="http://schemas.openxmlformats.org/officeDocument/2006/relationships/image" Target="../media/image86.jpg"/><Relationship Id="rId7" Type="http://schemas.openxmlformats.org/officeDocument/2006/relationships/customXml" Target="../ink/ink4.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260.png"/><Relationship Id="rId5" Type="http://schemas.openxmlformats.org/officeDocument/2006/relationships/customXml" Target="../ink/ink3.xml"/><Relationship Id="rId4" Type="http://schemas.openxmlformats.org/officeDocument/2006/relationships/image" Target="../media/image87.jpeg"/></Relationships>
</file>

<file path=ppt/slides/_rels/slide36.xml.rels><?xml version="1.0" encoding="UTF-8" standalone="yes"?>
<Relationships xmlns="http://schemas.openxmlformats.org/package/2006/relationships"><Relationship Id="rId8" Type="http://schemas.openxmlformats.org/officeDocument/2006/relationships/image" Target="../media/image91.e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image" Target="../media/image88.png"/><Relationship Id="rId1" Type="http://schemas.openxmlformats.org/officeDocument/2006/relationships/slideLayout" Target="../slideLayouts/slideLayout7.xml"/><Relationship Id="rId6" Type="http://schemas.openxmlformats.org/officeDocument/2006/relationships/image" Target="../media/image90.emf"/><Relationship Id="rId5" Type="http://schemas.openxmlformats.org/officeDocument/2006/relationships/oleObject" Target="../embeddings/oleObject20.bin"/><Relationship Id="rId4" Type="http://schemas.openxmlformats.org/officeDocument/2006/relationships/image" Target="../media/image89.emf"/></Relationships>
</file>

<file path=ppt/slides/_rels/slide3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3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99.emf"/><Relationship Id="rId5" Type="http://schemas.openxmlformats.org/officeDocument/2006/relationships/oleObject" Target="../embeddings/oleObject22.bin"/><Relationship Id="rId4" Type="http://schemas.openxmlformats.org/officeDocument/2006/relationships/image" Target="../media/image98.png"/></Relationships>
</file>

<file path=ppt/slides/_rels/slide39.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02.png"/><Relationship Id="rId5" Type="http://schemas.openxmlformats.org/officeDocument/2006/relationships/image" Target="../media/image101.emf"/><Relationship Id="rId4" Type="http://schemas.openxmlformats.org/officeDocument/2006/relationships/oleObject" Target="../embeddings/oleObject23.bin"/></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7.xml"/><Relationship Id="rId7" Type="http://schemas.openxmlformats.org/officeDocument/2006/relationships/image" Target="../media/image12.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7.gif"/><Relationship Id="rId1" Type="http://schemas.microsoft.com/office/2007/relationships/media" Target="../media/media7.gif"/><Relationship Id="rId6" Type="http://schemas.openxmlformats.org/officeDocument/2006/relationships/image" Target="../media/image104.png"/><Relationship Id="rId5" Type="http://schemas.openxmlformats.org/officeDocument/2006/relationships/image" Target="../media/image103.jpeg"/><Relationship Id="rId4" Type="http://schemas.openxmlformats.org/officeDocument/2006/relationships/notesSlide" Target="../notesSlides/notesSlide24.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image" Target="../media/image105.png"/><Relationship Id="rId1" Type="http://schemas.openxmlformats.org/officeDocument/2006/relationships/slideLayout" Target="../slideLayouts/slideLayout7.xml"/><Relationship Id="rId5" Type="http://schemas.openxmlformats.org/officeDocument/2006/relationships/image" Target="../media/image107.png"/><Relationship Id="rId4" Type="http://schemas.openxmlformats.org/officeDocument/2006/relationships/image" Target="../media/image106.wmf"/></Relationships>
</file>

<file path=ppt/slides/_rels/slide4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11.png"/></Relationships>
</file>

<file path=ppt/slides/_rels/slide4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13.png"/></Relationships>
</file>

<file path=ppt/slides/_rels/slide47.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4.png"/><Relationship Id="rId7" Type="http://schemas.openxmlformats.org/officeDocument/2006/relationships/image" Target="../media/image116.emf"/><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oleObject" Target="../embeddings/oleObject26.bin"/><Relationship Id="rId11" Type="http://schemas.openxmlformats.org/officeDocument/2006/relationships/image" Target="../media/image105.png"/><Relationship Id="rId5" Type="http://schemas.openxmlformats.org/officeDocument/2006/relationships/image" Target="../media/image115.emf"/><Relationship Id="rId10" Type="http://schemas.openxmlformats.org/officeDocument/2006/relationships/image" Target="../media/image118.emf"/><Relationship Id="rId4" Type="http://schemas.openxmlformats.org/officeDocument/2006/relationships/oleObject" Target="../embeddings/oleObject25.bin"/><Relationship Id="rId9" Type="http://schemas.openxmlformats.org/officeDocument/2006/relationships/oleObject" Target="../embeddings/oleObject27.bin"/></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119.png"/><Relationship Id="rId4" Type="http://schemas.openxmlformats.org/officeDocument/2006/relationships/notesSlide" Target="../notesSlides/notesSlide3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microsoft.com/office/2007/relationships/media" Target="../media/media1.mp4"/><Relationship Id="rId7" Type="http://schemas.openxmlformats.org/officeDocument/2006/relationships/image" Target="../media/image10.png"/><Relationship Id="rId2" Type="http://schemas.openxmlformats.org/officeDocument/2006/relationships/video" Target="../media/media2.gif"/><Relationship Id="rId1" Type="http://schemas.microsoft.com/office/2007/relationships/media" Target="../media/media2.gif"/><Relationship Id="rId6" Type="http://schemas.openxmlformats.org/officeDocument/2006/relationships/image" Target="../media/image14.png"/><Relationship Id="rId5" Type="http://schemas.openxmlformats.org/officeDocument/2006/relationships/slideLayout" Target="../slideLayouts/slideLayout7.xml"/><Relationship Id="rId4" Type="http://schemas.openxmlformats.org/officeDocument/2006/relationships/video" Target="../media/media1.mp4"/></Relationships>
</file>

<file path=ppt/slides/_rels/slide5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oleObject" Target="../embeddings/oleObject28.bin"/><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24.png"/><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notesSlide" Target="../notesSlides/notesSlide33.xml"/></Relationships>
</file>

<file path=ppt/slides/_rels/slide53.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jpeg"/><Relationship Id="rId1" Type="http://schemas.openxmlformats.org/officeDocument/2006/relationships/slideLayout" Target="../slideLayouts/slideLayout7.xml"/><Relationship Id="rId6" Type="http://schemas.openxmlformats.org/officeDocument/2006/relationships/image" Target="../media/image129.webp"/><Relationship Id="rId5" Type="http://schemas.openxmlformats.org/officeDocument/2006/relationships/image" Target="../media/image128.jpeg"/><Relationship Id="rId4" Type="http://schemas.openxmlformats.org/officeDocument/2006/relationships/image" Target="../media/image127.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8" Type="http://schemas.openxmlformats.org/officeDocument/2006/relationships/image" Target="../media/image133.emf"/><Relationship Id="rId3" Type="http://schemas.openxmlformats.org/officeDocument/2006/relationships/image" Target="../media/image130.png"/><Relationship Id="rId7" Type="http://schemas.openxmlformats.org/officeDocument/2006/relationships/oleObject" Target="../embeddings/oleObject30.bin"/><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32.emf"/><Relationship Id="rId5" Type="http://schemas.openxmlformats.org/officeDocument/2006/relationships/oleObject" Target="../embeddings/oleObject29.bin"/><Relationship Id="rId4" Type="http://schemas.openxmlformats.org/officeDocument/2006/relationships/image" Target="../media/image131.png"/></Relationships>
</file>

<file path=ppt/slides/_rels/slide56.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134.png"/><Relationship Id="rId4" Type="http://schemas.openxmlformats.org/officeDocument/2006/relationships/image" Target="../media/image1261.png"/></Relationships>
</file>

<file path=ppt/slides/_rels/slide5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137.png"/><Relationship Id="rId4" Type="http://schemas.openxmlformats.org/officeDocument/2006/relationships/image" Target="../media/image136.png"/></Relationships>
</file>

<file path=ppt/slides/_rels/slide5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59.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7.xml"/><Relationship Id="rId5" Type="http://schemas.openxmlformats.org/officeDocument/2006/relationships/image" Target="../media/image142.png"/><Relationship Id="rId4" Type="http://schemas.openxmlformats.org/officeDocument/2006/relationships/image" Target="../media/image141.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jpg"/></Relationships>
</file>

<file path=ppt/slides/_rels/slide6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7.xml"/><Relationship Id="rId5" Type="http://schemas.openxmlformats.org/officeDocument/2006/relationships/image" Target="../media/image146.png"/><Relationship Id="rId4" Type="http://schemas.openxmlformats.org/officeDocument/2006/relationships/image" Target="../media/image145.png"/></Relationships>
</file>

<file path=ppt/slides/_rels/slide61.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7.xml"/><Relationship Id="rId5" Type="http://schemas.openxmlformats.org/officeDocument/2006/relationships/image" Target="../media/image1111.png"/><Relationship Id="rId4" Type="http://schemas.openxmlformats.org/officeDocument/2006/relationships/customXml" Target="../ink/ink6.xml"/></Relationships>
</file>

<file path=ppt/slides/_rels/slide62.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151.emf"/><Relationship Id="rId4" Type="http://schemas.openxmlformats.org/officeDocument/2006/relationships/oleObject" Target="../embeddings/oleObject31.bin"/></Relationships>
</file>

<file path=ppt/slides/_rels/slide64.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154.emf"/><Relationship Id="rId4" Type="http://schemas.openxmlformats.org/officeDocument/2006/relationships/oleObject" Target="../embeddings/oleObject32.bin"/></Relationships>
</file>

<file path=ppt/slides/_rels/slide66.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hyperlink" Target="http://www.mun.ca/biology/scarr/Thermus_aquaticus.html" TargetMode="External"/><Relationship Id="rId5" Type="http://schemas.openxmlformats.org/officeDocument/2006/relationships/image" Target="../media/image157.jpeg"/><Relationship Id="rId4" Type="http://schemas.openxmlformats.org/officeDocument/2006/relationships/image" Target="../media/image156.JPG"/></Relationships>
</file>

<file path=ppt/slides/_rels/slide6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0.wmv"/><Relationship Id="rId1" Type="http://schemas.microsoft.com/office/2007/relationships/media" Target="../media/media10.wmv"/><Relationship Id="rId5" Type="http://schemas.openxmlformats.org/officeDocument/2006/relationships/image" Target="../media/image159.png"/><Relationship Id="rId4" Type="http://schemas.openxmlformats.org/officeDocument/2006/relationships/notesSlide" Target="../notesSlides/notesSlide4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18.jpeg"/><Relationship Id="rId7" Type="http://schemas.openxmlformats.org/officeDocument/2006/relationships/image" Target="../media/image20.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oleObject" Target="../embeddings/oleObject3.bin"/><Relationship Id="rId5" Type="http://schemas.openxmlformats.org/officeDocument/2006/relationships/image" Target="../media/image19.emf"/><Relationship Id="rId4" Type="http://schemas.openxmlformats.org/officeDocument/2006/relationships/oleObject" Target="../embeddings/oleObject2.bin"/><Relationship Id="rId9" Type="http://schemas.openxmlformats.org/officeDocument/2006/relationships/image" Target="../media/image21.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61.png"/><Relationship Id="rId7" Type="http://schemas.openxmlformats.org/officeDocument/2006/relationships/image" Target="../media/image1390.png"/><Relationship Id="rId2" Type="http://schemas.openxmlformats.org/officeDocument/2006/relationships/image" Target="../media/image160.png"/><Relationship Id="rId1" Type="http://schemas.openxmlformats.org/officeDocument/2006/relationships/slideLayout" Target="../slideLayouts/slideLayout7.xml"/><Relationship Id="rId6" Type="http://schemas.openxmlformats.org/officeDocument/2006/relationships/customXml" Target="../ink/ink8.xml"/><Relationship Id="rId5" Type="http://schemas.openxmlformats.org/officeDocument/2006/relationships/image" Target="../media/image1380.png"/><Relationship Id="rId4" Type="http://schemas.openxmlformats.org/officeDocument/2006/relationships/customXml" Target="../ink/ink7.xml"/></Relationships>
</file>

<file path=ppt/slides/_rels/slide72.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64.jpeg"/><Relationship Id="rId7" Type="http://schemas.openxmlformats.org/officeDocument/2006/relationships/image" Target="../media/image137.pn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136.png"/><Relationship Id="rId5" Type="http://schemas.openxmlformats.org/officeDocument/2006/relationships/image" Target="../media/image166.jpg"/><Relationship Id="rId4" Type="http://schemas.openxmlformats.org/officeDocument/2006/relationships/image" Target="../media/image165.jpg"/></Relationships>
</file>

<file path=ppt/slides/_rels/slide75.xml.rels><?xml version="1.0" encoding="UTF-8" standalone="yes"?>
<Relationships xmlns="http://schemas.openxmlformats.org/package/2006/relationships"><Relationship Id="rId8" Type="http://schemas.openxmlformats.org/officeDocument/2006/relationships/image" Target="../media/image169.emf"/><Relationship Id="rId13" Type="http://schemas.openxmlformats.org/officeDocument/2006/relationships/image" Target="../media/image173.emf"/><Relationship Id="rId18" Type="http://schemas.openxmlformats.org/officeDocument/2006/relationships/oleObject" Target="../embeddings/oleObject40.bin"/><Relationship Id="rId3" Type="http://schemas.openxmlformats.org/officeDocument/2006/relationships/oleObject" Target="../embeddings/oleObject33.bin"/><Relationship Id="rId7" Type="http://schemas.openxmlformats.org/officeDocument/2006/relationships/oleObject" Target="../embeddings/oleObject35.bin"/><Relationship Id="rId12" Type="http://schemas.openxmlformats.org/officeDocument/2006/relationships/oleObject" Target="../embeddings/oleObject36.bin"/><Relationship Id="rId17" Type="http://schemas.openxmlformats.org/officeDocument/2006/relationships/oleObject" Target="../embeddings/oleObject39.bin"/><Relationship Id="rId2" Type="http://schemas.openxmlformats.org/officeDocument/2006/relationships/notesSlide" Target="../notesSlides/notesSlide49.xml"/><Relationship Id="rId16" Type="http://schemas.openxmlformats.org/officeDocument/2006/relationships/image" Target="../media/image174.emf"/><Relationship Id="rId1" Type="http://schemas.openxmlformats.org/officeDocument/2006/relationships/slideLayout" Target="../slideLayouts/slideLayout7.xml"/><Relationship Id="rId6" Type="http://schemas.openxmlformats.org/officeDocument/2006/relationships/image" Target="../media/image168.emf"/><Relationship Id="rId11" Type="http://schemas.openxmlformats.org/officeDocument/2006/relationships/image" Target="../media/image172.png"/><Relationship Id="rId5" Type="http://schemas.openxmlformats.org/officeDocument/2006/relationships/oleObject" Target="../embeddings/oleObject34.bin"/><Relationship Id="rId15" Type="http://schemas.openxmlformats.org/officeDocument/2006/relationships/oleObject" Target="../embeddings/oleObject38.bin"/><Relationship Id="rId10" Type="http://schemas.openxmlformats.org/officeDocument/2006/relationships/image" Target="../media/image171.png"/><Relationship Id="rId19" Type="http://schemas.openxmlformats.org/officeDocument/2006/relationships/oleObject" Target="../embeddings/oleObject41.bin"/><Relationship Id="rId4" Type="http://schemas.openxmlformats.org/officeDocument/2006/relationships/image" Target="../media/image167.emf"/><Relationship Id="rId9" Type="http://schemas.openxmlformats.org/officeDocument/2006/relationships/image" Target="../media/image170.png"/><Relationship Id="rId14" Type="http://schemas.openxmlformats.org/officeDocument/2006/relationships/oleObject" Target="../embeddings/oleObject37.bin"/></Relationships>
</file>

<file path=ppt/slides/_rels/slide76.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108.jpe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7.xml"/><Relationship Id="rId7" Type="http://schemas.openxmlformats.org/officeDocument/2006/relationships/image" Target="../media/image24.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3.jpeg"/><Relationship Id="rId5" Type="http://schemas.openxmlformats.org/officeDocument/2006/relationships/image" Target="../media/image22.gif"/><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slideLayout" Target="../slideLayouts/slideLayout7.xml"/><Relationship Id="rId7" Type="http://schemas.openxmlformats.org/officeDocument/2006/relationships/oleObject" Target="../embeddings/oleObject5.bin"/><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7.png"/><Relationship Id="rId5" Type="http://schemas.openxmlformats.org/officeDocument/2006/relationships/image" Target="../media/image26.jpg"/><Relationship Id="rId4" Type="http://schemas.openxmlformats.org/officeDocument/2006/relationships/notesSlide" Target="../notesSlides/notesSlide6.xml"/><Relationship Id="rId9"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7B2BBD95-304C-4B08-9A16-BF5796F26525}"/>
              </a:ext>
            </a:extLst>
          </p:cNvPr>
          <p:cNvSpPr txBox="1">
            <a:spLocks noChangeArrowheads="1"/>
          </p:cNvSpPr>
          <p:nvPr/>
        </p:nvSpPr>
        <p:spPr>
          <a:xfrm>
            <a:off x="2204824" y="235369"/>
            <a:ext cx="800597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Calibri" panose="020F0502020204030204" pitchFamily="34" charset="0"/>
              </a:rPr>
              <a:t>Lecture 2:</a:t>
            </a:r>
            <a:br>
              <a:rPr lang="en-US" sz="3600" b="1" dirty="0">
                <a:latin typeface="Calibri" panose="020F0502020204030204" pitchFamily="34" charset="0"/>
              </a:rPr>
            </a:br>
            <a:r>
              <a:rPr lang="en-US" sz="3600" b="1" dirty="0">
                <a:latin typeface="Calibri" panose="020F0502020204030204" pitchFamily="34" charset="0"/>
              </a:rPr>
              <a:t>Biology Fundamentals</a:t>
            </a:r>
            <a:endParaRPr lang="en-US" sz="3600" dirty="0">
              <a:latin typeface="Calibri" panose="020F0502020204030204" pitchFamily="34" charset="0"/>
            </a:endParaRPr>
          </a:p>
        </p:txBody>
      </p:sp>
      <p:sp>
        <p:nvSpPr>
          <p:cNvPr id="2" name="TextBox 1">
            <a:extLst>
              <a:ext uri="{FF2B5EF4-FFF2-40B4-BE49-F238E27FC236}">
                <a16:creationId xmlns:a16="http://schemas.microsoft.com/office/drawing/2014/main" id="{654A98A5-84A1-4394-BEC3-0E5E7644FB7C}"/>
              </a:ext>
            </a:extLst>
          </p:cNvPr>
          <p:cNvSpPr txBox="1"/>
          <p:nvPr/>
        </p:nvSpPr>
        <p:spPr>
          <a:xfrm>
            <a:off x="3313956" y="2209801"/>
            <a:ext cx="6211043" cy="2862322"/>
          </a:xfrm>
          <a:prstGeom prst="rect">
            <a:avLst/>
          </a:prstGeom>
          <a:noFill/>
        </p:spPr>
        <p:txBody>
          <a:bodyPr wrap="square" rtlCol="0">
            <a:spAutoFit/>
          </a:bodyPr>
          <a:lstStyle/>
          <a:p>
            <a:pPr marL="285744" indent="-285744">
              <a:buFont typeface="Arial" panose="020B0604020202020204" pitchFamily="34" charset="0"/>
              <a:buChar char="•"/>
            </a:pPr>
            <a:r>
              <a:rPr lang="en-US" sz="2000" dirty="0">
                <a:latin typeface="Calibri" panose="020F0502020204030204" pitchFamily="34" charset="0"/>
              </a:rPr>
              <a:t>Review of Protein Structure and Stability</a:t>
            </a:r>
          </a:p>
          <a:p>
            <a:pPr marL="285744" indent="-285744">
              <a:buFont typeface="Arial" panose="020B0604020202020204" pitchFamily="34" charset="0"/>
              <a:buChar char="•"/>
            </a:pPr>
            <a:r>
              <a:rPr lang="en-US" sz="2000" dirty="0">
                <a:latin typeface="Calibri" panose="020F0502020204030204" pitchFamily="34" charset="0"/>
              </a:rPr>
              <a:t>Ligand Binding</a:t>
            </a:r>
          </a:p>
          <a:p>
            <a:pPr marL="285744" indent="-285744">
              <a:buFont typeface="Arial" panose="020B0604020202020204" pitchFamily="34" charset="0"/>
              <a:buChar char="•"/>
            </a:pPr>
            <a:r>
              <a:rPr lang="en-US" sz="2000" dirty="0">
                <a:latin typeface="Calibri" panose="020F0502020204030204" pitchFamily="34" charset="0"/>
              </a:rPr>
              <a:t>Proteins as enzymes</a:t>
            </a:r>
          </a:p>
          <a:p>
            <a:pPr marL="285744" indent="-285744">
              <a:buFont typeface="Arial" panose="020B0604020202020204" pitchFamily="34" charset="0"/>
              <a:buChar char="•"/>
            </a:pPr>
            <a:r>
              <a:rPr lang="en-US" sz="2000" dirty="0">
                <a:latin typeface="Calibri" panose="020F0502020204030204" pitchFamily="34" charset="0"/>
              </a:rPr>
              <a:t>Carbohydrates</a:t>
            </a:r>
          </a:p>
          <a:p>
            <a:pPr marL="285737" indent="-285737">
              <a:buFont typeface="Arial" panose="020B0604020202020204" pitchFamily="34" charset="0"/>
              <a:buChar char="•"/>
            </a:pPr>
            <a:r>
              <a:rPr lang="en-US" sz="2000" dirty="0">
                <a:latin typeface="Calibri" panose="020F0502020204030204" pitchFamily="34" charset="0"/>
              </a:rPr>
              <a:t>Nucleic acid structure</a:t>
            </a:r>
          </a:p>
          <a:p>
            <a:pPr marL="285737" indent="-285737">
              <a:buFont typeface="Arial" panose="020B0604020202020204" pitchFamily="34" charset="0"/>
              <a:buChar char="•"/>
            </a:pPr>
            <a:r>
              <a:rPr lang="en-US" sz="2000" dirty="0">
                <a:latin typeface="Calibri" panose="020F0502020204030204" pitchFamily="34" charset="0"/>
              </a:rPr>
              <a:t>Introduction to central dogma</a:t>
            </a:r>
          </a:p>
          <a:p>
            <a:pPr marL="285737" indent="-285737">
              <a:buFont typeface="Arial" panose="020B0604020202020204" pitchFamily="34" charset="0"/>
              <a:buChar char="•"/>
            </a:pPr>
            <a:r>
              <a:rPr lang="en-US" sz="2000" dirty="0">
                <a:latin typeface="Calibri" panose="020F0502020204030204" pitchFamily="34" charset="0"/>
              </a:rPr>
              <a:t>DNA Sequencing</a:t>
            </a:r>
          </a:p>
          <a:p>
            <a:pPr marL="285737" indent="-285737">
              <a:buFont typeface="Arial" panose="020B0604020202020204" pitchFamily="34" charset="0"/>
              <a:buChar char="•"/>
            </a:pPr>
            <a:r>
              <a:rPr lang="en-US" sz="2000" dirty="0">
                <a:latin typeface="Calibri" panose="020F0502020204030204" pitchFamily="34" charset="0"/>
              </a:rPr>
              <a:t>Polymerase Chain Reaction (PCR)</a:t>
            </a:r>
          </a:p>
          <a:p>
            <a:pPr marL="285744" indent="-285744">
              <a:buFont typeface="Arial" panose="020B0604020202020204" pitchFamily="34" charset="0"/>
              <a:buChar char="•"/>
            </a:pPr>
            <a:endParaRPr lang="en-US" sz="2000" dirty="0">
              <a:latin typeface="Calibri" panose="020F0502020204030204" pitchFamily="34" charset="0"/>
            </a:endParaRPr>
          </a:p>
        </p:txBody>
      </p:sp>
      <p:sp>
        <p:nvSpPr>
          <p:cNvPr id="3" name="Date Placeholder 2">
            <a:extLst>
              <a:ext uri="{FF2B5EF4-FFF2-40B4-BE49-F238E27FC236}">
                <a16:creationId xmlns:a16="http://schemas.microsoft.com/office/drawing/2014/main" id="{A6EF4A8F-90B6-3747-263D-E18D803733D2}"/>
              </a:ext>
            </a:extLst>
          </p:cNvPr>
          <p:cNvSpPr>
            <a:spLocks noGrp="1"/>
          </p:cNvSpPr>
          <p:nvPr>
            <p:ph type="dt" sz="half" idx="10"/>
          </p:nvPr>
        </p:nvSpPr>
        <p:spPr/>
        <p:txBody>
          <a:bodyPr/>
          <a:lstStyle/>
          <a:p>
            <a:fld id="{F5E9DB1B-125D-45BB-B6BC-CBBF91BAD371}" type="datetime1">
              <a:rPr lang="en-US" smtClean="0"/>
              <a:t>8/19/2023</a:t>
            </a:fld>
            <a:endParaRPr lang="en-US"/>
          </a:p>
        </p:txBody>
      </p:sp>
      <p:sp>
        <p:nvSpPr>
          <p:cNvPr id="4" name="Footer Placeholder 3">
            <a:extLst>
              <a:ext uri="{FF2B5EF4-FFF2-40B4-BE49-F238E27FC236}">
                <a16:creationId xmlns:a16="http://schemas.microsoft.com/office/drawing/2014/main" id="{0E742DD5-0BA5-7FEC-62F3-B551CAE267D7}"/>
              </a:ext>
            </a:extLst>
          </p:cNvPr>
          <p:cNvSpPr>
            <a:spLocks noGrp="1"/>
          </p:cNvSpPr>
          <p:nvPr>
            <p:ph type="ftr" sz="quarter" idx="11"/>
          </p:nvPr>
        </p:nvSpPr>
        <p:spPr/>
        <p:txBody>
          <a:bodyPr/>
          <a:lstStyle/>
          <a:p>
            <a:r>
              <a:rPr lang="en-US"/>
              <a:t>D &amp; D - Lec 2 - Fall 2023</a:t>
            </a:r>
          </a:p>
        </p:txBody>
      </p:sp>
      <p:sp>
        <p:nvSpPr>
          <p:cNvPr id="5" name="Slide Number Placeholder 4">
            <a:extLst>
              <a:ext uri="{FF2B5EF4-FFF2-40B4-BE49-F238E27FC236}">
                <a16:creationId xmlns:a16="http://schemas.microsoft.com/office/drawing/2014/main" id="{E7920F84-7E16-9AD5-361C-B2F84F5DE200}"/>
              </a:ext>
            </a:extLst>
          </p:cNvPr>
          <p:cNvSpPr>
            <a:spLocks noGrp="1"/>
          </p:cNvSpPr>
          <p:nvPr>
            <p:ph type="sldNum" sz="quarter" idx="12"/>
          </p:nvPr>
        </p:nvSpPr>
        <p:spPr/>
        <p:txBody>
          <a:bodyPr/>
          <a:lstStyle/>
          <a:p>
            <a:fld id="{DC3BB032-4020-48F4-953B-341806DC4A2B}" type="slidenum">
              <a:rPr lang="en-US" smtClean="0"/>
              <a:t>1</a:t>
            </a:fld>
            <a:endParaRPr lang="en-US"/>
          </a:p>
        </p:txBody>
      </p:sp>
    </p:spTree>
    <p:extLst>
      <p:ext uri="{BB962C8B-B14F-4D97-AF65-F5344CB8AC3E}">
        <p14:creationId xmlns:p14="http://schemas.microsoft.com/office/powerpoint/2010/main" val="2814305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4145"/>
          <a:stretch/>
        </p:blipFill>
        <p:spPr>
          <a:xfrm>
            <a:off x="1943100" y="1287302"/>
            <a:ext cx="5410200" cy="2141699"/>
          </a:xfrm>
          <a:prstGeom prst="rect">
            <a:avLst/>
          </a:prstGeom>
        </p:spPr>
      </p:pic>
      <p:sp>
        <p:nvSpPr>
          <p:cNvPr id="3" name="TextBox 2">
            <a:extLst>
              <a:ext uri="{FF2B5EF4-FFF2-40B4-BE49-F238E27FC236}">
                <a16:creationId xmlns:a16="http://schemas.microsoft.com/office/drawing/2014/main" id="{9178CF9C-75A6-4950-8022-4CBC24194EE8}"/>
              </a:ext>
            </a:extLst>
          </p:cNvPr>
          <p:cNvSpPr txBox="1"/>
          <p:nvPr/>
        </p:nvSpPr>
        <p:spPr>
          <a:xfrm>
            <a:off x="3298174" y="4978"/>
            <a:ext cx="8110253" cy="523220"/>
          </a:xfrm>
          <a:prstGeom prst="rect">
            <a:avLst/>
          </a:prstGeom>
          <a:noFill/>
        </p:spPr>
        <p:txBody>
          <a:bodyPr wrap="square" rtlCol="0">
            <a:spAutoFit/>
          </a:bodyPr>
          <a:lstStyle/>
          <a:p>
            <a:r>
              <a:rPr lang="en-US" sz="2800" dirty="0"/>
              <a:t>Fold Depends on Amino Acid Sequence</a:t>
            </a:r>
          </a:p>
        </p:txBody>
      </p:sp>
      <p:sp>
        <p:nvSpPr>
          <p:cNvPr id="4" name="TextBox 3">
            <a:extLst>
              <a:ext uri="{FF2B5EF4-FFF2-40B4-BE49-F238E27FC236}">
                <a16:creationId xmlns:a16="http://schemas.microsoft.com/office/drawing/2014/main" id="{B3FE1961-1F26-4C3B-B6C3-581518942DAB}"/>
              </a:ext>
            </a:extLst>
          </p:cNvPr>
          <p:cNvSpPr txBox="1"/>
          <p:nvPr/>
        </p:nvSpPr>
        <p:spPr>
          <a:xfrm>
            <a:off x="7505700" y="1890352"/>
            <a:ext cx="2743200" cy="1631216"/>
          </a:xfrm>
          <a:prstGeom prst="rect">
            <a:avLst/>
          </a:prstGeom>
          <a:noFill/>
        </p:spPr>
        <p:txBody>
          <a:bodyPr wrap="square" rtlCol="0">
            <a:spAutoFit/>
          </a:bodyPr>
          <a:lstStyle/>
          <a:p>
            <a:r>
              <a:rPr lang="en-US" sz="2000" dirty="0"/>
              <a:t>A single change in the amino acid sequence can change the function of a protein, and often affecting how it folds.</a:t>
            </a:r>
          </a:p>
        </p:txBody>
      </p:sp>
      <p:graphicFrame>
        <p:nvGraphicFramePr>
          <p:cNvPr id="5" name="Object 4">
            <a:extLst>
              <a:ext uri="{FF2B5EF4-FFF2-40B4-BE49-F238E27FC236}">
                <a16:creationId xmlns:a16="http://schemas.microsoft.com/office/drawing/2014/main" id="{1B588BEF-7962-4E49-9A2B-48FFCD06ECB2}"/>
              </a:ext>
            </a:extLst>
          </p:cNvPr>
          <p:cNvGraphicFramePr>
            <a:graphicFrameLocks noChangeAspect="1"/>
          </p:cNvGraphicFramePr>
          <p:nvPr/>
        </p:nvGraphicFramePr>
        <p:xfrm>
          <a:off x="3397768" y="4484385"/>
          <a:ext cx="4679432" cy="1598368"/>
        </p:xfrm>
        <a:graphic>
          <a:graphicData uri="http://schemas.openxmlformats.org/presentationml/2006/ole">
            <mc:AlternateContent xmlns:mc="http://schemas.openxmlformats.org/markup-compatibility/2006">
              <mc:Choice xmlns:v="urn:schemas-microsoft-com:vml" Requires="v">
                <p:oleObj name="MDLDrawObject Class" r:id="rId4" imgW="5620119" imgH="1914722" progId="MDLDrawOLE.MDLDrawObject.1">
                  <p:embed/>
                </p:oleObj>
              </mc:Choice>
              <mc:Fallback>
                <p:oleObj name="MDLDrawObject Class" r:id="rId4" imgW="5620119" imgH="1914722" progId="MDLDrawOLE.MDLDrawObject.1">
                  <p:embed/>
                  <p:pic>
                    <p:nvPicPr>
                      <p:cNvPr id="5" name="Object 4">
                        <a:extLst>
                          <a:ext uri="{FF2B5EF4-FFF2-40B4-BE49-F238E27FC236}">
                            <a16:creationId xmlns:a16="http://schemas.microsoft.com/office/drawing/2014/main" id="{1B588BEF-7962-4E49-9A2B-48FFCD06ECB2}"/>
                          </a:ext>
                        </a:extLst>
                      </p:cNvPr>
                      <p:cNvPicPr>
                        <a:picLocks noChangeAspect="1" noChangeArrowheads="1"/>
                      </p:cNvPicPr>
                      <p:nvPr/>
                    </p:nvPicPr>
                    <p:blipFill>
                      <a:blip r:embed="rId5"/>
                      <a:srcRect/>
                      <a:stretch>
                        <a:fillRect/>
                      </a:stretch>
                    </p:blipFill>
                    <p:spPr bwMode="auto">
                      <a:xfrm>
                        <a:off x="3397768" y="4484385"/>
                        <a:ext cx="4679432" cy="1598368"/>
                      </a:xfrm>
                      <a:prstGeom prst="rect">
                        <a:avLst/>
                      </a:prstGeom>
                      <a:noFill/>
                      <a:ln>
                        <a:noFill/>
                      </a:ln>
                    </p:spPr>
                  </p:pic>
                </p:oleObj>
              </mc:Fallback>
            </mc:AlternateContent>
          </a:graphicData>
        </a:graphic>
      </p:graphicFrame>
      <p:sp>
        <p:nvSpPr>
          <p:cNvPr id="6" name="TextBox 5">
            <a:extLst>
              <a:ext uri="{FF2B5EF4-FFF2-40B4-BE49-F238E27FC236}">
                <a16:creationId xmlns:a16="http://schemas.microsoft.com/office/drawing/2014/main" id="{423D2C84-0056-4F66-8B0F-0D2D400B51FA}"/>
              </a:ext>
            </a:extLst>
          </p:cNvPr>
          <p:cNvSpPr txBox="1"/>
          <p:nvPr/>
        </p:nvSpPr>
        <p:spPr>
          <a:xfrm>
            <a:off x="1752600" y="3886200"/>
            <a:ext cx="8110252" cy="400110"/>
          </a:xfrm>
          <a:prstGeom prst="rect">
            <a:avLst/>
          </a:prstGeom>
          <a:noFill/>
        </p:spPr>
        <p:txBody>
          <a:bodyPr wrap="square" rtlCol="0">
            <a:spAutoFit/>
          </a:bodyPr>
          <a:lstStyle/>
          <a:p>
            <a:r>
              <a:rPr lang="en-US" sz="2000" dirty="0"/>
              <a:t>The </a:t>
            </a:r>
            <a:r>
              <a:rPr lang="en-US" sz="2000" i="1" dirty="0"/>
              <a:t>position</a:t>
            </a:r>
            <a:r>
              <a:rPr lang="en-US" sz="2000" dirty="0"/>
              <a:t> of non-polar residues (filled circles) mostly affects the final fold:</a:t>
            </a:r>
          </a:p>
        </p:txBody>
      </p:sp>
      <p:sp>
        <p:nvSpPr>
          <p:cNvPr id="9" name="TextBox 8">
            <a:extLst>
              <a:ext uri="{FF2B5EF4-FFF2-40B4-BE49-F238E27FC236}">
                <a16:creationId xmlns:a16="http://schemas.microsoft.com/office/drawing/2014/main" id="{289901AC-D3DF-40E7-92D8-E1F265066D60}"/>
              </a:ext>
            </a:extLst>
          </p:cNvPr>
          <p:cNvSpPr txBox="1"/>
          <p:nvPr/>
        </p:nvSpPr>
        <p:spPr>
          <a:xfrm>
            <a:off x="685800" y="766969"/>
            <a:ext cx="6145208" cy="400110"/>
          </a:xfrm>
          <a:prstGeom prst="rect">
            <a:avLst/>
          </a:prstGeom>
          <a:noFill/>
        </p:spPr>
        <p:txBody>
          <a:bodyPr wrap="none" rtlCol="0">
            <a:spAutoFit/>
          </a:bodyPr>
          <a:lstStyle/>
          <a:p>
            <a:r>
              <a:rPr lang="en-US" sz="2000" dirty="0"/>
              <a:t>Effect of mutations on protein folding – sickle cell anemia</a:t>
            </a:r>
          </a:p>
        </p:txBody>
      </p:sp>
      <p:sp>
        <p:nvSpPr>
          <p:cNvPr id="11" name="Date Placeholder 10">
            <a:extLst>
              <a:ext uri="{FF2B5EF4-FFF2-40B4-BE49-F238E27FC236}">
                <a16:creationId xmlns:a16="http://schemas.microsoft.com/office/drawing/2014/main" id="{D098FD98-5B7C-B894-4A1D-BE5F16509438}"/>
              </a:ext>
            </a:extLst>
          </p:cNvPr>
          <p:cNvSpPr>
            <a:spLocks noGrp="1"/>
          </p:cNvSpPr>
          <p:nvPr>
            <p:ph type="dt" sz="half" idx="10"/>
          </p:nvPr>
        </p:nvSpPr>
        <p:spPr/>
        <p:txBody>
          <a:bodyPr/>
          <a:lstStyle/>
          <a:p>
            <a:fld id="{476D9F04-BCF1-4AC4-95D0-107E9219D527}" type="datetime1">
              <a:rPr lang="en-US" smtClean="0"/>
              <a:t>8/19/2023</a:t>
            </a:fld>
            <a:endParaRPr lang="en-US"/>
          </a:p>
        </p:txBody>
      </p:sp>
      <p:sp>
        <p:nvSpPr>
          <p:cNvPr id="12" name="Footer Placeholder 11">
            <a:extLst>
              <a:ext uri="{FF2B5EF4-FFF2-40B4-BE49-F238E27FC236}">
                <a16:creationId xmlns:a16="http://schemas.microsoft.com/office/drawing/2014/main" id="{A07F6E1C-421B-356E-923F-0476ED3CC0DE}"/>
              </a:ext>
            </a:extLst>
          </p:cNvPr>
          <p:cNvSpPr>
            <a:spLocks noGrp="1"/>
          </p:cNvSpPr>
          <p:nvPr>
            <p:ph type="ftr" sz="quarter" idx="11"/>
          </p:nvPr>
        </p:nvSpPr>
        <p:spPr/>
        <p:txBody>
          <a:bodyPr/>
          <a:lstStyle/>
          <a:p>
            <a:r>
              <a:rPr lang="en-US"/>
              <a:t>D &amp; D - Lec 2 - Fall 2023</a:t>
            </a:r>
          </a:p>
        </p:txBody>
      </p:sp>
      <p:sp>
        <p:nvSpPr>
          <p:cNvPr id="13" name="Slide Number Placeholder 12">
            <a:extLst>
              <a:ext uri="{FF2B5EF4-FFF2-40B4-BE49-F238E27FC236}">
                <a16:creationId xmlns:a16="http://schemas.microsoft.com/office/drawing/2014/main" id="{8036D383-ED66-7C9C-D117-C32F6160BD64}"/>
              </a:ext>
            </a:extLst>
          </p:cNvPr>
          <p:cNvSpPr>
            <a:spLocks noGrp="1"/>
          </p:cNvSpPr>
          <p:nvPr>
            <p:ph type="sldNum" sz="quarter" idx="12"/>
          </p:nvPr>
        </p:nvSpPr>
        <p:spPr/>
        <p:txBody>
          <a:bodyPr/>
          <a:lstStyle/>
          <a:p>
            <a:fld id="{DC3BB032-4020-48F4-953B-341806DC4A2B}" type="slidenum">
              <a:rPr lang="en-US" smtClean="0"/>
              <a:t>10</a:t>
            </a:fld>
            <a:endParaRPr lang="en-US"/>
          </a:p>
        </p:txBody>
      </p:sp>
    </p:spTree>
    <p:extLst>
      <p:ext uri="{BB962C8B-B14F-4D97-AF65-F5344CB8AC3E}">
        <p14:creationId xmlns:p14="http://schemas.microsoft.com/office/powerpoint/2010/main" val="1418533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F07D7A2-0D5C-77DC-7D3A-DC755167B3EE}"/>
              </a:ext>
            </a:extLst>
          </p:cNvPr>
          <p:cNvSpPr>
            <a:spLocks noGrp="1"/>
          </p:cNvSpPr>
          <p:nvPr>
            <p:ph type="title" idx="4294967295"/>
          </p:nvPr>
        </p:nvSpPr>
        <p:spPr>
          <a:xfrm>
            <a:off x="0" y="0"/>
            <a:ext cx="8229600" cy="1143000"/>
          </a:xfrm>
        </p:spPr>
        <p:txBody>
          <a:bodyPr>
            <a:normAutofit/>
          </a:bodyPr>
          <a:lstStyle/>
          <a:p>
            <a:r>
              <a:rPr lang="en-US" sz="2800" dirty="0"/>
              <a:t>Unfolded Polypeptides Are Flexible – High Entropy stabilizes the Unfolded state</a:t>
            </a:r>
          </a:p>
        </p:txBody>
      </p:sp>
      <p:pic>
        <p:nvPicPr>
          <p:cNvPr id="11" name="Content Placeholder 3">
            <a:extLst>
              <a:ext uri="{FF2B5EF4-FFF2-40B4-BE49-F238E27FC236}">
                <a16:creationId xmlns:a16="http://schemas.microsoft.com/office/drawing/2014/main" id="{0D6883B2-6D52-1215-6EBB-1CB127D6F9DB}"/>
              </a:ext>
            </a:extLst>
          </p:cNvPr>
          <p:cNvPicPr>
            <a:picLocks noGrp="1" noChangeAspect="1"/>
          </p:cNvPicPr>
          <p:nvPr>
            <p:ph idx="4294967295"/>
          </p:nvPr>
        </p:nvPicPr>
        <p:blipFill rotWithShape="1">
          <a:blip r:embed="rId2" cstate="print">
            <a:extLst>
              <a:ext uri="{28A0092B-C50C-407E-A947-70E740481C1C}">
                <a14:useLocalDpi xmlns:a14="http://schemas.microsoft.com/office/drawing/2010/main" val="0"/>
              </a:ext>
            </a:extLst>
          </a:blip>
          <a:srcRect b="5651"/>
          <a:stretch/>
        </p:blipFill>
        <p:spPr>
          <a:xfrm>
            <a:off x="7229475" y="4413250"/>
            <a:ext cx="4962525" cy="1536700"/>
          </a:xfrm>
        </p:spPr>
      </p:pic>
      <p:pic>
        <p:nvPicPr>
          <p:cNvPr id="7" name="Picture 6">
            <a:extLst>
              <a:ext uri="{FF2B5EF4-FFF2-40B4-BE49-F238E27FC236}">
                <a16:creationId xmlns:a16="http://schemas.microsoft.com/office/drawing/2014/main" id="{C0A2EF0C-316A-42D4-8E6D-C05F75B9EC23}"/>
              </a:ext>
            </a:extLst>
          </p:cNvPr>
          <p:cNvPicPr>
            <a:picLocks noChangeAspect="1"/>
          </p:cNvPicPr>
          <p:nvPr/>
        </p:nvPicPr>
        <p:blipFill>
          <a:blip r:embed="rId3"/>
          <a:stretch>
            <a:fillRect/>
          </a:stretch>
        </p:blipFill>
        <p:spPr>
          <a:xfrm>
            <a:off x="3058959" y="2905576"/>
            <a:ext cx="2231341" cy="1484856"/>
          </a:xfrm>
          <a:prstGeom prst="rect">
            <a:avLst/>
          </a:prstGeom>
        </p:spPr>
      </p:pic>
      <p:grpSp>
        <p:nvGrpSpPr>
          <p:cNvPr id="8" name="Group 7">
            <a:extLst>
              <a:ext uri="{FF2B5EF4-FFF2-40B4-BE49-F238E27FC236}">
                <a16:creationId xmlns:a16="http://schemas.microsoft.com/office/drawing/2014/main" id="{4E3F6165-9E37-43E0-AEB3-BE293351B34C}"/>
              </a:ext>
            </a:extLst>
          </p:cNvPr>
          <p:cNvGrpSpPr/>
          <p:nvPr/>
        </p:nvGrpSpPr>
        <p:grpSpPr>
          <a:xfrm>
            <a:off x="3897402" y="944490"/>
            <a:ext cx="3931920" cy="2039484"/>
            <a:chOff x="1066800" y="999323"/>
            <a:chExt cx="3931920" cy="2039484"/>
          </a:xfrm>
        </p:grpSpPr>
        <p:pic>
          <p:nvPicPr>
            <p:cNvPr id="9" name="Picture 2" descr="Figure 4-07">
              <a:extLst>
                <a:ext uri="{FF2B5EF4-FFF2-40B4-BE49-F238E27FC236}">
                  <a16:creationId xmlns:a16="http://schemas.microsoft.com/office/drawing/2014/main" id="{98B75BF8-1B3C-446D-AB29-FDBA4E1AAFEB}"/>
                </a:ext>
              </a:extLst>
            </p:cNvPr>
            <p:cNvPicPr>
              <a:picLocks noChangeAspect="1" noChangeArrowheads="1"/>
            </p:cNvPicPr>
            <p:nvPr/>
          </p:nvPicPr>
          <p:blipFill rotWithShape="1">
            <a:blip r:embed="rId4"/>
            <a:srcRect l="-2" r="39264"/>
            <a:stretch/>
          </p:blipFill>
          <p:spPr bwMode="auto">
            <a:xfrm>
              <a:off x="1066800" y="999323"/>
              <a:ext cx="3931920" cy="2039484"/>
            </a:xfrm>
            <a:prstGeom prst="rect">
              <a:avLst/>
            </a:prstGeom>
            <a:noFill/>
            <a:ln w="9525">
              <a:noFill/>
              <a:miter lim="800000"/>
              <a:headEnd/>
              <a:tailEnd/>
            </a:ln>
            <a:effectLst/>
          </p:spPr>
        </p:pic>
        <p:sp>
          <p:nvSpPr>
            <p:cNvPr id="10" name="TextBox 9">
              <a:extLst>
                <a:ext uri="{FF2B5EF4-FFF2-40B4-BE49-F238E27FC236}">
                  <a16:creationId xmlns:a16="http://schemas.microsoft.com/office/drawing/2014/main" id="{0E287DFC-31C3-4963-B5CC-C48ECDE94DDE}"/>
                </a:ext>
              </a:extLst>
            </p:cNvPr>
            <p:cNvSpPr txBox="1"/>
            <p:nvPr/>
          </p:nvSpPr>
          <p:spPr>
            <a:xfrm>
              <a:off x="2286000" y="1106269"/>
              <a:ext cx="1716087" cy="646331"/>
            </a:xfrm>
            <a:prstGeom prst="rect">
              <a:avLst/>
            </a:prstGeom>
            <a:solidFill>
              <a:schemeClr val="bg1"/>
            </a:solidFill>
          </p:spPr>
          <p:txBody>
            <a:bodyPr wrap="square" rtlCol="0">
              <a:spAutoFit/>
            </a:bodyPr>
            <a:lstStyle/>
            <a:p>
              <a:r>
                <a:rPr lang="en-US" b="1" dirty="0"/>
                <a:t>Exposure to High Heat</a:t>
              </a:r>
            </a:p>
          </p:txBody>
        </p:sp>
      </p:grpSp>
      <p:pic>
        <p:nvPicPr>
          <p:cNvPr id="12" name="Picture 11">
            <a:extLst>
              <a:ext uri="{FF2B5EF4-FFF2-40B4-BE49-F238E27FC236}">
                <a16:creationId xmlns:a16="http://schemas.microsoft.com/office/drawing/2014/main" id="{8799ED8B-A841-43D4-B46E-41779F2144FB}"/>
              </a:ext>
            </a:extLst>
          </p:cNvPr>
          <p:cNvPicPr>
            <a:picLocks noChangeAspect="1"/>
          </p:cNvPicPr>
          <p:nvPr/>
        </p:nvPicPr>
        <p:blipFill>
          <a:blip r:embed="rId5"/>
          <a:stretch>
            <a:fillRect/>
          </a:stretch>
        </p:blipFill>
        <p:spPr>
          <a:xfrm>
            <a:off x="6248400" y="2878209"/>
            <a:ext cx="2164080" cy="1219200"/>
          </a:xfrm>
          <a:prstGeom prst="rect">
            <a:avLst/>
          </a:prstGeom>
        </p:spPr>
      </p:pic>
      <p:sp>
        <p:nvSpPr>
          <p:cNvPr id="4" name="Date Placeholder 3">
            <a:extLst>
              <a:ext uri="{FF2B5EF4-FFF2-40B4-BE49-F238E27FC236}">
                <a16:creationId xmlns:a16="http://schemas.microsoft.com/office/drawing/2014/main" id="{EF0F39DC-1EAB-63CF-9ED3-263FE41ECA15}"/>
              </a:ext>
            </a:extLst>
          </p:cNvPr>
          <p:cNvSpPr>
            <a:spLocks noGrp="1"/>
          </p:cNvSpPr>
          <p:nvPr>
            <p:ph type="dt" sz="half" idx="10"/>
          </p:nvPr>
        </p:nvSpPr>
        <p:spPr/>
        <p:txBody>
          <a:bodyPr/>
          <a:lstStyle/>
          <a:p>
            <a:fld id="{3F889769-22AC-41C2-B694-476D77E976D5}" type="datetime1">
              <a:rPr lang="en-US" smtClean="0"/>
              <a:t>8/19/2023</a:t>
            </a:fld>
            <a:endParaRPr lang="en-US"/>
          </a:p>
        </p:txBody>
      </p:sp>
      <p:sp>
        <p:nvSpPr>
          <p:cNvPr id="5" name="Footer Placeholder 4">
            <a:extLst>
              <a:ext uri="{FF2B5EF4-FFF2-40B4-BE49-F238E27FC236}">
                <a16:creationId xmlns:a16="http://schemas.microsoft.com/office/drawing/2014/main" id="{5C331D40-F9CE-F8FD-7131-7EA10CF2584E}"/>
              </a:ext>
            </a:extLst>
          </p:cNvPr>
          <p:cNvSpPr>
            <a:spLocks noGrp="1"/>
          </p:cNvSpPr>
          <p:nvPr>
            <p:ph type="ftr" sz="quarter" idx="11"/>
          </p:nvPr>
        </p:nvSpPr>
        <p:spPr/>
        <p:txBody>
          <a:bodyPr/>
          <a:lstStyle/>
          <a:p>
            <a:r>
              <a:rPr lang="en-US"/>
              <a:t>D &amp; D - Lec 2 - Fall 2023</a:t>
            </a:r>
          </a:p>
        </p:txBody>
      </p:sp>
      <p:sp>
        <p:nvSpPr>
          <p:cNvPr id="6" name="Slide Number Placeholder 5">
            <a:extLst>
              <a:ext uri="{FF2B5EF4-FFF2-40B4-BE49-F238E27FC236}">
                <a16:creationId xmlns:a16="http://schemas.microsoft.com/office/drawing/2014/main" id="{1ED4166C-F8D9-2852-7A6D-9C2A6F256563}"/>
              </a:ext>
            </a:extLst>
          </p:cNvPr>
          <p:cNvSpPr>
            <a:spLocks noGrp="1"/>
          </p:cNvSpPr>
          <p:nvPr>
            <p:ph type="sldNum" sz="quarter" idx="12"/>
          </p:nvPr>
        </p:nvSpPr>
        <p:spPr/>
        <p:txBody>
          <a:bodyPr/>
          <a:lstStyle/>
          <a:p>
            <a:fld id="{DC3BB032-4020-48F4-953B-341806DC4A2B}" type="slidenum">
              <a:rPr lang="en-US" smtClean="0"/>
              <a:t>11</a:t>
            </a:fld>
            <a:endParaRPr lang="en-US"/>
          </a:p>
        </p:txBody>
      </p:sp>
    </p:spTree>
    <p:extLst>
      <p:ext uri="{BB962C8B-B14F-4D97-AF65-F5344CB8AC3E}">
        <p14:creationId xmlns:p14="http://schemas.microsoft.com/office/powerpoint/2010/main" val="128878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EF59E35-1412-4A08-B796-F93D7A8DD281}"/>
              </a:ext>
            </a:extLst>
          </p:cNvPr>
          <p:cNvSpPr txBox="1"/>
          <p:nvPr/>
        </p:nvSpPr>
        <p:spPr>
          <a:xfrm flipH="1">
            <a:off x="1951596" y="-8644"/>
            <a:ext cx="9046220" cy="461665"/>
          </a:xfrm>
          <a:prstGeom prst="rect">
            <a:avLst/>
          </a:prstGeom>
          <a:noFill/>
        </p:spPr>
        <p:txBody>
          <a:bodyPr wrap="square" rtlCol="0">
            <a:spAutoFit/>
          </a:bodyPr>
          <a:lstStyle/>
          <a:p>
            <a:r>
              <a:rPr lang="en-US" sz="2400" dirty="0"/>
              <a:t>Disulfide Bonds Stabilize Some Proteins Outside the Cell (and body)</a:t>
            </a:r>
          </a:p>
        </p:txBody>
      </p:sp>
      <p:pic>
        <p:nvPicPr>
          <p:cNvPr id="7" name="trypsin">
            <a:hlinkClick r:id="" action="ppaction://media"/>
            <a:extLst>
              <a:ext uri="{FF2B5EF4-FFF2-40B4-BE49-F238E27FC236}">
                <a16:creationId xmlns:a16="http://schemas.microsoft.com/office/drawing/2014/main" id="{86E90723-9854-4F2E-823A-FDD715DAA2F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646297" y="559768"/>
            <a:ext cx="3698240" cy="3962400"/>
          </a:xfrm>
          <a:prstGeom prst="rect">
            <a:avLst/>
          </a:prstGeom>
        </p:spPr>
      </p:pic>
      <p:sp>
        <p:nvSpPr>
          <p:cNvPr id="8" name="TextBox 7">
            <a:extLst>
              <a:ext uri="{FF2B5EF4-FFF2-40B4-BE49-F238E27FC236}">
                <a16:creationId xmlns:a16="http://schemas.microsoft.com/office/drawing/2014/main" id="{19E97663-CE7F-42C7-AE82-3D9EB4269EAA}"/>
              </a:ext>
            </a:extLst>
          </p:cNvPr>
          <p:cNvSpPr txBox="1"/>
          <p:nvPr/>
        </p:nvSpPr>
        <p:spPr>
          <a:xfrm>
            <a:off x="6474706" y="4927652"/>
            <a:ext cx="4267200" cy="830997"/>
          </a:xfrm>
          <a:prstGeom prst="rect">
            <a:avLst/>
          </a:prstGeom>
          <a:noFill/>
        </p:spPr>
        <p:txBody>
          <a:bodyPr wrap="square" rtlCol="0">
            <a:spAutoFit/>
          </a:bodyPr>
          <a:lstStyle/>
          <a:p>
            <a:r>
              <a:rPr lang="en-US" sz="1600" dirty="0"/>
              <a:t>Trypsin – a digestive enzyme produced in the pancreas, exported to the small intestine – disulfide bonds within a single chain.</a:t>
            </a:r>
          </a:p>
        </p:txBody>
      </p:sp>
      <p:pic>
        <p:nvPicPr>
          <p:cNvPr id="9" name="Picture 2" descr="Figure 4-26">
            <a:extLst>
              <a:ext uri="{FF2B5EF4-FFF2-40B4-BE49-F238E27FC236}">
                <a16:creationId xmlns:a16="http://schemas.microsoft.com/office/drawing/2014/main" id="{C8C38501-D748-4295-AA46-8C2EBE798996}"/>
              </a:ext>
            </a:extLst>
          </p:cNvPr>
          <p:cNvPicPr>
            <a:picLocks noChangeAspect="1" noChangeArrowheads="1"/>
          </p:cNvPicPr>
          <p:nvPr/>
        </p:nvPicPr>
        <p:blipFill>
          <a:blip r:embed="rId5"/>
          <a:srcRect/>
          <a:stretch>
            <a:fillRect/>
          </a:stretch>
        </p:blipFill>
        <p:spPr bwMode="auto">
          <a:xfrm>
            <a:off x="1861319" y="853705"/>
            <a:ext cx="4646967" cy="2615755"/>
          </a:xfrm>
          <a:prstGeom prst="rect">
            <a:avLst/>
          </a:prstGeom>
          <a:noFill/>
          <a:ln w="9525">
            <a:noFill/>
            <a:miter lim="800000"/>
            <a:headEnd/>
            <a:tailEnd/>
          </a:ln>
          <a:effectLst/>
        </p:spPr>
      </p:pic>
      <p:pic>
        <p:nvPicPr>
          <p:cNvPr id="10" name="Picture 9">
            <a:extLst>
              <a:ext uri="{FF2B5EF4-FFF2-40B4-BE49-F238E27FC236}">
                <a16:creationId xmlns:a16="http://schemas.microsoft.com/office/drawing/2014/main" id="{5FE34B20-F99C-418E-9B42-E4A86D67AFE3}"/>
              </a:ext>
            </a:extLst>
          </p:cNvPr>
          <p:cNvPicPr>
            <a:picLocks noChangeAspect="1"/>
          </p:cNvPicPr>
          <p:nvPr/>
        </p:nvPicPr>
        <p:blipFill rotWithShape="1">
          <a:blip r:embed="rId6"/>
          <a:srcRect l="18000" t="11600" r="16400" b="14800"/>
          <a:stretch/>
        </p:blipFill>
        <p:spPr>
          <a:xfrm>
            <a:off x="1748730" y="3472705"/>
            <a:ext cx="2331434" cy="2615755"/>
          </a:xfrm>
          <a:prstGeom prst="rect">
            <a:avLst/>
          </a:prstGeom>
        </p:spPr>
      </p:pic>
      <p:sp>
        <p:nvSpPr>
          <p:cNvPr id="11" name="TextBox 10">
            <a:extLst>
              <a:ext uri="{FF2B5EF4-FFF2-40B4-BE49-F238E27FC236}">
                <a16:creationId xmlns:a16="http://schemas.microsoft.com/office/drawing/2014/main" id="{B8C82D21-211B-4962-8FD1-E56DD6615C11}"/>
              </a:ext>
            </a:extLst>
          </p:cNvPr>
          <p:cNvSpPr txBox="1"/>
          <p:nvPr/>
        </p:nvSpPr>
        <p:spPr>
          <a:xfrm>
            <a:off x="3583694" y="5345613"/>
            <a:ext cx="2129012" cy="830997"/>
          </a:xfrm>
          <a:prstGeom prst="rect">
            <a:avLst/>
          </a:prstGeom>
          <a:noFill/>
        </p:spPr>
        <p:txBody>
          <a:bodyPr wrap="square" rtlCol="0">
            <a:spAutoFit/>
          </a:bodyPr>
          <a:lstStyle/>
          <a:p>
            <a:r>
              <a:rPr lang="en-US" sz="1600" dirty="0"/>
              <a:t>Human Insulin – interchain disulfide bonds</a:t>
            </a:r>
          </a:p>
        </p:txBody>
      </p:sp>
      <p:sp>
        <p:nvSpPr>
          <p:cNvPr id="2" name="Date Placeholder 1">
            <a:extLst>
              <a:ext uri="{FF2B5EF4-FFF2-40B4-BE49-F238E27FC236}">
                <a16:creationId xmlns:a16="http://schemas.microsoft.com/office/drawing/2014/main" id="{BA89CE04-E324-893F-9ABC-0DE27CED0AED}"/>
              </a:ext>
            </a:extLst>
          </p:cNvPr>
          <p:cNvSpPr>
            <a:spLocks noGrp="1"/>
          </p:cNvSpPr>
          <p:nvPr>
            <p:ph type="dt" sz="half" idx="10"/>
          </p:nvPr>
        </p:nvSpPr>
        <p:spPr/>
        <p:txBody>
          <a:bodyPr/>
          <a:lstStyle/>
          <a:p>
            <a:fld id="{79083A23-2B1E-4C18-83C2-4515D73CA78C}" type="datetime1">
              <a:rPr lang="en-US" smtClean="0"/>
              <a:t>8/19/2023</a:t>
            </a:fld>
            <a:endParaRPr lang="en-US"/>
          </a:p>
        </p:txBody>
      </p:sp>
      <p:sp>
        <p:nvSpPr>
          <p:cNvPr id="3" name="Footer Placeholder 2">
            <a:extLst>
              <a:ext uri="{FF2B5EF4-FFF2-40B4-BE49-F238E27FC236}">
                <a16:creationId xmlns:a16="http://schemas.microsoft.com/office/drawing/2014/main" id="{301F71F6-663F-78CE-F2BB-AB5F6D1D077C}"/>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52B5EE44-387D-3313-62CE-62FCF4DAB2BF}"/>
              </a:ext>
            </a:extLst>
          </p:cNvPr>
          <p:cNvSpPr>
            <a:spLocks noGrp="1"/>
          </p:cNvSpPr>
          <p:nvPr>
            <p:ph type="sldNum" sz="quarter" idx="12"/>
          </p:nvPr>
        </p:nvSpPr>
        <p:spPr/>
        <p:txBody>
          <a:bodyPr/>
          <a:lstStyle/>
          <a:p>
            <a:fld id="{DC3BB032-4020-48F4-953B-341806DC4A2B}" type="slidenum">
              <a:rPr lang="en-US" smtClean="0"/>
              <a:t>12</a:t>
            </a:fld>
            <a:endParaRPr lang="en-US"/>
          </a:p>
        </p:txBody>
      </p:sp>
    </p:spTree>
    <p:extLst>
      <p:ext uri="{BB962C8B-B14F-4D97-AF65-F5344CB8AC3E}">
        <p14:creationId xmlns:p14="http://schemas.microsoft.com/office/powerpoint/2010/main" val="1826804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igure 4-06">
            <a:extLst>
              <a:ext uri="{FF2B5EF4-FFF2-40B4-BE49-F238E27FC236}">
                <a16:creationId xmlns:a16="http://schemas.microsoft.com/office/drawing/2014/main" id="{3CB96346-294D-4ED3-8110-D17967B62191}"/>
              </a:ext>
            </a:extLst>
          </p:cNvPr>
          <p:cNvPicPr>
            <a:picLocks noChangeAspect="1" noChangeArrowheads="1"/>
          </p:cNvPicPr>
          <p:nvPr/>
        </p:nvPicPr>
        <p:blipFill rotWithShape="1">
          <a:blip r:embed="rId3"/>
          <a:srcRect b="28298"/>
          <a:stretch/>
        </p:blipFill>
        <p:spPr bwMode="auto">
          <a:xfrm>
            <a:off x="5656856" y="1828801"/>
            <a:ext cx="1912238" cy="1220994"/>
          </a:xfrm>
          <a:prstGeom prst="rect">
            <a:avLst/>
          </a:prstGeom>
          <a:noFill/>
          <a:ln w="9525">
            <a:noFill/>
            <a:miter lim="800000"/>
            <a:headEnd/>
            <a:tailEnd/>
          </a:ln>
          <a:effectLst/>
        </p:spPr>
      </p:pic>
      <p:pic>
        <p:nvPicPr>
          <p:cNvPr id="18" name="Picture 17">
            <a:extLst>
              <a:ext uri="{FF2B5EF4-FFF2-40B4-BE49-F238E27FC236}">
                <a16:creationId xmlns:a16="http://schemas.microsoft.com/office/drawing/2014/main" id="{8779986E-325A-4371-BB28-FE0F6818226F}"/>
              </a:ext>
            </a:extLst>
          </p:cNvPr>
          <p:cNvPicPr>
            <a:picLocks noChangeAspect="1"/>
          </p:cNvPicPr>
          <p:nvPr/>
        </p:nvPicPr>
        <p:blipFill>
          <a:blip r:embed="rId4"/>
          <a:stretch>
            <a:fillRect/>
          </a:stretch>
        </p:blipFill>
        <p:spPr>
          <a:xfrm>
            <a:off x="7725905" y="1837900"/>
            <a:ext cx="990600" cy="659199"/>
          </a:xfrm>
          <a:prstGeom prst="rect">
            <a:avLst/>
          </a:prstGeom>
        </p:spPr>
      </p:pic>
      <p:pic>
        <p:nvPicPr>
          <p:cNvPr id="19" name="Picture 18">
            <a:extLst>
              <a:ext uri="{FF2B5EF4-FFF2-40B4-BE49-F238E27FC236}">
                <a16:creationId xmlns:a16="http://schemas.microsoft.com/office/drawing/2014/main" id="{C47E226E-494A-4148-AA8A-BD2EF913C9A5}"/>
              </a:ext>
            </a:extLst>
          </p:cNvPr>
          <p:cNvPicPr>
            <a:picLocks noChangeAspect="1"/>
          </p:cNvPicPr>
          <p:nvPr/>
        </p:nvPicPr>
        <p:blipFill>
          <a:blip r:embed="rId5"/>
          <a:stretch>
            <a:fillRect/>
          </a:stretch>
        </p:blipFill>
        <p:spPr>
          <a:xfrm>
            <a:off x="9014354" y="1928023"/>
            <a:ext cx="818416" cy="461079"/>
          </a:xfrm>
          <a:prstGeom prst="rect">
            <a:avLst/>
          </a:prstGeom>
        </p:spPr>
      </p:pic>
      <p:sp>
        <p:nvSpPr>
          <p:cNvPr id="2" name="Title 1"/>
          <p:cNvSpPr>
            <a:spLocks noGrp="1"/>
          </p:cNvSpPr>
          <p:nvPr>
            <p:ph type="title" idx="4294967295"/>
          </p:nvPr>
        </p:nvSpPr>
        <p:spPr>
          <a:xfrm>
            <a:off x="152400" y="57461"/>
            <a:ext cx="6248400" cy="830997"/>
          </a:xfrm>
        </p:spPr>
        <p:txBody>
          <a:bodyPr>
            <a:noAutofit/>
          </a:bodyPr>
          <a:lstStyle/>
          <a:p>
            <a:pPr algn="l"/>
            <a:r>
              <a:rPr lang="en-US" sz="2800" dirty="0"/>
              <a:t>Summary - Interactions that Stabilize Folded Proteins.</a:t>
            </a:r>
          </a:p>
        </p:txBody>
      </p:sp>
      <p:sp>
        <p:nvSpPr>
          <p:cNvPr id="290819" name="Content Placeholder 2"/>
          <p:cNvSpPr>
            <a:spLocks noGrp="1"/>
          </p:cNvSpPr>
          <p:nvPr>
            <p:ph idx="4294967295"/>
          </p:nvPr>
        </p:nvSpPr>
        <p:spPr>
          <a:xfrm>
            <a:off x="0" y="1319213"/>
            <a:ext cx="5211763" cy="4525962"/>
          </a:xfrm>
        </p:spPr>
        <p:txBody>
          <a:bodyPr>
            <a:noAutofit/>
          </a:bodyPr>
          <a:lstStyle/>
          <a:p>
            <a:pPr>
              <a:spcBef>
                <a:spcPct val="15000"/>
              </a:spcBef>
            </a:pPr>
            <a:r>
              <a:rPr lang="en-US" sz="1800" b="1" dirty="0"/>
              <a:t>Hydrogen bonds </a:t>
            </a:r>
            <a:r>
              <a:rPr lang="en-US" sz="1800" dirty="0"/>
              <a:t>form between hydrogen atoms (NH) and the carbonyl group in the peptide backbone (mainchain), and between and donors and acceptors on sidechains.</a:t>
            </a:r>
            <a:r>
              <a:rPr lang="en-US" sz="1800" i="1" dirty="0">
                <a:solidFill>
                  <a:srgbClr val="C00000"/>
                </a:solidFill>
              </a:rPr>
              <a:t> Mainchain-mainchain H-bonds are responsible for secondary structures.  </a:t>
            </a:r>
          </a:p>
          <a:p>
            <a:pPr>
              <a:spcBef>
                <a:spcPct val="15000"/>
              </a:spcBef>
            </a:pPr>
            <a:r>
              <a:rPr lang="en-US" sz="1800" b="1" dirty="0"/>
              <a:t>Hydrophobic interactions</a:t>
            </a:r>
            <a:r>
              <a:rPr lang="en-US" sz="1800" dirty="0"/>
              <a:t> within a protein increase stability of the folded state by </a:t>
            </a:r>
            <a:r>
              <a:rPr lang="en-US" sz="1800" i="1" dirty="0">
                <a:solidFill>
                  <a:srgbClr val="C00000"/>
                </a:solidFill>
              </a:rPr>
              <a:t>increasing entropy due to the release of water that was ordered by  the exposed non-polar groups in the unfolded protein.</a:t>
            </a:r>
          </a:p>
          <a:p>
            <a:pPr>
              <a:spcBef>
                <a:spcPct val="15000"/>
              </a:spcBef>
            </a:pPr>
            <a:r>
              <a:rPr lang="en-US" sz="1800" b="1" dirty="0"/>
              <a:t>van der Waals interactions </a:t>
            </a:r>
            <a:r>
              <a:rPr lang="en-US" sz="1800" dirty="0"/>
              <a:t>are </a:t>
            </a:r>
            <a:r>
              <a:rPr lang="en-US" sz="1800" i="1" dirty="0">
                <a:solidFill>
                  <a:srgbClr val="C00000"/>
                </a:solidFill>
              </a:rPr>
              <a:t>optimized in the well packed core of the protein</a:t>
            </a:r>
            <a:r>
              <a:rPr lang="en-US" sz="1800" dirty="0"/>
              <a:t>. </a:t>
            </a:r>
          </a:p>
          <a:p>
            <a:pPr>
              <a:spcBef>
                <a:spcPct val="15000"/>
              </a:spcBef>
            </a:pPr>
            <a:endParaRPr lang="en-US" sz="1800" dirty="0"/>
          </a:p>
          <a:p>
            <a:pPr>
              <a:spcBef>
                <a:spcPct val="15000"/>
              </a:spcBef>
            </a:pPr>
            <a:r>
              <a:rPr lang="en-US" sz="1800" b="1" dirty="0"/>
              <a:t>Covalent disulfide bonds </a:t>
            </a:r>
            <a:r>
              <a:rPr lang="en-US" sz="1800" dirty="0"/>
              <a:t>form </a:t>
            </a:r>
            <a:r>
              <a:rPr lang="en-US" sz="1800" dirty="0">
                <a:solidFill>
                  <a:srgbClr val="C00000"/>
                </a:solidFill>
              </a:rPr>
              <a:t>between sulfur-containing cysteine </a:t>
            </a:r>
            <a:r>
              <a:rPr lang="en-US" sz="1800" dirty="0"/>
              <a:t>residues </a:t>
            </a:r>
            <a:r>
              <a:rPr lang="en-US" sz="1800" dirty="0">
                <a:solidFill>
                  <a:srgbClr val="C00000"/>
                </a:solidFill>
              </a:rPr>
              <a:t>stabilizing them </a:t>
            </a:r>
            <a:r>
              <a:rPr lang="en-US" sz="1800" dirty="0"/>
              <a:t>(usually only exported, secreted proteins)</a:t>
            </a:r>
            <a:r>
              <a:rPr lang="en-US" sz="1800" dirty="0">
                <a:solidFill>
                  <a:srgbClr val="C00000"/>
                </a:solidFill>
              </a:rPr>
              <a:t>.</a:t>
            </a:r>
          </a:p>
          <a:p>
            <a:pPr>
              <a:spcBef>
                <a:spcPct val="15000"/>
              </a:spcBef>
            </a:pPr>
            <a:endParaRPr lang="en-US" sz="1800" dirty="0"/>
          </a:p>
        </p:txBody>
      </p:sp>
      <p:pic>
        <p:nvPicPr>
          <p:cNvPr id="4" name="Picture 2" descr="Figure 4-26">
            <a:extLst>
              <a:ext uri="{FF2B5EF4-FFF2-40B4-BE49-F238E27FC236}">
                <a16:creationId xmlns:a16="http://schemas.microsoft.com/office/drawing/2014/main" id="{943B083C-195C-4344-9CB0-63B1BA49C1EE}"/>
              </a:ext>
            </a:extLst>
          </p:cNvPr>
          <p:cNvPicPr>
            <a:picLocks noChangeAspect="1" noChangeArrowheads="1"/>
          </p:cNvPicPr>
          <p:nvPr/>
        </p:nvPicPr>
        <p:blipFill>
          <a:blip r:embed="rId6"/>
          <a:srcRect/>
          <a:stretch>
            <a:fillRect/>
          </a:stretch>
        </p:blipFill>
        <p:spPr bwMode="auto">
          <a:xfrm>
            <a:off x="7968196" y="5278750"/>
            <a:ext cx="2226596" cy="1253340"/>
          </a:xfrm>
          <a:prstGeom prst="rect">
            <a:avLst/>
          </a:prstGeom>
          <a:noFill/>
          <a:ln w="9525">
            <a:noFill/>
            <a:miter lim="800000"/>
            <a:headEnd/>
            <a:tailEnd/>
          </a:ln>
          <a:effectLst/>
        </p:spPr>
      </p:pic>
      <p:pic>
        <p:nvPicPr>
          <p:cNvPr id="9" name="Picture 2" descr="Figure 4-04">
            <a:extLst>
              <a:ext uri="{FF2B5EF4-FFF2-40B4-BE49-F238E27FC236}">
                <a16:creationId xmlns:a16="http://schemas.microsoft.com/office/drawing/2014/main" id="{ED0B54E0-CEF0-4633-9F99-B8452FD0F2C2}"/>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8662" t="67098" r="31928"/>
          <a:stretch/>
        </p:blipFill>
        <p:spPr bwMode="auto">
          <a:xfrm>
            <a:off x="5814186" y="4359190"/>
            <a:ext cx="1759511" cy="1052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a:extLst>
              <a:ext uri="{FF2B5EF4-FFF2-40B4-BE49-F238E27FC236}">
                <a16:creationId xmlns:a16="http://schemas.microsoft.com/office/drawing/2014/main" id="{23C3C954-FFD2-4474-8FA3-601847E82A29}"/>
              </a:ext>
            </a:extLst>
          </p:cNvPr>
          <p:cNvGrpSpPr/>
          <p:nvPr/>
        </p:nvGrpSpPr>
        <p:grpSpPr>
          <a:xfrm>
            <a:off x="6128899" y="413650"/>
            <a:ext cx="4539101" cy="1452146"/>
            <a:chOff x="2272306" y="480342"/>
            <a:chExt cx="3669201" cy="1173848"/>
          </a:xfrm>
        </p:grpSpPr>
        <p:pic>
          <p:nvPicPr>
            <p:cNvPr id="12" name="Picture 11">
              <a:extLst>
                <a:ext uri="{FF2B5EF4-FFF2-40B4-BE49-F238E27FC236}">
                  <a16:creationId xmlns:a16="http://schemas.microsoft.com/office/drawing/2014/main" id="{23EB34E0-4D8C-4A8F-A318-208784EB6430}"/>
                </a:ext>
              </a:extLst>
            </p:cNvPr>
            <p:cNvPicPr>
              <a:picLocks noChangeAspect="1"/>
            </p:cNvPicPr>
            <p:nvPr/>
          </p:nvPicPr>
          <p:blipFill>
            <a:blip r:embed="rId8"/>
            <a:stretch>
              <a:fillRect/>
            </a:stretch>
          </p:blipFill>
          <p:spPr>
            <a:xfrm>
              <a:off x="3708098" y="480342"/>
              <a:ext cx="1387583" cy="925055"/>
            </a:xfrm>
            <a:prstGeom prst="rect">
              <a:avLst/>
            </a:prstGeom>
          </p:spPr>
        </p:pic>
        <p:sp>
          <p:nvSpPr>
            <p:cNvPr id="13" name="TextBox 12">
              <a:extLst>
                <a:ext uri="{FF2B5EF4-FFF2-40B4-BE49-F238E27FC236}">
                  <a16:creationId xmlns:a16="http://schemas.microsoft.com/office/drawing/2014/main" id="{00EDD0DD-C940-4B98-922C-0200965FC166}"/>
                </a:ext>
              </a:extLst>
            </p:cNvPr>
            <p:cNvSpPr txBox="1"/>
            <p:nvPr/>
          </p:nvSpPr>
          <p:spPr>
            <a:xfrm>
              <a:off x="3737976" y="1400820"/>
              <a:ext cx="531379" cy="248793"/>
            </a:xfrm>
            <a:prstGeom prst="rect">
              <a:avLst/>
            </a:prstGeom>
            <a:noFill/>
          </p:spPr>
          <p:txBody>
            <a:bodyPr wrap="none" rtlCol="0">
              <a:spAutoFit/>
            </a:bodyPr>
            <a:lstStyle/>
            <a:p>
              <a:r>
                <a:rPr lang="en-US" sz="1400" dirty="0"/>
                <a:t>Native</a:t>
              </a:r>
            </a:p>
          </p:txBody>
        </p:sp>
        <p:sp>
          <p:nvSpPr>
            <p:cNvPr id="14" name="TextBox 13">
              <a:extLst>
                <a:ext uri="{FF2B5EF4-FFF2-40B4-BE49-F238E27FC236}">
                  <a16:creationId xmlns:a16="http://schemas.microsoft.com/office/drawing/2014/main" id="{3F1ADB1D-2D77-493F-8FDA-2F44D33FB2DD}"/>
                </a:ext>
              </a:extLst>
            </p:cNvPr>
            <p:cNvSpPr txBox="1"/>
            <p:nvPr/>
          </p:nvSpPr>
          <p:spPr>
            <a:xfrm>
              <a:off x="4552311" y="1405397"/>
              <a:ext cx="694805" cy="248793"/>
            </a:xfrm>
            <a:prstGeom prst="rect">
              <a:avLst/>
            </a:prstGeom>
            <a:noFill/>
          </p:spPr>
          <p:txBody>
            <a:bodyPr wrap="none" rtlCol="0">
              <a:spAutoFit/>
            </a:bodyPr>
            <a:lstStyle/>
            <a:p>
              <a:r>
                <a:rPr lang="en-US" sz="1400" dirty="0"/>
                <a:t>Unfolded</a:t>
              </a:r>
            </a:p>
          </p:txBody>
        </p:sp>
        <p:sp>
          <p:nvSpPr>
            <p:cNvPr id="15" name="TextBox 14">
              <a:extLst>
                <a:ext uri="{FF2B5EF4-FFF2-40B4-BE49-F238E27FC236}">
                  <a16:creationId xmlns:a16="http://schemas.microsoft.com/office/drawing/2014/main" id="{D15C822D-9FD9-4E1E-80BD-6191E4DC63DF}"/>
                </a:ext>
              </a:extLst>
            </p:cNvPr>
            <p:cNvSpPr txBox="1"/>
            <p:nvPr/>
          </p:nvSpPr>
          <p:spPr>
            <a:xfrm>
              <a:off x="2272306" y="694730"/>
              <a:ext cx="1435792" cy="671740"/>
            </a:xfrm>
            <a:prstGeom prst="rect">
              <a:avLst/>
            </a:prstGeom>
            <a:noFill/>
          </p:spPr>
          <p:txBody>
            <a:bodyPr wrap="none" rtlCol="0">
              <a:spAutoFit/>
            </a:bodyPr>
            <a:lstStyle/>
            <a:p>
              <a:r>
                <a:rPr lang="en-US" sz="1600" dirty="0"/>
                <a:t>H-bonds</a:t>
              </a:r>
            </a:p>
            <a:p>
              <a:r>
                <a:rPr lang="en-US" sz="1600" dirty="0"/>
                <a:t>van der Waals</a:t>
              </a:r>
            </a:p>
            <a:p>
              <a:r>
                <a:rPr lang="en-US" sz="1600" dirty="0"/>
                <a:t>Hydrophobic effect</a:t>
              </a:r>
            </a:p>
          </p:txBody>
        </p:sp>
        <p:sp>
          <p:nvSpPr>
            <p:cNvPr id="16" name="TextBox 15">
              <a:extLst>
                <a:ext uri="{FF2B5EF4-FFF2-40B4-BE49-F238E27FC236}">
                  <a16:creationId xmlns:a16="http://schemas.microsoft.com/office/drawing/2014/main" id="{33CED4FF-C815-4EA0-A1DD-29E927F9C2A9}"/>
                </a:ext>
              </a:extLst>
            </p:cNvPr>
            <p:cNvSpPr txBox="1"/>
            <p:nvPr/>
          </p:nvSpPr>
          <p:spPr>
            <a:xfrm>
              <a:off x="5088009" y="779436"/>
              <a:ext cx="853498" cy="472705"/>
            </a:xfrm>
            <a:prstGeom prst="rect">
              <a:avLst/>
            </a:prstGeom>
            <a:noFill/>
          </p:spPr>
          <p:txBody>
            <a:bodyPr wrap="square" rtlCol="0">
              <a:spAutoFit/>
            </a:bodyPr>
            <a:lstStyle/>
            <a:p>
              <a:r>
                <a:rPr lang="en-US" sz="1600" dirty="0"/>
                <a:t>Chain disorder</a:t>
              </a:r>
            </a:p>
          </p:txBody>
        </p:sp>
      </p:grpSp>
      <p:graphicFrame>
        <p:nvGraphicFramePr>
          <p:cNvPr id="5" name="Object 4">
            <a:extLst>
              <a:ext uri="{FF2B5EF4-FFF2-40B4-BE49-F238E27FC236}">
                <a16:creationId xmlns:a16="http://schemas.microsoft.com/office/drawing/2014/main" id="{39AEEE88-B5ED-A283-E47E-21AC0B43530F}"/>
              </a:ext>
            </a:extLst>
          </p:cNvPr>
          <p:cNvGraphicFramePr>
            <a:graphicFrameLocks noChangeAspect="1"/>
          </p:cNvGraphicFramePr>
          <p:nvPr>
            <p:extLst>
              <p:ext uri="{D42A27DB-BD31-4B8C-83A1-F6EECF244321}">
                <p14:modId xmlns:p14="http://schemas.microsoft.com/office/powerpoint/2010/main" val="437780010"/>
              </p:ext>
            </p:extLst>
          </p:nvPr>
        </p:nvGraphicFramePr>
        <p:xfrm>
          <a:off x="8781952" y="2646505"/>
          <a:ext cx="2016280" cy="2356355"/>
        </p:xfrm>
        <a:graphic>
          <a:graphicData uri="http://schemas.openxmlformats.org/presentationml/2006/ole">
            <mc:AlternateContent xmlns:mc="http://schemas.openxmlformats.org/markup-compatibility/2006">
              <mc:Choice xmlns:v="urn:schemas-microsoft-com:vml" Requires="v">
                <p:oleObj name="MDLDrawObject Class" r:id="rId9" imgW="4199730" imgH="4904652" progId="MDLDrawOLE.MDLDrawObject.1">
                  <p:embed/>
                </p:oleObj>
              </mc:Choice>
              <mc:Fallback>
                <p:oleObj name="MDLDrawObject Class" r:id="rId9" imgW="4199730" imgH="4904652" progId="MDLDrawOLE.MDLDrawObject.1">
                  <p:embed/>
                  <p:pic>
                    <p:nvPicPr>
                      <p:cNvPr id="3" name="Object 2">
                        <a:extLst>
                          <a:ext uri="{FF2B5EF4-FFF2-40B4-BE49-F238E27FC236}">
                            <a16:creationId xmlns:a16="http://schemas.microsoft.com/office/drawing/2014/main" id="{7F553EBB-624C-D5A6-8E3E-0E1EF5092E46}"/>
                          </a:ext>
                        </a:extLst>
                      </p:cNvPr>
                      <p:cNvPicPr/>
                      <p:nvPr/>
                    </p:nvPicPr>
                    <p:blipFill>
                      <a:blip r:embed="rId10"/>
                      <a:stretch>
                        <a:fillRect/>
                      </a:stretch>
                    </p:blipFill>
                    <p:spPr>
                      <a:xfrm>
                        <a:off x="8781952" y="2646505"/>
                        <a:ext cx="2016280" cy="2356355"/>
                      </a:xfrm>
                      <a:prstGeom prst="rect">
                        <a:avLst/>
                      </a:prstGeom>
                    </p:spPr>
                  </p:pic>
                </p:oleObj>
              </mc:Fallback>
            </mc:AlternateContent>
          </a:graphicData>
        </a:graphic>
      </p:graphicFrame>
      <p:sp>
        <p:nvSpPr>
          <p:cNvPr id="3" name="Date Placeholder 2">
            <a:extLst>
              <a:ext uri="{FF2B5EF4-FFF2-40B4-BE49-F238E27FC236}">
                <a16:creationId xmlns:a16="http://schemas.microsoft.com/office/drawing/2014/main" id="{6CB866EC-18C9-7DB4-C85E-BC1B7DABB97E}"/>
              </a:ext>
            </a:extLst>
          </p:cNvPr>
          <p:cNvSpPr>
            <a:spLocks noGrp="1"/>
          </p:cNvSpPr>
          <p:nvPr>
            <p:ph type="dt" sz="half" idx="10"/>
          </p:nvPr>
        </p:nvSpPr>
        <p:spPr/>
        <p:txBody>
          <a:bodyPr/>
          <a:lstStyle/>
          <a:p>
            <a:fld id="{C6C30911-A518-46F0-99A9-363F4ADCE21C}" type="datetime1">
              <a:rPr lang="en-US" smtClean="0"/>
              <a:t>8/19/2023</a:t>
            </a:fld>
            <a:endParaRPr lang="en-US"/>
          </a:p>
        </p:txBody>
      </p:sp>
      <p:sp>
        <p:nvSpPr>
          <p:cNvPr id="6" name="Footer Placeholder 5">
            <a:extLst>
              <a:ext uri="{FF2B5EF4-FFF2-40B4-BE49-F238E27FC236}">
                <a16:creationId xmlns:a16="http://schemas.microsoft.com/office/drawing/2014/main" id="{E244FA82-69EC-EBB1-7E50-E9658578831B}"/>
              </a:ext>
            </a:extLst>
          </p:cNvPr>
          <p:cNvSpPr>
            <a:spLocks noGrp="1"/>
          </p:cNvSpPr>
          <p:nvPr>
            <p:ph type="ftr" sz="quarter" idx="11"/>
          </p:nvPr>
        </p:nvSpPr>
        <p:spPr/>
        <p:txBody>
          <a:bodyPr/>
          <a:lstStyle/>
          <a:p>
            <a:r>
              <a:rPr lang="en-US"/>
              <a:t>D &amp; D - Lec 2 - Fall 2023</a:t>
            </a:r>
          </a:p>
        </p:txBody>
      </p:sp>
      <p:sp>
        <p:nvSpPr>
          <p:cNvPr id="7" name="Slide Number Placeholder 6">
            <a:extLst>
              <a:ext uri="{FF2B5EF4-FFF2-40B4-BE49-F238E27FC236}">
                <a16:creationId xmlns:a16="http://schemas.microsoft.com/office/drawing/2014/main" id="{70FE6196-B30B-D807-E4F9-B12D99DC276E}"/>
              </a:ext>
            </a:extLst>
          </p:cNvPr>
          <p:cNvSpPr>
            <a:spLocks noGrp="1"/>
          </p:cNvSpPr>
          <p:nvPr>
            <p:ph type="sldNum" sz="quarter" idx="12"/>
          </p:nvPr>
        </p:nvSpPr>
        <p:spPr/>
        <p:txBody>
          <a:bodyPr/>
          <a:lstStyle/>
          <a:p>
            <a:fld id="{DC3BB032-4020-48F4-953B-341806DC4A2B}" type="slidenum">
              <a:rPr lang="en-US" smtClean="0"/>
              <a:t>13</a:t>
            </a:fld>
            <a:endParaRPr lang="en-US"/>
          </a:p>
        </p:txBody>
      </p:sp>
    </p:spTree>
    <p:extLst>
      <p:ext uri="{BB962C8B-B14F-4D97-AF65-F5344CB8AC3E}">
        <p14:creationId xmlns:p14="http://schemas.microsoft.com/office/powerpoint/2010/main" val="19262406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63538"/>
            <a:ext cx="8229600" cy="1143000"/>
          </a:xfrm>
        </p:spPr>
        <p:txBody>
          <a:bodyPr>
            <a:normAutofit/>
          </a:bodyPr>
          <a:lstStyle/>
          <a:p>
            <a:r>
              <a:rPr lang="en-US" sz="2000" dirty="0"/>
              <a:t>Prions are improperly folded proteins that cause neurodegenerative diseases</a:t>
            </a:r>
          </a:p>
        </p:txBody>
      </p:sp>
      <p:pic>
        <p:nvPicPr>
          <p:cNvPr id="4" name="Content Placeholder 3"/>
          <p:cNvPicPr>
            <a:picLocks noGrp="1" noChangeAspect="1"/>
          </p:cNvPicPr>
          <p:nvPr>
            <p:ph idx="4294967295"/>
          </p:nvPr>
        </p:nvPicPr>
        <p:blipFill rotWithShape="1">
          <a:blip r:embed="rId3" cstate="print">
            <a:extLst>
              <a:ext uri="{28A0092B-C50C-407E-A947-70E740481C1C}">
                <a14:useLocalDpi xmlns:a14="http://schemas.microsoft.com/office/drawing/2010/main" val="0"/>
              </a:ext>
            </a:extLst>
          </a:blip>
          <a:srcRect b="2395"/>
          <a:stretch/>
        </p:blipFill>
        <p:spPr>
          <a:xfrm>
            <a:off x="1253209" y="1868155"/>
            <a:ext cx="3348038" cy="2882900"/>
          </a:xfrm>
        </p:spPr>
      </p:pic>
      <p:sp>
        <p:nvSpPr>
          <p:cNvPr id="5" name="TextBox 4">
            <a:extLst>
              <a:ext uri="{FF2B5EF4-FFF2-40B4-BE49-F238E27FC236}">
                <a16:creationId xmlns:a16="http://schemas.microsoft.com/office/drawing/2014/main" id="{905E0C0F-C3C3-4459-8C9C-65A39882C2D5}"/>
              </a:ext>
            </a:extLst>
          </p:cNvPr>
          <p:cNvSpPr txBox="1"/>
          <p:nvPr/>
        </p:nvSpPr>
        <p:spPr>
          <a:xfrm>
            <a:off x="2057400" y="152400"/>
            <a:ext cx="7924800" cy="523220"/>
          </a:xfrm>
          <a:prstGeom prst="rect">
            <a:avLst/>
          </a:prstGeom>
          <a:noFill/>
        </p:spPr>
        <p:txBody>
          <a:bodyPr wrap="square" rtlCol="0">
            <a:spAutoFit/>
          </a:bodyPr>
          <a:lstStyle/>
          <a:p>
            <a:pPr algn="ctr"/>
            <a:r>
              <a:rPr lang="en-US" sz="2800" dirty="0">
                <a:latin typeface="+mj-lt"/>
              </a:rPr>
              <a:t>What happens when proteins don’t fold properly?</a:t>
            </a:r>
          </a:p>
        </p:txBody>
      </p:sp>
      <p:pic>
        <p:nvPicPr>
          <p:cNvPr id="8" name="Picture 7">
            <a:extLst>
              <a:ext uri="{FF2B5EF4-FFF2-40B4-BE49-F238E27FC236}">
                <a16:creationId xmlns:a16="http://schemas.microsoft.com/office/drawing/2014/main" id="{378926A8-38A0-4FF6-A2FE-9BCAD8A8EF6D}"/>
              </a:ext>
            </a:extLst>
          </p:cNvPr>
          <p:cNvPicPr>
            <a:picLocks noChangeAspect="1"/>
          </p:cNvPicPr>
          <p:nvPr/>
        </p:nvPicPr>
        <p:blipFill rotWithShape="1">
          <a:blip r:embed="rId4">
            <a:extLst>
              <a:ext uri="{28A0092B-C50C-407E-A947-70E740481C1C}">
                <a14:useLocalDpi xmlns:a14="http://schemas.microsoft.com/office/drawing/2010/main" val="0"/>
              </a:ext>
            </a:extLst>
          </a:blip>
          <a:srcRect l="2073" t="7651" r="4372" b="5365"/>
          <a:stretch/>
        </p:blipFill>
        <p:spPr>
          <a:xfrm>
            <a:off x="5561769" y="1217627"/>
            <a:ext cx="3056497" cy="2133601"/>
          </a:xfrm>
          <a:prstGeom prst="rect">
            <a:avLst/>
          </a:prstGeom>
        </p:spPr>
      </p:pic>
      <p:pic>
        <p:nvPicPr>
          <p:cNvPr id="10" name="Picture 9">
            <a:extLst>
              <a:ext uri="{FF2B5EF4-FFF2-40B4-BE49-F238E27FC236}">
                <a16:creationId xmlns:a16="http://schemas.microsoft.com/office/drawing/2014/main" id="{0F6A7B90-8C75-4C76-A736-00B12B2709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95025" y="3547148"/>
            <a:ext cx="2171700" cy="2105025"/>
          </a:xfrm>
          <a:prstGeom prst="rect">
            <a:avLst/>
          </a:prstGeom>
        </p:spPr>
      </p:pic>
      <p:pic>
        <p:nvPicPr>
          <p:cNvPr id="11" name="Picture 2" descr="Figure 4-07">
            <a:extLst>
              <a:ext uri="{FF2B5EF4-FFF2-40B4-BE49-F238E27FC236}">
                <a16:creationId xmlns:a16="http://schemas.microsoft.com/office/drawing/2014/main" id="{3F0D9BC6-767C-31DE-B07D-3C5469E2855C}"/>
              </a:ext>
            </a:extLst>
          </p:cNvPr>
          <p:cNvPicPr>
            <a:picLocks noChangeAspect="1" noChangeArrowheads="1"/>
          </p:cNvPicPr>
          <p:nvPr/>
        </p:nvPicPr>
        <p:blipFill rotWithShape="1">
          <a:blip r:embed="rId6"/>
          <a:srcRect l="44555" r="39264" b="24108"/>
          <a:stretch/>
        </p:blipFill>
        <p:spPr bwMode="auto">
          <a:xfrm>
            <a:off x="870503" y="4247554"/>
            <a:ext cx="773557" cy="1143000"/>
          </a:xfrm>
          <a:prstGeom prst="rect">
            <a:avLst/>
          </a:prstGeom>
          <a:noFill/>
          <a:ln w="9525">
            <a:noFill/>
            <a:miter lim="800000"/>
            <a:headEnd/>
            <a:tailEnd/>
          </a:ln>
          <a:effectLst/>
        </p:spPr>
      </p:pic>
      <p:sp>
        <p:nvSpPr>
          <p:cNvPr id="14" name="TextBox 13">
            <a:extLst>
              <a:ext uri="{FF2B5EF4-FFF2-40B4-BE49-F238E27FC236}">
                <a16:creationId xmlns:a16="http://schemas.microsoft.com/office/drawing/2014/main" id="{FF2FC567-FAC4-E3F1-C4AC-51A6890B2441}"/>
              </a:ext>
            </a:extLst>
          </p:cNvPr>
          <p:cNvSpPr txBox="1"/>
          <p:nvPr/>
        </p:nvSpPr>
        <p:spPr>
          <a:xfrm>
            <a:off x="9018587" y="3543201"/>
            <a:ext cx="2394718" cy="2308324"/>
          </a:xfrm>
          <a:prstGeom prst="rect">
            <a:avLst/>
          </a:prstGeom>
          <a:noFill/>
        </p:spPr>
        <p:txBody>
          <a:bodyPr wrap="square" rtlCol="0">
            <a:spAutoFit/>
          </a:bodyPr>
          <a:lstStyle/>
          <a:p>
            <a:r>
              <a:rPr lang="en-US" b="1" dirty="0"/>
              <a:t>Unfolded protein response (UPR):</a:t>
            </a:r>
          </a:p>
          <a:p>
            <a:r>
              <a:rPr lang="en-US" dirty="0"/>
              <a:t>The presence of unfolded proteins can trigger the UPR, which can turn off protein synthesis in the cell, leading to cell death.</a:t>
            </a:r>
          </a:p>
        </p:txBody>
      </p:sp>
      <p:cxnSp>
        <p:nvCxnSpPr>
          <p:cNvPr id="16" name="Straight Arrow Connector 15">
            <a:extLst>
              <a:ext uri="{FF2B5EF4-FFF2-40B4-BE49-F238E27FC236}">
                <a16:creationId xmlns:a16="http://schemas.microsoft.com/office/drawing/2014/main" id="{8A098C8A-BFE1-3397-091B-888527A784B9}"/>
              </a:ext>
            </a:extLst>
          </p:cNvPr>
          <p:cNvCxnSpPr>
            <a:cxnSpLocks/>
          </p:cNvCxnSpPr>
          <p:nvPr/>
        </p:nvCxnSpPr>
        <p:spPr>
          <a:xfrm flipV="1">
            <a:off x="1535884" y="3229335"/>
            <a:ext cx="368743" cy="10706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4AD5417-2DBE-F6F6-8D4B-80B4F542CE3F}"/>
              </a:ext>
            </a:extLst>
          </p:cNvPr>
          <p:cNvCxnSpPr/>
          <p:nvPr/>
        </p:nvCxnSpPr>
        <p:spPr>
          <a:xfrm flipV="1">
            <a:off x="1891914" y="4609103"/>
            <a:ext cx="718116" cy="228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9A40288-7D6D-689C-3CE2-C498873D4C6F}"/>
              </a:ext>
            </a:extLst>
          </p:cNvPr>
          <p:cNvSpPr txBox="1"/>
          <p:nvPr/>
        </p:nvSpPr>
        <p:spPr>
          <a:xfrm>
            <a:off x="2526128" y="4889763"/>
            <a:ext cx="1676400" cy="923330"/>
          </a:xfrm>
          <a:prstGeom prst="rect">
            <a:avLst/>
          </a:prstGeom>
          <a:noFill/>
        </p:spPr>
        <p:txBody>
          <a:bodyPr wrap="square" rtlCol="0">
            <a:spAutoFit/>
          </a:bodyPr>
          <a:lstStyle/>
          <a:p>
            <a:r>
              <a:rPr lang="en-US" dirty="0"/>
              <a:t>Both forms are almost equally stable.</a:t>
            </a:r>
          </a:p>
        </p:txBody>
      </p:sp>
      <p:sp>
        <p:nvSpPr>
          <p:cNvPr id="21" name="TextBox 20">
            <a:extLst>
              <a:ext uri="{FF2B5EF4-FFF2-40B4-BE49-F238E27FC236}">
                <a16:creationId xmlns:a16="http://schemas.microsoft.com/office/drawing/2014/main" id="{1F53539D-5CA1-010D-F356-D90E7C9C0EFD}"/>
              </a:ext>
            </a:extLst>
          </p:cNvPr>
          <p:cNvSpPr txBox="1"/>
          <p:nvPr/>
        </p:nvSpPr>
        <p:spPr>
          <a:xfrm>
            <a:off x="896810" y="5357775"/>
            <a:ext cx="1052083" cy="369332"/>
          </a:xfrm>
          <a:prstGeom prst="rect">
            <a:avLst/>
          </a:prstGeom>
          <a:noFill/>
        </p:spPr>
        <p:txBody>
          <a:bodyPr wrap="none" rtlCol="0">
            <a:spAutoFit/>
          </a:bodyPr>
          <a:lstStyle/>
          <a:p>
            <a:r>
              <a:rPr lang="en-US" dirty="0"/>
              <a:t>Unfolded</a:t>
            </a:r>
          </a:p>
        </p:txBody>
      </p:sp>
      <p:sp>
        <p:nvSpPr>
          <p:cNvPr id="22" name="TextBox 21">
            <a:extLst>
              <a:ext uri="{FF2B5EF4-FFF2-40B4-BE49-F238E27FC236}">
                <a16:creationId xmlns:a16="http://schemas.microsoft.com/office/drawing/2014/main" id="{8B8CA770-A0AD-D53C-9926-F00D72360050}"/>
              </a:ext>
            </a:extLst>
          </p:cNvPr>
          <p:cNvSpPr txBox="1"/>
          <p:nvPr/>
        </p:nvSpPr>
        <p:spPr>
          <a:xfrm>
            <a:off x="1138259" y="2036800"/>
            <a:ext cx="1066800" cy="369332"/>
          </a:xfrm>
          <a:prstGeom prst="rect">
            <a:avLst/>
          </a:prstGeom>
          <a:solidFill>
            <a:schemeClr val="bg1"/>
          </a:solidFill>
        </p:spPr>
        <p:txBody>
          <a:bodyPr wrap="square" rtlCol="0">
            <a:spAutoFit/>
          </a:bodyPr>
          <a:lstStyle/>
          <a:p>
            <a:r>
              <a:rPr lang="en-US" dirty="0"/>
              <a:t>Normal</a:t>
            </a:r>
          </a:p>
        </p:txBody>
      </p:sp>
      <p:sp>
        <p:nvSpPr>
          <p:cNvPr id="23" name="TextBox 22">
            <a:extLst>
              <a:ext uri="{FF2B5EF4-FFF2-40B4-BE49-F238E27FC236}">
                <a16:creationId xmlns:a16="http://schemas.microsoft.com/office/drawing/2014/main" id="{6645042C-6015-B8EC-AE72-84F9782388FE}"/>
              </a:ext>
            </a:extLst>
          </p:cNvPr>
          <p:cNvSpPr txBox="1"/>
          <p:nvPr/>
        </p:nvSpPr>
        <p:spPr>
          <a:xfrm>
            <a:off x="4160428" y="3895724"/>
            <a:ext cx="1142999" cy="923330"/>
          </a:xfrm>
          <a:prstGeom prst="rect">
            <a:avLst/>
          </a:prstGeom>
          <a:noFill/>
        </p:spPr>
        <p:txBody>
          <a:bodyPr wrap="square" rtlCol="0">
            <a:spAutoFit/>
          </a:bodyPr>
          <a:lstStyle/>
          <a:p>
            <a:r>
              <a:rPr lang="en-US" dirty="0"/>
              <a:t>Misfolded prion protein</a:t>
            </a:r>
          </a:p>
        </p:txBody>
      </p:sp>
      <p:sp>
        <p:nvSpPr>
          <p:cNvPr id="24" name="Rectangle 23">
            <a:extLst>
              <a:ext uri="{FF2B5EF4-FFF2-40B4-BE49-F238E27FC236}">
                <a16:creationId xmlns:a16="http://schemas.microsoft.com/office/drawing/2014/main" id="{8CFBEF72-8359-E2CE-84E9-F44FA63F009D}"/>
              </a:ext>
            </a:extLst>
          </p:cNvPr>
          <p:cNvSpPr/>
          <p:nvPr/>
        </p:nvSpPr>
        <p:spPr>
          <a:xfrm>
            <a:off x="2287333" y="3803110"/>
            <a:ext cx="806573" cy="2625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4ABD07F2-6960-D322-9EB2-9938564FDAD0}"/>
              </a:ext>
            </a:extLst>
          </p:cNvPr>
          <p:cNvSpPr txBox="1"/>
          <p:nvPr/>
        </p:nvSpPr>
        <p:spPr>
          <a:xfrm>
            <a:off x="1973098" y="6019800"/>
            <a:ext cx="2187330" cy="369332"/>
          </a:xfrm>
          <a:prstGeom prst="rect">
            <a:avLst/>
          </a:prstGeom>
          <a:noFill/>
        </p:spPr>
        <p:txBody>
          <a:bodyPr wrap="none" rtlCol="0">
            <a:spAutoFit/>
          </a:bodyPr>
          <a:lstStyle/>
          <a:p>
            <a:r>
              <a:rPr lang="en-US" i="1" dirty="0">
                <a:solidFill>
                  <a:srgbClr val="C00000"/>
                </a:solidFill>
              </a:rPr>
              <a:t>Why does this occur?</a:t>
            </a:r>
          </a:p>
        </p:txBody>
      </p:sp>
      <p:sp>
        <p:nvSpPr>
          <p:cNvPr id="26" name="TextBox 25">
            <a:extLst>
              <a:ext uri="{FF2B5EF4-FFF2-40B4-BE49-F238E27FC236}">
                <a16:creationId xmlns:a16="http://schemas.microsoft.com/office/drawing/2014/main" id="{49A58F8E-53DB-142B-DE1C-3592A8385390}"/>
              </a:ext>
            </a:extLst>
          </p:cNvPr>
          <p:cNvSpPr txBox="1"/>
          <p:nvPr/>
        </p:nvSpPr>
        <p:spPr>
          <a:xfrm>
            <a:off x="5505163" y="6019800"/>
            <a:ext cx="3140540" cy="369332"/>
          </a:xfrm>
          <a:prstGeom prst="rect">
            <a:avLst/>
          </a:prstGeom>
          <a:noFill/>
        </p:spPr>
        <p:txBody>
          <a:bodyPr wrap="none" rtlCol="0">
            <a:spAutoFit/>
          </a:bodyPr>
          <a:lstStyle/>
          <a:p>
            <a:r>
              <a:rPr lang="en-US" i="1" dirty="0">
                <a:solidFill>
                  <a:srgbClr val="C00000"/>
                </a:solidFill>
              </a:rPr>
              <a:t>What is the effect on the brain?</a:t>
            </a:r>
          </a:p>
        </p:txBody>
      </p:sp>
      <p:sp>
        <p:nvSpPr>
          <p:cNvPr id="27" name="TextBox 26">
            <a:extLst>
              <a:ext uri="{FF2B5EF4-FFF2-40B4-BE49-F238E27FC236}">
                <a16:creationId xmlns:a16="http://schemas.microsoft.com/office/drawing/2014/main" id="{7BFD06D2-C5F2-A0D7-ADF4-57A70091E522}"/>
              </a:ext>
            </a:extLst>
          </p:cNvPr>
          <p:cNvSpPr txBox="1"/>
          <p:nvPr/>
        </p:nvSpPr>
        <p:spPr>
          <a:xfrm>
            <a:off x="8915400" y="5987019"/>
            <a:ext cx="2771080" cy="369332"/>
          </a:xfrm>
          <a:prstGeom prst="rect">
            <a:avLst/>
          </a:prstGeom>
          <a:noFill/>
        </p:spPr>
        <p:txBody>
          <a:bodyPr wrap="none" rtlCol="0">
            <a:spAutoFit/>
          </a:bodyPr>
          <a:lstStyle/>
          <a:p>
            <a:r>
              <a:rPr lang="en-US" i="1" dirty="0">
                <a:solidFill>
                  <a:srgbClr val="C00000"/>
                </a:solidFill>
              </a:rPr>
              <a:t>Why do the brain cells die?</a:t>
            </a:r>
          </a:p>
        </p:txBody>
      </p:sp>
      <p:sp>
        <p:nvSpPr>
          <p:cNvPr id="3" name="Date Placeholder 2">
            <a:extLst>
              <a:ext uri="{FF2B5EF4-FFF2-40B4-BE49-F238E27FC236}">
                <a16:creationId xmlns:a16="http://schemas.microsoft.com/office/drawing/2014/main" id="{0DAF2063-49D7-A314-5EC6-AB40F7B11FF3}"/>
              </a:ext>
            </a:extLst>
          </p:cNvPr>
          <p:cNvSpPr>
            <a:spLocks noGrp="1"/>
          </p:cNvSpPr>
          <p:nvPr>
            <p:ph type="dt" sz="half" idx="10"/>
          </p:nvPr>
        </p:nvSpPr>
        <p:spPr/>
        <p:txBody>
          <a:bodyPr/>
          <a:lstStyle/>
          <a:p>
            <a:fld id="{A0927C48-9FD2-4754-A93A-7EE5CBDB6C6E}" type="datetime1">
              <a:rPr lang="en-US" smtClean="0"/>
              <a:t>8/19/2023</a:t>
            </a:fld>
            <a:endParaRPr lang="en-US"/>
          </a:p>
        </p:txBody>
      </p:sp>
      <p:sp>
        <p:nvSpPr>
          <p:cNvPr id="6" name="Footer Placeholder 5">
            <a:extLst>
              <a:ext uri="{FF2B5EF4-FFF2-40B4-BE49-F238E27FC236}">
                <a16:creationId xmlns:a16="http://schemas.microsoft.com/office/drawing/2014/main" id="{CAF0FA8F-F7FE-FD28-928E-937DE5A9C21F}"/>
              </a:ext>
            </a:extLst>
          </p:cNvPr>
          <p:cNvSpPr>
            <a:spLocks noGrp="1"/>
          </p:cNvSpPr>
          <p:nvPr>
            <p:ph type="ftr" sz="quarter" idx="11"/>
          </p:nvPr>
        </p:nvSpPr>
        <p:spPr/>
        <p:txBody>
          <a:bodyPr/>
          <a:lstStyle/>
          <a:p>
            <a:r>
              <a:rPr lang="en-US"/>
              <a:t>D &amp; D - Lec 2 - Fall 2023</a:t>
            </a:r>
          </a:p>
        </p:txBody>
      </p:sp>
      <p:sp>
        <p:nvSpPr>
          <p:cNvPr id="7" name="Slide Number Placeholder 6">
            <a:extLst>
              <a:ext uri="{FF2B5EF4-FFF2-40B4-BE49-F238E27FC236}">
                <a16:creationId xmlns:a16="http://schemas.microsoft.com/office/drawing/2014/main" id="{AD870CF3-90A4-6A8C-80F0-6C4214490097}"/>
              </a:ext>
            </a:extLst>
          </p:cNvPr>
          <p:cNvSpPr>
            <a:spLocks noGrp="1"/>
          </p:cNvSpPr>
          <p:nvPr>
            <p:ph type="sldNum" sz="quarter" idx="12"/>
          </p:nvPr>
        </p:nvSpPr>
        <p:spPr/>
        <p:txBody>
          <a:bodyPr/>
          <a:lstStyle/>
          <a:p>
            <a:fld id="{DC3BB032-4020-48F4-953B-341806DC4A2B}" type="slidenum">
              <a:rPr lang="en-US" smtClean="0"/>
              <a:t>14</a:t>
            </a:fld>
            <a:endParaRPr lang="en-US"/>
          </a:p>
        </p:txBody>
      </p:sp>
    </p:spTree>
    <p:extLst>
      <p:ext uri="{BB962C8B-B14F-4D97-AF65-F5344CB8AC3E}">
        <p14:creationId xmlns:p14="http://schemas.microsoft.com/office/powerpoint/2010/main" val="13981670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09900" y="-54144"/>
            <a:ext cx="6172200" cy="857250"/>
          </a:xfrm>
        </p:spPr>
        <p:txBody>
          <a:bodyPr>
            <a:normAutofit/>
          </a:bodyPr>
          <a:lstStyle/>
          <a:p>
            <a:r>
              <a:rPr lang="en-US" sz="2800" dirty="0"/>
              <a:t>Quaternary Structure</a:t>
            </a:r>
          </a:p>
        </p:txBody>
      </p:sp>
      <p:sp>
        <p:nvSpPr>
          <p:cNvPr id="3" name="Content Placeholder 2"/>
          <p:cNvSpPr>
            <a:spLocks noGrp="1"/>
          </p:cNvSpPr>
          <p:nvPr>
            <p:ph idx="4294967295"/>
          </p:nvPr>
        </p:nvSpPr>
        <p:spPr>
          <a:xfrm>
            <a:off x="76200" y="804697"/>
            <a:ext cx="7848600" cy="1133475"/>
          </a:xfrm>
        </p:spPr>
        <p:txBody>
          <a:bodyPr>
            <a:noAutofit/>
          </a:bodyPr>
          <a:lstStyle/>
          <a:p>
            <a:r>
              <a:rPr lang="en-US" sz="1800" dirty="0"/>
              <a:t>Combinations of polypeptide subunits (combinations of tertiary structures).</a:t>
            </a:r>
          </a:p>
          <a:p>
            <a:r>
              <a:rPr lang="en-US" sz="1800" dirty="0"/>
              <a:t>May be held together by covalent bonds (disulfide), but usually non-covalent interactions between R groups on the different chains.</a:t>
            </a:r>
          </a:p>
          <a:p>
            <a:r>
              <a:rPr lang="en-US" sz="1800" dirty="0"/>
              <a:t>Proteins can be a dimer, a tetramer, etc.</a:t>
            </a:r>
          </a:p>
          <a:p>
            <a:r>
              <a:rPr lang="en-US" sz="1800" dirty="0"/>
              <a:t>If the chains are the same, called homo__________.  If chains are different, hetero_______</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p:txBody>
      </p:sp>
      <p:sp>
        <p:nvSpPr>
          <p:cNvPr id="8" name="TextBox 7">
            <a:extLst>
              <a:ext uri="{FF2B5EF4-FFF2-40B4-BE49-F238E27FC236}">
                <a16:creationId xmlns:a16="http://schemas.microsoft.com/office/drawing/2014/main" id="{3185ACE5-5FDE-4ECD-BCD6-150D0C3D894F}"/>
              </a:ext>
            </a:extLst>
          </p:cNvPr>
          <p:cNvSpPr txBox="1"/>
          <p:nvPr/>
        </p:nvSpPr>
        <p:spPr>
          <a:xfrm>
            <a:off x="5547595" y="2818152"/>
            <a:ext cx="4585118" cy="1477328"/>
          </a:xfrm>
          <a:prstGeom prst="rect">
            <a:avLst/>
          </a:prstGeom>
          <a:noFill/>
        </p:spPr>
        <p:txBody>
          <a:bodyPr wrap="square" rtlCol="0">
            <a:spAutoFit/>
          </a:bodyPr>
          <a:lstStyle/>
          <a:p>
            <a:r>
              <a:rPr lang="en-US" dirty="0"/>
              <a:t>Quaternary structure of hemoglobin (oxygen transport protein):</a:t>
            </a:r>
          </a:p>
          <a:p>
            <a:endParaRPr lang="en-US" dirty="0"/>
          </a:p>
          <a:p>
            <a:pPr marL="214308" indent="-214308">
              <a:buFont typeface="Arial" panose="020B0604020202020204" pitchFamily="34" charset="0"/>
              <a:buChar char="•"/>
            </a:pPr>
            <a:r>
              <a:rPr lang="en-US" dirty="0"/>
              <a:t>two α chains</a:t>
            </a:r>
          </a:p>
          <a:p>
            <a:pPr marL="214308" indent="-214308">
              <a:buFont typeface="Arial" panose="020B0604020202020204" pitchFamily="34" charset="0"/>
              <a:buChar char="•"/>
            </a:pPr>
            <a:r>
              <a:rPr lang="en-US" dirty="0"/>
              <a:t>two </a:t>
            </a:r>
            <a:r>
              <a:rPr lang="el-GR" dirty="0"/>
              <a:t>β</a:t>
            </a:r>
            <a:r>
              <a:rPr lang="en-US" dirty="0"/>
              <a:t> chains</a:t>
            </a:r>
          </a:p>
        </p:txBody>
      </p:sp>
      <p:sp>
        <p:nvSpPr>
          <p:cNvPr id="9" name="TextBox 8">
            <a:extLst>
              <a:ext uri="{FF2B5EF4-FFF2-40B4-BE49-F238E27FC236}">
                <a16:creationId xmlns:a16="http://schemas.microsoft.com/office/drawing/2014/main" id="{5D9DDD27-5880-405D-8BA2-1290F86AC72C}"/>
              </a:ext>
            </a:extLst>
          </p:cNvPr>
          <p:cNvSpPr txBox="1"/>
          <p:nvPr/>
        </p:nvSpPr>
        <p:spPr>
          <a:xfrm>
            <a:off x="5543241" y="4515306"/>
            <a:ext cx="6130523" cy="369332"/>
          </a:xfrm>
          <a:prstGeom prst="rect">
            <a:avLst/>
          </a:prstGeom>
          <a:noFill/>
        </p:spPr>
        <p:txBody>
          <a:bodyPr wrap="square" rtlCol="0">
            <a:spAutoFit/>
          </a:bodyPr>
          <a:lstStyle/>
          <a:p>
            <a:r>
              <a:rPr lang="en-US" dirty="0"/>
              <a:t>Oxygen is carried on Fe</a:t>
            </a:r>
            <a:r>
              <a:rPr lang="en-US" baseline="30000" dirty="0"/>
              <a:t>2+ </a:t>
            </a:r>
            <a:r>
              <a:rPr lang="en-US" dirty="0"/>
              <a:t>within heme groups:</a:t>
            </a:r>
          </a:p>
        </p:txBody>
      </p:sp>
      <p:pic>
        <p:nvPicPr>
          <p:cNvPr id="10" name="Picture 9">
            <a:extLst>
              <a:ext uri="{FF2B5EF4-FFF2-40B4-BE49-F238E27FC236}">
                <a16:creationId xmlns:a16="http://schemas.microsoft.com/office/drawing/2014/main" id="{847E5CBA-F7E4-4B5B-9BA2-6518C4D9C46F}"/>
              </a:ext>
            </a:extLst>
          </p:cNvPr>
          <p:cNvPicPr>
            <a:picLocks noChangeAspect="1"/>
          </p:cNvPicPr>
          <p:nvPr/>
        </p:nvPicPr>
        <p:blipFill>
          <a:blip r:embed="rId4"/>
          <a:stretch>
            <a:fillRect/>
          </a:stretch>
        </p:blipFill>
        <p:spPr>
          <a:xfrm>
            <a:off x="6019720" y="5082593"/>
            <a:ext cx="3129211" cy="1070190"/>
          </a:xfrm>
          <a:prstGeom prst="rect">
            <a:avLst/>
          </a:prstGeom>
        </p:spPr>
      </p:pic>
      <p:pic>
        <p:nvPicPr>
          <p:cNvPr id="11" name="hb">
            <a:hlinkClick r:id="" action="ppaction://media"/>
            <a:extLst>
              <a:ext uri="{FF2B5EF4-FFF2-40B4-BE49-F238E27FC236}">
                <a16:creationId xmlns:a16="http://schemas.microsoft.com/office/drawing/2014/main" id="{4F9ABF2D-E8F6-4C8D-89C5-C4F6C3B49A5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90076" y="3073239"/>
            <a:ext cx="3180041" cy="2973545"/>
          </a:xfrm>
          <a:prstGeom prst="rect">
            <a:avLst/>
          </a:prstGeom>
        </p:spPr>
      </p:pic>
      <p:sp>
        <p:nvSpPr>
          <p:cNvPr id="4" name="Date Placeholder 3">
            <a:extLst>
              <a:ext uri="{FF2B5EF4-FFF2-40B4-BE49-F238E27FC236}">
                <a16:creationId xmlns:a16="http://schemas.microsoft.com/office/drawing/2014/main" id="{DEBFE02A-D86D-35A3-D9F8-C59C5104A1DE}"/>
              </a:ext>
            </a:extLst>
          </p:cNvPr>
          <p:cNvSpPr>
            <a:spLocks noGrp="1"/>
          </p:cNvSpPr>
          <p:nvPr>
            <p:ph type="dt" sz="half" idx="10"/>
          </p:nvPr>
        </p:nvSpPr>
        <p:spPr/>
        <p:txBody>
          <a:bodyPr/>
          <a:lstStyle/>
          <a:p>
            <a:fld id="{51B9704D-82A0-499C-9ADB-6BC9DA9ED318}" type="datetime1">
              <a:rPr lang="en-US" smtClean="0"/>
              <a:t>8/19/2023</a:t>
            </a:fld>
            <a:endParaRPr lang="en-US"/>
          </a:p>
        </p:txBody>
      </p:sp>
      <p:sp>
        <p:nvSpPr>
          <p:cNvPr id="6" name="Footer Placeholder 5">
            <a:extLst>
              <a:ext uri="{FF2B5EF4-FFF2-40B4-BE49-F238E27FC236}">
                <a16:creationId xmlns:a16="http://schemas.microsoft.com/office/drawing/2014/main" id="{08986D33-01F0-D746-4984-8D1AACBD489B}"/>
              </a:ext>
            </a:extLst>
          </p:cNvPr>
          <p:cNvSpPr>
            <a:spLocks noGrp="1"/>
          </p:cNvSpPr>
          <p:nvPr>
            <p:ph type="ftr" sz="quarter" idx="11"/>
          </p:nvPr>
        </p:nvSpPr>
        <p:spPr/>
        <p:txBody>
          <a:bodyPr/>
          <a:lstStyle/>
          <a:p>
            <a:r>
              <a:rPr lang="en-US"/>
              <a:t>D &amp; D - Lec 2 - Fall 2023</a:t>
            </a:r>
          </a:p>
        </p:txBody>
      </p:sp>
      <p:sp>
        <p:nvSpPr>
          <p:cNvPr id="7" name="Slide Number Placeholder 6">
            <a:extLst>
              <a:ext uri="{FF2B5EF4-FFF2-40B4-BE49-F238E27FC236}">
                <a16:creationId xmlns:a16="http://schemas.microsoft.com/office/drawing/2014/main" id="{AC594A6D-99DF-470C-7F9E-CE843B46DE13}"/>
              </a:ext>
            </a:extLst>
          </p:cNvPr>
          <p:cNvSpPr>
            <a:spLocks noGrp="1"/>
          </p:cNvSpPr>
          <p:nvPr>
            <p:ph type="sldNum" sz="quarter" idx="12"/>
          </p:nvPr>
        </p:nvSpPr>
        <p:spPr/>
        <p:txBody>
          <a:bodyPr/>
          <a:lstStyle/>
          <a:p>
            <a:fld id="{DC3BB032-4020-48F4-953B-341806DC4A2B}" type="slidenum">
              <a:rPr lang="en-US" smtClean="0"/>
              <a:t>15</a:t>
            </a:fld>
            <a:endParaRPr lang="en-US"/>
          </a:p>
        </p:txBody>
      </p:sp>
    </p:spTree>
    <p:extLst>
      <p:ext uri="{BB962C8B-B14F-4D97-AF65-F5344CB8AC3E}">
        <p14:creationId xmlns:p14="http://schemas.microsoft.com/office/powerpoint/2010/main" val="26407289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80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11"/>
                    </p:tgtEl>
                  </p:cond>
                </p:stCondLst>
                <p:endSync evt="end" delay="0">
                  <p:rtn val="all"/>
                </p:endSync>
                <p:childTnLst>
                  <p:par>
                    <p:cTn id="36" fill="hold">
                      <p:stCondLst>
                        <p:cond delay="0"/>
                      </p:stCondLst>
                      <p:childTnLst>
                        <p:par>
                          <p:cTn id="37" fill="hold">
                            <p:stCondLst>
                              <p:cond delay="0"/>
                            </p:stCondLst>
                            <p:childTnLst>
                              <p:par>
                                <p:cTn id="38" presetID="2" presetClass="mediacall" presetSubtype="0" fill="hold" nodeType="clickEffect">
                                  <p:stCondLst>
                                    <p:cond delay="0"/>
                                  </p:stCondLst>
                                  <p:childTnLst>
                                    <p:cmd type="call" cmd="togglePause">
                                      <p:cBhvr>
                                        <p:cTn id="39" dur="1" fill="hold"/>
                                        <p:tgtEl>
                                          <p:spTgt spid="11"/>
                                        </p:tgtEl>
                                      </p:cBhvr>
                                    </p:cmd>
                                  </p:childTnLst>
                                </p:cTn>
                              </p:par>
                            </p:childTnLst>
                          </p:cTn>
                        </p:par>
                      </p:childTnLst>
                    </p:cTn>
                  </p:par>
                </p:childTnLst>
              </p:cTn>
              <p:nextCondLst>
                <p:cond evt="onClick" delay="0">
                  <p:tgtEl>
                    <p:spTgt spid="11"/>
                  </p:tgtEl>
                </p:cond>
              </p:nextCondLst>
            </p:seq>
            <p:video>
              <p:cMediaNode vol="80000">
                <p:cTn id="40" fill="hold" display="0">
                  <p:stCondLst>
                    <p:cond delay="indefinite"/>
                  </p:stCondLst>
                </p:cTn>
                <p:tgtEl>
                  <p:spTgt spid="11"/>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F9ABD2E-4ED2-4876-955E-24B9C5130073}"/>
              </a:ext>
            </a:extLst>
          </p:cNvPr>
          <p:cNvSpPr txBox="1"/>
          <p:nvPr/>
        </p:nvSpPr>
        <p:spPr>
          <a:xfrm>
            <a:off x="9144000" y="1239579"/>
            <a:ext cx="911596" cy="369332"/>
          </a:xfrm>
          <a:prstGeom prst="rect">
            <a:avLst/>
          </a:prstGeom>
          <a:noFill/>
        </p:spPr>
        <p:txBody>
          <a:bodyPr wrap="none" rtlCol="0">
            <a:spAutoFit/>
          </a:bodyPr>
          <a:lstStyle/>
          <a:p>
            <a:r>
              <a:rPr lang="en-US" dirty="0"/>
              <a:t>Antigen</a:t>
            </a:r>
          </a:p>
        </p:txBody>
      </p:sp>
      <p:sp>
        <p:nvSpPr>
          <p:cNvPr id="10" name="TextBox 9">
            <a:extLst>
              <a:ext uri="{FF2B5EF4-FFF2-40B4-BE49-F238E27FC236}">
                <a16:creationId xmlns:a16="http://schemas.microsoft.com/office/drawing/2014/main" id="{22C47623-8107-413D-9668-E6F45A64B570}"/>
              </a:ext>
            </a:extLst>
          </p:cNvPr>
          <p:cNvSpPr txBox="1"/>
          <p:nvPr/>
        </p:nvSpPr>
        <p:spPr>
          <a:xfrm>
            <a:off x="1816709" y="2252318"/>
            <a:ext cx="1922837" cy="923330"/>
          </a:xfrm>
          <a:prstGeom prst="rect">
            <a:avLst/>
          </a:prstGeom>
          <a:noFill/>
        </p:spPr>
        <p:txBody>
          <a:bodyPr wrap="square" rtlCol="0">
            <a:spAutoFit/>
          </a:bodyPr>
          <a:lstStyle/>
          <a:p>
            <a:r>
              <a:rPr lang="en-US" dirty="0"/>
              <a:t>Antigen = ligand that binds to an antibody.</a:t>
            </a:r>
          </a:p>
        </p:txBody>
      </p:sp>
      <p:pic>
        <p:nvPicPr>
          <p:cNvPr id="2" name="Picture 1">
            <a:extLst>
              <a:ext uri="{FF2B5EF4-FFF2-40B4-BE49-F238E27FC236}">
                <a16:creationId xmlns:a16="http://schemas.microsoft.com/office/drawing/2014/main" id="{5A531772-7A31-48A7-BE26-530D231025C8}"/>
              </a:ext>
            </a:extLst>
          </p:cNvPr>
          <p:cNvPicPr>
            <a:picLocks noChangeAspect="1"/>
          </p:cNvPicPr>
          <p:nvPr/>
        </p:nvPicPr>
        <p:blipFill>
          <a:blip r:embed="rId3"/>
          <a:stretch>
            <a:fillRect/>
          </a:stretch>
        </p:blipFill>
        <p:spPr>
          <a:xfrm>
            <a:off x="3850336" y="1456105"/>
            <a:ext cx="4654477" cy="3719331"/>
          </a:xfrm>
          <a:prstGeom prst="rect">
            <a:avLst/>
          </a:prstGeom>
        </p:spPr>
      </p:pic>
      <p:pic>
        <p:nvPicPr>
          <p:cNvPr id="21" name="Picture 20">
            <a:extLst>
              <a:ext uri="{FF2B5EF4-FFF2-40B4-BE49-F238E27FC236}">
                <a16:creationId xmlns:a16="http://schemas.microsoft.com/office/drawing/2014/main" id="{F3A26DB5-150F-46B1-80EB-5D9DBF7DB8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930" y="812578"/>
            <a:ext cx="1443267" cy="1443267"/>
          </a:xfrm>
          <a:prstGeom prst="rect">
            <a:avLst/>
          </a:prstGeom>
        </p:spPr>
      </p:pic>
      <p:pic>
        <p:nvPicPr>
          <p:cNvPr id="23" name="Picture 22">
            <a:extLst>
              <a:ext uri="{FF2B5EF4-FFF2-40B4-BE49-F238E27FC236}">
                <a16:creationId xmlns:a16="http://schemas.microsoft.com/office/drawing/2014/main" id="{CB8F9765-AA55-4EDF-8284-A13B714AF4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0456" y="934846"/>
            <a:ext cx="1535365" cy="1535365"/>
          </a:xfrm>
          <a:prstGeom prst="rect">
            <a:avLst/>
          </a:prstGeom>
        </p:spPr>
      </p:pic>
      <p:sp>
        <p:nvSpPr>
          <p:cNvPr id="26" name="TextBox 25">
            <a:extLst>
              <a:ext uri="{FF2B5EF4-FFF2-40B4-BE49-F238E27FC236}">
                <a16:creationId xmlns:a16="http://schemas.microsoft.com/office/drawing/2014/main" id="{527B4F5C-1E84-4244-9B45-E0338A8693B1}"/>
              </a:ext>
            </a:extLst>
          </p:cNvPr>
          <p:cNvSpPr txBox="1"/>
          <p:nvPr/>
        </p:nvSpPr>
        <p:spPr>
          <a:xfrm>
            <a:off x="2683154" y="1308100"/>
            <a:ext cx="911596" cy="369332"/>
          </a:xfrm>
          <a:prstGeom prst="rect">
            <a:avLst/>
          </a:prstGeom>
          <a:noFill/>
        </p:spPr>
        <p:txBody>
          <a:bodyPr wrap="none" rtlCol="0">
            <a:spAutoFit/>
          </a:bodyPr>
          <a:lstStyle/>
          <a:p>
            <a:r>
              <a:rPr lang="en-US" dirty="0"/>
              <a:t>Antigen</a:t>
            </a:r>
          </a:p>
        </p:txBody>
      </p:sp>
      <p:sp>
        <p:nvSpPr>
          <p:cNvPr id="27" name="Rectangle 26">
            <a:extLst>
              <a:ext uri="{FF2B5EF4-FFF2-40B4-BE49-F238E27FC236}">
                <a16:creationId xmlns:a16="http://schemas.microsoft.com/office/drawing/2014/main" id="{45E5800F-788F-45D3-B5D5-72CEC4174F63}"/>
              </a:ext>
            </a:extLst>
          </p:cNvPr>
          <p:cNvSpPr/>
          <p:nvPr/>
        </p:nvSpPr>
        <p:spPr>
          <a:xfrm>
            <a:off x="152400" y="128463"/>
            <a:ext cx="11430000" cy="523220"/>
          </a:xfrm>
          <a:prstGeom prst="rect">
            <a:avLst/>
          </a:prstGeom>
        </p:spPr>
        <p:txBody>
          <a:bodyPr wrap="square">
            <a:spAutoFit/>
          </a:bodyPr>
          <a:lstStyle/>
          <a:p>
            <a:r>
              <a:rPr lang="en-US" sz="2800" dirty="0">
                <a:latin typeface="+mj-lt"/>
              </a:rPr>
              <a:t>Antibodies – Produced by the Adaptive Immune system to Fight Pathogens.</a:t>
            </a:r>
          </a:p>
        </p:txBody>
      </p:sp>
      <p:sp>
        <p:nvSpPr>
          <p:cNvPr id="3" name="Rectangle 2">
            <a:extLst>
              <a:ext uri="{FF2B5EF4-FFF2-40B4-BE49-F238E27FC236}">
                <a16:creationId xmlns:a16="http://schemas.microsoft.com/office/drawing/2014/main" id="{563C1B9E-7178-4F85-96A7-641B5C1DCF13}"/>
              </a:ext>
            </a:extLst>
          </p:cNvPr>
          <p:cNvSpPr/>
          <p:nvPr/>
        </p:nvSpPr>
        <p:spPr>
          <a:xfrm>
            <a:off x="1702082" y="5227146"/>
            <a:ext cx="8508718" cy="1200329"/>
          </a:xfrm>
          <a:prstGeom prst="rect">
            <a:avLst/>
          </a:prstGeom>
        </p:spPr>
        <p:txBody>
          <a:bodyPr wrap="square">
            <a:spAutoFit/>
          </a:bodyPr>
          <a:lstStyle/>
          <a:p>
            <a:r>
              <a:rPr lang="en-US" b="1" dirty="0"/>
              <a:t>Properties of Antibodies:</a:t>
            </a:r>
          </a:p>
          <a:p>
            <a:pPr marL="742932" lvl="1" indent="-285744">
              <a:buFont typeface="Arial" panose="020B0604020202020204" pitchFamily="34" charset="0"/>
              <a:buChar char="•"/>
            </a:pPr>
            <a:r>
              <a:rPr lang="en-US" dirty="0"/>
              <a:t>4 chains – two identical light (200 aa), two identical heavy (400 aa).</a:t>
            </a:r>
          </a:p>
          <a:p>
            <a:pPr marL="742932" lvl="1" indent="-285744">
              <a:buFont typeface="Arial" panose="020B0604020202020204" pitchFamily="34" charset="0"/>
              <a:buChar char="•"/>
            </a:pPr>
            <a:r>
              <a:rPr lang="en-US" dirty="0"/>
              <a:t>Bind two identical antigens (pathogens, toxins)</a:t>
            </a:r>
          </a:p>
          <a:p>
            <a:pPr marL="742932" lvl="1" indent="-285744">
              <a:buFont typeface="Arial" panose="020B0604020202020204" pitchFamily="34" charset="0"/>
              <a:buChar char="•"/>
            </a:pPr>
            <a:r>
              <a:rPr lang="en-US" dirty="0"/>
              <a:t>Chains crosslinked with disulfide bonds, increasing stability.</a:t>
            </a:r>
          </a:p>
        </p:txBody>
      </p:sp>
      <p:pic>
        <p:nvPicPr>
          <p:cNvPr id="5" name="Picture 2" descr="Figure 4-26">
            <a:extLst>
              <a:ext uri="{FF2B5EF4-FFF2-40B4-BE49-F238E27FC236}">
                <a16:creationId xmlns:a16="http://schemas.microsoft.com/office/drawing/2014/main" id="{6D8A204C-6769-647C-0644-4D5852B1567C}"/>
              </a:ext>
            </a:extLst>
          </p:cNvPr>
          <p:cNvPicPr>
            <a:picLocks noChangeAspect="1" noChangeArrowheads="1"/>
          </p:cNvPicPr>
          <p:nvPr/>
        </p:nvPicPr>
        <p:blipFill>
          <a:blip r:embed="rId6"/>
          <a:srcRect/>
          <a:stretch>
            <a:fillRect/>
          </a:stretch>
        </p:blipFill>
        <p:spPr bwMode="auto">
          <a:xfrm>
            <a:off x="9046702" y="4580212"/>
            <a:ext cx="2785958" cy="1568202"/>
          </a:xfrm>
          <a:prstGeom prst="rect">
            <a:avLst/>
          </a:prstGeom>
          <a:noFill/>
          <a:ln w="9525">
            <a:noFill/>
            <a:miter lim="800000"/>
            <a:headEnd/>
            <a:tailEnd/>
          </a:ln>
          <a:effectLst/>
        </p:spPr>
      </p:pic>
      <p:sp>
        <p:nvSpPr>
          <p:cNvPr id="9" name="Date Placeholder 8">
            <a:extLst>
              <a:ext uri="{FF2B5EF4-FFF2-40B4-BE49-F238E27FC236}">
                <a16:creationId xmlns:a16="http://schemas.microsoft.com/office/drawing/2014/main" id="{50AEBD78-2B04-9002-71EE-CD26C076DE8C}"/>
              </a:ext>
            </a:extLst>
          </p:cNvPr>
          <p:cNvSpPr>
            <a:spLocks noGrp="1"/>
          </p:cNvSpPr>
          <p:nvPr>
            <p:ph type="dt" sz="half" idx="10"/>
          </p:nvPr>
        </p:nvSpPr>
        <p:spPr/>
        <p:txBody>
          <a:bodyPr/>
          <a:lstStyle/>
          <a:p>
            <a:fld id="{83D2091E-C996-42FC-A627-B427D3718327}" type="datetime1">
              <a:rPr lang="en-US" smtClean="0"/>
              <a:t>8/19/2023</a:t>
            </a:fld>
            <a:endParaRPr lang="en-US"/>
          </a:p>
        </p:txBody>
      </p:sp>
      <p:sp>
        <p:nvSpPr>
          <p:cNvPr id="11" name="Footer Placeholder 10">
            <a:extLst>
              <a:ext uri="{FF2B5EF4-FFF2-40B4-BE49-F238E27FC236}">
                <a16:creationId xmlns:a16="http://schemas.microsoft.com/office/drawing/2014/main" id="{E194CC22-45AD-DE72-FBBF-49CA38902809}"/>
              </a:ext>
            </a:extLst>
          </p:cNvPr>
          <p:cNvSpPr>
            <a:spLocks noGrp="1"/>
          </p:cNvSpPr>
          <p:nvPr>
            <p:ph type="ftr" sz="quarter" idx="11"/>
          </p:nvPr>
        </p:nvSpPr>
        <p:spPr/>
        <p:txBody>
          <a:bodyPr/>
          <a:lstStyle/>
          <a:p>
            <a:r>
              <a:rPr lang="en-US"/>
              <a:t>D &amp; D - Lec 2 - Fall 2023</a:t>
            </a:r>
          </a:p>
        </p:txBody>
      </p:sp>
      <p:sp>
        <p:nvSpPr>
          <p:cNvPr id="12" name="Slide Number Placeholder 11">
            <a:extLst>
              <a:ext uri="{FF2B5EF4-FFF2-40B4-BE49-F238E27FC236}">
                <a16:creationId xmlns:a16="http://schemas.microsoft.com/office/drawing/2014/main" id="{5B65937A-50EF-4E79-D18A-1CFB9ED15D9E}"/>
              </a:ext>
            </a:extLst>
          </p:cNvPr>
          <p:cNvSpPr>
            <a:spLocks noGrp="1"/>
          </p:cNvSpPr>
          <p:nvPr>
            <p:ph type="sldNum" sz="quarter" idx="12"/>
          </p:nvPr>
        </p:nvSpPr>
        <p:spPr/>
        <p:txBody>
          <a:bodyPr/>
          <a:lstStyle/>
          <a:p>
            <a:fld id="{DC3BB032-4020-48F4-953B-341806DC4A2B}" type="slidenum">
              <a:rPr lang="en-US" smtClean="0"/>
              <a:t>16</a:t>
            </a:fld>
            <a:endParaRPr lang="en-US"/>
          </a:p>
        </p:txBody>
      </p:sp>
    </p:spTree>
    <p:extLst>
      <p:ext uri="{BB962C8B-B14F-4D97-AF65-F5344CB8AC3E}">
        <p14:creationId xmlns:p14="http://schemas.microsoft.com/office/powerpoint/2010/main" val="27844594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Rectangle 3"/>
          <p:cNvSpPr>
            <a:spLocks noGrp="1" noChangeArrowheads="1"/>
          </p:cNvSpPr>
          <p:nvPr>
            <p:ph type="body" idx="4294967295"/>
          </p:nvPr>
        </p:nvSpPr>
        <p:spPr>
          <a:xfrm>
            <a:off x="609600" y="685800"/>
            <a:ext cx="10820400" cy="5334000"/>
          </a:xfrm>
        </p:spPr>
        <p:txBody>
          <a:bodyPr>
            <a:noAutofit/>
          </a:bodyPr>
          <a:lstStyle/>
          <a:p>
            <a:pPr marL="0" indent="0">
              <a:spcBef>
                <a:spcPts val="0"/>
              </a:spcBef>
              <a:buNone/>
            </a:pPr>
            <a:r>
              <a:rPr lang="en-US" sz="1800" b="1" dirty="0"/>
              <a:t>Primary Structure:</a:t>
            </a:r>
          </a:p>
          <a:p>
            <a:pPr>
              <a:spcBef>
                <a:spcPts val="0"/>
              </a:spcBef>
            </a:pPr>
            <a:r>
              <a:rPr lang="en-US" sz="1800" dirty="0"/>
              <a:t>Can you describe the mechanism of peptide bond formation</a:t>
            </a:r>
          </a:p>
          <a:p>
            <a:pPr>
              <a:spcBef>
                <a:spcPts val="0"/>
              </a:spcBef>
            </a:pPr>
            <a:r>
              <a:rPr lang="en-US" sz="1800" dirty="0"/>
              <a:t>Can you draw structure of peptides.</a:t>
            </a:r>
          </a:p>
          <a:p>
            <a:pPr>
              <a:spcBef>
                <a:spcPts val="0"/>
              </a:spcBef>
            </a:pPr>
            <a:r>
              <a:rPr lang="en-US" sz="1800" dirty="0"/>
              <a:t>Can you identify amino terminus and give the sequence of amino acids, N -&gt; C</a:t>
            </a:r>
          </a:p>
          <a:p>
            <a:pPr marL="0" indent="0">
              <a:spcBef>
                <a:spcPts val="600"/>
              </a:spcBef>
              <a:buNone/>
            </a:pPr>
            <a:r>
              <a:rPr lang="en-US" sz="1800" b="1" dirty="0"/>
              <a:t>Secondary structure:</a:t>
            </a:r>
          </a:p>
          <a:p>
            <a:pPr>
              <a:spcBef>
                <a:spcPts val="0"/>
              </a:spcBef>
            </a:pPr>
            <a:r>
              <a:rPr lang="en-US" sz="1800" dirty="0"/>
              <a:t>Identify helical and sheet secondary structures,</a:t>
            </a:r>
          </a:p>
          <a:p>
            <a:pPr>
              <a:spcBef>
                <a:spcPts val="0"/>
              </a:spcBef>
            </a:pPr>
            <a:r>
              <a:rPr lang="en-US" sz="1800" dirty="0"/>
              <a:t>know that they are stabilized by </a:t>
            </a:r>
            <a:r>
              <a:rPr lang="en-US" sz="1800" b="1" dirty="0"/>
              <a:t>mainchain</a:t>
            </a:r>
            <a:r>
              <a:rPr lang="en-US" sz="1800" dirty="0"/>
              <a:t> hydrogen bonds between N-H and O=C.</a:t>
            </a:r>
          </a:p>
          <a:p>
            <a:pPr>
              <a:spcBef>
                <a:spcPts val="0"/>
              </a:spcBef>
            </a:pPr>
            <a:r>
              <a:rPr lang="en-US" sz="1800" dirty="0"/>
              <a:t>Location of H-bonds and sidechains</a:t>
            </a:r>
          </a:p>
          <a:p>
            <a:pPr marL="0" indent="0">
              <a:spcBef>
                <a:spcPts val="600"/>
              </a:spcBef>
              <a:buNone/>
            </a:pPr>
            <a:r>
              <a:rPr lang="en-US" sz="1800" b="1" dirty="0"/>
              <a:t>Tertiary Structure:</a:t>
            </a:r>
          </a:p>
          <a:p>
            <a:pPr>
              <a:spcBef>
                <a:spcPts val="0"/>
              </a:spcBef>
            </a:pPr>
            <a:r>
              <a:rPr lang="en-US" sz="1800" dirty="0"/>
              <a:t>Can you describe and identify role of the following in stabilizing the folded state.</a:t>
            </a:r>
          </a:p>
          <a:p>
            <a:pPr lvl="1">
              <a:spcBef>
                <a:spcPts val="0"/>
              </a:spcBef>
            </a:pPr>
            <a:r>
              <a:rPr lang="en-US" sz="1800" dirty="0"/>
              <a:t>H-bonds,</a:t>
            </a:r>
          </a:p>
          <a:p>
            <a:pPr lvl="1">
              <a:spcBef>
                <a:spcPts val="0"/>
              </a:spcBef>
            </a:pPr>
            <a:r>
              <a:rPr lang="en-US" sz="1800" dirty="0"/>
              <a:t>van der Waals,</a:t>
            </a:r>
          </a:p>
          <a:p>
            <a:pPr lvl="1">
              <a:spcBef>
                <a:spcPts val="0"/>
              </a:spcBef>
            </a:pPr>
            <a:r>
              <a:rPr lang="en-US" sz="1800" dirty="0"/>
              <a:t>hydrophobic effect</a:t>
            </a:r>
          </a:p>
          <a:p>
            <a:pPr>
              <a:spcBef>
                <a:spcPts val="0"/>
              </a:spcBef>
            </a:pPr>
            <a:r>
              <a:rPr lang="en-US" sz="1800" dirty="0"/>
              <a:t>Can you predict, based on sidechain, which amino acids are found in the core of a protein, and which are found on the surface.</a:t>
            </a:r>
          </a:p>
          <a:p>
            <a:pPr marL="0" indent="0">
              <a:spcBef>
                <a:spcPts val="600"/>
              </a:spcBef>
              <a:buNone/>
            </a:pPr>
            <a:r>
              <a:rPr lang="en-US" sz="1800" b="1" dirty="0"/>
              <a:t>Quaternary Structure:</a:t>
            </a:r>
          </a:p>
          <a:p>
            <a:pPr>
              <a:spcBef>
                <a:spcPts val="0"/>
              </a:spcBef>
            </a:pPr>
            <a:r>
              <a:rPr lang="en-US" sz="1800" dirty="0"/>
              <a:t>Multiple chains, stabilized by non-covalent and covalent (disulfide bonds) interactions.</a:t>
            </a:r>
          </a:p>
          <a:p>
            <a:pPr>
              <a:spcBef>
                <a:spcPts val="0"/>
              </a:spcBef>
            </a:pPr>
            <a:r>
              <a:rPr lang="en-US" sz="1800" dirty="0"/>
              <a:t>What is the quaternary structure of an antibody?</a:t>
            </a:r>
          </a:p>
        </p:txBody>
      </p:sp>
      <p:sp>
        <p:nvSpPr>
          <p:cNvPr id="3" name="TextBox 2">
            <a:extLst>
              <a:ext uri="{FF2B5EF4-FFF2-40B4-BE49-F238E27FC236}">
                <a16:creationId xmlns:a16="http://schemas.microsoft.com/office/drawing/2014/main" id="{438F6A81-6B5E-40E8-9E96-65529F3B00BC}"/>
              </a:ext>
            </a:extLst>
          </p:cNvPr>
          <p:cNvSpPr txBox="1"/>
          <p:nvPr/>
        </p:nvSpPr>
        <p:spPr>
          <a:xfrm>
            <a:off x="2819401" y="0"/>
            <a:ext cx="6916189" cy="523220"/>
          </a:xfrm>
          <a:prstGeom prst="rect">
            <a:avLst/>
          </a:prstGeom>
          <a:noFill/>
        </p:spPr>
        <p:txBody>
          <a:bodyPr wrap="none" rtlCol="0">
            <a:spAutoFit/>
          </a:bodyPr>
          <a:lstStyle/>
          <a:p>
            <a:r>
              <a:rPr lang="en-US" sz="2800" dirty="0">
                <a:latin typeface="Calibri" panose="020F0502020204030204" pitchFamily="34" charset="0"/>
              </a:rPr>
              <a:t>Protein Structure - Summary and Expectations</a:t>
            </a:r>
          </a:p>
        </p:txBody>
      </p:sp>
      <p:sp>
        <p:nvSpPr>
          <p:cNvPr id="2" name="Date Placeholder 1">
            <a:extLst>
              <a:ext uri="{FF2B5EF4-FFF2-40B4-BE49-F238E27FC236}">
                <a16:creationId xmlns:a16="http://schemas.microsoft.com/office/drawing/2014/main" id="{45EE4E9F-36AA-C616-5B67-5B0658540198}"/>
              </a:ext>
            </a:extLst>
          </p:cNvPr>
          <p:cNvSpPr>
            <a:spLocks noGrp="1"/>
          </p:cNvSpPr>
          <p:nvPr>
            <p:ph type="dt" sz="half" idx="10"/>
          </p:nvPr>
        </p:nvSpPr>
        <p:spPr/>
        <p:txBody>
          <a:bodyPr/>
          <a:lstStyle/>
          <a:p>
            <a:fld id="{8FD4925F-99FD-422E-B476-CD4213103DB4}" type="datetime1">
              <a:rPr lang="en-US" smtClean="0"/>
              <a:t>8/19/2023</a:t>
            </a:fld>
            <a:endParaRPr lang="en-US"/>
          </a:p>
        </p:txBody>
      </p:sp>
      <p:sp>
        <p:nvSpPr>
          <p:cNvPr id="4" name="Footer Placeholder 3">
            <a:extLst>
              <a:ext uri="{FF2B5EF4-FFF2-40B4-BE49-F238E27FC236}">
                <a16:creationId xmlns:a16="http://schemas.microsoft.com/office/drawing/2014/main" id="{A718C85F-21AC-6D83-0BD0-8EC2EB6B6360}"/>
              </a:ext>
            </a:extLst>
          </p:cNvPr>
          <p:cNvSpPr>
            <a:spLocks noGrp="1"/>
          </p:cNvSpPr>
          <p:nvPr>
            <p:ph type="ftr" sz="quarter" idx="11"/>
          </p:nvPr>
        </p:nvSpPr>
        <p:spPr/>
        <p:txBody>
          <a:bodyPr/>
          <a:lstStyle/>
          <a:p>
            <a:r>
              <a:rPr lang="en-US"/>
              <a:t>D &amp; D - Lec 2 - Fall 2023</a:t>
            </a:r>
          </a:p>
        </p:txBody>
      </p:sp>
      <p:sp>
        <p:nvSpPr>
          <p:cNvPr id="5" name="Slide Number Placeholder 4">
            <a:extLst>
              <a:ext uri="{FF2B5EF4-FFF2-40B4-BE49-F238E27FC236}">
                <a16:creationId xmlns:a16="http://schemas.microsoft.com/office/drawing/2014/main" id="{DBB63880-7E6C-9E37-C5F1-F82812B1DBF0}"/>
              </a:ext>
            </a:extLst>
          </p:cNvPr>
          <p:cNvSpPr>
            <a:spLocks noGrp="1"/>
          </p:cNvSpPr>
          <p:nvPr>
            <p:ph type="sldNum" sz="quarter" idx="12"/>
          </p:nvPr>
        </p:nvSpPr>
        <p:spPr/>
        <p:txBody>
          <a:bodyPr/>
          <a:lstStyle/>
          <a:p>
            <a:fld id="{DC3BB032-4020-48F4-953B-341806DC4A2B}" type="slidenum">
              <a:rPr lang="en-US" smtClean="0"/>
              <a:t>17</a:t>
            </a:fld>
            <a:endParaRPr lang="en-US"/>
          </a:p>
        </p:txBody>
      </p:sp>
    </p:spTree>
    <p:extLst>
      <p:ext uri="{BB962C8B-B14F-4D97-AF65-F5344CB8AC3E}">
        <p14:creationId xmlns:p14="http://schemas.microsoft.com/office/powerpoint/2010/main" val="40188089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a:extLst>
              <a:ext uri="{FF2B5EF4-FFF2-40B4-BE49-F238E27FC236}">
                <a16:creationId xmlns:a16="http://schemas.microsoft.com/office/drawing/2014/main" id="{60E381EC-AFD2-4ED4-A1D3-6B5B8A8A9E2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488"/>
          <a:stretch/>
        </p:blipFill>
        <p:spPr>
          <a:xfrm>
            <a:off x="787208" y="986620"/>
            <a:ext cx="4138153" cy="2299307"/>
          </a:xfrm>
          <a:prstGeom prst="rect">
            <a:avLst/>
          </a:prstGeom>
        </p:spPr>
      </p:pic>
      <p:pic>
        <p:nvPicPr>
          <p:cNvPr id="5" name="Content Placeholder 4" descr="Figure 4-28"/>
          <p:cNvPicPr>
            <a:picLocks noGrp="1" noChangeAspect="1" noChangeArrowheads="1"/>
          </p:cNvPicPr>
          <p:nvPr>
            <p:ph idx="4294967295"/>
          </p:nvPr>
        </p:nvPicPr>
        <p:blipFill rotWithShape="1">
          <a:blip r:embed="rId4" cstate="print">
            <a:extLst>
              <a:ext uri="{28A0092B-C50C-407E-A947-70E740481C1C}">
                <a14:useLocalDpi xmlns:a14="http://schemas.microsoft.com/office/drawing/2010/main" val="0"/>
              </a:ext>
            </a:extLst>
          </a:blip>
          <a:srcRect l="30551"/>
          <a:stretch/>
        </p:blipFill>
        <p:spPr bwMode="auto">
          <a:xfrm>
            <a:off x="6948488" y="2584450"/>
            <a:ext cx="5243512" cy="39528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idx="4294967295"/>
          </p:nvPr>
        </p:nvSpPr>
        <p:spPr>
          <a:xfrm>
            <a:off x="0" y="28575"/>
            <a:ext cx="6121400" cy="792163"/>
          </a:xfrm>
        </p:spPr>
        <p:txBody>
          <a:bodyPr>
            <a:noAutofit/>
          </a:bodyPr>
          <a:lstStyle/>
          <a:p>
            <a:pPr algn="l"/>
            <a:r>
              <a:rPr lang="en-US" sz="2400" dirty="0"/>
              <a:t>Ligand Binding: Most Proteins Bind to Other Molecules in Biological Interactions:</a:t>
            </a:r>
          </a:p>
        </p:txBody>
      </p:sp>
      <p:cxnSp>
        <p:nvCxnSpPr>
          <p:cNvPr id="19" name="Straight Arrow Connector 18">
            <a:extLst>
              <a:ext uri="{FF2B5EF4-FFF2-40B4-BE49-F238E27FC236}">
                <a16:creationId xmlns:a16="http://schemas.microsoft.com/office/drawing/2014/main" id="{3213B1A7-5083-43E6-B3F3-D660BAA6A1E8}"/>
              </a:ext>
            </a:extLst>
          </p:cNvPr>
          <p:cNvCxnSpPr>
            <a:cxnSpLocks/>
          </p:cNvCxnSpPr>
          <p:nvPr/>
        </p:nvCxnSpPr>
        <p:spPr>
          <a:xfrm flipV="1">
            <a:off x="6320465" y="4161144"/>
            <a:ext cx="2438400" cy="1"/>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22526" y="4274503"/>
            <a:ext cx="2997931" cy="646331"/>
          </a:xfrm>
          <a:prstGeom prst="rect">
            <a:avLst/>
          </a:prstGeom>
        </p:spPr>
        <p:txBody>
          <a:bodyPr wrap="square">
            <a:spAutoFit/>
          </a:bodyPr>
          <a:lstStyle/>
          <a:p>
            <a:r>
              <a:rPr lang="en-US" b="1" dirty="0">
                <a:solidFill>
                  <a:srgbClr val="C00000"/>
                </a:solidFill>
                <a:latin typeface="Calibri" panose="020F0502020204030204" pitchFamily="34" charset="0"/>
              </a:rPr>
              <a:t>Binding site </a:t>
            </a:r>
            <a:r>
              <a:rPr lang="en-US" dirty="0">
                <a:latin typeface="Calibri" panose="020F0502020204030204" pitchFamily="34" charset="0"/>
              </a:rPr>
              <a:t>allow a protein to interact with specific </a:t>
            </a:r>
            <a:r>
              <a:rPr lang="en-US" b="1" dirty="0">
                <a:latin typeface="Calibri" panose="020F0502020204030204" pitchFamily="34" charset="0"/>
              </a:rPr>
              <a:t>ligands</a:t>
            </a:r>
          </a:p>
        </p:txBody>
      </p:sp>
      <p:sp>
        <p:nvSpPr>
          <p:cNvPr id="3" name="TextBox 2">
            <a:extLst>
              <a:ext uri="{FF2B5EF4-FFF2-40B4-BE49-F238E27FC236}">
                <a16:creationId xmlns:a16="http://schemas.microsoft.com/office/drawing/2014/main" id="{5B664558-F5A6-4494-B5A7-E05BBCFAE138}"/>
              </a:ext>
            </a:extLst>
          </p:cNvPr>
          <p:cNvSpPr txBox="1"/>
          <p:nvPr/>
        </p:nvSpPr>
        <p:spPr>
          <a:xfrm>
            <a:off x="317246" y="5152954"/>
            <a:ext cx="3700087" cy="646331"/>
          </a:xfrm>
          <a:prstGeom prst="rect">
            <a:avLst/>
          </a:prstGeom>
          <a:noFill/>
        </p:spPr>
        <p:txBody>
          <a:bodyPr wrap="square" rtlCol="0">
            <a:spAutoFit/>
          </a:bodyPr>
          <a:lstStyle/>
          <a:p>
            <a:r>
              <a:rPr lang="en-US" dirty="0">
                <a:latin typeface="Calibri" panose="020F0502020204030204" pitchFamily="34" charset="0"/>
              </a:rPr>
              <a:t>Binding site is generated by the </a:t>
            </a:r>
            <a:r>
              <a:rPr lang="en-US" b="1" dirty="0">
                <a:latin typeface="Calibri" panose="020F0502020204030204" pitchFamily="34" charset="0"/>
              </a:rPr>
              <a:t>folded</a:t>
            </a:r>
            <a:r>
              <a:rPr lang="en-US" dirty="0">
                <a:latin typeface="Calibri" panose="020F0502020204030204" pitchFamily="34" charset="0"/>
              </a:rPr>
              <a:t> form of the protein.</a:t>
            </a:r>
          </a:p>
        </p:txBody>
      </p:sp>
      <p:sp>
        <p:nvSpPr>
          <p:cNvPr id="8" name="TextBox 7">
            <a:extLst>
              <a:ext uri="{FF2B5EF4-FFF2-40B4-BE49-F238E27FC236}">
                <a16:creationId xmlns:a16="http://schemas.microsoft.com/office/drawing/2014/main" id="{E42A7952-75BA-46FF-8185-289ED1E0A8F1}"/>
              </a:ext>
            </a:extLst>
          </p:cNvPr>
          <p:cNvSpPr txBox="1"/>
          <p:nvPr/>
        </p:nvSpPr>
        <p:spPr>
          <a:xfrm>
            <a:off x="6158571" y="155222"/>
            <a:ext cx="5928286" cy="369332"/>
          </a:xfrm>
          <a:prstGeom prst="rect">
            <a:avLst/>
          </a:prstGeom>
          <a:noFill/>
        </p:spPr>
        <p:txBody>
          <a:bodyPr wrap="square" rtlCol="0">
            <a:spAutoFit/>
          </a:bodyPr>
          <a:lstStyle/>
          <a:p>
            <a:r>
              <a:rPr lang="en-US" dirty="0">
                <a:latin typeface="Calibri" panose="020F0502020204030204" pitchFamily="34" charset="0"/>
              </a:rPr>
              <a:t>The bound ligand can be stabilized by any and all  of:</a:t>
            </a:r>
          </a:p>
        </p:txBody>
      </p:sp>
      <p:sp>
        <p:nvSpPr>
          <p:cNvPr id="11" name="TextBox 10">
            <a:extLst>
              <a:ext uri="{FF2B5EF4-FFF2-40B4-BE49-F238E27FC236}">
                <a16:creationId xmlns:a16="http://schemas.microsoft.com/office/drawing/2014/main" id="{412432BE-0B68-421F-8D95-B8DB3A2FD5CE}"/>
              </a:ext>
            </a:extLst>
          </p:cNvPr>
          <p:cNvSpPr txBox="1"/>
          <p:nvPr/>
        </p:nvSpPr>
        <p:spPr>
          <a:xfrm>
            <a:off x="304417" y="3208317"/>
            <a:ext cx="4267585" cy="923330"/>
          </a:xfrm>
          <a:prstGeom prst="rect">
            <a:avLst/>
          </a:prstGeom>
          <a:solidFill>
            <a:schemeClr val="bg1"/>
          </a:solidFill>
        </p:spPr>
        <p:txBody>
          <a:bodyPr wrap="square" rtlCol="0">
            <a:spAutoFit/>
          </a:bodyPr>
          <a:lstStyle/>
          <a:p>
            <a:r>
              <a:rPr lang="en-US" b="1" dirty="0">
                <a:solidFill>
                  <a:srgbClr val="C00000"/>
                </a:solidFill>
                <a:latin typeface="Calibri" panose="020F0502020204030204" pitchFamily="34" charset="0"/>
              </a:rPr>
              <a:t>Ligand</a:t>
            </a:r>
            <a:r>
              <a:rPr lang="en-US" dirty="0">
                <a:solidFill>
                  <a:srgbClr val="C00000"/>
                </a:solidFill>
                <a:latin typeface="Calibri" panose="020F0502020204030204" pitchFamily="34" charset="0"/>
              </a:rPr>
              <a:t>: </a:t>
            </a:r>
            <a:r>
              <a:rPr lang="en-US" dirty="0">
                <a:latin typeface="Calibri" panose="020F0502020204030204" pitchFamily="34" charset="0"/>
              </a:rPr>
              <a:t>Something that binds to a protein, usually small molecules (e.g. </a:t>
            </a:r>
            <a:r>
              <a:rPr lang="en-US" dirty="0" err="1">
                <a:latin typeface="Calibri" panose="020F0502020204030204" pitchFamily="34" charset="0"/>
              </a:rPr>
              <a:t>cyclicAMP</a:t>
            </a:r>
            <a:r>
              <a:rPr lang="en-US" dirty="0">
                <a:latin typeface="Calibri" panose="020F0502020204030204" pitchFamily="34" charset="0"/>
              </a:rPr>
              <a:t>, cAMP).</a:t>
            </a:r>
          </a:p>
        </p:txBody>
      </p:sp>
      <p:pic>
        <p:nvPicPr>
          <p:cNvPr id="17" name="Picture 16">
            <a:extLst>
              <a:ext uri="{FF2B5EF4-FFF2-40B4-BE49-F238E27FC236}">
                <a16:creationId xmlns:a16="http://schemas.microsoft.com/office/drawing/2014/main" id="{4E2FD7E1-032F-4A82-B24E-C375FD960A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6035" y="3045373"/>
            <a:ext cx="2247431" cy="1666963"/>
          </a:xfrm>
          <a:prstGeom prst="rect">
            <a:avLst/>
          </a:prstGeom>
          <a:solidFill>
            <a:schemeClr val="bg1"/>
          </a:solidFill>
        </p:spPr>
      </p:pic>
      <p:sp>
        <p:nvSpPr>
          <p:cNvPr id="21" name="TextBox 20">
            <a:extLst>
              <a:ext uri="{FF2B5EF4-FFF2-40B4-BE49-F238E27FC236}">
                <a16:creationId xmlns:a16="http://schemas.microsoft.com/office/drawing/2014/main" id="{9DC333B6-1342-4DD2-B6B4-4279202229DA}"/>
              </a:ext>
            </a:extLst>
          </p:cNvPr>
          <p:cNvSpPr txBox="1"/>
          <p:nvPr/>
        </p:nvSpPr>
        <p:spPr>
          <a:xfrm>
            <a:off x="5239373" y="2898363"/>
            <a:ext cx="670376" cy="338554"/>
          </a:xfrm>
          <a:prstGeom prst="rect">
            <a:avLst/>
          </a:prstGeom>
          <a:noFill/>
        </p:spPr>
        <p:txBody>
          <a:bodyPr wrap="none" rtlCol="0">
            <a:spAutoFit/>
          </a:bodyPr>
          <a:lstStyle/>
          <a:p>
            <a:r>
              <a:rPr lang="en-US" sz="1600" dirty="0">
                <a:latin typeface="Calibri" panose="020F0502020204030204" pitchFamily="34" charset="0"/>
              </a:rPr>
              <a:t>cAMP</a:t>
            </a:r>
          </a:p>
        </p:txBody>
      </p:sp>
      <p:graphicFrame>
        <p:nvGraphicFramePr>
          <p:cNvPr id="25" name="Table 24">
            <a:extLst>
              <a:ext uri="{FF2B5EF4-FFF2-40B4-BE49-F238E27FC236}">
                <a16:creationId xmlns:a16="http://schemas.microsoft.com/office/drawing/2014/main" id="{6D76F248-910D-4B18-B933-E50CA8A8DD7E}"/>
              </a:ext>
            </a:extLst>
          </p:cNvPr>
          <p:cNvGraphicFramePr>
            <a:graphicFrameLocks noGrp="1"/>
          </p:cNvGraphicFramePr>
          <p:nvPr>
            <p:extLst>
              <p:ext uri="{D42A27DB-BD31-4B8C-83A1-F6EECF244321}">
                <p14:modId xmlns:p14="http://schemas.microsoft.com/office/powerpoint/2010/main" val="3634841196"/>
              </p:ext>
            </p:extLst>
          </p:nvPr>
        </p:nvGraphicFramePr>
        <p:xfrm>
          <a:off x="6320465" y="687356"/>
          <a:ext cx="5243283" cy="2195215"/>
        </p:xfrm>
        <a:graphic>
          <a:graphicData uri="http://schemas.openxmlformats.org/drawingml/2006/table">
            <a:tbl>
              <a:tblPr firstRow="1" bandRow="1">
                <a:tableStyleId>{5C22544A-7EE6-4342-B048-85BDC9FD1C3A}</a:tableStyleId>
              </a:tblPr>
              <a:tblGrid>
                <a:gridCol w="2079234">
                  <a:extLst>
                    <a:ext uri="{9D8B030D-6E8A-4147-A177-3AD203B41FA5}">
                      <a16:colId xmlns:a16="http://schemas.microsoft.com/office/drawing/2014/main" val="1829043527"/>
                    </a:ext>
                  </a:extLst>
                </a:gridCol>
                <a:gridCol w="3164049">
                  <a:extLst>
                    <a:ext uri="{9D8B030D-6E8A-4147-A177-3AD203B41FA5}">
                      <a16:colId xmlns:a16="http://schemas.microsoft.com/office/drawing/2014/main" val="8816739"/>
                    </a:ext>
                  </a:extLst>
                </a:gridCol>
              </a:tblGrid>
              <a:tr h="439043">
                <a:tc>
                  <a:txBody>
                    <a:bodyPr/>
                    <a:lstStyle/>
                    <a:p>
                      <a:r>
                        <a:rPr lang="en-US" sz="1600" dirty="0">
                          <a:latin typeface="Calibri" panose="020F0502020204030204" pitchFamily="34" charset="0"/>
                        </a:rPr>
                        <a:t>Interaction</a:t>
                      </a:r>
                    </a:p>
                  </a:txBody>
                  <a:tcPr/>
                </a:tc>
                <a:tc>
                  <a:txBody>
                    <a:bodyPr/>
                    <a:lstStyle/>
                    <a:p>
                      <a:r>
                        <a:rPr lang="en-US" sz="1600" dirty="0">
                          <a:latin typeface="Calibri" panose="020F0502020204030204" pitchFamily="34" charset="0"/>
                        </a:rPr>
                        <a:t>Which stabilize cAMP Binding?</a:t>
                      </a:r>
                    </a:p>
                  </a:txBody>
                  <a:tcPr/>
                </a:tc>
                <a:extLst>
                  <a:ext uri="{0D108BD9-81ED-4DB2-BD59-A6C34878D82A}">
                    <a16:rowId xmlns:a16="http://schemas.microsoft.com/office/drawing/2014/main" val="2035044558"/>
                  </a:ext>
                </a:extLst>
              </a:tr>
              <a:tr h="439043">
                <a:tc>
                  <a:txBody>
                    <a:bodyPr/>
                    <a:lstStyle/>
                    <a:p>
                      <a:r>
                        <a:rPr lang="en-US" sz="1600" dirty="0">
                          <a:latin typeface="Calibri" panose="020F0502020204030204" pitchFamily="34" charset="0"/>
                        </a:rPr>
                        <a:t>van der Waals</a:t>
                      </a:r>
                    </a:p>
                  </a:txBody>
                  <a:tcPr/>
                </a:tc>
                <a:tc>
                  <a:txBody>
                    <a:bodyPr/>
                    <a:lstStyle/>
                    <a:p>
                      <a:endParaRPr lang="en-US" sz="1600" dirty="0">
                        <a:latin typeface="Calibri" panose="020F0502020204030204" pitchFamily="34" charset="0"/>
                      </a:endParaRPr>
                    </a:p>
                  </a:txBody>
                  <a:tcPr/>
                </a:tc>
                <a:extLst>
                  <a:ext uri="{0D108BD9-81ED-4DB2-BD59-A6C34878D82A}">
                    <a16:rowId xmlns:a16="http://schemas.microsoft.com/office/drawing/2014/main" val="2055477265"/>
                  </a:ext>
                </a:extLst>
              </a:tr>
              <a:tr h="439043">
                <a:tc>
                  <a:txBody>
                    <a:bodyPr/>
                    <a:lstStyle/>
                    <a:p>
                      <a:r>
                        <a:rPr lang="en-US" sz="1600" dirty="0">
                          <a:latin typeface="Calibri" panose="020F0502020204030204" pitchFamily="34" charset="0"/>
                        </a:rPr>
                        <a:t>H-Bonding</a:t>
                      </a:r>
                    </a:p>
                  </a:txBody>
                  <a:tcPr/>
                </a:tc>
                <a:tc>
                  <a:txBody>
                    <a:bodyPr/>
                    <a:lstStyle/>
                    <a:p>
                      <a:endParaRPr lang="en-US" sz="1600" dirty="0">
                        <a:latin typeface="Calibri" panose="020F0502020204030204" pitchFamily="34" charset="0"/>
                      </a:endParaRPr>
                    </a:p>
                  </a:txBody>
                  <a:tcPr/>
                </a:tc>
                <a:extLst>
                  <a:ext uri="{0D108BD9-81ED-4DB2-BD59-A6C34878D82A}">
                    <a16:rowId xmlns:a16="http://schemas.microsoft.com/office/drawing/2014/main" val="1689156345"/>
                  </a:ext>
                </a:extLst>
              </a:tr>
              <a:tr h="439043">
                <a:tc>
                  <a:txBody>
                    <a:bodyPr/>
                    <a:lstStyle/>
                    <a:p>
                      <a:r>
                        <a:rPr lang="en-US" sz="1600" dirty="0">
                          <a:latin typeface="Calibri" panose="020F0502020204030204" pitchFamily="34" charset="0"/>
                        </a:rPr>
                        <a:t>Electrostatic</a:t>
                      </a:r>
                    </a:p>
                  </a:txBody>
                  <a:tcPr/>
                </a:tc>
                <a:tc>
                  <a:txBody>
                    <a:bodyPr/>
                    <a:lstStyle/>
                    <a:p>
                      <a:endParaRPr lang="en-US" sz="1600" dirty="0">
                        <a:latin typeface="Calibri" panose="020F0502020204030204" pitchFamily="34" charset="0"/>
                      </a:endParaRPr>
                    </a:p>
                  </a:txBody>
                  <a:tcPr/>
                </a:tc>
                <a:extLst>
                  <a:ext uri="{0D108BD9-81ED-4DB2-BD59-A6C34878D82A}">
                    <a16:rowId xmlns:a16="http://schemas.microsoft.com/office/drawing/2014/main" val="813567589"/>
                  </a:ext>
                </a:extLst>
              </a:tr>
              <a:tr h="439043">
                <a:tc>
                  <a:txBody>
                    <a:bodyPr/>
                    <a:lstStyle/>
                    <a:p>
                      <a:r>
                        <a:rPr lang="en-US" sz="1600" dirty="0">
                          <a:latin typeface="Calibri" panose="020F0502020204030204" pitchFamily="34" charset="0"/>
                        </a:rPr>
                        <a:t>Hydrophobic effect</a:t>
                      </a:r>
                    </a:p>
                  </a:txBody>
                  <a:tcPr/>
                </a:tc>
                <a:tc>
                  <a:txBody>
                    <a:bodyPr/>
                    <a:lstStyle/>
                    <a:p>
                      <a:endParaRPr lang="en-US" sz="1600" dirty="0">
                        <a:latin typeface="Calibri" panose="020F0502020204030204" pitchFamily="34" charset="0"/>
                      </a:endParaRPr>
                    </a:p>
                  </a:txBody>
                  <a:tcPr/>
                </a:tc>
                <a:extLst>
                  <a:ext uri="{0D108BD9-81ED-4DB2-BD59-A6C34878D82A}">
                    <a16:rowId xmlns:a16="http://schemas.microsoft.com/office/drawing/2014/main" val="965585978"/>
                  </a:ext>
                </a:extLst>
              </a:tr>
            </a:tbl>
          </a:graphicData>
        </a:graphic>
      </p:graphicFrame>
      <p:sp>
        <p:nvSpPr>
          <p:cNvPr id="4" name="Date Placeholder 3">
            <a:extLst>
              <a:ext uri="{FF2B5EF4-FFF2-40B4-BE49-F238E27FC236}">
                <a16:creationId xmlns:a16="http://schemas.microsoft.com/office/drawing/2014/main" id="{CA79A6DA-AE13-7544-4E89-D8ABFFA4FFBE}"/>
              </a:ext>
            </a:extLst>
          </p:cNvPr>
          <p:cNvSpPr>
            <a:spLocks noGrp="1"/>
          </p:cNvSpPr>
          <p:nvPr>
            <p:ph type="dt" sz="half" idx="10"/>
          </p:nvPr>
        </p:nvSpPr>
        <p:spPr/>
        <p:txBody>
          <a:bodyPr/>
          <a:lstStyle/>
          <a:p>
            <a:fld id="{F3AFAB81-B799-4F44-BD08-34DA4F577D6B}" type="datetime1">
              <a:rPr lang="en-US" smtClean="0"/>
              <a:t>8/19/2023</a:t>
            </a:fld>
            <a:endParaRPr lang="en-US"/>
          </a:p>
        </p:txBody>
      </p:sp>
      <p:sp>
        <p:nvSpPr>
          <p:cNvPr id="9" name="Footer Placeholder 8">
            <a:extLst>
              <a:ext uri="{FF2B5EF4-FFF2-40B4-BE49-F238E27FC236}">
                <a16:creationId xmlns:a16="http://schemas.microsoft.com/office/drawing/2014/main" id="{51BEF2E7-54BD-3963-08B6-BD947C75CBF2}"/>
              </a:ext>
            </a:extLst>
          </p:cNvPr>
          <p:cNvSpPr>
            <a:spLocks noGrp="1"/>
          </p:cNvSpPr>
          <p:nvPr>
            <p:ph type="ftr" sz="quarter" idx="11"/>
          </p:nvPr>
        </p:nvSpPr>
        <p:spPr/>
        <p:txBody>
          <a:bodyPr/>
          <a:lstStyle/>
          <a:p>
            <a:r>
              <a:rPr lang="en-US"/>
              <a:t>D &amp; D - Lec 2 - Fall 2023</a:t>
            </a:r>
          </a:p>
        </p:txBody>
      </p:sp>
      <p:sp>
        <p:nvSpPr>
          <p:cNvPr id="10" name="Slide Number Placeholder 9">
            <a:extLst>
              <a:ext uri="{FF2B5EF4-FFF2-40B4-BE49-F238E27FC236}">
                <a16:creationId xmlns:a16="http://schemas.microsoft.com/office/drawing/2014/main" id="{59C24E30-67ED-99CD-A701-CBDAE9793956}"/>
              </a:ext>
            </a:extLst>
          </p:cNvPr>
          <p:cNvSpPr>
            <a:spLocks noGrp="1"/>
          </p:cNvSpPr>
          <p:nvPr>
            <p:ph type="sldNum" sz="quarter" idx="12"/>
          </p:nvPr>
        </p:nvSpPr>
        <p:spPr/>
        <p:txBody>
          <a:bodyPr/>
          <a:lstStyle/>
          <a:p>
            <a:fld id="{DC3BB032-4020-48F4-953B-341806DC4A2B}" type="slidenum">
              <a:rPr lang="en-US" smtClean="0"/>
              <a:t>18</a:t>
            </a:fld>
            <a:endParaRPr lang="en-US"/>
          </a:p>
        </p:txBody>
      </p:sp>
    </p:spTree>
    <p:extLst>
      <p:ext uri="{BB962C8B-B14F-4D97-AF65-F5344CB8AC3E}">
        <p14:creationId xmlns:p14="http://schemas.microsoft.com/office/powerpoint/2010/main" val="40210616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5D88A59-6026-456D-8E02-954DA63F0817}"/>
              </a:ext>
            </a:extLst>
          </p:cNvPr>
          <p:cNvSpPr txBox="1"/>
          <p:nvPr/>
        </p:nvSpPr>
        <p:spPr>
          <a:xfrm>
            <a:off x="2628" y="7612"/>
            <a:ext cx="10058400" cy="523220"/>
          </a:xfrm>
          <a:prstGeom prst="rect">
            <a:avLst/>
          </a:prstGeom>
          <a:noFill/>
        </p:spPr>
        <p:txBody>
          <a:bodyPr wrap="square" rtlCol="0">
            <a:spAutoFit/>
          </a:bodyPr>
          <a:lstStyle/>
          <a:p>
            <a:r>
              <a:rPr lang="en-US" sz="2800" dirty="0">
                <a:latin typeface="Calibri" panose="020F0502020204030204" pitchFamily="34" charset="0"/>
              </a:rPr>
              <a:t>Ligand Binding &amp; Saturation:</a:t>
            </a:r>
          </a:p>
        </p:txBody>
      </p:sp>
      <p:sp>
        <p:nvSpPr>
          <p:cNvPr id="6" name="TextBox 5">
            <a:extLst>
              <a:ext uri="{FF2B5EF4-FFF2-40B4-BE49-F238E27FC236}">
                <a16:creationId xmlns:a16="http://schemas.microsoft.com/office/drawing/2014/main" id="{ED92AD1B-CDF1-49F7-8AEF-59BCDE9405A8}"/>
              </a:ext>
            </a:extLst>
          </p:cNvPr>
          <p:cNvSpPr txBox="1"/>
          <p:nvPr/>
        </p:nvSpPr>
        <p:spPr>
          <a:xfrm>
            <a:off x="510101" y="627887"/>
            <a:ext cx="2590133" cy="369332"/>
          </a:xfrm>
          <a:prstGeom prst="rect">
            <a:avLst/>
          </a:prstGeom>
          <a:noFill/>
        </p:spPr>
        <p:txBody>
          <a:bodyPr wrap="none" rtlCol="0">
            <a:spAutoFit/>
          </a:bodyPr>
          <a:lstStyle/>
          <a:p>
            <a:r>
              <a:rPr lang="en-US" dirty="0">
                <a:latin typeface="Calibri" panose="020F0502020204030204" pitchFamily="34" charset="0"/>
              </a:rPr>
              <a:t>Define fraction saturated:</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C33CB8E-9060-43E6-B267-FC58D7B2EA41}"/>
                  </a:ext>
                </a:extLst>
              </p:cNvPr>
              <p:cNvSpPr txBox="1"/>
              <p:nvPr/>
            </p:nvSpPr>
            <p:spPr>
              <a:xfrm>
                <a:off x="3201042" y="559717"/>
                <a:ext cx="1676421" cy="5778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𝑌</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m:t>
                          </m:r>
                          <m:r>
                            <a:rPr lang="en-US" i="1">
                              <a:latin typeface="Cambria Math" panose="02040503050406030204" pitchFamily="18" charset="0"/>
                            </a:rPr>
                            <m:t>𝑀𝐿</m:t>
                          </m:r>
                          <m:r>
                            <a:rPr lang="en-US" i="1">
                              <a:latin typeface="Cambria Math" panose="02040503050406030204" pitchFamily="18" charset="0"/>
                            </a:rPr>
                            <m:t>]</m:t>
                          </m:r>
                        </m:num>
                        <m:den>
                          <m:d>
                            <m:dPr>
                              <m:begChr m:val="["/>
                              <m:endChr m:val="]"/>
                              <m:ctrlPr>
                                <a:rPr lang="en-US" i="1">
                                  <a:latin typeface="Cambria Math" panose="02040503050406030204" pitchFamily="18" charset="0"/>
                                </a:rPr>
                              </m:ctrlPr>
                            </m:dPr>
                            <m:e>
                              <m:r>
                                <a:rPr lang="en-US" i="1">
                                  <a:latin typeface="Cambria Math" panose="02040503050406030204" pitchFamily="18" charset="0"/>
                                </a:rPr>
                                <m:t>𝑀</m:t>
                              </m:r>
                            </m:e>
                          </m:d>
                          <m:r>
                            <a:rPr lang="en-US" i="1">
                              <a:latin typeface="Cambria Math" panose="02040503050406030204" pitchFamily="18" charset="0"/>
                            </a:rPr>
                            <m:t>+[</m:t>
                          </m:r>
                          <m:r>
                            <a:rPr lang="en-US" i="1">
                              <a:latin typeface="Cambria Math" panose="02040503050406030204" pitchFamily="18" charset="0"/>
                            </a:rPr>
                            <m:t>𝑀𝐿</m:t>
                          </m:r>
                          <m:r>
                            <a:rPr lang="en-US" i="1">
                              <a:latin typeface="Cambria Math" panose="02040503050406030204" pitchFamily="18" charset="0"/>
                            </a:rPr>
                            <m:t>]</m:t>
                          </m:r>
                        </m:den>
                      </m:f>
                    </m:oMath>
                  </m:oMathPara>
                </a14:m>
                <a:endParaRPr lang="en-US" dirty="0">
                  <a:latin typeface="Calibri" panose="020F0502020204030204" pitchFamily="34" charset="0"/>
                </a:endParaRPr>
              </a:p>
            </p:txBody>
          </p:sp>
        </mc:Choice>
        <mc:Fallback xmlns="">
          <p:sp>
            <p:nvSpPr>
              <p:cNvPr id="7" name="TextBox 6">
                <a:extLst>
                  <a:ext uri="{FF2B5EF4-FFF2-40B4-BE49-F238E27FC236}">
                    <a16:creationId xmlns:a16="http://schemas.microsoft.com/office/drawing/2014/main" id="{2C33CB8E-9060-43E6-B267-FC58D7B2EA41}"/>
                  </a:ext>
                </a:extLst>
              </p:cNvPr>
              <p:cNvSpPr txBox="1">
                <a:spLocks noRot="1" noChangeAspect="1" noMove="1" noResize="1" noEditPoints="1" noAdjustHandles="1" noChangeArrowheads="1" noChangeShapeType="1" noTextEdit="1"/>
              </p:cNvSpPr>
              <p:nvPr/>
            </p:nvSpPr>
            <p:spPr>
              <a:xfrm>
                <a:off x="3201042" y="559717"/>
                <a:ext cx="1676421" cy="577850"/>
              </a:xfrm>
              <a:prstGeom prst="rect">
                <a:avLst/>
              </a:prstGeom>
              <a:blipFill>
                <a:blip r:embed="rId3"/>
                <a:stretch>
                  <a:fillRect/>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9145D364-FB3A-4575-A3CA-897FCD9B069E}"/>
              </a:ext>
            </a:extLst>
          </p:cNvPr>
          <p:cNvSpPr txBox="1"/>
          <p:nvPr/>
        </p:nvSpPr>
        <p:spPr>
          <a:xfrm>
            <a:off x="551167" y="1308476"/>
            <a:ext cx="4572000" cy="1200329"/>
          </a:xfrm>
          <a:prstGeom prst="rect">
            <a:avLst/>
          </a:prstGeom>
          <a:noFill/>
        </p:spPr>
        <p:txBody>
          <a:bodyPr wrap="square" rtlCol="0">
            <a:spAutoFit/>
          </a:bodyPr>
          <a:lstStyle/>
          <a:p>
            <a:pPr marL="457178" indent="-457178"/>
            <a:r>
              <a:rPr lang="en-US" dirty="0">
                <a:latin typeface="Calibri" panose="020F0502020204030204" pitchFamily="34" charset="0"/>
              </a:rPr>
              <a:t>[M] = free macromolecule (e.g. antibody with no antigen).</a:t>
            </a:r>
          </a:p>
          <a:p>
            <a:pPr marL="457178" indent="-457178"/>
            <a:r>
              <a:rPr lang="en-US" dirty="0">
                <a:latin typeface="Calibri" panose="020F0502020204030204" pitchFamily="34" charset="0"/>
              </a:rPr>
              <a:t>[ML] = macromolecule with ligand bound (e.g. antibody with antigen bound).</a:t>
            </a:r>
          </a:p>
        </p:txBody>
      </p:sp>
      <p:graphicFrame>
        <p:nvGraphicFramePr>
          <p:cNvPr id="9" name="Object 8">
            <a:extLst>
              <a:ext uri="{FF2B5EF4-FFF2-40B4-BE49-F238E27FC236}">
                <a16:creationId xmlns:a16="http://schemas.microsoft.com/office/drawing/2014/main" id="{974E2C39-C669-43AB-B4BA-47CF186FA9E4}"/>
              </a:ext>
            </a:extLst>
          </p:cNvPr>
          <p:cNvGraphicFramePr>
            <a:graphicFrameLocks noChangeAspect="1"/>
          </p:cNvGraphicFramePr>
          <p:nvPr>
            <p:extLst>
              <p:ext uri="{D42A27DB-BD31-4B8C-83A1-F6EECF244321}">
                <p14:modId xmlns:p14="http://schemas.microsoft.com/office/powerpoint/2010/main" val="3072340334"/>
              </p:ext>
            </p:extLst>
          </p:nvPr>
        </p:nvGraphicFramePr>
        <p:xfrm>
          <a:off x="5471478" y="376800"/>
          <a:ext cx="5846762" cy="3925888"/>
        </p:xfrm>
        <a:graphic>
          <a:graphicData uri="http://schemas.openxmlformats.org/presentationml/2006/ole">
            <mc:AlternateContent xmlns:mc="http://schemas.openxmlformats.org/markup-compatibility/2006">
              <mc:Choice xmlns:v="urn:schemas-microsoft-com:vml" Requires="v">
                <p:oleObj name="MDLDrawObject Class" r:id="rId4" imgW="6934052" imgH="4657528" progId="MDLDrawOLE.MDLDrawObject.1">
                  <p:embed/>
                </p:oleObj>
              </mc:Choice>
              <mc:Fallback>
                <p:oleObj name="MDLDrawObject Class" r:id="rId4" imgW="6934052" imgH="4657528" progId="MDLDrawOLE.MDLDrawObject.1">
                  <p:embed/>
                  <p:pic>
                    <p:nvPicPr>
                      <p:cNvPr id="9" name="Object 8">
                        <a:extLst>
                          <a:ext uri="{FF2B5EF4-FFF2-40B4-BE49-F238E27FC236}">
                            <a16:creationId xmlns:a16="http://schemas.microsoft.com/office/drawing/2014/main" id="{974E2C39-C669-43AB-B4BA-47CF186FA9E4}"/>
                          </a:ext>
                        </a:extLst>
                      </p:cNvPr>
                      <p:cNvPicPr/>
                      <p:nvPr/>
                    </p:nvPicPr>
                    <p:blipFill>
                      <a:blip r:embed="rId5"/>
                      <a:stretch>
                        <a:fillRect/>
                      </a:stretch>
                    </p:blipFill>
                    <p:spPr>
                      <a:xfrm>
                        <a:off x="5471478" y="376800"/>
                        <a:ext cx="5846762" cy="3925888"/>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C4F4A429-37A4-4AB7-B704-DDC9F8B04AF0}"/>
              </a:ext>
            </a:extLst>
          </p:cNvPr>
          <p:cNvSpPr txBox="1"/>
          <p:nvPr/>
        </p:nvSpPr>
        <p:spPr>
          <a:xfrm>
            <a:off x="352763" y="2588796"/>
            <a:ext cx="4524699" cy="3216265"/>
          </a:xfrm>
          <a:prstGeom prst="rect">
            <a:avLst/>
          </a:prstGeom>
          <a:noFill/>
        </p:spPr>
        <p:txBody>
          <a:bodyPr wrap="square" rtlCol="0">
            <a:spAutoFit/>
          </a:bodyPr>
          <a:lstStyle/>
          <a:p>
            <a:pPr marL="234939" indent="-234939"/>
            <a:r>
              <a:rPr lang="en-US" dirty="0">
                <a:solidFill>
                  <a:srgbClr val="0070C0"/>
                </a:solidFill>
                <a:latin typeface="Calibri" panose="020F0502020204030204" pitchFamily="34" charset="0"/>
              </a:rPr>
              <a:t>The boxes with circles represent proteins with no cAMP bound, each box (left to right) is at a higher [cAMP]. Filled circles indicate bound ligand.</a:t>
            </a:r>
          </a:p>
          <a:p>
            <a:pPr marL="234939" indent="-234939">
              <a:spcBef>
                <a:spcPts val="600"/>
              </a:spcBef>
            </a:pPr>
            <a:r>
              <a:rPr lang="en-US" i="1" dirty="0">
                <a:solidFill>
                  <a:srgbClr val="0070C0"/>
                </a:solidFill>
                <a:latin typeface="Calibri" panose="020F0502020204030204" pitchFamily="34" charset="0"/>
              </a:rPr>
              <a:t>1. How will the number of filled circles depend on the cAMP concentration?</a:t>
            </a:r>
          </a:p>
          <a:p>
            <a:pPr marL="234939" indent="-234939"/>
            <a:endParaRPr lang="en-US" i="1" dirty="0">
              <a:solidFill>
                <a:srgbClr val="0070C0"/>
              </a:solidFill>
              <a:latin typeface="Calibri" panose="020F0502020204030204" pitchFamily="34" charset="0"/>
            </a:endParaRPr>
          </a:p>
          <a:p>
            <a:pPr marL="234939" indent="-234939"/>
            <a:endParaRPr lang="en-US" i="1" dirty="0">
              <a:solidFill>
                <a:srgbClr val="0070C0"/>
              </a:solidFill>
              <a:latin typeface="Calibri" panose="020F0502020204030204" pitchFamily="34" charset="0"/>
            </a:endParaRPr>
          </a:p>
          <a:p>
            <a:pPr marL="234939" indent="-234939"/>
            <a:endParaRPr lang="en-US" i="1" dirty="0">
              <a:solidFill>
                <a:srgbClr val="0070C0"/>
              </a:solidFill>
              <a:latin typeface="Calibri" panose="020F0502020204030204" pitchFamily="34" charset="0"/>
            </a:endParaRPr>
          </a:p>
          <a:p>
            <a:pPr marL="234939" indent="-234939"/>
            <a:r>
              <a:rPr lang="en-US" i="1" dirty="0">
                <a:solidFill>
                  <a:srgbClr val="0070C0"/>
                </a:solidFill>
                <a:latin typeface="Calibri" panose="020F0502020204030204" pitchFamily="34" charset="0"/>
              </a:rPr>
              <a:t>2. Plot the location on the fraction saturated curve for each box.</a:t>
            </a:r>
            <a:endParaRPr lang="en-US" i="1" dirty="0">
              <a:latin typeface="Calibri" panose="020F0502020204030204" pitchFamily="34" charset="0"/>
            </a:endParaRPr>
          </a:p>
        </p:txBody>
      </p:sp>
      <p:sp>
        <p:nvSpPr>
          <p:cNvPr id="11" name="TextBox 10">
            <a:extLst>
              <a:ext uri="{FF2B5EF4-FFF2-40B4-BE49-F238E27FC236}">
                <a16:creationId xmlns:a16="http://schemas.microsoft.com/office/drawing/2014/main" id="{EA228F33-579A-47B6-8922-FEBD74DABC10}"/>
              </a:ext>
            </a:extLst>
          </p:cNvPr>
          <p:cNvSpPr txBox="1"/>
          <p:nvPr/>
        </p:nvSpPr>
        <p:spPr>
          <a:xfrm>
            <a:off x="4998374" y="4428070"/>
            <a:ext cx="4665652" cy="2031325"/>
          </a:xfrm>
          <a:prstGeom prst="rect">
            <a:avLst/>
          </a:prstGeom>
          <a:noFill/>
        </p:spPr>
        <p:txBody>
          <a:bodyPr wrap="square" rtlCol="0">
            <a:spAutoFit/>
          </a:bodyPr>
          <a:lstStyle/>
          <a:p>
            <a:pPr marL="290499" indent="-290499"/>
            <a:r>
              <a:rPr lang="en-US" b="1" i="1" dirty="0">
                <a:solidFill>
                  <a:srgbClr val="C00000"/>
                </a:solidFill>
                <a:latin typeface="Calibri" panose="020F0502020204030204" pitchFamily="34" charset="0"/>
              </a:rPr>
              <a:t>Key Points:</a:t>
            </a:r>
          </a:p>
          <a:p>
            <a:pPr marL="290499" indent="-290499"/>
            <a:r>
              <a:rPr lang="en-US" dirty="0">
                <a:solidFill>
                  <a:srgbClr val="C00000"/>
                </a:solidFill>
                <a:latin typeface="Calibri" panose="020F0502020204030204" pitchFamily="34" charset="0"/>
              </a:rPr>
              <a:t>1. The binding sites saturate, when all are full no more ligand can bind.</a:t>
            </a:r>
          </a:p>
          <a:p>
            <a:pPr marL="290499" indent="-290499"/>
            <a:r>
              <a:rPr lang="en-US" dirty="0">
                <a:solidFill>
                  <a:srgbClr val="C00000"/>
                </a:solidFill>
                <a:latin typeface="Calibri" panose="020F0502020204030204" pitchFamily="34" charset="0"/>
              </a:rPr>
              <a:t>2. There is a ligand concentration, [L], where ½ the sites are full.  This [L] is K</a:t>
            </a:r>
            <a:r>
              <a:rPr lang="en-US" baseline="-25000" dirty="0">
                <a:solidFill>
                  <a:srgbClr val="C00000"/>
                </a:solidFill>
                <a:latin typeface="Calibri" panose="020F0502020204030204" pitchFamily="34" charset="0"/>
              </a:rPr>
              <a:t>D .</a:t>
            </a:r>
          </a:p>
          <a:p>
            <a:pPr marL="290499" indent="-290499"/>
            <a:r>
              <a:rPr lang="en-US" dirty="0">
                <a:solidFill>
                  <a:srgbClr val="C00000"/>
                </a:solidFill>
                <a:latin typeface="Calibri" panose="020F0502020204030204" pitchFamily="34" charset="0"/>
              </a:rPr>
              <a:t>3. K</a:t>
            </a:r>
            <a:r>
              <a:rPr lang="en-US" baseline="-25000" dirty="0">
                <a:solidFill>
                  <a:srgbClr val="C00000"/>
                </a:solidFill>
                <a:latin typeface="Calibri" panose="020F0502020204030204" pitchFamily="34" charset="0"/>
              </a:rPr>
              <a:t>D</a:t>
            </a:r>
            <a:r>
              <a:rPr lang="en-US" dirty="0">
                <a:solidFill>
                  <a:srgbClr val="C00000"/>
                </a:solidFill>
                <a:latin typeface="Calibri" panose="020F0502020204030204" pitchFamily="34" charset="0"/>
              </a:rPr>
              <a:t> is the equilibrium constant for ligand dissociation:</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EA1599CF-F274-4E2F-AB67-8D3C56E65B4E}"/>
                  </a:ext>
                </a:extLst>
              </p:cNvPr>
              <p:cNvSpPr txBox="1"/>
              <p:nvPr/>
            </p:nvSpPr>
            <p:spPr>
              <a:xfrm>
                <a:off x="9829800" y="5400168"/>
                <a:ext cx="1668918"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sz="1600" i="1">
                              <a:solidFill>
                                <a:srgbClr val="C00000"/>
                              </a:solidFill>
                              <a:latin typeface="Cambria Math" panose="02040503050406030204" pitchFamily="18" charset="0"/>
                            </a:rPr>
                          </m:ctrlPr>
                        </m:dPr>
                        <m:e>
                          <m:r>
                            <a:rPr lang="en-US" sz="1600" i="1">
                              <a:solidFill>
                                <a:srgbClr val="C00000"/>
                              </a:solidFill>
                              <a:latin typeface="Cambria Math" panose="02040503050406030204" pitchFamily="18" charset="0"/>
                            </a:rPr>
                            <m:t>𝑀𝐿</m:t>
                          </m:r>
                        </m:e>
                      </m:d>
                      <m:r>
                        <a:rPr lang="en-US" sz="1600" i="1">
                          <a:solidFill>
                            <a:srgbClr val="C00000"/>
                          </a:solidFill>
                          <a:latin typeface="Cambria Math" panose="02040503050406030204" pitchFamily="18" charset="0"/>
                          <a:ea typeface="Cambria Math" panose="02040503050406030204" pitchFamily="18" charset="0"/>
                        </a:rPr>
                        <m:t>⇌</m:t>
                      </m:r>
                      <m:d>
                        <m:dPr>
                          <m:ctrlPr>
                            <a:rPr lang="en-US" sz="1600" i="1">
                              <a:solidFill>
                                <a:srgbClr val="C00000"/>
                              </a:solidFill>
                              <a:latin typeface="Cambria Math" panose="02040503050406030204" pitchFamily="18" charset="0"/>
                              <a:ea typeface="Cambria Math" panose="02040503050406030204" pitchFamily="18" charset="0"/>
                            </a:rPr>
                          </m:ctrlPr>
                        </m:dPr>
                        <m:e>
                          <m:r>
                            <a:rPr lang="en-US" sz="1600" i="1">
                              <a:solidFill>
                                <a:srgbClr val="C00000"/>
                              </a:solidFill>
                              <a:latin typeface="Cambria Math" panose="02040503050406030204" pitchFamily="18" charset="0"/>
                              <a:ea typeface="Cambria Math" panose="02040503050406030204" pitchFamily="18" charset="0"/>
                            </a:rPr>
                            <m:t>𝑀</m:t>
                          </m:r>
                        </m:e>
                      </m:d>
                      <m:r>
                        <a:rPr lang="en-US" sz="1600" i="1">
                          <a:solidFill>
                            <a:srgbClr val="C00000"/>
                          </a:solidFill>
                          <a:latin typeface="Cambria Math" panose="02040503050406030204" pitchFamily="18" charset="0"/>
                          <a:ea typeface="Cambria Math" panose="02040503050406030204" pitchFamily="18" charset="0"/>
                        </a:rPr>
                        <m:t>+</m:t>
                      </m:r>
                      <m:d>
                        <m:dPr>
                          <m:ctrlPr>
                            <a:rPr lang="en-US" sz="1600" i="1">
                              <a:solidFill>
                                <a:srgbClr val="C00000"/>
                              </a:solidFill>
                              <a:latin typeface="Cambria Math" panose="02040503050406030204" pitchFamily="18" charset="0"/>
                              <a:ea typeface="Cambria Math" panose="02040503050406030204" pitchFamily="18" charset="0"/>
                            </a:rPr>
                          </m:ctrlPr>
                        </m:dPr>
                        <m:e>
                          <m:r>
                            <a:rPr lang="en-US" sz="1600" i="1">
                              <a:solidFill>
                                <a:srgbClr val="C00000"/>
                              </a:solidFill>
                              <a:latin typeface="Cambria Math" panose="02040503050406030204" pitchFamily="18" charset="0"/>
                              <a:ea typeface="Cambria Math" panose="02040503050406030204" pitchFamily="18" charset="0"/>
                            </a:rPr>
                            <m:t>𝐿</m:t>
                          </m:r>
                        </m:e>
                      </m:d>
                    </m:oMath>
                  </m:oMathPara>
                </a14:m>
                <a:endParaRPr lang="en-US" sz="1600" dirty="0">
                  <a:solidFill>
                    <a:srgbClr val="C00000"/>
                  </a:solidFill>
                  <a:latin typeface="Calibri" panose="020F0502020204030204" pitchFamily="34" charset="0"/>
                </a:endParaRPr>
              </a:p>
            </p:txBody>
          </p:sp>
        </mc:Choice>
        <mc:Fallback xmlns="">
          <p:sp>
            <p:nvSpPr>
              <p:cNvPr id="12" name="TextBox 11">
                <a:extLst>
                  <a:ext uri="{FF2B5EF4-FFF2-40B4-BE49-F238E27FC236}">
                    <a16:creationId xmlns:a16="http://schemas.microsoft.com/office/drawing/2014/main" id="{EA1599CF-F274-4E2F-AB67-8D3C56E65B4E}"/>
                  </a:ext>
                </a:extLst>
              </p:cNvPr>
              <p:cNvSpPr txBox="1">
                <a:spLocks noRot="1" noChangeAspect="1" noMove="1" noResize="1" noEditPoints="1" noAdjustHandles="1" noChangeArrowheads="1" noChangeShapeType="1" noTextEdit="1"/>
              </p:cNvSpPr>
              <p:nvPr/>
            </p:nvSpPr>
            <p:spPr>
              <a:xfrm>
                <a:off x="9829800" y="5400168"/>
                <a:ext cx="1668918" cy="246221"/>
              </a:xfrm>
              <a:prstGeom prst="rect">
                <a:avLst/>
              </a:prstGeom>
              <a:blipFill>
                <a:blip r:embed="rId6"/>
                <a:stretch>
                  <a:fillRect b="-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3A195AC9-ABEC-4B94-B6D5-C6909D458A93}"/>
                  </a:ext>
                </a:extLst>
              </p:cNvPr>
              <p:cNvSpPr txBox="1"/>
              <p:nvPr/>
            </p:nvSpPr>
            <p:spPr>
              <a:xfrm>
                <a:off x="10022032" y="5800970"/>
                <a:ext cx="1284454" cy="58791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d>
                            <m:dPr>
                              <m:begChr m:val="["/>
                              <m:endChr m:val="]"/>
                              <m:ctrlPr>
                                <a:rPr lang="en-US" i="1">
                                  <a:latin typeface="Cambria Math" panose="02040503050406030204" pitchFamily="18" charset="0"/>
                                </a:rPr>
                              </m:ctrlPr>
                            </m:dPr>
                            <m:e>
                              <m:r>
                                <a:rPr lang="en-US" i="1">
                                  <a:latin typeface="Cambria Math" panose="02040503050406030204" pitchFamily="18" charset="0"/>
                                </a:rPr>
                                <m:t>𝑀</m:t>
                              </m:r>
                            </m:e>
                          </m:d>
                          <m:r>
                            <a:rPr lang="en-US" i="1">
                              <a:latin typeface="Cambria Math" panose="02040503050406030204" pitchFamily="18" charset="0"/>
                            </a:rPr>
                            <m:t>[</m:t>
                          </m:r>
                          <m:r>
                            <a:rPr lang="en-US" i="1">
                              <a:latin typeface="Cambria Math" panose="02040503050406030204" pitchFamily="18" charset="0"/>
                            </a:rPr>
                            <m:t>𝐿</m:t>
                          </m:r>
                          <m:r>
                            <a:rPr lang="en-US" i="1">
                              <a:latin typeface="Cambria Math" panose="02040503050406030204" pitchFamily="18" charset="0"/>
                            </a:rPr>
                            <m:t>]</m:t>
                          </m:r>
                        </m:num>
                        <m:den>
                          <m:r>
                            <a:rPr lang="en-US" i="1">
                              <a:latin typeface="Cambria Math" panose="02040503050406030204" pitchFamily="18" charset="0"/>
                            </a:rPr>
                            <m:t>[</m:t>
                          </m:r>
                          <m:r>
                            <a:rPr lang="en-US" i="1">
                              <a:latin typeface="Cambria Math" panose="02040503050406030204" pitchFamily="18" charset="0"/>
                            </a:rPr>
                            <m:t>𝑀𝐿</m:t>
                          </m:r>
                          <m:r>
                            <a:rPr lang="en-US" i="1">
                              <a:latin typeface="Cambria Math" panose="02040503050406030204" pitchFamily="18" charset="0"/>
                            </a:rPr>
                            <m:t>]</m:t>
                          </m:r>
                        </m:den>
                      </m:f>
                    </m:oMath>
                  </m:oMathPara>
                </a14:m>
                <a:endParaRPr lang="en-US" dirty="0">
                  <a:latin typeface="Calibri" panose="020F0502020204030204" pitchFamily="34" charset="0"/>
                </a:endParaRPr>
              </a:p>
            </p:txBody>
          </p:sp>
        </mc:Choice>
        <mc:Fallback xmlns="">
          <p:sp>
            <p:nvSpPr>
              <p:cNvPr id="2" name="TextBox 1">
                <a:extLst>
                  <a:ext uri="{FF2B5EF4-FFF2-40B4-BE49-F238E27FC236}">
                    <a16:creationId xmlns:a16="http://schemas.microsoft.com/office/drawing/2014/main" id="{3A195AC9-ABEC-4B94-B6D5-C6909D458A93}"/>
                  </a:ext>
                </a:extLst>
              </p:cNvPr>
              <p:cNvSpPr txBox="1">
                <a:spLocks noRot="1" noChangeAspect="1" noMove="1" noResize="1" noEditPoints="1" noAdjustHandles="1" noChangeArrowheads="1" noChangeShapeType="1" noTextEdit="1"/>
              </p:cNvSpPr>
              <p:nvPr/>
            </p:nvSpPr>
            <p:spPr>
              <a:xfrm>
                <a:off x="10022032" y="5800970"/>
                <a:ext cx="1284454" cy="587918"/>
              </a:xfrm>
              <a:prstGeom prst="rect">
                <a:avLst/>
              </a:prstGeom>
              <a:blipFill>
                <a:blip r:embed="rId7"/>
                <a:stretch>
                  <a:fillRect/>
                </a:stretch>
              </a:blipFill>
            </p:spPr>
            <p:txBody>
              <a:bodyPr/>
              <a:lstStyle/>
              <a:p>
                <a:r>
                  <a:rPr lang="en-US">
                    <a:noFill/>
                  </a:rPr>
                  <a:t> </a:t>
                </a:r>
              </a:p>
            </p:txBody>
          </p:sp>
        </mc:Fallback>
      </mc:AlternateContent>
      <p:sp>
        <p:nvSpPr>
          <p:cNvPr id="14" name="Arrow: Right 13">
            <a:extLst>
              <a:ext uri="{FF2B5EF4-FFF2-40B4-BE49-F238E27FC236}">
                <a16:creationId xmlns:a16="http://schemas.microsoft.com/office/drawing/2014/main" id="{CCCB9300-3CA6-943F-18BA-4E12586B6169}"/>
              </a:ext>
            </a:extLst>
          </p:cNvPr>
          <p:cNvSpPr/>
          <p:nvPr/>
        </p:nvSpPr>
        <p:spPr>
          <a:xfrm>
            <a:off x="6172200" y="97437"/>
            <a:ext cx="5181600" cy="212833"/>
          </a:xfrm>
          <a:prstGeom prst="rightArrow">
            <a:avLst/>
          </a:prstGeom>
          <a:gradFill flip="none" rotWithShape="1">
            <a:gsLst>
              <a:gs pos="0">
                <a:schemeClr val="accent1">
                  <a:lumMod val="5000"/>
                  <a:lumOff val="95000"/>
                </a:schemeClr>
              </a:gs>
              <a:gs pos="60000">
                <a:schemeClr val="accent1">
                  <a:lumMod val="75000"/>
                </a:schemeClr>
              </a:gs>
            </a:gsLst>
            <a:lin ang="0" scaled="1"/>
            <a:tileRect/>
          </a:gra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3A2192E9-AD51-C25E-DA06-A4F5B92A7CFD}"/>
              </a:ext>
            </a:extLst>
          </p:cNvPr>
          <p:cNvSpPr txBox="1"/>
          <p:nvPr/>
        </p:nvSpPr>
        <p:spPr>
          <a:xfrm>
            <a:off x="5208405" y="-44212"/>
            <a:ext cx="872355" cy="369332"/>
          </a:xfrm>
          <a:prstGeom prst="rect">
            <a:avLst/>
          </a:prstGeom>
          <a:noFill/>
        </p:spPr>
        <p:txBody>
          <a:bodyPr wrap="none" rtlCol="0">
            <a:spAutoFit/>
          </a:bodyPr>
          <a:lstStyle/>
          <a:p>
            <a:r>
              <a:rPr lang="en-US" dirty="0"/>
              <a:t>[cAMP]</a:t>
            </a:r>
          </a:p>
        </p:txBody>
      </p:sp>
      <p:sp>
        <p:nvSpPr>
          <p:cNvPr id="3" name="Date Placeholder 2">
            <a:extLst>
              <a:ext uri="{FF2B5EF4-FFF2-40B4-BE49-F238E27FC236}">
                <a16:creationId xmlns:a16="http://schemas.microsoft.com/office/drawing/2014/main" id="{0D0B6022-E306-0FCF-DD91-1543DC0B4812}"/>
              </a:ext>
            </a:extLst>
          </p:cNvPr>
          <p:cNvSpPr>
            <a:spLocks noGrp="1"/>
          </p:cNvSpPr>
          <p:nvPr>
            <p:ph type="dt" sz="half" idx="10"/>
          </p:nvPr>
        </p:nvSpPr>
        <p:spPr/>
        <p:txBody>
          <a:bodyPr/>
          <a:lstStyle/>
          <a:p>
            <a:fld id="{33D00275-9929-4F63-A6AC-857693DEB6BB}" type="datetime1">
              <a:rPr lang="en-US" smtClean="0"/>
              <a:t>8/19/2023</a:t>
            </a:fld>
            <a:endParaRPr lang="en-US" dirty="0"/>
          </a:p>
        </p:txBody>
      </p:sp>
      <p:sp>
        <p:nvSpPr>
          <p:cNvPr id="4" name="Footer Placeholder 3">
            <a:extLst>
              <a:ext uri="{FF2B5EF4-FFF2-40B4-BE49-F238E27FC236}">
                <a16:creationId xmlns:a16="http://schemas.microsoft.com/office/drawing/2014/main" id="{B4FB23D1-CEBF-448A-2AB9-CD738EABF599}"/>
              </a:ext>
            </a:extLst>
          </p:cNvPr>
          <p:cNvSpPr>
            <a:spLocks noGrp="1"/>
          </p:cNvSpPr>
          <p:nvPr>
            <p:ph type="ftr" sz="quarter" idx="11"/>
          </p:nvPr>
        </p:nvSpPr>
        <p:spPr/>
        <p:txBody>
          <a:bodyPr/>
          <a:lstStyle/>
          <a:p>
            <a:r>
              <a:rPr lang="en-US"/>
              <a:t>D &amp; D - Lec 2 - Fall 2023</a:t>
            </a:r>
          </a:p>
        </p:txBody>
      </p:sp>
      <p:sp>
        <p:nvSpPr>
          <p:cNvPr id="13" name="Slide Number Placeholder 12">
            <a:extLst>
              <a:ext uri="{FF2B5EF4-FFF2-40B4-BE49-F238E27FC236}">
                <a16:creationId xmlns:a16="http://schemas.microsoft.com/office/drawing/2014/main" id="{C7B43FE8-53DA-526C-C5A1-0487DB707134}"/>
              </a:ext>
            </a:extLst>
          </p:cNvPr>
          <p:cNvSpPr>
            <a:spLocks noGrp="1"/>
          </p:cNvSpPr>
          <p:nvPr>
            <p:ph type="sldNum" sz="quarter" idx="12"/>
          </p:nvPr>
        </p:nvSpPr>
        <p:spPr/>
        <p:txBody>
          <a:bodyPr/>
          <a:lstStyle/>
          <a:p>
            <a:fld id="{DC3BB032-4020-48F4-953B-341806DC4A2B}" type="slidenum">
              <a:rPr lang="en-US" smtClean="0"/>
              <a:t>19</a:t>
            </a:fld>
            <a:endParaRPr lang="en-US"/>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6A362CC3-B8C8-3921-C801-0D6E9366FB8C}"/>
                  </a:ext>
                </a:extLst>
              </p:cNvPr>
              <p:cNvSpPr txBox="1"/>
              <p:nvPr/>
            </p:nvSpPr>
            <p:spPr>
              <a:xfrm>
                <a:off x="9690108" y="4626331"/>
                <a:ext cx="1897250" cy="5778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𝐸𝑞</m:t>
                          </m:r>
                        </m:sub>
                      </m:sSub>
                      <m:r>
                        <a:rPr lang="en-US" i="1">
                          <a:latin typeface="Cambria Math" panose="02040503050406030204" pitchFamily="18" charset="0"/>
                        </a:rPr>
                        <m:t>=</m:t>
                      </m:r>
                      <m:f>
                        <m:fPr>
                          <m:ctrlPr>
                            <a:rPr lang="en-US" i="1">
                              <a:latin typeface="Cambria Math" panose="02040503050406030204" pitchFamily="18" charset="0"/>
                            </a:rPr>
                          </m:ctrlPr>
                        </m:fPr>
                        <m:num>
                          <m:r>
                            <a:rPr lang="en-US" b="0" i="1" smtClean="0">
                              <a:latin typeface="Cambria Math" panose="02040503050406030204" pitchFamily="18" charset="0"/>
                            </a:rPr>
                            <m:t>[</m:t>
                          </m:r>
                          <m:r>
                            <a:rPr lang="en-US" b="0" i="1" smtClean="0">
                              <a:latin typeface="Cambria Math" panose="02040503050406030204" pitchFamily="18" charset="0"/>
                            </a:rPr>
                            <m:t>𝑝𝑟𝑜𝑑𝑢𝑐𝑡𝑠</m:t>
                          </m:r>
                          <m:r>
                            <a:rPr lang="en-US" b="0" i="1" smtClean="0">
                              <a:latin typeface="Cambria Math" panose="02040503050406030204" pitchFamily="18" charset="0"/>
                            </a:rPr>
                            <m:t>]</m:t>
                          </m:r>
                        </m:num>
                        <m:den>
                          <m:r>
                            <a:rPr lang="en-US" i="1">
                              <a:latin typeface="Cambria Math" panose="02040503050406030204" pitchFamily="18" charset="0"/>
                            </a:rPr>
                            <m:t>[</m:t>
                          </m:r>
                          <m:r>
                            <a:rPr lang="en-US" b="0" i="1" smtClean="0">
                              <a:latin typeface="Cambria Math" panose="02040503050406030204" pitchFamily="18" charset="0"/>
                            </a:rPr>
                            <m:t>𝑟𝑒𝑎𝑐𝑡𝑎𝑛𝑡𝑠</m:t>
                          </m:r>
                          <m:r>
                            <a:rPr lang="en-US" i="1">
                              <a:latin typeface="Cambria Math" panose="02040503050406030204" pitchFamily="18" charset="0"/>
                            </a:rPr>
                            <m:t>]</m:t>
                          </m:r>
                        </m:den>
                      </m:f>
                    </m:oMath>
                  </m:oMathPara>
                </a14:m>
                <a:endParaRPr lang="en-US" dirty="0">
                  <a:latin typeface="Calibri" panose="020F0502020204030204" pitchFamily="34" charset="0"/>
                </a:endParaRPr>
              </a:p>
            </p:txBody>
          </p:sp>
        </mc:Choice>
        <mc:Fallback xmlns="">
          <p:sp>
            <p:nvSpPr>
              <p:cNvPr id="16" name="TextBox 15">
                <a:extLst>
                  <a:ext uri="{FF2B5EF4-FFF2-40B4-BE49-F238E27FC236}">
                    <a16:creationId xmlns:a16="http://schemas.microsoft.com/office/drawing/2014/main" id="{6A362CC3-B8C8-3921-C801-0D6E9366FB8C}"/>
                  </a:ext>
                </a:extLst>
              </p:cNvPr>
              <p:cNvSpPr txBox="1">
                <a:spLocks noRot="1" noChangeAspect="1" noMove="1" noResize="1" noEditPoints="1" noAdjustHandles="1" noChangeArrowheads="1" noChangeShapeType="1" noTextEdit="1"/>
              </p:cNvSpPr>
              <p:nvPr/>
            </p:nvSpPr>
            <p:spPr>
              <a:xfrm>
                <a:off x="9690108" y="4626331"/>
                <a:ext cx="1897250" cy="577850"/>
              </a:xfrm>
              <a:prstGeom prst="rect">
                <a:avLst/>
              </a:prstGeom>
              <a:blipFill>
                <a:blip r:embed="rId8"/>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765164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7F66C5-4BB4-42AC-B407-F65ABB8804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1734" y="991618"/>
            <a:ext cx="5671966" cy="1877199"/>
          </a:xfrm>
          <a:prstGeom prst="rect">
            <a:avLst/>
          </a:prstGeom>
        </p:spPr>
      </p:pic>
      <p:sp>
        <p:nvSpPr>
          <p:cNvPr id="4" name="TextBox 3">
            <a:extLst>
              <a:ext uri="{FF2B5EF4-FFF2-40B4-BE49-F238E27FC236}">
                <a16:creationId xmlns:a16="http://schemas.microsoft.com/office/drawing/2014/main" id="{04373242-D475-4D36-8872-7BC768FF130C}"/>
              </a:ext>
            </a:extLst>
          </p:cNvPr>
          <p:cNvSpPr txBox="1"/>
          <p:nvPr/>
        </p:nvSpPr>
        <p:spPr>
          <a:xfrm>
            <a:off x="76200" y="838200"/>
            <a:ext cx="3345129" cy="3693319"/>
          </a:xfrm>
          <a:prstGeom prst="rect">
            <a:avLst/>
          </a:prstGeom>
          <a:noFill/>
        </p:spPr>
        <p:txBody>
          <a:bodyPr wrap="square" rtlCol="0">
            <a:spAutoFit/>
          </a:bodyPr>
          <a:lstStyle/>
          <a:p>
            <a:endParaRPr lang="en-US" b="1" dirty="0"/>
          </a:p>
          <a:p>
            <a:pPr marL="214313" indent="-214313">
              <a:buFont typeface="Arial" panose="020B0604020202020204" pitchFamily="34" charset="0"/>
              <a:buChar char="•"/>
            </a:pPr>
            <a:r>
              <a:rPr lang="en-US" dirty="0"/>
              <a:t>Primary - sequence of amino acids, no 3D structural information</a:t>
            </a:r>
          </a:p>
          <a:p>
            <a:pPr marL="214313" indent="-214313">
              <a:buFont typeface="Arial" panose="020B0604020202020204" pitchFamily="34" charset="0"/>
              <a:buChar char="•"/>
            </a:pPr>
            <a:r>
              <a:rPr lang="en-US" dirty="0"/>
              <a:t>Secondary - local structural elements, only mainchain atoms involved</a:t>
            </a:r>
          </a:p>
          <a:p>
            <a:pPr marL="214313" indent="-214313">
              <a:buFont typeface="Arial" panose="020B0604020202020204" pitchFamily="34" charset="0"/>
              <a:buChar char="•"/>
            </a:pPr>
            <a:r>
              <a:rPr lang="en-US" dirty="0"/>
              <a:t>Tertiary - 3D position of </a:t>
            </a:r>
            <a:r>
              <a:rPr lang="en-US" b="1" i="1" dirty="0"/>
              <a:t>all</a:t>
            </a:r>
            <a:r>
              <a:rPr lang="en-US" dirty="0"/>
              <a:t> atoms, functional form of many proteins.</a:t>
            </a:r>
          </a:p>
          <a:p>
            <a:pPr marL="214313" indent="-214313">
              <a:buFont typeface="Arial" panose="020B0604020202020204" pitchFamily="34" charset="0"/>
              <a:buChar char="•"/>
            </a:pPr>
            <a:r>
              <a:rPr lang="en-US" dirty="0"/>
              <a:t>Quaternary - multiple chains – multiple chains often required for function.</a:t>
            </a:r>
          </a:p>
        </p:txBody>
      </p:sp>
      <p:sp>
        <p:nvSpPr>
          <p:cNvPr id="6" name="TextBox 5">
            <a:extLst>
              <a:ext uri="{FF2B5EF4-FFF2-40B4-BE49-F238E27FC236}">
                <a16:creationId xmlns:a16="http://schemas.microsoft.com/office/drawing/2014/main" id="{15A99595-C971-439E-AC44-293E39425FE2}"/>
              </a:ext>
            </a:extLst>
          </p:cNvPr>
          <p:cNvSpPr txBox="1"/>
          <p:nvPr/>
        </p:nvSpPr>
        <p:spPr>
          <a:xfrm>
            <a:off x="6560838" y="4514850"/>
            <a:ext cx="1515351" cy="300082"/>
          </a:xfrm>
          <a:prstGeom prst="rect">
            <a:avLst/>
          </a:prstGeom>
          <a:noFill/>
        </p:spPr>
        <p:txBody>
          <a:bodyPr wrap="none" rtlCol="0">
            <a:spAutoFit/>
          </a:bodyPr>
          <a:lstStyle/>
          <a:p>
            <a:r>
              <a:rPr lang="en-US" sz="1350" dirty="0">
                <a:solidFill>
                  <a:srgbClr val="FF0000"/>
                </a:solidFill>
              </a:rPr>
              <a:t>Biological Function</a:t>
            </a:r>
          </a:p>
        </p:txBody>
      </p:sp>
      <p:sp>
        <p:nvSpPr>
          <p:cNvPr id="7" name="Rectangle 6">
            <a:extLst>
              <a:ext uri="{FF2B5EF4-FFF2-40B4-BE49-F238E27FC236}">
                <a16:creationId xmlns:a16="http://schemas.microsoft.com/office/drawing/2014/main" id="{3E64731A-7479-44BE-A2F4-E279FB02878F}"/>
              </a:ext>
            </a:extLst>
          </p:cNvPr>
          <p:cNvSpPr/>
          <p:nvPr/>
        </p:nvSpPr>
        <p:spPr>
          <a:xfrm>
            <a:off x="6496051" y="4572001"/>
            <a:ext cx="1478264" cy="219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11" name="Picture 10">
            <a:extLst>
              <a:ext uri="{FF2B5EF4-FFF2-40B4-BE49-F238E27FC236}">
                <a16:creationId xmlns:a16="http://schemas.microsoft.com/office/drawing/2014/main" id="{04D06CDF-92AD-47A4-96FA-317FFBB3F37E}"/>
              </a:ext>
            </a:extLst>
          </p:cNvPr>
          <p:cNvPicPr>
            <a:picLocks noChangeAspect="1"/>
          </p:cNvPicPr>
          <p:nvPr/>
        </p:nvPicPr>
        <p:blipFill>
          <a:blip r:embed="rId3"/>
          <a:stretch>
            <a:fillRect/>
          </a:stretch>
        </p:blipFill>
        <p:spPr>
          <a:xfrm>
            <a:off x="3927194" y="3329633"/>
            <a:ext cx="774299" cy="585371"/>
          </a:xfrm>
          <a:prstGeom prst="rect">
            <a:avLst/>
          </a:prstGeom>
        </p:spPr>
      </p:pic>
      <p:pic>
        <p:nvPicPr>
          <p:cNvPr id="12" name="Picture 11">
            <a:extLst>
              <a:ext uri="{FF2B5EF4-FFF2-40B4-BE49-F238E27FC236}">
                <a16:creationId xmlns:a16="http://schemas.microsoft.com/office/drawing/2014/main" id="{A5E28FCF-BD66-4698-B878-7C594777BED0}"/>
              </a:ext>
            </a:extLst>
          </p:cNvPr>
          <p:cNvPicPr>
            <a:picLocks noChangeAspect="1"/>
          </p:cNvPicPr>
          <p:nvPr/>
        </p:nvPicPr>
        <p:blipFill>
          <a:blip r:embed="rId4"/>
          <a:stretch>
            <a:fillRect/>
          </a:stretch>
        </p:blipFill>
        <p:spPr>
          <a:xfrm>
            <a:off x="4991373" y="3030916"/>
            <a:ext cx="1279585" cy="1821656"/>
          </a:xfrm>
          <a:prstGeom prst="rect">
            <a:avLst/>
          </a:prstGeom>
        </p:spPr>
      </p:pic>
      <p:pic>
        <p:nvPicPr>
          <p:cNvPr id="14" name="Picture 13">
            <a:extLst>
              <a:ext uri="{FF2B5EF4-FFF2-40B4-BE49-F238E27FC236}">
                <a16:creationId xmlns:a16="http://schemas.microsoft.com/office/drawing/2014/main" id="{E6C5BCFE-213E-43F8-A598-3A43A2DB0DB4}"/>
              </a:ext>
            </a:extLst>
          </p:cNvPr>
          <p:cNvPicPr>
            <a:picLocks noChangeAspect="1"/>
          </p:cNvPicPr>
          <p:nvPr/>
        </p:nvPicPr>
        <p:blipFill rotWithShape="1">
          <a:blip r:embed="rId5"/>
          <a:srcRect l="52778" b="75555"/>
          <a:stretch/>
        </p:blipFill>
        <p:spPr>
          <a:xfrm>
            <a:off x="6388641" y="2986412"/>
            <a:ext cx="929475" cy="1202850"/>
          </a:xfrm>
          <a:prstGeom prst="rect">
            <a:avLst/>
          </a:prstGeom>
        </p:spPr>
      </p:pic>
      <p:pic>
        <p:nvPicPr>
          <p:cNvPr id="15" name="Picture 14">
            <a:extLst>
              <a:ext uri="{FF2B5EF4-FFF2-40B4-BE49-F238E27FC236}">
                <a16:creationId xmlns:a16="http://schemas.microsoft.com/office/drawing/2014/main" id="{1B064E2F-6E67-4A65-955A-C02E884712BF}"/>
              </a:ext>
            </a:extLst>
          </p:cNvPr>
          <p:cNvPicPr>
            <a:picLocks noChangeAspect="1"/>
          </p:cNvPicPr>
          <p:nvPr/>
        </p:nvPicPr>
        <p:blipFill rotWithShape="1">
          <a:blip r:embed="rId6"/>
          <a:srcRect t="14445" b="22063"/>
          <a:stretch/>
        </p:blipFill>
        <p:spPr>
          <a:xfrm>
            <a:off x="6546560" y="4285443"/>
            <a:ext cx="1005125" cy="857250"/>
          </a:xfrm>
          <a:prstGeom prst="rect">
            <a:avLst/>
          </a:prstGeom>
        </p:spPr>
      </p:pic>
      <p:pic>
        <p:nvPicPr>
          <p:cNvPr id="16" name="Picture 15">
            <a:extLst>
              <a:ext uri="{FF2B5EF4-FFF2-40B4-BE49-F238E27FC236}">
                <a16:creationId xmlns:a16="http://schemas.microsoft.com/office/drawing/2014/main" id="{06FB9C10-B885-4E50-AD1C-4672AC238FC1}"/>
              </a:ext>
            </a:extLst>
          </p:cNvPr>
          <p:cNvPicPr>
            <a:picLocks noChangeAspect="1"/>
          </p:cNvPicPr>
          <p:nvPr/>
        </p:nvPicPr>
        <p:blipFill>
          <a:blip r:embed="rId7"/>
          <a:stretch>
            <a:fillRect/>
          </a:stretch>
        </p:blipFill>
        <p:spPr>
          <a:xfrm>
            <a:off x="7823981" y="3028951"/>
            <a:ext cx="1128127" cy="1505129"/>
          </a:xfrm>
          <a:prstGeom prst="rect">
            <a:avLst/>
          </a:prstGeom>
        </p:spPr>
      </p:pic>
      <p:graphicFrame>
        <p:nvGraphicFramePr>
          <p:cNvPr id="18" name="Object 17">
            <a:extLst>
              <a:ext uri="{FF2B5EF4-FFF2-40B4-BE49-F238E27FC236}">
                <a16:creationId xmlns:a16="http://schemas.microsoft.com/office/drawing/2014/main" id="{EFED047D-BFEE-451E-A9B0-1DB371906146}"/>
              </a:ext>
            </a:extLst>
          </p:cNvPr>
          <p:cNvGraphicFramePr>
            <a:graphicFrameLocks noChangeAspect="1"/>
          </p:cNvGraphicFramePr>
          <p:nvPr/>
        </p:nvGraphicFramePr>
        <p:xfrm>
          <a:off x="3592156" y="1367693"/>
          <a:ext cx="1298417" cy="1044576"/>
        </p:xfrm>
        <a:graphic>
          <a:graphicData uri="http://schemas.openxmlformats.org/presentationml/2006/ole">
            <mc:AlternateContent xmlns:mc="http://schemas.openxmlformats.org/markup-compatibility/2006">
              <mc:Choice xmlns:v="urn:schemas-microsoft-com:vml" Requires="v">
                <p:oleObj name="MDLDrawObject Class" r:id="rId8" imgW="1751860" imgH="1409437" progId="MDLDrawOLE.MDLDrawObject.1">
                  <p:embed/>
                </p:oleObj>
              </mc:Choice>
              <mc:Fallback>
                <p:oleObj name="MDLDrawObject Class" r:id="rId8" imgW="1751860" imgH="1409437" progId="MDLDrawOLE.MDLDrawObject.1">
                  <p:embed/>
                  <p:pic>
                    <p:nvPicPr>
                      <p:cNvPr id="18" name="Object 17">
                        <a:extLst>
                          <a:ext uri="{FF2B5EF4-FFF2-40B4-BE49-F238E27FC236}">
                            <a16:creationId xmlns:a16="http://schemas.microsoft.com/office/drawing/2014/main" id="{EFED047D-BFEE-451E-A9B0-1DB371906146}"/>
                          </a:ext>
                        </a:extLst>
                      </p:cNvPr>
                      <p:cNvPicPr/>
                      <p:nvPr/>
                    </p:nvPicPr>
                    <p:blipFill>
                      <a:blip r:embed="rId9"/>
                      <a:stretch>
                        <a:fillRect/>
                      </a:stretch>
                    </p:blipFill>
                    <p:spPr>
                      <a:xfrm>
                        <a:off x="3592156" y="1367693"/>
                        <a:ext cx="1298417" cy="1044576"/>
                      </a:xfrm>
                      <a:prstGeom prst="rect">
                        <a:avLst/>
                      </a:prstGeom>
                    </p:spPr>
                  </p:pic>
                </p:oleObj>
              </mc:Fallback>
            </mc:AlternateContent>
          </a:graphicData>
        </a:graphic>
      </p:graphicFrame>
      <p:pic>
        <p:nvPicPr>
          <p:cNvPr id="19" name="Picture 18">
            <a:extLst>
              <a:ext uri="{FF2B5EF4-FFF2-40B4-BE49-F238E27FC236}">
                <a16:creationId xmlns:a16="http://schemas.microsoft.com/office/drawing/2014/main" id="{B27AD45B-1A1A-4954-95F1-81A5923CD257}"/>
              </a:ext>
            </a:extLst>
          </p:cNvPr>
          <p:cNvPicPr>
            <a:picLocks noChangeAspect="1"/>
          </p:cNvPicPr>
          <p:nvPr/>
        </p:nvPicPr>
        <p:blipFill>
          <a:blip r:embed="rId10"/>
          <a:stretch>
            <a:fillRect/>
          </a:stretch>
        </p:blipFill>
        <p:spPr>
          <a:xfrm>
            <a:off x="9203294" y="3014370"/>
            <a:ext cx="1301837" cy="1824285"/>
          </a:xfrm>
          <a:prstGeom prst="rect">
            <a:avLst/>
          </a:prstGeom>
        </p:spPr>
      </p:pic>
      <p:sp>
        <p:nvSpPr>
          <p:cNvPr id="20" name="TextBox 19">
            <a:extLst>
              <a:ext uri="{FF2B5EF4-FFF2-40B4-BE49-F238E27FC236}">
                <a16:creationId xmlns:a16="http://schemas.microsoft.com/office/drawing/2014/main" id="{AAEB7DF0-882E-4118-ABA2-CE6C279A2EA7}"/>
              </a:ext>
            </a:extLst>
          </p:cNvPr>
          <p:cNvSpPr txBox="1"/>
          <p:nvPr/>
        </p:nvSpPr>
        <p:spPr>
          <a:xfrm>
            <a:off x="9203293" y="4915289"/>
            <a:ext cx="1371600" cy="577081"/>
          </a:xfrm>
          <a:prstGeom prst="rect">
            <a:avLst/>
          </a:prstGeom>
          <a:noFill/>
        </p:spPr>
        <p:txBody>
          <a:bodyPr wrap="square" rtlCol="0">
            <a:spAutoFit/>
          </a:bodyPr>
          <a:lstStyle/>
          <a:p>
            <a:r>
              <a:rPr lang="en-US" sz="1050" dirty="0"/>
              <a:t>(White and black represent two different chains)</a:t>
            </a:r>
          </a:p>
        </p:txBody>
      </p:sp>
      <p:sp>
        <p:nvSpPr>
          <p:cNvPr id="5" name="Rectangle 4">
            <a:extLst>
              <a:ext uri="{FF2B5EF4-FFF2-40B4-BE49-F238E27FC236}">
                <a16:creationId xmlns:a16="http://schemas.microsoft.com/office/drawing/2014/main" id="{E4BA0AD5-B3B9-4739-B6B5-E5C4D019F7D4}"/>
              </a:ext>
            </a:extLst>
          </p:cNvPr>
          <p:cNvSpPr/>
          <p:nvPr/>
        </p:nvSpPr>
        <p:spPr>
          <a:xfrm>
            <a:off x="4065322" y="126345"/>
            <a:ext cx="4861459" cy="523220"/>
          </a:xfrm>
          <a:prstGeom prst="rect">
            <a:avLst/>
          </a:prstGeom>
        </p:spPr>
        <p:txBody>
          <a:bodyPr wrap="none">
            <a:spAutoFit/>
          </a:bodyPr>
          <a:lstStyle/>
          <a:p>
            <a:r>
              <a:rPr lang="en-US" sz="2800" dirty="0"/>
              <a:t>Structural Hierarchy of Proteins</a:t>
            </a:r>
          </a:p>
        </p:txBody>
      </p:sp>
      <p:sp>
        <p:nvSpPr>
          <p:cNvPr id="2" name="Date Placeholder 1">
            <a:extLst>
              <a:ext uri="{FF2B5EF4-FFF2-40B4-BE49-F238E27FC236}">
                <a16:creationId xmlns:a16="http://schemas.microsoft.com/office/drawing/2014/main" id="{E3010ADA-2449-2F8E-4BC4-A1B6B1BB758D}"/>
              </a:ext>
            </a:extLst>
          </p:cNvPr>
          <p:cNvSpPr>
            <a:spLocks noGrp="1"/>
          </p:cNvSpPr>
          <p:nvPr>
            <p:ph type="dt" sz="half" idx="10"/>
          </p:nvPr>
        </p:nvSpPr>
        <p:spPr/>
        <p:txBody>
          <a:bodyPr/>
          <a:lstStyle/>
          <a:p>
            <a:fld id="{41D9AEB3-D8D3-43F2-8AF5-7781C1417641}" type="datetime1">
              <a:rPr lang="en-US" smtClean="0"/>
              <a:t>8/19/2023</a:t>
            </a:fld>
            <a:endParaRPr lang="en-US"/>
          </a:p>
        </p:txBody>
      </p:sp>
      <p:sp>
        <p:nvSpPr>
          <p:cNvPr id="8" name="Footer Placeholder 7">
            <a:extLst>
              <a:ext uri="{FF2B5EF4-FFF2-40B4-BE49-F238E27FC236}">
                <a16:creationId xmlns:a16="http://schemas.microsoft.com/office/drawing/2014/main" id="{11E478CF-1AF2-44C8-1BC1-5DF388313BFE}"/>
              </a:ext>
            </a:extLst>
          </p:cNvPr>
          <p:cNvSpPr>
            <a:spLocks noGrp="1"/>
          </p:cNvSpPr>
          <p:nvPr>
            <p:ph type="ftr" sz="quarter" idx="11"/>
          </p:nvPr>
        </p:nvSpPr>
        <p:spPr/>
        <p:txBody>
          <a:bodyPr/>
          <a:lstStyle/>
          <a:p>
            <a:r>
              <a:rPr lang="en-US"/>
              <a:t>D &amp; D - Lec 2 - Fall 2023</a:t>
            </a:r>
          </a:p>
        </p:txBody>
      </p:sp>
      <p:sp>
        <p:nvSpPr>
          <p:cNvPr id="9" name="Slide Number Placeholder 8">
            <a:extLst>
              <a:ext uri="{FF2B5EF4-FFF2-40B4-BE49-F238E27FC236}">
                <a16:creationId xmlns:a16="http://schemas.microsoft.com/office/drawing/2014/main" id="{29B1792A-9586-CDA2-1B61-B7DEAAB4CAC5}"/>
              </a:ext>
            </a:extLst>
          </p:cNvPr>
          <p:cNvSpPr>
            <a:spLocks noGrp="1"/>
          </p:cNvSpPr>
          <p:nvPr>
            <p:ph type="sldNum" sz="quarter" idx="12"/>
          </p:nvPr>
        </p:nvSpPr>
        <p:spPr/>
        <p:txBody>
          <a:bodyPr/>
          <a:lstStyle/>
          <a:p>
            <a:fld id="{DC3BB032-4020-48F4-953B-341806DC4A2B}" type="slidenum">
              <a:rPr lang="en-US" smtClean="0"/>
              <a:t>2</a:t>
            </a:fld>
            <a:endParaRPr lang="en-US"/>
          </a:p>
        </p:txBody>
      </p:sp>
    </p:spTree>
    <p:extLst>
      <p:ext uri="{BB962C8B-B14F-4D97-AF65-F5344CB8AC3E}">
        <p14:creationId xmlns:p14="http://schemas.microsoft.com/office/powerpoint/2010/main" val="409808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BED469E6-81D9-4B71-A299-A1F17FA73A60}"/>
              </a:ext>
            </a:extLst>
          </p:cNvPr>
          <p:cNvGraphicFramePr>
            <a:graphicFrameLocks/>
          </p:cNvGraphicFramePr>
          <p:nvPr/>
        </p:nvGraphicFramePr>
        <p:xfrm>
          <a:off x="304800" y="762002"/>
          <a:ext cx="6096000" cy="5467351"/>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C4F031C4-07C4-4E78-BFCC-235EAE6E1431}"/>
              </a:ext>
            </a:extLst>
          </p:cNvPr>
          <p:cNvSpPr txBox="1"/>
          <p:nvPr/>
        </p:nvSpPr>
        <p:spPr>
          <a:xfrm>
            <a:off x="6364015" y="1070235"/>
            <a:ext cx="5334000" cy="923330"/>
          </a:xfrm>
          <a:prstGeom prst="rect">
            <a:avLst/>
          </a:prstGeom>
          <a:noFill/>
        </p:spPr>
        <p:txBody>
          <a:bodyPr wrap="square" rtlCol="0">
            <a:spAutoFit/>
          </a:bodyPr>
          <a:lstStyle/>
          <a:p>
            <a:r>
              <a:rPr lang="en-US" dirty="0">
                <a:latin typeface="Calibri" panose="020F0502020204030204" pitchFamily="34" charset="0"/>
              </a:rPr>
              <a:t>The binding of two different molecules to the same protein was measured and the data is shown on the right. L1 is cAMP, L2 is similar to cAMP</a:t>
            </a:r>
          </a:p>
        </p:txBody>
      </p:sp>
      <p:sp>
        <p:nvSpPr>
          <p:cNvPr id="7" name="TextBox 6">
            <a:extLst>
              <a:ext uri="{FF2B5EF4-FFF2-40B4-BE49-F238E27FC236}">
                <a16:creationId xmlns:a16="http://schemas.microsoft.com/office/drawing/2014/main" id="{2EAFF086-0A17-4DF4-82F1-BD448C31FF53}"/>
              </a:ext>
            </a:extLst>
          </p:cNvPr>
          <p:cNvSpPr txBox="1"/>
          <p:nvPr/>
        </p:nvSpPr>
        <p:spPr>
          <a:xfrm>
            <a:off x="6469117" y="2198213"/>
            <a:ext cx="3640740" cy="369332"/>
          </a:xfrm>
          <a:prstGeom prst="rect">
            <a:avLst/>
          </a:prstGeom>
          <a:noFill/>
        </p:spPr>
        <p:txBody>
          <a:bodyPr wrap="none" rtlCol="0">
            <a:spAutoFit/>
          </a:bodyPr>
          <a:lstStyle/>
          <a:p>
            <a:r>
              <a:rPr lang="en-US" i="1" dirty="0">
                <a:solidFill>
                  <a:srgbClr val="0070C0"/>
                </a:solidFill>
                <a:latin typeface="Calibri" panose="020F0502020204030204" pitchFamily="34" charset="0"/>
              </a:rPr>
              <a:t>Which ligand has a K</a:t>
            </a:r>
            <a:r>
              <a:rPr lang="en-US" i="1" baseline="-25000" dirty="0">
                <a:solidFill>
                  <a:srgbClr val="0070C0"/>
                </a:solidFill>
                <a:latin typeface="Calibri" panose="020F0502020204030204" pitchFamily="34" charset="0"/>
              </a:rPr>
              <a:t>D</a:t>
            </a:r>
            <a:r>
              <a:rPr lang="en-US" i="1" dirty="0">
                <a:solidFill>
                  <a:srgbClr val="0070C0"/>
                </a:solidFill>
                <a:latin typeface="Calibri" panose="020F0502020204030204" pitchFamily="34" charset="0"/>
              </a:rPr>
              <a:t> of 1? L1 or L2?</a:t>
            </a:r>
          </a:p>
        </p:txBody>
      </p:sp>
      <p:sp>
        <p:nvSpPr>
          <p:cNvPr id="8" name="TextBox 7">
            <a:extLst>
              <a:ext uri="{FF2B5EF4-FFF2-40B4-BE49-F238E27FC236}">
                <a16:creationId xmlns:a16="http://schemas.microsoft.com/office/drawing/2014/main" id="{D3D14998-C738-4FA6-B570-2D92203D8110}"/>
              </a:ext>
            </a:extLst>
          </p:cNvPr>
          <p:cNvSpPr txBox="1"/>
          <p:nvPr/>
        </p:nvSpPr>
        <p:spPr>
          <a:xfrm>
            <a:off x="6508816" y="3226999"/>
            <a:ext cx="3757760" cy="369332"/>
          </a:xfrm>
          <a:prstGeom prst="rect">
            <a:avLst/>
          </a:prstGeom>
          <a:noFill/>
        </p:spPr>
        <p:txBody>
          <a:bodyPr wrap="none" rtlCol="0">
            <a:spAutoFit/>
          </a:bodyPr>
          <a:lstStyle/>
          <a:p>
            <a:r>
              <a:rPr lang="en-US" i="1" dirty="0">
                <a:solidFill>
                  <a:srgbClr val="0070C0"/>
                </a:solidFill>
                <a:latin typeface="Calibri" panose="020F0502020204030204" pitchFamily="34" charset="0"/>
              </a:rPr>
              <a:t>Which ligand has a K</a:t>
            </a:r>
            <a:r>
              <a:rPr lang="en-US" i="1" baseline="-25000" dirty="0">
                <a:solidFill>
                  <a:srgbClr val="0070C0"/>
                </a:solidFill>
                <a:latin typeface="Calibri" panose="020F0502020204030204" pitchFamily="34" charset="0"/>
              </a:rPr>
              <a:t>D</a:t>
            </a:r>
            <a:r>
              <a:rPr lang="en-US" i="1" dirty="0">
                <a:solidFill>
                  <a:srgbClr val="0070C0"/>
                </a:solidFill>
                <a:latin typeface="Calibri" panose="020F0502020204030204" pitchFamily="34" charset="0"/>
              </a:rPr>
              <a:t> of 10? L1 or L2?</a:t>
            </a:r>
          </a:p>
        </p:txBody>
      </p:sp>
      <p:sp>
        <p:nvSpPr>
          <p:cNvPr id="9" name="TextBox 8">
            <a:extLst>
              <a:ext uri="{FF2B5EF4-FFF2-40B4-BE49-F238E27FC236}">
                <a16:creationId xmlns:a16="http://schemas.microsoft.com/office/drawing/2014/main" id="{84E6EA7E-CD98-43E4-82CF-88F143985394}"/>
              </a:ext>
            </a:extLst>
          </p:cNvPr>
          <p:cNvSpPr txBox="1"/>
          <p:nvPr/>
        </p:nvSpPr>
        <p:spPr>
          <a:xfrm>
            <a:off x="6493050" y="4255786"/>
            <a:ext cx="5544207" cy="646331"/>
          </a:xfrm>
          <a:prstGeom prst="rect">
            <a:avLst/>
          </a:prstGeom>
          <a:noFill/>
        </p:spPr>
        <p:txBody>
          <a:bodyPr wrap="square" rtlCol="0">
            <a:spAutoFit/>
          </a:bodyPr>
          <a:lstStyle/>
          <a:p>
            <a:r>
              <a:rPr lang="en-US" i="1" dirty="0">
                <a:solidFill>
                  <a:srgbClr val="0070C0"/>
                </a:solidFill>
                <a:latin typeface="Calibri" panose="020F0502020204030204" pitchFamily="34" charset="0"/>
              </a:rPr>
              <a:t>Which ligand binds more tightly to the protein (higher affinity)? L1 or L2?</a:t>
            </a:r>
          </a:p>
        </p:txBody>
      </p:sp>
      <p:sp>
        <p:nvSpPr>
          <p:cNvPr id="10" name="TextBox 9">
            <a:extLst>
              <a:ext uri="{FF2B5EF4-FFF2-40B4-BE49-F238E27FC236}">
                <a16:creationId xmlns:a16="http://schemas.microsoft.com/office/drawing/2014/main" id="{BCCE8CE9-AA9F-4E0F-ADDC-7ECEACA9DD1E}"/>
              </a:ext>
            </a:extLst>
          </p:cNvPr>
          <p:cNvSpPr txBox="1"/>
          <p:nvPr/>
        </p:nvSpPr>
        <p:spPr>
          <a:xfrm>
            <a:off x="3504324" y="81505"/>
            <a:ext cx="5408340" cy="523220"/>
          </a:xfrm>
          <a:prstGeom prst="rect">
            <a:avLst/>
          </a:prstGeom>
          <a:noFill/>
        </p:spPr>
        <p:txBody>
          <a:bodyPr wrap="none" rtlCol="0">
            <a:spAutoFit/>
          </a:bodyPr>
          <a:lstStyle/>
          <a:p>
            <a:r>
              <a:rPr lang="en-US" sz="2800" dirty="0">
                <a:latin typeface="Calibri" panose="020F0502020204030204" pitchFamily="34" charset="0"/>
              </a:rPr>
              <a:t>Using K</a:t>
            </a:r>
            <a:r>
              <a:rPr lang="en-US" sz="2800" baseline="-25000" dirty="0">
                <a:latin typeface="Calibri" panose="020F0502020204030204" pitchFamily="34" charset="0"/>
              </a:rPr>
              <a:t>D</a:t>
            </a:r>
            <a:r>
              <a:rPr lang="en-US" sz="2800" dirty="0">
                <a:latin typeface="Calibri" panose="020F0502020204030204" pitchFamily="34" charset="0"/>
              </a:rPr>
              <a:t> to Compare Ligand Binding</a:t>
            </a:r>
          </a:p>
        </p:txBody>
      </p:sp>
      <p:sp>
        <p:nvSpPr>
          <p:cNvPr id="2" name="Date Placeholder 1">
            <a:extLst>
              <a:ext uri="{FF2B5EF4-FFF2-40B4-BE49-F238E27FC236}">
                <a16:creationId xmlns:a16="http://schemas.microsoft.com/office/drawing/2014/main" id="{B99A4D95-1A41-0DD3-5C2D-CB0FC3D2BE6B}"/>
              </a:ext>
            </a:extLst>
          </p:cNvPr>
          <p:cNvSpPr>
            <a:spLocks noGrp="1"/>
          </p:cNvSpPr>
          <p:nvPr>
            <p:ph type="dt" sz="half" idx="10"/>
          </p:nvPr>
        </p:nvSpPr>
        <p:spPr/>
        <p:txBody>
          <a:bodyPr/>
          <a:lstStyle/>
          <a:p>
            <a:fld id="{A2013703-AFAA-4BBA-ADF9-93379A578FEF}" type="datetime1">
              <a:rPr lang="en-US" smtClean="0"/>
              <a:t>8/19/2023</a:t>
            </a:fld>
            <a:endParaRPr lang="en-US"/>
          </a:p>
        </p:txBody>
      </p:sp>
      <p:sp>
        <p:nvSpPr>
          <p:cNvPr id="3" name="Footer Placeholder 2">
            <a:extLst>
              <a:ext uri="{FF2B5EF4-FFF2-40B4-BE49-F238E27FC236}">
                <a16:creationId xmlns:a16="http://schemas.microsoft.com/office/drawing/2014/main" id="{6496294A-3C00-EB63-3D75-5AB1F6EFF675}"/>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426818BD-ADCC-3AC8-BDEC-83407130571C}"/>
              </a:ext>
            </a:extLst>
          </p:cNvPr>
          <p:cNvSpPr>
            <a:spLocks noGrp="1"/>
          </p:cNvSpPr>
          <p:nvPr>
            <p:ph type="sldNum" sz="quarter" idx="12"/>
          </p:nvPr>
        </p:nvSpPr>
        <p:spPr/>
        <p:txBody>
          <a:bodyPr/>
          <a:lstStyle/>
          <a:p>
            <a:fld id="{DC3BB032-4020-48F4-953B-341806DC4A2B}" type="slidenum">
              <a:rPr lang="en-US" smtClean="0"/>
              <a:t>20</a:t>
            </a:fld>
            <a:endParaRPr lang="en-US"/>
          </a:p>
        </p:txBody>
      </p:sp>
    </p:spTree>
    <p:extLst>
      <p:ext uri="{BB962C8B-B14F-4D97-AF65-F5344CB8AC3E}">
        <p14:creationId xmlns:p14="http://schemas.microsoft.com/office/powerpoint/2010/main" val="1319945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4E6EA7E-CD98-43E4-82CF-88F143985394}"/>
              </a:ext>
            </a:extLst>
          </p:cNvPr>
          <p:cNvSpPr txBox="1"/>
          <p:nvPr/>
        </p:nvSpPr>
        <p:spPr>
          <a:xfrm>
            <a:off x="6705600" y="157350"/>
            <a:ext cx="4662277" cy="369332"/>
          </a:xfrm>
          <a:prstGeom prst="rect">
            <a:avLst/>
          </a:prstGeom>
          <a:noFill/>
        </p:spPr>
        <p:txBody>
          <a:bodyPr wrap="square" rtlCol="0">
            <a:spAutoFit/>
          </a:bodyPr>
          <a:lstStyle/>
          <a:p>
            <a:r>
              <a:rPr lang="en-US" b="1" i="1" dirty="0">
                <a:solidFill>
                  <a:srgbClr val="0070C0"/>
                </a:solidFill>
                <a:latin typeface="Calibri" panose="020F0502020204030204" pitchFamily="34" charset="0"/>
              </a:rPr>
              <a:t>Why</a:t>
            </a:r>
            <a:r>
              <a:rPr lang="en-US" i="1" dirty="0">
                <a:solidFill>
                  <a:srgbClr val="0070C0"/>
                </a:solidFill>
                <a:latin typeface="Calibri" panose="020F0502020204030204" pitchFamily="34" charset="0"/>
              </a:rPr>
              <a:t> does L1 bind more tightly (higher affinity)?</a:t>
            </a:r>
          </a:p>
        </p:txBody>
      </p:sp>
      <p:grpSp>
        <p:nvGrpSpPr>
          <p:cNvPr id="23" name="Group 22">
            <a:extLst>
              <a:ext uri="{FF2B5EF4-FFF2-40B4-BE49-F238E27FC236}">
                <a16:creationId xmlns:a16="http://schemas.microsoft.com/office/drawing/2014/main" id="{2FA45331-2AEE-4DAD-A4D5-385ABF104D6B}"/>
              </a:ext>
            </a:extLst>
          </p:cNvPr>
          <p:cNvGrpSpPr/>
          <p:nvPr/>
        </p:nvGrpSpPr>
        <p:grpSpPr>
          <a:xfrm>
            <a:off x="152401" y="850015"/>
            <a:ext cx="8348995" cy="5157971"/>
            <a:chOff x="0" y="-13137"/>
            <a:chExt cx="10330851" cy="6382352"/>
          </a:xfrm>
        </p:grpSpPr>
        <p:pic>
          <p:nvPicPr>
            <p:cNvPr id="21" name="Picture 20">
              <a:extLst>
                <a:ext uri="{FF2B5EF4-FFF2-40B4-BE49-F238E27FC236}">
                  <a16:creationId xmlns:a16="http://schemas.microsoft.com/office/drawing/2014/main" id="{2B0A68B7-B53A-4B8C-B16E-C9DCA6725A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291" y="306959"/>
              <a:ext cx="6363109" cy="2481212"/>
            </a:xfrm>
            <a:prstGeom prst="rect">
              <a:avLst/>
            </a:prstGeom>
          </p:spPr>
        </p:pic>
        <p:pic>
          <p:nvPicPr>
            <p:cNvPr id="11" name="Picture 10">
              <a:extLst>
                <a:ext uri="{FF2B5EF4-FFF2-40B4-BE49-F238E27FC236}">
                  <a16:creationId xmlns:a16="http://schemas.microsoft.com/office/drawing/2014/main" id="{64104C89-675D-4DD5-AD54-DC8A0FCE16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2635415"/>
              <a:ext cx="10254651" cy="3733800"/>
            </a:xfrm>
            <a:prstGeom prst="rect">
              <a:avLst/>
            </a:prstGeom>
          </p:spPr>
        </p:pic>
        <p:sp>
          <p:nvSpPr>
            <p:cNvPr id="16" name="TextBox 15">
              <a:extLst>
                <a:ext uri="{FF2B5EF4-FFF2-40B4-BE49-F238E27FC236}">
                  <a16:creationId xmlns:a16="http://schemas.microsoft.com/office/drawing/2014/main" id="{D8725B7B-7E2F-4FD0-9CC6-3B7C99FCAED2}"/>
                </a:ext>
              </a:extLst>
            </p:cNvPr>
            <p:cNvSpPr txBox="1"/>
            <p:nvPr/>
          </p:nvSpPr>
          <p:spPr>
            <a:xfrm>
              <a:off x="0" y="1"/>
              <a:ext cx="2735669" cy="495087"/>
            </a:xfrm>
            <a:prstGeom prst="rect">
              <a:avLst/>
            </a:prstGeom>
            <a:noFill/>
          </p:spPr>
          <p:txBody>
            <a:bodyPr wrap="none" rtlCol="0">
              <a:spAutoFit/>
            </a:bodyPr>
            <a:lstStyle/>
            <a:p>
              <a:r>
                <a:rPr lang="en-US" sz="2000" b="1" dirty="0">
                  <a:latin typeface="Comic Sans MS" panose="030F0702030302020204" pitchFamily="66" charset="0"/>
                </a:rPr>
                <a:t>Ligand 1 (cAMP)</a:t>
              </a:r>
            </a:p>
          </p:txBody>
        </p:sp>
        <p:sp>
          <p:nvSpPr>
            <p:cNvPr id="17" name="TextBox 16">
              <a:extLst>
                <a:ext uri="{FF2B5EF4-FFF2-40B4-BE49-F238E27FC236}">
                  <a16:creationId xmlns:a16="http://schemas.microsoft.com/office/drawing/2014/main" id="{BDD139C6-8B6E-491F-9B2B-83C3473ABB90}"/>
                </a:ext>
              </a:extLst>
            </p:cNvPr>
            <p:cNvSpPr txBox="1"/>
            <p:nvPr/>
          </p:nvSpPr>
          <p:spPr>
            <a:xfrm>
              <a:off x="3394371" y="-13137"/>
              <a:ext cx="1521755" cy="495087"/>
            </a:xfrm>
            <a:prstGeom prst="rect">
              <a:avLst/>
            </a:prstGeom>
            <a:noFill/>
          </p:spPr>
          <p:txBody>
            <a:bodyPr wrap="none" rtlCol="0">
              <a:spAutoFit/>
            </a:bodyPr>
            <a:lstStyle/>
            <a:p>
              <a:r>
                <a:rPr lang="en-US" sz="2000" b="1" dirty="0">
                  <a:latin typeface="Comic Sans MS" panose="030F0702030302020204" pitchFamily="66" charset="0"/>
                </a:rPr>
                <a:t>Ligand 2</a:t>
              </a:r>
            </a:p>
          </p:txBody>
        </p:sp>
      </p:grpSp>
      <p:sp>
        <p:nvSpPr>
          <p:cNvPr id="5" name="TextBox 4">
            <a:extLst>
              <a:ext uri="{FF2B5EF4-FFF2-40B4-BE49-F238E27FC236}">
                <a16:creationId xmlns:a16="http://schemas.microsoft.com/office/drawing/2014/main" id="{450A3FDC-512D-4174-BFF5-A73497F8C594}"/>
              </a:ext>
            </a:extLst>
          </p:cNvPr>
          <p:cNvSpPr txBox="1"/>
          <p:nvPr/>
        </p:nvSpPr>
        <p:spPr>
          <a:xfrm>
            <a:off x="7120556" y="561791"/>
            <a:ext cx="4857461" cy="3693319"/>
          </a:xfrm>
          <a:prstGeom prst="rect">
            <a:avLst/>
          </a:prstGeom>
          <a:noFill/>
        </p:spPr>
        <p:txBody>
          <a:bodyPr wrap="square" rtlCol="0">
            <a:spAutoFit/>
          </a:bodyPr>
          <a:lstStyle/>
          <a:p>
            <a:pPr marL="342891" indent="-342891">
              <a:buAutoNum type="arabicPeriod"/>
            </a:pPr>
            <a:r>
              <a:rPr lang="en-US" dirty="0">
                <a:latin typeface="Calibri" panose="020F0502020204030204" pitchFamily="34" charset="0"/>
              </a:rPr>
              <a:t>What are the chemical differences between L1 and L2 (Upper diagram)</a:t>
            </a:r>
          </a:p>
          <a:p>
            <a:pPr marL="342891" indent="-342891">
              <a:buAutoNum type="arabicPeriod"/>
            </a:pPr>
            <a:endParaRPr lang="en-US" dirty="0">
              <a:latin typeface="Calibri" panose="020F0502020204030204" pitchFamily="34" charset="0"/>
            </a:endParaRPr>
          </a:p>
          <a:p>
            <a:pPr marL="342891" indent="-342891">
              <a:buAutoNum type="arabicPeriod"/>
            </a:pPr>
            <a:endParaRPr lang="en-US" dirty="0">
              <a:latin typeface="Calibri" panose="020F0502020204030204" pitchFamily="34" charset="0"/>
            </a:endParaRPr>
          </a:p>
          <a:p>
            <a:pPr marL="342891" indent="-342891">
              <a:buAutoNum type="arabicPeriod"/>
            </a:pPr>
            <a:endParaRPr lang="en-US" dirty="0">
              <a:latin typeface="Calibri" panose="020F0502020204030204" pitchFamily="34" charset="0"/>
            </a:endParaRPr>
          </a:p>
          <a:p>
            <a:pPr marL="342891" indent="-342891">
              <a:buAutoNum type="arabicPeriod"/>
            </a:pPr>
            <a:endParaRPr lang="en-US" dirty="0">
              <a:latin typeface="Calibri" panose="020F0502020204030204" pitchFamily="34" charset="0"/>
            </a:endParaRPr>
          </a:p>
          <a:p>
            <a:pPr marL="342891" indent="-342891">
              <a:buAutoNum type="arabicPeriod"/>
            </a:pPr>
            <a:endParaRPr lang="en-US" dirty="0">
              <a:latin typeface="Calibri" panose="020F0502020204030204" pitchFamily="34" charset="0"/>
            </a:endParaRPr>
          </a:p>
          <a:p>
            <a:pPr marL="231769" indent="-231769"/>
            <a:r>
              <a:rPr lang="en-US" dirty="0">
                <a:latin typeface="Calibri" panose="020F0502020204030204" pitchFamily="34" charset="0"/>
              </a:rPr>
              <a:t>2. How do these differences affect the interactions with the protein (lower diagram)?</a:t>
            </a:r>
          </a:p>
          <a:p>
            <a:pPr marL="231769" indent="-231769"/>
            <a:endParaRPr lang="en-US" dirty="0">
              <a:latin typeface="Calibri" panose="020F0502020204030204" pitchFamily="34" charset="0"/>
            </a:endParaRPr>
          </a:p>
          <a:p>
            <a:pPr marL="231769" indent="-231769"/>
            <a:endParaRPr lang="en-US" dirty="0">
              <a:latin typeface="Calibri" panose="020F0502020204030204" pitchFamily="34" charset="0"/>
            </a:endParaRPr>
          </a:p>
          <a:p>
            <a:pPr marL="231769" indent="-231769"/>
            <a:endParaRPr lang="en-US" dirty="0">
              <a:latin typeface="Calibri" panose="020F0502020204030204" pitchFamily="34" charset="0"/>
            </a:endParaRPr>
          </a:p>
          <a:p>
            <a:pPr marL="231769" indent="-231769"/>
            <a:endParaRPr lang="en-US" dirty="0">
              <a:latin typeface="Calibri" panose="020F0502020204030204" pitchFamily="34" charset="0"/>
            </a:endParaRPr>
          </a:p>
        </p:txBody>
      </p:sp>
      <p:sp>
        <p:nvSpPr>
          <p:cNvPr id="6" name="Rectangle 5">
            <a:extLst>
              <a:ext uri="{FF2B5EF4-FFF2-40B4-BE49-F238E27FC236}">
                <a16:creationId xmlns:a16="http://schemas.microsoft.com/office/drawing/2014/main" id="{C7077FFB-418E-4378-8A39-EFD5CDDA6E11}"/>
              </a:ext>
            </a:extLst>
          </p:cNvPr>
          <p:cNvSpPr/>
          <p:nvPr/>
        </p:nvSpPr>
        <p:spPr>
          <a:xfrm>
            <a:off x="8915400" y="4343400"/>
            <a:ext cx="2433560" cy="646331"/>
          </a:xfrm>
          <a:prstGeom prst="rect">
            <a:avLst/>
          </a:prstGeom>
        </p:spPr>
        <p:txBody>
          <a:bodyPr wrap="square">
            <a:spAutoFit/>
          </a:bodyPr>
          <a:lstStyle/>
          <a:p>
            <a:pPr marL="231769" indent="-231769"/>
            <a:r>
              <a:rPr lang="en-US" dirty="0">
                <a:latin typeface="Calibri" panose="020F0502020204030204" pitchFamily="34" charset="0"/>
              </a:rPr>
              <a:t>3. How do the differences affect K</a:t>
            </a:r>
            <a:r>
              <a:rPr lang="en-US" baseline="-25000" dirty="0">
                <a:latin typeface="Calibri" panose="020F0502020204030204" pitchFamily="34" charset="0"/>
              </a:rPr>
              <a:t>D</a:t>
            </a:r>
            <a:r>
              <a:rPr lang="en-US" dirty="0">
                <a:latin typeface="Calibri" panose="020F0502020204030204" pitchFamily="34" charset="0"/>
              </a:rPr>
              <a:t>?</a:t>
            </a:r>
          </a:p>
        </p:txBody>
      </p:sp>
      <p:sp>
        <p:nvSpPr>
          <p:cNvPr id="2" name="Date Placeholder 1">
            <a:extLst>
              <a:ext uri="{FF2B5EF4-FFF2-40B4-BE49-F238E27FC236}">
                <a16:creationId xmlns:a16="http://schemas.microsoft.com/office/drawing/2014/main" id="{69732827-E4CF-D59E-6FA3-8ADB8520C221}"/>
              </a:ext>
            </a:extLst>
          </p:cNvPr>
          <p:cNvSpPr>
            <a:spLocks noGrp="1"/>
          </p:cNvSpPr>
          <p:nvPr>
            <p:ph type="dt" sz="half" idx="10"/>
          </p:nvPr>
        </p:nvSpPr>
        <p:spPr/>
        <p:txBody>
          <a:bodyPr/>
          <a:lstStyle/>
          <a:p>
            <a:fld id="{11593B72-083D-4909-B392-3838E813AF6D}" type="datetime1">
              <a:rPr lang="en-US" smtClean="0"/>
              <a:t>8/19/2023</a:t>
            </a:fld>
            <a:endParaRPr lang="en-US"/>
          </a:p>
        </p:txBody>
      </p:sp>
      <p:sp>
        <p:nvSpPr>
          <p:cNvPr id="3" name="Footer Placeholder 2">
            <a:extLst>
              <a:ext uri="{FF2B5EF4-FFF2-40B4-BE49-F238E27FC236}">
                <a16:creationId xmlns:a16="http://schemas.microsoft.com/office/drawing/2014/main" id="{65E4F828-EA9C-2E34-3C4B-5BCAA5C7254E}"/>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6E7A4F52-24A3-44F9-E994-07AA9C8D541D}"/>
              </a:ext>
            </a:extLst>
          </p:cNvPr>
          <p:cNvSpPr>
            <a:spLocks noGrp="1"/>
          </p:cNvSpPr>
          <p:nvPr>
            <p:ph type="sldNum" sz="quarter" idx="12"/>
          </p:nvPr>
        </p:nvSpPr>
        <p:spPr/>
        <p:txBody>
          <a:bodyPr/>
          <a:lstStyle/>
          <a:p>
            <a:fld id="{DC3BB032-4020-48F4-953B-341806DC4A2B}" type="slidenum">
              <a:rPr lang="en-US" smtClean="0"/>
              <a:t>21</a:t>
            </a:fld>
            <a:endParaRPr lang="en-US"/>
          </a:p>
        </p:txBody>
      </p:sp>
    </p:spTree>
    <p:extLst>
      <p:ext uri="{BB962C8B-B14F-4D97-AF65-F5344CB8AC3E}">
        <p14:creationId xmlns:p14="http://schemas.microsoft.com/office/powerpoint/2010/main" val="39910352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8A6C62-02B2-4D48-BD5D-BE0FC54A0BA4}"/>
              </a:ext>
            </a:extLst>
          </p:cNvPr>
          <p:cNvSpPr txBox="1"/>
          <p:nvPr/>
        </p:nvSpPr>
        <p:spPr>
          <a:xfrm>
            <a:off x="0" y="31302"/>
            <a:ext cx="1826462" cy="523220"/>
          </a:xfrm>
          <a:prstGeom prst="rect">
            <a:avLst/>
          </a:prstGeom>
          <a:noFill/>
        </p:spPr>
        <p:txBody>
          <a:bodyPr wrap="none" rtlCol="0">
            <a:spAutoFit/>
          </a:bodyPr>
          <a:lstStyle/>
          <a:p>
            <a:r>
              <a:rPr lang="en-US" sz="2800" b="1" dirty="0">
                <a:latin typeface="Calibri" panose="020F0502020204030204" pitchFamily="34" charset="0"/>
              </a:rPr>
              <a:t>Key Points:</a:t>
            </a:r>
          </a:p>
        </p:txBody>
      </p:sp>
      <p:sp>
        <p:nvSpPr>
          <p:cNvPr id="3" name="TextBox 2">
            <a:extLst>
              <a:ext uri="{FF2B5EF4-FFF2-40B4-BE49-F238E27FC236}">
                <a16:creationId xmlns:a16="http://schemas.microsoft.com/office/drawing/2014/main" id="{A172122D-30BC-4127-A1FA-50D41AA3597F}"/>
              </a:ext>
            </a:extLst>
          </p:cNvPr>
          <p:cNvSpPr txBox="1"/>
          <p:nvPr/>
        </p:nvSpPr>
        <p:spPr>
          <a:xfrm>
            <a:off x="762000" y="609600"/>
            <a:ext cx="5029200" cy="5078313"/>
          </a:xfrm>
          <a:prstGeom prst="rect">
            <a:avLst/>
          </a:prstGeom>
          <a:noFill/>
        </p:spPr>
        <p:txBody>
          <a:bodyPr wrap="square" rtlCol="0">
            <a:spAutoFit/>
          </a:bodyPr>
          <a:lstStyle/>
          <a:p>
            <a:pPr marL="112708" indent="-112708"/>
            <a:r>
              <a:rPr lang="en-US" b="1" dirty="0">
                <a:latin typeface="Calibri" panose="020F0502020204030204" pitchFamily="34" charset="0"/>
              </a:rPr>
              <a:t>Binding:</a:t>
            </a:r>
          </a:p>
          <a:p>
            <a:pPr marL="569884" lvl="1" indent="-112708"/>
            <a:r>
              <a:rPr lang="en-US" dirty="0">
                <a:latin typeface="Calibri" panose="020F0502020204030204" pitchFamily="34" charset="0"/>
              </a:rPr>
              <a:t>Folded proteins have </a:t>
            </a:r>
            <a:r>
              <a:rPr lang="en-US" b="1" i="1" dirty="0">
                <a:solidFill>
                  <a:srgbClr val="C00000"/>
                </a:solidFill>
                <a:latin typeface="Calibri" panose="020F0502020204030204" pitchFamily="34" charset="0"/>
              </a:rPr>
              <a:t>binding sites </a:t>
            </a:r>
            <a:r>
              <a:rPr lang="en-US" dirty="0">
                <a:latin typeface="Calibri" panose="020F0502020204030204" pitchFamily="34" charset="0"/>
              </a:rPr>
              <a:t>that recognize other molecules (</a:t>
            </a:r>
            <a:r>
              <a:rPr lang="en-US" b="1" i="1" dirty="0">
                <a:solidFill>
                  <a:srgbClr val="C00000"/>
                </a:solidFill>
                <a:latin typeface="Calibri" panose="020F0502020204030204" pitchFamily="34" charset="0"/>
              </a:rPr>
              <a:t>ligands</a:t>
            </a:r>
            <a:r>
              <a:rPr lang="en-US" dirty="0">
                <a:latin typeface="Calibri" panose="020F0502020204030204" pitchFamily="34" charset="0"/>
              </a:rPr>
              <a:t>) using </a:t>
            </a:r>
            <a:r>
              <a:rPr lang="en-US" b="1" i="1" dirty="0">
                <a:latin typeface="Calibri" panose="020F0502020204030204" pitchFamily="34" charset="0"/>
              </a:rPr>
              <a:t>any and all </a:t>
            </a:r>
            <a:r>
              <a:rPr lang="en-US" dirty="0">
                <a:latin typeface="Calibri" panose="020F0502020204030204" pitchFamily="34" charset="0"/>
              </a:rPr>
              <a:t>of the following:</a:t>
            </a:r>
          </a:p>
          <a:p>
            <a:pPr marL="742913" lvl="1" indent="-285737">
              <a:buFont typeface="Arial" panose="020B0604020202020204" pitchFamily="34" charset="0"/>
              <a:buChar char="•"/>
            </a:pPr>
            <a:r>
              <a:rPr lang="en-US" dirty="0">
                <a:latin typeface="Calibri" panose="020F0502020204030204" pitchFamily="34" charset="0"/>
              </a:rPr>
              <a:t>H-bonds,</a:t>
            </a:r>
          </a:p>
          <a:p>
            <a:pPr marL="742913" lvl="1" indent="-285737">
              <a:buFont typeface="Arial" panose="020B0604020202020204" pitchFamily="34" charset="0"/>
              <a:buChar char="•"/>
            </a:pPr>
            <a:r>
              <a:rPr lang="en-US" dirty="0">
                <a:latin typeface="Calibri" panose="020F0502020204030204" pitchFamily="34" charset="0"/>
              </a:rPr>
              <a:t>van der Waals,</a:t>
            </a:r>
          </a:p>
          <a:p>
            <a:pPr marL="742913" lvl="1" indent="-285737">
              <a:buFont typeface="Arial" panose="020B0604020202020204" pitchFamily="34" charset="0"/>
              <a:buChar char="•"/>
            </a:pPr>
            <a:r>
              <a:rPr lang="en-US" dirty="0">
                <a:latin typeface="Calibri" panose="020F0502020204030204" pitchFamily="34" charset="0"/>
              </a:rPr>
              <a:t>Electrostatic, </a:t>
            </a:r>
          </a:p>
          <a:p>
            <a:pPr marL="742913" lvl="1" indent="-285737">
              <a:buFont typeface="Arial" panose="020B0604020202020204" pitchFamily="34" charset="0"/>
              <a:buChar char="•"/>
            </a:pPr>
            <a:r>
              <a:rPr lang="en-US" dirty="0">
                <a:latin typeface="Calibri" panose="020F0502020204030204" pitchFamily="34" charset="0"/>
              </a:rPr>
              <a:t>Non-polar interactions (hydrophobic)</a:t>
            </a:r>
          </a:p>
          <a:p>
            <a:pPr lvl="1"/>
            <a:endParaRPr lang="en-US" dirty="0">
              <a:latin typeface="Calibri" panose="020F0502020204030204" pitchFamily="34" charset="0"/>
            </a:endParaRPr>
          </a:p>
          <a:p>
            <a:pPr lvl="1"/>
            <a:r>
              <a:rPr lang="en-US" dirty="0">
                <a:latin typeface="Calibri" panose="020F0502020204030204" pitchFamily="34" charset="0"/>
              </a:rPr>
              <a:t>Binding is </a:t>
            </a:r>
            <a:r>
              <a:rPr lang="en-US" b="1" dirty="0">
                <a:latin typeface="Calibri" panose="020F0502020204030204" pitchFamily="34" charset="0"/>
              </a:rPr>
              <a:t>reversible</a:t>
            </a:r>
            <a:r>
              <a:rPr lang="en-US" dirty="0">
                <a:latin typeface="Calibri" panose="020F0502020204030204" pitchFamily="34" charset="0"/>
              </a:rPr>
              <a:t> </a:t>
            </a:r>
          </a:p>
          <a:p>
            <a:pPr lvl="1"/>
            <a:endParaRPr lang="en-US" dirty="0">
              <a:latin typeface="Calibri" panose="020F0502020204030204" pitchFamily="34" charset="0"/>
            </a:endParaRPr>
          </a:p>
          <a:p>
            <a:pPr lvl="1"/>
            <a:r>
              <a:rPr lang="en-US" dirty="0">
                <a:latin typeface="Calibri" panose="020F0502020204030204" pitchFamily="34" charset="0"/>
              </a:rPr>
              <a:t>Binding is </a:t>
            </a:r>
            <a:r>
              <a:rPr lang="en-US" b="1" dirty="0">
                <a:latin typeface="Calibri" panose="020F0502020204030204" pitchFamily="34" charset="0"/>
              </a:rPr>
              <a:t>saturable</a:t>
            </a:r>
          </a:p>
          <a:p>
            <a:pPr lvl="1"/>
            <a:endParaRPr lang="en-US" dirty="0">
              <a:latin typeface="Calibri" panose="020F0502020204030204" pitchFamily="34" charset="0"/>
            </a:endParaRPr>
          </a:p>
          <a:p>
            <a:pPr lvl="1"/>
            <a:r>
              <a:rPr lang="en-US" dirty="0">
                <a:latin typeface="Calibri" panose="020F0502020204030204" pitchFamily="34" charset="0"/>
              </a:rPr>
              <a:t>Binding ½ point (Y=0.5) occurs at K</a:t>
            </a:r>
            <a:r>
              <a:rPr lang="en-US" baseline="-25000" dirty="0">
                <a:latin typeface="Calibri" panose="020F0502020204030204" pitchFamily="34" charset="0"/>
              </a:rPr>
              <a:t>D</a:t>
            </a:r>
          </a:p>
          <a:p>
            <a:pPr lvl="1"/>
            <a:r>
              <a:rPr lang="en-US" i="1" dirty="0">
                <a:solidFill>
                  <a:srgbClr val="C00000"/>
                </a:solidFill>
                <a:latin typeface="Calibri" panose="020F0502020204030204" pitchFamily="34" charset="0"/>
              </a:rPr>
              <a:t>The higher the affinity (strength of interaction), the lower the K</a:t>
            </a:r>
            <a:r>
              <a:rPr lang="en-US" i="1" baseline="-25000" dirty="0">
                <a:solidFill>
                  <a:srgbClr val="C00000"/>
                </a:solidFill>
                <a:latin typeface="Calibri" panose="020F0502020204030204" pitchFamily="34" charset="0"/>
              </a:rPr>
              <a:t>D</a:t>
            </a:r>
            <a:endParaRPr lang="en-US" i="1" dirty="0">
              <a:solidFill>
                <a:srgbClr val="C00000"/>
              </a:solidFill>
              <a:latin typeface="Calibri" panose="020F0502020204030204" pitchFamily="34" charset="0"/>
            </a:endParaRPr>
          </a:p>
          <a:p>
            <a:endParaRPr lang="en-US" b="1" dirty="0">
              <a:latin typeface="Calibri" panose="020F0502020204030204" pitchFamily="34" charset="0"/>
            </a:endParaRPr>
          </a:p>
          <a:p>
            <a:endParaRPr lang="en-US" dirty="0">
              <a:latin typeface="Calibri" panose="020F0502020204030204" pitchFamily="34" charset="0"/>
            </a:endParaRPr>
          </a:p>
        </p:txBody>
      </p:sp>
      <p:pic>
        <p:nvPicPr>
          <p:cNvPr id="7" name="Content Placeholder 3">
            <a:extLst>
              <a:ext uri="{FF2B5EF4-FFF2-40B4-BE49-F238E27FC236}">
                <a16:creationId xmlns:a16="http://schemas.microsoft.com/office/drawing/2014/main" id="{6EFFD6A4-DBDA-625B-F606-50C0C15AD20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3488"/>
          <a:stretch/>
        </p:blipFill>
        <p:spPr>
          <a:xfrm>
            <a:off x="6248400" y="76975"/>
            <a:ext cx="3985753" cy="2214628"/>
          </a:xfrm>
          <a:prstGeom prst="rect">
            <a:avLst/>
          </a:prstGeom>
        </p:spPr>
      </p:pic>
      <p:sp>
        <p:nvSpPr>
          <p:cNvPr id="4" name="Date Placeholder 3">
            <a:extLst>
              <a:ext uri="{FF2B5EF4-FFF2-40B4-BE49-F238E27FC236}">
                <a16:creationId xmlns:a16="http://schemas.microsoft.com/office/drawing/2014/main" id="{3BA2539D-1B7A-ADA7-6367-FF600E787AAD}"/>
              </a:ext>
            </a:extLst>
          </p:cNvPr>
          <p:cNvSpPr>
            <a:spLocks noGrp="1"/>
          </p:cNvSpPr>
          <p:nvPr>
            <p:ph type="dt" sz="half" idx="10"/>
          </p:nvPr>
        </p:nvSpPr>
        <p:spPr/>
        <p:txBody>
          <a:bodyPr/>
          <a:lstStyle/>
          <a:p>
            <a:fld id="{FF56BA84-0B39-4B90-8F97-AD506C4ED4E4}" type="datetime1">
              <a:rPr lang="en-US" smtClean="0"/>
              <a:t>8/19/2023</a:t>
            </a:fld>
            <a:endParaRPr lang="en-US"/>
          </a:p>
        </p:txBody>
      </p:sp>
      <p:sp>
        <p:nvSpPr>
          <p:cNvPr id="5" name="Footer Placeholder 4">
            <a:extLst>
              <a:ext uri="{FF2B5EF4-FFF2-40B4-BE49-F238E27FC236}">
                <a16:creationId xmlns:a16="http://schemas.microsoft.com/office/drawing/2014/main" id="{1B96B4F0-297C-98CC-391F-D5163441EC2D}"/>
              </a:ext>
            </a:extLst>
          </p:cNvPr>
          <p:cNvSpPr>
            <a:spLocks noGrp="1"/>
          </p:cNvSpPr>
          <p:nvPr>
            <p:ph type="ftr" sz="quarter" idx="11"/>
          </p:nvPr>
        </p:nvSpPr>
        <p:spPr/>
        <p:txBody>
          <a:bodyPr/>
          <a:lstStyle/>
          <a:p>
            <a:r>
              <a:rPr lang="en-US"/>
              <a:t>D &amp; D - Lec 2 - Fall 2023</a:t>
            </a:r>
          </a:p>
        </p:txBody>
      </p:sp>
      <p:sp>
        <p:nvSpPr>
          <p:cNvPr id="6" name="Slide Number Placeholder 5">
            <a:extLst>
              <a:ext uri="{FF2B5EF4-FFF2-40B4-BE49-F238E27FC236}">
                <a16:creationId xmlns:a16="http://schemas.microsoft.com/office/drawing/2014/main" id="{34B918E7-59CB-E8DD-D41B-A3980990315F}"/>
              </a:ext>
            </a:extLst>
          </p:cNvPr>
          <p:cNvSpPr>
            <a:spLocks noGrp="1"/>
          </p:cNvSpPr>
          <p:nvPr>
            <p:ph type="sldNum" sz="quarter" idx="12"/>
          </p:nvPr>
        </p:nvSpPr>
        <p:spPr/>
        <p:txBody>
          <a:bodyPr/>
          <a:lstStyle/>
          <a:p>
            <a:fld id="{DC3BB032-4020-48F4-953B-341806DC4A2B}" type="slidenum">
              <a:rPr lang="en-US" smtClean="0"/>
              <a:t>22</a:t>
            </a:fld>
            <a:endParaRPr lang="en-US"/>
          </a:p>
        </p:txBody>
      </p:sp>
      <p:graphicFrame>
        <p:nvGraphicFramePr>
          <p:cNvPr id="8" name="Object 7">
            <a:extLst>
              <a:ext uri="{FF2B5EF4-FFF2-40B4-BE49-F238E27FC236}">
                <a16:creationId xmlns:a16="http://schemas.microsoft.com/office/drawing/2014/main" id="{69AC54A4-F0AC-008B-38C2-B2F7B6D0E2B9}"/>
              </a:ext>
            </a:extLst>
          </p:cNvPr>
          <p:cNvGraphicFramePr>
            <a:graphicFrameLocks noChangeAspect="1"/>
          </p:cNvGraphicFramePr>
          <p:nvPr>
            <p:extLst>
              <p:ext uri="{D42A27DB-BD31-4B8C-83A1-F6EECF244321}">
                <p14:modId xmlns:p14="http://schemas.microsoft.com/office/powerpoint/2010/main" val="724617881"/>
              </p:ext>
            </p:extLst>
          </p:nvPr>
        </p:nvGraphicFramePr>
        <p:xfrm>
          <a:off x="8483600" y="2046645"/>
          <a:ext cx="3057376" cy="4528072"/>
        </p:xfrm>
        <a:graphic>
          <a:graphicData uri="http://schemas.openxmlformats.org/presentationml/2006/ole">
            <mc:AlternateContent xmlns:mc="http://schemas.openxmlformats.org/markup-compatibility/2006">
              <mc:Choice xmlns:v="urn:schemas-microsoft-com:vml" Requires="v">
                <p:oleObj name="MDLDrawObject Class" r:id="rId3" imgW="2914243" imgH="4286250" progId="MDLDrawOLE.MDLDrawObject.1">
                  <p:embed/>
                </p:oleObj>
              </mc:Choice>
              <mc:Fallback>
                <p:oleObj name="MDLDrawObject Class" r:id="rId3" imgW="2914243" imgH="4286250" progId="MDLDrawOLE.MDLDrawObject.1">
                  <p:embed/>
                  <p:pic>
                    <p:nvPicPr>
                      <p:cNvPr id="5" name="Object 4">
                        <a:extLst>
                          <a:ext uri="{FF2B5EF4-FFF2-40B4-BE49-F238E27FC236}">
                            <a16:creationId xmlns:a16="http://schemas.microsoft.com/office/drawing/2014/main" id="{145E4AF8-3671-40BD-B2F6-281300367156}"/>
                          </a:ext>
                        </a:extLst>
                      </p:cNvPr>
                      <p:cNvPicPr>
                        <a:picLocks noChangeAspect="1" noChangeArrowheads="1"/>
                      </p:cNvPicPr>
                      <p:nvPr/>
                    </p:nvPicPr>
                    <p:blipFill>
                      <a:blip r:embed="rId4"/>
                      <a:srcRect/>
                      <a:stretch>
                        <a:fillRect/>
                      </a:stretch>
                    </p:blipFill>
                    <p:spPr bwMode="auto">
                      <a:xfrm>
                        <a:off x="8483600" y="2046645"/>
                        <a:ext cx="3057376" cy="4528072"/>
                      </a:xfrm>
                      <a:prstGeom prst="rect">
                        <a:avLst/>
                      </a:prstGeom>
                      <a:noFill/>
                    </p:spPr>
                  </p:pic>
                </p:oleObj>
              </mc:Fallback>
            </mc:AlternateContent>
          </a:graphicData>
        </a:graphic>
      </p:graphicFrame>
    </p:spTree>
    <p:extLst>
      <p:ext uri="{BB962C8B-B14F-4D97-AF65-F5344CB8AC3E}">
        <p14:creationId xmlns:p14="http://schemas.microsoft.com/office/powerpoint/2010/main" val="29118072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0" y="685800"/>
            <a:ext cx="4972050" cy="4525963"/>
          </a:xfrm>
        </p:spPr>
        <p:txBody>
          <a:bodyPr>
            <a:noAutofit/>
          </a:bodyPr>
          <a:lstStyle/>
          <a:p>
            <a:pPr>
              <a:lnSpc>
                <a:spcPct val="90000"/>
              </a:lnSpc>
              <a:spcBef>
                <a:spcPts val="1200"/>
              </a:spcBef>
            </a:pPr>
            <a:r>
              <a:rPr lang="en-US" sz="1800" b="1" dirty="0"/>
              <a:t>Enzymes</a:t>
            </a:r>
            <a:r>
              <a:rPr lang="en-US" sz="1800" dirty="0"/>
              <a:t> are protein or RNA catalysts. They increase the rate of the reaction.</a:t>
            </a:r>
          </a:p>
          <a:p>
            <a:pPr>
              <a:lnSpc>
                <a:spcPct val="90000"/>
              </a:lnSpc>
              <a:spcBef>
                <a:spcPts val="1200"/>
              </a:spcBef>
            </a:pPr>
            <a:r>
              <a:rPr lang="en-US" sz="1800" dirty="0"/>
              <a:t>They bind “substrates” and convert them to “products”.  Usually, the substrate undergoes a chemical reaction and is changed in its structure.</a:t>
            </a:r>
          </a:p>
          <a:p>
            <a:pPr>
              <a:lnSpc>
                <a:spcPct val="90000"/>
              </a:lnSpc>
              <a:spcBef>
                <a:spcPts val="1200"/>
              </a:spcBef>
            </a:pPr>
            <a:r>
              <a:rPr lang="en-US" sz="1800" dirty="0"/>
              <a:t>Most biological chemical reactions occur at meaningful rates only in the presence of an enzyme.</a:t>
            </a:r>
          </a:p>
          <a:p>
            <a:pPr>
              <a:lnSpc>
                <a:spcPct val="90000"/>
              </a:lnSpc>
              <a:spcBef>
                <a:spcPts val="1200"/>
              </a:spcBef>
            </a:pPr>
            <a:r>
              <a:rPr lang="en-US" sz="1800" dirty="0"/>
              <a:t>Substrates bind specifically to the enzyme’s </a:t>
            </a:r>
            <a:r>
              <a:rPr lang="en-US" sz="1800" b="1" dirty="0">
                <a:solidFill>
                  <a:srgbClr val="C00000"/>
                </a:solidFill>
              </a:rPr>
              <a:t>active</a:t>
            </a:r>
            <a:r>
              <a:rPr lang="en-US" sz="1800" dirty="0">
                <a:solidFill>
                  <a:srgbClr val="C00000"/>
                </a:solidFill>
              </a:rPr>
              <a:t> </a:t>
            </a:r>
            <a:r>
              <a:rPr lang="en-US" sz="1800" b="1" dirty="0">
                <a:solidFill>
                  <a:srgbClr val="C00000"/>
                </a:solidFill>
              </a:rPr>
              <a:t>site</a:t>
            </a:r>
            <a:r>
              <a:rPr lang="en-US" sz="1800" b="1" dirty="0"/>
              <a:t>, </a:t>
            </a:r>
            <a:r>
              <a:rPr lang="en-US" sz="1800" dirty="0"/>
              <a:t>interacting with amino acid side chains (or RNA bases).  Usually a single enzyme binds one substrate.</a:t>
            </a:r>
          </a:p>
          <a:p>
            <a:pPr>
              <a:lnSpc>
                <a:spcPct val="90000"/>
              </a:lnSpc>
              <a:spcBef>
                <a:spcPts val="1200"/>
              </a:spcBef>
            </a:pPr>
            <a:r>
              <a:rPr lang="en-US" sz="1800" dirty="0"/>
              <a:t>The chemical change caused by the enzyme is catalyzed by additional functional groups in the active site.</a:t>
            </a:r>
          </a:p>
          <a:p>
            <a:pPr>
              <a:lnSpc>
                <a:spcPct val="90000"/>
              </a:lnSpc>
              <a:spcBef>
                <a:spcPts val="1200"/>
              </a:spcBef>
            </a:pPr>
            <a:r>
              <a:rPr lang="en-US" sz="1800" dirty="0"/>
              <a:t>Many enzymes undergo a conformational change when the substrates are bound to the active site; this change is called an </a:t>
            </a:r>
            <a:r>
              <a:rPr lang="en-US" sz="1800" b="1" dirty="0">
                <a:solidFill>
                  <a:srgbClr val="C00000"/>
                </a:solidFill>
              </a:rPr>
              <a:t>induced fit</a:t>
            </a:r>
            <a:r>
              <a:rPr lang="en-US" sz="1800" dirty="0"/>
              <a:t>.</a:t>
            </a:r>
          </a:p>
          <a:p>
            <a:pPr marL="0" indent="0">
              <a:lnSpc>
                <a:spcPct val="90000"/>
              </a:lnSpc>
              <a:buNone/>
            </a:pPr>
            <a:endParaRPr lang="en-US" sz="1800" dirty="0"/>
          </a:p>
          <a:p>
            <a:pPr>
              <a:lnSpc>
                <a:spcPct val="90000"/>
              </a:lnSpc>
            </a:pPr>
            <a:endParaRPr lang="en-US" sz="1800" dirty="0"/>
          </a:p>
          <a:p>
            <a:pPr marL="919117" lvl="1" indent="-461939">
              <a:buFont typeface="Times New Roman" pitchFamily="18" charset="0"/>
              <a:buAutoNum type="arabicPeriod"/>
            </a:pPr>
            <a:endParaRPr lang="en-US" sz="1800" b="1" dirty="0"/>
          </a:p>
        </p:txBody>
      </p:sp>
      <p:pic>
        <p:nvPicPr>
          <p:cNvPr id="4" name="Picture 3">
            <a:extLst>
              <a:ext uri="{FF2B5EF4-FFF2-40B4-BE49-F238E27FC236}">
                <a16:creationId xmlns:a16="http://schemas.microsoft.com/office/drawing/2014/main" id="{59991976-7AB0-4692-B274-2C83A68DD5F5}"/>
              </a:ext>
            </a:extLst>
          </p:cNvPr>
          <p:cNvPicPr>
            <a:picLocks noChangeAspect="1"/>
          </p:cNvPicPr>
          <p:nvPr/>
        </p:nvPicPr>
        <p:blipFill rotWithShape="1">
          <a:blip r:embed="rId3">
            <a:extLst>
              <a:ext uri="{28A0092B-C50C-407E-A947-70E740481C1C}">
                <a14:useLocalDpi xmlns:a14="http://schemas.microsoft.com/office/drawing/2010/main" val="0"/>
              </a:ext>
            </a:extLst>
          </a:blip>
          <a:srcRect b="6467"/>
          <a:stretch/>
        </p:blipFill>
        <p:spPr>
          <a:xfrm>
            <a:off x="5105400" y="2619674"/>
            <a:ext cx="6714112" cy="2002236"/>
          </a:xfrm>
          <a:prstGeom prst="rect">
            <a:avLst/>
          </a:prstGeom>
        </p:spPr>
      </p:pic>
      <p:graphicFrame>
        <p:nvGraphicFramePr>
          <p:cNvPr id="3" name="Object 2">
            <a:extLst>
              <a:ext uri="{FF2B5EF4-FFF2-40B4-BE49-F238E27FC236}">
                <a16:creationId xmlns:a16="http://schemas.microsoft.com/office/drawing/2014/main" id="{AF85A20D-CA72-4737-A1B6-65CAC71A7B76}"/>
              </a:ext>
            </a:extLst>
          </p:cNvPr>
          <p:cNvGraphicFramePr>
            <a:graphicFrameLocks noChangeAspect="1"/>
          </p:cNvGraphicFramePr>
          <p:nvPr/>
        </p:nvGraphicFramePr>
        <p:xfrm>
          <a:off x="5638800" y="4572001"/>
          <a:ext cx="4867285" cy="1539675"/>
        </p:xfrm>
        <a:graphic>
          <a:graphicData uri="http://schemas.openxmlformats.org/presentationml/2006/ole">
            <mc:AlternateContent xmlns:mc="http://schemas.openxmlformats.org/markup-compatibility/2006">
              <mc:Choice xmlns:v="urn:schemas-microsoft-com:vml" Requires="v">
                <p:oleObj name="MDLDrawObject Class" r:id="rId4" imgW="4981565" imgH="1581014" progId="MDLDrawOLE.MDLDrawObject.1">
                  <p:embed/>
                </p:oleObj>
              </mc:Choice>
              <mc:Fallback>
                <p:oleObj name="MDLDrawObject Class" r:id="rId4" imgW="4981565" imgH="1581014" progId="MDLDrawOLE.MDLDrawObject.1">
                  <p:embed/>
                  <p:pic>
                    <p:nvPicPr>
                      <p:cNvPr id="3" name="Object 2">
                        <a:extLst>
                          <a:ext uri="{FF2B5EF4-FFF2-40B4-BE49-F238E27FC236}">
                            <a16:creationId xmlns:a16="http://schemas.microsoft.com/office/drawing/2014/main" id="{AF85A20D-CA72-4737-A1B6-65CAC71A7B76}"/>
                          </a:ext>
                        </a:extLst>
                      </p:cNvPr>
                      <p:cNvPicPr>
                        <a:picLocks noChangeAspect="1" noChangeArrowheads="1"/>
                      </p:cNvPicPr>
                      <p:nvPr/>
                    </p:nvPicPr>
                    <p:blipFill>
                      <a:blip r:embed="rId5"/>
                      <a:srcRect/>
                      <a:stretch>
                        <a:fillRect/>
                      </a:stretch>
                    </p:blipFill>
                    <p:spPr bwMode="auto">
                      <a:xfrm>
                        <a:off x="5638800" y="4572001"/>
                        <a:ext cx="4867285" cy="1539675"/>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7791871E-755C-4069-8DAA-540FA543E749}"/>
              </a:ext>
            </a:extLst>
          </p:cNvPr>
          <p:cNvSpPr txBox="1"/>
          <p:nvPr/>
        </p:nvSpPr>
        <p:spPr>
          <a:xfrm>
            <a:off x="6001514" y="6001731"/>
            <a:ext cx="1144609" cy="369332"/>
          </a:xfrm>
          <a:prstGeom prst="rect">
            <a:avLst/>
          </a:prstGeom>
          <a:noFill/>
        </p:spPr>
        <p:txBody>
          <a:bodyPr wrap="none" rtlCol="0">
            <a:spAutoFit/>
          </a:bodyPr>
          <a:lstStyle/>
          <a:p>
            <a:r>
              <a:rPr lang="en-US" dirty="0">
                <a:solidFill>
                  <a:srgbClr val="FF0000"/>
                </a:solidFill>
                <a:latin typeface="Calibri" panose="020F0502020204030204" pitchFamily="34" charset="0"/>
              </a:rPr>
              <a:t>substrates</a:t>
            </a:r>
          </a:p>
        </p:txBody>
      </p:sp>
      <p:sp>
        <p:nvSpPr>
          <p:cNvPr id="6" name="TextBox 5">
            <a:extLst>
              <a:ext uri="{FF2B5EF4-FFF2-40B4-BE49-F238E27FC236}">
                <a16:creationId xmlns:a16="http://schemas.microsoft.com/office/drawing/2014/main" id="{C4845660-4FD5-4133-B79E-DD659DAED7E3}"/>
              </a:ext>
            </a:extLst>
          </p:cNvPr>
          <p:cNvSpPr txBox="1"/>
          <p:nvPr/>
        </p:nvSpPr>
        <p:spPr>
          <a:xfrm>
            <a:off x="8845619" y="6049347"/>
            <a:ext cx="1012906" cy="369332"/>
          </a:xfrm>
          <a:prstGeom prst="rect">
            <a:avLst/>
          </a:prstGeom>
          <a:noFill/>
        </p:spPr>
        <p:txBody>
          <a:bodyPr wrap="none" rtlCol="0">
            <a:spAutoFit/>
          </a:bodyPr>
          <a:lstStyle/>
          <a:p>
            <a:r>
              <a:rPr lang="en-US" dirty="0">
                <a:solidFill>
                  <a:srgbClr val="FF0000"/>
                </a:solidFill>
                <a:latin typeface="Calibri" panose="020F0502020204030204" pitchFamily="34" charset="0"/>
              </a:rPr>
              <a:t>products</a:t>
            </a:r>
          </a:p>
        </p:txBody>
      </p:sp>
      <p:pic>
        <p:nvPicPr>
          <p:cNvPr id="9" name="Picture 8">
            <a:extLst>
              <a:ext uri="{FF2B5EF4-FFF2-40B4-BE49-F238E27FC236}">
                <a16:creationId xmlns:a16="http://schemas.microsoft.com/office/drawing/2014/main" id="{E04F70D9-80A3-4939-84B0-5D65C277FAD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6372"/>
          <a:stretch/>
        </p:blipFill>
        <p:spPr>
          <a:xfrm>
            <a:off x="6019800" y="286875"/>
            <a:ext cx="4059192" cy="1650516"/>
          </a:xfrm>
          <a:prstGeom prst="rect">
            <a:avLst/>
          </a:prstGeom>
        </p:spPr>
      </p:pic>
      <p:sp>
        <p:nvSpPr>
          <p:cNvPr id="10" name="TextBox 9">
            <a:extLst>
              <a:ext uri="{FF2B5EF4-FFF2-40B4-BE49-F238E27FC236}">
                <a16:creationId xmlns:a16="http://schemas.microsoft.com/office/drawing/2014/main" id="{97EFEBE9-3FC6-43B6-8D68-F8C1089D3454}"/>
              </a:ext>
            </a:extLst>
          </p:cNvPr>
          <p:cNvSpPr txBox="1"/>
          <p:nvPr/>
        </p:nvSpPr>
        <p:spPr>
          <a:xfrm>
            <a:off x="5700504" y="1827151"/>
            <a:ext cx="5085366" cy="646331"/>
          </a:xfrm>
          <a:prstGeom prst="rect">
            <a:avLst/>
          </a:prstGeom>
          <a:noFill/>
        </p:spPr>
        <p:txBody>
          <a:bodyPr wrap="none" rtlCol="0">
            <a:spAutoFit/>
          </a:bodyPr>
          <a:lstStyle/>
          <a:p>
            <a:r>
              <a:rPr lang="en-US" sz="3600" dirty="0">
                <a:latin typeface="Calibri" panose="020F0502020204030204" pitchFamily="34" charset="0"/>
              </a:rPr>
              <a:t>E + S      (ES)    (EP)     E + P </a:t>
            </a:r>
          </a:p>
        </p:txBody>
      </p:sp>
      <p:sp>
        <p:nvSpPr>
          <p:cNvPr id="13" name="Arrow: Right 12">
            <a:extLst>
              <a:ext uri="{FF2B5EF4-FFF2-40B4-BE49-F238E27FC236}">
                <a16:creationId xmlns:a16="http://schemas.microsoft.com/office/drawing/2014/main" id="{3971F811-C0DE-4FC9-AFFE-C0136C95B5A8}"/>
              </a:ext>
            </a:extLst>
          </p:cNvPr>
          <p:cNvSpPr/>
          <p:nvPr/>
        </p:nvSpPr>
        <p:spPr>
          <a:xfrm>
            <a:off x="6841321" y="2150315"/>
            <a:ext cx="3048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7" name="Arrow: Right 16">
            <a:extLst>
              <a:ext uri="{FF2B5EF4-FFF2-40B4-BE49-F238E27FC236}">
                <a16:creationId xmlns:a16="http://schemas.microsoft.com/office/drawing/2014/main" id="{AD3BFE1E-372E-42D2-A405-266BC072D4F3}"/>
              </a:ext>
            </a:extLst>
          </p:cNvPr>
          <p:cNvSpPr/>
          <p:nvPr/>
        </p:nvSpPr>
        <p:spPr>
          <a:xfrm>
            <a:off x="8020496" y="2136049"/>
            <a:ext cx="3048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8" name="Arrow: Right 17">
            <a:extLst>
              <a:ext uri="{FF2B5EF4-FFF2-40B4-BE49-F238E27FC236}">
                <a16:creationId xmlns:a16="http://schemas.microsoft.com/office/drawing/2014/main" id="{A5625BBA-40CF-4341-94F6-9BD0592A6FD6}"/>
              </a:ext>
            </a:extLst>
          </p:cNvPr>
          <p:cNvSpPr/>
          <p:nvPr/>
        </p:nvSpPr>
        <p:spPr>
          <a:xfrm>
            <a:off x="9199671" y="2144383"/>
            <a:ext cx="3048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 name="Rectangle 1">
            <a:extLst>
              <a:ext uri="{FF2B5EF4-FFF2-40B4-BE49-F238E27FC236}">
                <a16:creationId xmlns:a16="http://schemas.microsoft.com/office/drawing/2014/main" id="{A2C3C1CB-8096-4C8D-936C-146E1B694FD7}"/>
              </a:ext>
            </a:extLst>
          </p:cNvPr>
          <p:cNvSpPr/>
          <p:nvPr/>
        </p:nvSpPr>
        <p:spPr>
          <a:xfrm>
            <a:off x="5638800" y="1937391"/>
            <a:ext cx="5147071" cy="53609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9" name="TextBox 18">
            <a:extLst>
              <a:ext uri="{FF2B5EF4-FFF2-40B4-BE49-F238E27FC236}">
                <a16:creationId xmlns:a16="http://schemas.microsoft.com/office/drawing/2014/main" id="{DCAE98C3-8379-3C0C-9EB6-9EFB396F6A58}"/>
              </a:ext>
            </a:extLst>
          </p:cNvPr>
          <p:cNvSpPr txBox="1"/>
          <p:nvPr/>
        </p:nvSpPr>
        <p:spPr>
          <a:xfrm>
            <a:off x="1963379" y="131847"/>
            <a:ext cx="2684821" cy="523220"/>
          </a:xfrm>
          <a:prstGeom prst="rect">
            <a:avLst/>
          </a:prstGeom>
          <a:noFill/>
        </p:spPr>
        <p:txBody>
          <a:bodyPr wrap="square">
            <a:spAutoFit/>
          </a:bodyPr>
          <a:lstStyle/>
          <a:p>
            <a:r>
              <a:rPr lang="en-US" sz="2800" dirty="0"/>
              <a:t>Enzymes</a:t>
            </a:r>
          </a:p>
        </p:txBody>
      </p:sp>
      <p:sp>
        <p:nvSpPr>
          <p:cNvPr id="7" name="Date Placeholder 6">
            <a:extLst>
              <a:ext uri="{FF2B5EF4-FFF2-40B4-BE49-F238E27FC236}">
                <a16:creationId xmlns:a16="http://schemas.microsoft.com/office/drawing/2014/main" id="{6B85DB46-911C-2A68-7E01-083F3F85382E}"/>
              </a:ext>
            </a:extLst>
          </p:cNvPr>
          <p:cNvSpPr>
            <a:spLocks noGrp="1"/>
          </p:cNvSpPr>
          <p:nvPr>
            <p:ph type="dt" sz="half" idx="10"/>
          </p:nvPr>
        </p:nvSpPr>
        <p:spPr/>
        <p:txBody>
          <a:bodyPr/>
          <a:lstStyle/>
          <a:p>
            <a:fld id="{3D487DE2-1168-477C-9A10-3B4748039729}" type="datetime1">
              <a:rPr lang="en-US" smtClean="0"/>
              <a:t>8/19/2023</a:t>
            </a:fld>
            <a:endParaRPr lang="en-US"/>
          </a:p>
        </p:txBody>
      </p:sp>
      <p:sp>
        <p:nvSpPr>
          <p:cNvPr id="8" name="Footer Placeholder 7">
            <a:extLst>
              <a:ext uri="{FF2B5EF4-FFF2-40B4-BE49-F238E27FC236}">
                <a16:creationId xmlns:a16="http://schemas.microsoft.com/office/drawing/2014/main" id="{A1CDB27A-8E5B-C1BA-DD16-A8418BF4882A}"/>
              </a:ext>
            </a:extLst>
          </p:cNvPr>
          <p:cNvSpPr>
            <a:spLocks noGrp="1"/>
          </p:cNvSpPr>
          <p:nvPr>
            <p:ph type="ftr" sz="quarter" idx="11"/>
          </p:nvPr>
        </p:nvSpPr>
        <p:spPr/>
        <p:txBody>
          <a:bodyPr/>
          <a:lstStyle/>
          <a:p>
            <a:r>
              <a:rPr lang="en-US"/>
              <a:t>D &amp; D - Lec 2 - Fall 2023</a:t>
            </a:r>
          </a:p>
        </p:txBody>
      </p:sp>
      <p:sp>
        <p:nvSpPr>
          <p:cNvPr id="11" name="Slide Number Placeholder 10">
            <a:extLst>
              <a:ext uri="{FF2B5EF4-FFF2-40B4-BE49-F238E27FC236}">
                <a16:creationId xmlns:a16="http://schemas.microsoft.com/office/drawing/2014/main" id="{F034F1B2-8C70-C526-1729-43AAA8914436}"/>
              </a:ext>
            </a:extLst>
          </p:cNvPr>
          <p:cNvSpPr>
            <a:spLocks noGrp="1"/>
          </p:cNvSpPr>
          <p:nvPr>
            <p:ph type="sldNum" sz="quarter" idx="12"/>
          </p:nvPr>
        </p:nvSpPr>
        <p:spPr/>
        <p:txBody>
          <a:bodyPr/>
          <a:lstStyle/>
          <a:p>
            <a:fld id="{DC3BB032-4020-48F4-953B-341806DC4A2B}" type="slidenum">
              <a:rPr lang="en-US" smtClean="0"/>
              <a:t>23</a:t>
            </a:fld>
            <a:endParaRPr lang="en-US"/>
          </a:p>
        </p:txBody>
      </p:sp>
    </p:spTree>
    <p:extLst>
      <p:ext uri="{BB962C8B-B14F-4D97-AF65-F5344CB8AC3E}">
        <p14:creationId xmlns:p14="http://schemas.microsoft.com/office/powerpoint/2010/main" val="1549126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descr="Table 4-01"/>
          <p:cNvPicPr>
            <a:picLocks noChangeAspect="1" noChangeArrowheads="1"/>
          </p:cNvPicPr>
          <p:nvPr/>
        </p:nvPicPr>
        <p:blipFill rotWithShape="1">
          <a:blip r:embed="rId3">
            <a:extLst>
              <a:ext uri="{28A0092B-C50C-407E-A947-70E740481C1C}">
                <a14:useLocalDpi xmlns:a14="http://schemas.microsoft.com/office/drawing/2010/main" val="0"/>
              </a:ext>
            </a:extLst>
          </a:blip>
          <a:srcRect b="15892"/>
          <a:stretch/>
        </p:blipFill>
        <p:spPr bwMode="auto">
          <a:xfrm>
            <a:off x="1418050" y="457200"/>
            <a:ext cx="9355899" cy="4659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a:extLst>
              <a:ext uri="{FF2B5EF4-FFF2-40B4-BE49-F238E27FC236}">
                <a16:creationId xmlns:a16="http://schemas.microsoft.com/office/drawing/2014/main" id="{B4810161-7329-4B99-A659-14E1FFEAB118}"/>
              </a:ext>
            </a:extLst>
          </p:cNvPr>
          <p:cNvSpPr txBox="1"/>
          <p:nvPr/>
        </p:nvSpPr>
        <p:spPr>
          <a:xfrm>
            <a:off x="1219200" y="5334000"/>
            <a:ext cx="8415317" cy="646331"/>
          </a:xfrm>
          <a:prstGeom prst="rect">
            <a:avLst/>
          </a:prstGeom>
          <a:noFill/>
        </p:spPr>
        <p:txBody>
          <a:bodyPr wrap="none" rtlCol="0">
            <a:spAutoFit/>
          </a:bodyPr>
          <a:lstStyle/>
          <a:p>
            <a:pPr marL="285737" indent="-285737">
              <a:buFont typeface="Arial" panose="020B0604020202020204" pitchFamily="34" charset="0"/>
              <a:buChar char="•"/>
            </a:pPr>
            <a:r>
              <a:rPr lang="en-US" dirty="0">
                <a:latin typeface="Calibri" panose="020F0502020204030204" pitchFamily="34" charset="0"/>
              </a:rPr>
              <a:t>Most enzyme names end in “-</a:t>
            </a:r>
            <a:r>
              <a:rPr lang="en-US" dirty="0" err="1">
                <a:latin typeface="Calibri" panose="020F0502020204030204" pitchFamily="34" charset="0"/>
              </a:rPr>
              <a:t>ase</a:t>
            </a:r>
            <a:r>
              <a:rPr lang="en-US" dirty="0">
                <a:latin typeface="Calibri" panose="020F0502020204030204" pitchFamily="34" charset="0"/>
              </a:rPr>
              <a:t>”</a:t>
            </a:r>
          </a:p>
          <a:p>
            <a:pPr marL="285737" indent="-285737">
              <a:buFont typeface="Arial" panose="020B0604020202020204" pitchFamily="34" charset="0"/>
              <a:buChar char="•"/>
            </a:pPr>
            <a:r>
              <a:rPr lang="en-US" dirty="0">
                <a:latin typeface="Calibri" panose="020F0502020204030204" pitchFamily="34" charset="0"/>
              </a:rPr>
              <a:t>Usually named by their substrates and the reactions they </a:t>
            </a:r>
            <a:r>
              <a:rPr lang="en-US" dirty="0" err="1">
                <a:latin typeface="Calibri" panose="020F0502020204030204" pitchFamily="34" charset="0"/>
              </a:rPr>
              <a:t>catalyse</a:t>
            </a:r>
            <a:r>
              <a:rPr lang="en-US" dirty="0">
                <a:latin typeface="Calibri" panose="020F0502020204030204" pitchFamily="34" charset="0"/>
              </a:rPr>
              <a:t>, i.e. glucose kinase</a:t>
            </a:r>
          </a:p>
        </p:txBody>
      </p:sp>
      <p:sp>
        <p:nvSpPr>
          <p:cNvPr id="4" name="TextBox 3">
            <a:extLst>
              <a:ext uri="{FF2B5EF4-FFF2-40B4-BE49-F238E27FC236}">
                <a16:creationId xmlns:a16="http://schemas.microsoft.com/office/drawing/2014/main" id="{6DB8D5E2-97E4-4BC2-8C96-C695A6E2D37A}"/>
              </a:ext>
            </a:extLst>
          </p:cNvPr>
          <p:cNvSpPr txBox="1"/>
          <p:nvPr/>
        </p:nvSpPr>
        <p:spPr>
          <a:xfrm>
            <a:off x="4196081" y="10181"/>
            <a:ext cx="4330288" cy="523220"/>
          </a:xfrm>
          <a:prstGeom prst="rect">
            <a:avLst/>
          </a:prstGeom>
          <a:noFill/>
        </p:spPr>
        <p:txBody>
          <a:bodyPr wrap="none" rtlCol="0">
            <a:spAutoFit/>
          </a:bodyPr>
          <a:lstStyle/>
          <a:p>
            <a:r>
              <a:rPr lang="en-US" sz="2800" dirty="0">
                <a:latin typeface="Calibri" panose="020F0502020204030204" pitchFamily="34" charset="0"/>
              </a:rPr>
              <a:t>Enzyme – Chemical Diversity</a:t>
            </a:r>
          </a:p>
        </p:txBody>
      </p:sp>
      <p:sp>
        <p:nvSpPr>
          <p:cNvPr id="6" name="Date Placeholder 5">
            <a:extLst>
              <a:ext uri="{FF2B5EF4-FFF2-40B4-BE49-F238E27FC236}">
                <a16:creationId xmlns:a16="http://schemas.microsoft.com/office/drawing/2014/main" id="{5CF31FE4-73B2-FFC5-351E-587630B0DCE7}"/>
              </a:ext>
            </a:extLst>
          </p:cNvPr>
          <p:cNvSpPr>
            <a:spLocks noGrp="1"/>
          </p:cNvSpPr>
          <p:nvPr>
            <p:ph type="dt" sz="half" idx="10"/>
          </p:nvPr>
        </p:nvSpPr>
        <p:spPr/>
        <p:txBody>
          <a:bodyPr/>
          <a:lstStyle/>
          <a:p>
            <a:fld id="{23A6A9FB-3F0B-42D8-B520-179A534D8B51}" type="datetime1">
              <a:rPr lang="en-US" smtClean="0"/>
              <a:t>8/19/2023</a:t>
            </a:fld>
            <a:endParaRPr lang="en-US"/>
          </a:p>
        </p:txBody>
      </p:sp>
      <p:sp>
        <p:nvSpPr>
          <p:cNvPr id="7" name="Footer Placeholder 6">
            <a:extLst>
              <a:ext uri="{FF2B5EF4-FFF2-40B4-BE49-F238E27FC236}">
                <a16:creationId xmlns:a16="http://schemas.microsoft.com/office/drawing/2014/main" id="{77371F0F-B18F-8657-0BEA-4AFE93AA808B}"/>
              </a:ext>
            </a:extLst>
          </p:cNvPr>
          <p:cNvSpPr>
            <a:spLocks noGrp="1"/>
          </p:cNvSpPr>
          <p:nvPr>
            <p:ph type="ftr" sz="quarter" idx="11"/>
          </p:nvPr>
        </p:nvSpPr>
        <p:spPr/>
        <p:txBody>
          <a:bodyPr/>
          <a:lstStyle/>
          <a:p>
            <a:r>
              <a:rPr lang="en-US"/>
              <a:t>D &amp; D - Lec 2 - Fall 2023</a:t>
            </a:r>
          </a:p>
        </p:txBody>
      </p:sp>
      <p:sp>
        <p:nvSpPr>
          <p:cNvPr id="8" name="Slide Number Placeholder 7">
            <a:extLst>
              <a:ext uri="{FF2B5EF4-FFF2-40B4-BE49-F238E27FC236}">
                <a16:creationId xmlns:a16="http://schemas.microsoft.com/office/drawing/2014/main" id="{AEF5EFD4-7111-0418-20A8-FE1DCD144C89}"/>
              </a:ext>
            </a:extLst>
          </p:cNvPr>
          <p:cNvSpPr>
            <a:spLocks noGrp="1"/>
          </p:cNvSpPr>
          <p:nvPr>
            <p:ph type="sldNum" sz="quarter" idx="12"/>
          </p:nvPr>
        </p:nvSpPr>
        <p:spPr/>
        <p:txBody>
          <a:bodyPr/>
          <a:lstStyle/>
          <a:p>
            <a:fld id="{DC3BB032-4020-48F4-953B-341806DC4A2B}" type="slidenum">
              <a:rPr lang="en-US" smtClean="0"/>
              <a:t>24</a:t>
            </a:fld>
            <a:endParaRPr lang="en-US"/>
          </a:p>
        </p:txBody>
      </p:sp>
    </p:spTree>
    <p:extLst>
      <p:ext uri="{BB962C8B-B14F-4D97-AF65-F5344CB8AC3E}">
        <p14:creationId xmlns:p14="http://schemas.microsoft.com/office/powerpoint/2010/main" val="39406140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9EADE9-3DBB-45DB-838B-119AFCBC760B}"/>
              </a:ext>
            </a:extLst>
          </p:cNvPr>
          <p:cNvSpPr txBox="1"/>
          <p:nvPr/>
        </p:nvSpPr>
        <p:spPr>
          <a:xfrm>
            <a:off x="381000" y="110182"/>
            <a:ext cx="10936200" cy="954107"/>
          </a:xfrm>
          <a:prstGeom prst="rect">
            <a:avLst/>
          </a:prstGeom>
          <a:noFill/>
        </p:spPr>
        <p:txBody>
          <a:bodyPr wrap="none" rtlCol="0">
            <a:spAutoFit/>
          </a:bodyPr>
          <a:lstStyle/>
          <a:p>
            <a:pPr algn="ctr"/>
            <a:r>
              <a:rPr lang="en-US" sz="2800" dirty="0"/>
              <a:t>Example of Active Site Functional Groups:</a:t>
            </a:r>
          </a:p>
          <a:p>
            <a:pPr algn="ctr"/>
            <a:r>
              <a:rPr lang="en-US" sz="2800" dirty="0"/>
              <a:t>Catalytic triad (Asp, His, Ser) in Protease Trypsin cleaves after Lys Residues</a:t>
            </a:r>
          </a:p>
        </p:txBody>
      </p:sp>
      <p:pic>
        <p:nvPicPr>
          <p:cNvPr id="6" name="Picture 5">
            <a:extLst>
              <a:ext uri="{FF2B5EF4-FFF2-40B4-BE49-F238E27FC236}">
                <a16:creationId xmlns:a16="http://schemas.microsoft.com/office/drawing/2014/main" id="{A2F61ECA-6A48-490E-85A2-FEEB51E370E9}"/>
              </a:ext>
            </a:extLst>
          </p:cNvPr>
          <p:cNvPicPr>
            <a:picLocks noChangeAspect="1"/>
          </p:cNvPicPr>
          <p:nvPr/>
        </p:nvPicPr>
        <p:blipFill>
          <a:blip r:embed="rId4"/>
          <a:stretch>
            <a:fillRect/>
          </a:stretch>
        </p:blipFill>
        <p:spPr>
          <a:xfrm>
            <a:off x="544459" y="1644824"/>
            <a:ext cx="3124200" cy="1586508"/>
          </a:xfrm>
          <a:prstGeom prst="rect">
            <a:avLst/>
          </a:prstGeom>
        </p:spPr>
      </p:pic>
      <p:pic>
        <p:nvPicPr>
          <p:cNvPr id="7" name="Picture 6">
            <a:extLst>
              <a:ext uri="{FF2B5EF4-FFF2-40B4-BE49-F238E27FC236}">
                <a16:creationId xmlns:a16="http://schemas.microsoft.com/office/drawing/2014/main" id="{08C4A4DD-4DD3-4A3E-A2F6-F0E70F2BE680}"/>
              </a:ext>
            </a:extLst>
          </p:cNvPr>
          <p:cNvPicPr>
            <a:picLocks noChangeAspect="1"/>
          </p:cNvPicPr>
          <p:nvPr/>
        </p:nvPicPr>
        <p:blipFill>
          <a:blip r:embed="rId5"/>
          <a:stretch>
            <a:fillRect/>
          </a:stretch>
        </p:blipFill>
        <p:spPr>
          <a:xfrm>
            <a:off x="3844961" y="1641339"/>
            <a:ext cx="3959982" cy="2617988"/>
          </a:xfrm>
          <a:prstGeom prst="rect">
            <a:avLst/>
          </a:prstGeom>
        </p:spPr>
      </p:pic>
      <p:sp>
        <p:nvSpPr>
          <p:cNvPr id="8" name="Rectangle 7">
            <a:extLst>
              <a:ext uri="{FF2B5EF4-FFF2-40B4-BE49-F238E27FC236}">
                <a16:creationId xmlns:a16="http://schemas.microsoft.com/office/drawing/2014/main" id="{772300BE-BDE6-4D7D-AF9B-604BEBABBE6E}"/>
              </a:ext>
            </a:extLst>
          </p:cNvPr>
          <p:cNvSpPr/>
          <p:nvPr/>
        </p:nvSpPr>
        <p:spPr>
          <a:xfrm>
            <a:off x="3781450" y="4331526"/>
            <a:ext cx="3532570" cy="338554"/>
          </a:xfrm>
          <a:prstGeom prst="rect">
            <a:avLst/>
          </a:prstGeom>
        </p:spPr>
        <p:txBody>
          <a:bodyPr wrap="none">
            <a:spAutoFit/>
          </a:bodyPr>
          <a:lstStyle/>
          <a:p>
            <a:r>
              <a:rPr lang="en-US" sz="1600" dirty="0"/>
              <a:t>https://shirleychemproject.weebly.com/</a:t>
            </a:r>
          </a:p>
        </p:txBody>
      </p:sp>
      <p:graphicFrame>
        <p:nvGraphicFramePr>
          <p:cNvPr id="9" name="Object 8">
            <a:extLst>
              <a:ext uri="{FF2B5EF4-FFF2-40B4-BE49-F238E27FC236}">
                <a16:creationId xmlns:a16="http://schemas.microsoft.com/office/drawing/2014/main" id="{1851B729-4C4E-4B01-A326-497710C30FE1}"/>
              </a:ext>
            </a:extLst>
          </p:cNvPr>
          <p:cNvGraphicFramePr>
            <a:graphicFrameLocks noChangeAspect="1"/>
          </p:cNvGraphicFramePr>
          <p:nvPr/>
        </p:nvGraphicFramePr>
        <p:xfrm>
          <a:off x="569141" y="4107450"/>
          <a:ext cx="3532333" cy="2474942"/>
        </p:xfrm>
        <a:graphic>
          <a:graphicData uri="http://schemas.openxmlformats.org/presentationml/2006/ole">
            <mc:AlternateContent xmlns:mc="http://schemas.openxmlformats.org/markup-compatibility/2006">
              <mc:Choice xmlns:v="urn:schemas-microsoft-com:vml" Requires="v">
                <p:oleObj name="MDLDrawObject Class" r:id="rId6" imgW="7286002" imgH="5104874" progId="MDLDrawOLE.MDLDrawObject.1">
                  <p:embed/>
                </p:oleObj>
              </mc:Choice>
              <mc:Fallback>
                <p:oleObj name="MDLDrawObject Class" r:id="rId6" imgW="7286002" imgH="5104874" progId="MDLDrawOLE.MDLDrawObject.1">
                  <p:embed/>
                  <p:pic>
                    <p:nvPicPr>
                      <p:cNvPr id="9" name="Object 8">
                        <a:extLst>
                          <a:ext uri="{FF2B5EF4-FFF2-40B4-BE49-F238E27FC236}">
                            <a16:creationId xmlns:a16="http://schemas.microsoft.com/office/drawing/2014/main" id="{1851B729-4C4E-4B01-A326-497710C30FE1}"/>
                          </a:ext>
                        </a:extLst>
                      </p:cNvPr>
                      <p:cNvPicPr/>
                      <p:nvPr/>
                    </p:nvPicPr>
                    <p:blipFill>
                      <a:blip r:embed="rId7"/>
                      <a:stretch>
                        <a:fillRect/>
                      </a:stretch>
                    </p:blipFill>
                    <p:spPr>
                      <a:xfrm>
                        <a:off x="569141" y="4107450"/>
                        <a:ext cx="3532333" cy="2474942"/>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35C0B108-4FFC-479D-8923-208B06543691}"/>
              </a:ext>
            </a:extLst>
          </p:cNvPr>
          <p:cNvSpPr txBox="1"/>
          <p:nvPr/>
        </p:nvSpPr>
        <p:spPr>
          <a:xfrm>
            <a:off x="647519" y="1247009"/>
            <a:ext cx="1482522" cy="369332"/>
          </a:xfrm>
          <a:prstGeom prst="rect">
            <a:avLst/>
          </a:prstGeom>
          <a:noFill/>
        </p:spPr>
        <p:txBody>
          <a:bodyPr wrap="none" rtlCol="0">
            <a:spAutoFit/>
          </a:bodyPr>
          <a:lstStyle/>
          <a:p>
            <a:r>
              <a:rPr lang="en-US" dirty="0"/>
              <a:t>Catalytic triad</a:t>
            </a:r>
          </a:p>
        </p:txBody>
      </p:sp>
      <p:sp>
        <p:nvSpPr>
          <p:cNvPr id="11" name="TextBox 10">
            <a:extLst>
              <a:ext uri="{FF2B5EF4-FFF2-40B4-BE49-F238E27FC236}">
                <a16:creationId xmlns:a16="http://schemas.microsoft.com/office/drawing/2014/main" id="{3D1DC944-5171-EC7C-6DEE-7467DE2FC2D0}"/>
              </a:ext>
            </a:extLst>
          </p:cNvPr>
          <p:cNvSpPr txBox="1"/>
          <p:nvPr/>
        </p:nvSpPr>
        <p:spPr>
          <a:xfrm>
            <a:off x="236119" y="4457116"/>
            <a:ext cx="1211372" cy="369332"/>
          </a:xfrm>
          <a:prstGeom prst="rect">
            <a:avLst/>
          </a:prstGeom>
          <a:noFill/>
        </p:spPr>
        <p:txBody>
          <a:bodyPr wrap="square" rtlCol="0">
            <a:spAutoFit/>
          </a:bodyPr>
          <a:lstStyle/>
          <a:p>
            <a:r>
              <a:rPr lang="en-US" dirty="0"/>
              <a:t>Substrate</a:t>
            </a:r>
          </a:p>
        </p:txBody>
      </p:sp>
      <p:sp>
        <p:nvSpPr>
          <p:cNvPr id="13" name="TextBox 12">
            <a:extLst>
              <a:ext uri="{FF2B5EF4-FFF2-40B4-BE49-F238E27FC236}">
                <a16:creationId xmlns:a16="http://schemas.microsoft.com/office/drawing/2014/main" id="{6B8D2B6E-AAB6-5D9A-EFD2-55F16A5BD189}"/>
              </a:ext>
            </a:extLst>
          </p:cNvPr>
          <p:cNvSpPr txBox="1"/>
          <p:nvPr/>
        </p:nvSpPr>
        <p:spPr>
          <a:xfrm>
            <a:off x="2949550" y="5673743"/>
            <a:ext cx="1009700" cy="369332"/>
          </a:xfrm>
          <a:prstGeom prst="rect">
            <a:avLst/>
          </a:prstGeom>
          <a:noFill/>
        </p:spPr>
        <p:txBody>
          <a:bodyPr wrap="none" rtlCol="0">
            <a:spAutoFit/>
          </a:bodyPr>
          <a:lstStyle/>
          <a:p>
            <a:r>
              <a:rPr lang="en-US" dirty="0"/>
              <a:t>Products</a:t>
            </a:r>
          </a:p>
        </p:txBody>
      </p:sp>
      <p:pic>
        <p:nvPicPr>
          <p:cNvPr id="14" name="trypsin">
            <a:hlinkClick r:id="" action="ppaction://media"/>
            <a:extLst>
              <a:ext uri="{FF2B5EF4-FFF2-40B4-BE49-F238E27FC236}">
                <a16:creationId xmlns:a16="http://schemas.microsoft.com/office/drawing/2014/main" id="{1DD9966C-48A5-D437-348A-5DA043D35294}"/>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009331" y="1399199"/>
            <a:ext cx="3698240" cy="3962400"/>
          </a:xfrm>
          <a:prstGeom prst="rect">
            <a:avLst/>
          </a:prstGeom>
        </p:spPr>
      </p:pic>
      <p:sp>
        <p:nvSpPr>
          <p:cNvPr id="15" name="TextBox 14">
            <a:extLst>
              <a:ext uri="{FF2B5EF4-FFF2-40B4-BE49-F238E27FC236}">
                <a16:creationId xmlns:a16="http://schemas.microsoft.com/office/drawing/2014/main" id="{0A8D0881-CA74-BCEC-00C5-AF3401B72679}"/>
              </a:ext>
            </a:extLst>
          </p:cNvPr>
          <p:cNvSpPr txBox="1"/>
          <p:nvPr/>
        </p:nvSpPr>
        <p:spPr>
          <a:xfrm>
            <a:off x="7924800" y="5361599"/>
            <a:ext cx="2563522" cy="369332"/>
          </a:xfrm>
          <a:prstGeom prst="rect">
            <a:avLst/>
          </a:prstGeom>
          <a:noFill/>
        </p:spPr>
        <p:txBody>
          <a:bodyPr wrap="none" rtlCol="0">
            <a:spAutoFit/>
          </a:bodyPr>
          <a:lstStyle/>
          <a:p>
            <a:r>
              <a:rPr lang="en-US" dirty="0"/>
              <a:t>Disulfide bonds in trypsin</a:t>
            </a:r>
          </a:p>
        </p:txBody>
      </p:sp>
      <p:pic>
        <p:nvPicPr>
          <p:cNvPr id="17" name="Picture 2" descr="Figure 4-30a">
            <a:extLst>
              <a:ext uri="{FF2B5EF4-FFF2-40B4-BE49-F238E27FC236}">
                <a16:creationId xmlns:a16="http://schemas.microsoft.com/office/drawing/2014/main" id="{B87B8100-F875-CFA7-E896-D8C9CF7A106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8961" y="3314437"/>
            <a:ext cx="3468363" cy="1003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Date Placeholder 1">
            <a:extLst>
              <a:ext uri="{FF2B5EF4-FFF2-40B4-BE49-F238E27FC236}">
                <a16:creationId xmlns:a16="http://schemas.microsoft.com/office/drawing/2014/main" id="{D234A089-CFAF-2EE8-37B5-D33B47DF222C}"/>
              </a:ext>
            </a:extLst>
          </p:cNvPr>
          <p:cNvSpPr>
            <a:spLocks noGrp="1"/>
          </p:cNvSpPr>
          <p:nvPr>
            <p:ph type="dt" sz="half" idx="10"/>
          </p:nvPr>
        </p:nvSpPr>
        <p:spPr/>
        <p:txBody>
          <a:bodyPr/>
          <a:lstStyle/>
          <a:p>
            <a:fld id="{848C1248-D77B-4AE8-88CC-111ACDDF1E1D}" type="datetime1">
              <a:rPr lang="en-US" smtClean="0"/>
              <a:t>8/19/2023</a:t>
            </a:fld>
            <a:endParaRPr lang="en-US"/>
          </a:p>
        </p:txBody>
      </p:sp>
      <p:sp>
        <p:nvSpPr>
          <p:cNvPr id="3" name="Footer Placeholder 2">
            <a:extLst>
              <a:ext uri="{FF2B5EF4-FFF2-40B4-BE49-F238E27FC236}">
                <a16:creationId xmlns:a16="http://schemas.microsoft.com/office/drawing/2014/main" id="{8D0C777D-D518-445D-1799-681E783C5EB0}"/>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31871777-7302-DE24-0060-19E1F5379987}"/>
              </a:ext>
            </a:extLst>
          </p:cNvPr>
          <p:cNvSpPr>
            <a:spLocks noGrp="1"/>
          </p:cNvSpPr>
          <p:nvPr>
            <p:ph type="sldNum" sz="quarter" idx="12"/>
          </p:nvPr>
        </p:nvSpPr>
        <p:spPr/>
        <p:txBody>
          <a:bodyPr/>
          <a:lstStyle/>
          <a:p>
            <a:fld id="{DC3BB032-4020-48F4-953B-341806DC4A2B}" type="slidenum">
              <a:rPr lang="en-US" smtClean="0"/>
              <a:t>25</a:t>
            </a:fld>
            <a:endParaRPr lang="en-US"/>
          </a:p>
        </p:txBody>
      </p:sp>
    </p:spTree>
    <p:extLst>
      <p:ext uri="{BB962C8B-B14F-4D97-AF65-F5344CB8AC3E}">
        <p14:creationId xmlns:p14="http://schemas.microsoft.com/office/powerpoint/2010/main" val="3768372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4"/>
                                        </p:tgtEl>
                                      </p:cBhvr>
                                    </p:cmd>
                                  </p:childTnLst>
                                </p:cTn>
                              </p:par>
                            </p:childTnLst>
                          </p:cTn>
                        </p:par>
                      </p:childTnLst>
                    </p:cTn>
                  </p:par>
                </p:childTnLst>
              </p:cTn>
              <p:nextCondLst>
                <p:cond evt="onClick" delay="0">
                  <p:tgtEl>
                    <p:spTgt spid="14"/>
                  </p:tgtEl>
                </p:cond>
              </p:nextCondLst>
            </p:seq>
            <p:video>
              <p:cMediaNode vol="80000">
                <p:cTn id="12" fill="hold" display="0">
                  <p:stCondLst>
                    <p:cond delay="indefinite"/>
                  </p:stCondLst>
                </p:cTn>
                <p:tgtEl>
                  <p:spTgt spid="14"/>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08_11_free_energy_change_U">
            <a:extLst>
              <a:ext uri="{FF2B5EF4-FFF2-40B4-BE49-F238E27FC236}">
                <a16:creationId xmlns:a16="http://schemas.microsoft.com/office/drawing/2014/main" id="{41253BF0-5E9E-1C6D-F579-0D92401CC3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094"/>
          <a:stretch>
            <a:fillRect/>
          </a:stretch>
        </p:blipFill>
        <p:spPr bwMode="auto">
          <a:xfrm>
            <a:off x="5389103" y="1454411"/>
            <a:ext cx="6479820" cy="4031086"/>
          </a:xfrm>
          <a:prstGeom prst="rect">
            <a:avLst/>
          </a:prstGeom>
          <a:noFill/>
          <a:extLst>
            <a:ext uri="{909E8E84-426E-40DD-AFC4-6F175D3DCCD1}">
              <a14:hiddenFill xmlns:a14="http://schemas.microsoft.com/office/drawing/2010/main">
                <a:solidFill>
                  <a:srgbClr val="FFFFFF"/>
                </a:solidFill>
              </a14:hiddenFill>
            </a:ext>
          </a:extLst>
        </p:spPr>
      </p:pic>
      <p:sp>
        <p:nvSpPr>
          <p:cNvPr id="333826" name="Rectangle 2"/>
          <p:cNvSpPr>
            <a:spLocks noGrp="1" noChangeArrowheads="1"/>
          </p:cNvSpPr>
          <p:nvPr>
            <p:ph type="title" idx="4294967295"/>
          </p:nvPr>
        </p:nvSpPr>
        <p:spPr>
          <a:xfrm>
            <a:off x="3131026" y="113464"/>
            <a:ext cx="6929896" cy="316261"/>
          </a:xfrm>
        </p:spPr>
        <p:txBody>
          <a:bodyPr>
            <a:noAutofit/>
          </a:bodyPr>
          <a:lstStyle/>
          <a:p>
            <a:pPr eaLnBrk="1" hangingPunct="1"/>
            <a:r>
              <a:rPr lang="en-US" sz="2800" dirty="0"/>
              <a:t>How Do Enzymes Increase Rates?</a:t>
            </a:r>
          </a:p>
        </p:txBody>
      </p:sp>
      <p:sp>
        <p:nvSpPr>
          <p:cNvPr id="333827" name="Rectangle 3"/>
          <p:cNvSpPr>
            <a:spLocks noGrp="1" noChangeArrowheads="1"/>
          </p:cNvSpPr>
          <p:nvPr>
            <p:ph type="body" idx="4294967295"/>
          </p:nvPr>
        </p:nvSpPr>
        <p:spPr>
          <a:xfrm>
            <a:off x="161978" y="3468259"/>
            <a:ext cx="5111750" cy="2716563"/>
          </a:xfrm>
        </p:spPr>
        <p:txBody>
          <a:bodyPr>
            <a:noAutofit/>
          </a:bodyPr>
          <a:lstStyle/>
          <a:p>
            <a:pPr eaLnBrk="1" hangingPunct="1">
              <a:spcBef>
                <a:spcPts val="0"/>
              </a:spcBef>
            </a:pPr>
            <a:r>
              <a:rPr lang="en-US" sz="1800" dirty="0"/>
              <a:t>Interactions between the enzyme and the substrate stabilize the </a:t>
            </a:r>
            <a:r>
              <a:rPr lang="en-US" sz="1800" b="1" dirty="0"/>
              <a:t>transition state</a:t>
            </a:r>
            <a:r>
              <a:rPr lang="en-US" sz="1800" dirty="0"/>
              <a:t> (X) and lower the activation energy required for the reaction to proceed. </a:t>
            </a:r>
          </a:p>
          <a:p>
            <a:pPr eaLnBrk="1" hangingPunct="1">
              <a:spcBef>
                <a:spcPts val="0"/>
              </a:spcBef>
            </a:pPr>
            <a:r>
              <a:rPr lang="en-US" sz="1800" dirty="0"/>
              <a:t>Stabilization can include:</a:t>
            </a:r>
          </a:p>
          <a:p>
            <a:pPr lvl="1">
              <a:spcBef>
                <a:spcPts val="0"/>
              </a:spcBef>
            </a:pPr>
            <a:r>
              <a:rPr lang="en-US" sz="1800" dirty="0"/>
              <a:t>Pre- alignment of key groups in the active site, reducing entropy cost of organizing groups.</a:t>
            </a:r>
          </a:p>
          <a:p>
            <a:pPr lvl="1">
              <a:spcBef>
                <a:spcPts val="0"/>
              </a:spcBef>
            </a:pPr>
            <a:r>
              <a:rPr lang="en-US" sz="1800" dirty="0"/>
              <a:t>Direct interactions with the transition state (see diagram)</a:t>
            </a:r>
          </a:p>
          <a:p>
            <a:pPr eaLnBrk="1" hangingPunct="1">
              <a:spcBef>
                <a:spcPts val="0"/>
              </a:spcBef>
            </a:pPr>
            <a:endParaRPr lang="en-US" sz="1800" dirty="0"/>
          </a:p>
          <a:p>
            <a:pPr eaLnBrk="1" hangingPunct="1">
              <a:spcBef>
                <a:spcPts val="0"/>
              </a:spcBef>
            </a:pPr>
            <a:endParaRPr lang="en-US" sz="1800" dirty="0"/>
          </a:p>
          <a:p>
            <a:pPr eaLnBrk="1" hangingPunct="1">
              <a:spcBef>
                <a:spcPts val="0"/>
              </a:spcBef>
              <a:buFontTx/>
              <a:buNone/>
            </a:pPr>
            <a:endParaRPr lang="en-US" sz="1800" dirty="0"/>
          </a:p>
        </p:txBody>
      </p:sp>
      <p:pic>
        <p:nvPicPr>
          <p:cNvPr id="6" name="Picture 5">
            <a:extLst>
              <a:ext uri="{FF2B5EF4-FFF2-40B4-BE49-F238E27FC236}">
                <a16:creationId xmlns:a16="http://schemas.microsoft.com/office/drawing/2014/main" id="{5098582C-B027-4AB9-9594-0A41554885D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6542"/>
          <a:stretch/>
        </p:blipFill>
        <p:spPr>
          <a:xfrm>
            <a:off x="5684890" y="4564305"/>
            <a:ext cx="6376290" cy="1912695"/>
          </a:xfrm>
          <a:prstGeom prst="rect">
            <a:avLst/>
          </a:prstGeom>
        </p:spPr>
      </p:pic>
      <p:sp>
        <p:nvSpPr>
          <p:cNvPr id="17" name="TextBox 16">
            <a:extLst>
              <a:ext uri="{FF2B5EF4-FFF2-40B4-BE49-F238E27FC236}">
                <a16:creationId xmlns:a16="http://schemas.microsoft.com/office/drawing/2014/main" id="{656EEDFA-810E-692E-E755-A6C54116B118}"/>
              </a:ext>
            </a:extLst>
          </p:cNvPr>
          <p:cNvSpPr txBox="1"/>
          <p:nvPr/>
        </p:nvSpPr>
        <p:spPr>
          <a:xfrm>
            <a:off x="131805" y="674948"/>
            <a:ext cx="5111750" cy="1631216"/>
          </a:xfrm>
          <a:prstGeom prst="rect">
            <a:avLst/>
          </a:prstGeom>
          <a:noFill/>
        </p:spPr>
        <p:txBody>
          <a:bodyPr wrap="square" rtlCol="0">
            <a:spAutoFit/>
          </a:bodyPr>
          <a:lstStyle/>
          <a:p>
            <a:pPr marL="285750" indent="-285750">
              <a:buFont typeface="Arial" panose="020B0604020202020204" pitchFamily="34" charset="0"/>
              <a:buChar char="•"/>
            </a:pPr>
            <a:r>
              <a:rPr lang="en-US" sz="2000" b="1" dirty="0">
                <a:solidFill>
                  <a:srgbClr val="C00000"/>
                </a:solidFill>
              </a:rPr>
              <a:t>Transition state </a:t>
            </a:r>
            <a:r>
              <a:rPr lang="en-US" sz="2000" dirty="0"/>
              <a:t>= high energy intermediate that occurs during the reaction.</a:t>
            </a:r>
          </a:p>
          <a:p>
            <a:pPr marL="285750" indent="-285750">
              <a:buFont typeface="Arial" panose="020B0604020202020204" pitchFamily="34" charset="0"/>
              <a:buChar char="•"/>
            </a:pPr>
            <a:r>
              <a:rPr lang="en-US" sz="2000" dirty="0"/>
              <a:t>Energy barrier is called the activation energy.</a:t>
            </a:r>
          </a:p>
          <a:p>
            <a:pPr marL="285750" indent="-285750">
              <a:buFont typeface="Arial" panose="020B0604020202020204" pitchFamily="34" charset="0"/>
              <a:buChar char="•"/>
            </a:pPr>
            <a:r>
              <a:rPr lang="en-US" sz="2000" dirty="0"/>
              <a:t>Rate of product formation depends on the concentration of the transition state.</a:t>
            </a:r>
          </a:p>
        </p:txBody>
      </p:sp>
      <p:sp>
        <p:nvSpPr>
          <p:cNvPr id="20" name="TextBox 19">
            <a:extLst>
              <a:ext uri="{FF2B5EF4-FFF2-40B4-BE49-F238E27FC236}">
                <a16:creationId xmlns:a16="http://schemas.microsoft.com/office/drawing/2014/main" id="{C82A0ED8-7EB5-5897-7D06-5B7445226025}"/>
              </a:ext>
            </a:extLst>
          </p:cNvPr>
          <p:cNvSpPr txBox="1"/>
          <p:nvPr/>
        </p:nvSpPr>
        <p:spPr>
          <a:xfrm>
            <a:off x="387381" y="2928118"/>
            <a:ext cx="2850589" cy="369332"/>
          </a:xfrm>
          <a:prstGeom prst="rect">
            <a:avLst/>
          </a:prstGeom>
          <a:noFill/>
        </p:spPr>
        <p:txBody>
          <a:bodyPr wrap="none" rtlCol="0">
            <a:spAutoFit/>
          </a:bodyPr>
          <a:lstStyle/>
          <a:p>
            <a:r>
              <a:rPr lang="en-US" dirty="0">
                <a:solidFill>
                  <a:srgbClr val="FF0000"/>
                </a:solidFill>
              </a:rPr>
              <a:t>Higher [EX] = Faster reaction</a:t>
            </a:r>
          </a:p>
        </p:txBody>
      </p:sp>
      <p:sp>
        <p:nvSpPr>
          <p:cNvPr id="22" name="TextBox 21">
            <a:extLst>
              <a:ext uri="{FF2B5EF4-FFF2-40B4-BE49-F238E27FC236}">
                <a16:creationId xmlns:a16="http://schemas.microsoft.com/office/drawing/2014/main" id="{37799662-59F3-9322-1550-D57C5D59FE9E}"/>
              </a:ext>
            </a:extLst>
          </p:cNvPr>
          <p:cNvSpPr txBox="1"/>
          <p:nvPr/>
        </p:nvSpPr>
        <p:spPr>
          <a:xfrm>
            <a:off x="387381" y="2384681"/>
            <a:ext cx="2521725" cy="369332"/>
          </a:xfrm>
          <a:prstGeom prst="rect">
            <a:avLst/>
          </a:prstGeom>
          <a:noFill/>
        </p:spPr>
        <p:txBody>
          <a:bodyPr wrap="square" rtlCol="0">
            <a:spAutoFit/>
          </a:bodyPr>
          <a:lstStyle/>
          <a:p>
            <a:r>
              <a:rPr lang="en-US" dirty="0">
                <a:solidFill>
                  <a:srgbClr val="FF0000"/>
                </a:solidFill>
              </a:rPr>
              <a:t>Low [X] =  Slow reaction</a:t>
            </a:r>
          </a:p>
        </p:txBody>
      </p:sp>
      <p:sp>
        <p:nvSpPr>
          <p:cNvPr id="23" name="TextBox 22">
            <a:extLst>
              <a:ext uri="{FF2B5EF4-FFF2-40B4-BE49-F238E27FC236}">
                <a16:creationId xmlns:a16="http://schemas.microsoft.com/office/drawing/2014/main" id="{626CDC6D-EF9C-7EF9-9A20-CEA58768A1E7}"/>
              </a:ext>
            </a:extLst>
          </p:cNvPr>
          <p:cNvSpPr txBox="1"/>
          <p:nvPr/>
        </p:nvSpPr>
        <p:spPr>
          <a:xfrm>
            <a:off x="8737599" y="2752749"/>
            <a:ext cx="1179973" cy="646331"/>
          </a:xfrm>
          <a:prstGeom prst="rect">
            <a:avLst/>
          </a:prstGeom>
          <a:solidFill>
            <a:schemeClr val="bg1">
              <a:lumMod val="95000"/>
            </a:schemeClr>
          </a:solidFill>
        </p:spPr>
        <p:txBody>
          <a:bodyPr wrap="square" rtlCol="0">
            <a:spAutoFit/>
          </a:bodyPr>
          <a:lstStyle/>
          <a:p>
            <a:r>
              <a:rPr lang="en-US" dirty="0"/>
              <a:t>Activation Energy</a:t>
            </a:r>
          </a:p>
        </p:txBody>
      </p:sp>
      <p:grpSp>
        <p:nvGrpSpPr>
          <p:cNvPr id="9" name="Group 8">
            <a:extLst>
              <a:ext uri="{FF2B5EF4-FFF2-40B4-BE49-F238E27FC236}">
                <a16:creationId xmlns:a16="http://schemas.microsoft.com/office/drawing/2014/main" id="{AD928D77-1525-2605-06AB-B2B7B25417A9}"/>
              </a:ext>
            </a:extLst>
          </p:cNvPr>
          <p:cNvGrpSpPr/>
          <p:nvPr/>
        </p:nvGrpSpPr>
        <p:grpSpPr>
          <a:xfrm>
            <a:off x="6099068" y="2266085"/>
            <a:ext cx="911981" cy="1048727"/>
            <a:chOff x="6099068" y="2138790"/>
            <a:chExt cx="911981" cy="1048727"/>
          </a:xfrm>
        </p:grpSpPr>
        <p:sp>
          <p:nvSpPr>
            <p:cNvPr id="5" name="TextBox 4">
              <a:extLst>
                <a:ext uri="{FF2B5EF4-FFF2-40B4-BE49-F238E27FC236}">
                  <a16:creationId xmlns:a16="http://schemas.microsoft.com/office/drawing/2014/main" id="{DA0EE9A3-0FE1-A662-4F75-6FD761B1BD3B}"/>
                </a:ext>
              </a:extLst>
            </p:cNvPr>
            <p:cNvSpPr txBox="1"/>
            <p:nvPr/>
          </p:nvSpPr>
          <p:spPr>
            <a:xfrm>
              <a:off x="6099068" y="2138790"/>
              <a:ext cx="911981" cy="369332"/>
            </a:xfrm>
            <a:prstGeom prst="rect">
              <a:avLst/>
            </a:prstGeom>
            <a:solidFill>
              <a:schemeClr val="accent4">
                <a:lumMod val="40000"/>
                <a:lumOff val="60000"/>
              </a:schemeClr>
            </a:solidFill>
          </p:spPr>
          <p:txBody>
            <a:bodyPr wrap="none" rtlCol="0">
              <a:spAutoFit/>
            </a:bodyPr>
            <a:lstStyle/>
            <a:p>
              <a:r>
                <a:rPr lang="en-US" dirty="0"/>
                <a:t>Enzyme</a:t>
              </a:r>
            </a:p>
          </p:txBody>
        </p:sp>
        <p:sp>
          <p:nvSpPr>
            <p:cNvPr id="8" name="TextBox 7">
              <a:extLst>
                <a:ext uri="{FF2B5EF4-FFF2-40B4-BE49-F238E27FC236}">
                  <a16:creationId xmlns:a16="http://schemas.microsoft.com/office/drawing/2014/main" id="{39A541DE-B55E-7A0A-E309-804FE4223666}"/>
                </a:ext>
              </a:extLst>
            </p:cNvPr>
            <p:cNvSpPr txBox="1"/>
            <p:nvPr/>
          </p:nvSpPr>
          <p:spPr>
            <a:xfrm>
              <a:off x="6263832" y="2423333"/>
              <a:ext cx="332142" cy="764184"/>
            </a:xfrm>
            <a:prstGeom prst="rect">
              <a:avLst/>
            </a:prstGeom>
            <a:noFill/>
          </p:spPr>
          <p:txBody>
            <a:bodyPr wrap="none" rtlCol="0">
              <a:spAutoFit/>
            </a:bodyPr>
            <a:lstStyle/>
            <a:p>
              <a:pPr algn="ctr">
                <a:lnSpc>
                  <a:spcPts val="1300"/>
                </a:lnSpc>
              </a:pPr>
              <a:r>
                <a:rPr lang="en-US" sz="1600" b="1" dirty="0">
                  <a:solidFill>
                    <a:srgbClr val="7030A0"/>
                  </a:solidFill>
                  <a:latin typeface="Arial" panose="020B0604020202020204" pitchFamily="34" charset="0"/>
                  <a:cs typeface="Arial" panose="020B0604020202020204" pitchFamily="34" charset="0"/>
                </a:rPr>
                <a:t>|</a:t>
              </a:r>
            </a:p>
            <a:p>
              <a:pPr algn="ctr">
                <a:lnSpc>
                  <a:spcPts val="1300"/>
                </a:lnSpc>
              </a:pPr>
              <a:r>
                <a:rPr lang="en-US" sz="1600" b="1" dirty="0">
                  <a:solidFill>
                    <a:srgbClr val="7030A0"/>
                  </a:solidFill>
                  <a:latin typeface="Arial" panose="020B0604020202020204" pitchFamily="34" charset="0"/>
                  <a:cs typeface="Arial" panose="020B0604020202020204" pitchFamily="34" charset="0"/>
                </a:rPr>
                <a:t>N</a:t>
              </a:r>
            </a:p>
            <a:p>
              <a:pPr algn="ctr">
                <a:lnSpc>
                  <a:spcPts val="1300"/>
                </a:lnSpc>
              </a:pPr>
              <a:r>
                <a:rPr lang="en-US" sz="1600" b="1" dirty="0">
                  <a:solidFill>
                    <a:srgbClr val="7030A0"/>
                  </a:solidFill>
                  <a:latin typeface="Arial" panose="020B0604020202020204" pitchFamily="34" charset="0"/>
                  <a:cs typeface="Arial" panose="020B0604020202020204" pitchFamily="34" charset="0"/>
                </a:rPr>
                <a:t>|</a:t>
              </a:r>
            </a:p>
            <a:p>
              <a:pPr algn="ctr">
                <a:lnSpc>
                  <a:spcPts val="1300"/>
                </a:lnSpc>
              </a:pPr>
              <a:r>
                <a:rPr lang="en-US" sz="1600" b="1" dirty="0">
                  <a:solidFill>
                    <a:srgbClr val="7030A0"/>
                  </a:solidFill>
                  <a:latin typeface="Arial" panose="020B0604020202020204" pitchFamily="34" charset="0"/>
                  <a:cs typeface="Arial" panose="020B0604020202020204" pitchFamily="34" charset="0"/>
                </a:rPr>
                <a:t>H</a:t>
              </a:r>
            </a:p>
          </p:txBody>
        </p:sp>
      </p:grpSp>
      <p:grpSp>
        <p:nvGrpSpPr>
          <p:cNvPr id="10" name="Group 9">
            <a:extLst>
              <a:ext uri="{FF2B5EF4-FFF2-40B4-BE49-F238E27FC236}">
                <a16:creationId xmlns:a16="http://schemas.microsoft.com/office/drawing/2014/main" id="{1ED6D5A2-160F-33C5-528D-5AE24FB3D788}"/>
              </a:ext>
            </a:extLst>
          </p:cNvPr>
          <p:cNvGrpSpPr/>
          <p:nvPr/>
        </p:nvGrpSpPr>
        <p:grpSpPr>
          <a:xfrm>
            <a:off x="8281608" y="521079"/>
            <a:ext cx="911981" cy="1048727"/>
            <a:chOff x="6099068" y="2138790"/>
            <a:chExt cx="911981" cy="1048727"/>
          </a:xfrm>
        </p:grpSpPr>
        <p:sp>
          <p:nvSpPr>
            <p:cNvPr id="11" name="TextBox 10">
              <a:extLst>
                <a:ext uri="{FF2B5EF4-FFF2-40B4-BE49-F238E27FC236}">
                  <a16:creationId xmlns:a16="http://schemas.microsoft.com/office/drawing/2014/main" id="{20606B31-F5A9-4A28-CC9A-21B3CC864367}"/>
                </a:ext>
              </a:extLst>
            </p:cNvPr>
            <p:cNvSpPr txBox="1"/>
            <p:nvPr/>
          </p:nvSpPr>
          <p:spPr>
            <a:xfrm>
              <a:off x="6099068" y="2138790"/>
              <a:ext cx="911981" cy="369332"/>
            </a:xfrm>
            <a:prstGeom prst="rect">
              <a:avLst/>
            </a:prstGeom>
            <a:solidFill>
              <a:schemeClr val="accent4">
                <a:lumMod val="40000"/>
                <a:lumOff val="60000"/>
              </a:schemeClr>
            </a:solidFill>
          </p:spPr>
          <p:txBody>
            <a:bodyPr wrap="none" rtlCol="0">
              <a:spAutoFit/>
            </a:bodyPr>
            <a:lstStyle/>
            <a:p>
              <a:r>
                <a:rPr lang="en-US" dirty="0"/>
                <a:t>Enzyme</a:t>
              </a:r>
            </a:p>
          </p:txBody>
        </p:sp>
        <p:sp>
          <p:nvSpPr>
            <p:cNvPr id="12" name="TextBox 11">
              <a:extLst>
                <a:ext uri="{FF2B5EF4-FFF2-40B4-BE49-F238E27FC236}">
                  <a16:creationId xmlns:a16="http://schemas.microsoft.com/office/drawing/2014/main" id="{3F0C4FA2-FD89-190E-6AB2-6EC14666831A}"/>
                </a:ext>
              </a:extLst>
            </p:cNvPr>
            <p:cNvSpPr txBox="1"/>
            <p:nvPr/>
          </p:nvSpPr>
          <p:spPr>
            <a:xfrm>
              <a:off x="6263832" y="2423333"/>
              <a:ext cx="332142" cy="764184"/>
            </a:xfrm>
            <a:prstGeom prst="rect">
              <a:avLst/>
            </a:prstGeom>
            <a:noFill/>
          </p:spPr>
          <p:txBody>
            <a:bodyPr wrap="none" rtlCol="0">
              <a:spAutoFit/>
            </a:bodyPr>
            <a:lstStyle/>
            <a:p>
              <a:pPr algn="ctr">
                <a:lnSpc>
                  <a:spcPts val="1300"/>
                </a:lnSpc>
              </a:pPr>
              <a:r>
                <a:rPr lang="en-US" sz="1600" b="1" dirty="0">
                  <a:solidFill>
                    <a:srgbClr val="7030A0"/>
                  </a:solidFill>
                  <a:latin typeface="Arial" panose="020B0604020202020204" pitchFamily="34" charset="0"/>
                  <a:cs typeface="Arial" panose="020B0604020202020204" pitchFamily="34" charset="0"/>
                </a:rPr>
                <a:t>|</a:t>
              </a:r>
            </a:p>
            <a:p>
              <a:pPr algn="ctr">
                <a:lnSpc>
                  <a:spcPts val="1300"/>
                </a:lnSpc>
              </a:pPr>
              <a:r>
                <a:rPr lang="en-US" sz="1600" b="1" dirty="0">
                  <a:solidFill>
                    <a:srgbClr val="7030A0"/>
                  </a:solidFill>
                  <a:latin typeface="Arial" panose="020B0604020202020204" pitchFamily="34" charset="0"/>
                  <a:cs typeface="Arial" panose="020B0604020202020204" pitchFamily="34" charset="0"/>
                </a:rPr>
                <a:t>N</a:t>
              </a:r>
            </a:p>
            <a:p>
              <a:pPr algn="ctr">
                <a:lnSpc>
                  <a:spcPts val="1300"/>
                </a:lnSpc>
              </a:pPr>
              <a:r>
                <a:rPr lang="en-US" sz="1600" b="1" dirty="0">
                  <a:solidFill>
                    <a:srgbClr val="7030A0"/>
                  </a:solidFill>
                  <a:latin typeface="Arial" panose="020B0604020202020204" pitchFamily="34" charset="0"/>
                  <a:cs typeface="Arial" panose="020B0604020202020204" pitchFamily="34" charset="0"/>
                </a:rPr>
                <a:t>|</a:t>
              </a:r>
            </a:p>
            <a:p>
              <a:pPr algn="ctr">
                <a:lnSpc>
                  <a:spcPts val="1300"/>
                </a:lnSpc>
              </a:pPr>
              <a:r>
                <a:rPr lang="en-US" sz="1600" b="1" dirty="0">
                  <a:solidFill>
                    <a:srgbClr val="7030A0"/>
                  </a:solidFill>
                  <a:latin typeface="Arial" panose="020B0604020202020204" pitchFamily="34" charset="0"/>
                  <a:cs typeface="Arial" panose="020B0604020202020204" pitchFamily="34" charset="0"/>
                </a:rPr>
                <a:t>H</a:t>
              </a:r>
            </a:p>
          </p:txBody>
        </p:sp>
      </p:grpSp>
      <p:sp>
        <p:nvSpPr>
          <p:cNvPr id="14" name="TextBox 13">
            <a:extLst>
              <a:ext uri="{FF2B5EF4-FFF2-40B4-BE49-F238E27FC236}">
                <a16:creationId xmlns:a16="http://schemas.microsoft.com/office/drawing/2014/main" id="{74EC7F25-A9F4-469A-0988-76F86EDCFB3E}"/>
              </a:ext>
            </a:extLst>
          </p:cNvPr>
          <p:cNvSpPr txBox="1"/>
          <p:nvPr/>
        </p:nvSpPr>
        <p:spPr>
          <a:xfrm>
            <a:off x="9504551" y="1780415"/>
            <a:ext cx="1598624" cy="646331"/>
          </a:xfrm>
          <a:prstGeom prst="rect">
            <a:avLst/>
          </a:prstGeom>
          <a:noFill/>
        </p:spPr>
        <p:txBody>
          <a:bodyPr wrap="square" rtlCol="0">
            <a:spAutoFit/>
          </a:bodyPr>
          <a:lstStyle/>
          <a:p>
            <a:r>
              <a:rPr lang="en-US" dirty="0"/>
              <a:t>B – contains H-bond acceptor</a:t>
            </a:r>
          </a:p>
        </p:txBody>
      </p:sp>
      <p:sp>
        <p:nvSpPr>
          <p:cNvPr id="16" name="Date Placeholder 15">
            <a:extLst>
              <a:ext uri="{FF2B5EF4-FFF2-40B4-BE49-F238E27FC236}">
                <a16:creationId xmlns:a16="http://schemas.microsoft.com/office/drawing/2014/main" id="{A3CB597C-FC4A-D2DA-5DBA-EC52F663CD60}"/>
              </a:ext>
            </a:extLst>
          </p:cNvPr>
          <p:cNvSpPr>
            <a:spLocks noGrp="1"/>
          </p:cNvSpPr>
          <p:nvPr>
            <p:ph type="dt" sz="half" idx="10"/>
          </p:nvPr>
        </p:nvSpPr>
        <p:spPr/>
        <p:txBody>
          <a:bodyPr/>
          <a:lstStyle/>
          <a:p>
            <a:fld id="{58D67E1D-AA94-4AA0-8788-0885ECA2F9C5}" type="datetime1">
              <a:rPr lang="en-US" smtClean="0"/>
              <a:t>8/19/2023</a:t>
            </a:fld>
            <a:endParaRPr lang="en-US"/>
          </a:p>
        </p:txBody>
      </p:sp>
      <p:sp>
        <p:nvSpPr>
          <p:cNvPr id="18" name="Footer Placeholder 17">
            <a:extLst>
              <a:ext uri="{FF2B5EF4-FFF2-40B4-BE49-F238E27FC236}">
                <a16:creationId xmlns:a16="http://schemas.microsoft.com/office/drawing/2014/main" id="{216B2966-7F7D-48FA-F657-F6FC22B9F2CD}"/>
              </a:ext>
            </a:extLst>
          </p:cNvPr>
          <p:cNvSpPr>
            <a:spLocks noGrp="1"/>
          </p:cNvSpPr>
          <p:nvPr>
            <p:ph type="ftr" sz="quarter" idx="11"/>
          </p:nvPr>
        </p:nvSpPr>
        <p:spPr/>
        <p:txBody>
          <a:bodyPr/>
          <a:lstStyle/>
          <a:p>
            <a:r>
              <a:rPr lang="en-US"/>
              <a:t>D &amp; D - Lec 2 - Fall 2023</a:t>
            </a:r>
          </a:p>
        </p:txBody>
      </p:sp>
      <p:sp>
        <p:nvSpPr>
          <p:cNvPr id="19" name="Slide Number Placeholder 18">
            <a:extLst>
              <a:ext uri="{FF2B5EF4-FFF2-40B4-BE49-F238E27FC236}">
                <a16:creationId xmlns:a16="http://schemas.microsoft.com/office/drawing/2014/main" id="{FD60B908-E5BE-9488-7BA7-9A8A40C79189}"/>
              </a:ext>
            </a:extLst>
          </p:cNvPr>
          <p:cNvSpPr>
            <a:spLocks noGrp="1"/>
          </p:cNvSpPr>
          <p:nvPr>
            <p:ph type="sldNum" sz="quarter" idx="12"/>
          </p:nvPr>
        </p:nvSpPr>
        <p:spPr/>
        <p:txBody>
          <a:bodyPr/>
          <a:lstStyle/>
          <a:p>
            <a:fld id="{DC3BB032-4020-48F4-953B-341806DC4A2B}" type="slidenum">
              <a:rPr lang="en-US" smtClean="0"/>
              <a:t>26</a:t>
            </a:fld>
            <a:endParaRPr lang="en-US"/>
          </a:p>
        </p:txBody>
      </p:sp>
    </p:spTree>
    <p:extLst>
      <p:ext uri="{BB962C8B-B14F-4D97-AF65-F5344CB8AC3E}">
        <p14:creationId xmlns:p14="http://schemas.microsoft.com/office/powerpoint/2010/main" val="19720620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80" name="Picture 4" descr="Figure 3-14"/>
          <p:cNvPicPr>
            <a:picLocks noChangeAspect="1" noChangeArrowheads="1"/>
          </p:cNvPicPr>
          <p:nvPr/>
        </p:nvPicPr>
        <p:blipFill rotWithShape="1">
          <a:blip r:embed="rId3">
            <a:extLst>
              <a:ext uri="{28A0092B-C50C-407E-A947-70E740481C1C}">
                <a14:useLocalDpi xmlns:a14="http://schemas.microsoft.com/office/drawing/2010/main" val="0"/>
              </a:ext>
            </a:extLst>
          </a:blip>
          <a:srcRect b="61741"/>
          <a:stretch/>
        </p:blipFill>
        <p:spPr bwMode="auto">
          <a:xfrm>
            <a:off x="596900" y="670016"/>
            <a:ext cx="5715000" cy="168710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5" name="Object 14">
            <a:extLst>
              <a:ext uri="{FF2B5EF4-FFF2-40B4-BE49-F238E27FC236}">
                <a16:creationId xmlns:a16="http://schemas.microsoft.com/office/drawing/2014/main" id="{B6249BD7-BA8C-98B0-8C02-4ED8F13E3877}"/>
              </a:ext>
            </a:extLst>
          </p:cNvPr>
          <p:cNvGraphicFramePr>
            <a:graphicFrameLocks noChangeAspect="1"/>
          </p:cNvGraphicFramePr>
          <p:nvPr/>
        </p:nvGraphicFramePr>
        <p:xfrm>
          <a:off x="6477000" y="381000"/>
          <a:ext cx="4822825" cy="2962275"/>
        </p:xfrm>
        <a:graphic>
          <a:graphicData uri="http://schemas.openxmlformats.org/presentationml/2006/ole">
            <mc:AlternateContent xmlns:mc="http://schemas.openxmlformats.org/markup-compatibility/2006">
              <mc:Choice xmlns:v="urn:schemas-microsoft-com:vml" Requires="v">
                <p:oleObj name="MDLDrawObject Class" r:id="rId4" imgW="3686009" imgH="2276147" progId="MDLDrawOLE.MDLDrawObject.1">
                  <p:embed/>
                </p:oleObj>
              </mc:Choice>
              <mc:Fallback>
                <p:oleObj name="MDLDrawObject Class" r:id="rId4" imgW="3686009" imgH="2276147" progId="MDLDrawOLE.MDLDrawObject.1">
                  <p:embed/>
                  <p:pic>
                    <p:nvPicPr>
                      <p:cNvPr id="15" name="Object 14">
                        <a:extLst>
                          <a:ext uri="{FF2B5EF4-FFF2-40B4-BE49-F238E27FC236}">
                            <a16:creationId xmlns:a16="http://schemas.microsoft.com/office/drawing/2014/main" id="{B6249BD7-BA8C-98B0-8C02-4ED8F13E3877}"/>
                          </a:ext>
                        </a:extLst>
                      </p:cNvPr>
                      <p:cNvPicPr>
                        <a:picLocks noChangeAspect="1" noChangeArrowheads="1"/>
                      </p:cNvPicPr>
                      <p:nvPr/>
                    </p:nvPicPr>
                    <p:blipFill>
                      <a:blip r:embed="rId5"/>
                      <a:srcRect/>
                      <a:stretch>
                        <a:fillRect/>
                      </a:stretch>
                    </p:blipFill>
                    <p:spPr bwMode="auto">
                      <a:xfrm>
                        <a:off x="6477000" y="381000"/>
                        <a:ext cx="4822825" cy="2962275"/>
                      </a:xfrm>
                      <a:prstGeom prst="rect">
                        <a:avLst/>
                      </a:prstGeom>
                      <a:noFill/>
                    </p:spPr>
                  </p:pic>
                </p:oleObj>
              </mc:Fallback>
            </mc:AlternateContent>
          </a:graphicData>
        </a:graphic>
      </p:graphicFrame>
      <p:sp>
        <p:nvSpPr>
          <p:cNvPr id="19" name="TextBox 18">
            <a:extLst>
              <a:ext uri="{FF2B5EF4-FFF2-40B4-BE49-F238E27FC236}">
                <a16:creationId xmlns:a16="http://schemas.microsoft.com/office/drawing/2014/main" id="{611DC634-F3AD-D6A6-633F-3867554EBDB7}"/>
              </a:ext>
            </a:extLst>
          </p:cNvPr>
          <p:cNvSpPr txBox="1"/>
          <p:nvPr/>
        </p:nvSpPr>
        <p:spPr>
          <a:xfrm>
            <a:off x="6858000" y="3339268"/>
            <a:ext cx="896399" cy="1200329"/>
          </a:xfrm>
          <a:prstGeom prst="rect">
            <a:avLst/>
          </a:prstGeom>
          <a:noFill/>
        </p:spPr>
        <p:txBody>
          <a:bodyPr wrap="none" rtlCol="0">
            <a:spAutoFit/>
          </a:bodyPr>
          <a:lstStyle/>
          <a:p>
            <a:r>
              <a:rPr lang="en-US" dirty="0"/>
              <a:t>[S] = 15</a:t>
            </a:r>
          </a:p>
          <a:p>
            <a:endParaRPr lang="en-US" dirty="0"/>
          </a:p>
          <a:p>
            <a:r>
              <a:rPr lang="en-US" dirty="0"/>
              <a:t>[X] = 3</a:t>
            </a:r>
          </a:p>
          <a:p>
            <a:r>
              <a:rPr lang="en-US" dirty="0"/>
              <a:t>[EX] = 6</a:t>
            </a:r>
          </a:p>
        </p:txBody>
      </p:sp>
      <p:sp>
        <p:nvSpPr>
          <p:cNvPr id="20" name="TextBox 19">
            <a:extLst>
              <a:ext uri="{FF2B5EF4-FFF2-40B4-BE49-F238E27FC236}">
                <a16:creationId xmlns:a16="http://schemas.microsoft.com/office/drawing/2014/main" id="{DA03145A-E404-F218-5FF3-3C7FC5DCF500}"/>
              </a:ext>
            </a:extLst>
          </p:cNvPr>
          <p:cNvSpPr txBox="1"/>
          <p:nvPr/>
        </p:nvSpPr>
        <p:spPr>
          <a:xfrm>
            <a:off x="6784145" y="4589471"/>
            <a:ext cx="4135693" cy="646331"/>
          </a:xfrm>
          <a:prstGeom prst="rect">
            <a:avLst/>
          </a:prstGeom>
          <a:noFill/>
        </p:spPr>
        <p:txBody>
          <a:bodyPr wrap="square" rtlCol="0">
            <a:spAutoFit/>
          </a:bodyPr>
          <a:lstStyle/>
          <a:p>
            <a:r>
              <a:rPr lang="en-US" i="1" dirty="0">
                <a:solidFill>
                  <a:srgbClr val="0070C0"/>
                </a:solidFill>
              </a:rPr>
              <a:t>How much faster will the rate be when the enzyme is present?</a:t>
            </a:r>
          </a:p>
        </p:txBody>
      </p:sp>
      <p:sp>
        <p:nvSpPr>
          <p:cNvPr id="5" name="TextBox 4">
            <a:extLst>
              <a:ext uri="{FF2B5EF4-FFF2-40B4-BE49-F238E27FC236}">
                <a16:creationId xmlns:a16="http://schemas.microsoft.com/office/drawing/2014/main" id="{A8826C71-F5F5-3A95-1A07-6DF1E3E03120}"/>
              </a:ext>
            </a:extLst>
          </p:cNvPr>
          <p:cNvSpPr txBox="1"/>
          <p:nvPr/>
        </p:nvSpPr>
        <p:spPr>
          <a:xfrm>
            <a:off x="495902" y="2438400"/>
            <a:ext cx="5562600" cy="646331"/>
          </a:xfrm>
          <a:prstGeom prst="rect">
            <a:avLst/>
          </a:prstGeom>
          <a:noFill/>
        </p:spPr>
        <p:txBody>
          <a:bodyPr wrap="square" rtlCol="0">
            <a:spAutoFit/>
          </a:bodyPr>
          <a:lstStyle/>
          <a:p>
            <a:r>
              <a:rPr lang="en-US" dirty="0"/>
              <a:t>Lower energy of transition state allows more substrates to reach transition state due to their thermal energy.</a:t>
            </a:r>
          </a:p>
        </p:txBody>
      </p:sp>
      <p:sp>
        <p:nvSpPr>
          <p:cNvPr id="6" name="TextBox 5">
            <a:extLst>
              <a:ext uri="{FF2B5EF4-FFF2-40B4-BE49-F238E27FC236}">
                <a16:creationId xmlns:a16="http://schemas.microsoft.com/office/drawing/2014/main" id="{721AC590-A52D-B00E-AADA-171E50620626}"/>
              </a:ext>
            </a:extLst>
          </p:cNvPr>
          <p:cNvSpPr txBox="1"/>
          <p:nvPr/>
        </p:nvSpPr>
        <p:spPr>
          <a:xfrm>
            <a:off x="495902" y="56422"/>
            <a:ext cx="3911199" cy="369332"/>
          </a:xfrm>
          <a:prstGeom prst="rect">
            <a:avLst/>
          </a:prstGeom>
          <a:noFill/>
        </p:spPr>
        <p:txBody>
          <a:bodyPr wrap="none" rtlCol="0">
            <a:spAutoFit/>
          </a:bodyPr>
          <a:lstStyle/>
          <a:p>
            <a:r>
              <a:rPr lang="en-US" dirty="0"/>
              <a:t>A model of transition state stabilization.</a:t>
            </a:r>
          </a:p>
        </p:txBody>
      </p:sp>
      <p:sp>
        <p:nvSpPr>
          <p:cNvPr id="7" name="Date Placeholder 6">
            <a:extLst>
              <a:ext uri="{FF2B5EF4-FFF2-40B4-BE49-F238E27FC236}">
                <a16:creationId xmlns:a16="http://schemas.microsoft.com/office/drawing/2014/main" id="{090F940C-152F-54C6-1EC1-3371383406F8}"/>
              </a:ext>
            </a:extLst>
          </p:cNvPr>
          <p:cNvSpPr>
            <a:spLocks noGrp="1"/>
          </p:cNvSpPr>
          <p:nvPr>
            <p:ph type="dt" sz="half" idx="10"/>
          </p:nvPr>
        </p:nvSpPr>
        <p:spPr/>
        <p:txBody>
          <a:bodyPr/>
          <a:lstStyle/>
          <a:p>
            <a:fld id="{E2B4B274-B9AE-4C7A-9798-8987AE8D5E47}" type="datetime1">
              <a:rPr lang="en-US" smtClean="0"/>
              <a:t>8/19/2023</a:t>
            </a:fld>
            <a:endParaRPr lang="en-US"/>
          </a:p>
        </p:txBody>
      </p:sp>
      <p:sp>
        <p:nvSpPr>
          <p:cNvPr id="9" name="Footer Placeholder 8">
            <a:extLst>
              <a:ext uri="{FF2B5EF4-FFF2-40B4-BE49-F238E27FC236}">
                <a16:creationId xmlns:a16="http://schemas.microsoft.com/office/drawing/2014/main" id="{E7AC5894-9B6E-4E59-8E9F-194479120F56}"/>
              </a:ext>
            </a:extLst>
          </p:cNvPr>
          <p:cNvSpPr>
            <a:spLocks noGrp="1"/>
          </p:cNvSpPr>
          <p:nvPr>
            <p:ph type="ftr" sz="quarter" idx="11"/>
          </p:nvPr>
        </p:nvSpPr>
        <p:spPr/>
        <p:txBody>
          <a:bodyPr/>
          <a:lstStyle/>
          <a:p>
            <a:r>
              <a:rPr lang="en-US"/>
              <a:t>D &amp; D - Lec 2 - Fall 2023</a:t>
            </a:r>
          </a:p>
        </p:txBody>
      </p:sp>
      <p:sp>
        <p:nvSpPr>
          <p:cNvPr id="10" name="Slide Number Placeholder 9">
            <a:extLst>
              <a:ext uri="{FF2B5EF4-FFF2-40B4-BE49-F238E27FC236}">
                <a16:creationId xmlns:a16="http://schemas.microsoft.com/office/drawing/2014/main" id="{D6754305-6A55-05ED-8552-2ED484DABCEA}"/>
              </a:ext>
            </a:extLst>
          </p:cNvPr>
          <p:cNvSpPr>
            <a:spLocks noGrp="1"/>
          </p:cNvSpPr>
          <p:nvPr>
            <p:ph type="sldNum" sz="quarter" idx="12"/>
          </p:nvPr>
        </p:nvSpPr>
        <p:spPr/>
        <p:txBody>
          <a:bodyPr/>
          <a:lstStyle/>
          <a:p>
            <a:fld id="{DC3BB032-4020-48F4-953B-341806DC4A2B}" type="slidenum">
              <a:rPr lang="en-US" smtClean="0"/>
              <a:t>27</a:t>
            </a:fld>
            <a:endParaRPr lang="en-US"/>
          </a:p>
        </p:txBody>
      </p:sp>
    </p:spTree>
    <p:extLst>
      <p:ext uri="{BB962C8B-B14F-4D97-AF65-F5344CB8AC3E}">
        <p14:creationId xmlns:p14="http://schemas.microsoft.com/office/powerpoint/2010/main" val="21188872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8A6C62-02B2-4D48-BD5D-BE0FC54A0BA4}"/>
              </a:ext>
            </a:extLst>
          </p:cNvPr>
          <p:cNvSpPr txBox="1"/>
          <p:nvPr/>
        </p:nvSpPr>
        <p:spPr>
          <a:xfrm>
            <a:off x="0" y="31302"/>
            <a:ext cx="1826462" cy="523220"/>
          </a:xfrm>
          <a:prstGeom prst="rect">
            <a:avLst/>
          </a:prstGeom>
          <a:noFill/>
        </p:spPr>
        <p:txBody>
          <a:bodyPr wrap="none" rtlCol="0">
            <a:spAutoFit/>
          </a:bodyPr>
          <a:lstStyle/>
          <a:p>
            <a:r>
              <a:rPr lang="en-US" sz="2800" b="1" dirty="0"/>
              <a:t>Key Points:</a:t>
            </a:r>
          </a:p>
        </p:txBody>
      </p:sp>
      <p:sp>
        <p:nvSpPr>
          <p:cNvPr id="5" name="Rectangle 4">
            <a:extLst>
              <a:ext uri="{FF2B5EF4-FFF2-40B4-BE49-F238E27FC236}">
                <a16:creationId xmlns:a16="http://schemas.microsoft.com/office/drawing/2014/main" id="{918A9258-8B2A-46E5-BCEA-D03BD98550F5}"/>
              </a:ext>
            </a:extLst>
          </p:cNvPr>
          <p:cNvSpPr/>
          <p:nvPr/>
        </p:nvSpPr>
        <p:spPr>
          <a:xfrm>
            <a:off x="431800" y="1143000"/>
            <a:ext cx="7467600" cy="3170099"/>
          </a:xfrm>
          <a:prstGeom prst="rect">
            <a:avLst/>
          </a:prstGeom>
        </p:spPr>
        <p:txBody>
          <a:bodyPr wrap="square">
            <a:spAutoFit/>
          </a:bodyPr>
          <a:lstStyle/>
          <a:p>
            <a:r>
              <a:rPr lang="en-US" sz="2000" b="1" dirty="0"/>
              <a:t>Enzymes:</a:t>
            </a:r>
          </a:p>
          <a:p>
            <a:pPr marL="569899" lvl="1" indent="-112711"/>
            <a:r>
              <a:rPr lang="en-US" sz="2000" dirty="0"/>
              <a:t>Enzymes bind substrates (S), forming (ES) complex in active site, converting to P, releasing P.</a:t>
            </a:r>
          </a:p>
          <a:p>
            <a:pPr marL="569899" lvl="1" indent="-112711"/>
            <a:r>
              <a:rPr lang="en-US" sz="2000" dirty="0"/>
              <a:t>Rate enhancement since the transition state complex (EX) forms more readily with enzymes due to:</a:t>
            </a:r>
          </a:p>
          <a:p>
            <a:pPr marL="742932" lvl="1" indent="-285744">
              <a:buFont typeface="Arial" panose="020B0604020202020204" pitchFamily="34" charset="0"/>
              <a:buChar char="•"/>
            </a:pPr>
            <a:r>
              <a:rPr lang="en-US" sz="2000" dirty="0"/>
              <a:t>Bringing substrates and functional groups on the enzyme together by binding (less entropy change)</a:t>
            </a:r>
          </a:p>
          <a:p>
            <a:pPr marL="742932" lvl="1" indent="-285744">
              <a:buFont typeface="Arial" panose="020B0604020202020204" pitchFamily="34" charset="0"/>
              <a:buChar char="•"/>
            </a:pPr>
            <a:r>
              <a:rPr lang="en-US" sz="2000" dirty="0"/>
              <a:t>Directly lowering energy of transition state (X) through favorable interactions that are unique to the transition state, such as forming unique hydrogen bonds.</a:t>
            </a:r>
          </a:p>
        </p:txBody>
      </p:sp>
      <p:sp>
        <p:nvSpPr>
          <p:cNvPr id="7" name="Date Placeholder 6">
            <a:extLst>
              <a:ext uri="{FF2B5EF4-FFF2-40B4-BE49-F238E27FC236}">
                <a16:creationId xmlns:a16="http://schemas.microsoft.com/office/drawing/2014/main" id="{B6CC5E1F-048B-30C4-A267-9131EE77950B}"/>
              </a:ext>
            </a:extLst>
          </p:cNvPr>
          <p:cNvSpPr>
            <a:spLocks noGrp="1"/>
          </p:cNvSpPr>
          <p:nvPr>
            <p:ph type="dt" sz="half" idx="10"/>
          </p:nvPr>
        </p:nvSpPr>
        <p:spPr/>
        <p:txBody>
          <a:bodyPr/>
          <a:lstStyle/>
          <a:p>
            <a:fld id="{E725EC3F-DDDF-48C2-9A06-4B86FFCC81C8}" type="datetime1">
              <a:rPr lang="en-US" smtClean="0"/>
              <a:t>8/19/2023</a:t>
            </a:fld>
            <a:endParaRPr lang="en-US"/>
          </a:p>
        </p:txBody>
      </p:sp>
      <p:sp>
        <p:nvSpPr>
          <p:cNvPr id="8" name="Footer Placeholder 7">
            <a:extLst>
              <a:ext uri="{FF2B5EF4-FFF2-40B4-BE49-F238E27FC236}">
                <a16:creationId xmlns:a16="http://schemas.microsoft.com/office/drawing/2014/main" id="{5367F8B1-F4A0-8D0C-8B51-0273E1FDFE77}"/>
              </a:ext>
            </a:extLst>
          </p:cNvPr>
          <p:cNvSpPr>
            <a:spLocks noGrp="1"/>
          </p:cNvSpPr>
          <p:nvPr>
            <p:ph type="ftr" sz="quarter" idx="11"/>
          </p:nvPr>
        </p:nvSpPr>
        <p:spPr/>
        <p:txBody>
          <a:bodyPr/>
          <a:lstStyle/>
          <a:p>
            <a:r>
              <a:rPr lang="en-US"/>
              <a:t>D &amp; D - Lec 2 - Fall 2023</a:t>
            </a:r>
          </a:p>
        </p:txBody>
      </p:sp>
      <p:sp>
        <p:nvSpPr>
          <p:cNvPr id="9" name="Slide Number Placeholder 8">
            <a:extLst>
              <a:ext uri="{FF2B5EF4-FFF2-40B4-BE49-F238E27FC236}">
                <a16:creationId xmlns:a16="http://schemas.microsoft.com/office/drawing/2014/main" id="{28839C8B-EAC1-A73C-9F2D-3953A2C4BFDA}"/>
              </a:ext>
            </a:extLst>
          </p:cNvPr>
          <p:cNvSpPr>
            <a:spLocks noGrp="1"/>
          </p:cNvSpPr>
          <p:nvPr>
            <p:ph type="sldNum" sz="quarter" idx="12"/>
          </p:nvPr>
        </p:nvSpPr>
        <p:spPr/>
        <p:txBody>
          <a:bodyPr/>
          <a:lstStyle/>
          <a:p>
            <a:fld id="{DC3BB032-4020-48F4-953B-341806DC4A2B}" type="slidenum">
              <a:rPr lang="en-US" smtClean="0"/>
              <a:t>28</a:t>
            </a:fld>
            <a:endParaRPr lang="en-US"/>
          </a:p>
        </p:txBody>
      </p:sp>
    </p:spTree>
    <p:extLst>
      <p:ext uri="{BB962C8B-B14F-4D97-AF65-F5344CB8AC3E}">
        <p14:creationId xmlns:p14="http://schemas.microsoft.com/office/powerpoint/2010/main" val="1644003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p:nvPr/>
        </p:nvSpPr>
        <p:spPr>
          <a:xfrm>
            <a:off x="8230342" y="1489327"/>
            <a:ext cx="1695713" cy="3073307"/>
          </a:xfrm>
          <a:prstGeom prst="rect">
            <a:avLst/>
          </a:prstGeom>
          <a:blipFill>
            <a:blip r:embed="rId2" cstate="print"/>
            <a:stretch>
              <a:fillRect/>
            </a:stretch>
          </a:blipFill>
        </p:spPr>
        <p:txBody>
          <a:bodyPr wrap="square" lIns="0" tIns="0" rIns="0" bIns="0" rtlCol="0"/>
          <a:lstStyle/>
          <a:p>
            <a:pPr defTabSz="829889"/>
            <a:endParaRPr sz="1635" dirty="0">
              <a:solidFill>
                <a:prstClr val="black"/>
              </a:solidFill>
              <a:latin typeface="Calibri" panose="020F0502020204030204" pitchFamily="34" charset="0"/>
            </a:endParaRPr>
          </a:p>
        </p:txBody>
      </p:sp>
      <p:sp>
        <p:nvSpPr>
          <p:cNvPr id="6" name="TextBox 5">
            <a:extLst>
              <a:ext uri="{FF2B5EF4-FFF2-40B4-BE49-F238E27FC236}">
                <a16:creationId xmlns:a16="http://schemas.microsoft.com/office/drawing/2014/main" id="{ECF0D3E8-960C-47B1-B130-CFC50E193A03}"/>
              </a:ext>
            </a:extLst>
          </p:cNvPr>
          <p:cNvSpPr txBox="1"/>
          <p:nvPr/>
        </p:nvSpPr>
        <p:spPr>
          <a:xfrm>
            <a:off x="4904539" y="37810"/>
            <a:ext cx="2106026" cy="483337"/>
          </a:xfrm>
          <a:prstGeom prst="rect">
            <a:avLst/>
          </a:prstGeom>
          <a:noFill/>
        </p:spPr>
        <p:txBody>
          <a:bodyPr wrap="none" rtlCol="0">
            <a:spAutoFit/>
          </a:bodyPr>
          <a:lstStyle/>
          <a:p>
            <a:pPr defTabSz="829889"/>
            <a:r>
              <a:rPr lang="en-US" sz="2541" dirty="0">
                <a:solidFill>
                  <a:prstClr val="black"/>
                </a:solidFill>
                <a:latin typeface="Calibri" panose="020F0502020204030204" pitchFamily="34" charset="0"/>
              </a:rPr>
              <a:t>Carbohydrates</a:t>
            </a:r>
          </a:p>
        </p:txBody>
      </p:sp>
      <p:sp>
        <p:nvSpPr>
          <p:cNvPr id="7" name="object 2">
            <a:extLst>
              <a:ext uri="{FF2B5EF4-FFF2-40B4-BE49-F238E27FC236}">
                <a16:creationId xmlns:a16="http://schemas.microsoft.com/office/drawing/2014/main" id="{168441E5-0320-4FE9-867A-B13A28A25A2F}"/>
              </a:ext>
            </a:extLst>
          </p:cNvPr>
          <p:cNvSpPr/>
          <p:nvPr/>
        </p:nvSpPr>
        <p:spPr>
          <a:xfrm>
            <a:off x="4346278" y="1561781"/>
            <a:ext cx="3204665" cy="2246367"/>
          </a:xfrm>
          <a:prstGeom prst="rect">
            <a:avLst/>
          </a:prstGeom>
          <a:blipFill>
            <a:blip r:embed="rId3" cstate="print"/>
            <a:stretch>
              <a:fillRect/>
            </a:stretch>
          </a:blipFill>
        </p:spPr>
        <p:txBody>
          <a:bodyPr wrap="square" lIns="0" tIns="0" rIns="0" bIns="0" rtlCol="0"/>
          <a:lstStyle/>
          <a:p>
            <a:pPr defTabSz="829889"/>
            <a:endParaRPr sz="1635" dirty="0">
              <a:solidFill>
                <a:prstClr val="black"/>
              </a:solidFill>
              <a:latin typeface="Calibri" panose="020F0502020204030204" pitchFamily="34" charset="0"/>
            </a:endParaRPr>
          </a:p>
        </p:txBody>
      </p:sp>
      <p:pic>
        <p:nvPicPr>
          <p:cNvPr id="8" name="Picture 7">
            <a:extLst>
              <a:ext uri="{FF2B5EF4-FFF2-40B4-BE49-F238E27FC236}">
                <a16:creationId xmlns:a16="http://schemas.microsoft.com/office/drawing/2014/main" id="{4ECCAF6C-D227-458A-9293-374502D8A755}"/>
              </a:ext>
            </a:extLst>
          </p:cNvPr>
          <p:cNvPicPr>
            <a:picLocks noChangeAspect="1"/>
          </p:cNvPicPr>
          <p:nvPr/>
        </p:nvPicPr>
        <p:blipFill rotWithShape="1">
          <a:blip r:embed="rId4"/>
          <a:srcRect l="64919" b="37255"/>
          <a:stretch/>
        </p:blipFill>
        <p:spPr>
          <a:xfrm>
            <a:off x="2032000" y="1346116"/>
            <a:ext cx="1819573" cy="3596128"/>
          </a:xfrm>
          <a:prstGeom prst="rect">
            <a:avLst/>
          </a:prstGeom>
        </p:spPr>
      </p:pic>
      <p:sp>
        <p:nvSpPr>
          <p:cNvPr id="9" name="TextBox 8">
            <a:extLst>
              <a:ext uri="{FF2B5EF4-FFF2-40B4-BE49-F238E27FC236}">
                <a16:creationId xmlns:a16="http://schemas.microsoft.com/office/drawing/2014/main" id="{86D334C9-D824-47FA-99B5-AD200F1C1377}"/>
              </a:ext>
            </a:extLst>
          </p:cNvPr>
          <p:cNvSpPr txBox="1"/>
          <p:nvPr/>
        </p:nvSpPr>
        <p:spPr>
          <a:xfrm>
            <a:off x="2361561" y="4936107"/>
            <a:ext cx="1448153" cy="343940"/>
          </a:xfrm>
          <a:prstGeom prst="rect">
            <a:avLst/>
          </a:prstGeom>
          <a:noFill/>
        </p:spPr>
        <p:txBody>
          <a:bodyPr wrap="none" rtlCol="0">
            <a:spAutoFit/>
          </a:bodyPr>
          <a:lstStyle/>
          <a:p>
            <a:pPr defTabSz="829889"/>
            <a:r>
              <a:rPr lang="en-US" sz="1635" dirty="0">
                <a:solidFill>
                  <a:prstClr val="black"/>
                </a:solidFill>
                <a:latin typeface="Calibri" panose="020F0502020204030204" pitchFamily="34" charset="0"/>
              </a:rPr>
              <a:t>Polysaccharide</a:t>
            </a:r>
          </a:p>
        </p:txBody>
      </p:sp>
      <p:sp>
        <p:nvSpPr>
          <p:cNvPr id="10" name="TextBox 9">
            <a:extLst>
              <a:ext uri="{FF2B5EF4-FFF2-40B4-BE49-F238E27FC236}">
                <a16:creationId xmlns:a16="http://schemas.microsoft.com/office/drawing/2014/main" id="{0A0D3CA9-59C1-4B46-B2F9-76B4DE050621}"/>
              </a:ext>
            </a:extLst>
          </p:cNvPr>
          <p:cNvSpPr txBox="1"/>
          <p:nvPr/>
        </p:nvSpPr>
        <p:spPr>
          <a:xfrm>
            <a:off x="8156695" y="4812125"/>
            <a:ext cx="1784463" cy="343940"/>
          </a:xfrm>
          <a:prstGeom prst="rect">
            <a:avLst/>
          </a:prstGeom>
          <a:noFill/>
        </p:spPr>
        <p:txBody>
          <a:bodyPr wrap="none" rtlCol="0">
            <a:spAutoFit/>
          </a:bodyPr>
          <a:lstStyle/>
          <a:p>
            <a:pPr defTabSz="829889"/>
            <a:r>
              <a:rPr lang="en-US" sz="1635" dirty="0">
                <a:solidFill>
                  <a:prstClr val="black"/>
                </a:solidFill>
                <a:latin typeface="Calibri" panose="020F0502020204030204" pitchFamily="34" charset="0"/>
              </a:rPr>
              <a:t>DNA (Nucleic Acid)</a:t>
            </a:r>
          </a:p>
        </p:txBody>
      </p:sp>
      <p:sp>
        <p:nvSpPr>
          <p:cNvPr id="2" name="Date Placeholder 1">
            <a:extLst>
              <a:ext uri="{FF2B5EF4-FFF2-40B4-BE49-F238E27FC236}">
                <a16:creationId xmlns:a16="http://schemas.microsoft.com/office/drawing/2014/main" id="{A19AAE11-D78D-EEF6-F2C6-3881037E8F8F}"/>
              </a:ext>
            </a:extLst>
          </p:cNvPr>
          <p:cNvSpPr>
            <a:spLocks noGrp="1"/>
          </p:cNvSpPr>
          <p:nvPr>
            <p:ph type="dt" sz="half" idx="10"/>
          </p:nvPr>
        </p:nvSpPr>
        <p:spPr/>
        <p:txBody>
          <a:bodyPr/>
          <a:lstStyle/>
          <a:p>
            <a:fld id="{DCD15C06-DD6B-455E-B5BD-F159BF661CA5}" type="datetime1">
              <a:rPr lang="en-US" smtClean="0"/>
              <a:t>8/19/2023</a:t>
            </a:fld>
            <a:endParaRPr lang="en-US"/>
          </a:p>
        </p:txBody>
      </p:sp>
      <p:sp>
        <p:nvSpPr>
          <p:cNvPr id="5" name="Footer Placeholder 4">
            <a:extLst>
              <a:ext uri="{FF2B5EF4-FFF2-40B4-BE49-F238E27FC236}">
                <a16:creationId xmlns:a16="http://schemas.microsoft.com/office/drawing/2014/main" id="{5D2ADE89-244E-764A-5579-86E334AD68CA}"/>
              </a:ext>
            </a:extLst>
          </p:cNvPr>
          <p:cNvSpPr>
            <a:spLocks noGrp="1"/>
          </p:cNvSpPr>
          <p:nvPr>
            <p:ph type="ftr" sz="quarter" idx="11"/>
          </p:nvPr>
        </p:nvSpPr>
        <p:spPr/>
        <p:txBody>
          <a:bodyPr/>
          <a:lstStyle/>
          <a:p>
            <a:r>
              <a:rPr lang="en-US"/>
              <a:t>D &amp; D - Lec 2 - Fall 2023</a:t>
            </a:r>
          </a:p>
        </p:txBody>
      </p:sp>
      <p:sp>
        <p:nvSpPr>
          <p:cNvPr id="11" name="Slide Number Placeholder 10">
            <a:extLst>
              <a:ext uri="{FF2B5EF4-FFF2-40B4-BE49-F238E27FC236}">
                <a16:creationId xmlns:a16="http://schemas.microsoft.com/office/drawing/2014/main" id="{1CC03718-9584-D2F7-1A0A-2707D63A5C04}"/>
              </a:ext>
            </a:extLst>
          </p:cNvPr>
          <p:cNvSpPr>
            <a:spLocks noGrp="1"/>
          </p:cNvSpPr>
          <p:nvPr>
            <p:ph type="sldNum" sz="quarter" idx="12"/>
          </p:nvPr>
        </p:nvSpPr>
        <p:spPr/>
        <p:txBody>
          <a:bodyPr/>
          <a:lstStyle/>
          <a:p>
            <a:fld id="{DC3BB032-4020-48F4-953B-341806DC4A2B}" type="slidenum">
              <a:rPr lang="en-US" smtClean="0"/>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2929" b="5484"/>
          <a:stretch/>
        </p:blipFill>
        <p:spPr>
          <a:xfrm>
            <a:off x="3048000" y="1077459"/>
            <a:ext cx="6474129" cy="2497388"/>
          </a:xfrm>
        </p:spPr>
      </p:pic>
      <p:sp>
        <p:nvSpPr>
          <p:cNvPr id="5" name="Content Placeholder 3"/>
          <p:cNvSpPr txBox="1">
            <a:spLocks/>
          </p:cNvSpPr>
          <p:nvPr/>
        </p:nvSpPr>
        <p:spPr>
          <a:xfrm>
            <a:off x="609600" y="3962400"/>
            <a:ext cx="11201400" cy="217170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57175" indent="-257175" defTabSz="685800">
              <a:spcBef>
                <a:spcPts val="0"/>
              </a:spcBef>
            </a:pPr>
            <a:r>
              <a:rPr lang="en-US" sz="1800" dirty="0">
                <a:solidFill>
                  <a:prstClr val="black"/>
                </a:solidFill>
                <a:latin typeface="Calibri"/>
              </a:rPr>
              <a:t>Within the polypeptide, the  “backbone” has three key characteristics:</a:t>
            </a:r>
          </a:p>
          <a:p>
            <a:pPr marL="734616" lvl="1" indent="-346472" defTabSz="685800">
              <a:spcBef>
                <a:spcPts val="0"/>
              </a:spcBef>
              <a:buFont typeface="Times New Roman" pitchFamily="18" charset="0"/>
              <a:buAutoNum type="arabicPeriod"/>
            </a:pPr>
            <a:r>
              <a:rPr lang="en-US" sz="1800" b="1" dirty="0">
                <a:solidFill>
                  <a:prstClr val="black"/>
                </a:solidFill>
                <a:latin typeface="Calibri"/>
              </a:rPr>
              <a:t>Directionality </a:t>
            </a:r>
          </a:p>
          <a:p>
            <a:pPr marL="1034654" lvl="2" indent="-346472" defTabSz="685800">
              <a:spcBef>
                <a:spcPts val="0"/>
              </a:spcBef>
            </a:pPr>
            <a:r>
              <a:rPr lang="en-US" sz="1800" dirty="0">
                <a:solidFill>
                  <a:prstClr val="black"/>
                </a:solidFill>
                <a:latin typeface="Calibri"/>
              </a:rPr>
              <a:t>Free amino group, on the left, is called the </a:t>
            </a:r>
            <a:r>
              <a:rPr lang="en-US" sz="1800" b="1" dirty="0">
                <a:solidFill>
                  <a:prstClr val="black"/>
                </a:solidFill>
                <a:latin typeface="Calibri"/>
              </a:rPr>
              <a:t>N-terminus.</a:t>
            </a:r>
          </a:p>
          <a:p>
            <a:pPr marL="1034654" lvl="2" indent="-346472" defTabSz="685800">
              <a:spcBef>
                <a:spcPts val="0"/>
              </a:spcBef>
            </a:pPr>
            <a:r>
              <a:rPr lang="en-US" sz="1800" dirty="0">
                <a:solidFill>
                  <a:prstClr val="black"/>
                </a:solidFill>
                <a:latin typeface="Calibri"/>
              </a:rPr>
              <a:t>Free carboxyl group, on the right, is called the </a:t>
            </a:r>
            <a:r>
              <a:rPr lang="en-US" sz="1800" b="1" dirty="0">
                <a:solidFill>
                  <a:prstClr val="black"/>
                </a:solidFill>
                <a:latin typeface="Calibri"/>
              </a:rPr>
              <a:t>C-terminus.</a:t>
            </a:r>
          </a:p>
          <a:p>
            <a:pPr marL="734616" lvl="1" indent="-346472" defTabSz="685800">
              <a:spcBef>
                <a:spcPts val="0"/>
              </a:spcBef>
              <a:buFont typeface="Times New Roman" pitchFamily="18" charset="0"/>
              <a:buAutoNum type="arabicPeriod"/>
            </a:pPr>
            <a:r>
              <a:rPr lang="en-US" sz="1800" b="1" dirty="0">
                <a:solidFill>
                  <a:prstClr val="black"/>
                </a:solidFill>
                <a:latin typeface="Calibri"/>
              </a:rPr>
              <a:t>R-group orientation</a:t>
            </a:r>
          </a:p>
          <a:p>
            <a:pPr marL="1034654" lvl="2" indent="-346472" defTabSz="685800">
              <a:spcBef>
                <a:spcPts val="0"/>
              </a:spcBef>
            </a:pPr>
            <a:r>
              <a:rPr lang="en-US" sz="1800" dirty="0">
                <a:solidFill>
                  <a:prstClr val="black"/>
                </a:solidFill>
                <a:latin typeface="Calibri"/>
              </a:rPr>
              <a:t>Side chains can interact with each other or water.</a:t>
            </a:r>
            <a:endParaRPr lang="en-US" sz="1800" b="1" dirty="0">
              <a:solidFill>
                <a:prstClr val="black"/>
              </a:solidFill>
              <a:latin typeface="Calibri"/>
            </a:endParaRPr>
          </a:p>
          <a:p>
            <a:pPr marL="734616" lvl="1" indent="-346472" defTabSz="685800">
              <a:spcBef>
                <a:spcPts val="0"/>
              </a:spcBef>
              <a:buFont typeface="Times New Roman" pitchFamily="18" charset="0"/>
              <a:buAutoNum type="arabicPeriod"/>
            </a:pPr>
            <a:r>
              <a:rPr lang="en-US" sz="1800" b="1" dirty="0">
                <a:solidFill>
                  <a:prstClr val="black"/>
                </a:solidFill>
                <a:latin typeface="Calibri"/>
              </a:rPr>
              <a:t>Flexibility</a:t>
            </a:r>
          </a:p>
          <a:p>
            <a:pPr marL="1034654" lvl="2" indent="-346472" defTabSz="685800">
              <a:spcBef>
                <a:spcPts val="0"/>
              </a:spcBef>
            </a:pPr>
            <a:r>
              <a:rPr lang="en-US" sz="1800" dirty="0">
                <a:solidFill>
                  <a:prstClr val="black"/>
                </a:solidFill>
                <a:latin typeface="Calibri"/>
              </a:rPr>
              <a:t>Single bonds on either side of the peptide bond can rotate, making the entire structure flexible.</a:t>
            </a:r>
          </a:p>
        </p:txBody>
      </p:sp>
      <p:sp>
        <p:nvSpPr>
          <p:cNvPr id="2" name="TextBox 1">
            <a:extLst>
              <a:ext uri="{FF2B5EF4-FFF2-40B4-BE49-F238E27FC236}">
                <a16:creationId xmlns:a16="http://schemas.microsoft.com/office/drawing/2014/main" id="{6710DE6C-A989-43D3-8285-F542337B89DC}"/>
              </a:ext>
            </a:extLst>
          </p:cNvPr>
          <p:cNvSpPr txBox="1"/>
          <p:nvPr/>
        </p:nvSpPr>
        <p:spPr>
          <a:xfrm>
            <a:off x="762000" y="583959"/>
            <a:ext cx="10141751" cy="400110"/>
          </a:xfrm>
          <a:prstGeom prst="rect">
            <a:avLst/>
          </a:prstGeom>
          <a:noFill/>
        </p:spPr>
        <p:txBody>
          <a:bodyPr wrap="none" rtlCol="0">
            <a:spAutoFit/>
          </a:bodyPr>
          <a:lstStyle/>
          <a:p>
            <a:pPr defTabSz="685800"/>
            <a:r>
              <a:rPr lang="en-US" sz="2000" dirty="0">
                <a:solidFill>
                  <a:prstClr val="black"/>
                </a:solidFill>
                <a:latin typeface="Calibri"/>
              </a:rPr>
              <a:t>Order of amino acids, from the amino terminus to the carboxy terminus, e.g. </a:t>
            </a:r>
            <a:r>
              <a:rPr lang="en-US" sz="2000" dirty="0" err="1">
                <a:solidFill>
                  <a:prstClr val="black"/>
                </a:solidFill>
                <a:latin typeface="Calibri"/>
              </a:rPr>
              <a:t>Gly</a:t>
            </a:r>
            <a:r>
              <a:rPr lang="en-US" sz="2000" dirty="0">
                <a:solidFill>
                  <a:prstClr val="black"/>
                </a:solidFill>
                <a:latin typeface="Calibri"/>
              </a:rPr>
              <a:t>-Ala-Ser-Asp…..</a:t>
            </a:r>
          </a:p>
        </p:txBody>
      </p:sp>
      <p:sp>
        <p:nvSpPr>
          <p:cNvPr id="3" name="Date Placeholder 2">
            <a:extLst>
              <a:ext uri="{FF2B5EF4-FFF2-40B4-BE49-F238E27FC236}">
                <a16:creationId xmlns:a16="http://schemas.microsoft.com/office/drawing/2014/main" id="{081B3D8E-0C8A-41E4-AA6F-1CC00B74F841}"/>
              </a:ext>
            </a:extLst>
          </p:cNvPr>
          <p:cNvSpPr>
            <a:spLocks noGrp="1"/>
          </p:cNvSpPr>
          <p:nvPr>
            <p:ph type="dt" sz="half" idx="10"/>
          </p:nvPr>
        </p:nvSpPr>
        <p:spPr/>
        <p:txBody>
          <a:bodyPr/>
          <a:lstStyle/>
          <a:p>
            <a:pPr defTabSz="685800"/>
            <a:fld id="{94B38CD2-28DB-4C39-9404-AA5D15704E3C}" type="datetime1">
              <a:rPr lang="en-US" smtClean="0">
                <a:solidFill>
                  <a:prstClr val="black">
                    <a:tint val="75000"/>
                  </a:prstClr>
                </a:solidFill>
                <a:latin typeface="Calibri"/>
              </a:rPr>
              <a:t>8/19/2023</a:t>
            </a:fld>
            <a:endParaRPr lang="en-US">
              <a:solidFill>
                <a:prstClr val="black">
                  <a:tint val="75000"/>
                </a:prstClr>
              </a:solidFill>
              <a:latin typeface="Calibri"/>
            </a:endParaRPr>
          </a:p>
        </p:txBody>
      </p:sp>
      <p:sp>
        <p:nvSpPr>
          <p:cNvPr id="6" name="Footer Placeholder 5">
            <a:extLst>
              <a:ext uri="{FF2B5EF4-FFF2-40B4-BE49-F238E27FC236}">
                <a16:creationId xmlns:a16="http://schemas.microsoft.com/office/drawing/2014/main" id="{18B654BF-2079-4C21-B429-03C017EC3883}"/>
              </a:ext>
            </a:extLst>
          </p:cNvPr>
          <p:cNvSpPr>
            <a:spLocks noGrp="1"/>
          </p:cNvSpPr>
          <p:nvPr>
            <p:ph type="ftr" sz="quarter" idx="11"/>
          </p:nvPr>
        </p:nvSpPr>
        <p:spPr/>
        <p:txBody>
          <a:bodyPr/>
          <a:lstStyle/>
          <a:p>
            <a:pPr defTabSz="685800"/>
            <a:r>
              <a:rPr lang="fr-FR">
                <a:solidFill>
                  <a:prstClr val="black">
                    <a:tint val="75000"/>
                  </a:prstClr>
                </a:solidFill>
                <a:latin typeface="Calibri"/>
              </a:rPr>
              <a:t>D &amp; D - Lec 2 - Fall 2023</a:t>
            </a:r>
            <a:endParaRPr lang="en-US">
              <a:solidFill>
                <a:prstClr val="black">
                  <a:tint val="75000"/>
                </a:prstClr>
              </a:solidFill>
              <a:latin typeface="Calibri"/>
            </a:endParaRPr>
          </a:p>
        </p:txBody>
      </p:sp>
      <p:sp>
        <p:nvSpPr>
          <p:cNvPr id="7" name="Slide Number Placeholder 6">
            <a:extLst>
              <a:ext uri="{FF2B5EF4-FFF2-40B4-BE49-F238E27FC236}">
                <a16:creationId xmlns:a16="http://schemas.microsoft.com/office/drawing/2014/main" id="{BE31E922-2728-4BA7-BC1D-8170583FF68A}"/>
              </a:ext>
            </a:extLst>
          </p:cNvPr>
          <p:cNvSpPr>
            <a:spLocks noGrp="1"/>
          </p:cNvSpPr>
          <p:nvPr>
            <p:ph type="sldNum" sz="quarter" idx="12"/>
          </p:nvPr>
        </p:nvSpPr>
        <p:spPr/>
        <p:txBody>
          <a:bodyPr/>
          <a:lstStyle/>
          <a:p>
            <a:pPr defTabSz="685800"/>
            <a:fld id="{DC3BB032-4020-48F4-953B-341806DC4A2B}" type="slidenum">
              <a:rPr lang="en-US">
                <a:solidFill>
                  <a:prstClr val="black">
                    <a:tint val="75000"/>
                  </a:prstClr>
                </a:solidFill>
                <a:latin typeface="Calibri"/>
              </a:rPr>
              <a:pPr defTabSz="685800"/>
              <a:t>3</a:t>
            </a:fld>
            <a:endParaRPr lang="en-US">
              <a:solidFill>
                <a:prstClr val="black">
                  <a:tint val="75000"/>
                </a:prstClr>
              </a:solidFill>
              <a:latin typeface="Calibri"/>
            </a:endParaRPr>
          </a:p>
        </p:txBody>
      </p:sp>
      <p:sp>
        <p:nvSpPr>
          <p:cNvPr id="9" name="TextBox 8">
            <a:extLst>
              <a:ext uri="{FF2B5EF4-FFF2-40B4-BE49-F238E27FC236}">
                <a16:creationId xmlns:a16="http://schemas.microsoft.com/office/drawing/2014/main" id="{A0B3EA87-2F25-3506-1532-D65AB10C1B44}"/>
              </a:ext>
            </a:extLst>
          </p:cNvPr>
          <p:cNvSpPr txBox="1"/>
          <p:nvPr/>
        </p:nvSpPr>
        <p:spPr>
          <a:xfrm>
            <a:off x="3657600" y="28904"/>
            <a:ext cx="5715000" cy="461665"/>
          </a:xfrm>
          <a:prstGeom prst="rect">
            <a:avLst/>
          </a:prstGeom>
          <a:noFill/>
        </p:spPr>
        <p:txBody>
          <a:bodyPr wrap="square">
            <a:spAutoFit/>
          </a:bodyPr>
          <a:lstStyle/>
          <a:p>
            <a:pPr algn="ctr" defTabSz="685800"/>
            <a:r>
              <a:rPr lang="en-US" sz="2400" dirty="0">
                <a:solidFill>
                  <a:prstClr val="black"/>
                </a:solidFill>
                <a:latin typeface="+mj-lt"/>
                <a:cs typeface="Arial" panose="020B0604020202020204" pitchFamily="34" charset="0"/>
              </a:rPr>
              <a:t>Primary Structure = Protein Sequence</a:t>
            </a:r>
          </a:p>
        </p:txBody>
      </p:sp>
    </p:spTree>
    <p:extLst>
      <p:ext uri="{BB962C8B-B14F-4D97-AF65-F5344CB8AC3E}">
        <p14:creationId xmlns:p14="http://schemas.microsoft.com/office/powerpoint/2010/main" val="3174616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1000"/>
                                        <p:tgtEl>
                                          <p:spTgt spid="5">
                                            <p:txEl>
                                              <p:pRg st="3" end="3"/>
                                            </p:txEl>
                                          </p:spTgt>
                                        </p:tgtEl>
                                      </p:cBhvr>
                                    </p:animEffect>
                                    <p:anim calcmode="lin" valueType="num">
                                      <p:cBhvr>
                                        <p:cTn id="1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1000"/>
                                        <p:tgtEl>
                                          <p:spTgt spid="5">
                                            <p:txEl>
                                              <p:pRg st="4" end="4"/>
                                            </p:txEl>
                                          </p:spTgt>
                                        </p:tgtEl>
                                      </p:cBhvr>
                                    </p:animEffect>
                                    <p:anim calcmode="lin" valueType="num">
                                      <p:cBhvr>
                                        <p:cTn id="2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1000"/>
                                        <p:tgtEl>
                                          <p:spTgt spid="5">
                                            <p:txEl>
                                              <p:pRg st="5" end="5"/>
                                            </p:txEl>
                                          </p:spTgt>
                                        </p:tgtEl>
                                      </p:cBhvr>
                                    </p:animEffect>
                                    <p:anim calcmode="lin" valueType="num">
                                      <p:cBhvr>
                                        <p:cTn id="2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fade">
                                      <p:cBhvr>
                                        <p:cTn id="34" dur="1000"/>
                                        <p:tgtEl>
                                          <p:spTgt spid="5">
                                            <p:txEl>
                                              <p:pRg st="6" end="6"/>
                                            </p:txEl>
                                          </p:spTgt>
                                        </p:tgtEl>
                                      </p:cBhvr>
                                    </p:animEffect>
                                    <p:anim calcmode="lin" valueType="num">
                                      <p:cBhvr>
                                        <p:cTn id="3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6" end="6"/>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5">
                                            <p:txEl>
                                              <p:pRg st="7" end="7"/>
                                            </p:txEl>
                                          </p:spTgt>
                                        </p:tgtEl>
                                        <p:attrNameLst>
                                          <p:attrName>style.visibility</p:attrName>
                                        </p:attrNameLst>
                                      </p:cBhvr>
                                      <p:to>
                                        <p:strVal val="visible"/>
                                      </p:to>
                                    </p:set>
                                    <p:animEffect transition="in" filter="fade">
                                      <p:cBhvr>
                                        <p:cTn id="39" dur="1000"/>
                                        <p:tgtEl>
                                          <p:spTgt spid="5">
                                            <p:txEl>
                                              <p:pRg st="7" end="7"/>
                                            </p:txEl>
                                          </p:spTgt>
                                        </p:tgtEl>
                                      </p:cBhvr>
                                    </p:animEffect>
                                    <p:anim calcmode="lin" valueType="num">
                                      <p:cBhvr>
                                        <p:cTn id="40"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53988"/>
            <a:ext cx="5526088" cy="857251"/>
          </a:xfrm>
        </p:spPr>
        <p:txBody>
          <a:bodyPr>
            <a:normAutofit/>
          </a:bodyPr>
          <a:lstStyle/>
          <a:p>
            <a:r>
              <a:rPr lang="en-US" sz="2541" b="0" dirty="0">
                <a:solidFill>
                  <a:schemeClr val="tx1"/>
                </a:solidFill>
                <a:ea typeface="Comic Sans MS" charset="0"/>
              </a:rPr>
              <a:t>Carbohydrates</a:t>
            </a:r>
          </a:p>
        </p:txBody>
      </p:sp>
      <p:sp>
        <p:nvSpPr>
          <p:cNvPr id="3" name="Content Placeholder 2"/>
          <p:cNvSpPr>
            <a:spLocks noGrp="1"/>
          </p:cNvSpPr>
          <p:nvPr>
            <p:ph idx="4294967295"/>
          </p:nvPr>
        </p:nvSpPr>
        <p:spPr>
          <a:xfrm>
            <a:off x="0" y="598488"/>
            <a:ext cx="4852988" cy="1585912"/>
          </a:xfrm>
        </p:spPr>
        <p:txBody>
          <a:bodyPr>
            <a:noAutofit/>
          </a:bodyPr>
          <a:lstStyle/>
          <a:p>
            <a:r>
              <a:rPr lang="en-US" sz="1800" b="0" dirty="0">
                <a:ea typeface="Comic Sans MS" charset="0"/>
              </a:rPr>
              <a:t>Monosaccharides (one sugar),</a:t>
            </a:r>
          </a:p>
          <a:p>
            <a:r>
              <a:rPr lang="en-US" sz="1800" b="0" dirty="0">
                <a:ea typeface="Comic Sans MS" charset="0"/>
              </a:rPr>
              <a:t>oligosaccharides (few sugars)</a:t>
            </a:r>
          </a:p>
          <a:p>
            <a:r>
              <a:rPr lang="en-US" sz="1800" b="0" dirty="0">
                <a:ea typeface="Comic Sans MS" charset="0"/>
              </a:rPr>
              <a:t>polysaccharides (many sugars) </a:t>
            </a:r>
          </a:p>
          <a:p>
            <a:r>
              <a:rPr lang="en-US" sz="1800" b="0" dirty="0">
                <a:ea typeface="Comic Sans MS" charset="0"/>
              </a:rPr>
              <a:t>Chemical formula is (CH</a:t>
            </a:r>
            <a:r>
              <a:rPr lang="en-US" sz="1800" b="0" baseline="-25000" dirty="0">
                <a:ea typeface="Comic Sans MS" charset="0"/>
              </a:rPr>
              <a:t>2</a:t>
            </a:r>
            <a:r>
              <a:rPr lang="en-US" sz="1800" b="0" dirty="0">
                <a:ea typeface="Comic Sans MS" charset="0"/>
              </a:rPr>
              <a:t>O)</a:t>
            </a:r>
            <a:r>
              <a:rPr lang="en-US" sz="1800" b="0" baseline="-25000" dirty="0">
                <a:ea typeface="Comic Sans MS" charset="0"/>
              </a:rPr>
              <a:t>n </a:t>
            </a:r>
            <a:r>
              <a:rPr lang="en-US" sz="1800" b="0" dirty="0">
                <a:ea typeface="Comic Sans MS" charset="0"/>
              </a:rPr>
              <a:t> (e.g. hydrated carbon)</a:t>
            </a:r>
          </a:p>
          <a:p>
            <a:r>
              <a:rPr lang="en-US" sz="1800" b="0" dirty="0">
                <a:ea typeface="Comic Sans MS" charset="0"/>
              </a:rPr>
              <a:t>They are molecules with:</a:t>
            </a:r>
          </a:p>
          <a:p>
            <a:pPr lvl="1"/>
            <a:r>
              <a:rPr lang="en-US" sz="1800" dirty="0">
                <a:latin typeface="Calibri" panose="020F0502020204030204" pitchFamily="34" charset="0"/>
                <a:ea typeface="Comic Sans MS" charset="0"/>
                <a:cs typeface="Calibri" panose="020F0502020204030204" pitchFamily="34" charset="0"/>
              </a:rPr>
              <a:t>one aldehyde or ketone group, on 1</a:t>
            </a:r>
            <a:r>
              <a:rPr lang="en-US" sz="1800" baseline="30000" dirty="0">
                <a:latin typeface="Calibri" panose="020F0502020204030204" pitchFamily="34" charset="0"/>
                <a:ea typeface="Comic Sans MS" charset="0"/>
                <a:cs typeface="Calibri" panose="020F0502020204030204" pitchFamily="34" charset="0"/>
              </a:rPr>
              <a:t>st</a:t>
            </a:r>
            <a:r>
              <a:rPr lang="en-US" sz="1800" dirty="0">
                <a:latin typeface="Calibri" panose="020F0502020204030204" pitchFamily="34" charset="0"/>
                <a:ea typeface="Comic Sans MS" charset="0"/>
                <a:cs typeface="Calibri" panose="020F0502020204030204" pitchFamily="34" charset="0"/>
              </a:rPr>
              <a:t> or 2</a:t>
            </a:r>
            <a:r>
              <a:rPr lang="en-US" sz="1800" baseline="30000" dirty="0">
                <a:latin typeface="Calibri" panose="020F0502020204030204" pitchFamily="34" charset="0"/>
                <a:ea typeface="Comic Sans MS" charset="0"/>
                <a:cs typeface="Calibri" panose="020F0502020204030204" pitchFamily="34" charset="0"/>
              </a:rPr>
              <a:t>nd</a:t>
            </a:r>
            <a:r>
              <a:rPr lang="en-US" sz="1800" dirty="0">
                <a:latin typeface="Calibri" panose="020F0502020204030204" pitchFamily="34" charset="0"/>
                <a:ea typeface="Comic Sans MS" charset="0"/>
                <a:cs typeface="Calibri" panose="020F0502020204030204" pitchFamily="34" charset="0"/>
              </a:rPr>
              <a:t> carbon </a:t>
            </a:r>
          </a:p>
          <a:p>
            <a:pPr lvl="1"/>
            <a:r>
              <a:rPr lang="en-US" sz="1800" dirty="0">
                <a:latin typeface="Calibri" panose="020F0502020204030204" pitchFamily="34" charset="0"/>
                <a:ea typeface="Comic Sans MS" charset="0"/>
                <a:cs typeface="Calibri" panose="020F0502020204030204" pitchFamily="34" charset="0"/>
              </a:rPr>
              <a:t>-OH group on </a:t>
            </a:r>
            <a:r>
              <a:rPr lang="en-US" sz="1800" i="1" u="sng" dirty="0">
                <a:latin typeface="Calibri" panose="020F0502020204030204" pitchFamily="34" charset="0"/>
                <a:ea typeface="Comic Sans MS" charset="0"/>
                <a:cs typeface="Calibri" panose="020F0502020204030204" pitchFamily="34" charset="0"/>
              </a:rPr>
              <a:t>all</a:t>
            </a:r>
            <a:r>
              <a:rPr lang="en-US" sz="1800" dirty="0">
                <a:latin typeface="Calibri" panose="020F0502020204030204" pitchFamily="34" charset="0"/>
                <a:ea typeface="Comic Sans MS" charset="0"/>
                <a:cs typeface="Calibri" panose="020F0502020204030204" pitchFamily="34" charset="0"/>
              </a:rPr>
              <a:t> other carbons, leading to a chiral carbon for most carbons.</a:t>
            </a:r>
          </a:p>
          <a:p>
            <a:endParaRPr lang="en-US" sz="1800" b="0" dirty="0">
              <a:ea typeface="Comic Sans MS" charset="0"/>
            </a:endParaRPr>
          </a:p>
        </p:txBody>
      </p:sp>
      <p:graphicFrame>
        <p:nvGraphicFramePr>
          <p:cNvPr id="4" name="Object 3">
            <a:extLst>
              <a:ext uri="{FF2B5EF4-FFF2-40B4-BE49-F238E27FC236}">
                <a16:creationId xmlns:a16="http://schemas.microsoft.com/office/drawing/2014/main" id="{B8D0A0BC-A3EF-4477-A61B-C0DC6F6EFE18}"/>
              </a:ext>
            </a:extLst>
          </p:cNvPr>
          <p:cNvGraphicFramePr>
            <a:graphicFrameLocks noChangeAspect="1"/>
          </p:cNvGraphicFramePr>
          <p:nvPr>
            <p:extLst>
              <p:ext uri="{D42A27DB-BD31-4B8C-83A1-F6EECF244321}">
                <p14:modId xmlns:p14="http://schemas.microsoft.com/office/powerpoint/2010/main" val="1440216963"/>
              </p:ext>
            </p:extLst>
          </p:nvPr>
        </p:nvGraphicFramePr>
        <p:xfrm>
          <a:off x="5867400" y="3110994"/>
          <a:ext cx="4137025" cy="2063750"/>
        </p:xfrm>
        <a:graphic>
          <a:graphicData uri="http://schemas.openxmlformats.org/presentationml/2006/ole">
            <mc:AlternateContent xmlns:mc="http://schemas.openxmlformats.org/markup-compatibility/2006">
              <mc:Choice xmlns:v="urn:schemas-microsoft-com:vml" Requires="v">
                <p:oleObj name="MDLDrawObject Class" r:id="rId3" imgW="5075660" imgH="2532730" progId="MDLDrawOLE.MDLDrawObject.1">
                  <p:embed/>
                </p:oleObj>
              </mc:Choice>
              <mc:Fallback>
                <p:oleObj name="MDLDrawObject Class" r:id="rId3" imgW="5075660" imgH="2532730" progId="MDLDrawOLE.MDLDrawObject.1">
                  <p:embed/>
                  <p:pic>
                    <p:nvPicPr>
                      <p:cNvPr id="4" name="Object 3">
                        <a:extLst>
                          <a:ext uri="{FF2B5EF4-FFF2-40B4-BE49-F238E27FC236}">
                            <a16:creationId xmlns:a16="http://schemas.microsoft.com/office/drawing/2014/main" id="{B8D0A0BC-A3EF-4477-A61B-C0DC6F6EFE18}"/>
                          </a:ext>
                        </a:extLst>
                      </p:cNvPr>
                      <p:cNvPicPr/>
                      <p:nvPr/>
                    </p:nvPicPr>
                    <p:blipFill>
                      <a:blip r:embed="rId4"/>
                      <a:stretch>
                        <a:fillRect/>
                      </a:stretch>
                    </p:blipFill>
                    <p:spPr>
                      <a:xfrm>
                        <a:off x="5867400" y="3110994"/>
                        <a:ext cx="4137025" cy="2063750"/>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C7418CDF-B20E-4457-9849-E5771B766DC0}"/>
              </a:ext>
            </a:extLst>
          </p:cNvPr>
          <p:cNvSpPr txBox="1"/>
          <p:nvPr/>
        </p:nvSpPr>
        <p:spPr>
          <a:xfrm>
            <a:off x="5867400" y="5332871"/>
            <a:ext cx="5878287" cy="343940"/>
          </a:xfrm>
          <a:prstGeom prst="rect">
            <a:avLst/>
          </a:prstGeom>
          <a:noFill/>
        </p:spPr>
        <p:txBody>
          <a:bodyPr wrap="square" rtlCol="0">
            <a:spAutoFit/>
          </a:bodyPr>
          <a:lstStyle/>
          <a:p>
            <a:pPr defTabSz="829889"/>
            <a:r>
              <a:rPr lang="en-US" sz="1635" i="1" dirty="0">
                <a:solidFill>
                  <a:srgbClr val="00B0F0"/>
                </a:solidFill>
                <a:latin typeface="Calibri" panose="020F0502020204030204" pitchFamily="34" charset="0"/>
              </a:rPr>
              <a:t>Only one of these is a carbohydrate, which one?</a:t>
            </a:r>
          </a:p>
        </p:txBody>
      </p:sp>
      <p:grpSp>
        <p:nvGrpSpPr>
          <p:cNvPr id="6" name="Group 5">
            <a:extLst>
              <a:ext uri="{FF2B5EF4-FFF2-40B4-BE49-F238E27FC236}">
                <a16:creationId xmlns:a16="http://schemas.microsoft.com/office/drawing/2014/main" id="{F85225EB-CF57-4129-981C-3637ACA98D64}"/>
              </a:ext>
            </a:extLst>
          </p:cNvPr>
          <p:cNvGrpSpPr/>
          <p:nvPr/>
        </p:nvGrpSpPr>
        <p:grpSpPr>
          <a:xfrm>
            <a:off x="6414390" y="628358"/>
            <a:ext cx="4239113" cy="1825987"/>
            <a:chOff x="5346700" y="1598448"/>
            <a:chExt cx="4347391" cy="1872627"/>
          </a:xfrm>
        </p:grpSpPr>
        <p:sp>
          <p:nvSpPr>
            <p:cNvPr id="10" name="TextBox 9">
              <a:extLst>
                <a:ext uri="{FF2B5EF4-FFF2-40B4-BE49-F238E27FC236}">
                  <a16:creationId xmlns:a16="http://schemas.microsoft.com/office/drawing/2014/main" id="{B15CC230-BAFF-44F2-802D-FEDAA4BC4ECB}"/>
                </a:ext>
              </a:extLst>
            </p:cNvPr>
            <p:cNvSpPr txBox="1"/>
            <p:nvPr/>
          </p:nvSpPr>
          <p:spPr>
            <a:xfrm>
              <a:off x="5346700" y="1598448"/>
              <a:ext cx="3310628" cy="352725"/>
            </a:xfrm>
            <a:prstGeom prst="rect">
              <a:avLst/>
            </a:prstGeom>
            <a:noFill/>
          </p:spPr>
          <p:txBody>
            <a:bodyPr wrap="square" rtlCol="0">
              <a:spAutoFit/>
            </a:bodyPr>
            <a:lstStyle/>
            <a:p>
              <a:pPr defTabSz="829889"/>
              <a:r>
                <a:rPr lang="en-US" sz="1635" b="1" dirty="0">
                  <a:solidFill>
                    <a:prstClr val="black"/>
                  </a:solidFill>
                  <a:latin typeface="Calibri" panose="020F0502020204030204" pitchFamily="34" charset="0"/>
                </a:rPr>
                <a:t>Functional groups:</a:t>
              </a:r>
            </a:p>
          </p:txBody>
        </p:sp>
        <p:graphicFrame>
          <p:nvGraphicFramePr>
            <p:cNvPr id="12" name="Object 11">
              <a:extLst>
                <a:ext uri="{FF2B5EF4-FFF2-40B4-BE49-F238E27FC236}">
                  <a16:creationId xmlns:a16="http://schemas.microsoft.com/office/drawing/2014/main" id="{4FE21A7F-4F94-49C5-9D81-F2C1E3663234}"/>
                </a:ext>
              </a:extLst>
            </p:cNvPr>
            <p:cNvGraphicFramePr>
              <a:graphicFrameLocks noChangeAspect="1"/>
            </p:cNvGraphicFramePr>
            <p:nvPr/>
          </p:nvGraphicFramePr>
          <p:xfrm>
            <a:off x="5727350" y="2064164"/>
            <a:ext cx="3966741" cy="1078664"/>
          </p:xfrm>
          <a:graphic>
            <a:graphicData uri="http://schemas.openxmlformats.org/presentationml/2006/ole">
              <mc:AlternateContent xmlns:mc="http://schemas.openxmlformats.org/markup-compatibility/2006">
                <mc:Choice xmlns:v="urn:schemas-microsoft-com:vml" Requires="v">
                  <p:oleObj name="MDLDrawObject Class" r:id="rId5" imgW="5429422" imgH="1476307" progId="MDLDrawOLE.MDLDrawObject.1">
                    <p:embed/>
                  </p:oleObj>
                </mc:Choice>
                <mc:Fallback>
                  <p:oleObj name="MDLDrawObject Class" r:id="rId5" imgW="5429422" imgH="1476307" progId="MDLDrawOLE.MDLDrawObject.1">
                    <p:embed/>
                    <p:pic>
                      <p:nvPicPr>
                        <p:cNvPr id="12" name="Object 11">
                          <a:extLst>
                            <a:ext uri="{FF2B5EF4-FFF2-40B4-BE49-F238E27FC236}">
                              <a16:creationId xmlns:a16="http://schemas.microsoft.com/office/drawing/2014/main" id="{4FE21A7F-4F94-49C5-9D81-F2C1E3663234}"/>
                            </a:ext>
                          </a:extLst>
                        </p:cNvPr>
                        <p:cNvPicPr/>
                        <p:nvPr/>
                      </p:nvPicPr>
                      <p:blipFill>
                        <a:blip r:embed="rId6"/>
                        <a:stretch>
                          <a:fillRect/>
                        </a:stretch>
                      </p:blipFill>
                      <p:spPr>
                        <a:xfrm>
                          <a:off x="5727350" y="2064164"/>
                          <a:ext cx="3966741" cy="1078664"/>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40E24A10-4D29-4EE0-9035-03B5435103A5}"/>
                </a:ext>
              </a:extLst>
            </p:cNvPr>
            <p:cNvSpPr txBox="1"/>
            <p:nvPr/>
          </p:nvSpPr>
          <p:spPr>
            <a:xfrm>
              <a:off x="6430783" y="3092309"/>
              <a:ext cx="2408712" cy="378766"/>
            </a:xfrm>
            <a:prstGeom prst="rect">
              <a:avLst/>
            </a:prstGeom>
            <a:noFill/>
          </p:spPr>
          <p:txBody>
            <a:bodyPr wrap="none" rtlCol="0">
              <a:spAutoFit/>
            </a:bodyPr>
            <a:lstStyle/>
            <a:p>
              <a:pPr defTabSz="829889"/>
              <a:r>
                <a:rPr lang="en-US" dirty="0">
                  <a:solidFill>
                    <a:srgbClr val="FF0000"/>
                  </a:solidFill>
                  <a:latin typeface="Calibri" panose="020F0502020204030204" pitchFamily="34" charset="0"/>
                </a:rPr>
                <a:t>Carbonyl group –&gt; C=O</a:t>
              </a:r>
            </a:p>
          </p:txBody>
        </p:sp>
        <p:sp>
          <p:nvSpPr>
            <p:cNvPr id="14" name="Oval 13">
              <a:extLst>
                <a:ext uri="{FF2B5EF4-FFF2-40B4-BE49-F238E27FC236}">
                  <a16:creationId xmlns:a16="http://schemas.microsoft.com/office/drawing/2014/main" id="{B432BE9E-6881-4489-8207-14D4FADE97C2}"/>
                </a:ext>
              </a:extLst>
            </p:cNvPr>
            <p:cNvSpPr/>
            <p:nvPr/>
          </p:nvSpPr>
          <p:spPr>
            <a:xfrm rot="20247138">
              <a:off x="5976291" y="2137704"/>
              <a:ext cx="419806" cy="26459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9889"/>
              <a:endParaRPr lang="en-US" dirty="0">
                <a:solidFill>
                  <a:prstClr val="white"/>
                </a:solidFill>
                <a:latin typeface="Calibri" panose="020F0502020204030204" pitchFamily="34" charset="0"/>
              </a:endParaRPr>
            </a:p>
          </p:txBody>
        </p:sp>
        <p:sp>
          <p:nvSpPr>
            <p:cNvPr id="15" name="Oval 14">
              <a:extLst>
                <a:ext uri="{FF2B5EF4-FFF2-40B4-BE49-F238E27FC236}">
                  <a16:creationId xmlns:a16="http://schemas.microsoft.com/office/drawing/2014/main" id="{A8BA3F42-73B5-4D90-BC5F-103E6071F69E}"/>
                </a:ext>
              </a:extLst>
            </p:cNvPr>
            <p:cNvSpPr/>
            <p:nvPr/>
          </p:nvSpPr>
          <p:spPr>
            <a:xfrm rot="20247138">
              <a:off x="7286939" y="2135070"/>
              <a:ext cx="419806" cy="2698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9889"/>
              <a:endParaRPr lang="en-US" dirty="0">
                <a:solidFill>
                  <a:prstClr val="white"/>
                </a:solidFill>
                <a:latin typeface="Calibri" panose="020F0502020204030204" pitchFamily="34" charset="0"/>
              </a:endParaRPr>
            </a:p>
          </p:txBody>
        </p:sp>
        <p:sp>
          <p:nvSpPr>
            <p:cNvPr id="16" name="Oval 15">
              <a:extLst>
                <a:ext uri="{FF2B5EF4-FFF2-40B4-BE49-F238E27FC236}">
                  <a16:creationId xmlns:a16="http://schemas.microsoft.com/office/drawing/2014/main" id="{46396BAB-4C35-4209-89FB-F851293FBC8D}"/>
                </a:ext>
              </a:extLst>
            </p:cNvPr>
            <p:cNvSpPr/>
            <p:nvPr/>
          </p:nvSpPr>
          <p:spPr>
            <a:xfrm rot="20247138">
              <a:off x="8630373" y="2144015"/>
              <a:ext cx="419806" cy="2698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9889"/>
              <a:endParaRPr lang="en-US" dirty="0">
                <a:solidFill>
                  <a:prstClr val="white"/>
                </a:solidFill>
                <a:latin typeface="Calibri" panose="020F0502020204030204" pitchFamily="34" charset="0"/>
              </a:endParaRPr>
            </a:p>
          </p:txBody>
        </p:sp>
      </p:grpSp>
      <p:sp>
        <p:nvSpPr>
          <p:cNvPr id="8" name="Date Placeholder 7">
            <a:extLst>
              <a:ext uri="{FF2B5EF4-FFF2-40B4-BE49-F238E27FC236}">
                <a16:creationId xmlns:a16="http://schemas.microsoft.com/office/drawing/2014/main" id="{C6E199BF-15E6-6344-8AD0-9CE38314FDA3}"/>
              </a:ext>
            </a:extLst>
          </p:cNvPr>
          <p:cNvSpPr>
            <a:spLocks noGrp="1"/>
          </p:cNvSpPr>
          <p:nvPr>
            <p:ph type="dt" sz="half" idx="10"/>
          </p:nvPr>
        </p:nvSpPr>
        <p:spPr/>
        <p:txBody>
          <a:bodyPr/>
          <a:lstStyle/>
          <a:p>
            <a:fld id="{BE6326C2-242C-48E3-8FA0-0E1A10471C84}" type="datetime1">
              <a:rPr lang="en-US" smtClean="0"/>
              <a:t>8/19/2023</a:t>
            </a:fld>
            <a:endParaRPr lang="en-US"/>
          </a:p>
        </p:txBody>
      </p:sp>
      <p:sp>
        <p:nvSpPr>
          <p:cNvPr id="11" name="Footer Placeholder 10">
            <a:extLst>
              <a:ext uri="{FF2B5EF4-FFF2-40B4-BE49-F238E27FC236}">
                <a16:creationId xmlns:a16="http://schemas.microsoft.com/office/drawing/2014/main" id="{8D2926CA-86C0-F96E-5E9A-C0F8BF8F6174}"/>
              </a:ext>
            </a:extLst>
          </p:cNvPr>
          <p:cNvSpPr>
            <a:spLocks noGrp="1"/>
          </p:cNvSpPr>
          <p:nvPr>
            <p:ph type="ftr" sz="quarter" idx="11"/>
          </p:nvPr>
        </p:nvSpPr>
        <p:spPr/>
        <p:txBody>
          <a:bodyPr/>
          <a:lstStyle/>
          <a:p>
            <a:r>
              <a:rPr lang="en-US"/>
              <a:t>D &amp; D - Lec 2 - Fall 2023</a:t>
            </a:r>
          </a:p>
        </p:txBody>
      </p:sp>
      <p:sp>
        <p:nvSpPr>
          <p:cNvPr id="17" name="Slide Number Placeholder 16">
            <a:extLst>
              <a:ext uri="{FF2B5EF4-FFF2-40B4-BE49-F238E27FC236}">
                <a16:creationId xmlns:a16="http://schemas.microsoft.com/office/drawing/2014/main" id="{DE975162-7E61-012E-4C3D-5DA0A35D4AFE}"/>
              </a:ext>
            </a:extLst>
          </p:cNvPr>
          <p:cNvSpPr>
            <a:spLocks noGrp="1"/>
          </p:cNvSpPr>
          <p:nvPr>
            <p:ph type="sldNum" sz="quarter" idx="12"/>
          </p:nvPr>
        </p:nvSpPr>
        <p:spPr/>
        <p:txBody>
          <a:bodyPr/>
          <a:lstStyle/>
          <a:p>
            <a:fld id="{DC3BB032-4020-48F4-953B-341806DC4A2B}" type="slidenum">
              <a:rPr lang="en-US" smtClean="0"/>
              <a:t>30</a:t>
            </a:fld>
            <a:endParaRPr lang="en-US"/>
          </a:p>
        </p:txBody>
      </p:sp>
    </p:spTree>
    <p:extLst>
      <p:ext uri="{BB962C8B-B14F-4D97-AF65-F5344CB8AC3E}">
        <p14:creationId xmlns:p14="http://schemas.microsoft.com/office/powerpoint/2010/main" val="41716248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15106"/>
          <a:stretch/>
        </p:blipFill>
        <p:spPr>
          <a:xfrm>
            <a:off x="2053963" y="2400777"/>
            <a:ext cx="3197581" cy="3379787"/>
          </a:xfrm>
          <a:prstGeom prst="rect">
            <a:avLst/>
          </a:prstGeom>
        </p:spPr>
      </p:pic>
      <p:sp>
        <p:nvSpPr>
          <p:cNvPr id="2" name="Title 1"/>
          <p:cNvSpPr>
            <a:spLocks noGrp="1"/>
          </p:cNvSpPr>
          <p:nvPr>
            <p:ph type="title" idx="4294967295"/>
          </p:nvPr>
        </p:nvSpPr>
        <p:spPr>
          <a:xfrm>
            <a:off x="0" y="0"/>
            <a:ext cx="9959975" cy="857250"/>
          </a:xfrm>
        </p:spPr>
        <p:txBody>
          <a:bodyPr>
            <a:noAutofit/>
          </a:bodyPr>
          <a:lstStyle/>
          <a:p>
            <a:r>
              <a:rPr lang="en-US" sz="2800" b="0" dirty="0">
                <a:solidFill>
                  <a:schemeClr val="tx1"/>
                </a:solidFill>
                <a:ea typeface="Comic Sans MS" charset="0"/>
              </a:rPr>
              <a:t>3 ways simple sugars (monosaccharides) differ from each other</a:t>
            </a:r>
          </a:p>
        </p:txBody>
      </p:sp>
      <p:sp>
        <p:nvSpPr>
          <p:cNvPr id="6" name="Rectangle 5"/>
          <p:cNvSpPr/>
          <p:nvPr/>
        </p:nvSpPr>
        <p:spPr>
          <a:xfrm>
            <a:off x="1489639" y="2356501"/>
            <a:ext cx="2833789" cy="338554"/>
          </a:xfrm>
          <a:prstGeom prst="rect">
            <a:avLst/>
          </a:prstGeom>
        </p:spPr>
        <p:txBody>
          <a:bodyPr wrap="none">
            <a:spAutoFit/>
          </a:bodyPr>
          <a:lstStyle/>
          <a:p>
            <a:pPr defTabSz="829889"/>
            <a:r>
              <a:rPr lang="en-US" sz="1600" b="1" dirty="0">
                <a:solidFill>
                  <a:prstClr val="black"/>
                </a:solidFill>
                <a:latin typeface="Calibri" panose="020F0502020204030204" pitchFamily="34" charset="0"/>
                <a:ea typeface="Comic Sans MS" charset="0"/>
                <a:cs typeface="Calibri" panose="020F0502020204030204" pitchFamily="34" charset="0"/>
              </a:rPr>
              <a:t>Carbonyl group is located on </a:t>
            </a:r>
            <a:r>
              <a:rPr lang="en-US" sz="1600" b="1" dirty="0">
                <a:solidFill>
                  <a:srgbClr val="FF0000"/>
                </a:solidFill>
                <a:latin typeface="Calibri" panose="020F0502020204030204" pitchFamily="34" charset="0"/>
                <a:ea typeface="Comic Sans MS" charset="0"/>
                <a:cs typeface="Calibri" panose="020F0502020204030204" pitchFamily="34" charset="0"/>
              </a:rPr>
              <a:t>C</a:t>
            </a:r>
            <a:r>
              <a:rPr lang="en-US" sz="1600" b="1" baseline="-25000" dirty="0">
                <a:solidFill>
                  <a:srgbClr val="FF0000"/>
                </a:solidFill>
                <a:latin typeface="Calibri" panose="020F0502020204030204" pitchFamily="34" charset="0"/>
                <a:ea typeface="Comic Sans MS" charset="0"/>
                <a:cs typeface="Calibri" panose="020F0502020204030204" pitchFamily="34" charset="0"/>
              </a:rPr>
              <a:t>1</a:t>
            </a:r>
            <a:endParaRPr lang="en-US" sz="1600" baseline="-25000" dirty="0">
              <a:solidFill>
                <a:srgbClr val="FF0000"/>
              </a:solidFill>
              <a:latin typeface="Calibri" panose="020F0502020204030204" pitchFamily="34" charset="0"/>
            </a:endParaRPr>
          </a:p>
        </p:txBody>
      </p:sp>
      <p:sp>
        <p:nvSpPr>
          <p:cNvPr id="8" name="Rectangle 7">
            <a:extLst>
              <a:ext uri="{FF2B5EF4-FFF2-40B4-BE49-F238E27FC236}">
                <a16:creationId xmlns:a16="http://schemas.microsoft.com/office/drawing/2014/main" id="{2B8CB9BC-A2D3-44CA-AEF8-0EC0F5895B45}"/>
              </a:ext>
            </a:extLst>
          </p:cNvPr>
          <p:cNvSpPr/>
          <p:nvPr/>
        </p:nvSpPr>
        <p:spPr>
          <a:xfrm>
            <a:off x="1487848" y="718360"/>
            <a:ext cx="3998552" cy="1200329"/>
          </a:xfrm>
          <a:prstGeom prst="rect">
            <a:avLst/>
          </a:prstGeom>
        </p:spPr>
        <p:txBody>
          <a:bodyPr wrap="square">
            <a:spAutoFit/>
          </a:bodyPr>
          <a:lstStyle/>
          <a:p>
            <a:pPr defTabSz="829889"/>
            <a:r>
              <a:rPr lang="en-US" b="1" dirty="0">
                <a:solidFill>
                  <a:srgbClr val="002060"/>
                </a:solidFill>
                <a:latin typeface="Calibri" panose="020F0502020204030204" pitchFamily="34" charset="0"/>
                <a:ea typeface="Comic Sans MS" charset="0"/>
                <a:cs typeface="Calibri" panose="020F0502020204030204" pitchFamily="34" charset="0"/>
              </a:rPr>
              <a:t>1. Location of the carbonyl group</a:t>
            </a:r>
          </a:p>
          <a:p>
            <a:pPr defTabSz="829889"/>
            <a:r>
              <a:rPr lang="en-US" b="1" dirty="0">
                <a:solidFill>
                  <a:srgbClr val="1F497D">
                    <a:lumMod val="40000"/>
                    <a:lumOff val="60000"/>
                  </a:srgbClr>
                </a:solidFill>
                <a:latin typeface="Calibri" panose="020F0502020204030204" pitchFamily="34" charset="0"/>
                <a:ea typeface="Comic Sans MS" charset="0"/>
                <a:cs typeface="Calibri" panose="020F0502020204030204" pitchFamily="34" charset="0"/>
              </a:rPr>
              <a:t>2. Number of carbons</a:t>
            </a:r>
          </a:p>
          <a:p>
            <a:pPr defTabSz="829889"/>
            <a:r>
              <a:rPr lang="en-US" b="1" dirty="0">
                <a:solidFill>
                  <a:srgbClr val="1F497D">
                    <a:lumMod val="40000"/>
                    <a:lumOff val="60000"/>
                  </a:srgbClr>
                </a:solidFill>
                <a:latin typeface="Calibri" panose="020F0502020204030204" pitchFamily="34" charset="0"/>
                <a:ea typeface="Comic Sans MS" charset="0"/>
                <a:cs typeface="Calibri" panose="020F0502020204030204" pitchFamily="34" charset="0"/>
              </a:rPr>
              <a:t>3. Spatial arrangement of atoms (the position of the OH groups)</a:t>
            </a:r>
          </a:p>
        </p:txBody>
      </p:sp>
      <p:sp>
        <p:nvSpPr>
          <p:cNvPr id="11" name="TextBox 10">
            <a:extLst>
              <a:ext uri="{FF2B5EF4-FFF2-40B4-BE49-F238E27FC236}">
                <a16:creationId xmlns:a16="http://schemas.microsoft.com/office/drawing/2014/main" id="{D51C8BE8-C132-4F5F-B5EA-F14271ADA5D4}"/>
              </a:ext>
            </a:extLst>
          </p:cNvPr>
          <p:cNvSpPr txBox="1"/>
          <p:nvPr/>
        </p:nvSpPr>
        <p:spPr>
          <a:xfrm>
            <a:off x="1236869" y="5582554"/>
            <a:ext cx="2404980" cy="830997"/>
          </a:xfrm>
          <a:prstGeom prst="rect">
            <a:avLst/>
          </a:prstGeom>
          <a:noFill/>
        </p:spPr>
        <p:txBody>
          <a:bodyPr wrap="square" rtlCol="0">
            <a:spAutoFit/>
          </a:bodyPr>
          <a:lstStyle/>
          <a:p>
            <a:pPr defTabSz="829889"/>
            <a:r>
              <a:rPr lang="en-US" sz="1600" dirty="0">
                <a:solidFill>
                  <a:prstClr val="black"/>
                </a:solidFill>
                <a:latin typeface="Calibri" panose="020F0502020204030204" pitchFamily="34" charset="0"/>
              </a:rPr>
              <a:t>Numbering carbons:</a:t>
            </a:r>
          </a:p>
          <a:p>
            <a:pPr defTabSz="829889"/>
            <a:r>
              <a:rPr lang="en-US" sz="1600" dirty="0">
                <a:solidFill>
                  <a:prstClr val="black"/>
                </a:solidFill>
                <a:latin typeface="Calibri" panose="020F0502020204030204" pitchFamily="34" charset="0"/>
              </a:rPr>
              <a:t>Carbon 1 is at the end closest to the C=O group.</a:t>
            </a:r>
          </a:p>
        </p:txBody>
      </p:sp>
      <p:sp>
        <p:nvSpPr>
          <p:cNvPr id="12" name="TextBox 11">
            <a:extLst>
              <a:ext uri="{FF2B5EF4-FFF2-40B4-BE49-F238E27FC236}">
                <a16:creationId xmlns:a16="http://schemas.microsoft.com/office/drawing/2014/main" id="{670C1136-BDE9-42BB-B0D1-59FCE21C9B06}"/>
              </a:ext>
            </a:extLst>
          </p:cNvPr>
          <p:cNvSpPr txBox="1"/>
          <p:nvPr/>
        </p:nvSpPr>
        <p:spPr>
          <a:xfrm>
            <a:off x="3846483" y="5668141"/>
            <a:ext cx="1732784" cy="584775"/>
          </a:xfrm>
          <a:prstGeom prst="rect">
            <a:avLst/>
          </a:prstGeom>
          <a:noFill/>
        </p:spPr>
        <p:txBody>
          <a:bodyPr wrap="square" rtlCol="0">
            <a:spAutoFit/>
          </a:bodyPr>
          <a:lstStyle/>
          <a:p>
            <a:pPr defTabSz="829889"/>
            <a:r>
              <a:rPr lang="en-US" sz="1600" i="1" dirty="0">
                <a:solidFill>
                  <a:srgbClr val="00B0F0"/>
                </a:solidFill>
                <a:latin typeface="Calibri" panose="020F0502020204030204" pitchFamily="34" charset="0"/>
              </a:rPr>
              <a:t>What carbon is the carbonyl?</a:t>
            </a:r>
          </a:p>
        </p:txBody>
      </p:sp>
      <mc:AlternateContent xmlns:mc="http://schemas.openxmlformats.org/markup-compatibility/2006" xmlns:p14="http://schemas.microsoft.com/office/powerpoint/2010/main">
        <mc:Choice Requires="p14">
          <p:contentPart p14:bwMode="auto" r:id="rId4">
            <p14:nvContentPartPr>
              <p14:cNvPr id="46" name="Ink 45">
                <a:extLst>
                  <a:ext uri="{FF2B5EF4-FFF2-40B4-BE49-F238E27FC236}">
                    <a16:creationId xmlns:a16="http://schemas.microsoft.com/office/drawing/2014/main" id="{86A1EC28-561A-4539-B793-91E6E9B96D36}"/>
                  </a:ext>
                </a:extLst>
              </p14:cNvPr>
              <p14:cNvContentPartPr/>
              <p14:nvPr/>
            </p14:nvContentPartPr>
            <p14:xfrm>
              <a:off x="5745119" y="5424905"/>
              <a:ext cx="27771" cy="8495"/>
            </p14:xfrm>
          </p:contentPart>
        </mc:Choice>
        <mc:Fallback xmlns="">
          <p:pic>
            <p:nvPicPr>
              <p:cNvPr id="46" name="Ink 45">
                <a:extLst>
                  <a:ext uri="{FF2B5EF4-FFF2-40B4-BE49-F238E27FC236}">
                    <a16:creationId xmlns:a16="http://schemas.microsoft.com/office/drawing/2014/main" id="{86A1EC28-561A-4539-B793-91E6E9B96D36}"/>
                  </a:ext>
                </a:extLst>
              </p:cNvPr>
              <p:cNvPicPr/>
              <p:nvPr/>
            </p:nvPicPr>
            <p:blipFill>
              <a:blip r:embed="rId5"/>
              <a:stretch>
                <a:fillRect/>
              </a:stretch>
            </p:blipFill>
            <p:spPr>
              <a:xfrm>
                <a:off x="5736102" y="5416056"/>
                <a:ext cx="45443" cy="25839"/>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7" name="Ink 46">
                <a:extLst>
                  <a:ext uri="{FF2B5EF4-FFF2-40B4-BE49-F238E27FC236}">
                    <a16:creationId xmlns:a16="http://schemas.microsoft.com/office/drawing/2014/main" id="{D06BACCE-A559-4AF1-9B3A-26FD9659236A}"/>
                  </a:ext>
                </a:extLst>
              </p14:cNvPr>
              <p14:cNvContentPartPr/>
              <p14:nvPr/>
            </p14:nvContentPartPr>
            <p14:xfrm>
              <a:off x="7888092" y="5468031"/>
              <a:ext cx="13723" cy="5228"/>
            </p14:xfrm>
          </p:contentPart>
        </mc:Choice>
        <mc:Fallback xmlns="">
          <p:pic>
            <p:nvPicPr>
              <p:cNvPr id="47" name="Ink 46">
                <a:extLst>
                  <a:ext uri="{FF2B5EF4-FFF2-40B4-BE49-F238E27FC236}">
                    <a16:creationId xmlns:a16="http://schemas.microsoft.com/office/drawing/2014/main" id="{D06BACCE-A559-4AF1-9B3A-26FD9659236A}"/>
                  </a:ext>
                </a:extLst>
              </p:cNvPr>
              <p:cNvPicPr/>
              <p:nvPr/>
            </p:nvPicPr>
            <p:blipFill>
              <a:blip r:embed="rId7"/>
              <a:stretch>
                <a:fillRect/>
              </a:stretch>
            </p:blipFill>
            <p:spPr>
              <a:xfrm>
                <a:off x="7879064" y="5459318"/>
                <a:ext cx="31418" cy="22306"/>
              </a:xfrm>
              <a:prstGeom prst="rect">
                <a:avLst/>
              </a:prstGeom>
            </p:spPr>
          </p:pic>
        </mc:Fallback>
      </mc:AlternateContent>
      <p:pic>
        <p:nvPicPr>
          <p:cNvPr id="13" name="Picture 12">
            <a:extLst>
              <a:ext uri="{FF2B5EF4-FFF2-40B4-BE49-F238E27FC236}">
                <a16:creationId xmlns:a16="http://schemas.microsoft.com/office/drawing/2014/main" id="{35E3F219-13E0-4E6B-851E-B10A0199A3B2}"/>
              </a:ext>
            </a:extLst>
          </p:cNvPr>
          <p:cNvPicPr>
            <a:picLocks noChangeAspect="1"/>
          </p:cNvPicPr>
          <p:nvPr/>
        </p:nvPicPr>
        <p:blipFill rotWithShape="1">
          <a:blip r:embed="rId8"/>
          <a:srcRect l="13703" t="11025" r="8555" b="-158"/>
          <a:stretch/>
        </p:blipFill>
        <p:spPr>
          <a:xfrm>
            <a:off x="6341545" y="2089676"/>
            <a:ext cx="4277109" cy="3943321"/>
          </a:xfrm>
          <a:prstGeom prst="rect">
            <a:avLst/>
          </a:prstGeom>
        </p:spPr>
      </p:pic>
      <p:sp>
        <p:nvSpPr>
          <p:cNvPr id="14" name="Rectangle 13">
            <a:extLst>
              <a:ext uri="{FF2B5EF4-FFF2-40B4-BE49-F238E27FC236}">
                <a16:creationId xmlns:a16="http://schemas.microsoft.com/office/drawing/2014/main" id="{8E934EB0-226C-49A2-98AE-98B97F65DD65}"/>
              </a:ext>
            </a:extLst>
          </p:cNvPr>
          <p:cNvSpPr/>
          <p:nvPr/>
        </p:nvSpPr>
        <p:spPr>
          <a:xfrm>
            <a:off x="6441783" y="800065"/>
            <a:ext cx="3862431" cy="1200329"/>
          </a:xfrm>
          <a:prstGeom prst="rect">
            <a:avLst/>
          </a:prstGeom>
        </p:spPr>
        <p:txBody>
          <a:bodyPr wrap="square">
            <a:spAutoFit/>
          </a:bodyPr>
          <a:lstStyle/>
          <a:p>
            <a:pPr defTabSz="829889"/>
            <a:r>
              <a:rPr lang="en-US" b="1" dirty="0">
                <a:solidFill>
                  <a:srgbClr val="1F497D">
                    <a:lumMod val="40000"/>
                    <a:lumOff val="60000"/>
                  </a:srgbClr>
                </a:solidFill>
                <a:latin typeface="Calibri" panose="020F0502020204030204" pitchFamily="34" charset="0"/>
                <a:ea typeface="Comic Sans MS" charset="0"/>
                <a:cs typeface="Calibri" panose="020F0502020204030204" pitchFamily="34" charset="0"/>
              </a:rPr>
              <a:t>1. Location of the carbonyl group</a:t>
            </a:r>
          </a:p>
          <a:p>
            <a:pPr defTabSz="829889"/>
            <a:r>
              <a:rPr lang="en-US" b="1" dirty="0">
                <a:solidFill>
                  <a:srgbClr val="002060"/>
                </a:solidFill>
                <a:latin typeface="Calibri" panose="020F0502020204030204" pitchFamily="34" charset="0"/>
                <a:ea typeface="Comic Sans MS" charset="0"/>
                <a:cs typeface="Calibri" panose="020F0502020204030204" pitchFamily="34" charset="0"/>
              </a:rPr>
              <a:t>2. Number of carbons</a:t>
            </a:r>
          </a:p>
          <a:p>
            <a:pPr defTabSz="829889"/>
            <a:r>
              <a:rPr lang="en-US" b="1" dirty="0">
                <a:solidFill>
                  <a:srgbClr val="1F497D">
                    <a:lumMod val="40000"/>
                    <a:lumOff val="60000"/>
                  </a:srgbClr>
                </a:solidFill>
                <a:latin typeface="Calibri" panose="020F0502020204030204" pitchFamily="34" charset="0"/>
                <a:ea typeface="Comic Sans MS" charset="0"/>
                <a:cs typeface="Calibri" panose="020F0502020204030204" pitchFamily="34" charset="0"/>
              </a:rPr>
              <a:t>3. Spatial arrangement of atoms (the position of the OH groups)</a:t>
            </a:r>
          </a:p>
        </p:txBody>
      </p:sp>
      <p:sp>
        <p:nvSpPr>
          <p:cNvPr id="3" name="Date Placeholder 2">
            <a:extLst>
              <a:ext uri="{FF2B5EF4-FFF2-40B4-BE49-F238E27FC236}">
                <a16:creationId xmlns:a16="http://schemas.microsoft.com/office/drawing/2014/main" id="{08F63A6A-0BC7-0BBE-9DFF-1C5254962462}"/>
              </a:ext>
            </a:extLst>
          </p:cNvPr>
          <p:cNvSpPr>
            <a:spLocks noGrp="1"/>
          </p:cNvSpPr>
          <p:nvPr>
            <p:ph type="dt" sz="half" idx="10"/>
          </p:nvPr>
        </p:nvSpPr>
        <p:spPr/>
        <p:txBody>
          <a:bodyPr/>
          <a:lstStyle/>
          <a:p>
            <a:fld id="{68B5E41F-EFFF-409D-9D32-6232293593D9}" type="datetime1">
              <a:rPr lang="en-US" smtClean="0"/>
              <a:t>8/19/2023</a:t>
            </a:fld>
            <a:endParaRPr lang="en-US"/>
          </a:p>
        </p:txBody>
      </p:sp>
      <p:sp>
        <p:nvSpPr>
          <p:cNvPr id="5" name="Footer Placeholder 4">
            <a:extLst>
              <a:ext uri="{FF2B5EF4-FFF2-40B4-BE49-F238E27FC236}">
                <a16:creationId xmlns:a16="http://schemas.microsoft.com/office/drawing/2014/main" id="{3646B261-8964-51FD-B683-D2832C41E2E2}"/>
              </a:ext>
            </a:extLst>
          </p:cNvPr>
          <p:cNvSpPr>
            <a:spLocks noGrp="1"/>
          </p:cNvSpPr>
          <p:nvPr>
            <p:ph type="ftr" sz="quarter" idx="11"/>
          </p:nvPr>
        </p:nvSpPr>
        <p:spPr/>
        <p:txBody>
          <a:bodyPr/>
          <a:lstStyle/>
          <a:p>
            <a:r>
              <a:rPr lang="en-US"/>
              <a:t>D &amp; D - Lec 2 - Fall 2023</a:t>
            </a:r>
          </a:p>
        </p:txBody>
      </p:sp>
      <p:sp>
        <p:nvSpPr>
          <p:cNvPr id="7" name="Slide Number Placeholder 6">
            <a:extLst>
              <a:ext uri="{FF2B5EF4-FFF2-40B4-BE49-F238E27FC236}">
                <a16:creationId xmlns:a16="http://schemas.microsoft.com/office/drawing/2014/main" id="{2E6C9EBA-A464-2280-BC25-9577415546D4}"/>
              </a:ext>
            </a:extLst>
          </p:cNvPr>
          <p:cNvSpPr>
            <a:spLocks noGrp="1"/>
          </p:cNvSpPr>
          <p:nvPr>
            <p:ph type="sldNum" sz="quarter" idx="12"/>
          </p:nvPr>
        </p:nvSpPr>
        <p:spPr/>
        <p:txBody>
          <a:bodyPr/>
          <a:lstStyle/>
          <a:p>
            <a:fld id="{DC3BB032-4020-48F4-953B-341806DC4A2B}" type="slidenum">
              <a:rPr lang="en-US" smtClean="0"/>
              <a:t>31</a:t>
            </a:fld>
            <a:endParaRPr lang="en-US"/>
          </a:p>
        </p:txBody>
      </p:sp>
    </p:spTree>
    <p:extLst>
      <p:ext uri="{BB962C8B-B14F-4D97-AF65-F5344CB8AC3E}">
        <p14:creationId xmlns:p14="http://schemas.microsoft.com/office/powerpoint/2010/main" val="4336954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784AD3B8-9B3F-B7AD-508B-D9D6827E5D72}"/>
              </a:ext>
            </a:extLst>
          </p:cNvPr>
          <p:cNvGrpSpPr/>
          <p:nvPr/>
        </p:nvGrpSpPr>
        <p:grpSpPr>
          <a:xfrm>
            <a:off x="4423680" y="609600"/>
            <a:ext cx="6739956" cy="2787043"/>
            <a:chOff x="2880054" y="553558"/>
            <a:chExt cx="6739956" cy="2787043"/>
          </a:xfrm>
        </p:grpSpPr>
        <p:pic>
          <p:nvPicPr>
            <p:cNvPr id="5" name="Picture 4" descr="05_02_sugar_hydroxyl-L">
              <a:extLst>
                <a:ext uri="{FF2B5EF4-FFF2-40B4-BE49-F238E27FC236}">
                  <a16:creationId xmlns:a16="http://schemas.microsoft.com/office/drawing/2014/main" id="{8C6F730C-C8AE-4459-984A-56919B0E26C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349" r="52942" b="3598"/>
            <a:stretch/>
          </p:blipFill>
          <p:spPr bwMode="auto">
            <a:xfrm>
              <a:off x="4568687" y="631793"/>
              <a:ext cx="1505162" cy="2708808"/>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6" name="Object 5">
              <a:extLst>
                <a:ext uri="{FF2B5EF4-FFF2-40B4-BE49-F238E27FC236}">
                  <a16:creationId xmlns:a16="http://schemas.microsoft.com/office/drawing/2014/main" id="{FE523792-95D6-4F03-B495-7043BC7F1623}"/>
                </a:ext>
              </a:extLst>
            </p:cNvPr>
            <p:cNvGraphicFramePr>
              <a:graphicFrameLocks noChangeAspect="1"/>
            </p:cNvGraphicFramePr>
            <p:nvPr>
              <p:extLst>
                <p:ext uri="{D42A27DB-BD31-4B8C-83A1-F6EECF244321}">
                  <p14:modId xmlns:p14="http://schemas.microsoft.com/office/powerpoint/2010/main" val="4139275346"/>
                </p:ext>
              </p:extLst>
            </p:nvPr>
          </p:nvGraphicFramePr>
          <p:xfrm>
            <a:off x="2880054" y="676587"/>
            <a:ext cx="1495689" cy="2601261"/>
          </p:xfrm>
          <a:graphic>
            <a:graphicData uri="http://schemas.openxmlformats.org/presentationml/2006/ole">
              <mc:AlternateContent xmlns:mc="http://schemas.openxmlformats.org/markup-compatibility/2006">
                <mc:Choice xmlns:v="urn:schemas-microsoft-com:vml" Requires="v">
                  <p:oleObj name="MDLDrawObject Class" r:id="rId4" imgW="1589695" imgH="2762119" progId="MDLDrawOLE.MDLDrawObject.1">
                    <p:embed/>
                  </p:oleObj>
                </mc:Choice>
                <mc:Fallback>
                  <p:oleObj name="MDLDrawObject Class" r:id="rId4" imgW="1589695" imgH="2762119" progId="MDLDrawOLE.MDLDrawObject.1">
                    <p:embed/>
                    <p:pic>
                      <p:nvPicPr>
                        <p:cNvPr id="6" name="Object 5">
                          <a:extLst>
                            <a:ext uri="{FF2B5EF4-FFF2-40B4-BE49-F238E27FC236}">
                              <a16:creationId xmlns:a16="http://schemas.microsoft.com/office/drawing/2014/main" id="{FE523792-95D6-4F03-B495-7043BC7F1623}"/>
                            </a:ext>
                          </a:extLst>
                        </p:cNvPr>
                        <p:cNvPicPr/>
                        <p:nvPr/>
                      </p:nvPicPr>
                      <p:blipFill>
                        <a:blip r:embed="rId5"/>
                        <a:stretch>
                          <a:fillRect/>
                        </a:stretch>
                      </p:blipFill>
                      <p:spPr>
                        <a:xfrm>
                          <a:off x="2880054" y="676587"/>
                          <a:ext cx="1495689" cy="2601261"/>
                        </a:xfrm>
                        <a:prstGeom prst="rect">
                          <a:avLst/>
                        </a:prstGeom>
                      </p:spPr>
                    </p:pic>
                  </p:oleObj>
                </mc:Fallback>
              </mc:AlternateContent>
            </a:graphicData>
          </a:graphic>
        </p:graphicFrame>
        <p:pic>
          <p:nvPicPr>
            <p:cNvPr id="7" name="Picture 4" descr="05_02_sugar_hydroxyl-L">
              <a:extLst>
                <a:ext uri="{FF2B5EF4-FFF2-40B4-BE49-F238E27FC236}">
                  <a16:creationId xmlns:a16="http://schemas.microsoft.com/office/drawing/2014/main" id="{A3FB58DB-B1BA-4B18-87E7-E603CC46264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5411" t="1717" r="67" b="1881"/>
            <a:stretch/>
          </p:blipFill>
          <p:spPr bwMode="auto">
            <a:xfrm>
              <a:off x="8238045" y="553558"/>
              <a:ext cx="1381965" cy="2708808"/>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8" name="Object 7">
              <a:extLst>
                <a:ext uri="{FF2B5EF4-FFF2-40B4-BE49-F238E27FC236}">
                  <a16:creationId xmlns:a16="http://schemas.microsoft.com/office/drawing/2014/main" id="{C31EF96A-B40B-4BA3-A458-59B06E63E7FB}"/>
                </a:ext>
              </a:extLst>
            </p:cNvPr>
            <p:cNvGraphicFramePr>
              <a:graphicFrameLocks noChangeAspect="1"/>
            </p:cNvGraphicFramePr>
            <p:nvPr>
              <p:extLst>
                <p:ext uri="{D42A27DB-BD31-4B8C-83A1-F6EECF244321}">
                  <p14:modId xmlns:p14="http://schemas.microsoft.com/office/powerpoint/2010/main" val="1898700337"/>
                </p:ext>
              </p:extLst>
            </p:nvPr>
          </p:nvGraphicFramePr>
          <p:xfrm>
            <a:off x="6648786" y="606332"/>
            <a:ext cx="1505162" cy="2617383"/>
          </p:xfrm>
          <a:graphic>
            <a:graphicData uri="http://schemas.openxmlformats.org/presentationml/2006/ole">
              <mc:AlternateContent xmlns:mc="http://schemas.openxmlformats.org/markup-compatibility/2006">
                <mc:Choice xmlns:v="urn:schemas-microsoft-com:vml" Requires="v">
                  <p:oleObj name="MDLDrawObject Class" r:id="rId6" imgW="1599559" imgH="2781037" progId="MDLDrawOLE.MDLDrawObject.1">
                    <p:embed/>
                  </p:oleObj>
                </mc:Choice>
                <mc:Fallback>
                  <p:oleObj name="MDLDrawObject Class" r:id="rId6" imgW="1599559" imgH="2781037" progId="MDLDrawOLE.MDLDrawObject.1">
                    <p:embed/>
                    <p:pic>
                      <p:nvPicPr>
                        <p:cNvPr id="8" name="Object 7">
                          <a:extLst>
                            <a:ext uri="{FF2B5EF4-FFF2-40B4-BE49-F238E27FC236}">
                              <a16:creationId xmlns:a16="http://schemas.microsoft.com/office/drawing/2014/main" id="{C31EF96A-B40B-4BA3-A458-59B06E63E7FB}"/>
                            </a:ext>
                          </a:extLst>
                        </p:cNvPr>
                        <p:cNvPicPr/>
                        <p:nvPr/>
                      </p:nvPicPr>
                      <p:blipFill>
                        <a:blip r:embed="rId7"/>
                        <a:stretch>
                          <a:fillRect/>
                        </a:stretch>
                      </p:blipFill>
                      <p:spPr>
                        <a:xfrm>
                          <a:off x="6648786" y="606332"/>
                          <a:ext cx="1505162" cy="2617383"/>
                        </a:xfrm>
                        <a:prstGeom prst="rect">
                          <a:avLst/>
                        </a:prstGeom>
                      </p:spPr>
                    </p:pic>
                  </p:oleObj>
                </mc:Fallback>
              </mc:AlternateContent>
            </a:graphicData>
          </a:graphic>
        </p:graphicFrame>
      </p:grpSp>
      <p:graphicFrame>
        <p:nvGraphicFramePr>
          <p:cNvPr id="9" name="Object 8">
            <a:extLst>
              <a:ext uri="{FF2B5EF4-FFF2-40B4-BE49-F238E27FC236}">
                <a16:creationId xmlns:a16="http://schemas.microsoft.com/office/drawing/2014/main" id="{5060381F-B450-4A8A-A192-B0E5376935CA}"/>
              </a:ext>
            </a:extLst>
          </p:cNvPr>
          <p:cNvGraphicFramePr>
            <a:graphicFrameLocks noChangeAspect="1"/>
          </p:cNvGraphicFramePr>
          <p:nvPr>
            <p:extLst>
              <p:ext uri="{D42A27DB-BD31-4B8C-83A1-F6EECF244321}">
                <p14:modId xmlns:p14="http://schemas.microsoft.com/office/powerpoint/2010/main" val="3441699267"/>
              </p:ext>
            </p:extLst>
          </p:nvPr>
        </p:nvGraphicFramePr>
        <p:xfrm>
          <a:off x="5707870" y="3491582"/>
          <a:ext cx="5175170" cy="2581108"/>
        </p:xfrm>
        <a:graphic>
          <a:graphicData uri="http://schemas.openxmlformats.org/presentationml/2006/ole">
            <mc:AlternateContent xmlns:mc="http://schemas.openxmlformats.org/markup-compatibility/2006">
              <mc:Choice xmlns:v="urn:schemas-microsoft-com:vml" Requires="v">
                <p:oleObj name="MDLDrawObject Class" r:id="rId8" imgW="9648252" imgH="4810059" progId="MDLDrawOLE.MDLDrawObject.1">
                  <p:embed/>
                </p:oleObj>
              </mc:Choice>
              <mc:Fallback>
                <p:oleObj name="MDLDrawObject Class" r:id="rId8" imgW="9648252" imgH="4810059" progId="MDLDrawOLE.MDLDrawObject.1">
                  <p:embed/>
                  <p:pic>
                    <p:nvPicPr>
                      <p:cNvPr id="9" name="Object 8">
                        <a:extLst>
                          <a:ext uri="{FF2B5EF4-FFF2-40B4-BE49-F238E27FC236}">
                            <a16:creationId xmlns:a16="http://schemas.microsoft.com/office/drawing/2014/main" id="{5060381F-B450-4A8A-A192-B0E5376935CA}"/>
                          </a:ext>
                        </a:extLst>
                      </p:cNvPr>
                      <p:cNvPicPr/>
                      <p:nvPr/>
                    </p:nvPicPr>
                    <p:blipFill>
                      <a:blip r:embed="rId9"/>
                      <a:stretch>
                        <a:fillRect/>
                      </a:stretch>
                    </p:blipFill>
                    <p:spPr>
                      <a:xfrm>
                        <a:off x="5707870" y="3491582"/>
                        <a:ext cx="5175170" cy="2581108"/>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D934AA9C-6881-4010-8D35-A8B8ADDACAF5}"/>
              </a:ext>
            </a:extLst>
          </p:cNvPr>
          <p:cNvSpPr txBox="1"/>
          <p:nvPr/>
        </p:nvSpPr>
        <p:spPr>
          <a:xfrm>
            <a:off x="3741869" y="5712342"/>
            <a:ext cx="1744531" cy="646331"/>
          </a:xfrm>
          <a:prstGeom prst="rect">
            <a:avLst/>
          </a:prstGeom>
          <a:noFill/>
        </p:spPr>
        <p:txBody>
          <a:bodyPr wrap="square" rtlCol="0">
            <a:spAutoFit/>
          </a:bodyPr>
          <a:lstStyle/>
          <a:p>
            <a:r>
              <a:rPr lang="en-US" dirty="0"/>
              <a:t>Enzyme specific for a-glucose</a:t>
            </a:r>
          </a:p>
        </p:txBody>
      </p:sp>
      <p:cxnSp>
        <p:nvCxnSpPr>
          <p:cNvPr id="15" name="Straight Arrow Connector 14">
            <a:extLst>
              <a:ext uri="{FF2B5EF4-FFF2-40B4-BE49-F238E27FC236}">
                <a16:creationId xmlns:a16="http://schemas.microsoft.com/office/drawing/2014/main" id="{5AE45F64-1D27-4754-AC28-83B50797176C}"/>
              </a:ext>
            </a:extLst>
          </p:cNvPr>
          <p:cNvCxnSpPr>
            <a:cxnSpLocks/>
            <a:stCxn id="13" idx="3"/>
          </p:cNvCxnSpPr>
          <p:nvPr/>
        </p:nvCxnSpPr>
        <p:spPr>
          <a:xfrm flipV="1">
            <a:off x="5486400" y="5571550"/>
            <a:ext cx="1020304" cy="4639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D3DD4292-601A-CD96-A0F4-36AC81BC34C2}"/>
              </a:ext>
            </a:extLst>
          </p:cNvPr>
          <p:cNvSpPr/>
          <p:nvPr/>
        </p:nvSpPr>
        <p:spPr>
          <a:xfrm>
            <a:off x="125928" y="2871681"/>
            <a:ext cx="2844800" cy="3416320"/>
          </a:xfrm>
          <a:prstGeom prst="rect">
            <a:avLst/>
          </a:prstGeom>
        </p:spPr>
        <p:txBody>
          <a:bodyPr wrap="square">
            <a:spAutoFit/>
          </a:bodyPr>
          <a:lstStyle/>
          <a:p>
            <a:pPr defTabSz="829889"/>
            <a:r>
              <a:rPr lang="en-US" dirty="0">
                <a:solidFill>
                  <a:prstClr val="black"/>
                </a:solidFill>
                <a:latin typeface="Calibri" panose="020F0502020204030204" pitchFamily="34" charset="0"/>
                <a:ea typeface="Comic Sans MS" charset="0"/>
                <a:cs typeface="Comic Sans MS" charset="0"/>
              </a:rPr>
              <a:t>Both have the same chemical formula C</a:t>
            </a:r>
            <a:r>
              <a:rPr lang="en-US" baseline="-25000" dirty="0">
                <a:solidFill>
                  <a:prstClr val="black"/>
                </a:solidFill>
                <a:latin typeface="Calibri" panose="020F0502020204030204" pitchFamily="34" charset="0"/>
                <a:ea typeface="Comic Sans MS" charset="0"/>
                <a:cs typeface="Comic Sans MS" charset="0"/>
              </a:rPr>
              <a:t>6</a:t>
            </a:r>
            <a:r>
              <a:rPr lang="en-US" dirty="0">
                <a:solidFill>
                  <a:prstClr val="black"/>
                </a:solidFill>
                <a:latin typeface="Calibri" panose="020F0502020204030204" pitchFamily="34" charset="0"/>
                <a:ea typeface="Comic Sans MS" charset="0"/>
                <a:cs typeface="Comic Sans MS" charset="0"/>
              </a:rPr>
              <a:t>H</a:t>
            </a:r>
            <a:r>
              <a:rPr lang="en-US" baseline="-25000" dirty="0">
                <a:solidFill>
                  <a:prstClr val="black"/>
                </a:solidFill>
                <a:latin typeface="Calibri" panose="020F0502020204030204" pitchFamily="34" charset="0"/>
                <a:ea typeface="Comic Sans MS" charset="0"/>
                <a:cs typeface="Comic Sans MS" charset="0"/>
              </a:rPr>
              <a:t>12</a:t>
            </a:r>
            <a:r>
              <a:rPr lang="en-US" dirty="0">
                <a:solidFill>
                  <a:prstClr val="black"/>
                </a:solidFill>
                <a:latin typeface="Calibri" panose="020F0502020204030204" pitchFamily="34" charset="0"/>
                <a:ea typeface="Comic Sans MS" charset="0"/>
                <a:cs typeface="Comic Sans MS" charset="0"/>
              </a:rPr>
              <a:t>O</a:t>
            </a:r>
            <a:r>
              <a:rPr lang="en-US" baseline="-25000" dirty="0">
                <a:solidFill>
                  <a:prstClr val="black"/>
                </a:solidFill>
                <a:latin typeface="Calibri" panose="020F0502020204030204" pitchFamily="34" charset="0"/>
                <a:ea typeface="Comic Sans MS" charset="0"/>
                <a:cs typeface="Comic Sans MS" charset="0"/>
              </a:rPr>
              <a:t>6</a:t>
            </a:r>
            <a:r>
              <a:rPr lang="en-US" dirty="0">
                <a:solidFill>
                  <a:prstClr val="black"/>
                </a:solidFill>
                <a:latin typeface="Calibri" panose="020F0502020204030204" pitchFamily="34" charset="0"/>
                <a:ea typeface="Comic Sans MS" charset="0"/>
                <a:cs typeface="Comic Sans MS" charset="0"/>
              </a:rPr>
              <a:t>. Both are aldose sugars with 6 carbons. </a:t>
            </a:r>
          </a:p>
          <a:p>
            <a:pPr defTabSz="829889"/>
            <a:r>
              <a:rPr lang="en-US" dirty="0">
                <a:solidFill>
                  <a:prstClr val="black"/>
                </a:solidFill>
                <a:latin typeface="Calibri" panose="020F0502020204030204" pitchFamily="34" charset="0"/>
                <a:ea typeface="Comic Sans MS" charset="0"/>
                <a:cs typeface="Comic Sans MS" charset="0"/>
              </a:rPr>
              <a:t>Yet their functions are different.</a:t>
            </a:r>
          </a:p>
          <a:p>
            <a:pPr marL="259340" indent="-259340"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omic Sans MS" charset="0"/>
              </a:rPr>
              <a:t>Glucose can be used for energy immediately.</a:t>
            </a:r>
          </a:p>
          <a:p>
            <a:pPr marL="259340" indent="-259340"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omic Sans MS" charset="0"/>
              </a:rPr>
              <a:t>Galactose has to be converted to glucose before it can be used for energy.</a:t>
            </a:r>
          </a:p>
        </p:txBody>
      </p:sp>
      <p:sp>
        <p:nvSpPr>
          <p:cNvPr id="12" name="Rectangle 11">
            <a:extLst>
              <a:ext uri="{FF2B5EF4-FFF2-40B4-BE49-F238E27FC236}">
                <a16:creationId xmlns:a16="http://schemas.microsoft.com/office/drawing/2014/main" id="{A982FE18-9B80-3B9E-BADD-ED1A83B156F5}"/>
              </a:ext>
            </a:extLst>
          </p:cNvPr>
          <p:cNvSpPr/>
          <p:nvPr/>
        </p:nvSpPr>
        <p:spPr>
          <a:xfrm>
            <a:off x="212478" y="772004"/>
            <a:ext cx="2302121" cy="2031325"/>
          </a:xfrm>
          <a:prstGeom prst="rect">
            <a:avLst/>
          </a:prstGeom>
        </p:spPr>
        <p:txBody>
          <a:bodyPr wrap="square">
            <a:spAutoFit/>
          </a:bodyPr>
          <a:lstStyle/>
          <a:p>
            <a:pPr defTabSz="829889"/>
            <a:r>
              <a:rPr lang="en-US" b="1" dirty="0">
                <a:solidFill>
                  <a:srgbClr val="1F497D">
                    <a:lumMod val="40000"/>
                    <a:lumOff val="60000"/>
                  </a:srgbClr>
                </a:solidFill>
                <a:latin typeface="Calibri" panose="020F0502020204030204" pitchFamily="34" charset="0"/>
                <a:ea typeface="Comic Sans MS" charset="0"/>
                <a:cs typeface="Comic Sans MS" charset="0"/>
              </a:rPr>
              <a:t>1. Location of the carbonyl group</a:t>
            </a:r>
          </a:p>
          <a:p>
            <a:pPr defTabSz="829889"/>
            <a:r>
              <a:rPr lang="en-US" b="1" dirty="0">
                <a:solidFill>
                  <a:srgbClr val="1F497D">
                    <a:lumMod val="40000"/>
                    <a:lumOff val="60000"/>
                  </a:srgbClr>
                </a:solidFill>
                <a:latin typeface="Calibri" panose="020F0502020204030204" pitchFamily="34" charset="0"/>
                <a:ea typeface="Comic Sans MS" charset="0"/>
                <a:cs typeface="Comic Sans MS" charset="0"/>
              </a:rPr>
              <a:t>2. Number of carbons</a:t>
            </a:r>
          </a:p>
          <a:p>
            <a:pPr defTabSz="829889"/>
            <a:r>
              <a:rPr lang="en-US" b="1" dirty="0">
                <a:solidFill>
                  <a:srgbClr val="002060"/>
                </a:solidFill>
                <a:latin typeface="Calibri" panose="020F0502020204030204" pitchFamily="34" charset="0"/>
                <a:ea typeface="Comic Sans MS" charset="0"/>
                <a:cs typeface="Comic Sans MS" charset="0"/>
              </a:rPr>
              <a:t>3. Spatial arrangement of atoms (the position of the OH groups)</a:t>
            </a:r>
          </a:p>
        </p:txBody>
      </p:sp>
      <p:sp>
        <p:nvSpPr>
          <p:cNvPr id="14" name="Title 1">
            <a:extLst>
              <a:ext uri="{FF2B5EF4-FFF2-40B4-BE49-F238E27FC236}">
                <a16:creationId xmlns:a16="http://schemas.microsoft.com/office/drawing/2014/main" id="{D1DBC3D6-E87E-C905-AC79-CA8ADF93B5E5}"/>
              </a:ext>
            </a:extLst>
          </p:cNvPr>
          <p:cNvSpPr txBox="1">
            <a:spLocks/>
          </p:cNvSpPr>
          <p:nvPr/>
        </p:nvSpPr>
        <p:spPr>
          <a:xfrm>
            <a:off x="1028364" y="48364"/>
            <a:ext cx="9960557" cy="857251"/>
          </a:xfrm>
          <a:prstGeom prst="rect">
            <a:avLst/>
          </a:prstGeom>
        </p:spPr>
        <p:txBody>
          <a:bodyPr>
            <a:noAutofit/>
          </a:bodyPr>
          <a:lstStyle>
            <a:lvl1pPr algn="ctr" defTabSz="914377" rtl="0" eaLnBrk="1" latinLnBrk="0" hangingPunct="1">
              <a:spcBef>
                <a:spcPct val="0"/>
              </a:spcBef>
              <a:buNone/>
              <a:defRPr sz="4400" kern="1200">
                <a:solidFill>
                  <a:schemeClr val="tx1"/>
                </a:solidFill>
                <a:latin typeface="Calibri" panose="020F0502020204030204" pitchFamily="34" charset="0"/>
                <a:ea typeface="+mj-ea"/>
                <a:cs typeface="+mj-cs"/>
              </a:defRPr>
            </a:lvl1pPr>
          </a:lstStyle>
          <a:p>
            <a:r>
              <a:rPr lang="en-US" sz="2800" dirty="0">
                <a:ea typeface="Comic Sans MS" charset="0"/>
              </a:rPr>
              <a:t>3 ways simple sugars (monosaccharides) differ from each other</a:t>
            </a:r>
          </a:p>
        </p:txBody>
      </p:sp>
      <p:sp>
        <p:nvSpPr>
          <p:cNvPr id="17" name="TextBox 16">
            <a:extLst>
              <a:ext uri="{FF2B5EF4-FFF2-40B4-BE49-F238E27FC236}">
                <a16:creationId xmlns:a16="http://schemas.microsoft.com/office/drawing/2014/main" id="{7AA0A602-06B2-A62E-0297-76D6C067852E}"/>
              </a:ext>
            </a:extLst>
          </p:cNvPr>
          <p:cNvSpPr txBox="1"/>
          <p:nvPr/>
        </p:nvSpPr>
        <p:spPr>
          <a:xfrm>
            <a:off x="3001280" y="3470128"/>
            <a:ext cx="2844800" cy="2246769"/>
          </a:xfrm>
          <a:prstGeom prst="rect">
            <a:avLst/>
          </a:prstGeom>
          <a:noFill/>
        </p:spPr>
        <p:txBody>
          <a:bodyPr wrap="square">
            <a:spAutoFit/>
          </a:bodyPr>
          <a:lstStyle/>
          <a:p>
            <a:r>
              <a:rPr lang="en-US" sz="2000" dirty="0"/>
              <a:t>They have different interactions with enzymes due to the different chirality at carbon 4.</a:t>
            </a:r>
          </a:p>
          <a:p>
            <a:pPr marL="342900" indent="-342900">
              <a:buFont typeface="Arial" panose="020B0604020202020204" pitchFamily="34" charset="0"/>
              <a:buChar char="•"/>
            </a:pPr>
            <a:r>
              <a:rPr lang="en-US" sz="2000" dirty="0"/>
              <a:t>OH is down in glucose</a:t>
            </a:r>
          </a:p>
          <a:p>
            <a:pPr marL="342900" indent="-342900">
              <a:buFont typeface="Arial" panose="020B0604020202020204" pitchFamily="34" charset="0"/>
              <a:buChar char="•"/>
            </a:pPr>
            <a:r>
              <a:rPr lang="en-US" sz="2000" dirty="0"/>
              <a:t>OH is up in galactose</a:t>
            </a:r>
          </a:p>
        </p:txBody>
      </p:sp>
      <p:sp>
        <p:nvSpPr>
          <p:cNvPr id="2" name="Date Placeholder 1">
            <a:extLst>
              <a:ext uri="{FF2B5EF4-FFF2-40B4-BE49-F238E27FC236}">
                <a16:creationId xmlns:a16="http://schemas.microsoft.com/office/drawing/2014/main" id="{80191A63-6DB6-918C-9FA0-F437C627C9D6}"/>
              </a:ext>
            </a:extLst>
          </p:cNvPr>
          <p:cNvSpPr>
            <a:spLocks noGrp="1"/>
          </p:cNvSpPr>
          <p:nvPr>
            <p:ph type="dt" sz="half" idx="10"/>
          </p:nvPr>
        </p:nvSpPr>
        <p:spPr/>
        <p:txBody>
          <a:bodyPr/>
          <a:lstStyle/>
          <a:p>
            <a:fld id="{46D2D6E2-0DCC-4550-8D8E-30567AB23BD9}" type="datetime1">
              <a:rPr lang="en-US" smtClean="0"/>
              <a:t>8/19/2023</a:t>
            </a:fld>
            <a:endParaRPr lang="en-US"/>
          </a:p>
        </p:txBody>
      </p:sp>
      <p:sp>
        <p:nvSpPr>
          <p:cNvPr id="3" name="Footer Placeholder 2">
            <a:extLst>
              <a:ext uri="{FF2B5EF4-FFF2-40B4-BE49-F238E27FC236}">
                <a16:creationId xmlns:a16="http://schemas.microsoft.com/office/drawing/2014/main" id="{BF34FED0-AD7B-2FD0-8918-49651E250D4C}"/>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C03D0930-09BE-0D45-7C4D-9BEA1484F22D}"/>
              </a:ext>
            </a:extLst>
          </p:cNvPr>
          <p:cNvSpPr>
            <a:spLocks noGrp="1"/>
          </p:cNvSpPr>
          <p:nvPr>
            <p:ph type="sldNum" sz="quarter" idx="12"/>
          </p:nvPr>
        </p:nvSpPr>
        <p:spPr/>
        <p:txBody>
          <a:bodyPr/>
          <a:lstStyle/>
          <a:p>
            <a:fld id="{DC3BB032-4020-48F4-953B-341806DC4A2B}" type="slidenum">
              <a:rPr lang="en-US" smtClean="0"/>
              <a:t>32</a:t>
            </a:fld>
            <a:endParaRPr lang="en-US"/>
          </a:p>
        </p:txBody>
      </p:sp>
    </p:spTree>
    <p:extLst>
      <p:ext uri="{BB962C8B-B14F-4D97-AF65-F5344CB8AC3E}">
        <p14:creationId xmlns:p14="http://schemas.microsoft.com/office/powerpoint/2010/main" val="1823876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2954DC2D-DC1D-4961-BB84-BEB04A48AD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1901" y="468024"/>
            <a:ext cx="8541592" cy="3581667"/>
          </a:xfrm>
          <a:prstGeom prst="rect">
            <a:avLst/>
          </a:prstGeom>
        </p:spPr>
      </p:pic>
      <p:sp>
        <p:nvSpPr>
          <p:cNvPr id="2" name="Rectangle 1"/>
          <p:cNvSpPr/>
          <p:nvPr/>
        </p:nvSpPr>
        <p:spPr>
          <a:xfrm>
            <a:off x="148081" y="3804653"/>
            <a:ext cx="8233919" cy="2585323"/>
          </a:xfrm>
          <a:prstGeom prst="rect">
            <a:avLst/>
          </a:prstGeom>
        </p:spPr>
        <p:txBody>
          <a:bodyPr wrap="square">
            <a:spAutoFit/>
          </a:bodyPr>
          <a:lstStyle/>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In aqueous solution, a hydroxyl group reacts with the aldehyde or ketone group on the same molecule, closing the molecule into a ring, with a bridging oxygen</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Stable ring sizes are 5 atoms or 6 </a:t>
            </a:r>
            <a:r>
              <a:rPr lang="en-US" dirty="0" err="1">
                <a:solidFill>
                  <a:prstClr val="black"/>
                </a:solidFill>
                <a:latin typeface="Calibri" panose="020F0502020204030204" pitchFamily="34" charset="0"/>
                <a:ea typeface="Comic Sans MS" charset="0"/>
                <a:cs typeface="Calibri" panose="020F0502020204030204" pitchFamily="34" charset="0"/>
              </a:rPr>
              <a:t>ato</a:t>
            </a:r>
            <a:endParaRPr lang="en-US" dirty="0">
              <a:solidFill>
                <a:prstClr val="black"/>
              </a:solidFill>
              <a:latin typeface="Calibri" panose="020F0502020204030204" pitchFamily="34" charset="0"/>
              <a:ea typeface="Comic Sans MS" charset="0"/>
              <a:cs typeface="Calibri" panose="020F0502020204030204" pitchFamily="34" charset="0"/>
            </a:endParaRP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It is usually the 2</a:t>
            </a:r>
            <a:r>
              <a:rPr lang="en-US" baseline="30000" dirty="0">
                <a:solidFill>
                  <a:prstClr val="black"/>
                </a:solidFill>
                <a:latin typeface="Calibri" panose="020F0502020204030204" pitchFamily="34" charset="0"/>
                <a:ea typeface="Comic Sans MS" charset="0"/>
                <a:cs typeface="Calibri" panose="020F0502020204030204" pitchFamily="34" charset="0"/>
              </a:rPr>
              <a:t>nd</a:t>
            </a:r>
            <a:r>
              <a:rPr lang="en-US" dirty="0">
                <a:solidFill>
                  <a:prstClr val="black"/>
                </a:solidFill>
                <a:latin typeface="Calibri" panose="020F0502020204030204" pitchFamily="34" charset="0"/>
                <a:ea typeface="Comic Sans MS" charset="0"/>
                <a:cs typeface="Calibri" panose="020F0502020204030204" pitchFamily="34" charset="0"/>
              </a:rPr>
              <a:t> to last -OH group, i.e. C5 in glucose, C4 in ribose.</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No atoms are lost or gained in this reaction.</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The carbonyl carbon becomes chiral, and is called the </a:t>
            </a:r>
            <a:r>
              <a:rPr lang="en-US" b="1" i="1" dirty="0">
                <a:solidFill>
                  <a:srgbClr val="C00000"/>
                </a:solidFill>
                <a:latin typeface="Calibri" panose="020F0502020204030204" pitchFamily="34" charset="0"/>
                <a:ea typeface="Comic Sans MS" charset="0"/>
                <a:cs typeface="Calibri" panose="020F0502020204030204" pitchFamily="34" charset="0"/>
              </a:rPr>
              <a:t>anomeric carbon</a:t>
            </a:r>
            <a:r>
              <a:rPr lang="en-US" b="1" dirty="0">
                <a:solidFill>
                  <a:prstClr val="black"/>
                </a:solidFill>
                <a:latin typeface="Calibri" panose="020F0502020204030204" pitchFamily="34" charset="0"/>
                <a:ea typeface="Comic Sans MS" charset="0"/>
                <a:cs typeface="Calibri" panose="020F0502020204030204" pitchFamily="34" charset="0"/>
              </a:rPr>
              <a:t>.</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ea typeface="Comic Sans MS" charset="0"/>
                <a:cs typeface="Calibri" panose="020F0502020204030204" pitchFamily="34" charset="0"/>
              </a:rPr>
              <a:t>The rings with different chirality at C1 are different:</a:t>
            </a:r>
          </a:p>
          <a:p>
            <a:pPr defTabSz="829889"/>
            <a:r>
              <a:rPr lang="en-US" dirty="0">
                <a:solidFill>
                  <a:prstClr val="black"/>
                </a:solidFill>
                <a:latin typeface="Calibri" panose="020F0502020204030204" pitchFamily="34" charset="0"/>
                <a:ea typeface="Comic Sans MS" charset="0"/>
                <a:cs typeface="Calibri" panose="020F0502020204030204" pitchFamily="34" charset="0"/>
              </a:rPr>
              <a:t>	 </a:t>
            </a:r>
            <a:r>
              <a:rPr lang="en-US" dirty="0">
                <a:solidFill>
                  <a:prstClr val="black"/>
                </a:solidFill>
                <a:latin typeface="Symbol" panose="05050102010706020507" pitchFamily="18" charset="2"/>
                <a:ea typeface="Comic Sans MS" charset="0"/>
                <a:cs typeface="Calibri" panose="020F0502020204030204" pitchFamily="34" charset="0"/>
              </a:rPr>
              <a:t>a</a:t>
            </a:r>
            <a:r>
              <a:rPr lang="en-US" dirty="0">
                <a:solidFill>
                  <a:prstClr val="black"/>
                </a:solidFill>
                <a:latin typeface="Calibri" panose="020F0502020204030204" pitchFamily="34" charset="0"/>
                <a:ea typeface="Comic Sans MS" charset="0"/>
                <a:cs typeface="Calibri" panose="020F0502020204030204" pitchFamily="34" charset="0"/>
              </a:rPr>
              <a:t> (new OH is down), </a:t>
            </a:r>
            <a:r>
              <a:rPr lang="en-US" dirty="0">
                <a:solidFill>
                  <a:prstClr val="black"/>
                </a:solidFill>
                <a:latin typeface="Symbol" panose="05050102010706020507" pitchFamily="18" charset="2"/>
                <a:ea typeface="Comic Sans MS" charset="0"/>
                <a:cs typeface="Calibri" panose="020F0502020204030204" pitchFamily="34" charset="0"/>
              </a:rPr>
              <a:t>b</a:t>
            </a:r>
            <a:r>
              <a:rPr lang="en-US" dirty="0">
                <a:solidFill>
                  <a:prstClr val="black"/>
                </a:solidFill>
                <a:latin typeface="Calibri" panose="020F0502020204030204" pitchFamily="34" charset="0"/>
                <a:ea typeface="Comic Sans MS" charset="0"/>
                <a:cs typeface="Calibri" panose="020F0502020204030204" pitchFamily="34" charset="0"/>
              </a:rPr>
              <a:t> (new OH is up)</a:t>
            </a:r>
          </a:p>
          <a:p>
            <a:pPr algn="ctr" defTabSz="829889"/>
            <a:r>
              <a:rPr lang="en-US" i="1" dirty="0">
                <a:solidFill>
                  <a:prstClr val="black"/>
                </a:solidFill>
                <a:latin typeface="Calibri" panose="020F0502020204030204" pitchFamily="34" charset="0"/>
                <a:ea typeface="Comic Sans MS" charset="0"/>
                <a:cs typeface="Calibri" panose="020F0502020204030204" pitchFamily="34" charset="0"/>
              </a:rPr>
              <a:t>“(ants are down, birds are up)”</a:t>
            </a:r>
          </a:p>
        </p:txBody>
      </p:sp>
      <p:sp>
        <p:nvSpPr>
          <p:cNvPr id="5" name="Rectangle 4"/>
          <p:cNvSpPr/>
          <p:nvPr/>
        </p:nvSpPr>
        <p:spPr>
          <a:xfrm>
            <a:off x="5722698" y="2227519"/>
            <a:ext cx="2153795" cy="323165"/>
          </a:xfrm>
          <a:prstGeom prst="rect">
            <a:avLst/>
          </a:prstGeom>
        </p:spPr>
        <p:txBody>
          <a:bodyPr wrap="none">
            <a:spAutoFit/>
          </a:bodyPr>
          <a:lstStyle/>
          <a:p>
            <a:pPr defTabSz="829889"/>
            <a:r>
              <a:rPr lang="en-US" sz="1500" b="1" dirty="0">
                <a:solidFill>
                  <a:srgbClr val="FF0000"/>
                </a:solidFill>
                <a:latin typeface="Calibri" panose="020F0502020204030204" pitchFamily="34" charset="0"/>
                <a:ea typeface="Comic Sans MS" charset="0"/>
                <a:cs typeface="Calibri" panose="020F0502020204030204" pitchFamily="34" charset="0"/>
              </a:rPr>
              <a:t>C1 = “Anomeric Carbon” </a:t>
            </a:r>
          </a:p>
        </p:txBody>
      </p:sp>
      <p:sp>
        <p:nvSpPr>
          <p:cNvPr id="6" name="TextBox 5">
            <a:extLst>
              <a:ext uri="{FF2B5EF4-FFF2-40B4-BE49-F238E27FC236}">
                <a16:creationId xmlns:a16="http://schemas.microsoft.com/office/drawing/2014/main" id="{5CA69A1C-73E8-4C23-B791-3679EF42285D}"/>
              </a:ext>
            </a:extLst>
          </p:cNvPr>
          <p:cNvSpPr txBox="1"/>
          <p:nvPr/>
        </p:nvSpPr>
        <p:spPr>
          <a:xfrm>
            <a:off x="3761877" y="64902"/>
            <a:ext cx="4945328" cy="483337"/>
          </a:xfrm>
          <a:prstGeom prst="rect">
            <a:avLst/>
          </a:prstGeom>
          <a:noFill/>
        </p:spPr>
        <p:txBody>
          <a:bodyPr wrap="none" rtlCol="0">
            <a:spAutoFit/>
          </a:bodyPr>
          <a:lstStyle/>
          <a:p>
            <a:pPr defTabSz="829889"/>
            <a:r>
              <a:rPr lang="en-US" sz="2541" dirty="0">
                <a:solidFill>
                  <a:prstClr val="black"/>
                </a:solidFill>
                <a:latin typeface="Calibri" panose="020F0502020204030204" pitchFamily="34" charset="0"/>
              </a:rPr>
              <a:t>Ring formation in monosaccharides:</a:t>
            </a:r>
          </a:p>
        </p:txBody>
      </p:sp>
      <p:cxnSp>
        <p:nvCxnSpPr>
          <p:cNvPr id="9" name="Straight Arrow Connector 8">
            <a:extLst>
              <a:ext uri="{FF2B5EF4-FFF2-40B4-BE49-F238E27FC236}">
                <a16:creationId xmlns:a16="http://schemas.microsoft.com/office/drawing/2014/main" id="{A19C4983-4A99-4C4D-95F1-08BC28B3D6ED}"/>
              </a:ext>
            </a:extLst>
          </p:cNvPr>
          <p:cNvCxnSpPr>
            <a:cxnSpLocks/>
          </p:cNvCxnSpPr>
          <p:nvPr/>
        </p:nvCxnSpPr>
        <p:spPr>
          <a:xfrm flipV="1">
            <a:off x="7202502" y="1490059"/>
            <a:ext cx="114005" cy="67311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5AAE1728-B78E-42ED-9683-61014FBE13B0}"/>
              </a:ext>
            </a:extLst>
          </p:cNvPr>
          <p:cNvCxnSpPr>
            <a:cxnSpLocks/>
          </p:cNvCxnSpPr>
          <p:nvPr/>
        </p:nvCxnSpPr>
        <p:spPr>
          <a:xfrm>
            <a:off x="7176533" y="2553796"/>
            <a:ext cx="117857" cy="62981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79D87AAA-5F0C-4DB9-9081-A975659AA52B}"/>
              </a:ext>
            </a:extLst>
          </p:cNvPr>
          <p:cNvPicPr>
            <a:picLocks noChangeAspect="1"/>
          </p:cNvPicPr>
          <p:nvPr/>
        </p:nvPicPr>
        <p:blipFill rotWithShape="1">
          <a:blip r:embed="rId4"/>
          <a:srcRect r="8370"/>
          <a:stretch/>
        </p:blipFill>
        <p:spPr>
          <a:xfrm>
            <a:off x="9815302" y="4003743"/>
            <a:ext cx="2228617" cy="1216090"/>
          </a:xfrm>
          <a:prstGeom prst="rect">
            <a:avLst/>
          </a:prstGeom>
        </p:spPr>
      </p:pic>
      <p:pic>
        <p:nvPicPr>
          <p:cNvPr id="8" name="Picture 7">
            <a:extLst>
              <a:ext uri="{FF2B5EF4-FFF2-40B4-BE49-F238E27FC236}">
                <a16:creationId xmlns:a16="http://schemas.microsoft.com/office/drawing/2014/main" id="{8725557A-1DED-4DCE-B432-65027E61B3FA}"/>
              </a:ext>
            </a:extLst>
          </p:cNvPr>
          <p:cNvPicPr>
            <a:picLocks noChangeAspect="1"/>
          </p:cNvPicPr>
          <p:nvPr/>
        </p:nvPicPr>
        <p:blipFill rotWithShape="1">
          <a:blip r:embed="rId5"/>
          <a:srcRect l="35285" t="20118" b="16350"/>
          <a:stretch/>
        </p:blipFill>
        <p:spPr>
          <a:xfrm>
            <a:off x="9960242" y="281128"/>
            <a:ext cx="1732139" cy="1201500"/>
          </a:xfrm>
          <a:prstGeom prst="rect">
            <a:avLst/>
          </a:prstGeom>
        </p:spPr>
      </p:pic>
      <p:sp>
        <p:nvSpPr>
          <p:cNvPr id="3" name="Date Placeholder 2">
            <a:extLst>
              <a:ext uri="{FF2B5EF4-FFF2-40B4-BE49-F238E27FC236}">
                <a16:creationId xmlns:a16="http://schemas.microsoft.com/office/drawing/2014/main" id="{11D56B84-44FE-9296-D314-144358AEF5BB}"/>
              </a:ext>
            </a:extLst>
          </p:cNvPr>
          <p:cNvSpPr>
            <a:spLocks noGrp="1"/>
          </p:cNvSpPr>
          <p:nvPr>
            <p:ph type="dt" sz="half" idx="10"/>
          </p:nvPr>
        </p:nvSpPr>
        <p:spPr/>
        <p:txBody>
          <a:bodyPr/>
          <a:lstStyle/>
          <a:p>
            <a:fld id="{B97EAD57-6CCE-4E89-B99E-E5E834BED3AC}" type="datetime1">
              <a:rPr lang="en-US" smtClean="0"/>
              <a:t>8/19/2023</a:t>
            </a:fld>
            <a:endParaRPr lang="en-US"/>
          </a:p>
        </p:txBody>
      </p:sp>
      <p:sp>
        <p:nvSpPr>
          <p:cNvPr id="4" name="Footer Placeholder 3">
            <a:extLst>
              <a:ext uri="{FF2B5EF4-FFF2-40B4-BE49-F238E27FC236}">
                <a16:creationId xmlns:a16="http://schemas.microsoft.com/office/drawing/2014/main" id="{697AD5C0-21DD-ECDE-AA46-5777C012DD9C}"/>
              </a:ext>
            </a:extLst>
          </p:cNvPr>
          <p:cNvSpPr>
            <a:spLocks noGrp="1"/>
          </p:cNvSpPr>
          <p:nvPr>
            <p:ph type="ftr" sz="quarter" idx="11"/>
          </p:nvPr>
        </p:nvSpPr>
        <p:spPr/>
        <p:txBody>
          <a:bodyPr/>
          <a:lstStyle/>
          <a:p>
            <a:r>
              <a:rPr lang="en-US"/>
              <a:t>D &amp; D - Lec 2 - Fall 2023</a:t>
            </a:r>
          </a:p>
        </p:txBody>
      </p:sp>
      <p:sp>
        <p:nvSpPr>
          <p:cNvPr id="10" name="Slide Number Placeholder 9">
            <a:extLst>
              <a:ext uri="{FF2B5EF4-FFF2-40B4-BE49-F238E27FC236}">
                <a16:creationId xmlns:a16="http://schemas.microsoft.com/office/drawing/2014/main" id="{E268875F-7ADD-4313-FD2C-6332FDDD98ED}"/>
              </a:ext>
            </a:extLst>
          </p:cNvPr>
          <p:cNvSpPr>
            <a:spLocks noGrp="1"/>
          </p:cNvSpPr>
          <p:nvPr>
            <p:ph type="sldNum" sz="quarter" idx="12"/>
          </p:nvPr>
        </p:nvSpPr>
        <p:spPr/>
        <p:txBody>
          <a:bodyPr/>
          <a:lstStyle/>
          <a:p>
            <a:fld id="{DC3BB032-4020-48F4-953B-341806DC4A2B}" type="slidenum">
              <a:rPr lang="en-US" smtClean="0"/>
              <a:t>33</a:t>
            </a:fld>
            <a:endParaRPr lang="en-US"/>
          </a:p>
        </p:txBody>
      </p:sp>
    </p:spTree>
    <p:extLst>
      <p:ext uri="{BB962C8B-B14F-4D97-AF65-F5344CB8AC3E}">
        <p14:creationId xmlns:p14="http://schemas.microsoft.com/office/powerpoint/2010/main" val="2898862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21AB3F7-F2AE-49A2-9F93-A8FF2AC9F8BA}"/>
              </a:ext>
            </a:extLst>
          </p:cNvPr>
          <p:cNvSpPr txBox="1"/>
          <p:nvPr/>
        </p:nvSpPr>
        <p:spPr>
          <a:xfrm>
            <a:off x="2084936" y="1907563"/>
            <a:ext cx="3215017" cy="539250"/>
          </a:xfrm>
          <a:prstGeom prst="rect">
            <a:avLst/>
          </a:prstGeom>
          <a:noFill/>
        </p:spPr>
        <p:txBody>
          <a:bodyPr wrap="square" rtlCol="0">
            <a:spAutoFit/>
          </a:bodyPr>
          <a:lstStyle/>
          <a:p>
            <a:pPr defTabSz="829889"/>
            <a:endParaRPr lang="en-US" sz="1452" dirty="0">
              <a:solidFill>
                <a:prstClr val="black"/>
              </a:solidFill>
              <a:latin typeface="Calibri" panose="020F0502020204030204" pitchFamily="34" charset="0"/>
            </a:endParaRPr>
          </a:p>
          <a:p>
            <a:pPr defTabSz="829889"/>
            <a:endParaRPr lang="en-US" sz="1452" dirty="0">
              <a:solidFill>
                <a:prstClr val="black"/>
              </a:solidFill>
              <a:latin typeface="Calibri" panose="020F0502020204030204" pitchFamily="34" charset="0"/>
            </a:endParaRPr>
          </a:p>
        </p:txBody>
      </p:sp>
      <p:sp>
        <p:nvSpPr>
          <p:cNvPr id="6" name="TextBox 5">
            <a:extLst>
              <a:ext uri="{FF2B5EF4-FFF2-40B4-BE49-F238E27FC236}">
                <a16:creationId xmlns:a16="http://schemas.microsoft.com/office/drawing/2014/main" id="{071F1D76-0B23-446D-BBE6-74C6BD22E79B}"/>
              </a:ext>
            </a:extLst>
          </p:cNvPr>
          <p:cNvSpPr txBox="1"/>
          <p:nvPr/>
        </p:nvSpPr>
        <p:spPr>
          <a:xfrm>
            <a:off x="381000" y="375991"/>
            <a:ext cx="2478056" cy="400110"/>
          </a:xfrm>
          <a:prstGeom prst="rect">
            <a:avLst/>
          </a:prstGeom>
          <a:noFill/>
        </p:spPr>
        <p:txBody>
          <a:bodyPr wrap="square" rtlCol="0">
            <a:spAutoFit/>
          </a:bodyPr>
          <a:lstStyle/>
          <a:p>
            <a:pPr defTabSz="829889"/>
            <a:r>
              <a:rPr lang="en-US" sz="2000" dirty="0">
                <a:solidFill>
                  <a:srgbClr val="00B0F0"/>
                </a:solidFill>
                <a:latin typeface="Calibri" panose="020F0502020204030204" pitchFamily="34" charset="0"/>
              </a:rPr>
              <a:t>Example Problem:</a:t>
            </a:r>
          </a:p>
        </p:txBody>
      </p:sp>
      <p:graphicFrame>
        <p:nvGraphicFramePr>
          <p:cNvPr id="10" name="Object 9">
            <a:extLst>
              <a:ext uri="{FF2B5EF4-FFF2-40B4-BE49-F238E27FC236}">
                <a16:creationId xmlns:a16="http://schemas.microsoft.com/office/drawing/2014/main" id="{C61369DC-B936-431A-B64C-0793ED848425}"/>
              </a:ext>
            </a:extLst>
          </p:cNvPr>
          <p:cNvGraphicFramePr>
            <a:graphicFrameLocks noChangeAspect="1"/>
          </p:cNvGraphicFramePr>
          <p:nvPr/>
        </p:nvGraphicFramePr>
        <p:xfrm>
          <a:off x="7340815" y="561811"/>
          <a:ext cx="2143845" cy="3329504"/>
        </p:xfrm>
        <a:graphic>
          <a:graphicData uri="http://schemas.openxmlformats.org/presentationml/2006/ole">
            <mc:AlternateContent xmlns:mc="http://schemas.openxmlformats.org/markup-compatibility/2006">
              <mc:Choice xmlns:v="urn:schemas-microsoft-com:vml" Requires="v">
                <p:oleObj name="MDLDrawObject Class" r:id="rId2" imgW="1313895" imgH="2037693" progId="MDLDrawOLE.MDLDrawObject.1">
                  <p:embed/>
                </p:oleObj>
              </mc:Choice>
              <mc:Fallback>
                <p:oleObj name="MDLDrawObject Class" r:id="rId2" imgW="1313895" imgH="2037693" progId="MDLDrawOLE.MDLDrawObject.1">
                  <p:embed/>
                  <p:pic>
                    <p:nvPicPr>
                      <p:cNvPr id="10" name="Object 9">
                        <a:extLst>
                          <a:ext uri="{FF2B5EF4-FFF2-40B4-BE49-F238E27FC236}">
                            <a16:creationId xmlns:a16="http://schemas.microsoft.com/office/drawing/2014/main" id="{C61369DC-B936-431A-B64C-0793ED848425}"/>
                          </a:ext>
                        </a:extLst>
                      </p:cNvPr>
                      <p:cNvPicPr/>
                      <p:nvPr/>
                    </p:nvPicPr>
                    <p:blipFill>
                      <a:blip r:embed="rId3"/>
                      <a:stretch>
                        <a:fillRect/>
                      </a:stretch>
                    </p:blipFill>
                    <p:spPr>
                      <a:xfrm>
                        <a:off x="7340815" y="561811"/>
                        <a:ext cx="2143845" cy="3329504"/>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62356A9F-ACD9-42C6-BEF7-10C238DDD2C5}"/>
              </a:ext>
            </a:extLst>
          </p:cNvPr>
          <p:cNvSpPr/>
          <p:nvPr/>
        </p:nvSpPr>
        <p:spPr>
          <a:xfrm>
            <a:off x="838201" y="853872"/>
            <a:ext cx="5960890" cy="2585323"/>
          </a:xfrm>
          <a:prstGeom prst="rect">
            <a:avLst/>
          </a:prstGeom>
        </p:spPr>
        <p:txBody>
          <a:bodyPr wrap="square">
            <a:spAutoFit/>
          </a:bodyPr>
          <a:lstStyle/>
          <a:p>
            <a:pPr defTabSz="829889"/>
            <a:r>
              <a:rPr lang="en-US" dirty="0">
                <a:solidFill>
                  <a:prstClr val="black"/>
                </a:solidFill>
                <a:latin typeface="Calibri" panose="020F0502020204030204" pitchFamily="34" charset="0"/>
              </a:rPr>
              <a:t>The linear form of ribose, a 5 carbon aldose is shown on the right. This sugar is found in RNA (ribonucleic acid).</a:t>
            </a:r>
          </a:p>
          <a:p>
            <a:pPr defTabSz="829889"/>
            <a:endParaRPr lang="en-US" dirty="0">
              <a:solidFill>
                <a:prstClr val="black"/>
              </a:solidFill>
              <a:latin typeface="Calibri" panose="020F0502020204030204" pitchFamily="34" charset="0"/>
            </a:endParaRPr>
          </a:p>
          <a:p>
            <a:pPr marL="311208" indent="-311208" defTabSz="829889">
              <a:buFont typeface="+mj-lt"/>
              <a:buAutoNum type="arabicPeriod"/>
            </a:pPr>
            <a:r>
              <a:rPr lang="en-US" dirty="0">
                <a:solidFill>
                  <a:prstClr val="black"/>
                </a:solidFill>
                <a:latin typeface="Calibri" panose="020F0502020204030204" pitchFamily="34" charset="0"/>
              </a:rPr>
              <a:t>Number the carbons.</a:t>
            </a:r>
          </a:p>
          <a:p>
            <a:pPr marL="311208" indent="-311208" defTabSz="829889">
              <a:buFont typeface="+mj-lt"/>
              <a:buAutoNum type="arabicPeriod"/>
            </a:pPr>
            <a:endParaRPr lang="en-US" dirty="0">
              <a:solidFill>
                <a:prstClr val="black"/>
              </a:solidFill>
              <a:latin typeface="Calibri" panose="020F0502020204030204" pitchFamily="34" charset="0"/>
            </a:endParaRPr>
          </a:p>
          <a:p>
            <a:pPr marL="311208" indent="-311208" defTabSz="829889">
              <a:buFont typeface="+mj-lt"/>
              <a:buAutoNum type="arabicPeriod"/>
            </a:pPr>
            <a:r>
              <a:rPr lang="en-US" dirty="0">
                <a:solidFill>
                  <a:prstClr val="black"/>
                </a:solidFill>
                <a:latin typeface="Calibri" panose="020F0502020204030204" pitchFamily="34" charset="0"/>
              </a:rPr>
              <a:t>Which carbons are chiral? Mark them with a *.</a:t>
            </a:r>
          </a:p>
          <a:p>
            <a:pPr marL="311208" indent="-311208" defTabSz="829889">
              <a:buFont typeface="+mj-lt"/>
              <a:buAutoNum type="arabicPeriod"/>
            </a:pPr>
            <a:endParaRPr lang="en-US" dirty="0">
              <a:solidFill>
                <a:prstClr val="black"/>
              </a:solidFill>
              <a:latin typeface="Calibri" panose="020F0502020204030204" pitchFamily="34" charset="0"/>
            </a:endParaRPr>
          </a:p>
          <a:p>
            <a:pPr marL="311208" indent="-311208" defTabSz="829889">
              <a:buFont typeface="+mj-lt"/>
              <a:buAutoNum type="arabicPeriod"/>
            </a:pPr>
            <a:r>
              <a:rPr lang="en-US" dirty="0">
                <a:solidFill>
                  <a:prstClr val="black"/>
                </a:solidFill>
                <a:latin typeface="Calibri" panose="020F0502020204030204" pitchFamily="34" charset="0"/>
              </a:rPr>
              <a:t>Draw the cyclic form of </a:t>
            </a:r>
            <a:r>
              <a:rPr lang="en-US" dirty="0">
                <a:solidFill>
                  <a:prstClr val="black"/>
                </a:solidFill>
                <a:latin typeface="Symbol" panose="05050102010706020507" pitchFamily="18" charset="2"/>
              </a:rPr>
              <a:t>a</a:t>
            </a:r>
            <a:r>
              <a:rPr lang="en-US" dirty="0">
                <a:solidFill>
                  <a:prstClr val="black"/>
                </a:solidFill>
                <a:latin typeface="Calibri" panose="020F0502020204030204" pitchFamily="34" charset="0"/>
              </a:rPr>
              <a:t>-ribose</a:t>
            </a:r>
          </a:p>
          <a:p>
            <a:pPr marL="311208" indent="-311208" defTabSz="829889">
              <a:buFont typeface="+mj-lt"/>
              <a:buAutoNum type="arabicPeriod"/>
            </a:pPr>
            <a:endParaRPr lang="en-US" dirty="0">
              <a:solidFill>
                <a:prstClr val="black"/>
              </a:solidFill>
              <a:latin typeface="Calibri" panose="020F0502020204030204" pitchFamily="34" charset="0"/>
            </a:endParaRPr>
          </a:p>
        </p:txBody>
      </p:sp>
      <p:sp>
        <p:nvSpPr>
          <p:cNvPr id="3" name="Date Placeholder 2">
            <a:extLst>
              <a:ext uri="{FF2B5EF4-FFF2-40B4-BE49-F238E27FC236}">
                <a16:creationId xmlns:a16="http://schemas.microsoft.com/office/drawing/2014/main" id="{AC6B750E-3427-5F14-027B-CEDA48D4BB5B}"/>
              </a:ext>
            </a:extLst>
          </p:cNvPr>
          <p:cNvSpPr>
            <a:spLocks noGrp="1"/>
          </p:cNvSpPr>
          <p:nvPr>
            <p:ph type="dt" sz="half" idx="10"/>
          </p:nvPr>
        </p:nvSpPr>
        <p:spPr/>
        <p:txBody>
          <a:bodyPr/>
          <a:lstStyle/>
          <a:p>
            <a:fld id="{6847C612-F0F0-4994-987A-25D2A7E92FA4}" type="datetime1">
              <a:rPr lang="en-US" smtClean="0"/>
              <a:t>8/19/2023</a:t>
            </a:fld>
            <a:endParaRPr lang="en-US"/>
          </a:p>
        </p:txBody>
      </p:sp>
      <p:sp>
        <p:nvSpPr>
          <p:cNvPr id="4" name="Footer Placeholder 3">
            <a:extLst>
              <a:ext uri="{FF2B5EF4-FFF2-40B4-BE49-F238E27FC236}">
                <a16:creationId xmlns:a16="http://schemas.microsoft.com/office/drawing/2014/main" id="{3A13FCCB-37D3-E128-2CA8-5BBFAE86281F}"/>
              </a:ext>
            </a:extLst>
          </p:cNvPr>
          <p:cNvSpPr>
            <a:spLocks noGrp="1"/>
          </p:cNvSpPr>
          <p:nvPr>
            <p:ph type="ftr" sz="quarter" idx="11"/>
          </p:nvPr>
        </p:nvSpPr>
        <p:spPr/>
        <p:txBody>
          <a:bodyPr/>
          <a:lstStyle/>
          <a:p>
            <a:r>
              <a:rPr lang="en-US"/>
              <a:t>D &amp; D - Lec 2 - Fall 2023</a:t>
            </a:r>
          </a:p>
        </p:txBody>
      </p:sp>
      <p:sp>
        <p:nvSpPr>
          <p:cNvPr id="7" name="Slide Number Placeholder 6">
            <a:extLst>
              <a:ext uri="{FF2B5EF4-FFF2-40B4-BE49-F238E27FC236}">
                <a16:creationId xmlns:a16="http://schemas.microsoft.com/office/drawing/2014/main" id="{55436FE8-8034-6A2C-ACDF-F18381AD9CEA}"/>
              </a:ext>
            </a:extLst>
          </p:cNvPr>
          <p:cNvSpPr>
            <a:spLocks noGrp="1"/>
          </p:cNvSpPr>
          <p:nvPr>
            <p:ph type="sldNum" sz="quarter" idx="12"/>
          </p:nvPr>
        </p:nvSpPr>
        <p:spPr/>
        <p:txBody>
          <a:bodyPr/>
          <a:lstStyle/>
          <a:p>
            <a:fld id="{DC3BB032-4020-48F4-953B-341806DC4A2B}" type="slidenum">
              <a:rPr lang="en-US" smtClean="0"/>
              <a:t>34</a:t>
            </a:fld>
            <a:endParaRPr lang="en-US"/>
          </a:p>
        </p:txBody>
      </p:sp>
    </p:spTree>
    <p:extLst>
      <p:ext uri="{BB962C8B-B14F-4D97-AF65-F5344CB8AC3E}">
        <p14:creationId xmlns:p14="http://schemas.microsoft.com/office/powerpoint/2010/main" val="14602395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4925"/>
            <a:ext cx="6491288" cy="857250"/>
          </a:xfrm>
        </p:spPr>
        <p:txBody>
          <a:bodyPr>
            <a:noAutofit/>
          </a:bodyPr>
          <a:lstStyle/>
          <a:p>
            <a:r>
              <a:rPr lang="en-US" sz="2800" b="0" dirty="0" err="1">
                <a:solidFill>
                  <a:schemeClr val="tx1"/>
                </a:solidFill>
                <a:ea typeface="Comic Sans MS" charset="0"/>
              </a:rPr>
              <a:t>Glycosidic</a:t>
            </a:r>
            <a:r>
              <a:rPr lang="en-US" sz="2800" b="0" dirty="0">
                <a:solidFill>
                  <a:schemeClr val="tx1"/>
                </a:solidFill>
                <a:ea typeface="Comic Sans MS" charset="0"/>
              </a:rPr>
              <a:t> Linkages - Disaccharides</a:t>
            </a:r>
          </a:p>
        </p:txBody>
      </p:sp>
      <p:pic>
        <p:nvPicPr>
          <p:cNvPr id="6" name="Content Placeholder 3"/>
          <p:cNvPicPr>
            <a:picLocks noChangeAspect="1"/>
          </p:cNvPicPr>
          <p:nvPr/>
        </p:nvPicPr>
        <p:blipFill rotWithShape="1">
          <a:blip r:embed="rId3">
            <a:extLst>
              <a:ext uri="{28A0092B-C50C-407E-A947-70E740481C1C}">
                <a14:useLocalDpi xmlns:a14="http://schemas.microsoft.com/office/drawing/2010/main" val="0"/>
              </a:ext>
            </a:extLst>
          </a:blip>
          <a:srcRect t="38528" b="2657"/>
          <a:stretch/>
        </p:blipFill>
        <p:spPr>
          <a:xfrm>
            <a:off x="6479161" y="2514560"/>
            <a:ext cx="4319468" cy="3609467"/>
          </a:xfrm>
          <a:prstGeom prst="rect">
            <a:avLst/>
          </a:prstGeom>
        </p:spPr>
      </p:pic>
      <p:pic>
        <p:nvPicPr>
          <p:cNvPr id="7" name="Content Placeholder 3"/>
          <p:cNvPicPr>
            <a:picLocks noChangeAspect="1"/>
          </p:cNvPicPr>
          <p:nvPr/>
        </p:nvPicPr>
        <p:blipFill rotWithShape="1">
          <a:blip r:embed="rId3">
            <a:extLst>
              <a:ext uri="{28A0092B-C50C-407E-A947-70E740481C1C}">
                <a14:useLocalDpi xmlns:a14="http://schemas.microsoft.com/office/drawing/2010/main" val="0"/>
              </a:ext>
            </a:extLst>
          </a:blip>
          <a:srcRect t="5010" b="67106"/>
          <a:stretch/>
        </p:blipFill>
        <p:spPr>
          <a:xfrm>
            <a:off x="1441732" y="2184187"/>
            <a:ext cx="4734969" cy="1875844"/>
          </a:xfrm>
          <a:prstGeom prst="rect">
            <a:avLst/>
          </a:prstGeom>
        </p:spPr>
      </p:pic>
      <p:cxnSp>
        <p:nvCxnSpPr>
          <p:cNvPr id="10" name="Straight Arrow Connector 9"/>
          <p:cNvCxnSpPr/>
          <p:nvPr/>
        </p:nvCxnSpPr>
        <p:spPr>
          <a:xfrm>
            <a:off x="5919525" y="3315429"/>
            <a:ext cx="514351" cy="0"/>
          </a:xfrm>
          <a:prstGeom prst="straightConnector1">
            <a:avLst/>
          </a:prstGeom>
          <a:ln w="41275">
            <a:tailEnd type="arrow"/>
          </a:ln>
        </p:spPr>
        <p:style>
          <a:lnRef idx="1">
            <a:schemeClr val="dk1"/>
          </a:lnRef>
          <a:fillRef idx="0">
            <a:schemeClr val="dk1"/>
          </a:fillRef>
          <a:effectRef idx="0">
            <a:schemeClr val="dk1"/>
          </a:effectRef>
          <a:fontRef idx="minor">
            <a:schemeClr val="tx1"/>
          </a:fontRef>
        </p:style>
      </p:cxnSp>
      <p:pic>
        <p:nvPicPr>
          <p:cNvPr id="11" name="Content Placeholder 3"/>
          <p:cNvPicPr>
            <a:picLocks noChangeAspect="1"/>
          </p:cNvPicPr>
          <p:nvPr/>
        </p:nvPicPr>
        <p:blipFill rotWithShape="1">
          <a:blip r:embed="rId4" cstate="print">
            <a:extLst>
              <a:ext uri="{28A0092B-C50C-407E-A947-70E740481C1C}">
                <a14:useLocalDpi xmlns:a14="http://schemas.microsoft.com/office/drawing/2010/main" val="0"/>
              </a:ext>
            </a:extLst>
          </a:blip>
          <a:srcRect l="42287" t="18952" r="52080" b="77691"/>
          <a:stretch/>
        </p:blipFill>
        <p:spPr>
          <a:xfrm>
            <a:off x="8902550" y="1338437"/>
            <a:ext cx="134585" cy="113948"/>
          </a:xfrm>
          <a:prstGeom prst="rect">
            <a:avLst/>
          </a:prstGeom>
        </p:spPr>
      </p:pic>
      <p:pic>
        <p:nvPicPr>
          <p:cNvPr id="5" name="Content Placeholder 3"/>
          <p:cNvPicPr>
            <a:picLocks noChangeAspect="1"/>
          </p:cNvPicPr>
          <p:nvPr/>
        </p:nvPicPr>
        <p:blipFill rotWithShape="1">
          <a:blip r:embed="rId3">
            <a:extLst>
              <a:ext uri="{28A0092B-C50C-407E-A947-70E740481C1C}">
                <a14:useLocalDpi xmlns:a14="http://schemas.microsoft.com/office/drawing/2010/main" val="0"/>
              </a:ext>
            </a:extLst>
          </a:blip>
          <a:srcRect l="37917" t="32672" r="47375" b="62960"/>
          <a:stretch/>
        </p:blipFill>
        <p:spPr>
          <a:xfrm>
            <a:off x="3260592" y="4078909"/>
            <a:ext cx="662144" cy="279372"/>
          </a:xfrm>
          <a:prstGeom prst="rect">
            <a:avLst/>
          </a:prstGeom>
        </p:spPr>
      </p:pic>
      <p:sp>
        <p:nvSpPr>
          <p:cNvPr id="3" name="TextBox 2">
            <a:extLst>
              <a:ext uri="{FF2B5EF4-FFF2-40B4-BE49-F238E27FC236}">
                <a16:creationId xmlns:a16="http://schemas.microsoft.com/office/drawing/2014/main" id="{C7527821-2264-4818-B3B3-00BF1B17E4AF}"/>
              </a:ext>
            </a:extLst>
          </p:cNvPr>
          <p:cNvSpPr txBox="1"/>
          <p:nvPr/>
        </p:nvSpPr>
        <p:spPr>
          <a:xfrm>
            <a:off x="1175954" y="4714509"/>
            <a:ext cx="5257922" cy="1477328"/>
          </a:xfrm>
          <a:prstGeom prst="rect">
            <a:avLst/>
          </a:prstGeom>
          <a:noFill/>
        </p:spPr>
        <p:txBody>
          <a:bodyPr wrap="square" rtlCol="0">
            <a:spAutoFit/>
          </a:bodyPr>
          <a:lstStyle/>
          <a:p>
            <a:pPr defTabSz="829889"/>
            <a:r>
              <a:rPr lang="en-US" dirty="0">
                <a:solidFill>
                  <a:prstClr val="black"/>
                </a:solidFill>
                <a:latin typeface="Calibri" panose="020F0502020204030204" pitchFamily="34" charset="0"/>
              </a:rPr>
              <a:t>Nomenclature rules for linkage:</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rPr>
              <a:t>Orientation of the </a:t>
            </a:r>
            <a:r>
              <a:rPr lang="en-US" b="1" dirty="0">
                <a:solidFill>
                  <a:prstClr val="black"/>
                </a:solidFill>
                <a:latin typeface="Calibri" panose="020F0502020204030204" pitchFamily="34" charset="0"/>
              </a:rPr>
              <a:t>anomeric</a:t>
            </a:r>
            <a:r>
              <a:rPr lang="en-US" dirty="0">
                <a:solidFill>
                  <a:prstClr val="black"/>
                </a:solidFill>
                <a:latin typeface="Calibri" panose="020F0502020204030204" pitchFamily="34" charset="0"/>
              </a:rPr>
              <a:t> involved in the linkage (</a:t>
            </a:r>
            <a:r>
              <a:rPr lang="en-US" dirty="0">
                <a:solidFill>
                  <a:prstClr val="black"/>
                </a:solidFill>
                <a:latin typeface="Symbol" panose="05050102010706020507" pitchFamily="18" charset="2"/>
              </a:rPr>
              <a:t>a </a:t>
            </a:r>
            <a:r>
              <a:rPr lang="en-US" dirty="0">
                <a:solidFill>
                  <a:prstClr val="black"/>
                </a:solidFill>
                <a:latin typeface="Calibri" panose="020F0502020204030204" pitchFamily="34" charset="0"/>
              </a:rPr>
              <a:t>oxygen is down,</a:t>
            </a:r>
            <a:r>
              <a:rPr lang="en-US" dirty="0">
                <a:solidFill>
                  <a:prstClr val="black"/>
                </a:solidFill>
                <a:latin typeface="Symbol" panose="05050102010706020507" pitchFamily="18" charset="2"/>
              </a:rPr>
              <a:t> b </a:t>
            </a:r>
            <a:r>
              <a:rPr lang="en-US" dirty="0">
                <a:solidFill>
                  <a:prstClr val="black"/>
                </a:solidFill>
                <a:latin typeface="Calibri" panose="020F0502020204030204" pitchFamily="34" charset="0"/>
              </a:rPr>
              <a:t>oxygen is up</a:t>
            </a:r>
            <a:r>
              <a:rPr lang="en-US" dirty="0">
                <a:solidFill>
                  <a:prstClr val="black"/>
                </a:solidFill>
                <a:latin typeface="Symbol" panose="05050102010706020507" pitchFamily="18" charset="2"/>
              </a:rPr>
              <a:t>)</a:t>
            </a:r>
            <a:endParaRPr lang="en-US" dirty="0">
              <a:solidFill>
                <a:prstClr val="black"/>
              </a:solidFill>
              <a:latin typeface="Calibri" panose="020F0502020204030204" pitchFamily="34" charset="0"/>
            </a:endParaRP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rPr>
              <a:t>Carbons involved in the linkage (e.g. 1-4)</a:t>
            </a:r>
          </a:p>
          <a:p>
            <a:pPr defTabSz="829889"/>
            <a:endParaRPr lang="en-US" dirty="0">
              <a:solidFill>
                <a:prstClr val="black"/>
              </a:solidFill>
              <a:latin typeface="Calibri" panose="020F0502020204030204" pitchFamily="34" charset="0"/>
            </a:endParaRPr>
          </a:p>
        </p:txBody>
      </p:sp>
      <p:sp>
        <p:nvSpPr>
          <p:cNvPr id="4" name="TextBox 3">
            <a:extLst>
              <a:ext uri="{FF2B5EF4-FFF2-40B4-BE49-F238E27FC236}">
                <a16:creationId xmlns:a16="http://schemas.microsoft.com/office/drawing/2014/main" id="{E148D43F-A9FD-43F3-BBA2-B3D3DA11E252}"/>
              </a:ext>
            </a:extLst>
          </p:cNvPr>
          <p:cNvSpPr txBox="1"/>
          <p:nvPr/>
        </p:nvSpPr>
        <p:spPr>
          <a:xfrm>
            <a:off x="1873435" y="801061"/>
            <a:ext cx="6889565" cy="923330"/>
          </a:xfrm>
          <a:prstGeom prst="rect">
            <a:avLst/>
          </a:prstGeom>
          <a:noFill/>
        </p:spPr>
        <p:txBody>
          <a:bodyPr wrap="square" rtlCol="0">
            <a:spAutoFit/>
          </a:bodyPr>
          <a:lstStyle/>
          <a:p>
            <a:pPr marL="214325" indent="-214325" defTabSz="829889">
              <a:buFont typeface="Arial" panose="020B0604020202020204" pitchFamily="34" charset="0"/>
              <a:buChar char="•"/>
            </a:pPr>
            <a:r>
              <a:rPr lang="en-US" b="1" dirty="0" err="1">
                <a:solidFill>
                  <a:prstClr val="black"/>
                </a:solidFill>
                <a:latin typeface="Calibri" panose="020F0502020204030204" pitchFamily="34" charset="0"/>
              </a:rPr>
              <a:t>Glycosidic</a:t>
            </a:r>
            <a:r>
              <a:rPr lang="en-US" dirty="0">
                <a:solidFill>
                  <a:prstClr val="black"/>
                </a:solidFill>
                <a:latin typeface="Calibri" panose="020F0502020204030204" pitchFamily="34" charset="0"/>
              </a:rPr>
              <a:t> bond formed between </a:t>
            </a:r>
            <a:r>
              <a:rPr lang="en-US" b="1" dirty="0">
                <a:solidFill>
                  <a:prstClr val="black"/>
                </a:solidFill>
                <a:latin typeface="Calibri" panose="020F0502020204030204" pitchFamily="34" charset="0"/>
              </a:rPr>
              <a:t>any</a:t>
            </a:r>
            <a:r>
              <a:rPr lang="en-US" dirty="0">
                <a:solidFill>
                  <a:prstClr val="black"/>
                </a:solidFill>
                <a:latin typeface="Calibri" panose="020F0502020204030204" pitchFamily="34" charset="0"/>
              </a:rPr>
              <a:t> -OH of one sugar and the anomeric carbon of another (e.g. at least one anomeric is involved.</a:t>
            </a:r>
          </a:p>
          <a:p>
            <a:pPr marL="214325" indent="-214325" defTabSz="829889">
              <a:buFont typeface="Arial" panose="020B0604020202020204" pitchFamily="34" charset="0"/>
              <a:buChar char="•"/>
            </a:pPr>
            <a:r>
              <a:rPr lang="en-US" dirty="0">
                <a:solidFill>
                  <a:prstClr val="black"/>
                </a:solidFill>
                <a:latin typeface="Calibri" panose="020F0502020204030204" pitchFamily="34" charset="0"/>
              </a:rPr>
              <a:t>Water released (dehydration reaction).</a:t>
            </a:r>
          </a:p>
        </p:txBody>
      </p:sp>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5368CFD5-DC8E-44E6-983C-C67C6B3E8A4E}"/>
                  </a:ext>
                </a:extLst>
              </p14:cNvPr>
              <p14:cNvContentPartPr/>
              <p14:nvPr/>
            </p14:nvContentPartPr>
            <p14:xfrm>
              <a:off x="5527848" y="3873951"/>
              <a:ext cx="70245" cy="21564"/>
            </p14:xfrm>
          </p:contentPart>
        </mc:Choice>
        <mc:Fallback xmlns="">
          <p:pic>
            <p:nvPicPr>
              <p:cNvPr id="12" name="Ink 11">
                <a:extLst>
                  <a:ext uri="{FF2B5EF4-FFF2-40B4-BE49-F238E27FC236}">
                    <a16:creationId xmlns:a16="http://schemas.microsoft.com/office/drawing/2014/main" id="{5368CFD5-DC8E-44E6-983C-C67C6B3E8A4E}"/>
                  </a:ext>
                </a:extLst>
              </p:cNvPr>
              <p:cNvPicPr/>
              <p:nvPr/>
            </p:nvPicPr>
            <p:blipFill>
              <a:blip r:embed="rId6"/>
              <a:stretch>
                <a:fillRect/>
              </a:stretch>
            </p:blipFill>
            <p:spPr>
              <a:xfrm>
                <a:off x="5518796" y="3864966"/>
                <a:ext cx="87987" cy="39175"/>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6" name="Ink 15">
                <a:extLst>
                  <a:ext uri="{FF2B5EF4-FFF2-40B4-BE49-F238E27FC236}">
                    <a16:creationId xmlns:a16="http://schemas.microsoft.com/office/drawing/2014/main" id="{2B57ECA5-81F4-400D-85E1-5788AB8B357D}"/>
                  </a:ext>
                </a:extLst>
              </p14:cNvPr>
              <p14:cNvContentPartPr/>
              <p14:nvPr/>
            </p14:nvContentPartPr>
            <p14:xfrm>
              <a:off x="5071090" y="4206229"/>
              <a:ext cx="59791" cy="36593"/>
            </p14:xfrm>
          </p:contentPart>
        </mc:Choice>
        <mc:Fallback xmlns="">
          <p:pic>
            <p:nvPicPr>
              <p:cNvPr id="16" name="Ink 15">
                <a:extLst>
                  <a:ext uri="{FF2B5EF4-FFF2-40B4-BE49-F238E27FC236}">
                    <a16:creationId xmlns:a16="http://schemas.microsoft.com/office/drawing/2014/main" id="{2B57ECA5-81F4-400D-85E1-5788AB8B357D}"/>
                  </a:ext>
                </a:extLst>
              </p:cNvPr>
              <p:cNvPicPr/>
              <p:nvPr/>
            </p:nvPicPr>
            <p:blipFill>
              <a:blip r:embed="rId8"/>
              <a:stretch>
                <a:fillRect/>
              </a:stretch>
            </p:blipFill>
            <p:spPr>
              <a:xfrm>
                <a:off x="5062085" y="4197260"/>
                <a:ext cx="77440" cy="54172"/>
              </a:xfrm>
              <a:prstGeom prst="rect">
                <a:avLst/>
              </a:prstGeom>
            </p:spPr>
          </p:pic>
        </mc:Fallback>
      </mc:AlternateContent>
      <p:sp>
        <p:nvSpPr>
          <p:cNvPr id="8" name="Date Placeholder 7">
            <a:extLst>
              <a:ext uri="{FF2B5EF4-FFF2-40B4-BE49-F238E27FC236}">
                <a16:creationId xmlns:a16="http://schemas.microsoft.com/office/drawing/2014/main" id="{0E132DDD-8EF8-336A-1FD7-B66607D4091E}"/>
              </a:ext>
            </a:extLst>
          </p:cNvPr>
          <p:cNvSpPr>
            <a:spLocks noGrp="1"/>
          </p:cNvSpPr>
          <p:nvPr>
            <p:ph type="dt" sz="half" idx="10"/>
          </p:nvPr>
        </p:nvSpPr>
        <p:spPr/>
        <p:txBody>
          <a:bodyPr/>
          <a:lstStyle/>
          <a:p>
            <a:fld id="{7E65A536-0A8B-4E9F-B33F-1A7EBBBAC756}" type="datetime1">
              <a:rPr lang="en-US" smtClean="0"/>
              <a:t>8/19/2023</a:t>
            </a:fld>
            <a:endParaRPr lang="en-US"/>
          </a:p>
        </p:txBody>
      </p:sp>
      <p:sp>
        <p:nvSpPr>
          <p:cNvPr id="9" name="Footer Placeholder 8">
            <a:extLst>
              <a:ext uri="{FF2B5EF4-FFF2-40B4-BE49-F238E27FC236}">
                <a16:creationId xmlns:a16="http://schemas.microsoft.com/office/drawing/2014/main" id="{14956AA2-6205-E5BC-70E3-016A6C0BC51C}"/>
              </a:ext>
            </a:extLst>
          </p:cNvPr>
          <p:cNvSpPr>
            <a:spLocks noGrp="1"/>
          </p:cNvSpPr>
          <p:nvPr>
            <p:ph type="ftr" sz="quarter" idx="11"/>
          </p:nvPr>
        </p:nvSpPr>
        <p:spPr/>
        <p:txBody>
          <a:bodyPr/>
          <a:lstStyle/>
          <a:p>
            <a:r>
              <a:rPr lang="en-US"/>
              <a:t>D &amp; D - Lec 2 - Fall 2023</a:t>
            </a:r>
          </a:p>
        </p:txBody>
      </p:sp>
      <p:sp>
        <p:nvSpPr>
          <p:cNvPr id="13" name="Slide Number Placeholder 12">
            <a:extLst>
              <a:ext uri="{FF2B5EF4-FFF2-40B4-BE49-F238E27FC236}">
                <a16:creationId xmlns:a16="http://schemas.microsoft.com/office/drawing/2014/main" id="{C43E3AFC-593C-A8FB-8EFA-1F488A6A6917}"/>
              </a:ext>
            </a:extLst>
          </p:cNvPr>
          <p:cNvSpPr>
            <a:spLocks noGrp="1"/>
          </p:cNvSpPr>
          <p:nvPr>
            <p:ph type="sldNum" sz="quarter" idx="12"/>
          </p:nvPr>
        </p:nvSpPr>
        <p:spPr/>
        <p:txBody>
          <a:bodyPr/>
          <a:lstStyle/>
          <a:p>
            <a:fld id="{DC3BB032-4020-48F4-953B-341806DC4A2B}" type="slidenum">
              <a:rPr lang="en-US" smtClean="0"/>
              <a:t>35</a:t>
            </a:fld>
            <a:endParaRPr lang="en-US"/>
          </a:p>
        </p:txBody>
      </p:sp>
    </p:spTree>
    <p:extLst>
      <p:ext uri="{BB962C8B-B14F-4D97-AF65-F5344CB8AC3E}">
        <p14:creationId xmlns:p14="http://schemas.microsoft.com/office/powerpoint/2010/main" val="1507339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47FD3C5-6341-FA1B-1759-1FB531758D28}"/>
              </a:ext>
            </a:extLst>
          </p:cNvPr>
          <p:cNvPicPr>
            <a:picLocks noChangeAspect="1"/>
          </p:cNvPicPr>
          <p:nvPr/>
        </p:nvPicPr>
        <p:blipFill>
          <a:blip r:embed="rId2"/>
          <a:stretch>
            <a:fillRect/>
          </a:stretch>
        </p:blipFill>
        <p:spPr>
          <a:xfrm>
            <a:off x="6155418" y="5067667"/>
            <a:ext cx="5493060" cy="1681825"/>
          </a:xfrm>
          <a:prstGeom prst="rect">
            <a:avLst/>
          </a:prstGeom>
        </p:spPr>
      </p:pic>
      <p:graphicFrame>
        <p:nvGraphicFramePr>
          <p:cNvPr id="5" name="Object 4">
            <a:extLst>
              <a:ext uri="{FF2B5EF4-FFF2-40B4-BE49-F238E27FC236}">
                <a16:creationId xmlns:a16="http://schemas.microsoft.com/office/drawing/2014/main" id="{238572E4-3DD8-451F-833B-AD235F1B8E8F}"/>
              </a:ext>
            </a:extLst>
          </p:cNvPr>
          <p:cNvGraphicFramePr>
            <a:graphicFrameLocks noChangeAspect="1"/>
          </p:cNvGraphicFramePr>
          <p:nvPr/>
        </p:nvGraphicFramePr>
        <p:xfrm>
          <a:off x="1537311" y="597936"/>
          <a:ext cx="8979182" cy="1681229"/>
        </p:xfrm>
        <a:graphic>
          <a:graphicData uri="http://schemas.openxmlformats.org/presentationml/2006/ole">
            <mc:AlternateContent xmlns:mc="http://schemas.openxmlformats.org/markup-compatibility/2006">
              <mc:Choice xmlns:v="urn:schemas-microsoft-com:vml" Requires="v">
                <p:oleObj name="MDLDrawObject Class" r:id="rId3" imgW="8600687" imgH="1600200" progId="MDLDrawOLE.MDLDrawObject.1">
                  <p:embed/>
                </p:oleObj>
              </mc:Choice>
              <mc:Fallback>
                <p:oleObj name="MDLDrawObject Class" r:id="rId3" imgW="8600687" imgH="1600200" progId="MDLDrawOLE.MDLDrawObject.1">
                  <p:embed/>
                  <p:pic>
                    <p:nvPicPr>
                      <p:cNvPr id="5" name="Object 4">
                        <a:extLst>
                          <a:ext uri="{FF2B5EF4-FFF2-40B4-BE49-F238E27FC236}">
                            <a16:creationId xmlns:a16="http://schemas.microsoft.com/office/drawing/2014/main" id="{238572E4-3DD8-451F-833B-AD235F1B8E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7311" y="597936"/>
                        <a:ext cx="8979182" cy="1681229"/>
                      </a:xfrm>
                      <a:prstGeom prst="rect">
                        <a:avLst/>
                      </a:prstGeom>
                      <a:noFill/>
                    </p:spPr>
                  </p:pic>
                </p:oleObj>
              </mc:Fallback>
            </mc:AlternateContent>
          </a:graphicData>
        </a:graphic>
      </p:graphicFrame>
      <p:sp>
        <p:nvSpPr>
          <p:cNvPr id="6" name="Rectangle 5">
            <a:extLst>
              <a:ext uri="{FF2B5EF4-FFF2-40B4-BE49-F238E27FC236}">
                <a16:creationId xmlns:a16="http://schemas.microsoft.com/office/drawing/2014/main" id="{4574C25D-D832-4567-91B9-1EACD18056E5}"/>
              </a:ext>
            </a:extLst>
          </p:cNvPr>
          <p:cNvSpPr/>
          <p:nvPr/>
        </p:nvSpPr>
        <p:spPr>
          <a:xfrm>
            <a:off x="152400" y="159173"/>
            <a:ext cx="2418438" cy="371512"/>
          </a:xfrm>
          <a:prstGeom prst="rect">
            <a:avLst/>
          </a:prstGeom>
        </p:spPr>
        <p:txBody>
          <a:bodyPr wrap="square">
            <a:spAutoFit/>
          </a:bodyPr>
          <a:lstStyle/>
          <a:p>
            <a:r>
              <a:rPr lang="en-US" sz="1814" b="1" dirty="0">
                <a:latin typeface="Arial" panose="020B0604020202020204" pitchFamily="34" charset="0"/>
                <a:ea typeface="Times New Roman" panose="02020603050405020304" pitchFamily="18" charset="0"/>
                <a:cs typeface="Times New Roman" panose="02020603050405020304" pitchFamily="18" charset="0"/>
              </a:rPr>
              <a:t>Lactose </a:t>
            </a:r>
            <a:r>
              <a:rPr lang="en-US" sz="1814" dirty="0">
                <a:latin typeface="Arial" panose="020B0604020202020204" pitchFamily="34" charset="0"/>
                <a:ea typeface="Times New Roman" panose="02020603050405020304" pitchFamily="18" charset="0"/>
                <a:cs typeface="Times New Roman" panose="02020603050405020304" pitchFamily="18" charset="0"/>
              </a:rPr>
              <a:t>(milk sugar)</a:t>
            </a:r>
            <a:endParaRPr lang="en-US" sz="1814" dirty="0">
              <a:solidFill>
                <a:srgbClr val="C0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9FA1FD9E-21E2-450D-9C92-85A029F20062}"/>
              </a:ext>
            </a:extLst>
          </p:cNvPr>
          <p:cNvSpPr/>
          <p:nvPr/>
        </p:nvSpPr>
        <p:spPr>
          <a:xfrm>
            <a:off x="1119615" y="2187635"/>
            <a:ext cx="10046071" cy="370422"/>
          </a:xfrm>
          <a:prstGeom prst="rect">
            <a:avLst/>
          </a:prstGeom>
        </p:spPr>
        <p:txBody>
          <a:bodyPr wrap="square">
            <a:spAutoFit/>
          </a:bodyPr>
          <a:lstStyle/>
          <a:p>
            <a:r>
              <a:rPr lang="en-US" sz="1807"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en-US" sz="1807" dirty="0">
                <a:latin typeface="Arial" panose="020B0604020202020204" pitchFamily="34" charset="0"/>
                <a:ea typeface="Times New Roman" panose="02020603050405020304" pitchFamily="18" charset="0"/>
                <a:cs typeface="Times New Roman" panose="02020603050405020304" pitchFamily="18" charset="0"/>
              </a:rPr>
              <a:t>-</a:t>
            </a:r>
            <a:r>
              <a:rPr lang="en-US" sz="1807" dirty="0" err="1">
                <a:latin typeface="Arial" panose="020B0604020202020204" pitchFamily="34" charset="0"/>
                <a:ea typeface="Times New Roman" panose="02020603050405020304" pitchFamily="18" charset="0"/>
                <a:cs typeface="Times New Roman" panose="02020603050405020304" pitchFamily="18" charset="0"/>
              </a:rPr>
              <a:t>galactopyranosyl</a:t>
            </a:r>
            <a:r>
              <a:rPr lang="en-US" sz="1807" dirty="0">
                <a:latin typeface="Arial" panose="020B0604020202020204" pitchFamily="34" charset="0"/>
                <a:ea typeface="Times New Roman" panose="02020603050405020304" pitchFamily="18" charset="0"/>
                <a:cs typeface="Times New Roman" panose="02020603050405020304" pitchFamily="18" charset="0"/>
              </a:rPr>
              <a:t>-(1→4)-</a:t>
            </a:r>
            <a:r>
              <a:rPr lang="en-US" sz="1807"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en-US" sz="1807" dirty="0">
                <a:latin typeface="Arial" panose="020B0604020202020204" pitchFamily="34" charset="0"/>
                <a:ea typeface="Times New Roman" panose="02020603050405020304" pitchFamily="18" charset="0"/>
                <a:cs typeface="Times New Roman" panose="02020603050405020304" pitchFamily="18" charset="0"/>
              </a:rPr>
              <a:t>-glucopyranose</a:t>
            </a:r>
            <a:r>
              <a:rPr lang="en-US" sz="1807" b="1" dirty="0">
                <a:latin typeface="Arial" panose="020B0604020202020204" pitchFamily="34" charset="0"/>
                <a:ea typeface="Times New Roman" panose="02020603050405020304" pitchFamily="18" charset="0"/>
                <a:cs typeface="Times New Roman" panose="02020603050405020304" pitchFamily="18" charset="0"/>
              </a:rPr>
              <a:t>             </a:t>
            </a:r>
            <a:r>
              <a:rPr lang="en-US" sz="1807"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en-US" sz="1807" dirty="0">
                <a:latin typeface="Arial" panose="020B0604020202020204" pitchFamily="34" charset="0"/>
                <a:ea typeface="Times New Roman" panose="02020603050405020304" pitchFamily="18" charset="0"/>
                <a:cs typeface="Times New Roman" panose="02020603050405020304" pitchFamily="18" charset="0"/>
              </a:rPr>
              <a:t>-</a:t>
            </a:r>
            <a:r>
              <a:rPr lang="en-US" sz="1807" dirty="0" err="1">
                <a:latin typeface="Arial" panose="020B0604020202020204" pitchFamily="34" charset="0"/>
                <a:ea typeface="Times New Roman" panose="02020603050405020304" pitchFamily="18" charset="0"/>
                <a:cs typeface="Times New Roman" panose="02020603050405020304" pitchFamily="18" charset="0"/>
              </a:rPr>
              <a:t>galactopyranosyl</a:t>
            </a:r>
            <a:r>
              <a:rPr lang="en-US" sz="1807" dirty="0">
                <a:latin typeface="Arial" panose="020B0604020202020204" pitchFamily="34" charset="0"/>
                <a:ea typeface="Times New Roman" panose="02020603050405020304" pitchFamily="18" charset="0"/>
                <a:cs typeface="Times New Roman" panose="02020603050405020304" pitchFamily="18" charset="0"/>
              </a:rPr>
              <a:t>-(1→4)-β-glucopyranose</a:t>
            </a:r>
          </a:p>
        </p:txBody>
      </p:sp>
      <p:sp>
        <p:nvSpPr>
          <p:cNvPr id="8" name="Rectangle 7">
            <a:extLst>
              <a:ext uri="{FF2B5EF4-FFF2-40B4-BE49-F238E27FC236}">
                <a16:creationId xmlns:a16="http://schemas.microsoft.com/office/drawing/2014/main" id="{218492A5-742B-436A-BEA7-7CDA595E16B2}"/>
              </a:ext>
            </a:extLst>
          </p:cNvPr>
          <p:cNvSpPr/>
          <p:nvPr/>
        </p:nvSpPr>
        <p:spPr>
          <a:xfrm>
            <a:off x="249756" y="2916832"/>
            <a:ext cx="5777146" cy="3557641"/>
          </a:xfrm>
          <a:prstGeom prst="rect">
            <a:avLst/>
          </a:prstGeom>
        </p:spPr>
        <p:txBody>
          <a:bodyPr wrap="square">
            <a:spAutoFit/>
          </a:bodyPr>
          <a:lstStyle/>
          <a:p>
            <a:pPr>
              <a:tabLst>
                <a:tab pos="439344" algn="ctr"/>
              </a:tabLst>
            </a:pPr>
            <a:r>
              <a:rPr lang="en-US" sz="1807" dirty="0">
                <a:latin typeface="Arial" panose="020B0604020202020204" pitchFamily="34" charset="0"/>
                <a:ea typeface="Times New Roman" panose="02020603050405020304" pitchFamily="18" charset="0"/>
                <a:cs typeface="Times New Roman" panose="02020603050405020304" pitchFamily="18" charset="0"/>
              </a:rPr>
              <a:t>Lactose is the major sugar in mammalian milk. </a:t>
            </a:r>
          </a:p>
          <a:p>
            <a:pPr marL="310937" indent="-310937">
              <a:buFont typeface="Symbol" panose="05050102010706020507" pitchFamily="18" charset="2"/>
              <a:buChar char=""/>
              <a:tabLst>
                <a:tab pos="207292" algn="l"/>
                <a:tab pos="414584" algn="l"/>
              </a:tabLst>
            </a:pPr>
            <a:r>
              <a:rPr lang="en-US" sz="1807" dirty="0">
                <a:latin typeface="Arial" panose="020B0604020202020204" pitchFamily="34" charset="0"/>
                <a:ea typeface="Times New Roman" panose="02020603050405020304" pitchFamily="18" charset="0"/>
                <a:cs typeface="Times New Roman" panose="02020603050405020304" pitchFamily="18" charset="0"/>
              </a:rPr>
              <a:t>Infants produce the enzyme </a:t>
            </a:r>
            <a:r>
              <a:rPr lang="en-US" sz="1807" b="1" i="1" dirty="0">
                <a:latin typeface="Arial" panose="020B0604020202020204" pitchFamily="34" charset="0"/>
                <a:ea typeface="Times New Roman" panose="02020603050405020304" pitchFamily="18" charset="0"/>
                <a:cs typeface="Times New Roman" panose="02020603050405020304" pitchFamily="18" charset="0"/>
              </a:rPr>
              <a:t>lactase</a:t>
            </a:r>
            <a:r>
              <a:rPr lang="en-US" sz="1807" dirty="0">
                <a:latin typeface="Arial" panose="020B0604020202020204" pitchFamily="34" charset="0"/>
                <a:ea typeface="Times New Roman" panose="02020603050405020304" pitchFamily="18" charset="0"/>
                <a:cs typeface="Times New Roman" panose="02020603050405020304" pitchFamily="18" charset="0"/>
              </a:rPr>
              <a:t> to hydrolyze the disaccharide to monosaccharides.</a:t>
            </a:r>
          </a:p>
          <a:p>
            <a:pPr marL="310937" indent="-310937">
              <a:spcBef>
                <a:spcPts val="542"/>
              </a:spcBef>
              <a:buFont typeface="Symbol" panose="05050102010706020507" pitchFamily="18" charset="2"/>
              <a:buChar char=""/>
              <a:tabLst>
                <a:tab pos="207292" algn="l"/>
                <a:tab pos="414584" algn="l"/>
              </a:tabLst>
            </a:pPr>
            <a:r>
              <a:rPr lang="en-US" sz="1807" dirty="0">
                <a:latin typeface="Arial" panose="020B0604020202020204" pitchFamily="34" charset="0"/>
                <a:ea typeface="Times New Roman" panose="02020603050405020304" pitchFamily="18" charset="0"/>
                <a:cs typeface="Times New Roman" panose="02020603050405020304" pitchFamily="18" charset="0"/>
              </a:rPr>
              <a:t>Some adults have low levels of lactase (genetically programmed). This leads to </a:t>
            </a:r>
            <a:r>
              <a:rPr lang="en-US" sz="1807" i="1" dirty="0">
                <a:latin typeface="Arial" panose="020B0604020202020204" pitchFamily="34" charset="0"/>
                <a:ea typeface="Times New Roman" panose="02020603050405020304" pitchFamily="18" charset="0"/>
                <a:cs typeface="Times New Roman" panose="02020603050405020304" pitchFamily="18" charset="0"/>
              </a:rPr>
              <a:t>lactose intolerance</a:t>
            </a:r>
            <a:r>
              <a:rPr lang="en-US" sz="1807" dirty="0">
                <a:latin typeface="Arial" panose="020B0604020202020204" pitchFamily="34" charset="0"/>
                <a:ea typeface="Times New Roman" panose="02020603050405020304" pitchFamily="18" charset="0"/>
                <a:cs typeface="Times New Roman" panose="02020603050405020304" pitchFamily="18" charset="0"/>
              </a:rPr>
              <a:t>. The ingested lactose is not absorbed in the small intestine, but instead is fermented by bacteria in the large intestine, producing uncomfortable volumes of CO</a:t>
            </a:r>
            <a:r>
              <a:rPr lang="en-US" sz="1807" baseline="-25000" dirty="0">
                <a:latin typeface="Arial" panose="020B0604020202020204" pitchFamily="34" charset="0"/>
                <a:ea typeface="Times New Roman" panose="02020603050405020304" pitchFamily="18" charset="0"/>
                <a:cs typeface="Times New Roman" panose="02020603050405020304" pitchFamily="18" charset="0"/>
              </a:rPr>
              <a:t>2 </a:t>
            </a:r>
            <a:r>
              <a:rPr lang="en-US" sz="1807" dirty="0">
                <a:latin typeface="Arial" panose="020B0604020202020204" pitchFamily="34" charset="0"/>
                <a:ea typeface="Times New Roman" panose="02020603050405020304" pitchFamily="18" charset="0"/>
                <a:cs typeface="Times New Roman" panose="02020603050405020304" pitchFamily="18" charset="0"/>
              </a:rPr>
              <a:t>gas</a:t>
            </a:r>
            <a:r>
              <a:rPr lang="en-US" sz="1807" baseline="-25000" dirty="0">
                <a:latin typeface="Arial" panose="020B0604020202020204" pitchFamily="34" charset="0"/>
                <a:ea typeface="Times New Roman" panose="02020603050405020304" pitchFamily="18" charset="0"/>
                <a:cs typeface="Times New Roman" panose="02020603050405020304" pitchFamily="18" charset="0"/>
              </a:rPr>
              <a:t>.</a:t>
            </a:r>
            <a:endParaRPr lang="en-US" sz="1807" dirty="0">
              <a:latin typeface="Arial" panose="020B0604020202020204" pitchFamily="34" charset="0"/>
              <a:ea typeface="Times New Roman" panose="02020603050405020304" pitchFamily="18" charset="0"/>
              <a:cs typeface="Times New Roman" panose="02020603050405020304" pitchFamily="18" charset="0"/>
            </a:endParaRPr>
          </a:p>
          <a:p>
            <a:pPr marL="310937" indent="-310937">
              <a:spcBef>
                <a:spcPts val="542"/>
              </a:spcBef>
              <a:buFont typeface="Symbol" panose="05050102010706020507" pitchFamily="18" charset="2"/>
              <a:buChar char=""/>
              <a:tabLst>
                <a:tab pos="207292" algn="l"/>
                <a:tab pos="414584" algn="l"/>
              </a:tabLst>
            </a:pPr>
            <a:r>
              <a:rPr lang="en-US" sz="1807" dirty="0">
                <a:latin typeface="Arial" panose="020B0604020202020204" pitchFamily="34" charset="0"/>
                <a:ea typeface="Times New Roman" panose="02020603050405020304" pitchFamily="18" charset="0"/>
                <a:cs typeface="Times New Roman" panose="02020603050405020304" pitchFamily="18" charset="0"/>
              </a:rPr>
              <a:t>It is possible to purchase dairy products that have been treated with lactase, reducing the effects of lactose intolerance.</a:t>
            </a:r>
          </a:p>
        </p:txBody>
      </p:sp>
      <p:sp>
        <p:nvSpPr>
          <p:cNvPr id="10" name="TextBox 9">
            <a:extLst>
              <a:ext uri="{FF2B5EF4-FFF2-40B4-BE49-F238E27FC236}">
                <a16:creationId xmlns:a16="http://schemas.microsoft.com/office/drawing/2014/main" id="{04E6311A-346C-48EB-930B-EB0F45CBADFD}"/>
              </a:ext>
            </a:extLst>
          </p:cNvPr>
          <p:cNvSpPr txBox="1"/>
          <p:nvPr/>
        </p:nvSpPr>
        <p:spPr>
          <a:xfrm>
            <a:off x="4800600" y="171416"/>
            <a:ext cx="2203282" cy="481670"/>
          </a:xfrm>
          <a:prstGeom prst="rect">
            <a:avLst/>
          </a:prstGeom>
          <a:noFill/>
        </p:spPr>
        <p:txBody>
          <a:bodyPr wrap="square">
            <a:spAutoFit/>
          </a:bodyPr>
          <a:lstStyle/>
          <a:p>
            <a:pPr marL="165833" indent="-165833"/>
            <a:r>
              <a:rPr lang="en-US" sz="2530" dirty="0">
                <a:latin typeface="Arial" panose="020B0604020202020204" pitchFamily="34" charset="0"/>
                <a:ea typeface="Times New Roman" panose="02020603050405020304" pitchFamily="18" charset="0"/>
                <a:cs typeface="Times New Roman" panose="02020603050405020304" pitchFamily="18" charset="0"/>
              </a:rPr>
              <a:t>Disaccharides</a:t>
            </a:r>
          </a:p>
        </p:txBody>
      </p:sp>
      <p:grpSp>
        <p:nvGrpSpPr>
          <p:cNvPr id="12" name="Group 11">
            <a:extLst>
              <a:ext uri="{FF2B5EF4-FFF2-40B4-BE49-F238E27FC236}">
                <a16:creationId xmlns:a16="http://schemas.microsoft.com/office/drawing/2014/main" id="{00433489-0118-AE56-C295-D66D35BFB566}"/>
              </a:ext>
            </a:extLst>
          </p:cNvPr>
          <p:cNvGrpSpPr/>
          <p:nvPr/>
        </p:nvGrpSpPr>
        <p:grpSpPr>
          <a:xfrm>
            <a:off x="6165101" y="2811064"/>
            <a:ext cx="5366108" cy="2502802"/>
            <a:chOff x="5030848" y="1940421"/>
            <a:chExt cx="5917625" cy="2760035"/>
          </a:xfrm>
        </p:grpSpPr>
        <p:graphicFrame>
          <p:nvGraphicFramePr>
            <p:cNvPr id="13" name="Object 12">
              <a:extLst>
                <a:ext uri="{FF2B5EF4-FFF2-40B4-BE49-F238E27FC236}">
                  <a16:creationId xmlns:a16="http://schemas.microsoft.com/office/drawing/2014/main" id="{A64C1474-B0A6-4326-8F53-8386EADD6E9F}"/>
                </a:ext>
              </a:extLst>
            </p:cNvPr>
            <p:cNvGraphicFramePr>
              <a:graphicFrameLocks noChangeAspect="1"/>
            </p:cNvGraphicFramePr>
            <p:nvPr/>
          </p:nvGraphicFramePr>
          <p:xfrm>
            <a:off x="5030848" y="2349961"/>
            <a:ext cx="2528243" cy="1525235"/>
          </p:xfrm>
          <a:graphic>
            <a:graphicData uri="http://schemas.openxmlformats.org/presentationml/2006/ole">
              <mc:AlternateContent xmlns:mc="http://schemas.openxmlformats.org/markup-compatibility/2006">
                <mc:Choice xmlns:v="urn:schemas-microsoft-com:vml" Requires="v">
                  <p:oleObj name="MDLDrawObject Class" r:id="rId5" imgW="2905249" imgH="1752464" progId="MDLDrawOLE.MDLDrawObject.1">
                    <p:embed/>
                  </p:oleObj>
                </mc:Choice>
                <mc:Fallback>
                  <p:oleObj name="MDLDrawObject Class" r:id="rId5" imgW="2905249" imgH="1752464" progId="MDLDrawOLE.MDLDrawObject.1">
                    <p:embed/>
                    <p:pic>
                      <p:nvPicPr>
                        <p:cNvPr id="13" name="Object 12">
                          <a:extLst>
                            <a:ext uri="{FF2B5EF4-FFF2-40B4-BE49-F238E27FC236}">
                              <a16:creationId xmlns:a16="http://schemas.microsoft.com/office/drawing/2014/main" id="{A64C1474-B0A6-4326-8F53-8386EADD6E9F}"/>
                            </a:ext>
                          </a:extLst>
                        </p:cNvPr>
                        <p:cNvPicPr/>
                        <p:nvPr/>
                      </p:nvPicPr>
                      <p:blipFill>
                        <a:blip r:embed="rId6"/>
                        <a:stretch>
                          <a:fillRect/>
                        </a:stretch>
                      </p:blipFill>
                      <p:spPr>
                        <a:xfrm>
                          <a:off x="5030848" y="2349961"/>
                          <a:ext cx="2528243" cy="152523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9F630FAB-688E-5B52-5A6E-FBFF9E154EC0}"/>
                </a:ext>
              </a:extLst>
            </p:cNvPr>
            <p:cNvGraphicFramePr>
              <a:graphicFrameLocks noChangeAspect="1"/>
            </p:cNvGraphicFramePr>
            <p:nvPr/>
          </p:nvGraphicFramePr>
          <p:xfrm>
            <a:off x="7690922" y="2189488"/>
            <a:ext cx="3257551" cy="1557457"/>
          </p:xfrm>
          <a:graphic>
            <a:graphicData uri="http://schemas.openxmlformats.org/presentationml/2006/ole">
              <mc:AlternateContent xmlns:mc="http://schemas.openxmlformats.org/markup-compatibility/2006">
                <mc:Choice xmlns:v="urn:schemas-microsoft-com:vml" Requires="v">
                  <p:oleObj name="MDLDrawObject Class" r:id="rId7" imgW="3742826" imgH="1790174" progId="MDLDrawOLE.MDLDrawObject.1">
                    <p:embed/>
                  </p:oleObj>
                </mc:Choice>
                <mc:Fallback>
                  <p:oleObj name="MDLDrawObject Class" r:id="rId7" imgW="3742826" imgH="1790174" progId="MDLDrawOLE.MDLDrawObject.1">
                    <p:embed/>
                    <p:pic>
                      <p:nvPicPr>
                        <p:cNvPr id="14" name="Object 13">
                          <a:extLst>
                            <a:ext uri="{FF2B5EF4-FFF2-40B4-BE49-F238E27FC236}">
                              <a16:creationId xmlns:a16="http://schemas.microsoft.com/office/drawing/2014/main" id="{9F630FAB-688E-5B52-5A6E-FBFF9E154EC0}"/>
                            </a:ext>
                          </a:extLst>
                        </p:cNvPr>
                        <p:cNvPicPr/>
                        <p:nvPr/>
                      </p:nvPicPr>
                      <p:blipFill>
                        <a:blip r:embed="rId8"/>
                        <a:stretch>
                          <a:fillRect/>
                        </a:stretch>
                      </p:blipFill>
                      <p:spPr>
                        <a:xfrm>
                          <a:off x="7690922" y="2189488"/>
                          <a:ext cx="3257551" cy="1557457"/>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4BD45F6A-671C-DA71-80CF-A47FA3277DEC}"/>
                </a:ext>
              </a:extLst>
            </p:cNvPr>
            <p:cNvSpPr txBox="1"/>
            <p:nvPr/>
          </p:nvSpPr>
          <p:spPr>
            <a:xfrm>
              <a:off x="5094434" y="1940421"/>
              <a:ext cx="3254793" cy="409695"/>
            </a:xfrm>
            <a:prstGeom prst="rect">
              <a:avLst/>
            </a:prstGeom>
            <a:noFill/>
          </p:spPr>
          <p:txBody>
            <a:bodyPr wrap="none" rtlCol="0">
              <a:spAutoFit/>
            </a:bodyPr>
            <a:lstStyle/>
            <a:p>
              <a:r>
                <a:rPr lang="en-US" sz="1814" b="1" dirty="0">
                  <a:latin typeface="Arial" panose="020B0604020202020204" pitchFamily="34" charset="0"/>
                </a:rPr>
                <a:t>Metabolism of Lactose    </a:t>
              </a:r>
            </a:p>
          </p:txBody>
        </p:sp>
        <p:sp>
          <p:nvSpPr>
            <p:cNvPr id="16" name="TextBox 15">
              <a:extLst>
                <a:ext uri="{FF2B5EF4-FFF2-40B4-BE49-F238E27FC236}">
                  <a16:creationId xmlns:a16="http://schemas.microsoft.com/office/drawing/2014/main" id="{78F13410-B99E-492F-9DA8-FFF3CD52701F}"/>
                </a:ext>
              </a:extLst>
            </p:cNvPr>
            <p:cNvSpPr txBox="1"/>
            <p:nvPr/>
          </p:nvSpPr>
          <p:spPr>
            <a:xfrm>
              <a:off x="9946259" y="3674899"/>
              <a:ext cx="903677" cy="330076"/>
            </a:xfrm>
            <a:prstGeom prst="rect">
              <a:avLst/>
            </a:prstGeom>
            <a:noFill/>
          </p:spPr>
          <p:txBody>
            <a:bodyPr wrap="none" rtlCol="0">
              <a:spAutoFit/>
            </a:bodyPr>
            <a:lstStyle/>
            <a:p>
              <a:r>
                <a:rPr lang="en-US" sz="1345" dirty="0">
                  <a:latin typeface="Arial" panose="020B0604020202020204" pitchFamily="34" charset="0"/>
                </a:rPr>
                <a:t>Glucose</a:t>
              </a:r>
            </a:p>
          </p:txBody>
        </p:sp>
        <p:sp>
          <p:nvSpPr>
            <p:cNvPr id="17" name="TextBox 16">
              <a:extLst>
                <a:ext uri="{FF2B5EF4-FFF2-40B4-BE49-F238E27FC236}">
                  <a16:creationId xmlns:a16="http://schemas.microsoft.com/office/drawing/2014/main" id="{E5DC70F7-852B-0C7F-F641-3DD8FDA29CFD}"/>
                </a:ext>
              </a:extLst>
            </p:cNvPr>
            <p:cNvSpPr txBox="1"/>
            <p:nvPr/>
          </p:nvSpPr>
          <p:spPr>
            <a:xfrm>
              <a:off x="8146509" y="3674899"/>
              <a:ext cx="1062775" cy="330076"/>
            </a:xfrm>
            <a:prstGeom prst="rect">
              <a:avLst/>
            </a:prstGeom>
            <a:noFill/>
          </p:spPr>
          <p:txBody>
            <a:bodyPr wrap="none" rtlCol="0">
              <a:spAutoFit/>
            </a:bodyPr>
            <a:lstStyle/>
            <a:p>
              <a:r>
                <a:rPr lang="en-US" sz="1345" dirty="0">
                  <a:latin typeface="Arial" panose="020B0604020202020204" pitchFamily="34" charset="0"/>
                </a:rPr>
                <a:t>Galactose</a:t>
              </a:r>
            </a:p>
          </p:txBody>
        </p:sp>
        <p:cxnSp>
          <p:nvCxnSpPr>
            <p:cNvPr id="18" name="Straight Arrow Connector 17">
              <a:extLst>
                <a:ext uri="{FF2B5EF4-FFF2-40B4-BE49-F238E27FC236}">
                  <a16:creationId xmlns:a16="http://schemas.microsoft.com/office/drawing/2014/main" id="{9DB2C394-A639-C62B-C0DB-75265D4E04D5}"/>
                </a:ext>
              </a:extLst>
            </p:cNvPr>
            <p:cNvCxnSpPr/>
            <p:nvPr/>
          </p:nvCxnSpPr>
          <p:spPr>
            <a:xfrm>
              <a:off x="7419773" y="3010171"/>
              <a:ext cx="37005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01C7F22-F258-BCE8-F75B-B036C50644DF}"/>
                </a:ext>
              </a:extLst>
            </p:cNvPr>
            <p:cNvSpPr txBox="1"/>
            <p:nvPr/>
          </p:nvSpPr>
          <p:spPr>
            <a:xfrm>
              <a:off x="7216731" y="3059093"/>
              <a:ext cx="914283" cy="330076"/>
            </a:xfrm>
            <a:prstGeom prst="rect">
              <a:avLst/>
            </a:prstGeom>
            <a:noFill/>
          </p:spPr>
          <p:txBody>
            <a:bodyPr wrap="none" rtlCol="0">
              <a:spAutoFit/>
            </a:bodyPr>
            <a:lstStyle/>
            <a:p>
              <a:r>
                <a:rPr lang="en-US" sz="1345" b="1" i="1" dirty="0">
                  <a:latin typeface="Arial" panose="020B0604020202020204" pitchFamily="34" charset="0"/>
                </a:rPr>
                <a:t>Lactase</a:t>
              </a:r>
            </a:p>
          </p:txBody>
        </p:sp>
        <p:sp>
          <p:nvSpPr>
            <p:cNvPr id="20" name="Right Brace 19">
              <a:extLst>
                <a:ext uri="{FF2B5EF4-FFF2-40B4-BE49-F238E27FC236}">
                  <a16:creationId xmlns:a16="http://schemas.microsoft.com/office/drawing/2014/main" id="{1DC9B59E-EDCF-FF8A-08DC-D5FE797DF361}"/>
                </a:ext>
              </a:extLst>
            </p:cNvPr>
            <p:cNvSpPr/>
            <p:nvPr/>
          </p:nvSpPr>
          <p:spPr>
            <a:xfrm rot="5400000">
              <a:off x="9333267" y="3204225"/>
              <a:ext cx="330856" cy="196445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45" dirty="0">
                <a:latin typeface="Arial" panose="020B0604020202020204" pitchFamily="34" charset="0"/>
              </a:endParaRPr>
            </a:p>
          </p:txBody>
        </p:sp>
        <p:sp>
          <p:nvSpPr>
            <p:cNvPr id="21" name="TextBox 20">
              <a:extLst>
                <a:ext uri="{FF2B5EF4-FFF2-40B4-BE49-F238E27FC236}">
                  <a16:creationId xmlns:a16="http://schemas.microsoft.com/office/drawing/2014/main" id="{39447C94-5C8E-6553-C1A6-65D4098CDEDC}"/>
                </a:ext>
              </a:extLst>
            </p:cNvPr>
            <p:cNvSpPr txBox="1"/>
            <p:nvPr/>
          </p:nvSpPr>
          <p:spPr>
            <a:xfrm>
              <a:off x="8778175" y="4290761"/>
              <a:ext cx="1959027" cy="409695"/>
            </a:xfrm>
            <a:prstGeom prst="rect">
              <a:avLst/>
            </a:prstGeom>
            <a:noFill/>
          </p:spPr>
          <p:txBody>
            <a:bodyPr wrap="none" rtlCol="0">
              <a:spAutoFit/>
            </a:bodyPr>
            <a:lstStyle/>
            <a:p>
              <a:r>
                <a:rPr lang="en-US" sz="1814" dirty="0">
                  <a:latin typeface="Arial" panose="020B0604020202020204" pitchFamily="34" charset="0"/>
                </a:rPr>
                <a:t>Cellular Energy</a:t>
              </a:r>
            </a:p>
          </p:txBody>
        </p:sp>
      </p:grpSp>
      <p:sp>
        <p:nvSpPr>
          <p:cNvPr id="9" name="Date Placeholder 8">
            <a:extLst>
              <a:ext uri="{FF2B5EF4-FFF2-40B4-BE49-F238E27FC236}">
                <a16:creationId xmlns:a16="http://schemas.microsoft.com/office/drawing/2014/main" id="{C0A0A82A-BA49-888E-0AAA-A894CBEC804F}"/>
              </a:ext>
            </a:extLst>
          </p:cNvPr>
          <p:cNvSpPr>
            <a:spLocks noGrp="1"/>
          </p:cNvSpPr>
          <p:nvPr>
            <p:ph type="dt" sz="half" idx="10"/>
          </p:nvPr>
        </p:nvSpPr>
        <p:spPr/>
        <p:txBody>
          <a:bodyPr/>
          <a:lstStyle/>
          <a:p>
            <a:fld id="{B1963B7E-E264-42AF-961C-5119C8174288}" type="datetime1">
              <a:rPr lang="en-US" smtClean="0"/>
              <a:t>8/19/2023</a:t>
            </a:fld>
            <a:endParaRPr lang="en-US"/>
          </a:p>
        </p:txBody>
      </p:sp>
      <p:sp>
        <p:nvSpPr>
          <p:cNvPr id="22" name="Footer Placeholder 21">
            <a:extLst>
              <a:ext uri="{FF2B5EF4-FFF2-40B4-BE49-F238E27FC236}">
                <a16:creationId xmlns:a16="http://schemas.microsoft.com/office/drawing/2014/main" id="{8927BB26-8114-47E5-F36D-6592F952C9A4}"/>
              </a:ext>
            </a:extLst>
          </p:cNvPr>
          <p:cNvSpPr>
            <a:spLocks noGrp="1"/>
          </p:cNvSpPr>
          <p:nvPr>
            <p:ph type="ftr" sz="quarter" idx="11"/>
          </p:nvPr>
        </p:nvSpPr>
        <p:spPr/>
        <p:txBody>
          <a:bodyPr/>
          <a:lstStyle/>
          <a:p>
            <a:r>
              <a:rPr lang="en-US"/>
              <a:t>D &amp; D - Lec 2 - Fall 2023</a:t>
            </a:r>
          </a:p>
        </p:txBody>
      </p:sp>
      <p:sp>
        <p:nvSpPr>
          <p:cNvPr id="23" name="Slide Number Placeholder 22">
            <a:extLst>
              <a:ext uri="{FF2B5EF4-FFF2-40B4-BE49-F238E27FC236}">
                <a16:creationId xmlns:a16="http://schemas.microsoft.com/office/drawing/2014/main" id="{893DE6F4-C68F-F4CE-7B13-6E96D7201A38}"/>
              </a:ext>
            </a:extLst>
          </p:cNvPr>
          <p:cNvSpPr>
            <a:spLocks noGrp="1"/>
          </p:cNvSpPr>
          <p:nvPr>
            <p:ph type="sldNum" sz="quarter" idx="12"/>
          </p:nvPr>
        </p:nvSpPr>
        <p:spPr/>
        <p:txBody>
          <a:bodyPr/>
          <a:lstStyle/>
          <a:p>
            <a:fld id="{DC3BB032-4020-48F4-953B-341806DC4A2B}" type="slidenum">
              <a:rPr lang="en-US" smtClean="0"/>
              <a:t>36</a:t>
            </a:fld>
            <a:endParaRPr lang="en-US"/>
          </a:p>
        </p:txBody>
      </p:sp>
    </p:spTree>
    <p:extLst>
      <p:ext uri="{BB962C8B-B14F-4D97-AF65-F5344CB8AC3E}">
        <p14:creationId xmlns:p14="http://schemas.microsoft.com/office/powerpoint/2010/main" val="17031719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521D1-198F-4DDA-83B1-6F516DCFFE8A}"/>
              </a:ext>
            </a:extLst>
          </p:cNvPr>
          <p:cNvPicPr>
            <a:picLocks noChangeAspect="1"/>
          </p:cNvPicPr>
          <p:nvPr/>
        </p:nvPicPr>
        <p:blipFill rotWithShape="1">
          <a:blip r:embed="rId2"/>
          <a:srcRect t="18890" b="7999"/>
          <a:stretch/>
        </p:blipFill>
        <p:spPr>
          <a:xfrm>
            <a:off x="578889" y="112285"/>
            <a:ext cx="4755111" cy="3669940"/>
          </a:xfrm>
          <a:prstGeom prst="rect">
            <a:avLst/>
          </a:prstGeom>
        </p:spPr>
      </p:pic>
      <p:sp>
        <p:nvSpPr>
          <p:cNvPr id="7" name="TextBox 6">
            <a:extLst>
              <a:ext uri="{FF2B5EF4-FFF2-40B4-BE49-F238E27FC236}">
                <a16:creationId xmlns:a16="http://schemas.microsoft.com/office/drawing/2014/main" id="{B9BD39F5-F14B-4259-81C4-137A8F79A814}"/>
              </a:ext>
            </a:extLst>
          </p:cNvPr>
          <p:cNvSpPr txBox="1"/>
          <p:nvPr/>
        </p:nvSpPr>
        <p:spPr>
          <a:xfrm>
            <a:off x="4543272" y="-19520"/>
            <a:ext cx="3026791" cy="483337"/>
          </a:xfrm>
          <a:prstGeom prst="rect">
            <a:avLst/>
          </a:prstGeom>
          <a:noFill/>
        </p:spPr>
        <p:txBody>
          <a:bodyPr wrap="none" rtlCol="0">
            <a:spAutoFit/>
          </a:bodyPr>
          <a:lstStyle/>
          <a:p>
            <a:r>
              <a:rPr lang="en-US" sz="2541" dirty="0">
                <a:latin typeface="Arial" panose="020B0604020202020204" pitchFamily="34" charset="0"/>
              </a:rPr>
              <a:t>Lactose Intolerance</a:t>
            </a:r>
          </a:p>
        </p:txBody>
      </p:sp>
      <p:pic>
        <p:nvPicPr>
          <p:cNvPr id="11" name="Picture 10">
            <a:extLst>
              <a:ext uri="{FF2B5EF4-FFF2-40B4-BE49-F238E27FC236}">
                <a16:creationId xmlns:a16="http://schemas.microsoft.com/office/drawing/2014/main" id="{737686F0-5D0B-4416-94BB-E93AF2112E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3521" y="556235"/>
            <a:ext cx="4860760" cy="3823798"/>
          </a:xfrm>
          <a:prstGeom prst="rect">
            <a:avLst/>
          </a:prstGeom>
        </p:spPr>
      </p:pic>
      <p:sp>
        <p:nvSpPr>
          <p:cNvPr id="12" name="TextBox 11">
            <a:extLst>
              <a:ext uri="{FF2B5EF4-FFF2-40B4-BE49-F238E27FC236}">
                <a16:creationId xmlns:a16="http://schemas.microsoft.com/office/drawing/2014/main" id="{C02BB06A-4472-4F8E-B55C-CF2C08D61CD8}"/>
              </a:ext>
            </a:extLst>
          </p:cNvPr>
          <p:cNvSpPr txBox="1"/>
          <p:nvPr/>
        </p:nvSpPr>
        <p:spPr>
          <a:xfrm>
            <a:off x="8362725" y="257435"/>
            <a:ext cx="2492990" cy="399981"/>
          </a:xfrm>
          <a:prstGeom prst="rect">
            <a:avLst/>
          </a:prstGeom>
          <a:noFill/>
        </p:spPr>
        <p:txBody>
          <a:bodyPr wrap="none" rtlCol="0">
            <a:spAutoFit/>
          </a:bodyPr>
          <a:lstStyle/>
          <a:p>
            <a:r>
              <a:rPr lang="en-US" sz="1999" dirty="0">
                <a:latin typeface="Arial" panose="020B0604020202020204" pitchFamily="34" charset="0"/>
              </a:rPr>
              <a:t>Lactase Persistence</a:t>
            </a:r>
          </a:p>
        </p:txBody>
      </p:sp>
      <p:pic>
        <p:nvPicPr>
          <p:cNvPr id="13" name="Picture 12">
            <a:extLst>
              <a:ext uri="{FF2B5EF4-FFF2-40B4-BE49-F238E27FC236}">
                <a16:creationId xmlns:a16="http://schemas.microsoft.com/office/drawing/2014/main" id="{48BAAF76-86E5-4049-8019-3A5A4EB22FAB}"/>
              </a:ext>
            </a:extLst>
          </p:cNvPr>
          <p:cNvPicPr>
            <a:picLocks noChangeAspect="1"/>
          </p:cNvPicPr>
          <p:nvPr/>
        </p:nvPicPr>
        <p:blipFill>
          <a:blip r:embed="rId4"/>
          <a:stretch>
            <a:fillRect/>
          </a:stretch>
        </p:blipFill>
        <p:spPr>
          <a:xfrm>
            <a:off x="152400" y="3681254"/>
            <a:ext cx="5369823" cy="3082360"/>
          </a:xfrm>
          <a:prstGeom prst="rect">
            <a:avLst/>
          </a:prstGeom>
        </p:spPr>
      </p:pic>
      <p:pic>
        <p:nvPicPr>
          <p:cNvPr id="14" name="Picture 13">
            <a:extLst>
              <a:ext uri="{FF2B5EF4-FFF2-40B4-BE49-F238E27FC236}">
                <a16:creationId xmlns:a16="http://schemas.microsoft.com/office/drawing/2014/main" id="{64C859FE-384C-4462-B3EC-03340298039B}"/>
              </a:ext>
            </a:extLst>
          </p:cNvPr>
          <p:cNvPicPr>
            <a:picLocks noChangeAspect="1"/>
          </p:cNvPicPr>
          <p:nvPr/>
        </p:nvPicPr>
        <p:blipFill>
          <a:blip r:embed="rId5"/>
          <a:stretch>
            <a:fillRect/>
          </a:stretch>
        </p:blipFill>
        <p:spPr>
          <a:xfrm>
            <a:off x="5118581" y="4108066"/>
            <a:ext cx="2312947" cy="2312947"/>
          </a:xfrm>
          <a:prstGeom prst="rect">
            <a:avLst/>
          </a:prstGeom>
        </p:spPr>
      </p:pic>
      <p:pic>
        <p:nvPicPr>
          <p:cNvPr id="22" name="Picture 21">
            <a:extLst>
              <a:ext uri="{FF2B5EF4-FFF2-40B4-BE49-F238E27FC236}">
                <a16:creationId xmlns:a16="http://schemas.microsoft.com/office/drawing/2014/main" id="{913BD8EB-609D-F05C-8A2B-A5046335EF36}"/>
              </a:ext>
            </a:extLst>
          </p:cNvPr>
          <p:cNvPicPr>
            <a:picLocks noChangeAspect="1"/>
          </p:cNvPicPr>
          <p:nvPr/>
        </p:nvPicPr>
        <p:blipFill>
          <a:blip r:embed="rId6"/>
          <a:stretch>
            <a:fillRect/>
          </a:stretch>
        </p:blipFill>
        <p:spPr>
          <a:xfrm>
            <a:off x="7238923" y="3987763"/>
            <a:ext cx="1155192" cy="2401837"/>
          </a:xfrm>
          <a:prstGeom prst="rect">
            <a:avLst/>
          </a:prstGeom>
        </p:spPr>
      </p:pic>
      <p:sp>
        <p:nvSpPr>
          <p:cNvPr id="23" name="TextBox 22">
            <a:extLst>
              <a:ext uri="{FF2B5EF4-FFF2-40B4-BE49-F238E27FC236}">
                <a16:creationId xmlns:a16="http://schemas.microsoft.com/office/drawing/2014/main" id="{9BF44D36-E9A9-E330-D2F4-6ED76F8321C5}"/>
              </a:ext>
            </a:extLst>
          </p:cNvPr>
          <p:cNvSpPr txBox="1"/>
          <p:nvPr/>
        </p:nvSpPr>
        <p:spPr>
          <a:xfrm>
            <a:off x="5410200" y="637544"/>
            <a:ext cx="2492990" cy="1921295"/>
          </a:xfrm>
          <a:prstGeom prst="rect">
            <a:avLst/>
          </a:prstGeom>
          <a:noFill/>
        </p:spPr>
        <p:txBody>
          <a:bodyPr wrap="square" rtlCol="0">
            <a:spAutoFit/>
          </a:bodyPr>
          <a:lstStyle/>
          <a:p>
            <a:pPr algn="l"/>
            <a:r>
              <a:rPr lang="en-US" sz="1814" dirty="0">
                <a:solidFill>
                  <a:srgbClr val="0070C0"/>
                </a:solidFill>
                <a:latin typeface="Arial" panose="020B0604020202020204" pitchFamily="34" charset="0"/>
                <a:cs typeface="Arial" panose="020B0604020202020204" pitchFamily="34" charset="0"/>
              </a:rPr>
              <a:t>Which region can individuals consume lactose (High lactase persistence)?</a:t>
            </a:r>
          </a:p>
          <a:p>
            <a:pPr marL="414589" indent="-414589">
              <a:spcBef>
                <a:spcPts val="600"/>
              </a:spcBef>
              <a:buAutoNum type="alphaUcParenR"/>
            </a:pPr>
            <a:r>
              <a:rPr lang="en-US" sz="1814" dirty="0">
                <a:solidFill>
                  <a:srgbClr val="0070C0"/>
                </a:solidFill>
                <a:latin typeface="Arial" panose="020B0604020202020204" pitchFamily="34" charset="0"/>
                <a:cs typeface="Arial" panose="020B0604020202020204" pitchFamily="34" charset="0"/>
              </a:rPr>
              <a:t>UK</a:t>
            </a:r>
          </a:p>
          <a:p>
            <a:pPr marL="414589" indent="-414589">
              <a:spcBef>
                <a:spcPts val="600"/>
              </a:spcBef>
              <a:buAutoNum type="alphaUcParenR"/>
            </a:pPr>
            <a:r>
              <a:rPr lang="en-US" sz="1814" dirty="0">
                <a:solidFill>
                  <a:srgbClr val="0070C0"/>
                </a:solidFill>
                <a:latin typeface="Arial" panose="020B0604020202020204" pitchFamily="34" charset="0"/>
                <a:cs typeface="Arial" panose="020B0604020202020204" pitchFamily="34" charset="0"/>
              </a:rPr>
              <a:t>South Africa</a:t>
            </a:r>
          </a:p>
        </p:txBody>
      </p:sp>
      <p:sp>
        <p:nvSpPr>
          <p:cNvPr id="4" name="Date Placeholder 3">
            <a:extLst>
              <a:ext uri="{FF2B5EF4-FFF2-40B4-BE49-F238E27FC236}">
                <a16:creationId xmlns:a16="http://schemas.microsoft.com/office/drawing/2014/main" id="{FB4A0537-33A5-D9D0-BCF3-71B0D4A6D693}"/>
              </a:ext>
            </a:extLst>
          </p:cNvPr>
          <p:cNvSpPr>
            <a:spLocks noGrp="1"/>
          </p:cNvSpPr>
          <p:nvPr>
            <p:ph type="dt" sz="half" idx="10"/>
          </p:nvPr>
        </p:nvSpPr>
        <p:spPr/>
        <p:txBody>
          <a:bodyPr/>
          <a:lstStyle/>
          <a:p>
            <a:fld id="{D2A421EE-A4F0-462D-8DBD-9D6055DDE61D}" type="datetime1">
              <a:rPr lang="en-US" smtClean="0"/>
              <a:t>8/19/2023</a:t>
            </a:fld>
            <a:endParaRPr lang="en-US"/>
          </a:p>
        </p:txBody>
      </p:sp>
      <p:sp>
        <p:nvSpPr>
          <p:cNvPr id="5" name="Footer Placeholder 4">
            <a:extLst>
              <a:ext uri="{FF2B5EF4-FFF2-40B4-BE49-F238E27FC236}">
                <a16:creationId xmlns:a16="http://schemas.microsoft.com/office/drawing/2014/main" id="{8F49BAD6-B1EF-0C3E-E717-A64C02D847D8}"/>
              </a:ext>
            </a:extLst>
          </p:cNvPr>
          <p:cNvSpPr>
            <a:spLocks noGrp="1"/>
          </p:cNvSpPr>
          <p:nvPr>
            <p:ph type="ftr" sz="quarter" idx="11"/>
          </p:nvPr>
        </p:nvSpPr>
        <p:spPr/>
        <p:txBody>
          <a:bodyPr/>
          <a:lstStyle/>
          <a:p>
            <a:r>
              <a:rPr lang="en-US"/>
              <a:t>D &amp; D - Lec 2 - Fall 2023</a:t>
            </a:r>
          </a:p>
        </p:txBody>
      </p:sp>
      <p:sp>
        <p:nvSpPr>
          <p:cNvPr id="6" name="Slide Number Placeholder 5">
            <a:extLst>
              <a:ext uri="{FF2B5EF4-FFF2-40B4-BE49-F238E27FC236}">
                <a16:creationId xmlns:a16="http://schemas.microsoft.com/office/drawing/2014/main" id="{A70CCD61-C3F4-3BAD-006B-3C4308070221}"/>
              </a:ext>
            </a:extLst>
          </p:cNvPr>
          <p:cNvSpPr>
            <a:spLocks noGrp="1"/>
          </p:cNvSpPr>
          <p:nvPr>
            <p:ph type="sldNum" sz="quarter" idx="12"/>
          </p:nvPr>
        </p:nvSpPr>
        <p:spPr/>
        <p:txBody>
          <a:bodyPr/>
          <a:lstStyle/>
          <a:p>
            <a:fld id="{DC3BB032-4020-48F4-953B-341806DC4A2B}" type="slidenum">
              <a:rPr lang="en-US" smtClean="0"/>
              <a:t>37</a:t>
            </a:fld>
            <a:endParaRPr lang="en-US"/>
          </a:p>
        </p:txBody>
      </p:sp>
    </p:spTree>
    <p:extLst>
      <p:ext uri="{BB962C8B-B14F-4D97-AF65-F5344CB8AC3E}">
        <p14:creationId xmlns:p14="http://schemas.microsoft.com/office/powerpoint/2010/main" val="29652443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close up of a map&#10;&#10;Description generated with high confidence">
            <a:extLst>
              <a:ext uri="{FF2B5EF4-FFF2-40B4-BE49-F238E27FC236}">
                <a16:creationId xmlns:a16="http://schemas.microsoft.com/office/drawing/2014/main" id="{082940FB-6883-4660-8C32-6BCE82B8C5E6}"/>
              </a:ext>
            </a:extLst>
          </p:cNvPr>
          <p:cNvPicPr>
            <a:picLocks noChangeAspect="1"/>
          </p:cNvPicPr>
          <p:nvPr/>
        </p:nvPicPr>
        <p:blipFill>
          <a:blip r:embed="rId3"/>
          <a:stretch>
            <a:fillRect/>
          </a:stretch>
        </p:blipFill>
        <p:spPr>
          <a:xfrm>
            <a:off x="445460" y="3923980"/>
            <a:ext cx="4707551" cy="1864116"/>
          </a:xfrm>
          <a:prstGeom prst="rect">
            <a:avLst/>
          </a:prstGeom>
        </p:spPr>
      </p:pic>
      <p:grpSp>
        <p:nvGrpSpPr>
          <p:cNvPr id="20" name="Group 19">
            <a:extLst>
              <a:ext uri="{FF2B5EF4-FFF2-40B4-BE49-F238E27FC236}">
                <a16:creationId xmlns:a16="http://schemas.microsoft.com/office/drawing/2014/main" id="{0835C839-76DA-3E95-F98D-EDD0F7D0840B}"/>
              </a:ext>
            </a:extLst>
          </p:cNvPr>
          <p:cNvGrpSpPr/>
          <p:nvPr/>
        </p:nvGrpSpPr>
        <p:grpSpPr>
          <a:xfrm>
            <a:off x="445460" y="1121517"/>
            <a:ext cx="5319356" cy="1650546"/>
            <a:chOff x="107860" y="880069"/>
            <a:chExt cx="5319356" cy="1650546"/>
          </a:xfrm>
        </p:grpSpPr>
        <p:pic>
          <p:nvPicPr>
            <p:cNvPr id="2" name="Picture 1"/>
            <p:cNvPicPr>
              <a:picLocks noChangeAspect="1"/>
            </p:cNvPicPr>
            <p:nvPr/>
          </p:nvPicPr>
          <p:blipFill rotWithShape="1">
            <a:blip r:embed="rId4"/>
            <a:srcRect l="-290" t="6115" r="290" b="2565"/>
            <a:stretch/>
          </p:blipFill>
          <p:spPr>
            <a:xfrm>
              <a:off x="107860" y="880069"/>
              <a:ext cx="5319356" cy="1479895"/>
            </a:xfrm>
            <a:prstGeom prst="rect">
              <a:avLst/>
            </a:prstGeom>
          </p:spPr>
        </p:pic>
        <p:sp>
          <p:nvSpPr>
            <p:cNvPr id="4" name="Rectangle 3"/>
            <p:cNvSpPr/>
            <p:nvPr/>
          </p:nvSpPr>
          <p:spPr>
            <a:xfrm>
              <a:off x="1279802" y="2293703"/>
              <a:ext cx="2537060" cy="236912"/>
            </a:xfrm>
            <a:prstGeom prst="rect">
              <a:avLst/>
            </a:prstGeom>
          </p:spPr>
          <p:txBody>
            <a:bodyPr wrap="square">
              <a:spAutoFit/>
            </a:bodyPr>
            <a:lstStyle/>
            <a:p>
              <a:pPr algn="ctr" defTabSz="829889"/>
              <a:r>
                <a:rPr lang="en-US" sz="1195" b="1" dirty="0">
                  <a:solidFill>
                    <a:srgbClr val="002060"/>
                  </a:solidFill>
                  <a:latin typeface="Symbol" panose="05050102010706020507" pitchFamily="18" charset="2"/>
                  <a:ea typeface="Symbol" charset="2"/>
                  <a:cs typeface="Symbol" charset="2"/>
                </a:rPr>
                <a:t>a</a:t>
              </a:r>
              <a:r>
                <a:rPr lang="en-US" sz="1195" b="1" dirty="0">
                  <a:solidFill>
                    <a:srgbClr val="002060"/>
                  </a:solidFill>
                  <a:latin typeface="Calibri" panose="020F0502020204030204" pitchFamily="34" charset="0"/>
                  <a:ea typeface="Comic Sans MS" charset="0"/>
                  <a:cs typeface="Calibri" panose="020F0502020204030204" pitchFamily="34" charset="0"/>
                </a:rPr>
                <a:t>-1,4- </a:t>
              </a:r>
              <a:r>
                <a:rPr lang="en-US" sz="1195" b="1" dirty="0" err="1">
                  <a:solidFill>
                    <a:srgbClr val="002060"/>
                  </a:solidFill>
                  <a:latin typeface="Calibri" panose="020F0502020204030204" pitchFamily="34" charset="0"/>
                  <a:ea typeface="Comic Sans MS" charset="0"/>
                  <a:cs typeface="Calibri" panose="020F0502020204030204" pitchFamily="34" charset="0"/>
                </a:rPr>
                <a:t>glycosidic</a:t>
              </a:r>
              <a:r>
                <a:rPr lang="en-US" sz="1195" b="1" dirty="0">
                  <a:solidFill>
                    <a:srgbClr val="002060"/>
                  </a:solidFill>
                  <a:latin typeface="Calibri" panose="020F0502020204030204" pitchFamily="34" charset="0"/>
                  <a:ea typeface="Comic Sans MS" charset="0"/>
                  <a:cs typeface="Calibri" panose="020F0502020204030204" pitchFamily="34" charset="0"/>
                </a:rPr>
                <a:t> linkage</a:t>
              </a:r>
            </a:p>
          </p:txBody>
        </p:sp>
        <p:sp>
          <p:nvSpPr>
            <p:cNvPr id="5" name="Rectangle 4">
              <a:extLst>
                <a:ext uri="{FF2B5EF4-FFF2-40B4-BE49-F238E27FC236}">
                  <a16:creationId xmlns:a16="http://schemas.microsoft.com/office/drawing/2014/main" id="{1E0709DB-A3B3-4DD6-8AC3-8208E2EDFC0A}"/>
                </a:ext>
              </a:extLst>
            </p:cNvPr>
            <p:cNvSpPr/>
            <p:nvPr/>
          </p:nvSpPr>
          <p:spPr>
            <a:xfrm>
              <a:off x="204619" y="905266"/>
              <a:ext cx="3085574" cy="55848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defTabSz="829889"/>
              <a:endParaRPr lang="en-US" sz="1076" dirty="0">
                <a:solidFill>
                  <a:prstClr val="black"/>
                </a:solidFill>
                <a:latin typeface="Calibri" panose="020F0502020204030204" pitchFamily="34" charset="0"/>
              </a:endParaRPr>
            </a:p>
          </p:txBody>
        </p:sp>
        <p:cxnSp>
          <p:nvCxnSpPr>
            <p:cNvPr id="7" name="Straight Arrow Connector 6">
              <a:extLst>
                <a:ext uri="{FF2B5EF4-FFF2-40B4-BE49-F238E27FC236}">
                  <a16:creationId xmlns:a16="http://schemas.microsoft.com/office/drawing/2014/main" id="{C73E98C0-B0F7-488B-ACAD-8E69222AB356}"/>
                </a:ext>
              </a:extLst>
            </p:cNvPr>
            <p:cNvCxnSpPr/>
            <p:nvPr/>
          </p:nvCxnSpPr>
          <p:spPr>
            <a:xfrm flipH="1" flipV="1">
              <a:off x="1567077" y="2120912"/>
              <a:ext cx="305816" cy="2642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F75704E6-9221-4322-A7ED-717AA4D6FEB4}"/>
                </a:ext>
              </a:extLst>
            </p:cNvPr>
            <p:cNvCxnSpPr/>
            <p:nvPr/>
          </p:nvCxnSpPr>
          <p:spPr>
            <a:xfrm flipH="1" flipV="1">
              <a:off x="1704170" y="2034830"/>
              <a:ext cx="194034" cy="35033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926A416-67D9-439F-A94A-F3C746B700E7}"/>
                </a:ext>
              </a:extLst>
            </p:cNvPr>
            <p:cNvCxnSpPr/>
            <p:nvPr/>
          </p:nvCxnSpPr>
          <p:spPr>
            <a:xfrm flipH="1" flipV="1">
              <a:off x="1818058" y="1959247"/>
              <a:ext cx="101236" cy="3845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Rectangle 15">
              <a:extLst>
                <a:ext uri="{FF2B5EF4-FFF2-40B4-BE49-F238E27FC236}">
                  <a16:creationId xmlns:a16="http://schemas.microsoft.com/office/drawing/2014/main" id="{362E0954-16C4-445B-A659-3F5D54374670}"/>
                </a:ext>
              </a:extLst>
            </p:cNvPr>
            <p:cNvSpPr/>
            <p:nvPr/>
          </p:nvSpPr>
          <p:spPr>
            <a:xfrm>
              <a:off x="786721" y="1975756"/>
              <a:ext cx="516723" cy="10526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29889"/>
              <a:endParaRPr lang="en-US" sz="1076" dirty="0">
                <a:solidFill>
                  <a:prstClr val="white"/>
                </a:solidFill>
                <a:latin typeface="Calibri" panose="020F0502020204030204" pitchFamily="34" charset="0"/>
              </a:endParaRPr>
            </a:p>
          </p:txBody>
        </p:sp>
        <p:cxnSp>
          <p:nvCxnSpPr>
            <p:cNvPr id="18" name="Straight Arrow Connector 17">
              <a:extLst>
                <a:ext uri="{FF2B5EF4-FFF2-40B4-BE49-F238E27FC236}">
                  <a16:creationId xmlns:a16="http://schemas.microsoft.com/office/drawing/2014/main" id="{FC6E5C0E-3C78-4953-A6FF-657AE400EAA8}"/>
                </a:ext>
              </a:extLst>
            </p:cNvPr>
            <p:cNvCxnSpPr/>
            <p:nvPr/>
          </p:nvCxnSpPr>
          <p:spPr>
            <a:xfrm flipV="1">
              <a:off x="1320318" y="1847534"/>
              <a:ext cx="459778" cy="1872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5" name="Rectangle 14">
            <a:extLst>
              <a:ext uri="{FF2B5EF4-FFF2-40B4-BE49-F238E27FC236}">
                <a16:creationId xmlns:a16="http://schemas.microsoft.com/office/drawing/2014/main" id="{D400A3AC-DD6C-4CCC-99E4-F0ABCBA40C19}"/>
              </a:ext>
            </a:extLst>
          </p:cNvPr>
          <p:cNvSpPr/>
          <p:nvPr/>
        </p:nvSpPr>
        <p:spPr>
          <a:xfrm>
            <a:off x="72885" y="2093558"/>
            <a:ext cx="1741860" cy="460126"/>
          </a:xfrm>
          <a:prstGeom prst="rect">
            <a:avLst/>
          </a:prstGeom>
        </p:spPr>
        <p:txBody>
          <a:bodyPr wrap="square">
            <a:spAutoFit/>
          </a:bodyPr>
          <a:lstStyle/>
          <a:p>
            <a:pPr algn="ctr" defTabSz="829889"/>
            <a:r>
              <a:rPr lang="en-US" sz="1195" b="1" dirty="0">
                <a:solidFill>
                  <a:srgbClr val="002060"/>
                </a:solidFill>
                <a:latin typeface="Calibri" panose="020F0502020204030204" pitchFamily="34" charset="0"/>
                <a:ea typeface="Symbol" charset="2"/>
                <a:cs typeface="Symbol" charset="2"/>
              </a:rPr>
              <a:t>Branch point</a:t>
            </a:r>
          </a:p>
          <a:p>
            <a:pPr algn="ctr" defTabSz="829889"/>
            <a:r>
              <a:rPr lang="en-US" sz="1195" b="1" dirty="0">
                <a:solidFill>
                  <a:srgbClr val="002060"/>
                </a:solidFill>
                <a:latin typeface="Symbol" panose="05050102010706020507" pitchFamily="18" charset="2"/>
                <a:ea typeface="Symbol" charset="2"/>
                <a:cs typeface="Symbol" charset="2"/>
              </a:rPr>
              <a:t>a</a:t>
            </a:r>
            <a:r>
              <a:rPr lang="en-US" sz="1195" b="1" dirty="0">
                <a:solidFill>
                  <a:srgbClr val="002060"/>
                </a:solidFill>
                <a:latin typeface="Calibri" panose="020F0502020204030204" pitchFamily="34" charset="0"/>
                <a:ea typeface="Comic Sans MS" charset="0"/>
                <a:cs typeface="Calibri" panose="020F0502020204030204" pitchFamily="34" charset="0"/>
              </a:rPr>
              <a:t>-1,6- </a:t>
            </a:r>
            <a:r>
              <a:rPr lang="en-US" sz="1195" b="1" dirty="0" err="1">
                <a:solidFill>
                  <a:srgbClr val="002060"/>
                </a:solidFill>
                <a:latin typeface="Calibri" panose="020F0502020204030204" pitchFamily="34" charset="0"/>
                <a:ea typeface="Comic Sans MS" charset="0"/>
                <a:cs typeface="Calibri" panose="020F0502020204030204" pitchFamily="34" charset="0"/>
              </a:rPr>
              <a:t>glycosidic</a:t>
            </a:r>
            <a:r>
              <a:rPr lang="en-US" sz="1195" b="1" dirty="0">
                <a:solidFill>
                  <a:srgbClr val="002060"/>
                </a:solidFill>
                <a:latin typeface="Calibri" panose="020F0502020204030204" pitchFamily="34" charset="0"/>
                <a:ea typeface="Comic Sans MS" charset="0"/>
                <a:cs typeface="Calibri" panose="020F0502020204030204" pitchFamily="34" charset="0"/>
              </a:rPr>
              <a:t> linkage</a:t>
            </a:r>
          </a:p>
        </p:txBody>
      </p:sp>
      <p:sp>
        <p:nvSpPr>
          <p:cNvPr id="3" name="Rectangle 2"/>
          <p:cNvSpPr/>
          <p:nvPr/>
        </p:nvSpPr>
        <p:spPr>
          <a:xfrm>
            <a:off x="161131" y="482182"/>
            <a:ext cx="4455275" cy="646331"/>
          </a:xfrm>
          <a:prstGeom prst="rect">
            <a:avLst/>
          </a:prstGeom>
        </p:spPr>
        <p:txBody>
          <a:bodyPr wrap="square">
            <a:spAutoFit/>
          </a:bodyPr>
          <a:lstStyle/>
          <a:p>
            <a:pPr defTabSz="829889"/>
            <a:r>
              <a:rPr lang="en-US" dirty="0">
                <a:solidFill>
                  <a:prstClr val="black"/>
                </a:solidFill>
                <a:latin typeface="Calibri" panose="020F0502020204030204" pitchFamily="34" charset="0"/>
                <a:ea typeface="Comic Sans MS" charset="0"/>
                <a:cs typeface="Calibri" panose="020F0502020204030204" pitchFamily="34" charset="0"/>
              </a:rPr>
              <a:t>Glycogen and is made entirely of glucose units and is used for glucose storage.</a:t>
            </a:r>
            <a:endParaRPr lang="en-US" dirty="0">
              <a:solidFill>
                <a:prstClr val="black"/>
              </a:solidFill>
              <a:latin typeface="Calibri" panose="020F0502020204030204" pitchFamily="34" charset="0"/>
            </a:endParaRPr>
          </a:p>
        </p:txBody>
      </p:sp>
      <p:sp>
        <p:nvSpPr>
          <p:cNvPr id="22" name="Title 1">
            <a:extLst>
              <a:ext uri="{FF2B5EF4-FFF2-40B4-BE49-F238E27FC236}">
                <a16:creationId xmlns:a16="http://schemas.microsoft.com/office/drawing/2014/main" id="{FA19C186-A137-4D37-A64E-F3B609DA8776}"/>
              </a:ext>
            </a:extLst>
          </p:cNvPr>
          <p:cNvSpPr txBox="1">
            <a:spLocks/>
          </p:cNvSpPr>
          <p:nvPr/>
        </p:nvSpPr>
        <p:spPr>
          <a:xfrm>
            <a:off x="1794938" y="110328"/>
            <a:ext cx="9357024" cy="45125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414944"/>
            <a:r>
              <a:rPr lang="en-US" sz="2800" dirty="0">
                <a:solidFill>
                  <a:prstClr val="black"/>
                </a:solidFill>
                <a:latin typeface="Calibri" panose="020F0502020204030204" pitchFamily="34" charset="0"/>
                <a:ea typeface="Comic Sans MS" charset="0"/>
              </a:rPr>
              <a:t>Polysaccharides</a:t>
            </a:r>
            <a:r>
              <a:rPr lang="en-US" sz="2800" dirty="0">
                <a:solidFill>
                  <a:prstClr val="black"/>
                </a:solidFill>
                <a:latin typeface="Calibri" panose="020F0502020204030204" pitchFamily="34" charset="0"/>
                <a:ea typeface="Comic Sans MS" charset="0"/>
                <a:cs typeface="Calibri" panose="020F0502020204030204" pitchFamily="34" charset="0"/>
              </a:rPr>
              <a:t> as Energy Storage – Glycogen Storage Disease</a:t>
            </a:r>
          </a:p>
        </p:txBody>
      </p:sp>
      <p:sp>
        <p:nvSpPr>
          <p:cNvPr id="6" name="Date Placeholder 5">
            <a:extLst>
              <a:ext uri="{FF2B5EF4-FFF2-40B4-BE49-F238E27FC236}">
                <a16:creationId xmlns:a16="http://schemas.microsoft.com/office/drawing/2014/main" id="{4E3CE043-C37D-7F03-3432-3CCBFD9763A5}"/>
              </a:ext>
            </a:extLst>
          </p:cNvPr>
          <p:cNvSpPr>
            <a:spLocks noGrp="1"/>
          </p:cNvSpPr>
          <p:nvPr>
            <p:ph type="dt" sz="half" idx="10"/>
          </p:nvPr>
        </p:nvSpPr>
        <p:spPr/>
        <p:txBody>
          <a:bodyPr/>
          <a:lstStyle/>
          <a:p>
            <a:fld id="{6E229CBD-7ACD-44E4-8274-5B0B30AAF28B}" type="datetime1">
              <a:rPr lang="en-US" smtClean="0"/>
              <a:t>8/19/2023</a:t>
            </a:fld>
            <a:endParaRPr lang="en-US"/>
          </a:p>
        </p:txBody>
      </p:sp>
      <p:sp>
        <p:nvSpPr>
          <p:cNvPr id="8" name="Footer Placeholder 7">
            <a:extLst>
              <a:ext uri="{FF2B5EF4-FFF2-40B4-BE49-F238E27FC236}">
                <a16:creationId xmlns:a16="http://schemas.microsoft.com/office/drawing/2014/main" id="{3679E721-7170-F0B5-FEE2-4FD2B6219E71}"/>
              </a:ext>
            </a:extLst>
          </p:cNvPr>
          <p:cNvSpPr>
            <a:spLocks noGrp="1"/>
          </p:cNvSpPr>
          <p:nvPr>
            <p:ph type="ftr" sz="quarter" idx="11"/>
          </p:nvPr>
        </p:nvSpPr>
        <p:spPr/>
        <p:txBody>
          <a:bodyPr/>
          <a:lstStyle/>
          <a:p>
            <a:r>
              <a:rPr lang="en-US" dirty="0"/>
              <a:t>D &amp; D - </a:t>
            </a:r>
            <a:r>
              <a:rPr lang="en-US" dirty="0" err="1"/>
              <a:t>Lec</a:t>
            </a:r>
            <a:r>
              <a:rPr lang="en-US" dirty="0"/>
              <a:t> 2 - Fall 2023</a:t>
            </a:r>
          </a:p>
        </p:txBody>
      </p:sp>
      <p:sp>
        <p:nvSpPr>
          <p:cNvPr id="9" name="Slide Number Placeholder 8">
            <a:extLst>
              <a:ext uri="{FF2B5EF4-FFF2-40B4-BE49-F238E27FC236}">
                <a16:creationId xmlns:a16="http://schemas.microsoft.com/office/drawing/2014/main" id="{9803F768-74FC-5AB5-0131-A46F6237D7A8}"/>
              </a:ext>
            </a:extLst>
          </p:cNvPr>
          <p:cNvSpPr>
            <a:spLocks noGrp="1"/>
          </p:cNvSpPr>
          <p:nvPr>
            <p:ph type="sldNum" sz="quarter" idx="12"/>
          </p:nvPr>
        </p:nvSpPr>
        <p:spPr/>
        <p:txBody>
          <a:bodyPr/>
          <a:lstStyle/>
          <a:p>
            <a:fld id="{DC3BB032-4020-48F4-953B-341806DC4A2B}" type="slidenum">
              <a:rPr lang="en-US" smtClean="0"/>
              <a:t>38</a:t>
            </a:fld>
            <a:endParaRPr lang="en-US"/>
          </a:p>
        </p:txBody>
      </p:sp>
      <p:sp>
        <p:nvSpPr>
          <p:cNvPr id="23" name="TextBox 22">
            <a:extLst>
              <a:ext uri="{FF2B5EF4-FFF2-40B4-BE49-F238E27FC236}">
                <a16:creationId xmlns:a16="http://schemas.microsoft.com/office/drawing/2014/main" id="{25E68257-6943-907E-729C-A613324FA5DD}"/>
              </a:ext>
            </a:extLst>
          </p:cNvPr>
          <p:cNvSpPr txBox="1"/>
          <p:nvPr/>
        </p:nvSpPr>
        <p:spPr>
          <a:xfrm>
            <a:off x="6049144" y="666848"/>
            <a:ext cx="6069971" cy="2031325"/>
          </a:xfrm>
          <a:prstGeom prst="rect">
            <a:avLst/>
          </a:prstGeom>
          <a:noFill/>
        </p:spPr>
        <p:txBody>
          <a:bodyPr wrap="square" rtlCol="0">
            <a:spAutoFit/>
          </a:bodyPr>
          <a:lstStyle/>
          <a:p>
            <a:r>
              <a:rPr lang="en-US" dirty="0"/>
              <a:t>Glycogen Levels are regulated by hormones secreted due to blood glucose levels.</a:t>
            </a:r>
          </a:p>
          <a:p>
            <a:pPr marL="285750" indent="-285750">
              <a:buFont typeface="Arial" panose="020B0604020202020204" pitchFamily="34" charset="0"/>
              <a:buChar char="•"/>
            </a:pPr>
            <a:r>
              <a:rPr lang="en-US" dirty="0"/>
              <a:t>Glucagon – low blood sugar</a:t>
            </a:r>
          </a:p>
          <a:p>
            <a:pPr marL="285750" indent="-285750">
              <a:buFont typeface="Arial" panose="020B0604020202020204" pitchFamily="34" charset="0"/>
              <a:buChar char="•"/>
            </a:pPr>
            <a:r>
              <a:rPr lang="en-US" dirty="0"/>
              <a:t>Insulin – high blood sugar</a:t>
            </a:r>
          </a:p>
          <a:p>
            <a:r>
              <a:rPr lang="en-US" dirty="0"/>
              <a:t>Two enzymes degrade or synthesize glycogen</a:t>
            </a:r>
          </a:p>
          <a:p>
            <a:pPr marL="285750" indent="-285750">
              <a:buFont typeface="Arial" panose="020B0604020202020204" pitchFamily="34" charset="0"/>
              <a:buChar char="•"/>
            </a:pPr>
            <a:r>
              <a:rPr lang="en-US" dirty="0"/>
              <a:t>Glycogen phosphorylase – releases glucose from glycogen</a:t>
            </a:r>
          </a:p>
          <a:p>
            <a:pPr marL="285750" indent="-285750">
              <a:buFont typeface="Arial" panose="020B0604020202020204" pitchFamily="34" charset="0"/>
              <a:buChar char="•"/>
            </a:pPr>
            <a:r>
              <a:rPr lang="en-US" dirty="0"/>
              <a:t>Glycogen synthase – stores glucose in glycogen</a:t>
            </a:r>
          </a:p>
        </p:txBody>
      </p:sp>
      <p:graphicFrame>
        <p:nvGraphicFramePr>
          <p:cNvPr id="24" name="Object 23">
            <a:extLst>
              <a:ext uri="{FF2B5EF4-FFF2-40B4-BE49-F238E27FC236}">
                <a16:creationId xmlns:a16="http://schemas.microsoft.com/office/drawing/2014/main" id="{A5990D0A-DA5D-81C1-5B3B-99587A879E8A}"/>
              </a:ext>
            </a:extLst>
          </p:cNvPr>
          <p:cNvGraphicFramePr>
            <a:graphicFrameLocks noChangeAspect="1"/>
          </p:cNvGraphicFramePr>
          <p:nvPr>
            <p:extLst>
              <p:ext uri="{D42A27DB-BD31-4B8C-83A1-F6EECF244321}">
                <p14:modId xmlns:p14="http://schemas.microsoft.com/office/powerpoint/2010/main" val="1536848992"/>
              </p:ext>
            </p:extLst>
          </p:nvPr>
        </p:nvGraphicFramePr>
        <p:xfrm>
          <a:off x="5718315" y="2921710"/>
          <a:ext cx="6400800" cy="2847975"/>
        </p:xfrm>
        <a:graphic>
          <a:graphicData uri="http://schemas.openxmlformats.org/presentationml/2006/ole">
            <mc:AlternateContent xmlns:mc="http://schemas.openxmlformats.org/markup-compatibility/2006">
              <mc:Choice xmlns:v="urn:schemas-microsoft-com:vml" Requires="v">
                <p:oleObj name="MDLDrawObject Class" r:id="rId5" imgW="7495121" imgH="3314306" progId="MDLDrawOLE.MDLDrawObject.1">
                  <p:embed/>
                </p:oleObj>
              </mc:Choice>
              <mc:Fallback>
                <p:oleObj name="MDLDrawObject Class" r:id="rId5" imgW="7495121" imgH="3314306" progId="MDLDrawOLE.MDLDrawObject.1">
                  <p:embed/>
                  <p:pic>
                    <p:nvPicPr>
                      <p:cNvPr id="5" name="Object 4">
                        <a:extLst>
                          <a:ext uri="{FF2B5EF4-FFF2-40B4-BE49-F238E27FC236}">
                            <a16:creationId xmlns:a16="http://schemas.microsoft.com/office/drawing/2014/main" id="{789BB299-3E87-4329-A4F4-839946A03E3F}"/>
                          </a:ext>
                        </a:extLst>
                      </p:cNvPr>
                      <p:cNvPicPr>
                        <a:picLocks noChangeAspect="1" noChangeArrowheads="1"/>
                      </p:cNvPicPr>
                      <p:nvPr/>
                    </p:nvPicPr>
                    <p:blipFill>
                      <a:blip r:embed="rId6"/>
                      <a:srcRect/>
                      <a:stretch>
                        <a:fillRect/>
                      </a:stretch>
                    </p:blipFill>
                    <p:spPr bwMode="auto">
                      <a:xfrm>
                        <a:off x="5718315" y="2921710"/>
                        <a:ext cx="6400800" cy="2847975"/>
                      </a:xfrm>
                      <a:prstGeom prst="rect">
                        <a:avLst/>
                      </a:prstGeom>
                      <a:noFill/>
                    </p:spPr>
                  </p:pic>
                </p:oleObj>
              </mc:Fallback>
            </mc:AlternateContent>
          </a:graphicData>
        </a:graphic>
      </p:graphicFrame>
    </p:spTree>
    <p:extLst>
      <p:ext uri="{BB962C8B-B14F-4D97-AF65-F5344CB8AC3E}">
        <p14:creationId xmlns:p14="http://schemas.microsoft.com/office/powerpoint/2010/main" val="41711652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71800" y="166860"/>
            <a:ext cx="6550025" cy="682625"/>
          </a:xfrm>
        </p:spPr>
        <p:txBody>
          <a:bodyPr>
            <a:noAutofit/>
          </a:bodyPr>
          <a:lstStyle/>
          <a:p>
            <a:r>
              <a:rPr lang="en-US" sz="2800" b="0" dirty="0">
                <a:solidFill>
                  <a:schemeClr val="tx1"/>
                </a:solidFill>
                <a:ea typeface="Comic Sans MS" charset="0"/>
              </a:rPr>
              <a:t>Polysaccharides as Structural Molecules</a:t>
            </a:r>
          </a:p>
        </p:txBody>
      </p:sp>
      <p:pic>
        <p:nvPicPr>
          <p:cNvPr id="5" name="Picture 6" descr="05_06_tough_fibers-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9648" t="6696" b="4726"/>
          <a:stretch/>
        </p:blipFill>
        <p:spPr bwMode="auto">
          <a:xfrm>
            <a:off x="990600" y="1571907"/>
            <a:ext cx="1490469" cy="172559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 Box 9"/>
          <p:cNvSpPr txBox="1">
            <a:spLocks noChangeArrowheads="1"/>
          </p:cNvSpPr>
          <p:nvPr/>
        </p:nvSpPr>
        <p:spPr bwMode="auto">
          <a:xfrm>
            <a:off x="838200" y="734401"/>
            <a:ext cx="1891441" cy="747897"/>
          </a:xfrm>
          <a:prstGeom prst="rect">
            <a:avLst/>
          </a:prstGeom>
          <a:noFill/>
          <a:ln>
            <a:noFill/>
          </a:ln>
          <a:effectLst/>
          <a:extLst>
            <a:ext uri="{909E8E84-426E-40dd-AFC4-6F175D3DCCD1}">
              <a14:hiddenFill xmlns:a14="http://schemas.microsoft.com/office/drawing/2010/main" xmlns="">
                <a:solidFill>
                  <a:srgbClr val="3C3C3C"/>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p>
            <a:pPr algn="ctr" defTabSz="829889" eaLnBrk="0" hangingPunct="0">
              <a:lnSpc>
                <a:spcPct val="90000"/>
              </a:lnSpc>
            </a:pPr>
            <a:r>
              <a:rPr lang="en-US" b="1" dirty="0">
                <a:solidFill>
                  <a:srgbClr val="C0504D"/>
                </a:solidFill>
                <a:latin typeface="Calibri" panose="020F0502020204030204" pitchFamily="34" charset="0"/>
                <a:ea typeface="Comic Sans MS" charset="0"/>
                <a:cs typeface="Calibri" panose="020F0502020204030204" pitchFamily="34" charset="0"/>
              </a:rPr>
              <a:t>Peptidoglycan (protein + sugar) in bacterial cell wall</a:t>
            </a:r>
          </a:p>
        </p:txBody>
      </p:sp>
      <p:graphicFrame>
        <p:nvGraphicFramePr>
          <p:cNvPr id="4" name="Object 3">
            <a:extLst>
              <a:ext uri="{FF2B5EF4-FFF2-40B4-BE49-F238E27FC236}">
                <a16:creationId xmlns:a16="http://schemas.microsoft.com/office/drawing/2014/main" id="{4633897E-43C9-4196-B13C-39665511849D}"/>
              </a:ext>
            </a:extLst>
          </p:cNvPr>
          <p:cNvGraphicFramePr>
            <a:graphicFrameLocks noChangeAspect="1"/>
          </p:cNvGraphicFramePr>
          <p:nvPr>
            <p:extLst>
              <p:ext uri="{D42A27DB-BD31-4B8C-83A1-F6EECF244321}">
                <p14:modId xmlns:p14="http://schemas.microsoft.com/office/powerpoint/2010/main" val="3349194577"/>
              </p:ext>
            </p:extLst>
          </p:nvPr>
        </p:nvGraphicFramePr>
        <p:xfrm>
          <a:off x="2900365" y="1567477"/>
          <a:ext cx="6611232" cy="4254394"/>
        </p:xfrm>
        <a:graphic>
          <a:graphicData uri="http://schemas.openxmlformats.org/presentationml/2006/ole">
            <mc:AlternateContent xmlns:mc="http://schemas.openxmlformats.org/markup-compatibility/2006">
              <mc:Choice xmlns:v="urn:schemas-microsoft-com:vml" Requires="v">
                <p:oleObj name="MDLDrawObject Class" r:id="rId4" imgW="5962439" imgH="3838643" progId="MDLDrawOLE.MDLDrawObject.1">
                  <p:embed/>
                </p:oleObj>
              </mc:Choice>
              <mc:Fallback>
                <p:oleObj name="MDLDrawObject Class" r:id="rId4" imgW="5962439" imgH="3838643" progId="MDLDrawOLE.MDLDrawObject.1">
                  <p:embed/>
                  <p:pic>
                    <p:nvPicPr>
                      <p:cNvPr id="4" name="Object 3">
                        <a:extLst>
                          <a:ext uri="{FF2B5EF4-FFF2-40B4-BE49-F238E27FC236}">
                            <a16:creationId xmlns:a16="http://schemas.microsoft.com/office/drawing/2014/main" id="{4633897E-43C9-4196-B13C-39665511849D}"/>
                          </a:ext>
                        </a:extLst>
                      </p:cNvPr>
                      <p:cNvPicPr>
                        <a:picLocks noChangeAspect="1" noChangeArrowheads="1"/>
                      </p:cNvPicPr>
                      <p:nvPr/>
                    </p:nvPicPr>
                    <p:blipFill>
                      <a:blip r:embed="rId5"/>
                      <a:srcRect/>
                      <a:stretch>
                        <a:fillRect/>
                      </a:stretch>
                    </p:blipFill>
                    <p:spPr bwMode="auto">
                      <a:xfrm>
                        <a:off x="2900365" y="1567477"/>
                        <a:ext cx="6611232" cy="4254394"/>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BDFF429E-0ABD-4407-8601-C09C2F0FFD23}"/>
              </a:ext>
            </a:extLst>
          </p:cNvPr>
          <p:cNvSpPr txBox="1"/>
          <p:nvPr/>
        </p:nvSpPr>
        <p:spPr>
          <a:xfrm>
            <a:off x="4371425" y="5904446"/>
            <a:ext cx="3449149" cy="369332"/>
          </a:xfrm>
          <a:prstGeom prst="rect">
            <a:avLst/>
          </a:prstGeom>
          <a:noFill/>
        </p:spPr>
        <p:txBody>
          <a:bodyPr wrap="none" rtlCol="0">
            <a:spAutoFit/>
          </a:bodyPr>
          <a:lstStyle/>
          <a:p>
            <a:pPr defTabSz="829889"/>
            <a:r>
              <a:rPr lang="en-US" b="1" dirty="0">
                <a:solidFill>
                  <a:prstClr val="black"/>
                </a:solidFill>
                <a:latin typeface="Calibri" panose="020F0502020204030204" pitchFamily="34" charset="0"/>
              </a:rPr>
              <a:t>Peptidoglycan (Bacterial Cell Wall)</a:t>
            </a:r>
          </a:p>
        </p:txBody>
      </p:sp>
      <p:sp>
        <p:nvSpPr>
          <p:cNvPr id="14" name="TextBox 13">
            <a:extLst>
              <a:ext uri="{FF2B5EF4-FFF2-40B4-BE49-F238E27FC236}">
                <a16:creationId xmlns:a16="http://schemas.microsoft.com/office/drawing/2014/main" id="{1DD72922-1367-4C22-94DC-FBA17BA2FA49}"/>
              </a:ext>
            </a:extLst>
          </p:cNvPr>
          <p:cNvSpPr txBox="1"/>
          <p:nvPr/>
        </p:nvSpPr>
        <p:spPr>
          <a:xfrm>
            <a:off x="7614175" y="4893662"/>
            <a:ext cx="1539775" cy="646331"/>
          </a:xfrm>
          <a:prstGeom prst="rect">
            <a:avLst/>
          </a:prstGeom>
          <a:noFill/>
        </p:spPr>
        <p:txBody>
          <a:bodyPr wrap="square" rtlCol="0">
            <a:spAutoFit/>
          </a:bodyPr>
          <a:lstStyle/>
          <a:p>
            <a:pPr defTabSz="829889"/>
            <a:r>
              <a:rPr lang="en-US" dirty="0">
                <a:solidFill>
                  <a:prstClr val="black"/>
                </a:solidFill>
                <a:latin typeface="Calibri" panose="020F0502020204030204" pitchFamily="34" charset="0"/>
              </a:rPr>
              <a:t>Protein Crosslink</a:t>
            </a:r>
          </a:p>
        </p:txBody>
      </p:sp>
      <p:cxnSp>
        <p:nvCxnSpPr>
          <p:cNvPr id="16" name="Straight Arrow Connector 15">
            <a:extLst>
              <a:ext uri="{FF2B5EF4-FFF2-40B4-BE49-F238E27FC236}">
                <a16:creationId xmlns:a16="http://schemas.microsoft.com/office/drawing/2014/main" id="{E3DE8291-B065-4A0F-958E-E994B0F9E6A8}"/>
              </a:ext>
            </a:extLst>
          </p:cNvPr>
          <p:cNvCxnSpPr/>
          <p:nvPr/>
        </p:nvCxnSpPr>
        <p:spPr>
          <a:xfrm flipH="1" flipV="1">
            <a:off x="7467600" y="4800600"/>
            <a:ext cx="167031" cy="937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699181C7-D604-4EC5-87DB-57DBF54B900F}"/>
              </a:ext>
            </a:extLst>
          </p:cNvPr>
          <p:cNvPicPr>
            <a:picLocks noChangeAspect="1"/>
          </p:cNvPicPr>
          <p:nvPr/>
        </p:nvPicPr>
        <p:blipFill rotWithShape="1">
          <a:blip r:embed="rId6"/>
          <a:srcRect b="3783"/>
          <a:stretch/>
        </p:blipFill>
        <p:spPr>
          <a:xfrm flipH="1">
            <a:off x="10163425" y="87732"/>
            <a:ext cx="1539776" cy="2214640"/>
          </a:xfrm>
          <a:prstGeom prst="rect">
            <a:avLst/>
          </a:prstGeom>
        </p:spPr>
      </p:pic>
      <p:sp>
        <p:nvSpPr>
          <p:cNvPr id="9" name="Date Placeholder 8">
            <a:extLst>
              <a:ext uri="{FF2B5EF4-FFF2-40B4-BE49-F238E27FC236}">
                <a16:creationId xmlns:a16="http://schemas.microsoft.com/office/drawing/2014/main" id="{9F1FC4BA-9E85-0D0A-17AE-C2A6BB055F94}"/>
              </a:ext>
            </a:extLst>
          </p:cNvPr>
          <p:cNvSpPr>
            <a:spLocks noGrp="1"/>
          </p:cNvSpPr>
          <p:nvPr>
            <p:ph type="dt" sz="half" idx="10"/>
          </p:nvPr>
        </p:nvSpPr>
        <p:spPr/>
        <p:txBody>
          <a:bodyPr/>
          <a:lstStyle/>
          <a:p>
            <a:fld id="{C4166708-4C4D-451C-A4F6-75CC561C2BE6}" type="datetime1">
              <a:rPr lang="en-US" smtClean="0"/>
              <a:t>8/19/2023</a:t>
            </a:fld>
            <a:endParaRPr lang="en-US"/>
          </a:p>
        </p:txBody>
      </p:sp>
      <p:sp>
        <p:nvSpPr>
          <p:cNvPr id="10" name="Footer Placeholder 9">
            <a:extLst>
              <a:ext uri="{FF2B5EF4-FFF2-40B4-BE49-F238E27FC236}">
                <a16:creationId xmlns:a16="http://schemas.microsoft.com/office/drawing/2014/main" id="{995C3A8A-FE8F-C803-CA8E-F8B482765185}"/>
              </a:ext>
            </a:extLst>
          </p:cNvPr>
          <p:cNvSpPr>
            <a:spLocks noGrp="1"/>
          </p:cNvSpPr>
          <p:nvPr>
            <p:ph type="ftr" sz="quarter" idx="11"/>
          </p:nvPr>
        </p:nvSpPr>
        <p:spPr/>
        <p:txBody>
          <a:bodyPr/>
          <a:lstStyle/>
          <a:p>
            <a:r>
              <a:rPr lang="en-US"/>
              <a:t>D &amp; D - Lec 2 - Fall 2023</a:t>
            </a:r>
          </a:p>
        </p:txBody>
      </p:sp>
      <p:sp>
        <p:nvSpPr>
          <p:cNvPr id="12" name="Slide Number Placeholder 11">
            <a:extLst>
              <a:ext uri="{FF2B5EF4-FFF2-40B4-BE49-F238E27FC236}">
                <a16:creationId xmlns:a16="http://schemas.microsoft.com/office/drawing/2014/main" id="{99334740-E3A8-6DFA-E936-0AE9F316089D}"/>
              </a:ext>
            </a:extLst>
          </p:cNvPr>
          <p:cNvSpPr>
            <a:spLocks noGrp="1"/>
          </p:cNvSpPr>
          <p:nvPr>
            <p:ph type="sldNum" sz="quarter" idx="12"/>
          </p:nvPr>
        </p:nvSpPr>
        <p:spPr/>
        <p:txBody>
          <a:bodyPr/>
          <a:lstStyle/>
          <a:p>
            <a:fld id="{DC3BB032-4020-48F4-953B-341806DC4A2B}" type="slidenum">
              <a:rPr lang="en-US" smtClean="0"/>
              <a:t>39</a:t>
            </a:fld>
            <a:endParaRPr lang="en-US"/>
          </a:p>
        </p:txBody>
      </p:sp>
      <p:sp>
        <p:nvSpPr>
          <p:cNvPr id="15" name="TextBox 14">
            <a:extLst>
              <a:ext uri="{FF2B5EF4-FFF2-40B4-BE49-F238E27FC236}">
                <a16:creationId xmlns:a16="http://schemas.microsoft.com/office/drawing/2014/main" id="{29DC2777-DB3E-8606-8D46-C25E073CB50D}"/>
              </a:ext>
            </a:extLst>
          </p:cNvPr>
          <p:cNvSpPr txBox="1"/>
          <p:nvPr/>
        </p:nvSpPr>
        <p:spPr>
          <a:xfrm>
            <a:off x="9615319" y="4555629"/>
            <a:ext cx="1890881" cy="1200329"/>
          </a:xfrm>
          <a:prstGeom prst="rect">
            <a:avLst/>
          </a:prstGeom>
          <a:noFill/>
        </p:spPr>
        <p:txBody>
          <a:bodyPr wrap="square" rtlCol="0">
            <a:spAutoFit/>
          </a:bodyPr>
          <a:lstStyle/>
          <a:p>
            <a:r>
              <a:rPr lang="en-US" dirty="0"/>
              <a:t>Many antibiotics interfere with cell wall synthesis (e.g. penicillin)</a:t>
            </a:r>
          </a:p>
        </p:txBody>
      </p:sp>
    </p:spTree>
    <p:extLst>
      <p:ext uri="{BB962C8B-B14F-4D97-AF65-F5344CB8AC3E}">
        <p14:creationId xmlns:p14="http://schemas.microsoft.com/office/powerpoint/2010/main" val="3470709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idx="4294967295"/>
          </p:nvPr>
        </p:nvSpPr>
        <p:spPr>
          <a:xfrm>
            <a:off x="0" y="-163513"/>
            <a:ext cx="6172200" cy="857251"/>
          </a:xfrm>
        </p:spPr>
        <p:txBody>
          <a:bodyPr>
            <a:normAutofit/>
          </a:bodyPr>
          <a:lstStyle/>
          <a:p>
            <a:pPr eaLnBrk="1" hangingPunct="1"/>
            <a:r>
              <a:rPr lang="en-US" sz="2800" dirty="0"/>
              <a:t>Secondary Structure</a:t>
            </a:r>
          </a:p>
        </p:txBody>
      </p:sp>
      <p:pic>
        <p:nvPicPr>
          <p:cNvPr id="4" name="protg_anim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35326" y="1283561"/>
            <a:ext cx="3274256" cy="2455693"/>
          </a:xfrm>
          <a:prstGeom prst="rect">
            <a:avLst/>
          </a:prstGeom>
        </p:spPr>
      </p:pic>
      <p:sp>
        <p:nvSpPr>
          <p:cNvPr id="2" name="TextBox 1">
            <a:extLst>
              <a:ext uri="{FF2B5EF4-FFF2-40B4-BE49-F238E27FC236}">
                <a16:creationId xmlns:a16="http://schemas.microsoft.com/office/drawing/2014/main" id="{078A0B8F-ECD5-4DA6-9D85-304FECDB084C}"/>
              </a:ext>
            </a:extLst>
          </p:cNvPr>
          <p:cNvSpPr txBox="1"/>
          <p:nvPr/>
        </p:nvSpPr>
        <p:spPr>
          <a:xfrm>
            <a:off x="831679" y="752825"/>
            <a:ext cx="4227265" cy="369332"/>
          </a:xfrm>
          <a:prstGeom prst="rect">
            <a:avLst/>
          </a:prstGeom>
          <a:noFill/>
        </p:spPr>
        <p:txBody>
          <a:bodyPr wrap="square" rtlCol="0">
            <a:spAutoFit/>
          </a:bodyPr>
          <a:lstStyle/>
          <a:p>
            <a:r>
              <a:rPr lang="en-US" dirty="0"/>
              <a:t>“Building blocks of proteins”</a:t>
            </a:r>
          </a:p>
        </p:txBody>
      </p:sp>
      <p:pic>
        <p:nvPicPr>
          <p:cNvPr id="9" name="Picture 4" descr="figure 4-10a-c">
            <a:extLst>
              <a:ext uri="{FF2B5EF4-FFF2-40B4-BE49-F238E27FC236}">
                <a16:creationId xmlns:a16="http://schemas.microsoft.com/office/drawing/2014/main" id="{6CDF1CCD-E755-7555-30F1-E5E99E253800}"/>
              </a:ext>
            </a:extLst>
          </p:cNvPr>
          <p:cNvPicPr>
            <a:picLocks noChangeAspect="1" noChangeArrowheads="1"/>
          </p:cNvPicPr>
          <p:nvPr/>
        </p:nvPicPr>
        <p:blipFill>
          <a:blip r:embed="rId6"/>
          <a:srcRect/>
          <a:stretch>
            <a:fillRect/>
          </a:stretch>
        </p:blipFill>
        <p:spPr bwMode="auto">
          <a:xfrm>
            <a:off x="5725726" y="475181"/>
            <a:ext cx="4250440" cy="2772233"/>
          </a:xfrm>
          <a:prstGeom prst="rect">
            <a:avLst/>
          </a:prstGeom>
          <a:noFill/>
        </p:spPr>
      </p:pic>
      <p:pic>
        <p:nvPicPr>
          <p:cNvPr id="10" name="Picture 4" descr="figure 4-10d-f">
            <a:extLst>
              <a:ext uri="{FF2B5EF4-FFF2-40B4-BE49-F238E27FC236}">
                <a16:creationId xmlns:a16="http://schemas.microsoft.com/office/drawing/2014/main" id="{A150FF3D-8657-9889-7108-2AB7BAD7044D}"/>
              </a:ext>
            </a:extLst>
          </p:cNvPr>
          <p:cNvPicPr>
            <a:picLocks noChangeAspect="1" noChangeArrowheads="1"/>
          </p:cNvPicPr>
          <p:nvPr/>
        </p:nvPicPr>
        <p:blipFill>
          <a:blip r:embed="rId7"/>
          <a:srcRect/>
          <a:stretch>
            <a:fillRect/>
          </a:stretch>
        </p:blipFill>
        <p:spPr bwMode="auto">
          <a:xfrm>
            <a:off x="5725726" y="3429000"/>
            <a:ext cx="3893820" cy="3042343"/>
          </a:xfrm>
          <a:prstGeom prst="rect">
            <a:avLst/>
          </a:prstGeom>
          <a:noFill/>
        </p:spPr>
      </p:pic>
      <p:pic>
        <p:nvPicPr>
          <p:cNvPr id="12" name="Picture 11">
            <a:extLst>
              <a:ext uri="{FF2B5EF4-FFF2-40B4-BE49-F238E27FC236}">
                <a16:creationId xmlns:a16="http://schemas.microsoft.com/office/drawing/2014/main" id="{6A4CEEBD-1214-4175-9A1C-386D334162AB}"/>
              </a:ext>
            </a:extLst>
          </p:cNvPr>
          <p:cNvPicPr>
            <a:picLocks noChangeAspect="1"/>
          </p:cNvPicPr>
          <p:nvPr/>
        </p:nvPicPr>
        <p:blipFill rotWithShape="1">
          <a:blip r:embed="rId8"/>
          <a:srcRect l="50968" t="16867" r="38365"/>
          <a:stretch/>
        </p:blipFill>
        <p:spPr>
          <a:xfrm>
            <a:off x="2016747" y="4014191"/>
            <a:ext cx="706383" cy="2293892"/>
          </a:xfrm>
          <a:prstGeom prst="rect">
            <a:avLst/>
          </a:prstGeom>
          <a:scene3d>
            <a:camera prst="orthographicFront">
              <a:rot lat="0" lon="0" rev="0"/>
            </a:camera>
            <a:lightRig rig="threePt" dir="t"/>
          </a:scene3d>
        </p:spPr>
      </p:pic>
      <p:sp>
        <p:nvSpPr>
          <p:cNvPr id="3" name="Date Placeholder 2">
            <a:extLst>
              <a:ext uri="{FF2B5EF4-FFF2-40B4-BE49-F238E27FC236}">
                <a16:creationId xmlns:a16="http://schemas.microsoft.com/office/drawing/2014/main" id="{5FBE2EEF-5AE6-610C-FCD6-9D51422943DC}"/>
              </a:ext>
            </a:extLst>
          </p:cNvPr>
          <p:cNvSpPr>
            <a:spLocks noGrp="1"/>
          </p:cNvSpPr>
          <p:nvPr>
            <p:ph type="dt" sz="half" idx="10"/>
          </p:nvPr>
        </p:nvSpPr>
        <p:spPr/>
        <p:txBody>
          <a:bodyPr/>
          <a:lstStyle/>
          <a:p>
            <a:fld id="{287B597C-E7D1-4421-B626-04D0B1A5DBDD}" type="datetime1">
              <a:rPr lang="en-US" smtClean="0"/>
              <a:t>8/19/2023</a:t>
            </a:fld>
            <a:endParaRPr lang="en-US"/>
          </a:p>
        </p:txBody>
      </p:sp>
      <p:sp>
        <p:nvSpPr>
          <p:cNvPr id="5" name="Footer Placeholder 4">
            <a:extLst>
              <a:ext uri="{FF2B5EF4-FFF2-40B4-BE49-F238E27FC236}">
                <a16:creationId xmlns:a16="http://schemas.microsoft.com/office/drawing/2014/main" id="{A88AC79A-3294-C083-FC83-94A0BE46246E}"/>
              </a:ext>
            </a:extLst>
          </p:cNvPr>
          <p:cNvSpPr>
            <a:spLocks noGrp="1"/>
          </p:cNvSpPr>
          <p:nvPr>
            <p:ph type="ftr" sz="quarter" idx="11"/>
          </p:nvPr>
        </p:nvSpPr>
        <p:spPr/>
        <p:txBody>
          <a:bodyPr/>
          <a:lstStyle/>
          <a:p>
            <a:r>
              <a:rPr lang="en-US"/>
              <a:t>D &amp; D - Lec 2 - Fall 2023</a:t>
            </a:r>
          </a:p>
        </p:txBody>
      </p:sp>
      <p:sp>
        <p:nvSpPr>
          <p:cNvPr id="8" name="Slide Number Placeholder 7">
            <a:extLst>
              <a:ext uri="{FF2B5EF4-FFF2-40B4-BE49-F238E27FC236}">
                <a16:creationId xmlns:a16="http://schemas.microsoft.com/office/drawing/2014/main" id="{CB777138-124E-3059-3694-43E36F03D607}"/>
              </a:ext>
            </a:extLst>
          </p:cNvPr>
          <p:cNvSpPr>
            <a:spLocks noGrp="1"/>
          </p:cNvSpPr>
          <p:nvPr>
            <p:ph type="sldNum" sz="quarter" idx="12"/>
          </p:nvPr>
        </p:nvSpPr>
        <p:spPr/>
        <p:txBody>
          <a:bodyPr/>
          <a:lstStyle/>
          <a:p>
            <a:fld id="{DC3BB032-4020-48F4-953B-341806DC4A2B}" type="slidenum">
              <a:rPr lang="en-US" smtClean="0"/>
              <a:t>4</a:t>
            </a:fld>
            <a:endParaRPr lang="en-US"/>
          </a:p>
        </p:txBody>
      </p:sp>
    </p:spTree>
    <p:extLst>
      <p:ext uri="{BB962C8B-B14F-4D97-AF65-F5344CB8AC3E}">
        <p14:creationId xmlns:p14="http://schemas.microsoft.com/office/powerpoint/2010/main" val="2915854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E04AE5-C45A-4E74-B2D5-31B2F6E2A896}"/>
              </a:ext>
            </a:extLst>
          </p:cNvPr>
          <p:cNvSpPr txBox="1"/>
          <p:nvPr/>
        </p:nvSpPr>
        <p:spPr>
          <a:xfrm>
            <a:off x="1981200" y="1541303"/>
            <a:ext cx="8915400" cy="3170099"/>
          </a:xfrm>
          <a:prstGeom prst="rect">
            <a:avLst/>
          </a:prstGeom>
          <a:noFill/>
        </p:spPr>
        <p:txBody>
          <a:bodyPr wrap="square" rtlCol="0">
            <a:spAutoFit/>
          </a:bodyPr>
          <a:lstStyle/>
          <a:p>
            <a:pPr defTabSz="829889"/>
            <a:r>
              <a:rPr lang="en-US" b="1" dirty="0">
                <a:solidFill>
                  <a:prstClr val="black"/>
                </a:solidFill>
                <a:latin typeface="Calibri" panose="020F0502020204030204" pitchFamily="34" charset="0"/>
              </a:rPr>
              <a:t>Key Points:</a:t>
            </a:r>
          </a:p>
          <a:p>
            <a:pPr marL="170616"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General structure of monosaccharides - be able to distinguish between aldose and ketose (and identify compounds that are not sugars).</a:t>
            </a:r>
          </a:p>
          <a:p>
            <a:pPr marL="170616"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Know how to number carbons on aldoses and ketoses</a:t>
            </a:r>
          </a:p>
          <a:p>
            <a:pPr marL="170616"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Be able to describe the linkage between two monosaccharides (configuration at the anomeric carbon, atoms linked)</a:t>
            </a:r>
          </a:p>
          <a:p>
            <a:pPr marL="170616"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Be able to describe the linkage between glucose molecules in:</a:t>
            </a:r>
          </a:p>
          <a:p>
            <a:pPr marL="443600" lvl="1"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Glycogen (glucose storage)</a:t>
            </a:r>
          </a:p>
          <a:p>
            <a:pPr marL="170616" indent="-170616" defTabSz="829889">
              <a:spcBef>
                <a:spcPts val="435"/>
              </a:spcBef>
              <a:buFont typeface="Arial" panose="020B0604020202020204" pitchFamily="34" charset="0"/>
              <a:buChar char="•"/>
            </a:pPr>
            <a:r>
              <a:rPr lang="en-US" dirty="0">
                <a:solidFill>
                  <a:prstClr val="black"/>
                </a:solidFill>
                <a:latin typeface="Calibri" panose="020F0502020204030204" pitchFamily="34" charset="0"/>
              </a:rPr>
              <a:t>Be able to describe the overall structure of the peptidoglycan in bacterial cell walls.</a:t>
            </a:r>
          </a:p>
          <a:p>
            <a:pPr defTabSz="829889"/>
            <a:endParaRPr lang="en-US" dirty="0">
              <a:solidFill>
                <a:prstClr val="black"/>
              </a:solidFill>
              <a:latin typeface="Calibri" panose="020F0502020204030204" pitchFamily="34" charset="0"/>
            </a:endParaRPr>
          </a:p>
        </p:txBody>
      </p:sp>
      <p:sp>
        <p:nvSpPr>
          <p:cNvPr id="3" name="TextBox 2">
            <a:extLst>
              <a:ext uri="{FF2B5EF4-FFF2-40B4-BE49-F238E27FC236}">
                <a16:creationId xmlns:a16="http://schemas.microsoft.com/office/drawing/2014/main" id="{B3530EB4-48B0-475C-ABAD-10DBCB2A48B3}"/>
              </a:ext>
            </a:extLst>
          </p:cNvPr>
          <p:cNvSpPr txBox="1"/>
          <p:nvPr/>
        </p:nvSpPr>
        <p:spPr>
          <a:xfrm>
            <a:off x="2513663" y="-28388"/>
            <a:ext cx="6836615" cy="523220"/>
          </a:xfrm>
          <a:prstGeom prst="rect">
            <a:avLst/>
          </a:prstGeom>
          <a:noFill/>
        </p:spPr>
        <p:txBody>
          <a:bodyPr wrap="none" rtlCol="0">
            <a:spAutoFit/>
          </a:bodyPr>
          <a:lstStyle/>
          <a:p>
            <a:pPr defTabSz="829889"/>
            <a:r>
              <a:rPr lang="en-US" sz="2800" dirty="0">
                <a:solidFill>
                  <a:prstClr val="black"/>
                </a:solidFill>
                <a:latin typeface="Calibri" panose="020F0502020204030204" pitchFamily="34" charset="0"/>
              </a:rPr>
              <a:t>Summary and Expectations for Carbohydrates</a:t>
            </a:r>
          </a:p>
        </p:txBody>
      </p:sp>
      <p:sp>
        <p:nvSpPr>
          <p:cNvPr id="4" name="Date Placeholder 3">
            <a:extLst>
              <a:ext uri="{FF2B5EF4-FFF2-40B4-BE49-F238E27FC236}">
                <a16:creationId xmlns:a16="http://schemas.microsoft.com/office/drawing/2014/main" id="{608D2BDA-E9A9-396A-B902-745A5BD157F4}"/>
              </a:ext>
            </a:extLst>
          </p:cNvPr>
          <p:cNvSpPr>
            <a:spLocks noGrp="1"/>
          </p:cNvSpPr>
          <p:nvPr>
            <p:ph type="dt" sz="half" idx="10"/>
          </p:nvPr>
        </p:nvSpPr>
        <p:spPr/>
        <p:txBody>
          <a:bodyPr/>
          <a:lstStyle/>
          <a:p>
            <a:fld id="{9D2934CE-A68E-487E-B6C3-71468465EA3F}" type="datetime1">
              <a:rPr lang="en-US" smtClean="0"/>
              <a:t>8/19/2023</a:t>
            </a:fld>
            <a:endParaRPr lang="en-US"/>
          </a:p>
        </p:txBody>
      </p:sp>
      <p:sp>
        <p:nvSpPr>
          <p:cNvPr id="5" name="Footer Placeholder 4">
            <a:extLst>
              <a:ext uri="{FF2B5EF4-FFF2-40B4-BE49-F238E27FC236}">
                <a16:creationId xmlns:a16="http://schemas.microsoft.com/office/drawing/2014/main" id="{E18EBCEA-7625-33FF-7038-726F2C7C7212}"/>
              </a:ext>
            </a:extLst>
          </p:cNvPr>
          <p:cNvSpPr>
            <a:spLocks noGrp="1"/>
          </p:cNvSpPr>
          <p:nvPr>
            <p:ph type="ftr" sz="quarter" idx="11"/>
          </p:nvPr>
        </p:nvSpPr>
        <p:spPr/>
        <p:txBody>
          <a:bodyPr/>
          <a:lstStyle/>
          <a:p>
            <a:r>
              <a:rPr lang="en-US"/>
              <a:t>D &amp; D - Lec 2 - Fall 2023</a:t>
            </a:r>
          </a:p>
        </p:txBody>
      </p:sp>
      <p:sp>
        <p:nvSpPr>
          <p:cNvPr id="6" name="Slide Number Placeholder 5">
            <a:extLst>
              <a:ext uri="{FF2B5EF4-FFF2-40B4-BE49-F238E27FC236}">
                <a16:creationId xmlns:a16="http://schemas.microsoft.com/office/drawing/2014/main" id="{D7ED57A4-6F21-F760-55BA-C08EFD0BA291}"/>
              </a:ext>
            </a:extLst>
          </p:cNvPr>
          <p:cNvSpPr>
            <a:spLocks noGrp="1"/>
          </p:cNvSpPr>
          <p:nvPr>
            <p:ph type="sldNum" sz="quarter" idx="12"/>
          </p:nvPr>
        </p:nvSpPr>
        <p:spPr/>
        <p:txBody>
          <a:bodyPr/>
          <a:lstStyle/>
          <a:p>
            <a:fld id="{DC3BB032-4020-48F4-953B-341806DC4A2B}" type="slidenum">
              <a:rPr lang="en-US" smtClean="0"/>
              <a:t>40</a:t>
            </a:fld>
            <a:endParaRPr lang="en-US"/>
          </a:p>
        </p:txBody>
      </p:sp>
    </p:spTree>
    <p:extLst>
      <p:ext uri="{BB962C8B-B14F-4D97-AF65-F5344CB8AC3E}">
        <p14:creationId xmlns:p14="http://schemas.microsoft.com/office/powerpoint/2010/main" val="34258886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3200400" y="231048"/>
            <a:ext cx="5986462" cy="468312"/>
          </a:xfrm>
        </p:spPr>
        <p:txBody>
          <a:bodyPr>
            <a:noAutofit/>
          </a:bodyPr>
          <a:lstStyle/>
          <a:p>
            <a:pPr eaLnBrk="1" hangingPunct="1"/>
            <a:r>
              <a:rPr lang="en-US" sz="2800" dirty="0">
                <a:ea typeface="Comic Sans MS" charset="0"/>
                <a:cs typeface="Calibri" panose="020F0502020204030204" pitchFamily="34" charset="0"/>
              </a:rPr>
              <a:t>Nucleic Acids &amp; Central Dogma</a:t>
            </a:r>
          </a:p>
        </p:txBody>
      </p:sp>
      <p:pic>
        <p:nvPicPr>
          <p:cNvPr id="7" name="Picture 2" descr="Figure 2-27">
            <a:extLst>
              <a:ext uri="{FF2B5EF4-FFF2-40B4-BE49-F238E27FC236}">
                <a16:creationId xmlns:a16="http://schemas.microsoft.com/office/drawing/2014/main" id="{97344AB6-5B2E-4D55-B931-DA377065FDA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28673" y="2073143"/>
            <a:ext cx="2314539" cy="16822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1" name="TextBox 10">
            <a:extLst>
              <a:ext uri="{FF2B5EF4-FFF2-40B4-BE49-F238E27FC236}">
                <a16:creationId xmlns:a16="http://schemas.microsoft.com/office/drawing/2014/main" id="{43736373-01FB-4683-B565-A2CDE956D148}"/>
              </a:ext>
            </a:extLst>
          </p:cNvPr>
          <p:cNvSpPr txBox="1"/>
          <p:nvPr/>
        </p:nvSpPr>
        <p:spPr>
          <a:xfrm>
            <a:off x="5058655" y="5492738"/>
            <a:ext cx="2222788" cy="369332"/>
          </a:xfrm>
          <a:prstGeom prst="rect">
            <a:avLst/>
          </a:prstGeom>
          <a:noFill/>
        </p:spPr>
        <p:txBody>
          <a:bodyPr wrap="none" rtlCol="0">
            <a:spAutoFit/>
          </a:bodyPr>
          <a:lstStyle/>
          <a:p>
            <a:r>
              <a:rPr lang="en-US" dirty="0"/>
              <a:t>Double stranded DNA</a:t>
            </a:r>
          </a:p>
        </p:txBody>
      </p:sp>
      <p:pic>
        <p:nvPicPr>
          <p:cNvPr id="14" name="DNA_animation">
            <a:hlinkClick r:id="" action="ppaction://media"/>
            <a:extLst>
              <a:ext uri="{FF2B5EF4-FFF2-40B4-BE49-F238E27FC236}">
                <a16:creationId xmlns:a16="http://schemas.microsoft.com/office/drawing/2014/main" id="{FD3B34DF-132E-4A31-B59B-E91D9C063E6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934646" y="1203302"/>
            <a:ext cx="2234613" cy="3864276"/>
          </a:xfrm>
          <a:prstGeom prst="rect">
            <a:avLst/>
          </a:prstGeom>
        </p:spPr>
      </p:pic>
      <p:sp>
        <p:nvSpPr>
          <p:cNvPr id="5" name="Date Placeholder 4">
            <a:extLst>
              <a:ext uri="{FF2B5EF4-FFF2-40B4-BE49-F238E27FC236}">
                <a16:creationId xmlns:a16="http://schemas.microsoft.com/office/drawing/2014/main" id="{95168BCE-045D-279A-C85A-21E7AF2A5D7C}"/>
              </a:ext>
            </a:extLst>
          </p:cNvPr>
          <p:cNvSpPr>
            <a:spLocks noGrp="1"/>
          </p:cNvSpPr>
          <p:nvPr>
            <p:ph type="dt" sz="half" idx="10"/>
          </p:nvPr>
        </p:nvSpPr>
        <p:spPr/>
        <p:txBody>
          <a:bodyPr/>
          <a:lstStyle/>
          <a:p>
            <a:fld id="{2D545F99-408D-40BE-A1A6-03072DE12E89}" type="datetime1">
              <a:rPr lang="en-US" smtClean="0"/>
              <a:t>8/19/2023</a:t>
            </a:fld>
            <a:endParaRPr lang="en-US"/>
          </a:p>
        </p:txBody>
      </p:sp>
      <p:sp>
        <p:nvSpPr>
          <p:cNvPr id="6" name="Footer Placeholder 5">
            <a:extLst>
              <a:ext uri="{FF2B5EF4-FFF2-40B4-BE49-F238E27FC236}">
                <a16:creationId xmlns:a16="http://schemas.microsoft.com/office/drawing/2014/main" id="{F86E2F8F-774A-65F2-37E5-38F30AA1B8CA}"/>
              </a:ext>
            </a:extLst>
          </p:cNvPr>
          <p:cNvSpPr>
            <a:spLocks noGrp="1"/>
          </p:cNvSpPr>
          <p:nvPr>
            <p:ph type="ftr" sz="quarter" idx="11"/>
          </p:nvPr>
        </p:nvSpPr>
        <p:spPr/>
        <p:txBody>
          <a:bodyPr/>
          <a:lstStyle/>
          <a:p>
            <a:r>
              <a:rPr lang="en-US"/>
              <a:t>D &amp; D - Lec 2 - Fall 2023</a:t>
            </a:r>
          </a:p>
        </p:txBody>
      </p:sp>
      <p:sp>
        <p:nvSpPr>
          <p:cNvPr id="8" name="Slide Number Placeholder 7">
            <a:extLst>
              <a:ext uri="{FF2B5EF4-FFF2-40B4-BE49-F238E27FC236}">
                <a16:creationId xmlns:a16="http://schemas.microsoft.com/office/drawing/2014/main" id="{B97D1B26-7B8E-1920-C2E6-C735FD1BC60F}"/>
              </a:ext>
            </a:extLst>
          </p:cNvPr>
          <p:cNvSpPr>
            <a:spLocks noGrp="1"/>
          </p:cNvSpPr>
          <p:nvPr>
            <p:ph type="sldNum" sz="quarter" idx="12"/>
          </p:nvPr>
        </p:nvSpPr>
        <p:spPr/>
        <p:txBody>
          <a:bodyPr/>
          <a:lstStyle/>
          <a:p>
            <a:fld id="{DC3BB032-4020-48F4-953B-341806DC4A2B}" type="slidenum">
              <a:rPr lang="en-US" smtClean="0"/>
              <a:t>41</a:t>
            </a:fld>
            <a:endParaRPr lang="en-US"/>
          </a:p>
        </p:txBody>
      </p:sp>
    </p:spTree>
    <p:extLst>
      <p:ext uri="{BB962C8B-B14F-4D97-AF65-F5344CB8AC3E}">
        <p14:creationId xmlns:p14="http://schemas.microsoft.com/office/powerpoint/2010/main" val="24155111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4"/>
                                        </p:tgtEl>
                                      </p:cBhvr>
                                    </p:cmd>
                                  </p:childTnLst>
                                </p:cTn>
                              </p:par>
                            </p:childTnLst>
                          </p:cTn>
                        </p:par>
                      </p:childTnLst>
                    </p:cTn>
                  </p:par>
                </p:childTnLst>
              </p:cTn>
              <p:nextCondLst>
                <p:cond evt="onClick" delay="0">
                  <p:tgtEl>
                    <p:spTgt spid="14"/>
                  </p:tgtEl>
                </p:cond>
              </p:nextCondLst>
            </p:seq>
            <p:video>
              <p:cMediaNode vol="80000">
                <p:cTn id="12" fill="hold" display="0">
                  <p:stCondLst>
                    <p:cond delay="indefinite"/>
                  </p:stCondLst>
                </p:cTn>
                <p:tgtEl>
                  <p:spTgt spid="14"/>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0F9007-0D7F-47E0-B1FA-ECE939DAE7A9}"/>
              </a:ext>
            </a:extLst>
          </p:cNvPr>
          <p:cNvSpPr/>
          <p:nvPr/>
        </p:nvSpPr>
        <p:spPr>
          <a:xfrm>
            <a:off x="3993312" y="122702"/>
            <a:ext cx="4222310" cy="483337"/>
          </a:xfrm>
          <a:prstGeom prst="rect">
            <a:avLst/>
          </a:prstGeom>
        </p:spPr>
        <p:txBody>
          <a:bodyPr wrap="none">
            <a:spAutoFit/>
          </a:bodyPr>
          <a:lstStyle/>
          <a:p>
            <a:r>
              <a:rPr lang="en-US" sz="2541" dirty="0">
                <a:latin typeface="Calibri" pitchFamily="34" charset="0"/>
              </a:rPr>
              <a:t>Introduction to Central Dogma</a:t>
            </a:r>
            <a:endParaRPr lang="en-US" sz="2541" dirty="0"/>
          </a:p>
        </p:txBody>
      </p:sp>
      <p:sp>
        <p:nvSpPr>
          <p:cNvPr id="9" name="TextBox 8">
            <a:extLst>
              <a:ext uri="{FF2B5EF4-FFF2-40B4-BE49-F238E27FC236}">
                <a16:creationId xmlns:a16="http://schemas.microsoft.com/office/drawing/2014/main" id="{E42EFBBC-7EAE-4D4F-AC09-90E92D095C40}"/>
              </a:ext>
            </a:extLst>
          </p:cNvPr>
          <p:cNvSpPr txBox="1"/>
          <p:nvPr/>
        </p:nvSpPr>
        <p:spPr>
          <a:xfrm>
            <a:off x="213124" y="2589948"/>
            <a:ext cx="4088211" cy="1477328"/>
          </a:xfrm>
          <a:prstGeom prst="rect">
            <a:avLst/>
          </a:prstGeom>
          <a:noFill/>
        </p:spPr>
        <p:txBody>
          <a:bodyPr wrap="square" rtlCol="0">
            <a:spAutoFit/>
          </a:bodyPr>
          <a:lstStyle/>
          <a:p>
            <a:r>
              <a:rPr lang="en-US" dirty="0">
                <a:solidFill>
                  <a:srgbClr val="C00000"/>
                </a:solidFill>
              </a:rPr>
              <a:t>Gene</a:t>
            </a:r>
            <a:r>
              <a:rPr lang="en-US" dirty="0"/>
              <a:t> – a segment of DNA that is converted (</a:t>
            </a:r>
            <a:r>
              <a:rPr lang="en-US" i="1" dirty="0">
                <a:solidFill>
                  <a:srgbClr val="C00000"/>
                </a:solidFill>
              </a:rPr>
              <a:t>transcribed</a:t>
            </a:r>
            <a:r>
              <a:rPr lang="en-US" dirty="0"/>
              <a:t>) to RNA. A </a:t>
            </a:r>
            <a:r>
              <a:rPr lang="en-US" i="1" dirty="0">
                <a:solidFill>
                  <a:srgbClr val="C00000"/>
                </a:solidFill>
              </a:rPr>
              <a:t>promoter</a:t>
            </a:r>
            <a:r>
              <a:rPr lang="en-US" dirty="0">
                <a:solidFill>
                  <a:srgbClr val="C00000"/>
                </a:solidFill>
              </a:rPr>
              <a:t> (P)</a:t>
            </a:r>
            <a:r>
              <a:rPr lang="en-US" dirty="0"/>
              <a:t> sequence on the DNA is the minimal requirement for the production of RNA.</a:t>
            </a:r>
          </a:p>
        </p:txBody>
      </p:sp>
      <p:sp>
        <p:nvSpPr>
          <p:cNvPr id="12" name="TextBox 11">
            <a:extLst>
              <a:ext uri="{FF2B5EF4-FFF2-40B4-BE49-F238E27FC236}">
                <a16:creationId xmlns:a16="http://schemas.microsoft.com/office/drawing/2014/main" id="{C736123C-FCC4-4BA7-AD8B-EEE9296233C5}"/>
              </a:ext>
            </a:extLst>
          </p:cNvPr>
          <p:cNvSpPr txBox="1"/>
          <p:nvPr/>
        </p:nvSpPr>
        <p:spPr>
          <a:xfrm>
            <a:off x="213124" y="5088752"/>
            <a:ext cx="4088211" cy="923330"/>
          </a:xfrm>
          <a:prstGeom prst="rect">
            <a:avLst/>
          </a:prstGeom>
          <a:noFill/>
        </p:spPr>
        <p:txBody>
          <a:bodyPr wrap="square" rtlCol="0">
            <a:spAutoFit/>
          </a:bodyPr>
          <a:lstStyle/>
          <a:p>
            <a:r>
              <a:rPr lang="en-US" dirty="0"/>
              <a:t>Many RNAs are functional on their own</a:t>
            </a:r>
          </a:p>
          <a:p>
            <a:endParaRPr lang="en-US" dirty="0"/>
          </a:p>
          <a:p>
            <a:r>
              <a:rPr lang="en-US" dirty="0"/>
              <a:t>mRNA are  </a:t>
            </a:r>
            <a:r>
              <a:rPr lang="en-US" i="1" dirty="0">
                <a:solidFill>
                  <a:srgbClr val="C00000"/>
                </a:solidFill>
              </a:rPr>
              <a:t>translated</a:t>
            </a:r>
            <a:r>
              <a:rPr lang="en-US" dirty="0"/>
              <a:t> to a protein.</a:t>
            </a:r>
          </a:p>
        </p:txBody>
      </p:sp>
      <p:sp>
        <p:nvSpPr>
          <p:cNvPr id="6" name="TextBox 5">
            <a:extLst>
              <a:ext uri="{FF2B5EF4-FFF2-40B4-BE49-F238E27FC236}">
                <a16:creationId xmlns:a16="http://schemas.microsoft.com/office/drawing/2014/main" id="{7CC6A92E-A862-46B6-B9F9-F9515AD1D151}"/>
              </a:ext>
            </a:extLst>
          </p:cNvPr>
          <p:cNvSpPr txBox="1"/>
          <p:nvPr/>
        </p:nvSpPr>
        <p:spPr>
          <a:xfrm>
            <a:off x="213125" y="4228612"/>
            <a:ext cx="4088209" cy="923330"/>
          </a:xfrm>
          <a:prstGeom prst="rect">
            <a:avLst/>
          </a:prstGeom>
          <a:noFill/>
        </p:spPr>
        <p:txBody>
          <a:bodyPr wrap="square" rtlCol="0">
            <a:spAutoFit/>
          </a:bodyPr>
          <a:lstStyle/>
          <a:p>
            <a:r>
              <a:rPr lang="en-US" dirty="0"/>
              <a:t>RNA molecules are often processed in </a:t>
            </a:r>
            <a:r>
              <a:rPr lang="en-US" b="1" dirty="0"/>
              <a:t>Eukaryotic cells </a:t>
            </a:r>
            <a:r>
              <a:rPr lang="en-US" dirty="0"/>
              <a:t>before they are functional</a:t>
            </a:r>
          </a:p>
        </p:txBody>
      </p:sp>
      <p:sp>
        <p:nvSpPr>
          <p:cNvPr id="7" name="TextBox 6">
            <a:extLst>
              <a:ext uri="{FF2B5EF4-FFF2-40B4-BE49-F238E27FC236}">
                <a16:creationId xmlns:a16="http://schemas.microsoft.com/office/drawing/2014/main" id="{9E6B1AB0-99FB-466C-AFA4-86A7E9A5044F}"/>
              </a:ext>
            </a:extLst>
          </p:cNvPr>
          <p:cNvSpPr txBox="1"/>
          <p:nvPr/>
        </p:nvSpPr>
        <p:spPr>
          <a:xfrm>
            <a:off x="76202" y="595395"/>
            <a:ext cx="4457535" cy="1477328"/>
          </a:xfrm>
          <a:prstGeom prst="rect">
            <a:avLst/>
          </a:prstGeom>
          <a:noFill/>
        </p:spPr>
        <p:txBody>
          <a:bodyPr wrap="square" rtlCol="0">
            <a:spAutoFit/>
          </a:bodyPr>
          <a:lstStyle/>
          <a:p>
            <a:r>
              <a:rPr lang="en-US" dirty="0">
                <a:solidFill>
                  <a:srgbClr val="C00000"/>
                </a:solidFill>
              </a:rPr>
              <a:t>Genome</a:t>
            </a:r>
            <a:r>
              <a:rPr lang="en-US" dirty="0"/>
              <a:t>:  Entire DNA content of an organism, contains all of the instructions for life.  Single circular molecule in </a:t>
            </a:r>
            <a:r>
              <a:rPr lang="en-US" dirty="0" err="1"/>
              <a:t>Proks</a:t>
            </a:r>
            <a:r>
              <a:rPr lang="en-US" dirty="0"/>
              <a:t>, multiple linear molecules (chromosomes) in </a:t>
            </a:r>
            <a:r>
              <a:rPr lang="en-US" dirty="0" err="1"/>
              <a:t>Euks</a:t>
            </a:r>
            <a:r>
              <a:rPr lang="en-US" dirty="0"/>
              <a:t>.  The genome is </a:t>
            </a:r>
            <a:r>
              <a:rPr lang="en-US" i="1" dirty="0">
                <a:solidFill>
                  <a:srgbClr val="C00000"/>
                </a:solidFill>
              </a:rPr>
              <a:t>replicated</a:t>
            </a:r>
            <a:r>
              <a:rPr lang="en-US" dirty="0"/>
              <a:t> when cells divide.</a:t>
            </a:r>
          </a:p>
        </p:txBody>
      </p:sp>
      <p:pic>
        <p:nvPicPr>
          <p:cNvPr id="11" name="Picture 10">
            <a:extLst>
              <a:ext uri="{FF2B5EF4-FFF2-40B4-BE49-F238E27FC236}">
                <a16:creationId xmlns:a16="http://schemas.microsoft.com/office/drawing/2014/main" id="{8D6A73D2-185B-49B6-9F2A-924CE68C6E06}"/>
              </a:ext>
            </a:extLst>
          </p:cNvPr>
          <p:cNvPicPr>
            <a:picLocks noChangeAspect="1"/>
          </p:cNvPicPr>
          <p:nvPr/>
        </p:nvPicPr>
        <p:blipFill>
          <a:blip r:embed="rId2"/>
          <a:stretch>
            <a:fillRect/>
          </a:stretch>
        </p:blipFill>
        <p:spPr>
          <a:xfrm>
            <a:off x="5478431" y="528878"/>
            <a:ext cx="4114800" cy="1938071"/>
          </a:xfrm>
          <a:prstGeom prst="rect">
            <a:avLst/>
          </a:prstGeom>
        </p:spPr>
      </p:pic>
      <p:grpSp>
        <p:nvGrpSpPr>
          <p:cNvPr id="35" name="Group 34">
            <a:extLst>
              <a:ext uri="{FF2B5EF4-FFF2-40B4-BE49-F238E27FC236}">
                <a16:creationId xmlns:a16="http://schemas.microsoft.com/office/drawing/2014/main" id="{144FA1C0-7AF9-4B81-808C-F5809E49DD58}"/>
              </a:ext>
            </a:extLst>
          </p:cNvPr>
          <p:cNvGrpSpPr/>
          <p:nvPr/>
        </p:nvGrpSpPr>
        <p:grpSpPr>
          <a:xfrm>
            <a:off x="4372674" y="2642221"/>
            <a:ext cx="6468996" cy="497783"/>
            <a:chOff x="3369242" y="2976082"/>
            <a:chExt cx="7127875" cy="548483"/>
          </a:xfrm>
        </p:grpSpPr>
        <p:graphicFrame>
          <p:nvGraphicFramePr>
            <p:cNvPr id="8" name="Object 7">
              <a:extLst>
                <a:ext uri="{FF2B5EF4-FFF2-40B4-BE49-F238E27FC236}">
                  <a16:creationId xmlns:a16="http://schemas.microsoft.com/office/drawing/2014/main" id="{9EB93237-5AB4-461F-B9CA-9B073DEC4F94}"/>
                </a:ext>
              </a:extLst>
            </p:cNvPr>
            <p:cNvGraphicFramePr>
              <a:graphicFrameLocks noChangeAspect="1"/>
            </p:cNvGraphicFramePr>
            <p:nvPr/>
          </p:nvGraphicFramePr>
          <p:xfrm>
            <a:off x="3369242" y="3254690"/>
            <a:ext cx="7127875" cy="269875"/>
          </p:xfrm>
          <a:graphic>
            <a:graphicData uri="http://schemas.openxmlformats.org/presentationml/2006/ole">
              <mc:AlternateContent xmlns:mc="http://schemas.openxmlformats.org/markup-compatibility/2006">
                <mc:Choice xmlns:v="urn:schemas-microsoft-com:vml" Requires="v">
                  <p:oleObj name="Image" r:id="rId3" imgW="74133000" imgH="2806200" progId="Photoshop.Image.13">
                    <p:embed/>
                  </p:oleObj>
                </mc:Choice>
                <mc:Fallback>
                  <p:oleObj name="Image" r:id="rId3" imgW="74133000" imgH="2806200" progId="Photoshop.Image.13">
                    <p:embed/>
                    <p:pic>
                      <p:nvPicPr>
                        <p:cNvPr id="8" name="Object 7">
                          <a:extLst>
                            <a:ext uri="{FF2B5EF4-FFF2-40B4-BE49-F238E27FC236}">
                              <a16:creationId xmlns:a16="http://schemas.microsoft.com/office/drawing/2014/main" id="{9EB93237-5AB4-461F-B9CA-9B073DEC4F94}"/>
                            </a:ext>
                          </a:extLst>
                        </p:cNvPr>
                        <p:cNvPicPr/>
                        <p:nvPr/>
                      </p:nvPicPr>
                      <p:blipFill>
                        <a:blip r:embed="rId4"/>
                        <a:stretch>
                          <a:fillRect/>
                        </a:stretch>
                      </p:blipFill>
                      <p:spPr>
                        <a:xfrm>
                          <a:off x="3369242" y="3254690"/>
                          <a:ext cx="7127875" cy="269875"/>
                        </a:xfrm>
                        <a:prstGeom prst="rect">
                          <a:avLst/>
                        </a:prstGeom>
                      </p:spPr>
                    </p:pic>
                  </p:oleObj>
                </mc:Fallback>
              </mc:AlternateContent>
            </a:graphicData>
          </a:graphic>
        </p:graphicFrame>
        <p:grpSp>
          <p:nvGrpSpPr>
            <p:cNvPr id="34" name="Group 33">
              <a:extLst>
                <a:ext uri="{FF2B5EF4-FFF2-40B4-BE49-F238E27FC236}">
                  <a16:creationId xmlns:a16="http://schemas.microsoft.com/office/drawing/2014/main" id="{6B30F0D4-7188-47D4-8F15-BF27E10FC18E}"/>
                </a:ext>
              </a:extLst>
            </p:cNvPr>
            <p:cNvGrpSpPr/>
            <p:nvPr/>
          </p:nvGrpSpPr>
          <p:grpSpPr>
            <a:xfrm>
              <a:off x="3546708" y="2976082"/>
              <a:ext cx="6829192" cy="472284"/>
              <a:chOff x="3546708" y="2976082"/>
              <a:chExt cx="6829192" cy="472284"/>
            </a:xfrm>
          </p:grpSpPr>
          <p:sp>
            <p:nvSpPr>
              <p:cNvPr id="10" name="Rectangle 9">
                <a:extLst>
                  <a:ext uri="{FF2B5EF4-FFF2-40B4-BE49-F238E27FC236}">
                    <a16:creationId xmlns:a16="http://schemas.microsoft.com/office/drawing/2014/main" id="{629E730E-BAA0-41BF-9242-80158EC1B5BB}"/>
                  </a:ext>
                </a:extLst>
              </p:cNvPr>
              <p:cNvSpPr/>
              <p:nvPr/>
            </p:nvSpPr>
            <p:spPr>
              <a:xfrm>
                <a:off x="3605812" y="3279775"/>
                <a:ext cx="3082544" cy="168590"/>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14" name="Rectangle 13">
                <a:extLst>
                  <a:ext uri="{FF2B5EF4-FFF2-40B4-BE49-F238E27FC236}">
                    <a16:creationId xmlns:a16="http://schemas.microsoft.com/office/drawing/2014/main" id="{D3A4A8B4-58D5-4DB8-B80A-8C36CE60F5FD}"/>
                  </a:ext>
                </a:extLst>
              </p:cNvPr>
              <p:cNvSpPr/>
              <p:nvPr/>
            </p:nvSpPr>
            <p:spPr>
              <a:xfrm>
                <a:off x="7293356" y="3279776"/>
                <a:ext cx="3082544" cy="168590"/>
              </a:xfrm>
              <a:prstGeom prst="rect">
                <a:avLst/>
              </a:prstGeom>
              <a:solidFill>
                <a:srgbClr val="00B05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15" name="TextBox 14">
                <a:extLst>
                  <a:ext uri="{FF2B5EF4-FFF2-40B4-BE49-F238E27FC236}">
                    <a16:creationId xmlns:a16="http://schemas.microsoft.com/office/drawing/2014/main" id="{4C4A6FD0-30D5-4504-9105-1ED026588D96}"/>
                  </a:ext>
                </a:extLst>
              </p:cNvPr>
              <p:cNvSpPr txBox="1"/>
              <p:nvPr/>
            </p:nvSpPr>
            <p:spPr>
              <a:xfrm>
                <a:off x="3546708" y="2985120"/>
                <a:ext cx="323581" cy="378971"/>
              </a:xfrm>
              <a:prstGeom prst="rect">
                <a:avLst/>
              </a:prstGeom>
              <a:noFill/>
            </p:spPr>
            <p:txBody>
              <a:bodyPr wrap="none" rtlCol="0">
                <a:spAutoFit/>
              </a:bodyPr>
              <a:lstStyle/>
              <a:p>
                <a:r>
                  <a:rPr lang="en-US" sz="1635" dirty="0"/>
                  <a:t>P</a:t>
                </a:r>
              </a:p>
            </p:txBody>
          </p:sp>
          <p:sp>
            <p:nvSpPr>
              <p:cNvPr id="16" name="TextBox 15">
                <a:extLst>
                  <a:ext uri="{FF2B5EF4-FFF2-40B4-BE49-F238E27FC236}">
                    <a16:creationId xmlns:a16="http://schemas.microsoft.com/office/drawing/2014/main" id="{FBA74FB1-692B-4393-9877-9AA58EAA4B0D}"/>
                  </a:ext>
                </a:extLst>
              </p:cNvPr>
              <p:cNvSpPr txBox="1"/>
              <p:nvPr/>
            </p:nvSpPr>
            <p:spPr>
              <a:xfrm>
                <a:off x="7202842" y="2976082"/>
                <a:ext cx="323581" cy="378971"/>
              </a:xfrm>
              <a:prstGeom prst="rect">
                <a:avLst/>
              </a:prstGeom>
              <a:noFill/>
            </p:spPr>
            <p:txBody>
              <a:bodyPr wrap="none" rtlCol="0">
                <a:spAutoFit/>
              </a:bodyPr>
              <a:lstStyle/>
              <a:p>
                <a:r>
                  <a:rPr lang="en-US" sz="1635" dirty="0"/>
                  <a:t>P</a:t>
                </a:r>
              </a:p>
            </p:txBody>
          </p:sp>
        </p:grpSp>
      </p:grpSp>
      <p:cxnSp>
        <p:nvCxnSpPr>
          <p:cNvPr id="18" name="Straight Connector 17">
            <a:extLst>
              <a:ext uri="{FF2B5EF4-FFF2-40B4-BE49-F238E27FC236}">
                <a16:creationId xmlns:a16="http://schemas.microsoft.com/office/drawing/2014/main" id="{7323B194-50C2-4D76-BC53-A080E814ECD7}"/>
              </a:ext>
            </a:extLst>
          </p:cNvPr>
          <p:cNvCxnSpPr/>
          <p:nvPr/>
        </p:nvCxnSpPr>
        <p:spPr>
          <a:xfrm>
            <a:off x="4716987" y="3843939"/>
            <a:ext cx="2395699"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22F90A9-2922-412B-8E96-FE134CAC07FC}"/>
              </a:ext>
            </a:extLst>
          </p:cNvPr>
          <p:cNvCxnSpPr>
            <a:cxnSpLocks/>
          </p:cNvCxnSpPr>
          <p:nvPr/>
        </p:nvCxnSpPr>
        <p:spPr>
          <a:xfrm>
            <a:off x="8028205" y="3843939"/>
            <a:ext cx="2603812" cy="0"/>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310809B1-5902-4E06-A27F-92E09C5234B8}"/>
              </a:ext>
            </a:extLst>
          </p:cNvPr>
          <p:cNvGrpSpPr/>
          <p:nvPr/>
        </p:nvGrpSpPr>
        <p:grpSpPr>
          <a:xfrm>
            <a:off x="8028205" y="4262858"/>
            <a:ext cx="2889832" cy="351615"/>
            <a:chOff x="7533978" y="4956728"/>
            <a:chExt cx="3184166" cy="387426"/>
          </a:xfrm>
        </p:grpSpPr>
        <p:cxnSp>
          <p:nvCxnSpPr>
            <p:cNvPr id="23" name="Straight Connector 22">
              <a:extLst>
                <a:ext uri="{FF2B5EF4-FFF2-40B4-BE49-F238E27FC236}">
                  <a16:creationId xmlns:a16="http://schemas.microsoft.com/office/drawing/2014/main" id="{F9495FD6-139B-4C24-A996-A8162E0762B7}"/>
                </a:ext>
              </a:extLst>
            </p:cNvPr>
            <p:cNvCxnSpPr>
              <a:cxnSpLocks/>
            </p:cNvCxnSpPr>
            <p:nvPr/>
          </p:nvCxnSpPr>
          <p:spPr>
            <a:xfrm>
              <a:off x="7841109" y="5149850"/>
              <a:ext cx="2138199" cy="0"/>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0497BF61-2C8B-4991-9821-B34AD0E8BE44}"/>
                </a:ext>
              </a:extLst>
            </p:cNvPr>
            <p:cNvSpPr txBox="1"/>
            <p:nvPr/>
          </p:nvSpPr>
          <p:spPr>
            <a:xfrm>
              <a:off x="7533978" y="4965184"/>
              <a:ext cx="350076" cy="378970"/>
            </a:xfrm>
            <a:prstGeom prst="rect">
              <a:avLst/>
            </a:prstGeom>
            <a:noFill/>
          </p:spPr>
          <p:txBody>
            <a:bodyPr wrap="none" rtlCol="0">
              <a:spAutoFit/>
            </a:bodyPr>
            <a:lstStyle/>
            <a:p>
              <a:r>
                <a:rPr lang="en-US" sz="1635" dirty="0"/>
                <a:t>G</a:t>
              </a:r>
            </a:p>
          </p:txBody>
        </p:sp>
        <p:sp>
          <p:nvSpPr>
            <p:cNvPr id="26" name="TextBox 25">
              <a:extLst>
                <a:ext uri="{FF2B5EF4-FFF2-40B4-BE49-F238E27FC236}">
                  <a16:creationId xmlns:a16="http://schemas.microsoft.com/office/drawing/2014/main" id="{474C0B4C-54CF-4B61-99CB-7EF516481ADF}"/>
                </a:ext>
              </a:extLst>
            </p:cNvPr>
            <p:cNvSpPr txBox="1"/>
            <p:nvPr/>
          </p:nvSpPr>
          <p:spPr>
            <a:xfrm>
              <a:off x="9843487" y="4956728"/>
              <a:ext cx="874657" cy="378969"/>
            </a:xfrm>
            <a:prstGeom prst="rect">
              <a:avLst/>
            </a:prstGeom>
            <a:noFill/>
          </p:spPr>
          <p:txBody>
            <a:bodyPr wrap="none" rtlCol="0">
              <a:spAutoFit/>
            </a:bodyPr>
            <a:lstStyle/>
            <a:p>
              <a:r>
                <a:rPr lang="en-US" sz="1635" dirty="0"/>
                <a:t>AAAAA</a:t>
              </a:r>
            </a:p>
          </p:txBody>
        </p:sp>
      </p:grpSp>
      <p:pic>
        <p:nvPicPr>
          <p:cNvPr id="27" name="Picture 26">
            <a:extLst>
              <a:ext uri="{FF2B5EF4-FFF2-40B4-BE49-F238E27FC236}">
                <a16:creationId xmlns:a16="http://schemas.microsoft.com/office/drawing/2014/main" id="{1A878793-11DF-4356-92FA-A1EFCE982150}"/>
              </a:ext>
            </a:extLst>
          </p:cNvPr>
          <p:cNvPicPr>
            <a:picLocks noChangeAspect="1"/>
          </p:cNvPicPr>
          <p:nvPr/>
        </p:nvPicPr>
        <p:blipFill>
          <a:blip r:embed="rId5"/>
          <a:stretch>
            <a:fillRect/>
          </a:stretch>
        </p:blipFill>
        <p:spPr>
          <a:xfrm>
            <a:off x="8629897" y="5052895"/>
            <a:ext cx="1294647" cy="1068791"/>
          </a:xfrm>
          <a:prstGeom prst="rect">
            <a:avLst/>
          </a:prstGeom>
        </p:spPr>
      </p:pic>
      <p:cxnSp>
        <p:nvCxnSpPr>
          <p:cNvPr id="30" name="Straight Arrow Connector 29">
            <a:extLst>
              <a:ext uri="{FF2B5EF4-FFF2-40B4-BE49-F238E27FC236}">
                <a16:creationId xmlns:a16="http://schemas.microsoft.com/office/drawing/2014/main" id="{A42E26F7-6527-4CB5-BF1E-15F8E7CB23B9}"/>
              </a:ext>
            </a:extLst>
          </p:cNvPr>
          <p:cNvCxnSpPr/>
          <p:nvPr/>
        </p:nvCxnSpPr>
        <p:spPr>
          <a:xfrm>
            <a:off x="5914836" y="3341143"/>
            <a:ext cx="0" cy="3787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5F223C2-FD75-4693-9AC9-6DD9E0811898}"/>
              </a:ext>
            </a:extLst>
          </p:cNvPr>
          <p:cNvCxnSpPr/>
          <p:nvPr/>
        </p:nvCxnSpPr>
        <p:spPr>
          <a:xfrm>
            <a:off x="9347153" y="3341143"/>
            <a:ext cx="0" cy="3787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9DD055F2-58CE-4409-9DA1-C680BDD07D17}"/>
              </a:ext>
            </a:extLst>
          </p:cNvPr>
          <p:cNvCxnSpPr/>
          <p:nvPr/>
        </p:nvCxnSpPr>
        <p:spPr>
          <a:xfrm>
            <a:off x="9347153" y="3962977"/>
            <a:ext cx="0" cy="3787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2A7AC257-87E5-4CFF-9446-91D73A747FF8}"/>
              </a:ext>
            </a:extLst>
          </p:cNvPr>
          <p:cNvCxnSpPr/>
          <p:nvPr/>
        </p:nvCxnSpPr>
        <p:spPr>
          <a:xfrm>
            <a:off x="9347153" y="4598028"/>
            <a:ext cx="0" cy="3787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714B8077-50DC-4573-9623-17597D5F4D44}"/>
              </a:ext>
            </a:extLst>
          </p:cNvPr>
          <p:cNvSpPr txBox="1"/>
          <p:nvPr/>
        </p:nvSpPr>
        <p:spPr>
          <a:xfrm>
            <a:off x="6999579" y="3313457"/>
            <a:ext cx="1403718" cy="369332"/>
          </a:xfrm>
          <a:prstGeom prst="rect">
            <a:avLst/>
          </a:prstGeom>
          <a:noFill/>
        </p:spPr>
        <p:txBody>
          <a:bodyPr wrap="none" rtlCol="0">
            <a:spAutoFit/>
          </a:bodyPr>
          <a:lstStyle/>
          <a:p>
            <a:r>
              <a:rPr lang="en-US" i="1" dirty="0">
                <a:solidFill>
                  <a:srgbClr val="C00000"/>
                </a:solidFill>
              </a:rPr>
              <a:t>Transcription</a:t>
            </a:r>
          </a:p>
        </p:txBody>
      </p:sp>
      <p:sp>
        <p:nvSpPr>
          <p:cNvPr id="37" name="TextBox 36">
            <a:extLst>
              <a:ext uri="{FF2B5EF4-FFF2-40B4-BE49-F238E27FC236}">
                <a16:creationId xmlns:a16="http://schemas.microsoft.com/office/drawing/2014/main" id="{739E24F3-49DA-4188-9158-7C1C01D322AC}"/>
              </a:ext>
            </a:extLst>
          </p:cNvPr>
          <p:cNvSpPr txBox="1"/>
          <p:nvPr/>
        </p:nvSpPr>
        <p:spPr>
          <a:xfrm>
            <a:off x="7631856" y="3973425"/>
            <a:ext cx="2432974" cy="369332"/>
          </a:xfrm>
          <a:prstGeom prst="rect">
            <a:avLst/>
          </a:prstGeom>
          <a:noFill/>
        </p:spPr>
        <p:txBody>
          <a:bodyPr wrap="none" rtlCol="0">
            <a:spAutoFit/>
          </a:bodyPr>
          <a:lstStyle/>
          <a:p>
            <a:r>
              <a:rPr lang="en-US" i="1" dirty="0">
                <a:solidFill>
                  <a:srgbClr val="C00000"/>
                </a:solidFill>
              </a:rPr>
              <a:t>mRNA Processing (</a:t>
            </a:r>
            <a:r>
              <a:rPr lang="en-US" i="1" dirty="0" err="1">
                <a:solidFill>
                  <a:srgbClr val="C00000"/>
                </a:solidFill>
              </a:rPr>
              <a:t>Euks</a:t>
            </a:r>
            <a:r>
              <a:rPr lang="en-US" i="1" dirty="0">
                <a:solidFill>
                  <a:srgbClr val="C00000"/>
                </a:solidFill>
              </a:rPr>
              <a:t>)</a:t>
            </a:r>
          </a:p>
        </p:txBody>
      </p:sp>
      <p:sp>
        <p:nvSpPr>
          <p:cNvPr id="39" name="TextBox 38">
            <a:extLst>
              <a:ext uri="{FF2B5EF4-FFF2-40B4-BE49-F238E27FC236}">
                <a16:creationId xmlns:a16="http://schemas.microsoft.com/office/drawing/2014/main" id="{30C5F045-74C1-43E3-8622-83AEC03EBBE8}"/>
              </a:ext>
            </a:extLst>
          </p:cNvPr>
          <p:cNvSpPr txBox="1"/>
          <p:nvPr/>
        </p:nvSpPr>
        <p:spPr>
          <a:xfrm>
            <a:off x="7648790" y="4619828"/>
            <a:ext cx="1230017" cy="369332"/>
          </a:xfrm>
          <a:prstGeom prst="rect">
            <a:avLst/>
          </a:prstGeom>
          <a:noFill/>
        </p:spPr>
        <p:txBody>
          <a:bodyPr wrap="none" rtlCol="0">
            <a:spAutoFit/>
          </a:bodyPr>
          <a:lstStyle/>
          <a:p>
            <a:r>
              <a:rPr lang="en-US" i="1" dirty="0">
                <a:solidFill>
                  <a:srgbClr val="C00000"/>
                </a:solidFill>
              </a:rPr>
              <a:t>Translation</a:t>
            </a:r>
          </a:p>
        </p:txBody>
      </p:sp>
      <p:cxnSp>
        <p:nvCxnSpPr>
          <p:cNvPr id="41" name="Straight Arrow Connector 40">
            <a:extLst>
              <a:ext uri="{FF2B5EF4-FFF2-40B4-BE49-F238E27FC236}">
                <a16:creationId xmlns:a16="http://schemas.microsoft.com/office/drawing/2014/main" id="{A91E4634-C06B-477B-938D-36173B0C420E}"/>
              </a:ext>
            </a:extLst>
          </p:cNvPr>
          <p:cNvCxnSpPr/>
          <p:nvPr/>
        </p:nvCxnSpPr>
        <p:spPr>
          <a:xfrm flipH="1">
            <a:off x="4545842" y="4035273"/>
            <a:ext cx="526293" cy="6464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94ABA2FA-46DE-4C67-BF87-06B1B63615C0}"/>
              </a:ext>
            </a:extLst>
          </p:cNvPr>
          <p:cNvCxnSpPr>
            <a:cxnSpLocks/>
            <a:endCxn id="50" idx="0"/>
          </p:cNvCxnSpPr>
          <p:nvPr/>
        </p:nvCxnSpPr>
        <p:spPr>
          <a:xfrm>
            <a:off x="5914267" y="4035273"/>
            <a:ext cx="65206" cy="14022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CE214723-55B8-42EE-BFD8-BDE45E8B3D7C}"/>
              </a:ext>
            </a:extLst>
          </p:cNvPr>
          <p:cNvCxnSpPr/>
          <p:nvPr/>
        </p:nvCxnSpPr>
        <p:spPr>
          <a:xfrm>
            <a:off x="6138998" y="4112645"/>
            <a:ext cx="484095" cy="7360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8667AE05-1EC3-4FCB-A1F8-B205C5B20DA9}"/>
              </a:ext>
            </a:extLst>
          </p:cNvPr>
          <p:cNvSpPr txBox="1"/>
          <p:nvPr/>
        </p:nvSpPr>
        <p:spPr>
          <a:xfrm>
            <a:off x="6220340" y="4949315"/>
            <a:ext cx="812082" cy="646331"/>
          </a:xfrm>
          <a:prstGeom prst="rect">
            <a:avLst/>
          </a:prstGeom>
          <a:noFill/>
        </p:spPr>
        <p:txBody>
          <a:bodyPr wrap="none" rtlCol="0">
            <a:spAutoFit/>
          </a:bodyPr>
          <a:lstStyle/>
          <a:p>
            <a:r>
              <a:rPr lang="en-US" dirty="0"/>
              <a:t>tRNA</a:t>
            </a:r>
          </a:p>
          <a:p>
            <a:r>
              <a:rPr lang="en-US" dirty="0"/>
              <a:t>(p syn)</a:t>
            </a:r>
          </a:p>
        </p:txBody>
      </p:sp>
      <p:sp>
        <p:nvSpPr>
          <p:cNvPr id="47" name="TextBox 46">
            <a:extLst>
              <a:ext uri="{FF2B5EF4-FFF2-40B4-BE49-F238E27FC236}">
                <a16:creationId xmlns:a16="http://schemas.microsoft.com/office/drawing/2014/main" id="{5E455D2B-931C-4CD0-8C45-6CE61F0E5C44}"/>
              </a:ext>
            </a:extLst>
          </p:cNvPr>
          <p:cNvSpPr txBox="1"/>
          <p:nvPr/>
        </p:nvSpPr>
        <p:spPr>
          <a:xfrm>
            <a:off x="6879193" y="4656022"/>
            <a:ext cx="812082" cy="646331"/>
          </a:xfrm>
          <a:prstGeom prst="rect">
            <a:avLst/>
          </a:prstGeom>
          <a:noFill/>
        </p:spPr>
        <p:txBody>
          <a:bodyPr wrap="none" rtlCol="0">
            <a:spAutoFit/>
          </a:bodyPr>
          <a:lstStyle/>
          <a:p>
            <a:r>
              <a:rPr lang="en-US" dirty="0"/>
              <a:t>rRNA</a:t>
            </a:r>
          </a:p>
          <a:p>
            <a:r>
              <a:rPr lang="en-US" dirty="0"/>
              <a:t>(p syn)</a:t>
            </a:r>
          </a:p>
        </p:txBody>
      </p:sp>
      <p:sp>
        <p:nvSpPr>
          <p:cNvPr id="48" name="TextBox 47">
            <a:extLst>
              <a:ext uri="{FF2B5EF4-FFF2-40B4-BE49-F238E27FC236}">
                <a16:creationId xmlns:a16="http://schemas.microsoft.com/office/drawing/2014/main" id="{A36CB14B-80CB-4D60-BA1F-BFB37E21170E}"/>
              </a:ext>
            </a:extLst>
          </p:cNvPr>
          <p:cNvSpPr txBox="1"/>
          <p:nvPr/>
        </p:nvSpPr>
        <p:spPr>
          <a:xfrm>
            <a:off x="4144713" y="4676946"/>
            <a:ext cx="829073" cy="646331"/>
          </a:xfrm>
          <a:prstGeom prst="rect">
            <a:avLst/>
          </a:prstGeom>
          <a:noFill/>
        </p:spPr>
        <p:txBody>
          <a:bodyPr wrap="none" rtlCol="0">
            <a:spAutoFit/>
          </a:bodyPr>
          <a:lstStyle/>
          <a:p>
            <a:r>
              <a:rPr lang="en-US" dirty="0"/>
              <a:t>miRNA</a:t>
            </a:r>
          </a:p>
          <a:p>
            <a:r>
              <a:rPr lang="en-US" dirty="0"/>
              <a:t>(</a:t>
            </a:r>
            <a:r>
              <a:rPr lang="en-US" dirty="0" err="1"/>
              <a:t>euk</a:t>
            </a:r>
            <a:r>
              <a:rPr lang="en-US" dirty="0"/>
              <a:t>)</a:t>
            </a:r>
          </a:p>
        </p:txBody>
      </p:sp>
      <p:sp>
        <p:nvSpPr>
          <p:cNvPr id="49" name="TextBox 48">
            <a:extLst>
              <a:ext uri="{FF2B5EF4-FFF2-40B4-BE49-F238E27FC236}">
                <a16:creationId xmlns:a16="http://schemas.microsoft.com/office/drawing/2014/main" id="{3D1F0492-7723-407C-9A33-3121A3468D56}"/>
              </a:ext>
            </a:extLst>
          </p:cNvPr>
          <p:cNvSpPr txBox="1"/>
          <p:nvPr/>
        </p:nvSpPr>
        <p:spPr>
          <a:xfrm>
            <a:off x="4897150" y="4887307"/>
            <a:ext cx="899605" cy="646331"/>
          </a:xfrm>
          <a:prstGeom prst="rect">
            <a:avLst/>
          </a:prstGeom>
          <a:noFill/>
        </p:spPr>
        <p:txBody>
          <a:bodyPr wrap="none" rtlCol="0">
            <a:spAutoFit/>
          </a:bodyPr>
          <a:lstStyle/>
          <a:p>
            <a:r>
              <a:rPr lang="en-US" dirty="0"/>
              <a:t>Splicing</a:t>
            </a:r>
          </a:p>
          <a:p>
            <a:r>
              <a:rPr lang="en-US" dirty="0"/>
              <a:t>(</a:t>
            </a:r>
            <a:r>
              <a:rPr lang="en-US" dirty="0" err="1"/>
              <a:t>euk</a:t>
            </a:r>
            <a:r>
              <a:rPr lang="en-US" dirty="0"/>
              <a:t>)</a:t>
            </a:r>
          </a:p>
        </p:txBody>
      </p:sp>
      <p:sp>
        <p:nvSpPr>
          <p:cNvPr id="50" name="TextBox 49">
            <a:extLst>
              <a:ext uri="{FF2B5EF4-FFF2-40B4-BE49-F238E27FC236}">
                <a16:creationId xmlns:a16="http://schemas.microsoft.com/office/drawing/2014/main" id="{5097A6FF-25CD-44BF-9EE4-E3C444288F8E}"/>
              </a:ext>
            </a:extLst>
          </p:cNvPr>
          <p:cNvSpPr txBox="1"/>
          <p:nvPr/>
        </p:nvSpPr>
        <p:spPr>
          <a:xfrm>
            <a:off x="5350743" y="5437519"/>
            <a:ext cx="1257460" cy="646331"/>
          </a:xfrm>
          <a:prstGeom prst="rect">
            <a:avLst/>
          </a:prstGeom>
          <a:noFill/>
        </p:spPr>
        <p:txBody>
          <a:bodyPr wrap="none" rtlCol="0">
            <a:spAutoFit/>
          </a:bodyPr>
          <a:lstStyle/>
          <a:p>
            <a:r>
              <a:rPr lang="en-US" dirty="0"/>
              <a:t>Telomerase</a:t>
            </a:r>
          </a:p>
          <a:p>
            <a:r>
              <a:rPr lang="en-US" dirty="0"/>
              <a:t>(</a:t>
            </a:r>
            <a:r>
              <a:rPr lang="en-US" dirty="0" err="1"/>
              <a:t>euk</a:t>
            </a:r>
            <a:r>
              <a:rPr lang="en-US" dirty="0"/>
              <a:t>)</a:t>
            </a:r>
          </a:p>
        </p:txBody>
      </p:sp>
      <p:cxnSp>
        <p:nvCxnSpPr>
          <p:cNvPr id="53" name="Straight Arrow Connector 52">
            <a:extLst>
              <a:ext uri="{FF2B5EF4-FFF2-40B4-BE49-F238E27FC236}">
                <a16:creationId xmlns:a16="http://schemas.microsoft.com/office/drawing/2014/main" id="{F353F715-C6EC-49CC-A780-2F93F2470D61}"/>
              </a:ext>
            </a:extLst>
          </p:cNvPr>
          <p:cNvCxnSpPr/>
          <p:nvPr/>
        </p:nvCxnSpPr>
        <p:spPr>
          <a:xfrm flipH="1">
            <a:off x="5350875" y="4112644"/>
            <a:ext cx="140703" cy="8247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722D0645-8D8E-436E-8BFD-CD79861A8B69}"/>
              </a:ext>
            </a:extLst>
          </p:cNvPr>
          <p:cNvCxnSpPr>
            <a:cxnSpLocks/>
            <a:endCxn id="47" idx="0"/>
          </p:cNvCxnSpPr>
          <p:nvPr/>
        </p:nvCxnSpPr>
        <p:spPr>
          <a:xfrm>
            <a:off x="6517277" y="4075101"/>
            <a:ext cx="767957" cy="5809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F6F75FA1-A220-4D4B-BC04-A0FA79C259D5}"/>
              </a:ext>
            </a:extLst>
          </p:cNvPr>
          <p:cNvSpPr txBox="1"/>
          <p:nvPr/>
        </p:nvSpPr>
        <p:spPr>
          <a:xfrm>
            <a:off x="4915982" y="4295443"/>
            <a:ext cx="1871218" cy="369332"/>
          </a:xfrm>
          <a:prstGeom prst="rect">
            <a:avLst/>
          </a:prstGeom>
          <a:solidFill>
            <a:schemeClr val="bg1"/>
          </a:solidFill>
        </p:spPr>
        <p:txBody>
          <a:bodyPr wrap="none" rtlCol="0">
            <a:spAutoFit/>
          </a:bodyPr>
          <a:lstStyle/>
          <a:p>
            <a:r>
              <a:rPr lang="en-US" dirty="0"/>
              <a:t>Possible functions</a:t>
            </a:r>
          </a:p>
        </p:txBody>
      </p:sp>
      <p:sp>
        <p:nvSpPr>
          <p:cNvPr id="2" name="Date Placeholder 1">
            <a:extLst>
              <a:ext uri="{FF2B5EF4-FFF2-40B4-BE49-F238E27FC236}">
                <a16:creationId xmlns:a16="http://schemas.microsoft.com/office/drawing/2014/main" id="{C488B7A7-973B-D3D0-3C1A-B53C82EFDB61}"/>
              </a:ext>
            </a:extLst>
          </p:cNvPr>
          <p:cNvSpPr>
            <a:spLocks noGrp="1"/>
          </p:cNvSpPr>
          <p:nvPr>
            <p:ph type="dt" sz="half" idx="10"/>
          </p:nvPr>
        </p:nvSpPr>
        <p:spPr/>
        <p:txBody>
          <a:bodyPr/>
          <a:lstStyle/>
          <a:p>
            <a:fld id="{2A18EF93-B93B-4217-A0E5-198921CF4A9F}" type="datetime1">
              <a:rPr lang="en-US" smtClean="0"/>
              <a:t>8/19/2023</a:t>
            </a:fld>
            <a:endParaRPr lang="en-US"/>
          </a:p>
        </p:txBody>
      </p:sp>
      <p:sp>
        <p:nvSpPr>
          <p:cNvPr id="3" name="Footer Placeholder 2">
            <a:extLst>
              <a:ext uri="{FF2B5EF4-FFF2-40B4-BE49-F238E27FC236}">
                <a16:creationId xmlns:a16="http://schemas.microsoft.com/office/drawing/2014/main" id="{DBBA38DE-7D31-04EA-2B63-DEE5D7C5FA2A}"/>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AE670420-88D6-7EC1-8621-AED2CCA70E19}"/>
              </a:ext>
            </a:extLst>
          </p:cNvPr>
          <p:cNvSpPr>
            <a:spLocks noGrp="1"/>
          </p:cNvSpPr>
          <p:nvPr>
            <p:ph type="sldNum" sz="quarter" idx="12"/>
          </p:nvPr>
        </p:nvSpPr>
        <p:spPr/>
        <p:txBody>
          <a:bodyPr/>
          <a:lstStyle/>
          <a:p>
            <a:fld id="{DC3BB032-4020-48F4-953B-341806DC4A2B}" type="slidenum">
              <a:rPr lang="en-US" smtClean="0"/>
              <a:t>42</a:t>
            </a:fld>
            <a:endParaRPr lang="en-US"/>
          </a:p>
        </p:txBody>
      </p:sp>
    </p:spTree>
  </p:cSld>
  <p:clrMapOvr>
    <a:masterClrMapping/>
  </p:clrMapOvr>
  <p:transition spd="slow" advClick="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0" y="-53975"/>
            <a:ext cx="3043238" cy="692150"/>
          </a:xfrm>
        </p:spPr>
        <p:txBody>
          <a:bodyPr>
            <a:normAutofit/>
          </a:bodyPr>
          <a:lstStyle/>
          <a:p>
            <a:pPr eaLnBrk="1" hangingPunct="1"/>
            <a:r>
              <a:rPr lang="en-US" altLang="en-US" sz="2541" dirty="0"/>
              <a:t>The Genetic Code</a:t>
            </a:r>
          </a:p>
        </p:txBody>
      </p:sp>
      <p:sp>
        <p:nvSpPr>
          <p:cNvPr id="5" name="TextBox 4">
            <a:extLst>
              <a:ext uri="{FF2B5EF4-FFF2-40B4-BE49-F238E27FC236}">
                <a16:creationId xmlns:a16="http://schemas.microsoft.com/office/drawing/2014/main" id="{4A7B2DB1-30AA-4744-85C1-D2A457F38B45}"/>
              </a:ext>
            </a:extLst>
          </p:cNvPr>
          <p:cNvSpPr txBox="1"/>
          <p:nvPr/>
        </p:nvSpPr>
        <p:spPr>
          <a:xfrm>
            <a:off x="45382" y="4806950"/>
            <a:ext cx="6188932" cy="1754326"/>
          </a:xfrm>
          <a:prstGeom prst="rect">
            <a:avLst/>
          </a:prstGeom>
          <a:noFill/>
        </p:spPr>
        <p:txBody>
          <a:bodyPr wrap="square" rtlCol="0">
            <a:spAutoFit/>
          </a:bodyPr>
          <a:lstStyle/>
          <a:p>
            <a:r>
              <a:rPr lang="en-US" dirty="0">
                <a:cs typeface="Calibri" panose="020F0502020204030204" pitchFamily="34" charset="0"/>
              </a:rPr>
              <a:t>Special Codons:</a:t>
            </a:r>
          </a:p>
          <a:p>
            <a:pPr lvl="1"/>
            <a:r>
              <a:rPr lang="en-US" dirty="0">
                <a:cs typeface="Calibri" panose="020F0502020204030204" pitchFamily="34" charset="0"/>
              </a:rPr>
              <a:t>AUG = Is used to begin almost all proteins that are synthesized on the ribosome, it also codes for methionine when found internally.</a:t>
            </a:r>
          </a:p>
          <a:p>
            <a:pPr lvl="1"/>
            <a:r>
              <a:rPr lang="en-US" dirty="0">
                <a:cs typeface="Calibri" panose="020F0502020204030204" pitchFamily="34" charset="0"/>
              </a:rPr>
              <a:t>UAA, UAG, UGA = stop codons (do not code for any amino acids), terminate synthesis</a:t>
            </a:r>
          </a:p>
        </p:txBody>
      </p:sp>
      <p:sp>
        <p:nvSpPr>
          <p:cNvPr id="2" name="TextBox 1">
            <a:extLst>
              <a:ext uri="{FF2B5EF4-FFF2-40B4-BE49-F238E27FC236}">
                <a16:creationId xmlns:a16="http://schemas.microsoft.com/office/drawing/2014/main" id="{ABF48C04-ED60-40B0-B75F-9534000A2BD5}"/>
              </a:ext>
            </a:extLst>
          </p:cNvPr>
          <p:cNvSpPr txBox="1"/>
          <p:nvPr/>
        </p:nvSpPr>
        <p:spPr>
          <a:xfrm>
            <a:off x="148586" y="3403320"/>
            <a:ext cx="5666975" cy="1477328"/>
          </a:xfrm>
          <a:prstGeom prst="rect">
            <a:avLst/>
          </a:prstGeom>
          <a:noFill/>
        </p:spPr>
        <p:txBody>
          <a:bodyPr wrap="square" rtlCol="0">
            <a:spAutoFit/>
          </a:bodyPr>
          <a:lstStyle/>
          <a:p>
            <a:r>
              <a:rPr lang="en-US" dirty="0"/>
              <a:t>Note:</a:t>
            </a:r>
          </a:p>
          <a:p>
            <a:pPr marL="227468" indent="-227468">
              <a:buFont typeface="Arial" panose="020B0604020202020204" pitchFamily="34" charset="0"/>
              <a:buChar char="•"/>
            </a:pPr>
            <a:r>
              <a:rPr lang="en-US" dirty="0"/>
              <a:t>Each codon codes for one amino acid.</a:t>
            </a:r>
          </a:p>
          <a:p>
            <a:pPr marL="227468" indent="-227468">
              <a:buFont typeface="Arial" panose="020B0604020202020204" pitchFamily="34" charset="0"/>
              <a:buChar char="•"/>
            </a:pPr>
            <a:r>
              <a:rPr lang="en-US" dirty="0"/>
              <a:t>Many amino acids are coded by more than one codon.</a:t>
            </a:r>
          </a:p>
          <a:p>
            <a:pPr marL="227468" indent="-227468">
              <a:buFont typeface="Arial" panose="020B0604020202020204" pitchFamily="34" charset="0"/>
              <a:buChar char="•"/>
            </a:pPr>
            <a:r>
              <a:rPr lang="en-US" dirty="0"/>
              <a:t>Most organisms use the same codon table – some codons have different meanings in some organisms.</a:t>
            </a:r>
          </a:p>
        </p:txBody>
      </p:sp>
      <p:sp>
        <p:nvSpPr>
          <p:cNvPr id="3" name="TextBox 2">
            <a:extLst>
              <a:ext uri="{FF2B5EF4-FFF2-40B4-BE49-F238E27FC236}">
                <a16:creationId xmlns:a16="http://schemas.microsoft.com/office/drawing/2014/main" id="{586A7C1E-E665-4E82-861F-A278778A6F30}"/>
              </a:ext>
            </a:extLst>
          </p:cNvPr>
          <p:cNvSpPr txBox="1"/>
          <p:nvPr/>
        </p:nvSpPr>
        <p:spPr>
          <a:xfrm>
            <a:off x="5752432" y="2859269"/>
            <a:ext cx="5272597" cy="533544"/>
          </a:xfrm>
          <a:prstGeom prst="rect">
            <a:avLst/>
          </a:prstGeom>
          <a:noFill/>
        </p:spPr>
        <p:txBody>
          <a:bodyPr wrap="none" rtlCol="0">
            <a:spAutoFit/>
          </a:bodyPr>
          <a:lstStyle/>
          <a:p>
            <a:r>
              <a:rPr lang="en-US" sz="2867" dirty="0">
                <a:latin typeface="Courier New" panose="02070309020205020404" pitchFamily="49" charset="0"/>
                <a:cs typeface="Courier New" panose="02070309020205020404" pitchFamily="49" charset="0"/>
              </a:rPr>
              <a:t>..U-</a:t>
            </a:r>
            <a:r>
              <a:rPr lang="en-US" sz="2867" b="1" dirty="0">
                <a:solidFill>
                  <a:srgbClr val="00B050"/>
                </a:solidFill>
                <a:latin typeface="Courier New" panose="02070309020205020404" pitchFamily="49" charset="0"/>
                <a:cs typeface="Courier New" panose="02070309020205020404" pitchFamily="49" charset="0"/>
              </a:rPr>
              <a:t>AUG</a:t>
            </a:r>
            <a:r>
              <a:rPr lang="en-US" sz="2867" dirty="0">
                <a:latin typeface="Courier New" panose="02070309020205020404" pitchFamily="49" charset="0"/>
                <a:cs typeface="Courier New" panose="02070309020205020404" pitchFamily="49" charset="0"/>
              </a:rPr>
              <a:t>-CCC-AUG-UGG-</a:t>
            </a:r>
            <a:r>
              <a:rPr lang="en-US" sz="2867" b="1" dirty="0">
                <a:solidFill>
                  <a:srgbClr val="C00000"/>
                </a:solidFill>
                <a:latin typeface="Courier New" panose="02070309020205020404" pitchFamily="49" charset="0"/>
                <a:cs typeface="Courier New" panose="02070309020205020404" pitchFamily="49" charset="0"/>
              </a:rPr>
              <a:t>UAA</a:t>
            </a:r>
          </a:p>
        </p:txBody>
      </p:sp>
      <p:sp>
        <p:nvSpPr>
          <p:cNvPr id="7" name="TextBox 6">
            <a:extLst>
              <a:ext uri="{FF2B5EF4-FFF2-40B4-BE49-F238E27FC236}">
                <a16:creationId xmlns:a16="http://schemas.microsoft.com/office/drawing/2014/main" id="{00BFD2D2-0FB6-42ED-A1FC-680B7F5392F3}"/>
              </a:ext>
            </a:extLst>
          </p:cNvPr>
          <p:cNvSpPr txBox="1"/>
          <p:nvPr/>
        </p:nvSpPr>
        <p:spPr>
          <a:xfrm>
            <a:off x="5443290" y="957648"/>
            <a:ext cx="5272597" cy="533544"/>
          </a:xfrm>
          <a:prstGeom prst="rect">
            <a:avLst/>
          </a:prstGeom>
          <a:noFill/>
        </p:spPr>
        <p:txBody>
          <a:bodyPr wrap="none" rtlCol="0">
            <a:spAutoFit/>
          </a:bodyPr>
          <a:lstStyle/>
          <a:p>
            <a:r>
              <a:rPr lang="en-US" sz="2867" dirty="0">
                <a:latin typeface="Courier New" panose="02070309020205020404" pitchFamily="49" charset="0"/>
                <a:cs typeface="Courier New" panose="02070309020205020404" pitchFamily="49" charset="0"/>
              </a:rPr>
              <a:t>....ATATGCCCATGTGGTAA..</a:t>
            </a:r>
          </a:p>
        </p:txBody>
      </p:sp>
      <p:cxnSp>
        <p:nvCxnSpPr>
          <p:cNvPr id="8" name="Straight Arrow Connector 7">
            <a:extLst>
              <a:ext uri="{FF2B5EF4-FFF2-40B4-BE49-F238E27FC236}">
                <a16:creationId xmlns:a16="http://schemas.microsoft.com/office/drawing/2014/main" id="{A11F2E5F-FEA6-4E68-9852-12D75CA816A9}"/>
              </a:ext>
            </a:extLst>
          </p:cNvPr>
          <p:cNvCxnSpPr/>
          <p:nvPr/>
        </p:nvCxnSpPr>
        <p:spPr>
          <a:xfrm>
            <a:off x="7314716" y="1443774"/>
            <a:ext cx="0" cy="437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514E06F-681B-4BBD-A437-4313B1EED2A9}"/>
              </a:ext>
            </a:extLst>
          </p:cNvPr>
          <p:cNvCxnSpPr/>
          <p:nvPr/>
        </p:nvCxnSpPr>
        <p:spPr>
          <a:xfrm>
            <a:off x="7314716" y="2393773"/>
            <a:ext cx="0" cy="437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D384A5D-3292-49BD-A1AF-2820D7237F51}"/>
              </a:ext>
            </a:extLst>
          </p:cNvPr>
          <p:cNvCxnSpPr>
            <a:cxnSpLocks/>
          </p:cNvCxnSpPr>
          <p:nvPr/>
        </p:nvCxnSpPr>
        <p:spPr>
          <a:xfrm>
            <a:off x="7309117" y="3429001"/>
            <a:ext cx="0" cy="13779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14D977F-DD28-445E-BE36-3417C37A047F}"/>
              </a:ext>
            </a:extLst>
          </p:cNvPr>
          <p:cNvSpPr txBox="1"/>
          <p:nvPr/>
        </p:nvSpPr>
        <p:spPr>
          <a:xfrm>
            <a:off x="9819867" y="1367857"/>
            <a:ext cx="1718740" cy="369332"/>
          </a:xfrm>
          <a:prstGeom prst="rect">
            <a:avLst/>
          </a:prstGeom>
          <a:noFill/>
        </p:spPr>
        <p:txBody>
          <a:bodyPr wrap="none" rtlCol="0">
            <a:spAutoFit/>
          </a:bodyPr>
          <a:lstStyle/>
          <a:p>
            <a:r>
              <a:rPr lang="en-US" dirty="0"/>
              <a:t>(DNA Sequence)</a:t>
            </a:r>
          </a:p>
        </p:txBody>
      </p:sp>
      <p:sp>
        <p:nvSpPr>
          <p:cNvPr id="13" name="TextBox 12">
            <a:extLst>
              <a:ext uri="{FF2B5EF4-FFF2-40B4-BE49-F238E27FC236}">
                <a16:creationId xmlns:a16="http://schemas.microsoft.com/office/drawing/2014/main" id="{169EAC97-B5EA-408E-950C-7478DE1F276E}"/>
              </a:ext>
            </a:extLst>
          </p:cNvPr>
          <p:cNvSpPr txBox="1"/>
          <p:nvPr/>
        </p:nvSpPr>
        <p:spPr>
          <a:xfrm>
            <a:off x="5752432" y="1852905"/>
            <a:ext cx="5051383" cy="533544"/>
          </a:xfrm>
          <a:prstGeom prst="rect">
            <a:avLst/>
          </a:prstGeom>
          <a:noFill/>
        </p:spPr>
        <p:txBody>
          <a:bodyPr wrap="none" rtlCol="0">
            <a:spAutoFit/>
          </a:bodyPr>
          <a:lstStyle/>
          <a:p>
            <a:r>
              <a:rPr lang="en-US" sz="2867" dirty="0">
                <a:latin typeface="Courier New" panose="02070309020205020404" pitchFamily="49" charset="0"/>
                <a:cs typeface="Courier New" panose="02070309020205020404" pitchFamily="49" charset="0"/>
              </a:rPr>
              <a:t>...AUAUGCCCAUGUGGUAA..</a:t>
            </a:r>
          </a:p>
        </p:txBody>
      </p:sp>
      <p:sp>
        <p:nvSpPr>
          <p:cNvPr id="14" name="TextBox 13">
            <a:extLst>
              <a:ext uri="{FF2B5EF4-FFF2-40B4-BE49-F238E27FC236}">
                <a16:creationId xmlns:a16="http://schemas.microsoft.com/office/drawing/2014/main" id="{40652869-3C3B-44F0-981E-4004DA041A3E}"/>
              </a:ext>
            </a:extLst>
          </p:cNvPr>
          <p:cNvSpPr txBox="1"/>
          <p:nvPr/>
        </p:nvSpPr>
        <p:spPr>
          <a:xfrm>
            <a:off x="9764684" y="2244363"/>
            <a:ext cx="1885453" cy="369332"/>
          </a:xfrm>
          <a:prstGeom prst="rect">
            <a:avLst/>
          </a:prstGeom>
          <a:noFill/>
        </p:spPr>
        <p:txBody>
          <a:bodyPr wrap="none" rtlCol="0">
            <a:spAutoFit/>
          </a:bodyPr>
          <a:lstStyle/>
          <a:p>
            <a:r>
              <a:rPr lang="en-US" dirty="0"/>
              <a:t>(mRNA Sequence)</a:t>
            </a:r>
          </a:p>
        </p:txBody>
      </p:sp>
      <p:sp>
        <p:nvSpPr>
          <p:cNvPr id="15" name="TextBox 14">
            <a:extLst>
              <a:ext uri="{FF2B5EF4-FFF2-40B4-BE49-F238E27FC236}">
                <a16:creationId xmlns:a16="http://schemas.microsoft.com/office/drawing/2014/main" id="{5D9F76E6-8C8C-4AAA-9D14-7DD8B0EA0AC9}"/>
              </a:ext>
            </a:extLst>
          </p:cNvPr>
          <p:cNvSpPr txBox="1"/>
          <p:nvPr/>
        </p:nvSpPr>
        <p:spPr>
          <a:xfrm>
            <a:off x="9902165" y="3330754"/>
            <a:ext cx="1625872" cy="1754326"/>
          </a:xfrm>
          <a:prstGeom prst="rect">
            <a:avLst/>
          </a:prstGeom>
          <a:noFill/>
        </p:spPr>
        <p:txBody>
          <a:bodyPr wrap="square" rtlCol="0">
            <a:spAutoFit/>
          </a:bodyPr>
          <a:lstStyle/>
          <a:p>
            <a:r>
              <a:rPr lang="en-US" dirty="0"/>
              <a:t>(Punctuated  RNA sequence – how the ribosome interprets the sequence)</a:t>
            </a:r>
          </a:p>
        </p:txBody>
      </p:sp>
      <p:sp>
        <p:nvSpPr>
          <p:cNvPr id="12" name="TextBox 11">
            <a:extLst>
              <a:ext uri="{FF2B5EF4-FFF2-40B4-BE49-F238E27FC236}">
                <a16:creationId xmlns:a16="http://schemas.microsoft.com/office/drawing/2014/main" id="{D28C1C78-42E3-46FC-B744-2453DADC0619}"/>
              </a:ext>
            </a:extLst>
          </p:cNvPr>
          <p:cNvSpPr txBox="1"/>
          <p:nvPr/>
        </p:nvSpPr>
        <p:spPr>
          <a:xfrm>
            <a:off x="9811006" y="5077825"/>
            <a:ext cx="1975413" cy="369332"/>
          </a:xfrm>
          <a:prstGeom prst="rect">
            <a:avLst/>
          </a:prstGeom>
          <a:noFill/>
        </p:spPr>
        <p:txBody>
          <a:bodyPr wrap="none" rtlCol="0">
            <a:spAutoFit/>
          </a:bodyPr>
          <a:lstStyle/>
          <a:p>
            <a:r>
              <a:rPr lang="en-US" dirty="0"/>
              <a:t>(Protein Sequence)</a:t>
            </a:r>
          </a:p>
        </p:txBody>
      </p:sp>
      <p:pic>
        <p:nvPicPr>
          <p:cNvPr id="4" name="Picture 4">
            <a:extLst>
              <a:ext uri="{FF2B5EF4-FFF2-40B4-BE49-F238E27FC236}">
                <a16:creationId xmlns:a16="http://schemas.microsoft.com/office/drawing/2014/main" id="{50DFA4F2-5610-4BB9-87F6-C170D94B085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b="3859"/>
          <a:stretch>
            <a:fillRect/>
          </a:stretch>
        </p:blipFill>
        <p:spPr bwMode="auto">
          <a:xfrm>
            <a:off x="972909" y="459566"/>
            <a:ext cx="4828097" cy="2951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a:extLst>
              <a:ext uri="{FF2B5EF4-FFF2-40B4-BE49-F238E27FC236}">
                <a16:creationId xmlns:a16="http://schemas.microsoft.com/office/drawing/2014/main" id="{4B474994-1D53-49A9-86F1-39EDB16F5B32}"/>
              </a:ext>
            </a:extLst>
          </p:cNvPr>
          <p:cNvSpPr txBox="1"/>
          <p:nvPr/>
        </p:nvSpPr>
        <p:spPr>
          <a:xfrm>
            <a:off x="6480056" y="5288384"/>
            <a:ext cx="3607078" cy="343940"/>
          </a:xfrm>
          <a:prstGeom prst="rect">
            <a:avLst/>
          </a:prstGeom>
          <a:noFill/>
        </p:spPr>
        <p:txBody>
          <a:bodyPr wrap="none" rtlCol="0">
            <a:spAutoFit/>
          </a:bodyPr>
          <a:lstStyle/>
          <a:p>
            <a:r>
              <a:rPr lang="en-US" sz="1635" dirty="0"/>
              <a:t>________-________-________-_______</a:t>
            </a:r>
          </a:p>
        </p:txBody>
      </p:sp>
      <p:sp>
        <p:nvSpPr>
          <p:cNvPr id="18" name="Date Placeholder 17">
            <a:extLst>
              <a:ext uri="{FF2B5EF4-FFF2-40B4-BE49-F238E27FC236}">
                <a16:creationId xmlns:a16="http://schemas.microsoft.com/office/drawing/2014/main" id="{DD46A851-3599-128C-5E38-77F73ABBEA40}"/>
              </a:ext>
            </a:extLst>
          </p:cNvPr>
          <p:cNvSpPr>
            <a:spLocks noGrp="1"/>
          </p:cNvSpPr>
          <p:nvPr>
            <p:ph type="dt" sz="half" idx="10"/>
          </p:nvPr>
        </p:nvSpPr>
        <p:spPr/>
        <p:txBody>
          <a:bodyPr/>
          <a:lstStyle/>
          <a:p>
            <a:fld id="{A52C31A7-9D12-4A29-BF59-BC8E9F87507E}" type="datetime1">
              <a:rPr lang="en-US" smtClean="0"/>
              <a:t>8/19/2023</a:t>
            </a:fld>
            <a:endParaRPr lang="en-US"/>
          </a:p>
        </p:txBody>
      </p:sp>
      <p:sp>
        <p:nvSpPr>
          <p:cNvPr id="19" name="Footer Placeholder 18">
            <a:extLst>
              <a:ext uri="{FF2B5EF4-FFF2-40B4-BE49-F238E27FC236}">
                <a16:creationId xmlns:a16="http://schemas.microsoft.com/office/drawing/2014/main" id="{E8500840-1A10-A6C9-1A59-89C2F5DF4743}"/>
              </a:ext>
            </a:extLst>
          </p:cNvPr>
          <p:cNvSpPr>
            <a:spLocks noGrp="1"/>
          </p:cNvSpPr>
          <p:nvPr>
            <p:ph type="ftr" sz="quarter" idx="11"/>
          </p:nvPr>
        </p:nvSpPr>
        <p:spPr/>
        <p:txBody>
          <a:bodyPr/>
          <a:lstStyle/>
          <a:p>
            <a:r>
              <a:rPr lang="en-US"/>
              <a:t>D &amp; D - Lec 2 - Fall 2023</a:t>
            </a:r>
          </a:p>
        </p:txBody>
      </p:sp>
      <p:sp>
        <p:nvSpPr>
          <p:cNvPr id="20" name="Slide Number Placeholder 19">
            <a:extLst>
              <a:ext uri="{FF2B5EF4-FFF2-40B4-BE49-F238E27FC236}">
                <a16:creationId xmlns:a16="http://schemas.microsoft.com/office/drawing/2014/main" id="{65B71876-6A9A-FECB-B957-21C7424B03AD}"/>
              </a:ext>
            </a:extLst>
          </p:cNvPr>
          <p:cNvSpPr>
            <a:spLocks noGrp="1"/>
          </p:cNvSpPr>
          <p:nvPr>
            <p:ph type="sldNum" sz="quarter" idx="12"/>
          </p:nvPr>
        </p:nvSpPr>
        <p:spPr/>
        <p:txBody>
          <a:bodyPr/>
          <a:lstStyle/>
          <a:p>
            <a:fld id="{DC3BB032-4020-48F4-953B-341806DC4A2B}" type="slidenum">
              <a:rPr lang="en-US" smtClean="0"/>
              <a:t>43</a:t>
            </a:fld>
            <a:endParaRPr lang="en-US"/>
          </a:p>
        </p:txBody>
      </p:sp>
    </p:spTree>
  </p:cSld>
  <p:clrMapOvr>
    <a:masterClrMapping/>
  </p:clrMapOvr>
  <p:transition spd="slow" advClick="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_01_nucleotide_structur-L.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34726" y="2362201"/>
            <a:ext cx="7055148" cy="3723831"/>
          </a:xfrm>
          <a:prstGeom prst="rect">
            <a:avLst/>
          </a:prstGeom>
        </p:spPr>
      </p:pic>
      <p:sp>
        <p:nvSpPr>
          <p:cNvPr id="8195" name="Rectangle 2"/>
          <p:cNvSpPr txBox="1">
            <a:spLocks noChangeArrowheads="1"/>
          </p:cNvSpPr>
          <p:nvPr/>
        </p:nvSpPr>
        <p:spPr bwMode="auto">
          <a:xfrm>
            <a:off x="2547634" y="137162"/>
            <a:ext cx="7278701" cy="545903"/>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lIns="72779" tIns="0" rIns="72779" bIns="0" anchor="ct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541" dirty="0">
                <a:latin typeface="Calibri" panose="020F0502020204030204" pitchFamily="34" charset="0"/>
                <a:cs typeface="Calibri" panose="020F0502020204030204" pitchFamily="34" charset="0"/>
              </a:rPr>
              <a:t>What is a Nucleic Acid?</a:t>
            </a:r>
            <a:endParaRPr lang="en-US" sz="2904" dirty="0">
              <a:latin typeface="Calibri" panose="020F0502020204030204" pitchFamily="34" charset="0"/>
              <a:cs typeface="Calibri" panose="020F0502020204030204" pitchFamily="34" charset="0"/>
            </a:endParaRPr>
          </a:p>
        </p:txBody>
      </p:sp>
      <p:sp>
        <p:nvSpPr>
          <p:cNvPr id="8196" name="Rectangle 4"/>
          <p:cNvSpPr>
            <a:spLocks noChangeArrowheads="1"/>
          </p:cNvSpPr>
          <p:nvPr/>
        </p:nvSpPr>
        <p:spPr bwMode="auto">
          <a:xfrm>
            <a:off x="1420744" y="595865"/>
            <a:ext cx="9018656" cy="1590595"/>
          </a:xfrm>
          <a:prstGeom prst="rect">
            <a:avLst/>
          </a:prstGeom>
          <a:noFill/>
          <a:ln>
            <a:noFill/>
          </a:ln>
          <a:effectLst/>
          <a:extLst>
            <a:ext uri="{909E8E84-426E-40dd-AFC4-6F175D3DCCD1}">
              <a14:hiddenFill xmlns="" xmlns:a14="http://schemas.microsoft.com/office/drawing/2010/main" xmlns:mv="urn:schemas-microsoft-com:mac:vml" xmlns:mc="http://schemas.openxmlformats.org/markup-compatibility/2006">
                <a:solidFill>
                  <a:schemeClr val="accent1"/>
                </a:solidFill>
              </a14:hiddenFill>
            </a:ext>
            <a:ext uri="{91240B29-F687-4f45-9708-019B960494DF}">
              <a14:hiddenLine xmlns=""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lIns="0" tIns="16219" rIns="0" bIns="16219"/>
          <a:lstStyle/>
          <a:p>
            <a:pPr marL="179446" indent="-179446">
              <a:buFontTx/>
              <a:buChar char="•"/>
            </a:pPr>
            <a:r>
              <a:rPr lang="en-US" dirty="0">
                <a:latin typeface="Calibri" panose="020F0502020204030204" pitchFamily="34" charset="0"/>
                <a:cs typeface="Calibri" panose="020F0502020204030204" pitchFamily="34" charset="0"/>
              </a:rPr>
              <a:t>Nucleic acids (DNA &amp; RNA) are made up of monomers called “</a:t>
            </a:r>
            <a:r>
              <a:rPr lang="en-US" dirty="0">
                <a:solidFill>
                  <a:srgbClr val="FF0000"/>
                </a:solidFill>
                <a:latin typeface="Calibri" panose="020F0502020204030204" pitchFamily="34" charset="0"/>
                <a:cs typeface="Calibri" panose="020F0502020204030204" pitchFamily="34" charset="0"/>
              </a:rPr>
              <a:t>Nucleotides</a:t>
            </a:r>
            <a:r>
              <a:rPr lang="en-US" dirty="0">
                <a:latin typeface="Calibri" panose="020F0502020204030204" pitchFamily="34" charset="0"/>
                <a:cs typeface="Calibri" panose="020F0502020204030204" pitchFamily="34" charset="0"/>
              </a:rPr>
              <a:t>”</a:t>
            </a:r>
          </a:p>
          <a:p>
            <a:pPr marL="179446" indent="-179446">
              <a:buFontTx/>
              <a:buChar char="•"/>
            </a:pPr>
            <a:r>
              <a:rPr lang="en-US" dirty="0">
                <a:latin typeface="Calibri" panose="020F0502020204030204" pitchFamily="34" charset="0"/>
                <a:cs typeface="Calibri" panose="020F0502020204030204" pitchFamily="34" charset="0"/>
              </a:rPr>
              <a:t>Nucleotide = Nitrogenous base + five carbon sugar + phosphate</a:t>
            </a:r>
          </a:p>
          <a:p>
            <a:pPr marL="427133" lvl="1" indent="-156699">
              <a:buClr>
                <a:schemeClr val="folHlink"/>
              </a:buClr>
              <a:buFont typeface="Wingdings" charset="0"/>
              <a:buChar char="§"/>
            </a:pPr>
            <a:r>
              <a:rPr lang="en-US" dirty="0">
                <a:latin typeface="Calibri" panose="020F0502020204030204" pitchFamily="34" charset="0"/>
                <a:cs typeface="Calibri" panose="020F0502020204030204" pitchFamily="34" charset="0"/>
              </a:rPr>
              <a:t>DNA: 2’-deoxyribose sugar + A, T, G or C   </a:t>
            </a:r>
          </a:p>
          <a:p>
            <a:pPr marL="427133" lvl="1" indent="-156699">
              <a:buClr>
                <a:schemeClr val="folHlink"/>
              </a:buClr>
              <a:buFont typeface="Wingdings" charset="0"/>
              <a:buChar char="§"/>
            </a:pPr>
            <a:r>
              <a:rPr lang="en-US" dirty="0">
                <a:latin typeface="Calibri" panose="020F0502020204030204" pitchFamily="34" charset="0"/>
                <a:cs typeface="Calibri" panose="020F0502020204030204" pitchFamily="34" charset="0"/>
              </a:rPr>
              <a:t>RNA: ribose sugar + A, U, G, or C     </a:t>
            </a:r>
          </a:p>
          <a:p>
            <a:pPr marL="427133" lvl="1" indent="-156699">
              <a:buClr>
                <a:schemeClr val="folHlink"/>
              </a:buClr>
              <a:buFont typeface="Wingdings" charset="0"/>
              <a:buChar char="§"/>
            </a:pPr>
            <a:r>
              <a:rPr lang="en-US" dirty="0">
                <a:latin typeface="Calibri" panose="020F0502020204030204" pitchFamily="34" charset="0"/>
                <a:cs typeface="Calibri" panose="020F0502020204030204" pitchFamily="34" charset="0"/>
              </a:rPr>
              <a:t>Phosphates give DNA and RNA molecules overall negative charge</a:t>
            </a:r>
          </a:p>
          <a:p>
            <a:pPr marL="427133" lvl="1" indent="-156699">
              <a:buClr>
                <a:schemeClr val="folHlink"/>
              </a:buClr>
              <a:buFont typeface="Wingdings" charset="0"/>
              <a:buChar char="§"/>
            </a:pPr>
            <a:r>
              <a:rPr lang="en-US" dirty="0">
                <a:latin typeface="Calibri" panose="020F0502020204030204" pitchFamily="34" charset="0"/>
                <a:cs typeface="Calibri" panose="020F0502020204030204" pitchFamily="34" charset="0"/>
              </a:rPr>
              <a:t>Pyrimidines = one aromatic ring	Purine = two aromatic rings</a:t>
            </a:r>
          </a:p>
        </p:txBody>
      </p:sp>
      <p:sp>
        <p:nvSpPr>
          <p:cNvPr id="9" name="TextBox 8">
            <a:extLst>
              <a:ext uri="{FF2B5EF4-FFF2-40B4-BE49-F238E27FC236}">
                <a16:creationId xmlns:a16="http://schemas.microsoft.com/office/drawing/2014/main" id="{2CFAB587-B6E5-4C60-9C5C-E8FAC79E0B55}"/>
              </a:ext>
            </a:extLst>
          </p:cNvPr>
          <p:cNvSpPr txBox="1"/>
          <p:nvPr/>
        </p:nvSpPr>
        <p:spPr>
          <a:xfrm>
            <a:off x="1420744" y="4812128"/>
            <a:ext cx="1713981" cy="847155"/>
          </a:xfrm>
          <a:prstGeom prst="rect">
            <a:avLst/>
          </a:prstGeom>
          <a:noFill/>
        </p:spPr>
        <p:txBody>
          <a:bodyPr wrap="square" rtlCol="0">
            <a:spAutoFit/>
          </a:bodyPr>
          <a:lstStyle/>
          <a:p>
            <a:pPr defTabSz="829889">
              <a:defRPr/>
            </a:pPr>
            <a:r>
              <a:rPr lang="en-US" sz="1635" kern="0" dirty="0">
                <a:solidFill>
                  <a:srgbClr val="C00000"/>
                </a:solidFill>
              </a:rPr>
              <a:t>Note the carbon numbering on the ribose is 1’, 2’ etc.</a:t>
            </a:r>
          </a:p>
        </p:txBody>
      </p:sp>
      <p:sp>
        <p:nvSpPr>
          <p:cNvPr id="6" name="Date Placeholder 5">
            <a:extLst>
              <a:ext uri="{FF2B5EF4-FFF2-40B4-BE49-F238E27FC236}">
                <a16:creationId xmlns:a16="http://schemas.microsoft.com/office/drawing/2014/main" id="{DF5178D5-87E4-176B-472E-EBBFD48207B5}"/>
              </a:ext>
            </a:extLst>
          </p:cNvPr>
          <p:cNvSpPr>
            <a:spLocks noGrp="1"/>
          </p:cNvSpPr>
          <p:nvPr>
            <p:ph type="dt" sz="half" idx="10"/>
          </p:nvPr>
        </p:nvSpPr>
        <p:spPr/>
        <p:txBody>
          <a:bodyPr/>
          <a:lstStyle/>
          <a:p>
            <a:fld id="{83D25DA0-91F2-4872-83E1-3F82DFCB3035}" type="datetime1">
              <a:rPr lang="en-US" smtClean="0"/>
              <a:t>8/19/2023</a:t>
            </a:fld>
            <a:endParaRPr lang="en-US"/>
          </a:p>
        </p:txBody>
      </p:sp>
      <p:sp>
        <p:nvSpPr>
          <p:cNvPr id="7" name="Footer Placeholder 6">
            <a:extLst>
              <a:ext uri="{FF2B5EF4-FFF2-40B4-BE49-F238E27FC236}">
                <a16:creationId xmlns:a16="http://schemas.microsoft.com/office/drawing/2014/main" id="{FB725570-B1C2-6D90-CB51-8D5A3427EF80}"/>
              </a:ext>
            </a:extLst>
          </p:cNvPr>
          <p:cNvSpPr>
            <a:spLocks noGrp="1"/>
          </p:cNvSpPr>
          <p:nvPr>
            <p:ph type="ftr" sz="quarter" idx="11"/>
          </p:nvPr>
        </p:nvSpPr>
        <p:spPr/>
        <p:txBody>
          <a:bodyPr/>
          <a:lstStyle/>
          <a:p>
            <a:r>
              <a:rPr lang="en-US"/>
              <a:t>D &amp; D - Lec 2 - Fall 2023</a:t>
            </a:r>
          </a:p>
        </p:txBody>
      </p:sp>
      <p:sp>
        <p:nvSpPr>
          <p:cNvPr id="8" name="Slide Number Placeholder 7">
            <a:extLst>
              <a:ext uri="{FF2B5EF4-FFF2-40B4-BE49-F238E27FC236}">
                <a16:creationId xmlns:a16="http://schemas.microsoft.com/office/drawing/2014/main" id="{BB75C6C6-6712-A90A-D4D8-7F2DF3FD7B62}"/>
              </a:ext>
            </a:extLst>
          </p:cNvPr>
          <p:cNvSpPr>
            <a:spLocks noGrp="1"/>
          </p:cNvSpPr>
          <p:nvPr>
            <p:ph type="sldNum" sz="quarter" idx="12"/>
          </p:nvPr>
        </p:nvSpPr>
        <p:spPr/>
        <p:txBody>
          <a:bodyPr/>
          <a:lstStyle/>
          <a:p>
            <a:fld id="{DC3BB032-4020-48F4-953B-341806DC4A2B}" type="slidenum">
              <a:rPr lang="en-US" smtClean="0"/>
              <a:t>44</a:t>
            </a:fld>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txBox="1">
            <a:spLocks noChangeArrowheads="1"/>
          </p:cNvSpPr>
          <p:nvPr/>
        </p:nvSpPr>
        <p:spPr bwMode="auto">
          <a:xfrm>
            <a:off x="2506392" y="43135"/>
            <a:ext cx="7278701" cy="545903"/>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lIns="72779" tIns="0" rIns="72779" bIns="0" anchor="ct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800" dirty="0">
                <a:latin typeface="Calibri" panose="020F0502020204030204" pitchFamily="34" charset="0"/>
                <a:cs typeface="Calibri" panose="020F0502020204030204" pitchFamily="34" charset="0"/>
              </a:rPr>
              <a:t>DNA (&amp; RNA) are directional</a:t>
            </a:r>
          </a:p>
        </p:txBody>
      </p:sp>
      <p:sp>
        <p:nvSpPr>
          <p:cNvPr id="359" name="Rectangle 358">
            <a:extLst>
              <a:ext uri="{FF2B5EF4-FFF2-40B4-BE49-F238E27FC236}">
                <a16:creationId xmlns:a16="http://schemas.microsoft.com/office/drawing/2014/main" id="{AF1E7468-82B7-1149-9171-45E9E25E84A0}"/>
              </a:ext>
            </a:extLst>
          </p:cNvPr>
          <p:cNvSpPr/>
          <p:nvPr/>
        </p:nvSpPr>
        <p:spPr>
          <a:xfrm>
            <a:off x="1752600" y="992144"/>
            <a:ext cx="4184023" cy="646331"/>
          </a:xfrm>
          <a:prstGeom prst="rect">
            <a:avLst/>
          </a:prstGeom>
        </p:spPr>
        <p:txBody>
          <a:bodyPr wrap="square">
            <a:spAutoFit/>
          </a:bodyPr>
          <a:lstStyle/>
          <a:p>
            <a:r>
              <a:rPr lang="en-US" i="1" dirty="0">
                <a:solidFill>
                  <a:srgbClr val="0070C0"/>
                </a:solidFill>
                <a:latin typeface="Calibri" panose="020F0502020204030204" pitchFamily="34" charset="0"/>
              </a:rPr>
              <a:t>What are the two different ways we could write the sequence of this nucleic acid?</a:t>
            </a:r>
            <a:endParaRPr lang="en-US" i="1" dirty="0">
              <a:solidFill>
                <a:srgbClr val="0070C0"/>
              </a:solidFill>
            </a:endParaRPr>
          </a:p>
        </p:txBody>
      </p:sp>
      <p:grpSp>
        <p:nvGrpSpPr>
          <p:cNvPr id="7" name="Group 6">
            <a:extLst>
              <a:ext uri="{FF2B5EF4-FFF2-40B4-BE49-F238E27FC236}">
                <a16:creationId xmlns:a16="http://schemas.microsoft.com/office/drawing/2014/main" id="{8549827F-F4E6-4CE2-BBD3-A37EBF43A586}"/>
              </a:ext>
            </a:extLst>
          </p:cNvPr>
          <p:cNvGrpSpPr/>
          <p:nvPr/>
        </p:nvGrpSpPr>
        <p:grpSpPr>
          <a:xfrm>
            <a:off x="7562258" y="799386"/>
            <a:ext cx="3124271" cy="4698428"/>
            <a:chOff x="5908407" y="1274628"/>
            <a:chExt cx="3442484" cy="5176972"/>
          </a:xfrm>
        </p:grpSpPr>
        <p:pic>
          <p:nvPicPr>
            <p:cNvPr id="2" name="Picture 1" descr="04_03_RNA_backbone-L.jpg"/>
            <p:cNvPicPr>
              <a:picLocks noChangeAspect="1"/>
            </p:cNvPicPr>
            <p:nvPr/>
          </p:nvPicPr>
          <p:blipFill rotWithShape="1">
            <a:blip r:embed="rId3" cstate="email">
              <a:extLst>
                <a:ext uri="{28A0092B-C50C-407E-A947-70E740481C1C}">
                  <a14:useLocalDpi xmlns:a14="http://schemas.microsoft.com/office/drawing/2010/main"/>
                </a:ext>
              </a:extLst>
            </a:blip>
            <a:srcRect t="6516"/>
            <a:stretch/>
          </p:blipFill>
          <p:spPr>
            <a:xfrm>
              <a:off x="5908407" y="1274628"/>
              <a:ext cx="3291927" cy="5176972"/>
            </a:xfrm>
            <a:prstGeom prst="rect">
              <a:avLst/>
            </a:prstGeom>
          </p:spPr>
        </p:pic>
        <p:sp>
          <p:nvSpPr>
            <p:cNvPr id="354" name="Rectangle 353"/>
            <p:cNvSpPr/>
            <p:nvPr/>
          </p:nvSpPr>
          <p:spPr>
            <a:xfrm>
              <a:off x="8544257" y="1653614"/>
              <a:ext cx="353609" cy="378971"/>
            </a:xfrm>
            <a:prstGeom prst="rect">
              <a:avLst/>
            </a:prstGeom>
          </p:spPr>
          <p:txBody>
            <a:bodyPr wrap="none">
              <a:spAutoFit/>
            </a:bodyPr>
            <a:lstStyle/>
            <a:p>
              <a:r>
                <a:rPr lang="en-US" sz="1635" b="1" dirty="0">
                  <a:solidFill>
                    <a:srgbClr val="FF0000"/>
                  </a:solidFill>
                  <a:latin typeface="Calibri" panose="020F0502020204030204" pitchFamily="34" charset="0"/>
                  <a:cs typeface="Calibri" panose="020F0502020204030204" pitchFamily="34" charset="0"/>
                </a:rPr>
                <a:t>U</a:t>
              </a:r>
              <a:endParaRPr lang="en-US" sz="1635" b="1" dirty="0">
                <a:solidFill>
                  <a:srgbClr val="FF0000"/>
                </a:solidFill>
              </a:endParaRPr>
            </a:p>
          </p:txBody>
        </p:sp>
        <p:sp>
          <p:nvSpPr>
            <p:cNvPr id="355" name="Rectangle 354"/>
            <p:cNvSpPr/>
            <p:nvPr/>
          </p:nvSpPr>
          <p:spPr>
            <a:xfrm>
              <a:off x="8744758" y="2526369"/>
              <a:ext cx="343011" cy="378971"/>
            </a:xfrm>
            <a:prstGeom prst="rect">
              <a:avLst/>
            </a:prstGeom>
          </p:spPr>
          <p:txBody>
            <a:bodyPr wrap="none">
              <a:spAutoFit/>
            </a:bodyPr>
            <a:lstStyle/>
            <a:p>
              <a:r>
                <a:rPr lang="en-US" sz="1635" b="1" dirty="0">
                  <a:solidFill>
                    <a:srgbClr val="FF0000"/>
                  </a:solidFill>
                  <a:latin typeface="Calibri" panose="020F0502020204030204" pitchFamily="34" charset="0"/>
                  <a:cs typeface="Calibri" panose="020F0502020204030204" pitchFamily="34" charset="0"/>
                </a:rPr>
                <a:t>A</a:t>
              </a:r>
              <a:endParaRPr lang="en-US" sz="1635" b="1" dirty="0">
                <a:solidFill>
                  <a:srgbClr val="FF0000"/>
                </a:solidFill>
              </a:endParaRPr>
            </a:p>
          </p:txBody>
        </p:sp>
        <p:sp>
          <p:nvSpPr>
            <p:cNvPr id="356" name="Rectangle 355"/>
            <p:cNvSpPr/>
            <p:nvPr/>
          </p:nvSpPr>
          <p:spPr>
            <a:xfrm>
              <a:off x="9000815" y="3391290"/>
              <a:ext cx="350076" cy="378971"/>
            </a:xfrm>
            <a:prstGeom prst="rect">
              <a:avLst/>
            </a:prstGeom>
          </p:spPr>
          <p:txBody>
            <a:bodyPr wrap="none">
              <a:spAutoFit/>
            </a:bodyPr>
            <a:lstStyle/>
            <a:p>
              <a:r>
                <a:rPr lang="en-US" sz="1635" b="1" dirty="0">
                  <a:solidFill>
                    <a:srgbClr val="FF0000"/>
                  </a:solidFill>
                  <a:latin typeface="Calibri" panose="020F0502020204030204" pitchFamily="34" charset="0"/>
                  <a:cs typeface="Calibri" panose="020F0502020204030204" pitchFamily="34" charset="0"/>
                </a:rPr>
                <a:t>G</a:t>
              </a:r>
              <a:endParaRPr lang="en-US" sz="1635" b="1" dirty="0">
                <a:solidFill>
                  <a:srgbClr val="FF0000"/>
                </a:solidFill>
              </a:endParaRPr>
            </a:p>
          </p:txBody>
        </p:sp>
        <p:sp>
          <p:nvSpPr>
            <p:cNvPr id="357" name="Rectangle 356"/>
            <p:cNvSpPr/>
            <p:nvPr/>
          </p:nvSpPr>
          <p:spPr>
            <a:xfrm>
              <a:off x="8900410" y="4694785"/>
              <a:ext cx="325348" cy="378971"/>
            </a:xfrm>
            <a:prstGeom prst="rect">
              <a:avLst/>
            </a:prstGeom>
          </p:spPr>
          <p:txBody>
            <a:bodyPr wrap="none">
              <a:spAutoFit/>
            </a:bodyPr>
            <a:lstStyle/>
            <a:p>
              <a:r>
                <a:rPr lang="en-US" sz="1635" b="1" dirty="0">
                  <a:solidFill>
                    <a:srgbClr val="FF0000"/>
                  </a:solidFill>
                  <a:latin typeface="Calibri" panose="020F0502020204030204" pitchFamily="34" charset="0"/>
                  <a:cs typeface="Calibri" panose="020F0502020204030204" pitchFamily="34" charset="0"/>
                </a:rPr>
                <a:t>C</a:t>
              </a:r>
              <a:endParaRPr lang="en-US" sz="1635" b="1" dirty="0">
                <a:solidFill>
                  <a:srgbClr val="FF0000"/>
                </a:solidFill>
              </a:endParaRPr>
            </a:p>
          </p:txBody>
        </p:sp>
        <p:sp>
          <p:nvSpPr>
            <p:cNvPr id="5" name="Rectangle 4">
              <a:extLst>
                <a:ext uri="{FF2B5EF4-FFF2-40B4-BE49-F238E27FC236}">
                  <a16:creationId xmlns:a16="http://schemas.microsoft.com/office/drawing/2014/main" id="{D1057391-EA24-E840-9A5B-796793C44724}"/>
                </a:ext>
              </a:extLst>
            </p:cNvPr>
            <p:cNvSpPr/>
            <p:nvPr/>
          </p:nvSpPr>
          <p:spPr>
            <a:xfrm>
              <a:off x="7624527" y="2757872"/>
              <a:ext cx="281190" cy="223115"/>
            </a:xfrm>
            <a:prstGeom prst="rect">
              <a:avLst/>
            </a:prstGeom>
          </p:spPr>
          <p:txBody>
            <a:bodyPr wrap="none">
              <a:spAutoFit/>
            </a:bodyPr>
            <a:lstStyle/>
            <a:p>
              <a:r>
                <a:rPr lang="en-US" sz="716" b="1" dirty="0">
                  <a:solidFill>
                    <a:srgbClr val="FF0000"/>
                  </a:solidFill>
                  <a:latin typeface="Calibri" panose="020F0502020204030204" pitchFamily="34" charset="0"/>
                  <a:cs typeface="Calibri" panose="020F0502020204030204" pitchFamily="34" charset="0"/>
                </a:rPr>
                <a:t>5’</a:t>
              </a:r>
              <a:endParaRPr lang="en-US" sz="716" dirty="0">
                <a:solidFill>
                  <a:srgbClr val="FF0000"/>
                </a:solidFill>
              </a:endParaRPr>
            </a:p>
          </p:txBody>
        </p:sp>
        <p:sp>
          <p:nvSpPr>
            <p:cNvPr id="360" name="Rectangle 359">
              <a:extLst>
                <a:ext uri="{FF2B5EF4-FFF2-40B4-BE49-F238E27FC236}">
                  <a16:creationId xmlns:a16="http://schemas.microsoft.com/office/drawing/2014/main" id="{BB92778D-C21D-FD4B-A5EF-67EDBE7860D9}"/>
                </a:ext>
              </a:extLst>
            </p:cNvPr>
            <p:cNvSpPr/>
            <p:nvPr/>
          </p:nvSpPr>
          <p:spPr>
            <a:xfrm>
              <a:off x="8220551" y="5651128"/>
              <a:ext cx="281190" cy="223115"/>
            </a:xfrm>
            <a:prstGeom prst="rect">
              <a:avLst/>
            </a:prstGeom>
          </p:spPr>
          <p:txBody>
            <a:bodyPr wrap="none">
              <a:spAutoFit/>
            </a:bodyPr>
            <a:lstStyle/>
            <a:p>
              <a:r>
                <a:rPr lang="en-US" sz="716" b="1" dirty="0">
                  <a:solidFill>
                    <a:srgbClr val="FF0000"/>
                  </a:solidFill>
                  <a:latin typeface="Calibri" panose="020F0502020204030204" pitchFamily="34" charset="0"/>
                  <a:cs typeface="Calibri" panose="020F0502020204030204" pitchFamily="34" charset="0"/>
                </a:rPr>
                <a:t>3’</a:t>
              </a:r>
              <a:endParaRPr lang="en-US" sz="716" dirty="0">
                <a:solidFill>
                  <a:srgbClr val="FF0000"/>
                </a:solidFill>
              </a:endParaRPr>
            </a:p>
          </p:txBody>
        </p:sp>
      </p:grpSp>
      <p:pic>
        <p:nvPicPr>
          <p:cNvPr id="17" name="Picture 16">
            <a:extLst>
              <a:ext uri="{FF2B5EF4-FFF2-40B4-BE49-F238E27FC236}">
                <a16:creationId xmlns:a16="http://schemas.microsoft.com/office/drawing/2014/main" id="{FB0218AB-616F-410F-BC33-057AAF8575BB}"/>
              </a:ext>
            </a:extLst>
          </p:cNvPr>
          <p:cNvPicPr>
            <a:picLocks noChangeAspect="1"/>
          </p:cNvPicPr>
          <p:nvPr/>
        </p:nvPicPr>
        <p:blipFill>
          <a:blip r:embed="rId4"/>
          <a:stretch>
            <a:fillRect/>
          </a:stretch>
        </p:blipFill>
        <p:spPr>
          <a:xfrm flipH="1">
            <a:off x="8764538" y="367826"/>
            <a:ext cx="355207" cy="392889"/>
          </a:xfrm>
          <a:prstGeom prst="rect">
            <a:avLst/>
          </a:prstGeom>
        </p:spPr>
      </p:pic>
      <p:sp>
        <p:nvSpPr>
          <p:cNvPr id="8" name="Date Placeholder 7">
            <a:extLst>
              <a:ext uri="{FF2B5EF4-FFF2-40B4-BE49-F238E27FC236}">
                <a16:creationId xmlns:a16="http://schemas.microsoft.com/office/drawing/2014/main" id="{21C12D85-3F91-B3A0-9973-F8501438B97D}"/>
              </a:ext>
            </a:extLst>
          </p:cNvPr>
          <p:cNvSpPr>
            <a:spLocks noGrp="1"/>
          </p:cNvSpPr>
          <p:nvPr>
            <p:ph type="dt" sz="half" idx="10"/>
          </p:nvPr>
        </p:nvSpPr>
        <p:spPr/>
        <p:txBody>
          <a:bodyPr/>
          <a:lstStyle/>
          <a:p>
            <a:fld id="{536E5553-A27A-487F-84A4-87C475B3E131}" type="datetime1">
              <a:rPr lang="en-US" smtClean="0"/>
              <a:t>8/19/2023</a:t>
            </a:fld>
            <a:endParaRPr lang="en-US"/>
          </a:p>
        </p:txBody>
      </p:sp>
      <p:sp>
        <p:nvSpPr>
          <p:cNvPr id="9" name="Footer Placeholder 8">
            <a:extLst>
              <a:ext uri="{FF2B5EF4-FFF2-40B4-BE49-F238E27FC236}">
                <a16:creationId xmlns:a16="http://schemas.microsoft.com/office/drawing/2014/main" id="{5662DDDA-1DB8-CA5A-AC23-8532183E4E0A}"/>
              </a:ext>
            </a:extLst>
          </p:cNvPr>
          <p:cNvSpPr>
            <a:spLocks noGrp="1"/>
          </p:cNvSpPr>
          <p:nvPr>
            <p:ph type="ftr" sz="quarter" idx="11"/>
          </p:nvPr>
        </p:nvSpPr>
        <p:spPr/>
        <p:txBody>
          <a:bodyPr/>
          <a:lstStyle/>
          <a:p>
            <a:r>
              <a:rPr lang="en-US"/>
              <a:t>D &amp; D - Lec 2 - Fall 2023</a:t>
            </a:r>
          </a:p>
        </p:txBody>
      </p:sp>
      <p:sp>
        <p:nvSpPr>
          <p:cNvPr id="10" name="Slide Number Placeholder 9">
            <a:extLst>
              <a:ext uri="{FF2B5EF4-FFF2-40B4-BE49-F238E27FC236}">
                <a16:creationId xmlns:a16="http://schemas.microsoft.com/office/drawing/2014/main" id="{62B0F635-AC3F-92DF-4F12-27AB7ACB610A}"/>
              </a:ext>
            </a:extLst>
          </p:cNvPr>
          <p:cNvSpPr>
            <a:spLocks noGrp="1"/>
          </p:cNvSpPr>
          <p:nvPr>
            <p:ph type="sldNum" sz="quarter" idx="12"/>
          </p:nvPr>
        </p:nvSpPr>
        <p:spPr/>
        <p:txBody>
          <a:bodyPr/>
          <a:lstStyle/>
          <a:p>
            <a:fld id="{DC3BB032-4020-48F4-953B-341806DC4A2B}" type="slidenum">
              <a:rPr lang="en-US" smtClean="0"/>
              <a:t>45</a:t>
            </a:fld>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txBox="1">
            <a:spLocks noChangeArrowheads="1"/>
          </p:cNvSpPr>
          <p:nvPr/>
        </p:nvSpPr>
        <p:spPr bwMode="auto">
          <a:xfrm>
            <a:off x="3429000" y="-27749"/>
            <a:ext cx="5398371" cy="545903"/>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lIns="72779" tIns="0" rIns="72779" bIns="0" anchor="ct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800" dirty="0">
                <a:latin typeface="Calibri" panose="020F0502020204030204" pitchFamily="34" charset="0"/>
                <a:cs typeface="Calibri" panose="020F0502020204030204" pitchFamily="34" charset="0"/>
              </a:rPr>
              <a:t>Double Stranded DNA structure</a:t>
            </a:r>
          </a:p>
        </p:txBody>
      </p:sp>
      <p:sp>
        <p:nvSpPr>
          <p:cNvPr id="5" name="Rectangle 4"/>
          <p:cNvSpPr/>
          <p:nvPr/>
        </p:nvSpPr>
        <p:spPr>
          <a:xfrm>
            <a:off x="39240" y="394544"/>
            <a:ext cx="6894960" cy="646331"/>
          </a:xfrm>
          <a:prstGeom prst="rect">
            <a:avLst/>
          </a:prstGeom>
        </p:spPr>
        <p:txBody>
          <a:bodyPr wrap="square">
            <a:spAutoFit/>
          </a:bodyPr>
          <a:lstStyle/>
          <a:p>
            <a:pPr eaLnBrk="1" hangingPunct="1">
              <a:spcBef>
                <a:spcPct val="20000"/>
              </a:spcBef>
            </a:pPr>
            <a:r>
              <a:rPr lang="en-US" dirty="0">
                <a:latin typeface="Calibri" panose="020F0502020204030204" pitchFamily="34" charset="0"/>
                <a:cs typeface="Calibri" panose="020F0502020204030204" pitchFamily="34" charset="0"/>
              </a:rPr>
              <a:t>Complementary base pairing: Hydrogen bonds form between bases, thus linking the 2 stands with weak non-covalent interactions.</a:t>
            </a:r>
          </a:p>
        </p:txBody>
      </p:sp>
      <p:pic>
        <p:nvPicPr>
          <p:cNvPr id="358" name="Picture 357">
            <a:extLst>
              <a:ext uri="{FF2B5EF4-FFF2-40B4-BE49-F238E27FC236}">
                <a16:creationId xmlns:a16="http://schemas.microsoft.com/office/drawing/2014/main" id="{918A3CD6-4994-2040-8281-A18FF532B1D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540" y="3722728"/>
            <a:ext cx="3301860" cy="2615129"/>
          </a:xfrm>
          <a:prstGeom prst="rect">
            <a:avLst/>
          </a:prstGeom>
        </p:spPr>
      </p:pic>
      <p:sp>
        <p:nvSpPr>
          <p:cNvPr id="17" name="Rectangle 16">
            <a:extLst>
              <a:ext uri="{FF2B5EF4-FFF2-40B4-BE49-F238E27FC236}">
                <a16:creationId xmlns:a16="http://schemas.microsoft.com/office/drawing/2014/main" id="{DD4CED21-F067-49E8-91AC-408306F72847}"/>
              </a:ext>
            </a:extLst>
          </p:cNvPr>
          <p:cNvSpPr/>
          <p:nvPr/>
        </p:nvSpPr>
        <p:spPr>
          <a:xfrm>
            <a:off x="76200" y="1074516"/>
            <a:ext cx="5113725" cy="2585323"/>
          </a:xfrm>
          <a:prstGeom prst="rect">
            <a:avLst/>
          </a:prstGeom>
        </p:spPr>
        <p:txBody>
          <a:bodyPr wrap="square">
            <a:spAutoFit/>
          </a:bodyPr>
          <a:lstStyle/>
          <a:p>
            <a:pPr eaLnBrk="1" hangingPunct="1"/>
            <a:r>
              <a:rPr lang="en-US" dirty="0">
                <a:latin typeface="Calibri" panose="020F0502020204030204" pitchFamily="34" charset="0"/>
                <a:cs typeface="Calibri" panose="020F0502020204030204" pitchFamily="34" charset="0"/>
              </a:rPr>
              <a:t>DNA twisted into double helix </a:t>
            </a:r>
            <a:endParaRPr lang="en-US" dirty="0">
              <a:solidFill>
                <a:srgbClr val="FF0000"/>
              </a:solidFill>
              <a:latin typeface="Calibri" panose="020F0502020204030204" pitchFamily="34" charset="0"/>
              <a:cs typeface="Calibri" panose="020F0502020204030204" pitchFamily="34" charset="0"/>
            </a:endParaRPr>
          </a:p>
          <a:p>
            <a:pPr marL="454935" lvl="1" indent="-156699">
              <a:buClr>
                <a:schemeClr val="folHlink"/>
              </a:buClr>
              <a:buFont typeface="Wingdings" charset="0"/>
              <a:buChar char="§"/>
            </a:pPr>
            <a:r>
              <a:rPr lang="en-US" dirty="0">
                <a:latin typeface="Calibri" panose="020F0502020204030204" pitchFamily="34" charset="0"/>
                <a:cs typeface="Calibri" panose="020F0502020204030204" pitchFamily="34" charset="0"/>
              </a:rPr>
              <a:t>Strands anti-parallel</a:t>
            </a:r>
          </a:p>
          <a:p>
            <a:pPr marL="454935" lvl="1" indent="-156699">
              <a:buClr>
                <a:schemeClr val="folHlink"/>
              </a:buClr>
              <a:buFont typeface="Wingdings" charset="0"/>
              <a:buChar char="§"/>
            </a:pPr>
            <a:r>
              <a:rPr lang="en-US" dirty="0">
                <a:latin typeface="Calibri" panose="020F0502020204030204" pitchFamily="34" charset="0"/>
                <a:cs typeface="Calibri" panose="020F0502020204030204" pitchFamily="34" charset="0"/>
              </a:rPr>
              <a:t>Sugar-phosphate backbone outside</a:t>
            </a:r>
          </a:p>
          <a:p>
            <a:pPr marL="454935" lvl="1" indent="-156699">
              <a:buClr>
                <a:schemeClr val="folHlink"/>
              </a:buClr>
              <a:buFont typeface="Wingdings" charset="0"/>
              <a:buChar char="§"/>
            </a:pPr>
            <a:r>
              <a:rPr lang="en-US" dirty="0">
                <a:latin typeface="Calibri" panose="020F0502020204030204" pitchFamily="34" charset="0"/>
                <a:cs typeface="Calibri" panose="020F0502020204030204" pitchFamily="34" charset="0"/>
              </a:rPr>
              <a:t>Nucleotide bases project inward.</a:t>
            </a:r>
          </a:p>
          <a:p>
            <a:pPr marL="454935" lvl="1" indent="-156699">
              <a:buClr>
                <a:schemeClr val="folHlink"/>
              </a:buClr>
              <a:buFont typeface="Wingdings" charset="0"/>
              <a:buChar char="§"/>
            </a:pPr>
            <a:r>
              <a:rPr lang="en-US" dirty="0" err="1">
                <a:latin typeface="Calibri" panose="020F0502020204030204" pitchFamily="34" charset="0"/>
                <a:cs typeface="Calibri" panose="020F0502020204030204" pitchFamily="34" charset="0"/>
              </a:rPr>
              <a:t>Basepairs</a:t>
            </a:r>
            <a:r>
              <a:rPr lang="en-US" dirty="0">
                <a:latin typeface="Calibri" panose="020F0502020204030204" pitchFamily="34" charset="0"/>
                <a:cs typeface="Calibri" panose="020F0502020204030204" pitchFamily="34" charset="0"/>
              </a:rPr>
              <a:t> are stacked on each other.</a:t>
            </a:r>
          </a:p>
          <a:p>
            <a:pPr marL="454935" lvl="1" indent="-156699">
              <a:buClr>
                <a:schemeClr val="folHlink"/>
              </a:buClr>
              <a:buFont typeface="Wingdings" charset="0"/>
              <a:buChar char="§"/>
            </a:pPr>
            <a:r>
              <a:rPr lang="en-US" dirty="0">
                <a:latin typeface="Calibri" panose="020F0502020204030204" pitchFamily="34" charset="0"/>
                <a:cs typeface="Calibri" panose="020F0502020204030204" pitchFamily="34" charset="0"/>
              </a:rPr>
              <a:t>Uniform width</a:t>
            </a:r>
          </a:p>
          <a:p>
            <a:pPr marL="454935" lvl="1" indent="-156699">
              <a:buClr>
                <a:schemeClr val="folHlink"/>
              </a:buClr>
              <a:buFont typeface="Wingdings" charset="0"/>
              <a:buChar char="§"/>
            </a:pPr>
            <a:r>
              <a:rPr lang="en-US" dirty="0">
                <a:latin typeface="Calibri" panose="020F0502020204030204" pitchFamily="34" charset="0"/>
                <a:cs typeface="Calibri" panose="020F0502020204030204" pitchFamily="34" charset="0"/>
              </a:rPr>
              <a:t>H-bonds between bases:</a:t>
            </a:r>
          </a:p>
          <a:p>
            <a:pPr marL="869880" lvl="2" indent="-156699">
              <a:buClr>
                <a:schemeClr val="folHlink"/>
              </a:buClr>
              <a:buFont typeface="Wingdings" charset="0"/>
              <a:buChar char="§"/>
            </a:pPr>
            <a:r>
              <a:rPr lang="en-US" dirty="0">
                <a:latin typeface="Calibri" panose="020F0502020204030204" pitchFamily="34" charset="0"/>
                <a:cs typeface="Calibri" panose="020F0502020204030204" pitchFamily="34" charset="0"/>
              </a:rPr>
              <a:t>A=T (two </a:t>
            </a:r>
            <a:r>
              <a:rPr lang="en-US" dirty="0" err="1">
                <a:latin typeface="Calibri" panose="020F0502020204030204" pitchFamily="34" charset="0"/>
                <a:cs typeface="Calibri" panose="020F0502020204030204" pitchFamily="34" charset="0"/>
              </a:rPr>
              <a:t>hbonds</a:t>
            </a:r>
            <a:r>
              <a:rPr lang="en-US" dirty="0">
                <a:latin typeface="Calibri" panose="020F0502020204030204" pitchFamily="34" charset="0"/>
                <a:cs typeface="Calibri" panose="020F0502020204030204" pitchFamily="34" charset="0"/>
              </a:rPr>
              <a:t>)</a:t>
            </a:r>
          </a:p>
          <a:p>
            <a:pPr marL="869880" lvl="2" indent="-156699">
              <a:buClr>
                <a:schemeClr val="folHlink"/>
              </a:buClr>
              <a:buFont typeface="Wingdings" charset="0"/>
              <a:buChar char="§"/>
            </a:pPr>
            <a:r>
              <a:rPr lang="en-US" dirty="0">
                <a:latin typeface="Calibri" panose="020F0502020204030204" pitchFamily="34" charset="0"/>
                <a:cs typeface="Calibri" panose="020F0502020204030204" pitchFamily="34" charset="0"/>
              </a:rPr>
              <a:t>G</a:t>
            </a:r>
            <a:r>
              <a:rPr lang="el-GR" dirty="0">
                <a:latin typeface="Calibri" panose="020F0502020204030204" pitchFamily="34" charset="0"/>
                <a:cs typeface="Calibri" panose="020F0502020204030204" pitchFamily="34" charset="0"/>
              </a:rPr>
              <a:t> Ξ</a:t>
            </a:r>
            <a:r>
              <a:rPr lang="en-US" dirty="0">
                <a:latin typeface="Calibri" panose="020F0502020204030204" pitchFamily="34" charset="0"/>
                <a:cs typeface="Calibri" panose="020F0502020204030204" pitchFamily="34" charset="0"/>
              </a:rPr>
              <a:t> C (three </a:t>
            </a:r>
            <a:r>
              <a:rPr lang="en-US" dirty="0" err="1">
                <a:latin typeface="Calibri" panose="020F0502020204030204" pitchFamily="34" charset="0"/>
                <a:cs typeface="Calibri" panose="020F0502020204030204" pitchFamily="34" charset="0"/>
              </a:rPr>
              <a:t>hbonds</a:t>
            </a:r>
            <a:r>
              <a:rPr lang="en-US" dirty="0">
                <a:latin typeface="Calibri" panose="020F0502020204030204" pitchFamily="34" charset="0"/>
                <a:cs typeface="Calibri" panose="020F0502020204030204" pitchFamily="34" charset="0"/>
              </a:rPr>
              <a:t>)</a:t>
            </a:r>
          </a:p>
        </p:txBody>
      </p:sp>
      <p:sp>
        <p:nvSpPr>
          <p:cNvPr id="11" name="TextBox 10">
            <a:extLst>
              <a:ext uri="{FF2B5EF4-FFF2-40B4-BE49-F238E27FC236}">
                <a16:creationId xmlns:a16="http://schemas.microsoft.com/office/drawing/2014/main" id="{D1BCE5B9-8112-47B2-BB5C-D8CDA101B1E2}"/>
              </a:ext>
            </a:extLst>
          </p:cNvPr>
          <p:cNvSpPr txBox="1"/>
          <p:nvPr/>
        </p:nvSpPr>
        <p:spPr>
          <a:xfrm>
            <a:off x="3450975" y="5095470"/>
            <a:ext cx="5113725" cy="369332"/>
          </a:xfrm>
          <a:prstGeom prst="rect">
            <a:avLst/>
          </a:prstGeom>
          <a:noFill/>
        </p:spPr>
        <p:txBody>
          <a:bodyPr wrap="square" rtlCol="0">
            <a:spAutoFit/>
          </a:bodyPr>
          <a:lstStyle/>
          <a:p>
            <a:pPr defTabSz="829889">
              <a:defRPr/>
            </a:pPr>
            <a:r>
              <a:rPr lang="en-US" i="1" kern="0" dirty="0">
                <a:solidFill>
                  <a:srgbClr val="0070C0"/>
                </a:solidFill>
              </a:rPr>
              <a:t>How to indicate the sequence of dsDNA?</a:t>
            </a:r>
          </a:p>
        </p:txBody>
      </p:sp>
      <p:pic>
        <p:nvPicPr>
          <p:cNvPr id="6" name="Picture 5">
            <a:extLst>
              <a:ext uri="{FF2B5EF4-FFF2-40B4-BE49-F238E27FC236}">
                <a16:creationId xmlns:a16="http://schemas.microsoft.com/office/drawing/2014/main" id="{195EB551-27D2-4613-A0C9-2B4560F01D8E}"/>
              </a:ext>
            </a:extLst>
          </p:cNvPr>
          <p:cNvPicPr>
            <a:picLocks noChangeAspect="1"/>
          </p:cNvPicPr>
          <p:nvPr/>
        </p:nvPicPr>
        <p:blipFill>
          <a:blip r:embed="rId4"/>
          <a:stretch>
            <a:fillRect/>
          </a:stretch>
        </p:blipFill>
        <p:spPr>
          <a:xfrm>
            <a:off x="5715000" y="930885"/>
            <a:ext cx="5319841" cy="4099407"/>
          </a:xfrm>
          <a:prstGeom prst="rect">
            <a:avLst/>
          </a:prstGeom>
        </p:spPr>
      </p:pic>
      <p:sp>
        <p:nvSpPr>
          <p:cNvPr id="7" name="TextBox 6">
            <a:extLst>
              <a:ext uri="{FF2B5EF4-FFF2-40B4-BE49-F238E27FC236}">
                <a16:creationId xmlns:a16="http://schemas.microsoft.com/office/drawing/2014/main" id="{6A38348D-412C-4147-9D98-CD021E53E0BF}"/>
              </a:ext>
            </a:extLst>
          </p:cNvPr>
          <p:cNvSpPr txBox="1"/>
          <p:nvPr/>
        </p:nvSpPr>
        <p:spPr>
          <a:xfrm rot="2726623">
            <a:off x="7357095" y="3717959"/>
            <a:ext cx="1362104" cy="315792"/>
          </a:xfrm>
          <a:prstGeom prst="rect">
            <a:avLst/>
          </a:prstGeom>
          <a:noFill/>
        </p:spPr>
        <p:txBody>
          <a:bodyPr wrap="none" rtlCol="0">
            <a:spAutoFit/>
          </a:bodyPr>
          <a:lstStyle/>
          <a:p>
            <a:r>
              <a:rPr lang="en-US" sz="1452" i="1" dirty="0">
                <a:solidFill>
                  <a:srgbClr val="C00000"/>
                </a:solidFill>
              </a:rPr>
              <a:t>“WC” H-bonds”</a:t>
            </a:r>
          </a:p>
        </p:txBody>
      </p:sp>
      <p:sp>
        <p:nvSpPr>
          <p:cNvPr id="16" name="TextBox 15">
            <a:extLst>
              <a:ext uri="{FF2B5EF4-FFF2-40B4-BE49-F238E27FC236}">
                <a16:creationId xmlns:a16="http://schemas.microsoft.com/office/drawing/2014/main" id="{CBB96319-C53B-47B6-A95D-CE287C25C27C}"/>
              </a:ext>
            </a:extLst>
          </p:cNvPr>
          <p:cNvSpPr txBox="1"/>
          <p:nvPr/>
        </p:nvSpPr>
        <p:spPr>
          <a:xfrm rot="2953158">
            <a:off x="7464229" y="1802800"/>
            <a:ext cx="1283557" cy="315792"/>
          </a:xfrm>
          <a:prstGeom prst="rect">
            <a:avLst/>
          </a:prstGeom>
          <a:noFill/>
        </p:spPr>
        <p:txBody>
          <a:bodyPr wrap="none" rtlCol="0">
            <a:spAutoFit/>
          </a:bodyPr>
          <a:lstStyle/>
          <a:p>
            <a:r>
              <a:rPr lang="en-US" sz="1452" i="1" dirty="0">
                <a:solidFill>
                  <a:srgbClr val="C00000"/>
                </a:solidFill>
              </a:rPr>
              <a:t>“WC” H-bonds</a:t>
            </a:r>
          </a:p>
        </p:txBody>
      </p:sp>
      <p:sp>
        <p:nvSpPr>
          <p:cNvPr id="3" name="Date Placeholder 2">
            <a:extLst>
              <a:ext uri="{FF2B5EF4-FFF2-40B4-BE49-F238E27FC236}">
                <a16:creationId xmlns:a16="http://schemas.microsoft.com/office/drawing/2014/main" id="{7C320578-D5C6-60AF-F0C4-34AFF54D75C4}"/>
              </a:ext>
            </a:extLst>
          </p:cNvPr>
          <p:cNvSpPr>
            <a:spLocks noGrp="1"/>
          </p:cNvSpPr>
          <p:nvPr>
            <p:ph type="dt" sz="half" idx="10"/>
          </p:nvPr>
        </p:nvSpPr>
        <p:spPr/>
        <p:txBody>
          <a:bodyPr/>
          <a:lstStyle/>
          <a:p>
            <a:fld id="{D509BAB5-C5B6-4EE6-9F37-EA80A40D4E52}" type="datetime1">
              <a:rPr lang="en-US" smtClean="0"/>
              <a:t>8/19/2023</a:t>
            </a:fld>
            <a:endParaRPr lang="en-US"/>
          </a:p>
        </p:txBody>
      </p:sp>
      <p:sp>
        <p:nvSpPr>
          <p:cNvPr id="8" name="Footer Placeholder 7">
            <a:extLst>
              <a:ext uri="{FF2B5EF4-FFF2-40B4-BE49-F238E27FC236}">
                <a16:creationId xmlns:a16="http://schemas.microsoft.com/office/drawing/2014/main" id="{8E4C99FB-4F8B-1D90-5302-566CC37345B0}"/>
              </a:ext>
            </a:extLst>
          </p:cNvPr>
          <p:cNvSpPr>
            <a:spLocks noGrp="1"/>
          </p:cNvSpPr>
          <p:nvPr>
            <p:ph type="ftr" sz="quarter" idx="11"/>
          </p:nvPr>
        </p:nvSpPr>
        <p:spPr/>
        <p:txBody>
          <a:bodyPr/>
          <a:lstStyle/>
          <a:p>
            <a:r>
              <a:rPr lang="en-US"/>
              <a:t>D &amp; D - Lec 2 - Fall 2023</a:t>
            </a:r>
          </a:p>
        </p:txBody>
      </p:sp>
      <p:sp>
        <p:nvSpPr>
          <p:cNvPr id="9" name="Slide Number Placeholder 8">
            <a:extLst>
              <a:ext uri="{FF2B5EF4-FFF2-40B4-BE49-F238E27FC236}">
                <a16:creationId xmlns:a16="http://schemas.microsoft.com/office/drawing/2014/main" id="{E04F1BDE-41E2-6339-23B3-1360E413EAC8}"/>
              </a:ext>
            </a:extLst>
          </p:cNvPr>
          <p:cNvSpPr>
            <a:spLocks noGrp="1"/>
          </p:cNvSpPr>
          <p:nvPr>
            <p:ph type="sldNum" sz="quarter" idx="12"/>
          </p:nvPr>
        </p:nvSpPr>
        <p:spPr/>
        <p:txBody>
          <a:bodyPr/>
          <a:lstStyle/>
          <a:p>
            <a:fld id="{DC3BB032-4020-48F4-953B-341806DC4A2B}" type="slidenum">
              <a:rPr lang="en-US" smtClean="0"/>
              <a:t>46</a:t>
            </a:fld>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32DC537-E560-491A-A48C-9EF666313BFD}"/>
              </a:ext>
            </a:extLst>
          </p:cNvPr>
          <p:cNvSpPr txBox="1"/>
          <p:nvPr/>
        </p:nvSpPr>
        <p:spPr>
          <a:xfrm>
            <a:off x="228600" y="2590800"/>
            <a:ext cx="2543091" cy="2103461"/>
          </a:xfrm>
          <a:prstGeom prst="rect">
            <a:avLst/>
          </a:prstGeom>
          <a:noFill/>
        </p:spPr>
        <p:txBody>
          <a:bodyPr wrap="square" rtlCol="0">
            <a:spAutoFit/>
          </a:bodyPr>
          <a:lstStyle/>
          <a:p>
            <a:pPr marL="181974" indent="-181974">
              <a:buAutoNum type="arabicPeriod"/>
            </a:pPr>
            <a:r>
              <a:rPr lang="en-US" sz="1452" i="1" dirty="0">
                <a:solidFill>
                  <a:srgbClr val="00B0F0"/>
                </a:solidFill>
              </a:rPr>
              <a:t>Where on the deoxyribose is the new base added?</a:t>
            </a: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r>
              <a:rPr lang="en-US" sz="1452" i="1" dirty="0">
                <a:solidFill>
                  <a:srgbClr val="00B0F0"/>
                </a:solidFill>
              </a:rPr>
              <a:t>2. What determines which base is to be added?</a:t>
            </a:r>
          </a:p>
        </p:txBody>
      </p:sp>
      <p:cxnSp>
        <p:nvCxnSpPr>
          <p:cNvPr id="8" name="Straight Arrow Connector 7">
            <a:extLst>
              <a:ext uri="{FF2B5EF4-FFF2-40B4-BE49-F238E27FC236}">
                <a16:creationId xmlns:a16="http://schemas.microsoft.com/office/drawing/2014/main" id="{1297FCA9-A8FC-4FA4-BFBC-082477D4BB74}"/>
              </a:ext>
            </a:extLst>
          </p:cNvPr>
          <p:cNvCxnSpPr>
            <a:cxnSpLocks/>
          </p:cNvCxnSpPr>
          <p:nvPr/>
        </p:nvCxnSpPr>
        <p:spPr>
          <a:xfrm>
            <a:off x="3715269" y="870217"/>
            <a:ext cx="42188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CDA15F7-8492-47F0-8EEE-941D02BCA3A9}"/>
              </a:ext>
            </a:extLst>
          </p:cNvPr>
          <p:cNvSpPr txBox="1"/>
          <p:nvPr/>
        </p:nvSpPr>
        <p:spPr>
          <a:xfrm>
            <a:off x="2398076" y="662750"/>
            <a:ext cx="1587742" cy="646331"/>
          </a:xfrm>
          <a:prstGeom prst="rect">
            <a:avLst/>
          </a:prstGeom>
          <a:noFill/>
        </p:spPr>
        <p:txBody>
          <a:bodyPr wrap="none" rtlCol="0">
            <a:spAutoFit/>
          </a:bodyPr>
          <a:lstStyle/>
          <a:p>
            <a:r>
              <a:rPr lang="en-US" dirty="0"/>
              <a:t>5’ to 3’ </a:t>
            </a:r>
          </a:p>
          <a:p>
            <a:r>
              <a:rPr lang="en-US" dirty="0"/>
              <a:t>polymerization</a:t>
            </a:r>
          </a:p>
        </p:txBody>
      </p:sp>
      <p:sp>
        <p:nvSpPr>
          <p:cNvPr id="13" name="TextBox 12">
            <a:extLst>
              <a:ext uri="{FF2B5EF4-FFF2-40B4-BE49-F238E27FC236}">
                <a16:creationId xmlns:a16="http://schemas.microsoft.com/office/drawing/2014/main" id="{30B6B46B-2809-4D39-9B8A-56B98D8B0B61}"/>
              </a:ext>
            </a:extLst>
          </p:cNvPr>
          <p:cNvSpPr txBox="1"/>
          <p:nvPr/>
        </p:nvSpPr>
        <p:spPr>
          <a:xfrm>
            <a:off x="4016262" y="201593"/>
            <a:ext cx="6117957" cy="523220"/>
          </a:xfrm>
          <a:prstGeom prst="rect">
            <a:avLst/>
          </a:prstGeom>
          <a:noFill/>
        </p:spPr>
        <p:txBody>
          <a:bodyPr wrap="none" rtlCol="0">
            <a:spAutoFit/>
          </a:bodyPr>
          <a:lstStyle/>
          <a:p>
            <a:r>
              <a:rPr lang="en-US" sz="2800" dirty="0"/>
              <a:t>DNA Polymerase – Fundamental Activity.</a:t>
            </a:r>
          </a:p>
        </p:txBody>
      </p:sp>
      <p:pic>
        <p:nvPicPr>
          <p:cNvPr id="9" name="Picture 8">
            <a:extLst>
              <a:ext uri="{FF2B5EF4-FFF2-40B4-BE49-F238E27FC236}">
                <a16:creationId xmlns:a16="http://schemas.microsoft.com/office/drawing/2014/main" id="{43357AC3-5922-469B-90B2-8E0C6A9BDA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1691" y="1309081"/>
            <a:ext cx="5575987" cy="4700887"/>
          </a:xfrm>
          <a:prstGeom prst="rect">
            <a:avLst/>
          </a:prstGeom>
        </p:spPr>
      </p:pic>
      <p:graphicFrame>
        <p:nvGraphicFramePr>
          <p:cNvPr id="12" name="Object 11">
            <a:extLst>
              <a:ext uri="{FF2B5EF4-FFF2-40B4-BE49-F238E27FC236}">
                <a16:creationId xmlns:a16="http://schemas.microsoft.com/office/drawing/2014/main" id="{2C0FD1DD-9B85-86C4-03EE-BC0C4DEAE082}"/>
              </a:ext>
            </a:extLst>
          </p:cNvPr>
          <p:cNvGraphicFramePr>
            <a:graphicFrameLocks noChangeAspect="1"/>
          </p:cNvGraphicFramePr>
          <p:nvPr/>
        </p:nvGraphicFramePr>
        <p:xfrm>
          <a:off x="10150518" y="1814422"/>
          <a:ext cx="844947" cy="615603"/>
        </p:xfrm>
        <a:graphic>
          <a:graphicData uri="http://schemas.openxmlformats.org/presentationml/2006/ole">
            <mc:AlternateContent xmlns:mc="http://schemas.openxmlformats.org/markup-compatibility/2006">
              <mc:Choice xmlns:v="urn:schemas-microsoft-com:vml" Requires="v">
                <p:oleObj name="MDLDrawObject Class" r:id="rId4" imgW="1332834" imgH="971156" progId="MDLDrawOLE.MDLDrawObject.1">
                  <p:embed/>
                </p:oleObj>
              </mc:Choice>
              <mc:Fallback>
                <p:oleObj name="MDLDrawObject Class" r:id="rId4" imgW="1332834" imgH="971156" progId="MDLDrawOLE.MDLDrawObject.1">
                  <p:embed/>
                  <p:pic>
                    <p:nvPicPr>
                      <p:cNvPr id="12" name="Object 11">
                        <a:extLst>
                          <a:ext uri="{FF2B5EF4-FFF2-40B4-BE49-F238E27FC236}">
                            <a16:creationId xmlns:a16="http://schemas.microsoft.com/office/drawing/2014/main" id="{2C0FD1DD-9B85-86C4-03EE-BC0C4DEAE082}"/>
                          </a:ext>
                        </a:extLst>
                      </p:cNvPr>
                      <p:cNvPicPr/>
                      <p:nvPr/>
                    </p:nvPicPr>
                    <p:blipFill>
                      <a:blip r:embed="rId5"/>
                      <a:stretch>
                        <a:fillRect/>
                      </a:stretch>
                    </p:blipFill>
                    <p:spPr>
                      <a:xfrm>
                        <a:off x="10150518" y="1814422"/>
                        <a:ext cx="844947" cy="615603"/>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6E0A032B-A79C-3A2C-45D5-B43E5E5560DA}"/>
              </a:ext>
            </a:extLst>
          </p:cNvPr>
          <p:cNvSpPr txBox="1"/>
          <p:nvPr/>
        </p:nvSpPr>
        <p:spPr>
          <a:xfrm>
            <a:off x="10161547" y="2549062"/>
            <a:ext cx="1283888" cy="338554"/>
          </a:xfrm>
          <a:prstGeom prst="rect">
            <a:avLst/>
          </a:prstGeom>
          <a:noFill/>
        </p:spPr>
        <p:txBody>
          <a:bodyPr wrap="square" rtlCol="0">
            <a:spAutoFit/>
          </a:bodyPr>
          <a:lstStyle/>
          <a:p>
            <a:pPr defTabSz="727895"/>
            <a:r>
              <a:rPr lang="en-US" sz="1600" dirty="0">
                <a:solidFill>
                  <a:prstClr val="black"/>
                </a:solidFill>
                <a:latin typeface="Calibri"/>
              </a:rPr>
              <a:t>ester linkage</a:t>
            </a:r>
          </a:p>
        </p:txBody>
      </p:sp>
      <p:graphicFrame>
        <p:nvGraphicFramePr>
          <p:cNvPr id="15" name="Object 14">
            <a:extLst>
              <a:ext uri="{FF2B5EF4-FFF2-40B4-BE49-F238E27FC236}">
                <a16:creationId xmlns:a16="http://schemas.microsoft.com/office/drawing/2014/main" id="{667D6091-08D1-8E37-5685-78CAA9D0E682}"/>
              </a:ext>
            </a:extLst>
          </p:cNvPr>
          <p:cNvGraphicFramePr>
            <a:graphicFrameLocks noChangeAspect="1"/>
          </p:cNvGraphicFramePr>
          <p:nvPr>
            <p:extLst>
              <p:ext uri="{D42A27DB-BD31-4B8C-83A1-F6EECF244321}">
                <p14:modId xmlns:p14="http://schemas.microsoft.com/office/powerpoint/2010/main" val="4018376538"/>
              </p:ext>
            </p:extLst>
          </p:nvPr>
        </p:nvGraphicFramePr>
        <p:xfrm>
          <a:off x="8631747" y="1744059"/>
          <a:ext cx="1316851" cy="841403"/>
        </p:xfrm>
        <a:graphic>
          <a:graphicData uri="http://schemas.openxmlformats.org/presentationml/2006/ole">
            <mc:AlternateContent xmlns:mc="http://schemas.openxmlformats.org/markup-compatibility/2006">
              <mc:Choice xmlns:v="urn:schemas-microsoft-com:vml" Requires="v">
                <p:oleObj name="MDLDrawObject Class" r:id="rId6" imgW="1762119" imgH="1123293" progId="MDLDrawOLE.MDLDrawObject.1">
                  <p:embed/>
                </p:oleObj>
              </mc:Choice>
              <mc:Fallback>
                <p:oleObj name="MDLDrawObject Class" r:id="rId6" imgW="1762119" imgH="1123293" progId="MDLDrawOLE.MDLDrawObject.1">
                  <p:embed/>
                  <p:pic>
                    <p:nvPicPr>
                      <p:cNvPr id="15" name="Object 14">
                        <a:extLst>
                          <a:ext uri="{FF2B5EF4-FFF2-40B4-BE49-F238E27FC236}">
                            <a16:creationId xmlns:a16="http://schemas.microsoft.com/office/drawing/2014/main" id="{667D6091-08D1-8E37-5685-78CAA9D0E682}"/>
                          </a:ext>
                        </a:extLst>
                      </p:cNvPr>
                      <p:cNvPicPr/>
                      <p:nvPr/>
                    </p:nvPicPr>
                    <p:blipFill>
                      <a:blip r:embed="rId7"/>
                      <a:stretch>
                        <a:fillRect/>
                      </a:stretch>
                    </p:blipFill>
                    <p:spPr>
                      <a:xfrm>
                        <a:off x="8631747" y="1744059"/>
                        <a:ext cx="1316851" cy="841403"/>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08574F11-9D50-4963-695F-180F18E15EAE}"/>
              </a:ext>
            </a:extLst>
          </p:cNvPr>
          <p:cNvSpPr txBox="1"/>
          <p:nvPr/>
        </p:nvSpPr>
        <p:spPr>
          <a:xfrm>
            <a:off x="8472324" y="2549836"/>
            <a:ext cx="1559402" cy="584775"/>
          </a:xfrm>
          <a:prstGeom prst="rect">
            <a:avLst/>
          </a:prstGeom>
          <a:noFill/>
        </p:spPr>
        <p:txBody>
          <a:bodyPr wrap="square" rtlCol="0">
            <a:spAutoFit/>
          </a:bodyPr>
          <a:lstStyle/>
          <a:p>
            <a:pPr defTabSz="727895"/>
            <a:r>
              <a:rPr lang="en-US" sz="1600" dirty="0">
                <a:solidFill>
                  <a:prstClr val="black"/>
                </a:solidFill>
                <a:latin typeface="Calibri"/>
              </a:rPr>
              <a:t>Phosphodiester linkage</a:t>
            </a:r>
          </a:p>
        </p:txBody>
      </p:sp>
      <p:pic>
        <p:nvPicPr>
          <p:cNvPr id="17" name="Picture 16">
            <a:extLst>
              <a:ext uri="{FF2B5EF4-FFF2-40B4-BE49-F238E27FC236}">
                <a16:creationId xmlns:a16="http://schemas.microsoft.com/office/drawing/2014/main" id="{D2127C12-821C-4A12-1BC5-0A86B8FB998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34136" y="3924807"/>
            <a:ext cx="4226679" cy="2085161"/>
          </a:xfrm>
          <a:prstGeom prst="rect">
            <a:avLst/>
          </a:prstGeom>
        </p:spPr>
      </p:pic>
      <p:graphicFrame>
        <p:nvGraphicFramePr>
          <p:cNvPr id="18" name="Object 17">
            <a:extLst>
              <a:ext uri="{FF2B5EF4-FFF2-40B4-BE49-F238E27FC236}">
                <a16:creationId xmlns:a16="http://schemas.microsoft.com/office/drawing/2014/main" id="{96208043-5D59-973C-249C-75B0E6237A3E}"/>
              </a:ext>
            </a:extLst>
          </p:cNvPr>
          <p:cNvGraphicFramePr>
            <a:graphicFrameLocks noChangeAspect="1"/>
          </p:cNvGraphicFramePr>
          <p:nvPr/>
        </p:nvGraphicFramePr>
        <p:xfrm>
          <a:off x="9705589" y="3443165"/>
          <a:ext cx="908821" cy="616897"/>
        </p:xfrm>
        <a:graphic>
          <a:graphicData uri="http://schemas.openxmlformats.org/presentationml/2006/ole">
            <mc:AlternateContent xmlns:mc="http://schemas.openxmlformats.org/markup-compatibility/2006">
              <mc:Choice xmlns:v="urn:schemas-microsoft-com:vml" Requires="v">
                <p:oleObj name="MDLDrawObject Class" r:id="rId9" imgW="1590089" imgH="1075997" progId="MDLDrawOLE.MDLDrawObject.1">
                  <p:embed/>
                </p:oleObj>
              </mc:Choice>
              <mc:Fallback>
                <p:oleObj name="MDLDrawObject Class" r:id="rId9" imgW="1590089" imgH="1075997" progId="MDLDrawOLE.MDLDrawObject.1">
                  <p:embed/>
                  <p:pic>
                    <p:nvPicPr>
                      <p:cNvPr id="18" name="Object 17">
                        <a:extLst>
                          <a:ext uri="{FF2B5EF4-FFF2-40B4-BE49-F238E27FC236}">
                            <a16:creationId xmlns:a16="http://schemas.microsoft.com/office/drawing/2014/main" id="{96208043-5D59-973C-249C-75B0E6237A3E}"/>
                          </a:ext>
                        </a:extLst>
                      </p:cNvPr>
                      <p:cNvPicPr/>
                      <p:nvPr/>
                    </p:nvPicPr>
                    <p:blipFill>
                      <a:blip r:embed="rId10"/>
                      <a:stretch>
                        <a:fillRect/>
                      </a:stretch>
                    </p:blipFill>
                    <p:spPr>
                      <a:xfrm>
                        <a:off x="9705589" y="3443165"/>
                        <a:ext cx="908821" cy="616897"/>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234114F3-B614-38BE-9BC6-4484FD92566A}"/>
              </a:ext>
            </a:extLst>
          </p:cNvPr>
          <p:cNvSpPr txBox="1"/>
          <p:nvPr/>
        </p:nvSpPr>
        <p:spPr>
          <a:xfrm>
            <a:off x="10439400" y="3319222"/>
            <a:ext cx="1605055" cy="369332"/>
          </a:xfrm>
          <a:prstGeom prst="rect">
            <a:avLst/>
          </a:prstGeom>
          <a:noFill/>
        </p:spPr>
        <p:txBody>
          <a:bodyPr wrap="none" rtlCol="0">
            <a:spAutoFit/>
          </a:bodyPr>
          <a:lstStyle/>
          <a:p>
            <a:r>
              <a:rPr lang="en-US" dirty="0"/>
              <a:t>pyrophosphate</a:t>
            </a:r>
          </a:p>
        </p:txBody>
      </p:sp>
      <p:pic>
        <p:nvPicPr>
          <p:cNvPr id="20" name="Picture 19">
            <a:extLst>
              <a:ext uri="{FF2B5EF4-FFF2-40B4-BE49-F238E27FC236}">
                <a16:creationId xmlns:a16="http://schemas.microsoft.com/office/drawing/2014/main" id="{13288DA8-32E7-4AE5-E0FD-23C88985BA44}"/>
              </a:ext>
            </a:extLst>
          </p:cNvPr>
          <p:cNvPicPr>
            <a:picLocks noChangeAspect="1"/>
          </p:cNvPicPr>
          <p:nvPr/>
        </p:nvPicPr>
        <p:blipFill>
          <a:blip r:embed="rId11"/>
          <a:stretch>
            <a:fillRect/>
          </a:stretch>
        </p:blipFill>
        <p:spPr>
          <a:xfrm>
            <a:off x="0" y="33454"/>
            <a:ext cx="2141569" cy="1008679"/>
          </a:xfrm>
          <a:prstGeom prst="rect">
            <a:avLst/>
          </a:prstGeom>
        </p:spPr>
      </p:pic>
      <p:sp>
        <p:nvSpPr>
          <p:cNvPr id="3" name="Date Placeholder 2">
            <a:extLst>
              <a:ext uri="{FF2B5EF4-FFF2-40B4-BE49-F238E27FC236}">
                <a16:creationId xmlns:a16="http://schemas.microsoft.com/office/drawing/2014/main" id="{E361D1CF-8C87-C490-C1F3-FD52D4329298}"/>
              </a:ext>
            </a:extLst>
          </p:cNvPr>
          <p:cNvSpPr>
            <a:spLocks noGrp="1"/>
          </p:cNvSpPr>
          <p:nvPr>
            <p:ph type="dt" sz="half" idx="10"/>
          </p:nvPr>
        </p:nvSpPr>
        <p:spPr/>
        <p:txBody>
          <a:bodyPr/>
          <a:lstStyle/>
          <a:p>
            <a:fld id="{D440998E-44B9-4162-A65D-960D386FAD64}" type="datetime1">
              <a:rPr lang="en-US" smtClean="0"/>
              <a:t>8/19/2023</a:t>
            </a:fld>
            <a:endParaRPr lang="en-US"/>
          </a:p>
        </p:txBody>
      </p:sp>
      <p:sp>
        <p:nvSpPr>
          <p:cNvPr id="4" name="Footer Placeholder 3">
            <a:extLst>
              <a:ext uri="{FF2B5EF4-FFF2-40B4-BE49-F238E27FC236}">
                <a16:creationId xmlns:a16="http://schemas.microsoft.com/office/drawing/2014/main" id="{68DA4957-D662-28BB-ED57-3A272C0D718A}"/>
              </a:ext>
            </a:extLst>
          </p:cNvPr>
          <p:cNvSpPr>
            <a:spLocks noGrp="1"/>
          </p:cNvSpPr>
          <p:nvPr>
            <p:ph type="ftr" sz="quarter" idx="11"/>
          </p:nvPr>
        </p:nvSpPr>
        <p:spPr/>
        <p:txBody>
          <a:bodyPr/>
          <a:lstStyle/>
          <a:p>
            <a:r>
              <a:rPr lang="en-US"/>
              <a:t>D &amp; D - Lec 2 - Fall 2023</a:t>
            </a:r>
          </a:p>
        </p:txBody>
      </p:sp>
      <p:sp>
        <p:nvSpPr>
          <p:cNvPr id="5" name="Slide Number Placeholder 4">
            <a:extLst>
              <a:ext uri="{FF2B5EF4-FFF2-40B4-BE49-F238E27FC236}">
                <a16:creationId xmlns:a16="http://schemas.microsoft.com/office/drawing/2014/main" id="{51C43249-F30F-927D-D33D-69ACAE422371}"/>
              </a:ext>
            </a:extLst>
          </p:cNvPr>
          <p:cNvSpPr>
            <a:spLocks noGrp="1"/>
          </p:cNvSpPr>
          <p:nvPr>
            <p:ph type="sldNum" sz="quarter" idx="12"/>
          </p:nvPr>
        </p:nvSpPr>
        <p:spPr/>
        <p:txBody>
          <a:bodyPr/>
          <a:lstStyle/>
          <a:p>
            <a:fld id="{DC3BB032-4020-48F4-953B-341806DC4A2B}" type="slidenum">
              <a:rPr lang="en-US" smtClean="0"/>
              <a:t>47</a:t>
            </a:fld>
            <a:endParaRPr lang="en-US"/>
          </a:p>
        </p:txBody>
      </p:sp>
    </p:spTree>
    <p:extLst>
      <p:ext uri="{BB962C8B-B14F-4D97-AF65-F5344CB8AC3E}">
        <p14:creationId xmlns:p14="http://schemas.microsoft.com/office/powerpoint/2010/main" val="41636642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1" y="575430"/>
            <a:ext cx="4111753" cy="5909310"/>
          </a:xfrm>
          <a:prstGeom prst="rect">
            <a:avLst/>
          </a:prstGeom>
          <a:noFill/>
        </p:spPr>
        <p:txBody>
          <a:bodyPr wrap="square" rtlCol="0">
            <a:spAutoFit/>
          </a:bodyPr>
          <a:lstStyle/>
          <a:p>
            <a:pPr marL="285768" indent="-285768">
              <a:buFont typeface="Arial" panose="020B0604020202020204" pitchFamily="34" charset="0"/>
              <a:buChar char="•"/>
            </a:pPr>
            <a:r>
              <a:rPr lang="en-US" dirty="0"/>
              <a:t>Synthesize new polymers of DNA.</a:t>
            </a:r>
          </a:p>
          <a:p>
            <a:pPr marL="285768" indent="-285768">
              <a:buFont typeface="Arial" panose="020B0604020202020204" pitchFamily="34" charset="0"/>
              <a:buChar char="•"/>
            </a:pPr>
            <a:r>
              <a:rPr lang="en-US" dirty="0"/>
              <a:t>Require a short region of double stranded DNA to start synthesis – primer-template junction.</a:t>
            </a:r>
          </a:p>
          <a:p>
            <a:pPr marL="700712" lvl="1" indent="-285768">
              <a:buFont typeface="Courier New" panose="02070309020205020404" pitchFamily="49" charset="0"/>
              <a:buChar char="o"/>
            </a:pPr>
            <a:r>
              <a:rPr lang="en-US" dirty="0"/>
              <a:t>Primer can be a short DNA or RNA oligonucleotide (oligo) that is complementary to the DNA template.</a:t>
            </a:r>
          </a:p>
          <a:p>
            <a:pPr marL="700712" lvl="1" indent="-285768">
              <a:buFont typeface="Courier New" panose="02070309020205020404" pitchFamily="49" charset="0"/>
              <a:buChar char="o"/>
            </a:pPr>
            <a:r>
              <a:rPr lang="en-US" dirty="0"/>
              <a:t>RNA primers are used in DNA replication in the cell</a:t>
            </a:r>
          </a:p>
          <a:p>
            <a:pPr marL="700712" lvl="1" indent="-285768">
              <a:buFont typeface="Courier New" panose="02070309020205020404" pitchFamily="49" charset="0"/>
              <a:buChar char="o"/>
            </a:pPr>
            <a:r>
              <a:rPr lang="en-US" dirty="0"/>
              <a:t>DNA primers are used in other biotechnology applications  (PCR, DNA Sequencing)</a:t>
            </a:r>
          </a:p>
          <a:p>
            <a:pPr marL="285768" indent="-285768">
              <a:buFont typeface="Arial" panose="020B0604020202020204" pitchFamily="34" charset="0"/>
              <a:buChar char="•"/>
            </a:pPr>
            <a:r>
              <a:rPr lang="en-US" dirty="0"/>
              <a:t>Require single stranded template to provide information on which base to add.</a:t>
            </a:r>
          </a:p>
          <a:p>
            <a:pPr marL="285768" indent="-285768">
              <a:buFont typeface="Arial" panose="020B0604020202020204" pitchFamily="34" charset="0"/>
              <a:buChar char="•"/>
            </a:pPr>
            <a:r>
              <a:rPr lang="en-US" dirty="0"/>
              <a:t>Add new dNTPs to 3’-OH  of the primer, elongating  in the </a:t>
            </a:r>
            <a:r>
              <a:rPr lang="en-US" b="1" dirty="0"/>
              <a:t>5’ to 3’ </a:t>
            </a:r>
            <a:r>
              <a:rPr lang="en-US" dirty="0"/>
              <a:t>direction.</a:t>
            </a:r>
          </a:p>
          <a:p>
            <a:pPr marL="285768" indent="-285768">
              <a:buFont typeface="Arial" panose="020B0604020202020204" pitchFamily="34" charset="0"/>
              <a:buChar char="•"/>
            </a:pPr>
            <a:r>
              <a:rPr lang="en-US" dirty="0"/>
              <a:t>Elongation will go to the end of the template.</a:t>
            </a:r>
          </a:p>
        </p:txBody>
      </p:sp>
      <p:sp>
        <p:nvSpPr>
          <p:cNvPr id="10" name="TextBox 9">
            <a:extLst>
              <a:ext uri="{FF2B5EF4-FFF2-40B4-BE49-F238E27FC236}">
                <a16:creationId xmlns:a16="http://schemas.microsoft.com/office/drawing/2014/main" id="{25A4F65D-096D-456C-BB3B-05F1CBEBB01D}"/>
              </a:ext>
            </a:extLst>
          </p:cNvPr>
          <p:cNvSpPr txBox="1"/>
          <p:nvPr/>
        </p:nvSpPr>
        <p:spPr>
          <a:xfrm>
            <a:off x="3200401" y="42416"/>
            <a:ext cx="6117957" cy="523220"/>
          </a:xfrm>
          <a:prstGeom prst="rect">
            <a:avLst/>
          </a:prstGeom>
          <a:noFill/>
        </p:spPr>
        <p:txBody>
          <a:bodyPr wrap="none" rtlCol="0">
            <a:spAutoFit/>
          </a:bodyPr>
          <a:lstStyle/>
          <a:p>
            <a:r>
              <a:rPr lang="en-US" sz="2800" dirty="0"/>
              <a:t>DNA Polymerase – Fundamental Activity.</a:t>
            </a:r>
          </a:p>
        </p:txBody>
      </p:sp>
      <p:pic>
        <p:nvPicPr>
          <p:cNvPr id="13" name="DNA_Pol_noError">
            <a:hlinkClick r:id="" action="ppaction://media"/>
            <a:extLst>
              <a:ext uri="{FF2B5EF4-FFF2-40B4-BE49-F238E27FC236}">
                <a16:creationId xmlns:a16="http://schemas.microsoft.com/office/drawing/2014/main" id="{2CC962E7-A7FE-4D18-8985-11E1293A487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505406" y="612297"/>
            <a:ext cx="5975877" cy="5319771"/>
          </a:xfrm>
          <a:prstGeom prst="rect">
            <a:avLst/>
          </a:prstGeom>
        </p:spPr>
      </p:pic>
      <p:sp>
        <p:nvSpPr>
          <p:cNvPr id="2" name="TextBox 1">
            <a:extLst>
              <a:ext uri="{FF2B5EF4-FFF2-40B4-BE49-F238E27FC236}">
                <a16:creationId xmlns:a16="http://schemas.microsoft.com/office/drawing/2014/main" id="{C25D4A85-85BA-48A3-9F34-63CB690ABE51}"/>
              </a:ext>
            </a:extLst>
          </p:cNvPr>
          <p:cNvSpPr txBox="1"/>
          <p:nvPr/>
        </p:nvSpPr>
        <p:spPr>
          <a:xfrm>
            <a:off x="9485452" y="6017842"/>
            <a:ext cx="1101584" cy="261610"/>
          </a:xfrm>
          <a:prstGeom prst="rect">
            <a:avLst/>
          </a:prstGeom>
          <a:noFill/>
        </p:spPr>
        <p:txBody>
          <a:bodyPr wrap="none" rtlCol="0">
            <a:spAutoFit/>
          </a:bodyPr>
          <a:lstStyle/>
          <a:p>
            <a:r>
              <a:rPr lang="en-US" sz="1100" dirty="0"/>
              <a:t>(1:48 syn starts)</a:t>
            </a:r>
          </a:p>
        </p:txBody>
      </p:sp>
      <p:sp>
        <p:nvSpPr>
          <p:cNvPr id="7" name="Date Placeholder 6">
            <a:extLst>
              <a:ext uri="{FF2B5EF4-FFF2-40B4-BE49-F238E27FC236}">
                <a16:creationId xmlns:a16="http://schemas.microsoft.com/office/drawing/2014/main" id="{5D86D5D8-FF33-016A-A17A-8551DEC266DF}"/>
              </a:ext>
            </a:extLst>
          </p:cNvPr>
          <p:cNvSpPr>
            <a:spLocks noGrp="1"/>
          </p:cNvSpPr>
          <p:nvPr>
            <p:ph type="dt" sz="half" idx="10"/>
          </p:nvPr>
        </p:nvSpPr>
        <p:spPr/>
        <p:txBody>
          <a:bodyPr/>
          <a:lstStyle/>
          <a:p>
            <a:fld id="{8C9C8035-0DA9-4E8C-97E0-4AFE852D4E13}" type="datetime1">
              <a:rPr lang="en-US" smtClean="0"/>
              <a:t>8/19/2023</a:t>
            </a:fld>
            <a:endParaRPr lang="en-US"/>
          </a:p>
        </p:txBody>
      </p:sp>
      <p:sp>
        <p:nvSpPr>
          <p:cNvPr id="8" name="Footer Placeholder 7">
            <a:extLst>
              <a:ext uri="{FF2B5EF4-FFF2-40B4-BE49-F238E27FC236}">
                <a16:creationId xmlns:a16="http://schemas.microsoft.com/office/drawing/2014/main" id="{EB7C5C01-9003-3A89-0196-A4497A19E970}"/>
              </a:ext>
            </a:extLst>
          </p:cNvPr>
          <p:cNvSpPr>
            <a:spLocks noGrp="1"/>
          </p:cNvSpPr>
          <p:nvPr>
            <p:ph type="ftr" sz="quarter" idx="11"/>
          </p:nvPr>
        </p:nvSpPr>
        <p:spPr/>
        <p:txBody>
          <a:bodyPr/>
          <a:lstStyle/>
          <a:p>
            <a:r>
              <a:rPr lang="en-US"/>
              <a:t>D &amp; D - Lec 2 - Fall 2023</a:t>
            </a:r>
          </a:p>
        </p:txBody>
      </p:sp>
      <p:sp>
        <p:nvSpPr>
          <p:cNvPr id="9" name="Slide Number Placeholder 8">
            <a:extLst>
              <a:ext uri="{FF2B5EF4-FFF2-40B4-BE49-F238E27FC236}">
                <a16:creationId xmlns:a16="http://schemas.microsoft.com/office/drawing/2014/main" id="{1488EEC0-F67E-87CC-E714-80F3E967DB1A}"/>
              </a:ext>
            </a:extLst>
          </p:cNvPr>
          <p:cNvSpPr>
            <a:spLocks noGrp="1"/>
          </p:cNvSpPr>
          <p:nvPr>
            <p:ph type="sldNum" sz="quarter" idx="12"/>
          </p:nvPr>
        </p:nvSpPr>
        <p:spPr/>
        <p:txBody>
          <a:bodyPr/>
          <a:lstStyle/>
          <a:p>
            <a:fld id="{DC3BB032-4020-48F4-953B-341806DC4A2B}" type="slidenum">
              <a:rPr lang="en-US" smtClean="0"/>
              <a:t>48</a:t>
            </a:fld>
            <a:endParaRPr lang="en-US"/>
          </a:p>
        </p:txBody>
      </p:sp>
    </p:spTree>
    <p:extLst>
      <p:ext uri="{BB962C8B-B14F-4D97-AF65-F5344CB8AC3E}">
        <p14:creationId xmlns:p14="http://schemas.microsoft.com/office/powerpoint/2010/main" val="36568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608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5A4F65D-096D-456C-BB3B-05F1CBEBB01D}"/>
              </a:ext>
            </a:extLst>
          </p:cNvPr>
          <p:cNvSpPr txBox="1"/>
          <p:nvPr/>
        </p:nvSpPr>
        <p:spPr>
          <a:xfrm>
            <a:off x="4087070" y="103703"/>
            <a:ext cx="6117957" cy="523220"/>
          </a:xfrm>
          <a:prstGeom prst="rect">
            <a:avLst/>
          </a:prstGeom>
          <a:noFill/>
        </p:spPr>
        <p:txBody>
          <a:bodyPr wrap="none" rtlCol="0">
            <a:spAutoFit/>
          </a:bodyPr>
          <a:lstStyle/>
          <a:p>
            <a:r>
              <a:rPr lang="en-US" sz="2800" dirty="0"/>
              <a:t>DNA Polymerase – Fundamental Activity.</a:t>
            </a:r>
          </a:p>
        </p:txBody>
      </p:sp>
      <p:sp>
        <p:nvSpPr>
          <p:cNvPr id="4" name="TextBox 3">
            <a:extLst>
              <a:ext uri="{FF2B5EF4-FFF2-40B4-BE49-F238E27FC236}">
                <a16:creationId xmlns:a16="http://schemas.microsoft.com/office/drawing/2014/main" id="{EAEC24B8-BD28-4934-B00C-8BF0EB42C570}"/>
              </a:ext>
            </a:extLst>
          </p:cNvPr>
          <p:cNvSpPr txBox="1"/>
          <p:nvPr/>
        </p:nvSpPr>
        <p:spPr>
          <a:xfrm>
            <a:off x="2838604" y="2397853"/>
            <a:ext cx="8556188" cy="1015663"/>
          </a:xfrm>
          <a:prstGeom prst="rect">
            <a:avLst/>
          </a:prstGeom>
          <a:noFill/>
        </p:spPr>
        <p:txBody>
          <a:bodyPr wrap="none" rtlCol="0">
            <a:spAutoFit/>
          </a:bodyPr>
          <a:lstStyle/>
          <a:p>
            <a:r>
              <a:rPr lang="en-US" sz="2000" spc="80" dirty="0">
                <a:latin typeface="Courier New" panose="02070309020205020404" pitchFamily="49" charset="0"/>
                <a:cs typeface="Courier New" panose="02070309020205020404" pitchFamily="49" charset="0"/>
              </a:rPr>
              <a:t>3’A-T-G-C-C-G-T-A-G-T-C-G-T-A-C-A-G-T-A-C-G-T-G-C-A</a:t>
            </a:r>
          </a:p>
          <a:p>
            <a:r>
              <a:rPr lang="en-US" sz="2000" spc="80" dirty="0">
                <a:latin typeface="Courier New" panose="02070309020205020404" pitchFamily="49" charset="0"/>
                <a:cs typeface="Courier New" panose="02070309020205020404" pitchFamily="49" charset="0"/>
              </a:rPr>
              <a:t>  1 2 3 4 5 6 7 8 9 0 1 2 3 4 5 6 7 8 9 0 1 2 3 4 5</a:t>
            </a:r>
          </a:p>
          <a:p>
            <a:r>
              <a:rPr lang="en-US" sz="2000" spc="80" dirty="0">
                <a:latin typeface="Courier New" panose="02070309020205020404" pitchFamily="49" charset="0"/>
                <a:cs typeface="Courier New" panose="02070309020205020404" pitchFamily="49" charset="0"/>
              </a:rPr>
              <a:t>                    1                   2</a:t>
            </a:r>
          </a:p>
        </p:txBody>
      </p:sp>
      <p:sp>
        <p:nvSpPr>
          <p:cNvPr id="5" name="TextBox 4">
            <a:extLst>
              <a:ext uri="{FF2B5EF4-FFF2-40B4-BE49-F238E27FC236}">
                <a16:creationId xmlns:a16="http://schemas.microsoft.com/office/drawing/2014/main" id="{D0610674-2E1F-444F-9F66-9E2CAC514AB8}"/>
              </a:ext>
            </a:extLst>
          </p:cNvPr>
          <p:cNvSpPr txBox="1"/>
          <p:nvPr/>
        </p:nvSpPr>
        <p:spPr>
          <a:xfrm rot="21272263">
            <a:off x="2619707" y="955869"/>
            <a:ext cx="1723549" cy="400110"/>
          </a:xfrm>
          <a:prstGeom prst="rect">
            <a:avLst/>
          </a:prstGeom>
          <a:noFill/>
        </p:spPr>
        <p:txBody>
          <a:bodyPr wrap="none" rtlCol="0">
            <a:spAutoFit/>
          </a:bodyPr>
          <a:lstStyle/>
          <a:p>
            <a:r>
              <a:rPr lang="en-US" sz="2000" dirty="0">
                <a:latin typeface="Courier New" panose="02070309020205020404" pitchFamily="49" charset="0"/>
                <a:cs typeface="Courier New" panose="02070309020205020404" pitchFamily="49" charset="0"/>
              </a:rPr>
              <a:t>5’ A-T-C-A</a:t>
            </a:r>
          </a:p>
        </p:txBody>
      </p:sp>
      <p:sp>
        <p:nvSpPr>
          <p:cNvPr id="6" name="TextBox 5">
            <a:extLst>
              <a:ext uri="{FF2B5EF4-FFF2-40B4-BE49-F238E27FC236}">
                <a16:creationId xmlns:a16="http://schemas.microsoft.com/office/drawing/2014/main" id="{7FC576A2-8EE4-4904-ADF5-AC61B57B6029}"/>
              </a:ext>
            </a:extLst>
          </p:cNvPr>
          <p:cNvSpPr txBox="1"/>
          <p:nvPr/>
        </p:nvSpPr>
        <p:spPr>
          <a:xfrm>
            <a:off x="1137664" y="4120248"/>
            <a:ext cx="4633472" cy="1200329"/>
          </a:xfrm>
          <a:prstGeom prst="rect">
            <a:avLst/>
          </a:prstGeom>
          <a:noFill/>
        </p:spPr>
        <p:txBody>
          <a:bodyPr wrap="square" rtlCol="0">
            <a:spAutoFit/>
          </a:bodyPr>
          <a:lstStyle/>
          <a:p>
            <a:pPr marL="272961" indent="-272961">
              <a:buFont typeface="+mj-lt"/>
              <a:buAutoNum type="arabicPeriod"/>
            </a:pPr>
            <a:r>
              <a:rPr lang="en-US" i="1" dirty="0">
                <a:solidFill>
                  <a:srgbClr val="00B0F0"/>
                </a:solidFill>
              </a:rPr>
              <a:t>Where (what position) will this primer (ATCA) anneal?</a:t>
            </a:r>
          </a:p>
          <a:p>
            <a:pPr marL="272961" indent="-272961">
              <a:buFont typeface="+mj-lt"/>
              <a:buAutoNum type="arabicPeriod"/>
            </a:pPr>
            <a:r>
              <a:rPr lang="en-US" i="1" dirty="0">
                <a:solidFill>
                  <a:srgbClr val="00B0F0"/>
                </a:solidFill>
              </a:rPr>
              <a:t>What base will be added first?</a:t>
            </a:r>
          </a:p>
          <a:p>
            <a:pPr marL="272961" indent="-272961">
              <a:buFont typeface="+mj-lt"/>
              <a:buAutoNum type="arabicPeriod"/>
            </a:pPr>
            <a:r>
              <a:rPr lang="en-US" i="1" dirty="0">
                <a:solidFill>
                  <a:srgbClr val="00B0F0"/>
                </a:solidFill>
              </a:rPr>
              <a:t>What is the last base added?</a:t>
            </a:r>
          </a:p>
        </p:txBody>
      </p:sp>
      <p:sp>
        <p:nvSpPr>
          <p:cNvPr id="7" name="Date Placeholder 6">
            <a:extLst>
              <a:ext uri="{FF2B5EF4-FFF2-40B4-BE49-F238E27FC236}">
                <a16:creationId xmlns:a16="http://schemas.microsoft.com/office/drawing/2014/main" id="{FC0C0013-898C-EB01-59A8-EA2682AD3ACF}"/>
              </a:ext>
            </a:extLst>
          </p:cNvPr>
          <p:cNvSpPr>
            <a:spLocks noGrp="1"/>
          </p:cNvSpPr>
          <p:nvPr>
            <p:ph type="dt" sz="half" idx="10"/>
          </p:nvPr>
        </p:nvSpPr>
        <p:spPr/>
        <p:txBody>
          <a:bodyPr/>
          <a:lstStyle/>
          <a:p>
            <a:fld id="{9D4F8ACC-3B43-4011-8FFA-0528FAA6D7FB}" type="datetime1">
              <a:rPr lang="en-US" smtClean="0"/>
              <a:t>8/19/2023</a:t>
            </a:fld>
            <a:endParaRPr lang="en-US"/>
          </a:p>
        </p:txBody>
      </p:sp>
      <p:sp>
        <p:nvSpPr>
          <p:cNvPr id="8" name="Footer Placeholder 7">
            <a:extLst>
              <a:ext uri="{FF2B5EF4-FFF2-40B4-BE49-F238E27FC236}">
                <a16:creationId xmlns:a16="http://schemas.microsoft.com/office/drawing/2014/main" id="{A8CA7F0B-2F4F-FB1C-767B-E8CDF9679115}"/>
              </a:ext>
            </a:extLst>
          </p:cNvPr>
          <p:cNvSpPr>
            <a:spLocks noGrp="1"/>
          </p:cNvSpPr>
          <p:nvPr>
            <p:ph type="ftr" sz="quarter" idx="11"/>
          </p:nvPr>
        </p:nvSpPr>
        <p:spPr/>
        <p:txBody>
          <a:bodyPr/>
          <a:lstStyle/>
          <a:p>
            <a:r>
              <a:rPr lang="en-US"/>
              <a:t>D &amp; D - Lec 2 - Fall 2023</a:t>
            </a:r>
          </a:p>
        </p:txBody>
      </p:sp>
      <p:sp>
        <p:nvSpPr>
          <p:cNvPr id="9" name="Slide Number Placeholder 8">
            <a:extLst>
              <a:ext uri="{FF2B5EF4-FFF2-40B4-BE49-F238E27FC236}">
                <a16:creationId xmlns:a16="http://schemas.microsoft.com/office/drawing/2014/main" id="{F5140D40-B51C-36F4-A0AA-592A48C3C6C2}"/>
              </a:ext>
            </a:extLst>
          </p:cNvPr>
          <p:cNvSpPr>
            <a:spLocks noGrp="1"/>
          </p:cNvSpPr>
          <p:nvPr>
            <p:ph type="sldNum" sz="quarter" idx="12"/>
          </p:nvPr>
        </p:nvSpPr>
        <p:spPr/>
        <p:txBody>
          <a:bodyPr/>
          <a:lstStyle/>
          <a:p>
            <a:fld id="{DC3BB032-4020-48F4-953B-341806DC4A2B}" type="slidenum">
              <a:rPr lang="en-US" smtClean="0"/>
              <a:t>49</a:t>
            </a:fld>
            <a:endParaRPr lang="en-US"/>
          </a:p>
        </p:txBody>
      </p:sp>
    </p:spTree>
    <p:extLst>
      <p:ext uri="{BB962C8B-B14F-4D97-AF65-F5344CB8AC3E}">
        <p14:creationId xmlns:p14="http://schemas.microsoft.com/office/powerpoint/2010/main" val="2281667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6C4AF918-3922-4623-A4D2-34183D6FBF3A}"/>
              </a:ext>
            </a:extLst>
          </p:cNvPr>
          <p:cNvGraphicFramePr>
            <a:graphicFrameLocks noGrp="1"/>
          </p:cNvGraphicFramePr>
          <p:nvPr/>
        </p:nvGraphicFramePr>
        <p:xfrm>
          <a:off x="526916" y="4310536"/>
          <a:ext cx="4235103" cy="1835064"/>
        </p:xfrm>
        <a:graphic>
          <a:graphicData uri="http://schemas.openxmlformats.org/drawingml/2006/table">
            <a:tbl>
              <a:tblPr firstRow="1" bandRow="1">
                <a:tableStyleId>{5C22544A-7EE6-4342-B048-85BDC9FD1C3A}</a:tableStyleId>
              </a:tblPr>
              <a:tblGrid>
                <a:gridCol w="1872903">
                  <a:extLst>
                    <a:ext uri="{9D8B030D-6E8A-4147-A177-3AD203B41FA5}">
                      <a16:colId xmlns:a16="http://schemas.microsoft.com/office/drawing/2014/main" val="1554464961"/>
                    </a:ext>
                  </a:extLst>
                </a:gridCol>
                <a:gridCol w="1143000">
                  <a:extLst>
                    <a:ext uri="{9D8B030D-6E8A-4147-A177-3AD203B41FA5}">
                      <a16:colId xmlns:a16="http://schemas.microsoft.com/office/drawing/2014/main" val="869800492"/>
                    </a:ext>
                  </a:extLst>
                </a:gridCol>
                <a:gridCol w="1219200">
                  <a:extLst>
                    <a:ext uri="{9D8B030D-6E8A-4147-A177-3AD203B41FA5}">
                      <a16:colId xmlns:a16="http://schemas.microsoft.com/office/drawing/2014/main" val="2392759351"/>
                    </a:ext>
                  </a:extLst>
                </a:gridCol>
              </a:tblGrid>
              <a:tr h="336063">
                <a:tc>
                  <a:txBody>
                    <a:bodyPr/>
                    <a:lstStyle/>
                    <a:p>
                      <a:r>
                        <a:rPr lang="en-US" sz="2000" dirty="0"/>
                        <a:t>Amino Acid</a:t>
                      </a:r>
                    </a:p>
                  </a:txBody>
                  <a:tcPr marL="77766" marR="77766" marT="38883" marB="38883"/>
                </a:tc>
                <a:tc>
                  <a:txBody>
                    <a:bodyPr/>
                    <a:lstStyle/>
                    <a:p>
                      <a:r>
                        <a:rPr lang="en-US" sz="2000" dirty="0"/>
                        <a:t>Inside (core)</a:t>
                      </a:r>
                    </a:p>
                  </a:txBody>
                  <a:tcPr marL="77766" marR="77766" marT="38883" marB="38883"/>
                </a:tc>
                <a:tc>
                  <a:txBody>
                    <a:bodyPr/>
                    <a:lstStyle/>
                    <a:p>
                      <a:r>
                        <a:rPr lang="en-US" sz="2000" dirty="0"/>
                        <a:t>Surface</a:t>
                      </a:r>
                    </a:p>
                  </a:txBody>
                  <a:tcPr marL="77766" marR="77766" marT="38883" marB="38883"/>
                </a:tc>
                <a:extLst>
                  <a:ext uri="{0D108BD9-81ED-4DB2-BD59-A6C34878D82A}">
                    <a16:rowId xmlns:a16="http://schemas.microsoft.com/office/drawing/2014/main" val="1463471951"/>
                  </a:ext>
                </a:extLst>
              </a:tr>
              <a:tr h="336063">
                <a:tc>
                  <a:txBody>
                    <a:bodyPr/>
                    <a:lstStyle/>
                    <a:p>
                      <a:r>
                        <a:rPr lang="en-US" sz="2000" dirty="0"/>
                        <a:t>Charged</a:t>
                      </a:r>
                    </a:p>
                  </a:txBody>
                  <a:tcPr marL="77766" marR="77766" marT="38883" marB="38883"/>
                </a:tc>
                <a:tc>
                  <a:txBody>
                    <a:bodyPr/>
                    <a:lstStyle/>
                    <a:p>
                      <a:endParaRPr lang="en-US" sz="2000"/>
                    </a:p>
                  </a:txBody>
                  <a:tcPr marL="77766" marR="77766" marT="38883" marB="38883"/>
                </a:tc>
                <a:tc>
                  <a:txBody>
                    <a:bodyPr/>
                    <a:lstStyle/>
                    <a:p>
                      <a:endParaRPr lang="en-US" sz="2000" dirty="0"/>
                    </a:p>
                  </a:txBody>
                  <a:tcPr marL="77766" marR="77766" marT="38883" marB="38883"/>
                </a:tc>
                <a:extLst>
                  <a:ext uri="{0D108BD9-81ED-4DB2-BD59-A6C34878D82A}">
                    <a16:rowId xmlns:a16="http://schemas.microsoft.com/office/drawing/2014/main" val="4286379549"/>
                  </a:ext>
                </a:extLst>
              </a:tr>
              <a:tr h="336063">
                <a:tc>
                  <a:txBody>
                    <a:bodyPr/>
                    <a:lstStyle/>
                    <a:p>
                      <a:r>
                        <a:rPr lang="en-US" sz="2000" dirty="0"/>
                        <a:t>Polar</a:t>
                      </a:r>
                    </a:p>
                  </a:txBody>
                  <a:tcPr marL="77766" marR="77766" marT="38883" marB="38883"/>
                </a:tc>
                <a:tc>
                  <a:txBody>
                    <a:bodyPr/>
                    <a:lstStyle/>
                    <a:p>
                      <a:endParaRPr lang="en-US" sz="2000"/>
                    </a:p>
                  </a:txBody>
                  <a:tcPr marL="77766" marR="77766" marT="38883" marB="38883"/>
                </a:tc>
                <a:tc>
                  <a:txBody>
                    <a:bodyPr/>
                    <a:lstStyle/>
                    <a:p>
                      <a:endParaRPr lang="en-US" sz="2000"/>
                    </a:p>
                  </a:txBody>
                  <a:tcPr marL="77766" marR="77766" marT="38883" marB="38883"/>
                </a:tc>
                <a:extLst>
                  <a:ext uri="{0D108BD9-81ED-4DB2-BD59-A6C34878D82A}">
                    <a16:rowId xmlns:a16="http://schemas.microsoft.com/office/drawing/2014/main" val="1287531188"/>
                  </a:ext>
                </a:extLst>
              </a:tr>
              <a:tr h="336063">
                <a:tc>
                  <a:txBody>
                    <a:bodyPr/>
                    <a:lstStyle/>
                    <a:p>
                      <a:r>
                        <a:rPr lang="en-US" sz="2000" dirty="0"/>
                        <a:t>Non-polar</a:t>
                      </a:r>
                    </a:p>
                  </a:txBody>
                  <a:tcPr marL="77766" marR="77766" marT="38883" marB="38883"/>
                </a:tc>
                <a:tc>
                  <a:txBody>
                    <a:bodyPr/>
                    <a:lstStyle/>
                    <a:p>
                      <a:endParaRPr lang="en-US" sz="2000" dirty="0"/>
                    </a:p>
                  </a:txBody>
                  <a:tcPr marL="77766" marR="77766" marT="38883" marB="38883"/>
                </a:tc>
                <a:tc>
                  <a:txBody>
                    <a:bodyPr/>
                    <a:lstStyle/>
                    <a:p>
                      <a:endParaRPr lang="en-US" sz="2000" dirty="0"/>
                    </a:p>
                  </a:txBody>
                  <a:tcPr marL="77766" marR="77766" marT="38883" marB="38883"/>
                </a:tc>
                <a:extLst>
                  <a:ext uri="{0D108BD9-81ED-4DB2-BD59-A6C34878D82A}">
                    <a16:rowId xmlns:a16="http://schemas.microsoft.com/office/drawing/2014/main" val="545412862"/>
                  </a:ext>
                </a:extLst>
              </a:tr>
            </a:tbl>
          </a:graphicData>
        </a:graphic>
      </p:graphicFrame>
      <p:sp>
        <p:nvSpPr>
          <p:cNvPr id="12" name="TextBox 11">
            <a:extLst>
              <a:ext uri="{FF2B5EF4-FFF2-40B4-BE49-F238E27FC236}">
                <a16:creationId xmlns:a16="http://schemas.microsoft.com/office/drawing/2014/main" id="{FCE8789D-87C9-43AC-9893-CB203CF83011}"/>
              </a:ext>
            </a:extLst>
          </p:cNvPr>
          <p:cNvSpPr txBox="1"/>
          <p:nvPr/>
        </p:nvSpPr>
        <p:spPr>
          <a:xfrm>
            <a:off x="4038600" y="659870"/>
            <a:ext cx="2518400" cy="3416320"/>
          </a:xfrm>
          <a:prstGeom prst="rect">
            <a:avLst/>
          </a:prstGeom>
          <a:noFill/>
        </p:spPr>
        <p:txBody>
          <a:bodyPr wrap="square" rtlCol="0">
            <a:spAutoFit/>
          </a:bodyPr>
          <a:lstStyle/>
          <a:p>
            <a:pPr marL="298409" indent="-298409"/>
            <a:r>
              <a:rPr lang="en-US" dirty="0"/>
              <a:t>Red - amino acids with neg. sidechains</a:t>
            </a:r>
          </a:p>
          <a:p>
            <a:pPr marL="298409" indent="-298409"/>
            <a:endParaRPr lang="en-US" dirty="0"/>
          </a:p>
          <a:p>
            <a:pPr marL="298409" indent="-298409"/>
            <a:r>
              <a:rPr lang="en-US" dirty="0"/>
              <a:t>Blue - amino acids with pos. sidechains</a:t>
            </a:r>
          </a:p>
          <a:p>
            <a:pPr marL="298409" indent="-298409"/>
            <a:endParaRPr lang="en-US" dirty="0"/>
          </a:p>
          <a:p>
            <a:pPr marL="298409" indent="-298409"/>
            <a:r>
              <a:rPr lang="en-US" dirty="0"/>
              <a:t> Yellow – amino acids with polar sidechains.</a:t>
            </a:r>
          </a:p>
          <a:p>
            <a:pPr marL="298409" indent="-298409"/>
            <a:endParaRPr lang="en-US" dirty="0"/>
          </a:p>
          <a:p>
            <a:pPr marL="298409" indent="-298409"/>
            <a:r>
              <a:rPr lang="en-US" dirty="0"/>
              <a:t>Green - amino acids with hydrophobic side chains</a:t>
            </a:r>
          </a:p>
        </p:txBody>
      </p:sp>
      <p:pic>
        <p:nvPicPr>
          <p:cNvPr id="5" name="protG">
            <a:hlinkClick r:id="" action="ppaction://media"/>
            <a:extLst>
              <a:ext uri="{FF2B5EF4-FFF2-40B4-BE49-F238E27FC236}">
                <a16:creationId xmlns:a16="http://schemas.microsoft.com/office/drawing/2014/main" id="{732736E3-78DC-4949-8B6F-466115DA38D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8043" t="9309" r="13016" b="8071"/>
          <a:stretch/>
        </p:blipFill>
        <p:spPr>
          <a:xfrm>
            <a:off x="533400" y="720506"/>
            <a:ext cx="3305045" cy="3419012"/>
          </a:xfrm>
          <a:prstGeom prst="rect">
            <a:avLst/>
          </a:prstGeom>
        </p:spPr>
      </p:pic>
      <p:sp>
        <p:nvSpPr>
          <p:cNvPr id="6" name="TextBox 5">
            <a:extLst>
              <a:ext uri="{FF2B5EF4-FFF2-40B4-BE49-F238E27FC236}">
                <a16:creationId xmlns:a16="http://schemas.microsoft.com/office/drawing/2014/main" id="{B3B8DE9A-4714-4102-966C-A82E121106AF}"/>
              </a:ext>
            </a:extLst>
          </p:cNvPr>
          <p:cNvSpPr txBox="1"/>
          <p:nvPr/>
        </p:nvSpPr>
        <p:spPr>
          <a:xfrm>
            <a:off x="3733801" y="67617"/>
            <a:ext cx="5287153" cy="461665"/>
          </a:xfrm>
          <a:prstGeom prst="rect">
            <a:avLst/>
          </a:prstGeom>
          <a:noFill/>
        </p:spPr>
        <p:txBody>
          <a:bodyPr wrap="none" rtlCol="0">
            <a:spAutoFit/>
          </a:bodyPr>
          <a:lstStyle/>
          <a:p>
            <a:r>
              <a:rPr lang="en-US" sz="2400" dirty="0"/>
              <a:t>Location of Residues in Globular Proteins</a:t>
            </a:r>
          </a:p>
        </p:txBody>
      </p:sp>
      <p:pic>
        <p:nvPicPr>
          <p:cNvPr id="2" name="protg_anime">
            <a:hlinkClick r:id="" action="ppaction://media"/>
            <a:extLst>
              <a:ext uri="{FF2B5EF4-FFF2-40B4-BE49-F238E27FC236}">
                <a16:creationId xmlns:a16="http://schemas.microsoft.com/office/drawing/2014/main" id="{F6161328-66D7-AFB8-A027-B73F812800CD}"/>
              </a:ext>
            </a:extLst>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7772400" y="704293"/>
            <a:ext cx="2426964" cy="1820223"/>
          </a:xfrm>
          <a:prstGeom prst="rect">
            <a:avLst/>
          </a:prstGeom>
        </p:spPr>
      </p:pic>
      <p:sp>
        <p:nvSpPr>
          <p:cNvPr id="8" name="Date Placeholder 7">
            <a:extLst>
              <a:ext uri="{FF2B5EF4-FFF2-40B4-BE49-F238E27FC236}">
                <a16:creationId xmlns:a16="http://schemas.microsoft.com/office/drawing/2014/main" id="{D916F3D9-F6EA-C3E1-990D-0A914C38558E}"/>
              </a:ext>
            </a:extLst>
          </p:cNvPr>
          <p:cNvSpPr>
            <a:spLocks noGrp="1"/>
          </p:cNvSpPr>
          <p:nvPr>
            <p:ph type="dt" sz="half" idx="10"/>
          </p:nvPr>
        </p:nvSpPr>
        <p:spPr/>
        <p:txBody>
          <a:bodyPr/>
          <a:lstStyle/>
          <a:p>
            <a:fld id="{2B1C9192-3BF2-4589-A500-F57E5DEEAE8E}" type="datetime1">
              <a:rPr lang="en-US" smtClean="0"/>
              <a:t>8/19/2023</a:t>
            </a:fld>
            <a:endParaRPr lang="en-US"/>
          </a:p>
        </p:txBody>
      </p:sp>
      <p:sp>
        <p:nvSpPr>
          <p:cNvPr id="9" name="Footer Placeholder 8">
            <a:extLst>
              <a:ext uri="{FF2B5EF4-FFF2-40B4-BE49-F238E27FC236}">
                <a16:creationId xmlns:a16="http://schemas.microsoft.com/office/drawing/2014/main" id="{EA52C284-9D9E-C354-E68A-C4F401CB5CE3}"/>
              </a:ext>
            </a:extLst>
          </p:cNvPr>
          <p:cNvSpPr>
            <a:spLocks noGrp="1"/>
          </p:cNvSpPr>
          <p:nvPr>
            <p:ph type="ftr" sz="quarter" idx="11"/>
          </p:nvPr>
        </p:nvSpPr>
        <p:spPr/>
        <p:txBody>
          <a:bodyPr/>
          <a:lstStyle/>
          <a:p>
            <a:r>
              <a:rPr lang="en-US"/>
              <a:t>D &amp; D - Lec 2 - Fall 2023</a:t>
            </a:r>
          </a:p>
        </p:txBody>
      </p:sp>
      <p:sp>
        <p:nvSpPr>
          <p:cNvPr id="11" name="Slide Number Placeholder 10">
            <a:extLst>
              <a:ext uri="{FF2B5EF4-FFF2-40B4-BE49-F238E27FC236}">
                <a16:creationId xmlns:a16="http://schemas.microsoft.com/office/drawing/2014/main" id="{F7CC3952-AF20-60B0-0DE8-1E1E82FB6901}"/>
              </a:ext>
            </a:extLst>
          </p:cNvPr>
          <p:cNvSpPr>
            <a:spLocks noGrp="1"/>
          </p:cNvSpPr>
          <p:nvPr>
            <p:ph type="sldNum" sz="quarter" idx="12"/>
          </p:nvPr>
        </p:nvSpPr>
        <p:spPr/>
        <p:txBody>
          <a:bodyPr/>
          <a:lstStyle/>
          <a:p>
            <a:fld id="{DC3BB032-4020-48F4-953B-341806DC4A2B}" type="slidenum">
              <a:rPr lang="en-US" smtClean="0"/>
              <a:t>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00" fill="hold"/>
                                        <p:tgtEl>
                                          <p:spTgt spid="5"/>
                                        </p:tgtEl>
                                      </p:cBhvr>
                                    </p:cmd>
                                  </p:childTnLst>
                                </p:cTn>
                              </p:par>
                            </p:childTnLst>
                          </p:cTn>
                        </p:par>
                        <p:par>
                          <p:cTn id="7" fill="hold">
                            <p:stCondLst>
                              <p:cond delay="18000"/>
                            </p:stCondLst>
                            <p:childTnLst>
                              <p:par>
                                <p:cTn id="8" presetID="1" presetClass="mediacall" presetSubtype="0" fill="hold" nodeType="afterEffect">
                                  <p:stCondLst>
                                    <p:cond delay="0"/>
                                  </p:stCondLst>
                                  <p:childTnLst>
                                    <p:cmd type="call" cmd="playFrom(0.0)">
                                      <p:cBhvr>
                                        <p:cTn id="9" dur="18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5"/>
                </p:tgtEl>
              </p:cMediaNode>
            </p:video>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repeatCount="indefinite" fill="hold" display="0">
                  <p:stCondLst>
                    <p:cond delay="indefinite"/>
                  </p:stCondLst>
                </p:cTn>
                <p:tgtEl>
                  <p:spTgt spid="2"/>
                </p:tgtEl>
              </p:cMediaNode>
            </p:vide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5A4F65D-096D-456C-BB3B-05F1CBEBB01D}"/>
              </a:ext>
            </a:extLst>
          </p:cNvPr>
          <p:cNvSpPr txBox="1"/>
          <p:nvPr/>
        </p:nvSpPr>
        <p:spPr>
          <a:xfrm>
            <a:off x="3329748" y="58933"/>
            <a:ext cx="7794698" cy="523220"/>
          </a:xfrm>
          <a:prstGeom prst="rect">
            <a:avLst/>
          </a:prstGeom>
          <a:noFill/>
        </p:spPr>
        <p:txBody>
          <a:bodyPr wrap="none" rtlCol="0">
            <a:spAutoFit/>
          </a:bodyPr>
          <a:lstStyle/>
          <a:p>
            <a:r>
              <a:rPr lang="en-US" sz="2800" dirty="0"/>
              <a:t>DNA Polymerase – Error Correction – 3’ Exonuclease</a:t>
            </a:r>
          </a:p>
        </p:txBody>
      </p:sp>
      <p:sp>
        <p:nvSpPr>
          <p:cNvPr id="2" name="TextBox 1">
            <a:extLst>
              <a:ext uri="{FF2B5EF4-FFF2-40B4-BE49-F238E27FC236}">
                <a16:creationId xmlns:a16="http://schemas.microsoft.com/office/drawing/2014/main" id="{5D4C9A19-23F5-44E3-BA8A-AA090EB1E974}"/>
              </a:ext>
            </a:extLst>
          </p:cNvPr>
          <p:cNvSpPr txBox="1"/>
          <p:nvPr/>
        </p:nvSpPr>
        <p:spPr>
          <a:xfrm>
            <a:off x="304801" y="653122"/>
            <a:ext cx="5168793" cy="2031325"/>
          </a:xfrm>
          <a:prstGeom prst="rect">
            <a:avLst/>
          </a:prstGeom>
          <a:noFill/>
        </p:spPr>
        <p:txBody>
          <a:bodyPr wrap="square" rtlCol="0">
            <a:spAutoFit/>
          </a:bodyPr>
          <a:lstStyle/>
          <a:p>
            <a:pPr marL="227468" indent="-227468">
              <a:buFont typeface="Arial" panose="020B0604020202020204" pitchFamily="34" charset="0"/>
              <a:buChar char="•"/>
            </a:pPr>
            <a:r>
              <a:rPr lang="en-US" dirty="0"/>
              <a:t>Incorrectly incorporated bases are removed by a 3’ exonuclease activity.</a:t>
            </a:r>
          </a:p>
          <a:p>
            <a:pPr marL="227468" indent="-227468">
              <a:buFont typeface="Arial" panose="020B0604020202020204" pitchFamily="34" charset="0"/>
              <a:buChar char="•"/>
            </a:pPr>
            <a:r>
              <a:rPr lang="en-US" dirty="0"/>
              <a:t>Most DNA polymerases have this activity.</a:t>
            </a:r>
          </a:p>
          <a:p>
            <a:pPr marL="227468" indent="-227468">
              <a:buFont typeface="Arial" panose="020B0604020202020204" pitchFamily="34" charset="0"/>
              <a:buChar char="•"/>
            </a:pPr>
            <a:r>
              <a:rPr lang="en-US" dirty="0"/>
              <a:t>The polymerase used by the HIV virus has no proofreading activity</a:t>
            </a:r>
          </a:p>
          <a:p>
            <a:pPr marL="227468" indent="-227468">
              <a:buFont typeface="Arial" panose="020B0604020202020204" pitchFamily="34" charset="0"/>
              <a:buChar char="•"/>
            </a:pPr>
            <a:r>
              <a:rPr lang="en-US" dirty="0"/>
              <a:t>The polymerase used by Covid-19 has limited proofreading activity.</a:t>
            </a:r>
          </a:p>
        </p:txBody>
      </p:sp>
      <p:pic>
        <p:nvPicPr>
          <p:cNvPr id="6" name="Picture 5">
            <a:extLst>
              <a:ext uri="{FF2B5EF4-FFF2-40B4-BE49-F238E27FC236}">
                <a16:creationId xmlns:a16="http://schemas.microsoft.com/office/drawing/2014/main" id="{AF8EA10C-1788-4CF1-8C60-CA1193F5C6E6}"/>
              </a:ext>
            </a:extLst>
          </p:cNvPr>
          <p:cNvPicPr>
            <a:picLocks noChangeAspect="1"/>
          </p:cNvPicPr>
          <p:nvPr/>
        </p:nvPicPr>
        <p:blipFill rotWithShape="1">
          <a:blip r:embed="rId3"/>
          <a:srcRect b="2816"/>
          <a:stretch/>
        </p:blipFill>
        <p:spPr>
          <a:xfrm>
            <a:off x="7152478" y="653120"/>
            <a:ext cx="3181191" cy="5862568"/>
          </a:xfrm>
          <a:prstGeom prst="rect">
            <a:avLst/>
          </a:prstGeom>
        </p:spPr>
      </p:pic>
      <p:sp>
        <p:nvSpPr>
          <p:cNvPr id="11" name="TextBox 10">
            <a:extLst>
              <a:ext uri="{FF2B5EF4-FFF2-40B4-BE49-F238E27FC236}">
                <a16:creationId xmlns:a16="http://schemas.microsoft.com/office/drawing/2014/main" id="{C07E58B7-18B7-4D4D-B2A7-53BF6A60D594}"/>
              </a:ext>
            </a:extLst>
          </p:cNvPr>
          <p:cNvSpPr txBox="1"/>
          <p:nvPr/>
        </p:nvSpPr>
        <p:spPr>
          <a:xfrm>
            <a:off x="304801" y="4233739"/>
            <a:ext cx="5791199" cy="2031325"/>
          </a:xfrm>
          <a:prstGeom prst="rect">
            <a:avLst/>
          </a:prstGeom>
          <a:noFill/>
        </p:spPr>
        <p:txBody>
          <a:bodyPr wrap="square" rtlCol="0">
            <a:spAutoFit/>
          </a:bodyPr>
          <a:lstStyle/>
          <a:p>
            <a:r>
              <a:rPr lang="en-US" b="1" dirty="0">
                <a:solidFill>
                  <a:srgbClr val="C00000"/>
                </a:solidFill>
              </a:rPr>
              <a:t>Polymerase Expectations:</a:t>
            </a:r>
          </a:p>
          <a:p>
            <a:pPr marL="272961" indent="-272961">
              <a:buFont typeface="+mj-lt"/>
              <a:buAutoNum type="arabicPeriod"/>
            </a:pPr>
            <a:r>
              <a:rPr lang="en-US" dirty="0"/>
              <a:t>Identify where primer anneals to the template.</a:t>
            </a:r>
          </a:p>
          <a:p>
            <a:pPr marL="272961" indent="-272961">
              <a:buFont typeface="+mj-lt"/>
              <a:buAutoNum type="arabicPeriod"/>
            </a:pPr>
            <a:r>
              <a:rPr lang="en-US" dirty="0"/>
              <a:t>Predict order of base addition.</a:t>
            </a:r>
          </a:p>
          <a:p>
            <a:pPr marL="272961" indent="-272961">
              <a:buFont typeface="+mj-lt"/>
              <a:buAutoNum type="arabicPeriod"/>
            </a:pPr>
            <a:r>
              <a:rPr lang="en-US" dirty="0"/>
              <a:t>Explain the mechanism of dNTP addition by polymerases (addition of dNTP to 3’OH, release of P-P)</a:t>
            </a:r>
          </a:p>
          <a:p>
            <a:pPr marL="272961" indent="-272961">
              <a:buFont typeface="+mj-lt"/>
              <a:buAutoNum type="arabicPeriod"/>
            </a:pPr>
            <a:r>
              <a:rPr lang="en-US" dirty="0"/>
              <a:t>Explain how polymerases correct errors (3’ -&gt; 5’ exonuclease)</a:t>
            </a:r>
          </a:p>
        </p:txBody>
      </p:sp>
      <p:sp>
        <p:nvSpPr>
          <p:cNvPr id="7" name="Rectangle 6">
            <a:extLst>
              <a:ext uri="{FF2B5EF4-FFF2-40B4-BE49-F238E27FC236}">
                <a16:creationId xmlns:a16="http://schemas.microsoft.com/office/drawing/2014/main" id="{393179E6-5DC1-474A-88E2-2B511595692F}"/>
              </a:ext>
            </a:extLst>
          </p:cNvPr>
          <p:cNvSpPr/>
          <p:nvPr/>
        </p:nvSpPr>
        <p:spPr>
          <a:xfrm>
            <a:off x="457200" y="2684445"/>
            <a:ext cx="4876800" cy="646331"/>
          </a:xfrm>
          <a:prstGeom prst="rect">
            <a:avLst/>
          </a:prstGeom>
        </p:spPr>
        <p:txBody>
          <a:bodyPr wrap="square">
            <a:spAutoFit/>
          </a:bodyPr>
          <a:lstStyle/>
          <a:p>
            <a:r>
              <a:rPr lang="en-US" i="1" dirty="0">
                <a:solidFill>
                  <a:srgbClr val="00B0F0"/>
                </a:solidFill>
              </a:rPr>
              <a:t>Reflection: What are the consequences of poor error correction in HIV and Covid viruses?</a:t>
            </a:r>
          </a:p>
        </p:txBody>
      </p:sp>
      <p:sp>
        <p:nvSpPr>
          <p:cNvPr id="3" name="Date Placeholder 2">
            <a:extLst>
              <a:ext uri="{FF2B5EF4-FFF2-40B4-BE49-F238E27FC236}">
                <a16:creationId xmlns:a16="http://schemas.microsoft.com/office/drawing/2014/main" id="{BFAAF34A-2B76-F768-F8D0-436D10825C9B}"/>
              </a:ext>
            </a:extLst>
          </p:cNvPr>
          <p:cNvSpPr>
            <a:spLocks noGrp="1"/>
          </p:cNvSpPr>
          <p:nvPr>
            <p:ph type="dt" sz="half" idx="10"/>
          </p:nvPr>
        </p:nvSpPr>
        <p:spPr/>
        <p:txBody>
          <a:bodyPr/>
          <a:lstStyle/>
          <a:p>
            <a:fld id="{A1BEC547-B101-43F8-A3D2-34FB8D2897F0}" type="datetime1">
              <a:rPr lang="en-US" smtClean="0"/>
              <a:t>8/19/2023</a:t>
            </a:fld>
            <a:endParaRPr lang="en-US"/>
          </a:p>
        </p:txBody>
      </p:sp>
      <p:sp>
        <p:nvSpPr>
          <p:cNvPr id="4" name="Footer Placeholder 3">
            <a:extLst>
              <a:ext uri="{FF2B5EF4-FFF2-40B4-BE49-F238E27FC236}">
                <a16:creationId xmlns:a16="http://schemas.microsoft.com/office/drawing/2014/main" id="{8EB3A038-0A6E-FA9B-BCAB-DD6A1D543DEA}"/>
              </a:ext>
            </a:extLst>
          </p:cNvPr>
          <p:cNvSpPr>
            <a:spLocks noGrp="1"/>
          </p:cNvSpPr>
          <p:nvPr>
            <p:ph type="ftr" sz="quarter" idx="11"/>
          </p:nvPr>
        </p:nvSpPr>
        <p:spPr/>
        <p:txBody>
          <a:bodyPr/>
          <a:lstStyle/>
          <a:p>
            <a:r>
              <a:rPr lang="en-US"/>
              <a:t>D &amp; D - Lec 2 - Fall 2023</a:t>
            </a:r>
          </a:p>
        </p:txBody>
      </p:sp>
      <p:sp>
        <p:nvSpPr>
          <p:cNvPr id="5" name="Slide Number Placeholder 4">
            <a:extLst>
              <a:ext uri="{FF2B5EF4-FFF2-40B4-BE49-F238E27FC236}">
                <a16:creationId xmlns:a16="http://schemas.microsoft.com/office/drawing/2014/main" id="{29749241-2305-7B9A-FA32-375ADCB97DB6}"/>
              </a:ext>
            </a:extLst>
          </p:cNvPr>
          <p:cNvSpPr>
            <a:spLocks noGrp="1"/>
          </p:cNvSpPr>
          <p:nvPr>
            <p:ph type="sldNum" sz="quarter" idx="12"/>
          </p:nvPr>
        </p:nvSpPr>
        <p:spPr/>
        <p:txBody>
          <a:bodyPr/>
          <a:lstStyle/>
          <a:p>
            <a:fld id="{DC3BB032-4020-48F4-953B-341806DC4A2B}" type="slidenum">
              <a:rPr lang="en-US" smtClean="0"/>
              <a:t>50</a:t>
            </a:fld>
            <a:endParaRPr lang="en-US"/>
          </a:p>
        </p:txBody>
      </p:sp>
    </p:spTree>
    <p:extLst>
      <p:ext uri="{BB962C8B-B14F-4D97-AF65-F5344CB8AC3E}">
        <p14:creationId xmlns:p14="http://schemas.microsoft.com/office/powerpoint/2010/main" val="17444231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FE6DB4C-390C-4A86-ED9C-2C8EC78449C0}"/>
              </a:ext>
            </a:extLst>
          </p:cNvPr>
          <p:cNvSpPr txBox="1"/>
          <p:nvPr/>
        </p:nvSpPr>
        <p:spPr>
          <a:xfrm>
            <a:off x="152400" y="641036"/>
            <a:ext cx="5638800" cy="4801314"/>
          </a:xfrm>
          <a:prstGeom prst="rect">
            <a:avLst/>
          </a:prstGeom>
          <a:noFill/>
        </p:spPr>
        <p:txBody>
          <a:bodyPr wrap="square" rtlCol="0">
            <a:spAutoFit/>
          </a:bodyPr>
          <a:lstStyle/>
          <a:p>
            <a:r>
              <a:rPr lang="en-US" dirty="0"/>
              <a:t>A cell acquires deoxyadenosine from the environment.</a:t>
            </a:r>
          </a:p>
          <a:p>
            <a:endParaRPr lang="en-US" dirty="0"/>
          </a:p>
          <a:p>
            <a:r>
              <a:rPr lang="en-US" dirty="0">
                <a:solidFill>
                  <a:srgbClr val="00B0F0"/>
                </a:solidFill>
              </a:rPr>
              <a:t>A. Indicate the (three) steps that have to occur before this base can get incorporated into DNA</a:t>
            </a:r>
          </a:p>
          <a:p>
            <a:endParaRPr lang="en-US" dirty="0">
              <a:solidFill>
                <a:srgbClr val="00B0F0"/>
              </a:solidFill>
            </a:endParaRPr>
          </a:p>
          <a:p>
            <a:endParaRPr lang="en-US" dirty="0">
              <a:solidFill>
                <a:srgbClr val="00B0F0"/>
              </a:solidFill>
            </a:endParaRPr>
          </a:p>
          <a:p>
            <a:endParaRPr lang="en-US" dirty="0">
              <a:solidFill>
                <a:srgbClr val="00B0F0"/>
              </a:solidFill>
            </a:endParaRPr>
          </a:p>
          <a:p>
            <a:endParaRPr lang="en-US" dirty="0">
              <a:solidFill>
                <a:srgbClr val="00B0F0"/>
              </a:solidFill>
            </a:endParaRPr>
          </a:p>
          <a:p>
            <a:endParaRPr lang="en-US" dirty="0">
              <a:solidFill>
                <a:srgbClr val="00B0F0"/>
              </a:solidFill>
            </a:endParaRPr>
          </a:p>
          <a:p>
            <a:r>
              <a:rPr lang="en-US" dirty="0">
                <a:solidFill>
                  <a:srgbClr val="00B0F0"/>
                </a:solidFill>
              </a:rPr>
              <a:t>B. Indicate the </a:t>
            </a:r>
            <a:r>
              <a:rPr lang="en-US" b="1" i="1" dirty="0">
                <a:solidFill>
                  <a:srgbClr val="00B0F0"/>
                </a:solidFill>
              </a:rPr>
              <a:t>two</a:t>
            </a:r>
            <a:r>
              <a:rPr lang="en-US" dirty="0">
                <a:solidFill>
                  <a:srgbClr val="00B0F0"/>
                </a:solidFill>
              </a:rPr>
              <a:t> steps that will result in this base becoming part of a DNA strand, after the events in part A.</a:t>
            </a:r>
          </a:p>
          <a:p>
            <a:endParaRPr lang="en-US" dirty="0">
              <a:solidFill>
                <a:srgbClr val="00B0F0"/>
              </a:solidFill>
            </a:endParaRPr>
          </a:p>
          <a:p>
            <a:endParaRPr lang="en-US" dirty="0">
              <a:solidFill>
                <a:srgbClr val="00B0F0"/>
              </a:solidFill>
            </a:endParaRPr>
          </a:p>
          <a:p>
            <a:endParaRPr lang="en-US" dirty="0">
              <a:solidFill>
                <a:srgbClr val="00B0F0"/>
              </a:solidFill>
            </a:endParaRPr>
          </a:p>
          <a:p>
            <a:endParaRPr lang="en-US" dirty="0">
              <a:solidFill>
                <a:srgbClr val="00B0F0"/>
              </a:solidFill>
            </a:endParaRPr>
          </a:p>
          <a:p>
            <a:r>
              <a:rPr lang="en-US" dirty="0">
                <a:solidFill>
                  <a:srgbClr val="00B0F0"/>
                </a:solidFill>
              </a:rPr>
              <a:t>C. What will happen to DNA synthesis if the base is missing the 3’-OH?</a:t>
            </a:r>
          </a:p>
        </p:txBody>
      </p:sp>
      <p:graphicFrame>
        <p:nvGraphicFramePr>
          <p:cNvPr id="7" name="Object 6">
            <a:extLst>
              <a:ext uri="{FF2B5EF4-FFF2-40B4-BE49-F238E27FC236}">
                <a16:creationId xmlns:a16="http://schemas.microsoft.com/office/drawing/2014/main" id="{793DC2FF-0949-93D7-3D4F-BD97ADF35BB3}"/>
              </a:ext>
            </a:extLst>
          </p:cNvPr>
          <p:cNvGraphicFramePr>
            <a:graphicFrameLocks noChangeAspect="1"/>
          </p:cNvGraphicFramePr>
          <p:nvPr/>
        </p:nvGraphicFramePr>
        <p:xfrm>
          <a:off x="8319538" y="292120"/>
          <a:ext cx="3680924" cy="3733800"/>
        </p:xfrm>
        <a:graphic>
          <a:graphicData uri="http://schemas.openxmlformats.org/presentationml/2006/ole">
            <mc:AlternateContent xmlns:mc="http://schemas.openxmlformats.org/markup-compatibility/2006">
              <mc:Choice xmlns:v="urn:schemas-microsoft-com:vml" Requires="v">
                <p:oleObj name="MDLDrawObject Class" r:id="rId2" imgW="2980530" imgH="3018702" progId="MDLDrawOLE.MDLDrawObject.1">
                  <p:embed/>
                </p:oleObj>
              </mc:Choice>
              <mc:Fallback>
                <p:oleObj name="MDLDrawObject Class" r:id="rId2" imgW="2980530" imgH="3018702" progId="MDLDrawOLE.MDLDrawObject.1">
                  <p:embed/>
                  <p:pic>
                    <p:nvPicPr>
                      <p:cNvPr id="7" name="Object 6">
                        <a:extLst>
                          <a:ext uri="{FF2B5EF4-FFF2-40B4-BE49-F238E27FC236}">
                            <a16:creationId xmlns:a16="http://schemas.microsoft.com/office/drawing/2014/main" id="{793DC2FF-0949-93D7-3D4F-BD97ADF35BB3}"/>
                          </a:ext>
                        </a:extLst>
                      </p:cNvPr>
                      <p:cNvPicPr/>
                      <p:nvPr/>
                    </p:nvPicPr>
                    <p:blipFill>
                      <a:blip r:embed="rId3"/>
                      <a:stretch>
                        <a:fillRect/>
                      </a:stretch>
                    </p:blipFill>
                    <p:spPr>
                      <a:xfrm>
                        <a:off x="8319538" y="292120"/>
                        <a:ext cx="3680924" cy="3733800"/>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61483DA6-8CA6-5D44-59FF-AA3CACECA8FC}"/>
              </a:ext>
            </a:extLst>
          </p:cNvPr>
          <p:cNvSpPr txBox="1"/>
          <p:nvPr/>
        </p:nvSpPr>
        <p:spPr>
          <a:xfrm>
            <a:off x="0" y="21389"/>
            <a:ext cx="1211678" cy="461665"/>
          </a:xfrm>
          <a:prstGeom prst="rect">
            <a:avLst/>
          </a:prstGeom>
          <a:noFill/>
        </p:spPr>
        <p:txBody>
          <a:bodyPr wrap="none" rtlCol="0">
            <a:spAutoFit/>
          </a:bodyPr>
          <a:lstStyle/>
          <a:p>
            <a:r>
              <a:rPr lang="en-US" sz="2400" b="1" dirty="0"/>
              <a:t>Exercise</a:t>
            </a:r>
          </a:p>
        </p:txBody>
      </p:sp>
      <p:sp>
        <p:nvSpPr>
          <p:cNvPr id="2" name="Date Placeholder 1">
            <a:extLst>
              <a:ext uri="{FF2B5EF4-FFF2-40B4-BE49-F238E27FC236}">
                <a16:creationId xmlns:a16="http://schemas.microsoft.com/office/drawing/2014/main" id="{B9C49539-A80B-CC79-A336-48BB0F9FB44E}"/>
              </a:ext>
            </a:extLst>
          </p:cNvPr>
          <p:cNvSpPr>
            <a:spLocks noGrp="1"/>
          </p:cNvSpPr>
          <p:nvPr>
            <p:ph type="dt" sz="half" idx="10"/>
          </p:nvPr>
        </p:nvSpPr>
        <p:spPr/>
        <p:txBody>
          <a:bodyPr/>
          <a:lstStyle/>
          <a:p>
            <a:fld id="{972BDAB9-7F1E-42EA-BBEC-8931DEBD95A3}" type="datetime1">
              <a:rPr lang="en-US" smtClean="0"/>
              <a:t>8/19/2023</a:t>
            </a:fld>
            <a:endParaRPr lang="en-US"/>
          </a:p>
        </p:txBody>
      </p:sp>
      <p:sp>
        <p:nvSpPr>
          <p:cNvPr id="3" name="Footer Placeholder 2">
            <a:extLst>
              <a:ext uri="{FF2B5EF4-FFF2-40B4-BE49-F238E27FC236}">
                <a16:creationId xmlns:a16="http://schemas.microsoft.com/office/drawing/2014/main" id="{AD2C50D4-62E2-5BB8-912E-B6610093F3C2}"/>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5C4619AB-8C88-27A2-2294-DDE390B5BB67}"/>
              </a:ext>
            </a:extLst>
          </p:cNvPr>
          <p:cNvSpPr>
            <a:spLocks noGrp="1"/>
          </p:cNvSpPr>
          <p:nvPr>
            <p:ph type="sldNum" sz="quarter" idx="12"/>
          </p:nvPr>
        </p:nvSpPr>
        <p:spPr/>
        <p:txBody>
          <a:bodyPr/>
          <a:lstStyle/>
          <a:p>
            <a:fld id="{DC3BB032-4020-48F4-953B-341806DC4A2B}" type="slidenum">
              <a:rPr lang="en-US" smtClean="0"/>
              <a:t>51</a:t>
            </a:fld>
            <a:endParaRPr lang="en-US"/>
          </a:p>
        </p:txBody>
      </p:sp>
    </p:spTree>
    <p:extLst>
      <p:ext uri="{BB962C8B-B14F-4D97-AF65-F5344CB8AC3E}">
        <p14:creationId xmlns:p14="http://schemas.microsoft.com/office/powerpoint/2010/main" val="21313200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4ACBE8-35A7-4A36-B960-FCA060508FE3}"/>
              </a:ext>
            </a:extLst>
          </p:cNvPr>
          <p:cNvSpPr txBox="1"/>
          <p:nvPr/>
        </p:nvSpPr>
        <p:spPr>
          <a:xfrm>
            <a:off x="228600" y="448842"/>
            <a:ext cx="4724399" cy="3477875"/>
          </a:xfrm>
          <a:prstGeom prst="rect">
            <a:avLst/>
          </a:prstGeom>
          <a:noFill/>
        </p:spPr>
        <p:txBody>
          <a:bodyPr wrap="square" rtlCol="0">
            <a:spAutoFit/>
          </a:bodyPr>
          <a:lstStyle/>
          <a:p>
            <a:pPr defTabSz="727895"/>
            <a:r>
              <a:rPr lang="en-US" sz="2000" dirty="0">
                <a:solidFill>
                  <a:prstClr val="black"/>
                </a:solidFill>
                <a:latin typeface="Calibri"/>
              </a:rPr>
              <a:t>DNA Sequencing - Determining the Order of Bases in the DNA.</a:t>
            </a:r>
          </a:p>
          <a:p>
            <a:pPr defTabSz="727895"/>
            <a:r>
              <a:rPr lang="en-US" sz="2000" dirty="0">
                <a:solidFill>
                  <a:prstClr val="black"/>
                </a:solidFill>
                <a:latin typeface="Calibri"/>
              </a:rPr>
              <a:t>Sanger Sequencing:</a:t>
            </a:r>
          </a:p>
          <a:p>
            <a:pPr marL="227486" indent="-227486" defTabSz="727895">
              <a:buFont typeface="Arial" panose="020B0604020202020204" pitchFamily="34" charset="0"/>
              <a:buChar char="•"/>
            </a:pPr>
            <a:r>
              <a:rPr lang="en-US" sz="2000" dirty="0">
                <a:solidFill>
                  <a:prstClr val="black"/>
                </a:solidFill>
                <a:latin typeface="Calibri"/>
              </a:rPr>
              <a:t>Second method to generate long (~1000 base) sequence information (an earlier chemical method developed by Gilbert proved to be impractical for most laboratories (hydrazine = rocket fuel was required)</a:t>
            </a:r>
          </a:p>
          <a:p>
            <a:pPr marL="227486" indent="-227486" defTabSz="727895">
              <a:buFont typeface="Arial" panose="020B0604020202020204" pitchFamily="34" charset="0"/>
              <a:buChar char="•"/>
            </a:pPr>
            <a:r>
              <a:rPr lang="en-US" sz="2000" dirty="0">
                <a:solidFill>
                  <a:prstClr val="black"/>
                </a:solidFill>
                <a:latin typeface="Calibri"/>
              </a:rPr>
              <a:t>Sanger was awarded his 2</a:t>
            </a:r>
            <a:r>
              <a:rPr lang="en-US" sz="2000" baseline="30000" dirty="0">
                <a:solidFill>
                  <a:prstClr val="black"/>
                </a:solidFill>
                <a:latin typeface="Calibri"/>
              </a:rPr>
              <a:t>nd</a:t>
            </a:r>
            <a:r>
              <a:rPr lang="en-US" sz="2000" dirty="0">
                <a:solidFill>
                  <a:prstClr val="black"/>
                </a:solidFill>
                <a:latin typeface="Calibri"/>
              </a:rPr>
              <a:t> Nobel prize for this work in 1980, shared with Gilbert.</a:t>
            </a:r>
          </a:p>
        </p:txBody>
      </p:sp>
      <p:pic>
        <p:nvPicPr>
          <p:cNvPr id="6" name="Sanger Sequencing">
            <a:hlinkClick r:id="" action="ppaction://media"/>
            <a:extLst>
              <a:ext uri="{FF2B5EF4-FFF2-40B4-BE49-F238E27FC236}">
                <a16:creationId xmlns:a16="http://schemas.microsoft.com/office/drawing/2014/main" id="{5636E833-B2A1-40F1-8C48-0CFBCD0E496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379165" y="772737"/>
            <a:ext cx="3686839" cy="2073847"/>
          </a:xfrm>
          <a:prstGeom prst="rect">
            <a:avLst/>
          </a:prstGeom>
        </p:spPr>
      </p:pic>
      <p:sp>
        <p:nvSpPr>
          <p:cNvPr id="2" name="TextBox 1">
            <a:extLst>
              <a:ext uri="{FF2B5EF4-FFF2-40B4-BE49-F238E27FC236}">
                <a16:creationId xmlns:a16="http://schemas.microsoft.com/office/drawing/2014/main" id="{B5A49790-28EC-49DE-A288-DA465B123A18}"/>
              </a:ext>
            </a:extLst>
          </p:cNvPr>
          <p:cNvSpPr txBox="1"/>
          <p:nvPr/>
        </p:nvSpPr>
        <p:spPr>
          <a:xfrm>
            <a:off x="6362918" y="2854054"/>
            <a:ext cx="3171305" cy="923330"/>
          </a:xfrm>
          <a:prstGeom prst="rect">
            <a:avLst/>
          </a:prstGeom>
          <a:noFill/>
        </p:spPr>
        <p:txBody>
          <a:bodyPr wrap="square" rtlCol="0">
            <a:spAutoFit/>
          </a:bodyPr>
          <a:lstStyle/>
          <a:p>
            <a:pPr defTabSz="727895"/>
            <a:r>
              <a:rPr lang="en-US" sz="1800" dirty="0">
                <a:solidFill>
                  <a:prstClr val="black"/>
                </a:solidFill>
                <a:latin typeface="Calibri"/>
              </a:rPr>
              <a:t>Determine the position of all four bases in a DNA strand = Sequence (video)</a:t>
            </a:r>
          </a:p>
        </p:txBody>
      </p:sp>
      <p:sp>
        <p:nvSpPr>
          <p:cNvPr id="5" name="Rectangle 2">
            <a:extLst>
              <a:ext uri="{FF2B5EF4-FFF2-40B4-BE49-F238E27FC236}">
                <a16:creationId xmlns:a16="http://schemas.microsoft.com/office/drawing/2014/main" id="{0D2AFAFC-98D4-411E-BF9C-707CD9181338}"/>
              </a:ext>
            </a:extLst>
          </p:cNvPr>
          <p:cNvSpPr txBox="1">
            <a:spLocks noChangeArrowheads="1"/>
          </p:cNvSpPr>
          <p:nvPr/>
        </p:nvSpPr>
        <p:spPr>
          <a:xfrm>
            <a:off x="2084933" y="10682"/>
            <a:ext cx="7745507" cy="39702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727895"/>
            <a:r>
              <a:rPr lang="en-US" sz="2800" dirty="0">
                <a:solidFill>
                  <a:prstClr val="black"/>
                </a:solidFill>
                <a:latin typeface="Calibri"/>
              </a:rPr>
              <a:t>DNA Sequencing – Sanger (dideoxy) Sequencing</a:t>
            </a:r>
            <a:br>
              <a:rPr lang="en-US" sz="2800" dirty="0">
                <a:solidFill>
                  <a:prstClr val="black"/>
                </a:solidFill>
                <a:latin typeface="Calibri"/>
              </a:rPr>
            </a:br>
            <a:endParaRPr lang="en-US" sz="2800" dirty="0">
              <a:solidFill>
                <a:prstClr val="black"/>
              </a:solidFill>
              <a:latin typeface="Calibri"/>
            </a:endParaRPr>
          </a:p>
        </p:txBody>
      </p:sp>
      <p:sp>
        <p:nvSpPr>
          <p:cNvPr id="19" name="TextBox 18">
            <a:extLst>
              <a:ext uri="{FF2B5EF4-FFF2-40B4-BE49-F238E27FC236}">
                <a16:creationId xmlns:a16="http://schemas.microsoft.com/office/drawing/2014/main" id="{E094EF39-7A54-49AE-B323-4BB45DE30D67}"/>
              </a:ext>
            </a:extLst>
          </p:cNvPr>
          <p:cNvSpPr txBox="1"/>
          <p:nvPr/>
        </p:nvSpPr>
        <p:spPr>
          <a:xfrm>
            <a:off x="2438177" y="4294615"/>
            <a:ext cx="8930330" cy="338554"/>
          </a:xfrm>
          <a:prstGeom prst="rect">
            <a:avLst/>
          </a:prstGeom>
          <a:noFill/>
        </p:spPr>
        <p:txBody>
          <a:bodyPr wrap="none" rtlCol="0">
            <a:spAutoFit/>
          </a:bodyPr>
          <a:lstStyle/>
          <a:p>
            <a:pPr defTabSz="727895"/>
            <a:r>
              <a:rPr lang="en-US" sz="1600" spc="120" dirty="0">
                <a:solidFill>
                  <a:prstClr val="black"/>
                </a:solidFill>
                <a:latin typeface="Courier New" panose="02070309020205020404" pitchFamily="49" charset="0"/>
                <a:cs typeface="Courier New" panose="02070309020205020404" pitchFamily="49" charset="0"/>
              </a:rPr>
              <a:t>5’----C-T-T-C-A-G-</a:t>
            </a:r>
            <a:r>
              <a:rPr lang="en-US" sz="1600" spc="120" dirty="0">
                <a:solidFill>
                  <a:prstClr val="black"/>
                </a:solidFill>
                <a:highlight>
                  <a:srgbClr val="FFFF00"/>
                </a:highlight>
                <a:latin typeface="Courier New" panose="02070309020205020404" pitchFamily="49" charset="0"/>
                <a:cs typeface="Courier New" panose="02070309020205020404" pitchFamily="49" charset="0"/>
              </a:rPr>
              <a:t>C-T-T-A</a:t>
            </a:r>
            <a:r>
              <a:rPr lang="en-US" sz="1600" spc="120" dirty="0">
                <a:solidFill>
                  <a:prstClr val="black"/>
                </a:solidFill>
                <a:latin typeface="Courier New" panose="02070309020205020404" pitchFamily="49" charset="0"/>
                <a:cs typeface="Courier New" panose="02070309020205020404" pitchFamily="49" charset="0"/>
              </a:rPr>
              <a:t>-</a:t>
            </a:r>
            <a:r>
              <a:rPr lang="en-US" sz="1600" spc="120" dirty="0">
                <a:solidFill>
                  <a:prstClr val="black"/>
                </a:solidFill>
                <a:highlight>
                  <a:srgbClr val="C0C0C0"/>
                </a:highlight>
                <a:latin typeface="Courier New" panose="02070309020205020404" pitchFamily="49" charset="0"/>
                <a:cs typeface="Courier New" panose="02070309020205020404" pitchFamily="49" charset="0"/>
              </a:rPr>
              <a:t>G-T-A-A-T-C-C-G-G-T-A-C-G-T-G-C-A----</a:t>
            </a:r>
          </a:p>
        </p:txBody>
      </p:sp>
      <p:sp>
        <p:nvSpPr>
          <p:cNvPr id="10" name="Rectangle 9">
            <a:extLst>
              <a:ext uri="{FF2B5EF4-FFF2-40B4-BE49-F238E27FC236}">
                <a16:creationId xmlns:a16="http://schemas.microsoft.com/office/drawing/2014/main" id="{BA175E4C-499A-485E-B3A5-A9B75A135497}"/>
              </a:ext>
            </a:extLst>
          </p:cNvPr>
          <p:cNvSpPr/>
          <p:nvPr/>
        </p:nvSpPr>
        <p:spPr>
          <a:xfrm>
            <a:off x="3048001" y="5287324"/>
            <a:ext cx="1524456" cy="338554"/>
          </a:xfrm>
          <a:prstGeom prst="rect">
            <a:avLst/>
          </a:prstGeom>
        </p:spPr>
        <p:txBody>
          <a:bodyPr wrap="none">
            <a:spAutoFit/>
          </a:bodyPr>
          <a:lstStyle/>
          <a:p>
            <a:pPr defTabSz="727895"/>
            <a:r>
              <a:rPr lang="en-US" sz="1600" b="1" spc="120" baseline="30000" dirty="0">
                <a:solidFill>
                  <a:prstClr val="black"/>
                </a:solidFill>
                <a:latin typeface="Courier New" panose="02070309020205020404" pitchFamily="49" charset="0"/>
                <a:cs typeface="Courier New" panose="02070309020205020404" pitchFamily="49" charset="0"/>
              </a:rPr>
              <a:t>5’</a:t>
            </a:r>
            <a:r>
              <a:rPr lang="en-US" sz="1600" b="1" spc="120" dirty="0">
                <a:solidFill>
                  <a:prstClr val="black"/>
                </a:solidFill>
                <a:latin typeface="Courier New" panose="02070309020205020404" pitchFamily="49" charset="0"/>
                <a:cs typeface="Courier New" panose="02070309020205020404" pitchFamily="49" charset="0"/>
              </a:rPr>
              <a:t>C-T-T-A</a:t>
            </a:r>
            <a:r>
              <a:rPr lang="en-US" sz="1600" b="1" spc="120" baseline="30000" dirty="0">
                <a:solidFill>
                  <a:prstClr val="black"/>
                </a:solidFill>
                <a:latin typeface="Courier New" panose="02070309020205020404" pitchFamily="49" charset="0"/>
                <a:cs typeface="Courier New" panose="02070309020205020404" pitchFamily="49" charset="0"/>
              </a:rPr>
              <a:t>OH</a:t>
            </a:r>
            <a:endParaRPr lang="en-US" sz="1600" b="1" spc="120" baseline="30000" dirty="0">
              <a:solidFill>
                <a:prstClr val="black"/>
              </a:solidFill>
              <a:latin typeface="Calibri"/>
            </a:endParaRPr>
          </a:p>
        </p:txBody>
      </p:sp>
      <p:sp>
        <p:nvSpPr>
          <p:cNvPr id="11" name="Rectangle 10">
            <a:extLst>
              <a:ext uri="{FF2B5EF4-FFF2-40B4-BE49-F238E27FC236}">
                <a16:creationId xmlns:a16="http://schemas.microsoft.com/office/drawing/2014/main" id="{A0CD1E80-D7BA-458F-9A77-0154D043F4EB}"/>
              </a:ext>
            </a:extLst>
          </p:cNvPr>
          <p:cNvSpPr/>
          <p:nvPr/>
        </p:nvSpPr>
        <p:spPr>
          <a:xfrm>
            <a:off x="2436338" y="4493617"/>
            <a:ext cx="8930330" cy="338554"/>
          </a:xfrm>
          <a:prstGeom prst="rect">
            <a:avLst/>
          </a:prstGeom>
        </p:spPr>
        <p:txBody>
          <a:bodyPr wrap="square">
            <a:spAutoFit/>
          </a:bodyPr>
          <a:lstStyle/>
          <a:p>
            <a:pPr defTabSz="727895"/>
            <a:r>
              <a:rPr lang="en-US" sz="1600" spc="120" dirty="0">
                <a:solidFill>
                  <a:prstClr val="black"/>
                </a:solidFill>
                <a:latin typeface="Courier New" panose="02070309020205020404" pitchFamily="49" charset="0"/>
                <a:cs typeface="Courier New" panose="02070309020205020404" pitchFamily="49" charset="0"/>
              </a:rPr>
              <a:t>3’----G-A-A-G-T-C-G-A-A-T-C-A-T-T-A-G-G-C-C-A-T-G-C-A-C-G-T----</a:t>
            </a:r>
          </a:p>
        </p:txBody>
      </p:sp>
      <p:sp>
        <p:nvSpPr>
          <p:cNvPr id="32" name="Rectangle 31">
            <a:extLst>
              <a:ext uri="{FF2B5EF4-FFF2-40B4-BE49-F238E27FC236}">
                <a16:creationId xmlns:a16="http://schemas.microsoft.com/office/drawing/2014/main" id="{A1E69CDB-886F-4FEE-A01E-71DFE631BA93}"/>
              </a:ext>
            </a:extLst>
          </p:cNvPr>
          <p:cNvSpPr/>
          <p:nvPr/>
        </p:nvSpPr>
        <p:spPr>
          <a:xfrm>
            <a:off x="2371708" y="5592955"/>
            <a:ext cx="8930331" cy="338554"/>
          </a:xfrm>
          <a:prstGeom prst="rect">
            <a:avLst/>
          </a:prstGeom>
        </p:spPr>
        <p:txBody>
          <a:bodyPr wrap="square">
            <a:spAutoFit/>
          </a:bodyPr>
          <a:lstStyle/>
          <a:p>
            <a:pPr defTabSz="727895"/>
            <a:r>
              <a:rPr lang="en-US" sz="1600" spc="120" dirty="0">
                <a:solidFill>
                  <a:prstClr val="black"/>
                </a:solidFill>
                <a:latin typeface="Courier New" panose="02070309020205020404" pitchFamily="49" charset="0"/>
                <a:cs typeface="Courier New" panose="02070309020205020404" pitchFamily="49" charset="0"/>
              </a:rPr>
              <a:t>3’----G-A-A-G-T-C-G-A-A-T-C-A-T-T-A-G-G-C-C-A-T-G-C-A-C-G-T----</a:t>
            </a:r>
          </a:p>
        </p:txBody>
      </p:sp>
      <p:sp>
        <p:nvSpPr>
          <p:cNvPr id="12" name="TextBox 11">
            <a:extLst>
              <a:ext uri="{FF2B5EF4-FFF2-40B4-BE49-F238E27FC236}">
                <a16:creationId xmlns:a16="http://schemas.microsoft.com/office/drawing/2014/main" id="{520D8430-1518-4ED5-A964-8422E480F4CB}"/>
              </a:ext>
            </a:extLst>
          </p:cNvPr>
          <p:cNvSpPr txBox="1"/>
          <p:nvPr/>
        </p:nvSpPr>
        <p:spPr>
          <a:xfrm>
            <a:off x="1537159" y="4493617"/>
            <a:ext cx="949042" cy="338554"/>
          </a:xfrm>
          <a:prstGeom prst="rect">
            <a:avLst/>
          </a:prstGeom>
          <a:noFill/>
        </p:spPr>
        <p:txBody>
          <a:bodyPr wrap="none" rtlCol="0">
            <a:spAutoFit/>
          </a:bodyPr>
          <a:lstStyle/>
          <a:p>
            <a:r>
              <a:rPr lang="en-US" sz="1600" i="1" dirty="0"/>
              <a:t>Template</a:t>
            </a:r>
          </a:p>
        </p:txBody>
      </p:sp>
      <p:sp>
        <p:nvSpPr>
          <p:cNvPr id="13" name="TextBox 12">
            <a:extLst>
              <a:ext uri="{FF2B5EF4-FFF2-40B4-BE49-F238E27FC236}">
                <a16:creationId xmlns:a16="http://schemas.microsoft.com/office/drawing/2014/main" id="{E11820D7-0B7A-434A-89EA-0AFD7C657BD5}"/>
              </a:ext>
            </a:extLst>
          </p:cNvPr>
          <p:cNvSpPr txBox="1"/>
          <p:nvPr/>
        </p:nvSpPr>
        <p:spPr>
          <a:xfrm>
            <a:off x="1498505" y="5248607"/>
            <a:ext cx="737702" cy="338554"/>
          </a:xfrm>
          <a:prstGeom prst="rect">
            <a:avLst/>
          </a:prstGeom>
          <a:noFill/>
        </p:spPr>
        <p:txBody>
          <a:bodyPr wrap="none" rtlCol="0">
            <a:spAutoFit/>
          </a:bodyPr>
          <a:lstStyle/>
          <a:p>
            <a:r>
              <a:rPr lang="en-US" sz="1600" i="1" dirty="0"/>
              <a:t>Primer</a:t>
            </a:r>
          </a:p>
        </p:txBody>
      </p:sp>
      <p:sp>
        <p:nvSpPr>
          <p:cNvPr id="14" name="TextBox 13">
            <a:extLst>
              <a:ext uri="{FF2B5EF4-FFF2-40B4-BE49-F238E27FC236}">
                <a16:creationId xmlns:a16="http://schemas.microsoft.com/office/drawing/2014/main" id="{81480A72-D60A-4211-A293-AFEBF65E2702}"/>
              </a:ext>
            </a:extLst>
          </p:cNvPr>
          <p:cNvSpPr txBox="1"/>
          <p:nvPr/>
        </p:nvSpPr>
        <p:spPr>
          <a:xfrm>
            <a:off x="6649120" y="4037459"/>
            <a:ext cx="2612062" cy="315792"/>
          </a:xfrm>
          <a:prstGeom prst="rect">
            <a:avLst/>
          </a:prstGeom>
          <a:noFill/>
        </p:spPr>
        <p:txBody>
          <a:bodyPr wrap="none" rtlCol="0">
            <a:spAutoFit/>
          </a:bodyPr>
          <a:lstStyle/>
          <a:p>
            <a:r>
              <a:rPr lang="en-US" sz="1452" i="1" dirty="0"/>
              <a:t>Sequenced region (~1000 bases)</a:t>
            </a:r>
          </a:p>
        </p:txBody>
      </p:sp>
      <p:cxnSp>
        <p:nvCxnSpPr>
          <p:cNvPr id="16" name="Straight Arrow Connector 15">
            <a:extLst>
              <a:ext uri="{FF2B5EF4-FFF2-40B4-BE49-F238E27FC236}">
                <a16:creationId xmlns:a16="http://schemas.microsoft.com/office/drawing/2014/main" id="{647784A7-7E82-4769-A5B2-F0EF6DE97F6B}"/>
              </a:ext>
            </a:extLst>
          </p:cNvPr>
          <p:cNvCxnSpPr>
            <a:cxnSpLocks/>
          </p:cNvCxnSpPr>
          <p:nvPr/>
        </p:nvCxnSpPr>
        <p:spPr>
          <a:xfrm flipV="1">
            <a:off x="6012494" y="4255858"/>
            <a:ext cx="4420179" cy="444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3716756C-9855-498E-9BA4-38D021FF100B}"/>
              </a:ext>
            </a:extLst>
          </p:cNvPr>
          <p:cNvPicPr>
            <a:picLocks noChangeAspect="1"/>
          </p:cNvPicPr>
          <p:nvPr/>
        </p:nvPicPr>
        <p:blipFill>
          <a:blip r:embed="rId6"/>
          <a:stretch>
            <a:fillRect/>
          </a:stretch>
        </p:blipFill>
        <p:spPr>
          <a:xfrm>
            <a:off x="5250115" y="1993103"/>
            <a:ext cx="726992" cy="1090488"/>
          </a:xfrm>
          <a:prstGeom prst="rect">
            <a:avLst/>
          </a:prstGeom>
        </p:spPr>
      </p:pic>
      <p:pic>
        <p:nvPicPr>
          <p:cNvPr id="20" name="Picture 19">
            <a:extLst>
              <a:ext uri="{FF2B5EF4-FFF2-40B4-BE49-F238E27FC236}">
                <a16:creationId xmlns:a16="http://schemas.microsoft.com/office/drawing/2014/main" id="{9078F45B-4305-44F0-9B03-0EAAE1013472}"/>
              </a:ext>
            </a:extLst>
          </p:cNvPr>
          <p:cNvPicPr>
            <a:picLocks noChangeAspect="1"/>
          </p:cNvPicPr>
          <p:nvPr/>
        </p:nvPicPr>
        <p:blipFill>
          <a:blip r:embed="rId7"/>
          <a:stretch>
            <a:fillRect/>
          </a:stretch>
        </p:blipFill>
        <p:spPr>
          <a:xfrm>
            <a:off x="4874604" y="751691"/>
            <a:ext cx="732917" cy="1099376"/>
          </a:xfrm>
          <a:prstGeom prst="rect">
            <a:avLst/>
          </a:prstGeom>
        </p:spPr>
      </p:pic>
      <p:sp>
        <p:nvSpPr>
          <p:cNvPr id="22" name="Rectangle 21">
            <a:extLst>
              <a:ext uri="{FF2B5EF4-FFF2-40B4-BE49-F238E27FC236}">
                <a16:creationId xmlns:a16="http://schemas.microsoft.com/office/drawing/2014/main" id="{7289F4BB-9D01-41BD-B079-313C70C755E5}"/>
              </a:ext>
            </a:extLst>
          </p:cNvPr>
          <p:cNvSpPr/>
          <p:nvPr/>
        </p:nvSpPr>
        <p:spPr>
          <a:xfrm>
            <a:off x="1246345" y="3967858"/>
            <a:ext cx="1848006" cy="338554"/>
          </a:xfrm>
          <a:prstGeom prst="rect">
            <a:avLst/>
          </a:prstGeom>
        </p:spPr>
        <p:txBody>
          <a:bodyPr wrap="none">
            <a:spAutoFit/>
          </a:bodyPr>
          <a:lstStyle/>
          <a:p>
            <a:pPr defTabSz="727895"/>
            <a:r>
              <a:rPr lang="en-US" sz="1600" b="1" dirty="0">
                <a:solidFill>
                  <a:prstClr val="black"/>
                </a:solidFill>
              </a:rPr>
              <a:t>Sanger Sequencing:</a:t>
            </a:r>
          </a:p>
        </p:txBody>
      </p:sp>
      <p:sp>
        <p:nvSpPr>
          <p:cNvPr id="7" name="TextBox 6">
            <a:extLst>
              <a:ext uri="{FF2B5EF4-FFF2-40B4-BE49-F238E27FC236}">
                <a16:creationId xmlns:a16="http://schemas.microsoft.com/office/drawing/2014/main" id="{1AE784E4-F12A-329E-B89A-E756457BBA9B}"/>
              </a:ext>
            </a:extLst>
          </p:cNvPr>
          <p:cNvSpPr txBox="1"/>
          <p:nvPr/>
        </p:nvSpPr>
        <p:spPr>
          <a:xfrm>
            <a:off x="1483322" y="5554238"/>
            <a:ext cx="949042" cy="338554"/>
          </a:xfrm>
          <a:prstGeom prst="rect">
            <a:avLst/>
          </a:prstGeom>
          <a:noFill/>
        </p:spPr>
        <p:txBody>
          <a:bodyPr wrap="none" rtlCol="0">
            <a:spAutoFit/>
          </a:bodyPr>
          <a:lstStyle/>
          <a:p>
            <a:r>
              <a:rPr lang="en-US" sz="1600" i="1" dirty="0"/>
              <a:t>Template</a:t>
            </a:r>
          </a:p>
        </p:txBody>
      </p:sp>
      <p:sp>
        <p:nvSpPr>
          <p:cNvPr id="3" name="Date Placeholder 2">
            <a:extLst>
              <a:ext uri="{FF2B5EF4-FFF2-40B4-BE49-F238E27FC236}">
                <a16:creationId xmlns:a16="http://schemas.microsoft.com/office/drawing/2014/main" id="{92AC6DFC-485E-DB5E-5460-788319D92AE2}"/>
              </a:ext>
            </a:extLst>
          </p:cNvPr>
          <p:cNvSpPr>
            <a:spLocks noGrp="1"/>
          </p:cNvSpPr>
          <p:nvPr>
            <p:ph type="dt" sz="half" idx="10"/>
          </p:nvPr>
        </p:nvSpPr>
        <p:spPr/>
        <p:txBody>
          <a:bodyPr/>
          <a:lstStyle/>
          <a:p>
            <a:fld id="{A6AE82FD-3757-4046-B2EB-8D900215A865}" type="datetime1">
              <a:rPr lang="en-US" smtClean="0"/>
              <a:t>8/19/2023</a:t>
            </a:fld>
            <a:endParaRPr lang="en-US"/>
          </a:p>
        </p:txBody>
      </p:sp>
      <p:sp>
        <p:nvSpPr>
          <p:cNvPr id="8" name="Footer Placeholder 7">
            <a:extLst>
              <a:ext uri="{FF2B5EF4-FFF2-40B4-BE49-F238E27FC236}">
                <a16:creationId xmlns:a16="http://schemas.microsoft.com/office/drawing/2014/main" id="{AE08653C-B652-0DA4-4116-992B104B5A66}"/>
              </a:ext>
            </a:extLst>
          </p:cNvPr>
          <p:cNvSpPr>
            <a:spLocks noGrp="1"/>
          </p:cNvSpPr>
          <p:nvPr>
            <p:ph type="ftr" sz="quarter" idx="11"/>
          </p:nvPr>
        </p:nvSpPr>
        <p:spPr/>
        <p:txBody>
          <a:bodyPr/>
          <a:lstStyle/>
          <a:p>
            <a:r>
              <a:rPr lang="en-US"/>
              <a:t>D &amp; D - Lec 2 - Fall 2023</a:t>
            </a:r>
          </a:p>
        </p:txBody>
      </p:sp>
      <p:sp>
        <p:nvSpPr>
          <p:cNvPr id="9" name="Slide Number Placeholder 8">
            <a:extLst>
              <a:ext uri="{FF2B5EF4-FFF2-40B4-BE49-F238E27FC236}">
                <a16:creationId xmlns:a16="http://schemas.microsoft.com/office/drawing/2014/main" id="{7CD7CB02-C19A-29A5-F59C-82D9F230A13F}"/>
              </a:ext>
            </a:extLst>
          </p:cNvPr>
          <p:cNvSpPr>
            <a:spLocks noGrp="1"/>
          </p:cNvSpPr>
          <p:nvPr>
            <p:ph type="sldNum" sz="quarter" idx="12"/>
          </p:nvPr>
        </p:nvSpPr>
        <p:spPr/>
        <p:txBody>
          <a:bodyPr/>
          <a:lstStyle/>
          <a:p>
            <a:fld id="{DC3BB032-4020-48F4-953B-341806DC4A2B}" type="slidenum">
              <a:rPr lang="en-US" smtClean="0"/>
              <a:t>52</a:t>
            </a:fld>
            <a:endParaRPr lang="en-US"/>
          </a:p>
        </p:txBody>
      </p:sp>
    </p:spTree>
    <p:extLst>
      <p:ext uri="{BB962C8B-B14F-4D97-AF65-F5344CB8AC3E}">
        <p14:creationId xmlns:p14="http://schemas.microsoft.com/office/powerpoint/2010/main" val="42154498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C137E7-DE54-480E-848C-9C3E31265F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78324" y="3197633"/>
            <a:ext cx="3681251" cy="2486891"/>
          </a:xfrm>
          <a:prstGeom prst="rect">
            <a:avLst/>
          </a:prstGeom>
        </p:spPr>
      </p:pic>
      <p:pic>
        <p:nvPicPr>
          <p:cNvPr id="7" name="Picture 6">
            <a:extLst>
              <a:ext uri="{FF2B5EF4-FFF2-40B4-BE49-F238E27FC236}">
                <a16:creationId xmlns:a16="http://schemas.microsoft.com/office/drawing/2014/main" id="{A626A74D-4E20-4C41-A8C6-205D22F518E8}"/>
              </a:ext>
            </a:extLst>
          </p:cNvPr>
          <p:cNvPicPr>
            <a:picLocks noChangeAspect="1"/>
          </p:cNvPicPr>
          <p:nvPr/>
        </p:nvPicPr>
        <p:blipFill>
          <a:blip r:embed="rId3"/>
          <a:stretch>
            <a:fillRect/>
          </a:stretch>
        </p:blipFill>
        <p:spPr>
          <a:xfrm>
            <a:off x="7066919" y="5173592"/>
            <a:ext cx="2911130" cy="1295400"/>
          </a:xfrm>
          <a:prstGeom prst="rect">
            <a:avLst/>
          </a:prstGeom>
        </p:spPr>
      </p:pic>
      <p:pic>
        <p:nvPicPr>
          <p:cNvPr id="8" name="Picture 7">
            <a:extLst>
              <a:ext uri="{FF2B5EF4-FFF2-40B4-BE49-F238E27FC236}">
                <a16:creationId xmlns:a16="http://schemas.microsoft.com/office/drawing/2014/main" id="{3828F40A-243B-4AEE-918A-DE56C44C12E3}"/>
              </a:ext>
            </a:extLst>
          </p:cNvPr>
          <p:cNvPicPr>
            <a:picLocks noChangeAspect="1"/>
          </p:cNvPicPr>
          <p:nvPr/>
        </p:nvPicPr>
        <p:blipFill>
          <a:blip r:embed="rId4"/>
          <a:stretch>
            <a:fillRect/>
          </a:stretch>
        </p:blipFill>
        <p:spPr>
          <a:xfrm>
            <a:off x="7068691" y="2280580"/>
            <a:ext cx="1125962" cy="633354"/>
          </a:xfrm>
          <a:prstGeom prst="rect">
            <a:avLst/>
          </a:prstGeom>
        </p:spPr>
      </p:pic>
      <p:sp>
        <p:nvSpPr>
          <p:cNvPr id="9" name="TextBox 8">
            <a:extLst>
              <a:ext uri="{FF2B5EF4-FFF2-40B4-BE49-F238E27FC236}">
                <a16:creationId xmlns:a16="http://schemas.microsoft.com/office/drawing/2014/main" id="{E0B0C252-0F87-4832-BAD7-6C5492E9BFE7}"/>
              </a:ext>
            </a:extLst>
          </p:cNvPr>
          <p:cNvSpPr txBox="1"/>
          <p:nvPr/>
        </p:nvSpPr>
        <p:spPr>
          <a:xfrm>
            <a:off x="5025939" y="7222"/>
            <a:ext cx="3392211" cy="523220"/>
          </a:xfrm>
          <a:prstGeom prst="rect">
            <a:avLst/>
          </a:prstGeom>
          <a:noFill/>
        </p:spPr>
        <p:txBody>
          <a:bodyPr wrap="none" rtlCol="0">
            <a:spAutoFit/>
          </a:bodyPr>
          <a:lstStyle/>
          <a:p>
            <a:pPr defTabSz="727895"/>
            <a:r>
              <a:rPr lang="en-US" sz="2800" dirty="0">
                <a:solidFill>
                  <a:prstClr val="black"/>
                </a:solidFill>
                <a:latin typeface="Calibri"/>
              </a:rPr>
              <a:t>What is fluorescence?</a:t>
            </a:r>
          </a:p>
        </p:txBody>
      </p:sp>
      <p:sp>
        <p:nvSpPr>
          <p:cNvPr id="10" name="TextBox 9">
            <a:extLst>
              <a:ext uri="{FF2B5EF4-FFF2-40B4-BE49-F238E27FC236}">
                <a16:creationId xmlns:a16="http://schemas.microsoft.com/office/drawing/2014/main" id="{4E7710BC-4BC0-400D-941A-0D5713698E60}"/>
              </a:ext>
            </a:extLst>
          </p:cNvPr>
          <p:cNvSpPr txBox="1"/>
          <p:nvPr/>
        </p:nvSpPr>
        <p:spPr>
          <a:xfrm>
            <a:off x="312740" y="521784"/>
            <a:ext cx="6088059" cy="2554545"/>
          </a:xfrm>
          <a:prstGeom prst="rect">
            <a:avLst/>
          </a:prstGeom>
          <a:noFill/>
        </p:spPr>
        <p:txBody>
          <a:bodyPr wrap="square" rtlCol="0">
            <a:spAutoFit/>
          </a:bodyPr>
          <a:lstStyle/>
          <a:p>
            <a:pPr marL="227486" indent="-227486" defTabSz="727895">
              <a:buFont typeface="Arial" panose="020B0604020202020204" pitchFamily="34" charset="0"/>
              <a:buChar char="•"/>
            </a:pPr>
            <a:r>
              <a:rPr lang="en-US" sz="2000" dirty="0">
                <a:solidFill>
                  <a:prstClr val="black"/>
                </a:solidFill>
                <a:latin typeface="Calibri"/>
              </a:rPr>
              <a:t>When molecules absorb light an electron goes from a lower shell to a higher shell. This is where the energy from the light goes.</a:t>
            </a:r>
          </a:p>
          <a:p>
            <a:pPr marL="227486" indent="-227486" defTabSz="727895">
              <a:buFont typeface="Arial" panose="020B0604020202020204" pitchFamily="34" charset="0"/>
              <a:buChar char="•"/>
            </a:pPr>
            <a:r>
              <a:rPr lang="en-US" sz="2000" dirty="0">
                <a:solidFill>
                  <a:prstClr val="black"/>
                </a:solidFill>
                <a:latin typeface="Calibri"/>
              </a:rPr>
              <a:t>In most molecules the electron goes back down to its original shell with the release of heat.</a:t>
            </a:r>
          </a:p>
          <a:p>
            <a:pPr marL="227486" indent="-227486" defTabSz="727895">
              <a:buFont typeface="Arial" panose="020B0604020202020204" pitchFamily="34" charset="0"/>
              <a:buChar char="•"/>
            </a:pPr>
            <a:r>
              <a:rPr lang="en-US" sz="2000" dirty="0">
                <a:solidFill>
                  <a:prstClr val="black"/>
                </a:solidFill>
                <a:latin typeface="Calibri"/>
              </a:rPr>
              <a:t>Fluorescent molecules emit the energy as light of a longer wavelength (different color).</a:t>
            </a:r>
          </a:p>
          <a:p>
            <a:pPr marL="227486" indent="-227486" defTabSz="727895">
              <a:buFont typeface="Arial" panose="020B0604020202020204" pitchFamily="34" charset="0"/>
              <a:buChar char="•"/>
            </a:pPr>
            <a:r>
              <a:rPr lang="en-US" sz="2000" dirty="0">
                <a:solidFill>
                  <a:prstClr val="black"/>
                </a:solidFill>
                <a:latin typeface="Calibri"/>
              </a:rPr>
              <a:t>The color that is emitted depends on the molecule.</a:t>
            </a:r>
          </a:p>
        </p:txBody>
      </p:sp>
      <p:pic>
        <p:nvPicPr>
          <p:cNvPr id="12" name="Picture 11">
            <a:extLst>
              <a:ext uri="{FF2B5EF4-FFF2-40B4-BE49-F238E27FC236}">
                <a16:creationId xmlns:a16="http://schemas.microsoft.com/office/drawing/2014/main" id="{0D0892F0-268E-4BB1-9578-6251032D5C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68692" y="838201"/>
            <a:ext cx="3104165" cy="1358072"/>
          </a:xfrm>
          <a:prstGeom prst="rect">
            <a:avLst/>
          </a:prstGeom>
        </p:spPr>
      </p:pic>
      <p:pic>
        <p:nvPicPr>
          <p:cNvPr id="14" name="Picture 13">
            <a:extLst>
              <a:ext uri="{FF2B5EF4-FFF2-40B4-BE49-F238E27FC236}">
                <a16:creationId xmlns:a16="http://schemas.microsoft.com/office/drawing/2014/main" id="{395FDB45-1122-438E-B58D-1B31D61B47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1894" y="3923984"/>
            <a:ext cx="2846743" cy="1206248"/>
          </a:xfrm>
          <a:prstGeom prst="rect">
            <a:avLst/>
          </a:prstGeom>
        </p:spPr>
      </p:pic>
      <p:sp>
        <p:nvSpPr>
          <p:cNvPr id="15" name="TextBox 14">
            <a:extLst>
              <a:ext uri="{FF2B5EF4-FFF2-40B4-BE49-F238E27FC236}">
                <a16:creationId xmlns:a16="http://schemas.microsoft.com/office/drawing/2014/main" id="{3D4FE694-70FF-4EDF-A69B-8922E10615C9}"/>
              </a:ext>
            </a:extLst>
          </p:cNvPr>
          <p:cNvSpPr txBox="1"/>
          <p:nvPr/>
        </p:nvSpPr>
        <p:spPr>
          <a:xfrm>
            <a:off x="6934200" y="2957294"/>
            <a:ext cx="3505200" cy="923330"/>
          </a:xfrm>
          <a:prstGeom prst="rect">
            <a:avLst/>
          </a:prstGeom>
          <a:noFill/>
        </p:spPr>
        <p:txBody>
          <a:bodyPr wrap="square" rtlCol="0">
            <a:spAutoFit/>
          </a:bodyPr>
          <a:lstStyle/>
          <a:p>
            <a:pPr defTabSz="727895"/>
            <a:r>
              <a:rPr lang="en-US" sz="1800" dirty="0">
                <a:solidFill>
                  <a:prstClr val="black"/>
                </a:solidFill>
                <a:latin typeface="Calibri"/>
              </a:rPr>
              <a:t>Fluorescently tagged antibodies can be used to stain components of cell with fluorophores.</a:t>
            </a:r>
          </a:p>
        </p:txBody>
      </p:sp>
      <p:sp>
        <p:nvSpPr>
          <p:cNvPr id="2" name="Date Placeholder 1">
            <a:extLst>
              <a:ext uri="{FF2B5EF4-FFF2-40B4-BE49-F238E27FC236}">
                <a16:creationId xmlns:a16="http://schemas.microsoft.com/office/drawing/2014/main" id="{9956D9A8-AB64-68DA-B56C-9B4746849291}"/>
              </a:ext>
            </a:extLst>
          </p:cNvPr>
          <p:cNvSpPr>
            <a:spLocks noGrp="1"/>
          </p:cNvSpPr>
          <p:nvPr>
            <p:ph type="dt" sz="half" idx="10"/>
          </p:nvPr>
        </p:nvSpPr>
        <p:spPr/>
        <p:txBody>
          <a:bodyPr/>
          <a:lstStyle/>
          <a:p>
            <a:fld id="{605F7258-5027-4FFA-A823-4A21CE236568}" type="datetime1">
              <a:rPr lang="en-US" smtClean="0"/>
              <a:t>8/19/2023</a:t>
            </a:fld>
            <a:endParaRPr lang="en-US"/>
          </a:p>
        </p:txBody>
      </p:sp>
      <p:sp>
        <p:nvSpPr>
          <p:cNvPr id="3" name="Footer Placeholder 2">
            <a:extLst>
              <a:ext uri="{FF2B5EF4-FFF2-40B4-BE49-F238E27FC236}">
                <a16:creationId xmlns:a16="http://schemas.microsoft.com/office/drawing/2014/main" id="{F21C8031-5F99-AB6B-69B5-A2E7F54AAD14}"/>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E344EB52-B7A2-EAB2-D011-35719873CBB6}"/>
              </a:ext>
            </a:extLst>
          </p:cNvPr>
          <p:cNvSpPr>
            <a:spLocks noGrp="1"/>
          </p:cNvSpPr>
          <p:nvPr>
            <p:ph type="sldNum" sz="quarter" idx="12"/>
          </p:nvPr>
        </p:nvSpPr>
        <p:spPr/>
        <p:txBody>
          <a:bodyPr/>
          <a:lstStyle/>
          <a:p>
            <a:fld id="{DC3BB032-4020-48F4-953B-341806DC4A2B}" type="slidenum">
              <a:rPr lang="en-US" smtClean="0"/>
              <a:t>53</a:t>
            </a:fld>
            <a:endParaRPr lang="en-US"/>
          </a:p>
        </p:txBody>
      </p:sp>
    </p:spTree>
    <p:extLst>
      <p:ext uri="{BB962C8B-B14F-4D97-AF65-F5344CB8AC3E}">
        <p14:creationId xmlns:p14="http://schemas.microsoft.com/office/powerpoint/2010/main" val="26241101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4ACBE8-35A7-4A36-B960-FCA060508FE3}"/>
              </a:ext>
            </a:extLst>
          </p:cNvPr>
          <p:cNvSpPr txBox="1"/>
          <p:nvPr/>
        </p:nvSpPr>
        <p:spPr>
          <a:xfrm>
            <a:off x="1595634" y="-19958"/>
            <a:ext cx="9837052" cy="424090"/>
          </a:xfrm>
          <a:prstGeom prst="rect">
            <a:avLst/>
          </a:prstGeom>
          <a:noFill/>
        </p:spPr>
        <p:txBody>
          <a:bodyPr wrap="none" rtlCol="0">
            <a:spAutoFit/>
          </a:bodyPr>
          <a:lstStyle/>
          <a:p>
            <a:r>
              <a:rPr lang="en-US" sz="2156" dirty="0">
                <a:latin typeface="Arial" panose="020B0604020202020204" pitchFamily="34" charset="0"/>
              </a:rPr>
              <a:t>DNA Sequencing - Determining the Order of Bases Added by DNA Polymerase</a:t>
            </a:r>
          </a:p>
        </p:txBody>
      </p:sp>
      <p:sp>
        <p:nvSpPr>
          <p:cNvPr id="6" name="TextBox 5">
            <a:extLst>
              <a:ext uri="{FF2B5EF4-FFF2-40B4-BE49-F238E27FC236}">
                <a16:creationId xmlns:a16="http://schemas.microsoft.com/office/drawing/2014/main" id="{F3EF6381-C41B-41A8-AD1F-C8620B77232F}"/>
              </a:ext>
            </a:extLst>
          </p:cNvPr>
          <p:cNvSpPr txBox="1"/>
          <p:nvPr/>
        </p:nvSpPr>
        <p:spPr>
          <a:xfrm>
            <a:off x="633706" y="1143000"/>
            <a:ext cx="6347264" cy="929870"/>
          </a:xfrm>
          <a:prstGeom prst="rect">
            <a:avLst/>
          </a:prstGeom>
          <a:noFill/>
        </p:spPr>
        <p:txBody>
          <a:bodyPr wrap="square" rtlCol="0">
            <a:spAutoFit/>
          </a:bodyPr>
          <a:lstStyle/>
          <a:p>
            <a:pPr>
              <a:spcBef>
                <a:spcPts val="544"/>
              </a:spcBef>
            </a:pPr>
            <a:r>
              <a:rPr lang="en-US" sz="1814" b="1" dirty="0">
                <a:latin typeface="Arial" panose="020B0604020202020204" pitchFamily="34" charset="0"/>
                <a:cs typeface="Arial" panose="020B0604020202020204" pitchFamily="34" charset="0"/>
              </a:rPr>
              <a:t>1. </a:t>
            </a:r>
            <a:r>
              <a:rPr lang="en-US" sz="1814" dirty="0">
                <a:latin typeface="Arial" panose="020B0604020202020204" pitchFamily="34" charset="0"/>
                <a:cs typeface="Arial" panose="020B0604020202020204" pitchFamily="34" charset="0"/>
              </a:rPr>
              <a:t>Start sequencing at known location with primer that anneals at a </a:t>
            </a:r>
            <a:r>
              <a:rPr lang="en-US" sz="1814" b="1" i="1" dirty="0">
                <a:latin typeface="Arial" panose="020B0604020202020204" pitchFamily="34" charset="0"/>
                <a:cs typeface="Arial" panose="020B0604020202020204" pitchFamily="34" charset="0"/>
              </a:rPr>
              <a:t>unique</a:t>
            </a:r>
            <a:r>
              <a:rPr lang="en-US" sz="1814" dirty="0">
                <a:latin typeface="Arial" panose="020B0604020202020204" pitchFamily="34" charset="0"/>
                <a:cs typeface="Arial" panose="020B0604020202020204" pitchFamily="34" charset="0"/>
              </a:rPr>
              <a:t> location on the plasmid, “upstream” from the region to be sequenced.</a:t>
            </a:r>
          </a:p>
        </p:txBody>
      </p:sp>
      <p:sp>
        <p:nvSpPr>
          <p:cNvPr id="13" name="TextBox 12">
            <a:extLst>
              <a:ext uri="{FF2B5EF4-FFF2-40B4-BE49-F238E27FC236}">
                <a16:creationId xmlns:a16="http://schemas.microsoft.com/office/drawing/2014/main" id="{57CF6F3F-D27E-4476-AA17-0AF4D0CFC19A}"/>
              </a:ext>
            </a:extLst>
          </p:cNvPr>
          <p:cNvSpPr txBox="1"/>
          <p:nvPr/>
        </p:nvSpPr>
        <p:spPr>
          <a:xfrm>
            <a:off x="4278361" y="4338568"/>
            <a:ext cx="4270149" cy="642612"/>
          </a:xfrm>
          <a:prstGeom prst="rect">
            <a:avLst/>
          </a:prstGeom>
          <a:noFill/>
        </p:spPr>
        <p:txBody>
          <a:bodyPr wrap="square" rtlCol="0">
            <a:spAutoFit/>
          </a:bodyPr>
          <a:lstStyle/>
          <a:p>
            <a:r>
              <a:rPr lang="en-US" sz="1788" dirty="0">
                <a:latin typeface="Arial" panose="020B0604020202020204" pitchFamily="34" charset="0"/>
              </a:rPr>
              <a:t>                5’C-T-T-A</a:t>
            </a:r>
          </a:p>
          <a:p>
            <a:r>
              <a:rPr lang="en-US" sz="1788" dirty="0">
                <a:latin typeface="Arial" panose="020B0604020202020204" pitchFamily="34" charset="0"/>
              </a:rPr>
              <a:t>3’-A-G-T-C-G-A-A-T-C-A-T-T-A-G-G-C</a:t>
            </a:r>
          </a:p>
        </p:txBody>
      </p:sp>
      <p:cxnSp>
        <p:nvCxnSpPr>
          <p:cNvPr id="16" name="Straight Arrow Connector 15">
            <a:extLst>
              <a:ext uri="{FF2B5EF4-FFF2-40B4-BE49-F238E27FC236}">
                <a16:creationId xmlns:a16="http://schemas.microsoft.com/office/drawing/2014/main" id="{FE9BFC2B-7BCD-42C7-B1BF-351B5A57B98C}"/>
              </a:ext>
            </a:extLst>
          </p:cNvPr>
          <p:cNvCxnSpPr>
            <a:cxnSpLocks/>
          </p:cNvCxnSpPr>
          <p:nvPr/>
        </p:nvCxnSpPr>
        <p:spPr>
          <a:xfrm>
            <a:off x="4953000" y="4227781"/>
            <a:ext cx="341618" cy="129336"/>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6B50715-03EA-4041-AB8A-4D14820C25B0}"/>
              </a:ext>
            </a:extLst>
          </p:cNvPr>
          <p:cNvCxnSpPr>
            <a:cxnSpLocks/>
          </p:cNvCxnSpPr>
          <p:nvPr/>
        </p:nvCxnSpPr>
        <p:spPr>
          <a:xfrm flipH="1">
            <a:off x="6446134" y="4169893"/>
            <a:ext cx="692636" cy="308697"/>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F79A0036-6F20-9130-A8B3-B21C3D7E977C}"/>
              </a:ext>
            </a:extLst>
          </p:cNvPr>
          <p:cNvGrpSpPr/>
          <p:nvPr/>
        </p:nvGrpSpPr>
        <p:grpSpPr>
          <a:xfrm>
            <a:off x="3581400" y="3360460"/>
            <a:ext cx="5224107" cy="2120983"/>
            <a:chOff x="6650803" y="-193032"/>
            <a:chExt cx="5761029" cy="2338973"/>
          </a:xfrm>
        </p:grpSpPr>
        <p:sp>
          <p:nvSpPr>
            <p:cNvPr id="11" name="TextBox 10">
              <a:extLst>
                <a:ext uri="{FF2B5EF4-FFF2-40B4-BE49-F238E27FC236}">
                  <a16:creationId xmlns:a16="http://schemas.microsoft.com/office/drawing/2014/main" id="{8E748811-340E-4A08-955B-7A9CF9FC876A}"/>
                </a:ext>
              </a:extLst>
            </p:cNvPr>
            <p:cNvSpPr txBox="1"/>
            <p:nvPr/>
          </p:nvSpPr>
          <p:spPr>
            <a:xfrm>
              <a:off x="6650803" y="-19401"/>
              <a:ext cx="2174447" cy="655767"/>
            </a:xfrm>
            <a:prstGeom prst="rect">
              <a:avLst/>
            </a:prstGeom>
            <a:noFill/>
          </p:spPr>
          <p:txBody>
            <a:bodyPr wrap="square" rtlCol="0">
              <a:spAutoFit/>
            </a:bodyPr>
            <a:lstStyle/>
            <a:p>
              <a:r>
                <a:rPr lang="en-US" sz="1632" dirty="0">
                  <a:solidFill>
                    <a:srgbClr val="FF0000"/>
                  </a:solidFill>
                  <a:latin typeface="Arial" panose="020B0604020202020204" pitchFamily="34" charset="0"/>
                </a:rPr>
                <a:t>All DNA molecules begin here.</a:t>
              </a:r>
            </a:p>
          </p:txBody>
        </p:sp>
        <p:sp>
          <p:nvSpPr>
            <p:cNvPr id="12" name="TextBox 11">
              <a:extLst>
                <a:ext uri="{FF2B5EF4-FFF2-40B4-BE49-F238E27FC236}">
                  <a16:creationId xmlns:a16="http://schemas.microsoft.com/office/drawing/2014/main" id="{3B53FFC5-ADCA-4A15-AE5C-C788201DCB17}"/>
                </a:ext>
              </a:extLst>
            </p:cNvPr>
            <p:cNvSpPr txBox="1"/>
            <p:nvPr/>
          </p:nvSpPr>
          <p:spPr>
            <a:xfrm>
              <a:off x="10571756" y="-193032"/>
              <a:ext cx="1419577" cy="932739"/>
            </a:xfrm>
            <a:prstGeom prst="rect">
              <a:avLst/>
            </a:prstGeom>
            <a:noFill/>
          </p:spPr>
          <p:txBody>
            <a:bodyPr wrap="square" rtlCol="0">
              <a:spAutoFit/>
            </a:bodyPr>
            <a:lstStyle/>
            <a:p>
              <a:r>
                <a:rPr lang="en-US" sz="1632" dirty="0">
                  <a:solidFill>
                    <a:srgbClr val="FF0000"/>
                  </a:solidFill>
                  <a:latin typeface="Arial" panose="020B0604020202020204" pitchFamily="34" charset="0"/>
                </a:rPr>
                <a:t>First base is added here.</a:t>
              </a:r>
            </a:p>
          </p:txBody>
        </p:sp>
        <p:sp>
          <p:nvSpPr>
            <p:cNvPr id="27" name="TextBox 26">
              <a:extLst>
                <a:ext uri="{FF2B5EF4-FFF2-40B4-BE49-F238E27FC236}">
                  <a16:creationId xmlns:a16="http://schemas.microsoft.com/office/drawing/2014/main" id="{ECF19F39-2811-4E90-9A12-97C3FF5F06B1}"/>
                </a:ext>
              </a:extLst>
            </p:cNvPr>
            <p:cNvSpPr txBox="1"/>
            <p:nvPr/>
          </p:nvSpPr>
          <p:spPr>
            <a:xfrm>
              <a:off x="7398529" y="1507445"/>
              <a:ext cx="2636239" cy="378795"/>
            </a:xfrm>
            <a:prstGeom prst="rect">
              <a:avLst/>
            </a:prstGeom>
            <a:noFill/>
          </p:spPr>
          <p:txBody>
            <a:bodyPr wrap="square" rtlCol="0">
              <a:spAutoFit/>
            </a:bodyPr>
            <a:lstStyle/>
            <a:p>
              <a:r>
                <a:rPr lang="en-US" sz="1632" dirty="0">
                  <a:latin typeface="Arial" panose="020B0604020202020204" pitchFamily="34" charset="0"/>
                </a:rPr>
                <a:t>Known Seq (plasmid)</a:t>
              </a:r>
            </a:p>
          </p:txBody>
        </p:sp>
        <p:sp>
          <p:nvSpPr>
            <p:cNvPr id="28" name="TextBox 27">
              <a:extLst>
                <a:ext uri="{FF2B5EF4-FFF2-40B4-BE49-F238E27FC236}">
                  <a16:creationId xmlns:a16="http://schemas.microsoft.com/office/drawing/2014/main" id="{1CCD487F-48DF-44E2-A656-E906E7801D76}"/>
                </a:ext>
              </a:extLst>
            </p:cNvPr>
            <p:cNvSpPr txBox="1"/>
            <p:nvPr/>
          </p:nvSpPr>
          <p:spPr>
            <a:xfrm>
              <a:off x="10151257" y="1490174"/>
              <a:ext cx="2260575" cy="655767"/>
            </a:xfrm>
            <a:prstGeom prst="rect">
              <a:avLst/>
            </a:prstGeom>
            <a:noFill/>
          </p:spPr>
          <p:txBody>
            <a:bodyPr wrap="square" rtlCol="0">
              <a:spAutoFit/>
            </a:bodyPr>
            <a:lstStyle/>
            <a:p>
              <a:r>
                <a:rPr lang="en-US" sz="1632" dirty="0">
                  <a:latin typeface="Arial" panose="020B0604020202020204" pitchFamily="34" charset="0"/>
                </a:rPr>
                <a:t>Unknown sequence</a:t>
              </a:r>
            </a:p>
            <a:p>
              <a:r>
                <a:rPr lang="en-US" sz="1632" dirty="0">
                  <a:latin typeface="Arial" panose="020B0604020202020204" pitchFamily="34" charset="0"/>
                </a:rPr>
                <a:t>(insert)</a:t>
              </a:r>
            </a:p>
          </p:txBody>
        </p:sp>
        <p:cxnSp>
          <p:nvCxnSpPr>
            <p:cNvPr id="41" name="Straight Arrow Connector 40">
              <a:extLst>
                <a:ext uri="{FF2B5EF4-FFF2-40B4-BE49-F238E27FC236}">
                  <a16:creationId xmlns:a16="http://schemas.microsoft.com/office/drawing/2014/main" id="{D767A194-6AB8-4D43-A5FF-2C4BE86454C2}"/>
                </a:ext>
              </a:extLst>
            </p:cNvPr>
            <p:cNvCxnSpPr/>
            <p:nvPr/>
          </p:nvCxnSpPr>
          <p:spPr>
            <a:xfrm>
              <a:off x="7816857" y="1548948"/>
              <a:ext cx="22605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D57F4B3D-7EE7-416C-B78B-06B282FD904A}"/>
                </a:ext>
              </a:extLst>
            </p:cNvPr>
            <p:cNvCxnSpPr/>
            <p:nvPr/>
          </p:nvCxnSpPr>
          <p:spPr>
            <a:xfrm flipH="1">
              <a:off x="10120496" y="1548948"/>
              <a:ext cx="158583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5" name="Date Placeholder 14">
            <a:extLst>
              <a:ext uri="{FF2B5EF4-FFF2-40B4-BE49-F238E27FC236}">
                <a16:creationId xmlns:a16="http://schemas.microsoft.com/office/drawing/2014/main" id="{E1678221-7B06-81A4-15DA-96D42833BB6F}"/>
              </a:ext>
            </a:extLst>
          </p:cNvPr>
          <p:cNvSpPr>
            <a:spLocks noGrp="1"/>
          </p:cNvSpPr>
          <p:nvPr>
            <p:ph type="dt" sz="half" idx="10"/>
          </p:nvPr>
        </p:nvSpPr>
        <p:spPr/>
        <p:txBody>
          <a:bodyPr/>
          <a:lstStyle/>
          <a:p>
            <a:fld id="{F77A882E-931D-4104-93C7-9F1F79D11D52}" type="datetime1">
              <a:rPr lang="en-US" smtClean="0"/>
              <a:t>8/19/2023</a:t>
            </a:fld>
            <a:endParaRPr lang="en-US"/>
          </a:p>
        </p:txBody>
      </p:sp>
      <p:sp>
        <p:nvSpPr>
          <p:cNvPr id="33" name="Footer Placeholder 32">
            <a:extLst>
              <a:ext uri="{FF2B5EF4-FFF2-40B4-BE49-F238E27FC236}">
                <a16:creationId xmlns:a16="http://schemas.microsoft.com/office/drawing/2014/main" id="{056697F6-1C8A-DA50-C5C9-CB81B09DF33D}"/>
              </a:ext>
            </a:extLst>
          </p:cNvPr>
          <p:cNvSpPr>
            <a:spLocks noGrp="1"/>
          </p:cNvSpPr>
          <p:nvPr>
            <p:ph type="ftr" sz="quarter" idx="11"/>
          </p:nvPr>
        </p:nvSpPr>
        <p:spPr/>
        <p:txBody>
          <a:bodyPr/>
          <a:lstStyle/>
          <a:p>
            <a:r>
              <a:rPr lang="en-US"/>
              <a:t>D &amp; D - Lec 2 - Fall 2023</a:t>
            </a:r>
          </a:p>
        </p:txBody>
      </p:sp>
      <p:sp>
        <p:nvSpPr>
          <p:cNvPr id="37" name="Slide Number Placeholder 36">
            <a:extLst>
              <a:ext uri="{FF2B5EF4-FFF2-40B4-BE49-F238E27FC236}">
                <a16:creationId xmlns:a16="http://schemas.microsoft.com/office/drawing/2014/main" id="{F317033D-CE9F-658B-1918-164FE7D5BA07}"/>
              </a:ext>
            </a:extLst>
          </p:cNvPr>
          <p:cNvSpPr>
            <a:spLocks noGrp="1"/>
          </p:cNvSpPr>
          <p:nvPr>
            <p:ph type="sldNum" sz="quarter" idx="12"/>
          </p:nvPr>
        </p:nvSpPr>
        <p:spPr/>
        <p:txBody>
          <a:bodyPr/>
          <a:lstStyle/>
          <a:p>
            <a:fld id="{DC3BB032-4020-48F4-953B-341806DC4A2B}" type="slidenum">
              <a:rPr lang="en-US" smtClean="0"/>
              <a:t>54</a:t>
            </a:fld>
            <a:endParaRPr lang="en-US"/>
          </a:p>
        </p:txBody>
      </p:sp>
    </p:spTree>
    <p:extLst>
      <p:ext uri="{BB962C8B-B14F-4D97-AF65-F5344CB8AC3E}">
        <p14:creationId xmlns:p14="http://schemas.microsoft.com/office/powerpoint/2010/main" val="18164494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4ACBE8-35A7-4A36-B960-FCA060508FE3}"/>
              </a:ext>
            </a:extLst>
          </p:cNvPr>
          <p:cNvSpPr txBox="1"/>
          <p:nvPr/>
        </p:nvSpPr>
        <p:spPr>
          <a:xfrm>
            <a:off x="1595634" y="-19958"/>
            <a:ext cx="9837052" cy="424090"/>
          </a:xfrm>
          <a:prstGeom prst="rect">
            <a:avLst/>
          </a:prstGeom>
          <a:noFill/>
        </p:spPr>
        <p:txBody>
          <a:bodyPr wrap="none" rtlCol="0">
            <a:spAutoFit/>
          </a:bodyPr>
          <a:lstStyle/>
          <a:p>
            <a:r>
              <a:rPr lang="en-US" sz="2156" dirty="0">
                <a:latin typeface="Arial" panose="020B0604020202020204" pitchFamily="34" charset="0"/>
              </a:rPr>
              <a:t>DNA Sequencing - Determining the Order of Bases Added by DNA Polymerase</a:t>
            </a:r>
          </a:p>
        </p:txBody>
      </p:sp>
      <p:sp>
        <p:nvSpPr>
          <p:cNvPr id="6" name="TextBox 5">
            <a:extLst>
              <a:ext uri="{FF2B5EF4-FFF2-40B4-BE49-F238E27FC236}">
                <a16:creationId xmlns:a16="http://schemas.microsoft.com/office/drawing/2014/main" id="{F3EF6381-C41B-41A8-AD1F-C8620B77232F}"/>
              </a:ext>
            </a:extLst>
          </p:cNvPr>
          <p:cNvSpPr txBox="1"/>
          <p:nvPr/>
        </p:nvSpPr>
        <p:spPr>
          <a:xfrm>
            <a:off x="214387" y="331881"/>
            <a:ext cx="6248120" cy="1831527"/>
          </a:xfrm>
          <a:prstGeom prst="rect">
            <a:avLst/>
          </a:prstGeom>
          <a:noFill/>
        </p:spPr>
        <p:txBody>
          <a:bodyPr wrap="square" rtlCol="0">
            <a:spAutoFit/>
          </a:bodyPr>
          <a:lstStyle/>
          <a:p>
            <a:pPr>
              <a:spcBef>
                <a:spcPts val="544"/>
              </a:spcBef>
            </a:pPr>
            <a:r>
              <a:rPr lang="en-US" sz="1814" b="1" dirty="0">
                <a:latin typeface="Arial" panose="020B0604020202020204" pitchFamily="34" charset="0"/>
                <a:cs typeface="Arial" panose="020B0604020202020204" pitchFamily="34" charset="0"/>
              </a:rPr>
              <a:t>2. </a:t>
            </a:r>
            <a:r>
              <a:rPr lang="en-US" sz="1814" dirty="0">
                <a:latin typeface="Arial" panose="020B0604020202020204" pitchFamily="34" charset="0"/>
                <a:cs typeface="Arial" panose="020B0604020202020204" pitchFamily="34" charset="0"/>
              </a:rPr>
              <a:t>Use a mixture of normal bases (dNTPs) and dideoxy bases (</a:t>
            </a:r>
            <a:r>
              <a:rPr lang="en-US" sz="1814" dirty="0" err="1">
                <a:latin typeface="Arial" panose="020B0604020202020204" pitchFamily="34" charset="0"/>
                <a:cs typeface="Arial" panose="020B0604020202020204" pitchFamily="34" charset="0"/>
              </a:rPr>
              <a:t>ddNTP</a:t>
            </a:r>
            <a:r>
              <a:rPr lang="en-US" sz="1814" dirty="0">
                <a:latin typeface="Arial" panose="020B0604020202020204" pitchFamily="34" charset="0"/>
                <a:cs typeface="Arial" panose="020B0604020202020204" pitchFamily="34" charset="0"/>
              </a:rPr>
              <a:t>) for polymerization. Ratio of dNTP to </a:t>
            </a:r>
            <a:r>
              <a:rPr lang="en-US" sz="1814" dirty="0" err="1">
                <a:latin typeface="Arial" panose="020B0604020202020204" pitchFamily="34" charset="0"/>
                <a:cs typeface="Arial" panose="020B0604020202020204" pitchFamily="34" charset="0"/>
              </a:rPr>
              <a:t>ddNTP</a:t>
            </a:r>
            <a:r>
              <a:rPr lang="en-US" sz="1814" dirty="0">
                <a:latin typeface="Arial" panose="020B0604020202020204" pitchFamily="34" charset="0"/>
                <a:cs typeface="Arial" panose="020B0604020202020204" pitchFamily="34" charset="0"/>
              </a:rPr>
              <a:t> is (100:1), most of the time elongation occurs.</a:t>
            </a:r>
          </a:p>
          <a:p>
            <a:pPr marL="101653" indent="-60133">
              <a:spcBef>
                <a:spcPts val="544"/>
              </a:spcBef>
              <a:buFont typeface="Arial" panose="020B0604020202020204" pitchFamily="34" charset="0"/>
              <a:buChar char="•"/>
            </a:pPr>
            <a:r>
              <a:rPr lang="en-US" sz="1814" dirty="0" err="1">
                <a:latin typeface="Arial" panose="020B0604020202020204" pitchFamily="34" charset="0"/>
                <a:cs typeface="Arial" panose="020B0604020202020204" pitchFamily="34" charset="0"/>
              </a:rPr>
              <a:t>ddNTPs</a:t>
            </a:r>
            <a:r>
              <a:rPr lang="en-US" sz="1814" dirty="0">
                <a:latin typeface="Arial" panose="020B0604020202020204" pitchFamily="34" charset="0"/>
                <a:cs typeface="Arial" panose="020B0604020202020204" pitchFamily="34" charset="0"/>
              </a:rPr>
              <a:t> can be added to the DNA since they have a 5’-triphosphate but </a:t>
            </a:r>
            <a:r>
              <a:rPr lang="en-US" sz="1814" b="1" i="1" dirty="0">
                <a:latin typeface="Arial" panose="020B0604020202020204" pitchFamily="34" charset="0"/>
                <a:cs typeface="Arial" panose="020B0604020202020204" pitchFamily="34" charset="0"/>
              </a:rPr>
              <a:t>terminate</a:t>
            </a:r>
            <a:r>
              <a:rPr lang="en-US" sz="1814" dirty="0">
                <a:latin typeface="Arial" panose="020B0604020202020204" pitchFamily="34" charset="0"/>
                <a:cs typeface="Arial" panose="020B0604020202020204" pitchFamily="34" charset="0"/>
              </a:rPr>
              <a:t> the chain due to the lack of a 3’-OH. ~ 1 in 100 chains terminate at each base addition</a:t>
            </a:r>
          </a:p>
        </p:txBody>
      </p:sp>
      <p:grpSp>
        <p:nvGrpSpPr>
          <p:cNvPr id="24" name="Group 23">
            <a:extLst>
              <a:ext uri="{FF2B5EF4-FFF2-40B4-BE49-F238E27FC236}">
                <a16:creationId xmlns:a16="http://schemas.microsoft.com/office/drawing/2014/main" id="{7ADC464A-27DC-8316-D389-20BBF5147A82}"/>
              </a:ext>
            </a:extLst>
          </p:cNvPr>
          <p:cNvGrpSpPr/>
          <p:nvPr/>
        </p:nvGrpSpPr>
        <p:grpSpPr>
          <a:xfrm>
            <a:off x="7795339" y="1789949"/>
            <a:ext cx="4182274" cy="4855705"/>
            <a:chOff x="6154686" y="1959304"/>
            <a:chExt cx="4612119" cy="5354764"/>
          </a:xfrm>
        </p:grpSpPr>
        <p:pic>
          <p:nvPicPr>
            <p:cNvPr id="2" name="Picture 1">
              <a:extLst>
                <a:ext uri="{FF2B5EF4-FFF2-40B4-BE49-F238E27FC236}">
                  <a16:creationId xmlns:a16="http://schemas.microsoft.com/office/drawing/2014/main" id="{F723DCD6-38A7-4CC0-B371-17111AB744FD}"/>
                </a:ext>
              </a:extLst>
            </p:cNvPr>
            <p:cNvPicPr>
              <a:picLocks noChangeAspect="1"/>
            </p:cNvPicPr>
            <p:nvPr/>
          </p:nvPicPr>
          <p:blipFill rotWithShape="1">
            <a:blip r:embed="rId3"/>
            <a:srcRect b="7758"/>
            <a:stretch/>
          </p:blipFill>
          <p:spPr>
            <a:xfrm>
              <a:off x="6464554" y="1959304"/>
              <a:ext cx="4302251" cy="5354764"/>
            </a:xfrm>
            <a:prstGeom prst="rect">
              <a:avLst/>
            </a:prstGeom>
          </p:spPr>
        </p:pic>
        <p:sp>
          <p:nvSpPr>
            <p:cNvPr id="3" name="Rectangle: Rounded Corners 2">
              <a:extLst>
                <a:ext uri="{FF2B5EF4-FFF2-40B4-BE49-F238E27FC236}">
                  <a16:creationId xmlns:a16="http://schemas.microsoft.com/office/drawing/2014/main" id="{741A5DD3-A1E3-48A1-8516-C0674CA46137}"/>
                </a:ext>
              </a:extLst>
            </p:cNvPr>
            <p:cNvSpPr/>
            <p:nvPr/>
          </p:nvSpPr>
          <p:spPr>
            <a:xfrm>
              <a:off x="6351606" y="2818228"/>
              <a:ext cx="584532" cy="326427"/>
            </a:xfrm>
            <a:prstGeom prst="roundRect">
              <a:avLst/>
            </a:prstGeom>
            <a:solidFill>
              <a:srgbClr val="0D08EA"/>
            </a:solidFill>
            <a:ln>
              <a:solidFill>
                <a:srgbClr val="0D0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7" name="Rectangle: Rounded Corners 6">
              <a:extLst>
                <a:ext uri="{FF2B5EF4-FFF2-40B4-BE49-F238E27FC236}">
                  <a16:creationId xmlns:a16="http://schemas.microsoft.com/office/drawing/2014/main" id="{9D874EF1-A046-4891-A020-2A6888187587}"/>
                </a:ext>
              </a:extLst>
            </p:cNvPr>
            <p:cNvSpPr/>
            <p:nvPr/>
          </p:nvSpPr>
          <p:spPr>
            <a:xfrm>
              <a:off x="6357150" y="3919257"/>
              <a:ext cx="584532" cy="326427"/>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8" name="Rectangle: Rounded Corners 7">
              <a:extLst>
                <a:ext uri="{FF2B5EF4-FFF2-40B4-BE49-F238E27FC236}">
                  <a16:creationId xmlns:a16="http://schemas.microsoft.com/office/drawing/2014/main" id="{0E96F8A9-C5DC-4E30-813F-4A58E04A2D69}"/>
                </a:ext>
              </a:extLst>
            </p:cNvPr>
            <p:cNvSpPr/>
            <p:nvPr/>
          </p:nvSpPr>
          <p:spPr>
            <a:xfrm>
              <a:off x="6375759" y="5143781"/>
              <a:ext cx="584532" cy="326427"/>
            </a:xfrm>
            <a:prstGeom prst="roundRect">
              <a:avLst/>
            </a:prstGeom>
            <a:solidFill>
              <a:srgbClr val="04CC0E"/>
            </a:solidFill>
            <a:ln>
              <a:solidFill>
                <a:srgbClr val="04CC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9" name="Rectangle: Rounded Corners 8">
              <a:extLst>
                <a:ext uri="{FF2B5EF4-FFF2-40B4-BE49-F238E27FC236}">
                  <a16:creationId xmlns:a16="http://schemas.microsoft.com/office/drawing/2014/main" id="{04864E48-6D9D-4811-B8C2-85A26B7FBB4D}"/>
                </a:ext>
              </a:extLst>
            </p:cNvPr>
            <p:cNvSpPr/>
            <p:nvPr/>
          </p:nvSpPr>
          <p:spPr>
            <a:xfrm>
              <a:off x="6351606" y="6213865"/>
              <a:ext cx="584532" cy="326427"/>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20" name="Rectangle 19">
              <a:extLst>
                <a:ext uri="{FF2B5EF4-FFF2-40B4-BE49-F238E27FC236}">
                  <a16:creationId xmlns:a16="http://schemas.microsoft.com/office/drawing/2014/main" id="{E94B5DDF-BBBA-4714-881C-2A7991AD2119}"/>
                </a:ext>
              </a:extLst>
            </p:cNvPr>
            <p:cNvSpPr/>
            <p:nvPr/>
          </p:nvSpPr>
          <p:spPr>
            <a:xfrm>
              <a:off x="6154686" y="5844084"/>
              <a:ext cx="1073381" cy="379289"/>
            </a:xfrm>
            <a:prstGeom prst="rect">
              <a:avLst/>
            </a:prstGeom>
          </p:spPr>
          <p:txBody>
            <a:bodyPr wrap="none">
              <a:spAutoFit/>
            </a:bodyPr>
            <a:lstStyle/>
            <a:p>
              <a:r>
                <a:rPr lang="en-US" sz="1635" b="1" dirty="0" err="1">
                  <a:latin typeface="Arial" panose="020B0604020202020204" pitchFamily="34" charset="0"/>
                </a:rPr>
                <a:t>ddGTP</a:t>
              </a:r>
              <a:r>
                <a:rPr lang="en-US" sz="1635" b="1" baseline="30000" dirty="0" err="1">
                  <a:latin typeface="Arial" panose="020B0604020202020204" pitchFamily="34" charset="0"/>
                </a:rPr>
                <a:t>H</a:t>
              </a:r>
              <a:endParaRPr lang="en-US" sz="1635" b="1" baseline="30000" dirty="0">
                <a:latin typeface="Arial" panose="020B0604020202020204" pitchFamily="34" charset="0"/>
              </a:endParaRPr>
            </a:p>
          </p:txBody>
        </p:sp>
        <p:sp>
          <p:nvSpPr>
            <p:cNvPr id="21" name="Rectangle 20">
              <a:extLst>
                <a:ext uri="{FF2B5EF4-FFF2-40B4-BE49-F238E27FC236}">
                  <a16:creationId xmlns:a16="http://schemas.microsoft.com/office/drawing/2014/main" id="{E6A2864B-53B4-4A3F-A923-19A66533AFE1}"/>
                </a:ext>
              </a:extLst>
            </p:cNvPr>
            <p:cNvSpPr/>
            <p:nvPr/>
          </p:nvSpPr>
          <p:spPr>
            <a:xfrm>
              <a:off x="6251324" y="3529254"/>
              <a:ext cx="1034491" cy="379289"/>
            </a:xfrm>
            <a:prstGeom prst="rect">
              <a:avLst/>
            </a:prstGeom>
            <a:solidFill>
              <a:schemeClr val="bg1"/>
            </a:solidFill>
          </p:spPr>
          <p:txBody>
            <a:bodyPr wrap="none">
              <a:spAutoFit/>
            </a:bodyPr>
            <a:lstStyle/>
            <a:p>
              <a:r>
                <a:rPr lang="en-US" sz="1635" b="1" dirty="0" err="1">
                  <a:solidFill>
                    <a:srgbClr val="FF0000"/>
                  </a:solidFill>
                  <a:latin typeface="Arial" panose="020B0604020202020204" pitchFamily="34" charset="0"/>
                </a:rPr>
                <a:t>ddTTP</a:t>
              </a:r>
              <a:r>
                <a:rPr lang="en-US" sz="1635" b="1" baseline="30000" dirty="0" err="1">
                  <a:solidFill>
                    <a:srgbClr val="FF0000"/>
                  </a:solidFill>
                  <a:latin typeface="Arial" panose="020B0604020202020204" pitchFamily="34" charset="0"/>
                </a:rPr>
                <a:t>H</a:t>
              </a:r>
              <a:endParaRPr lang="en-US" sz="1635" dirty="0">
                <a:solidFill>
                  <a:srgbClr val="FF0000"/>
                </a:solidFill>
                <a:latin typeface="Arial" panose="020B0604020202020204" pitchFamily="34" charset="0"/>
              </a:endParaRPr>
            </a:p>
          </p:txBody>
        </p:sp>
        <p:sp>
          <p:nvSpPr>
            <p:cNvPr id="22" name="Rectangle 21">
              <a:extLst>
                <a:ext uri="{FF2B5EF4-FFF2-40B4-BE49-F238E27FC236}">
                  <a16:creationId xmlns:a16="http://schemas.microsoft.com/office/drawing/2014/main" id="{EF6C67F7-F2A7-4BA1-8664-09667E57F35A}"/>
                </a:ext>
              </a:extLst>
            </p:cNvPr>
            <p:cNvSpPr/>
            <p:nvPr/>
          </p:nvSpPr>
          <p:spPr>
            <a:xfrm>
              <a:off x="6227205" y="4798229"/>
              <a:ext cx="1042058" cy="379289"/>
            </a:xfrm>
            <a:prstGeom prst="rect">
              <a:avLst/>
            </a:prstGeom>
          </p:spPr>
          <p:txBody>
            <a:bodyPr wrap="none">
              <a:spAutoFit/>
            </a:bodyPr>
            <a:lstStyle/>
            <a:p>
              <a:r>
                <a:rPr lang="en-US" sz="1635" b="1" dirty="0" err="1">
                  <a:solidFill>
                    <a:srgbClr val="00B050"/>
                  </a:solidFill>
                  <a:latin typeface="Arial" panose="020B0604020202020204" pitchFamily="34" charset="0"/>
                </a:rPr>
                <a:t>ddATP</a:t>
              </a:r>
              <a:r>
                <a:rPr lang="en-US" sz="1635" b="1" baseline="30000" dirty="0" err="1">
                  <a:solidFill>
                    <a:srgbClr val="00B050"/>
                  </a:solidFill>
                  <a:latin typeface="Arial" panose="020B0604020202020204" pitchFamily="34" charset="0"/>
                </a:rPr>
                <a:t>H</a:t>
              </a:r>
              <a:endParaRPr lang="en-US" sz="1635" b="1" baseline="30000" dirty="0">
                <a:solidFill>
                  <a:srgbClr val="00B050"/>
                </a:solidFill>
                <a:latin typeface="Arial" panose="020B0604020202020204" pitchFamily="34" charset="0"/>
              </a:endParaRPr>
            </a:p>
          </p:txBody>
        </p:sp>
        <p:sp>
          <p:nvSpPr>
            <p:cNvPr id="23" name="Rectangle 22">
              <a:extLst>
                <a:ext uri="{FF2B5EF4-FFF2-40B4-BE49-F238E27FC236}">
                  <a16:creationId xmlns:a16="http://schemas.microsoft.com/office/drawing/2014/main" id="{74C2700B-F6B5-4249-A2D0-2FF27E63AC2F}"/>
                </a:ext>
              </a:extLst>
            </p:cNvPr>
            <p:cNvSpPr/>
            <p:nvPr/>
          </p:nvSpPr>
          <p:spPr>
            <a:xfrm>
              <a:off x="6225675" y="2455630"/>
              <a:ext cx="1059239" cy="379289"/>
            </a:xfrm>
            <a:prstGeom prst="rect">
              <a:avLst/>
            </a:prstGeom>
          </p:spPr>
          <p:txBody>
            <a:bodyPr wrap="none">
              <a:spAutoFit/>
            </a:bodyPr>
            <a:lstStyle/>
            <a:p>
              <a:r>
                <a:rPr lang="en-US" sz="1635" b="1" dirty="0" err="1">
                  <a:solidFill>
                    <a:srgbClr val="00B0F0"/>
                  </a:solidFill>
                  <a:latin typeface="Arial" panose="020B0604020202020204" pitchFamily="34" charset="0"/>
                </a:rPr>
                <a:t>ddCTP</a:t>
              </a:r>
              <a:r>
                <a:rPr lang="en-US" sz="1635" b="1" baseline="30000" dirty="0" err="1">
                  <a:solidFill>
                    <a:srgbClr val="00B0F0"/>
                  </a:solidFill>
                  <a:latin typeface="Arial" panose="020B0604020202020204" pitchFamily="34" charset="0"/>
                </a:rPr>
                <a:t>H</a:t>
              </a:r>
              <a:endParaRPr lang="en-US" sz="1635" dirty="0">
                <a:solidFill>
                  <a:srgbClr val="00B0F0"/>
                </a:solidFill>
                <a:latin typeface="Arial" panose="020B0604020202020204" pitchFamily="34" charset="0"/>
              </a:endParaRPr>
            </a:p>
          </p:txBody>
        </p:sp>
        <p:sp>
          <p:nvSpPr>
            <p:cNvPr id="26" name="Rectangle: Rounded Corners 25">
              <a:extLst>
                <a:ext uri="{FF2B5EF4-FFF2-40B4-BE49-F238E27FC236}">
                  <a16:creationId xmlns:a16="http://schemas.microsoft.com/office/drawing/2014/main" id="{DDE4581D-3E11-414C-A6A3-E6356052C698}"/>
                </a:ext>
              </a:extLst>
            </p:cNvPr>
            <p:cNvSpPr/>
            <p:nvPr/>
          </p:nvSpPr>
          <p:spPr>
            <a:xfrm>
              <a:off x="8667519" y="4592053"/>
              <a:ext cx="1496185" cy="871724"/>
            </a:xfrm>
            <a:prstGeom prst="roundRect">
              <a:avLst/>
            </a:prstGeom>
            <a:noFill/>
            <a:ln>
              <a:solidFill>
                <a:srgbClr val="04CC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29" name="Rectangle: Rounded Corners 28">
              <a:extLst>
                <a:ext uri="{FF2B5EF4-FFF2-40B4-BE49-F238E27FC236}">
                  <a16:creationId xmlns:a16="http://schemas.microsoft.com/office/drawing/2014/main" id="{A3DCCB4F-296C-43A4-A8B0-8187FE3D0823}"/>
                </a:ext>
              </a:extLst>
            </p:cNvPr>
            <p:cNvSpPr/>
            <p:nvPr/>
          </p:nvSpPr>
          <p:spPr>
            <a:xfrm>
              <a:off x="8572751" y="2144680"/>
              <a:ext cx="1590953" cy="871724"/>
            </a:xfrm>
            <a:prstGeom prst="roundRect">
              <a:avLst/>
            </a:prstGeom>
            <a:noFill/>
            <a:ln>
              <a:solidFill>
                <a:srgbClr val="0D0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30" name="Rectangle: Rounded Corners 29">
              <a:extLst>
                <a:ext uri="{FF2B5EF4-FFF2-40B4-BE49-F238E27FC236}">
                  <a16:creationId xmlns:a16="http://schemas.microsoft.com/office/drawing/2014/main" id="{39647322-7344-419D-9655-8FD79313DA08}"/>
                </a:ext>
              </a:extLst>
            </p:cNvPr>
            <p:cNvSpPr/>
            <p:nvPr/>
          </p:nvSpPr>
          <p:spPr>
            <a:xfrm>
              <a:off x="8485366" y="5953060"/>
              <a:ext cx="1894503" cy="100397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31" name="Rectangle: Rounded Corners 30">
              <a:extLst>
                <a:ext uri="{FF2B5EF4-FFF2-40B4-BE49-F238E27FC236}">
                  <a16:creationId xmlns:a16="http://schemas.microsoft.com/office/drawing/2014/main" id="{82936D53-97AB-4363-8CA2-A4F0E88420E6}"/>
                </a:ext>
              </a:extLst>
            </p:cNvPr>
            <p:cNvSpPr/>
            <p:nvPr/>
          </p:nvSpPr>
          <p:spPr>
            <a:xfrm>
              <a:off x="8602597" y="3295838"/>
              <a:ext cx="1720798" cy="8717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grpSp>
      <p:sp>
        <p:nvSpPr>
          <p:cNvPr id="34" name="TextBox 33">
            <a:extLst>
              <a:ext uri="{FF2B5EF4-FFF2-40B4-BE49-F238E27FC236}">
                <a16:creationId xmlns:a16="http://schemas.microsoft.com/office/drawing/2014/main" id="{CB37D48B-7BD2-4503-A5C2-92807777B061}"/>
              </a:ext>
            </a:extLst>
          </p:cNvPr>
          <p:cNvSpPr txBox="1"/>
          <p:nvPr/>
        </p:nvSpPr>
        <p:spPr>
          <a:xfrm>
            <a:off x="7529159" y="405444"/>
            <a:ext cx="4662841" cy="1488228"/>
          </a:xfrm>
          <a:prstGeom prst="rect">
            <a:avLst/>
          </a:prstGeom>
          <a:noFill/>
        </p:spPr>
        <p:txBody>
          <a:bodyPr wrap="square">
            <a:spAutoFit/>
          </a:bodyPr>
          <a:lstStyle/>
          <a:p>
            <a:pPr marL="41521"/>
            <a:r>
              <a:rPr lang="en-US" sz="1814" b="1" dirty="0">
                <a:latin typeface="Arial" panose="020B0604020202020204" pitchFamily="34" charset="0"/>
                <a:cs typeface="Arial" panose="020B0604020202020204" pitchFamily="34" charset="0"/>
              </a:rPr>
              <a:t>3.</a:t>
            </a:r>
            <a:r>
              <a:rPr lang="en-US" sz="1814" dirty="0">
                <a:latin typeface="Arial" panose="020B0604020202020204" pitchFamily="34" charset="0"/>
                <a:cs typeface="Arial" panose="020B0604020202020204" pitchFamily="34" charset="0"/>
              </a:rPr>
              <a:t> The </a:t>
            </a:r>
            <a:r>
              <a:rPr lang="en-US" sz="1814" dirty="0" err="1">
                <a:latin typeface="Arial" panose="020B0604020202020204" pitchFamily="34" charset="0"/>
                <a:cs typeface="Arial" panose="020B0604020202020204" pitchFamily="34" charset="0"/>
              </a:rPr>
              <a:t>ddNTPs</a:t>
            </a:r>
            <a:r>
              <a:rPr lang="en-US" sz="1814" dirty="0">
                <a:latin typeface="Arial" panose="020B0604020202020204" pitchFamily="34" charset="0"/>
                <a:cs typeface="Arial" panose="020B0604020202020204" pitchFamily="34" charset="0"/>
              </a:rPr>
              <a:t> are color coded by different fluorescent emission wavelengths.</a:t>
            </a:r>
          </a:p>
          <a:p>
            <a:pPr marL="41521"/>
            <a:endParaRPr lang="en-US" sz="1814" dirty="0">
              <a:latin typeface="Arial" panose="020B0604020202020204" pitchFamily="34" charset="0"/>
              <a:cs typeface="Arial" panose="020B0604020202020204" pitchFamily="34" charset="0"/>
            </a:endParaRPr>
          </a:p>
          <a:p>
            <a:pPr marL="41521"/>
            <a:r>
              <a:rPr lang="en-US" sz="1814" i="1" dirty="0">
                <a:latin typeface="Arial" panose="020B0604020202020204" pitchFamily="34" charset="0"/>
                <a:cs typeface="Arial" panose="020B0604020202020204" pitchFamily="34" charset="0"/>
              </a:rPr>
              <a:t>The </a:t>
            </a:r>
            <a:r>
              <a:rPr lang="en-US" sz="1814" i="1" dirty="0" err="1">
                <a:latin typeface="Arial" panose="020B0604020202020204" pitchFamily="34" charset="0"/>
                <a:cs typeface="Arial" panose="020B0604020202020204" pitchFamily="34" charset="0"/>
              </a:rPr>
              <a:t>ddNTP</a:t>
            </a:r>
            <a:r>
              <a:rPr lang="en-US" sz="1814" i="1" dirty="0">
                <a:latin typeface="Arial" panose="020B0604020202020204" pitchFamily="34" charset="0"/>
                <a:cs typeface="Arial" panose="020B0604020202020204" pitchFamily="34" charset="0"/>
              </a:rPr>
              <a:t> that terminated the chain is known from its fluorescent color. </a:t>
            </a:r>
          </a:p>
        </p:txBody>
      </p:sp>
      <p:pic>
        <p:nvPicPr>
          <p:cNvPr id="17" name="Picture 16" descr="Diagram&#10;&#10;Description automatically generated">
            <a:extLst>
              <a:ext uri="{FF2B5EF4-FFF2-40B4-BE49-F238E27FC236}">
                <a16:creationId xmlns:a16="http://schemas.microsoft.com/office/drawing/2014/main" id="{EAACC9B8-A026-103A-C95C-B8D2237583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067" y="2326630"/>
            <a:ext cx="2526846" cy="2920817"/>
          </a:xfrm>
          <a:prstGeom prst="rect">
            <a:avLst/>
          </a:prstGeom>
        </p:spPr>
      </p:pic>
      <p:graphicFrame>
        <p:nvGraphicFramePr>
          <p:cNvPr id="19" name="Object 18">
            <a:extLst>
              <a:ext uri="{FF2B5EF4-FFF2-40B4-BE49-F238E27FC236}">
                <a16:creationId xmlns:a16="http://schemas.microsoft.com/office/drawing/2014/main" id="{D477E86B-542B-8542-0E00-34EE6F7BDFCC}"/>
              </a:ext>
            </a:extLst>
          </p:cNvPr>
          <p:cNvGraphicFramePr>
            <a:graphicFrameLocks noChangeAspect="1"/>
          </p:cNvGraphicFramePr>
          <p:nvPr>
            <p:extLst>
              <p:ext uri="{D42A27DB-BD31-4B8C-83A1-F6EECF244321}">
                <p14:modId xmlns:p14="http://schemas.microsoft.com/office/powerpoint/2010/main" val="1066991506"/>
              </p:ext>
            </p:extLst>
          </p:nvPr>
        </p:nvGraphicFramePr>
        <p:xfrm>
          <a:off x="2820912" y="4190758"/>
          <a:ext cx="3772247" cy="2113377"/>
        </p:xfrm>
        <a:graphic>
          <a:graphicData uri="http://schemas.openxmlformats.org/presentationml/2006/ole">
            <mc:AlternateContent xmlns:mc="http://schemas.openxmlformats.org/markup-compatibility/2006">
              <mc:Choice xmlns:v="urn:schemas-microsoft-com:vml" Requires="v">
                <p:oleObj name="MDLDrawObject Class" r:id="rId5" imgW="8219539" imgH="4514456" progId="MDLDrawOLE.MDLDrawObject.1">
                  <p:embed/>
                </p:oleObj>
              </mc:Choice>
              <mc:Fallback>
                <p:oleObj name="MDLDrawObject Class" r:id="rId5" imgW="8219539" imgH="4514456" progId="MDLDrawOLE.MDLDrawObject.1">
                  <p:embed/>
                  <p:pic>
                    <p:nvPicPr>
                      <p:cNvPr id="19" name="Object 18">
                        <a:extLst>
                          <a:ext uri="{FF2B5EF4-FFF2-40B4-BE49-F238E27FC236}">
                            <a16:creationId xmlns:a16="http://schemas.microsoft.com/office/drawing/2014/main" id="{D477E86B-542B-8542-0E00-34EE6F7BDFCC}"/>
                          </a:ext>
                        </a:extLst>
                      </p:cNvPr>
                      <p:cNvPicPr>
                        <a:picLocks noChangeAspect="1" noChangeArrowheads="1"/>
                      </p:cNvPicPr>
                      <p:nvPr/>
                    </p:nvPicPr>
                    <p:blipFill>
                      <a:blip r:embed="rId6"/>
                      <a:srcRect/>
                      <a:stretch>
                        <a:fillRect/>
                      </a:stretch>
                    </p:blipFill>
                    <p:spPr bwMode="auto">
                      <a:xfrm>
                        <a:off x="2820912" y="4190758"/>
                        <a:ext cx="3772247" cy="2113377"/>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AF5385FB-A467-DF4D-BE3A-DC57FD4102D7}"/>
              </a:ext>
            </a:extLst>
          </p:cNvPr>
          <p:cNvGraphicFramePr>
            <a:graphicFrameLocks noChangeAspect="1"/>
          </p:cNvGraphicFramePr>
          <p:nvPr>
            <p:extLst>
              <p:ext uri="{D42A27DB-BD31-4B8C-83A1-F6EECF244321}">
                <p14:modId xmlns:p14="http://schemas.microsoft.com/office/powerpoint/2010/main" val="2687623911"/>
              </p:ext>
            </p:extLst>
          </p:nvPr>
        </p:nvGraphicFramePr>
        <p:xfrm>
          <a:off x="3740862" y="2303645"/>
          <a:ext cx="1959659" cy="1914156"/>
        </p:xfrm>
        <a:graphic>
          <a:graphicData uri="http://schemas.openxmlformats.org/presentationml/2006/ole">
            <mc:AlternateContent xmlns:mc="http://schemas.openxmlformats.org/markup-compatibility/2006">
              <mc:Choice xmlns:v="urn:schemas-microsoft-com:vml" Requires="v">
                <p:oleObj name="MDLDrawObject Class" r:id="rId7" imgW="4305078" imgH="4124259" progId="MDLDrawOLE.MDLDrawObject.1">
                  <p:embed/>
                </p:oleObj>
              </mc:Choice>
              <mc:Fallback>
                <p:oleObj name="MDLDrawObject Class" r:id="rId7" imgW="4305078" imgH="4124259" progId="MDLDrawOLE.MDLDrawObject.1">
                  <p:embed/>
                  <p:pic>
                    <p:nvPicPr>
                      <p:cNvPr id="25" name="Object 24">
                        <a:extLst>
                          <a:ext uri="{FF2B5EF4-FFF2-40B4-BE49-F238E27FC236}">
                            <a16:creationId xmlns:a16="http://schemas.microsoft.com/office/drawing/2014/main" id="{AF5385FB-A467-DF4D-BE3A-DC57FD4102D7}"/>
                          </a:ext>
                        </a:extLst>
                      </p:cNvPr>
                      <p:cNvPicPr>
                        <a:picLocks noChangeAspect="1" noChangeArrowheads="1"/>
                      </p:cNvPicPr>
                      <p:nvPr/>
                    </p:nvPicPr>
                    <p:blipFill>
                      <a:blip r:embed="rId8"/>
                      <a:srcRect/>
                      <a:stretch>
                        <a:fillRect/>
                      </a:stretch>
                    </p:blipFill>
                    <p:spPr bwMode="auto">
                      <a:xfrm>
                        <a:off x="3740862" y="2303645"/>
                        <a:ext cx="1959659" cy="1914156"/>
                      </a:xfrm>
                      <a:prstGeom prst="rect">
                        <a:avLst/>
                      </a:prstGeom>
                      <a:noFill/>
                    </p:spPr>
                  </p:pic>
                </p:oleObj>
              </mc:Fallback>
            </mc:AlternateContent>
          </a:graphicData>
        </a:graphic>
      </p:graphicFrame>
      <p:sp>
        <p:nvSpPr>
          <p:cNvPr id="35" name="TextBox 34">
            <a:extLst>
              <a:ext uri="{FF2B5EF4-FFF2-40B4-BE49-F238E27FC236}">
                <a16:creationId xmlns:a16="http://schemas.microsoft.com/office/drawing/2014/main" id="{93590181-B839-A94D-A001-EDF43947F021}"/>
              </a:ext>
            </a:extLst>
          </p:cNvPr>
          <p:cNvSpPr txBox="1"/>
          <p:nvPr/>
        </p:nvSpPr>
        <p:spPr>
          <a:xfrm>
            <a:off x="2978171" y="3199276"/>
            <a:ext cx="1225916" cy="762132"/>
          </a:xfrm>
          <a:prstGeom prst="rect">
            <a:avLst/>
          </a:prstGeom>
          <a:noFill/>
        </p:spPr>
        <p:txBody>
          <a:bodyPr wrap="square" rtlCol="0">
            <a:spAutoFit/>
          </a:bodyPr>
          <a:lstStyle/>
          <a:p>
            <a:pPr algn="l"/>
            <a:r>
              <a:rPr lang="en-US" sz="1451" dirty="0">
                <a:latin typeface="Arial" panose="020B0604020202020204" pitchFamily="34" charset="0"/>
                <a:cs typeface="Arial" panose="020B0604020202020204" pitchFamily="34" charset="0"/>
              </a:rPr>
              <a:t>After</a:t>
            </a:r>
          </a:p>
          <a:p>
            <a:pPr algn="l"/>
            <a:r>
              <a:rPr lang="en-US" sz="1451" b="1" dirty="0" err="1">
                <a:latin typeface="Arial" panose="020B0604020202020204" pitchFamily="34" charset="0"/>
                <a:cs typeface="Arial" panose="020B0604020202020204" pitchFamily="34" charset="0"/>
              </a:rPr>
              <a:t>ddTTP</a:t>
            </a:r>
            <a:r>
              <a:rPr lang="en-US" sz="1451" dirty="0">
                <a:latin typeface="Arial" panose="020B0604020202020204" pitchFamily="34" charset="0"/>
                <a:cs typeface="Arial" panose="020B0604020202020204" pitchFamily="34" charset="0"/>
              </a:rPr>
              <a:t> incorporated</a:t>
            </a:r>
          </a:p>
        </p:txBody>
      </p:sp>
      <p:sp>
        <p:nvSpPr>
          <p:cNvPr id="36" name="TextBox 35">
            <a:extLst>
              <a:ext uri="{FF2B5EF4-FFF2-40B4-BE49-F238E27FC236}">
                <a16:creationId xmlns:a16="http://schemas.microsoft.com/office/drawing/2014/main" id="{535882D3-7596-ACAA-DB15-A6396786BECE}"/>
              </a:ext>
            </a:extLst>
          </p:cNvPr>
          <p:cNvSpPr txBox="1"/>
          <p:nvPr/>
        </p:nvSpPr>
        <p:spPr>
          <a:xfrm>
            <a:off x="2156743" y="5380946"/>
            <a:ext cx="1225916" cy="762132"/>
          </a:xfrm>
          <a:prstGeom prst="rect">
            <a:avLst/>
          </a:prstGeom>
          <a:noFill/>
        </p:spPr>
        <p:txBody>
          <a:bodyPr wrap="square" rtlCol="0">
            <a:spAutoFit/>
          </a:bodyPr>
          <a:lstStyle/>
          <a:p>
            <a:pPr algn="l"/>
            <a:r>
              <a:rPr lang="en-US" sz="1451" dirty="0">
                <a:latin typeface="Arial" panose="020B0604020202020204" pitchFamily="34" charset="0"/>
                <a:cs typeface="Arial" panose="020B0604020202020204" pitchFamily="34" charset="0"/>
              </a:rPr>
              <a:t>After</a:t>
            </a:r>
          </a:p>
          <a:p>
            <a:pPr algn="l"/>
            <a:r>
              <a:rPr lang="en-US" sz="1451" b="1" dirty="0">
                <a:latin typeface="Arial" panose="020B0604020202020204" pitchFamily="34" charset="0"/>
                <a:cs typeface="Arial" panose="020B0604020202020204" pitchFamily="34" charset="0"/>
              </a:rPr>
              <a:t>dTTP</a:t>
            </a:r>
            <a:r>
              <a:rPr lang="en-US" sz="1451" dirty="0">
                <a:latin typeface="Arial" panose="020B0604020202020204" pitchFamily="34" charset="0"/>
                <a:cs typeface="Arial" panose="020B0604020202020204" pitchFamily="34" charset="0"/>
              </a:rPr>
              <a:t> incorporated</a:t>
            </a:r>
          </a:p>
        </p:txBody>
      </p:sp>
      <p:sp>
        <p:nvSpPr>
          <p:cNvPr id="15" name="Date Placeholder 14">
            <a:extLst>
              <a:ext uri="{FF2B5EF4-FFF2-40B4-BE49-F238E27FC236}">
                <a16:creationId xmlns:a16="http://schemas.microsoft.com/office/drawing/2014/main" id="{E1678221-7B06-81A4-15DA-96D42833BB6F}"/>
              </a:ext>
            </a:extLst>
          </p:cNvPr>
          <p:cNvSpPr>
            <a:spLocks noGrp="1"/>
          </p:cNvSpPr>
          <p:nvPr>
            <p:ph type="dt" sz="half" idx="10"/>
          </p:nvPr>
        </p:nvSpPr>
        <p:spPr/>
        <p:txBody>
          <a:bodyPr/>
          <a:lstStyle/>
          <a:p>
            <a:fld id="{F8DB254F-762A-4E53-934D-D6001391D598}" type="datetime1">
              <a:rPr lang="en-US" smtClean="0"/>
              <a:t>8/19/2023</a:t>
            </a:fld>
            <a:endParaRPr lang="en-US"/>
          </a:p>
        </p:txBody>
      </p:sp>
      <p:sp>
        <p:nvSpPr>
          <p:cNvPr id="33" name="Footer Placeholder 32">
            <a:extLst>
              <a:ext uri="{FF2B5EF4-FFF2-40B4-BE49-F238E27FC236}">
                <a16:creationId xmlns:a16="http://schemas.microsoft.com/office/drawing/2014/main" id="{056697F6-1C8A-DA50-C5C9-CB81B09DF33D}"/>
              </a:ext>
            </a:extLst>
          </p:cNvPr>
          <p:cNvSpPr>
            <a:spLocks noGrp="1"/>
          </p:cNvSpPr>
          <p:nvPr>
            <p:ph type="ftr" sz="quarter" idx="11"/>
          </p:nvPr>
        </p:nvSpPr>
        <p:spPr/>
        <p:txBody>
          <a:bodyPr/>
          <a:lstStyle/>
          <a:p>
            <a:r>
              <a:rPr lang="en-US"/>
              <a:t>D &amp; D - Lec 2 - Fall 2023</a:t>
            </a:r>
          </a:p>
        </p:txBody>
      </p:sp>
      <p:sp>
        <p:nvSpPr>
          <p:cNvPr id="37" name="Slide Number Placeholder 36">
            <a:extLst>
              <a:ext uri="{FF2B5EF4-FFF2-40B4-BE49-F238E27FC236}">
                <a16:creationId xmlns:a16="http://schemas.microsoft.com/office/drawing/2014/main" id="{F317033D-CE9F-658B-1918-164FE7D5BA07}"/>
              </a:ext>
            </a:extLst>
          </p:cNvPr>
          <p:cNvSpPr>
            <a:spLocks noGrp="1"/>
          </p:cNvSpPr>
          <p:nvPr>
            <p:ph type="sldNum" sz="quarter" idx="12"/>
          </p:nvPr>
        </p:nvSpPr>
        <p:spPr/>
        <p:txBody>
          <a:bodyPr/>
          <a:lstStyle/>
          <a:p>
            <a:fld id="{DC3BB032-4020-48F4-953B-341806DC4A2B}" type="slidenum">
              <a:rPr lang="en-US" smtClean="0"/>
              <a:t>55</a:t>
            </a:fld>
            <a:endParaRPr lang="en-US"/>
          </a:p>
        </p:txBody>
      </p:sp>
    </p:spTree>
    <p:extLst>
      <p:ext uri="{BB962C8B-B14F-4D97-AF65-F5344CB8AC3E}">
        <p14:creationId xmlns:p14="http://schemas.microsoft.com/office/powerpoint/2010/main" val="487658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4AAA7F8D-1AC6-4E17-B60A-71FC297901E6}"/>
              </a:ext>
            </a:extLst>
          </p:cNvPr>
          <p:cNvSpPr txBox="1"/>
          <p:nvPr/>
        </p:nvSpPr>
        <p:spPr>
          <a:xfrm>
            <a:off x="2888845" y="26345"/>
            <a:ext cx="6598025" cy="480901"/>
          </a:xfrm>
          <a:prstGeom prst="rect">
            <a:avLst/>
          </a:prstGeom>
          <a:noFill/>
        </p:spPr>
        <p:txBody>
          <a:bodyPr wrap="none" rtlCol="0">
            <a:spAutoFit/>
          </a:bodyPr>
          <a:lstStyle/>
          <a:p>
            <a:r>
              <a:rPr lang="en-US" sz="2525" dirty="0">
                <a:latin typeface="Arial" panose="020B0604020202020204" pitchFamily="34" charset="0"/>
              </a:rPr>
              <a:t>DNA Sequencing – Generation of Fragments</a:t>
            </a:r>
          </a:p>
        </p:txBody>
      </p:sp>
      <mc:AlternateContent xmlns:mc="http://schemas.openxmlformats.org/markup-compatibility/2006" xmlns:p14="http://schemas.microsoft.com/office/powerpoint/2010/main">
        <mc:Choice Requires="p14">
          <p:contentPart p14:bwMode="auto" r:id="rId3">
            <p14:nvContentPartPr>
              <p14:cNvPr id="69" name="Ink 68">
                <a:extLst>
                  <a:ext uri="{FF2B5EF4-FFF2-40B4-BE49-F238E27FC236}">
                    <a16:creationId xmlns:a16="http://schemas.microsoft.com/office/drawing/2014/main" id="{2CAF46B5-D82C-4A23-B66B-AC1F3D3FB56D}"/>
                  </a:ext>
                </a:extLst>
              </p14:cNvPr>
              <p14:cNvContentPartPr/>
              <p14:nvPr/>
            </p14:nvContentPartPr>
            <p14:xfrm>
              <a:off x="4092565" y="6519540"/>
              <a:ext cx="1949" cy="6818"/>
            </p14:xfrm>
          </p:contentPart>
        </mc:Choice>
        <mc:Fallback xmlns="">
          <p:pic>
            <p:nvPicPr>
              <p:cNvPr id="69" name="Ink 68">
                <a:extLst>
                  <a:ext uri="{FF2B5EF4-FFF2-40B4-BE49-F238E27FC236}">
                    <a16:creationId xmlns:a16="http://schemas.microsoft.com/office/drawing/2014/main" id="{2CAF46B5-D82C-4A23-B66B-AC1F3D3FB56D}"/>
                  </a:ext>
                </a:extLst>
              </p:cNvPr>
              <p:cNvPicPr/>
              <p:nvPr/>
            </p:nvPicPr>
            <p:blipFill>
              <a:blip r:embed="rId4"/>
              <a:stretch>
                <a:fillRect/>
              </a:stretch>
            </p:blipFill>
            <p:spPr>
              <a:xfrm>
                <a:off x="4084444" y="6510569"/>
                <a:ext cx="17866" cy="24401"/>
              </a:xfrm>
              <a:prstGeom prst="rect">
                <a:avLst/>
              </a:prstGeom>
            </p:spPr>
          </p:pic>
        </mc:Fallback>
      </mc:AlternateContent>
      <p:sp>
        <p:nvSpPr>
          <p:cNvPr id="50" name="TextBox 49">
            <a:extLst>
              <a:ext uri="{FF2B5EF4-FFF2-40B4-BE49-F238E27FC236}">
                <a16:creationId xmlns:a16="http://schemas.microsoft.com/office/drawing/2014/main" id="{EA13920A-824C-48FB-BAC5-AE1A89C74856}"/>
              </a:ext>
            </a:extLst>
          </p:cNvPr>
          <p:cNvSpPr txBox="1"/>
          <p:nvPr/>
        </p:nvSpPr>
        <p:spPr>
          <a:xfrm>
            <a:off x="9301711" y="4101643"/>
            <a:ext cx="2720970" cy="2084160"/>
          </a:xfrm>
          <a:prstGeom prst="rect">
            <a:avLst/>
          </a:prstGeom>
          <a:noFill/>
        </p:spPr>
        <p:txBody>
          <a:bodyPr wrap="square" rtlCol="0">
            <a:spAutoFit/>
          </a:bodyPr>
          <a:lstStyle/>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a:t>
            </a:r>
            <a:r>
              <a:rPr lang="en-US" sz="1618" b="1" dirty="0">
                <a:latin typeface="Arial" panose="020B0604020202020204" pitchFamily="34" charset="0"/>
              </a:rPr>
              <a:t>G</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a:t>
            </a:r>
            <a:r>
              <a:rPr lang="en-US" sz="1618" b="1" dirty="0">
                <a:solidFill>
                  <a:srgbClr val="FF0000"/>
                </a:solidFill>
                <a:latin typeface="Arial" panose="020B0604020202020204" pitchFamily="34" charset="0"/>
              </a:rPr>
              <a:t>T</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t>
            </a:r>
            <a:r>
              <a:rPr lang="en-US" sz="1618" b="1" dirty="0">
                <a:solidFill>
                  <a:srgbClr val="9BBB59">
                    <a:lumMod val="75000"/>
                  </a:srgbClr>
                </a:solidFill>
                <a:latin typeface="Arial" panose="020B0604020202020204" pitchFamily="34" charset="0"/>
              </a:rPr>
              <a:t>A</a:t>
            </a:r>
            <a:endParaRPr lang="en-US" sz="1618" b="1" dirty="0">
              <a:solidFill>
                <a:srgbClr val="8064A2">
                  <a:lumMod val="75000"/>
                </a:srgbClr>
              </a:solidFill>
              <a:latin typeface="Arial" panose="020B0604020202020204" pitchFamily="34" charset="0"/>
            </a:endParaRP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
            </a:r>
            <a:r>
              <a:rPr lang="en-US" sz="1618" b="1" dirty="0">
                <a:solidFill>
                  <a:srgbClr val="9BBB59">
                    <a:lumMod val="75000"/>
                  </a:srgbClr>
                </a:solidFill>
                <a:latin typeface="Arial" panose="020B0604020202020204" pitchFamily="34" charset="0"/>
              </a:rPr>
              <a:t>A</a:t>
            </a:r>
            <a:endParaRPr lang="en-US" sz="1618" b="1" dirty="0">
              <a:solidFill>
                <a:srgbClr val="8064A2">
                  <a:lumMod val="75000"/>
                </a:srgbClr>
              </a:solidFill>
              <a:latin typeface="Arial" panose="020B0604020202020204" pitchFamily="34" charset="0"/>
            </a:endParaRP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a:t>
            </a:r>
            <a:r>
              <a:rPr lang="en-US" sz="1618" b="1" dirty="0">
                <a:solidFill>
                  <a:srgbClr val="FF0000"/>
                </a:solidFill>
                <a:latin typeface="Arial" panose="020B0604020202020204" pitchFamily="34" charset="0"/>
              </a:rPr>
              <a:t>T</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a:t>
            </a:r>
            <a:r>
              <a:rPr lang="en-US" sz="1618" b="1" dirty="0">
                <a:solidFill>
                  <a:srgbClr val="0D08EA"/>
                </a:solidFill>
                <a:latin typeface="Arial" panose="020B0604020202020204" pitchFamily="34" charset="0"/>
              </a:rPr>
              <a:t>C</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-G-T-A-A-T-C-</a:t>
            </a:r>
            <a:r>
              <a:rPr lang="en-US" sz="1618" b="1" dirty="0">
                <a:solidFill>
                  <a:srgbClr val="0D08EA"/>
                </a:solidFill>
                <a:latin typeface="Arial" panose="020B0604020202020204" pitchFamily="34" charset="0"/>
              </a:rPr>
              <a:t>C</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-G-T-A-A-T-C-C-</a:t>
            </a:r>
            <a:r>
              <a:rPr lang="en-US" sz="1618" b="1" dirty="0">
                <a:latin typeface="Arial" panose="020B0604020202020204" pitchFamily="34" charset="0"/>
              </a:rPr>
              <a:t>G</a:t>
            </a:r>
          </a:p>
        </p:txBody>
      </p:sp>
      <p:grpSp>
        <p:nvGrpSpPr>
          <p:cNvPr id="3" name="Group 2">
            <a:extLst>
              <a:ext uri="{FF2B5EF4-FFF2-40B4-BE49-F238E27FC236}">
                <a16:creationId xmlns:a16="http://schemas.microsoft.com/office/drawing/2014/main" id="{B2A86376-7AB2-90E9-95C3-5A9915867899}"/>
              </a:ext>
            </a:extLst>
          </p:cNvPr>
          <p:cNvGrpSpPr/>
          <p:nvPr/>
        </p:nvGrpSpPr>
        <p:grpSpPr>
          <a:xfrm>
            <a:off x="596670" y="652671"/>
            <a:ext cx="9156181" cy="5979367"/>
            <a:chOff x="815140" y="288175"/>
            <a:chExt cx="10097233" cy="6593913"/>
          </a:xfrm>
        </p:grpSpPr>
        <p:sp>
          <p:nvSpPr>
            <p:cNvPr id="4" name="TextBox 3">
              <a:extLst>
                <a:ext uri="{FF2B5EF4-FFF2-40B4-BE49-F238E27FC236}">
                  <a16:creationId xmlns:a16="http://schemas.microsoft.com/office/drawing/2014/main" id="{9568F594-2B7A-47F3-BC54-78BE1DAAF3FF}"/>
                </a:ext>
              </a:extLst>
            </p:cNvPr>
            <p:cNvSpPr txBox="1"/>
            <p:nvPr/>
          </p:nvSpPr>
          <p:spPr>
            <a:xfrm>
              <a:off x="815140" y="1072412"/>
              <a:ext cx="4140669" cy="641484"/>
            </a:xfrm>
            <a:prstGeom prst="rect">
              <a:avLst/>
            </a:prstGeom>
            <a:noFill/>
          </p:spPr>
          <p:txBody>
            <a:bodyPr wrap="square" rtlCol="0">
              <a:spAutoFit/>
            </a:bodyPr>
            <a:lstStyle/>
            <a:p>
              <a:r>
                <a:rPr lang="en-US" sz="1590" dirty="0">
                  <a:latin typeface="Arial" panose="020B0604020202020204" pitchFamily="34" charset="0"/>
                </a:rPr>
                <a:t>                5’-C-T-T-A</a:t>
              </a:r>
            </a:p>
            <a:p>
              <a:r>
                <a:rPr lang="en-US" sz="1590" dirty="0">
                  <a:latin typeface="Arial" panose="020B0604020202020204" pitchFamily="34" charset="0"/>
                </a:rPr>
                <a:t>3’-A-G-T-C-G-A-A-T-C-A-T-T-A-G-G-C</a:t>
              </a:r>
            </a:p>
          </p:txBody>
        </p:sp>
        <p:sp>
          <p:nvSpPr>
            <p:cNvPr id="12" name="TextBox 11">
              <a:extLst>
                <a:ext uri="{FF2B5EF4-FFF2-40B4-BE49-F238E27FC236}">
                  <a16:creationId xmlns:a16="http://schemas.microsoft.com/office/drawing/2014/main" id="{06477E74-00CC-434D-8706-63CF58FFC729}"/>
                </a:ext>
              </a:extLst>
            </p:cNvPr>
            <p:cNvSpPr txBox="1"/>
            <p:nvPr/>
          </p:nvSpPr>
          <p:spPr>
            <a:xfrm>
              <a:off x="5684269" y="638818"/>
              <a:ext cx="4238400" cy="641484"/>
            </a:xfrm>
            <a:prstGeom prst="rect">
              <a:avLst/>
            </a:prstGeom>
            <a:noFill/>
          </p:spPr>
          <p:txBody>
            <a:bodyPr wrap="square" rtlCol="0">
              <a:spAutoFit/>
            </a:bodyPr>
            <a:lstStyle/>
            <a:p>
              <a:r>
                <a:rPr lang="en-US" sz="1590" dirty="0">
                  <a:latin typeface="Arial" panose="020B0604020202020204" pitchFamily="34" charset="0"/>
                </a:rPr>
                <a:t>                5’-C-T-T-A-</a:t>
              </a:r>
              <a:r>
                <a:rPr lang="en-US" sz="1590" b="1" dirty="0">
                  <a:latin typeface="Arial" panose="020B0604020202020204" pitchFamily="34" charset="0"/>
                </a:rPr>
                <a:t>G</a:t>
              </a:r>
              <a:r>
                <a:rPr lang="en-US" sz="1590" b="1" baseline="30000" dirty="0">
                  <a:latin typeface="Arial" panose="020B0604020202020204" pitchFamily="34" charset="0"/>
                </a:rPr>
                <a:t>H</a:t>
              </a:r>
            </a:p>
            <a:p>
              <a:r>
                <a:rPr lang="en-US" sz="1590" dirty="0">
                  <a:latin typeface="Arial" panose="020B0604020202020204" pitchFamily="34" charset="0"/>
                </a:rPr>
                <a:t>3’-A-G-T-C-G-A-A-T-C-A-T-T-A-G-G-C</a:t>
              </a:r>
            </a:p>
          </p:txBody>
        </p:sp>
        <p:sp>
          <p:nvSpPr>
            <p:cNvPr id="13" name="TextBox 12">
              <a:extLst>
                <a:ext uri="{FF2B5EF4-FFF2-40B4-BE49-F238E27FC236}">
                  <a16:creationId xmlns:a16="http://schemas.microsoft.com/office/drawing/2014/main" id="{65A59DC7-F6B8-4DB3-85AD-08947591CC40}"/>
                </a:ext>
              </a:extLst>
            </p:cNvPr>
            <p:cNvSpPr txBox="1"/>
            <p:nvPr/>
          </p:nvSpPr>
          <p:spPr>
            <a:xfrm>
              <a:off x="5652596" y="1340077"/>
              <a:ext cx="4358160" cy="641484"/>
            </a:xfrm>
            <a:prstGeom prst="rect">
              <a:avLst/>
            </a:prstGeom>
            <a:noFill/>
          </p:spPr>
          <p:txBody>
            <a:bodyPr wrap="square" rtlCol="0">
              <a:spAutoFit/>
            </a:bodyPr>
            <a:lstStyle/>
            <a:p>
              <a:r>
                <a:rPr lang="en-US" sz="1590" dirty="0">
                  <a:latin typeface="Arial" panose="020B0604020202020204" pitchFamily="34" charset="0"/>
                </a:rPr>
                <a:t>                5’-C-T-T-A-G</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cxnSp>
          <p:nvCxnSpPr>
            <p:cNvPr id="17" name="Straight Arrow Connector 16">
              <a:extLst>
                <a:ext uri="{FF2B5EF4-FFF2-40B4-BE49-F238E27FC236}">
                  <a16:creationId xmlns:a16="http://schemas.microsoft.com/office/drawing/2014/main" id="{335311ED-607F-424F-B8DB-6571758BF19B}"/>
                </a:ext>
              </a:extLst>
            </p:cNvPr>
            <p:cNvCxnSpPr>
              <a:cxnSpLocks/>
              <a:stCxn id="4" idx="3"/>
              <a:endCxn id="12" idx="1"/>
            </p:cNvCxnSpPr>
            <p:nvPr/>
          </p:nvCxnSpPr>
          <p:spPr>
            <a:xfrm flipV="1">
              <a:off x="4955809" y="959559"/>
              <a:ext cx="728460" cy="4335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754FBBF-38BD-419B-8CE6-F5D4AD9595AC}"/>
                </a:ext>
              </a:extLst>
            </p:cNvPr>
            <p:cNvCxnSpPr>
              <a:cxnSpLocks/>
              <a:stCxn id="4" idx="3"/>
              <a:endCxn id="13" idx="1"/>
            </p:cNvCxnSpPr>
            <p:nvPr/>
          </p:nvCxnSpPr>
          <p:spPr>
            <a:xfrm>
              <a:off x="4955809" y="1393154"/>
              <a:ext cx="696787" cy="2676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DF86882-FF2E-4EDD-8D4E-E8BE10C464C0}"/>
                </a:ext>
              </a:extLst>
            </p:cNvPr>
            <p:cNvSpPr txBox="1"/>
            <p:nvPr/>
          </p:nvSpPr>
          <p:spPr>
            <a:xfrm>
              <a:off x="825742" y="2812971"/>
              <a:ext cx="4140669" cy="641484"/>
            </a:xfrm>
            <a:prstGeom prst="rect">
              <a:avLst/>
            </a:prstGeom>
            <a:noFill/>
          </p:spPr>
          <p:txBody>
            <a:bodyPr wrap="square" rtlCol="0">
              <a:spAutoFit/>
            </a:bodyPr>
            <a:lstStyle/>
            <a:p>
              <a:r>
                <a:rPr lang="en-US" sz="1590" dirty="0">
                  <a:latin typeface="Arial" panose="020B0604020202020204" pitchFamily="34" charset="0"/>
                </a:rPr>
                <a:t>                5’-C-T-T-A-G</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sp>
          <p:nvSpPr>
            <p:cNvPr id="21" name="TextBox 20">
              <a:extLst>
                <a:ext uri="{FF2B5EF4-FFF2-40B4-BE49-F238E27FC236}">
                  <a16:creationId xmlns:a16="http://schemas.microsoft.com/office/drawing/2014/main" id="{4EB5695D-1EF3-41D4-BCA0-1708D85BECD1}"/>
                </a:ext>
              </a:extLst>
            </p:cNvPr>
            <p:cNvSpPr txBox="1"/>
            <p:nvPr/>
          </p:nvSpPr>
          <p:spPr>
            <a:xfrm>
              <a:off x="5622140" y="2402638"/>
              <a:ext cx="4162662" cy="641484"/>
            </a:xfrm>
            <a:prstGeom prst="rect">
              <a:avLst/>
            </a:prstGeom>
            <a:noFill/>
          </p:spPr>
          <p:txBody>
            <a:bodyPr wrap="square" rtlCol="0">
              <a:spAutoFit/>
            </a:bodyPr>
            <a:lstStyle/>
            <a:p>
              <a:r>
                <a:rPr lang="en-US" sz="1590" dirty="0">
                  <a:latin typeface="Arial" panose="020B0604020202020204" pitchFamily="34" charset="0"/>
                </a:rPr>
                <a:t>                5’-C-T-T-A-G-</a:t>
              </a:r>
              <a:r>
                <a:rPr lang="en-US" sz="1590" b="1" dirty="0">
                  <a:solidFill>
                    <a:srgbClr val="FF0000"/>
                  </a:solidFill>
                  <a:latin typeface="Arial" panose="020B0604020202020204" pitchFamily="34" charset="0"/>
                </a:rPr>
                <a:t>T</a:t>
              </a:r>
              <a:r>
                <a:rPr lang="en-US" sz="1590" b="1" baseline="30000" dirty="0">
                  <a:solidFill>
                    <a:srgbClr val="FF0000"/>
                  </a:solidFill>
                  <a:latin typeface="Arial" panose="020B0604020202020204" pitchFamily="34" charset="0"/>
                </a:rPr>
                <a:t>H</a:t>
              </a:r>
            </a:p>
            <a:p>
              <a:r>
                <a:rPr lang="en-US" sz="1590" dirty="0">
                  <a:latin typeface="Arial" panose="020B0604020202020204" pitchFamily="34" charset="0"/>
                </a:rPr>
                <a:t>3’-A-G-T-C-G-A-A-T-C-A-T-T-A-G-G-C</a:t>
              </a:r>
            </a:p>
          </p:txBody>
        </p:sp>
        <p:sp>
          <p:nvSpPr>
            <p:cNvPr id="22" name="TextBox 21">
              <a:extLst>
                <a:ext uri="{FF2B5EF4-FFF2-40B4-BE49-F238E27FC236}">
                  <a16:creationId xmlns:a16="http://schemas.microsoft.com/office/drawing/2014/main" id="{B5F161BD-76FD-4E57-A1C0-4E293C4DDB67}"/>
                </a:ext>
              </a:extLst>
            </p:cNvPr>
            <p:cNvSpPr txBox="1"/>
            <p:nvPr/>
          </p:nvSpPr>
          <p:spPr>
            <a:xfrm>
              <a:off x="5665041" y="3304264"/>
              <a:ext cx="4083816" cy="641484"/>
            </a:xfrm>
            <a:prstGeom prst="rect">
              <a:avLst/>
            </a:prstGeom>
            <a:noFill/>
          </p:spPr>
          <p:txBody>
            <a:bodyPr wrap="square" rtlCol="0">
              <a:spAutoFit/>
            </a:bodyPr>
            <a:lstStyle/>
            <a:p>
              <a:r>
                <a:rPr lang="en-US" sz="1590" dirty="0">
                  <a:latin typeface="Arial" panose="020B0604020202020204" pitchFamily="34" charset="0"/>
                </a:rPr>
                <a:t>                5’-C-T-T-A-G-T</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sp>
          <p:nvSpPr>
            <p:cNvPr id="23" name="TextBox 22">
              <a:extLst>
                <a:ext uri="{FF2B5EF4-FFF2-40B4-BE49-F238E27FC236}">
                  <a16:creationId xmlns:a16="http://schemas.microsoft.com/office/drawing/2014/main" id="{C6A7C3E4-B754-498D-81F2-56D506B651D5}"/>
                </a:ext>
              </a:extLst>
            </p:cNvPr>
            <p:cNvSpPr txBox="1"/>
            <p:nvPr/>
          </p:nvSpPr>
          <p:spPr>
            <a:xfrm>
              <a:off x="854869" y="4594263"/>
              <a:ext cx="4140669" cy="641484"/>
            </a:xfrm>
            <a:prstGeom prst="rect">
              <a:avLst/>
            </a:prstGeom>
            <a:noFill/>
          </p:spPr>
          <p:txBody>
            <a:bodyPr wrap="square" rtlCol="0">
              <a:spAutoFit/>
            </a:bodyPr>
            <a:lstStyle/>
            <a:p>
              <a:r>
                <a:rPr lang="en-US" sz="1590" dirty="0">
                  <a:latin typeface="Arial" panose="020B0604020202020204" pitchFamily="34" charset="0"/>
                </a:rPr>
                <a:t>                5’-C-T-T-A-G-T</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sp>
          <p:nvSpPr>
            <p:cNvPr id="24" name="TextBox 23">
              <a:extLst>
                <a:ext uri="{FF2B5EF4-FFF2-40B4-BE49-F238E27FC236}">
                  <a16:creationId xmlns:a16="http://schemas.microsoft.com/office/drawing/2014/main" id="{73720CC6-6610-44D7-9B78-E4FC0A69A100}"/>
                </a:ext>
              </a:extLst>
            </p:cNvPr>
            <p:cNvSpPr txBox="1"/>
            <p:nvPr/>
          </p:nvSpPr>
          <p:spPr>
            <a:xfrm>
              <a:off x="5629787" y="4249161"/>
              <a:ext cx="4001038" cy="641484"/>
            </a:xfrm>
            <a:prstGeom prst="rect">
              <a:avLst/>
            </a:prstGeom>
            <a:noFill/>
          </p:spPr>
          <p:txBody>
            <a:bodyPr wrap="square" rtlCol="0">
              <a:spAutoFit/>
            </a:bodyPr>
            <a:lstStyle/>
            <a:p>
              <a:r>
                <a:rPr lang="en-US" sz="1590" dirty="0">
                  <a:latin typeface="Arial" panose="020B0604020202020204" pitchFamily="34" charset="0"/>
                </a:rPr>
                <a:t>                5’-C-T-T-A-G-T-</a:t>
              </a:r>
              <a:r>
                <a:rPr lang="en-US" sz="1590" b="1" dirty="0">
                  <a:solidFill>
                    <a:srgbClr val="00B050"/>
                  </a:solidFill>
                  <a:latin typeface="Arial" panose="020B0604020202020204" pitchFamily="34" charset="0"/>
                </a:rPr>
                <a:t>A</a:t>
              </a:r>
              <a:r>
                <a:rPr lang="en-US" sz="1590" b="1" baseline="30000" dirty="0">
                  <a:solidFill>
                    <a:srgbClr val="00B050"/>
                  </a:solidFill>
                  <a:latin typeface="Arial" panose="020B0604020202020204" pitchFamily="34" charset="0"/>
                </a:rPr>
                <a:t>H</a:t>
              </a:r>
            </a:p>
            <a:p>
              <a:r>
                <a:rPr lang="en-US" sz="1590" dirty="0">
                  <a:latin typeface="Arial" panose="020B0604020202020204" pitchFamily="34" charset="0"/>
                </a:rPr>
                <a:t>3’-A-G-T-C-G-A-A-T-C-A-T-T-A-G-G-C</a:t>
              </a:r>
            </a:p>
          </p:txBody>
        </p:sp>
        <p:sp>
          <p:nvSpPr>
            <p:cNvPr id="25" name="TextBox 24">
              <a:extLst>
                <a:ext uri="{FF2B5EF4-FFF2-40B4-BE49-F238E27FC236}">
                  <a16:creationId xmlns:a16="http://schemas.microsoft.com/office/drawing/2014/main" id="{6646F6E4-4121-4FA1-BF55-FE04D19D0189}"/>
                </a:ext>
              </a:extLst>
            </p:cNvPr>
            <p:cNvSpPr txBox="1"/>
            <p:nvPr/>
          </p:nvSpPr>
          <p:spPr>
            <a:xfrm>
              <a:off x="5665041" y="5068086"/>
              <a:ext cx="4446247" cy="641484"/>
            </a:xfrm>
            <a:prstGeom prst="rect">
              <a:avLst/>
            </a:prstGeom>
            <a:noFill/>
          </p:spPr>
          <p:txBody>
            <a:bodyPr wrap="square" rtlCol="0">
              <a:spAutoFit/>
            </a:bodyPr>
            <a:lstStyle/>
            <a:p>
              <a:r>
                <a:rPr lang="en-US" sz="1590" dirty="0">
                  <a:latin typeface="Arial" panose="020B0604020202020204" pitchFamily="34" charset="0"/>
                </a:rPr>
                <a:t>                5’-C-T-T-A-G-T-A</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cxnSp>
          <p:nvCxnSpPr>
            <p:cNvPr id="27" name="Straight Arrow Connector 26">
              <a:extLst>
                <a:ext uri="{FF2B5EF4-FFF2-40B4-BE49-F238E27FC236}">
                  <a16:creationId xmlns:a16="http://schemas.microsoft.com/office/drawing/2014/main" id="{97C457E8-A115-4D59-A4E2-7D627B88038B}"/>
                </a:ext>
              </a:extLst>
            </p:cNvPr>
            <p:cNvCxnSpPr>
              <a:cxnSpLocks/>
              <a:stCxn id="20" idx="3"/>
              <a:endCxn id="21" idx="1"/>
            </p:cNvCxnSpPr>
            <p:nvPr/>
          </p:nvCxnSpPr>
          <p:spPr>
            <a:xfrm flipV="1">
              <a:off x="4966411" y="2723380"/>
              <a:ext cx="655728" cy="4103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7611085-111C-467B-8FCC-0EC7EE3B7103}"/>
                </a:ext>
              </a:extLst>
            </p:cNvPr>
            <p:cNvCxnSpPr>
              <a:cxnSpLocks/>
              <a:stCxn id="20" idx="3"/>
              <a:endCxn id="22" idx="1"/>
            </p:cNvCxnSpPr>
            <p:nvPr/>
          </p:nvCxnSpPr>
          <p:spPr>
            <a:xfrm>
              <a:off x="4966411" y="3133713"/>
              <a:ext cx="698630" cy="4912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5CF10C4A-81F5-4021-BB07-0DE8326A50C0}"/>
                </a:ext>
              </a:extLst>
            </p:cNvPr>
            <p:cNvCxnSpPr>
              <a:cxnSpLocks/>
              <a:stCxn id="23" idx="3"/>
              <a:endCxn id="24" idx="1"/>
            </p:cNvCxnSpPr>
            <p:nvPr/>
          </p:nvCxnSpPr>
          <p:spPr>
            <a:xfrm flipV="1">
              <a:off x="4995538" y="4569903"/>
              <a:ext cx="634249" cy="3451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585F8C4-9264-49E1-BF5A-FAE9F0390C0C}"/>
                </a:ext>
              </a:extLst>
            </p:cNvPr>
            <p:cNvCxnSpPr>
              <a:cxnSpLocks/>
              <a:stCxn id="23" idx="3"/>
              <a:endCxn id="25" idx="1"/>
            </p:cNvCxnSpPr>
            <p:nvPr/>
          </p:nvCxnSpPr>
          <p:spPr>
            <a:xfrm>
              <a:off x="4995538" y="4915005"/>
              <a:ext cx="669503" cy="4738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Arrow: Right 33">
              <a:extLst>
                <a:ext uri="{FF2B5EF4-FFF2-40B4-BE49-F238E27FC236}">
                  <a16:creationId xmlns:a16="http://schemas.microsoft.com/office/drawing/2014/main" id="{F5533F6F-E9A6-4CCF-8BF1-DA8104B56F4E}"/>
                </a:ext>
              </a:extLst>
            </p:cNvPr>
            <p:cNvSpPr/>
            <p:nvPr/>
          </p:nvSpPr>
          <p:spPr>
            <a:xfrm rot="9141578">
              <a:off x="4192996" y="2181424"/>
              <a:ext cx="1169064" cy="2266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35" name="Arrow: Right 34">
              <a:extLst>
                <a:ext uri="{FF2B5EF4-FFF2-40B4-BE49-F238E27FC236}">
                  <a16:creationId xmlns:a16="http://schemas.microsoft.com/office/drawing/2014/main" id="{F49B7AA7-BE10-4A6A-81FA-1DBB109BD9DD}"/>
                </a:ext>
              </a:extLst>
            </p:cNvPr>
            <p:cNvSpPr/>
            <p:nvPr/>
          </p:nvSpPr>
          <p:spPr>
            <a:xfrm rot="9141578">
              <a:off x="4193371" y="4013505"/>
              <a:ext cx="1169064" cy="2266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36" name="TextBox 35">
              <a:extLst>
                <a:ext uri="{FF2B5EF4-FFF2-40B4-BE49-F238E27FC236}">
                  <a16:creationId xmlns:a16="http://schemas.microsoft.com/office/drawing/2014/main" id="{3BB5CFAF-AD09-425F-9F14-60AAE61B1E34}"/>
                </a:ext>
              </a:extLst>
            </p:cNvPr>
            <p:cNvSpPr txBox="1"/>
            <p:nvPr/>
          </p:nvSpPr>
          <p:spPr>
            <a:xfrm>
              <a:off x="2450676" y="1600792"/>
              <a:ext cx="2153481" cy="405241"/>
            </a:xfrm>
            <a:prstGeom prst="rect">
              <a:avLst/>
            </a:prstGeom>
            <a:noFill/>
          </p:spPr>
          <p:txBody>
            <a:bodyPr wrap="none" rtlCol="0">
              <a:spAutoFit/>
            </a:bodyPr>
            <a:lstStyle/>
            <a:p>
              <a:r>
                <a:rPr lang="en-US" sz="1788" dirty="0">
                  <a:latin typeface="Arial" panose="020B0604020202020204" pitchFamily="34" charset="0"/>
                </a:rPr>
                <a:t>(1000 molecules)</a:t>
              </a:r>
            </a:p>
          </p:txBody>
        </p:sp>
        <p:sp>
          <p:nvSpPr>
            <p:cNvPr id="37" name="TextBox 36">
              <a:extLst>
                <a:ext uri="{FF2B5EF4-FFF2-40B4-BE49-F238E27FC236}">
                  <a16:creationId xmlns:a16="http://schemas.microsoft.com/office/drawing/2014/main" id="{7FEE70BC-1B25-4E0B-AE3C-D62BEF26FB51}"/>
                </a:ext>
              </a:extLst>
            </p:cNvPr>
            <p:cNvSpPr txBox="1"/>
            <p:nvPr/>
          </p:nvSpPr>
          <p:spPr>
            <a:xfrm>
              <a:off x="5608077" y="654909"/>
              <a:ext cx="656191" cy="405241"/>
            </a:xfrm>
            <a:prstGeom prst="rect">
              <a:avLst/>
            </a:prstGeom>
            <a:noFill/>
          </p:spPr>
          <p:txBody>
            <a:bodyPr wrap="none" rtlCol="0">
              <a:spAutoFit/>
            </a:bodyPr>
            <a:lstStyle/>
            <a:p>
              <a:r>
                <a:rPr lang="en-US" sz="1788" dirty="0">
                  <a:latin typeface="Arial" panose="020B0604020202020204" pitchFamily="34" charset="0"/>
                </a:rPr>
                <a:t>(10)</a:t>
              </a:r>
            </a:p>
          </p:txBody>
        </p:sp>
        <p:sp>
          <p:nvSpPr>
            <p:cNvPr id="38" name="TextBox 37">
              <a:extLst>
                <a:ext uri="{FF2B5EF4-FFF2-40B4-BE49-F238E27FC236}">
                  <a16:creationId xmlns:a16="http://schemas.microsoft.com/office/drawing/2014/main" id="{1527972E-1DD3-45C8-9E83-D793944EC852}"/>
                </a:ext>
              </a:extLst>
            </p:cNvPr>
            <p:cNvSpPr txBox="1"/>
            <p:nvPr/>
          </p:nvSpPr>
          <p:spPr>
            <a:xfrm>
              <a:off x="5507049" y="1298207"/>
              <a:ext cx="797612" cy="405241"/>
            </a:xfrm>
            <a:prstGeom prst="rect">
              <a:avLst/>
            </a:prstGeom>
            <a:noFill/>
          </p:spPr>
          <p:txBody>
            <a:bodyPr wrap="none" rtlCol="0">
              <a:spAutoFit/>
            </a:bodyPr>
            <a:lstStyle/>
            <a:p>
              <a:r>
                <a:rPr lang="en-US" sz="1788" dirty="0">
                  <a:latin typeface="Arial" panose="020B0604020202020204" pitchFamily="34" charset="0"/>
                </a:rPr>
                <a:t>(990)</a:t>
              </a:r>
            </a:p>
          </p:txBody>
        </p:sp>
        <p:sp>
          <p:nvSpPr>
            <p:cNvPr id="39" name="TextBox 38">
              <a:extLst>
                <a:ext uri="{FF2B5EF4-FFF2-40B4-BE49-F238E27FC236}">
                  <a16:creationId xmlns:a16="http://schemas.microsoft.com/office/drawing/2014/main" id="{E4ADAF10-8117-46F7-81CD-1F594231F855}"/>
                </a:ext>
              </a:extLst>
            </p:cNvPr>
            <p:cNvSpPr txBox="1"/>
            <p:nvPr/>
          </p:nvSpPr>
          <p:spPr>
            <a:xfrm>
              <a:off x="2628285" y="3400490"/>
              <a:ext cx="2012060" cy="405241"/>
            </a:xfrm>
            <a:prstGeom prst="rect">
              <a:avLst/>
            </a:prstGeom>
            <a:noFill/>
          </p:spPr>
          <p:txBody>
            <a:bodyPr wrap="none" rtlCol="0">
              <a:spAutoFit/>
            </a:bodyPr>
            <a:lstStyle/>
            <a:p>
              <a:r>
                <a:rPr lang="en-US" sz="1788" dirty="0">
                  <a:latin typeface="Arial" panose="020B0604020202020204" pitchFamily="34" charset="0"/>
                </a:rPr>
                <a:t>(990 molecules)</a:t>
              </a:r>
            </a:p>
          </p:txBody>
        </p:sp>
        <p:sp>
          <p:nvSpPr>
            <p:cNvPr id="40" name="TextBox 39">
              <a:extLst>
                <a:ext uri="{FF2B5EF4-FFF2-40B4-BE49-F238E27FC236}">
                  <a16:creationId xmlns:a16="http://schemas.microsoft.com/office/drawing/2014/main" id="{C73DFEB9-7271-4A66-A85B-A826F5C95224}"/>
                </a:ext>
              </a:extLst>
            </p:cNvPr>
            <p:cNvSpPr txBox="1"/>
            <p:nvPr/>
          </p:nvSpPr>
          <p:spPr>
            <a:xfrm>
              <a:off x="5536115" y="2409391"/>
              <a:ext cx="656191" cy="405241"/>
            </a:xfrm>
            <a:prstGeom prst="rect">
              <a:avLst/>
            </a:prstGeom>
            <a:noFill/>
          </p:spPr>
          <p:txBody>
            <a:bodyPr wrap="none" rtlCol="0">
              <a:spAutoFit/>
            </a:bodyPr>
            <a:lstStyle/>
            <a:p>
              <a:r>
                <a:rPr lang="en-US" sz="1788" dirty="0">
                  <a:latin typeface="Arial" panose="020B0604020202020204" pitchFamily="34" charset="0"/>
                </a:rPr>
                <a:t>(10)</a:t>
              </a:r>
            </a:p>
          </p:txBody>
        </p:sp>
        <p:sp>
          <p:nvSpPr>
            <p:cNvPr id="41" name="TextBox 40">
              <a:extLst>
                <a:ext uri="{FF2B5EF4-FFF2-40B4-BE49-F238E27FC236}">
                  <a16:creationId xmlns:a16="http://schemas.microsoft.com/office/drawing/2014/main" id="{BB883731-9AEA-46D3-86A6-EC05E8B172EF}"/>
                </a:ext>
              </a:extLst>
            </p:cNvPr>
            <p:cNvSpPr txBox="1"/>
            <p:nvPr/>
          </p:nvSpPr>
          <p:spPr>
            <a:xfrm>
              <a:off x="5593756" y="3355339"/>
              <a:ext cx="797612" cy="405241"/>
            </a:xfrm>
            <a:prstGeom prst="rect">
              <a:avLst/>
            </a:prstGeom>
            <a:noFill/>
          </p:spPr>
          <p:txBody>
            <a:bodyPr wrap="none" rtlCol="0">
              <a:spAutoFit/>
            </a:bodyPr>
            <a:lstStyle/>
            <a:p>
              <a:r>
                <a:rPr lang="en-US" sz="1788" dirty="0">
                  <a:latin typeface="Arial" panose="020B0604020202020204" pitchFamily="34" charset="0"/>
                </a:rPr>
                <a:t>(980)</a:t>
              </a:r>
            </a:p>
          </p:txBody>
        </p:sp>
        <p:sp>
          <p:nvSpPr>
            <p:cNvPr id="42" name="TextBox 41">
              <a:extLst>
                <a:ext uri="{FF2B5EF4-FFF2-40B4-BE49-F238E27FC236}">
                  <a16:creationId xmlns:a16="http://schemas.microsoft.com/office/drawing/2014/main" id="{2DECCC41-2683-4325-B439-DB1CA0520725}"/>
                </a:ext>
              </a:extLst>
            </p:cNvPr>
            <p:cNvSpPr txBox="1"/>
            <p:nvPr/>
          </p:nvSpPr>
          <p:spPr>
            <a:xfrm>
              <a:off x="2628285" y="5231472"/>
              <a:ext cx="2012060" cy="405241"/>
            </a:xfrm>
            <a:prstGeom prst="rect">
              <a:avLst/>
            </a:prstGeom>
            <a:noFill/>
          </p:spPr>
          <p:txBody>
            <a:bodyPr wrap="none" rtlCol="0">
              <a:spAutoFit/>
            </a:bodyPr>
            <a:lstStyle/>
            <a:p>
              <a:r>
                <a:rPr lang="en-US" sz="1788" dirty="0">
                  <a:latin typeface="Arial" panose="020B0604020202020204" pitchFamily="34" charset="0"/>
                </a:rPr>
                <a:t>(980 molecules)</a:t>
              </a:r>
            </a:p>
          </p:txBody>
        </p:sp>
        <p:sp>
          <p:nvSpPr>
            <p:cNvPr id="43" name="TextBox 42">
              <a:extLst>
                <a:ext uri="{FF2B5EF4-FFF2-40B4-BE49-F238E27FC236}">
                  <a16:creationId xmlns:a16="http://schemas.microsoft.com/office/drawing/2014/main" id="{040B914C-D795-4A94-8D71-2FF1EC95E39F}"/>
                </a:ext>
              </a:extLst>
            </p:cNvPr>
            <p:cNvSpPr txBox="1"/>
            <p:nvPr/>
          </p:nvSpPr>
          <p:spPr>
            <a:xfrm>
              <a:off x="5600648" y="4287648"/>
              <a:ext cx="656191" cy="405241"/>
            </a:xfrm>
            <a:prstGeom prst="rect">
              <a:avLst/>
            </a:prstGeom>
            <a:noFill/>
          </p:spPr>
          <p:txBody>
            <a:bodyPr wrap="none" rtlCol="0">
              <a:spAutoFit/>
            </a:bodyPr>
            <a:lstStyle/>
            <a:p>
              <a:r>
                <a:rPr lang="en-US" sz="1788" dirty="0">
                  <a:latin typeface="Arial" panose="020B0604020202020204" pitchFamily="34" charset="0"/>
                </a:rPr>
                <a:t>(10)</a:t>
              </a:r>
            </a:p>
          </p:txBody>
        </p:sp>
        <p:sp>
          <p:nvSpPr>
            <p:cNvPr id="44" name="TextBox 43">
              <a:extLst>
                <a:ext uri="{FF2B5EF4-FFF2-40B4-BE49-F238E27FC236}">
                  <a16:creationId xmlns:a16="http://schemas.microsoft.com/office/drawing/2014/main" id="{E267BEC6-D1A6-45CA-A5C1-11B491C82029}"/>
                </a:ext>
              </a:extLst>
            </p:cNvPr>
            <p:cNvSpPr txBox="1"/>
            <p:nvPr/>
          </p:nvSpPr>
          <p:spPr>
            <a:xfrm>
              <a:off x="5615204" y="5121161"/>
              <a:ext cx="797612" cy="405241"/>
            </a:xfrm>
            <a:prstGeom prst="rect">
              <a:avLst/>
            </a:prstGeom>
            <a:noFill/>
          </p:spPr>
          <p:txBody>
            <a:bodyPr wrap="none" rtlCol="0">
              <a:spAutoFit/>
            </a:bodyPr>
            <a:lstStyle/>
            <a:p>
              <a:r>
                <a:rPr lang="en-US" sz="1788" dirty="0">
                  <a:latin typeface="Arial" panose="020B0604020202020204" pitchFamily="34" charset="0"/>
                </a:rPr>
                <a:t>(970)</a:t>
              </a:r>
            </a:p>
          </p:txBody>
        </p:sp>
        <p:sp>
          <p:nvSpPr>
            <p:cNvPr id="45" name="Arrow: Right 44">
              <a:extLst>
                <a:ext uri="{FF2B5EF4-FFF2-40B4-BE49-F238E27FC236}">
                  <a16:creationId xmlns:a16="http://schemas.microsoft.com/office/drawing/2014/main" id="{FB46EE41-B645-461E-8D2D-773929975AB5}"/>
                </a:ext>
              </a:extLst>
            </p:cNvPr>
            <p:cNvSpPr/>
            <p:nvPr/>
          </p:nvSpPr>
          <p:spPr>
            <a:xfrm rot="8683009">
              <a:off x="4303824" y="5785323"/>
              <a:ext cx="1169064" cy="2266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47" name="TextBox 46">
              <a:extLst>
                <a:ext uri="{FF2B5EF4-FFF2-40B4-BE49-F238E27FC236}">
                  <a16:creationId xmlns:a16="http://schemas.microsoft.com/office/drawing/2014/main" id="{3FB30943-CC53-4446-A7AA-C0D4F6C73B86}"/>
                </a:ext>
              </a:extLst>
            </p:cNvPr>
            <p:cNvSpPr txBox="1"/>
            <p:nvPr/>
          </p:nvSpPr>
          <p:spPr>
            <a:xfrm>
              <a:off x="7293424" y="288175"/>
              <a:ext cx="2655524" cy="405241"/>
            </a:xfrm>
            <a:prstGeom prst="rect">
              <a:avLst/>
            </a:prstGeom>
            <a:noFill/>
          </p:spPr>
          <p:txBody>
            <a:bodyPr wrap="none" rtlCol="0">
              <a:spAutoFit/>
            </a:bodyPr>
            <a:lstStyle/>
            <a:p>
              <a:r>
                <a:rPr lang="en-US" sz="1788" dirty="0">
                  <a:latin typeface="Arial" panose="020B0604020202020204" pitchFamily="34" charset="0"/>
                </a:rPr>
                <a:t>Length=5, Black color</a:t>
              </a:r>
            </a:p>
          </p:txBody>
        </p:sp>
        <p:sp>
          <p:nvSpPr>
            <p:cNvPr id="48" name="TextBox 47">
              <a:extLst>
                <a:ext uri="{FF2B5EF4-FFF2-40B4-BE49-F238E27FC236}">
                  <a16:creationId xmlns:a16="http://schemas.microsoft.com/office/drawing/2014/main" id="{9D53867C-A070-4473-8EB5-E66CF1A2A8C8}"/>
                </a:ext>
              </a:extLst>
            </p:cNvPr>
            <p:cNvSpPr txBox="1"/>
            <p:nvPr/>
          </p:nvSpPr>
          <p:spPr>
            <a:xfrm>
              <a:off x="7955933" y="2059077"/>
              <a:ext cx="2956440" cy="405241"/>
            </a:xfrm>
            <a:prstGeom prst="rect">
              <a:avLst/>
            </a:prstGeom>
            <a:noFill/>
          </p:spPr>
          <p:txBody>
            <a:bodyPr wrap="square" rtlCol="0">
              <a:spAutoFit/>
            </a:bodyPr>
            <a:lstStyle/>
            <a:p>
              <a:r>
                <a:rPr lang="en-US" sz="1788" dirty="0">
                  <a:solidFill>
                    <a:srgbClr val="FF0000"/>
                  </a:solidFill>
                  <a:latin typeface="Arial" panose="020B0604020202020204" pitchFamily="34" charset="0"/>
                </a:rPr>
                <a:t>Length=6, Red color</a:t>
              </a:r>
            </a:p>
          </p:txBody>
        </p:sp>
        <p:sp>
          <p:nvSpPr>
            <p:cNvPr id="49" name="TextBox 48">
              <a:extLst>
                <a:ext uri="{FF2B5EF4-FFF2-40B4-BE49-F238E27FC236}">
                  <a16:creationId xmlns:a16="http://schemas.microsoft.com/office/drawing/2014/main" id="{D605CDEA-29BE-424E-82AD-460E18B9799A}"/>
                </a:ext>
              </a:extLst>
            </p:cNvPr>
            <p:cNvSpPr txBox="1"/>
            <p:nvPr/>
          </p:nvSpPr>
          <p:spPr>
            <a:xfrm>
              <a:off x="7592102" y="3922602"/>
              <a:ext cx="2740376" cy="405241"/>
            </a:xfrm>
            <a:prstGeom prst="rect">
              <a:avLst/>
            </a:prstGeom>
            <a:noFill/>
          </p:spPr>
          <p:txBody>
            <a:bodyPr wrap="none" rtlCol="0">
              <a:spAutoFit/>
            </a:bodyPr>
            <a:lstStyle/>
            <a:p>
              <a:r>
                <a:rPr lang="en-US" sz="1788" dirty="0">
                  <a:solidFill>
                    <a:srgbClr val="04CC0E"/>
                  </a:solidFill>
                  <a:latin typeface="Arial" panose="020B0604020202020204" pitchFamily="34" charset="0"/>
                </a:rPr>
                <a:t>Length=7, Green color</a:t>
              </a:r>
            </a:p>
          </p:txBody>
        </p:sp>
        <p:sp>
          <p:nvSpPr>
            <p:cNvPr id="6" name="Arrow: Right 5">
              <a:extLst>
                <a:ext uri="{FF2B5EF4-FFF2-40B4-BE49-F238E27FC236}">
                  <a16:creationId xmlns:a16="http://schemas.microsoft.com/office/drawing/2014/main" id="{C6E9FA77-DA84-4587-BE41-522F941C7AEB}"/>
                </a:ext>
              </a:extLst>
            </p:cNvPr>
            <p:cNvSpPr/>
            <p:nvPr/>
          </p:nvSpPr>
          <p:spPr>
            <a:xfrm>
              <a:off x="5560257" y="6195923"/>
              <a:ext cx="4294280" cy="6861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grpSp>
      <p:sp>
        <p:nvSpPr>
          <p:cNvPr id="7" name="TextBox 6">
            <a:extLst>
              <a:ext uri="{FF2B5EF4-FFF2-40B4-BE49-F238E27FC236}">
                <a16:creationId xmlns:a16="http://schemas.microsoft.com/office/drawing/2014/main" id="{103DC31B-D39B-47EE-80EA-D360E87AF869}"/>
              </a:ext>
            </a:extLst>
          </p:cNvPr>
          <p:cNvSpPr txBox="1"/>
          <p:nvPr/>
        </p:nvSpPr>
        <p:spPr>
          <a:xfrm>
            <a:off x="9343819" y="720856"/>
            <a:ext cx="2625733" cy="3076483"/>
          </a:xfrm>
          <a:prstGeom prst="rect">
            <a:avLst/>
          </a:prstGeom>
          <a:noFill/>
        </p:spPr>
        <p:txBody>
          <a:bodyPr wrap="square" rtlCol="0">
            <a:spAutoFit/>
          </a:bodyPr>
          <a:lstStyle/>
          <a:p>
            <a:pPr>
              <a:spcBef>
                <a:spcPts val="544"/>
              </a:spcBef>
            </a:pPr>
            <a:r>
              <a:rPr lang="en-US" sz="1814" b="1" i="1" dirty="0">
                <a:latin typeface="Arial" panose="020B0604020202020204" pitchFamily="34" charset="0"/>
                <a:cs typeface="Arial" panose="020B0604020202020204" pitchFamily="34" charset="0"/>
              </a:rPr>
              <a:t>All</a:t>
            </a:r>
            <a:r>
              <a:rPr lang="en-US" sz="1814" b="1" dirty="0">
                <a:latin typeface="Arial" panose="020B0604020202020204" pitchFamily="34" charset="0"/>
                <a:cs typeface="Arial" panose="020B0604020202020204" pitchFamily="34" charset="0"/>
              </a:rPr>
              <a:t> Possible Fragments are Made:</a:t>
            </a:r>
          </a:p>
          <a:p>
            <a:pPr marL="410857" indent="-410857">
              <a:spcBef>
                <a:spcPts val="544"/>
              </a:spcBef>
              <a:buFont typeface="+mj-lt"/>
              <a:buAutoNum type="arabicPeriod"/>
            </a:pPr>
            <a:r>
              <a:rPr lang="en-US" sz="1814" dirty="0">
                <a:latin typeface="Arial" panose="020B0604020202020204" pitchFamily="34" charset="0"/>
                <a:cs typeface="Arial" panose="020B0604020202020204" pitchFamily="34" charset="0"/>
              </a:rPr>
              <a:t>Each begins with the primer</a:t>
            </a:r>
          </a:p>
          <a:p>
            <a:pPr marL="410857" indent="-410857">
              <a:spcBef>
                <a:spcPts val="544"/>
              </a:spcBef>
              <a:buFont typeface="+mj-lt"/>
              <a:buAutoNum type="arabicPeriod"/>
            </a:pPr>
            <a:r>
              <a:rPr lang="en-US" sz="1814" dirty="0">
                <a:latin typeface="Arial" panose="020B0604020202020204" pitchFamily="34" charset="0"/>
                <a:cs typeface="Arial" panose="020B0604020202020204" pitchFamily="34" charset="0"/>
              </a:rPr>
              <a:t>Each ends with a </a:t>
            </a:r>
            <a:r>
              <a:rPr lang="en-US" sz="1814" i="1" dirty="0">
                <a:latin typeface="Arial" panose="020B0604020202020204" pitchFamily="34" charset="0"/>
                <a:cs typeface="Arial" panose="020B0604020202020204" pitchFamily="34" charset="0"/>
              </a:rPr>
              <a:t>known</a:t>
            </a:r>
            <a:r>
              <a:rPr lang="en-US" sz="1814" dirty="0">
                <a:latin typeface="Arial" panose="020B0604020202020204" pitchFamily="34" charset="0"/>
                <a:cs typeface="Arial" panose="020B0604020202020204" pitchFamily="34" charset="0"/>
              </a:rPr>
              <a:t> </a:t>
            </a:r>
            <a:r>
              <a:rPr lang="en-US" sz="1814" dirty="0" err="1">
                <a:latin typeface="Arial" panose="020B0604020202020204" pitchFamily="34" charset="0"/>
                <a:cs typeface="Arial" panose="020B0604020202020204" pitchFamily="34" charset="0"/>
              </a:rPr>
              <a:t>ddNTP</a:t>
            </a:r>
            <a:r>
              <a:rPr lang="en-US" sz="1814" dirty="0">
                <a:latin typeface="Arial" panose="020B0604020202020204" pitchFamily="34" charset="0"/>
                <a:cs typeface="Arial" panose="020B0604020202020204" pitchFamily="34" charset="0"/>
              </a:rPr>
              <a:t>, based on the color of the fluorescence.</a:t>
            </a:r>
          </a:p>
          <a:p>
            <a:pPr marL="410857" indent="-410857">
              <a:spcBef>
                <a:spcPts val="544"/>
              </a:spcBef>
              <a:buFont typeface="+mj-lt"/>
              <a:buAutoNum type="arabicPeriod"/>
            </a:pPr>
            <a:r>
              <a:rPr lang="en-US" sz="1814" dirty="0">
                <a:latin typeface="Arial" panose="020B0604020202020204" pitchFamily="34" charset="0"/>
                <a:cs typeface="Arial" panose="020B0604020202020204" pitchFamily="34" charset="0"/>
              </a:rPr>
              <a:t>Each is one longer than the previous.</a:t>
            </a:r>
          </a:p>
        </p:txBody>
      </p:sp>
      <p:sp>
        <p:nvSpPr>
          <p:cNvPr id="8" name="TextBox 7">
            <a:extLst>
              <a:ext uri="{FF2B5EF4-FFF2-40B4-BE49-F238E27FC236}">
                <a16:creationId xmlns:a16="http://schemas.microsoft.com/office/drawing/2014/main" id="{0D800867-34ED-50BB-7CA9-A3B628B93CCD}"/>
              </a:ext>
            </a:extLst>
          </p:cNvPr>
          <p:cNvSpPr txBox="1"/>
          <p:nvPr/>
        </p:nvSpPr>
        <p:spPr>
          <a:xfrm>
            <a:off x="9343820" y="6174684"/>
            <a:ext cx="869149" cy="371512"/>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Primer</a:t>
            </a:r>
          </a:p>
        </p:txBody>
      </p:sp>
      <p:sp>
        <p:nvSpPr>
          <p:cNvPr id="9" name="TextBox 8">
            <a:extLst>
              <a:ext uri="{FF2B5EF4-FFF2-40B4-BE49-F238E27FC236}">
                <a16:creationId xmlns:a16="http://schemas.microsoft.com/office/drawing/2014/main" id="{10384988-5148-6851-191C-E324EB668A62}"/>
              </a:ext>
            </a:extLst>
          </p:cNvPr>
          <p:cNvSpPr txBox="1"/>
          <p:nvPr/>
        </p:nvSpPr>
        <p:spPr>
          <a:xfrm>
            <a:off x="10209714" y="6174684"/>
            <a:ext cx="1635384" cy="371512"/>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Added by Pol.</a:t>
            </a:r>
          </a:p>
        </p:txBody>
      </p:sp>
      <p:sp>
        <p:nvSpPr>
          <p:cNvPr id="10" name="Left Brace 9">
            <a:extLst>
              <a:ext uri="{FF2B5EF4-FFF2-40B4-BE49-F238E27FC236}">
                <a16:creationId xmlns:a16="http://schemas.microsoft.com/office/drawing/2014/main" id="{FA778F3B-A03E-C0F6-1F03-5E4CE9F317BD}"/>
              </a:ext>
            </a:extLst>
          </p:cNvPr>
          <p:cNvSpPr/>
          <p:nvPr/>
        </p:nvSpPr>
        <p:spPr>
          <a:xfrm rot="16200000">
            <a:off x="10904615" y="5383242"/>
            <a:ext cx="162542" cy="155234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2"/>
          </a:p>
        </p:txBody>
      </p:sp>
      <p:pic>
        <p:nvPicPr>
          <p:cNvPr id="2" name="Picture 1" descr="A picture containing text, night sky&#10;&#10;Description automatically generated">
            <a:extLst>
              <a:ext uri="{FF2B5EF4-FFF2-40B4-BE49-F238E27FC236}">
                <a16:creationId xmlns:a16="http://schemas.microsoft.com/office/drawing/2014/main" id="{4C330A70-A576-6516-DB0D-7EB4A8D105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425" y="53657"/>
            <a:ext cx="1274780" cy="1274780"/>
          </a:xfrm>
          <a:prstGeom prst="rect">
            <a:avLst/>
          </a:prstGeom>
        </p:spPr>
      </p:pic>
      <p:sp>
        <p:nvSpPr>
          <p:cNvPr id="5" name="TextBox 4">
            <a:extLst>
              <a:ext uri="{FF2B5EF4-FFF2-40B4-BE49-F238E27FC236}">
                <a16:creationId xmlns:a16="http://schemas.microsoft.com/office/drawing/2014/main" id="{BC0E4719-5DB6-8FA7-1E6E-9F490D9397C6}"/>
              </a:ext>
            </a:extLst>
          </p:cNvPr>
          <p:cNvSpPr txBox="1"/>
          <p:nvPr/>
        </p:nvSpPr>
        <p:spPr>
          <a:xfrm>
            <a:off x="1277690" y="52666"/>
            <a:ext cx="1605376" cy="1209049"/>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Template</a:t>
            </a:r>
          </a:p>
          <a:p>
            <a:pPr algn="l"/>
            <a:r>
              <a:rPr lang="en-US" sz="1814" dirty="0">
                <a:latin typeface="Arial" panose="020B0604020202020204" pitchFamily="34" charset="0"/>
                <a:cs typeface="Arial" panose="020B0604020202020204" pitchFamily="34" charset="0"/>
              </a:rPr>
              <a:t>Primer</a:t>
            </a:r>
          </a:p>
          <a:p>
            <a:pPr algn="l"/>
            <a:r>
              <a:rPr lang="en-US" sz="1814" dirty="0">
                <a:latin typeface="Arial" panose="020B0604020202020204" pitchFamily="34" charset="0"/>
                <a:cs typeface="Arial" panose="020B0604020202020204" pitchFamily="34" charset="0"/>
              </a:rPr>
              <a:t>DNA Pol</a:t>
            </a:r>
          </a:p>
          <a:p>
            <a:pPr algn="l"/>
            <a:r>
              <a:rPr lang="en-US" sz="1814" dirty="0" err="1">
                <a:latin typeface="Arial" panose="020B0604020202020204" pitchFamily="34" charset="0"/>
                <a:cs typeface="Arial" panose="020B0604020202020204" pitchFamily="34" charset="0"/>
              </a:rPr>
              <a:t>dTNP</a:t>
            </a:r>
            <a:r>
              <a:rPr lang="en-US" sz="1814" dirty="0">
                <a:latin typeface="Arial" panose="020B0604020202020204" pitchFamily="34" charset="0"/>
                <a:cs typeface="Arial" panose="020B0604020202020204" pitchFamily="34" charset="0"/>
              </a:rPr>
              <a:t>, </a:t>
            </a:r>
            <a:r>
              <a:rPr lang="en-US" sz="1814" dirty="0" err="1">
                <a:latin typeface="Arial" panose="020B0604020202020204" pitchFamily="34" charset="0"/>
                <a:cs typeface="Arial" panose="020B0604020202020204" pitchFamily="34" charset="0"/>
              </a:rPr>
              <a:t>ddNTP</a:t>
            </a:r>
            <a:endParaRPr lang="en-US" sz="1814" dirty="0">
              <a:latin typeface="Arial" panose="020B0604020202020204" pitchFamily="34" charset="0"/>
              <a:cs typeface="Arial" panose="020B0604020202020204" pitchFamily="34" charset="0"/>
            </a:endParaRPr>
          </a:p>
        </p:txBody>
      </p:sp>
      <p:sp>
        <p:nvSpPr>
          <p:cNvPr id="14" name="Date Placeholder 13">
            <a:extLst>
              <a:ext uri="{FF2B5EF4-FFF2-40B4-BE49-F238E27FC236}">
                <a16:creationId xmlns:a16="http://schemas.microsoft.com/office/drawing/2014/main" id="{B60543C2-0867-CC4E-95EE-90DF25684068}"/>
              </a:ext>
            </a:extLst>
          </p:cNvPr>
          <p:cNvSpPr>
            <a:spLocks noGrp="1"/>
          </p:cNvSpPr>
          <p:nvPr>
            <p:ph type="dt" sz="half" idx="10"/>
          </p:nvPr>
        </p:nvSpPr>
        <p:spPr/>
        <p:txBody>
          <a:bodyPr/>
          <a:lstStyle/>
          <a:p>
            <a:fld id="{ED428C69-78C1-4B6D-8EED-167F985E4E7E}" type="datetime1">
              <a:rPr lang="en-US" smtClean="0"/>
              <a:t>8/19/2023</a:t>
            </a:fld>
            <a:endParaRPr lang="en-US"/>
          </a:p>
        </p:txBody>
      </p:sp>
      <p:sp>
        <p:nvSpPr>
          <p:cNvPr id="15" name="Footer Placeholder 14">
            <a:extLst>
              <a:ext uri="{FF2B5EF4-FFF2-40B4-BE49-F238E27FC236}">
                <a16:creationId xmlns:a16="http://schemas.microsoft.com/office/drawing/2014/main" id="{DBFD51B2-FBCA-071C-7677-C9B298D86C54}"/>
              </a:ext>
            </a:extLst>
          </p:cNvPr>
          <p:cNvSpPr>
            <a:spLocks noGrp="1"/>
          </p:cNvSpPr>
          <p:nvPr>
            <p:ph type="ftr" sz="quarter" idx="11"/>
          </p:nvPr>
        </p:nvSpPr>
        <p:spPr/>
        <p:txBody>
          <a:bodyPr/>
          <a:lstStyle/>
          <a:p>
            <a:r>
              <a:rPr lang="en-US"/>
              <a:t>D &amp; D - Lec 2 - Fall 2023</a:t>
            </a:r>
          </a:p>
        </p:txBody>
      </p:sp>
      <p:sp>
        <p:nvSpPr>
          <p:cNvPr id="16" name="Slide Number Placeholder 15">
            <a:extLst>
              <a:ext uri="{FF2B5EF4-FFF2-40B4-BE49-F238E27FC236}">
                <a16:creationId xmlns:a16="http://schemas.microsoft.com/office/drawing/2014/main" id="{EAD30FA6-FF47-B3B9-EC9C-BAC97E4580F3}"/>
              </a:ext>
            </a:extLst>
          </p:cNvPr>
          <p:cNvSpPr>
            <a:spLocks noGrp="1"/>
          </p:cNvSpPr>
          <p:nvPr>
            <p:ph type="sldNum" sz="quarter" idx="12"/>
          </p:nvPr>
        </p:nvSpPr>
        <p:spPr/>
        <p:txBody>
          <a:bodyPr/>
          <a:lstStyle/>
          <a:p>
            <a:fld id="{DC3BB032-4020-48F4-953B-341806DC4A2B}" type="slidenum">
              <a:rPr lang="en-US" smtClean="0"/>
              <a:t>56</a:t>
            </a:fld>
            <a:endParaRPr lang="en-US"/>
          </a:p>
        </p:txBody>
      </p:sp>
    </p:spTree>
    <p:extLst>
      <p:ext uri="{BB962C8B-B14F-4D97-AF65-F5344CB8AC3E}">
        <p14:creationId xmlns:p14="http://schemas.microsoft.com/office/powerpoint/2010/main" val="69931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Diagram of a scientific experiment&#10;&#10;Description automatically generated">
            <a:extLst>
              <a:ext uri="{FF2B5EF4-FFF2-40B4-BE49-F238E27FC236}">
                <a16:creationId xmlns:a16="http://schemas.microsoft.com/office/drawing/2014/main" id="{983C92A4-07AC-A4A5-FB6B-11DF8E946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2503528"/>
            <a:ext cx="5612450" cy="3536949"/>
          </a:xfrm>
          <a:prstGeom prst="rect">
            <a:avLst/>
          </a:prstGeom>
        </p:spPr>
      </p:pic>
      <p:sp>
        <p:nvSpPr>
          <p:cNvPr id="5" name="Title 4"/>
          <p:cNvSpPr>
            <a:spLocks noGrp="1"/>
          </p:cNvSpPr>
          <p:nvPr>
            <p:ph type="title" idx="4294967295"/>
          </p:nvPr>
        </p:nvSpPr>
        <p:spPr>
          <a:xfrm>
            <a:off x="2324100" y="168741"/>
            <a:ext cx="7543800" cy="777407"/>
          </a:xfrm>
        </p:spPr>
        <p:txBody>
          <a:bodyPr>
            <a:noAutofit/>
          </a:bodyPr>
          <a:lstStyle/>
          <a:p>
            <a:r>
              <a:rPr lang="en-US" sz="2541" dirty="0"/>
              <a:t>Size Determination of Fragments from DNA Sequencing Capillary Electrophoresis</a:t>
            </a:r>
          </a:p>
        </p:txBody>
      </p:sp>
      <p:pic>
        <p:nvPicPr>
          <p:cNvPr id="7" name="Content Placeholder 3">
            <a:extLst>
              <a:ext uri="{FF2B5EF4-FFF2-40B4-BE49-F238E27FC236}">
                <a16:creationId xmlns:a16="http://schemas.microsoft.com/office/drawing/2014/main" id="{11352DB9-D20C-4D86-A02E-A4FA9C5FC3D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4346" r="50000" b="1589"/>
          <a:stretch/>
        </p:blipFill>
        <p:spPr>
          <a:xfrm>
            <a:off x="5943599" y="1017698"/>
            <a:ext cx="1335961" cy="1485829"/>
          </a:xfrm>
          <a:prstGeom prst="rect">
            <a:avLst/>
          </a:prstGeom>
        </p:spPr>
      </p:pic>
      <p:pic>
        <p:nvPicPr>
          <p:cNvPr id="13" name="Picture 12">
            <a:extLst>
              <a:ext uri="{FF2B5EF4-FFF2-40B4-BE49-F238E27FC236}">
                <a16:creationId xmlns:a16="http://schemas.microsoft.com/office/drawing/2014/main" id="{8F89AA9F-C3D7-4D71-A9E2-946CBF8F9BDC}"/>
              </a:ext>
            </a:extLst>
          </p:cNvPr>
          <p:cNvPicPr>
            <a:picLocks noChangeAspect="1"/>
          </p:cNvPicPr>
          <p:nvPr/>
        </p:nvPicPr>
        <p:blipFill>
          <a:blip r:embed="rId5"/>
          <a:stretch>
            <a:fillRect/>
          </a:stretch>
        </p:blipFill>
        <p:spPr>
          <a:xfrm>
            <a:off x="875440" y="1092882"/>
            <a:ext cx="1156560" cy="2381345"/>
          </a:xfrm>
          <a:prstGeom prst="rect">
            <a:avLst/>
          </a:prstGeom>
        </p:spPr>
      </p:pic>
      <p:sp>
        <p:nvSpPr>
          <p:cNvPr id="9" name="TextBox 8">
            <a:extLst>
              <a:ext uri="{FF2B5EF4-FFF2-40B4-BE49-F238E27FC236}">
                <a16:creationId xmlns:a16="http://schemas.microsoft.com/office/drawing/2014/main" id="{AD18DF6C-D3F4-6908-87B0-CBA5AD0021A8}"/>
              </a:ext>
            </a:extLst>
          </p:cNvPr>
          <p:cNvSpPr txBox="1"/>
          <p:nvPr/>
        </p:nvSpPr>
        <p:spPr>
          <a:xfrm>
            <a:off x="328139" y="3581400"/>
            <a:ext cx="4472461" cy="2542363"/>
          </a:xfrm>
          <a:prstGeom prst="rect">
            <a:avLst/>
          </a:prstGeom>
          <a:noFill/>
        </p:spPr>
        <p:txBody>
          <a:bodyPr wrap="square" rtlCol="0">
            <a:spAutoFit/>
          </a:bodyPr>
          <a:lstStyle/>
          <a:p>
            <a:r>
              <a:rPr lang="en-US" dirty="0"/>
              <a:t>DNA has a negative charge.</a:t>
            </a:r>
          </a:p>
          <a:p>
            <a:r>
              <a:rPr lang="en-US" dirty="0"/>
              <a:t>It will migrate towards the anode.</a:t>
            </a:r>
          </a:p>
          <a:p>
            <a:endParaRPr lang="en-US" dirty="0"/>
          </a:p>
          <a:p>
            <a:r>
              <a:rPr lang="en-US" dirty="0"/>
              <a:t>Capillary is filled with a gel that causes separation by size.</a:t>
            </a:r>
          </a:p>
          <a:p>
            <a:endParaRPr lang="en-US" dirty="0"/>
          </a:p>
          <a:p>
            <a:pPr>
              <a:lnSpc>
                <a:spcPct val="150000"/>
              </a:lnSpc>
            </a:pPr>
            <a:r>
              <a:rPr lang="en-US" dirty="0"/>
              <a:t>DNA molecules that are smaller migrate _____________.</a:t>
            </a:r>
          </a:p>
        </p:txBody>
      </p:sp>
      <p:cxnSp>
        <p:nvCxnSpPr>
          <p:cNvPr id="18" name="Straight Arrow Connector 17">
            <a:extLst>
              <a:ext uri="{FF2B5EF4-FFF2-40B4-BE49-F238E27FC236}">
                <a16:creationId xmlns:a16="http://schemas.microsoft.com/office/drawing/2014/main" id="{7A4993C8-082D-A300-336C-1E5E3B6651BB}"/>
              </a:ext>
            </a:extLst>
          </p:cNvPr>
          <p:cNvCxnSpPr/>
          <p:nvPr/>
        </p:nvCxnSpPr>
        <p:spPr>
          <a:xfrm>
            <a:off x="7102200" y="2306271"/>
            <a:ext cx="38100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4E58773-A570-8EB6-8625-947DEA46DC9F}"/>
              </a:ext>
            </a:extLst>
          </p:cNvPr>
          <p:cNvCxnSpPr>
            <a:cxnSpLocks/>
          </p:cNvCxnSpPr>
          <p:nvPr/>
        </p:nvCxnSpPr>
        <p:spPr>
          <a:xfrm flipH="1">
            <a:off x="8610600" y="2895600"/>
            <a:ext cx="685800" cy="457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890F816-F549-7255-DB44-394F2B541429}"/>
              </a:ext>
            </a:extLst>
          </p:cNvPr>
          <p:cNvSpPr txBox="1"/>
          <p:nvPr/>
        </p:nvSpPr>
        <p:spPr>
          <a:xfrm>
            <a:off x="9296400" y="2630388"/>
            <a:ext cx="1896673" cy="400110"/>
          </a:xfrm>
          <a:prstGeom prst="rect">
            <a:avLst/>
          </a:prstGeom>
          <a:noFill/>
        </p:spPr>
        <p:txBody>
          <a:bodyPr wrap="none" rtlCol="0">
            <a:spAutoFit/>
          </a:bodyPr>
          <a:lstStyle/>
          <a:p>
            <a:r>
              <a:rPr lang="en-US" sz="2000" dirty="0">
                <a:latin typeface="Arial" panose="020B0604020202020204" pitchFamily="34" charset="0"/>
                <a:cs typeface="Arial" panose="020B0604020202020204" pitchFamily="34" charset="0"/>
              </a:rPr>
              <a:t>Sample loaded</a:t>
            </a:r>
          </a:p>
        </p:txBody>
      </p:sp>
      <p:sp>
        <p:nvSpPr>
          <p:cNvPr id="25" name="TextBox 24">
            <a:extLst>
              <a:ext uri="{FF2B5EF4-FFF2-40B4-BE49-F238E27FC236}">
                <a16:creationId xmlns:a16="http://schemas.microsoft.com/office/drawing/2014/main" id="{65C38E4F-2009-35E6-B7BD-5726C3D627C1}"/>
              </a:ext>
            </a:extLst>
          </p:cNvPr>
          <p:cNvSpPr txBox="1"/>
          <p:nvPr/>
        </p:nvSpPr>
        <p:spPr>
          <a:xfrm>
            <a:off x="5359985" y="2895600"/>
            <a:ext cx="1747655" cy="707886"/>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Fluorescence excitation</a:t>
            </a:r>
          </a:p>
        </p:txBody>
      </p:sp>
      <p:sp>
        <p:nvSpPr>
          <p:cNvPr id="26" name="TextBox 25">
            <a:extLst>
              <a:ext uri="{FF2B5EF4-FFF2-40B4-BE49-F238E27FC236}">
                <a16:creationId xmlns:a16="http://schemas.microsoft.com/office/drawing/2014/main" id="{714F2151-6F34-CDE1-690C-8941484C017D}"/>
              </a:ext>
            </a:extLst>
          </p:cNvPr>
          <p:cNvSpPr txBox="1"/>
          <p:nvPr/>
        </p:nvSpPr>
        <p:spPr>
          <a:xfrm>
            <a:off x="8111460" y="2251082"/>
            <a:ext cx="1184940" cy="400110"/>
          </a:xfrm>
          <a:prstGeom prst="rect">
            <a:avLst/>
          </a:prstGeom>
          <a:solidFill>
            <a:schemeClr val="bg1"/>
          </a:solidFill>
        </p:spPr>
        <p:txBody>
          <a:bodyPr wrap="none" rtlCol="0">
            <a:spAutoFit/>
          </a:bodyPr>
          <a:lstStyle/>
          <a:p>
            <a:r>
              <a:rPr lang="en-US" sz="2000" dirty="0">
                <a:latin typeface="Arial" panose="020B0604020202020204" pitchFamily="34" charset="0"/>
                <a:cs typeface="Arial" panose="020B0604020202020204" pitchFamily="34" charset="0"/>
              </a:rPr>
              <a:t>Capillary</a:t>
            </a:r>
          </a:p>
        </p:txBody>
      </p:sp>
      <p:sp>
        <p:nvSpPr>
          <p:cNvPr id="2" name="Date Placeholder 1">
            <a:extLst>
              <a:ext uri="{FF2B5EF4-FFF2-40B4-BE49-F238E27FC236}">
                <a16:creationId xmlns:a16="http://schemas.microsoft.com/office/drawing/2014/main" id="{F44A11DB-3E5A-245F-A347-09D6173C98D7}"/>
              </a:ext>
            </a:extLst>
          </p:cNvPr>
          <p:cNvSpPr>
            <a:spLocks noGrp="1"/>
          </p:cNvSpPr>
          <p:nvPr>
            <p:ph type="dt" sz="half" idx="10"/>
          </p:nvPr>
        </p:nvSpPr>
        <p:spPr/>
        <p:txBody>
          <a:bodyPr/>
          <a:lstStyle/>
          <a:p>
            <a:fld id="{930F3374-3EFB-4A6F-A6F8-64F989BFA4A4}" type="datetime1">
              <a:rPr lang="en-US" smtClean="0"/>
              <a:t>8/19/2023</a:t>
            </a:fld>
            <a:endParaRPr lang="en-US"/>
          </a:p>
        </p:txBody>
      </p:sp>
      <p:sp>
        <p:nvSpPr>
          <p:cNvPr id="3" name="Footer Placeholder 2">
            <a:extLst>
              <a:ext uri="{FF2B5EF4-FFF2-40B4-BE49-F238E27FC236}">
                <a16:creationId xmlns:a16="http://schemas.microsoft.com/office/drawing/2014/main" id="{E1721BFF-FF5C-CA04-8F29-61754F90FF50}"/>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2635CD44-CC2D-F610-4E4B-C6E316C28D89}"/>
              </a:ext>
            </a:extLst>
          </p:cNvPr>
          <p:cNvSpPr>
            <a:spLocks noGrp="1"/>
          </p:cNvSpPr>
          <p:nvPr>
            <p:ph type="sldNum" sz="quarter" idx="12"/>
          </p:nvPr>
        </p:nvSpPr>
        <p:spPr/>
        <p:txBody>
          <a:bodyPr/>
          <a:lstStyle/>
          <a:p>
            <a:fld id="{DC3BB032-4020-48F4-953B-341806DC4A2B}" type="slidenum">
              <a:rPr lang="en-US" smtClean="0"/>
              <a:t>57</a:t>
            </a:fld>
            <a:endParaRPr lang="en-US"/>
          </a:p>
        </p:txBody>
      </p:sp>
    </p:spTree>
    <p:extLst>
      <p:ext uri="{BB962C8B-B14F-4D97-AF65-F5344CB8AC3E}">
        <p14:creationId xmlns:p14="http://schemas.microsoft.com/office/powerpoint/2010/main" val="19334932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Timeline&#10;&#10;Description automatically generated with medium confidence">
            <a:extLst>
              <a:ext uri="{FF2B5EF4-FFF2-40B4-BE49-F238E27FC236}">
                <a16:creationId xmlns:a16="http://schemas.microsoft.com/office/drawing/2014/main" id="{30D46339-08F3-2067-3052-58630C0C99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717" y="489410"/>
            <a:ext cx="4264573" cy="3838113"/>
          </a:xfrm>
          <a:prstGeom prst="rect">
            <a:avLst/>
          </a:prstGeom>
        </p:spPr>
      </p:pic>
      <p:grpSp>
        <p:nvGrpSpPr>
          <p:cNvPr id="6" name="Group 5">
            <a:extLst>
              <a:ext uri="{FF2B5EF4-FFF2-40B4-BE49-F238E27FC236}">
                <a16:creationId xmlns:a16="http://schemas.microsoft.com/office/drawing/2014/main" id="{01CCDBBD-F2D3-49C4-A8F7-3F0A83345B78}"/>
              </a:ext>
            </a:extLst>
          </p:cNvPr>
          <p:cNvGrpSpPr/>
          <p:nvPr/>
        </p:nvGrpSpPr>
        <p:grpSpPr>
          <a:xfrm>
            <a:off x="1738769" y="5708740"/>
            <a:ext cx="4516455" cy="647613"/>
            <a:chOff x="-3687194" y="7233484"/>
            <a:chExt cx="3810000" cy="818713"/>
          </a:xfrm>
        </p:grpSpPr>
        <p:sp>
          <p:nvSpPr>
            <p:cNvPr id="4" name="TextBox 3">
              <a:extLst>
                <a:ext uri="{FF2B5EF4-FFF2-40B4-BE49-F238E27FC236}">
                  <a16:creationId xmlns:a16="http://schemas.microsoft.com/office/drawing/2014/main" id="{9568F594-2B7A-47F3-BC54-78BE1DAAF3FF}"/>
                </a:ext>
              </a:extLst>
            </p:cNvPr>
            <p:cNvSpPr txBox="1"/>
            <p:nvPr/>
          </p:nvSpPr>
          <p:spPr>
            <a:xfrm>
              <a:off x="-3687194" y="7233484"/>
              <a:ext cx="3810000" cy="818713"/>
            </a:xfrm>
            <a:prstGeom prst="rect">
              <a:avLst/>
            </a:prstGeom>
            <a:noFill/>
          </p:spPr>
          <p:txBody>
            <a:bodyPr wrap="square" rtlCol="0">
              <a:spAutoFit/>
            </a:bodyPr>
            <a:lstStyle/>
            <a:p>
              <a:pPr defTabSz="723321"/>
              <a:r>
                <a:rPr lang="en-US" sz="1804" dirty="0">
                  <a:solidFill>
                    <a:prstClr val="black"/>
                  </a:solidFill>
                  <a:latin typeface="Arial" panose="020B0604020202020204" pitchFamily="34" charset="0"/>
                </a:rPr>
                <a:t>    </a:t>
              </a:r>
            </a:p>
            <a:p>
              <a:pPr defTabSz="723321"/>
              <a:r>
                <a:rPr lang="en-US" sz="1804" dirty="0">
                  <a:solidFill>
                    <a:prstClr val="black"/>
                  </a:solidFill>
                  <a:latin typeface="Arial" panose="020B0604020202020204" pitchFamily="34" charset="0"/>
                </a:rPr>
                <a:t>3’-A-G-T-C-G-A-A-T-C-A-T-T-A-G-G-C---</a:t>
              </a:r>
            </a:p>
          </p:txBody>
        </p:sp>
        <p:sp>
          <p:nvSpPr>
            <p:cNvPr id="5" name="Rectangle 4">
              <a:extLst>
                <a:ext uri="{FF2B5EF4-FFF2-40B4-BE49-F238E27FC236}">
                  <a16:creationId xmlns:a16="http://schemas.microsoft.com/office/drawing/2014/main" id="{79A63353-2571-46A5-88D1-90469EBAD9BB}"/>
                </a:ext>
              </a:extLst>
            </p:cNvPr>
            <p:cNvSpPr/>
            <p:nvPr/>
          </p:nvSpPr>
          <p:spPr>
            <a:xfrm>
              <a:off x="-2843185" y="7233484"/>
              <a:ext cx="988884" cy="467720"/>
            </a:xfrm>
            <a:prstGeom prst="rect">
              <a:avLst/>
            </a:prstGeom>
          </p:spPr>
          <p:txBody>
            <a:bodyPr wrap="none">
              <a:spAutoFit/>
            </a:bodyPr>
            <a:lstStyle/>
            <a:p>
              <a:pPr defTabSz="723321"/>
              <a:r>
                <a:rPr lang="en-US" sz="1804" dirty="0">
                  <a:solidFill>
                    <a:prstClr val="black"/>
                  </a:solidFill>
                  <a:latin typeface="Arial" panose="020B0604020202020204" pitchFamily="34" charset="0"/>
                </a:rPr>
                <a:t>5’C-T-T-A</a:t>
              </a:r>
            </a:p>
          </p:txBody>
        </p:sp>
      </p:grpSp>
      <p:sp>
        <p:nvSpPr>
          <p:cNvPr id="10" name="TextBox 9">
            <a:extLst>
              <a:ext uri="{FF2B5EF4-FFF2-40B4-BE49-F238E27FC236}">
                <a16:creationId xmlns:a16="http://schemas.microsoft.com/office/drawing/2014/main" id="{5F73E81E-A318-4747-BF56-8744D331BF80}"/>
              </a:ext>
            </a:extLst>
          </p:cNvPr>
          <p:cNvSpPr txBox="1"/>
          <p:nvPr/>
        </p:nvSpPr>
        <p:spPr>
          <a:xfrm>
            <a:off x="333827" y="682403"/>
            <a:ext cx="5389663" cy="4728859"/>
          </a:xfrm>
          <a:prstGeom prst="rect">
            <a:avLst/>
          </a:prstGeom>
          <a:noFill/>
        </p:spPr>
        <p:txBody>
          <a:bodyPr wrap="square" rtlCol="0">
            <a:spAutoFit/>
          </a:bodyPr>
          <a:lstStyle/>
          <a:p>
            <a:pPr defTabSz="723321"/>
            <a:r>
              <a:rPr lang="en-US" sz="1814" b="1" dirty="0">
                <a:solidFill>
                  <a:prstClr val="black"/>
                </a:solidFill>
                <a:latin typeface="Arial" panose="020B0604020202020204" pitchFamily="34" charset="0"/>
                <a:cs typeface="Arial" panose="020B0604020202020204" pitchFamily="34" charset="0"/>
              </a:rPr>
              <a:t>4. Capillary Gel Electrophoresis</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Migration due to the voltage because of the neg. charge on DNA phosphates</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Separation of DNA molecules by size, smaller travel through gel faster.</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Fragments reach the detector in the order of their length: primer+1 first, primer+2 second, etc.</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At the detector, a laser excites the fluorescence.</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Only fluorescent DNA molecules (terminated with </a:t>
            </a:r>
            <a:r>
              <a:rPr lang="en-US" sz="1814" dirty="0" err="1">
                <a:solidFill>
                  <a:prstClr val="black"/>
                </a:solidFill>
                <a:latin typeface="Arial" panose="020B0604020202020204" pitchFamily="34" charset="0"/>
                <a:cs typeface="Arial" panose="020B0604020202020204" pitchFamily="34" charset="0"/>
              </a:rPr>
              <a:t>ddNTP</a:t>
            </a:r>
            <a:r>
              <a:rPr lang="en-US" sz="1814" dirty="0">
                <a:solidFill>
                  <a:prstClr val="black"/>
                </a:solidFill>
                <a:latin typeface="Arial" panose="020B0604020202020204" pitchFamily="34" charset="0"/>
                <a:cs typeface="Arial" panose="020B0604020202020204" pitchFamily="34" charset="0"/>
              </a:rPr>
              <a:t>) give a signal.</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The color of the emitted fluorescence gives the dideoxy base at the 3’ end of the DNA fragment.</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The order of peaks gives the sequence that is complementary to the template (= strand with primer).</a:t>
            </a:r>
          </a:p>
        </p:txBody>
      </p:sp>
      <p:sp>
        <p:nvSpPr>
          <p:cNvPr id="11" name="TextBox 10">
            <a:extLst>
              <a:ext uri="{FF2B5EF4-FFF2-40B4-BE49-F238E27FC236}">
                <a16:creationId xmlns:a16="http://schemas.microsoft.com/office/drawing/2014/main" id="{4AAA7F8D-1AC6-4E17-B60A-71FC297901E6}"/>
              </a:ext>
            </a:extLst>
          </p:cNvPr>
          <p:cNvSpPr txBox="1"/>
          <p:nvPr/>
        </p:nvSpPr>
        <p:spPr>
          <a:xfrm>
            <a:off x="1927936" y="11374"/>
            <a:ext cx="9213100" cy="427168"/>
          </a:xfrm>
          <a:prstGeom prst="rect">
            <a:avLst/>
          </a:prstGeom>
          <a:noFill/>
        </p:spPr>
        <p:txBody>
          <a:bodyPr wrap="none" rtlCol="0">
            <a:spAutoFit/>
          </a:bodyPr>
          <a:lstStyle/>
          <a:p>
            <a:pPr defTabSz="723321"/>
            <a:r>
              <a:rPr lang="en-US" sz="2176" dirty="0">
                <a:solidFill>
                  <a:prstClr val="black"/>
                </a:solidFill>
                <a:latin typeface="Arial" panose="020B0604020202020204" pitchFamily="34" charset="0"/>
              </a:rPr>
              <a:t>DNA Sequencing – Analysis of Fragments to Determine Order of Addition</a:t>
            </a:r>
          </a:p>
        </p:txBody>
      </p:sp>
      <p:sp>
        <p:nvSpPr>
          <p:cNvPr id="2" name="Rectangle 1">
            <a:extLst>
              <a:ext uri="{FF2B5EF4-FFF2-40B4-BE49-F238E27FC236}">
                <a16:creationId xmlns:a16="http://schemas.microsoft.com/office/drawing/2014/main" id="{9C7CD0D3-3611-4D07-AFE2-5CC412C1CAA1}"/>
              </a:ext>
            </a:extLst>
          </p:cNvPr>
          <p:cNvSpPr/>
          <p:nvPr/>
        </p:nvSpPr>
        <p:spPr>
          <a:xfrm>
            <a:off x="3751039" y="5680294"/>
            <a:ext cx="2044406" cy="368884"/>
          </a:xfrm>
          <a:prstGeom prst="rect">
            <a:avLst/>
          </a:prstGeom>
        </p:spPr>
        <p:txBody>
          <a:bodyPr wrap="none">
            <a:spAutoFit/>
          </a:bodyPr>
          <a:lstStyle/>
          <a:p>
            <a:pPr defTabSz="723321"/>
            <a:r>
              <a:rPr lang="en-US" sz="1797" dirty="0">
                <a:solidFill>
                  <a:srgbClr val="7030A0"/>
                </a:solidFill>
                <a:latin typeface="Arial" panose="020B0604020202020204" pitchFamily="34" charset="0"/>
              </a:rPr>
              <a:t> </a:t>
            </a:r>
            <a:r>
              <a:rPr lang="en-US" sz="1797" dirty="0">
                <a:latin typeface="Arial" panose="020B0604020202020204" pitchFamily="34" charset="0"/>
              </a:rPr>
              <a:t>G</a:t>
            </a:r>
            <a:r>
              <a:rPr lang="en-US" sz="1797" dirty="0">
                <a:solidFill>
                  <a:prstClr val="black"/>
                </a:solidFill>
                <a:latin typeface="Arial" panose="020B0604020202020204" pitchFamily="34" charset="0"/>
              </a:rPr>
              <a:t>-</a:t>
            </a:r>
            <a:r>
              <a:rPr lang="en-US" sz="1797" dirty="0">
                <a:solidFill>
                  <a:srgbClr val="FF0000"/>
                </a:solidFill>
                <a:latin typeface="Arial" panose="020B0604020202020204" pitchFamily="34" charset="0"/>
              </a:rPr>
              <a:t>T</a:t>
            </a:r>
            <a:r>
              <a:rPr lang="en-US" sz="1797" dirty="0">
                <a:solidFill>
                  <a:prstClr val="black"/>
                </a:solidFill>
                <a:latin typeface="Arial" panose="020B0604020202020204" pitchFamily="34" charset="0"/>
              </a:rPr>
              <a:t>-</a:t>
            </a:r>
            <a:r>
              <a:rPr lang="en-US" sz="1797" dirty="0">
                <a:solidFill>
                  <a:srgbClr val="00B050"/>
                </a:solidFill>
                <a:latin typeface="Arial" panose="020B0604020202020204" pitchFamily="34" charset="0"/>
              </a:rPr>
              <a:t>A</a:t>
            </a:r>
            <a:r>
              <a:rPr lang="en-US" sz="1797" dirty="0">
                <a:solidFill>
                  <a:prstClr val="black"/>
                </a:solidFill>
                <a:latin typeface="Arial" panose="020B0604020202020204" pitchFamily="34" charset="0"/>
              </a:rPr>
              <a:t>-</a:t>
            </a:r>
            <a:r>
              <a:rPr lang="en-US" sz="1797" dirty="0">
                <a:solidFill>
                  <a:srgbClr val="00B050"/>
                </a:solidFill>
                <a:latin typeface="Arial" panose="020B0604020202020204" pitchFamily="34" charset="0"/>
              </a:rPr>
              <a:t>A</a:t>
            </a:r>
            <a:r>
              <a:rPr lang="en-US" sz="1797" dirty="0">
                <a:solidFill>
                  <a:prstClr val="black"/>
                </a:solidFill>
                <a:latin typeface="Arial" panose="020B0604020202020204" pitchFamily="34" charset="0"/>
              </a:rPr>
              <a:t>-</a:t>
            </a:r>
            <a:r>
              <a:rPr lang="en-US" sz="1797" dirty="0">
                <a:solidFill>
                  <a:srgbClr val="FF0000"/>
                </a:solidFill>
                <a:latin typeface="Arial" panose="020B0604020202020204" pitchFamily="34" charset="0"/>
              </a:rPr>
              <a:t>T</a:t>
            </a:r>
            <a:r>
              <a:rPr lang="en-US" sz="1797" dirty="0">
                <a:solidFill>
                  <a:prstClr val="black"/>
                </a:solidFill>
                <a:latin typeface="Arial" panose="020B0604020202020204" pitchFamily="34" charset="0"/>
              </a:rPr>
              <a:t>-</a:t>
            </a:r>
            <a:r>
              <a:rPr lang="en-US" sz="1797" dirty="0">
                <a:solidFill>
                  <a:srgbClr val="0D08EA"/>
                </a:solidFill>
                <a:latin typeface="Arial" panose="020B0604020202020204" pitchFamily="34" charset="0"/>
              </a:rPr>
              <a:t>C</a:t>
            </a:r>
            <a:r>
              <a:rPr lang="en-US" sz="1797" dirty="0">
                <a:solidFill>
                  <a:prstClr val="black"/>
                </a:solidFill>
                <a:latin typeface="Arial" panose="020B0604020202020204" pitchFamily="34" charset="0"/>
              </a:rPr>
              <a:t>-</a:t>
            </a:r>
            <a:r>
              <a:rPr lang="en-US" sz="1797" dirty="0">
                <a:solidFill>
                  <a:srgbClr val="0D08EA"/>
                </a:solidFill>
                <a:latin typeface="Arial" panose="020B0604020202020204" pitchFamily="34" charset="0"/>
              </a:rPr>
              <a:t>C</a:t>
            </a:r>
            <a:r>
              <a:rPr lang="en-US" sz="1797" dirty="0">
                <a:solidFill>
                  <a:prstClr val="black"/>
                </a:solidFill>
                <a:latin typeface="Arial" panose="020B0604020202020204" pitchFamily="34" charset="0"/>
              </a:rPr>
              <a:t>-</a:t>
            </a:r>
            <a:r>
              <a:rPr lang="en-US" sz="1797" dirty="0">
                <a:latin typeface="Arial" panose="020B0604020202020204" pitchFamily="34" charset="0"/>
              </a:rPr>
              <a:t>G</a:t>
            </a:r>
          </a:p>
        </p:txBody>
      </p:sp>
      <p:sp>
        <p:nvSpPr>
          <p:cNvPr id="13" name="TextBox 12">
            <a:extLst>
              <a:ext uri="{FF2B5EF4-FFF2-40B4-BE49-F238E27FC236}">
                <a16:creationId xmlns:a16="http://schemas.microsoft.com/office/drawing/2014/main" id="{B326763F-018A-4B51-8AFF-4E6E581CA74C}"/>
              </a:ext>
            </a:extLst>
          </p:cNvPr>
          <p:cNvSpPr txBox="1"/>
          <p:nvPr/>
        </p:nvSpPr>
        <p:spPr>
          <a:xfrm>
            <a:off x="5867400" y="4763542"/>
            <a:ext cx="1408947" cy="929870"/>
          </a:xfrm>
          <a:prstGeom prst="rect">
            <a:avLst/>
          </a:prstGeom>
          <a:noFill/>
        </p:spPr>
        <p:txBody>
          <a:bodyPr wrap="square" rtlCol="0">
            <a:spAutoFit/>
          </a:bodyPr>
          <a:lstStyle/>
          <a:p>
            <a:r>
              <a:rPr lang="en-US" sz="1814" dirty="0">
                <a:latin typeface="Arial" panose="020B0604020202020204" pitchFamily="34" charset="0"/>
              </a:rPr>
              <a:t>Fluorescent output over time.</a:t>
            </a:r>
          </a:p>
        </p:txBody>
      </p:sp>
      <p:sp>
        <p:nvSpPr>
          <p:cNvPr id="14" name="TextBox 13">
            <a:extLst>
              <a:ext uri="{FF2B5EF4-FFF2-40B4-BE49-F238E27FC236}">
                <a16:creationId xmlns:a16="http://schemas.microsoft.com/office/drawing/2014/main" id="{73A8D5B5-DBDC-45E0-B5C5-7D7A2DC3B473}"/>
              </a:ext>
            </a:extLst>
          </p:cNvPr>
          <p:cNvSpPr txBox="1"/>
          <p:nvPr/>
        </p:nvSpPr>
        <p:spPr>
          <a:xfrm rot="19188837">
            <a:off x="7049910" y="4279204"/>
            <a:ext cx="1408191"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prstClr val="black"/>
                </a:solidFill>
                <a:latin typeface="Arial" panose="020B0604020202020204" pitchFamily="34" charset="0"/>
              </a:rPr>
              <a:t>-</a:t>
            </a:r>
            <a:r>
              <a:rPr lang="en-US" sz="1797" b="1" dirty="0">
                <a:latin typeface="Arial" panose="020B0604020202020204" pitchFamily="34" charset="0"/>
              </a:rPr>
              <a:t>G</a:t>
            </a:r>
          </a:p>
        </p:txBody>
      </p:sp>
      <p:sp>
        <p:nvSpPr>
          <p:cNvPr id="16" name="TextBox 15">
            <a:extLst>
              <a:ext uri="{FF2B5EF4-FFF2-40B4-BE49-F238E27FC236}">
                <a16:creationId xmlns:a16="http://schemas.microsoft.com/office/drawing/2014/main" id="{EACEE699-DB0A-41A3-9F40-2EC12CCE1A58}"/>
              </a:ext>
            </a:extLst>
          </p:cNvPr>
          <p:cNvSpPr txBox="1"/>
          <p:nvPr/>
        </p:nvSpPr>
        <p:spPr>
          <a:xfrm rot="19180523">
            <a:off x="7446720" y="4261455"/>
            <a:ext cx="1556147"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schemeClr val="bg1">
                    <a:lumMod val="50000"/>
                  </a:schemeClr>
                </a:solidFill>
                <a:latin typeface="Arial" panose="020B0604020202020204" pitchFamily="34" charset="0"/>
              </a:rPr>
              <a:t>-</a:t>
            </a:r>
            <a:r>
              <a:rPr lang="en-US" sz="1797" dirty="0">
                <a:solidFill>
                  <a:prstClr val="black"/>
                </a:solidFill>
                <a:latin typeface="Arial" panose="020B0604020202020204" pitchFamily="34" charset="0"/>
              </a:rPr>
              <a:t>G-</a:t>
            </a:r>
            <a:r>
              <a:rPr lang="en-US" sz="1797" b="1" dirty="0">
                <a:solidFill>
                  <a:srgbClr val="FF0000"/>
                </a:solidFill>
                <a:latin typeface="Arial" panose="020B0604020202020204" pitchFamily="34" charset="0"/>
              </a:rPr>
              <a:t>T</a:t>
            </a:r>
          </a:p>
        </p:txBody>
      </p:sp>
      <p:sp>
        <p:nvSpPr>
          <p:cNvPr id="20" name="TextBox 19">
            <a:extLst>
              <a:ext uri="{FF2B5EF4-FFF2-40B4-BE49-F238E27FC236}">
                <a16:creationId xmlns:a16="http://schemas.microsoft.com/office/drawing/2014/main" id="{97CE644E-93C3-4F2A-B979-8EF85B48621C}"/>
              </a:ext>
            </a:extLst>
          </p:cNvPr>
          <p:cNvSpPr txBox="1"/>
          <p:nvPr/>
        </p:nvSpPr>
        <p:spPr>
          <a:xfrm rot="18985534">
            <a:off x="7819726" y="4299875"/>
            <a:ext cx="1711952"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prstClr val="black"/>
                </a:solidFill>
                <a:latin typeface="Arial" panose="020B0604020202020204" pitchFamily="34" charset="0"/>
              </a:rPr>
              <a:t>-G-T-</a:t>
            </a:r>
            <a:r>
              <a:rPr lang="en-US" sz="1797" b="1" dirty="0">
                <a:solidFill>
                  <a:srgbClr val="00B050"/>
                </a:solidFill>
                <a:latin typeface="Arial" panose="020B0604020202020204" pitchFamily="34" charset="0"/>
              </a:rPr>
              <a:t>A</a:t>
            </a:r>
          </a:p>
        </p:txBody>
      </p:sp>
      <p:sp>
        <p:nvSpPr>
          <p:cNvPr id="21" name="TextBox 20">
            <a:extLst>
              <a:ext uri="{FF2B5EF4-FFF2-40B4-BE49-F238E27FC236}">
                <a16:creationId xmlns:a16="http://schemas.microsoft.com/office/drawing/2014/main" id="{DEF7F95C-E884-468B-8BC1-004AB0930B62}"/>
              </a:ext>
            </a:extLst>
          </p:cNvPr>
          <p:cNvSpPr txBox="1"/>
          <p:nvPr/>
        </p:nvSpPr>
        <p:spPr>
          <a:xfrm rot="18985534">
            <a:off x="8275766" y="4170318"/>
            <a:ext cx="2032040"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prstClr val="black"/>
                </a:solidFill>
                <a:latin typeface="Arial" panose="020B0604020202020204" pitchFamily="34" charset="0"/>
              </a:rPr>
              <a:t>-G-T-A-</a:t>
            </a:r>
            <a:r>
              <a:rPr lang="en-US" sz="1797" b="1" dirty="0">
                <a:solidFill>
                  <a:srgbClr val="00B050"/>
                </a:solidFill>
                <a:latin typeface="Arial" panose="020B0604020202020204" pitchFamily="34" charset="0"/>
              </a:rPr>
              <a:t>A</a:t>
            </a:r>
          </a:p>
        </p:txBody>
      </p:sp>
      <p:graphicFrame>
        <p:nvGraphicFramePr>
          <p:cNvPr id="15" name="Chart 14">
            <a:extLst>
              <a:ext uri="{FF2B5EF4-FFF2-40B4-BE49-F238E27FC236}">
                <a16:creationId xmlns:a16="http://schemas.microsoft.com/office/drawing/2014/main" id="{85D7AB19-A9AB-C17A-961D-32DB73988EDC}"/>
              </a:ext>
            </a:extLst>
          </p:cNvPr>
          <p:cNvGraphicFramePr>
            <a:graphicFrameLocks/>
          </p:cNvGraphicFramePr>
          <p:nvPr>
            <p:extLst>
              <p:ext uri="{D42A27DB-BD31-4B8C-83A1-F6EECF244321}">
                <p14:modId xmlns:p14="http://schemas.microsoft.com/office/powerpoint/2010/main" val="3101095765"/>
              </p:ext>
            </p:extLst>
          </p:nvPr>
        </p:nvGraphicFramePr>
        <p:xfrm>
          <a:off x="6845865" y="4815282"/>
          <a:ext cx="4145894" cy="1820339"/>
        </p:xfrm>
        <a:graphic>
          <a:graphicData uri="http://schemas.openxmlformats.org/drawingml/2006/chart">
            <c:chart xmlns:c="http://schemas.openxmlformats.org/drawingml/2006/chart" xmlns:r="http://schemas.openxmlformats.org/officeDocument/2006/relationships" r:id="rId4"/>
          </a:graphicData>
        </a:graphic>
      </p:graphicFrame>
      <p:sp>
        <p:nvSpPr>
          <p:cNvPr id="23" name="TextBox 22">
            <a:extLst>
              <a:ext uri="{FF2B5EF4-FFF2-40B4-BE49-F238E27FC236}">
                <a16:creationId xmlns:a16="http://schemas.microsoft.com/office/drawing/2014/main" id="{B7ACAF55-57B1-C5D0-1544-E7A520FF87E6}"/>
              </a:ext>
            </a:extLst>
          </p:cNvPr>
          <p:cNvSpPr txBox="1"/>
          <p:nvPr/>
        </p:nvSpPr>
        <p:spPr>
          <a:xfrm rot="18985534">
            <a:off x="8639099" y="4182585"/>
            <a:ext cx="2245200"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schemeClr val="bg1">
                    <a:lumMod val="50000"/>
                  </a:schemeClr>
                </a:solidFill>
                <a:latin typeface="Arial" panose="020B0604020202020204" pitchFamily="34" charset="0"/>
              </a:rPr>
              <a:t>-</a:t>
            </a:r>
            <a:r>
              <a:rPr lang="en-US" sz="1797" dirty="0">
                <a:solidFill>
                  <a:prstClr val="black"/>
                </a:solidFill>
                <a:latin typeface="Arial" panose="020B0604020202020204" pitchFamily="34" charset="0"/>
              </a:rPr>
              <a:t>G-T-A-</a:t>
            </a:r>
            <a:r>
              <a:rPr lang="en-US" sz="1797" dirty="0">
                <a:latin typeface="Arial" panose="020B0604020202020204" pitchFamily="34" charset="0"/>
              </a:rPr>
              <a:t>A</a:t>
            </a:r>
            <a:r>
              <a:rPr lang="en-US" sz="1797" b="1" dirty="0">
                <a:latin typeface="Arial" panose="020B0604020202020204" pitchFamily="34" charset="0"/>
              </a:rPr>
              <a:t>-</a:t>
            </a:r>
            <a:r>
              <a:rPr lang="en-US" sz="1797" b="1" dirty="0">
                <a:solidFill>
                  <a:srgbClr val="FF0000"/>
                </a:solidFill>
                <a:latin typeface="Arial" panose="020B0604020202020204" pitchFamily="34" charset="0"/>
              </a:rPr>
              <a:t>T</a:t>
            </a:r>
          </a:p>
        </p:txBody>
      </p:sp>
      <p:cxnSp>
        <p:nvCxnSpPr>
          <p:cNvPr id="25" name="Straight Arrow Connector 24">
            <a:extLst>
              <a:ext uri="{FF2B5EF4-FFF2-40B4-BE49-F238E27FC236}">
                <a16:creationId xmlns:a16="http://schemas.microsoft.com/office/drawing/2014/main" id="{6032C3DB-9266-08FC-14E8-E46F541A6F22}"/>
              </a:ext>
            </a:extLst>
          </p:cNvPr>
          <p:cNvCxnSpPr/>
          <p:nvPr/>
        </p:nvCxnSpPr>
        <p:spPr>
          <a:xfrm>
            <a:off x="7759457" y="6693851"/>
            <a:ext cx="25515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51CA3AB-AC09-A4B9-BB3B-63711E90D059}"/>
              </a:ext>
            </a:extLst>
          </p:cNvPr>
          <p:cNvSpPr txBox="1"/>
          <p:nvPr/>
        </p:nvSpPr>
        <p:spPr>
          <a:xfrm>
            <a:off x="8502685" y="6408196"/>
            <a:ext cx="693780" cy="371512"/>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Time</a:t>
            </a:r>
          </a:p>
        </p:txBody>
      </p:sp>
      <p:cxnSp>
        <p:nvCxnSpPr>
          <p:cNvPr id="30" name="Straight Arrow Connector 29">
            <a:extLst>
              <a:ext uri="{FF2B5EF4-FFF2-40B4-BE49-F238E27FC236}">
                <a16:creationId xmlns:a16="http://schemas.microsoft.com/office/drawing/2014/main" id="{CDCA713B-358A-D1FE-2EFD-3510F3C18605}"/>
              </a:ext>
            </a:extLst>
          </p:cNvPr>
          <p:cNvCxnSpPr/>
          <p:nvPr/>
        </p:nvCxnSpPr>
        <p:spPr>
          <a:xfrm flipH="1">
            <a:off x="7132473" y="3981786"/>
            <a:ext cx="207295" cy="345491"/>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8FD8052F-360C-85F7-1F03-6EE2ACBE7DAB}"/>
              </a:ext>
            </a:extLst>
          </p:cNvPr>
          <p:cNvCxnSpPr/>
          <p:nvPr/>
        </p:nvCxnSpPr>
        <p:spPr>
          <a:xfrm>
            <a:off x="7344301" y="3981786"/>
            <a:ext cx="160646" cy="345491"/>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8E2FA787-3B90-8B74-F9C3-A722DCD65DFC}"/>
              </a:ext>
            </a:extLst>
          </p:cNvPr>
          <p:cNvCxnSpPr/>
          <p:nvPr/>
        </p:nvCxnSpPr>
        <p:spPr>
          <a:xfrm flipH="1">
            <a:off x="7319704" y="3981786"/>
            <a:ext cx="20065" cy="461697"/>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1966BD8-9131-422C-37BE-4994D33FF715}"/>
              </a:ext>
            </a:extLst>
          </p:cNvPr>
          <p:cNvSpPr txBox="1"/>
          <p:nvPr/>
        </p:nvSpPr>
        <p:spPr>
          <a:xfrm>
            <a:off x="6155349" y="757112"/>
            <a:ext cx="1064715" cy="650691"/>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Fluor.</a:t>
            </a:r>
          </a:p>
          <a:p>
            <a:pPr algn="l"/>
            <a:r>
              <a:rPr lang="en-US" sz="1814" dirty="0">
                <a:latin typeface="Arial" panose="020B0604020202020204" pitchFamily="34" charset="0"/>
                <a:cs typeface="Arial" panose="020B0604020202020204" pitchFamily="34" charset="0"/>
              </a:rPr>
              <a:t>Detector</a:t>
            </a:r>
          </a:p>
        </p:txBody>
      </p:sp>
      <p:sp>
        <p:nvSpPr>
          <p:cNvPr id="7" name="Rectangle 6">
            <a:extLst>
              <a:ext uri="{FF2B5EF4-FFF2-40B4-BE49-F238E27FC236}">
                <a16:creationId xmlns:a16="http://schemas.microsoft.com/office/drawing/2014/main" id="{1AF749FA-15EC-49B3-3C6B-567675B79A5A}"/>
              </a:ext>
            </a:extLst>
          </p:cNvPr>
          <p:cNvSpPr/>
          <p:nvPr/>
        </p:nvSpPr>
        <p:spPr>
          <a:xfrm>
            <a:off x="7201572" y="1563348"/>
            <a:ext cx="138196" cy="34173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32"/>
          </a:p>
        </p:txBody>
      </p:sp>
      <p:sp>
        <p:nvSpPr>
          <p:cNvPr id="22" name="TextBox 21">
            <a:extLst>
              <a:ext uri="{FF2B5EF4-FFF2-40B4-BE49-F238E27FC236}">
                <a16:creationId xmlns:a16="http://schemas.microsoft.com/office/drawing/2014/main" id="{044CCA5D-A6E6-74CB-ABC9-DE484203D8E6}"/>
              </a:ext>
            </a:extLst>
          </p:cNvPr>
          <p:cNvSpPr txBox="1"/>
          <p:nvPr/>
        </p:nvSpPr>
        <p:spPr>
          <a:xfrm rot="18985534">
            <a:off x="8971428" y="4150555"/>
            <a:ext cx="2547435" cy="368884"/>
          </a:xfrm>
          <a:prstGeom prst="rect">
            <a:avLst/>
          </a:prstGeom>
          <a:noFill/>
        </p:spPr>
        <p:txBody>
          <a:bodyPr wrap="square">
            <a:spAutoFit/>
          </a:bodyPr>
          <a:lstStyle/>
          <a:p>
            <a:pPr defTabSz="723321"/>
            <a:r>
              <a:rPr lang="en-US" sz="1797" u="sng" dirty="0">
                <a:latin typeface="Arial" panose="020B0604020202020204" pitchFamily="34" charset="0"/>
              </a:rPr>
              <a:t>C-T-T-A</a:t>
            </a:r>
            <a:r>
              <a:rPr lang="en-US" sz="1797" dirty="0">
                <a:latin typeface="Arial" panose="020B0604020202020204" pitchFamily="34" charset="0"/>
              </a:rPr>
              <a:t>-G-T-A-A-T-</a:t>
            </a:r>
            <a:r>
              <a:rPr lang="en-US" sz="1797" b="1" dirty="0">
                <a:solidFill>
                  <a:srgbClr val="0000FF"/>
                </a:solidFill>
                <a:latin typeface="Arial" panose="020B0604020202020204" pitchFamily="34" charset="0"/>
              </a:rPr>
              <a:t>C</a:t>
            </a:r>
          </a:p>
        </p:txBody>
      </p:sp>
      <p:sp>
        <p:nvSpPr>
          <p:cNvPr id="24" name="TextBox 23">
            <a:extLst>
              <a:ext uri="{FF2B5EF4-FFF2-40B4-BE49-F238E27FC236}">
                <a16:creationId xmlns:a16="http://schemas.microsoft.com/office/drawing/2014/main" id="{13E3E532-BE48-59D3-2E1E-A590E0F512B9}"/>
              </a:ext>
            </a:extLst>
          </p:cNvPr>
          <p:cNvSpPr txBox="1"/>
          <p:nvPr/>
        </p:nvSpPr>
        <p:spPr>
          <a:xfrm rot="18985534">
            <a:off x="9274849" y="4098922"/>
            <a:ext cx="2879548" cy="368884"/>
          </a:xfrm>
          <a:prstGeom prst="rect">
            <a:avLst/>
          </a:prstGeom>
          <a:noFill/>
        </p:spPr>
        <p:txBody>
          <a:bodyPr wrap="square">
            <a:spAutoFit/>
          </a:bodyPr>
          <a:lstStyle/>
          <a:p>
            <a:pPr defTabSz="723321"/>
            <a:r>
              <a:rPr lang="en-US" sz="1797" u="sng" dirty="0">
                <a:latin typeface="Arial" panose="020B0604020202020204" pitchFamily="34" charset="0"/>
              </a:rPr>
              <a:t>C-T-T-A</a:t>
            </a:r>
            <a:r>
              <a:rPr lang="en-US" sz="1797" dirty="0">
                <a:latin typeface="Arial" panose="020B0604020202020204" pitchFamily="34" charset="0"/>
              </a:rPr>
              <a:t>-G-T-A-A-T-C-</a:t>
            </a:r>
            <a:r>
              <a:rPr lang="en-US" sz="1797" b="1" dirty="0">
                <a:solidFill>
                  <a:srgbClr val="0000FF"/>
                </a:solidFill>
                <a:latin typeface="Arial" panose="020B0604020202020204" pitchFamily="34" charset="0"/>
              </a:rPr>
              <a:t>C</a:t>
            </a:r>
          </a:p>
        </p:txBody>
      </p:sp>
      <p:sp>
        <p:nvSpPr>
          <p:cNvPr id="27" name="TextBox 26">
            <a:extLst>
              <a:ext uri="{FF2B5EF4-FFF2-40B4-BE49-F238E27FC236}">
                <a16:creationId xmlns:a16="http://schemas.microsoft.com/office/drawing/2014/main" id="{A72FA540-5EDD-4644-2AFA-25D3B95BCAD5}"/>
              </a:ext>
            </a:extLst>
          </p:cNvPr>
          <p:cNvSpPr txBox="1"/>
          <p:nvPr/>
        </p:nvSpPr>
        <p:spPr>
          <a:xfrm rot="18985534">
            <a:off x="9754235" y="4158897"/>
            <a:ext cx="2625369" cy="368884"/>
          </a:xfrm>
          <a:prstGeom prst="rect">
            <a:avLst/>
          </a:prstGeom>
          <a:noFill/>
        </p:spPr>
        <p:txBody>
          <a:bodyPr wrap="square">
            <a:spAutoFit/>
          </a:bodyPr>
          <a:lstStyle/>
          <a:p>
            <a:pPr defTabSz="723321"/>
            <a:r>
              <a:rPr lang="en-US" sz="1797" u="sng" dirty="0">
                <a:latin typeface="Arial" panose="020B0604020202020204" pitchFamily="34" charset="0"/>
              </a:rPr>
              <a:t>C-T-T-A</a:t>
            </a:r>
            <a:r>
              <a:rPr lang="en-US" sz="1797" dirty="0">
                <a:latin typeface="Arial" panose="020B0604020202020204" pitchFamily="34" charset="0"/>
              </a:rPr>
              <a:t>-G-T-A-A-T-C-</a:t>
            </a:r>
            <a:r>
              <a:rPr lang="en-US" sz="1797" b="1" dirty="0">
                <a:latin typeface="Arial" panose="020B0604020202020204" pitchFamily="34" charset="0"/>
              </a:rPr>
              <a:t>G</a:t>
            </a:r>
          </a:p>
        </p:txBody>
      </p:sp>
      <p:sp>
        <p:nvSpPr>
          <p:cNvPr id="9" name="Date Placeholder 8">
            <a:extLst>
              <a:ext uri="{FF2B5EF4-FFF2-40B4-BE49-F238E27FC236}">
                <a16:creationId xmlns:a16="http://schemas.microsoft.com/office/drawing/2014/main" id="{4096FBBD-46F6-C2F8-3EC7-55B8BA675D6A}"/>
              </a:ext>
            </a:extLst>
          </p:cNvPr>
          <p:cNvSpPr>
            <a:spLocks noGrp="1"/>
          </p:cNvSpPr>
          <p:nvPr>
            <p:ph type="dt" sz="half" idx="10"/>
          </p:nvPr>
        </p:nvSpPr>
        <p:spPr/>
        <p:txBody>
          <a:bodyPr/>
          <a:lstStyle/>
          <a:p>
            <a:fld id="{32143A00-25F6-45D1-9275-261313CF7DD9}" type="datetime1">
              <a:rPr lang="en-US" smtClean="0"/>
              <a:t>8/19/2023</a:t>
            </a:fld>
            <a:endParaRPr lang="en-US"/>
          </a:p>
        </p:txBody>
      </p:sp>
      <p:sp>
        <p:nvSpPr>
          <p:cNvPr id="12" name="Footer Placeholder 11">
            <a:extLst>
              <a:ext uri="{FF2B5EF4-FFF2-40B4-BE49-F238E27FC236}">
                <a16:creationId xmlns:a16="http://schemas.microsoft.com/office/drawing/2014/main" id="{760E1A29-F20E-9CBA-16C5-57CA90AB3997}"/>
              </a:ext>
            </a:extLst>
          </p:cNvPr>
          <p:cNvSpPr>
            <a:spLocks noGrp="1"/>
          </p:cNvSpPr>
          <p:nvPr>
            <p:ph type="ftr" sz="quarter" idx="11"/>
          </p:nvPr>
        </p:nvSpPr>
        <p:spPr/>
        <p:txBody>
          <a:bodyPr/>
          <a:lstStyle/>
          <a:p>
            <a:r>
              <a:rPr lang="en-US"/>
              <a:t>D &amp; D - Lec 2 - Fall 2023</a:t>
            </a:r>
          </a:p>
        </p:txBody>
      </p:sp>
      <p:sp>
        <p:nvSpPr>
          <p:cNvPr id="17" name="Slide Number Placeholder 16">
            <a:extLst>
              <a:ext uri="{FF2B5EF4-FFF2-40B4-BE49-F238E27FC236}">
                <a16:creationId xmlns:a16="http://schemas.microsoft.com/office/drawing/2014/main" id="{F5CC718E-4A13-9010-5169-C72D0171ACC2}"/>
              </a:ext>
            </a:extLst>
          </p:cNvPr>
          <p:cNvSpPr>
            <a:spLocks noGrp="1"/>
          </p:cNvSpPr>
          <p:nvPr>
            <p:ph type="sldNum" sz="quarter" idx="12"/>
          </p:nvPr>
        </p:nvSpPr>
        <p:spPr/>
        <p:txBody>
          <a:bodyPr/>
          <a:lstStyle/>
          <a:p>
            <a:fld id="{DC3BB032-4020-48F4-953B-341806DC4A2B}" type="slidenum">
              <a:rPr lang="en-US" smtClean="0"/>
              <a:t>58</a:t>
            </a:fld>
            <a:endParaRPr lang="en-US"/>
          </a:p>
        </p:txBody>
      </p:sp>
    </p:spTree>
    <p:extLst>
      <p:ext uri="{BB962C8B-B14F-4D97-AF65-F5344CB8AC3E}">
        <p14:creationId xmlns:p14="http://schemas.microsoft.com/office/powerpoint/2010/main" val="19060789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picture containing scatter chart&#10;&#10;Description automatically generated">
            <a:extLst>
              <a:ext uri="{FF2B5EF4-FFF2-40B4-BE49-F238E27FC236}">
                <a16:creationId xmlns:a16="http://schemas.microsoft.com/office/drawing/2014/main" id="{78B9F42C-A56A-B9B0-7369-31BE96EE9D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3848" y="789339"/>
            <a:ext cx="2431751" cy="2900653"/>
          </a:xfrm>
          <a:prstGeom prst="rect">
            <a:avLst/>
          </a:prstGeom>
        </p:spPr>
      </p:pic>
      <p:pic>
        <p:nvPicPr>
          <p:cNvPr id="17" name="Picture 16">
            <a:extLst>
              <a:ext uri="{FF2B5EF4-FFF2-40B4-BE49-F238E27FC236}">
                <a16:creationId xmlns:a16="http://schemas.microsoft.com/office/drawing/2014/main" id="{85FDD195-7F01-601C-7F2A-CA3C1BF24DC5}"/>
              </a:ext>
            </a:extLst>
          </p:cNvPr>
          <p:cNvPicPr>
            <a:picLocks noChangeAspect="1"/>
          </p:cNvPicPr>
          <p:nvPr/>
        </p:nvPicPr>
        <p:blipFill rotWithShape="1">
          <a:blip r:embed="rId3"/>
          <a:srcRect t="64444" r="66171" b="11093"/>
          <a:stretch/>
        </p:blipFill>
        <p:spPr>
          <a:xfrm>
            <a:off x="1674547" y="5377926"/>
            <a:ext cx="2425567" cy="1343552"/>
          </a:xfrm>
          <a:prstGeom prst="rect">
            <a:avLst/>
          </a:prstGeom>
        </p:spPr>
      </p:pic>
      <p:pic>
        <p:nvPicPr>
          <p:cNvPr id="16" name="Picture 15">
            <a:extLst>
              <a:ext uri="{FF2B5EF4-FFF2-40B4-BE49-F238E27FC236}">
                <a16:creationId xmlns:a16="http://schemas.microsoft.com/office/drawing/2014/main" id="{64EDC040-B5D6-73BC-556F-9200F621D4AC}"/>
              </a:ext>
            </a:extLst>
          </p:cNvPr>
          <p:cNvPicPr>
            <a:picLocks noChangeAspect="1"/>
          </p:cNvPicPr>
          <p:nvPr/>
        </p:nvPicPr>
        <p:blipFill rotWithShape="1">
          <a:blip r:embed="rId4"/>
          <a:srcRect b="17629"/>
          <a:stretch/>
        </p:blipFill>
        <p:spPr>
          <a:xfrm>
            <a:off x="268045" y="596090"/>
            <a:ext cx="3633064" cy="2244442"/>
          </a:xfrm>
          <a:prstGeom prst="rect">
            <a:avLst/>
          </a:prstGeom>
        </p:spPr>
      </p:pic>
      <p:sp>
        <p:nvSpPr>
          <p:cNvPr id="5" name="TextBox 4">
            <a:extLst>
              <a:ext uri="{FF2B5EF4-FFF2-40B4-BE49-F238E27FC236}">
                <a16:creationId xmlns:a16="http://schemas.microsoft.com/office/drawing/2014/main" id="{ACA84C46-612F-7E74-EDE9-8D9620DBECE8}"/>
              </a:ext>
            </a:extLst>
          </p:cNvPr>
          <p:cNvSpPr txBox="1"/>
          <p:nvPr/>
        </p:nvSpPr>
        <p:spPr>
          <a:xfrm>
            <a:off x="357667" y="-25676"/>
            <a:ext cx="11718303" cy="461665"/>
          </a:xfrm>
          <a:prstGeom prst="rect">
            <a:avLst/>
          </a:prstGeom>
          <a:noFill/>
        </p:spPr>
        <p:txBody>
          <a:bodyPr wrap="square" rtlCol="0">
            <a:spAutoFit/>
          </a:bodyPr>
          <a:lstStyle/>
          <a:p>
            <a:r>
              <a:rPr lang="en-US" sz="2400" dirty="0"/>
              <a:t>Newer Sequencing Methods-Illumina Dye Sequencing – Next Generation High Throughput</a:t>
            </a:r>
          </a:p>
        </p:txBody>
      </p:sp>
      <p:sp>
        <p:nvSpPr>
          <p:cNvPr id="10" name="TextBox 9">
            <a:extLst>
              <a:ext uri="{FF2B5EF4-FFF2-40B4-BE49-F238E27FC236}">
                <a16:creationId xmlns:a16="http://schemas.microsoft.com/office/drawing/2014/main" id="{CF0855E4-9BB8-B5FB-B054-FD878DAF5209}"/>
              </a:ext>
            </a:extLst>
          </p:cNvPr>
          <p:cNvSpPr txBox="1"/>
          <p:nvPr/>
        </p:nvSpPr>
        <p:spPr>
          <a:xfrm>
            <a:off x="4343400" y="4499906"/>
            <a:ext cx="6096000" cy="523220"/>
          </a:xfrm>
          <a:prstGeom prst="rect">
            <a:avLst/>
          </a:prstGeom>
          <a:noFill/>
        </p:spPr>
        <p:txBody>
          <a:bodyPr wrap="square">
            <a:spAutoFit/>
          </a:bodyPr>
          <a:lstStyle/>
          <a:p>
            <a:r>
              <a:rPr lang="en-US" sz="1400" dirty="0"/>
              <a:t>By </a:t>
            </a:r>
            <a:r>
              <a:rPr lang="en-US" sz="1400" dirty="0" err="1"/>
              <a:t>DMLapato</a:t>
            </a:r>
            <a:r>
              <a:rPr lang="en-US" sz="1400" dirty="0"/>
              <a:t> - Own work, CC BY-SA 4.0, https://commons.wikimedia.org/w/index.php?curid=43777596</a:t>
            </a:r>
          </a:p>
        </p:txBody>
      </p:sp>
      <p:sp>
        <p:nvSpPr>
          <p:cNvPr id="12" name="TextBox 11">
            <a:extLst>
              <a:ext uri="{FF2B5EF4-FFF2-40B4-BE49-F238E27FC236}">
                <a16:creationId xmlns:a16="http://schemas.microsoft.com/office/drawing/2014/main" id="{B5056294-65C7-C032-39D5-2C640FFC8FF2}"/>
              </a:ext>
            </a:extLst>
          </p:cNvPr>
          <p:cNvSpPr txBox="1"/>
          <p:nvPr/>
        </p:nvSpPr>
        <p:spPr>
          <a:xfrm>
            <a:off x="3868532" y="347172"/>
            <a:ext cx="8244949" cy="400110"/>
          </a:xfrm>
          <a:prstGeom prst="rect">
            <a:avLst/>
          </a:prstGeom>
          <a:noFill/>
        </p:spPr>
        <p:txBody>
          <a:bodyPr wrap="none" rtlCol="0">
            <a:spAutoFit/>
          </a:bodyPr>
          <a:lstStyle/>
          <a:p>
            <a:r>
              <a:rPr lang="en-US" sz="2000" dirty="0"/>
              <a:t>B. Sequencing by synthesis – Fluorescent labeling &amp; </a:t>
            </a:r>
            <a:r>
              <a:rPr lang="en-US" sz="2000" i="1" dirty="0"/>
              <a:t>reversible</a:t>
            </a:r>
            <a:r>
              <a:rPr lang="en-US" sz="2000" dirty="0"/>
              <a:t> 3’-OH blocking </a:t>
            </a:r>
          </a:p>
        </p:txBody>
      </p:sp>
      <p:graphicFrame>
        <p:nvGraphicFramePr>
          <p:cNvPr id="14" name="Table 14">
            <a:extLst>
              <a:ext uri="{FF2B5EF4-FFF2-40B4-BE49-F238E27FC236}">
                <a16:creationId xmlns:a16="http://schemas.microsoft.com/office/drawing/2014/main" id="{C4D49261-D878-9B4D-3AD8-F3EEB0EB0628}"/>
              </a:ext>
            </a:extLst>
          </p:cNvPr>
          <p:cNvGraphicFramePr>
            <a:graphicFrameLocks noGrp="1"/>
          </p:cNvGraphicFramePr>
          <p:nvPr/>
        </p:nvGraphicFramePr>
        <p:xfrm>
          <a:off x="4419600" y="5041752"/>
          <a:ext cx="6781800" cy="1178770"/>
        </p:xfrm>
        <a:graphic>
          <a:graphicData uri="http://schemas.openxmlformats.org/drawingml/2006/table">
            <a:tbl>
              <a:tblPr firstRow="1" bandRow="1">
                <a:tableStyleId>{5C22544A-7EE6-4342-B048-85BDC9FD1C3A}</a:tableStyleId>
              </a:tblPr>
              <a:tblGrid>
                <a:gridCol w="2260600">
                  <a:extLst>
                    <a:ext uri="{9D8B030D-6E8A-4147-A177-3AD203B41FA5}">
                      <a16:colId xmlns:a16="http://schemas.microsoft.com/office/drawing/2014/main" val="2467730862"/>
                    </a:ext>
                  </a:extLst>
                </a:gridCol>
                <a:gridCol w="2260600">
                  <a:extLst>
                    <a:ext uri="{9D8B030D-6E8A-4147-A177-3AD203B41FA5}">
                      <a16:colId xmlns:a16="http://schemas.microsoft.com/office/drawing/2014/main" val="3952133631"/>
                    </a:ext>
                  </a:extLst>
                </a:gridCol>
                <a:gridCol w="2260600">
                  <a:extLst>
                    <a:ext uri="{9D8B030D-6E8A-4147-A177-3AD203B41FA5}">
                      <a16:colId xmlns:a16="http://schemas.microsoft.com/office/drawing/2014/main" val="529736229"/>
                    </a:ext>
                  </a:extLst>
                </a:gridCol>
              </a:tblGrid>
              <a:tr h="447250">
                <a:tc>
                  <a:txBody>
                    <a:bodyPr/>
                    <a:lstStyle/>
                    <a:p>
                      <a:r>
                        <a:rPr lang="en-US" dirty="0"/>
                        <a:t>Method</a:t>
                      </a:r>
                    </a:p>
                  </a:txBody>
                  <a:tcPr/>
                </a:tc>
                <a:tc>
                  <a:txBody>
                    <a:bodyPr/>
                    <a:lstStyle/>
                    <a:p>
                      <a:r>
                        <a:rPr lang="en-US" dirty="0"/>
                        <a:t>Read Length</a:t>
                      </a:r>
                    </a:p>
                  </a:txBody>
                  <a:tcPr/>
                </a:tc>
                <a:tc>
                  <a:txBody>
                    <a:bodyPr/>
                    <a:lstStyle/>
                    <a:p>
                      <a:r>
                        <a:rPr lang="en-US" dirty="0"/>
                        <a:t>Samples Processed</a:t>
                      </a:r>
                    </a:p>
                  </a:txBody>
                  <a:tcPr/>
                </a:tc>
                <a:extLst>
                  <a:ext uri="{0D108BD9-81ED-4DB2-BD59-A6C34878D82A}">
                    <a16:rowId xmlns:a16="http://schemas.microsoft.com/office/drawing/2014/main" val="2281871966"/>
                  </a:ext>
                </a:extLst>
              </a:tr>
              <a:tr h="285400">
                <a:tc>
                  <a:txBody>
                    <a:bodyPr/>
                    <a:lstStyle/>
                    <a:p>
                      <a:r>
                        <a:rPr lang="en-US" dirty="0"/>
                        <a:t>Sanger</a:t>
                      </a:r>
                    </a:p>
                  </a:txBody>
                  <a:tcPr/>
                </a:tc>
                <a:tc>
                  <a:txBody>
                    <a:bodyPr/>
                    <a:lstStyle/>
                    <a:p>
                      <a:r>
                        <a:rPr lang="en-US" dirty="0"/>
                        <a:t>~1000</a:t>
                      </a:r>
                    </a:p>
                  </a:txBody>
                  <a:tcPr/>
                </a:tc>
                <a:tc>
                  <a:txBody>
                    <a:bodyPr/>
                    <a:lstStyle/>
                    <a:p>
                      <a:r>
                        <a:rPr lang="en-US" dirty="0"/>
                        <a:t>1</a:t>
                      </a:r>
                    </a:p>
                  </a:txBody>
                  <a:tcPr/>
                </a:tc>
                <a:extLst>
                  <a:ext uri="{0D108BD9-81ED-4DB2-BD59-A6C34878D82A}">
                    <a16:rowId xmlns:a16="http://schemas.microsoft.com/office/drawing/2014/main" val="1943315296"/>
                  </a:ext>
                </a:extLst>
              </a:tr>
              <a:tr h="285400">
                <a:tc>
                  <a:txBody>
                    <a:bodyPr/>
                    <a:lstStyle/>
                    <a:p>
                      <a:r>
                        <a:rPr lang="en-US" dirty="0"/>
                        <a:t>Illumina</a:t>
                      </a:r>
                    </a:p>
                  </a:txBody>
                  <a:tcPr/>
                </a:tc>
                <a:tc>
                  <a:txBody>
                    <a:bodyPr/>
                    <a:lstStyle/>
                    <a:p>
                      <a:r>
                        <a:rPr lang="en-US" dirty="0"/>
                        <a:t>~100</a:t>
                      </a:r>
                    </a:p>
                  </a:txBody>
                  <a:tcPr/>
                </a:tc>
                <a:tc>
                  <a:txBody>
                    <a:bodyPr/>
                    <a:lstStyle/>
                    <a:p>
                      <a:r>
                        <a:rPr lang="en-US" dirty="0"/>
                        <a:t>~1000s</a:t>
                      </a:r>
                    </a:p>
                  </a:txBody>
                  <a:tcPr/>
                </a:tc>
                <a:extLst>
                  <a:ext uri="{0D108BD9-81ED-4DB2-BD59-A6C34878D82A}">
                    <a16:rowId xmlns:a16="http://schemas.microsoft.com/office/drawing/2014/main" val="2978627142"/>
                  </a:ext>
                </a:extLst>
              </a:tr>
            </a:tbl>
          </a:graphicData>
        </a:graphic>
      </p:graphicFrame>
      <p:sp>
        <p:nvSpPr>
          <p:cNvPr id="15" name="TextBox 14">
            <a:extLst>
              <a:ext uri="{FF2B5EF4-FFF2-40B4-BE49-F238E27FC236}">
                <a16:creationId xmlns:a16="http://schemas.microsoft.com/office/drawing/2014/main" id="{A511917B-9B1B-C993-A0A9-1073ED08B675}"/>
              </a:ext>
            </a:extLst>
          </p:cNvPr>
          <p:cNvSpPr txBox="1"/>
          <p:nvPr/>
        </p:nvSpPr>
        <p:spPr>
          <a:xfrm>
            <a:off x="92696" y="438680"/>
            <a:ext cx="2411622" cy="400110"/>
          </a:xfrm>
          <a:prstGeom prst="rect">
            <a:avLst/>
          </a:prstGeom>
          <a:noFill/>
        </p:spPr>
        <p:txBody>
          <a:bodyPr wrap="none" rtlCol="0">
            <a:spAutoFit/>
          </a:bodyPr>
          <a:lstStyle/>
          <a:p>
            <a:r>
              <a:rPr lang="en-US" sz="2000" dirty="0"/>
              <a:t>A. Obtaining the DNA</a:t>
            </a:r>
          </a:p>
        </p:txBody>
      </p:sp>
      <p:pic>
        <p:nvPicPr>
          <p:cNvPr id="6" name="Picture 5">
            <a:extLst>
              <a:ext uri="{FF2B5EF4-FFF2-40B4-BE49-F238E27FC236}">
                <a16:creationId xmlns:a16="http://schemas.microsoft.com/office/drawing/2014/main" id="{5D91E1EF-58FD-0BAB-8527-DA29F4688E9E}"/>
              </a:ext>
            </a:extLst>
          </p:cNvPr>
          <p:cNvPicPr>
            <a:picLocks noChangeAspect="1"/>
          </p:cNvPicPr>
          <p:nvPr/>
        </p:nvPicPr>
        <p:blipFill rotWithShape="1">
          <a:blip r:embed="rId5"/>
          <a:srcRect t="22223" b="8888"/>
          <a:stretch/>
        </p:blipFill>
        <p:spPr>
          <a:xfrm>
            <a:off x="6689849" y="701114"/>
            <a:ext cx="4984811" cy="2575486"/>
          </a:xfrm>
          <a:prstGeom prst="rect">
            <a:avLst/>
          </a:prstGeom>
        </p:spPr>
      </p:pic>
      <p:sp>
        <p:nvSpPr>
          <p:cNvPr id="9" name="TextBox 8">
            <a:extLst>
              <a:ext uri="{FF2B5EF4-FFF2-40B4-BE49-F238E27FC236}">
                <a16:creationId xmlns:a16="http://schemas.microsoft.com/office/drawing/2014/main" id="{4803E295-3C39-C7F3-98D1-01CD4D670711}"/>
              </a:ext>
            </a:extLst>
          </p:cNvPr>
          <p:cNvSpPr txBox="1"/>
          <p:nvPr/>
        </p:nvSpPr>
        <p:spPr>
          <a:xfrm>
            <a:off x="330157" y="2840532"/>
            <a:ext cx="4013243" cy="2862322"/>
          </a:xfrm>
          <a:prstGeom prst="rect">
            <a:avLst/>
          </a:prstGeom>
          <a:noFill/>
        </p:spPr>
        <p:txBody>
          <a:bodyPr wrap="square" rtlCol="0">
            <a:spAutoFit/>
          </a:bodyPr>
          <a:lstStyle/>
          <a:p>
            <a:pPr marL="285750" indent="-285750">
              <a:buFont typeface="Arial" panose="020B0604020202020204" pitchFamily="34" charset="0"/>
              <a:buChar char="•"/>
            </a:pPr>
            <a:r>
              <a:rPr lang="en-US" sz="1800" dirty="0"/>
              <a:t>The entire genome can be sequenced.</a:t>
            </a:r>
          </a:p>
          <a:p>
            <a:pPr marL="285750" indent="-285750">
              <a:buFont typeface="Arial" panose="020B0604020202020204" pitchFamily="34" charset="0"/>
              <a:buChar char="•"/>
            </a:pPr>
            <a:r>
              <a:rPr lang="en-US" sz="1800" dirty="0"/>
              <a:t>The DNA is fragmented into small 100 base pieces.</a:t>
            </a:r>
          </a:p>
          <a:p>
            <a:pPr marL="285750" indent="-285750">
              <a:buFont typeface="Arial" panose="020B0604020202020204" pitchFamily="34" charset="0"/>
              <a:buChar char="•"/>
            </a:pPr>
            <a:r>
              <a:rPr lang="en-US" sz="1800" dirty="0"/>
              <a:t>Synthetic DNA is added to the ends (sites for primers for sequencing)</a:t>
            </a:r>
          </a:p>
          <a:p>
            <a:pPr marL="285750" indent="-285750">
              <a:buFont typeface="Arial" panose="020B0604020202020204" pitchFamily="34" charset="0"/>
              <a:buChar char="•"/>
            </a:pPr>
            <a:r>
              <a:rPr lang="en-US" sz="1800" dirty="0"/>
              <a:t>Different fragments are bound to different location on </a:t>
            </a:r>
            <a:r>
              <a:rPr lang="en-US" dirty="0"/>
              <a:t>a chip.</a:t>
            </a:r>
          </a:p>
          <a:p>
            <a:pPr marL="285750" indent="-285750">
              <a:buFont typeface="Arial" panose="020B0604020202020204" pitchFamily="34" charset="0"/>
              <a:buChar char="•"/>
            </a:pPr>
            <a:r>
              <a:rPr lang="en-US" sz="1800" dirty="0"/>
              <a:t>All fragments are sequenced at the same time on a chip.</a:t>
            </a:r>
          </a:p>
        </p:txBody>
      </p:sp>
      <p:sp>
        <p:nvSpPr>
          <p:cNvPr id="13" name="TextBox 12">
            <a:extLst>
              <a:ext uri="{FF2B5EF4-FFF2-40B4-BE49-F238E27FC236}">
                <a16:creationId xmlns:a16="http://schemas.microsoft.com/office/drawing/2014/main" id="{BDD91DAE-A409-CBB5-684D-8708F117B94D}"/>
              </a:ext>
            </a:extLst>
          </p:cNvPr>
          <p:cNvSpPr txBox="1"/>
          <p:nvPr/>
        </p:nvSpPr>
        <p:spPr>
          <a:xfrm>
            <a:off x="4160520" y="3322918"/>
            <a:ext cx="7772400" cy="1200329"/>
          </a:xfrm>
          <a:prstGeom prst="rect">
            <a:avLst/>
          </a:prstGeom>
          <a:noFill/>
        </p:spPr>
        <p:txBody>
          <a:bodyPr wrap="square" rtlCol="0">
            <a:spAutoFit/>
          </a:bodyPr>
          <a:lstStyle/>
          <a:p>
            <a:pPr marL="342900" indent="-342900">
              <a:buFont typeface="+mj-lt"/>
              <a:buAutoNum type="arabicPeriod"/>
            </a:pPr>
            <a:r>
              <a:rPr lang="en-US" sz="1800" dirty="0"/>
              <a:t>Only one base is added at a time (3’-OH is blocked)</a:t>
            </a:r>
          </a:p>
          <a:p>
            <a:pPr marL="342900" indent="-342900">
              <a:buFont typeface="+mj-lt"/>
              <a:buAutoNum type="arabicPeriod"/>
            </a:pPr>
            <a:r>
              <a:rPr lang="en-US" sz="1800" dirty="0"/>
              <a:t>The base that is added is determined by the color of the fluorescent base.</a:t>
            </a:r>
          </a:p>
          <a:p>
            <a:pPr marL="342900" indent="-342900">
              <a:buFont typeface="+mj-lt"/>
              <a:buAutoNum type="arabicPeriod"/>
            </a:pPr>
            <a:r>
              <a:rPr lang="en-US" sz="1800" dirty="0"/>
              <a:t>3’-OH blocking group and the fluorescent group are removed prior to the next addition. ~100 cycles can be performed.</a:t>
            </a:r>
          </a:p>
        </p:txBody>
      </p:sp>
      <p:cxnSp>
        <p:nvCxnSpPr>
          <p:cNvPr id="19" name="Straight Arrow Connector 18">
            <a:extLst>
              <a:ext uri="{FF2B5EF4-FFF2-40B4-BE49-F238E27FC236}">
                <a16:creationId xmlns:a16="http://schemas.microsoft.com/office/drawing/2014/main" id="{D9FD0AE8-7EF0-2E64-03E6-30F591DC2346}"/>
              </a:ext>
            </a:extLst>
          </p:cNvPr>
          <p:cNvCxnSpPr/>
          <p:nvPr/>
        </p:nvCxnSpPr>
        <p:spPr>
          <a:xfrm>
            <a:off x="2023106" y="1187502"/>
            <a:ext cx="269213" cy="1960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B628EA87-BB4A-2A2A-52FE-1CF8A0452ABB}"/>
              </a:ext>
            </a:extLst>
          </p:cNvPr>
          <p:cNvCxnSpPr/>
          <p:nvPr/>
        </p:nvCxnSpPr>
        <p:spPr>
          <a:xfrm>
            <a:off x="1944259" y="1410572"/>
            <a:ext cx="228600" cy="244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C41C9898-A2E8-0E03-F045-5ED5649D9029}"/>
              </a:ext>
            </a:extLst>
          </p:cNvPr>
          <p:cNvGrpSpPr/>
          <p:nvPr/>
        </p:nvGrpSpPr>
        <p:grpSpPr>
          <a:xfrm>
            <a:off x="2514600" y="1371600"/>
            <a:ext cx="914400" cy="74428"/>
            <a:chOff x="2514600" y="1371600"/>
            <a:chExt cx="914400" cy="74428"/>
          </a:xfrm>
        </p:grpSpPr>
        <p:cxnSp>
          <p:nvCxnSpPr>
            <p:cNvPr id="23" name="Straight Connector 22">
              <a:extLst>
                <a:ext uri="{FF2B5EF4-FFF2-40B4-BE49-F238E27FC236}">
                  <a16:creationId xmlns:a16="http://schemas.microsoft.com/office/drawing/2014/main" id="{58640583-3C88-9271-F642-187DC81CF845}"/>
                </a:ext>
              </a:extLst>
            </p:cNvPr>
            <p:cNvCxnSpPr/>
            <p:nvPr/>
          </p:nvCxnSpPr>
          <p:spPr>
            <a:xfrm>
              <a:off x="2514600" y="1371600"/>
              <a:ext cx="914400" cy="0"/>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2308A59-4E92-AEAE-854C-E8CC8FAB10D9}"/>
                </a:ext>
              </a:extLst>
            </p:cNvPr>
            <p:cNvCxnSpPr/>
            <p:nvPr/>
          </p:nvCxnSpPr>
          <p:spPr>
            <a:xfrm>
              <a:off x="2514600" y="1446028"/>
              <a:ext cx="914400" cy="0"/>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0621B56A-0B06-FEDD-9F30-67963D1BF561}"/>
              </a:ext>
            </a:extLst>
          </p:cNvPr>
          <p:cNvGrpSpPr/>
          <p:nvPr/>
        </p:nvGrpSpPr>
        <p:grpSpPr>
          <a:xfrm>
            <a:off x="2362200" y="1685233"/>
            <a:ext cx="914400" cy="67367"/>
            <a:chOff x="2362200" y="1685233"/>
            <a:chExt cx="914400" cy="67367"/>
          </a:xfrm>
        </p:grpSpPr>
        <p:cxnSp>
          <p:nvCxnSpPr>
            <p:cNvPr id="25" name="Straight Connector 24">
              <a:extLst>
                <a:ext uri="{FF2B5EF4-FFF2-40B4-BE49-F238E27FC236}">
                  <a16:creationId xmlns:a16="http://schemas.microsoft.com/office/drawing/2014/main" id="{C7CCD082-CF64-E0E1-5CE2-1F8C276278A5}"/>
                </a:ext>
              </a:extLst>
            </p:cNvPr>
            <p:cNvCxnSpPr/>
            <p:nvPr/>
          </p:nvCxnSpPr>
          <p:spPr>
            <a:xfrm>
              <a:off x="2362200" y="1685233"/>
              <a:ext cx="9144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0711482-71F3-C3A5-EFAD-708B3ED73488}"/>
                </a:ext>
              </a:extLst>
            </p:cNvPr>
            <p:cNvCxnSpPr/>
            <p:nvPr/>
          </p:nvCxnSpPr>
          <p:spPr>
            <a:xfrm>
              <a:off x="2362200" y="1752600"/>
              <a:ext cx="9144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0" name="Freeform: Shape 29">
            <a:extLst>
              <a:ext uri="{FF2B5EF4-FFF2-40B4-BE49-F238E27FC236}">
                <a16:creationId xmlns:a16="http://schemas.microsoft.com/office/drawing/2014/main" id="{05A90830-C35C-EA74-36A0-0CBF4114ECE8}"/>
              </a:ext>
            </a:extLst>
          </p:cNvPr>
          <p:cNvSpPr/>
          <p:nvPr/>
        </p:nvSpPr>
        <p:spPr>
          <a:xfrm>
            <a:off x="3375837" y="1196163"/>
            <a:ext cx="285082" cy="770860"/>
          </a:xfrm>
          <a:custGeom>
            <a:avLst/>
            <a:gdLst>
              <a:gd name="connsiteX0" fmla="*/ 122275 w 285082"/>
              <a:gd name="connsiteY0" fmla="*/ 0 h 770860"/>
              <a:gd name="connsiteX1" fmla="*/ 276447 w 285082"/>
              <a:gd name="connsiteY1" fmla="*/ 223284 h 770860"/>
              <a:gd name="connsiteX2" fmla="*/ 244549 w 285082"/>
              <a:gd name="connsiteY2" fmla="*/ 457200 h 770860"/>
              <a:gd name="connsiteX3" fmla="*/ 69112 w 285082"/>
              <a:gd name="connsiteY3" fmla="*/ 707065 h 770860"/>
              <a:gd name="connsiteX4" fmla="*/ 0 w 285082"/>
              <a:gd name="connsiteY4" fmla="*/ 770860 h 770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082" h="770860">
                <a:moveTo>
                  <a:pt x="122275" y="0"/>
                </a:moveTo>
                <a:cubicBezTo>
                  <a:pt x="189171" y="73542"/>
                  <a:pt x="256068" y="147084"/>
                  <a:pt x="276447" y="223284"/>
                </a:cubicBezTo>
                <a:cubicBezTo>
                  <a:pt x="296826" y="299484"/>
                  <a:pt x="279105" y="376570"/>
                  <a:pt x="244549" y="457200"/>
                </a:cubicBezTo>
                <a:cubicBezTo>
                  <a:pt x="209993" y="537830"/>
                  <a:pt x="109870" y="654788"/>
                  <a:pt x="69112" y="707065"/>
                </a:cubicBezTo>
                <a:cubicBezTo>
                  <a:pt x="28354" y="759342"/>
                  <a:pt x="14177" y="765101"/>
                  <a:pt x="0" y="770860"/>
                </a:cubicBezTo>
              </a:path>
            </a:pathLst>
          </a:custGeom>
          <a:noFill/>
          <a:ln>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4F154DA9-D86B-3801-5376-124F0A98DFBA}"/>
              </a:ext>
            </a:extLst>
          </p:cNvPr>
          <p:cNvSpPr/>
          <p:nvPr/>
        </p:nvSpPr>
        <p:spPr>
          <a:xfrm>
            <a:off x="3242930" y="1516364"/>
            <a:ext cx="1318437" cy="3954087"/>
          </a:xfrm>
          <a:custGeom>
            <a:avLst/>
            <a:gdLst>
              <a:gd name="connsiteX0" fmla="*/ 0 w 1318437"/>
              <a:gd name="connsiteY0" fmla="*/ 3954087 h 3954087"/>
              <a:gd name="connsiteX1" fmla="*/ 473149 w 1318437"/>
              <a:gd name="connsiteY1" fmla="*/ 3900924 h 3954087"/>
              <a:gd name="connsiteX2" fmla="*/ 776177 w 1318437"/>
              <a:gd name="connsiteY2" fmla="*/ 3778650 h 3954087"/>
              <a:gd name="connsiteX3" fmla="*/ 781493 w 1318437"/>
              <a:gd name="connsiteY3" fmla="*/ 3262971 h 3954087"/>
              <a:gd name="connsiteX4" fmla="*/ 786810 w 1318437"/>
              <a:gd name="connsiteY4" fmla="*/ 2162501 h 3954087"/>
              <a:gd name="connsiteX5" fmla="*/ 792126 w 1318437"/>
              <a:gd name="connsiteY5" fmla="*/ 1046083 h 3954087"/>
              <a:gd name="connsiteX6" fmla="*/ 818707 w 1318437"/>
              <a:gd name="connsiteY6" fmla="*/ 222059 h 3954087"/>
              <a:gd name="connsiteX7" fmla="*/ 919717 w 1318437"/>
              <a:gd name="connsiteY7" fmla="*/ 46622 h 3954087"/>
              <a:gd name="connsiteX8" fmla="*/ 1073889 w 1318437"/>
              <a:gd name="connsiteY8" fmla="*/ 4092 h 3954087"/>
              <a:gd name="connsiteX9" fmla="*/ 1318437 w 1318437"/>
              <a:gd name="connsiteY9" fmla="*/ 4092 h 395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8437" h="3954087">
                <a:moveTo>
                  <a:pt x="0" y="3954087"/>
                </a:moveTo>
                <a:cubicBezTo>
                  <a:pt x="171893" y="3942125"/>
                  <a:pt x="343786" y="3930163"/>
                  <a:pt x="473149" y="3900924"/>
                </a:cubicBezTo>
                <a:cubicBezTo>
                  <a:pt x="602512" y="3871685"/>
                  <a:pt x="724786" y="3884975"/>
                  <a:pt x="776177" y="3778650"/>
                </a:cubicBezTo>
                <a:cubicBezTo>
                  <a:pt x="827568" y="3672324"/>
                  <a:pt x="779721" y="3532329"/>
                  <a:pt x="781493" y="3262971"/>
                </a:cubicBezTo>
                <a:cubicBezTo>
                  <a:pt x="783265" y="2993613"/>
                  <a:pt x="785038" y="2531982"/>
                  <a:pt x="786810" y="2162501"/>
                </a:cubicBezTo>
                <a:cubicBezTo>
                  <a:pt x="788582" y="1793020"/>
                  <a:pt x="786810" y="1369490"/>
                  <a:pt x="792126" y="1046083"/>
                </a:cubicBezTo>
                <a:cubicBezTo>
                  <a:pt x="797442" y="722676"/>
                  <a:pt x="797442" y="388636"/>
                  <a:pt x="818707" y="222059"/>
                </a:cubicBezTo>
                <a:cubicBezTo>
                  <a:pt x="839972" y="55482"/>
                  <a:pt x="877187" y="82950"/>
                  <a:pt x="919717" y="46622"/>
                </a:cubicBezTo>
                <a:cubicBezTo>
                  <a:pt x="962247" y="10294"/>
                  <a:pt x="1007436" y="11180"/>
                  <a:pt x="1073889" y="4092"/>
                </a:cubicBezTo>
                <a:cubicBezTo>
                  <a:pt x="1140342" y="-2996"/>
                  <a:pt x="1229389" y="548"/>
                  <a:pt x="1318437" y="4092"/>
                </a:cubicBezTo>
              </a:path>
            </a:pathLst>
          </a:custGeom>
          <a:noFill/>
          <a:ln>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1AC0C44-4698-0675-48A2-8919E81624B3}"/>
              </a:ext>
            </a:extLst>
          </p:cNvPr>
          <p:cNvSpPr txBox="1"/>
          <p:nvPr/>
        </p:nvSpPr>
        <p:spPr>
          <a:xfrm>
            <a:off x="10100013" y="701114"/>
            <a:ext cx="1398140" cy="369332"/>
          </a:xfrm>
          <a:prstGeom prst="rect">
            <a:avLst/>
          </a:prstGeom>
          <a:noFill/>
        </p:spPr>
        <p:txBody>
          <a:bodyPr wrap="none" rtlCol="0">
            <a:spAutoFit/>
          </a:bodyPr>
          <a:lstStyle/>
          <a:p>
            <a:r>
              <a:rPr lang="en-US" dirty="0"/>
              <a:t>Addition of T</a:t>
            </a:r>
          </a:p>
        </p:txBody>
      </p:sp>
      <p:sp>
        <p:nvSpPr>
          <p:cNvPr id="2" name="Date Placeholder 1">
            <a:extLst>
              <a:ext uri="{FF2B5EF4-FFF2-40B4-BE49-F238E27FC236}">
                <a16:creationId xmlns:a16="http://schemas.microsoft.com/office/drawing/2014/main" id="{38E82C57-5FA7-7092-0CFB-38EFC46FB977}"/>
              </a:ext>
            </a:extLst>
          </p:cNvPr>
          <p:cNvSpPr>
            <a:spLocks noGrp="1"/>
          </p:cNvSpPr>
          <p:nvPr>
            <p:ph type="dt" sz="half" idx="10"/>
          </p:nvPr>
        </p:nvSpPr>
        <p:spPr/>
        <p:txBody>
          <a:bodyPr/>
          <a:lstStyle/>
          <a:p>
            <a:fld id="{CA6109B5-8F3C-4CBD-96F8-04EBA07033C8}" type="datetime1">
              <a:rPr lang="en-US" smtClean="0"/>
              <a:t>8/19/2023</a:t>
            </a:fld>
            <a:endParaRPr lang="en-US"/>
          </a:p>
        </p:txBody>
      </p:sp>
      <p:sp>
        <p:nvSpPr>
          <p:cNvPr id="3" name="Footer Placeholder 2">
            <a:extLst>
              <a:ext uri="{FF2B5EF4-FFF2-40B4-BE49-F238E27FC236}">
                <a16:creationId xmlns:a16="http://schemas.microsoft.com/office/drawing/2014/main" id="{02A94EBF-B88D-CEEF-74CD-9AF1279A898A}"/>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528282F3-9748-C334-07CF-607B8B8A4E3C}"/>
              </a:ext>
            </a:extLst>
          </p:cNvPr>
          <p:cNvSpPr>
            <a:spLocks noGrp="1"/>
          </p:cNvSpPr>
          <p:nvPr>
            <p:ph type="sldNum" sz="quarter" idx="12"/>
          </p:nvPr>
        </p:nvSpPr>
        <p:spPr/>
        <p:txBody>
          <a:bodyPr/>
          <a:lstStyle/>
          <a:p>
            <a:fld id="{DC3BB032-4020-48F4-953B-341806DC4A2B}" type="slidenum">
              <a:rPr lang="en-US" smtClean="0"/>
              <a:t>59</a:t>
            </a:fld>
            <a:endParaRPr lang="en-US"/>
          </a:p>
        </p:txBody>
      </p:sp>
    </p:spTree>
    <p:extLst>
      <p:ext uri="{BB962C8B-B14F-4D97-AF65-F5344CB8AC3E}">
        <p14:creationId xmlns:p14="http://schemas.microsoft.com/office/powerpoint/2010/main" val="6034853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1FB09F2-42D8-4D7B-A1FD-DEE12308B932}"/>
              </a:ext>
            </a:extLst>
          </p:cNvPr>
          <p:cNvGrpSpPr/>
          <p:nvPr/>
        </p:nvGrpSpPr>
        <p:grpSpPr>
          <a:xfrm>
            <a:off x="3886201" y="2761835"/>
            <a:ext cx="6473825" cy="2039484"/>
            <a:chOff x="990600" y="1013017"/>
            <a:chExt cx="6473825" cy="2039484"/>
          </a:xfrm>
        </p:grpSpPr>
        <p:pic>
          <p:nvPicPr>
            <p:cNvPr id="114690" name="Picture 2" descr="Figure 4-07"/>
            <p:cNvPicPr>
              <a:picLocks noChangeAspect="1" noChangeArrowheads="1"/>
            </p:cNvPicPr>
            <p:nvPr/>
          </p:nvPicPr>
          <p:blipFill>
            <a:blip r:embed="rId3"/>
            <a:srcRect/>
            <a:stretch>
              <a:fillRect/>
            </a:stretch>
          </p:blipFill>
          <p:spPr bwMode="auto">
            <a:xfrm>
              <a:off x="990600" y="1013017"/>
              <a:ext cx="6473825" cy="2039484"/>
            </a:xfrm>
            <a:prstGeom prst="rect">
              <a:avLst/>
            </a:prstGeom>
            <a:noFill/>
            <a:ln w="9525">
              <a:noFill/>
              <a:miter lim="800000"/>
              <a:headEnd/>
              <a:tailEnd/>
            </a:ln>
            <a:effectLst/>
          </p:spPr>
        </p:pic>
        <p:sp>
          <p:nvSpPr>
            <p:cNvPr id="2" name="TextBox 1"/>
            <p:cNvSpPr txBox="1"/>
            <p:nvPr/>
          </p:nvSpPr>
          <p:spPr>
            <a:xfrm>
              <a:off x="2286001" y="1106269"/>
              <a:ext cx="1524000" cy="646331"/>
            </a:xfrm>
            <a:prstGeom prst="rect">
              <a:avLst/>
            </a:prstGeom>
            <a:solidFill>
              <a:schemeClr val="bg1"/>
            </a:solidFill>
          </p:spPr>
          <p:txBody>
            <a:bodyPr wrap="square" rtlCol="0">
              <a:spAutoFit/>
            </a:bodyPr>
            <a:lstStyle/>
            <a:p>
              <a:r>
                <a:rPr lang="en-US" b="1" dirty="0"/>
                <a:t>Exposure to High Heat</a:t>
              </a:r>
            </a:p>
          </p:txBody>
        </p:sp>
        <p:sp>
          <p:nvSpPr>
            <p:cNvPr id="5" name="TextBox 4"/>
            <p:cNvSpPr txBox="1"/>
            <p:nvPr/>
          </p:nvSpPr>
          <p:spPr>
            <a:xfrm>
              <a:off x="5012372" y="1072530"/>
              <a:ext cx="1144588" cy="646331"/>
            </a:xfrm>
            <a:prstGeom prst="rect">
              <a:avLst/>
            </a:prstGeom>
            <a:solidFill>
              <a:schemeClr val="bg1"/>
            </a:solidFill>
          </p:spPr>
          <p:txBody>
            <a:bodyPr wrap="square" rtlCol="0">
              <a:spAutoFit/>
            </a:bodyPr>
            <a:lstStyle/>
            <a:p>
              <a:r>
                <a:rPr lang="en-US" b="1" dirty="0"/>
                <a:t>Removal of Heat</a:t>
              </a:r>
            </a:p>
          </p:txBody>
        </p:sp>
      </p:grpSp>
      <p:sp>
        <p:nvSpPr>
          <p:cNvPr id="6" name="TextBox 5">
            <a:extLst>
              <a:ext uri="{FF2B5EF4-FFF2-40B4-BE49-F238E27FC236}">
                <a16:creationId xmlns:a16="http://schemas.microsoft.com/office/drawing/2014/main" id="{65271CCA-6A1E-4243-8A7C-0C97CE09D4AC}"/>
              </a:ext>
            </a:extLst>
          </p:cNvPr>
          <p:cNvSpPr txBox="1"/>
          <p:nvPr/>
        </p:nvSpPr>
        <p:spPr>
          <a:xfrm>
            <a:off x="1981201" y="2414092"/>
            <a:ext cx="2436244" cy="400110"/>
          </a:xfrm>
          <a:prstGeom prst="rect">
            <a:avLst/>
          </a:prstGeom>
          <a:noFill/>
        </p:spPr>
        <p:txBody>
          <a:bodyPr wrap="none" rtlCol="0">
            <a:spAutoFit/>
          </a:bodyPr>
          <a:lstStyle/>
          <a:p>
            <a:r>
              <a:rPr lang="en-US" sz="2000" b="1" dirty="0"/>
              <a:t>Protein Denaturation</a:t>
            </a:r>
          </a:p>
        </p:txBody>
      </p:sp>
      <p:sp>
        <p:nvSpPr>
          <p:cNvPr id="3" name="TextBox 2">
            <a:extLst>
              <a:ext uri="{FF2B5EF4-FFF2-40B4-BE49-F238E27FC236}">
                <a16:creationId xmlns:a16="http://schemas.microsoft.com/office/drawing/2014/main" id="{C8A33958-E3ED-4ACD-A3D3-40271F054D4A}"/>
              </a:ext>
            </a:extLst>
          </p:cNvPr>
          <p:cNvSpPr txBox="1"/>
          <p:nvPr/>
        </p:nvSpPr>
        <p:spPr>
          <a:xfrm>
            <a:off x="1905000" y="4996634"/>
            <a:ext cx="6127988" cy="707886"/>
          </a:xfrm>
          <a:prstGeom prst="rect">
            <a:avLst/>
          </a:prstGeom>
          <a:noFill/>
        </p:spPr>
        <p:txBody>
          <a:bodyPr wrap="square" rtlCol="0">
            <a:spAutoFit/>
          </a:bodyPr>
          <a:lstStyle/>
          <a:p>
            <a:pPr marL="285750" indent="-285750">
              <a:buFont typeface="Arial" panose="020B0604020202020204" pitchFamily="34" charset="0"/>
              <a:buChar char="•"/>
            </a:pPr>
            <a:r>
              <a:rPr lang="en-US" sz="2000" dirty="0"/>
              <a:t>Often, unfolded protein aggregate, which prevents refolding.</a:t>
            </a:r>
          </a:p>
        </p:txBody>
      </p:sp>
      <p:pic>
        <p:nvPicPr>
          <p:cNvPr id="9" name="Picture 8">
            <a:extLst>
              <a:ext uri="{FF2B5EF4-FFF2-40B4-BE49-F238E27FC236}">
                <a16:creationId xmlns:a16="http://schemas.microsoft.com/office/drawing/2014/main" id="{729A64D6-2ADE-4360-B555-641372EF5A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66056" y="5039894"/>
            <a:ext cx="1849106" cy="1385045"/>
          </a:xfrm>
          <a:prstGeom prst="rect">
            <a:avLst/>
          </a:prstGeom>
        </p:spPr>
      </p:pic>
      <p:sp>
        <p:nvSpPr>
          <p:cNvPr id="4" name="TextBox 3">
            <a:extLst>
              <a:ext uri="{FF2B5EF4-FFF2-40B4-BE49-F238E27FC236}">
                <a16:creationId xmlns:a16="http://schemas.microsoft.com/office/drawing/2014/main" id="{1EF3D702-E4C8-4FDB-8986-8414488B8526}"/>
              </a:ext>
            </a:extLst>
          </p:cNvPr>
          <p:cNvSpPr txBox="1"/>
          <p:nvPr/>
        </p:nvSpPr>
        <p:spPr>
          <a:xfrm>
            <a:off x="4578443" y="-30052"/>
            <a:ext cx="4093624" cy="523220"/>
          </a:xfrm>
          <a:prstGeom prst="rect">
            <a:avLst/>
          </a:prstGeom>
          <a:noFill/>
        </p:spPr>
        <p:txBody>
          <a:bodyPr wrap="square" rtlCol="0">
            <a:spAutoFit/>
          </a:bodyPr>
          <a:lstStyle/>
          <a:p>
            <a:r>
              <a:rPr lang="en-US" sz="2800" dirty="0">
                <a:latin typeface="+mj-lt"/>
              </a:rPr>
              <a:t>Protein Stability</a:t>
            </a:r>
            <a:endParaRPr lang="en-US" sz="2400" dirty="0">
              <a:latin typeface="+mj-lt"/>
            </a:endParaRPr>
          </a:p>
        </p:txBody>
      </p:sp>
      <p:grpSp>
        <p:nvGrpSpPr>
          <p:cNvPr id="16" name="Group 15">
            <a:extLst>
              <a:ext uri="{FF2B5EF4-FFF2-40B4-BE49-F238E27FC236}">
                <a16:creationId xmlns:a16="http://schemas.microsoft.com/office/drawing/2014/main" id="{69D8044E-BBDE-42A7-A549-79E40570B02C}"/>
              </a:ext>
            </a:extLst>
          </p:cNvPr>
          <p:cNvGrpSpPr/>
          <p:nvPr/>
        </p:nvGrpSpPr>
        <p:grpSpPr>
          <a:xfrm>
            <a:off x="2955291" y="745378"/>
            <a:ext cx="6660663" cy="1986551"/>
            <a:chOff x="1441878" y="379631"/>
            <a:chExt cx="6660663" cy="1986551"/>
          </a:xfrm>
        </p:grpSpPr>
        <p:pic>
          <p:nvPicPr>
            <p:cNvPr id="11" name="Picture 10">
              <a:extLst>
                <a:ext uri="{FF2B5EF4-FFF2-40B4-BE49-F238E27FC236}">
                  <a16:creationId xmlns:a16="http://schemas.microsoft.com/office/drawing/2014/main" id="{F42E2DD9-864C-4457-A672-A9B956F2A061}"/>
                </a:ext>
              </a:extLst>
            </p:cNvPr>
            <p:cNvPicPr>
              <a:picLocks noChangeAspect="1"/>
            </p:cNvPicPr>
            <p:nvPr/>
          </p:nvPicPr>
          <p:blipFill>
            <a:blip r:embed="rId5"/>
            <a:stretch>
              <a:fillRect/>
            </a:stretch>
          </p:blipFill>
          <p:spPr>
            <a:xfrm>
              <a:off x="3810000" y="379631"/>
              <a:ext cx="2379662" cy="1586441"/>
            </a:xfrm>
            <a:prstGeom prst="rect">
              <a:avLst/>
            </a:prstGeom>
          </p:spPr>
        </p:pic>
        <p:sp>
          <p:nvSpPr>
            <p:cNvPr id="12" name="TextBox 11">
              <a:extLst>
                <a:ext uri="{FF2B5EF4-FFF2-40B4-BE49-F238E27FC236}">
                  <a16:creationId xmlns:a16="http://schemas.microsoft.com/office/drawing/2014/main" id="{0344B58E-E1F9-4A82-AF53-E6774F816581}"/>
                </a:ext>
              </a:extLst>
            </p:cNvPr>
            <p:cNvSpPr txBox="1"/>
            <p:nvPr/>
          </p:nvSpPr>
          <p:spPr>
            <a:xfrm>
              <a:off x="3861240" y="1958222"/>
              <a:ext cx="857864" cy="400110"/>
            </a:xfrm>
            <a:prstGeom prst="rect">
              <a:avLst/>
            </a:prstGeom>
            <a:noFill/>
          </p:spPr>
          <p:txBody>
            <a:bodyPr wrap="none" rtlCol="0">
              <a:spAutoFit/>
            </a:bodyPr>
            <a:lstStyle/>
            <a:p>
              <a:r>
                <a:rPr lang="en-US" sz="2000" dirty="0"/>
                <a:t>Native</a:t>
              </a:r>
            </a:p>
          </p:txBody>
        </p:sp>
        <p:sp>
          <p:nvSpPr>
            <p:cNvPr id="13" name="TextBox 12">
              <a:extLst>
                <a:ext uri="{FF2B5EF4-FFF2-40B4-BE49-F238E27FC236}">
                  <a16:creationId xmlns:a16="http://schemas.microsoft.com/office/drawing/2014/main" id="{A486B686-B72A-45BA-959C-06B88ED882BE}"/>
                </a:ext>
              </a:extLst>
            </p:cNvPr>
            <p:cNvSpPr txBox="1"/>
            <p:nvPr/>
          </p:nvSpPr>
          <p:spPr>
            <a:xfrm>
              <a:off x="5257800" y="1966072"/>
              <a:ext cx="1147622" cy="400110"/>
            </a:xfrm>
            <a:prstGeom prst="rect">
              <a:avLst/>
            </a:prstGeom>
            <a:noFill/>
          </p:spPr>
          <p:txBody>
            <a:bodyPr wrap="none" rtlCol="0">
              <a:spAutoFit/>
            </a:bodyPr>
            <a:lstStyle/>
            <a:p>
              <a:r>
                <a:rPr lang="en-US" sz="2000" dirty="0"/>
                <a:t>Unfolded</a:t>
              </a:r>
            </a:p>
          </p:txBody>
        </p:sp>
        <p:sp>
          <p:nvSpPr>
            <p:cNvPr id="14" name="TextBox 13">
              <a:extLst>
                <a:ext uri="{FF2B5EF4-FFF2-40B4-BE49-F238E27FC236}">
                  <a16:creationId xmlns:a16="http://schemas.microsoft.com/office/drawing/2014/main" id="{4C2F159F-8635-4B1E-A5AD-60FD174A58A0}"/>
                </a:ext>
              </a:extLst>
            </p:cNvPr>
            <p:cNvSpPr txBox="1"/>
            <p:nvPr/>
          </p:nvSpPr>
          <p:spPr>
            <a:xfrm>
              <a:off x="1441878" y="771921"/>
              <a:ext cx="2174954" cy="1015663"/>
            </a:xfrm>
            <a:prstGeom prst="rect">
              <a:avLst/>
            </a:prstGeom>
            <a:noFill/>
          </p:spPr>
          <p:txBody>
            <a:bodyPr wrap="none" rtlCol="0">
              <a:spAutoFit/>
            </a:bodyPr>
            <a:lstStyle/>
            <a:p>
              <a:r>
                <a:rPr lang="en-US" sz="2000" dirty="0"/>
                <a:t>H-bonds</a:t>
              </a:r>
            </a:p>
            <a:p>
              <a:r>
                <a:rPr lang="en-US" sz="2000" dirty="0"/>
                <a:t>van der Waals</a:t>
              </a:r>
            </a:p>
            <a:p>
              <a:r>
                <a:rPr lang="en-US" sz="2000" dirty="0"/>
                <a:t>Hydrophobic effect</a:t>
              </a:r>
            </a:p>
          </p:txBody>
        </p:sp>
        <p:sp>
          <p:nvSpPr>
            <p:cNvPr id="15" name="TextBox 14">
              <a:extLst>
                <a:ext uri="{FF2B5EF4-FFF2-40B4-BE49-F238E27FC236}">
                  <a16:creationId xmlns:a16="http://schemas.microsoft.com/office/drawing/2014/main" id="{C6890326-485B-4296-9050-A9B3F2F155EC}"/>
                </a:ext>
              </a:extLst>
            </p:cNvPr>
            <p:cNvSpPr txBox="1"/>
            <p:nvPr/>
          </p:nvSpPr>
          <p:spPr>
            <a:xfrm>
              <a:off x="6403358" y="913616"/>
              <a:ext cx="1699183" cy="400110"/>
            </a:xfrm>
            <a:prstGeom prst="rect">
              <a:avLst/>
            </a:prstGeom>
            <a:noFill/>
          </p:spPr>
          <p:txBody>
            <a:bodyPr wrap="none" rtlCol="0">
              <a:spAutoFit/>
            </a:bodyPr>
            <a:lstStyle/>
            <a:p>
              <a:r>
                <a:rPr lang="en-US" sz="2000" dirty="0"/>
                <a:t>Chain disorder</a:t>
              </a:r>
            </a:p>
          </p:txBody>
        </p:sp>
      </p:grpSp>
      <p:sp>
        <p:nvSpPr>
          <p:cNvPr id="7" name="Date Placeholder 6">
            <a:extLst>
              <a:ext uri="{FF2B5EF4-FFF2-40B4-BE49-F238E27FC236}">
                <a16:creationId xmlns:a16="http://schemas.microsoft.com/office/drawing/2014/main" id="{E4B696A3-C9F5-B34F-E282-E0F9C9859361}"/>
              </a:ext>
            </a:extLst>
          </p:cNvPr>
          <p:cNvSpPr>
            <a:spLocks noGrp="1"/>
          </p:cNvSpPr>
          <p:nvPr>
            <p:ph type="dt" sz="half" idx="10"/>
          </p:nvPr>
        </p:nvSpPr>
        <p:spPr/>
        <p:txBody>
          <a:bodyPr/>
          <a:lstStyle/>
          <a:p>
            <a:fld id="{142CC3D7-EE2A-4A12-8763-DA5428E68B22}" type="datetime1">
              <a:rPr lang="en-US" smtClean="0"/>
              <a:t>8/19/2023</a:t>
            </a:fld>
            <a:endParaRPr lang="en-US"/>
          </a:p>
        </p:txBody>
      </p:sp>
      <p:sp>
        <p:nvSpPr>
          <p:cNvPr id="8" name="Footer Placeholder 7">
            <a:extLst>
              <a:ext uri="{FF2B5EF4-FFF2-40B4-BE49-F238E27FC236}">
                <a16:creationId xmlns:a16="http://schemas.microsoft.com/office/drawing/2014/main" id="{3C82B19B-2911-61AD-4D86-0BE2A5F5750C}"/>
              </a:ext>
            </a:extLst>
          </p:cNvPr>
          <p:cNvSpPr>
            <a:spLocks noGrp="1"/>
          </p:cNvSpPr>
          <p:nvPr>
            <p:ph type="ftr" sz="quarter" idx="11"/>
          </p:nvPr>
        </p:nvSpPr>
        <p:spPr/>
        <p:txBody>
          <a:bodyPr/>
          <a:lstStyle/>
          <a:p>
            <a:r>
              <a:rPr lang="en-US"/>
              <a:t>D &amp; D - Lec 2 - Fall 2023</a:t>
            </a:r>
          </a:p>
        </p:txBody>
      </p:sp>
      <p:sp>
        <p:nvSpPr>
          <p:cNvPr id="17" name="Slide Number Placeholder 16">
            <a:extLst>
              <a:ext uri="{FF2B5EF4-FFF2-40B4-BE49-F238E27FC236}">
                <a16:creationId xmlns:a16="http://schemas.microsoft.com/office/drawing/2014/main" id="{B3993741-E080-E247-B97F-C699BE461158}"/>
              </a:ext>
            </a:extLst>
          </p:cNvPr>
          <p:cNvSpPr>
            <a:spLocks noGrp="1"/>
          </p:cNvSpPr>
          <p:nvPr>
            <p:ph type="sldNum" sz="quarter" idx="12"/>
          </p:nvPr>
        </p:nvSpPr>
        <p:spPr/>
        <p:txBody>
          <a:bodyPr/>
          <a:lstStyle/>
          <a:p>
            <a:fld id="{DC3BB032-4020-48F4-953B-341806DC4A2B}" type="slidenum">
              <a:rPr lang="en-US" smtClean="0"/>
              <a:t>6</a:t>
            </a:fld>
            <a:endParaRPr lang="en-US"/>
          </a:p>
        </p:txBody>
      </p:sp>
    </p:spTree>
    <p:extLst>
      <p:ext uri="{BB962C8B-B14F-4D97-AF65-F5344CB8AC3E}">
        <p14:creationId xmlns:p14="http://schemas.microsoft.com/office/powerpoint/2010/main" val="23034433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FF41F9-4EEB-4E66-9D7F-0A7461B7792F}"/>
              </a:ext>
            </a:extLst>
          </p:cNvPr>
          <p:cNvPicPr>
            <a:picLocks noChangeAspect="1"/>
          </p:cNvPicPr>
          <p:nvPr/>
        </p:nvPicPr>
        <p:blipFill>
          <a:blip r:embed="rId2"/>
          <a:stretch>
            <a:fillRect/>
          </a:stretch>
        </p:blipFill>
        <p:spPr>
          <a:xfrm>
            <a:off x="6986839" y="437477"/>
            <a:ext cx="2298737" cy="1848569"/>
          </a:xfrm>
          <a:prstGeom prst="rect">
            <a:avLst/>
          </a:prstGeom>
        </p:spPr>
      </p:pic>
      <p:pic>
        <p:nvPicPr>
          <p:cNvPr id="6" name="Picture 5">
            <a:extLst>
              <a:ext uri="{FF2B5EF4-FFF2-40B4-BE49-F238E27FC236}">
                <a16:creationId xmlns:a16="http://schemas.microsoft.com/office/drawing/2014/main" id="{E99DB6A3-BCBB-4239-B459-E2B1D783A963}"/>
              </a:ext>
            </a:extLst>
          </p:cNvPr>
          <p:cNvPicPr>
            <a:picLocks noChangeAspect="1"/>
          </p:cNvPicPr>
          <p:nvPr/>
        </p:nvPicPr>
        <p:blipFill>
          <a:blip r:embed="rId3"/>
          <a:stretch>
            <a:fillRect/>
          </a:stretch>
        </p:blipFill>
        <p:spPr>
          <a:xfrm>
            <a:off x="9256498" y="273354"/>
            <a:ext cx="2670917" cy="2071004"/>
          </a:xfrm>
          <a:prstGeom prst="rect">
            <a:avLst/>
          </a:prstGeom>
        </p:spPr>
      </p:pic>
      <p:pic>
        <p:nvPicPr>
          <p:cNvPr id="15" name="Picture 14">
            <a:extLst>
              <a:ext uri="{FF2B5EF4-FFF2-40B4-BE49-F238E27FC236}">
                <a16:creationId xmlns:a16="http://schemas.microsoft.com/office/drawing/2014/main" id="{EFC270D1-5A01-43AC-9FB0-9F9CEAC535F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6189"/>
          <a:stretch/>
        </p:blipFill>
        <p:spPr>
          <a:xfrm>
            <a:off x="2650359" y="3771427"/>
            <a:ext cx="6326880" cy="916203"/>
          </a:xfrm>
          <a:prstGeom prst="rect">
            <a:avLst/>
          </a:prstGeom>
        </p:spPr>
      </p:pic>
      <p:pic>
        <p:nvPicPr>
          <p:cNvPr id="18" name="Picture 17">
            <a:extLst>
              <a:ext uri="{FF2B5EF4-FFF2-40B4-BE49-F238E27FC236}">
                <a16:creationId xmlns:a16="http://schemas.microsoft.com/office/drawing/2014/main" id="{90413D42-F57C-434C-8BA9-D784F4D44EB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2385"/>
          <a:stretch/>
        </p:blipFill>
        <p:spPr>
          <a:xfrm>
            <a:off x="2666958" y="5358008"/>
            <a:ext cx="6347012" cy="995776"/>
          </a:xfrm>
          <a:prstGeom prst="rect">
            <a:avLst/>
          </a:prstGeom>
        </p:spPr>
      </p:pic>
      <p:sp>
        <p:nvSpPr>
          <p:cNvPr id="5" name="TextBox 4">
            <a:extLst>
              <a:ext uri="{FF2B5EF4-FFF2-40B4-BE49-F238E27FC236}">
                <a16:creationId xmlns:a16="http://schemas.microsoft.com/office/drawing/2014/main" id="{2AC7DE3F-703B-4078-A343-FDC71484A57A}"/>
              </a:ext>
            </a:extLst>
          </p:cNvPr>
          <p:cNvSpPr txBox="1"/>
          <p:nvPr/>
        </p:nvSpPr>
        <p:spPr>
          <a:xfrm>
            <a:off x="2226279" y="11970"/>
            <a:ext cx="7759047" cy="483337"/>
          </a:xfrm>
          <a:prstGeom prst="rect">
            <a:avLst/>
          </a:prstGeom>
          <a:noFill/>
        </p:spPr>
        <p:txBody>
          <a:bodyPr wrap="none" rtlCol="0">
            <a:spAutoFit/>
          </a:bodyPr>
          <a:lstStyle/>
          <a:p>
            <a:r>
              <a:rPr lang="en-US" sz="2541" dirty="0"/>
              <a:t>Genotyping at the Molecular Level with DNA Sequencing.</a:t>
            </a:r>
          </a:p>
        </p:txBody>
      </p:sp>
      <p:sp>
        <p:nvSpPr>
          <p:cNvPr id="7" name="TextBox 6">
            <a:extLst>
              <a:ext uri="{FF2B5EF4-FFF2-40B4-BE49-F238E27FC236}">
                <a16:creationId xmlns:a16="http://schemas.microsoft.com/office/drawing/2014/main" id="{7A149C22-6E9C-49B2-A818-3AF0149AC5E9}"/>
              </a:ext>
            </a:extLst>
          </p:cNvPr>
          <p:cNvSpPr txBox="1"/>
          <p:nvPr/>
        </p:nvSpPr>
        <p:spPr>
          <a:xfrm>
            <a:off x="17477" y="435125"/>
            <a:ext cx="5392724" cy="1754326"/>
          </a:xfrm>
          <a:prstGeom prst="rect">
            <a:avLst/>
          </a:prstGeom>
          <a:noFill/>
        </p:spPr>
        <p:txBody>
          <a:bodyPr wrap="square" rtlCol="0">
            <a:spAutoFit/>
          </a:bodyPr>
          <a:lstStyle/>
          <a:p>
            <a:pPr marL="259340" indent="-259340">
              <a:buFont typeface="Arial" panose="020B0604020202020204" pitchFamily="34" charset="0"/>
              <a:buChar char="•"/>
            </a:pPr>
            <a:r>
              <a:rPr lang="en-US" sz="1800" dirty="0"/>
              <a:t>Sickle cell anemia is caused by a single mutation in the beta chain of hemoglobin</a:t>
            </a:r>
          </a:p>
          <a:p>
            <a:pPr marL="259340" indent="-259340">
              <a:buFont typeface="Arial" panose="020B0604020202020204" pitchFamily="34" charset="0"/>
              <a:buChar char="•"/>
            </a:pPr>
            <a:r>
              <a:rPr lang="en-US" sz="1800" dirty="0"/>
              <a:t>This mutation causes the hemoglobin to form long polymers that distort the shape of the red blood cell.</a:t>
            </a:r>
          </a:p>
          <a:p>
            <a:pPr marL="259340" indent="-259340">
              <a:buFont typeface="Arial" panose="020B0604020202020204" pitchFamily="34" charset="0"/>
              <a:buChar char="•"/>
            </a:pPr>
            <a:r>
              <a:rPr lang="en-US" sz="1800" dirty="0"/>
              <a:t>Determining whether someone has the mutation can be useful for treatment.</a:t>
            </a:r>
          </a:p>
        </p:txBody>
      </p:sp>
      <p:sp>
        <p:nvSpPr>
          <p:cNvPr id="9" name="TextBox 8">
            <a:extLst>
              <a:ext uri="{FF2B5EF4-FFF2-40B4-BE49-F238E27FC236}">
                <a16:creationId xmlns:a16="http://schemas.microsoft.com/office/drawing/2014/main" id="{99CEC422-093F-42BE-BB2A-6833557E072F}"/>
              </a:ext>
            </a:extLst>
          </p:cNvPr>
          <p:cNvSpPr txBox="1"/>
          <p:nvPr/>
        </p:nvSpPr>
        <p:spPr>
          <a:xfrm>
            <a:off x="29783" y="3162673"/>
            <a:ext cx="6426684" cy="369332"/>
          </a:xfrm>
          <a:prstGeom prst="rect">
            <a:avLst/>
          </a:prstGeom>
          <a:noFill/>
        </p:spPr>
        <p:txBody>
          <a:bodyPr wrap="square" rtlCol="0">
            <a:spAutoFit/>
          </a:bodyPr>
          <a:lstStyle/>
          <a:p>
            <a:r>
              <a:rPr lang="en-US" sz="1800" dirty="0"/>
              <a:t>The sequencing data for the normal beta chain is:</a:t>
            </a:r>
          </a:p>
        </p:txBody>
      </p:sp>
      <p:sp>
        <p:nvSpPr>
          <p:cNvPr id="10" name="Rectangle 9">
            <a:extLst>
              <a:ext uri="{FF2B5EF4-FFF2-40B4-BE49-F238E27FC236}">
                <a16:creationId xmlns:a16="http://schemas.microsoft.com/office/drawing/2014/main" id="{BEF498BC-70FC-4FA8-9765-02126683C6E4}"/>
              </a:ext>
            </a:extLst>
          </p:cNvPr>
          <p:cNvSpPr/>
          <p:nvPr/>
        </p:nvSpPr>
        <p:spPr>
          <a:xfrm>
            <a:off x="4976" y="4715634"/>
            <a:ext cx="6995713" cy="369332"/>
          </a:xfrm>
          <a:prstGeom prst="rect">
            <a:avLst/>
          </a:prstGeom>
        </p:spPr>
        <p:txBody>
          <a:bodyPr wrap="square">
            <a:spAutoFit/>
          </a:bodyPr>
          <a:lstStyle/>
          <a:p>
            <a:r>
              <a:rPr lang="en-US" sz="1800" dirty="0"/>
              <a:t>The sequencing data for the mutation with sickle cell is:</a:t>
            </a:r>
          </a:p>
        </p:txBody>
      </p:sp>
      <p:sp>
        <p:nvSpPr>
          <p:cNvPr id="11" name="Rectangle 10">
            <a:extLst>
              <a:ext uri="{FF2B5EF4-FFF2-40B4-BE49-F238E27FC236}">
                <a16:creationId xmlns:a16="http://schemas.microsoft.com/office/drawing/2014/main" id="{C0CFFF80-FB40-4DB9-A841-9773F5B57F01}"/>
              </a:ext>
            </a:extLst>
          </p:cNvPr>
          <p:cNvSpPr/>
          <p:nvPr/>
        </p:nvSpPr>
        <p:spPr>
          <a:xfrm>
            <a:off x="1600338" y="3469385"/>
            <a:ext cx="8516599" cy="539250"/>
          </a:xfrm>
          <a:prstGeom prst="rect">
            <a:avLst/>
          </a:prstGeom>
        </p:spPr>
        <p:txBody>
          <a:bodyPr wrap="square">
            <a:spAutoFit/>
          </a:bodyPr>
          <a:lstStyle/>
          <a:p>
            <a:r>
              <a:rPr lang="en-US" sz="1452" b="1" cap="all" spc="183" dirty="0">
                <a:latin typeface="Courier New" panose="02070309020205020404" pitchFamily="49" charset="0"/>
              </a:rPr>
              <a:t>          </a:t>
            </a:r>
            <a:r>
              <a:rPr lang="en-US" sz="1452" b="1" cap="all" spc="183" dirty="0" err="1">
                <a:latin typeface="Courier New" panose="02070309020205020404" pitchFamily="49" charset="0"/>
              </a:rPr>
              <a:t>aggatggtgcacctgactcct</a:t>
            </a:r>
            <a:r>
              <a:rPr lang="en-US" sz="1452" b="1" cap="all" spc="183" dirty="0" err="1">
                <a:highlight>
                  <a:srgbClr val="FFFF00"/>
                </a:highlight>
                <a:latin typeface="Courier New" panose="02070309020205020404" pitchFamily="49" charset="0"/>
              </a:rPr>
              <a:t>gag</a:t>
            </a:r>
            <a:r>
              <a:rPr lang="en-US" sz="1452" b="1" cap="all" spc="183" dirty="0" err="1">
                <a:latin typeface="Courier New" panose="02070309020205020404" pitchFamily="49" charset="0"/>
              </a:rPr>
              <a:t>gagaagtctgccgttact</a:t>
            </a:r>
            <a:r>
              <a:rPr lang="en-US" sz="1452" b="1" cap="all" spc="183" dirty="0">
                <a:latin typeface="Courier New" panose="02070309020205020404" pitchFamily="49" charset="0"/>
              </a:rPr>
              <a:t>...</a:t>
            </a:r>
          </a:p>
          <a:p>
            <a:r>
              <a:rPr lang="en-US" sz="1452" b="1" cap="all" spc="183" dirty="0">
                <a:latin typeface="Courier New" panose="02070309020205020404" pitchFamily="49" charset="0"/>
              </a:rPr>
              <a:t>             </a:t>
            </a:r>
            <a:r>
              <a:rPr lang="en-US" sz="1452" b="1" spc="183" dirty="0" err="1">
                <a:latin typeface="Courier New" panose="02070309020205020404" pitchFamily="49" charset="0"/>
              </a:rPr>
              <a:t>MetValHisLeuThrPro</a:t>
            </a:r>
            <a:r>
              <a:rPr lang="en-US" sz="1452" b="1" spc="183" dirty="0" err="1">
                <a:highlight>
                  <a:srgbClr val="FFFF00"/>
                </a:highlight>
                <a:latin typeface="Courier New" panose="02070309020205020404" pitchFamily="49" charset="0"/>
              </a:rPr>
              <a:t>Glu</a:t>
            </a:r>
            <a:r>
              <a:rPr lang="en-US" sz="1452" b="1" spc="183" dirty="0" err="1">
                <a:latin typeface="Courier New" panose="02070309020205020404" pitchFamily="49" charset="0"/>
              </a:rPr>
              <a:t>GluLysSerAlaValThr</a:t>
            </a:r>
            <a:r>
              <a:rPr lang="en-US" sz="1452" b="1" spc="183" dirty="0">
                <a:latin typeface="Courier New" panose="02070309020205020404" pitchFamily="49" charset="0"/>
              </a:rPr>
              <a:t>...</a:t>
            </a:r>
            <a:endParaRPr lang="en-US" sz="1452" b="1" spc="183" dirty="0"/>
          </a:p>
        </p:txBody>
      </p:sp>
      <p:sp>
        <p:nvSpPr>
          <p:cNvPr id="12" name="Rectangle 11">
            <a:extLst>
              <a:ext uri="{FF2B5EF4-FFF2-40B4-BE49-F238E27FC236}">
                <a16:creationId xmlns:a16="http://schemas.microsoft.com/office/drawing/2014/main" id="{7572B396-3359-4FD5-AF62-03AD5ACB2D31}"/>
              </a:ext>
            </a:extLst>
          </p:cNvPr>
          <p:cNvSpPr/>
          <p:nvPr/>
        </p:nvSpPr>
        <p:spPr>
          <a:xfrm>
            <a:off x="1627821" y="5046119"/>
            <a:ext cx="8005019" cy="539250"/>
          </a:xfrm>
          <a:prstGeom prst="rect">
            <a:avLst/>
          </a:prstGeom>
        </p:spPr>
        <p:txBody>
          <a:bodyPr wrap="square">
            <a:spAutoFit/>
          </a:bodyPr>
          <a:lstStyle/>
          <a:p>
            <a:r>
              <a:rPr lang="en-US" sz="1452" b="1" cap="all" spc="183" dirty="0">
                <a:latin typeface="Courier New" panose="02070309020205020404" pitchFamily="49" charset="0"/>
              </a:rPr>
              <a:t>          </a:t>
            </a:r>
            <a:r>
              <a:rPr lang="en-US" sz="1452" b="1" cap="all" spc="183" dirty="0" err="1">
                <a:latin typeface="Courier New" panose="02070309020205020404" pitchFamily="49" charset="0"/>
              </a:rPr>
              <a:t>Aggatggtgcacctgactcct</a:t>
            </a:r>
            <a:r>
              <a:rPr lang="en-US" sz="1452" b="1" cap="all" spc="183" dirty="0" err="1">
                <a:highlight>
                  <a:srgbClr val="FFFF00"/>
                </a:highlight>
                <a:latin typeface="Courier New" panose="02070309020205020404" pitchFamily="49" charset="0"/>
              </a:rPr>
              <a:t>gtg</a:t>
            </a:r>
            <a:r>
              <a:rPr lang="en-US" sz="1452" b="1" cap="all" spc="183" dirty="0" err="1">
                <a:latin typeface="Courier New" panose="02070309020205020404" pitchFamily="49" charset="0"/>
              </a:rPr>
              <a:t>gagaagtctgccgttact</a:t>
            </a:r>
            <a:r>
              <a:rPr lang="en-US" sz="1452" b="1" cap="all" spc="183" dirty="0">
                <a:latin typeface="Courier New" panose="02070309020205020404" pitchFamily="49" charset="0"/>
              </a:rPr>
              <a:t>...</a:t>
            </a:r>
          </a:p>
          <a:p>
            <a:r>
              <a:rPr lang="en-US" sz="1452" b="1" spc="183" dirty="0">
                <a:latin typeface="Courier New" panose="02070309020205020404" pitchFamily="49" charset="0"/>
              </a:rPr>
              <a:t>             </a:t>
            </a:r>
            <a:r>
              <a:rPr lang="en-US" sz="1452" b="1" spc="183" dirty="0" err="1">
                <a:latin typeface="Courier New" panose="02070309020205020404" pitchFamily="49" charset="0"/>
              </a:rPr>
              <a:t>MetValHisLeuThrPro</a:t>
            </a:r>
            <a:r>
              <a:rPr lang="en-US" sz="1452" b="1" spc="183" dirty="0" err="1">
                <a:highlight>
                  <a:srgbClr val="FFFF00"/>
                </a:highlight>
                <a:latin typeface="Courier New" panose="02070309020205020404" pitchFamily="49" charset="0"/>
              </a:rPr>
              <a:t>Val</a:t>
            </a:r>
            <a:r>
              <a:rPr lang="en-US" sz="1452" b="1" spc="183" dirty="0" err="1">
                <a:latin typeface="Courier New" panose="02070309020205020404" pitchFamily="49" charset="0"/>
              </a:rPr>
              <a:t>GluLysSerAlaValThr</a:t>
            </a:r>
            <a:r>
              <a:rPr lang="en-US" sz="1452" b="1" spc="183" dirty="0">
                <a:latin typeface="Courier New" panose="02070309020205020404" pitchFamily="49" charset="0"/>
              </a:rPr>
              <a:t>...</a:t>
            </a:r>
            <a:endParaRPr lang="en-US" sz="1452" b="1" cap="all" spc="183" dirty="0"/>
          </a:p>
        </p:txBody>
      </p:sp>
      <p:sp>
        <p:nvSpPr>
          <p:cNvPr id="17" name="TextBox 16">
            <a:extLst>
              <a:ext uri="{FF2B5EF4-FFF2-40B4-BE49-F238E27FC236}">
                <a16:creationId xmlns:a16="http://schemas.microsoft.com/office/drawing/2014/main" id="{8F722B9C-E022-4B31-B337-8BACE5DA4670}"/>
              </a:ext>
            </a:extLst>
          </p:cNvPr>
          <p:cNvSpPr txBox="1"/>
          <p:nvPr/>
        </p:nvSpPr>
        <p:spPr>
          <a:xfrm>
            <a:off x="29783" y="2160201"/>
            <a:ext cx="5784016" cy="923330"/>
          </a:xfrm>
          <a:prstGeom prst="rect">
            <a:avLst/>
          </a:prstGeom>
          <a:noFill/>
        </p:spPr>
        <p:txBody>
          <a:bodyPr wrap="square" rtlCol="0">
            <a:spAutoFit/>
          </a:bodyPr>
          <a:lstStyle/>
          <a:p>
            <a:r>
              <a:rPr lang="en-US" sz="1800" dirty="0"/>
              <a:t>The 5’ end of the Hb gene is shown on the right (</a:t>
            </a:r>
            <a:r>
              <a:rPr lang="en-US" sz="1800" dirty="0">
                <a:highlight>
                  <a:srgbClr val="00FF00"/>
                </a:highlight>
              </a:rPr>
              <a:t>ATG</a:t>
            </a:r>
            <a:r>
              <a:rPr lang="en-US" sz="1800" dirty="0"/>
              <a:t>=start). Using </a:t>
            </a:r>
            <a:r>
              <a:rPr lang="en-US" sz="1800" dirty="0">
                <a:highlight>
                  <a:srgbClr val="FF00FF"/>
                </a:highlight>
              </a:rPr>
              <a:t>GGTGCCAG</a:t>
            </a:r>
            <a:r>
              <a:rPr lang="en-US" sz="1800" dirty="0"/>
              <a:t> as a sequencing primer gives the following sequences for the normal and mutant genes:</a:t>
            </a:r>
          </a:p>
        </p:txBody>
      </p:sp>
      <p:sp>
        <p:nvSpPr>
          <p:cNvPr id="19" name="Rectangle 18">
            <a:extLst>
              <a:ext uri="{FF2B5EF4-FFF2-40B4-BE49-F238E27FC236}">
                <a16:creationId xmlns:a16="http://schemas.microsoft.com/office/drawing/2014/main" id="{819AC5AD-C852-40FA-A913-277095DED0FB}"/>
              </a:ext>
            </a:extLst>
          </p:cNvPr>
          <p:cNvSpPr/>
          <p:nvPr/>
        </p:nvSpPr>
        <p:spPr>
          <a:xfrm>
            <a:off x="6046221" y="2719713"/>
            <a:ext cx="5764779" cy="584775"/>
          </a:xfrm>
          <a:prstGeom prst="rect">
            <a:avLst/>
          </a:prstGeom>
        </p:spPr>
        <p:txBody>
          <a:bodyPr wrap="square">
            <a:spAutoFit/>
          </a:bodyPr>
          <a:lstStyle/>
          <a:p>
            <a:r>
              <a:rPr lang="en-US" sz="1600" b="1" cap="all" dirty="0" err="1">
                <a:highlight>
                  <a:srgbClr val="FF00FF"/>
                </a:highlight>
                <a:latin typeface="Courier New" panose="02070309020205020404" pitchFamily="49" charset="0"/>
                <a:cs typeface="Courier New" panose="02070309020205020404" pitchFamily="49" charset="0"/>
              </a:rPr>
              <a:t>GGTGCCAG</a:t>
            </a:r>
            <a:r>
              <a:rPr lang="en-US" sz="1600" b="1" cap="all" dirty="0" err="1">
                <a:latin typeface="Courier New" panose="02070309020205020404" pitchFamily="49" charset="0"/>
              </a:rPr>
              <a:t>agg</a:t>
            </a:r>
            <a:r>
              <a:rPr lang="en-US" sz="1600" b="1" cap="all" dirty="0" err="1">
                <a:highlight>
                  <a:srgbClr val="00FF00"/>
                </a:highlight>
                <a:latin typeface="Courier New" panose="02070309020205020404" pitchFamily="49" charset="0"/>
              </a:rPr>
              <a:t>atg</a:t>
            </a:r>
            <a:r>
              <a:rPr lang="en-US" sz="1600" b="1" cap="all" dirty="0" err="1">
                <a:latin typeface="Courier New" panose="02070309020205020404" pitchFamily="49" charset="0"/>
              </a:rPr>
              <a:t>gtgcacctgactcctgaggagaagtc</a:t>
            </a:r>
            <a:r>
              <a:rPr lang="en-US" sz="1600" b="1" cap="all" dirty="0">
                <a:latin typeface="Courier New" panose="02070309020205020404" pitchFamily="49" charset="0"/>
              </a:rPr>
              <a:t>..</a:t>
            </a:r>
            <a:endParaRPr lang="en-US" sz="1600" b="1" cap="all" dirty="0">
              <a:latin typeface="Courier New" panose="02070309020205020404" pitchFamily="49" charset="0"/>
              <a:cs typeface="Courier New" panose="02070309020205020404" pitchFamily="49" charset="0"/>
            </a:endParaRPr>
          </a:p>
          <a:p>
            <a:r>
              <a:rPr lang="en-US" sz="1600" cap="all" dirty="0" err="1">
                <a:latin typeface="Courier New" panose="02070309020205020404" pitchFamily="49" charset="0"/>
                <a:cs typeface="Courier New" panose="02070309020205020404" pitchFamily="49" charset="0"/>
              </a:rPr>
              <a:t>CCACGGTCtcctaccacgtggactgaggactcctcttcag</a:t>
            </a:r>
            <a:r>
              <a:rPr lang="en-US" sz="1600" cap="all" dirty="0">
                <a:latin typeface="Courier New" panose="02070309020205020404" pitchFamily="49" charset="0"/>
                <a:cs typeface="Courier New" panose="02070309020205020404" pitchFamily="49" charset="0"/>
              </a:rPr>
              <a:t>..</a:t>
            </a:r>
          </a:p>
        </p:txBody>
      </p:sp>
      <p:sp>
        <p:nvSpPr>
          <p:cNvPr id="20" name="Rectangle 19">
            <a:extLst>
              <a:ext uri="{FF2B5EF4-FFF2-40B4-BE49-F238E27FC236}">
                <a16:creationId xmlns:a16="http://schemas.microsoft.com/office/drawing/2014/main" id="{4CE63178-B750-4F63-82AF-02AA6C413CCD}"/>
              </a:ext>
            </a:extLst>
          </p:cNvPr>
          <p:cNvSpPr/>
          <p:nvPr/>
        </p:nvSpPr>
        <p:spPr>
          <a:xfrm>
            <a:off x="5829244" y="3485689"/>
            <a:ext cx="404565" cy="113272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22" name="Rectangle 21">
            <a:extLst>
              <a:ext uri="{FF2B5EF4-FFF2-40B4-BE49-F238E27FC236}">
                <a16:creationId xmlns:a16="http://schemas.microsoft.com/office/drawing/2014/main" id="{6DFF7B57-F17F-4F05-A46F-4399FAA9AADA}"/>
              </a:ext>
            </a:extLst>
          </p:cNvPr>
          <p:cNvSpPr/>
          <p:nvPr/>
        </p:nvSpPr>
        <p:spPr>
          <a:xfrm>
            <a:off x="5858636" y="5047622"/>
            <a:ext cx="389764" cy="113272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pic>
        <p:nvPicPr>
          <p:cNvPr id="24" name="Picture 23">
            <a:extLst>
              <a:ext uri="{FF2B5EF4-FFF2-40B4-BE49-F238E27FC236}">
                <a16:creationId xmlns:a16="http://schemas.microsoft.com/office/drawing/2014/main" id="{144BD0A1-AFE9-428D-A93F-DC0BD7DA85A3}"/>
              </a:ext>
            </a:extLst>
          </p:cNvPr>
          <p:cNvPicPr>
            <a:picLocks noChangeAspect="1"/>
          </p:cNvPicPr>
          <p:nvPr/>
        </p:nvPicPr>
        <p:blipFill rotWithShape="1">
          <a:blip r:embed="rId5"/>
          <a:srcRect t="8373" b="8659"/>
          <a:stretch/>
        </p:blipFill>
        <p:spPr>
          <a:xfrm>
            <a:off x="8964053" y="3338094"/>
            <a:ext cx="1925711" cy="1198793"/>
          </a:xfrm>
          <a:prstGeom prst="rect">
            <a:avLst/>
          </a:prstGeom>
        </p:spPr>
      </p:pic>
      <p:sp>
        <p:nvSpPr>
          <p:cNvPr id="25" name="Oval 24">
            <a:extLst>
              <a:ext uri="{FF2B5EF4-FFF2-40B4-BE49-F238E27FC236}">
                <a16:creationId xmlns:a16="http://schemas.microsoft.com/office/drawing/2014/main" id="{E45CDD21-BC55-4918-9541-3901186FAD3A}"/>
              </a:ext>
            </a:extLst>
          </p:cNvPr>
          <p:cNvSpPr/>
          <p:nvPr/>
        </p:nvSpPr>
        <p:spPr>
          <a:xfrm>
            <a:off x="9854051" y="4388917"/>
            <a:ext cx="262885" cy="11151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26" name="Oval 25">
            <a:extLst>
              <a:ext uri="{FF2B5EF4-FFF2-40B4-BE49-F238E27FC236}">
                <a16:creationId xmlns:a16="http://schemas.microsoft.com/office/drawing/2014/main" id="{902778AB-9891-43B9-AE9D-335629D826E1}"/>
              </a:ext>
            </a:extLst>
          </p:cNvPr>
          <p:cNvSpPr/>
          <p:nvPr/>
        </p:nvSpPr>
        <p:spPr>
          <a:xfrm>
            <a:off x="9057920" y="4388917"/>
            <a:ext cx="262885" cy="11151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33" name="TextBox 32">
            <a:extLst>
              <a:ext uri="{FF2B5EF4-FFF2-40B4-BE49-F238E27FC236}">
                <a16:creationId xmlns:a16="http://schemas.microsoft.com/office/drawing/2014/main" id="{FF549C66-6878-41A2-BC4F-75603DF2ADBF}"/>
              </a:ext>
            </a:extLst>
          </p:cNvPr>
          <p:cNvSpPr txBox="1"/>
          <p:nvPr/>
        </p:nvSpPr>
        <p:spPr>
          <a:xfrm>
            <a:off x="6934089" y="2322501"/>
            <a:ext cx="3455177" cy="369332"/>
          </a:xfrm>
          <a:prstGeom prst="rect">
            <a:avLst/>
          </a:prstGeom>
          <a:noFill/>
        </p:spPr>
        <p:txBody>
          <a:bodyPr wrap="none" rtlCol="0">
            <a:spAutoFit/>
          </a:bodyPr>
          <a:lstStyle/>
          <a:p>
            <a:r>
              <a:rPr lang="en-US" sz="1800" dirty="0"/>
              <a:t>First dd-base added by polymerase</a:t>
            </a:r>
          </a:p>
        </p:txBody>
      </p:sp>
      <p:cxnSp>
        <p:nvCxnSpPr>
          <p:cNvPr id="35" name="Straight Arrow Connector 34">
            <a:extLst>
              <a:ext uri="{FF2B5EF4-FFF2-40B4-BE49-F238E27FC236}">
                <a16:creationId xmlns:a16="http://schemas.microsoft.com/office/drawing/2014/main" id="{435FD7A1-95AB-4B64-9EBD-809C88296546}"/>
              </a:ext>
            </a:extLst>
          </p:cNvPr>
          <p:cNvCxnSpPr/>
          <p:nvPr/>
        </p:nvCxnSpPr>
        <p:spPr>
          <a:xfrm>
            <a:off x="7166200" y="2589513"/>
            <a:ext cx="0" cy="2046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98DD62E-FE2D-4816-BE82-67613B0D7653}"/>
              </a:ext>
            </a:extLst>
          </p:cNvPr>
          <p:cNvCxnSpPr>
            <a:endCxn id="26" idx="2"/>
          </p:cNvCxnSpPr>
          <p:nvPr/>
        </p:nvCxnSpPr>
        <p:spPr>
          <a:xfrm flipV="1">
            <a:off x="6233810" y="4444675"/>
            <a:ext cx="2824111" cy="59887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8926BEB-8399-4EDC-B077-952822D397C8}"/>
              </a:ext>
            </a:extLst>
          </p:cNvPr>
          <p:cNvCxnSpPr>
            <a:endCxn id="25" idx="1"/>
          </p:cNvCxnSpPr>
          <p:nvPr/>
        </p:nvCxnSpPr>
        <p:spPr>
          <a:xfrm>
            <a:off x="6172179" y="3478978"/>
            <a:ext cx="3720371" cy="926271"/>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E3E1408-A265-A7C8-6792-954AC983902F}"/>
              </a:ext>
            </a:extLst>
          </p:cNvPr>
          <p:cNvSpPr txBox="1"/>
          <p:nvPr/>
        </p:nvSpPr>
        <p:spPr>
          <a:xfrm>
            <a:off x="9356675" y="4917169"/>
            <a:ext cx="1748748" cy="1477328"/>
          </a:xfrm>
          <a:prstGeom prst="rect">
            <a:avLst/>
          </a:prstGeom>
          <a:noFill/>
        </p:spPr>
        <p:txBody>
          <a:bodyPr wrap="none" rtlCol="0">
            <a:spAutoFit/>
          </a:bodyPr>
          <a:lstStyle/>
          <a:p>
            <a:r>
              <a:rPr lang="en-US" dirty="0"/>
              <a:t>F</a:t>
            </a:r>
            <a:r>
              <a:rPr lang="en-US" sz="1800" dirty="0"/>
              <a:t>alse color code:</a:t>
            </a:r>
          </a:p>
          <a:p>
            <a:r>
              <a:rPr lang="en-US" sz="1800" dirty="0"/>
              <a:t>A=</a:t>
            </a:r>
            <a:r>
              <a:rPr lang="en-US" sz="1800" dirty="0">
                <a:solidFill>
                  <a:srgbClr val="00B050"/>
                </a:solidFill>
              </a:rPr>
              <a:t>Green</a:t>
            </a:r>
          </a:p>
          <a:p>
            <a:r>
              <a:rPr lang="en-US" sz="1800" dirty="0"/>
              <a:t>G=Black</a:t>
            </a:r>
          </a:p>
          <a:p>
            <a:r>
              <a:rPr lang="en-US" sz="1800" dirty="0"/>
              <a:t>T=</a:t>
            </a:r>
            <a:r>
              <a:rPr lang="en-US" sz="1800" dirty="0">
                <a:solidFill>
                  <a:srgbClr val="FF0000"/>
                </a:solidFill>
              </a:rPr>
              <a:t>Red</a:t>
            </a:r>
          </a:p>
          <a:p>
            <a:r>
              <a:rPr lang="en-US" sz="1800" dirty="0"/>
              <a:t>C=</a:t>
            </a:r>
            <a:r>
              <a:rPr lang="en-US" sz="1800" dirty="0">
                <a:solidFill>
                  <a:srgbClr val="0070C0"/>
                </a:solidFill>
              </a:rPr>
              <a:t>Blue</a:t>
            </a:r>
          </a:p>
        </p:txBody>
      </p:sp>
      <p:sp>
        <p:nvSpPr>
          <p:cNvPr id="2" name="Date Placeholder 1">
            <a:extLst>
              <a:ext uri="{FF2B5EF4-FFF2-40B4-BE49-F238E27FC236}">
                <a16:creationId xmlns:a16="http://schemas.microsoft.com/office/drawing/2014/main" id="{F4AA7150-3B1C-8A34-4F23-7FAE8EF642B5}"/>
              </a:ext>
            </a:extLst>
          </p:cNvPr>
          <p:cNvSpPr>
            <a:spLocks noGrp="1"/>
          </p:cNvSpPr>
          <p:nvPr>
            <p:ph type="dt" sz="half" idx="10"/>
          </p:nvPr>
        </p:nvSpPr>
        <p:spPr/>
        <p:txBody>
          <a:bodyPr/>
          <a:lstStyle/>
          <a:p>
            <a:fld id="{F68B0186-49DF-4F0A-A5F6-F851C8BE6CE2}" type="datetime1">
              <a:rPr lang="en-US" smtClean="0"/>
              <a:t>8/19/2023</a:t>
            </a:fld>
            <a:endParaRPr lang="en-US"/>
          </a:p>
        </p:txBody>
      </p:sp>
      <p:sp>
        <p:nvSpPr>
          <p:cNvPr id="3" name="Footer Placeholder 2">
            <a:extLst>
              <a:ext uri="{FF2B5EF4-FFF2-40B4-BE49-F238E27FC236}">
                <a16:creationId xmlns:a16="http://schemas.microsoft.com/office/drawing/2014/main" id="{7B923A0C-B975-4BA9-8D75-B09CF7F09C93}"/>
              </a:ext>
            </a:extLst>
          </p:cNvPr>
          <p:cNvSpPr>
            <a:spLocks noGrp="1"/>
          </p:cNvSpPr>
          <p:nvPr>
            <p:ph type="ftr" sz="quarter" idx="11"/>
          </p:nvPr>
        </p:nvSpPr>
        <p:spPr/>
        <p:txBody>
          <a:bodyPr/>
          <a:lstStyle/>
          <a:p>
            <a:r>
              <a:rPr lang="en-US"/>
              <a:t>D &amp; D - Lec 2 - Fall 2023</a:t>
            </a:r>
          </a:p>
        </p:txBody>
      </p:sp>
      <p:sp>
        <p:nvSpPr>
          <p:cNvPr id="4" name="Slide Number Placeholder 3">
            <a:extLst>
              <a:ext uri="{FF2B5EF4-FFF2-40B4-BE49-F238E27FC236}">
                <a16:creationId xmlns:a16="http://schemas.microsoft.com/office/drawing/2014/main" id="{1441817A-2066-E3D2-5E9B-8D90E31DD54D}"/>
              </a:ext>
            </a:extLst>
          </p:cNvPr>
          <p:cNvSpPr>
            <a:spLocks noGrp="1"/>
          </p:cNvSpPr>
          <p:nvPr>
            <p:ph type="sldNum" sz="quarter" idx="12"/>
          </p:nvPr>
        </p:nvSpPr>
        <p:spPr/>
        <p:txBody>
          <a:bodyPr/>
          <a:lstStyle/>
          <a:p>
            <a:fld id="{DC3BB032-4020-48F4-953B-341806DC4A2B}" type="slidenum">
              <a:rPr lang="en-US" smtClean="0"/>
              <a:t>60</a:t>
            </a:fld>
            <a:endParaRPr lang="en-US"/>
          </a:p>
        </p:txBody>
      </p:sp>
    </p:spTree>
    <p:extLst>
      <p:ext uri="{BB962C8B-B14F-4D97-AF65-F5344CB8AC3E}">
        <p14:creationId xmlns:p14="http://schemas.microsoft.com/office/powerpoint/2010/main" val="17506708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ecture.png">
            <a:extLst>
              <a:ext uri="{FF2B5EF4-FFF2-40B4-BE49-F238E27FC236}">
                <a16:creationId xmlns:a16="http://schemas.microsoft.com/office/drawing/2014/main" id="{FF0C66AE-6C8A-4203-80C4-2542789B6FEC}"/>
              </a:ext>
            </a:extLst>
          </p:cNvPr>
          <p:cNvPicPr/>
          <p:nvPr/>
        </p:nvPicPr>
        <p:blipFill rotWithShape="1">
          <a:blip r:embed="rId2" cstate="print"/>
          <a:srcRect t="69878"/>
          <a:stretch/>
        </p:blipFill>
        <p:spPr>
          <a:xfrm>
            <a:off x="65590" y="5181599"/>
            <a:ext cx="10265881" cy="950797"/>
          </a:xfrm>
          <a:prstGeom prst="rect">
            <a:avLst/>
          </a:prstGeom>
        </p:spPr>
      </p:pic>
      <p:sp>
        <p:nvSpPr>
          <p:cNvPr id="2" name="TextBox 1">
            <a:extLst>
              <a:ext uri="{FF2B5EF4-FFF2-40B4-BE49-F238E27FC236}">
                <a16:creationId xmlns:a16="http://schemas.microsoft.com/office/drawing/2014/main" id="{0A14F03C-A302-41BF-9163-A33E4C9C46E4}"/>
              </a:ext>
            </a:extLst>
          </p:cNvPr>
          <p:cNvSpPr txBox="1"/>
          <p:nvPr/>
        </p:nvSpPr>
        <p:spPr>
          <a:xfrm>
            <a:off x="152400" y="4577114"/>
            <a:ext cx="11887001" cy="646331"/>
          </a:xfrm>
          <a:prstGeom prst="rect">
            <a:avLst/>
          </a:prstGeom>
          <a:noFill/>
        </p:spPr>
        <p:txBody>
          <a:bodyPr wrap="square" rtlCol="0">
            <a:spAutoFit/>
          </a:bodyPr>
          <a:lstStyle/>
          <a:p>
            <a:pPr marL="466476" indent="-285750" defTabSz="727895">
              <a:buFont typeface="Arial" panose="020B0604020202020204" pitchFamily="34" charset="0"/>
              <a:buChar char="•"/>
            </a:pPr>
            <a:r>
              <a:rPr lang="en-US" sz="1800" dirty="0">
                <a:solidFill>
                  <a:prstClr val="black"/>
                </a:solidFill>
              </a:rPr>
              <a:t>Can you explain how the colored peaks are generated by random termination using </a:t>
            </a:r>
            <a:r>
              <a:rPr lang="en-US" sz="1800" dirty="0" err="1">
                <a:solidFill>
                  <a:prstClr val="black"/>
                </a:solidFill>
              </a:rPr>
              <a:t>dideoxybases</a:t>
            </a:r>
            <a:r>
              <a:rPr lang="en-US" sz="1800" dirty="0">
                <a:solidFill>
                  <a:prstClr val="black"/>
                </a:solidFill>
              </a:rPr>
              <a:t> in Sanger Sequencing?</a:t>
            </a:r>
          </a:p>
          <a:p>
            <a:pPr marL="466476" indent="-285750" defTabSz="727895">
              <a:buFont typeface="Arial" panose="020B0604020202020204" pitchFamily="34" charset="0"/>
              <a:buChar char="•"/>
            </a:pPr>
            <a:r>
              <a:rPr lang="en-US" sz="1800" dirty="0">
                <a:solidFill>
                  <a:prstClr val="black"/>
                </a:solidFill>
              </a:rPr>
              <a:t>Can you compare and contrast major features of Sanger and Next-Gen Sequencing?</a:t>
            </a:r>
          </a:p>
        </p:txBody>
      </p:sp>
      <p:sp>
        <p:nvSpPr>
          <p:cNvPr id="3" name="TextBox 2">
            <a:extLst>
              <a:ext uri="{FF2B5EF4-FFF2-40B4-BE49-F238E27FC236}">
                <a16:creationId xmlns:a16="http://schemas.microsoft.com/office/drawing/2014/main" id="{31D695D1-18CE-4B0D-861B-AB5622B9B011}"/>
              </a:ext>
            </a:extLst>
          </p:cNvPr>
          <p:cNvSpPr txBox="1"/>
          <p:nvPr/>
        </p:nvSpPr>
        <p:spPr>
          <a:xfrm>
            <a:off x="0" y="4274281"/>
            <a:ext cx="1940987" cy="369332"/>
          </a:xfrm>
          <a:prstGeom prst="rect">
            <a:avLst/>
          </a:prstGeom>
          <a:noFill/>
        </p:spPr>
        <p:txBody>
          <a:bodyPr wrap="square" rtlCol="0">
            <a:spAutoFit/>
          </a:bodyPr>
          <a:lstStyle/>
          <a:p>
            <a:pPr defTabSz="727895"/>
            <a:r>
              <a:rPr lang="en-US" sz="1800" b="1" dirty="0">
                <a:solidFill>
                  <a:srgbClr val="C00000"/>
                </a:solidFill>
                <a:latin typeface="Calibri"/>
              </a:rPr>
              <a:t>Expectations:</a:t>
            </a:r>
          </a:p>
        </p:txBody>
      </p:sp>
      <p:sp>
        <p:nvSpPr>
          <p:cNvPr id="4" name="TextBox 3">
            <a:extLst>
              <a:ext uri="{FF2B5EF4-FFF2-40B4-BE49-F238E27FC236}">
                <a16:creationId xmlns:a16="http://schemas.microsoft.com/office/drawing/2014/main" id="{9D7B0922-3490-4B4F-B70B-CF25DF881095}"/>
              </a:ext>
            </a:extLst>
          </p:cNvPr>
          <p:cNvSpPr txBox="1"/>
          <p:nvPr/>
        </p:nvSpPr>
        <p:spPr>
          <a:xfrm>
            <a:off x="3214117" y="-22712"/>
            <a:ext cx="5763565" cy="523220"/>
          </a:xfrm>
          <a:prstGeom prst="rect">
            <a:avLst/>
          </a:prstGeom>
          <a:noFill/>
        </p:spPr>
        <p:txBody>
          <a:bodyPr wrap="none" rtlCol="0">
            <a:spAutoFit/>
          </a:bodyPr>
          <a:lstStyle/>
          <a:p>
            <a:pPr defTabSz="727895"/>
            <a:r>
              <a:rPr lang="en-US" sz="2800" dirty="0">
                <a:solidFill>
                  <a:prstClr val="black"/>
                </a:solidFill>
                <a:latin typeface="Calibri"/>
              </a:rPr>
              <a:t>Sequencing Summary &amp; Expectations</a:t>
            </a:r>
          </a:p>
        </p:txBody>
      </p:sp>
      <p:sp>
        <p:nvSpPr>
          <p:cNvPr id="5" name="Rectangle 3">
            <a:extLst>
              <a:ext uri="{FF2B5EF4-FFF2-40B4-BE49-F238E27FC236}">
                <a16:creationId xmlns:a16="http://schemas.microsoft.com/office/drawing/2014/main" id="{0B801141-BC58-4097-866E-89F416F7DD94}"/>
              </a:ext>
            </a:extLst>
          </p:cNvPr>
          <p:cNvSpPr txBox="1">
            <a:spLocks noChangeArrowheads="1"/>
          </p:cNvSpPr>
          <p:nvPr/>
        </p:nvSpPr>
        <p:spPr bwMode="auto">
          <a:xfrm>
            <a:off x="152400" y="361672"/>
            <a:ext cx="11963400" cy="3083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marL="0" indent="0" defTabSz="727895" eaLnBrk="1" hangingPunct="1">
              <a:spcBef>
                <a:spcPts val="0"/>
              </a:spcBef>
              <a:buNone/>
            </a:pPr>
            <a:r>
              <a:rPr lang="en-US" altLang="en-US" sz="1800" b="1" dirty="0">
                <a:solidFill>
                  <a:prstClr val="black"/>
                </a:solidFill>
                <a:latin typeface="+mn-lt"/>
                <a:cs typeface="Arial" charset="0"/>
              </a:rPr>
              <a:t>Sanger Sequencing:</a:t>
            </a:r>
          </a:p>
          <a:p>
            <a:pPr marL="272961" indent="-272961" defTabSz="727895" eaLnBrk="1" hangingPunct="1">
              <a:spcBef>
                <a:spcPts val="0"/>
              </a:spcBef>
            </a:pPr>
            <a:r>
              <a:rPr lang="en-US" altLang="en-US" sz="1800" dirty="0">
                <a:solidFill>
                  <a:prstClr val="black"/>
                </a:solidFill>
                <a:latin typeface="+mn-lt"/>
                <a:cs typeface="Arial" charset="0"/>
              </a:rPr>
              <a:t>Gives the sequence that is complementary to the template strand = “top” strand, same strand at the primer.</a:t>
            </a:r>
          </a:p>
          <a:p>
            <a:pPr marL="272961" indent="-272961" defTabSz="727895" eaLnBrk="1" hangingPunct="1">
              <a:spcBef>
                <a:spcPts val="0"/>
              </a:spcBef>
            </a:pPr>
            <a:r>
              <a:rPr lang="en-US" altLang="en-US" sz="1800" dirty="0">
                <a:solidFill>
                  <a:prstClr val="black"/>
                </a:solidFill>
                <a:latin typeface="+mn-lt"/>
                <a:cs typeface="Arial" charset="0"/>
              </a:rPr>
              <a:t>The start of the sequencing information is defined by a primer that anneals to the template (therefore some of the sequence has to be known, how this is done will be described later)</a:t>
            </a:r>
          </a:p>
          <a:p>
            <a:pPr marL="272961" indent="-272961" defTabSz="727895" eaLnBrk="1" hangingPunct="1">
              <a:spcBef>
                <a:spcPts val="0"/>
              </a:spcBef>
            </a:pPr>
            <a:r>
              <a:rPr lang="en-US" altLang="en-US" sz="1800" dirty="0">
                <a:solidFill>
                  <a:srgbClr val="000000"/>
                </a:solidFill>
                <a:latin typeface="+mn-lt"/>
                <a:cs typeface="Arial" charset="0"/>
              </a:rPr>
              <a:t>Dideoxy sequencing is carried out by adding both </a:t>
            </a:r>
            <a:r>
              <a:rPr lang="en-US" altLang="en-US" sz="1800" dirty="0" err="1">
                <a:solidFill>
                  <a:srgbClr val="000000"/>
                </a:solidFill>
                <a:latin typeface="+mn-lt"/>
                <a:cs typeface="Arial" charset="0"/>
              </a:rPr>
              <a:t>dideoxynucleotide</a:t>
            </a:r>
            <a:r>
              <a:rPr lang="en-US" altLang="en-US" sz="1800" dirty="0">
                <a:solidFill>
                  <a:srgbClr val="000000"/>
                </a:solidFill>
                <a:latin typeface="+mn-lt"/>
                <a:cs typeface="Arial" charset="0"/>
              </a:rPr>
              <a:t> triphosphates (</a:t>
            </a:r>
            <a:r>
              <a:rPr lang="en-US" altLang="en-US" sz="1800" dirty="0" err="1">
                <a:solidFill>
                  <a:srgbClr val="000000"/>
                </a:solidFill>
                <a:latin typeface="+mn-lt"/>
                <a:cs typeface="Arial" charset="0"/>
              </a:rPr>
              <a:t>ddNTPs</a:t>
            </a:r>
            <a:r>
              <a:rPr lang="en-US" altLang="en-US" sz="1800" dirty="0">
                <a:solidFill>
                  <a:srgbClr val="000000"/>
                </a:solidFill>
                <a:latin typeface="+mn-lt"/>
                <a:cs typeface="Arial" charset="0"/>
              </a:rPr>
              <a:t>) and deoxyribonucleotide triphosphates (dNTPs) to the synthesis reactions, at a ratio of 1:100.  Most growing chains do not terminate.</a:t>
            </a:r>
          </a:p>
          <a:p>
            <a:pPr marL="272961" indent="-272961" defTabSz="727895" eaLnBrk="1" hangingPunct="1">
              <a:spcBef>
                <a:spcPts val="0"/>
              </a:spcBef>
            </a:pPr>
            <a:r>
              <a:rPr lang="en-US" altLang="en-US" sz="1800" dirty="0" err="1">
                <a:solidFill>
                  <a:srgbClr val="000000"/>
                </a:solidFill>
                <a:latin typeface="+mn-lt"/>
                <a:cs typeface="Arial" charset="0"/>
              </a:rPr>
              <a:t>ddNTPs</a:t>
            </a:r>
            <a:r>
              <a:rPr lang="en-US" altLang="en-US" sz="1800" dirty="0">
                <a:solidFill>
                  <a:srgbClr val="000000"/>
                </a:solidFill>
                <a:latin typeface="+mn-lt"/>
                <a:cs typeface="Arial" charset="0"/>
              </a:rPr>
              <a:t> are identical to dNTPs except that they lack the 3' hydroxyl group. Because of the missing 3’-OH, DNA polymerization stops once one </a:t>
            </a:r>
            <a:r>
              <a:rPr lang="en-US" altLang="en-US" sz="1800" dirty="0" err="1">
                <a:solidFill>
                  <a:srgbClr val="000000"/>
                </a:solidFill>
                <a:latin typeface="+mn-lt"/>
                <a:cs typeface="Arial" charset="0"/>
              </a:rPr>
              <a:t>ddNTP</a:t>
            </a:r>
            <a:r>
              <a:rPr lang="en-US" altLang="en-US" sz="1800" dirty="0">
                <a:solidFill>
                  <a:srgbClr val="000000"/>
                </a:solidFill>
                <a:latin typeface="+mn-lt"/>
                <a:cs typeface="Arial" charset="0"/>
              </a:rPr>
              <a:t> is added to a growing strand.</a:t>
            </a:r>
          </a:p>
          <a:p>
            <a:pPr marL="272961" indent="-272961" defTabSz="727895" eaLnBrk="1" hangingPunct="1">
              <a:spcBef>
                <a:spcPts val="0"/>
              </a:spcBef>
            </a:pPr>
            <a:r>
              <a:rPr lang="en-US" altLang="en-US" sz="1800" dirty="0">
                <a:solidFill>
                  <a:srgbClr val="000000"/>
                </a:solidFill>
                <a:latin typeface="+mn-lt"/>
                <a:cs typeface="Arial" charset="0"/>
              </a:rPr>
              <a:t>The type of the added base is determined by “color coding” each base.</a:t>
            </a:r>
          </a:p>
          <a:p>
            <a:pPr marL="272961" indent="-272961" defTabSz="727895" eaLnBrk="1" hangingPunct="1">
              <a:spcBef>
                <a:spcPts val="0"/>
              </a:spcBef>
            </a:pPr>
            <a:r>
              <a:rPr lang="en-US" altLang="en-US" sz="1800" dirty="0">
                <a:solidFill>
                  <a:srgbClr val="000000"/>
                </a:solidFill>
                <a:latin typeface="+mn-lt"/>
                <a:cs typeface="Arial" charset="0"/>
              </a:rPr>
              <a:t>The location of added bases is determined by measuring the size of the DNA fragment that was terminated by the </a:t>
            </a:r>
            <a:r>
              <a:rPr lang="en-US" altLang="en-US" sz="1800" dirty="0" err="1">
                <a:solidFill>
                  <a:srgbClr val="000000"/>
                </a:solidFill>
                <a:latin typeface="+mn-lt"/>
                <a:cs typeface="Arial" charset="0"/>
              </a:rPr>
              <a:t>ddNTP</a:t>
            </a:r>
            <a:r>
              <a:rPr lang="en-US" altLang="en-US" sz="1800" dirty="0">
                <a:solidFill>
                  <a:srgbClr val="000000"/>
                </a:solidFill>
                <a:latin typeface="+mn-lt"/>
                <a:cs typeface="Arial" charset="0"/>
              </a:rPr>
              <a:t>.</a:t>
            </a:r>
          </a:p>
          <a:p>
            <a:pPr marL="272961" indent="-272961" defTabSz="727895" eaLnBrk="1" hangingPunct="1">
              <a:spcBef>
                <a:spcPts val="0"/>
              </a:spcBef>
            </a:pPr>
            <a:r>
              <a:rPr lang="en-US" altLang="en-US" sz="1800" dirty="0">
                <a:solidFill>
                  <a:srgbClr val="000000"/>
                </a:solidFill>
                <a:latin typeface="+mn-lt"/>
                <a:cs typeface="Arial" charset="0"/>
              </a:rPr>
              <a:t>It is possible to sequence approximately 1000 bases by this method.</a:t>
            </a:r>
            <a:endParaRPr lang="en-US" altLang="en-US" dirty="0">
              <a:solidFill>
                <a:prstClr val="black"/>
              </a:solidFill>
              <a:latin typeface="+mn-lt"/>
              <a:cs typeface="Arial" charset="0"/>
            </a:endParaRPr>
          </a:p>
        </p:txBody>
      </p:sp>
      <p:pic>
        <p:nvPicPr>
          <p:cNvPr id="7" name="Picture 6">
            <a:extLst>
              <a:ext uri="{FF2B5EF4-FFF2-40B4-BE49-F238E27FC236}">
                <a16:creationId xmlns:a16="http://schemas.microsoft.com/office/drawing/2014/main" id="{3F1AF08B-5280-4367-8029-570951D62D75}"/>
              </a:ext>
            </a:extLst>
          </p:cNvPr>
          <p:cNvPicPr>
            <a:picLocks noChangeAspect="1"/>
          </p:cNvPicPr>
          <p:nvPr/>
        </p:nvPicPr>
        <p:blipFill rotWithShape="1">
          <a:blip r:embed="rId3"/>
          <a:srcRect l="33364" r="45248" b="80110"/>
          <a:stretch/>
        </p:blipFill>
        <p:spPr>
          <a:xfrm>
            <a:off x="10499460" y="5319172"/>
            <a:ext cx="1612773" cy="697891"/>
          </a:xfrm>
          <a:prstGeom prst="rect">
            <a:avLst/>
          </a:prstGeom>
        </p:spPr>
      </p:pic>
      <p:sp>
        <p:nvSpPr>
          <p:cNvPr id="9" name="TextBox 8">
            <a:extLst>
              <a:ext uri="{FF2B5EF4-FFF2-40B4-BE49-F238E27FC236}">
                <a16:creationId xmlns:a16="http://schemas.microsoft.com/office/drawing/2014/main" id="{7116F933-9E71-4357-BEB2-59AAF7A83C15}"/>
              </a:ext>
            </a:extLst>
          </p:cNvPr>
          <p:cNvSpPr txBox="1"/>
          <p:nvPr/>
        </p:nvSpPr>
        <p:spPr>
          <a:xfrm>
            <a:off x="609600" y="6019385"/>
            <a:ext cx="8699818" cy="358560"/>
          </a:xfrm>
          <a:prstGeom prst="rect">
            <a:avLst/>
          </a:prstGeom>
          <a:noFill/>
        </p:spPr>
        <p:txBody>
          <a:bodyPr wrap="none" rtlCol="0">
            <a:spAutoFit/>
          </a:bodyPr>
          <a:lstStyle/>
          <a:p>
            <a:pPr defTabSz="727895"/>
            <a:r>
              <a:rPr lang="en-US" sz="1730" cap="all" dirty="0" err="1">
                <a:solidFill>
                  <a:prstClr val="black"/>
                </a:solidFill>
                <a:latin typeface="Courier New" panose="02070309020205020404" pitchFamily="49" charset="0"/>
                <a:cs typeface="Courier New" panose="02070309020205020404" pitchFamily="49" charset="0"/>
              </a:rPr>
              <a:t>gcagatgatacagtattagaagaaatgaGtttgccaggaaGatggaaaccaaaaatgata</a:t>
            </a:r>
            <a:r>
              <a:rPr lang="en-US" sz="1730" cap="all" dirty="0">
                <a:solidFill>
                  <a:prstClr val="black"/>
                </a:solidFill>
                <a:latin typeface="Courier New" panose="02070309020205020404" pitchFamily="49" charset="0"/>
                <a:cs typeface="Courier New" panose="02070309020205020404" pitchFamily="49" charset="0"/>
              </a:rPr>
              <a:t>....</a:t>
            </a:r>
            <a:endParaRPr lang="en-US" sz="1730" dirty="0">
              <a:solidFill>
                <a:prstClr val="black"/>
              </a:solidFill>
              <a:latin typeface="Courier New" panose="02070309020205020404" pitchFamily="49" charset="0"/>
              <a:cs typeface="Courier New" panose="02070309020205020404" pitchFamily="49" charset="0"/>
            </a:endParaRPr>
          </a:p>
        </p:txBody>
      </p:sp>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D04F365D-1D1D-48A7-8B37-C70E4A8E49CD}"/>
                  </a:ext>
                </a:extLst>
              </p14:cNvPr>
              <p14:cNvContentPartPr/>
              <p14:nvPr/>
            </p14:nvContentPartPr>
            <p14:xfrm>
              <a:off x="5434195" y="2422613"/>
              <a:ext cx="14304" cy="8323"/>
            </p14:xfrm>
          </p:contentPart>
        </mc:Choice>
        <mc:Fallback xmlns="">
          <p:pic>
            <p:nvPicPr>
              <p:cNvPr id="15" name="Ink 14">
                <a:extLst>
                  <a:ext uri="{FF2B5EF4-FFF2-40B4-BE49-F238E27FC236}">
                    <a16:creationId xmlns:a16="http://schemas.microsoft.com/office/drawing/2014/main" id="{D04F365D-1D1D-48A7-8B37-C70E4A8E49CD}"/>
                  </a:ext>
                </a:extLst>
              </p:cNvPr>
              <p:cNvPicPr/>
              <p:nvPr/>
            </p:nvPicPr>
            <p:blipFill>
              <a:blip r:embed="rId5"/>
              <a:stretch>
                <a:fillRect/>
              </a:stretch>
            </p:blipFill>
            <p:spPr>
              <a:xfrm>
                <a:off x="5425255" y="2413943"/>
                <a:ext cx="31826" cy="25316"/>
              </a:xfrm>
              <a:prstGeom prst="rect">
                <a:avLst/>
              </a:prstGeom>
            </p:spPr>
          </p:pic>
        </mc:Fallback>
      </mc:AlternateContent>
      <p:sp>
        <p:nvSpPr>
          <p:cNvPr id="12" name="TextBox 11">
            <a:extLst>
              <a:ext uri="{FF2B5EF4-FFF2-40B4-BE49-F238E27FC236}">
                <a16:creationId xmlns:a16="http://schemas.microsoft.com/office/drawing/2014/main" id="{01B874FE-3B93-226D-D3DC-DAEC02D1426E}"/>
              </a:ext>
            </a:extLst>
          </p:cNvPr>
          <p:cNvSpPr txBox="1"/>
          <p:nvPr/>
        </p:nvSpPr>
        <p:spPr>
          <a:xfrm>
            <a:off x="152400" y="3426690"/>
            <a:ext cx="5839740" cy="923330"/>
          </a:xfrm>
          <a:prstGeom prst="rect">
            <a:avLst/>
          </a:prstGeom>
          <a:noFill/>
        </p:spPr>
        <p:txBody>
          <a:bodyPr wrap="none" rtlCol="0">
            <a:spAutoFit/>
          </a:bodyPr>
          <a:lstStyle/>
          <a:p>
            <a:r>
              <a:rPr lang="en-US" sz="1800" b="1" dirty="0"/>
              <a:t>Next Gen-Sequencing:</a:t>
            </a:r>
          </a:p>
          <a:p>
            <a:pPr marL="285750" indent="-285750">
              <a:buFont typeface="Arial" panose="020B0604020202020204" pitchFamily="34" charset="0"/>
              <a:buChar char="•"/>
            </a:pPr>
            <a:r>
              <a:rPr lang="en-US" sz="1800" dirty="0"/>
              <a:t>Simultaneous sequencing of a large number of fragments</a:t>
            </a:r>
          </a:p>
          <a:p>
            <a:pPr marL="285750" indent="-285750">
              <a:buFont typeface="Arial" panose="020B0604020202020204" pitchFamily="34" charset="0"/>
              <a:buChar char="•"/>
            </a:pPr>
            <a:r>
              <a:rPr lang="en-US" sz="1800" dirty="0"/>
              <a:t>Shorter “reads” 100 versus 1000 bases/template</a:t>
            </a:r>
          </a:p>
        </p:txBody>
      </p:sp>
      <p:sp>
        <p:nvSpPr>
          <p:cNvPr id="8" name="Date Placeholder 7">
            <a:extLst>
              <a:ext uri="{FF2B5EF4-FFF2-40B4-BE49-F238E27FC236}">
                <a16:creationId xmlns:a16="http://schemas.microsoft.com/office/drawing/2014/main" id="{89ED10CB-D3B8-5FE8-ADD5-BC4A72EA9204}"/>
              </a:ext>
            </a:extLst>
          </p:cNvPr>
          <p:cNvSpPr>
            <a:spLocks noGrp="1"/>
          </p:cNvSpPr>
          <p:nvPr>
            <p:ph type="dt" sz="half" idx="10"/>
          </p:nvPr>
        </p:nvSpPr>
        <p:spPr/>
        <p:txBody>
          <a:bodyPr/>
          <a:lstStyle/>
          <a:p>
            <a:fld id="{A7F54749-7BC6-49F0-894A-128C961E5994}" type="datetime1">
              <a:rPr lang="en-US" smtClean="0"/>
              <a:t>8/19/2023</a:t>
            </a:fld>
            <a:endParaRPr lang="en-US"/>
          </a:p>
        </p:txBody>
      </p:sp>
      <p:sp>
        <p:nvSpPr>
          <p:cNvPr id="10" name="Footer Placeholder 9">
            <a:extLst>
              <a:ext uri="{FF2B5EF4-FFF2-40B4-BE49-F238E27FC236}">
                <a16:creationId xmlns:a16="http://schemas.microsoft.com/office/drawing/2014/main" id="{D4F4EFC8-7CD8-C8A9-EDF8-E2E3EEFAA5F1}"/>
              </a:ext>
            </a:extLst>
          </p:cNvPr>
          <p:cNvSpPr>
            <a:spLocks noGrp="1"/>
          </p:cNvSpPr>
          <p:nvPr>
            <p:ph type="ftr" sz="quarter" idx="11"/>
          </p:nvPr>
        </p:nvSpPr>
        <p:spPr/>
        <p:txBody>
          <a:bodyPr/>
          <a:lstStyle/>
          <a:p>
            <a:r>
              <a:rPr lang="en-US"/>
              <a:t>D &amp; D - Lec 2 - Fall 2023</a:t>
            </a:r>
          </a:p>
        </p:txBody>
      </p:sp>
      <p:sp>
        <p:nvSpPr>
          <p:cNvPr id="11" name="Slide Number Placeholder 10">
            <a:extLst>
              <a:ext uri="{FF2B5EF4-FFF2-40B4-BE49-F238E27FC236}">
                <a16:creationId xmlns:a16="http://schemas.microsoft.com/office/drawing/2014/main" id="{12DCE045-94B4-EFA2-EC20-359440931842}"/>
              </a:ext>
            </a:extLst>
          </p:cNvPr>
          <p:cNvSpPr>
            <a:spLocks noGrp="1"/>
          </p:cNvSpPr>
          <p:nvPr>
            <p:ph type="sldNum" sz="quarter" idx="12"/>
          </p:nvPr>
        </p:nvSpPr>
        <p:spPr/>
        <p:txBody>
          <a:bodyPr/>
          <a:lstStyle/>
          <a:p>
            <a:fld id="{DC3BB032-4020-48F4-953B-341806DC4A2B}" type="slidenum">
              <a:rPr lang="en-US" smtClean="0"/>
              <a:t>61</a:t>
            </a:fld>
            <a:endParaRPr lang="en-US"/>
          </a:p>
        </p:txBody>
      </p:sp>
    </p:spTree>
    <p:extLst>
      <p:ext uri="{BB962C8B-B14F-4D97-AF65-F5344CB8AC3E}">
        <p14:creationId xmlns:p14="http://schemas.microsoft.com/office/powerpoint/2010/main" val="8452163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3962400" y="120144"/>
            <a:ext cx="4910137" cy="331788"/>
          </a:xfrm>
        </p:spPr>
        <p:txBody>
          <a:bodyPr>
            <a:noAutofit/>
          </a:bodyPr>
          <a:lstStyle/>
          <a:p>
            <a:r>
              <a:rPr lang="en-US" sz="2800" dirty="0"/>
              <a:t>Polymerase Chain Reaction -PCR</a:t>
            </a:r>
          </a:p>
        </p:txBody>
      </p:sp>
      <p:sp>
        <p:nvSpPr>
          <p:cNvPr id="5" name="Content Placeholder 4"/>
          <p:cNvSpPr>
            <a:spLocks noGrp="1"/>
          </p:cNvSpPr>
          <p:nvPr>
            <p:ph sz="half" idx="4294967295"/>
          </p:nvPr>
        </p:nvSpPr>
        <p:spPr>
          <a:xfrm>
            <a:off x="0" y="693738"/>
            <a:ext cx="5002213" cy="3602037"/>
          </a:xfrm>
        </p:spPr>
        <p:txBody>
          <a:bodyPr>
            <a:noAutofit/>
          </a:bodyPr>
          <a:lstStyle/>
          <a:p>
            <a:r>
              <a:rPr lang="en-US" sz="1800" dirty="0"/>
              <a:t>In 1983, </a:t>
            </a:r>
            <a:r>
              <a:rPr lang="en-US" sz="1800" dirty="0" err="1"/>
              <a:t>Kary</a:t>
            </a:r>
            <a:r>
              <a:rPr lang="en-US" sz="1800" dirty="0"/>
              <a:t> Mullis developed the molecular biology technique that has since revolutionized genetic research, earning him the Nobel Prize in 1993.</a:t>
            </a:r>
          </a:p>
          <a:p>
            <a:r>
              <a:rPr lang="en-US" sz="1800" dirty="0"/>
              <a:t>PCR had an impact on four main areas of biotechnology: gene mapping, cloning, DNA sequencing, and gene detection (e.g. coronavirus).</a:t>
            </a:r>
          </a:p>
          <a:p>
            <a:r>
              <a:rPr lang="en-US" sz="1800" dirty="0"/>
              <a:t>PCR is now used as a medical diagnostic tool to detect specific mutations that may cause genetic disease, in criminal investigations and courts of law to identify suspects on a molecular level, and in the sequencing of the human genome.</a:t>
            </a:r>
          </a:p>
        </p:txBody>
      </p:sp>
      <p:pic>
        <p:nvPicPr>
          <p:cNvPr id="7" name="Content Placeholder 6"/>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6705600" y="1094041"/>
            <a:ext cx="2911475" cy="3043238"/>
          </a:xfrm>
        </p:spPr>
      </p:pic>
      <p:sp>
        <p:nvSpPr>
          <p:cNvPr id="8" name="TextBox 7">
            <a:extLst>
              <a:ext uri="{FF2B5EF4-FFF2-40B4-BE49-F238E27FC236}">
                <a16:creationId xmlns:a16="http://schemas.microsoft.com/office/drawing/2014/main" id="{55EB99EC-4FA1-4DD7-88C8-0EDF278EA5E7}"/>
              </a:ext>
            </a:extLst>
          </p:cNvPr>
          <p:cNvSpPr txBox="1"/>
          <p:nvPr/>
        </p:nvSpPr>
        <p:spPr>
          <a:xfrm>
            <a:off x="457200" y="4779388"/>
            <a:ext cx="7940752" cy="1200329"/>
          </a:xfrm>
          <a:prstGeom prst="rect">
            <a:avLst/>
          </a:prstGeom>
          <a:noFill/>
        </p:spPr>
        <p:txBody>
          <a:bodyPr wrap="square" rtlCol="0">
            <a:spAutoFit/>
          </a:bodyPr>
          <a:lstStyle/>
          <a:p>
            <a:r>
              <a:rPr lang="en-US" dirty="0">
                <a:solidFill>
                  <a:srgbClr val="C00000"/>
                </a:solidFill>
              </a:rPr>
              <a:t>Expectations:</a:t>
            </a:r>
          </a:p>
          <a:p>
            <a:pPr marL="456214" indent="-272961">
              <a:buAutoNum type="arabicPeriod"/>
            </a:pPr>
            <a:r>
              <a:rPr lang="en-US" dirty="0"/>
              <a:t>Be able to explain how PCR works to amplify a segment of DNA.</a:t>
            </a:r>
          </a:p>
          <a:p>
            <a:pPr marL="456214" indent="-272961">
              <a:buAutoNum type="arabicPeriod"/>
            </a:pPr>
            <a:r>
              <a:rPr lang="en-US" dirty="0"/>
              <a:t>Be able to give the left and right primers.</a:t>
            </a:r>
          </a:p>
          <a:p>
            <a:pPr marL="456214" indent="-272961">
              <a:buAutoNum type="arabicPeriod"/>
            </a:pPr>
            <a:r>
              <a:rPr lang="en-US" dirty="0"/>
              <a:t>Apply PCR approaches to determine genotype and detection of viruses.</a:t>
            </a:r>
          </a:p>
        </p:txBody>
      </p:sp>
      <p:sp>
        <p:nvSpPr>
          <p:cNvPr id="9" name="Date Placeholder 8">
            <a:extLst>
              <a:ext uri="{FF2B5EF4-FFF2-40B4-BE49-F238E27FC236}">
                <a16:creationId xmlns:a16="http://schemas.microsoft.com/office/drawing/2014/main" id="{5FA92824-A371-0A5E-C908-9AAF01621405}"/>
              </a:ext>
            </a:extLst>
          </p:cNvPr>
          <p:cNvSpPr>
            <a:spLocks noGrp="1"/>
          </p:cNvSpPr>
          <p:nvPr>
            <p:ph type="dt" sz="half" idx="10"/>
          </p:nvPr>
        </p:nvSpPr>
        <p:spPr/>
        <p:txBody>
          <a:bodyPr/>
          <a:lstStyle/>
          <a:p>
            <a:fld id="{FC4A7B30-74C9-4EA6-A882-C6D59464B676}" type="datetime1">
              <a:rPr lang="en-US" smtClean="0"/>
              <a:t>8/19/2023</a:t>
            </a:fld>
            <a:endParaRPr lang="en-US"/>
          </a:p>
        </p:txBody>
      </p:sp>
      <p:sp>
        <p:nvSpPr>
          <p:cNvPr id="10" name="Footer Placeholder 9">
            <a:extLst>
              <a:ext uri="{FF2B5EF4-FFF2-40B4-BE49-F238E27FC236}">
                <a16:creationId xmlns:a16="http://schemas.microsoft.com/office/drawing/2014/main" id="{F97BF591-B01F-3421-E96C-421FA0394BC0}"/>
              </a:ext>
            </a:extLst>
          </p:cNvPr>
          <p:cNvSpPr>
            <a:spLocks noGrp="1"/>
          </p:cNvSpPr>
          <p:nvPr>
            <p:ph type="ftr" sz="quarter" idx="11"/>
          </p:nvPr>
        </p:nvSpPr>
        <p:spPr/>
        <p:txBody>
          <a:bodyPr/>
          <a:lstStyle/>
          <a:p>
            <a:r>
              <a:rPr lang="en-US"/>
              <a:t>D &amp; D - Lec 2 - Fall 2023</a:t>
            </a:r>
          </a:p>
        </p:txBody>
      </p:sp>
      <p:sp>
        <p:nvSpPr>
          <p:cNvPr id="11" name="Slide Number Placeholder 10">
            <a:extLst>
              <a:ext uri="{FF2B5EF4-FFF2-40B4-BE49-F238E27FC236}">
                <a16:creationId xmlns:a16="http://schemas.microsoft.com/office/drawing/2014/main" id="{0352090D-610B-5EAA-1EA8-4F01D9FCCBC3}"/>
              </a:ext>
            </a:extLst>
          </p:cNvPr>
          <p:cNvSpPr>
            <a:spLocks noGrp="1"/>
          </p:cNvSpPr>
          <p:nvPr>
            <p:ph type="sldNum" sz="quarter" idx="12"/>
          </p:nvPr>
        </p:nvSpPr>
        <p:spPr/>
        <p:txBody>
          <a:bodyPr/>
          <a:lstStyle/>
          <a:p>
            <a:fld id="{DC3BB032-4020-48F4-953B-341806DC4A2B}" type="slidenum">
              <a:rPr lang="en-US" smtClean="0"/>
              <a:t>62</a:t>
            </a:fld>
            <a:endParaRPr lang="en-US"/>
          </a:p>
        </p:txBody>
      </p:sp>
    </p:spTree>
    <p:extLst>
      <p:ext uri="{BB962C8B-B14F-4D97-AF65-F5344CB8AC3E}">
        <p14:creationId xmlns:p14="http://schemas.microsoft.com/office/powerpoint/2010/main" val="3513636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90800" y="158651"/>
            <a:ext cx="5378450" cy="252413"/>
          </a:xfrm>
        </p:spPr>
        <p:txBody>
          <a:bodyPr>
            <a:noAutofit/>
          </a:bodyPr>
          <a:lstStyle/>
          <a:p>
            <a:r>
              <a:rPr lang="en-US" sz="2800" dirty="0"/>
              <a:t>Polymerase Chain Reaction</a:t>
            </a:r>
          </a:p>
        </p:txBody>
      </p:sp>
      <p:sp>
        <p:nvSpPr>
          <p:cNvPr id="5" name="Content Placeholder 4"/>
          <p:cNvSpPr>
            <a:spLocks noGrp="1"/>
          </p:cNvSpPr>
          <p:nvPr>
            <p:ph idx="4294967295"/>
          </p:nvPr>
        </p:nvSpPr>
        <p:spPr>
          <a:xfrm>
            <a:off x="63221" y="502606"/>
            <a:ext cx="6537017" cy="5275262"/>
          </a:xfrm>
        </p:spPr>
        <p:txBody>
          <a:bodyPr>
            <a:noAutofit/>
          </a:bodyPr>
          <a:lstStyle/>
          <a:p>
            <a:pPr marL="259340" indent="-259340">
              <a:spcBef>
                <a:spcPts val="0"/>
              </a:spcBef>
            </a:pPr>
            <a:r>
              <a:rPr lang="en-US" sz="1800" dirty="0">
                <a:latin typeface="+mn-lt"/>
              </a:rPr>
              <a:t>PCR is an </a:t>
            </a:r>
            <a:r>
              <a:rPr lang="en-US" sz="1800" i="1" dirty="0">
                <a:latin typeface="+mn-lt"/>
              </a:rPr>
              <a:t>in vitro </a:t>
            </a:r>
            <a:r>
              <a:rPr lang="en-US" sz="1800" dirty="0">
                <a:latin typeface="+mn-lt"/>
              </a:rPr>
              <a:t>DNA synthesis reaction in which a specific section of DNA is replicated over and over generating exponentially large amounts of a specific piece of DNA from trace amounts of starting material (template). </a:t>
            </a:r>
          </a:p>
          <a:p>
            <a:pPr marL="259340" indent="-259340">
              <a:spcBef>
                <a:spcPts val="0"/>
              </a:spcBef>
            </a:pPr>
            <a:r>
              <a:rPr lang="en-US" sz="1800" dirty="0">
                <a:latin typeface="+mn-lt"/>
              </a:rPr>
              <a:t>Template can be trace amounts of DNA from a drop of blood, a single hair follicle, or a cheek cell.</a:t>
            </a:r>
          </a:p>
          <a:p>
            <a:pPr marL="259340" indent="-259340">
              <a:spcBef>
                <a:spcPts val="0"/>
              </a:spcBef>
            </a:pPr>
            <a:r>
              <a:rPr lang="en-US" sz="1800" dirty="0">
                <a:latin typeface="+mn-lt"/>
              </a:rPr>
              <a:t>The region of DNA that is copied is specified by the sequence of two primers, which are short ssDNA  that initiate polymerase activity.  The primers are in vast excess over the DNA.</a:t>
            </a:r>
          </a:p>
          <a:p>
            <a:pPr marL="341037" indent="-341037" algn="just">
              <a:spcBef>
                <a:spcPts val="0"/>
              </a:spcBef>
              <a:buFont typeface="Symbol" panose="05050102010706020507" pitchFamily="18" charset="2"/>
              <a:buChar char=""/>
              <a:tabLst>
                <a:tab pos="227358" algn="l"/>
              </a:tabLst>
            </a:pPr>
            <a:r>
              <a:rPr lang="en-US" sz="1800" dirty="0">
                <a:latin typeface="+mn-lt"/>
                <a:ea typeface="Times" panose="02020603050405020304" pitchFamily="18" charset="0"/>
                <a:cs typeface="Arial" panose="020B0604020202020204" pitchFamily="34" charset="0"/>
              </a:rPr>
              <a:t>The location of the amplified segment is </a:t>
            </a:r>
            <a:r>
              <a:rPr lang="en-US" sz="1800" i="1" dirty="0">
                <a:latin typeface="+mn-lt"/>
                <a:ea typeface="Times" panose="02020603050405020304" pitchFamily="18" charset="0"/>
                <a:cs typeface="Arial" panose="020B0604020202020204" pitchFamily="34" charset="0"/>
              </a:rPr>
              <a:t>defined</a:t>
            </a:r>
            <a:r>
              <a:rPr lang="en-US" sz="1800" dirty="0">
                <a:latin typeface="+mn-lt"/>
                <a:ea typeface="Times" panose="02020603050405020304" pitchFamily="18" charset="0"/>
                <a:cs typeface="Arial" panose="020B0604020202020204" pitchFamily="34" charset="0"/>
              </a:rPr>
              <a:t> by two primers (</a:t>
            </a:r>
            <a:r>
              <a:rPr lang="en-US" sz="1800" dirty="0">
                <a:solidFill>
                  <a:srgbClr val="FF0000"/>
                </a:solidFill>
                <a:latin typeface="+mn-lt"/>
                <a:ea typeface="Times" panose="02020603050405020304" pitchFamily="18" charset="0"/>
                <a:cs typeface="Arial" panose="020B0604020202020204" pitchFamily="34" charset="0"/>
              </a:rPr>
              <a:t>left</a:t>
            </a:r>
            <a:r>
              <a:rPr lang="en-US" sz="1800" dirty="0">
                <a:latin typeface="+mn-lt"/>
                <a:ea typeface="Times" panose="02020603050405020304" pitchFamily="18" charset="0"/>
                <a:cs typeface="Arial" panose="020B0604020202020204" pitchFamily="34" charset="0"/>
              </a:rPr>
              <a:t> = </a:t>
            </a:r>
            <a:r>
              <a:rPr lang="en-US" sz="1800" dirty="0">
                <a:solidFill>
                  <a:srgbClr val="FF0000"/>
                </a:solidFill>
                <a:latin typeface="+mn-lt"/>
                <a:ea typeface="Times" panose="02020603050405020304" pitchFamily="18" charset="0"/>
                <a:cs typeface="Arial" panose="020B0604020202020204" pitchFamily="34" charset="0"/>
              </a:rPr>
              <a:t>upstream, </a:t>
            </a:r>
            <a:r>
              <a:rPr lang="en-US" sz="1800" dirty="0">
                <a:solidFill>
                  <a:srgbClr val="00B050"/>
                </a:solidFill>
                <a:latin typeface="+mn-lt"/>
                <a:ea typeface="Times" panose="02020603050405020304" pitchFamily="18" charset="0"/>
                <a:cs typeface="Arial" panose="020B0604020202020204" pitchFamily="34" charset="0"/>
              </a:rPr>
              <a:t>right =  downstream</a:t>
            </a:r>
            <a:r>
              <a:rPr lang="en-US" sz="1800" dirty="0">
                <a:latin typeface="+mn-lt"/>
                <a:ea typeface="Times" panose="02020603050405020304" pitchFamily="18" charset="0"/>
                <a:cs typeface="Arial" panose="020B0604020202020204" pitchFamily="34" charset="0"/>
              </a:rPr>
              <a:t>):</a:t>
            </a:r>
          </a:p>
          <a:p>
            <a:pPr marL="742950" lvl="1" indent="-285750" algn="just">
              <a:spcBef>
                <a:spcPts val="0"/>
              </a:spcBef>
              <a:buFont typeface="Courier New" panose="02070309020205020404" pitchFamily="49" charset="0"/>
              <a:buChar char="o"/>
              <a:tabLst>
                <a:tab pos="227358" algn="l"/>
              </a:tabLst>
            </a:pPr>
            <a:r>
              <a:rPr lang="en-US" sz="1800" dirty="0">
                <a:latin typeface="+mn-lt"/>
                <a:ea typeface="Times" panose="02020603050405020304" pitchFamily="18" charset="0"/>
                <a:cs typeface="Arial" panose="020B0604020202020204" pitchFamily="34" charset="0"/>
              </a:rPr>
              <a:t>they anneal to their templates according to Watson-Crick pairing rules (A-T, G-C),</a:t>
            </a:r>
          </a:p>
          <a:p>
            <a:pPr marL="742950" lvl="1" indent="-285750" algn="just">
              <a:spcBef>
                <a:spcPts val="0"/>
              </a:spcBef>
              <a:buFont typeface="Courier New" panose="02070309020205020404" pitchFamily="49" charset="0"/>
              <a:buChar char="o"/>
              <a:tabLst>
                <a:tab pos="227358" algn="l"/>
              </a:tabLst>
            </a:pPr>
            <a:r>
              <a:rPr lang="en-US" sz="1800" dirty="0">
                <a:latin typeface="+mn-lt"/>
                <a:ea typeface="Times" panose="02020603050405020304" pitchFamily="18" charset="0"/>
                <a:cs typeface="Arial" panose="020B0604020202020204" pitchFamily="34" charset="0"/>
              </a:rPr>
              <a:t>initiate polymerization from those sites,</a:t>
            </a:r>
          </a:p>
          <a:p>
            <a:pPr marL="742950" lvl="1" indent="-285750" algn="just">
              <a:spcBef>
                <a:spcPts val="0"/>
              </a:spcBef>
              <a:buFont typeface="Courier New" panose="02070309020205020404" pitchFamily="49" charset="0"/>
              <a:buChar char="o"/>
              <a:tabLst>
                <a:tab pos="227358" algn="l"/>
              </a:tabLst>
            </a:pPr>
            <a:r>
              <a:rPr lang="en-US" sz="1800" dirty="0">
                <a:latin typeface="+mn-lt"/>
                <a:ea typeface="Times" panose="02020603050405020304" pitchFamily="18" charset="0"/>
                <a:cs typeface="Arial" panose="020B0604020202020204" pitchFamily="34" charset="0"/>
              </a:rPr>
              <a:t>they are incorporated into the final PCR product.</a:t>
            </a:r>
          </a:p>
          <a:p>
            <a:pPr lvl="1" algn="just">
              <a:spcBef>
                <a:spcPts val="0"/>
              </a:spcBef>
              <a:tabLst>
                <a:tab pos="227358" algn="l"/>
              </a:tabLst>
            </a:pPr>
            <a:r>
              <a:rPr lang="en-US" sz="1800" dirty="0">
                <a:solidFill>
                  <a:srgbClr val="FF0000"/>
                </a:solidFill>
                <a:latin typeface="+mn-lt"/>
                <a:ea typeface="Times" panose="02020603050405020304" pitchFamily="18" charset="0"/>
                <a:cs typeface="Arial" panose="020B0604020202020204" pitchFamily="34" charset="0"/>
              </a:rPr>
              <a:t>Left primer = sequence of top strand at left boundary</a:t>
            </a:r>
          </a:p>
          <a:p>
            <a:pPr lvl="1" algn="just">
              <a:spcBef>
                <a:spcPts val="0"/>
              </a:spcBef>
              <a:tabLst>
                <a:tab pos="227358" algn="l"/>
              </a:tabLst>
            </a:pPr>
            <a:r>
              <a:rPr lang="en-US" sz="1800" dirty="0">
                <a:solidFill>
                  <a:srgbClr val="00B050"/>
                </a:solidFill>
                <a:latin typeface="+mn-lt"/>
                <a:ea typeface="Times" panose="02020603050405020304" pitchFamily="18" charset="0"/>
                <a:cs typeface="Arial" panose="020B0604020202020204" pitchFamily="34" charset="0"/>
              </a:rPr>
              <a:t>Right primer = sequence of bottom strand at right boundary</a:t>
            </a:r>
          </a:p>
          <a:p>
            <a:pPr algn="just">
              <a:spcBef>
                <a:spcPts val="0"/>
              </a:spcBef>
              <a:tabLst>
                <a:tab pos="227358" algn="l"/>
              </a:tabLst>
            </a:pPr>
            <a:r>
              <a:rPr lang="en-US" sz="1800" dirty="0">
                <a:solidFill>
                  <a:srgbClr val="C00000"/>
                </a:solidFill>
                <a:latin typeface="+mn-lt"/>
                <a:ea typeface="Times" panose="02020603050405020304" pitchFamily="18" charset="0"/>
                <a:cs typeface="Arial" panose="020B0604020202020204" pitchFamily="34" charset="0"/>
              </a:rPr>
              <a:t>The primers are DNA and are synthesized chemically, they can be any desired sequence.</a:t>
            </a:r>
          </a:p>
          <a:p>
            <a:pPr marL="259340" indent="-259340">
              <a:spcBef>
                <a:spcPts val="600"/>
              </a:spcBef>
            </a:pPr>
            <a:r>
              <a:rPr lang="en-US" sz="1800" dirty="0">
                <a:latin typeface="+mn-lt"/>
              </a:rPr>
              <a:t>If there is no homology between the primers and the input DNA, then no PCR product will be formed.</a:t>
            </a:r>
          </a:p>
        </p:txBody>
      </p:sp>
      <p:sp>
        <p:nvSpPr>
          <p:cNvPr id="4" name="Rectangle 3">
            <a:extLst>
              <a:ext uri="{FF2B5EF4-FFF2-40B4-BE49-F238E27FC236}">
                <a16:creationId xmlns:a16="http://schemas.microsoft.com/office/drawing/2014/main" id="{8A203572-026F-4672-9100-12E1B84305DD}"/>
              </a:ext>
            </a:extLst>
          </p:cNvPr>
          <p:cNvSpPr/>
          <p:nvPr/>
        </p:nvSpPr>
        <p:spPr>
          <a:xfrm>
            <a:off x="6715940" y="4290082"/>
            <a:ext cx="5412839" cy="1754326"/>
          </a:xfrm>
          <a:prstGeom prst="rect">
            <a:avLst/>
          </a:prstGeom>
        </p:spPr>
        <p:txBody>
          <a:bodyPr wrap="square">
            <a:spAutoFit/>
          </a:bodyPr>
          <a:lstStyle/>
          <a:p>
            <a:r>
              <a:rPr lang="en-US" dirty="0"/>
              <a:t>Each  PCR cycle consists of three steps:</a:t>
            </a:r>
          </a:p>
          <a:p>
            <a:pPr marL="272984" indent="-272984">
              <a:buFont typeface="+mj-lt"/>
              <a:buAutoNum type="arabicPeriod"/>
            </a:pPr>
            <a:r>
              <a:rPr lang="en-US" dirty="0"/>
              <a:t>Denaturation of the DNA to make it single stranded (2 min  at 98 C)</a:t>
            </a:r>
          </a:p>
          <a:p>
            <a:pPr marL="272984" indent="-272984">
              <a:buFont typeface="+mj-lt"/>
              <a:buAutoNum type="arabicPeriod"/>
            </a:pPr>
            <a:r>
              <a:rPr lang="en-US" dirty="0"/>
              <a:t>Lowering of temperature to let the primers form double-stranded DNA (1 min  at 55 C)</a:t>
            </a:r>
          </a:p>
          <a:p>
            <a:pPr marL="272984" indent="-272984">
              <a:buFont typeface="+mj-lt"/>
              <a:buAutoNum type="arabicPeriod"/>
            </a:pPr>
            <a:r>
              <a:rPr lang="en-US" dirty="0"/>
              <a:t>Elongation by DNA polymerase (1 min/kb  at 78 C)</a:t>
            </a:r>
          </a:p>
        </p:txBody>
      </p:sp>
      <p:pic>
        <p:nvPicPr>
          <p:cNvPr id="11" name="Picture 10">
            <a:extLst>
              <a:ext uri="{FF2B5EF4-FFF2-40B4-BE49-F238E27FC236}">
                <a16:creationId xmlns:a16="http://schemas.microsoft.com/office/drawing/2014/main" id="{BC9ACC6F-F99D-4583-B1D3-3C71BA2EE9A1}"/>
              </a:ext>
            </a:extLst>
          </p:cNvPr>
          <p:cNvPicPr>
            <a:picLocks noChangeAspect="1"/>
          </p:cNvPicPr>
          <p:nvPr/>
        </p:nvPicPr>
        <p:blipFill rotWithShape="1">
          <a:blip r:embed="rId3"/>
          <a:srcRect l="22938" r="16967"/>
          <a:stretch/>
        </p:blipFill>
        <p:spPr>
          <a:xfrm>
            <a:off x="7045980" y="533400"/>
            <a:ext cx="976004" cy="1421094"/>
          </a:xfrm>
          <a:prstGeom prst="rect">
            <a:avLst/>
          </a:prstGeom>
        </p:spPr>
      </p:pic>
      <p:sp>
        <p:nvSpPr>
          <p:cNvPr id="6" name="Date Placeholder 5">
            <a:extLst>
              <a:ext uri="{FF2B5EF4-FFF2-40B4-BE49-F238E27FC236}">
                <a16:creationId xmlns:a16="http://schemas.microsoft.com/office/drawing/2014/main" id="{E9869797-7615-5A24-7628-8E1E06626191}"/>
              </a:ext>
            </a:extLst>
          </p:cNvPr>
          <p:cNvSpPr>
            <a:spLocks noGrp="1"/>
          </p:cNvSpPr>
          <p:nvPr>
            <p:ph type="dt" sz="half" idx="10"/>
          </p:nvPr>
        </p:nvSpPr>
        <p:spPr/>
        <p:txBody>
          <a:bodyPr/>
          <a:lstStyle/>
          <a:p>
            <a:fld id="{773C83EC-61AE-419F-B5B9-0D5E7821AEA5}" type="datetime1">
              <a:rPr lang="en-US" smtClean="0"/>
              <a:t>8/19/2023</a:t>
            </a:fld>
            <a:endParaRPr lang="en-US"/>
          </a:p>
        </p:txBody>
      </p:sp>
      <p:sp>
        <p:nvSpPr>
          <p:cNvPr id="7" name="Footer Placeholder 6">
            <a:extLst>
              <a:ext uri="{FF2B5EF4-FFF2-40B4-BE49-F238E27FC236}">
                <a16:creationId xmlns:a16="http://schemas.microsoft.com/office/drawing/2014/main" id="{42C9A3BD-44F9-CBD0-2DA3-37C3BC796DB1}"/>
              </a:ext>
            </a:extLst>
          </p:cNvPr>
          <p:cNvSpPr>
            <a:spLocks noGrp="1"/>
          </p:cNvSpPr>
          <p:nvPr>
            <p:ph type="ftr" sz="quarter" idx="11"/>
          </p:nvPr>
        </p:nvSpPr>
        <p:spPr/>
        <p:txBody>
          <a:bodyPr/>
          <a:lstStyle/>
          <a:p>
            <a:r>
              <a:rPr lang="en-US"/>
              <a:t>D &amp; D - Lec 2 - Fall 2023</a:t>
            </a:r>
          </a:p>
        </p:txBody>
      </p:sp>
      <p:sp>
        <p:nvSpPr>
          <p:cNvPr id="12" name="Slide Number Placeholder 11">
            <a:extLst>
              <a:ext uri="{FF2B5EF4-FFF2-40B4-BE49-F238E27FC236}">
                <a16:creationId xmlns:a16="http://schemas.microsoft.com/office/drawing/2014/main" id="{3D9886BD-13AB-89A8-ACA7-33D66E6220A3}"/>
              </a:ext>
            </a:extLst>
          </p:cNvPr>
          <p:cNvSpPr>
            <a:spLocks noGrp="1"/>
          </p:cNvSpPr>
          <p:nvPr>
            <p:ph type="sldNum" sz="quarter" idx="12"/>
          </p:nvPr>
        </p:nvSpPr>
        <p:spPr/>
        <p:txBody>
          <a:bodyPr/>
          <a:lstStyle/>
          <a:p>
            <a:fld id="{DC3BB032-4020-48F4-953B-341806DC4A2B}" type="slidenum">
              <a:rPr lang="en-US" smtClean="0"/>
              <a:t>63</a:t>
            </a:fld>
            <a:endParaRPr lang="en-US"/>
          </a:p>
        </p:txBody>
      </p:sp>
      <p:graphicFrame>
        <p:nvGraphicFramePr>
          <p:cNvPr id="13" name="Object 12">
            <a:extLst>
              <a:ext uri="{FF2B5EF4-FFF2-40B4-BE49-F238E27FC236}">
                <a16:creationId xmlns:a16="http://schemas.microsoft.com/office/drawing/2014/main" id="{03ADD0BD-47FA-AA91-5593-F2E2C322D0FB}"/>
              </a:ext>
            </a:extLst>
          </p:cNvPr>
          <p:cNvGraphicFramePr>
            <a:graphicFrameLocks noChangeAspect="1"/>
          </p:cNvGraphicFramePr>
          <p:nvPr>
            <p:extLst>
              <p:ext uri="{D42A27DB-BD31-4B8C-83A1-F6EECF244321}">
                <p14:modId xmlns:p14="http://schemas.microsoft.com/office/powerpoint/2010/main" val="3104670142"/>
              </p:ext>
            </p:extLst>
          </p:nvPr>
        </p:nvGraphicFramePr>
        <p:xfrm>
          <a:off x="7161678" y="1223396"/>
          <a:ext cx="4851400" cy="3375025"/>
        </p:xfrm>
        <a:graphic>
          <a:graphicData uri="http://schemas.openxmlformats.org/presentationml/2006/ole">
            <mc:AlternateContent xmlns:mc="http://schemas.openxmlformats.org/markup-compatibility/2006">
              <mc:Choice xmlns:v="urn:schemas-microsoft-com:vml" Requires="v">
                <p:oleObj name="MDLDrawObject Class" r:id="rId4" imgW="3418495" imgH="2380199" progId="MDLDrawOLE.MDLDrawObject.1">
                  <p:embed/>
                </p:oleObj>
              </mc:Choice>
              <mc:Fallback>
                <p:oleObj name="MDLDrawObject Class" r:id="rId4" imgW="3418495" imgH="2380199" progId="MDLDrawOLE.MDLDrawObject.1">
                  <p:embed/>
                  <p:pic>
                    <p:nvPicPr>
                      <p:cNvPr id="5" name="Object 4">
                        <a:extLst>
                          <a:ext uri="{FF2B5EF4-FFF2-40B4-BE49-F238E27FC236}">
                            <a16:creationId xmlns:a16="http://schemas.microsoft.com/office/drawing/2014/main" id="{3E7A18EB-84FB-4A6C-8EE3-4A54AC72D969}"/>
                          </a:ext>
                        </a:extLst>
                      </p:cNvPr>
                      <p:cNvPicPr>
                        <a:picLocks noChangeAspect="1" noChangeArrowheads="1"/>
                      </p:cNvPicPr>
                      <p:nvPr/>
                    </p:nvPicPr>
                    <p:blipFill>
                      <a:blip r:embed="rId5"/>
                      <a:srcRect/>
                      <a:stretch>
                        <a:fillRect/>
                      </a:stretch>
                    </p:blipFill>
                    <p:spPr bwMode="auto">
                      <a:xfrm>
                        <a:off x="7161678" y="1223396"/>
                        <a:ext cx="4851400" cy="3375025"/>
                      </a:xfrm>
                      <a:prstGeom prst="rect">
                        <a:avLst/>
                      </a:prstGeom>
                      <a:noFill/>
                    </p:spPr>
                  </p:pic>
                </p:oleObj>
              </mc:Fallback>
            </mc:AlternateContent>
          </a:graphicData>
        </a:graphic>
      </p:graphicFrame>
    </p:spTree>
    <p:extLst>
      <p:ext uri="{BB962C8B-B14F-4D97-AF65-F5344CB8AC3E}">
        <p14:creationId xmlns:p14="http://schemas.microsoft.com/office/powerpoint/2010/main" val="1707484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3191"/>
          <a:stretch/>
        </p:blipFill>
        <p:spPr>
          <a:xfrm>
            <a:off x="6530249" y="828413"/>
            <a:ext cx="4084637" cy="2898775"/>
          </a:xfrm>
        </p:spPr>
      </p:pic>
      <p:sp>
        <p:nvSpPr>
          <p:cNvPr id="2" name="Title 1"/>
          <p:cNvSpPr>
            <a:spLocks noGrp="1"/>
          </p:cNvSpPr>
          <p:nvPr>
            <p:ph type="title" idx="4294967295"/>
          </p:nvPr>
        </p:nvSpPr>
        <p:spPr>
          <a:xfrm>
            <a:off x="6251575" y="103188"/>
            <a:ext cx="4386262" cy="311150"/>
          </a:xfrm>
        </p:spPr>
        <p:txBody>
          <a:bodyPr>
            <a:noAutofit/>
          </a:bodyPr>
          <a:lstStyle/>
          <a:p>
            <a:r>
              <a:rPr lang="en-US" sz="2800" dirty="0"/>
              <a:t>PCR – Primer Design</a:t>
            </a:r>
          </a:p>
        </p:txBody>
      </p:sp>
      <p:sp>
        <p:nvSpPr>
          <p:cNvPr id="4" name="Content Placeholder 3"/>
          <p:cNvSpPr>
            <a:spLocks noGrp="1"/>
          </p:cNvSpPr>
          <p:nvPr>
            <p:ph sz="half" idx="4294967295"/>
          </p:nvPr>
        </p:nvSpPr>
        <p:spPr>
          <a:xfrm>
            <a:off x="0" y="158750"/>
            <a:ext cx="5287963" cy="5817680"/>
          </a:xfrm>
        </p:spPr>
        <p:txBody>
          <a:bodyPr>
            <a:noAutofit/>
          </a:bodyPr>
          <a:lstStyle/>
          <a:p>
            <a:pPr marL="330318" indent="-330318"/>
            <a:r>
              <a:rPr lang="en-US" sz="1800" dirty="0"/>
              <a:t>Before a region of DNA can be amplified, one must identify and determine the sequence of a piece of DNA upstream and downstream of the region of interest. </a:t>
            </a:r>
          </a:p>
          <a:p>
            <a:pPr marL="330318" indent="-330318"/>
            <a:r>
              <a:rPr lang="en-US" sz="1800" dirty="0"/>
              <a:t>These areas are then used to determine the sequence of oligonucleotide primers that will be synthesized and used as starting points for DNA replication. </a:t>
            </a:r>
          </a:p>
          <a:p>
            <a:pPr marL="330318" indent="-330318"/>
            <a:r>
              <a:rPr lang="en-US" sz="1800" dirty="0"/>
              <a:t>Primers are complimentary to the up- and down-stream regions of the sequence to be amplified, so they stick, or anneal, to those regions.</a:t>
            </a:r>
          </a:p>
          <a:p>
            <a:pPr marL="660638" lvl="1" indent="-330318">
              <a:buFont typeface="Arial" panose="020B0604020202020204" pitchFamily="34" charset="0"/>
              <a:buChar char="•"/>
            </a:pPr>
            <a:r>
              <a:rPr lang="en-US" sz="1800" dirty="0">
                <a:solidFill>
                  <a:srgbClr val="FF0000"/>
                </a:solidFill>
              </a:rPr>
              <a:t>Left primer = sequence of top strand on the left.  This primer will anneal to the bottom strand.</a:t>
            </a:r>
          </a:p>
          <a:p>
            <a:pPr marL="660638" lvl="1" indent="-330318">
              <a:buFont typeface="Arial" panose="020B0604020202020204" pitchFamily="34" charset="0"/>
              <a:buChar char="•"/>
            </a:pPr>
            <a:r>
              <a:rPr lang="en-US" sz="1800" dirty="0">
                <a:solidFill>
                  <a:srgbClr val="FF0000"/>
                </a:solidFill>
              </a:rPr>
              <a:t>Right primer = sequence of bottom strand on the right. This primer will anneal to the top strand.</a:t>
            </a:r>
          </a:p>
          <a:p>
            <a:pPr marL="330318" indent="-330318"/>
            <a:r>
              <a:rPr lang="en-US" sz="1800" dirty="0"/>
              <a:t>Primers are in large excess over the template DNA, they are never used up and they are incorporated into the final PCR product.</a:t>
            </a:r>
          </a:p>
          <a:p>
            <a:pPr marL="330318" indent="-330318"/>
            <a:endParaRPr lang="en-US" sz="1800" dirty="0"/>
          </a:p>
        </p:txBody>
      </p:sp>
      <p:cxnSp>
        <p:nvCxnSpPr>
          <p:cNvPr id="10" name="Straight Arrow Connector 9">
            <a:extLst>
              <a:ext uri="{FF2B5EF4-FFF2-40B4-BE49-F238E27FC236}">
                <a16:creationId xmlns:a16="http://schemas.microsoft.com/office/drawing/2014/main" id="{F0E8F15F-5F06-4F0C-9597-F78AF312B731}"/>
              </a:ext>
            </a:extLst>
          </p:cNvPr>
          <p:cNvCxnSpPr>
            <a:cxnSpLocks/>
          </p:cNvCxnSpPr>
          <p:nvPr/>
        </p:nvCxnSpPr>
        <p:spPr>
          <a:xfrm>
            <a:off x="6901996" y="3221531"/>
            <a:ext cx="3171125"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FB7676E-4A69-4422-9829-BF14D8661CAD}"/>
              </a:ext>
            </a:extLst>
          </p:cNvPr>
          <p:cNvSpPr txBox="1"/>
          <p:nvPr/>
        </p:nvSpPr>
        <p:spPr>
          <a:xfrm>
            <a:off x="7656849" y="3070671"/>
            <a:ext cx="1329955" cy="288220"/>
          </a:xfrm>
          <a:prstGeom prst="rect">
            <a:avLst/>
          </a:prstGeom>
          <a:solidFill>
            <a:schemeClr val="bg1"/>
          </a:solidFill>
        </p:spPr>
        <p:txBody>
          <a:bodyPr wrap="square" rtlCol="0">
            <a:spAutoFit/>
          </a:bodyPr>
          <a:lstStyle/>
          <a:p>
            <a:r>
              <a:rPr lang="en-US" sz="1273" dirty="0"/>
              <a:t>Amplified region</a:t>
            </a:r>
          </a:p>
        </p:txBody>
      </p:sp>
      <p:cxnSp>
        <p:nvCxnSpPr>
          <p:cNvPr id="14" name="Straight Arrow Connector 13">
            <a:extLst>
              <a:ext uri="{FF2B5EF4-FFF2-40B4-BE49-F238E27FC236}">
                <a16:creationId xmlns:a16="http://schemas.microsoft.com/office/drawing/2014/main" id="{CEA8A3DB-12D4-450E-B6C0-3599EA47DBBA}"/>
              </a:ext>
            </a:extLst>
          </p:cNvPr>
          <p:cNvCxnSpPr/>
          <p:nvPr/>
        </p:nvCxnSpPr>
        <p:spPr>
          <a:xfrm flipH="1" flipV="1">
            <a:off x="5044649" y="4053122"/>
            <a:ext cx="579180" cy="4852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BA4D576-B935-4B9A-A2D1-3AC36F42E572}"/>
              </a:ext>
            </a:extLst>
          </p:cNvPr>
          <p:cNvSpPr txBox="1"/>
          <p:nvPr/>
        </p:nvSpPr>
        <p:spPr>
          <a:xfrm>
            <a:off x="5177344" y="4628637"/>
            <a:ext cx="2244267" cy="338554"/>
          </a:xfrm>
          <a:prstGeom prst="rect">
            <a:avLst/>
          </a:prstGeom>
          <a:noFill/>
        </p:spPr>
        <p:txBody>
          <a:bodyPr wrap="square" rtlCol="0">
            <a:spAutoFit/>
          </a:bodyPr>
          <a:lstStyle/>
          <a:p>
            <a:r>
              <a:rPr lang="en-US" sz="1600" b="1" dirty="0">
                <a:solidFill>
                  <a:srgbClr val="FF0000"/>
                </a:solidFill>
              </a:rPr>
              <a:t>Know these rules!</a:t>
            </a:r>
          </a:p>
        </p:txBody>
      </p:sp>
      <p:grpSp>
        <p:nvGrpSpPr>
          <p:cNvPr id="23" name="Group 22">
            <a:extLst>
              <a:ext uri="{FF2B5EF4-FFF2-40B4-BE49-F238E27FC236}">
                <a16:creationId xmlns:a16="http://schemas.microsoft.com/office/drawing/2014/main" id="{0CE61731-0733-47D2-9187-C9C711D200E6}"/>
              </a:ext>
            </a:extLst>
          </p:cNvPr>
          <p:cNvGrpSpPr/>
          <p:nvPr/>
        </p:nvGrpSpPr>
        <p:grpSpPr>
          <a:xfrm>
            <a:off x="6856721" y="3825310"/>
            <a:ext cx="4878079" cy="2217638"/>
            <a:chOff x="5138342" y="3716754"/>
            <a:chExt cx="4700401" cy="2443510"/>
          </a:xfrm>
        </p:grpSpPr>
        <p:sp>
          <p:nvSpPr>
            <p:cNvPr id="9" name="TextBox 8">
              <a:extLst>
                <a:ext uri="{FF2B5EF4-FFF2-40B4-BE49-F238E27FC236}">
                  <a16:creationId xmlns:a16="http://schemas.microsoft.com/office/drawing/2014/main" id="{415F5F11-0B9D-4560-8702-739FD83DD996}"/>
                </a:ext>
              </a:extLst>
            </p:cNvPr>
            <p:cNvSpPr txBox="1"/>
            <p:nvPr/>
          </p:nvSpPr>
          <p:spPr>
            <a:xfrm>
              <a:off x="5138342" y="4204089"/>
              <a:ext cx="4700401" cy="576511"/>
            </a:xfrm>
            <a:prstGeom prst="rect">
              <a:avLst/>
            </a:prstGeom>
            <a:noFill/>
          </p:spPr>
          <p:txBody>
            <a:bodyPr wrap="none" rtlCol="0">
              <a:spAutoFit/>
            </a:bodyPr>
            <a:lstStyle/>
            <a:p>
              <a:r>
                <a:rPr lang="en-US" sz="1400" dirty="0">
                  <a:latin typeface="Courier New" panose="02070309020205020404" pitchFamily="49" charset="0"/>
                  <a:cs typeface="Courier New" panose="02070309020205020404" pitchFamily="49" charset="0"/>
                </a:rPr>
                <a:t>5’--AAG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TAGTCGATGCGAATGTGCGGTGC—3’</a:t>
              </a:r>
            </a:p>
            <a:p>
              <a:r>
                <a:rPr lang="en-US" sz="1400" dirty="0">
                  <a:latin typeface="Courier New" panose="02070309020205020404" pitchFamily="49" charset="0"/>
                  <a:cs typeface="Courier New" panose="02070309020205020404" pitchFamily="49" charset="0"/>
                </a:rPr>
                <a:t>3’--TTCGACTGATCAGCTACGCTT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CCACG—5’</a:t>
              </a:r>
            </a:p>
          </p:txBody>
        </p:sp>
        <p:sp>
          <p:nvSpPr>
            <p:cNvPr id="11" name="TextBox 10">
              <a:extLst>
                <a:ext uri="{FF2B5EF4-FFF2-40B4-BE49-F238E27FC236}">
                  <a16:creationId xmlns:a16="http://schemas.microsoft.com/office/drawing/2014/main" id="{403B52C3-6758-4007-B510-386A5C85755E}"/>
                </a:ext>
              </a:extLst>
            </p:cNvPr>
            <p:cNvSpPr txBox="1"/>
            <p:nvPr/>
          </p:nvSpPr>
          <p:spPr>
            <a:xfrm>
              <a:off x="5694827" y="5515928"/>
              <a:ext cx="3331542" cy="644336"/>
            </a:xfrm>
            <a:prstGeom prst="rect">
              <a:avLst/>
            </a:prstGeom>
            <a:noFill/>
          </p:spPr>
          <p:txBody>
            <a:bodyPr wrap="none" rtlCol="0">
              <a:spAutoFit/>
            </a:bodyPr>
            <a:lstStyle/>
            <a:p>
              <a:r>
                <a:rPr lang="en-US" sz="1600" dirty="0">
                  <a:highlight>
                    <a:srgbClr val="FFFF00"/>
                  </a:highlight>
                  <a:latin typeface="Courier New" panose="02070309020205020404" pitchFamily="49" charset="0"/>
                  <a:cs typeface="Courier New" panose="02070309020205020404" pitchFamily="49" charset="0"/>
                </a:rPr>
                <a:t>CTGAC</a:t>
              </a:r>
              <a:r>
                <a:rPr lang="en-US" sz="1600" dirty="0">
                  <a:latin typeface="Courier New" panose="02070309020205020404" pitchFamily="49" charset="0"/>
                  <a:cs typeface="Courier New" panose="02070309020205020404" pitchFamily="49" charset="0"/>
                </a:rPr>
                <a:t>TAGTCGATGCGAATGTGC</a:t>
              </a:r>
            </a:p>
            <a:p>
              <a:r>
                <a:rPr lang="en-US" sz="1600" dirty="0">
                  <a:latin typeface="Courier New" panose="02070309020205020404" pitchFamily="49" charset="0"/>
                  <a:cs typeface="Courier New" panose="02070309020205020404" pitchFamily="49" charset="0"/>
                </a:rPr>
                <a:t>GACTGATCAGCTACGCTT</a:t>
              </a:r>
              <a:r>
                <a:rPr lang="en-US" sz="1600" b="1" dirty="0">
                  <a:highlight>
                    <a:srgbClr val="00FF00"/>
                  </a:highlight>
                  <a:latin typeface="Courier New" panose="02070309020205020404" pitchFamily="49" charset="0"/>
                  <a:cs typeface="Courier New" panose="02070309020205020404" pitchFamily="49" charset="0"/>
                </a:rPr>
                <a:t>ACACG</a:t>
              </a:r>
            </a:p>
          </p:txBody>
        </p:sp>
        <p:sp>
          <p:nvSpPr>
            <p:cNvPr id="13" name="Rectangle 12">
              <a:extLst>
                <a:ext uri="{FF2B5EF4-FFF2-40B4-BE49-F238E27FC236}">
                  <a16:creationId xmlns:a16="http://schemas.microsoft.com/office/drawing/2014/main" id="{570CAF7D-216D-4FC5-BD87-B5E0ABC34BEF}"/>
                </a:ext>
              </a:extLst>
            </p:cNvPr>
            <p:cNvSpPr/>
            <p:nvPr/>
          </p:nvSpPr>
          <p:spPr>
            <a:xfrm>
              <a:off x="5614036" y="4799825"/>
              <a:ext cx="954141" cy="339125"/>
            </a:xfrm>
            <a:prstGeom prst="rect">
              <a:avLst/>
            </a:prstGeom>
          </p:spPr>
          <p:txBody>
            <a:bodyPr wrap="none">
              <a:spAutoFit/>
            </a:bodyPr>
            <a:lstStyle/>
            <a:p>
              <a:r>
                <a:rPr lang="en-US" sz="1400" baseline="30000" dirty="0">
                  <a:highlight>
                    <a:srgbClr val="FFFF00"/>
                  </a:highlight>
                  <a:latin typeface="Courier New" panose="02070309020205020404" pitchFamily="49" charset="0"/>
                  <a:cs typeface="Courier New" panose="02070309020205020404" pitchFamily="49" charset="0"/>
                </a:rPr>
                <a:t>5’</a:t>
              </a:r>
              <a:r>
                <a:rPr lang="en-US" sz="1400" dirty="0">
                  <a:highlight>
                    <a:srgbClr val="FFFF00"/>
                  </a:highlight>
                  <a:latin typeface="Courier New" panose="02070309020205020404" pitchFamily="49" charset="0"/>
                  <a:cs typeface="Courier New" panose="02070309020205020404" pitchFamily="49" charset="0"/>
                </a:rPr>
                <a:t>CTGAC</a:t>
              </a:r>
              <a:endParaRPr lang="en-US" sz="1400" dirty="0">
                <a:highlight>
                  <a:srgbClr val="FFFF00"/>
                </a:highlight>
              </a:endParaRPr>
            </a:p>
          </p:txBody>
        </p:sp>
        <p:sp>
          <p:nvSpPr>
            <p:cNvPr id="15" name="Rectangle 14">
              <a:extLst>
                <a:ext uri="{FF2B5EF4-FFF2-40B4-BE49-F238E27FC236}">
                  <a16:creationId xmlns:a16="http://schemas.microsoft.com/office/drawing/2014/main" id="{7420EA19-913B-4DFD-919B-54B74B1315D7}"/>
                </a:ext>
              </a:extLst>
            </p:cNvPr>
            <p:cNvSpPr/>
            <p:nvPr/>
          </p:nvSpPr>
          <p:spPr>
            <a:xfrm>
              <a:off x="7237478" y="4844979"/>
              <a:ext cx="2215258" cy="339125"/>
            </a:xfrm>
            <a:prstGeom prst="rect">
              <a:avLst/>
            </a:prstGeom>
          </p:spPr>
          <p:txBody>
            <a:bodyPr wrap="none">
              <a:spAutoFit/>
            </a:bodyPr>
            <a:lstStyle/>
            <a:p>
              <a:r>
                <a:rPr lang="en-US" sz="1400" b="1" dirty="0">
                  <a:highlight>
                    <a:srgbClr val="00FF00"/>
                  </a:highlight>
                  <a:latin typeface="Courier New" panose="02070309020205020404" pitchFamily="49" charset="0"/>
                  <a:cs typeface="Courier New" panose="02070309020205020404" pitchFamily="49" charset="0"/>
                </a:rPr>
                <a:t>ACACG5’</a:t>
              </a:r>
              <a:r>
                <a:rPr lang="en-US" sz="1400" b="1" dirty="0">
                  <a:latin typeface="Courier New" panose="02070309020205020404" pitchFamily="49" charset="0"/>
                  <a:cs typeface="Courier New" panose="02070309020205020404" pitchFamily="49" charset="0"/>
                </a:rPr>
                <a:t> = </a:t>
              </a:r>
              <a:r>
                <a:rPr lang="en-US" sz="1400" b="1" dirty="0">
                  <a:highlight>
                    <a:srgbClr val="00FF00"/>
                  </a:highlight>
                  <a:latin typeface="Courier New" panose="02070309020205020404" pitchFamily="49" charset="0"/>
                  <a:cs typeface="Courier New" panose="02070309020205020404" pitchFamily="49" charset="0"/>
                </a:rPr>
                <a:t>5’GCACA</a:t>
              </a:r>
              <a:endParaRPr lang="en-US" sz="1400" b="1" dirty="0">
                <a:highlight>
                  <a:srgbClr val="00FF00"/>
                </a:highlight>
              </a:endParaRPr>
            </a:p>
          </p:txBody>
        </p:sp>
        <p:cxnSp>
          <p:nvCxnSpPr>
            <p:cNvPr id="18" name="Straight Arrow Connector 17">
              <a:extLst>
                <a:ext uri="{FF2B5EF4-FFF2-40B4-BE49-F238E27FC236}">
                  <a16:creationId xmlns:a16="http://schemas.microsoft.com/office/drawing/2014/main" id="{2A8572F5-0EAD-4DC6-A2EA-1F076A63FCB6}"/>
                </a:ext>
              </a:extLst>
            </p:cNvPr>
            <p:cNvCxnSpPr/>
            <p:nvPr/>
          </p:nvCxnSpPr>
          <p:spPr>
            <a:xfrm>
              <a:off x="6950710" y="4713923"/>
              <a:ext cx="0" cy="7351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E3AB7EBA-6856-499D-9F07-72679FB597DD}"/>
                </a:ext>
              </a:extLst>
            </p:cNvPr>
            <p:cNvSpPr/>
            <p:nvPr/>
          </p:nvSpPr>
          <p:spPr>
            <a:xfrm>
              <a:off x="5912891" y="4271855"/>
              <a:ext cx="518609" cy="179990"/>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266C17E4-8B67-4665-AECD-B6B734D81C9E}"/>
                </a:ext>
              </a:extLst>
            </p:cNvPr>
            <p:cNvSpPr/>
            <p:nvPr/>
          </p:nvSpPr>
          <p:spPr>
            <a:xfrm>
              <a:off x="7743603" y="4537827"/>
              <a:ext cx="601504" cy="176096"/>
            </a:xfrm>
            <a:prstGeom prst="ellipse">
              <a:avLst/>
            </a:prstGeom>
            <a:noFill/>
            <a:ln w="127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a:extLst>
                <a:ext uri="{FF2B5EF4-FFF2-40B4-BE49-F238E27FC236}">
                  <a16:creationId xmlns:a16="http://schemas.microsoft.com/office/drawing/2014/main" id="{C4E71E28-C434-459C-B577-265B9957707F}"/>
                </a:ext>
              </a:extLst>
            </p:cNvPr>
            <p:cNvCxnSpPr>
              <a:cxnSpLocks/>
            </p:cNvCxnSpPr>
            <p:nvPr/>
          </p:nvCxnSpPr>
          <p:spPr>
            <a:xfrm>
              <a:off x="6046032" y="4192530"/>
              <a:ext cx="2191557"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762C0E4-B611-4A5A-A823-BB23DB7F1613}"/>
                </a:ext>
              </a:extLst>
            </p:cNvPr>
            <p:cNvSpPr txBox="1"/>
            <p:nvPr/>
          </p:nvSpPr>
          <p:spPr>
            <a:xfrm>
              <a:off x="6208741" y="3716754"/>
              <a:ext cx="1835613" cy="373037"/>
            </a:xfrm>
            <a:prstGeom prst="rect">
              <a:avLst/>
            </a:prstGeom>
            <a:solidFill>
              <a:schemeClr val="bg1"/>
            </a:solidFill>
          </p:spPr>
          <p:txBody>
            <a:bodyPr wrap="square" rtlCol="0">
              <a:spAutoFit/>
            </a:bodyPr>
            <a:lstStyle/>
            <a:p>
              <a:r>
                <a:rPr lang="en-US" sz="1600" dirty="0"/>
                <a:t>Amplified region</a:t>
              </a:r>
            </a:p>
          </p:txBody>
        </p:sp>
      </p:grpSp>
      <p:sp>
        <p:nvSpPr>
          <p:cNvPr id="12" name="TextBox 11">
            <a:extLst>
              <a:ext uri="{FF2B5EF4-FFF2-40B4-BE49-F238E27FC236}">
                <a16:creationId xmlns:a16="http://schemas.microsoft.com/office/drawing/2014/main" id="{5C6D55B2-29CA-46F1-9AD0-DC0D901FA472}"/>
              </a:ext>
            </a:extLst>
          </p:cNvPr>
          <p:cNvSpPr txBox="1"/>
          <p:nvPr/>
        </p:nvSpPr>
        <p:spPr>
          <a:xfrm>
            <a:off x="2209802" y="5976430"/>
            <a:ext cx="4804255" cy="523220"/>
          </a:xfrm>
          <a:prstGeom prst="rect">
            <a:avLst/>
          </a:prstGeom>
          <a:noFill/>
        </p:spPr>
        <p:txBody>
          <a:bodyPr wrap="square" rtlCol="0">
            <a:spAutoFit/>
          </a:bodyPr>
          <a:lstStyle/>
          <a:p>
            <a:r>
              <a:rPr lang="en-US" sz="1400" dirty="0"/>
              <a:t>Note: Actual primer lengths are 20-30 bases, in the illustrations here and on problem sets, much shorter primers are used.</a:t>
            </a:r>
          </a:p>
        </p:txBody>
      </p:sp>
      <p:sp>
        <p:nvSpPr>
          <p:cNvPr id="22" name="Date Placeholder 21">
            <a:extLst>
              <a:ext uri="{FF2B5EF4-FFF2-40B4-BE49-F238E27FC236}">
                <a16:creationId xmlns:a16="http://schemas.microsoft.com/office/drawing/2014/main" id="{AEB394F5-E178-C0E9-F232-2C081E93F8BC}"/>
              </a:ext>
            </a:extLst>
          </p:cNvPr>
          <p:cNvSpPr>
            <a:spLocks noGrp="1"/>
          </p:cNvSpPr>
          <p:nvPr>
            <p:ph type="dt" sz="half" idx="10"/>
          </p:nvPr>
        </p:nvSpPr>
        <p:spPr/>
        <p:txBody>
          <a:bodyPr/>
          <a:lstStyle/>
          <a:p>
            <a:fld id="{7103A890-7783-47BC-BD86-C1C18FDCCB1D}" type="datetime1">
              <a:rPr lang="en-US" smtClean="0"/>
              <a:t>8/19/2023</a:t>
            </a:fld>
            <a:endParaRPr lang="en-US"/>
          </a:p>
        </p:txBody>
      </p:sp>
      <p:sp>
        <p:nvSpPr>
          <p:cNvPr id="24" name="Footer Placeholder 23">
            <a:extLst>
              <a:ext uri="{FF2B5EF4-FFF2-40B4-BE49-F238E27FC236}">
                <a16:creationId xmlns:a16="http://schemas.microsoft.com/office/drawing/2014/main" id="{BD268264-B4AE-1075-B04D-62A7C7F803C8}"/>
              </a:ext>
            </a:extLst>
          </p:cNvPr>
          <p:cNvSpPr>
            <a:spLocks noGrp="1"/>
          </p:cNvSpPr>
          <p:nvPr>
            <p:ph type="ftr" sz="quarter" idx="11"/>
          </p:nvPr>
        </p:nvSpPr>
        <p:spPr/>
        <p:txBody>
          <a:bodyPr/>
          <a:lstStyle/>
          <a:p>
            <a:r>
              <a:rPr lang="en-US"/>
              <a:t>D &amp; D - Lec 2 - Fall 2023</a:t>
            </a:r>
          </a:p>
        </p:txBody>
      </p:sp>
      <p:sp>
        <p:nvSpPr>
          <p:cNvPr id="25" name="Slide Number Placeholder 24">
            <a:extLst>
              <a:ext uri="{FF2B5EF4-FFF2-40B4-BE49-F238E27FC236}">
                <a16:creationId xmlns:a16="http://schemas.microsoft.com/office/drawing/2014/main" id="{32D5638B-2784-FC7C-AF9D-06D472E8F3F2}"/>
              </a:ext>
            </a:extLst>
          </p:cNvPr>
          <p:cNvSpPr>
            <a:spLocks noGrp="1"/>
          </p:cNvSpPr>
          <p:nvPr>
            <p:ph type="sldNum" sz="quarter" idx="12"/>
          </p:nvPr>
        </p:nvSpPr>
        <p:spPr/>
        <p:txBody>
          <a:bodyPr/>
          <a:lstStyle/>
          <a:p>
            <a:fld id="{DC3BB032-4020-48F4-953B-341806DC4A2B}" type="slidenum">
              <a:rPr lang="en-US" smtClean="0"/>
              <a:t>64</a:t>
            </a:fld>
            <a:endParaRPr lang="en-US"/>
          </a:p>
        </p:txBody>
      </p:sp>
    </p:spTree>
    <p:extLst>
      <p:ext uri="{BB962C8B-B14F-4D97-AF65-F5344CB8AC3E}">
        <p14:creationId xmlns:p14="http://schemas.microsoft.com/office/powerpoint/2010/main" val="1520938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E33460-58EB-43E0-82B4-F974AA5FDB02}"/>
              </a:ext>
            </a:extLst>
          </p:cNvPr>
          <p:cNvSpPr txBox="1"/>
          <p:nvPr/>
        </p:nvSpPr>
        <p:spPr>
          <a:xfrm>
            <a:off x="1959666" y="89241"/>
            <a:ext cx="8570231" cy="483337"/>
          </a:xfrm>
          <a:prstGeom prst="rect">
            <a:avLst/>
          </a:prstGeom>
          <a:noFill/>
        </p:spPr>
        <p:txBody>
          <a:bodyPr wrap="none" rtlCol="0">
            <a:spAutoFit/>
          </a:bodyPr>
          <a:lstStyle/>
          <a:p>
            <a:r>
              <a:rPr lang="en-US" sz="2541" dirty="0"/>
              <a:t>PCR Step 1 - Thermal Stability of Double Stranded DNA (dsDNA)</a:t>
            </a:r>
          </a:p>
        </p:txBody>
      </p:sp>
      <p:pic>
        <p:nvPicPr>
          <p:cNvPr id="6" name="Picture 5">
            <a:extLst>
              <a:ext uri="{FF2B5EF4-FFF2-40B4-BE49-F238E27FC236}">
                <a16:creationId xmlns:a16="http://schemas.microsoft.com/office/drawing/2014/main" id="{2C946885-C86E-463F-9DED-7C68F7E3F1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1435" y="2417404"/>
            <a:ext cx="3790723" cy="2278577"/>
          </a:xfrm>
          <a:prstGeom prst="rect">
            <a:avLst/>
          </a:prstGeom>
        </p:spPr>
      </p:pic>
      <p:sp>
        <p:nvSpPr>
          <p:cNvPr id="7" name="TextBox 6">
            <a:extLst>
              <a:ext uri="{FF2B5EF4-FFF2-40B4-BE49-F238E27FC236}">
                <a16:creationId xmlns:a16="http://schemas.microsoft.com/office/drawing/2014/main" id="{F1B621C4-A7A2-4C45-AD73-D34C79E00E8F}"/>
              </a:ext>
            </a:extLst>
          </p:cNvPr>
          <p:cNvSpPr txBox="1"/>
          <p:nvPr/>
        </p:nvSpPr>
        <p:spPr>
          <a:xfrm>
            <a:off x="7202501" y="2870052"/>
            <a:ext cx="3345315" cy="3416320"/>
          </a:xfrm>
          <a:prstGeom prst="rect">
            <a:avLst/>
          </a:prstGeom>
          <a:noFill/>
        </p:spPr>
        <p:txBody>
          <a:bodyPr wrap="square" rtlCol="0">
            <a:spAutoFit/>
          </a:bodyPr>
          <a:lstStyle/>
          <a:p>
            <a:pPr marL="311208" indent="-311208">
              <a:buAutoNum type="arabicPeriod"/>
            </a:pPr>
            <a:r>
              <a:rPr lang="en-US" i="1" dirty="0">
                <a:solidFill>
                  <a:srgbClr val="0070C0"/>
                </a:solidFill>
              </a:rPr>
              <a:t>How does the DNA sequence affect T</a:t>
            </a:r>
            <a:r>
              <a:rPr lang="en-US" i="1" baseline="-25000" dirty="0">
                <a:solidFill>
                  <a:srgbClr val="0070C0"/>
                </a:solidFill>
              </a:rPr>
              <a:t>m</a:t>
            </a:r>
            <a:r>
              <a:rPr lang="en-US" i="1" dirty="0">
                <a:solidFill>
                  <a:srgbClr val="0070C0"/>
                </a:solidFill>
              </a:rPr>
              <a:t>? Explain the difference in Tm for the following two DNAs:</a:t>
            </a:r>
          </a:p>
          <a:p>
            <a:pPr marL="311208" indent="-311208">
              <a:buAutoNum type="arabicPeriod"/>
            </a:pPr>
            <a:endParaRPr lang="en-US" i="1" dirty="0">
              <a:solidFill>
                <a:srgbClr val="0070C0"/>
              </a:solidFill>
            </a:endParaRPr>
          </a:p>
          <a:p>
            <a:r>
              <a:rPr lang="en-US" i="1" dirty="0">
                <a:solidFill>
                  <a:srgbClr val="0070C0"/>
                </a:solidFill>
              </a:rPr>
              <a:t>Duplex A:  Tm=16 C</a:t>
            </a:r>
          </a:p>
          <a:p>
            <a:pPr lvl="1"/>
            <a:r>
              <a:rPr lang="en-US" b="1" dirty="0">
                <a:solidFill>
                  <a:srgbClr val="0070C0"/>
                </a:solidFill>
                <a:latin typeface="Courier New" panose="02070309020205020404" pitchFamily="49" charset="0"/>
                <a:cs typeface="Courier New" panose="02070309020205020404" pitchFamily="49" charset="0"/>
              </a:rPr>
              <a:t>AAAATTTT</a:t>
            </a:r>
          </a:p>
          <a:p>
            <a:pPr lvl="1"/>
            <a:r>
              <a:rPr lang="en-US" b="1" dirty="0">
                <a:solidFill>
                  <a:srgbClr val="0070C0"/>
                </a:solidFill>
                <a:latin typeface="Courier New" panose="02070309020205020404" pitchFamily="49" charset="0"/>
                <a:cs typeface="Courier New" panose="02070309020205020404" pitchFamily="49" charset="0"/>
              </a:rPr>
              <a:t>TTTTAAAA</a:t>
            </a:r>
          </a:p>
          <a:p>
            <a:r>
              <a:rPr lang="en-US" i="1" dirty="0">
                <a:solidFill>
                  <a:srgbClr val="0070C0"/>
                </a:solidFill>
              </a:rPr>
              <a:t> </a:t>
            </a:r>
          </a:p>
          <a:p>
            <a:r>
              <a:rPr lang="en-US" i="1" dirty="0">
                <a:solidFill>
                  <a:srgbClr val="0070C0"/>
                </a:solidFill>
              </a:rPr>
              <a:t>Duplex B: Tm= 32 C</a:t>
            </a:r>
          </a:p>
          <a:p>
            <a:pPr lvl="1"/>
            <a:r>
              <a:rPr lang="en-US" b="1" dirty="0">
                <a:solidFill>
                  <a:srgbClr val="0070C0"/>
                </a:solidFill>
                <a:latin typeface="Courier New" panose="02070309020205020404" pitchFamily="49" charset="0"/>
                <a:cs typeface="Courier New" panose="02070309020205020404" pitchFamily="49" charset="0"/>
              </a:rPr>
              <a:t>GCGCGCGC</a:t>
            </a:r>
          </a:p>
          <a:p>
            <a:pPr lvl="1"/>
            <a:r>
              <a:rPr lang="en-US" b="1" dirty="0">
                <a:solidFill>
                  <a:srgbClr val="0070C0"/>
                </a:solidFill>
                <a:latin typeface="Courier New" panose="02070309020205020404" pitchFamily="49" charset="0"/>
                <a:cs typeface="Courier New" panose="02070309020205020404" pitchFamily="49" charset="0"/>
              </a:rPr>
              <a:t>CGCGCGCG</a:t>
            </a:r>
          </a:p>
        </p:txBody>
      </p:sp>
      <p:sp>
        <p:nvSpPr>
          <p:cNvPr id="12" name="TextBox 11">
            <a:extLst>
              <a:ext uri="{FF2B5EF4-FFF2-40B4-BE49-F238E27FC236}">
                <a16:creationId xmlns:a16="http://schemas.microsoft.com/office/drawing/2014/main" id="{3C72E2FE-B56D-427D-B19E-1C7811192DA1}"/>
              </a:ext>
            </a:extLst>
          </p:cNvPr>
          <p:cNvSpPr txBox="1"/>
          <p:nvPr/>
        </p:nvSpPr>
        <p:spPr>
          <a:xfrm>
            <a:off x="1304190" y="5141078"/>
            <a:ext cx="5694829" cy="288220"/>
          </a:xfrm>
          <a:prstGeom prst="rect">
            <a:avLst/>
          </a:prstGeom>
          <a:noFill/>
        </p:spPr>
        <p:txBody>
          <a:bodyPr wrap="none" rtlCol="0">
            <a:spAutoFit/>
          </a:bodyPr>
          <a:lstStyle/>
          <a:p>
            <a:r>
              <a:rPr lang="en-US" sz="1273" spc="80" dirty="0">
                <a:latin typeface="Courier New" panose="02070309020205020404" pitchFamily="49" charset="0"/>
                <a:cs typeface="Courier New" panose="02070309020205020404" pitchFamily="49" charset="0"/>
              </a:rPr>
              <a:t>3’A-T-G-C-C-G-T-A-G-T-C-G-T-A-C-A-G-T-A-C-G-T-G-C-A</a:t>
            </a:r>
          </a:p>
        </p:txBody>
      </p:sp>
      <p:sp>
        <p:nvSpPr>
          <p:cNvPr id="13" name="TextBox 12">
            <a:extLst>
              <a:ext uri="{FF2B5EF4-FFF2-40B4-BE49-F238E27FC236}">
                <a16:creationId xmlns:a16="http://schemas.microsoft.com/office/drawing/2014/main" id="{673DC1D1-5481-4AF2-99D2-8CB95D7BB30B}"/>
              </a:ext>
            </a:extLst>
          </p:cNvPr>
          <p:cNvSpPr txBox="1"/>
          <p:nvPr/>
        </p:nvSpPr>
        <p:spPr>
          <a:xfrm>
            <a:off x="2540250" y="4918528"/>
            <a:ext cx="1162498" cy="288220"/>
          </a:xfrm>
          <a:prstGeom prst="rect">
            <a:avLst/>
          </a:prstGeom>
          <a:noFill/>
        </p:spPr>
        <p:txBody>
          <a:bodyPr wrap="none" rtlCol="0">
            <a:spAutoFit/>
          </a:bodyPr>
          <a:lstStyle/>
          <a:p>
            <a:r>
              <a:rPr lang="en-US" sz="1273" dirty="0">
                <a:latin typeface="Courier New" panose="02070309020205020404" pitchFamily="49" charset="0"/>
                <a:cs typeface="Courier New" panose="02070309020205020404" pitchFamily="49" charset="0"/>
              </a:rPr>
              <a:t>5’ A-T-C-A</a:t>
            </a:r>
          </a:p>
        </p:txBody>
      </p:sp>
      <p:sp>
        <p:nvSpPr>
          <p:cNvPr id="14" name="TextBox 13">
            <a:extLst>
              <a:ext uri="{FF2B5EF4-FFF2-40B4-BE49-F238E27FC236}">
                <a16:creationId xmlns:a16="http://schemas.microsoft.com/office/drawing/2014/main" id="{416ACB2D-A8F5-46AA-8CE5-1277E86BC215}"/>
              </a:ext>
            </a:extLst>
          </p:cNvPr>
          <p:cNvSpPr txBox="1"/>
          <p:nvPr/>
        </p:nvSpPr>
        <p:spPr>
          <a:xfrm rot="574565">
            <a:off x="4778824" y="1918415"/>
            <a:ext cx="5694829" cy="288220"/>
          </a:xfrm>
          <a:prstGeom prst="rect">
            <a:avLst/>
          </a:prstGeom>
          <a:noFill/>
        </p:spPr>
        <p:txBody>
          <a:bodyPr wrap="none" rtlCol="0">
            <a:spAutoFit/>
          </a:bodyPr>
          <a:lstStyle/>
          <a:p>
            <a:r>
              <a:rPr lang="en-US" sz="1273" spc="80" dirty="0">
                <a:latin typeface="Courier New" panose="02070309020205020404" pitchFamily="49" charset="0"/>
                <a:cs typeface="Courier New" panose="02070309020205020404" pitchFamily="49" charset="0"/>
              </a:rPr>
              <a:t>3’A-T-G-C-C-G-T-A-G-T-C-G-T-A-C-A-G-T-A-C-G-T-G-C-A</a:t>
            </a:r>
          </a:p>
        </p:txBody>
      </p:sp>
      <p:sp>
        <p:nvSpPr>
          <p:cNvPr id="15" name="TextBox 14">
            <a:extLst>
              <a:ext uri="{FF2B5EF4-FFF2-40B4-BE49-F238E27FC236}">
                <a16:creationId xmlns:a16="http://schemas.microsoft.com/office/drawing/2014/main" id="{535DE42F-68EF-403A-9BAE-963EC3F0B475}"/>
              </a:ext>
            </a:extLst>
          </p:cNvPr>
          <p:cNvSpPr txBox="1"/>
          <p:nvPr/>
        </p:nvSpPr>
        <p:spPr>
          <a:xfrm rot="2541482">
            <a:off x="8589832" y="1430231"/>
            <a:ext cx="1162498" cy="288220"/>
          </a:xfrm>
          <a:prstGeom prst="rect">
            <a:avLst/>
          </a:prstGeom>
          <a:noFill/>
        </p:spPr>
        <p:txBody>
          <a:bodyPr wrap="none" rtlCol="0">
            <a:spAutoFit/>
          </a:bodyPr>
          <a:lstStyle/>
          <a:p>
            <a:r>
              <a:rPr lang="en-US" sz="1273" dirty="0">
                <a:latin typeface="Courier New" panose="02070309020205020404" pitchFamily="49" charset="0"/>
                <a:cs typeface="Courier New" panose="02070309020205020404" pitchFamily="49" charset="0"/>
              </a:rPr>
              <a:t>5’ A-T-C-A</a:t>
            </a:r>
          </a:p>
        </p:txBody>
      </p:sp>
      <p:sp>
        <p:nvSpPr>
          <p:cNvPr id="2" name="Date Placeholder 1">
            <a:extLst>
              <a:ext uri="{FF2B5EF4-FFF2-40B4-BE49-F238E27FC236}">
                <a16:creationId xmlns:a16="http://schemas.microsoft.com/office/drawing/2014/main" id="{96104534-4F51-618E-78C2-4ED962C278F9}"/>
              </a:ext>
            </a:extLst>
          </p:cNvPr>
          <p:cNvSpPr>
            <a:spLocks noGrp="1"/>
          </p:cNvSpPr>
          <p:nvPr>
            <p:ph type="dt" sz="half" idx="10"/>
          </p:nvPr>
        </p:nvSpPr>
        <p:spPr/>
        <p:txBody>
          <a:bodyPr/>
          <a:lstStyle/>
          <a:p>
            <a:fld id="{BFBC39EB-3A51-40FA-AC03-8391406A114A}" type="datetime1">
              <a:rPr lang="en-US" smtClean="0"/>
              <a:t>8/19/2023</a:t>
            </a:fld>
            <a:endParaRPr lang="en-US"/>
          </a:p>
        </p:txBody>
      </p:sp>
      <p:sp>
        <p:nvSpPr>
          <p:cNvPr id="5" name="Footer Placeholder 4">
            <a:extLst>
              <a:ext uri="{FF2B5EF4-FFF2-40B4-BE49-F238E27FC236}">
                <a16:creationId xmlns:a16="http://schemas.microsoft.com/office/drawing/2014/main" id="{EEB08A80-3BB2-6B27-DDE8-D639252B9370}"/>
              </a:ext>
            </a:extLst>
          </p:cNvPr>
          <p:cNvSpPr>
            <a:spLocks noGrp="1"/>
          </p:cNvSpPr>
          <p:nvPr>
            <p:ph type="ftr" sz="quarter" idx="11"/>
          </p:nvPr>
        </p:nvSpPr>
        <p:spPr/>
        <p:txBody>
          <a:bodyPr/>
          <a:lstStyle/>
          <a:p>
            <a:r>
              <a:rPr lang="en-US"/>
              <a:t>D &amp; D - Lec 2 - Fall 2023</a:t>
            </a:r>
          </a:p>
        </p:txBody>
      </p:sp>
      <p:sp>
        <p:nvSpPr>
          <p:cNvPr id="8" name="Slide Number Placeholder 7">
            <a:extLst>
              <a:ext uri="{FF2B5EF4-FFF2-40B4-BE49-F238E27FC236}">
                <a16:creationId xmlns:a16="http://schemas.microsoft.com/office/drawing/2014/main" id="{E627DA9D-F0F7-DDCC-B703-4F95C8E30F97}"/>
              </a:ext>
            </a:extLst>
          </p:cNvPr>
          <p:cNvSpPr>
            <a:spLocks noGrp="1"/>
          </p:cNvSpPr>
          <p:nvPr>
            <p:ph type="sldNum" sz="quarter" idx="12"/>
          </p:nvPr>
        </p:nvSpPr>
        <p:spPr/>
        <p:txBody>
          <a:bodyPr/>
          <a:lstStyle/>
          <a:p>
            <a:fld id="{DC3BB032-4020-48F4-953B-341806DC4A2B}" type="slidenum">
              <a:rPr lang="en-US" smtClean="0"/>
              <a:t>65</a:t>
            </a:fld>
            <a:endParaRPr lang="en-US"/>
          </a:p>
        </p:txBody>
      </p:sp>
      <p:graphicFrame>
        <p:nvGraphicFramePr>
          <p:cNvPr id="11" name="Object 10">
            <a:extLst>
              <a:ext uri="{FF2B5EF4-FFF2-40B4-BE49-F238E27FC236}">
                <a16:creationId xmlns:a16="http://schemas.microsoft.com/office/drawing/2014/main" id="{A58E866F-8DB0-1513-16BD-FBA0037D1468}"/>
              </a:ext>
            </a:extLst>
          </p:cNvPr>
          <p:cNvGraphicFramePr>
            <a:graphicFrameLocks noChangeAspect="1"/>
          </p:cNvGraphicFramePr>
          <p:nvPr>
            <p:extLst>
              <p:ext uri="{D42A27DB-BD31-4B8C-83A1-F6EECF244321}">
                <p14:modId xmlns:p14="http://schemas.microsoft.com/office/powerpoint/2010/main" val="4238958722"/>
              </p:ext>
            </p:extLst>
          </p:nvPr>
        </p:nvGraphicFramePr>
        <p:xfrm>
          <a:off x="1182042" y="1247708"/>
          <a:ext cx="1687513" cy="1185862"/>
        </p:xfrm>
        <a:graphic>
          <a:graphicData uri="http://schemas.openxmlformats.org/presentationml/2006/ole">
            <mc:AlternateContent xmlns:mc="http://schemas.openxmlformats.org/markup-compatibility/2006">
              <mc:Choice xmlns:v="urn:schemas-microsoft-com:vml" Requires="v">
                <p:oleObj name="MDLDrawObject Class" r:id="rId4" imgW="1189608" imgH="837149" progId="MDLDrawOLE.MDLDrawObject.1">
                  <p:embed/>
                </p:oleObj>
              </mc:Choice>
              <mc:Fallback>
                <p:oleObj name="MDLDrawObject Class" r:id="rId4" imgW="1189608" imgH="837149" progId="MDLDrawOLE.MDLDrawObject.1">
                  <p:embed/>
                  <p:pic>
                    <p:nvPicPr>
                      <p:cNvPr id="13" name="Object 12">
                        <a:extLst>
                          <a:ext uri="{FF2B5EF4-FFF2-40B4-BE49-F238E27FC236}">
                            <a16:creationId xmlns:a16="http://schemas.microsoft.com/office/drawing/2014/main" id="{03ADD0BD-47FA-AA91-5593-F2E2C322D0FB}"/>
                          </a:ext>
                        </a:extLst>
                      </p:cNvPr>
                      <p:cNvPicPr>
                        <a:picLocks noChangeAspect="1" noChangeArrowheads="1"/>
                      </p:cNvPicPr>
                      <p:nvPr/>
                    </p:nvPicPr>
                    <p:blipFill>
                      <a:blip r:embed="rId5"/>
                      <a:srcRect/>
                      <a:stretch>
                        <a:fillRect/>
                      </a:stretch>
                    </p:blipFill>
                    <p:spPr bwMode="auto">
                      <a:xfrm>
                        <a:off x="1182042" y="1247708"/>
                        <a:ext cx="1687513" cy="1185862"/>
                      </a:xfrm>
                      <a:prstGeom prst="rect">
                        <a:avLst/>
                      </a:prstGeom>
                      <a:noFill/>
                    </p:spPr>
                  </p:pic>
                </p:oleObj>
              </mc:Fallback>
            </mc:AlternateContent>
          </a:graphicData>
        </a:graphic>
      </p:graphicFrame>
    </p:spTree>
    <p:extLst>
      <p:ext uri="{BB962C8B-B14F-4D97-AF65-F5344CB8AC3E}">
        <p14:creationId xmlns:p14="http://schemas.microsoft.com/office/powerpoint/2010/main" val="285033752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81400" y="95260"/>
            <a:ext cx="5734050" cy="311150"/>
          </a:xfrm>
        </p:spPr>
        <p:txBody>
          <a:bodyPr>
            <a:noAutofit/>
          </a:bodyPr>
          <a:lstStyle/>
          <a:p>
            <a:r>
              <a:rPr lang="en-US" sz="2541" dirty="0"/>
              <a:t>PCR Step 1 - Thermostable Polymerases</a:t>
            </a:r>
          </a:p>
        </p:txBody>
      </p:sp>
      <p:sp>
        <p:nvSpPr>
          <p:cNvPr id="3" name="Content Placeholder 2"/>
          <p:cNvSpPr>
            <a:spLocks noGrp="1"/>
          </p:cNvSpPr>
          <p:nvPr>
            <p:ph sz="half" idx="4294967295"/>
          </p:nvPr>
        </p:nvSpPr>
        <p:spPr>
          <a:xfrm>
            <a:off x="0" y="485775"/>
            <a:ext cx="4286250" cy="3602038"/>
          </a:xfrm>
        </p:spPr>
        <p:txBody>
          <a:bodyPr>
            <a:normAutofit/>
          </a:bodyPr>
          <a:lstStyle/>
          <a:p>
            <a:pPr marL="247740" indent="-247740"/>
            <a:r>
              <a:rPr lang="en-US" sz="1800" dirty="0"/>
              <a:t>If we heat up the DNA to temperatures high enough that it denatures into single stranded form, (temperatures of between 60°C and 94°C) what will happen to our DNA polymerases?</a:t>
            </a:r>
          </a:p>
          <a:p>
            <a:pPr marL="247740" indent="-247740"/>
            <a:r>
              <a:rPr lang="en-US" sz="1800" dirty="0"/>
              <a:t>Most DNA polymerases are destroyed at this high temperature.</a:t>
            </a:r>
          </a:p>
          <a:p>
            <a:pPr marL="247740" indent="-247740"/>
            <a:r>
              <a:rPr lang="en-US" sz="1800" dirty="0"/>
              <a:t>How can we synthesize DNA is all of our DNA polymerases are destroyed?</a:t>
            </a:r>
          </a:p>
          <a:p>
            <a:pPr marL="247740" indent="-247740"/>
            <a:endParaRPr lang="en-US" sz="1800" dirty="0"/>
          </a:p>
          <a:p>
            <a:pPr marL="247740" indent="-247740"/>
            <a:r>
              <a:rPr lang="en-US" sz="1800" dirty="0">
                <a:solidFill>
                  <a:srgbClr val="FF0000"/>
                </a:solidFill>
              </a:rPr>
              <a:t>Utilize a thermostable polymerase</a:t>
            </a:r>
          </a:p>
        </p:txBody>
      </p:sp>
      <p:pic>
        <p:nvPicPr>
          <p:cNvPr id="5" name="Content Placeholder 4"/>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t="1" b="37325"/>
          <a:stretch/>
        </p:blipFill>
        <p:spPr>
          <a:xfrm>
            <a:off x="7162800" y="1071911"/>
            <a:ext cx="3297237" cy="2835275"/>
          </a:xfrm>
        </p:spPr>
      </p:pic>
      <p:sp>
        <p:nvSpPr>
          <p:cNvPr id="7" name="TextBox 6"/>
          <p:cNvSpPr txBox="1"/>
          <p:nvPr/>
        </p:nvSpPr>
        <p:spPr>
          <a:xfrm>
            <a:off x="8036987" y="2155227"/>
            <a:ext cx="1091807" cy="220958"/>
          </a:xfrm>
          <a:prstGeom prst="rect">
            <a:avLst/>
          </a:prstGeom>
          <a:solidFill>
            <a:schemeClr val="bg1"/>
          </a:solidFill>
        </p:spPr>
        <p:txBody>
          <a:bodyPr wrap="square" rtlCol="0">
            <a:spAutoFit/>
          </a:bodyPr>
          <a:lstStyle/>
          <a:p>
            <a:r>
              <a:rPr lang="en-US" sz="836" b="1" dirty="0"/>
              <a:t>DNA Polymerase</a:t>
            </a:r>
          </a:p>
        </p:txBody>
      </p:sp>
      <p:pic>
        <p:nvPicPr>
          <p:cNvPr id="9" name="Content Placeholder 11">
            <a:extLst>
              <a:ext uri="{FF2B5EF4-FFF2-40B4-BE49-F238E27FC236}">
                <a16:creationId xmlns:a16="http://schemas.microsoft.com/office/drawing/2014/main" id="{4FF5B7DF-ADAB-44A0-ABAE-8B12A1752D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6063" y="4326110"/>
            <a:ext cx="1658525" cy="1179303"/>
          </a:xfrm>
          <a:prstGeom prst="rect">
            <a:avLst/>
          </a:prstGeom>
        </p:spPr>
      </p:pic>
      <p:pic>
        <p:nvPicPr>
          <p:cNvPr id="10" name="Content Placeholder 10">
            <a:extLst>
              <a:ext uri="{FF2B5EF4-FFF2-40B4-BE49-F238E27FC236}">
                <a16:creationId xmlns:a16="http://schemas.microsoft.com/office/drawing/2014/main" id="{29CA01E7-2E61-4145-B781-29568B2E14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7398" y="4277050"/>
            <a:ext cx="1433103" cy="1157505"/>
          </a:xfrm>
          <a:prstGeom prst="rect">
            <a:avLst/>
          </a:prstGeom>
        </p:spPr>
      </p:pic>
      <p:sp>
        <p:nvSpPr>
          <p:cNvPr id="11" name="Rectangle 10">
            <a:extLst>
              <a:ext uri="{FF2B5EF4-FFF2-40B4-BE49-F238E27FC236}">
                <a16:creationId xmlns:a16="http://schemas.microsoft.com/office/drawing/2014/main" id="{E7441644-8675-416D-9AC8-7B63FBEA84ED}"/>
              </a:ext>
            </a:extLst>
          </p:cNvPr>
          <p:cNvSpPr/>
          <p:nvPr/>
        </p:nvSpPr>
        <p:spPr>
          <a:xfrm>
            <a:off x="4159623" y="5715019"/>
            <a:ext cx="2436071" cy="386516"/>
          </a:xfrm>
          <a:prstGeom prst="rect">
            <a:avLst/>
          </a:prstGeom>
        </p:spPr>
        <p:txBody>
          <a:bodyPr wrap="square">
            <a:spAutoFit/>
          </a:bodyPr>
          <a:lstStyle/>
          <a:p>
            <a:r>
              <a:rPr lang="en-US" sz="956" dirty="0">
                <a:hlinkClick r:id="rId6"/>
              </a:rPr>
              <a:t>http://www.mun.ca/biology/scarr/Thermus_aquaticus.html</a:t>
            </a:r>
            <a:endParaRPr lang="en-US" sz="956" dirty="0"/>
          </a:p>
        </p:txBody>
      </p:sp>
      <p:grpSp>
        <p:nvGrpSpPr>
          <p:cNvPr id="12" name="Group 11">
            <a:extLst>
              <a:ext uri="{FF2B5EF4-FFF2-40B4-BE49-F238E27FC236}">
                <a16:creationId xmlns:a16="http://schemas.microsoft.com/office/drawing/2014/main" id="{7BF56FC1-A2AA-4F40-AF57-9D3F0FB56515}"/>
              </a:ext>
            </a:extLst>
          </p:cNvPr>
          <p:cNvGrpSpPr/>
          <p:nvPr/>
        </p:nvGrpSpPr>
        <p:grpSpPr>
          <a:xfrm>
            <a:off x="4872502" y="3543251"/>
            <a:ext cx="1263937" cy="422951"/>
            <a:chOff x="6019800" y="1524000"/>
            <a:chExt cx="1587843" cy="531340"/>
          </a:xfrm>
        </p:grpSpPr>
        <p:pic>
          <p:nvPicPr>
            <p:cNvPr id="13" name="Content Placeholder 8">
              <a:extLst>
                <a:ext uri="{FF2B5EF4-FFF2-40B4-BE49-F238E27FC236}">
                  <a16:creationId xmlns:a16="http://schemas.microsoft.com/office/drawing/2014/main" id="{2177E5A4-CEE5-46A7-94C6-FE30789EB6A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9996" t="5984" r="16935" b="83514"/>
            <a:stretch/>
          </p:blipFill>
          <p:spPr>
            <a:xfrm>
              <a:off x="6019800" y="1524000"/>
              <a:ext cx="1587843" cy="531340"/>
            </a:xfrm>
            <a:prstGeom prst="rect">
              <a:avLst/>
            </a:prstGeom>
          </p:spPr>
        </p:pic>
        <p:sp>
          <p:nvSpPr>
            <p:cNvPr id="14" name="Rectangle 13">
              <a:extLst>
                <a:ext uri="{FF2B5EF4-FFF2-40B4-BE49-F238E27FC236}">
                  <a16:creationId xmlns:a16="http://schemas.microsoft.com/office/drawing/2014/main" id="{DF275D38-2614-478A-B61F-07AFCC6426F9}"/>
                </a:ext>
              </a:extLst>
            </p:cNvPr>
            <p:cNvSpPr/>
            <p:nvPr/>
          </p:nvSpPr>
          <p:spPr>
            <a:xfrm>
              <a:off x="6400800" y="1981200"/>
              <a:ext cx="152400" cy="74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33"/>
            </a:p>
          </p:txBody>
        </p:sp>
      </p:grpSp>
      <p:sp>
        <p:nvSpPr>
          <p:cNvPr id="16" name="Rectangle 15">
            <a:extLst>
              <a:ext uri="{FF2B5EF4-FFF2-40B4-BE49-F238E27FC236}">
                <a16:creationId xmlns:a16="http://schemas.microsoft.com/office/drawing/2014/main" id="{603F43FE-494E-4535-977F-402CB50B0ABB}"/>
              </a:ext>
            </a:extLst>
          </p:cNvPr>
          <p:cNvSpPr/>
          <p:nvPr/>
        </p:nvSpPr>
        <p:spPr>
          <a:xfrm>
            <a:off x="4400787" y="4009313"/>
            <a:ext cx="1609736" cy="312843"/>
          </a:xfrm>
          <a:prstGeom prst="rect">
            <a:avLst/>
          </a:prstGeom>
        </p:spPr>
        <p:txBody>
          <a:bodyPr wrap="none">
            <a:spAutoFit/>
          </a:bodyPr>
          <a:lstStyle/>
          <a:p>
            <a:r>
              <a:rPr lang="en-US" sz="1433" i="1" dirty="0"/>
              <a:t>Thermus Aquaticus</a:t>
            </a:r>
          </a:p>
        </p:txBody>
      </p:sp>
      <p:sp>
        <p:nvSpPr>
          <p:cNvPr id="8" name="Date Placeholder 7">
            <a:extLst>
              <a:ext uri="{FF2B5EF4-FFF2-40B4-BE49-F238E27FC236}">
                <a16:creationId xmlns:a16="http://schemas.microsoft.com/office/drawing/2014/main" id="{969E8646-247B-E362-7FF4-0DCE073F105F}"/>
              </a:ext>
            </a:extLst>
          </p:cNvPr>
          <p:cNvSpPr>
            <a:spLocks noGrp="1"/>
          </p:cNvSpPr>
          <p:nvPr>
            <p:ph type="dt" sz="half" idx="10"/>
          </p:nvPr>
        </p:nvSpPr>
        <p:spPr/>
        <p:txBody>
          <a:bodyPr/>
          <a:lstStyle/>
          <a:p>
            <a:fld id="{01F9C821-1D4E-4494-8125-6331E92BC6B8}" type="datetime1">
              <a:rPr lang="en-US" smtClean="0"/>
              <a:t>8/19/2023</a:t>
            </a:fld>
            <a:endParaRPr lang="en-US"/>
          </a:p>
        </p:txBody>
      </p:sp>
      <p:sp>
        <p:nvSpPr>
          <p:cNvPr id="17" name="Footer Placeholder 16">
            <a:extLst>
              <a:ext uri="{FF2B5EF4-FFF2-40B4-BE49-F238E27FC236}">
                <a16:creationId xmlns:a16="http://schemas.microsoft.com/office/drawing/2014/main" id="{BF1FFC7C-7905-D63E-761E-86996D833312}"/>
              </a:ext>
            </a:extLst>
          </p:cNvPr>
          <p:cNvSpPr>
            <a:spLocks noGrp="1"/>
          </p:cNvSpPr>
          <p:nvPr>
            <p:ph type="ftr" sz="quarter" idx="11"/>
          </p:nvPr>
        </p:nvSpPr>
        <p:spPr/>
        <p:txBody>
          <a:bodyPr/>
          <a:lstStyle/>
          <a:p>
            <a:r>
              <a:rPr lang="en-US"/>
              <a:t>D &amp; D - Lec 2 - Fall 2023</a:t>
            </a:r>
          </a:p>
        </p:txBody>
      </p:sp>
      <p:sp>
        <p:nvSpPr>
          <p:cNvPr id="18" name="Slide Number Placeholder 17">
            <a:extLst>
              <a:ext uri="{FF2B5EF4-FFF2-40B4-BE49-F238E27FC236}">
                <a16:creationId xmlns:a16="http://schemas.microsoft.com/office/drawing/2014/main" id="{3EF9FBF8-A66E-8F3C-9802-7A574AEC1B10}"/>
              </a:ext>
            </a:extLst>
          </p:cNvPr>
          <p:cNvSpPr>
            <a:spLocks noGrp="1"/>
          </p:cNvSpPr>
          <p:nvPr>
            <p:ph type="sldNum" sz="quarter" idx="12"/>
          </p:nvPr>
        </p:nvSpPr>
        <p:spPr/>
        <p:txBody>
          <a:bodyPr/>
          <a:lstStyle/>
          <a:p>
            <a:fld id="{DC3BB032-4020-48F4-953B-341806DC4A2B}" type="slidenum">
              <a:rPr lang="en-US" smtClean="0"/>
              <a:t>66</a:t>
            </a:fld>
            <a:endParaRPr lang="en-US"/>
          </a:p>
        </p:txBody>
      </p:sp>
    </p:spTree>
    <p:extLst>
      <p:ext uri="{BB962C8B-B14F-4D97-AF65-F5344CB8AC3E}">
        <p14:creationId xmlns:p14="http://schemas.microsoft.com/office/powerpoint/2010/main" val="206280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64D1D2D-2916-4C7B-9D68-8BDCAE25CB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342898"/>
            <a:ext cx="10424994" cy="5480104"/>
          </a:xfrm>
          <a:prstGeom prst="rect">
            <a:avLst/>
          </a:prstGeom>
        </p:spPr>
      </p:pic>
      <p:sp>
        <p:nvSpPr>
          <p:cNvPr id="2" name="Rectangle 1"/>
          <p:cNvSpPr/>
          <p:nvPr/>
        </p:nvSpPr>
        <p:spPr>
          <a:xfrm>
            <a:off x="3124200" y="5823002"/>
            <a:ext cx="6004928" cy="533351"/>
          </a:xfrm>
          <a:prstGeom prst="rect">
            <a:avLst/>
          </a:prstGeom>
        </p:spPr>
        <p:txBody>
          <a:bodyPr wrap="square">
            <a:spAutoFit/>
          </a:bodyPr>
          <a:lstStyle/>
          <a:p>
            <a:pPr algn="ctr"/>
            <a:r>
              <a:rPr lang="en-US" sz="1433" b="1" dirty="0">
                <a:solidFill>
                  <a:srgbClr val="FF0000"/>
                </a:solidFill>
              </a:rPr>
              <a:t>After 30 cycles there will be 2</a:t>
            </a:r>
            <a:r>
              <a:rPr lang="en-US" sz="1433" b="1" baseline="30000" dirty="0">
                <a:solidFill>
                  <a:srgbClr val="FF0000"/>
                </a:solidFill>
              </a:rPr>
              <a:t>30</a:t>
            </a:r>
            <a:r>
              <a:rPr lang="en-US" sz="1433" b="1" dirty="0">
                <a:solidFill>
                  <a:srgbClr val="FF0000"/>
                </a:solidFill>
              </a:rPr>
              <a:t>, or over 1 billion times more copies than at the beginning!!!</a:t>
            </a:r>
          </a:p>
        </p:txBody>
      </p:sp>
      <p:sp>
        <p:nvSpPr>
          <p:cNvPr id="7" name="TextBox 6">
            <a:extLst>
              <a:ext uri="{FF2B5EF4-FFF2-40B4-BE49-F238E27FC236}">
                <a16:creationId xmlns:a16="http://schemas.microsoft.com/office/drawing/2014/main" id="{0BDB91FC-1563-4194-82B9-57B060182451}"/>
              </a:ext>
            </a:extLst>
          </p:cNvPr>
          <p:cNvSpPr txBox="1"/>
          <p:nvPr/>
        </p:nvSpPr>
        <p:spPr>
          <a:xfrm>
            <a:off x="5127813" y="101230"/>
            <a:ext cx="2433230" cy="483337"/>
          </a:xfrm>
          <a:prstGeom prst="rect">
            <a:avLst/>
          </a:prstGeom>
          <a:noFill/>
        </p:spPr>
        <p:txBody>
          <a:bodyPr wrap="none" rtlCol="0">
            <a:spAutoFit/>
          </a:bodyPr>
          <a:lstStyle/>
          <a:p>
            <a:r>
              <a:rPr lang="en-US" sz="2541" dirty="0"/>
              <a:t>Three PCR Cycles</a:t>
            </a:r>
          </a:p>
        </p:txBody>
      </p:sp>
      <p:sp>
        <p:nvSpPr>
          <p:cNvPr id="4" name="Date Placeholder 3">
            <a:extLst>
              <a:ext uri="{FF2B5EF4-FFF2-40B4-BE49-F238E27FC236}">
                <a16:creationId xmlns:a16="http://schemas.microsoft.com/office/drawing/2014/main" id="{9BCE2D82-95B3-7E83-2C7B-B8AF7FBC9DC8}"/>
              </a:ext>
            </a:extLst>
          </p:cNvPr>
          <p:cNvSpPr>
            <a:spLocks noGrp="1"/>
          </p:cNvSpPr>
          <p:nvPr>
            <p:ph type="dt" sz="half" idx="10"/>
          </p:nvPr>
        </p:nvSpPr>
        <p:spPr/>
        <p:txBody>
          <a:bodyPr/>
          <a:lstStyle/>
          <a:p>
            <a:fld id="{35264924-8872-4CB5-AB05-225F08B4A263}" type="datetime1">
              <a:rPr lang="en-US" smtClean="0"/>
              <a:t>8/19/2023</a:t>
            </a:fld>
            <a:endParaRPr lang="en-US"/>
          </a:p>
        </p:txBody>
      </p:sp>
      <p:sp>
        <p:nvSpPr>
          <p:cNvPr id="5" name="Footer Placeholder 4">
            <a:extLst>
              <a:ext uri="{FF2B5EF4-FFF2-40B4-BE49-F238E27FC236}">
                <a16:creationId xmlns:a16="http://schemas.microsoft.com/office/drawing/2014/main" id="{0887B05E-8BFE-DE27-AE43-D250CD3014EA}"/>
              </a:ext>
            </a:extLst>
          </p:cNvPr>
          <p:cNvSpPr>
            <a:spLocks noGrp="1"/>
          </p:cNvSpPr>
          <p:nvPr>
            <p:ph type="ftr" sz="quarter" idx="11"/>
          </p:nvPr>
        </p:nvSpPr>
        <p:spPr/>
        <p:txBody>
          <a:bodyPr/>
          <a:lstStyle/>
          <a:p>
            <a:r>
              <a:rPr lang="en-US"/>
              <a:t>D &amp; D - Lec 2 - Fall 2023</a:t>
            </a:r>
          </a:p>
        </p:txBody>
      </p:sp>
      <p:sp>
        <p:nvSpPr>
          <p:cNvPr id="6" name="Slide Number Placeholder 5">
            <a:extLst>
              <a:ext uri="{FF2B5EF4-FFF2-40B4-BE49-F238E27FC236}">
                <a16:creationId xmlns:a16="http://schemas.microsoft.com/office/drawing/2014/main" id="{12F2AB1C-5C53-A65D-56D5-15EB5D6962E4}"/>
              </a:ext>
            </a:extLst>
          </p:cNvPr>
          <p:cNvSpPr>
            <a:spLocks noGrp="1"/>
          </p:cNvSpPr>
          <p:nvPr>
            <p:ph type="sldNum" sz="quarter" idx="12"/>
          </p:nvPr>
        </p:nvSpPr>
        <p:spPr/>
        <p:txBody>
          <a:bodyPr/>
          <a:lstStyle/>
          <a:p>
            <a:fld id="{DC3BB032-4020-48F4-953B-341806DC4A2B}" type="slidenum">
              <a:rPr lang="en-US" smtClean="0"/>
              <a:t>67</a:t>
            </a:fld>
            <a:endParaRPr lang="en-US"/>
          </a:p>
        </p:txBody>
      </p:sp>
      <p:sp>
        <p:nvSpPr>
          <p:cNvPr id="3" name="TextBox 2">
            <a:extLst>
              <a:ext uri="{FF2B5EF4-FFF2-40B4-BE49-F238E27FC236}">
                <a16:creationId xmlns:a16="http://schemas.microsoft.com/office/drawing/2014/main" id="{AC6358DE-28D5-A1DA-17CC-66D0A983F994}"/>
              </a:ext>
            </a:extLst>
          </p:cNvPr>
          <p:cNvSpPr txBox="1"/>
          <p:nvPr/>
        </p:nvSpPr>
        <p:spPr>
          <a:xfrm>
            <a:off x="2273300" y="4038600"/>
            <a:ext cx="2362200" cy="923330"/>
          </a:xfrm>
          <a:prstGeom prst="rect">
            <a:avLst/>
          </a:prstGeom>
          <a:noFill/>
        </p:spPr>
        <p:txBody>
          <a:bodyPr wrap="square" rtlCol="0">
            <a:spAutoFit/>
          </a:bodyPr>
          <a:lstStyle/>
          <a:p>
            <a:r>
              <a:rPr lang="en-US" i="1" dirty="0">
                <a:solidFill>
                  <a:srgbClr val="C00000"/>
                </a:solidFill>
              </a:rPr>
              <a:t>One end of PCR product is defined by starting at the primer.</a:t>
            </a:r>
          </a:p>
        </p:txBody>
      </p:sp>
      <p:sp>
        <p:nvSpPr>
          <p:cNvPr id="9" name="TextBox 8">
            <a:extLst>
              <a:ext uri="{FF2B5EF4-FFF2-40B4-BE49-F238E27FC236}">
                <a16:creationId xmlns:a16="http://schemas.microsoft.com/office/drawing/2014/main" id="{FC5F8135-2DBF-7A76-93B1-4C20BA2237A7}"/>
              </a:ext>
            </a:extLst>
          </p:cNvPr>
          <p:cNvSpPr txBox="1"/>
          <p:nvPr/>
        </p:nvSpPr>
        <p:spPr>
          <a:xfrm>
            <a:off x="4572000" y="2395856"/>
            <a:ext cx="3733800" cy="923330"/>
          </a:xfrm>
          <a:prstGeom prst="rect">
            <a:avLst/>
          </a:prstGeom>
          <a:noFill/>
        </p:spPr>
        <p:txBody>
          <a:bodyPr wrap="square" rtlCol="0">
            <a:spAutoFit/>
          </a:bodyPr>
          <a:lstStyle/>
          <a:p>
            <a:r>
              <a:rPr lang="en-US" i="1" dirty="0">
                <a:solidFill>
                  <a:srgbClr val="C00000"/>
                </a:solidFill>
              </a:rPr>
              <a:t>Other end of PCR product is defined by starting at the primer, using the new DNA as the template.</a:t>
            </a:r>
          </a:p>
        </p:txBody>
      </p:sp>
    </p:spTree>
    <p:extLst>
      <p:ext uri="{BB962C8B-B14F-4D97-AF65-F5344CB8AC3E}">
        <p14:creationId xmlns:p14="http://schemas.microsoft.com/office/powerpoint/2010/main" val="12816448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10.1-PCR">
            <a:hlinkClick r:id="" action="ppaction://media"/>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5"/>
          <a:stretch>
            <a:fillRect/>
          </a:stretch>
        </p:blipFill>
        <p:spPr>
          <a:xfrm>
            <a:off x="3124200" y="992826"/>
            <a:ext cx="6500812" cy="4876800"/>
          </a:xfrm>
        </p:spPr>
      </p:pic>
      <p:sp>
        <p:nvSpPr>
          <p:cNvPr id="6" name="TextBox 5">
            <a:extLst>
              <a:ext uri="{FF2B5EF4-FFF2-40B4-BE49-F238E27FC236}">
                <a16:creationId xmlns:a16="http://schemas.microsoft.com/office/drawing/2014/main" id="{B56E3162-4D0D-4FAD-9505-9409916ED2A7}"/>
              </a:ext>
            </a:extLst>
          </p:cNvPr>
          <p:cNvSpPr txBox="1"/>
          <p:nvPr/>
        </p:nvSpPr>
        <p:spPr>
          <a:xfrm>
            <a:off x="5028071" y="137161"/>
            <a:ext cx="2151743" cy="483337"/>
          </a:xfrm>
          <a:prstGeom prst="rect">
            <a:avLst/>
          </a:prstGeom>
          <a:noFill/>
        </p:spPr>
        <p:txBody>
          <a:bodyPr wrap="none" rtlCol="0">
            <a:spAutoFit/>
          </a:bodyPr>
          <a:lstStyle/>
          <a:p>
            <a:r>
              <a:rPr lang="en-US" sz="2541" dirty="0"/>
              <a:t>PCR Animation</a:t>
            </a:r>
          </a:p>
        </p:txBody>
      </p:sp>
      <p:sp>
        <p:nvSpPr>
          <p:cNvPr id="10" name="TextBox 9">
            <a:extLst>
              <a:ext uri="{FF2B5EF4-FFF2-40B4-BE49-F238E27FC236}">
                <a16:creationId xmlns:a16="http://schemas.microsoft.com/office/drawing/2014/main" id="{9D4DE7D7-4273-4D49-8253-EF155BAAA0B2}"/>
              </a:ext>
            </a:extLst>
          </p:cNvPr>
          <p:cNvSpPr txBox="1"/>
          <p:nvPr/>
        </p:nvSpPr>
        <p:spPr>
          <a:xfrm>
            <a:off x="1425503" y="808160"/>
            <a:ext cx="1224887" cy="369332"/>
          </a:xfrm>
          <a:prstGeom prst="rect">
            <a:avLst/>
          </a:prstGeom>
          <a:noFill/>
        </p:spPr>
        <p:txBody>
          <a:bodyPr wrap="none" rtlCol="0">
            <a:spAutoFit/>
          </a:bodyPr>
          <a:lstStyle/>
          <a:p>
            <a:r>
              <a:rPr lang="en-US" dirty="0">
                <a:solidFill>
                  <a:srgbClr val="C00000"/>
                </a:solidFill>
              </a:rPr>
              <a:t>Watch Me!</a:t>
            </a:r>
          </a:p>
        </p:txBody>
      </p:sp>
      <p:sp>
        <p:nvSpPr>
          <p:cNvPr id="2" name="Date Placeholder 1">
            <a:extLst>
              <a:ext uri="{FF2B5EF4-FFF2-40B4-BE49-F238E27FC236}">
                <a16:creationId xmlns:a16="http://schemas.microsoft.com/office/drawing/2014/main" id="{F038B217-8F7E-D5A3-97E8-628BB589A411}"/>
              </a:ext>
            </a:extLst>
          </p:cNvPr>
          <p:cNvSpPr>
            <a:spLocks noGrp="1"/>
          </p:cNvSpPr>
          <p:nvPr>
            <p:ph type="dt" sz="half" idx="10"/>
          </p:nvPr>
        </p:nvSpPr>
        <p:spPr/>
        <p:txBody>
          <a:bodyPr/>
          <a:lstStyle/>
          <a:p>
            <a:fld id="{D1273180-6989-4FC9-BD01-098522E76776}" type="datetime1">
              <a:rPr lang="en-US" smtClean="0"/>
              <a:t>8/19/2023</a:t>
            </a:fld>
            <a:endParaRPr lang="en-US"/>
          </a:p>
        </p:txBody>
      </p:sp>
      <p:sp>
        <p:nvSpPr>
          <p:cNvPr id="4" name="Footer Placeholder 3">
            <a:extLst>
              <a:ext uri="{FF2B5EF4-FFF2-40B4-BE49-F238E27FC236}">
                <a16:creationId xmlns:a16="http://schemas.microsoft.com/office/drawing/2014/main" id="{EDDFB459-CBEB-82E3-2152-5EC0F136490B}"/>
              </a:ext>
            </a:extLst>
          </p:cNvPr>
          <p:cNvSpPr>
            <a:spLocks noGrp="1"/>
          </p:cNvSpPr>
          <p:nvPr>
            <p:ph type="ftr" sz="quarter" idx="11"/>
          </p:nvPr>
        </p:nvSpPr>
        <p:spPr/>
        <p:txBody>
          <a:bodyPr/>
          <a:lstStyle/>
          <a:p>
            <a:r>
              <a:rPr lang="en-US"/>
              <a:t>D &amp; D - Lec 2 - Fall 2023</a:t>
            </a:r>
          </a:p>
        </p:txBody>
      </p:sp>
      <p:sp>
        <p:nvSpPr>
          <p:cNvPr id="5" name="Slide Number Placeholder 4">
            <a:extLst>
              <a:ext uri="{FF2B5EF4-FFF2-40B4-BE49-F238E27FC236}">
                <a16:creationId xmlns:a16="http://schemas.microsoft.com/office/drawing/2014/main" id="{1FDFA6C7-7A2C-479E-3691-53DAF2248659}"/>
              </a:ext>
            </a:extLst>
          </p:cNvPr>
          <p:cNvSpPr>
            <a:spLocks noGrp="1"/>
          </p:cNvSpPr>
          <p:nvPr>
            <p:ph type="sldNum" sz="quarter" idx="12"/>
          </p:nvPr>
        </p:nvSpPr>
        <p:spPr/>
        <p:txBody>
          <a:bodyPr/>
          <a:lstStyle/>
          <a:p>
            <a:fld id="{DC3BB032-4020-48F4-953B-341806DC4A2B}" type="slidenum">
              <a:rPr lang="en-US" smtClean="0"/>
              <a:t>68</a:t>
            </a:fld>
            <a:endParaRPr lang="en-US"/>
          </a:p>
        </p:txBody>
      </p:sp>
    </p:spTree>
    <p:extLst>
      <p:ext uri="{BB962C8B-B14F-4D97-AF65-F5344CB8AC3E}">
        <p14:creationId xmlns:p14="http://schemas.microsoft.com/office/powerpoint/2010/main" val="1533951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70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DF2298A-EA44-4929-9855-D58C29E99728}"/>
              </a:ext>
            </a:extLst>
          </p:cNvPr>
          <p:cNvSpPr/>
          <p:nvPr/>
        </p:nvSpPr>
        <p:spPr>
          <a:xfrm>
            <a:off x="2066773" y="1912606"/>
            <a:ext cx="4453820" cy="1169551"/>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                       </a:t>
            </a:r>
            <a:r>
              <a:rPr lang="en-US" sz="1400" b="1" dirty="0">
                <a:highlight>
                  <a:srgbClr val="00FF00"/>
                </a:highlight>
                <a:latin typeface="Courier New" panose="02070309020205020404" pitchFamily="49" charset="0"/>
                <a:cs typeface="Courier New" panose="02070309020205020404" pitchFamily="49" charset="0"/>
              </a:rPr>
              <a:t>ACACG5’</a:t>
            </a: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p>
          <a:p>
            <a:r>
              <a:rPr lang="en-US" sz="1400" dirty="0">
                <a:latin typeface="Courier New" panose="02070309020205020404" pitchFamily="49" charset="0"/>
                <a:cs typeface="Courier New" panose="02070309020205020404" pitchFamily="49" charset="0"/>
              </a:rPr>
              <a:t>--TTCGACTGATCAGCTACGCTT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3" name="Rectangle 2">
            <a:extLst>
              <a:ext uri="{FF2B5EF4-FFF2-40B4-BE49-F238E27FC236}">
                <a16:creationId xmlns:a16="http://schemas.microsoft.com/office/drawing/2014/main" id="{B544976E-2A91-4066-8612-EA6F3323339F}"/>
              </a:ext>
            </a:extLst>
          </p:cNvPr>
          <p:cNvSpPr/>
          <p:nvPr/>
        </p:nvSpPr>
        <p:spPr>
          <a:xfrm>
            <a:off x="1884806" y="1002767"/>
            <a:ext cx="4453820" cy="523220"/>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5" name="Rectangle 4">
            <a:extLst>
              <a:ext uri="{FF2B5EF4-FFF2-40B4-BE49-F238E27FC236}">
                <a16:creationId xmlns:a16="http://schemas.microsoft.com/office/drawing/2014/main" id="{EC36350F-8E2B-4D6E-B2A0-B4DC39EACCA4}"/>
              </a:ext>
            </a:extLst>
          </p:cNvPr>
          <p:cNvSpPr/>
          <p:nvPr/>
        </p:nvSpPr>
        <p:spPr>
          <a:xfrm>
            <a:off x="1948877" y="3617301"/>
            <a:ext cx="4329091" cy="1169551"/>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dirty="0">
                <a:solidFill>
                  <a:srgbClr val="008000"/>
                </a:solidFill>
                <a:latin typeface="Courier New" panose="02070309020205020404" pitchFamily="49" charset="0"/>
                <a:cs typeface="Courier New" panose="02070309020205020404" pitchFamily="49" charset="0"/>
              </a:rPr>
              <a:t>&lt;-</a:t>
            </a:r>
            <a:r>
              <a:rPr lang="en-US" sz="1400" b="1" dirty="0">
                <a:solidFill>
                  <a:srgbClr val="00800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p>
          <a:p>
            <a:endParaRPr lang="en-US" sz="1400" dirty="0">
              <a:highlight>
                <a:srgbClr val="FF00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5’</a:t>
            </a:r>
            <a:r>
              <a:rPr lang="en-US" sz="1400" b="1" dirty="0">
                <a:highlight>
                  <a:srgbClr val="FFFF00"/>
                </a:highlight>
                <a:latin typeface="Courier New" panose="02070309020205020404" pitchFamily="49" charset="0"/>
                <a:cs typeface="Courier New" panose="02070309020205020404" pitchFamily="49" charset="0"/>
              </a:rPr>
              <a:t>CTGAC</a:t>
            </a:r>
            <a:r>
              <a:rPr lang="en-US" sz="1400" b="1" dirty="0">
                <a:solidFill>
                  <a:srgbClr val="C00000"/>
                </a:solidFill>
                <a:latin typeface="Courier New" panose="02070309020205020404" pitchFamily="49" charset="0"/>
                <a:cs typeface="Courier New" panose="02070309020205020404" pitchFamily="49" charset="0"/>
              </a:rPr>
              <a:t>TAGTCGATGCGAATGTGCGGTGC-&gt;</a:t>
            </a:r>
          </a:p>
          <a:p>
            <a:r>
              <a:rPr lang="en-US" sz="1400" dirty="0">
                <a:latin typeface="Courier New" panose="02070309020205020404" pitchFamily="49" charset="0"/>
                <a:cs typeface="Courier New" panose="02070309020205020404" pitchFamily="49" charset="0"/>
              </a:rPr>
              <a:t>--TTCGACTGATCAGCTACGCTT</a:t>
            </a:r>
            <a:r>
              <a:rPr lang="en-US" sz="1400"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6" name="Rectangle 5">
            <a:extLst>
              <a:ext uri="{FF2B5EF4-FFF2-40B4-BE49-F238E27FC236}">
                <a16:creationId xmlns:a16="http://schemas.microsoft.com/office/drawing/2014/main" id="{02CE01A5-A099-4E75-9DCA-17A42C1F5537}"/>
              </a:ext>
            </a:extLst>
          </p:cNvPr>
          <p:cNvSpPr/>
          <p:nvPr/>
        </p:nvSpPr>
        <p:spPr>
          <a:xfrm>
            <a:off x="6338625" y="973944"/>
            <a:ext cx="4267449" cy="1169551"/>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b="1" dirty="0">
                <a:solidFill>
                  <a:srgbClr val="00800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highlight>
                <a:srgbClr val="FF00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b="1"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7" name="Rectangle 6">
            <a:extLst>
              <a:ext uri="{FF2B5EF4-FFF2-40B4-BE49-F238E27FC236}">
                <a16:creationId xmlns:a16="http://schemas.microsoft.com/office/drawing/2014/main" id="{ED990933-0E8D-44E2-9D3F-D6CE5E541505}"/>
              </a:ext>
            </a:extLst>
          </p:cNvPr>
          <p:cNvSpPr/>
          <p:nvPr/>
        </p:nvSpPr>
        <p:spPr>
          <a:xfrm>
            <a:off x="6341187" y="2215884"/>
            <a:ext cx="4389747" cy="2031325"/>
          </a:xfrm>
          <a:prstGeom prst="rect">
            <a:avLst/>
          </a:prstGeom>
        </p:spPr>
        <p:txBody>
          <a:bodyPr wrap="square">
            <a:spAutoFit/>
          </a:bodyPr>
          <a:lstStyle/>
          <a:p>
            <a:r>
              <a:rPr lang="en-US" sz="1400" dirty="0">
                <a:solidFill>
                  <a:schemeClr val="bg1">
                    <a:lumMod val="75000"/>
                  </a:schemeClr>
                </a:solidFill>
                <a:latin typeface="Courier New" panose="02070309020205020404" pitchFamily="49" charset="0"/>
                <a:cs typeface="Courier New" panose="02070309020205020404" pitchFamily="49" charset="0"/>
              </a:rPr>
              <a:t>--AAG</a:t>
            </a:r>
            <a:r>
              <a:rPr lang="en-US" sz="1400" b="1" u="sng" dirty="0">
                <a:solidFill>
                  <a:schemeClr val="bg1">
                    <a:lumMod val="75000"/>
                  </a:schemeClr>
                </a:solidFill>
                <a:latin typeface="Courier New" panose="02070309020205020404" pitchFamily="49" charset="0"/>
                <a:cs typeface="Courier New" panose="02070309020205020404" pitchFamily="49" charset="0"/>
              </a:rPr>
              <a:t>CTGAC</a:t>
            </a:r>
            <a:r>
              <a:rPr lang="en-US" sz="1400" dirty="0">
                <a:solidFill>
                  <a:schemeClr val="bg1">
                    <a:lumMod val="75000"/>
                  </a:schemeClr>
                </a:solidFill>
                <a:latin typeface="Courier New" panose="02070309020205020404" pitchFamily="49" charset="0"/>
                <a:cs typeface="Courier New" panose="02070309020205020404" pitchFamily="49" charset="0"/>
              </a:rPr>
              <a:t>TAGTCGATGCGAATGTGCGGTGC--</a:t>
            </a: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endParaRPr lang="en-US" sz="1400" dirty="0">
              <a:solidFill>
                <a:srgbClr val="FF0000"/>
              </a:solidFill>
              <a:highlight>
                <a:srgbClr val="FFFF00"/>
              </a:highlight>
              <a:latin typeface="Courier New" panose="02070309020205020404" pitchFamily="49" charset="0"/>
              <a:cs typeface="Courier New" panose="02070309020205020404" pitchFamily="49" charset="0"/>
            </a:endParaRPr>
          </a:p>
          <a:p>
            <a:r>
              <a:rPr lang="en-US" sz="1400" b="1" dirty="0">
                <a:solidFill>
                  <a:srgbClr val="00800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highlight>
                <a:srgbClr val="FF00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TAGTCGATGCGAATGTGCGGTGC--</a:t>
            </a:r>
          </a:p>
          <a:p>
            <a:r>
              <a:rPr lang="en-US" sz="1400" b="1" dirty="0">
                <a:latin typeface="Courier New" panose="02070309020205020404" pitchFamily="49" charset="0"/>
                <a:cs typeface="Courier New" panose="02070309020205020404" pitchFamily="49" charset="0"/>
              </a:rPr>
              <a:t>                        </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u="sng" dirty="0">
                <a:solidFill>
                  <a:schemeClr val="bg1">
                    <a:lumMod val="75000"/>
                  </a:schemeClr>
                </a:solidFill>
                <a:latin typeface="Courier New" panose="02070309020205020404" pitchFamily="49" charset="0"/>
                <a:cs typeface="Courier New" panose="02070309020205020404" pitchFamily="49" charset="0"/>
              </a:rPr>
              <a:t>ACACG</a:t>
            </a:r>
            <a:r>
              <a:rPr lang="en-US" sz="1400" dirty="0">
                <a:solidFill>
                  <a:schemeClr val="bg1">
                    <a:lumMod val="75000"/>
                  </a:schemeClr>
                </a:solidFill>
                <a:latin typeface="Courier New" panose="02070309020205020404" pitchFamily="49" charset="0"/>
                <a:cs typeface="Courier New" panose="02070309020205020404" pitchFamily="49" charset="0"/>
              </a:rPr>
              <a:t>CCACG--</a:t>
            </a:r>
          </a:p>
        </p:txBody>
      </p:sp>
      <p:sp>
        <p:nvSpPr>
          <p:cNvPr id="8" name="Rectangle 7">
            <a:extLst>
              <a:ext uri="{FF2B5EF4-FFF2-40B4-BE49-F238E27FC236}">
                <a16:creationId xmlns:a16="http://schemas.microsoft.com/office/drawing/2014/main" id="{7956ECBB-E782-42C6-B751-E390C7C772AB}"/>
              </a:ext>
            </a:extLst>
          </p:cNvPr>
          <p:cNvSpPr/>
          <p:nvPr/>
        </p:nvSpPr>
        <p:spPr>
          <a:xfrm>
            <a:off x="6277115" y="4096216"/>
            <a:ext cx="4695685" cy="2031325"/>
          </a:xfrm>
          <a:prstGeom prst="rect">
            <a:avLst/>
          </a:prstGeom>
        </p:spPr>
        <p:txBody>
          <a:bodyPr wrap="square">
            <a:spAutoFit/>
          </a:bodyPr>
          <a:lstStyle/>
          <a:p>
            <a:r>
              <a:rPr lang="en-US" sz="1400" dirty="0">
                <a:solidFill>
                  <a:schemeClr val="bg1">
                    <a:lumMod val="75000"/>
                  </a:schemeClr>
                </a:solidFill>
                <a:latin typeface="Courier New" panose="02070309020205020404" pitchFamily="49" charset="0"/>
                <a:cs typeface="Courier New" panose="02070309020205020404" pitchFamily="49" charset="0"/>
              </a:rPr>
              <a:t>--AAG</a:t>
            </a:r>
            <a:r>
              <a:rPr lang="en-US" sz="1400" b="1" u="sng" dirty="0">
                <a:solidFill>
                  <a:schemeClr val="bg1">
                    <a:lumMod val="75000"/>
                  </a:schemeClr>
                </a:solidFill>
                <a:latin typeface="Courier New" panose="02070309020205020404" pitchFamily="49" charset="0"/>
                <a:cs typeface="Courier New" panose="02070309020205020404" pitchFamily="49" charset="0"/>
              </a:rPr>
              <a:t>CTGAC</a:t>
            </a:r>
            <a:r>
              <a:rPr lang="en-US" sz="1400" dirty="0">
                <a:solidFill>
                  <a:schemeClr val="bg1">
                    <a:lumMod val="75000"/>
                  </a:schemeClr>
                </a:solidFill>
                <a:latin typeface="Courier New" panose="02070309020205020404" pitchFamily="49" charset="0"/>
                <a:cs typeface="Courier New" panose="02070309020205020404" pitchFamily="49" charset="0"/>
              </a:rPr>
              <a:t>TAGTCGATGCGAATGTGCGGTGC--</a:t>
            </a: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FFA41D"/>
                </a:solidFill>
                <a:latin typeface="Courier New" panose="02070309020205020404" pitchFamily="49" charset="0"/>
                <a:cs typeface="Courier New" panose="02070309020205020404" pitchFamily="49" charset="0"/>
              </a:rPr>
              <a:t>TAGTCGATGCGAATGTGC</a:t>
            </a:r>
          </a:p>
          <a:p>
            <a:r>
              <a:rPr lang="en-US" sz="1400" b="1" dirty="0">
                <a:solidFill>
                  <a:srgbClr val="00B05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u="sng" dirty="0">
                <a:solidFill>
                  <a:schemeClr val="bg1">
                    <a:lumMod val="75000"/>
                  </a:schemeClr>
                </a:solidFill>
                <a:latin typeface="Courier New" panose="02070309020205020404" pitchFamily="49" charset="0"/>
                <a:cs typeface="Courier New" panose="02070309020205020404" pitchFamily="49" charset="0"/>
              </a:rPr>
              <a:t>ACACG</a:t>
            </a:r>
            <a:r>
              <a:rPr lang="en-US" sz="1400" dirty="0">
                <a:solidFill>
                  <a:schemeClr val="bg1">
                    <a:lumMod val="75000"/>
                  </a:schemeClr>
                </a:solidFill>
                <a:latin typeface="Courier New" panose="02070309020205020404" pitchFamily="49" charset="0"/>
                <a:cs typeface="Courier New" panose="02070309020205020404" pitchFamily="49" charset="0"/>
              </a:rPr>
              <a:t>CCACG--</a:t>
            </a:r>
          </a:p>
        </p:txBody>
      </p:sp>
      <p:cxnSp>
        <p:nvCxnSpPr>
          <p:cNvPr id="10" name="Straight Arrow Connector 9">
            <a:extLst>
              <a:ext uri="{FF2B5EF4-FFF2-40B4-BE49-F238E27FC236}">
                <a16:creationId xmlns:a16="http://schemas.microsoft.com/office/drawing/2014/main" id="{1A041C50-76E0-4C33-AE34-CC3D636F04C7}"/>
              </a:ext>
            </a:extLst>
          </p:cNvPr>
          <p:cNvCxnSpPr/>
          <p:nvPr/>
        </p:nvCxnSpPr>
        <p:spPr>
          <a:xfrm>
            <a:off x="4215669" y="1509150"/>
            <a:ext cx="0" cy="3957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9AAA462-A2ED-4955-A312-D3038C4C6022}"/>
              </a:ext>
            </a:extLst>
          </p:cNvPr>
          <p:cNvCxnSpPr/>
          <p:nvPr/>
        </p:nvCxnSpPr>
        <p:spPr>
          <a:xfrm>
            <a:off x="4130879" y="3246658"/>
            <a:ext cx="0" cy="3639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C0AFE1C-4F7E-4EA1-AC28-29D4F2808555}"/>
              </a:ext>
            </a:extLst>
          </p:cNvPr>
          <p:cNvCxnSpPr>
            <a:cxnSpLocks/>
          </p:cNvCxnSpPr>
          <p:nvPr/>
        </p:nvCxnSpPr>
        <p:spPr>
          <a:xfrm flipV="1">
            <a:off x="5854541" y="1602842"/>
            <a:ext cx="426301" cy="25759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5DD569D-4E86-423C-9C16-C2A07DF3A23A}"/>
              </a:ext>
            </a:extLst>
          </p:cNvPr>
          <p:cNvCxnSpPr/>
          <p:nvPr/>
        </p:nvCxnSpPr>
        <p:spPr>
          <a:xfrm>
            <a:off x="8047125" y="3589187"/>
            <a:ext cx="0" cy="2426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AA9E7E0-872D-42E2-A211-7B1DB744729F}"/>
              </a:ext>
            </a:extLst>
          </p:cNvPr>
          <p:cNvSpPr/>
          <p:nvPr/>
        </p:nvSpPr>
        <p:spPr>
          <a:xfrm>
            <a:off x="474973" y="5593623"/>
            <a:ext cx="3671640" cy="523220"/>
          </a:xfrm>
          <a:prstGeom prst="rect">
            <a:avLst/>
          </a:prstGeom>
        </p:spPr>
        <p:txBody>
          <a:bodyPr wrap="square">
            <a:spAutoFit/>
          </a:bodyPr>
          <a:lstStyle/>
          <a:p>
            <a:r>
              <a:rPr lang="en-US" sz="1400" b="1" u="sng" dirty="0">
                <a:highlight>
                  <a:srgbClr val="FFFF00"/>
                </a:highlight>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a:t>
            </a:r>
          </a:p>
          <a:p>
            <a:r>
              <a:rPr lang="en-US" sz="1400" dirty="0">
                <a:latin typeface="Courier New" panose="02070309020205020404" pitchFamily="49" charset="0"/>
                <a:cs typeface="Courier New" panose="02070309020205020404" pitchFamily="49" charset="0"/>
              </a:rPr>
              <a:t>GACTGATCAGCTACGCTT</a:t>
            </a:r>
            <a:r>
              <a:rPr lang="en-US" sz="1400" b="1" u="sng" dirty="0">
                <a:highlight>
                  <a:srgbClr val="00FF00"/>
                </a:highlight>
                <a:latin typeface="Courier New" panose="02070309020205020404" pitchFamily="49" charset="0"/>
                <a:cs typeface="Courier New" panose="02070309020205020404" pitchFamily="49" charset="0"/>
              </a:rPr>
              <a:t>ACACG</a:t>
            </a:r>
            <a:endParaRPr lang="en-US" sz="1400" dirty="0">
              <a:highlight>
                <a:srgbClr val="00FF00"/>
              </a:highlight>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E5DFF1BA-406E-4A60-951B-F8DE6A525D2C}"/>
              </a:ext>
            </a:extLst>
          </p:cNvPr>
          <p:cNvSpPr txBox="1"/>
          <p:nvPr/>
        </p:nvSpPr>
        <p:spPr>
          <a:xfrm>
            <a:off x="1349333" y="505426"/>
            <a:ext cx="717440" cy="338554"/>
          </a:xfrm>
          <a:prstGeom prst="rect">
            <a:avLst/>
          </a:prstGeom>
          <a:noFill/>
        </p:spPr>
        <p:txBody>
          <a:bodyPr wrap="none" rtlCol="0">
            <a:spAutoFit/>
          </a:bodyPr>
          <a:lstStyle/>
          <a:p>
            <a:r>
              <a:rPr lang="en-US" sz="1600" dirty="0"/>
              <a:t>Cycle I</a:t>
            </a:r>
          </a:p>
        </p:txBody>
      </p:sp>
      <p:sp>
        <p:nvSpPr>
          <p:cNvPr id="13" name="TextBox 12">
            <a:extLst>
              <a:ext uri="{FF2B5EF4-FFF2-40B4-BE49-F238E27FC236}">
                <a16:creationId xmlns:a16="http://schemas.microsoft.com/office/drawing/2014/main" id="{52A78487-F7B2-4B89-A004-DCE9AC782B57}"/>
              </a:ext>
            </a:extLst>
          </p:cNvPr>
          <p:cNvSpPr txBox="1"/>
          <p:nvPr/>
        </p:nvSpPr>
        <p:spPr>
          <a:xfrm>
            <a:off x="2165758" y="4758033"/>
            <a:ext cx="3843681" cy="369332"/>
          </a:xfrm>
          <a:prstGeom prst="rect">
            <a:avLst/>
          </a:prstGeom>
          <a:noFill/>
        </p:spPr>
        <p:txBody>
          <a:bodyPr wrap="none" rtlCol="0">
            <a:spAutoFit/>
          </a:bodyPr>
          <a:lstStyle/>
          <a:p>
            <a:r>
              <a:rPr lang="en-US" dirty="0">
                <a:solidFill>
                  <a:srgbClr val="C00000"/>
                </a:solidFill>
              </a:rPr>
              <a:t>So far - defined one end of the product</a:t>
            </a:r>
          </a:p>
        </p:txBody>
      </p:sp>
      <p:sp>
        <p:nvSpPr>
          <p:cNvPr id="17" name="TextBox 16">
            <a:extLst>
              <a:ext uri="{FF2B5EF4-FFF2-40B4-BE49-F238E27FC236}">
                <a16:creationId xmlns:a16="http://schemas.microsoft.com/office/drawing/2014/main" id="{288E746B-C937-4A99-8BBD-F69AFA35F0E1}"/>
              </a:ext>
            </a:extLst>
          </p:cNvPr>
          <p:cNvSpPr txBox="1"/>
          <p:nvPr/>
        </p:nvSpPr>
        <p:spPr>
          <a:xfrm>
            <a:off x="6067691" y="575853"/>
            <a:ext cx="768737" cy="338554"/>
          </a:xfrm>
          <a:prstGeom prst="rect">
            <a:avLst/>
          </a:prstGeom>
          <a:noFill/>
        </p:spPr>
        <p:txBody>
          <a:bodyPr wrap="none" rtlCol="0">
            <a:spAutoFit/>
          </a:bodyPr>
          <a:lstStyle/>
          <a:p>
            <a:r>
              <a:rPr lang="en-US" sz="1600" dirty="0"/>
              <a:t>Cycle II</a:t>
            </a:r>
          </a:p>
        </p:txBody>
      </p:sp>
      <p:sp>
        <p:nvSpPr>
          <p:cNvPr id="19" name="TextBox 18">
            <a:extLst>
              <a:ext uri="{FF2B5EF4-FFF2-40B4-BE49-F238E27FC236}">
                <a16:creationId xmlns:a16="http://schemas.microsoft.com/office/drawing/2014/main" id="{95257EEE-EE56-4425-A880-405C646932F8}"/>
              </a:ext>
            </a:extLst>
          </p:cNvPr>
          <p:cNvSpPr txBox="1"/>
          <p:nvPr/>
        </p:nvSpPr>
        <p:spPr>
          <a:xfrm>
            <a:off x="10287000" y="4296368"/>
            <a:ext cx="1828800" cy="923330"/>
          </a:xfrm>
          <a:prstGeom prst="rect">
            <a:avLst/>
          </a:prstGeom>
          <a:noFill/>
        </p:spPr>
        <p:txBody>
          <a:bodyPr wrap="square" rtlCol="0">
            <a:spAutoFit/>
          </a:bodyPr>
          <a:lstStyle/>
          <a:p>
            <a:r>
              <a:rPr lang="en-US" dirty="0">
                <a:solidFill>
                  <a:srgbClr val="C00000"/>
                </a:solidFill>
              </a:rPr>
              <a:t>Now have one strand of the product</a:t>
            </a:r>
          </a:p>
        </p:txBody>
      </p:sp>
      <p:cxnSp>
        <p:nvCxnSpPr>
          <p:cNvPr id="21" name="Straight Arrow Connector 20">
            <a:extLst>
              <a:ext uri="{FF2B5EF4-FFF2-40B4-BE49-F238E27FC236}">
                <a16:creationId xmlns:a16="http://schemas.microsoft.com/office/drawing/2014/main" id="{F656BD22-37AC-4359-B9CC-7B598D42A95F}"/>
              </a:ext>
            </a:extLst>
          </p:cNvPr>
          <p:cNvCxnSpPr/>
          <p:nvPr/>
        </p:nvCxnSpPr>
        <p:spPr>
          <a:xfrm>
            <a:off x="8194371" y="2054363"/>
            <a:ext cx="0" cy="2426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CA6D30E-D686-46C6-88CD-56F7952B918F}"/>
              </a:ext>
            </a:extLst>
          </p:cNvPr>
          <p:cNvSpPr txBox="1"/>
          <p:nvPr/>
        </p:nvSpPr>
        <p:spPr>
          <a:xfrm>
            <a:off x="607019" y="5150844"/>
            <a:ext cx="1277786" cy="338554"/>
          </a:xfrm>
          <a:prstGeom prst="rect">
            <a:avLst/>
          </a:prstGeom>
          <a:noFill/>
        </p:spPr>
        <p:txBody>
          <a:bodyPr wrap="none" rtlCol="0">
            <a:spAutoFit/>
          </a:bodyPr>
          <a:lstStyle/>
          <a:p>
            <a:r>
              <a:rPr lang="en-US" sz="1600" dirty="0"/>
              <a:t>Final Product</a:t>
            </a:r>
          </a:p>
        </p:txBody>
      </p:sp>
      <p:cxnSp>
        <p:nvCxnSpPr>
          <p:cNvPr id="24" name="Straight Arrow Connector 23">
            <a:extLst>
              <a:ext uri="{FF2B5EF4-FFF2-40B4-BE49-F238E27FC236}">
                <a16:creationId xmlns:a16="http://schemas.microsoft.com/office/drawing/2014/main" id="{0DFBB86C-213A-4EA9-A1D4-27B157B4BC2B}"/>
              </a:ext>
            </a:extLst>
          </p:cNvPr>
          <p:cNvCxnSpPr>
            <a:cxnSpLocks/>
          </p:cNvCxnSpPr>
          <p:nvPr/>
        </p:nvCxnSpPr>
        <p:spPr>
          <a:xfrm>
            <a:off x="2521222" y="973146"/>
            <a:ext cx="2355578" cy="79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63094CA-E028-4D27-987D-5B728CA01E1A}"/>
              </a:ext>
            </a:extLst>
          </p:cNvPr>
          <p:cNvSpPr txBox="1"/>
          <p:nvPr/>
        </p:nvSpPr>
        <p:spPr>
          <a:xfrm>
            <a:off x="2924634" y="1561359"/>
            <a:ext cx="1378647" cy="276999"/>
          </a:xfrm>
          <a:prstGeom prst="rect">
            <a:avLst/>
          </a:prstGeom>
          <a:noFill/>
        </p:spPr>
        <p:txBody>
          <a:bodyPr wrap="none" rtlCol="0">
            <a:spAutoFit/>
          </a:bodyPr>
          <a:lstStyle/>
          <a:p>
            <a:r>
              <a:rPr lang="en-US" sz="1200" dirty="0"/>
              <a:t>Denature &amp; Anneal</a:t>
            </a:r>
          </a:p>
        </p:txBody>
      </p:sp>
      <p:sp>
        <p:nvSpPr>
          <p:cNvPr id="25" name="TextBox 24">
            <a:extLst>
              <a:ext uri="{FF2B5EF4-FFF2-40B4-BE49-F238E27FC236}">
                <a16:creationId xmlns:a16="http://schemas.microsoft.com/office/drawing/2014/main" id="{3483AEE3-693B-41C5-B3F0-28FB0173B883}"/>
              </a:ext>
            </a:extLst>
          </p:cNvPr>
          <p:cNvSpPr txBox="1"/>
          <p:nvPr/>
        </p:nvSpPr>
        <p:spPr>
          <a:xfrm>
            <a:off x="8373969" y="2054363"/>
            <a:ext cx="1378647" cy="276999"/>
          </a:xfrm>
          <a:prstGeom prst="rect">
            <a:avLst/>
          </a:prstGeom>
          <a:noFill/>
        </p:spPr>
        <p:txBody>
          <a:bodyPr wrap="none" rtlCol="0">
            <a:spAutoFit/>
          </a:bodyPr>
          <a:lstStyle/>
          <a:p>
            <a:r>
              <a:rPr lang="en-US" sz="1200" dirty="0"/>
              <a:t>Denature &amp; Anneal</a:t>
            </a:r>
          </a:p>
        </p:txBody>
      </p:sp>
      <p:sp>
        <p:nvSpPr>
          <p:cNvPr id="23" name="TextBox 22">
            <a:extLst>
              <a:ext uri="{FF2B5EF4-FFF2-40B4-BE49-F238E27FC236}">
                <a16:creationId xmlns:a16="http://schemas.microsoft.com/office/drawing/2014/main" id="{6D7ECC4E-0A96-4C64-81C5-D0AAF6867F80}"/>
              </a:ext>
            </a:extLst>
          </p:cNvPr>
          <p:cNvSpPr txBox="1"/>
          <p:nvPr/>
        </p:nvSpPr>
        <p:spPr>
          <a:xfrm>
            <a:off x="2948300" y="3188463"/>
            <a:ext cx="909416" cy="276999"/>
          </a:xfrm>
          <a:prstGeom prst="rect">
            <a:avLst/>
          </a:prstGeom>
          <a:noFill/>
        </p:spPr>
        <p:txBody>
          <a:bodyPr wrap="none" rtlCol="0">
            <a:spAutoFit/>
          </a:bodyPr>
          <a:lstStyle/>
          <a:p>
            <a:r>
              <a:rPr lang="en-US" sz="1200" dirty="0"/>
              <a:t>Polymerase</a:t>
            </a:r>
          </a:p>
        </p:txBody>
      </p:sp>
      <p:sp>
        <p:nvSpPr>
          <p:cNvPr id="26" name="TextBox 25">
            <a:extLst>
              <a:ext uri="{FF2B5EF4-FFF2-40B4-BE49-F238E27FC236}">
                <a16:creationId xmlns:a16="http://schemas.microsoft.com/office/drawing/2014/main" id="{58BCC8D1-1C7F-4980-AE49-A224840E96DE}"/>
              </a:ext>
            </a:extLst>
          </p:cNvPr>
          <p:cNvSpPr txBox="1"/>
          <p:nvPr/>
        </p:nvSpPr>
        <p:spPr>
          <a:xfrm>
            <a:off x="6866480" y="3610593"/>
            <a:ext cx="909416" cy="276999"/>
          </a:xfrm>
          <a:prstGeom prst="rect">
            <a:avLst/>
          </a:prstGeom>
          <a:noFill/>
        </p:spPr>
        <p:txBody>
          <a:bodyPr wrap="none" rtlCol="0">
            <a:spAutoFit/>
          </a:bodyPr>
          <a:lstStyle/>
          <a:p>
            <a:r>
              <a:rPr lang="en-US" sz="1200" dirty="0"/>
              <a:t>Polymerase</a:t>
            </a:r>
          </a:p>
        </p:txBody>
      </p:sp>
      <p:sp>
        <p:nvSpPr>
          <p:cNvPr id="4" name="TextBox 3">
            <a:extLst>
              <a:ext uri="{FF2B5EF4-FFF2-40B4-BE49-F238E27FC236}">
                <a16:creationId xmlns:a16="http://schemas.microsoft.com/office/drawing/2014/main" id="{6223615B-F106-4515-B31F-277620CAA9E2}"/>
              </a:ext>
            </a:extLst>
          </p:cNvPr>
          <p:cNvSpPr txBox="1"/>
          <p:nvPr/>
        </p:nvSpPr>
        <p:spPr>
          <a:xfrm>
            <a:off x="3491716" y="17805"/>
            <a:ext cx="6663042" cy="523220"/>
          </a:xfrm>
          <a:prstGeom prst="rect">
            <a:avLst/>
          </a:prstGeom>
          <a:noFill/>
        </p:spPr>
        <p:txBody>
          <a:bodyPr wrap="none" rtlCol="0">
            <a:spAutoFit/>
          </a:bodyPr>
          <a:lstStyle/>
          <a:p>
            <a:r>
              <a:rPr lang="en-US" sz="2800" dirty="0"/>
              <a:t>Detailed Events during first Three PCR Cycles</a:t>
            </a:r>
          </a:p>
        </p:txBody>
      </p:sp>
      <p:cxnSp>
        <p:nvCxnSpPr>
          <p:cNvPr id="27" name="Straight Arrow Connector 26">
            <a:extLst>
              <a:ext uri="{FF2B5EF4-FFF2-40B4-BE49-F238E27FC236}">
                <a16:creationId xmlns:a16="http://schemas.microsoft.com/office/drawing/2014/main" id="{1865B307-E943-6EBE-9DD1-88FCC8D36B81}"/>
              </a:ext>
            </a:extLst>
          </p:cNvPr>
          <p:cNvCxnSpPr/>
          <p:nvPr/>
        </p:nvCxnSpPr>
        <p:spPr>
          <a:xfrm flipH="1">
            <a:off x="9525000" y="4648200"/>
            <a:ext cx="5334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D783AB4-43BC-D97A-2B64-CE0C0900CF72}"/>
              </a:ext>
            </a:extLst>
          </p:cNvPr>
          <p:cNvCxnSpPr/>
          <p:nvPr/>
        </p:nvCxnSpPr>
        <p:spPr>
          <a:xfrm flipH="1">
            <a:off x="9752616" y="4942699"/>
            <a:ext cx="402142" cy="5466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Date Placeholder 14">
            <a:extLst>
              <a:ext uri="{FF2B5EF4-FFF2-40B4-BE49-F238E27FC236}">
                <a16:creationId xmlns:a16="http://schemas.microsoft.com/office/drawing/2014/main" id="{2B820240-8666-733B-7619-2F1D59A2B584}"/>
              </a:ext>
            </a:extLst>
          </p:cNvPr>
          <p:cNvSpPr>
            <a:spLocks noGrp="1"/>
          </p:cNvSpPr>
          <p:nvPr>
            <p:ph type="dt" sz="half" idx="10"/>
          </p:nvPr>
        </p:nvSpPr>
        <p:spPr/>
        <p:txBody>
          <a:bodyPr/>
          <a:lstStyle/>
          <a:p>
            <a:fld id="{A336FEA8-6C29-408B-8050-AB212AC6E69A}" type="datetime1">
              <a:rPr lang="en-US" smtClean="0"/>
              <a:t>8/19/2023</a:t>
            </a:fld>
            <a:endParaRPr lang="en-US"/>
          </a:p>
        </p:txBody>
      </p:sp>
      <p:sp>
        <p:nvSpPr>
          <p:cNvPr id="20" name="Footer Placeholder 19">
            <a:extLst>
              <a:ext uri="{FF2B5EF4-FFF2-40B4-BE49-F238E27FC236}">
                <a16:creationId xmlns:a16="http://schemas.microsoft.com/office/drawing/2014/main" id="{D9E8FDC3-2D1D-C592-D792-4A2063E547A0}"/>
              </a:ext>
            </a:extLst>
          </p:cNvPr>
          <p:cNvSpPr>
            <a:spLocks noGrp="1"/>
          </p:cNvSpPr>
          <p:nvPr>
            <p:ph type="ftr" sz="quarter" idx="11"/>
          </p:nvPr>
        </p:nvSpPr>
        <p:spPr/>
        <p:txBody>
          <a:bodyPr/>
          <a:lstStyle/>
          <a:p>
            <a:r>
              <a:rPr lang="en-US"/>
              <a:t>D &amp; D - Lec 2 - Fall 2023</a:t>
            </a:r>
          </a:p>
        </p:txBody>
      </p:sp>
      <p:sp>
        <p:nvSpPr>
          <p:cNvPr id="28" name="Slide Number Placeholder 27">
            <a:extLst>
              <a:ext uri="{FF2B5EF4-FFF2-40B4-BE49-F238E27FC236}">
                <a16:creationId xmlns:a16="http://schemas.microsoft.com/office/drawing/2014/main" id="{9C6AE5BE-4B28-6CC5-8374-F28CBF82D588}"/>
              </a:ext>
            </a:extLst>
          </p:cNvPr>
          <p:cNvSpPr>
            <a:spLocks noGrp="1"/>
          </p:cNvSpPr>
          <p:nvPr>
            <p:ph type="sldNum" sz="quarter" idx="12"/>
          </p:nvPr>
        </p:nvSpPr>
        <p:spPr/>
        <p:txBody>
          <a:bodyPr/>
          <a:lstStyle/>
          <a:p>
            <a:fld id="{DC3BB032-4020-48F4-953B-341806DC4A2B}" type="slidenum">
              <a:rPr lang="en-US" smtClean="0"/>
              <a:t>69</a:t>
            </a:fld>
            <a:endParaRPr lang="en-US"/>
          </a:p>
        </p:txBody>
      </p:sp>
    </p:spTree>
    <p:extLst>
      <p:ext uri="{BB962C8B-B14F-4D97-AF65-F5344CB8AC3E}">
        <p14:creationId xmlns:p14="http://schemas.microsoft.com/office/powerpoint/2010/main" val="1122623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Figure 4-06"/>
          <p:cNvPicPr>
            <a:picLocks noChangeAspect="1" noChangeArrowheads="1"/>
          </p:cNvPicPr>
          <p:nvPr/>
        </p:nvPicPr>
        <p:blipFill>
          <a:blip r:embed="rId3"/>
          <a:srcRect/>
          <a:stretch>
            <a:fillRect/>
          </a:stretch>
        </p:blipFill>
        <p:spPr bwMode="auto">
          <a:xfrm>
            <a:off x="3454400" y="664254"/>
            <a:ext cx="4903086" cy="4366260"/>
          </a:xfrm>
          <a:prstGeom prst="rect">
            <a:avLst/>
          </a:prstGeom>
          <a:noFill/>
          <a:ln w="9525">
            <a:noFill/>
            <a:miter lim="800000"/>
            <a:headEnd/>
            <a:tailEnd/>
          </a:ln>
          <a:effectLst/>
        </p:spPr>
      </p:pic>
      <p:sp>
        <p:nvSpPr>
          <p:cNvPr id="7" name="Rectangle 6">
            <a:extLst>
              <a:ext uri="{FF2B5EF4-FFF2-40B4-BE49-F238E27FC236}">
                <a16:creationId xmlns:a16="http://schemas.microsoft.com/office/drawing/2014/main" id="{527E8504-C78C-4B8E-AD99-6FD68051FDEC}"/>
              </a:ext>
            </a:extLst>
          </p:cNvPr>
          <p:cNvSpPr/>
          <p:nvPr/>
        </p:nvSpPr>
        <p:spPr>
          <a:xfrm>
            <a:off x="8011532" y="686646"/>
            <a:ext cx="3875795" cy="3570208"/>
          </a:xfrm>
          <a:prstGeom prst="rect">
            <a:avLst/>
          </a:prstGeom>
        </p:spPr>
        <p:txBody>
          <a:bodyPr wrap="square">
            <a:spAutoFit/>
          </a:bodyPr>
          <a:lstStyle/>
          <a:p>
            <a:pPr marL="285750" indent="-285750">
              <a:spcBef>
                <a:spcPct val="15000"/>
              </a:spcBef>
              <a:buFont typeface="Arial" panose="020B0604020202020204" pitchFamily="34" charset="0"/>
              <a:buChar char="•"/>
            </a:pPr>
            <a:r>
              <a:rPr lang="en-US" sz="2000" b="1" dirty="0"/>
              <a:t>Hydrogen bonds </a:t>
            </a:r>
            <a:r>
              <a:rPr lang="en-US" sz="2000" dirty="0"/>
              <a:t>form between hydrogen atoms and the carbonyl group in the peptide-bonded backbone = secondary structure</a:t>
            </a:r>
          </a:p>
          <a:p>
            <a:pPr marL="285750" indent="-285750">
              <a:spcBef>
                <a:spcPct val="15000"/>
              </a:spcBef>
              <a:buFont typeface="Arial" panose="020B0604020202020204" pitchFamily="34" charset="0"/>
              <a:buChar char="•"/>
            </a:pPr>
            <a:r>
              <a:rPr lang="en-US" sz="2000" dirty="0"/>
              <a:t>Hydrogen bonds are also found  between hydrogen and electronegative atoms on side chains (sidechain-sidechain)</a:t>
            </a:r>
          </a:p>
          <a:p>
            <a:pPr marL="285750" indent="-285750">
              <a:spcBef>
                <a:spcPct val="15000"/>
              </a:spcBef>
              <a:buFont typeface="Arial" panose="020B0604020202020204" pitchFamily="34" charset="0"/>
              <a:buChar char="•"/>
            </a:pPr>
            <a:r>
              <a:rPr lang="en-US" sz="2000" dirty="0"/>
              <a:t> Sidechains can form hydrogen bonds to the mainchain too.</a:t>
            </a:r>
          </a:p>
        </p:txBody>
      </p:sp>
      <p:sp>
        <p:nvSpPr>
          <p:cNvPr id="2" name="TextBox 1">
            <a:extLst>
              <a:ext uri="{FF2B5EF4-FFF2-40B4-BE49-F238E27FC236}">
                <a16:creationId xmlns:a16="http://schemas.microsoft.com/office/drawing/2014/main" id="{A88C629B-0FDB-4937-A467-4CC5CFB8954B}"/>
              </a:ext>
            </a:extLst>
          </p:cNvPr>
          <p:cNvSpPr txBox="1"/>
          <p:nvPr/>
        </p:nvSpPr>
        <p:spPr>
          <a:xfrm>
            <a:off x="3342237" y="3724345"/>
            <a:ext cx="1387405" cy="338554"/>
          </a:xfrm>
          <a:prstGeom prst="rect">
            <a:avLst/>
          </a:prstGeom>
          <a:noFill/>
        </p:spPr>
        <p:txBody>
          <a:bodyPr wrap="square" rtlCol="0">
            <a:spAutoFit/>
          </a:bodyPr>
          <a:lstStyle/>
          <a:p>
            <a:r>
              <a:rPr lang="en-US" sz="1600" dirty="0"/>
              <a:t>2</a:t>
            </a:r>
            <a:r>
              <a:rPr lang="en-US" sz="1600" baseline="30000" dirty="0"/>
              <a:t>ndy </a:t>
            </a:r>
            <a:r>
              <a:rPr lang="en-US" sz="1600" dirty="0"/>
              <a:t>Structure</a:t>
            </a:r>
          </a:p>
        </p:txBody>
      </p:sp>
      <p:sp>
        <p:nvSpPr>
          <p:cNvPr id="4" name="TextBox 3">
            <a:extLst>
              <a:ext uri="{FF2B5EF4-FFF2-40B4-BE49-F238E27FC236}">
                <a16:creationId xmlns:a16="http://schemas.microsoft.com/office/drawing/2014/main" id="{A94D694E-3030-4CF7-99CD-D61DFBED8F8D}"/>
              </a:ext>
            </a:extLst>
          </p:cNvPr>
          <p:cNvSpPr txBox="1"/>
          <p:nvPr/>
        </p:nvSpPr>
        <p:spPr>
          <a:xfrm>
            <a:off x="5547711" y="3724345"/>
            <a:ext cx="1764913" cy="338554"/>
          </a:xfrm>
          <a:prstGeom prst="rect">
            <a:avLst/>
          </a:prstGeom>
          <a:noFill/>
        </p:spPr>
        <p:txBody>
          <a:bodyPr wrap="square" rtlCol="0">
            <a:spAutoFit/>
          </a:bodyPr>
          <a:lstStyle/>
          <a:p>
            <a:r>
              <a:rPr lang="en-US" sz="1600" dirty="0"/>
              <a:t>3</a:t>
            </a:r>
            <a:r>
              <a:rPr lang="en-US" sz="1600" baseline="30000" dirty="0"/>
              <a:t>ry</a:t>
            </a:r>
            <a:r>
              <a:rPr lang="en-US" sz="1600" dirty="0"/>
              <a:t> Structure</a:t>
            </a:r>
          </a:p>
        </p:txBody>
      </p:sp>
      <p:sp>
        <p:nvSpPr>
          <p:cNvPr id="6" name="TextBox 5">
            <a:extLst>
              <a:ext uri="{FF2B5EF4-FFF2-40B4-BE49-F238E27FC236}">
                <a16:creationId xmlns:a16="http://schemas.microsoft.com/office/drawing/2014/main" id="{9479B4CA-FE22-43FF-ACB2-D41D206835F5}"/>
              </a:ext>
            </a:extLst>
          </p:cNvPr>
          <p:cNvSpPr txBox="1"/>
          <p:nvPr/>
        </p:nvSpPr>
        <p:spPr>
          <a:xfrm>
            <a:off x="2382833" y="-11588"/>
            <a:ext cx="6782626" cy="523220"/>
          </a:xfrm>
          <a:prstGeom prst="rect">
            <a:avLst/>
          </a:prstGeom>
          <a:noFill/>
        </p:spPr>
        <p:txBody>
          <a:bodyPr wrap="none" rtlCol="0">
            <a:spAutoFit/>
          </a:bodyPr>
          <a:lstStyle/>
          <a:p>
            <a:r>
              <a:rPr lang="en-US" sz="2800" dirty="0"/>
              <a:t>Hydrogen Bonding Stabilizes the Folded Form</a:t>
            </a:r>
          </a:p>
        </p:txBody>
      </p:sp>
      <p:graphicFrame>
        <p:nvGraphicFramePr>
          <p:cNvPr id="10" name="Object 9">
            <a:extLst>
              <a:ext uri="{FF2B5EF4-FFF2-40B4-BE49-F238E27FC236}">
                <a16:creationId xmlns:a16="http://schemas.microsoft.com/office/drawing/2014/main" id="{112204F2-12E2-418A-9B4C-DBF22B181837}"/>
              </a:ext>
            </a:extLst>
          </p:cNvPr>
          <p:cNvGraphicFramePr>
            <a:graphicFrameLocks noChangeAspect="1"/>
          </p:cNvGraphicFramePr>
          <p:nvPr/>
        </p:nvGraphicFramePr>
        <p:xfrm>
          <a:off x="3886200" y="5069911"/>
          <a:ext cx="2606675" cy="1449387"/>
        </p:xfrm>
        <a:graphic>
          <a:graphicData uri="http://schemas.openxmlformats.org/presentationml/2006/ole">
            <mc:AlternateContent xmlns:mc="http://schemas.openxmlformats.org/markup-compatibility/2006">
              <mc:Choice xmlns:v="urn:schemas-microsoft-com:vml" Requires="v">
                <p:oleObj name="MDLDrawObject Class" r:id="rId4" imgW="4762377" imgH="2647819" progId="MDLDrawOLE.MDLDrawObject.1">
                  <p:embed/>
                </p:oleObj>
              </mc:Choice>
              <mc:Fallback>
                <p:oleObj name="MDLDrawObject Class" r:id="rId4" imgW="4762377" imgH="2647819" progId="MDLDrawOLE.MDLDrawObject.1">
                  <p:embed/>
                  <p:pic>
                    <p:nvPicPr>
                      <p:cNvPr id="10" name="Object 9">
                        <a:extLst>
                          <a:ext uri="{FF2B5EF4-FFF2-40B4-BE49-F238E27FC236}">
                            <a16:creationId xmlns:a16="http://schemas.microsoft.com/office/drawing/2014/main" id="{112204F2-12E2-418A-9B4C-DBF22B181837}"/>
                          </a:ext>
                        </a:extLst>
                      </p:cNvPr>
                      <p:cNvPicPr/>
                      <p:nvPr/>
                    </p:nvPicPr>
                    <p:blipFill>
                      <a:blip r:embed="rId5"/>
                      <a:stretch>
                        <a:fillRect/>
                      </a:stretch>
                    </p:blipFill>
                    <p:spPr>
                      <a:xfrm>
                        <a:off x="3886200" y="5069911"/>
                        <a:ext cx="2606675" cy="1449387"/>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D4ED254C-0F48-44DF-AA05-3BF39A037C14}"/>
              </a:ext>
            </a:extLst>
          </p:cNvPr>
          <p:cNvGraphicFramePr>
            <a:graphicFrameLocks noChangeAspect="1"/>
          </p:cNvGraphicFramePr>
          <p:nvPr/>
        </p:nvGraphicFramePr>
        <p:xfrm>
          <a:off x="6924675" y="4956687"/>
          <a:ext cx="2974606" cy="1512888"/>
        </p:xfrm>
        <a:graphic>
          <a:graphicData uri="http://schemas.openxmlformats.org/presentationml/2006/ole">
            <mc:AlternateContent xmlns:mc="http://schemas.openxmlformats.org/markup-compatibility/2006">
              <mc:Choice xmlns:v="urn:schemas-microsoft-com:vml" Requires="v">
                <p:oleObj name="MDLDrawObject Class" r:id="rId6" imgW="5057510" imgH="2571356" progId="MDLDrawOLE.MDLDrawObject.1">
                  <p:embed/>
                </p:oleObj>
              </mc:Choice>
              <mc:Fallback>
                <p:oleObj name="MDLDrawObject Class" r:id="rId6" imgW="5057510" imgH="2571356" progId="MDLDrawOLE.MDLDrawObject.1">
                  <p:embed/>
                  <p:pic>
                    <p:nvPicPr>
                      <p:cNvPr id="12" name="Object 11">
                        <a:extLst>
                          <a:ext uri="{FF2B5EF4-FFF2-40B4-BE49-F238E27FC236}">
                            <a16:creationId xmlns:a16="http://schemas.microsoft.com/office/drawing/2014/main" id="{D4ED254C-0F48-44DF-AA05-3BF39A037C14}"/>
                          </a:ext>
                        </a:extLst>
                      </p:cNvPr>
                      <p:cNvPicPr/>
                      <p:nvPr/>
                    </p:nvPicPr>
                    <p:blipFill>
                      <a:blip r:embed="rId7"/>
                      <a:stretch>
                        <a:fillRect/>
                      </a:stretch>
                    </p:blipFill>
                    <p:spPr>
                      <a:xfrm>
                        <a:off x="6924675" y="4956687"/>
                        <a:ext cx="2974606" cy="1512888"/>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C95F5BC2-2728-94F5-DDEF-AD83330C8CFC}"/>
              </a:ext>
            </a:extLst>
          </p:cNvPr>
          <p:cNvGraphicFramePr>
            <a:graphicFrameLocks noChangeAspect="1"/>
          </p:cNvGraphicFramePr>
          <p:nvPr/>
        </p:nvGraphicFramePr>
        <p:xfrm>
          <a:off x="1676400" y="4419600"/>
          <a:ext cx="1016954" cy="1976345"/>
        </p:xfrm>
        <a:graphic>
          <a:graphicData uri="http://schemas.openxmlformats.org/presentationml/2006/ole">
            <mc:AlternateContent xmlns:mc="http://schemas.openxmlformats.org/markup-compatibility/2006">
              <mc:Choice xmlns:v="urn:schemas-microsoft-com:vml" Requires="v">
                <p:oleObj name="MDLDrawObject Class" r:id="rId8" imgW="2085661" imgH="4047402" progId="MDLDrawOLE.MDLDrawObject.1">
                  <p:embed/>
                </p:oleObj>
              </mc:Choice>
              <mc:Fallback>
                <p:oleObj name="MDLDrawObject Class" r:id="rId8" imgW="2085661" imgH="4047402" progId="MDLDrawOLE.MDLDrawObject.1">
                  <p:embed/>
                  <p:pic>
                    <p:nvPicPr>
                      <p:cNvPr id="13" name="Object 12">
                        <a:extLst>
                          <a:ext uri="{FF2B5EF4-FFF2-40B4-BE49-F238E27FC236}">
                            <a16:creationId xmlns:a16="http://schemas.microsoft.com/office/drawing/2014/main" id="{C95F5BC2-2728-94F5-DDEF-AD83330C8CFC}"/>
                          </a:ext>
                        </a:extLst>
                      </p:cNvPr>
                      <p:cNvPicPr/>
                      <p:nvPr/>
                    </p:nvPicPr>
                    <p:blipFill>
                      <a:blip r:embed="rId9"/>
                      <a:stretch>
                        <a:fillRect/>
                      </a:stretch>
                    </p:blipFill>
                    <p:spPr>
                      <a:xfrm>
                        <a:off x="1676400" y="4419600"/>
                        <a:ext cx="1016954" cy="1976345"/>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36A076F1-203F-E457-453A-4362F723FFF6}"/>
              </a:ext>
            </a:extLst>
          </p:cNvPr>
          <p:cNvSpPr txBox="1"/>
          <p:nvPr/>
        </p:nvSpPr>
        <p:spPr>
          <a:xfrm>
            <a:off x="299227" y="600803"/>
            <a:ext cx="3036088" cy="3493264"/>
          </a:xfrm>
          <a:prstGeom prst="rect">
            <a:avLst/>
          </a:prstGeom>
          <a:noFill/>
        </p:spPr>
        <p:txBody>
          <a:bodyPr wrap="none" rtlCol="0">
            <a:spAutoFit/>
          </a:bodyPr>
          <a:lstStyle/>
          <a:p>
            <a:r>
              <a:rPr lang="en-US" dirty="0"/>
              <a:t>General Pattern:</a:t>
            </a:r>
          </a:p>
          <a:p>
            <a:endParaRPr lang="en-US" dirty="0"/>
          </a:p>
          <a:p>
            <a:pPr algn="ctr"/>
            <a:r>
              <a:rPr lang="en-US" dirty="0"/>
              <a:t>X-H        Y</a:t>
            </a:r>
          </a:p>
          <a:p>
            <a:endParaRPr lang="en-US" dirty="0"/>
          </a:p>
          <a:p>
            <a:r>
              <a:rPr lang="en-US" dirty="0"/>
              <a:t>Possible Donors:</a:t>
            </a:r>
          </a:p>
          <a:p>
            <a:endParaRPr lang="en-US" dirty="0"/>
          </a:p>
          <a:p>
            <a:pPr lvl="1"/>
            <a:r>
              <a:rPr lang="en-US" dirty="0"/>
              <a:t>N-H  or  O-H</a:t>
            </a:r>
          </a:p>
          <a:p>
            <a:endParaRPr lang="en-US" dirty="0"/>
          </a:p>
          <a:p>
            <a:r>
              <a:rPr lang="en-US" dirty="0"/>
              <a:t>Possible Acceptors</a:t>
            </a:r>
          </a:p>
          <a:p>
            <a:endParaRPr lang="en-US" dirty="0"/>
          </a:p>
          <a:p>
            <a:pPr lvl="1"/>
            <a:r>
              <a:rPr lang="en-US" dirty="0"/>
              <a:t>C=O or  -O-H or </a:t>
            </a:r>
          </a:p>
          <a:p>
            <a:pPr lvl="1">
              <a:spcBef>
                <a:spcPts val="600"/>
              </a:spcBef>
            </a:pPr>
            <a:r>
              <a:rPr lang="en-US" dirty="0"/>
              <a:t>N in amino group (Lysine)</a:t>
            </a:r>
          </a:p>
        </p:txBody>
      </p:sp>
      <p:sp>
        <p:nvSpPr>
          <p:cNvPr id="5" name="Date Placeholder 4">
            <a:extLst>
              <a:ext uri="{FF2B5EF4-FFF2-40B4-BE49-F238E27FC236}">
                <a16:creationId xmlns:a16="http://schemas.microsoft.com/office/drawing/2014/main" id="{F9F72F1A-7941-CA01-85C3-EEE31D32F647}"/>
              </a:ext>
            </a:extLst>
          </p:cNvPr>
          <p:cNvSpPr>
            <a:spLocks noGrp="1"/>
          </p:cNvSpPr>
          <p:nvPr>
            <p:ph type="dt" sz="half" idx="10"/>
          </p:nvPr>
        </p:nvSpPr>
        <p:spPr/>
        <p:txBody>
          <a:bodyPr/>
          <a:lstStyle/>
          <a:p>
            <a:fld id="{ED06EB54-1169-4998-BFE8-491BCD5721D4}" type="datetime1">
              <a:rPr lang="en-US" smtClean="0"/>
              <a:t>8/19/2023</a:t>
            </a:fld>
            <a:endParaRPr lang="en-US"/>
          </a:p>
        </p:txBody>
      </p:sp>
      <p:sp>
        <p:nvSpPr>
          <p:cNvPr id="9" name="Footer Placeholder 8">
            <a:extLst>
              <a:ext uri="{FF2B5EF4-FFF2-40B4-BE49-F238E27FC236}">
                <a16:creationId xmlns:a16="http://schemas.microsoft.com/office/drawing/2014/main" id="{632930C0-67EC-D1B0-EBF7-5D7E08DDABA0}"/>
              </a:ext>
            </a:extLst>
          </p:cNvPr>
          <p:cNvSpPr>
            <a:spLocks noGrp="1"/>
          </p:cNvSpPr>
          <p:nvPr>
            <p:ph type="ftr" sz="quarter" idx="11"/>
          </p:nvPr>
        </p:nvSpPr>
        <p:spPr/>
        <p:txBody>
          <a:bodyPr/>
          <a:lstStyle/>
          <a:p>
            <a:r>
              <a:rPr lang="en-US"/>
              <a:t>D &amp; D - Lec 2 - Fall 2023</a:t>
            </a:r>
          </a:p>
        </p:txBody>
      </p:sp>
      <p:sp>
        <p:nvSpPr>
          <p:cNvPr id="15" name="Slide Number Placeholder 14">
            <a:extLst>
              <a:ext uri="{FF2B5EF4-FFF2-40B4-BE49-F238E27FC236}">
                <a16:creationId xmlns:a16="http://schemas.microsoft.com/office/drawing/2014/main" id="{33C2E2BA-A711-40C7-3668-EF305E034974}"/>
              </a:ext>
            </a:extLst>
          </p:cNvPr>
          <p:cNvSpPr>
            <a:spLocks noGrp="1"/>
          </p:cNvSpPr>
          <p:nvPr>
            <p:ph type="sldNum" sz="quarter" idx="12"/>
          </p:nvPr>
        </p:nvSpPr>
        <p:spPr/>
        <p:txBody>
          <a:bodyPr/>
          <a:lstStyle/>
          <a:p>
            <a:fld id="{DC3BB032-4020-48F4-953B-341806DC4A2B}" type="slidenum">
              <a:rPr lang="en-US" smtClean="0"/>
              <a:t>7</a:t>
            </a:fld>
            <a:endParaRPr lang="en-US"/>
          </a:p>
        </p:txBody>
      </p:sp>
    </p:spTree>
    <p:extLst>
      <p:ext uri="{BB962C8B-B14F-4D97-AF65-F5344CB8AC3E}">
        <p14:creationId xmlns:p14="http://schemas.microsoft.com/office/powerpoint/2010/main" val="146677276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3D1020D-EBD7-4760-8BF5-6AD907AD3180}"/>
              </a:ext>
            </a:extLst>
          </p:cNvPr>
          <p:cNvSpPr txBox="1"/>
          <p:nvPr/>
        </p:nvSpPr>
        <p:spPr>
          <a:xfrm>
            <a:off x="248094" y="463979"/>
            <a:ext cx="708143" cy="312843"/>
          </a:xfrm>
          <a:prstGeom prst="rect">
            <a:avLst/>
          </a:prstGeom>
          <a:noFill/>
        </p:spPr>
        <p:txBody>
          <a:bodyPr wrap="none" rtlCol="0">
            <a:spAutoFit/>
          </a:bodyPr>
          <a:lstStyle/>
          <a:p>
            <a:r>
              <a:rPr lang="en-US" sz="1433" dirty="0"/>
              <a:t>Cycle 3</a:t>
            </a:r>
          </a:p>
        </p:txBody>
      </p:sp>
      <p:sp>
        <p:nvSpPr>
          <p:cNvPr id="3" name="TextBox 2">
            <a:extLst>
              <a:ext uri="{FF2B5EF4-FFF2-40B4-BE49-F238E27FC236}">
                <a16:creationId xmlns:a16="http://schemas.microsoft.com/office/drawing/2014/main" id="{5FF285A1-4FB9-4E38-AA30-C7D4F1687822}"/>
              </a:ext>
            </a:extLst>
          </p:cNvPr>
          <p:cNvSpPr txBox="1"/>
          <p:nvPr/>
        </p:nvSpPr>
        <p:spPr>
          <a:xfrm>
            <a:off x="4911511" y="2536515"/>
            <a:ext cx="1511300" cy="3693319"/>
          </a:xfrm>
          <a:prstGeom prst="rect">
            <a:avLst/>
          </a:prstGeom>
          <a:noFill/>
        </p:spPr>
        <p:txBody>
          <a:bodyPr wrap="square" rtlCol="0">
            <a:spAutoFit/>
          </a:bodyPr>
          <a:lstStyle/>
          <a:p>
            <a:r>
              <a:rPr lang="en-US" dirty="0"/>
              <a:t>Now have complete PCR product. This is doubled in each of the following cycles.</a:t>
            </a:r>
          </a:p>
          <a:p>
            <a:r>
              <a:rPr lang="en-US" dirty="0"/>
              <a:t>Note that the primers are the first bases at the beginning of each strand.</a:t>
            </a:r>
          </a:p>
        </p:txBody>
      </p:sp>
      <p:sp>
        <p:nvSpPr>
          <p:cNvPr id="13" name="Rectangle 12">
            <a:extLst>
              <a:ext uri="{FF2B5EF4-FFF2-40B4-BE49-F238E27FC236}">
                <a16:creationId xmlns:a16="http://schemas.microsoft.com/office/drawing/2014/main" id="{A1AACB9A-C40F-4B82-8AC4-48866DC2DF52}"/>
              </a:ext>
            </a:extLst>
          </p:cNvPr>
          <p:cNvSpPr/>
          <p:nvPr/>
        </p:nvSpPr>
        <p:spPr>
          <a:xfrm>
            <a:off x="956237" y="679466"/>
            <a:ext cx="6376467" cy="1600438"/>
          </a:xfrm>
          <a:prstGeom prst="rect">
            <a:avLst/>
          </a:prstGeom>
        </p:spPr>
        <p:txBody>
          <a:bodyPr>
            <a:spAutoFit/>
          </a:bodyPr>
          <a:lstStyle/>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a:t>
            </a:r>
          </a:p>
          <a:p>
            <a:r>
              <a:rPr lang="en-US" sz="1400" b="1" dirty="0">
                <a:solidFill>
                  <a:srgbClr val="00B05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AGTCGATGCGAATGTGCGGTGC--</a:t>
            </a: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p:txBody>
      </p:sp>
      <p:sp>
        <p:nvSpPr>
          <p:cNvPr id="15" name="Rectangle 14">
            <a:extLst>
              <a:ext uri="{FF2B5EF4-FFF2-40B4-BE49-F238E27FC236}">
                <a16:creationId xmlns:a16="http://schemas.microsoft.com/office/drawing/2014/main" id="{30C3FD06-22B1-47F7-95F7-96F7D97DB801}"/>
              </a:ext>
            </a:extLst>
          </p:cNvPr>
          <p:cNvSpPr/>
          <p:nvPr/>
        </p:nvSpPr>
        <p:spPr>
          <a:xfrm>
            <a:off x="1066801" y="1998942"/>
            <a:ext cx="6376467" cy="2462213"/>
          </a:xfrm>
          <a:prstGeom prst="rect">
            <a:avLst/>
          </a:prstGeom>
        </p:spPr>
        <p:txBody>
          <a:bodyPr>
            <a:spAutoFit/>
          </a:bodyPr>
          <a:lstStyle/>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a:t>
            </a:r>
          </a:p>
          <a:p>
            <a:r>
              <a:rPr lang="en-US" sz="1400" b="1" dirty="0">
                <a:latin typeface="Courier New" panose="02070309020205020404" pitchFamily="49" charset="0"/>
                <a:cs typeface="Courier New" panose="02070309020205020404" pitchFamily="49" charset="0"/>
              </a:rPr>
              <a:t>                       </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A41D"/>
              </a:solidFill>
              <a:highlight>
                <a:srgbClr val="00FF00"/>
              </a:highlight>
              <a:latin typeface="Courier New" panose="02070309020205020404" pitchFamily="49" charset="0"/>
              <a:cs typeface="Courier New" panose="02070309020205020404" pitchFamily="49" charset="0"/>
            </a:endParaRP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b="1"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dirty="0">
                <a:solidFill>
                  <a:schemeClr val="bg1">
                    <a:lumMod val="75000"/>
                  </a:schemeClr>
                </a:solidFill>
                <a:highlight>
                  <a:srgbClr val="00FF00"/>
                </a:highlight>
                <a:latin typeface="Courier New" panose="02070309020205020404" pitchFamily="49" charset="0"/>
                <a:cs typeface="Courier New" panose="02070309020205020404" pitchFamily="49" charset="0"/>
              </a:rPr>
              <a:t>ACACG5’</a:t>
            </a:r>
            <a:endParaRPr lang="en-US" sz="1400" b="1" dirty="0">
              <a:solidFill>
                <a:schemeClr val="bg1">
                  <a:lumMod val="75000"/>
                </a:schemeClr>
              </a:solidFill>
              <a:highlight>
                <a:srgbClr val="00FF00"/>
              </a:highlight>
            </a:endParaRPr>
          </a:p>
          <a:p>
            <a:endParaRPr lang="en-US" sz="1400" dirty="0">
              <a:solidFill>
                <a:schemeClr val="bg1">
                  <a:lumMod val="75000"/>
                </a:schemeClr>
              </a:solidFill>
              <a:latin typeface="Courier New" panose="02070309020205020404" pitchFamily="49" charset="0"/>
              <a:cs typeface="Courier New" panose="02070309020205020404" pitchFamily="49" charset="0"/>
            </a:endParaRPr>
          </a:p>
          <a:p>
            <a:r>
              <a:rPr lang="en-US" sz="1400" baseline="30000" dirty="0">
                <a:solidFill>
                  <a:schemeClr val="bg1">
                    <a:lumMod val="75000"/>
                  </a:schemeClr>
                </a:solidFill>
                <a:latin typeface="Courier New" panose="02070309020205020404" pitchFamily="49" charset="0"/>
                <a:cs typeface="Courier New" panose="02070309020205020404" pitchFamily="49" charset="0"/>
              </a:rPr>
              <a:t>      </a:t>
            </a:r>
            <a:r>
              <a:rPr lang="en-US" sz="1400" dirty="0">
                <a:solidFill>
                  <a:schemeClr val="bg1">
                    <a:lumMod val="75000"/>
                  </a:schemeClr>
                </a:solidFill>
                <a:highlight>
                  <a:srgbClr val="FFFF00"/>
                </a:highlight>
                <a:latin typeface="Courier New" panose="02070309020205020404" pitchFamily="49" charset="0"/>
                <a:cs typeface="Courier New" panose="02070309020205020404" pitchFamily="49" charset="0"/>
              </a:rPr>
              <a:t>5’CTGAC</a:t>
            </a:r>
            <a:r>
              <a:rPr lang="en-US" sz="1400" b="1" dirty="0">
                <a:solidFill>
                  <a:schemeClr val="bg1">
                    <a:lumMod val="75000"/>
                  </a:schemeClr>
                </a:solidFill>
                <a:latin typeface="Courier New" panose="02070309020205020404" pitchFamily="49" charset="0"/>
                <a:cs typeface="Courier New" panose="02070309020205020404" pitchFamily="49" charset="0"/>
              </a:rPr>
              <a:t>AGTCGATGCGAATGTGCGGTGC--</a:t>
            </a: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endParaRPr lang="en-US" sz="1400" b="1" dirty="0">
              <a:solidFill>
                <a:srgbClr val="FFA41D"/>
              </a:solidFill>
              <a:highlight>
                <a:srgbClr val="FFFF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p:txBody>
      </p:sp>
      <p:sp>
        <p:nvSpPr>
          <p:cNvPr id="17" name="Rectangle 16">
            <a:extLst>
              <a:ext uri="{FF2B5EF4-FFF2-40B4-BE49-F238E27FC236}">
                <a16:creationId xmlns:a16="http://schemas.microsoft.com/office/drawing/2014/main" id="{3AA1699B-B0D8-4416-A251-E070CEF755AE}"/>
              </a:ext>
            </a:extLst>
          </p:cNvPr>
          <p:cNvSpPr/>
          <p:nvPr/>
        </p:nvSpPr>
        <p:spPr>
          <a:xfrm>
            <a:off x="860212" y="4230126"/>
            <a:ext cx="6376467" cy="2462213"/>
          </a:xfrm>
          <a:prstGeom prst="rect">
            <a:avLst/>
          </a:prstGeom>
        </p:spPr>
        <p:txBody>
          <a:bodyPr>
            <a:spAutoFit/>
          </a:bodyPr>
          <a:lstStyle/>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a:t>
            </a:r>
          </a:p>
          <a:p>
            <a:r>
              <a:rPr lang="en-US" sz="1400" b="1" dirty="0">
                <a:solidFill>
                  <a:srgbClr val="FFA41D"/>
                </a:solidFill>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A41D"/>
              </a:solidFill>
              <a:highlight>
                <a:srgbClr val="00FF00"/>
              </a:highlight>
              <a:latin typeface="Courier New" panose="02070309020205020404" pitchFamily="49" charset="0"/>
              <a:cs typeface="Courier New" panose="02070309020205020404" pitchFamily="49" charset="0"/>
            </a:endParaRP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b="1"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dirty="0">
                <a:solidFill>
                  <a:schemeClr val="bg1">
                    <a:lumMod val="75000"/>
                  </a:schemeClr>
                </a:solidFill>
                <a:highlight>
                  <a:srgbClr val="00FF00"/>
                </a:highlight>
                <a:latin typeface="Courier New" panose="02070309020205020404" pitchFamily="49" charset="0"/>
                <a:cs typeface="Courier New" panose="02070309020205020404" pitchFamily="49" charset="0"/>
              </a:rPr>
              <a:t>ACACG5’</a:t>
            </a:r>
            <a:endParaRPr lang="en-US" sz="1400" b="1" dirty="0">
              <a:solidFill>
                <a:schemeClr val="bg1">
                  <a:lumMod val="75000"/>
                </a:schemeClr>
              </a:solidFill>
              <a:highlight>
                <a:srgbClr val="00FF00"/>
              </a:highlight>
            </a:endParaRP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solidFill>
                  <a:schemeClr val="bg1">
                    <a:lumMod val="75000"/>
                  </a:schemeClr>
                </a:solidFill>
                <a:highlight>
                  <a:srgbClr val="FFFF00"/>
                </a:highlight>
                <a:latin typeface="Courier New" panose="02070309020205020404" pitchFamily="49" charset="0"/>
                <a:cs typeface="Courier New" panose="02070309020205020404" pitchFamily="49" charset="0"/>
              </a:rPr>
              <a:t>5’CTGAC</a:t>
            </a:r>
            <a:r>
              <a:rPr lang="en-US" sz="1400" b="1" dirty="0">
                <a:solidFill>
                  <a:schemeClr val="bg1">
                    <a:lumMod val="75000"/>
                  </a:schemeClr>
                </a:solidFill>
                <a:latin typeface="Courier New" panose="02070309020205020404" pitchFamily="49" charset="0"/>
                <a:cs typeface="Courier New" panose="02070309020205020404" pitchFamily="49" charset="0"/>
              </a:rPr>
              <a:t>AGTCGATGCGAATGTGCGGTGC--</a:t>
            </a: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AGTCGATGCGAATGTGC</a:t>
            </a: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p:txBody>
      </p:sp>
      <p:cxnSp>
        <p:nvCxnSpPr>
          <p:cNvPr id="19" name="Straight Arrow Connector 18">
            <a:extLst>
              <a:ext uri="{FF2B5EF4-FFF2-40B4-BE49-F238E27FC236}">
                <a16:creationId xmlns:a16="http://schemas.microsoft.com/office/drawing/2014/main" id="{FE75D457-DEDE-4A3E-8FBC-FEB872EF8DB0}"/>
              </a:ext>
            </a:extLst>
          </p:cNvPr>
          <p:cNvCxnSpPr/>
          <p:nvPr/>
        </p:nvCxnSpPr>
        <p:spPr>
          <a:xfrm>
            <a:off x="2994152" y="1998940"/>
            <a:ext cx="0" cy="2746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3271AFB2-605F-4EFD-B2C9-C31F9FAB7706}"/>
              </a:ext>
            </a:extLst>
          </p:cNvPr>
          <p:cNvCxnSpPr/>
          <p:nvPr/>
        </p:nvCxnSpPr>
        <p:spPr>
          <a:xfrm>
            <a:off x="2446844" y="4157876"/>
            <a:ext cx="0" cy="3032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3506BAB-1444-4EF9-98F4-7D352276477B}"/>
              </a:ext>
            </a:extLst>
          </p:cNvPr>
          <p:cNvSpPr txBox="1"/>
          <p:nvPr/>
        </p:nvSpPr>
        <p:spPr>
          <a:xfrm>
            <a:off x="863590" y="1998941"/>
            <a:ext cx="1583254" cy="307777"/>
          </a:xfrm>
          <a:prstGeom prst="rect">
            <a:avLst/>
          </a:prstGeom>
          <a:noFill/>
        </p:spPr>
        <p:txBody>
          <a:bodyPr wrap="none" rtlCol="0">
            <a:spAutoFit/>
          </a:bodyPr>
          <a:lstStyle/>
          <a:p>
            <a:r>
              <a:rPr lang="en-US" sz="1400" dirty="0"/>
              <a:t>Denature &amp; Anneal</a:t>
            </a:r>
          </a:p>
        </p:txBody>
      </p:sp>
      <p:sp>
        <p:nvSpPr>
          <p:cNvPr id="16" name="TextBox 15">
            <a:extLst>
              <a:ext uri="{FF2B5EF4-FFF2-40B4-BE49-F238E27FC236}">
                <a16:creationId xmlns:a16="http://schemas.microsoft.com/office/drawing/2014/main" id="{2CE5649C-E847-4565-8EA8-B9C7D04CD4EF}"/>
              </a:ext>
            </a:extLst>
          </p:cNvPr>
          <p:cNvSpPr txBox="1"/>
          <p:nvPr/>
        </p:nvSpPr>
        <p:spPr>
          <a:xfrm>
            <a:off x="861893" y="4117144"/>
            <a:ext cx="1030218" cy="307777"/>
          </a:xfrm>
          <a:prstGeom prst="rect">
            <a:avLst/>
          </a:prstGeom>
          <a:noFill/>
        </p:spPr>
        <p:txBody>
          <a:bodyPr wrap="none" rtlCol="0">
            <a:spAutoFit/>
          </a:bodyPr>
          <a:lstStyle/>
          <a:p>
            <a:r>
              <a:rPr lang="en-US" sz="1400" dirty="0"/>
              <a:t>Polymerase</a:t>
            </a:r>
          </a:p>
        </p:txBody>
      </p:sp>
      <p:sp>
        <p:nvSpPr>
          <p:cNvPr id="10" name="TextBox 9">
            <a:extLst>
              <a:ext uri="{FF2B5EF4-FFF2-40B4-BE49-F238E27FC236}">
                <a16:creationId xmlns:a16="http://schemas.microsoft.com/office/drawing/2014/main" id="{6C0300FC-1EBD-41A5-9F61-38A0853F4A64}"/>
              </a:ext>
            </a:extLst>
          </p:cNvPr>
          <p:cNvSpPr txBox="1"/>
          <p:nvPr/>
        </p:nvSpPr>
        <p:spPr>
          <a:xfrm>
            <a:off x="5957688" y="27233"/>
            <a:ext cx="6081912" cy="646331"/>
          </a:xfrm>
          <a:prstGeom prst="rect">
            <a:avLst/>
          </a:prstGeom>
          <a:noFill/>
        </p:spPr>
        <p:txBody>
          <a:bodyPr wrap="square" rtlCol="0">
            <a:spAutoFit/>
          </a:bodyPr>
          <a:lstStyle/>
          <a:p>
            <a:r>
              <a:rPr lang="en-US" dirty="0"/>
              <a:t>Example – follow the PCR cycles for the following template with primers 5’ </a:t>
            </a:r>
            <a:r>
              <a:rPr lang="en-US" dirty="0">
                <a:highlight>
                  <a:srgbClr val="FFFF00"/>
                </a:highlight>
              </a:rPr>
              <a:t>AATT</a:t>
            </a:r>
            <a:r>
              <a:rPr lang="en-US" dirty="0"/>
              <a:t> (left) and 5’ </a:t>
            </a:r>
            <a:r>
              <a:rPr lang="en-US" dirty="0">
                <a:highlight>
                  <a:srgbClr val="00FF00"/>
                </a:highlight>
              </a:rPr>
              <a:t>GGCC</a:t>
            </a:r>
            <a:r>
              <a:rPr lang="en-US" dirty="0"/>
              <a:t> (right)</a:t>
            </a:r>
          </a:p>
        </p:txBody>
      </p:sp>
      <p:sp>
        <p:nvSpPr>
          <p:cNvPr id="26" name="Rectangle 25">
            <a:extLst>
              <a:ext uri="{FF2B5EF4-FFF2-40B4-BE49-F238E27FC236}">
                <a16:creationId xmlns:a16="http://schemas.microsoft.com/office/drawing/2014/main" id="{B4838EB0-585C-46BE-BCE6-E5F60FB37BA3}"/>
              </a:ext>
            </a:extLst>
          </p:cNvPr>
          <p:cNvSpPr/>
          <p:nvPr/>
        </p:nvSpPr>
        <p:spPr>
          <a:xfrm>
            <a:off x="6391534" y="1102391"/>
            <a:ext cx="4852467" cy="315792"/>
          </a:xfrm>
          <a:prstGeom prst="rect">
            <a:avLst/>
          </a:prstGeom>
        </p:spPr>
        <p:txBody>
          <a:bodyPr>
            <a:spAutoFit/>
          </a:bodyPr>
          <a:lstStyle/>
          <a:p>
            <a:r>
              <a:rPr lang="en-US" sz="1400" dirty="0">
                <a:latin typeface="Courier New" panose="02070309020205020404" pitchFamily="49" charset="0"/>
                <a:cs typeface="Courier New" panose="02070309020205020404" pitchFamily="49" charset="0"/>
              </a:rPr>
              <a:t>----TTAA-------------------------CCGG----</a:t>
            </a:r>
          </a:p>
        </p:txBody>
      </p:sp>
      <p:sp>
        <p:nvSpPr>
          <p:cNvPr id="27" name="TextBox 26">
            <a:extLst>
              <a:ext uri="{FF2B5EF4-FFF2-40B4-BE49-F238E27FC236}">
                <a16:creationId xmlns:a16="http://schemas.microsoft.com/office/drawing/2014/main" id="{AA469B7D-95A6-4915-B68A-C9C0EB0BA5FD}"/>
              </a:ext>
            </a:extLst>
          </p:cNvPr>
          <p:cNvSpPr txBox="1"/>
          <p:nvPr/>
        </p:nvSpPr>
        <p:spPr>
          <a:xfrm>
            <a:off x="228602" y="-80585"/>
            <a:ext cx="5638799" cy="427681"/>
          </a:xfrm>
          <a:prstGeom prst="rect">
            <a:avLst/>
          </a:prstGeom>
          <a:noFill/>
        </p:spPr>
        <p:txBody>
          <a:bodyPr wrap="square" rtlCol="0">
            <a:spAutoFit/>
          </a:bodyPr>
          <a:lstStyle/>
          <a:p>
            <a:r>
              <a:rPr lang="en-US" sz="2179" dirty="0"/>
              <a:t>Detailed Events during first Three PCR Cycles</a:t>
            </a:r>
          </a:p>
        </p:txBody>
      </p:sp>
      <p:sp>
        <p:nvSpPr>
          <p:cNvPr id="20" name="TextBox 19">
            <a:extLst>
              <a:ext uri="{FF2B5EF4-FFF2-40B4-BE49-F238E27FC236}">
                <a16:creationId xmlns:a16="http://schemas.microsoft.com/office/drawing/2014/main" id="{2B7E34CB-FD2C-68EF-39FF-80CA6650BA73}"/>
              </a:ext>
            </a:extLst>
          </p:cNvPr>
          <p:cNvSpPr txBox="1"/>
          <p:nvPr/>
        </p:nvSpPr>
        <p:spPr>
          <a:xfrm>
            <a:off x="6391534" y="901413"/>
            <a:ext cx="4692132" cy="307777"/>
          </a:xfrm>
          <a:prstGeom prst="rect">
            <a:avLst/>
          </a:prstGeom>
          <a:noFill/>
        </p:spPr>
        <p:txBody>
          <a:bodyPr wrap="square">
            <a:spAutoFit/>
          </a:bodyPr>
          <a:lstStyle/>
          <a:p>
            <a:r>
              <a:rPr lang="en-US" sz="1400" dirty="0">
                <a:latin typeface="Courier New" panose="02070309020205020404" pitchFamily="49" charset="0"/>
                <a:cs typeface="Courier New" panose="02070309020205020404" pitchFamily="49" charset="0"/>
              </a:rPr>
              <a:t>----AATT-------------------------GGCC----</a:t>
            </a:r>
          </a:p>
        </p:txBody>
      </p:sp>
      <p:sp>
        <p:nvSpPr>
          <p:cNvPr id="4" name="Date Placeholder 3">
            <a:extLst>
              <a:ext uri="{FF2B5EF4-FFF2-40B4-BE49-F238E27FC236}">
                <a16:creationId xmlns:a16="http://schemas.microsoft.com/office/drawing/2014/main" id="{9E12CC16-DCC9-E7C9-11AF-32970526324C}"/>
              </a:ext>
            </a:extLst>
          </p:cNvPr>
          <p:cNvSpPr>
            <a:spLocks noGrp="1"/>
          </p:cNvSpPr>
          <p:nvPr>
            <p:ph type="dt" sz="half" idx="10"/>
          </p:nvPr>
        </p:nvSpPr>
        <p:spPr/>
        <p:txBody>
          <a:bodyPr/>
          <a:lstStyle/>
          <a:p>
            <a:fld id="{C9201EA7-AB96-436D-A495-0A108E788F2C}" type="datetime1">
              <a:rPr lang="en-US" smtClean="0"/>
              <a:t>8/19/2023</a:t>
            </a:fld>
            <a:endParaRPr lang="en-US"/>
          </a:p>
        </p:txBody>
      </p:sp>
      <p:sp>
        <p:nvSpPr>
          <p:cNvPr id="5" name="Footer Placeholder 4">
            <a:extLst>
              <a:ext uri="{FF2B5EF4-FFF2-40B4-BE49-F238E27FC236}">
                <a16:creationId xmlns:a16="http://schemas.microsoft.com/office/drawing/2014/main" id="{4057AB26-FEE3-5248-454F-8EEBC66F60AA}"/>
              </a:ext>
            </a:extLst>
          </p:cNvPr>
          <p:cNvSpPr>
            <a:spLocks noGrp="1"/>
          </p:cNvSpPr>
          <p:nvPr>
            <p:ph type="ftr" sz="quarter" idx="11"/>
          </p:nvPr>
        </p:nvSpPr>
        <p:spPr/>
        <p:txBody>
          <a:bodyPr/>
          <a:lstStyle/>
          <a:p>
            <a:r>
              <a:rPr lang="en-US"/>
              <a:t>D &amp; D - Lec 2 - Fall 2023</a:t>
            </a:r>
          </a:p>
        </p:txBody>
      </p:sp>
      <p:sp>
        <p:nvSpPr>
          <p:cNvPr id="6" name="Slide Number Placeholder 5">
            <a:extLst>
              <a:ext uri="{FF2B5EF4-FFF2-40B4-BE49-F238E27FC236}">
                <a16:creationId xmlns:a16="http://schemas.microsoft.com/office/drawing/2014/main" id="{DE342160-EE44-02C2-2C15-C133A570FC01}"/>
              </a:ext>
            </a:extLst>
          </p:cNvPr>
          <p:cNvSpPr>
            <a:spLocks noGrp="1"/>
          </p:cNvSpPr>
          <p:nvPr>
            <p:ph type="sldNum" sz="quarter" idx="12"/>
          </p:nvPr>
        </p:nvSpPr>
        <p:spPr/>
        <p:txBody>
          <a:bodyPr/>
          <a:lstStyle/>
          <a:p>
            <a:fld id="{DC3BB032-4020-48F4-953B-341806DC4A2B}" type="slidenum">
              <a:rPr lang="en-US" smtClean="0"/>
              <a:t>70</a:t>
            </a:fld>
            <a:endParaRPr lang="en-US"/>
          </a:p>
        </p:txBody>
      </p:sp>
    </p:spTree>
    <p:extLst>
      <p:ext uri="{BB962C8B-B14F-4D97-AF65-F5344CB8AC3E}">
        <p14:creationId xmlns:p14="http://schemas.microsoft.com/office/powerpoint/2010/main" val="319774804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5AE053-7039-4119-8BD6-896F179A563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603" t="31384" r="2783" b="51381"/>
          <a:stretch/>
        </p:blipFill>
        <p:spPr>
          <a:xfrm>
            <a:off x="1801230" y="3096701"/>
            <a:ext cx="5214559" cy="994139"/>
          </a:xfrm>
          <a:prstGeom prst="rect">
            <a:avLst/>
          </a:prstGeom>
        </p:spPr>
      </p:pic>
      <p:pic>
        <p:nvPicPr>
          <p:cNvPr id="8" name="Picture 7">
            <a:extLst>
              <a:ext uri="{FF2B5EF4-FFF2-40B4-BE49-F238E27FC236}">
                <a16:creationId xmlns:a16="http://schemas.microsoft.com/office/drawing/2014/main" id="{C22B7C23-38D1-4172-AAF1-D81882580776}"/>
              </a:ext>
            </a:extLst>
          </p:cNvPr>
          <p:cNvPicPr>
            <a:picLocks noChangeAspect="1"/>
          </p:cNvPicPr>
          <p:nvPr/>
        </p:nvPicPr>
        <p:blipFill>
          <a:blip r:embed="rId3"/>
          <a:stretch>
            <a:fillRect/>
          </a:stretch>
        </p:blipFill>
        <p:spPr>
          <a:xfrm>
            <a:off x="1824680" y="941435"/>
            <a:ext cx="2133600" cy="1600200"/>
          </a:xfrm>
          <a:prstGeom prst="rect">
            <a:avLst/>
          </a:prstGeom>
        </p:spPr>
      </p:pic>
      <p:sp>
        <p:nvSpPr>
          <p:cNvPr id="9" name="TextBox 8">
            <a:extLst>
              <a:ext uri="{FF2B5EF4-FFF2-40B4-BE49-F238E27FC236}">
                <a16:creationId xmlns:a16="http://schemas.microsoft.com/office/drawing/2014/main" id="{C166FEB7-E1F3-4B82-B096-487A253A8562}"/>
              </a:ext>
            </a:extLst>
          </p:cNvPr>
          <p:cNvSpPr txBox="1"/>
          <p:nvPr/>
        </p:nvSpPr>
        <p:spPr>
          <a:xfrm>
            <a:off x="1776992" y="563817"/>
            <a:ext cx="1305614" cy="369332"/>
          </a:xfrm>
          <a:prstGeom prst="rect">
            <a:avLst/>
          </a:prstGeom>
          <a:noFill/>
        </p:spPr>
        <p:txBody>
          <a:bodyPr wrap="none" rtlCol="0">
            <a:spAutoFit/>
          </a:bodyPr>
          <a:lstStyle/>
          <a:p>
            <a:r>
              <a:rPr lang="en-US" dirty="0"/>
              <a:t>Coronavirus</a:t>
            </a:r>
          </a:p>
        </p:txBody>
      </p:sp>
      <p:sp>
        <p:nvSpPr>
          <p:cNvPr id="6" name="Rectangle 5">
            <a:extLst>
              <a:ext uri="{FF2B5EF4-FFF2-40B4-BE49-F238E27FC236}">
                <a16:creationId xmlns:a16="http://schemas.microsoft.com/office/drawing/2014/main" id="{6E414EB7-D550-4BE3-B1C8-1EFC56CB56DA}"/>
              </a:ext>
            </a:extLst>
          </p:cNvPr>
          <p:cNvSpPr/>
          <p:nvPr/>
        </p:nvSpPr>
        <p:spPr>
          <a:xfrm>
            <a:off x="4191000" y="642934"/>
            <a:ext cx="6553200" cy="2462213"/>
          </a:xfrm>
          <a:prstGeom prst="rect">
            <a:avLst/>
          </a:prstGeom>
        </p:spPr>
        <p:txBody>
          <a:bodyPr wrap="square">
            <a:spAutoFit/>
          </a:bodyPr>
          <a:lstStyle/>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1     </a:t>
            </a:r>
            <a:r>
              <a:rPr lang="en-US" altLang="en-US" sz="1100" dirty="0" err="1">
                <a:latin typeface="Courier New" panose="02070309020205020404" pitchFamily="49" charset="0"/>
                <a:cs typeface="Courier New" panose="02070309020205020404" pitchFamily="49" charset="0"/>
              </a:rPr>
              <a:t>attaaaggtt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tataccttcc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caggtaacaa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accaaccaac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tttcgatctc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ttgtagatct</a:t>
            </a:r>
            <a:endParaRPr lang="en-US" altLang="en-US" sz="1100" dirty="0">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61    </a:t>
            </a:r>
            <a:r>
              <a:rPr lang="en-US" altLang="en-US" sz="1100" dirty="0" err="1">
                <a:latin typeface="Courier New" panose="02070309020205020404" pitchFamily="49" charset="0"/>
                <a:cs typeface="Courier New" panose="02070309020205020404" pitchFamily="49" charset="0"/>
              </a:rPr>
              <a:t>gttctctaaa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cgaactttaa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aatctgtgtg</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gctgtcactc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ggctgcatgc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ttagtgcact</a:t>
            </a:r>
            <a:r>
              <a:rPr lang="en-US" altLang="en-US" sz="1100" dirty="0">
                <a:latin typeface="Courier New" panose="02070309020205020404" pitchFamily="49" charset="0"/>
                <a:cs typeface="Courier New" panose="02070309020205020404" pitchFamily="49" charset="0"/>
              </a:rPr>
              <a:t> </a:t>
            </a:r>
          </a:p>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121   </a:t>
            </a:r>
            <a:r>
              <a:rPr lang="en-US" altLang="en-US" sz="1100" dirty="0" err="1">
                <a:latin typeface="Courier New" panose="02070309020205020404" pitchFamily="49" charset="0"/>
                <a:cs typeface="Courier New" panose="02070309020205020404" pitchFamily="49" charset="0"/>
              </a:rPr>
              <a:t>cacgcagtat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aattaataac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taattactgt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cgttgacagg</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acacgagtaa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ctcgtctatc</a:t>
            </a:r>
            <a:endParaRPr lang="en-US" altLang="en-US" sz="1100" dirty="0">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181   </a:t>
            </a:r>
            <a:r>
              <a:rPr lang="en-US" altLang="en-US" sz="1100" dirty="0" err="1">
                <a:latin typeface="Courier New" panose="02070309020205020404" pitchFamily="49" charset="0"/>
                <a:cs typeface="Courier New" panose="02070309020205020404" pitchFamily="49" charset="0"/>
              </a:rPr>
              <a:t>ttctgcaggc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tgcttacggt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ttcgtccgtg</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ttgcagccga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tcatcagcac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atctaggttt</a:t>
            </a:r>
            <a:r>
              <a:rPr lang="en-US" altLang="en-US" sz="1100" dirty="0">
                <a:latin typeface="Courier New" panose="02070309020205020404" pitchFamily="49" charset="0"/>
                <a:cs typeface="Courier New" panose="02070309020205020404" pitchFamily="49" charset="0"/>
              </a:rPr>
              <a:t> </a:t>
            </a:r>
          </a:p>
          <a:p>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28261 </a:t>
            </a:r>
            <a:r>
              <a:rPr lang="en-US" sz="1100" dirty="0" err="1">
                <a:latin typeface="Courier New" panose="02070309020205020404" pitchFamily="49" charset="0"/>
                <a:cs typeface="Courier New" panose="02070309020205020404" pitchFamily="49" charset="0"/>
              </a:rPr>
              <a:t>cgaacaaact</a:t>
            </a:r>
            <a:r>
              <a:rPr lang="en-US" sz="1100"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aaaatgtctg</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ataatggacc</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ccaaaatcag</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cgaaatgcac</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cccgcattac</a:t>
            </a:r>
            <a:endParaRPr lang="en-US" sz="1100" b="1"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28321 </a:t>
            </a:r>
            <a:r>
              <a:rPr lang="en-US" sz="1100" b="1" dirty="0" err="1">
                <a:latin typeface="Courier New" panose="02070309020205020404" pitchFamily="49" charset="0"/>
                <a:cs typeface="Courier New" panose="02070309020205020404" pitchFamily="49" charset="0"/>
              </a:rPr>
              <a:t>gtttggtgga</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ccctcagatt</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caactggcag</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taaccagaat</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ggagaacgca</a:t>
            </a:r>
            <a:r>
              <a:rPr lang="en-US" sz="1100" b="1"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gtggggcgcg</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28381 </a:t>
            </a:r>
            <a:r>
              <a:rPr lang="en-US" sz="1100" dirty="0" err="1">
                <a:latin typeface="Courier New" panose="02070309020205020404" pitchFamily="49" charset="0"/>
                <a:cs typeface="Courier New" panose="02070309020205020404" pitchFamily="49" charset="0"/>
              </a:rPr>
              <a:t>atcaaaacaa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cgtcggcccc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aaggtttacc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caataatact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gcgtcttggt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tcaccgctct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28441 </a:t>
            </a:r>
            <a:r>
              <a:rPr lang="en-US" sz="1100" dirty="0" err="1">
                <a:latin typeface="Courier New" panose="02070309020205020404" pitchFamily="49" charset="0"/>
                <a:cs typeface="Courier New" panose="02070309020205020404" pitchFamily="49" charset="0"/>
              </a:rPr>
              <a:t>cactcaacat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ggcaaggaag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accttaaatt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ccctcgagga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caaggcgttc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caattaacac</a:t>
            </a:r>
            <a:endParaRPr lang="en-US" sz="1100" dirty="0">
              <a:latin typeface="Courier New" panose="02070309020205020404" pitchFamily="49" charset="0"/>
              <a:cs typeface="Courier New" panose="02070309020205020404" pitchFamily="49" charset="0"/>
            </a:endParaRPr>
          </a:p>
          <a:p>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29701 </a:t>
            </a:r>
            <a:r>
              <a:rPr lang="en-US" sz="1100" dirty="0" err="1">
                <a:latin typeface="Courier New" panose="02070309020205020404" pitchFamily="49" charset="0"/>
                <a:cs typeface="Courier New" panose="02070309020205020404" pitchFamily="49" charset="0"/>
              </a:rPr>
              <a:t>gggaggactt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gaaagagcca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ccacattttc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accgaggcca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cgcggagtac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gatcgagtgt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29761 </a:t>
            </a:r>
            <a:r>
              <a:rPr lang="en-US" sz="1100" dirty="0" err="1">
                <a:latin typeface="Courier New" panose="02070309020205020404" pitchFamily="49" charset="0"/>
                <a:cs typeface="Courier New" panose="02070309020205020404" pitchFamily="49" charset="0"/>
              </a:rPr>
              <a:t>acagtgaaca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atgctaggga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gagctgccta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tatggaagag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ccctaatgtg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taaaattaat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29821 </a:t>
            </a:r>
            <a:r>
              <a:rPr lang="en-US" sz="1100" dirty="0" err="1">
                <a:latin typeface="Courier New" panose="02070309020205020404" pitchFamily="49" charset="0"/>
                <a:cs typeface="Courier New" panose="02070309020205020404" pitchFamily="49" charset="0"/>
              </a:rPr>
              <a:t>tttagtagtg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ctatccccat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gtgattttaa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tagcttctta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ggagaatgac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aaaaaaaaaa</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29881 </a:t>
            </a:r>
            <a:r>
              <a:rPr lang="en-US" sz="1100" dirty="0" err="1">
                <a:latin typeface="Courier New" panose="02070309020205020404" pitchFamily="49" charset="0"/>
                <a:cs typeface="Courier New" panose="02070309020205020404" pitchFamily="49" charset="0"/>
              </a:rPr>
              <a:t>aaaaaaaaaa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aaaaaaaaaa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aaa</a:t>
            </a:r>
            <a:endParaRPr lang="en-US" sz="2800" dirty="0">
              <a:latin typeface="Courier New" panose="02070309020205020404" pitchFamily="49" charset="0"/>
              <a:cs typeface="Courier New" panose="02070309020205020404" pitchFamily="49" charset="0"/>
            </a:endParaRPr>
          </a:p>
        </p:txBody>
      </p:sp>
      <p:sp>
        <p:nvSpPr>
          <p:cNvPr id="13" name="TextBox 12">
            <a:extLst>
              <a:ext uri="{FF2B5EF4-FFF2-40B4-BE49-F238E27FC236}">
                <a16:creationId xmlns:a16="http://schemas.microsoft.com/office/drawing/2014/main" id="{968A1909-1E1D-4533-9CFB-1769E87B7393}"/>
              </a:ext>
            </a:extLst>
          </p:cNvPr>
          <p:cNvSpPr txBox="1"/>
          <p:nvPr/>
        </p:nvSpPr>
        <p:spPr>
          <a:xfrm>
            <a:off x="863185" y="5856091"/>
            <a:ext cx="8039811" cy="369332"/>
          </a:xfrm>
          <a:prstGeom prst="rect">
            <a:avLst/>
          </a:prstGeom>
          <a:noFill/>
        </p:spPr>
        <p:txBody>
          <a:bodyPr wrap="square" rtlCol="0">
            <a:spAutoFit/>
          </a:bodyPr>
          <a:lstStyle/>
          <a:p>
            <a:r>
              <a:rPr lang="en-US" i="1" dirty="0">
                <a:solidFill>
                  <a:schemeClr val="tx2">
                    <a:lumMod val="60000"/>
                    <a:lumOff val="40000"/>
                  </a:schemeClr>
                </a:solidFill>
              </a:rPr>
              <a:t>Will PCR generate products if the viral DNA is not present?</a:t>
            </a:r>
          </a:p>
        </p:txBody>
      </p:sp>
      <p:sp>
        <p:nvSpPr>
          <p:cNvPr id="17" name="TextBox 16">
            <a:extLst>
              <a:ext uri="{FF2B5EF4-FFF2-40B4-BE49-F238E27FC236}">
                <a16:creationId xmlns:a16="http://schemas.microsoft.com/office/drawing/2014/main" id="{E2D386B6-61EA-434B-847F-91FC006E0D34}"/>
              </a:ext>
            </a:extLst>
          </p:cNvPr>
          <p:cNvSpPr txBox="1"/>
          <p:nvPr/>
        </p:nvSpPr>
        <p:spPr>
          <a:xfrm>
            <a:off x="4382250" y="45934"/>
            <a:ext cx="3747693" cy="483337"/>
          </a:xfrm>
          <a:prstGeom prst="rect">
            <a:avLst/>
          </a:prstGeom>
          <a:noFill/>
        </p:spPr>
        <p:txBody>
          <a:bodyPr wrap="none" rtlCol="0">
            <a:spAutoFit/>
          </a:bodyPr>
          <a:lstStyle/>
          <a:p>
            <a:r>
              <a:rPr lang="en-US" sz="2541" dirty="0"/>
              <a:t>PCR &amp; Detection of Viruses</a:t>
            </a:r>
          </a:p>
        </p:txBody>
      </p:sp>
      <p:cxnSp>
        <p:nvCxnSpPr>
          <p:cNvPr id="19" name="Straight Arrow Connector 18">
            <a:extLst>
              <a:ext uri="{FF2B5EF4-FFF2-40B4-BE49-F238E27FC236}">
                <a16:creationId xmlns:a16="http://schemas.microsoft.com/office/drawing/2014/main" id="{50A1AF30-44C5-4C33-B460-DD0DE830BFCE}"/>
              </a:ext>
            </a:extLst>
          </p:cNvPr>
          <p:cNvCxnSpPr>
            <a:cxnSpLocks/>
          </p:cNvCxnSpPr>
          <p:nvPr/>
        </p:nvCxnSpPr>
        <p:spPr>
          <a:xfrm>
            <a:off x="4660083" y="3834523"/>
            <a:ext cx="0" cy="60724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4">
            <a:extLst>
              <a:ext uri="{FF2B5EF4-FFF2-40B4-BE49-F238E27FC236}">
                <a16:creationId xmlns:a16="http://schemas.microsoft.com/office/drawing/2014/main" id="{6FEA2F80-5146-4259-BAF3-EA8C447DC8C3}"/>
              </a:ext>
            </a:extLst>
          </p:cNvPr>
          <p:cNvSpPr>
            <a:spLocks noChangeArrowheads="1"/>
          </p:cNvSpPr>
          <p:nvPr/>
        </p:nvSpPr>
        <p:spPr bwMode="auto">
          <a:xfrm>
            <a:off x="2531733" y="5352376"/>
            <a:ext cx="920978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54" eaLnBrk="0" fontAlgn="base" hangingPunct="0">
              <a:spcBef>
                <a:spcPct val="0"/>
              </a:spcBef>
              <a:spcAft>
                <a:spcPct val="0"/>
              </a:spcAft>
            </a:pPr>
            <a:r>
              <a:rPr lang="en-US" altLang="en-US" sz="1400" b="1" dirty="0">
                <a:highlight>
                  <a:srgbClr val="FFFF00"/>
                </a:highlight>
                <a:latin typeface="Courier New" panose="02070309020205020404" pitchFamily="49" charset="0"/>
                <a:cs typeface="Courier New" panose="02070309020205020404" pitchFamily="49" charset="0"/>
              </a:rPr>
              <a:t>GACCCCAAAATCAGCGAAAT</a:t>
            </a:r>
            <a:r>
              <a:rPr lang="en-US" altLang="en-US" sz="1400" dirty="0">
                <a:latin typeface="Courier New" panose="02070309020205020404" pitchFamily="49" charset="0"/>
                <a:cs typeface="Courier New" panose="02070309020205020404" pitchFamily="49" charset="0"/>
              </a:rPr>
              <a:t>GCACCCCGCATTACGTTTGGTGGACCCTCAGATTCAACTGGCAGTAACCAGA</a:t>
            </a:r>
            <a:br>
              <a:rPr lang="en-US" altLang="en-US" sz="1400" dirty="0">
                <a:latin typeface="Courier New" panose="02070309020205020404" pitchFamily="49" charset="0"/>
                <a:cs typeface="Courier New" panose="02070309020205020404" pitchFamily="49" charset="0"/>
              </a:rPr>
            </a:br>
            <a:r>
              <a:rPr lang="en-US" altLang="en-US" sz="1400" dirty="0">
                <a:latin typeface="Courier New" panose="02070309020205020404" pitchFamily="49" charset="0"/>
                <a:cs typeface="Courier New" panose="02070309020205020404" pitchFamily="49" charset="0"/>
              </a:rPr>
              <a:t>CTGGGGTTTTAGTCGCTTTACGTGGGGCGTAATGCAAACCACCTGGGA</a:t>
            </a:r>
            <a:r>
              <a:rPr lang="en-US" altLang="en-US" sz="1400" b="1" dirty="0">
                <a:highlight>
                  <a:srgbClr val="00FFFF"/>
                </a:highlight>
                <a:latin typeface="Courier New" panose="02070309020205020404" pitchFamily="49" charset="0"/>
                <a:cs typeface="Courier New" panose="02070309020205020404" pitchFamily="49" charset="0"/>
              </a:rPr>
              <a:t>GTCTAAGTTGACCGTCATTGGTCT</a:t>
            </a:r>
            <a:r>
              <a:rPr lang="en-US" altLang="en-US" sz="1400" dirty="0">
                <a:latin typeface="Courier New" panose="02070309020205020404" pitchFamily="49" charset="0"/>
                <a:cs typeface="Courier New" panose="02070309020205020404" pitchFamily="49" charset="0"/>
              </a:rPr>
              <a:t> </a:t>
            </a:r>
          </a:p>
        </p:txBody>
      </p:sp>
      <p:sp>
        <p:nvSpPr>
          <p:cNvPr id="12" name="TextBox 11">
            <a:extLst>
              <a:ext uri="{FF2B5EF4-FFF2-40B4-BE49-F238E27FC236}">
                <a16:creationId xmlns:a16="http://schemas.microsoft.com/office/drawing/2014/main" id="{C09C132C-6D18-4568-BBE1-83C1D85640EB}"/>
              </a:ext>
            </a:extLst>
          </p:cNvPr>
          <p:cNvSpPr txBox="1"/>
          <p:nvPr/>
        </p:nvSpPr>
        <p:spPr>
          <a:xfrm>
            <a:off x="1877466" y="5028065"/>
            <a:ext cx="1237647" cy="343940"/>
          </a:xfrm>
          <a:prstGeom prst="rect">
            <a:avLst/>
          </a:prstGeom>
          <a:noFill/>
        </p:spPr>
        <p:txBody>
          <a:bodyPr wrap="none" rtlCol="0">
            <a:spAutoFit/>
          </a:bodyPr>
          <a:lstStyle/>
          <a:p>
            <a:r>
              <a:rPr lang="en-US" sz="1635" dirty="0"/>
              <a:t>PCR Product</a:t>
            </a:r>
          </a:p>
        </p:txBody>
      </p:sp>
      <mc:AlternateContent xmlns:mc="http://schemas.openxmlformats.org/markup-compatibility/2006" xmlns:p14="http://schemas.microsoft.com/office/powerpoint/2010/main">
        <mc:Choice Requires="p14">
          <p:contentPart p14:bwMode="auto" r:id="rId4">
            <p14:nvContentPartPr>
              <p14:cNvPr id="51" name="Ink 50">
                <a:extLst>
                  <a:ext uri="{FF2B5EF4-FFF2-40B4-BE49-F238E27FC236}">
                    <a16:creationId xmlns:a16="http://schemas.microsoft.com/office/drawing/2014/main" id="{B2151790-25CB-41CA-933B-FCCD2F259014}"/>
                  </a:ext>
                </a:extLst>
              </p14:cNvPr>
              <p14:cNvContentPartPr/>
              <p14:nvPr/>
            </p14:nvContentPartPr>
            <p14:xfrm>
              <a:off x="6912999" y="2988926"/>
              <a:ext cx="27771" cy="11109"/>
            </p14:xfrm>
          </p:contentPart>
        </mc:Choice>
        <mc:Fallback xmlns="">
          <p:pic>
            <p:nvPicPr>
              <p:cNvPr id="51" name="Ink 50">
                <a:extLst>
                  <a:ext uri="{FF2B5EF4-FFF2-40B4-BE49-F238E27FC236}">
                    <a16:creationId xmlns:a16="http://schemas.microsoft.com/office/drawing/2014/main" id="{B2151790-25CB-41CA-933B-FCCD2F259014}"/>
                  </a:ext>
                </a:extLst>
              </p:cNvPr>
              <p:cNvPicPr/>
              <p:nvPr/>
            </p:nvPicPr>
            <p:blipFill>
              <a:blip r:embed="rId5"/>
              <a:stretch>
                <a:fillRect/>
              </a:stretch>
            </p:blipFill>
            <p:spPr>
              <a:xfrm>
                <a:off x="6903982" y="2979967"/>
                <a:ext cx="45443" cy="28668"/>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9" name="Ink 68">
                <a:extLst>
                  <a:ext uri="{FF2B5EF4-FFF2-40B4-BE49-F238E27FC236}">
                    <a16:creationId xmlns:a16="http://schemas.microsoft.com/office/drawing/2014/main" id="{9918BAF1-6AC0-4EDD-A591-02A5BBD5417E}"/>
                  </a:ext>
                </a:extLst>
              </p14:cNvPr>
              <p14:cNvContentPartPr/>
              <p14:nvPr/>
            </p14:nvContentPartPr>
            <p14:xfrm>
              <a:off x="7914731" y="1845723"/>
              <a:ext cx="38227" cy="68939"/>
            </p14:xfrm>
          </p:contentPart>
        </mc:Choice>
        <mc:Fallback xmlns="">
          <p:pic>
            <p:nvPicPr>
              <p:cNvPr id="69" name="Ink 68">
                <a:extLst>
                  <a:ext uri="{FF2B5EF4-FFF2-40B4-BE49-F238E27FC236}">
                    <a16:creationId xmlns:a16="http://schemas.microsoft.com/office/drawing/2014/main" id="{9918BAF1-6AC0-4EDD-A591-02A5BBD5417E}"/>
                  </a:ext>
                </a:extLst>
              </p:cNvPr>
              <p:cNvPicPr/>
              <p:nvPr/>
            </p:nvPicPr>
            <p:blipFill>
              <a:blip r:embed="rId7"/>
              <a:stretch>
                <a:fillRect/>
              </a:stretch>
            </p:blipFill>
            <p:spPr>
              <a:xfrm>
                <a:off x="7905715" y="1836747"/>
                <a:ext cx="55898" cy="86533"/>
              </a:xfrm>
              <a:prstGeom prst="rect">
                <a:avLst/>
              </a:prstGeom>
            </p:spPr>
          </p:pic>
        </mc:Fallback>
      </mc:AlternateContent>
      <p:sp>
        <p:nvSpPr>
          <p:cNvPr id="3" name="TextBox 2">
            <a:extLst>
              <a:ext uri="{FF2B5EF4-FFF2-40B4-BE49-F238E27FC236}">
                <a16:creationId xmlns:a16="http://schemas.microsoft.com/office/drawing/2014/main" id="{C967FE47-5551-4F77-9B2C-7144E89873BF}"/>
              </a:ext>
            </a:extLst>
          </p:cNvPr>
          <p:cNvSpPr txBox="1"/>
          <p:nvPr/>
        </p:nvSpPr>
        <p:spPr>
          <a:xfrm>
            <a:off x="3398904" y="410188"/>
            <a:ext cx="5516496" cy="369332"/>
          </a:xfrm>
          <a:prstGeom prst="rect">
            <a:avLst/>
          </a:prstGeom>
          <a:noFill/>
        </p:spPr>
        <p:txBody>
          <a:bodyPr wrap="square" rtlCol="0">
            <a:spAutoFit/>
          </a:bodyPr>
          <a:lstStyle/>
          <a:p>
            <a:r>
              <a:rPr lang="en-US" dirty="0"/>
              <a:t>Sequence of Covid-19 (top strand only) </a:t>
            </a:r>
          </a:p>
        </p:txBody>
      </p:sp>
      <p:sp>
        <p:nvSpPr>
          <p:cNvPr id="4" name="TextBox 3">
            <a:extLst>
              <a:ext uri="{FF2B5EF4-FFF2-40B4-BE49-F238E27FC236}">
                <a16:creationId xmlns:a16="http://schemas.microsoft.com/office/drawing/2014/main" id="{E4184A0E-9680-4133-AC37-6709ADAAC851}"/>
              </a:ext>
            </a:extLst>
          </p:cNvPr>
          <p:cNvSpPr txBox="1"/>
          <p:nvPr/>
        </p:nvSpPr>
        <p:spPr>
          <a:xfrm>
            <a:off x="1466900" y="4134508"/>
            <a:ext cx="2915350" cy="315792"/>
          </a:xfrm>
          <a:prstGeom prst="rect">
            <a:avLst/>
          </a:prstGeom>
          <a:noFill/>
        </p:spPr>
        <p:txBody>
          <a:bodyPr wrap="none" rtlCol="0">
            <a:spAutoFit/>
          </a:bodyPr>
          <a:lstStyle/>
          <a:p>
            <a:r>
              <a:rPr lang="en-US" sz="1452" i="1" dirty="0" err="1"/>
              <a:t>dsSeq</a:t>
            </a:r>
            <a:r>
              <a:rPr lang="en-US" sz="1452" i="1" dirty="0"/>
              <a:t> of above bold &amp; circled region</a:t>
            </a:r>
          </a:p>
        </p:txBody>
      </p:sp>
      <p:sp>
        <p:nvSpPr>
          <p:cNvPr id="10" name="Rectangle 9">
            <a:extLst>
              <a:ext uri="{FF2B5EF4-FFF2-40B4-BE49-F238E27FC236}">
                <a16:creationId xmlns:a16="http://schemas.microsoft.com/office/drawing/2014/main" id="{275CD506-009A-407A-B5B7-3B4F327AEE07}"/>
              </a:ext>
            </a:extLst>
          </p:cNvPr>
          <p:cNvSpPr/>
          <p:nvPr/>
        </p:nvSpPr>
        <p:spPr>
          <a:xfrm>
            <a:off x="1219201" y="4446171"/>
            <a:ext cx="10476411" cy="461665"/>
          </a:xfrm>
          <a:prstGeom prst="rect">
            <a:avLst/>
          </a:prstGeom>
        </p:spPr>
        <p:txBody>
          <a:bodyPr wrap="square">
            <a:spAutoFit/>
          </a:bodyPr>
          <a:lstStyle/>
          <a:p>
            <a:r>
              <a:rPr lang="en-US" sz="1200" dirty="0">
                <a:latin typeface="Courier New" panose="02070309020205020404" pitchFamily="49" charset="0"/>
                <a:cs typeface="Courier New" panose="02070309020205020404" pitchFamily="49" charset="0"/>
              </a:rPr>
              <a:t>28271 aaaatgtctgataatg</a:t>
            </a:r>
            <a:r>
              <a:rPr lang="en-US" sz="1200" b="1" cap="all" dirty="0">
                <a:highlight>
                  <a:srgbClr val="FFFF00"/>
                </a:highlight>
                <a:latin typeface="Courier New" panose="02070309020205020404" pitchFamily="49" charset="0"/>
                <a:cs typeface="Courier New" panose="02070309020205020404" pitchFamily="49" charset="0"/>
              </a:rPr>
              <a:t>gaccccaaaatcagcgaaat</a:t>
            </a:r>
            <a:r>
              <a:rPr lang="en-US" sz="1200" dirty="0">
                <a:latin typeface="Courier New" panose="02070309020205020404" pitchFamily="49" charset="0"/>
                <a:cs typeface="Courier New" panose="02070309020205020404" pitchFamily="49" charset="0"/>
              </a:rPr>
              <a:t>gcaccccgcattacgtttggtggaccctcagattcaactggcagtaaccagaatggagaacgca</a:t>
            </a:r>
          </a:p>
          <a:p>
            <a:r>
              <a:rPr lang="en-US" sz="1200" dirty="0">
                <a:latin typeface="Courier New" panose="02070309020205020404" pitchFamily="49" charset="0"/>
                <a:cs typeface="Courier New" panose="02070309020205020404" pitchFamily="49" charset="0"/>
              </a:rPr>
              <a:t>      ttttacagactattacctggggttttagtcgctttacgtggggcgtaatgcaaaccacctggga</a:t>
            </a:r>
            <a:r>
              <a:rPr lang="en-US" sz="1200" b="1" cap="all" dirty="0">
                <a:highlight>
                  <a:srgbClr val="00FFFF"/>
                </a:highlight>
                <a:latin typeface="Courier New" panose="02070309020205020404" pitchFamily="49" charset="0"/>
                <a:cs typeface="Courier New" panose="02070309020205020404" pitchFamily="49" charset="0"/>
              </a:rPr>
              <a:t>gtctaagttgaccgtcattggtct</a:t>
            </a:r>
            <a:r>
              <a:rPr lang="en-US" sz="1200" dirty="0">
                <a:latin typeface="Courier New" panose="02070309020205020404" pitchFamily="49" charset="0"/>
                <a:cs typeface="Courier New" panose="02070309020205020404" pitchFamily="49" charset="0"/>
              </a:rPr>
              <a:t>tacctcttgcgt</a:t>
            </a:r>
          </a:p>
        </p:txBody>
      </p:sp>
      <p:sp>
        <p:nvSpPr>
          <p:cNvPr id="25" name="TextBox 24">
            <a:extLst>
              <a:ext uri="{FF2B5EF4-FFF2-40B4-BE49-F238E27FC236}">
                <a16:creationId xmlns:a16="http://schemas.microsoft.com/office/drawing/2014/main" id="{C5EB598A-33EB-4856-8638-66253AAB02FF}"/>
              </a:ext>
            </a:extLst>
          </p:cNvPr>
          <p:cNvSpPr txBox="1"/>
          <p:nvPr/>
        </p:nvSpPr>
        <p:spPr>
          <a:xfrm>
            <a:off x="1722788" y="2983721"/>
            <a:ext cx="2955296" cy="343940"/>
          </a:xfrm>
          <a:prstGeom prst="rect">
            <a:avLst/>
          </a:prstGeom>
          <a:noFill/>
        </p:spPr>
        <p:txBody>
          <a:bodyPr wrap="none" rtlCol="0">
            <a:spAutoFit/>
          </a:bodyPr>
          <a:lstStyle/>
          <a:p>
            <a:r>
              <a:rPr lang="en-US" sz="1635" dirty="0"/>
              <a:t>CDC Recommended PCR Primers</a:t>
            </a:r>
          </a:p>
        </p:txBody>
      </p:sp>
      <p:cxnSp>
        <p:nvCxnSpPr>
          <p:cNvPr id="46" name="Straight Arrow Connector 45">
            <a:extLst>
              <a:ext uri="{FF2B5EF4-FFF2-40B4-BE49-F238E27FC236}">
                <a16:creationId xmlns:a16="http://schemas.microsoft.com/office/drawing/2014/main" id="{86CD2D33-CCEC-4D7E-B231-F672FA521CC9}"/>
              </a:ext>
            </a:extLst>
          </p:cNvPr>
          <p:cNvCxnSpPr>
            <a:cxnSpLocks/>
          </p:cNvCxnSpPr>
          <p:nvPr/>
        </p:nvCxnSpPr>
        <p:spPr>
          <a:xfrm>
            <a:off x="5196968" y="3972836"/>
            <a:ext cx="2451821" cy="70097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3797B0E0-6905-4F53-B886-91DF28E89BC5}"/>
              </a:ext>
            </a:extLst>
          </p:cNvPr>
          <p:cNvSpPr/>
          <p:nvPr/>
        </p:nvSpPr>
        <p:spPr>
          <a:xfrm>
            <a:off x="4618865" y="1387225"/>
            <a:ext cx="5781359" cy="64773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2" name="Date Placeholder 1">
            <a:extLst>
              <a:ext uri="{FF2B5EF4-FFF2-40B4-BE49-F238E27FC236}">
                <a16:creationId xmlns:a16="http://schemas.microsoft.com/office/drawing/2014/main" id="{8C1D7CB4-2522-D46A-72E0-A16EB6631CF2}"/>
              </a:ext>
            </a:extLst>
          </p:cNvPr>
          <p:cNvSpPr>
            <a:spLocks noGrp="1"/>
          </p:cNvSpPr>
          <p:nvPr>
            <p:ph type="dt" sz="half" idx="10"/>
          </p:nvPr>
        </p:nvSpPr>
        <p:spPr/>
        <p:txBody>
          <a:bodyPr/>
          <a:lstStyle/>
          <a:p>
            <a:fld id="{8A333F06-EADA-4652-8E78-D4EDBFEE189F}" type="datetime1">
              <a:rPr lang="en-US" smtClean="0"/>
              <a:t>8/19/2023</a:t>
            </a:fld>
            <a:endParaRPr lang="en-US"/>
          </a:p>
        </p:txBody>
      </p:sp>
      <p:sp>
        <p:nvSpPr>
          <p:cNvPr id="5" name="Footer Placeholder 4">
            <a:extLst>
              <a:ext uri="{FF2B5EF4-FFF2-40B4-BE49-F238E27FC236}">
                <a16:creationId xmlns:a16="http://schemas.microsoft.com/office/drawing/2014/main" id="{B1A09F03-8671-4751-AB7B-381B69383203}"/>
              </a:ext>
            </a:extLst>
          </p:cNvPr>
          <p:cNvSpPr>
            <a:spLocks noGrp="1"/>
          </p:cNvSpPr>
          <p:nvPr>
            <p:ph type="ftr" sz="quarter" idx="11"/>
          </p:nvPr>
        </p:nvSpPr>
        <p:spPr/>
        <p:txBody>
          <a:bodyPr/>
          <a:lstStyle/>
          <a:p>
            <a:r>
              <a:rPr lang="en-US"/>
              <a:t>D &amp; D - Lec 2 - Fall 2023</a:t>
            </a:r>
          </a:p>
        </p:txBody>
      </p:sp>
      <p:sp>
        <p:nvSpPr>
          <p:cNvPr id="11" name="Slide Number Placeholder 10">
            <a:extLst>
              <a:ext uri="{FF2B5EF4-FFF2-40B4-BE49-F238E27FC236}">
                <a16:creationId xmlns:a16="http://schemas.microsoft.com/office/drawing/2014/main" id="{18086FEE-1E22-F8F5-5B21-D4F0E6235DCF}"/>
              </a:ext>
            </a:extLst>
          </p:cNvPr>
          <p:cNvSpPr>
            <a:spLocks noGrp="1"/>
          </p:cNvSpPr>
          <p:nvPr>
            <p:ph type="sldNum" sz="quarter" idx="12"/>
          </p:nvPr>
        </p:nvSpPr>
        <p:spPr/>
        <p:txBody>
          <a:bodyPr/>
          <a:lstStyle/>
          <a:p>
            <a:fld id="{DC3BB032-4020-48F4-953B-341806DC4A2B}" type="slidenum">
              <a:rPr lang="en-US" smtClean="0"/>
              <a:t>71</a:t>
            </a:fld>
            <a:endParaRPr lang="en-US"/>
          </a:p>
        </p:txBody>
      </p:sp>
    </p:spTree>
    <p:extLst>
      <p:ext uri="{BB962C8B-B14F-4D97-AF65-F5344CB8AC3E}">
        <p14:creationId xmlns:p14="http://schemas.microsoft.com/office/powerpoint/2010/main" val="169894084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5DD8EDE-375C-41D4-9AA0-E435170D4894}"/>
              </a:ext>
            </a:extLst>
          </p:cNvPr>
          <p:cNvSpPr/>
          <p:nvPr/>
        </p:nvSpPr>
        <p:spPr>
          <a:xfrm>
            <a:off x="6146473" y="2494147"/>
            <a:ext cx="5664527" cy="3970318"/>
          </a:xfrm>
          <a:prstGeom prst="rect">
            <a:avLst/>
          </a:prstGeom>
        </p:spPr>
        <p:txBody>
          <a:bodyPr wrap="square">
            <a:spAutoFit/>
          </a:bodyPr>
          <a:lstStyle/>
          <a:p>
            <a:pPr marL="259340" indent="-259340">
              <a:buFont typeface="Arial" panose="020B0604020202020204" pitchFamily="34" charset="0"/>
              <a:buChar char="•"/>
            </a:pPr>
            <a:r>
              <a:rPr lang="en-US" dirty="0"/>
              <a:t>Red curve (Positive sample) shows a threshold level of PCR product after 27 cycles.</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Next 6 samples are the positive sample mixed with up to 63 negative samples, showing that it is possible to test pooled samples.</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 - - is a </a:t>
            </a:r>
            <a:r>
              <a:rPr lang="en-US" b="1" i="1" dirty="0"/>
              <a:t>positive control </a:t>
            </a:r>
            <a:r>
              <a:rPr lang="en-US" dirty="0"/>
              <a:t>amount of </a:t>
            </a:r>
            <a:r>
              <a:rPr lang="en-US" dirty="0" err="1"/>
              <a:t>Covid</a:t>
            </a:r>
            <a:r>
              <a:rPr lang="en-US" dirty="0"/>
              <a:t> template.  It shows that you can detect a PCR product if the </a:t>
            </a:r>
            <a:r>
              <a:rPr lang="en-US" dirty="0" err="1"/>
              <a:t>covid</a:t>
            </a:r>
            <a:r>
              <a:rPr lang="en-US" dirty="0"/>
              <a:t> genome is present.</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Solid black line is a </a:t>
            </a:r>
            <a:r>
              <a:rPr lang="en-US" b="1" i="1" dirty="0"/>
              <a:t>negative control</a:t>
            </a:r>
            <a:r>
              <a:rPr lang="en-US" dirty="0"/>
              <a:t>, no </a:t>
            </a:r>
            <a:r>
              <a:rPr lang="en-US" dirty="0" err="1"/>
              <a:t>Covid</a:t>
            </a:r>
            <a:r>
              <a:rPr lang="en-US" dirty="0"/>
              <a:t> DNA.  It shows that addition of </a:t>
            </a:r>
            <a:r>
              <a:rPr lang="en-US" dirty="0" err="1"/>
              <a:t>covid</a:t>
            </a:r>
            <a:r>
              <a:rPr lang="en-US" dirty="0"/>
              <a:t> template will lead to a signal.</a:t>
            </a:r>
          </a:p>
        </p:txBody>
      </p:sp>
      <p:sp>
        <p:nvSpPr>
          <p:cNvPr id="7" name="TextBox 6">
            <a:extLst>
              <a:ext uri="{FF2B5EF4-FFF2-40B4-BE49-F238E27FC236}">
                <a16:creationId xmlns:a16="http://schemas.microsoft.com/office/drawing/2014/main" id="{981382A1-3B31-4119-A155-7822C0E8F4A5}"/>
              </a:ext>
            </a:extLst>
          </p:cNvPr>
          <p:cNvSpPr txBox="1"/>
          <p:nvPr/>
        </p:nvSpPr>
        <p:spPr>
          <a:xfrm>
            <a:off x="1324216" y="11536"/>
            <a:ext cx="10373445" cy="483337"/>
          </a:xfrm>
          <a:prstGeom prst="rect">
            <a:avLst/>
          </a:prstGeom>
          <a:noFill/>
        </p:spPr>
        <p:txBody>
          <a:bodyPr wrap="square" rtlCol="0">
            <a:spAutoFit/>
          </a:bodyPr>
          <a:lstStyle/>
          <a:p>
            <a:r>
              <a:rPr lang="en-US" sz="2541" dirty="0" err="1"/>
              <a:t>Covid</a:t>
            </a:r>
            <a:r>
              <a:rPr lang="en-US" sz="2541" dirty="0"/>
              <a:t> 19 PCR Test: Detection of the PCR Product.</a:t>
            </a:r>
          </a:p>
        </p:txBody>
      </p:sp>
      <p:sp>
        <p:nvSpPr>
          <p:cNvPr id="8" name="Rectangle 7">
            <a:extLst>
              <a:ext uri="{FF2B5EF4-FFF2-40B4-BE49-F238E27FC236}">
                <a16:creationId xmlns:a16="http://schemas.microsoft.com/office/drawing/2014/main" id="{51F667C3-35B0-4325-BD6F-FAB0FBCAEA6C}"/>
              </a:ext>
            </a:extLst>
          </p:cNvPr>
          <p:cNvSpPr/>
          <p:nvPr/>
        </p:nvSpPr>
        <p:spPr>
          <a:xfrm>
            <a:off x="6169768" y="480062"/>
            <a:ext cx="4852467" cy="287899"/>
          </a:xfrm>
          <a:prstGeom prst="rect">
            <a:avLst/>
          </a:prstGeom>
        </p:spPr>
        <p:txBody>
          <a:bodyPr>
            <a:spAutoFit/>
          </a:bodyPr>
          <a:lstStyle/>
          <a:p>
            <a:r>
              <a:rPr lang="en-US" sz="1271" dirty="0"/>
              <a:t>https://www.medrxiv.org/content/10.1101/2020.03.26.20039438v1</a:t>
            </a:r>
          </a:p>
        </p:txBody>
      </p:sp>
      <p:sp>
        <p:nvSpPr>
          <p:cNvPr id="9" name="TextBox 8">
            <a:extLst>
              <a:ext uri="{FF2B5EF4-FFF2-40B4-BE49-F238E27FC236}">
                <a16:creationId xmlns:a16="http://schemas.microsoft.com/office/drawing/2014/main" id="{018A6C7F-CD06-4E9E-8773-7091C0F5D041}"/>
              </a:ext>
            </a:extLst>
          </p:cNvPr>
          <p:cNvSpPr txBox="1"/>
          <p:nvPr/>
        </p:nvSpPr>
        <p:spPr>
          <a:xfrm>
            <a:off x="6194577" y="990600"/>
            <a:ext cx="5387825" cy="1754326"/>
          </a:xfrm>
          <a:prstGeom prst="rect">
            <a:avLst/>
          </a:prstGeom>
          <a:noFill/>
        </p:spPr>
        <p:txBody>
          <a:bodyPr wrap="square" rtlCol="0">
            <a:spAutoFit/>
          </a:bodyPr>
          <a:lstStyle/>
          <a:p>
            <a:pPr marL="259340" indent="-259340">
              <a:buFont typeface="Arial" panose="020B0604020202020204" pitchFamily="34" charset="0"/>
              <a:buChar char="•"/>
            </a:pPr>
            <a:r>
              <a:rPr lang="en-US" dirty="0"/>
              <a:t>Production of PCR products (double stranded DNA) causes an increase in signal (fluorescence) </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Dots represent the cross point of the fluorescence threshold (threshold = 300, gray dashed line).</a:t>
            </a:r>
          </a:p>
          <a:p>
            <a:endParaRPr lang="en-US" dirty="0"/>
          </a:p>
        </p:txBody>
      </p:sp>
      <p:grpSp>
        <p:nvGrpSpPr>
          <p:cNvPr id="13" name="Group 12">
            <a:extLst>
              <a:ext uri="{FF2B5EF4-FFF2-40B4-BE49-F238E27FC236}">
                <a16:creationId xmlns:a16="http://schemas.microsoft.com/office/drawing/2014/main" id="{1987CA97-486A-44D3-9155-2FCC8D4DADF6}"/>
              </a:ext>
            </a:extLst>
          </p:cNvPr>
          <p:cNvGrpSpPr/>
          <p:nvPr/>
        </p:nvGrpSpPr>
        <p:grpSpPr>
          <a:xfrm>
            <a:off x="1489853" y="645506"/>
            <a:ext cx="4509908" cy="5264626"/>
            <a:chOff x="937612" y="882650"/>
            <a:chExt cx="4969249" cy="5800839"/>
          </a:xfrm>
        </p:grpSpPr>
        <p:pic>
          <p:nvPicPr>
            <p:cNvPr id="5" name="Picture 4">
              <a:extLst>
                <a:ext uri="{FF2B5EF4-FFF2-40B4-BE49-F238E27FC236}">
                  <a16:creationId xmlns:a16="http://schemas.microsoft.com/office/drawing/2014/main" id="{1F68B48C-6D3B-412D-AC29-D02D1EF26874}"/>
                </a:ext>
              </a:extLst>
            </p:cNvPr>
            <p:cNvPicPr>
              <a:picLocks noChangeAspect="1"/>
            </p:cNvPicPr>
            <p:nvPr/>
          </p:nvPicPr>
          <p:blipFill>
            <a:blip r:embed="rId3"/>
            <a:stretch>
              <a:fillRect/>
            </a:stretch>
          </p:blipFill>
          <p:spPr>
            <a:xfrm>
              <a:off x="1079500" y="882650"/>
              <a:ext cx="4827361" cy="5791200"/>
            </a:xfrm>
            <a:prstGeom prst="rect">
              <a:avLst/>
            </a:prstGeom>
          </p:spPr>
        </p:pic>
        <p:sp>
          <p:nvSpPr>
            <p:cNvPr id="11" name="TextBox 10">
              <a:extLst>
                <a:ext uri="{FF2B5EF4-FFF2-40B4-BE49-F238E27FC236}">
                  <a16:creationId xmlns:a16="http://schemas.microsoft.com/office/drawing/2014/main" id="{EED22651-C188-4367-AFE1-7988E7E2C2F3}"/>
                </a:ext>
              </a:extLst>
            </p:cNvPr>
            <p:cNvSpPr txBox="1"/>
            <p:nvPr/>
          </p:nvSpPr>
          <p:spPr>
            <a:xfrm rot="16200000">
              <a:off x="-83576" y="3491256"/>
              <a:ext cx="2421347" cy="378971"/>
            </a:xfrm>
            <a:prstGeom prst="rect">
              <a:avLst/>
            </a:prstGeom>
            <a:solidFill>
              <a:schemeClr val="bg1"/>
            </a:solidFill>
          </p:spPr>
          <p:txBody>
            <a:bodyPr wrap="none" rtlCol="0">
              <a:spAutoFit/>
            </a:bodyPr>
            <a:lstStyle/>
            <a:p>
              <a:r>
                <a:rPr lang="en-US" sz="1635" dirty="0"/>
                <a:t>Amount of PCR Product</a:t>
              </a:r>
            </a:p>
          </p:txBody>
        </p:sp>
        <p:sp>
          <p:nvSpPr>
            <p:cNvPr id="12" name="TextBox 11">
              <a:extLst>
                <a:ext uri="{FF2B5EF4-FFF2-40B4-BE49-F238E27FC236}">
                  <a16:creationId xmlns:a16="http://schemas.microsoft.com/office/drawing/2014/main" id="{7A415077-ED6C-4643-A30A-A816B9F36407}"/>
                </a:ext>
              </a:extLst>
            </p:cNvPr>
            <p:cNvSpPr txBox="1"/>
            <p:nvPr/>
          </p:nvSpPr>
          <p:spPr>
            <a:xfrm>
              <a:off x="2451099" y="6304518"/>
              <a:ext cx="2275877" cy="378971"/>
            </a:xfrm>
            <a:prstGeom prst="rect">
              <a:avLst/>
            </a:prstGeom>
            <a:solidFill>
              <a:schemeClr val="bg1"/>
            </a:solidFill>
          </p:spPr>
          <p:txBody>
            <a:bodyPr wrap="none" rtlCol="0">
              <a:spAutoFit/>
            </a:bodyPr>
            <a:lstStyle/>
            <a:p>
              <a:r>
                <a:rPr lang="en-US" sz="1635" dirty="0"/>
                <a:t>Number of PCR Cycles</a:t>
              </a:r>
            </a:p>
          </p:txBody>
        </p:sp>
      </p:grpSp>
      <p:sp>
        <p:nvSpPr>
          <p:cNvPr id="10" name="Date Placeholder 9">
            <a:extLst>
              <a:ext uri="{FF2B5EF4-FFF2-40B4-BE49-F238E27FC236}">
                <a16:creationId xmlns:a16="http://schemas.microsoft.com/office/drawing/2014/main" id="{526C2F4C-7A56-232D-88B3-4BD1B8F48FC6}"/>
              </a:ext>
            </a:extLst>
          </p:cNvPr>
          <p:cNvSpPr>
            <a:spLocks noGrp="1"/>
          </p:cNvSpPr>
          <p:nvPr>
            <p:ph type="dt" sz="half" idx="10"/>
          </p:nvPr>
        </p:nvSpPr>
        <p:spPr/>
        <p:txBody>
          <a:bodyPr/>
          <a:lstStyle/>
          <a:p>
            <a:fld id="{4DC1D0A3-D589-4A05-BC7D-2AD8C8BE4A1A}" type="datetime1">
              <a:rPr lang="en-US" smtClean="0"/>
              <a:t>8/19/2023</a:t>
            </a:fld>
            <a:endParaRPr lang="en-US"/>
          </a:p>
        </p:txBody>
      </p:sp>
      <p:sp>
        <p:nvSpPr>
          <p:cNvPr id="14" name="Footer Placeholder 13">
            <a:extLst>
              <a:ext uri="{FF2B5EF4-FFF2-40B4-BE49-F238E27FC236}">
                <a16:creationId xmlns:a16="http://schemas.microsoft.com/office/drawing/2014/main" id="{85043061-F090-A06B-397A-BD093D1B96F0}"/>
              </a:ext>
            </a:extLst>
          </p:cNvPr>
          <p:cNvSpPr>
            <a:spLocks noGrp="1"/>
          </p:cNvSpPr>
          <p:nvPr>
            <p:ph type="ftr" sz="quarter" idx="11"/>
          </p:nvPr>
        </p:nvSpPr>
        <p:spPr/>
        <p:txBody>
          <a:bodyPr/>
          <a:lstStyle/>
          <a:p>
            <a:r>
              <a:rPr lang="en-US"/>
              <a:t>D &amp; D - Lec 2 - Fall 2023</a:t>
            </a:r>
          </a:p>
        </p:txBody>
      </p:sp>
      <p:sp>
        <p:nvSpPr>
          <p:cNvPr id="15" name="Slide Number Placeholder 14">
            <a:extLst>
              <a:ext uri="{FF2B5EF4-FFF2-40B4-BE49-F238E27FC236}">
                <a16:creationId xmlns:a16="http://schemas.microsoft.com/office/drawing/2014/main" id="{2F3C0052-12E0-EA77-08F8-3D6A79A3D152}"/>
              </a:ext>
            </a:extLst>
          </p:cNvPr>
          <p:cNvSpPr>
            <a:spLocks noGrp="1"/>
          </p:cNvSpPr>
          <p:nvPr>
            <p:ph type="sldNum" sz="quarter" idx="12"/>
          </p:nvPr>
        </p:nvSpPr>
        <p:spPr/>
        <p:txBody>
          <a:bodyPr/>
          <a:lstStyle/>
          <a:p>
            <a:fld id="{DC3BB032-4020-48F4-953B-341806DC4A2B}" type="slidenum">
              <a:rPr lang="en-US" smtClean="0"/>
              <a:t>72</a:t>
            </a:fld>
            <a:endParaRPr lang="en-US"/>
          </a:p>
        </p:txBody>
      </p:sp>
    </p:spTree>
    <p:extLst>
      <p:ext uri="{BB962C8B-B14F-4D97-AF65-F5344CB8AC3E}">
        <p14:creationId xmlns:p14="http://schemas.microsoft.com/office/powerpoint/2010/main" val="3618484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640388" y="90488"/>
            <a:ext cx="6551612" cy="368300"/>
          </a:xfrm>
        </p:spPr>
        <p:txBody>
          <a:bodyPr>
            <a:noAutofit/>
          </a:bodyPr>
          <a:lstStyle/>
          <a:p>
            <a:r>
              <a:rPr lang="en-US" sz="2541" dirty="0"/>
              <a:t>Application of PCR – Identification of Individuals</a:t>
            </a:r>
          </a:p>
        </p:txBody>
      </p:sp>
      <p:pic>
        <p:nvPicPr>
          <p:cNvPr id="7" name="Picture 3"/>
          <p:cNvPicPr>
            <a:picLocks noGrp="1" noChangeAspect="1" noChangeArrowheads="1"/>
          </p:cNvPicPr>
          <p:nvPr>
            <p:ph idx="4294967295"/>
          </p:nvPr>
        </p:nvPicPr>
        <p:blipFill rotWithShape="1">
          <a:blip r:embed="rId3">
            <a:extLst>
              <a:ext uri="{28A0092B-C50C-407E-A947-70E740481C1C}">
                <a14:useLocalDpi xmlns:a14="http://schemas.microsoft.com/office/drawing/2010/main" val="0"/>
              </a:ext>
            </a:extLst>
          </a:blip>
          <a:srcRect t="13773"/>
          <a:stretch/>
        </p:blipFill>
        <p:spPr bwMode="auto">
          <a:xfrm>
            <a:off x="7524750" y="3709988"/>
            <a:ext cx="4667250" cy="217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FB9503C7-58E0-46F8-A8C3-F88505205AF3}"/>
              </a:ext>
            </a:extLst>
          </p:cNvPr>
          <p:cNvSpPr txBox="1"/>
          <p:nvPr/>
        </p:nvSpPr>
        <p:spPr>
          <a:xfrm>
            <a:off x="4408075" y="3930453"/>
            <a:ext cx="2911480" cy="1477328"/>
          </a:xfrm>
          <a:prstGeom prst="rect">
            <a:avLst/>
          </a:prstGeom>
          <a:noFill/>
        </p:spPr>
        <p:txBody>
          <a:bodyPr wrap="square" rtlCol="0">
            <a:spAutoFit/>
          </a:bodyPr>
          <a:lstStyle/>
          <a:p>
            <a:r>
              <a:rPr lang="en-US" i="1" dirty="0">
                <a:solidFill>
                  <a:srgbClr val="0070C0"/>
                </a:solidFill>
              </a:rPr>
              <a:t>Which individual has the shortest PCR product?</a:t>
            </a:r>
          </a:p>
          <a:p>
            <a:endParaRPr lang="en-US" i="1" dirty="0">
              <a:solidFill>
                <a:srgbClr val="0070C0"/>
              </a:solidFill>
            </a:endParaRPr>
          </a:p>
          <a:p>
            <a:endParaRPr lang="en-US" i="1" dirty="0">
              <a:solidFill>
                <a:srgbClr val="0070C0"/>
              </a:solidFill>
            </a:endParaRPr>
          </a:p>
          <a:p>
            <a:r>
              <a:rPr lang="en-US" i="1" dirty="0">
                <a:solidFill>
                  <a:srgbClr val="0070C0"/>
                </a:solidFill>
              </a:rPr>
              <a:t>Which has the longest?</a:t>
            </a:r>
          </a:p>
        </p:txBody>
      </p:sp>
      <p:sp>
        <p:nvSpPr>
          <p:cNvPr id="9" name="TextBox 8">
            <a:extLst>
              <a:ext uri="{FF2B5EF4-FFF2-40B4-BE49-F238E27FC236}">
                <a16:creationId xmlns:a16="http://schemas.microsoft.com/office/drawing/2014/main" id="{2B6C198B-15C2-4737-B381-B990213A893E}"/>
              </a:ext>
            </a:extLst>
          </p:cNvPr>
          <p:cNvSpPr txBox="1"/>
          <p:nvPr/>
        </p:nvSpPr>
        <p:spPr>
          <a:xfrm>
            <a:off x="6134373" y="1034369"/>
            <a:ext cx="5604418" cy="533351"/>
          </a:xfrm>
          <a:prstGeom prst="rect">
            <a:avLst/>
          </a:prstGeom>
          <a:noFill/>
        </p:spPr>
        <p:txBody>
          <a:bodyPr wrap="none" rtlCol="0">
            <a:spAutoFit/>
          </a:bodyPr>
          <a:lstStyle/>
          <a:p>
            <a:pPr algn="ctr"/>
            <a:r>
              <a:rPr lang="en-US" sz="1433" dirty="0">
                <a:latin typeface="Courier New" panose="02070309020205020404" pitchFamily="49" charset="0"/>
                <a:cs typeface="Courier New" panose="02070309020205020404" pitchFamily="49" charset="0"/>
              </a:rPr>
              <a:t>--TG</a:t>
            </a:r>
            <a:r>
              <a:rPr lang="en-US" sz="1433" b="1" dirty="0">
                <a:highlight>
                  <a:srgbClr val="FFFF00"/>
                </a:highlight>
                <a:latin typeface="Courier New" panose="02070309020205020404" pitchFamily="49" charset="0"/>
                <a:cs typeface="Courier New" panose="02070309020205020404" pitchFamily="49" charset="0"/>
              </a:rPr>
              <a:t>CCGACTC</a:t>
            </a:r>
            <a:r>
              <a:rPr lang="en-US" sz="1433" dirty="0">
                <a:latin typeface="Courier New" panose="02070309020205020404" pitchFamily="49" charset="0"/>
                <a:cs typeface="Courier New" panose="02070309020205020404" pitchFamily="49" charset="0"/>
              </a:rPr>
              <a:t>GT</a:t>
            </a:r>
            <a:r>
              <a:rPr lang="en-US" sz="1433" dirty="0">
                <a:highlight>
                  <a:srgbClr val="C0C0C0"/>
                </a:highlight>
                <a:latin typeface="Courier New" panose="02070309020205020404" pitchFamily="49" charset="0"/>
                <a:cs typeface="Courier New" panose="02070309020205020404" pitchFamily="49" charset="0"/>
              </a:rPr>
              <a:t>AGGCC</a:t>
            </a:r>
            <a:r>
              <a:rPr lang="en-US" sz="1433" dirty="0">
                <a:highlight>
                  <a:srgbClr val="00FFFF"/>
                </a:highlight>
                <a:latin typeface="Courier New" panose="02070309020205020404" pitchFamily="49" charset="0"/>
                <a:cs typeface="Courier New" panose="02070309020205020404" pitchFamily="49" charset="0"/>
              </a:rPr>
              <a:t>AGGCC</a:t>
            </a:r>
            <a:r>
              <a:rPr lang="en-US" sz="1433" dirty="0">
                <a:highlight>
                  <a:srgbClr val="C0C0C0"/>
                </a:highlight>
                <a:latin typeface="Courier New" panose="02070309020205020404" pitchFamily="49" charset="0"/>
                <a:cs typeface="Courier New" panose="02070309020205020404" pitchFamily="49" charset="0"/>
              </a:rPr>
              <a:t>AGGCC</a:t>
            </a:r>
            <a:r>
              <a:rPr lang="en-US" sz="1433" dirty="0">
                <a:highlight>
                  <a:srgbClr val="00FFFF"/>
                </a:highlight>
                <a:latin typeface="Courier New" panose="02070309020205020404" pitchFamily="49" charset="0"/>
                <a:cs typeface="Courier New" panose="02070309020205020404" pitchFamily="49" charset="0"/>
              </a:rPr>
              <a:t>AGGCC</a:t>
            </a:r>
            <a:r>
              <a:rPr lang="en-US" sz="1433" dirty="0">
                <a:latin typeface="Courier New" panose="02070309020205020404" pitchFamily="49" charset="0"/>
                <a:cs typeface="Courier New" panose="02070309020205020404" pitchFamily="49" charset="0"/>
              </a:rPr>
              <a:t>ACTGGTGAGGTACG--</a:t>
            </a:r>
          </a:p>
          <a:p>
            <a:pPr algn="ctr"/>
            <a:r>
              <a:rPr lang="en-US" sz="1433" dirty="0">
                <a:latin typeface="Courier New" panose="02070309020205020404" pitchFamily="49" charset="0"/>
                <a:cs typeface="Courier New" panose="02070309020205020404" pitchFamily="49" charset="0"/>
              </a:rPr>
              <a:t>--ACGGCTGAGCATCCGGTCCGGTCCGGTCCGGTGACCA</a:t>
            </a:r>
            <a:r>
              <a:rPr lang="en-US" sz="1433" b="1" dirty="0">
                <a:highlight>
                  <a:srgbClr val="00FF00"/>
                </a:highlight>
                <a:latin typeface="Courier New" panose="02070309020205020404" pitchFamily="49" charset="0"/>
                <a:cs typeface="Courier New" panose="02070309020205020404" pitchFamily="49" charset="0"/>
              </a:rPr>
              <a:t>CTCCATG</a:t>
            </a:r>
            <a:r>
              <a:rPr lang="en-US" sz="1433" dirty="0">
                <a:latin typeface="Courier New" panose="02070309020205020404" pitchFamily="49" charset="0"/>
                <a:cs typeface="Courier New" panose="02070309020205020404" pitchFamily="49" charset="0"/>
              </a:rPr>
              <a:t>C--</a:t>
            </a:r>
          </a:p>
        </p:txBody>
      </p:sp>
      <p:sp>
        <p:nvSpPr>
          <p:cNvPr id="10" name="TextBox 9">
            <a:extLst>
              <a:ext uri="{FF2B5EF4-FFF2-40B4-BE49-F238E27FC236}">
                <a16:creationId xmlns:a16="http://schemas.microsoft.com/office/drawing/2014/main" id="{7AC88956-3FBC-4FBA-80FB-8984C0568524}"/>
              </a:ext>
            </a:extLst>
          </p:cNvPr>
          <p:cNvSpPr txBox="1"/>
          <p:nvPr/>
        </p:nvSpPr>
        <p:spPr>
          <a:xfrm>
            <a:off x="187058" y="1462932"/>
            <a:ext cx="3860797" cy="5078313"/>
          </a:xfrm>
          <a:prstGeom prst="rect">
            <a:avLst/>
          </a:prstGeom>
          <a:noFill/>
        </p:spPr>
        <p:txBody>
          <a:bodyPr wrap="square" rtlCol="0">
            <a:spAutoFit/>
          </a:bodyPr>
          <a:lstStyle/>
          <a:p>
            <a:pPr marL="247740" indent="-247740">
              <a:buFont typeface="Arial" panose="020B0604020202020204" pitchFamily="34" charset="0"/>
              <a:buChar char="•"/>
            </a:pPr>
            <a:r>
              <a:rPr lang="en-US" dirty="0"/>
              <a:t>Individuals will inherit one copy of the repeat from each parent.  The length of the inherited DNA can be the same or different.</a:t>
            </a:r>
          </a:p>
          <a:p>
            <a:pPr marL="247740" indent="-247740">
              <a:buFont typeface="Arial" panose="020B0604020202020204" pitchFamily="34" charset="0"/>
              <a:buChar char="•"/>
            </a:pPr>
            <a:r>
              <a:rPr lang="en-US" dirty="0"/>
              <a:t>PCR Primers are designed to be outside the repeated region, so that they will anneal to a single location on the chromosome and then amplify the region containing the STR</a:t>
            </a:r>
          </a:p>
          <a:p>
            <a:pPr marL="247740" indent="-247740">
              <a:buFont typeface="Arial" panose="020B0604020202020204" pitchFamily="34" charset="0"/>
              <a:buChar char="•"/>
            </a:pPr>
            <a:r>
              <a:rPr lang="en-US" dirty="0"/>
              <a:t>PCR Product length = primer lengths + number of tandem repeats (+ any DNA between the primers and the repeats). </a:t>
            </a:r>
            <a:r>
              <a:rPr lang="en-US" i="1" dirty="0">
                <a:solidFill>
                  <a:srgbClr val="C00000"/>
                </a:solidFill>
              </a:rPr>
              <a:t>Individuals can be differentiated by the length of the PCR product if they have different numbers of STR</a:t>
            </a:r>
          </a:p>
          <a:p>
            <a:pPr marL="247740" indent="-247740">
              <a:buFont typeface="Arial" panose="020B0604020202020204" pitchFamily="34" charset="0"/>
              <a:buChar char="•"/>
            </a:pPr>
            <a:endParaRPr lang="en-US" dirty="0"/>
          </a:p>
        </p:txBody>
      </p:sp>
      <p:sp>
        <p:nvSpPr>
          <p:cNvPr id="12" name="Rectangle 11">
            <a:extLst>
              <a:ext uri="{FF2B5EF4-FFF2-40B4-BE49-F238E27FC236}">
                <a16:creationId xmlns:a16="http://schemas.microsoft.com/office/drawing/2014/main" id="{6FC8F7CD-1D13-461F-BEF9-D4DE55FBCD5F}"/>
              </a:ext>
            </a:extLst>
          </p:cNvPr>
          <p:cNvSpPr/>
          <p:nvPr/>
        </p:nvSpPr>
        <p:spPr>
          <a:xfrm>
            <a:off x="76200" y="539602"/>
            <a:ext cx="5406777" cy="923330"/>
          </a:xfrm>
          <a:prstGeom prst="rect">
            <a:avLst/>
          </a:prstGeom>
        </p:spPr>
        <p:txBody>
          <a:bodyPr wrap="square">
            <a:spAutoFit/>
          </a:bodyPr>
          <a:lstStyle/>
          <a:p>
            <a:pPr marL="259340" indent="-259340">
              <a:buFont typeface="Arial" panose="020B0604020202020204" pitchFamily="34" charset="0"/>
              <a:buChar char="•"/>
            </a:pPr>
            <a:r>
              <a:rPr lang="en-US" dirty="0"/>
              <a:t>Regions of DNA have variable numbers of repeated DNA sequences (Short tandem repeats, STR) that differ from one person to the next.</a:t>
            </a:r>
          </a:p>
        </p:txBody>
      </p:sp>
      <p:cxnSp>
        <p:nvCxnSpPr>
          <p:cNvPr id="14" name="Straight Arrow Connector 13">
            <a:extLst>
              <a:ext uri="{FF2B5EF4-FFF2-40B4-BE49-F238E27FC236}">
                <a16:creationId xmlns:a16="http://schemas.microsoft.com/office/drawing/2014/main" id="{5FCCD890-98E4-4FC7-9BB0-FAFAD6646DC3}"/>
              </a:ext>
            </a:extLst>
          </p:cNvPr>
          <p:cNvCxnSpPr/>
          <p:nvPr/>
        </p:nvCxnSpPr>
        <p:spPr>
          <a:xfrm>
            <a:off x="8840992" y="1559270"/>
            <a:ext cx="0" cy="6641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D0BA7A3-0F19-4675-9D98-3AC6FAAD31ED}"/>
              </a:ext>
            </a:extLst>
          </p:cNvPr>
          <p:cNvSpPr/>
          <p:nvPr/>
        </p:nvSpPr>
        <p:spPr>
          <a:xfrm>
            <a:off x="7319555" y="1706615"/>
            <a:ext cx="1306768" cy="315792"/>
          </a:xfrm>
          <a:prstGeom prst="rect">
            <a:avLst/>
          </a:prstGeom>
        </p:spPr>
        <p:txBody>
          <a:bodyPr wrap="none">
            <a:spAutoFit/>
          </a:bodyPr>
          <a:lstStyle/>
          <a:p>
            <a:r>
              <a:rPr lang="en-US" sz="1452" b="1" dirty="0">
                <a:highlight>
                  <a:srgbClr val="FFFF00"/>
                </a:highlight>
                <a:latin typeface="Courier New" panose="02070309020205020404" pitchFamily="49" charset="0"/>
                <a:cs typeface="Courier New" panose="02070309020205020404" pitchFamily="49" charset="0"/>
              </a:rPr>
              <a:t>5’-CCGACTC</a:t>
            </a:r>
            <a:endParaRPr lang="en-US" sz="1452" dirty="0"/>
          </a:p>
        </p:txBody>
      </p:sp>
      <p:sp>
        <p:nvSpPr>
          <p:cNvPr id="16" name="Rectangle 15">
            <a:extLst>
              <a:ext uri="{FF2B5EF4-FFF2-40B4-BE49-F238E27FC236}">
                <a16:creationId xmlns:a16="http://schemas.microsoft.com/office/drawing/2014/main" id="{704AB5D6-F0A9-4647-B3D2-DC11A8F06BD1}"/>
              </a:ext>
            </a:extLst>
          </p:cNvPr>
          <p:cNvSpPr/>
          <p:nvPr/>
        </p:nvSpPr>
        <p:spPr>
          <a:xfrm>
            <a:off x="9319033" y="1845945"/>
            <a:ext cx="1306768" cy="315792"/>
          </a:xfrm>
          <a:prstGeom prst="rect">
            <a:avLst/>
          </a:prstGeom>
        </p:spPr>
        <p:txBody>
          <a:bodyPr wrap="none">
            <a:spAutoFit/>
          </a:bodyPr>
          <a:lstStyle/>
          <a:p>
            <a:r>
              <a:rPr lang="en-US" sz="1452" b="1" dirty="0">
                <a:highlight>
                  <a:srgbClr val="00FF00"/>
                </a:highlight>
                <a:latin typeface="Courier New" panose="02070309020205020404" pitchFamily="49" charset="0"/>
                <a:cs typeface="Courier New" panose="02070309020205020404" pitchFamily="49" charset="0"/>
              </a:rPr>
              <a:t>CTCCATG-5’</a:t>
            </a:r>
            <a:endParaRPr lang="en-US" sz="1452" dirty="0"/>
          </a:p>
        </p:txBody>
      </p:sp>
      <p:sp>
        <p:nvSpPr>
          <p:cNvPr id="17" name="Rectangle 16">
            <a:extLst>
              <a:ext uri="{FF2B5EF4-FFF2-40B4-BE49-F238E27FC236}">
                <a16:creationId xmlns:a16="http://schemas.microsoft.com/office/drawing/2014/main" id="{9F3F6AD2-4259-4CD2-AF85-3B9588290282}"/>
              </a:ext>
            </a:extLst>
          </p:cNvPr>
          <p:cNvSpPr/>
          <p:nvPr/>
        </p:nvSpPr>
        <p:spPr>
          <a:xfrm>
            <a:off x="6481533" y="2463133"/>
            <a:ext cx="4910097" cy="539250"/>
          </a:xfrm>
          <a:prstGeom prst="rect">
            <a:avLst/>
          </a:prstGeom>
        </p:spPr>
        <p:txBody>
          <a:bodyPr wrap="square">
            <a:spAutoFit/>
          </a:bodyPr>
          <a:lstStyle/>
          <a:p>
            <a:r>
              <a:rPr lang="en-US" sz="1452" b="1" dirty="0">
                <a:highlight>
                  <a:srgbClr val="FFFF00"/>
                </a:highlight>
                <a:latin typeface="Courier New" panose="02070309020205020404" pitchFamily="49" charset="0"/>
                <a:cs typeface="Courier New" panose="02070309020205020404" pitchFamily="49" charset="0"/>
              </a:rPr>
              <a:t>CCGACTC</a:t>
            </a:r>
            <a:r>
              <a:rPr lang="en-US" sz="1452" dirty="0">
                <a:latin typeface="Courier New" panose="02070309020205020404" pitchFamily="49" charset="0"/>
                <a:cs typeface="Courier New" panose="02070309020205020404" pitchFamily="49" charset="0"/>
              </a:rPr>
              <a:t>GT</a:t>
            </a:r>
            <a:r>
              <a:rPr lang="en-US" sz="1452" dirty="0">
                <a:highlight>
                  <a:srgbClr val="C0C0C0"/>
                </a:highlight>
                <a:latin typeface="Courier New" panose="02070309020205020404" pitchFamily="49" charset="0"/>
                <a:cs typeface="Courier New" panose="02070309020205020404" pitchFamily="49" charset="0"/>
              </a:rPr>
              <a:t>AGGCC</a:t>
            </a:r>
            <a:r>
              <a:rPr lang="en-US" sz="1452" dirty="0">
                <a:highlight>
                  <a:srgbClr val="00FFFF"/>
                </a:highlight>
                <a:latin typeface="Courier New" panose="02070309020205020404" pitchFamily="49" charset="0"/>
                <a:cs typeface="Courier New" panose="02070309020205020404" pitchFamily="49" charset="0"/>
              </a:rPr>
              <a:t>AGGCC</a:t>
            </a:r>
            <a:r>
              <a:rPr lang="en-US" sz="1452" dirty="0">
                <a:highlight>
                  <a:srgbClr val="C0C0C0"/>
                </a:highlight>
                <a:latin typeface="Courier New" panose="02070309020205020404" pitchFamily="49" charset="0"/>
                <a:cs typeface="Courier New" panose="02070309020205020404" pitchFamily="49" charset="0"/>
              </a:rPr>
              <a:t>AGGCC</a:t>
            </a:r>
            <a:r>
              <a:rPr lang="en-US" sz="1452" dirty="0">
                <a:highlight>
                  <a:srgbClr val="00FFFF"/>
                </a:highlight>
                <a:latin typeface="Courier New" panose="02070309020205020404" pitchFamily="49" charset="0"/>
                <a:cs typeface="Courier New" panose="02070309020205020404" pitchFamily="49" charset="0"/>
              </a:rPr>
              <a:t>AGGCC</a:t>
            </a:r>
            <a:r>
              <a:rPr lang="en-US" sz="1452" dirty="0">
                <a:latin typeface="Courier New" panose="02070309020205020404" pitchFamily="49" charset="0"/>
                <a:cs typeface="Courier New" panose="02070309020205020404" pitchFamily="49" charset="0"/>
              </a:rPr>
              <a:t>ACTGGTGAGGTAC</a:t>
            </a:r>
          </a:p>
          <a:p>
            <a:r>
              <a:rPr lang="en-US" sz="1452" dirty="0">
                <a:latin typeface="Courier New" panose="02070309020205020404" pitchFamily="49" charset="0"/>
                <a:cs typeface="Courier New" panose="02070309020205020404" pitchFamily="49" charset="0"/>
              </a:rPr>
              <a:t>GGCTGAGCATCCGGTCCGGTCCGGTCCGGTGACCA</a:t>
            </a:r>
            <a:r>
              <a:rPr lang="en-US" sz="1452" b="1" dirty="0">
                <a:highlight>
                  <a:srgbClr val="00FF00"/>
                </a:highlight>
                <a:latin typeface="Courier New" panose="02070309020205020404" pitchFamily="49" charset="0"/>
                <a:cs typeface="Courier New" panose="02070309020205020404" pitchFamily="49" charset="0"/>
              </a:rPr>
              <a:t>CTCCATG</a:t>
            </a:r>
            <a:endParaRPr lang="en-US" sz="1452" dirty="0">
              <a:latin typeface="Courier New" panose="02070309020205020404" pitchFamily="49" charset="0"/>
              <a:cs typeface="Courier New" panose="02070309020205020404" pitchFamily="49" charset="0"/>
            </a:endParaRPr>
          </a:p>
        </p:txBody>
      </p:sp>
      <p:sp>
        <p:nvSpPr>
          <p:cNvPr id="3" name="TextBox 2">
            <a:extLst>
              <a:ext uri="{FF2B5EF4-FFF2-40B4-BE49-F238E27FC236}">
                <a16:creationId xmlns:a16="http://schemas.microsoft.com/office/drawing/2014/main" id="{A11ADB6E-EFD7-42D1-9DBA-952E3C2D8B2C}"/>
              </a:ext>
            </a:extLst>
          </p:cNvPr>
          <p:cNvSpPr txBox="1"/>
          <p:nvPr/>
        </p:nvSpPr>
        <p:spPr>
          <a:xfrm>
            <a:off x="8564367" y="562800"/>
            <a:ext cx="427233" cy="287899"/>
          </a:xfrm>
          <a:prstGeom prst="rect">
            <a:avLst/>
          </a:prstGeom>
          <a:noFill/>
        </p:spPr>
        <p:txBody>
          <a:bodyPr wrap="none" rtlCol="0">
            <a:spAutoFit/>
          </a:bodyPr>
          <a:lstStyle/>
          <a:p>
            <a:r>
              <a:rPr lang="en-US" sz="1271" dirty="0"/>
              <a:t>STR</a:t>
            </a:r>
          </a:p>
        </p:txBody>
      </p:sp>
      <p:cxnSp>
        <p:nvCxnSpPr>
          <p:cNvPr id="6" name="Straight Arrow Connector 5">
            <a:extLst>
              <a:ext uri="{FF2B5EF4-FFF2-40B4-BE49-F238E27FC236}">
                <a16:creationId xmlns:a16="http://schemas.microsoft.com/office/drawing/2014/main" id="{CA750F9A-E435-479F-9F3A-F272AA1E9421}"/>
              </a:ext>
            </a:extLst>
          </p:cNvPr>
          <p:cNvCxnSpPr>
            <a:stCxn id="3" idx="1"/>
          </p:cNvCxnSpPr>
          <p:nvPr/>
        </p:nvCxnSpPr>
        <p:spPr>
          <a:xfrm flipH="1">
            <a:off x="7927174" y="706750"/>
            <a:ext cx="637193" cy="3864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BD1A262-C843-4BAC-AA87-825C4E2B19C9}"/>
              </a:ext>
            </a:extLst>
          </p:cNvPr>
          <p:cNvCxnSpPr>
            <a:stCxn id="3" idx="2"/>
          </p:cNvCxnSpPr>
          <p:nvPr/>
        </p:nvCxnSpPr>
        <p:spPr>
          <a:xfrm flipH="1">
            <a:off x="8564368" y="850699"/>
            <a:ext cx="213616" cy="197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737E118-AAE3-4F5B-AF73-707CD64A1DDB}"/>
              </a:ext>
            </a:extLst>
          </p:cNvPr>
          <p:cNvCxnSpPr>
            <a:stCxn id="3" idx="2"/>
          </p:cNvCxnSpPr>
          <p:nvPr/>
        </p:nvCxnSpPr>
        <p:spPr>
          <a:xfrm>
            <a:off x="8777984" y="850699"/>
            <a:ext cx="288504" cy="2081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7663BA2-DEC7-4346-8660-27609FCC2DC9}"/>
              </a:ext>
            </a:extLst>
          </p:cNvPr>
          <p:cNvCxnSpPr>
            <a:stCxn id="3" idx="3"/>
          </p:cNvCxnSpPr>
          <p:nvPr/>
        </p:nvCxnSpPr>
        <p:spPr>
          <a:xfrm>
            <a:off x="8991600" y="706750"/>
            <a:ext cx="601523" cy="334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Date Placeholder 4">
            <a:extLst>
              <a:ext uri="{FF2B5EF4-FFF2-40B4-BE49-F238E27FC236}">
                <a16:creationId xmlns:a16="http://schemas.microsoft.com/office/drawing/2014/main" id="{252A058D-26A2-16A2-F8A8-DD6552159812}"/>
              </a:ext>
            </a:extLst>
          </p:cNvPr>
          <p:cNvSpPr>
            <a:spLocks noGrp="1"/>
          </p:cNvSpPr>
          <p:nvPr>
            <p:ph type="dt" sz="half" idx="10"/>
          </p:nvPr>
        </p:nvSpPr>
        <p:spPr/>
        <p:txBody>
          <a:bodyPr/>
          <a:lstStyle/>
          <a:p>
            <a:fld id="{EBF46625-C76B-459E-9577-A24C732C4169}" type="datetime1">
              <a:rPr lang="en-US" smtClean="0"/>
              <a:t>8/19/2023</a:t>
            </a:fld>
            <a:endParaRPr lang="en-US"/>
          </a:p>
        </p:txBody>
      </p:sp>
      <p:sp>
        <p:nvSpPr>
          <p:cNvPr id="8" name="Footer Placeholder 7">
            <a:extLst>
              <a:ext uri="{FF2B5EF4-FFF2-40B4-BE49-F238E27FC236}">
                <a16:creationId xmlns:a16="http://schemas.microsoft.com/office/drawing/2014/main" id="{5E0FE0EB-F762-C11E-3B4B-593A08609F80}"/>
              </a:ext>
            </a:extLst>
          </p:cNvPr>
          <p:cNvSpPr>
            <a:spLocks noGrp="1"/>
          </p:cNvSpPr>
          <p:nvPr>
            <p:ph type="ftr" sz="quarter" idx="11"/>
          </p:nvPr>
        </p:nvSpPr>
        <p:spPr/>
        <p:txBody>
          <a:bodyPr/>
          <a:lstStyle/>
          <a:p>
            <a:r>
              <a:rPr lang="en-US"/>
              <a:t>D &amp; D - Lec 2 - Fall 2023</a:t>
            </a:r>
          </a:p>
        </p:txBody>
      </p:sp>
      <p:sp>
        <p:nvSpPr>
          <p:cNvPr id="13" name="Slide Number Placeholder 12">
            <a:extLst>
              <a:ext uri="{FF2B5EF4-FFF2-40B4-BE49-F238E27FC236}">
                <a16:creationId xmlns:a16="http://schemas.microsoft.com/office/drawing/2014/main" id="{FF67715D-1461-8B33-5719-066E8149655B}"/>
              </a:ext>
            </a:extLst>
          </p:cNvPr>
          <p:cNvSpPr>
            <a:spLocks noGrp="1"/>
          </p:cNvSpPr>
          <p:nvPr>
            <p:ph type="sldNum" sz="quarter" idx="12"/>
          </p:nvPr>
        </p:nvSpPr>
        <p:spPr/>
        <p:txBody>
          <a:bodyPr/>
          <a:lstStyle/>
          <a:p>
            <a:fld id="{DC3BB032-4020-48F4-953B-341806DC4A2B}" type="slidenum">
              <a:rPr lang="en-US" smtClean="0"/>
              <a:t>73</a:t>
            </a:fld>
            <a:endParaRPr lang="en-US"/>
          </a:p>
        </p:txBody>
      </p:sp>
    </p:spTree>
    <p:extLst>
      <p:ext uri="{BB962C8B-B14F-4D97-AF65-F5344CB8AC3E}">
        <p14:creationId xmlns:p14="http://schemas.microsoft.com/office/powerpoint/2010/main" val="284633172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2636838" y="77788"/>
            <a:ext cx="9555162" cy="290512"/>
          </a:xfrm>
        </p:spPr>
        <p:txBody>
          <a:bodyPr>
            <a:noAutofit/>
          </a:bodyPr>
          <a:lstStyle/>
          <a:p>
            <a:r>
              <a:rPr lang="en-US" sz="2541" dirty="0"/>
              <a:t>Size Determination of PCR products - Agarose Gel Electrophoresis.</a:t>
            </a:r>
          </a:p>
        </p:txBody>
      </p:sp>
      <p:pic>
        <p:nvPicPr>
          <p:cNvPr id="2050" name="Picture 2" descr="http://openwetware.org/images/9/9e/6-28-07_PT_colony_PCR_gel.jpg"/>
          <p:cNvPicPr>
            <a:picLocks noGrp="1" noChangeAspect="1" noChangeArrowheads="1"/>
          </p:cNvPicPr>
          <p:nvPr>
            <p:ph idx="4294967295"/>
          </p:nvPr>
        </p:nvPicPr>
        <p:blipFill rotWithShape="1">
          <a:blip r:embed="rId3">
            <a:extLst>
              <a:ext uri="{28A0092B-C50C-407E-A947-70E740481C1C}">
                <a14:useLocalDpi xmlns:a14="http://schemas.microsoft.com/office/drawing/2010/main" val="0"/>
              </a:ext>
            </a:extLst>
          </a:blip>
          <a:srcRect l="7859" r="44880"/>
          <a:stretch/>
        </p:blipFill>
        <p:spPr bwMode="auto">
          <a:xfrm>
            <a:off x="8534400" y="1214028"/>
            <a:ext cx="1516062" cy="2381250"/>
          </a:xfrm>
          <a:prstGeom prst="rect">
            <a:avLst/>
          </a:prstGeom>
          <a:noFill/>
          <a:extLst>
            <a:ext uri="{909E8E84-426E-40DD-AFC4-6F175D3DCCD1}">
              <a14:hiddenFill xmlns:a14="http://schemas.microsoft.com/office/drawing/2010/main">
                <a:solidFill>
                  <a:srgbClr val="FFFFFF"/>
                </a:solidFill>
              </a14:hiddenFill>
            </a:ext>
          </a:extLst>
        </p:spPr>
      </p:pic>
      <p:pic>
        <p:nvPicPr>
          <p:cNvPr id="4" name="Content Placeholder 5">
            <a:extLst>
              <a:ext uri="{FF2B5EF4-FFF2-40B4-BE49-F238E27FC236}">
                <a16:creationId xmlns:a16="http://schemas.microsoft.com/office/drawing/2014/main" id="{B43B280F-8070-488F-A0EA-1781AE2C027D}"/>
              </a:ext>
            </a:extLst>
          </p:cNvPr>
          <p:cNvPicPr>
            <a:picLocks noChangeAspect="1"/>
          </p:cNvPicPr>
          <p:nvPr/>
        </p:nvPicPr>
        <p:blipFill rotWithShape="1">
          <a:blip r:embed="rId4">
            <a:extLst>
              <a:ext uri="{28A0092B-C50C-407E-A947-70E740481C1C}">
                <a14:useLocalDpi xmlns:a14="http://schemas.microsoft.com/office/drawing/2010/main" val="0"/>
              </a:ext>
            </a:extLst>
          </a:blip>
          <a:srcRect b="7004"/>
          <a:stretch/>
        </p:blipFill>
        <p:spPr>
          <a:xfrm>
            <a:off x="2829596" y="3774799"/>
            <a:ext cx="7009736" cy="1924944"/>
          </a:xfrm>
          <a:prstGeom prst="rect">
            <a:avLst/>
          </a:prstGeom>
        </p:spPr>
      </p:pic>
      <p:pic>
        <p:nvPicPr>
          <p:cNvPr id="6" name="Content Placeholder 3">
            <a:extLst>
              <a:ext uri="{FF2B5EF4-FFF2-40B4-BE49-F238E27FC236}">
                <a16:creationId xmlns:a16="http://schemas.microsoft.com/office/drawing/2014/main" id="{6386C3A4-C023-4EC4-9F26-66540E5968C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4125"/>
          <a:stretch/>
        </p:blipFill>
        <p:spPr>
          <a:xfrm>
            <a:off x="2803229" y="1158259"/>
            <a:ext cx="5488543" cy="2540987"/>
          </a:xfrm>
          <a:prstGeom prst="rect">
            <a:avLst/>
          </a:prstGeom>
        </p:spPr>
      </p:pic>
      <p:pic>
        <p:nvPicPr>
          <p:cNvPr id="7" name="Content Placeholder 3">
            <a:extLst>
              <a:ext uri="{FF2B5EF4-FFF2-40B4-BE49-F238E27FC236}">
                <a16:creationId xmlns:a16="http://schemas.microsoft.com/office/drawing/2014/main" id="{11352DB9-D20C-4D86-A02E-A4FA9C5FC3D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4346" r="50000" b="1589"/>
          <a:stretch/>
        </p:blipFill>
        <p:spPr>
          <a:xfrm>
            <a:off x="3755038" y="2125807"/>
            <a:ext cx="788527" cy="876984"/>
          </a:xfrm>
          <a:prstGeom prst="rect">
            <a:avLst/>
          </a:prstGeom>
        </p:spPr>
      </p:pic>
      <p:sp>
        <p:nvSpPr>
          <p:cNvPr id="2" name="TextBox 1">
            <a:extLst>
              <a:ext uri="{FF2B5EF4-FFF2-40B4-BE49-F238E27FC236}">
                <a16:creationId xmlns:a16="http://schemas.microsoft.com/office/drawing/2014/main" id="{DE24F975-155C-46A3-A54C-8F3642F3AA79}"/>
              </a:ext>
            </a:extLst>
          </p:cNvPr>
          <p:cNvSpPr txBox="1"/>
          <p:nvPr/>
        </p:nvSpPr>
        <p:spPr>
          <a:xfrm>
            <a:off x="10210800" y="2393151"/>
            <a:ext cx="1911403" cy="923330"/>
          </a:xfrm>
          <a:prstGeom prst="rect">
            <a:avLst/>
          </a:prstGeom>
          <a:noFill/>
        </p:spPr>
        <p:txBody>
          <a:bodyPr wrap="square" rtlCol="0">
            <a:spAutoFit/>
          </a:bodyPr>
          <a:lstStyle/>
          <a:p>
            <a:r>
              <a:rPr lang="en-US" i="1" dirty="0">
                <a:solidFill>
                  <a:srgbClr val="00B0F0"/>
                </a:solidFill>
              </a:rPr>
              <a:t>Which are the smallest PCR fragments?</a:t>
            </a:r>
          </a:p>
        </p:txBody>
      </p:sp>
      <p:pic>
        <p:nvPicPr>
          <p:cNvPr id="13" name="Picture 12">
            <a:extLst>
              <a:ext uri="{FF2B5EF4-FFF2-40B4-BE49-F238E27FC236}">
                <a16:creationId xmlns:a16="http://schemas.microsoft.com/office/drawing/2014/main" id="{8F89AA9F-C3D7-4D71-A9E2-946CBF8F9BDC}"/>
              </a:ext>
            </a:extLst>
          </p:cNvPr>
          <p:cNvPicPr>
            <a:picLocks noChangeAspect="1"/>
          </p:cNvPicPr>
          <p:nvPr/>
        </p:nvPicPr>
        <p:blipFill>
          <a:blip r:embed="rId7"/>
          <a:stretch>
            <a:fillRect/>
          </a:stretch>
        </p:blipFill>
        <p:spPr>
          <a:xfrm>
            <a:off x="1526403" y="2125809"/>
            <a:ext cx="1156560" cy="2381345"/>
          </a:xfrm>
          <a:prstGeom prst="rect">
            <a:avLst/>
          </a:prstGeom>
        </p:spPr>
      </p:pic>
      <p:sp>
        <p:nvSpPr>
          <p:cNvPr id="14" name="Rectangle 13">
            <a:extLst>
              <a:ext uri="{FF2B5EF4-FFF2-40B4-BE49-F238E27FC236}">
                <a16:creationId xmlns:a16="http://schemas.microsoft.com/office/drawing/2014/main" id="{DA40B046-F49A-416A-A5C6-DD165A48D7AB}"/>
              </a:ext>
            </a:extLst>
          </p:cNvPr>
          <p:cNvSpPr/>
          <p:nvPr/>
        </p:nvSpPr>
        <p:spPr>
          <a:xfrm>
            <a:off x="3669767" y="901185"/>
            <a:ext cx="8406548" cy="312843"/>
          </a:xfrm>
          <a:prstGeom prst="rect">
            <a:avLst/>
          </a:prstGeom>
        </p:spPr>
        <p:txBody>
          <a:bodyPr wrap="square">
            <a:spAutoFit/>
          </a:bodyPr>
          <a:lstStyle/>
          <a:p>
            <a:r>
              <a:rPr lang="en-US" sz="1433" dirty="0">
                <a:solidFill>
                  <a:srgbClr val="C00000"/>
                </a:solidFill>
              </a:rPr>
              <a:t>https://dnalc.cshl.edu/resources/animations/gelelectrophoresis.html</a:t>
            </a:r>
          </a:p>
        </p:txBody>
      </p:sp>
      <p:sp>
        <p:nvSpPr>
          <p:cNvPr id="3" name="Date Placeholder 2">
            <a:extLst>
              <a:ext uri="{FF2B5EF4-FFF2-40B4-BE49-F238E27FC236}">
                <a16:creationId xmlns:a16="http://schemas.microsoft.com/office/drawing/2014/main" id="{521C17C3-4E6E-9828-079F-08B34EBC9341}"/>
              </a:ext>
            </a:extLst>
          </p:cNvPr>
          <p:cNvSpPr>
            <a:spLocks noGrp="1"/>
          </p:cNvSpPr>
          <p:nvPr>
            <p:ph type="dt" sz="half" idx="10"/>
          </p:nvPr>
        </p:nvSpPr>
        <p:spPr/>
        <p:txBody>
          <a:bodyPr/>
          <a:lstStyle/>
          <a:p>
            <a:fld id="{6BC81863-A89B-41D2-9946-18C3BF441D8A}" type="datetime1">
              <a:rPr lang="en-US" smtClean="0"/>
              <a:t>8/19/2023</a:t>
            </a:fld>
            <a:endParaRPr lang="en-US"/>
          </a:p>
        </p:txBody>
      </p:sp>
      <p:sp>
        <p:nvSpPr>
          <p:cNvPr id="8" name="Footer Placeholder 7">
            <a:extLst>
              <a:ext uri="{FF2B5EF4-FFF2-40B4-BE49-F238E27FC236}">
                <a16:creationId xmlns:a16="http://schemas.microsoft.com/office/drawing/2014/main" id="{F3E4858F-9A43-2E4C-9AE7-FB83DF4C586B}"/>
              </a:ext>
            </a:extLst>
          </p:cNvPr>
          <p:cNvSpPr>
            <a:spLocks noGrp="1"/>
          </p:cNvSpPr>
          <p:nvPr>
            <p:ph type="ftr" sz="quarter" idx="11"/>
          </p:nvPr>
        </p:nvSpPr>
        <p:spPr/>
        <p:txBody>
          <a:bodyPr/>
          <a:lstStyle/>
          <a:p>
            <a:r>
              <a:rPr lang="en-US"/>
              <a:t>D &amp; D - Lec 2 - Fall 2023</a:t>
            </a:r>
          </a:p>
        </p:txBody>
      </p:sp>
      <p:sp>
        <p:nvSpPr>
          <p:cNvPr id="9" name="Slide Number Placeholder 8">
            <a:extLst>
              <a:ext uri="{FF2B5EF4-FFF2-40B4-BE49-F238E27FC236}">
                <a16:creationId xmlns:a16="http://schemas.microsoft.com/office/drawing/2014/main" id="{758B1368-EE11-CA7E-07C5-38C5B4EF9254}"/>
              </a:ext>
            </a:extLst>
          </p:cNvPr>
          <p:cNvSpPr>
            <a:spLocks noGrp="1"/>
          </p:cNvSpPr>
          <p:nvPr>
            <p:ph type="sldNum" sz="quarter" idx="12"/>
          </p:nvPr>
        </p:nvSpPr>
        <p:spPr/>
        <p:txBody>
          <a:bodyPr/>
          <a:lstStyle/>
          <a:p>
            <a:fld id="{DC3BB032-4020-48F4-953B-341806DC4A2B}" type="slidenum">
              <a:rPr lang="en-US" smtClean="0"/>
              <a:t>74</a:t>
            </a:fld>
            <a:endParaRPr lang="en-US"/>
          </a:p>
        </p:txBody>
      </p:sp>
    </p:spTree>
    <p:extLst>
      <p:ext uri="{BB962C8B-B14F-4D97-AF65-F5344CB8AC3E}">
        <p14:creationId xmlns:p14="http://schemas.microsoft.com/office/powerpoint/2010/main" val="31633138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142501" y="152082"/>
            <a:ext cx="8002524" cy="377825"/>
          </a:xfrm>
        </p:spPr>
        <p:txBody>
          <a:bodyPr>
            <a:noAutofit/>
          </a:bodyPr>
          <a:lstStyle/>
          <a:p>
            <a:r>
              <a:rPr lang="en-US" sz="2541" dirty="0"/>
              <a:t>Short Tandem Repeats to Test Paternity</a:t>
            </a:r>
          </a:p>
        </p:txBody>
      </p:sp>
      <p:sp>
        <p:nvSpPr>
          <p:cNvPr id="7" name="TextBox 6">
            <a:extLst>
              <a:ext uri="{FF2B5EF4-FFF2-40B4-BE49-F238E27FC236}">
                <a16:creationId xmlns:a16="http://schemas.microsoft.com/office/drawing/2014/main" id="{2305A919-A62C-4DAC-A4AB-13F5339B86FA}"/>
              </a:ext>
            </a:extLst>
          </p:cNvPr>
          <p:cNvSpPr txBox="1"/>
          <p:nvPr/>
        </p:nvSpPr>
        <p:spPr>
          <a:xfrm>
            <a:off x="2762099" y="2474577"/>
            <a:ext cx="2692468" cy="1200329"/>
          </a:xfrm>
          <a:prstGeom prst="rect">
            <a:avLst/>
          </a:prstGeom>
          <a:noFill/>
        </p:spPr>
        <p:txBody>
          <a:bodyPr wrap="none" rtlCol="0">
            <a:spAutoFit/>
          </a:bodyPr>
          <a:lstStyle/>
          <a:p>
            <a:r>
              <a:rPr lang="en-US" dirty="0"/>
              <a:t>Lane 1: Child</a:t>
            </a:r>
          </a:p>
          <a:p>
            <a:r>
              <a:rPr lang="en-US" dirty="0"/>
              <a:t>Lane 2: Mother</a:t>
            </a:r>
          </a:p>
          <a:p>
            <a:endParaRPr lang="en-US" dirty="0"/>
          </a:p>
          <a:p>
            <a:r>
              <a:rPr lang="en-US" dirty="0"/>
              <a:t>Lanes 3-5: Possible Fathers</a:t>
            </a:r>
          </a:p>
        </p:txBody>
      </p:sp>
      <p:sp>
        <p:nvSpPr>
          <p:cNvPr id="8" name="TextBox 7">
            <a:extLst>
              <a:ext uri="{FF2B5EF4-FFF2-40B4-BE49-F238E27FC236}">
                <a16:creationId xmlns:a16="http://schemas.microsoft.com/office/drawing/2014/main" id="{B8BAED18-8783-4314-8274-EFF6693B550F}"/>
              </a:ext>
            </a:extLst>
          </p:cNvPr>
          <p:cNvSpPr txBox="1"/>
          <p:nvPr/>
        </p:nvSpPr>
        <p:spPr>
          <a:xfrm>
            <a:off x="1941919" y="3825836"/>
            <a:ext cx="3966792" cy="2585323"/>
          </a:xfrm>
          <a:prstGeom prst="rect">
            <a:avLst/>
          </a:prstGeom>
          <a:noFill/>
        </p:spPr>
        <p:txBody>
          <a:bodyPr wrap="none" rtlCol="0">
            <a:spAutoFit/>
          </a:bodyPr>
          <a:lstStyle/>
          <a:p>
            <a:r>
              <a:rPr lang="en-US" i="1" dirty="0">
                <a:solidFill>
                  <a:srgbClr val="00B0F0"/>
                </a:solidFill>
              </a:rPr>
              <a:t>1. Why are there two band in each lane?</a:t>
            </a:r>
          </a:p>
          <a:p>
            <a:endParaRPr lang="en-US" i="1" dirty="0">
              <a:solidFill>
                <a:srgbClr val="00B0F0"/>
              </a:solidFill>
            </a:endParaRPr>
          </a:p>
          <a:p>
            <a:endParaRPr lang="en-US" i="1" dirty="0">
              <a:solidFill>
                <a:srgbClr val="00B0F0"/>
              </a:solidFill>
            </a:endParaRPr>
          </a:p>
          <a:p>
            <a:endParaRPr lang="en-US" i="1" dirty="0">
              <a:solidFill>
                <a:srgbClr val="00B0F0"/>
              </a:solidFill>
            </a:endParaRPr>
          </a:p>
          <a:p>
            <a:r>
              <a:rPr lang="en-US" i="1" dirty="0">
                <a:solidFill>
                  <a:srgbClr val="00B0F0"/>
                </a:solidFill>
              </a:rPr>
              <a:t>2. Who is </a:t>
            </a:r>
            <a:r>
              <a:rPr lang="en-US" b="1" i="1" u="sng" dirty="0">
                <a:solidFill>
                  <a:srgbClr val="00B0F0"/>
                </a:solidFill>
              </a:rPr>
              <a:t>not</a:t>
            </a:r>
            <a:r>
              <a:rPr lang="en-US" i="1" dirty="0">
                <a:solidFill>
                  <a:srgbClr val="00B0F0"/>
                </a:solidFill>
              </a:rPr>
              <a:t> the father?</a:t>
            </a:r>
          </a:p>
          <a:p>
            <a:endParaRPr lang="en-US" i="1" dirty="0">
              <a:solidFill>
                <a:srgbClr val="00B0F0"/>
              </a:solidFill>
            </a:endParaRPr>
          </a:p>
          <a:p>
            <a:endParaRPr lang="en-US" i="1" dirty="0">
              <a:solidFill>
                <a:srgbClr val="00B0F0"/>
              </a:solidFill>
            </a:endParaRPr>
          </a:p>
          <a:p>
            <a:endParaRPr lang="en-US" i="1" dirty="0">
              <a:solidFill>
                <a:srgbClr val="00B0F0"/>
              </a:solidFill>
            </a:endParaRPr>
          </a:p>
          <a:p>
            <a:r>
              <a:rPr lang="en-US" i="1" dirty="0">
                <a:solidFill>
                  <a:srgbClr val="00B0F0"/>
                </a:solidFill>
              </a:rPr>
              <a:t>3. Who </a:t>
            </a:r>
            <a:r>
              <a:rPr lang="en-US" b="1" i="1" dirty="0">
                <a:solidFill>
                  <a:srgbClr val="00B0F0"/>
                </a:solidFill>
              </a:rPr>
              <a:t>may</a:t>
            </a:r>
            <a:r>
              <a:rPr lang="en-US" i="1" dirty="0">
                <a:solidFill>
                  <a:srgbClr val="00B0F0"/>
                </a:solidFill>
              </a:rPr>
              <a:t> be the father?</a:t>
            </a:r>
          </a:p>
        </p:txBody>
      </p:sp>
      <p:sp>
        <p:nvSpPr>
          <p:cNvPr id="9" name="TextBox 8">
            <a:extLst>
              <a:ext uri="{FF2B5EF4-FFF2-40B4-BE49-F238E27FC236}">
                <a16:creationId xmlns:a16="http://schemas.microsoft.com/office/drawing/2014/main" id="{107D122A-163E-4627-AA49-152A08C0E773}"/>
              </a:ext>
            </a:extLst>
          </p:cNvPr>
          <p:cNvSpPr txBox="1"/>
          <p:nvPr/>
        </p:nvSpPr>
        <p:spPr>
          <a:xfrm>
            <a:off x="3548458" y="3853593"/>
            <a:ext cx="184731" cy="312843"/>
          </a:xfrm>
          <a:prstGeom prst="rect">
            <a:avLst/>
          </a:prstGeom>
          <a:noFill/>
        </p:spPr>
        <p:txBody>
          <a:bodyPr wrap="none" rtlCol="0">
            <a:spAutoFit/>
          </a:bodyPr>
          <a:lstStyle/>
          <a:p>
            <a:endParaRPr lang="en-US" sz="1433" dirty="0"/>
          </a:p>
        </p:txBody>
      </p:sp>
      <p:graphicFrame>
        <p:nvGraphicFramePr>
          <p:cNvPr id="33" name="Object 32">
            <a:extLst>
              <a:ext uri="{FF2B5EF4-FFF2-40B4-BE49-F238E27FC236}">
                <a16:creationId xmlns:a16="http://schemas.microsoft.com/office/drawing/2014/main" id="{51888CF9-213A-4E08-85E5-0F52BF0974CD}"/>
              </a:ext>
            </a:extLst>
          </p:cNvPr>
          <p:cNvGraphicFramePr>
            <a:graphicFrameLocks noChangeAspect="1"/>
          </p:cNvGraphicFramePr>
          <p:nvPr/>
        </p:nvGraphicFramePr>
        <p:xfrm>
          <a:off x="3360916" y="1385759"/>
          <a:ext cx="2688475" cy="353747"/>
        </p:xfrm>
        <a:graphic>
          <a:graphicData uri="http://schemas.openxmlformats.org/presentationml/2006/ole">
            <mc:AlternateContent xmlns:mc="http://schemas.openxmlformats.org/markup-compatibility/2006">
              <mc:Choice xmlns:v="urn:schemas-microsoft-com:vml" Requires="v">
                <p:oleObj name="MDLDrawObject Class" r:id="rId3" imgW="5066726" imgH="666206" progId="MDLDrawOLE.MDLDrawObject.1">
                  <p:embed/>
                </p:oleObj>
              </mc:Choice>
              <mc:Fallback>
                <p:oleObj name="MDLDrawObject Class" r:id="rId3" imgW="5066726" imgH="666206" progId="MDLDrawOLE.MDLDrawObject.1">
                  <p:embed/>
                  <p:pic>
                    <p:nvPicPr>
                      <p:cNvPr id="33" name="Object 32">
                        <a:extLst>
                          <a:ext uri="{FF2B5EF4-FFF2-40B4-BE49-F238E27FC236}">
                            <a16:creationId xmlns:a16="http://schemas.microsoft.com/office/drawing/2014/main" id="{51888CF9-213A-4E08-85E5-0F52BF0974CD}"/>
                          </a:ext>
                        </a:extLst>
                      </p:cNvPr>
                      <p:cNvPicPr/>
                      <p:nvPr/>
                    </p:nvPicPr>
                    <p:blipFill>
                      <a:blip r:embed="rId4"/>
                      <a:stretch>
                        <a:fillRect/>
                      </a:stretch>
                    </p:blipFill>
                    <p:spPr>
                      <a:xfrm>
                        <a:off x="3360916" y="1385759"/>
                        <a:ext cx="2688475" cy="353747"/>
                      </a:xfrm>
                      <a:prstGeom prst="rect">
                        <a:avLst/>
                      </a:prstGeom>
                    </p:spPr>
                  </p:pic>
                </p:oleObj>
              </mc:Fallback>
            </mc:AlternateContent>
          </a:graphicData>
        </a:graphic>
      </p:graphicFrame>
      <p:sp>
        <p:nvSpPr>
          <p:cNvPr id="34" name="TextBox 33">
            <a:extLst>
              <a:ext uri="{FF2B5EF4-FFF2-40B4-BE49-F238E27FC236}">
                <a16:creationId xmlns:a16="http://schemas.microsoft.com/office/drawing/2014/main" id="{72CB163A-56A0-4FC2-AE47-EDF6EBCD2BB8}"/>
              </a:ext>
            </a:extLst>
          </p:cNvPr>
          <p:cNvSpPr txBox="1"/>
          <p:nvPr/>
        </p:nvSpPr>
        <p:spPr>
          <a:xfrm>
            <a:off x="2464892" y="1708240"/>
            <a:ext cx="1387752" cy="369332"/>
          </a:xfrm>
          <a:prstGeom prst="rect">
            <a:avLst/>
          </a:prstGeom>
          <a:noFill/>
        </p:spPr>
        <p:txBody>
          <a:bodyPr wrap="none" rtlCol="0">
            <a:spAutoFit/>
          </a:bodyPr>
          <a:lstStyle/>
          <a:p>
            <a:r>
              <a:rPr lang="en-US" dirty="0"/>
              <a:t>PCR primers:</a:t>
            </a:r>
          </a:p>
        </p:txBody>
      </p:sp>
      <p:graphicFrame>
        <p:nvGraphicFramePr>
          <p:cNvPr id="35" name="Object 34">
            <a:extLst>
              <a:ext uri="{FF2B5EF4-FFF2-40B4-BE49-F238E27FC236}">
                <a16:creationId xmlns:a16="http://schemas.microsoft.com/office/drawing/2014/main" id="{4AEFE97C-3B5A-4B71-B8F0-FE6C85777B1B}"/>
              </a:ext>
            </a:extLst>
          </p:cNvPr>
          <p:cNvGraphicFramePr>
            <a:graphicFrameLocks noChangeAspect="1"/>
          </p:cNvGraphicFramePr>
          <p:nvPr/>
        </p:nvGraphicFramePr>
        <p:xfrm>
          <a:off x="4189476" y="1923046"/>
          <a:ext cx="348771" cy="189549"/>
        </p:xfrm>
        <a:graphic>
          <a:graphicData uri="http://schemas.openxmlformats.org/presentationml/2006/ole">
            <mc:AlternateContent xmlns:mc="http://schemas.openxmlformats.org/markup-compatibility/2006">
              <mc:Choice xmlns:v="urn:schemas-microsoft-com:vml" Requires="v">
                <p:oleObj name="MDLDrawObject Class" r:id="rId5" imgW="438054" imgH="237581" progId="MDLDrawOLE.MDLDrawObject.1">
                  <p:embed/>
                </p:oleObj>
              </mc:Choice>
              <mc:Fallback>
                <p:oleObj name="MDLDrawObject Class" r:id="rId5" imgW="438054" imgH="237581" progId="MDLDrawOLE.MDLDrawObject.1">
                  <p:embed/>
                  <p:pic>
                    <p:nvPicPr>
                      <p:cNvPr id="35" name="Object 34">
                        <a:extLst>
                          <a:ext uri="{FF2B5EF4-FFF2-40B4-BE49-F238E27FC236}">
                            <a16:creationId xmlns:a16="http://schemas.microsoft.com/office/drawing/2014/main" id="{4AEFE97C-3B5A-4B71-B8F0-FE6C85777B1B}"/>
                          </a:ext>
                        </a:extLst>
                      </p:cNvPr>
                      <p:cNvPicPr/>
                      <p:nvPr/>
                    </p:nvPicPr>
                    <p:blipFill>
                      <a:blip r:embed="rId6"/>
                      <a:stretch>
                        <a:fillRect/>
                      </a:stretch>
                    </p:blipFill>
                    <p:spPr>
                      <a:xfrm>
                        <a:off x="4189476" y="1923046"/>
                        <a:ext cx="348771" cy="189549"/>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D9254C60-4505-4C19-94F8-5E20B22E1740}"/>
              </a:ext>
            </a:extLst>
          </p:cNvPr>
          <p:cNvGraphicFramePr>
            <a:graphicFrameLocks noChangeAspect="1"/>
          </p:cNvGraphicFramePr>
          <p:nvPr/>
        </p:nvGraphicFramePr>
        <p:xfrm>
          <a:off x="4163353" y="2185739"/>
          <a:ext cx="454919" cy="166804"/>
        </p:xfrm>
        <a:graphic>
          <a:graphicData uri="http://schemas.openxmlformats.org/presentationml/2006/ole">
            <mc:AlternateContent xmlns:mc="http://schemas.openxmlformats.org/markup-compatibility/2006">
              <mc:Choice xmlns:v="urn:schemas-microsoft-com:vml" Requires="v">
                <p:oleObj name="MDLDrawObject Class" r:id="rId7" imgW="571002" imgH="209414" progId="MDLDrawOLE.MDLDrawObject.1">
                  <p:embed/>
                </p:oleObj>
              </mc:Choice>
              <mc:Fallback>
                <p:oleObj name="MDLDrawObject Class" r:id="rId7" imgW="571002" imgH="209414" progId="MDLDrawOLE.MDLDrawObject.1">
                  <p:embed/>
                  <p:pic>
                    <p:nvPicPr>
                      <p:cNvPr id="36" name="Object 35">
                        <a:extLst>
                          <a:ext uri="{FF2B5EF4-FFF2-40B4-BE49-F238E27FC236}">
                            <a16:creationId xmlns:a16="http://schemas.microsoft.com/office/drawing/2014/main" id="{D9254C60-4505-4C19-94F8-5E20B22E1740}"/>
                          </a:ext>
                        </a:extLst>
                      </p:cNvPr>
                      <p:cNvPicPr/>
                      <p:nvPr/>
                    </p:nvPicPr>
                    <p:blipFill>
                      <a:blip r:embed="rId8"/>
                      <a:stretch>
                        <a:fillRect/>
                      </a:stretch>
                    </p:blipFill>
                    <p:spPr>
                      <a:xfrm>
                        <a:off x="4163353" y="2185739"/>
                        <a:ext cx="454919" cy="166804"/>
                      </a:xfrm>
                      <a:prstGeom prst="rect">
                        <a:avLst/>
                      </a:prstGeom>
                    </p:spPr>
                  </p:pic>
                </p:oleObj>
              </mc:Fallback>
            </mc:AlternateContent>
          </a:graphicData>
        </a:graphic>
      </p:graphicFrame>
      <p:sp>
        <p:nvSpPr>
          <p:cNvPr id="37" name="TextBox 36">
            <a:extLst>
              <a:ext uri="{FF2B5EF4-FFF2-40B4-BE49-F238E27FC236}">
                <a16:creationId xmlns:a16="http://schemas.microsoft.com/office/drawing/2014/main" id="{0164F1CD-F436-4F7D-A060-9BB92D15FCF0}"/>
              </a:ext>
            </a:extLst>
          </p:cNvPr>
          <p:cNvSpPr txBox="1"/>
          <p:nvPr/>
        </p:nvSpPr>
        <p:spPr>
          <a:xfrm>
            <a:off x="2546930" y="2136509"/>
            <a:ext cx="1564271" cy="369332"/>
          </a:xfrm>
          <a:prstGeom prst="rect">
            <a:avLst/>
          </a:prstGeom>
          <a:noFill/>
        </p:spPr>
        <p:txBody>
          <a:bodyPr wrap="square" rtlCol="0">
            <a:spAutoFit/>
          </a:bodyPr>
          <a:lstStyle/>
          <a:p>
            <a:r>
              <a:rPr lang="en-US" dirty="0"/>
              <a:t>Repeat:</a:t>
            </a:r>
          </a:p>
        </p:txBody>
      </p:sp>
      <p:grpSp>
        <p:nvGrpSpPr>
          <p:cNvPr id="18" name="Group 17">
            <a:extLst>
              <a:ext uri="{FF2B5EF4-FFF2-40B4-BE49-F238E27FC236}">
                <a16:creationId xmlns:a16="http://schemas.microsoft.com/office/drawing/2014/main" id="{62418FD4-BE53-4955-9413-035F95D6BADC}"/>
              </a:ext>
            </a:extLst>
          </p:cNvPr>
          <p:cNvGrpSpPr/>
          <p:nvPr/>
        </p:nvGrpSpPr>
        <p:grpSpPr>
          <a:xfrm>
            <a:off x="6329806" y="1371613"/>
            <a:ext cx="3355589" cy="4162583"/>
            <a:chOff x="5639237" y="1427339"/>
            <a:chExt cx="4644879" cy="5761937"/>
          </a:xfrm>
        </p:grpSpPr>
        <p:pic>
          <p:nvPicPr>
            <p:cNvPr id="15" name="Picture 14">
              <a:extLst>
                <a:ext uri="{FF2B5EF4-FFF2-40B4-BE49-F238E27FC236}">
                  <a16:creationId xmlns:a16="http://schemas.microsoft.com/office/drawing/2014/main" id="{7B327EAB-572E-4CCA-A827-BDB40AC29DB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17417" y="1867740"/>
              <a:ext cx="2166699" cy="2146259"/>
            </a:xfrm>
            <a:prstGeom prst="rect">
              <a:avLst/>
            </a:prstGeom>
          </p:spPr>
        </p:pic>
        <p:grpSp>
          <p:nvGrpSpPr>
            <p:cNvPr id="16" name="Group 15">
              <a:extLst>
                <a:ext uri="{FF2B5EF4-FFF2-40B4-BE49-F238E27FC236}">
                  <a16:creationId xmlns:a16="http://schemas.microsoft.com/office/drawing/2014/main" id="{14DE886C-FA1D-453A-B5C0-D879BBD6AA04}"/>
                </a:ext>
              </a:extLst>
            </p:cNvPr>
            <p:cNvGrpSpPr/>
            <p:nvPr/>
          </p:nvGrpSpPr>
          <p:grpSpPr>
            <a:xfrm>
              <a:off x="5639237" y="1427339"/>
              <a:ext cx="3202901" cy="5761937"/>
              <a:chOff x="5639237" y="1427339"/>
              <a:chExt cx="3202901" cy="5761937"/>
            </a:xfrm>
          </p:grpSpPr>
          <p:pic>
            <p:nvPicPr>
              <p:cNvPr id="3" name="Picture 2">
                <a:extLst>
                  <a:ext uri="{FF2B5EF4-FFF2-40B4-BE49-F238E27FC236}">
                    <a16:creationId xmlns:a16="http://schemas.microsoft.com/office/drawing/2014/main" id="{21DE7E68-DE47-40BE-8DBF-26CBC09E80C3}"/>
                  </a:ext>
                </a:extLst>
              </p:cNvPr>
              <p:cNvPicPr>
                <a:picLocks noChangeAspect="1"/>
              </p:cNvPicPr>
              <p:nvPr/>
            </p:nvPicPr>
            <p:blipFill rotWithShape="1">
              <a:blip r:embed="rId10"/>
              <a:srcRect l="66458" t="24043" r="8464" b="14161"/>
              <a:stretch/>
            </p:blipFill>
            <p:spPr>
              <a:xfrm>
                <a:off x="6537099" y="1427339"/>
                <a:ext cx="1679222" cy="3106561"/>
              </a:xfrm>
              <a:prstGeom prst="rect">
                <a:avLst/>
              </a:prstGeom>
            </p:spPr>
          </p:pic>
          <p:pic>
            <p:nvPicPr>
              <p:cNvPr id="11" name="Picture 10">
                <a:extLst>
                  <a:ext uri="{FF2B5EF4-FFF2-40B4-BE49-F238E27FC236}">
                    <a16:creationId xmlns:a16="http://schemas.microsoft.com/office/drawing/2014/main" id="{18414095-DB76-446C-A1C2-A983D946FD7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804750" y="4601727"/>
                <a:ext cx="2900395" cy="2402029"/>
              </a:xfrm>
              <a:prstGeom prst="rect">
                <a:avLst/>
              </a:prstGeom>
            </p:spPr>
          </p:pic>
          <p:cxnSp>
            <p:nvCxnSpPr>
              <p:cNvPr id="17" name="Straight Arrow Connector 16">
                <a:extLst>
                  <a:ext uri="{FF2B5EF4-FFF2-40B4-BE49-F238E27FC236}">
                    <a16:creationId xmlns:a16="http://schemas.microsoft.com/office/drawing/2014/main" id="{806F3E03-3381-4C5C-B30F-5EE9297DD2DC}"/>
                  </a:ext>
                </a:extLst>
              </p:cNvPr>
              <p:cNvCxnSpPr/>
              <p:nvPr/>
            </p:nvCxnSpPr>
            <p:spPr>
              <a:xfrm flipH="1">
                <a:off x="6186310" y="4449939"/>
                <a:ext cx="587728" cy="5037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CA70E4A-0160-4D47-BAD6-DF60173963F1}"/>
                  </a:ext>
                </a:extLst>
              </p:cNvPr>
              <p:cNvCxnSpPr/>
              <p:nvPr/>
            </p:nvCxnSpPr>
            <p:spPr>
              <a:xfrm flipH="1">
                <a:off x="6690077" y="4483174"/>
                <a:ext cx="340684" cy="470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F563F22-ECBA-4066-976C-6B54B224A3D9}"/>
                  </a:ext>
                </a:extLst>
              </p:cNvPr>
              <p:cNvCxnSpPr>
                <a:cxnSpLocks/>
              </p:cNvCxnSpPr>
              <p:nvPr/>
            </p:nvCxnSpPr>
            <p:spPr>
              <a:xfrm>
                <a:off x="7277804" y="4462795"/>
                <a:ext cx="0" cy="2390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188E627-663C-4ABC-9262-103F6B0FA7A3}"/>
                  </a:ext>
                </a:extLst>
              </p:cNvPr>
              <p:cNvCxnSpPr/>
              <p:nvPr/>
            </p:nvCxnSpPr>
            <p:spPr>
              <a:xfrm>
                <a:off x="7613649" y="4449939"/>
                <a:ext cx="419806" cy="5037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8A79946-C116-4E7F-BB77-4EAEDFCA2CA5}"/>
                  </a:ext>
                </a:extLst>
              </p:cNvPr>
              <p:cNvCxnSpPr/>
              <p:nvPr/>
            </p:nvCxnSpPr>
            <p:spPr>
              <a:xfrm>
                <a:off x="8033455" y="4365978"/>
                <a:ext cx="503768" cy="2357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27" name="Object 26">
                <a:extLst>
                  <a:ext uri="{FF2B5EF4-FFF2-40B4-BE49-F238E27FC236}">
                    <a16:creationId xmlns:a16="http://schemas.microsoft.com/office/drawing/2014/main" id="{D06E9223-9ECB-4385-928E-14624402FA3C}"/>
                  </a:ext>
                </a:extLst>
              </p:cNvPr>
              <p:cNvGraphicFramePr>
                <a:graphicFrameLocks noChangeAspect="1"/>
              </p:cNvGraphicFramePr>
              <p:nvPr/>
            </p:nvGraphicFramePr>
            <p:xfrm>
              <a:off x="6041458" y="4990904"/>
              <a:ext cx="162939" cy="297362"/>
            </p:xfrm>
            <a:graphic>
              <a:graphicData uri="http://schemas.openxmlformats.org/presentationml/2006/ole">
                <mc:AlternateContent xmlns:mc="http://schemas.openxmlformats.org/markup-compatibility/2006">
                  <mc:Choice xmlns:v="urn:schemas-microsoft-com:vml" Requires="v">
                    <p:oleObj name="MDLDrawObject Class" r:id="rId12" imgW="380464" imgH="694985" progId="MDLDrawOLE.MDLDrawObject.1">
                      <p:embed/>
                    </p:oleObj>
                  </mc:Choice>
                  <mc:Fallback>
                    <p:oleObj name="MDLDrawObject Class" r:id="rId12" imgW="380464" imgH="694985" progId="MDLDrawOLE.MDLDrawObject.1">
                      <p:embed/>
                      <p:pic>
                        <p:nvPicPr>
                          <p:cNvPr id="27" name="Object 26">
                            <a:extLst>
                              <a:ext uri="{FF2B5EF4-FFF2-40B4-BE49-F238E27FC236}">
                                <a16:creationId xmlns:a16="http://schemas.microsoft.com/office/drawing/2014/main" id="{D06E9223-9ECB-4385-928E-14624402FA3C}"/>
                              </a:ext>
                            </a:extLst>
                          </p:cNvPr>
                          <p:cNvPicPr/>
                          <p:nvPr/>
                        </p:nvPicPr>
                        <p:blipFill>
                          <a:blip r:embed="rId13"/>
                          <a:stretch>
                            <a:fillRect/>
                          </a:stretch>
                        </p:blipFill>
                        <p:spPr>
                          <a:xfrm>
                            <a:off x="6041458" y="4990904"/>
                            <a:ext cx="162939" cy="297362"/>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56B6799B-8BFC-41BB-9BCB-1DAB2AEF8A4C}"/>
                  </a:ext>
                </a:extLst>
              </p:cNvPr>
              <p:cNvGraphicFramePr>
                <a:graphicFrameLocks noChangeAspect="1"/>
              </p:cNvGraphicFramePr>
              <p:nvPr/>
            </p:nvGraphicFramePr>
            <p:xfrm>
              <a:off x="6522156" y="6867038"/>
              <a:ext cx="162939" cy="297362"/>
            </p:xfrm>
            <a:graphic>
              <a:graphicData uri="http://schemas.openxmlformats.org/presentationml/2006/ole">
                <mc:AlternateContent xmlns:mc="http://schemas.openxmlformats.org/markup-compatibility/2006">
                  <mc:Choice xmlns:v="urn:schemas-microsoft-com:vml" Requires="v">
                    <p:oleObj name="MDLDrawObject Class" r:id="rId14" imgW="380464" imgH="694985" progId="MDLDrawOLE.MDLDrawObject.1">
                      <p:embed/>
                    </p:oleObj>
                  </mc:Choice>
                  <mc:Fallback>
                    <p:oleObj name="MDLDrawObject Class" r:id="rId14" imgW="380464" imgH="694985" progId="MDLDrawOLE.MDLDrawObject.1">
                      <p:embed/>
                      <p:pic>
                        <p:nvPicPr>
                          <p:cNvPr id="28" name="Object 27">
                            <a:extLst>
                              <a:ext uri="{FF2B5EF4-FFF2-40B4-BE49-F238E27FC236}">
                                <a16:creationId xmlns:a16="http://schemas.microsoft.com/office/drawing/2014/main" id="{56B6799B-8BFC-41BB-9BCB-1DAB2AEF8A4C}"/>
                              </a:ext>
                            </a:extLst>
                          </p:cNvPr>
                          <p:cNvPicPr/>
                          <p:nvPr/>
                        </p:nvPicPr>
                        <p:blipFill>
                          <a:blip r:embed="rId13"/>
                          <a:stretch>
                            <a:fillRect/>
                          </a:stretch>
                        </p:blipFill>
                        <p:spPr>
                          <a:xfrm>
                            <a:off x="6522156" y="6867038"/>
                            <a:ext cx="162939" cy="297362"/>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FFAE5810-2FD8-4EA4-BB84-A1E22B0D7EC7}"/>
                  </a:ext>
                </a:extLst>
              </p:cNvPr>
              <p:cNvGraphicFramePr>
                <a:graphicFrameLocks noChangeAspect="1"/>
              </p:cNvGraphicFramePr>
              <p:nvPr/>
            </p:nvGraphicFramePr>
            <p:xfrm>
              <a:off x="5715892" y="5242866"/>
              <a:ext cx="220954" cy="241041"/>
            </p:xfrm>
            <a:graphic>
              <a:graphicData uri="http://schemas.openxmlformats.org/presentationml/2006/ole">
                <mc:AlternateContent xmlns:mc="http://schemas.openxmlformats.org/markup-compatibility/2006">
                  <mc:Choice xmlns:v="urn:schemas-microsoft-com:vml" Requires="v">
                    <p:oleObj name="MDLDrawObject Class" r:id="rId15" imgW="523827" imgH="571296" progId="MDLDrawOLE.MDLDrawObject.1">
                      <p:embed/>
                    </p:oleObj>
                  </mc:Choice>
                  <mc:Fallback>
                    <p:oleObj name="MDLDrawObject Class" r:id="rId15" imgW="523827" imgH="571296" progId="MDLDrawOLE.MDLDrawObject.1">
                      <p:embed/>
                      <p:pic>
                        <p:nvPicPr>
                          <p:cNvPr id="29" name="Object 28">
                            <a:extLst>
                              <a:ext uri="{FF2B5EF4-FFF2-40B4-BE49-F238E27FC236}">
                                <a16:creationId xmlns:a16="http://schemas.microsoft.com/office/drawing/2014/main" id="{FFAE5810-2FD8-4EA4-BB84-A1E22B0D7EC7}"/>
                              </a:ext>
                            </a:extLst>
                          </p:cNvPr>
                          <p:cNvPicPr/>
                          <p:nvPr/>
                        </p:nvPicPr>
                        <p:blipFill>
                          <a:blip r:embed="rId16"/>
                          <a:stretch>
                            <a:fillRect/>
                          </a:stretch>
                        </p:blipFill>
                        <p:spPr>
                          <a:xfrm>
                            <a:off x="5715892" y="5242866"/>
                            <a:ext cx="220954" cy="241041"/>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17DFFE39-F24D-4584-AB3D-6438320A5251}"/>
                  </a:ext>
                </a:extLst>
              </p:cNvPr>
              <p:cNvGraphicFramePr>
                <a:graphicFrameLocks noChangeAspect="1"/>
              </p:cNvGraphicFramePr>
              <p:nvPr/>
            </p:nvGraphicFramePr>
            <p:xfrm>
              <a:off x="7277806" y="6895197"/>
              <a:ext cx="220954" cy="241041"/>
            </p:xfrm>
            <a:graphic>
              <a:graphicData uri="http://schemas.openxmlformats.org/presentationml/2006/ole">
                <mc:AlternateContent xmlns:mc="http://schemas.openxmlformats.org/markup-compatibility/2006">
                  <mc:Choice xmlns:v="urn:schemas-microsoft-com:vml" Requires="v">
                    <p:oleObj name="MDLDrawObject Class" r:id="rId17" imgW="523827" imgH="571296" progId="MDLDrawOLE.MDLDrawObject.1">
                      <p:embed/>
                    </p:oleObj>
                  </mc:Choice>
                  <mc:Fallback>
                    <p:oleObj name="MDLDrawObject Class" r:id="rId17" imgW="523827" imgH="571296" progId="MDLDrawOLE.MDLDrawObject.1">
                      <p:embed/>
                      <p:pic>
                        <p:nvPicPr>
                          <p:cNvPr id="30" name="Object 29">
                            <a:extLst>
                              <a:ext uri="{FF2B5EF4-FFF2-40B4-BE49-F238E27FC236}">
                                <a16:creationId xmlns:a16="http://schemas.microsoft.com/office/drawing/2014/main" id="{17DFFE39-F24D-4584-AB3D-6438320A5251}"/>
                              </a:ext>
                            </a:extLst>
                          </p:cNvPr>
                          <p:cNvPicPr/>
                          <p:nvPr/>
                        </p:nvPicPr>
                        <p:blipFill>
                          <a:blip r:embed="rId16"/>
                          <a:stretch>
                            <a:fillRect/>
                          </a:stretch>
                        </p:blipFill>
                        <p:spPr>
                          <a:xfrm>
                            <a:off x="7277806" y="6895197"/>
                            <a:ext cx="220954" cy="241041"/>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1CFAB54E-C28E-4F96-A21E-EBEB5D0AC62A}"/>
                  </a:ext>
                </a:extLst>
              </p:cNvPr>
              <p:cNvGraphicFramePr>
                <a:graphicFrameLocks noChangeAspect="1"/>
              </p:cNvGraphicFramePr>
              <p:nvPr/>
            </p:nvGraphicFramePr>
            <p:xfrm>
              <a:off x="7949495" y="6895197"/>
              <a:ext cx="220954" cy="241041"/>
            </p:xfrm>
            <a:graphic>
              <a:graphicData uri="http://schemas.openxmlformats.org/presentationml/2006/ole">
                <mc:AlternateContent xmlns:mc="http://schemas.openxmlformats.org/markup-compatibility/2006">
                  <mc:Choice xmlns:v="urn:schemas-microsoft-com:vml" Requires="v">
                    <p:oleObj name="MDLDrawObject Class" r:id="rId18" imgW="523827" imgH="571296" progId="MDLDrawOLE.MDLDrawObject.1">
                      <p:embed/>
                    </p:oleObj>
                  </mc:Choice>
                  <mc:Fallback>
                    <p:oleObj name="MDLDrawObject Class" r:id="rId18" imgW="523827" imgH="571296" progId="MDLDrawOLE.MDLDrawObject.1">
                      <p:embed/>
                      <p:pic>
                        <p:nvPicPr>
                          <p:cNvPr id="31" name="Object 30">
                            <a:extLst>
                              <a:ext uri="{FF2B5EF4-FFF2-40B4-BE49-F238E27FC236}">
                                <a16:creationId xmlns:a16="http://schemas.microsoft.com/office/drawing/2014/main" id="{1CFAB54E-C28E-4F96-A21E-EBEB5D0AC62A}"/>
                              </a:ext>
                            </a:extLst>
                          </p:cNvPr>
                          <p:cNvPicPr/>
                          <p:nvPr/>
                        </p:nvPicPr>
                        <p:blipFill>
                          <a:blip r:embed="rId16"/>
                          <a:stretch>
                            <a:fillRect/>
                          </a:stretch>
                        </p:blipFill>
                        <p:spPr>
                          <a:xfrm>
                            <a:off x="7949495" y="6895197"/>
                            <a:ext cx="220954" cy="241041"/>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50FE97A8-FAB7-4B57-BC42-A4E78E020B67}"/>
                  </a:ext>
                </a:extLst>
              </p:cNvPr>
              <p:cNvGraphicFramePr>
                <a:graphicFrameLocks noChangeAspect="1"/>
              </p:cNvGraphicFramePr>
              <p:nvPr/>
            </p:nvGraphicFramePr>
            <p:xfrm>
              <a:off x="8621184" y="6895197"/>
              <a:ext cx="220954" cy="241041"/>
            </p:xfrm>
            <a:graphic>
              <a:graphicData uri="http://schemas.openxmlformats.org/presentationml/2006/ole">
                <mc:AlternateContent xmlns:mc="http://schemas.openxmlformats.org/markup-compatibility/2006">
                  <mc:Choice xmlns:v="urn:schemas-microsoft-com:vml" Requires="v">
                    <p:oleObj name="MDLDrawObject Class" r:id="rId19" imgW="523827" imgH="571296" progId="MDLDrawOLE.MDLDrawObject.1">
                      <p:embed/>
                    </p:oleObj>
                  </mc:Choice>
                  <mc:Fallback>
                    <p:oleObj name="MDLDrawObject Class" r:id="rId19" imgW="523827" imgH="571296" progId="MDLDrawOLE.MDLDrawObject.1">
                      <p:embed/>
                      <p:pic>
                        <p:nvPicPr>
                          <p:cNvPr id="32" name="Object 31">
                            <a:extLst>
                              <a:ext uri="{FF2B5EF4-FFF2-40B4-BE49-F238E27FC236}">
                                <a16:creationId xmlns:a16="http://schemas.microsoft.com/office/drawing/2014/main" id="{50FE97A8-FAB7-4B57-BC42-A4E78E020B67}"/>
                              </a:ext>
                            </a:extLst>
                          </p:cNvPr>
                          <p:cNvPicPr/>
                          <p:nvPr/>
                        </p:nvPicPr>
                        <p:blipFill>
                          <a:blip r:embed="rId16"/>
                          <a:stretch>
                            <a:fillRect/>
                          </a:stretch>
                        </p:blipFill>
                        <p:spPr>
                          <a:xfrm>
                            <a:off x="8621184" y="6895197"/>
                            <a:ext cx="220954" cy="241041"/>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41FE6DB6-7FC3-411E-9D50-403BD54E5B4E}"/>
                  </a:ext>
                </a:extLst>
              </p:cNvPr>
              <p:cNvSpPr txBox="1"/>
              <p:nvPr/>
            </p:nvSpPr>
            <p:spPr>
              <a:xfrm>
                <a:off x="5639237" y="6784369"/>
                <a:ext cx="728247" cy="404907"/>
              </a:xfrm>
              <a:prstGeom prst="rect">
                <a:avLst/>
              </a:prstGeom>
              <a:noFill/>
            </p:spPr>
            <p:txBody>
              <a:bodyPr wrap="none" rtlCol="0">
                <a:spAutoFit/>
              </a:bodyPr>
              <a:lstStyle/>
              <a:p>
                <a:r>
                  <a:rPr lang="en-US" sz="1301" dirty="0"/>
                  <a:t>Child</a:t>
                </a:r>
              </a:p>
            </p:txBody>
          </p:sp>
          <p:graphicFrame>
            <p:nvGraphicFramePr>
              <p:cNvPr id="38" name="Object 37">
                <a:extLst>
                  <a:ext uri="{FF2B5EF4-FFF2-40B4-BE49-F238E27FC236}">
                    <a16:creationId xmlns:a16="http://schemas.microsoft.com/office/drawing/2014/main" id="{B6D94270-D977-4C17-9D35-EB703C3912AB}"/>
                  </a:ext>
                </a:extLst>
              </p:cNvPr>
              <p:cNvGraphicFramePr>
                <a:graphicFrameLocks noChangeAspect="1"/>
              </p:cNvGraphicFramePr>
              <p:nvPr/>
            </p:nvGraphicFramePr>
            <p:xfrm>
              <a:off x="6436030" y="2709397"/>
              <a:ext cx="125612" cy="229241"/>
            </p:xfrm>
            <a:graphic>
              <a:graphicData uri="http://schemas.openxmlformats.org/presentationml/2006/ole">
                <mc:AlternateContent xmlns:mc="http://schemas.openxmlformats.org/markup-compatibility/2006">
                  <mc:Choice xmlns:v="urn:schemas-microsoft-com:vml" Requires="v">
                    <p:oleObj name="MDLDrawObject Class" r:id="rId14" imgW="380464" imgH="694985" progId="MDLDrawOLE.MDLDrawObject.1">
                      <p:embed/>
                    </p:oleObj>
                  </mc:Choice>
                  <mc:Fallback>
                    <p:oleObj name="MDLDrawObject Class" r:id="rId14" imgW="380464" imgH="694985" progId="MDLDrawOLE.MDLDrawObject.1">
                      <p:embed/>
                      <p:pic>
                        <p:nvPicPr>
                          <p:cNvPr id="38" name="Object 37">
                            <a:extLst>
                              <a:ext uri="{FF2B5EF4-FFF2-40B4-BE49-F238E27FC236}">
                                <a16:creationId xmlns:a16="http://schemas.microsoft.com/office/drawing/2014/main" id="{B6D94270-D977-4C17-9D35-EB703C3912AB}"/>
                              </a:ext>
                            </a:extLst>
                          </p:cNvPr>
                          <p:cNvPicPr/>
                          <p:nvPr/>
                        </p:nvPicPr>
                        <p:blipFill>
                          <a:blip r:embed="rId13"/>
                          <a:stretch>
                            <a:fillRect/>
                          </a:stretch>
                        </p:blipFill>
                        <p:spPr>
                          <a:xfrm>
                            <a:off x="6436030" y="2709397"/>
                            <a:ext cx="125612" cy="229241"/>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D73EB036-43A5-4460-AC66-2FBD6B27BB69}"/>
                  </a:ext>
                </a:extLst>
              </p:cNvPr>
              <p:cNvGraphicFramePr>
                <a:graphicFrameLocks noChangeAspect="1"/>
              </p:cNvGraphicFramePr>
              <p:nvPr/>
            </p:nvGraphicFramePr>
            <p:xfrm>
              <a:off x="6392721" y="3844047"/>
              <a:ext cx="210137" cy="229241"/>
            </p:xfrm>
            <a:graphic>
              <a:graphicData uri="http://schemas.openxmlformats.org/presentationml/2006/ole">
                <mc:AlternateContent xmlns:mc="http://schemas.openxmlformats.org/markup-compatibility/2006">
                  <mc:Choice xmlns:v="urn:schemas-microsoft-com:vml" Requires="v">
                    <p:oleObj name="MDLDrawObject Class" r:id="rId18" imgW="523827" imgH="571296" progId="MDLDrawOLE.MDLDrawObject.1">
                      <p:embed/>
                    </p:oleObj>
                  </mc:Choice>
                  <mc:Fallback>
                    <p:oleObj name="MDLDrawObject Class" r:id="rId18" imgW="523827" imgH="571296" progId="MDLDrawOLE.MDLDrawObject.1">
                      <p:embed/>
                      <p:pic>
                        <p:nvPicPr>
                          <p:cNvPr id="39" name="Object 38">
                            <a:extLst>
                              <a:ext uri="{FF2B5EF4-FFF2-40B4-BE49-F238E27FC236}">
                                <a16:creationId xmlns:a16="http://schemas.microsoft.com/office/drawing/2014/main" id="{D73EB036-43A5-4460-AC66-2FBD6B27BB69}"/>
                              </a:ext>
                            </a:extLst>
                          </p:cNvPr>
                          <p:cNvPicPr/>
                          <p:nvPr/>
                        </p:nvPicPr>
                        <p:blipFill>
                          <a:blip r:embed="rId16"/>
                          <a:stretch>
                            <a:fillRect/>
                          </a:stretch>
                        </p:blipFill>
                        <p:spPr>
                          <a:xfrm>
                            <a:off x="6392721" y="3844047"/>
                            <a:ext cx="210137" cy="229241"/>
                          </a:xfrm>
                          <a:prstGeom prst="rect">
                            <a:avLst/>
                          </a:prstGeom>
                        </p:spPr>
                      </p:pic>
                    </p:oleObj>
                  </mc:Fallback>
                </mc:AlternateContent>
              </a:graphicData>
            </a:graphic>
          </p:graphicFrame>
        </p:grpSp>
      </p:grpSp>
      <p:sp>
        <p:nvSpPr>
          <p:cNvPr id="4" name="TextBox 3">
            <a:extLst>
              <a:ext uri="{FF2B5EF4-FFF2-40B4-BE49-F238E27FC236}">
                <a16:creationId xmlns:a16="http://schemas.microsoft.com/office/drawing/2014/main" id="{9B73E05F-539F-4695-A944-F8384C2BCACF}"/>
              </a:ext>
            </a:extLst>
          </p:cNvPr>
          <p:cNvSpPr txBox="1"/>
          <p:nvPr/>
        </p:nvSpPr>
        <p:spPr>
          <a:xfrm>
            <a:off x="6620223" y="1386715"/>
            <a:ext cx="433132" cy="312843"/>
          </a:xfrm>
          <a:prstGeom prst="rect">
            <a:avLst/>
          </a:prstGeom>
          <a:noFill/>
        </p:spPr>
        <p:txBody>
          <a:bodyPr wrap="none" rtlCol="0">
            <a:spAutoFit/>
          </a:bodyPr>
          <a:lstStyle/>
          <a:p>
            <a:r>
              <a:rPr lang="en-US" sz="1433" dirty="0"/>
              <a:t>Gel</a:t>
            </a:r>
          </a:p>
        </p:txBody>
      </p:sp>
      <p:sp>
        <p:nvSpPr>
          <p:cNvPr id="5" name="TextBox 4">
            <a:extLst>
              <a:ext uri="{FF2B5EF4-FFF2-40B4-BE49-F238E27FC236}">
                <a16:creationId xmlns:a16="http://schemas.microsoft.com/office/drawing/2014/main" id="{26780C1D-7AED-469C-92E0-12EB080CD125}"/>
              </a:ext>
            </a:extLst>
          </p:cNvPr>
          <p:cNvSpPr txBox="1"/>
          <p:nvPr/>
        </p:nvSpPr>
        <p:spPr>
          <a:xfrm>
            <a:off x="7315771" y="1215126"/>
            <a:ext cx="450444" cy="312843"/>
          </a:xfrm>
          <a:prstGeom prst="rect">
            <a:avLst/>
          </a:prstGeom>
          <a:noFill/>
        </p:spPr>
        <p:txBody>
          <a:bodyPr wrap="none" rtlCol="0">
            <a:spAutoFit/>
          </a:bodyPr>
          <a:lstStyle/>
          <a:p>
            <a:r>
              <a:rPr lang="en-US" sz="1433" dirty="0"/>
              <a:t>Top</a:t>
            </a:r>
          </a:p>
        </p:txBody>
      </p:sp>
      <p:sp>
        <p:nvSpPr>
          <p:cNvPr id="6" name="Date Placeholder 5">
            <a:extLst>
              <a:ext uri="{FF2B5EF4-FFF2-40B4-BE49-F238E27FC236}">
                <a16:creationId xmlns:a16="http://schemas.microsoft.com/office/drawing/2014/main" id="{C43BA8FC-B4AF-44FD-3455-07D106B72B8D}"/>
              </a:ext>
            </a:extLst>
          </p:cNvPr>
          <p:cNvSpPr>
            <a:spLocks noGrp="1"/>
          </p:cNvSpPr>
          <p:nvPr>
            <p:ph type="dt" sz="half" idx="10"/>
          </p:nvPr>
        </p:nvSpPr>
        <p:spPr/>
        <p:txBody>
          <a:bodyPr/>
          <a:lstStyle/>
          <a:p>
            <a:fld id="{DD49B7B4-8EC5-48CA-BB04-5F0AE93D35F6}" type="datetime1">
              <a:rPr lang="en-US" smtClean="0"/>
              <a:t>8/19/2023</a:t>
            </a:fld>
            <a:endParaRPr lang="en-US"/>
          </a:p>
        </p:txBody>
      </p:sp>
      <p:sp>
        <p:nvSpPr>
          <p:cNvPr id="20" name="Footer Placeholder 19">
            <a:extLst>
              <a:ext uri="{FF2B5EF4-FFF2-40B4-BE49-F238E27FC236}">
                <a16:creationId xmlns:a16="http://schemas.microsoft.com/office/drawing/2014/main" id="{C99CA7EB-D138-E1AF-8511-1F7A354FC3DA}"/>
              </a:ext>
            </a:extLst>
          </p:cNvPr>
          <p:cNvSpPr>
            <a:spLocks noGrp="1"/>
          </p:cNvSpPr>
          <p:nvPr>
            <p:ph type="ftr" sz="quarter" idx="11"/>
          </p:nvPr>
        </p:nvSpPr>
        <p:spPr/>
        <p:txBody>
          <a:bodyPr/>
          <a:lstStyle/>
          <a:p>
            <a:r>
              <a:rPr lang="en-US"/>
              <a:t>D &amp; D - Lec 2 - Fall 2023</a:t>
            </a:r>
          </a:p>
        </p:txBody>
      </p:sp>
      <p:sp>
        <p:nvSpPr>
          <p:cNvPr id="22" name="Slide Number Placeholder 21">
            <a:extLst>
              <a:ext uri="{FF2B5EF4-FFF2-40B4-BE49-F238E27FC236}">
                <a16:creationId xmlns:a16="http://schemas.microsoft.com/office/drawing/2014/main" id="{7286ABF0-6B79-D060-AE8E-FCFCA748D459}"/>
              </a:ext>
            </a:extLst>
          </p:cNvPr>
          <p:cNvSpPr>
            <a:spLocks noGrp="1"/>
          </p:cNvSpPr>
          <p:nvPr>
            <p:ph type="sldNum" sz="quarter" idx="12"/>
          </p:nvPr>
        </p:nvSpPr>
        <p:spPr/>
        <p:txBody>
          <a:bodyPr/>
          <a:lstStyle/>
          <a:p>
            <a:fld id="{DC3BB032-4020-48F4-953B-341806DC4A2B}" type="slidenum">
              <a:rPr lang="en-US" smtClean="0"/>
              <a:t>75</a:t>
            </a:fld>
            <a:endParaRPr lang="en-US"/>
          </a:p>
        </p:txBody>
      </p:sp>
    </p:spTree>
    <p:extLst>
      <p:ext uri="{BB962C8B-B14F-4D97-AF65-F5344CB8AC3E}">
        <p14:creationId xmlns:p14="http://schemas.microsoft.com/office/powerpoint/2010/main" val="30822778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251A6D-30CC-4300-980C-5E57D5FDA801}"/>
              </a:ext>
            </a:extLst>
          </p:cNvPr>
          <p:cNvPicPr>
            <a:picLocks noChangeAspect="1"/>
          </p:cNvPicPr>
          <p:nvPr/>
        </p:nvPicPr>
        <p:blipFill>
          <a:blip r:embed="rId3"/>
          <a:stretch>
            <a:fillRect/>
          </a:stretch>
        </p:blipFill>
        <p:spPr>
          <a:xfrm>
            <a:off x="-9283" y="-25222"/>
            <a:ext cx="3997762" cy="2235022"/>
          </a:xfrm>
          <a:prstGeom prst="rect">
            <a:avLst/>
          </a:prstGeom>
        </p:spPr>
      </p:pic>
      <p:sp>
        <p:nvSpPr>
          <p:cNvPr id="9" name="Rectangle 8">
            <a:extLst>
              <a:ext uri="{FF2B5EF4-FFF2-40B4-BE49-F238E27FC236}">
                <a16:creationId xmlns:a16="http://schemas.microsoft.com/office/drawing/2014/main" id="{BB946BAF-FB15-4275-B62C-490D7182E7FC}"/>
              </a:ext>
            </a:extLst>
          </p:cNvPr>
          <p:cNvSpPr/>
          <p:nvPr/>
        </p:nvSpPr>
        <p:spPr>
          <a:xfrm>
            <a:off x="152400" y="2209800"/>
            <a:ext cx="7543800" cy="4247317"/>
          </a:xfrm>
          <a:prstGeom prst="rect">
            <a:avLst/>
          </a:prstGeom>
        </p:spPr>
        <p:txBody>
          <a:bodyPr wrap="square">
            <a:spAutoFit/>
          </a:bodyPr>
          <a:lstStyle/>
          <a:p>
            <a:pPr marL="173034" indent="-173034"/>
            <a:r>
              <a:rPr lang="en-US" dirty="0"/>
              <a:t>• CAG – at least 10 diseases (Huntington disease, spinal and bulbar muscular atrophy, </a:t>
            </a:r>
            <a:r>
              <a:rPr lang="en-US" dirty="0" err="1"/>
              <a:t>dentatorubral-pallidoluysian</a:t>
            </a:r>
            <a:r>
              <a:rPr lang="en-US" dirty="0"/>
              <a:t> atrophy and seven SCAs)</a:t>
            </a:r>
          </a:p>
          <a:p>
            <a:pPr marL="173034" indent="-173034"/>
            <a:r>
              <a:rPr lang="en-US" dirty="0"/>
              <a:t>• CGG – fragile X, fragile X tremor ataxia syndrome, other fragile sites (GCC, CCG)</a:t>
            </a:r>
          </a:p>
          <a:p>
            <a:pPr marL="173034" indent="-173034"/>
            <a:r>
              <a:rPr lang="en-US" dirty="0"/>
              <a:t>• CTG – myotonic dystrophy type 1, Huntington disease-like 2, spinocerebellar ataxia type 8, Fuchs corneal dystrophy</a:t>
            </a:r>
          </a:p>
          <a:p>
            <a:pPr marL="173034" indent="-173034"/>
            <a:r>
              <a:rPr lang="en-US" dirty="0"/>
              <a:t>• GAA – Friedreich ataxia</a:t>
            </a:r>
          </a:p>
          <a:p>
            <a:pPr marL="173034" indent="-173034"/>
            <a:r>
              <a:rPr lang="en-US" dirty="0"/>
              <a:t>• GCC – FRAXE mental retardation</a:t>
            </a:r>
          </a:p>
          <a:p>
            <a:pPr marL="173034" indent="-173034"/>
            <a:r>
              <a:rPr lang="en-US" dirty="0"/>
              <a:t>• GCG – </a:t>
            </a:r>
            <a:r>
              <a:rPr lang="en-US" dirty="0" err="1"/>
              <a:t>oculopharyngeal</a:t>
            </a:r>
            <a:r>
              <a:rPr lang="en-US" dirty="0"/>
              <a:t> muscular dystrophy</a:t>
            </a:r>
          </a:p>
          <a:p>
            <a:pPr marL="173034" indent="-173034"/>
            <a:r>
              <a:rPr lang="en-US" dirty="0"/>
              <a:t>• CCTG – myotonic dystrophy type 1</a:t>
            </a:r>
          </a:p>
          <a:p>
            <a:pPr marL="173034" indent="-173034"/>
            <a:r>
              <a:rPr lang="en-US" dirty="0"/>
              <a:t>• ATTCT – spinocerebellar ataxia type 10</a:t>
            </a:r>
          </a:p>
          <a:p>
            <a:pPr marL="173034" indent="-173034"/>
            <a:r>
              <a:rPr lang="en-US" dirty="0"/>
              <a:t>• TGGAA – spinocerebellar ataxia type 31</a:t>
            </a:r>
          </a:p>
          <a:p>
            <a:pPr marL="173034" indent="-173034"/>
            <a:r>
              <a:rPr lang="en-US" dirty="0"/>
              <a:t>• GGCCTG – spinocerebellar ataxia type 36</a:t>
            </a:r>
          </a:p>
          <a:p>
            <a:pPr marL="173034" indent="-173034"/>
            <a:r>
              <a:rPr lang="en-US" dirty="0"/>
              <a:t>• GGGGCC – C9ORF72 frontotemporal dementia/amyotrophic lateral sclerosis</a:t>
            </a:r>
          </a:p>
          <a:p>
            <a:pPr marL="173034" indent="-173034"/>
            <a:r>
              <a:rPr lang="en-US" dirty="0"/>
              <a:t>• CCCCGCCCCGCG – EPM1 (myoclonic epilepsy)</a:t>
            </a:r>
          </a:p>
        </p:txBody>
      </p:sp>
      <p:sp>
        <p:nvSpPr>
          <p:cNvPr id="10" name="Rectangle 9">
            <a:extLst>
              <a:ext uri="{FF2B5EF4-FFF2-40B4-BE49-F238E27FC236}">
                <a16:creationId xmlns:a16="http://schemas.microsoft.com/office/drawing/2014/main" id="{F92016A8-84AB-4FE7-9792-2755F853272A}"/>
              </a:ext>
            </a:extLst>
          </p:cNvPr>
          <p:cNvSpPr/>
          <p:nvPr/>
        </p:nvSpPr>
        <p:spPr>
          <a:xfrm>
            <a:off x="4038600" y="-75476"/>
            <a:ext cx="5816657" cy="523220"/>
          </a:xfrm>
          <a:prstGeom prst="rect">
            <a:avLst/>
          </a:prstGeom>
        </p:spPr>
        <p:txBody>
          <a:bodyPr wrap="none">
            <a:spAutoFit/>
          </a:bodyPr>
          <a:lstStyle/>
          <a:p>
            <a:r>
              <a:rPr lang="en-US" sz="2800" dirty="0"/>
              <a:t>Repeat Expansions Related to Diseases</a:t>
            </a:r>
          </a:p>
        </p:txBody>
      </p:sp>
      <p:sp>
        <p:nvSpPr>
          <p:cNvPr id="2" name="TextBox 1">
            <a:extLst>
              <a:ext uri="{FF2B5EF4-FFF2-40B4-BE49-F238E27FC236}">
                <a16:creationId xmlns:a16="http://schemas.microsoft.com/office/drawing/2014/main" id="{4ABF027C-03B3-0F0D-5A92-20176D5B3EF9}"/>
              </a:ext>
            </a:extLst>
          </p:cNvPr>
          <p:cNvSpPr txBox="1"/>
          <p:nvPr/>
        </p:nvSpPr>
        <p:spPr>
          <a:xfrm>
            <a:off x="8365884" y="1092289"/>
            <a:ext cx="3225799" cy="3416320"/>
          </a:xfrm>
          <a:prstGeom prst="rect">
            <a:avLst/>
          </a:prstGeom>
          <a:noFill/>
        </p:spPr>
        <p:txBody>
          <a:bodyPr wrap="square" rtlCol="0">
            <a:spAutoFit/>
          </a:bodyPr>
          <a:lstStyle/>
          <a:p>
            <a:pPr marL="285750" indent="-285750">
              <a:buFont typeface="Arial" panose="020B0604020202020204" pitchFamily="34" charset="0"/>
              <a:buChar char="•"/>
            </a:pPr>
            <a:r>
              <a:rPr lang="en-US" dirty="0"/>
              <a:t>These repeats can grow during replication in the cell.</a:t>
            </a:r>
          </a:p>
          <a:p>
            <a:pPr marL="285750" indent="-285750">
              <a:buFont typeface="Arial" panose="020B0604020202020204" pitchFamily="34" charset="0"/>
              <a:buChar char="•"/>
            </a:pPr>
            <a:r>
              <a:rPr lang="en-US" dirty="0"/>
              <a:t>Longer repeats can be inherited from the parent</a:t>
            </a:r>
          </a:p>
          <a:p>
            <a:pPr marL="285750" indent="-285750">
              <a:buFont typeface="Arial" panose="020B0604020202020204" pitchFamily="34" charset="0"/>
              <a:buChar char="•"/>
            </a:pPr>
            <a:r>
              <a:rPr lang="en-US" dirty="0"/>
              <a:t>Longer repeats can also occur with cells of the individual</a:t>
            </a:r>
          </a:p>
          <a:p>
            <a:pPr marL="285750" indent="-285750">
              <a:buFont typeface="Arial" panose="020B0604020202020204" pitchFamily="34" charset="0"/>
              <a:buChar char="•"/>
            </a:pPr>
            <a:r>
              <a:rPr lang="en-US" dirty="0"/>
              <a:t>The number of repeats can be detected by:</a:t>
            </a:r>
          </a:p>
          <a:p>
            <a:pPr marL="742950" lvl="1" indent="-285750">
              <a:buFont typeface="Arial" panose="020B0604020202020204" pitchFamily="34" charset="0"/>
              <a:buChar char="•"/>
            </a:pPr>
            <a:r>
              <a:rPr lang="en-US" dirty="0"/>
              <a:t>DNA sequencing</a:t>
            </a:r>
          </a:p>
          <a:p>
            <a:pPr marL="742950" lvl="1" indent="-285750">
              <a:buFont typeface="Arial" panose="020B0604020202020204" pitchFamily="34" charset="0"/>
              <a:buChar char="•"/>
            </a:pPr>
            <a:r>
              <a:rPr lang="en-US" dirty="0"/>
              <a:t>PCR</a:t>
            </a:r>
          </a:p>
          <a:p>
            <a:endParaRPr lang="en-US" dirty="0"/>
          </a:p>
        </p:txBody>
      </p:sp>
      <p:pic>
        <p:nvPicPr>
          <p:cNvPr id="27" name="Picture 4">
            <a:extLst>
              <a:ext uri="{FF2B5EF4-FFF2-40B4-BE49-F238E27FC236}">
                <a16:creationId xmlns:a16="http://schemas.microsoft.com/office/drawing/2014/main" id="{58829817-8940-5541-75C2-4AD11C4F93D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9288" b="45317"/>
          <a:stretch/>
        </p:blipFill>
        <p:spPr bwMode="auto">
          <a:xfrm>
            <a:off x="3886200" y="453370"/>
            <a:ext cx="3414068" cy="1678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a:extLst>
              <a:ext uri="{FF2B5EF4-FFF2-40B4-BE49-F238E27FC236}">
                <a16:creationId xmlns:a16="http://schemas.microsoft.com/office/drawing/2014/main" id="{1FD93919-872D-190F-E8C9-68A30B6EF4FC}"/>
              </a:ext>
            </a:extLst>
          </p:cNvPr>
          <p:cNvSpPr>
            <a:spLocks noGrp="1"/>
          </p:cNvSpPr>
          <p:nvPr>
            <p:ph type="dt" sz="half" idx="10"/>
          </p:nvPr>
        </p:nvSpPr>
        <p:spPr/>
        <p:txBody>
          <a:bodyPr/>
          <a:lstStyle/>
          <a:p>
            <a:fld id="{68DFF6D7-417E-4C61-8E8F-6F637FF129B9}" type="datetime1">
              <a:rPr lang="en-US" smtClean="0"/>
              <a:t>8/19/2023</a:t>
            </a:fld>
            <a:endParaRPr lang="en-US"/>
          </a:p>
        </p:txBody>
      </p:sp>
      <p:sp>
        <p:nvSpPr>
          <p:cNvPr id="7" name="Footer Placeholder 6">
            <a:extLst>
              <a:ext uri="{FF2B5EF4-FFF2-40B4-BE49-F238E27FC236}">
                <a16:creationId xmlns:a16="http://schemas.microsoft.com/office/drawing/2014/main" id="{CE8E7468-82A2-1771-355D-EC59BC55EFF7}"/>
              </a:ext>
            </a:extLst>
          </p:cNvPr>
          <p:cNvSpPr>
            <a:spLocks noGrp="1"/>
          </p:cNvSpPr>
          <p:nvPr>
            <p:ph type="ftr" sz="quarter" idx="11"/>
          </p:nvPr>
        </p:nvSpPr>
        <p:spPr/>
        <p:txBody>
          <a:bodyPr/>
          <a:lstStyle/>
          <a:p>
            <a:r>
              <a:rPr lang="en-US"/>
              <a:t>D &amp; D - Lec 2 - Fall 2023</a:t>
            </a:r>
          </a:p>
        </p:txBody>
      </p:sp>
      <p:sp>
        <p:nvSpPr>
          <p:cNvPr id="11" name="Slide Number Placeholder 10">
            <a:extLst>
              <a:ext uri="{FF2B5EF4-FFF2-40B4-BE49-F238E27FC236}">
                <a16:creationId xmlns:a16="http://schemas.microsoft.com/office/drawing/2014/main" id="{57D7C7D8-0912-D32F-2CF4-D9A234C0A241}"/>
              </a:ext>
            </a:extLst>
          </p:cNvPr>
          <p:cNvSpPr>
            <a:spLocks noGrp="1"/>
          </p:cNvSpPr>
          <p:nvPr>
            <p:ph type="sldNum" sz="quarter" idx="12"/>
          </p:nvPr>
        </p:nvSpPr>
        <p:spPr/>
        <p:txBody>
          <a:bodyPr/>
          <a:lstStyle/>
          <a:p>
            <a:fld id="{DC3BB032-4020-48F4-953B-341806DC4A2B}" type="slidenum">
              <a:rPr lang="en-US" smtClean="0"/>
              <a:t>76</a:t>
            </a:fld>
            <a:endParaRPr lang="en-US"/>
          </a:p>
        </p:txBody>
      </p:sp>
    </p:spTree>
    <p:extLst>
      <p:ext uri="{BB962C8B-B14F-4D97-AF65-F5344CB8AC3E}">
        <p14:creationId xmlns:p14="http://schemas.microsoft.com/office/powerpoint/2010/main" val="785526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54A239-372C-4874-AE5C-D1254B7796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4000" y="597843"/>
            <a:ext cx="2384742" cy="2330543"/>
          </a:xfrm>
          <a:prstGeom prst="rect">
            <a:avLst/>
          </a:prstGeom>
        </p:spPr>
      </p:pic>
      <p:pic>
        <p:nvPicPr>
          <p:cNvPr id="111618" name="Picture 2" descr="Figure 4-04"/>
          <p:cNvPicPr>
            <a:picLocks noChangeAspect="1" noChangeArrowheads="1"/>
          </p:cNvPicPr>
          <p:nvPr/>
        </p:nvPicPr>
        <p:blipFill rotWithShape="1">
          <a:blip r:embed="rId6">
            <a:extLst>
              <a:ext uri="{28A0092B-C50C-407E-A947-70E740481C1C}">
                <a14:useLocalDpi xmlns:a14="http://schemas.microsoft.com/office/drawing/2010/main" val="0"/>
              </a:ext>
            </a:extLst>
          </a:blip>
          <a:srcRect l="28662" t="53764" r="31928"/>
          <a:stretch/>
        </p:blipFill>
        <p:spPr bwMode="auto">
          <a:xfrm>
            <a:off x="2032000" y="3499001"/>
            <a:ext cx="2828819" cy="2377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09601" y="500287"/>
            <a:ext cx="4911264" cy="2693045"/>
          </a:xfrm>
          <a:prstGeom prst="rect">
            <a:avLst/>
          </a:prstGeom>
        </p:spPr>
        <p:txBody>
          <a:bodyPr wrap="square">
            <a:spAutoFit/>
          </a:bodyPr>
          <a:lstStyle/>
          <a:p>
            <a:pPr marL="285750" indent="-285750">
              <a:spcBef>
                <a:spcPct val="15000"/>
              </a:spcBef>
              <a:buFont typeface="Arial" panose="020B0604020202020204" pitchFamily="34" charset="0"/>
              <a:buChar char="•"/>
            </a:pPr>
            <a:r>
              <a:rPr lang="en-US" sz="2000" dirty="0" err="1"/>
              <a:t>VdW</a:t>
            </a:r>
            <a:r>
              <a:rPr lang="en-US" sz="2000" dirty="0"/>
              <a:t> are weak electrostatic interactions between side chains due to temporary (fluctuating) charges.</a:t>
            </a:r>
          </a:p>
          <a:p>
            <a:pPr marL="285750" indent="-285750">
              <a:spcBef>
                <a:spcPct val="15000"/>
              </a:spcBef>
              <a:buFont typeface="Arial" panose="020B0604020202020204" pitchFamily="34" charset="0"/>
              <a:buChar char="•"/>
            </a:pPr>
            <a:r>
              <a:rPr lang="en-US" sz="2000" dirty="0"/>
              <a:t>Attractive from long distance</a:t>
            </a:r>
          </a:p>
          <a:p>
            <a:pPr marL="285750" indent="-285750">
              <a:spcBef>
                <a:spcPct val="15000"/>
              </a:spcBef>
              <a:buFont typeface="Arial" panose="020B0604020202020204" pitchFamily="34" charset="0"/>
              <a:buChar char="•"/>
            </a:pPr>
            <a:r>
              <a:rPr lang="en-US" sz="2000" dirty="0"/>
              <a:t>Distance at lowest energy is at the van der Waals radii of the atoms.</a:t>
            </a:r>
          </a:p>
          <a:p>
            <a:pPr marL="285750" indent="-285750">
              <a:spcBef>
                <a:spcPct val="15000"/>
              </a:spcBef>
              <a:buFont typeface="Arial" panose="020B0604020202020204" pitchFamily="34" charset="0"/>
              <a:buChar char="•"/>
            </a:pPr>
            <a:r>
              <a:rPr lang="en-US" sz="2000" dirty="0"/>
              <a:t>Optimized in the core of folded proteins by “knobs fitting into holes”</a:t>
            </a:r>
          </a:p>
        </p:txBody>
      </p:sp>
      <p:pic>
        <p:nvPicPr>
          <p:cNvPr id="8" name="Picture 7">
            <a:extLst>
              <a:ext uri="{FF2B5EF4-FFF2-40B4-BE49-F238E27FC236}">
                <a16:creationId xmlns:a16="http://schemas.microsoft.com/office/drawing/2014/main" id="{161BA563-E903-4A55-88A3-65A81E15B4B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72401" y="500286"/>
            <a:ext cx="2901031" cy="2030720"/>
          </a:xfrm>
          <a:prstGeom prst="rect">
            <a:avLst/>
          </a:prstGeom>
        </p:spPr>
      </p:pic>
      <p:sp>
        <p:nvSpPr>
          <p:cNvPr id="3" name="TextBox 2">
            <a:extLst>
              <a:ext uri="{FF2B5EF4-FFF2-40B4-BE49-F238E27FC236}">
                <a16:creationId xmlns:a16="http://schemas.microsoft.com/office/drawing/2014/main" id="{EE0F3F73-7E39-4360-844E-DF8A0740EED9}"/>
              </a:ext>
            </a:extLst>
          </p:cNvPr>
          <p:cNvSpPr txBox="1"/>
          <p:nvPr/>
        </p:nvSpPr>
        <p:spPr>
          <a:xfrm>
            <a:off x="2286000" y="-14510"/>
            <a:ext cx="7806368" cy="523220"/>
          </a:xfrm>
          <a:prstGeom prst="rect">
            <a:avLst/>
          </a:prstGeom>
          <a:noFill/>
        </p:spPr>
        <p:txBody>
          <a:bodyPr wrap="none" rtlCol="0">
            <a:spAutoFit/>
          </a:bodyPr>
          <a:lstStyle/>
          <a:p>
            <a:r>
              <a:rPr lang="en-US" sz="2800" dirty="0"/>
              <a:t>Van der Waals Interactions Stabilize the Folded State</a:t>
            </a:r>
          </a:p>
        </p:txBody>
      </p:sp>
      <p:pic>
        <p:nvPicPr>
          <p:cNvPr id="9" name="zoom_0_Trim">
            <a:hlinkClick r:id="" action="ppaction://media"/>
            <a:extLst>
              <a:ext uri="{FF2B5EF4-FFF2-40B4-BE49-F238E27FC236}">
                <a16:creationId xmlns:a16="http://schemas.microsoft.com/office/drawing/2014/main" id="{D4E7F64F-705E-AC45-FFEA-79DE656D078F}"/>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8"/>
          <a:srcRect l="-1348" t="10403" r="21173" b="5463"/>
          <a:stretch/>
        </p:blipFill>
        <p:spPr>
          <a:xfrm>
            <a:off x="7086601" y="2887103"/>
            <a:ext cx="3082461" cy="3163579"/>
          </a:xfrm>
          <a:prstGeom prst="rect">
            <a:avLst/>
          </a:prstGeom>
        </p:spPr>
      </p:pic>
      <p:sp>
        <p:nvSpPr>
          <p:cNvPr id="4" name="Date Placeholder 3">
            <a:extLst>
              <a:ext uri="{FF2B5EF4-FFF2-40B4-BE49-F238E27FC236}">
                <a16:creationId xmlns:a16="http://schemas.microsoft.com/office/drawing/2014/main" id="{7C3A03C0-67F3-8A73-6607-C02CAB512968}"/>
              </a:ext>
            </a:extLst>
          </p:cNvPr>
          <p:cNvSpPr>
            <a:spLocks noGrp="1"/>
          </p:cNvSpPr>
          <p:nvPr>
            <p:ph type="dt" sz="half" idx="10"/>
          </p:nvPr>
        </p:nvSpPr>
        <p:spPr/>
        <p:txBody>
          <a:bodyPr/>
          <a:lstStyle/>
          <a:p>
            <a:fld id="{422D3CE2-A3F8-434A-A1C4-7BCE92C6A9B6}" type="datetime1">
              <a:rPr lang="en-US" smtClean="0"/>
              <a:t>8/19/2023</a:t>
            </a:fld>
            <a:endParaRPr lang="en-US"/>
          </a:p>
        </p:txBody>
      </p:sp>
      <p:sp>
        <p:nvSpPr>
          <p:cNvPr id="5" name="Footer Placeholder 4">
            <a:extLst>
              <a:ext uri="{FF2B5EF4-FFF2-40B4-BE49-F238E27FC236}">
                <a16:creationId xmlns:a16="http://schemas.microsoft.com/office/drawing/2014/main" id="{16C9F48F-1D29-0FB5-EA41-D41559D5E775}"/>
              </a:ext>
            </a:extLst>
          </p:cNvPr>
          <p:cNvSpPr>
            <a:spLocks noGrp="1"/>
          </p:cNvSpPr>
          <p:nvPr>
            <p:ph type="ftr" sz="quarter" idx="11"/>
          </p:nvPr>
        </p:nvSpPr>
        <p:spPr/>
        <p:txBody>
          <a:bodyPr/>
          <a:lstStyle/>
          <a:p>
            <a:r>
              <a:rPr lang="en-US"/>
              <a:t>D &amp; D - Lec 2 - Fall 2023</a:t>
            </a:r>
          </a:p>
        </p:txBody>
      </p:sp>
      <p:sp>
        <p:nvSpPr>
          <p:cNvPr id="7" name="Slide Number Placeholder 6">
            <a:extLst>
              <a:ext uri="{FF2B5EF4-FFF2-40B4-BE49-F238E27FC236}">
                <a16:creationId xmlns:a16="http://schemas.microsoft.com/office/drawing/2014/main" id="{B4EB2895-BED7-CE27-AACE-2E40C08B920B}"/>
              </a:ext>
            </a:extLst>
          </p:cNvPr>
          <p:cNvSpPr>
            <a:spLocks noGrp="1"/>
          </p:cNvSpPr>
          <p:nvPr>
            <p:ph type="sldNum" sz="quarter" idx="12"/>
          </p:nvPr>
        </p:nvSpPr>
        <p:spPr/>
        <p:txBody>
          <a:bodyPr/>
          <a:lstStyle/>
          <a:p>
            <a:fld id="{DC3BB032-4020-48F4-953B-341806DC4A2B}" type="slidenum">
              <a:rPr lang="en-US" smtClean="0"/>
              <a:t>8</a:t>
            </a:fld>
            <a:endParaRPr lang="en-US"/>
          </a:p>
        </p:txBody>
      </p:sp>
    </p:spTree>
    <p:extLst>
      <p:ext uri="{BB962C8B-B14F-4D97-AF65-F5344CB8AC3E}">
        <p14:creationId xmlns:p14="http://schemas.microsoft.com/office/powerpoint/2010/main" val="120251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217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100000">
                <p:cTn id="12" fill="hold" display="0">
                  <p:stCondLst>
                    <p:cond delay="indefinite"/>
                  </p:stCondLst>
                </p:cTn>
                <p:tgtEl>
                  <p:spTgt spid="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9D20350-6CDE-4A54-BEBB-69CA6FA51E19}"/>
              </a:ext>
            </a:extLst>
          </p:cNvPr>
          <p:cNvPicPr>
            <a:picLocks noChangeAspect="1"/>
          </p:cNvPicPr>
          <p:nvPr/>
        </p:nvPicPr>
        <p:blipFill rotWithShape="1">
          <a:blip r:embed="rId5">
            <a:extLst>
              <a:ext uri="{28A0092B-C50C-407E-A947-70E740481C1C}">
                <a14:useLocalDpi xmlns:a14="http://schemas.microsoft.com/office/drawing/2010/main" val="0"/>
              </a:ext>
            </a:extLst>
          </a:blip>
          <a:srcRect b="2437"/>
          <a:stretch/>
        </p:blipFill>
        <p:spPr>
          <a:xfrm>
            <a:off x="8492138" y="2190852"/>
            <a:ext cx="3651944" cy="4464049"/>
          </a:xfrm>
          <a:prstGeom prst="rect">
            <a:avLst/>
          </a:prstGeom>
        </p:spPr>
      </p:pic>
      <p:sp>
        <p:nvSpPr>
          <p:cNvPr id="9" name="Rectangle 8">
            <a:extLst>
              <a:ext uri="{FF2B5EF4-FFF2-40B4-BE49-F238E27FC236}">
                <a16:creationId xmlns:a16="http://schemas.microsoft.com/office/drawing/2014/main" id="{D7AE4622-F67B-4D5A-8283-8029ABB9B2C8}"/>
              </a:ext>
            </a:extLst>
          </p:cNvPr>
          <p:cNvSpPr/>
          <p:nvPr/>
        </p:nvSpPr>
        <p:spPr>
          <a:xfrm>
            <a:off x="516933" y="5398594"/>
            <a:ext cx="7975205" cy="923330"/>
          </a:xfrm>
          <a:prstGeom prst="rect">
            <a:avLst/>
          </a:prstGeom>
        </p:spPr>
        <p:txBody>
          <a:bodyPr wrap="square">
            <a:spAutoFit/>
          </a:bodyPr>
          <a:lstStyle/>
          <a:p>
            <a:pPr>
              <a:spcBef>
                <a:spcPct val="15000"/>
              </a:spcBef>
            </a:pPr>
            <a:r>
              <a:rPr lang="en-US" b="1" dirty="0"/>
              <a:t>Hydrophobic interactions</a:t>
            </a:r>
            <a:r>
              <a:rPr lang="en-US" dirty="0"/>
              <a:t> within a folded protein increase stability of the folded protein by releasing the ordered water that surrounded exposed non-polar groups in the unfolded protein.  </a:t>
            </a:r>
            <a:r>
              <a:rPr lang="en-US" i="1" dirty="0">
                <a:solidFill>
                  <a:srgbClr val="C00000"/>
                </a:solidFill>
              </a:rPr>
              <a:t>Folding increases the entropy of the water – favorable.</a:t>
            </a:r>
          </a:p>
        </p:txBody>
      </p:sp>
      <p:sp>
        <p:nvSpPr>
          <p:cNvPr id="2" name="TextBox 1">
            <a:extLst>
              <a:ext uri="{FF2B5EF4-FFF2-40B4-BE49-F238E27FC236}">
                <a16:creationId xmlns:a16="http://schemas.microsoft.com/office/drawing/2014/main" id="{D2D039F6-ABF3-479C-923D-A99D88A78F4C}"/>
              </a:ext>
            </a:extLst>
          </p:cNvPr>
          <p:cNvSpPr txBox="1"/>
          <p:nvPr/>
        </p:nvSpPr>
        <p:spPr>
          <a:xfrm>
            <a:off x="1499516" y="-57250"/>
            <a:ext cx="5677066" cy="954107"/>
          </a:xfrm>
          <a:prstGeom prst="rect">
            <a:avLst/>
          </a:prstGeom>
          <a:noFill/>
        </p:spPr>
        <p:txBody>
          <a:bodyPr wrap="square" rtlCol="0">
            <a:spAutoFit/>
          </a:bodyPr>
          <a:lstStyle/>
          <a:p>
            <a:r>
              <a:rPr lang="en-US" sz="2800" dirty="0"/>
              <a:t>Hydrophobic Interactions are </a:t>
            </a:r>
            <a:r>
              <a:rPr lang="en-US" sz="2800" dirty="0">
                <a:solidFill>
                  <a:srgbClr val="C00000"/>
                </a:solidFill>
              </a:rPr>
              <a:t>Critical</a:t>
            </a:r>
            <a:r>
              <a:rPr lang="en-US" sz="2800" dirty="0"/>
              <a:t> for Stabilizing the Folded Structure</a:t>
            </a:r>
          </a:p>
        </p:txBody>
      </p:sp>
      <p:sp>
        <p:nvSpPr>
          <p:cNvPr id="11" name="TextBox 10">
            <a:extLst>
              <a:ext uri="{FF2B5EF4-FFF2-40B4-BE49-F238E27FC236}">
                <a16:creationId xmlns:a16="http://schemas.microsoft.com/office/drawing/2014/main" id="{CEFB9615-E553-375E-1898-4975BA88DF7A}"/>
              </a:ext>
            </a:extLst>
          </p:cNvPr>
          <p:cNvSpPr txBox="1"/>
          <p:nvPr/>
        </p:nvSpPr>
        <p:spPr>
          <a:xfrm>
            <a:off x="7082466" y="203099"/>
            <a:ext cx="2490595" cy="646331"/>
          </a:xfrm>
          <a:prstGeom prst="rect">
            <a:avLst/>
          </a:prstGeom>
          <a:noFill/>
        </p:spPr>
        <p:txBody>
          <a:bodyPr wrap="square" rtlCol="0">
            <a:spAutoFit/>
          </a:bodyPr>
          <a:lstStyle/>
          <a:p>
            <a:r>
              <a:rPr lang="en-US" dirty="0"/>
              <a:t>Ordered water hydrating a non-polar group</a:t>
            </a:r>
          </a:p>
        </p:txBody>
      </p:sp>
      <p:pic>
        <p:nvPicPr>
          <p:cNvPr id="12" name="butane">
            <a:hlinkClick r:id="" action="ppaction://media"/>
            <a:extLst>
              <a:ext uri="{FF2B5EF4-FFF2-40B4-BE49-F238E27FC236}">
                <a16:creationId xmlns:a16="http://schemas.microsoft.com/office/drawing/2014/main" id="{60604845-CF6A-5187-54F8-1348D5DFE8F1}"/>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25161" t="22323" r="27047" b="22316"/>
          <a:stretch/>
        </p:blipFill>
        <p:spPr>
          <a:xfrm>
            <a:off x="9582354" y="158822"/>
            <a:ext cx="2220260" cy="1816577"/>
          </a:xfrm>
          <a:prstGeom prst="rect">
            <a:avLst/>
          </a:prstGeom>
        </p:spPr>
      </p:pic>
      <p:graphicFrame>
        <p:nvGraphicFramePr>
          <p:cNvPr id="7" name="Object 6">
            <a:extLst>
              <a:ext uri="{FF2B5EF4-FFF2-40B4-BE49-F238E27FC236}">
                <a16:creationId xmlns:a16="http://schemas.microsoft.com/office/drawing/2014/main" id="{901AA715-A8C9-D5F1-16F2-AA9D25769715}"/>
              </a:ext>
            </a:extLst>
          </p:cNvPr>
          <p:cNvGraphicFramePr>
            <a:graphicFrameLocks noChangeAspect="1"/>
          </p:cNvGraphicFramePr>
          <p:nvPr>
            <p:extLst>
              <p:ext uri="{D42A27DB-BD31-4B8C-83A1-F6EECF244321}">
                <p14:modId xmlns:p14="http://schemas.microsoft.com/office/powerpoint/2010/main" val="852257472"/>
              </p:ext>
            </p:extLst>
          </p:nvPr>
        </p:nvGraphicFramePr>
        <p:xfrm>
          <a:off x="2032000" y="3043240"/>
          <a:ext cx="4308475" cy="2320925"/>
        </p:xfrm>
        <a:graphic>
          <a:graphicData uri="http://schemas.openxmlformats.org/presentationml/2006/ole">
            <mc:AlternateContent xmlns:mc="http://schemas.openxmlformats.org/markup-compatibility/2006">
              <mc:Choice xmlns:v="urn:schemas-microsoft-com:vml" Requires="v">
                <p:oleObj name="MDLDrawObject Class" r:id="rId7" imgW="9114408" imgH="4904652" progId="MDLDrawOLE.MDLDrawObject.1">
                  <p:embed/>
                </p:oleObj>
              </mc:Choice>
              <mc:Fallback>
                <p:oleObj name="MDLDrawObject Class" r:id="rId7" imgW="9114408" imgH="4904652" progId="MDLDrawOLE.MDLDrawObject.1">
                  <p:embed/>
                  <p:pic>
                    <p:nvPicPr>
                      <p:cNvPr id="13" name="Object 12">
                        <a:extLst>
                          <a:ext uri="{FF2B5EF4-FFF2-40B4-BE49-F238E27FC236}">
                            <a16:creationId xmlns:a16="http://schemas.microsoft.com/office/drawing/2014/main" id="{C95F5BC2-2728-94F5-DDEF-AD83330C8CFC}"/>
                          </a:ext>
                        </a:extLst>
                      </p:cNvPr>
                      <p:cNvPicPr/>
                      <p:nvPr/>
                    </p:nvPicPr>
                    <p:blipFill>
                      <a:blip r:embed="rId8"/>
                      <a:stretch>
                        <a:fillRect/>
                      </a:stretch>
                    </p:blipFill>
                    <p:spPr>
                      <a:xfrm>
                        <a:off x="2032000" y="3043240"/>
                        <a:ext cx="4308475" cy="2320925"/>
                      </a:xfrm>
                      <a:prstGeom prst="rect">
                        <a:avLst/>
                      </a:prstGeom>
                    </p:spPr>
                  </p:pic>
                </p:oleObj>
              </mc:Fallback>
            </mc:AlternateContent>
          </a:graphicData>
        </a:graphic>
      </p:graphicFrame>
      <p:pic>
        <p:nvPicPr>
          <p:cNvPr id="14" name="Picture 13">
            <a:extLst>
              <a:ext uri="{FF2B5EF4-FFF2-40B4-BE49-F238E27FC236}">
                <a16:creationId xmlns:a16="http://schemas.microsoft.com/office/drawing/2014/main" id="{08D024C4-7299-5EEC-E6B2-02A4239D11E8}"/>
              </a:ext>
            </a:extLst>
          </p:cNvPr>
          <p:cNvPicPr>
            <a:picLocks noChangeAspect="1"/>
          </p:cNvPicPr>
          <p:nvPr/>
        </p:nvPicPr>
        <p:blipFill>
          <a:blip r:embed="rId9"/>
          <a:stretch>
            <a:fillRect/>
          </a:stretch>
        </p:blipFill>
        <p:spPr>
          <a:xfrm>
            <a:off x="304800" y="1244878"/>
            <a:ext cx="4867275" cy="1647825"/>
          </a:xfrm>
          <a:prstGeom prst="rect">
            <a:avLst/>
          </a:prstGeom>
        </p:spPr>
      </p:pic>
      <p:sp>
        <p:nvSpPr>
          <p:cNvPr id="15" name="TextBox 14">
            <a:extLst>
              <a:ext uri="{FF2B5EF4-FFF2-40B4-BE49-F238E27FC236}">
                <a16:creationId xmlns:a16="http://schemas.microsoft.com/office/drawing/2014/main" id="{FC34B481-CB13-ED42-B38F-892015CC4FC0}"/>
              </a:ext>
            </a:extLst>
          </p:cNvPr>
          <p:cNvSpPr txBox="1"/>
          <p:nvPr/>
        </p:nvSpPr>
        <p:spPr>
          <a:xfrm>
            <a:off x="152400" y="788719"/>
            <a:ext cx="2215607" cy="400110"/>
          </a:xfrm>
          <a:prstGeom prst="rect">
            <a:avLst/>
          </a:prstGeom>
          <a:noFill/>
        </p:spPr>
        <p:txBody>
          <a:bodyPr wrap="none" rtlCol="0">
            <a:spAutoFit/>
          </a:bodyPr>
          <a:lstStyle/>
          <a:p>
            <a:r>
              <a:rPr lang="en-US" sz="2000" dirty="0"/>
              <a:t>Energy and Entropy</a:t>
            </a:r>
          </a:p>
        </p:txBody>
      </p:sp>
      <p:sp>
        <p:nvSpPr>
          <p:cNvPr id="6" name="Date Placeholder 5">
            <a:extLst>
              <a:ext uri="{FF2B5EF4-FFF2-40B4-BE49-F238E27FC236}">
                <a16:creationId xmlns:a16="http://schemas.microsoft.com/office/drawing/2014/main" id="{EF1676BE-2714-9ED6-BD7E-DC9A5550B77E}"/>
              </a:ext>
            </a:extLst>
          </p:cNvPr>
          <p:cNvSpPr>
            <a:spLocks noGrp="1"/>
          </p:cNvSpPr>
          <p:nvPr>
            <p:ph type="dt" sz="half" idx="10"/>
          </p:nvPr>
        </p:nvSpPr>
        <p:spPr/>
        <p:txBody>
          <a:bodyPr/>
          <a:lstStyle/>
          <a:p>
            <a:fld id="{5587D57D-57D4-41E5-AEE4-4AE989BE2BC8}" type="datetime1">
              <a:rPr lang="en-US" smtClean="0"/>
              <a:t>8/19/2023</a:t>
            </a:fld>
            <a:endParaRPr lang="en-US"/>
          </a:p>
        </p:txBody>
      </p:sp>
      <p:sp>
        <p:nvSpPr>
          <p:cNvPr id="8" name="Footer Placeholder 7">
            <a:extLst>
              <a:ext uri="{FF2B5EF4-FFF2-40B4-BE49-F238E27FC236}">
                <a16:creationId xmlns:a16="http://schemas.microsoft.com/office/drawing/2014/main" id="{9EBD6CBB-6A63-7070-F512-33833FA3E9BC}"/>
              </a:ext>
            </a:extLst>
          </p:cNvPr>
          <p:cNvSpPr>
            <a:spLocks noGrp="1"/>
          </p:cNvSpPr>
          <p:nvPr>
            <p:ph type="ftr" sz="quarter" idx="11"/>
          </p:nvPr>
        </p:nvSpPr>
        <p:spPr/>
        <p:txBody>
          <a:bodyPr/>
          <a:lstStyle/>
          <a:p>
            <a:r>
              <a:rPr lang="en-US"/>
              <a:t>D &amp; D - Lec 2 - Fall 2023</a:t>
            </a:r>
          </a:p>
        </p:txBody>
      </p:sp>
      <p:sp>
        <p:nvSpPr>
          <p:cNvPr id="10" name="Slide Number Placeholder 9">
            <a:extLst>
              <a:ext uri="{FF2B5EF4-FFF2-40B4-BE49-F238E27FC236}">
                <a16:creationId xmlns:a16="http://schemas.microsoft.com/office/drawing/2014/main" id="{EAF97073-F0FB-01C4-D52A-A44A5DE7F275}"/>
              </a:ext>
            </a:extLst>
          </p:cNvPr>
          <p:cNvSpPr>
            <a:spLocks noGrp="1"/>
          </p:cNvSpPr>
          <p:nvPr>
            <p:ph type="sldNum" sz="quarter" idx="12"/>
          </p:nvPr>
        </p:nvSpPr>
        <p:spPr/>
        <p:txBody>
          <a:bodyPr/>
          <a:lstStyle/>
          <a:p>
            <a:fld id="{DC3BB032-4020-48F4-953B-341806DC4A2B}" type="slidenum">
              <a:rPr lang="en-US" smtClean="0"/>
              <a:t>9</a:t>
            </a:fld>
            <a:endParaRPr lang="en-US"/>
          </a:p>
        </p:txBody>
      </p:sp>
    </p:spTree>
    <p:extLst>
      <p:ext uri="{BB962C8B-B14F-4D97-AF65-F5344CB8AC3E}">
        <p14:creationId xmlns:p14="http://schemas.microsoft.com/office/powerpoint/2010/main" val="370468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28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video>
              <p:cMediaNode vol="80000">
                <p:cTn id="12" fill="hold" display="0">
                  <p:stCondLst>
                    <p:cond delay="indefinite"/>
                  </p:stCondLst>
                </p:cTn>
                <p:tgtEl>
                  <p:spTgt spid="12"/>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2975</TotalTime>
  <Words>8175</Words>
  <Application>Microsoft Office PowerPoint</Application>
  <PresentationFormat>Widescreen</PresentationFormat>
  <Paragraphs>1234</Paragraphs>
  <Slides>76</Slides>
  <Notes>50</Notes>
  <HiddenSlides>0</HiddenSlides>
  <MMClips>12</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76</vt:i4>
      </vt:variant>
    </vt:vector>
  </HeadingPairs>
  <TitlesOfParts>
    <vt:vector size="87" baseType="lpstr">
      <vt:lpstr>Arial</vt:lpstr>
      <vt:lpstr>Calibri</vt:lpstr>
      <vt:lpstr>Cambria Math</vt:lpstr>
      <vt:lpstr>Comic Sans MS</vt:lpstr>
      <vt:lpstr>Courier New</vt:lpstr>
      <vt:lpstr>Symbol</vt:lpstr>
      <vt:lpstr>Times New Roman</vt:lpstr>
      <vt:lpstr>Wingdings</vt:lpstr>
      <vt:lpstr>Office Theme</vt:lpstr>
      <vt:lpstr>MDLDrawObject Class</vt:lpstr>
      <vt:lpstr>Image</vt:lpstr>
      <vt:lpstr>PowerPoint Presentation</vt:lpstr>
      <vt:lpstr>PowerPoint Presentation</vt:lpstr>
      <vt:lpstr>PowerPoint Presentation</vt:lpstr>
      <vt:lpstr>Secondary Structure</vt:lpstr>
      <vt:lpstr>PowerPoint Presentation</vt:lpstr>
      <vt:lpstr>PowerPoint Presentation</vt:lpstr>
      <vt:lpstr>PowerPoint Presentation</vt:lpstr>
      <vt:lpstr>PowerPoint Presentation</vt:lpstr>
      <vt:lpstr>PowerPoint Presentation</vt:lpstr>
      <vt:lpstr>PowerPoint Presentation</vt:lpstr>
      <vt:lpstr>Unfolded Polypeptides Are Flexible – High Entropy stabilizes the Unfolded state</vt:lpstr>
      <vt:lpstr>PowerPoint Presentation</vt:lpstr>
      <vt:lpstr>Summary - Interactions that Stabilize Folded Proteins.</vt:lpstr>
      <vt:lpstr>Prions are improperly folded proteins that cause neurodegenerative diseases</vt:lpstr>
      <vt:lpstr>Quaternary Structure</vt:lpstr>
      <vt:lpstr>PowerPoint Presentation</vt:lpstr>
      <vt:lpstr>PowerPoint Presentation</vt:lpstr>
      <vt:lpstr>Ligand Binding: Most Proteins Bind to Other Molecules in Biological Interactions: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 Enzymes Increase Rates?</vt:lpstr>
      <vt:lpstr>PowerPoint Presentation</vt:lpstr>
      <vt:lpstr>PowerPoint Presentation</vt:lpstr>
      <vt:lpstr>PowerPoint Presentation</vt:lpstr>
      <vt:lpstr>Carbohydrates</vt:lpstr>
      <vt:lpstr>3 ways simple sugars (monosaccharides) differ from each other</vt:lpstr>
      <vt:lpstr>PowerPoint Presentation</vt:lpstr>
      <vt:lpstr>PowerPoint Presentation</vt:lpstr>
      <vt:lpstr>PowerPoint Presentation</vt:lpstr>
      <vt:lpstr>Glycosidic Linkages - Disaccharides</vt:lpstr>
      <vt:lpstr>PowerPoint Presentation</vt:lpstr>
      <vt:lpstr>PowerPoint Presentation</vt:lpstr>
      <vt:lpstr>PowerPoint Presentation</vt:lpstr>
      <vt:lpstr>Polysaccharides as Structural Molecules</vt:lpstr>
      <vt:lpstr>PowerPoint Presentation</vt:lpstr>
      <vt:lpstr>Nucleic Acids &amp; Central Dogma</vt:lpstr>
      <vt:lpstr>PowerPoint Presentation</vt:lpstr>
      <vt:lpstr>The Genetic Code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Size Determination of Fragments from DNA Sequencing Capillary Electrophoresis</vt:lpstr>
      <vt:lpstr>PowerPoint Presentation</vt:lpstr>
      <vt:lpstr>PowerPoint Presentation</vt:lpstr>
      <vt:lpstr>PowerPoint Presentation</vt:lpstr>
      <vt:lpstr>PowerPoint Presentation</vt:lpstr>
      <vt:lpstr>Polymerase Chain Reaction -PCR</vt:lpstr>
      <vt:lpstr>Polymerase Chain Reaction</vt:lpstr>
      <vt:lpstr>PCR – Primer Design</vt:lpstr>
      <vt:lpstr>PowerPoint Presentation</vt:lpstr>
      <vt:lpstr>PCR Step 1 - Thermostable Polymerases</vt:lpstr>
      <vt:lpstr>PowerPoint Presentation</vt:lpstr>
      <vt:lpstr>PowerPoint Presentation</vt:lpstr>
      <vt:lpstr>PowerPoint Presentation</vt:lpstr>
      <vt:lpstr>PowerPoint Presentation</vt:lpstr>
      <vt:lpstr>PowerPoint Presentation</vt:lpstr>
      <vt:lpstr>PowerPoint Presentation</vt:lpstr>
      <vt:lpstr>Application of PCR – Identification of Individuals</vt:lpstr>
      <vt:lpstr>Size Determination of PCR products - Agarose Gel Electrophoresis.</vt:lpstr>
      <vt:lpstr>Short Tandem Repeats to Test Paternity</vt:lpstr>
      <vt:lpstr>PowerPoint Presentation</vt:lpstr>
    </vt:vector>
  </TitlesOfParts>
  <Company>Carnegie Mellon University in Qatar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 Hovis</dc:creator>
  <cp:lastModifiedBy>Gordon Stephen Rule</cp:lastModifiedBy>
  <cp:revision>195</cp:revision>
  <cp:lastPrinted>2023-08-19T22:00:10Z</cp:lastPrinted>
  <dcterms:created xsi:type="dcterms:W3CDTF">2011-08-23T09:25:13Z</dcterms:created>
  <dcterms:modified xsi:type="dcterms:W3CDTF">2023-08-19T22:29:20Z</dcterms:modified>
</cp:coreProperties>
</file>