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6.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media/image121.jpg" ContentType="image/jpg"/>
  <Override PartName="/ppt/notesSlides/notesSlide31.xml" ContentType="application/vnd.openxmlformats-officedocument.presentationml.notesSlide+xml"/>
  <Override PartName="/ppt/notesSlides/notesSlide32.xml" ContentType="application/vnd.openxmlformats-officedocument.presentationml.notesSlide+xml"/>
  <Override PartName="/ppt/ink/ink1.xml" ContentType="application/inkml+xml"/>
  <Override PartName="/ppt/ink/ink2.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ink/ink3.xml" ContentType="application/inkml+xml"/>
  <Override PartName="/ppt/ink/ink4.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8" r:id="rId2"/>
    <p:sldId id="261" r:id="rId3"/>
    <p:sldId id="262" r:id="rId4"/>
    <p:sldId id="339" r:id="rId5"/>
    <p:sldId id="275" r:id="rId6"/>
    <p:sldId id="285" r:id="rId7"/>
    <p:sldId id="271" r:id="rId8"/>
    <p:sldId id="270" r:id="rId9"/>
    <p:sldId id="579" r:id="rId10"/>
    <p:sldId id="306" r:id="rId11"/>
    <p:sldId id="309" r:id="rId12"/>
    <p:sldId id="434" r:id="rId13"/>
    <p:sldId id="371" r:id="rId14"/>
    <p:sldId id="372" r:id="rId15"/>
    <p:sldId id="373" r:id="rId16"/>
    <p:sldId id="433" r:id="rId17"/>
    <p:sldId id="265" r:id="rId18"/>
    <p:sldId id="577" r:id="rId19"/>
    <p:sldId id="308" r:id="rId20"/>
    <p:sldId id="340" r:id="rId21"/>
    <p:sldId id="316" r:id="rId22"/>
    <p:sldId id="342" r:id="rId23"/>
    <p:sldId id="346" r:id="rId24"/>
    <p:sldId id="259" r:id="rId25"/>
    <p:sldId id="260" r:id="rId26"/>
    <p:sldId id="347" r:id="rId27"/>
    <p:sldId id="257" r:id="rId28"/>
    <p:sldId id="276" r:id="rId29"/>
    <p:sldId id="263" r:id="rId30"/>
    <p:sldId id="431" r:id="rId31"/>
    <p:sldId id="432" r:id="rId32"/>
    <p:sldId id="348" r:id="rId33"/>
    <p:sldId id="305" r:id="rId34"/>
    <p:sldId id="307" r:id="rId35"/>
    <p:sldId id="349" r:id="rId36"/>
    <p:sldId id="328" r:id="rId37"/>
    <p:sldId id="436" r:id="rId38"/>
    <p:sldId id="324" r:id="rId39"/>
    <p:sldId id="312" r:id="rId40"/>
    <p:sldId id="273" r:id="rId41"/>
    <p:sldId id="350" r:id="rId42"/>
    <p:sldId id="369" r:id="rId43"/>
    <p:sldId id="355" r:id="rId44"/>
    <p:sldId id="364" r:id="rId45"/>
    <p:sldId id="365" r:id="rId46"/>
    <p:sldId id="366" r:id="rId47"/>
    <p:sldId id="370" r:id="rId48"/>
    <p:sldId id="358" r:id="rId49"/>
    <p:sldId id="359" r:id="rId50"/>
    <p:sldId id="363" r:id="rId51"/>
    <p:sldId id="360" r:id="rId52"/>
    <p:sldId id="361" r:id="rId53"/>
    <p:sldId id="362" r:id="rId54"/>
    <p:sldId id="374" r:id="rId55"/>
    <p:sldId id="256" r:id="rId56"/>
    <p:sldId id="375" r:id="rId57"/>
    <p:sldId id="352" r:id="rId58"/>
    <p:sldId id="354" r:id="rId59"/>
    <p:sldId id="392" r:id="rId60"/>
    <p:sldId id="437" r:id="rId61"/>
    <p:sldId id="356" r:id="rId62"/>
    <p:sldId id="394" r:id="rId63"/>
    <p:sldId id="357" r:id="rId64"/>
    <p:sldId id="395" r:id="rId65"/>
    <p:sldId id="384" r:id="rId66"/>
    <p:sldId id="435" r:id="rId67"/>
    <p:sldId id="396" r:id="rId68"/>
    <p:sldId id="397" r:id="rId6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96" autoAdjust="0"/>
    <p:restoredTop sz="88626" autoAdjust="0"/>
  </p:normalViewPr>
  <p:slideViewPr>
    <p:cSldViewPr>
      <p:cViewPr>
        <p:scale>
          <a:sx n="76" d="100"/>
          <a:sy n="76" d="100"/>
        </p:scale>
        <p:origin x="1080" y="37"/>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ule\Desktop\andrew_www\Repos_03_151_ModBio\mod_bio\lectures_2014\fraction_protonate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rule\Desktop\andrew_www\Repos_03_151_ModBio\mod_bio\lectures_2014\fraction_protonated.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C:\Users\rule\Desktop\andrew_www\F2020_HMB\Lectures\binding_curve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en-US" dirty="0">
                <a:latin typeface="Calibri" panose="020F0502020204030204" pitchFamily="34" charset="0"/>
              </a:rPr>
              <a:t>Asp/Glu</a:t>
            </a: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5213648293963256"/>
          <c:y val="0.17171296296296298"/>
          <c:w val="0.80464129483814528"/>
          <c:h val="0.58880431612715067"/>
        </c:manualLayout>
      </c:layout>
      <c:scatterChart>
        <c:scatterStyle val="smoothMarker"/>
        <c:varyColors val="0"/>
        <c:ser>
          <c:idx val="0"/>
          <c:order val="0"/>
          <c:tx>
            <c:strRef>
              <c:f>Sheet1!$G$1</c:f>
              <c:strCache>
                <c:ptCount val="1"/>
                <c:pt idx="0">
                  <c:v>Asp/Glu</c:v>
                </c:pt>
              </c:strCache>
            </c:strRef>
          </c:tx>
          <c:spPr>
            <a:ln w="19050" cap="rnd">
              <a:solidFill>
                <a:srgbClr val="FF0000"/>
              </a:solidFill>
              <a:round/>
            </a:ln>
            <a:effectLst/>
          </c:spPr>
          <c:marker>
            <c:symbol val="none"/>
          </c:marker>
          <c:xVal>
            <c:numRef>
              <c:f>Sheet1!$F$2:$F$22</c:f>
              <c:numCache>
                <c:formatCode>General</c:formatCode>
                <c:ptCount val="21"/>
                <c:pt idx="0">
                  <c:v>0</c:v>
                </c:pt>
                <c:pt idx="1">
                  <c:v>0.5</c:v>
                </c:pt>
                <c:pt idx="2">
                  <c:v>1</c:v>
                </c:pt>
                <c:pt idx="3">
                  <c:v>1.5</c:v>
                </c:pt>
                <c:pt idx="4">
                  <c:v>2</c:v>
                </c:pt>
                <c:pt idx="5">
                  <c:v>2.5</c:v>
                </c:pt>
                <c:pt idx="6">
                  <c:v>3</c:v>
                </c:pt>
                <c:pt idx="7">
                  <c:v>3.5</c:v>
                </c:pt>
                <c:pt idx="8">
                  <c:v>4</c:v>
                </c:pt>
                <c:pt idx="9">
                  <c:v>4.5</c:v>
                </c:pt>
                <c:pt idx="10">
                  <c:v>5</c:v>
                </c:pt>
                <c:pt idx="11">
                  <c:v>5.5</c:v>
                </c:pt>
                <c:pt idx="12">
                  <c:v>6</c:v>
                </c:pt>
                <c:pt idx="13">
                  <c:v>6.5</c:v>
                </c:pt>
                <c:pt idx="14">
                  <c:v>7</c:v>
                </c:pt>
                <c:pt idx="15">
                  <c:v>7.5</c:v>
                </c:pt>
                <c:pt idx="16">
                  <c:v>8</c:v>
                </c:pt>
                <c:pt idx="17">
                  <c:v>8.5</c:v>
                </c:pt>
                <c:pt idx="18">
                  <c:v>9</c:v>
                </c:pt>
                <c:pt idx="19">
                  <c:v>9.5</c:v>
                </c:pt>
                <c:pt idx="20">
                  <c:v>10</c:v>
                </c:pt>
              </c:numCache>
            </c:numRef>
          </c:xVal>
          <c:yVal>
            <c:numRef>
              <c:f>Sheet1!$G$2:$G$22</c:f>
              <c:numCache>
                <c:formatCode>General</c:formatCode>
                <c:ptCount val="21"/>
                <c:pt idx="0">
                  <c:v>0.99990000999900008</c:v>
                </c:pt>
                <c:pt idx="1">
                  <c:v>0.99968387220237032</c:v>
                </c:pt>
                <c:pt idx="2">
                  <c:v>0.99900099900099915</c:v>
                </c:pt>
                <c:pt idx="3">
                  <c:v>0.99684769081673985</c:v>
                </c:pt>
                <c:pt idx="4">
                  <c:v>0.99009900990099009</c:v>
                </c:pt>
                <c:pt idx="5">
                  <c:v>0.96934656996828439</c:v>
                </c:pt>
                <c:pt idx="6">
                  <c:v>0.90909090909090906</c:v>
                </c:pt>
                <c:pt idx="7">
                  <c:v>0.75974692664795784</c:v>
                </c:pt>
                <c:pt idx="8">
                  <c:v>0.5</c:v>
                </c:pt>
                <c:pt idx="9">
                  <c:v>0.2402530733520421</c:v>
                </c:pt>
                <c:pt idx="10">
                  <c:v>9.0909090909090912E-2</c:v>
                </c:pt>
                <c:pt idx="11">
                  <c:v>3.0653430031715501E-2</c:v>
                </c:pt>
                <c:pt idx="12">
                  <c:v>9.9009900990099011E-3</c:v>
                </c:pt>
                <c:pt idx="13">
                  <c:v>3.1523091832602089E-3</c:v>
                </c:pt>
                <c:pt idx="14">
                  <c:v>9.99000999000999E-4</c:v>
                </c:pt>
                <c:pt idx="15">
                  <c:v>3.1612779762961761E-4</c:v>
                </c:pt>
                <c:pt idx="16">
                  <c:v>9.9990000999900015E-5</c:v>
                </c:pt>
                <c:pt idx="17">
                  <c:v>3.1621776633305525E-5</c:v>
                </c:pt>
                <c:pt idx="18">
                  <c:v>9.9999000009999908E-6</c:v>
                </c:pt>
                <c:pt idx="19">
                  <c:v>3.1622676601999995E-6</c:v>
                </c:pt>
                <c:pt idx="20">
                  <c:v>9.9999900000100006E-7</c:v>
                </c:pt>
              </c:numCache>
            </c:numRef>
          </c:yVal>
          <c:smooth val="1"/>
          <c:extLst>
            <c:ext xmlns:c16="http://schemas.microsoft.com/office/drawing/2014/chart" uri="{C3380CC4-5D6E-409C-BE32-E72D297353CC}">
              <c16:uniqueId val="{00000000-9E3D-456E-8C62-253AE0540CF1}"/>
            </c:ext>
          </c:extLst>
        </c:ser>
        <c:dLbls>
          <c:showLegendKey val="0"/>
          <c:showVal val="0"/>
          <c:showCatName val="0"/>
          <c:showSerName val="0"/>
          <c:showPercent val="0"/>
          <c:showBubbleSize val="0"/>
        </c:dLbls>
        <c:axId val="1226141007"/>
        <c:axId val="1231672175"/>
      </c:scatterChart>
      <c:valAx>
        <c:axId val="1226141007"/>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sz="1600" b="1" i="0" baseline="0" dirty="0">
                    <a:latin typeface="Calibri" panose="020F0502020204030204" pitchFamily="34" charset="0"/>
                  </a:rPr>
                  <a:t>pH</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231672175"/>
        <c:crosses val="autoZero"/>
        <c:crossBetween val="midCat"/>
      </c:valAx>
      <c:valAx>
        <c:axId val="1231672175"/>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sz="1600" b="1" i="0" baseline="0" dirty="0">
                    <a:latin typeface="Calibri" panose="020F0502020204030204" pitchFamily="34" charset="0"/>
                  </a:rPr>
                  <a:t>Fraction Protonated</a:t>
                </a:r>
              </a:p>
            </c:rich>
          </c:tx>
          <c:overlay val="0"/>
          <c:spPr>
            <a:noFill/>
            <a:ln>
              <a:noFill/>
            </a:ln>
            <a:effectLst/>
          </c:spPr>
          <c:txPr>
            <a:bodyPr rot="-54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226141007"/>
        <c:crosses val="autoZero"/>
        <c:crossBetween val="midCat"/>
        <c:majorUnit val="0.1"/>
        <c:min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844680775028879"/>
          <c:y val="0.13713031722961377"/>
          <c:w val="0.79162640392154837"/>
          <c:h val="0.65131664993339011"/>
        </c:manualLayout>
      </c:layout>
      <c:scatterChart>
        <c:scatterStyle val="smoothMarker"/>
        <c:varyColors val="0"/>
        <c:ser>
          <c:idx val="0"/>
          <c:order val="0"/>
          <c:tx>
            <c:v>His</c:v>
          </c:tx>
          <c:spPr>
            <a:ln>
              <a:solidFill>
                <a:srgbClr val="FF0000"/>
              </a:solidFill>
            </a:ln>
          </c:spPr>
          <c:marker>
            <c:symbol val="none"/>
          </c:marker>
          <c:xVal>
            <c:numRef>
              <c:f>Sheet1!$A$2:$A$30</c:f>
              <c:numCache>
                <c:formatCode>General</c:formatCode>
                <c:ptCount val="29"/>
                <c:pt idx="0">
                  <c:v>0</c:v>
                </c:pt>
                <c:pt idx="1">
                  <c:v>0.5</c:v>
                </c:pt>
                <c:pt idx="2">
                  <c:v>1</c:v>
                </c:pt>
                <c:pt idx="3">
                  <c:v>1.5</c:v>
                </c:pt>
                <c:pt idx="4">
                  <c:v>2</c:v>
                </c:pt>
                <c:pt idx="5">
                  <c:v>2.5</c:v>
                </c:pt>
                <c:pt idx="6">
                  <c:v>3</c:v>
                </c:pt>
                <c:pt idx="7">
                  <c:v>3.5</c:v>
                </c:pt>
                <c:pt idx="8">
                  <c:v>4</c:v>
                </c:pt>
                <c:pt idx="9">
                  <c:v>4.5</c:v>
                </c:pt>
                <c:pt idx="10">
                  <c:v>5</c:v>
                </c:pt>
                <c:pt idx="11">
                  <c:v>5.5</c:v>
                </c:pt>
                <c:pt idx="12">
                  <c:v>6</c:v>
                </c:pt>
                <c:pt idx="13">
                  <c:v>6.5</c:v>
                </c:pt>
                <c:pt idx="14">
                  <c:v>7</c:v>
                </c:pt>
                <c:pt idx="15">
                  <c:v>7.5</c:v>
                </c:pt>
                <c:pt idx="16">
                  <c:v>8</c:v>
                </c:pt>
                <c:pt idx="17">
                  <c:v>8.5</c:v>
                </c:pt>
                <c:pt idx="18">
                  <c:v>9</c:v>
                </c:pt>
                <c:pt idx="19">
                  <c:v>9.5</c:v>
                </c:pt>
                <c:pt idx="20">
                  <c:v>10</c:v>
                </c:pt>
                <c:pt idx="21">
                  <c:v>10.5</c:v>
                </c:pt>
                <c:pt idx="22">
                  <c:v>11</c:v>
                </c:pt>
                <c:pt idx="23">
                  <c:v>11.5</c:v>
                </c:pt>
                <c:pt idx="24">
                  <c:v>12</c:v>
                </c:pt>
                <c:pt idx="25">
                  <c:v>12.5</c:v>
                </c:pt>
                <c:pt idx="26">
                  <c:v>13</c:v>
                </c:pt>
                <c:pt idx="27">
                  <c:v>13.5</c:v>
                </c:pt>
                <c:pt idx="28">
                  <c:v>14</c:v>
                </c:pt>
              </c:numCache>
            </c:numRef>
          </c:xVal>
          <c:yVal>
            <c:numRef>
              <c:f>Sheet1!$B$2:$B$30</c:f>
              <c:numCache>
                <c:formatCode>General</c:formatCode>
                <c:ptCount val="29"/>
                <c:pt idx="0">
                  <c:v>0.99999900000100006</c:v>
                </c:pt>
                <c:pt idx="1">
                  <c:v>0.99999683773233983</c:v>
                </c:pt>
                <c:pt idx="2">
                  <c:v>0.99999000009999894</c:v>
                </c:pt>
                <c:pt idx="3">
                  <c:v>0.99996837822336659</c:v>
                </c:pt>
                <c:pt idx="4">
                  <c:v>0.99990000999900008</c:v>
                </c:pt>
                <c:pt idx="5">
                  <c:v>0.99968387220237032</c:v>
                </c:pt>
                <c:pt idx="6">
                  <c:v>0.99900099900099915</c:v>
                </c:pt>
                <c:pt idx="7">
                  <c:v>0.99684769081673985</c:v>
                </c:pt>
                <c:pt idx="8">
                  <c:v>0.99009900990099009</c:v>
                </c:pt>
                <c:pt idx="9">
                  <c:v>0.96934656996828439</c:v>
                </c:pt>
                <c:pt idx="10">
                  <c:v>0.90909090909090906</c:v>
                </c:pt>
                <c:pt idx="11">
                  <c:v>0.75974692664795784</c:v>
                </c:pt>
                <c:pt idx="12">
                  <c:v>0.5</c:v>
                </c:pt>
                <c:pt idx="13">
                  <c:v>0.2402530733520421</c:v>
                </c:pt>
                <c:pt idx="14">
                  <c:v>9.0909090909090912E-2</c:v>
                </c:pt>
                <c:pt idx="15">
                  <c:v>3.0653430031715501E-2</c:v>
                </c:pt>
                <c:pt idx="16">
                  <c:v>9.9009900990099011E-3</c:v>
                </c:pt>
                <c:pt idx="17">
                  <c:v>3.1523091832602089E-3</c:v>
                </c:pt>
                <c:pt idx="18">
                  <c:v>9.99000999000999E-4</c:v>
                </c:pt>
                <c:pt idx="19">
                  <c:v>3.1612779762961761E-4</c:v>
                </c:pt>
                <c:pt idx="20">
                  <c:v>9.9990000999900015E-5</c:v>
                </c:pt>
                <c:pt idx="21">
                  <c:v>3.1621776633305525E-5</c:v>
                </c:pt>
                <c:pt idx="22">
                  <c:v>9.9999000009999908E-6</c:v>
                </c:pt>
                <c:pt idx="23">
                  <c:v>3.1622676601999995E-6</c:v>
                </c:pt>
                <c:pt idx="24">
                  <c:v>9.9999900000100006E-7</c:v>
                </c:pt>
                <c:pt idx="25">
                  <c:v>3.1622766601686895E-7</c:v>
                </c:pt>
                <c:pt idx="26">
                  <c:v>9.9999990000001005E-8</c:v>
                </c:pt>
                <c:pt idx="27">
                  <c:v>3.1622775601683729E-8</c:v>
                </c:pt>
                <c:pt idx="28">
                  <c:v>9.9999999000000002E-9</c:v>
                </c:pt>
              </c:numCache>
            </c:numRef>
          </c:yVal>
          <c:smooth val="1"/>
          <c:extLst>
            <c:ext xmlns:c16="http://schemas.microsoft.com/office/drawing/2014/chart" uri="{C3380CC4-5D6E-409C-BE32-E72D297353CC}">
              <c16:uniqueId val="{00000000-9146-484E-9CDF-8AF73701BE8F}"/>
            </c:ext>
          </c:extLst>
        </c:ser>
        <c:ser>
          <c:idx val="1"/>
          <c:order val="1"/>
          <c:tx>
            <c:v>Lys</c:v>
          </c:tx>
          <c:marker>
            <c:symbol val="none"/>
          </c:marker>
          <c:xVal>
            <c:numRef>
              <c:f>Sheet1!$A$2:$A$30</c:f>
              <c:numCache>
                <c:formatCode>General</c:formatCode>
                <c:ptCount val="29"/>
                <c:pt idx="0">
                  <c:v>0</c:v>
                </c:pt>
                <c:pt idx="1">
                  <c:v>0.5</c:v>
                </c:pt>
                <c:pt idx="2">
                  <c:v>1</c:v>
                </c:pt>
                <c:pt idx="3">
                  <c:v>1.5</c:v>
                </c:pt>
                <c:pt idx="4">
                  <c:v>2</c:v>
                </c:pt>
                <c:pt idx="5">
                  <c:v>2.5</c:v>
                </c:pt>
                <c:pt idx="6">
                  <c:v>3</c:v>
                </c:pt>
                <c:pt idx="7">
                  <c:v>3.5</c:v>
                </c:pt>
                <c:pt idx="8">
                  <c:v>4</c:v>
                </c:pt>
                <c:pt idx="9">
                  <c:v>4.5</c:v>
                </c:pt>
                <c:pt idx="10">
                  <c:v>5</c:v>
                </c:pt>
                <c:pt idx="11">
                  <c:v>5.5</c:v>
                </c:pt>
                <c:pt idx="12">
                  <c:v>6</c:v>
                </c:pt>
                <c:pt idx="13">
                  <c:v>6.5</c:v>
                </c:pt>
                <c:pt idx="14">
                  <c:v>7</c:v>
                </c:pt>
                <c:pt idx="15">
                  <c:v>7.5</c:v>
                </c:pt>
                <c:pt idx="16">
                  <c:v>8</c:v>
                </c:pt>
                <c:pt idx="17">
                  <c:v>8.5</c:v>
                </c:pt>
                <c:pt idx="18">
                  <c:v>9</c:v>
                </c:pt>
                <c:pt idx="19">
                  <c:v>9.5</c:v>
                </c:pt>
                <c:pt idx="20">
                  <c:v>10</c:v>
                </c:pt>
                <c:pt idx="21">
                  <c:v>10.5</c:v>
                </c:pt>
                <c:pt idx="22">
                  <c:v>11</c:v>
                </c:pt>
                <c:pt idx="23">
                  <c:v>11.5</c:v>
                </c:pt>
                <c:pt idx="24">
                  <c:v>12</c:v>
                </c:pt>
                <c:pt idx="25">
                  <c:v>12.5</c:v>
                </c:pt>
                <c:pt idx="26">
                  <c:v>13</c:v>
                </c:pt>
                <c:pt idx="27">
                  <c:v>13.5</c:v>
                </c:pt>
                <c:pt idx="28">
                  <c:v>14</c:v>
                </c:pt>
              </c:numCache>
            </c:numRef>
          </c:xVal>
          <c:yVal>
            <c:numRef>
              <c:f>Sheet1!$C$2:$C$30</c:f>
              <c:numCache>
                <c:formatCode>General</c:formatCode>
                <c:ptCount val="29"/>
                <c:pt idx="0">
                  <c:v>0.99999999989999999</c:v>
                </c:pt>
                <c:pt idx="1">
                  <c:v>0.99999999968377229</c:v>
                </c:pt>
                <c:pt idx="2">
                  <c:v>0.99999999899999992</c:v>
                </c:pt>
                <c:pt idx="3">
                  <c:v>0.99999999683772245</c:v>
                </c:pt>
                <c:pt idx="4">
                  <c:v>0.99999999000000017</c:v>
                </c:pt>
                <c:pt idx="5">
                  <c:v>0.99999996837722438</c:v>
                </c:pt>
                <c:pt idx="6">
                  <c:v>0.99999990000000993</c:v>
                </c:pt>
                <c:pt idx="7">
                  <c:v>0.99999968377233406</c:v>
                </c:pt>
                <c:pt idx="8">
                  <c:v>0.99999900000100006</c:v>
                </c:pt>
                <c:pt idx="9">
                  <c:v>0.99999683773233983</c:v>
                </c:pt>
                <c:pt idx="10">
                  <c:v>0.99999000009999894</c:v>
                </c:pt>
                <c:pt idx="11">
                  <c:v>0.99996837822336659</c:v>
                </c:pt>
                <c:pt idx="12">
                  <c:v>0.99990000999900008</c:v>
                </c:pt>
                <c:pt idx="13">
                  <c:v>0.99968387220237032</c:v>
                </c:pt>
                <c:pt idx="14">
                  <c:v>0.99900099900099915</c:v>
                </c:pt>
                <c:pt idx="15">
                  <c:v>0.99684769081673985</c:v>
                </c:pt>
                <c:pt idx="16">
                  <c:v>0.99009900990099009</c:v>
                </c:pt>
                <c:pt idx="17">
                  <c:v>0.96934656996828439</c:v>
                </c:pt>
                <c:pt idx="18">
                  <c:v>0.90909090909090906</c:v>
                </c:pt>
                <c:pt idx="19">
                  <c:v>0.75974692664795784</c:v>
                </c:pt>
                <c:pt idx="20">
                  <c:v>0.5</c:v>
                </c:pt>
                <c:pt idx="21">
                  <c:v>0.2402530733520421</c:v>
                </c:pt>
                <c:pt idx="22">
                  <c:v>9.0909090909090912E-2</c:v>
                </c:pt>
                <c:pt idx="23">
                  <c:v>3.0653430031715501E-2</c:v>
                </c:pt>
                <c:pt idx="24">
                  <c:v>9.9009900990099011E-3</c:v>
                </c:pt>
                <c:pt idx="25">
                  <c:v>3.1523091832602089E-3</c:v>
                </c:pt>
                <c:pt idx="26">
                  <c:v>9.99000999000999E-4</c:v>
                </c:pt>
                <c:pt idx="27">
                  <c:v>3.1612779762961761E-4</c:v>
                </c:pt>
                <c:pt idx="28">
                  <c:v>9.9990000999900015E-5</c:v>
                </c:pt>
              </c:numCache>
            </c:numRef>
          </c:yVal>
          <c:smooth val="1"/>
          <c:extLst>
            <c:ext xmlns:c16="http://schemas.microsoft.com/office/drawing/2014/chart" uri="{C3380CC4-5D6E-409C-BE32-E72D297353CC}">
              <c16:uniqueId val="{00000001-9146-484E-9CDF-8AF73701BE8F}"/>
            </c:ext>
          </c:extLst>
        </c:ser>
        <c:ser>
          <c:idx val="2"/>
          <c:order val="2"/>
          <c:tx>
            <c:v>Arg</c:v>
          </c:tx>
          <c:marker>
            <c:symbol val="none"/>
          </c:marker>
          <c:xVal>
            <c:numRef>
              <c:f>Sheet1!$A$2:$A$30</c:f>
              <c:numCache>
                <c:formatCode>General</c:formatCode>
                <c:ptCount val="29"/>
                <c:pt idx="0">
                  <c:v>0</c:v>
                </c:pt>
                <c:pt idx="1">
                  <c:v>0.5</c:v>
                </c:pt>
                <c:pt idx="2">
                  <c:v>1</c:v>
                </c:pt>
                <c:pt idx="3">
                  <c:v>1.5</c:v>
                </c:pt>
                <c:pt idx="4">
                  <c:v>2</c:v>
                </c:pt>
                <c:pt idx="5">
                  <c:v>2.5</c:v>
                </c:pt>
                <c:pt idx="6">
                  <c:v>3</c:v>
                </c:pt>
                <c:pt idx="7">
                  <c:v>3.5</c:v>
                </c:pt>
                <c:pt idx="8">
                  <c:v>4</c:v>
                </c:pt>
                <c:pt idx="9">
                  <c:v>4.5</c:v>
                </c:pt>
                <c:pt idx="10">
                  <c:v>5</c:v>
                </c:pt>
                <c:pt idx="11">
                  <c:v>5.5</c:v>
                </c:pt>
                <c:pt idx="12">
                  <c:v>6</c:v>
                </c:pt>
                <c:pt idx="13">
                  <c:v>6.5</c:v>
                </c:pt>
                <c:pt idx="14">
                  <c:v>7</c:v>
                </c:pt>
                <c:pt idx="15">
                  <c:v>7.5</c:v>
                </c:pt>
                <c:pt idx="16">
                  <c:v>8</c:v>
                </c:pt>
                <c:pt idx="17">
                  <c:v>8.5</c:v>
                </c:pt>
                <c:pt idx="18">
                  <c:v>9</c:v>
                </c:pt>
                <c:pt idx="19">
                  <c:v>9.5</c:v>
                </c:pt>
                <c:pt idx="20">
                  <c:v>10</c:v>
                </c:pt>
                <c:pt idx="21">
                  <c:v>10.5</c:v>
                </c:pt>
                <c:pt idx="22">
                  <c:v>11</c:v>
                </c:pt>
                <c:pt idx="23">
                  <c:v>11.5</c:v>
                </c:pt>
                <c:pt idx="24">
                  <c:v>12</c:v>
                </c:pt>
                <c:pt idx="25">
                  <c:v>12.5</c:v>
                </c:pt>
                <c:pt idx="26">
                  <c:v>13</c:v>
                </c:pt>
                <c:pt idx="27">
                  <c:v>13.5</c:v>
                </c:pt>
                <c:pt idx="28">
                  <c:v>14</c:v>
                </c:pt>
              </c:numCache>
            </c:numRef>
          </c:xVal>
          <c:yVal>
            <c:numRef>
              <c:f>Sheet1!$D$2:$D$30</c:f>
              <c:numCache>
                <c:formatCode>General</c:formatCode>
                <c:ptCount val="29"/>
                <c:pt idx="0">
                  <c:v>0.99999999999899991</c:v>
                </c:pt>
                <c:pt idx="1">
                  <c:v>0.99999999999683764</c:v>
                </c:pt>
                <c:pt idx="2">
                  <c:v>0.99999999999</c:v>
                </c:pt>
                <c:pt idx="3">
                  <c:v>0.9999999999683773</c:v>
                </c:pt>
                <c:pt idx="4">
                  <c:v>0.99999999989999999</c:v>
                </c:pt>
                <c:pt idx="5">
                  <c:v>0.99999999968377229</c:v>
                </c:pt>
                <c:pt idx="6">
                  <c:v>0.99999999899999992</c:v>
                </c:pt>
                <c:pt idx="7">
                  <c:v>0.99999999683772245</c:v>
                </c:pt>
                <c:pt idx="8">
                  <c:v>0.99999999000000017</c:v>
                </c:pt>
                <c:pt idx="9">
                  <c:v>0.99999996837722438</c:v>
                </c:pt>
                <c:pt idx="10">
                  <c:v>0.99999990000000993</c:v>
                </c:pt>
                <c:pt idx="11">
                  <c:v>0.99999968377233406</c:v>
                </c:pt>
                <c:pt idx="12">
                  <c:v>0.99999900000100006</c:v>
                </c:pt>
                <c:pt idx="13">
                  <c:v>0.99999683773233983</c:v>
                </c:pt>
                <c:pt idx="14">
                  <c:v>0.99999000009999894</c:v>
                </c:pt>
                <c:pt idx="15">
                  <c:v>0.99996837822336659</c:v>
                </c:pt>
                <c:pt idx="16">
                  <c:v>0.99990000999900008</c:v>
                </c:pt>
                <c:pt idx="17">
                  <c:v>0.99968387220237032</c:v>
                </c:pt>
                <c:pt idx="18">
                  <c:v>0.99900099900099915</c:v>
                </c:pt>
                <c:pt idx="19">
                  <c:v>0.99684769081673985</c:v>
                </c:pt>
                <c:pt idx="20">
                  <c:v>0.99009900990099009</c:v>
                </c:pt>
                <c:pt idx="21">
                  <c:v>0.96934656996828439</c:v>
                </c:pt>
                <c:pt idx="22">
                  <c:v>0.90909090909090906</c:v>
                </c:pt>
                <c:pt idx="23">
                  <c:v>0.75974692664795784</c:v>
                </c:pt>
                <c:pt idx="24">
                  <c:v>0.5</c:v>
                </c:pt>
                <c:pt idx="25">
                  <c:v>0.2402530733520421</c:v>
                </c:pt>
                <c:pt idx="26">
                  <c:v>9.0909090909090912E-2</c:v>
                </c:pt>
                <c:pt idx="27">
                  <c:v>3.0653430031715501E-2</c:v>
                </c:pt>
                <c:pt idx="28">
                  <c:v>9.9009900990099011E-3</c:v>
                </c:pt>
              </c:numCache>
            </c:numRef>
          </c:yVal>
          <c:smooth val="1"/>
          <c:extLst>
            <c:ext xmlns:c16="http://schemas.microsoft.com/office/drawing/2014/chart" uri="{C3380CC4-5D6E-409C-BE32-E72D297353CC}">
              <c16:uniqueId val="{00000002-9146-484E-9CDF-8AF73701BE8F}"/>
            </c:ext>
          </c:extLst>
        </c:ser>
        <c:dLbls>
          <c:showLegendKey val="0"/>
          <c:showVal val="0"/>
          <c:showCatName val="0"/>
          <c:showSerName val="0"/>
          <c:showPercent val="0"/>
          <c:showBubbleSize val="0"/>
        </c:dLbls>
        <c:axId val="76006912"/>
        <c:axId val="76005376"/>
      </c:scatterChart>
      <c:valAx>
        <c:axId val="76006912"/>
        <c:scaling>
          <c:orientation val="minMax"/>
          <c:max val="14"/>
          <c:min val="2"/>
        </c:scaling>
        <c:delete val="0"/>
        <c:axPos val="b"/>
        <c:majorGridlines/>
        <c:title>
          <c:tx>
            <c:rich>
              <a:bodyPr/>
              <a:lstStyle/>
              <a:p>
                <a:pPr>
                  <a:defRPr sz="1600"/>
                </a:pPr>
                <a:r>
                  <a:rPr lang="en-US" sz="1600" dirty="0">
                    <a:latin typeface="Calibri" panose="020F0502020204030204" pitchFamily="34" charset="0"/>
                  </a:rPr>
                  <a:t>pH</a:t>
                </a:r>
              </a:p>
            </c:rich>
          </c:tx>
          <c:overlay val="0"/>
        </c:title>
        <c:numFmt formatCode="General" sourceLinked="1"/>
        <c:majorTickMark val="out"/>
        <c:minorTickMark val="none"/>
        <c:tickLblPos val="nextTo"/>
        <c:txPr>
          <a:bodyPr/>
          <a:lstStyle/>
          <a:p>
            <a:pPr>
              <a:defRPr sz="1400"/>
            </a:pPr>
            <a:endParaRPr lang="en-US"/>
          </a:p>
        </c:txPr>
        <c:crossAx val="76005376"/>
        <c:crosses val="autoZero"/>
        <c:crossBetween val="midCat"/>
        <c:majorUnit val="1"/>
        <c:minorUnit val="1"/>
      </c:valAx>
      <c:valAx>
        <c:axId val="76005376"/>
        <c:scaling>
          <c:orientation val="minMax"/>
          <c:max val="1"/>
        </c:scaling>
        <c:delete val="0"/>
        <c:axPos val="l"/>
        <c:majorGridlines/>
        <c:title>
          <c:tx>
            <c:rich>
              <a:bodyPr rot="-5400000" vert="horz"/>
              <a:lstStyle/>
              <a:p>
                <a:pPr>
                  <a:defRPr sz="1600"/>
                </a:pPr>
                <a:r>
                  <a:rPr lang="en-US" sz="1600" dirty="0">
                    <a:latin typeface="Calibri" panose="020F0502020204030204" pitchFamily="34" charset="0"/>
                  </a:rPr>
                  <a:t>Fraction Protonated</a:t>
                </a:r>
              </a:p>
            </c:rich>
          </c:tx>
          <c:overlay val="0"/>
        </c:title>
        <c:numFmt formatCode="#,##0.0" sourceLinked="0"/>
        <c:majorTickMark val="out"/>
        <c:minorTickMark val="none"/>
        <c:tickLblPos val="nextTo"/>
        <c:txPr>
          <a:bodyPr/>
          <a:lstStyle/>
          <a:p>
            <a:pPr>
              <a:defRPr sz="1400"/>
            </a:pPr>
            <a:endParaRPr lang="en-US"/>
          </a:p>
        </c:txPr>
        <c:crossAx val="76006912"/>
        <c:crosses val="autoZero"/>
        <c:crossBetween val="midCat"/>
        <c:minorUnit val="0.1"/>
      </c:valAx>
    </c:plotArea>
    <c:legend>
      <c:legendPos val="r"/>
      <c:layout>
        <c:manualLayout>
          <c:xMode val="edge"/>
          <c:yMode val="edge"/>
          <c:x val="0.83296616080361086"/>
          <c:y val="4.1831462364599004E-2"/>
          <c:w val="0.1182500600496434"/>
          <c:h val="0.2635593467933135"/>
        </c:manualLayout>
      </c:layout>
      <c:overlay val="0"/>
      <c:spPr>
        <a:solidFill>
          <a:schemeClr val="bg1"/>
        </a:solidFill>
      </c:spPr>
      <c:txPr>
        <a:bodyPr/>
        <a:lstStyle/>
        <a:p>
          <a:pPr>
            <a:defRPr sz="1600" baseline="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r>
              <a:rPr lang="en-US" sz="1800" baseline="0" dirty="0">
                <a:solidFill>
                  <a:schemeClr val="tx1"/>
                </a:solidFill>
                <a:latin typeface="Calibri" panose="020F0502020204030204" pitchFamily="34" charset="0"/>
              </a:rPr>
              <a:t>Ligand Binding</a:t>
            </a:r>
          </a:p>
        </c:rich>
      </c:tx>
      <c:layout>
        <c:manualLayout>
          <c:xMode val="edge"/>
          <c:yMode val="edge"/>
          <c:x val="0.36208333333333342"/>
          <c:y val="4.8780478882734984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2020649606299213"/>
          <c:y val="0.13031345102429867"/>
          <c:w val="0.7476712598425197"/>
          <c:h val="0.71519417204627811"/>
        </c:manualLayout>
      </c:layout>
      <c:scatterChart>
        <c:scatterStyle val="smoothMarker"/>
        <c:varyColors val="0"/>
        <c:ser>
          <c:idx val="0"/>
          <c:order val="0"/>
          <c:tx>
            <c:strRef>
              <c:f>Sheet1!$B$1</c:f>
              <c:strCache>
                <c:ptCount val="1"/>
                <c:pt idx="0">
                  <c:v>L1</c:v>
                </c:pt>
              </c:strCache>
            </c:strRef>
          </c:tx>
          <c:spPr>
            <a:ln w="25400" cap="rnd">
              <a:solidFill>
                <a:schemeClr val="accent1"/>
              </a:solidFill>
              <a:round/>
            </a:ln>
            <a:effectLst/>
          </c:spPr>
          <c:marker>
            <c:symbol val="none"/>
          </c:marker>
          <c:xVal>
            <c:numRef>
              <c:f>Sheet1!$A$2:$A$52</c:f>
              <c:numCache>
                <c:formatCode>General</c:formatCode>
                <c:ptCount val="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numCache>
            </c:numRef>
          </c:xVal>
          <c:yVal>
            <c:numRef>
              <c:f>Sheet1!$B$2:$B$52</c:f>
              <c:numCache>
                <c:formatCode>General</c:formatCode>
                <c:ptCount val="51"/>
                <c:pt idx="0">
                  <c:v>0</c:v>
                </c:pt>
                <c:pt idx="1">
                  <c:v>0.5</c:v>
                </c:pt>
                <c:pt idx="2">
                  <c:v>0.66666666666666663</c:v>
                </c:pt>
                <c:pt idx="3">
                  <c:v>0.75</c:v>
                </c:pt>
                <c:pt idx="4">
                  <c:v>0.8</c:v>
                </c:pt>
                <c:pt idx="5">
                  <c:v>0.83333333333333337</c:v>
                </c:pt>
                <c:pt idx="6">
                  <c:v>0.8571428571428571</c:v>
                </c:pt>
                <c:pt idx="7">
                  <c:v>0.875</c:v>
                </c:pt>
                <c:pt idx="8">
                  <c:v>0.88888888888888884</c:v>
                </c:pt>
                <c:pt idx="9">
                  <c:v>0.9</c:v>
                </c:pt>
                <c:pt idx="10">
                  <c:v>0.90909090909090906</c:v>
                </c:pt>
                <c:pt idx="11">
                  <c:v>0.91666666666666663</c:v>
                </c:pt>
                <c:pt idx="12">
                  <c:v>0.92307692307692313</c:v>
                </c:pt>
                <c:pt idx="13">
                  <c:v>0.9285714285714286</c:v>
                </c:pt>
                <c:pt idx="14">
                  <c:v>0.93333333333333335</c:v>
                </c:pt>
                <c:pt idx="15">
                  <c:v>0.9375</c:v>
                </c:pt>
                <c:pt idx="16">
                  <c:v>0.94117647058823528</c:v>
                </c:pt>
                <c:pt idx="17">
                  <c:v>0.94444444444444442</c:v>
                </c:pt>
                <c:pt idx="18">
                  <c:v>0.94736842105263153</c:v>
                </c:pt>
                <c:pt idx="19">
                  <c:v>0.95</c:v>
                </c:pt>
                <c:pt idx="20">
                  <c:v>0.95238095238095233</c:v>
                </c:pt>
                <c:pt idx="21">
                  <c:v>0.95454545454545459</c:v>
                </c:pt>
                <c:pt idx="22">
                  <c:v>0.95652173913043481</c:v>
                </c:pt>
                <c:pt idx="23">
                  <c:v>0.95833333333333337</c:v>
                </c:pt>
                <c:pt idx="24">
                  <c:v>0.96</c:v>
                </c:pt>
                <c:pt idx="25">
                  <c:v>0.96153846153846156</c:v>
                </c:pt>
                <c:pt idx="26">
                  <c:v>0.96296296296296291</c:v>
                </c:pt>
                <c:pt idx="27">
                  <c:v>0.9642857142857143</c:v>
                </c:pt>
                <c:pt idx="28">
                  <c:v>0.96551724137931039</c:v>
                </c:pt>
                <c:pt idx="29">
                  <c:v>0.96666666666666667</c:v>
                </c:pt>
                <c:pt idx="30">
                  <c:v>0.967741935483871</c:v>
                </c:pt>
                <c:pt idx="31">
                  <c:v>0.96875</c:v>
                </c:pt>
                <c:pt idx="32">
                  <c:v>0.96969696969696972</c:v>
                </c:pt>
                <c:pt idx="33">
                  <c:v>0.97058823529411764</c:v>
                </c:pt>
                <c:pt idx="34">
                  <c:v>0.97142857142857142</c:v>
                </c:pt>
                <c:pt idx="35">
                  <c:v>0.97222222222222221</c:v>
                </c:pt>
                <c:pt idx="36">
                  <c:v>0.97297297297297303</c:v>
                </c:pt>
                <c:pt idx="37">
                  <c:v>0.97368421052631582</c:v>
                </c:pt>
                <c:pt idx="38">
                  <c:v>0.97435897435897434</c:v>
                </c:pt>
                <c:pt idx="39">
                  <c:v>0.97499999999999998</c:v>
                </c:pt>
                <c:pt idx="40">
                  <c:v>0.97560975609756095</c:v>
                </c:pt>
                <c:pt idx="41">
                  <c:v>0.97619047619047616</c:v>
                </c:pt>
                <c:pt idx="42">
                  <c:v>0.97674418604651159</c:v>
                </c:pt>
                <c:pt idx="43">
                  <c:v>0.97727272727272729</c:v>
                </c:pt>
                <c:pt idx="44">
                  <c:v>0.97777777777777775</c:v>
                </c:pt>
                <c:pt idx="45">
                  <c:v>0.97826086956521741</c:v>
                </c:pt>
                <c:pt idx="46">
                  <c:v>0.97872340425531912</c:v>
                </c:pt>
                <c:pt idx="47">
                  <c:v>0.97916666666666663</c:v>
                </c:pt>
                <c:pt idx="48">
                  <c:v>0.97959183673469385</c:v>
                </c:pt>
                <c:pt idx="49">
                  <c:v>0.98</c:v>
                </c:pt>
                <c:pt idx="50">
                  <c:v>0.98039215686274506</c:v>
                </c:pt>
              </c:numCache>
            </c:numRef>
          </c:yVal>
          <c:smooth val="1"/>
          <c:extLst>
            <c:ext xmlns:c16="http://schemas.microsoft.com/office/drawing/2014/chart" uri="{C3380CC4-5D6E-409C-BE32-E72D297353CC}">
              <c16:uniqueId val="{00000000-E6B1-46AE-AC46-AB7F139C8F7F}"/>
            </c:ext>
          </c:extLst>
        </c:ser>
        <c:ser>
          <c:idx val="1"/>
          <c:order val="1"/>
          <c:tx>
            <c:strRef>
              <c:f>Sheet1!$C$1</c:f>
              <c:strCache>
                <c:ptCount val="1"/>
                <c:pt idx="0">
                  <c:v>L2</c:v>
                </c:pt>
              </c:strCache>
            </c:strRef>
          </c:tx>
          <c:spPr>
            <a:ln w="25400" cap="rnd">
              <a:solidFill>
                <a:schemeClr val="accent2"/>
              </a:solidFill>
              <a:round/>
            </a:ln>
            <a:effectLst/>
          </c:spPr>
          <c:marker>
            <c:symbol val="none"/>
          </c:marker>
          <c:xVal>
            <c:numRef>
              <c:f>Sheet1!$A$2:$A$52</c:f>
              <c:numCache>
                <c:formatCode>General</c:formatCode>
                <c:ptCount val="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numCache>
            </c:numRef>
          </c:xVal>
          <c:yVal>
            <c:numRef>
              <c:f>Sheet1!$C$2:$C$52</c:f>
              <c:numCache>
                <c:formatCode>General</c:formatCode>
                <c:ptCount val="51"/>
                <c:pt idx="0">
                  <c:v>0</c:v>
                </c:pt>
                <c:pt idx="1">
                  <c:v>9.0909090909090912E-2</c:v>
                </c:pt>
                <c:pt idx="2">
                  <c:v>0.16666666666666666</c:v>
                </c:pt>
                <c:pt idx="3">
                  <c:v>0.23076923076923078</c:v>
                </c:pt>
                <c:pt idx="4">
                  <c:v>0.2857142857142857</c:v>
                </c:pt>
                <c:pt idx="5">
                  <c:v>0.33333333333333331</c:v>
                </c:pt>
                <c:pt idx="6">
                  <c:v>0.375</c:v>
                </c:pt>
                <c:pt idx="7">
                  <c:v>0.41176470588235292</c:v>
                </c:pt>
                <c:pt idx="8">
                  <c:v>0.44444444444444442</c:v>
                </c:pt>
                <c:pt idx="9">
                  <c:v>0.47368421052631576</c:v>
                </c:pt>
                <c:pt idx="10">
                  <c:v>0.5</c:v>
                </c:pt>
                <c:pt idx="11">
                  <c:v>0.52380952380952384</c:v>
                </c:pt>
                <c:pt idx="12">
                  <c:v>0.54545454545454541</c:v>
                </c:pt>
                <c:pt idx="13">
                  <c:v>0.56521739130434778</c:v>
                </c:pt>
                <c:pt idx="14">
                  <c:v>0.58333333333333337</c:v>
                </c:pt>
                <c:pt idx="15">
                  <c:v>0.6</c:v>
                </c:pt>
                <c:pt idx="16">
                  <c:v>0.61538461538461542</c:v>
                </c:pt>
                <c:pt idx="17">
                  <c:v>0.62962962962962965</c:v>
                </c:pt>
                <c:pt idx="18">
                  <c:v>0.6428571428571429</c:v>
                </c:pt>
                <c:pt idx="19">
                  <c:v>0.65517241379310343</c:v>
                </c:pt>
                <c:pt idx="20">
                  <c:v>0.66666666666666663</c:v>
                </c:pt>
                <c:pt idx="21">
                  <c:v>0.67741935483870963</c:v>
                </c:pt>
                <c:pt idx="22">
                  <c:v>0.6875</c:v>
                </c:pt>
                <c:pt idx="23">
                  <c:v>0.69696969696969702</c:v>
                </c:pt>
                <c:pt idx="24">
                  <c:v>0.70588235294117652</c:v>
                </c:pt>
                <c:pt idx="25">
                  <c:v>0.7142857142857143</c:v>
                </c:pt>
                <c:pt idx="26">
                  <c:v>0.72222222222222221</c:v>
                </c:pt>
                <c:pt idx="27">
                  <c:v>0.72972972972972971</c:v>
                </c:pt>
                <c:pt idx="28">
                  <c:v>0.73684210526315785</c:v>
                </c:pt>
                <c:pt idx="29">
                  <c:v>0.74358974358974361</c:v>
                </c:pt>
                <c:pt idx="30">
                  <c:v>0.75</c:v>
                </c:pt>
                <c:pt idx="31">
                  <c:v>0.75609756097560976</c:v>
                </c:pt>
                <c:pt idx="32">
                  <c:v>0.76190476190476186</c:v>
                </c:pt>
                <c:pt idx="33">
                  <c:v>0.76744186046511631</c:v>
                </c:pt>
                <c:pt idx="34">
                  <c:v>0.77272727272727271</c:v>
                </c:pt>
                <c:pt idx="35">
                  <c:v>0.77777777777777779</c:v>
                </c:pt>
                <c:pt idx="36">
                  <c:v>0.78260869565217395</c:v>
                </c:pt>
                <c:pt idx="37">
                  <c:v>0.78723404255319152</c:v>
                </c:pt>
                <c:pt idx="38">
                  <c:v>0.79166666666666663</c:v>
                </c:pt>
                <c:pt idx="39">
                  <c:v>0.79591836734693877</c:v>
                </c:pt>
                <c:pt idx="40">
                  <c:v>0.8</c:v>
                </c:pt>
                <c:pt idx="41">
                  <c:v>0.80392156862745101</c:v>
                </c:pt>
                <c:pt idx="42">
                  <c:v>0.80769230769230771</c:v>
                </c:pt>
                <c:pt idx="43">
                  <c:v>0.81132075471698117</c:v>
                </c:pt>
                <c:pt idx="44">
                  <c:v>0.81481481481481477</c:v>
                </c:pt>
                <c:pt idx="45">
                  <c:v>0.81818181818181823</c:v>
                </c:pt>
                <c:pt idx="46">
                  <c:v>0.8214285714285714</c:v>
                </c:pt>
                <c:pt idx="47">
                  <c:v>0.82456140350877194</c:v>
                </c:pt>
                <c:pt idx="48">
                  <c:v>0.82758620689655171</c:v>
                </c:pt>
                <c:pt idx="49">
                  <c:v>0.83050847457627119</c:v>
                </c:pt>
                <c:pt idx="50">
                  <c:v>0.83333333333333337</c:v>
                </c:pt>
              </c:numCache>
            </c:numRef>
          </c:yVal>
          <c:smooth val="1"/>
          <c:extLst>
            <c:ext xmlns:c16="http://schemas.microsoft.com/office/drawing/2014/chart" uri="{C3380CC4-5D6E-409C-BE32-E72D297353CC}">
              <c16:uniqueId val="{00000001-E6B1-46AE-AC46-AB7F139C8F7F}"/>
            </c:ext>
          </c:extLst>
        </c:ser>
        <c:dLbls>
          <c:showLegendKey val="0"/>
          <c:showVal val="0"/>
          <c:showCatName val="0"/>
          <c:showSerName val="0"/>
          <c:showPercent val="0"/>
          <c:showBubbleSize val="0"/>
        </c:dLbls>
        <c:axId val="1983223648"/>
        <c:axId val="1975136672"/>
      </c:scatterChart>
      <c:valAx>
        <c:axId val="1983223648"/>
        <c:scaling>
          <c:orientation val="minMax"/>
          <c:max val="50"/>
        </c:scaling>
        <c:delete val="0"/>
        <c:axPos val="b"/>
        <c:majorGridlines>
          <c:spPr>
            <a:ln w="9525" cap="flat" cmpd="sng" algn="ctr">
              <a:solidFill>
                <a:schemeClr val="tx1"/>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latin typeface="Calibri" panose="020F0502020204030204" pitchFamily="34" charset="0"/>
                  </a:rPr>
                  <a:t>[Ligand]</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out"/>
        <c:tickLblPos val="nextTo"/>
        <c:spPr>
          <a:noFill/>
          <a:ln w="1587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975136672"/>
        <c:crosses val="autoZero"/>
        <c:crossBetween val="midCat"/>
        <c:majorUnit val="5"/>
        <c:minorUnit val="1"/>
      </c:valAx>
      <c:valAx>
        <c:axId val="1975136672"/>
        <c:scaling>
          <c:orientation val="minMax"/>
          <c:max val="1"/>
        </c:scaling>
        <c:delete val="0"/>
        <c:axPos val="l"/>
        <c:majorGridlines>
          <c:spPr>
            <a:ln w="9525" cap="flat" cmpd="sng" algn="ctr">
              <a:solidFill>
                <a:schemeClr val="tx1"/>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baseline="0" dirty="0">
                    <a:solidFill>
                      <a:schemeClr val="tx1"/>
                    </a:solidFill>
                    <a:latin typeface="Calibri" panose="020F0502020204030204" pitchFamily="34" charset="0"/>
                  </a:rPr>
                  <a:t>Fraction Bound</a:t>
                </a:r>
              </a:p>
            </c:rich>
          </c:tx>
          <c:layout>
            <c:manualLayout>
              <c:xMode val="edge"/>
              <c:yMode val="edge"/>
              <c:x val="2.7777777777777776E-2"/>
              <c:y val="0.32549463932927419"/>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983223648"/>
        <c:crosses val="autoZero"/>
        <c:crossBetween val="midCat"/>
      </c:valAx>
      <c:spPr>
        <a:noFill/>
        <a:ln>
          <a:noFill/>
        </a:ln>
        <a:effectLst/>
      </c:spPr>
    </c:plotArea>
    <c:legend>
      <c:legendPos val="b"/>
      <c:layout>
        <c:manualLayout>
          <c:xMode val="edge"/>
          <c:yMode val="edge"/>
          <c:x val="0.55051656824146977"/>
          <c:y val="0.43670124709388514"/>
          <c:w val="0.2465336832895888"/>
          <c:h val="7.0984045167031537E-2"/>
        </c:manualLayout>
      </c:layout>
      <c:overlay val="0"/>
      <c:spPr>
        <a:solidFill>
          <a:schemeClr val="bg1"/>
        </a:solid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0:47:25.615"/>
    </inkml:context>
    <inkml:brush xml:id="br0">
      <inkml:brushProperty name="width" value="0.05" units="cm"/>
      <inkml:brushProperty name="height" value="0.05" units="cm"/>
      <inkml:brushProperty name="color" value="#66CC00"/>
    </inkml:brush>
  </inkml:definitions>
  <inkml:trace contextRef="#ctx0" brushRef="#br0">58 11 3865,'-13'12'2368,"-7"-12"-167,7 0-377,2-9-816,11 1-207,6 2-353,21 6-200,16 6-192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0:47:26.413"/>
    </inkml:context>
    <inkml:brush xml:id="br0">
      <inkml:brushProperty name="width" value="0.05" units="cm"/>
      <inkml:brushProperty name="height" value="0.05" units="cm"/>
      <inkml:brushProperty name="color" value="#66CC00"/>
    </inkml:brush>
  </inkml:definitions>
  <inkml:trace contextRef="#ctx0" brushRef="#br0">38 15 8874,'-19'-11'3425,"1"8"-2713,23 12-440,-5-9-344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1:10:05.856"/>
    </inkml:context>
    <inkml:brush xml:id="br0">
      <inkml:brushProperty name="width" value="0.05" units="cm"/>
      <inkml:brushProperty name="height" value="0.05" units="cm"/>
      <inkml:brushProperty name="color" value="#FF0066"/>
    </inkml:brush>
  </inkml:definitions>
  <inkml:trace contextRef="#ctx0" brushRef="#br0">8 8 1856,'-2'0'1313,"2"0"55,-2 0-248,0-1-16,1 0-71,1-1-33,0 1-16,0-1-40,0 2-24,1 0-39,13 7-217,10-2-120,30 37-248,-25-37-104,1-5-320,-10-6-472,1 1 400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1:10:06.441"/>
    </inkml:context>
    <inkml:brush xml:id="br0">
      <inkml:brushProperty name="width" value="0.05" units="cm"/>
      <inkml:brushProperty name="height" value="0.05" units="cm"/>
      <inkml:brushProperty name="color" value="#FF0066"/>
    </inkml:brush>
  </inkml:definitions>
  <inkml:trace contextRef="#ctx0" brushRef="#br0">0 101 5009,'29'-76'2273,"-7"74"-921,4 2-320,-4-2-376,1-8-176,1 6-896,-5-3 320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628" cy="464820"/>
          </a:xfrm>
          <a:prstGeom prst="rect">
            <a:avLst/>
          </a:prstGeom>
        </p:spPr>
        <p:txBody>
          <a:bodyPr vert="horz" lIns="91647" tIns="45824" rIns="91647" bIns="45824"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971183" y="0"/>
            <a:ext cx="3037628" cy="464820"/>
          </a:xfrm>
          <a:prstGeom prst="rect">
            <a:avLst/>
          </a:prstGeom>
        </p:spPr>
        <p:txBody>
          <a:bodyPr vert="horz" lIns="91647" tIns="45824" rIns="91647" bIns="45824" rtlCol="0"/>
          <a:lstStyle>
            <a:lvl1pPr algn="r">
              <a:defRPr sz="1200">
                <a:latin typeface="Calibri" panose="020F0502020204030204" pitchFamily="34" charset="0"/>
              </a:defRPr>
            </a:lvl1pPr>
          </a:lstStyle>
          <a:p>
            <a:fld id="{88970FE3-3ACB-419D-BE09-AA868D4ABA97}" type="datetimeFigureOut">
              <a:rPr lang="en-US" smtClean="0"/>
              <a:pPr/>
              <a:t>8/12/2023</a:t>
            </a:fld>
            <a:endParaRPr lang="en-US" dirty="0"/>
          </a:p>
        </p:txBody>
      </p:sp>
      <p:sp>
        <p:nvSpPr>
          <p:cNvPr id="4" name="Slide Image Placeholder 3"/>
          <p:cNvSpPr>
            <a:spLocks noGrp="1" noRot="1" noChangeAspect="1"/>
          </p:cNvSpPr>
          <p:nvPr>
            <p:ph type="sldImg" idx="2"/>
          </p:nvPr>
        </p:nvSpPr>
        <p:spPr>
          <a:xfrm>
            <a:off x="406400" y="698500"/>
            <a:ext cx="6197600" cy="348615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701359" y="4415790"/>
            <a:ext cx="5607684" cy="41833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829988"/>
            <a:ext cx="3037628" cy="464820"/>
          </a:xfrm>
          <a:prstGeom prst="rect">
            <a:avLst/>
          </a:prstGeom>
        </p:spPr>
        <p:txBody>
          <a:bodyPr vert="horz" lIns="91647" tIns="45824" rIns="91647" bIns="45824"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971183" y="8829988"/>
            <a:ext cx="3037628" cy="464820"/>
          </a:xfrm>
          <a:prstGeom prst="rect">
            <a:avLst/>
          </a:prstGeom>
        </p:spPr>
        <p:txBody>
          <a:bodyPr vert="horz" lIns="91647" tIns="45824" rIns="91647" bIns="45824" rtlCol="0" anchor="b"/>
          <a:lstStyle>
            <a:lvl1pPr algn="r">
              <a:defRPr sz="1200">
                <a:latin typeface="Calibri" panose="020F050202020403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en.wikipedia.org/wiki/Residue_(biochemistry)" TargetMode="External"/><Relationship Id="rId3" Type="http://schemas.openxmlformats.org/officeDocument/2006/relationships/hyperlink" Target="https://en.wikipedia.org/wiki/Helix" TargetMode="External"/><Relationship Id="rId7" Type="http://schemas.openxmlformats.org/officeDocument/2006/relationships/hyperlink" Target="https://en.wikipedia.org/wiki/Amino_acid"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en.wikipedia.org/wiki/Carbonyl" TargetMode="External"/><Relationship Id="rId5" Type="http://schemas.openxmlformats.org/officeDocument/2006/relationships/hyperlink" Target="https://en.wikipedia.org/wiki/Hydrogen_bond" TargetMode="External"/><Relationship Id="rId4" Type="http://schemas.openxmlformats.org/officeDocument/2006/relationships/hyperlink" Target="https://en.wikipedia.org/wiki/Amino"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Hydrogen_bond"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en.wikipedia.org/wiki/Hydrogen_bonds" TargetMode="External"/><Relationship Id="rId13" Type="http://schemas.openxmlformats.org/officeDocument/2006/relationships/hyperlink" Target="http://en.wikipedia.org/wiki/Keesom_force" TargetMode="External"/><Relationship Id="rId18" Type="http://schemas.openxmlformats.org/officeDocument/2006/relationships/hyperlink" Target="http://en.wikipedia.org/wiki/London_dispersion_force#Quantum_mechanical_theory_of_dispersion_forces" TargetMode="External"/><Relationship Id="rId3" Type="http://schemas.openxmlformats.org/officeDocument/2006/relationships/hyperlink" Target="http://en.wikipedia.org/wiki/Netherlands" TargetMode="External"/><Relationship Id="rId21" Type="http://schemas.openxmlformats.org/officeDocument/2006/relationships/hyperlink" Target="http://en.wikipedia.org/wiki/Ionic_pair" TargetMode="External"/><Relationship Id="rId7" Type="http://schemas.openxmlformats.org/officeDocument/2006/relationships/hyperlink" Target="http://en.wikipedia.org/wiki/Covalent_bond" TargetMode="External"/><Relationship Id="rId12" Type="http://schemas.openxmlformats.org/officeDocument/2006/relationships/hyperlink" Target="http://en.wikipedia.org/wiki/Molecular_dipole_moment" TargetMode="External"/><Relationship Id="rId17" Type="http://schemas.openxmlformats.org/officeDocument/2006/relationships/hyperlink" Target="http://en.wikipedia.org/wiki/Electron_density" TargetMode="External"/><Relationship Id="rId2" Type="http://schemas.openxmlformats.org/officeDocument/2006/relationships/slide" Target="../slides/slide33.xml"/><Relationship Id="rId16" Type="http://schemas.openxmlformats.org/officeDocument/2006/relationships/hyperlink" Target="http://en.wikipedia.org/wiki/Electronic_correlation" TargetMode="External"/><Relationship Id="rId20" Type="http://schemas.openxmlformats.org/officeDocument/2006/relationships/hyperlink" Target="http://en.wikipedia.org/wiki/Condensed_matter" TargetMode="External"/><Relationship Id="rId1" Type="http://schemas.openxmlformats.org/officeDocument/2006/relationships/notesMaster" Target="../notesMasters/notesMaster1.xml"/><Relationship Id="rId6" Type="http://schemas.openxmlformats.org/officeDocument/2006/relationships/hyperlink" Target="http://en.wikipedia.org/wiki/Molecule" TargetMode="External"/><Relationship Id="rId11" Type="http://schemas.openxmlformats.org/officeDocument/2006/relationships/hyperlink" Target="http://en.wikipedia.org/wiki/Van_der_Waals_force#cite_note-1" TargetMode="External"/><Relationship Id="rId5" Type="http://schemas.openxmlformats.org/officeDocument/2006/relationships/hyperlink" Target="http://en.wikipedia.org/wiki/Johannes_Diderik_van_der_Waals" TargetMode="External"/><Relationship Id="rId15" Type="http://schemas.openxmlformats.org/officeDocument/2006/relationships/hyperlink" Target="http://en.wikipedia.org/wiki/London_dispersion_force" TargetMode="External"/><Relationship Id="rId10" Type="http://schemas.openxmlformats.org/officeDocument/2006/relationships/hyperlink" Target="http://en.wikipedia.org/wiki/Ion" TargetMode="External"/><Relationship Id="rId19" Type="http://schemas.openxmlformats.org/officeDocument/2006/relationships/hyperlink" Target="http://en.wikipedia.org/wiki/Dipole#Molecular_dipoles" TargetMode="External"/><Relationship Id="rId4" Type="http://schemas.openxmlformats.org/officeDocument/2006/relationships/hyperlink" Target="http://en.wikipedia.org/wiki/Scientist" TargetMode="External"/><Relationship Id="rId9" Type="http://schemas.openxmlformats.org/officeDocument/2006/relationships/hyperlink" Target="http://en.wikipedia.org/wiki/Electrostatic_interaction" TargetMode="External"/><Relationship Id="rId14" Type="http://schemas.openxmlformats.org/officeDocument/2006/relationships/hyperlink" Target="http://en.wikipedia.org/wiki/Debye_force" TargetMode="External"/><Relationship Id="rId22" Type="http://schemas.openxmlformats.org/officeDocument/2006/relationships/hyperlink" Target="http://en.wikipedia.org/wiki/Hydrogen_bond"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google.com/imgres?imgurl=https%3A%2F%2Fwww.onlinebiologynotes.com%2Fwp-content%2Fuploads%2F2018%2F03%2FAntibody.png&amp;imgrefurl=https%3A%2F%2Fwww.onlinebiologynotes.com%2Fantibody-structure-classes-functions%2F&amp;tbnid=3s3cGozhS_rEzM&amp;vet=12ahUKEwj1x7XTxMXrAhVVgksFHdZkCyUQMygNegUIARDmAQ..i&amp;docid=4f3b-sCLDmz14M&amp;w=479&amp;h=430&amp;q=antibody%20structure&amp;client=firefox-b-d&amp;ved=2ahUKEwj1x7XTxMXrAhVVgksFHdZkCyUQMygNegUIARDmAQ"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r>
              <a:rPr lang="en-US" dirty="0"/>
              <a:t>The characteristics of substances including those in cells, depend</a:t>
            </a:r>
            <a:r>
              <a:rPr lang="en-US" baseline="0" dirty="0"/>
              <a:t> on which atoms they contain. </a:t>
            </a:r>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xfrm>
            <a:off x="406400" y="698500"/>
            <a:ext cx="6197600" cy="3486150"/>
          </a:xfrm>
          <a:ln/>
        </p:spPr>
      </p:sp>
      <p:sp>
        <p:nvSpPr>
          <p:cNvPr id="24269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757430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r>
              <a:rPr lang="en-US" dirty="0"/>
              <a:t>Weak acids but still strong enough to give up its proton at pH = 7.0. Negative charges play an important role in proteins. Binding metal ions or acting in enzymatic</a:t>
            </a:r>
            <a:r>
              <a:rPr lang="en-US" baseline="0" dirty="0"/>
              <a:t> reactions. </a:t>
            </a:r>
            <a:endParaRPr lang="en-US" dirty="0"/>
          </a:p>
        </p:txBody>
      </p:sp>
      <p:sp>
        <p:nvSpPr>
          <p:cNvPr id="4" name="Slide Number Placeholder 3"/>
          <p:cNvSpPr>
            <a:spLocks noGrp="1"/>
          </p:cNvSpPr>
          <p:nvPr>
            <p:ph type="sldNum" sz="quarter" idx="10"/>
          </p:nvPr>
        </p:nvSpPr>
        <p:spPr/>
        <p:txBody>
          <a:bodyPr/>
          <a:lstStyle/>
          <a:p>
            <a:fld id="{C0D4EE0F-4A6E-4863-AC1E-637DFEEE14EA}" type="slidenum">
              <a:rPr lang="en-US" smtClean="0"/>
              <a:t>22</a:t>
            </a:fld>
            <a:endParaRPr lang="en-US" dirty="0"/>
          </a:p>
        </p:txBody>
      </p:sp>
    </p:spTree>
    <p:extLst>
      <p:ext uri="{BB962C8B-B14F-4D97-AF65-F5344CB8AC3E}">
        <p14:creationId xmlns:p14="http://schemas.microsoft.com/office/powerpoint/2010/main" val="123237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r>
              <a:rPr lang="en-US" dirty="0"/>
              <a:t>Histidine is only 10%</a:t>
            </a:r>
            <a:r>
              <a:rPr lang="en-US" baseline="0" dirty="0"/>
              <a:t> protonated at pH 7.0. With a pKa near neutral, plays an important role as a proton donor and acceptor in enzymatic reactions. </a:t>
            </a:r>
            <a:endParaRPr lang="en-US" dirty="0"/>
          </a:p>
        </p:txBody>
      </p:sp>
      <p:sp>
        <p:nvSpPr>
          <p:cNvPr id="4" name="Slide Number Placeholder 3"/>
          <p:cNvSpPr>
            <a:spLocks noGrp="1"/>
          </p:cNvSpPr>
          <p:nvPr>
            <p:ph type="sldNum" sz="quarter" idx="10"/>
          </p:nvPr>
        </p:nvSpPr>
        <p:spPr/>
        <p:txBody>
          <a:bodyPr/>
          <a:lstStyle/>
          <a:p>
            <a:fld id="{C0D4EE0F-4A6E-4863-AC1E-637DFEEE14EA}" type="slidenum">
              <a:rPr lang="en-US" smtClean="0"/>
              <a:t>23</a:t>
            </a:fld>
            <a:endParaRPr lang="en-US" dirty="0"/>
          </a:p>
        </p:txBody>
      </p:sp>
    </p:spTree>
    <p:extLst>
      <p:ext uri="{BB962C8B-B14F-4D97-AF65-F5344CB8AC3E}">
        <p14:creationId xmlns:p14="http://schemas.microsoft.com/office/powerpoint/2010/main" val="1424700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27</a:t>
            </a:fld>
            <a:endParaRPr lang="en-US"/>
          </a:p>
        </p:txBody>
      </p:sp>
    </p:spTree>
    <p:extLst>
      <p:ext uri="{BB962C8B-B14F-4D97-AF65-F5344CB8AC3E}">
        <p14:creationId xmlns:p14="http://schemas.microsoft.com/office/powerpoint/2010/main" val="3174732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xfrm>
            <a:off x="617538" y="622300"/>
            <a:ext cx="5537200" cy="3114675"/>
          </a:xfrm>
          <a:ln/>
        </p:spPr>
      </p:sp>
      <p:sp>
        <p:nvSpPr>
          <p:cNvPr id="281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a:p>
            <a:pPr eaLnBrk="1" hangingPunct="1"/>
            <a:endParaRPr lang="en-US" dirty="0"/>
          </a:p>
        </p:txBody>
      </p:sp>
    </p:spTree>
    <p:extLst>
      <p:ext uri="{BB962C8B-B14F-4D97-AF65-F5344CB8AC3E}">
        <p14:creationId xmlns:p14="http://schemas.microsoft.com/office/powerpoint/2010/main" val="2399569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48BB4B-975F-6446-942B-3927B849111D}" type="slidenum">
              <a:rPr lang="en-US"/>
              <a:pPr/>
              <a:t>30</a:t>
            </a:fld>
            <a:endParaRPr lang="en-US" dirty="0"/>
          </a:p>
        </p:txBody>
      </p:sp>
      <p:sp>
        <p:nvSpPr>
          <p:cNvPr id="191490" name="Rectangle 2"/>
          <p:cNvSpPr>
            <a:spLocks noGrp="1" noRot="1" noChangeAspect="1" noChangeArrowheads="1" noTextEdit="1"/>
          </p:cNvSpPr>
          <p:nvPr>
            <p:ph type="sldImg"/>
          </p:nvPr>
        </p:nvSpPr>
        <p:spPr>
          <a:xfrm>
            <a:off x="617538" y="622300"/>
            <a:ext cx="5537200" cy="3114675"/>
          </a:xfrm>
          <a:ln/>
        </p:spPr>
      </p:sp>
      <p:sp>
        <p:nvSpPr>
          <p:cNvPr id="191491" name="Rectangle 3"/>
          <p:cNvSpPr>
            <a:spLocks noGrp="1" noChangeArrowheads="1"/>
          </p:cNvSpPr>
          <p:nvPr>
            <p:ph type="body" idx="1"/>
          </p:nvPr>
        </p:nvSpPr>
        <p:spPr/>
        <p:txBody>
          <a:bodyPr/>
          <a:lstStyle/>
          <a:p>
            <a:pPr defTabSz="909292">
              <a:defRPr/>
            </a:pPr>
            <a:r>
              <a:rPr lang="en-US" dirty="0"/>
              <a:t> is a righthand-coiled or spiral conformation (</a:t>
            </a:r>
            <a:r>
              <a:rPr lang="en-US" dirty="0">
                <a:hlinkClick r:id="rId3" tooltip="Helix"/>
              </a:rPr>
              <a:t>helix</a:t>
            </a:r>
            <a:r>
              <a:rPr lang="en-US" dirty="0"/>
              <a:t>) in which every backbone </a:t>
            </a:r>
            <a:r>
              <a:rPr lang="en-US" dirty="0">
                <a:hlinkClick r:id="rId4" tooltip="Amino"/>
              </a:rPr>
              <a:t>N-H</a:t>
            </a:r>
            <a:r>
              <a:rPr lang="en-US" dirty="0"/>
              <a:t> group donates a </a:t>
            </a:r>
            <a:r>
              <a:rPr lang="en-US" dirty="0">
                <a:hlinkClick r:id="rId5" tooltip="Hydrogen bond"/>
              </a:rPr>
              <a:t>hydrogen bond</a:t>
            </a:r>
            <a:r>
              <a:rPr lang="en-US" dirty="0"/>
              <a:t> to the backbone </a:t>
            </a:r>
            <a:r>
              <a:rPr lang="en-US" dirty="0">
                <a:hlinkClick r:id="rId6" tooltip="Carbonyl"/>
              </a:rPr>
              <a:t>C=O</a:t>
            </a:r>
            <a:r>
              <a:rPr lang="en-US" dirty="0"/>
              <a:t> group of the </a:t>
            </a:r>
            <a:r>
              <a:rPr lang="en-US" dirty="0">
                <a:hlinkClick r:id="rId7" tooltip="Amino acid"/>
              </a:rPr>
              <a:t>amino acid</a:t>
            </a:r>
            <a:r>
              <a:rPr lang="en-US" dirty="0"/>
              <a:t> four </a:t>
            </a:r>
            <a:r>
              <a:rPr lang="en-US" dirty="0">
                <a:hlinkClick r:id="rId8" tooltip="Residue (biochemistry)"/>
              </a:rPr>
              <a:t>residues</a:t>
            </a:r>
            <a:r>
              <a:rPr lang="en-US" dirty="0"/>
              <a:t> earlier (</a:t>
            </a:r>
          </a:p>
          <a:p>
            <a:endParaRPr lang="en-US" dirty="0"/>
          </a:p>
        </p:txBody>
      </p:sp>
    </p:spTree>
    <p:extLst>
      <p:ext uri="{BB962C8B-B14F-4D97-AF65-F5344CB8AC3E}">
        <p14:creationId xmlns:p14="http://schemas.microsoft.com/office/powerpoint/2010/main" val="3235195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DA6562-9255-AF41-9AC8-785B19B7853E}" type="slidenum">
              <a:rPr lang="en-US"/>
              <a:pPr/>
              <a:t>31</a:t>
            </a:fld>
            <a:endParaRPr lang="en-US" dirty="0"/>
          </a:p>
        </p:txBody>
      </p:sp>
      <p:sp>
        <p:nvSpPr>
          <p:cNvPr id="192514" name="Rectangle 2"/>
          <p:cNvSpPr>
            <a:spLocks noGrp="1" noRot="1" noChangeAspect="1" noChangeArrowheads="1" noTextEdit="1"/>
          </p:cNvSpPr>
          <p:nvPr>
            <p:ph type="sldImg"/>
          </p:nvPr>
        </p:nvSpPr>
        <p:spPr>
          <a:xfrm>
            <a:off x="617538" y="622300"/>
            <a:ext cx="5537200" cy="3114675"/>
          </a:xfrm>
          <a:ln/>
        </p:spPr>
      </p:sp>
      <p:sp>
        <p:nvSpPr>
          <p:cNvPr id="192515" name="Rectangle 3"/>
          <p:cNvSpPr>
            <a:spLocks noGrp="1" noChangeArrowheads="1"/>
          </p:cNvSpPr>
          <p:nvPr>
            <p:ph type="body" idx="1"/>
          </p:nvPr>
        </p:nvSpPr>
        <p:spPr/>
        <p:txBody>
          <a:bodyPr/>
          <a:lstStyle/>
          <a:p>
            <a:r>
              <a:rPr lang="en-US" b="1" dirty="0"/>
              <a:t>strands</a:t>
            </a:r>
            <a:r>
              <a:rPr lang="en-US" dirty="0"/>
              <a:t> connected laterally by at least two or three backbone </a:t>
            </a:r>
            <a:r>
              <a:rPr lang="en-US" dirty="0">
                <a:hlinkClick r:id="rId3" tooltip="Hydrogen bond"/>
              </a:rPr>
              <a:t>hydrogen bonds</a:t>
            </a:r>
            <a:r>
              <a:rPr lang="en-US" dirty="0"/>
              <a:t>, forming a generally twisted, pleated sheet. </a:t>
            </a:r>
          </a:p>
        </p:txBody>
      </p:sp>
    </p:spTree>
    <p:extLst>
      <p:ext uri="{BB962C8B-B14F-4D97-AF65-F5344CB8AC3E}">
        <p14:creationId xmlns:p14="http://schemas.microsoft.com/office/powerpoint/2010/main" val="567482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9129B4-30D2-554B-B732-89E0CE2B01DF}" type="slidenum">
              <a:rPr lang="en-US"/>
              <a:pPr/>
              <a:t>32</a:t>
            </a:fld>
            <a:endParaRPr lang="en-US" dirty="0"/>
          </a:p>
        </p:txBody>
      </p:sp>
      <p:sp>
        <p:nvSpPr>
          <p:cNvPr id="184322" name="Rectangle 2"/>
          <p:cNvSpPr>
            <a:spLocks noGrp="1" noRot="1" noChangeAspect="1" noChangeArrowheads="1" noTextEdit="1"/>
          </p:cNvSpPr>
          <p:nvPr>
            <p:ph type="sldImg"/>
          </p:nvPr>
        </p:nvSpPr>
        <p:spPr>
          <a:xfrm>
            <a:off x="406400" y="698500"/>
            <a:ext cx="6197600" cy="3486150"/>
          </a:xfrm>
          <a:ln/>
        </p:spPr>
      </p:sp>
      <p:sp>
        <p:nvSpPr>
          <p:cNvPr id="18432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85591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D6A477-FDE8-4E86-8AEE-486C56D56DDF}" type="slidenum">
              <a:rPr lang="en-US"/>
              <a:pPr/>
              <a:t>33</a:t>
            </a:fld>
            <a:endParaRPr lang="en-US" dirty="0"/>
          </a:p>
        </p:txBody>
      </p:sp>
      <p:sp>
        <p:nvSpPr>
          <p:cNvPr id="182274" name="Rectangle 2"/>
          <p:cNvSpPr>
            <a:spLocks noGrp="1" noRot="1" noChangeAspect="1" noChangeArrowheads="1" noTextEdit="1"/>
          </p:cNvSpPr>
          <p:nvPr>
            <p:ph type="sldImg"/>
          </p:nvPr>
        </p:nvSpPr>
        <p:spPr>
          <a:xfrm>
            <a:off x="406400" y="698500"/>
            <a:ext cx="6197600" cy="3486150"/>
          </a:xfrm>
          <a:ln/>
        </p:spPr>
      </p:sp>
      <p:sp>
        <p:nvSpPr>
          <p:cNvPr id="182275" name="Rectangle 3"/>
          <p:cNvSpPr>
            <a:spLocks noGrp="1" noChangeArrowheads="1"/>
          </p:cNvSpPr>
          <p:nvPr>
            <p:ph type="body" idx="1"/>
          </p:nvPr>
        </p:nvSpPr>
        <p:spPr/>
        <p:txBody>
          <a:bodyPr/>
          <a:lstStyle/>
          <a:p>
            <a:r>
              <a:rPr lang="en-US" b="1" dirty="0"/>
              <a:t>van der Waals force</a:t>
            </a:r>
            <a:r>
              <a:rPr lang="en-US" dirty="0"/>
              <a:t> (or </a:t>
            </a:r>
            <a:r>
              <a:rPr lang="en-US" b="1" dirty="0"/>
              <a:t>van der Waals interaction</a:t>
            </a:r>
            <a:r>
              <a:rPr lang="en-US" dirty="0"/>
              <a:t>), named after </a:t>
            </a:r>
            <a:r>
              <a:rPr lang="en-US" dirty="0">
                <a:hlinkClick r:id="rId3" tooltip="Netherlands"/>
              </a:rPr>
              <a:t>Dutch</a:t>
            </a:r>
            <a:r>
              <a:rPr lang="en-US" dirty="0"/>
              <a:t> </a:t>
            </a:r>
            <a:r>
              <a:rPr lang="en-US" dirty="0">
                <a:hlinkClick r:id="rId4" tooltip="Scientist"/>
              </a:rPr>
              <a:t>scientist</a:t>
            </a:r>
            <a:r>
              <a:rPr lang="en-US" dirty="0"/>
              <a:t> </a:t>
            </a:r>
            <a:r>
              <a:rPr lang="en-US" dirty="0">
                <a:hlinkClick r:id="rId5" tooltip="Johannes Diderik van der Waals"/>
              </a:rPr>
              <a:t>Johannes Diderik van der Waals</a:t>
            </a:r>
            <a:r>
              <a:rPr lang="en-US" dirty="0"/>
              <a:t>, is the sum of the attractive or repulsive forces between </a:t>
            </a:r>
            <a:r>
              <a:rPr lang="en-US" dirty="0">
                <a:hlinkClick r:id="rId6" tooltip="Molecule"/>
              </a:rPr>
              <a:t>molecules</a:t>
            </a:r>
            <a:r>
              <a:rPr lang="en-US" dirty="0"/>
              <a:t> (or between parts of the same molecule) other than those due to </a:t>
            </a:r>
            <a:r>
              <a:rPr lang="en-US" dirty="0">
                <a:hlinkClick r:id="rId7" tooltip="Covalent bond"/>
              </a:rPr>
              <a:t>covalent bonds</a:t>
            </a:r>
            <a:r>
              <a:rPr lang="en-US" dirty="0"/>
              <a:t>, the </a:t>
            </a:r>
            <a:r>
              <a:rPr lang="en-US" dirty="0">
                <a:hlinkClick r:id="rId8" tooltip="Hydrogen bonds"/>
              </a:rPr>
              <a:t>hydrogen bonds</a:t>
            </a:r>
            <a:r>
              <a:rPr lang="en-US" dirty="0"/>
              <a:t>, or the </a:t>
            </a:r>
            <a:r>
              <a:rPr lang="en-US" dirty="0">
                <a:hlinkClick r:id="rId9" tooltip="Electrostatic interaction"/>
              </a:rPr>
              <a:t>electrostatic interaction</a:t>
            </a:r>
            <a:r>
              <a:rPr lang="en-US" dirty="0"/>
              <a:t> of </a:t>
            </a:r>
            <a:r>
              <a:rPr lang="en-US" dirty="0">
                <a:hlinkClick r:id="rId10" tooltip="Ion"/>
              </a:rPr>
              <a:t>ions</a:t>
            </a:r>
            <a:r>
              <a:rPr lang="en-US" dirty="0"/>
              <a:t>with one another or with neutral molecules or charged molecules.</a:t>
            </a:r>
            <a:r>
              <a:rPr lang="en-US" baseline="30000" dirty="0">
                <a:hlinkClick r:id="rId11"/>
              </a:rPr>
              <a:t>[1]</a:t>
            </a:r>
            <a:r>
              <a:rPr lang="en-US" dirty="0"/>
              <a:t> The term includes:</a:t>
            </a:r>
          </a:p>
          <a:p>
            <a:r>
              <a:rPr lang="en-US" dirty="0"/>
              <a:t>force between two permanent </a:t>
            </a:r>
            <a:r>
              <a:rPr lang="en-US" dirty="0">
                <a:hlinkClick r:id="rId12" tooltip="Molecular dipole moment"/>
              </a:rPr>
              <a:t>dipoles</a:t>
            </a:r>
            <a:r>
              <a:rPr lang="en-US" dirty="0"/>
              <a:t> (</a:t>
            </a:r>
            <a:r>
              <a:rPr lang="en-US" dirty="0">
                <a:hlinkClick r:id="rId13" tooltip="Keesom force"/>
              </a:rPr>
              <a:t>Keesom force</a:t>
            </a:r>
            <a:r>
              <a:rPr lang="en-US" dirty="0"/>
              <a:t>)</a:t>
            </a:r>
          </a:p>
          <a:p>
            <a:r>
              <a:rPr lang="en-US" dirty="0"/>
              <a:t>force between a permanent </a:t>
            </a:r>
            <a:r>
              <a:rPr lang="en-US" dirty="0">
                <a:hlinkClick r:id="rId12" tooltip="Molecular dipole moment"/>
              </a:rPr>
              <a:t>dipole</a:t>
            </a:r>
            <a:r>
              <a:rPr lang="en-US" dirty="0"/>
              <a:t> and a corresponding induced dipole (</a:t>
            </a:r>
            <a:r>
              <a:rPr lang="en-US" dirty="0">
                <a:hlinkClick r:id="rId14" tooltip="Debye force"/>
              </a:rPr>
              <a:t>Debye force</a:t>
            </a:r>
            <a:r>
              <a:rPr lang="en-US" dirty="0"/>
              <a:t>)</a:t>
            </a:r>
          </a:p>
          <a:p>
            <a:r>
              <a:rPr lang="en-US" dirty="0"/>
              <a:t>force between two instantaneously induced </a:t>
            </a:r>
            <a:r>
              <a:rPr lang="en-US" dirty="0">
                <a:hlinkClick r:id="rId12" tooltip="Molecular dipole moment"/>
              </a:rPr>
              <a:t>dipoles</a:t>
            </a:r>
            <a:r>
              <a:rPr lang="en-US" dirty="0"/>
              <a:t> (</a:t>
            </a:r>
            <a:r>
              <a:rPr lang="en-US" dirty="0">
                <a:hlinkClick r:id="rId15" tooltip="London dispersion force"/>
              </a:rPr>
              <a:t>London dispersion force</a:t>
            </a:r>
            <a:r>
              <a:rPr lang="en-US" dirty="0"/>
              <a:t>).</a:t>
            </a:r>
          </a:p>
          <a:p>
            <a:endParaRPr lang="en-US" dirty="0"/>
          </a:p>
          <a:p>
            <a:r>
              <a:rPr lang="en-US" b="1" dirty="0">
                <a:solidFill>
                  <a:srgbClr val="FF0000"/>
                </a:solidFill>
              </a:rPr>
              <a:t>London forces are exhibited by nonpolar molecules because of the </a:t>
            </a:r>
            <a:r>
              <a:rPr lang="en-US" b="1" dirty="0">
                <a:solidFill>
                  <a:srgbClr val="FF0000"/>
                </a:solidFill>
                <a:hlinkClick r:id="rId16" tooltip="Electronic correlation"/>
              </a:rPr>
              <a:t>correlated movements of the electrons</a:t>
            </a:r>
            <a:r>
              <a:rPr lang="en-US" b="1" dirty="0">
                <a:solidFill>
                  <a:srgbClr val="FF0000"/>
                </a:solidFill>
              </a:rPr>
              <a:t> in interacting molecules. Because the electrons in adjacent molecules "flee" as they repel each other, </a:t>
            </a:r>
            <a:r>
              <a:rPr lang="en-US" b="1" dirty="0">
                <a:solidFill>
                  <a:srgbClr val="FF0000"/>
                </a:solidFill>
                <a:hlinkClick r:id="rId17" tooltip="Electron density"/>
              </a:rPr>
              <a:t>electron density</a:t>
            </a:r>
            <a:r>
              <a:rPr lang="en-US" b="1" dirty="0">
                <a:solidFill>
                  <a:srgbClr val="FF0000"/>
                </a:solidFill>
              </a:rPr>
              <a:t> in a molecule becomes redistributed in proximity to another molecule (see </a:t>
            </a:r>
            <a:r>
              <a:rPr lang="en-US" b="1" dirty="0">
                <a:solidFill>
                  <a:srgbClr val="FF0000"/>
                </a:solidFill>
                <a:hlinkClick r:id="rId18"/>
              </a:rPr>
              <a:t>quantum mechanical theory of dispersion forces</a:t>
            </a:r>
            <a:r>
              <a:rPr lang="en-US" b="1" dirty="0">
                <a:solidFill>
                  <a:srgbClr val="FF0000"/>
                </a:solidFill>
              </a:rPr>
              <a:t>). This is frequently described as the formation of </a:t>
            </a:r>
            <a:r>
              <a:rPr lang="en-US" b="1" i="1" dirty="0">
                <a:solidFill>
                  <a:srgbClr val="FF0000"/>
                </a:solidFill>
                <a:hlinkClick r:id="rId19" tooltip="Dipole"/>
              </a:rPr>
              <a:t>instantaneous dipoles</a:t>
            </a:r>
            <a:r>
              <a:rPr lang="en-US" b="1" dirty="0">
                <a:solidFill>
                  <a:srgbClr val="FF0000"/>
                </a:solidFill>
              </a:rPr>
              <a:t> that attract each other. London forces are present between all chemical groups, and usually represent the main part of the total interaction force in </a:t>
            </a:r>
            <a:r>
              <a:rPr lang="en-US" b="1" dirty="0">
                <a:solidFill>
                  <a:srgbClr val="FF0000"/>
                </a:solidFill>
                <a:hlinkClick r:id="rId20" tooltip="Condensed matter"/>
              </a:rPr>
              <a:t>condensed matter</a:t>
            </a:r>
            <a:r>
              <a:rPr lang="en-US" b="1" dirty="0">
                <a:solidFill>
                  <a:srgbClr val="FF0000"/>
                </a:solidFill>
              </a:rPr>
              <a:t>, even though they are generally weaker than </a:t>
            </a:r>
            <a:r>
              <a:rPr lang="en-US" b="1" dirty="0">
                <a:solidFill>
                  <a:srgbClr val="FF0000"/>
                </a:solidFill>
                <a:hlinkClick r:id="rId21" tooltip="Ionic pair"/>
              </a:rPr>
              <a:t>ionic bonds</a:t>
            </a:r>
            <a:r>
              <a:rPr lang="en-US" b="1" dirty="0">
                <a:solidFill>
                  <a:srgbClr val="FF0000"/>
                </a:solidFill>
              </a:rPr>
              <a:t> and </a:t>
            </a:r>
            <a:r>
              <a:rPr lang="en-US" b="1" dirty="0">
                <a:solidFill>
                  <a:srgbClr val="FF0000"/>
                </a:solidFill>
                <a:hlinkClick r:id="rId22" tooltip="Hydrogen bond"/>
              </a:rPr>
              <a:t>hydrogen bonds</a:t>
            </a:r>
            <a:r>
              <a:rPr lang="en-US" b="1" dirty="0">
                <a:solidFill>
                  <a:srgbClr val="FF0000"/>
                </a:solidFill>
              </a:rPr>
              <a:t>.</a:t>
            </a:r>
          </a:p>
          <a:p>
            <a:endParaRPr lang="en-US" dirty="0"/>
          </a:p>
        </p:txBody>
      </p:sp>
    </p:spTree>
    <p:extLst>
      <p:ext uri="{BB962C8B-B14F-4D97-AF65-F5344CB8AC3E}">
        <p14:creationId xmlns:p14="http://schemas.microsoft.com/office/powerpoint/2010/main" val="2283436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FFFCA1-CD4C-6A4B-9C98-A526605801DA}" type="slidenum">
              <a:rPr lang="en-US"/>
              <a:pPr/>
              <a:t>35</a:t>
            </a:fld>
            <a:endParaRPr lang="en-US" dirty="0"/>
          </a:p>
        </p:txBody>
      </p:sp>
      <p:sp>
        <p:nvSpPr>
          <p:cNvPr id="183298" name="Rectangle 2"/>
          <p:cNvSpPr>
            <a:spLocks noGrp="1" noRot="1" noChangeAspect="1" noChangeArrowheads="1" noTextEdit="1"/>
          </p:cNvSpPr>
          <p:nvPr>
            <p:ph type="sldImg"/>
          </p:nvPr>
        </p:nvSpPr>
        <p:spPr>
          <a:xfrm>
            <a:off x="406400" y="698500"/>
            <a:ext cx="6197600" cy="3486150"/>
          </a:xfrm>
          <a:ln/>
        </p:spPr>
      </p:sp>
      <p:sp>
        <p:nvSpPr>
          <p:cNvPr id="1832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20876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2</a:t>
            </a:fld>
            <a:endParaRPr lang="en-US"/>
          </a:p>
        </p:txBody>
      </p:sp>
    </p:spTree>
    <p:extLst>
      <p:ext uri="{BB962C8B-B14F-4D97-AF65-F5344CB8AC3E}">
        <p14:creationId xmlns:p14="http://schemas.microsoft.com/office/powerpoint/2010/main" val="3919763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EB1BE-CFF1-B94A-B285-930E813E5EAE}" type="slidenum">
              <a:rPr lang="en-US"/>
              <a:pPr/>
              <a:t>38</a:t>
            </a:fld>
            <a:endParaRPr lang="en-US"/>
          </a:p>
        </p:txBody>
      </p:sp>
      <p:sp>
        <p:nvSpPr>
          <p:cNvPr id="216066" name="Rectangle 2"/>
          <p:cNvSpPr>
            <a:spLocks noGrp="1" noRot="1" noChangeAspect="1" noChangeArrowheads="1" noTextEdit="1"/>
          </p:cNvSpPr>
          <p:nvPr>
            <p:ph type="sldImg"/>
          </p:nvPr>
        </p:nvSpPr>
        <p:spPr>
          <a:xfrm>
            <a:off x="2525713" y="498475"/>
            <a:ext cx="4430712" cy="2492375"/>
          </a:xfrm>
          <a:ln/>
          <a:extLst>
            <a:ext uri="{FAA26D3D-D897-4be2-8F04-BA451C77F1D7}">
              <ma14:placeholderFlag xmlns:ma14="http://schemas.microsoft.com/office/mac/drawingml/2011/main" xmlns="" val="1"/>
            </a:ext>
          </a:extLst>
        </p:spPr>
      </p:sp>
      <p:sp>
        <p:nvSpPr>
          <p:cNvPr id="216067" name="Rectangle 3"/>
          <p:cNvSpPr>
            <a:spLocks noGrp="1" noChangeArrowheads="1"/>
          </p:cNvSpPr>
          <p:nvPr>
            <p:ph type="body" idx="1"/>
          </p:nvPr>
        </p:nvSpPr>
        <p:spPr/>
        <p:txBody>
          <a:bodyPr/>
          <a:lstStyle/>
          <a:p>
            <a:pPr defTabSz="860176">
              <a:defRPr/>
            </a:pPr>
            <a:endParaRPr lang="en-US" dirty="0">
              <a:effectLst/>
              <a:hlinkClick r:id="rId3"/>
            </a:endParaRPr>
          </a:p>
          <a:p>
            <a:endParaRPr lang="en-US" dirty="0"/>
          </a:p>
        </p:txBody>
      </p:sp>
    </p:spTree>
    <p:extLst>
      <p:ext uri="{BB962C8B-B14F-4D97-AF65-F5344CB8AC3E}">
        <p14:creationId xmlns:p14="http://schemas.microsoft.com/office/powerpoint/2010/main" val="1656185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06BF4D-3827-8048-864D-F82EA0054059}" type="slidenum">
              <a:rPr lang="en-US"/>
              <a:pPr/>
              <a:t>39</a:t>
            </a:fld>
            <a:endParaRPr lang="en-US" dirty="0"/>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973395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r>
              <a:rPr lang="en-US" dirty="0"/>
              <a:t>Some improperly folded</a:t>
            </a:r>
            <a:r>
              <a:rPr lang="en-US" baseline="0" dirty="0"/>
              <a:t> proteins act as infectious disease causing agents. Or proteinaceous infectious agents. Don’t differ in sequence from normal form of proteins but their shape is very different. B misfolded protein that causes mad cow disease in cattle sponge brain illness. </a:t>
            </a:r>
            <a:endParaRPr lang="en-US" dirty="0"/>
          </a:p>
        </p:txBody>
      </p:sp>
      <p:sp>
        <p:nvSpPr>
          <p:cNvPr id="4" name="Slide Number Placeholder 3"/>
          <p:cNvSpPr>
            <a:spLocks noGrp="1"/>
          </p:cNvSpPr>
          <p:nvPr>
            <p:ph type="sldNum" sz="quarter" idx="10"/>
          </p:nvPr>
        </p:nvSpPr>
        <p:spPr/>
        <p:txBody>
          <a:bodyPr/>
          <a:lstStyle/>
          <a:p>
            <a:fld id="{82538F0E-2BE3-4CB1-8822-3DE3C2BFAE28}" type="slidenum">
              <a:rPr lang="en-US" smtClean="0"/>
              <a:t>40</a:t>
            </a:fld>
            <a:endParaRPr lang="en-US" dirty="0"/>
          </a:p>
        </p:txBody>
      </p:sp>
    </p:spTree>
    <p:extLst>
      <p:ext uri="{BB962C8B-B14F-4D97-AF65-F5344CB8AC3E}">
        <p14:creationId xmlns:p14="http://schemas.microsoft.com/office/powerpoint/2010/main" val="2040058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xfrm>
            <a:off x="406400" y="698500"/>
            <a:ext cx="6197600" cy="3486150"/>
          </a:xfrm>
          <a:ln/>
        </p:spPr>
      </p:sp>
      <p:sp>
        <p:nvSpPr>
          <p:cNvPr id="291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Page 47 in the book</a:t>
            </a:r>
          </a:p>
        </p:txBody>
      </p:sp>
    </p:spTree>
    <p:extLst>
      <p:ext uri="{BB962C8B-B14F-4D97-AF65-F5344CB8AC3E}">
        <p14:creationId xmlns:p14="http://schemas.microsoft.com/office/powerpoint/2010/main" val="213980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xfrm>
            <a:off x="406400" y="698500"/>
            <a:ext cx="6197600" cy="3486150"/>
          </a:xfrm>
          <a:ln/>
        </p:spPr>
      </p:sp>
      <p:sp>
        <p:nvSpPr>
          <p:cNvPr id="302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2638263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Protein</a:t>
            </a:r>
            <a:r>
              <a:rPr lang="en-US" baseline="0" dirty="0"/>
              <a:t> bound to cyclic AMP. </a:t>
            </a:r>
            <a:endParaRPr lang="en-US" dirty="0"/>
          </a:p>
        </p:txBody>
      </p:sp>
      <p:sp>
        <p:nvSpPr>
          <p:cNvPr id="4" name="Slide Number Placeholder 3"/>
          <p:cNvSpPr>
            <a:spLocks noGrp="1"/>
          </p:cNvSpPr>
          <p:nvPr>
            <p:ph type="sldNum" sz="quarter" idx="10"/>
          </p:nvPr>
        </p:nvSpPr>
        <p:spPr/>
        <p:txBody>
          <a:bodyPr/>
          <a:lstStyle/>
          <a:p>
            <a:fld id="{6352AB27-91FD-4699-B682-C69D8C70A65E}" type="slidenum">
              <a:rPr lang="en-US" smtClean="0"/>
              <a:t>43</a:t>
            </a:fld>
            <a:endParaRPr lang="en-US"/>
          </a:p>
        </p:txBody>
      </p:sp>
    </p:spTree>
    <p:extLst>
      <p:ext uri="{BB962C8B-B14F-4D97-AF65-F5344CB8AC3E}">
        <p14:creationId xmlns:p14="http://schemas.microsoft.com/office/powerpoint/2010/main" val="1107257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Rot="1" noChangeAspect="1" noChangeArrowheads="1" noTextEdit="1"/>
          </p:cNvSpPr>
          <p:nvPr>
            <p:ph type="sldImg"/>
          </p:nvPr>
        </p:nvSpPr>
        <p:spPr>
          <a:xfrm>
            <a:off x="381000" y="685800"/>
            <a:ext cx="6096000" cy="3429000"/>
          </a:xfrm>
          <a:ln/>
        </p:spPr>
      </p:sp>
      <p:sp>
        <p:nvSpPr>
          <p:cNvPr id="332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266151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2DC74C-7319-E34E-ACAF-B582D838AB07}" type="slidenum">
              <a:rPr lang="en-US"/>
              <a:pPr/>
              <a:t>49</a:t>
            </a:fld>
            <a:endParaRPr lang="en-US"/>
          </a:p>
        </p:txBody>
      </p:sp>
      <p:sp>
        <p:nvSpPr>
          <p:cNvPr id="217090"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2170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9576169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Rot="1" noChangeAspect="1" noChangeArrowheads="1" noTextEdit="1"/>
          </p:cNvSpPr>
          <p:nvPr>
            <p:ph type="sldImg"/>
          </p:nvPr>
        </p:nvSpPr>
        <p:spPr>
          <a:xfrm>
            <a:off x="381000" y="685800"/>
            <a:ext cx="6096000" cy="3429000"/>
          </a:xfrm>
          <a:ln/>
        </p:spPr>
      </p:sp>
      <p:sp>
        <p:nvSpPr>
          <p:cNvPr id="334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904868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C1E8D8-5932-4077-BCED-4BCFECCB1A9C}" type="slidenum">
              <a:rPr lang="en-US"/>
              <a:pPr/>
              <a:t>52</a:t>
            </a:fld>
            <a:endParaRPr lang="en-US"/>
          </a:p>
        </p:txBody>
      </p:sp>
      <p:sp>
        <p:nvSpPr>
          <p:cNvPr id="197634" name="Rectangle 2"/>
          <p:cNvSpPr>
            <a:spLocks noGrp="1" noRot="1" noChangeAspect="1" noChangeArrowheads="1" noTextEdit="1"/>
          </p:cNvSpPr>
          <p:nvPr>
            <p:ph type="sldImg"/>
          </p:nvPr>
        </p:nvSpPr>
        <p:spPr>
          <a:xfrm>
            <a:off x="381000" y="685800"/>
            <a:ext cx="6096000" cy="3429000"/>
          </a:xfrm>
          <a:ln/>
        </p:spPr>
      </p:sp>
      <p:sp>
        <p:nvSpPr>
          <p:cNvPr id="1976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09460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11</a:t>
            </a:fld>
            <a:endParaRPr lang="en-US" dirty="0"/>
          </a:p>
        </p:txBody>
      </p:sp>
    </p:spTree>
    <p:extLst>
      <p:ext uri="{BB962C8B-B14F-4D97-AF65-F5344CB8AC3E}">
        <p14:creationId xmlns:p14="http://schemas.microsoft.com/office/powerpoint/2010/main" val="2434182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C1E8D8-5932-4077-BCED-4BCFECCB1A9C}" type="slidenum">
              <a:rPr lang="en-US"/>
              <a:pPr/>
              <a:t>53</a:t>
            </a:fld>
            <a:endParaRPr lang="en-US"/>
          </a:p>
        </p:txBody>
      </p:sp>
      <p:sp>
        <p:nvSpPr>
          <p:cNvPr id="197634" name="Rectangle 2"/>
          <p:cNvSpPr>
            <a:spLocks noGrp="1" noRot="1" noChangeAspect="1" noChangeArrowheads="1" noTextEdit="1"/>
          </p:cNvSpPr>
          <p:nvPr>
            <p:ph type="sldImg"/>
          </p:nvPr>
        </p:nvSpPr>
        <p:spPr>
          <a:xfrm>
            <a:off x="381000" y="685800"/>
            <a:ext cx="6096000" cy="3429000"/>
          </a:xfrm>
          <a:ln/>
        </p:spPr>
      </p:sp>
      <p:sp>
        <p:nvSpPr>
          <p:cNvPr id="1976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67174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89113" y="873125"/>
            <a:ext cx="7754938" cy="4362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628324-A189-40D9-AD2F-D0A4BC855092}"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25979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r>
              <a:rPr lang="en-US" dirty="0"/>
              <a:t>The C=O group is either on C1 (aldose) or on C2 (ketose).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18BEA8-D28C-8A41-A364-0C08289D3F4D}"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598206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xfrm>
            <a:off x="-1789113" y="873125"/>
            <a:ext cx="7754938" cy="4362450"/>
          </a:xfrm>
          <a:ln/>
        </p:spPr>
      </p:sp>
      <p:sp>
        <p:nvSpPr>
          <p:cNvPr id="2344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t>Simple changes</a:t>
            </a:r>
            <a:r>
              <a:rPr lang="en-US" baseline="0" dirty="0"/>
              <a:t> in structure, like the location of a single hydroxyl group, can have enormous consequences for function</a:t>
            </a:r>
            <a:endParaRPr lang="en-US" dirty="0"/>
          </a:p>
        </p:txBody>
      </p:sp>
    </p:spTree>
    <p:extLst>
      <p:ext uri="{BB962C8B-B14F-4D97-AF65-F5344CB8AC3E}">
        <p14:creationId xmlns:p14="http://schemas.microsoft.com/office/powerpoint/2010/main" val="1889078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xfrm>
            <a:off x="-1789113" y="873125"/>
            <a:ext cx="7754938" cy="4362450"/>
          </a:xfrm>
          <a:ln/>
        </p:spPr>
      </p:sp>
      <p:sp>
        <p:nvSpPr>
          <p:cNvPr id="2344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t>Simple changes</a:t>
            </a:r>
            <a:r>
              <a:rPr lang="en-US" baseline="0" dirty="0"/>
              <a:t> in structure, like the location of a single hydroxyl group, can have enormous consequences for function</a:t>
            </a:r>
            <a:endParaRPr lang="en-US" dirty="0"/>
          </a:p>
        </p:txBody>
      </p:sp>
    </p:spTree>
    <p:extLst>
      <p:ext uri="{BB962C8B-B14F-4D97-AF65-F5344CB8AC3E}">
        <p14:creationId xmlns:p14="http://schemas.microsoft.com/office/powerpoint/2010/main" val="275964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Rot="1" noChangeAspect="1" noChangeArrowheads="1" noTextEdit="1"/>
          </p:cNvSpPr>
          <p:nvPr>
            <p:ph type="sldImg"/>
          </p:nvPr>
        </p:nvSpPr>
        <p:spPr>
          <a:xfrm>
            <a:off x="-1789113" y="873125"/>
            <a:ext cx="7754938" cy="4362450"/>
          </a:xfrm>
          <a:ln/>
        </p:spPr>
      </p:sp>
      <p:sp>
        <p:nvSpPr>
          <p:cNvPr id="23654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17669008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89113" y="873125"/>
            <a:ext cx="7754938" cy="4362450"/>
          </a:xfrm>
        </p:spPr>
      </p:sp>
      <p:sp>
        <p:nvSpPr>
          <p:cNvPr id="3" name="Notes Placeholder 2"/>
          <p:cNvSpPr>
            <a:spLocks noGrp="1"/>
          </p:cNvSpPr>
          <p:nvPr>
            <p:ph type="body" idx="1"/>
          </p:nvPr>
        </p:nvSpPr>
        <p:spPr/>
        <p:txBody>
          <a:bodyPr/>
          <a:lstStyle/>
          <a:p>
            <a:r>
              <a:rPr lang="en-US" dirty="0"/>
              <a:t>These are analogous to the peptide bonds and </a:t>
            </a:r>
            <a:r>
              <a:rPr lang="en-US" dirty="0" err="1"/>
              <a:t>phosphodiester</a:t>
            </a:r>
            <a:r>
              <a:rPr lang="en-US" dirty="0"/>
              <a:t> bonds. However with these bonds, the location</a:t>
            </a:r>
            <a:r>
              <a:rPr lang="en-US" baseline="0" dirty="0"/>
              <a:t> and the geometry of the linkages can vary widely.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868CDD-EA69-4EC3-8D9B-93BB61861B0B}"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172395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8600" y="844550"/>
            <a:ext cx="7493000" cy="4216400"/>
          </a:xfrm>
        </p:spPr>
      </p:sp>
      <p:sp>
        <p:nvSpPr>
          <p:cNvPr id="3" name="Notes Placeholder 2"/>
          <p:cNvSpPr>
            <a:spLocks noGrp="1"/>
          </p:cNvSpPr>
          <p:nvPr>
            <p:ph type="body" idx="1"/>
          </p:nvPr>
        </p:nvSpPr>
        <p:spPr/>
        <p:txBody>
          <a:bodyPr/>
          <a:lstStyle/>
          <a:p>
            <a:r>
              <a:rPr lang="en-US" dirty="0"/>
              <a:t>Beta linkages are more difficult to break down, requires an enzyme.</a:t>
            </a:r>
            <a:r>
              <a:rPr lang="en-US" baseline="0" dirty="0"/>
              <a:t> Alpha is much easier because we have the enzymes to break them. Different than peptide or </a:t>
            </a:r>
            <a:r>
              <a:rPr lang="en-US" baseline="0" dirty="0" err="1"/>
              <a:t>phosphodiester</a:t>
            </a:r>
            <a:r>
              <a:rPr lang="en-US" baseline="0" dirty="0"/>
              <a:t> bonds which always occur at the same location in their monomers. </a:t>
            </a:r>
            <a:r>
              <a:rPr lang="en-US" sz="1100" dirty="0"/>
              <a:t>From a chemical point of view there is very little difference in stability, the big difference in stability is due to the fact that we have no enzymes to hydrolyze beta linkages in cellulose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868CDD-EA69-4EC3-8D9B-93BB61861B0B}"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091387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GSD III – debranching enzyme required since phosphorylase stops when 4 glucose are remaining.  3 of them are transferred to a new glycogen, and then the a(1-6) is removed.  Autosomal recessive, 1:100,000</a:t>
            </a:r>
          </a:p>
        </p:txBody>
      </p:sp>
      <p:sp>
        <p:nvSpPr>
          <p:cNvPr id="4" name="Slide Number Placeholder 3"/>
          <p:cNvSpPr>
            <a:spLocks noGrp="1"/>
          </p:cNvSpPr>
          <p:nvPr>
            <p:ph type="sldNum" sz="quarter" idx="5"/>
          </p:nvPr>
        </p:nvSpPr>
        <p:spPr/>
        <p:txBody>
          <a:bodyPr/>
          <a:lstStyle/>
          <a:p>
            <a:fld id="{9FC2FDB8-7725-4B7A-B26B-075CB60ADF58}" type="slidenum">
              <a:rPr lang="en-US" smtClean="0"/>
              <a:pPr/>
              <a:t>66</a:t>
            </a:fld>
            <a:endParaRPr lang="en-US" dirty="0"/>
          </a:p>
        </p:txBody>
      </p:sp>
    </p:spTree>
    <p:extLst>
      <p:ext uri="{BB962C8B-B14F-4D97-AF65-F5344CB8AC3E}">
        <p14:creationId xmlns:p14="http://schemas.microsoft.com/office/powerpoint/2010/main" val="3467001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89113" y="873125"/>
            <a:ext cx="7754938" cy="4362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868CDD-EA69-4EC3-8D9B-93BB61861B0B}"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81210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Propranolol – beta blocker – high blood pressure (racemic)</a:t>
            </a:r>
          </a:p>
          <a:p>
            <a:r>
              <a:rPr lang="en-US" dirty="0" err="1"/>
              <a:t>Valsrtan</a:t>
            </a:r>
            <a:r>
              <a:rPr lang="en-US" dirty="0"/>
              <a:t> – </a:t>
            </a:r>
            <a:r>
              <a:rPr lang="en-US" dirty="0" err="1"/>
              <a:t>aniotensin</a:t>
            </a:r>
            <a:r>
              <a:rPr lang="en-US" dirty="0"/>
              <a:t> II receptor blocker – high blood pressure</a:t>
            </a:r>
          </a:p>
          <a:p>
            <a:r>
              <a:rPr lang="en-US" dirty="0"/>
              <a:t>Levalbuterol – b2-adrenergic receptor agonist – asthma – R-enantiomer</a:t>
            </a:r>
          </a:p>
          <a:p>
            <a:r>
              <a:rPr lang="en-US" dirty="0"/>
              <a:t>Levamisole – parasitic worm infections – L-form</a:t>
            </a:r>
          </a:p>
          <a:p>
            <a:r>
              <a:rPr lang="en-US" dirty="0"/>
              <a:t>Citalopram – antidepressant – racemic (Escitalopram is L)</a:t>
            </a:r>
          </a:p>
          <a:p>
            <a:r>
              <a:rPr lang="en-US" dirty="0"/>
              <a:t>Thalidomide – current use is cancer treatment, was originally prescribed as anxiety &amp; morning sickness – causes birth defects.</a:t>
            </a:r>
          </a:p>
        </p:txBody>
      </p:sp>
      <p:sp>
        <p:nvSpPr>
          <p:cNvPr id="4" name="Slide Number Placeholder 3"/>
          <p:cNvSpPr>
            <a:spLocks noGrp="1"/>
          </p:cNvSpPr>
          <p:nvPr>
            <p:ph type="sldNum" sz="quarter" idx="5"/>
          </p:nvPr>
        </p:nvSpPr>
        <p:spPr/>
        <p:txBody>
          <a:bodyPr/>
          <a:lstStyle/>
          <a:p>
            <a:fld id="{9FC2FDB8-7725-4B7A-B26B-075CB60ADF58}" type="slidenum">
              <a:rPr lang="en-US" smtClean="0"/>
              <a:pPr/>
              <a:t>12</a:t>
            </a:fld>
            <a:endParaRPr lang="en-US" dirty="0"/>
          </a:p>
        </p:txBody>
      </p:sp>
    </p:spTree>
    <p:extLst>
      <p:ext uri="{BB962C8B-B14F-4D97-AF65-F5344CB8AC3E}">
        <p14:creationId xmlns:p14="http://schemas.microsoft.com/office/powerpoint/2010/main" val="2591844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EF327B-094B-49E4-A6D6-6F945AA29DC5}" type="slidenum">
              <a:rPr lang="en-US" smtClean="0"/>
              <a:t>15</a:t>
            </a:fld>
            <a:endParaRPr lang="en-US"/>
          </a:p>
        </p:txBody>
      </p:sp>
    </p:spTree>
    <p:extLst>
      <p:ext uri="{BB962C8B-B14F-4D97-AF65-F5344CB8AC3E}">
        <p14:creationId xmlns:p14="http://schemas.microsoft.com/office/powerpoint/2010/main" val="3897570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r>
              <a:rPr lang="en-US" dirty="0"/>
              <a:t>Simplest cell </a:t>
            </a:r>
          </a:p>
          <a:p>
            <a:r>
              <a:rPr lang="en-US" dirty="0"/>
              <a:t>- no nucleus, but has genetic material (information storage and replication</a:t>
            </a:r>
          </a:p>
          <a:p>
            <a:r>
              <a:rPr lang="en-US" dirty="0"/>
              <a:t>-bounded by cell membrane.</a:t>
            </a:r>
          </a:p>
          <a:p>
            <a:r>
              <a:rPr lang="en-US" dirty="0"/>
              <a:t>- extracts energy from environment to fuel growth, machinery must be in the cytoplasm</a:t>
            </a:r>
          </a:p>
          <a:p>
            <a:endParaRPr lang="en-US" dirty="0"/>
          </a:p>
        </p:txBody>
      </p:sp>
      <p:sp>
        <p:nvSpPr>
          <p:cNvPr id="4" name="Slide Number Placeholder 3"/>
          <p:cNvSpPr>
            <a:spLocks noGrp="1"/>
          </p:cNvSpPr>
          <p:nvPr>
            <p:ph type="sldNum" sz="quarter" idx="10"/>
          </p:nvPr>
        </p:nvSpPr>
        <p:spPr/>
        <p:txBody>
          <a:bodyPr/>
          <a:lstStyle/>
          <a:p>
            <a:fld id="{9FC2FDB8-7725-4B7A-B26B-075CB60ADF58}" type="slidenum">
              <a:rPr lang="en-US" smtClean="0"/>
              <a:t>16</a:t>
            </a:fld>
            <a:endParaRPr lang="en-US"/>
          </a:p>
        </p:txBody>
      </p:sp>
    </p:spTree>
    <p:extLst>
      <p:ext uri="{BB962C8B-B14F-4D97-AF65-F5344CB8AC3E}">
        <p14:creationId xmlns:p14="http://schemas.microsoft.com/office/powerpoint/2010/main" val="64866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17</a:t>
            </a:fld>
            <a:endParaRPr lang="en-US" dirty="0"/>
          </a:p>
        </p:txBody>
      </p:sp>
    </p:spTree>
    <p:extLst>
      <p:ext uri="{BB962C8B-B14F-4D97-AF65-F5344CB8AC3E}">
        <p14:creationId xmlns:p14="http://schemas.microsoft.com/office/powerpoint/2010/main" val="3174732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Rot="1" noChangeAspect="1" noChangeArrowheads="1" noTextEdit="1"/>
          </p:cNvSpPr>
          <p:nvPr>
            <p:ph type="sldImg"/>
          </p:nvPr>
        </p:nvSpPr>
        <p:spPr>
          <a:xfrm>
            <a:off x="406400" y="698500"/>
            <a:ext cx="6197600" cy="3486150"/>
          </a:xfrm>
          <a:ln/>
        </p:spPr>
      </p:sp>
      <p:sp>
        <p:nvSpPr>
          <p:cNvPr id="2365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4100737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406400" y="698500"/>
            <a:ext cx="6197600" cy="3486150"/>
          </a:xfrm>
          <a:ln/>
        </p:spPr>
      </p:sp>
      <p:sp>
        <p:nvSpPr>
          <p:cNvPr id="25907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4239464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E8412A5-A3C6-40B9-9C40-49D1C78526F4}" type="datetime1">
              <a:rPr lang="en-US" smtClean="0"/>
              <a:t>8/12/2023</a:t>
            </a:fld>
            <a:endParaRPr lang="en-US"/>
          </a:p>
        </p:txBody>
      </p:sp>
      <p:sp>
        <p:nvSpPr>
          <p:cNvPr id="5" name="Footer Placeholder 4"/>
          <p:cNvSpPr>
            <a:spLocks noGrp="1"/>
          </p:cNvSpPr>
          <p:nvPr>
            <p:ph type="ftr" sz="quarter" idx="11"/>
          </p:nvPr>
        </p:nvSpPr>
        <p:spPr/>
        <p:txBody>
          <a:bodyPr/>
          <a:lstStyle/>
          <a:p>
            <a:r>
              <a:rPr lang="en-US"/>
              <a:t>Lecture 1 - D &amp; D</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09695D-F9D0-4008-BCFB-83D9FFBAC337}" type="datetime1">
              <a:rPr lang="en-US" smtClean="0"/>
              <a:t>8/12/2023</a:t>
            </a:fld>
            <a:endParaRPr lang="en-US"/>
          </a:p>
        </p:txBody>
      </p:sp>
      <p:sp>
        <p:nvSpPr>
          <p:cNvPr id="5" name="Footer Placeholder 4"/>
          <p:cNvSpPr>
            <a:spLocks noGrp="1"/>
          </p:cNvSpPr>
          <p:nvPr>
            <p:ph type="ftr" sz="quarter" idx="11"/>
          </p:nvPr>
        </p:nvSpPr>
        <p:spPr/>
        <p:txBody>
          <a:bodyPr/>
          <a:lstStyle/>
          <a:p>
            <a:r>
              <a:rPr lang="en-US"/>
              <a:t>Lecture 1 - D &amp; D</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AC6C6D-88AC-4329-88CB-5EFD9AE603BB}" type="datetime1">
              <a:rPr lang="en-US" smtClean="0"/>
              <a:t>8/12/2023</a:t>
            </a:fld>
            <a:endParaRPr lang="en-US"/>
          </a:p>
        </p:txBody>
      </p:sp>
      <p:sp>
        <p:nvSpPr>
          <p:cNvPr id="5" name="Footer Placeholder 4"/>
          <p:cNvSpPr>
            <a:spLocks noGrp="1"/>
          </p:cNvSpPr>
          <p:nvPr>
            <p:ph type="ftr" sz="quarter" idx="11"/>
          </p:nvPr>
        </p:nvSpPr>
        <p:spPr/>
        <p:txBody>
          <a:bodyPr/>
          <a:lstStyle/>
          <a:p>
            <a:r>
              <a:rPr lang="en-US"/>
              <a:t>Lecture 1 - D &amp; D</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2A25C8-FD4B-4C40-93D5-0F28D2BBC488}" type="datetime1">
              <a:rPr lang="en-US" smtClean="0"/>
              <a:t>8/12/2023</a:t>
            </a:fld>
            <a:endParaRPr lang="en-US"/>
          </a:p>
        </p:txBody>
      </p:sp>
      <p:sp>
        <p:nvSpPr>
          <p:cNvPr id="5" name="Footer Placeholder 4"/>
          <p:cNvSpPr>
            <a:spLocks noGrp="1"/>
          </p:cNvSpPr>
          <p:nvPr>
            <p:ph type="ftr" sz="quarter" idx="11"/>
          </p:nvPr>
        </p:nvSpPr>
        <p:spPr/>
        <p:txBody>
          <a:bodyPr/>
          <a:lstStyle/>
          <a:p>
            <a:r>
              <a:rPr lang="en-US"/>
              <a:t>Lecture 1 - D &amp; D</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6B9D24-59A8-4011-A23B-C363C10CF13A}" type="datetime1">
              <a:rPr lang="en-US" smtClean="0"/>
              <a:t>8/12/2023</a:t>
            </a:fld>
            <a:endParaRPr lang="en-US"/>
          </a:p>
        </p:txBody>
      </p:sp>
      <p:sp>
        <p:nvSpPr>
          <p:cNvPr id="5" name="Footer Placeholder 4"/>
          <p:cNvSpPr>
            <a:spLocks noGrp="1"/>
          </p:cNvSpPr>
          <p:nvPr>
            <p:ph type="ftr" sz="quarter" idx="11"/>
          </p:nvPr>
        </p:nvSpPr>
        <p:spPr/>
        <p:txBody>
          <a:bodyPr/>
          <a:lstStyle/>
          <a:p>
            <a:r>
              <a:rPr lang="en-US"/>
              <a:t>Lecture 1 - D &amp; D</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ACBE6D1-19BA-4A05-BD73-778D98467C64}" type="datetime1">
              <a:rPr lang="en-US" smtClean="0"/>
              <a:t>8/12/2023</a:t>
            </a:fld>
            <a:endParaRPr lang="en-US"/>
          </a:p>
        </p:txBody>
      </p:sp>
      <p:sp>
        <p:nvSpPr>
          <p:cNvPr id="6" name="Footer Placeholder 5"/>
          <p:cNvSpPr>
            <a:spLocks noGrp="1"/>
          </p:cNvSpPr>
          <p:nvPr>
            <p:ph type="ftr" sz="quarter" idx="11"/>
          </p:nvPr>
        </p:nvSpPr>
        <p:spPr/>
        <p:txBody>
          <a:bodyPr/>
          <a:lstStyle/>
          <a:p>
            <a:r>
              <a:rPr lang="en-US"/>
              <a:t>Lecture 1 - D &amp; D</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E58CAC-D23E-4B41-978E-70FFFAFF232E}" type="datetime1">
              <a:rPr lang="en-US" smtClean="0"/>
              <a:t>8/12/2023</a:t>
            </a:fld>
            <a:endParaRPr lang="en-US"/>
          </a:p>
        </p:txBody>
      </p:sp>
      <p:sp>
        <p:nvSpPr>
          <p:cNvPr id="8" name="Footer Placeholder 7"/>
          <p:cNvSpPr>
            <a:spLocks noGrp="1"/>
          </p:cNvSpPr>
          <p:nvPr>
            <p:ph type="ftr" sz="quarter" idx="11"/>
          </p:nvPr>
        </p:nvSpPr>
        <p:spPr/>
        <p:txBody>
          <a:bodyPr/>
          <a:lstStyle/>
          <a:p>
            <a:r>
              <a:rPr lang="en-US"/>
              <a:t>Lecture 1 - D &amp; D</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5D33FD-29F0-4BAE-96A2-A77FDA9783BC}" type="datetime1">
              <a:rPr lang="en-US" smtClean="0"/>
              <a:t>8/12/2023</a:t>
            </a:fld>
            <a:endParaRPr lang="en-US"/>
          </a:p>
        </p:txBody>
      </p:sp>
      <p:sp>
        <p:nvSpPr>
          <p:cNvPr id="4" name="Footer Placeholder 3"/>
          <p:cNvSpPr>
            <a:spLocks noGrp="1"/>
          </p:cNvSpPr>
          <p:nvPr>
            <p:ph type="ftr" sz="quarter" idx="11"/>
          </p:nvPr>
        </p:nvSpPr>
        <p:spPr/>
        <p:txBody>
          <a:bodyPr/>
          <a:lstStyle/>
          <a:p>
            <a:r>
              <a:rPr lang="en-US"/>
              <a:t>Lecture 1 - D &amp; D</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5A0CE3-E573-4DF0-A629-089E6F20B770}" type="datetime1">
              <a:rPr lang="en-US" smtClean="0"/>
              <a:t>8/12/2023</a:t>
            </a:fld>
            <a:endParaRPr lang="en-US"/>
          </a:p>
        </p:txBody>
      </p:sp>
      <p:sp>
        <p:nvSpPr>
          <p:cNvPr id="3" name="Footer Placeholder 2"/>
          <p:cNvSpPr>
            <a:spLocks noGrp="1"/>
          </p:cNvSpPr>
          <p:nvPr>
            <p:ph type="ftr" sz="quarter" idx="11"/>
          </p:nvPr>
        </p:nvSpPr>
        <p:spPr/>
        <p:txBody>
          <a:bodyPr/>
          <a:lstStyle/>
          <a:p>
            <a:r>
              <a:rPr lang="en-US"/>
              <a:t>Lecture 1 - D &amp; D</a:t>
            </a:r>
          </a:p>
        </p:txBody>
      </p:sp>
      <p:sp>
        <p:nvSpPr>
          <p:cNvPr id="4" name="Slide Number Placeholder 3"/>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DFB589F-43F6-4723-9900-C23FFEA80947}" type="datetime1">
              <a:rPr lang="en-US" smtClean="0"/>
              <a:t>8/12/2023</a:t>
            </a:fld>
            <a:endParaRPr lang="en-US"/>
          </a:p>
        </p:txBody>
      </p:sp>
      <p:sp>
        <p:nvSpPr>
          <p:cNvPr id="6" name="Footer Placeholder 5"/>
          <p:cNvSpPr>
            <a:spLocks noGrp="1"/>
          </p:cNvSpPr>
          <p:nvPr>
            <p:ph type="ftr" sz="quarter" idx="11"/>
          </p:nvPr>
        </p:nvSpPr>
        <p:spPr/>
        <p:txBody>
          <a:bodyPr/>
          <a:lstStyle/>
          <a:p>
            <a:r>
              <a:rPr lang="en-US"/>
              <a:t>Lecture 1 - D &amp; D</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6D2FE8E-C86B-40AA-952A-ACDC6CDAD398}" type="datetime1">
              <a:rPr lang="en-US" smtClean="0"/>
              <a:t>8/12/2023</a:t>
            </a:fld>
            <a:endParaRPr lang="en-US"/>
          </a:p>
        </p:txBody>
      </p:sp>
      <p:sp>
        <p:nvSpPr>
          <p:cNvPr id="6" name="Footer Placeholder 5"/>
          <p:cNvSpPr>
            <a:spLocks noGrp="1"/>
          </p:cNvSpPr>
          <p:nvPr>
            <p:ph type="ftr" sz="quarter" idx="11"/>
          </p:nvPr>
        </p:nvSpPr>
        <p:spPr/>
        <p:txBody>
          <a:bodyPr/>
          <a:lstStyle/>
          <a:p>
            <a:r>
              <a:rPr lang="en-US"/>
              <a:t>Lecture 1 - D &amp; D</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fld id="{1469FE9A-C132-45FD-8272-2E2ED437F0C7}" type="datetime1">
              <a:rPr lang="en-US" smtClean="0"/>
              <a:pPr/>
              <a:t>8/12/2023</a:t>
            </a:fld>
            <a:endParaRPr lang="en-US"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r>
              <a:rPr lang="en-US" dirty="0"/>
              <a:t>Lecture 1 - D &amp; D</a:t>
            </a: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77" rtl="0" eaLnBrk="1" latinLnBrk="0" hangingPunct="1">
        <a:spcBef>
          <a:spcPct val="0"/>
        </a:spcBef>
        <a:buNone/>
        <a:defRPr sz="4400" kern="1200">
          <a:solidFill>
            <a:schemeClr val="tx1"/>
          </a:solidFill>
          <a:latin typeface="Calibri" panose="020F0502020204030204" pitchFamily="34" charset="0"/>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6.e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oleObject" Target="../embeddings/oleObject6.bin"/><Relationship Id="rId5" Type="http://schemas.openxmlformats.org/officeDocument/2006/relationships/image" Target="../media/image25.emf"/><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www.google.com/imgres?imgurl=https%3A%2F%2Fwww.researchgate.net%2Fprofile%2FLisa-Arfons%2Fpublication%2F236106954%2Ffigure%2Ffig3%2FAS%3A299544559538178%401448428396614%2FThalidomide-interconverts-between-R-and-S-enantiomers-with-protein-binding-of-55.png&amp;imgrefurl=https%3A%2F%2Fwww.researchgate.net%2Ffigure%2FThalidomide-interconverts-between-R-and-S-enantiomers-with-protein-binding-of-55_fig3_236106954&amp;tbnid=goo2uetpUT4PZM&amp;vet=12ahUKEwj5lpfH6K_1AhVTYzUKHUCbCUUQMygAegUIARCBAQ..i&amp;docid=W1McdG9UattDqM&amp;w=649&amp;h=270&amp;itg=1&amp;q=thalidomide%20interconvert&amp;client=firefox-b-1-d&amp;ved=2ahUKEwj5lpfH6K_1AhVTYzUKHUCbCUUQMygAegUIARCBAQ" TargetMode="External"/><Relationship Id="rId7" Type="http://schemas.openxmlformats.org/officeDocument/2006/relationships/image" Target="../media/image30.png"/><Relationship Id="rId12"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hyperlink" Target="https://www.google.com/imgres?imgurl=https%3A%2F%2Fupload.wikimedia.org%2Fwikipedia%2Fcommons%2Fthumb%2F5%2F59%2FCitalopram_structure.svg%2F640px-Citalopram_structure.svg.png&amp;imgrefurl=https%3A%2F%2Fen.wiktionary.org%2Fwiki%2Fcitalopram&amp;tbnid=leXjO2r2KHk1UM&amp;vet=12ahUKEwiupYP-7q_1AhVwsHIEHX7EBgsQMygCegUIARC5AQ..i&amp;docid=0dbs9-0ymtVLxM&amp;w=640&amp;h=503&amp;itg=1&amp;q=citalopram%20wiki&amp;client=firefox-b-1-d&amp;ved=2ahUKEwiupYP-7q_1AhVwsHIEHX7EBgsQMygCegUIARC5AQ" TargetMode="External"/><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jpeg"/><Relationship Id="rId9"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oleObject" Target="../embeddings/oleObject7.bin"/><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9.emf"/><Relationship Id="rId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image" Target="../media/image55.emf"/><Relationship Id="rId5" Type="http://schemas.openxmlformats.org/officeDocument/2006/relationships/oleObject" Target="../embeddings/oleObject11.bin"/><Relationship Id="rId4" Type="http://schemas.openxmlformats.org/officeDocument/2006/relationships/image" Target="../media/image54.emf"/></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2.png"/><Relationship Id="rId4" Type="http://schemas.openxmlformats.org/officeDocument/2006/relationships/image" Target="../media/image58.png"/><Relationship Id="rId9" Type="http://schemas.openxmlformats.org/officeDocument/2006/relationships/image" Target="../media/image54.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3.png"/><Relationship Id="rId4"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65.png"/><Relationship Id="rId3" Type="http://schemas.microsoft.com/office/2007/relationships/media" Target="../media/media3.mp4"/><Relationship Id="rId7" Type="http://schemas.openxmlformats.org/officeDocument/2006/relationships/image" Target="../media/image64.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video" Target="../media/media3.mp4"/><Relationship Id="rId9" Type="http://schemas.openxmlformats.org/officeDocument/2006/relationships/image" Target="../media/image66.png"/></Relationships>
</file>

<file path=ppt/slides/_rels/slide31.xml.rels><?xml version="1.0" encoding="UTF-8" standalone="yes"?>
<Relationships xmlns="http://schemas.openxmlformats.org/package/2006/relationships"><Relationship Id="rId8" Type="http://schemas.openxmlformats.org/officeDocument/2006/relationships/image" Target="../media/image68.png"/><Relationship Id="rId3" Type="http://schemas.microsoft.com/office/2007/relationships/media" Target="../media/media5.mp4"/><Relationship Id="rId7" Type="http://schemas.openxmlformats.org/officeDocument/2006/relationships/image" Target="../media/image67.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video" Target="../media/media5.mp4"/><Relationship Id="rId9" Type="http://schemas.openxmlformats.org/officeDocument/2006/relationships/image" Target="../media/image69.png"/></Relationships>
</file>

<file path=ppt/slides/_rels/slide32.xml.rels><?xml version="1.0" encoding="UTF-8" standalone="yes"?>
<Relationships xmlns="http://schemas.openxmlformats.org/package/2006/relationships"><Relationship Id="rId8" Type="http://schemas.openxmlformats.org/officeDocument/2006/relationships/image" Target="../media/image72.emf"/><Relationship Id="rId3" Type="http://schemas.openxmlformats.org/officeDocument/2006/relationships/image" Target="../media/image70.jpeg"/><Relationship Id="rId7" Type="http://schemas.openxmlformats.org/officeDocument/2006/relationships/oleObject" Target="../embeddings/oleObject14.bin"/><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1.emf"/><Relationship Id="rId5" Type="http://schemas.openxmlformats.org/officeDocument/2006/relationships/oleObject" Target="../embeddings/oleObject13.bin"/><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slideLayout" Target="../slideLayouts/slideLayout7.xml"/><Relationship Id="rId7" Type="http://schemas.openxmlformats.org/officeDocument/2006/relationships/image" Target="../media/image22.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21.gif"/><Relationship Id="rId5" Type="http://schemas.openxmlformats.org/officeDocument/2006/relationships/image" Target="../media/image73.jpeg"/><Relationship Id="rId4" Type="http://schemas.openxmlformats.org/officeDocument/2006/relationships/notesSlide" Target="../notesSlides/notesSlide1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75.png"/></Relationships>
</file>

<file path=ppt/slides/_rels/slide3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6.jpeg"/><Relationship Id="rId7" Type="http://schemas.openxmlformats.org/officeDocument/2006/relationships/image" Target="../media/image79.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oleObject" Target="../embeddings/oleObject15.bin"/><Relationship Id="rId5" Type="http://schemas.openxmlformats.org/officeDocument/2006/relationships/image" Target="../media/image78.jpg"/><Relationship Id="rId4" Type="http://schemas.openxmlformats.org/officeDocument/2006/relationships/image" Target="../media/image77.gi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85.png"/><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88.gif"/><Relationship Id="rId4" Type="http://schemas.openxmlformats.org/officeDocument/2006/relationships/image" Target="../media/image87.gif"/></Relationships>
</file>

<file path=ppt/slides/_rels/slide39.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jp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96.jpg"/><Relationship Id="rId4" Type="http://schemas.openxmlformats.org/officeDocument/2006/relationships/image" Target="../media/image95.jpg"/></Relationships>
</file>

<file path=ppt/slides/_rels/slide41.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70.jpeg"/><Relationship Id="rId7" Type="http://schemas.openxmlformats.org/officeDocument/2006/relationships/image" Target="../media/image97.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93.png"/><Relationship Id="rId4" Type="http://schemas.openxmlformats.org/officeDocument/2006/relationships/image" Target="../media/image92.png"/><Relationship Id="rId9" Type="http://schemas.openxmlformats.org/officeDocument/2006/relationships/image" Target="../media/image9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jpe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emf"/></Relationships>
</file>

<file path=ppt/slides/_rels/slide4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09.emf"/><Relationship Id="rId4" Type="http://schemas.openxmlformats.org/officeDocument/2006/relationships/oleObject" Target="../embeddings/oleObject17.bin"/></Relationships>
</file>

<file path=ppt/slides/_rels/slide4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1.emf"/><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4.jpg"/><Relationship Id="rId4" Type="http://schemas.openxmlformats.org/officeDocument/2006/relationships/image" Target="../media/image10.emf"/></Relationships>
</file>

<file path=ppt/slides/_rels/slide5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 Id="rId5" Type="http://schemas.openxmlformats.org/officeDocument/2006/relationships/image" Target="../media/image114.emf"/><Relationship Id="rId4" Type="http://schemas.openxmlformats.org/officeDocument/2006/relationships/oleObject" Target="../embeddings/oleObject18.bin"/></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16.jpg"/><Relationship Id="rId4" Type="http://schemas.openxmlformats.org/officeDocument/2006/relationships/image" Target="../media/image115.emf"/></Relationships>
</file>

<file path=ppt/slides/_rels/slide5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18.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19.png"/><Relationship Id="rId4" Type="http://schemas.openxmlformats.org/officeDocument/2006/relationships/notesSlide" Target="../notesSlides/notesSlide30.xml"/></Relationships>
</file>

<file path=ppt/slides/_rels/slide5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image" Target="../media/image120.png"/><Relationship Id="rId1" Type="http://schemas.openxmlformats.org/officeDocument/2006/relationships/slideLayout" Target="../slideLayouts/slideLayout6.xml"/><Relationship Id="rId4" Type="http://schemas.openxmlformats.org/officeDocument/2006/relationships/image" Target="../media/image122.png"/></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24.emf"/><Relationship Id="rId5" Type="http://schemas.openxmlformats.org/officeDocument/2006/relationships/oleObject" Target="../embeddings/oleObject21.bin"/><Relationship Id="rId4" Type="http://schemas.openxmlformats.org/officeDocument/2006/relationships/image" Target="../media/image123.emf"/></Relationships>
</file>

<file path=ppt/slides/_rels/slide57.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25.png"/><Relationship Id="rId7" Type="http://schemas.openxmlformats.org/officeDocument/2006/relationships/image" Target="../media/image112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1110.png"/><Relationship Id="rId4" Type="http://schemas.openxmlformats.org/officeDocument/2006/relationships/customXml" Target="../ink/ink1.xml"/></Relationships>
</file>

<file path=ppt/slides/_rels/slide5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28.jpeg"/><Relationship Id="rId7" Type="http://schemas.openxmlformats.org/officeDocument/2006/relationships/image" Target="../media/image130.emf"/><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oleObject" Target="../embeddings/oleObject23.bin"/><Relationship Id="rId5" Type="http://schemas.openxmlformats.org/officeDocument/2006/relationships/image" Target="../media/image129.emf"/><Relationship Id="rId4" Type="http://schemas.openxmlformats.org/officeDocument/2006/relationships/oleObject" Target="../embeddings/oleObject22.bin"/></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132.e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image" Target="../media/image128.jpeg"/><Relationship Id="rId1" Type="http://schemas.openxmlformats.org/officeDocument/2006/relationships/slideLayout" Target="../slideLayouts/slideLayout7.xml"/><Relationship Id="rId6" Type="http://schemas.openxmlformats.org/officeDocument/2006/relationships/image" Target="../media/image130.emf"/><Relationship Id="rId5" Type="http://schemas.openxmlformats.org/officeDocument/2006/relationships/oleObject" Target="../embeddings/oleObject25.bin"/><Relationship Id="rId4" Type="http://schemas.openxmlformats.org/officeDocument/2006/relationships/image" Target="../media/image131.emf"/></Relationships>
</file>

<file path=ppt/slides/_rels/slide6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135.png"/><Relationship Id="rId4" Type="http://schemas.openxmlformats.org/officeDocument/2006/relationships/image" Target="../media/image134.png"/></Relationships>
</file>

<file path=ppt/slides/_rels/slide62.xml.rels><?xml version="1.0" encoding="UTF-8" standalone="yes"?>
<Relationships xmlns="http://schemas.openxmlformats.org/package/2006/relationships"><Relationship Id="rId3" Type="http://schemas.openxmlformats.org/officeDocument/2006/relationships/image" Target="../media/image136.emf"/><Relationship Id="rId2" Type="http://schemas.openxmlformats.org/officeDocument/2006/relationships/oleObject" Target="../embeddings/oleObject27.bin"/><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8" Type="http://schemas.openxmlformats.org/officeDocument/2006/relationships/image" Target="../media/image1270.png"/><Relationship Id="rId3" Type="http://schemas.openxmlformats.org/officeDocument/2006/relationships/image" Target="../media/image137.jpg"/><Relationship Id="rId7" Type="http://schemas.openxmlformats.org/officeDocument/2006/relationships/customXml" Target="../ink/ink4.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260.png"/><Relationship Id="rId5" Type="http://schemas.openxmlformats.org/officeDocument/2006/relationships/customXml" Target="../ink/ink3.xml"/><Relationship Id="rId4" Type="http://schemas.openxmlformats.org/officeDocument/2006/relationships/image" Target="../media/image138.jpeg"/></Relationships>
</file>

<file path=ppt/slides/_rels/slide64.xml.rels><?xml version="1.0" encoding="UTF-8" standalone="yes"?>
<Relationships xmlns="http://schemas.openxmlformats.org/package/2006/relationships"><Relationship Id="rId8" Type="http://schemas.openxmlformats.org/officeDocument/2006/relationships/image" Target="../media/image141.e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oleObject" Target="../embeddings/oleObject29.bin"/><Relationship Id="rId5" Type="http://schemas.openxmlformats.org/officeDocument/2006/relationships/image" Target="../media/image140.png"/><Relationship Id="rId4" Type="http://schemas.openxmlformats.org/officeDocument/2006/relationships/image" Target="../media/image139.emf"/></Relationships>
</file>

<file path=ppt/slides/_rels/slide6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 Id="rId5" Type="http://schemas.openxmlformats.org/officeDocument/2006/relationships/image" Target="../media/image145.png"/><Relationship Id="rId4" Type="http://schemas.openxmlformats.org/officeDocument/2006/relationships/image" Target="../media/image144.png"/></Relationships>
</file>

<file path=ppt/slides/_rels/slide66.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67.xml.rels><?xml version="1.0" encoding="UTF-8" standalone="yes"?>
<Relationships xmlns="http://schemas.openxmlformats.org/package/2006/relationships"><Relationship Id="rId3" Type="http://schemas.openxmlformats.org/officeDocument/2006/relationships/image" Target="../media/image150.jpeg"/><Relationship Id="rId7" Type="http://schemas.openxmlformats.org/officeDocument/2006/relationships/image" Target="../media/image153.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52.emf"/><Relationship Id="rId5" Type="http://schemas.openxmlformats.org/officeDocument/2006/relationships/oleObject" Target="../embeddings/oleObject31.bin"/><Relationship Id="rId4" Type="http://schemas.openxmlformats.org/officeDocument/2006/relationships/image" Target="../media/image15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oleObject" Target="../embeddings/oleObject4.bin"/><Relationship Id="rId5" Type="http://schemas.openxmlformats.org/officeDocument/2006/relationships/image" Target="../media/image18.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gif"/><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2204824" y="235369"/>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Calibri" panose="020F0502020204030204" pitchFamily="34" charset="0"/>
              </a:rPr>
              <a:t>Lecture 1:</a:t>
            </a:r>
            <a:br>
              <a:rPr lang="en-US" sz="3600" b="1" dirty="0">
                <a:latin typeface="Calibri" panose="020F0502020204030204" pitchFamily="34" charset="0"/>
              </a:rPr>
            </a:br>
            <a:r>
              <a:rPr lang="en-US" sz="3600" b="1" dirty="0">
                <a:latin typeface="Calibri" panose="020F0502020204030204" pitchFamily="34" charset="0"/>
              </a:rPr>
              <a:t>Chemistry and Biology Fundamentals</a:t>
            </a:r>
            <a:endParaRPr lang="en-US" sz="3600" dirty="0">
              <a:latin typeface="Calibri" panose="020F0502020204030204" pitchFamily="34" charset="0"/>
            </a:endParaRPr>
          </a:p>
        </p:txBody>
      </p:sp>
      <p:sp>
        <p:nvSpPr>
          <p:cNvPr id="2" name="TextBox 1">
            <a:extLst>
              <a:ext uri="{FF2B5EF4-FFF2-40B4-BE49-F238E27FC236}">
                <a16:creationId xmlns:a16="http://schemas.microsoft.com/office/drawing/2014/main" id="{654A98A5-84A1-4394-BEC3-0E5E7644FB7C}"/>
              </a:ext>
            </a:extLst>
          </p:cNvPr>
          <p:cNvSpPr txBox="1"/>
          <p:nvPr/>
        </p:nvSpPr>
        <p:spPr>
          <a:xfrm>
            <a:off x="3313956" y="2209801"/>
            <a:ext cx="6211043" cy="1938992"/>
          </a:xfrm>
          <a:prstGeom prst="rect">
            <a:avLst/>
          </a:prstGeom>
          <a:noFill/>
        </p:spPr>
        <p:txBody>
          <a:bodyPr wrap="square" rtlCol="0">
            <a:spAutoFit/>
          </a:bodyPr>
          <a:lstStyle/>
          <a:p>
            <a:pPr marL="285744" indent="-285744">
              <a:buFont typeface="Arial" panose="020B0604020202020204" pitchFamily="34" charset="0"/>
              <a:buChar char="•"/>
            </a:pPr>
            <a:r>
              <a:rPr lang="en-US" sz="2000" dirty="0">
                <a:latin typeface="Calibri" panose="020F0502020204030204" pitchFamily="34" charset="0"/>
              </a:rPr>
              <a:t>Chemical Bonding</a:t>
            </a:r>
          </a:p>
          <a:p>
            <a:pPr marL="285744" indent="-285744">
              <a:buFont typeface="Arial" panose="020B0604020202020204" pitchFamily="34" charset="0"/>
              <a:buChar char="•"/>
            </a:pPr>
            <a:r>
              <a:rPr lang="en-US" sz="2000" dirty="0">
                <a:latin typeface="Calibri" panose="020F0502020204030204" pitchFamily="34" charset="0"/>
              </a:rPr>
              <a:t>Functional Groups</a:t>
            </a:r>
          </a:p>
          <a:p>
            <a:pPr marL="285744" indent="-285744">
              <a:buFont typeface="Arial" panose="020B0604020202020204" pitchFamily="34" charset="0"/>
              <a:buChar char="•"/>
            </a:pPr>
            <a:r>
              <a:rPr lang="en-US" sz="2000" dirty="0">
                <a:latin typeface="Calibri" panose="020F0502020204030204" pitchFamily="34" charset="0"/>
              </a:rPr>
              <a:t>Protein Structure and Stability</a:t>
            </a:r>
          </a:p>
          <a:p>
            <a:pPr marL="285744" indent="-285744">
              <a:buFont typeface="Arial" panose="020B0604020202020204" pitchFamily="34" charset="0"/>
              <a:buChar char="•"/>
            </a:pPr>
            <a:r>
              <a:rPr lang="en-US" sz="2000" dirty="0">
                <a:latin typeface="Calibri" panose="020F0502020204030204" pitchFamily="34" charset="0"/>
              </a:rPr>
              <a:t>Ligand Binding</a:t>
            </a:r>
          </a:p>
          <a:p>
            <a:pPr marL="285744" indent="-285744">
              <a:buFont typeface="Arial" panose="020B0604020202020204" pitchFamily="34" charset="0"/>
              <a:buChar char="•"/>
            </a:pPr>
            <a:r>
              <a:rPr lang="en-US" sz="2000" dirty="0">
                <a:latin typeface="Calibri" panose="020F0502020204030204" pitchFamily="34" charset="0"/>
              </a:rPr>
              <a:t>Proteins as enzymes</a:t>
            </a:r>
          </a:p>
          <a:p>
            <a:pPr marL="285744" indent="-285744">
              <a:buFont typeface="Arial" panose="020B0604020202020204" pitchFamily="34" charset="0"/>
              <a:buChar char="•"/>
            </a:pPr>
            <a:r>
              <a:rPr lang="en-US" sz="2000" dirty="0">
                <a:latin typeface="Calibri" panose="020F0502020204030204" pitchFamily="34" charset="0"/>
              </a:rPr>
              <a:t>Carbohydrates</a:t>
            </a:r>
          </a:p>
        </p:txBody>
      </p:sp>
      <p:sp>
        <p:nvSpPr>
          <p:cNvPr id="3" name="Date Placeholder 2">
            <a:extLst>
              <a:ext uri="{FF2B5EF4-FFF2-40B4-BE49-F238E27FC236}">
                <a16:creationId xmlns:a16="http://schemas.microsoft.com/office/drawing/2014/main" id="{746049DB-123F-4FE5-96FF-2B4CBBED2AE7}"/>
              </a:ext>
            </a:extLst>
          </p:cNvPr>
          <p:cNvSpPr>
            <a:spLocks noGrp="1"/>
          </p:cNvSpPr>
          <p:nvPr>
            <p:ph type="dt" sz="half" idx="10"/>
          </p:nvPr>
        </p:nvSpPr>
        <p:spPr/>
        <p:txBody>
          <a:bodyPr/>
          <a:lstStyle/>
          <a:p>
            <a:fld id="{5B82CB76-B7FE-4F6F-96E0-6FDA03CAE979}" type="datetime1">
              <a:rPr lang="en-US" smtClean="0"/>
              <a:t>8/12/2023</a:t>
            </a:fld>
            <a:endParaRPr lang="en-US"/>
          </a:p>
        </p:txBody>
      </p:sp>
      <p:sp>
        <p:nvSpPr>
          <p:cNvPr id="4" name="Footer Placeholder 3">
            <a:extLst>
              <a:ext uri="{FF2B5EF4-FFF2-40B4-BE49-F238E27FC236}">
                <a16:creationId xmlns:a16="http://schemas.microsoft.com/office/drawing/2014/main" id="{393AF0D8-C410-4F53-8B22-5AB64B03F4AF}"/>
              </a:ext>
            </a:extLst>
          </p:cNvPr>
          <p:cNvSpPr>
            <a:spLocks noGrp="1"/>
          </p:cNvSpPr>
          <p:nvPr>
            <p:ph type="ftr" sz="quarter" idx="11"/>
          </p:nvPr>
        </p:nvSpPr>
        <p:spPr/>
        <p:txBody>
          <a:bodyPr/>
          <a:lstStyle/>
          <a:p>
            <a:r>
              <a:rPr lang="en-US"/>
              <a:t>Lecture 1 - D &amp; D</a:t>
            </a:r>
          </a:p>
        </p:txBody>
      </p:sp>
      <p:sp>
        <p:nvSpPr>
          <p:cNvPr id="5" name="Slide Number Placeholder 4">
            <a:extLst>
              <a:ext uri="{FF2B5EF4-FFF2-40B4-BE49-F238E27FC236}">
                <a16:creationId xmlns:a16="http://schemas.microsoft.com/office/drawing/2014/main" id="{BE11A03E-9ACC-4156-8985-9CCA06FE6535}"/>
              </a:ext>
            </a:extLst>
          </p:cNvPr>
          <p:cNvSpPr>
            <a:spLocks noGrp="1"/>
          </p:cNvSpPr>
          <p:nvPr>
            <p:ph type="sldNum" sz="quarter" idx="12"/>
          </p:nvPr>
        </p:nvSpPr>
        <p:spPr/>
        <p:txBody>
          <a:bodyPr/>
          <a:lstStyle/>
          <a:p>
            <a:fld id="{DC3BB032-4020-48F4-953B-341806DC4A2B}" type="slidenum">
              <a:rPr lang="en-US" smtClean="0"/>
              <a:t>1</a:t>
            </a:fld>
            <a:endParaRPr lang="en-US"/>
          </a:p>
        </p:txBody>
      </p:sp>
    </p:spTree>
    <p:extLst>
      <p:ext uri="{BB962C8B-B14F-4D97-AF65-F5344CB8AC3E}">
        <p14:creationId xmlns:p14="http://schemas.microsoft.com/office/powerpoint/2010/main" val="2814305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The Geometry of Simple Molecules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5462"/>
          <a:stretch/>
        </p:blipFill>
        <p:spPr>
          <a:xfrm>
            <a:off x="2819400" y="1905000"/>
            <a:ext cx="6644640" cy="3429000"/>
          </a:xfrm>
        </p:spPr>
      </p:pic>
      <p:sp>
        <p:nvSpPr>
          <p:cNvPr id="5" name="TextBox 4"/>
          <p:cNvSpPr txBox="1"/>
          <p:nvPr/>
        </p:nvSpPr>
        <p:spPr>
          <a:xfrm>
            <a:off x="2438400" y="5715000"/>
            <a:ext cx="7772400" cy="400110"/>
          </a:xfrm>
          <a:prstGeom prst="rect">
            <a:avLst/>
          </a:prstGeom>
          <a:noFill/>
        </p:spPr>
        <p:txBody>
          <a:bodyPr wrap="square" rtlCol="0">
            <a:spAutoFit/>
          </a:bodyPr>
          <a:lstStyle/>
          <a:p>
            <a:pPr algn="ctr"/>
            <a:r>
              <a:rPr lang="en-US" sz="2000" b="1" dirty="0">
                <a:latin typeface="Calibri" panose="020F0502020204030204" pitchFamily="34" charset="0"/>
              </a:rPr>
              <a:t>The shape of a molecule is determined by the geometry of its bonds. </a:t>
            </a:r>
          </a:p>
        </p:txBody>
      </p:sp>
      <p:sp>
        <p:nvSpPr>
          <p:cNvPr id="3" name="TextBox 2"/>
          <p:cNvSpPr txBox="1"/>
          <p:nvPr/>
        </p:nvSpPr>
        <p:spPr>
          <a:xfrm>
            <a:off x="2133600" y="6115110"/>
            <a:ext cx="8077200" cy="369332"/>
          </a:xfrm>
          <a:prstGeom prst="rect">
            <a:avLst/>
          </a:prstGeom>
          <a:noFill/>
        </p:spPr>
        <p:txBody>
          <a:bodyPr wrap="square" rtlCol="0">
            <a:spAutoFit/>
          </a:bodyPr>
          <a:lstStyle/>
          <a:p>
            <a:pPr algn="ctr"/>
            <a:r>
              <a:rPr lang="en-US" b="1" dirty="0">
                <a:solidFill>
                  <a:srgbClr val="FF0000"/>
                </a:solidFill>
                <a:latin typeface="Calibri" panose="020F0502020204030204" pitchFamily="34" charset="0"/>
              </a:rPr>
              <a:t>Carbon, oxygen, and nitrogen often form bonds with a tetrahedral geometry</a:t>
            </a:r>
          </a:p>
        </p:txBody>
      </p:sp>
      <p:sp>
        <p:nvSpPr>
          <p:cNvPr id="6" name="Date Placeholder 5">
            <a:extLst>
              <a:ext uri="{FF2B5EF4-FFF2-40B4-BE49-F238E27FC236}">
                <a16:creationId xmlns:a16="http://schemas.microsoft.com/office/drawing/2014/main" id="{F0D7D211-EBE6-4DC2-95C7-077F5044D011}"/>
              </a:ext>
            </a:extLst>
          </p:cNvPr>
          <p:cNvSpPr>
            <a:spLocks noGrp="1"/>
          </p:cNvSpPr>
          <p:nvPr>
            <p:ph type="dt" sz="half" idx="10"/>
          </p:nvPr>
        </p:nvSpPr>
        <p:spPr/>
        <p:txBody>
          <a:bodyPr/>
          <a:lstStyle/>
          <a:p>
            <a:fld id="{07C680A8-6347-4E13-B0E8-CF058F36FEF9}" type="datetime1">
              <a:rPr lang="en-US" smtClean="0"/>
              <a:t>8/12/2023</a:t>
            </a:fld>
            <a:endParaRPr lang="en-US"/>
          </a:p>
        </p:txBody>
      </p:sp>
      <p:sp>
        <p:nvSpPr>
          <p:cNvPr id="7" name="Footer Placeholder 6">
            <a:extLst>
              <a:ext uri="{FF2B5EF4-FFF2-40B4-BE49-F238E27FC236}">
                <a16:creationId xmlns:a16="http://schemas.microsoft.com/office/drawing/2014/main" id="{F5AB3E6E-13ED-4203-999D-9A054B4F4BC0}"/>
              </a:ext>
            </a:extLst>
          </p:cNvPr>
          <p:cNvSpPr>
            <a:spLocks noGrp="1"/>
          </p:cNvSpPr>
          <p:nvPr>
            <p:ph type="ftr" sz="quarter" idx="11"/>
          </p:nvPr>
        </p:nvSpPr>
        <p:spPr/>
        <p:txBody>
          <a:bodyPr/>
          <a:lstStyle/>
          <a:p>
            <a:r>
              <a:rPr lang="en-US"/>
              <a:t>Lecture 1 - D &amp; D</a:t>
            </a:r>
          </a:p>
        </p:txBody>
      </p:sp>
      <p:sp>
        <p:nvSpPr>
          <p:cNvPr id="8" name="Slide Number Placeholder 7">
            <a:extLst>
              <a:ext uri="{FF2B5EF4-FFF2-40B4-BE49-F238E27FC236}">
                <a16:creationId xmlns:a16="http://schemas.microsoft.com/office/drawing/2014/main" id="{5F097692-8CAE-4288-AA49-8DF3D5DC263D}"/>
              </a:ext>
            </a:extLst>
          </p:cNvPr>
          <p:cNvSpPr>
            <a:spLocks noGrp="1"/>
          </p:cNvSpPr>
          <p:nvPr>
            <p:ph type="sldNum" sz="quarter" idx="12"/>
          </p:nvPr>
        </p:nvSpPr>
        <p:spPr/>
        <p:txBody>
          <a:bodyPr/>
          <a:lstStyle/>
          <a:p>
            <a:fld id="{DC3BB032-4020-48F4-953B-341806DC4A2B}" type="slidenum">
              <a:rPr lang="en-US" smtClean="0"/>
              <a:t>10</a:t>
            </a:fld>
            <a:endParaRPr lang="en-US"/>
          </a:p>
        </p:txBody>
      </p:sp>
    </p:spTree>
    <p:extLst>
      <p:ext uri="{BB962C8B-B14F-4D97-AF65-F5344CB8AC3E}">
        <p14:creationId xmlns:p14="http://schemas.microsoft.com/office/powerpoint/2010/main" val="397293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526" y="666133"/>
            <a:ext cx="5991748" cy="646331"/>
          </a:xfrm>
          <a:prstGeom prst="rect">
            <a:avLst/>
          </a:prstGeom>
          <a:noFill/>
        </p:spPr>
        <p:txBody>
          <a:bodyPr wrap="square" rtlCol="0">
            <a:spAutoFit/>
          </a:bodyPr>
          <a:lstStyle/>
          <a:p>
            <a:pPr marL="285744" indent="-285744">
              <a:buFont typeface="Arial" panose="020B0604020202020204" pitchFamily="34" charset="0"/>
              <a:buChar char="•"/>
            </a:pPr>
            <a:r>
              <a:rPr lang="en-US" dirty="0">
                <a:latin typeface="Calibri" panose="020F0502020204030204" pitchFamily="34" charset="0"/>
              </a:rPr>
              <a:t>A single tetrahedral carbon atom can have four groups attached (group = collection of atoms)</a:t>
            </a:r>
            <a:endParaRPr lang="en-US" sz="2000" dirty="0">
              <a:latin typeface="Calibri" panose="020F0502020204030204" pitchFamily="34" charset="0"/>
            </a:endParaRPr>
          </a:p>
        </p:txBody>
      </p:sp>
      <p:sp>
        <p:nvSpPr>
          <p:cNvPr id="6" name="TextBox 5"/>
          <p:cNvSpPr txBox="1"/>
          <p:nvPr/>
        </p:nvSpPr>
        <p:spPr>
          <a:xfrm>
            <a:off x="1828802" y="152401"/>
            <a:ext cx="7162153" cy="523220"/>
          </a:xfrm>
          <a:prstGeom prst="rect">
            <a:avLst/>
          </a:prstGeom>
          <a:noFill/>
        </p:spPr>
        <p:txBody>
          <a:bodyPr wrap="none" rtlCol="0">
            <a:spAutoFit/>
          </a:bodyPr>
          <a:lstStyle/>
          <a:p>
            <a:r>
              <a:rPr lang="en-US" sz="2800" dirty="0">
                <a:latin typeface="Calibri" panose="020F0502020204030204" pitchFamily="34" charset="0"/>
              </a:rPr>
              <a:t>Unique Feature of Tetrahedral Carbon - Chirality</a:t>
            </a:r>
          </a:p>
        </p:txBody>
      </p:sp>
      <p:sp>
        <p:nvSpPr>
          <p:cNvPr id="7" name="TextBox 6">
            <a:extLst>
              <a:ext uri="{FF2B5EF4-FFF2-40B4-BE49-F238E27FC236}">
                <a16:creationId xmlns:a16="http://schemas.microsoft.com/office/drawing/2014/main" id="{EC4C7467-E286-4EAC-A1D7-5CB77801FB4D}"/>
              </a:ext>
            </a:extLst>
          </p:cNvPr>
          <p:cNvSpPr txBox="1"/>
          <p:nvPr/>
        </p:nvSpPr>
        <p:spPr>
          <a:xfrm>
            <a:off x="257997" y="3902425"/>
            <a:ext cx="2330281" cy="2308324"/>
          </a:xfrm>
          <a:prstGeom prst="rect">
            <a:avLst/>
          </a:prstGeom>
          <a:noFill/>
        </p:spPr>
        <p:txBody>
          <a:bodyPr wrap="square" rtlCol="0">
            <a:spAutoFit/>
          </a:bodyPr>
          <a:lstStyle/>
          <a:p>
            <a:pPr marL="285744" indent="-285744">
              <a:buFont typeface="Arial" panose="020B0604020202020204" pitchFamily="34" charset="0"/>
              <a:buChar char="•"/>
            </a:pPr>
            <a:r>
              <a:rPr lang="en-US" dirty="0">
                <a:latin typeface="Calibri" panose="020F0502020204030204" pitchFamily="34" charset="0"/>
              </a:rPr>
              <a:t>The biological properties of each enantiomer may be quite different, because they may interact with different receptors in the cell.</a:t>
            </a:r>
          </a:p>
        </p:txBody>
      </p:sp>
      <p:sp>
        <p:nvSpPr>
          <p:cNvPr id="5" name="TextBox 4">
            <a:extLst>
              <a:ext uri="{FF2B5EF4-FFF2-40B4-BE49-F238E27FC236}">
                <a16:creationId xmlns:a16="http://schemas.microsoft.com/office/drawing/2014/main" id="{45B32508-3444-4A1F-A08E-E01D07EB4206}"/>
              </a:ext>
            </a:extLst>
          </p:cNvPr>
          <p:cNvSpPr txBox="1"/>
          <p:nvPr/>
        </p:nvSpPr>
        <p:spPr>
          <a:xfrm>
            <a:off x="439544" y="1223685"/>
            <a:ext cx="7315201" cy="2585323"/>
          </a:xfrm>
          <a:prstGeom prst="rect">
            <a:avLst/>
          </a:prstGeom>
          <a:noFill/>
        </p:spPr>
        <p:txBody>
          <a:bodyPr wrap="square" rtlCol="0">
            <a:spAutoFit/>
          </a:bodyPr>
          <a:lstStyle/>
          <a:p>
            <a:pPr marL="285744" indent="-285744">
              <a:buFont typeface="Arial" panose="020B0604020202020204" pitchFamily="34" charset="0"/>
              <a:buChar char="•"/>
            </a:pPr>
            <a:r>
              <a:rPr lang="en-US" dirty="0">
                <a:latin typeface="Calibri" panose="020F0502020204030204" pitchFamily="34" charset="0"/>
              </a:rPr>
              <a:t>If the four groups are different, then two forms of the molecule are possible, they are </a:t>
            </a:r>
            <a:r>
              <a:rPr lang="en-US" b="1" dirty="0">
                <a:latin typeface="Calibri" panose="020F0502020204030204" pitchFamily="34" charset="0"/>
              </a:rPr>
              <a:t>mirror images </a:t>
            </a:r>
            <a:r>
              <a:rPr lang="en-US" dirty="0">
                <a:latin typeface="Calibri" panose="020F0502020204030204" pitchFamily="34" charset="0"/>
              </a:rPr>
              <a:t>of each other.</a:t>
            </a:r>
          </a:p>
          <a:p>
            <a:pPr marL="285744" indent="-285744">
              <a:buFont typeface="Arial" panose="020B0604020202020204" pitchFamily="34" charset="0"/>
              <a:buChar char="•"/>
            </a:pPr>
            <a:r>
              <a:rPr lang="en-US" dirty="0">
                <a:latin typeface="Calibri" panose="020F0502020204030204" pitchFamily="34" charset="0"/>
              </a:rPr>
              <a:t>The carbon that has four different </a:t>
            </a:r>
            <a:r>
              <a:rPr lang="en-US" i="1" dirty="0">
                <a:solidFill>
                  <a:srgbClr val="FF0000"/>
                </a:solidFill>
                <a:latin typeface="Calibri" panose="020F0502020204030204" pitchFamily="34" charset="0"/>
              </a:rPr>
              <a:t>groups</a:t>
            </a:r>
            <a:r>
              <a:rPr lang="en-US" dirty="0">
                <a:latin typeface="Calibri" panose="020F0502020204030204" pitchFamily="34" charset="0"/>
              </a:rPr>
              <a:t> is called a </a:t>
            </a:r>
            <a:r>
              <a:rPr lang="en-US" b="1" dirty="0">
                <a:latin typeface="Calibri" panose="020F0502020204030204" pitchFamily="34" charset="0"/>
              </a:rPr>
              <a:t>chiral carbon.</a:t>
            </a:r>
          </a:p>
          <a:p>
            <a:pPr marL="285744" indent="-285744">
              <a:buFont typeface="Arial" panose="020B0604020202020204" pitchFamily="34" charset="0"/>
              <a:buChar char="•"/>
            </a:pPr>
            <a:r>
              <a:rPr lang="en-US" dirty="0">
                <a:latin typeface="Calibri" panose="020F0502020204030204" pitchFamily="34" charset="0"/>
              </a:rPr>
              <a:t>The two different mirror-image molecules are called </a:t>
            </a:r>
            <a:r>
              <a:rPr lang="en-US" b="1" dirty="0">
                <a:latin typeface="Calibri" panose="020F0502020204030204" pitchFamily="34" charset="0"/>
              </a:rPr>
              <a:t>enantiomers</a:t>
            </a:r>
          </a:p>
          <a:p>
            <a:pPr marL="285744" indent="-285744">
              <a:buFont typeface="Arial" panose="020B0604020202020204" pitchFamily="34" charset="0"/>
              <a:buChar char="•"/>
            </a:pPr>
            <a:r>
              <a:rPr lang="en-US" dirty="0">
                <a:latin typeface="Calibri" panose="020F0502020204030204" pitchFamily="34" charset="0"/>
              </a:rPr>
              <a:t>These two </a:t>
            </a:r>
            <a:r>
              <a:rPr lang="en-US" i="1" dirty="0">
                <a:solidFill>
                  <a:srgbClr val="FF0000"/>
                </a:solidFill>
                <a:latin typeface="Calibri" panose="020F0502020204030204" pitchFamily="34" charset="0"/>
              </a:rPr>
              <a:t>cannot be superimposed </a:t>
            </a:r>
            <a:r>
              <a:rPr lang="en-US" dirty="0">
                <a:latin typeface="Calibri" panose="020F0502020204030204" pitchFamily="34" charset="0"/>
              </a:rPr>
              <a:t>on each other (superimposed = rotated so that the same atoms overlap)</a:t>
            </a:r>
          </a:p>
          <a:p>
            <a:pPr marL="285744" indent="-285744">
              <a:buFont typeface="Arial" panose="020B0604020202020204" pitchFamily="34" charset="0"/>
              <a:buChar char="•"/>
            </a:pPr>
            <a:r>
              <a:rPr lang="en-US" dirty="0">
                <a:latin typeface="Calibri" panose="020F0502020204030204" pitchFamily="34" charset="0"/>
              </a:rPr>
              <a:t>A mixture of both enantiomers is called a </a:t>
            </a:r>
            <a:r>
              <a:rPr lang="en-US" b="1" dirty="0">
                <a:latin typeface="Calibri" panose="020F0502020204030204" pitchFamily="34" charset="0"/>
              </a:rPr>
              <a:t>racemic mixture</a:t>
            </a:r>
            <a:r>
              <a:rPr lang="en-US" dirty="0">
                <a:latin typeface="Calibri" panose="020F0502020204030204" pitchFamily="34" charset="0"/>
              </a:rPr>
              <a:t>.</a:t>
            </a:r>
          </a:p>
          <a:p>
            <a:pPr marL="285744" indent="-285744">
              <a:buFont typeface="Arial" panose="020B0604020202020204" pitchFamily="34" charset="0"/>
              <a:buChar char="•"/>
            </a:pPr>
            <a:r>
              <a:rPr lang="en-US" dirty="0">
                <a:latin typeface="Calibri" panose="020F0502020204030204" pitchFamily="34" charset="0"/>
              </a:rPr>
              <a:t>One naming system to distinguish enantiomers is D &amp; L</a:t>
            </a:r>
          </a:p>
          <a:p>
            <a:pPr marL="285744" indent="-285744">
              <a:buFont typeface="Arial" panose="020B0604020202020204" pitchFamily="34" charset="0"/>
              <a:buChar char="•"/>
            </a:pPr>
            <a:endParaRPr lang="en-US" b="1" dirty="0">
              <a:latin typeface="Calibri" panose="020F0502020204030204" pitchFamily="34" charset="0"/>
            </a:endParaRPr>
          </a:p>
        </p:txBody>
      </p:sp>
      <p:grpSp>
        <p:nvGrpSpPr>
          <p:cNvPr id="18" name="Group 17">
            <a:extLst>
              <a:ext uri="{FF2B5EF4-FFF2-40B4-BE49-F238E27FC236}">
                <a16:creationId xmlns:a16="http://schemas.microsoft.com/office/drawing/2014/main" id="{4A703097-9513-92DB-D2AD-57C8946AD0A8}"/>
              </a:ext>
            </a:extLst>
          </p:cNvPr>
          <p:cNvGrpSpPr/>
          <p:nvPr/>
        </p:nvGrpSpPr>
        <p:grpSpPr>
          <a:xfrm>
            <a:off x="8107144" y="624089"/>
            <a:ext cx="1739527" cy="1754327"/>
            <a:chOff x="8323056" y="893968"/>
            <a:chExt cx="1739527" cy="1754327"/>
          </a:xfrm>
        </p:grpSpPr>
        <p:pic>
          <p:nvPicPr>
            <p:cNvPr id="3"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1607" t="10637" r="56194" b="5462"/>
            <a:stretch/>
          </p:blipFill>
          <p:spPr>
            <a:xfrm>
              <a:off x="8323056" y="893968"/>
              <a:ext cx="1739527" cy="1754327"/>
            </a:xfrm>
            <a:prstGeom prst="rect">
              <a:avLst/>
            </a:prstGeom>
          </p:spPr>
        </p:pic>
        <p:sp>
          <p:nvSpPr>
            <p:cNvPr id="20" name="Oval 19">
              <a:extLst>
                <a:ext uri="{FF2B5EF4-FFF2-40B4-BE49-F238E27FC236}">
                  <a16:creationId xmlns:a16="http://schemas.microsoft.com/office/drawing/2014/main" id="{FD1C185A-902D-439A-8A16-93D5296C1CD0}"/>
                </a:ext>
              </a:extLst>
            </p:cNvPr>
            <p:cNvSpPr/>
            <p:nvPr/>
          </p:nvSpPr>
          <p:spPr>
            <a:xfrm>
              <a:off x="9002320" y="950359"/>
              <a:ext cx="381000" cy="381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Oval 20">
              <a:extLst>
                <a:ext uri="{FF2B5EF4-FFF2-40B4-BE49-F238E27FC236}">
                  <a16:creationId xmlns:a16="http://schemas.microsoft.com/office/drawing/2014/main" id="{09ABA289-02F8-44CA-BF0B-F29DF7CE6634}"/>
                </a:ext>
              </a:extLst>
            </p:cNvPr>
            <p:cNvSpPr/>
            <p:nvPr/>
          </p:nvSpPr>
          <p:spPr>
            <a:xfrm>
              <a:off x="9652335" y="1914255"/>
              <a:ext cx="381000" cy="381000"/>
            </a:xfrm>
            <a:prstGeom prst="ellips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2" name="Oval 21">
              <a:extLst>
                <a:ext uri="{FF2B5EF4-FFF2-40B4-BE49-F238E27FC236}">
                  <a16:creationId xmlns:a16="http://schemas.microsoft.com/office/drawing/2014/main" id="{8B4FB89A-0F7B-446F-A129-A50313FEC91A}"/>
                </a:ext>
              </a:extLst>
            </p:cNvPr>
            <p:cNvSpPr/>
            <p:nvPr/>
          </p:nvSpPr>
          <p:spPr>
            <a:xfrm>
              <a:off x="8620996" y="2241464"/>
              <a:ext cx="381000" cy="3810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3" name="Oval 22">
              <a:extLst>
                <a:ext uri="{FF2B5EF4-FFF2-40B4-BE49-F238E27FC236}">
                  <a16:creationId xmlns:a16="http://schemas.microsoft.com/office/drawing/2014/main" id="{5FDECAEB-985B-43CF-A134-7E2A291B4C8E}"/>
                </a:ext>
              </a:extLst>
            </p:cNvPr>
            <p:cNvSpPr/>
            <p:nvPr/>
          </p:nvSpPr>
          <p:spPr>
            <a:xfrm>
              <a:off x="8414167" y="1771132"/>
              <a:ext cx="381000" cy="3810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nvGrpSpPr>
          <p:cNvPr id="15" name="Group 14">
            <a:extLst>
              <a:ext uri="{FF2B5EF4-FFF2-40B4-BE49-F238E27FC236}">
                <a16:creationId xmlns:a16="http://schemas.microsoft.com/office/drawing/2014/main" id="{7AFF8960-43AC-D761-E53C-31DAA7FE74DB}"/>
              </a:ext>
            </a:extLst>
          </p:cNvPr>
          <p:cNvGrpSpPr/>
          <p:nvPr/>
        </p:nvGrpSpPr>
        <p:grpSpPr>
          <a:xfrm>
            <a:off x="2588278" y="4027829"/>
            <a:ext cx="4421487" cy="2182920"/>
            <a:chOff x="5841702" y="4232611"/>
            <a:chExt cx="4421487" cy="2182920"/>
          </a:xfrm>
        </p:grpSpPr>
        <p:graphicFrame>
          <p:nvGraphicFramePr>
            <p:cNvPr id="8" name="Object 7">
              <a:extLst>
                <a:ext uri="{FF2B5EF4-FFF2-40B4-BE49-F238E27FC236}">
                  <a16:creationId xmlns:a16="http://schemas.microsoft.com/office/drawing/2014/main" id="{84872C19-6A4A-4496-B7A1-811451D37B29}"/>
                </a:ext>
              </a:extLst>
            </p:cNvPr>
            <p:cNvGraphicFramePr>
              <a:graphicFrameLocks noChangeAspect="1"/>
            </p:cNvGraphicFramePr>
            <p:nvPr>
              <p:extLst>
                <p:ext uri="{D42A27DB-BD31-4B8C-83A1-F6EECF244321}">
                  <p14:modId xmlns:p14="http://schemas.microsoft.com/office/powerpoint/2010/main" val="2030087307"/>
                </p:ext>
              </p:extLst>
            </p:nvPr>
          </p:nvGraphicFramePr>
          <p:xfrm>
            <a:off x="5943601" y="4649722"/>
            <a:ext cx="4319588" cy="1251255"/>
          </p:xfrm>
          <a:graphic>
            <a:graphicData uri="http://schemas.openxmlformats.org/presentationml/2006/ole">
              <mc:AlternateContent xmlns:mc="http://schemas.openxmlformats.org/markup-compatibility/2006">
                <mc:Choice xmlns:v="urn:schemas-microsoft-com:vml" Requires="v">
                  <p:oleObj name="MDLDrawObject Class" r:id="rId4" imgW="5724734" imgH="1667203" progId="MDLDrawOLE.MDLDrawObject.1">
                    <p:embed/>
                  </p:oleObj>
                </mc:Choice>
                <mc:Fallback>
                  <p:oleObj name="MDLDrawObject Class" r:id="rId4" imgW="5724734" imgH="1667203" progId="MDLDrawOLE.MDLDrawObject.1">
                    <p:embed/>
                    <p:pic>
                      <p:nvPicPr>
                        <p:cNvPr id="8" name="Object 7">
                          <a:extLst>
                            <a:ext uri="{FF2B5EF4-FFF2-40B4-BE49-F238E27FC236}">
                              <a16:creationId xmlns:a16="http://schemas.microsoft.com/office/drawing/2014/main" id="{84872C19-6A4A-4496-B7A1-811451D37B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1" y="4649722"/>
                          <a:ext cx="4319588" cy="1251255"/>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5739CD78-7358-49DE-B350-AB5C1709E198}"/>
                </a:ext>
              </a:extLst>
            </p:cNvPr>
            <p:cNvSpPr txBox="1"/>
            <p:nvPr/>
          </p:nvSpPr>
          <p:spPr>
            <a:xfrm>
              <a:off x="5841702" y="4232611"/>
              <a:ext cx="1802032" cy="369332"/>
            </a:xfrm>
            <a:prstGeom prst="rect">
              <a:avLst/>
            </a:prstGeom>
            <a:noFill/>
          </p:spPr>
          <p:txBody>
            <a:bodyPr wrap="none" rtlCol="0">
              <a:spAutoFit/>
            </a:bodyPr>
            <a:lstStyle/>
            <a:p>
              <a:r>
                <a:rPr lang="en-US" dirty="0">
                  <a:latin typeface="Calibri" panose="020F0502020204030204" pitchFamily="34" charset="0"/>
                </a:rPr>
                <a:t>Naproxen (Aleve)</a:t>
              </a:r>
            </a:p>
          </p:txBody>
        </p:sp>
        <p:sp>
          <p:nvSpPr>
            <p:cNvPr id="10" name="TextBox 9">
              <a:extLst>
                <a:ext uri="{FF2B5EF4-FFF2-40B4-BE49-F238E27FC236}">
                  <a16:creationId xmlns:a16="http://schemas.microsoft.com/office/drawing/2014/main" id="{2810F734-B707-46C6-B468-C0E65CF74A32}"/>
                </a:ext>
              </a:extLst>
            </p:cNvPr>
            <p:cNvSpPr txBox="1"/>
            <p:nvPr/>
          </p:nvSpPr>
          <p:spPr>
            <a:xfrm>
              <a:off x="6399789" y="6046199"/>
              <a:ext cx="1219200" cy="369332"/>
            </a:xfrm>
            <a:prstGeom prst="rect">
              <a:avLst/>
            </a:prstGeom>
            <a:noFill/>
          </p:spPr>
          <p:txBody>
            <a:bodyPr wrap="square" rtlCol="0">
              <a:spAutoFit/>
            </a:bodyPr>
            <a:lstStyle/>
            <a:p>
              <a:r>
                <a:rPr lang="en-US" dirty="0">
                  <a:latin typeface="Calibri" panose="020F0502020204030204" pitchFamily="34" charset="0"/>
                </a:rPr>
                <a:t>Liver toxin</a:t>
              </a:r>
            </a:p>
          </p:txBody>
        </p:sp>
        <p:sp>
          <p:nvSpPr>
            <p:cNvPr id="11" name="TextBox 10">
              <a:extLst>
                <a:ext uri="{FF2B5EF4-FFF2-40B4-BE49-F238E27FC236}">
                  <a16:creationId xmlns:a16="http://schemas.microsoft.com/office/drawing/2014/main" id="{62F3B037-4582-43C9-8285-DE48C67B284E}"/>
                </a:ext>
              </a:extLst>
            </p:cNvPr>
            <p:cNvSpPr txBox="1"/>
            <p:nvPr/>
          </p:nvSpPr>
          <p:spPr>
            <a:xfrm>
              <a:off x="8373428" y="6046199"/>
              <a:ext cx="1889760" cy="369332"/>
            </a:xfrm>
            <a:prstGeom prst="rect">
              <a:avLst/>
            </a:prstGeom>
            <a:noFill/>
          </p:spPr>
          <p:txBody>
            <a:bodyPr wrap="square" rtlCol="0">
              <a:spAutoFit/>
            </a:bodyPr>
            <a:lstStyle/>
            <a:p>
              <a:r>
                <a:rPr lang="en-US" dirty="0">
                  <a:latin typeface="Calibri" panose="020F0502020204030204" pitchFamily="34" charset="0"/>
                </a:rPr>
                <a:t>Anti-inflammatory</a:t>
              </a:r>
            </a:p>
          </p:txBody>
        </p:sp>
        <p:sp>
          <p:nvSpPr>
            <p:cNvPr id="4" name="TextBox 3">
              <a:extLst>
                <a:ext uri="{FF2B5EF4-FFF2-40B4-BE49-F238E27FC236}">
                  <a16:creationId xmlns:a16="http://schemas.microsoft.com/office/drawing/2014/main" id="{12A61FC9-D6FE-4055-BEF6-73E45F4047D2}"/>
                </a:ext>
              </a:extLst>
            </p:cNvPr>
            <p:cNvSpPr txBox="1"/>
            <p:nvPr/>
          </p:nvSpPr>
          <p:spPr>
            <a:xfrm>
              <a:off x="7553511" y="4346637"/>
              <a:ext cx="1448811" cy="369332"/>
            </a:xfrm>
            <a:prstGeom prst="rect">
              <a:avLst/>
            </a:prstGeom>
            <a:noFill/>
          </p:spPr>
          <p:txBody>
            <a:bodyPr wrap="square" rtlCol="0">
              <a:spAutoFit/>
            </a:bodyPr>
            <a:lstStyle/>
            <a:p>
              <a:r>
                <a:rPr lang="en-US" dirty="0">
                  <a:latin typeface="Calibri" panose="020F0502020204030204" pitchFamily="34" charset="0"/>
                </a:rPr>
                <a:t>Chiral carbon</a:t>
              </a:r>
            </a:p>
          </p:txBody>
        </p:sp>
        <p:cxnSp>
          <p:nvCxnSpPr>
            <p:cNvPr id="29" name="Straight Connector 28">
              <a:extLst>
                <a:ext uri="{FF2B5EF4-FFF2-40B4-BE49-F238E27FC236}">
                  <a16:creationId xmlns:a16="http://schemas.microsoft.com/office/drawing/2014/main" id="{C5A02147-4B6E-4F07-999A-408EE432FC4E}"/>
                </a:ext>
              </a:extLst>
            </p:cNvPr>
            <p:cNvCxnSpPr/>
            <p:nvPr/>
          </p:nvCxnSpPr>
          <p:spPr>
            <a:xfrm>
              <a:off x="8229600" y="4902802"/>
              <a:ext cx="0" cy="1057105"/>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Date Placeholder 11">
            <a:extLst>
              <a:ext uri="{FF2B5EF4-FFF2-40B4-BE49-F238E27FC236}">
                <a16:creationId xmlns:a16="http://schemas.microsoft.com/office/drawing/2014/main" id="{6CA14F0B-F706-44F6-92E6-37747E679AAF}"/>
              </a:ext>
            </a:extLst>
          </p:cNvPr>
          <p:cNvSpPr>
            <a:spLocks noGrp="1"/>
          </p:cNvSpPr>
          <p:nvPr>
            <p:ph type="dt" sz="half" idx="10"/>
          </p:nvPr>
        </p:nvSpPr>
        <p:spPr/>
        <p:txBody>
          <a:bodyPr/>
          <a:lstStyle/>
          <a:p>
            <a:fld id="{B5E0F2AA-CB60-49A9-BBD5-3C7AAC9A6CA6}" type="datetime1">
              <a:rPr lang="en-US" smtClean="0"/>
              <a:t>8/12/2023</a:t>
            </a:fld>
            <a:endParaRPr lang="en-US"/>
          </a:p>
        </p:txBody>
      </p:sp>
      <p:sp>
        <p:nvSpPr>
          <p:cNvPr id="13" name="Footer Placeholder 12">
            <a:extLst>
              <a:ext uri="{FF2B5EF4-FFF2-40B4-BE49-F238E27FC236}">
                <a16:creationId xmlns:a16="http://schemas.microsoft.com/office/drawing/2014/main" id="{3F9640FC-C154-49BF-9A62-38B746711954}"/>
              </a:ext>
            </a:extLst>
          </p:cNvPr>
          <p:cNvSpPr>
            <a:spLocks noGrp="1"/>
          </p:cNvSpPr>
          <p:nvPr>
            <p:ph type="ftr" sz="quarter" idx="11"/>
          </p:nvPr>
        </p:nvSpPr>
        <p:spPr/>
        <p:txBody>
          <a:bodyPr/>
          <a:lstStyle/>
          <a:p>
            <a:r>
              <a:rPr lang="en-US"/>
              <a:t>Lecture 1 - D &amp; D</a:t>
            </a:r>
          </a:p>
        </p:txBody>
      </p:sp>
      <p:sp>
        <p:nvSpPr>
          <p:cNvPr id="14" name="Slide Number Placeholder 13">
            <a:extLst>
              <a:ext uri="{FF2B5EF4-FFF2-40B4-BE49-F238E27FC236}">
                <a16:creationId xmlns:a16="http://schemas.microsoft.com/office/drawing/2014/main" id="{0B6AB3E9-640A-49FA-892A-6D4D26E617AB}"/>
              </a:ext>
            </a:extLst>
          </p:cNvPr>
          <p:cNvSpPr>
            <a:spLocks noGrp="1"/>
          </p:cNvSpPr>
          <p:nvPr>
            <p:ph type="sldNum" sz="quarter" idx="12"/>
          </p:nvPr>
        </p:nvSpPr>
        <p:spPr/>
        <p:txBody>
          <a:bodyPr/>
          <a:lstStyle/>
          <a:p>
            <a:fld id="{DC3BB032-4020-48F4-953B-341806DC4A2B}" type="slidenum">
              <a:rPr lang="en-US" smtClean="0"/>
              <a:t>11</a:t>
            </a:fld>
            <a:endParaRPr lang="en-US"/>
          </a:p>
        </p:txBody>
      </p:sp>
      <p:graphicFrame>
        <p:nvGraphicFramePr>
          <p:cNvPr id="16" name="Object 15">
            <a:extLst>
              <a:ext uri="{FF2B5EF4-FFF2-40B4-BE49-F238E27FC236}">
                <a16:creationId xmlns:a16="http://schemas.microsoft.com/office/drawing/2014/main" id="{5A5F1A6F-E896-608D-89C2-6C80B3A81D00}"/>
              </a:ext>
            </a:extLst>
          </p:cNvPr>
          <p:cNvGraphicFramePr>
            <a:graphicFrameLocks noChangeAspect="1"/>
          </p:cNvGraphicFramePr>
          <p:nvPr>
            <p:extLst>
              <p:ext uri="{D42A27DB-BD31-4B8C-83A1-F6EECF244321}">
                <p14:modId xmlns:p14="http://schemas.microsoft.com/office/powerpoint/2010/main" val="452084763"/>
              </p:ext>
            </p:extLst>
          </p:nvPr>
        </p:nvGraphicFramePr>
        <p:xfrm>
          <a:off x="7330264" y="3490809"/>
          <a:ext cx="4692650" cy="2003425"/>
        </p:xfrm>
        <a:graphic>
          <a:graphicData uri="http://schemas.openxmlformats.org/presentationml/2006/ole">
            <mc:AlternateContent xmlns:mc="http://schemas.openxmlformats.org/markup-compatibility/2006">
              <mc:Choice xmlns:v="urn:schemas-microsoft-com:vml" Requires="v">
                <p:oleObj name="MDLDrawObject Class" r:id="rId6" imgW="6447556" imgH="2752659" progId="MDLDrawOLE.MDLDrawObject.1">
                  <p:embed/>
                </p:oleObj>
              </mc:Choice>
              <mc:Fallback>
                <p:oleObj name="MDLDrawObject Class" r:id="rId6" imgW="6447556" imgH="2752659" progId="MDLDrawOLE.MDLDrawObject.1">
                  <p:embed/>
                  <p:pic>
                    <p:nvPicPr>
                      <p:cNvPr id="91" name="Object 90">
                        <a:extLst>
                          <a:ext uri="{FF2B5EF4-FFF2-40B4-BE49-F238E27FC236}">
                            <a16:creationId xmlns:a16="http://schemas.microsoft.com/office/drawing/2014/main" id="{AD9CB33B-FCA8-4217-9873-862E321E80D9}"/>
                          </a:ext>
                        </a:extLst>
                      </p:cNvPr>
                      <p:cNvPicPr/>
                      <p:nvPr/>
                    </p:nvPicPr>
                    <p:blipFill>
                      <a:blip r:embed="rId7"/>
                      <a:stretch>
                        <a:fillRect/>
                      </a:stretch>
                    </p:blipFill>
                    <p:spPr>
                      <a:xfrm>
                        <a:off x="7330264" y="3490809"/>
                        <a:ext cx="4692650" cy="20034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B8E42C01-2B8A-7C9E-3342-03C5FBC4855C}"/>
              </a:ext>
            </a:extLst>
          </p:cNvPr>
          <p:cNvSpPr txBox="1"/>
          <p:nvPr/>
        </p:nvSpPr>
        <p:spPr>
          <a:xfrm>
            <a:off x="7690599" y="5286919"/>
            <a:ext cx="4253648" cy="1120948"/>
          </a:xfrm>
          <a:prstGeom prst="rect">
            <a:avLst/>
          </a:prstGeom>
          <a:noFill/>
        </p:spPr>
        <p:txBody>
          <a:bodyPr wrap="square" rtlCol="0">
            <a:spAutoFit/>
          </a:bodyPr>
          <a:lstStyle/>
          <a:p>
            <a:pPr>
              <a:lnSpc>
                <a:spcPct val="200000"/>
              </a:lnSpc>
            </a:pPr>
            <a:r>
              <a:rPr lang="en-US" i="1" dirty="0">
                <a:solidFill>
                  <a:srgbClr val="0070C0"/>
                </a:solidFill>
                <a:latin typeface="Calibri" panose="020F0502020204030204" pitchFamily="34" charset="0"/>
              </a:rPr>
              <a:t>L-Alanine binds better because of more favorable _______________ interactions.</a:t>
            </a:r>
          </a:p>
        </p:txBody>
      </p:sp>
      <p:grpSp>
        <p:nvGrpSpPr>
          <p:cNvPr id="19" name="Group 18">
            <a:extLst>
              <a:ext uri="{FF2B5EF4-FFF2-40B4-BE49-F238E27FC236}">
                <a16:creationId xmlns:a16="http://schemas.microsoft.com/office/drawing/2014/main" id="{A4253ABD-C44E-6E4E-E109-16C12631016F}"/>
              </a:ext>
            </a:extLst>
          </p:cNvPr>
          <p:cNvGrpSpPr/>
          <p:nvPr/>
        </p:nvGrpSpPr>
        <p:grpSpPr>
          <a:xfrm>
            <a:off x="10159592" y="533400"/>
            <a:ext cx="1739527" cy="1754327"/>
            <a:chOff x="8323056" y="893968"/>
            <a:chExt cx="1739527" cy="1754327"/>
          </a:xfrm>
        </p:grpSpPr>
        <p:pic>
          <p:nvPicPr>
            <p:cNvPr id="24" name="Content Placeholder 3">
              <a:extLst>
                <a:ext uri="{FF2B5EF4-FFF2-40B4-BE49-F238E27FC236}">
                  <a16:creationId xmlns:a16="http://schemas.microsoft.com/office/drawing/2014/main" id="{FC6959ED-3357-40C8-F71B-449CEC289A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7" t="10637" r="56194" b="5462"/>
            <a:stretch/>
          </p:blipFill>
          <p:spPr>
            <a:xfrm>
              <a:off x="8323056" y="893968"/>
              <a:ext cx="1739527" cy="1754327"/>
            </a:xfrm>
            <a:prstGeom prst="rect">
              <a:avLst/>
            </a:prstGeom>
          </p:spPr>
        </p:pic>
        <p:sp>
          <p:nvSpPr>
            <p:cNvPr id="25" name="Oval 24">
              <a:extLst>
                <a:ext uri="{FF2B5EF4-FFF2-40B4-BE49-F238E27FC236}">
                  <a16:creationId xmlns:a16="http://schemas.microsoft.com/office/drawing/2014/main" id="{F27B0DC9-1D91-5BBE-408C-D7A8950D5CA7}"/>
                </a:ext>
              </a:extLst>
            </p:cNvPr>
            <p:cNvSpPr/>
            <p:nvPr/>
          </p:nvSpPr>
          <p:spPr>
            <a:xfrm>
              <a:off x="9002320" y="950359"/>
              <a:ext cx="381000" cy="381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6" name="Oval 25">
              <a:extLst>
                <a:ext uri="{FF2B5EF4-FFF2-40B4-BE49-F238E27FC236}">
                  <a16:creationId xmlns:a16="http://schemas.microsoft.com/office/drawing/2014/main" id="{B655D037-E6A7-C26A-CF4F-6A53490B8139}"/>
                </a:ext>
              </a:extLst>
            </p:cNvPr>
            <p:cNvSpPr/>
            <p:nvPr/>
          </p:nvSpPr>
          <p:spPr>
            <a:xfrm>
              <a:off x="8412549" y="1834633"/>
              <a:ext cx="381000" cy="381000"/>
            </a:xfrm>
            <a:prstGeom prst="ellips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7" name="Oval 26">
              <a:extLst>
                <a:ext uri="{FF2B5EF4-FFF2-40B4-BE49-F238E27FC236}">
                  <a16:creationId xmlns:a16="http://schemas.microsoft.com/office/drawing/2014/main" id="{DADCB097-0830-B5BA-397B-3D5FF259F563}"/>
                </a:ext>
              </a:extLst>
            </p:cNvPr>
            <p:cNvSpPr/>
            <p:nvPr/>
          </p:nvSpPr>
          <p:spPr>
            <a:xfrm>
              <a:off x="8620996" y="2241464"/>
              <a:ext cx="381000" cy="3810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8" name="Oval 27">
              <a:extLst>
                <a:ext uri="{FF2B5EF4-FFF2-40B4-BE49-F238E27FC236}">
                  <a16:creationId xmlns:a16="http://schemas.microsoft.com/office/drawing/2014/main" id="{4C9E9DE3-BD7F-AB29-1B5F-A08BAE6BA3C1}"/>
                </a:ext>
              </a:extLst>
            </p:cNvPr>
            <p:cNvSpPr/>
            <p:nvPr/>
          </p:nvSpPr>
          <p:spPr>
            <a:xfrm>
              <a:off x="9598377" y="1980808"/>
              <a:ext cx="381000" cy="3810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0" name="TextBox 29">
            <a:extLst>
              <a:ext uri="{FF2B5EF4-FFF2-40B4-BE49-F238E27FC236}">
                <a16:creationId xmlns:a16="http://schemas.microsoft.com/office/drawing/2014/main" id="{38D2526A-B075-E6E1-BCFD-7BA6C1D26B80}"/>
              </a:ext>
            </a:extLst>
          </p:cNvPr>
          <p:cNvSpPr txBox="1"/>
          <p:nvPr/>
        </p:nvSpPr>
        <p:spPr>
          <a:xfrm flipH="1">
            <a:off x="7332067" y="2859429"/>
            <a:ext cx="4542552" cy="646331"/>
          </a:xfrm>
          <a:prstGeom prst="rect">
            <a:avLst/>
          </a:prstGeom>
          <a:noFill/>
        </p:spPr>
        <p:txBody>
          <a:bodyPr wrap="square" rtlCol="0">
            <a:spAutoFit/>
          </a:bodyPr>
          <a:lstStyle/>
          <a:p>
            <a:pPr algn="l"/>
            <a:r>
              <a:rPr lang="en-US" dirty="0">
                <a:latin typeface="Calibri" panose="020F0502020204030204" pitchFamily="34" charset="0"/>
              </a:rPr>
              <a:t>Two Different enantiomers (L and D alanine) binding to the same receptor</a:t>
            </a:r>
          </a:p>
        </p:txBody>
      </p:sp>
    </p:spTree>
    <p:extLst>
      <p:ext uri="{BB962C8B-B14F-4D97-AF65-F5344CB8AC3E}">
        <p14:creationId xmlns:p14="http://schemas.microsoft.com/office/powerpoint/2010/main" val="526590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Thalidomide interconverts between (R)- and (S)-enantiomers with protein...  | Download Scientific Diagram">
            <a:hlinkClick r:id="rId3"/>
            <a:extLst>
              <a:ext uri="{FF2B5EF4-FFF2-40B4-BE49-F238E27FC236}">
                <a16:creationId xmlns:a16="http://schemas.microsoft.com/office/drawing/2014/main" id="{0862BC18-EA8D-48A1-BA47-57C10F1B1D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240" y="3271459"/>
            <a:ext cx="3891247" cy="1621353"/>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a:extLst>
              <a:ext uri="{FF2B5EF4-FFF2-40B4-BE49-F238E27FC236}">
                <a16:creationId xmlns:a16="http://schemas.microsoft.com/office/drawing/2014/main" id="{99D6D93E-4CEE-44A3-B90A-F06AF36B42D3}"/>
              </a:ext>
            </a:extLst>
          </p:cNvPr>
          <p:cNvSpPr>
            <a:spLocks noGrp="1"/>
          </p:cNvSpPr>
          <p:nvPr>
            <p:ph type="dt" sz="half" idx="10"/>
          </p:nvPr>
        </p:nvSpPr>
        <p:spPr/>
        <p:txBody>
          <a:bodyPr/>
          <a:lstStyle/>
          <a:p>
            <a:fld id="{C4763E79-AA38-424C-83B7-C155E95130F7}" type="datetime1">
              <a:rPr lang="en-US" smtClean="0"/>
              <a:t>8/12/2023</a:t>
            </a:fld>
            <a:endParaRPr lang="en-US"/>
          </a:p>
        </p:txBody>
      </p:sp>
      <p:sp>
        <p:nvSpPr>
          <p:cNvPr id="3" name="Footer Placeholder 2">
            <a:extLst>
              <a:ext uri="{FF2B5EF4-FFF2-40B4-BE49-F238E27FC236}">
                <a16:creationId xmlns:a16="http://schemas.microsoft.com/office/drawing/2014/main" id="{3A681AE8-62AA-4548-85E9-64C80656A795}"/>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9B95043A-A5ED-4506-BE15-D82A31DF9CA3}"/>
              </a:ext>
            </a:extLst>
          </p:cNvPr>
          <p:cNvSpPr>
            <a:spLocks noGrp="1"/>
          </p:cNvSpPr>
          <p:nvPr>
            <p:ph type="sldNum" sz="quarter" idx="12"/>
          </p:nvPr>
        </p:nvSpPr>
        <p:spPr/>
        <p:txBody>
          <a:bodyPr/>
          <a:lstStyle/>
          <a:p>
            <a:fld id="{DC3BB032-4020-48F4-953B-341806DC4A2B}" type="slidenum">
              <a:rPr lang="en-US" smtClean="0"/>
              <a:t>12</a:t>
            </a:fld>
            <a:endParaRPr lang="en-US"/>
          </a:p>
        </p:txBody>
      </p:sp>
      <p:pic>
        <p:nvPicPr>
          <p:cNvPr id="7" name="Picture 6">
            <a:extLst>
              <a:ext uri="{FF2B5EF4-FFF2-40B4-BE49-F238E27FC236}">
                <a16:creationId xmlns:a16="http://schemas.microsoft.com/office/drawing/2014/main" id="{64D3A081-D1E6-4EFB-8D7C-63EF58633D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3992" y="262786"/>
            <a:ext cx="2381250" cy="1047750"/>
          </a:xfrm>
          <a:prstGeom prst="rect">
            <a:avLst/>
          </a:prstGeom>
        </p:spPr>
      </p:pic>
      <p:sp>
        <p:nvSpPr>
          <p:cNvPr id="8" name="Rectangle 7">
            <a:extLst>
              <a:ext uri="{FF2B5EF4-FFF2-40B4-BE49-F238E27FC236}">
                <a16:creationId xmlns:a16="http://schemas.microsoft.com/office/drawing/2014/main" id="{CB58D982-0294-472F-BCB6-4B9FC012504C}"/>
              </a:ext>
            </a:extLst>
          </p:cNvPr>
          <p:cNvSpPr/>
          <p:nvPr/>
        </p:nvSpPr>
        <p:spPr>
          <a:xfrm>
            <a:off x="533400" y="533400"/>
            <a:ext cx="1314784" cy="369332"/>
          </a:xfrm>
          <a:prstGeom prst="rect">
            <a:avLst/>
          </a:prstGeom>
        </p:spPr>
        <p:txBody>
          <a:bodyPr wrap="none">
            <a:spAutoFit/>
          </a:bodyPr>
          <a:lstStyle/>
          <a:p>
            <a:r>
              <a:rPr lang="en-US" b="1" i="1" dirty="0">
                <a:latin typeface="Calibri" panose="020F0502020204030204" pitchFamily="34" charset="0"/>
              </a:rPr>
              <a:t>Propranolol</a:t>
            </a:r>
          </a:p>
        </p:txBody>
      </p:sp>
      <p:sp>
        <p:nvSpPr>
          <p:cNvPr id="9" name="Rectangle 8">
            <a:extLst>
              <a:ext uri="{FF2B5EF4-FFF2-40B4-BE49-F238E27FC236}">
                <a16:creationId xmlns:a16="http://schemas.microsoft.com/office/drawing/2014/main" id="{D91961DD-8C57-4F74-9C4A-AABE8F64C2FA}"/>
              </a:ext>
            </a:extLst>
          </p:cNvPr>
          <p:cNvSpPr/>
          <p:nvPr/>
        </p:nvSpPr>
        <p:spPr>
          <a:xfrm>
            <a:off x="559218" y="2600364"/>
            <a:ext cx="1080167" cy="369332"/>
          </a:xfrm>
          <a:prstGeom prst="rect">
            <a:avLst/>
          </a:prstGeom>
        </p:spPr>
        <p:txBody>
          <a:bodyPr wrap="none">
            <a:spAutoFit/>
          </a:bodyPr>
          <a:lstStyle/>
          <a:p>
            <a:r>
              <a:rPr lang="en-US" b="1" dirty="0">
                <a:latin typeface="Calibri" panose="020F0502020204030204" pitchFamily="34" charset="0"/>
              </a:rPr>
              <a:t>Valsartan</a:t>
            </a:r>
          </a:p>
        </p:txBody>
      </p:sp>
      <p:pic>
        <p:nvPicPr>
          <p:cNvPr id="11" name="Picture 10">
            <a:extLst>
              <a:ext uri="{FF2B5EF4-FFF2-40B4-BE49-F238E27FC236}">
                <a16:creationId xmlns:a16="http://schemas.microsoft.com/office/drawing/2014/main" id="{78EB6985-31C2-45B6-8699-D938C44797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9385" y="2094910"/>
            <a:ext cx="2095500" cy="1533525"/>
          </a:xfrm>
          <a:prstGeom prst="rect">
            <a:avLst/>
          </a:prstGeom>
        </p:spPr>
      </p:pic>
      <p:sp>
        <p:nvSpPr>
          <p:cNvPr id="12" name="Rectangle 11">
            <a:extLst>
              <a:ext uri="{FF2B5EF4-FFF2-40B4-BE49-F238E27FC236}">
                <a16:creationId xmlns:a16="http://schemas.microsoft.com/office/drawing/2014/main" id="{C99F5666-93D3-473D-A606-B242B77D9514}"/>
              </a:ext>
            </a:extLst>
          </p:cNvPr>
          <p:cNvSpPr/>
          <p:nvPr/>
        </p:nvSpPr>
        <p:spPr>
          <a:xfrm>
            <a:off x="609600" y="4824999"/>
            <a:ext cx="1381532" cy="369332"/>
          </a:xfrm>
          <a:prstGeom prst="rect">
            <a:avLst/>
          </a:prstGeom>
        </p:spPr>
        <p:txBody>
          <a:bodyPr wrap="none">
            <a:spAutoFit/>
          </a:bodyPr>
          <a:lstStyle/>
          <a:p>
            <a:r>
              <a:rPr lang="en-US" b="1" dirty="0">
                <a:latin typeface="Calibri" panose="020F0502020204030204" pitchFamily="34" charset="0"/>
              </a:rPr>
              <a:t>levalbuterol </a:t>
            </a:r>
          </a:p>
        </p:txBody>
      </p:sp>
      <p:pic>
        <p:nvPicPr>
          <p:cNvPr id="16" name="Picture 15">
            <a:extLst>
              <a:ext uri="{FF2B5EF4-FFF2-40B4-BE49-F238E27FC236}">
                <a16:creationId xmlns:a16="http://schemas.microsoft.com/office/drawing/2014/main" id="{3D565135-E36A-4BCF-88C2-9BDA088898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6854" y="4416562"/>
            <a:ext cx="2143125" cy="952500"/>
          </a:xfrm>
          <a:prstGeom prst="rect">
            <a:avLst/>
          </a:prstGeom>
        </p:spPr>
      </p:pic>
      <p:sp>
        <p:nvSpPr>
          <p:cNvPr id="17" name="Rectangle 16">
            <a:extLst>
              <a:ext uri="{FF2B5EF4-FFF2-40B4-BE49-F238E27FC236}">
                <a16:creationId xmlns:a16="http://schemas.microsoft.com/office/drawing/2014/main" id="{9A29D149-A501-4E7D-A882-5AF28B26B47B}"/>
              </a:ext>
            </a:extLst>
          </p:cNvPr>
          <p:cNvSpPr/>
          <p:nvPr/>
        </p:nvSpPr>
        <p:spPr>
          <a:xfrm>
            <a:off x="4967549" y="505300"/>
            <a:ext cx="1204432" cy="369332"/>
          </a:xfrm>
          <a:prstGeom prst="rect">
            <a:avLst/>
          </a:prstGeom>
        </p:spPr>
        <p:txBody>
          <a:bodyPr wrap="none">
            <a:spAutoFit/>
          </a:bodyPr>
          <a:lstStyle/>
          <a:p>
            <a:r>
              <a:rPr lang="en-US" b="1" dirty="0">
                <a:latin typeface="Calibri" panose="020F0502020204030204" pitchFamily="34" charset="0"/>
              </a:rPr>
              <a:t>levamisole</a:t>
            </a:r>
          </a:p>
        </p:txBody>
      </p:sp>
      <p:pic>
        <p:nvPicPr>
          <p:cNvPr id="19" name="Picture 18">
            <a:extLst>
              <a:ext uri="{FF2B5EF4-FFF2-40B4-BE49-F238E27FC236}">
                <a16:creationId xmlns:a16="http://schemas.microsoft.com/office/drawing/2014/main" id="{FB862E4A-87B7-4F31-AD61-1E90F015CA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11240" y="443066"/>
            <a:ext cx="1714500" cy="628650"/>
          </a:xfrm>
          <a:prstGeom prst="rect">
            <a:avLst/>
          </a:prstGeom>
        </p:spPr>
      </p:pic>
      <p:sp>
        <p:nvSpPr>
          <p:cNvPr id="20" name="TextBox 19">
            <a:extLst>
              <a:ext uri="{FF2B5EF4-FFF2-40B4-BE49-F238E27FC236}">
                <a16:creationId xmlns:a16="http://schemas.microsoft.com/office/drawing/2014/main" id="{547D04FA-1BCF-44B6-858B-95CC5F1F698E}"/>
              </a:ext>
            </a:extLst>
          </p:cNvPr>
          <p:cNvSpPr txBox="1"/>
          <p:nvPr/>
        </p:nvSpPr>
        <p:spPr>
          <a:xfrm>
            <a:off x="4534091" y="3738420"/>
            <a:ext cx="2527934" cy="369332"/>
          </a:xfrm>
          <a:prstGeom prst="rect">
            <a:avLst/>
          </a:prstGeom>
          <a:noFill/>
        </p:spPr>
        <p:txBody>
          <a:bodyPr wrap="square" rtlCol="0">
            <a:spAutoFit/>
          </a:bodyPr>
          <a:lstStyle/>
          <a:p>
            <a:r>
              <a:rPr lang="en-US" b="1" dirty="0">
                <a:latin typeface="Calibri" panose="020F0502020204030204" pitchFamily="34" charset="0"/>
              </a:rPr>
              <a:t>Thalidomide</a:t>
            </a:r>
          </a:p>
        </p:txBody>
      </p:sp>
      <p:pic>
        <p:nvPicPr>
          <p:cNvPr id="22" name="Graphic 21">
            <a:extLst>
              <a:ext uri="{FF2B5EF4-FFF2-40B4-BE49-F238E27FC236}">
                <a16:creationId xmlns:a16="http://schemas.microsoft.com/office/drawing/2014/main" id="{7D373640-444C-45AD-AAF3-F8F1DD97D61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05600" y="4927369"/>
            <a:ext cx="4444743" cy="1711481"/>
          </a:xfrm>
          <a:prstGeom prst="rect">
            <a:avLst/>
          </a:prstGeom>
        </p:spPr>
      </p:pic>
      <p:sp>
        <p:nvSpPr>
          <p:cNvPr id="24" name="Rectangle 23">
            <a:extLst>
              <a:ext uri="{FF2B5EF4-FFF2-40B4-BE49-F238E27FC236}">
                <a16:creationId xmlns:a16="http://schemas.microsoft.com/office/drawing/2014/main" id="{80BBA625-8350-4777-9936-B8B408CCAB03}"/>
              </a:ext>
            </a:extLst>
          </p:cNvPr>
          <p:cNvSpPr/>
          <p:nvPr/>
        </p:nvSpPr>
        <p:spPr>
          <a:xfrm>
            <a:off x="298091" y="5823664"/>
            <a:ext cx="6096000" cy="646331"/>
          </a:xfrm>
          <a:prstGeom prst="rect">
            <a:avLst/>
          </a:prstGeom>
        </p:spPr>
        <p:txBody>
          <a:bodyPr>
            <a:spAutoFit/>
          </a:bodyPr>
          <a:lstStyle/>
          <a:p>
            <a:r>
              <a:rPr lang="en-US" dirty="0">
                <a:solidFill>
                  <a:srgbClr val="C00000"/>
                </a:solidFill>
                <a:latin typeface="Calibri" panose="020F0502020204030204" pitchFamily="34" charset="0"/>
              </a:rPr>
              <a:t>https://docs.google.com/presentation/d/1PJ33ZCi55w4Bdjg4KVQ0qf2HrCfwVHKLcdkvIbUbdfw/edit?usp=sharing</a:t>
            </a:r>
          </a:p>
        </p:txBody>
      </p:sp>
      <p:sp>
        <p:nvSpPr>
          <p:cNvPr id="25" name="Rectangle 24">
            <a:extLst>
              <a:ext uri="{FF2B5EF4-FFF2-40B4-BE49-F238E27FC236}">
                <a16:creationId xmlns:a16="http://schemas.microsoft.com/office/drawing/2014/main" id="{DA30B7B0-CFE6-41A7-BD67-68D9797687EF}"/>
              </a:ext>
            </a:extLst>
          </p:cNvPr>
          <p:cNvSpPr/>
          <p:nvPr/>
        </p:nvSpPr>
        <p:spPr>
          <a:xfrm>
            <a:off x="4815052" y="2121860"/>
            <a:ext cx="1209690" cy="369332"/>
          </a:xfrm>
          <a:prstGeom prst="rect">
            <a:avLst/>
          </a:prstGeom>
        </p:spPr>
        <p:txBody>
          <a:bodyPr wrap="none">
            <a:spAutoFit/>
          </a:bodyPr>
          <a:lstStyle/>
          <a:p>
            <a:r>
              <a:rPr lang="en-US" b="1" dirty="0">
                <a:latin typeface="Calibri" panose="020F0502020204030204" pitchFamily="34" charset="0"/>
              </a:rPr>
              <a:t>citalopram</a:t>
            </a:r>
          </a:p>
        </p:txBody>
      </p:sp>
      <p:pic>
        <p:nvPicPr>
          <p:cNvPr id="39942" name="Picture 6" descr="citalopram - Wiktionary">
            <a:hlinkClick r:id="rId11"/>
            <a:extLst>
              <a:ext uri="{FF2B5EF4-FFF2-40B4-BE49-F238E27FC236}">
                <a16:creationId xmlns:a16="http://schemas.microsoft.com/office/drawing/2014/main" id="{18ACC12F-DDC1-4823-B26C-956E98E5673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61617" y="1309536"/>
            <a:ext cx="2095500" cy="164891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A7D65687-5AD2-4758-943B-BC1A2F59FBC4}"/>
              </a:ext>
            </a:extLst>
          </p:cNvPr>
          <p:cNvSpPr txBox="1"/>
          <p:nvPr/>
        </p:nvSpPr>
        <p:spPr>
          <a:xfrm>
            <a:off x="543978" y="791245"/>
            <a:ext cx="412292" cy="369332"/>
          </a:xfrm>
          <a:prstGeom prst="rect">
            <a:avLst/>
          </a:prstGeom>
          <a:noFill/>
        </p:spPr>
        <p:txBody>
          <a:bodyPr wrap="none" rtlCol="0">
            <a:spAutoFit/>
          </a:bodyPr>
          <a:lstStyle/>
          <a:p>
            <a:r>
              <a:rPr lang="en-US" dirty="0">
                <a:latin typeface="Calibri" panose="020F0502020204030204" pitchFamily="34" charset="0"/>
              </a:rPr>
              <a:t>1. </a:t>
            </a:r>
          </a:p>
        </p:txBody>
      </p:sp>
      <p:sp>
        <p:nvSpPr>
          <p:cNvPr id="27" name="TextBox 26">
            <a:extLst>
              <a:ext uri="{FF2B5EF4-FFF2-40B4-BE49-F238E27FC236}">
                <a16:creationId xmlns:a16="http://schemas.microsoft.com/office/drawing/2014/main" id="{28803A60-B0D8-4C47-B8BA-106B674875A8}"/>
              </a:ext>
            </a:extLst>
          </p:cNvPr>
          <p:cNvSpPr txBox="1"/>
          <p:nvPr/>
        </p:nvSpPr>
        <p:spPr>
          <a:xfrm>
            <a:off x="548640" y="2908458"/>
            <a:ext cx="412292" cy="369332"/>
          </a:xfrm>
          <a:prstGeom prst="rect">
            <a:avLst/>
          </a:prstGeom>
          <a:noFill/>
        </p:spPr>
        <p:txBody>
          <a:bodyPr wrap="none" rtlCol="0">
            <a:spAutoFit/>
          </a:bodyPr>
          <a:lstStyle/>
          <a:p>
            <a:r>
              <a:rPr lang="en-US" dirty="0">
                <a:latin typeface="Calibri" panose="020F0502020204030204" pitchFamily="34" charset="0"/>
              </a:rPr>
              <a:t>2. </a:t>
            </a:r>
          </a:p>
        </p:txBody>
      </p:sp>
      <p:sp>
        <p:nvSpPr>
          <p:cNvPr id="28" name="TextBox 27">
            <a:extLst>
              <a:ext uri="{FF2B5EF4-FFF2-40B4-BE49-F238E27FC236}">
                <a16:creationId xmlns:a16="http://schemas.microsoft.com/office/drawing/2014/main" id="{5D19D2F9-F19E-4182-997E-D03EAC001FDC}"/>
              </a:ext>
            </a:extLst>
          </p:cNvPr>
          <p:cNvSpPr txBox="1"/>
          <p:nvPr/>
        </p:nvSpPr>
        <p:spPr>
          <a:xfrm>
            <a:off x="617220" y="5094669"/>
            <a:ext cx="412292" cy="369332"/>
          </a:xfrm>
          <a:prstGeom prst="rect">
            <a:avLst/>
          </a:prstGeom>
          <a:noFill/>
        </p:spPr>
        <p:txBody>
          <a:bodyPr wrap="none" rtlCol="0">
            <a:spAutoFit/>
          </a:bodyPr>
          <a:lstStyle/>
          <a:p>
            <a:r>
              <a:rPr lang="en-US" dirty="0">
                <a:latin typeface="Calibri" panose="020F0502020204030204" pitchFamily="34" charset="0"/>
              </a:rPr>
              <a:t>3. </a:t>
            </a:r>
          </a:p>
        </p:txBody>
      </p:sp>
      <p:sp>
        <p:nvSpPr>
          <p:cNvPr id="29" name="TextBox 28">
            <a:extLst>
              <a:ext uri="{FF2B5EF4-FFF2-40B4-BE49-F238E27FC236}">
                <a16:creationId xmlns:a16="http://schemas.microsoft.com/office/drawing/2014/main" id="{9C5D7B21-C250-45E5-B461-66FD6FD8DE4B}"/>
              </a:ext>
            </a:extLst>
          </p:cNvPr>
          <p:cNvSpPr txBox="1"/>
          <p:nvPr/>
        </p:nvSpPr>
        <p:spPr>
          <a:xfrm>
            <a:off x="4997839" y="791245"/>
            <a:ext cx="412292" cy="369332"/>
          </a:xfrm>
          <a:prstGeom prst="rect">
            <a:avLst/>
          </a:prstGeom>
          <a:noFill/>
        </p:spPr>
        <p:txBody>
          <a:bodyPr wrap="none" rtlCol="0">
            <a:spAutoFit/>
          </a:bodyPr>
          <a:lstStyle/>
          <a:p>
            <a:r>
              <a:rPr lang="en-US" dirty="0">
                <a:latin typeface="Calibri" panose="020F0502020204030204" pitchFamily="34" charset="0"/>
              </a:rPr>
              <a:t>4. </a:t>
            </a:r>
          </a:p>
        </p:txBody>
      </p:sp>
      <p:sp>
        <p:nvSpPr>
          <p:cNvPr id="30" name="TextBox 29">
            <a:extLst>
              <a:ext uri="{FF2B5EF4-FFF2-40B4-BE49-F238E27FC236}">
                <a16:creationId xmlns:a16="http://schemas.microsoft.com/office/drawing/2014/main" id="{0FBB1A6F-62D8-4913-B96C-C8EE9D401FB6}"/>
              </a:ext>
            </a:extLst>
          </p:cNvPr>
          <p:cNvSpPr txBox="1"/>
          <p:nvPr/>
        </p:nvSpPr>
        <p:spPr>
          <a:xfrm>
            <a:off x="4857293" y="2398101"/>
            <a:ext cx="412292" cy="369332"/>
          </a:xfrm>
          <a:prstGeom prst="rect">
            <a:avLst/>
          </a:prstGeom>
          <a:noFill/>
        </p:spPr>
        <p:txBody>
          <a:bodyPr wrap="none" rtlCol="0">
            <a:spAutoFit/>
          </a:bodyPr>
          <a:lstStyle/>
          <a:p>
            <a:r>
              <a:rPr lang="en-US" dirty="0">
                <a:latin typeface="Calibri" panose="020F0502020204030204" pitchFamily="34" charset="0"/>
              </a:rPr>
              <a:t>5. </a:t>
            </a:r>
          </a:p>
        </p:txBody>
      </p:sp>
      <p:sp>
        <p:nvSpPr>
          <p:cNvPr id="31" name="TextBox 30">
            <a:extLst>
              <a:ext uri="{FF2B5EF4-FFF2-40B4-BE49-F238E27FC236}">
                <a16:creationId xmlns:a16="http://schemas.microsoft.com/office/drawing/2014/main" id="{C6452681-FB5F-427E-A08D-0231FC9356DF}"/>
              </a:ext>
            </a:extLst>
          </p:cNvPr>
          <p:cNvSpPr txBox="1"/>
          <p:nvPr/>
        </p:nvSpPr>
        <p:spPr>
          <a:xfrm>
            <a:off x="4570969" y="4124574"/>
            <a:ext cx="412292" cy="369332"/>
          </a:xfrm>
          <a:prstGeom prst="rect">
            <a:avLst/>
          </a:prstGeom>
          <a:noFill/>
        </p:spPr>
        <p:txBody>
          <a:bodyPr wrap="none" rtlCol="0">
            <a:spAutoFit/>
          </a:bodyPr>
          <a:lstStyle/>
          <a:p>
            <a:r>
              <a:rPr lang="en-US" dirty="0">
                <a:latin typeface="Calibri" panose="020F0502020204030204" pitchFamily="34" charset="0"/>
              </a:rPr>
              <a:t>6. </a:t>
            </a:r>
          </a:p>
        </p:txBody>
      </p:sp>
      <p:sp>
        <p:nvSpPr>
          <p:cNvPr id="18" name="TextBox 17">
            <a:extLst>
              <a:ext uri="{FF2B5EF4-FFF2-40B4-BE49-F238E27FC236}">
                <a16:creationId xmlns:a16="http://schemas.microsoft.com/office/drawing/2014/main" id="{338DFEF2-B129-D02A-1F97-44E7ED050A34}"/>
              </a:ext>
            </a:extLst>
          </p:cNvPr>
          <p:cNvSpPr txBox="1"/>
          <p:nvPr/>
        </p:nvSpPr>
        <p:spPr>
          <a:xfrm flipH="1">
            <a:off x="8737600" y="219150"/>
            <a:ext cx="3124200" cy="923330"/>
          </a:xfrm>
          <a:prstGeom prst="rect">
            <a:avLst/>
          </a:prstGeom>
          <a:noFill/>
        </p:spPr>
        <p:txBody>
          <a:bodyPr wrap="square" rtlCol="0">
            <a:spAutoFit/>
          </a:bodyPr>
          <a:lstStyle/>
          <a:p>
            <a:r>
              <a:rPr lang="en-US" dirty="0">
                <a:latin typeface="Calibri" panose="020F0502020204030204" pitchFamily="34" charset="0"/>
              </a:rPr>
              <a:t>Instructions: Go to the google slide with the same number as your breakout room  </a:t>
            </a:r>
          </a:p>
        </p:txBody>
      </p:sp>
    </p:spTree>
    <p:extLst>
      <p:ext uri="{BB962C8B-B14F-4D97-AF65-F5344CB8AC3E}">
        <p14:creationId xmlns:p14="http://schemas.microsoft.com/office/powerpoint/2010/main" val="3560527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7"/>
            <a:ext cx="8229600" cy="792163"/>
          </a:xfrm>
        </p:spPr>
        <p:txBody>
          <a:bodyPr>
            <a:normAutofit/>
          </a:bodyPr>
          <a:lstStyle/>
          <a:p>
            <a:r>
              <a:rPr lang="en-US" sz="2800" dirty="0"/>
              <a:t>pH, Strong Acids &amp; Bases</a:t>
            </a:r>
          </a:p>
        </p:txBody>
      </p:sp>
      <p:sp>
        <p:nvSpPr>
          <p:cNvPr id="4" name="Content Placeholder 3"/>
          <p:cNvSpPr>
            <a:spLocks noGrp="1"/>
          </p:cNvSpPr>
          <p:nvPr>
            <p:ph sz="half" idx="1"/>
          </p:nvPr>
        </p:nvSpPr>
        <p:spPr>
          <a:xfrm>
            <a:off x="685801" y="3581401"/>
            <a:ext cx="5032447" cy="2536155"/>
          </a:xfrm>
        </p:spPr>
        <p:txBody>
          <a:bodyPr>
            <a:normAutofit/>
          </a:bodyPr>
          <a:lstStyle/>
          <a:p>
            <a:r>
              <a:rPr lang="en-US" sz="1800" dirty="0"/>
              <a:t>Acids release protons and will lower the pH of the solution, e.g. </a:t>
            </a:r>
          </a:p>
          <a:p>
            <a:pPr marL="457189" lvl="1" indent="0">
              <a:buNone/>
            </a:pPr>
            <a:r>
              <a:rPr lang="en-US" sz="1800" dirty="0"/>
              <a:t>HCl + H</a:t>
            </a:r>
            <a:r>
              <a:rPr lang="en-US" sz="1800" baseline="-25000" dirty="0"/>
              <a:t>2</a:t>
            </a:r>
            <a:r>
              <a:rPr lang="en-US" sz="1800" dirty="0"/>
              <a:t>O     H</a:t>
            </a:r>
            <a:r>
              <a:rPr lang="en-US" sz="1800" baseline="-25000" dirty="0"/>
              <a:t>3</a:t>
            </a:r>
            <a:r>
              <a:rPr lang="en-US" sz="1800" dirty="0"/>
              <a:t>O</a:t>
            </a:r>
            <a:r>
              <a:rPr lang="en-US" sz="1800" baseline="30000" dirty="0"/>
              <a:t>+</a:t>
            </a:r>
            <a:r>
              <a:rPr lang="en-US" sz="1800" dirty="0"/>
              <a:t> + Cl</a:t>
            </a:r>
            <a:r>
              <a:rPr lang="en-US" sz="1800" baseline="30000" dirty="0"/>
              <a:t>-</a:t>
            </a:r>
          </a:p>
          <a:p>
            <a:r>
              <a:rPr lang="en-US" sz="1800" dirty="0"/>
              <a:t>Bases (e.g. ammonia, sodium hydroxide) will absorb protons and lower the hydrogen ion concentration. These increase the </a:t>
            </a:r>
            <a:r>
              <a:rPr lang="en-US" sz="1800" dirty="0" err="1"/>
              <a:t>pH.</a:t>
            </a:r>
            <a:endParaRPr lang="en-US" sz="1800" dirty="0"/>
          </a:p>
          <a:p>
            <a:pPr marL="457189" lvl="1" indent="0">
              <a:buNone/>
            </a:pPr>
            <a:r>
              <a:rPr lang="en-US" sz="1800" dirty="0"/>
              <a:t>NaOH       Na</a:t>
            </a:r>
            <a:r>
              <a:rPr lang="en-US" sz="1800" baseline="30000" dirty="0"/>
              <a:t>+</a:t>
            </a:r>
            <a:r>
              <a:rPr lang="en-US" sz="1800" dirty="0"/>
              <a:t> + OH</a:t>
            </a:r>
            <a:r>
              <a:rPr lang="en-US" sz="1800" baseline="30000" dirty="0"/>
              <a:t>-</a:t>
            </a:r>
          </a:p>
          <a:p>
            <a:pPr marL="457189" lvl="1" indent="0">
              <a:buNone/>
            </a:pPr>
            <a:r>
              <a:rPr lang="en-US" sz="1800" dirty="0"/>
              <a:t>OH</a:t>
            </a:r>
            <a:r>
              <a:rPr lang="en-US" sz="1800" baseline="30000" dirty="0"/>
              <a:t>-</a:t>
            </a:r>
            <a:r>
              <a:rPr lang="en-US" sz="1800" dirty="0"/>
              <a:t> + H</a:t>
            </a:r>
            <a:r>
              <a:rPr lang="en-US" sz="1800" baseline="-25000" dirty="0"/>
              <a:t>3</a:t>
            </a:r>
            <a:r>
              <a:rPr lang="en-US" sz="1800" dirty="0"/>
              <a:t>O</a:t>
            </a:r>
            <a:r>
              <a:rPr lang="en-US" sz="1800" baseline="30000" dirty="0"/>
              <a:t>+</a:t>
            </a:r>
            <a:r>
              <a:rPr lang="en-US" sz="1800" dirty="0"/>
              <a:t>    2 H</a:t>
            </a:r>
            <a:r>
              <a:rPr lang="en-US" sz="1800" baseline="-25000" dirty="0"/>
              <a:t>2</a:t>
            </a:r>
            <a:r>
              <a:rPr lang="en-US" sz="1800" dirty="0"/>
              <a:t>O  </a:t>
            </a:r>
          </a:p>
        </p:txBody>
      </p:sp>
      <p:pic>
        <p:nvPicPr>
          <p:cNvPr id="6"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b="2498"/>
          <a:stretch/>
        </p:blipFill>
        <p:spPr>
          <a:xfrm>
            <a:off x="8382000" y="109383"/>
            <a:ext cx="3276600" cy="5134411"/>
          </a:xfrm>
        </p:spPr>
      </p:pic>
      <p:grpSp>
        <p:nvGrpSpPr>
          <p:cNvPr id="15" name="Group 14">
            <a:extLst>
              <a:ext uri="{FF2B5EF4-FFF2-40B4-BE49-F238E27FC236}">
                <a16:creationId xmlns:a16="http://schemas.microsoft.com/office/drawing/2014/main" id="{1111DB8F-BBCD-4815-9DC1-A3061B7B6260}"/>
              </a:ext>
            </a:extLst>
          </p:cNvPr>
          <p:cNvGrpSpPr/>
          <p:nvPr/>
        </p:nvGrpSpPr>
        <p:grpSpPr>
          <a:xfrm>
            <a:off x="1905000" y="4351525"/>
            <a:ext cx="533400" cy="1569719"/>
            <a:chOff x="3200400" y="3307081"/>
            <a:chExt cx="533400" cy="1569719"/>
          </a:xfrm>
        </p:grpSpPr>
        <p:sp>
          <p:nvSpPr>
            <p:cNvPr id="8" name="Right Arrow 7"/>
            <p:cNvSpPr/>
            <p:nvPr/>
          </p:nvSpPr>
          <p:spPr>
            <a:xfrm>
              <a:off x="3200400" y="4495800"/>
              <a:ext cx="15240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Left-Right Arrow 8"/>
            <p:cNvSpPr/>
            <p:nvPr/>
          </p:nvSpPr>
          <p:spPr>
            <a:xfrm>
              <a:off x="3505200" y="3307081"/>
              <a:ext cx="152400" cy="4571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0" name="Left-Right Arrow 9"/>
            <p:cNvSpPr/>
            <p:nvPr/>
          </p:nvSpPr>
          <p:spPr>
            <a:xfrm>
              <a:off x="3581400" y="4831081"/>
              <a:ext cx="152400" cy="4571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 name="TextBox 2"/>
          <p:cNvSpPr txBox="1"/>
          <p:nvPr/>
        </p:nvSpPr>
        <p:spPr>
          <a:xfrm>
            <a:off x="762000" y="1070294"/>
            <a:ext cx="5791200" cy="1477328"/>
          </a:xfrm>
          <a:prstGeom prst="rect">
            <a:avLst/>
          </a:prstGeom>
          <a:noFill/>
        </p:spPr>
        <p:txBody>
          <a:bodyPr wrap="square" rtlCol="0">
            <a:spAutoFit/>
          </a:bodyPr>
          <a:lstStyle/>
          <a:p>
            <a:pPr marL="342891" indent="-342891">
              <a:buFont typeface="Arial" panose="020B0604020202020204" pitchFamily="34" charset="0"/>
              <a:buChar char="•"/>
            </a:pPr>
            <a:r>
              <a:rPr lang="en-US" dirty="0">
                <a:solidFill>
                  <a:srgbClr val="FF0000"/>
                </a:solidFill>
                <a:latin typeface="Calibri" panose="020F0502020204030204" pitchFamily="34" charset="0"/>
              </a:rPr>
              <a:t>pH = –log [H</a:t>
            </a:r>
            <a:r>
              <a:rPr lang="en-US" baseline="30000" dirty="0">
                <a:solidFill>
                  <a:srgbClr val="FF0000"/>
                </a:solidFill>
                <a:latin typeface="Calibri" panose="020F0502020204030204" pitchFamily="34" charset="0"/>
              </a:rPr>
              <a:t>+</a:t>
            </a:r>
            <a:r>
              <a:rPr lang="en-US" dirty="0">
                <a:solidFill>
                  <a:srgbClr val="FF0000"/>
                </a:solidFill>
                <a:latin typeface="Calibri" panose="020F0502020204030204" pitchFamily="34" charset="0"/>
              </a:rPr>
              <a:t>]</a:t>
            </a:r>
          </a:p>
          <a:p>
            <a:pPr marL="342891" indent="-342891">
              <a:buFont typeface="Arial" panose="020B0604020202020204" pitchFamily="34" charset="0"/>
              <a:buChar char="•"/>
            </a:pPr>
            <a:r>
              <a:rPr lang="en-US" dirty="0">
                <a:latin typeface="Calibri" panose="020F0502020204030204" pitchFamily="34" charset="0"/>
              </a:rPr>
              <a:t>The pH of a solution tells us how acidic the solution is.</a:t>
            </a:r>
          </a:p>
          <a:p>
            <a:pPr marL="342891" indent="-342891">
              <a:buFont typeface="Arial" panose="020B0604020202020204" pitchFamily="34" charset="0"/>
              <a:buChar char="•"/>
            </a:pPr>
            <a:r>
              <a:rPr lang="en-US" dirty="0">
                <a:latin typeface="Calibri" panose="020F0502020204030204" pitchFamily="34" charset="0"/>
              </a:rPr>
              <a:t>The pH scale is used to transform the large range of possible [H+] values to more manageable numbers.</a:t>
            </a:r>
          </a:p>
          <a:p>
            <a:pPr marL="342891" indent="-342891">
              <a:buFont typeface="Arial" panose="020B0604020202020204" pitchFamily="34" charset="0"/>
              <a:buChar char="•"/>
            </a:pPr>
            <a:r>
              <a:rPr lang="en-US" b="1" dirty="0">
                <a:latin typeface="Calibri" panose="020F0502020204030204" pitchFamily="34" charset="0"/>
              </a:rPr>
              <a:t>Note a low pH is a high [H+].</a:t>
            </a:r>
          </a:p>
        </p:txBody>
      </p:sp>
      <p:sp>
        <p:nvSpPr>
          <p:cNvPr id="5" name="TextBox 4">
            <a:extLst>
              <a:ext uri="{FF2B5EF4-FFF2-40B4-BE49-F238E27FC236}">
                <a16:creationId xmlns:a16="http://schemas.microsoft.com/office/drawing/2014/main" id="{F09B3376-00B8-4481-A53C-575944BDC83A}"/>
              </a:ext>
            </a:extLst>
          </p:cNvPr>
          <p:cNvSpPr txBox="1"/>
          <p:nvPr/>
        </p:nvSpPr>
        <p:spPr>
          <a:xfrm>
            <a:off x="1105712" y="2614242"/>
            <a:ext cx="5408579" cy="923330"/>
          </a:xfrm>
          <a:prstGeom prst="rect">
            <a:avLst/>
          </a:prstGeom>
          <a:noFill/>
        </p:spPr>
        <p:txBody>
          <a:bodyPr wrap="square" rtlCol="0">
            <a:spAutoFit/>
          </a:bodyPr>
          <a:lstStyle/>
          <a:p>
            <a:r>
              <a:rPr lang="en-US" dirty="0">
                <a:solidFill>
                  <a:srgbClr val="FF0000"/>
                </a:solidFill>
                <a:latin typeface="Calibri" panose="020F0502020204030204" pitchFamily="34" charset="0"/>
              </a:rPr>
              <a:t>The pH is a property of the solvent (water) and can be changed by the addition of a strong acid or base, such as </a:t>
            </a:r>
            <a:r>
              <a:rPr lang="en-US" dirty="0" err="1">
                <a:solidFill>
                  <a:srgbClr val="FF0000"/>
                </a:solidFill>
                <a:latin typeface="Calibri" panose="020F0502020204030204" pitchFamily="34" charset="0"/>
              </a:rPr>
              <a:t>HCl</a:t>
            </a:r>
            <a:r>
              <a:rPr lang="en-US" dirty="0">
                <a:solidFill>
                  <a:srgbClr val="FF0000"/>
                </a:solidFill>
                <a:latin typeface="Calibri" panose="020F0502020204030204" pitchFamily="34" charset="0"/>
              </a:rPr>
              <a:t> or </a:t>
            </a:r>
            <a:r>
              <a:rPr lang="en-US" dirty="0" err="1">
                <a:solidFill>
                  <a:srgbClr val="FF0000"/>
                </a:solidFill>
                <a:latin typeface="Calibri" panose="020F0502020204030204" pitchFamily="34" charset="0"/>
              </a:rPr>
              <a:t>NaOH</a:t>
            </a:r>
            <a:r>
              <a:rPr lang="en-US" dirty="0">
                <a:solidFill>
                  <a:srgbClr val="FF0000"/>
                </a:solidFill>
                <a:latin typeface="Calibri" panose="020F0502020204030204" pitchFamily="34" charset="0"/>
              </a:rPr>
              <a:t>.</a:t>
            </a:r>
          </a:p>
        </p:txBody>
      </p:sp>
      <p:sp>
        <p:nvSpPr>
          <p:cNvPr id="7" name="TextBox 6">
            <a:extLst>
              <a:ext uri="{FF2B5EF4-FFF2-40B4-BE49-F238E27FC236}">
                <a16:creationId xmlns:a16="http://schemas.microsoft.com/office/drawing/2014/main" id="{941CB047-A35C-4CB4-8180-60E3261F0311}"/>
              </a:ext>
            </a:extLst>
          </p:cNvPr>
          <p:cNvSpPr txBox="1"/>
          <p:nvPr/>
        </p:nvSpPr>
        <p:spPr>
          <a:xfrm>
            <a:off x="5337247" y="5273012"/>
            <a:ext cx="3962400" cy="1015663"/>
          </a:xfrm>
          <a:prstGeom prst="rect">
            <a:avLst/>
          </a:prstGeom>
          <a:noFill/>
        </p:spPr>
        <p:txBody>
          <a:bodyPr wrap="square" rtlCol="0">
            <a:spAutoFit/>
          </a:bodyPr>
          <a:lstStyle/>
          <a:p>
            <a:r>
              <a:rPr lang="en-US" sz="2000" i="1" dirty="0">
                <a:solidFill>
                  <a:schemeClr val="tx2">
                    <a:lumMod val="60000"/>
                    <a:lumOff val="40000"/>
                  </a:schemeClr>
                </a:solidFill>
                <a:latin typeface="Calibri" panose="020F0502020204030204" pitchFamily="34" charset="0"/>
              </a:rPr>
              <a:t>1. Which solution has a higher H</a:t>
            </a:r>
            <a:r>
              <a:rPr lang="en-US" sz="2000" i="1" baseline="30000" dirty="0">
                <a:solidFill>
                  <a:schemeClr val="tx2">
                    <a:lumMod val="60000"/>
                    <a:lumOff val="40000"/>
                  </a:schemeClr>
                </a:solidFill>
                <a:latin typeface="Calibri" panose="020F0502020204030204" pitchFamily="34" charset="0"/>
              </a:rPr>
              <a:t>+</a:t>
            </a:r>
            <a:r>
              <a:rPr lang="en-US" sz="2000" i="1" dirty="0">
                <a:solidFill>
                  <a:schemeClr val="tx2">
                    <a:lumMod val="60000"/>
                    <a:lumOff val="40000"/>
                  </a:schemeClr>
                </a:solidFill>
                <a:latin typeface="Calibri" panose="020F0502020204030204" pitchFamily="34" charset="0"/>
              </a:rPr>
              <a:t> concentration, pH=3 or pH 4.</a:t>
            </a:r>
          </a:p>
          <a:p>
            <a:r>
              <a:rPr lang="en-US" sz="2000" i="1" dirty="0">
                <a:solidFill>
                  <a:schemeClr val="tx2">
                    <a:lumMod val="60000"/>
                    <a:lumOff val="40000"/>
                  </a:schemeClr>
                </a:solidFill>
                <a:latin typeface="Calibri" panose="020F0502020204030204" pitchFamily="34" charset="0"/>
              </a:rPr>
              <a:t>2. How large is the difference?</a:t>
            </a:r>
          </a:p>
        </p:txBody>
      </p:sp>
      <p:sp>
        <p:nvSpPr>
          <p:cNvPr id="11" name="Date Placeholder 10">
            <a:extLst>
              <a:ext uri="{FF2B5EF4-FFF2-40B4-BE49-F238E27FC236}">
                <a16:creationId xmlns:a16="http://schemas.microsoft.com/office/drawing/2014/main" id="{ECED0752-8E89-4A53-9416-6631047237D8}"/>
              </a:ext>
            </a:extLst>
          </p:cNvPr>
          <p:cNvSpPr>
            <a:spLocks noGrp="1"/>
          </p:cNvSpPr>
          <p:nvPr>
            <p:ph type="dt" sz="half" idx="10"/>
          </p:nvPr>
        </p:nvSpPr>
        <p:spPr/>
        <p:txBody>
          <a:bodyPr/>
          <a:lstStyle/>
          <a:p>
            <a:fld id="{96208059-792A-4BCE-854B-354BEB696B90}" type="datetime1">
              <a:rPr lang="en-US" smtClean="0"/>
              <a:t>8/12/2023</a:t>
            </a:fld>
            <a:endParaRPr lang="en-US"/>
          </a:p>
        </p:txBody>
      </p:sp>
      <p:sp>
        <p:nvSpPr>
          <p:cNvPr id="12" name="Footer Placeholder 11">
            <a:extLst>
              <a:ext uri="{FF2B5EF4-FFF2-40B4-BE49-F238E27FC236}">
                <a16:creationId xmlns:a16="http://schemas.microsoft.com/office/drawing/2014/main" id="{10D9F87F-E96D-4351-BD02-AE8297C1A548}"/>
              </a:ext>
            </a:extLst>
          </p:cNvPr>
          <p:cNvSpPr>
            <a:spLocks noGrp="1"/>
          </p:cNvSpPr>
          <p:nvPr>
            <p:ph type="ftr" sz="quarter" idx="11"/>
          </p:nvPr>
        </p:nvSpPr>
        <p:spPr/>
        <p:txBody>
          <a:bodyPr/>
          <a:lstStyle/>
          <a:p>
            <a:r>
              <a:rPr lang="en-US"/>
              <a:t>Lecture 1 - D &amp; D</a:t>
            </a:r>
          </a:p>
        </p:txBody>
      </p:sp>
      <p:sp>
        <p:nvSpPr>
          <p:cNvPr id="13" name="Slide Number Placeholder 12">
            <a:extLst>
              <a:ext uri="{FF2B5EF4-FFF2-40B4-BE49-F238E27FC236}">
                <a16:creationId xmlns:a16="http://schemas.microsoft.com/office/drawing/2014/main" id="{730BCE83-3374-42D5-8ABE-E25889F29A22}"/>
              </a:ext>
            </a:extLst>
          </p:cNvPr>
          <p:cNvSpPr>
            <a:spLocks noGrp="1"/>
          </p:cNvSpPr>
          <p:nvPr>
            <p:ph type="sldNum" sz="quarter" idx="12"/>
          </p:nvPr>
        </p:nvSpPr>
        <p:spPr/>
        <p:txBody>
          <a:bodyPr/>
          <a:lstStyle/>
          <a:p>
            <a:fld id="{DC3BB032-4020-48F4-953B-341806DC4A2B}" type="slidenum">
              <a:rPr lang="en-US" smtClean="0"/>
              <a:t>13</a:t>
            </a:fld>
            <a:endParaRPr lang="en-US"/>
          </a:p>
        </p:txBody>
      </p:sp>
    </p:spTree>
    <p:extLst>
      <p:ext uri="{BB962C8B-B14F-4D97-AF65-F5344CB8AC3E}">
        <p14:creationId xmlns:p14="http://schemas.microsoft.com/office/powerpoint/2010/main" val="287504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1000"/>
                                        <p:tgtEl>
                                          <p:spTgt spid="4">
                                            <p:txEl>
                                              <p:pRg st="3" end="3"/>
                                            </p:txEl>
                                          </p:spTgt>
                                        </p:tgtEl>
                                      </p:cBhvr>
                                    </p:animEffect>
                                    <p:anim calcmode="lin" valueType="num">
                                      <p:cBhvr>
                                        <p:cTn id="2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1000"/>
                                        <p:tgtEl>
                                          <p:spTgt spid="4">
                                            <p:txEl>
                                              <p:pRg st="4" end="4"/>
                                            </p:txEl>
                                          </p:spTgt>
                                        </p:tgtEl>
                                      </p:cBhvr>
                                    </p:animEffect>
                                    <p:anim calcmode="lin" valueType="num">
                                      <p:cBhvr>
                                        <p:cTn id="3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896"/>
            <a:ext cx="10972800" cy="1143000"/>
          </a:xfrm>
        </p:spPr>
        <p:txBody>
          <a:bodyPr>
            <a:normAutofit/>
          </a:bodyPr>
          <a:lstStyle/>
          <a:p>
            <a:r>
              <a:rPr lang="en-US" sz="2800" dirty="0"/>
              <a:t>Acids and Bases.</a:t>
            </a:r>
          </a:p>
        </p:txBody>
      </p:sp>
      <p:sp>
        <p:nvSpPr>
          <p:cNvPr id="3" name="TextBox 2"/>
          <p:cNvSpPr txBox="1"/>
          <p:nvPr/>
        </p:nvSpPr>
        <p:spPr>
          <a:xfrm>
            <a:off x="715446" y="1344193"/>
            <a:ext cx="7696200" cy="646331"/>
          </a:xfrm>
          <a:prstGeom prst="rect">
            <a:avLst/>
          </a:prstGeom>
          <a:noFill/>
        </p:spPr>
        <p:txBody>
          <a:bodyPr wrap="square" rtlCol="0">
            <a:spAutoFit/>
          </a:bodyPr>
          <a:lstStyle/>
          <a:p>
            <a:r>
              <a:rPr lang="en-US" dirty="0">
                <a:latin typeface="Calibri" panose="020F0502020204030204" pitchFamily="34" charset="0"/>
              </a:rPr>
              <a:t>Strong acid – complete ionization in solution.  e.g.  </a:t>
            </a:r>
          </a:p>
          <a:p>
            <a:r>
              <a:rPr lang="en-US" dirty="0" err="1">
                <a:latin typeface="Calibri" panose="020F0502020204030204" pitchFamily="34" charset="0"/>
              </a:rPr>
              <a:t>HCl</a:t>
            </a:r>
            <a:r>
              <a:rPr lang="en-US" dirty="0">
                <a:latin typeface="Calibri" panose="020F0502020204030204" pitchFamily="34" charset="0"/>
              </a:rPr>
              <a:t>             H</a:t>
            </a:r>
            <a:r>
              <a:rPr lang="en-US" baseline="30000" dirty="0">
                <a:latin typeface="Calibri" panose="020F0502020204030204" pitchFamily="34" charset="0"/>
              </a:rPr>
              <a:t>+  </a:t>
            </a:r>
            <a:r>
              <a:rPr lang="en-US" dirty="0">
                <a:latin typeface="Calibri" panose="020F0502020204030204" pitchFamily="34" charset="0"/>
              </a:rPr>
              <a:t>+ Cl </a:t>
            </a:r>
            <a:r>
              <a:rPr lang="en-US" baseline="30000" dirty="0">
                <a:latin typeface="Calibri" panose="020F0502020204030204" pitchFamily="34" charset="0"/>
              </a:rPr>
              <a:t>-</a:t>
            </a:r>
            <a:r>
              <a:rPr lang="en-US" dirty="0">
                <a:latin typeface="Calibri" panose="020F0502020204030204" pitchFamily="34" charset="0"/>
              </a:rPr>
              <a:t>   </a:t>
            </a:r>
          </a:p>
        </p:txBody>
      </p:sp>
      <p:cxnSp>
        <p:nvCxnSpPr>
          <p:cNvPr id="5" name="Straight Arrow Connector 4"/>
          <p:cNvCxnSpPr/>
          <p:nvPr/>
        </p:nvCxnSpPr>
        <p:spPr>
          <a:xfrm>
            <a:off x="1295400" y="1828800"/>
            <a:ext cx="5334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86351" y="2353168"/>
            <a:ext cx="7239000" cy="369332"/>
          </a:xfrm>
          <a:prstGeom prst="rect">
            <a:avLst/>
          </a:prstGeom>
          <a:noFill/>
        </p:spPr>
        <p:txBody>
          <a:bodyPr wrap="square" rtlCol="0">
            <a:spAutoFit/>
          </a:bodyPr>
          <a:lstStyle/>
          <a:p>
            <a:r>
              <a:rPr lang="en-US" dirty="0">
                <a:latin typeface="Calibri" panose="020F0502020204030204" pitchFamily="34" charset="0"/>
              </a:rPr>
              <a:t>Weak Acid – incomplete ionization in solution.</a:t>
            </a:r>
          </a:p>
        </p:txBody>
      </p:sp>
      <p:graphicFrame>
        <p:nvGraphicFramePr>
          <p:cNvPr id="7" name="Object 6"/>
          <p:cNvGraphicFramePr>
            <a:graphicFrameLocks noChangeAspect="1"/>
          </p:cNvGraphicFramePr>
          <p:nvPr/>
        </p:nvGraphicFramePr>
        <p:xfrm>
          <a:off x="888441" y="2844283"/>
          <a:ext cx="7601579" cy="3454400"/>
        </p:xfrm>
        <a:graphic>
          <a:graphicData uri="http://schemas.openxmlformats.org/presentationml/2006/ole">
            <mc:AlternateContent xmlns:mc="http://schemas.openxmlformats.org/markup-compatibility/2006">
              <mc:Choice xmlns:v="urn:schemas-microsoft-com:vml" Requires="v">
                <p:oleObj name="MDLDrawObject Class" r:id="rId2" imgW="5086555" imgH="2311225" progId="MDLDrawOLE.MDLDrawObject.1">
                  <p:embed/>
                </p:oleObj>
              </mc:Choice>
              <mc:Fallback>
                <p:oleObj name="MDLDrawObject Class" r:id="rId2" imgW="5086555" imgH="2311225" progId="MDLDrawOLE.MDLDrawObject.1">
                  <p:embed/>
                  <p:pic>
                    <p:nvPicPr>
                      <p:cNvPr id="7" name="Object 6"/>
                      <p:cNvPicPr/>
                      <p:nvPr/>
                    </p:nvPicPr>
                    <p:blipFill>
                      <a:blip r:embed="rId3"/>
                      <a:stretch>
                        <a:fillRect/>
                      </a:stretch>
                    </p:blipFill>
                    <p:spPr>
                      <a:xfrm>
                        <a:off x="888441" y="2844283"/>
                        <a:ext cx="7601579" cy="3454400"/>
                      </a:xfrm>
                      <a:prstGeom prst="rect">
                        <a:avLst/>
                      </a:prstGeom>
                    </p:spPr>
                  </p:pic>
                </p:oleObj>
              </mc:Fallback>
            </mc:AlternateContent>
          </a:graphicData>
        </a:graphic>
      </p:graphicFrame>
      <p:sp>
        <p:nvSpPr>
          <p:cNvPr id="18" name="TextBox 17"/>
          <p:cNvSpPr txBox="1"/>
          <p:nvPr/>
        </p:nvSpPr>
        <p:spPr>
          <a:xfrm>
            <a:off x="895587" y="5249552"/>
            <a:ext cx="2133600" cy="646331"/>
          </a:xfrm>
          <a:prstGeom prst="rect">
            <a:avLst/>
          </a:prstGeom>
          <a:noFill/>
        </p:spPr>
        <p:txBody>
          <a:bodyPr wrap="square" rtlCol="0">
            <a:spAutoFit/>
          </a:bodyPr>
          <a:lstStyle/>
          <a:p>
            <a:r>
              <a:rPr lang="en-US" b="1" dirty="0">
                <a:latin typeface="Calibri" panose="020F0502020204030204" pitchFamily="34" charset="0"/>
              </a:rPr>
              <a:t>“HA”=protonated form</a:t>
            </a:r>
          </a:p>
        </p:txBody>
      </p:sp>
      <p:sp>
        <p:nvSpPr>
          <p:cNvPr id="9" name="TextBox 8">
            <a:extLst>
              <a:ext uri="{FF2B5EF4-FFF2-40B4-BE49-F238E27FC236}">
                <a16:creationId xmlns:a16="http://schemas.microsoft.com/office/drawing/2014/main" id="{B66F790E-52CA-41FE-9498-CD3DD57272E4}"/>
              </a:ext>
            </a:extLst>
          </p:cNvPr>
          <p:cNvSpPr txBox="1"/>
          <p:nvPr/>
        </p:nvSpPr>
        <p:spPr>
          <a:xfrm>
            <a:off x="3943587" y="5260310"/>
            <a:ext cx="2514600" cy="646331"/>
          </a:xfrm>
          <a:prstGeom prst="rect">
            <a:avLst/>
          </a:prstGeom>
          <a:noFill/>
        </p:spPr>
        <p:txBody>
          <a:bodyPr wrap="square" rtlCol="0">
            <a:spAutoFit/>
          </a:bodyPr>
          <a:lstStyle/>
          <a:p>
            <a:r>
              <a:rPr lang="en-US" b="1" dirty="0">
                <a:latin typeface="Calibri" panose="020F0502020204030204" pitchFamily="34" charset="0"/>
              </a:rPr>
              <a:t>“A”=deprotonated form (conjugate base)</a:t>
            </a:r>
          </a:p>
        </p:txBody>
      </p:sp>
      <p:sp>
        <p:nvSpPr>
          <p:cNvPr id="12" name="TextBox 11">
            <a:extLst>
              <a:ext uri="{FF2B5EF4-FFF2-40B4-BE49-F238E27FC236}">
                <a16:creationId xmlns:a16="http://schemas.microsoft.com/office/drawing/2014/main" id="{78FE2B9A-968E-4019-B0E0-ADD83E04C4D4}"/>
              </a:ext>
            </a:extLst>
          </p:cNvPr>
          <p:cNvSpPr txBox="1"/>
          <p:nvPr/>
        </p:nvSpPr>
        <p:spPr>
          <a:xfrm>
            <a:off x="6934200" y="1356761"/>
            <a:ext cx="4876800" cy="923330"/>
          </a:xfrm>
          <a:prstGeom prst="rect">
            <a:avLst/>
          </a:prstGeom>
          <a:noFill/>
        </p:spPr>
        <p:txBody>
          <a:bodyPr wrap="square" rtlCol="0">
            <a:spAutoFit/>
          </a:bodyPr>
          <a:lstStyle/>
          <a:p>
            <a:r>
              <a:rPr lang="en-US" i="1" dirty="0">
                <a:solidFill>
                  <a:srgbClr val="C00000"/>
                </a:solidFill>
                <a:latin typeface="Calibri" panose="020F0502020204030204" pitchFamily="34" charset="0"/>
              </a:rPr>
              <a:t>Why this is important: </a:t>
            </a:r>
            <a:r>
              <a:rPr lang="en-US" dirty="0">
                <a:latin typeface="Calibri" panose="020F0502020204030204" pitchFamily="34" charset="0"/>
              </a:rPr>
              <a:t>protonation/deprotonation changes the </a:t>
            </a:r>
            <a:r>
              <a:rPr lang="en-US" b="1" i="1" dirty="0">
                <a:solidFill>
                  <a:srgbClr val="C00000"/>
                </a:solidFill>
                <a:latin typeface="Calibri" panose="020F0502020204030204" pitchFamily="34" charset="0"/>
              </a:rPr>
              <a:t>charge</a:t>
            </a:r>
            <a:r>
              <a:rPr lang="en-US" dirty="0">
                <a:latin typeface="Calibri" panose="020F0502020204030204" pitchFamily="34" charset="0"/>
              </a:rPr>
              <a:t> on species, either creating or destroying strong electrostatic interactions!</a:t>
            </a:r>
          </a:p>
        </p:txBody>
      </p:sp>
      <p:graphicFrame>
        <p:nvGraphicFramePr>
          <p:cNvPr id="13" name="Object 12">
            <a:extLst>
              <a:ext uri="{FF2B5EF4-FFF2-40B4-BE49-F238E27FC236}">
                <a16:creationId xmlns:a16="http://schemas.microsoft.com/office/drawing/2014/main" id="{E6FC27CD-C683-4074-AB61-0C4386482687}"/>
              </a:ext>
            </a:extLst>
          </p:cNvPr>
          <p:cNvGraphicFramePr>
            <a:graphicFrameLocks noChangeAspect="1"/>
          </p:cNvGraphicFramePr>
          <p:nvPr/>
        </p:nvGraphicFramePr>
        <p:xfrm>
          <a:off x="7258751" y="2753278"/>
          <a:ext cx="2957699" cy="3351213"/>
        </p:xfrm>
        <a:graphic>
          <a:graphicData uri="http://schemas.openxmlformats.org/presentationml/2006/ole">
            <mc:AlternateContent xmlns:mc="http://schemas.openxmlformats.org/markup-compatibility/2006">
              <mc:Choice xmlns:v="urn:schemas-microsoft-com:vml" Requires="v">
                <p:oleObj name="MDLDrawObject Class" r:id="rId4" imgW="4438046" imgH="5029200" progId="MDLDrawOLE.MDLDrawObject.1">
                  <p:embed/>
                </p:oleObj>
              </mc:Choice>
              <mc:Fallback>
                <p:oleObj name="MDLDrawObject Class" r:id="rId4" imgW="4438046" imgH="5029200" progId="MDLDrawOLE.MDLDrawObject.1">
                  <p:embed/>
                  <p:pic>
                    <p:nvPicPr>
                      <p:cNvPr id="13" name="Object 12">
                        <a:extLst>
                          <a:ext uri="{FF2B5EF4-FFF2-40B4-BE49-F238E27FC236}">
                            <a16:creationId xmlns:a16="http://schemas.microsoft.com/office/drawing/2014/main" id="{E6FC27CD-C683-4074-AB61-0C4386482687}"/>
                          </a:ext>
                        </a:extLst>
                      </p:cNvPr>
                      <p:cNvPicPr/>
                      <p:nvPr/>
                    </p:nvPicPr>
                    <p:blipFill>
                      <a:blip r:embed="rId5"/>
                      <a:stretch>
                        <a:fillRect/>
                      </a:stretch>
                    </p:blipFill>
                    <p:spPr>
                      <a:xfrm>
                        <a:off x="7258751" y="2753278"/>
                        <a:ext cx="2957699" cy="3351213"/>
                      </a:xfrm>
                      <a:prstGeom prst="rect">
                        <a:avLst/>
                      </a:prstGeom>
                    </p:spPr>
                  </p:pic>
                </p:oleObj>
              </mc:Fallback>
            </mc:AlternateContent>
          </a:graphicData>
        </a:graphic>
      </p:graphicFrame>
      <p:sp>
        <p:nvSpPr>
          <p:cNvPr id="4" name="Date Placeholder 3">
            <a:extLst>
              <a:ext uri="{FF2B5EF4-FFF2-40B4-BE49-F238E27FC236}">
                <a16:creationId xmlns:a16="http://schemas.microsoft.com/office/drawing/2014/main" id="{1A2FFDCA-096C-455C-B289-69F4599EE538}"/>
              </a:ext>
            </a:extLst>
          </p:cNvPr>
          <p:cNvSpPr>
            <a:spLocks noGrp="1"/>
          </p:cNvSpPr>
          <p:nvPr>
            <p:ph type="dt" sz="half" idx="10"/>
          </p:nvPr>
        </p:nvSpPr>
        <p:spPr/>
        <p:txBody>
          <a:bodyPr/>
          <a:lstStyle/>
          <a:p>
            <a:fld id="{2CF890C8-D2F6-4672-BD69-D8549FE05104}" type="datetime1">
              <a:rPr lang="en-US" smtClean="0"/>
              <a:t>8/12/2023</a:t>
            </a:fld>
            <a:endParaRPr lang="en-US"/>
          </a:p>
        </p:txBody>
      </p:sp>
      <p:sp>
        <p:nvSpPr>
          <p:cNvPr id="8" name="Footer Placeholder 7">
            <a:extLst>
              <a:ext uri="{FF2B5EF4-FFF2-40B4-BE49-F238E27FC236}">
                <a16:creationId xmlns:a16="http://schemas.microsoft.com/office/drawing/2014/main" id="{500046F5-7152-4D97-8A77-CCD1FB12C15F}"/>
              </a:ext>
            </a:extLst>
          </p:cNvPr>
          <p:cNvSpPr>
            <a:spLocks noGrp="1"/>
          </p:cNvSpPr>
          <p:nvPr>
            <p:ph type="ftr" sz="quarter" idx="11"/>
          </p:nvPr>
        </p:nvSpPr>
        <p:spPr/>
        <p:txBody>
          <a:bodyPr/>
          <a:lstStyle/>
          <a:p>
            <a:r>
              <a:rPr lang="en-US"/>
              <a:t>Lecture 1 - D &amp; D</a:t>
            </a:r>
          </a:p>
        </p:txBody>
      </p:sp>
      <p:sp>
        <p:nvSpPr>
          <p:cNvPr id="10" name="Slide Number Placeholder 9">
            <a:extLst>
              <a:ext uri="{FF2B5EF4-FFF2-40B4-BE49-F238E27FC236}">
                <a16:creationId xmlns:a16="http://schemas.microsoft.com/office/drawing/2014/main" id="{2F69F2CD-12DD-4EB6-BC83-5695E6F19026}"/>
              </a:ext>
            </a:extLst>
          </p:cNvPr>
          <p:cNvSpPr>
            <a:spLocks noGrp="1"/>
          </p:cNvSpPr>
          <p:nvPr>
            <p:ph type="sldNum" sz="quarter" idx="12"/>
          </p:nvPr>
        </p:nvSpPr>
        <p:spPr/>
        <p:txBody>
          <a:bodyPr/>
          <a:lstStyle/>
          <a:p>
            <a:fld id="{DC3BB032-4020-48F4-953B-341806DC4A2B}" type="slidenum">
              <a:rPr lang="en-US" smtClean="0"/>
              <a:t>14</a:t>
            </a:fld>
            <a:endParaRPr lang="en-US"/>
          </a:p>
        </p:txBody>
      </p:sp>
    </p:spTree>
    <p:extLst>
      <p:ext uri="{BB962C8B-B14F-4D97-AF65-F5344CB8AC3E}">
        <p14:creationId xmlns:p14="http://schemas.microsoft.com/office/powerpoint/2010/main" val="25447975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1069" y="531766"/>
            <a:ext cx="5029200" cy="2361781"/>
          </a:xfrm>
        </p:spPr>
        <p:txBody>
          <a:bodyPr>
            <a:normAutofit lnSpcReduction="10000"/>
          </a:bodyPr>
          <a:lstStyle/>
          <a:p>
            <a:pPr marL="0" indent="0">
              <a:buNone/>
            </a:pPr>
            <a:r>
              <a:rPr lang="en-US" sz="1800" dirty="0"/>
              <a:t>1. The extent of protonation/deprotonation depends on the pH of the solution:</a:t>
            </a:r>
          </a:p>
          <a:p>
            <a:pPr lvl="1"/>
            <a:r>
              <a:rPr lang="en-US" sz="1800" dirty="0"/>
              <a:t>Low pH values will favor protonation of acids since there are many protons that will collide with (A) to make (HA).</a:t>
            </a:r>
          </a:p>
          <a:p>
            <a:pPr lvl="1"/>
            <a:r>
              <a:rPr lang="en-US" sz="1800" dirty="0"/>
              <a:t>High pH values will favor deprotonation of acids since there are fewer protons to protonate the acid.</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AC9E8684-BA2A-4BD1-B7DD-D01BAF9F02C2}"/>
                  </a:ext>
                </a:extLst>
              </p:cNvPr>
              <p:cNvSpPr txBox="1"/>
              <p:nvPr/>
            </p:nvSpPr>
            <p:spPr>
              <a:xfrm>
                <a:off x="5587335" y="545530"/>
                <a:ext cx="5968940" cy="1224181"/>
              </a:xfrm>
              <a:prstGeom prst="rect">
                <a:avLst/>
              </a:prstGeom>
              <a:noFill/>
            </p:spPr>
            <p:txBody>
              <a:bodyPr wrap="square" rtlCol="0">
                <a:spAutoFit/>
              </a:bodyPr>
              <a:lstStyle/>
              <a:p>
                <a:r>
                  <a:rPr lang="en-US" i="1" dirty="0">
                    <a:solidFill>
                      <a:schemeClr val="tx2">
                        <a:lumMod val="60000"/>
                        <a:lumOff val="40000"/>
                      </a:schemeClr>
                    </a:solidFill>
                    <a:latin typeface="Calibri" panose="020F0502020204030204" pitchFamily="34" charset="0"/>
                  </a:rPr>
                  <a:t>What would you expect to happen to the fraction of the acid that is protonated (</a:t>
                </a:r>
                <a:r>
                  <a:rPr lang="en-US" i="1" dirty="0" err="1">
                    <a:solidFill>
                      <a:schemeClr val="tx2">
                        <a:lumMod val="60000"/>
                        <a:lumOff val="40000"/>
                      </a:schemeClr>
                    </a:solidFill>
                    <a:latin typeface="Calibri" panose="020F0502020204030204" pitchFamily="34" charset="0"/>
                  </a:rPr>
                  <a:t>f</a:t>
                </a:r>
                <a:r>
                  <a:rPr lang="en-US" i="1" baseline="-25000" dirty="0" err="1">
                    <a:solidFill>
                      <a:schemeClr val="tx2">
                        <a:lumMod val="60000"/>
                        <a:lumOff val="40000"/>
                      </a:schemeClr>
                    </a:solidFill>
                    <a:latin typeface="Calibri" panose="020F0502020204030204" pitchFamily="34" charset="0"/>
                  </a:rPr>
                  <a:t>HA</a:t>
                </a:r>
                <a:r>
                  <a:rPr lang="en-US" i="1" dirty="0">
                    <a:solidFill>
                      <a:schemeClr val="tx2">
                        <a:lumMod val="60000"/>
                        <a:lumOff val="40000"/>
                      </a:schemeClr>
                    </a:solidFill>
                    <a:latin typeface="Calibri" panose="020F0502020204030204" pitchFamily="34" charset="0"/>
                  </a:rPr>
                  <a:t>) as the pH of the solution is </a:t>
                </a:r>
                <a:r>
                  <a:rPr lang="en-US" b="1" i="1" dirty="0">
                    <a:solidFill>
                      <a:schemeClr val="tx2">
                        <a:lumMod val="60000"/>
                        <a:lumOff val="40000"/>
                      </a:schemeClr>
                    </a:solidFill>
                    <a:latin typeface="Calibri" panose="020F0502020204030204" pitchFamily="34" charset="0"/>
                  </a:rPr>
                  <a:t>decreased</a:t>
                </a:r>
                <a:r>
                  <a:rPr lang="en-US" i="1" dirty="0">
                    <a:solidFill>
                      <a:schemeClr val="tx2">
                        <a:lumMod val="60000"/>
                        <a:lumOff val="40000"/>
                      </a:schemeClr>
                    </a:solidFill>
                    <a:latin typeface="Calibri" panose="020F0502020204030204" pitchFamily="34" charset="0"/>
                  </a:rPr>
                  <a:t>?</a:t>
                </a:r>
              </a:p>
              <a:p>
                <a:pPr/>
                <a14:m>
                  <m:oMathPara xmlns:m="http://schemas.openxmlformats.org/officeDocument/2006/math">
                    <m:oMathParaPr>
                      <m:jc m:val="centerGroup"/>
                    </m:oMathParaPr>
                    <m:oMath xmlns:m="http://schemas.openxmlformats.org/officeDocument/2006/math">
                      <m:sSub>
                        <m:sSubPr>
                          <m:ctrlPr>
                            <a:rPr lang="en-US" i="1">
                              <a:solidFill>
                                <a:schemeClr val="tx2">
                                  <a:lumMod val="60000"/>
                                  <a:lumOff val="40000"/>
                                </a:schemeClr>
                              </a:solidFill>
                              <a:latin typeface="Cambria Math" panose="02040503050406030204" pitchFamily="18" charset="0"/>
                            </a:rPr>
                          </m:ctrlPr>
                        </m:sSubPr>
                        <m:e>
                          <m:r>
                            <a:rPr lang="en-US" i="1">
                              <a:solidFill>
                                <a:schemeClr val="tx2">
                                  <a:lumMod val="60000"/>
                                  <a:lumOff val="40000"/>
                                </a:schemeClr>
                              </a:solidFill>
                              <a:latin typeface="Cambria Math" panose="02040503050406030204" pitchFamily="18" charset="0"/>
                            </a:rPr>
                            <m:t>𝑓</m:t>
                          </m:r>
                        </m:e>
                        <m:sub>
                          <m:r>
                            <a:rPr lang="en-US" i="1">
                              <a:solidFill>
                                <a:schemeClr val="tx2">
                                  <a:lumMod val="60000"/>
                                  <a:lumOff val="40000"/>
                                </a:schemeClr>
                              </a:solidFill>
                              <a:latin typeface="Cambria Math" panose="02040503050406030204" pitchFamily="18" charset="0"/>
                            </a:rPr>
                            <m:t>𝐻𝐴</m:t>
                          </m:r>
                        </m:sub>
                      </m:sSub>
                      <m:r>
                        <a:rPr lang="en-US" i="1">
                          <a:solidFill>
                            <a:schemeClr val="tx2">
                              <a:lumMod val="60000"/>
                              <a:lumOff val="40000"/>
                            </a:schemeClr>
                          </a:solidFill>
                          <a:latin typeface="Cambria Math" panose="02040503050406030204" pitchFamily="18" charset="0"/>
                        </a:rPr>
                        <m:t>=</m:t>
                      </m:r>
                      <m:f>
                        <m:fPr>
                          <m:ctrlPr>
                            <a:rPr lang="en-US" i="1">
                              <a:solidFill>
                                <a:schemeClr val="tx2">
                                  <a:lumMod val="60000"/>
                                  <a:lumOff val="40000"/>
                                </a:schemeClr>
                              </a:solidFill>
                              <a:latin typeface="Cambria Math" panose="02040503050406030204" pitchFamily="18" charset="0"/>
                            </a:rPr>
                          </m:ctrlPr>
                        </m:fPr>
                        <m:num>
                          <m:r>
                            <a:rPr lang="en-US" i="1">
                              <a:solidFill>
                                <a:schemeClr val="tx2">
                                  <a:lumMod val="60000"/>
                                  <a:lumOff val="40000"/>
                                </a:schemeClr>
                              </a:solidFill>
                              <a:latin typeface="Cambria Math" panose="02040503050406030204" pitchFamily="18" charset="0"/>
                            </a:rPr>
                            <m:t>[</m:t>
                          </m:r>
                          <m:r>
                            <a:rPr lang="en-US" i="1">
                              <a:solidFill>
                                <a:schemeClr val="tx2">
                                  <a:lumMod val="60000"/>
                                  <a:lumOff val="40000"/>
                                </a:schemeClr>
                              </a:solidFill>
                              <a:latin typeface="Cambria Math" panose="02040503050406030204" pitchFamily="18" charset="0"/>
                            </a:rPr>
                            <m:t>𝐻𝐴</m:t>
                          </m:r>
                          <m:r>
                            <a:rPr lang="en-US" i="1">
                              <a:solidFill>
                                <a:schemeClr val="tx2">
                                  <a:lumMod val="60000"/>
                                  <a:lumOff val="40000"/>
                                </a:schemeClr>
                              </a:solidFill>
                              <a:latin typeface="Cambria Math" panose="02040503050406030204" pitchFamily="18" charset="0"/>
                            </a:rPr>
                            <m:t>]</m:t>
                          </m:r>
                        </m:num>
                        <m:den>
                          <m:d>
                            <m:dPr>
                              <m:begChr m:val="["/>
                              <m:endChr m:val="]"/>
                              <m:ctrlPr>
                                <a:rPr lang="en-US" i="1">
                                  <a:solidFill>
                                    <a:schemeClr val="tx2">
                                      <a:lumMod val="60000"/>
                                      <a:lumOff val="40000"/>
                                    </a:schemeClr>
                                  </a:solidFill>
                                  <a:latin typeface="Cambria Math" panose="02040503050406030204" pitchFamily="18" charset="0"/>
                                </a:rPr>
                              </m:ctrlPr>
                            </m:dPr>
                            <m:e>
                              <m:r>
                                <a:rPr lang="en-US" i="1">
                                  <a:solidFill>
                                    <a:schemeClr val="tx2">
                                      <a:lumMod val="60000"/>
                                      <a:lumOff val="40000"/>
                                    </a:schemeClr>
                                  </a:solidFill>
                                  <a:latin typeface="Cambria Math" panose="02040503050406030204" pitchFamily="18" charset="0"/>
                                </a:rPr>
                                <m:t>𝐻𝐴</m:t>
                              </m:r>
                            </m:e>
                          </m:d>
                          <m:r>
                            <a:rPr lang="en-US" i="1">
                              <a:solidFill>
                                <a:schemeClr val="tx2">
                                  <a:lumMod val="60000"/>
                                  <a:lumOff val="40000"/>
                                </a:schemeClr>
                              </a:solidFill>
                              <a:latin typeface="Cambria Math" panose="02040503050406030204" pitchFamily="18" charset="0"/>
                            </a:rPr>
                            <m:t>+[</m:t>
                          </m:r>
                          <m:r>
                            <a:rPr lang="en-US" i="1">
                              <a:solidFill>
                                <a:schemeClr val="tx2">
                                  <a:lumMod val="60000"/>
                                  <a:lumOff val="40000"/>
                                </a:schemeClr>
                              </a:solidFill>
                              <a:latin typeface="Cambria Math" panose="02040503050406030204" pitchFamily="18" charset="0"/>
                            </a:rPr>
                            <m:t>𝐴</m:t>
                          </m:r>
                          <m:r>
                            <a:rPr lang="en-US" i="1">
                              <a:solidFill>
                                <a:schemeClr val="tx2">
                                  <a:lumMod val="60000"/>
                                  <a:lumOff val="40000"/>
                                </a:schemeClr>
                              </a:solidFill>
                              <a:latin typeface="Cambria Math" panose="02040503050406030204" pitchFamily="18" charset="0"/>
                            </a:rPr>
                            <m:t>]</m:t>
                          </m:r>
                        </m:den>
                      </m:f>
                    </m:oMath>
                  </m:oMathPara>
                </a14:m>
                <a:endParaRPr lang="en-US" i="1" dirty="0">
                  <a:latin typeface="Calibri" panose="020F0502020204030204" pitchFamily="34" charset="0"/>
                </a:endParaRPr>
              </a:p>
            </p:txBody>
          </p:sp>
        </mc:Choice>
        <mc:Fallback>
          <p:sp>
            <p:nvSpPr>
              <p:cNvPr id="7" name="TextBox 6">
                <a:extLst>
                  <a:ext uri="{FF2B5EF4-FFF2-40B4-BE49-F238E27FC236}">
                    <a16:creationId xmlns:a16="http://schemas.microsoft.com/office/drawing/2014/main" id="{AC9E8684-BA2A-4BD1-B7DD-D01BAF9F02C2}"/>
                  </a:ext>
                </a:extLst>
              </p:cNvPr>
              <p:cNvSpPr txBox="1">
                <a:spLocks noRot="1" noChangeAspect="1" noMove="1" noResize="1" noEditPoints="1" noAdjustHandles="1" noChangeArrowheads="1" noChangeShapeType="1" noTextEdit="1"/>
              </p:cNvSpPr>
              <p:nvPr/>
            </p:nvSpPr>
            <p:spPr>
              <a:xfrm>
                <a:off x="5587335" y="545530"/>
                <a:ext cx="5968940" cy="1224181"/>
              </a:xfrm>
              <a:prstGeom prst="rect">
                <a:avLst/>
              </a:prstGeom>
              <a:blipFill>
                <a:blip r:embed="rId3"/>
                <a:stretch>
                  <a:fillRect l="-919" t="-2488" r="-511"/>
                </a:stretch>
              </a:blipFill>
            </p:spPr>
            <p:txBody>
              <a:bodyPr/>
              <a:lstStyle/>
              <a:p>
                <a:r>
                  <a:rPr lang="en-US">
                    <a:noFill/>
                  </a:rPr>
                  <a:t> </a:t>
                </a:r>
              </a:p>
            </p:txBody>
          </p:sp>
        </mc:Fallback>
      </mc:AlternateContent>
      <p:grpSp>
        <p:nvGrpSpPr>
          <p:cNvPr id="9" name="Group 8">
            <a:extLst>
              <a:ext uri="{FF2B5EF4-FFF2-40B4-BE49-F238E27FC236}">
                <a16:creationId xmlns:a16="http://schemas.microsoft.com/office/drawing/2014/main" id="{4F6B187D-31D1-40D2-A8DF-06B3B5B952E0}"/>
              </a:ext>
            </a:extLst>
          </p:cNvPr>
          <p:cNvGrpSpPr/>
          <p:nvPr/>
        </p:nvGrpSpPr>
        <p:grpSpPr>
          <a:xfrm>
            <a:off x="228600" y="4175663"/>
            <a:ext cx="6329363" cy="2279706"/>
            <a:chOff x="1519238" y="4175662"/>
            <a:chExt cx="6329362" cy="2279707"/>
          </a:xfrm>
        </p:grpSpPr>
        <p:graphicFrame>
          <p:nvGraphicFramePr>
            <p:cNvPr id="8" name="Object 7"/>
            <p:cNvGraphicFramePr>
              <a:graphicFrameLocks noChangeAspect="1"/>
            </p:cNvGraphicFramePr>
            <p:nvPr/>
          </p:nvGraphicFramePr>
          <p:xfrm>
            <a:off x="2133600" y="4383340"/>
            <a:ext cx="4552950" cy="2072029"/>
          </p:xfrm>
          <a:graphic>
            <a:graphicData uri="http://schemas.openxmlformats.org/presentationml/2006/ole">
              <mc:AlternateContent xmlns:mc="http://schemas.openxmlformats.org/markup-compatibility/2006">
                <mc:Choice xmlns:v="urn:schemas-microsoft-com:vml" Requires="v">
                  <p:oleObj name="MDLDrawObject Class" r:id="rId4" imgW="5086030" imgH="2314378" progId="MDLDrawOLE.MDLDrawObject.1">
                    <p:embed/>
                  </p:oleObj>
                </mc:Choice>
                <mc:Fallback>
                  <p:oleObj name="MDLDrawObject Class" r:id="rId4" imgW="5086030" imgH="2314378" progId="MDLDrawOLE.MDLDrawObject.1">
                    <p:embed/>
                    <p:pic>
                      <p:nvPicPr>
                        <p:cNvPr id="8" name="Object 7"/>
                        <p:cNvPicPr>
                          <a:picLocks noChangeAspect="1" noChangeArrowheads="1"/>
                        </p:cNvPicPr>
                        <p:nvPr/>
                      </p:nvPicPr>
                      <p:blipFill>
                        <a:blip r:embed="rId5"/>
                        <a:srcRect/>
                        <a:stretch>
                          <a:fillRect/>
                        </a:stretch>
                      </p:blipFill>
                      <p:spPr bwMode="auto">
                        <a:xfrm>
                          <a:off x="2133600" y="4383340"/>
                          <a:ext cx="4552950" cy="2072029"/>
                        </a:xfrm>
                        <a:prstGeom prst="rect">
                          <a:avLst/>
                        </a:prstGeom>
                        <a:noFill/>
                        <a:ln>
                          <a:noFill/>
                        </a:ln>
                      </p:spPr>
                    </p:pic>
                  </p:oleObj>
                </mc:Fallback>
              </mc:AlternateContent>
            </a:graphicData>
          </a:graphic>
        </p:graphicFrame>
        <p:sp>
          <p:nvSpPr>
            <p:cNvPr id="2" name="TextBox 1">
              <a:extLst>
                <a:ext uri="{FF2B5EF4-FFF2-40B4-BE49-F238E27FC236}">
                  <a16:creationId xmlns:a16="http://schemas.microsoft.com/office/drawing/2014/main" id="{247D647C-FB99-431E-8BB4-D517A525C11A}"/>
                </a:ext>
              </a:extLst>
            </p:cNvPr>
            <p:cNvSpPr txBox="1"/>
            <p:nvPr/>
          </p:nvSpPr>
          <p:spPr>
            <a:xfrm>
              <a:off x="6096000" y="4175662"/>
              <a:ext cx="1752600" cy="523220"/>
            </a:xfrm>
            <a:prstGeom prst="rect">
              <a:avLst/>
            </a:prstGeom>
            <a:noFill/>
          </p:spPr>
          <p:txBody>
            <a:bodyPr wrap="square" rtlCol="0">
              <a:spAutoFit/>
            </a:bodyPr>
            <a:lstStyle/>
            <a:p>
              <a:r>
                <a:rPr lang="en-US" sz="1400" dirty="0">
                  <a:solidFill>
                    <a:srgbClr val="FF0000"/>
                  </a:solidFill>
                  <a:latin typeface="Calibri" panose="020F0502020204030204" pitchFamily="34" charset="0"/>
                </a:rPr>
                <a:t>Favored at pH=7</a:t>
              </a:r>
            </a:p>
            <a:p>
              <a:r>
                <a:rPr lang="en-US" sz="1400" dirty="0">
                  <a:solidFill>
                    <a:srgbClr val="FF0000"/>
                  </a:solidFill>
                  <a:latin typeface="Calibri" panose="020F0502020204030204" pitchFamily="34" charset="0"/>
                </a:rPr>
                <a:t>(stronger acid)</a:t>
              </a:r>
            </a:p>
          </p:txBody>
        </p:sp>
        <p:sp>
          <p:nvSpPr>
            <p:cNvPr id="6" name="TextBox 5">
              <a:extLst>
                <a:ext uri="{FF2B5EF4-FFF2-40B4-BE49-F238E27FC236}">
                  <a16:creationId xmlns:a16="http://schemas.microsoft.com/office/drawing/2014/main" id="{CF03EC54-960D-4E42-8A06-B656996D256F}"/>
                </a:ext>
              </a:extLst>
            </p:cNvPr>
            <p:cNvSpPr txBox="1"/>
            <p:nvPr/>
          </p:nvSpPr>
          <p:spPr>
            <a:xfrm>
              <a:off x="1519238" y="5351352"/>
              <a:ext cx="1752600" cy="523220"/>
            </a:xfrm>
            <a:prstGeom prst="rect">
              <a:avLst/>
            </a:prstGeom>
            <a:noFill/>
          </p:spPr>
          <p:txBody>
            <a:bodyPr wrap="square" rtlCol="0">
              <a:spAutoFit/>
            </a:bodyPr>
            <a:lstStyle/>
            <a:p>
              <a:r>
                <a:rPr lang="en-US" sz="1400" dirty="0">
                  <a:solidFill>
                    <a:srgbClr val="FF0000"/>
                  </a:solidFill>
                  <a:latin typeface="Calibri" panose="020F0502020204030204" pitchFamily="34" charset="0"/>
                </a:rPr>
                <a:t>Favored at pH=7</a:t>
              </a:r>
            </a:p>
            <a:p>
              <a:r>
                <a:rPr lang="en-US" sz="1400" dirty="0">
                  <a:solidFill>
                    <a:srgbClr val="FF0000"/>
                  </a:solidFill>
                  <a:latin typeface="Calibri" panose="020F0502020204030204" pitchFamily="34" charset="0"/>
                </a:rPr>
                <a:t>(weaker acid)</a:t>
              </a:r>
            </a:p>
          </p:txBody>
        </p:sp>
        <p:sp>
          <p:nvSpPr>
            <p:cNvPr id="4" name="TextBox 3">
              <a:extLst>
                <a:ext uri="{FF2B5EF4-FFF2-40B4-BE49-F238E27FC236}">
                  <a16:creationId xmlns:a16="http://schemas.microsoft.com/office/drawing/2014/main" id="{674B55B1-3BA4-4CBC-8017-4B0477ECFD07}"/>
                </a:ext>
              </a:extLst>
            </p:cNvPr>
            <p:cNvSpPr txBox="1"/>
            <p:nvPr/>
          </p:nvSpPr>
          <p:spPr>
            <a:xfrm>
              <a:off x="4907104" y="4437271"/>
              <a:ext cx="758541" cy="369332"/>
            </a:xfrm>
            <a:prstGeom prst="rect">
              <a:avLst/>
            </a:prstGeom>
            <a:noFill/>
          </p:spPr>
          <p:txBody>
            <a:bodyPr wrap="none" rtlCol="0">
              <a:spAutoFit/>
            </a:bodyPr>
            <a:lstStyle/>
            <a:p>
              <a:r>
                <a:rPr lang="en-US" dirty="0">
                  <a:latin typeface="Calibri" panose="020F0502020204030204" pitchFamily="34" charset="0"/>
                </a:rPr>
                <a:t>99.5%</a:t>
              </a:r>
            </a:p>
          </p:txBody>
        </p:sp>
        <p:sp>
          <p:nvSpPr>
            <p:cNvPr id="14" name="TextBox 13">
              <a:extLst>
                <a:ext uri="{FF2B5EF4-FFF2-40B4-BE49-F238E27FC236}">
                  <a16:creationId xmlns:a16="http://schemas.microsoft.com/office/drawing/2014/main" id="{FBFC0E9C-C3CE-45B9-86EE-100308F89E0D}"/>
                </a:ext>
              </a:extLst>
            </p:cNvPr>
            <p:cNvSpPr txBox="1"/>
            <p:nvPr/>
          </p:nvSpPr>
          <p:spPr>
            <a:xfrm>
              <a:off x="2133601" y="6034425"/>
              <a:ext cx="583814" cy="369332"/>
            </a:xfrm>
            <a:prstGeom prst="rect">
              <a:avLst/>
            </a:prstGeom>
            <a:noFill/>
          </p:spPr>
          <p:txBody>
            <a:bodyPr wrap="none" rtlCol="0">
              <a:spAutoFit/>
            </a:bodyPr>
            <a:lstStyle/>
            <a:p>
              <a:r>
                <a:rPr lang="en-US" dirty="0">
                  <a:latin typeface="Calibri" panose="020F0502020204030204" pitchFamily="34" charset="0"/>
                </a:rPr>
                <a:t>99%</a:t>
              </a:r>
            </a:p>
          </p:txBody>
        </p:sp>
      </p:grpSp>
      <p:grpSp>
        <p:nvGrpSpPr>
          <p:cNvPr id="25" name="Group 24">
            <a:extLst>
              <a:ext uri="{FF2B5EF4-FFF2-40B4-BE49-F238E27FC236}">
                <a16:creationId xmlns:a16="http://schemas.microsoft.com/office/drawing/2014/main" id="{D3BED2B9-CCC4-4D1F-8062-2C1AA7CAD232}"/>
              </a:ext>
            </a:extLst>
          </p:cNvPr>
          <p:cNvGrpSpPr/>
          <p:nvPr/>
        </p:nvGrpSpPr>
        <p:grpSpPr>
          <a:xfrm>
            <a:off x="5867354" y="1656709"/>
            <a:ext cx="4555323" cy="3242688"/>
            <a:chOff x="6493678" y="2556944"/>
            <a:chExt cx="4555322" cy="3242686"/>
          </a:xfrm>
        </p:grpSpPr>
        <p:cxnSp>
          <p:nvCxnSpPr>
            <p:cNvPr id="20" name="Straight Connector 19">
              <a:extLst>
                <a:ext uri="{FF2B5EF4-FFF2-40B4-BE49-F238E27FC236}">
                  <a16:creationId xmlns:a16="http://schemas.microsoft.com/office/drawing/2014/main" id="{B1FB672C-D8AC-44ED-8552-44DD614C5E2D}"/>
                </a:ext>
              </a:extLst>
            </p:cNvPr>
            <p:cNvCxnSpPr/>
            <p:nvPr/>
          </p:nvCxnSpPr>
          <p:spPr>
            <a:xfrm>
              <a:off x="7772400" y="2743200"/>
              <a:ext cx="0" cy="2245786"/>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F8D23E9-3AFB-46C5-A8AB-077D3C49189C}"/>
                </a:ext>
              </a:extLst>
            </p:cNvPr>
            <p:cNvCxnSpPr/>
            <p:nvPr/>
          </p:nvCxnSpPr>
          <p:spPr>
            <a:xfrm>
              <a:off x="7772400" y="4988986"/>
              <a:ext cx="32766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4458134-BCDC-4393-8FDA-5F39069071E8}"/>
                </a:ext>
              </a:extLst>
            </p:cNvPr>
            <p:cNvSpPr txBox="1"/>
            <p:nvPr/>
          </p:nvSpPr>
          <p:spPr>
            <a:xfrm>
              <a:off x="9185318" y="5153299"/>
              <a:ext cx="450764" cy="646331"/>
            </a:xfrm>
            <a:prstGeom prst="rect">
              <a:avLst/>
            </a:prstGeom>
            <a:noFill/>
          </p:spPr>
          <p:txBody>
            <a:bodyPr wrap="none" rtlCol="0">
              <a:spAutoFit/>
            </a:bodyPr>
            <a:lstStyle/>
            <a:p>
              <a:r>
                <a:rPr lang="en-US" dirty="0">
                  <a:latin typeface="Calibri" panose="020F0502020204030204" pitchFamily="34" charset="0"/>
                </a:rPr>
                <a:t>pH</a:t>
              </a:r>
            </a:p>
            <a:p>
              <a:endParaRPr lang="en-US" dirty="0">
                <a:latin typeface="Calibri" panose="020F0502020204030204" pitchFamily="34" charset="0"/>
              </a:endParaRPr>
            </a:p>
          </p:txBody>
        </p:sp>
        <p:sp>
          <p:nvSpPr>
            <p:cNvPr id="24" name="TextBox 23">
              <a:extLst>
                <a:ext uri="{FF2B5EF4-FFF2-40B4-BE49-F238E27FC236}">
                  <a16:creationId xmlns:a16="http://schemas.microsoft.com/office/drawing/2014/main" id="{A1242911-3A7E-4BD5-8BF2-32AF7232A9CF}"/>
                </a:ext>
              </a:extLst>
            </p:cNvPr>
            <p:cNvSpPr txBox="1"/>
            <p:nvPr/>
          </p:nvSpPr>
          <p:spPr>
            <a:xfrm>
              <a:off x="6493678" y="2556944"/>
              <a:ext cx="1287532" cy="646331"/>
            </a:xfrm>
            <a:prstGeom prst="rect">
              <a:avLst/>
            </a:prstGeom>
            <a:noFill/>
          </p:spPr>
          <p:txBody>
            <a:bodyPr wrap="none" rtlCol="0">
              <a:spAutoFit/>
            </a:bodyPr>
            <a:lstStyle/>
            <a:p>
              <a:r>
                <a:rPr lang="en-US" dirty="0">
                  <a:latin typeface="Calibri" panose="020F0502020204030204" pitchFamily="34" charset="0"/>
                </a:rPr>
                <a:t>Fraction</a:t>
              </a:r>
            </a:p>
            <a:p>
              <a:r>
                <a:rPr lang="en-US" dirty="0">
                  <a:latin typeface="Calibri" panose="020F0502020204030204" pitchFamily="34" charset="0"/>
                </a:rPr>
                <a:t>protonated</a:t>
              </a:r>
            </a:p>
          </p:txBody>
        </p:sp>
      </p:grpSp>
      <p:sp>
        <p:nvSpPr>
          <p:cNvPr id="26" name="Rectangle 25">
            <a:extLst>
              <a:ext uri="{FF2B5EF4-FFF2-40B4-BE49-F238E27FC236}">
                <a16:creationId xmlns:a16="http://schemas.microsoft.com/office/drawing/2014/main" id="{13F83484-E8AB-4A86-A303-249EC98D2FD2}"/>
              </a:ext>
            </a:extLst>
          </p:cNvPr>
          <p:cNvSpPr/>
          <p:nvPr/>
        </p:nvSpPr>
        <p:spPr>
          <a:xfrm>
            <a:off x="191293" y="2906014"/>
            <a:ext cx="5474353" cy="1477328"/>
          </a:xfrm>
          <a:prstGeom prst="rect">
            <a:avLst/>
          </a:prstGeom>
        </p:spPr>
        <p:txBody>
          <a:bodyPr wrap="square">
            <a:spAutoFit/>
          </a:bodyPr>
          <a:lstStyle/>
          <a:p>
            <a:r>
              <a:rPr lang="en-US" dirty="0">
                <a:latin typeface="Calibri" panose="020F0502020204030204" pitchFamily="34" charset="0"/>
              </a:rPr>
              <a:t>2. The amount of protonated/deprotonated species </a:t>
            </a:r>
            <a:r>
              <a:rPr lang="en-US" i="1" dirty="0">
                <a:solidFill>
                  <a:srgbClr val="C00000"/>
                </a:solidFill>
                <a:latin typeface="Calibri" panose="020F0502020204030204" pitchFamily="34" charset="0"/>
              </a:rPr>
              <a:t>also</a:t>
            </a:r>
            <a:r>
              <a:rPr lang="en-US" dirty="0">
                <a:latin typeface="Calibri" panose="020F0502020204030204" pitchFamily="34" charset="0"/>
              </a:rPr>
              <a:t> depends on the chemical properties of the acid.</a:t>
            </a:r>
          </a:p>
          <a:p>
            <a:r>
              <a:rPr lang="en-US" dirty="0">
                <a:latin typeface="Calibri" panose="020F0502020204030204" pitchFamily="34" charset="0"/>
              </a:rPr>
              <a:t>Comparing acetic acid to a protonated amine. At neutral pH (7) most of the acetic acid will be deprotonated while most of the amine will be protonated.  </a:t>
            </a:r>
          </a:p>
        </p:txBody>
      </p:sp>
      <p:sp>
        <p:nvSpPr>
          <p:cNvPr id="5" name="TextBox 4">
            <a:extLst>
              <a:ext uri="{FF2B5EF4-FFF2-40B4-BE49-F238E27FC236}">
                <a16:creationId xmlns:a16="http://schemas.microsoft.com/office/drawing/2014/main" id="{E2673B65-A9D5-4617-A578-1AFFBB48D681}"/>
              </a:ext>
            </a:extLst>
          </p:cNvPr>
          <p:cNvSpPr txBox="1"/>
          <p:nvPr/>
        </p:nvSpPr>
        <p:spPr>
          <a:xfrm>
            <a:off x="3174052" y="27022"/>
            <a:ext cx="6129114" cy="523220"/>
          </a:xfrm>
          <a:prstGeom prst="rect">
            <a:avLst/>
          </a:prstGeom>
          <a:noFill/>
        </p:spPr>
        <p:txBody>
          <a:bodyPr wrap="none" rtlCol="0">
            <a:spAutoFit/>
          </a:bodyPr>
          <a:lstStyle/>
          <a:p>
            <a:r>
              <a:rPr lang="en-US" sz="2800" dirty="0">
                <a:latin typeface="Calibri" panose="020F0502020204030204" pitchFamily="34" charset="0"/>
              </a:rPr>
              <a:t>What Affects the Degree of Protonation?</a:t>
            </a:r>
          </a:p>
        </p:txBody>
      </p:sp>
      <p:sp>
        <p:nvSpPr>
          <p:cNvPr id="10" name="TextBox 9">
            <a:extLst>
              <a:ext uri="{FF2B5EF4-FFF2-40B4-BE49-F238E27FC236}">
                <a16:creationId xmlns:a16="http://schemas.microsoft.com/office/drawing/2014/main" id="{ACF971A0-7802-4A5B-9D8D-761171B2B16F}"/>
              </a:ext>
            </a:extLst>
          </p:cNvPr>
          <p:cNvSpPr txBox="1"/>
          <p:nvPr/>
        </p:nvSpPr>
        <p:spPr>
          <a:xfrm>
            <a:off x="6488998" y="4640604"/>
            <a:ext cx="5055251" cy="646331"/>
          </a:xfrm>
          <a:prstGeom prst="rect">
            <a:avLst/>
          </a:prstGeom>
          <a:noFill/>
        </p:spPr>
        <p:txBody>
          <a:bodyPr wrap="square" rtlCol="0">
            <a:spAutoFit/>
          </a:bodyPr>
          <a:lstStyle/>
          <a:p>
            <a:r>
              <a:rPr lang="en-US" dirty="0">
                <a:latin typeface="Calibri" panose="020F0502020204030204" pitchFamily="34" charset="0"/>
              </a:rPr>
              <a:t>The </a:t>
            </a:r>
            <a:r>
              <a:rPr lang="en-US" dirty="0" err="1">
                <a:solidFill>
                  <a:srgbClr val="CC0000"/>
                </a:solidFill>
                <a:latin typeface="Calibri" panose="020F0502020204030204" pitchFamily="34" charset="0"/>
              </a:rPr>
              <a:t>pKa</a:t>
            </a:r>
            <a:r>
              <a:rPr lang="en-US" dirty="0">
                <a:latin typeface="Calibri" panose="020F0502020204030204" pitchFamily="34" charset="0"/>
              </a:rPr>
              <a:t> of an acid is the pH where equal amounts of protonated and deprotonated species are found.</a:t>
            </a:r>
          </a:p>
        </p:txBody>
      </p:sp>
      <p:sp>
        <p:nvSpPr>
          <p:cNvPr id="11" name="Date Placeholder 10">
            <a:extLst>
              <a:ext uri="{FF2B5EF4-FFF2-40B4-BE49-F238E27FC236}">
                <a16:creationId xmlns:a16="http://schemas.microsoft.com/office/drawing/2014/main" id="{BB62054D-49BB-44B7-B974-B1AEAC2F48B8}"/>
              </a:ext>
            </a:extLst>
          </p:cNvPr>
          <p:cNvSpPr>
            <a:spLocks noGrp="1"/>
          </p:cNvSpPr>
          <p:nvPr>
            <p:ph type="dt" sz="half" idx="10"/>
          </p:nvPr>
        </p:nvSpPr>
        <p:spPr/>
        <p:txBody>
          <a:bodyPr/>
          <a:lstStyle/>
          <a:p>
            <a:fld id="{62952D6F-C856-4680-A54A-985B96992109}" type="datetime1">
              <a:rPr lang="en-US" smtClean="0"/>
              <a:t>8/12/2023</a:t>
            </a:fld>
            <a:endParaRPr lang="en-US"/>
          </a:p>
        </p:txBody>
      </p:sp>
      <p:sp>
        <p:nvSpPr>
          <p:cNvPr id="12" name="Footer Placeholder 11">
            <a:extLst>
              <a:ext uri="{FF2B5EF4-FFF2-40B4-BE49-F238E27FC236}">
                <a16:creationId xmlns:a16="http://schemas.microsoft.com/office/drawing/2014/main" id="{D01D1ED7-9BB0-489F-874C-21241C354ABC}"/>
              </a:ext>
            </a:extLst>
          </p:cNvPr>
          <p:cNvSpPr>
            <a:spLocks noGrp="1"/>
          </p:cNvSpPr>
          <p:nvPr>
            <p:ph type="ftr" sz="quarter" idx="11"/>
          </p:nvPr>
        </p:nvSpPr>
        <p:spPr/>
        <p:txBody>
          <a:bodyPr/>
          <a:lstStyle/>
          <a:p>
            <a:r>
              <a:rPr lang="en-US"/>
              <a:t>Lecture 1 - D &amp; D</a:t>
            </a:r>
          </a:p>
        </p:txBody>
      </p:sp>
      <p:sp>
        <p:nvSpPr>
          <p:cNvPr id="13" name="Slide Number Placeholder 12">
            <a:extLst>
              <a:ext uri="{FF2B5EF4-FFF2-40B4-BE49-F238E27FC236}">
                <a16:creationId xmlns:a16="http://schemas.microsoft.com/office/drawing/2014/main" id="{1B002966-0DF5-43EE-8D75-E367A35FBE2B}"/>
              </a:ext>
            </a:extLst>
          </p:cNvPr>
          <p:cNvSpPr>
            <a:spLocks noGrp="1"/>
          </p:cNvSpPr>
          <p:nvPr>
            <p:ph type="sldNum" sz="quarter" idx="12"/>
          </p:nvPr>
        </p:nvSpPr>
        <p:spPr/>
        <p:txBody>
          <a:bodyPr/>
          <a:lstStyle/>
          <a:p>
            <a:fld id="{DC3BB032-4020-48F4-953B-341806DC4A2B}" type="slidenum">
              <a:rPr lang="en-US" smtClean="0"/>
              <a:t>15</a:t>
            </a:fld>
            <a:endParaRPr lang="en-US"/>
          </a:p>
        </p:txBody>
      </p:sp>
    </p:spTree>
    <p:extLst>
      <p:ext uri="{BB962C8B-B14F-4D97-AF65-F5344CB8AC3E}">
        <p14:creationId xmlns:p14="http://schemas.microsoft.com/office/powerpoint/2010/main" val="1031274122"/>
      </p:ext>
    </p:extLst>
  </p:cSld>
  <p:clrMapOvr>
    <a:masterClrMapping/>
  </p:clrMapOvr>
  <mc:AlternateContent xmlns:mc="http://schemas.openxmlformats.org/markup-compatibility/2006" xmlns:p14="http://schemas.microsoft.com/office/powerpoint/2010/main">
    <mc:Choice Requires="p14">
      <p:transition spd="slow" p14:dur="2000" advTm="107852"/>
    </mc:Choice>
    <mc:Fallback xmlns="">
      <p:transition spd="slow" advTm="107852"/>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47700" y="-12700"/>
            <a:ext cx="10972800" cy="1143000"/>
          </a:xfrm>
        </p:spPr>
        <p:txBody>
          <a:bodyPr>
            <a:normAutofit/>
          </a:bodyPr>
          <a:lstStyle/>
          <a:p>
            <a:r>
              <a:rPr lang="en-US" sz="2800" dirty="0"/>
              <a:t>Key Points &amp; Expectations</a:t>
            </a:r>
          </a:p>
        </p:txBody>
      </p:sp>
      <p:sp>
        <p:nvSpPr>
          <p:cNvPr id="4" name="Rectangle 3">
            <a:extLst>
              <a:ext uri="{FF2B5EF4-FFF2-40B4-BE49-F238E27FC236}">
                <a16:creationId xmlns:a16="http://schemas.microsoft.com/office/drawing/2014/main" id="{ABB013AF-8694-4B38-88E1-E7A735FD71DB}"/>
              </a:ext>
            </a:extLst>
          </p:cNvPr>
          <p:cNvSpPr/>
          <p:nvPr/>
        </p:nvSpPr>
        <p:spPr>
          <a:xfrm>
            <a:off x="1001826" y="1400146"/>
            <a:ext cx="9742374" cy="3939540"/>
          </a:xfrm>
          <a:prstGeom prst="rect">
            <a:avLst/>
          </a:prstGeom>
        </p:spPr>
        <p:txBody>
          <a:bodyPr wrap="square">
            <a:spAutoFit/>
          </a:bodyPr>
          <a:lstStyle/>
          <a:p>
            <a:pPr marL="285744" indent="-285744">
              <a:spcBef>
                <a:spcPts val="1200"/>
              </a:spcBef>
              <a:buFont typeface="Arial" panose="020B0604020202020204" pitchFamily="34" charset="0"/>
              <a:buChar char="•"/>
            </a:pPr>
            <a:r>
              <a:rPr lang="en-US" dirty="0">
                <a:latin typeface="Calibri" panose="020F0502020204030204" pitchFamily="34" charset="0"/>
              </a:rPr>
              <a:t>Number of bonds formed by common elements:</a:t>
            </a:r>
          </a:p>
          <a:p>
            <a:pPr>
              <a:spcBef>
                <a:spcPts val="1200"/>
              </a:spcBef>
            </a:pPr>
            <a:r>
              <a:rPr lang="en-US" dirty="0">
                <a:latin typeface="Calibri" panose="020F0502020204030204" pitchFamily="34" charset="0"/>
              </a:rPr>
              <a:t>	(N=3, C=4, O=2, S=2, H=1).</a:t>
            </a:r>
          </a:p>
          <a:p>
            <a:pPr marL="285744" indent="-285744">
              <a:spcBef>
                <a:spcPts val="1200"/>
              </a:spcBef>
              <a:buFont typeface="Arial" panose="020B0604020202020204" pitchFamily="34" charset="0"/>
              <a:buChar char="•"/>
            </a:pPr>
            <a:r>
              <a:rPr lang="en-US" dirty="0">
                <a:latin typeface="Calibri" panose="020F0502020204030204" pitchFamily="34" charset="0"/>
              </a:rPr>
              <a:t>You should be able to complete chemical structures by adding hydrogens to carbons.</a:t>
            </a:r>
          </a:p>
          <a:p>
            <a:pPr marL="285744" indent="-285744">
              <a:spcBef>
                <a:spcPts val="1200"/>
              </a:spcBef>
              <a:buFont typeface="Arial" panose="020B0604020202020204" pitchFamily="34" charset="0"/>
              <a:buChar char="•"/>
            </a:pPr>
            <a:r>
              <a:rPr lang="en-US" dirty="0">
                <a:latin typeface="Calibri" panose="020F0502020204030204" pitchFamily="34" charset="0"/>
              </a:rPr>
              <a:t>Chiral carbon and enantiomers - different enantiomers can have different properties.  You need to identify chiral carbons.</a:t>
            </a:r>
          </a:p>
          <a:p>
            <a:pPr marL="285744" indent="-285744">
              <a:spcBef>
                <a:spcPts val="1200"/>
              </a:spcBef>
              <a:buFont typeface="Arial" panose="020B0604020202020204" pitchFamily="34" charset="0"/>
              <a:buChar char="•"/>
            </a:pPr>
            <a:r>
              <a:rPr lang="en-US" dirty="0">
                <a:latin typeface="Calibri" panose="020F0502020204030204" pitchFamily="34" charset="0"/>
              </a:rPr>
              <a:t>Polar (unequal charge distribution, e.g. N-H) versus non-polar bonds (e.g. C-H).  You need to be able to identify polar and non-polar bonds.</a:t>
            </a:r>
          </a:p>
          <a:p>
            <a:pPr marL="285744" indent="-285744">
              <a:spcBef>
                <a:spcPts val="1200"/>
              </a:spcBef>
              <a:buFont typeface="Arial" panose="020B0604020202020204" pitchFamily="34" charset="0"/>
              <a:buChar char="•"/>
            </a:pPr>
            <a:r>
              <a:rPr lang="en-US" dirty="0">
                <a:latin typeface="Calibri" panose="020F0502020204030204" pitchFamily="34" charset="0"/>
              </a:rPr>
              <a:t>H-bond - Partial charges due to X-H  interacting with Y  (X &amp; Y electronegative)</a:t>
            </a:r>
          </a:p>
          <a:p>
            <a:pPr marL="285744" indent="-285744">
              <a:spcBef>
                <a:spcPts val="1200"/>
              </a:spcBef>
              <a:buFont typeface="Arial" panose="020B0604020202020204" pitchFamily="34" charset="0"/>
              <a:buChar char="•"/>
            </a:pPr>
            <a:r>
              <a:rPr lang="en-US" dirty="0">
                <a:latin typeface="Calibri" panose="020F0502020204030204" pitchFamily="34" charset="0"/>
              </a:rPr>
              <a:t>H-bond - Identify donors and acceptors, partial charges</a:t>
            </a:r>
          </a:p>
          <a:p>
            <a:pPr marL="285744" indent="-285744">
              <a:spcBef>
                <a:spcPts val="1200"/>
              </a:spcBef>
              <a:buFont typeface="Arial" panose="020B0604020202020204" pitchFamily="34" charset="0"/>
              <a:buChar char="•"/>
            </a:pPr>
            <a:r>
              <a:rPr lang="en-US" dirty="0">
                <a:latin typeface="Calibri" panose="020F0502020204030204" pitchFamily="34" charset="0"/>
              </a:rPr>
              <a:t>pH – be able to predict the charge on a group, given the pH of the solution and the </a:t>
            </a:r>
            <a:r>
              <a:rPr lang="en-US" dirty="0" err="1">
                <a:latin typeface="Calibri" panose="020F0502020204030204" pitchFamily="34" charset="0"/>
              </a:rPr>
              <a:t>pKa</a:t>
            </a:r>
            <a:r>
              <a:rPr lang="en-US" dirty="0">
                <a:latin typeface="Calibri" panose="020F0502020204030204" pitchFamily="34" charset="0"/>
              </a:rPr>
              <a:t> of the acid.</a:t>
            </a:r>
          </a:p>
        </p:txBody>
      </p:sp>
      <p:sp>
        <p:nvSpPr>
          <p:cNvPr id="7" name="TextBox 6">
            <a:extLst>
              <a:ext uri="{FF2B5EF4-FFF2-40B4-BE49-F238E27FC236}">
                <a16:creationId xmlns:a16="http://schemas.microsoft.com/office/drawing/2014/main" id="{749D1AAE-E4CD-47C6-8929-9A260EFDB3E3}"/>
              </a:ext>
            </a:extLst>
          </p:cNvPr>
          <p:cNvSpPr txBox="1"/>
          <p:nvPr/>
        </p:nvSpPr>
        <p:spPr>
          <a:xfrm>
            <a:off x="571500" y="1000036"/>
            <a:ext cx="1261756" cy="400110"/>
          </a:xfrm>
          <a:prstGeom prst="rect">
            <a:avLst/>
          </a:prstGeom>
          <a:noFill/>
        </p:spPr>
        <p:txBody>
          <a:bodyPr wrap="none" rtlCol="0">
            <a:spAutoFit/>
          </a:bodyPr>
          <a:lstStyle/>
          <a:p>
            <a:r>
              <a:rPr lang="en-US" sz="2000" b="1" dirty="0">
                <a:latin typeface="Calibri" panose="020F0502020204030204" pitchFamily="34" charset="0"/>
              </a:rPr>
              <a:t>Chemistry</a:t>
            </a:r>
          </a:p>
        </p:txBody>
      </p:sp>
      <p:sp>
        <p:nvSpPr>
          <p:cNvPr id="2" name="Date Placeholder 1">
            <a:extLst>
              <a:ext uri="{FF2B5EF4-FFF2-40B4-BE49-F238E27FC236}">
                <a16:creationId xmlns:a16="http://schemas.microsoft.com/office/drawing/2014/main" id="{1C010FFB-DD75-45F8-A740-E81CFC5B3D80}"/>
              </a:ext>
            </a:extLst>
          </p:cNvPr>
          <p:cNvSpPr>
            <a:spLocks noGrp="1"/>
          </p:cNvSpPr>
          <p:nvPr>
            <p:ph type="dt" sz="half" idx="10"/>
          </p:nvPr>
        </p:nvSpPr>
        <p:spPr/>
        <p:txBody>
          <a:bodyPr/>
          <a:lstStyle/>
          <a:p>
            <a:fld id="{F5B161CD-EE9F-4C28-9EC5-B680AD1EB887}" type="datetime1">
              <a:rPr lang="en-US" smtClean="0"/>
              <a:t>8/12/2023</a:t>
            </a:fld>
            <a:endParaRPr lang="en-US"/>
          </a:p>
        </p:txBody>
      </p:sp>
      <p:sp>
        <p:nvSpPr>
          <p:cNvPr id="3" name="Footer Placeholder 2">
            <a:extLst>
              <a:ext uri="{FF2B5EF4-FFF2-40B4-BE49-F238E27FC236}">
                <a16:creationId xmlns:a16="http://schemas.microsoft.com/office/drawing/2014/main" id="{FD46338C-B299-405F-97E8-00D61750BE7B}"/>
              </a:ext>
            </a:extLst>
          </p:cNvPr>
          <p:cNvSpPr>
            <a:spLocks noGrp="1"/>
          </p:cNvSpPr>
          <p:nvPr>
            <p:ph type="ftr" sz="quarter" idx="11"/>
          </p:nvPr>
        </p:nvSpPr>
        <p:spPr/>
        <p:txBody>
          <a:bodyPr/>
          <a:lstStyle/>
          <a:p>
            <a:r>
              <a:rPr lang="en-US"/>
              <a:t>Lecture 1 - D &amp; D</a:t>
            </a:r>
          </a:p>
        </p:txBody>
      </p:sp>
      <p:sp>
        <p:nvSpPr>
          <p:cNvPr id="6" name="Slide Number Placeholder 5">
            <a:extLst>
              <a:ext uri="{FF2B5EF4-FFF2-40B4-BE49-F238E27FC236}">
                <a16:creationId xmlns:a16="http://schemas.microsoft.com/office/drawing/2014/main" id="{0126A677-C9AF-4399-967F-260BD97AD35F}"/>
              </a:ext>
            </a:extLst>
          </p:cNvPr>
          <p:cNvSpPr>
            <a:spLocks noGrp="1"/>
          </p:cNvSpPr>
          <p:nvPr>
            <p:ph type="sldNum" sz="quarter" idx="12"/>
          </p:nvPr>
        </p:nvSpPr>
        <p:spPr/>
        <p:txBody>
          <a:bodyPr/>
          <a:lstStyle/>
          <a:p>
            <a:fld id="{DC3BB032-4020-48F4-953B-341806DC4A2B}" type="slidenum">
              <a:rPr lang="en-US" smtClean="0"/>
              <a:t>16</a:t>
            </a:fld>
            <a:endParaRPr lang="en-US"/>
          </a:p>
        </p:txBody>
      </p:sp>
    </p:spTree>
    <p:extLst>
      <p:ext uri="{BB962C8B-B14F-4D97-AF65-F5344CB8AC3E}">
        <p14:creationId xmlns:p14="http://schemas.microsoft.com/office/powerpoint/2010/main" val="4158478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3600" y="27853"/>
            <a:ext cx="7010400" cy="1470025"/>
          </a:xfrm>
        </p:spPr>
        <p:txBody>
          <a:bodyPr>
            <a:normAutofit/>
          </a:bodyPr>
          <a:lstStyle/>
          <a:p>
            <a:pPr eaLnBrk="1" hangingPunct="1"/>
            <a:r>
              <a:rPr lang="en-US" sz="2800" dirty="0"/>
              <a:t>Proteins and Amino Acids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2359"/>
          <a:stretch/>
        </p:blipFill>
        <p:spPr>
          <a:xfrm>
            <a:off x="897419" y="1852298"/>
            <a:ext cx="4806696" cy="3153407"/>
          </a:xfrm>
          <a:prstGeom prst="rect">
            <a:avLst/>
          </a:prstGeom>
        </p:spPr>
      </p:pic>
      <p:pic>
        <p:nvPicPr>
          <p:cNvPr id="6" name="Picture 2" descr="Figure 2-27">
            <a:extLst>
              <a:ext uri="{FF2B5EF4-FFF2-40B4-BE49-F238E27FC236}">
                <a16:creationId xmlns:a16="http://schemas.microsoft.com/office/drawing/2014/main" id="{CE6E67B9-78D7-47FC-8B12-92F9D02EC3F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1981200"/>
            <a:ext cx="4343399" cy="31568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a:extLst>
              <a:ext uri="{FF2B5EF4-FFF2-40B4-BE49-F238E27FC236}">
                <a16:creationId xmlns:a16="http://schemas.microsoft.com/office/drawing/2014/main" id="{BCFBAFFD-A328-4403-A301-01A38BAC4002}"/>
              </a:ext>
            </a:extLst>
          </p:cNvPr>
          <p:cNvSpPr>
            <a:spLocks noGrp="1"/>
          </p:cNvSpPr>
          <p:nvPr>
            <p:ph type="dt" sz="half" idx="10"/>
          </p:nvPr>
        </p:nvSpPr>
        <p:spPr/>
        <p:txBody>
          <a:bodyPr/>
          <a:lstStyle/>
          <a:p>
            <a:fld id="{8C1731ED-8555-4E5B-9891-8EB534265D16}" type="datetime1">
              <a:rPr lang="en-US" smtClean="0"/>
              <a:t>8/12/2023</a:t>
            </a:fld>
            <a:endParaRPr lang="en-US"/>
          </a:p>
        </p:txBody>
      </p:sp>
      <p:sp>
        <p:nvSpPr>
          <p:cNvPr id="4" name="Footer Placeholder 3">
            <a:extLst>
              <a:ext uri="{FF2B5EF4-FFF2-40B4-BE49-F238E27FC236}">
                <a16:creationId xmlns:a16="http://schemas.microsoft.com/office/drawing/2014/main" id="{1595A50E-E83C-4E6D-B9DA-0D087B2A8048}"/>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B6A40ABC-2D4A-43E6-92BB-B86E549786E1}"/>
              </a:ext>
            </a:extLst>
          </p:cNvPr>
          <p:cNvSpPr>
            <a:spLocks noGrp="1"/>
          </p:cNvSpPr>
          <p:nvPr>
            <p:ph type="sldNum" sz="quarter" idx="12"/>
          </p:nvPr>
        </p:nvSpPr>
        <p:spPr/>
        <p:txBody>
          <a:bodyPr/>
          <a:lstStyle/>
          <a:p>
            <a:fld id="{DC3BB032-4020-48F4-953B-341806DC4A2B}" type="slidenum">
              <a:rPr lang="en-US" smtClean="0"/>
              <a:t>17</a:t>
            </a:fld>
            <a:endParaRPr lang="en-US"/>
          </a:p>
        </p:txBody>
      </p:sp>
    </p:spTree>
    <p:extLst>
      <p:ext uri="{BB962C8B-B14F-4D97-AF65-F5344CB8AC3E}">
        <p14:creationId xmlns:p14="http://schemas.microsoft.com/office/powerpoint/2010/main" val="19975373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catter chart&#10;&#10;Description automatically generated">
            <a:extLst>
              <a:ext uri="{FF2B5EF4-FFF2-40B4-BE49-F238E27FC236}">
                <a16:creationId xmlns:a16="http://schemas.microsoft.com/office/drawing/2014/main" id="{8872E865-4868-307D-2329-97B604E3A4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6" t="3479" r="1934" b="3333"/>
          <a:stretch/>
        </p:blipFill>
        <p:spPr>
          <a:xfrm>
            <a:off x="934482" y="245225"/>
            <a:ext cx="10212055" cy="6612641"/>
          </a:xfrm>
          <a:prstGeom prst="rect">
            <a:avLst/>
          </a:prstGeom>
        </p:spPr>
      </p:pic>
      <p:sp>
        <p:nvSpPr>
          <p:cNvPr id="3" name="Footer Placeholder 2">
            <a:extLst>
              <a:ext uri="{FF2B5EF4-FFF2-40B4-BE49-F238E27FC236}">
                <a16:creationId xmlns:a16="http://schemas.microsoft.com/office/drawing/2014/main" id="{1B2009DF-7498-D1DA-E5A1-48E064DC457C}"/>
              </a:ext>
            </a:extLst>
          </p:cNvPr>
          <p:cNvSpPr>
            <a:spLocks noGrp="1"/>
          </p:cNvSpPr>
          <p:nvPr>
            <p:ph type="ftr" sz="quarter" idx="5"/>
          </p:nvPr>
        </p:nvSpPr>
        <p:spPr>
          <a:xfrm>
            <a:off x="4571143" y="7350856"/>
            <a:ext cx="4302252" cy="184666"/>
          </a:xfrm>
          <a:prstGeom prst="rect">
            <a:avLst/>
          </a:prstGeom>
        </p:spPr>
        <p:txBody>
          <a:bodyPr wrap="square" lIns="0" tIns="0" rIns="0" bIns="0">
            <a:spAutoFit/>
          </a:bodyPr>
          <a:lstStyle>
            <a:defPPr>
              <a:defRPr lang="en-US"/>
            </a:defPPr>
            <a:lvl1pPr marL="0" algn="ctr" defTabSz="914400" rtl="0" eaLnBrk="1" latinLnBrk="0" hangingPunct="1">
              <a:defRPr sz="120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Calibri" panose="020F0502020204030204" pitchFamily="34" charset="0"/>
              </a:rPr>
              <a:t>03-232 </a:t>
            </a:r>
            <a:r>
              <a:rPr lang="en-US" dirty="0" err="1">
                <a:latin typeface="Calibri" panose="020F0502020204030204" pitchFamily="34" charset="0"/>
              </a:rPr>
              <a:t>Lec</a:t>
            </a:r>
            <a:r>
              <a:rPr lang="en-US" dirty="0">
                <a:latin typeface="Calibri" panose="020F0502020204030204" pitchFamily="34" charset="0"/>
              </a:rPr>
              <a:t> 6</a:t>
            </a:r>
          </a:p>
        </p:txBody>
      </p:sp>
      <p:sp>
        <p:nvSpPr>
          <p:cNvPr id="2" name="Date Placeholder 1">
            <a:extLst>
              <a:ext uri="{FF2B5EF4-FFF2-40B4-BE49-F238E27FC236}">
                <a16:creationId xmlns:a16="http://schemas.microsoft.com/office/drawing/2014/main" id="{4A592812-A868-2EF1-8753-40D2395E0505}"/>
              </a:ext>
            </a:extLst>
          </p:cNvPr>
          <p:cNvSpPr>
            <a:spLocks noGrp="1"/>
          </p:cNvSpPr>
          <p:nvPr>
            <p:ph type="dt" sz="half" idx="6"/>
          </p:nvPr>
        </p:nvSpPr>
        <p:spPr>
          <a:xfrm>
            <a:off x="672227" y="7350856"/>
            <a:ext cx="3092244" cy="184666"/>
          </a:xfrm>
          <a:prstGeom prst="rect">
            <a:avLst/>
          </a:prstGeom>
        </p:spPr>
        <p:txBody>
          <a:bodyPr wrap="square" lIns="0" tIns="0" rIns="0" bIns="0">
            <a:spAutoFit/>
          </a:bodyPr>
          <a:lstStyle>
            <a:defPPr>
              <a:defRPr lang="en-US"/>
            </a:defPPr>
            <a:lvl1pPr marL="0" algn="l" defTabSz="914400" rtl="0" eaLnBrk="1" latinLnBrk="0" hangingPunct="1">
              <a:defRPr sz="120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A7D2AC9-CB01-4A3C-9B2F-F810DE787BB0}" type="datetime1">
              <a:rPr lang="en-US" smtClean="0">
                <a:latin typeface="Calibri" panose="020F0502020204030204" pitchFamily="34" charset="0"/>
              </a:rPr>
              <a:pPr/>
              <a:t>8/12/2023</a:t>
            </a:fld>
            <a:endParaRPr lang="en-US"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C47C6C4E-058B-5B63-7F28-EA991E55EAEE}"/>
              </a:ext>
            </a:extLst>
          </p:cNvPr>
          <p:cNvSpPr>
            <a:spLocks noGrp="1"/>
          </p:cNvSpPr>
          <p:nvPr>
            <p:ph type="sldNum" sz="quarter" idx="7"/>
          </p:nvPr>
        </p:nvSpPr>
        <p:spPr>
          <a:xfrm>
            <a:off x="12970669" y="7292062"/>
            <a:ext cx="287413" cy="179536"/>
          </a:xfrm>
          <a:prstGeom prst="rect">
            <a:avLst/>
          </a:prstGeom>
        </p:spPr>
        <p:txBody>
          <a:bodyPr wrap="square" lIns="0" tIns="0" rIns="0" bIns="0">
            <a:spAutoFit/>
          </a:bodyPr>
          <a:lstStyle>
            <a:defPPr>
              <a:defRPr lang="en-US"/>
            </a:defPPr>
            <a:lvl1pPr marL="0" algn="l" defTabSz="914400" rtl="0" eaLnBrk="1" latinLnBrk="0" hangingPunct="1">
              <a:defRPr sz="1200" b="0" i="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410"/>
              </a:lnSpc>
            </a:pPr>
            <a:fld id="{81D60167-4931-47E6-BA6A-407CBD079E47}" type="slidenum">
              <a:rPr lang="en-US" smtClean="0">
                <a:latin typeface="Calibri" panose="020F0502020204030204" pitchFamily="34" charset="0"/>
                <a:cs typeface="Calibri" panose="020F0502020204030204" pitchFamily="34" charset="0"/>
              </a:rPr>
              <a:pPr marL="38100">
                <a:lnSpc>
                  <a:spcPts val="1410"/>
                </a:lnSpc>
              </a:pPr>
              <a:t>18</a:t>
            </a:fld>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7618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idx="4294967295"/>
          </p:nvPr>
        </p:nvSpPr>
        <p:spPr>
          <a:xfrm>
            <a:off x="1981200" y="0"/>
            <a:ext cx="8229600" cy="1143000"/>
          </a:xfrm>
        </p:spPr>
        <p:txBody>
          <a:bodyPr>
            <a:normAutofit/>
          </a:bodyPr>
          <a:lstStyle/>
          <a:p>
            <a:pPr eaLnBrk="1" hangingPunct="1"/>
            <a:r>
              <a:rPr lang="en-US" sz="2800" dirty="0"/>
              <a:t>The Structure of Amino Acids and Proteins</a:t>
            </a:r>
          </a:p>
        </p:txBody>
      </p:sp>
      <p:sp>
        <p:nvSpPr>
          <p:cNvPr id="7171" name="Rectangle 3"/>
          <p:cNvSpPr>
            <a:spLocks noGrp="1" noChangeArrowheads="1"/>
          </p:cNvSpPr>
          <p:nvPr>
            <p:ph type="body" idx="4294967295"/>
          </p:nvPr>
        </p:nvSpPr>
        <p:spPr>
          <a:xfrm>
            <a:off x="152400" y="907375"/>
            <a:ext cx="6873451" cy="2302477"/>
          </a:xfrm>
        </p:spPr>
        <p:txBody>
          <a:bodyPr>
            <a:normAutofit/>
          </a:bodyPr>
          <a:lstStyle/>
          <a:p>
            <a:pPr marL="417503" indent="-417503">
              <a:buNone/>
            </a:pPr>
            <a:endParaRPr lang="en-US" sz="2400" dirty="0"/>
          </a:p>
          <a:p>
            <a:pPr marL="417503" indent="-417503"/>
            <a:endParaRPr lang="en-US" sz="2400" dirty="0"/>
          </a:p>
          <a:p>
            <a:pPr marL="417503" indent="-417503"/>
            <a:endParaRPr lang="en-US" sz="2400" dirty="0"/>
          </a:p>
          <a:p>
            <a:pPr marL="417503" indent="-417503"/>
            <a:endParaRPr lang="en-US" sz="1800" dirty="0"/>
          </a:p>
          <a:p>
            <a:pPr marL="417503" indent="-417503"/>
            <a:endParaRPr lang="en-US" sz="1800" dirty="0"/>
          </a:p>
        </p:txBody>
      </p:sp>
      <p:pic>
        <p:nvPicPr>
          <p:cNvPr id="7" name="Picture 4" descr="03_02_amino_acid_structur-L"/>
          <p:cNvPicPr>
            <a:picLocks noChangeAspect="1" noChangeArrowheads="1"/>
          </p:cNvPicPr>
          <p:nvPr/>
        </p:nvPicPr>
        <p:blipFill rotWithShape="1">
          <a:blip r:embed="rId3">
            <a:extLst>
              <a:ext uri="{28A0092B-C50C-407E-A947-70E740481C1C}">
                <a14:useLocalDpi xmlns:a14="http://schemas.microsoft.com/office/drawing/2010/main" val="0"/>
              </a:ext>
            </a:extLst>
          </a:blip>
          <a:srcRect l="35903" b="54841"/>
          <a:stretch/>
        </p:blipFill>
        <p:spPr bwMode="auto">
          <a:xfrm>
            <a:off x="1193837" y="1107565"/>
            <a:ext cx="4790576" cy="1956772"/>
          </a:xfrm>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3">
            <a:extLst>
              <a:ext uri="{FF2B5EF4-FFF2-40B4-BE49-F238E27FC236}">
                <a16:creationId xmlns:a16="http://schemas.microsoft.com/office/drawing/2014/main" id="{0C8949BF-E760-43C3-B03D-1C94C1DC85FE}"/>
              </a:ext>
            </a:extLst>
          </p:cNvPr>
          <p:cNvPicPr>
            <a:picLocks noChangeAspect="1"/>
          </p:cNvPicPr>
          <p:nvPr/>
        </p:nvPicPr>
        <p:blipFill rotWithShape="1">
          <a:blip r:embed="rId4">
            <a:extLst>
              <a:ext uri="{28A0092B-C50C-407E-A947-70E740481C1C}">
                <a14:useLocalDpi xmlns:a14="http://schemas.microsoft.com/office/drawing/2010/main" val="0"/>
              </a:ext>
            </a:extLst>
          </a:blip>
          <a:srcRect t="-2928" b="38372"/>
          <a:stretch/>
        </p:blipFill>
        <p:spPr>
          <a:xfrm>
            <a:off x="655425" y="4726398"/>
            <a:ext cx="5867400" cy="1499447"/>
          </a:xfrm>
          <a:prstGeom prst="rect">
            <a:avLst/>
          </a:prstGeom>
        </p:spPr>
      </p:pic>
      <p:pic>
        <p:nvPicPr>
          <p:cNvPr id="10" name="Picture 2">
            <a:extLst>
              <a:ext uri="{FF2B5EF4-FFF2-40B4-BE49-F238E27FC236}">
                <a16:creationId xmlns:a16="http://schemas.microsoft.com/office/drawing/2014/main" id="{8E6BB607-F7AA-4BEB-8949-34A13495A24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5290"/>
          <a:stretch/>
        </p:blipFill>
        <p:spPr bwMode="auto">
          <a:xfrm>
            <a:off x="7566179" y="2645769"/>
            <a:ext cx="4038600" cy="24869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TextBox 10">
            <a:extLst>
              <a:ext uri="{FF2B5EF4-FFF2-40B4-BE49-F238E27FC236}">
                <a16:creationId xmlns:a16="http://schemas.microsoft.com/office/drawing/2014/main" id="{6377B755-EA3F-4E9D-A8AE-22DB2B00BDE7}"/>
              </a:ext>
            </a:extLst>
          </p:cNvPr>
          <p:cNvSpPr txBox="1"/>
          <p:nvPr/>
        </p:nvSpPr>
        <p:spPr>
          <a:xfrm>
            <a:off x="7571755" y="4994232"/>
            <a:ext cx="3261151" cy="276999"/>
          </a:xfrm>
          <a:prstGeom prst="rect">
            <a:avLst/>
          </a:prstGeom>
          <a:noFill/>
        </p:spPr>
        <p:txBody>
          <a:bodyPr wrap="square" rtlCol="0">
            <a:spAutoFit/>
          </a:bodyPr>
          <a:lstStyle/>
          <a:p>
            <a:r>
              <a:rPr lang="en-US" sz="1200" dirty="0">
                <a:latin typeface="Calibri" panose="020F0502020204030204" pitchFamily="34" charset="0"/>
              </a:rPr>
              <a:t>(as does the ribosome that make them)</a:t>
            </a:r>
          </a:p>
        </p:txBody>
      </p:sp>
      <p:sp>
        <p:nvSpPr>
          <p:cNvPr id="6" name="Rectangle 5">
            <a:extLst>
              <a:ext uri="{FF2B5EF4-FFF2-40B4-BE49-F238E27FC236}">
                <a16:creationId xmlns:a16="http://schemas.microsoft.com/office/drawing/2014/main" id="{783753EB-82E4-44AD-8B4A-D82CD6625C77}"/>
              </a:ext>
            </a:extLst>
          </p:cNvPr>
          <p:cNvSpPr/>
          <p:nvPr/>
        </p:nvSpPr>
        <p:spPr>
          <a:xfrm>
            <a:off x="228600" y="2959032"/>
            <a:ext cx="7086600" cy="2031325"/>
          </a:xfrm>
          <a:prstGeom prst="rect">
            <a:avLst/>
          </a:prstGeom>
        </p:spPr>
        <p:txBody>
          <a:bodyPr wrap="square">
            <a:spAutoFit/>
          </a:bodyPr>
          <a:lstStyle/>
          <a:p>
            <a:pPr marL="417503" indent="-417503">
              <a:buFont typeface="Arial" panose="020B0604020202020204" pitchFamily="34" charset="0"/>
              <a:buChar char="•"/>
            </a:pPr>
            <a:r>
              <a:rPr lang="en-US" i="1" dirty="0">
                <a:solidFill>
                  <a:srgbClr val="C00000"/>
                </a:solidFill>
                <a:latin typeface="Calibri" panose="020F0502020204030204" pitchFamily="34" charset="0"/>
              </a:rPr>
              <a:t>The amino group, C</a:t>
            </a:r>
            <a:r>
              <a:rPr lang="el-GR" i="1" dirty="0">
                <a:solidFill>
                  <a:srgbClr val="C00000"/>
                </a:solidFill>
                <a:latin typeface="Calibri" panose="020F0502020204030204" pitchFamily="34" charset="0"/>
              </a:rPr>
              <a:t>α</a:t>
            </a:r>
            <a:r>
              <a:rPr lang="en-US" i="1" dirty="0">
                <a:solidFill>
                  <a:srgbClr val="C00000"/>
                </a:solidFill>
                <a:latin typeface="Calibri" panose="020F0502020204030204" pitchFamily="34" charset="0"/>
              </a:rPr>
              <a:t> (and one hydrogen), and the carbonyl group are common to all amino acids</a:t>
            </a:r>
          </a:p>
          <a:p>
            <a:pPr marL="417503" indent="-417503">
              <a:buFont typeface="Arial" panose="020B0604020202020204" pitchFamily="34" charset="0"/>
              <a:buChar char="•"/>
            </a:pPr>
            <a:r>
              <a:rPr lang="en-US" i="1" dirty="0">
                <a:solidFill>
                  <a:srgbClr val="C00000"/>
                </a:solidFill>
                <a:latin typeface="Calibri" panose="020F0502020204030204" pitchFamily="34" charset="0"/>
              </a:rPr>
              <a:t>The N-C</a:t>
            </a:r>
            <a:r>
              <a:rPr lang="el-GR" i="1" dirty="0">
                <a:solidFill>
                  <a:srgbClr val="C00000"/>
                </a:solidFill>
                <a:latin typeface="Calibri" panose="020F0502020204030204" pitchFamily="34" charset="0"/>
              </a:rPr>
              <a:t>α</a:t>
            </a:r>
            <a:r>
              <a:rPr lang="en-US" i="1" dirty="0">
                <a:solidFill>
                  <a:srgbClr val="C00000"/>
                </a:solidFill>
                <a:latin typeface="Calibri" panose="020F0502020204030204" pitchFamily="34" charset="0"/>
              </a:rPr>
              <a:t>-C=O are the mainchain of the protein polymer.</a:t>
            </a:r>
          </a:p>
          <a:p>
            <a:pPr marL="417503" indent="-417503">
              <a:buFont typeface="Arial" panose="020B0604020202020204" pitchFamily="34" charset="0"/>
              <a:buChar char="•"/>
            </a:pPr>
            <a:r>
              <a:rPr lang="en-US" i="1" dirty="0">
                <a:solidFill>
                  <a:srgbClr val="C00000"/>
                </a:solidFill>
                <a:latin typeface="Calibri" panose="020F0502020204030204" pitchFamily="34" charset="0"/>
              </a:rPr>
              <a:t>The R groups are different –there are 20 common R groups they are the sidechain of the protein polymer – their </a:t>
            </a:r>
            <a:r>
              <a:rPr lang="en-US" b="1" i="1" dirty="0">
                <a:solidFill>
                  <a:srgbClr val="C00000"/>
                </a:solidFill>
                <a:latin typeface="Calibri" panose="020F0502020204030204" pitchFamily="34" charset="0"/>
              </a:rPr>
              <a:t>sequence</a:t>
            </a:r>
            <a:r>
              <a:rPr lang="en-US" i="1" dirty="0">
                <a:solidFill>
                  <a:srgbClr val="C00000"/>
                </a:solidFill>
                <a:latin typeface="Calibri" panose="020F0502020204030204" pitchFamily="34" charset="0"/>
              </a:rPr>
              <a:t> defines the properties of the protein.</a:t>
            </a:r>
          </a:p>
          <a:p>
            <a:pPr marL="417503" indent="-417503">
              <a:buFont typeface="Arial" panose="020B0604020202020204" pitchFamily="34" charset="0"/>
              <a:buChar char="•"/>
            </a:pPr>
            <a:endParaRPr lang="en-US" i="1" dirty="0">
              <a:solidFill>
                <a:srgbClr val="C00000"/>
              </a:solidFill>
              <a:latin typeface="Calibri" panose="020F0502020204030204" pitchFamily="34" charset="0"/>
            </a:endParaRPr>
          </a:p>
        </p:txBody>
      </p:sp>
      <p:sp>
        <p:nvSpPr>
          <p:cNvPr id="8" name="Rectangle 7">
            <a:extLst>
              <a:ext uri="{FF2B5EF4-FFF2-40B4-BE49-F238E27FC236}">
                <a16:creationId xmlns:a16="http://schemas.microsoft.com/office/drawing/2014/main" id="{931E5B37-BAFB-4AF1-90B1-49F83344DEDE}"/>
              </a:ext>
            </a:extLst>
          </p:cNvPr>
          <p:cNvSpPr/>
          <p:nvPr/>
        </p:nvSpPr>
        <p:spPr>
          <a:xfrm>
            <a:off x="7501295" y="1052816"/>
            <a:ext cx="3894143" cy="369332"/>
          </a:xfrm>
          <a:prstGeom prst="rect">
            <a:avLst/>
          </a:prstGeom>
        </p:spPr>
        <p:txBody>
          <a:bodyPr wrap="none">
            <a:spAutoFit/>
          </a:bodyPr>
          <a:lstStyle/>
          <a:p>
            <a:r>
              <a:rPr lang="en-US" i="1" dirty="0">
                <a:solidFill>
                  <a:srgbClr val="00B0F0"/>
                </a:solidFill>
                <a:latin typeface="Calibri" panose="020F0502020204030204" pitchFamily="34" charset="0"/>
              </a:rPr>
              <a:t>Is there a chiral carbon on amino acids?</a:t>
            </a:r>
          </a:p>
        </p:txBody>
      </p:sp>
      <p:sp>
        <p:nvSpPr>
          <p:cNvPr id="2" name="Date Placeholder 1">
            <a:extLst>
              <a:ext uri="{FF2B5EF4-FFF2-40B4-BE49-F238E27FC236}">
                <a16:creationId xmlns:a16="http://schemas.microsoft.com/office/drawing/2014/main" id="{B2C3BE1B-F552-44A9-8684-BA5521B3531C}"/>
              </a:ext>
            </a:extLst>
          </p:cNvPr>
          <p:cNvSpPr>
            <a:spLocks noGrp="1"/>
          </p:cNvSpPr>
          <p:nvPr>
            <p:ph type="dt" sz="half" idx="10"/>
          </p:nvPr>
        </p:nvSpPr>
        <p:spPr/>
        <p:txBody>
          <a:bodyPr/>
          <a:lstStyle/>
          <a:p>
            <a:fld id="{F14F48DC-84F9-4A5E-9CC8-69E899AE3167}" type="datetime1">
              <a:rPr lang="en-US" smtClean="0"/>
              <a:t>8/12/2023</a:t>
            </a:fld>
            <a:endParaRPr lang="en-US"/>
          </a:p>
        </p:txBody>
      </p:sp>
      <p:sp>
        <p:nvSpPr>
          <p:cNvPr id="3" name="Footer Placeholder 2">
            <a:extLst>
              <a:ext uri="{FF2B5EF4-FFF2-40B4-BE49-F238E27FC236}">
                <a16:creationId xmlns:a16="http://schemas.microsoft.com/office/drawing/2014/main" id="{C6D6EDBD-5E75-4135-AD3B-FE81DC12C7F4}"/>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C0E9DDF0-FD6C-40D5-ADC5-8B47173FC17C}"/>
              </a:ext>
            </a:extLst>
          </p:cNvPr>
          <p:cNvSpPr>
            <a:spLocks noGrp="1"/>
          </p:cNvSpPr>
          <p:nvPr>
            <p:ph type="sldNum" sz="quarter" idx="12"/>
          </p:nvPr>
        </p:nvSpPr>
        <p:spPr/>
        <p:txBody>
          <a:bodyPr/>
          <a:lstStyle/>
          <a:p>
            <a:fld id="{DC3BB032-4020-48F4-953B-341806DC4A2B}" type="slidenum">
              <a:rPr lang="en-US" smtClean="0"/>
              <a:t>19</a:t>
            </a:fld>
            <a:endParaRPr lang="en-US"/>
          </a:p>
        </p:txBody>
      </p:sp>
    </p:spTree>
    <p:extLst>
      <p:ext uri="{BB962C8B-B14F-4D97-AF65-F5344CB8AC3E}">
        <p14:creationId xmlns:p14="http://schemas.microsoft.com/office/powerpoint/2010/main" val="194017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4284"/>
          <a:stretch/>
        </p:blipFill>
        <p:spPr>
          <a:xfrm>
            <a:off x="5334000" y="183709"/>
            <a:ext cx="6324600" cy="3100212"/>
          </a:xfrm>
        </p:spPr>
      </p:pic>
      <p:sp>
        <p:nvSpPr>
          <p:cNvPr id="6" name="TextBox 5">
            <a:extLst>
              <a:ext uri="{FF2B5EF4-FFF2-40B4-BE49-F238E27FC236}">
                <a16:creationId xmlns:a16="http://schemas.microsoft.com/office/drawing/2014/main" id="{B798B339-C80F-41B3-B0E6-B5B52B2C3E64}"/>
              </a:ext>
            </a:extLst>
          </p:cNvPr>
          <p:cNvSpPr txBox="1"/>
          <p:nvPr/>
        </p:nvSpPr>
        <p:spPr>
          <a:xfrm>
            <a:off x="5867400" y="3516160"/>
            <a:ext cx="6057900" cy="400110"/>
          </a:xfrm>
          <a:prstGeom prst="rect">
            <a:avLst/>
          </a:prstGeom>
          <a:noFill/>
        </p:spPr>
        <p:txBody>
          <a:bodyPr wrap="square" rtlCol="0">
            <a:spAutoFit/>
          </a:bodyPr>
          <a:lstStyle/>
          <a:p>
            <a:r>
              <a:rPr lang="en-US" sz="2000" dirty="0">
                <a:latin typeface="Calibri" panose="020F0502020204030204" pitchFamily="34" charset="0"/>
              </a:rPr>
              <a:t>Atomic number = # of protons = # electrons in element</a:t>
            </a:r>
          </a:p>
        </p:txBody>
      </p:sp>
      <p:sp>
        <p:nvSpPr>
          <p:cNvPr id="3" name="Date Placeholder 2">
            <a:extLst>
              <a:ext uri="{FF2B5EF4-FFF2-40B4-BE49-F238E27FC236}">
                <a16:creationId xmlns:a16="http://schemas.microsoft.com/office/drawing/2014/main" id="{1D24AE84-C363-4427-96AA-34BB737CD5B6}"/>
              </a:ext>
            </a:extLst>
          </p:cNvPr>
          <p:cNvSpPr>
            <a:spLocks noGrp="1"/>
          </p:cNvSpPr>
          <p:nvPr>
            <p:ph type="dt" sz="half" idx="10"/>
          </p:nvPr>
        </p:nvSpPr>
        <p:spPr/>
        <p:txBody>
          <a:bodyPr/>
          <a:lstStyle/>
          <a:p>
            <a:fld id="{0D70E778-D67C-4203-882F-29A20D173B66}" type="datetime1">
              <a:rPr lang="en-US" smtClean="0"/>
              <a:t>8/12/2023</a:t>
            </a:fld>
            <a:endParaRPr lang="en-US"/>
          </a:p>
        </p:txBody>
      </p:sp>
      <p:sp>
        <p:nvSpPr>
          <p:cNvPr id="5" name="Footer Placeholder 4">
            <a:extLst>
              <a:ext uri="{FF2B5EF4-FFF2-40B4-BE49-F238E27FC236}">
                <a16:creationId xmlns:a16="http://schemas.microsoft.com/office/drawing/2014/main" id="{41960528-57E4-454D-AAAF-F6270D49DF6C}"/>
              </a:ext>
            </a:extLst>
          </p:cNvPr>
          <p:cNvSpPr>
            <a:spLocks noGrp="1"/>
          </p:cNvSpPr>
          <p:nvPr>
            <p:ph type="ftr" sz="quarter" idx="11"/>
          </p:nvPr>
        </p:nvSpPr>
        <p:spPr/>
        <p:txBody>
          <a:bodyPr/>
          <a:lstStyle/>
          <a:p>
            <a:r>
              <a:rPr lang="en-US"/>
              <a:t>Lecture 1 - D &amp; D</a:t>
            </a:r>
          </a:p>
        </p:txBody>
      </p:sp>
      <p:sp>
        <p:nvSpPr>
          <p:cNvPr id="8" name="Slide Number Placeholder 7">
            <a:extLst>
              <a:ext uri="{FF2B5EF4-FFF2-40B4-BE49-F238E27FC236}">
                <a16:creationId xmlns:a16="http://schemas.microsoft.com/office/drawing/2014/main" id="{EA4627FE-F84B-4504-BE19-E122632FAE2B}"/>
              </a:ext>
            </a:extLst>
          </p:cNvPr>
          <p:cNvSpPr>
            <a:spLocks noGrp="1"/>
          </p:cNvSpPr>
          <p:nvPr>
            <p:ph type="sldNum" sz="quarter" idx="12"/>
          </p:nvPr>
        </p:nvSpPr>
        <p:spPr/>
        <p:txBody>
          <a:bodyPr/>
          <a:lstStyle/>
          <a:p>
            <a:fld id="{DC3BB032-4020-48F4-953B-341806DC4A2B}" type="slidenum">
              <a:rPr lang="en-US" smtClean="0"/>
              <a:t>2</a:t>
            </a:fld>
            <a:endParaRPr lang="en-US"/>
          </a:p>
        </p:txBody>
      </p:sp>
      <p:sp>
        <p:nvSpPr>
          <p:cNvPr id="9" name="Content Placeholder 2">
            <a:extLst>
              <a:ext uri="{FF2B5EF4-FFF2-40B4-BE49-F238E27FC236}">
                <a16:creationId xmlns:a16="http://schemas.microsoft.com/office/drawing/2014/main" id="{8D363B6B-1E19-30CE-53B4-D5504F89B0D7}"/>
              </a:ext>
            </a:extLst>
          </p:cNvPr>
          <p:cNvSpPr txBox="1">
            <a:spLocks/>
          </p:cNvSpPr>
          <p:nvPr/>
        </p:nvSpPr>
        <p:spPr>
          <a:xfrm>
            <a:off x="631902" y="3144616"/>
            <a:ext cx="3962400" cy="3155563"/>
          </a:xfrm>
          <a:prstGeom prst="rect">
            <a:avLst/>
          </a:prstGeom>
        </p:spPr>
        <p:txBody>
          <a:bodyPr vert="horz" lIns="91440" tIns="45720" rIns="91440" bIns="45720" rtlCol="0">
            <a:normAutofit/>
          </a:bodyPr>
          <a:lstStyle>
            <a:lvl1pPr marL="342891" indent="-342891" algn="l" defTabSz="914377"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Atoms are composed of:</a:t>
            </a:r>
          </a:p>
          <a:p>
            <a:pPr lvl="1"/>
            <a:r>
              <a:rPr lang="en-US" sz="1800" dirty="0"/>
              <a:t>Protons – positively charged particles</a:t>
            </a:r>
          </a:p>
          <a:p>
            <a:pPr lvl="1"/>
            <a:r>
              <a:rPr lang="en-US" sz="1800" dirty="0"/>
              <a:t>Neutrons – neutral particles</a:t>
            </a:r>
          </a:p>
          <a:p>
            <a:pPr lvl="1"/>
            <a:r>
              <a:rPr lang="en-US" sz="1800" dirty="0"/>
              <a:t>Electrons – negatively charged particles</a:t>
            </a:r>
          </a:p>
          <a:p>
            <a:r>
              <a:rPr lang="en-US" sz="1800" dirty="0"/>
              <a:t>Protons and neutrons are located in the nucleus.</a:t>
            </a:r>
          </a:p>
          <a:p>
            <a:r>
              <a:rPr lang="en-US" sz="1800" dirty="0"/>
              <a:t>Electrons are found in </a:t>
            </a:r>
            <a:r>
              <a:rPr lang="en-US" sz="1800" b="1" dirty="0"/>
              <a:t>orbitals</a:t>
            </a:r>
            <a:r>
              <a:rPr lang="en-US" sz="1800" dirty="0"/>
              <a:t> surrounding the nucleus.</a:t>
            </a:r>
          </a:p>
        </p:txBody>
      </p:sp>
      <p:pic>
        <p:nvPicPr>
          <p:cNvPr id="10" name="Content Placeholder 4" descr="figure_02_02.jpg">
            <a:extLst>
              <a:ext uri="{FF2B5EF4-FFF2-40B4-BE49-F238E27FC236}">
                <a16:creationId xmlns:a16="http://schemas.microsoft.com/office/drawing/2014/main" id="{CF0DCC06-7AAC-DC6E-315A-463DD48572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462" r="-17462" b="3192"/>
          <a:stretch/>
        </p:blipFill>
        <p:spPr>
          <a:xfrm>
            <a:off x="-76200" y="228600"/>
            <a:ext cx="5218400" cy="2778315"/>
          </a:xfrm>
          <a:prstGeom prst="rect">
            <a:avLst/>
          </a:prstGeom>
        </p:spPr>
      </p:pic>
      <p:pic>
        <p:nvPicPr>
          <p:cNvPr id="11" name="Picture 10">
            <a:extLst>
              <a:ext uri="{FF2B5EF4-FFF2-40B4-BE49-F238E27FC236}">
                <a16:creationId xmlns:a16="http://schemas.microsoft.com/office/drawing/2014/main" id="{A0B2F4A0-DEC1-E8B5-7AD9-5FA2B1D765E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679"/>
          <a:stretch/>
        </p:blipFill>
        <p:spPr>
          <a:xfrm>
            <a:off x="5562600" y="4148509"/>
            <a:ext cx="1610619" cy="2129481"/>
          </a:xfrm>
          <a:prstGeom prst="rect">
            <a:avLst/>
          </a:prstGeom>
        </p:spPr>
      </p:pic>
    </p:spTree>
    <p:extLst>
      <p:ext uri="{BB962C8B-B14F-4D97-AF65-F5344CB8AC3E}">
        <p14:creationId xmlns:p14="http://schemas.microsoft.com/office/powerpoint/2010/main" val="427954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fade">
                                      <p:cBhvr>
                                        <p:cTn id="14" dur="1000"/>
                                        <p:tgtEl>
                                          <p:spTgt spid="9">
                                            <p:txEl>
                                              <p:pRg st="2" end="2"/>
                                            </p:txEl>
                                          </p:spTgt>
                                        </p:tgtEl>
                                      </p:cBhvr>
                                    </p:animEffect>
                                    <p:anim calcmode="lin" valueType="num">
                                      <p:cBhvr>
                                        <p:cTn id="15"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fade">
                                      <p:cBhvr>
                                        <p:cTn id="21" dur="1000"/>
                                        <p:tgtEl>
                                          <p:spTgt spid="9">
                                            <p:txEl>
                                              <p:pRg st="3" end="3"/>
                                            </p:txEl>
                                          </p:spTgt>
                                        </p:tgtEl>
                                      </p:cBhvr>
                                    </p:animEffect>
                                    <p:anim calcmode="lin" valueType="num">
                                      <p:cBhvr>
                                        <p:cTn id="22"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4" end="4"/>
                                            </p:txEl>
                                          </p:spTgt>
                                        </p:tgtEl>
                                        <p:attrNameLst>
                                          <p:attrName>style.visibility</p:attrName>
                                        </p:attrNameLst>
                                      </p:cBhvr>
                                      <p:to>
                                        <p:strVal val="visible"/>
                                      </p:to>
                                    </p:set>
                                    <p:animEffect transition="in" filter="fade">
                                      <p:cBhvr>
                                        <p:cTn id="28" dur="1000"/>
                                        <p:tgtEl>
                                          <p:spTgt spid="9">
                                            <p:txEl>
                                              <p:pRg st="4" end="4"/>
                                            </p:txEl>
                                          </p:spTgt>
                                        </p:tgtEl>
                                      </p:cBhvr>
                                    </p:animEffect>
                                    <p:anim calcmode="lin" valueType="num">
                                      <p:cBhvr>
                                        <p:cTn id="29"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5" end="5"/>
                                            </p:txEl>
                                          </p:spTgt>
                                        </p:tgtEl>
                                        <p:attrNameLst>
                                          <p:attrName>style.visibility</p:attrName>
                                        </p:attrNameLst>
                                      </p:cBhvr>
                                      <p:to>
                                        <p:strVal val="visible"/>
                                      </p:to>
                                    </p:set>
                                    <p:animEffect transition="in" filter="fade">
                                      <p:cBhvr>
                                        <p:cTn id="35" dur="1000"/>
                                        <p:tgtEl>
                                          <p:spTgt spid="9">
                                            <p:txEl>
                                              <p:pRg st="5" end="5"/>
                                            </p:txEl>
                                          </p:spTgt>
                                        </p:tgtEl>
                                      </p:cBhvr>
                                    </p:animEffect>
                                    <p:anim calcmode="lin" valueType="num">
                                      <p:cBhvr>
                                        <p:cTn id="36"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idx="4294967295"/>
          </p:nvPr>
        </p:nvSpPr>
        <p:spPr>
          <a:xfrm>
            <a:off x="2013339" y="-145009"/>
            <a:ext cx="9233592" cy="1143000"/>
          </a:xfrm>
        </p:spPr>
        <p:txBody>
          <a:bodyPr>
            <a:normAutofit/>
          </a:bodyPr>
          <a:lstStyle/>
          <a:p>
            <a:pPr eaLnBrk="1" hangingPunct="1"/>
            <a:r>
              <a:rPr lang="en-US" sz="2800" dirty="0"/>
              <a:t>Proteins are generated by formation of Peptide Bonds</a:t>
            </a:r>
          </a:p>
        </p:txBody>
      </p:sp>
      <p:sp>
        <p:nvSpPr>
          <p:cNvPr id="258051" name="Rectangle 3"/>
          <p:cNvSpPr>
            <a:spLocks noGrp="1" noChangeArrowheads="1"/>
          </p:cNvSpPr>
          <p:nvPr>
            <p:ph type="body" idx="4294967295"/>
          </p:nvPr>
        </p:nvSpPr>
        <p:spPr>
          <a:xfrm>
            <a:off x="609600" y="1330265"/>
            <a:ext cx="4800600" cy="3429000"/>
          </a:xfrm>
        </p:spPr>
        <p:txBody>
          <a:bodyPr>
            <a:noAutofit/>
          </a:bodyPr>
          <a:lstStyle/>
          <a:p>
            <a:pPr eaLnBrk="1" hangingPunct="1"/>
            <a:r>
              <a:rPr lang="en-US" sz="1800" dirty="0"/>
              <a:t>Dehydration reactions bond the carboxyl group of one amino acid to the amino group of another to form a </a:t>
            </a:r>
            <a:r>
              <a:rPr lang="en-US" sz="1800" b="1" dirty="0"/>
              <a:t>peptide bond</a:t>
            </a:r>
            <a:r>
              <a:rPr lang="en-US" sz="1800" dirty="0"/>
              <a:t>.</a:t>
            </a:r>
          </a:p>
          <a:p>
            <a:pPr eaLnBrk="1" hangingPunct="1">
              <a:buFontTx/>
              <a:buNone/>
            </a:pPr>
            <a:endParaRPr lang="en-US" sz="1800" dirty="0"/>
          </a:p>
          <a:p>
            <a:pPr eaLnBrk="1" hangingPunct="1"/>
            <a:r>
              <a:rPr lang="en-US" sz="1800" dirty="0"/>
              <a:t>A chain of amino acids linked by peptide bonds is called a </a:t>
            </a:r>
            <a:r>
              <a:rPr lang="en-US" sz="1800" b="1" dirty="0"/>
              <a:t>polypeptide</a:t>
            </a:r>
            <a:r>
              <a:rPr lang="en-US" sz="1800" dirty="0"/>
              <a:t>.</a:t>
            </a:r>
          </a:p>
          <a:p>
            <a:pPr eaLnBrk="1" hangingPunct="1"/>
            <a:endParaRPr lang="en-US" sz="1800" dirty="0"/>
          </a:p>
          <a:p>
            <a:pPr lvl="1" eaLnBrk="1" hangingPunct="1"/>
            <a:r>
              <a:rPr lang="en-US" sz="1800" dirty="0"/>
              <a:t>Polypeptides containing fewer than 50 amino acids are called </a:t>
            </a:r>
            <a:r>
              <a:rPr lang="en-US" sz="1800" b="1" dirty="0"/>
              <a:t>oligopeptides</a:t>
            </a:r>
            <a:r>
              <a:rPr lang="en-US" sz="1800" dirty="0"/>
              <a:t> (</a:t>
            </a:r>
            <a:r>
              <a:rPr lang="en-US" sz="1800" b="1" dirty="0"/>
              <a:t>peptides</a:t>
            </a:r>
            <a:r>
              <a:rPr lang="en-US" sz="1800" dirty="0"/>
              <a:t>).</a:t>
            </a:r>
          </a:p>
          <a:p>
            <a:pPr lvl="1" eaLnBrk="1" hangingPunct="1"/>
            <a:r>
              <a:rPr lang="en-US" sz="1800" dirty="0"/>
              <a:t>Polypeptides containing more than 50 amino acids are called </a:t>
            </a:r>
            <a:r>
              <a:rPr lang="en-US" sz="1800" b="1" dirty="0"/>
              <a:t>proteins. </a:t>
            </a:r>
            <a:endParaRPr lang="en-US" sz="1800" dirty="0"/>
          </a:p>
          <a:p>
            <a:pPr lvl="1" eaLnBrk="1" hangingPunct="1"/>
            <a:r>
              <a:rPr lang="en-US" sz="1800" dirty="0"/>
              <a:t>The four atoms involved in the peptide bond all lie on the same plane.</a:t>
            </a:r>
          </a:p>
          <a:p>
            <a:pPr lvl="1" eaLnBrk="1" hangingPunct="1"/>
            <a:r>
              <a:rPr lang="en-US" sz="1800" dirty="0"/>
              <a:t>The C=O is usually across from the N-H (trans conformation)</a:t>
            </a:r>
          </a:p>
          <a:p>
            <a:pPr eaLnBrk="1" hangingPunct="1"/>
            <a:endParaRPr lang="en-US" sz="1800" dirty="0"/>
          </a:p>
        </p:txBody>
      </p:sp>
      <p:pic>
        <p:nvPicPr>
          <p:cNvPr id="4" name="Picture 2" descr="Figure 4-01">
            <a:extLst>
              <a:ext uri="{FF2B5EF4-FFF2-40B4-BE49-F238E27FC236}">
                <a16:creationId xmlns:a16="http://schemas.microsoft.com/office/drawing/2014/main" id="{DCDC3525-56A6-442A-B746-A096E6A707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861" y="997991"/>
            <a:ext cx="3995705" cy="5019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FE3A8482-F396-4B79-BA4F-F6B4BCDEC473}"/>
              </a:ext>
            </a:extLst>
          </p:cNvPr>
          <p:cNvSpPr txBox="1"/>
          <p:nvPr/>
        </p:nvSpPr>
        <p:spPr>
          <a:xfrm>
            <a:off x="619181" y="913891"/>
            <a:ext cx="5070683" cy="369332"/>
          </a:xfrm>
          <a:prstGeom prst="rect">
            <a:avLst/>
          </a:prstGeom>
          <a:noFill/>
        </p:spPr>
        <p:txBody>
          <a:bodyPr wrap="none" rtlCol="0">
            <a:spAutoFit/>
          </a:bodyPr>
          <a:lstStyle/>
          <a:p>
            <a:pPr marL="285744" indent="-285744">
              <a:buFont typeface="Arial" panose="020B0604020202020204" pitchFamily="34" charset="0"/>
              <a:buChar char="•"/>
            </a:pPr>
            <a:r>
              <a:rPr lang="en-US" dirty="0">
                <a:latin typeface="Calibri" panose="020F0502020204030204" pitchFamily="34" charset="0"/>
              </a:rPr>
              <a:t>Amino acids are linked to form </a:t>
            </a:r>
            <a:r>
              <a:rPr lang="en-US" b="1" i="1" dirty="0">
                <a:solidFill>
                  <a:srgbClr val="C00000"/>
                </a:solidFill>
                <a:latin typeface="Calibri" panose="020F0502020204030204" pitchFamily="34" charset="0"/>
              </a:rPr>
              <a:t>linear</a:t>
            </a:r>
            <a:r>
              <a:rPr lang="en-US" dirty="0">
                <a:latin typeface="Calibri" panose="020F0502020204030204" pitchFamily="34" charset="0"/>
              </a:rPr>
              <a:t> polymers:</a:t>
            </a:r>
          </a:p>
        </p:txBody>
      </p:sp>
      <p:sp>
        <p:nvSpPr>
          <p:cNvPr id="2" name="Date Placeholder 1">
            <a:extLst>
              <a:ext uri="{FF2B5EF4-FFF2-40B4-BE49-F238E27FC236}">
                <a16:creationId xmlns:a16="http://schemas.microsoft.com/office/drawing/2014/main" id="{279B9FE7-D4D7-4766-8934-82535D9A0345}"/>
              </a:ext>
            </a:extLst>
          </p:cNvPr>
          <p:cNvSpPr>
            <a:spLocks noGrp="1"/>
          </p:cNvSpPr>
          <p:nvPr>
            <p:ph type="dt" sz="half" idx="10"/>
          </p:nvPr>
        </p:nvSpPr>
        <p:spPr/>
        <p:txBody>
          <a:bodyPr/>
          <a:lstStyle/>
          <a:p>
            <a:fld id="{12EEDD36-3002-46A7-AC1C-ABF945CFE085}" type="datetime1">
              <a:rPr lang="en-US" smtClean="0"/>
              <a:t>8/12/2023</a:t>
            </a:fld>
            <a:endParaRPr lang="en-US"/>
          </a:p>
        </p:txBody>
      </p:sp>
      <p:sp>
        <p:nvSpPr>
          <p:cNvPr id="3" name="Footer Placeholder 2">
            <a:extLst>
              <a:ext uri="{FF2B5EF4-FFF2-40B4-BE49-F238E27FC236}">
                <a16:creationId xmlns:a16="http://schemas.microsoft.com/office/drawing/2014/main" id="{960CB1D0-DFDF-4DBF-A988-3390CD440698}"/>
              </a:ext>
            </a:extLst>
          </p:cNvPr>
          <p:cNvSpPr>
            <a:spLocks noGrp="1"/>
          </p:cNvSpPr>
          <p:nvPr>
            <p:ph type="ftr" sz="quarter" idx="11"/>
          </p:nvPr>
        </p:nvSpPr>
        <p:spPr/>
        <p:txBody>
          <a:bodyPr/>
          <a:lstStyle/>
          <a:p>
            <a:r>
              <a:rPr lang="en-US"/>
              <a:t>Lecture 1 - D &amp; D</a:t>
            </a:r>
          </a:p>
        </p:txBody>
      </p:sp>
      <p:sp>
        <p:nvSpPr>
          <p:cNvPr id="5" name="Slide Number Placeholder 4">
            <a:extLst>
              <a:ext uri="{FF2B5EF4-FFF2-40B4-BE49-F238E27FC236}">
                <a16:creationId xmlns:a16="http://schemas.microsoft.com/office/drawing/2014/main" id="{D8D09B66-6390-4078-9AB9-66FC060634CF}"/>
              </a:ext>
            </a:extLst>
          </p:cNvPr>
          <p:cNvSpPr>
            <a:spLocks noGrp="1"/>
          </p:cNvSpPr>
          <p:nvPr>
            <p:ph type="sldNum" sz="quarter" idx="12"/>
          </p:nvPr>
        </p:nvSpPr>
        <p:spPr/>
        <p:txBody>
          <a:bodyPr/>
          <a:lstStyle/>
          <a:p>
            <a:fld id="{DC3BB032-4020-48F4-953B-341806DC4A2B}" type="slidenum">
              <a:rPr lang="en-US" smtClean="0"/>
              <a:t>20</a:t>
            </a:fld>
            <a:endParaRPr lang="en-US"/>
          </a:p>
        </p:txBody>
      </p:sp>
    </p:spTree>
    <p:extLst>
      <p:ext uri="{BB962C8B-B14F-4D97-AF65-F5344CB8AC3E}">
        <p14:creationId xmlns:p14="http://schemas.microsoft.com/office/powerpoint/2010/main" val="1522370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idx="4294967295"/>
          </p:nvPr>
        </p:nvSpPr>
        <p:spPr>
          <a:xfrm>
            <a:off x="1752600" y="457200"/>
            <a:ext cx="8458200" cy="792163"/>
          </a:xfrm>
        </p:spPr>
        <p:txBody>
          <a:bodyPr>
            <a:noAutofit/>
          </a:bodyPr>
          <a:lstStyle/>
          <a:p>
            <a:pPr eaLnBrk="1" hangingPunct="1"/>
            <a:r>
              <a:rPr lang="en-US" sz="2800" dirty="0"/>
              <a:t>Sidechain </a:t>
            </a:r>
            <a:r>
              <a:rPr lang="en-US" sz="2800" i="1" dirty="0"/>
              <a:t>Functional</a:t>
            </a:r>
            <a:r>
              <a:rPr lang="en-US" sz="2800" dirty="0"/>
              <a:t> Groups Affect Behavior</a:t>
            </a:r>
            <a:br>
              <a:rPr lang="en-US" sz="2800" dirty="0"/>
            </a:br>
            <a:r>
              <a:rPr lang="en-US" sz="2800" dirty="0"/>
              <a:t>(and the order is important)</a:t>
            </a:r>
          </a:p>
        </p:txBody>
      </p:sp>
      <p:sp>
        <p:nvSpPr>
          <p:cNvPr id="241667" name="Rectangle 3"/>
          <p:cNvSpPr>
            <a:spLocks noGrp="1" noChangeArrowheads="1"/>
          </p:cNvSpPr>
          <p:nvPr>
            <p:ph type="body" idx="4294967295"/>
          </p:nvPr>
        </p:nvSpPr>
        <p:spPr>
          <a:xfrm>
            <a:off x="1600200" y="4114800"/>
            <a:ext cx="9372600" cy="1904999"/>
          </a:xfrm>
        </p:spPr>
        <p:txBody>
          <a:bodyPr>
            <a:noAutofit/>
          </a:bodyPr>
          <a:lstStyle/>
          <a:p>
            <a:pPr eaLnBrk="1" hangingPunct="1"/>
            <a:r>
              <a:rPr lang="en-US" sz="1800" dirty="0"/>
              <a:t>Sidechains (R-groups) differ in their size, shape, reactivity, and interactions with water. </a:t>
            </a:r>
          </a:p>
          <a:p>
            <a:pPr marL="979464" lvl="1" indent="-461951">
              <a:lnSpc>
                <a:spcPct val="120000"/>
              </a:lnSpc>
              <a:spcBef>
                <a:spcPts val="600"/>
              </a:spcBef>
              <a:buFont typeface="Times New Roman" pitchFamily="84" charset="0"/>
              <a:buAutoNum type="arabicPeriod"/>
            </a:pPr>
            <a:r>
              <a:rPr lang="en-US" sz="1800" dirty="0"/>
              <a:t>Nonpolar Sidechains: </a:t>
            </a:r>
            <a:r>
              <a:rPr lang="en-US" sz="1800" b="1" dirty="0"/>
              <a:t>hydrophobic</a:t>
            </a:r>
            <a:r>
              <a:rPr lang="en-US" sz="1800" dirty="0"/>
              <a:t>; do not form hydrogen bonds; coalesce in water - typically form the core of folded proteins.</a:t>
            </a:r>
          </a:p>
          <a:p>
            <a:pPr marL="979464" lvl="1" indent="-461951">
              <a:lnSpc>
                <a:spcPct val="120000"/>
              </a:lnSpc>
              <a:spcBef>
                <a:spcPts val="600"/>
              </a:spcBef>
              <a:buFont typeface="Times New Roman" pitchFamily="84" charset="0"/>
              <a:buAutoNum type="arabicPeriod"/>
            </a:pPr>
            <a:r>
              <a:rPr lang="en-US" sz="1800" dirty="0"/>
              <a:t>Polar Sidechains: </a:t>
            </a:r>
            <a:r>
              <a:rPr lang="en-US" sz="1800" b="1" dirty="0"/>
              <a:t>hydrophilic</a:t>
            </a:r>
            <a:r>
              <a:rPr lang="en-US" sz="1800" dirty="0"/>
              <a:t>; form hydrogen bonds; readily dissolve in water</a:t>
            </a:r>
          </a:p>
          <a:p>
            <a:pPr marL="979464" lvl="1" indent="-461951">
              <a:lnSpc>
                <a:spcPct val="120000"/>
              </a:lnSpc>
              <a:spcBef>
                <a:spcPts val="600"/>
              </a:spcBef>
              <a:buFont typeface="Times New Roman" pitchFamily="84" charset="0"/>
              <a:buAutoNum type="arabicPeriod"/>
            </a:pPr>
            <a:r>
              <a:rPr lang="en-US" sz="1800" b="1" dirty="0"/>
              <a:t>Ionizable </a:t>
            </a:r>
            <a:r>
              <a:rPr lang="en-US" sz="1800" dirty="0"/>
              <a:t>Sidechains:  Can be charged at certain pH values. Interact strongly with water.</a:t>
            </a:r>
          </a:p>
        </p:txBody>
      </p:sp>
      <p:pic>
        <p:nvPicPr>
          <p:cNvPr id="5" name="Content Placeholder 3">
            <a:extLst>
              <a:ext uri="{FF2B5EF4-FFF2-40B4-BE49-F238E27FC236}">
                <a16:creationId xmlns:a16="http://schemas.microsoft.com/office/drawing/2014/main" id="{9B6CF38D-C4B3-40C5-95E0-043144138173}"/>
              </a:ext>
            </a:extLst>
          </p:cNvPr>
          <p:cNvPicPr>
            <a:picLocks noChangeAspect="1"/>
          </p:cNvPicPr>
          <p:nvPr/>
        </p:nvPicPr>
        <p:blipFill rotWithShape="1">
          <a:blip r:embed="rId3">
            <a:extLst>
              <a:ext uri="{28A0092B-C50C-407E-A947-70E740481C1C}">
                <a14:useLocalDpi xmlns:a14="http://schemas.microsoft.com/office/drawing/2010/main" val="0"/>
              </a:ext>
            </a:extLst>
          </a:blip>
          <a:srcRect t="-2928" b="38372"/>
          <a:stretch/>
        </p:blipFill>
        <p:spPr>
          <a:xfrm>
            <a:off x="1905000" y="1676400"/>
            <a:ext cx="9190971" cy="2348804"/>
          </a:xfrm>
          <a:prstGeom prst="rect">
            <a:avLst/>
          </a:prstGeom>
        </p:spPr>
      </p:pic>
      <p:sp>
        <p:nvSpPr>
          <p:cNvPr id="2" name="Date Placeholder 1">
            <a:extLst>
              <a:ext uri="{FF2B5EF4-FFF2-40B4-BE49-F238E27FC236}">
                <a16:creationId xmlns:a16="http://schemas.microsoft.com/office/drawing/2014/main" id="{D282627C-9D7A-42AB-B431-1CF559732A97}"/>
              </a:ext>
            </a:extLst>
          </p:cNvPr>
          <p:cNvSpPr>
            <a:spLocks noGrp="1"/>
          </p:cNvSpPr>
          <p:nvPr>
            <p:ph type="dt" sz="half" idx="10"/>
          </p:nvPr>
        </p:nvSpPr>
        <p:spPr/>
        <p:txBody>
          <a:bodyPr/>
          <a:lstStyle/>
          <a:p>
            <a:fld id="{C50F8BD6-ACD7-468B-96D4-75CA0FA818F5}" type="datetime1">
              <a:rPr lang="en-US" smtClean="0"/>
              <a:t>8/12/2023</a:t>
            </a:fld>
            <a:endParaRPr lang="en-US"/>
          </a:p>
        </p:txBody>
      </p:sp>
      <p:sp>
        <p:nvSpPr>
          <p:cNvPr id="3" name="Footer Placeholder 2">
            <a:extLst>
              <a:ext uri="{FF2B5EF4-FFF2-40B4-BE49-F238E27FC236}">
                <a16:creationId xmlns:a16="http://schemas.microsoft.com/office/drawing/2014/main" id="{4B2CECAF-04B8-4B1B-973A-F807164D19BD}"/>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108496A2-93EB-4446-8F27-F196614D3F80}"/>
              </a:ext>
            </a:extLst>
          </p:cNvPr>
          <p:cNvSpPr>
            <a:spLocks noGrp="1"/>
          </p:cNvSpPr>
          <p:nvPr>
            <p:ph type="sldNum" sz="quarter" idx="12"/>
          </p:nvPr>
        </p:nvSpPr>
        <p:spPr/>
        <p:txBody>
          <a:bodyPr/>
          <a:lstStyle/>
          <a:p>
            <a:fld id="{DC3BB032-4020-48F4-953B-341806DC4A2B}" type="slidenum">
              <a:rPr lang="en-US" smtClean="0"/>
              <a:t>21</a:t>
            </a:fld>
            <a:endParaRPr lang="en-US"/>
          </a:p>
        </p:txBody>
      </p:sp>
    </p:spTree>
    <p:extLst>
      <p:ext uri="{BB962C8B-B14F-4D97-AF65-F5344CB8AC3E}">
        <p14:creationId xmlns:p14="http://schemas.microsoft.com/office/powerpoint/2010/main" val="21872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49" y="76200"/>
            <a:ext cx="5962651" cy="53371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p:cNvSpPr txBox="1"/>
          <p:nvPr/>
        </p:nvSpPr>
        <p:spPr>
          <a:xfrm>
            <a:off x="1447801" y="5638801"/>
            <a:ext cx="3724275" cy="369332"/>
          </a:xfrm>
          <a:prstGeom prst="rect">
            <a:avLst/>
          </a:prstGeom>
          <a:noFill/>
        </p:spPr>
        <p:txBody>
          <a:bodyPr wrap="square" rtlCol="0">
            <a:spAutoFit/>
          </a:bodyPr>
          <a:lstStyle/>
          <a:p>
            <a:r>
              <a:rPr lang="en-US" b="1" dirty="0">
                <a:solidFill>
                  <a:srgbClr val="FF0000"/>
                </a:solidFill>
                <a:latin typeface="Calibri" panose="020F0502020204030204" pitchFamily="34" charset="0"/>
              </a:rPr>
              <a:t>Have a net negative charge at pH 7.0</a:t>
            </a:r>
          </a:p>
        </p:txBody>
      </p:sp>
      <p:sp>
        <p:nvSpPr>
          <p:cNvPr id="4" name="TextBox 3"/>
          <p:cNvSpPr txBox="1"/>
          <p:nvPr/>
        </p:nvSpPr>
        <p:spPr>
          <a:xfrm>
            <a:off x="1371600" y="4821933"/>
            <a:ext cx="1600200" cy="646331"/>
          </a:xfrm>
          <a:prstGeom prst="rect">
            <a:avLst/>
          </a:prstGeom>
          <a:noFill/>
        </p:spPr>
        <p:txBody>
          <a:bodyPr wrap="square" rtlCol="0">
            <a:spAutoFit/>
          </a:bodyPr>
          <a:lstStyle/>
          <a:p>
            <a:r>
              <a:rPr lang="en-US" b="1" dirty="0">
                <a:solidFill>
                  <a:srgbClr val="FF0000"/>
                </a:solidFill>
                <a:latin typeface="Calibri" panose="020F0502020204030204" pitchFamily="34" charset="0"/>
              </a:rPr>
              <a:t>pK</a:t>
            </a:r>
            <a:r>
              <a:rPr lang="en-US" b="1" baseline="-25000" dirty="0">
                <a:solidFill>
                  <a:srgbClr val="FF0000"/>
                </a:solidFill>
                <a:latin typeface="Calibri" panose="020F0502020204030204" pitchFamily="34" charset="0"/>
              </a:rPr>
              <a:t>a</a:t>
            </a:r>
            <a:r>
              <a:rPr lang="en-US" b="1" dirty="0">
                <a:solidFill>
                  <a:srgbClr val="FF0000"/>
                </a:solidFill>
                <a:latin typeface="Calibri" panose="020F0502020204030204" pitchFamily="34" charset="0"/>
              </a:rPr>
              <a:t> of sidechain ~ 4</a:t>
            </a:r>
          </a:p>
        </p:txBody>
      </p:sp>
      <p:sp>
        <p:nvSpPr>
          <p:cNvPr id="5" name="TextBox 4"/>
          <p:cNvSpPr txBox="1"/>
          <p:nvPr/>
        </p:nvSpPr>
        <p:spPr>
          <a:xfrm>
            <a:off x="4114800" y="4876800"/>
            <a:ext cx="1600200" cy="646331"/>
          </a:xfrm>
          <a:prstGeom prst="rect">
            <a:avLst/>
          </a:prstGeom>
          <a:noFill/>
        </p:spPr>
        <p:txBody>
          <a:bodyPr wrap="square" rtlCol="0">
            <a:spAutoFit/>
          </a:bodyPr>
          <a:lstStyle/>
          <a:p>
            <a:r>
              <a:rPr lang="en-US" b="1" dirty="0">
                <a:solidFill>
                  <a:srgbClr val="FF0000"/>
                </a:solidFill>
                <a:latin typeface="Calibri" panose="020F0502020204030204" pitchFamily="34" charset="0"/>
              </a:rPr>
              <a:t>pK</a:t>
            </a:r>
            <a:r>
              <a:rPr lang="en-US" b="1" baseline="-25000" dirty="0">
                <a:solidFill>
                  <a:srgbClr val="FF0000"/>
                </a:solidFill>
                <a:latin typeface="Calibri" panose="020F0502020204030204" pitchFamily="34" charset="0"/>
              </a:rPr>
              <a:t>a</a:t>
            </a:r>
            <a:r>
              <a:rPr lang="en-US" b="1" dirty="0">
                <a:solidFill>
                  <a:srgbClr val="FF0000"/>
                </a:solidFill>
                <a:latin typeface="Calibri" panose="020F0502020204030204" pitchFamily="34" charset="0"/>
              </a:rPr>
              <a:t> of sidechain ~ 4</a:t>
            </a:r>
          </a:p>
        </p:txBody>
      </p:sp>
      <p:graphicFrame>
        <p:nvGraphicFramePr>
          <p:cNvPr id="14" name="Chart 13">
            <a:extLst>
              <a:ext uri="{FF2B5EF4-FFF2-40B4-BE49-F238E27FC236}">
                <a16:creationId xmlns:a16="http://schemas.microsoft.com/office/drawing/2014/main" id="{116651A9-110E-4F48-A32B-F805C1520013}"/>
              </a:ext>
            </a:extLst>
          </p:cNvPr>
          <p:cNvGraphicFramePr>
            <a:graphicFrameLocks/>
          </p:cNvGraphicFramePr>
          <p:nvPr/>
        </p:nvGraphicFramePr>
        <p:xfrm>
          <a:off x="6400800" y="978933"/>
          <a:ext cx="4572000" cy="4126468"/>
        </p:xfrm>
        <a:graphic>
          <a:graphicData uri="http://schemas.openxmlformats.org/drawingml/2006/chart">
            <c:chart xmlns:c="http://schemas.openxmlformats.org/drawingml/2006/chart" xmlns:r="http://schemas.openxmlformats.org/officeDocument/2006/relationships" r:id="rId4"/>
          </a:graphicData>
        </a:graphic>
      </p:graphicFrame>
      <p:sp>
        <p:nvSpPr>
          <p:cNvPr id="3" name="Date Placeholder 2">
            <a:extLst>
              <a:ext uri="{FF2B5EF4-FFF2-40B4-BE49-F238E27FC236}">
                <a16:creationId xmlns:a16="http://schemas.microsoft.com/office/drawing/2014/main" id="{C2B7C80A-EA87-45F2-9125-9487C5A9949D}"/>
              </a:ext>
            </a:extLst>
          </p:cNvPr>
          <p:cNvSpPr>
            <a:spLocks noGrp="1"/>
          </p:cNvSpPr>
          <p:nvPr>
            <p:ph type="dt" sz="half" idx="10"/>
          </p:nvPr>
        </p:nvSpPr>
        <p:spPr/>
        <p:txBody>
          <a:bodyPr/>
          <a:lstStyle/>
          <a:p>
            <a:fld id="{C0D0D049-7274-4DCA-9F8B-E4A9190F1662}" type="datetime1">
              <a:rPr lang="en-US" smtClean="0"/>
              <a:t>8/12/2023</a:t>
            </a:fld>
            <a:endParaRPr lang="en-US"/>
          </a:p>
        </p:txBody>
      </p:sp>
      <p:sp>
        <p:nvSpPr>
          <p:cNvPr id="6" name="Footer Placeholder 5">
            <a:extLst>
              <a:ext uri="{FF2B5EF4-FFF2-40B4-BE49-F238E27FC236}">
                <a16:creationId xmlns:a16="http://schemas.microsoft.com/office/drawing/2014/main" id="{A08C049C-9F89-494C-8B60-C6C5DA09547A}"/>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1E99A908-FCAE-4705-A3ED-FC8C3D3A17CC}"/>
              </a:ext>
            </a:extLst>
          </p:cNvPr>
          <p:cNvSpPr>
            <a:spLocks noGrp="1"/>
          </p:cNvSpPr>
          <p:nvPr>
            <p:ph type="sldNum" sz="quarter" idx="12"/>
          </p:nvPr>
        </p:nvSpPr>
        <p:spPr/>
        <p:txBody>
          <a:bodyPr/>
          <a:lstStyle/>
          <a:p>
            <a:fld id="{DC3BB032-4020-48F4-953B-341806DC4A2B}" type="slidenum">
              <a:rPr lang="en-US" smtClean="0"/>
              <a:t>22</a:t>
            </a:fld>
            <a:endParaRPr lang="en-US"/>
          </a:p>
        </p:txBody>
      </p:sp>
    </p:spTree>
    <p:extLst>
      <p:ext uri="{BB962C8B-B14F-4D97-AF65-F5344CB8AC3E}">
        <p14:creationId xmlns:p14="http://schemas.microsoft.com/office/powerpoint/2010/main" val="329564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063" y="350781"/>
            <a:ext cx="6858000" cy="419342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extBox 2"/>
          <p:cNvSpPr txBox="1"/>
          <p:nvPr/>
        </p:nvSpPr>
        <p:spPr>
          <a:xfrm>
            <a:off x="458425" y="5041594"/>
            <a:ext cx="3724275" cy="369332"/>
          </a:xfrm>
          <a:prstGeom prst="rect">
            <a:avLst/>
          </a:prstGeom>
          <a:noFill/>
        </p:spPr>
        <p:txBody>
          <a:bodyPr wrap="square" rtlCol="0">
            <a:spAutoFit/>
          </a:bodyPr>
          <a:lstStyle/>
          <a:p>
            <a:r>
              <a:rPr lang="en-US" b="1" dirty="0">
                <a:solidFill>
                  <a:srgbClr val="FF0000"/>
                </a:solidFill>
                <a:latin typeface="Calibri" panose="020F0502020204030204" pitchFamily="34" charset="0"/>
              </a:rPr>
              <a:t>Have a net positive charge at pH 7.0</a:t>
            </a:r>
          </a:p>
        </p:txBody>
      </p:sp>
      <p:sp>
        <p:nvSpPr>
          <p:cNvPr id="4" name="TextBox 3"/>
          <p:cNvSpPr txBox="1"/>
          <p:nvPr/>
        </p:nvSpPr>
        <p:spPr>
          <a:xfrm>
            <a:off x="3047544" y="4522793"/>
            <a:ext cx="1981200" cy="369332"/>
          </a:xfrm>
          <a:prstGeom prst="rect">
            <a:avLst/>
          </a:prstGeom>
          <a:noFill/>
        </p:spPr>
        <p:txBody>
          <a:bodyPr wrap="square" rtlCol="0">
            <a:spAutoFit/>
          </a:bodyPr>
          <a:lstStyle/>
          <a:p>
            <a:r>
              <a:rPr lang="en-US" b="1" dirty="0">
                <a:solidFill>
                  <a:srgbClr val="FF0000"/>
                </a:solidFill>
                <a:latin typeface="Calibri" panose="020F0502020204030204" pitchFamily="34" charset="0"/>
              </a:rPr>
              <a:t>pK</a:t>
            </a:r>
            <a:r>
              <a:rPr lang="en-US" b="1" baseline="-25000" dirty="0">
                <a:solidFill>
                  <a:srgbClr val="FF0000"/>
                </a:solidFill>
                <a:latin typeface="Calibri" panose="020F0502020204030204" pitchFamily="34" charset="0"/>
              </a:rPr>
              <a:t>a</a:t>
            </a:r>
            <a:r>
              <a:rPr lang="en-US" b="1" dirty="0">
                <a:solidFill>
                  <a:srgbClr val="FF0000"/>
                </a:solidFill>
                <a:latin typeface="Calibri" panose="020F0502020204030204" pitchFamily="34" charset="0"/>
              </a:rPr>
              <a:t> ~ 12</a:t>
            </a:r>
          </a:p>
        </p:txBody>
      </p:sp>
      <p:sp>
        <p:nvSpPr>
          <p:cNvPr id="5" name="TextBox 4"/>
          <p:cNvSpPr txBox="1"/>
          <p:nvPr/>
        </p:nvSpPr>
        <p:spPr>
          <a:xfrm>
            <a:off x="5224463" y="4590189"/>
            <a:ext cx="1981200" cy="369332"/>
          </a:xfrm>
          <a:prstGeom prst="rect">
            <a:avLst/>
          </a:prstGeom>
          <a:noFill/>
        </p:spPr>
        <p:txBody>
          <a:bodyPr wrap="square" rtlCol="0">
            <a:spAutoFit/>
          </a:bodyPr>
          <a:lstStyle/>
          <a:p>
            <a:r>
              <a:rPr lang="en-US" b="1" dirty="0">
                <a:solidFill>
                  <a:srgbClr val="FF0000"/>
                </a:solidFill>
                <a:latin typeface="Calibri" panose="020F0502020204030204" pitchFamily="34" charset="0"/>
              </a:rPr>
              <a:t>pK</a:t>
            </a:r>
            <a:r>
              <a:rPr lang="en-US" b="1" baseline="-25000" dirty="0">
                <a:solidFill>
                  <a:srgbClr val="FF0000"/>
                </a:solidFill>
                <a:latin typeface="Calibri" panose="020F0502020204030204" pitchFamily="34" charset="0"/>
              </a:rPr>
              <a:t>a</a:t>
            </a:r>
            <a:r>
              <a:rPr lang="en-US" b="1" dirty="0">
                <a:solidFill>
                  <a:srgbClr val="FF0000"/>
                </a:solidFill>
                <a:latin typeface="Calibri" panose="020F0502020204030204" pitchFamily="34" charset="0"/>
              </a:rPr>
              <a:t> ~ 6</a:t>
            </a:r>
          </a:p>
        </p:txBody>
      </p:sp>
      <p:sp>
        <p:nvSpPr>
          <p:cNvPr id="6" name="TextBox 5"/>
          <p:cNvSpPr txBox="1"/>
          <p:nvPr/>
        </p:nvSpPr>
        <p:spPr>
          <a:xfrm>
            <a:off x="458425" y="4494593"/>
            <a:ext cx="1981200" cy="369332"/>
          </a:xfrm>
          <a:prstGeom prst="rect">
            <a:avLst/>
          </a:prstGeom>
          <a:noFill/>
        </p:spPr>
        <p:txBody>
          <a:bodyPr wrap="square" rtlCol="0">
            <a:spAutoFit/>
          </a:bodyPr>
          <a:lstStyle/>
          <a:p>
            <a:r>
              <a:rPr lang="en-US" b="1" dirty="0">
                <a:solidFill>
                  <a:srgbClr val="FF0000"/>
                </a:solidFill>
                <a:latin typeface="Calibri" panose="020F0502020204030204" pitchFamily="34" charset="0"/>
              </a:rPr>
              <a:t>pK</a:t>
            </a:r>
            <a:r>
              <a:rPr lang="en-US" b="1" baseline="-25000" dirty="0">
                <a:solidFill>
                  <a:srgbClr val="FF0000"/>
                </a:solidFill>
                <a:latin typeface="Calibri" panose="020F0502020204030204" pitchFamily="34" charset="0"/>
              </a:rPr>
              <a:t>a</a:t>
            </a:r>
            <a:r>
              <a:rPr lang="en-US" b="1" dirty="0">
                <a:solidFill>
                  <a:srgbClr val="FF0000"/>
                </a:solidFill>
                <a:latin typeface="Calibri" panose="020F0502020204030204" pitchFamily="34" charset="0"/>
              </a:rPr>
              <a:t> ~ 10</a:t>
            </a:r>
          </a:p>
        </p:txBody>
      </p:sp>
      <p:sp>
        <p:nvSpPr>
          <p:cNvPr id="7" name="TextBox 6">
            <a:extLst>
              <a:ext uri="{FF2B5EF4-FFF2-40B4-BE49-F238E27FC236}">
                <a16:creationId xmlns:a16="http://schemas.microsoft.com/office/drawing/2014/main" id="{9CCC8B2F-A4F1-4B7E-84A7-0E402C69888E}"/>
              </a:ext>
            </a:extLst>
          </p:cNvPr>
          <p:cNvSpPr txBox="1"/>
          <p:nvPr/>
        </p:nvSpPr>
        <p:spPr>
          <a:xfrm>
            <a:off x="4648201" y="4953156"/>
            <a:ext cx="3724275" cy="646331"/>
          </a:xfrm>
          <a:prstGeom prst="rect">
            <a:avLst/>
          </a:prstGeom>
          <a:noFill/>
        </p:spPr>
        <p:txBody>
          <a:bodyPr wrap="square" rtlCol="0">
            <a:spAutoFit/>
          </a:bodyPr>
          <a:lstStyle/>
          <a:p>
            <a:r>
              <a:rPr lang="en-US" b="1" dirty="0">
                <a:solidFill>
                  <a:srgbClr val="FF0000"/>
                </a:solidFill>
                <a:latin typeface="Calibri" panose="020F0502020204030204" pitchFamily="34" charset="0"/>
              </a:rPr>
              <a:t>Positive charge when protonated</a:t>
            </a:r>
          </a:p>
          <a:p>
            <a:r>
              <a:rPr lang="en-US" b="1" dirty="0">
                <a:solidFill>
                  <a:srgbClr val="FF0000"/>
                </a:solidFill>
                <a:latin typeface="Calibri" panose="020F0502020204030204" pitchFamily="34" charset="0"/>
              </a:rPr>
              <a:t>10% Protonated at pH 7.0</a:t>
            </a:r>
          </a:p>
        </p:txBody>
      </p:sp>
      <p:graphicFrame>
        <p:nvGraphicFramePr>
          <p:cNvPr id="8" name="Chart 7">
            <a:extLst>
              <a:ext uri="{FF2B5EF4-FFF2-40B4-BE49-F238E27FC236}">
                <a16:creationId xmlns:a16="http://schemas.microsoft.com/office/drawing/2014/main" id="{00000000-0008-0000-0000-000002000000}"/>
              </a:ext>
            </a:extLst>
          </p:cNvPr>
          <p:cNvGraphicFramePr>
            <a:graphicFrameLocks/>
          </p:cNvGraphicFramePr>
          <p:nvPr/>
        </p:nvGraphicFramePr>
        <p:xfrm>
          <a:off x="6685385" y="1038877"/>
          <a:ext cx="5624513" cy="3662363"/>
        </p:xfrm>
        <a:graphic>
          <a:graphicData uri="http://schemas.openxmlformats.org/drawingml/2006/chart">
            <c:chart xmlns:c="http://schemas.openxmlformats.org/drawingml/2006/chart" xmlns:r="http://schemas.openxmlformats.org/officeDocument/2006/relationships" r:id="rId4"/>
          </a:graphicData>
        </a:graphic>
      </p:graphicFrame>
      <p:sp>
        <p:nvSpPr>
          <p:cNvPr id="2" name="Date Placeholder 1">
            <a:extLst>
              <a:ext uri="{FF2B5EF4-FFF2-40B4-BE49-F238E27FC236}">
                <a16:creationId xmlns:a16="http://schemas.microsoft.com/office/drawing/2014/main" id="{925E910B-A7AE-4832-BD1A-32DD5A7C73AF}"/>
              </a:ext>
            </a:extLst>
          </p:cNvPr>
          <p:cNvSpPr>
            <a:spLocks noGrp="1"/>
          </p:cNvSpPr>
          <p:nvPr>
            <p:ph type="dt" sz="half" idx="10"/>
          </p:nvPr>
        </p:nvSpPr>
        <p:spPr/>
        <p:txBody>
          <a:bodyPr/>
          <a:lstStyle/>
          <a:p>
            <a:fld id="{F6637C94-3152-4380-B6FF-39B4005754E5}" type="datetime1">
              <a:rPr lang="en-US" smtClean="0"/>
              <a:t>8/12/2023</a:t>
            </a:fld>
            <a:endParaRPr lang="en-US"/>
          </a:p>
        </p:txBody>
      </p:sp>
      <p:sp>
        <p:nvSpPr>
          <p:cNvPr id="9" name="Footer Placeholder 8">
            <a:extLst>
              <a:ext uri="{FF2B5EF4-FFF2-40B4-BE49-F238E27FC236}">
                <a16:creationId xmlns:a16="http://schemas.microsoft.com/office/drawing/2014/main" id="{0E2984A9-D01D-4E65-995A-60843DBA6ED5}"/>
              </a:ext>
            </a:extLst>
          </p:cNvPr>
          <p:cNvSpPr>
            <a:spLocks noGrp="1"/>
          </p:cNvSpPr>
          <p:nvPr>
            <p:ph type="ftr" sz="quarter" idx="11"/>
          </p:nvPr>
        </p:nvSpPr>
        <p:spPr/>
        <p:txBody>
          <a:bodyPr/>
          <a:lstStyle/>
          <a:p>
            <a:r>
              <a:rPr lang="en-US"/>
              <a:t>Lecture 1 - D &amp; D</a:t>
            </a:r>
          </a:p>
        </p:txBody>
      </p:sp>
      <p:sp>
        <p:nvSpPr>
          <p:cNvPr id="10" name="Slide Number Placeholder 9">
            <a:extLst>
              <a:ext uri="{FF2B5EF4-FFF2-40B4-BE49-F238E27FC236}">
                <a16:creationId xmlns:a16="http://schemas.microsoft.com/office/drawing/2014/main" id="{54929C31-B643-49A5-83EF-1E626B9DEEA0}"/>
              </a:ext>
            </a:extLst>
          </p:cNvPr>
          <p:cNvSpPr>
            <a:spLocks noGrp="1"/>
          </p:cNvSpPr>
          <p:nvPr>
            <p:ph type="sldNum" sz="quarter" idx="12"/>
          </p:nvPr>
        </p:nvSpPr>
        <p:spPr/>
        <p:txBody>
          <a:bodyPr/>
          <a:lstStyle/>
          <a:p>
            <a:fld id="{DC3BB032-4020-48F4-953B-341806DC4A2B}" type="slidenum">
              <a:rPr lang="en-US" smtClean="0"/>
              <a:t>23</a:t>
            </a:fld>
            <a:endParaRPr lang="en-US"/>
          </a:p>
        </p:txBody>
      </p:sp>
    </p:spTree>
    <p:extLst>
      <p:ext uri="{BB962C8B-B14F-4D97-AF65-F5344CB8AC3E}">
        <p14:creationId xmlns:p14="http://schemas.microsoft.com/office/powerpoint/2010/main" val="167685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 y="779958"/>
            <a:ext cx="4234200" cy="512136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2351" y="1812631"/>
            <a:ext cx="4869299" cy="3352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260639" y="5297570"/>
            <a:ext cx="5015587" cy="1015663"/>
          </a:xfrm>
          <a:prstGeom prst="rect">
            <a:avLst/>
          </a:prstGeom>
          <a:noFill/>
        </p:spPr>
        <p:txBody>
          <a:bodyPr wrap="square" rtlCol="0">
            <a:spAutoFit/>
          </a:bodyPr>
          <a:lstStyle/>
          <a:p>
            <a:r>
              <a:rPr lang="en-US" sz="2000" i="1" dirty="0">
                <a:solidFill>
                  <a:srgbClr val="00B0F0"/>
                </a:solidFill>
                <a:latin typeface="Calibri" panose="020F0502020204030204" pitchFamily="34" charset="0"/>
              </a:rPr>
              <a:t>These can form what type of bond with water?</a:t>
            </a:r>
          </a:p>
          <a:p>
            <a:endParaRPr lang="en-US" sz="2000" i="1" dirty="0">
              <a:solidFill>
                <a:srgbClr val="00B0F0"/>
              </a:solidFill>
              <a:latin typeface="Calibri" panose="020F0502020204030204" pitchFamily="34" charset="0"/>
            </a:endParaRPr>
          </a:p>
          <a:p>
            <a:endParaRPr lang="en-US" sz="2000" i="1" dirty="0">
              <a:solidFill>
                <a:srgbClr val="00B0F0"/>
              </a:solidFill>
              <a:latin typeface="Calibri" panose="020F0502020204030204" pitchFamily="34" charset="0"/>
            </a:endParaRPr>
          </a:p>
        </p:txBody>
      </p:sp>
      <p:pic>
        <p:nvPicPr>
          <p:cNvPr id="8" name="Picture 3">
            <a:extLst>
              <a:ext uri="{FF2B5EF4-FFF2-40B4-BE49-F238E27FC236}">
                <a16:creationId xmlns:a16="http://schemas.microsoft.com/office/drawing/2014/main" id="{42A36F01-32D6-49D5-A22B-A50C450414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8870" t="48268" b="14717"/>
          <a:stretch/>
        </p:blipFill>
        <p:spPr bwMode="auto">
          <a:xfrm>
            <a:off x="10058400" y="1752600"/>
            <a:ext cx="1786440" cy="2057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a:extLst>
              <a:ext uri="{FF2B5EF4-FFF2-40B4-BE49-F238E27FC236}">
                <a16:creationId xmlns:a16="http://schemas.microsoft.com/office/drawing/2014/main" id="{16995BDF-A028-4A21-8920-2879796021E3}"/>
              </a:ext>
            </a:extLst>
          </p:cNvPr>
          <p:cNvSpPr txBox="1"/>
          <p:nvPr/>
        </p:nvSpPr>
        <p:spPr>
          <a:xfrm>
            <a:off x="9989707" y="4040833"/>
            <a:ext cx="2160364" cy="2062103"/>
          </a:xfrm>
          <a:prstGeom prst="rect">
            <a:avLst/>
          </a:prstGeom>
          <a:noFill/>
        </p:spPr>
        <p:txBody>
          <a:bodyPr wrap="square" rtlCol="0">
            <a:spAutoFit/>
          </a:bodyPr>
          <a:lstStyle/>
          <a:p>
            <a:pPr marL="285744" indent="-285744">
              <a:buFont typeface="Arial" panose="020B0604020202020204" pitchFamily="34" charset="0"/>
              <a:buChar char="•"/>
            </a:pPr>
            <a:r>
              <a:rPr lang="en-US" sz="1600" dirty="0">
                <a:latin typeface="Calibri" panose="020F0502020204030204" pitchFamily="34" charset="0"/>
              </a:rPr>
              <a:t>Forms weak H-bonds</a:t>
            </a:r>
          </a:p>
          <a:p>
            <a:pPr marL="285744" indent="-285744">
              <a:buFont typeface="Arial" panose="020B0604020202020204" pitchFamily="34" charset="0"/>
              <a:buChar char="•"/>
            </a:pPr>
            <a:r>
              <a:rPr lang="en-US" sz="1600" dirty="0">
                <a:latin typeface="Calibri" panose="020F0502020204030204" pitchFamily="34" charset="0"/>
              </a:rPr>
              <a:t>Can ionize with a </a:t>
            </a:r>
            <a:r>
              <a:rPr lang="en-US" sz="1600" dirty="0" err="1">
                <a:latin typeface="Calibri" panose="020F0502020204030204" pitchFamily="34" charset="0"/>
              </a:rPr>
              <a:t>pK</a:t>
            </a:r>
            <a:r>
              <a:rPr lang="en-US" sz="1600" dirty="0">
                <a:latin typeface="Calibri" panose="020F0502020204030204" pitchFamily="34" charset="0"/>
              </a:rPr>
              <a:t>=8, forming thiolate ion (-S</a:t>
            </a:r>
            <a:r>
              <a:rPr lang="en-US" sz="1600" baseline="30000" dirty="0">
                <a:latin typeface="Calibri" panose="020F0502020204030204" pitchFamily="34" charset="0"/>
              </a:rPr>
              <a:t>-</a:t>
            </a:r>
            <a:r>
              <a:rPr lang="en-US" sz="1600" dirty="0">
                <a:latin typeface="Calibri" panose="020F0502020204030204" pitchFamily="34" charset="0"/>
              </a:rPr>
              <a:t>)</a:t>
            </a:r>
          </a:p>
          <a:p>
            <a:pPr marL="285744" indent="-285744">
              <a:buFont typeface="Arial" panose="020B0604020202020204" pitchFamily="34" charset="0"/>
              <a:buChar char="•"/>
            </a:pPr>
            <a:r>
              <a:rPr lang="en-US" sz="1600" dirty="0">
                <a:latin typeface="Calibri" panose="020F0502020204030204" pitchFamily="34" charset="0"/>
              </a:rPr>
              <a:t>Can form S-S disulfide bonds with other </a:t>
            </a:r>
            <a:r>
              <a:rPr lang="en-US" sz="1600" dirty="0" err="1">
                <a:latin typeface="Calibri" panose="020F0502020204030204" pitchFamily="34" charset="0"/>
              </a:rPr>
              <a:t>Cys</a:t>
            </a:r>
            <a:r>
              <a:rPr lang="en-US" sz="1600" dirty="0">
                <a:latin typeface="Calibri" panose="020F0502020204030204" pitchFamily="34" charset="0"/>
              </a:rPr>
              <a:t> residues</a:t>
            </a:r>
          </a:p>
        </p:txBody>
      </p:sp>
      <p:sp>
        <p:nvSpPr>
          <p:cNvPr id="7" name="TextBox 6">
            <a:extLst>
              <a:ext uri="{FF2B5EF4-FFF2-40B4-BE49-F238E27FC236}">
                <a16:creationId xmlns:a16="http://schemas.microsoft.com/office/drawing/2014/main" id="{EE2469A3-AC75-4001-B10C-A38EFA390721}"/>
              </a:ext>
            </a:extLst>
          </p:cNvPr>
          <p:cNvSpPr txBox="1"/>
          <p:nvPr/>
        </p:nvSpPr>
        <p:spPr>
          <a:xfrm>
            <a:off x="8752178" y="3188277"/>
            <a:ext cx="1921647" cy="830997"/>
          </a:xfrm>
          <a:prstGeom prst="rect">
            <a:avLst/>
          </a:prstGeom>
          <a:noFill/>
        </p:spPr>
        <p:txBody>
          <a:bodyPr wrap="square" rtlCol="0">
            <a:spAutoFit/>
          </a:bodyPr>
          <a:lstStyle/>
          <a:p>
            <a:r>
              <a:rPr lang="en-US" sz="1600" dirty="0">
                <a:latin typeface="Calibri" panose="020F0502020204030204" pitchFamily="34" charset="0"/>
              </a:rPr>
              <a:t>This is a significant</a:t>
            </a:r>
          </a:p>
          <a:p>
            <a:r>
              <a:rPr lang="en-US" sz="1600" dirty="0">
                <a:latin typeface="Calibri" panose="020F0502020204030204" pitchFamily="34" charset="0"/>
              </a:rPr>
              <a:t>non-polar functionality</a:t>
            </a:r>
          </a:p>
        </p:txBody>
      </p:sp>
      <p:sp>
        <p:nvSpPr>
          <p:cNvPr id="11" name="Freeform: Shape 10">
            <a:extLst>
              <a:ext uri="{FF2B5EF4-FFF2-40B4-BE49-F238E27FC236}">
                <a16:creationId xmlns:a16="http://schemas.microsoft.com/office/drawing/2014/main" id="{6D04649F-5B99-40AC-80EC-7FE16B0CCAAB}"/>
              </a:ext>
            </a:extLst>
          </p:cNvPr>
          <p:cNvSpPr/>
          <p:nvPr/>
        </p:nvSpPr>
        <p:spPr>
          <a:xfrm>
            <a:off x="8476091" y="3927945"/>
            <a:ext cx="1179291" cy="233841"/>
          </a:xfrm>
          <a:custGeom>
            <a:avLst/>
            <a:gdLst>
              <a:gd name="connsiteX0" fmla="*/ 1176793 w 1179291"/>
              <a:gd name="connsiteY0" fmla="*/ 0 h 233841"/>
              <a:gd name="connsiteX1" fmla="*/ 1097280 w 1179291"/>
              <a:gd name="connsiteY1" fmla="*/ 182880 h 233841"/>
              <a:gd name="connsiteX2" fmla="*/ 636105 w 1179291"/>
              <a:gd name="connsiteY2" fmla="*/ 230588 h 233841"/>
              <a:gd name="connsiteX3" fmla="*/ 230588 w 1179291"/>
              <a:gd name="connsiteY3" fmla="*/ 214686 h 233841"/>
              <a:gd name="connsiteX4" fmla="*/ 0 w 1179291"/>
              <a:gd name="connsiteY4" fmla="*/ 95416 h 23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291" h="233841">
                <a:moveTo>
                  <a:pt x="1176793" y="0"/>
                </a:moveTo>
                <a:cubicBezTo>
                  <a:pt x="1182094" y="72224"/>
                  <a:pt x="1187395" y="144449"/>
                  <a:pt x="1097280" y="182880"/>
                </a:cubicBezTo>
                <a:cubicBezTo>
                  <a:pt x="1007165" y="221311"/>
                  <a:pt x="780554" y="225287"/>
                  <a:pt x="636105" y="230588"/>
                </a:cubicBezTo>
                <a:cubicBezTo>
                  <a:pt x="491656" y="235889"/>
                  <a:pt x="336605" y="237215"/>
                  <a:pt x="230588" y="214686"/>
                </a:cubicBezTo>
                <a:cubicBezTo>
                  <a:pt x="124571" y="192157"/>
                  <a:pt x="62285" y="143786"/>
                  <a:pt x="0" y="95416"/>
                </a:cubicBezTo>
              </a:path>
            </a:pathLst>
          </a:custGeom>
          <a:noFill/>
          <a:ln w="3175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 name="Date Placeholder 1">
            <a:extLst>
              <a:ext uri="{FF2B5EF4-FFF2-40B4-BE49-F238E27FC236}">
                <a16:creationId xmlns:a16="http://schemas.microsoft.com/office/drawing/2014/main" id="{6CEB31CF-9B5D-47F8-9F8F-4422B41808DB}"/>
              </a:ext>
            </a:extLst>
          </p:cNvPr>
          <p:cNvSpPr>
            <a:spLocks noGrp="1"/>
          </p:cNvSpPr>
          <p:nvPr>
            <p:ph type="dt" sz="half" idx="10"/>
          </p:nvPr>
        </p:nvSpPr>
        <p:spPr/>
        <p:txBody>
          <a:bodyPr/>
          <a:lstStyle/>
          <a:p>
            <a:fld id="{96D25749-5EC9-4C5E-9214-15F78F9C1089}" type="datetime1">
              <a:rPr lang="en-US" smtClean="0"/>
              <a:t>8/12/2023</a:t>
            </a:fld>
            <a:endParaRPr lang="en-US"/>
          </a:p>
        </p:txBody>
      </p:sp>
      <p:sp>
        <p:nvSpPr>
          <p:cNvPr id="3" name="Footer Placeholder 2">
            <a:extLst>
              <a:ext uri="{FF2B5EF4-FFF2-40B4-BE49-F238E27FC236}">
                <a16:creationId xmlns:a16="http://schemas.microsoft.com/office/drawing/2014/main" id="{EFD6DCE4-DC64-4B68-8B4E-3521EEB7B53F}"/>
              </a:ext>
            </a:extLst>
          </p:cNvPr>
          <p:cNvSpPr>
            <a:spLocks noGrp="1"/>
          </p:cNvSpPr>
          <p:nvPr>
            <p:ph type="ftr" sz="quarter" idx="11"/>
          </p:nvPr>
        </p:nvSpPr>
        <p:spPr/>
        <p:txBody>
          <a:bodyPr/>
          <a:lstStyle/>
          <a:p>
            <a:r>
              <a:rPr lang="en-US"/>
              <a:t>Lecture 1 - D &amp; D</a:t>
            </a:r>
          </a:p>
        </p:txBody>
      </p:sp>
      <p:sp>
        <p:nvSpPr>
          <p:cNvPr id="5" name="Slide Number Placeholder 4">
            <a:extLst>
              <a:ext uri="{FF2B5EF4-FFF2-40B4-BE49-F238E27FC236}">
                <a16:creationId xmlns:a16="http://schemas.microsoft.com/office/drawing/2014/main" id="{2934321F-F0E6-4AED-B701-B7E26EE5C74F}"/>
              </a:ext>
            </a:extLst>
          </p:cNvPr>
          <p:cNvSpPr>
            <a:spLocks noGrp="1"/>
          </p:cNvSpPr>
          <p:nvPr>
            <p:ph type="sldNum" sz="quarter" idx="12"/>
          </p:nvPr>
        </p:nvSpPr>
        <p:spPr/>
        <p:txBody>
          <a:bodyPr/>
          <a:lstStyle/>
          <a:p>
            <a:fld id="{DC3BB032-4020-48F4-953B-341806DC4A2B}" type="slidenum">
              <a:rPr lang="en-US" smtClean="0"/>
              <a:t>24</a:t>
            </a:fld>
            <a:endParaRPr lang="en-US"/>
          </a:p>
        </p:txBody>
      </p:sp>
    </p:spTree>
    <p:extLst>
      <p:ext uri="{BB962C8B-B14F-4D97-AF65-F5344CB8AC3E}">
        <p14:creationId xmlns:p14="http://schemas.microsoft.com/office/powerpoint/2010/main" val="280378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429"/>
          <a:stretch/>
        </p:blipFill>
        <p:spPr bwMode="auto">
          <a:xfrm>
            <a:off x="2436180" y="250439"/>
            <a:ext cx="3659821" cy="619489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51731"/>
          <a:stretch/>
        </p:blipFill>
        <p:spPr bwMode="auto">
          <a:xfrm>
            <a:off x="6180642" y="136525"/>
            <a:ext cx="4343399" cy="26828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a:extLst>
              <a:ext uri="{FF2B5EF4-FFF2-40B4-BE49-F238E27FC236}">
                <a16:creationId xmlns:a16="http://schemas.microsoft.com/office/drawing/2014/main" id="{424C465F-524C-43D5-A41F-D28E9D2ED9AB}"/>
              </a:ext>
            </a:extLst>
          </p:cNvPr>
          <p:cNvSpPr txBox="1"/>
          <p:nvPr/>
        </p:nvSpPr>
        <p:spPr>
          <a:xfrm>
            <a:off x="-31472" y="65773"/>
            <a:ext cx="2499402" cy="369332"/>
          </a:xfrm>
          <a:prstGeom prst="rect">
            <a:avLst/>
          </a:prstGeom>
          <a:noFill/>
        </p:spPr>
        <p:txBody>
          <a:bodyPr wrap="none" rtlCol="0">
            <a:spAutoFit/>
          </a:bodyPr>
          <a:lstStyle/>
          <a:p>
            <a:r>
              <a:rPr lang="en-US" dirty="0">
                <a:latin typeface="Calibri" panose="020F0502020204030204" pitchFamily="34" charset="0"/>
              </a:rPr>
              <a:t>NONPOLAR SIDE CHAINS</a:t>
            </a:r>
          </a:p>
        </p:txBody>
      </p:sp>
      <p:sp>
        <p:nvSpPr>
          <p:cNvPr id="7" name="TextBox 6">
            <a:extLst>
              <a:ext uri="{FF2B5EF4-FFF2-40B4-BE49-F238E27FC236}">
                <a16:creationId xmlns:a16="http://schemas.microsoft.com/office/drawing/2014/main" id="{C2000B44-0383-429E-BF2D-12DEF144AA8B}"/>
              </a:ext>
            </a:extLst>
          </p:cNvPr>
          <p:cNvSpPr txBox="1"/>
          <p:nvPr/>
        </p:nvSpPr>
        <p:spPr>
          <a:xfrm>
            <a:off x="10219242" y="1600202"/>
            <a:ext cx="2048959" cy="646331"/>
          </a:xfrm>
          <a:prstGeom prst="rect">
            <a:avLst/>
          </a:prstGeom>
          <a:noFill/>
        </p:spPr>
        <p:txBody>
          <a:bodyPr wrap="none" rtlCol="0">
            <a:spAutoFit/>
          </a:bodyPr>
          <a:lstStyle/>
          <a:p>
            <a:r>
              <a:rPr lang="en-US" dirty="0">
                <a:latin typeface="Calibri" panose="020F0502020204030204" pitchFamily="34" charset="0"/>
              </a:rPr>
              <a:t>H-bond donor</a:t>
            </a:r>
          </a:p>
          <a:p>
            <a:r>
              <a:rPr lang="en-US" dirty="0">
                <a:latin typeface="Calibri" panose="020F0502020204030204" pitchFamily="34" charset="0"/>
              </a:rPr>
              <a:t>(polar functionality)</a:t>
            </a:r>
          </a:p>
        </p:txBody>
      </p:sp>
      <p:cxnSp>
        <p:nvCxnSpPr>
          <p:cNvPr id="9" name="Straight Arrow Connector 8">
            <a:extLst>
              <a:ext uri="{FF2B5EF4-FFF2-40B4-BE49-F238E27FC236}">
                <a16:creationId xmlns:a16="http://schemas.microsoft.com/office/drawing/2014/main" id="{059EC1F0-BDA5-4E2A-A5D3-5989CA8B4F40}"/>
              </a:ext>
            </a:extLst>
          </p:cNvPr>
          <p:cNvCxnSpPr/>
          <p:nvPr/>
        </p:nvCxnSpPr>
        <p:spPr>
          <a:xfrm flipH="1">
            <a:off x="9609641" y="1905000"/>
            <a:ext cx="609600"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Picture 3">
            <a:extLst>
              <a:ext uri="{FF2B5EF4-FFF2-40B4-BE49-F238E27FC236}">
                <a16:creationId xmlns:a16="http://schemas.microsoft.com/office/drawing/2014/main" id="{8D8F3C8F-8077-4DB9-A40E-128256E316E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249" t="48298" r="46619" b="16057"/>
          <a:stretch/>
        </p:blipFill>
        <p:spPr bwMode="auto">
          <a:xfrm>
            <a:off x="8350352" y="4019385"/>
            <a:ext cx="1786520" cy="1981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a:extLst>
              <a:ext uri="{FF2B5EF4-FFF2-40B4-BE49-F238E27FC236}">
                <a16:creationId xmlns:a16="http://schemas.microsoft.com/office/drawing/2014/main" id="{37D06C4C-0E07-4BBE-9326-68F7589C157D}"/>
              </a:ext>
            </a:extLst>
          </p:cNvPr>
          <p:cNvSpPr txBox="1"/>
          <p:nvPr/>
        </p:nvSpPr>
        <p:spPr>
          <a:xfrm>
            <a:off x="7772401" y="3611937"/>
            <a:ext cx="3152273" cy="369332"/>
          </a:xfrm>
          <a:prstGeom prst="rect">
            <a:avLst/>
          </a:prstGeom>
          <a:noFill/>
        </p:spPr>
        <p:txBody>
          <a:bodyPr wrap="none" rtlCol="0">
            <a:spAutoFit/>
          </a:bodyPr>
          <a:lstStyle/>
          <a:p>
            <a:r>
              <a:rPr lang="en-US" cap="all" dirty="0">
                <a:latin typeface="Calibri" panose="020F0502020204030204" pitchFamily="34" charset="0"/>
              </a:rPr>
              <a:t>And at last there is glycine:</a:t>
            </a:r>
          </a:p>
        </p:txBody>
      </p:sp>
      <p:sp>
        <p:nvSpPr>
          <p:cNvPr id="8" name="TextBox 7">
            <a:extLst>
              <a:ext uri="{FF2B5EF4-FFF2-40B4-BE49-F238E27FC236}">
                <a16:creationId xmlns:a16="http://schemas.microsoft.com/office/drawing/2014/main" id="{E9D796D8-852C-422A-99FD-C6D147FB8EF5}"/>
              </a:ext>
            </a:extLst>
          </p:cNvPr>
          <p:cNvSpPr txBox="1"/>
          <p:nvPr/>
        </p:nvSpPr>
        <p:spPr>
          <a:xfrm>
            <a:off x="8122376" y="5715537"/>
            <a:ext cx="3405997" cy="584775"/>
          </a:xfrm>
          <a:prstGeom prst="rect">
            <a:avLst/>
          </a:prstGeom>
          <a:noFill/>
        </p:spPr>
        <p:txBody>
          <a:bodyPr wrap="none" rtlCol="0">
            <a:spAutoFit/>
          </a:bodyPr>
          <a:lstStyle/>
          <a:p>
            <a:r>
              <a:rPr lang="en-US" sz="1600" dirty="0">
                <a:latin typeface="Calibri" panose="020F0502020204030204" pitchFamily="34" charset="0"/>
              </a:rPr>
              <a:t>No real functionality for its R group (H)</a:t>
            </a:r>
          </a:p>
          <a:p>
            <a:r>
              <a:rPr lang="en-US" sz="1600" dirty="0">
                <a:latin typeface="Calibri" panose="020F0502020204030204" pitchFamily="34" charset="0"/>
              </a:rPr>
              <a:t>Only AA that is achiral</a:t>
            </a:r>
          </a:p>
        </p:txBody>
      </p:sp>
      <p:sp>
        <p:nvSpPr>
          <p:cNvPr id="12" name="TextBox 11">
            <a:extLst>
              <a:ext uri="{FF2B5EF4-FFF2-40B4-BE49-F238E27FC236}">
                <a16:creationId xmlns:a16="http://schemas.microsoft.com/office/drawing/2014/main" id="{B1E1DD17-5F8C-47A1-9289-2927437C391C}"/>
              </a:ext>
            </a:extLst>
          </p:cNvPr>
          <p:cNvSpPr txBox="1"/>
          <p:nvPr/>
        </p:nvSpPr>
        <p:spPr>
          <a:xfrm>
            <a:off x="914400" y="4648202"/>
            <a:ext cx="1140728" cy="1077218"/>
          </a:xfrm>
          <a:prstGeom prst="rect">
            <a:avLst/>
          </a:prstGeom>
          <a:noFill/>
        </p:spPr>
        <p:txBody>
          <a:bodyPr wrap="square" rtlCol="0">
            <a:spAutoFit/>
          </a:bodyPr>
          <a:lstStyle/>
          <a:p>
            <a:r>
              <a:rPr lang="en-US" sz="1600" dirty="0">
                <a:latin typeface="Calibri" panose="020F0502020204030204" pitchFamily="34" charset="0"/>
              </a:rPr>
              <a:t>Ring results in no NH group for H-bonding</a:t>
            </a:r>
          </a:p>
        </p:txBody>
      </p:sp>
      <p:cxnSp>
        <p:nvCxnSpPr>
          <p:cNvPr id="14" name="Straight Arrow Connector 13">
            <a:extLst>
              <a:ext uri="{FF2B5EF4-FFF2-40B4-BE49-F238E27FC236}">
                <a16:creationId xmlns:a16="http://schemas.microsoft.com/office/drawing/2014/main" id="{B2FC082A-6E76-4E8B-944C-47D9D6B28DD0}"/>
              </a:ext>
            </a:extLst>
          </p:cNvPr>
          <p:cNvCxnSpPr>
            <a:stCxn id="12" idx="3"/>
          </p:cNvCxnSpPr>
          <p:nvPr/>
        </p:nvCxnSpPr>
        <p:spPr>
          <a:xfrm>
            <a:off x="2055128" y="5186811"/>
            <a:ext cx="1145272" cy="22339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3F982B3F-2023-4185-B7A0-044DBFF9FD68}"/>
              </a:ext>
            </a:extLst>
          </p:cNvPr>
          <p:cNvSpPr>
            <a:spLocks noGrp="1"/>
          </p:cNvSpPr>
          <p:nvPr>
            <p:ph type="dt" sz="half" idx="10"/>
          </p:nvPr>
        </p:nvSpPr>
        <p:spPr/>
        <p:txBody>
          <a:bodyPr/>
          <a:lstStyle/>
          <a:p>
            <a:fld id="{C75C8FF9-E16E-4AF1-AF28-1E471F788AE3}" type="datetime1">
              <a:rPr lang="en-US" smtClean="0"/>
              <a:t>8/12/2023</a:t>
            </a:fld>
            <a:endParaRPr lang="en-US"/>
          </a:p>
        </p:txBody>
      </p:sp>
      <p:sp>
        <p:nvSpPr>
          <p:cNvPr id="3" name="Footer Placeholder 2">
            <a:extLst>
              <a:ext uri="{FF2B5EF4-FFF2-40B4-BE49-F238E27FC236}">
                <a16:creationId xmlns:a16="http://schemas.microsoft.com/office/drawing/2014/main" id="{6D1119E8-2671-4DBA-BF6C-0E4007F3F798}"/>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C2B67CDD-723D-49BC-9795-249D4E06BDCA}"/>
              </a:ext>
            </a:extLst>
          </p:cNvPr>
          <p:cNvSpPr>
            <a:spLocks noGrp="1"/>
          </p:cNvSpPr>
          <p:nvPr>
            <p:ph type="sldNum" sz="quarter" idx="12"/>
          </p:nvPr>
        </p:nvSpPr>
        <p:spPr/>
        <p:txBody>
          <a:bodyPr/>
          <a:lstStyle/>
          <a:p>
            <a:fld id="{DC3BB032-4020-48F4-953B-341806DC4A2B}" type="slidenum">
              <a:rPr lang="en-US" smtClean="0"/>
              <a:t>25</a:t>
            </a:fld>
            <a:endParaRPr lang="en-US"/>
          </a:p>
        </p:txBody>
      </p:sp>
    </p:spTree>
    <p:extLst>
      <p:ext uri="{BB962C8B-B14F-4D97-AF65-F5344CB8AC3E}">
        <p14:creationId xmlns:p14="http://schemas.microsoft.com/office/powerpoint/2010/main" val="2674978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3EF44A-C41B-4348-8498-B04DFB29509B}"/>
              </a:ext>
            </a:extLst>
          </p:cNvPr>
          <p:cNvSpPr txBox="1"/>
          <p:nvPr/>
        </p:nvSpPr>
        <p:spPr>
          <a:xfrm>
            <a:off x="1935105" y="0"/>
            <a:ext cx="8181214" cy="523220"/>
          </a:xfrm>
          <a:prstGeom prst="rect">
            <a:avLst/>
          </a:prstGeom>
          <a:noFill/>
        </p:spPr>
        <p:txBody>
          <a:bodyPr wrap="none" rtlCol="0">
            <a:spAutoFit/>
          </a:bodyPr>
          <a:lstStyle/>
          <a:p>
            <a:r>
              <a:rPr lang="en-US" sz="2800" dirty="0">
                <a:latin typeface="Calibri" panose="020F0502020204030204" pitchFamily="34" charset="0"/>
              </a:rPr>
              <a:t>Summary of what you should know about amino acids:</a:t>
            </a:r>
          </a:p>
        </p:txBody>
      </p:sp>
      <p:sp>
        <p:nvSpPr>
          <p:cNvPr id="4" name="TextBox 3">
            <a:extLst>
              <a:ext uri="{FF2B5EF4-FFF2-40B4-BE49-F238E27FC236}">
                <a16:creationId xmlns:a16="http://schemas.microsoft.com/office/drawing/2014/main" id="{58C4B71C-0988-4165-A117-93AFFFE921FC}"/>
              </a:ext>
            </a:extLst>
          </p:cNvPr>
          <p:cNvSpPr txBox="1"/>
          <p:nvPr/>
        </p:nvSpPr>
        <p:spPr>
          <a:xfrm>
            <a:off x="463112" y="2819400"/>
            <a:ext cx="4216399" cy="3139321"/>
          </a:xfrm>
          <a:prstGeom prst="rect">
            <a:avLst/>
          </a:prstGeom>
          <a:noFill/>
        </p:spPr>
        <p:txBody>
          <a:bodyPr wrap="square" rtlCol="0">
            <a:spAutoFit/>
          </a:bodyPr>
          <a:lstStyle/>
          <a:p>
            <a:pPr marL="285744" indent="-285744">
              <a:buFont typeface="Arial" panose="020B0604020202020204" pitchFamily="34" charset="0"/>
              <a:buChar char="•"/>
            </a:pPr>
            <a:r>
              <a:rPr lang="en-US" dirty="0">
                <a:latin typeface="Calibri" panose="020F0502020204030204" pitchFamily="34" charset="0"/>
              </a:rPr>
              <a:t>You should be able to look at the functional groups on the </a:t>
            </a:r>
            <a:r>
              <a:rPr lang="en-US" b="1" i="1" dirty="0">
                <a:latin typeface="Calibri" panose="020F0502020204030204" pitchFamily="34" charset="0"/>
              </a:rPr>
              <a:t>side-chain</a:t>
            </a:r>
            <a:r>
              <a:rPr lang="en-US" dirty="0">
                <a:latin typeface="Calibri" panose="020F0502020204030204" pitchFamily="34" charset="0"/>
              </a:rPr>
              <a:t> and determine how they will interact with water:</a:t>
            </a:r>
          </a:p>
          <a:p>
            <a:pPr marL="742932" lvl="1" indent="-285744">
              <a:buFont typeface="Arial" panose="020B0604020202020204" pitchFamily="34" charset="0"/>
              <a:buChar char="•"/>
            </a:pPr>
            <a:r>
              <a:rPr lang="en-US" dirty="0">
                <a:latin typeface="Calibri" panose="020F0502020204030204" pitchFamily="34" charset="0"/>
              </a:rPr>
              <a:t>Polar</a:t>
            </a:r>
          </a:p>
          <a:p>
            <a:pPr marL="742932" lvl="1" indent="-285744">
              <a:buFont typeface="Arial" panose="020B0604020202020204" pitchFamily="34" charset="0"/>
              <a:buChar char="•"/>
            </a:pPr>
            <a:r>
              <a:rPr lang="en-US" dirty="0">
                <a:latin typeface="Calibri" panose="020F0502020204030204" pitchFamily="34" charset="0"/>
              </a:rPr>
              <a:t>Charged</a:t>
            </a:r>
          </a:p>
          <a:p>
            <a:pPr marL="742932" lvl="1" indent="-285744">
              <a:buFont typeface="Arial" panose="020B0604020202020204" pitchFamily="34" charset="0"/>
              <a:buChar char="•"/>
            </a:pPr>
            <a:r>
              <a:rPr lang="en-US" dirty="0">
                <a:latin typeface="Calibri" panose="020F0502020204030204" pitchFamily="34" charset="0"/>
              </a:rPr>
              <a:t>Non-polar (hydrophobic). You should be able to justify large differences in hydrophobicity, e.g. Val versus Ala</a:t>
            </a:r>
          </a:p>
          <a:p>
            <a:endParaRPr lang="en-US" dirty="0">
              <a:latin typeface="Calibri" panose="020F0502020204030204" pitchFamily="34" charset="0"/>
            </a:endParaRPr>
          </a:p>
        </p:txBody>
      </p:sp>
      <p:pic>
        <p:nvPicPr>
          <p:cNvPr id="6" name="Content Placeholder 4">
            <a:extLst>
              <a:ext uri="{FF2B5EF4-FFF2-40B4-BE49-F238E27FC236}">
                <a16:creationId xmlns:a16="http://schemas.microsoft.com/office/drawing/2014/main" id="{FF639456-C9FA-47C1-853C-90F8E3E3F8B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84" t="13442" b="4895"/>
          <a:stretch/>
        </p:blipFill>
        <p:spPr>
          <a:xfrm>
            <a:off x="5918200" y="820273"/>
            <a:ext cx="4673599" cy="5445352"/>
          </a:xfrm>
          <a:prstGeom prst="rect">
            <a:avLst/>
          </a:prstGeom>
        </p:spPr>
      </p:pic>
      <p:sp>
        <p:nvSpPr>
          <p:cNvPr id="9" name="Rectangle 3">
            <a:extLst>
              <a:ext uri="{FF2B5EF4-FFF2-40B4-BE49-F238E27FC236}">
                <a16:creationId xmlns:a16="http://schemas.microsoft.com/office/drawing/2014/main" id="{99564FAE-2B3B-4D4A-9ACC-E72E5D296864}"/>
              </a:ext>
            </a:extLst>
          </p:cNvPr>
          <p:cNvSpPr txBox="1">
            <a:spLocks noChangeArrowheads="1"/>
          </p:cNvSpPr>
          <p:nvPr/>
        </p:nvSpPr>
        <p:spPr>
          <a:xfrm>
            <a:off x="381001" y="724469"/>
            <a:ext cx="5644711" cy="117527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17503" indent="-417503"/>
            <a:r>
              <a:rPr lang="en-US" sz="1800" dirty="0">
                <a:latin typeface="Calibri" panose="020F0502020204030204" pitchFamily="34" charset="0"/>
              </a:rPr>
              <a:t>All amino acids have a carbon atom bonded to an amino group, a hydrogen atom and a carboxyl group. What makes each  amino acid unique is its </a:t>
            </a:r>
            <a:r>
              <a:rPr lang="en-US" sz="1800" b="1" dirty="0">
                <a:latin typeface="Calibri" panose="020F0502020204030204" pitchFamily="34" charset="0"/>
              </a:rPr>
              <a:t>sidechain</a:t>
            </a:r>
            <a:r>
              <a:rPr lang="en-US" sz="1800" dirty="0">
                <a:latin typeface="Calibri" panose="020F0502020204030204" pitchFamily="34" charset="0"/>
              </a:rPr>
              <a:t>.</a:t>
            </a:r>
          </a:p>
          <a:p>
            <a:pPr marL="417503" indent="-417503"/>
            <a:r>
              <a:rPr lang="en-US" sz="1800" dirty="0">
                <a:latin typeface="Calibri" panose="020F0502020204030204" pitchFamily="34" charset="0"/>
              </a:rPr>
              <a:t>The common atoms will form the </a:t>
            </a:r>
            <a:r>
              <a:rPr lang="en-US" sz="1800" b="1" dirty="0">
                <a:latin typeface="Calibri" panose="020F0502020204030204" pitchFamily="34" charset="0"/>
              </a:rPr>
              <a:t>mainchain</a:t>
            </a:r>
            <a:r>
              <a:rPr lang="en-US" sz="1800" dirty="0">
                <a:latin typeface="Calibri" panose="020F0502020204030204" pitchFamily="34" charset="0"/>
              </a:rPr>
              <a:t> of the protein.</a:t>
            </a:r>
          </a:p>
          <a:p>
            <a:pPr marL="417503" indent="-417503"/>
            <a:r>
              <a:rPr lang="en-US" sz="1800" dirty="0">
                <a:latin typeface="Calibri" panose="020F0502020204030204" pitchFamily="34" charset="0"/>
              </a:rPr>
              <a:t>Most amino acids have at least one chiral center - the alpha carbon, exception is glycine, which is achiral.</a:t>
            </a:r>
          </a:p>
        </p:txBody>
      </p:sp>
      <p:sp>
        <p:nvSpPr>
          <p:cNvPr id="5" name="TextBox 4">
            <a:extLst>
              <a:ext uri="{FF2B5EF4-FFF2-40B4-BE49-F238E27FC236}">
                <a16:creationId xmlns:a16="http://schemas.microsoft.com/office/drawing/2014/main" id="{FC981CCD-4024-4155-9AE6-6F60A6C70C5B}"/>
              </a:ext>
            </a:extLst>
          </p:cNvPr>
          <p:cNvSpPr txBox="1"/>
          <p:nvPr/>
        </p:nvSpPr>
        <p:spPr>
          <a:xfrm>
            <a:off x="6469711" y="536767"/>
            <a:ext cx="5077159" cy="369332"/>
          </a:xfrm>
          <a:prstGeom prst="rect">
            <a:avLst/>
          </a:prstGeom>
          <a:noFill/>
        </p:spPr>
        <p:txBody>
          <a:bodyPr wrap="none" rtlCol="0">
            <a:spAutoFit/>
          </a:bodyPr>
          <a:lstStyle/>
          <a:p>
            <a:r>
              <a:rPr lang="en-US" dirty="0">
                <a:latin typeface="Calibri" panose="020F0502020204030204" pitchFamily="34" charset="0"/>
              </a:rPr>
              <a:t>Relative Hydrophobicity of Sidechains (one of many)</a:t>
            </a:r>
          </a:p>
        </p:txBody>
      </p:sp>
      <p:graphicFrame>
        <p:nvGraphicFramePr>
          <p:cNvPr id="13" name="Object 12">
            <a:extLst>
              <a:ext uri="{FF2B5EF4-FFF2-40B4-BE49-F238E27FC236}">
                <a16:creationId xmlns:a16="http://schemas.microsoft.com/office/drawing/2014/main" id="{A23B8E90-01B6-4622-B9C4-5C81AB025E88}"/>
              </a:ext>
            </a:extLst>
          </p:cNvPr>
          <p:cNvGraphicFramePr>
            <a:graphicFrameLocks noChangeAspect="1"/>
          </p:cNvGraphicFramePr>
          <p:nvPr/>
        </p:nvGraphicFramePr>
        <p:xfrm>
          <a:off x="10160002" y="1317844"/>
          <a:ext cx="1731223" cy="1392768"/>
        </p:xfrm>
        <a:graphic>
          <a:graphicData uri="http://schemas.openxmlformats.org/presentationml/2006/ole">
            <mc:AlternateContent xmlns:mc="http://schemas.openxmlformats.org/markup-compatibility/2006">
              <mc:Choice xmlns:v="urn:schemas-microsoft-com:vml" Requires="v">
                <p:oleObj name="MDLDrawObject Class" r:id="rId3" imgW="1751860" imgH="1409437" progId="MDLDrawOLE.MDLDrawObject.1">
                  <p:embed/>
                </p:oleObj>
              </mc:Choice>
              <mc:Fallback>
                <p:oleObj name="MDLDrawObject Class" r:id="rId3" imgW="1751860" imgH="1409437" progId="MDLDrawOLE.MDLDrawObject.1">
                  <p:embed/>
                  <p:pic>
                    <p:nvPicPr>
                      <p:cNvPr id="13" name="Object 12">
                        <a:extLst>
                          <a:ext uri="{FF2B5EF4-FFF2-40B4-BE49-F238E27FC236}">
                            <a16:creationId xmlns:a16="http://schemas.microsoft.com/office/drawing/2014/main" id="{A23B8E90-01B6-4622-B9C4-5C81AB025E88}"/>
                          </a:ext>
                        </a:extLst>
                      </p:cNvPr>
                      <p:cNvPicPr/>
                      <p:nvPr/>
                    </p:nvPicPr>
                    <p:blipFill>
                      <a:blip r:embed="rId4"/>
                      <a:stretch>
                        <a:fillRect/>
                      </a:stretch>
                    </p:blipFill>
                    <p:spPr>
                      <a:xfrm>
                        <a:off x="10160002" y="1317844"/>
                        <a:ext cx="1731223" cy="139276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41954A1C-2671-4E93-B987-0F1F59EC531A}"/>
              </a:ext>
            </a:extLst>
          </p:cNvPr>
          <p:cNvGraphicFramePr>
            <a:graphicFrameLocks noChangeAspect="1"/>
          </p:cNvGraphicFramePr>
          <p:nvPr/>
        </p:nvGraphicFramePr>
        <p:xfrm>
          <a:off x="10160002" y="3062798"/>
          <a:ext cx="1731223" cy="1213153"/>
        </p:xfrm>
        <a:graphic>
          <a:graphicData uri="http://schemas.openxmlformats.org/presentationml/2006/ole">
            <mc:AlternateContent xmlns:mc="http://schemas.openxmlformats.org/markup-compatibility/2006">
              <mc:Choice xmlns:v="urn:schemas-microsoft-com:vml" Requires="v">
                <p:oleObj name="MDLDrawObject Class" r:id="rId5" imgW="1751860" imgH="1228134" progId="MDLDrawOLE.MDLDrawObject.1">
                  <p:embed/>
                </p:oleObj>
              </mc:Choice>
              <mc:Fallback>
                <p:oleObj name="MDLDrawObject Class" r:id="rId5" imgW="1751860" imgH="1228134" progId="MDLDrawOLE.MDLDrawObject.1">
                  <p:embed/>
                  <p:pic>
                    <p:nvPicPr>
                      <p:cNvPr id="14" name="Object 13">
                        <a:extLst>
                          <a:ext uri="{FF2B5EF4-FFF2-40B4-BE49-F238E27FC236}">
                            <a16:creationId xmlns:a16="http://schemas.microsoft.com/office/drawing/2014/main" id="{41954A1C-2671-4E93-B987-0F1F59EC531A}"/>
                          </a:ext>
                        </a:extLst>
                      </p:cNvPr>
                      <p:cNvPicPr/>
                      <p:nvPr/>
                    </p:nvPicPr>
                    <p:blipFill>
                      <a:blip r:embed="rId6"/>
                      <a:stretch>
                        <a:fillRect/>
                      </a:stretch>
                    </p:blipFill>
                    <p:spPr>
                      <a:xfrm>
                        <a:off x="10160002" y="3062798"/>
                        <a:ext cx="1731223" cy="1213153"/>
                      </a:xfrm>
                      <a:prstGeom prst="rect">
                        <a:avLst/>
                      </a:prstGeom>
                    </p:spPr>
                  </p:pic>
                </p:oleObj>
              </mc:Fallback>
            </mc:AlternateContent>
          </a:graphicData>
        </a:graphic>
      </p:graphicFrame>
      <p:cxnSp>
        <p:nvCxnSpPr>
          <p:cNvPr id="16" name="Straight Arrow Connector 15">
            <a:extLst>
              <a:ext uri="{FF2B5EF4-FFF2-40B4-BE49-F238E27FC236}">
                <a16:creationId xmlns:a16="http://schemas.microsoft.com/office/drawing/2014/main" id="{F9EAB749-CF4C-4300-8A89-C16595428D54}"/>
              </a:ext>
            </a:extLst>
          </p:cNvPr>
          <p:cNvCxnSpPr>
            <a:cxnSpLocks/>
          </p:cNvCxnSpPr>
          <p:nvPr/>
        </p:nvCxnSpPr>
        <p:spPr>
          <a:xfrm flipH="1" flipV="1">
            <a:off x="6883399" y="2514600"/>
            <a:ext cx="3232920" cy="838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3649A94-ACB7-4D66-BF91-C290FCFA124F}"/>
              </a:ext>
            </a:extLst>
          </p:cNvPr>
          <p:cNvCxnSpPr>
            <a:cxnSpLocks/>
          </p:cNvCxnSpPr>
          <p:nvPr/>
        </p:nvCxnSpPr>
        <p:spPr>
          <a:xfrm flipH="1" flipV="1">
            <a:off x="6883399" y="1430696"/>
            <a:ext cx="3098801" cy="2457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55EB3C1D-0EC1-4078-ABDC-38AB0299FBF8}"/>
              </a:ext>
            </a:extLst>
          </p:cNvPr>
          <p:cNvSpPr>
            <a:spLocks noGrp="1"/>
          </p:cNvSpPr>
          <p:nvPr>
            <p:ph type="dt" sz="half" idx="10"/>
          </p:nvPr>
        </p:nvSpPr>
        <p:spPr/>
        <p:txBody>
          <a:bodyPr/>
          <a:lstStyle/>
          <a:p>
            <a:fld id="{72465BA7-FA9E-4577-A8EE-BB3A8CBF3C8F}" type="datetime1">
              <a:rPr lang="en-US" smtClean="0"/>
              <a:t>8/12/2023</a:t>
            </a:fld>
            <a:endParaRPr lang="en-US"/>
          </a:p>
        </p:txBody>
      </p:sp>
      <p:sp>
        <p:nvSpPr>
          <p:cNvPr id="7" name="Footer Placeholder 6">
            <a:extLst>
              <a:ext uri="{FF2B5EF4-FFF2-40B4-BE49-F238E27FC236}">
                <a16:creationId xmlns:a16="http://schemas.microsoft.com/office/drawing/2014/main" id="{44D880A8-43F6-48FD-84EB-F3330F1DB484}"/>
              </a:ext>
            </a:extLst>
          </p:cNvPr>
          <p:cNvSpPr>
            <a:spLocks noGrp="1"/>
          </p:cNvSpPr>
          <p:nvPr>
            <p:ph type="ftr" sz="quarter" idx="11"/>
          </p:nvPr>
        </p:nvSpPr>
        <p:spPr/>
        <p:txBody>
          <a:bodyPr/>
          <a:lstStyle/>
          <a:p>
            <a:r>
              <a:rPr lang="en-US"/>
              <a:t>Lecture 1 - D &amp; D</a:t>
            </a:r>
          </a:p>
        </p:txBody>
      </p:sp>
      <p:sp>
        <p:nvSpPr>
          <p:cNvPr id="8" name="Slide Number Placeholder 7">
            <a:extLst>
              <a:ext uri="{FF2B5EF4-FFF2-40B4-BE49-F238E27FC236}">
                <a16:creationId xmlns:a16="http://schemas.microsoft.com/office/drawing/2014/main" id="{13F3EDC6-D829-4EA7-B797-9311A5A28407}"/>
              </a:ext>
            </a:extLst>
          </p:cNvPr>
          <p:cNvSpPr>
            <a:spLocks noGrp="1"/>
          </p:cNvSpPr>
          <p:nvPr>
            <p:ph type="sldNum" sz="quarter" idx="12"/>
          </p:nvPr>
        </p:nvSpPr>
        <p:spPr/>
        <p:txBody>
          <a:bodyPr/>
          <a:lstStyle/>
          <a:p>
            <a:fld id="{DC3BB032-4020-48F4-953B-341806DC4A2B}" type="slidenum">
              <a:rPr lang="en-US" smtClean="0"/>
              <a:t>26</a:t>
            </a:fld>
            <a:endParaRPr lang="en-US"/>
          </a:p>
        </p:txBody>
      </p:sp>
    </p:spTree>
    <p:extLst>
      <p:ext uri="{BB962C8B-B14F-4D97-AF65-F5344CB8AC3E}">
        <p14:creationId xmlns:p14="http://schemas.microsoft.com/office/powerpoint/2010/main" val="653929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09800" y="378781"/>
            <a:ext cx="7772400" cy="1470025"/>
          </a:xfrm>
        </p:spPr>
        <p:txBody>
          <a:bodyPr>
            <a:noAutofit/>
          </a:bodyPr>
          <a:lstStyle/>
          <a:p>
            <a:pPr eaLnBrk="1" hangingPunct="1"/>
            <a:br>
              <a:rPr lang="en-US" sz="2800" dirty="0"/>
            </a:br>
            <a:r>
              <a:rPr lang="en-US" sz="2800" dirty="0"/>
              <a:t>Protein Structure and Stability</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0" y="2514602"/>
            <a:ext cx="4806696" cy="3229607"/>
          </a:xfrm>
          <a:prstGeom prst="rect">
            <a:avLst/>
          </a:prstGeom>
        </p:spPr>
      </p:pic>
      <p:sp>
        <p:nvSpPr>
          <p:cNvPr id="2" name="Date Placeholder 1">
            <a:extLst>
              <a:ext uri="{FF2B5EF4-FFF2-40B4-BE49-F238E27FC236}">
                <a16:creationId xmlns:a16="http://schemas.microsoft.com/office/drawing/2014/main" id="{E8498A02-66A8-448F-B41E-7818064704FD}"/>
              </a:ext>
            </a:extLst>
          </p:cNvPr>
          <p:cNvSpPr>
            <a:spLocks noGrp="1"/>
          </p:cNvSpPr>
          <p:nvPr>
            <p:ph type="dt" sz="half" idx="10"/>
          </p:nvPr>
        </p:nvSpPr>
        <p:spPr/>
        <p:txBody>
          <a:bodyPr/>
          <a:lstStyle/>
          <a:p>
            <a:fld id="{CCFF8ED8-B01D-4847-9F7A-FE243E29590A}" type="datetime1">
              <a:rPr lang="en-US" smtClean="0"/>
              <a:t>8/12/2023</a:t>
            </a:fld>
            <a:endParaRPr lang="en-US"/>
          </a:p>
        </p:txBody>
      </p:sp>
      <p:sp>
        <p:nvSpPr>
          <p:cNvPr id="3" name="Footer Placeholder 2">
            <a:extLst>
              <a:ext uri="{FF2B5EF4-FFF2-40B4-BE49-F238E27FC236}">
                <a16:creationId xmlns:a16="http://schemas.microsoft.com/office/drawing/2014/main" id="{51457EB7-FBAF-4BEE-8209-B3B5F773F05A}"/>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0AB935C3-2A98-4E75-AC13-A3773DDAC126}"/>
              </a:ext>
            </a:extLst>
          </p:cNvPr>
          <p:cNvSpPr>
            <a:spLocks noGrp="1"/>
          </p:cNvSpPr>
          <p:nvPr>
            <p:ph type="sldNum" sz="quarter" idx="12"/>
          </p:nvPr>
        </p:nvSpPr>
        <p:spPr/>
        <p:txBody>
          <a:bodyPr/>
          <a:lstStyle/>
          <a:p>
            <a:fld id="{DC3BB032-4020-48F4-953B-341806DC4A2B}" type="slidenum">
              <a:rPr lang="en-US" smtClean="0"/>
              <a:t>27</a:t>
            </a:fld>
            <a:endParaRPr lang="en-US"/>
          </a:p>
        </p:txBody>
      </p:sp>
    </p:spTree>
    <p:extLst>
      <p:ext uri="{BB962C8B-B14F-4D97-AF65-F5344CB8AC3E}">
        <p14:creationId xmlns:p14="http://schemas.microsoft.com/office/powerpoint/2010/main" val="38356509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7F66C5-4BB4-42AC-B407-F65ABB880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1734" y="991618"/>
            <a:ext cx="5671966" cy="1877199"/>
          </a:xfrm>
          <a:prstGeom prst="rect">
            <a:avLst/>
          </a:prstGeom>
        </p:spPr>
      </p:pic>
      <p:sp>
        <p:nvSpPr>
          <p:cNvPr id="4" name="TextBox 3">
            <a:extLst>
              <a:ext uri="{FF2B5EF4-FFF2-40B4-BE49-F238E27FC236}">
                <a16:creationId xmlns:a16="http://schemas.microsoft.com/office/drawing/2014/main" id="{04373242-D475-4D36-8872-7BC768FF130C}"/>
              </a:ext>
            </a:extLst>
          </p:cNvPr>
          <p:cNvSpPr txBox="1"/>
          <p:nvPr/>
        </p:nvSpPr>
        <p:spPr>
          <a:xfrm>
            <a:off x="76200" y="838200"/>
            <a:ext cx="3345129" cy="3693319"/>
          </a:xfrm>
          <a:prstGeom prst="rect">
            <a:avLst/>
          </a:prstGeom>
          <a:noFill/>
        </p:spPr>
        <p:txBody>
          <a:bodyPr wrap="square" rtlCol="0">
            <a:spAutoFit/>
          </a:bodyPr>
          <a:lstStyle/>
          <a:p>
            <a:endParaRPr lang="en-US" b="1" dirty="0">
              <a:latin typeface="Calibri" panose="020F0502020204030204" pitchFamily="34" charset="0"/>
            </a:endParaRPr>
          </a:p>
          <a:p>
            <a:pPr marL="214313" indent="-214313">
              <a:buFont typeface="Arial" panose="020B0604020202020204" pitchFamily="34" charset="0"/>
              <a:buChar char="•"/>
            </a:pPr>
            <a:r>
              <a:rPr lang="en-US" dirty="0">
                <a:latin typeface="Calibri" panose="020F0502020204030204" pitchFamily="34" charset="0"/>
              </a:rPr>
              <a:t>Primary - sequence of amino acids, no 3D structural information</a:t>
            </a:r>
          </a:p>
          <a:p>
            <a:pPr marL="214313" indent="-214313">
              <a:buFont typeface="Arial" panose="020B0604020202020204" pitchFamily="34" charset="0"/>
              <a:buChar char="•"/>
            </a:pPr>
            <a:r>
              <a:rPr lang="en-US" dirty="0">
                <a:latin typeface="Calibri" panose="020F0502020204030204" pitchFamily="34" charset="0"/>
              </a:rPr>
              <a:t>Secondary - local structural elements, only mainchain atoms involved</a:t>
            </a:r>
          </a:p>
          <a:p>
            <a:pPr marL="214313" indent="-214313">
              <a:buFont typeface="Arial" panose="020B0604020202020204" pitchFamily="34" charset="0"/>
              <a:buChar char="•"/>
            </a:pPr>
            <a:r>
              <a:rPr lang="en-US" dirty="0">
                <a:latin typeface="Calibri" panose="020F0502020204030204" pitchFamily="34" charset="0"/>
              </a:rPr>
              <a:t>Tertiary - 3D position of </a:t>
            </a:r>
            <a:r>
              <a:rPr lang="en-US" b="1" i="1" dirty="0">
                <a:latin typeface="Calibri" panose="020F0502020204030204" pitchFamily="34" charset="0"/>
              </a:rPr>
              <a:t>all</a:t>
            </a:r>
            <a:r>
              <a:rPr lang="en-US" dirty="0">
                <a:latin typeface="Calibri" panose="020F0502020204030204" pitchFamily="34" charset="0"/>
              </a:rPr>
              <a:t> atoms, functional form of many proteins.</a:t>
            </a:r>
          </a:p>
          <a:p>
            <a:pPr marL="214313" indent="-214313">
              <a:buFont typeface="Arial" panose="020B0604020202020204" pitchFamily="34" charset="0"/>
              <a:buChar char="•"/>
            </a:pPr>
            <a:r>
              <a:rPr lang="en-US" dirty="0">
                <a:latin typeface="Calibri" panose="020F0502020204030204" pitchFamily="34" charset="0"/>
              </a:rPr>
              <a:t>Quaternary - multiple chains – multiple chains often required for function.</a:t>
            </a:r>
          </a:p>
        </p:txBody>
      </p:sp>
      <p:sp>
        <p:nvSpPr>
          <p:cNvPr id="6" name="TextBox 5">
            <a:extLst>
              <a:ext uri="{FF2B5EF4-FFF2-40B4-BE49-F238E27FC236}">
                <a16:creationId xmlns:a16="http://schemas.microsoft.com/office/drawing/2014/main" id="{15A99595-C971-439E-AC44-293E39425FE2}"/>
              </a:ext>
            </a:extLst>
          </p:cNvPr>
          <p:cNvSpPr txBox="1"/>
          <p:nvPr/>
        </p:nvSpPr>
        <p:spPr>
          <a:xfrm>
            <a:off x="6560838" y="4514850"/>
            <a:ext cx="1515351" cy="300082"/>
          </a:xfrm>
          <a:prstGeom prst="rect">
            <a:avLst/>
          </a:prstGeom>
          <a:noFill/>
        </p:spPr>
        <p:txBody>
          <a:bodyPr wrap="none" rtlCol="0">
            <a:spAutoFit/>
          </a:bodyPr>
          <a:lstStyle/>
          <a:p>
            <a:r>
              <a:rPr lang="en-US" sz="1350" dirty="0">
                <a:solidFill>
                  <a:srgbClr val="FF0000"/>
                </a:solidFill>
                <a:latin typeface="Calibri" panose="020F0502020204030204" pitchFamily="34" charset="0"/>
              </a:rPr>
              <a:t>Biological Function</a:t>
            </a:r>
          </a:p>
        </p:txBody>
      </p:sp>
      <p:sp>
        <p:nvSpPr>
          <p:cNvPr id="7" name="Rectangle 6">
            <a:extLst>
              <a:ext uri="{FF2B5EF4-FFF2-40B4-BE49-F238E27FC236}">
                <a16:creationId xmlns:a16="http://schemas.microsoft.com/office/drawing/2014/main" id="{3E64731A-7479-44BE-A2F4-E279FB02878F}"/>
              </a:ext>
            </a:extLst>
          </p:cNvPr>
          <p:cNvSpPr/>
          <p:nvPr/>
        </p:nvSpPr>
        <p:spPr>
          <a:xfrm>
            <a:off x="6496051" y="4572001"/>
            <a:ext cx="1478264" cy="219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Calibri" panose="020F0502020204030204" pitchFamily="34" charset="0"/>
            </a:endParaRPr>
          </a:p>
        </p:txBody>
      </p:sp>
      <p:pic>
        <p:nvPicPr>
          <p:cNvPr id="11" name="Picture 10">
            <a:extLst>
              <a:ext uri="{FF2B5EF4-FFF2-40B4-BE49-F238E27FC236}">
                <a16:creationId xmlns:a16="http://schemas.microsoft.com/office/drawing/2014/main" id="{04D06CDF-92AD-47A4-96FA-317FFBB3F37E}"/>
              </a:ext>
            </a:extLst>
          </p:cNvPr>
          <p:cNvPicPr>
            <a:picLocks noChangeAspect="1"/>
          </p:cNvPicPr>
          <p:nvPr/>
        </p:nvPicPr>
        <p:blipFill>
          <a:blip r:embed="rId3"/>
          <a:stretch>
            <a:fillRect/>
          </a:stretch>
        </p:blipFill>
        <p:spPr>
          <a:xfrm>
            <a:off x="3927194" y="3329633"/>
            <a:ext cx="774299" cy="585371"/>
          </a:xfrm>
          <a:prstGeom prst="rect">
            <a:avLst/>
          </a:prstGeom>
        </p:spPr>
      </p:pic>
      <p:pic>
        <p:nvPicPr>
          <p:cNvPr id="12" name="Picture 11">
            <a:extLst>
              <a:ext uri="{FF2B5EF4-FFF2-40B4-BE49-F238E27FC236}">
                <a16:creationId xmlns:a16="http://schemas.microsoft.com/office/drawing/2014/main" id="{A5E28FCF-BD66-4698-B878-7C594777BED0}"/>
              </a:ext>
            </a:extLst>
          </p:cNvPr>
          <p:cNvPicPr>
            <a:picLocks noChangeAspect="1"/>
          </p:cNvPicPr>
          <p:nvPr/>
        </p:nvPicPr>
        <p:blipFill>
          <a:blip r:embed="rId4"/>
          <a:stretch>
            <a:fillRect/>
          </a:stretch>
        </p:blipFill>
        <p:spPr>
          <a:xfrm>
            <a:off x="4991373" y="3030916"/>
            <a:ext cx="1279585" cy="1821656"/>
          </a:xfrm>
          <a:prstGeom prst="rect">
            <a:avLst/>
          </a:prstGeom>
        </p:spPr>
      </p:pic>
      <p:pic>
        <p:nvPicPr>
          <p:cNvPr id="14" name="Picture 13">
            <a:extLst>
              <a:ext uri="{FF2B5EF4-FFF2-40B4-BE49-F238E27FC236}">
                <a16:creationId xmlns:a16="http://schemas.microsoft.com/office/drawing/2014/main" id="{E6C5BCFE-213E-43F8-A598-3A43A2DB0DB4}"/>
              </a:ext>
            </a:extLst>
          </p:cNvPr>
          <p:cNvPicPr>
            <a:picLocks noChangeAspect="1"/>
          </p:cNvPicPr>
          <p:nvPr/>
        </p:nvPicPr>
        <p:blipFill rotWithShape="1">
          <a:blip r:embed="rId5"/>
          <a:srcRect l="52778" b="75555"/>
          <a:stretch/>
        </p:blipFill>
        <p:spPr>
          <a:xfrm>
            <a:off x="6388641" y="2986412"/>
            <a:ext cx="929475" cy="1202850"/>
          </a:xfrm>
          <a:prstGeom prst="rect">
            <a:avLst/>
          </a:prstGeom>
        </p:spPr>
      </p:pic>
      <p:pic>
        <p:nvPicPr>
          <p:cNvPr id="15" name="Picture 14">
            <a:extLst>
              <a:ext uri="{FF2B5EF4-FFF2-40B4-BE49-F238E27FC236}">
                <a16:creationId xmlns:a16="http://schemas.microsoft.com/office/drawing/2014/main" id="{1B064E2F-6E67-4A65-955A-C02E884712BF}"/>
              </a:ext>
            </a:extLst>
          </p:cNvPr>
          <p:cNvPicPr>
            <a:picLocks noChangeAspect="1"/>
          </p:cNvPicPr>
          <p:nvPr/>
        </p:nvPicPr>
        <p:blipFill rotWithShape="1">
          <a:blip r:embed="rId6"/>
          <a:srcRect t="14445" b="22063"/>
          <a:stretch/>
        </p:blipFill>
        <p:spPr>
          <a:xfrm>
            <a:off x="6546560" y="4285443"/>
            <a:ext cx="1005125" cy="857250"/>
          </a:xfrm>
          <a:prstGeom prst="rect">
            <a:avLst/>
          </a:prstGeom>
        </p:spPr>
      </p:pic>
      <p:pic>
        <p:nvPicPr>
          <p:cNvPr id="16" name="Picture 15">
            <a:extLst>
              <a:ext uri="{FF2B5EF4-FFF2-40B4-BE49-F238E27FC236}">
                <a16:creationId xmlns:a16="http://schemas.microsoft.com/office/drawing/2014/main" id="{06FB9C10-B885-4E50-AD1C-4672AC238FC1}"/>
              </a:ext>
            </a:extLst>
          </p:cNvPr>
          <p:cNvPicPr>
            <a:picLocks noChangeAspect="1"/>
          </p:cNvPicPr>
          <p:nvPr/>
        </p:nvPicPr>
        <p:blipFill>
          <a:blip r:embed="rId7"/>
          <a:stretch>
            <a:fillRect/>
          </a:stretch>
        </p:blipFill>
        <p:spPr>
          <a:xfrm>
            <a:off x="7823981" y="3028951"/>
            <a:ext cx="1128127" cy="1505129"/>
          </a:xfrm>
          <a:prstGeom prst="rect">
            <a:avLst/>
          </a:prstGeom>
        </p:spPr>
      </p:pic>
      <p:graphicFrame>
        <p:nvGraphicFramePr>
          <p:cNvPr id="18" name="Object 17">
            <a:extLst>
              <a:ext uri="{FF2B5EF4-FFF2-40B4-BE49-F238E27FC236}">
                <a16:creationId xmlns:a16="http://schemas.microsoft.com/office/drawing/2014/main" id="{EFED047D-BFEE-451E-A9B0-1DB371906146}"/>
              </a:ext>
            </a:extLst>
          </p:cNvPr>
          <p:cNvGraphicFramePr>
            <a:graphicFrameLocks noChangeAspect="1"/>
          </p:cNvGraphicFramePr>
          <p:nvPr/>
        </p:nvGraphicFramePr>
        <p:xfrm>
          <a:off x="3592156" y="1367693"/>
          <a:ext cx="1298417" cy="1044576"/>
        </p:xfrm>
        <a:graphic>
          <a:graphicData uri="http://schemas.openxmlformats.org/presentationml/2006/ole">
            <mc:AlternateContent xmlns:mc="http://schemas.openxmlformats.org/markup-compatibility/2006">
              <mc:Choice xmlns:v="urn:schemas-microsoft-com:vml" Requires="v">
                <p:oleObj name="MDLDrawObject Class" r:id="rId8" imgW="1751860" imgH="1409437" progId="MDLDrawOLE.MDLDrawObject.1">
                  <p:embed/>
                </p:oleObj>
              </mc:Choice>
              <mc:Fallback>
                <p:oleObj name="MDLDrawObject Class" r:id="rId8" imgW="1751860" imgH="1409437" progId="MDLDrawOLE.MDLDrawObject.1">
                  <p:embed/>
                  <p:pic>
                    <p:nvPicPr>
                      <p:cNvPr id="18" name="Object 17">
                        <a:extLst>
                          <a:ext uri="{FF2B5EF4-FFF2-40B4-BE49-F238E27FC236}">
                            <a16:creationId xmlns:a16="http://schemas.microsoft.com/office/drawing/2014/main" id="{EFED047D-BFEE-451E-A9B0-1DB371906146}"/>
                          </a:ext>
                        </a:extLst>
                      </p:cNvPr>
                      <p:cNvPicPr/>
                      <p:nvPr/>
                    </p:nvPicPr>
                    <p:blipFill>
                      <a:blip r:embed="rId9"/>
                      <a:stretch>
                        <a:fillRect/>
                      </a:stretch>
                    </p:blipFill>
                    <p:spPr>
                      <a:xfrm>
                        <a:off x="3592156" y="1367693"/>
                        <a:ext cx="1298417" cy="1044576"/>
                      </a:xfrm>
                      <a:prstGeom prst="rect">
                        <a:avLst/>
                      </a:prstGeom>
                    </p:spPr>
                  </p:pic>
                </p:oleObj>
              </mc:Fallback>
            </mc:AlternateContent>
          </a:graphicData>
        </a:graphic>
      </p:graphicFrame>
      <p:pic>
        <p:nvPicPr>
          <p:cNvPr id="19" name="Picture 18">
            <a:extLst>
              <a:ext uri="{FF2B5EF4-FFF2-40B4-BE49-F238E27FC236}">
                <a16:creationId xmlns:a16="http://schemas.microsoft.com/office/drawing/2014/main" id="{B27AD45B-1A1A-4954-95F1-81A5923CD257}"/>
              </a:ext>
            </a:extLst>
          </p:cNvPr>
          <p:cNvPicPr>
            <a:picLocks noChangeAspect="1"/>
          </p:cNvPicPr>
          <p:nvPr/>
        </p:nvPicPr>
        <p:blipFill>
          <a:blip r:embed="rId10"/>
          <a:stretch>
            <a:fillRect/>
          </a:stretch>
        </p:blipFill>
        <p:spPr>
          <a:xfrm>
            <a:off x="9203294" y="3014370"/>
            <a:ext cx="1301837" cy="1824285"/>
          </a:xfrm>
          <a:prstGeom prst="rect">
            <a:avLst/>
          </a:prstGeom>
        </p:spPr>
      </p:pic>
      <p:sp>
        <p:nvSpPr>
          <p:cNvPr id="20" name="TextBox 19">
            <a:extLst>
              <a:ext uri="{FF2B5EF4-FFF2-40B4-BE49-F238E27FC236}">
                <a16:creationId xmlns:a16="http://schemas.microsoft.com/office/drawing/2014/main" id="{AAEB7DF0-882E-4118-ABA2-CE6C279A2EA7}"/>
              </a:ext>
            </a:extLst>
          </p:cNvPr>
          <p:cNvSpPr txBox="1"/>
          <p:nvPr/>
        </p:nvSpPr>
        <p:spPr>
          <a:xfrm>
            <a:off x="9203293" y="4915289"/>
            <a:ext cx="1371600" cy="577081"/>
          </a:xfrm>
          <a:prstGeom prst="rect">
            <a:avLst/>
          </a:prstGeom>
          <a:noFill/>
        </p:spPr>
        <p:txBody>
          <a:bodyPr wrap="square" rtlCol="0">
            <a:spAutoFit/>
          </a:bodyPr>
          <a:lstStyle/>
          <a:p>
            <a:r>
              <a:rPr lang="en-US" sz="1050" dirty="0">
                <a:latin typeface="Calibri" panose="020F0502020204030204" pitchFamily="34" charset="0"/>
              </a:rPr>
              <a:t>(White and black represent two different chains)</a:t>
            </a:r>
          </a:p>
        </p:txBody>
      </p:sp>
      <p:sp>
        <p:nvSpPr>
          <p:cNvPr id="5" name="Rectangle 4">
            <a:extLst>
              <a:ext uri="{FF2B5EF4-FFF2-40B4-BE49-F238E27FC236}">
                <a16:creationId xmlns:a16="http://schemas.microsoft.com/office/drawing/2014/main" id="{E4BA0AD5-B3B9-4739-B6B5-E5C4D019F7D4}"/>
              </a:ext>
            </a:extLst>
          </p:cNvPr>
          <p:cNvSpPr/>
          <p:nvPr/>
        </p:nvSpPr>
        <p:spPr>
          <a:xfrm>
            <a:off x="4065322" y="126345"/>
            <a:ext cx="4750596" cy="523220"/>
          </a:xfrm>
          <a:prstGeom prst="rect">
            <a:avLst/>
          </a:prstGeom>
        </p:spPr>
        <p:txBody>
          <a:bodyPr wrap="none">
            <a:spAutoFit/>
          </a:bodyPr>
          <a:lstStyle/>
          <a:p>
            <a:r>
              <a:rPr lang="en-US" sz="2800" dirty="0">
                <a:latin typeface="Calibri" panose="020F0502020204030204" pitchFamily="34" charset="0"/>
              </a:rPr>
              <a:t>Structural Hierarchy of Proteins</a:t>
            </a:r>
          </a:p>
        </p:txBody>
      </p:sp>
      <p:sp>
        <p:nvSpPr>
          <p:cNvPr id="2" name="Date Placeholder 1">
            <a:extLst>
              <a:ext uri="{FF2B5EF4-FFF2-40B4-BE49-F238E27FC236}">
                <a16:creationId xmlns:a16="http://schemas.microsoft.com/office/drawing/2014/main" id="{45A7E2D9-F3FF-4B8E-B3B5-3126A0644A77}"/>
              </a:ext>
            </a:extLst>
          </p:cNvPr>
          <p:cNvSpPr>
            <a:spLocks noGrp="1"/>
          </p:cNvSpPr>
          <p:nvPr>
            <p:ph type="dt" sz="half" idx="10"/>
          </p:nvPr>
        </p:nvSpPr>
        <p:spPr/>
        <p:txBody>
          <a:bodyPr/>
          <a:lstStyle/>
          <a:p>
            <a:fld id="{1021E825-03BA-437A-8D4B-3A2D2897CD4D}" type="datetime1">
              <a:rPr lang="en-US" smtClean="0"/>
              <a:t>8/12/2023</a:t>
            </a:fld>
            <a:endParaRPr lang="en-US"/>
          </a:p>
        </p:txBody>
      </p:sp>
      <p:sp>
        <p:nvSpPr>
          <p:cNvPr id="8" name="Footer Placeholder 7">
            <a:extLst>
              <a:ext uri="{FF2B5EF4-FFF2-40B4-BE49-F238E27FC236}">
                <a16:creationId xmlns:a16="http://schemas.microsoft.com/office/drawing/2014/main" id="{E8AB3AD3-5F7A-4113-A872-59C1D4151FFA}"/>
              </a:ext>
            </a:extLst>
          </p:cNvPr>
          <p:cNvSpPr>
            <a:spLocks noGrp="1"/>
          </p:cNvSpPr>
          <p:nvPr>
            <p:ph type="ftr" sz="quarter" idx="11"/>
          </p:nvPr>
        </p:nvSpPr>
        <p:spPr/>
        <p:txBody>
          <a:bodyPr/>
          <a:lstStyle/>
          <a:p>
            <a:r>
              <a:rPr lang="en-US"/>
              <a:t>Lecture 1 - D &amp; D</a:t>
            </a:r>
          </a:p>
        </p:txBody>
      </p:sp>
      <p:sp>
        <p:nvSpPr>
          <p:cNvPr id="9" name="Slide Number Placeholder 8">
            <a:extLst>
              <a:ext uri="{FF2B5EF4-FFF2-40B4-BE49-F238E27FC236}">
                <a16:creationId xmlns:a16="http://schemas.microsoft.com/office/drawing/2014/main" id="{00079BCC-5CCE-4047-964B-434750CC49FF}"/>
              </a:ext>
            </a:extLst>
          </p:cNvPr>
          <p:cNvSpPr>
            <a:spLocks noGrp="1"/>
          </p:cNvSpPr>
          <p:nvPr>
            <p:ph type="sldNum" sz="quarter" idx="12"/>
          </p:nvPr>
        </p:nvSpPr>
        <p:spPr/>
        <p:txBody>
          <a:bodyPr/>
          <a:lstStyle/>
          <a:p>
            <a:fld id="{DC3BB032-4020-48F4-953B-341806DC4A2B}" type="slidenum">
              <a:rPr lang="en-US" smtClean="0"/>
              <a:t>28</a:t>
            </a:fld>
            <a:endParaRPr lang="en-US"/>
          </a:p>
        </p:txBody>
      </p:sp>
    </p:spTree>
    <p:extLst>
      <p:ext uri="{BB962C8B-B14F-4D97-AF65-F5344CB8AC3E}">
        <p14:creationId xmlns:p14="http://schemas.microsoft.com/office/powerpoint/2010/main" val="409808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idx="4294967295"/>
          </p:nvPr>
        </p:nvSpPr>
        <p:spPr>
          <a:xfrm>
            <a:off x="549377" y="26236"/>
            <a:ext cx="6172200" cy="857250"/>
          </a:xfrm>
        </p:spPr>
        <p:txBody>
          <a:bodyPr>
            <a:normAutofit/>
          </a:bodyPr>
          <a:lstStyle/>
          <a:p>
            <a:pPr eaLnBrk="1" hangingPunct="1"/>
            <a:r>
              <a:rPr lang="en-US" sz="2800" dirty="0"/>
              <a:t>Secondary Structure</a:t>
            </a:r>
          </a:p>
        </p:txBody>
      </p:sp>
      <p:sp>
        <p:nvSpPr>
          <p:cNvPr id="280579" name="Rectangle 3"/>
          <p:cNvSpPr>
            <a:spLocks noGrp="1" noChangeArrowheads="1"/>
          </p:cNvSpPr>
          <p:nvPr>
            <p:ph type="body" idx="4294967295"/>
          </p:nvPr>
        </p:nvSpPr>
        <p:spPr>
          <a:xfrm>
            <a:off x="304801" y="1154702"/>
            <a:ext cx="5600700" cy="3543299"/>
          </a:xfrm>
        </p:spPr>
        <p:txBody>
          <a:bodyPr>
            <a:noAutofit/>
          </a:bodyPr>
          <a:lstStyle/>
          <a:p>
            <a:pPr>
              <a:lnSpc>
                <a:spcPct val="90000"/>
              </a:lnSpc>
            </a:pPr>
            <a:r>
              <a:rPr lang="en-US" sz="1800" b="1" dirty="0"/>
              <a:t>Hydrogen bonds </a:t>
            </a:r>
            <a:r>
              <a:rPr lang="en-US" sz="1800" dirty="0"/>
              <a:t>between the </a:t>
            </a:r>
            <a:r>
              <a:rPr lang="en-US" sz="1800" i="1" dirty="0">
                <a:solidFill>
                  <a:srgbClr val="C00000"/>
                </a:solidFill>
              </a:rPr>
              <a:t>mainchain</a:t>
            </a:r>
            <a:r>
              <a:rPr lang="en-US" sz="1800" dirty="0"/>
              <a:t> carbonyl group of one amino acid and the </a:t>
            </a:r>
            <a:r>
              <a:rPr lang="en-US" sz="1800" i="1" dirty="0">
                <a:solidFill>
                  <a:srgbClr val="C00000"/>
                </a:solidFill>
              </a:rPr>
              <a:t>mainchain</a:t>
            </a:r>
            <a:r>
              <a:rPr lang="en-US" sz="1800" dirty="0"/>
              <a:t> amino group of another form a protein’s </a:t>
            </a:r>
            <a:r>
              <a:rPr lang="en-US" sz="1800" b="1" dirty="0"/>
              <a:t>secondary structure</a:t>
            </a:r>
            <a:r>
              <a:rPr lang="en-US" sz="1800" dirty="0"/>
              <a:t>.</a:t>
            </a:r>
            <a:endParaRPr lang="en-US" sz="1800" b="1" dirty="0"/>
          </a:p>
          <a:p>
            <a:pPr lvl="1">
              <a:lnSpc>
                <a:spcPct val="90000"/>
              </a:lnSpc>
            </a:pPr>
            <a:r>
              <a:rPr lang="en-US" sz="1800" dirty="0"/>
              <a:t>A polypeptide must bend to allow this hydrogen bonding, forming:</a:t>
            </a:r>
          </a:p>
          <a:p>
            <a:pPr lvl="2">
              <a:lnSpc>
                <a:spcPct val="90000"/>
              </a:lnSpc>
            </a:pPr>
            <a:r>
              <a:rPr lang="en-US" sz="1800" b="1" dirty="0">
                <a:latin typeface="Symbol" pitchFamily="84" charset="2"/>
                <a:sym typeface="Symbol" pitchFamily="84" charset="2"/>
              </a:rPr>
              <a:t></a:t>
            </a:r>
            <a:r>
              <a:rPr lang="en-US" sz="1800" b="1" dirty="0"/>
              <a:t>-helices</a:t>
            </a:r>
            <a:r>
              <a:rPr lang="en-US" sz="1800" dirty="0"/>
              <a:t> </a:t>
            </a:r>
          </a:p>
          <a:p>
            <a:pPr lvl="2">
              <a:lnSpc>
                <a:spcPct val="90000"/>
              </a:lnSpc>
            </a:pPr>
            <a:r>
              <a:rPr lang="en-US" sz="1800" b="1" dirty="0">
                <a:latin typeface="Symbol" pitchFamily="84" charset="2"/>
                <a:sym typeface="Symbol" pitchFamily="84" charset="2"/>
              </a:rPr>
              <a:t></a:t>
            </a:r>
            <a:r>
              <a:rPr lang="en-US" sz="1800" b="1" dirty="0"/>
              <a:t>-pleated sheets</a:t>
            </a:r>
            <a:endParaRPr lang="en-US" sz="1800" dirty="0"/>
          </a:p>
          <a:p>
            <a:pPr eaLnBrk="1" hangingPunct="1">
              <a:lnSpc>
                <a:spcPct val="90000"/>
              </a:lnSpc>
              <a:buFontTx/>
              <a:buNone/>
            </a:pPr>
            <a:endParaRPr lang="en-US" sz="1800" dirty="0"/>
          </a:p>
          <a:p>
            <a:pPr eaLnBrk="1" hangingPunct="1">
              <a:lnSpc>
                <a:spcPct val="90000"/>
              </a:lnSpc>
            </a:pPr>
            <a:r>
              <a:rPr lang="en-US" sz="1800" dirty="0"/>
              <a:t>The large number of hydrogen bonds in a protein’s secondary structure increases its stability - each hydrogen bond that is formed releases some energy.</a:t>
            </a:r>
          </a:p>
          <a:p>
            <a:pPr eaLnBrk="1" hangingPunct="1">
              <a:lnSpc>
                <a:spcPct val="90000"/>
              </a:lnSpc>
            </a:pPr>
            <a:r>
              <a:rPr lang="en-US" sz="1800" dirty="0"/>
              <a:t>All amino acids can be incorporated into either secondary structure</a:t>
            </a:r>
          </a:p>
          <a:p>
            <a:pPr marL="400050" lvl="1" indent="0">
              <a:lnSpc>
                <a:spcPct val="90000"/>
              </a:lnSpc>
              <a:buNone/>
            </a:pPr>
            <a:r>
              <a:rPr lang="en-US" sz="1800" dirty="0"/>
              <a:t>(However, some are found more frequently in one structure)</a:t>
            </a:r>
          </a:p>
        </p:txBody>
      </p:sp>
      <p:pic>
        <p:nvPicPr>
          <p:cNvPr id="4" name="protg_anim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612694" y="304801"/>
            <a:ext cx="3274256" cy="2455693"/>
          </a:xfrm>
          <a:prstGeom prst="rect">
            <a:avLst/>
          </a:prstGeom>
        </p:spPr>
      </p:pic>
      <p:sp>
        <p:nvSpPr>
          <p:cNvPr id="2" name="TextBox 1">
            <a:extLst>
              <a:ext uri="{FF2B5EF4-FFF2-40B4-BE49-F238E27FC236}">
                <a16:creationId xmlns:a16="http://schemas.microsoft.com/office/drawing/2014/main" id="{078A0B8F-ECD5-4DA6-9D85-304FECDB084C}"/>
              </a:ext>
            </a:extLst>
          </p:cNvPr>
          <p:cNvSpPr txBox="1"/>
          <p:nvPr/>
        </p:nvSpPr>
        <p:spPr>
          <a:xfrm>
            <a:off x="831679" y="752825"/>
            <a:ext cx="4227265" cy="369332"/>
          </a:xfrm>
          <a:prstGeom prst="rect">
            <a:avLst/>
          </a:prstGeom>
          <a:noFill/>
        </p:spPr>
        <p:txBody>
          <a:bodyPr wrap="square" rtlCol="0">
            <a:spAutoFit/>
          </a:bodyPr>
          <a:lstStyle/>
          <a:p>
            <a:r>
              <a:rPr lang="en-US" dirty="0">
                <a:latin typeface="Calibri" panose="020F0502020204030204" pitchFamily="34" charset="0"/>
              </a:rPr>
              <a:t>“Building blocks of proteins”</a:t>
            </a:r>
          </a:p>
        </p:txBody>
      </p:sp>
      <p:sp>
        <p:nvSpPr>
          <p:cNvPr id="6" name="TextBox 5">
            <a:extLst>
              <a:ext uri="{FF2B5EF4-FFF2-40B4-BE49-F238E27FC236}">
                <a16:creationId xmlns:a16="http://schemas.microsoft.com/office/drawing/2014/main" id="{DC1564B0-19A7-45C9-AAE9-2541D44F4A8E}"/>
              </a:ext>
            </a:extLst>
          </p:cNvPr>
          <p:cNvSpPr txBox="1"/>
          <p:nvPr/>
        </p:nvSpPr>
        <p:spPr>
          <a:xfrm>
            <a:off x="6610350" y="4579861"/>
            <a:ext cx="3581400" cy="923330"/>
          </a:xfrm>
          <a:prstGeom prst="rect">
            <a:avLst/>
          </a:prstGeom>
          <a:noFill/>
        </p:spPr>
        <p:txBody>
          <a:bodyPr wrap="square" rtlCol="0">
            <a:spAutoFit/>
          </a:bodyPr>
          <a:lstStyle/>
          <a:p>
            <a:r>
              <a:rPr lang="en-US" dirty="0">
                <a:latin typeface="Calibri" panose="020F0502020204030204" pitchFamily="34" charset="0"/>
              </a:rPr>
              <a:t>Mainchain hydrogen bonds</a:t>
            </a:r>
          </a:p>
          <a:p>
            <a:r>
              <a:rPr lang="en-US" dirty="0">
                <a:latin typeface="Calibri" panose="020F0502020204030204" pitchFamily="34" charset="0"/>
              </a:rPr>
              <a:t> </a:t>
            </a:r>
          </a:p>
          <a:p>
            <a:r>
              <a:rPr lang="en-US" dirty="0">
                <a:latin typeface="Calibri" panose="020F0502020204030204" pitchFamily="34" charset="0"/>
              </a:rPr>
              <a:t>                N-H       O=C</a:t>
            </a:r>
          </a:p>
        </p:txBody>
      </p:sp>
      <p:sp>
        <p:nvSpPr>
          <p:cNvPr id="7" name="TextBox 6">
            <a:extLst>
              <a:ext uri="{FF2B5EF4-FFF2-40B4-BE49-F238E27FC236}">
                <a16:creationId xmlns:a16="http://schemas.microsoft.com/office/drawing/2014/main" id="{7808C58D-BACF-4660-9B5B-5E854A7BCC6F}"/>
              </a:ext>
            </a:extLst>
          </p:cNvPr>
          <p:cNvSpPr txBox="1"/>
          <p:nvPr/>
        </p:nvSpPr>
        <p:spPr>
          <a:xfrm>
            <a:off x="6553200" y="5482104"/>
            <a:ext cx="4953000" cy="923330"/>
          </a:xfrm>
          <a:prstGeom prst="rect">
            <a:avLst/>
          </a:prstGeom>
          <a:noFill/>
        </p:spPr>
        <p:txBody>
          <a:bodyPr wrap="square" rtlCol="0">
            <a:spAutoFit/>
          </a:bodyPr>
          <a:lstStyle/>
          <a:p>
            <a:r>
              <a:rPr lang="en-US" dirty="0">
                <a:latin typeface="Calibri" panose="020F0502020204030204" pitchFamily="34" charset="0"/>
              </a:rPr>
              <a:t>The NH is the hydrogen bond_________.</a:t>
            </a:r>
          </a:p>
          <a:p>
            <a:endParaRPr lang="en-US" dirty="0">
              <a:latin typeface="Calibri" panose="020F0502020204030204" pitchFamily="34" charset="0"/>
            </a:endParaRPr>
          </a:p>
          <a:p>
            <a:r>
              <a:rPr lang="en-US" dirty="0">
                <a:latin typeface="Calibri" panose="020F0502020204030204" pitchFamily="34" charset="0"/>
              </a:rPr>
              <a:t>The C=O is the hydrogen bond __________.</a:t>
            </a:r>
          </a:p>
        </p:txBody>
      </p:sp>
      <p:sp>
        <p:nvSpPr>
          <p:cNvPr id="11" name="TextBox 10">
            <a:extLst>
              <a:ext uri="{FF2B5EF4-FFF2-40B4-BE49-F238E27FC236}">
                <a16:creationId xmlns:a16="http://schemas.microsoft.com/office/drawing/2014/main" id="{16AC453C-86B1-42FE-891A-D477615907AE}"/>
              </a:ext>
            </a:extLst>
          </p:cNvPr>
          <p:cNvSpPr txBox="1"/>
          <p:nvPr/>
        </p:nvSpPr>
        <p:spPr>
          <a:xfrm>
            <a:off x="6534150" y="2887089"/>
            <a:ext cx="4495800" cy="1477328"/>
          </a:xfrm>
          <a:prstGeom prst="rect">
            <a:avLst/>
          </a:prstGeom>
          <a:noFill/>
        </p:spPr>
        <p:txBody>
          <a:bodyPr wrap="square" rtlCol="0">
            <a:spAutoFit/>
          </a:bodyPr>
          <a:lstStyle/>
          <a:p>
            <a:r>
              <a:rPr lang="en-US" b="1" dirty="0">
                <a:latin typeface="Calibri" panose="020F0502020204030204" pitchFamily="34" charset="0"/>
              </a:rPr>
              <a:t>General Rule for Hydrogen Bonds:</a:t>
            </a:r>
          </a:p>
          <a:p>
            <a:pPr algn="ctr"/>
            <a:r>
              <a:rPr lang="en-US" b="1" dirty="0">
                <a:latin typeface="Calibri" panose="020F0502020204030204" pitchFamily="34" charset="0"/>
              </a:rPr>
              <a:t>X-H     Y</a:t>
            </a:r>
          </a:p>
          <a:p>
            <a:r>
              <a:rPr lang="en-US" dirty="0">
                <a:latin typeface="Calibri" panose="020F0502020204030204" pitchFamily="34" charset="0"/>
              </a:rPr>
              <a:t>X &amp; Y are electronegative (N and O usually)</a:t>
            </a:r>
          </a:p>
          <a:p>
            <a:r>
              <a:rPr lang="en-US" b="1" dirty="0">
                <a:latin typeface="Calibri" panose="020F0502020204030204" pitchFamily="34" charset="0"/>
              </a:rPr>
              <a:t>X-H = </a:t>
            </a:r>
            <a:r>
              <a:rPr lang="en-US" b="1" i="1" dirty="0">
                <a:latin typeface="Calibri" panose="020F0502020204030204" pitchFamily="34" charset="0"/>
              </a:rPr>
              <a:t>Donor</a:t>
            </a:r>
            <a:r>
              <a:rPr lang="en-US" b="1" dirty="0">
                <a:latin typeface="Calibri" panose="020F0502020204030204" pitchFamily="34" charset="0"/>
              </a:rPr>
              <a:t> </a:t>
            </a:r>
            <a:r>
              <a:rPr lang="en-US" dirty="0">
                <a:latin typeface="Calibri" panose="020F0502020204030204" pitchFamily="34" charset="0"/>
              </a:rPr>
              <a:t>of the hydrogen bond</a:t>
            </a:r>
          </a:p>
          <a:p>
            <a:r>
              <a:rPr lang="en-US" b="1" dirty="0">
                <a:latin typeface="Calibri" panose="020F0502020204030204" pitchFamily="34" charset="0"/>
              </a:rPr>
              <a:t>Y = </a:t>
            </a:r>
            <a:r>
              <a:rPr lang="en-US" b="1" i="1" dirty="0">
                <a:latin typeface="Calibri" panose="020F0502020204030204" pitchFamily="34" charset="0"/>
              </a:rPr>
              <a:t>Acceptor</a:t>
            </a:r>
            <a:r>
              <a:rPr lang="en-US" b="1" dirty="0">
                <a:latin typeface="Calibri" panose="020F0502020204030204" pitchFamily="34" charset="0"/>
              </a:rPr>
              <a:t> </a:t>
            </a:r>
            <a:r>
              <a:rPr lang="en-US" dirty="0">
                <a:latin typeface="Calibri" panose="020F0502020204030204" pitchFamily="34" charset="0"/>
              </a:rPr>
              <a:t>of the hydrogen bond</a:t>
            </a:r>
          </a:p>
        </p:txBody>
      </p:sp>
      <p:sp>
        <p:nvSpPr>
          <p:cNvPr id="3" name="Date Placeholder 2">
            <a:extLst>
              <a:ext uri="{FF2B5EF4-FFF2-40B4-BE49-F238E27FC236}">
                <a16:creationId xmlns:a16="http://schemas.microsoft.com/office/drawing/2014/main" id="{1548CE6D-CD06-4F3C-BAD4-0DA9BCA23F9E}"/>
              </a:ext>
            </a:extLst>
          </p:cNvPr>
          <p:cNvSpPr>
            <a:spLocks noGrp="1"/>
          </p:cNvSpPr>
          <p:nvPr>
            <p:ph type="dt" sz="half" idx="10"/>
          </p:nvPr>
        </p:nvSpPr>
        <p:spPr/>
        <p:txBody>
          <a:bodyPr/>
          <a:lstStyle/>
          <a:p>
            <a:fld id="{EA478E5D-90C8-4A9A-8806-1DDF414BC77B}" type="datetime1">
              <a:rPr lang="en-US" smtClean="0"/>
              <a:t>8/12/2023</a:t>
            </a:fld>
            <a:endParaRPr lang="en-US"/>
          </a:p>
        </p:txBody>
      </p:sp>
      <p:sp>
        <p:nvSpPr>
          <p:cNvPr id="5" name="Footer Placeholder 4">
            <a:extLst>
              <a:ext uri="{FF2B5EF4-FFF2-40B4-BE49-F238E27FC236}">
                <a16:creationId xmlns:a16="http://schemas.microsoft.com/office/drawing/2014/main" id="{7A7B7E9C-178C-4B12-94C8-242424CAE4E6}"/>
              </a:ext>
            </a:extLst>
          </p:cNvPr>
          <p:cNvSpPr>
            <a:spLocks noGrp="1"/>
          </p:cNvSpPr>
          <p:nvPr>
            <p:ph type="ftr" sz="quarter" idx="11"/>
          </p:nvPr>
        </p:nvSpPr>
        <p:spPr/>
        <p:txBody>
          <a:bodyPr/>
          <a:lstStyle/>
          <a:p>
            <a:r>
              <a:rPr lang="en-US"/>
              <a:t>Lecture 1 - D &amp; D</a:t>
            </a:r>
          </a:p>
        </p:txBody>
      </p:sp>
      <p:sp>
        <p:nvSpPr>
          <p:cNvPr id="8" name="Slide Number Placeholder 7">
            <a:extLst>
              <a:ext uri="{FF2B5EF4-FFF2-40B4-BE49-F238E27FC236}">
                <a16:creationId xmlns:a16="http://schemas.microsoft.com/office/drawing/2014/main" id="{F9AD9069-9DE1-418F-829C-AA32957669FD}"/>
              </a:ext>
            </a:extLst>
          </p:cNvPr>
          <p:cNvSpPr>
            <a:spLocks noGrp="1"/>
          </p:cNvSpPr>
          <p:nvPr>
            <p:ph type="sldNum" sz="quarter" idx="12"/>
          </p:nvPr>
        </p:nvSpPr>
        <p:spPr/>
        <p:txBody>
          <a:bodyPr/>
          <a:lstStyle/>
          <a:p>
            <a:fld id="{DC3BB032-4020-48F4-953B-341806DC4A2B}" type="slidenum">
              <a:rPr lang="en-US" smtClean="0"/>
              <a:t>29</a:t>
            </a:fld>
            <a:endParaRPr lang="en-US"/>
          </a:p>
        </p:txBody>
      </p:sp>
    </p:spTree>
    <p:extLst>
      <p:ext uri="{BB962C8B-B14F-4D97-AF65-F5344CB8AC3E}">
        <p14:creationId xmlns:p14="http://schemas.microsoft.com/office/powerpoint/2010/main" val="291585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8734"/>
            <a:ext cx="8229600" cy="1143000"/>
          </a:xfrm>
        </p:spPr>
        <p:txBody>
          <a:bodyPr>
            <a:normAutofit/>
          </a:bodyPr>
          <a:lstStyle/>
          <a:p>
            <a:r>
              <a:rPr lang="en-US" sz="2800" dirty="0"/>
              <a:t>Electron Orbitals</a:t>
            </a:r>
          </a:p>
        </p:txBody>
      </p:sp>
      <p:sp>
        <p:nvSpPr>
          <p:cNvPr id="3" name="Content Placeholder 2"/>
          <p:cNvSpPr>
            <a:spLocks noGrp="1"/>
          </p:cNvSpPr>
          <p:nvPr>
            <p:ph idx="1"/>
          </p:nvPr>
        </p:nvSpPr>
        <p:spPr>
          <a:xfrm>
            <a:off x="76200" y="270319"/>
            <a:ext cx="4410124" cy="4525963"/>
          </a:xfrm>
        </p:spPr>
        <p:txBody>
          <a:bodyPr>
            <a:noAutofit/>
          </a:bodyPr>
          <a:lstStyle/>
          <a:p>
            <a:r>
              <a:rPr lang="en-US" sz="1800" dirty="0"/>
              <a:t>Electrons arranged around the nucleus in specific regions called orbitals.</a:t>
            </a:r>
          </a:p>
          <a:p>
            <a:pPr lvl="1"/>
            <a:r>
              <a:rPr lang="en-US" sz="1800" dirty="0"/>
              <a:t>Each orbital can only hold two electrons</a:t>
            </a:r>
          </a:p>
          <a:p>
            <a:r>
              <a:rPr lang="en-US" sz="1800" dirty="0"/>
              <a:t>Orbitals are grouped into electron shells</a:t>
            </a:r>
          </a:p>
          <a:p>
            <a:pPr lvl="1"/>
            <a:r>
              <a:rPr lang="en-US" sz="1800" dirty="0"/>
              <a:t>Numbered 1,2,3…</a:t>
            </a:r>
          </a:p>
          <a:p>
            <a:pPr lvl="1"/>
            <a:r>
              <a:rPr lang="en-US" sz="1800" dirty="0"/>
              <a:t>Lower numbers = shells closer to the nucleus</a:t>
            </a:r>
          </a:p>
          <a:p>
            <a:pPr lvl="1"/>
            <a:r>
              <a:rPr lang="en-US" sz="1800" dirty="0"/>
              <a:t>First shell can hold a maximum of 2 electrons</a:t>
            </a:r>
          </a:p>
          <a:p>
            <a:pPr lvl="1"/>
            <a:r>
              <a:rPr lang="en-US" sz="1800" dirty="0"/>
              <a:t>Second shell can hold up to 8</a:t>
            </a:r>
          </a:p>
          <a:p>
            <a:pPr lvl="1"/>
            <a:r>
              <a:rPr lang="en-US" sz="1800" dirty="0"/>
              <a:t>Third shell can also hold 8</a:t>
            </a:r>
          </a:p>
          <a:p>
            <a:pPr marL="514338" indent="-457189"/>
            <a:r>
              <a:rPr lang="en-US" sz="1800" dirty="0"/>
              <a:t>Orbitals are usually filled from lowest energy (inner shell) to highest energy (outer shell)</a:t>
            </a:r>
          </a:p>
          <a:p>
            <a:pPr marL="514338" indent="-457189"/>
            <a:r>
              <a:rPr lang="en-US" sz="1800" dirty="0"/>
              <a:t>Outer shell is the </a:t>
            </a:r>
            <a:r>
              <a:rPr lang="en-US" sz="1800" b="1" i="1" dirty="0">
                <a:solidFill>
                  <a:srgbClr val="C00000"/>
                </a:solidFill>
              </a:rPr>
              <a:t>valence shell </a:t>
            </a:r>
            <a:r>
              <a:rPr lang="en-US" sz="1800" dirty="0"/>
              <a:t>and is used for forming bonds with other elements.</a:t>
            </a:r>
          </a:p>
          <a:p>
            <a:pPr marL="514338" indent="-457189"/>
            <a:r>
              <a:rPr lang="en-US" sz="1800" dirty="0"/>
              <a:t>The most stable configuration is a complete (full) outer shell.</a:t>
            </a:r>
          </a:p>
        </p:txBody>
      </p:sp>
      <p:grpSp>
        <p:nvGrpSpPr>
          <p:cNvPr id="10" name="Group 9">
            <a:extLst>
              <a:ext uri="{FF2B5EF4-FFF2-40B4-BE49-F238E27FC236}">
                <a16:creationId xmlns:a16="http://schemas.microsoft.com/office/drawing/2014/main" id="{CAC31AB1-47F3-406E-A2DD-A6F44C0C6ECA}"/>
              </a:ext>
            </a:extLst>
          </p:cNvPr>
          <p:cNvGrpSpPr/>
          <p:nvPr/>
        </p:nvGrpSpPr>
        <p:grpSpPr>
          <a:xfrm>
            <a:off x="7315200" y="1237272"/>
            <a:ext cx="4456557" cy="1676399"/>
            <a:chOff x="6019800" y="2895600"/>
            <a:chExt cx="2673584" cy="1005707"/>
          </a:xfrm>
        </p:grpSpPr>
        <p:pic>
          <p:nvPicPr>
            <p:cNvPr id="4" name="Content Placeholder 3">
              <a:extLst>
                <a:ext uri="{FF2B5EF4-FFF2-40B4-BE49-F238E27FC236}">
                  <a16:creationId xmlns:a16="http://schemas.microsoft.com/office/drawing/2014/main" id="{A08CBE7E-E44E-4FBE-9B9D-5940BC39F62A}"/>
                </a:ext>
              </a:extLst>
            </p:cNvPr>
            <p:cNvPicPr>
              <a:picLocks noChangeAspect="1"/>
            </p:cNvPicPr>
            <p:nvPr/>
          </p:nvPicPr>
          <p:blipFill rotWithShape="1">
            <a:blip r:embed="rId2">
              <a:extLst>
                <a:ext uri="{28A0092B-C50C-407E-A947-70E740481C1C}">
                  <a14:useLocalDpi xmlns:a14="http://schemas.microsoft.com/office/drawing/2010/main" val="0"/>
                </a:ext>
              </a:extLst>
            </a:blip>
            <a:srcRect l="60768" t="28798" r="25306" b="37168"/>
            <a:stretch/>
          </p:blipFill>
          <p:spPr>
            <a:xfrm>
              <a:off x="7855184" y="2895600"/>
              <a:ext cx="838200" cy="990601"/>
            </a:xfrm>
            <a:prstGeom prst="rect">
              <a:avLst/>
            </a:prstGeom>
          </p:spPr>
        </p:pic>
        <p:pic>
          <p:nvPicPr>
            <p:cNvPr id="5" name="Content Placeholder 3">
              <a:extLst>
                <a:ext uri="{FF2B5EF4-FFF2-40B4-BE49-F238E27FC236}">
                  <a16:creationId xmlns:a16="http://schemas.microsoft.com/office/drawing/2014/main" id="{3CDC314F-DCCA-41A0-AE71-FD7F27B1F5F8}"/>
                </a:ext>
              </a:extLst>
            </p:cNvPr>
            <p:cNvPicPr>
              <a:picLocks noChangeAspect="1"/>
            </p:cNvPicPr>
            <p:nvPr/>
          </p:nvPicPr>
          <p:blipFill rotWithShape="1">
            <a:blip r:embed="rId2">
              <a:extLst>
                <a:ext uri="{28A0092B-C50C-407E-A947-70E740481C1C}">
                  <a14:useLocalDpi xmlns:a14="http://schemas.microsoft.com/office/drawing/2010/main" val="0"/>
                </a:ext>
              </a:extLst>
            </a:blip>
            <a:srcRect l="49476" t="29774" r="36598" b="36192"/>
            <a:stretch/>
          </p:blipFill>
          <p:spPr>
            <a:xfrm>
              <a:off x="6934200" y="2910706"/>
              <a:ext cx="838200" cy="990601"/>
            </a:xfrm>
            <a:prstGeom prst="rect">
              <a:avLst/>
            </a:prstGeom>
          </p:spPr>
        </p:pic>
        <p:pic>
          <p:nvPicPr>
            <p:cNvPr id="6" name="Content Placeholder 3">
              <a:extLst>
                <a:ext uri="{FF2B5EF4-FFF2-40B4-BE49-F238E27FC236}">
                  <a16:creationId xmlns:a16="http://schemas.microsoft.com/office/drawing/2014/main" id="{D750D17A-BC0C-4D6C-B219-EFA7FB22744C}"/>
                </a:ext>
              </a:extLst>
            </p:cNvPr>
            <p:cNvPicPr>
              <a:picLocks noChangeAspect="1"/>
            </p:cNvPicPr>
            <p:nvPr/>
          </p:nvPicPr>
          <p:blipFill rotWithShape="1">
            <a:blip r:embed="rId2">
              <a:extLst>
                <a:ext uri="{28A0092B-C50C-407E-A947-70E740481C1C}">
                  <a14:useLocalDpi xmlns:a14="http://schemas.microsoft.com/office/drawing/2010/main" val="0"/>
                </a:ext>
              </a:extLst>
            </a:blip>
            <a:srcRect l="37347" t="29346" r="48727" b="36620"/>
            <a:stretch/>
          </p:blipFill>
          <p:spPr>
            <a:xfrm>
              <a:off x="6019800" y="2910706"/>
              <a:ext cx="838200" cy="990601"/>
            </a:xfrm>
            <a:prstGeom prst="rect">
              <a:avLst/>
            </a:prstGeom>
          </p:spPr>
        </p:pic>
      </p:grpSp>
      <p:pic>
        <p:nvPicPr>
          <p:cNvPr id="7" name="Content Placeholder 3">
            <a:extLst>
              <a:ext uri="{FF2B5EF4-FFF2-40B4-BE49-F238E27FC236}">
                <a16:creationId xmlns:a16="http://schemas.microsoft.com/office/drawing/2014/main" id="{919C7D37-5594-43C5-BAE0-F18C6AA5E8D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6976" t="41021" r="23342" b="22516"/>
          <a:stretch/>
        </p:blipFill>
        <p:spPr>
          <a:xfrm>
            <a:off x="8458200" y="246671"/>
            <a:ext cx="2105027" cy="990601"/>
          </a:xfrm>
          <a:prstGeom prst="rect">
            <a:avLst/>
          </a:prstGeom>
        </p:spPr>
      </p:pic>
      <p:sp>
        <p:nvSpPr>
          <p:cNvPr id="8" name="Date Placeholder 7">
            <a:extLst>
              <a:ext uri="{FF2B5EF4-FFF2-40B4-BE49-F238E27FC236}">
                <a16:creationId xmlns:a16="http://schemas.microsoft.com/office/drawing/2014/main" id="{32ADCDAB-7D8F-41E9-825C-3C1A1E6172D5}"/>
              </a:ext>
            </a:extLst>
          </p:cNvPr>
          <p:cNvSpPr>
            <a:spLocks noGrp="1"/>
          </p:cNvSpPr>
          <p:nvPr>
            <p:ph type="dt" sz="half" idx="10"/>
          </p:nvPr>
        </p:nvSpPr>
        <p:spPr/>
        <p:txBody>
          <a:bodyPr/>
          <a:lstStyle/>
          <a:p>
            <a:fld id="{6C5BE779-4C46-4FFA-8A41-49AB4B7EAAA5}" type="datetime1">
              <a:rPr lang="en-US" smtClean="0"/>
              <a:t>8/12/2023</a:t>
            </a:fld>
            <a:endParaRPr lang="en-US"/>
          </a:p>
        </p:txBody>
      </p:sp>
      <p:sp>
        <p:nvSpPr>
          <p:cNvPr id="9" name="Footer Placeholder 8">
            <a:extLst>
              <a:ext uri="{FF2B5EF4-FFF2-40B4-BE49-F238E27FC236}">
                <a16:creationId xmlns:a16="http://schemas.microsoft.com/office/drawing/2014/main" id="{3D79943B-23AF-4688-A90A-74B7D57CD361}"/>
              </a:ext>
            </a:extLst>
          </p:cNvPr>
          <p:cNvSpPr>
            <a:spLocks noGrp="1"/>
          </p:cNvSpPr>
          <p:nvPr>
            <p:ph type="ftr" sz="quarter" idx="11"/>
          </p:nvPr>
        </p:nvSpPr>
        <p:spPr/>
        <p:txBody>
          <a:bodyPr/>
          <a:lstStyle/>
          <a:p>
            <a:r>
              <a:rPr lang="en-US"/>
              <a:t>Lecture 1 - D &amp; D</a:t>
            </a:r>
          </a:p>
        </p:txBody>
      </p:sp>
      <p:sp>
        <p:nvSpPr>
          <p:cNvPr id="11" name="Slide Number Placeholder 10">
            <a:extLst>
              <a:ext uri="{FF2B5EF4-FFF2-40B4-BE49-F238E27FC236}">
                <a16:creationId xmlns:a16="http://schemas.microsoft.com/office/drawing/2014/main" id="{5213A046-3AD3-48B0-8201-18B884810DCF}"/>
              </a:ext>
            </a:extLst>
          </p:cNvPr>
          <p:cNvSpPr>
            <a:spLocks noGrp="1"/>
          </p:cNvSpPr>
          <p:nvPr>
            <p:ph type="sldNum" sz="quarter" idx="12"/>
          </p:nvPr>
        </p:nvSpPr>
        <p:spPr/>
        <p:txBody>
          <a:bodyPr/>
          <a:lstStyle/>
          <a:p>
            <a:fld id="{DC3BB032-4020-48F4-953B-341806DC4A2B}" type="slidenum">
              <a:rPr lang="en-US" smtClean="0"/>
              <a:t>3</a:t>
            </a:fld>
            <a:endParaRPr lang="en-US"/>
          </a:p>
        </p:txBody>
      </p:sp>
      <p:sp>
        <p:nvSpPr>
          <p:cNvPr id="13" name="object 13">
            <a:extLst>
              <a:ext uri="{FF2B5EF4-FFF2-40B4-BE49-F238E27FC236}">
                <a16:creationId xmlns:a16="http://schemas.microsoft.com/office/drawing/2014/main" id="{514853FD-3C56-9699-7528-557639FF13D6}"/>
              </a:ext>
            </a:extLst>
          </p:cNvPr>
          <p:cNvSpPr/>
          <p:nvPr/>
        </p:nvSpPr>
        <p:spPr>
          <a:xfrm>
            <a:off x="4540410" y="3408755"/>
            <a:ext cx="4288830" cy="2286000"/>
          </a:xfrm>
          <a:prstGeom prst="rect">
            <a:avLst/>
          </a:prstGeom>
          <a:blipFill>
            <a:blip r:embed="rId4" cstate="print"/>
            <a:stretch>
              <a:fillRect/>
            </a:stretch>
          </a:blipFill>
        </p:spPr>
        <p:txBody>
          <a:bodyPr wrap="square" lIns="0" tIns="0" rIns="0" bIns="0" rtlCol="0"/>
          <a:lstStyle/>
          <a:p>
            <a:endParaRPr dirty="0">
              <a:latin typeface="Calibri" panose="020F0502020204030204" pitchFamily="34" charset="0"/>
            </a:endParaRPr>
          </a:p>
        </p:txBody>
      </p:sp>
      <p:sp>
        <p:nvSpPr>
          <p:cNvPr id="15" name="TextBox 14">
            <a:extLst>
              <a:ext uri="{FF2B5EF4-FFF2-40B4-BE49-F238E27FC236}">
                <a16:creationId xmlns:a16="http://schemas.microsoft.com/office/drawing/2014/main" id="{DD559267-59E0-C594-373A-9679B1D79F96}"/>
              </a:ext>
            </a:extLst>
          </p:cNvPr>
          <p:cNvSpPr txBox="1"/>
          <p:nvPr/>
        </p:nvSpPr>
        <p:spPr>
          <a:xfrm>
            <a:off x="4648200" y="5692312"/>
            <a:ext cx="4892240" cy="659155"/>
          </a:xfrm>
          <a:prstGeom prst="rect">
            <a:avLst/>
          </a:prstGeom>
          <a:noFill/>
        </p:spPr>
        <p:txBody>
          <a:bodyPr wrap="square">
            <a:spAutoFit/>
          </a:bodyPr>
          <a:lstStyle/>
          <a:p>
            <a:pPr marL="38100" algn="just">
              <a:lnSpc>
                <a:spcPct val="100000"/>
              </a:lnSpc>
              <a:spcBef>
                <a:spcPts val="95"/>
              </a:spcBef>
            </a:pPr>
            <a:r>
              <a:rPr lang="en-US" sz="1800" b="1" spc="-5" dirty="0">
                <a:latin typeface="Calibri" panose="020F0502020204030204" pitchFamily="34" charset="0"/>
                <a:cs typeface="Calibri" panose="020F0502020204030204" pitchFamily="34" charset="0"/>
              </a:rPr>
              <a:t>Shells: </a:t>
            </a:r>
            <a:r>
              <a:rPr lang="en-US" sz="1800" spc="-5" dirty="0">
                <a:latin typeface="Calibri" panose="020F0502020204030204" pitchFamily="34" charset="0"/>
                <a:cs typeface="Calibri" panose="020F0502020204030204" pitchFamily="34" charset="0"/>
              </a:rPr>
              <a:t>1</a:t>
            </a:r>
            <a:r>
              <a:rPr lang="en-US" sz="1800" spc="-7" baseline="30864" dirty="0">
                <a:latin typeface="Calibri" panose="020F0502020204030204" pitchFamily="34" charset="0"/>
                <a:cs typeface="Calibri" panose="020F0502020204030204" pitchFamily="34" charset="0"/>
              </a:rPr>
              <a:t>st </a:t>
            </a:r>
            <a:r>
              <a:rPr lang="en-US" sz="1800" spc="-5" dirty="0">
                <a:latin typeface="Calibri" panose="020F0502020204030204" pitchFamily="34" charset="0"/>
                <a:cs typeface="Calibri" panose="020F0502020204030204" pitchFamily="34" charset="0"/>
              </a:rPr>
              <a:t>= 1s, 2</a:t>
            </a:r>
            <a:r>
              <a:rPr lang="en-US" sz="1800" spc="-7" baseline="30864" dirty="0">
                <a:latin typeface="Calibri" panose="020F0502020204030204" pitchFamily="34" charset="0"/>
                <a:cs typeface="Calibri" panose="020F0502020204030204" pitchFamily="34" charset="0"/>
              </a:rPr>
              <a:t>nd </a:t>
            </a:r>
            <a:r>
              <a:rPr lang="en-US" sz="1800" spc="-5" dirty="0">
                <a:latin typeface="Calibri" panose="020F0502020204030204" pitchFamily="34" charset="0"/>
                <a:cs typeface="Calibri" panose="020F0502020204030204" pitchFamily="34" charset="0"/>
              </a:rPr>
              <a:t>= 2s + 2p, </a:t>
            </a:r>
            <a:r>
              <a:rPr lang="en-US" sz="1800" dirty="0">
                <a:latin typeface="Calibri" panose="020F0502020204030204" pitchFamily="34" charset="0"/>
                <a:cs typeface="Calibri" panose="020F0502020204030204" pitchFamily="34" charset="0"/>
              </a:rPr>
              <a:t>3</a:t>
            </a:r>
            <a:r>
              <a:rPr lang="en-US" sz="1800" baseline="30864" dirty="0">
                <a:latin typeface="Calibri" panose="020F0502020204030204" pitchFamily="34" charset="0"/>
                <a:cs typeface="Calibri" panose="020F0502020204030204" pitchFamily="34" charset="0"/>
              </a:rPr>
              <a:t>rd </a:t>
            </a:r>
            <a:r>
              <a:rPr lang="en-US" sz="1800" spc="-5" dirty="0">
                <a:latin typeface="Calibri" panose="020F0502020204030204" pitchFamily="34" charset="0"/>
                <a:cs typeface="Calibri" panose="020F0502020204030204" pitchFamily="34" charset="0"/>
              </a:rPr>
              <a:t>= 3s +</a:t>
            </a:r>
            <a:r>
              <a:rPr lang="en-US" sz="1800" spc="-35" dirty="0">
                <a:latin typeface="Calibri" panose="020F0502020204030204" pitchFamily="34" charset="0"/>
                <a:cs typeface="Calibri" panose="020F0502020204030204" pitchFamily="34" charset="0"/>
              </a:rPr>
              <a:t> </a:t>
            </a:r>
            <a:r>
              <a:rPr lang="en-US" sz="1800" spc="-5" dirty="0">
                <a:latin typeface="Calibri" panose="020F0502020204030204" pitchFamily="34" charset="0"/>
                <a:cs typeface="Calibri" panose="020F0502020204030204" pitchFamily="34" charset="0"/>
              </a:rPr>
              <a:t>3p</a:t>
            </a:r>
          </a:p>
          <a:p>
            <a:pPr marL="38100" algn="just">
              <a:lnSpc>
                <a:spcPct val="100000"/>
              </a:lnSpc>
              <a:spcBef>
                <a:spcPts val="95"/>
              </a:spcBef>
            </a:pPr>
            <a:r>
              <a:rPr lang="en-US" sz="1800" spc="-5" dirty="0">
                <a:latin typeface="Calibri" panose="020F0502020204030204" pitchFamily="34" charset="0"/>
                <a:cs typeface="Calibri" panose="020F0502020204030204" pitchFamily="34" charset="0"/>
              </a:rPr>
              <a:t>Shell is a collection of orbitals with similar energy</a:t>
            </a:r>
          </a:p>
        </p:txBody>
      </p:sp>
      <p:grpSp>
        <p:nvGrpSpPr>
          <p:cNvPr id="16" name="Group 15">
            <a:extLst>
              <a:ext uri="{FF2B5EF4-FFF2-40B4-BE49-F238E27FC236}">
                <a16:creationId xmlns:a16="http://schemas.microsoft.com/office/drawing/2014/main" id="{59094BC8-2567-9008-9073-F7F9ECB72994}"/>
              </a:ext>
            </a:extLst>
          </p:cNvPr>
          <p:cNvGrpSpPr/>
          <p:nvPr/>
        </p:nvGrpSpPr>
        <p:grpSpPr>
          <a:xfrm>
            <a:off x="10087609" y="4148863"/>
            <a:ext cx="1617980" cy="2065312"/>
            <a:chOff x="6447790" y="1342656"/>
            <a:chExt cx="1355090" cy="1729739"/>
          </a:xfrm>
        </p:grpSpPr>
        <p:sp>
          <p:nvSpPr>
            <p:cNvPr id="17" name="object 7">
              <a:extLst>
                <a:ext uri="{FF2B5EF4-FFF2-40B4-BE49-F238E27FC236}">
                  <a16:creationId xmlns:a16="http://schemas.microsoft.com/office/drawing/2014/main" id="{8D643A89-7DDB-59F1-B5D1-F829A67EF493}"/>
                </a:ext>
              </a:extLst>
            </p:cNvPr>
            <p:cNvSpPr/>
            <p:nvPr/>
          </p:nvSpPr>
          <p:spPr>
            <a:xfrm>
              <a:off x="6447790" y="1391268"/>
              <a:ext cx="1312746" cy="1676526"/>
            </a:xfrm>
            <a:prstGeom prst="rect">
              <a:avLst/>
            </a:prstGeom>
            <a:blipFill>
              <a:blip r:embed="rId5" cstate="print"/>
              <a:stretch>
                <a:fillRect/>
              </a:stretch>
            </a:blipFill>
          </p:spPr>
          <p:txBody>
            <a:bodyPr wrap="square" lIns="0" tIns="0" rIns="0" bIns="0" rtlCol="0"/>
            <a:lstStyle/>
            <a:p>
              <a:endParaRPr dirty="0">
                <a:latin typeface="Calibri" panose="020F0502020204030204" pitchFamily="34" charset="0"/>
              </a:endParaRPr>
            </a:p>
          </p:txBody>
        </p:sp>
        <p:sp>
          <p:nvSpPr>
            <p:cNvPr id="18" name="object 8">
              <a:extLst>
                <a:ext uri="{FF2B5EF4-FFF2-40B4-BE49-F238E27FC236}">
                  <a16:creationId xmlns:a16="http://schemas.microsoft.com/office/drawing/2014/main" id="{CD21526D-9D72-0AD8-3608-165B98533BFD}"/>
                </a:ext>
              </a:extLst>
            </p:cNvPr>
            <p:cNvSpPr/>
            <p:nvPr/>
          </p:nvSpPr>
          <p:spPr>
            <a:xfrm>
              <a:off x="6447790" y="1342656"/>
              <a:ext cx="1355090" cy="1729739"/>
            </a:xfrm>
            <a:custGeom>
              <a:avLst/>
              <a:gdLst/>
              <a:ahLst/>
              <a:cxnLst/>
              <a:rect l="l" t="t" r="r" b="b"/>
              <a:pathLst>
                <a:path w="1355089" h="1729739">
                  <a:moveTo>
                    <a:pt x="0" y="1729739"/>
                  </a:moveTo>
                  <a:lnTo>
                    <a:pt x="1355089" y="1729739"/>
                  </a:lnTo>
                  <a:lnTo>
                    <a:pt x="1355089" y="0"/>
                  </a:lnTo>
                  <a:lnTo>
                    <a:pt x="0" y="0"/>
                  </a:lnTo>
                  <a:lnTo>
                    <a:pt x="0" y="1729739"/>
                  </a:lnTo>
                  <a:close/>
                </a:path>
              </a:pathLst>
            </a:custGeom>
            <a:ln w="9525">
              <a:solidFill>
                <a:srgbClr val="7E7E7E"/>
              </a:solidFill>
            </a:ln>
          </p:spPr>
          <p:txBody>
            <a:bodyPr wrap="square" lIns="0" tIns="0" rIns="0" bIns="0" rtlCol="0"/>
            <a:lstStyle/>
            <a:p>
              <a:endParaRPr dirty="0">
                <a:latin typeface="Calibri" panose="020F0502020204030204" pitchFamily="34" charset="0"/>
              </a:endParaRPr>
            </a:p>
          </p:txBody>
        </p:sp>
      </p:grpSp>
      <p:sp>
        <p:nvSpPr>
          <p:cNvPr id="12" name="TextBox 11">
            <a:extLst>
              <a:ext uri="{FF2B5EF4-FFF2-40B4-BE49-F238E27FC236}">
                <a16:creationId xmlns:a16="http://schemas.microsoft.com/office/drawing/2014/main" id="{826F2D32-2A40-3BD5-5FFC-95B00C597743}"/>
              </a:ext>
            </a:extLst>
          </p:cNvPr>
          <p:cNvSpPr txBox="1"/>
          <p:nvPr/>
        </p:nvSpPr>
        <p:spPr>
          <a:xfrm flipH="1">
            <a:off x="9601199" y="3289730"/>
            <a:ext cx="2590800" cy="646331"/>
          </a:xfrm>
          <a:prstGeom prst="rect">
            <a:avLst/>
          </a:prstGeom>
          <a:noFill/>
        </p:spPr>
        <p:txBody>
          <a:bodyPr wrap="square" rtlCol="0">
            <a:spAutoFit/>
          </a:bodyPr>
          <a:lstStyle/>
          <a:p>
            <a:r>
              <a:rPr lang="en-US" dirty="0">
                <a:latin typeface="Calibri" panose="020F0502020204030204" pitchFamily="34" charset="0"/>
              </a:rPr>
              <a:t>Electron Configuration of Ne – an inert gas (10e)</a:t>
            </a:r>
          </a:p>
        </p:txBody>
      </p:sp>
    </p:spTree>
    <p:extLst>
      <p:ext uri="{BB962C8B-B14F-4D97-AF65-F5344CB8AC3E}">
        <p14:creationId xmlns:p14="http://schemas.microsoft.com/office/powerpoint/2010/main" val="4041332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6" name="Picture 4" descr="figure 4-10a-c"/>
          <p:cNvPicPr>
            <a:picLocks noChangeAspect="1" noChangeArrowheads="1"/>
          </p:cNvPicPr>
          <p:nvPr/>
        </p:nvPicPr>
        <p:blipFill>
          <a:blip r:embed="rId7"/>
          <a:srcRect/>
          <a:stretch>
            <a:fillRect/>
          </a:stretch>
        </p:blipFill>
        <p:spPr bwMode="auto">
          <a:xfrm>
            <a:off x="1752601" y="914401"/>
            <a:ext cx="4250440" cy="2772233"/>
          </a:xfrm>
          <a:prstGeom prst="rect">
            <a:avLst/>
          </a:prstGeom>
          <a:noFill/>
        </p:spPr>
      </p:pic>
      <p:sp>
        <p:nvSpPr>
          <p:cNvPr id="6" name="Rectangle 2"/>
          <p:cNvSpPr txBox="1">
            <a:spLocks noChangeArrowheads="1"/>
          </p:cNvSpPr>
          <p:nvPr/>
        </p:nvSpPr>
        <p:spPr>
          <a:xfrm>
            <a:off x="2743200" y="-68954"/>
            <a:ext cx="6172200" cy="85725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dirty="0">
                <a:latin typeface="Calibri" panose="020F0502020204030204" pitchFamily="34" charset="0"/>
              </a:rPr>
              <a:t>Alpha Helix</a:t>
            </a:r>
          </a:p>
        </p:txBody>
      </p:sp>
      <p:sp>
        <p:nvSpPr>
          <p:cNvPr id="2" name="Rectangle 1"/>
          <p:cNvSpPr/>
          <p:nvPr/>
        </p:nvSpPr>
        <p:spPr>
          <a:xfrm>
            <a:off x="594360" y="3867331"/>
            <a:ext cx="4663440" cy="2308324"/>
          </a:xfrm>
          <a:prstGeom prst="rect">
            <a:avLst/>
          </a:prstGeom>
        </p:spPr>
        <p:txBody>
          <a:bodyPr wrap="square">
            <a:spAutoFit/>
          </a:bodyPr>
          <a:lstStyle/>
          <a:p>
            <a:r>
              <a:rPr lang="en-US" dirty="0">
                <a:latin typeface="Calibri" panose="020F0502020204030204" pitchFamily="34" charset="0"/>
              </a:rPr>
              <a:t>Spiral conformation (</a:t>
            </a:r>
            <a:r>
              <a:rPr lang="en-US" i="1" dirty="0">
                <a:latin typeface="Calibri" panose="020F0502020204030204" pitchFamily="34" charset="0"/>
              </a:rPr>
              <a:t>helix</a:t>
            </a:r>
            <a:r>
              <a:rPr lang="en-US" dirty="0">
                <a:latin typeface="Calibri" panose="020F0502020204030204" pitchFamily="34" charset="0"/>
              </a:rPr>
              <a:t>) in which every backbone N-H group donates a hydrogen bond to the backbone C=O group of the amino acid four residues earlier:</a:t>
            </a:r>
          </a:p>
          <a:p>
            <a:endParaRPr lang="en-US" dirty="0">
              <a:latin typeface="Calibri" panose="020F0502020204030204" pitchFamily="34" charset="0"/>
            </a:endParaRPr>
          </a:p>
          <a:p>
            <a:r>
              <a:rPr lang="en-US" i="1" dirty="0">
                <a:latin typeface="Calibri" panose="020F0502020204030204" pitchFamily="34" charset="0"/>
              </a:rPr>
              <a:t>Intra-strand H-bonds, parallel to helix axis.</a:t>
            </a:r>
          </a:p>
          <a:p>
            <a:endParaRPr lang="en-US" i="1" dirty="0">
              <a:latin typeface="Calibri" panose="020F0502020204030204" pitchFamily="34" charset="0"/>
            </a:endParaRPr>
          </a:p>
          <a:p>
            <a:r>
              <a:rPr lang="en-US" i="1" dirty="0">
                <a:latin typeface="Calibri" panose="020F0502020204030204" pitchFamily="34" charset="0"/>
              </a:rPr>
              <a:t>Side-chains project outwards.</a:t>
            </a:r>
          </a:p>
        </p:txBody>
      </p:sp>
      <p:pic>
        <p:nvPicPr>
          <p:cNvPr id="8" name="ezgif.com-gif-to-mp4">
            <a:hlinkClick r:id="" action="ppaction://media"/>
            <a:extLst>
              <a:ext uri="{FF2B5EF4-FFF2-40B4-BE49-F238E27FC236}">
                <a16:creationId xmlns:a16="http://schemas.microsoft.com/office/drawing/2014/main" id="{E59B7A6B-A086-46D3-874A-FAD11A49345F}"/>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31133" r="31133"/>
          <a:stretch/>
        </p:blipFill>
        <p:spPr>
          <a:xfrm>
            <a:off x="6009749" y="609600"/>
            <a:ext cx="1975061" cy="4480462"/>
          </a:xfrm>
          <a:prstGeom prst="rect">
            <a:avLst/>
          </a:prstGeom>
        </p:spPr>
      </p:pic>
      <p:pic>
        <p:nvPicPr>
          <p:cNvPr id="4" name="helix_side">
            <a:hlinkClick r:id="" action="ppaction://media"/>
            <a:extLst>
              <a:ext uri="{FF2B5EF4-FFF2-40B4-BE49-F238E27FC236}">
                <a16:creationId xmlns:a16="http://schemas.microsoft.com/office/drawing/2014/main" id="{0745A1C4-121E-4F8F-A306-75122D51B167}"/>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8229601" y="2590036"/>
            <a:ext cx="2205181" cy="3658364"/>
          </a:xfrm>
          <a:prstGeom prst="rect">
            <a:avLst/>
          </a:prstGeom>
        </p:spPr>
      </p:pic>
      <p:sp>
        <p:nvSpPr>
          <p:cNvPr id="3" name="Date Placeholder 2">
            <a:extLst>
              <a:ext uri="{FF2B5EF4-FFF2-40B4-BE49-F238E27FC236}">
                <a16:creationId xmlns:a16="http://schemas.microsoft.com/office/drawing/2014/main" id="{00FE6CE9-0029-4802-91A7-7A64EFE08E66}"/>
              </a:ext>
            </a:extLst>
          </p:cNvPr>
          <p:cNvSpPr>
            <a:spLocks noGrp="1"/>
          </p:cNvSpPr>
          <p:nvPr>
            <p:ph type="dt" sz="half" idx="10"/>
          </p:nvPr>
        </p:nvSpPr>
        <p:spPr/>
        <p:txBody>
          <a:bodyPr/>
          <a:lstStyle/>
          <a:p>
            <a:fld id="{25A8E008-B37E-4C22-829F-861AC2426FFA}" type="datetime1">
              <a:rPr lang="en-US" smtClean="0"/>
              <a:t>8/12/2023</a:t>
            </a:fld>
            <a:endParaRPr lang="en-US"/>
          </a:p>
        </p:txBody>
      </p:sp>
      <p:sp>
        <p:nvSpPr>
          <p:cNvPr id="5" name="Footer Placeholder 4">
            <a:extLst>
              <a:ext uri="{FF2B5EF4-FFF2-40B4-BE49-F238E27FC236}">
                <a16:creationId xmlns:a16="http://schemas.microsoft.com/office/drawing/2014/main" id="{4D073E0F-55E7-420C-A20B-AA6EA279ADFD}"/>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D9A2527A-15CE-4BDE-9025-64C48964AE70}"/>
              </a:ext>
            </a:extLst>
          </p:cNvPr>
          <p:cNvSpPr>
            <a:spLocks noGrp="1"/>
          </p:cNvSpPr>
          <p:nvPr>
            <p:ph type="sldNum" sz="quarter" idx="12"/>
          </p:nvPr>
        </p:nvSpPr>
        <p:spPr/>
        <p:txBody>
          <a:bodyPr/>
          <a:lstStyle/>
          <a:p>
            <a:fld id="{DC3BB032-4020-48F4-953B-341806DC4A2B}" type="slidenum">
              <a:rPr lang="en-US" smtClean="0"/>
              <a:t>30</a:t>
            </a:fld>
            <a:endParaRPr lang="en-US"/>
          </a:p>
        </p:txBody>
      </p:sp>
    </p:spTree>
    <p:extLst>
      <p:ext uri="{BB962C8B-B14F-4D97-AF65-F5344CB8AC3E}">
        <p14:creationId xmlns:p14="http://schemas.microsoft.com/office/powerpoint/2010/main" val="129094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00"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video>
              <p:cMediaNode vol="80000">
                <p:cTn id="17" fill="hold" display="0">
                  <p:stCondLst>
                    <p:cond delay="indefinite"/>
                  </p:stCondLst>
                </p:cTn>
                <p:tgtEl>
                  <p:spTgt spid="4"/>
                </p:tgtEl>
              </p:cMediaNode>
            </p:video>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60" name="Picture 4" descr="figure 4-10d-f"/>
          <p:cNvPicPr>
            <a:picLocks noChangeAspect="1" noChangeArrowheads="1"/>
          </p:cNvPicPr>
          <p:nvPr/>
        </p:nvPicPr>
        <p:blipFill>
          <a:blip r:embed="rId7"/>
          <a:srcRect/>
          <a:stretch>
            <a:fillRect/>
          </a:stretch>
        </p:blipFill>
        <p:spPr bwMode="auto">
          <a:xfrm>
            <a:off x="1973581" y="1019939"/>
            <a:ext cx="3893820" cy="3042343"/>
          </a:xfrm>
          <a:prstGeom prst="rect">
            <a:avLst/>
          </a:prstGeom>
          <a:noFill/>
        </p:spPr>
      </p:pic>
      <p:sp>
        <p:nvSpPr>
          <p:cNvPr id="5" name="Rectangle 2"/>
          <p:cNvSpPr txBox="1">
            <a:spLocks noChangeArrowheads="1"/>
          </p:cNvSpPr>
          <p:nvPr/>
        </p:nvSpPr>
        <p:spPr>
          <a:xfrm>
            <a:off x="2848943" y="-100266"/>
            <a:ext cx="6172200" cy="85725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dirty="0">
                <a:latin typeface="Calibri" panose="020F0502020204030204" pitchFamily="34" charset="0"/>
              </a:rPr>
              <a:t>Beta Sheet</a:t>
            </a:r>
          </a:p>
        </p:txBody>
      </p:sp>
      <p:sp>
        <p:nvSpPr>
          <p:cNvPr id="2" name="Rectangle 1"/>
          <p:cNvSpPr/>
          <p:nvPr/>
        </p:nvSpPr>
        <p:spPr>
          <a:xfrm>
            <a:off x="533400" y="4042295"/>
            <a:ext cx="5562600" cy="2308324"/>
          </a:xfrm>
          <a:prstGeom prst="rect">
            <a:avLst/>
          </a:prstGeom>
        </p:spPr>
        <p:txBody>
          <a:bodyPr wrap="square">
            <a:spAutoFit/>
          </a:bodyPr>
          <a:lstStyle/>
          <a:p>
            <a:pPr marL="285750" indent="-285750">
              <a:buFont typeface="Arial" panose="020B0604020202020204" pitchFamily="34" charset="0"/>
              <a:buChar char="•"/>
            </a:pPr>
            <a:r>
              <a:rPr lang="en-US" dirty="0">
                <a:latin typeface="Calibri" panose="020F0502020204030204" pitchFamily="34" charset="0"/>
              </a:rPr>
              <a:t>Beta-Strands connected laterally by backbone hydrogen bonds that are perpendicular to the strand, forming a generally twisted, pleated sheet.</a:t>
            </a:r>
          </a:p>
          <a:p>
            <a:pPr marL="285750" indent="-285750">
              <a:buFont typeface="Arial" panose="020B0604020202020204" pitchFamily="34" charset="0"/>
              <a:buChar char="•"/>
            </a:pPr>
            <a:r>
              <a:rPr lang="en-US" dirty="0">
                <a:latin typeface="Calibri" panose="020F0502020204030204" pitchFamily="34" charset="0"/>
              </a:rPr>
              <a:t>Sheets can have two or more strands </a:t>
            </a:r>
          </a:p>
          <a:p>
            <a:pPr marL="285750" indent="-285750">
              <a:buFont typeface="Arial" panose="020B0604020202020204" pitchFamily="34" charset="0"/>
              <a:buChar char="•"/>
            </a:pPr>
            <a:r>
              <a:rPr lang="en-US" dirty="0">
                <a:latin typeface="Calibri" panose="020F0502020204030204" pitchFamily="34" charset="0"/>
              </a:rPr>
              <a:t>Side-chains:</a:t>
            </a:r>
          </a:p>
          <a:p>
            <a:pPr marL="742950" lvl="1" indent="-285750">
              <a:buFont typeface="Arial" panose="020B0604020202020204" pitchFamily="34" charset="0"/>
              <a:buChar char="•"/>
            </a:pPr>
            <a:r>
              <a:rPr lang="en-US" dirty="0">
                <a:latin typeface="Calibri" panose="020F0502020204030204" pitchFamily="34" charset="0"/>
              </a:rPr>
              <a:t>project up and down along a strand.</a:t>
            </a:r>
          </a:p>
          <a:p>
            <a:pPr marL="742950" lvl="1" indent="-285750">
              <a:buFont typeface="Arial" panose="020B0604020202020204" pitchFamily="34" charset="0"/>
              <a:buChar char="•"/>
            </a:pPr>
            <a:r>
              <a:rPr lang="en-US" dirty="0">
                <a:latin typeface="Calibri" panose="020F0502020204030204" pitchFamily="34" charset="0"/>
              </a:rPr>
              <a:t>project in the same direction going from strand to strand across the sheet.</a:t>
            </a:r>
          </a:p>
        </p:txBody>
      </p:sp>
      <p:pic>
        <p:nvPicPr>
          <p:cNvPr id="8" name="ezgif.com-gif-to-mp4(2)">
            <a:hlinkClick r:id="" action="ppaction://media"/>
            <a:extLst>
              <a:ext uri="{FF2B5EF4-FFF2-40B4-BE49-F238E27FC236}">
                <a16:creationId xmlns:a16="http://schemas.microsoft.com/office/drawing/2014/main" id="{B31A68E2-FC7E-4254-B74A-D60DE95C67D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23775" t="11241" r="18681" b="6714"/>
          <a:stretch/>
        </p:blipFill>
        <p:spPr>
          <a:xfrm>
            <a:off x="7682740" y="81665"/>
            <a:ext cx="2312920" cy="2928404"/>
          </a:xfrm>
          <a:prstGeom prst="rect">
            <a:avLst/>
          </a:prstGeom>
        </p:spPr>
      </p:pic>
      <p:pic>
        <p:nvPicPr>
          <p:cNvPr id="3" name="sheet_sidechain">
            <a:hlinkClick r:id="" action="ppaction://media"/>
            <a:extLst>
              <a:ext uri="{FF2B5EF4-FFF2-40B4-BE49-F238E27FC236}">
                <a16:creationId xmlns:a16="http://schemas.microsoft.com/office/drawing/2014/main" id="{20AF4BEF-9347-4366-B3E6-0E40F15B301F}"/>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l="8092" t="-1" r="5808" b="401"/>
          <a:stretch/>
        </p:blipFill>
        <p:spPr>
          <a:xfrm>
            <a:off x="7467600" y="3656027"/>
            <a:ext cx="2743200" cy="2834640"/>
          </a:xfrm>
          <a:prstGeom prst="rect">
            <a:avLst/>
          </a:prstGeom>
        </p:spPr>
      </p:pic>
      <p:sp>
        <p:nvSpPr>
          <p:cNvPr id="4" name="Date Placeholder 3">
            <a:extLst>
              <a:ext uri="{FF2B5EF4-FFF2-40B4-BE49-F238E27FC236}">
                <a16:creationId xmlns:a16="http://schemas.microsoft.com/office/drawing/2014/main" id="{A0919F63-24CB-42CA-9A84-EC3B871F1605}"/>
              </a:ext>
            </a:extLst>
          </p:cNvPr>
          <p:cNvSpPr>
            <a:spLocks noGrp="1"/>
          </p:cNvSpPr>
          <p:nvPr>
            <p:ph type="dt" sz="half" idx="10"/>
          </p:nvPr>
        </p:nvSpPr>
        <p:spPr/>
        <p:txBody>
          <a:bodyPr/>
          <a:lstStyle/>
          <a:p>
            <a:fld id="{FAF2BDAD-C89B-4C25-AFDC-60144D5CA634}" type="datetime1">
              <a:rPr lang="en-US" smtClean="0"/>
              <a:t>8/12/2023</a:t>
            </a:fld>
            <a:endParaRPr lang="en-US"/>
          </a:p>
        </p:txBody>
      </p:sp>
      <p:sp>
        <p:nvSpPr>
          <p:cNvPr id="6" name="Footer Placeholder 5">
            <a:extLst>
              <a:ext uri="{FF2B5EF4-FFF2-40B4-BE49-F238E27FC236}">
                <a16:creationId xmlns:a16="http://schemas.microsoft.com/office/drawing/2014/main" id="{FFE0E0D9-6413-454A-BE72-8750E0A29C5F}"/>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DA837702-E1D6-485D-9434-BB56EC835460}"/>
              </a:ext>
            </a:extLst>
          </p:cNvPr>
          <p:cNvSpPr>
            <a:spLocks noGrp="1"/>
          </p:cNvSpPr>
          <p:nvPr>
            <p:ph type="sldNum" sz="quarter" idx="12"/>
          </p:nvPr>
        </p:nvSpPr>
        <p:spPr/>
        <p:txBody>
          <a:bodyPr/>
          <a:lstStyle/>
          <a:p>
            <a:fld id="{DC3BB032-4020-48F4-953B-341806DC4A2B}" type="slidenum">
              <a:rPr lang="en-US" smtClean="0"/>
              <a:t>31</a:t>
            </a:fld>
            <a:endParaRPr lang="en-US"/>
          </a:p>
        </p:txBody>
      </p:sp>
    </p:spTree>
    <p:extLst>
      <p:ext uri="{BB962C8B-B14F-4D97-AF65-F5344CB8AC3E}">
        <p14:creationId xmlns:p14="http://schemas.microsoft.com/office/powerpoint/2010/main" val="176651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00"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video>
              <p:cMediaNode vol="80000">
                <p:cTn id="17" fill="hold" display="0">
                  <p:stCondLst>
                    <p:cond delay="indefinite"/>
                  </p:stCondLst>
                </p:cTn>
                <p:tgtEl>
                  <p:spTgt spid="3"/>
                </p:tgtEl>
              </p:cMediaNode>
            </p:video>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Figure 4-06"/>
          <p:cNvPicPr>
            <a:picLocks noChangeAspect="1" noChangeArrowheads="1"/>
          </p:cNvPicPr>
          <p:nvPr/>
        </p:nvPicPr>
        <p:blipFill>
          <a:blip r:embed="rId3"/>
          <a:srcRect/>
          <a:stretch>
            <a:fillRect/>
          </a:stretch>
        </p:blipFill>
        <p:spPr bwMode="auto">
          <a:xfrm>
            <a:off x="2966594" y="705864"/>
            <a:ext cx="4903087" cy="4366260"/>
          </a:xfrm>
          <a:prstGeom prst="rect">
            <a:avLst/>
          </a:prstGeom>
          <a:noFill/>
          <a:ln w="9525">
            <a:noFill/>
            <a:miter lim="800000"/>
            <a:headEnd/>
            <a:tailEnd/>
          </a:ln>
          <a:effectLst/>
        </p:spPr>
      </p:pic>
      <p:sp>
        <p:nvSpPr>
          <p:cNvPr id="7" name="Rectangle 6">
            <a:extLst>
              <a:ext uri="{FF2B5EF4-FFF2-40B4-BE49-F238E27FC236}">
                <a16:creationId xmlns:a16="http://schemas.microsoft.com/office/drawing/2014/main" id="{527E8504-C78C-4B8E-AD99-6FD68051FDEC}"/>
              </a:ext>
            </a:extLst>
          </p:cNvPr>
          <p:cNvSpPr/>
          <p:nvPr/>
        </p:nvSpPr>
        <p:spPr>
          <a:xfrm>
            <a:off x="7874885" y="794879"/>
            <a:ext cx="3631315" cy="2945422"/>
          </a:xfrm>
          <a:prstGeom prst="rect">
            <a:avLst/>
          </a:prstGeom>
        </p:spPr>
        <p:txBody>
          <a:bodyPr wrap="square">
            <a:spAutoFit/>
          </a:bodyPr>
          <a:lstStyle/>
          <a:p>
            <a:pPr marL="285744" indent="-285744">
              <a:spcBef>
                <a:spcPct val="15000"/>
              </a:spcBef>
              <a:buFont typeface="Arial" panose="020B0604020202020204" pitchFamily="34" charset="0"/>
              <a:buChar char="•"/>
            </a:pPr>
            <a:r>
              <a:rPr lang="en-US" b="1" dirty="0">
                <a:latin typeface="Calibri" panose="020F0502020204030204" pitchFamily="34" charset="0"/>
              </a:rPr>
              <a:t>Hydrogen bonds </a:t>
            </a:r>
            <a:r>
              <a:rPr lang="en-US" dirty="0">
                <a:latin typeface="Calibri" panose="020F0502020204030204" pitchFamily="34" charset="0"/>
              </a:rPr>
              <a:t>form between hydrogen atoms and the carbonyl group in the peptide-bonded backbone – secondary structure</a:t>
            </a:r>
          </a:p>
          <a:p>
            <a:pPr marL="285744" indent="-285744">
              <a:spcBef>
                <a:spcPct val="15000"/>
              </a:spcBef>
              <a:buFont typeface="Arial" panose="020B0604020202020204" pitchFamily="34" charset="0"/>
              <a:buChar char="•"/>
            </a:pPr>
            <a:r>
              <a:rPr lang="en-US" dirty="0">
                <a:latin typeface="Calibri" panose="020F0502020204030204" pitchFamily="34" charset="0"/>
              </a:rPr>
              <a:t>Hydrogen bonds are also found  between hydrogen and electronegative atoms in side chains (sidechain-sidechain)</a:t>
            </a:r>
          </a:p>
          <a:p>
            <a:pPr marL="285744" indent="-285744">
              <a:spcBef>
                <a:spcPct val="15000"/>
              </a:spcBef>
              <a:buFont typeface="Arial" panose="020B0604020202020204" pitchFamily="34" charset="0"/>
              <a:buChar char="•"/>
            </a:pPr>
            <a:r>
              <a:rPr lang="en-US" dirty="0">
                <a:latin typeface="Calibri" panose="020F0502020204030204" pitchFamily="34" charset="0"/>
              </a:rPr>
              <a:t> Sidechains can form hydrogen bonds to the mainchain too.</a:t>
            </a:r>
          </a:p>
        </p:txBody>
      </p:sp>
      <p:sp>
        <p:nvSpPr>
          <p:cNvPr id="2" name="TextBox 1">
            <a:extLst>
              <a:ext uri="{FF2B5EF4-FFF2-40B4-BE49-F238E27FC236}">
                <a16:creationId xmlns:a16="http://schemas.microsoft.com/office/drawing/2014/main" id="{A88C629B-0FDB-4937-A467-4CC5CFB8954B}"/>
              </a:ext>
            </a:extLst>
          </p:cNvPr>
          <p:cNvSpPr txBox="1"/>
          <p:nvPr/>
        </p:nvSpPr>
        <p:spPr>
          <a:xfrm>
            <a:off x="3342238" y="3724346"/>
            <a:ext cx="1387405" cy="338554"/>
          </a:xfrm>
          <a:prstGeom prst="rect">
            <a:avLst/>
          </a:prstGeom>
          <a:noFill/>
        </p:spPr>
        <p:txBody>
          <a:bodyPr wrap="square" rtlCol="0">
            <a:spAutoFit/>
          </a:bodyPr>
          <a:lstStyle/>
          <a:p>
            <a:r>
              <a:rPr lang="en-US" sz="1600" dirty="0">
                <a:latin typeface="Calibri" panose="020F0502020204030204" pitchFamily="34" charset="0"/>
              </a:rPr>
              <a:t>2</a:t>
            </a:r>
            <a:r>
              <a:rPr lang="en-US" sz="1600" baseline="30000" dirty="0">
                <a:latin typeface="Calibri" panose="020F0502020204030204" pitchFamily="34" charset="0"/>
              </a:rPr>
              <a:t>ndy </a:t>
            </a:r>
            <a:r>
              <a:rPr lang="en-US" sz="1600" dirty="0">
                <a:latin typeface="Calibri" panose="020F0502020204030204" pitchFamily="34" charset="0"/>
              </a:rPr>
              <a:t>Structure</a:t>
            </a:r>
          </a:p>
        </p:txBody>
      </p:sp>
      <p:sp>
        <p:nvSpPr>
          <p:cNvPr id="4" name="TextBox 3">
            <a:extLst>
              <a:ext uri="{FF2B5EF4-FFF2-40B4-BE49-F238E27FC236}">
                <a16:creationId xmlns:a16="http://schemas.microsoft.com/office/drawing/2014/main" id="{A94D694E-3030-4CF7-99CD-D61DFBED8F8D}"/>
              </a:ext>
            </a:extLst>
          </p:cNvPr>
          <p:cNvSpPr txBox="1"/>
          <p:nvPr/>
        </p:nvSpPr>
        <p:spPr>
          <a:xfrm>
            <a:off x="5547713" y="3724346"/>
            <a:ext cx="1764913" cy="338554"/>
          </a:xfrm>
          <a:prstGeom prst="rect">
            <a:avLst/>
          </a:prstGeom>
          <a:noFill/>
        </p:spPr>
        <p:txBody>
          <a:bodyPr wrap="square" rtlCol="0">
            <a:spAutoFit/>
          </a:bodyPr>
          <a:lstStyle/>
          <a:p>
            <a:r>
              <a:rPr lang="en-US" sz="1600" dirty="0">
                <a:latin typeface="Calibri" panose="020F0502020204030204" pitchFamily="34" charset="0"/>
              </a:rPr>
              <a:t>3</a:t>
            </a:r>
            <a:r>
              <a:rPr lang="en-US" sz="1600" baseline="30000" dirty="0">
                <a:latin typeface="Calibri" panose="020F0502020204030204" pitchFamily="34" charset="0"/>
              </a:rPr>
              <a:t>ry</a:t>
            </a:r>
            <a:r>
              <a:rPr lang="en-US" sz="1600" dirty="0">
                <a:latin typeface="Calibri" panose="020F0502020204030204" pitchFamily="34" charset="0"/>
              </a:rPr>
              <a:t> Structure</a:t>
            </a:r>
          </a:p>
        </p:txBody>
      </p:sp>
      <p:pic>
        <p:nvPicPr>
          <p:cNvPr id="8" name="Picture 7">
            <a:extLst>
              <a:ext uri="{FF2B5EF4-FFF2-40B4-BE49-F238E27FC236}">
                <a16:creationId xmlns:a16="http://schemas.microsoft.com/office/drawing/2014/main" id="{FB4068D4-76B8-4D72-8725-8E5623EB4E68}"/>
              </a:ext>
            </a:extLst>
          </p:cNvPr>
          <p:cNvPicPr>
            <a:picLocks noChangeAspect="1"/>
          </p:cNvPicPr>
          <p:nvPr/>
        </p:nvPicPr>
        <p:blipFill rotWithShape="1">
          <a:blip r:embed="rId4"/>
          <a:srcRect l="50968" t="16867" r="38365"/>
          <a:stretch/>
        </p:blipFill>
        <p:spPr>
          <a:xfrm rot="20176765">
            <a:off x="2016747" y="4014191"/>
            <a:ext cx="706383" cy="2293892"/>
          </a:xfrm>
          <a:prstGeom prst="rect">
            <a:avLst/>
          </a:prstGeom>
          <a:scene3d>
            <a:camera prst="orthographicFront">
              <a:rot lat="0" lon="0" rev="0"/>
            </a:camera>
            <a:lightRig rig="threePt" dir="t"/>
          </a:scene3d>
        </p:spPr>
      </p:pic>
      <p:sp>
        <p:nvSpPr>
          <p:cNvPr id="6" name="TextBox 5">
            <a:extLst>
              <a:ext uri="{FF2B5EF4-FFF2-40B4-BE49-F238E27FC236}">
                <a16:creationId xmlns:a16="http://schemas.microsoft.com/office/drawing/2014/main" id="{9479B4CA-FE22-43FF-ACB2-D41D206835F5}"/>
              </a:ext>
            </a:extLst>
          </p:cNvPr>
          <p:cNvSpPr txBox="1"/>
          <p:nvPr/>
        </p:nvSpPr>
        <p:spPr>
          <a:xfrm>
            <a:off x="2438400" y="56453"/>
            <a:ext cx="7501349" cy="523220"/>
          </a:xfrm>
          <a:prstGeom prst="rect">
            <a:avLst/>
          </a:prstGeom>
          <a:noFill/>
        </p:spPr>
        <p:txBody>
          <a:bodyPr wrap="none" rtlCol="0">
            <a:spAutoFit/>
          </a:bodyPr>
          <a:lstStyle/>
          <a:p>
            <a:r>
              <a:rPr lang="en-US" sz="2800" dirty="0">
                <a:latin typeface="Calibri" panose="020F0502020204030204" pitchFamily="34" charset="0"/>
              </a:rPr>
              <a:t>Hydrogen Bonding Stabilizes the Tertiary Structure</a:t>
            </a:r>
          </a:p>
        </p:txBody>
      </p:sp>
      <p:graphicFrame>
        <p:nvGraphicFramePr>
          <p:cNvPr id="10" name="Object 9">
            <a:extLst>
              <a:ext uri="{FF2B5EF4-FFF2-40B4-BE49-F238E27FC236}">
                <a16:creationId xmlns:a16="http://schemas.microsoft.com/office/drawing/2014/main" id="{112204F2-12E2-418A-9B4C-DBF22B181837}"/>
              </a:ext>
            </a:extLst>
          </p:cNvPr>
          <p:cNvGraphicFramePr>
            <a:graphicFrameLocks noChangeAspect="1"/>
          </p:cNvGraphicFramePr>
          <p:nvPr/>
        </p:nvGraphicFramePr>
        <p:xfrm>
          <a:off x="4114801" y="5016532"/>
          <a:ext cx="2606675" cy="1449387"/>
        </p:xfrm>
        <a:graphic>
          <a:graphicData uri="http://schemas.openxmlformats.org/presentationml/2006/ole">
            <mc:AlternateContent xmlns:mc="http://schemas.openxmlformats.org/markup-compatibility/2006">
              <mc:Choice xmlns:v="urn:schemas-microsoft-com:vml" Requires="v">
                <p:oleObj name="MDLDrawObject Class" r:id="rId5" imgW="4762377" imgH="2647819" progId="MDLDrawOLE.MDLDrawObject.1">
                  <p:embed/>
                </p:oleObj>
              </mc:Choice>
              <mc:Fallback>
                <p:oleObj name="MDLDrawObject Class" r:id="rId5" imgW="4762377" imgH="2647819" progId="MDLDrawOLE.MDLDrawObject.1">
                  <p:embed/>
                  <p:pic>
                    <p:nvPicPr>
                      <p:cNvPr id="10" name="Object 9">
                        <a:extLst>
                          <a:ext uri="{FF2B5EF4-FFF2-40B4-BE49-F238E27FC236}">
                            <a16:creationId xmlns:a16="http://schemas.microsoft.com/office/drawing/2014/main" id="{112204F2-12E2-418A-9B4C-DBF22B181837}"/>
                          </a:ext>
                        </a:extLst>
                      </p:cNvPr>
                      <p:cNvPicPr/>
                      <p:nvPr/>
                    </p:nvPicPr>
                    <p:blipFill>
                      <a:blip r:embed="rId6"/>
                      <a:stretch>
                        <a:fillRect/>
                      </a:stretch>
                    </p:blipFill>
                    <p:spPr>
                      <a:xfrm>
                        <a:off x="4114801" y="5016532"/>
                        <a:ext cx="2606675" cy="144938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D4ED254C-0F48-44DF-AA05-3BF39A037C14}"/>
              </a:ext>
            </a:extLst>
          </p:cNvPr>
          <p:cNvGraphicFramePr>
            <a:graphicFrameLocks noChangeAspect="1"/>
          </p:cNvGraphicFramePr>
          <p:nvPr/>
        </p:nvGraphicFramePr>
        <p:xfrm>
          <a:off x="7441798" y="4953029"/>
          <a:ext cx="2974607" cy="1512888"/>
        </p:xfrm>
        <a:graphic>
          <a:graphicData uri="http://schemas.openxmlformats.org/presentationml/2006/ole">
            <mc:AlternateContent xmlns:mc="http://schemas.openxmlformats.org/markup-compatibility/2006">
              <mc:Choice xmlns:v="urn:schemas-microsoft-com:vml" Requires="v">
                <p:oleObj name="MDLDrawObject Class" r:id="rId7" imgW="5057510" imgH="2571356" progId="MDLDrawOLE.MDLDrawObject.1">
                  <p:embed/>
                </p:oleObj>
              </mc:Choice>
              <mc:Fallback>
                <p:oleObj name="MDLDrawObject Class" r:id="rId7" imgW="5057510" imgH="2571356" progId="MDLDrawOLE.MDLDrawObject.1">
                  <p:embed/>
                  <p:pic>
                    <p:nvPicPr>
                      <p:cNvPr id="12" name="Object 11">
                        <a:extLst>
                          <a:ext uri="{FF2B5EF4-FFF2-40B4-BE49-F238E27FC236}">
                            <a16:creationId xmlns:a16="http://schemas.microsoft.com/office/drawing/2014/main" id="{D4ED254C-0F48-44DF-AA05-3BF39A037C14}"/>
                          </a:ext>
                        </a:extLst>
                      </p:cNvPr>
                      <p:cNvPicPr/>
                      <p:nvPr/>
                    </p:nvPicPr>
                    <p:blipFill>
                      <a:blip r:embed="rId8"/>
                      <a:stretch>
                        <a:fillRect/>
                      </a:stretch>
                    </p:blipFill>
                    <p:spPr>
                      <a:xfrm>
                        <a:off x="7441798" y="4953029"/>
                        <a:ext cx="2974607" cy="1512888"/>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0375D3B9-6170-4D32-84D7-7809434082C7}"/>
              </a:ext>
            </a:extLst>
          </p:cNvPr>
          <p:cNvSpPr>
            <a:spLocks noGrp="1"/>
          </p:cNvSpPr>
          <p:nvPr>
            <p:ph type="dt" sz="half" idx="10"/>
          </p:nvPr>
        </p:nvSpPr>
        <p:spPr/>
        <p:txBody>
          <a:bodyPr/>
          <a:lstStyle/>
          <a:p>
            <a:fld id="{6E4D3045-42CE-4542-A2FA-A4419E87D81F}" type="datetime1">
              <a:rPr lang="en-US" smtClean="0"/>
              <a:t>8/12/2023</a:t>
            </a:fld>
            <a:endParaRPr lang="en-US"/>
          </a:p>
        </p:txBody>
      </p:sp>
      <p:sp>
        <p:nvSpPr>
          <p:cNvPr id="5" name="Footer Placeholder 4">
            <a:extLst>
              <a:ext uri="{FF2B5EF4-FFF2-40B4-BE49-F238E27FC236}">
                <a16:creationId xmlns:a16="http://schemas.microsoft.com/office/drawing/2014/main" id="{A2002CB8-D0AB-443D-BE0A-3F849B096855}"/>
              </a:ext>
            </a:extLst>
          </p:cNvPr>
          <p:cNvSpPr>
            <a:spLocks noGrp="1"/>
          </p:cNvSpPr>
          <p:nvPr>
            <p:ph type="ftr" sz="quarter" idx="11"/>
          </p:nvPr>
        </p:nvSpPr>
        <p:spPr/>
        <p:txBody>
          <a:bodyPr/>
          <a:lstStyle/>
          <a:p>
            <a:r>
              <a:rPr lang="en-US"/>
              <a:t>Lecture 1 - D &amp; D</a:t>
            </a:r>
          </a:p>
        </p:txBody>
      </p:sp>
      <p:sp>
        <p:nvSpPr>
          <p:cNvPr id="9" name="Slide Number Placeholder 8">
            <a:extLst>
              <a:ext uri="{FF2B5EF4-FFF2-40B4-BE49-F238E27FC236}">
                <a16:creationId xmlns:a16="http://schemas.microsoft.com/office/drawing/2014/main" id="{A5290B60-1C17-43EF-84AA-2DF8723588A3}"/>
              </a:ext>
            </a:extLst>
          </p:cNvPr>
          <p:cNvSpPr>
            <a:spLocks noGrp="1"/>
          </p:cNvSpPr>
          <p:nvPr>
            <p:ph type="sldNum" sz="quarter" idx="12"/>
          </p:nvPr>
        </p:nvSpPr>
        <p:spPr/>
        <p:txBody>
          <a:bodyPr/>
          <a:lstStyle/>
          <a:p>
            <a:fld id="{DC3BB032-4020-48F4-953B-341806DC4A2B}" type="slidenum">
              <a:rPr lang="en-US" smtClean="0"/>
              <a:t>32</a:t>
            </a:fld>
            <a:endParaRPr lang="en-US"/>
          </a:p>
        </p:txBody>
      </p:sp>
    </p:spTree>
    <p:extLst>
      <p:ext uri="{BB962C8B-B14F-4D97-AF65-F5344CB8AC3E}">
        <p14:creationId xmlns:p14="http://schemas.microsoft.com/office/powerpoint/2010/main" val="18026598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Figure 4-04"/>
          <p:cNvPicPr>
            <a:picLocks noChangeAspect="1" noChangeArrowheads="1"/>
          </p:cNvPicPr>
          <p:nvPr/>
        </p:nvPicPr>
        <p:blipFill rotWithShape="1">
          <a:blip r:embed="rId5">
            <a:extLst>
              <a:ext uri="{28A0092B-C50C-407E-A947-70E740481C1C}">
                <a14:useLocalDpi xmlns:a14="http://schemas.microsoft.com/office/drawing/2010/main" val="0"/>
              </a:ext>
            </a:extLst>
          </a:blip>
          <a:srcRect l="28662" t="53764" r="31928"/>
          <a:stretch/>
        </p:blipFill>
        <p:spPr bwMode="auto">
          <a:xfrm>
            <a:off x="1060423" y="3982629"/>
            <a:ext cx="2828819" cy="2377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28601" y="656156"/>
            <a:ext cx="3733800" cy="3901068"/>
          </a:xfrm>
          <a:prstGeom prst="rect">
            <a:avLst/>
          </a:prstGeom>
        </p:spPr>
        <p:txBody>
          <a:bodyPr wrap="square">
            <a:spAutoFit/>
          </a:bodyPr>
          <a:lstStyle/>
          <a:p>
            <a:pPr marL="285744" indent="-285744">
              <a:spcBef>
                <a:spcPct val="15000"/>
              </a:spcBef>
              <a:buFont typeface="Arial" panose="020B0604020202020204" pitchFamily="34" charset="0"/>
              <a:buChar char="•"/>
            </a:pPr>
            <a:r>
              <a:rPr lang="en-US" dirty="0" err="1">
                <a:latin typeface="Calibri" panose="020F0502020204030204" pitchFamily="34" charset="0"/>
              </a:rPr>
              <a:t>VdW</a:t>
            </a:r>
            <a:r>
              <a:rPr lang="en-US" dirty="0">
                <a:latin typeface="Calibri" panose="020F0502020204030204" pitchFamily="34" charset="0"/>
              </a:rPr>
              <a:t> are weak electrostatic interactions between side chains due to temporary (fluctuating) charges.</a:t>
            </a:r>
          </a:p>
          <a:p>
            <a:pPr marL="285744" indent="-285744">
              <a:spcBef>
                <a:spcPct val="15000"/>
              </a:spcBef>
              <a:buFont typeface="Arial" panose="020B0604020202020204" pitchFamily="34" charset="0"/>
              <a:buChar char="•"/>
            </a:pPr>
            <a:r>
              <a:rPr lang="en-US" dirty="0">
                <a:latin typeface="Calibri" panose="020F0502020204030204" pitchFamily="34" charset="0"/>
              </a:rPr>
              <a:t>Attractive from long distance</a:t>
            </a:r>
          </a:p>
          <a:p>
            <a:pPr marL="285744" indent="-285744">
              <a:spcBef>
                <a:spcPct val="15000"/>
              </a:spcBef>
              <a:buFont typeface="Arial" panose="020B0604020202020204" pitchFamily="34" charset="0"/>
              <a:buChar char="•"/>
            </a:pPr>
            <a:r>
              <a:rPr lang="en-US" dirty="0">
                <a:latin typeface="Calibri" panose="020F0502020204030204" pitchFamily="34" charset="0"/>
              </a:rPr>
              <a:t>Distance at lowest energy is at the van der Waals radii of the atoms.</a:t>
            </a:r>
          </a:p>
          <a:p>
            <a:pPr marL="285744" indent="-285744">
              <a:spcBef>
                <a:spcPct val="15000"/>
              </a:spcBef>
              <a:buFont typeface="Arial" panose="020B0604020202020204" pitchFamily="34" charset="0"/>
              <a:buChar char="•"/>
            </a:pPr>
            <a:r>
              <a:rPr lang="en-US" dirty="0">
                <a:latin typeface="Calibri" panose="020F0502020204030204" pitchFamily="34" charset="0"/>
              </a:rPr>
              <a:t>Optimized in the core of folded proteins by “knobs fitting into holes”</a:t>
            </a:r>
          </a:p>
          <a:p>
            <a:pPr marL="285744" indent="-285744">
              <a:spcBef>
                <a:spcPct val="15000"/>
              </a:spcBef>
              <a:buFont typeface="Arial" panose="020B0604020202020204" pitchFamily="34" charset="0"/>
              <a:buChar char="•"/>
            </a:pPr>
            <a:r>
              <a:rPr lang="en-US" dirty="0">
                <a:latin typeface="Calibri" panose="020F0502020204030204" pitchFamily="34" charset="0"/>
              </a:rPr>
              <a:t>Strength proportional to contact area.</a:t>
            </a:r>
          </a:p>
          <a:p>
            <a:pPr>
              <a:spcBef>
                <a:spcPct val="15000"/>
              </a:spcBef>
            </a:pPr>
            <a:endParaRPr lang="en-US" dirty="0">
              <a:latin typeface="Calibri" panose="020F0502020204030204" pitchFamily="34" charset="0"/>
            </a:endParaRPr>
          </a:p>
        </p:txBody>
      </p:sp>
      <p:pic>
        <p:nvPicPr>
          <p:cNvPr id="6" name="Picture 5">
            <a:extLst>
              <a:ext uri="{FF2B5EF4-FFF2-40B4-BE49-F238E27FC236}">
                <a16:creationId xmlns:a16="http://schemas.microsoft.com/office/drawing/2014/main" id="{1754A239-372C-4874-AE5C-D1254B7796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6351" y="638710"/>
            <a:ext cx="2647339" cy="2587172"/>
          </a:xfrm>
          <a:prstGeom prst="rect">
            <a:avLst/>
          </a:prstGeom>
        </p:spPr>
      </p:pic>
      <p:pic>
        <p:nvPicPr>
          <p:cNvPr id="8" name="Picture 7">
            <a:extLst>
              <a:ext uri="{FF2B5EF4-FFF2-40B4-BE49-F238E27FC236}">
                <a16:creationId xmlns:a16="http://schemas.microsoft.com/office/drawing/2014/main" id="{161BA563-E903-4A55-88A3-65A81E15B4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05449" y="3271193"/>
            <a:ext cx="3789139" cy="2652395"/>
          </a:xfrm>
          <a:prstGeom prst="rect">
            <a:avLst/>
          </a:prstGeom>
        </p:spPr>
      </p:pic>
      <p:sp>
        <p:nvSpPr>
          <p:cNvPr id="3" name="TextBox 2">
            <a:extLst>
              <a:ext uri="{FF2B5EF4-FFF2-40B4-BE49-F238E27FC236}">
                <a16:creationId xmlns:a16="http://schemas.microsoft.com/office/drawing/2014/main" id="{EE0F3F73-7E39-4360-844E-DF8A0740EED9}"/>
              </a:ext>
            </a:extLst>
          </p:cNvPr>
          <p:cNvSpPr txBox="1"/>
          <p:nvPr/>
        </p:nvSpPr>
        <p:spPr>
          <a:xfrm>
            <a:off x="2286002" y="30480"/>
            <a:ext cx="8802603" cy="523220"/>
          </a:xfrm>
          <a:prstGeom prst="rect">
            <a:avLst/>
          </a:prstGeom>
          <a:noFill/>
        </p:spPr>
        <p:txBody>
          <a:bodyPr wrap="none" rtlCol="0">
            <a:spAutoFit/>
          </a:bodyPr>
          <a:lstStyle/>
          <a:p>
            <a:r>
              <a:rPr lang="en-US" sz="2800" dirty="0">
                <a:latin typeface="Calibri" panose="020F0502020204030204" pitchFamily="34" charset="0"/>
              </a:rPr>
              <a:t>Van der Waals (</a:t>
            </a:r>
            <a:r>
              <a:rPr lang="en-US" sz="2800" dirty="0" err="1">
                <a:latin typeface="Calibri" panose="020F0502020204030204" pitchFamily="34" charset="0"/>
              </a:rPr>
              <a:t>VdW</a:t>
            </a:r>
            <a:r>
              <a:rPr lang="en-US" sz="2800" dirty="0">
                <a:latin typeface="Calibri" panose="020F0502020204030204" pitchFamily="34" charset="0"/>
              </a:rPr>
              <a:t>) interactions Stabilize the Folded State</a:t>
            </a:r>
          </a:p>
        </p:txBody>
      </p:sp>
      <p:pic>
        <p:nvPicPr>
          <p:cNvPr id="10" name="core">
            <a:hlinkClick r:id="" action="ppaction://media"/>
            <a:extLst>
              <a:ext uri="{FF2B5EF4-FFF2-40B4-BE49-F238E27FC236}">
                <a16:creationId xmlns:a16="http://schemas.microsoft.com/office/drawing/2014/main" id="{BFF07ECA-8DFD-45BC-9B8D-3861449C08CA}"/>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832196" y="986465"/>
            <a:ext cx="3339728" cy="4498791"/>
          </a:xfrm>
          <a:prstGeom prst="rect">
            <a:avLst/>
          </a:prstGeom>
        </p:spPr>
      </p:pic>
      <p:sp>
        <p:nvSpPr>
          <p:cNvPr id="4" name="Date Placeholder 3">
            <a:extLst>
              <a:ext uri="{FF2B5EF4-FFF2-40B4-BE49-F238E27FC236}">
                <a16:creationId xmlns:a16="http://schemas.microsoft.com/office/drawing/2014/main" id="{B0E3B19B-4BB5-4CD3-906B-BEA648FC5B69}"/>
              </a:ext>
            </a:extLst>
          </p:cNvPr>
          <p:cNvSpPr>
            <a:spLocks noGrp="1"/>
          </p:cNvSpPr>
          <p:nvPr>
            <p:ph type="dt" sz="half" idx="10"/>
          </p:nvPr>
        </p:nvSpPr>
        <p:spPr/>
        <p:txBody>
          <a:bodyPr/>
          <a:lstStyle/>
          <a:p>
            <a:fld id="{91C08F7F-C4A2-413C-8526-927BAB888EBB}" type="datetime1">
              <a:rPr lang="en-US" smtClean="0"/>
              <a:t>8/12/2023</a:t>
            </a:fld>
            <a:endParaRPr lang="en-US"/>
          </a:p>
        </p:txBody>
      </p:sp>
      <p:sp>
        <p:nvSpPr>
          <p:cNvPr id="5" name="Footer Placeholder 4">
            <a:extLst>
              <a:ext uri="{FF2B5EF4-FFF2-40B4-BE49-F238E27FC236}">
                <a16:creationId xmlns:a16="http://schemas.microsoft.com/office/drawing/2014/main" id="{235E7CE6-BE30-4A22-9820-085738D6B35B}"/>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14F503F9-1228-4924-B4C4-344622519240}"/>
              </a:ext>
            </a:extLst>
          </p:cNvPr>
          <p:cNvSpPr>
            <a:spLocks noGrp="1"/>
          </p:cNvSpPr>
          <p:nvPr>
            <p:ph type="sldNum" sz="quarter" idx="12"/>
          </p:nvPr>
        </p:nvSpPr>
        <p:spPr/>
        <p:txBody>
          <a:bodyPr/>
          <a:lstStyle/>
          <a:p>
            <a:fld id="{DC3BB032-4020-48F4-953B-341806DC4A2B}" type="slidenum">
              <a:rPr lang="en-US" smtClean="0"/>
              <a:t>33</a:t>
            </a:fld>
            <a:endParaRPr lang="en-US"/>
          </a:p>
        </p:txBody>
      </p:sp>
    </p:spTree>
    <p:extLst>
      <p:ext uri="{BB962C8B-B14F-4D97-AF65-F5344CB8AC3E}">
        <p14:creationId xmlns:p14="http://schemas.microsoft.com/office/powerpoint/2010/main" val="120251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anoGriptech technolog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8800" y="838200"/>
            <a:ext cx="8636000" cy="4857751"/>
          </a:xfrm>
          <a:prstGeom prst="rect">
            <a:avLst/>
          </a:prstGeom>
        </p:spPr>
      </p:pic>
      <p:sp>
        <p:nvSpPr>
          <p:cNvPr id="2" name="TextBox 1">
            <a:extLst>
              <a:ext uri="{FF2B5EF4-FFF2-40B4-BE49-F238E27FC236}">
                <a16:creationId xmlns:a16="http://schemas.microsoft.com/office/drawing/2014/main" id="{CC0CB7D3-5E39-486A-8AE6-AF4CB071EC40}"/>
              </a:ext>
            </a:extLst>
          </p:cNvPr>
          <p:cNvSpPr txBox="1"/>
          <p:nvPr/>
        </p:nvSpPr>
        <p:spPr>
          <a:xfrm>
            <a:off x="1928216" y="105429"/>
            <a:ext cx="8284768" cy="523220"/>
          </a:xfrm>
          <a:prstGeom prst="rect">
            <a:avLst/>
          </a:prstGeom>
          <a:noFill/>
        </p:spPr>
        <p:txBody>
          <a:bodyPr wrap="none" rtlCol="0">
            <a:spAutoFit/>
          </a:bodyPr>
          <a:lstStyle/>
          <a:p>
            <a:r>
              <a:rPr lang="en-US" sz="2800" dirty="0">
                <a:latin typeface="Calibri" panose="020F0502020204030204" pitchFamily="34" charset="0"/>
              </a:rPr>
              <a:t>Strength of Van der Waals Depends on the Surface Area</a:t>
            </a:r>
          </a:p>
        </p:txBody>
      </p:sp>
      <p:sp>
        <p:nvSpPr>
          <p:cNvPr id="4" name="Date Placeholder 3">
            <a:extLst>
              <a:ext uri="{FF2B5EF4-FFF2-40B4-BE49-F238E27FC236}">
                <a16:creationId xmlns:a16="http://schemas.microsoft.com/office/drawing/2014/main" id="{175D4AC9-911D-49C8-8DE0-36208850BFEA}"/>
              </a:ext>
            </a:extLst>
          </p:cNvPr>
          <p:cNvSpPr>
            <a:spLocks noGrp="1"/>
          </p:cNvSpPr>
          <p:nvPr>
            <p:ph type="dt" sz="half" idx="10"/>
          </p:nvPr>
        </p:nvSpPr>
        <p:spPr/>
        <p:txBody>
          <a:bodyPr/>
          <a:lstStyle/>
          <a:p>
            <a:fld id="{EFED3D78-AC15-4426-8DD0-25F8DFD4AC2A}" type="datetime1">
              <a:rPr lang="en-US" smtClean="0"/>
              <a:t>8/12/2023</a:t>
            </a:fld>
            <a:endParaRPr lang="en-US"/>
          </a:p>
        </p:txBody>
      </p:sp>
      <p:sp>
        <p:nvSpPr>
          <p:cNvPr id="5" name="Footer Placeholder 4">
            <a:extLst>
              <a:ext uri="{FF2B5EF4-FFF2-40B4-BE49-F238E27FC236}">
                <a16:creationId xmlns:a16="http://schemas.microsoft.com/office/drawing/2014/main" id="{6C0E3B6C-38EE-4245-BF8E-C690CC25055D}"/>
              </a:ext>
            </a:extLst>
          </p:cNvPr>
          <p:cNvSpPr>
            <a:spLocks noGrp="1"/>
          </p:cNvSpPr>
          <p:nvPr>
            <p:ph type="ftr" sz="quarter" idx="11"/>
          </p:nvPr>
        </p:nvSpPr>
        <p:spPr/>
        <p:txBody>
          <a:bodyPr/>
          <a:lstStyle/>
          <a:p>
            <a:r>
              <a:rPr lang="en-US"/>
              <a:t>Lecture 1 - D &amp; D</a:t>
            </a:r>
          </a:p>
        </p:txBody>
      </p:sp>
      <p:sp>
        <p:nvSpPr>
          <p:cNvPr id="6" name="Slide Number Placeholder 5">
            <a:extLst>
              <a:ext uri="{FF2B5EF4-FFF2-40B4-BE49-F238E27FC236}">
                <a16:creationId xmlns:a16="http://schemas.microsoft.com/office/drawing/2014/main" id="{F658E0FD-4559-4646-A43C-50731775FD89}"/>
              </a:ext>
            </a:extLst>
          </p:cNvPr>
          <p:cNvSpPr>
            <a:spLocks noGrp="1"/>
          </p:cNvSpPr>
          <p:nvPr>
            <p:ph type="sldNum" sz="quarter" idx="12"/>
          </p:nvPr>
        </p:nvSpPr>
        <p:spPr/>
        <p:txBody>
          <a:bodyPr/>
          <a:lstStyle/>
          <a:p>
            <a:fld id="{DC3BB032-4020-48F4-953B-341806DC4A2B}" type="slidenum">
              <a:rPr lang="en-US" smtClean="0"/>
              <a:t>34</a:t>
            </a:fld>
            <a:endParaRPr lang="en-US"/>
          </a:p>
        </p:txBody>
      </p:sp>
    </p:spTree>
    <p:extLst>
      <p:ext uri="{BB962C8B-B14F-4D97-AF65-F5344CB8AC3E}">
        <p14:creationId xmlns:p14="http://schemas.microsoft.com/office/powerpoint/2010/main" val="36251436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Figure 4-05"/>
          <p:cNvPicPr>
            <a:picLocks noChangeAspect="1" noChangeArrowheads="1"/>
          </p:cNvPicPr>
          <p:nvPr/>
        </p:nvPicPr>
        <p:blipFill>
          <a:blip r:embed="rId3"/>
          <a:srcRect/>
          <a:stretch>
            <a:fillRect/>
          </a:stretch>
        </p:blipFill>
        <p:spPr bwMode="auto">
          <a:xfrm>
            <a:off x="312753" y="1903816"/>
            <a:ext cx="3852847" cy="2000987"/>
          </a:xfrm>
          <a:prstGeom prst="rect">
            <a:avLst/>
          </a:prstGeom>
          <a:noFill/>
          <a:ln w="9525">
            <a:noFill/>
            <a:miter lim="800000"/>
            <a:headEnd/>
            <a:tailEnd/>
          </a:ln>
          <a:effectLst/>
        </p:spPr>
      </p:pic>
      <p:pic>
        <p:nvPicPr>
          <p:cNvPr id="4" name="Picture 2" descr="C:\Users\rule\Desktop\butane_cage_anime.gif">
            <a:extLst>
              <a:ext uri="{FF2B5EF4-FFF2-40B4-BE49-F238E27FC236}">
                <a16:creationId xmlns:a16="http://schemas.microsoft.com/office/drawing/2014/main" id="{E78F6AFA-6E6B-41CC-9C49-58A8ECDDEB34}"/>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60000" y="64790"/>
            <a:ext cx="1844151" cy="2002632"/>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4">
            <a:extLst>
              <a:ext uri="{FF2B5EF4-FFF2-40B4-BE49-F238E27FC236}">
                <a16:creationId xmlns:a16="http://schemas.microsoft.com/office/drawing/2014/main" id="{59D20350-6CDE-4A54-BEBB-69CA6FA51E19}"/>
              </a:ext>
            </a:extLst>
          </p:cNvPr>
          <p:cNvPicPr>
            <a:picLocks noChangeAspect="1"/>
          </p:cNvPicPr>
          <p:nvPr/>
        </p:nvPicPr>
        <p:blipFill rotWithShape="1">
          <a:blip r:embed="rId5">
            <a:extLst>
              <a:ext uri="{28A0092B-C50C-407E-A947-70E740481C1C}">
                <a14:useLocalDpi xmlns:a14="http://schemas.microsoft.com/office/drawing/2010/main" val="0"/>
              </a:ext>
            </a:extLst>
          </a:blip>
          <a:srcRect b="2437"/>
          <a:stretch/>
        </p:blipFill>
        <p:spPr>
          <a:xfrm>
            <a:off x="7992096" y="2257429"/>
            <a:ext cx="3651944" cy="4464049"/>
          </a:xfrm>
          <a:prstGeom prst="rect">
            <a:avLst/>
          </a:prstGeom>
        </p:spPr>
      </p:pic>
      <p:sp>
        <p:nvSpPr>
          <p:cNvPr id="3" name="TextBox 2">
            <a:extLst>
              <a:ext uri="{FF2B5EF4-FFF2-40B4-BE49-F238E27FC236}">
                <a16:creationId xmlns:a16="http://schemas.microsoft.com/office/drawing/2014/main" id="{B30F1FF4-3C79-404A-AF5C-603A6E01D6E9}"/>
              </a:ext>
            </a:extLst>
          </p:cNvPr>
          <p:cNvSpPr txBox="1"/>
          <p:nvPr/>
        </p:nvSpPr>
        <p:spPr>
          <a:xfrm>
            <a:off x="1905000" y="4465504"/>
            <a:ext cx="4724400" cy="923330"/>
          </a:xfrm>
          <a:prstGeom prst="rect">
            <a:avLst/>
          </a:prstGeom>
          <a:noFill/>
        </p:spPr>
        <p:txBody>
          <a:bodyPr wrap="square" rtlCol="0">
            <a:spAutoFit/>
          </a:bodyPr>
          <a:lstStyle/>
          <a:p>
            <a:r>
              <a:rPr lang="en-US" i="1" dirty="0">
                <a:solidFill>
                  <a:srgbClr val="00B0F0"/>
                </a:solidFill>
                <a:latin typeface="Calibri" panose="020F0502020204030204" pitchFamily="34" charset="0"/>
              </a:rPr>
              <a:t>Which amino acid is most likely to be found in the core of a folded protein:</a:t>
            </a:r>
          </a:p>
          <a:p>
            <a:r>
              <a:rPr lang="en-US" dirty="0">
                <a:latin typeface="Calibri" panose="020F0502020204030204" pitchFamily="34" charset="0"/>
              </a:rPr>
              <a:t>           Valine                         Serine</a:t>
            </a:r>
          </a:p>
        </p:txBody>
      </p:sp>
      <p:sp>
        <p:nvSpPr>
          <p:cNvPr id="9" name="Rectangle 8">
            <a:extLst>
              <a:ext uri="{FF2B5EF4-FFF2-40B4-BE49-F238E27FC236}">
                <a16:creationId xmlns:a16="http://schemas.microsoft.com/office/drawing/2014/main" id="{D7AE4622-F67B-4D5A-8283-8029ABB9B2C8}"/>
              </a:ext>
            </a:extLst>
          </p:cNvPr>
          <p:cNvSpPr/>
          <p:nvPr/>
        </p:nvSpPr>
        <p:spPr>
          <a:xfrm>
            <a:off x="199000" y="590537"/>
            <a:ext cx="8792600" cy="923330"/>
          </a:xfrm>
          <a:prstGeom prst="rect">
            <a:avLst/>
          </a:prstGeom>
        </p:spPr>
        <p:txBody>
          <a:bodyPr wrap="square">
            <a:spAutoFit/>
          </a:bodyPr>
          <a:lstStyle/>
          <a:p>
            <a:pPr>
              <a:spcBef>
                <a:spcPct val="15000"/>
              </a:spcBef>
            </a:pPr>
            <a:r>
              <a:rPr lang="en-US" b="1" dirty="0">
                <a:latin typeface="Calibri" panose="020F0502020204030204" pitchFamily="34" charset="0"/>
              </a:rPr>
              <a:t>Hydrophobic interactions</a:t>
            </a:r>
            <a:r>
              <a:rPr lang="en-US" dirty="0">
                <a:latin typeface="Calibri" panose="020F0502020204030204" pitchFamily="34" charset="0"/>
              </a:rPr>
              <a:t> within a folded protein increase stability of surrounding water molecules by releasing the ordered water that surrounded exposed non-polar groups when the protein is unfolded, </a:t>
            </a:r>
            <a:r>
              <a:rPr lang="en-US" b="1" dirty="0">
                <a:solidFill>
                  <a:srgbClr val="FF0000"/>
                </a:solidFill>
                <a:latin typeface="Calibri" panose="020F0502020204030204" pitchFamily="34" charset="0"/>
              </a:rPr>
              <a:t>increasing the entropy of the water – disorder is favorable.</a:t>
            </a:r>
            <a:endParaRPr lang="en-US" dirty="0">
              <a:latin typeface="Calibri" panose="020F0502020204030204" pitchFamily="34" charset="0"/>
            </a:endParaRPr>
          </a:p>
        </p:txBody>
      </p:sp>
      <p:graphicFrame>
        <p:nvGraphicFramePr>
          <p:cNvPr id="6" name="Object 5">
            <a:extLst>
              <a:ext uri="{FF2B5EF4-FFF2-40B4-BE49-F238E27FC236}">
                <a16:creationId xmlns:a16="http://schemas.microsoft.com/office/drawing/2014/main" id="{B2008CFD-43CD-4B79-9DB9-5A5A0A8796ED}"/>
              </a:ext>
            </a:extLst>
          </p:cNvPr>
          <p:cNvGraphicFramePr>
            <a:graphicFrameLocks noChangeAspect="1"/>
          </p:cNvGraphicFramePr>
          <p:nvPr/>
        </p:nvGraphicFramePr>
        <p:xfrm>
          <a:off x="2438401" y="5517915"/>
          <a:ext cx="2693556" cy="1020999"/>
        </p:xfrm>
        <a:graphic>
          <a:graphicData uri="http://schemas.openxmlformats.org/presentationml/2006/ole">
            <mc:AlternateContent xmlns:mc="http://schemas.openxmlformats.org/markup-compatibility/2006">
              <mc:Choice xmlns:v="urn:schemas-microsoft-com:vml" Requires="v">
                <p:oleObj name="MDLDrawObject Class" r:id="rId6" imgW="3819636" imgH="1448063" progId="MDLDrawOLE.MDLDrawObject.1">
                  <p:embed/>
                </p:oleObj>
              </mc:Choice>
              <mc:Fallback>
                <p:oleObj name="MDLDrawObject Class" r:id="rId6" imgW="3819636" imgH="1448063" progId="MDLDrawOLE.MDLDrawObject.1">
                  <p:embed/>
                  <p:pic>
                    <p:nvPicPr>
                      <p:cNvPr id="6" name="Object 5">
                        <a:extLst>
                          <a:ext uri="{FF2B5EF4-FFF2-40B4-BE49-F238E27FC236}">
                            <a16:creationId xmlns:a16="http://schemas.microsoft.com/office/drawing/2014/main" id="{B2008CFD-43CD-4B79-9DB9-5A5A0A8796ED}"/>
                          </a:ext>
                        </a:extLst>
                      </p:cNvPr>
                      <p:cNvPicPr/>
                      <p:nvPr/>
                    </p:nvPicPr>
                    <p:blipFill>
                      <a:blip r:embed="rId7"/>
                      <a:stretch>
                        <a:fillRect/>
                      </a:stretch>
                    </p:blipFill>
                    <p:spPr>
                      <a:xfrm>
                        <a:off x="2438401" y="5517915"/>
                        <a:ext cx="2693556" cy="1020999"/>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D2D039F6-ABF3-479C-923D-A99D88A78F4C}"/>
              </a:ext>
            </a:extLst>
          </p:cNvPr>
          <p:cNvSpPr txBox="1"/>
          <p:nvPr/>
        </p:nvSpPr>
        <p:spPr>
          <a:xfrm>
            <a:off x="76200" y="48732"/>
            <a:ext cx="9982200" cy="523220"/>
          </a:xfrm>
          <a:prstGeom prst="rect">
            <a:avLst/>
          </a:prstGeom>
          <a:noFill/>
        </p:spPr>
        <p:txBody>
          <a:bodyPr wrap="square" rtlCol="0">
            <a:spAutoFit/>
          </a:bodyPr>
          <a:lstStyle/>
          <a:p>
            <a:r>
              <a:rPr lang="en-US" sz="2800" dirty="0">
                <a:latin typeface="Calibri" panose="020F0502020204030204" pitchFamily="34" charset="0"/>
              </a:rPr>
              <a:t>Hydrophobic Interactions are </a:t>
            </a:r>
            <a:r>
              <a:rPr lang="en-US" sz="2800" dirty="0">
                <a:solidFill>
                  <a:srgbClr val="C00000"/>
                </a:solidFill>
                <a:latin typeface="Calibri" panose="020F0502020204030204" pitchFamily="34" charset="0"/>
              </a:rPr>
              <a:t>Critical</a:t>
            </a:r>
            <a:r>
              <a:rPr lang="en-US" sz="2800" dirty="0">
                <a:latin typeface="Calibri" panose="020F0502020204030204" pitchFamily="34" charset="0"/>
              </a:rPr>
              <a:t> for Stabilizing Folded Proteins</a:t>
            </a:r>
          </a:p>
        </p:txBody>
      </p:sp>
      <p:pic>
        <p:nvPicPr>
          <p:cNvPr id="11" name="Picture 10">
            <a:extLst>
              <a:ext uri="{FF2B5EF4-FFF2-40B4-BE49-F238E27FC236}">
                <a16:creationId xmlns:a16="http://schemas.microsoft.com/office/drawing/2014/main" id="{E9C02329-67A1-4817-834C-4189EDD51ADA}"/>
              </a:ext>
            </a:extLst>
          </p:cNvPr>
          <p:cNvPicPr>
            <a:picLocks noChangeAspect="1"/>
          </p:cNvPicPr>
          <p:nvPr/>
        </p:nvPicPr>
        <p:blipFill>
          <a:blip r:embed="rId8"/>
          <a:stretch>
            <a:fillRect/>
          </a:stretch>
        </p:blipFill>
        <p:spPr>
          <a:xfrm>
            <a:off x="4317206" y="1752600"/>
            <a:ext cx="3557588" cy="1914525"/>
          </a:xfrm>
          <a:prstGeom prst="rect">
            <a:avLst/>
          </a:prstGeom>
        </p:spPr>
      </p:pic>
      <p:sp>
        <p:nvSpPr>
          <p:cNvPr id="7" name="Date Placeholder 6">
            <a:extLst>
              <a:ext uri="{FF2B5EF4-FFF2-40B4-BE49-F238E27FC236}">
                <a16:creationId xmlns:a16="http://schemas.microsoft.com/office/drawing/2014/main" id="{76F10940-04CF-49F0-8B4F-34B76DC541B5}"/>
              </a:ext>
            </a:extLst>
          </p:cNvPr>
          <p:cNvSpPr>
            <a:spLocks noGrp="1"/>
          </p:cNvSpPr>
          <p:nvPr>
            <p:ph type="dt" sz="half" idx="10"/>
          </p:nvPr>
        </p:nvSpPr>
        <p:spPr/>
        <p:txBody>
          <a:bodyPr/>
          <a:lstStyle/>
          <a:p>
            <a:fld id="{F5F73B6E-7A00-4B6F-B39C-EFA97D124A6B}" type="datetime1">
              <a:rPr lang="en-US" smtClean="0"/>
              <a:t>8/12/2023</a:t>
            </a:fld>
            <a:endParaRPr lang="en-US"/>
          </a:p>
        </p:txBody>
      </p:sp>
      <p:sp>
        <p:nvSpPr>
          <p:cNvPr id="8" name="Footer Placeholder 7">
            <a:extLst>
              <a:ext uri="{FF2B5EF4-FFF2-40B4-BE49-F238E27FC236}">
                <a16:creationId xmlns:a16="http://schemas.microsoft.com/office/drawing/2014/main" id="{6D0B01BE-4C6B-4F4E-8193-4483547DC55C}"/>
              </a:ext>
            </a:extLst>
          </p:cNvPr>
          <p:cNvSpPr>
            <a:spLocks noGrp="1"/>
          </p:cNvSpPr>
          <p:nvPr>
            <p:ph type="ftr" sz="quarter" idx="11"/>
          </p:nvPr>
        </p:nvSpPr>
        <p:spPr/>
        <p:txBody>
          <a:bodyPr/>
          <a:lstStyle/>
          <a:p>
            <a:r>
              <a:rPr lang="en-US"/>
              <a:t>Lecture 1 - D &amp; D</a:t>
            </a:r>
          </a:p>
        </p:txBody>
      </p:sp>
      <p:sp>
        <p:nvSpPr>
          <p:cNvPr id="10" name="Slide Number Placeholder 9">
            <a:extLst>
              <a:ext uri="{FF2B5EF4-FFF2-40B4-BE49-F238E27FC236}">
                <a16:creationId xmlns:a16="http://schemas.microsoft.com/office/drawing/2014/main" id="{1C11493E-CBE0-4A55-881F-4C8AC44A5F12}"/>
              </a:ext>
            </a:extLst>
          </p:cNvPr>
          <p:cNvSpPr>
            <a:spLocks noGrp="1"/>
          </p:cNvSpPr>
          <p:nvPr>
            <p:ph type="sldNum" sz="quarter" idx="12"/>
          </p:nvPr>
        </p:nvSpPr>
        <p:spPr/>
        <p:txBody>
          <a:bodyPr/>
          <a:lstStyle/>
          <a:p>
            <a:fld id="{DC3BB032-4020-48F4-953B-341806DC4A2B}" type="slidenum">
              <a:rPr lang="en-US" smtClean="0"/>
              <a:t>35</a:t>
            </a:fld>
            <a:endParaRPr lang="en-US"/>
          </a:p>
        </p:txBody>
      </p:sp>
    </p:spTree>
    <p:extLst>
      <p:ext uri="{BB962C8B-B14F-4D97-AF65-F5344CB8AC3E}">
        <p14:creationId xmlns:p14="http://schemas.microsoft.com/office/powerpoint/2010/main" val="226757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EF59E35-1412-4A08-B796-F93D7A8DD281}"/>
              </a:ext>
            </a:extLst>
          </p:cNvPr>
          <p:cNvSpPr txBox="1"/>
          <p:nvPr/>
        </p:nvSpPr>
        <p:spPr>
          <a:xfrm flipH="1">
            <a:off x="381000" y="-8643"/>
            <a:ext cx="10616817" cy="523220"/>
          </a:xfrm>
          <a:prstGeom prst="rect">
            <a:avLst/>
          </a:prstGeom>
          <a:noFill/>
        </p:spPr>
        <p:txBody>
          <a:bodyPr wrap="square" rtlCol="0">
            <a:spAutoFit/>
          </a:bodyPr>
          <a:lstStyle/>
          <a:p>
            <a:r>
              <a:rPr lang="en-US" sz="2800" dirty="0">
                <a:latin typeface="Calibri" panose="020F0502020204030204" pitchFamily="34" charset="0"/>
              </a:rPr>
              <a:t>Disulfide Bonds Stabilize Some Proteins Outside the Cell (and body)</a:t>
            </a:r>
          </a:p>
        </p:txBody>
      </p:sp>
      <p:pic>
        <p:nvPicPr>
          <p:cNvPr id="7" name="trypsin">
            <a:hlinkClick r:id="" action="ppaction://media"/>
            <a:extLst>
              <a:ext uri="{FF2B5EF4-FFF2-40B4-BE49-F238E27FC236}">
                <a16:creationId xmlns:a16="http://schemas.microsoft.com/office/drawing/2014/main" id="{86E90723-9854-4F2E-823A-FDD715DAA2F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646297" y="559768"/>
            <a:ext cx="3698240" cy="3962400"/>
          </a:xfrm>
          <a:prstGeom prst="rect">
            <a:avLst/>
          </a:prstGeom>
        </p:spPr>
      </p:pic>
      <p:sp>
        <p:nvSpPr>
          <p:cNvPr id="8" name="TextBox 7">
            <a:extLst>
              <a:ext uri="{FF2B5EF4-FFF2-40B4-BE49-F238E27FC236}">
                <a16:creationId xmlns:a16="http://schemas.microsoft.com/office/drawing/2014/main" id="{19E97663-CE7F-42C7-AE82-3D9EB4269EAA}"/>
              </a:ext>
            </a:extLst>
          </p:cNvPr>
          <p:cNvSpPr txBox="1"/>
          <p:nvPr/>
        </p:nvSpPr>
        <p:spPr>
          <a:xfrm>
            <a:off x="6474707" y="4927652"/>
            <a:ext cx="4267200" cy="1200329"/>
          </a:xfrm>
          <a:prstGeom prst="rect">
            <a:avLst/>
          </a:prstGeom>
          <a:noFill/>
        </p:spPr>
        <p:txBody>
          <a:bodyPr wrap="square" rtlCol="0">
            <a:spAutoFit/>
          </a:bodyPr>
          <a:lstStyle/>
          <a:p>
            <a:r>
              <a:rPr lang="en-US" dirty="0">
                <a:latin typeface="Calibri" panose="020F0502020204030204" pitchFamily="34" charset="0"/>
              </a:rPr>
              <a:t>Trypsin – a digestive enzyme produced in the pancreas, exported to the small intestine – disulfide bonds within a single chain.</a:t>
            </a:r>
          </a:p>
        </p:txBody>
      </p:sp>
      <p:pic>
        <p:nvPicPr>
          <p:cNvPr id="9" name="Picture 2" descr="Figure 4-26">
            <a:extLst>
              <a:ext uri="{FF2B5EF4-FFF2-40B4-BE49-F238E27FC236}">
                <a16:creationId xmlns:a16="http://schemas.microsoft.com/office/drawing/2014/main" id="{C8C38501-D748-4295-AA46-8C2EBE798996}"/>
              </a:ext>
            </a:extLst>
          </p:cNvPr>
          <p:cNvPicPr>
            <a:picLocks noChangeAspect="1" noChangeArrowheads="1"/>
          </p:cNvPicPr>
          <p:nvPr/>
        </p:nvPicPr>
        <p:blipFill>
          <a:blip r:embed="rId5"/>
          <a:srcRect/>
          <a:stretch>
            <a:fillRect/>
          </a:stretch>
        </p:blipFill>
        <p:spPr bwMode="auto">
          <a:xfrm>
            <a:off x="1861321" y="853705"/>
            <a:ext cx="4646967" cy="2615755"/>
          </a:xfrm>
          <a:prstGeom prst="rect">
            <a:avLst/>
          </a:prstGeom>
          <a:noFill/>
          <a:ln w="9525">
            <a:noFill/>
            <a:miter lim="800000"/>
            <a:headEnd/>
            <a:tailEnd/>
          </a:ln>
          <a:effectLst/>
        </p:spPr>
      </p:pic>
      <p:pic>
        <p:nvPicPr>
          <p:cNvPr id="10" name="Picture 9">
            <a:extLst>
              <a:ext uri="{FF2B5EF4-FFF2-40B4-BE49-F238E27FC236}">
                <a16:creationId xmlns:a16="http://schemas.microsoft.com/office/drawing/2014/main" id="{5FE34B20-F99C-418E-9B42-E4A86D67AFE3}"/>
              </a:ext>
            </a:extLst>
          </p:cNvPr>
          <p:cNvPicPr>
            <a:picLocks noChangeAspect="1"/>
          </p:cNvPicPr>
          <p:nvPr/>
        </p:nvPicPr>
        <p:blipFill rotWithShape="1">
          <a:blip r:embed="rId6"/>
          <a:srcRect l="18000" t="11600" r="16400" b="14800"/>
          <a:stretch/>
        </p:blipFill>
        <p:spPr>
          <a:xfrm>
            <a:off x="1748729" y="3472705"/>
            <a:ext cx="2331435" cy="2615755"/>
          </a:xfrm>
          <a:prstGeom prst="rect">
            <a:avLst/>
          </a:prstGeom>
        </p:spPr>
      </p:pic>
      <p:sp>
        <p:nvSpPr>
          <p:cNvPr id="11" name="TextBox 10">
            <a:extLst>
              <a:ext uri="{FF2B5EF4-FFF2-40B4-BE49-F238E27FC236}">
                <a16:creationId xmlns:a16="http://schemas.microsoft.com/office/drawing/2014/main" id="{B8C82D21-211B-4962-8FD1-E56DD6615C11}"/>
              </a:ext>
            </a:extLst>
          </p:cNvPr>
          <p:cNvSpPr txBox="1"/>
          <p:nvPr/>
        </p:nvSpPr>
        <p:spPr>
          <a:xfrm>
            <a:off x="3583695" y="5345614"/>
            <a:ext cx="2129012" cy="923330"/>
          </a:xfrm>
          <a:prstGeom prst="rect">
            <a:avLst/>
          </a:prstGeom>
          <a:noFill/>
        </p:spPr>
        <p:txBody>
          <a:bodyPr wrap="square" rtlCol="0">
            <a:spAutoFit/>
          </a:bodyPr>
          <a:lstStyle/>
          <a:p>
            <a:r>
              <a:rPr lang="en-US" dirty="0">
                <a:latin typeface="Calibri" panose="020F0502020204030204" pitchFamily="34" charset="0"/>
              </a:rPr>
              <a:t>Human Insulin – interchain disulfide bonds</a:t>
            </a:r>
          </a:p>
        </p:txBody>
      </p:sp>
      <p:sp>
        <p:nvSpPr>
          <p:cNvPr id="2" name="Date Placeholder 1">
            <a:extLst>
              <a:ext uri="{FF2B5EF4-FFF2-40B4-BE49-F238E27FC236}">
                <a16:creationId xmlns:a16="http://schemas.microsoft.com/office/drawing/2014/main" id="{5F34C627-D9A5-4EDC-AD33-54018EB97690}"/>
              </a:ext>
            </a:extLst>
          </p:cNvPr>
          <p:cNvSpPr>
            <a:spLocks noGrp="1"/>
          </p:cNvSpPr>
          <p:nvPr>
            <p:ph type="dt" sz="half" idx="10"/>
          </p:nvPr>
        </p:nvSpPr>
        <p:spPr/>
        <p:txBody>
          <a:bodyPr/>
          <a:lstStyle/>
          <a:p>
            <a:fld id="{988C1E8E-55A3-418A-86A1-72F5FE7EFA5E}" type="datetime1">
              <a:rPr lang="en-US" smtClean="0"/>
              <a:t>8/12/2023</a:t>
            </a:fld>
            <a:endParaRPr lang="en-US"/>
          </a:p>
        </p:txBody>
      </p:sp>
      <p:sp>
        <p:nvSpPr>
          <p:cNvPr id="3" name="Footer Placeholder 2">
            <a:extLst>
              <a:ext uri="{FF2B5EF4-FFF2-40B4-BE49-F238E27FC236}">
                <a16:creationId xmlns:a16="http://schemas.microsoft.com/office/drawing/2014/main" id="{3097B682-A587-4DA7-B992-C3A270B09417}"/>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D87D1D85-ADAF-4886-A484-9E0E68DA433C}"/>
              </a:ext>
            </a:extLst>
          </p:cNvPr>
          <p:cNvSpPr>
            <a:spLocks noGrp="1"/>
          </p:cNvSpPr>
          <p:nvPr>
            <p:ph type="sldNum" sz="quarter" idx="12"/>
          </p:nvPr>
        </p:nvSpPr>
        <p:spPr/>
        <p:txBody>
          <a:bodyPr/>
          <a:lstStyle/>
          <a:p>
            <a:fld id="{DC3BB032-4020-48F4-953B-341806DC4A2B}" type="slidenum">
              <a:rPr lang="en-US" smtClean="0"/>
              <a:t>36</a:t>
            </a:fld>
            <a:endParaRPr lang="en-US"/>
          </a:p>
        </p:txBody>
      </p:sp>
    </p:spTree>
    <p:extLst>
      <p:ext uri="{BB962C8B-B14F-4D97-AF65-F5344CB8AC3E}">
        <p14:creationId xmlns:p14="http://schemas.microsoft.com/office/powerpoint/2010/main" val="69316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3742" y="0"/>
            <a:ext cx="6172200" cy="857250"/>
          </a:xfrm>
        </p:spPr>
        <p:txBody>
          <a:bodyPr>
            <a:normAutofit/>
          </a:bodyPr>
          <a:lstStyle/>
          <a:p>
            <a:r>
              <a:rPr lang="en-US" sz="2800" dirty="0"/>
              <a:t>Quaternary Structure</a:t>
            </a:r>
          </a:p>
        </p:txBody>
      </p:sp>
      <p:sp>
        <p:nvSpPr>
          <p:cNvPr id="3" name="Content Placeholder 2"/>
          <p:cNvSpPr>
            <a:spLocks noGrp="1"/>
          </p:cNvSpPr>
          <p:nvPr>
            <p:ph idx="1"/>
          </p:nvPr>
        </p:nvSpPr>
        <p:spPr>
          <a:xfrm>
            <a:off x="381000" y="811216"/>
            <a:ext cx="7848601" cy="1133474"/>
          </a:xfrm>
        </p:spPr>
        <p:txBody>
          <a:bodyPr>
            <a:noAutofit/>
          </a:bodyPr>
          <a:lstStyle/>
          <a:p>
            <a:r>
              <a:rPr lang="en-US" sz="1800" dirty="0"/>
              <a:t>Combinations of polypeptide subunits (combinations of tertiary structures).</a:t>
            </a:r>
          </a:p>
          <a:p>
            <a:r>
              <a:rPr lang="en-US" sz="1800" dirty="0"/>
              <a:t>May be held together by covalent bonds, but usually non-covalent interactions between amino acids on the different chains.</a:t>
            </a:r>
          </a:p>
          <a:p>
            <a:r>
              <a:rPr lang="en-US" sz="1800" dirty="0"/>
              <a:t>Proteins can be a dimer, a tetramer, etc.</a:t>
            </a:r>
          </a:p>
          <a:p>
            <a:r>
              <a:rPr lang="en-US" sz="1800" dirty="0"/>
              <a:t>If the chains are the same, called homo__________.  If chains are different, hetero_______</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sp>
        <p:nvSpPr>
          <p:cNvPr id="4" name="Date Placeholder 3">
            <a:extLst>
              <a:ext uri="{FF2B5EF4-FFF2-40B4-BE49-F238E27FC236}">
                <a16:creationId xmlns:a16="http://schemas.microsoft.com/office/drawing/2014/main" id="{8D04C225-8CFA-42AA-9F95-E794B5A6BC68}"/>
              </a:ext>
            </a:extLst>
          </p:cNvPr>
          <p:cNvSpPr>
            <a:spLocks noGrp="1"/>
          </p:cNvSpPr>
          <p:nvPr>
            <p:ph type="dt" sz="half" idx="10"/>
          </p:nvPr>
        </p:nvSpPr>
        <p:spPr/>
        <p:txBody>
          <a:bodyPr/>
          <a:lstStyle/>
          <a:p>
            <a:fld id="{7DDF03F4-5D1D-4AAD-9285-10F9CEACFA76}" type="datetime1">
              <a:rPr lang="en-US" smtClean="0"/>
              <a:t>8/12/2023</a:t>
            </a:fld>
            <a:endParaRPr lang="en-US"/>
          </a:p>
        </p:txBody>
      </p:sp>
      <p:sp>
        <p:nvSpPr>
          <p:cNvPr id="6" name="Footer Placeholder 5">
            <a:extLst>
              <a:ext uri="{FF2B5EF4-FFF2-40B4-BE49-F238E27FC236}">
                <a16:creationId xmlns:a16="http://schemas.microsoft.com/office/drawing/2014/main" id="{3C9A8B6C-BBBA-45E2-9F5E-7A9CE3DD0437}"/>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5F2E8367-6E41-4906-89A0-2C7153E7F775}"/>
              </a:ext>
            </a:extLst>
          </p:cNvPr>
          <p:cNvSpPr>
            <a:spLocks noGrp="1"/>
          </p:cNvSpPr>
          <p:nvPr>
            <p:ph type="sldNum" sz="quarter" idx="12"/>
          </p:nvPr>
        </p:nvSpPr>
        <p:spPr/>
        <p:txBody>
          <a:bodyPr/>
          <a:lstStyle/>
          <a:p>
            <a:fld id="{C2E512DD-E361-4630-BB8F-B588F8166231}" type="slidenum">
              <a:rPr lang="en-US" smtClean="0"/>
              <a:t>37</a:t>
            </a:fld>
            <a:endParaRPr lang="en-US"/>
          </a:p>
        </p:txBody>
      </p:sp>
      <p:sp>
        <p:nvSpPr>
          <p:cNvPr id="8" name="TextBox 7">
            <a:extLst>
              <a:ext uri="{FF2B5EF4-FFF2-40B4-BE49-F238E27FC236}">
                <a16:creationId xmlns:a16="http://schemas.microsoft.com/office/drawing/2014/main" id="{3185ACE5-5FDE-4ECD-BCD6-150D0C3D894F}"/>
              </a:ext>
            </a:extLst>
          </p:cNvPr>
          <p:cNvSpPr txBox="1"/>
          <p:nvPr/>
        </p:nvSpPr>
        <p:spPr>
          <a:xfrm>
            <a:off x="5547595" y="2818152"/>
            <a:ext cx="4585118" cy="1477328"/>
          </a:xfrm>
          <a:prstGeom prst="rect">
            <a:avLst/>
          </a:prstGeom>
          <a:noFill/>
        </p:spPr>
        <p:txBody>
          <a:bodyPr wrap="square" rtlCol="0">
            <a:spAutoFit/>
          </a:bodyPr>
          <a:lstStyle/>
          <a:p>
            <a:r>
              <a:rPr lang="en-US" dirty="0">
                <a:latin typeface="Calibri" panose="020F0502020204030204" pitchFamily="34" charset="0"/>
              </a:rPr>
              <a:t>Quaternary structure of hemoglobin (oxygen transport protein):</a:t>
            </a:r>
          </a:p>
          <a:p>
            <a:endParaRPr lang="en-US" dirty="0">
              <a:latin typeface="Calibri" panose="020F0502020204030204" pitchFamily="34" charset="0"/>
            </a:endParaRPr>
          </a:p>
          <a:p>
            <a:pPr marL="214308" indent="-214308">
              <a:buFont typeface="Arial" panose="020B0604020202020204" pitchFamily="34" charset="0"/>
              <a:buChar char="•"/>
            </a:pPr>
            <a:r>
              <a:rPr lang="en-US" dirty="0">
                <a:latin typeface="Calibri" panose="020F0502020204030204" pitchFamily="34" charset="0"/>
              </a:rPr>
              <a:t>two α chains</a:t>
            </a:r>
          </a:p>
          <a:p>
            <a:pPr marL="214308" indent="-214308">
              <a:buFont typeface="Arial" panose="020B0604020202020204" pitchFamily="34" charset="0"/>
              <a:buChar char="•"/>
            </a:pPr>
            <a:r>
              <a:rPr lang="en-US" dirty="0">
                <a:latin typeface="Calibri" panose="020F0502020204030204" pitchFamily="34" charset="0"/>
              </a:rPr>
              <a:t>two </a:t>
            </a:r>
            <a:r>
              <a:rPr lang="el-GR" dirty="0">
                <a:latin typeface="Calibri" panose="020F0502020204030204" pitchFamily="34" charset="0"/>
              </a:rPr>
              <a:t>β</a:t>
            </a:r>
            <a:r>
              <a:rPr lang="en-US" dirty="0">
                <a:latin typeface="Calibri" panose="020F0502020204030204" pitchFamily="34" charset="0"/>
              </a:rPr>
              <a:t> chains</a:t>
            </a:r>
          </a:p>
        </p:txBody>
      </p:sp>
      <p:sp>
        <p:nvSpPr>
          <p:cNvPr id="9" name="TextBox 8">
            <a:extLst>
              <a:ext uri="{FF2B5EF4-FFF2-40B4-BE49-F238E27FC236}">
                <a16:creationId xmlns:a16="http://schemas.microsoft.com/office/drawing/2014/main" id="{5D9DDD27-5880-405D-8BA2-1290F86AC72C}"/>
              </a:ext>
            </a:extLst>
          </p:cNvPr>
          <p:cNvSpPr txBox="1"/>
          <p:nvPr/>
        </p:nvSpPr>
        <p:spPr>
          <a:xfrm>
            <a:off x="5543241" y="4515306"/>
            <a:ext cx="6130523" cy="369332"/>
          </a:xfrm>
          <a:prstGeom prst="rect">
            <a:avLst/>
          </a:prstGeom>
          <a:noFill/>
        </p:spPr>
        <p:txBody>
          <a:bodyPr wrap="square" rtlCol="0">
            <a:spAutoFit/>
          </a:bodyPr>
          <a:lstStyle/>
          <a:p>
            <a:r>
              <a:rPr lang="en-US" dirty="0">
                <a:latin typeface="Calibri" panose="020F0502020204030204" pitchFamily="34" charset="0"/>
              </a:rPr>
              <a:t>Oxygen is carried on Fe</a:t>
            </a:r>
            <a:r>
              <a:rPr lang="en-US" baseline="30000" dirty="0">
                <a:latin typeface="Calibri" panose="020F0502020204030204" pitchFamily="34" charset="0"/>
              </a:rPr>
              <a:t>2+ </a:t>
            </a:r>
            <a:r>
              <a:rPr lang="en-US" dirty="0">
                <a:latin typeface="Calibri" panose="020F0502020204030204" pitchFamily="34" charset="0"/>
              </a:rPr>
              <a:t>within heme groups:</a:t>
            </a:r>
          </a:p>
        </p:txBody>
      </p:sp>
      <p:pic>
        <p:nvPicPr>
          <p:cNvPr id="10" name="Picture 9">
            <a:extLst>
              <a:ext uri="{FF2B5EF4-FFF2-40B4-BE49-F238E27FC236}">
                <a16:creationId xmlns:a16="http://schemas.microsoft.com/office/drawing/2014/main" id="{847E5CBA-F7E4-4B5B-9BA2-6518C4D9C46F}"/>
              </a:ext>
            </a:extLst>
          </p:cNvPr>
          <p:cNvPicPr>
            <a:picLocks noChangeAspect="1"/>
          </p:cNvPicPr>
          <p:nvPr/>
        </p:nvPicPr>
        <p:blipFill>
          <a:blip r:embed="rId4"/>
          <a:stretch>
            <a:fillRect/>
          </a:stretch>
        </p:blipFill>
        <p:spPr>
          <a:xfrm>
            <a:off x="6019720" y="5082593"/>
            <a:ext cx="3129211" cy="1070190"/>
          </a:xfrm>
          <a:prstGeom prst="rect">
            <a:avLst/>
          </a:prstGeom>
        </p:spPr>
      </p:pic>
      <p:pic>
        <p:nvPicPr>
          <p:cNvPr id="11" name="hb">
            <a:hlinkClick r:id="" action="ppaction://media"/>
            <a:extLst>
              <a:ext uri="{FF2B5EF4-FFF2-40B4-BE49-F238E27FC236}">
                <a16:creationId xmlns:a16="http://schemas.microsoft.com/office/drawing/2014/main" id="{4F9ABF2D-E8F6-4C8D-89C5-C4F6C3B49A5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90076" y="3073239"/>
            <a:ext cx="3180041" cy="2973545"/>
          </a:xfrm>
          <a:prstGeom prst="rect">
            <a:avLst/>
          </a:prstGeom>
        </p:spPr>
      </p:pic>
    </p:spTree>
    <p:extLst>
      <p:ext uri="{BB962C8B-B14F-4D97-AF65-F5344CB8AC3E}">
        <p14:creationId xmlns:p14="http://schemas.microsoft.com/office/powerpoint/2010/main" val="26407289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8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11"/>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11"/>
                                        </p:tgtEl>
                                      </p:cBhvr>
                                    </p:cmd>
                                  </p:childTnLst>
                                </p:cTn>
                              </p:par>
                            </p:childTnLst>
                          </p:cTn>
                        </p:par>
                      </p:childTnLst>
                    </p:cTn>
                  </p:par>
                </p:childTnLst>
              </p:cTn>
              <p:nextCondLst>
                <p:cond evt="onClick" delay="0">
                  <p:tgtEl>
                    <p:spTgt spid="11"/>
                  </p:tgtEl>
                </p:cond>
              </p:nextCondLst>
            </p:seq>
            <p:video>
              <p:cMediaNode vol="80000">
                <p:cTn id="40" fill="hold" display="0">
                  <p:stCondLst>
                    <p:cond delay="indefinite"/>
                  </p:stCondLst>
                </p:cTn>
                <p:tgtEl>
                  <p:spTgt spid="11"/>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F9ABD2E-4ED2-4876-955E-24B9C5130073}"/>
              </a:ext>
            </a:extLst>
          </p:cNvPr>
          <p:cNvSpPr txBox="1"/>
          <p:nvPr/>
        </p:nvSpPr>
        <p:spPr>
          <a:xfrm>
            <a:off x="9144000" y="1239579"/>
            <a:ext cx="911596" cy="369332"/>
          </a:xfrm>
          <a:prstGeom prst="rect">
            <a:avLst/>
          </a:prstGeom>
          <a:noFill/>
        </p:spPr>
        <p:txBody>
          <a:bodyPr wrap="none" rtlCol="0">
            <a:spAutoFit/>
          </a:bodyPr>
          <a:lstStyle/>
          <a:p>
            <a:r>
              <a:rPr lang="en-US" dirty="0">
                <a:latin typeface="Calibri" panose="020F0502020204030204" pitchFamily="34" charset="0"/>
              </a:rPr>
              <a:t>Antigen</a:t>
            </a:r>
          </a:p>
        </p:txBody>
      </p:sp>
      <p:sp>
        <p:nvSpPr>
          <p:cNvPr id="10" name="TextBox 9">
            <a:extLst>
              <a:ext uri="{FF2B5EF4-FFF2-40B4-BE49-F238E27FC236}">
                <a16:creationId xmlns:a16="http://schemas.microsoft.com/office/drawing/2014/main" id="{22C47623-8107-413D-9668-E6F45A64B570}"/>
              </a:ext>
            </a:extLst>
          </p:cNvPr>
          <p:cNvSpPr txBox="1"/>
          <p:nvPr/>
        </p:nvSpPr>
        <p:spPr>
          <a:xfrm>
            <a:off x="1816709" y="2252318"/>
            <a:ext cx="1922837" cy="923330"/>
          </a:xfrm>
          <a:prstGeom prst="rect">
            <a:avLst/>
          </a:prstGeom>
          <a:noFill/>
        </p:spPr>
        <p:txBody>
          <a:bodyPr wrap="square" rtlCol="0">
            <a:spAutoFit/>
          </a:bodyPr>
          <a:lstStyle/>
          <a:p>
            <a:r>
              <a:rPr lang="en-US" dirty="0">
                <a:latin typeface="Calibri" panose="020F0502020204030204" pitchFamily="34" charset="0"/>
              </a:rPr>
              <a:t>Antigen = ligand that binds to an antibody.</a:t>
            </a:r>
          </a:p>
        </p:txBody>
      </p:sp>
      <p:sp>
        <p:nvSpPr>
          <p:cNvPr id="16" name="Date Placeholder 15">
            <a:extLst>
              <a:ext uri="{FF2B5EF4-FFF2-40B4-BE49-F238E27FC236}">
                <a16:creationId xmlns:a16="http://schemas.microsoft.com/office/drawing/2014/main" id="{28608761-56B8-432E-86EF-B6D2953199FB}"/>
              </a:ext>
            </a:extLst>
          </p:cNvPr>
          <p:cNvSpPr>
            <a:spLocks noGrp="1"/>
          </p:cNvSpPr>
          <p:nvPr>
            <p:ph type="dt" sz="half" idx="10"/>
          </p:nvPr>
        </p:nvSpPr>
        <p:spPr/>
        <p:txBody>
          <a:bodyPr/>
          <a:lstStyle/>
          <a:p>
            <a:fld id="{ABAF5BB0-B849-42DA-AACE-F49DC5609E9D}" type="datetime1">
              <a:rPr lang="en-US" smtClean="0"/>
              <a:t>8/12/2023</a:t>
            </a:fld>
            <a:endParaRPr lang="en-US"/>
          </a:p>
        </p:txBody>
      </p:sp>
      <p:sp>
        <p:nvSpPr>
          <p:cNvPr id="17" name="Footer Placeholder 16">
            <a:extLst>
              <a:ext uri="{FF2B5EF4-FFF2-40B4-BE49-F238E27FC236}">
                <a16:creationId xmlns:a16="http://schemas.microsoft.com/office/drawing/2014/main" id="{93965CA4-4A67-4B62-94B5-D2FAE4530640}"/>
              </a:ext>
            </a:extLst>
          </p:cNvPr>
          <p:cNvSpPr>
            <a:spLocks noGrp="1"/>
          </p:cNvSpPr>
          <p:nvPr>
            <p:ph type="ftr" sz="quarter" idx="11"/>
          </p:nvPr>
        </p:nvSpPr>
        <p:spPr/>
        <p:txBody>
          <a:bodyPr/>
          <a:lstStyle/>
          <a:p>
            <a:r>
              <a:rPr lang="en-US"/>
              <a:t>Lecture 1 - D &amp; D</a:t>
            </a:r>
          </a:p>
        </p:txBody>
      </p:sp>
      <p:sp>
        <p:nvSpPr>
          <p:cNvPr id="18" name="Slide Number Placeholder 17">
            <a:extLst>
              <a:ext uri="{FF2B5EF4-FFF2-40B4-BE49-F238E27FC236}">
                <a16:creationId xmlns:a16="http://schemas.microsoft.com/office/drawing/2014/main" id="{9327818F-862E-4B75-B108-9DBE53BE3B2F}"/>
              </a:ext>
            </a:extLst>
          </p:cNvPr>
          <p:cNvSpPr>
            <a:spLocks noGrp="1"/>
          </p:cNvSpPr>
          <p:nvPr>
            <p:ph type="sldNum" sz="quarter" idx="12"/>
          </p:nvPr>
        </p:nvSpPr>
        <p:spPr/>
        <p:txBody>
          <a:bodyPr/>
          <a:lstStyle/>
          <a:p>
            <a:fld id="{C2E512DD-E361-4630-BB8F-B588F8166231}" type="slidenum">
              <a:rPr lang="en-US" smtClean="0"/>
              <a:t>38</a:t>
            </a:fld>
            <a:endParaRPr lang="en-US"/>
          </a:p>
        </p:txBody>
      </p:sp>
      <p:pic>
        <p:nvPicPr>
          <p:cNvPr id="2" name="Picture 1">
            <a:extLst>
              <a:ext uri="{FF2B5EF4-FFF2-40B4-BE49-F238E27FC236}">
                <a16:creationId xmlns:a16="http://schemas.microsoft.com/office/drawing/2014/main" id="{5A531772-7A31-48A7-BE26-530D231025C8}"/>
              </a:ext>
            </a:extLst>
          </p:cNvPr>
          <p:cNvPicPr>
            <a:picLocks noChangeAspect="1"/>
          </p:cNvPicPr>
          <p:nvPr/>
        </p:nvPicPr>
        <p:blipFill>
          <a:blip r:embed="rId3"/>
          <a:stretch>
            <a:fillRect/>
          </a:stretch>
        </p:blipFill>
        <p:spPr>
          <a:xfrm>
            <a:off x="3850336" y="1456105"/>
            <a:ext cx="4654477" cy="3719331"/>
          </a:xfrm>
          <a:prstGeom prst="rect">
            <a:avLst/>
          </a:prstGeom>
        </p:spPr>
      </p:pic>
      <p:pic>
        <p:nvPicPr>
          <p:cNvPr id="21" name="Picture 20">
            <a:extLst>
              <a:ext uri="{FF2B5EF4-FFF2-40B4-BE49-F238E27FC236}">
                <a16:creationId xmlns:a16="http://schemas.microsoft.com/office/drawing/2014/main" id="{F3A26DB5-150F-46B1-80EB-5D9DBF7DB8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930" y="812578"/>
            <a:ext cx="1443267" cy="1443267"/>
          </a:xfrm>
          <a:prstGeom prst="rect">
            <a:avLst/>
          </a:prstGeom>
        </p:spPr>
      </p:pic>
      <p:pic>
        <p:nvPicPr>
          <p:cNvPr id="23" name="Picture 22">
            <a:extLst>
              <a:ext uri="{FF2B5EF4-FFF2-40B4-BE49-F238E27FC236}">
                <a16:creationId xmlns:a16="http://schemas.microsoft.com/office/drawing/2014/main" id="{CB8F9765-AA55-4EDF-8284-A13B714AF4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0456" y="934846"/>
            <a:ext cx="1535365" cy="1535365"/>
          </a:xfrm>
          <a:prstGeom prst="rect">
            <a:avLst/>
          </a:prstGeom>
        </p:spPr>
      </p:pic>
      <p:sp>
        <p:nvSpPr>
          <p:cNvPr id="26" name="TextBox 25">
            <a:extLst>
              <a:ext uri="{FF2B5EF4-FFF2-40B4-BE49-F238E27FC236}">
                <a16:creationId xmlns:a16="http://schemas.microsoft.com/office/drawing/2014/main" id="{527B4F5C-1E84-4244-9B45-E0338A8693B1}"/>
              </a:ext>
            </a:extLst>
          </p:cNvPr>
          <p:cNvSpPr txBox="1"/>
          <p:nvPr/>
        </p:nvSpPr>
        <p:spPr>
          <a:xfrm>
            <a:off x="2683154" y="1308100"/>
            <a:ext cx="911596" cy="369332"/>
          </a:xfrm>
          <a:prstGeom prst="rect">
            <a:avLst/>
          </a:prstGeom>
          <a:noFill/>
        </p:spPr>
        <p:txBody>
          <a:bodyPr wrap="none" rtlCol="0">
            <a:spAutoFit/>
          </a:bodyPr>
          <a:lstStyle/>
          <a:p>
            <a:r>
              <a:rPr lang="en-US" dirty="0">
                <a:latin typeface="Calibri" panose="020F0502020204030204" pitchFamily="34" charset="0"/>
              </a:rPr>
              <a:t>Antigen</a:t>
            </a:r>
          </a:p>
        </p:txBody>
      </p:sp>
      <p:sp>
        <p:nvSpPr>
          <p:cNvPr id="27" name="Rectangle 26">
            <a:extLst>
              <a:ext uri="{FF2B5EF4-FFF2-40B4-BE49-F238E27FC236}">
                <a16:creationId xmlns:a16="http://schemas.microsoft.com/office/drawing/2014/main" id="{45E5800F-788F-45D3-B5D5-72CEC4174F63}"/>
              </a:ext>
            </a:extLst>
          </p:cNvPr>
          <p:cNvSpPr/>
          <p:nvPr/>
        </p:nvSpPr>
        <p:spPr>
          <a:xfrm>
            <a:off x="152400" y="128463"/>
            <a:ext cx="11430000" cy="523220"/>
          </a:xfrm>
          <a:prstGeom prst="rect">
            <a:avLst/>
          </a:prstGeom>
        </p:spPr>
        <p:txBody>
          <a:bodyPr wrap="square">
            <a:spAutoFit/>
          </a:bodyPr>
          <a:lstStyle/>
          <a:p>
            <a:r>
              <a:rPr lang="en-US" sz="2800" dirty="0">
                <a:latin typeface="Calibri" panose="020F0502020204030204" pitchFamily="34" charset="0"/>
              </a:rPr>
              <a:t>Antibodies – Produced by the Adaptive Immune system to Fight Pathogens.</a:t>
            </a:r>
          </a:p>
        </p:txBody>
      </p:sp>
      <p:sp>
        <p:nvSpPr>
          <p:cNvPr id="3" name="Rectangle 2">
            <a:extLst>
              <a:ext uri="{FF2B5EF4-FFF2-40B4-BE49-F238E27FC236}">
                <a16:creationId xmlns:a16="http://schemas.microsoft.com/office/drawing/2014/main" id="{563C1B9E-7178-4F85-96A7-641B5C1DCF13}"/>
              </a:ext>
            </a:extLst>
          </p:cNvPr>
          <p:cNvSpPr/>
          <p:nvPr/>
        </p:nvSpPr>
        <p:spPr>
          <a:xfrm>
            <a:off x="1702082" y="5227146"/>
            <a:ext cx="8508718" cy="1200329"/>
          </a:xfrm>
          <a:prstGeom prst="rect">
            <a:avLst/>
          </a:prstGeom>
        </p:spPr>
        <p:txBody>
          <a:bodyPr wrap="square">
            <a:spAutoFit/>
          </a:bodyPr>
          <a:lstStyle/>
          <a:p>
            <a:r>
              <a:rPr lang="en-US" b="1" dirty="0">
                <a:latin typeface="Calibri" panose="020F0502020204030204" pitchFamily="34" charset="0"/>
              </a:rPr>
              <a:t>Properties of Antibodies:</a:t>
            </a:r>
          </a:p>
          <a:p>
            <a:pPr marL="742932" lvl="1" indent="-285744">
              <a:buFont typeface="Arial" panose="020B0604020202020204" pitchFamily="34" charset="0"/>
              <a:buChar char="•"/>
            </a:pPr>
            <a:r>
              <a:rPr lang="en-US" dirty="0">
                <a:latin typeface="Calibri" panose="020F0502020204030204" pitchFamily="34" charset="0"/>
              </a:rPr>
              <a:t>4 chains – two identical light (200 aa), two identical heavy (400 aa).</a:t>
            </a:r>
          </a:p>
          <a:p>
            <a:pPr marL="742932" lvl="1" indent="-285744">
              <a:buFont typeface="Arial" panose="020B0604020202020204" pitchFamily="34" charset="0"/>
              <a:buChar char="•"/>
            </a:pPr>
            <a:r>
              <a:rPr lang="en-US" dirty="0">
                <a:latin typeface="Calibri" panose="020F0502020204030204" pitchFamily="34" charset="0"/>
              </a:rPr>
              <a:t>Bind two identical antigens (pathogens, toxins)</a:t>
            </a:r>
          </a:p>
          <a:p>
            <a:pPr marL="742932" lvl="1" indent="-285744">
              <a:buFont typeface="Arial" panose="020B0604020202020204" pitchFamily="34" charset="0"/>
              <a:buChar char="•"/>
            </a:pPr>
            <a:r>
              <a:rPr lang="en-US" dirty="0">
                <a:latin typeface="Calibri" panose="020F0502020204030204" pitchFamily="34" charset="0"/>
              </a:rPr>
              <a:t>Chains crosslinked with disulfide bonds, increasing stability.</a:t>
            </a:r>
          </a:p>
        </p:txBody>
      </p:sp>
    </p:spTree>
    <p:extLst>
      <p:ext uri="{BB962C8B-B14F-4D97-AF65-F5344CB8AC3E}">
        <p14:creationId xmlns:p14="http://schemas.microsoft.com/office/powerpoint/2010/main" val="27844594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1FB09F2-42D8-4D7B-A1FD-DEE12308B932}"/>
              </a:ext>
            </a:extLst>
          </p:cNvPr>
          <p:cNvGrpSpPr/>
          <p:nvPr/>
        </p:nvGrpSpPr>
        <p:grpSpPr>
          <a:xfrm>
            <a:off x="3619386" y="2730131"/>
            <a:ext cx="6473825" cy="2039484"/>
            <a:chOff x="1066800" y="999323"/>
            <a:chExt cx="6473825" cy="2039484"/>
          </a:xfrm>
        </p:grpSpPr>
        <p:pic>
          <p:nvPicPr>
            <p:cNvPr id="114690" name="Picture 2" descr="Figure 4-07"/>
            <p:cNvPicPr>
              <a:picLocks noChangeAspect="1" noChangeArrowheads="1"/>
            </p:cNvPicPr>
            <p:nvPr/>
          </p:nvPicPr>
          <p:blipFill>
            <a:blip r:embed="rId3"/>
            <a:srcRect/>
            <a:stretch>
              <a:fillRect/>
            </a:stretch>
          </p:blipFill>
          <p:spPr bwMode="auto">
            <a:xfrm>
              <a:off x="1066800" y="999323"/>
              <a:ext cx="6473825" cy="2039484"/>
            </a:xfrm>
            <a:prstGeom prst="rect">
              <a:avLst/>
            </a:prstGeom>
            <a:noFill/>
            <a:ln w="9525">
              <a:noFill/>
              <a:miter lim="800000"/>
              <a:headEnd/>
              <a:tailEnd/>
            </a:ln>
            <a:effectLst/>
          </p:spPr>
        </p:pic>
        <p:sp>
          <p:nvSpPr>
            <p:cNvPr id="2" name="TextBox 1"/>
            <p:cNvSpPr txBox="1"/>
            <p:nvPr/>
          </p:nvSpPr>
          <p:spPr>
            <a:xfrm>
              <a:off x="2286000" y="1106269"/>
              <a:ext cx="1716087" cy="646331"/>
            </a:xfrm>
            <a:prstGeom prst="rect">
              <a:avLst/>
            </a:prstGeom>
            <a:solidFill>
              <a:schemeClr val="bg1"/>
            </a:solidFill>
          </p:spPr>
          <p:txBody>
            <a:bodyPr wrap="square" rtlCol="0">
              <a:spAutoFit/>
            </a:bodyPr>
            <a:lstStyle/>
            <a:p>
              <a:r>
                <a:rPr lang="en-US" b="1" dirty="0">
                  <a:latin typeface="Calibri" panose="020F0502020204030204" pitchFamily="34" charset="0"/>
                </a:rPr>
                <a:t>Exposure to High Heat</a:t>
              </a:r>
            </a:p>
          </p:txBody>
        </p:sp>
        <p:sp>
          <p:nvSpPr>
            <p:cNvPr id="5" name="TextBox 4"/>
            <p:cNvSpPr txBox="1"/>
            <p:nvPr/>
          </p:nvSpPr>
          <p:spPr>
            <a:xfrm>
              <a:off x="5012372" y="1072530"/>
              <a:ext cx="1144588" cy="646331"/>
            </a:xfrm>
            <a:prstGeom prst="rect">
              <a:avLst/>
            </a:prstGeom>
            <a:solidFill>
              <a:schemeClr val="bg1"/>
            </a:solidFill>
          </p:spPr>
          <p:txBody>
            <a:bodyPr wrap="square" rtlCol="0">
              <a:spAutoFit/>
            </a:bodyPr>
            <a:lstStyle/>
            <a:p>
              <a:r>
                <a:rPr lang="en-US" b="1" dirty="0">
                  <a:latin typeface="Calibri" panose="020F0502020204030204" pitchFamily="34" charset="0"/>
                </a:rPr>
                <a:t>Removal of Heat</a:t>
              </a:r>
            </a:p>
          </p:txBody>
        </p:sp>
      </p:grpSp>
      <p:sp>
        <p:nvSpPr>
          <p:cNvPr id="6" name="TextBox 5">
            <a:extLst>
              <a:ext uri="{FF2B5EF4-FFF2-40B4-BE49-F238E27FC236}">
                <a16:creationId xmlns:a16="http://schemas.microsoft.com/office/drawing/2014/main" id="{65271CCA-6A1E-4243-8A7C-0C97CE09D4AC}"/>
              </a:ext>
            </a:extLst>
          </p:cNvPr>
          <p:cNvSpPr txBox="1"/>
          <p:nvPr/>
        </p:nvSpPr>
        <p:spPr>
          <a:xfrm>
            <a:off x="1981201" y="2414092"/>
            <a:ext cx="2436244" cy="400110"/>
          </a:xfrm>
          <a:prstGeom prst="rect">
            <a:avLst/>
          </a:prstGeom>
          <a:noFill/>
        </p:spPr>
        <p:txBody>
          <a:bodyPr wrap="none" rtlCol="0">
            <a:spAutoFit/>
          </a:bodyPr>
          <a:lstStyle/>
          <a:p>
            <a:r>
              <a:rPr lang="en-US" sz="2000" b="1" dirty="0">
                <a:latin typeface="Calibri" panose="020F0502020204030204" pitchFamily="34" charset="0"/>
              </a:rPr>
              <a:t>Protein Denaturation</a:t>
            </a:r>
          </a:p>
        </p:txBody>
      </p:sp>
      <p:sp>
        <p:nvSpPr>
          <p:cNvPr id="3" name="TextBox 2">
            <a:extLst>
              <a:ext uri="{FF2B5EF4-FFF2-40B4-BE49-F238E27FC236}">
                <a16:creationId xmlns:a16="http://schemas.microsoft.com/office/drawing/2014/main" id="{C8A33958-E3ED-4ACD-A3D3-40271F054D4A}"/>
              </a:ext>
            </a:extLst>
          </p:cNvPr>
          <p:cNvSpPr txBox="1"/>
          <p:nvPr/>
        </p:nvSpPr>
        <p:spPr>
          <a:xfrm>
            <a:off x="1905000" y="4996634"/>
            <a:ext cx="6127988" cy="369332"/>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Calibri" panose="020F0502020204030204" pitchFamily="34" charset="0"/>
              </a:rPr>
              <a:t>Often, unfolded protein aggregate, which prevents refolding.</a:t>
            </a:r>
          </a:p>
        </p:txBody>
      </p:sp>
      <p:pic>
        <p:nvPicPr>
          <p:cNvPr id="9" name="Picture 8">
            <a:extLst>
              <a:ext uri="{FF2B5EF4-FFF2-40B4-BE49-F238E27FC236}">
                <a16:creationId xmlns:a16="http://schemas.microsoft.com/office/drawing/2014/main" id="{729A64D6-2ADE-4360-B555-641372EF5A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6056" y="5039894"/>
            <a:ext cx="1849106" cy="1385045"/>
          </a:xfrm>
          <a:prstGeom prst="rect">
            <a:avLst/>
          </a:prstGeom>
        </p:spPr>
      </p:pic>
      <p:sp>
        <p:nvSpPr>
          <p:cNvPr id="4" name="TextBox 3">
            <a:extLst>
              <a:ext uri="{FF2B5EF4-FFF2-40B4-BE49-F238E27FC236}">
                <a16:creationId xmlns:a16="http://schemas.microsoft.com/office/drawing/2014/main" id="{1EF3D702-E4C8-4FDB-8986-8414488B8526}"/>
              </a:ext>
            </a:extLst>
          </p:cNvPr>
          <p:cNvSpPr txBox="1"/>
          <p:nvPr/>
        </p:nvSpPr>
        <p:spPr>
          <a:xfrm>
            <a:off x="2315066" y="46975"/>
            <a:ext cx="2591222" cy="892552"/>
          </a:xfrm>
          <a:prstGeom prst="rect">
            <a:avLst/>
          </a:prstGeom>
          <a:noFill/>
        </p:spPr>
        <p:txBody>
          <a:bodyPr wrap="none" rtlCol="0">
            <a:spAutoFit/>
          </a:bodyPr>
          <a:lstStyle/>
          <a:p>
            <a:r>
              <a:rPr lang="en-US" sz="2800" dirty="0">
                <a:latin typeface="Calibri" panose="020F0502020204030204" pitchFamily="34" charset="0"/>
              </a:rPr>
              <a:t>Protein Stability:</a:t>
            </a:r>
          </a:p>
          <a:p>
            <a:endParaRPr lang="en-US" sz="2400" dirty="0">
              <a:latin typeface="Calibri" panose="020F0502020204030204" pitchFamily="34" charset="0"/>
            </a:endParaRPr>
          </a:p>
        </p:txBody>
      </p:sp>
      <p:grpSp>
        <p:nvGrpSpPr>
          <p:cNvPr id="16" name="Group 15">
            <a:extLst>
              <a:ext uri="{FF2B5EF4-FFF2-40B4-BE49-F238E27FC236}">
                <a16:creationId xmlns:a16="http://schemas.microsoft.com/office/drawing/2014/main" id="{69D8044E-BBDE-42A7-A549-79E40570B02C}"/>
              </a:ext>
            </a:extLst>
          </p:cNvPr>
          <p:cNvGrpSpPr/>
          <p:nvPr/>
        </p:nvGrpSpPr>
        <p:grpSpPr>
          <a:xfrm>
            <a:off x="3287188" y="379632"/>
            <a:ext cx="6189056" cy="1955773"/>
            <a:chOff x="1763188" y="379631"/>
            <a:chExt cx="6189056" cy="1955773"/>
          </a:xfrm>
        </p:grpSpPr>
        <p:pic>
          <p:nvPicPr>
            <p:cNvPr id="11" name="Picture 10">
              <a:extLst>
                <a:ext uri="{FF2B5EF4-FFF2-40B4-BE49-F238E27FC236}">
                  <a16:creationId xmlns:a16="http://schemas.microsoft.com/office/drawing/2014/main" id="{F42E2DD9-864C-4457-A672-A9B956F2A061}"/>
                </a:ext>
              </a:extLst>
            </p:cNvPr>
            <p:cNvPicPr>
              <a:picLocks noChangeAspect="1"/>
            </p:cNvPicPr>
            <p:nvPr/>
          </p:nvPicPr>
          <p:blipFill>
            <a:blip r:embed="rId5"/>
            <a:stretch>
              <a:fillRect/>
            </a:stretch>
          </p:blipFill>
          <p:spPr>
            <a:xfrm>
              <a:off x="3810000" y="379631"/>
              <a:ext cx="2379662" cy="1586441"/>
            </a:xfrm>
            <a:prstGeom prst="rect">
              <a:avLst/>
            </a:prstGeom>
          </p:spPr>
        </p:pic>
        <p:sp>
          <p:nvSpPr>
            <p:cNvPr id="12" name="TextBox 11">
              <a:extLst>
                <a:ext uri="{FF2B5EF4-FFF2-40B4-BE49-F238E27FC236}">
                  <a16:creationId xmlns:a16="http://schemas.microsoft.com/office/drawing/2014/main" id="{0344B58E-E1F9-4A82-AF53-E6774F816581}"/>
                </a:ext>
              </a:extLst>
            </p:cNvPr>
            <p:cNvSpPr txBox="1"/>
            <p:nvPr/>
          </p:nvSpPr>
          <p:spPr>
            <a:xfrm>
              <a:off x="3861240" y="1958222"/>
              <a:ext cx="789447" cy="369332"/>
            </a:xfrm>
            <a:prstGeom prst="rect">
              <a:avLst/>
            </a:prstGeom>
            <a:noFill/>
          </p:spPr>
          <p:txBody>
            <a:bodyPr wrap="none" rtlCol="0">
              <a:spAutoFit/>
            </a:bodyPr>
            <a:lstStyle/>
            <a:p>
              <a:r>
                <a:rPr lang="en-US" dirty="0">
                  <a:latin typeface="Calibri" panose="020F0502020204030204" pitchFamily="34" charset="0"/>
                </a:rPr>
                <a:t>Native</a:t>
              </a:r>
            </a:p>
          </p:txBody>
        </p:sp>
        <p:sp>
          <p:nvSpPr>
            <p:cNvPr id="13" name="TextBox 12">
              <a:extLst>
                <a:ext uri="{FF2B5EF4-FFF2-40B4-BE49-F238E27FC236}">
                  <a16:creationId xmlns:a16="http://schemas.microsoft.com/office/drawing/2014/main" id="{A486B686-B72A-45BA-959C-06B88ED882BE}"/>
                </a:ext>
              </a:extLst>
            </p:cNvPr>
            <p:cNvSpPr txBox="1"/>
            <p:nvPr/>
          </p:nvSpPr>
          <p:spPr>
            <a:xfrm>
              <a:off x="5257800" y="1966072"/>
              <a:ext cx="1052083" cy="369332"/>
            </a:xfrm>
            <a:prstGeom prst="rect">
              <a:avLst/>
            </a:prstGeom>
            <a:noFill/>
          </p:spPr>
          <p:txBody>
            <a:bodyPr wrap="none" rtlCol="0">
              <a:spAutoFit/>
            </a:bodyPr>
            <a:lstStyle/>
            <a:p>
              <a:r>
                <a:rPr lang="en-US" dirty="0">
                  <a:latin typeface="Calibri" panose="020F0502020204030204" pitchFamily="34" charset="0"/>
                </a:rPr>
                <a:t>Unfolded</a:t>
              </a:r>
            </a:p>
          </p:txBody>
        </p:sp>
        <p:sp>
          <p:nvSpPr>
            <p:cNvPr id="14" name="TextBox 13">
              <a:extLst>
                <a:ext uri="{FF2B5EF4-FFF2-40B4-BE49-F238E27FC236}">
                  <a16:creationId xmlns:a16="http://schemas.microsoft.com/office/drawing/2014/main" id="{4C2F159F-8635-4B1E-A5AD-60FD174A58A0}"/>
                </a:ext>
              </a:extLst>
            </p:cNvPr>
            <p:cNvSpPr txBox="1"/>
            <p:nvPr/>
          </p:nvSpPr>
          <p:spPr>
            <a:xfrm>
              <a:off x="1763188" y="804837"/>
              <a:ext cx="1977977" cy="923330"/>
            </a:xfrm>
            <a:prstGeom prst="rect">
              <a:avLst/>
            </a:prstGeom>
            <a:noFill/>
          </p:spPr>
          <p:txBody>
            <a:bodyPr wrap="none" rtlCol="0">
              <a:spAutoFit/>
            </a:bodyPr>
            <a:lstStyle/>
            <a:p>
              <a:r>
                <a:rPr lang="en-US" dirty="0">
                  <a:latin typeface="Calibri" panose="020F0502020204030204" pitchFamily="34" charset="0"/>
                </a:rPr>
                <a:t>H-bonds</a:t>
              </a:r>
            </a:p>
            <a:p>
              <a:r>
                <a:rPr lang="en-US" dirty="0">
                  <a:latin typeface="Calibri" panose="020F0502020204030204" pitchFamily="34" charset="0"/>
                </a:rPr>
                <a:t>van der Waals</a:t>
              </a:r>
            </a:p>
            <a:p>
              <a:r>
                <a:rPr lang="en-US" dirty="0">
                  <a:latin typeface="Calibri" panose="020F0502020204030204" pitchFamily="34" charset="0"/>
                </a:rPr>
                <a:t>Hydrophobic effect</a:t>
              </a:r>
            </a:p>
          </p:txBody>
        </p:sp>
        <p:sp>
          <p:nvSpPr>
            <p:cNvPr id="15" name="TextBox 14">
              <a:extLst>
                <a:ext uri="{FF2B5EF4-FFF2-40B4-BE49-F238E27FC236}">
                  <a16:creationId xmlns:a16="http://schemas.microsoft.com/office/drawing/2014/main" id="{C6890326-485B-4296-9050-A9B3F2F155EC}"/>
                </a:ext>
              </a:extLst>
            </p:cNvPr>
            <p:cNvSpPr txBox="1"/>
            <p:nvPr/>
          </p:nvSpPr>
          <p:spPr>
            <a:xfrm>
              <a:off x="6403358" y="913616"/>
              <a:ext cx="1548886" cy="369332"/>
            </a:xfrm>
            <a:prstGeom prst="rect">
              <a:avLst/>
            </a:prstGeom>
            <a:noFill/>
          </p:spPr>
          <p:txBody>
            <a:bodyPr wrap="none" rtlCol="0">
              <a:spAutoFit/>
            </a:bodyPr>
            <a:lstStyle/>
            <a:p>
              <a:r>
                <a:rPr lang="en-US" dirty="0">
                  <a:latin typeface="Calibri" panose="020F0502020204030204" pitchFamily="34" charset="0"/>
                </a:rPr>
                <a:t>Chain disorder</a:t>
              </a:r>
            </a:p>
          </p:txBody>
        </p:sp>
      </p:grpSp>
      <p:pic>
        <p:nvPicPr>
          <p:cNvPr id="19" name="Picture 18">
            <a:extLst>
              <a:ext uri="{FF2B5EF4-FFF2-40B4-BE49-F238E27FC236}">
                <a16:creationId xmlns:a16="http://schemas.microsoft.com/office/drawing/2014/main" id="{A22CBECB-01FB-42D7-8B6C-EB19AEDF8E51}"/>
              </a:ext>
            </a:extLst>
          </p:cNvPr>
          <p:cNvPicPr>
            <a:picLocks noChangeAspect="1"/>
          </p:cNvPicPr>
          <p:nvPr/>
        </p:nvPicPr>
        <p:blipFill>
          <a:blip r:embed="rId6"/>
          <a:stretch>
            <a:fillRect/>
          </a:stretch>
        </p:blipFill>
        <p:spPr>
          <a:xfrm>
            <a:off x="1439123" y="814046"/>
            <a:ext cx="1751887" cy="1165801"/>
          </a:xfrm>
          <a:prstGeom prst="rect">
            <a:avLst/>
          </a:prstGeom>
        </p:spPr>
      </p:pic>
      <p:pic>
        <p:nvPicPr>
          <p:cNvPr id="20" name="Picture 19">
            <a:extLst>
              <a:ext uri="{FF2B5EF4-FFF2-40B4-BE49-F238E27FC236}">
                <a16:creationId xmlns:a16="http://schemas.microsoft.com/office/drawing/2014/main" id="{10909BC8-EAEB-44BD-A59B-A6B72503C3C9}"/>
              </a:ext>
            </a:extLst>
          </p:cNvPr>
          <p:cNvPicPr>
            <a:picLocks noChangeAspect="1"/>
          </p:cNvPicPr>
          <p:nvPr/>
        </p:nvPicPr>
        <p:blipFill>
          <a:blip r:embed="rId7"/>
          <a:stretch>
            <a:fillRect/>
          </a:stretch>
        </p:blipFill>
        <p:spPr>
          <a:xfrm>
            <a:off x="9705171" y="814046"/>
            <a:ext cx="2007563" cy="1131020"/>
          </a:xfrm>
          <a:prstGeom prst="rect">
            <a:avLst/>
          </a:prstGeom>
        </p:spPr>
      </p:pic>
      <p:sp>
        <p:nvSpPr>
          <p:cNvPr id="7" name="Date Placeholder 6">
            <a:extLst>
              <a:ext uri="{FF2B5EF4-FFF2-40B4-BE49-F238E27FC236}">
                <a16:creationId xmlns:a16="http://schemas.microsoft.com/office/drawing/2014/main" id="{04E16EE9-4D96-4AEF-AEBF-A62C5BD897B6}"/>
              </a:ext>
            </a:extLst>
          </p:cNvPr>
          <p:cNvSpPr>
            <a:spLocks noGrp="1"/>
          </p:cNvSpPr>
          <p:nvPr>
            <p:ph type="dt" sz="half" idx="10"/>
          </p:nvPr>
        </p:nvSpPr>
        <p:spPr/>
        <p:txBody>
          <a:bodyPr/>
          <a:lstStyle/>
          <a:p>
            <a:fld id="{AD11D35D-1C8C-4BF1-8DA3-7D23D97B8CE7}" type="datetime1">
              <a:rPr lang="en-US" smtClean="0"/>
              <a:t>8/12/2023</a:t>
            </a:fld>
            <a:endParaRPr lang="en-US"/>
          </a:p>
        </p:txBody>
      </p:sp>
      <p:sp>
        <p:nvSpPr>
          <p:cNvPr id="8" name="Footer Placeholder 7">
            <a:extLst>
              <a:ext uri="{FF2B5EF4-FFF2-40B4-BE49-F238E27FC236}">
                <a16:creationId xmlns:a16="http://schemas.microsoft.com/office/drawing/2014/main" id="{0DFC234F-771A-4FCB-AE07-72E4384CF0DB}"/>
              </a:ext>
            </a:extLst>
          </p:cNvPr>
          <p:cNvSpPr>
            <a:spLocks noGrp="1"/>
          </p:cNvSpPr>
          <p:nvPr>
            <p:ph type="ftr" sz="quarter" idx="11"/>
          </p:nvPr>
        </p:nvSpPr>
        <p:spPr/>
        <p:txBody>
          <a:bodyPr/>
          <a:lstStyle/>
          <a:p>
            <a:r>
              <a:rPr lang="en-US"/>
              <a:t>Lecture 1 - D &amp; D</a:t>
            </a:r>
          </a:p>
        </p:txBody>
      </p:sp>
      <p:sp>
        <p:nvSpPr>
          <p:cNvPr id="17" name="Slide Number Placeholder 16">
            <a:extLst>
              <a:ext uri="{FF2B5EF4-FFF2-40B4-BE49-F238E27FC236}">
                <a16:creationId xmlns:a16="http://schemas.microsoft.com/office/drawing/2014/main" id="{4DB6C65C-1722-4EC7-A5DD-B642E105E9AD}"/>
              </a:ext>
            </a:extLst>
          </p:cNvPr>
          <p:cNvSpPr>
            <a:spLocks noGrp="1"/>
          </p:cNvSpPr>
          <p:nvPr>
            <p:ph type="sldNum" sz="quarter" idx="12"/>
          </p:nvPr>
        </p:nvSpPr>
        <p:spPr/>
        <p:txBody>
          <a:bodyPr/>
          <a:lstStyle/>
          <a:p>
            <a:fld id="{DC3BB032-4020-48F4-953B-341806DC4A2B}" type="slidenum">
              <a:rPr lang="en-US" smtClean="0"/>
              <a:t>39</a:t>
            </a:fld>
            <a:endParaRPr lang="en-US"/>
          </a:p>
        </p:txBody>
      </p:sp>
    </p:spTree>
    <p:extLst>
      <p:ext uri="{BB962C8B-B14F-4D97-AF65-F5344CB8AC3E}">
        <p14:creationId xmlns:p14="http://schemas.microsoft.com/office/powerpoint/2010/main" val="2859492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34407"/>
            <a:ext cx="3886201" cy="1143000"/>
          </a:xfrm>
        </p:spPr>
        <p:txBody>
          <a:bodyPr>
            <a:normAutofit/>
          </a:bodyPr>
          <a:lstStyle/>
          <a:p>
            <a:r>
              <a:rPr lang="en-US" sz="2800" dirty="0"/>
              <a:t>Covalent Chemical Bonds</a:t>
            </a:r>
          </a:p>
        </p:txBody>
      </p:sp>
      <p:sp>
        <p:nvSpPr>
          <p:cNvPr id="5" name="Content Placeholder 4"/>
          <p:cNvSpPr>
            <a:spLocks noGrp="1"/>
          </p:cNvSpPr>
          <p:nvPr>
            <p:ph idx="1"/>
          </p:nvPr>
        </p:nvSpPr>
        <p:spPr>
          <a:xfrm>
            <a:off x="685800" y="949200"/>
            <a:ext cx="4800600" cy="4525963"/>
          </a:xfrm>
        </p:spPr>
        <p:txBody>
          <a:bodyPr>
            <a:noAutofit/>
          </a:bodyPr>
          <a:lstStyle/>
          <a:p>
            <a:r>
              <a:rPr lang="en-US" sz="1800" dirty="0"/>
              <a:t>Elements like Li, Na, F, Cl, Mg, readily form ions to generate a complete outer shell.</a:t>
            </a:r>
          </a:p>
          <a:p>
            <a:r>
              <a:rPr lang="en-US" sz="1800" dirty="0"/>
              <a:t>Some elements cannot form stable ions because it would involve the loss or gain of too many electrons. This includes C, N, and O – which are common in biological systems.</a:t>
            </a:r>
          </a:p>
          <a:p>
            <a:r>
              <a:rPr lang="en-US" sz="1800" dirty="0"/>
              <a:t>Unfilled electron orbitals on elements like C, N, and O allow for the formation of </a:t>
            </a:r>
            <a:r>
              <a:rPr lang="en-US" sz="1800" b="1" i="1" dirty="0">
                <a:solidFill>
                  <a:srgbClr val="FF0000"/>
                </a:solidFill>
              </a:rPr>
              <a:t>covalent bonds</a:t>
            </a:r>
            <a:r>
              <a:rPr lang="en-US" sz="1800" dirty="0"/>
              <a:t>, and atoms are most stable when each electron orbital is filled.</a:t>
            </a:r>
          </a:p>
          <a:p>
            <a:pPr lvl="1"/>
            <a:r>
              <a:rPr lang="en-US" sz="1800" dirty="0"/>
              <a:t>Each atom’s unpaired </a:t>
            </a:r>
            <a:r>
              <a:rPr lang="en-US" sz="1800" i="1" dirty="0">
                <a:solidFill>
                  <a:srgbClr val="C00000"/>
                </a:solidFill>
              </a:rPr>
              <a:t>valence</a:t>
            </a:r>
            <a:r>
              <a:rPr lang="en-US" sz="1800" dirty="0"/>
              <a:t> electrons are shared by both nuclei to fill their orbitals. </a:t>
            </a:r>
          </a:p>
          <a:p>
            <a:pPr lvl="1"/>
            <a:r>
              <a:rPr lang="en-US" sz="1800" dirty="0"/>
              <a:t>Substances held together by covalent bonds are called molecules</a:t>
            </a:r>
          </a:p>
        </p:txBody>
      </p:sp>
      <p:pic>
        <p:nvPicPr>
          <p:cNvPr id="4" name="Content Placeholder 3" descr="figure_02_06.jpg">
            <a:extLst>
              <a:ext uri="{FF2B5EF4-FFF2-40B4-BE49-F238E27FC236}">
                <a16:creationId xmlns:a16="http://schemas.microsoft.com/office/drawing/2014/main" id="{E6E59FA1-F0B7-4988-91D4-05920F05E6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900" r="45738" b="2537"/>
          <a:stretch/>
        </p:blipFill>
        <p:spPr>
          <a:xfrm>
            <a:off x="7581078" y="3106210"/>
            <a:ext cx="2872725" cy="2887133"/>
          </a:xfrm>
          <a:prstGeom prst="rect">
            <a:avLst/>
          </a:prstGeom>
        </p:spPr>
      </p:pic>
      <p:pic>
        <p:nvPicPr>
          <p:cNvPr id="8" name="Content Placeholder 3">
            <a:extLst>
              <a:ext uri="{FF2B5EF4-FFF2-40B4-BE49-F238E27FC236}">
                <a16:creationId xmlns:a16="http://schemas.microsoft.com/office/drawing/2014/main" id="{81AC52DD-9ECB-457A-8635-B3EF8462DF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284"/>
          <a:stretch/>
        </p:blipFill>
        <p:spPr>
          <a:xfrm>
            <a:off x="6452482" y="228600"/>
            <a:ext cx="5129919" cy="2514600"/>
          </a:xfrm>
          <a:prstGeom prst="rect">
            <a:avLst/>
          </a:prstGeom>
        </p:spPr>
      </p:pic>
      <p:sp>
        <p:nvSpPr>
          <p:cNvPr id="3" name="Date Placeholder 2">
            <a:extLst>
              <a:ext uri="{FF2B5EF4-FFF2-40B4-BE49-F238E27FC236}">
                <a16:creationId xmlns:a16="http://schemas.microsoft.com/office/drawing/2014/main" id="{8A30B7A9-5467-46E0-901C-F90F2419FDF4}"/>
              </a:ext>
            </a:extLst>
          </p:cNvPr>
          <p:cNvSpPr>
            <a:spLocks noGrp="1"/>
          </p:cNvSpPr>
          <p:nvPr>
            <p:ph type="dt" sz="half" idx="10"/>
          </p:nvPr>
        </p:nvSpPr>
        <p:spPr/>
        <p:txBody>
          <a:bodyPr/>
          <a:lstStyle/>
          <a:p>
            <a:fld id="{352790B9-06A2-4C80-82A6-93DC6AF53928}" type="datetime1">
              <a:rPr lang="en-US" smtClean="0"/>
              <a:t>8/12/2023</a:t>
            </a:fld>
            <a:endParaRPr lang="en-US"/>
          </a:p>
        </p:txBody>
      </p:sp>
      <p:sp>
        <p:nvSpPr>
          <p:cNvPr id="6" name="Footer Placeholder 5">
            <a:extLst>
              <a:ext uri="{FF2B5EF4-FFF2-40B4-BE49-F238E27FC236}">
                <a16:creationId xmlns:a16="http://schemas.microsoft.com/office/drawing/2014/main" id="{DCCA958D-2266-441A-AFBA-89B9E8E9E58B}"/>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54192E84-148A-479C-ABF9-584296EE326C}"/>
              </a:ext>
            </a:extLst>
          </p:cNvPr>
          <p:cNvSpPr>
            <a:spLocks noGrp="1"/>
          </p:cNvSpPr>
          <p:nvPr>
            <p:ph type="sldNum" sz="quarter" idx="12"/>
          </p:nvPr>
        </p:nvSpPr>
        <p:spPr/>
        <p:txBody>
          <a:bodyPr/>
          <a:lstStyle/>
          <a:p>
            <a:fld id="{DC3BB032-4020-48F4-953B-341806DC4A2B}" type="slidenum">
              <a:rPr lang="en-US" smtClean="0"/>
              <a:t>4</a:t>
            </a:fld>
            <a:endParaRPr lang="en-US"/>
          </a:p>
        </p:txBody>
      </p:sp>
    </p:spTree>
    <p:extLst>
      <p:ext uri="{BB962C8B-B14F-4D97-AF65-F5344CB8AC3E}">
        <p14:creationId xmlns:p14="http://schemas.microsoft.com/office/powerpoint/2010/main" val="390356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297" y="469238"/>
            <a:ext cx="8229600" cy="1143000"/>
          </a:xfrm>
        </p:spPr>
        <p:txBody>
          <a:bodyPr>
            <a:normAutofit/>
          </a:bodyPr>
          <a:lstStyle/>
          <a:p>
            <a:r>
              <a:rPr lang="en-US" sz="2000" dirty="0"/>
              <a:t>Prions are improperly folded proteins that cause neurodegenerative diseases</a:t>
            </a: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b="2395"/>
          <a:stretch/>
        </p:blipFill>
        <p:spPr>
          <a:xfrm>
            <a:off x="825376" y="1521690"/>
            <a:ext cx="4232296" cy="3644920"/>
          </a:xfrm>
        </p:spPr>
      </p:pic>
      <p:sp>
        <p:nvSpPr>
          <p:cNvPr id="5" name="TextBox 4">
            <a:extLst>
              <a:ext uri="{FF2B5EF4-FFF2-40B4-BE49-F238E27FC236}">
                <a16:creationId xmlns:a16="http://schemas.microsoft.com/office/drawing/2014/main" id="{905E0C0F-C3C3-4459-8C9C-65A39882C2D5}"/>
              </a:ext>
            </a:extLst>
          </p:cNvPr>
          <p:cNvSpPr txBox="1"/>
          <p:nvPr/>
        </p:nvSpPr>
        <p:spPr>
          <a:xfrm>
            <a:off x="2057400" y="152401"/>
            <a:ext cx="7924800" cy="523220"/>
          </a:xfrm>
          <a:prstGeom prst="rect">
            <a:avLst/>
          </a:prstGeom>
          <a:noFill/>
        </p:spPr>
        <p:txBody>
          <a:bodyPr wrap="square" rtlCol="0">
            <a:spAutoFit/>
          </a:bodyPr>
          <a:lstStyle/>
          <a:p>
            <a:pPr algn="ctr"/>
            <a:r>
              <a:rPr lang="en-US" sz="2800" dirty="0">
                <a:latin typeface="Calibri" panose="020F0502020204030204" pitchFamily="34" charset="0"/>
              </a:rPr>
              <a:t>What happens when proteins don’t fold properly?</a:t>
            </a:r>
          </a:p>
        </p:txBody>
      </p:sp>
      <p:pic>
        <p:nvPicPr>
          <p:cNvPr id="8" name="Picture 7">
            <a:extLst>
              <a:ext uri="{FF2B5EF4-FFF2-40B4-BE49-F238E27FC236}">
                <a16:creationId xmlns:a16="http://schemas.microsoft.com/office/drawing/2014/main" id="{378926A8-38A0-4FF6-A2FE-9BCAD8A8EF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1447799"/>
            <a:ext cx="3267075" cy="2452867"/>
          </a:xfrm>
          <a:prstGeom prst="rect">
            <a:avLst/>
          </a:prstGeom>
        </p:spPr>
      </p:pic>
      <p:pic>
        <p:nvPicPr>
          <p:cNvPr id="10" name="Picture 9">
            <a:extLst>
              <a:ext uri="{FF2B5EF4-FFF2-40B4-BE49-F238E27FC236}">
                <a16:creationId xmlns:a16="http://schemas.microsoft.com/office/drawing/2014/main" id="{0F6A7B90-8C75-4C76-A736-00B12B2709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6400" y="4075997"/>
            <a:ext cx="2171700" cy="2105025"/>
          </a:xfrm>
          <a:prstGeom prst="rect">
            <a:avLst/>
          </a:prstGeom>
        </p:spPr>
      </p:pic>
      <p:sp>
        <p:nvSpPr>
          <p:cNvPr id="3" name="Date Placeholder 2">
            <a:extLst>
              <a:ext uri="{FF2B5EF4-FFF2-40B4-BE49-F238E27FC236}">
                <a16:creationId xmlns:a16="http://schemas.microsoft.com/office/drawing/2014/main" id="{C3204ACE-D158-4FC0-AAF9-A01BE5A8D3AC}"/>
              </a:ext>
            </a:extLst>
          </p:cNvPr>
          <p:cNvSpPr>
            <a:spLocks noGrp="1"/>
          </p:cNvSpPr>
          <p:nvPr>
            <p:ph type="dt" sz="half" idx="10"/>
          </p:nvPr>
        </p:nvSpPr>
        <p:spPr/>
        <p:txBody>
          <a:bodyPr/>
          <a:lstStyle/>
          <a:p>
            <a:fld id="{ADDDABCB-2EA1-40F1-B5BE-CAB8184B4A15}" type="datetime1">
              <a:rPr lang="en-US" smtClean="0"/>
              <a:t>8/12/2023</a:t>
            </a:fld>
            <a:endParaRPr lang="en-US"/>
          </a:p>
        </p:txBody>
      </p:sp>
      <p:sp>
        <p:nvSpPr>
          <p:cNvPr id="6" name="Footer Placeholder 5">
            <a:extLst>
              <a:ext uri="{FF2B5EF4-FFF2-40B4-BE49-F238E27FC236}">
                <a16:creationId xmlns:a16="http://schemas.microsoft.com/office/drawing/2014/main" id="{11955B9C-0F9A-4613-B03A-D1BF2A2C329B}"/>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92983BDA-7DE3-4C9E-A3F8-432B6477A9A4}"/>
              </a:ext>
            </a:extLst>
          </p:cNvPr>
          <p:cNvSpPr>
            <a:spLocks noGrp="1"/>
          </p:cNvSpPr>
          <p:nvPr>
            <p:ph type="sldNum" sz="quarter" idx="12"/>
          </p:nvPr>
        </p:nvSpPr>
        <p:spPr/>
        <p:txBody>
          <a:bodyPr/>
          <a:lstStyle/>
          <a:p>
            <a:fld id="{DC3BB032-4020-48F4-953B-341806DC4A2B}" type="slidenum">
              <a:rPr lang="en-US" smtClean="0"/>
              <a:t>40</a:t>
            </a:fld>
            <a:endParaRPr lang="en-US"/>
          </a:p>
        </p:txBody>
      </p:sp>
      <p:sp>
        <p:nvSpPr>
          <p:cNvPr id="9" name="TextBox 8">
            <a:extLst>
              <a:ext uri="{FF2B5EF4-FFF2-40B4-BE49-F238E27FC236}">
                <a16:creationId xmlns:a16="http://schemas.microsoft.com/office/drawing/2014/main" id="{5D4A5CB7-F211-D13D-70A1-D96F57A08112}"/>
              </a:ext>
            </a:extLst>
          </p:cNvPr>
          <p:cNvSpPr txBox="1"/>
          <p:nvPr/>
        </p:nvSpPr>
        <p:spPr>
          <a:xfrm>
            <a:off x="8534400" y="1432559"/>
            <a:ext cx="3505200" cy="1754326"/>
          </a:xfrm>
          <a:prstGeom prst="rect">
            <a:avLst/>
          </a:prstGeom>
          <a:noFill/>
        </p:spPr>
        <p:txBody>
          <a:bodyPr wrap="square" rtlCol="0">
            <a:spAutoFit/>
          </a:bodyPr>
          <a:lstStyle/>
          <a:p>
            <a:r>
              <a:rPr lang="en-US" b="1" dirty="0">
                <a:latin typeface="Calibri" panose="020F0502020204030204" pitchFamily="34" charset="0"/>
              </a:rPr>
              <a:t>Unfolded protein response (UPR):</a:t>
            </a:r>
          </a:p>
          <a:p>
            <a:r>
              <a:rPr lang="en-US" dirty="0">
                <a:latin typeface="Calibri" panose="020F0502020204030204" pitchFamily="34" charset="0"/>
              </a:rPr>
              <a:t>The presence of unfolded proteins can trigger the unfolded protein response which can turn off protein synthesis in the cell, leading to cell death.</a:t>
            </a:r>
          </a:p>
        </p:txBody>
      </p:sp>
    </p:spTree>
    <p:extLst>
      <p:ext uri="{BB962C8B-B14F-4D97-AF65-F5344CB8AC3E}">
        <p14:creationId xmlns:p14="http://schemas.microsoft.com/office/powerpoint/2010/main" val="32909967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igure 4-06">
            <a:extLst>
              <a:ext uri="{FF2B5EF4-FFF2-40B4-BE49-F238E27FC236}">
                <a16:creationId xmlns:a16="http://schemas.microsoft.com/office/drawing/2014/main" id="{3CB96346-294D-4ED3-8110-D17967B62191}"/>
              </a:ext>
            </a:extLst>
          </p:cNvPr>
          <p:cNvPicPr>
            <a:picLocks noChangeAspect="1" noChangeArrowheads="1"/>
          </p:cNvPicPr>
          <p:nvPr/>
        </p:nvPicPr>
        <p:blipFill rotWithShape="1">
          <a:blip r:embed="rId3"/>
          <a:srcRect b="28298"/>
          <a:stretch/>
        </p:blipFill>
        <p:spPr bwMode="auto">
          <a:xfrm>
            <a:off x="5784959" y="1577856"/>
            <a:ext cx="1435672" cy="916699"/>
          </a:xfrm>
          <a:prstGeom prst="rect">
            <a:avLst/>
          </a:prstGeom>
          <a:noFill/>
          <a:ln w="9525">
            <a:noFill/>
            <a:miter lim="800000"/>
            <a:headEnd/>
            <a:tailEnd/>
          </a:ln>
          <a:effectLst/>
        </p:spPr>
      </p:pic>
      <p:pic>
        <p:nvPicPr>
          <p:cNvPr id="18" name="Picture 17">
            <a:extLst>
              <a:ext uri="{FF2B5EF4-FFF2-40B4-BE49-F238E27FC236}">
                <a16:creationId xmlns:a16="http://schemas.microsoft.com/office/drawing/2014/main" id="{8779986E-325A-4371-BB28-FE0F6818226F}"/>
              </a:ext>
            </a:extLst>
          </p:cNvPr>
          <p:cNvPicPr>
            <a:picLocks noChangeAspect="1"/>
          </p:cNvPicPr>
          <p:nvPr/>
        </p:nvPicPr>
        <p:blipFill>
          <a:blip r:embed="rId4"/>
          <a:stretch>
            <a:fillRect/>
          </a:stretch>
        </p:blipFill>
        <p:spPr>
          <a:xfrm>
            <a:off x="8458912" y="1762381"/>
            <a:ext cx="1361573" cy="906065"/>
          </a:xfrm>
          <a:prstGeom prst="rect">
            <a:avLst/>
          </a:prstGeom>
        </p:spPr>
      </p:pic>
      <p:pic>
        <p:nvPicPr>
          <p:cNvPr id="19" name="Picture 18">
            <a:extLst>
              <a:ext uri="{FF2B5EF4-FFF2-40B4-BE49-F238E27FC236}">
                <a16:creationId xmlns:a16="http://schemas.microsoft.com/office/drawing/2014/main" id="{C47E226E-494A-4148-AA8A-BD2EF913C9A5}"/>
              </a:ext>
            </a:extLst>
          </p:cNvPr>
          <p:cNvPicPr>
            <a:picLocks noChangeAspect="1"/>
          </p:cNvPicPr>
          <p:nvPr/>
        </p:nvPicPr>
        <p:blipFill>
          <a:blip r:embed="rId5"/>
          <a:stretch>
            <a:fillRect/>
          </a:stretch>
        </p:blipFill>
        <p:spPr>
          <a:xfrm>
            <a:off x="10240064" y="1762380"/>
            <a:ext cx="1273761" cy="717611"/>
          </a:xfrm>
          <a:prstGeom prst="rect">
            <a:avLst/>
          </a:prstGeom>
        </p:spPr>
      </p:pic>
      <p:sp>
        <p:nvSpPr>
          <p:cNvPr id="2" name="Title 1"/>
          <p:cNvSpPr>
            <a:spLocks noGrp="1"/>
          </p:cNvSpPr>
          <p:nvPr>
            <p:ph type="title" idx="4294967295"/>
          </p:nvPr>
        </p:nvSpPr>
        <p:spPr>
          <a:xfrm>
            <a:off x="304800" y="-203785"/>
            <a:ext cx="8306512" cy="1143000"/>
          </a:xfrm>
        </p:spPr>
        <p:txBody>
          <a:bodyPr>
            <a:normAutofit/>
          </a:bodyPr>
          <a:lstStyle/>
          <a:p>
            <a:pPr algn="l"/>
            <a:r>
              <a:rPr lang="en-US" sz="2800" dirty="0"/>
              <a:t>Summary of Interactions that stabilize folded proteins.</a:t>
            </a:r>
          </a:p>
        </p:txBody>
      </p:sp>
      <p:sp>
        <p:nvSpPr>
          <p:cNvPr id="290819" name="Content Placeholder 2"/>
          <p:cNvSpPr>
            <a:spLocks noGrp="1"/>
          </p:cNvSpPr>
          <p:nvPr>
            <p:ph idx="4294967295"/>
          </p:nvPr>
        </p:nvSpPr>
        <p:spPr>
          <a:xfrm>
            <a:off x="236151" y="685800"/>
            <a:ext cx="5331933" cy="4525963"/>
          </a:xfrm>
        </p:spPr>
        <p:txBody>
          <a:bodyPr>
            <a:noAutofit/>
          </a:bodyPr>
          <a:lstStyle/>
          <a:p>
            <a:pPr>
              <a:spcBef>
                <a:spcPct val="15000"/>
              </a:spcBef>
            </a:pPr>
            <a:r>
              <a:rPr lang="en-US" sz="1800" b="1" dirty="0"/>
              <a:t>Hydrogen bonds </a:t>
            </a:r>
            <a:r>
              <a:rPr lang="en-US" sz="1800" dirty="0"/>
              <a:t>form between hydrogen atoms (NH) and the carbonyl group in the peptide-bonded backbone (mainchain), and between and donors and acceptors on sidechains and between sidechains and mainchain.</a:t>
            </a:r>
            <a:r>
              <a:rPr lang="en-US" sz="1800" i="1" dirty="0">
                <a:solidFill>
                  <a:srgbClr val="C00000"/>
                </a:solidFill>
              </a:rPr>
              <a:t> These are the most directional of all forces in biochemistry. Mainchain-mainchain H-bonds are responsible for secondary structures.  </a:t>
            </a:r>
          </a:p>
          <a:p>
            <a:pPr>
              <a:spcBef>
                <a:spcPct val="15000"/>
              </a:spcBef>
            </a:pPr>
            <a:r>
              <a:rPr lang="en-US" sz="1800" b="1" dirty="0"/>
              <a:t>van der Waals interactions </a:t>
            </a:r>
            <a:r>
              <a:rPr lang="en-US" sz="1800" dirty="0"/>
              <a:t>are weak interactions between side chains, </a:t>
            </a:r>
            <a:r>
              <a:rPr lang="en-US" sz="1800" i="1" dirty="0">
                <a:solidFill>
                  <a:srgbClr val="C00000"/>
                </a:solidFill>
              </a:rPr>
              <a:t>optimized in the </a:t>
            </a:r>
            <a:r>
              <a:rPr lang="en-US" sz="1800" b="1" i="1" dirty="0">
                <a:solidFill>
                  <a:srgbClr val="C00000"/>
                </a:solidFill>
              </a:rPr>
              <a:t>well packed core </a:t>
            </a:r>
            <a:r>
              <a:rPr lang="en-US" sz="1800" i="1" dirty="0">
                <a:solidFill>
                  <a:srgbClr val="C00000"/>
                </a:solidFill>
              </a:rPr>
              <a:t>of the protein</a:t>
            </a:r>
            <a:r>
              <a:rPr lang="en-US" sz="1800" dirty="0"/>
              <a:t>.  They involve temporary </a:t>
            </a:r>
            <a:r>
              <a:rPr lang="en-US" sz="1800" i="1" dirty="0"/>
              <a:t>partial</a:t>
            </a:r>
            <a:r>
              <a:rPr lang="en-US" sz="1800" dirty="0"/>
              <a:t> charges.</a:t>
            </a:r>
          </a:p>
          <a:p>
            <a:pPr>
              <a:spcBef>
                <a:spcPct val="15000"/>
              </a:spcBef>
            </a:pPr>
            <a:r>
              <a:rPr lang="en-US" sz="1800" b="1" dirty="0"/>
              <a:t>Hydrophobic interactions</a:t>
            </a:r>
            <a:r>
              <a:rPr lang="en-US" sz="1800" dirty="0"/>
              <a:t> within a protein increase stability of the folded state by </a:t>
            </a:r>
            <a:r>
              <a:rPr lang="en-US" sz="1800" i="1" dirty="0">
                <a:solidFill>
                  <a:srgbClr val="C00000"/>
                </a:solidFill>
              </a:rPr>
              <a:t>increasing entropy due to the release of ordered water from the previously exposed non-polar groups. They are responsible for a </a:t>
            </a:r>
            <a:r>
              <a:rPr lang="en-US" sz="1800" b="1" i="1" dirty="0">
                <a:solidFill>
                  <a:srgbClr val="C00000"/>
                </a:solidFill>
              </a:rPr>
              <a:t>non-polar core</a:t>
            </a:r>
          </a:p>
          <a:p>
            <a:pPr>
              <a:spcBef>
                <a:spcPct val="15000"/>
              </a:spcBef>
            </a:pPr>
            <a:r>
              <a:rPr lang="en-US" sz="1800" b="1" dirty="0"/>
              <a:t>Covalent disulfide bonds </a:t>
            </a:r>
            <a:r>
              <a:rPr lang="en-US" sz="1800" dirty="0"/>
              <a:t>form </a:t>
            </a:r>
            <a:r>
              <a:rPr lang="en-US" sz="1800" dirty="0">
                <a:solidFill>
                  <a:srgbClr val="C00000"/>
                </a:solidFill>
              </a:rPr>
              <a:t>between sulfur-containing cysteine </a:t>
            </a:r>
            <a:r>
              <a:rPr lang="en-US" sz="1800" dirty="0"/>
              <a:t>residues (usually only exported, secreted proteins), </a:t>
            </a:r>
            <a:r>
              <a:rPr lang="en-US" sz="1800" dirty="0">
                <a:solidFill>
                  <a:srgbClr val="C00000"/>
                </a:solidFill>
              </a:rPr>
              <a:t>stabilizing them.</a:t>
            </a:r>
          </a:p>
          <a:p>
            <a:pPr>
              <a:spcBef>
                <a:spcPct val="15000"/>
              </a:spcBef>
            </a:pPr>
            <a:endParaRPr lang="en-US" sz="1800" dirty="0"/>
          </a:p>
        </p:txBody>
      </p:sp>
      <p:pic>
        <p:nvPicPr>
          <p:cNvPr id="4" name="Picture 2" descr="Figure 4-26">
            <a:extLst>
              <a:ext uri="{FF2B5EF4-FFF2-40B4-BE49-F238E27FC236}">
                <a16:creationId xmlns:a16="http://schemas.microsoft.com/office/drawing/2014/main" id="{943B083C-195C-4344-9CB0-63B1BA49C1EE}"/>
              </a:ext>
            </a:extLst>
          </p:cNvPr>
          <p:cNvPicPr>
            <a:picLocks noChangeAspect="1" noChangeArrowheads="1"/>
          </p:cNvPicPr>
          <p:nvPr/>
        </p:nvPicPr>
        <p:blipFill>
          <a:blip r:embed="rId6"/>
          <a:srcRect/>
          <a:stretch>
            <a:fillRect/>
          </a:stretch>
        </p:blipFill>
        <p:spPr bwMode="auto">
          <a:xfrm>
            <a:off x="6913103" y="5063711"/>
            <a:ext cx="2226596" cy="1253340"/>
          </a:xfrm>
          <a:prstGeom prst="rect">
            <a:avLst/>
          </a:prstGeom>
          <a:noFill/>
          <a:ln w="9525">
            <a:noFill/>
            <a:miter lim="800000"/>
            <a:headEnd/>
            <a:tailEnd/>
          </a:ln>
          <a:effectLst/>
        </p:spPr>
      </p:pic>
      <p:pic>
        <p:nvPicPr>
          <p:cNvPr id="9" name="Picture 2" descr="Figure 4-04">
            <a:extLst>
              <a:ext uri="{FF2B5EF4-FFF2-40B4-BE49-F238E27FC236}">
                <a16:creationId xmlns:a16="http://schemas.microsoft.com/office/drawing/2014/main" id="{ED0B54E0-CEF0-4633-9F99-B8452FD0F2C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662" t="67098" r="31928"/>
          <a:stretch/>
        </p:blipFill>
        <p:spPr bwMode="auto">
          <a:xfrm>
            <a:off x="6196750" y="2895807"/>
            <a:ext cx="1759511" cy="1052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extLst>
              <a:ext uri="{FF2B5EF4-FFF2-40B4-BE49-F238E27FC236}">
                <a16:creationId xmlns:a16="http://schemas.microsoft.com/office/drawing/2014/main" id="{0F43C4A7-826F-4BB9-9C38-C0C16AA18015}"/>
              </a:ext>
            </a:extLst>
          </p:cNvPr>
          <p:cNvPicPr>
            <a:picLocks noChangeAspect="1"/>
          </p:cNvPicPr>
          <p:nvPr/>
        </p:nvPicPr>
        <p:blipFill rotWithShape="1">
          <a:blip r:embed="rId8"/>
          <a:srcRect l="53955" r="8469" b="28171"/>
          <a:stretch/>
        </p:blipFill>
        <p:spPr>
          <a:xfrm>
            <a:off x="5655771" y="3897294"/>
            <a:ext cx="1264956" cy="1254935"/>
          </a:xfrm>
          <a:prstGeom prst="rect">
            <a:avLst/>
          </a:prstGeom>
        </p:spPr>
      </p:pic>
      <p:grpSp>
        <p:nvGrpSpPr>
          <p:cNvPr id="10" name="Group 9">
            <a:extLst>
              <a:ext uri="{FF2B5EF4-FFF2-40B4-BE49-F238E27FC236}">
                <a16:creationId xmlns:a16="http://schemas.microsoft.com/office/drawing/2014/main" id="{23C3C954-FFD2-4474-8FA3-601847E82A29}"/>
              </a:ext>
            </a:extLst>
          </p:cNvPr>
          <p:cNvGrpSpPr/>
          <p:nvPr/>
        </p:nvGrpSpPr>
        <p:grpSpPr>
          <a:xfrm>
            <a:off x="7388449" y="276596"/>
            <a:ext cx="4498752" cy="1482923"/>
            <a:chOff x="2427177" y="480342"/>
            <a:chExt cx="3636584" cy="1198726"/>
          </a:xfrm>
        </p:grpSpPr>
        <p:pic>
          <p:nvPicPr>
            <p:cNvPr id="12" name="Picture 11">
              <a:extLst>
                <a:ext uri="{FF2B5EF4-FFF2-40B4-BE49-F238E27FC236}">
                  <a16:creationId xmlns:a16="http://schemas.microsoft.com/office/drawing/2014/main" id="{23EB34E0-4D8C-4A8F-A318-208784EB6430}"/>
                </a:ext>
              </a:extLst>
            </p:cNvPr>
            <p:cNvPicPr>
              <a:picLocks noChangeAspect="1"/>
            </p:cNvPicPr>
            <p:nvPr/>
          </p:nvPicPr>
          <p:blipFill>
            <a:blip r:embed="rId9"/>
            <a:stretch>
              <a:fillRect/>
            </a:stretch>
          </p:blipFill>
          <p:spPr>
            <a:xfrm>
              <a:off x="3708098" y="480342"/>
              <a:ext cx="1387583" cy="925055"/>
            </a:xfrm>
            <a:prstGeom prst="rect">
              <a:avLst/>
            </a:prstGeom>
          </p:spPr>
        </p:pic>
        <p:sp>
          <p:nvSpPr>
            <p:cNvPr id="13" name="TextBox 12">
              <a:extLst>
                <a:ext uri="{FF2B5EF4-FFF2-40B4-BE49-F238E27FC236}">
                  <a16:creationId xmlns:a16="http://schemas.microsoft.com/office/drawing/2014/main" id="{00EDD0DD-C940-4B98-922C-0200965FC166}"/>
                </a:ext>
              </a:extLst>
            </p:cNvPr>
            <p:cNvSpPr txBox="1"/>
            <p:nvPr/>
          </p:nvSpPr>
          <p:spPr>
            <a:xfrm>
              <a:off x="3737976" y="1400820"/>
              <a:ext cx="584092" cy="273671"/>
            </a:xfrm>
            <a:prstGeom prst="rect">
              <a:avLst/>
            </a:prstGeom>
            <a:noFill/>
          </p:spPr>
          <p:txBody>
            <a:bodyPr wrap="none" rtlCol="0">
              <a:spAutoFit/>
            </a:bodyPr>
            <a:lstStyle/>
            <a:p>
              <a:r>
                <a:rPr lang="en-US" sz="1600" dirty="0">
                  <a:latin typeface="Calibri" panose="020F0502020204030204" pitchFamily="34" charset="0"/>
                </a:rPr>
                <a:t>Native</a:t>
              </a:r>
            </a:p>
          </p:txBody>
        </p:sp>
        <p:sp>
          <p:nvSpPr>
            <p:cNvPr id="14" name="TextBox 13">
              <a:extLst>
                <a:ext uri="{FF2B5EF4-FFF2-40B4-BE49-F238E27FC236}">
                  <a16:creationId xmlns:a16="http://schemas.microsoft.com/office/drawing/2014/main" id="{3F1ADB1D-2D77-493F-8FDA-2F44D33FB2DD}"/>
                </a:ext>
              </a:extLst>
            </p:cNvPr>
            <p:cNvSpPr txBox="1"/>
            <p:nvPr/>
          </p:nvSpPr>
          <p:spPr>
            <a:xfrm>
              <a:off x="4552311" y="1405397"/>
              <a:ext cx="770687" cy="273671"/>
            </a:xfrm>
            <a:prstGeom prst="rect">
              <a:avLst/>
            </a:prstGeom>
            <a:noFill/>
          </p:spPr>
          <p:txBody>
            <a:bodyPr wrap="none" rtlCol="0">
              <a:spAutoFit/>
            </a:bodyPr>
            <a:lstStyle/>
            <a:p>
              <a:r>
                <a:rPr lang="en-US" sz="1600" dirty="0">
                  <a:latin typeface="Calibri" panose="020F0502020204030204" pitchFamily="34" charset="0"/>
                </a:rPr>
                <a:t>Unfolded</a:t>
              </a:r>
            </a:p>
          </p:txBody>
        </p:sp>
        <p:sp>
          <p:nvSpPr>
            <p:cNvPr id="15" name="TextBox 14">
              <a:extLst>
                <a:ext uri="{FF2B5EF4-FFF2-40B4-BE49-F238E27FC236}">
                  <a16:creationId xmlns:a16="http://schemas.microsoft.com/office/drawing/2014/main" id="{D15C822D-9FD9-4E1E-80BD-6191E4DC63DF}"/>
                </a:ext>
              </a:extLst>
            </p:cNvPr>
            <p:cNvSpPr txBox="1"/>
            <p:nvPr/>
          </p:nvSpPr>
          <p:spPr>
            <a:xfrm>
              <a:off x="2427177" y="677410"/>
              <a:ext cx="1435792" cy="671739"/>
            </a:xfrm>
            <a:prstGeom prst="rect">
              <a:avLst/>
            </a:prstGeom>
            <a:noFill/>
          </p:spPr>
          <p:txBody>
            <a:bodyPr wrap="none" rtlCol="0">
              <a:spAutoFit/>
            </a:bodyPr>
            <a:lstStyle/>
            <a:p>
              <a:r>
                <a:rPr lang="en-US" sz="1600" dirty="0">
                  <a:latin typeface="Calibri" panose="020F0502020204030204" pitchFamily="34" charset="0"/>
                </a:rPr>
                <a:t>H-bonds</a:t>
              </a:r>
            </a:p>
            <a:p>
              <a:r>
                <a:rPr lang="en-US" sz="1600" dirty="0">
                  <a:latin typeface="Calibri" panose="020F0502020204030204" pitchFamily="34" charset="0"/>
                </a:rPr>
                <a:t>van der Waals</a:t>
              </a:r>
            </a:p>
            <a:p>
              <a:r>
                <a:rPr lang="en-US" sz="1600" dirty="0">
                  <a:latin typeface="Calibri" panose="020F0502020204030204" pitchFamily="34" charset="0"/>
                </a:rPr>
                <a:t>Hydrophobic effect</a:t>
              </a:r>
            </a:p>
          </p:txBody>
        </p:sp>
        <p:sp>
          <p:nvSpPr>
            <p:cNvPr id="16" name="TextBox 15">
              <a:extLst>
                <a:ext uri="{FF2B5EF4-FFF2-40B4-BE49-F238E27FC236}">
                  <a16:creationId xmlns:a16="http://schemas.microsoft.com/office/drawing/2014/main" id="{33CED4FF-C815-4EA0-A1DD-29E927F9C2A9}"/>
                </a:ext>
              </a:extLst>
            </p:cNvPr>
            <p:cNvSpPr txBox="1"/>
            <p:nvPr/>
          </p:nvSpPr>
          <p:spPr>
            <a:xfrm>
              <a:off x="5220287" y="791709"/>
              <a:ext cx="843474" cy="472705"/>
            </a:xfrm>
            <a:prstGeom prst="rect">
              <a:avLst/>
            </a:prstGeom>
            <a:noFill/>
          </p:spPr>
          <p:txBody>
            <a:bodyPr wrap="square" rtlCol="0">
              <a:spAutoFit/>
            </a:bodyPr>
            <a:lstStyle/>
            <a:p>
              <a:r>
                <a:rPr lang="en-US" sz="1600" dirty="0">
                  <a:latin typeface="Calibri" panose="020F0502020204030204" pitchFamily="34" charset="0"/>
                </a:rPr>
                <a:t>Chain disorder</a:t>
              </a:r>
            </a:p>
          </p:txBody>
        </p:sp>
      </p:grpSp>
      <p:sp>
        <p:nvSpPr>
          <p:cNvPr id="3" name="Date Placeholder 2">
            <a:extLst>
              <a:ext uri="{FF2B5EF4-FFF2-40B4-BE49-F238E27FC236}">
                <a16:creationId xmlns:a16="http://schemas.microsoft.com/office/drawing/2014/main" id="{1D89D502-8A32-4DC9-BAA2-6EAF1936A56C}"/>
              </a:ext>
            </a:extLst>
          </p:cNvPr>
          <p:cNvSpPr>
            <a:spLocks noGrp="1"/>
          </p:cNvSpPr>
          <p:nvPr>
            <p:ph type="dt" sz="half" idx="10"/>
          </p:nvPr>
        </p:nvSpPr>
        <p:spPr/>
        <p:txBody>
          <a:bodyPr/>
          <a:lstStyle/>
          <a:p>
            <a:fld id="{EDE0411D-059B-4860-B746-A39D2ECE0EFA}" type="datetime1">
              <a:rPr lang="en-US" smtClean="0"/>
              <a:t>8/12/2023</a:t>
            </a:fld>
            <a:endParaRPr lang="en-US"/>
          </a:p>
        </p:txBody>
      </p:sp>
      <p:sp>
        <p:nvSpPr>
          <p:cNvPr id="5" name="Footer Placeholder 4">
            <a:extLst>
              <a:ext uri="{FF2B5EF4-FFF2-40B4-BE49-F238E27FC236}">
                <a16:creationId xmlns:a16="http://schemas.microsoft.com/office/drawing/2014/main" id="{658DEF5D-9E58-4BA5-82B0-018D0F68CB24}"/>
              </a:ext>
            </a:extLst>
          </p:cNvPr>
          <p:cNvSpPr>
            <a:spLocks noGrp="1"/>
          </p:cNvSpPr>
          <p:nvPr>
            <p:ph type="ftr" sz="quarter" idx="11"/>
          </p:nvPr>
        </p:nvSpPr>
        <p:spPr/>
        <p:txBody>
          <a:bodyPr/>
          <a:lstStyle/>
          <a:p>
            <a:r>
              <a:rPr lang="en-US"/>
              <a:t>Lecture 1 - D &amp; D</a:t>
            </a:r>
          </a:p>
        </p:txBody>
      </p:sp>
      <p:sp>
        <p:nvSpPr>
          <p:cNvPr id="6" name="Slide Number Placeholder 5">
            <a:extLst>
              <a:ext uri="{FF2B5EF4-FFF2-40B4-BE49-F238E27FC236}">
                <a16:creationId xmlns:a16="http://schemas.microsoft.com/office/drawing/2014/main" id="{CB97EB16-F549-40B6-A367-43D32E1EFD72}"/>
              </a:ext>
            </a:extLst>
          </p:cNvPr>
          <p:cNvSpPr>
            <a:spLocks noGrp="1"/>
          </p:cNvSpPr>
          <p:nvPr>
            <p:ph type="sldNum" sz="quarter" idx="12"/>
          </p:nvPr>
        </p:nvSpPr>
        <p:spPr/>
        <p:txBody>
          <a:bodyPr/>
          <a:lstStyle/>
          <a:p>
            <a:fld id="{DC3BB032-4020-48F4-953B-341806DC4A2B}" type="slidenum">
              <a:rPr lang="en-US" smtClean="0"/>
              <a:t>41</a:t>
            </a:fld>
            <a:endParaRPr lang="en-US"/>
          </a:p>
        </p:txBody>
      </p:sp>
    </p:spTree>
    <p:extLst>
      <p:ext uri="{BB962C8B-B14F-4D97-AF65-F5344CB8AC3E}">
        <p14:creationId xmlns:p14="http://schemas.microsoft.com/office/powerpoint/2010/main" val="11585535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Rectangle 3"/>
          <p:cNvSpPr>
            <a:spLocks noGrp="1" noChangeArrowheads="1"/>
          </p:cNvSpPr>
          <p:nvPr>
            <p:ph type="body" idx="4294967295"/>
          </p:nvPr>
        </p:nvSpPr>
        <p:spPr>
          <a:xfrm>
            <a:off x="1600200" y="685800"/>
            <a:ext cx="9296400" cy="5029200"/>
          </a:xfrm>
        </p:spPr>
        <p:txBody>
          <a:bodyPr>
            <a:noAutofit/>
          </a:bodyPr>
          <a:lstStyle/>
          <a:p>
            <a:pPr marL="0" indent="0">
              <a:spcBef>
                <a:spcPts val="0"/>
              </a:spcBef>
              <a:buNone/>
            </a:pPr>
            <a:r>
              <a:rPr lang="en-US" sz="1800" b="1" dirty="0"/>
              <a:t>Primary Structure:</a:t>
            </a:r>
          </a:p>
          <a:p>
            <a:pPr>
              <a:spcBef>
                <a:spcPts val="0"/>
              </a:spcBef>
            </a:pPr>
            <a:r>
              <a:rPr lang="en-US" sz="1800" dirty="0"/>
              <a:t>Can you describe the mechanism of peptide bond formation</a:t>
            </a:r>
          </a:p>
          <a:p>
            <a:pPr>
              <a:spcBef>
                <a:spcPts val="0"/>
              </a:spcBef>
            </a:pPr>
            <a:r>
              <a:rPr lang="en-US" sz="1800" dirty="0"/>
              <a:t>Can you draw structure of peptides.</a:t>
            </a:r>
          </a:p>
          <a:p>
            <a:pPr>
              <a:spcBef>
                <a:spcPts val="0"/>
              </a:spcBef>
            </a:pPr>
            <a:r>
              <a:rPr lang="en-US" sz="1800" dirty="0"/>
              <a:t>Can you identify amino terminus and give the sequence of amino acids, N -&gt; C</a:t>
            </a:r>
          </a:p>
          <a:p>
            <a:pPr marL="0" indent="0">
              <a:spcBef>
                <a:spcPts val="600"/>
              </a:spcBef>
              <a:buNone/>
            </a:pPr>
            <a:r>
              <a:rPr lang="en-US" sz="1800" b="1" dirty="0"/>
              <a:t>Secondary structure:</a:t>
            </a:r>
          </a:p>
          <a:p>
            <a:pPr>
              <a:spcBef>
                <a:spcPts val="0"/>
              </a:spcBef>
            </a:pPr>
            <a:r>
              <a:rPr lang="en-US" sz="1800" dirty="0"/>
              <a:t>Identify helical and sheet secondary structures,</a:t>
            </a:r>
          </a:p>
          <a:p>
            <a:pPr>
              <a:spcBef>
                <a:spcPts val="0"/>
              </a:spcBef>
            </a:pPr>
            <a:r>
              <a:rPr lang="en-US" sz="1800" dirty="0"/>
              <a:t>know that they are stabilized by </a:t>
            </a:r>
            <a:r>
              <a:rPr lang="en-US" sz="1800" b="1" dirty="0"/>
              <a:t>mainchain</a:t>
            </a:r>
            <a:r>
              <a:rPr lang="en-US" sz="1800" dirty="0"/>
              <a:t> hydrogen bonds between N-H and O=C.</a:t>
            </a:r>
          </a:p>
          <a:p>
            <a:pPr>
              <a:spcBef>
                <a:spcPts val="0"/>
              </a:spcBef>
            </a:pPr>
            <a:r>
              <a:rPr lang="en-US" sz="1800" dirty="0"/>
              <a:t>Location of H-bonds and sidechains</a:t>
            </a:r>
          </a:p>
          <a:p>
            <a:pPr marL="0" indent="0">
              <a:spcBef>
                <a:spcPts val="600"/>
              </a:spcBef>
              <a:buNone/>
            </a:pPr>
            <a:r>
              <a:rPr lang="en-US" sz="1800" b="1" dirty="0"/>
              <a:t>Tertiary Structure:</a:t>
            </a:r>
          </a:p>
          <a:p>
            <a:pPr>
              <a:spcBef>
                <a:spcPts val="0"/>
              </a:spcBef>
            </a:pPr>
            <a:r>
              <a:rPr lang="en-US" sz="1800" dirty="0"/>
              <a:t>Can you describe and identify role of the following in stabilizing the folded state.</a:t>
            </a:r>
          </a:p>
          <a:p>
            <a:pPr lvl="1">
              <a:spcBef>
                <a:spcPts val="0"/>
              </a:spcBef>
            </a:pPr>
            <a:r>
              <a:rPr lang="en-US" sz="1800" dirty="0"/>
              <a:t>H-bonds,</a:t>
            </a:r>
          </a:p>
          <a:p>
            <a:pPr lvl="1">
              <a:spcBef>
                <a:spcPts val="0"/>
              </a:spcBef>
            </a:pPr>
            <a:r>
              <a:rPr lang="en-US" sz="1800" dirty="0"/>
              <a:t>van der Waals,</a:t>
            </a:r>
          </a:p>
          <a:p>
            <a:pPr lvl="1">
              <a:spcBef>
                <a:spcPts val="0"/>
              </a:spcBef>
            </a:pPr>
            <a:r>
              <a:rPr lang="en-US" sz="1800" dirty="0"/>
              <a:t>hydrophobic effect</a:t>
            </a:r>
          </a:p>
          <a:p>
            <a:pPr>
              <a:spcBef>
                <a:spcPts val="0"/>
              </a:spcBef>
            </a:pPr>
            <a:r>
              <a:rPr lang="en-US" sz="1800" dirty="0"/>
              <a:t>Can you predict, based on sidechain, which amino acids are found in the core of the protein and which are found on the surface.</a:t>
            </a:r>
          </a:p>
          <a:p>
            <a:pPr marL="0" indent="0">
              <a:spcBef>
                <a:spcPts val="600"/>
              </a:spcBef>
              <a:buNone/>
            </a:pPr>
            <a:r>
              <a:rPr lang="en-US" sz="1800" b="1" dirty="0"/>
              <a:t>Quaternary Structure:</a:t>
            </a:r>
          </a:p>
          <a:p>
            <a:pPr>
              <a:spcBef>
                <a:spcPts val="0"/>
              </a:spcBef>
            </a:pPr>
            <a:r>
              <a:rPr lang="en-US" sz="1800" dirty="0"/>
              <a:t>Multiple chains, stabilized by non-covalent and covalent (disulfide bonds) interactions.</a:t>
            </a:r>
          </a:p>
        </p:txBody>
      </p:sp>
      <p:sp>
        <p:nvSpPr>
          <p:cNvPr id="3" name="TextBox 2">
            <a:extLst>
              <a:ext uri="{FF2B5EF4-FFF2-40B4-BE49-F238E27FC236}">
                <a16:creationId xmlns:a16="http://schemas.microsoft.com/office/drawing/2014/main" id="{438F6A81-6B5E-40E8-9E96-65529F3B00BC}"/>
              </a:ext>
            </a:extLst>
          </p:cNvPr>
          <p:cNvSpPr txBox="1"/>
          <p:nvPr/>
        </p:nvSpPr>
        <p:spPr>
          <a:xfrm>
            <a:off x="2819401" y="0"/>
            <a:ext cx="6916189" cy="523220"/>
          </a:xfrm>
          <a:prstGeom prst="rect">
            <a:avLst/>
          </a:prstGeom>
          <a:noFill/>
        </p:spPr>
        <p:txBody>
          <a:bodyPr wrap="none" rtlCol="0">
            <a:spAutoFit/>
          </a:bodyPr>
          <a:lstStyle/>
          <a:p>
            <a:r>
              <a:rPr lang="en-US" sz="2800" dirty="0">
                <a:latin typeface="Calibri" panose="020F0502020204030204" pitchFamily="34" charset="0"/>
              </a:rPr>
              <a:t>Protein Structure - Summary and Expectations</a:t>
            </a:r>
          </a:p>
        </p:txBody>
      </p:sp>
      <p:sp>
        <p:nvSpPr>
          <p:cNvPr id="2" name="Date Placeholder 1">
            <a:extLst>
              <a:ext uri="{FF2B5EF4-FFF2-40B4-BE49-F238E27FC236}">
                <a16:creationId xmlns:a16="http://schemas.microsoft.com/office/drawing/2014/main" id="{824D7DF6-60FB-4D9B-B395-2244DFF9B3D9}"/>
              </a:ext>
            </a:extLst>
          </p:cNvPr>
          <p:cNvSpPr>
            <a:spLocks noGrp="1"/>
          </p:cNvSpPr>
          <p:nvPr>
            <p:ph type="dt" sz="half" idx="10"/>
          </p:nvPr>
        </p:nvSpPr>
        <p:spPr/>
        <p:txBody>
          <a:bodyPr/>
          <a:lstStyle/>
          <a:p>
            <a:fld id="{A72C29C4-AE3D-41D6-8EDF-682AC24E4856}" type="datetime1">
              <a:rPr lang="en-US" smtClean="0"/>
              <a:t>8/12/2023</a:t>
            </a:fld>
            <a:endParaRPr lang="en-US"/>
          </a:p>
        </p:txBody>
      </p:sp>
      <p:sp>
        <p:nvSpPr>
          <p:cNvPr id="4" name="Footer Placeholder 3">
            <a:extLst>
              <a:ext uri="{FF2B5EF4-FFF2-40B4-BE49-F238E27FC236}">
                <a16:creationId xmlns:a16="http://schemas.microsoft.com/office/drawing/2014/main" id="{5F7DD472-6CB5-45CE-B6D0-2E60A82D9674}"/>
              </a:ext>
            </a:extLst>
          </p:cNvPr>
          <p:cNvSpPr>
            <a:spLocks noGrp="1"/>
          </p:cNvSpPr>
          <p:nvPr>
            <p:ph type="ftr" sz="quarter" idx="11"/>
          </p:nvPr>
        </p:nvSpPr>
        <p:spPr/>
        <p:txBody>
          <a:bodyPr/>
          <a:lstStyle/>
          <a:p>
            <a:r>
              <a:rPr lang="en-US"/>
              <a:t>Lecture 1 - D &amp; D</a:t>
            </a:r>
          </a:p>
        </p:txBody>
      </p:sp>
      <p:sp>
        <p:nvSpPr>
          <p:cNvPr id="5" name="Slide Number Placeholder 4">
            <a:extLst>
              <a:ext uri="{FF2B5EF4-FFF2-40B4-BE49-F238E27FC236}">
                <a16:creationId xmlns:a16="http://schemas.microsoft.com/office/drawing/2014/main" id="{223582B5-45BA-4671-8624-7E745BAE6669}"/>
              </a:ext>
            </a:extLst>
          </p:cNvPr>
          <p:cNvSpPr>
            <a:spLocks noGrp="1"/>
          </p:cNvSpPr>
          <p:nvPr>
            <p:ph type="sldNum" sz="quarter" idx="12"/>
          </p:nvPr>
        </p:nvSpPr>
        <p:spPr/>
        <p:txBody>
          <a:bodyPr/>
          <a:lstStyle/>
          <a:p>
            <a:fld id="{DC3BB032-4020-48F4-953B-341806DC4A2B}" type="slidenum">
              <a:rPr lang="en-US" smtClean="0"/>
              <a:t>42</a:t>
            </a:fld>
            <a:endParaRPr lang="en-US"/>
          </a:p>
        </p:txBody>
      </p:sp>
    </p:spTree>
    <p:extLst>
      <p:ext uri="{BB962C8B-B14F-4D97-AF65-F5344CB8AC3E}">
        <p14:creationId xmlns:p14="http://schemas.microsoft.com/office/powerpoint/2010/main" val="40188089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a:extLst>
              <a:ext uri="{FF2B5EF4-FFF2-40B4-BE49-F238E27FC236}">
                <a16:creationId xmlns:a16="http://schemas.microsoft.com/office/drawing/2014/main" id="{60E381EC-AFD2-4ED4-A1D3-6B5B8A8A9E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488"/>
          <a:stretch/>
        </p:blipFill>
        <p:spPr>
          <a:xfrm>
            <a:off x="555446" y="1161559"/>
            <a:ext cx="4138153" cy="2299307"/>
          </a:xfrm>
          <a:prstGeom prst="rect">
            <a:avLst/>
          </a:prstGeom>
        </p:spPr>
      </p:pic>
      <p:pic>
        <p:nvPicPr>
          <p:cNvPr id="5" name="Content Placeholder 4" descr="Figure 4-28"/>
          <p:cNvPicPr>
            <a:picLocks noGrp="1" noChangeAspect="1" noChangeArrowheads="1"/>
          </p:cNvPicPr>
          <p:nvPr>
            <p:ph idx="1"/>
          </p:nvPr>
        </p:nvPicPr>
        <p:blipFill rotWithShape="1">
          <a:blip r:embed="rId4" cstate="print">
            <a:extLst>
              <a:ext uri="{28A0092B-C50C-407E-A947-70E740481C1C}">
                <a14:useLocalDpi xmlns:a14="http://schemas.microsoft.com/office/drawing/2010/main" val="0"/>
              </a:ext>
            </a:extLst>
          </a:blip>
          <a:srcRect l="30551"/>
          <a:stretch/>
        </p:blipFill>
        <p:spPr bwMode="auto">
          <a:xfrm>
            <a:off x="6948717" y="2585159"/>
            <a:ext cx="5243283" cy="3952864"/>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a:extLst>
              <a:ext uri="{FF2B5EF4-FFF2-40B4-BE49-F238E27FC236}">
                <a16:creationId xmlns:a16="http://schemas.microsoft.com/office/drawing/2014/main" id="{3213B1A7-5083-43E6-B3F3-D660BAA6A1E8}"/>
              </a:ext>
            </a:extLst>
          </p:cNvPr>
          <p:cNvCxnSpPr>
            <a:cxnSpLocks/>
          </p:cNvCxnSpPr>
          <p:nvPr/>
        </p:nvCxnSpPr>
        <p:spPr>
          <a:xfrm flipV="1">
            <a:off x="6320465" y="4161144"/>
            <a:ext cx="2438400" cy="1"/>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28504"/>
            <a:ext cx="6121400" cy="792163"/>
          </a:xfrm>
        </p:spPr>
        <p:txBody>
          <a:bodyPr>
            <a:noAutofit/>
          </a:bodyPr>
          <a:lstStyle/>
          <a:p>
            <a:pPr algn="l"/>
            <a:r>
              <a:rPr lang="en-US" sz="2400" dirty="0"/>
              <a:t>Ligand Binding: Most Proteins Bind to Other Molecules In Biological Important Interactions:</a:t>
            </a:r>
          </a:p>
        </p:txBody>
      </p:sp>
      <p:sp>
        <p:nvSpPr>
          <p:cNvPr id="6" name="Rectangle 5"/>
          <p:cNvSpPr/>
          <p:nvPr/>
        </p:nvSpPr>
        <p:spPr>
          <a:xfrm>
            <a:off x="322412" y="4291953"/>
            <a:ext cx="2997931" cy="646331"/>
          </a:xfrm>
          <a:prstGeom prst="rect">
            <a:avLst/>
          </a:prstGeom>
        </p:spPr>
        <p:txBody>
          <a:bodyPr wrap="square">
            <a:spAutoFit/>
          </a:bodyPr>
          <a:lstStyle/>
          <a:p>
            <a:r>
              <a:rPr lang="en-US" b="1" dirty="0">
                <a:solidFill>
                  <a:srgbClr val="C00000"/>
                </a:solidFill>
                <a:latin typeface="Calibri" panose="020F0502020204030204" pitchFamily="34" charset="0"/>
              </a:rPr>
              <a:t>Binding site </a:t>
            </a:r>
            <a:r>
              <a:rPr lang="en-US" dirty="0">
                <a:latin typeface="Calibri" panose="020F0502020204030204" pitchFamily="34" charset="0"/>
              </a:rPr>
              <a:t>allow a protein to interact with specific </a:t>
            </a:r>
            <a:r>
              <a:rPr lang="en-US" b="1" dirty="0">
                <a:latin typeface="Calibri" panose="020F0502020204030204" pitchFamily="34" charset="0"/>
              </a:rPr>
              <a:t>ligands</a:t>
            </a:r>
          </a:p>
        </p:txBody>
      </p:sp>
      <p:sp>
        <p:nvSpPr>
          <p:cNvPr id="3" name="TextBox 2">
            <a:extLst>
              <a:ext uri="{FF2B5EF4-FFF2-40B4-BE49-F238E27FC236}">
                <a16:creationId xmlns:a16="http://schemas.microsoft.com/office/drawing/2014/main" id="{5B664558-F5A6-4494-B5A7-E05BBCFAE138}"/>
              </a:ext>
            </a:extLst>
          </p:cNvPr>
          <p:cNvSpPr txBox="1"/>
          <p:nvPr/>
        </p:nvSpPr>
        <p:spPr>
          <a:xfrm>
            <a:off x="317246" y="5152954"/>
            <a:ext cx="3700087" cy="646331"/>
          </a:xfrm>
          <a:prstGeom prst="rect">
            <a:avLst/>
          </a:prstGeom>
          <a:noFill/>
        </p:spPr>
        <p:txBody>
          <a:bodyPr wrap="square" rtlCol="0">
            <a:spAutoFit/>
          </a:bodyPr>
          <a:lstStyle/>
          <a:p>
            <a:r>
              <a:rPr lang="en-US" dirty="0">
                <a:latin typeface="Calibri" panose="020F0502020204030204" pitchFamily="34" charset="0"/>
              </a:rPr>
              <a:t>Binding site is generated by the </a:t>
            </a:r>
            <a:r>
              <a:rPr lang="en-US" b="1" dirty="0">
                <a:latin typeface="Calibri" panose="020F0502020204030204" pitchFamily="34" charset="0"/>
              </a:rPr>
              <a:t>folded</a:t>
            </a:r>
            <a:r>
              <a:rPr lang="en-US" dirty="0">
                <a:latin typeface="Calibri" panose="020F0502020204030204" pitchFamily="34" charset="0"/>
              </a:rPr>
              <a:t> form of the protein.</a:t>
            </a:r>
          </a:p>
        </p:txBody>
      </p:sp>
      <p:sp>
        <p:nvSpPr>
          <p:cNvPr id="8" name="TextBox 7">
            <a:extLst>
              <a:ext uri="{FF2B5EF4-FFF2-40B4-BE49-F238E27FC236}">
                <a16:creationId xmlns:a16="http://schemas.microsoft.com/office/drawing/2014/main" id="{E42A7952-75BA-46FF-8185-289ED1E0A8F1}"/>
              </a:ext>
            </a:extLst>
          </p:cNvPr>
          <p:cNvSpPr txBox="1"/>
          <p:nvPr/>
        </p:nvSpPr>
        <p:spPr>
          <a:xfrm>
            <a:off x="6320465" y="236813"/>
            <a:ext cx="5928286" cy="369332"/>
          </a:xfrm>
          <a:prstGeom prst="rect">
            <a:avLst/>
          </a:prstGeom>
          <a:noFill/>
        </p:spPr>
        <p:txBody>
          <a:bodyPr wrap="square" rtlCol="0">
            <a:spAutoFit/>
          </a:bodyPr>
          <a:lstStyle/>
          <a:p>
            <a:r>
              <a:rPr lang="en-US" dirty="0">
                <a:latin typeface="Calibri" panose="020F0502020204030204" pitchFamily="34" charset="0"/>
              </a:rPr>
              <a:t>The bound ligand can be stabilized by any of:</a:t>
            </a:r>
          </a:p>
        </p:txBody>
      </p:sp>
      <p:sp>
        <p:nvSpPr>
          <p:cNvPr id="11" name="TextBox 10">
            <a:extLst>
              <a:ext uri="{FF2B5EF4-FFF2-40B4-BE49-F238E27FC236}">
                <a16:creationId xmlns:a16="http://schemas.microsoft.com/office/drawing/2014/main" id="{412432BE-0B68-421F-8D95-B8DB3A2FD5CE}"/>
              </a:ext>
            </a:extLst>
          </p:cNvPr>
          <p:cNvSpPr txBox="1"/>
          <p:nvPr/>
        </p:nvSpPr>
        <p:spPr>
          <a:xfrm>
            <a:off x="304417" y="3208317"/>
            <a:ext cx="4267585" cy="923330"/>
          </a:xfrm>
          <a:prstGeom prst="rect">
            <a:avLst/>
          </a:prstGeom>
          <a:solidFill>
            <a:schemeClr val="bg1"/>
          </a:solidFill>
        </p:spPr>
        <p:txBody>
          <a:bodyPr wrap="square" rtlCol="0">
            <a:spAutoFit/>
          </a:bodyPr>
          <a:lstStyle/>
          <a:p>
            <a:r>
              <a:rPr lang="en-US" b="1" dirty="0">
                <a:solidFill>
                  <a:srgbClr val="C00000"/>
                </a:solidFill>
                <a:latin typeface="Calibri" panose="020F0502020204030204" pitchFamily="34" charset="0"/>
              </a:rPr>
              <a:t>Ligand</a:t>
            </a:r>
            <a:r>
              <a:rPr lang="en-US" dirty="0">
                <a:solidFill>
                  <a:srgbClr val="C00000"/>
                </a:solidFill>
                <a:latin typeface="Calibri" panose="020F0502020204030204" pitchFamily="34" charset="0"/>
              </a:rPr>
              <a:t>: </a:t>
            </a:r>
            <a:r>
              <a:rPr lang="en-US" dirty="0">
                <a:latin typeface="Calibri" panose="020F0502020204030204" pitchFamily="34" charset="0"/>
              </a:rPr>
              <a:t>Something that binds to a protein, usually small molecules (e.g. </a:t>
            </a:r>
            <a:r>
              <a:rPr lang="en-US" dirty="0" err="1">
                <a:latin typeface="Calibri" panose="020F0502020204030204" pitchFamily="34" charset="0"/>
              </a:rPr>
              <a:t>cyclicAMP</a:t>
            </a:r>
            <a:r>
              <a:rPr lang="en-US" dirty="0">
                <a:latin typeface="Calibri" panose="020F0502020204030204" pitchFamily="34" charset="0"/>
              </a:rPr>
              <a:t>, cAMP).</a:t>
            </a:r>
          </a:p>
        </p:txBody>
      </p:sp>
      <p:pic>
        <p:nvPicPr>
          <p:cNvPr id="17" name="Picture 16">
            <a:extLst>
              <a:ext uri="{FF2B5EF4-FFF2-40B4-BE49-F238E27FC236}">
                <a16:creationId xmlns:a16="http://schemas.microsoft.com/office/drawing/2014/main" id="{4E2FD7E1-032F-4A82-B24E-C375FD960A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6035" y="3045373"/>
            <a:ext cx="2247431" cy="1666963"/>
          </a:xfrm>
          <a:prstGeom prst="rect">
            <a:avLst/>
          </a:prstGeom>
          <a:solidFill>
            <a:schemeClr val="bg1"/>
          </a:solidFill>
        </p:spPr>
      </p:pic>
      <p:sp>
        <p:nvSpPr>
          <p:cNvPr id="21" name="TextBox 20">
            <a:extLst>
              <a:ext uri="{FF2B5EF4-FFF2-40B4-BE49-F238E27FC236}">
                <a16:creationId xmlns:a16="http://schemas.microsoft.com/office/drawing/2014/main" id="{9DC333B6-1342-4DD2-B6B4-4279202229DA}"/>
              </a:ext>
            </a:extLst>
          </p:cNvPr>
          <p:cNvSpPr txBox="1"/>
          <p:nvPr/>
        </p:nvSpPr>
        <p:spPr>
          <a:xfrm>
            <a:off x="5239373" y="2898363"/>
            <a:ext cx="670376" cy="338554"/>
          </a:xfrm>
          <a:prstGeom prst="rect">
            <a:avLst/>
          </a:prstGeom>
          <a:noFill/>
        </p:spPr>
        <p:txBody>
          <a:bodyPr wrap="none" rtlCol="0">
            <a:spAutoFit/>
          </a:bodyPr>
          <a:lstStyle/>
          <a:p>
            <a:r>
              <a:rPr lang="en-US" sz="1600" dirty="0">
                <a:latin typeface="Calibri" panose="020F0502020204030204" pitchFamily="34" charset="0"/>
              </a:rPr>
              <a:t>cAMP</a:t>
            </a:r>
          </a:p>
        </p:txBody>
      </p:sp>
      <p:graphicFrame>
        <p:nvGraphicFramePr>
          <p:cNvPr id="25" name="Table 24">
            <a:extLst>
              <a:ext uri="{FF2B5EF4-FFF2-40B4-BE49-F238E27FC236}">
                <a16:creationId xmlns:a16="http://schemas.microsoft.com/office/drawing/2014/main" id="{6D76F248-910D-4B18-B933-E50CA8A8DD7E}"/>
              </a:ext>
            </a:extLst>
          </p:cNvPr>
          <p:cNvGraphicFramePr>
            <a:graphicFrameLocks noGrp="1"/>
          </p:cNvGraphicFramePr>
          <p:nvPr>
            <p:extLst>
              <p:ext uri="{D42A27DB-BD31-4B8C-83A1-F6EECF244321}">
                <p14:modId xmlns:p14="http://schemas.microsoft.com/office/powerpoint/2010/main" val="4211530546"/>
              </p:ext>
            </p:extLst>
          </p:nvPr>
        </p:nvGraphicFramePr>
        <p:xfrm>
          <a:off x="6339119" y="685765"/>
          <a:ext cx="5243283" cy="2195215"/>
        </p:xfrm>
        <a:graphic>
          <a:graphicData uri="http://schemas.openxmlformats.org/drawingml/2006/table">
            <a:tbl>
              <a:tblPr firstRow="1" bandRow="1">
                <a:tableStyleId>{5C22544A-7EE6-4342-B048-85BDC9FD1C3A}</a:tableStyleId>
              </a:tblPr>
              <a:tblGrid>
                <a:gridCol w="2079234">
                  <a:extLst>
                    <a:ext uri="{9D8B030D-6E8A-4147-A177-3AD203B41FA5}">
                      <a16:colId xmlns:a16="http://schemas.microsoft.com/office/drawing/2014/main" val="1829043527"/>
                    </a:ext>
                  </a:extLst>
                </a:gridCol>
                <a:gridCol w="3164049">
                  <a:extLst>
                    <a:ext uri="{9D8B030D-6E8A-4147-A177-3AD203B41FA5}">
                      <a16:colId xmlns:a16="http://schemas.microsoft.com/office/drawing/2014/main" val="8816739"/>
                    </a:ext>
                  </a:extLst>
                </a:gridCol>
              </a:tblGrid>
              <a:tr h="439043">
                <a:tc>
                  <a:txBody>
                    <a:bodyPr/>
                    <a:lstStyle/>
                    <a:p>
                      <a:r>
                        <a:rPr lang="en-US" sz="1600" dirty="0">
                          <a:latin typeface="Calibri" panose="020F0502020204030204" pitchFamily="34" charset="0"/>
                        </a:rPr>
                        <a:t>Interaction</a:t>
                      </a:r>
                    </a:p>
                  </a:txBody>
                  <a:tcPr/>
                </a:tc>
                <a:tc>
                  <a:txBody>
                    <a:bodyPr/>
                    <a:lstStyle/>
                    <a:p>
                      <a:r>
                        <a:rPr lang="en-US" sz="1600" dirty="0">
                          <a:latin typeface="Calibri" panose="020F0502020204030204" pitchFamily="34" charset="0"/>
                        </a:rPr>
                        <a:t>Which stabilize cAMP Binding?</a:t>
                      </a:r>
                    </a:p>
                  </a:txBody>
                  <a:tcPr/>
                </a:tc>
                <a:extLst>
                  <a:ext uri="{0D108BD9-81ED-4DB2-BD59-A6C34878D82A}">
                    <a16:rowId xmlns:a16="http://schemas.microsoft.com/office/drawing/2014/main" val="2035044558"/>
                  </a:ext>
                </a:extLst>
              </a:tr>
              <a:tr h="439043">
                <a:tc>
                  <a:txBody>
                    <a:bodyPr/>
                    <a:lstStyle/>
                    <a:p>
                      <a:r>
                        <a:rPr lang="en-US" sz="1600" dirty="0">
                          <a:latin typeface="Calibri" panose="020F0502020204030204" pitchFamily="34" charset="0"/>
                        </a:rPr>
                        <a:t>van der Waals</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2055477265"/>
                  </a:ext>
                </a:extLst>
              </a:tr>
              <a:tr h="439043">
                <a:tc>
                  <a:txBody>
                    <a:bodyPr/>
                    <a:lstStyle/>
                    <a:p>
                      <a:r>
                        <a:rPr lang="en-US" sz="1600" dirty="0">
                          <a:latin typeface="Calibri" panose="020F0502020204030204" pitchFamily="34" charset="0"/>
                        </a:rPr>
                        <a:t>H-Bonding</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1689156345"/>
                  </a:ext>
                </a:extLst>
              </a:tr>
              <a:tr h="439043">
                <a:tc>
                  <a:txBody>
                    <a:bodyPr/>
                    <a:lstStyle/>
                    <a:p>
                      <a:r>
                        <a:rPr lang="en-US" sz="1600" dirty="0">
                          <a:latin typeface="Calibri" panose="020F0502020204030204" pitchFamily="34" charset="0"/>
                        </a:rPr>
                        <a:t>Electrostatic</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813567589"/>
                  </a:ext>
                </a:extLst>
              </a:tr>
              <a:tr h="439043">
                <a:tc>
                  <a:txBody>
                    <a:bodyPr/>
                    <a:lstStyle/>
                    <a:p>
                      <a:r>
                        <a:rPr lang="en-US" sz="1600" dirty="0">
                          <a:latin typeface="Calibri" panose="020F0502020204030204" pitchFamily="34" charset="0"/>
                        </a:rPr>
                        <a:t>Hydrophobic effect</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965585978"/>
                  </a:ext>
                </a:extLst>
              </a:tr>
            </a:tbl>
          </a:graphicData>
        </a:graphic>
      </p:graphicFrame>
      <p:sp>
        <p:nvSpPr>
          <p:cNvPr id="4" name="Date Placeholder 3">
            <a:extLst>
              <a:ext uri="{FF2B5EF4-FFF2-40B4-BE49-F238E27FC236}">
                <a16:creationId xmlns:a16="http://schemas.microsoft.com/office/drawing/2014/main" id="{2E368D7D-5F54-4724-A2C3-9E2434A47430}"/>
              </a:ext>
            </a:extLst>
          </p:cNvPr>
          <p:cNvSpPr>
            <a:spLocks noGrp="1"/>
          </p:cNvSpPr>
          <p:nvPr>
            <p:ph type="dt" sz="half" idx="10"/>
          </p:nvPr>
        </p:nvSpPr>
        <p:spPr/>
        <p:txBody>
          <a:bodyPr/>
          <a:lstStyle/>
          <a:p>
            <a:fld id="{92AFD582-0BA3-4B5C-A12F-A30E654B2163}" type="datetime1">
              <a:rPr lang="en-US" smtClean="0"/>
              <a:t>8/12/2023</a:t>
            </a:fld>
            <a:endParaRPr lang="en-US"/>
          </a:p>
        </p:txBody>
      </p:sp>
      <p:sp>
        <p:nvSpPr>
          <p:cNvPr id="9" name="Footer Placeholder 8">
            <a:extLst>
              <a:ext uri="{FF2B5EF4-FFF2-40B4-BE49-F238E27FC236}">
                <a16:creationId xmlns:a16="http://schemas.microsoft.com/office/drawing/2014/main" id="{DA0EE6F2-1C3F-4FA5-9F92-5D72343A7B58}"/>
              </a:ext>
            </a:extLst>
          </p:cNvPr>
          <p:cNvSpPr>
            <a:spLocks noGrp="1"/>
          </p:cNvSpPr>
          <p:nvPr>
            <p:ph type="ftr" sz="quarter" idx="11"/>
          </p:nvPr>
        </p:nvSpPr>
        <p:spPr/>
        <p:txBody>
          <a:bodyPr/>
          <a:lstStyle/>
          <a:p>
            <a:r>
              <a:rPr lang="en-US"/>
              <a:t>Lecture 1 - D &amp; D</a:t>
            </a:r>
          </a:p>
        </p:txBody>
      </p:sp>
      <p:sp>
        <p:nvSpPr>
          <p:cNvPr id="10" name="Slide Number Placeholder 9">
            <a:extLst>
              <a:ext uri="{FF2B5EF4-FFF2-40B4-BE49-F238E27FC236}">
                <a16:creationId xmlns:a16="http://schemas.microsoft.com/office/drawing/2014/main" id="{876FAF1E-0495-463D-ACC7-E73EA3391FD9}"/>
              </a:ext>
            </a:extLst>
          </p:cNvPr>
          <p:cNvSpPr>
            <a:spLocks noGrp="1"/>
          </p:cNvSpPr>
          <p:nvPr>
            <p:ph type="sldNum" sz="quarter" idx="12"/>
          </p:nvPr>
        </p:nvSpPr>
        <p:spPr/>
        <p:txBody>
          <a:bodyPr/>
          <a:lstStyle/>
          <a:p>
            <a:fld id="{DC3BB032-4020-48F4-953B-341806DC4A2B}" type="slidenum">
              <a:rPr lang="en-US" smtClean="0"/>
              <a:t>43</a:t>
            </a:fld>
            <a:endParaRPr lang="en-US"/>
          </a:p>
        </p:txBody>
      </p:sp>
    </p:spTree>
    <p:extLst>
      <p:ext uri="{BB962C8B-B14F-4D97-AF65-F5344CB8AC3E}">
        <p14:creationId xmlns:p14="http://schemas.microsoft.com/office/powerpoint/2010/main" val="40210616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5D88A59-6026-456D-8E02-954DA63F0817}"/>
              </a:ext>
            </a:extLst>
          </p:cNvPr>
          <p:cNvSpPr txBox="1"/>
          <p:nvPr/>
        </p:nvSpPr>
        <p:spPr>
          <a:xfrm>
            <a:off x="2628" y="7612"/>
            <a:ext cx="10058400" cy="523220"/>
          </a:xfrm>
          <a:prstGeom prst="rect">
            <a:avLst/>
          </a:prstGeom>
          <a:noFill/>
        </p:spPr>
        <p:txBody>
          <a:bodyPr wrap="square" rtlCol="0">
            <a:spAutoFit/>
          </a:bodyPr>
          <a:lstStyle/>
          <a:p>
            <a:r>
              <a:rPr lang="en-US" sz="2800" dirty="0">
                <a:latin typeface="Calibri" panose="020F0502020204030204" pitchFamily="34" charset="0"/>
              </a:rPr>
              <a:t>Ligand Binding &amp; Saturation:</a:t>
            </a:r>
          </a:p>
        </p:txBody>
      </p:sp>
      <p:sp>
        <p:nvSpPr>
          <p:cNvPr id="6" name="TextBox 5">
            <a:extLst>
              <a:ext uri="{FF2B5EF4-FFF2-40B4-BE49-F238E27FC236}">
                <a16:creationId xmlns:a16="http://schemas.microsoft.com/office/drawing/2014/main" id="{ED92AD1B-CDF1-49F7-8AEF-59BCDE9405A8}"/>
              </a:ext>
            </a:extLst>
          </p:cNvPr>
          <p:cNvSpPr txBox="1"/>
          <p:nvPr/>
        </p:nvSpPr>
        <p:spPr>
          <a:xfrm>
            <a:off x="510101" y="627887"/>
            <a:ext cx="2590133" cy="369332"/>
          </a:xfrm>
          <a:prstGeom prst="rect">
            <a:avLst/>
          </a:prstGeom>
          <a:noFill/>
        </p:spPr>
        <p:txBody>
          <a:bodyPr wrap="none" rtlCol="0">
            <a:spAutoFit/>
          </a:bodyPr>
          <a:lstStyle/>
          <a:p>
            <a:r>
              <a:rPr lang="en-US" dirty="0">
                <a:latin typeface="Calibri" panose="020F0502020204030204" pitchFamily="34" charset="0"/>
              </a:rPr>
              <a:t>Define fraction saturated:</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2C33CB8E-9060-43E6-B267-FC58D7B2EA41}"/>
                  </a:ext>
                </a:extLst>
              </p:cNvPr>
              <p:cNvSpPr txBox="1"/>
              <p:nvPr/>
            </p:nvSpPr>
            <p:spPr>
              <a:xfrm>
                <a:off x="3201042" y="559717"/>
                <a:ext cx="1676421" cy="5778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𝑌</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𝑀𝐿</m:t>
                          </m:r>
                          <m:r>
                            <a:rPr lang="en-US" i="1">
                              <a:latin typeface="Cambria Math" panose="02040503050406030204" pitchFamily="18" charset="0"/>
                            </a:rPr>
                            <m:t>]</m:t>
                          </m:r>
                        </m:num>
                        <m:den>
                          <m:d>
                            <m:dPr>
                              <m:begChr m:val="["/>
                              <m:endChr m:val="]"/>
                              <m:ctrlPr>
                                <a:rPr lang="en-US" i="1">
                                  <a:latin typeface="Cambria Math" panose="02040503050406030204" pitchFamily="18" charset="0"/>
                                </a:rPr>
                              </m:ctrlPr>
                            </m:dPr>
                            <m:e>
                              <m:r>
                                <a:rPr lang="en-US" i="1">
                                  <a:latin typeface="Cambria Math" panose="02040503050406030204" pitchFamily="18" charset="0"/>
                                </a:rPr>
                                <m:t>𝑀</m:t>
                              </m:r>
                            </m:e>
                          </m:d>
                          <m:r>
                            <a:rPr lang="en-US" i="1">
                              <a:latin typeface="Cambria Math" panose="02040503050406030204" pitchFamily="18" charset="0"/>
                            </a:rPr>
                            <m:t>+[</m:t>
                          </m:r>
                          <m:r>
                            <a:rPr lang="en-US" i="1">
                              <a:latin typeface="Cambria Math" panose="02040503050406030204" pitchFamily="18" charset="0"/>
                            </a:rPr>
                            <m:t>𝑀𝐿</m:t>
                          </m:r>
                          <m:r>
                            <a:rPr lang="en-US" i="1">
                              <a:latin typeface="Cambria Math" panose="02040503050406030204" pitchFamily="18" charset="0"/>
                            </a:rPr>
                            <m:t>]</m:t>
                          </m:r>
                        </m:den>
                      </m:f>
                    </m:oMath>
                  </m:oMathPara>
                </a14:m>
                <a:endParaRPr lang="en-US" dirty="0">
                  <a:latin typeface="Calibri" panose="020F0502020204030204" pitchFamily="34" charset="0"/>
                </a:endParaRPr>
              </a:p>
            </p:txBody>
          </p:sp>
        </mc:Choice>
        <mc:Fallback>
          <p:sp>
            <p:nvSpPr>
              <p:cNvPr id="7" name="TextBox 6">
                <a:extLst>
                  <a:ext uri="{FF2B5EF4-FFF2-40B4-BE49-F238E27FC236}">
                    <a16:creationId xmlns:a16="http://schemas.microsoft.com/office/drawing/2014/main" id="{2C33CB8E-9060-43E6-B267-FC58D7B2EA41}"/>
                  </a:ext>
                </a:extLst>
              </p:cNvPr>
              <p:cNvSpPr txBox="1">
                <a:spLocks noRot="1" noChangeAspect="1" noMove="1" noResize="1" noEditPoints="1" noAdjustHandles="1" noChangeArrowheads="1" noChangeShapeType="1" noTextEdit="1"/>
              </p:cNvSpPr>
              <p:nvPr/>
            </p:nvSpPr>
            <p:spPr>
              <a:xfrm>
                <a:off x="3201042" y="559717"/>
                <a:ext cx="1676421" cy="577850"/>
              </a:xfrm>
              <a:prstGeom prst="rect">
                <a:avLst/>
              </a:prstGeom>
              <a:blipFill>
                <a:blip r:embed="rId2"/>
                <a:stretch>
                  <a:fillRect/>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9145D364-FB3A-4575-A3CA-897FCD9B069E}"/>
              </a:ext>
            </a:extLst>
          </p:cNvPr>
          <p:cNvSpPr txBox="1"/>
          <p:nvPr/>
        </p:nvSpPr>
        <p:spPr>
          <a:xfrm>
            <a:off x="551167" y="1308476"/>
            <a:ext cx="4572000" cy="1200329"/>
          </a:xfrm>
          <a:prstGeom prst="rect">
            <a:avLst/>
          </a:prstGeom>
          <a:noFill/>
        </p:spPr>
        <p:txBody>
          <a:bodyPr wrap="square" rtlCol="0">
            <a:spAutoFit/>
          </a:bodyPr>
          <a:lstStyle/>
          <a:p>
            <a:pPr marL="457178" indent="-457178"/>
            <a:r>
              <a:rPr lang="en-US" dirty="0">
                <a:latin typeface="Calibri" panose="020F0502020204030204" pitchFamily="34" charset="0"/>
              </a:rPr>
              <a:t>[M] = free macromolecule (e.g. antibody with no antigen).</a:t>
            </a:r>
          </a:p>
          <a:p>
            <a:pPr marL="457178" indent="-457178"/>
            <a:r>
              <a:rPr lang="en-US" dirty="0">
                <a:latin typeface="Calibri" panose="020F0502020204030204" pitchFamily="34" charset="0"/>
              </a:rPr>
              <a:t>[ML] = macromolecule with ligand bound (e.g. antibody with antigen bound).</a:t>
            </a:r>
          </a:p>
        </p:txBody>
      </p:sp>
      <p:graphicFrame>
        <p:nvGraphicFramePr>
          <p:cNvPr id="9" name="Object 8">
            <a:extLst>
              <a:ext uri="{FF2B5EF4-FFF2-40B4-BE49-F238E27FC236}">
                <a16:creationId xmlns:a16="http://schemas.microsoft.com/office/drawing/2014/main" id="{974E2C39-C669-43AB-B4BA-47CF186FA9E4}"/>
              </a:ext>
            </a:extLst>
          </p:cNvPr>
          <p:cNvGraphicFramePr>
            <a:graphicFrameLocks noChangeAspect="1"/>
          </p:cNvGraphicFramePr>
          <p:nvPr/>
        </p:nvGraphicFramePr>
        <p:xfrm>
          <a:off x="6262934" y="198525"/>
          <a:ext cx="4665653" cy="4373475"/>
        </p:xfrm>
        <a:graphic>
          <a:graphicData uri="http://schemas.openxmlformats.org/presentationml/2006/ole">
            <mc:AlternateContent xmlns:mc="http://schemas.openxmlformats.org/markup-compatibility/2006">
              <mc:Choice xmlns:v="urn:schemas-microsoft-com:vml" Requires="v">
                <p:oleObj name="MDLDrawObject Class" r:id="rId3" imgW="6829098" imgH="6400800" progId="MDLDrawOLE.MDLDrawObject.1">
                  <p:embed/>
                </p:oleObj>
              </mc:Choice>
              <mc:Fallback>
                <p:oleObj name="MDLDrawObject Class" r:id="rId3" imgW="6829098" imgH="6400800" progId="MDLDrawOLE.MDLDrawObject.1">
                  <p:embed/>
                  <p:pic>
                    <p:nvPicPr>
                      <p:cNvPr id="9" name="Object 8">
                        <a:extLst>
                          <a:ext uri="{FF2B5EF4-FFF2-40B4-BE49-F238E27FC236}">
                            <a16:creationId xmlns:a16="http://schemas.microsoft.com/office/drawing/2014/main" id="{974E2C39-C669-43AB-B4BA-47CF186FA9E4}"/>
                          </a:ext>
                        </a:extLst>
                      </p:cNvPr>
                      <p:cNvPicPr/>
                      <p:nvPr/>
                    </p:nvPicPr>
                    <p:blipFill>
                      <a:blip r:embed="rId4"/>
                      <a:stretch>
                        <a:fillRect/>
                      </a:stretch>
                    </p:blipFill>
                    <p:spPr>
                      <a:xfrm>
                        <a:off x="6262934" y="198525"/>
                        <a:ext cx="4665653" cy="43734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C4F4A429-37A4-4AB7-B704-DDC9F8B04AF0}"/>
              </a:ext>
            </a:extLst>
          </p:cNvPr>
          <p:cNvSpPr txBox="1"/>
          <p:nvPr/>
        </p:nvSpPr>
        <p:spPr>
          <a:xfrm>
            <a:off x="352763" y="2588796"/>
            <a:ext cx="4524699" cy="3493264"/>
          </a:xfrm>
          <a:prstGeom prst="rect">
            <a:avLst/>
          </a:prstGeom>
          <a:noFill/>
        </p:spPr>
        <p:txBody>
          <a:bodyPr wrap="square" rtlCol="0">
            <a:spAutoFit/>
          </a:bodyPr>
          <a:lstStyle/>
          <a:p>
            <a:pPr marL="234939" indent="-234939"/>
            <a:r>
              <a:rPr lang="en-US" dirty="0">
                <a:solidFill>
                  <a:srgbClr val="0070C0"/>
                </a:solidFill>
                <a:latin typeface="Calibri" panose="020F0502020204030204" pitchFamily="34" charset="0"/>
              </a:rPr>
              <a:t>The boxes with circles represent proteins with no cAMP bound, each box (left to right) is at a higher [cAMP]. Filled circles indicate bound ligand.</a:t>
            </a:r>
          </a:p>
          <a:p>
            <a:pPr marL="234939" indent="-234939">
              <a:spcBef>
                <a:spcPts val="600"/>
              </a:spcBef>
            </a:pPr>
            <a:r>
              <a:rPr lang="en-US" i="1" dirty="0">
                <a:solidFill>
                  <a:srgbClr val="0070C0"/>
                </a:solidFill>
                <a:latin typeface="Calibri" panose="020F0502020204030204" pitchFamily="34" charset="0"/>
              </a:rPr>
              <a:t>1. What would you expect to see for a graph of # bound versus [L] (complete the upper graph).  Why did you draw it this way?</a:t>
            </a:r>
          </a:p>
          <a:p>
            <a:pPr marL="234939" indent="-234939"/>
            <a:endParaRPr lang="en-US" i="1" dirty="0">
              <a:solidFill>
                <a:srgbClr val="0070C0"/>
              </a:solidFill>
              <a:latin typeface="Calibri" panose="020F0502020204030204" pitchFamily="34" charset="0"/>
            </a:endParaRPr>
          </a:p>
          <a:p>
            <a:pPr marL="234939" indent="-234939"/>
            <a:endParaRPr lang="en-US" i="1" dirty="0">
              <a:solidFill>
                <a:srgbClr val="0070C0"/>
              </a:solidFill>
              <a:latin typeface="Calibri" panose="020F0502020204030204" pitchFamily="34" charset="0"/>
            </a:endParaRPr>
          </a:p>
          <a:p>
            <a:pPr marL="234939" indent="-234939"/>
            <a:endParaRPr lang="en-US" i="1" dirty="0">
              <a:solidFill>
                <a:srgbClr val="0070C0"/>
              </a:solidFill>
              <a:latin typeface="Calibri" panose="020F0502020204030204" pitchFamily="34" charset="0"/>
            </a:endParaRPr>
          </a:p>
          <a:p>
            <a:pPr marL="234939" indent="-234939"/>
            <a:r>
              <a:rPr lang="en-US" i="1" dirty="0">
                <a:solidFill>
                  <a:srgbClr val="0070C0"/>
                </a:solidFill>
                <a:latin typeface="Calibri" panose="020F0502020204030204" pitchFamily="34" charset="0"/>
              </a:rPr>
              <a:t>2. How would you modify the upper plot to obtain the lower plot?</a:t>
            </a:r>
            <a:endParaRPr lang="en-US" i="1" dirty="0">
              <a:latin typeface="Calibri" panose="020F0502020204030204" pitchFamily="34" charset="0"/>
            </a:endParaRPr>
          </a:p>
        </p:txBody>
      </p:sp>
      <p:sp>
        <p:nvSpPr>
          <p:cNvPr id="11" name="TextBox 10">
            <a:extLst>
              <a:ext uri="{FF2B5EF4-FFF2-40B4-BE49-F238E27FC236}">
                <a16:creationId xmlns:a16="http://schemas.microsoft.com/office/drawing/2014/main" id="{EA228F33-579A-47B6-8922-FEBD74DABC10}"/>
              </a:ext>
            </a:extLst>
          </p:cNvPr>
          <p:cNvSpPr txBox="1"/>
          <p:nvPr/>
        </p:nvSpPr>
        <p:spPr>
          <a:xfrm>
            <a:off x="4998374" y="4428070"/>
            <a:ext cx="4665652" cy="2031325"/>
          </a:xfrm>
          <a:prstGeom prst="rect">
            <a:avLst/>
          </a:prstGeom>
          <a:noFill/>
        </p:spPr>
        <p:txBody>
          <a:bodyPr wrap="square" rtlCol="0">
            <a:spAutoFit/>
          </a:bodyPr>
          <a:lstStyle/>
          <a:p>
            <a:pPr marL="290499" indent="-290499"/>
            <a:r>
              <a:rPr lang="en-US" b="1" i="1" dirty="0">
                <a:solidFill>
                  <a:srgbClr val="C00000"/>
                </a:solidFill>
                <a:latin typeface="Calibri" panose="020F0502020204030204" pitchFamily="34" charset="0"/>
              </a:rPr>
              <a:t>Key Points:</a:t>
            </a:r>
          </a:p>
          <a:p>
            <a:pPr marL="290499" indent="-290499"/>
            <a:r>
              <a:rPr lang="en-US" dirty="0">
                <a:solidFill>
                  <a:srgbClr val="C00000"/>
                </a:solidFill>
                <a:latin typeface="Calibri" panose="020F0502020204030204" pitchFamily="34" charset="0"/>
              </a:rPr>
              <a:t>1. The binding sites saturate, when all are full no more ligand can bind.</a:t>
            </a:r>
          </a:p>
          <a:p>
            <a:pPr marL="290499" indent="-290499"/>
            <a:r>
              <a:rPr lang="en-US" dirty="0">
                <a:solidFill>
                  <a:srgbClr val="C00000"/>
                </a:solidFill>
                <a:latin typeface="Calibri" panose="020F0502020204030204" pitchFamily="34" charset="0"/>
              </a:rPr>
              <a:t>2. There is a ligand concentration, [L], where ½ the sites are full.  This [L] is K</a:t>
            </a:r>
            <a:r>
              <a:rPr lang="en-US" baseline="-25000" dirty="0">
                <a:solidFill>
                  <a:srgbClr val="C00000"/>
                </a:solidFill>
                <a:latin typeface="Calibri" panose="020F0502020204030204" pitchFamily="34" charset="0"/>
              </a:rPr>
              <a:t>D .</a:t>
            </a:r>
          </a:p>
          <a:p>
            <a:pPr marL="290499" indent="-290499"/>
            <a:r>
              <a:rPr lang="en-US" dirty="0">
                <a:solidFill>
                  <a:srgbClr val="C00000"/>
                </a:solidFill>
                <a:latin typeface="Calibri" panose="020F0502020204030204" pitchFamily="34" charset="0"/>
              </a:rPr>
              <a:t>3. K</a:t>
            </a:r>
            <a:r>
              <a:rPr lang="en-US" baseline="-25000" dirty="0">
                <a:solidFill>
                  <a:srgbClr val="C00000"/>
                </a:solidFill>
                <a:latin typeface="Calibri" panose="020F0502020204030204" pitchFamily="34" charset="0"/>
              </a:rPr>
              <a:t>D</a:t>
            </a:r>
            <a:r>
              <a:rPr lang="en-US" dirty="0">
                <a:solidFill>
                  <a:srgbClr val="C00000"/>
                </a:solidFill>
                <a:latin typeface="Calibri" panose="020F0502020204030204" pitchFamily="34" charset="0"/>
              </a:rPr>
              <a:t> is the equilibrium constant for ligand dissociation:</a:t>
            </a:r>
          </a:p>
        </p:txBody>
      </p:sp>
      <mc:AlternateContent xmlns:mc="http://schemas.openxmlformats.org/markup-compatibility/2006">
        <mc:Choice xmlns:a14="http://schemas.microsoft.com/office/drawing/2010/main" Requires="a14">
          <p:sp>
            <p:nvSpPr>
              <p:cNvPr id="12" name="TextBox 11">
                <a:extLst>
                  <a:ext uri="{FF2B5EF4-FFF2-40B4-BE49-F238E27FC236}">
                    <a16:creationId xmlns:a16="http://schemas.microsoft.com/office/drawing/2014/main" id="{EA1599CF-F274-4E2F-AB67-8D3C56E65B4E}"/>
                  </a:ext>
                </a:extLst>
              </p:cNvPr>
              <p:cNvSpPr txBox="1"/>
              <p:nvPr/>
            </p:nvSpPr>
            <p:spPr>
              <a:xfrm>
                <a:off x="9829800" y="4907159"/>
                <a:ext cx="1668918"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1600" i="1">
                              <a:solidFill>
                                <a:srgbClr val="C00000"/>
                              </a:solidFill>
                              <a:latin typeface="Cambria Math" panose="02040503050406030204" pitchFamily="18" charset="0"/>
                            </a:rPr>
                          </m:ctrlPr>
                        </m:dPr>
                        <m:e>
                          <m:r>
                            <a:rPr lang="en-US" sz="1600" i="1">
                              <a:solidFill>
                                <a:srgbClr val="C00000"/>
                              </a:solidFill>
                              <a:latin typeface="Cambria Math" panose="02040503050406030204" pitchFamily="18" charset="0"/>
                            </a:rPr>
                            <m:t>𝑀𝐿</m:t>
                          </m:r>
                        </m:e>
                      </m:d>
                      <m:r>
                        <a:rPr lang="en-US" sz="1600" i="1">
                          <a:solidFill>
                            <a:srgbClr val="C00000"/>
                          </a:solidFill>
                          <a:latin typeface="Cambria Math" panose="02040503050406030204" pitchFamily="18" charset="0"/>
                          <a:ea typeface="Cambria Math" panose="02040503050406030204" pitchFamily="18" charset="0"/>
                        </a:rPr>
                        <m:t>⇌</m:t>
                      </m:r>
                      <m:d>
                        <m:dPr>
                          <m:ctrlPr>
                            <a:rPr lang="en-US" sz="1600" i="1">
                              <a:solidFill>
                                <a:srgbClr val="C00000"/>
                              </a:solidFill>
                              <a:latin typeface="Cambria Math" panose="02040503050406030204" pitchFamily="18" charset="0"/>
                              <a:ea typeface="Cambria Math" panose="02040503050406030204" pitchFamily="18" charset="0"/>
                            </a:rPr>
                          </m:ctrlPr>
                        </m:dPr>
                        <m:e>
                          <m:r>
                            <a:rPr lang="en-US" sz="1600" i="1">
                              <a:solidFill>
                                <a:srgbClr val="C00000"/>
                              </a:solidFill>
                              <a:latin typeface="Cambria Math" panose="02040503050406030204" pitchFamily="18" charset="0"/>
                              <a:ea typeface="Cambria Math" panose="02040503050406030204" pitchFamily="18" charset="0"/>
                            </a:rPr>
                            <m:t>𝑀</m:t>
                          </m:r>
                        </m:e>
                      </m:d>
                      <m:r>
                        <a:rPr lang="en-US" sz="1600" i="1">
                          <a:solidFill>
                            <a:srgbClr val="C00000"/>
                          </a:solidFill>
                          <a:latin typeface="Cambria Math" panose="02040503050406030204" pitchFamily="18" charset="0"/>
                          <a:ea typeface="Cambria Math" panose="02040503050406030204" pitchFamily="18" charset="0"/>
                        </a:rPr>
                        <m:t>+</m:t>
                      </m:r>
                      <m:d>
                        <m:dPr>
                          <m:ctrlPr>
                            <a:rPr lang="en-US" sz="1600" i="1">
                              <a:solidFill>
                                <a:srgbClr val="C00000"/>
                              </a:solidFill>
                              <a:latin typeface="Cambria Math" panose="02040503050406030204" pitchFamily="18" charset="0"/>
                              <a:ea typeface="Cambria Math" panose="02040503050406030204" pitchFamily="18" charset="0"/>
                            </a:rPr>
                          </m:ctrlPr>
                        </m:dPr>
                        <m:e>
                          <m:r>
                            <a:rPr lang="en-US" sz="1600" i="1">
                              <a:solidFill>
                                <a:srgbClr val="C00000"/>
                              </a:solidFill>
                              <a:latin typeface="Cambria Math" panose="02040503050406030204" pitchFamily="18" charset="0"/>
                              <a:ea typeface="Cambria Math" panose="02040503050406030204" pitchFamily="18" charset="0"/>
                            </a:rPr>
                            <m:t>𝐿</m:t>
                          </m:r>
                        </m:e>
                      </m:d>
                    </m:oMath>
                  </m:oMathPara>
                </a14:m>
                <a:endParaRPr lang="en-US" sz="1600" dirty="0">
                  <a:solidFill>
                    <a:srgbClr val="C00000"/>
                  </a:solidFill>
                  <a:latin typeface="Calibri" panose="020F0502020204030204" pitchFamily="34" charset="0"/>
                </a:endParaRPr>
              </a:p>
            </p:txBody>
          </p:sp>
        </mc:Choice>
        <mc:Fallback>
          <p:sp>
            <p:nvSpPr>
              <p:cNvPr id="12" name="TextBox 11">
                <a:extLst>
                  <a:ext uri="{FF2B5EF4-FFF2-40B4-BE49-F238E27FC236}">
                    <a16:creationId xmlns:a16="http://schemas.microsoft.com/office/drawing/2014/main" id="{EA1599CF-F274-4E2F-AB67-8D3C56E65B4E}"/>
                  </a:ext>
                </a:extLst>
              </p:cNvPr>
              <p:cNvSpPr txBox="1">
                <a:spLocks noRot="1" noChangeAspect="1" noMove="1" noResize="1" noEditPoints="1" noAdjustHandles="1" noChangeArrowheads="1" noChangeShapeType="1" noTextEdit="1"/>
              </p:cNvSpPr>
              <p:nvPr/>
            </p:nvSpPr>
            <p:spPr>
              <a:xfrm>
                <a:off x="9829800" y="4907159"/>
                <a:ext cx="1668918" cy="246221"/>
              </a:xfrm>
              <a:prstGeom prst="rect">
                <a:avLst/>
              </a:prstGeom>
              <a:blipFill>
                <a:blip r:embed="rId5"/>
                <a:stretch>
                  <a:fillRect b="-5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3A195AC9-ABEC-4B94-B6D5-C6909D458A93}"/>
                  </a:ext>
                </a:extLst>
              </p:cNvPr>
              <p:cNvSpPr txBox="1"/>
              <p:nvPr/>
            </p:nvSpPr>
            <p:spPr>
              <a:xfrm>
                <a:off x="10022032" y="5460907"/>
                <a:ext cx="1284454" cy="58791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d>
                            <m:dPr>
                              <m:begChr m:val="["/>
                              <m:endChr m:val="]"/>
                              <m:ctrlPr>
                                <a:rPr lang="en-US" i="1">
                                  <a:latin typeface="Cambria Math" panose="02040503050406030204" pitchFamily="18" charset="0"/>
                                </a:rPr>
                              </m:ctrlPr>
                            </m:dPr>
                            <m:e>
                              <m:r>
                                <a:rPr lang="en-US" i="1">
                                  <a:latin typeface="Cambria Math" panose="02040503050406030204" pitchFamily="18" charset="0"/>
                                </a:rPr>
                                <m:t>𝑀</m:t>
                              </m:r>
                            </m:e>
                          </m:d>
                          <m:r>
                            <a:rPr lang="en-US" i="1">
                              <a:latin typeface="Cambria Math" panose="02040503050406030204" pitchFamily="18" charset="0"/>
                            </a:rPr>
                            <m:t>[</m:t>
                          </m:r>
                          <m:r>
                            <a:rPr lang="en-US" i="1">
                              <a:latin typeface="Cambria Math" panose="02040503050406030204" pitchFamily="18" charset="0"/>
                            </a:rPr>
                            <m:t>𝐿</m:t>
                          </m:r>
                          <m:r>
                            <a:rPr lang="en-US" i="1">
                              <a:latin typeface="Cambria Math" panose="02040503050406030204" pitchFamily="18" charset="0"/>
                            </a:rPr>
                            <m:t>]</m:t>
                          </m:r>
                        </m:num>
                        <m:den>
                          <m:r>
                            <a:rPr lang="en-US" i="1">
                              <a:latin typeface="Cambria Math" panose="02040503050406030204" pitchFamily="18" charset="0"/>
                            </a:rPr>
                            <m:t>[</m:t>
                          </m:r>
                          <m:r>
                            <a:rPr lang="en-US" i="1">
                              <a:latin typeface="Cambria Math" panose="02040503050406030204" pitchFamily="18" charset="0"/>
                            </a:rPr>
                            <m:t>𝑀𝐿</m:t>
                          </m:r>
                          <m:r>
                            <a:rPr lang="en-US" i="1">
                              <a:latin typeface="Cambria Math" panose="02040503050406030204" pitchFamily="18" charset="0"/>
                            </a:rPr>
                            <m:t>]</m:t>
                          </m:r>
                        </m:den>
                      </m:f>
                    </m:oMath>
                  </m:oMathPara>
                </a14:m>
                <a:endParaRPr lang="en-US" dirty="0">
                  <a:latin typeface="Calibri" panose="020F0502020204030204" pitchFamily="34" charset="0"/>
                </a:endParaRPr>
              </a:p>
            </p:txBody>
          </p:sp>
        </mc:Choice>
        <mc:Fallback>
          <p:sp>
            <p:nvSpPr>
              <p:cNvPr id="2" name="TextBox 1">
                <a:extLst>
                  <a:ext uri="{FF2B5EF4-FFF2-40B4-BE49-F238E27FC236}">
                    <a16:creationId xmlns:a16="http://schemas.microsoft.com/office/drawing/2014/main" id="{3A195AC9-ABEC-4B94-B6D5-C6909D458A93}"/>
                  </a:ext>
                </a:extLst>
              </p:cNvPr>
              <p:cNvSpPr txBox="1">
                <a:spLocks noRot="1" noChangeAspect="1" noMove="1" noResize="1" noEditPoints="1" noAdjustHandles="1" noChangeArrowheads="1" noChangeShapeType="1" noTextEdit="1"/>
              </p:cNvSpPr>
              <p:nvPr/>
            </p:nvSpPr>
            <p:spPr>
              <a:xfrm>
                <a:off x="10022032" y="5460907"/>
                <a:ext cx="1284454" cy="587918"/>
              </a:xfrm>
              <a:prstGeom prst="rect">
                <a:avLst/>
              </a:prstGeom>
              <a:blipFill>
                <a:blip r:embed="rId6"/>
                <a:stretch>
                  <a:fillRect/>
                </a:stretch>
              </a:blipFill>
            </p:spPr>
            <p:txBody>
              <a:bodyPr/>
              <a:lstStyle/>
              <a:p>
                <a:r>
                  <a:rPr lang="en-US">
                    <a:noFill/>
                  </a:rPr>
                  <a:t> </a:t>
                </a:r>
              </a:p>
            </p:txBody>
          </p:sp>
        </mc:Fallback>
      </mc:AlternateContent>
      <p:sp>
        <p:nvSpPr>
          <p:cNvPr id="3" name="Date Placeholder 2">
            <a:extLst>
              <a:ext uri="{FF2B5EF4-FFF2-40B4-BE49-F238E27FC236}">
                <a16:creationId xmlns:a16="http://schemas.microsoft.com/office/drawing/2014/main" id="{061C696C-1764-4EAE-84BE-88CBA5648548}"/>
              </a:ext>
            </a:extLst>
          </p:cNvPr>
          <p:cNvSpPr>
            <a:spLocks noGrp="1"/>
          </p:cNvSpPr>
          <p:nvPr>
            <p:ph type="dt" sz="half" idx="10"/>
          </p:nvPr>
        </p:nvSpPr>
        <p:spPr/>
        <p:txBody>
          <a:bodyPr/>
          <a:lstStyle/>
          <a:p>
            <a:fld id="{8B714A58-6640-4A64-89BA-CBD2B0AF41E7}" type="datetime1">
              <a:rPr lang="en-US" smtClean="0"/>
              <a:t>8/12/2023</a:t>
            </a:fld>
            <a:endParaRPr lang="en-US"/>
          </a:p>
        </p:txBody>
      </p:sp>
      <p:sp>
        <p:nvSpPr>
          <p:cNvPr id="4" name="Footer Placeholder 3">
            <a:extLst>
              <a:ext uri="{FF2B5EF4-FFF2-40B4-BE49-F238E27FC236}">
                <a16:creationId xmlns:a16="http://schemas.microsoft.com/office/drawing/2014/main" id="{1B45C0CF-514D-49BF-A9BA-7A249F7B6032}"/>
              </a:ext>
            </a:extLst>
          </p:cNvPr>
          <p:cNvSpPr>
            <a:spLocks noGrp="1"/>
          </p:cNvSpPr>
          <p:nvPr>
            <p:ph type="ftr" sz="quarter" idx="11"/>
          </p:nvPr>
        </p:nvSpPr>
        <p:spPr/>
        <p:txBody>
          <a:bodyPr/>
          <a:lstStyle/>
          <a:p>
            <a:r>
              <a:rPr lang="en-US"/>
              <a:t>Lecture 1 - D &amp; D</a:t>
            </a:r>
          </a:p>
        </p:txBody>
      </p:sp>
      <p:sp>
        <p:nvSpPr>
          <p:cNvPr id="13" name="Slide Number Placeholder 12">
            <a:extLst>
              <a:ext uri="{FF2B5EF4-FFF2-40B4-BE49-F238E27FC236}">
                <a16:creationId xmlns:a16="http://schemas.microsoft.com/office/drawing/2014/main" id="{BC4BFE48-7C74-4FDE-AF63-D57694193666}"/>
              </a:ext>
            </a:extLst>
          </p:cNvPr>
          <p:cNvSpPr>
            <a:spLocks noGrp="1"/>
          </p:cNvSpPr>
          <p:nvPr>
            <p:ph type="sldNum" sz="quarter" idx="12"/>
          </p:nvPr>
        </p:nvSpPr>
        <p:spPr/>
        <p:txBody>
          <a:bodyPr/>
          <a:lstStyle/>
          <a:p>
            <a:fld id="{DC3BB032-4020-48F4-953B-341806DC4A2B}" type="slidenum">
              <a:rPr lang="en-US" smtClean="0"/>
              <a:t>44</a:t>
            </a:fld>
            <a:endParaRPr lang="en-US"/>
          </a:p>
        </p:txBody>
      </p:sp>
    </p:spTree>
    <p:extLst>
      <p:ext uri="{BB962C8B-B14F-4D97-AF65-F5344CB8AC3E}">
        <p14:creationId xmlns:p14="http://schemas.microsoft.com/office/powerpoint/2010/main" val="17651649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BED469E6-81D9-4B71-A299-A1F17FA73A60}"/>
              </a:ext>
            </a:extLst>
          </p:cNvPr>
          <p:cNvGraphicFramePr>
            <a:graphicFrameLocks/>
          </p:cNvGraphicFramePr>
          <p:nvPr/>
        </p:nvGraphicFramePr>
        <p:xfrm>
          <a:off x="304800" y="762002"/>
          <a:ext cx="6096000" cy="5467351"/>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C4F031C4-07C4-4E78-BFCC-235EAE6E1431}"/>
              </a:ext>
            </a:extLst>
          </p:cNvPr>
          <p:cNvSpPr txBox="1"/>
          <p:nvPr/>
        </p:nvSpPr>
        <p:spPr>
          <a:xfrm>
            <a:off x="6364015" y="1070235"/>
            <a:ext cx="5334000" cy="923330"/>
          </a:xfrm>
          <a:prstGeom prst="rect">
            <a:avLst/>
          </a:prstGeom>
          <a:noFill/>
        </p:spPr>
        <p:txBody>
          <a:bodyPr wrap="square" rtlCol="0">
            <a:spAutoFit/>
          </a:bodyPr>
          <a:lstStyle/>
          <a:p>
            <a:r>
              <a:rPr lang="en-US" dirty="0">
                <a:latin typeface="Calibri" panose="020F0502020204030204" pitchFamily="34" charset="0"/>
              </a:rPr>
              <a:t>The binding of two different molecules to the same protein was measured and the data is shown on the right. L1 is cAMP, L2 is similar to cAMP</a:t>
            </a:r>
          </a:p>
        </p:txBody>
      </p:sp>
      <p:sp>
        <p:nvSpPr>
          <p:cNvPr id="7" name="TextBox 6">
            <a:extLst>
              <a:ext uri="{FF2B5EF4-FFF2-40B4-BE49-F238E27FC236}">
                <a16:creationId xmlns:a16="http://schemas.microsoft.com/office/drawing/2014/main" id="{2EAFF086-0A17-4DF4-82F1-BD448C31FF53}"/>
              </a:ext>
            </a:extLst>
          </p:cNvPr>
          <p:cNvSpPr txBox="1"/>
          <p:nvPr/>
        </p:nvSpPr>
        <p:spPr>
          <a:xfrm>
            <a:off x="6469117" y="2198213"/>
            <a:ext cx="3640740" cy="369332"/>
          </a:xfrm>
          <a:prstGeom prst="rect">
            <a:avLst/>
          </a:prstGeom>
          <a:noFill/>
        </p:spPr>
        <p:txBody>
          <a:bodyPr wrap="none" rtlCol="0">
            <a:spAutoFit/>
          </a:bodyPr>
          <a:lstStyle/>
          <a:p>
            <a:r>
              <a:rPr lang="en-US" i="1" dirty="0">
                <a:solidFill>
                  <a:srgbClr val="0070C0"/>
                </a:solidFill>
                <a:latin typeface="Calibri" panose="020F0502020204030204" pitchFamily="34" charset="0"/>
              </a:rPr>
              <a:t>Which ligand has a K</a:t>
            </a:r>
            <a:r>
              <a:rPr lang="en-US" i="1" baseline="-25000" dirty="0">
                <a:solidFill>
                  <a:srgbClr val="0070C0"/>
                </a:solidFill>
                <a:latin typeface="Calibri" panose="020F0502020204030204" pitchFamily="34" charset="0"/>
              </a:rPr>
              <a:t>D</a:t>
            </a:r>
            <a:r>
              <a:rPr lang="en-US" i="1" dirty="0">
                <a:solidFill>
                  <a:srgbClr val="0070C0"/>
                </a:solidFill>
                <a:latin typeface="Calibri" panose="020F0502020204030204" pitchFamily="34" charset="0"/>
              </a:rPr>
              <a:t> of 1? L1 or L2?</a:t>
            </a:r>
          </a:p>
        </p:txBody>
      </p:sp>
      <p:sp>
        <p:nvSpPr>
          <p:cNvPr id="8" name="TextBox 7">
            <a:extLst>
              <a:ext uri="{FF2B5EF4-FFF2-40B4-BE49-F238E27FC236}">
                <a16:creationId xmlns:a16="http://schemas.microsoft.com/office/drawing/2014/main" id="{D3D14998-C738-4FA6-B570-2D92203D8110}"/>
              </a:ext>
            </a:extLst>
          </p:cNvPr>
          <p:cNvSpPr txBox="1"/>
          <p:nvPr/>
        </p:nvSpPr>
        <p:spPr>
          <a:xfrm>
            <a:off x="6508816" y="3226999"/>
            <a:ext cx="3757760" cy="369332"/>
          </a:xfrm>
          <a:prstGeom prst="rect">
            <a:avLst/>
          </a:prstGeom>
          <a:noFill/>
        </p:spPr>
        <p:txBody>
          <a:bodyPr wrap="none" rtlCol="0">
            <a:spAutoFit/>
          </a:bodyPr>
          <a:lstStyle/>
          <a:p>
            <a:r>
              <a:rPr lang="en-US" i="1" dirty="0">
                <a:solidFill>
                  <a:srgbClr val="0070C0"/>
                </a:solidFill>
                <a:latin typeface="Calibri" panose="020F0502020204030204" pitchFamily="34" charset="0"/>
              </a:rPr>
              <a:t>Which ligand has a K</a:t>
            </a:r>
            <a:r>
              <a:rPr lang="en-US" i="1" baseline="-25000" dirty="0">
                <a:solidFill>
                  <a:srgbClr val="0070C0"/>
                </a:solidFill>
                <a:latin typeface="Calibri" panose="020F0502020204030204" pitchFamily="34" charset="0"/>
              </a:rPr>
              <a:t>D</a:t>
            </a:r>
            <a:r>
              <a:rPr lang="en-US" i="1" dirty="0">
                <a:solidFill>
                  <a:srgbClr val="0070C0"/>
                </a:solidFill>
                <a:latin typeface="Calibri" panose="020F0502020204030204" pitchFamily="34" charset="0"/>
              </a:rPr>
              <a:t> of 10? L1 or L2?</a:t>
            </a:r>
          </a:p>
        </p:txBody>
      </p:sp>
      <p:sp>
        <p:nvSpPr>
          <p:cNvPr id="9" name="TextBox 8">
            <a:extLst>
              <a:ext uri="{FF2B5EF4-FFF2-40B4-BE49-F238E27FC236}">
                <a16:creationId xmlns:a16="http://schemas.microsoft.com/office/drawing/2014/main" id="{84E6EA7E-CD98-43E4-82CF-88F143985394}"/>
              </a:ext>
            </a:extLst>
          </p:cNvPr>
          <p:cNvSpPr txBox="1"/>
          <p:nvPr/>
        </p:nvSpPr>
        <p:spPr>
          <a:xfrm>
            <a:off x="6493050" y="4255786"/>
            <a:ext cx="5544207" cy="646331"/>
          </a:xfrm>
          <a:prstGeom prst="rect">
            <a:avLst/>
          </a:prstGeom>
          <a:noFill/>
        </p:spPr>
        <p:txBody>
          <a:bodyPr wrap="square" rtlCol="0">
            <a:spAutoFit/>
          </a:bodyPr>
          <a:lstStyle/>
          <a:p>
            <a:r>
              <a:rPr lang="en-US" i="1" dirty="0">
                <a:solidFill>
                  <a:srgbClr val="0070C0"/>
                </a:solidFill>
                <a:latin typeface="Calibri" panose="020F0502020204030204" pitchFamily="34" charset="0"/>
              </a:rPr>
              <a:t>Which ligand binds more tightly to the protein (higher affinity)? L1 or L2?</a:t>
            </a:r>
          </a:p>
        </p:txBody>
      </p:sp>
      <p:sp>
        <p:nvSpPr>
          <p:cNvPr id="10" name="TextBox 9">
            <a:extLst>
              <a:ext uri="{FF2B5EF4-FFF2-40B4-BE49-F238E27FC236}">
                <a16:creationId xmlns:a16="http://schemas.microsoft.com/office/drawing/2014/main" id="{BCCE8CE9-AA9F-4E0F-ADDC-7ECEACA9DD1E}"/>
              </a:ext>
            </a:extLst>
          </p:cNvPr>
          <p:cNvSpPr txBox="1"/>
          <p:nvPr/>
        </p:nvSpPr>
        <p:spPr>
          <a:xfrm>
            <a:off x="3504324" y="81505"/>
            <a:ext cx="5408340" cy="523220"/>
          </a:xfrm>
          <a:prstGeom prst="rect">
            <a:avLst/>
          </a:prstGeom>
          <a:noFill/>
        </p:spPr>
        <p:txBody>
          <a:bodyPr wrap="none" rtlCol="0">
            <a:spAutoFit/>
          </a:bodyPr>
          <a:lstStyle/>
          <a:p>
            <a:r>
              <a:rPr lang="en-US" sz="2800" dirty="0">
                <a:latin typeface="Calibri" panose="020F0502020204030204" pitchFamily="34" charset="0"/>
              </a:rPr>
              <a:t>Using K</a:t>
            </a:r>
            <a:r>
              <a:rPr lang="en-US" sz="2800" baseline="-25000" dirty="0">
                <a:latin typeface="Calibri" panose="020F0502020204030204" pitchFamily="34" charset="0"/>
              </a:rPr>
              <a:t>D</a:t>
            </a:r>
            <a:r>
              <a:rPr lang="en-US" sz="2800" dirty="0">
                <a:latin typeface="Calibri" panose="020F0502020204030204" pitchFamily="34" charset="0"/>
              </a:rPr>
              <a:t> to Compare Ligand Binding</a:t>
            </a:r>
          </a:p>
        </p:txBody>
      </p:sp>
      <p:sp>
        <p:nvSpPr>
          <p:cNvPr id="2" name="Date Placeholder 1">
            <a:extLst>
              <a:ext uri="{FF2B5EF4-FFF2-40B4-BE49-F238E27FC236}">
                <a16:creationId xmlns:a16="http://schemas.microsoft.com/office/drawing/2014/main" id="{BA5AD64C-0CF7-4C48-8F63-5C578DC638BD}"/>
              </a:ext>
            </a:extLst>
          </p:cNvPr>
          <p:cNvSpPr>
            <a:spLocks noGrp="1"/>
          </p:cNvSpPr>
          <p:nvPr>
            <p:ph type="dt" sz="half" idx="10"/>
          </p:nvPr>
        </p:nvSpPr>
        <p:spPr/>
        <p:txBody>
          <a:bodyPr/>
          <a:lstStyle/>
          <a:p>
            <a:fld id="{BF469C4E-A5B8-47BD-968F-A5EF1013AB0D}" type="datetime1">
              <a:rPr lang="en-US" smtClean="0"/>
              <a:t>8/12/2023</a:t>
            </a:fld>
            <a:endParaRPr lang="en-US"/>
          </a:p>
        </p:txBody>
      </p:sp>
      <p:sp>
        <p:nvSpPr>
          <p:cNvPr id="3" name="Footer Placeholder 2">
            <a:extLst>
              <a:ext uri="{FF2B5EF4-FFF2-40B4-BE49-F238E27FC236}">
                <a16:creationId xmlns:a16="http://schemas.microsoft.com/office/drawing/2014/main" id="{F78440AD-9147-4EBA-A989-6256F4951395}"/>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3D67E6D1-D2BE-4A63-A605-FCD12A09352B}"/>
              </a:ext>
            </a:extLst>
          </p:cNvPr>
          <p:cNvSpPr>
            <a:spLocks noGrp="1"/>
          </p:cNvSpPr>
          <p:nvPr>
            <p:ph type="sldNum" sz="quarter" idx="12"/>
          </p:nvPr>
        </p:nvSpPr>
        <p:spPr/>
        <p:txBody>
          <a:bodyPr/>
          <a:lstStyle/>
          <a:p>
            <a:fld id="{DC3BB032-4020-48F4-953B-341806DC4A2B}" type="slidenum">
              <a:rPr lang="en-US" smtClean="0"/>
              <a:t>45</a:t>
            </a:fld>
            <a:endParaRPr lang="en-US"/>
          </a:p>
        </p:txBody>
      </p:sp>
    </p:spTree>
    <p:extLst>
      <p:ext uri="{BB962C8B-B14F-4D97-AF65-F5344CB8AC3E}">
        <p14:creationId xmlns:p14="http://schemas.microsoft.com/office/powerpoint/2010/main" val="13199458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4E6EA7E-CD98-43E4-82CF-88F143985394}"/>
              </a:ext>
            </a:extLst>
          </p:cNvPr>
          <p:cNvSpPr txBox="1"/>
          <p:nvPr/>
        </p:nvSpPr>
        <p:spPr>
          <a:xfrm>
            <a:off x="6705600" y="157350"/>
            <a:ext cx="4662277" cy="369332"/>
          </a:xfrm>
          <a:prstGeom prst="rect">
            <a:avLst/>
          </a:prstGeom>
          <a:noFill/>
        </p:spPr>
        <p:txBody>
          <a:bodyPr wrap="square" rtlCol="0">
            <a:spAutoFit/>
          </a:bodyPr>
          <a:lstStyle/>
          <a:p>
            <a:r>
              <a:rPr lang="en-US" b="1" i="1" dirty="0">
                <a:solidFill>
                  <a:srgbClr val="0070C0"/>
                </a:solidFill>
                <a:latin typeface="Calibri" panose="020F0502020204030204" pitchFamily="34" charset="0"/>
              </a:rPr>
              <a:t>Why</a:t>
            </a:r>
            <a:r>
              <a:rPr lang="en-US" i="1" dirty="0">
                <a:solidFill>
                  <a:srgbClr val="0070C0"/>
                </a:solidFill>
                <a:latin typeface="Calibri" panose="020F0502020204030204" pitchFamily="34" charset="0"/>
              </a:rPr>
              <a:t> does L1 bind more tightly (higher affinity)?</a:t>
            </a:r>
          </a:p>
        </p:txBody>
      </p:sp>
      <p:grpSp>
        <p:nvGrpSpPr>
          <p:cNvPr id="23" name="Group 22">
            <a:extLst>
              <a:ext uri="{FF2B5EF4-FFF2-40B4-BE49-F238E27FC236}">
                <a16:creationId xmlns:a16="http://schemas.microsoft.com/office/drawing/2014/main" id="{2FA45331-2AEE-4DAD-A4D5-385ABF104D6B}"/>
              </a:ext>
            </a:extLst>
          </p:cNvPr>
          <p:cNvGrpSpPr/>
          <p:nvPr/>
        </p:nvGrpSpPr>
        <p:grpSpPr>
          <a:xfrm>
            <a:off x="152401" y="850015"/>
            <a:ext cx="8348995" cy="5157971"/>
            <a:chOff x="0" y="-13137"/>
            <a:chExt cx="10330851" cy="6382352"/>
          </a:xfrm>
        </p:grpSpPr>
        <p:pic>
          <p:nvPicPr>
            <p:cNvPr id="21" name="Picture 20">
              <a:extLst>
                <a:ext uri="{FF2B5EF4-FFF2-40B4-BE49-F238E27FC236}">
                  <a16:creationId xmlns:a16="http://schemas.microsoft.com/office/drawing/2014/main" id="{2B0A68B7-B53A-4B8C-B16E-C9DCA6725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291" y="306959"/>
              <a:ext cx="6363109" cy="2481212"/>
            </a:xfrm>
            <a:prstGeom prst="rect">
              <a:avLst/>
            </a:prstGeom>
          </p:spPr>
        </p:pic>
        <p:pic>
          <p:nvPicPr>
            <p:cNvPr id="11" name="Picture 10">
              <a:extLst>
                <a:ext uri="{FF2B5EF4-FFF2-40B4-BE49-F238E27FC236}">
                  <a16:creationId xmlns:a16="http://schemas.microsoft.com/office/drawing/2014/main" id="{64104C89-675D-4DD5-AD54-DC8A0FCE16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635415"/>
              <a:ext cx="10254651" cy="3733800"/>
            </a:xfrm>
            <a:prstGeom prst="rect">
              <a:avLst/>
            </a:prstGeom>
          </p:spPr>
        </p:pic>
        <p:sp>
          <p:nvSpPr>
            <p:cNvPr id="16" name="TextBox 15">
              <a:extLst>
                <a:ext uri="{FF2B5EF4-FFF2-40B4-BE49-F238E27FC236}">
                  <a16:creationId xmlns:a16="http://schemas.microsoft.com/office/drawing/2014/main" id="{D8725B7B-7E2F-4FD0-9CC6-3B7C99FCAED2}"/>
                </a:ext>
              </a:extLst>
            </p:cNvPr>
            <p:cNvSpPr txBox="1"/>
            <p:nvPr/>
          </p:nvSpPr>
          <p:spPr>
            <a:xfrm>
              <a:off x="0" y="1"/>
              <a:ext cx="2735669" cy="495087"/>
            </a:xfrm>
            <a:prstGeom prst="rect">
              <a:avLst/>
            </a:prstGeom>
            <a:noFill/>
          </p:spPr>
          <p:txBody>
            <a:bodyPr wrap="none" rtlCol="0">
              <a:spAutoFit/>
            </a:bodyPr>
            <a:lstStyle/>
            <a:p>
              <a:r>
                <a:rPr lang="en-US" sz="2000" b="1" dirty="0">
                  <a:latin typeface="Comic Sans MS" panose="030F0702030302020204" pitchFamily="66" charset="0"/>
                </a:rPr>
                <a:t>Ligand 1 (cAMP)</a:t>
              </a:r>
            </a:p>
          </p:txBody>
        </p:sp>
        <p:sp>
          <p:nvSpPr>
            <p:cNvPr id="17" name="TextBox 16">
              <a:extLst>
                <a:ext uri="{FF2B5EF4-FFF2-40B4-BE49-F238E27FC236}">
                  <a16:creationId xmlns:a16="http://schemas.microsoft.com/office/drawing/2014/main" id="{BDD139C6-8B6E-491F-9B2B-83C3473ABB90}"/>
                </a:ext>
              </a:extLst>
            </p:cNvPr>
            <p:cNvSpPr txBox="1"/>
            <p:nvPr/>
          </p:nvSpPr>
          <p:spPr>
            <a:xfrm>
              <a:off x="3394371" y="-13137"/>
              <a:ext cx="1521755" cy="495087"/>
            </a:xfrm>
            <a:prstGeom prst="rect">
              <a:avLst/>
            </a:prstGeom>
            <a:noFill/>
          </p:spPr>
          <p:txBody>
            <a:bodyPr wrap="none" rtlCol="0">
              <a:spAutoFit/>
            </a:bodyPr>
            <a:lstStyle/>
            <a:p>
              <a:r>
                <a:rPr lang="en-US" sz="2000" b="1" dirty="0">
                  <a:latin typeface="Comic Sans MS" panose="030F0702030302020204" pitchFamily="66" charset="0"/>
                </a:rPr>
                <a:t>Ligand 2</a:t>
              </a:r>
            </a:p>
          </p:txBody>
        </p:sp>
      </p:grpSp>
      <p:sp>
        <p:nvSpPr>
          <p:cNvPr id="5" name="TextBox 4">
            <a:extLst>
              <a:ext uri="{FF2B5EF4-FFF2-40B4-BE49-F238E27FC236}">
                <a16:creationId xmlns:a16="http://schemas.microsoft.com/office/drawing/2014/main" id="{450A3FDC-512D-4174-BFF5-A73497F8C594}"/>
              </a:ext>
            </a:extLst>
          </p:cNvPr>
          <p:cNvSpPr txBox="1"/>
          <p:nvPr/>
        </p:nvSpPr>
        <p:spPr>
          <a:xfrm>
            <a:off x="5848061" y="533052"/>
            <a:ext cx="6477000" cy="3693319"/>
          </a:xfrm>
          <a:prstGeom prst="rect">
            <a:avLst/>
          </a:prstGeom>
          <a:noFill/>
        </p:spPr>
        <p:txBody>
          <a:bodyPr wrap="square" rtlCol="0">
            <a:spAutoFit/>
          </a:bodyPr>
          <a:lstStyle/>
          <a:p>
            <a:pPr marL="342891" indent="-342891">
              <a:buAutoNum type="arabicPeriod"/>
            </a:pPr>
            <a:r>
              <a:rPr lang="en-US" dirty="0">
                <a:latin typeface="Calibri" panose="020F0502020204030204" pitchFamily="34" charset="0"/>
              </a:rPr>
              <a:t>What are the chemical differences between L1 and L2 (Upper diagram)</a:t>
            </a: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231769" indent="-231769"/>
            <a:r>
              <a:rPr lang="en-US" dirty="0">
                <a:latin typeface="Calibri" panose="020F0502020204030204" pitchFamily="34" charset="0"/>
              </a:rPr>
              <a:t>2. How do these differences affect the interactions with the protein (lower diagram)?</a:t>
            </a:r>
          </a:p>
          <a:p>
            <a:pPr marL="231769" indent="-231769"/>
            <a:endParaRPr lang="en-US" dirty="0">
              <a:latin typeface="Calibri" panose="020F0502020204030204" pitchFamily="34" charset="0"/>
            </a:endParaRPr>
          </a:p>
          <a:p>
            <a:pPr marL="231769" indent="-231769"/>
            <a:endParaRPr lang="en-US" dirty="0">
              <a:latin typeface="Calibri" panose="020F0502020204030204" pitchFamily="34" charset="0"/>
            </a:endParaRPr>
          </a:p>
          <a:p>
            <a:pPr marL="231769" indent="-231769"/>
            <a:endParaRPr lang="en-US" dirty="0">
              <a:latin typeface="Calibri" panose="020F0502020204030204" pitchFamily="34" charset="0"/>
            </a:endParaRPr>
          </a:p>
          <a:p>
            <a:pPr marL="231769" indent="-231769"/>
            <a:endParaRPr lang="en-US" dirty="0">
              <a:latin typeface="Calibri" panose="020F0502020204030204" pitchFamily="34" charset="0"/>
            </a:endParaRPr>
          </a:p>
        </p:txBody>
      </p:sp>
      <p:sp>
        <p:nvSpPr>
          <p:cNvPr id="6" name="Rectangle 5">
            <a:extLst>
              <a:ext uri="{FF2B5EF4-FFF2-40B4-BE49-F238E27FC236}">
                <a16:creationId xmlns:a16="http://schemas.microsoft.com/office/drawing/2014/main" id="{C7077FFB-418E-4378-8A39-EFD5CDDA6E11}"/>
              </a:ext>
            </a:extLst>
          </p:cNvPr>
          <p:cNvSpPr/>
          <p:nvPr/>
        </p:nvSpPr>
        <p:spPr>
          <a:xfrm>
            <a:off x="8915400" y="4343400"/>
            <a:ext cx="2433560" cy="646331"/>
          </a:xfrm>
          <a:prstGeom prst="rect">
            <a:avLst/>
          </a:prstGeom>
        </p:spPr>
        <p:txBody>
          <a:bodyPr wrap="square">
            <a:spAutoFit/>
          </a:bodyPr>
          <a:lstStyle/>
          <a:p>
            <a:pPr marL="231769" indent="-231769"/>
            <a:r>
              <a:rPr lang="en-US" dirty="0">
                <a:latin typeface="Calibri" panose="020F0502020204030204" pitchFamily="34" charset="0"/>
              </a:rPr>
              <a:t>3. How do the differences affect K</a:t>
            </a:r>
            <a:r>
              <a:rPr lang="en-US" baseline="-25000" dirty="0">
                <a:latin typeface="Calibri" panose="020F0502020204030204" pitchFamily="34" charset="0"/>
              </a:rPr>
              <a:t>D</a:t>
            </a:r>
            <a:r>
              <a:rPr lang="en-US" dirty="0">
                <a:latin typeface="Calibri" panose="020F0502020204030204" pitchFamily="34" charset="0"/>
              </a:rPr>
              <a:t>?</a:t>
            </a:r>
          </a:p>
        </p:txBody>
      </p:sp>
      <p:sp>
        <p:nvSpPr>
          <p:cNvPr id="2" name="Date Placeholder 1">
            <a:extLst>
              <a:ext uri="{FF2B5EF4-FFF2-40B4-BE49-F238E27FC236}">
                <a16:creationId xmlns:a16="http://schemas.microsoft.com/office/drawing/2014/main" id="{C2BE145E-4F2F-4D13-B9FA-E3A3192A1279}"/>
              </a:ext>
            </a:extLst>
          </p:cNvPr>
          <p:cNvSpPr>
            <a:spLocks noGrp="1"/>
          </p:cNvSpPr>
          <p:nvPr>
            <p:ph type="dt" sz="half" idx="10"/>
          </p:nvPr>
        </p:nvSpPr>
        <p:spPr/>
        <p:txBody>
          <a:bodyPr/>
          <a:lstStyle/>
          <a:p>
            <a:fld id="{7871B7D7-A067-4BA0-8915-93A86B2FCC13}" type="datetime1">
              <a:rPr lang="en-US" smtClean="0"/>
              <a:t>8/12/2023</a:t>
            </a:fld>
            <a:endParaRPr lang="en-US"/>
          </a:p>
        </p:txBody>
      </p:sp>
      <p:sp>
        <p:nvSpPr>
          <p:cNvPr id="3" name="Footer Placeholder 2">
            <a:extLst>
              <a:ext uri="{FF2B5EF4-FFF2-40B4-BE49-F238E27FC236}">
                <a16:creationId xmlns:a16="http://schemas.microsoft.com/office/drawing/2014/main" id="{8638A6D5-1E22-496B-BD92-AF867C3F6AF7}"/>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EA653C50-8C35-42FD-9888-AEA433E62BCA}"/>
              </a:ext>
            </a:extLst>
          </p:cNvPr>
          <p:cNvSpPr>
            <a:spLocks noGrp="1"/>
          </p:cNvSpPr>
          <p:nvPr>
            <p:ph type="sldNum" sz="quarter" idx="12"/>
          </p:nvPr>
        </p:nvSpPr>
        <p:spPr/>
        <p:txBody>
          <a:bodyPr/>
          <a:lstStyle/>
          <a:p>
            <a:fld id="{DC3BB032-4020-48F4-953B-341806DC4A2B}" type="slidenum">
              <a:rPr lang="en-US" smtClean="0"/>
              <a:t>46</a:t>
            </a:fld>
            <a:endParaRPr lang="en-US"/>
          </a:p>
        </p:txBody>
      </p:sp>
    </p:spTree>
    <p:extLst>
      <p:ext uri="{BB962C8B-B14F-4D97-AF65-F5344CB8AC3E}">
        <p14:creationId xmlns:p14="http://schemas.microsoft.com/office/powerpoint/2010/main" val="3991035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8A6C62-02B2-4D48-BD5D-BE0FC54A0BA4}"/>
              </a:ext>
            </a:extLst>
          </p:cNvPr>
          <p:cNvSpPr txBox="1"/>
          <p:nvPr/>
        </p:nvSpPr>
        <p:spPr>
          <a:xfrm>
            <a:off x="0" y="31302"/>
            <a:ext cx="1826462" cy="523220"/>
          </a:xfrm>
          <a:prstGeom prst="rect">
            <a:avLst/>
          </a:prstGeom>
          <a:noFill/>
        </p:spPr>
        <p:txBody>
          <a:bodyPr wrap="none" rtlCol="0">
            <a:spAutoFit/>
          </a:bodyPr>
          <a:lstStyle/>
          <a:p>
            <a:r>
              <a:rPr lang="en-US" sz="2800" b="1" dirty="0">
                <a:latin typeface="Calibri" panose="020F0502020204030204" pitchFamily="34" charset="0"/>
              </a:rPr>
              <a:t>Key Points:</a:t>
            </a:r>
          </a:p>
        </p:txBody>
      </p:sp>
      <p:sp>
        <p:nvSpPr>
          <p:cNvPr id="3" name="TextBox 2">
            <a:extLst>
              <a:ext uri="{FF2B5EF4-FFF2-40B4-BE49-F238E27FC236}">
                <a16:creationId xmlns:a16="http://schemas.microsoft.com/office/drawing/2014/main" id="{A172122D-30BC-4127-A1FA-50D41AA3597F}"/>
              </a:ext>
            </a:extLst>
          </p:cNvPr>
          <p:cNvSpPr txBox="1"/>
          <p:nvPr/>
        </p:nvSpPr>
        <p:spPr>
          <a:xfrm>
            <a:off x="762000" y="609600"/>
            <a:ext cx="5029200" cy="4524315"/>
          </a:xfrm>
          <a:prstGeom prst="rect">
            <a:avLst/>
          </a:prstGeom>
          <a:noFill/>
        </p:spPr>
        <p:txBody>
          <a:bodyPr wrap="square" rtlCol="0">
            <a:spAutoFit/>
          </a:bodyPr>
          <a:lstStyle/>
          <a:p>
            <a:pPr marL="112708" indent="-112708"/>
            <a:r>
              <a:rPr lang="en-US" b="1" dirty="0">
                <a:latin typeface="Calibri" panose="020F0502020204030204" pitchFamily="34" charset="0"/>
              </a:rPr>
              <a:t>Binding:</a:t>
            </a:r>
          </a:p>
          <a:p>
            <a:pPr marL="569884" lvl="1" indent="-112708"/>
            <a:r>
              <a:rPr lang="en-US" dirty="0">
                <a:latin typeface="Calibri" panose="020F0502020204030204" pitchFamily="34" charset="0"/>
              </a:rPr>
              <a:t>Folded proteins have </a:t>
            </a:r>
            <a:r>
              <a:rPr lang="en-US" b="1" i="1" dirty="0">
                <a:solidFill>
                  <a:srgbClr val="C00000"/>
                </a:solidFill>
                <a:latin typeface="Calibri" panose="020F0502020204030204" pitchFamily="34" charset="0"/>
              </a:rPr>
              <a:t>binding sites </a:t>
            </a:r>
            <a:r>
              <a:rPr lang="en-US" dirty="0">
                <a:latin typeface="Calibri" panose="020F0502020204030204" pitchFamily="34" charset="0"/>
              </a:rPr>
              <a:t>that recognize other molecules (</a:t>
            </a:r>
            <a:r>
              <a:rPr lang="en-US" b="1" i="1" dirty="0">
                <a:solidFill>
                  <a:srgbClr val="C00000"/>
                </a:solidFill>
                <a:latin typeface="Calibri" panose="020F0502020204030204" pitchFamily="34" charset="0"/>
              </a:rPr>
              <a:t>ligands</a:t>
            </a:r>
            <a:r>
              <a:rPr lang="en-US" dirty="0">
                <a:latin typeface="Calibri" panose="020F0502020204030204" pitchFamily="34" charset="0"/>
              </a:rPr>
              <a:t>) using </a:t>
            </a:r>
            <a:r>
              <a:rPr lang="en-US" b="1" i="1" dirty="0">
                <a:latin typeface="Calibri" panose="020F0502020204030204" pitchFamily="34" charset="0"/>
              </a:rPr>
              <a:t>any and all </a:t>
            </a:r>
            <a:r>
              <a:rPr lang="en-US" dirty="0">
                <a:latin typeface="Calibri" panose="020F0502020204030204" pitchFamily="34" charset="0"/>
              </a:rPr>
              <a:t>of the following:</a:t>
            </a:r>
          </a:p>
          <a:p>
            <a:pPr marL="742913" lvl="1" indent="-285737">
              <a:buFont typeface="Arial" panose="020B0604020202020204" pitchFamily="34" charset="0"/>
              <a:buChar char="•"/>
            </a:pPr>
            <a:r>
              <a:rPr lang="en-US" dirty="0">
                <a:latin typeface="Calibri" panose="020F0502020204030204" pitchFamily="34" charset="0"/>
              </a:rPr>
              <a:t>H-bonds, van der Waals, Electrostatic, Non-polar interactions (hydrophobic)</a:t>
            </a:r>
          </a:p>
          <a:p>
            <a:pPr lvl="1"/>
            <a:endParaRPr lang="en-US" dirty="0">
              <a:latin typeface="Calibri" panose="020F0502020204030204" pitchFamily="34" charset="0"/>
            </a:endParaRPr>
          </a:p>
          <a:p>
            <a:pPr lvl="1"/>
            <a:r>
              <a:rPr lang="en-US" dirty="0">
                <a:latin typeface="Calibri" panose="020F0502020204030204" pitchFamily="34" charset="0"/>
              </a:rPr>
              <a:t>Binding is </a:t>
            </a:r>
            <a:r>
              <a:rPr lang="en-US" b="1" dirty="0">
                <a:latin typeface="Calibri" panose="020F0502020204030204" pitchFamily="34" charset="0"/>
              </a:rPr>
              <a:t>reversible</a:t>
            </a:r>
            <a:r>
              <a:rPr lang="en-US" dirty="0">
                <a:latin typeface="Calibri" panose="020F0502020204030204" pitchFamily="34" charset="0"/>
              </a:rPr>
              <a:t> </a:t>
            </a:r>
          </a:p>
          <a:p>
            <a:pPr lvl="1"/>
            <a:endParaRPr lang="en-US" dirty="0">
              <a:latin typeface="Calibri" panose="020F0502020204030204" pitchFamily="34" charset="0"/>
            </a:endParaRPr>
          </a:p>
          <a:p>
            <a:pPr lvl="1"/>
            <a:r>
              <a:rPr lang="en-US" dirty="0">
                <a:latin typeface="Calibri" panose="020F0502020204030204" pitchFamily="34" charset="0"/>
              </a:rPr>
              <a:t>Binding is </a:t>
            </a:r>
            <a:r>
              <a:rPr lang="en-US" b="1" dirty="0">
                <a:latin typeface="Calibri" panose="020F0502020204030204" pitchFamily="34" charset="0"/>
              </a:rPr>
              <a:t>saturable</a:t>
            </a:r>
          </a:p>
          <a:p>
            <a:pPr lvl="1"/>
            <a:endParaRPr lang="en-US" dirty="0">
              <a:latin typeface="Calibri" panose="020F0502020204030204" pitchFamily="34" charset="0"/>
            </a:endParaRPr>
          </a:p>
          <a:p>
            <a:pPr lvl="1"/>
            <a:r>
              <a:rPr lang="en-US" dirty="0">
                <a:latin typeface="Calibri" panose="020F0502020204030204" pitchFamily="34" charset="0"/>
              </a:rPr>
              <a:t>Binding ½ point (Y=0.5) occurs at K</a:t>
            </a:r>
            <a:r>
              <a:rPr lang="en-US" baseline="-25000" dirty="0">
                <a:latin typeface="Calibri" panose="020F0502020204030204" pitchFamily="34" charset="0"/>
              </a:rPr>
              <a:t>D</a:t>
            </a:r>
          </a:p>
          <a:p>
            <a:pPr lvl="1"/>
            <a:r>
              <a:rPr lang="en-US" i="1" dirty="0">
                <a:solidFill>
                  <a:srgbClr val="C00000"/>
                </a:solidFill>
                <a:latin typeface="Calibri" panose="020F0502020204030204" pitchFamily="34" charset="0"/>
              </a:rPr>
              <a:t>The higher the affinity (strength of interaction), the lower the K</a:t>
            </a:r>
            <a:r>
              <a:rPr lang="en-US" i="1" baseline="-25000" dirty="0">
                <a:solidFill>
                  <a:srgbClr val="C00000"/>
                </a:solidFill>
                <a:latin typeface="Calibri" panose="020F0502020204030204" pitchFamily="34" charset="0"/>
              </a:rPr>
              <a:t>D</a:t>
            </a:r>
            <a:endParaRPr lang="en-US" i="1" dirty="0">
              <a:solidFill>
                <a:srgbClr val="C00000"/>
              </a:solidFill>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sp>
        <p:nvSpPr>
          <p:cNvPr id="4" name="Date Placeholder 3">
            <a:extLst>
              <a:ext uri="{FF2B5EF4-FFF2-40B4-BE49-F238E27FC236}">
                <a16:creationId xmlns:a16="http://schemas.microsoft.com/office/drawing/2014/main" id="{E018E44B-0A77-4665-864B-BFD74677AD88}"/>
              </a:ext>
            </a:extLst>
          </p:cNvPr>
          <p:cNvSpPr>
            <a:spLocks noGrp="1"/>
          </p:cNvSpPr>
          <p:nvPr>
            <p:ph type="dt" sz="half" idx="10"/>
          </p:nvPr>
        </p:nvSpPr>
        <p:spPr/>
        <p:txBody>
          <a:bodyPr/>
          <a:lstStyle/>
          <a:p>
            <a:fld id="{FEB9CE63-6752-4D72-9213-3D5C157EE480}" type="datetime1">
              <a:rPr lang="en-US" smtClean="0"/>
              <a:t>8/12/2023</a:t>
            </a:fld>
            <a:endParaRPr lang="en-US"/>
          </a:p>
        </p:txBody>
      </p:sp>
      <p:sp>
        <p:nvSpPr>
          <p:cNvPr id="5" name="Footer Placeholder 4">
            <a:extLst>
              <a:ext uri="{FF2B5EF4-FFF2-40B4-BE49-F238E27FC236}">
                <a16:creationId xmlns:a16="http://schemas.microsoft.com/office/drawing/2014/main" id="{32E8C30C-5D5E-44FD-81B4-063FB1D6989E}"/>
              </a:ext>
            </a:extLst>
          </p:cNvPr>
          <p:cNvSpPr>
            <a:spLocks noGrp="1"/>
          </p:cNvSpPr>
          <p:nvPr>
            <p:ph type="ftr" sz="quarter" idx="11"/>
          </p:nvPr>
        </p:nvSpPr>
        <p:spPr/>
        <p:txBody>
          <a:bodyPr/>
          <a:lstStyle/>
          <a:p>
            <a:r>
              <a:rPr lang="en-US"/>
              <a:t>Lecture 1 - D &amp; D</a:t>
            </a:r>
          </a:p>
        </p:txBody>
      </p:sp>
      <p:sp>
        <p:nvSpPr>
          <p:cNvPr id="6" name="Slide Number Placeholder 5">
            <a:extLst>
              <a:ext uri="{FF2B5EF4-FFF2-40B4-BE49-F238E27FC236}">
                <a16:creationId xmlns:a16="http://schemas.microsoft.com/office/drawing/2014/main" id="{F251B545-1A36-444F-B11C-95524D0B3B40}"/>
              </a:ext>
            </a:extLst>
          </p:cNvPr>
          <p:cNvSpPr>
            <a:spLocks noGrp="1"/>
          </p:cNvSpPr>
          <p:nvPr>
            <p:ph type="sldNum" sz="quarter" idx="12"/>
          </p:nvPr>
        </p:nvSpPr>
        <p:spPr/>
        <p:txBody>
          <a:bodyPr/>
          <a:lstStyle/>
          <a:p>
            <a:fld id="{DC3BB032-4020-48F4-953B-341806DC4A2B}" type="slidenum">
              <a:rPr lang="en-US" smtClean="0"/>
              <a:t>47</a:t>
            </a:fld>
            <a:endParaRPr lang="en-US"/>
          </a:p>
        </p:txBody>
      </p:sp>
      <p:pic>
        <p:nvPicPr>
          <p:cNvPr id="7" name="Content Placeholder 3">
            <a:extLst>
              <a:ext uri="{FF2B5EF4-FFF2-40B4-BE49-F238E27FC236}">
                <a16:creationId xmlns:a16="http://schemas.microsoft.com/office/drawing/2014/main" id="{6EFFD6A4-DBDA-625B-F606-50C0C15AD2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488"/>
          <a:stretch/>
        </p:blipFill>
        <p:spPr>
          <a:xfrm>
            <a:off x="6096000" y="533400"/>
            <a:ext cx="4138153" cy="2299307"/>
          </a:xfrm>
          <a:prstGeom prst="rect">
            <a:avLst/>
          </a:prstGeom>
        </p:spPr>
      </p:pic>
    </p:spTree>
    <p:extLst>
      <p:ext uri="{BB962C8B-B14F-4D97-AF65-F5344CB8AC3E}">
        <p14:creationId xmlns:p14="http://schemas.microsoft.com/office/powerpoint/2010/main" val="29118072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13" y="685800"/>
            <a:ext cx="4973012" cy="4525963"/>
          </a:xfrm>
        </p:spPr>
        <p:txBody>
          <a:bodyPr>
            <a:noAutofit/>
          </a:bodyPr>
          <a:lstStyle/>
          <a:p>
            <a:pPr>
              <a:lnSpc>
                <a:spcPct val="90000"/>
              </a:lnSpc>
              <a:spcBef>
                <a:spcPts val="1200"/>
              </a:spcBef>
            </a:pPr>
            <a:r>
              <a:rPr lang="en-US" sz="1800" b="1" dirty="0"/>
              <a:t>Enzymes</a:t>
            </a:r>
            <a:r>
              <a:rPr lang="en-US" sz="1800" dirty="0"/>
              <a:t> are protein or RNA catalysts. They increase the rate of the reaction.</a:t>
            </a:r>
          </a:p>
          <a:p>
            <a:pPr>
              <a:lnSpc>
                <a:spcPct val="90000"/>
              </a:lnSpc>
              <a:spcBef>
                <a:spcPts val="1200"/>
              </a:spcBef>
            </a:pPr>
            <a:r>
              <a:rPr lang="en-US" sz="1800" dirty="0"/>
              <a:t>They bind “substrates” and convert them to “products”.  Usually, the substrate undergoes a chemical reaction and is changed in its structure.</a:t>
            </a:r>
          </a:p>
          <a:p>
            <a:pPr>
              <a:lnSpc>
                <a:spcPct val="90000"/>
              </a:lnSpc>
              <a:spcBef>
                <a:spcPts val="1200"/>
              </a:spcBef>
            </a:pPr>
            <a:r>
              <a:rPr lang="en-US" sz="1800" dirty="0"/>
              <a:t>Most biological chemical reactions occur at meaningful rates only in the presence of an enzyme.</a:t>
            </a:r>
          </a:p>
          <a:p>
            <a:pPr>
              <a:lnSpc>
                <a:spcPct val="90000"/>
              </a:lnSpc>
              <a:spcBef>
                <a:spcPts val="1200"/>
              </a:spcBef>
            </a:pPr>
            <a:r>
              <a:rPr lang="en-US" sz="1800" dirty="0"/>
              <a:t>Substrates bind specifically to the enzyme’s </a:t>
            </a:r>
            <a:r>
              <a:rPr lang="en-US" sz="1800" b="1" dirty="0">
                <a:solidFill>
                  <a:srgbClr val="C00000"/>
                </a:solidFill>
              </a:rPr>
              <a:t>active</a:t>
            </a:r>
            <a:r>
              <a:rPr lang="en-US" sz="1800" dirty="0">
                <a:solidFill>
                  <a:srgbClr val="C00000"/>
                </a:solidFill>
              </a:rPr>
              <a:t> </a:t>
            </a:r>
            <a:r>
              <a:rPr lang="en-US" sz="1800" b="1" dirty="0">
                <a:solidFill>
                  <a:srgbClr val="C00000"/>
                </a:solidFill>
              </a:rPr>
              <a:t>site</a:t>
            </a:r>
            <a:r>
              <a:rPr lang="en-US" sz="1800" b="1" dirty="0"/>
              <a:t>, </a:t>
            </a:r>
            <a:r>
              <a:rPr lang="en-US" sz="1800" dirty="0"/>
              <a:t>interacting with amino acid side chains (or RNA bases).  Usually a single enzyme binds one substrate.</a:t>
            </a:r>
          </a:p>
          <a:p>
            <a:pPr>
              <a:lnSpc>
                <a:spcPct val="90000"/>
              </a:lnSpc>
              <a:spcBef>
                <a:spcPts val="1200"/>
              </a:spcBef>
            </a:pPr>
            <a:r>
              <a:rPr lang="en-US" sz="1800" dirty="0"/>
              <a:t>The chemical change caused by the enzyme is catalyzed by additional functional groups in the active site.</a:t>
            </a:r>
          </a:p>
          <a:p>
            <a:pPr>
              <a:lnSpc>
                <a:spcPct val="90000"/>
              </a:lnSpc>
              <a:spcBef>
                <a:spcPts val="1200"/>
              </a:spcBef>
            </a:pPr>
            <a:r>
              <a:rPr lang="en-US" sz="1800" dirty="0"/>
              <a:t>Many enzymes undergo a conformational change when the substrates are bound to the active site; this change is called an </a:t>
            </a:r>
            <a:r>
              <a:rPr lang="en-US" sz="1800" b="1" dirty="0">
                <a:solidFill>
                  <a:srgbClr val="C00000"/>
                </a:solidFill>
              </a:rPr>
              <a:t>induced fit</a:t>
            </a:r>
            <a:r>
              <a:rPr lang="en-US" sz="1800" dirty="0"/>
              <a:t>.</a:t>
            </a:r>
          </a:p>
          <a:p>
            <a:pPr marL="0" indent="0">
              <a:lnSpc>
                <a:spcPct val="90000"/>
              </a:lnSpc>
              <a:buNone/>
            </a:pPr>
            <a:endParaRPr lang="en-US" sz="1800" dirty="0"/>
          </a:p>
          <a:p>
            <a:pPr>
              <a:lnSpc>
                <a:spcPct val="90000"/>
              </a:lnSpc>
            </a:pPr>
            <a:endParaRPr lang="en-US" sz="1800" dirty="0"/>
          </a:p>
          <a:p>
            <a:pPr marL="919117" lvl="1" indent="-461939">
              <a:buFont typeface="Times New Roman" pitchFamily="18" charset="0"/>
              <a:buAutoNum type="arabicPeriod"/>
            </a:pPr>
            <a:endParaRPr lang="en-US" sz="1800" b="1" dirty="0"/>
          </a:p>
        </p:txBody>
      </p:sp>
      <p:pic>
        <p:nvPicPr>
          <p:cNvPr id="4" name="Picture 3">
            <a:extLst>
              <a:ext uri="{FF2B5EF4-FFF2-40B4-BE49-F238E27FC236}">
                <a16:creationId xmlns:a16="http://schemas.microsoft.com/office/drawing/2014/main" id="{59991976-7AB0-4692-B274-2C83A68DD5F5}"/>
              </a:ext>
            </a:extLst>
          </p:cNvPr>
          <p:cNvPicPr>
            <a:picLocks noChangeAspect="1"/>
          </p:cNvPicPr>
          <p:nvPr/>
        </p:nvPicPr>
        <p:blipFill rotWithShape="1">
          <a:blip r:embed="rId3">
            <a:extLst>
              <a:ext uri="{28A0092B-C50C-407E-A947-70E740481C1C}">
                <a14:useLocalDpi xmlns:a14="http://schemas.microsoft.com/office/drawing/2010/main" val="0"/>
              </a:ext>
            </a:extLst>
          </a:blip>
          <a:srcRect b="6467"/>
          <a:stretch/>
        </p:blipFill>
        <p:spPr>
          <a:xfrm>
            <a:off x="5105400" y="2619674"/>
            <a:ext cx="6714112" cy="2002236"/>
          </a:xfrm>
          <a:prstGeom prst="rect">
            <a:avLst/>
          </a:prstGeom>
        </p:spPr>
      </p:pic>
      <p:graphicFrame>
        <p:nvGraphicFramePr>
          <p:cNvPr id="3" name="Object 2">
            <a:extLst>
              <a:ext uri="{FF2B5EF4-FFF2-40B4-BE49-F238E27FC236}">
                <a16:creationId xmlns:a16="http://schemas.microsoft.com/office/drawing/2014/main" id="{AF85A20D-CA72-4737-A1B6-65CAC71A7B76}"/>
              </a:ext>
            </a:extLst>
          </p:cNvPr>
          <p:cNvGraphicFramePr>
            <a:graphicFrameLocks noChangeAspect="1"/>
          </p:cNvGraphicFramePr>
          <p:nvPr/>
        </p:nvGraphicFramePr>
        <p:xfrm>
          <a:off x="5638800" y="4572001"/>
          <a:ext cx="4867285" cy="1539675"/>
        </p:xfrm>
        <a:graphic>
          <a:graphicData uri="http://schemas.openxmlformats.org/presentationml/2006/ole">
            <mc:AlternateContent xmlns:mc="http://schemas.openxmlformats.org/markup-compatibility/2006">
              <mc:Choice xmlns:v="urn:schemas-microsoft-com:vml" Requires="v">
                <p:oleObj name="MDLDrawObject Class" r:id="rId4" imgW="4981565" imgH="1581014" progId="MDLDrawOLE.MDLDrawObject.1">
                  <p:embed/>
                </p:oleObj>
              </mc:Choice>
              <mc:Fallback>
                <p:oleObj name="MDLDrawObject Class" r:id="rId4" imgW="4981565" imgH="1581014" progId="MDLDrawOLE.MDLDrawObject.1">
                  <p:embed/>
                  <p:pic>
                    <p:nvPicPr>
                      <p:cNvPr id="3" name="Object 2">
                        <a:extLst>
                          <a:ext uri="{FF2B5EF4-FFF2-40B4-BE49-F238E27FC236}">
                            <a16:creationId xmlns:a16="http://schemas.microsoft.com/office/drawing/2014/main" id="{AF85A20D-CA72-4737-A1B6-65CAC71A7B76}"/>
                          </a:ext>
                        </a:extLst>
                      </p:cNvPr>
                      <p:cNvPicPr>
                        <a:picLocks noChangeAspect="1" noChangeArrowheads="1"/>
                      </p:cNvPicPr>
                      <p:nvPr/>
                    </p:nvPicPr>
                    <p:blipFill>
                      <a:blip r:embed="rId5"/>
                      <a:srcRect/>
                      <a:stretch>
                        <a:fillRect/>
                      </a:stretch>
                    </p:blipFill>
                    <p:spPr bwMode="auto">
                      <a:xfrm>
                        <a:off x="5638800" y="4572001"/>
                        <a:ext cx="4867285" cy="153967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7791871E-755C-4069-8DAA-540FA543E749}"/>
              </a:ext>
            </a:extLst>
          </p:cNvPr>
          <p:cNvSpPr txBox="1"/>
          <p:nvPr/>
        </p:nvSpPr>
        <p:spPr>
          <a:xfrm>
            <a:off x="6001514" y="6001731"/>
            <a:ext cx="1144609" cy="369332"/>
          </a:xfrm>
          <a:prstGeom prst="rect">
            <a:avLst/>
          </a:prstGeom>
          <a:noFill/>
        </p:spPr>
        <p:txBody>
          <a:bodyPr wrap="none" rtlCol="0">
            <a:spAutoFit/>
          </a:bodyPr>
          <a:lstStyle/>
          <a:p>
            <a:r>
              <a:rPr lang="en-US" dirty="0">
                <a:solidFill>
                  <a:srgbClr val="FF0000"/>
                </a:solidFill>
                <a:latin typeface="Calibri" panose="020F0502020204030204" pitchFamily="34" charset="0"/>
              </a:rPr>
              <a:t>substrates</a:t>
            </a:r>
          </a:p>
        </p:txBody>
      </p:sp>
      <p:sp>
        <p:nvSpPr>
          <p:cNvPr id="6" name="TextBox 5">
            <a:extLst>
              <a:ext uri="{FF2B5EF4-FFF2-40B4-BE49-F238E27FC236}">
                <a16:creationId xmlns:a16="http://schemas.microsoft.com/office/drawing/2014/main" id="{C4845660-4FD5-4133-B79E-DD659DAED7E3}"/>
              </a:ext>
            </a:extLst>
          </p:cNvPr>
          <p:cNvSpPr txBox="1"/>
          <p:nvPr/>
        </p:nvSpPr>
        <p:spPr>
          <a:xfrm>
            <a:off x="8845619" y="6049347"/>
            <a:ext cx="1012906" cy="369332"/>
          </a:xfrm>
          <a:prstGeom prst="rect">
            <a:avLst/>
          </a:prstGeom>
          <a:noFill/>
        </p:spPr>
        <p:txBody>
          <a:bodyPr wrap="none" rtlCol="0">
            <a:spAutoFit/>
          </a:bodyPr>
          <a:lstStyle/>
          <a:p>
            <a:r>
              <a:rPr lang="en-US" dirty="0">
                <a:solidFill>
                  <a:srgbClr val="FF0000"/>
                </a:solidFill>
                <a:latin typeface="Calibri" panose="020F0502020204030204" pitchFamily="34" charset="0"/>
              </a:rPr>
              <a:t>products</a:t>
            </a:r>
          </a:p>
        </p:txBody>
      </p:sp>
      <p:pic>
        <p:nvPicPr>
          <p:cNvPr id="9" name="Picture 8">
            <a:extLst>
              <a:ext uri="{FF2B5EF4-FFF2-40B4-BE49-F238E27FC236}">
                <a16:creationId xmlns:a16="http://schemas.microsoft.com/office/drawing/2014/main" id="{E04F70D9-80A3-4939-84B0-5D65C277FAD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372"/>
          <a:stretch/>
        </p:blipFill>
        <p:spPr>
          <a:xfrm>
            <a:off x="6019800" y="286875"/>
            <a:ext cx="4059192" cy="1650516"/>
          </a:xfrm>
          <a:prstGeom prst="rect">
            <a:avLst/>
          </a:prstGeom>
        </p:spPr>
      </p:pic>
      <p:sp>
        <p:nvSpPr>
          <p:cNvPr id="10" name="TextBox 9">
            <a:extLst>
              <a:ext uri="{FF2B5EF4-FFF2-40B4-BE49-F238E27FC236}">
                <a16:creationId xmlns:a16="http://schemas.microsoft.com/office/drawing/2014/main" id="{97EFEBE9-3FC6-43B6-8D68-F8C1089D3454}"/>
              </a:ext>
            </a:extLst>
          </p:cNvPr>
          <p:cNvSpPr txBox="1"/>
          <p:nvPr/>
        </p:nvSpPr>
        <p:spPr>
          <a:xfrm>
            <a:off x="5700504" y="1827151"/>
            <a:ext cx="5085366" cy="646331"/>
          </a:xfrm>
          <a:prstGeom prst="rect">
            <a:avLst/>
          </a:prstGeom>
          <a:noFill/>
        </p:spPr>
        <p:txBody>
          <a:bodyPr wrap="none" rtlCol="0">
            <a:spAutoFit/>
          </a:bodyPr>
          <a:lstStyle/>
          <a:p>
            <a:r>
              <a:rPr lang="en-US" sz="3600" dirty="0">
                <a:latin typeface="Calibri" panose="020F0502020204030204" pitchFamily="34" charset="0"/>
              </a:rPr>
              <a:t>E + S      (ES)    (EP)     E + P </a:t>
            </a:r>
          </a:p>
        </p:txBody>
      </p:sp>
      <p:sp>
        <p:nvSpPr>
          <p:cNvPr id="13" name="Arrow: Right 12">
            <a:extLst>
              <a:ext uri="{FF2B5EF4-FFF2-40B4-BE49-F238E27FC236}">
                <a16:creationId xmlns:a16="http://schemas.microsoft.com/office/drawing/2014/main" id="{3971F811-C0DE-4FC9-AFFE-C0136C95B5A8}"/>
              </a:ext>
            </a:extLst>
          </p:cNvPr>
          <p:cNvSpPr/>
          <p:nvPr/>
        </p:nvSpPr>
        <p:spPr>
          <a:xfrm>
            <a:off x="6841321" y="2150315"/>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7" name="Arrow: Right 16">
            <a:extLst>
              <a:ext uri="{FF2B5EF4-FFF2-40B4-BE49-F238E27FC236}">
                <a16:creationId xmlns:a16="http://schemas.microsoft.com/office/drawing/2014/main" id="{AD3BFE1E-372E-42D2-A405-266BC072D4F3}"/>
              </a:ext>
            </a:extLst>
          </p:cNvPr>
          <p:cNvSpPr/>
          <p:nvPr/>
        </p:nvSpPr>
        <p:spPr>
          <a:xfrm>
            <a:off x="8020496" y="2136049"/>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8" name="Arrow: Right 17">
            <a:extLst>
              <a:ext uri="{FF2B5EF4-FFF2-40B4-BE49-F238E27FC236}">
                <a16:creationId xmlns:a16="http://schemas.microsoft.com/office/drawing/2014/main" id="{A5625BBA-40CF-4341-94F6-9BD0592A6FD6}"/>
              </a:ext>
            </a:extLst>
          </p:cNvPr>
          <p:cNvSpPr/>
          <p:nvPr/>
        </p:nvSpPr>
        <p:spPr>
          <a:xfrm>
            <a:off x="9199671" y="2144383"/>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 name="Rectangle 1">
            <a:extLst>
              <a:ext uri="{FF2B5EF4-FFF2-40B4-BE49-F238E27FC236}">
                <a16:creationId xmlns:a16="http://schemas.microsoft.com/office/drawing/2014/main" id="{A2C3C1CB-8096-4C8D-936C-146E1B694FD7}"/>
              </a:ext>
            </a:extLst>
          </p:cNvPr>
          <p:cNvSpPr/>
          <p:nvPr/>
        </p:nvSpPr>
        <p:spPr>
          <a:xfrm>
            <a:off x="5638800" y="1937391"/>
            <a:ext cx="5147071" cy="53609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7" name="Date Placeholder 6">
            <a:extLst>
              <a:ext uri="{FF2B5EF4-FFF2-40B4-BE49-F238E27FC236}">
                <a16:creationId xmlns:a16="http://schemas.microsoft.com/office/drawing/2014/main" id="{9B20DFDE-B9A4-403D-AF28-61ADE3C5ABB0}"/>
              </a:ext>
            </a:extLst>
          </p:cNvPr>
          <p:cNvSpPr>
            <a:spLocks noGrp="1"/>
          </p:cNvSpPr>
          <p:nvPr>
            <p:ph type="dt" sz="half" idx="10"/>
          </p:nvPr>
        </p:nvSpPr>
        <p:spPr/>
        <p:txBody>
          <a:bodyPr/>
          <a:lstStyle/>
          <a:p>
            <a:fld id="{E6A24FCE-3196-4961-8F81-3FE45AA208CB}" type="datetime1">
              <a:rPr lang="en-US" smtClean="0"/>
              <a:t>8/12/2023</a:t>
            </a:fld>
            <a:endParaRPr lang="en-US"/>
          </a:p>
        </p:txBody>
      </p:sp>
      <p:sp>
        <p:nvSpPr>
          <p:cNvPr id="8" name="Footer Placeholder 7">
            <a:extLst>
              <a:ext uri="{FF2B5EF4-FFF2-40B4-BE49-F238E27FC236}">
                <a16:creationId xmlns:a16="http://schemas.microsoft.com/office/drawing/2014/main" id="{A2AD0159-DD5F-4DD7-8DA1-2324CA1756BD}"/>
              </a:ext>
            </a:extLst>
          </p:cNvPr>
          <p:cNvSpPr>
            <a:spLocks noGrp="1"/>
          </p:cNvSpPr>
          <p:nvPr>
            <p:ph type="ftr" sz="quarter" idx="11"/>
          </p:nvPr>
        </p:nvSpPr>
        <p:spPr/>
        <p:txBody>
          <a:bodyPr/>
          <a:lstStyle/>
          <a:p>
            <a:r>
              <a:rPr lang="en-US"/>
              <a:t>Lecture 1 - D &amp; D</a:t>
            </a:r>
          </a:p>
        </p:txBody>
      </p:sp>
      <p:sp>
        <p:nvSpPr>
          <p:cNvPr id="11" name="Slide Number Placeholder 10">
            <a:extLst>
              <a:ext uri="{FF2B5EF4-FFF2-40B4-BE49-F238E27FC236}">
                <a16:creationId xmlns:a16="http://schemas.microsoft.com/office/drawing/2014/main" id="{35C63FF4-8538-4B06-A3A2-06ACEB6E387B}"/>
              </a:ext>
            </a:extLst>
          </p:cNvPr>
          <p:cNvSpPr>
            <a:spLocks noGrp="1"/>
          </p:cNvSpPr>
          <p:nvPr>
            <p:ph type="sldNum" sz="quarter" idx="12"/>
          </p:nvPr>
        </p:nvSpPr>
        <p:spPr/>
        <p:txBody>
          <a:bodyPr/>
          <a:lstStyle/>
          <a:p>
            <a:fld id="{DC3BB032-4020-48F4-953B-341806DC4A2B}" type="slidenum">
              <a:rPr lang="en-US" smtClean="0"/>
              <a:t>48</a:t>
            </a:fld>
            <a:endParaRPr lang="en-US"/>
          </a:p>
        </p:txBody>
      </p:sp>
      <p:sp>
        <p:nvSpPr>
          <p:cNvPr id="19" name="TextBox 18">
            <a:extLst>
              <a:ext uri="{FF2B5EF4-FFF2-40B4-BE49-F238E27FC236}">
                <a16:creationId xmlns:a16="http://schemas.microsoft.com/office/drawing/2014/main" id="{DCAE98C3-8379-3C0C-9EB6-9EFB396F6A58}"/>
              </a:ext>
            </a:extLst>
          </p:cNvPr>
          <p:cNvSpPr txBox="1"/>
          <p:nvPr/>
        </p:nvSpPr>
        <p:spPr>
          <a:xfrm>
            <a:off x="1963379" y="131847"/>
            <a:ext cx="2684821" cy="523220"/>
          </a:xfrm>
          <a:prstGeom prst="rect">
            <a:avLst/>
          </a:prstGeom>
          <a:noFill/>
        </p:spPr>
        <p:txBody>
          <a:bodyPr wrap="square">
            <a:spAutoFit/>
          </a:bodyPr>
          <a:lstStyle/>
          <a:p>
            <a:r>
              <a:rPr lang="en-US" sz="2800" dirty="0">
                <a:latin typeface="Calibri" panose="020F0502020204030204" pitchFamily="34" charset="0"/>
              </a:rPr>
              <a:t>Enzymes</a:t>
            </a:r>
          </a:p>
        </p:txBody>
      </p:sp>
    </p:spTree>
    <p:extLst>
      <p:ext uri="{BB962C8B-B14F-4D97-AF65-F5344CB8AC3E}">
        <p14:creationId xmlns:p14="http://schemas.microsoft.com/office/powerpoint/2010/main" val="1549126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Table 4-01"/>
          <p:cNvPicPr>
            <a:picLocks noChangeAspect="1" noChangeArrowheads="1"/>
          </p:cNvPicPr>
          <p:nvPr/>
        </p:nvPicPr>
        <p:blipFill rotWithShape="1">
          <a:blip r:embed="rId3">
            <a:extLst>
              <a:ext uri="{28A0092B-C50C-407E-A947-70E740481C1C}">
                <a14:useLocalDpi xmlns:a14="http://schemas.microsoft.com/office/drawing/2010/main" val="0"/>
              </a:ext>
            </a:extLst>
          </a:blip>
          <a:srcRect b="15892"/>
          <a:stretch/>
        </p:blipFill>
        <p:spPr bwMode="auto">
          <a:xfrm>
            <a:off x="1418050" y="457200"/>
            <a:ext cx="9355899" cy="4659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a:extLst>
              <a:ext uri="{FF2B5EF4-FFF2-40B4-BE49-F238E27FC236}">
                <a16:creationId xmlns:a16="http://schemas.microsoft.com/office/drawing/2014/main" id="{B4810161-7329-4B99-A659-14E1FFEAB118}"/>
              </a:ext>
            </a:extLst>
          </p:cNvPr>
          <p:cNvSpPr txBox="1"/>
          <p:nvPr/>
        </p:nvSpPr>
        <p:spPr>
          <a:xfrm>
            <a:off x="1219200" y="5334000"/>
            <a:ext cx="8737200" cy="646331"/>
          </a:xfrm>
          <a:prstGeom prst="rect">
            <a:avLst/>
          </a:prstGeom>
          <a:noFill/>
        </p:spPr>
        <p:txBody>
          <a:bodyPr wrap="none" rtlCol="0">
            <a:spAutoFit/>
          </a:bodyPr>
          <a:lstStyle/>
          <a:p>
            <a:pPr marL="285737" indent="-285737">
              <a:buFont typeface="Arial" panose="020B0604020202020204" pitchFamily="34" charset="0"/>
              <a:buChar char="•"/>
            </a:pPr>
            <a:r>
              <a:rPr lang="en-US" dirty="0">
                <a:latin typeface="Calibri" panose="020F0502020204030204" pitchFamily="34" charset="0"/>
              </a:rPr>
              <a:t>Most enzyme names end in “-</a:t>
            </a:r>
            <a:r>
              <a:rPr lang="en-US" dirty="0" err="1">
                <a:latin typeface="Calibri" panose="020F0502020204030204" pitchFamily="34" charset="0"/>
              </a:rPr>
              <a:t>ase</a:t>
            </a:r>
            <a:r>
              <a:rPr lang="en-US" dirty="0">
                <a:latin typeface="Calibri" panose="020F0502020204030204" pitchFamily="34" charset="0"/>
              </a:rPr>
              <a:t>”</a:t>
            </a:r>
          </a:p>
          <a:p>
            <a:pPr marL="285737" indent="-285737">
              <a:buFont typeface="Arial" panose="020B0604020202020204" pitchFamily="34" charset="0"/>
              <a:buChar char="•"/>
            </a:pPr>
            <a:r>
              <a:rPr lang="en-US" dirty="0">
                <a:latin typeface="Calibri" panose="020F0502020204030204" pitchFamily="34" charset="0"/>
              </a:rPr>
              <a:t>Usually named by their substrates and the reactions they </a:t>
            </a:r>
            <a:r>
              <a:rPr lang="en-US" dirty="0" err="1">
                <a:latin typeface="Calibri" panose="020F0502020204030204" pitchFamily="34" charset="0"/>
              </a:rPr>
              <a:t>catalyse</a:t>
            </a:r>
            <a:r>
              <a:rPr lang="en-US" dirty="0">
                <a:latin typeface="Calibri" panose="020F0502020204030204" pitchFamily="34" charset="0"/>
              </a:rPr>
              <a:t>, i.e. glucose kinase</a:t>
            </a:r>
          </a:p>
        </p:txBody>
      </p:sp>
      <p:sp>
        <p:nvSpPr>
          <p:cNvPr id="4" name="TextBox 3">
            <a:extLst>
              <a:ext uri="{FF2B5EF4-FFF2-40B4-BE49-F238E27FC236}">
                <a16:creationId xmlns:a16="http://schemas.microsoft.com/office/drawing/2014/main" id="{6DB8D5E2-97E4-4BC2-8C96-C695A6E2D37A}"/>
              </a:ext>
            </a:extLst>
          </p:cNvPr>
          <p:cNvSpPr txBox="1"/>
          <p:nvPr/>
        </p:nvSpPr>
        <p:spPr>
          <a:xfrm>
            <a:off x="4196081" y="10181"/>
            <a:ext cx="4330288" cy="523220"/>
          </a:xfrm>
          <a:prstGeom prst="rect">
            <a:avLst/>
          </a:prstGeom>
          <a:noFill/>
        </p:spPr>
        <p:txBody>
          <a:bodyPr wrap="none" rtlCol="0">
            <a:spAutoFit/>
          </a:bodyPr>
          <a:lstStyle/>
          <a:p>
            <a:r>
              <a:rPr lang="en-US" sz="2800" dirty="0">
                <a:latin typeface="Calibri" panose="020F0502020204030204" pitchFamily="34" charset="0"/>
              </a:rPr>
              <a:t>Enzyme – Chemical Diversity</a:t>
            </a:r>
          </a:p>
        </p:txBody>
      </p:sp>
      <p:sp>
        <p:nvSpPr>
          <p:cNvPr id="6" name="Date Placeholder 5">
            <a:extLst>
              <a:ext uri="{FF2B5EF4-FFF2-40B4-BE49-F238E27FC236}">
                <a16:creationId xmlns:a16="http://schemas.microsoft.com/office/drawing/2014/main" id="{43C3E18C-F80F-4A14-A85E-8FDAC1527C88}"/>
              </a:ext>
            </a:extLst>
          </p:cNvPr>
          <p:cNvSpPr>
            <a:spLocks noGrp="1"/>
          </p:cNvSpPr>
          <p:nvPr>
            <p:ph type="dt" sz="half" idx="10"/>
          </p:nvPr>
        </p:nvSpPr>
        <p:spPr/>
        <p:txBody>
          <a:bodyPr/>
          <a:lstStyle/>
          <a:p>
            <a:fld id="{81A1682B-A5D7-4727-9522-CCF3E0F54744}" type="datetime1">
              <a:rPr lang="en-US" smtClean="0"/>
              <a:t>8/12/2023</a:t>
            </a:fld>
            <a:endParaRPr lang="en-US"/>
          </a:p>
        </p:txBody>
      </p:sp>
      <p:sp>
        <p:nvSpPr>
          <p:cNvPr id="7" name="Footer Placeholder 6">
            <a:extLst>
              <a:ext uri="{FF2B5EF4-FFF2-40B4-BE49-F238E27FC236}">
                <a16:creationId xmlns:a16="http://schemas.microsoft.com/office/drawing/2014/main" id="{48CFB46D-C0D0-4C9F-9DB5-5607D6E3E9D4}"/>
              </a:ext>
            </a:extLst>
          </p:cNvPr>
          <p:cNvSpPr>
            <a:spLocks noGrp="1"/>
          </p:cNvSpPr>
          <p:nvPr>
            <p:ph type="ftr" sz="quarter" idx="11"/>
          </p:nvPr>
        </p:nvSpPr>
        <p:spPr/>
        <p:txBody>
          <a:bodyPr/>
          <a:lstStyle/>
          <a:p>
            <a:r>
              <a:rPr lang="en-US"/>
              <a:t>Lecture 1 - D &amp; D</a:t>
            </a:r>
          </a:p>
        </p:txBody>
      </p:sp>
      <p:sp>
        <p:nvSpPr>
          <p:cNvPr id="8" name="Slide Number Placeholder 7">
            <a:extLst>
              <a:ext uri="{FF2B5EF4-FFF2-40B4-BE49-F238E27FC236}">
                <a16:creationId xmlns:a16="http://schemas.microsoft.com/office/drawing/2014/main" id="{CDF9208F-45C9-4AD0-AE15-1950AAA53BB6}"/>
              </a:ext>
            </a:extLst>
          </p:cNvPr>
          <p:cNvSpPr>
            <a:spLocks noGrp="1"/>
          </p:cNvSpPr>
          <p:nvPr>
            <p:ph type="sldNum" sz="quarter" idx="12"/>
          </p:nvPr>
        </p:nvSpPr>
        <p:spPr/>
        <p:txBody>
          <a:bodyPr/>
          <a:lstStyle/>
          <a:p>
            <a:fld id="{DC3BB032-4020-48F4-953B-341806DC4A2B}" type="slidenum">
              <a:rPr lang="en-US" smtClean="0"/>
              <a:t>49</a:t>
            </a:fld>
            <a:endParaRPr lang="en-US"/>
          </a:p>
        </p:txBody>
      </p:sp>
    </p:spTree>
    <p:extLst>
      <p:ext uri="{BB962C8B-B14F-4D97-AF65-F5344CB8AC3E}">
        <p14:creationId xmlns:p14="http://schemas.microsoft.com/office/powerpoint/2010/main" val="39406140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74410"/>
          <a:stretch/>
        </p:blipFill>
        <p:spPr>
          <a:xfrm>
            <a:off x="6615271" y="136522"/>
            <a:ext cx="2717166" cy="1158878"/>
          </a:xfrm>
        </p:spPr>
      </p:pic>
      <p:sp>
        <p:nvSpPr>
          <p:cNvPr id="5" name="Rectangle 4">
            <a:extLst>
              <a:ext uri="{FF2B5EF4-FFF2-40B4-BE49-F238E27FC236}">
                <a16:creationId xmlns:a16="http://schemas.microsoft.com/office/drawing/2014/main" id="{31298B3A-4210-4106-88E8-E18D36F5C1A2}"/>
              </a:ext>
            </a:extLst>
          </p:cNvPr>
          <p:cNvSpPr/>
          <p:nvPr/>
        </p:nvSpPr>
        <p:spPr>
          <a:xfrm>
            <a:off x="76201" y="58847"/>
            <a:ext cx="5181599" cy="6217087"/>
          </a:xfrm>
          <a:prstGeom prst="rect">
            <a:avLst/>
          </a:prstGeom>
        </p:spPr>
        <p:txBody>
          <a:bodyPr wrap="square">
            <a:spAutoFit/>
          </a:bodyPr>
          <a:lstStyle/>
          <a:p>
            <a:pPr marL="285744" indent="-285744">
              <a:buFont typeface="Arial" panose="020B0604020202020204" pitchFamily="34" charset="0"/>
              <a:buChar char="•"/>
            </a:pPr>
            <a:r>
              <a:rPr lang="en-US" dirty="0">
                <a:latin typeface="Calibri" panose="020F0502020204030204" pitchFamily="34" charset="0"/>
              </a:rPr>
              <a:t>The number of unpaired electrons (in the outer shell) determines the number of bonds an atom can make.</a:t>
            </a:r>
          </a:p>
          <a:p>
            <a:pPr marL="285744" indent="-285744">
              <a:buFont typeface="Arial" panose="020B0604020202020204" pitchFamily="34" charset="0"/>
              <a:buChar char="•"/>
            </a:pPr>
            <a:r>
              <a:rPr lang="en-US" dirty="0">
                <a:latin typeface="Calibri" panose="020F0502020204030204" pitchFamily="34" charset="0"/>
              </a:rPr>
              <a:t>Multiple bonds form when atoms share multiple electrons.</a:t>
            </a:r>
          </a:p>
          <a:p>
            <a:pPr>
              <a:spcBef>
                <a:spcPts val="1200"/>
              </a:spcBef>
            </a:pPr>
            <a:r>
              <a:rPr lang="en-US" dirty="0">
                <a:latin typeface="Calibri" panose="020F0502020204030204" pitchFamily="34" charset="0"/>
              </a:rPr>
              <a:t>The number of covalent bonds (valence) formed by common elements.</a:t>
            </a:r>
          </a:p>
          <a:p>
            <a:pPr marL="285744" indent="-285744">
              <a:buFont typeface="Arial" panose="020B0604020202020204" pitchFamily="34" charset="0"/>
              <a:buChar char="•"/>
            </a:pPr>
            <a:r>
              <a:rPr lang="en-US" dirty="0">
                <a:latin typeface="Calibri" panose="020F0502020204030204" pitchFamily="34" charset="0"/>
              </a:rPr>
              <a:t>Oxygen = 2 bonds</a:t>
            </a:r>
          </a:p>
          <a:p>
            <a:pPr marL="285744" indent="-285744">
              <a:buFont typeface="Arial" panose="020B0604020202020204" pitchFamily="34" charset="0"/>
              <a:buChar char="•"/>
            </a:pPr>
            <a:r>
              <a:rPr lang="en-US" dirty="0">
                <a:latin typeface="Calibri" panose="020F0502020204030204" pitchFamily="34" charset="0"/>
              </a:rPr>
              <a:t>Nitrogen = 3 bonds</a:t>
            </a:r>
          </a:p>
          <a:p>
            <a:pPr marL="285744" indent="-285744">
              <a:buFont typeface="Arial" panose="020B0604020202020204" pitchFamily="34" charset="0"/>
              <a:buChar char="•"/>
            </a:pPr>
            <a:r>
              <a:rPr lang="en-US" dirty="0">
                <a:latin typeface="Calibri" panose="020F0502020204030204" pitchFamily="34" charset="0"/>
              </a:rPr>
              <a:t>Carbon = </a:t>
            </a:r>
            <a:r>
              <a:rPr lang="en-US" dirty="0">
                <a:solidFill>
                  <a:srgbClr val="00B0F0"/>
                </a:solidFill>
                <a:latin typeface="Calibri" panose="020F0502020204030204" pitchFamily="34" charset="0"/>
              </a:rPr>
              <a:t>_________</a:t>
            </a:r>
          </a:p>
          <a:p>
            <a:pPr marL="285744" indent="-285744">
              <a:buFont typeface="Arial" panose="020B0604020202020204" pitchFamily="34" charset="0"/>
              <a:buChar char="•"/>
            </a:pPr>
            <a:r>
              <a:rPr lang="en-US" dirty="0">
                <a:latin typeface="Calibri" panose="020F0502020204030204" pitchFamily="34" charset="0"/>
              </a:rPr>
              <a:t>Sulfur = 2 bonds (in biological systems)</a:t>
            </a:r>
          </a:p>
          <a:p>
            <a:pPr marL="285744" indent="-285744">
              <a:buFont typeface="Arial" panose="020B0604020202020204" pitchFamily="34" charset="0"/>
              <a:buChar char="•"/>
            </a:pPr>
            <a:r>
              <a:rPr lang="en-US" dirty="0">
                <a:latin typeface="Calibri" panose="020F0502020204030204" pitchFamily="34" charset="0"/>
              </a:rPr>
              <a:t>Hydrogen = 1 bond</a:t>
            </a:r>
          </a:p>
          <a:p>
            <a:pPr marL="285744" indent="-285744">
              <a:buFont typeface="Arial" panose="020B0604020202020204" pitchFamily="34" charset="0"/>
              <a:buChar char="•"/>
            </a:pPr>
            <a:r>
              <a:rPr lang="en-US" dirty="0">
                <a:latin typeface="Calibri" panose="020F0502020204030204" pitchFamily="34" charset="0"/>
              </a:rPr>
              <a:t>Phosphorous = 5 bonds in biological molecules</a:t>
            </a:r>
          </a:p>
          <a:p>
            <a:r>
              <a:rPr lang="en-US" b="1" dirty="0">
                <a:latin typeface="Calibri" panose="020F0502020204030204" pitchFamily="34" charset="0"/>
              </a:rPr>
              <a:t>You must know these numbers.</a:t>
            </a:r>
          </a:p>
          <a:p>
            <a:pPr>
              <a:spcBef>
                <a:spcPts val="1200"/>
              </a:spcBef>
            </a:pPr>
            <a:r>
              <a:rPr lang="en-US" dirty="0">
                <a:latin typeface="Calibri" panose="020F0502020204030204" pitchFamily="34" charset="0"/>
              </a:rPr>
              <a:t>In chemical drawings:</a:t>
            </a:r>
          </a:p>
          <a:p>
            <a:pPr marL="285744" indent="-285744">
              <a:buFont typeface="Arial" panose="020B0604020202020204" pitchFamily="34" charset="0"/>
              <a:buChar char="•"/>
            </a:pPr>
            <a:r>
              <a:rPr lang="en-US" dirty="0">
                <a:latin typeface="Calibri" panose="020F0502020204030204" pitchFamily="34" charset="0"/>
              </a:rPr>
              <a:t>“C” for carbon is not drawn, but carbons are found at the ends of lines and when lines join or “kink”</a:t>
            </a:r>
          </a:p>
          <a:p>
            <a:pPr marL="285744" indent="-285744">
              <a:buFont typeface="Arial" panose="020B0604020202020204" pitchFamily="34" charset="0"/>
              <a:buChar char="•"/>
            </a:pPr>
            <a:r>
              <a:rPr lang="en-US" dirty="0">
                <a:latin typeface="Calibri" panose="020F0502020204030204" pitchFamily="34" charset="0"/>
              </a:rPr>
              <a:t>Hydrogens attached to carbon are not shown, you need to add them to complete  to complete the valence of the carbon atoms.</a:t>
            </a:r>
          </a:p>
          <a:p>
            <a:r>
              <a:rPr lang="en-US" b="1" dirty="0">
                <a:latin typeface="Calibri" panose="020F0502020204030204" pitchFamily="34" charset="0"/>
              </a:rPr>
              <a:t>You must know how to do this.</a:t>
            </a:r>
          </a:p>
        </p:txBody>
      </p:sp>
      <p:graphicFrame>
        <p:nvGraphicFramePr>
          <p:cNvPr id="9" name="Object 8">
            <a:extLst>
              <a:ext uri="{FF2B5EF4-FFF2-40B4-BE49-F238E27FC236}">
                <a16:creationId xmlns:a16="http://schemas.microsoft.com/office/drawing/2014/main" id="{831B58E7-F38B-4654-AB35-1B03A6BC405C}"/>
              </a:ext>
            </a:extLst>
          </p:cNvPr>
          <p:cNvGraphicFramePr>
            <a:graphicFrameLocks noChangeAspect="1"/>
          </p:cNvGraphicFramePr>
          <p:nvPr>
            <p:extLst>
              <p:ext uri="{D42A27DB-BD31-4B8C-83A1-F6EECF244321}">
                <p14:modId xmlns:p14="http://schemas.microsoft.com/office/powerpoint/2010/main" val="433807463"/>
              </p:ext>
            </p:extLst>
          </p:nvPr>
        </p:nvGraphicFramePr>
        <p:xfrm>
          <a:off x="5878514" y="4767263"/>
          <a:ext cx="4879975" cy="1370012"/>
        </p:xfrm>
        <a:graphic>
          <a:graphicData uri="http://schemas.openxmlformats.org/presentationml/2006/ole">
            <mc:AlternateContent xmlns:mc="http://schemas.openxmlformats.org/markup-compatibility/2006">
              <mc:Choice xmlns:v="urn:schemas-microsoft-com:vml" Requires="v">
                <p:oleObj name="MDLDrawObject Class" r:id="rId3" imgW="5219281" imgH="1466193" progId="MDLDrawOLE.MDLDrawObject.1">
                  <p:embed/>
                </p:oleObj>
              </mc:Choice>
              <mc:Fallback>
                <p:oleObj name="MDLDrawObject Class" r:id="rId3" imgW="5219281" imgH="1466193" progId="MDLDrawOLE.MDLDrawObject.1">
                  <p:embed/>
                  <p:pic>
                    <p:nvPicPr>
                      <p:cNvPr id="9" name="Object 8">
                        <a:extLst>
                          <a:ext uri="{FF2B5EF4-FFF2-40B4-BE49-F238E27FC236}">
                            <a16:creationId xmlns:a16="http://schemas.microsoft.com/office/drawing/2014/main" id="{831B58E7-F38B-4654-AB35-1B03A6BC405C}"/>
                          </a:ext>
                        </a:extLst>
                      </p:cNvPr>
                      <p:cNvPicPr/>
                      <p:nvPr/>
                    </p:nvPicPr>
                    <p:blipFill>
                      <a:blip r:embed="rId4"/>
                      <a:stretch>
                        <a:fillRect/>
                      </a:stretch>
                    </p:blipFill>
                    <p:spPr>
                      <a:xfrm>
                        <a:off x="5878514" y="4767263"/>
                        <a:ext cx="4879975" cy="1370012"/>
                      </a:xfrm>
                      <a:prstGeom prst="rect">
                        <a:avLst/>
                      </a:prstGeom>
                    </p:spPr>
                  </p:pic>
                </p:oleObj>
              </mc:Fallback>
            </mc:AlternateContent>
          </a:graphicData>
        </a:graphic>
      </p:graphicFrame>
      <p:pic>
        <p:nvPicPr>
          <p:cNvPr id="6" name="Content Placeholder 3">
            <a:extLst>
              <a:ext uri="{FF2B5EF4-FFF2-40B4-BE49-F238E27FC236}">
                <a16:creationId xmlns:a16="http://schemas.microsoft.com/office/drawing/2014/main" id="{124676A9-CE1D-490D-AD23-B984712648B6}"/>
              </a:ext>
            </a:extLst>
          </p:cNvPr>
          <p:cNvPicPr>
            <a:picLocks noChangeAspect="1"/>
          </p:cNvPicPr>
          <p:nvPr/>
        </p:nvPicPr>
        <p:blipFill rotWithShape="1">
          <a:blip r:embed="rId5">
            <a:extLst>
              <a:ext uri="{28A0092B-C50C-407E-A947-70E740481C1C}">
                <a14:useLocalDpi xmlns:a14="http://schemas.microsoft.com/office/drawing/2010/main" val="0"/>
              </a:ext>
            </a:extLst>
          </a:blip>
          <a:srcRect l="60768" t="28798" r="25306" b="37168"/>
          <a:stretch/>
        </p:blipFill>
        <p:spPr>
          <a:xfrm>
            <a:off x="5355909" y="136522"/>
            <a:ext cx="838200" cy="990601"/>
          </a:xfrm>
          <a:prstGeom prst="rect">
            <a:avLst/>
          </a:prstGeom>
        </p:spPr>
      </p:pic>
      <p:pic>
        <p:nvPicPr>
          <p:cNvPr id="7" name="Content Placeholder 3">
            <a:extLst>
              <a:ext uri="{FF2B5EF4-FFF2-40B4-BE49-F238E27FC236}">
                <a16:creationId xmlns:a16="http://schemas.microsoft.com/office/drawing/2014/main" id="{0279DA25-B816-4E3A-AABB-02DDC2FC279B}"/>
              </a:ext>
            </a:extLst>
          </p:cNvPr>
          <p:cNvPicPr>
            <a:picLocks noChangeAspect="1"/>
          </p:cNvPicPr>
          <p:nvPr/>
        </p:nvPicPr>
        <p:blipFill rotWithShape="1">
          <a:blip r:embed="rId5">
            <a:extLst>
              <a:ext uri="{28A0092B-C50C-407E-A947-70E740481C1C}">
                <a14:useLocalDpi xmlns:a14="http://schemas.microsoft.com/office/drawing/2010/main" val="0"/>
              </a:ext>
            </a:extLst>
          </a:blip>
          <a:srcRect l="49476" t="29774" r="36598" b="36192"/>
          <a:stretch/>
        </p:blipFill>
        <p:spPr>
          <a:xfrm>
            <a:off x="9753600" y="246912"/>
            <a:ext cx="838200" cy="990601"/>
          </a:xfrm>
          <a:prstGeom prst="rect">
            <a:avLst/>
          </a:prstGeom>
        </p:spPr>
      </p:pic>
      <p:pic>
        <p:nvPicPr>
          <p:cNvPr id="8" name="Content Placeholder 3">
            <a:extLst>
              <a:ext uri="{FF2B5EF4-FFF2-40B4-BE49-F238E27FC236}">
                <a16:creationId xmlns:a16="http://schemas.microsoft.com/office/drawing/2014/main" id="{0E3DB583-6EF3-4155-9562-93C8A1C3BFCD}"/>
              </a:ext>
            </a:extLst>
          </p:cNvPr>
          <p:cNvPicPr>
            <a:picLocks noChangeAspect="1"/>
          </p:cNvPicPr>
          <p:nvPr/>
        </p:nvPicPr>
        <p:blipFill rotWithShape="1">
          <a:blip r:embed="rId5">
            <a:extLst>
              <a:ext uri="{28A0092B-C50C-407E-A947-70E740481C1C}">
                <a14:useLocalDpi xmlns:a14="http://schemas.microsoft.com/office/drawing/2010/main" val="0"/>
              </a:ext>
            </a:extLst>
          </a:blip>
          <a:srcRect l="37347" t="29346" r="48727" b="36620"/>
          <a:stretch/>
        </p:blipFill>
        <p:spPr>
          <a:xfrm>
            <a:off x="5410200" y="1846020"/>
            <a:ext cx="838200" cy="990601"/>
          </a:xfrm>
          <a:prstGeom prst="rect">
            <a:avLst/>
          </a:prstGeom>
        </p:spPr>
      </p:pic>
      <p:sp>
        <p:nvSpPr>
          <p:cNvPr id="2" name="TextBox 1">
            <a:extLst>
              <a:ext uri="{FF2B5EF4-FFF2-40B4-BE49-F238E27FC236}">
                <a16:creationId xmlns:a16="http://schemas.microsoft.com/office/drawing/2014/main" id="{51BCDCA0-9039-4494-970B-5D0FEE907180}"/>
              </a:ext>
            </a:extLst>
          </p:cNvPr>
          <p:cNvSpPr txBox="1"/>
          <p:nvPr/>
        </p:nvSpPr>
        <p:spPr>
          <a:xfrm>
            <a:off x="6358923" y="4400434"/>
            <a:ext cx="1466748" cy="338554"/>
          </a:xfrm>
          <a:prstGeom prst="rect">
            <a:avLst/>
          </a:prstGeom>
          <a:noFill/>
        </p:spPr>
        <p:txBody>
          <a:bodyPr wrap="none" rtlCol="0">
            <a:spAutoFit/>
          </a:bodyPr>
          <a:lstStyle/>
          <a:p>
            <a:r>
              <a:rPr lang="en-US" sz="1600" dirty="0">
                <a:latin typeface="Calibri" panose="020F0502020204030204" pitchFamily="34" charset="0"/>
              </a:rPr>
              <a:t>“C” for carbons</a:t>
            </a:r>
          </a:p>
        </p:txBody>
      </p:sp>
      <p:sp>
        <p:nvSpPr>
          <p:cNvPr id="3" name="TextBox 2">
            <a:extLst>
              <a:ext uri="{FF2B5EF4-FFF2-40B4-BE49-F238E27FC236}">
                <a16:creationId xmlns:a16="http://schemas.microsoft.com/office/drawing/2014/main" id="{C676D72B-B2A8-4378-A5C1-54BA60EED155}"/>
              </a:ext>
            </a:extLst>
          </p:cNvPr>
          <p:cNvSpPr txBox="1"/>
          <p:nvPr/>
        </p:nvSpPr>
        <p:spPr>
          <a:xfrm>
            <a:off x="8077200" y="4384227"/>
            <a:ext cx="2262286" cy="338554"/>
          </a:xfrm>
          <a:prstGeom prst="rect">
            <a:avLst/>
          </a:prstGeom>
          <a:noFill/>
        </p:spPr>
        <p:txBody>
          <a:bodyPr wrap="none" rtlCol="0">
            <a:spAutoFit/>
          </a:bodyPr>
          <a:lstStyle/>
          <a:p>
            <a:r>
              <a:rPr lang="en-US" sz="1600" dirty="0">
                <a:latin typeface="Calibri" panose="020F0502020204030204" pitchFamily="34" charset="0"/>
              </a:rPr>
              <a:t>Complete valence with H</a:t>
            </a:r>
          </a:p>
        </p:txBody>
      </p:sp>
      <p:graphicFrame>
        <p:nvGraphicFramePr>
          <p:cNvPr id="15" name="Object 14">
            <a:extLst>
              <a:ext uri="{FF2B5EF4-FFF2-40B4-BE49-F238E27FC236}">
                <a16:creationId xmlns:a16="http://schemas.microsoft.com/office/drawing/2014/main" id="{91C5289F-0072-4D18-8799-C14552FD4DA4}"/>
              </a:ext>
            </a:extLst>
          </p:cNvPr>
          <p:cNvGraphicFramePr>
            <a:graphicFrameLocks noChangeAspect="1"/>
          </p:cNvGraphicFramePr>
          <p:nvPr>
            <p:extLst>
              <p:ext uri="{D42A27DB-BD31-4B8C-83A1-F6EECF244321}">
                <p14:modId xmlns:p14="http://schemas.microsoft.com/office/powerpoint/2010/main" val="3564623951"/>
              </p:ext>
            </p:extLst>
          </p:nvPr>
        </p:nvGraphicFramePr>
        <p:xfrm>
          <a:off x="5623559" y="3204368"/>
          <a:ext cx="1031875" cy="449263"/>
        </p:xfrm>
        <a:graphic>
          <a:graphicData uri="http://schemas.openxmlformats.org/presentationml/2006/ole">
            <mc:AlternateContent xmlns:mc="http://schemas.openxmlformats.org/markup-compatibility/2006">
              <mc:Choice xmlns:v="urn:schemas-microsoft-com:vml" Requires="v">
                <p:oleObj name="MDLDrawObject Class" r:id="rId6" imgW="696686" imgH="304761" progId="MDLDrawOLE.MDLDrawObject.1">
                  <p:embed/>
                </p:oleObj>
              </mc:Choice>
              <mc:Fallback>
                <p:oleObj name="MDLDrawObject Class" r:id="rId6" imgW="696686" imgH="304761" progId="MDLDrawOLE.MDLDrawObject.1">
                  <p:embed/>
                  <p:pic>
                    <p:nvPicPr>
                      <p:cNvPr id="15" name="Object 14">
                        <a:extLst>
                          <a:ext uri="{FF2B5EF4-FFF2-40B4-BE49-F238E27FC236}">
                            <a16:creationId xmlns:a16="http://schemas.microsoft.com/office/drawing/2014/main" id="{91C5289F-0072-4D18-8799-C14552FD4DA4}"/>
                          </a:ext>
                        </a:extLst>
                      </p:cNvPr>
                      <p:cNvPicPr/>
                      <p:nvPr/>
                    </p:nvPicPr>
                    <p:blipFill>
                      <a:blip r:embed="rId7"/>
                      <a:stretch>
                        <a:fillRect/>
                      </a:stretch>
                    </p:blipFill>
                    <p:spPr>
                      <a:xfrm>
                        <a:off x="5623559" y="3204368"/>
                        <a:ext cx="1031875" cy="449263"/>
                      </a:xfrm>
                      <a:prstGeom prst="rect">
                        <a:avLst/>
                      </a:prstGeom>
                    </p:spPr>
                  </p:pic>
                </p:oleObj>
              </mc:Fallback>
            </mc:AlternateContent>
          </a:graphicData>
        </a:graphic>
      </p:graphicFrame>
      <p:sp>
        <p:nvSpPr>
          <p:cNvPr id="10" name="Date Placeholder 9">
            <a:extLst>
              <a:ext uri="{FF2B5EF4-FFF2-40B4-BE49-F238E27FC236}">
                <a16:creationId xmlns:a16="http://schemas.microsoft.com/office/drawing/2014/main" id="{BD637C29-C3C5-4FAF-99DA-8C4979907DE8}"/>
              </a:ext>
            </a:extLst>
          </p:cNvPr>
          <p:cNvSpPr>
            <a:spLocks noGrp="1"/>
          </p:cNvSpPr>
          <p:nvPr>
            <p:ph type="dt" sz="half" idx="10"/>
          </p:nvPr>
        </p:nvSpPr>
        <p:spPr/>
        <p:txBody>
          <a:bodyPr/>
          <a:lstStyle/>
          <a:p>
            <a:fld id="{8B19E6D3-C079-4B75-82FB-E0368004F968}" type="datetime1">
              <a:rPr lang="en-US" smtClean="0"/>
              <a:t>8/12/2023</a:t>
            </a:fld>
            <a:endParaRPr lang="en-US"/>
          </a:p>
        </p:txBody>
      </p:sp>
      <p:sp>
        <p:nvSpPr>
          <p:cNvPr id="11" name="Footer Placeholder 10">
            <a:extLst>
              <a:ext uri="{FF2B5EF4-FFF2-40B4-BE49-F238E27FC236}">
                <a16:creationId xmlns:a16="http://schemas.microsoft.com/office/drawing/2014/main" id="{A3C98BC7-7915-4FFC-9BA3-0E84F32FBF8A}"/>
              </a:ext>
            </a:extLst>
          </p:cNvPr>
          <p:cNvSpPr>
            <a:spLocks noGrp="1"/>
          </p:cNvSpPr>
          <p:nvPr>
            <p:ph type="ftr" sz="quarter" idx="11"/>
          </p:nvPr>
        </p:nvSpPr>
        <p:spPr/>
        <p:txBody>
          <a:bodyPr/>
          <a:lstStyle/>
          <a:p>
            <a:r>
              <a:rPr lang="en-US"/>
              <a:t>Lecture 1 - D &amp; D</a:t>
            </a:r>
          </a:p>
        </p:txBody>
      </p:sp>
      <p:sp>
        <p:nvSpPr>
          <p:cNvPr id="12" name="Slide Number Placeholder 11">
            <a:extLst>
              <a:ext uri="{FF2B5EF4-FFF2-40B4-BE49-F238E27FC236}">
                <a16:creationId xmlns:a16="http://schemas.microsoft.com/office/drawing/2014/main" id="{4695A19C-38AE-416A-9147-8027B9FB4677}"/>
              </a:ext>
            </a:extLst>
          </p:cNvPr>
          <p:cNvSpPr>
            <a:spLocks noGrp="1"/>
          </p:cNvSpPr>
          <p:nvPr>
            <p:ph type="sldNum" sz="quarter" idx="12"/>
          </p:nvPr>
        </p:nvSpPr>
        <p:spPr/>
        <p:txBody>
          <a:bodyPr/>
          <a:lstStyle/>
          <a:p>
            <a:fld id="{DC3BB032-4020-48F4-953B-341806DC4A2B}" type="slidenum">
              <a:rPr lang="en-US" smtClean="0"/>
              <a:t>5</a:t>
            </a:fld>
            <a:endParaRPr lang="en-US"/>
          </a:p>
        </p:txBody>
      </p:sp>
      <p:pic>
        <p:nvPicPr>
          <p:cNvPr id="13" name="Content Placeholder 3">
            <a:extLst>
              <a:ext uri="{FF2B5EF4-FFF2-40B4-BE49-F238E27FC236}">
                <a16:creationId xmlns:a16="http://schemas.microsoft.com/office/drawing/2014/main" id="{0A11F8DE-8763-8777-2D42-EFB26B15978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2137" b="25614"/>
          <a:stretch/>
        </p:blipFill>
        <p:spPr>
          <a:xfrm>
            <a:off x="6825853" y="3040790"/>
            <a:ext cx="2717166" cy="1007576"/>
          </a:xfrm>
          <a:prstGeom prst="rect">
            <a:avLst/>
          </a:prstGeom>
        </p:spPr>
      </p:pic>
      <p:sp>
        <p:nvSpPr>
          <p:cNvPr id="14" name="TextBox 13">
            <a:extLst>
              <a:ext uri="{FF2B5EF4-FFF2-40B4-BE49-F238E27FC236}">
                <a16:creationId xmlns:a16="http://schemas.microsoft.com/office/drawing/2014/main" id="{F66872F0-6677-B8A0-6658-3D5D893A3E05}"/>
              </a:ext>
            </a:extLst>
          </p:cNvPr>
          <p:cNvSpPr txBox="1"/>
          <p:nvPr/>
        </p:nvSpPr>
        <p:spPr>
          <a:xfrm>
            <a:off x="6322937" y="1716974"/>
            <a:ext cx="3485249" cy="369332"/>
          </a:xfrm>
          <a:prstGeom prst="rect">
            <a:avLst/>
          </a:prstGeom>
          <a:noFill/>
        </p:spPr>
        <p:txBody>
          <a:bodyPr wrap="none" rtlCol="0">
            <a:spAutoFit/>
          </a:bodyPr>
          <a:lstStyle/>
          <a:p>
            <a:r>
              <a:rPr lang="en-US" i="1" dirty="0">
                <a:solidFill>
                  <a:srgbClr val="00B0F0"/>
                </a:solidFill>
                <a:latin typeface="Calibri" panose="020F0502020204030204" pitchFamily="34" charset="0"/>
              </a:rPr>
              <a:t>How many bonds will carbon form?</a:t>
            </a:r>
          </a:p>
        </p:txBody>
      </p:sp>
    </p:spTree>
    <p:extLst>
      <p:ext uri="{BB962C8B-B14F-4D97-AF65-F5344CB8AC3E}">
        <p14:creationId xmlns:p14="http://schemas.microsoft.com/office/powerpoint/2010/main" val="33050686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9EADE9-3DBB-45DB-838B-119AFCBC760B}"/>
              </a:ext>
            </a:extLst>
          </p:cNvPr>
          <p:cNvSpPr txBox="1"/>
          <p:nvPr/>
        </p:nvSpPr>
        <p:spPr>
          <a:xfrm>
            <a:off x="1715083" y="143499"/>
            <a:ext cx="9396868" cy="830997"/>
          </a:xfrm>
          <a:prstGeom prst="rect">
            <a:avLst/>
          </a:prstGeom>
          <a:noFill/>
        </p:spPr>
        <p:txBody>
          <a:bodyPr wrap="none" rtlCol="0">
            <a:spAutoFit/>
          </a:bodyPr>
          <a:lstStyle/>
          <a:p>
            <a:pPr algn="ctr"/>
            <a:r>
              <a:rPr lang="en-US" sz="2400" dirty="0">
                <a:latin typeface="Calibri" panose="020F0502020204030204" pitchFamily="34" charset="0"/>
              </a:rPr>
              <a:t>Example of Active Site Functional Groups:</a:t>
            </a:r>
          </a:p>
          <a:p>
            <a:pPr algn="ctr"/>
            <a:r>
              <a:rPr lang="en-US" sz="2400" dirty="0">
                <a:latin typeface="Calibri" panose="020F0502020204030204" pitchFamily="34" charset="0"/>
              </a:rPr>
              <a:t>Catalytic triad (Asp, His, Ser) in Protease Trypsin cleaves after Lys Residues</a:t>
            </a:r>
          </a:p>
        </p:txBody>
      </p:sp>
      <p:pic>
        <p:nvPicPr>
          <p:cNvPr id="6" name="Picture 5">
            <a:extLst>
              <a:ext uri="{FF2B5EF4-FFF2-40B4-BE49-F238E27FC236}">
                <a16:creationId xmlns:a16="http://schemas.microsoft.com/office/drawing/2014/main" id="{A2F61ECA-6A48-490E-85A2-FEEB51E370E9}"/>
              </a:ext>
            </a:extLst>
          </p:cNvPr>
          <p:cNvPicPr>
            <a:picLocks noChangeAspect="1"/>
          </p:cNvPicPr>
          <p:nvPr/>
        </p:nvPicPr>
        <p:blipFill>
          <a:blip r:embed="rId2"/>
          <a:stretch>
            <a:fillRect/>
          </a:stretch>
        </p:blipFill>
        <p:spPr>
          <a:xfrm>
            <a:off x="1143000" y="1581809"/>
            <a:ext cx="3124200" cy="1586508"/>
          </a:xfrm>
          <a:prstGeom prst="rect">
            <a:avLst/>
          </a:prstGeom>
        </p:spPr>
      </p:pic>
      <p:pic>
        <p:nvPicPr>
          <p:cNvPr id="7" name="Picture 6">
            <a:extLst>
              <a:ext uri="{FF2B5EF4-FFF2-40B4-BE49-F238E27FC236}">
                <a16:creationId xmlns:a16="http://schemas.microsoft.com/office/drawing/2014/main" id="{08C4A4DD-4DD3-4A3E-A2F6-F0E70F2BE680}"/>
              </a:ext>
            </a:extLst>
          </p:cNvPr>
          <p:cNvPicPr>
            <a:picLocks noChangeAspect="1"/>
          </p:cNvPicPr>
          <p:nvPr/>
        </p:nvPicPr>
        <p:blipFill>
          <a:blip r:embed="rId3"/>
          <a:stretch>
            <a:fillRect/>
          </a:stretch>
        </p:blipFill>
        <p:spPr>
          <a:xfrm>
            <a:off x="5105400" y="1226495"/>
            <a:ext cx="6858000" cy="4533900"/>
          </a:xfrm>
          <a:prstGeom prst="rect">
            <a:avLst/>
          </a:prstGeom>
        </p:spPr>
      </p:pic>
      <p:sp>
        <p:nvSpPr>
          <p:cNvPr id="8" name="Rectangle 7">
            <a:extLst>
              <a:ext uri="{FF2B5EF4-FFF2-40B4-BE49-F238E27FC236}">
                <a16:creationId xmlns:a16="http://schemas.microsoft.com/office/drawing/2014/main" id="{772300BE-BDE6-4D7D-AF9B-604BEBABBE6E}"/>
              </a:ext>
            </a:extLst>
          </p:cNvPr>
          <p:cNvSpPr/>
          <p:nvPr/>
        </p:nvSpPr>
        <p:spPr>
          <a:xfrm>
            <a:off x="8181478" y="5856121"/>
            <a:ext cx="3957045" cy="369332"/>
          </a:xfrm>
          <a:prstGeom prst="rect">
            <a:avLst/>
          </a:prstGeom>
        </p:spPr>
        <p:txBody>
          <a:bodyPr wrap="none">
            <a:spAutoFit/>
          </a:bodyPr>
          <a:lstStyle/>
          <a:p>
            <a:r>
              <a:rPr lang="en-US" dirty="0">
                <a:latin typeface="Calibri" panose="020F0502020204030204" pitchFamily="34" charset="0"/>
              </a:rPr>
              <a:t>https://shirleychemproject.weebly.com/</a:t>
            </a:r>
          </a:p>
        </p:txBody>
      </p:sp>
      <p:graphicFrame>
        <p:nvGraphicFramePr>
          <p:cNvPr id="9" name="Object 8">
            <a:extLst>
              <a:ext uri="{FF2B5EF4-FFF2-40B4-BE49-F238E27FC236}">
                <a16:creationId xmlns:a16="http://schemas.microsoft.com/office/drawing/2014/main" id="{1851B729-4C4E-4B01-A326-497710C30FE1}"/>
              </a:ext>
            </a:extLst>
          </p:cNvPr>
          <p:cNvGraphicFramePr>
            <a:graphicFrameLocks noChangeAspect="1"/>
          </p:cNvGraphicFramePr>
          <p:nvPr/>
        </p:nvGraphicFramePr>
        <p:xfrm>
          <a:off x="312628" y="3203425"/>
          <a:ext cx="4449872" cy="3117819"/>
        </p:xfrm>
        <a:graphic>
          <a:graphicData uri="http://schemas.openxmlformats.org/presentationml/2006/ole">
            <mc:AlternateContent xmlns:mc="http://schemas.openxmlformats.org/markup-compatibility/2006">
              <mc:Choice xmlns:v="urn:schemas-microsoft-com:vml" Requires="v">
                <p:oleObj name="MDLDrawObject Class" r:id="rId4" imgW="7286002" imgH="5104874" progId="MDLDrawOLE.MDLDrawObject.1">
                  <p:embed/>
                </p:oleObj>
              </mc:Choice>
              <mc:Fallback>
                <p:oleObj name="MDLDrawObject Class" r:id="rId4" imgW="7286002" imgH="5104874" progId="MDLDrawOLE.MDLDrawObject.1">
                  <p:embed/>
                  <p:pic>
                    <p:nvPicPr>
                      <p:cNvPr id="9" name="Object 8">
                        <a:extLst>
                          <a:ext uri="{FF2B5EF4-FFF2-40B4-BE49-F238E27FC236}">
                            <a16:creationId xmlns:a16="http://schemas.microsoft.com/office/drawing/2014/main" id="{1851B729-4C4E-4B01-A326-497710C30FE1}"/>
                          </a:ext>
                        </a:extLst>
                      </p:cNvPr>
                      <p:cNvPicPr/>
                      <p:nvPr/>
                    </p:nvPicPr>
                    <p:blipFill>
                      <a:blip r:embed="rId5"/>
                      <a:stretch>
                        <a:fillRect/>
                      </a:stretch>
                    </p:blipFill>
                    <p:spPr>
                      <a:xfrm>
                        <a:off x="312628" y="3203425"/>
                        <a:ext cx="4449872" cy="3117819"/>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35C0B108-4FFC-479D-8923-208B06543691}"/>
              </a:ext>
            </a:extLst>
          </p:cNvPr>
          <p:cNvSpPr txBox="1"/>
          <p:nvPr/>
        </p:nvSpPr>
        <p:spPr>
          <a:xfrm>
            <a:off x="647519" y="1247009"/>
            <a:ext cx="648063" cy="369332"/>
          </a:xfrm>
          <a:prstGeom prst="rect">
            <a:avLst/>
          </a:prstGeom>
          <a:noFill/>
        </p:spPr>
        <p:txBody>
          <a:bodyPr wrap="none" rtlCol="0">
            <a:spAutoFit/>
          </a:bodyPr>
          <a:lstStyle/>
          <a:p>
            <a:r>
              <a:rPr lang="en-US" dirty="0">
                <a:latin typeface="Calibri" panose="020F0502020204030204" pitchFamily="34" charset="0"/>
              </a:rPr>
              <a:t>Triad</a:t>
            </a:r>
          </a:p>
        </p:txBody>
      </p:sp>
      <p:sp>
        <p:nvSpPr>
          <p:cNvPr id="2" name="Date Placeholder 1">
            <a:extLst>
              <a:ext uri="{FF2B5EF4-FFF2-40B4-BE49-F238E27FC236}">
                <a16:creationId xmlns:a16="http://schemas.microsoft.com/office/drawing/2014/main" id="{30029454-C74F-46B1-8293-E791B2B6124B}"/>
              </a:ext>
            </a:extLst>
          </p:cNvPr>
          <p:cNvSpPr>
            <a:spLocks noGrp="1"/>
          </p:cNvSpPr>
          <p:nvPr>
            <p:ph type="dt" sz="half" idx="10"/>
          </p:nvPr>
        </p:nvSpPr>
        <p:spPr/>
        <p:txBody>
          <a:bodyPr/>
          <a:lstStyle/>
          <a:p>
            <a:fld id="{B7EEAF34-1011-40F1-A572-6D6A8BB4EAF5}" type="datetime1">
              <a:rPr lang="en-US" smtClean="0"/>
              <a:t>8/12/2023</a:t>
            </a:fld>
            <a:endParaRPr lang="en-US"/>
          </a:p>
        </p:txBody>
      </p:sp>
      <p:sp>
        <p:nvSpPr>
          <p:cNvPr id="3" name="Footer Placeholder 2">
            <a:extLst>
              <a:ext uri="{FF2B5EF4-FFF2-40B4-BE49-F238E27FC236}">
                <a16:creationId xmlns:a16="http://schemas.microsoft.com/office/drawing/2014/main" id="{AB7B9557-B35F-42A0-BB6B-4DA75E459E5A}"/>
              </a:ext>
            </a:extLst>
          </p:cNvPr>
          <p:cNvSpPr>
            <a:spLocks noGrp="1"/>
          </p:cNvSpPr>
          <p:nvPr>
            <p:ph type="ftr" sz="quarter" idx="11"/>
          </p:nvPr>
        </p:nvSpPr>
        <p:spPr/>
        <p:txBody>
          <a:bodyPr/>
          <a:lstStyle/>
          <a:p>
            <a:r>
              <a:rPr lang="en-US" dirty="0"/>
              <a:t>Lecture 1 - D &amp; D</a:t>
            </a:r>
          </a:p>
        </p:txBody>
      </p:sp>
      <p:sp>
        <p:nvSpPr>
          <p:cNvPr id="4" name="Slide Number Placeholder 3">
            <a:extLst>
              <a:ext uri="{FF2B5EF4-FFF2-40B4-BE49-F238E27FC236}">
                <a16:creationId xmlns:a16="http://schemas.microsoft.com/office/drawing/2014/main" id="{EC4763B9-113A-4A63-9522-CA15371990D4}"/>
              </a:ext>
            </a:extLst>
          </p:cNvPr>
          <p:cNvSpPr>
            <a:spLocks noGrp="1"/>
          </p:cNvSpPr>
          <p:nvPr>
            <p:ph type="sldNum" sz="quarter" idx="12"/>
          </p:nvPr>
        </p:nvSpPr>
        <p:spPr/>
        <p:txBody>
          <a:bodyPr/>
          <a:lstStyle/>
          <a:p>
            <a:fld id="{DC3BB032-4020-48F4-953B-341806DC4A2B}" type="slidenum">
              <a:rPr lang="en-US" smtClean="0"/>
              <a:t>50</a:t>
            </a:fld>
            <a:endParaRPr lang="en-US"/>
          </a:p>
        </p:txBody>
      </p:sp>
      <p:sp>
        <p:nvSpPr>
          <p:cNvPr id="11" name="TextBox 10">
            <a:extLst>
              <a:ext uri="{FF2B5EF4-FFF2-40B4-BE49-F238E27FC236}">
                <a16:creationId xmlns:a16="http://schemas.microsoft.com/office/drawing/2014/main" id="{A66AC645-98F4-D384-A6EC-65C31AA91CB0}"/>
              </a:ext>
            </a:extLst>
          </p:cNvPr>
          <p:cNvSpPr txBox="1"/>
          <p:nvPr/>
        </p:nvSpPr>
        <p:spPr>
          <a:xfrm>
            <a:off x="112083" y="3581400"/>
            <a:ext cx="1070871" cy="369332"/>
          </a:xfrm>
          <a:prstGeom prst="rect">
            <a:avLst/>
          </a:prstGeom>
          <a:noFill/>
        </p:spPr>
        <p:txBody>
          <a:bodyPr wrap="none" rtlCol="0">
            <a:spAutoFit/>
          </a:bodyPr>
          <a:lstStyle/>
          <a:p>
            <a:r>
              <a:rPr lang="en-US" dirty="0">
                <a:latin typeface="Calibri" panose="020F0502020204030204" pitchFamily="34" charset="0"/>
              </a:rPr>
              <a:t>Substrate</a:t>
            </a:r>
          </a:p>
        </p:txBody>
      </p:sp>
      <p:sp>
        <p:nvSpPr>
          <p:cNvPr id="12" name="TextBox 11">
            <a:extLst>
              <a:ext uri="{FF2B5EF4-FFF2-40B4-BE49-F238E27FC236}">
                <a16:creationId xmlns:a16="http://schemas.microsoft.com/office/drawing/2014/main" id="{22D24EBF-F8D6-4C93-03DE-39312A68774C}"/>
              </a:ext>
            </a:extLst>
          </p:cNvPr>
          <p:cNvSpPr txBox="1"/>
          <p:nvPr/>
        </p:nvSpPr>
        <p:spPr>
          <a:xfrm>
            <a:off x="3060439" y="6184613"/>
            <a:ext cx="1009700" cy="369332"/>
          </a:xfrm>
          <a:prstGeom prst="rect">
            <a:avLst/>
          </a:prstGeom>
          <a:noFill/>
        </p:spPr>
        <p:txBody>
          <a:bodyPr wrap="none" rtlCol="0">
            <a:spAutoFit/>
          </a:bodyPr>
          <a:lstStyle/>
          <a:p>
            <a:r>
              <a:rPr lang="en-US" dirty="0">
                <a:latin typeface="Calibri" panose="020F0502020204030204" pitchFamily="34" charset="0"/>
              </a:rPr>
              <a:t>Products</a:t>
            </a:r>
          </a:p>
        </p:txBody>
      </p:sp>
    </p:spTree>
    <p:extLst>
      <p:ext uri="{BB962C8B-B14F-4D97-AF65-F5344CB8AC3E}">
        <p14:creationId xmlns:p14="http://schemas.microsoft.com/office/powerpoint/2010/main" val="872243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idx="4294967295"/>
          </p:nvPr>
        </p:nvSpPr>
        <p:spPr>
          <a:xfrm>
            <a:off x="552107" y="-109121"/>
            <a:ext cx="10972800" cy="1143000"/>
          </a:xfrm>
        </p:spPr>
        <p:txBody>
          <a:bodyPr>
            <a:normAutofit/>
          </a:bodyPr>
          <a:lstStyle/>
          <a:p>
            <a:pPr eaLnBrk="1" hangingPunct="1"/>
            <a:r>
              <a:rPr lang="en-US" sz="2800" dirty="0"/>
              <a:t>How Do Enzymes Increase Rates?</a:t>
            </a:r>
          </a:p>
        </p:txBody>
      </p:sp>
      <p:sp>
        <p:nvSpPr>
          <p:cNvPr id="333827" name="Rectangle 3"/>
          <p:cNvSpPr>
            <a:spLocks noGrp="1" noChangeArrowheads="1"/>
          </p:cNvSpPr>
          <p:nvPr>
            <p:ph type="body" idx="4294967295"/>
          </p:nvPr>
        </p:nvSpPr>
        <p:spPr>
          <a:xfrm>
            <a:off x="1674" y="868935"/>
            <a:ext cx="8608927" cy="4525963"/>
          </a:xfrm>
        </p:spPr>
        <p:txBody>
          <a:bodyPr>
            <a:normAutofit/>
          </a:bodyPr>
          <a:lstStyle/>
          <a:p>
            <a:pPr eaLnBrk="1" hangingPunct="1">
              <a:lnSpc>
                <a:spcPct val="90000"/>
              </a:lnSpc>
            </a:pPr>
            <a:r>
              <a:rPr lang="en-US" sz="1800" dirty="0"/>
              <a:t>Enzymes bring </a:t>
            </a:r>
            <a:r>
              <a:rPr lang="en-US" sz="1800" b="1" dirty="0"/>
              <a:t>substrates</a:t>
            </a:r>
            <a:r>
              <a:rPr lang="en-US" sz="1800" dirty="0"/>
              <a:t> and </a:t>
            </a:r>
            <a:r>
              <a:rPr lang="en-US" sz="1800" b="1" dirty="0"/>
              <a:t>functional groups on the enzyme </a:t>
            </a:r>
            <a:r>
              <a:rPr lang="en-US" sz="1800" dirty="0"/>
              <a:t>together in specific positions that facilitate reactions. This increases the likelihood a reaction will occur.</a:t>
            </a:r>
          </a:p>
          <a:p>
            <a:pPr lvl="1">
              <a:lnSpc>
                <a:spcPct val="90000"/>
              </a:lnSpc>
            </a:pPr>
            <a:r>
              <a:rPr lang="en-US" sz="1800" dirty="0"/>
              <a:t>Molecules unlikely to interact in solution are more likely to react in the active site.</a:t>
            </a:r>
          </a:p>
          <a:p>
            <a:pPr lvl="1">
              <a:lnSpc>
                <a:spcPct val="90000"/>
              </a:lnSpc>
            </a:pPr>
            <a:r>
              <a:rPr lang="en-US" sz="1800" dirty="0"/>
              <a:t>The relative orientation of the substrates is also controlled by the enzyme.</a:t>
            </a:r>
          </a:p>
          <a:p>
            <a:pPr marL="457177" lvl="1" indent="0">
              <a:lnSpc>
                <a:spcPct val="90000"/>
              </a:lnSpc>
              <a:buNone/>
            </a:pPr>
            <a:endParaRPr lang="en-US" sz="1800" dirty="0"/>
          </a:p>
          <a:p>
            <a:pPr eaLnBrk="1" hangingPunct="1">
              <a:lnSpc>
                <a:spcPct val="90000"/>
              </a:lnSpc>
            </a:pPr>
            <a:r>
              <a:rPr lang="en-US" sz="1800" dirty="0"/>
              <a:t>Interactions between the enzyme and the substrate stabilize a high energy </a:t>
            </a:r>
            <a:r>
              <a:rPr lang="en-US" sz="1800" b="1" dirty="0"/>
              <a:t>transition state</a:t>
            </a:r>
            <a:r>
              <a:rPr lang="en-US" sz="1800" dirty="0"/>
              <a:t> (X),  lowering the thermal energy required for the reaction to proceed. </a:t>
            </a:r>
          </a:p>
          <a:p>
            <a:pPr eaLnBrk="1" hangingPunct="1">
              <a:lnSpc>
                <a:spcPct val="90000"/>
              </a:lnSpc>
              <a:buFontTx/>
              <a:buNone/>
            </a:pPr>
            <a:endParaRPr lang="en-US" sz="1800" dirty="0"/>
          </a:p>
        </p:txBody>
      </p:sp>
      <p:graphicFrame>
        <p:nvGraphicFramePr>
          <p:cNvPr id="4" name="Object 3">
            <a:extLst>
              <a:ext uri="{FF2B5EF4-FFF2-40B4-BE49-F238E27FC236}">
                <a16:creationId xmlns:a16="http://schemas.microsoft.com/office/drawing/2014/main" id="{47A5CCB7-9B61-409A-A126-581EC0325941}"/>
              </a:ext>
            </a:extLst>
          </p:cNvPr>
          <p:cNvGraphicFramePr>
            <a:graphicFrameLocks noChangeAspect="1"/>
          </p:cNvGraphicFramePr>
          <p:nvPr>
            <p:extLst>
              <p:ext uri="{D42A27DB-BD31-4B8C-83A1-F6EECF244321}">
                <p14:modId xmlns:p14="http://schemas.microsoft.com/office/powerpoint/2010/main" val="4100363377"/>
              </p:ext>
            </p:extLst>
          </p:nvPr>
        </p:nvGraphicFramePr>
        <p:xfrm>
          <a:off x="8547915" y="203129"/>
          <a:ext cx="3527425" cy="3328987"/>
        </p:xfrm>
        <a:graphic>
          <a:graphicData uri="http://schemas.openxmlformats.org/presentationml/2006/ole">
            <mc:AlternateContent xmlns:mc="http://schemas.openxmlformats.org/markup-compatibility/2006">
              <mc:Choice xmlns:v="urn:schemas-microsoft-com:vml" Requires="v">
                <p:oleObj name="MDLDrawObject Class" r:id="rId3" imgW="4571408" imgH="4333152" progId="MDLDrawOLE.MDLDrawObject.1">
                  <p:embed/>
                </p:oleObj>
              </mc:Choice>
              <mc:Fallback>
                <p:oleObj name="MDLDrawObject Class" r:id="rId3" imgW="4571408" imgH="4333152" progId="MDLDrawOLE.MDLDrawObject.1">
                  <p:embed/>
                  <p:pic>
                    <p:nvPicPr>
                      <p:cNvPr id="4" name="Object 3">
                        <a:extLst>
                          <a:ext uri="{FF2B5EF4-FFF2-40B4-BE49-F238E27FC236}">
                            <a16:creationId xmlns:a16="http://schemas.microsoft.com/office/drawing/2014/main" id="{47A5CCB7-9B61-409A-A126-581EC0325941}"/>
                          </a:ext>
                        </a:extLst>
                      </p:cNvPr>
                      <p:cNvPicPr>
                        <a:picLocks noChangeAspect="1" noChangeArrowheads="1"/>
                      </p:cNvPicPr>
                      <p:nvPr/>
                    </p:nvPicPr>
                    <p:blipFill>
                      <a:blip r:embed="rId4"/>
                      <a:srcRect/>
                      <a:stretch>
                        <a:fillRect/>
                      </a:stretch>
                    </p:blipFill>
                    <p:spPr bwMode="auto">
                      <a:xfrm>
                        <a:off x="8547915" y="203129"/>
                        <a:ext cx="3527425" cy="3328987"/>
                      </a:xfrm>
                      <a:prstGeom prst="rect">
                        <a:avLst/>
                      </a:prstGeom>
                      <a:noFill/>
                    </p:spPr>
                  </p:pic>
                </p:oleObj>
              </mc:Fallback>
            </mc:AlternateContent>
          </a:graphicData>
        </a:graphic>
      </p:graphicFrame>
      <p:pic>
        <p:nvPicPr>
          <p:cNvPr id="6" name="Picture 5">
            <a:extLst>
              <a:ext uri="{FF2B5EF4-FFF2-40B4-BE49-F238E27FC236}">
                <a16:creationId xmlns:a16="http://schemas.microsoft.com/office/drawing/2014/main" id="{5098582C-B027-4AB9-9594-0A41554885D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4012" b="6542"/>
          <a:stretch/>
        </p:blipFill>
        <p:spPr>
          <a:xfrm>
            <a:off x="120806" y="3593242"/>
            <a:ext cx="8434543" cy="2150779"/>
          </a:xfrm>
          <a:prstGeom prst="rect">
            <a:avLst/>
          </a:prstGeom>
        </p:spPr>
      </p:pic>
      <p:grpSp>
        <p:nvGrpSpPr>
          <p:cNvPr id="8" name="Group 7">
            <a:extLst>
              <a:ext uri="{FF2B5EF4-FFF2-40B4-BE49-F238E27FC236}">
                <a16:creationId xmlns:a16="http://schemas.microsoft.com/office/drawing/2014/main" id="{23313D0A-E294-4F68-B050-E768154E2D3D}"/>
              </a:ext>
            </a:extLst>
          </p:cNvPr>
          <p:cNvGrpSpPr/>
          <p:nvPr/>
        </p:nvGrpSpPr>
        <p:grpSpPr>
          <a:xfrm>
            <a:off x="215079" y="5736573"/>
            <a:ext cx="8121454" cy="646331"/>
            <a:chOff x="184347" y="5678270"/>
            <a:chExt cx="8121454" cy="646331"/>
          </a:xfrm>
        </p:grpSpPr>
        <p:sp>
          <p:nvSpPr>
            <p:cNvPr id="2" name="TextBox 1">
              <a:extLst>
                <a:ext uri="{FF2B5EF4-FFF2-40B4-BE49-F238E27FC236}">
                  <a16:creationId xmlns:a16="http://schemas.microsoft.com/office/drawing/2014/main" id="{5D5B1C3A-6A7A-49A5-8C34-A500DE71C2BC}"/>
                </a:ext>
              </a:extLst>
            </p:cNvPr>
            <p:cNvSpPr txBox="1"/>
            <p:nvPr/>
          </p:nvSpPr>
          <p:spPr>
            <a:xfrm>
              <a:off x="184347" y="5678270"/>
              <a:ext cx="8121454" cy="646331"/>
            </a:xfrm>
            <a:prstGeom prst="rect">
              <a:avLst/>
            </a:prstGeom>
            <a:noFill/>
          </p:spPr>
          <p:txBody>
            <a:bodyPr wrap="none" rtlCol="0">
              <a:spAutoFit/>
            </a:bodyPr>
            <a:lstStyle/>
            <a:p>
              <a:r>
                <a:rPr lang="en-US" sz="3600" dirty="0">
                  <a:latin typeface="Calibri" panose="020F0502020204030204" pitchFamily="34" charset="0"/>
                </a:rPr>
                <a:t>E + S          (ES)         (EX)         (EP)         E + P </a:t>
              </a:r>
            </a:p>
          </p:txBody>
        </p:sp>
        <p:grpSp>
          <p:nvGrpSpPr>
            <p:cNvPr id="5" name="Group 4">
              <a:extLst>
                <a:ext uri="{FF2B5EF4-FFF2-40B4-BE49-F238E27FC236}">
                  <a16:creationId xmlns:a16="http://schemas.microsoft.com/office/drawing/2014/main" id="{619B2E9D-3477-4F72-BE5D-A4D80BA13F84}"/>
                </a:ext>
              </a:extLst>
            </p:cNvPr>
            <p:cNvGrpSpPr/>
            <p:nvPr/>
          </p:nvGrpSpPr>
          <p:grpSpPr>
            <a:xfrm>
              <a:off x="1368867" y="5932283"/>
              <a:ext cx="5598560" cy="235648"/>
              <a:chOff x="1368867" y="5932283"/>
              <a:chExt cx="5598560" cy="235648"/>
            </a:xfrm>
          </p:grpSpPr>
          <p:sp>
            <p:nvSpPr>
              <p:cNvPr id="3" name="Arrow: Right 2">
                <a:extLst>
                  <a:ext uri="{FF2B5EF4-FFF2-40B4-BE49-F238E27FC236}">
                    <a16:creationId xmlns:a16="http://schemas.microsoft.com/office/drawing/2014/main" id="{9967CFA9-6816-4380-BC9B-1D8FC9D142EC}"/>
                  </a:ext>
                </a:extLst>
              </p:cNvPr>
              <p:cNvSpPr/>
              <p:nvPr/>
            </p:nvSpPr>
            <p:spPr>
              <a:xfrm>
                <a:off x="1368867" y="5932283"/>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Arrow: Right 8">
                <a:extLst>
                  <a:ext uri="{FF2B5EF4-FFF2-40B4-BE49-F238E27FC236}">
                    <a16:creationId xmlns:a16="http://schemas.microsoft.com/office/drawing/2014/main" id="{638D793D-7247-44A2-899F-AE0B38322575}"/>
                  </a:ext>
                </a:extLst>
              </p:cNvPr>
              <p:cNvSpPr/>
              <p:nvPr/>
            </p:nvSpPr>
            <p:spPr>
              <a:xfrm>
                <a:off x="3045267" y="5999195"/>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0" name="Arrow: Right 9">
                <a:extLst>
                  <a:ext uri="{FF2B5EF4-FFF2-40B4-BE49-F238E27FC236}">
                    <a16:creationId xmlns:a16="http://schemas.microsoft.com/office/drawing/2014/main" id="{91CE6F78-36E0-4D10-A5CF-F432AA5717DE}"/>
                  </a:ext>
                </a:extLst>
              </p:cNvPr>
              <p:cNvSpPr/>
              <p:nvPr/>
            </p:nvSpPr>
            <p:spPr>
              <a:xfrm>
                <a:off x="4719955" y="5996293"/>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1" name="Arrow: Right 10">
                <a:extLst>
                  <a:ext uri="{FF2B5EF4-FFF2-40B4-BE49-F238E27FC236}">
                    <a16:creationId xmlns:a16="http://schemas.microsoft.com/office/drawing/2014/main" id="{BF5047FC-92ED-44BE-8C45-A84EC7C3221D}"/>
                  </a:ext>
                </a:extLst>
              </p:cNvPr>
              <p:cNvSpPr/>
              <p:nvPr/>
            </p:nvSpPr>
            <p:spPr>
              <a:xfrm>
                <a:off x="6357827" y="5971887"/>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2" name="Arrow: Right 11">
                <a:extLst>
                  <a:ext uri="{FF2B5EF4-FFF2-40B4-BE49-F238E27FC236}">
                    <a16:creationId xmlns:a16="http://schemas.microsoft.com/office/drawing/2014/main" id="{FEC79561-E914-4AB3-A874-BECBE27F56CA}"/>
                  </a:ext>
                </a:extLst>
              </p:cNvPr>
              <p:cNvSpPr/>
              <p:nvPr/>
            </p:nvSpPr>
            <p:spPr>
              <a:xfrm rot="10800000">
                <a:off x="1368867" y="6084683"/>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sp>
        <p:nvSpPr>
          <p:cNvPr id="13" name="Date Placeholder 12">
            <a:extLst>
              <a:ext uri="{FF2B5EF4-FFF2-40B4-BE49-F238E27FC236}">
                <a16:creationId xmlns:a16="http://schemas.microsoft.com/office/drawing/2014/main" id="{5090334B-BDE9-4E71-BCBB-E82F1472C406}"/>
              </a:ext>
            </a:extLst>
          </p:cNvPr>
          <p:cNvSpPr>
            <a:spLocks noGrp="1"/>
          </p:cNvSpPr>
          <p:nvPr>
            <p:ph type="dt" sz="half" idx="10"/>
          </p:nvPr>
        </p:nvSpPr>
        <p:spPr/>
        <p:txBody>
          <a:bodyPr/>
          <a:lstStyle/>
          <a:p>
            <a:fld id="{AA42C0D3-1E1A-4C11-9ABC-705E03EAC295}" type="datetime1">
              <a:rPr lang="en-US" smtClean="0"/>
              <a:t>8/12/2023</a:t>
            </a:fld>
            <a:endParaRPr lang="en-US"/>
          </a:p>
        </p:txBody>
      </p:sp>
      <p:sp>
        <p:nvSpPr>
          <p:cNvPr id="14" name="Footer Placeholder 13">
            <a:extLst>
              <a:ext uri="{FF2B5EF4-FFF2-40B4-BE49-F238E27FC236}">
                <a16:creationId xmlns:a16="http://schemas.microsoft.com/office/drawing/2014/main" id="{D4C694ED-B373-4637-AD4B-6853DD7FF72A}"/>
              </a:ext>
            </a:extLst>
          </p:cNvPr>
          <p:cNvSpPr>
            <a:spLocks noGrp="1"/>
          </p:cNvSpPr>
          <p:nvPr>
            <p:ph type="ftr" sz="quarter" idx="11"/>
          </p:nvPr>
        </p:nvSpPr>
        <p:spPr/>
        <p:txBody>
          <a:bodyPr/>
          <a:lstStyle/>
          <a:p>
            <a:r>
              <a:rPr lang="en-US"/>
              <a:t>Lecture 1 - D &amp; D</a:t>
            </a:r>
          </a:p>
        </p:txBody>
      </p:sp>
      <p:sp>
        <p:nvSpPr>
          <p:cNvPr id="15" name="Slide Number Placeholder 14">
            <a:extLst>
              <a:ext uri="{FF2B5EF4-FFF2-40B4-BE49-F238E27FC236}">
                <a16:creationId xmlns:a16="http://schemas.microsoft.com/office/drawing/2014/main" id="{68718644-37D1-40A0-A528-B9B773B04043}"/>
              </a:ext>
            </a:extLst>
          </p:cNvPr>
          <p:cNvSpPr>
            <a:spLocks noGrp="1"/>
          </p:cNvSpPr>
          <p:nvPr>
            <p:ph type="sldNum" sz="quarter" idx="12"/>
          </p:nvPr>
        </p:nvSpPr>
        <p:spPr/>
        <p:txBody>
          <a:bodyPr/>
          <a:lstStyle/>
          <a:p>
            <a:fld id="{DC3BB032-4020-48F4-953B-341806DC4A2B}" type="slidenum">
              <a:rPr lang="en-US" smtClean="0"/>
              <a:t>51</a:t>
            </a:fld>
            <a:endParaRPr lang="en-US"/>
          </a:p>
        </p:txBody>
      </p:sp>
      <p:sp>
        <p:nvSpPr>
          <p:cNvPr id="16" name="TextBox 15">
            <a:extLst>
              <a:ext uri="{FF2B5EF4-FFF2-40B4-BE49-F238E27FC236}">
                <a16:creationId xmlns:a16="http://schemas.microsoft.com/office/drawing/2014/main" id="{00DE5454-BC20-FC02-E101-75FE03934FAD}"/>
              </a:ext>
            </a:extLst>
          </p:cNvPr>
          <p:cNvSpPr txBox="1"/>
          <p:nvPr/>
        </p:nvSpPr>
        <p:spPr>
          <a:xfrm flipH="1">
            <a:off x="8693143" y="3817175"/>
            <a:ext cx="2749222" cy="646331"/>
          </a:xfrm>
          <a:prstGeom prst="rect">
            <a:avLst/>
          </a:prstGeom>
          <a:noFill/>
        </p:spPr>
        <p:txBody>
          <a:bodyPr wrap="square" rtlCol="0">
            <a:spAutoFit/>
          </a:bodyPr>
          <a:lstStyle/>
          <a:p>
            <a:pPr algn="l"/>
            <a:r>
              <a:rPr lang="en-US" i="1" dirty="0">
                <a:solidFill>
                  <a:srgbClr val="00B0F0"/>
                </a:solidFill>
                <a:latin typeface="Calibri" panose="020F0502020204030204" pitchFamily="34" charset="0"/>
              </a:rPr>
              <a:t>What is the transition state in the reaction on the left?</a:t>
            </a:r>
          </a:p>
        </p:txBody>
      </p:sp>
    </p:spTree>
    <p:extLst>
      <p:ext uri="{BB962C8B-B14F-4D97-AF65-F5344CB8AC3E}">
        <p14:creationId xmlns:p14="http://schemas.microsoft.com/office/powerpoint/2010/main" val="16686606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CE4AD2-98AC-46F2-8C9D-E5436DB97C9E}"/>
              </a:ext>
            </a:extLst>
          </p:cNvPr>
          <p:cNvSpPr txBox="1"/>
          <p:nvPr/>
        </p:nvSpPr>
        <p:spPr>
          <a:xfrm>
            <a:off x="4052539" y="2782670"/>
            <a:ext cx="1579407" cy="646331"/>
          </a:xfrm>
          <a:prstGeom prst="rect">
            <a:avLst/>
          </a:prstGeom>
          <a:noFill/>
        </p:spPr>
        <p:txBody>
          <a:bodyPr wrap="none" rtlCol="0">
            <a:spAutoFit/>
          </a:bodyPr>
          <a:lstStyle/>
          <a:p>
            <a:r>
              <a:rPr lang="en-US" dirty="0">
                <a:solidFill>
                  <a:srgbClr val="FF0000"/>
                </a:solidFill>
                <a:latin typeface="Calibri" panose="020F0502020204030204" pitchFamily="34" charset="0"/>
              </a:rPr>
              <a:t>Higher [EX]</a:t>
            </a:r>
          </a:p>
          <a:p>
            <a:r>
              <a:rPr lang="en-US" dirty="0">
                <a:solidFill>
                  <a:srgbClr val="FF0000"/>
                </a:solidFill>
                <a:latin typeface="Calibri" panose="020F0502020204030204" pitchFamily="34" charset="0"/>
              </a:rPr>
              <a:t>Faster reaction</a:t>
            </a:r>
          </a:p>
        </p:txBody>
      </p:sp>
      <p:sp>
        <p:nvSpPr>
          <p:cNvPr id="14" name="Rectangle 13">
            <a:extLst>
              <a:ext uri="{FF2B5EF4-FFF2-40B4-BE49-F238E27FC236}">
                <a16:creationId xmlns:a16="http://schemas.microsoft.com/office/drawing/2014/main" id="{10CB129C-AACF-453A-A800-3A14D1682F03}"/>
              </a:ext>
            </a:extLst>
          </p:cNvPr>
          <p:cNvSpPr/>
          <p:nvPr/>
        </p:nvSpPr>
        <p:spPr>
          <a:xfrm>
            <a:off x="3924696" y="2797216"/>
            <a:ext cx="1676400" cy="5852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 name="TextBox 1">
            <a:extLst>
              <a:ext uri="{FF2B5EF4-FFF2-40B4-BE49-F238E27FC236}">
                <a16:creationId xmlns:a16="http://schemas.microsoft.com/office/drawing/2014/main" id="{74BD71FD-DE40-4D9D-B36D-F67F2EAC9414}"/>
              </a:ext>
            </a:extLst>
          </p:cNvPr>
          <p:cNvSpPr txBox="1"/>
          <p:nvPr/>
        </p:nvSpPr>
        <p:spPr>
          <a:xfrm>
            <a:off x="1076266" y="2782670"/>
            <a:ext cx="1456745" cy="646331"/>
          </a:xfrm>
          <a:prstGeom prst="rect">
            <a:avLst/>
          </a:prstGeom>
          <a:noFill/>
        </p:spPr>
        <p:txBody>
          <a:bodyPr wrap="none" rtlCol="0">
            <a:spAutoFit/>
          </a:bodyPr>
          <a:lstStyle/>
          <a:p>
            <a:r>
              <a:rPr lang="en-US" dirty="0">
                <a:solidFill>
                  <a:srgbClr val="FF0000"/>
                </a:solidFill>
                <a:latin typeface="Calibri" panose="020F0502020204030204" pitchFamily="34" charset="0"/>
              </a:rPr>
              <a:t>Low [X]</a:t>
            </a:r>
          </a:p>
          <a:p>
            <a:r>
              <a:rPr lang="en-US" dirty="0">
                <a:solidFill>
                  <a:srgbClr val="FF0000"/>
                </a:solidFill>
                <a:latin typeface="Calibri" panose="020F0502020204030204" pitchFamily="34" charset="0"/>
              </a:rPr>
              <a:t>Slow reaction</a:t>
            </a:r>
          </a:p>
        </p:txBody>
      </p:sp>
      <p:sp>
        <p:nvSpPr>
          <p:cNvPr id="7" name="Rectangle 6">
            <a:extLst>
              <a:ext uri="{FF2B5EF4-FFF2-40B4-BE49-F238E27FC236}">
                <a16:creationId xmlns:a16="http://schemas.microsoft.com/office/drawing/2014/main" id="{B1A5071B-DC42-42C0-80D5-1FF8FB082621}"/>
              </a:ext>
            </a:extLst>
          </p:cNvPr>
          <p:cNvSpPr/>
          <p:nvPr/>
        </p:nvSpPr>
        <p:spPr>
          <a:xfrm>
            <a:off x="1004536" y="2802716"/>
            <a:ext cx="1676400" cy="5852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10" name="Picture 9" descr="A screenshot of a cell phone&#10;&#10;Description generated with very high confidence">
            <a:extLst>
              <a:ext uri="{FF2B5EF4-FFF2-40B4-BE49-F238E27FC236}">
                <a16:creationId xmlns:a16="http://schemas.microsoft.com/office/drawing/2014/main" id="{A90CC5C6-1109-4253-86BD-68C45B96F9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204" y="3709388"/>
            <a:ext cx="5551884" cy="2740123"/>
          </a:xfrm>
          <a:prstGeom prst="rect">
            <a:avLst/>
          </a:prstGeom>
        </p:spPr>
      </p:pic>
      <p:pic>
        <p:nvPicPr>
          <p:cNvPr id="126980" name="Picture 4" descr="Figure 3-14"/>
          <p:cNvPicPr>
            <a:picLocks noChangeAspect="1" noChangeArrowheads="1"/>
          </p:cNvPicPr>
          <p:nvPr/>
        </p:nvPicPr>
        <p:blipFill rotWithShape="1">
          <a:blip r:embed="rId4">
            <a:extLst>
              <a:ext uri="{28A0092B-C50C-407E-A947-70E740481C1C}">
                <a14:useLocalDpi xmlns:a14="http://schemas.microsoft.com/office/drawing/2010/main" val="0"/>
              </a:ext>
            </a:extLst>
          </a:blip>
          <a:srcRect b="61741"/>
          <a:stretch/>
        </p:blipFill>
        <p:spPr bwMode="auto">
          <a:xfrm>
            <a:off x="6477001" y="4496321"/>
            <a:ext cx="5483308" cy="161871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995136" y="3306842"/>
            <a:ext cx="2057400" cy="338554"/>
          </a:xfrm>
          <a:prstGeom prst="rect">
            <a:avLst/>
          </a:prstGeom>
          <a:noFill/>
        </p:spPr>
        <p:txBody>
          <a:bodyPr wrap="square" rtlCol="0">
            <a:spAutoFit/>
          </a:bodyPr>
          <a:lstStyle/>
          <a:p>
            <a:pPr algn="ctr"/>
            <a:r>
              <a:rPr lang="en-US" sz="1600" b="1" dirty="0">
                <a:solidFill>
                  <a:srgbClr val="FF0000"/>
                </a:solidFill>
                <a:latin typeface="Calibri" panose="020F0502020204030204" pitchFamily="34" charset="0"/>
              </a:rPr>
              <a:t>Transition State</a:t>
            </a:r>
          </a:p>
        </p:txBody>
      </p:sp>
      <p:cxnSp>
        <p:nvCxnSpPr>
          <p:cNvPr id="3" name="Straight Arrow Connector 2"/>
          <p:cNvCxnSpPr>
            <a:cxnSpLocks/>
          </p:cNvCxnSpPr>
          <p:nvPr/>
        </p:nvCxnSpPr>
        <p:spPr>
          <a:xfrm flipH="1">
            <a:off x="1309336" y="3492995"/>
            <a:ext cx="914400" cy="45720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Straight Arrow Connector 12"/>
          <p:cNvCxnSpPr>
            <a:cxnSpLocks/>
          </p:cNvCxnSpPr>
          <p:nvPr/>
        </p:nvCxnSpPr>
        <p:spPr>
          <a:xfrm>
            <a:off x="3747736" y="3492993"/>
            <a:ext cx="457200" cy="76200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02B0F51F-D543-4E3F-A3C4-8A339EC847BB}"/>
              </a:ext>
            </a:extLst>
          </p:cNvPr>
          <p:cNvSpPr txBox="1"/>
          <p:nvPr/>
        </p:nvSpPr>
        <p:spPr>
          <a:xfrm>
            <a:off x="6191419" y="136522"/>
            <a:ext cx="5836467" cy="3970318"/>
          </a:xfrm>
          <a:prstGeom prst="rect">
            <a:avLst/>
          </a:prstGeom>
          <a:noFill/>
        </p:spPr>
        <p:txBody>
          <a:bodyPr wrap="square" rtlCol="0">
            <a:spAutoFit/>
          </a:bodyPr>
          <a:lstStyle/>
          <a:p>
            <a:r>
              <a:rPr lang="en-US" b="1" dirty="0">
                <a:latin typeface="Calibri" panose="020F0502020204030204" pitchFamily="34" charset="0"/>
              </a:rPr>
              <a:t>Transition State (X)</a:t>
            </a:r>
            <a:r>
              <a:rPr lang="en-US" dirty="0">
                <a:latin typeface="Calibri" panose="020F0502020204030204" pitchFamily="34" charset="0"/>
              </a:rPr>
              <a:t>: </a:t>
            </a:r>
          </a:p>
          <a:p>
            <a:pPr marL="285737" indent="-285737">
              <a:buFont typeface="Arial" panose="020B0604020202020204" pitchFamily="34" charset="0"/>
              <a:buChar char="•"/>
            </a:pPr>
            <a:r>
              <a:rPr lang="en-US" b="1" dirty="0">
                <a:latin typeface="Calibri" panose="020F0502020204030204" pitchFamily="34" charset="0"/>
              </a:rPr>
              <a:t>The transition state is  high energy intermediate in the reaction going from substrate to product. </a:t>
            </a:r>
            <a:r>
              <a:rPr lang="en-US" dirty="0">
                <a:latin typeface="Calibri" panose="020F0502020204030204" pitchFamily="34" charset="0"/>
              </a:rPr>
              <a:t>The substrate must become the transition state on the way to product.</a:t>
            </a:r>
          </a:p>
          <a:p>
            <a:pPr marL="285737" indent="-285737">
              <a:buFont typeface="Arial" panose="020B0604020202020204" pitchFamily="34" charset="0"/>
              <a:buChar char="•"/>
            </a:pPr>
            <a:r>
              <a:rPr lang="en-US" b="1" dirty="0">
                <a:latin typeface="Calibri" panose="020F0502020204030204" pitchFamily="34" charset="0"/>
              </a:rPr>
              <a:t>The rate (how fast) the reaction goes depends on the amount of transition state.</a:t>
            </a:r>
          </a:p>
          <a:p>
            <a:pPr marL="285737" indent="-285737">
              <a:buFont typeface="Arial" panose="020B0604020202020204" pitchFamily="34" charset="0"/>
              <a:buChar char="•"/>
            </a:pPr>
            <a:r>
              <a:rPr lang="en-US" dirty="0">
                <a:latin typeface="Calibri" panose="020F0502020204030204" pitchFamily="34" charset="0"/>
              </a:rPr>
              <a:t>In uncatalyzed reactions the energy of the transition state is high, so it is difficult to reach, [X] is low.</a:t>
            </a:r>
          </a:p>
          <a:p>
            <a:pPr marL="285737" indent="-285737">
              <a:buFont typeface="Arial" panose="020B0604020202020204" pitchFamily="34" charset="0"/>
              <a:buChar char="•"/>
            </a:pPr>
            <a:r>
              <a:rPr lang="en-US" b="1" dirty="0">
                <a:latin typeface="Calibri" panose="020F0502020204030204" pitchFamily="34" charset="0"/>
              </a:rPr>
              <a:t>In catalyzed reactions, the energy of the transition state is low, </a:t>
            </a:r>
            <a:r>
              <a:rPr lang="en-US" dirty="0">
                <a:latin typeface="Calibri" panose="020F0502020204030204" pitchFamily="34" charset="0"/>
              </a:rPr>
              <a:t>so it is easier to reach, and the rate is faster.</a:t>
            </a:r>
          </a:p>
          <a:p>
            <a:pPr marL="285737" indent="-285737">
              <a:buFont typeface="Arial" panose="020B0604020202020204" pitchFamily="34" charset="0"/>
              <a:buChar char="•"/>
            </a:pPr>
            <a:endParaRPr lang="en-US" dirty="0">
              <a:latin typeface="Calibri" panose="020F0502020204030204" pitchFamily="34" charset="0"/>
            </a:endParaRPr>
          </a:p>
          <a:p>
            <a:pPr marL="285737" indent="-285737">
              <a:buFont typeface="Arial" panose="020B0604020202020204" pitchFamily="34" charset="0"/>
              <a:buChar char="•"/>
            </a:pPr>
            <a:r>
              <a:rPr lang="en-US" b="1" dirty="0">
                <a:latin typeface="Calibri" panose="020F0502020204030204" pitchFamily="34" charset="0"/>
              </a:rPr>
              <a:t>The energy of the transition state is lowered by favorable interactions between the active site and the transition state.</a:t>
            </a:r>
          </a:p>
        </p:txBody>
      </p:sp>
      <p:grpSp>
        <p:nvGrpSpPr>
          <p:cNvPr id="11" name="Group 10">
            <a:extLst>
              <a:ext uri="{FF2B5EF4-FFF2-40B4-BE49-F238E27FC236}">
                <a16:creationId xmlns:a16="http://schemas.microsoft.com/office/drawing/2014/main" id="{527090BB-8401-4C89-A0FE-712F593CF613}"/>
              </a:ext>
            </a:extLst>
          </p:cNvPr>
          <p:cNvGrpSpPr/>
          <p:nvPr/>
        </p:nvGrpSpPr>
        <p:grpSpPr>
          <a:xfrm>
            <a:off x="76200" y="263438"/>
            <a:ext cx="5391100" cy="710867"/>
            <a:chOff x="196060" y="3957656"/>
            <a:chExt cx="5391100" cy="710866"/>
          </a:xfrm>
        </p:grpSpPr>
        <p:sp>
          <p:nvSpPr>
            <p:cNvPr id="4" name="TextBox 3">
              <a:extLst>
                <a:ext uri="{FF2B5EF4-FFF2-40B4-BE49-F238E27FC236}">
                  <a16:creationId xmlns:a16="http://schemas.microsoft.com/office/drawing/2014/main" id="{4278B4F6-24A3-41FD-9381-D48C8DF55326}"/>
                </a:ext>
              </a:extLst>
            </p:cNvPr>
            <p:cNvSpPr txBox="1"/>
            <p:nvPr/>
          </p:nvSpPr>
          <p:spPr>
            <a:xfrm>
              <a:off x="196060" y="3957656"/>
              <a:ext cx="4365747" cy="400110"/>
            </a:xfrm>
            <a:prstGeom prst="rect">
              <a:avLst/>
            </a:prstGeom>
            <a:noFill/>
          </p:spPr>
          <p:txBody>
            <a:bodyPr wrap="none" rtlCol="0">
              <a:spAutoFit/>
            </a:bodyPr>
            <a:lstStyle/>
            <a:p>
              <a:r>
                <a:rPr lang="en-US" sz="2000" i="1" dirty="0">
                  <a:solidFill>
                    <a:srgbClr val="0070C0"/>
                  </a:solidFill>
                  <a:latin typeface="Calibri" panose="020F0502020204030204" pitchFamily="34" charset="0"/>
                </a:rPr>
                <a:t>What does the reaction rate depend on?</a:t>
              </a:r>
            </a:p>
          </p:txBody>
        </p:sp>
        <p:sp>
          <p:nvSpPr>
            <p:cNvPr id="21" name="TextBox 20">
              <a:extLst>
                <a:ext uri="{FF2B5EF4-FFF2-40B4-BE49-F238E27FC236}">
                  <a16:creationId xmlns:a16="http://schemas.microsoft.com/office/drawing/2014/main" id="{C7ED4461-86E1-4A62-98A2-91146C40E3FD}"/>
                </a:ext>
              </a:extLst>
            </p:cNvPr>
            <p:cNvSpPr txBox="1"/>
            <p:nvPr/>
          </p:nvSpPr>
          <p:spPr>
            <a:xfrm>
              <a:off x="903324" y="4268412"/>
              <a:ext cx="4683836" cy="400110"/>
            </a:xfrm>
            <a:prstGeom prst="rect">
              <a:avLst/>
            </a:prstGeom>
            <a:noFill/>
          </p:spPr>
          <p:txBody>
            <a:bodyPr wrap="square" rtlCol="0">
              <a:spAutoFit/>
            </a:bodyPr>
            <a:lstStyle/>
            <a:p>
              <a:r>
                <a:rPr lang="en-US" sz="2000" dirty="0">
                  <a:latin typeface="Calibri" panose="020F0502020204030204" pitchFamily="34" charset="0"/>
                </a:rPr>
                <a:t>E + S          (ES)         (EX)         (EP)         E + P </a:t>
              </a:r>
            </a:p>
          </p:txBody>
        </p:sp>
        <p:grpSp>
          <p:nvGrpSpPr>
            <p:cNvPr id="9" name="Group 8">
              <a:extLst>
                <a:ext uri="{FF2B5EF4-FFF2-40B4-BE49-F238E27FC236}">
                  <a16:creationId xmlns:a16="http://schemas.microsoft.com/office/drawing/2014/main" id="{2389F2DD-7760-4F5B-87EA-6EFAF55F0FCB}"/>
                </a:ext>
              </a:extLst>
            </p:cNvPr>
            <p:cNvGrpSpPr/>
            <p:nvPr/>
          </p:nvGrpSpPr>
          <p:grpSpPr>
            <a:xfrm flipV="1">
              <a:off x="1559044" y="4372736"/>
              <a:ext cx="3176265" cy="133692"/>
              <a:chOff x="1548135" y="4750657"/>
              <a:chExt cx="5598560" cy="235648"/>
            </a:xfrm>
          </p:grpSpPr>
          <p:sp>
            <p:nvSpPr>
              <p:cNvPr id="23" name="Arrow: Right 22">
                <a:extLst>
                  <a:ext uri="{FF2B5EF4-FFF2-40B4-BE49-F238E27FC236}">
                    <a16:creationId xmlns:a16="http://schemas.microsoft.com/office/drawing/2014/main" id="{D99BE5DA-E766-4522-8398-C1CCFDD5C330}"/>
                  </a:ext>
                </a:extLst>
              </p:cNvPr>
              <p:cNvSpPr/>
              <p:nvPr/>
            </p:nvSpPr>
            <p:spPr>
              <a:xfrm>
                <a:off x="1548135" y="4750657"/>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4" name="Arrow: Right 23">
                <a:extLst>
                  <a:ext uri="{FF2B5EF4-FFF2-40B4-BE49-F238E27FC236}">
                    <a16:creationId xmlns:a16="http://schemas.microsoft.com/office/drawing/2014/main" id="{63112518-61FA-47B7-9D33-814544534569}"/>
                  </a:ext>
                </a:extLst>
              </p:cNvPr>
              <p:cNvSpPr/>
              <p:nvPr/>
            </p:nvSpPr>
            <p:spPr>
              <a:xfrm>
                <a:off x="3224535" y="4817569"/>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5" name="Arrow: Right 24">
                <a:extLst>
                  <a:ext uri="{FF2B5EF4-FFF2-40B4-BE49-F238E27FC236}">
                    <a16:creationId xmlns:a16="http://schemas.microsoft.com/office/drawing/2014/main" id="{8E1575AC-2444-4C29-BB48-C4B3A02A63C5}"/>
                  </a:ext>
                </a:extLst>
              </p:cNvPr>
              <p:cNvSpPr/>
              <p:nvPr/>
            </p:nvSpPr>
            <p:spPr>
              <a:xfrm>
                <a:off x="4899223" y="4814667"/>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6" name="Arrow: Right 25">
                <a:extLst>
                  <a:ext uri="{FF2B5EF4-FFF2-40B4-BE49-F238E27FC236}">
                    <a16:creationId xmlns:a16="http://schemas.microsoft.com/office/drawing/2014/main" id="{ADFDF95D-DF7B-4ED2-B54A-764F90D4458C}"/>
                  </a:ext>
                </a:extLst>
              </p:cNvPr>
              <p:cNvSpPr/>
              <p:nvPr/>
            </p:nvSpPr>
            <p:spPr>
              <a:xfrm>
                <a:off x="6537095" y="4790261"/>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7" name="Arrow: Right 26">
                <a:extLst>
                  <a:ext uri="{FF2B5EF4-FFF2-40B4-BE49-F238E27FC236}">
                    <a16:creationId xmlns:a16="http://schemas.microsoft.com/office/drawing/2014/main" id="{9CD37AB2-81C4-4C35-A1D2-5BF165286147}"/>
                  </a:ext>
                </a:extLst>
              </p:cNvPr>
              <p:cNvSpPr/>
              <p:nvPr/>
            </p:nvSpPr>
            <p:spPr>
              <a:xfrm rot="10800000">
                <a:off x="1548135" y="4903057"/>
                <a:ext cx="609600" cy="83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grpSp>
      <p:sp>
        <p:nvSpPr>
          <p:cNvPr id="12" name="Date Placeholder 11">
            <a:extLst>
              <a:ext uri="{FF2B5EF4-FFF2-40B4-BE49-F238E27FC236}">
                <a16:creationId xmlns:a16="http://schemas.microsoft.com/office/drawing/2014/main" id="{EECB5346-2EDF-4A8F-B41A-510A0751D2D5}"/>
              </a:ext>
            </a:extLst>
          </p:cNvPr>
          <p:cNvSpPr>
            <a:spLocks noGrp="1"/>
          </p:cNvSpPr>
          <p:nvPr>
            <p:ph type="dt" sz="half" idx="10"/>
          </p:nvPr>
        </p:nvSpPr>
        <p:spPr/>
        <p:txBody>
          <a:bodyPr/>
          <a:lstStyle/>
          <a:p>
            <a:fld id="{45597333-5C4E-4671-ACC9-471020B761D4}" type="datetime1">
              <a:rPr lang="en-US" smtClean="0"/>
              <a:t>8/12/2023</a:t>
            </a:fld>
            <a:endParaRPr lang="en-US"/>
          </a:p>
        </p:txBody>
      </p:sp>
      <p:sp>
        <p:nvSpPr>
          <p:cNvPr id="15" name="Footer Placeholder 14">
            <a:extLst>
              <a:ext uri="{FF2B5EF4-FFF2-40B4-BE49-F238E27FC236}">
                <a16:creationId xmlns:a16="http://schemas.microsoft.com/office/drawing/2014/main" id="{E83155C3-3732-4E9A-8911-A29259E6079B}"/>
              </a:ext>
            </a:extLst>
          </p:cNvPr>
          <p:cNvSpPr>
            <a:spLocks noGrp="1"/>
          </p:cNvSpPr>
          <p:nvPr>
            <p:ph type="ftr" sz="quarter" idx="11"/>
          </p:nvPr>
        </p:nvSpPr>
        <p:spPr/>
        <p:txBody>
          <a:bodyPr/>
          <a:lstStyle/>
          <a:p>
            <a:r>
              <a:rPr lang="en-US"/>
              <a:t>Lecture 1 - D &amp; D</a:t>
            </a:r>
          </a:p>
        </p:txBody>
      </p:sp>
      <p:sp>
        <p:nvSpPr>
          <p:cNvPr id="16" name="Slide Number Placeholder 15">
            <a:extLst>
              <a:ext uri="{FF2B5EF4-FFF2-40B4-BE49-F238E27FC236}">
                <a16:creationId xmlns:a16="http://schemas.microsoft.com/office/drawing/2014/main" id="{AB9FA1B5-BF75-4F80-A9B4-7B187801F2C6}"/>
              </a:ext>
            </a:extLst>
          </p:cNvPr>
          <p:cNvSpPr>
            <a:spLocks noGrp="1"/>
          </p:cNvSpPr>
          <p:nvPr>
            <p:ph type="sldNum" sz="quarter" idx="12"/>
          </p:nvPr>
        </p:nvSpPr>
        <p:spPr/>
        <p:txBody>
          <a:bodyPr/>
          <a:lstStyle/>
          <a:p>
            <a:fld id="{DC3BB032-4020-48F4-953B-341806DC4A2B}" type="slidenum">
              <a:rPr lang="en-US" smtClean="0"/>
              <a:t>52</a:t>
            </a:fld>
            <a:endParaRPr lang="en-US"/>
          </a:p>
        </p:txBody>
      </p:sp>
    </p:spTree>
    <p:extLst>
      <p:ext uri="{BB962C8B-B14F-4D97-AF65-F5344CB8AC3E}">
        <p14:creationId xmlns:p14="http://schemas.microsoft.com/office/powerpoint/2010/main" val="77047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03.1-enzyme_catalysis.mov">
            <a:hlinkClick r:id="" action="ppaction://media"/>
            <a:extLst>
              <a:ext uri="{FF2B5EF4-FFF2-40B4-BE49-F238E27FC236}">
                <a16:creationId xmlns:a16="http://schemas.microsoft.com/office/drawing/2014/main" id="{1D83C401-B47A-4101-BDDE-3275E36E3A0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8600" y="806915"/>
            <a:ext cx="4419600" cy="3314701"/>
          </a:xfrm>
          <a:prstGeom prst="rect">
            <a:avLst/>
          </a:prstGeom>
        </p:spPr>
      </p:pic>
      <p:sp>
        <p:nvSpPr>
          <p:cNvPr id="12" name="TextBox 11">
            <a:extLst>
              <a:ext uri="{FF2B5EF4-FFF2-40B4-BE49-F238E27FC236}">
                <a16:creationId xmlns:a16="http://schemas.microsoft.com/office/drawing/2014/main" id="{42DAF8C5-C218-4F4A-9CC3-80A6C57AFBBB}"/>
              </a:ext>
            </a:extLst>
          </p:cNvPr>
          <p:cNvSpPr txBox="1"/>
          <p:nvPr/>
        </p:nvSpPr>
        <p:spPr>
          <a:xfrm>
            <a:off x="4659353" y="1066802"/>
            <a:ext cx="3265449" cy="646331"/>
          </a:xfrm>
          <a:prstGeom prst="rect">
            <a:avLst/>
          </a:prstGeom>
          <a:noFill/>
        </p:spPr>
        <p:txBody>
          <a:bodyPr wrap="square" rtlCol="0">
            <a:spAutoFit/>
          </a:bodyPr>
          <a:lstStyle/>
          <a:p>
            <a:r>
              <a:rPr lang="en-US" dirty="0">
                <a:latin typeface="Calibri" panose="020F0502020204030204" pitchFamily="34" charset="0"/>
              </a:rPr>
              <a:t>Substrate = ball in upper tank</a:t>
            </a:r>
          </a:p>
          <a:p>
            <a:r>
              <a:rPr lang="en-US" dirty="0">
                <a:latin typeface="Calibri" panose="020F0502020204030204" pitchFamily="34" charset="0"/>
              </a:rPr>
              <a:t>Product = ball in lower tank</a:t>
            </a:r>
          </a:p>
        </p:txBody>
      </p:sp>
      <p:sp>
        <p:nvSpPr>
          <p:cNvPr id="19" name="TextBox 18">
            <a:extLst>
              <a:ext uri="{FF2B5EF4-FFF2-40B4-BE49-F238E27FC236}">
                <a16:creationId xmlns:a16="http://schemas.microsoft.com/office/drawing/2014/main" id="{41AA404F-A63B-4074-A314-D831644B5513}"/>
              </a:ext>
            </a:extLst>
          </p:cNvPr>
          <p:cNvSpPr txBox="1"/>
          <p:nvPr/>
        </p:nvSpPr>
        <p:spPr>
          <a:xfrm>
            <a:off x="5029199" y="1701406"/>
            <a:ext cx="5791200" cy="3416320"/>
          </a:xfrm>
          <a:prstGeom prst="rect">
            <a:avLst/>
          </a:prstGeom>
          <a:noFill/>
        </p:spPr>
        <p:txBody>
          <a:bodyPr wrap="square" rtlCol="0">
            <a:spAutoFit/>
          </a:bodyPr>
          <a:lstStyle/>
          <a:p>
            <a:r>
              <a:rPr lang="en-US" i="1" dirty="0">
                <a:solidFill>
                  <a:srgbClr val="00B0F0"/>
                </a:solidFill>
                <a:latin typeface="Calibri" panose="020F0502020204030204" pitchFamily="34" charset="0"/>
              </a:rPr>
              <a:t>How did heating make the reaction occur?</a:t>
            </a: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r>
              <a:rPr lang="en-US" i="1" dirty="0">
                <a:solidFill>
                  <a:srgbClr val="00B0F0"/>
                </a:solidFill>
                <a:latin typeface="Calibri" panose="020F0502020204030204" pitchFamily="34" charset="0"/>
              </a:rPr>
              <a:t>How did the enzyme make the reaction occur?</a:t>
            </a: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endParaRPr lang="en-US" i="1" dirty="0">
              <a:solidFill>
                <a:srgbClr val="00B0F0"/>
              </a:solidFill>
              <a:latin typeface="Calibri" panose="020F0502020204030204" pitchFamily="34" charset="0"/>
            </a:endParaRPr>
          </a:p>
          <a:p>
            <a:r>
              <a:rPr lang="en-US" i="1" dirty="0">
                <a:solidFill>
                  <a:srgbClr val="00B0F0"/>
                </a:solidFill>
                <a:latin typeface="Calibri" panose="020F0502020204030204" pitchFamily="34" charset="0"/>
              </a:rPr>
              <a:t>How did the enzyme control the product?</a:t>
            </a:r>
          </a:p>
        </p:txBody>
      </p:sp>
      <p:sp>
        <p:nvSpPr>
          <p:cNvPr id="2" name="TextBox 1">
            <a:extLst>
              <a:ext uri="{FF2B5EF4-FFF2-40B4-BE49-F238E27FC236}">
                <a16:creationId xmlns:a16="http://schemas.microsoft.com/office/drawing/2014/main" id="{C36EE4A7-7641-455E-B129-0A9B236724D6}"/>
              </a:ext>
            </a:extLst>
          </p:cNvPr>
          <p:cNvSpPr txBox="1"/>
          <p:nvPr/>
        </p:nvSpPr>
        <p:spPr>
          <a:xfrm>
            <a:off x="2032000" y="122372"/>
            <a:ext cx="8163260" cy="461665"/>
          </a:xfrm>
          <a:prstGeom prst="rect">
            <a:avLst/>
          </a:prstGeom>
          <a:noFill/>
        </p:spPr>
        <p:txBody>
          <a:bodyPr wrap="none" rtlCol="0">
            <a:spAutoFit/>
          </a:bodyPr>
          <a:lstStyle/>
          <a:p>
            <a:r>
              <a:rPr lang="en-US" sz="2400" dirty="0">
                <a:solidFill>
                  <a:srgbClr val="C00000"/>
                </a:solidFill>
                <a:latin typeface="Calibri" panose="020F0502020204030204" pitchFamily="34" charset="0"/>
              </a:rPr>
              <a:t>Please watch this video and answer the following in the TA Class</a:t>
            </a:r>
          </a:p>
        </p:txBody>
      </p:sp>
      <p:sp>
        <p:nvSpPr>
          <p:cNvPr id="3" name="Date Placeholder 2">
            <a:extLst>
              <a:ext uri="{FF2B5EF4-FFF2-40B4-BE49-F238E27FC236}">
                <a16:creationId xmlns:a16="http://schemas.microsoft.com/office/drawing/2014/main" id="{D662FB05-C68F-4209-B7F4-45B0B4A43C29}"/>
              </a:ext>
            </a:extLst>
          </p:cNvPr>
          <p:cNvSpPr>
            <a:spLocks noGrp="1"/>
          </p:cNvSpPr>
          <p:nvPr>
            <p:ph type="dt" sz="half" idx="10"/>
          </p:nvPr>
        </p:nvSpPr>
        <p:spPr/>
        <p:txBody>
          <a:bodyPr/>
          <a:lstStyle/>
          <a:p>
            <a:fld id="{353CCA16-7C95-4BA8-BF6E-0C19546B8808}" type="datetime1">
              <a:rPr lang="en-US" smtClean="0"/>
              <a:t>8/12/2023</a:t>
            </a:fld>
            <a:endParaRPr lang="en-US"/>
          </a:p>
        </p:txBody>
      </p:sp>
      <p:sp>
        <p:nvSpPr>
          <p:cNvPr id="4" name="Footer Placeholder 3">
            <a:extLst>
              <a:ext uri="{FF2B5EF4-FFF2-40B4-BE49-F238E27FC236}">
                <a16:creationId xmlns:a16="http://schemas.microsoft.com/office/drawing/2014/main" id="{980C2AFB-4F73-493A-80C0-91CDB4288438}"/>
              </a:ext>
            </a:extLst>
          </p:cNvPr>
          <p:cNvSpPr>
            <a:spLocks noGrp="1"/>
          </p:cNvSpPr>
          <p:nvPr>
            <p:ph type="ftr" sz="quarter" idx="11"/>
          </p:nvPr>
        </p:nvSpPr>
        <p:spPr/>
        <p:txBody>
          <a:bodyPr/>
          <a:lstStyle/>
          <a:p>
            <a:r>
              <a:rPr lang="en-US"/>
              <a:t>Lecture 1 - D &amp; D</a:t>
            </a:r>
          </a:p>
        </p:txBody>
      </p:sp>
      <p:sp>
        <p:nvSpPr>
          <p:cNvPr id="5" name="Slide Number Placeholder 4">
            <a:extLst>
              <a:ext uri="{FF2B5EF4-FFF2-40B4-BE49-F238E27FC236}">
                <a16:creationId xmlns:a16="http://schemas.microsoft.com/office/drawing/2014/main" id="{073E2372-1EC1-4D86-B769-7390BB81D5F7}"/>
              </a:ext>
            </a:extLst>
          </p:cNvPr>
          <p:cNvSpPr>
            <a:spLocks noGrp="1"/>
          </p:cNvSpPr>
          <p:nvPr>
            <p:ph type="sldNum" sz="quarter" idx="12"/>
          </p:nvPr>
        </p:nvSpPr>
        <p:spPr/>
        <p:txBody>
          <a:bodyPr/>
          <a:lstStyle/>
          <a:p>
            <a:fld id="{DC3BB032-4020-48F4-953B-341806DC4A2B}" type="slidenum">
              <a:rPr lang="en-US" smtClean="0"/>
              <a:t>53</a:t>
            </a:fld>
            <a:endParaRPr lang="en-US"/>
          </a:p>
        </p:txBody>
      </p:sp>
    </p:spTree>
    <p:extLst>
      <p:ext uri="{BB962C8B-B14F-4D97-AF65-F5344CB8AC3E}">
        <p14:creationId xmlns:p14="http://schemas.microsoft.com/office/powerpoint/2010/main" val="14610521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8A6C62-02B2-4D48-BD5D-BE0FC54A0BA4}"/>
              </a:ext>
            </a:extLst>
          </p:cNvPr>
          <p:cNvSpPr txBox="1"/>
          <p:nvPr/>
        </p:nvSpPr>
        <p:spPr>
          <a:xfrm>
            <a:off x="0" y="31302"/>
            <a:ext cx="1826462" cy="523220"/>
          </a:xfrm>
          <a:prstGeom prst="rect">
            <a:avLst/>
          </a:prstGeom>
          <a:noFill/>
        </p:spPr>
        <p:txBody>
          <a:bodyPr wrap="none" rtlCol="0">
            <a:spAutoFit/>
          </a:bodyPr>
          <a:lstStyle/>
          <a:p>
            <a:r>
              <a:rPr lang="en-US" sz="2800" b="1" dirty="0">
                <a:latin typeface="Calibri" panose="020F0502020204030204" pitchFamily="34" charset="0"/>
              </a:rPr>
              <a:t>Key Points:</a:t>
            </a:r>
          </a:p>
        </p:txBody>
      </p:sp>
      <p:sp>
        <p:nvSpPr>
          <p:cNvPr id="5" name="Rectangle 4">
            <a:extLst>
              <a:ext uri="{FF2B5EF4-FFF2-40B4-BE49-F238E27FC236}">
                <a16:creationId xmlns:a16="http://schemas.microsoft.com/office/drawing/2014/main" id="{918A9258-8B2A-46E5-BCEA-D03BD98550F5}"/>
              </a:ext>
            </a:extLst>
          </p:cNvPr>
          <p:cNvSpPr/>
          <p:nvPr/>
        </p:nvSpPr>
        <p:spPr>
          <a:xfrm>
            <a:off x="1447800" y="762000"/>
            <a:ext cx="5791200" cy="3970318"/>
          </a:xfrm>
          <a:prstGeom prst="rect">
            <a:avLst/>
          </a:prstGeom>
        </p:spPr>
        <p:txBody>
          <a:bodyPr wrap="square">
            <a:spAutoFit/>
          </a:bodyPr>
          <a:lstStyle/>
          <a:p>
            <a:r>
              <a:rPr lang="en-US" b="1" dirty="0">
                <a:latin typeface="Calibri" panose="020F0502020204030204" pitchFamily="34" charset="0"/>
              </a:rPr>
              <a:t>Enzymes:</a:t>
            </a:r>
          </a:p>
          <a:p>
            <a:pPr marL="569884" lvl="1" indent="-112708"/>
            <a:r>
              <a:rPr lang="en-US" dirty="0">
                <a:latin typeface="Calibri" panose="020F0502020204030204" pitchFamily="34" charset="0"/>
              </a:rPr>
              <a:t>Enzymes bind substrates (S), forming (ES) complex in active site, converting to P, releasing P.</a:t>
            </a:r>
          </a:p>
          <a:p>
            <a:pPr marL="569884" lvl="1" indent="-112708"/>
            <a:r>
              <a:rPr lang="en-US" dirty="0">
                <a:latin typeface="Calibri" panose="020F0502020204030204" pitchFamily="34" charset="0"/>
              </a:rPr>
              <a:t>Rate enhancement due to the fact that the transition state complex (EX) forms more readily with enzymes due to:</a:t>
            </a:r>
          </a:p>
          <a:p>
            <a:pPr marL="569884" lvl="1" indent="-112708"/>
            <a:endParaRPr lang="en-US" dirty="0">
              <a:latin typeface="Calibri" panose="020F0502020204030204" pitchFamily="34" charset="0"/>
            </a:endParaRPr>
          </a:p>
          <a:p>
            <a:pPr marL="742913" lvl="1" indent="-285737">
              <a:buFont typeface="Arial" panose="020B0604020202020204" pitchFamily="34" charset="0"/>
              <a:buChar char="•"/>
            </a:pPr>
            <a:r>
              <a:rPr lang="en-US" dirty="0">
                <a:latin typeface="Calibri" panose="020F0502020204030204" pitchFamily="34" charset="0"/>
              </a:rPr>
              <a:t>Bringing substrates and functional groups on the enzyme together by binding (less entropy change)</a:t>
            </a:r>
          </a:p>
          <a:p>
            <a:pPr marL="742913" lvl="1" indent="-285737">
              <a:buFont typeface="Arial" panose="020B0604020202020204" pitchFamily="34" charset="0"/>
              <a:buChar char="•"/>
            </a:pPr>
            <a:endParaRPr lang="en-US" dirty="0">
              <a:latin typeface="Calibri" panose="020F0502020204030204" pitchFamily="34" charset="0"/>
            </a:endParaRPr>
          </a:p>
          <a:p>
            <a:pPr marL="742913" lvl="1" indent="-285737">
              <a:buFont typeface="Arial" panose="020B0604020202020204" pitchFamily="34" charset="0"/>
              <a:buChar char="•"/>
            </a:pPr>
            <a:r>
              <a:rPr lang="en-US" dirty="0">
                <a:latin typeface="Calibri" panose="020F0502020204030204" pitchFamily="34" charset="0"/>
              </a:rPr>
              <a:t>Directly lowering energy of transition state (X) through favorable interactions that are unique to the transition state, such as forming unique hydrogen bonds.</a:t>
            </a:r>
          </a:p>
        </p:txBody>
      </p:sp>
      <p:pic>
        <p:nvPicPr>
          <p:cNvPr id="10" name="Picture 9">
            <a:extLst>
              <a:ext uri="{FF2B5EF4-FFF2-40B4-BE49-F238E27FC236}">
                <a16:creationId xmlns:a16="http://schemas.microsoft.com/office/drawing/2014/main" id="{8AEDE376-88AD-4025-9EF9-8F20940A482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372"/>
          <a:stretch/>
        </p:blipFill>
        <p:spPr>
          <a:xfrm>
            <a:off x="7315200" y="838200"/>
            <a:ext cx="4059192" cy="1650516"/>
          </a:xfrm>
          <a:prstGeom prst="rect">
            <a:avLst/>
          </a:prstGeom>
        </p:spPr>
      </p:pic>
      <p:pic>
        <p:nvPicPr>
          <p:cNvPr id="11" name="Picture 4" descr="Figure 3-14">
            <a:extLst>
              <a:ext uri="{FF2B5EF4-FFF2-40B4-BE49-F238E27FC236}">
                <a16:creationId xmlns:a16="http://schemas.microsoft.com/office/drawing/2014/main" id="{FB42E839-DB81-432B-8A0E-1A4D2F12729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1741"/>
          <a:stretch/>
        </p:blipFill>
        <p:spPr bwMode="auto">
          <a:xfrm>
            <a:off x="7239000" y="3357951"/>
            <a:ext cx="4721308" cy="1393763"/>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2">
            <a:extLst>
              <a:ext uri="{FF2B5EF4-FFF2-40B4-BE49-F238E27FC236}">
                <a16:creationId xmlns:a16="http://schemas.microsoft.com/office/drawing/2014/main" id="{DD966A15-B87F-4546-9C91-E4B2AE901579}"/>
              </a:ext>
            </a:extLst>
          </p:cNvPr>
          <p:cNvSpPr>
            <a:spLocks noGrp="1"/>
          </p:cNvSpPr>
          <p:nvPr>
            <p:ph type="dt" sz="half" idx="10"/>
          </p:nvPr>
        </p:nvSpPr>
        <p:spPr/>
        <p:txBody>
          <a:bodyPr/>
          <a:lstStyle/>
          <a:p>
            <a:fld id="{34A7F31B-3C82-4FD6-8971-2BF53150FEDC}" type="datetime1">
              <a:rPr lang="en-US" smtClean="0"/>
              <a:t>8/12/2023</a:t>
            </a:fld>
            <a:endParaRPr lang="en-US"/>
          </a:p>
        </p:txBody>
      </p:sp>
      <p:sp>
        <p:nvSpPr>
          <p:cNvPr id="4" name="Footer Placeholder 3">
            <a:extLst>
              <a:ext uri="{FF2B5EF4-FFF2-40B4-BE49-F238E27FC236}">
                <a16:creationId xmlns:a16="http://schemas.microsoft.com/office/drawing/2014/main" id="{2B7AF193-CD98-494B-A997-F14480AC1E20}"/>
              </a:ext>
            </a:extLst>
          </p:cNvPr>
          <p:cNvSpPr>
            <a:spLocks noGrp="1"/>
          </p:cNvSpPr>
          <p:nvPr>
            <p:ph type="ftr" sz="quarter" idx="11"/>
          </p:nvPr>
        </p:nvSpPr>
        <p:spPr/>
        <p:txBody>
          <a:bodyPr/>
          <a:lstStyle/>
          <a:p>
            <a:r>
              <a:rPr lang="en-US"/>
              <a:t>Lecture 1 - D &amp; D</a:t>
            </a:r>
          </a:p>
        </p:txBody>
      </p:sp>
      <p:sp>
        <p:nvSpPr>
          <p:cNvPr id="6" name="Slide Number Placeholder 5">
            <a:extLst>
              <a:ext uri="{FF2B5EF4-FFF2-40B4-BE49-F238E27FC236}">
                <a16:creationId xmlns:a16="http://schemas.microsoft.com/office/drawing/2014/main" id="{5D13437B-F831-44DC-927C-0674FE8AA795}"/>
              </a:ext>
            </a:extLst>
          </p:cNvPr>
          <p:cNvSpPr>
            <a:spLocks noGrp="1"/>
          </p:cNvSpPr>
          <p:nvPr>
            <p:ph type="sldNum" sz="quarter" idx="12"/>
          </p:nvPr>
        </p:nvSpPr>
        <p:spPr/>
        <p:txBody>
          <a:bodyPr/>
          <a:lstStyle/>
          <a:p>
            <a:fld id="{DC3BB032-4020-48F4-953B-341806DC4A2B}" type="slidenum">
              <a:rPr lang="en-US" smtClean="0"/>
              <a:t>54</a:t>
            </a:fld>
            <a:endParaRPr lang="en-US"/>
          </a:p>
        </p:txBody>
      </p:sp>
    </p:spTree>
    <p:extLst>
      <p:ext uri="{BB962C8B-B14F-4D97-AF65-F5344CB8AC3E}">
        <p14:creationId xmlns:p14="http://schemas.microsoft.com/office/powerpoint/2010/main" val="33204702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2026543" y="1304623"/>
            <a:ext cx="3010604" cy="360838"/>
          </a:xfrm>
          <a:prstGeom prst="rect">
            <a:avLst/>
          </a:prstGeom>
        </p:spPr>
        <p:txBody>
          <a:bodyPr vert="horz" wrap="square" lIns="0" tIns="11527" rIns="0" bIns="0" rtlCol="0">
            <a:spAutoFit/>
          </a:bodyPr>
          <a:lstStyle/>
          <a:p>
            <a:pPr marL="11526">
              <a:spcBef>
                <a:spcPts val="91"/>
              </a:spcBef>
            </a:pPr>
            <a:r>
              <a:rPr sz="2269" spc="15" dirty="0">
                <a:solidFill>
                  <a:srgbClr val="FFFFFF"/>
                </a:solidFill>
              </a:rPr>
              <a:t>Nucleic </a:t>
            </a:r>
            <a:r>
              <a:rPr sz="2269" spc="9" dirty="0">
                <a:solidFill>
                  <a:srgbClr val="FFFFFF"/>
                </a:solidFill>
              </a:rPr>
              <a:t>Acids </a:t>
            </a:r>
            <a:r>
              <a:rPr sz="2269" dirty="0">
                <a:solidFill>
                  <a:srgbClr val="FFFFFF"/>
                </a:solidFill>
              </a:rPr>
              <a:t>&amp;</a:t>
            </a:r>
            <a:r>
              <a:rPr sz="2269" spc="-9" dirty="0">
                <a:solidFill>
                  <a:srgbClr val="FFFFFF"/>
                </a:solidFill>
              </a:rPr>
              <a:t> </a:t>
            </a:r>
            <a:r>
              <a:rPr sz="2269" spc="23" dirty="0">
                <a:solidFill>
                  <a:srgbClr val="FFFFFF"/>
                </a:solidFill>
              </a:rPr>
              <a:t>RNA</a:t>
            </a:r>
            <a:endParaRPr sz="2269"/>
          </a:p>
        </p:txBody>
      </p:sp>
      <p:sp>
        <p:nvSpPr>
          <p:cNvPr id="4" name="object 4"/>
          <p:cNvSpPr/>
          <p:nvPr/>
        </p:nvSpPr>
        <p:spPr>
          <a:xfrm>
            <a:off x="8230342" y="1489327"/>
            <a:ext cx="1695713" cy="3073307"/>
          </a:xfrm>
          <a:prstGeom prst="rect">
            <a:avLst/>
          </a:prstGeom>
          <a:blipFill>
            <a:blip r:embed="rId2" cstate="print"/>
            <a:stretch>
              <a:fillRect/>
            </a:stretch>
          </a:blipFill>
        </p:spPr>
        <p:txBody>
          <a:bodyPr wrap="square" lIns="0" tIns="0" rIns="0" bIns="0" rtlCol="0"/>
          <a:lstStyle/>
          <a:p>
            <a:pPr defTabSz="829889"/>
            <a:endParaRPr sz="1635" dirty="0">
              <a:solidFill>
                <a:prstClr val="black"/>
              </a:solidFill>
              <a:latin typeface="Calibri" panose="020F0502020204030204" pitchFamily="34" charset="0"/>
            </a:endParaRPr>
          </a:p>
        </p:txBody>
      </p:sp>
      <p:sp>
        <p:nvSpPr>
          <p:cNvPr id="6" name="TextBox 5">
            <a:extLst>
              <a:ext uri="{FF2B5EF4-FFF2-40B4-BE49-F238E27FC236}">
                <a16:creationId xmlns:a16="http://schemas.microsoft.com/office/drawing/2014/main" id="{ECF0D3E8-960C-47B1-B130-CFC50E193A03}"/>
              </a:ext>
            </a:extLst>
          </p:cNvPr>
          <p:cNvSpPr txBox="1"/>
          <p:nvPr/>
        </p:nvSpPr>
        <p:spPr>
          <a:xfrm>
            <a:off x="4904539" y="37810"/>
            <a:ext cx="2106026" cy="483337"/>
          </a:xfrm>
          <a:prstGeom prst="rect">
            <a:avLst/>
          </a:prstGeom>
          <a:noFill/>
        </p:spPr>
        <p:txBody>
          <a:bodyPr wrap="none" rtlCol="0">
            <a:spAutoFit/>
          </a:bodyPr>
          <a:lstStyle/>
          <a:p>
            <a:pPr defTabSz="829889"/>
            <a:r>
              <a:rPr lang="en-US" sz="2541" dirty="0">
                <a:solidFill>
                  <a:prstClr val="black"/>
                </a:solidFill>
                <a:latin typeface="Calibri" panose="020F0502020204030204" pitchFamily="34" charset="0"/>
              </a:rPr>
              <a:t>Carbohydrates</a:t>
            </a:r>
          </a:p>
        </p:txBody>
      </p:sp>
      <p:sp>
        <p:nvSpPr>
          <p:cNvPr id="7" name="object 2">
            <a:extLst>
              <a:ext uri="{FF2B5EF4-FFF2-40B4-BE49-F238E27FC236}">
                <a16:creationId xmlns:a16="http://schemas.microsoft.com/office/drawing/2014/main" id="{168441E5-0320-4FE9-867A-B13A28A25A2F}"/>
              </a:ext>
            </a:extLst>
          </p:cNvPr>
          <p:cNvSpPr/>
          <p:nvPr/>
        </p:nvSpPr>
        <p:spPr>
          <a:xfrm>
            <a:off x="4346278" y="1561781"/>
            <a:ext cx="3204665" cy="2246367"/>
          </a:xfrm>
          <a:prstGeom prst="rect">
            <a:avLst/>
          </a:prstGeom>
          <a:blipFill>
            <a:blip r:embed="rId3" cstate="print"/>
            <a:stretch>
              <a:fillRect/>
            </a:stretch>
          </a:blipFill>
        </p:spPr>
        <p:txBody>
          <a:bodyPr wrap="square" lIns="0" tIns="0" rIns="0" bIns="0" rtlCol="0"/>
          <a:lstStyle/>
          <a:p>
            <a:pPr defTabSz="829889"/>
            <a:endParaRPr sz="1635" dirty="0">
              <a:solidFill>
                <a:prstClr val="black"/>
              </a:solidFill>
              <a:latin typeface="Calibri" panose="020F0502020204030204" pitchFamily="34" charset="0"/>
            </a:endParaRPr>
          </a:p>
        </p:txBody>
      </p:sp>
      <p:pic>
        <p:nvPicPr>
          <p:cNvPr id="8" name="Picture 7">
            <a:extLst>
              <a:ext uri="{FF2B5EF4-FFF2-40B4-BE49-F238E27FC236}">
                <a16:creationId xmlns:a16="http://schemas.microsoft.com/office/drawing/2014/main" id="{4ECCAF6C-D227-458A-9293-374502D8A755}"/>
              </a:ext>
            </a:extLst>
          </p:cNvPr>
          <p:cNvPicPr>
            <a:picLocks noChangeAspect="1"/>
          </p:cNvPicPr>
          <p:nvPr/>
        </p:nvPicPr>
        <p:blipFill rotWithShape="1">
          <a:blip r:embed="rId4"/>
          <a:srcRect l="64919" b="37255"/>
          <a:stretch/>
        </p:blipFill>
        <p:spPr>
          <a:xfrm>
            <a:off x="1832482" y="1215999"/>
            <a:ext cx="1819573" cy="3596128"/>
          </a:xfrm>
          <a:prstGeom prst="rect">
            <a:avLst/>
          </a:prstGeom>
        </p:spPr>
      </p:pic>
      <p:sp>
        <p:nvSpPr>
          <p:cNvPr id="9" name="TextBox 8">
            <a:extLst>
              <a:ext uri="{FF2B5EF4-FFF2-40B4-BE49-F238E27FC236}">
                <a16:creationId xmlns:a16="http://schemas.microsoft.com/office/drawing/2014/main" id="{86D334C9-D824-47FA-99B5-AD200F1C1377}"/>
              </a:ext>
            </a:extLst>
          </p:cNvPr>
          <p:cNvSpPr txBox="1"/>
          <p:nvPr/>
        </p:nvSpPr>
        <p:spPr>
          <a:xfrm>
            <a:off x="2361561" y="4936107"/>
            <a:ext cx="1448153" cy="343940"/>
          </a:xfrm>
          <a:prstGeom prst="rect">
            <a:avLst/>
          </a:prstGeom>
          <a:noFill/>
        </p:spPr>
        <p:txBody>
          <a:bodyPr wrap="none" rtlCol="0">
            <a:spAutoFit/>
          </a:bodyPr>
          <a:lstStyle/>
          <a:p>
            <a:pPr defTabSz="829889"/>
            <a:r>
              <a:rPr lang="en-US" sz="1635" dirty="0">
                <a:solidFill>
                  <a:prstClr val="black"/>
                </a:solidFill>
                <a:latin typeface="Calibri" panose="020F0502020204030204" pitchFamily="34" charset="0"/>
              </a:rPr>
              <a:t>Polysaccharide</a:t>
            </a:r>
          </a:p>
        </p:txBody>
      </p:sp>
      <p:sp>
        <p:nvSpPr>
          <p:cNvPr id="10" name="TextBox 9">
            <a:extLst>
              <a:ext uri="{FF2B5EF4-FFF2-40B4-BE49-F238E27FC236}">
                <a16:creationId xmlns:a16="http://schemas.microsoft.com/office/drawing/2014/main" id="{0A0D3CA9-59C1-4B46-B2F9-76B4DE050621}"/>
              </a:ext>
            </a:extLst>
          </p:cNvPr>
          <p:cNvSpPr txBox="1"/>
          <p:nvPr/>
        </p:nvSpPr>
        <p:spPr>
          <a:xfrm>
            <a:off x="8156695" y="4812125"/>
            <a:ext cx="1784463" cy="343940"/>
          </a:xfrm>
          <a:prstGeom prst="rect">
            <a:avLst/>
          </a:prstGeom>
          <a:noFill/>
        </p:spPr>
        <p:txBody>
          <a:bodyPr wrap="none" rtlCol="0">
            <a:spAutoFit/>
          </a:bodyPr>
          <a:lstStyle/>
          <a:p>
            <a:pPr defTabSz="829889"/>
            <a:r>
              <a:rPr lang="en-US" sz="1635" dirty="0">
                <a:solidFill>
                  <a:prstClr val="black"/>
                </a:solidFill>
                <a:latin typeface="Calibri" panose="020F0502020204030204" pitchFamily="34" charset="0"/>
              </a:rPr>
              <a:t>DNA (Nucleic Acid)</a:t>
            </a:r>
          </a:p>
        </p:txBody>
      </p:sp>
      <p:sp>
        <p:nvSpPr>
          <p:cNvPr id="2" name="Date Placeholder 1">
            <a:extLst>
              <a:ext uri="{FF2B5EF4-FFF2-40B4-BE49-F238E27FC236}">
                <a16:creationId xmlns:a16="http://schemas.microsoft.com/office/drawing/2014/main" id="{86B17CD4-26C7-48B8-86FB-0CD7D06EA2A0}"/>
              </a:ext>
            </a:extLst>
          </p:cNvPr>
          <p:cNvSpPr>
            <a:spLocks noGrp="1"/>
          </p:cNvSpPr>
          <p:nvPr>
            <p:ph type="dt" sz="half" idx="10"/>
          </p:nvPr>
        </p:nvSpPr>
        <p:spPr/>
        <p:txBody>
          <a:bodyPr/>
          <a:lstStyle/>
          <a:p>
            <a:fld id="{F97F6C6E-0714-442D-B756-6A1C85F1A194}" type="datetime1">
              <a:rPr lang="en-US" smtClean="0"/>
              <a:t>8/12/2023</a:t>
            </a:fld>
            <a:endParaRPr lang="en-US"/>
          </a:p>
        </p:txBody>
      </p:sp>
      <p:sp>
        <p:nvSpPr>
          <p:cNvPr id="5" name="Footer Placeholder 4">
            <a:extLst>
              <a:ext uri="{FF2B5EF4-FFF2-40B4-BE49-F238E27FC236}">
                <a16:creationId xmlns:a16="http://schemas.microsoft.com/office/drawing/2014/main" id="{108D0D1F-E95F-48EC-B308-8C39A3BFCA03}"/>
              </a:ext>
            </a:extLst>
          </p:cNvPr>
          <p:cNvSpPr>
            <a:spLocks noGrp="1"/>
          </p:cNvSpPr>
          <p:nvPr>
            <p:ph type="ftr" sz="quarter" idx="11"/>
          </p:nvPr>
        </p:nvSpPr>
        <p:spPr/>
        <p:txBody>
          <a:bodyPr/>
          <a:lstStyle/>
          <a:p>
            <a:r>
              <a:rPr lang="en-US"/>
              <a:t>Lecture 1 - D &amp; D</a:t>
            </a:r>
          </a:p>
        </p:txBody>
      </p:sp>
      <p:sp>
        <p:nvSpPr>
          <p:cNvPr id="11" name="Slide Number Placeholder 10">
            <a:extLst>
              <a:ext uri="{FF2B5EF4-FFF2-40B4-BE49-F238E27FC236}">
                <a16:creationId xmlns:a16="http://schemas.microsoft.com/office/drawing/2014/main" id="{45D18EC0-91BD-4474-B29A-06B69499B459}"/>
              </a:ext>
            </a:extLst>
          </p:cNvPr>
          <p:cNvSpPr>
            <a:spLocks noGrp="1"/>
          </p:cNvSpPr>
          <p:nvPr>
            <p:ph type="sldNum" sz="quarter" idx="12"/>
          </p:nvPr>
        </p:nvSpPr>
        <p:spPr/>
        <p:txBody>
          <a:bodyPr/>
          <a:lstStyle/>
          <a:p>
            <a:fld id="{DC3BB032-4020-48F4-953B-341806DC4A2B}" type="slidenum">
              <a:rPr lang="en-US" smtClean="0"/>
              <a:t>55</a:t>
            </a:fld>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205" y="-153543"/>
            <a:ext cx="5525691" cy="857251"/>
          </a:xfrm>
        </p:spPr>
        <p:txBody>
          <a:bodyPr>
            <a:normAutofit/>
          </a:bodyPr>
          <a:lstStyle/>
          <a:p>
            <a:r>
              <a:rPr lang="en-US" sz="2541" b="0" dirty="0">
                <a:solidFill>
                  <a:schemeClr val="tx1"/>
                </a:solidFill>
                <a:ea typeface="Comic Sans MS" charset="0"/>
              </a:rPr>
              <a:t>Carbohydrates</a:t>
            </a:r>
          </a:p>
        </p:txBody>
      </p:sp>
      <p:sp>
        <p:nvSpPr>
          <p:cNvPr id="3" name="Content Placeholder 2"/>
          <p:cNvSpPr>
            <a:spLocks noGrp="1"/>
          </p:cNvSpPr>
          <p:nvPr>
            <p:ph idx="1"/>
          </p:nvPr>
        </p:nvSpPr>
        <p:spPr>
          <a:xfrm>
            <a:off x="735486" y="599263"/>
            <a:ext cx="4852225" cy="1585123"/>
          </a:xfrm>
        </p:spPr>
        <p:txBody>
          <a:bodyPr>
            <a:noAutofit/>
          </a:bodyPr>
          <a:lstStyle/>
          <a:p>
            <a:r>
              <a:rPr lang="en-US" sz="1800" b="0" dirty="0">
                <a:ea typeface="Comic Sans MS" charset="0"/>
              </a:rPr>
              <a:t>Monosaccharides (one sugar),</a:t>
            </a:r>
          </a:p>
          <a:p>
            <a:r>
              <a:rPr lang="en-US" sz="1800" b="0" dirty="0">
                <a:ea typeface="Comic Sans MS" charset="0"/>
              </a:rPr>
              <a:t>oligosaccharides (few sugars)</a:t>
            </a:r>
          </a:p>
          <a:p>
            <a:r>
              <a:rPr lang="en-US" sz="1800" b="0" dirty="0">
                <a:ea typeface="Comic Sans MS" charset="0"/>
              </a:rPr>
              <a:t>polysaccharides (many sugars) </a:t>
            </a:r>
          </a:p>
          <a:p>
            <a:r>
              <a:rPr lang="en-US" sz="1800" b="0" dirty="0">
                <a:ea typeface="Comic Sans MS" charset="0"/>
              </a:rPr>
              <a:t>Chemical formula is (CH</a:t>
            </a:r>
            <a:r>
              <a:rPr lang="en-US" sz="1800" b="0" baseline="-25000" dirty="0">
                <a:ea typeface="Comic Sans MS" charset="0"/>
              </a:rPr>
              <a:t>2</a:t>
            </a:r>
            <a:r>
              <a:rPr lang="en-US" sz="1800" b="0" dirty="0">
                <a:ea typeface="Comic Sans MS" charset="0"/>
              </a:rPr>
              <a:t>O)</a:t>
            </a:r>
            <a:r>
              <a:rPr lang="en-US" sz="1800" b="0" baseline="-25000" dirty="0">
                <a:ea typeface="Comic Sans MS" charset="0"/>
              </a:rPr>
              <a:t>n </a:t>
            </a:r>
            <a:r>
              <a:rPr lang="en-US" sz="1800" b="0" dirty="0">
                <a:ea typeface="Comic Sans MS" charset="0"/>
              </a:rPr>
              <a:t> (e.g. hydrated carbon)</a:t>
            </a:r>
          </a:p>
          <a:p>
            <a:r>
              <a:rPr lang="en-US" sz="1800" b="0" dirty="0">
                <a:ea typeface="Comic Sans MS" charset="0"/>
              </a:rPr>
              <a:t>They are molecules with:</a:t>
            </a:r>
          </a:p>
          <a:p>
            <a:pPr lvl="1"/>
            <a:r>
              <a:rPr lang="en-US" sz="1800" dirty="0">
                <a:ea typeface="Comic Sans MS" charset="0"/>
                <a:cs typeface="Calibri" panose="020F0502020204030204" pitchFamily="34" charset="0"/>
              </a:rPr>
              <a:t>one aldehyde or ketone group, on 1</a:t>
            </a:r>
            <a:r>
              <a:rPr lang="en-US" sz="1800" baseline="30000" dirty="0">
                <a:ea typeface="Comic Sans MS" charset="0"/>
                <a:cs typeface="Calibri" panose="020F0502020204030204" pitchFamily="34" charset="0"/>
              </a:rPr>
              <a:t>st</a:t>
            </a:r>
            <a:r>
              <a:rPr lang="en-US" sz="1800" dirty="0">
                <a:ea typeface="Comic Sans MS" charset="0"/>
                <a:cs typeface="Calibri" panose="020F0502020204030204" pitchFamily="34" charset="0"/>
              </a:rPr>
              <a:t> or 2</a:t>
            </a:r>
            <a:r>
              <a:rPr lang="en-US" sz="1800" baseline="30000" dirty="0">
                <a:ea typeface="Comic Sans MS" charset="0"/>
                <a:cs typeface="Calibri" panose="020F0502020204030204" pitchFamily="34" charset="0"/>
              </a:rPr>
              <a:t>nd</a:t>
            </a:r>
            <a:r>
              <a:rPr lang="en-US" sz="1800" dirty="0">
                <a:ea typeface="Comic Sans MS" charset="0"/>
                <a:cs typeface="Calibri" panose="020F0502020204030204" pitchFamily="34" charset="0"/>
              </a:rPr>
              <a:t> carbon </a:t>
            </a:r>
          </a:p>
          <a:p>
            <a:pPr lvl="1"/>
            <a:r>
              <a:rPr lang="en-US" sz="1800" dirty="0">
                <a:ea typeface="Comic Sans MS" charset="0"/>
                <a:cs typeface="Calibri" panose="020F0502020204030204" pitchFamily="34" charset="0"/>
              </a:rPr>
              <a:t>-OH group on </a:t>
            </a:r>
            <a:r>
              <a:rPr lang="en-US" sz="1800" i="1" u="sng" dirty="0">
                <a:ea typeface="Comic Sans MS" charset="0"/>
                <a:cs typeface="Calibri" panose="020F0502020204030204" pitchFamily="34" charset="0"/>
              </a:rPr>
              <a:t>all</a:t>
            </a:r>
            <a:r>
              <a:rPr lang="en-US" sz="1800" dirty="0">
                <a:ea typeface="Comic Sans MS" charset="0"/>
                <a:cs typeface="Calibri" panose="020F0502020204030204" pitchFamily="34" charset="0"/>
              </a:rPr>
              <a:t> other carbons, leading to a chiral carbon for most carbons.</a:t>
            </a:r>
          </a:p>
          <a:p>
            <a:endParaRPr lang="en-US" sz="1800" b="0" dirty="0">
              <a:ea typeface="Comic Sans MS" charset="0"/>
            </a:endParaRPr>
          </a:p>
        </p:txBody>
      </p:sp>
      <p:graphicFrame>
        <p:nvGraphicFramePr>
          <p:cNvPr id="4" name="Object 3">
            <a:extLst>
              <a:ext uri="{FF2B5EF4-FFF2-40B4-BE49-F238E27FC236}">
                <a16:creationId xmlns:a16="http://schemas.microsoft.com/office/drawing/2014/main" id="{B8D0A0BC-A3EF-4477-A61B-C0DC6F6EFE18}"/>
              </a:ext>
            </a:extLst>
          </p:cNvPr>
          <p:cNvGraphicFramePr>
            <a:graphicFrameLocks noChangeAspect="1"/>
          </p:cNvGraphicFramePr>
          <p:nvPr>
            <p:extLst>
              <p:ext uri="{D42A27DB-BD31-4B8C-83A1-F6EECF244321}">
                <p14:modId xmlns:p14="http://schemas.microsoft.com/office/powerpoint/2010/main" val="2363818676"/>
              </p:ext>
            </p:extLst>
          </p:nvPr>
        </p:nvGraphicFramePr>
        <p:xfrm>
          <a:off x="1543050" y="3897313"/>
          <a:ext cx="5573713" cy="2079625"/>
        </p:xfrm>
        <a:graphic>
          <a:graphicData uri="http://schemas.openxmlformats.org/presentationml/2006/ole">
            <mc:AlternateContent xmlns:mc="http://schemas.openxmlformats.org/markup-compatibility/2006">
              <mc:Choice xmlns:v="urn:schemas-microsoft-com:vml" Requires="v">
                <p:oleObj name="MDLDrawObject Class" r:id="rId3" imgW="6838173" imgH="2551649" progId="MDLDrawOLE.MDLDrawObject.1">
                  <p:embed/>
                </p:oleObj>
              </mc:Choice>
              <mc:Fallback>
                <p:oleObj name="MDLDrawObject Class" r:id="rId3" imgW="6838173" imgH="2551649" progId="MDLDrawOLE.MDLDrawObject.1">
                  <p:embed/>
                  <p:pic>
                    <p:nvPicPr>
                      <p:cNvPr id="4" name="Object 3">
                        <a:extLst>
                          <a:ext uri="{FF2B5EF4-FFF2-40B4-BE49-F238E27FC236}">
                            <a16:creationId xmlns:a16="http://schemas.microsoft.com/office/drawing/2014/main" id="{B8D0A0BC-A3EF-4477-A61B-C0DC6F6EFE18}"/>
                          </a:ext>
                        </a:extLst>
                      </p:cNvPr>
                      <p:cNvPicPr/>
                      <p:nvPr/>
                    </p:nvPicPr>
                    <p:blipFill>
                      <a:blip r:embed="rId4"/>
                      <a:stretch>
                        <a:fillRect/>
                      </a:stretch>
                    </p:blipFill>
                    <p:spPr>
                      <a:xfrm>
                        <a:off x="1543050" y="3897313"/>
                        <a:ext cx="5573713" cy="2079625"/>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C7418CDF-B20E-4457-9849-E5771B766DC0}"/>
              </a:ext>
            </a:extLst>
          </p:cNvPr>
          <p:cNvSpPr txBox="1"/>
          <p:nvPr/>
        </p:nvSpPr>
        <p:spPr>
          <a:xfrm>
            <a:off x="1336252" y="5857362"/>
            <a:ext cx="5878287" cy="343940"/>
          </a:xfrm>
          <a:prstGeom prst="rect">
            <a:avLst/>
          </a:prstGeom>
          <a:noFill/>
        </p:spPr>
        <p:txBody>
          <a:bodyPr wrap="square" rtlCol="0">
            <a:spAutoFit/>
          </a:bodyPr>
          <a:lstStyle/>
          <a:p>
            <a:pPr defTabSz="829889"/>
            <a:r>
              <a:rPr lang="en-US" sz="1635" i="1" dirty="0">
                <a:solidFill>
                  <a:srgbClr val="00B0F0"/>
                </a:solidFill>
                <a:latin typeface="Calibri" panose="020F0502020204030204" pitchFamily="34" charset="0"/>
              </a:rPr>
              <a:t>Which of the following are carbohydrates?  Which are not? Why?</a:t>
            </a:r>
          </a:p>
        </p:txBody>
      </p:sp>
      <p:sp>
        <p:nvSpPr>
          <p:cNvPr id="7" name="TextBox 6">
            <a:extLst>
              <a:ext uri="{FF2B5EF4-FFF2-40B4-BE49-F238E27FC236}">
                <a16:creationId xmlns:a16="http://schemas.microsoft.com/office/drawing/2014/main" id="{E1DFF43E-F973-4204-BCEA-D5C01EEF9798}"/>
              </a:ext>
            </a:extLst>
          </p:cNvPr>
          <p:cNvSpPr txBox="1"/>
          <p:nvPr/>
        </p:nvSpPr>
        <p:spPr>
          <a:xfrm>
            <a:off x="7232975" y="4097917"/>
            <a:ext cx="3709926" cy="1547475"/>
          </a:xfrm>
          <a:prstGeom prst="rect">
            <a:avLst/>
          </a:prstGeom>
          <a:noFill/>
        </p:spPr>
        <p:txBody>
          <a:bodyPr wrap="none" rtlCol="0">
            <a:spAutoFit/>
          </a:bodyPr>
          <a:lstStyle/>
          <a:p>
            <a:pPr defTabSz="829889"/>
            <a:r>
              <a:rPr lang="en-US" sz="1351" dirty="0">
                <a:solidFill>
                  <a:prstClr val="black"/>
                </a:solidFill>
                <a:latin typeface="Calibri" panose="020F0502020204030204" pitchFamily="34" charset="0"/>
              </a:rPr>
              <a:t>A.  Yes, this is a carbohydrate.</a:t>
            </a:r>
          </a:p>
          <a:p>
            <a:pPr defTabSz="829889"/>
            <a:endParaRPr lang="en-US" sz="1351" dirty="0">
              <a:solidFill>
                <a:prstClr val="black"/>
              </a:solidFill>
              <a:latin typeface="Calibri" panose="020F0502020204030204" pitchFamily="34" charset="0"/>
            </a:endParaRPr>
          </a:p>
          <a:p>
            <a:pPr defTabSz="829889"/>
            <a:r>
              <a:rPr lang="en-US" sz="1351" dirty="0">
                <a:solidFill>
                  <a:prstClr val="black"/>
                </a:solidFill>
                <a:latin typeface="Calibri" panose="020F0502020204030204" pitchFamily="34" charset="0"/>
              </a:rPr>
              <a:t>B. No, it contains a carboxylic acid (COOH)</a:t>
            </a:r>
          </a:p>
          <a:p>
            <a:pPr defTabSz="829889"/>
            <a:endParaRPr lang="en-US" sz="1351" dirty="0">
              <a:solidFill>
                <a:prstClr val="black"/>
              </a:solidFill>
              <a:latin typeface="Calibri" panose="020F0502020204030204" pitchFamily="34" charset="0"/>
            </a:endParaRPr>
          </a:p>
          <a:p>
            <a:pPr defTabSz="829889"/>
            <a:r>
              <a:rPr lang="en-US" sz="1351" dirty="0">
                <a:solidFill>
                  <a:prstClr val="black"/>
                </a:solidFill>
                <a:latin typeface="Calibri" panose="020F0502020204030204" pitchFamily="34" charset="0"/>
              </a:rPr>
              <a:t>C. No, the carbonyl is not on the 1</a:t>
            </a:r>
            <a:r>
              <a:rPr lang="en-US" sz="1351" baseline="30000" dirty="0">
                <a:solidFill>
                  <a:prstClr val="black"/>
                </a:solidFill>
                <a:latin typeface="Calibri" panose="020F0502020204030204" pitchFamily="34" charset="0"/>
              </a:rPr>
              <a:t>st</a:t>
            </a:r>
            <a:r>
              <a:rPr lang="en-US" sz="1351" dirty="0">
                <a:solidFill>
                  <a:prstClr val="black"/>
                </a:solidFill>
                <a:latin typeface="Calibri" panose="020F0502020204030204" pitchFamily="34" charset="0"/>
              </a:rPr>
              <a:t> or 2</a:t>
            </a:r>
            <a:r>
              <a:rPr lang="en-US" sz="1351" baseline="30000" dirty="0">
                <a:solidFill>
                  <a:prstClr val="black"/>
                </a:solidFill>
                <a:latin typeface="Calibri" panose="020F0502020204030204" pitchFamily="34" charset="0"/>
              </a:rPr>
              <a:t>nd</a:t>
            </a:r>
            <a:r>
              <a:rPr lang="en-US" sz="1351" dirty="0">
                <a:solidFill>
                  <a:prstClr val="black"/>
                </a:solidFill>
                <a:latin typeface="Calibri" panose="020F0502020204030204" pitchFamily="34" charset="0"/>
              </a:rPr>
              <a:t> carbon</a:t>
            </a:r>
          </a:p>
          <a:p>
            <a:pPr defTabSz="829889"/>
            <a:endParaRPr lang="en-US" sz="1351" dirty="0">
              <a:solidFill>
                <a:prstClr val="black"/>
              </a:solidFill>
              <a:latin typeface="Calibri" panose="020F0502020204030204" pitchFamily="34" charset="0"/>
            </a:endParaRPr>
          </a:p>
          <a:p>
            <a:pPr defTabSz="829889"/>
            <a:r>
              <a:rPr lang="en-US" sz="1351" dirty="0">
                <a:solidFill>
                  <a:prstClr val="black"/>
                </a:solidFill>
                <a:latin typeface="Calibri" panose="020F0502020204030204" pitchFamily="34" charset="0"/>
              </a:rPr>
              <a:t>D. No, the middle carbon is missing an -OH</a:t>
            </a:r>
          </a:p>
        </p:txBody>
      </p:sp>
      <p:sp>
        <p:nvSpPr>
          <p:cNvPr id="9" name="Rectangle 8">
            <a:extLst>
              <a:ext uri="{FF2B5EF4-FFF2-40B4-BE49-F238E27FC236}">
                <a16:creationId xmlns:a16="http://schemas.microsoft.com/office/drawing/2014/main" id="{4629ACBE-1350-428B-867D-BF5FF58FDEE4}"/>
              </a:ext>
            </a:extLst>
          </p:cNvPr>
          <p:cNvSpPr/>
          <p:nvPr/>
        </p:nvSpPr>
        <p:spPr>
          <a:xfrm>
            <a:off x="7176349" y="4132983"/>
            <a:ext cx="3732319" cy="1523493"/>
          </a:xfrm>
          <a:prstGeom prst="rect">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829889"/>
            <a:endParaRPr lang="en-US" sz="1351" dirty="0">
              <a:solidFill>
                <a:prstClr val="white"/>
              </a:solidFill>
              <a:latin typeface="Calibri" panose="020F0502020204030204" pitchFamily="34" charset="0"/>
            </a:endParaRPr>
          </a:p>
        </p:txBody>
      </p:sp>
      <p:grpSp>
        <p:nvGrpSpPr>
          <p:cNvPr id="6" name="Group 5">
            <a:extLst>
              <a:ext uri="{FF2B5EF4-FFF2-40B4-BE49-F238E27FC236}">
                <a16:creationId xmlns:a16="http://schemas.microsoft.com/office/drawing/2014/main" id="{F85225EB-CF57-4129-981C-3637ACA98D64}"/>
              </a:ext>
            </a:extLst>
          </p:cNvPr>
          <p:cNvGrpSpPr/>
          <p:nvPr/>
        </p:nvGrpSpPr>
        <p:grpSpPr>
          <a:xfrm>
            <a:off x="6414390" y="628358"/>
            <a:ext cx="4239113" cy="1825987"/>
            <a:chOff x="5346700" y="1598448"/>
            <a:chExt cx="4347391" cy="1872627"/>
          </a:xfrm>
        </p:grpSpPr>
        <p:sp>
          <p:nvSpPr>
            <p:cNvPr id="10" name="TextBox 9">
              <a:extLst>
                <a:ext uri="{FF2B5EF4-FFF2-40B4-BE49-F238E27FC236}">
                  <a16:creationId xmlns:a16="http://schemas.microsoft.com/office/drawing/2014/main" id="{B15CC230-BAFF-44F2-802D-FEDAA4BC4ECB}"/>
                </a:ext>
              </a:extLst>
            </p:cNvPr>
            <p:cNvSpPr txBox="1"/>
            <p:nvPr/>
          </p:nvSpPr>
          <p:spPr>
            <a:xfrm>
              <a:off x="5346700" y="1598448"/>
              <a:ext cx="3310628" cy="352725"/>
            </a:xfrm>
            <a:prstGeom prst="rect">
              <a:avLst/>
            </a:prstGeom>
            <a:noFill/>
          </p:spPr>
          <p:txBody>
            <a:bodyPr wrap="square" rtlCol="0">
              <a:spAutoFit/>
            </a:bodyPr>
            <a:lstStyle/>
            <a:p>
              <a:pPr defTabSz="829889"/>
              <a:r>
                <a:rPr lang="en-US" sz="1635" b="1" dirty="0">
                  <a:solidFill>
                    <a:prstClr val="black"/>
                  </a:solidFill>
                  <a:latin typeface="Calibri" panose="020F0502020204030204" pitchFamily="34" charset="0"/>
                </a:rPr>
                <a:t>Functional groups:</a:t>
              </a:r>
            </a:p>
          </p:txBody>
        </p:sp>
        <p:graphicFrame>
          <p:nvGraphicFramePr>
            <p:cNvPr id="12" name="Object 11">
              <a:extLst>
                <a:ext uri="{FF2B5EF4-FFF2-40B4-BE49-F238E27FC236}">
                  <a16:creationId xmlns:a16="http://schemas.microsoft.com/office/drawing/2014/main" id="{4FE21A7F-4F94-49C5-9D81-F2C1E3663234}"/>
                </a:ext>
              </a:extLst>
            </p:cNvPr>
            <p:cNvGraphicFramePr>
              <a:graphicFrameLocks noChangeAspect="1"/>
            </p:cNvGraphicFramePr>
            <p:nvPr/>
          </p:nvGraphicFramePr>
          <p:xfrm>
            <a:off x="5727350" y="2064164"/>
            <a:ext cx="3966741" cy="1078664"/>
          </p:xfrm>
          <a:graphic>
            <a:graphicData uri="http://schemas.openxmlformats.org/presentationml/2006/ole">
              <mc:AlternateContent xmlns:mc="http://schemas.openxmlformats.org/markup-compatibility/2006">
                <mc:Choice xmlns:v="urn:schemas-microsoft-com:vml" Requires="v">
                  <p:oleObj name="MDLDrawObject Class" r:id="rId5" imgW="5429422" imgH="1476307" progId="MDLDrawOLE.MDLDrawObject.1">
                    <p:embed/>
                  </p:oleObj>
                </mc:Choice>
                <mc:Fallback>
                  <p:oleObj name="MDLDrawObject Class" r:id="rId5" imgW="5429422" imgH="1476307" progId="MDLDrawOLE.MDLDrawObject.1">
                    <p:embed/>
                    <p:pic>
                      <p:nvPicPr>
                        <p:cNvPr id="12" name="Object 11">
                          <a:extLst>
                            <a:ext uri="{FF2B5EF4-FFF2-40B4-BE49-F238E27FC236}">
                              <a16:creationId xmlns:a16="http://schemas.microsoft.com/office/drawing/2014/main" id="{4FE21A7F-4F94-49C5-9D81-F2C1E3663234}"/>
                            </a:ext>
                          </a:extLst>
                        </p:cNvPr>
                        <p:cNvPicPr/>
                        <p:nvPr/>
                      </p:nvPicPr>
                      <p:blipFill>
                        <a:blip r:embed="rId6"/>
                        <a:stretch>
                          <a:fillRect/>
                        </a:stretch>
                      </p:blipFill>
                      <p:spPr>
                        <a:xfrm>
                          <a:off x="5727350" y="2064164"/>
                          <a:ext cx="3966741" cy="1078664"/>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40E24A10-4D29-4EE0-9035-03B5435103A5}"/>
                </a:ext>
              </a:extLst>
            </p:cNvPr>
            <p:cNvSpPr txBox="1"/>
            <p:nvPr/>
          </p:nvSpPr>
          <p:spPr>
            <a:xfrm>
              <a:off x="6430783" y="3092309"/>
              <a:ext cx="2408712" cy="378766"/>
            </a:xfrm>
            <a:prstGeom prst="rect">
              <a:avLst/>
            </a:prstGeom>
            <a:noFill/>
          </p:spPr>
          <p:txBody>
            <a:bodyPr wrap="none" rtlCol="0">
              <a:spAutoFit/>
            </a:bodyPr>
            <a:lstStyle/>
            <a:p>
              <a:pPr defTabSz="829889"/>
              <a:r>
                <a:rPr lang="en-US" dirty="0">
                  <a:solidFill>
                    <a:srgbClr val="FF0000"/>
                  </a:solidFill>
                  <a:latin typeface="Calibri" panose="020F0502020204030204" pitchFamily="34" charset="0"/>
                </a:rPr>
                <a:t>Carbonyl group –&gt; C=O</a:t>
              </a:r>
            </a:p>
          </p:txBody>
        </p:sp>
        <p:sp>
          <p:nvSpPr>
            <p:cNvPr id="14" name="Oval 13">
              <a:extLst>
                <a:ext uri="{FF2B5EF4-FFF2-40B4-BE49-F238E27FC236}">
                  <a16:creationId xmlns:a16="http://schemas.microsoft.com/office/drawing/2014/main" id="{B432BE9E-6881-4489-8207-14D4FADE97C2}"/>
                </a:ext>
              </a:extLst>
            </p:cNvPr>
            <p:cNvSpPr/>
            <p:nvPr/>
          </p:nvSpPr>
          <p:spPr>
            <a:xfrm rot="20247138">
              <a:off x="5976291" y="2137704"/>
              <a:ext cx="419806" cy="2645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dirty="0">
                <a:solidFill>
                  <a:prstClr val="white"/>
                </a:solidFill>
                <a:latin typeface="Calibri" panose="020F0502020204030204" pitchFamily="34" charset="0"/>
              </a:endParaRPr>
            </a:p>
          </p:txBody>
        </p:sp>
        <p:sp>
          <p:nvSpPr>
            <p:cNvPr id="15" name="Oval 14">
              <a:extLst>
                <a:ext uri="{FF2B5EF4-FFF2-40B4-BE49-F238E27FC236}">
                  <a16:creationId xmlns:a16="http://schemas.microsoft.com/office/drawing/2014/main" id="{A8BA3F42-73B5-4D90-BC5F-103E6071F69E}"/>
                </a:ext>
              </a:extLst>
            </p:cNvPr>
            <p:cNvSpPr/>
            <p:nvPr/>
          </p:nvSpPr>
          <p:spPr>
            <a:xfrm rot="20247138">
              <a:off x="7286939" y="2135070"/>
              <a:ext cx="419806" cy="2698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dirty="0">
                <a:solidFill>
                  <a:prstClr val="white"/>
                </a:solidFill>
                <a:latin typeface="Calibri" panose="020F0502020204030204" pitchFamily="34" charset="0"/>
              </a:endParaRPr>
            </a:p>
          </p:txBody>
        </p:sp>
        <p:sp>
          <p:nvSpPr>
            <p:cNvPr id="16" name="Oval 15">
              <a:extLst>
                <a:ext uri="{FF2B5EF4-FFF2-40B4-BE49-F238E27FC236}">
                  <a16:creationId xmlns:a16="http://schemas.microsoft.com/office/drawing/2014/main" id="{46396BAB-4C35-4209-89FB-F851293FBC8D}"/>
                </a:ext>
              </a:extLst>
            </p:cNvPr>
            <p:cNvSpPr/>
            <p:nvPr/>
          </p:nvSpPr>
          <p:spPr>
            <a:xfrm rot="20247138">
              <a:off x="8630373" y="2144015"/>
              <a:ext cx="419806" cy="2698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dirty="0">
                <a:solidFill>
                  <a:prstClr val="white"/>
                </a:solidFill>
                <a:latin typeface="Calibri" panose="020F0502020204030204" pitchFamily="34" charset="0"/>
              </a:endParaRPr>
            </a:p>
          </p:txBody>
        </p:sp>
      </p:grpSp>
      <p:sp>
        <p:nvSpPr>
          <p:cNvPr id="8" name="Date Placeholder 7">
            <a:extLst>
              <a:ext uri="{FF2B5EF4-FFF2-40B4-BE49-F238E27FC236}">
                <a16:creationId xmlns:a16="http://schemas.microsoft.com/office/drawing/2014/main" id="{7E79F141-E5D2-40F3-98B4-9CD16B4D3F6C}"/>
              </a:ext>
            </a:extLst>
          </p:cNvPr>
          <p:cNvSpPr>
            <a:spLocks noGrp="1"/>
          </p:cNvSpPr>
          <p:nvPr>
            <p:ph type="dt" sz="half" idx="10"/>
          </p:nvPr>
        </p:nvSpPr>
        <p:spPr/>
        <p:txBody>
          <a:bodyPr/>
          <a:lstStyle/>
          <a:p>
            <a:fld id="{2851BE0A-B12C-487E-B52E-C883163E9245}" type="datetime1">
              <a:rPr lang="en-US" smtClean="0"/>
              <a:t>8/12/2023</a:t>
            </a:fld>
            <a:endParaRPr lang="en-US"/>
          </a:p>
        </p:txBody>
      </p:sp>
      <p:sp>
        <p:nvSpPr>
          <p:cNvPr id="11" name="Footer Placeholder 10">
            <a:extLst>
              <a:ext uri="{FF2B5EF4-FFF2-40B4-BE49-F238E27FC236}">
                <a16:creationId xmlns:a16="http://schemas.microsoft.com/office/drawing/2014/main" id="{7080BB0B-CC0A-4DBF-85BD-71DBB3EBC83F}"/>
              </a:ext>
            </a:extLst>
          </p:cNvPr>
          <p:cNvSpPr>
            <a:spLocks noGrp="1"/>
          </p:cNvSpPr>
          <p:nvPr>
            <p:ph type="ftr" sz="quarter" idx="11"/>
          </p:nvPr>
        </p:nvSpPr>
        <p:spPr/>
        <p:txBody>
          <a:bodyPr/>
          <a:lstStyle/>
          <a:p>
            <a:r>
              <a:rPr lang="en-US"/>
              <a:t>Lecture 1 - D &amp; D</a:t>
            </a:r>
          </a:p>
        </p:txBody>
      </p:sp>
      <p:sp>
        <p:nvSpPr>
          <p:cNvPr id="17" name="Slide Number Placeholder 16">
            <a:extLst>
              <a:ext uri="{FF2B5EF4-FFF2-40B4-BE49-F238E27FC236}">
                <a16:creationId xmlns:a16="http://schemas.microsoft.com/office/drawing/2014/main" id="{80245A96-51DE-4279-8C44-CF8F464FFDAF}"/>
              </a:ext>
            </a:extLst>
          </p:cNvPr>
          <p:cNvSpPr>
            <a:spLocks noGrp="1"/>
          </p:cNvSpPr>
          <p:nvPr>
            <p:ph type="sldNum" sz="quarter" idx="12"/>
          </p:nvPr>
        </p:nvSpPr>
        <p:spPr/>
        <p:txBody>
          <a:bodyPr/>
          <a:lstStyle/>
          <a:p>
            <a:fld id="{DC3BB032-4020-48F4-953B-341806DC4A2B}" type="slidenum">
              <a:rPr lang="en-US" smtClean="0"/>
              <a:t>56</a:t>
            </a:fld>
            <a:endParaRPr lang="en-US"/>
          </a:p>
        </p:txBody>
      </p:sp>
    </p:spTree>
    <p:extLst>
      <p:ext uri="{BB962C8B-B14F-4D97-AF65-F5344CB8AC3E}">
        <p14:creationId xmlns:p14="http://schemas.microsoft.com/office/powerpoint/2010/main" val="41716248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15106"/>
          <a:stretch/>
        </p:blipFill>
        <p:spPr>
          <a:xfrm>
            <a:off x="2053963" y="2400777"/>
            <a:ext cx="3197581" cy="3379787"/>
          </a:xfrm>
          <a:prstGeom prst="rect">
            <a:avLst/>
          </a:prstGeom>
        </p:spPr>
      </p:pic>
      <p:sp>
        <p:nvSpPr>
          <p:cNvPr id="2" name="Title 1"/>
          <p:cNvSpPr>
            <a:spLocks noGrp="1"/>
          </p:cNvSpPr>
          <p:nvPr>
            <p:ph type="title"/>
          </p:nvPr>
        </p:nvSpPr>
        <p:spPr>
          <a:xfrm>
            <a:off x="1115721" y="0"/>
            <a:ext cx="9960557" cy="857251"/>
          </a:xfrm>
        </p:spPr>
        <p:txBody>
          <a:bodyPr>
            <a:noAutofit/>
          </a:bodyPr>
          <a:lstStyle/>
          <a:p>
            <a:r>
              <a:rPr lang="en-US" sz="2800" b="0" dirty="0">
                <a:solidFill>
                  <a:schemeClr val="tx1"/>
                </a:solidFill>
                <a:ea typeface="Comic Sans MS" charset="0"/>
              </a:rPr>
              <a:t>3 ways simple sugars (monosaccharides) differ from each other</a:t>
            </a:r>
          </a:p>
        </p:txBody>
      </p:sp>
      <p:sp>
        <p:nvSpPr>
          <p:cNvPr id="6" name="Rectangle 5"/>
          <p:cNvSpPr/>
          <p:nvPr/>
        </p:nvSpPr>
        <p:spPr>
          <a:xfrm>
            <a:off x="1489639" y="2356501"/>
            <a:ext cx="2878673" cy="338554"/>
          </a:xfrm>
          <a:prstGeom prst="rect">
            <a:avLst/>
          </a:prstGeom>
        </p:spPr>
        <p:txBody>
          <a:bodyPr wrap="none">
            <a:spAutoFit/>
          </a:bodyPr>
          <a:lstStyle/>
          <a:p>
            <a:pPr defTabSz="829889"/>
            <a:r>
              <a:rPr lang="en-US" sz="1600" b="1" dirty="0">
                <a:solidFill>
                  <a:prstClr val="black"/>
                </a:solidFill>
                <a:latin typeface="Calibri" panose="020F0502020204030204" pitchFamily="34" charset="0"/>
                <a:ea typeface="Comic Sans MS" charset="0"/>
                <a:cs typeface="Calibri" panose="020F0502020204030204" pitchFamily="34" charset="0"/>
              </a:rPr>
              <a:t>Carbonyl group is located on </a:t>
            </a:r>
            <a:r>
              <a:rPr lang="en-US" sz="1600" b="1" dirty="0">
                <a:solidFill>
                  <a:srgbClr val="FF0000"/>
                </a:solidFill>
                <a:latin typeface="Calibri" panose="020F0502020204030204" pitchFamily="34" charset="0"/>
                <a:ea typeface="Comic Sans MS" charset="0"/>
                <a:cs typeface="Calibri" panose="020F0502020204030204" pitchFamily="34" charset="0"/>
              </a:rPr>
              <a:t>C</a:t>
            </a:r>
            <a:r>
              <a:rPr lang="en-US" sz="1600" b="1" baseline="-25000" dirty="0">
                <a:solidFill>
                  <a:srgbClr val="FF0000"/>
                </a:solidFill>
                <a:latin typeface="Calibri" panose="020F0502020204030204" pitchFamily="34" charset="0"/>
                <a:ea typeface="Comic Sans MS" charset="0"/>
                <a:cs typeface="Calibri" panose="020F0502020204030204" pitchFamily="34" charset="0"/>
              </a:rPr>
              <a:t>1</a:t>
            </a:r>
            <a:endParaRPr lang="en-US" sz="1600" baseline="-25000" dirty="0">
              <a:solidFill>
                <a:srgbClr val="FF0000"/>
              </a:solidFill>
              <a:latin typeface="Calibri" panose="020F0502020204030204" pitchFamily="34" charset="0"/>
            </a:endParaRPr>
          </a:p>
        </p:txBody>
      </p:sp>
      <p:sp>
        <p:nvSpPr>
          <p:cNvPr id="8" name="Rectangle 7">
            <a:extLst>
              <a:ext uri="{FF2B5EF4-FFF2-40B4-BE49-F238E27FC236}">
                <a16:creationId xmlns:a16="http://schemas.microsoft.com/office/drawing/2014/main" id="{2B8CB9BC-A2D3-44CA-AEF8-0EC0F5895B45}"/>
              </a:ext>
            </a:extLst>
          </p:cNvPr>
          <p:cNvSpPr/>
          <p:nvPr/>
        </p:nvSpPr>
        <p:spPr>
          <a:xfrm>
            <a:off x="1487848" y="718360"/>
            <a:ext cx="3998552" cy="1200329"/>
          </a:xfrm>
          <a:prstGeom prst="rect">
            <a:avLst/>
          </a:prstGeom>
        </p:spPr>
        <p:txBody>
          <a:bodyPr wrap="square">
            <a:spAutoFit/>
          </a:bodyPr>
          <a:lstStyle/>
          <a:p>
            <a:pPr defTabSz="829889"/>
            <a:r>
              <a:rPr lang="en-US" b="1" dirty="0">
                <a:solidFill>
                  <a:srgbClr val="002060"/>
                </a:solidFill>
                <a:latin typeface="Calibri" panose="020F0502020204030204" pitchFamily="34" charset="0"/>
                <a:ea typeface="Comic Sans MS" charset="0"/>
                <a:cs typeface="Calibri" panose="020F0502020204030204" pitchFamily="34" charset="0"/>
              </a:rPr>
              <a:t>1. Location of the carbonyl group</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2. Number of carbons</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3. Spatial arrangement of atoms (the position of the OH groups)</a:t>
            </a:r>
          </a:p>
        </p:txBody>
      </p:sp>
      <p:sp>
        <p:nvSpPr>
          <p:cNvPr id="11" name="TextBox 10">
            <a:extLst>
              <a:ext uri="{FF2B5EF4-FFF2-40B4-BE49-F238E27FC236}">
                <a16:creationId xmlns:a16="http://schemas.microsoft.com/office/drawing/2014/main" id="{D51C8BE8-C132-4F5F-B5EA-F14271ADA5D4}"/>
              </a:ext>
            </a:extLst>
          </p:cNvPr>
          <p:cNvSpPr txBox="1"/>
          <p:nvPr/>
        </p:nvSpPr>
        <p:spPr>
          <a:xfrm>
            <a:off x="1236869" y="5582554"/>
            <a:ext cx="2404980" cy="830997"/>
          </a:xfrm>
          <a:prstGeom prst="rect">
            <a:avLst/>
          </a:prstGeom>
          <a:noFill/>
        </p:spPr>
        <p:txBody>
          <a:bodyPr wrap="square" rtlCol="0">
            <a:spAutoFit/>
          </a:bodyPr>
          <a:lstStyle/>
          <a:p>
            <a:pPr defTabSz="829889"/>
            <a:r>
              <a:rPr lang="en-US" sz="1600" dirty="0">
                <a:solidFill>
                  <a:prstClr val="black"/>
                </a:solidFill>
                <a:latin typeface="Calibri" panose="020F0502020204030204" pitchFamily="34" charset="0"/>
              </a:rPr>
              <a:t>Numbering carbons:</a:t>
            </a:r>
          </a:p>
          <a:p>
            <a:pPr defTabSz="829889"/>
            <a:r>
              <a:rPr lang="en-US" sz="1600" dirty="0">
                <a:solidFill>
                  <a:prstClr val="black"/>
                </a:solidFill>
                <a:latin typeface="Calibri" panose="020F0502020204030204" pitchFamily="34" charset="0"/>
              </a:rPr>
              <a:t>Carbon 1 is at the end closest to the C=O group.</a:t>
            </a:r>
          </a:p>
        </p:txBody>
      </p:sp>
      <p:sp>
        <p:nvSpPr>
          <p:cNvPr id="12" name="TextBox 11">
            <a:extLst>
              <a:ext uri="{FF2B5EF4-FFF2-40B4-BE49-F238E27FC236}">
                <a16:creationId xmlns:a16="http://schemas.microsoft.com/office/drawing/2014/main" id="{670C1136-BDE9-42BB-B0D1-59FCE21C9B06}"/>
              </a:ext>
            </a:extLst>
          </p:cNvPr>
          <p:cNvSpPr txBox="1"/>
          <p:nvPr/>
        </p:nvSpPr>
        <p:spPr>
          <a:xfrm>
            <a:off x="3846483" y="5668141"/>
            <a:ext cx="1732784" cy="584775"/>
          </a:xfrm>
          <a:prstGeom prst="rect">
            <a:avLst/>
          </a:prstGeom>
          <a:noFill/>
        </p:spPr>
        <p:txBody>
          <a:bodyPr wrap="square" rtlCol="0">
            <a:spAutoFit/>
          </a:bodyPr>
          <a:lstStyle/>
          <a:p>
            <a:pPr defTabSz="829889"/>
            <a:r>
              <a:rPr lang="en-US" sz="1600" i="1" dirty="0">
                <a:solidFill>
                  <a:srgbClr val="00B0F0"/>
                </a:solidFill>
                <a:latin typeface="Calibri" panose="020F0502020204030204" pitchFamily="34" charset="0"/>
              </a:rPr>
              <a:t>What carbon is the carbonyl?</a:t>
            </a:r>
          </a:p>
        </p:txBody>
      </p:sp>
      <mc:AlternateContent xmlns:mc="http://schemas.openxmlformats.org/markup-compatibility/2006" xmlns:p14="http://schemas.microsoft.com/office/powerpoint/2010/main">
        <mc:Choice Requires="p14">
          <p:contentPart p14:bwMode="auto" r:id="rId4">
            <p14:nvContentPartPr>
              <p14:cNvPr id="46" name="Ink 45">
                <a:extLst>
                  <a:ext uri="{FF2B5EF4-FFF2-40B4-BE49-F238E27FC236}">
                    <a16:creationId xmlns:a16="http://schemas.microsoft.com/office/drawing/2014/main" id="{86A1EC28-561A-4539-B793-91E6E9B96D36}"/>
                  </a:ext>
                </a:extLst>
              </p14:cNvPr>
              <p14:cNvContentPartPr/>
              <p14:nvPr/>
            </p14:nvContentPartPr>
            <p14:xfrm>
              <a:off x="5745119" y="5424905"/>
              <a:ext cx="27771" cy="8495"/>
            </p14:xfrm>
          </p:contentPart>
        </mc:Choice>
        <mc:Fallback xmlns="">
          <p:pic>
            <p:nvPicPr>
              <p:cNvPr id="46" name="Ink 45">
                <a:extLst>
                  <a:ext uri="{FF2B5EF4-FFF2-40B4-BE49-F238E27FC236}">
                    <a16:creationId xmlns:a16="http://schemas.microsoft.com/office/drawing/2014/main" id="{86A1EC28-561A-4539-B793-91E6E9B96D36}"/>
                  </a:ext>
                </a:extLst>
              </p:cNvPr>
              <p:cNvPicPr/>
              <p:nvPr/>
            </p:nvPicPr>
            <p:blipFill>
              <a:blip r:embed="rId5"/>
              <a:stretch>
                <a:fillRect/>
              </a:stretch>
            </p:blipFill>
            <p:spPr>
              <a:xfrm>
                <a:off x="5736102" y="5416056"/>
                <a:ext cx="45443" cy="2583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7" name="Ink 46">
                <a:extLst>
                  <a:ext uri="{FF2B5EF4-FFF2-40B4-BE49-F238E27FC236}">
                    <a16:creationId xmlns:a16="http://schemas.microsoft.com/office/drawing/2014/main" id="{D06BACCE-A559-4AF1-9B3A-26FD9659236A}"/>
                  </a:ext>
                </a:extLst>
              </p14:cNvPr>
              <p14:cNvContentPartPr/>
              <p14:nvPr/>
            </p14:nvContentPartPr>
            <p14:xfrm>
              <a:off x="7888092" y="5468031"/>
              <a:ext cx="13723" cy="5228"/>
            </p14:xfrm>
          </p:contentPart>
        </mc:Choice>
        <mc:Fallback xmlns="">
          <p:pic>
            <p:nvPicPr>
              <p:cNvPr id="47" name="Ink 46">
                <a:extLst>
                  <a:ext uri="{FF2B5EF4-FFF2-40B4-BE49-F238E27FC236}">
                    <a16:creationId xmlns:a16="http://schemas.microsoft.com/office/drawing/2014/main" id="{D06BACCE-A559-4AF1-9B3A-26FD9659236A}"/>
                  </a:ext>
                </a:extLst>
              </p:cNvPr>
              <p:cNvPicPr/>
              <p:nvPr/>
            </p:nvPicPr>
            <p:blipFill>
              <a:blip r:embed="rId7"/>
              <a:stretch>
                <a:fillRect/>
              </a:stretch>
            </p:blipFill>
            <p:spPr>
              <a:xfrm>
                <a:off x="7879064" y="5459318"/>
                <a:ext cx="31418" cy="22306"/>
              </a:xfrm>
              <a:prstGeom prst="rect">
                <a:avLst/>
              </a:prstGeom>
            </p:spPr>
          </p:pic>
        </mc:Fallback>
      </mc:AlternateContent>
      <p:pic>
        <p:nvPicPr>
          <p:cNvPr id="13" name="Picture 12">
            <a:extLst>
              <a:ext uri="{FF2B5EF4-FFF2-40B4-BE49-F238E27FC236}">
                <a16:creationId xmlns:a16="http://schemas.microsoft.com/office/drawing/2014/main" id="{35E3F219-13E0-4E6B-851E-B10A0199A3B2}"/>
              </a:ext>
            </a:extLst>
          </p:cNvPr>
          <p:cNvPicPr>
            <a:picLocks noChangeAspect="1"/>
          </p:cNvPicPr>
          <p:nvPr/>
        </p:nvPicPr>
        <p:blipFill rotWithShape="1">
          <a:blip r:embed="rId8"/>
          <a:srcRect l="13703" t="11025" r="8555" b="-158"/>
          <a:stretch/>
        </p:blipFill>
        <p:spPr>
          <a:xfrm>
            <a:off x="6341545" y="2089676"/>
            <a:ext cx="4277109" cy="3943321"/>
          </a:xfrm>
          <a:prstGeom prst="rect">
            <a:avLst/>
          </a:prstGeom>
        </p:spPr>
      </p:pic>
      <p:sp>
        <p:nvSpPr>
          <p:cNvPr id="14" name="Rectangle 13">
            <a:extLst>
              <a:ext uri="{FF2B5EF4-FFF2-40B4-BE49-F238E27FC236}">
                <a16:creationId xmlns:a16="http://schemas.microsoft.com/office/drawing/2014/main" id="{8E934EB0-226C-49A2-98AE-98B97F65DD65}"/>
              </a:ext>
            </a:extLst>
          </p:cNvPr>
          <p:cNvSpPr/>
          <p:nvPr/>
        </p:nvSpPr>
        <p:spPr>
          <a:xfrm>
            <a:off x="6441783" y="800065"/>
            <a:ext cx="3862431" cy="1200329"/>
          </a:xfrm>
          <a:prstGeom prst="rect">
            <a:avLst/>
          </a:prstGeom>
        </p:spPr>
        <p:txBody>
          <a:bodyPr wrap="square">
            <a:spAutoFit/>
          </a:bodyPr>
          <a:lstStyle/>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1. Location of the carbonyl group</a:t>
            </a:r>
          </a:p>
          <a:p>
            <a:pPr defTabSz="829889"/>
            <a:r>
              <a:rPr lang="en-US" b="1" dirty="0">
                <a:solidFill>
                  <a:srgbClr val="002060"/>
                </a:solidFill>
                <a:latin typeface="Calibri" panose="020F0502020204030204" pitchFamily="34" charset="0"/>
                <a:ea typeface="Comic Sans MS" charset="0"/>
                <a:cs typeface="Calibri" panose="020F0502020204030204" pitchFamily="34" charset="0"/>
              </a:rPr>
              <a:t>2. Number of carbons</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3. Spatial arrangement of atoms (the position of the OH groups)</a:t>
            </a:r>
          </a:p>
        </p:txBody>
      </p:sp>
      <p:sp>
        <p:nvSpPr>
          <p:cNvPr id="3" name="Date Placeholder 2">
            <a:extLst>
              <a:ext uri="{FF2B5EF4-FFF2-40B4-BE49-F238E27FC236}">
                <a16:creationId xmlns:a16="http://schemas.microsoft.com/office/drawing/2014/main" id="{2228AC52-24E9-40ED-BE69-12907714E598}"/>
              </a:ext>
            </a:extLst>
          </p:cNvPr>
          <p:cNvSpPr>
            <a:spLocks noGrp="1"/>
          </p:cNvSpPr>
          <p:nvPr>
            <p:ph type="dt" sz="half" idx="10"/>
          </p:nvPr>
        </p:nvSpPr>
        <p:spPr/>
        <p:txBody>
          <a:bodyPr/>
          <a:lstStyle/>
          <a:p>
            <a:fld id="{5D1D54DB-0FED-4268-BD82-C2AACD85B46F}" type="datetime1">
              <a:rPr lang="en-US" smtClean="0"/>
              <a:t>8/12/2023</a:t>
            </a:fld>
            <a:endParaRPr lang="en-US"/>
          </a:p>
        </p:txBody>
      </p:sp>
      <p:sp>
        <p:nvSpPr>
          <p:cNvPr id="5" name="Footer Placeholder 4">
            <a:extLst>
              <a:ext uri="{FF2B5EF4-FFF2-40B4-BE49-F238E27FC236}">
                <a16:creationId xmlns:a16="http://schemas.microsoft.com/office/drawing/2014/main" id="{37B526C8-9D12-4C73-B173-55F96FE8DE40}"/>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A07888ED-3C53-4415-88C9-2DA0032A9A69}"/>
              </a:ext>
            </a:extLst>
          </p:cNvPr>
          <p:cNvSpPr>
            <a:spLocks noGrp="1"/>
          </p:cNvSpPr>
          <p:nvPr>
            <p:ph type="sldNum" sz="quarter" idx="12"/>
          </p:nvPr>
        </p:nvSpPr>
        <p:spPr/>
        <p:txBody>
          <a:bodyPr/>
          <a:lstStyle/>
          <a:p>
            <a:fld id="{DC3BB032-4020-48F4-953B-341806DC4A2B}" type="slidenum">
              <a:rPr lang="en-US" smtClean="0"/>
              <a:t>57</a:t>
            </a:fld>
            <a:endParaRPr lang="en-US"/>
          </a:p>
        </p:txBody>
      </p:sp>
    </p:spTree>
    <p:extLst>
      <p:ext uri="{BB962C8B-B14F-4D97-AF65-F5344CB8AC3E}">
        <p14:creationId xmlns:p14="http://schemas.microsoft.com/office/powerpoint/2010/main" val="4336954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2C7EC55-5436-4781-8EF7-AB1D7D86DFBA}"/>
              </a:ext>
            </a:extLst>
          </p:cNvPr>
          <p:cNvSpPr/>
          <p:nvPr/>
        </p:nvSpPr>
        <p:spPr>
          <a:xfrm>
            <a:off x="1674915" y="1368544"/>
            <a:ext cx="3811485" cy="1477328"/>
          </a:xfrm>
          <a:prstGeom prst="rect">
            <a:avLst/>
          </a:prstGeom>
        </p:spPr>
        <p:txBody>
          <a:bodyPr wrap="square">
            <a:spAutoFit/>
          </a:bodyPr>
          <a:lstStyle/>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1. Location of the carbonyl group</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2. Number of carbons</a:t>
            </a:r>
          </a:p>
          <a:p>
            <a:pPr defTabSz="829889"/>
            <a:r>
              <a:rPr lang="en-US" b="1" dirty="0">
                <a:solidFill>
                  <a:srgbClr val="002060"/>
                </a:solidFill>
                <a:latin typeface="Calibri" panose="020F0502020204030204" pitchFamily="34" charset="0"/>
                <a:ea typeface="Comic Sans MS" charset="0"/>
                <a:cs typeface="Calibri" panose="020F0502020204030204" pitchFamily="34" charset="0"/>
              </a:rPr>
              <a:t>3. Spatial arrangement of atoms (the position of the OH groups – opposite chirality)</a:t>
            </a:r>
          </a:p>
        </p:txBody>
      </p:sp>
      <p:pic>
        <p:nvPicPr>
          <p:cNvPr id="9" name="Picture 8">
            <a:extLst>
              <a:ext uri="{FF2B5EF4-FFF2-40B4-BE49-F238E27FC236}">
                <a16:creationId xmlns:a16="http://schemas.microsoft.com/office/drawing/2014/main" id="{8AF76467-96C9-4B31-857C-E5F15B3C4B02}"/>
              </a:ext>
            </a:extLst>
          </p:cNvPr>
          <p:cNvPicPr>
            <a:picLocks noChangeAspect="1"/>
          </p:cNvPicPr>
          <p:nvPr/>
        </p:nvPicPr>
        <p:blipFill>
          <a:blip r:embed="rId3"/>
          <a:stretch>
            <a:fillRect/>
          </a:stretch>
        </p:blipFill>
        <p:spPr>
          <a:xfrm>
            <a:off x="5943601" y="1765877"/>
            <a:ext cx="4440091" cy="4253924"/>
          </a:xfrm>
          <a:prstGeom prst="rect">
            <a:avLst/>
          </a:prstGeom>
        </p:spPr>
      </p:pic>
      <p:sp>
        <p:nvSpPr>
          <p:cNvPr id="11" name="TextBox 10">
            <a:extLst>
              <a:ext uri="{FF2B5EF4-FFF2-40B4-BE49-F238E27FC236}">
                <a16:creationId xmlns:a16="http://schemas.microsoft.com/office/drawing/2014/main" id="{7AABDA56-11BF-475E-970B-37524CA1023C}"/>
              </a:ext>
            </a:extLst>
          </p:cNvPr>
          <p:cNvSpPr txBox="1"/>
          <p:nvPr/>
        </p:nvSpPr>
        <p:spPr>
          <a:xfrm>
            <a:off x="1600843" y="3819868"/>
            <a:ext cx="3545100" cy="1200329"/>
          </a:xfrm>
          <a:prstGeom prst="rect">
            <a:avLst/>
          </a:prstGeom>
          <a:noFill/>
        </p:spPr>
        <p:txBody>
          <a:bodyPr wrap="square" rtlCol="0">
            <a:spAutoFit/>
          </a:bodyPr>
          <a:lstStyle/>
          <a:p>
            <a:pPr defTabSz="829889"/>
            <a:r>
              <a:rPr lang="en-US" i="1" dirty="0">
                <a:solidFill>
                  <a:srgbClr val="1F497D">
                    <a:lumMod val="60000"/>
                    <a:lumOff val="40000"/>
                  </a:srgbClr>
                </a:solidFill>
                <a:latin typeface="Calibri" panose="020F0502020204030204" pitchFamily="34" charset="0"/>
              </a:rPr>
              <a:t>The sugars on the right are all 6-carbon aldoses.</a:t>
            </a:r>
          </a:p>
          <a:p>
            <a:pPr defTabSz="829889"/>
            <a:endParaRPr lang="en-US" i="1" dirty="0">
              <a:solidFill>
                <a:srgbClr val="1F497D">
                  <a:lumMod val="60000"/>
                  <a:lumOff val="40000"/>
                </a:srgbClr>
              </a:solidFill>
              <a:latin typeface="Calibri" panose="020F0502020204030204" pitchFamily="34" charset="0"/>
            </a:endParaRPr>
          </a:p>
          <a:p>
            <a:pPr defTabSz="829889"/>
            <a:r>
              <a:rPr lang="en-US" i="1" dirty="0">
                <a:solidFill>
                  <a:srgbClr val="1F497D">
                    <a:lumMod val="60000"/>
                    <a:lumOff val="40000"/>
                  </a:srgbClr>
                </a:solidFill>
                <a:latin typeface="Calibri" panose="020F0502020204030204" pitchFamily="34" charset="0"/>
              </a:rPr>
              <a:t>How do they differ?</a:t>
            </a:r>
          </a:p>
        </p:txBody>
      </p:sp>
      <p:sp>
        <p:nvSpPr>
          <p:cNvPr id="14" name="Title 1">
            <a:extLst>
              <a:ext uri="{FF2B5EF4-FFF2-40B4-BE49-F238E27FC236}">
                <a16:creationId xmlns:a16="http://schemas.microsoft.com/office/drawing/2014/main" id="{63F42DB6-2562-46B1-B432-AA93C7FCEF5A}"/>
              </a:ext>
            </a:extLst>
          </p:cNvPr>
          <p:cNvSpPr txBox="1">
            <a:spLocks/>
          </p:cNvSpPr>
          <p:nvPr/>
        </p:nvSpPr>
        <p:spPr>
          <a:xfrm>
            <a:off x="962737" y="105922"/>
            <a:ext cx="9781135" cy="857251"/>
          </a:xfrm>
          <a:prstGeom prst="rect">
            <a:avLst/>
          </a:prstGeom>
        </p:spPr>
        <p:txBody>
          <a:bodyPr>
            <a:noAutofit/>
          </a:bodyPr>
          <a:lstStyle>
            <a:lvl1pPr>
              <a:defRPr>
                <a:latin typeface="Calibri" panose="020F0502020204030204" pitchFamily="34" charset="0"/>
                <a:ea typeface="+mj-ea"/>
                <a:cs typeface="Calibri" panose="020F0502020204030204" pitchFamily="34" charset="0"/>
              </a:defRPr>
            </a:lvl1pPr>
          </a:lstStyle>
          <a:p>
            <a:pPr defTabSz="829889"/>
            <a:r>
              <a:rPr lang="en-US" sz="2800" kern="0" dirty="0">
                <a:solidFill>
                  <a:prstClr val="black"/>
                </a:solidFill>
                <a:ea typeface="Comic Sans MS" charset="0"/>
              </a:rPr>
              <a:t>3 ways simple sugars (monosaccharides) differ from each other</a:t>
            </a:r>
          </a:p>
        </p:txBody>
      </p:sp>
      <p:sp>
        <p:nvSpPr>
          <p:cNvPr id="2" name="Date Placeholder 1">
            <a:extLst>
              <a:ext uri="{FF2B5EF4-FFF2-40B4-BE49-F238E27FC236}">
                <a16:creationId xmlns:a16="http://schemas.microsoft.com/office/drawing/2014/main" id="{13D1EA54-8D75-4020-874B-8ED194C51CE2}"/>
              </a:ext>
            </a:extLst>
          </p:cNvPr>
          <p:cNvSpPr>
            <a:spLocks noGrp="1"/>
          </p:cNvSpPr>
          <p:nvPr>
            <p:ph type="dt" sz="half" idx="10"/>
          </p:nvPr>
        </p:nvSpPr>
        <p:spPr/>
        <p:txBody>
          <a:bodyPr/>
          <a:lstStyle/>
          <a:p>
            <a:fld id="{381DF05C-1796-4881-BB95-BC1A970E4142}" type="datetime1">
              <a:rPr lang="en-US" smtClean="0"/>
              <a:t>8/12/2023</a:t>
            </a:fld>
            <a:endParaRPr lang="en-US"/>
          </a:p>
        </p:txBody>
      </p:sp>
      <p:sp>
        <p:nvSpPr>
          <p:cNvPr id="3" name="Footer Placeholder 2">
            <a:extLst>
              <a:ext uri="{FF2B5EF4-FFF2-40B4-BE49-F238E27FC236}">
                <a16:creationId xmlns:a16="http://schemas.microsoft.com/office/drawing/2014/main" id="{0D46FDA4-6341-4523-A465-F2E0D0CFAEA4}"/>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097A8DC5-DE72-4455-9FF4-D191D85D34FC}"/>
              </a:ext>
            </a:extLst>
          </p:cNvPr>
          <p:cNvSpPr>
            <a:spLocks noGrp="1"/>
          </p:cNvSpPr>
          <p:nvPr>
            <p:ph type="sldNum" sz="quarter" idx="12"/>
          </p:nvPr>
        </p:nvSpPr>
        <p:spPr/>
        <p:txBody>
          <a:bodyPr/>
          <a:lstStyle/>
          <a:p>
            <a:fld id="{DC3BB032-4020-48F4-953B-341806DC4A2B}" type="slidenum">
              <a:rPr lang="en-US" smtClean="0"/>
              <a:t>58</a:t>
            </a:fld>
            <a:endParaRPr lang="en-US"/>
          </a:p>
        </p:txBody>
      </p:sp>
    </p:spTree>
    <p:extLst>
      <p:ext uri="{BB962C8B-B14F-4D97-AF65-F5344CB8AC3E}">
        <p14:creationId xmlns:p14="http://schemas.microsoft.com/office/powerpoint/2010/main" val="25370928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405167E-CE08-4EF0-A929-456714AE819A}"/>
              </a:ext>
            </a:extLst>
          </p:cNvPr>
          <p:cNvSpPr/>
          <p:nvPr/>
        </p:nvSpPr>
        <p:spPr>
          <a:xfrm>
            <a:off x="1600200" y="4673816"/>
            <a:ext cx="9730069" cy="1200329"/>
          </a:xfrm>
          <a:prstGeom prst="rect">
            <a:avLst/>
          </a:prstGeom>
        </p:spPr>
        <p:txBody>
          <a:bodyPr wrap="square">
            <a:spAutoFit/>
          </a:bodyPr>
          <a:lstStyle/>
          <a:p>
            <a:pPr defTabSz="829889"/>
            <a:r>
              <a:rPr lang="en-US" dirty="0">
                <a:solidFill>
                  <a:prstClr val="black"/>
                </a:solidFill>
                <a:latin typeface="Calibri" panose="020F0502020204030204" pitchFamily="34" charset="0"/>
                <a:ea typeface="Comic Sans MS" charset="0"/>
                <a:cs typeface="Comic Sans MS" charset="0"/>
              </a:rPr>
              <a:t>Both have the same chemical formula C</a:t>
            </a:r>
            <a:r>
              <a:rPr lang="en-US" baseline="-25000" dirty="0">
                <a:solidFill>
                  <a:prstClr val="black"/>
                </a:solidFill>
                <a:latin typeface="Calibri" panose="020F0502020204030204" pitchFamily="34" charset="0"/>
                <a:ea typeface="Comic Sans MS" charset="0"/>
                <a:cs typeface="Comic Sans MS" charset="0"/>
              </a:rPr>
              <a:t>6</a:t>
            </a:r>
            <a:r>
              <a:rPr lang="en-US" dirty="0">
                <a:solidFill>
                  <a:prstClr val="black"/>
                </a:solidFill>
                <a:latin typeface="Calibri" panose="020F0502020204030204" pitchFamily="34" charset="0"/>
                <a:ea typeface="Comic Sans MS" charset="0"/>
                <a:cs typeface="Comic Sans MS" charset="0"/>
              </a:rPr>
              <a:t>H</a:t>
            </a:r>
            <a:r>
              <a:rPr lang="en-US" baseline="-25000" dirty="0">
                <a:solidFill>
                  <a:prstClr val="black"/>
                </a:solidFill>
                <a:latin typeface="Calibri" panose="020F0502020204030204" pitchFamily="34" charset="0"/>
                <a:ea typeface="Comic Sans MS" charset="0"/>
                <a:cs typeface="Comic Sans MS" charset="0"/>
              </a:rPr>
              <a:t>12</a:t>
            </a:r>
            <a:r>
              <a:rPr lang="en-US" dirty="0">
                <a:solidFill>
                  <a:prstClr val="black"/>
                </a:solidFill>
                <a:latin typeface="Calibri" panose="020F0502020204030204" pitchFamily="34" charset="0"/>
                <a:ea typeface="Comic Sans MS" charset="0"/>
                <a:cs typeface="Comic Sans MS" charset="0"/>
              </a:rPr>
              <a:t>O</a:t>
            </a:r>
            <a:r>
              <a:rPr lang="en-US" baseline="-25000" dirty="0">
                <a:solidFill>
                  <a:prstClr val="black"/>
                </a:solidFill>
                <a:latin typeface="Calibri" panose="020F0502020204030204" pitchFamily="34" charset="0"/>
                <a:ea typeface="Comic Sans MS" charset="0"/>
                <a:cs typeface="Comic Sans MS" charset="0"/>
              </a:rPr>
              <a:t>6</a:t>
            </a:r>
            <a:r>
              <a:rPr lang="en-US" dirty="0">
                <a:solidFill>
                  <a:prstClr val="black"/>
                </a:solidFill>
                <a:latin typeface="Calibri" panose="020F0502020204030204" pitchFamily="34" charset="0"/>
                <a:ea typeface="Comic Sans MS" charset="0"/>
                <a:cs typeface="Comic Sans MS" charset="0"/>
              </a:rPr>
              <a:t>. Both are aldose sugars with 6 carbons. </a:t>
            </a:r>
          </a:p>
          <a:p>
            <a:pPr defTabSz="829889"/>
            <a:r>
              <a:rPr lang="en-US" dirty="0">
                <a:solidFill>
                  <a:prstClr val="black"/>
                </a:solidFill>
                <a:latin typeface="Calibri" panose="020F0502020204030204" pitchFamily="34" charset="0"/>
                <a:ea typeface="Comic Sans MS" charset="0"/>
                <a:cs typeface="Comic Sans MS" charset="0"/>
              </a:rPr>
              <a:t>Yet their functions are different.</a:t>
            </a:r>
          </a:p>
          <a:p>
            <a:pPr marL="259340" indent="-259340"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omic Sans MS" charset="0"/>
              </a:rPr>
              <a:t>Glucose can be used for energy immediately.</a:t>
            </a:r>
          </a:p>
          <a:p>
            <a:pPr marL="259340" indent="-259340"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omic Sans MS" charset="0"/>
              </a:rPr>
              <a:t>Galactose has to be converted to glucose before it can be used for energy.</a:t>
            </a:r>
          </a:p>
        </p:txBody>
      </p:sp>
      <p:sp>
        <p:nvSpPr>
          <p:cNvPr id="18" name="Rectangle 17">
            <a:extLst>
              <a:ext uri="{FF2B5EF4-FFF2-40B4-BE49-F238E27FC236}">
                <a16:creationId xmlns:a16="http://schemas.microsoft.com/office/drawing/2014/main" id="{9E629E9B-8BDB-46F9-B029-D6B1FE5FC1A5}"/>
              </a:ext>
            </a:extLst>
          </p:cNvPr>
          <p:cNvSpPr/>
          <p:nvPr/>
        </p:nvSpPr>
        <p:spPr>
          <a:xfrm>
            <a:off x="1447800" y="782265"/>
            <a:ext cx="5532504" cy="1200329"/>
          </a:xfrm>
          <a:prstGeom prst="rect">
            <a:avLst/>
          </a:prstGeom>
        </p:spPr>
        <p:txBody>
          <a:bodyPr>
            <a:spAutoFit/>
          </a:bodyPr>
          <a:lstStyle/>
          <a:p>
            <a:pPr defTabSz="829889"/>
            <a:r>
              <a:rPr lang="en-US" b="1" dirty="0">
                <a:solidFill>
                  <a:srgbClr val="1F497D">
                    <a:lumMod val="40000"/>
                    <a:lumOff val="60000"/>
                  </a:srgbClr>
                </a:solidFill>
                <a:latin typeface="Calibri" panose="020F0502020204030204" pitchFamily="34" charset="0"/>
                <a:ea typeface="Comic Sans MS" charset="0"/>
                <a:cs typeface="Comic Sans MS" charset="0"/>
              </a:rPr>
              <a:t>1. Location of the carbonyl group</a:t>
            </a:r>
          </a:p>
          <a:p>
            <a:pPr defTabSz="829889"/>
            <a:r>
              <a:rPr lang="en-US" b="1" dirty="0">
                <a:solidFill>
                  <a:srgbClr val="1F497D">
                    <a:lumMod val="40000"/>
                    <a:lumOff val="60000"/>
                  </a:srgbClr>
                </a:solidFill>
                <a:latin typeface="Calibri" panose="020F0502020204030204" pitchFamily="34" charset="0"/>
                <a:ea typeface="Comic Sans MS" charset="0"/>
                <a:cs typeface="Comic Sans MS" charset="0"/>
              </a:rPr>
              <a:t>2. Number of carbons</a:t>
            </a:r>
          </a:p>
          <a:p>
            <a:pPr defTabSz="829889"/>
            <a:r>
              <a:rPr lang="en-US" b="1" dirty="0">
                <a:solidFill>
                  <a:srgbClr val="002060"/>
                </a:solidFill>
                <a:latin typeface="Calibri" panose="020F0502020204030204" pitchFamily="34" charset="0"/>
                <a:ea typeface="Comic Sans MS" charset="0"/>
                <a:cs typeface="Comic Sans MS" charset="0"/>
              </a:rPr>
              <a:t>3. Spatial arrangement of atoms (the position of the OH groups)</a:t>
            </a:r>
          </a:p>
        </p:txBody>
      </p:sp>
      <p:pic>
        <p:nvPicPr>
          <p:cNvPr id="19" name="Picture 4" descr="05_02_sugar_hydroxyl-L">
            <a:extLst>
              <a:ext uri="{FF2B5EF4-FFF2-40B4-BE49-F238E27FC236}">
                <a16:creationId xmlns:a16="http://schemas.microsoft.com/office/drawing/2014/main" id="{97C74ED2-096E-45C9-BF6E-F12BAB9811B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49" r="52942" b="3598"/>
          <a:stretch/>
        </p:blipFill>
        <p:spPr bwMode="auto">
          <a:xfrm>
            <a:off x="5849201" y="1955301"/>
            <a:ext cx="1452283" cy="2613643"/>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7830DCA4-BD46-4B5F-812E-D8CBDC29EB70}"/>
              </a:ext>
            </a:extLst>
          </p:cNvPr>
          <p:cNvSpPr/>
          <p:nvPr/>
        </p:nvSpPr>
        <p:spPr>
          <a:xfrm>
            <a:off x="7975889" y="3246923"/>
            <a:ext cx="1053169" cy="45831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829889"/>
            <a:endParaRPr lang="en-US" sz="1635" dirty="0">
              <a:solidFill>
                <a:prstClr val="white"/>
              </a:solidFill>
              <a:latin typeface="Calibri" panose="020F0502020204030204" pitchFamily="34" charset="0"/>
            </a:endParaRPr>
          </a:p>
        </p:txBody>
      </p:sp>
      <p:sp>
        <p:nvSpPr>
          <p:cNvPr id="21" name="Oval 20">
            <a:extLst>
              <a:ext uri="{FF2B5EF4-FFF2-40B4-BE49-F238E27FC236}">
                <a16:creationId xmlns:a16="http://schemas.microsoft.com/office/drawing/2014/main" id="{566586BD-4CDB-429A-8670-1DB3B7039080}"/>
              </a:ext>
            </a:extLst>
          </p:cNvPr>
          <p:cNvSpPr/>
          <p:nvPr/>
        </p:nvSpPr>
        <p:spPr>
          <a:xfrm>
            <a:off x="4466461" y="3309359"/>
            <a:ext cx="1053169" cy="45831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829889"/>
            <a:endParaRPr lang="en-US" sz="1635" dirty="0">
              <a:solidFill>
                <a:prstClr val="white"/>
              </a:solidFill>
              <a:latin typeface="Calibri" panose="020F0502020204030204" pitchFamily="34" charset="0"/>
            </a:endParaRPr>
          </a:p>
        </p:txBody>
      </p:sp>
      <p:graphicFrame>
        <p:nvGraphicFramePr>
          <p:cNvPr id="22" name="Object 21">
            <a:extLst>
              <a:ext uri="{FF2B5EF4-FFF2-40B4-BE49-F238E27FC236}">
                <a16:creationId xmlns:a16="http://schemas.microsoft.com/office/drawing/2014/main" id="{51B5D3B3-B799-4159-A26C-B18452685A5B}"/>
              </a:ext>
            </a:extLst>
          </p:cNvPr>
          <p:cNvGraphicFramePr>
            <a:graphicFrameLocks noChangeAspect="1"/>
          </p:cNvGraphicFramePr>
          <p:nvPr/>
        </p:nvGraphicFramePr>
        <p:xfrm>
          <a:off x="4331382" y="2347247"/>
          <a:ext cx="1302444" cy="2257667"/>
        </p:xfrm>
        <a:graphic>
          <a:graphicData uri="http://schemas.openxmlformats.org/presentationml/2006/ole">
            <mc:AlternateContent xmlns:mc="http://schemas.openxmlformats.org/markup-compatibility/2006">
              <mc:Choice xmlns:v="urn:schemas-microsoft-com:vml" Requires="v">
                <p:oleObj name="MDLDrawObject Class" r:id="rId4" imgW="1599559" imgH="2771578" progId="MDLDrawOLE.MDLDrawObject.1">
                  <p:embed/>
                </p:oleObj>
              </mc:Choice>
              <mc:Fallback>
                <p:oleObj name="MDLDrawObject Class" r:id="rId4" imgW="1599559" imgH="2771578" progId="MDLDrawOLE.MDLDrawObject.1">
                  <p:embed/>
                  <p:pic>
                    <p:nvPicPr>
                      <p:cNvPr id="22" name="Object 21">
                        <a:extLst>
                          <a:ext uri="{FF2B5EF4-FFF2-40B4-BE49-F238E27FC236}">
                            <a16:creationId xmlns:a16="http://schemas.microsoft.com/office/drawing/2014/main" id="{51B5D3B3-B799-4159-A26C-B18452685A5B}"/>
                          </a:ext>
                        </a:extLst>
                      </p:cNvPr>
                      <p:cNvPicPr/>
                      <p:nvPr/>
                    </p:nvPicPr>
                    <p:blipFill>
                      <a:blip r:embed="rId5"/>
                      <a:stretch>
                        <a:fillRect/>
                      </a:stretch>
                    </p:blipFill>
                    <p:spPr>
                      <a:xfrm>
                        <a:off x="4331382" y="2347247"/>
                        <a:ext cx="1302444" cy="2257667"/>
                      </a:xfrm>
                      <a:prstGeom prst="rect">
                        <a:avLst/>
                      </a:prstGeom>
                    </p:spPr>
                  </p:pic>
                </p:oleObj>
              </mc:Fallback>
            </mc:AlternateContent>
          </a:graphicData>
        </a:graphic>
      </p:graphicFrame>
      <p:pic>
        <p:nvPicPr>
          <p:cNvPr id="23" name="Picture 4" descr="05_02_sugar_hydroxyl-L">
            <a:extLst>
              <a:ext uri="{FF2B5EF4-FFF2-40B4-BE49-F238E27FC236}">
                <a16:creationId xmlns:a16="http://schemas.microsoft.com/office/drawing/2014/main" id="{2F14ED7F-46BE-4234-96AB-69B0BD0AE39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5411" t="1717" r="67" b="1881"/>
          <a:stretch/>
        </p:blipFill>
        <p:spPr bwMode="auto">
          <a:xfrm>
            <a:off x="9278235" y="1911625"/>
            <a:ext cx="1333413" cy="2613643"/>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24" name="Object 23">
            <a:extLst>
              <a:ext uri="{FF2B5EF4-FFF2-40B4-BE49-F238E27FC236}">
                <a16:creationId xmlns:a16="http://schemas.microsoft.com/office/drawing/2014/main" id="{34955AE0-A5CD-4D08-BD67-DD25D4DA156A}"/>
              </a:ext>
            </a:extLst>
          </p:cNvPr>
          <p:cNvGraphicFramePr>
            <a:graphicFrameLocks noChangeAspect="1"/>
          </p:cNvGraphicFramePr>
          <p:nvPr/>
        </p:nvGraphicFramePr>
        <p:xfrm>
          <a:off x="7982503" y="2304076"/>
          <a:ext cx="1302444" cy="2264869"/>
        </p:xfrm>
        <a:graphic>
          <a:graphicData uri="http://schemas.openxmlformats.org/presentationml/2006/ole">
            <mc:AlternateContent xmlns:mc="http://schemas.openxmlformats.org/markup-compatibility/2006">
              <mc:Choice xmlns:v="urn:schemas-microsoft-com:vml" Requires="v">
                <p:oleObj name="MDLDrawObject Class" r:id="rId6" imgW="1599559" imgH="2781037" progId="MDLDrawOLE.MDLDrawObject.1">
                  <p:embed/>
                </p:oleObj>
              </mc:Choice>
              <mc:Fallback>
                <p:oleObj name="MDLDrawObject Class" r:id="rId6" imgW="1599559" imgH="2781037" progId="MDLDrawOLE.MDLDrawObject.1">
                  <p:embed/>
                  <p:pic>
                    <p:nvPicPr>
                      <p:cNvPr id="24" name="Object 23">
                        <a:extLst>
                          <a:ext uri="{FF2B5EF4-FFF2-40B4-BE49-F238E27FC236}">
                            <a16:creationId xmlns:a16="http://schemas.microsoft.com/office/drawing/2014/main" id="{34955AE0-A5CD-4D08-BD67-DD25D4DA156A}"/>
                          </a:ext>
                        </a:extLst>
                      </p:cNvPr>
                      <p:cNvPicPr/>
                      <p:nvPr/>
                    </p:nvPicPr>
                    <p:blipFill>
                      <a:blip r:embed="rId7"/>
                      <a:stretch>
                        <a:fillRect/>
                      </a:stretch>
                    </p:blipFill>
                    <p:spPr>
                      <a:xfrm>
                        <a:off x="7982503" y="2304076"/>
                        <a:ext cx="1302444" cy="2264869"/>
                      </a:xfrm>
                      <a:prstGeom prst="rect">
                        <a:avLst/>
                      </a:prstGeom>
                    </p:spPr>
                  </p:pic>
                </p:oleObj>
              </mc:Fallback>
            </mc:AlternateContent>
          </a:graphicData>
        </a:graphic>
      </p:graphicFrame>
      <p:sp>
        <p:nvSpPr>
          <p:cNvPr id="14" name="Title 1">
            <a:extLst>
              <a:ext uri="{FF2B5EF4-FFF2-40B4-BE49-F238E27FC236}">
                <a16:creationId xmlns:a16="http://schemas.microsoft.com/office/drawing/2014/main" id="{8A625CF2-8E18-4A2B-8DC6-EA9F9AB27D71}"/>
              </a:ext>
            </a:extLst>
          </p:cNvPr>
          <p:cNvSpPr txBox="1">
            <a:spLocks/>
          </p:cNvSpPr>
          <p:nvPr/>
        </p:nvSpPr>
        <p:spPr>
          <a:xfrm>
            <a:off x="1115721" y="0"/>
            <a:ext cx="9960557" cy="857251"/>
          </a:xfrm>
          <a:prstGeom prst="rect">
            <a:avLst/>
          </a:prstGeom>
        </p:spPr>
        <p:txBody>
          <a:bodyPr>
            <a:noAutofit/>
          </a:bodyPr>
          <a:lstStyle>
            <a:lvl1pPr algn="ctr" defTabSz="914377" rtl="0" eaLnBrk="1" latinLnBrk="0" hangingPunct="1">
              <a:spcBef>
                <a:spcPct val="0"/>
              </a:spcBef>
              <a:buNone/>
              <a:defRPr sz="4400" kern="1200">
                <a:solidFill>
                  <a:schemeClr val="tx1"/>
                </a:solidFill>
                <a:latin typeface="Calibri" panose="020F0502020204030204" pitchFamily="34" charset="0"/>
                <a:ea typeface="+mj-ea"/>
                <a:cs typeface="+mj-cs"/>
              </a:defRPr>
            </a:lvl1pPr>
          </a:lstStyle>
          <a:p>
            <a:r>
              <a:rPr lang="en-US" sz="2800" dirty="0">
                <a:ea typeface="Comic Sans MS" charset="0"/>
              </a:rPr>
              <a:t>3 ways simple sugars (monosaccharides) differ from each other</a:t>
            </a:r>
          </a:p>
        </p:txBody>
      </p:sp>
      <p:sp>
        <p:nvSpPr>
          <p:cNvPr id="2" name="Date Placeholder 1">
            <a:extLst>
              <a:ext uri="{FF2B5EF4-FFF2-40B4-BE49-F238E27FC236}">
                <a16:creationId xmlns:a16="http://schemas.microsoft.com/office/drawing/2014/main" id="{C3C384F1-9D52-4C26-AEBD-80D901212C34}"/>
              </a:ext>
            </a:extLst>
          </p:cNvPr>
          <p:cNvSpPr>
            <a:spLocks noGrp="1"/>
          </p:cNvSpPr>
          <p:nvPr>
            <p:ph type="dt" sz="half" idx="10"/>
          </p:nvPr>
        </p:nvSpPr>
        <p:spPr/>
        <p:txBody>
          <a:bodyPr/>
          <a:lstStyle/>
          <a:p>
            <a:fld id="{76DA34F8-4813-4CEC-B279-5CCBF0B81F2A}" type="datetime1">
              <a:rPr lang="en-US" smtClean="0"/>
              <a:t>8/12/2023</a:t>
            </a:fld>
            <a:endParaRPr lang="en-US"/>
          </a:p>
        </p:txBody>
      </p:sp>
      <p:sp>
        <p:nvSpPr>
          <p:cNvPr id="3" name="Footer Placeholder 2">
            <a:extLst>
              <a:ext uri="{FF2B5EF4-FFF2-40B4-BE49-F238E27FC236}">
                <a16:creationId xmlns:a16="http://schemas.microsoft.com/office/drawing/2014/main" id="{58A9D0DE-0DD5-4F5D-9A57-77B1FE877523}"/>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7C2E3178-91B7-4862-BD08-F3E388F13CD7}"/>
              </a:ext>
            </a:extLst>
          </p:cNvPr>
          <p:cNvSpPr>
            <a:spLocks noGrp="1"/>
          </p:cNvSpPr>
          <p:nvPr>
            <p:ph type="sldNum" sz="quarter" idx="12"/>
          </p:nvPr>
        </p:nvSpPr>
        <p:spPr/>
        <p:txBody>
          <a:bodyPr/>
          <a:lstStyle/>
          <a:p>
            <a:fld id="{DC3BB032-4020-48F4-953B-341806DC4A2B}" type="slidenum">
              <a:rPr lang="en-US" smtClean="0"/>
              <a:t>59</a:t>
            </a:fld>
            <a:endParaRPr lang="en-US"/>
          </a:p>
        </p:txBody>
      </p:sp>
    </p:spTree>
    <p:extLst>
      <p:ext uri="{BB962C8B-B14F-4D97-AF65-F5344CB8AC3E}">
        <p14:creationId xmlns:p14="http://schemas.microsoft.com/office/powerpoint/2010/main" val="3882344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0" y="779463"/>
            <a:ext cx="6527305" cy="5410200"/>
          </a:xfrm>
        </p:spPr>
      </p:pic>
      <p:sp>
        <p:nvSpPr>
          <p:cNvPr id="6" name="TextBox 5">
            <a:extLst>
              <a:ext uri="{FF2B5EF4-FFF2-40B4-BE49-F238E27FC236}">
                <a16:creationId xmlns:a16="http://schemas.microsoft.com/office/drawing/2014/main" id="{AFB49B2D-C085-41B3-9963-E9D93D4473EE}"/>
              </a:ext>
            </a:extLst>
          </p:cNvPr>
          <p:cNvSpPr txBox="1"/>
          <p:nvPr/>
        </p:nvSpPr>
        <p:spPr>
          <a:xfrm>
            <a:off x="3352800" y="89554"/>
            <a:ext cx="4368888" cy="523220"/>
          </a:xfrm>
          <a:prstGeom prst="rect">
            <a:avLst/>
          </a:prstGeom>
          <a:noFill/>
        </p:spPr>
        <p:txBody>
          <a:bodyPr wrap="none" rtlCol="0">
            <a:spAutoFit/>
          </a:bodyPr>
          <a:lstStyle/>
          <a:p>
            <a:r>
              <a:rPr lang="en-US" sz="2800" dirty="0">
                <a:latin typeface="Calibri" panose="020F0502020204030204" pitchFamily="34" charset="0"/>
              </a:rPr>
              <a:t>Representation of Molecules</a:t>
            </a:r>
          </a:p>
        </p:txBody>
      </p:sp>
      <p:sp>
        <p:nvSpPr>
          <p:cNvPr id="2" name="Date Placeholder 1">
            <a:extLst>
              <a:ext uri="{FF2B5EF4-FFF2-40B4-BE49-F238E27FC236}">
                <a16:creationId xmlns:a16="http://schemas.microsoft.com/office/drawing/2014/main" id="{04FA10A9-8A52-496C-9F6C-D5678BC4B3EA}"/>
              </a:ext>
            </a:extLst>
          </p:cNvPr>
          <p:cNvSpPr>
            <a:spLocks noGrp="1"/>
          </p:cNvSpPr>
          <p:nvPr>
            <p:ph type="dt" sz="half" idx="10"/>
          </p:nvPr>
        </p:nvSpPr>
        <p:spPr/>
        <p:txBody>
          <a:bodyPr/>
          <a:lstStyle/>
          <a:p>
            <a:fld id="{329C4B28-25A3-4ABB-AB31-61F411552A3B}" type="datetime1">
              <a:rPr lang="en-US" smtClean="0"/>
              <a:t>8/12/2023</a:t>
            </a:fld>
            <a:endParaRPr lang="en-US"/>
          </a:p>
        </p:txBody>
      </p:sp>
      <p:sp>
        <p:nvSpPr>
          <p:cNvPr id="3" name="Footer Placeholder 2">
            <a:extLst>
              <a:ext uri="{FF2B5EF4-FFF2-40B4-BE49-F238E27FC236}">
                <a16:creationId xmlns:a16="http://schemas.microsoft.com/office/drawing/2014/main" id="{02FAC532-8C88-45B5-8526-DD66EECFE366}"/>
              </a:ext>
            </a:extLst>
          </p:cNvPr>
          <p:cNvSpPr>
            <a:spLocks noGrp="1"/>
          </p:cNvSpPr>
          <p:nvPr>
            <p:ph type="ftr" sz="quarter" idx="11"/>
          </p:nvPr>
        </p:nvSpPr>
        <p:spPr/>
        <p:txBody>
          <a:bodyPr/>
          <a:lstStyle/>
          <a:p>
            <a:r>
              <a:rPr lang="en-US"/>
              <a:t>Lecture 1 - D &amp; D</a:t>
            </a:r>
          </a:p>
        </p:txBody>
      </p:sp>
      <p:sp>
        <p:nvSpPr>
          <p:cNvPr id="5" name="Slide Number Placeholder 4">
            <a:extLst>
              <a:ext uri="{FF2B5EF4-FFF2-40B4-BE49-F238E27FC236}">
                <a16:creationId xmlns:a16="http://schemas.microsoft.com/office/drawing/2014/main" id="{E590084F-6998-4CBA-B564-9E25E0E5D191}"/>
              </a:ext>
            </a:extLst>
          </p:cNvPr>
          <p:cNvSpPr>
            <a:spLocks noGrp="1"/>
          </p:cNvSpPr>
          <p:nvPr>
            <p:ph type="sldNum" sz="quarter" idx="12"/>
          </p:nvPr>
        </p:nvSpPr>
        <p:spPr/>
        <p:txBody>
          <a:bodyPr/>
          <a:lstStyle/>
          <a:p>
            <a:fld id="{DC3BB032-4020-48F4-953B-341806DC4A2B}" type="slidenum">
              <a:rPr lang="en-US" smtClean="0"/>
              <a:t>6</a:t>
            </a:fld>
            <a:endParaRPr lang="en-US"/>
          </a:p>
        </p:txBody>
      </p:sp>
    </p:spTree>
    <p:extLst>
      <p:ext uri="{BB962C8B-B14F-4D97-AF65-F5344CB8AC3E}">
        <p14:creationId xmlns:p14="http://schemas.microsoft.com/office/powerpoint/2010/main" val="13416191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5_02_sugar_hydroxyl-L">
            <a:extLst>
              <a:ext uri="{FF2B5EF4-FFF2-40B4-BE49-F238E27FC236}">
                <a16:creationId xmlns:a16="http://schemas.microsoft.com/office/drawing/2014/main" id="{8C6F730C-C8AE-4459-984A-56919B0E26C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349" r="52942" b="3598"/>
          <a:stretch/>
        </p:blipFill>
        <p:spPr bwMode="auto">
          <a:xfrm>
            <a:off x="4568687" y="631793"/>
            <a:ext cx="1505162" cy="2708808"/>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6" name="Object 5">
            <a:extLst>
              <a:ext uri="{FF2B5EF4-FFF2-40B4-BE49-F238E27FC236}">
                <a16:creationId xmlns:a16="http://schemas.microsoft.com/office/drawing/2014/main" id="{FE523792-95D6-4F03-B495-7043BC7F1623}"/>
              </a:ext>
            </a:extLst>
          </p:cNvPr>
          <p:cNvGraphicFramePr>
            <a:graphicFrameLocks noChangeAspect="1"/>
          </p:cNvGraphicFramePr>
          <p:nvPr/>
        </p:nvGraphicFramePr>
        <p:xfrm>
          <a:off x="2880054" y="676587"/>
          <a:ext cx="1495689" cy="2601261"/>
        </p:xfrm>
        <a:graphic>
          <a:graphicData uri="http://schemas.openxmlformats.org/presentationml/2006/ole">
            <mc:AlternateContent xmlns:mc="http://schemas.openxmlformats.org/markup-compatibility/2006">
              <mc:Choice xmlns:v="urn:schemas-microsoft-com:vml" Requires="v">
                <p:oleObj name="MDLDrawObject Class" r:id="rId3" imgW="1589695" imgH="2762119" progId="MDLDrawOLE.MDLDrawObject.1">
                  <p:embed/>
                </p:oleObj>
              </mc:Choice>
              <mc:Fallback>
                <p:oleObj name="MDLDrawObject Class" r:id="rId3" imgW="1589695" imgH="2762119" progId="MDLDrawOLE.MDLDrawObject.1">
                  <p:embed/>
                  <p:pic>
                    <p:nvPicPr>
                      <p:cNvPr id="6" name="Object 5">
                        <a:extLst>
                          <a:ext uri="{FF2B5EF4-FFF2-40B4-BE49-F238E27FC236}">
                            <a16:creationId xmlns:a16="http://schemas.microsoft.com/office/drawing/2014/main" id="{FE523792-95D6-4F03-B495-7043BC7F1623}"/>
                          </a:ext>
                        </a:extLst>
                      </p:cNvPr>
                      <p:cNvPicPr/>
                      <p:nvPr/>
                    </p:nvPicPr>
                    <p:blipFill>
                      <a:blip r:embed="rId4"/>
                      <a:stretch>
                        <a:fillRect/>
                      </a:stretch>
                    </p:blipFill>
                    <p:spPr>
                      <a:xfrm>
                        <a:off x="2880054" y="676587"/>
                        <a:ext cx="1495689" cy="2601261"/>
                      </a:xfrm>
                      <a:prstGeom prst="rect">
                        <a:avLst/>
                      </a:prstGeom>
                    </p:spPr>
                  </p:pic>
                </p:oleObj>
              </mc:Fallback>
            </mc:AlternateContent>
          </a:graphicData>
        </a:graphic>
      </p:graphicFrame>
      <p:pic>
        <p:nvPicPr>
          <p:cNvPr id="7" name="Picture 4" descr="05_02_sugar_hydroxyl-L">
            <a:extLst>
              <a:ext uri="{FF2B5EF4-FFF2-40B4-BE49-F238E27FC236}">
                <a16:creationId xmlns:a16="http://schemas.microsoft.com/office/drawing/2014/main" id="{A3FB58DB-B1BA-4B18-87E7-E603CC46264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5411" t="1717" r="67" b="1881"/>
          <a:stretch/>
        </p:blipFill>
        <p:spPr bwMode="auto">
          <a:xfrm>
            <a:off x="8238045" y="553558"/>
            <a:ext cx="1381965" cy="2708808"/>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8" name="Object 7">
            <a:extLst>
              <a:ext uri="{FF2B5EF4-FFF2-40B4-BE49-F238E27FC236}">
                <a16:creationId xmlns:a16="http://schemas.microsoft.com/office/drawing/2014/main" id="{C31EF96A-B40B-4BA3-A458-59B06E63E7FB}"/>
              </a:ext>
            </a:extLst>
          </p:cNvPr>
          <p:cNvGraphicFramePr>
            <a:graphicFrameLocks noChangeAspect="1"/>
          </p:cNvGraphicFramePr>
          <p:nvPr/>
        </p:nvGraphicFramePr>
        <p:xfrm>
          <a:off x="6648786" y="606332"/>
          <a:ext cx="1505162" cy="2617383"/>
        </p:xfrm>
        <a:graphic>
          <a:graphicData uri="http://schemas.openxmlformats.org/presentationml/2006/ole">
            <mc:AlternateContent xmlns:mc="http://schemas.openxmlformats.org/markup-compatibility/2006">
              <mc:Choice xmlns:v="urn:schemas-microsoft-com:vml" Requires="v">
                <p:oleObj name="MDLDrawObject Class" r:id="rId5" imgW="1599559" imgH="2781037" progId="MDLDrawOLE.MDLDrawObject.1">
                  <p:embed/>
                </p:oleObj>
              </mc:Choice>
              <mc:Fallback>
                <p:oleObj name="MDLDrawObject Class" r:id="rId5" imgW="1599559" imgH="2781037" progId="MDLDrawOLE.MDLDrawObject.1">
                  <p:embed/>
                  <p:pic>
                    <p:nvPicPr>
                      <p:cNvPr id="8" name="Object 7">
                        <a:extLst>
                          <a:ext uri="{FF2B5EF4-FFF2-40B4-BE49-F238E27FC236}">
                            <a16:creationId xmlns:a16="http://schemas.microsoft.com/office/drawing/2014/main" id="{C31EF96A-B40B-4BA3-A458-59B06E63E7FB}"/>
                          </a:ext>
                        </a:extLst>
                      </p:cNvPr>
                      <p:cNvPicPr/>
                      <p:nvPr/>
                    </p:nvPicPr>
                    <p:blipFill>
                      <a:blip r:embed="rId6"/>
                      <a:stretch>
                        <a:fillRect/>
                      </a:stretch>
                    </p:blipFill>
                    <p:spPr>
                      <a:xfrm>
                        <a:off x="6648786" y="606332"/>
                        <a:ext cx="1505162" cy="2617383"/>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5060381F-B450-4A8A-A192-B0E5376935CA}"/>
              </a:ext>
            </a:extLst>
          </p:cNvPr>
          <p:cNvGraphicFramePr>
            <a:graphicFrameLocks noChangeAspect="1"/>
          </p:cNvGraphicFramePr>
          <p:nvPr/>
        </p:nvGraphicFramePr>
        <p:xfrm>
          <a:off x="3324873" y="3452032"/>
          <a:ext cx="5175170" cy="2581108"/>
        </p:xfrm>
        <a:graphic>
          <a:graphicData uri="http://schemas.openxmlformats.org/presentationml/2006/ole">
            <mc:AlternateContent xmlns:mc="http://schemas.openxmlformats.org/markup-compatibility/2006">
              <mc:Choice xmlns:v="urn:schemas-microsoft-com:vml" Requires="v">
                <p:oleObj name="MDLDrawObject Class" r:id="rId7" imgW="9648252" imgH="4810059" progId="MDLDrawOLE.MDLDrawObject.1">
                  <p:embed/>
                </p:oleObj>
              </mc:Choice>
              <mc:Fallback>
                <p:oleObj name="MDLDrawObject Class" r:id="rId7" imgW="9648252" imgH="4810059" progId="MDLDrawOLE.MDLDrawObject.1">
                  <p:embed/>
                  <p:pic>
                    <p:nvPicPr>
                      <p:cNvPr id="9" name="Object 8">
                        <a:extLst>
                          <a:ext uri="{FF2B5EF4-FFF2-40B4-BE49-F238E27FC236}">
                            <a16:creationId xmlns:a16="http://schemas.microsoft.com/office/drawing/2014/main" id="{5060381F-B450-4A8A-A192-B0E5376935CA}"/>
                          </a:ext>
                        </a:extLst>
                      </p:cNvPr>
                      <p:cNvPicPr/>
                      <p:nvPr/>
                    </p:nvPicPr>
                    <p:blipFill>
                      <a:blip r:embed="rId8"/>
                      <a:stretch>
                        <a:fillRect/>
                      </a:stretch>
                    </p:blipFill>
                    <p:spPr>
                      <a:xfrm>
                        <a:off x="3324873" y="3452032"/>
                        <a:ext cx="5175170" cy="258110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6941EC0F-86AA-4DCE-B98A-E6F3903AC42F}"/>
              </a:ext>
            </a:extLst>
          </p:cNvPr>
          <p:cNvSpPr txBox="1"/>
          <p:nvPr/>
        </p:nvSpPr>
        <p:spPr>
          <a:xfrm>
            <a:off x="3884857" y="35355"/>
            <a:ext cx="3104504" cy="435056"/>
          </a:xfrm>
          <a:prstGeom prst="rect">
            <a:avLst/>
          </a:prstGeom>
          <a:noFill/>
        </p:spPr>
        <p:txBody>
          <a:bodyPr wrap="none" rtlCol="0">
            <a:spAutoFit/>
          </a:bodyPr>
          <a:lstStyle/>
          <a:p>
            <a:r>
              <a:rPr lang="en-US" sz="2227" dirty="0">
                <a:latin typeface="Calibri" panose="020F0502020204030204" pitchFamily="34" charset="0"/>
              </a:rPr>
              <a:t>Why Glucose ≠ Galactose</a:t>
            </a:r>
          </a:p>
        </p:txBody>
      </p:sp>
      <p:sp>
        <p:nvSpPr>
          <p:cNvPr id="2" name="Date Placeholder 1">
            <a:extLst>
              <a:ext uri="{FF2B5EF4-FFF2-40B4-BE49-F238E27FC236}">
                <a16:creationId xmlns:a16="http://schemas.microsoft.com/office/drawing/2014/main" id="{D2B8BAB3-4702-4AFB-B30E-D932A536A8CD}"/>
              </a:ext>
            </a:extLst>
          </p:cNvPr>
          <p:cNvSpPr>
            <a:spLocks noGrp="1"/>
          </p:cNvSpPr>
          <p:nvPr>
            <p:ph type="dt" sz="half" idx="6"/>
          </p:nvPr>
        </p:nvSpPr>
        <p:spPr>
          <a:xfrm>
            <a:off x="1055370" y="6291826"/>
            <a:ext cx="2459482" cy="276999"/>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22D90FD-A224-42C5-8300-8609DD9484F5}" type="datetime1">
              <a:rPr lang="en-US" smtClean="0">
                <a:latin typeface="Calibri" panose="020F0502020204030204" pitchFamily="34" charset="0"/>
              </a:rPr>
              <a:t>8/12/2023</a:t>
            </a:fld>
            <a:endParaRPr lang="en-US" dirty="0">
              <a:latin typeface="Calibri" panose="020F0502020204030204" pitchFamily="34" charset="0"/>
            </a:endParaRPr>
          </a:p>
        </p:txBody>
      </p:sp>
      <p:sp>
        <p:nvSpPr>
          <p:cNvPr id="3" name="Footer Placeholder 2">
            <a:extLst>
              <a:ext uri="{FF2B5EF4-FFF2-40B4-BE49-F238E27FC236}">
                <a16:creationId xmlns:a16="http://schemas.microsoft.com/office/drawing/2014/main" id="{1FAC2564-0E59-481F-9FA2-E293E1C78495}"/>
              </a:ext>
            </a:extLst>
          </p:cNvPr>
          <p:cNvSpPr>
            <a:spLocks noGrp="1"/>
          </p:cNvSpPr>
          <p:nvPr>
            <p:ph type="ftr" sz="quarter" idx="5"/>
          </p:nvPr>
        </p:nvSpPr>
        <p:spPr>
          <a:xfrm>
            <a:off x="4156456" y="6291826"/>
            <a:ext cx="3421888" cy="276999"/>
          </a:xfrm>
          <a:prstGeom prst="rect">
            <a:avLst/>
          </a:prstGeom>
        </p:spPr>
        <p:txBody>
          <a:bodyPr wrap="square" lIns="0" tIns="0" rIns="0" bIns="0">
            <a:spAutoFit/>
          </a:bodyPr>
          <a:lstStyle>
            <a:defPPr>
              <a:defRPr lang="en-US"/>
            </a:defPPr>
            <a:lvl1pPr marL="0" algn="ctr" defTabSz="914400" rtl="0" eaLnBrk="1" latinLnBrk="0" hangingPunct="1">
              <a:defRPr sz="18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Calibri" panose="020F0502020204030204" pitchFamily="34" charset="0"/>
              </a:rPr>
              <a:t>Lecture 1 - D &amp; D</a:t>
            </a:r>
            <a:endParaRPr lang="it-IT"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E1E8AF02-0659-4E4C-A0CA-CE19C1EB6964}"/>
              </a:ext>
            </a:extLst>
          </p:cNvPr>
          <p:cNvSpPr>
            <a:spLocks noGrp="1"/>
          </p:cNvSpPr>
          <p:nvPr>
            <p:ph type="sldNum" sz="quarter" idx="7"/>
          </p:nvPr>
        </p:nvSpPr>
        <p:spPr>
          <a:xfrm>
            <a:off x="10820400" y="6429059"/>
            <a:ext cx="228600" cy="179536"/>
          </a:xfrm>
          <a:prstGeom prst="rect">
            <a:avLst/>
          </a:prstGeom>
        </p:spPr>
        <p:txBody>
          <a:bodyPr wrap="square" lIns="0" tIns="0" rIns="0" bIns="0">
            <a:spAutoFit/>
          </a:bodyPr>
          <a:lstStyle>
            <a:defPPr>
              <a:defRPr lang="en-US"/>
            </a:defPPr>
            <a:lvl1pPr marL="0" algn="l" defTabSz="914400" rtl="0" eaLnBrk="1" latinLnBrk="0" hangingPunct="1">
              <a:defRPr sz="1200" b="0" i="0" kern="1200">
                <a:solidFill>
                  <a:schemeClr val="tx1"/>
                </a:solidFill>
                <a:latin typeface="Times New Roman"/>
                <a:ea typeface="+mn-ea"/>
                <a:cs typeface="Times New Roman"/>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410"/>
              </a:lnSpc>
            </a:pPr>
            <a:fld id="{81D60167-4931-47E6-BA6A-407CBD079E47}" type="slidenum">
              <a:rPr lang="en-US" smtClean="0">
                <a:latin typeface="Calibri" panose="020F0502020204030204" pitchFamily="34" charset="0"/>
                <a:cs typeface="Calibri" panose="020F0502020204030204" pitchFamily="34" charset="0"/>
              </a:rPr>
              <a:pPr marL="38100">
                <a:lnSpc>
                  <a:spcPts val="1410"/>
                </a:lnSpc>
              </a:pPr>
              <a:t>60</a:t>
            </a:fld>
            <a:endParaRPr lang="en-US"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934AA9C-6881-4010-8D35-A8B8ADDACAF5}"/>
              </a:ext>
            </a:extLst>
          </p:cNvPr>
          <p:cNvSpPr txBox="1"/>
          <p:nvPr/>
        </p:nvSpPr>
        <p:spPr>
          <a:xfrm>
            <a:off x="1732446" y="5501948"/>
            <a:ext cx="1520161" cy="594650"/>
          </a:xfrm>
          <a:prstGeom prst="rect">
            <a:avLst/>
          </a:prstGeom>
          <a:noFill/>
        </p:spPr>
        <p:txBody>
          <a:bodyPr wrap="square" rtlCol="0">
            <a:spAutoFit/>
          </a:bodyPr>
          <a:lstStyle/>
          <a:p>
            <a:r>
              <a:rPr lang="en-US" sz="1632" dirty="0">
                <a:latin typeface="Calibri" panose="020F0502020204030204" pitchFamily="34" charset="0"/>
              </a:rPr>
              <a:t>Enzyme specific for a-glucose</a:t>
            </a:r>
          </a:p>
        </p:txBody>
      </p:sp>
      <p:cxnSp>
        <p:nvCxnSpPr>
          <p:cNvPr id="15" name="Straight Arrow Connector 14">
            <a:extLst>
              <a:ext uri="{FF2B5EF4-FFF2-40B4-BE49-F238E27FC236}">
                <a16:creationId xmlns:a16="http://schemas.microsoft.com/office/drawing/2014/main" id="{5AE45F64-1D27-4754-AC28-83B50797176C}"/>
              </a:ext>
            </a:extLst>
          </p:cNvPr>
          <p:cNvCxnSpPr>
            <a:cxnSpLocks/>
          </p:cNvCxnSpPr>
          <p:nvPr/>
        </p:nvCxnSpPr>
        <p:spPr>
          <a:xfrm flipV="1">
            <a:off x="2571990" y="4810965"/>
            <a:ext cx="1174670" cy="6909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876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954DC2D-DC1D-4961-BB84-BEB04A48A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901" y="468024"/>
            <a:ext cx="8541592" cy="3581667"/>
          </a:xfrm>
          <a:prstGeom prst="rect">
            <a:avLst/>
          </a:prstGeom>
        </p:spPr>
      </p:pic>
      <p:sp>
        <p:nvSpPr>
          <p:cNvPr id="2" name="Rectangle 1"/>
          <p:cNvSpPr/>
          <p:nvPr/>
        </p:nvSpPr>
        <p:spPr>
          <a:xfrm>
            <a:off x="148081" y="3804653"/>
            <a:ext cx="8233919" cy="2585323"/>
          </a:xfrm>
          <a:prstGeom prst="rect">
            <a:avLst/>
          </a:prstGeom>
        </p:spPr>
        <p:txBody>
          <a:bodyPr wrap="square">
            <a:spAutoFit/>
          </a:bodyPr>
          <a:lstStyle/>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In aqueous solution, a hydroxyl group reacts with the aldehyde or ketone group on the same molecule, closing the molecule into a ring, with a bridging oxygen</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Stable ring sizes are 5 atoms or 6 </a:t>
            </a:r>
            <a:r>
              <a:rPr lang="en-US" dirty="0" err="1">
                <a:solidFill>
                  <a:prstClr val="black"/>
                </a:solidFill>
                <a:latin typeface="Calibri" panose="020F0502020204030204" pitchFamily="34" charset="0"/>
                <a:ea typeface="Comic Sans MS" charset="0"/>
                <a:cs typeface="Calibri" panose="020F0502020204030204" pitchFamily="34" charset="0"/>
              </a:rPr>
              <a:t>ato</a:t>
            </a:r>
            <a:endParaRPr lang="en-US" dirty="0">
              <a:solidFill>
                <a:prstClr val="black"/>
              </a:solidFill>
              <a:latin typeface="Calibri" panose="020F0502020204030204" pitchFamily="34" charset="0"/>
              <a:ea typeface="Comic Sans MS" charset="0"/>
              <a:cs typeface="Calibri" panose="020F0502020204030204" pitchFamily="34" charset="0"/>
            </a:endParaRP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It is usually the 2</a:t>
            </a:r>
            <a:r>
              <a:rPr lang="en-US" baseline="30000" dirty="0">
                <a:solidFill>
                  <a:prstClr val="black"/>
                </a:solidFill>
                <a:latin typeface="Calibri" panose="020F0502020204030204" pitchFamily="34" charset="0"/>
                <a:ea typeface="Comic Sans MS" charset="0"/>
                <a:cs typeface="Calibri" panose="020F0502020204030204" pitchFamily="34" charset="0"/>
              </a:rPr>
              <a:t>nd</a:t>
            </a:r>
            <a:r>
              <a:rPr lang="en-US" dirty="0">
                <a:solidFill>
                  <a:prstClr val="black"/>
                </a:solidFill>
                <a:latin typeface="Calibri" panose="020F0502020204030204" pitchFamily="34" charset="0"/>
                <a:ea typeface="Comic Sans MS" charset="0"/>
                <a:cs typeface="Calibri" panose="020F0502020204030204" pitchFamily="34" charset="0"/>
              </a:rPr>
              <a:t> to last -OH group, i.e. C5 in glucose, C4 in ribose.</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No atoms are lost or gained in this reaction.</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The carbonyl carbon becomes chiral, and is called the </a:t>
            </a:r>
            <a:r>
              <a:rPr lang="en-US" b="1" i="1" dirty="0">
                <a:solidFill>
                  <a:srgbClr val="C00000"/>
                </a:solidFill>
                <a:latin typeface="Calibri" panose="020F0502020204030204" pitchFamily="34" charset="0"/>
                <a:ea typeface="Comic Sans MS" charset="0"/>
                <a:cs typeface="Calibri" panose="020F0502020204030204" pitchFamily="34" charset="0"/>
              </a:rPr>
              <a:t>anomeric carbon</a:t>
            </a:r>
            <a:r>
              <a:rPr lang="en-US" b="1" dirty="0">
                <a:solidFill>
                  <a:prstClr val="black"/>
                </a:solidFill>
                <a:latin typeface="Calibri" panose="020F0502020204030204" pitchFamily="34" charset="0"/>
                <a:ea typeface="Comic Sans MS" charset="0"/>
                <a:cs typeface="Calibri" panose="020F0502020204030204" pitchFamily="34" charset="0"/>
              </a:rPr>
              <a:t>.</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The rings with different chirality at C1 are different:</a:t>
            </a:r>
          </a:p>
          <a:p>
            <a:pPr defTabSz="829889"/>
            <a:r>
              <a:rPr lang="en-US" dirty="0">
                <a:solidFill>
                  <a:prstClr val="black"/>
                </a:solidFill>
                <a:latin typeface="Calibri" panose="020F0502020204030204" pitchFamily="34" charset="0"/>
                <a:ea typeface="Comic Sans MS" charset="0"/>
                <a:cs typeface="Calibri" panose="020F0502020204030204" pitchFamily="34" charset="0"/>
              </a:rPr>
              <a:t>	 </a:t>
            </a:r>
            <a:r>
              <a:rPr lang="en-US" dirty="0">
                <a:solidFill>
                  <a:prstClr val="black"/>
                </a:solidFill>
                <a:latin typeface="Symbol" panose="05050102010706020507" pitchFamily="18" charset="2"/>
                <a:ea typeface="Comic Sans MS" charset="0"/>
                <a:cs typeface="Calibri" panose="020F0502020204030204" pitchFamily="34" charset="0"/>
              </a:rPr>
              <a:t>a</a:t>
            </a:r>
            <a:r>
              <a:rPr lang="en-US" dirty="0">
                <a:solidFill>
                  <a:prstClr val="black"/>
                </a:solidFill>
                <a:latin typeface="Calibri" panose="020F0502020204030204" pitchFamily="34" charset="0"/>
                <a:ea typeface="Comic Sans MS" charset="0"/>
                <a:cs typeface="Calibri" panose="020F0502020204030204" pitchFamily="34" charset="0"/>
              </a:rPr>
              <a:t> (new OH is down), </a:t>
            </a:r>
            <a:r>
              <a:rPr lang="en-US" dirty="0">
                <a:solidFill>
                  <a:prstClr val="black"/>
                </a:solidFill>
                <a:latin typeface="Symbol" panose="05050102010706020507" pitchFamily="18" charset="2"/>
                <a:ea typeface="Comic Sans MS" charset="0"/>
                <a:cs typeface="Calibri" panose="020F0502020204030204" pitchFamily="34" charset="0"/>
              </a:rPr>
              <a:t>b</a:t>
            </a:r>
            <a:r>
              <a:rPr lang="en-US" dirty="0">
                <a:solidFill>
                  <a:prstClr val="black"/>
                </a:solidFill>
                <a:latin typeface="Calibri" panose="020F0502020204030204" pitchFamily="34" charset="0"/>
                <a:ea typeface="Comic Sans MS" charset="0"/>
                <a:cs typeface="Calibri" panose="020F0502020204030204" pitchFamily="34" charset="0"/>
              </a:rPr>
              <a:t> (new OH is up)</a:t>
            </a:r>
          </a:p>
          <a:p>
            <a:pPr algn="ctr" defTabSz="829889"/>
            <a:r>
              <a:rPr lang="en-US" i="1" dirty="0">
                <a:solidFill>
                  <a:prstClr val="black"/>
                </a:solidFill>
                <a:latin typeface="Calibri" panose="020F0502020204030204" pitchFamily="34" charset="0"/>
                <a:ea typeface="Comic Sans MS" charset="0"/>
                <a:cs typeface="Calibri" panose="020F0502020204030204" pitchFamily="34" charset="0"/>
              </a:rPr>
              <a:t>“(ants are down, birds are up)”</a:t>
            </a:r>
          </a:p>
        </p:txBody>
      </p:sp>
      <p:sp>
        <p:nvSpPr>
          <p:cNvPr id="5" name="Rectangle 4"/>
          <p:cNvSpPr/>
          <p:nvPr/>
        </p:nvSpPr>
        <p:spPr>
          <a:xfrm>
            <a:off x="5722698" y="2227519"/>
            <a:ext cx="2153795" cy="323165"/>
          </a:xfrm>
          <a:prstGeom prst="rect">
            <a:avLst/>
          </a:prstGeom>
        </p:spPr>
        <p:txBody>
          <a:bodyPr wrap="none">
            <a:spAutoFit/>
          </a:bodyPr>
          <a:lstStyle/>
          <a:p>
            <a:pPr defTabSz="829889"/>
            <a:r>
              <a:rPr lang="en-US" sz="1500" b="1" dirty="0">
                <a:solidFill>
                  <a:srgbClr val="FF0000"/>
                </a:solidFill>
                <a:latin typeface="Calibri" panose="020F0502020204030204" pitchFamily="34" charset="0"/>
                <a:ea typeface="Comic Sans MS" charset="0"/>
                <a:cs typeface="Calibri" panose="020F0502020204030204" pitchFamily="34" charset="0"/>
              </a:rPr>
              <a:t>C1 = “Anomeric Carbon” </a:t>
            </a:r>
          </a:p>
        </p:txBody>
      </p:sp>
      <p:sp>
        <p:nvSpPr>
          <p:cNvPr id="6" name="TextBox 5">
            <a:extLst>
              <a:ext uri="{FF2B5EF4-FFF2-40B4-BE49-F238E27FC236}">
                <a16:creationId xmlns:a16="http://schemas.microsoft.com/office/drawing/2014/main" id="{5CA69A1C-73E8-4C23-B791-3679EF42285D}"/>
              </a:ext>
            </a:extLst>
          </p:cNvPr>
          <p:cNvSpPr txBox="1"/>
          <p:nvPr/>
        </p:nvSpPr>
        <p:spPr>
          <a:xfrm>
            <a:off x="3761877" y="64902"/>
            <a:ext cx="4945328" cy="483337"/>
          </a:xfrm>
          <a:prstGeom prst="rect">
            <a:avLst/>
          </a:prstGeom>
          <a:noFill/>
        </p:spPr>
        <p:txBody>
          <a:bodyPr wrap="none" rtlCol="0">
            <a:spAutoFit/>
          </a:bodyPr>
          <a:lstStyle/>
          <a:p>
            <a:pPr defTabSz="829889"/>
            <a:r>
              <a:rPr lang="en-US" sz="2541" dirty="0">
                <a:solidFill>
                  <a:prstClr val="black"/>
                </a:solidFill>
                <a:latin typeface="Calibri" panose="020F0502020204030204" pitchFamily="34" charset="0"/>
              </a:rPr>
              <a:t>Ring formation in monosaccharides:</a:t>
            </a:r>
          </a:p>
        </p:txBody>
      </p:sp>
      <p:cxnSp>
        <p:nvCxnSpPr>
          <p:cNvPr id="9" name="Straight Arrow Connector 8">
            <a:extLst>
              <a:ext uri="{FF2B5EF4-FFF2-40B4-BE49-F238E27FC236}">
                <a16:creationId xmlns:a16="http://schemas.microsoft.com/office/drawing/2014/main" id="{A19C4983-4A99-4C4D-95F1-08BC28B3D6ED}"/>
              </a:ext>
            </a:extLst>
          </p:cNvPr>
          <p:cNvCxnSpPr>
            <a:cxnSpLocks/>
          </p:cNvCxnSpPr>
          <p:nvPr/>
        </p:nvCxnSpPr>
        <p:spPr>
          <a:xfrm flipV="1">
            <a:off x="7202502" y="1490059"/>
            <a:ext cx="114005" cy="6731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5AAE1728-B78E-42ED-9683-61014FBE13B0}"/>
              </a:ext>
            </a:extLst>
          </p:cNvPr>
          <p:cNvCxnSpPr>
            <a:cxnSpLocks/>
          </p:cNvCxnSpPr>
          <p:nvPr/>
        </p:nvCxnSpPr>
        <p:spPr>
          <a:xfrm>
            <a:off x="7176533" y="2553796"/>
            <a:ext cx="117857" cy="6298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79D87AAA-5F0C-4DB9-9081-A975659AA52B}"/>
              </a:ext>
            </a:extLst>
          </p:cNvPr>
          <p:cNvPicPr>
            <a:picLocks noChangeAspect="1"/>
          </p:cNvPicPr>
          <p:nvPr/>
        </p:nvPicPr>
        <p:blipFill rotWithShape="1">
          <a:blip r:embed="rId4"/>
          <a:srcRect r="8370"/>
          <a:stretch/>
        </p:blipFill>
        <p:spPr>
          <a:xfrm>
            <a:off x="9815302" y="4003743"/>
            <a:ext cx="2228617" cy="1216090"/>
          </a:xfrm>
          <a:prstGeom prst="rect">
            <a:avLst/>
          </a:prstGeom>
        </p:spPr>
      </p:pic>
      <p:pic>
        <p:nvPicPr>
          <p:cNvPr id="8" name="Picture 7">
            <a:extLst>
              <a:ext uri="{FF2B5EF4-FFF2-40B4-BE49-F238E27FC236}">
                <a16:creationId xmlns:a16="http://schemas.microsoft.com/office/drawing/2014/main" id="{8725557A-1DED-4DCE-B432-65027E61B3FA}"/>
              </a:ext>
            </a:extLst>
          </p:cNvPr>
          <p:cNvPicPr>
            <a:picLocks noChangeAspect="1"/>
          </p:cNvPicPr>
          <p:nvPr/>
        </p:nvPicPr>
        <p:blipFill rotWithShape="1">
          <a:blip r:embed="rId5"/>
          <a:srcRect l="35285" t="20118" b="16350"/>
          <a:stretch/>
        </p:blipFill>
        <p:spPr>
          <a:xfrm>
            <a:off x="9960242" y="281128"/>
            <a:ext cx="1732139" cy="1201500"/>
          </a:xfrm>
          <a:prstGeom prst="rect">
            <a:avLst/>
          </a:prstGeom>
        </p:spPr>
      </p:pic>
      <p:sp>
        <p:nvSpPr>
          <p:cNvPr id="3" name="Date Placeholder 2">
            <a:extLst>
              <a:ext uri="{FF2B5EF4-FFF2-40B4-BE49-F238E27FC236}">
                <a16:creationId xmlns:a16="http://schemas.microsoft.com/office/drawing/2014/main" id="{09D0C584-A1CD-448B-9F91-165123B5C480}"/>
              </a:ext>
            </a:extLst>
          </p:cNvPr>
          <p:cNvSpPr>
            <a:spLocks noGrp="1"/>
          </p:cNvSpPr>
          <p:nvPr>
            <p:ph type="dt" sz="half" idx="10"/>
          </p:nvPr>
        </p:nvSpPr>
        <p:spPr/>
        <p:txBody>
          <a:bodyPr/>
          <a:lstStyle/>
          <a:p>
            <a:fld id="{6F47D2A9-8177-4F1C-8199-A293888732DE}" type="datetime1">
              <a:rPr lang="en-US" smtClean="0"/>
              <a:t>8/12/2023</a:t>
            </a:fld>
            <a:endParaRPr lang="en-US"/>
          </a:p>
        </p:txBody>
      </p:sp>
      <p:sp>
        <p:nvSpPr>
          <p:cNvPr id="4" name="Footer Placeholder 3">
            <a:extLst>
              <a:ext uri="{FF2B5EF4-FFF2-40B4-BE49-F238E27FC236}">
                <a16:creationId xmlns:a16="http://schemas.microsoft.com/office/drawing/2014/main" id="{D2EEF3D9-2109-4DDD-9C72-25CB408AFC14}"/>
              </a:ext>
            </a:extLst>
          </p:cNvPr>
          <p:cNvSpPr>
            <a:spLocks noGrp="1"/>
          </p:cNvSpPr>
          <p:nvPr>
            <p:ph type="ftr" sz="quarter" idx="11"/>
          </p:nvPr>
        </p:nvSpPr>
        <p:spPr/>
        <p:txBody>
          <a:bodyPr/>
          <a:lstStyle/>
          <a:p>
            <a:r>
              <a:rPr lang="en-US"/>
              <a:t>Lecture 1 - D &amp; D</a:t>
            </a:r>
          </a:p>
        </p:txBody>
      </p:sp>
      <p:sp>
        <p:nvSpPr>
          <p:cNvPr id="10" name="Slide Number Placeholder 9">
            <a:extLst>
              <a:ext uri="{FF2B5EF4-FFF2-40B4-BE49-F238E27FC236}">
                <a16:creationId xmlns:a16="http://schemas.microsoft.com/office/drawing/2014/main" id="{033762A3-3C75-4820-9E06-68F9991EC311}"/>
              </a:ext>
            </a:extLst>
          </p:cNvPr>
          <p:cNvSpPr>
            <a:spLocks noGrp="1"/>
          </p:cNvSpPr>
          <p:nvPr>
            <p:ph type="sldNum" sz="quarter" idx="12"/>
          </p:nvPr>
        </p:nvSpPr>
        <p:spPr/>
        <p:txBody>
          <a:bodyPr/>
          <a:lstStyle/>
          <a:p>
            <a:fld id="{DC3BB032-4020-48F4-953B-341806DC4A2B}" type="slidenum">
              <a:rPr lang="en-US" smtClean="0"/>
              <a:t>61</a:t>
            </a:fld>
            <a:endParaRPr lang="en-US"/>
          </a:p>
        </p:txBody>
      </p:sp>
    </p:spTree>
    <p:extLst>
      <p:ext uri="{BB962C8B-B14F-4D97-AF65-F5344CB8AC3E}">
        <p14:creationId xmlns:p14="http://schemas.microsoft.com/office/powerpoint/2010/main" val="289886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1AB3F7-F2AE-49A2-9F93-A8FF2AC9F8BA}"/>
              </a:ext>
            </a:extLst>
          </p:cNvPr>
          <p:cNvSpPr txBox="1"/>
          <p:nvPr/>
        </p:nvSpPr>
        <p:spPr>
          <a:xfrm>
            <a:off x="2084936" y="1907563"/>
            <a:ext cx="3215017" cy="539250"/>
          </a:xfrm>
          <a:prstGeom prst="rect">
            <a:avLst/>
          </a:prstGeom>
          <a:noFill/>
        </p:spPr>
        <p:txBody>
          <a:bodyPr wrap="square" rtlCol="0">
            <a:spAutoFit/>
          </a:bodyPr>
          <a:lstStyle/>
          <a:p>
            <a:pPr defTabSz="829889"/>
            <a:endParaRPr lang="en-US" sz="1452" dirty="0">
              <a:solidFill>
                <a:prstClr val="black"/>
              </a:solidFill>
              <a:latin typeface="Calibri" panose="020F0502020204030204" pitchFamily="34" charset="0"/>
            </a:endParaRPr>
          </a:p>
          <a:p>
            <a:pPr defTabSz="829889"/>
            <a:endParaRPr lang="en-US" sz="1452" dirty="0">
              <a:solidFill>
                <a:prstClr val="black"/>
              </a:solidFill>
              <a:latin typeface="Calibri" panose="020F0502020204030204" pitchFamily="34" charset="0"/>
            </a:endParaRPr>
          </a:p>
        </p:txBody>
      </p:sp>
      <p:sp>
        <p:nvSpPr>
          <p:cNvPr id="6" name="TextBox 5">
            <a:extLst>
              <a:ext uri="{FF2B5EF4-FFF2-40B4-BE49-F238E27FC236}">
                <a16:creationId xmlns:a16="http://schemas.microsoft.com/office/drawing/2014/main" id="{071F1D76-0B23-446D-BBE6-74C6BD22E79B}"/>
              </a:ext>
            </a:extLst>
          </p:cNvPr>
          <p:cNvSpPr txBox="1"/>
          <p:nvPr/>
        </p:nvSpPr>
        <p:spPr>
          <a:xfrm>
            <a:off x="381000" y="375991"/>
            <a:ext cx="2478056" cy="400110"/>
          </a:xfrm>
          <a:prstGeom prst="rect">
            <a:avLst/>
          </a:prstGeom>
          <a:noFill/>
        </p:spPr>
        <p:txBody>
          <a:bodyPr wrap="square" rtlCol="0">
            <a:spAutoFit/>
          </a:bodyPr>
          <a:lstStyle/>
          <a:p>
            <a:pPr defTabSz="829889"/>
            <a:r>
              <a:rPr lang="en-US" sz="2000" dirty="0">
                <a:solidFill>
                  <a:srgbClr val="00B0F0"/>
                </a:solidFill>
                <a:latin typeface="Calibri" panose="020F0502020204030204" pitchFamily="34" charset="0"/>
              </a:rPr>
              <a:t>Example Problem:</a:t>
            </a:r>
          </a:p>
        </p:txBody>
      </p:sp>
      <p:graphicFrame>
        <p:nvGraphicFramePr>
          <p:cNvPr id="10" name="Object 9">
            <a:extLst>
              <a:ext uri="{FF2B5EF4-FFF2-40B4-BE49-F238E27FC236}">
                <a16:creationId xmlns:a16="http://schemas.microsoft.com/office/drawing/2014/main" id="{C61369DC-B936-431A-B64C-0793ED848425}"/>
              </a:ext>
            </a:extLst>
          </p:cNvPr>
          <p:cNvGraphicFramePr>
            <a:graphicFrameLocks noChangeAspect="1"/>
          </p:cNvGraphicFramePr>
          <p:nvPr/>
        </p:nvGraphicFramePr>
        <p:xfrm>
          <a:off x="7340815" y="561811"/>
          <a:ext cx="2143845" cy="3329504"/>
        </p:xfrm>
        <a:graphic>
          <a:graphicData uri="http://schemas.openxmlformats.org/presentationml/2006/ole">
            <mc:AlternateContent xmlns:mc="http://schemas.openxmlformats.org/markup-compatibility/2006">
              <mc:Choice xmlns:v="urn:schemas-microsoft-com:vml" Requires="v">
                <p:oleObj name="MDLDrawObject Class" r:id="rId2" imgW="1313895" imgH="2037693" progId="MDLDrawOLE.MDLDrawObject.1">
                  <p:embed/>
                </p:oleObj>
              </mc:Choice>
              <mc:Fallback>
                <p:oleObj name="MDLDrawObject Class" r:id="rId2" imgW="1313895" imgH="2037693" progId="MDLDrawOLE.MDLDrawObject.1">
                  <p:embed/>
                  <p:pic>
                    <p:nvPicPr>
                      <p:cNvPr id="10" name="Object 9">
                        <a:extLst>
                          <a:ext uri="{FF2B5EF4-FFF2-40B4-BE49-F238E27FC236}">
                            <a16:creationId xmlns:a16="http://schemas.microsoft.com/office/drawing/2014/main" id="{C61369DC-B936-431A-B64C-0793ED848425}"/>
                          </a:ext>
                        </a:extLst>
                      </p:cNvPr>
                      <p:cNvPicPr/>
                      <p:nvPr/>
                    </p:nvPicPr>
                    <p:blipFill>
                      <a:blip r:embed="rId3"/>
                      <a:stretch>
                        <a:fillRect/>
                      </a:stretch>
                    </p:blipFill>
                    <p:spPr>
                      <a:xfrm>
                        <a:off x="7340815" y="561811"/>
                        <a:ext cx="2143845" cy="3329504"/>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62356A9F-ACD9-42C6-BEF7-10C238DDD2C5}"/>
              </a:ext>
            </a:extLst>
          </p:cNvPr>
          <p:cNvSpPr/>
          <p:nvPr/>
        </p:nvSpPr>
        <p:spPr>
          <a:xfrm>
            <a:off x="838201" y="853872"/>
            <a:ext cx="5960890" cy="2585323"/>
          </a:xfrm>
          <a:prstGeom prst="rect">
            <a:avLst/>
          </a:prstGeom>
        </p:spPr>
        <p:txBody>
          <a:bodyPr wrap="square">
            <a:spAutoFit/>
          </a:bodyPr>
          <a:lstStyle/>
          <a:p>
            <a:pPr defTabSz="829889"/>
            <a:r>
              <a:rPr lang="en-US" dirty="0">
                <a:solidFill>
                  <a:prstClr val="black"/>
                </a:solidFill>
                <a:latin typeface="Calibri" panose="020F0502020204030204" pitchFamily="34" charset="0"/>
              </a:rPr>
              <a:t>The linear form of ribose, a 5 carbon aldose is shown on the right. This sugar is found in RNA (ribonucleic acid).</a:t>
            </a:r>
          </a:p>
          <a:p>
            <a:pPr defTabSz="829889"/>
            <a:endParaRPr lang="en-US" dirty="0">
              <a:solidFill>
                <a:prstClr val="black"/>
              </a:solidFill>
              <a:latin typeface="Calibri" panose="020F0502020204030204" pitchFamily="34" charset="0"/>
            </a:endParaRPr>
          </a:p>
          <a:p>
            <a:pPr marL="311208" indent="-311208" defTabSz="829889">
              <a:buFont typeface="+mj-lt"/>
              <a:buAutoNum type="arabicPeriod"/>
            </a:pPr>
            <a:r>
              <a:rPr lang="en-US" dirty="0">
                <a:solidFill>
                  <a:prstClr val="black"/>
                </a:solidFill>
                <a:latin typeface="Calibri" panose="020F0502020204030204" pitchFamily="34" charset="0"/>
              </a:rPr>
              <a:t>Number the carbons.</a:t>
            </a:r>
          </a:p>
          <a:p>
            <a:pPr marL="311208" indent="-311208" defTabSz="829889">
              <a:buFont typeface="+mj-lt"/>
              <a:buAutoNum type="arabicPeriod"/>
            </a:pPr>
            <a:endParaRPr lang="en-US" dirty="0">
              <a:solidFill>
                <a:prstClr val="black"/>
              </a:solidFill>
              <a:latin typeface="Calibri" panose="020F0502020204030204" pitchFamily="34" charset="0"/>
            </a:endParaRPr>
          </a:p>
          <a:p>
            <a:pPr marL="311208" indent="-311208" defTabSz="829889">
              <a:buFont typeface="+mj-lt"/>
              <a:buAutoNum type="arabicPeriod"/>
            </a:pPr>
            <a:r>
              <a:rPr lang="en-US" dirty="0">
                <a:solidFill>
                  <a:prstClr val="black"/>
                </a:solidFill>
                <a:latin typeface="Calibri" panose="020F0502020204030204" pitchFamily="34" charset="0"/>
              </a:rPr>
              <a:t>Which carbons are chiral? Mark them with a *.</a:t>
            </a:r>
          </a:p>
          <a:p>
            <a:pPr marL="311208" indent="-311208" defTabSz="829889">
              <a:buFont typeface="+mj-lt"/>
              <a:buAutoNum type="arabicPeriod"/>
            </a:pPr>
            <a:endParaRPr lang="en-US" dirty="0">
              <a:solidFill>
                <a:prstClr val="black"/>
              </a:solidFill>
              <a:latin typeface="Calibri" panose="020F0502020204030204" pitchFamily="34" charset="0"/>
            </a:endParaRPr>
          </a:p>
          <a:p>
            <a:pPr marL="311208" indent="-311208" defTabSz="829889">
              <a:buFont typeface="+mj-lt"/>
              <a:buAutoNum type="arabicPeriod"/>
            </a:pPr>
            <a:r>
              <a:rPr lang="en-US" dirty="0">
                <a:solidFill>
                  <a:prstClr val="black"/>
                </a:solidFill>
                <a:latin typeface="Calibri" panose="020F0502020204030204" pitchFamily="34" charset="0"/>
              </a:rPr>
              <a:t>Draw the cyclic form of </a:t>
            </a:r>
            <a:r>
              <a:rPr lang="en-US" dirty="0">
                <a:solidFill>
                  <a:prstClr val="black"/>
                </a:solidFill>
                <a:latin typeface="Symbol" panose="05050102010706020507" pitchFamily="18" charset="2"/>
              </a:rPr>
              <a:t>a</a:t>
            </a:r>
            <a:r>
              <a:rPr lang="en-US" dirty="0">
                <a:solidFill>
                  <a:prstClr val="black"/>
                </a:solidFill>
                <a:latin typeface="Calibri" panose="020F0502020204030204" pitchFamily="34" charset="0"/>
              </a:rPr>
              <a:t>-ribose</a:t>
            </a:r>
          </a:p>
          <a:p>
            <a:pPr marL="311208" indent="-311208" defTabSz="829889">
              <a:buFont typeface="+mj-lt"/>
              <a:buAutoNum type="arabicPeriod"/>
            </a:pPr>
            <a:endParaRPr lang="en-US" dirty="0">
              <a:solidFill>
                <a:prstClr val="black"/>
              </a:solidFill>
              <a:latin typeface="Calibri" panose="020F0502020204030204" pitchFamily="34" charset="0"/>
            </a:endParaRPr>
          </a:p>
        </p:txBody>
      </p:sp>
      <p:sp>
        <p:nvSpPr>
          <p:cNvPr id="3" name="Date Placeholder 2">
            <a:extLst>
              <a:ext uri="{FF2B5EF4-FFF2-40B4-BE49-F238E27FC236}">
                <a16:creationId xmlns:a16="http://schemas.microsoft.com/office/drawing/2014/main" id="{B611C461-2AF3-4915-93C4-2ED58377045A}"/>
              </a:ext>
            </a:extLst>
          </p:cNvPr>
          <p:cNvSpPr>
            <a:spLocks noGrp="1"/>
          </p:cNvSpPr>
          <p:nvPr>
            <p:ph type="dt" sz="half" idx="10"/>
          </p:nvPr>
        </p:nvSpPr>
        <p:spPr/>
        <p:txBody>
          <a:bodyPr/>
          <a:lstStyle/>
          <a:p>
            <a:fld id="{10228D75-6C6E-4D34-B60F-4433EA319024}" type="datetime1">
              <a:rPr lang="en-US" smtClean="0"/>
              <a:t>8/12/2023</a:t>
            </a:fld>
            <a:endParaRPr lang="en-US"/>
          </a:p>
        </p:txBody>
      </p:sp>
      <p:sp>
        <p:nvSpPr>
          <p:cNvPr id="4" name="Footer Placeholder 3">
            <a:extLst>
              <a:ext uri="{FF2B5EF4-FFF2-40B4-BE49-F238E27FC236}">
                <a16:creationId xmlns:a16="http://schemas.microsoft.com/office/drawing/2014/main" id="{B631F214-E4FC-4CD3-8995-1EEA5B1AC4C8}"/>
              </a:ext>
            </a:extLst>
          </p:cNvPr>
          <p:cNvSpPr>
            <a:spLocks noGrp="1"/>
          </p:cNvSpPr>
          <p:nvPr>
            <p:ph type="ftr" sz="quarter" idx="11"/>
          </p:nvPr>
        </p:nvSpPr>
        <p:spPr/>
        <p:txBody>
          <a:bodyPr/>
          <a:lstStyle/>
          <a:p>
            <a:r>
              <a:rPr lang="en-US"/>
              <a:t>Lecture 1 - D &amp; D</a:t>
            </a:r>
          </a:p>
        </p:txBody>
      </p:sp>
      <p:sp>
        <p:nvSpPr>
          <p:cNvPr id="7" name="Slide Number Placeholder 6">
            <a:extLst>
              <a:ext uri="{FF2B5EF4-FFF2-40B4-BE49-F238E27FC236}">
                <a16:creationId xmlns:a16="http://schemas.microsoft.com/office/drawing/2014/main" id="{C7628D93-99BB-4A5D-91C6-5E7C8856592E}"/>
              </a:ext>
            </a:extLst>
          </p:cNvPr>
          <p:cNvSpPr>
            <a:spLocks noGrp="1"/>
          </p:cNvSpPr>
          <p:nvPr>
            <p:ph type="sldNum" sz="quarter" idx="12"/>
          </p:nvPr>
        </p:nvSpPr>
        <p:spPr/>
        <p:txBody>
          <a:bodyPr/>
          <a:lstStyle/>
          <a:p>
            <a:fld id="{DC3BB032-4020-48F4-953B-341806DC4A2B}" type="slidenum">
              <a:rPr lang="en-US" smtClean="0"/>
              <a:t>62</a:t>
            </a:fld>
            <a:endParaRPr lang="en-US"/>
          </a:p>
        </p:txBody>
      </p:sp>
    </p:spTree>
    <p:extLst>
      <p:ext uri="{BB962C8B-B14F-4D97-AF65-F5344CB8AC3E}">
        <p14:creationId xmlns:p14="http://schemas.microsoft.com/office/powerpoint/2010/main" val="14602395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2928" y="-35492"/>
            <a:ext cx="6490329" cy="857251"/>
          </a:xfrm>
        </p:spPr>
        <p:txBody>
          <a:bodyPr>
            <a:noAutofit/>
          </a:bodyPr>
          <a:lstStyle/>
          <a:p>
            <a:r>
              <a:rPr lang="en-US" sz="2800" b="0" dirty="0" err="1">
                <a:solidFill>
                  <a:schemeClr val="tx1"/>
                </a:solidFill>
                <a:ea typeface="Comic Sans MS" charset="0"/>
              </a:rPr>
              <a:t>Glycosidic</a:t>
            </a:r>
            <a:r>
              <a:rPr lang="en-US" sz="2800" b="0" dirty="0">
                <a:solidFill>
                  <a:schemeClr val="tx1"/>
                </a:solidFill>
                <a:ea typeface="Comic Sans MS" charset="0"/>
              </a:rPr>
              <a:t> Linkages - Disaccharides</a:t>
            </a:r>
          </a:p>
        </p:txBody>
      </p:sp>
      <p:pic>
        <p:nvPicPr>
          <p:cNvPr id="6" name="Content Placeholder 3"/>
          <p:cNvPicPr>
            <a:picLocks noChangeAspect="1"/>
          </p:cNvPicPr>
          <p:nvPr/>
        </p:nvPicPr>
        <p:blipFill rotWithShape="1">
          <a:blip r:embed="rId3">
            <a:extLst>
              <a:ext uri="{28A0092B-C50C-407E-A947-70E740481C1C}">
                <a14:useLocalDpi xmlns:a14="http://schemas.microsoft.com/office/drawing/2010/main" val="0"/>
              </a:ext>
            </a:extLst>
          </a:blip>
          <a:srcRect t="38528" b="2657"/>
          <a:stretch/>
        </p:blipFill>
        <p:spPr>
          <a:xfrm>
            <a:off x="6479161" y="2514560"/>
            <a:ext cx="4319468" cy="3609467"/>
          </a:xfrm>
          <a:prstGeom prst="rect">
            <a:avLst/>
          </a:prstGeom>
        </p:spPr>
      </p:pic>
      <p:pic>
        <p:nvPicPr>
          <p:cNvPr id="7" name="Content Placeholder 3"/>
          <p:cNvPicPr>
            <a:picLocks noChangeAspect="1"/>
          </p:cNvPicPr>
          <p:nvPr/>
        </p:nvPicPr>
        <p:blipFill rotWithShape="1">
          <a:blip r:embed="rId3">
            <a:extLst>
              <a:ext uri="{28A0092B-C50C-407E-A947-70E740481C1C}">
                <a14:useLocalDpi xmlns:a14="http://schemas.microsoft.com/office/drawing/2010/main" val="0"/>
              </a:ext>
            </a:extLst>
          </a:blip>
          <a:srcRect t="5010" b="67106"/>
          <a:stretch/>
        </p:blipFill>
        <p:spPr>
          <a:xfrm>
            <a:off x="1441732" y="2184187"/>
            <a:ext cx="4734969" cy="1875844"/>
          </a:xfrm>
          <a:prstGeom prst="rect">
            <a:avLst/>
          </a:prstGeom>
        </p:spPr>
      </p:pic>
      <p:cxnSp>
        <p:nvCxnSpPr>
          <p:cNvPr id="10" name="Straight Arrow Connector 9"/>
          <p:cNvCxnSpPr/>
          <p:nvPr/>
        </p:nvCxnSpPr>
        <p:spPr>
          <a:xfrm>
            <a:off x="5919525" y="3315429"/>
            <a:ext cx="514351" cy="0"/>
          </a:xfrm>
          <a:prstGeom prst="straightConnector1">
            <a:avLst/>
          </a:prstGeom>
          <a:ln w="41275">
            <a:tailEnd type="arrow"/>
          </a:ln>
        </p:spPr>
        <p:style>
          <a:lnRef idx="1">
            <a:schemeClr val="dk1"/>
          </a:lnRef>
          <a:fillRef idx="0">
            <a:schemeClr val="dk1"/>
          </a:fillRef>
          <a:effectRef idx="0">
            <a:schemeClr val="dk1"/>
          </a:effectRef>
          <a:fontRef idx="minor">
            <a:schemeClr val="tx1"/>
          </a:fontRef>
        </p:style>
      </p:cxnSp>
      <p:pic>
        <p:nvPicPr>
          <p:cNvPr id="11"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42287" t="18952" r="52080" b="77691"/>
          <a:stretch/>
        </p:blipFill>
        <p:spPr>
          <a:xfrm>
            <a:off x="8902550" y="1338437"/>
            <a:ext cx="134585" cy="113948"/>
          </a:xfrm>
          <a:prstGeom prst="rect">
            <a:avLst/>
          </a:prstGeom>
        </p:spPr>
      </p:pic>
      <p:pic>
        <p:nvPicPr>
          <p:cNvPr id="5" name="Content Placeholder 3"/>
          <p:cNvPicPr>
            <a:picLocks noChangeAspect="1"/>
          </p:cNvPicPr>
          <p:nvPr/>
        </p:nvPicPr>
        <p:blipFill rotWithShape="1">
          <a:blip r:embed="rId3">
            <a:extLst>
              <a:ext uri="{28A0092B-C50C-407E-A947-70E740481C1C}">
                <a14:useLocalDpi xmlns:a14="http://schemas.microsoft.com/office/drawing/2010/main" val="0"/>
              </a:ext>
            </a:extLst>
          </a:blip>
          <a:srcRect l="37917" t="32672" r="47375" b="62960"/>
          <a:stretch/>
        </p:blipFill>
        <p:spPr>
          <a:xfrm>
            <a:off x="3260592" y="4078909"/>
            <a:ext cx="662144" cy="279372"/>
          </a:xfrm>
          <a:prstGeom prst="rect">
            <a:avLst/>
          </a:prstGeom>
        </p:spPr>
      </p:pic>
      <p:sp>
        <p:nvSpPr>
          <p:cNvPr id="3" name="TextBox 2">
            <a:extLst>
              <a:ext uri="{FF2B5EF4-FFF2-40B4-BE49-F238E27FC236}">
                <a16:creationId xmlns:a16="http://schemas.microsoft.com/office/drawing/2014/main" id="{C7527821-2264-4818-B3B3-00BF1B17E4AF}"/>
              </a:ext>
            </a:extLst>
          </p:cNvPr>
          <p:cNvSpPr txBox="1"/>
          <p:nvPr/>
        </p:nvSpPr>
        <p:spPr>
          <a:xfrm>
            <a:off x="1855323" y="4685871"/>
            <a:ext cx="4629067" cy="1477328"/>
          </a:xfrm>
          <a:prstGeom prst="rect">
            <a:avLst/>
          </a:prstGeom>
          <a:noFill/>
        </p:spPr>
        <p:txBody>
          <a:bodyPr wrap="square" rtlCol="0">
            <a:spAutoFit/>
          </a:bodyPr>
          <a:lstStyle/>
          <a:p>
            <a:pPr defTabSz="829889"/>
            <a:r>
              <a:rPr lang="en-US" dirty="0">
                <a:solidFill>
                  <a:prstClr val="black"/>
                </a:solidFill>
                <a:latin typeface="Calibri" panose="020F0502020204030204" pitchFamily="34" charset="0"/>
              </a:rPr>
              <a:t>Nomenclature rules for linkage:</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rPr>
              <a:t>Orientation of the </a:t>
            </a:r>
            <a:r>
              <a:rPr lang="en-US" b="1" dirty="0">
                <a:solidFill>
                  <a:prstClr val="black"/>
                </a:solidFill>
                <a:latin typeface="Calibri" panose="020F0502020204030204" pitchFamily="34" charset="0"/>
              </a:rPr>
              <a:t>anomeric</a:t>
            </a:r>
            <a:r>
              <a:rPr lang="en-US" dirty="0">
                <a:solidFill>
                  <a:prstClr val="black"/>
                </a:solidFill>
                <a:latin typeface="Calibri" panose="020F0502020204030204" pitchFamily="34" charset="0"/>
              </a:rPr>
              <a:t> involved in the linkage (</a:t>
            </a:r>
            <a:r>
              <a:rPr lang="en-US" dirty="0">
                <a:solidFill>
                  <a:prstClr val="black"/>
                </a:solidFill>
                <a:latin typeface="Symbol" panose="05050102010706020507" pitchFamily="18" charset="2"/>
              </a:rPr>
              <a:t>a </a:t>
            </a:r>
            <a:r>
              <a:rPr lang="en-US" dirty="0">
                <a:solidFill>
                  <a:prstClr val="black"/>
                </a:solidFill>
                <a:latin typeface="Calibri" panose="020F0502020204030204" pitchFamily="34" charset="0"/>
              </a:rPr>
              <a:t>oxygen is down,</a:t>
            </a:r>
            <a:r>
              <a:rPr lang="en-US" dirty="0">
                <a:solidFill>
                  <a:prstClr val="black"/>
                </a:solidFill>
                <a:latin typeface="Symbol" panose="05050102010706020507" pitchFamily="18" charset="2"/>
              </a:rPr>
              <a:t> b </a:t>
            </a:r>
            <a:r>
              <a:rPr lang="en-US" dirty="0">
                <a:solidFill>
                  <a:prstClr val="black"/>
                </a:solidFill>
                <a:latin typeface="Calibri" panose="020F0502020204030204" pitchFamily="34" charset="0"/>
              </a:rPr>
              <a:t>oxygen is up</a:t>
            </a:r>
            <a:r>
              <a:rPr lang="en-US" dirty="0">
                <a:solidFill>
                  <a:prstClr val="black"/>
                </a:solidFill>
                <a:latin typeface="Symbol" panose="05050102010706020507" pitchFamily="18" charset="2"/>
              </a:rPr>
              <a:t>)</a:t>
            </a:r>
            <a:endParaRPr lang="en-US" dirty="0">
              <a:solidFill>
                <a:prstClr val="black"/>
              </a:solidFill>
              <a:latin typeface="Calibri" panose="020F0502020204030204" pitchFamily="34" charset="0"/>
            </a:endParaRP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rPr>
              <a:t>Carbons involved in the linkage (e.g. 1-4)</a:t>
            </a:r>
          </a:p>
          <a:p>
            <a:pPr defTabSz="829889"/>
            <a:endParaRPr lang="en-US" dirty="0">
              <a:solidFill>
                <a:prstClr val="black"/>
              </a:solidFill>
              <a:latin typeface="Calibri" panose="020F0502020204030204" pitchFamily="34" charset="0"/>
            </a:endParaRPr>
          </a:p>
        </p:txBody>
      </p:sp>
      <p:sp>
        <p:nvSpPr>
          <p:cNvPr id="4" name="TextBox 3">
            <a:extLst>
              <a:ext uri="{FF2B5EF4-FFF2-40B4-BE49-F238E27FC236}">
                <a16:creationId xmlns:a16="http://schemas.microsoft.com/office/drawing/2014/main" id="{E148D43F-A9FD-43F3-BBA2-B3D3DA11E252}"/>
              </a:ext>
            </a:extLst>
          </p:cNvPr>
          <p:cNvSpPr txBox="1"/>
          <p:nvPr/>
        </p:nvSpPr>
        <p:spPr>
          <a:xfrm>
            <a:off x="1873435" y="801061"/>
            <a:ext cx="6889565" cy="923330"/>
          </a:xfrm>
          <a:prstGeom prst="rect">
            <a:avLst/>
          </a:prstGeom>
          <a:noFill/>
        </p:spPr>
        <p:txBody>
          <a:bodyPr wrap="square" rtlCol="0">
            <a:spAutoFit/>
          </a:bodyPr>
          <a:lstStyle/>
          <a:p>
            <a:pPr marL="214325" indent="-214325" defTabSz="829889">
              <a:buFont typeface="Arial" panose="020B0604020202020204" pitchFamily="34" charset="0"/>
              <a:buChar char="•"/>
            </a:pPr>
            <a:r>
              <a:rPr lang="en-US" b="1" dirty="0" err="1">
                <a:solidFill>
                  <a:prstClr val="black"/>
                </a:solidFill>
                <a:latin typeface="Calibri" panose="020F0502020204030204" pitchFamily="34" charset="0"/>
              </a:rPr>
              <a:t>Glycosidic</a:t>
            </a:r>
            <a:r>
              <a:rPr lang="en-US" dirty="0">
                <a:solidFill>
                  <a:prstClr val="black"/>
                </a:solidFill>
                <a:latin typeface="Calibri" panose="020F0502020204030204" pitchFamily="34" charset="0"/>
              </a:rPr>
              <a:t> bond formed between </a:t>
            </a:r>
            <a:r>
              <a:rPr lang="en-US" b="1" dirty="0">
                <a:solidFill>
                  <a:prstClr val="black"/>
                </a:solidFill>
                <a:latin typeface="Calibri" panose="020F0502020204030204" pitchFamily="34" charset="0"/>
              </a:rPr>
              <a:t>any</a:t>
            </a:r>
            <a:r>
              <a:rPr lang="en-US" dirty="0">
                <a:solidFill>
                  <a:prstClr val="black"/>
                </a:solidFill>
                <a:latin typeface="Calibri" panose="020F0502020204030204" pitchFamily="34" charset="0"/>
              </a:rPr>
              <a:t> -OH of one sugar and the anomeric carbon of another (e.g. at least one anomeric is involved.</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rPr>
              <a:t>Water released (dehydration reaction).</a:t>
            </a:r>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5368CFD5-DC8E-44E6-983C-C67C6B3E8A4E}"/>
                  </a:ext>
                </a:extLst>
              </p14:cNvPr>
              <p14:cNvContentPartPr/>
              <p14:nvPr/>
            </p14:nvContentPartPr>
            <p14:xfrm>
              <a:off x="5527848" y="3873951"/>
              <a:ext cx="70245" cy="21564"/>
            </p14:xfrm>
          </p:contentPart>
        </mc:Choice>
        <mc:Fallback xmlns="">
          <p:pic>
            <p:nvPicPr>
              <p:cNvPr id="12" name="Ink 11">
                <a:extLst>
                  <a:ext uri="{FF2B5EF4-FFF2-40B4-BE49-F238E27FC236}">
                    <a16:creationId xmlns:a16="http://schemas.microsoft.com/office/drawing/2014/main" id="{5368CFD5-DC8E-44E6-983C-C67C6B3E8A4E}"/>
                  </a:ext>
                </a:extLst>
              </p:cNvPr>
              <p:cNvPicPr/>
              <p:nvPr/>
            </p:nvPicPr>
            <p:blipFill>
              <a:blip r:embed="rId6"/>
              <a:stretch>
                <a:fillRect/>
              </a:stretch>
            </p:blipFill>
            <p:spPr>
              <a:xfrm>
                <a:off x="5518796" y="3864966"/>
                <a:ext cx="87987" cy="39175"/>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2B57ECA5-81F4-400D-85E1-5788AB8B357D}"/>
                  </a:ext>
                </a:extLst>
              </p14:cNvPr>
              <p14:cNvContentPartPr/>
              <p14:nvPr/>
            </p14:nvContentPartPr>
            <p14:xfrm>
              <a:off x="5071090" y="4206229"/>
              <a:ext cx="59791" cy="36593"/>
            </p14:xfrm>
          </p:contentPart>
        </mc:Choice>
        <mc:Fallback xmlns="">
          <p:pic>
            <p:nvPicPr>
              <p:cNvPr id="16" name="Ink 15">
                <a:extLst>
                  <a:ext uri="{FF2B5EF4-FFF2-40B4-BE49-F238E27FC236}">
                    <a16:creationId xmlns:a16="http://schemas.microsoft.com/office/drawing/2014/main" id="{2B57ECA5-81F4-400D-85E1-5788AB8B357D}"/>
                  </a:ext>
                </a:extLst>
              </p:cNvPr>
              <p:cNvPicPr/>
              <p:nvPr/>
            </p:nvPicPr>
            <p:blipFill>
              <a:blip r:embed="rId8"/>
              <a:stretch>
                <a:fillRect/>
              </a:stretch>
            </p:blipFill>
            <p:spPr>
              <a:xfrm>
                <a:off x="5062085" y="4197260"/>
                <a:ext cx="77440" cy="54172"/>
              </a:xfrm>
              <a:prstGeom prst="rect">
                <a:avLst/>
              </a:prstGeom>
            </p:spPr>
          </p:pic>
        </mc:Fallback>
      </mc:AlternateContent>
      <p:sp>
        <p:nvSpPr>
          <p:cNvPr id="8" name="Date Placeholder 7">
            <a:extLst>
              <a:ext uri="{FF2B5EF4-FFF2-40B4-BE49-F238E27FC236}">
                <a16:creationId xmlns:a16="http://schemas.microsoft.com/office/drawing/2014/main" id="{F38A683D-5767-43B3-8430-CF5CD18F65A8}"/>
              </a:ext>
            </a:extLst>
          </p:cNvPr>
          <p:cNvSpPr>
            <a:spLocks noGrp="1"/>
          </p:cNvSpPr>
          <p:nvPr>
            <p:ph type="dt" sz="half" idx="10"/>
          </p:nvPr>
        </p:nvSpPr>
        <p:spPr/>
        <p:txBody>
          <a:bodyPr/>
          <a:lstStyle/>
          <a:p>
            <a:fld id="{B571F9A9-D995-4AD3-B63C-D30BD19FB879}" type="datetime1">
              <a:rPr lang="en-US" smtClean="0"/>
              <a:t>8/12/2023</a:t>
            </a:fld>
            <a:endParaRPr lang="en-US"/>
          </a:p>
        </p:txBody>
      </p:sp>
      <p:sp>
        <p:nvSpPr>
          <p:cNvPr id="9" name="Footer Placeholder 8">
            <a:extLst>
              <a:ext uri="{FF2B5EF4-FFF2-40B4-BE49-F238E27FC236}">
                <a16:creationId xmlns:a16="http://schemas.microsoft.com/office/drawing/2014/main" id="{0ED3BC74-E35B-49C9-8469-96462E287E41}"/>
              </a:ext>
            </a:extLst>
          </p:cNvPr>
          <p:cNvSpPr>
            <a:spLocks noGrp="1"/>
          </p:cNvSpPr>
          <p:nvPr>
            <p:ph type="ftr" sz="quarter" idx="11"/>
          </p:nvPr>
        </p:nvSpPr>
        <p:spPr/>
        <p:txBody>
          <a:bodyPr/>
          <a:lstStyle/>
          <a:p>
            <a:r>
              <a:rPr lang="en-US"/>
              <a:t>Lecture 1 - D &amp; D</a:t>
            </a:r>
          </a:p>
        </p:txBody>
      </p:sp>
      <p:sp>
        <p:nvSpPr>
          <p:cNvPr id="13" name="Slide Number Placeholder 12">
            <a:extLst>
              <a:ext uri="{FF2B5EF4-FFF2-40B4-BE49-F238E27FC236}">
                <a16:creationId xmlns:a16="http://schemas.microsoft.com/office/drawing/2014/main" id="{C2AB0B98-19B2-43FE-8132-84A3B830F037}"/>
              </a:ext>
            </a:extLst>
          </p:cNvPr>
          <p:cNvSpPr>
            <a:spLocks noGrp="1"/>
          </p:cNvSpPr>
          <p:nvPr>
            <p:ph type="sldNum" sz="quarter" idx="12"/>
          </p:nvPr>
        </p:nvSpPr>
        <p:spPr/>
        <p:txBody>
          <a:bodyPr/>
          <a:lstStyle/>
          <a:p>
            <a:fld id="{DC3BB032-4020-48F4-953B-341806DC4A2B}" type="slidenum">
              <a:rPr lang="en-US" smtClean="0"/>
              <a:t>63</a:t>
            </a:fld>
            <a:endParaRPr lang="en-US"/>
          </a:p>
        </p:txBody>
      </p:sp>
    </p:spTree>
    <p:extLst>
      <p:ext uri="{BB962C8B-B14F-4D97-AF65-F5344CB8AC3E}">
        <p14:creationId xmlns:p14="http://schemas.microsoft.com/office/powerpoint/2010/main" val="15073392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6A5A9D8-D1E2-4087-9CBA-0AE283E8C8B2}"/>
              </a:ext>
            </a:extLst>
          </p:cNvPr>
          <p:cNvSpPr txBox="1"/>
          <p:nvPr/>
        </p:nvSpPr>
        <p:spPr>
          <a:xfrm>
            <a:off x="1593181" y="316968"/>
            <a:ext cx="3085973" cy="386388"/>
          </a:xfrm>
          <a:prstGeom prst="rect">
            <a:avLst/>
          </a:prstGeom>
          <a:noFill/>
        </p:spPr>
        <p:txBody>
          <a:bodyPr wrap="none" rtlCol="0">
            <a:spAutoFit/>
          </a:bodyPr>
          <a:lstStyle/>
          <a:p>
            <a:pPr defTabSz="829889"/>
            <a:r>
              <a:rPr lang="en-US" sz="1911" dirty="0">
                <a:solidFill>
                  <a:prstClr val="black"/>
                </a:solidFill>
                <a:latin typeface="Calibri" panose="020F0502020204030204" pitchFamily="34" charset="0"/>
              </a:rPr>
              <a:t>Lactose = galactose + glucose</a:t>
            </a:r>
          </a:p>
        </p:txBody>
      </p:sp>
      <p:grpSp>
        <p:nvGrpSpPr>
          <p:cNvPr id="15" name="Group 14">
            <a:extLst>
              <a:ext uri="{FF2B5EF4-FFF2-40B4-BE49-F238E27FC236}">
                <a16:creationId xmlns:a16="http://schemas.microsoft.com/office/drawing/2014/main" id="{DFAA8F04-F399-4F1A-BB75-7F56E9B11659}"/>
              </a:ext>
            </a:extLst>
          </p:cNvPr>
          <p:cNvGrpSpPr/>
          <p:nvPr/>
        </p:nvGrpSpPr>
        <p:grpSpPr>
          <a:xfrm>
            <a:off x="5688469" y="694757"/>
            <a:ext cx="3933335" cy="1689076"/>
            <a:chOff x="6305225" y="3989071"/>
            <a:chExt cx="4333953" cy="1861111"/>
          </a:xfrm>
        </p:grpSpPr>
        <p:graphicFrame>
          <p:nvGraphicFramePr>
            <p:cNvPr id="7" name="Object 6">
              <a:extLst>
                <a:ext uri="{FF2B5EF4-FFF2-40B4-BE49-F238E27FC236}">
                  <a16:creationId xmlns:a16="http://schemas.microsoft.com/office/drawing/2014/main" id="{579C555E-8107-4FD2-9148-032581CCBE06}"/>
                </a:ext>
              </a:extLst>
            </p:cNvPr>
            <p:cNvGraphicFramePr>
              <a:graphicFrameLocks noChangeAspect="1"/>
            </p:cNvGraphicFramePr>
            <p:nvPr/>
          </p:nvGraphicFramePr>
          <p:xfrm>
            <a:off x="7562418" y="4313006"/>
            <a:ext cx="2548037" cy="1537176"/>
          </p:xfrm>
          <a:graphic>
            <a:graphicData uri="http://schemas.openxmlformats.org/presentationml/2006/ole">
              <mc:AlternateContent xmlns:mc="http://schemas.openxmlformats.org/markup-compatibility/2006">
                <mc:Choice xmlns:v="urn:schemas-microsoft-com:vml" Requires="v">
                  <p:oleObj name="MDLDrawObject Class" r:id="rId3" imgW="2905249" imgH="1752464" progId="MDLDrawOLE.MDLDrawObject.1">
                    <p:embed/>
                  </p:oleObj>
                </mc:Choice>
                <mc:Fallback>
                  <p:oleObj name="MDLDrawObject Class" r:id="rId3" imgW="2905249" imgH="1752464" progId="MDLDrawOLE.MDLDrawObject.1">
                    <p:embed/>
                    <p:pic>
                      <p:nvPicPr>
                        <p:cNvPr id="7" name="Object 6">
                          <a:extLst>
                            <a:ext uri="{FF2B5EF4-FFF2-40B4-BE49-F238E27FC236}">
                              <a16:creationId xmlns:a16="http://schemas.microsoft.com/office/drawing/2014/main" id="{579C555E-8107-4FD2-9148-032581CCBE06}"/>
                            </a:ext>
                          </a:extLst>
                        </p:cNvPr>
                        <p:cNvPicPr/>
                        <p:nvPr/>
                      </p:nvPicPr>
                      <p:blipFill>
                        <a:blip r:embed="rId4"/>
                        <a:stretch>
                          <a:fillRect/>
                        </a:stretch>
                      </p:blipFill>
                      <p:spPr>
                        <a:xfrm>
                          <a:off x="7562418" y="4313006"/>
                          <a:ext cx="2548037" cy="1537176"/>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5216F831-7332-41A1-8EE8-4537FAE60BE3}"/>
                </a:ext>
              </a:extLst>
            </p:cNvPr>
            <p:cNvSpPr txBox="1"/>
            <p:nvPr/>
          </p:nvSpPr>
          <p:spPr>
            <a:xfrm>
              <a:off x="6305225" y="4040526"/>
              <a:ext cx="1813255" cy="344707"/>
            </a:xfrm>
            <a:prstGeom prst="rect">
              <a:avLst/>
            </a:prstGeom>
            <a:noFill/>
          </p:spPr>
          <p:txBody>
            <a:bodyPr wrap="none" rtlCol="0">
              <a:spAutoFit/>
            </a:bodyPr>
            <a:lstStyle/>
            <a:p>
              <a:pPr defTabSz="829889"/>
              <a:r>
                <a:rPr lang="en-US" sz="1433" dirty="0">
                  <a:solidFill>
                    <a:prstClr val="black"/>
                  </a:solidFill>
                  <a:latin typeface="Calibri" panose="020F0502020204030204" pitchFamily="34" charset="0"/>
                </a:rPr>
                <a:t>Alternative drawing</a:t>
              </a:r>
            </a:p>
          </p:txBody>
        </p:sp>
        <p:sp>
          <p:nvSpPr>
            <p:cNvPr id="11" name="TextBox 10">
              <a:extLst>
                <a:ext uri="{FF2B5EF4-FFF2-40B4-BE49-F238E27FC236}">
                  <a16:creationId xmlns:a16="http://schemas.microsoft.com/office/drawing/2014/main" id="{0DEBCA03-2D11-4360-91F5-747235A5EECB}"/>
                </a:ext>
              </a:extLst>
            </p:cNvPr>
            <p:cNvSpPr txBox="1"/>
            <p:nvPr/>
          </p:nvSpPr>
          <p:spPr>
            <a:xfrm>
              <a:off x="8619057" y="3989071"/>
              <a:ext cx="2020121" cy="344707"/>
            </a:xfrm>
            <a:prstGeom prst="rect">
              <a:avLst/>
            </a:prstGeom>
            <a:noFill/>
          </p:spPr>
          <p:txBody>
            <a:bodyPr wrap="none" rtlCol="0">
              <a:spAutoFit/>
            </a:bodyPr>
            <a:lstStyle/>
            <a:p>
              <a:pPr defTabSz="829889"/>
              <a:r>
                <a:rPr lang="en-US" sz="1433" dirty="0">
                  <a:solidFill>
                    <a:prstClr val="black"/>
                  </a:solidFill>
                  <a:latin typeface="Calibri" panose="020F0502020204030204" pitchFamily="34" charset="0"/>
                </a:rPr>
                <a:t>These are not carbons</a:t>
              </a:r>
            </a:p>
          </p:txBody>
        </p:sp>
        <p:cxnSp>
          <p:nvCxnSpPr>
            <p:cNvPr id="16" name="Straight Arrow Connector 15">
              <a:extLst>
                <a:ext uri="{FF2B5EF4-FFF2-40B4-BE49-F238E27FC236}">
                  <a16:creationId xmlns:a16="http://schemas.microsoft.com/office/drawing/2014/main" id="{AFDF94E2-AFD7-49B9-86F8-9D58A784261D}"/>
                </a:ext>
              </a:extLst>
            </p:cNvPr>
            <p:cNvCxnSpPr/>
            <p:nvPr/>
          </p:nvCxnSpPr>
          <p:spPr>
            <a:xfrm flipH="1">
              <a:off x="8762204" y="4330962"/>
              <a:ext cx="161598" cy="49169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395C6B37-F03B-4734-9A38-140EBC66FF52}"/>
                </a:ext>
              </a:extLst>
            </p:cNvPr>
            <p:cNvCxnSpPr/>
            <p:nvPr/>
          </p:nvCxnSpPr>
          <p:spPr>
            <a:xfrm flipH="1">
              <a:off x="8923802" y="4313007"/>
              <a:ext cx="77807" cy="97949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C35D37EF-E6CB-4C89-9496-F32AE42610AC}"/>
              </a:ext>
            </a:extLst>
          </p:cNvPr>
          <p:cNvGrpSpPr/>
          <p:nvPr/>
        </p:nvGrpSpPr>
        <p:grpSpPr>
          <a:xfrm>
            <a:off x="1370787" y="1015303"/>
            <a:ext cx="3669220" cy="4490831"/>
            <a:chOff x="2365047" y="320287"/>
            <a:chExt cx="4609524" cy="5641689"/>
          </a:xfrm>
        </p:grpSpPr>
        <p:pic>
          <p:nvPicPr>
            <p:cNvPr id="5" name="Picture 4" descr="A close up of a map&#10;&#10;Description generated with high confidence">
              <a:extLst>
                <a:ext uri="{FF2B5EF4-FFF2-40B4-BE49-F238E27FC236}">
                  <a16:creationId xmlns:a16="http://schemas.microsoft.com/office/drawing/2014/main" id="{58BDA41B-0F81-47DB-B123-80AD321D6EE6}"/>
                </a:ext>
              </a:extLst>
            </p:cNvPr>
            <p:cNvPicPr>
              <a:picLocks noChangeAspect="1"/>
            </p:cNvPicPr>
            <p:nvPr/>
          </p:nvPicPr>
          <p:blipFill>
            <a:blip r:embed="rId5"/>
            <a:stretch>
              <a:fillRect/>
            </a:stretch>
          </p:blipFill>
          <p:spPr>
            <a:xfrm>
              <a:off x="2365047" y="1250865"/>
              <a:ext cx="4609524" cy="4711111"/>
            </a:xfrm>
            <a:prstGeom prst="rect">
              <a:avLst/>
            </a:prstGeom>
          </p:spPr>
        </p:pic>
        <p:sp>
          <p:nvSpPr>
            <p:cNvPr id="8" name="Rectangle 7">
              <a:extLst>
                <a:ext uri="{FF2B5EF4-FFF2-40B4-BE49-F238E27FC236}">
                  <a16:creationId xmlns:a16="http://schemas.microsoft.com/office/drawing/2014/main" id="{C33F8681-6642-4887-AB32-CB197E99791C}"/>
                </a:ext>
              </a:extLst>
            </p:cNvPr>
            <p:cNvSpPr/>
            <p:nvPr/>
          </p:nvSpPr>
          <p:spPr>
            <a:xfrm>
              <a:off x="4800600" y="1066702"/>
              <a:ext cx="2173971" cy="20574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sz="1433" dirty="0">
                <a:solidFill>
                  <a:prstClr val="white"/>
                </a:solidFill>
                <a:latin typeface="Calibri" panose="020F0502020204030204" pitchFamily="34" charset="0"/>
              </a:endParaRPr>
            </a:p>
          </p:txBody>
        </p:sp>
        <p:pic>
          <p:nvPicPr>
            <p:cNvPr id="14" name="Picture 13" descr="A close up of a map&#10;&#10;Description generated with high confidence">
              <a:extLst>
                <a:ext uri="{FF2B5EF4-FFF2-40B4-BE49-F238E27FC236}">
                  <a16:creationId xmlns:a16="http://schemas.microsoft.com/office/drawing/2014/main" id="{D8C6BF54-B93E-4826-8461-246E49472E59}"/>
                </a:ext>
              </a:extLst>
            </p:cNvPr>
            <p:cNvPicPr>
              <a:picLocks noChangeAspect="1"/>
            </p:cNvPicPr>
            <p:nvPr/>
          </p:nvPicPr>
          <p:blipFill rotWithShape="1">
            <a:blip r:embed="rId5"/>
            <a:srcRect l="52837" b="58618"/>
            <a:stretch/>
          </p:blipFill>
          <p:spPr>
            <a:xfrm>
              <a:off x="4753288" y="320287"/>
              <a:ext cx="2173971" cy="1949535"/>
            </a:xfrm>
            <a:prstGeom prst="rect">
              <a:avLst/>
            </a:prstGeom>
          </p:spPr>
        </p:pic>
      </p:grpSp>
      <p:sp>
        <p:nvSpPr>
          <p:cNvPr id="13" name="Rectangle 12"/>
          <p:cNvSpPr/>
          <p:nvPr/>
        </p:nvSpPr>
        <p:spPr>
          <a:xfrm>
            <a:off x="1480103" y="5628511"/>
            <a:ext cx="3926343" cy="337336"/>
          </a:xfrm>
          <a:prstGeom prst="rect">
            <a:avLst/>
          </a:prstGeom>
        </p:spPr>
        <p:txBody>
          <a:bodyPr wrap="square">
            <a:spAutoFit/>
          </a:bodyPr>
          <a:lstStyle/>
          <a:p>
            <a:pPr algn="ctr" defTabSz="829889"/>
            <a:r>
              <a:rPr lang="en-US" sz="1592" b="1" dirty="0">
                <a:solidFill>
                  <a:srgbClr val="002060"/>
                </a:solidFill>
                <a:latin typeface="Symbol" charset="2"/>
                <a:ea typeface="Symbol" charset="2"/>
                <a:cs typeface="Symbol" charset="2"/>
              </a:rPr>
              <a:t>b</a:t>
            </a:r>
            <a:r>
              <a:rPr lang="en-US" sz="1592" b="1" dirty="0">
                <a:solidFill>
                  <a:srgbClr val="002060"/>
                </a:solidFill>
                <a:latin typeface="Comic Sans MS" charset="0"/>
                <a:ea typeface="Comic Sans MS" charset="0"/>
                <a:cs typeface="Comic Sans MS" charset="0"/>
              </a:rPr>
              <a:t>-1,4- </a:t>
            </a:r>
            <a:r>
              <a:rPr lang="en-US" sz="1592" b="1" dirty="0" err="1">
                <a:solidFill>
                  <a:srgbClr val="002060"/>
                </a:solidFill>
                <a:latin typeface="Comic Sans MS" charset="0"/>
                <a:ea typeface="Comic Sans MS" charset="0"/>
                <a:cs typeface="Comic Sans MS" charset="0"/>
              </a:rPr>
              <a:t>glycosidic</a:t>
            </a:r>
            <a:r>
              <a:rPr lang="en-US" sz="1592" b="1" dirty="0">
                <a:solidFill>
                  <a:srgbClr val="002060"/>
                </a:solidFill>
                <a:latin typeface="Comic Sans MS" charset="0"/>
                <a:ea typeface="Comic Sans MS" charset="0"/>
                <a:cs typeface="Comic Sans MS" charset="0"/>
              </a:rPr>
              <a:t> linkage</a:t>
            </a:r>
          </a:p>
        </p:txBody>
      </p:sp>
      <p:graphicFrame>
        <p:nvGraphicFramePr>
          <p:cNvPr id="29" name="Object 28">
            <a:extLst>
              <a:ext uri="{FF2B5EF4-FFF2-40B4-BE49-F238E27FC236}">
                <a16:creationId xmlns:a16="http://schemas.microsoft.com/office/drawing/2014/main" id="{8CBA6009-F0EC-4A36-A47B-5F951FB81AC5}"/>
              </a:ext>
            </a:extLst>
          </p:cNvPr>
          <p:cNvGraphicFramePr>
            <a:graphicFrameLocks noChangeAspect="1"/>
          </p:cNvGraphicFramePr>
          <p:nvPr/>
        </p:nvGraphicFramePr>
        <p:xfrm>
          <a:off x="5149927" y="3209337"/>
          <a:ext cx="2528243" cy="1525235"/>
        </p:xfrm>
        <a:graphic>
          <a:graphicData uri="http://schemas.openxmlformats.org/presentationml/2006/ole">
            <mc:AlternateContent xmlns:mc="http://schemas.openxmlformats.org/markup-compatibility/2006">
              <mc:Choice xmlns:v="urn:schemas-microsoft-com:vml" Requires="v">
                <p:oleObj name="MDLDrawObject Class" r:id="rId6" imgW="2905249" imgH="1752464" progId="MDLDrawOLE.MDLDrawObject.1">
                  <p:embed/>
                </p:oleObj>
              </mc:Choice>
              <mc:Fallback>
                <p:oleObj name="MDLDrawObject Class" r:id="rId6" imgW="2905249" imgH="1752464" progId="MDLDrawOLE.MDLDrawObject.1">
                  <p:embed/>
                  <p:pic>
                    <p:nvPicPr>
                      <p:cNvPr id="29" name="Object 28">
                        <a:extLst>
                          <a:ext uri="{FF2B5EF4-FFF2-40B4-BE49-F238E27FC236}">
                            <a16:creationId xmlns:a16="http://schemas.microsoft.com/office/drawing/2014/main" id="{8CBA6009-F0EC-4A36-A47B-5F951FB81AC5}"/>
                          </a:ext>
                        </a:extLst>
                      </p:cNvPr>
                      <p:cNvPicPr/>
                      <p:nvPr/>
                    </p:nvPicPr>
                    <p:blipFill>
                      <a:blip r:embed="rId4"/>
                      <a:stretch>
                        <a:fillRect/>
                      </a:stretch>
                    </p:blipFill>
                    <p:spPr>
                      <a:xfrm>
                        <a:off x="5149927" y="3209337"/>
                        <a:ext cx="2528243" cy="1525235"/>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B6928A78-6D2C-4597-A602-FBE4E154E3F5}"/>
              </a:ext>
            </a:extLst>
          </p:cNvPr>
          <p:cNvGraphicFramePr>
            <a:graphicFrameLocks noChangeAspect="1"/>
          </p:cNvGraphicFramePr>
          <p:nvPr/>
        </p:nvGraphicFramePr>
        <p:xfrm>
          <a:off x="7788421" y="3203624"/>
          <a:ext cx="3257551" cy="1557459"/>
        </p:xfrm>
        <a:graphic>
          <a:graphicData uri="http://schemas.openxmlformats.org/presentationml/2006/ole">
            <mc:AlternateContent xmlns:mc="http://schemas.openxmlformats.org/markup-compatibility/2006">
              <mc:Choice xmlns:v="urn:schemas-microsoft-com:vml" Requires="v">
                <p:oleObj name="MDLDrawObject Class" r:id="rId7" imgW="3742826" imgH="1790174" progId="MDLDrawOLE.MDLDrawObject.1">
                  <p:embed/>
                </p:oleObj>
              </mc:Choice>
              <mc:Fallback>
                <p:oleObj name="MDLDrawObject Class" r:id="rId7" imgW="3742826" imgH="1790174" progId="MDLDrawOLE.MDLDrawObject.1">
                  <p:embed/>
                  <p:pic>
                    <p:nvPicPr>
                      <p:cNvPr id="30" name="Object 29">
                        <a:extLst>
                          <a:ext uri="{FF2B5EF4-FFF2-40B4-BE49-F238E27FC236}">
                            <a16:creationId xmlns:a16="http://schemas.microsoft.com/office/drawing/2014/main" id="{B6928A78-6D2C-4597-A602-FBE4E154E3F5}"/>
                          </a:ext>
                        </a:extLst>
                      </p:cNvPr>
                      <p:cNvPicPr/>
                      <p:nvPr/>
                    </p:nvPicPr>
                    <p:blipFill>
                      <a:blip r:embed="rId8"/>
                      <a:stretch>
                        <a:fillRect/>
                      </a:stretch>
                    </p:blipFill>
                    <p:spPr>
                      <a:xfrm>
                        <a:off x="7788421" y="3203624"/>
                        <a:ext cx="3257551" cy="1557459"/>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D223E306-423F-4124-A018-82B5B975A24B}"/>
              </a:ext>
            </a:extLst>
          </p:cNvPr>
          <p:cNvSpPr txBox="1"/>
          <p:nvPr/>
        </p:nvSpPr>
        <p:spPr>
          <a:xfrm>
            <a:off x="4839645" y="2956983"/>
            <a:ext cx="2344809" cy="343940"/>
          </a:xfrm>
          <a:prstGeom prst="rect">
            <a:avLst/>
          </a:prstGeom>
          <a:noFill/>
        </p:spPr>
        <p:txBody>
          <a:bodyPr wrap="none" rtlCol="0">
            <a:spAutoFit/>
          </a:bodyPr>
          <a:lstStyle/>
          <a:p>
            <a:pPr defTabSz="829889"/>
            <a:r>
              <a:rPr lang="en-US" sz="1635" b="1" dirty="0">
                <a:solidFill>
                  <a:prstClr val="black"/>
                </a:solidFill>
                <a:latin typeface="Calibri" panose="020F0502020204030204" pitchFamily="34" charset="0"/>
              </a:rPr>
              <a:t>Metabolism of Lactose    </a:t>
            </a:r>
          </a:p>
        </p:txBody>
      </p:sp>
      <p:sp>
        <p:nvSpPr>
          <p:cNvPr id="34" name="TextBox 33">
            <a:extLst>
              <a:ext uri="{FF2B5EF4-FFF2-40B4-BE49-F238E27FC236}">
                <a16:creationId xmlns:a16="http://schemas.microsoft.com/office/drawing/2014/main" id="{B61FE7FA-B59F-495A-9AC9-71294A7D0BEB}"/>
              </a:ext>
            </a:extLst>
          </p:cNvPr>
          <p:cNvSpPr txBox="1"/>
          <p:nvPr/>
        </p:nvSpPr>
        <p:spPr>
          <a:xfrm>
            <a:off x="9944854" y="4716129"/>
            <a:ext cx="859402" cy="343940"/>
          </a:xfrm>
          <a:prstGeom prst="rect">
            <a:avLst/>
          </a:prstGeom>
          <a:noFill/>
        </p:spPr>
        <p:txBody>
          <a:bodyPr wrap="none" rtlCol="0">
            <a:spAutoFit/>
          </a:bodyPr>
          <a:lstStyle/>
          <a:p>
            <a:pPr defTabSz="829889"/>
            <a:r>
              <a:rPr lang="en-US" sz="1635" dirty="0">
                <a:solidFill>
                  <a:prstClr val="black"/>
                </a:solidFill>
                <a:latin typeface="Calibri" panose="020F0502020204030204" pitchFamily="34" charset="0"/>
              </a:rPr>
              <a:t>Glucose</a:t>
            </a:r>
          </a:p>
        </p:txBody>
      </p:sp>
      <p:sp>
        <p:nvSpPr>
          <p:cNvPr id="35" name="TextBox 34">
            <a:extLst>
              <a:ext uri="{FF2B5EF4-FFF2-40B4-BE49-F238E27FC236}">
                <a16:creationId xmlns:a16="http://schemas.microsoft.com/office/drawing/2014/main" id="{EF4A5557-2CBE-403E-8858-B46DB1807C72}"/>
              </a:ext>
            </a:extLst>
          </p:cNvPr>
          <p:cNvSpPr txBox="1"/>
          <p:nvPr/>
        </p:nvSpPr>
        <p:spPr>
          <a:xfrm>
            <a:off x="8145110" y="4716129"/>
            <a:ext cx="1020985" cy="343940"/>
          </a:xfrm>
          <a:prstGeom prst="rect">
            <a:avLst/>
          </a:prstGeom>
          <a:noFill/>
        </p:spPr>
        <p:txBody>
          <a:bodyPr wrap="none" rtlCol="0">
            <a:spAutoFit/>
          </a:bodyPr>
          <a:lstStyle/>
          <a:p>
            <a:pPr defTabSz="829889"/>
            <a:r>
              <a:rPr lang="en-US" sz="1635" dirty="0">
                <a:solidFill>
                  <a:prstClr val="black"/>
                </a:solidFill>
                <a:latin typeface="Calibri" panose="020F0502020204030204" pitchFamily="34" charset="0"/>
              </a:rPr>
              <a:t>Galactose</a:t>
            </a:r>
          </a:p>
        </p:txBody>
      </p:sp>
      <p:cxnSp>
        <p:nvCxnSpPr>
          <p:cNvPr id="19" name="Straight Arrow Connector 18">
            <a:extLst>
              <a:ext uri="{FF2B5EF4-FFF2-40B4-BE49-F238E27FC236}">
                <a16:creationId xmlns:a16="http://schemas.microsoft.com/office/drawing/2014/main" id="{9341646F-FDE8-4758-B127-A4F4EB7873B7}"/>
              </a:ext>
            </a:extLst>
          </p:cNvPr>
          <p:cNvCxnSpPr/>
          <p:nvPr/>
        </p:nvCxnSpPr>
        <p:spPr>
          <a:xfrm>
            <a:off x="7548283" y="4051407"/>
            <a:ext cx="3700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65195B5-2AA6-46EA-8FEA-3369351C5EC8}"/>
              </a:ext>
            </a:extLst>
          </p:cNvPr>
          <p:cNvSpPr txBox="1"/>
          <p:nvPr/>
        </p:nvSpPr>
        <p:spPr>
          <a:xfrm>
            <a:off x="7319983" y="4085343"/>
            <a:ext cx="836255" cy="343940"/>
          </a:xfrm>
          <a:prstGeom prst="rect">
            <a:avLst/>
          </a:prstGeom>
          <a:noFill/>
        </p:spPr>
        <p:txBody>
          <a:bodyPr wrap="none" rtlCol="0">
            <a:spAutoFit/>
          </a:bodyPr>
          <a:lstStyle/>
          <a:p>
            <a:pPr defTabSz="829889"/>
            <a:r>
              <a:rPr lang="en-US" sz="1635" b="1" i="1" dirty="0">
                <a:solidFill>
                  <a:prstClr val="black"/>
                </a:solidFill>
                <a:latin typeface="Calibri" panose="020F0502020204030204" pitchFamily="34" charset="0"/>
              </a:rPr>
              <a:t>Lactase</a:t>
            </a:r>
          </a:p>
        </p:txBody>
      </p:sp>
      <p:sp>
        <p:nvSpPr>
          <p:cNvPr id="2" name="Date Placeholder 1">
            <a:extLst>
              <a:ext uri="{FF2B5EF4-FFF2-40B4-BE49-F238E27FC236}">
                <a16:creationId xmlns:a16="http://schemas.microsoft.com/office/drawing/2014/main" id="{37E55421-3249-4EE9-B7F0-680D86BC8363}"/>
              </a:ext>
            </a:extLst>
          </p:cNvPr>
          <p:cNvSpPr>
            <a:spLocks noGrp="1"/>
          </p:cNvSpPr>
          <p:nvPr>
            <p:ph type="dt" sz="half" idx="10"/>
          </p:nvPr>
        </p:nvSpPr>
        <p:spPr/>
        <p:txBody>
          <a:bodyPr/>
          <a:lstStyle/>
          <a:p>
            <a:fld id="{34AB6C4B-D8D8-41BE-B2E6-B0B0A1DFB8DC}" type="datetime1">
              <a:rPr lang="en-US" smtClean="0"/>
              <a:t>8/12/2023</a:t>
            </a:fld>
            <a:endParaRPr lang="en-US"/>
          </a:p>
        </p:txBody>
      </p:sp>
      <p:sp>
        <p:nvSpPr>
          <p:cNvPr id="3" name="Footer Placeholder 2">
            <a:extLst>
              <a:ext uri="{FF2B5EF4-FFF2-40B4-BE49-F238E27FC236}">
                <a16:creationId xmlns:a16="http://schemas.microsoft.com/office/drawing/2014/main" id="{7509C36F-8488-4D7B-9649-A4ABD67CC702}"/>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69D5E84B-4B5B-49BE-BB9C-5F70FA92F108}"/>
              </a:ext>
            </a:extLst>
          </p:cNvPr>
          <p:cNvSpPr>
            <a:spLocks noGrp="1"/>
          </p:cNvSpPr>
          <p:nvPr>
            <p:ph type="sldNum" sz="quarter" idx="12"/>
          </p:nvPr>
        </p:nvSpPr>
        <p:spPr/>
        <p:txBody>
          <a:bodyPr/>
          <a:lstStyle/>
          <a:p>
            <a:fld id="{DC3BB032-4020-48F4-953B-341806DC4A2B}" type="slidenum">
              <a:rPr lang="en-US" smtClean="0"/>
              <a:t>64</a:t>
            </a:fld>
            <a:endParaRPr lang="en-US"/>
          </a:p>
        </p:txBody>
      </p:sp>
    </p:spTree>
    <p:extLst>
      <p:ext uri="{BB962C8B-B14F-4D97-AF65-F5344CB8AC3E}">
        <p14:creationId xmlns:p14="http://schemas.microsoft.com/office/powerpoint/2010/main" val="29765145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BD39F5-F14B-4259-81C4-137A8F79A814}"/>
              </a:ext>
            </a:extLst>
          </p:cNvPr>
          <p:cNvSpPr txBox="1"/>
          <p:nvPr/>
        </p:nvSpPr>
        <p:spPr>
          <a:xfrm>
            <a:off x="4543211" y="-44654"/>
            <a:ext cx="4514249" cy="523220"/>
          </a:xfrm>
          <a:prstGeom prst="rect">
            <a:avLst/>
          </a:prstGeom>
          <a:noFill/>
        </p:spPr>
        <p:txBody>
          <a:bodyPr wrap="none" rtlCol="0">
            <a:spAutoFit/>
          </a:bodyPr>
          <a:lstStyle/>
          <a:p>
            <a:pPr defTabSz="829889"/>
            <a:r>
              <a:rPr lang="en-US" sz="2800" dirty="0">
                <a:solidFill>
                  <a:prstClr val="black"/>
                </a:solidFill>
                <a:latin typeface="Calibri" panose="020F0502020204030204" pitchFamily="34" charset="0"/>
              </a:rPr>
              <a:t>Fun Fact - Lactose Intolerance</a:t>
            </a:r>
          </a:p>
        </p:txBody>
      </p:sp>
      <p:pic>
        <p:nvPicPr>
          <p:cNvPr id="8" name="Picture 7">
            <a:extLst>
              <a:ext uri="{FF2B5EF4-FFF2-40B4-BE49-F238E27FC236}">
                <a16:creationId xmlns:a16="http://schemas.microsoft.com/office/drawing/2014/main" id="{9E6521D1-198F-4DDA-83B1-6F516DCFFE8A}"/>
              </a:ext>
            </a:extLst>
          </p:cNvPr>
          <p:cNvPicPr>
            <a:picLocks noChangeAspect="1"/>
          </p:cNvPicPr>
          <p:nvPr/>
        </p:nvPicPr>
        <p:blipFill rotWithShape="1">
          <a:blip r:embed="rId2"/>
          <a:srcRect t="18890" b="7999"/>
          <a:stretch/>
        </p:blipFill>
        <p:spPr>
          <a:xfrm>
            <a:off x="388359" y="136522"/>
            <a:ext cx="4068574" cy="3140078"/>
          </a:xfrm>
          <a:prstGeom prst="rect">
            <a:avLst/>
          </a:prstGeom>
        </p:spPr>
      </p:pic>
      <p:pic>
        <p:nvPicPr>
          <p:cNvPr id="11" name="Picture 10">
            <a:extLst>
              <a:ext uri="{FF2B5EF4-FFF2-40B4-BE49-F238E27FC236}">
                <a16:creationId xmlns:a16="http://schemas.microsoft.com/office/drawing/2014/main" id="{737686F0-5D0B-4416-94BB-E93AF2112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618559"/>
            <a:ext cx="5688490" cy="4474946"/>
          </a:xfrm>
          <a:prstGeom prst="rect">
            <a:avLst/>
          </a:prstGeom>
        </p:spPr>
      </p:pic>
      <p:sp>
        <p:nvSpPr>
          <p:cNvPr id="12" name="TextBox 11">
            <a:extLst>
              <a:ext uri="{FF2B5EF4-FFF2-40B4-BE49-F238E27FC236}">
                <a16:creationId xmlns:a16="http://schemas.microsoft.com/office/drawing/2014/main" id="{C02BB06A-4472-4F8E-B55C-CF2C08D61CD8}"/>
              </a:ext>
            </a:extLst>
          </p:cNvPr>
          <p:cNvSpPr txBox="1"/>
          <p:nvPr/>
        </p:nvSpPr>
        <p:spPr>
          <a:xfrm>
            <a:off x="6063680" y="420223"/>
            <a:ext cx="1994007" cy="369332"/>
          </a:xfrm>
          <a:prstGeom prst="rect">
            <a:avLst/>
          </a:prstGeom>
          <a:noFill/>
        </p:spPr>
        <p:txBody>
          <a:bodyPr wrap="none" rtlCol="0">
            <a:spAutoFit/>
          </a:bodyPr>
          <a:lstStyle/>
          <a:p>
            <a:pPr defTabSz="829889"/>
            <a:r>
              <a:rPr lang="en-US" dirty="0">
                <a:solidFill>
                  <a:prstClr val="black"/>
                </a:solidFill>
                <a:latin typeface="Calibri" panose="020F0502020204030204" pitchFamily="34" charset="0"/>
              </a:rPr>
              <a:t>Lactase Persistence</a:t>
            </a:r>
          </a:p>
        </p:txBody>
      </p:sp>
      <p:pic>
        <p:nvPicPr>
          <p:cNvPr id="13" name="Picture 12">
            <a:extLst>
              <a:ext uri="{FF2B5EF4-FFF2-40B4-BE49-F238E27FC236}">
                <a16:creationId xmlns:a16="http://schemas.microsoft.com/office/drawing/2014/main" id="{48BAAF76-86E5-4049-8019-3A5A4EB22FAB}"/>
              </a:ext>
            </a:extLst>
          </p:cNvPr>
          <p:cNvPicPr>
            <a:picLocks noChangeAspect="1"/>
          </p:cNvPicPr>
          <p:nvPr/>
        </p:nvPicPr>
        <p:blipFill>
          <a:blip r:embed="rId4"/>
          <a:stretch>
            <a:fillRect/>
          </a:stretch>
        </p:blipFill>
        <p:spPr>
          <a:xfrm>
            <a:off x="33227" y="3405136"/>
            <a:ext cx="5301041" cy="3042877"/>
          </a:xfrm>
          <a:prstGeom prst="rect">
            <a:avLst/>
          </a:prstGeom>
        </p:spPr>
      </p:pic>
      <p:sp>
        <p:nvSpPr>
          <p:cNvPr id="2" name="Date Placeholder 1">
            <a:extLst>
              <a:ext uri="{FF2B5EF4-FFF2-40B4-BE49-F238E27FC236}">
                <a16:creationId xmlns:a16="http://schemas.microsoft.com/office/drawing/2014/main" id="{29FE668E-2336-4321-A05A-406FA6349D15}"/>
              </a:ext>
            </a:extLst>
          </p:cNvPr>
          <p:cNvSpPr>
            <a:spLocks noGrp="1"/>
          </p:cNvSpPr>
          <p:nvPr>
            <p:ph type="dt" sz="half" idx="10"/>
          </p:nvPr>
        </p:nvSpPr>
        <p:spPr/>
        <p:txBody>
          <a:bodyPr/>
          <a:lstStyle/>
          <a:p>
            <a:fld id="{7AA54974-D1E1-414E-87B8-D752A736D383}" type="datetime1">
              <a:rPr lang="en-US" smtClean="0"/>
              <a:t>8/12/2023</a:t>
            </a:fld>
            <a:endParaRPr lang="en-US"/>
          </a:p>
        </p:txBody>
      </p:sp>
      <p:sp>
        <p:nvSpPr>
          <p:cNvPr id="3" name="Footer Placeholder 2">
            <a:extLst>
              <a:ext uri="{FF2B5EF4-FFF2-40B4-BE49-F238E27FC236}">
                <a16:creationId xmlns:a16="http://schemas.microsoft.com/office/drawing/2014/main" id="{DA39A1B6-C2D5-4DC1-AA5C-788C2DBA4F28}"/>
              </a:ext>
            </a:extLst>
          </p:cNvPr>
          <p:cNvSpPr>
            <a:spLocks noGrp="1"/>
          </p:cNvSpPr>
          <p:nvPr>
            <p:ph type="ftr" sz="quarter" idx="11"/>
          </p:nvPr>
        </p:nvSpPr>
        <p:spPr/>
        <p:txBody>
          <a:bodyPr/>
          <a:lstStyle/>
          <a:p>
            <a:r>
              <a:rPr lang="en-US"/>
              <a:t>Lecture 1 - D &amp; D</a:t>
            </a:r>
          </a:p>
        </p:txBody>
      </p:sp>
      <p:sp>
        <p:nvSpPr>
          <p:cNvPr id="4" name="Slide Number Placeholder 3">
            <a:extLst>
              <a:ext uri="{FF2B5EF4-FFF2-40B4-BE49-F238E27FC236}">
                <a16:creationId xmlns:a16="http://schemas.microsoft.com/office/drawing/2014/main" id="{45612B87-CBDB-432B-9FEE-2E85A10537AF}"/>
              </a:ext>
            </a:extLst>
          </p:cNvPr>
          <p:cNvSpPr>
            <a:spLocks noGrp="1"/>
          </p:cNvSpPr>
          <p:nvPr>
            <p:ph type="sldNum" sz="quarter" idx="12"/>
          </p:nvPr>
        </p:nvSpPr>
        <p:spPr/>
        <p:txBody>
          <a:bodyPr/>
          <a:lstStyle/>
          <a:p>
            <a:fld id="{DC3BB032-4020-48F4-953B-341806DC4A2B}" type="slidenum">
              <a:rPr lang="en-US" smtClean="0"/>
              <a:t>65</a:t>
            </a:fld>
            <a:endParaRPr lang="en-US"/>
          </a:p>
        </p:txBody>
      </p:sp>
      <p:pic>
        <p:nvPicPr>
          <p:cNvPr id="14" name="Picture 13">
            <a:extLst>
              <a:ext uri="{FF2B5EF4-FFF2-40B4-BE49-F238E27FC236}">
                <a16:creationId xmlns:a16="http://schemas.microsoft.com/office/drawing/2014/main" id="{64C859FE-384C-4462-B3EC-03340298039B}"/>
              </a:ext>
            </a:extLst>
          </p:cNvPr>
          <p:cNvPicPr>
            <a:picLocks noChangeAspect="1"/>
          </p:cNvPicPr>
          <p:nvPr/>
        </p:nvPicPr>
        <p:blipFill>
          <a:blip r:embed="rId5"/>
          <a:stretch>
            <a:fillRect/>
          </a:stretch>
        </p:blipFill>
        <p:spPr>
          <a:xfrm>
            <a:off x="6400801" y="4419600"/>
            <a:ext cx="1885974" cy="1885974"/>
          </a:xfrm>
          <a:prstGeom prst="rect">
            <a:avLst/>
          </a:prstGeom>
        </p:spPr>
      </p:pic>
      <p:sp>
        <p:nvSpPr>
          <p:cNvPr id="5" name="TextBox 4">
            <a:extLst>
              <a:ext uri="{FF2B5EF4-FFF2-40B4-BE49-F238E27FC236}">
                <a16:creationId xmlns:a16="http://schemas.microsoft.com/office/drawing/2014/main" id="{24A89987-21DA-B679-6B30-892175128A38}"/>
              </a:ext>
            </a:extLst>
          </p:cNvPr>
          <p:cNvSpPr txBox="1"/>
          <p:nvPr/>
        </p:nvSpPr>
        <p:spPr>
          <a:xfrm>
            <a:off x="4404408" y="1371205"/>
            <a:ext cx="1295400" cy="923330"/>
          </a:xfrm>
          <a:prstGeom prst="rect">
            <a:avLst/>
          </a:prstGeom>
          <a:noFill/>
        </p:spPr>
        <p:txBody>
          <a:bodyPr wrap="square" rtlCol="0">
            <a:spAutoFit/>
          </a:bodyPr>
          <a:lstStyle/>
          <a:p>
            <a:r>
              <a:rPr lang="en-US" dirty="0">
                <a:latin typeface="Calibri" panose="020F0502020204030204" pitchFamily="34" charset="0"/>
              </a:rPr>
              <a:t>Can metabolize Lactose</a:t>
            </a:r>
          </a:p>
        </p:txBody>
      </p:sp>
      <p:sp>
        <p:nvSpPr>
          <p:cNvPr id="15" name="TextBox 14">
            <a:extLst>
              <a:ext uri="{FF2B5EF4-FFF2-40B4-BE49-F238E27FC236}">
                <a16:creationId xmlns:a16="http://schemas.microsoft.com/office/drawing/2014/main" id="{D289DEA6-EAED-9928-4FE0-10921B67F26A}"/>
              </a:ext>
            </a:extLst>
          </p:cNvPr>
          <p:cNvSpPr txBox="1"/>
          <p:nvPr/>
        </p:nvSpPr>
        <p:spPr>
          <a:xfrm>
            <a:off x="9776621" y="2519295"/>
            <a:ext cx="1981200" cy="923330"/>
          </a:xfrm>
          <a:prstGeom prst="rect">
            <a:avLst/>
          </a:prstGeom>
          <a:noFill/>
        </p:spPr>
        <p:txBody>
          <a:bodyPr wrap="square" rtlCol="0">
            <a:spAutoFit/>
          </a:bodyPr>
          <a:lstStyle/>
          <a:p>
            <a:r>
              <a:rPr lang="en-US" dirty="0">
                <a:latin typeface="Calibri" panose="020F0502020204030204" pitchFamily="34" charset="0"/>
              </a:rPr>
              <a:t>Unlikely to be able to metabolize Lactose</a:t>
            </a:r>
          </a:p>
        </p:txBody>
      </p:sp>
      <p:cxnSp>
        <p:nvCxnSpPr>
          <p:cNvPr id="9" name="Straight Arrow Connector 8">
            <a:extLst>
              <a:ext uri="{FF2B5EF4-FFF2-40B4-BE49-F238E27FC236}">
                <a16:creationId xmlns:a16="http://schemas.microsoft.com/office/drawing/2014/main" id="{C4FE598C-79E0-D925-0C31-F1F38337E4DC}"/>
              </a:ext>
            </a:extLst>
          </p:cNvPr>
          <p:cNvCxnSpPr/>
          <p:nvPr/>
        </p:nvCxnSpPr>
        <p:spPr>
          <a:xfrm flipH="1" flipV="1">
            <a:off x="8286775" y="2743200"/>
            <a:ext cx="1314425"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3938327-87EF-B11D-6F84-9813BB04AB61}"/>
              </a:ext>
            </a:extLst>
          </p:cNvPr>
          <p:cNvCxnSpPr/>
          <p:nvPr/>
        </p:nvCxnSpPr>
        <p:spPr>
          <a:xfrm>
            <a:off x="5052108" y="1676400"/>
            <a:ext cx="5104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63596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9AFCF1B-79CF-4421-A733-3A04A8BFE304}"/>
              </a:ext>
            </a:extLst>
          </p:cNvPr>
          <p:cNvGrpSpPr/>
          <p:nvPr/>
        </p:nvGrpSpPr>
        <p:grpSpPr>
          <a:xfrm>
            <a:off x="-105843" y="1105112"/>
            <a:ext cx="6022029" cy="3077517"/>
            <a:chOff x="2072976" y="1806609"/>
            <a:chExt cx="6989749" cy="3588246"/>
          </a:xfrm>
        </p:grpSpPr>
        <p:pic>
          <p:nvPicPr>
            <p:cNvPr id="2" name="Picture 1"/>
            <p:cNvPicPr>
              <a:picLocks noChangeAspect="1"/>
            </p:cNvPicPr>
            <p:nvPr/>
          </p:nvPicPr>
          <p:blipFill rotWithShape="1">
            <a:blip r:embed="rId3"/>
            <a:srcRect l="-290" t="6115" r="290" b="2565"/>
            <a:stretch/>
          </p:blipFill>
          <p:spPr>
            <a:xfrm>
              <a:off x="2888566" y="1806609"/>
              <a:ext cx="6174159" cy="1725491"/>
            </a:xfrm>
            <a:prstGeom prst="rect">
              <a:avLst/>
            </a:prstGeom>
          </p:spPr>
        </p:pic>
        <p:sp>
          <p:nvSpPr>
            <p:cNvPr id="4" name="Rectangle 3"/>
            <p:cNvSpPr/>
            <p:nvPr/>
          </p:nvSpPr>
          <p:spPr>
            <a:xfrm>
              <a:off x="4248835" y="3454842"/>
              <a:ext cx="2944757" cy="322071"/>
            </a:xfrm>
            <a:prstGeom prst="rect">
              <a:avLst/>
            </a:prstGeom>
          </p:spPr>
          <p:txBody>
            <a:bodyPr wrap="square">
              <a:spAutoFit/>
            </a:bodyPr>
            <a:lstStyle/>
            <a:p>
              <a:pPr algn="ctr" defTabSz="829889"/>
              <a:r>
                <a:rPr lang="en-US" sz="1195" b="1" dirty="0">
                  <a:solidFill>
                    <a:srgbClr val="002060"/>
                  </a:solidFill>
                  <a:latin typeface="Symbol" panose="05050102010706020507" pitchFamily="18" charset="2"/>
                  <a:ea typeface="Symbol" charset="2"/>
                  <a:cs typeface="Symbol" charset="2"/>
                </a:rPr>
                <a:t>a</a:t>
              </a:r>
              <a:r>
                <a:rPr lang="en-US" sz="1195" b="1" dirty="0">
                  <a:solidFill>
                    <a:srgbClr val="002060"/>
                  </a:solidFill>
                  <a:latin typeface="Calibri" panose="020F0502020204030204" pitchFamily="34" charset="0"/>
                  <a:ea typeface="Comic Sans MS" charset="0"/>
                  <a:cs typeface="Calibri" panose="020F0502020204030204" pitchFamily="34" charset="0"/>
                </a:rPr>
                <a:t>-1,4- </a:t>
              </a:r>
              <a:r>
                <a:rPr lang="en-US" sz="1195" b="1" dirty="0" err="1">
                  <a:solidFill>
                    <a:srgbClr val="002060"/>
                  </a:solidFill>
                  <a:latin typeface="Calibri" panose="020F0502020204030204" pitchFamily="34" charset="0"/>
                  <a:ea typeface="Comic Sans MS" charset="0"/>
                  <a:cs typeface="Calibri" panose="020F0502020204030204" pitchFamily="34" charset="0"/>
                </a:rPr>
                <a:t>glycosidic</a:t>
              </a:r>
              <a:r>
                <a:rPr lang="en-US" sz="1195" b="1" dirty="0">
                  <a:solidFill>
                    <a:srgbClr val="002060"/>
                  </a:solidFill>
                  <a:latin typeface="Calibri" panose="020F0502020204030204" pitchFamily="34" charset="0"/>
                  <a:ea typeface="Comic Sans MS" charset="0"/>
                  <a:cs typeface="Calibri" panose="020F0502020204030204" pitchFamily="34" charset="0"/>
                </a:rPr>
                <a:t> linkage</a:t>
              </a:r>
            </a:p>
          </p:txBody>
        </p:sp>
        <p:sp>
          <p:nvSpPr>
            <p:cNvPr id="5" name="Rectangle 4">
              <a:extLst>
                <a:ext uri="{FF2B5EF4-FFF2-40B4-BE49-F238E27FC236}">
                  <a16:creationId xmlns:a16="http://schemas.microsoft.com/office/drawing/2014/main" id="{1E0709DB-A3B3-4DD6-8AC3-8208E2EDFC0A}"/>
                </a:ext>
              </a:extLst>
            </p:cNvPr>
            <p:cNvSpPr/>
            <p:nvPr/>
          </p:nvSpPr>
          <p:spPr>
            <a:xfrm>
              <a:off x="3000874" y="1835987"/>
              <a:ext cx="3581415" cy="65116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defTabSz="829889"/>
              <a:endParaRPr lang="en-US" sz="1076" dirty="0">
                <a:solidFill>
                  <a:prstClr val="black"/>
                </a:solidFill>
                <a:latin typeface="Calibri" panose="020F0502020204030204" pitchFamily="34" charset="0"/>
              </a:endParaRPr>
            </a:p>
          </p:txBody>
        </p:sp>
        <p:cxnSp>
          <p:nvCxnSpPr>
            <p:cNvPr id="7" name="Straight Arrow Connector 6">
              <a:extLst>
                <a:ext uri="{FF2B5EF4-FFF2-40B4-BE49-F238E27FC236}">
                  <a16:creationId xmlns:a16="http://schemas.microsoft.com/office/drawing/2014/main" id="{C73E98C0-B0F7-488B-ACAD-8E69222AB356}"/>
                </a:ext>
              </a:extLst>
            </p:cNvPr>
            <p:cNvCxnSpPr/>
            <p:nvPr/>
          </p:nvCxnSpPr>
          <p:spPr>
            <a:xfrm flipH="1" flipV="1">
              <a:off x="4582275" y="3253376"/>
              <a:ext cx="354960" cy="3081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F75704E6-9221-4322-A7ED-717AA4D6FEB4}"/>
                </a:ext>
              </a:extLst>
            </p:cNvPr>
            <p:cNvCxnSpPr/>
            <p:nvPr/>
          </p:nvCxnSpPr>
          <p:spPr>
            <a:xfrm flipH="1" flipV="1">
              <a:off x="4741398" y="3153008"/>
              <a:ext cx="225215" cy="4084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926A416-67D9-439F-A94A-F3C746B700E7}"/>
                </a:ext>
              </a:extLst>
            </p:cNvPr>
            <p:cNvCxnSpPr/>
            <p:nvPr/>
          </p:nvCxnSpPr>
          <p:spPr>
            <a:xfrm flipH="1" flipV="1">
              <a:off x="4873587" y="3064882"/>
              <a:ext cx="117504" cy="4483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362E0954-16C4-445B-A659-3F5D54374670}"/>
                </a:ext>
              </a:extLst>
            </p:cNvPr>
            <p:cNvSpPr/>
            <p:nvPr/>
          </p:nvSpPr>
          <p:spPr>
            <a:xfrm>
              <a:off x="3676518" y="3084131"/>
              <a:ext cx="599759" cy="1227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29889"/>
              <a:endParaRPr lang="en-US" sz="1076" dirty="0">
                <a:solidFill>
                  <a:prstClr val="white"/>
                </a:solidFill>
                <a:latin typeface="Calibri" panose="020F0502020204030204" pitchFamily="34" charset="0"/>
              </a:endParaRPr>
            </a:p>
          </p:txBody>
        </p:sp>
        <p:sp>
          <p:nvSpPr>
            <p:cNvPr id="15" name="Rectangle 14">
              <a:extLst>
                <a:ext uri="{FF2B5EF4-FFF2-40B4-BE49-F238E27FC236}">
                  <a16:creationId xmlns:a16="http://schemas.microsoft.com/office/drawing/2014/main" id="{D400A3AC-DD6C-4CCC-99E4-F0ABCBA40C19}"/>
                </a:ext>
              </a:extLst>
            </p:cNvPr>
            <p:cNvSpPr/>
            <p:nvPr/>
          </p:nvSpPr>
          <p:spPr>
            <a:xfrm>
              <a:off x="2072976" y="2934630"/>
              <a:ext cx="2944757" cy="536486"/>
            </a:xfrm>
            <a:prstGeom prst="rect">
              <a:avLst/>
            </a:prstGeom>
          </p:spPr>
          <p:txBody>
            <a:bodyPr wrap="square">
              <a:spAutoFit/>
            </a:bodyPr>
            <a:lstStyle/>
            <a:p>
              <a:pPr algn="ctr" defTabSz="829889"/>
              <a:r>
                <a:rPr lang="en-US" sz="1195" b="1" dirty="0">
                  <a:solidFill>
                    <a:srgbClr val="002060"/>
                  </a:solidFill>
                  <a:latin typeface="Calibri" panose="020F0502020204030204" pitchFamily="34" charset="0"/>
                  <a:ea typeface="Symbol" charset="2"/>
                  <a:cs typeface="Symbol" charset="2"/>
                </a:rPr>
                <a:t>Branch point</a:t>
              </a:r>
            </a:p>
            <a:p>
              <a:pPr algn="ctr" defTabSz="829889"/>
              <a:r>
                <a:rPr lang="en-US" sz="1195" b="1" dirty="0">
                  <a:solidFill>
                    <a:srgbClr val="002060"/>
                  </a:solidFill>
                  <a:latin typeface="Symbol" panose="05050102010706020507" pitchFamily="18" charset="2"/>
                  <a:ea typeface="Symbol" charset="2"/>
                  <a:cs typeface="Symbol" charset="2"/>
                </a:rPr>
                <a:t>a</a:t>
              </a:r>
              <a:r>
                <a:rPr lang="en-US" sz="1195" b="1" dirty="0">
                  <a:solidFill>
                    <a:srgbClr val="002060"/>
                  </a:solidFill>
                  <a:latin typeface="Calibri" panose="020F0502020204030204" pitchFamily="34" charset="0"/>
                  <a:ea typeface="Comic Sans MS" charset="0"/>
                  <a:cs typeface="Calibri" panose="020F0502020204030204" pitchFamily="34" charset="0"/>
                </a:rPr>
                <a:t>-1,6- </a:t>
              </a:r>
              <a:r>
                <a:rPr lang="en-US" sz="1195" b="1" dirty="0" err="1">
                  <a:solidFill>
                    <a:srgbClr val="002060"/>
                  </a:solidFill>
                  <a:latin typeface="Calibri" panose="020F0502020204030204" pitchFamily="34" charset="0"/>
                  <a:ea typeface="Comic Sans MS" charset="0"/>
                  <a:cs typeface="Calibri" panose="020F0502020204030204" pitchFamily="34" charset="0"/>
                </a:rPr>
                <a:t>glycosidic</a:t>
              </a:r>
              <a:r>
                <a:rPr lang="en-US" sz="1195" b="1" dirty="0">
                  <a:solidFill>
                    <a:srgbClr val="002060"/>
                  </a:solidFill>
                  <a:latin typeface="Calibri" panose="020F0502020204030204" pitchFamily="34" charset="0"/>
                  <a:ea typeface="Comic Sans MS" charset="0"/>
                  <a:cs typeface="Calibri" panose="020F0502020204030204" pitchFamily="34" charset="0"/>
                </a:rPr>
                <a:t> linkage</a:t>
              </a:r>
            </a:p>
          </p:txBody>
        </p:sp>
        <p:cxnSp>
          <p:nvCxnSpPr>
            <p:cNvPr id="18" name="Straight Arrow Connector 17">
              <a:extLst>
                <a:ext uri="{FF2B5EF4-FFF2-40B4-BE49-F238E27FC236}">
                  <a16:creationId xmlns:a16="http://schemas.microsoft.com/office/drawing/2014/main" id="{FC6E5C0E-3C78-4953-A6FF-657AE400EAA8}"/>
                </a:ext>
              </a:extLst>
            </p:cNvPr>
            <p:cNvCxnSpPr/>
            <p:nvPr/>
          </p:nvCxnSpPr>
          <p:spPr>
            <a:xfrm flipV="1">
              <a:off x="4295862" y="2934629"/>
              <a:ext cx="533663" cy="21837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1" name="Picture 20" descr="A close up of a map&#10;&#10;Description generated with high confidence">
              <a:extLst>
                <a:ext uri="{FF2B5EF4-FFF2-40B4-BE49-F238E27FC236}">
                  <a16:creationId xmlns:a16="http://schemas.microsoft.com/office/drawing/2014/main" id="{082940FB-6883-4660-8C32-6BCE82B8C5E6}"/>
                </a:ext>
              </a:extLst>
            </p:cNvPr>
            <p:cNvPicPr>
              <a:picLocks noChangeAspect="1"/>
            </p:cNvPicPr>
            <p:nvPr/>
          </p:nvPicPr>
          <p:blipFill>
            <a:blip r:embed="rId4"/>
            <a:stretch>
              <a:fillRect/>
            </a:stretch>
          </p:blipFill>
          <p:spPr>
            <a:xfrm>
              <a:off x="4173463" y="3811284"/>
              <a:ext cx="3981040" cy="1583571"/>
            </a:xfrm>
            <a:prstGeom prst="rect">
              <a:avLst/>
            </a:prstGeom>
          </p:spPr>
        </p:pic>
      </p:grpSp>
      <p:sp>
        <p:nvSpPr>
          <p:cNvPr id="3" name="Rectangle 2"/>
          <p:cNvSpPr/>
          <p:nvPr/>
        </p:nvSpPr>
        <p:spPr>
          <a:xfrm>
            <a:off x="192925" y="816169"/>
            <a:ext cx="4455275" cy="646331"/>
          </a:xfrm>
          <a:prstGeom prst="rect">
            <a:avLst/>
          </a:prstGeom>
        </p:spPr>
        <p:txBody>
          <a:bodyPr wrap="square">
            <a:spAutoFit/>
          </a:bodyPr>
          <a:lstStyle/>
          <a:p>
            <a:pPr defTabSz="829889"/>
            <a:r>
              <a:rPr lang="en-US" dirty="0">
                <a:solidFill>
                  <a:prstClr val="black"/>
                </a:solidFill>
                <a:latin typeface="Calibri" panose="020F0502020204030204" pitchFamily="34" charset="0"/>
                <a:ea typeface="Comic Sans MS" charset="0"/>
                <a:cs typeface="Calibri" panose="020F0502020204030204" pitchFamily="34" charset="0"/>
              </a:rPr>
              <a:t>Glycogen and is made entirely of glucose units and is used for glucose storage.</a:t>
            </a:r>
            <a:endParaRPr lang="en-US" dirty="0">
              <a:solidFill>
                <a:prstClr val="black"/>
              </a:solidFill>
              <a:latin typeface="Calibri" panose="020F0502020204030204" pitchFamily="34" charset="0"/>
            </a:endParaRPr>
          </a:p>
        </p:txBody>
      </p:sp>
      <p:sp>
        <p:nvSpPr>
          <p:cNvPr id="22" name="Title 1">
            <a:extLst>
              <a:ext uri="{FF2B5EF4-FFF2-40B4-BE49-F238E27FC236}">
                <a16:creationId xmlns:a16="http://schemas.microsoft.com/office/drawing/2014/main" id="{FA19C186-A137-4D37-A64E-F3B609DA8776}"/>
              </a:ext>
            </a:extLst>
          </p:cNvPr>
          <p:cNvSpPr txBox="1">
            <a:spLocks/>
          </p:cNvSpPr>
          <p:nvPr/>
        </p:nvSpPr>
        <p:spPr>
          <a:xfrm>
            <a:off x="2072976" y="98291"/>
            <a:ext cx="8229600" cy="857251"/>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414944"/>
            <a:r>
              <a:rPr lang="en-US" sz="2800" dirty="0">
                <a:solidFill>
                  <a:prstClr val="black"/>
                </a:solidFill>
                <a:latin typeface="Calibri" panose="020F0502020204030204" pitchFamily="34" charset="0"/>
                <a:ea typeface="Comic Sans MS" charset="0"/>
              </a:rPr>
              <a:t>Polysaccharides</a:t>
            </a:r>
            <a:r>
              <a:rPr lang="en-US" sz="2800" dirty="0">
                <a:solidFill>
                  <a:prstClr val="black"/>
                </a:solidFill>
                <a:latin typeface="Calibri" panose="020F0502020204030204" pitchFamily="34" charset="0"/>
                <a:ea typeface="Comic Sans MS" charset="0"/>
                <a:cs typeface="Calibri" panose="020F0502020204030204" pitchFamily="34" charset="0"/>
              </a:rPr>
              <a:t> as Energy Storage – Glycogen Storage Disease</a:t>
            </a:r>
          </a:p>
        </p:txBody>
      </p:sp>
      <p:sp>
        <p:nvSpPr>
          <p:cNvPr id="6" name="Date Placeholder 5">
            <a:extLst>
              <a:ext uri="{FF2B5EF4-FFF2-40B4-BE49-F238E27FC236}">
                <a16:creationId xmlns:a16="http://schemas.microsoft.com/office/drawing/2014/main" id="{7E31F920-DBE5-4D09-ACCE-FC79691B9EDB}"/>
              </a:ext>
            </a:extLst>
          </p:cNvPr>
          <p:cNvSpPr>
            <a:spLocks noGrp="1"/>
          </p:cNvSpPr>
          <p:nvPr>
            <p:ph type="dt" sz="half" idx="10"/>
          </p:nvPr>
        </p:nvSpPr>
        <p:spPr/>
        <p:txBody>
          <a:bodyPr/>
          <a:lstStyle/>
          <a:p>
            <a:fld id="{1F936C70-31E4-4C68-AA81-AA88E22D666B}" type="datetime1">
              <a:rPr lang="en-US" smtClean="0"/>
              <a:t>8/12/2023</a:t>
            </a:fld>
            <a:endParaRPr lang="en-US"/>
          </a:p>
        </p:txBody>
      </p:sp>
      <p:sp>
        <p:nvSpPr>
          <p:cNvPr id="8" name="Footer Placeholder 7">
            <a:extLst>
              <a:ext uri="{FF2B5EF4-FFF2-40B4-BE49-F238E27FC236}">
                <a16:creationId xmlns:a16="http://schemas.microsoft.com/office/drawing/2014/main" id="{AC20FEB2-8543-4DA7-A0D7-5477B5556506}"/>
              </a:ext>
            </a:extLst>
          </p:cNvPr>
          <p:cNvSpPr>
            <a:spLocks noGrp="1"/>
          </p:cNvSpPr>
          <p:nvPr>
            <p:ph type="ftr" sz="quarter" idx="11"/>
          </p:nvPr>
        </p:nvSpPr>
        <p:spPr/>
        <p:txBody>
          <a:bodyPr/>
          <a:lstStyle/>
          <a:p>
            <a:r>
              <a:rPr lang="en-US"/>
              <a:t>Lecture 1 - D &amp; D</a:t>
            </a:r>
          </a:p>
        </p:txBody>
      </p:sp>
      <p:sp>
        <p:nvSpPr>
          <p:cNvPr id="9" name="Slide Number Placeholder 8">
            <a:extLst>
              <a:ext uri="{FF2B5EF4-FFF2-40B4-BE49-F238E27FC236}">
                <a16:creationId xmlns:a16="http://schemas.microsoft.com/office/drawing/2014/main" id="{9A6ED9CE-EA4B-4F76-BF8E-8DF5C16BCD8B}"/>
              </a:ext>
            </a:extLst>
          </p:cNvPr>
          <p:cNvSpPr>
            <a:spLocks noGrp="1"/>
          </p:cNvSpPr>
          <p:nvPr>
            <p:ph type="sldNum" sz="quarter" idx="12"/>
          </p:nvPr>
        </p:nvSpPr>
        <p:spPr/>
        <p:txBody>
          <a:bodyPr/>
          <a:lstStyle/>
          <a:p>
            <a:fld id="{DC3BB032-4020-48F4-953B-341806DC4A2B}" type="slidenum">
              <a:rPr lang="en-US" smtClean="0"/>
              <a:t>66</a:t>
            </a:fld>
            <a:endParaRPr lang="en-US"/>
          </a:p>
        </p:txBody>
      </p:sp>
      <p:pic>
        <p:nvPicPr>
          <p:cNvPr id="12" name="Picture 11">
            <a:extLst>
              <a:ext uri="{FF2B5EF4-FFF2-40B4-BE49-F238E27FC236}">
                <a16:creationId xmlns:a16="http://schemas.microsoft.com/office/drawing/2014/main" id="{FB56DBF3-937E-45E2-A8D5-7FA48609DC93}"/>
              </a:ext>
            </a:extLst>
          </p:cNvPr>
          <p:cNvPicPr>
            <a:picLocks noChangeAspect="1"/>
          </p:cNvPicPr>
          <p:nvPr/>
        </p:nvPicPr>
        <p:blipFill>
          <a:blip r:embed="rId5"/>
          <a:stretch>
            <a:fillRect/>
          </a:stretch>
        </p:blipFill>
        <p:spPr>
          <a:xfrm>
            <a:off x="6009889" y="1185882"/>
            <a:ext cx="5215460" cy="4838678"/>
          </a:xfrm>
          <a:prstGeom prst="rect">
            <a:avLst/>
          </a:prstGeom>
        </p:spPr>
      </p:pic>
      <p:pic>
        <p:nvPicPr>
          <p:cNvPr id="19" name="Picture 18">
            <a:extLst>
              <a:ext uri="{FF2B5EF4-FFF2-40B4-BE49-F238E27FC236}">
                <a16:creationId xmlns:a16="http://schemas.microsoft.com/office/drawing/2014/main" id="{875E2E2C-544D-4214-8101-E0AFD6A8B7F1}"/>
              </a:ext>
            </a:extLst>
          </p:cNvPr>
          <p:cNvPicPr>
            <a:picLocks noChangeAspect="1"/>
          </p:cNvPicPr>
          <p:nvPr/>
        </p:nvPicPr>
        <p:blipFill rotWithShape="1">
          <a:blip r:embed="rId6"/>
          <a:srcRect l="2200" t="52542" r="61881" b="11865"/>
          <a:stretch/>
        </p:blipFill>
        <p:spPr>
          <a:xfrm>
            <a:off x="783060" y="4182629"/>
            <a:ext cx="4644156" cy="1990352"/>
          </a:xfrm>
          <a:prstGeom prst="rect">
            <a:avLst/>
          </a:prstGeom>
        </p:spPr>
      </p:pic>
      <p:sp>
        <p:nvSpPr>
          <p:cNvPr id="13" name="Rectangle 12">
            <a:extLst>
              <a:ext uri="{FF2B5EF4-FFF2-40B4-BE49-F238E27FC236}">
                <a16:creationId xmlns:a16="http://schemas.microsoft.com/office/drawing/2014/main" id="{D7CE8CF8-3219-4D71-B455-65F8E95223A3}"/>
              </a:ext>
            </a:extLst>
          </p:cNvPr>
          <p:cNvSpPr/>
          <p:nvPr/>
        </p:nvSpPr>
        <p:spPr>
          <a:xfrm>
            <a:off x="5638800" y="6095871"/>
            <a:ext cx="6373386" cy="307777"/>
          </a:xfrm>
          <a:prstGeom prst="rect">
            <a:avLst/>
          </a:prstGeom>
        </p:spPr>
        <p:txBody>
          <a:bodyPr wrap="square">
            <a:spAutoFit/>
          </a:bodyPr>
          <a:lstStyle/>
          <a:p>
            <a:r>
              <a:rPr lang="en-US" sz="1400" dirty="0">
                <a:latin typeface="Calibri" panose="020F0502020204030204" pitchFamily="34" charset="0"/>
              </a:rPr>
              <a:t>https://catalog.coriell.org/0/sections/collections/nigms/gsd_pathway.aspx?PgId=254</a:t>
            </a:r>
          </a:p>
        </p:txBody>
      </p:sp>
      <p:sp>
        <p:nvSpPr>
          <p:cNvPr id="17" name="Rectangle 16">
            <a:extLst>
              <a:ext uri="{FF2B5EF4-FFF2-40B4-BE49-F238E27FC236}">
                <a16:creationId xmlns:a16="http://schemas.microsoft.com/office/drawing/2014/main" id="{A9F1DF7A-FFC6-481A-BF16-6C2E9A5B9E1F}"/>
              </a:ext>
            </a:extLst>
          </p:cNvPr>
          <p:cNvSpPr/>
          <p:nvPr/>
        </p:nvSpPr>
        <p:spPr>
          <a:xfrm>
            <a:off x="1320437" y="6189169"/>
            <a:ext cx="4050154" cy="307777"/>
          </a:xfrm>
          <a:prstGeom prst="rect">
            <a:avLst/>
          </a:prstGeom>
        </p:spPr>
        <p:txBody>
          <a:bodyPr wrap="square">
            <a:spAutoFit/>
          </a:bodyPr>
          <a:lstStyle/>
          <a:p>
            <a:r>
              <a:rPr lang="en-US" sz="1400" dirty="0">
                <a:latin typeface="Calibri" panose="020F0502020204030204" pitchFamily="34" charset="0"/>
              </a:rPr>
              <a:t>https://www.ncbi.nlm.nih.gov/books/NBK459277/</a:t>
            </a:r>
          </a:p>
        </p:txBody>
      </p:sp>
    </p:spTree>
    <p:extLst>
      <p:ext uri="{BB962C8B-B14F-4D97-AF65-F5344CB8AC3E}">
        <p14:creationId xmlns:p14="http://schemas.microsoft.com/office/powerpoint/2010/main" val="41711652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1343" y="87732"/>
            <a:ext cx="6550831" cy="682379"/>
          </a:xfrm>
        </p:spPr>
        <p:txBody>
          <a:bodyPr>
            <a:noAutofit/>
          </a:bodyPr>
          <a:lstStyle/>
          <a:p>
            <a:r>
              <a:rPr lang="en-US" sz="2800" b="0" dirty="0">
                <a:solidFill>
                  <a:schemeClr val="tx1"/>
                </a:solidFill>
                <a:ea typeface="Comic Sans MS" charset="0"/>
              </a:rPr>
              <a:t>Polysaccharides as Structural Molecules</a:t>
            </a:r>
          </a:p>
        </p:txBody>
      </p:sp>
      <p:pic>
        <p:nvPicPr>
          <p:cNvPr id="5" name="Picture 6" descr="05_06_tough_fibers-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696" b="4726"/>
          <a:stretch/>
        </p:blipFill>
        <p:spPr bwMode="auto">
          <a:xfrm>
            <a:off x="3581400" y="2097818"/>
            <a:ext cx="4157469" cy="146093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 Box 7"/>
          <p:cNvSpPr txBox="1">
            <a:spLocks noChangeArrowheads="1"/>
          </p:cNvSpPr>
          <p:nvPr/>
        </p:nvSpPr>
        <p:spPr bwMode="auto">
          <a:xfrm>
            <a:off x="3166106" y="1539713"/>
            <a:ext cx="1254644" cy="443198"/>
          </a:xfrm>
          <a:prstGeom prst="rect">
            <a:avLst/>
          </a:prstGeom>
          <a:noFill/>
          <a:ln>
            <a:noFill/>
          </a:ln>
          <a:effectLst/>
          <a:extLst>
            <a:ext uri="{909E8E84-426E-40dd-AFC4-6F175D3DCCD1}">
              <a14:hiddenFill xmlns="" xmlns:a14="http://schemas.microsoft.com/office/drawing/2010/main">
                <a:solidFill>
                  <a:srgbClr val="3C3C3C"/>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defTabSz="829889" eaLnBrk="0" hangingPunct="0">
              <a:lnSpc>
                <a:spcPct val="90000"/>
              </a:lnSpc>
            </a:pPr>
            <a:r>
              <a:rPr lang="en-US" sz="1600" b="1" dirty="0">
                <a:solidFill>
                  <a:srgbClr val="C0504D"/>
                </a:solidFill>
                <a:latin typeface="Calibri" panose="020F0502020204030204" pitchFamily="34" charset="0"/>
                <a:ea typeface="Comic Sans MS" charset="0"/>
                <a:cs typeface="Calibri" panose="020F0502020204030204" pitchFamily="34" charset="0"/>
              </a:rPr>
              <a:t>Cellulose in plant cell wall</a:t>
            </a:r>
          </a:p>
        </p:txBody>
      </p:sp>
      <p:sp>
        <p:nvSpPr>
          <p:cNvPr id="7" name="Text Box 8"/>
          <p:cNvSpPr txBox="1">
            <a:spLocks noChangeArrowheads="1"/>
          </p:cNvSpPr>
          <p:nvPr/>
        </p:nvSpPr>
        <p:spPr bwMode="auto">
          <a:xfrm>
            <a:off x="4634146" y="1572057"/>
            <a:ext cx="1515986" cy="443198"/>
          </a:xfrm>
          <a:prstGeom prst="rect">
            <a:avLst/>
          </a:prstGeom>
          <a:noFill/>
          <a:ln>
            <a:noFill/>
          </a:ln>
          <a:effectLst/>
          <a:extLst>
            <a:ext uri="{909E8E84-426E-40dd-AFC4-6F175D3DCCD1}">
              <a14:hiddenFill xmlns="" xmlns:a14="http://schemas.microsoft.com/office/drawing/2010/main">
                <a:solidFill>
                  <a:srgbClr val="3C3C3C"/>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defTabSz="829889" eaLnBrk="0" hangingPunct="0">
              <a:lnSpc>
                <a:spcPct val="90000"/>
              </a:lnSpc>
            </a:pPr>
            <a:r>
              <a:rPr lang="en-US" sz="1600" b="1" dirty="0">
                <a:solidFill>
                  <a:srgbClr val="C0504D"/>
                </a:solidFill>
                <a:latin typeface="Calibri" panose="020F0502020204030204" pitchFamily="34" charset="0"/>
                <a:ea typeface="Comic Sans MS" charset="0"/>
                <a:cs typeface="Calibri" panose="020F0502020204030204" pitchFamily="34" charset="0"/>
              </a:rPr>
              <a:t>Chitin in insect exoskeleton</a:t>
            </a:r>
          </a:p>
        </p:txBody>
      </p:sp>
      <p:sp>
        <p:nvSpPr>
          <p:cNvPr id="8" name="Text Box 9"/>
          <p:cNvSpPr txBox="1">
            <a:spLocks noChangeArrowheads="1"/>
          </p:cNvSpPr>
          <p:nvPr/>
        </p:nvSpPr>
        <p:spPr bwMode="auto">
          <a:xfrm>
            <a:off x="6363637" y="1492754"/>
            <a:ext cx="1891441" cy="664797"/>
          </a:xfrm>
          <a:prstGeom prst="rect">
            <a:avLst/>
          </a:prstGeom>
          <a:noFill/>
          <a:ln>
            <a:noFill/>
          </a:ln>
          <a:effectLst/>
          <a:extLst>
            <a:ext uri="{909E8E84-426E-40dd-AFC4-6F175D3DCCD1}">
              <a14:hiddenFill xmlns="" xmlns:a14="http://schemas.microsoft.com/office/drawing/2010/main">
                <a:solidFill>
                  <a:srgbClr val="3C3C3C"/>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defTabSz="829889" eaLnBrk="0" hangingPunct="0">
              <a:lnSpc>
                <a:spcPct val="90000"/>
              </a:lnSpc>
            </a:pPr>
            <a:r>
              <a:rPr lang="en-US" sz="1600" b="1" dirty="0">
                <a:solidFill>
                  <a:srgbClr val="C0504D"/>
                </a:solidFill>
                <a:latin typeface="Calibri" panose="020F0502020204030204" pitchFamily="34" charset="0"/>
                <a:ea typeface="Comic Sans MS" charset="0"/>
                <a:cs typeface="Calibri" panose="020F0502020204030204" pitchFamily="34" charset="0"/>
              </a:rPr>
              <a:t>Peptidoglycan (protein + sugar) in bacterial cell wall</a:t>
            </a:r>
          </a:p>
        </p:txBody>
      </p:sp>
      <p:pic>
        <p:nvPicPr>
          <p:cNvPr id="10" name="Picture 9">
            <a:extLst>
              <a:ext uri="{FF2B5EF4-FFF2-40B4-BE49-F238E27FC236}">
                <a16:creationId xmlns:a16="http://schemas.microsoft.com/office/drawing/2014/main" id="{17E1972F-F9A3-41F9-9455-D42BCD83821E}"/>
              </a:ext>
            </a:extLst>
          </p:cNvPr>
          <p:cNvPicPr>
            <a:picLocks noChangeAspect="1"/>
          </p:cNvPicPr>
          <p:nvPr/>
        </p:nvPicPr>
        <p:blipFill rotWithShape="1">
          <a:blip r:embed="rId4">
            <a:extLst>
              <a:ext uri="{28A0092B-C50C-407E-A947-70E740481C1C}">
                <a14:useLocalDpi xmlns:a14="http://schemas.microsoft.com/office/drawing/2010/main" val="0"/>
              </a:ext>
            </a:extLst>
          </a:blip>
          <a:srcRect t="-2670" b="2670"/>
          <a:stretch/>
        </p:blipFill>
        <p:spPr>
          <a:xfrm>
            <a:off x="1588315" y="3623241"/>
            <a:ext cx="4391109" cy="1685057"/>
          </a:xfrm>
          <a:prstGeom prst="rect">
            <a:avLst/>
          </a:prstGeom>
        </p:spPr>
      </p:pic>
      <p:sp>
        <p:nvSpPr>
          <p:cNvPr id="3" name="Rectangle 2">
            <a:extLst>
              <a:ext uri="{FF2B5EF4-FFF2-40B4-BE49-F238E27FC236}">
                <a16:creationId xmlns:a16="http://schemas.microsoft.com/office/drawing/2014/main" id="{7FB94B20-CF2A-4347-BA82-1F0D26F60C9D}"/>
              </a:ext>
            </a:extLst>
          </p:cNvPr>
          <p:cNvSpPr/>
          <p:nvPr/>
        </p:nvSpPr>
        <p:spPr>
          <a:xfrm>
            <a:off x="3165996" y="5214473"/>
            <a:ext cx="1043876" cy="369332"/>
          </a:xfrm>
          <a:prstGeom prst="rect">
            <a:avLst/>
          </a:prstGeom>
        </p:spPr>
        <p:txBody>
          <a:bodyPr wrap="none">
            <a:spAutoFit/>
          </a:bodyPr>
          <a:lstStyle/>
          <a:p>
            <a:pPr defTabSz="829889"/>
            <a:r>
              <a:rPr lang="en-US" b="1" dirty="0">
                <a:solidFill>
                  <a:prstClr val="black"/>
                </a:solidFill>
                <a:latin typeface="Calibri" panose="020F0502020204030204" pitchFamily="34" charset="0"/>
                <a:ea typeface="Comic Sans MS" charset="0"/>
                <a:cs typeface="Calibri" panose="020F0502020204030204" pitchFamily="34" charset="0"/>
              </a:rPr>
              <a:t>Cellulose</a:t>
            </a:r>
            <a:endParaRPr lang="en-US" b="1" dirty="0">
              <a:solidFill>
                <a:prstClr val="black"/>
              </a:solidFill>
              <a:latin typeface="Calibri" panose="020F0502020204030204" pitchFamily="34" charset="0"/>
            </a:endParaRPr>
          </a:p>
        </p:txBody>
      </p:sp>
      <p:graphicFrame>
        <p:nvGraphicFramePr>
          <p:cNvPr id="4" name="Object 3">
            <a:extLst>
              <a:ext uri="{FF2B5EF4-FFF2-40B4-BE49-F238E27FC236}">
                <a16:creationId xmlns:a16="http://schemas.microsoft.com/office/drawing/2014/main" id="{4633897E-43C9-4196-B13C-39665511849D}"/>
              </a:ext>
            </a:extLst>
          </p:cNvPr>
          <p:cNvGraphicFramePr>
            <a:graphicFrameLocks noChangeAspect="1"/>
          </p:cNvGraphicFramePr>
          <p:nvPr/>
        </p:nvGraphicFramePr>
        <p:xfrm>
          <a:off x="6376759" y="3260399"/>
          <a:ext cx="4031320" cy="2594195"/>
        </p:xfrm>
        <a:graphic>
          <a:graphicData uri="http://schemas.openxmlformats.org/presentationml/2006/ole">
            <mc:AlternateContent xmlns:mc="http://schemas.openxmlformats.org/markup-compatibility/2006">
              <mc:Choice xmlns:v="urn:schemas-microsoft-com:vml" Requires="v">
                <p:oleObj name="MDLDrawObject Class" r:id="rId5" imgW="5962439" imgH="3838643" progId="MDLDrawOLE.MDLDrawObject.1">
                  <p:embed/>
                </p:oleObj>
              </mc:Choice>
              <mc:Fallback>
                <p:oleObj name="MDLDrawObject Class" r:id="rId5" imgW="5962439" imgH="3838643" progId="MDLDrawOLE.MDLDrawObject.1">
                  <p:embed/>
                  <p:pic>
                    <p:nvPicPr>
                      <p:cNvPr id="4" name="Object 3">
                        <a:extLst>
                          <a:ext uri="{FF2B5EF4-FFF2-40B4-BE49-F238E27FC236}">
                            <a16:creationId xmlns:a16="http://schemas.microsoft.com/office/drawing/2014/main" id="{4633897E-43C9-4196-B13C-39665511849D}"/>
                          </a:ext>
                        </a:extLst>
                      </p:cNvPr>
                      <p:cNvPicPr>
                        <a:picLocks noChangeAspect="1" noChangeArrowheads="1"/>
                      </p:cNvPicPr>
                      <p:nvPr/>
                    </p:nvPicPr>
                    <p:blipFill>
                      <a:blip r:embed="rId6"/>
                      <a:srcRect/>
                      <a:stretch>
                        <a:fillRect/>
                      </a:stretch>
                    </p:blipFill>
                    <p:spPr bwMode="auto">
                      <a:xfrm>
                        <a:off x="6376759" y="3260399"/>
                        <a:ext cx="4031320" cy="2594195"/>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BDFF429E-0ABD-4407-8601-C09C2F0FFD23}"/>
              </a:ext>
            </a:extLst>
          </p:cNvPr>
          <p:cNvSpPr txBox="1"/>
          <p:nvPr/>
        </p:nvSpPr>
        <p:spPr>
          <a:xfrm>
            <a:off x="5584782" y="5862312"/>
            <a:ext cx="3449149" cy="369332"/>
          </a:xfrm>
          <a:prstGeom prst="rect">
            <a:avLst/>
          </a:prstGeom>
          <a:noFill/>
        </p:spPr>
        <p:txBody>
          <a:bodyPr wrap="none" rtlCol="0">
            <a:spAutoFit/>
          </a:bodyPr>
          <a:lstStyle/>
          <a:p>
            <a:pPr defTabSz="829889"/>
            <a:r>
              <a:rPr lang="en-US" b="1" dirty="0">
                <a:solidFill>
                  <a:prstClr val="black"/>
                </a:solidFill>
                <a:latin typeface="Calibri" panose="020F0502020204030204" pitchFamily="34" charset="0"/>
              </a:rPr>
              <a:t>Peptidoglycan (Bacterial Cell Wall)</a:t>
            </a:r>
          </a:p>
        </p:txBody>
      </p:sp>
      <p:sp>
        <p:nvSpPr>
          <p:cNvPr id="14" name="TextBox 13">
            <a:extLst>
              <a:ext uri="{FF2B5EF4-FFF2-40B4-BE49-F238E27FC236}">
                <a16:creationId xmlns:a16="http://schemas.microsoft.com/office/drawing/2014/main" id="{1DD72922-1367-4C22-94DC-FBA17BA2FA49}"/>
              </a:ext>
            </a:extLst>
          </p:cNvPr>
          <p:cNvSpPr txBox="1"/>
          <p:nvPr/>
        </p:nvSpPr>
        <p:spPr>
          <a:xfrm>
            <a:off x="9375519" y="5566277"/>
            <a:ext cx="1539775" cy="646331"/>
          </a:xfrm>
          <a:prstGeom prst="rect">
            <a:avLst/>
          </a:prstGeom>
          <a:noFill/>
        </p:spPr>
        <p:txBody>
          <a:bodyPr wrap="square" rtlCol="0">
            <a:spAutoFit/>
          </a:bodyPr>
          <a:lstStyle/>
          <a:p>
            <a:pPr defTabSz="829889"/>
            <a:r>
              <a:rPr lang="en-US" dirty="0">
                <a:solidFill>
                  <a:prstClr val="black"/>
                </a:solidFill>
                <a:latin typeface="Calibri" panose="020F0502020204030204" pitchFamily="34" charset="0"/>
              </a:rPr>
              <a:t>Protein Crosslink</a:t>
            </a:r>
          </a:p>
        </p:txBody>
      </p:sp>
      <p:cxnSp>
        <p:nvCxnSpPr>
          <p:cNvPr id="16" name="Straight Arrow Connector 15">
            <a:extLst>
              <a:ext uri="{FF2B5EF4-FFF2-40B4-BE49-F238E27FC236}">
                <a16:creationId xmlns:a16="http://schemas.microsoft.com/office/drawing/2014/main" id="{E3DE8291-B065-4A0F-958E-E994B0F9E6A8}"/>
              </a:ext>
            </a:extLst>
          </p:cNvPr>
          <p:cNvCxnSpPr/>
          <p:nvPr/>
        </p:nvCxnSpPr>
        <p:spPr>
          <a:xfrm flipH="1" flipV="1">
            <a:off x="9208489" y="5472578"/>
            <a:ext cx="167031" cy="937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699181C7-D604-4EC5-87DB-57DBF54B900F}"/>
              </a:ext>
            </a:extLst>
          </p:cNvPr>
          <p:cNvPicPr>
            <a:picLocks noChangeAspect="1"/>
          </p:cNvPicPr>
          <p:nvPr/>
        </p:nvPicPr>
        <p:blipFill rotWithShape="1">
          <a:blip r:embed="rId7"/>
          <a:srcRect b="3783"/>
          <a:stretch/>
        </p:blipFill>
        <p:spPr>
          <a:xfrm flipH="1">
            <a:off x="9108220" y="850067"/>
            <a:ext cx="1539776" cy="2214640"/>
          </a:xfrm>
          <a:prstGeom prst="rect">
            <a:avLst/>
          </a:prstGeom>
        </p:spPr>
      </p:pic>
      <p:sp>
        <p:nvSpPr>
          <p:cNvPr id="18" name="Rectangle 17">
            <a:extLst>
              <a:ext uri="{FF2B5EF4-FFF2-40B4-BE49-F238E27FC236}">
                <a16:creationId xmlns:a16="http://schemas.microsoft.com/office/drawing/2014/main" id="{ABBC5EF4-EF07-4EEC-B433-606AC8693F6E}"/>
              </a:ext>
            </a:extLst>
          </p:cNvPr>
          <p:cNvSpPr/>
          <p:nvPr/>
        </p:nvSpPr>
        <p:spPr>
          <a:xfrm>
            <a:off x="3493423" y="879966"/>
            <a:ext cx="4972002" cy="369332"/>
          </a:xfrm>
          <a:prstGeom prst="rect">
            <a:avLst/>
          </a:prstGeom>
        </p:spPr>
        <p:txBody>
          <a:bodyPr wrap="none">
            <a:spAutoFit/>
          </a:bodyPr>
          <a:lstStyle/>
          <a:p>
            <a:pPr defTabSz="829889"/>
            <a:r>
              <a:rPr lang="en-US" b="1" dirty="0">
                <a:solidFill>
                  <a:prstClr val="black"/>
                </a:solidFill>
                <a:latin typeface="Calibri" panose="020F0502020204030204" pitchFamily="34" charset="0"/>
                <a:ea typeface="Comic Sans MS" charset="0"/>
                <a:cs typeface="Calibri" panose="020F0502020204030204" pitchFamily="34" charset="0"/>
              </a:rPr>
              <a:t>Cellulose, Chitin, Peptidoglycan Form Tough Fibers</a:t>
            </a:r>
          </a:p>
        </p:txBody>
      </p:sp>
      <p:sp>
        <p:nvSpPr>
          <p:cNvPr id="9" name="Date Placeholder 8">
            <a:extLst>
              <a:ext uri="{FF2B5EF4-FFF2-40B4-BE49-F238E27FC236}">
                <a16:creationId xmlns:a16="http://schemas.microsoft.com/office/drawing/2014/main" id="{CDCCF15C-E80A-4575-9936-3137B55635EA}"/>
              </a:ext>
            </a:extLst>
          </p:cNvPr>
          <p:cNvSpPr>
            <a:spLocks noGrp="1"/>
          </p:cNvSpPr>
          <p:nvPr>
            <p:ph type="dt" sz="half" idx="10"/>
          </p:nvPr>
        </p:nvSpPr>
        <p:spPr/>
        <p:txBody>
          <a:bodyPr/>
          <a:lstStyle/>
          <a:p>
            <a:fld id="{3B2A6F16-59E4-485E-8FD6-A6A7D157B15E}" type="datetime1">
              <a:rPr lang="en-US" smtClean="0"/>
              <a:t>8/12/2023</a:t>
            </a:fld>
            <a:endParaRPr lang="en-US"/>
          </a:p>
        </p:txBody>
      </p:sp>
      <p:sp>
        <p:nvSpPr>
          <p:cNvPr id="12" name="Footer Placeholder 11">
            <a:extLst>
              <a:ext uri="{FF2B5EF4-FFF2-40B4-BE49-F238E27FC236}">
                <a16:creationId xmlns:a16="http://schemas.microsoft.com/office/drawing/2014/main" id="{C9F37799-DDE8-46FA-9B4D-8138369C2D44}"/>
              </a:ext>
            </a:extLst>
          </p:cNvPr>
          <p:cNvSpPr>
            <a:spLocks noGrp="1"/>
          </p:cNvSpPr>
          <p:nvPr>
            <p:ph type="ftr" sz="quarter" idx="11"/>
          </p:nvPr>
        </p:nvSpPr>
        <p:spPr/>
        <p:txBody>
          <a:bodyPr/>
          <a:lstStyle/>
          <a:p>
            <a:r>
              <a:rPr lang="en-US"/>
              <a:t>Lecture 1 - D &amp; D</a:t>
            </a:r>
          </a:p>
        </p:txBody>
      </p:sp>
      <p:sp>
        <p:nvSpPr>
          <p:cNvPr id="15" name="Slide Number Placeholder 14">
            <a:extLst>
              <a:ext uri="{FF2B5EF4-FFF2-40B4-BE49-F238E27FC236}">
                <a16:creationId xmlns:a16="http://schemas.microsoft.com/office/drawing/2014/main" id="{FA192105-C3C3-4E9E-8E4E-CBD3B4B1020F}"/>
              </a:ext>
            </a:extLst>
          </p:cNvPr>
          <p:cNvSpPr>
            <a:spLocks noGrp="1"/>
          </p:cNvSpPr>
          <p:nvPr>
            <p:ph type="sldNum" sz="quarter" idx="12"/>
          </p:nvPr>
        </p:nvSpPr>
        <p:spPr/>
        <p:txBody>
          <a:bodyPr/>
          <a:lstStyle/>
          <a:p>
            <a:fld id="{DC3BB032-4020-48F4-953B-341806DC4A2B}" type="slidenum">
              <a:rPr lang="en-US" smtClean="0"/>
              <a:t>67</a:t>
            </a:fld>
            <a:endParaRPr lang="en-US"/>
          </a:p>
        </p:txBody>
      </p:sp>
    </p:spTree>
    <p:extLst>
      <p:ext uri="{BB962C8B-B14F-4D97-AF65-F5344CB8AC3E}">
        <p14:creationId xmlns:p14="http://schemas.microsoft.com/office/powerpoint/2010/main" val="3470709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E04AE5-C45A-4E74-B2D5-31B2F6E2A896}"/>
              </a:ext>
            </a:extLst>
          </p:cNvPr>
          <p:cNvSpPr txBox="1"/>
          <p:nvPr/>
        </p:nvSpPr>
        <p:spPr>
          <a:xfrm>
            <a:off x="1981200" y="1541303"/>
            <a:ext cx="7970696" cy="3447098"/>
          </a:xfrm>
          <a:prstGeom prst="rect">
            <a:avLst/>
          </a:prstGeom>
          <a:noFill/>
        </p:spPr>
        <p:txBody>
          <a:bodyPr wrap="square" rtlCol="0">
            <a:spAutoFit/>
          </a:bodyPr>
          <a:lstStyle/>
          <a:p>
            <a:pPr defTabSz="829889"/>
            <a:r>
              <a:rPr lang="en-US" b="1" dirty="0">
                <a:solidFill>
                  <a:prstClr val="black"/>
                </a:solidFill>
                <a:latin typeface="Calibri" panose="020F0502020204030204" pitchFamily="34" charset="0"/>
              </a:rPr>
              <a:t>Key Points:</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General structure of monosaccharides - be able to distinguish between aldose and ketose (and identify compounds that are not sugars).</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Know how to number carbons on aldoses and ketoses</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Be able to describe the linkage between two monosaccharides (configuration at the anomeric carbon, atoms linked)</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Be able to describe the linkage between glucose molecules in:</a:t>
            </a:r>
          </a:p>
          <a:p>
            <a:pPr marL="443600" lvl="1"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Glycogen (glucose storage)</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Be able to describe the overall structure of the peptidoglycan in bacterial cell walls.</a:t>
            </a:r>
          </a:p>
          <a:p>
            <a:pPr defTabSz="829889"/>
            <a:endParaRPr lang="en-US" dirty="0">
              <a:solidFill>
                <a:prstClr val="black"/>
              </a:solidFill>
              <a:latin typeface="Calibri" panose="020F0502020204030204" pitchFamily="34" charset="0"/>
            </a:endParaRPr>
          </a:p>
        </p:txBody>
      </p:sp>
      <p:sp>
        <p:nvSpPr>
          <p:cNvPr id="3" name="TextBox 2">
            <a:extLst>
              <a:ext uri="{FF2B5EF4-FFF2-40B4-BE49-F238E27FC236}">
                <a16:creationId xmlns:a16="http://schemas.microsoft.com/office/drawing/2014/main" id="{B3530EB4-48B0-475C-ABAD-10DBCB2A48B3}"/>
              </a:ext>
            </a:extLst>
          </p:cNvPr>
          <p:cNvSpPr txBox="1"/>
          <p:nvPr/>
        </p:nvSpPr>
        <p:spPr>
          <a:xfrm>
            <a:off x="2513663" y="-28388"/>
            <a:ext cx="6836615" cy="523220"/>
          </a:xfrm>
          <a:prstGeom prst="rect">
            <a:avLst/>
          </a:prstGeom>
          <a:noFill/>
        </p:spPr>
        <p:txBody>
          <a:bodyPr wrap="none" rtlCol="0">
            <a:spAutoFit/>
          </a:bodyPr>
          <a:lstStyle/>
          <a:p>
            <a:pPr defTabSz="829889"/>
            <a:r>
              <a:rPr lang="en-US" sz="2800" dirty="0">
                <a:solidFill>
                  <a:prstClr val="black"/>
                </a:solidFill>
                <a:latin typeface="Calibri" panose="020F0502020204030204" pitchFamily="34" charset="0"/>
              </a:rPr>
              <a:t>Summary and Expectations for Carbohydrates</a:t>
            </a:r>
          </a:p>
        </p:txBody>
      </p:sp>
      <p:sp>
        <p:nvSpPr>
          <p:cNvPr id="4" name="Date Placeholder 3">
            <a:extLst>
              <a:ext uri="{FF2B5EF4-FFF2-40B4-BE49-F238E27FC236}">
                <a16:creationId xmlns:a16="http://schemas.microsoft.com/office/drawing/2014/main" id="{3DE1A859-0D18-4C1B-8C76-EB39250FF17E}"/>
              </a:ext>
            </a:extLst>
          </p:cNvPr>
          <p:cNvSpPr>
            <a:spLocks noGrp="1"/>
          </p:cNvSpPr>
          <p:nvPr>
            <p:ph type="dt" sz="half" idx="10"/>
          </p:nvPr>
        </p:nvSpPr>
        <p:spPr/>
        <p:txBody>
          <a:bodyPr/>
          <a:lstStyle/>
          <a:p>
            <a:fld id="{CCADE761-CCF2-4B83-A166-3785DECEADF5}" type="datetime1">
              <a:rPr lang="en-US" smtClean="0"/>
              <a:t>8/12/2023</a:t>
            </a:fld>
            <a:endParaRPr lang="en-US"/>
          </a:p>
        </p:txBody>
      </p:sp>
      <p:sp>
        <p:nvSpPr>
          <p:cNvPr id="5" name="Footer Placeholder 4">
            <a:extLst>
              <a:ext uri="{FF2B5EF4-FFF2-40B4-BE49-F238E27FC236}">
                <a16:creationId xmlns:a16="http://schemas.microsoft.com/office/drawing/2014/main" id="{CEB9CA24-06E6-45BF-9B8E-4FE4CE41BF44}"/>
              </a:ext>
            </a:extLst>
          </p:cNvPr>
          <p:cNvSpPr>
            <a:spLocks noGrp="1"/>
          </p:cNvSpPr>
          <p:nvPr>
            <p:ph type="ftr" sz="quarter" idx="11"/>
          </p:nvPr>
        </p:nvSpPr>
        <p:spPr/>
        <p:txBody>
          <a:bodyPr/>
          <a:lstStyle/>
          <a:p>
            <a:r>
              <a:rPr lang="en-US"/>
              <a:t>Lecture 1 - D &amp; D</a:t>
            </a:r>
          </a:p>
        </p:txBody>
      </p:sp>
      <p:sp>
        <p:nvSpPr>
          <p:cNvPr id="6" name="Slide Number Placeholder 5">
            <a:extLst>
              <a:ext uri="{FF2B5EF4-FFF2-40B4-BE49-F238E27FC236}">
                <a16:creationId xmlns:a16="http://schemas.microsoft.com/office/drawing/2014/main" id="{26920ECE-08F6-4D76-9784-B426F8272388}"/>
              </a:ext>
            </a:extLst>
          </p:cNvPr>
          <p:cNvSpPr>
            <a:spLocks noGrp="1"/>
          </p:cNvSpPr>
          <p:nvPr>
            <p:ph type="sldNum" sz="quarter" idx="12"/>
          </p:nvPr>
        </p:nvSpPr>
        <p:spPr/>
        <p:txBody>
          <a:bodyPr/>
          <a:lstStyle/>
          <a:p>
            <a:fld id="{DC3BB032-4020-48F4-953B-341806DC4A2B}" type="slidenum">
              <a:rPr lang="en-US" smtClean="0"/>
              <a:t>68</a:t>
            </a:fld>
            <a:endParaRPr lang="en-US"/>
          </a:p>
        </p:txBody>
      </p:sp>
    </p:spTree>
    <p:extLst>
      <p:ext uri="{BB962C8B-B14F-4D97-AF65-F5344CB8AC3E}">
        <p14:creationId xmlns:p14="http://schemas.microsoft.com/office/powerpoint/2010/main" val="3425888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9636"/>
            <a:ext cx="10972800" cy="1143000"/>
          </a:xfrm>
        </p:spPr>
        <p:txBody>
          <a:bodyPr>
            <a:normAutofit/>
          </a:bodyPr>
          <a:lstStyle/>
          <a:p>
            <a:r>
              <a:rPr lang="en-US" sz="2800" dirty="0"/>
              <a:t>Electron Sharing and Bond Polarity</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3503"/>
          <a:stretch/>
        </p:blipFill>
        <p:spPr>
          <a:xfrm>
            <a:off x="6964402" y="3870059"/>
            <a:ext cx="4625033" cy="2225155"/>
          </a:xfrm>
        </p:spPr>
      </p:pic>
      <p:pic>
        <p:nvPicPr>
          <p:cNvPr id="5" name="Content Placeholder 4">
            <a:extLst>
              <a:ext uri="{FF2B5EF4-FFF2-40B4-BE49-F238E27FC236}">
                <a16:creationId xmlns:a16="http://schemas.microsoft.com/office/drawing/2014/main" id="{146099FC-FDE7-41D6-97D1-E3F0B8F12E0D}"/>
              </a:ext>
            </a:extLst>
          </p:cNvPr>
          <p:cNvPicPr>
            <a:picLocks noChangeAspect="1"/>
          </p:cNvPicPr>
          <p:nvPr/>
        </p:nvPicPr>
        <p:blipFill rotWithShape="1">
          <a:blip r:embed="rId3">
            <a:extLst>
              <a:ext uri="{28A0092B-C50C-407E-A947-70E740481C1C}">
                <a14:useLocalDpi xmlns:a14="http://schemas.microsoft.com/office/drawing/2010/main" val="0"/>
              </a:ext>
            </a:extLst>
          </a:blip>
          <a:srcRect l="-1" r="25556" b="6829"/>
          <a:stretch/>
        </p:blipFill>
        <p:spPr>
          <a:xfrm>
            <a:off x="602567" y="4405313"/>
            <a:ext cx="5975252" cy="2133600"/>
          </a:xfrm>
          <a:prstGeom prst="rect">
            <a:avLst/>
          </a:prstGeom>
        </p:spPr>
      </p:pic>
      <p:sp>
        <p:nvSpPr>
          <p:cNvPr id="3" name="Rectangle 2">
            <a:extLst>
              <a:ext uri="{FF2B5EF4-FFF2-40B4-BE49-F238E27FC236}">
                <a16:creationId xmlns:a16="http://schemas.microsoft.com/office/drawing/2014/main" id="{43B15C6C-1367-4968-B408-913604A96DC6}"/>
              </a:ext>
            </a:extLst>
          </p:cNvPr>
          <p:cNvSpPr/>
          <p:nvPr/>
        </p:nvSpPr>
        <p:spPr>
          <a:xfrm>
            <a:off x="3019153" y="4204192"/>
            <a:ext cx="2865464" cy="369332"/>
          </a:xfrm>
          <a:prstGeom prst="rect">
            <a:avLst/>
          </a:prstGeom>
        </p:spPr>
        <p:txBody>
          <a:bodyPr wrap="none">
            <a:spAutoFit/>
          </a:bodyPr>
          <a:lstStyle/>
          <a:p>
            <a:r>
              <a:rPr lang="en-US" dirty="0">
                <a:latin typeface="Calibri" panose="020F0502020204030204" pitchFamily="34" charset="0"/>
              </a:rPr>
              <a:t>Electron Sharing Continuum </a:t>
            </a:r>
          </a:p>
        </p:txBody>
      </p:sp>
      <p:sp>
        <p:nvSpPr>
          <p:cNvPr id="6" name="TextBox 5">
            <a:extLst>
              <a:ext uri="{FF2B5EF4-FFF2-40B4-BE49-F238E27FC236}">
                <a16:creationId xmlns:a16="http://schemas.microsoft.com/office/drawing/2014/main" id="{F05A2EB4-FB26-4A79-98C3-7CB19F319DDF}"/>
              </a:ext>
            </a:extLst>
          </p:cNvPr>
          <p:cNvSpPr txBox="1"/>
          <p:nvPr/>
        </p:nvSpPr>
        <p:spPr>
          <a:xfrm>
            <a:off x="152814" y="602424"/>
            <a:ext cx="4266786" cy="2862322"/>
          </a:xfrm>
          <a:prstGeom prst="rect">
            <a:avLst/>
          </a:prstGeom>
          <a:noFill/>
        </p:spPr>
        <p:txBody>
          <a:bodyPr wrap="square" rtlCol="0">
            <a:spAutoFit/>
          </a:bodyPr>
          <a:lstStyle/>
          <a:p>
            <a:pPr marL="285744" indent="-285744">
              <a:buFont typeface="Arial" panose="020B0604020202020204" pitchFamily="34" charset="0"/>
              <a:buChar char="•"/>
            </a:pPr>
            <a:r>
              <a:rPr lang="en-US" dirty="0">
                <a:latin typeface="Calibri" panose="020F0502020204030204" pitchFamily="34" charset="0"/>
              </a:rPr>
              <a:t>The polarity of a bond depends on the electronegativity of the atoms.</a:t>
            </a:r>
          </a:p>
          <a:p>
            <a:pPr marL="285744" indent="-285744">
              <a:buFont typeface="Arial" panose="020B0604020202020204" pitchFamily="34" charset="0"/>
              <a:buChar char="•"/>
            </a:pPr>
            <a:r>
              <a:rPr lang="en-US" dirty="0">
                <a:latin typeface="Calibri" panose="020F0502020204030204" pitchFamily="34" charset="0"/>
              </a:rPr>
              <a:t>Electronegativity - ability of atoms to pull electrons from other atoms.</a:t>
            </a:r>
          </a:p>
          <a:p>
            <a:pPr marL="285744" indent="-285744">
              <a:buFont typeface="Arial" panose="020B0604020202020204" pitchFamily="34" charset="0"/>
              <a:buChar char="•"/>
            </a:pPr>
            <a:r>
              <a:rPr lang="en-US" dirty="0">
                <a:latin typeface="Calibri" panose="020F0502020204030204" pitchFamily="34" charset="0"/>
              </a:rPr>
              <a:t>Atoms with higher electronegativity will develop a partial negative charge, the atom they are bonded will have a partial positive charge.</a:t>
            </a:r>
          </a:p>
          <a:p>
            <a:pPr marL="285744" indent="-285744">
              <a:buFont typeface="Arial" panose="020B0604020202020204" pitchFamily="34" charset="0"/>
              <a:buChar char="•"/>
            </a:pPr>
            <a:r>
              <a:rPr lang="en-US" dirty="0">
                <a:latin typeface="Calibri" panose="020F0502020204030204" pitchFamily="34" charset="0"/>
              </a:rPr>
              <a:t>The order of electronegativity is:</a:t>
            </a:r>
          </a:p>
          <a:p>
            <a:pPr lvl="2"/>
            <a:r>
              <a:rPr lang="en-US" dirty="0">
                <a:latin typeface="Calibri" panose="020F0502020204030204" pitchFamily="34" charset="0"/>
              </a:rPr>
              <a:t>H ~ C &lt; N &lt; O</a:t>
            </a:r>
          </a:p>
        </p:txBody>
      </p:sp>
      <p:sp>
        <p:nvSpPr>
          <p:cNvPr id="9" name="TextBox 8">
            <a:extLst>
              <a:ext uri="{FF2B5EF4-FFF2-40B4-BE49-F238E27FC236}">
                <a16:creationId xmlns:a16="http://schemas.microsoft.com/office/drawing/2014/main" id="{CF2265CA-022E-4B31-ADFB-6EFBA24A83AA}"/>
              </a:ext>
            </a:extLst>
          </p:cNvPr>
          <p:cNvSpPr txBox="1"/>
          <p:nvPr/>
        </p:nvSpPr>
        <p:spPr>
          <a:xfrm>
            <a:off x="609601" y="3870059"/>
            <a:ext cx="3273653" cy="369332"/>
          </a:xfrm>
          <a:prstGeom prst="rect">
            <a:avLst/>
          </a:prstGeom>
          <a:noFill/>
        </p:spPr>
        <p:txBody>
          <a:bodyPr wrap="none" rtlCol="0">
            <a:spAutoFit/>
          </a:bodyPr>
          <a:lstStyle/>
          <a:p>
            <a:r>
              <a:rPr lang="en-US" i="1" dirty="0">
                <a:solidFill>
                  <a:srgbClr val="FF0000"/>
                </a:solidFill>
                <a:latin typeface="Calibri" panose="020F0502020204030204" pitchFamily="34" charset="0"/>
              </a:rPr>
              <a:t>Increased pos. charge of nucleus.</a:t>
            </a:r>
          </a:p>
        </p:txBody>
      </p:sp>
      <p:pic>
        <p:nvPicPr>
          <p:cNvPr id="11" name="Content Placeholder 3">
            <a:extLst>
              <a:ext uri="{FF2B5EF4-FFF2-40B4-BE49-F238E27FC236}">
                <a16:creationId xmlns:a16="http://schemas.microsoft.com/office/drawing/2014/main" id="{6B88E9AC-8DE9-4BD4-8190-E7161DFB2DA0}"/>
              </a:ext>
            </a:extLst>
          </p:cNvPr>
          <p:cNvPicPr>
            <a:picLocks noChangeAspect="1"/>
          </p:cNvPicPr>
          <p:nvPr/>
        </p:nvPicPr>
        <p:blipFill rotWithShape="1">
          <a:blip r:embed="rId4">
            <a:extLst>
              <a:ext uri="{28A0092B-C50C-407E-A947-70E740481C1C}">
                <a14:useLocalDpi xmlns:a14="http://schemas.microsoft.com/office/drawing/2010/main" val="0"/>
              </a:ext>
            </a:extLst>
          </a:blip>
          <a:srcRect t="2540" b="70674"/>
          <a:stretch/>
        </p:blipFill>
        <p:spPr>
          <a:xfrm>
            <a:off x="4301960" y="1293257"/>
            <a:ext cx="7912901" cy="1413019"/>
          </a:xfrm>
          <a:prstGeom prst="rect">
            <a:avLst/>
          </a:prstGeom>
        </p:spPr>
      </p:pic>
      <p:sp>
        <p:nvSpPr>
          <p:cNvPr id="7" name="Date Placeholder 6">
            <a:extLst>
              <a:ext uri="{FF2B5EF4-FFF2-40B4-BE49-F238E27FC236}">
                <a16:creationId xmlns:a16="http://schemas.microsoft.com/office/drawing/2014/main" id="{4989AF16-EA9D-403A-A0A3-6ECECC81B2D1}"/>
              </a:ext>
            </a:extLst>
          </p:cNvPr>
          <p:cNvSpPr>
            <a:spLocks noGrp="1"/>
          </p:cNvSpPr>
          <p:nvPr>
            <p:ph type="dt" sz="half" idx="10"/>
          </p:nvPr>
        </p:nvSpPr>
        <p:spPr/>
        <p:txBody>
          <a:bodyPr/>
          <a:lstStyle/>
          <a:p>
            <a:fld id="{59DF1A0D-9B1F-4875-A67D-98668FBF3BD5}" type="datetime1">
              <a:rPr lang="en-US" smtClean="0"/>
              <a:t>8/12/2023</a:t>
            </a:fld>
            <a:endParaRPr lang="en-US"/>
          </a:p>
        </p:txBody>
      </p:sp>
      <p:sp>
        <p:nvSpPr>
          <p:cNvPr id="8" name="Footer Placeholder 7">
            <a:extLst>
              <a:ext uri="{FF2B5EF4-FFF2-40B4-BE49-F238E27FC236}">
                <a16:creationId xmlns:a16="http://schemas.microsoft.com/office/drawing/2014/main" id="{B913C287-F43F-432A-BEA7-395917A81C7C}"/>
              </a:ext>
            </a:extLst>
          </p:cNvPr>
          <p:cNvSpPr>
            <a:spLocks noGrp="1"/>
          </p:cNvSpPr>
          <p:nvPr>
            <p:ph type="ftr" sz="quarter" idx="11"/>
          </p:nvPr>
        </p:nvSpPr>
        <p:spPr/>
        <p:txBody>
          <a:bodyPr/>
          <a:lstStyle/>
          <a:p>
            <a:r>
              <a:rPr lang="en-US"/>
              <a:t>Lecture 1 - D &amp; D</a:t>
            </a:r>
          </a:p>
        </p:txBody>
      </p:sp>
      <p:sp>
        <p:nvSpPr>
          <p:cNvPr id="10" name="Slide Number Placeholder 9">
            <a:extLst>
              <a:ext uri="{FF2B5EF4-FFF2-40B4-BE49-F238E27FC236}">
                <a16:creationId xmlns:a16="http://schemas.microsoft.com/office/drawing/2014/main" id="{50D8CFBD-0C4C-48D9-B922-563F29516848}"/>
              </a:ext>
            </a:extLst>
          </p:cNvPr>
          <p:cNvSpPr>
            <a:spLocks noGrp="1"/>
          </p:cNvSpPr>
          <p:nvPr>
            <p:ph type="sldNum" sz="quarter" idx="12"/>
          </p:nvPr>
        </p:nvSpPr>
        <p:spPr/>
        <p:txBody>
          <a:bodyPr/>
          <a:lstStyle/>
          <a:p>
            <a:fld id="{DC3BB032-4020-48F4-953B-341806DC4A2B}" type="slidenum">
              <a:rPr lang="en-US" smtClean="0"/>
              <a:t>7</a:t>
            </a:fld>
            <a:endParaRPr lang="en-US"/>
          </a:p>
        </p:txBody>
      </p:sp>
    </p:spTree>
    <p:extLst>
      <p:ext uri="{BB962C8B-B14F-4D97-AF65-F5344CB8AC3E}">
        <p14:creationId xmlns:p14="http://schemas.microsoft.com/office/powerpoint/2010/main" val="3074627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1712"/>
          <a:stretch/>
        </p:blipFill>
        <p:spPr>
          <a:xfrm>
            <a:off x="803200" y="299844"/>
            <a:ext cx="4136797" cy="6042509"/>
          </a:xfrm>
          <a:prstGeom prst="rect">
            <a:avLst/>
          </a:prstGeom>
        </p:spPr>
      </p:pic>
      <p:pic>
        <p:nvPicPr>
          <p:cNvPr id="3" name="Picture 2">
            <a:extLst>
              <a:ext uri="{FF2B5EF4-FFF2-40B4-BE49-F238E27FC236}">
                <a16:creationId xmlns:a16="http://schemas.microsoft.com/office/drawing/2014/main" id="{38BC6542-6BDF-4A74-B089-405A349D9DB7}"/>
              </a:ext>
            </a:extLst>
          </p:cNvPr>
          <p:cNvPicPr>
            <a:picLocks noChangeAspect="1"/>
          </p:cNvPicPr>
          <p:nvPr/>
        </p:nvPicPr>
        <p:blipFill rotWithShape="1">
          <a:blip r:embed="rId3"/>
          <a:srcRect t="-3" b="35062"/>
          <a:stretch/>
        </p:blipFill>
        <p:spPr>
          <a:xfrm>
            <a:off x="4946184" y="359568"/>
            <a:ext cx="3779319" cy="3855952"/>
          </a:xfrm>
          <a:prstGeom prst="rect">
            <a:avLst/>
          </a:prstGeom>
        </p:spPr>
      </p:pic>
      <p:sp>
        <p:nvSpPr>
          <p:cNvPr id="4" name="TextBox 3">
            <a:extLst>
              <a:ext uri="{FF2B5EF4-FFF2-40B4-BE49-F238E27FC236}">
                <a16:creationId xmlns:a16="http://schemas.microsoft.com/office/drawing/2014/main" id="{B6169369-BFEB-44CD-A8A7-F3264A78588D}"/>
              </a:ext>
            </a:extLst>
          </p:cNvPr>
          <p:cNvSpPr txBox="1"/>
          <p:nvPr/>
        </p:nvSpPr>
        <p:spPr>
          <a:xfrm>
            <a:off x="5105400" y="4181862"/>
            <a:ext cx="3248227" cy="338554"/>
          </a:xfrm>
          <a:prstGeom prst="rect">
            <a:avLst/>
          </a:prstGeom>
          <a:noFill/>
        </p:spPr>
        <p:txBody>
          <a:bodyPr wrap="square" rtlCol="0">
            <a:spAutoFit/>
          </a:bodyPr>
          <a:lstStyle/>
          <a:p>
            <a:r>
              <a:rPr lang="en-US" sz="1600" dirty="0">
                <a:latin typeface="Calibri" panose="020F0502020204030204" pitchFamily="34" charset="0"/>
                <a:cs typeface="Calibri" panose="020F0502020204030204" pitchFamily="34" charset="0"/>
              </a:rPr>
              <a:t>C–S </a:t>
            </a:r>
            <a:r>
              <a:rPr lang="en-US" sz="1600" cap="small" dirty="0">
                <a:latin typeface="Calibri" panose="020F0502020204030204" pitchFamily="34" charset="0"/>
                <a:cs typeface="Calibri" panose="020F0502020204030204" pitchFamily="34" charset="0"/>
              </a:rPr>
              <a:t>Compounds</a:t>
            </a:r>
            <a:endParaRPr lang="en-US" sz="1600" dirty="0">
              <a:latin typeface="Calibri" panose="020F0502020204030204" pitchFamily="34" charset="0"/>
              <a:cs typeface="Calibri" panose="020F0502020204030204" pitchFamily="34" charset="0"/>
            </a:endParaRPr>
          </a:p>
        </p:txBody>
      </p:sp>
      <p:graphicFrame>
        <p:nvGraphicFramePr>
          <p:cNvPr id="7" name="Object 6">
            <a:extLst>
              <a:ext uri="{FF2B5EF4-FFF2-40B4-BE49-F238E27FC236}">
                <a16:creationId xmlns:a16="http://schemas.microsoft.com/office/drawing/2014/main" id="{8F8C041E-9B10-40AD-B889-CD5BD8E2EBF4}"/>
              </a:ext>
            </a:extLst>
          </p:cNvPr>
          <p:cNvGraphicFramePr>
            <a:graphicFrameLocks noChangeAspect="1"/>
          </p:cNvGraphicFramePr>
          <p:nvPr/>
        </p:nvGraphicFramePr>
        <p:xfrm>
          <a:off x="6043713" y="4724402"/>
          <a:ext cx="1505047" cy="1279399"/>
        </p:xfrm>
        <a:graphic>
          <a:graphicData uri="http://schemas.openxmlformats.org/presentationml/2006/ole">
            <mc:AlternateContent xmlns:mc="http://schemas.openxmlformats.org/markup-compatibility/2006">
              <mc:Choice xmlns:v="urn:schemas-microsoft-com:vml" Requires="v">
                <p:oleObj name="MDLDrawObject Class" r:id="rId4" imgW="1136286" imgH="965019" progId="MDLDrawOLE.MDLDrawObject.1">
                  <p:embed/>
                </p:oleObj>
              </mc:Choice>
              <mc:Fallback>
                <p:oleObj name="MDLDrawObject Class" r:id="rId4" imgW="1136286" imgH="965019" progId="MDLDrawOLE.MDLDrawObject.1">
                  <p:embed/>
                  <p:pic>
                    <p:nvPicPr>
                      <p:cNvPr id="7" name="Object 6">
                        <a:extLst>
                          <a:ext uri="{FF2B5EF4-FFF2-40B4-BE49-F238E27FC236}">
                            <a16:creationId xmlns:a16="http://schemas.microsoft.com/office/drawing/2014/main" id="{8F8C041E-9B10-40AD-B889-CD5BD8E2EBF4}"/>
                          </a:ext>
                        </a:extLst>
                      </p:cNvPr>
                      <p:cNvPicPr/>
                      <p:nvPr/>
                    </p:nvPicPr>
                    <p:blipFill>
                      <a:blip r:embed="rId5"/>
                      <a:stretch>
                        <a:fillRect/>
                      </a:stretch>
                    </p:blipFill>
                    <p:spPr>
                      <a:xfrm>
                        <a:off x="6043713" y="4724402"/>
                        <a:ext cx="1505047" cy="1279399"/>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1CF7F581-5F43-4773-A8B9-A3DE30B16861}"/>
              </a:ext>
            </a:extLst>
          </p:cNvPr>
          <p:cNvSpPr txBox="1"/>
          <p:nvPr/>
        </p:nvSpPr>
        <p:spPr>
          <a:xfrm>
            <a:off x="5872357" y="6003801"/>
            <a:ext cx="2209803" cy="338554"/>
          </a:xfrm>
          <a:prstGeom prst="rect">
            <a:avLst/>
          </a:prstGeom>
          <a:noFill/>
        </p:spPr>
        <p:txBody>
          <a:bodyPr wrap="square" rtlCol="0">
            <a:spAutoFit/>
          </a:bodyPr>
          <a:lstStyle/>
          <a:p>
            <a:r>
              <a:rPr lang="en-US" sz="1600" dirty="0">
                <a:latin typeface="Calibri" panose="020F0502020204030204" pitchFamily="34" charset="0"/>
              </a:rPr>
              <a:t>Cysteine (amino acid)</a:t>
            </a:r>
          </a:p>
        </p:txBody>
      </p:sp>
      <p:sp>
        <p:nvSpPr>
          <p:cNvPr id="9" name="Rectangle 8">
            <a:extLst>
              <a:ext uri="{FF2B5EF4-FFF2-40B4-BE49-F238E27FC236}">
                <a16:creationId xmlns:a16="http://schemas.microsoft.com/office/drawing/2014/main" id="{CC791DF4-596C-401A-823C-202542E0867A}"/>
              </a:ext>
            </a:extLst>
          </p:cNvPr>
          <p:cNvSpPr/>
          <p:nvPr/>
        </p:nvSpPr>
        <p:spPr>
          <a:xfrm>
            <a:off x="5228339" y="4622408"/>
            <a:ext cx="575799" cy="338554"/>
          </a:xfrm>
          <a:prstGeom prst="rect">
            <a:avLst/>
          </a:prstGeom>
        </p:spPr>
        <p:txBody>
          <a:bodyPr wrap="none">
            <a:spAutoFit/>
          </a:bodyPr>
          <a:lstStyle/>
          <a:p>
            <a:r>
              <a:rPr lang="en-US" sz="1600" b="1" dirty="0">
                <a:solidFill>
                  <a:srgbClr val="FF66CC"/>
                </a:solidFill>
                <a:latin typeface="Calibri" panose="020F0502020204030204" pitchFamily="34" charset="0"/>
                <a:cs typeface="Calibri" panose="020F0502020204030204" pitchFamily="34" charset="0"/>
              </a:rPr>
              <a:t>thiol</a:t>
            </a:r>
            <a:endParaRPr lang="en-US" sz="1600" b="1" dirty="0">
              <a:solidFill>
                <a:srgbClr val="FF66CC"/>
              </a:solidFill>
              <a:latin typeface="Calibri" panose="020F0502020204030204" pitchFamily="34" charset="0"/>
            </a:endParaRPr>
          </a:p>
        </p:txBody>
      </p:sp>
      <p:sp>
        <p:nvSpPr>
          <p:cNvPr id="10" name="TextBox 9">
            <a:extLst>
              <a:ext uri="{FF2B5EF4-FFF2-40B4-BE49-F238E27FC236}">
                <a16:creationId xmlns:a16="http://schemas.microsoft.com/office/drawing/2014/main" id="{CD7AB613-F178-4ECF-9E02-C25DA661D132}"/>
              </a:ext>
            </a:extLst>
          </p:cNvPr>
          <p:cNvSpPr txBox="1"/>
          <p:nvPr/>
        </p:nvSpPr>
        <p:spPr>
          <a:xfrm>
            <a:off x="9067800" y="598648"/>
            <a:ext cx="3248227" cy="523220"/>
          </a:xfrm>
          <a:prstGeom prst="rect">
            <a:avLst/>
          </a:prstGeom>
          <a:noFill/>
        </p:spPr>
        <p:txBody>
          <a:bodyPr wrap="square" rtlCol="0">
            <a:spAutoFit/>
          </a:bodyPr>
          <a:lstStyle/>
          <a:p>
            <a:r>
              <a:rPr lang="en-US" sz="1400" b="1" dirty="0">
                <a:latin typeface="Calibri" panose="020F0502020204030204" pitchFamily="34" charset="0"/>
                <a:cs typeface="Calibri" panose="020F0502020204030204" pitchFamily="34" charset="0"/>
              </a:rPr>
              <a:t>C–H </a:t>
            </a:r>
            <a:r>
              <a:rPr lang="en-US" sz="1400" b="1" cap="small" dirty="0">
                <a:latin typeface="Calibri" panose="020F0502020204030204" pitchFamily="34" charset="0"/>
                <a:cs typeface="Calibri" panose="020F0502020204030204" pitchFamily="34" charset="0"/>
              </a:rPr>
              <a:t>Groups</a:t>
            </a:r>
          </a:p>
          <a:p>
            <a:r>
              <a:rPr lang="en-US" sz="1400" b="1" cap="small" dirty="0">
                <a:latin typeface="Calibri" panose="020F0502020204030204" pitchFamily="34" charset="0"/>
                <a:cs typeface="Calibri" panose="020F0502020204030204" pitchFamily="34" charset="0"/>
              </a:rPr>
              <a:t>(hydrophobic)</a:t>
            </a:r>
            <a:endParaRPr lang="en-US" sz="1400" b="1" dirty="0">
              <a:latin typeface="Calibri" panose="020F0502020204030204" pitchFamily="34" charset="0"/>
              <a:cs typeface="Calibri" panose="020F0502020204030204" pitchFamily="34" charset="0"/>
            </a:endParaRPr>
          </a:p>
        </p:txBody>
      </p:sp>
      <p:graphicFrame>
        <p:nvGraphicFramePr>
          <p:cNvPr id="13" name="Object 12">
            <a:extLst>
              <a:ext uri="{FF2B5EF4-FFF2-40B4-BE49-F238E27FC236}">
                <a16:creationId xmlns:a16="http://schemas.microsoft.com/office/drawing/2014/main" id="{BA0CA18F-2920-48E8-AF2D-34174016E40D}"/>
              </a:ext>
            </a:extLst>
          </p:cNvPr>
          <p:cNvGraphicFramePr>
            <a:graphicFrameLocks noChangeAspect="1"/>
          </p:cNvGraphicFramePr>
          <p:nvPr/>
        </p:nvGraphicFramePr>
        <p:xfrm>
          <a:off x="9677400" y="914401"/>
          <a:ext cx="1379539" cy="1448420"/>
        </p:xfrm>
        <a:graphic>
          <a:graphicData uri="http://schemas.openxmlformats.org/presentationml/2006/ole">
            <mc:AlternateContent xmlns:mc="http://schemas.openxmlformats.org/markup-compatibility/2006">
              <mc:Choice xmlns:v="urn:schemas-microsoft-com:vml" Requires="v">
                <p:oleObj name="MDLDrawObject Class" r:id="rId6" imgW="1751860" imgH="1838259" progId="MDLDrawOLE.MDLDrawObject.1">
                  <p:embed/>
                </p:oleObj>
              </mc:Choice>
              <mc:Fallback>
                <p:oleObj name="MDLDrawObject Class" r:id="rId6" imgW="1751860" imgH="1838259" progId="MDLDrawOLE.MDLDrawObject.1">
                  <p:embed/>
                  <p:pic>
                    <p:nvPicPr>
                      <p:cNvPr id="13" name="Object 12">
                        <a:extLst>
                          <a:ext uri="{FF2B5EF4-FFF2-40B4-BE49-F238E27FC236}">
                            <a16:creationId xmlns:a16="http://schemas.microsoft.com/office/drawing/2014/main" id="{BA0CA18F-2920-48E8-AF2D-34174016E40D}"/>
                          </a:ext>
                        </a:extLst>
                      </p:cNvPr>
                      <p:cNvPicPr/>
                      <p:nvPr/>
                    </p:nvPicPr>
                    <p:blipFill>
                      <a:blip r:embed="rId7"/>
                      <a:stretch>
                        <a:fillRect/>
                      </a:stretch>
                    </p:blipFill>
                    <p:spPr>
                      <a:xfrm>
                        <a:off x="9677400" y="914401"/>
                        <a:ext cx="1379539" cy="1448420"/>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953A28B2-9A68-4A67-947A-77AE53667DFB}"/>
              </a:ext>
            </a:extLst>
          </p:cNvPr>
          <p:cNvSpPr txBox="1"/>
          <p:nvPr/>
        </p:nvSpPr>
        <p:spPr>
          <a:xfrm>
            <a:off x="9394353" y="2362822"/>
            <a:ext cx="2209803" cy="338554"/>
          </a:xfrm>
          <a:prstGeom prst="rect">
            <a:avLst/>
          </a:prstGeom>
          <a:noFill/>
        </p:spPr>
        <p:txBody>
          <a:bodyPr wrap="square" rtlCol="0">
            <a:spAutoFit/>
          </a:bodyPr>
          <a:lstStyle/>
          <a:p>
            <a:r>
              <a:rPr lang="en-US" sz="1600" dirty="0">
                <a:latin typeface="Calibri" panose="020F0502020204030204" pitchFamily="34" charset="0"/>
              </a:rPr>
              <a:t>Isoleucine (amino acid)</a:t>
            </a:r>
          </a:p>
        </p:txBody>
      </p:sp>
      <p:sp>
        <p:nvSpPr>
          <p:cNvPr id="6" name="Rectangle 5">
            <a:extLst>
              <a:ext uri="{FF2B5EF4-FFF2-40B4-BE49-F238E27FC236}">
                <a16:creationId xmlns:a16="http://schemas.microsoft.com/office/drawing/2014/main" id="{8CD65DA4-2FF0-496B-9FD7-DCF12C4F1617}"/>
              </a:ext>
            </a:extLst>
          </p:cNvPr>
          <p:cNvSpPr/>
          <p:nvPr/>
        </p:nvSpPr>
        <p:spPr>
          <a:xfrm>
            <a:off x="1905000" y="-57556"/>
            <a:ext cx="9028049" cy="523220"/>
          </a:xfrm>
          <a:prstGeom prst="rect">
            <a:avLst/>
          </a:prstGeom>
        </p:spPr>
        <p:txBody>
          <a:bodyPr wrap="none">
            <a:spAutoFit/>
          </a:bodyPr>
          <a:lstStyle/>
          <a:p>
            <a:r>
              <a:rPr lang="en-US" sz="2800" dirty="0">
                <a:latin typeface="Calibri" panose="020F0502020204030204" pitchFamily="34" charset="0"/>
              </a:rPr>
              <a:t>Functional Groups – You should Become Familiar with These </a:t>
            </a:r>
          </a:p>
        </p:txBody>
      </p:sp>
      <p:pic>
        <p:nvPicPr>
          <p:cNvPr id="17" name="Picture 16">
            <a:extLst>
              <a:ext uri="{FF2B5EF4-FFF2-40B4-BE49-F238E27FC236}">
                <a16:creationId xmlns:a16="http://schemas.microsoft.com/office/drawing/2014/main" id="{F64DE244-E688-4E47-B668-18CF58B629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44000" y="3480366"/>
            <a:ext cx="2359715" cy="1990612"/>
          </a:xfrm>
          <a:prstGeom prst="rect">
            <a:avLst/>
          </a:prstGeom>
        </p:spPr>
      </p:pic>
      <p:sp>
        <p:nvSpPr>
          <p:cNvPr id="18" name="TextBox 17">
            <a:extLst>
              <a:ext uri="{FF2B5EF4-FFF2-40B4-BE49-F238E27FC236}">
                <a16:creationId xmlns:a16="http://schemas.microsoft.com/office/drawing/2014/main" id="{06286BA3-F6D1-4892-B24B-08AD1CE5755E}"/>
              </a:ext>
            </a:extLst>
          </p:cNvPr>
          <p:cNvSpPr txBox="1"/>
          <p:nvPr/>
        </p:nvSpPr>
        <p:spPr>
          <a:xfrm>
            <a:off x="9427617" y="3131938"/>
            <a:ext cx="2045112" cy="338554"/>
          </a:xfrm>
          <a:prstGeom prst="rect">
            <a:avLst/>
          </a:prstGeom>
          <a:noFill/>
        </p:spPr>
        <p:txBody>
          <a:bodyPr wrap="none" rtlCol="0">
            <a:spAutoFit/>
          </a:bodyPr>
          <a:lstStyle/>
          <a:p>
            <a:r>
              <a:rPr lang="en-US" sz="1400" b="1" dirty="0">
                <a:latin typeface="Calibri" panose="020F0502020204030204" pitchFamily="34" charset="0"/>
                <a:cs typeface="Calibri" panose="020F0502020204030204" pitchFamily="34" charset="0"/>
              </a:rPr>
              <a:t>Aromatic</a:t>
            </a:r>
            <a:r>
              <a:rPr lang="en-US" sz="1600" dirty="0">
                <a:latin typeface="Calibri" panose="020F0502020204030204" pitchFamily="34" charset="0"/>
                <a:cs typeface="Calibri" panose="020F0502020204030204" pitchFamily="34" charset="0"/>
              </a:rPr>
              <a:t> – planer rings</a:t>
            </a:r>
          </a:p>
        </p:txBody>
      </p:sp>
      <p:sp>
        <p:nvSpPr>
          <p:cNvPr id="19" name="Rectangle 18">
            <a:extLst>
              <a:ext uri="{FF2B5EF4-FFF2-40B4-BE49-F238E27FC236}">
                <a16:creationId xmlns:a16="http://schemas.microsoft.com/office/drawing/2014/main" id="{24CDA8D7-BA60-4CDA-9E90-F7E6AA5093A9}"/>
              </a:ext>
            </a:extLst>
          </p:cNvPr>
          <p:cNvSpPr/>
          <p:nvPr/>
        </p:nvSpPr>
        <p:spPr>
          <a:xfrm>
            <a:off x="841361" y="1219201"/>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0" name="Rectangle 19">
            <a:extLst>
              <a:ext uri="{FF2B5EF4-FFF2-40B4-BE49-F238E27FC236}">
                <a16:creationId xmlns:a16="http://schemas.microsoft.com/office/drawing/2014/main" id="{699456F9-59C9-4D9F-B0D4-835D3026D6F2}"/>
              </a:ext>
            </a:extLst>
          </p:cNvPr>
          <p:cNvSpPr/>
          <p:nvPr/>
        </p:nvSpPr>
        <p:spPr>
          <a:xfrm>
            <a:off x="803201" y="3749208"/>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Rectangle 20">
            <a:extLst>
              <a:ext uri="{FF2B5EF4-FFF2-40B4-BE49-F238E27FC236}">
                <a16:creationId xmlns:a16="http://schemas.microsoft.com/office/drawing/2014/main" id="{0FB8CC57-AAB7-45EB-97C3-D718D6566DCC}"/>
              </a:ext>
            </a:extLst>
          </p:cNvPr>
          <p:cNvSpPr/>
          <p:nvPr/>
        </p:nvSpPr>
        <p:spPr>
          <a:xfrm>
            <a:off x="5049579" y="1178441"/>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2" name="Rectangle 21">
            <a:extLst>
              <a:ext uri="{FF2B5EF4-FFF2-40B4-BE49-F238E27FC236}">
                <a16:creationId xmlns:a16="http://schemas.microsoft.com/office/drawing/2014/main" id="{25F89024-C4B5-4705-A1A1-2A30A01228C9}"/>
              </a:ext>
            </a:extLst>
          </p:cNvPr>
          <p:cNvSpPr/>
          <p:nvPr/>
        </p:nvSpPr>
        <p:spPr>
          <a:xfrm>
            <a:off x="5049579" y="2321441"/>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3" name="Rectangle 22">
            <a:extLst>
              <a:ext uri="{FF2B5EF4-FFF2-40B4-BE49-F238E27FC236}">
                <a16:creationId xmlns:a16="http://schemas.microsoft.com/office/drawing/2014/main" id="{B519B416-52AE-4738-9E23-144C8F53E3B9}"/>
              </a:ext>
            </a:extLst>
          </p:cNvPr>
          <p:cNvSpPr/>
          <p:nvPr/>
        </p:nvSpPr>
        <p:spPr>
          <a:xfrm>
            <a:off x="5045708" y="4664257"/>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4" name="Rectangle 23">
            <a:extLst>
              <a:ext uri="{FF2B5EF4-FFF2-40B4-BE49-F238E27FC236}">
                <a16:creationId xmlns:a16="http://schemas.microsoft.com/office/drawing/2014/main" id="{B66D76C7-BC00-4796-9675-AA20BF2120FF}"/>
              </a:ext>
            </a:extLst>
          </p:cNvPr>
          <p:cNvSpPr/>
          <p:nvPr/>
        </p:nvSpPr>
        <p:spPr>
          <a:xfrm>
            <a:off x="9020812" y="635166"/>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5" name="Rectangle 24">
            <a:extLst>
              <a:ext uri="{FF2B5EF4-FFF2-40B4-BE49-F238E27FC236}">
                <a16:creationId xmlns:a16="http://schemas.microsoft.com/office/drawing/2014/main" id="{34F39336-346C-46DF-9370-09C65A15FB1F}"/>
              </a:ext>
            </a:extLst>
          </p:cNvPr>
          <p:cNvSpPr/>
          <p:nvPr/>
        </p:nvSpPr>
        <p:spPr>
          <a:xfrm>
            <a:off x="9175148" y="3166534"/>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2" name="Rectangle 31">
            <a:extLst>
              <a:ext uri="{FF2B5EF4-FFF2-40B4-BE49-F238E27FC236}">
                <a16:creationId xmlns:a16="http://schemas.microsoft.com/office/drawing/2014/main" id="{C30305AB-6264-4F58-A4DE-5F79326D3C4B}"/>
              </a:ext>
            </a:extLst>
          </p:cNvPr>
          <p:cNvSpPr/>
          <p:nvPr/>
        </p:nvSpPr>
        <p:spPr>
          <a:xfrm>
            <a:off x="3291440" y="6096689"/>
            <a:ext cx="1205635" cy="26936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5" name="Date Placeholder 4">
            <a:extLst>
              <a:ext uri="{FF2B5EF4-FFF2-40B4-BE49-F238E27FC236}">
                <a16:creationId xmlns:a16="http://schemas.microsoft.com/office/drawing/2014/main" id="{8573A3AC-7085-4787-956E-9A3368694E98}"/>
              </a:ext>
            </a:extLst>
          </p:cNvPr>
          <p:cNvSpPr>
            <a:spLocks noGrp="1"/>
          </p:cNvSpPr>
          <p:nvPr>
            <p:ph type="dt" sz="half" idx="10"/>
          </p:nvPr>
        </p:nvSpPr>
        <p:spPr/>
        <p:txBody>
          <a:bodyPr/>
          <a:lstStyle/>
          <a:p>
            <a:fld id="{6203D50F-21D3-4F82-AC3C-814A77A70951}" type="datetime1">
              <a:rPr lang="en-US" smtClean="0"/>
              <a:t>8/12/2023</a:t>
            </a:fld>
            <a:endParaRPr lang="en-US"/>
          </a:p>
        </p:txBody>
      </p:sp>
      <p:sp>
        <p:nvSpPr>
          <p:cNvPr id="11" name="Footer Placeholder 10">
            <a:extLst>
              <a:ext uri="{FF2B5EF4-FFF2-40B4-BE49-F238E27FC236}">
                <a16:creationId xmlns:a16="http://schemas.microsoft.com/office/drawing/2014/main" id="{18FEE75F-6EF9-4A80-9CCD-2403CD930D4B}"/>
              </a:ext>
            </a:extLst>
          </p:cNvPr>
          <p:cNvSpPr>
            <a:spLocks noGrp="1"/>
          </p:cNvSpPr>
          <p:nvPr>
            <p:ph type="ftr" sz="quarter" idx="11"/>
          </p:nvPr>
        </p:nvSpPr>
        <p:spPr/>
        <p:txBody>
          <a:bodyPr/>
          <a:lstStyle/>
          <a:p>
            <a:r>
              <a:rPr lang="en-US"/>
              <a:t>Lecture 1 - D &amp; D</a:t>
            </a:r>
          </a:p>
        </p:txBody>
      </p:sp>
      <p:sp>
        <p:nvSpPr>
          <p:cNvPr id="12" name="Slide Number Placeholder 11">
            <a:extLst>
              <a:ext uri="{FF2B5EF4-FFF2-40B4-BE49-F238E27FC236}">
                <a16:creationId xmlns:a16="http://schemas.microsoft.com/office/drawing/2014/main" id="{F71DB627-8765-4963-8025-E664314E8E3E}"/>
              </a:ext>
            </a:extLst>
          </p:cNvPr>
          <p:cNvSpPr>
            <a:spLocks noGrp="1"/>
          </p:cNvSpPr>
          <p:nvPr>
            <p:ph type="sldNum" sz="quarter" idx="12"/>
          </p:nvPr>
        </p:nvSpPr>
        <p:spPr/>
        <p:txBody>
          <a:bodyPr/>
          <a:lstStyle/>
          <a:p>
            <a:fld id="{DC3BB032-4020-48F4-953B-341806DC4A2B}" type="slidenum">
              <a:rPr lang="en-US" smtClean="0"/>
              <a:t>8</a:t>
            </a:fld>
            <a:endParaRPr lang="en-US"/>
          </a:p>
        </p:txBody>
      </p:sp>
    </p:spTree>
    <p:extLst>
      <p:ext uri="{BB962C8B-B14F-4D97-AF65-F5344CB8AC3E}">
        <p14:creationId xmlns:p14="http://schemas.microsoft.com/office/powerpoint/2010/main" val="2165465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F4859C-A024-76D0-5E8C-1BE49A7AB772}"/>
              </a:ext>
            </a:extLst>
          </p:cNvPr>
          <p:cNvSpPr>
            <a:spLocks noGrp="1"/>
          </p:cNvSpPr>
          <p:nvPr>
            <p:ph type="dt" sz="half" idx="10"/>
          </p:nvPr>
        </p:nvSpPr>
        <p:spPr/>
        <p:txBody>
          <a:bodyPr/>
          <a:lstStyle/>
          <a:p>
            <a:fld id="{835A0CE3-E573-4DF0-A629-089E6F20B770}" type="datetime1">
              <a:rPr lang="en-US" smtClean="0"/>
              <a:t>8/12/2023</a:t>
            </a:fld>
            <a:endParaRPr lang="en-US"/>
          </a:p>
        </p:txBody>
      </p:sp>
      <p:sp>
        <p:nvSpPr>
          <p:cNvPr id="3" name="Footer Placeholder 2">
            <a:extLst>
              <a:ext uri="{FF2B5EF4-FFF2-40B4-BE49-F238E27FC236}">
                <a16:creationId xmlns:a16="http://schemas.microsoft.com/office/drawing/2014/main" id="{90B8374E-E51B-C995-7664-8D13A0264416}"/>
              </a:ext>
            </a:extLst>
          </p:cNvPr>
          <p:cNvSpPr>
            <a:spLocks noGrp="1"/>
          </p:cNvSpPr>
          <p:nvPr>
            <p:ph type="ftr" sz="quarter" idx="11"/>
          </p:nvPr>
        </p:nvSpPr>
        <p:spPr>
          <a:xfrm>
            <a:off x="4165600" y="6367662"/>
            <a:ext cx="3860800" cy="365125"/>
          </a:xfrm>
        </p:spPr>
        <p:txBody>
          <a:bodyPr/>
          <a:lstStyle/>
          <a:p>
            <a:r>
              <a:rPr lang="en-US"/>
              <a:t>Lecture 1 - D &amp; D</a:t>
            </a:r>
          </a:p>
        </p:txBody>
      </p:sp>
      <p:sp>
        <p:nvSpPr>
          <p:cNvPr id="4" name="Slide Number Placeholder 3">
            <a:extLst>
              <a:ext uri="{FF2B5EF4-FFF2-40B4-BE49-F238E27FC236}">
                <a16:creationId xmlns:a16="http://schemas.microsoft.com/office/drawing/2014/main" id="{A7F8A7F7-F6E0-4FB8-4C6F-85B96A0CABB1}"/>
              </a:ext>
            </a:extLst>
          </p:cNvPr>
          <p:cNvSpPr>
            <a:spLocks noGrp="1"/>
          </p:cNvSpPr>
          <p:nvPr>
            <p:ph type="sldNum" sz="quarter" idx="12"/>
          </p:nvPr>
        </p:nvSpPr>
        <p:spPr/>
        <p:txBody>
          <a:bodyPr/>
          <a:lstStyle/>
          <a:p>
            <a:fld id="{DC3BB032-4020-48F4-953B-341806DC4A2B}" type="slidenum">
              <a:rPr lang="en-US" smtClean="0"/>
              <a:t>9</a:t>
            </a:fld>
            <a:endParaRPr lang="en-US"/>
          </a:p>
        </p:txBody>
      </p:sp>
      <p:sp>
        <p:nvSpPr>
          <p:cNvPr id="5" name="TextBox 4">
            <a:extLst>
              <a:ext uri="{FF2B5EF4-FFF2-40B4-BE49-F238E27FC236}">
                <a16:creationId xmlns:a16="http://schemas.microsoft.com/office/drawing/2014/main" id="{335C7F2D-9962-9239-8751-188E5A3AE25B}"/>
              </a:ext>
            </a:extLst>
          </p:cNvPr>
          <p:cNvSpPr txBox="1"/>
          <p:nvPr/>
        </p:nvSpPr>
        <p:spPr>
          <a:xfrm flipH="1">
            <a:off x="391329" y="487276"/>
            <a:ext cx="4800600" cy="4524315"/>
          </a:xfrm>
          <a:prstGeom prst="rect">
            <a:avLst/>
          </a:prstGeom>
          <a:noFill/>
        </p:spPr>
        <p:txBody>
          <a:bodyPr wrap="square" rtlCol="0">
            <a:spAutoFit/>
          </a:bodyPr>
          <a:lstStyle/>
          <a:p>
            <a:pPr marL="285750" indent="-285750">
              <a:buFont typeface="Arial" panose="020B0604020202020204" pitchFamily="34" charset="0"/>
              <a:buChar char="•"/>
            </a:pPr>
            <a:r>
              <a:rPr lang="en-US" b="1" dirty="0">
                <a:latin typeface="Calibri" panose="020F0502020204030204" pitchFamily="34" charset="0"/>
              </a:rPr>
              <a:t>Electrostatic interactions </a:t>
            </a:r>
            <a:r>
              <a:rPr lang="en-US" dirty="0">
                <a:latin typeface="Calibri" panose="020F0502020204030204" pitchFamily="34" charset="0"/>
              </a:rPr>
              <a:t>between fully charged molecules (ionic interactions)</a:t>
            </a:r>
          </a:p>
          <a:p>
            <a:pPr marL="742950" lvl="1" indent="-285750">
              <a:buFont typeface="Arial" panose="020B0604020202020204" pitchFamily="34" charset="0"/>
              <a:buChar char="•"/>
            </a:pPr>
            <a:r>
              <a:rPr lang="en-US" dirty="0">
                <a:latin typeface="Calibri" panose="020F0502020204030204" pitchFamily="34" charset="0"/>
              </a:rPr>
              <a:t>Like charges repel</a:t>
            </a:r>
          </a:p>
          <a:p>
            <a:pPr marL="742950" lvl="1" indent="-285750">
              <a:buFont typeface="Arial" panose="020B0604020202020204" pitchFamily="34" charset="0"/>
              <a:buChar char="•"/>
            </a:pPr>
            <a:r>
              <a:rPr lang="en-US" dirty="0">
                <a:latin typeface="Calibri" panose="020F0502020204030204" pitchFamily="34" charset="0"/>
              </a:rPr>
              <a:t>Opposite charges attract</a:t>
            </a:r>
          </a:p>
          <a:p>
            <a:pPr marL="285750" indent="-285750">
              <a:buFont typeface="Arial" panose="020B0604020202020204" pitchFamily="34" charset="0"/>
              <a:buChar char="•"/>
            </a:pPr>
            <a:endParaRPr lang="en-US" dirty="0">
              <a:latin typeface="Calibri" panose="020F0502020204030204" pitchFamily="34" charset="0"/>
            </a:endParaRPr>
          </a:p>
          <a:p>
            <a:pPr marL="285750" indent="-285750">
              <a:buFont typeface="Arial" panose="020B0604020202020204" pitchFamily="34" charset="0"/>
              <a:buChar char="•"/>
            </a:pPr>
            <a:endParaRPr lang="en-US" dirty="0">
              <a:latin typeface="Calibri" panose="020F0502020204030204" pitchFamily="34" charset="0"/>
            </a:endParaRPr>
          </a:p>
          <a:p>
            <a:pPr marL="285750" indent="-285750">
              <a:buFont typeface="Arial" panose="020B0604020202020204" pitchFamily="34" charset="0"/>
              <a:buChar char="•"/>
            </a:pPr>
            <a:endParaRPr lang="en-US" dirty="0">
              <a:latin typeface="Calibri" panose="020F0502020204030204" pitchFamily="34" charset="0"/>
            </a:endParaRPr>
          </a:p>
          <a:p>
            <a:pPr marL="285750" indent="-285750">
              <a:buFont typeface="Arial" panose="020B0604020202020204" pitchFamily="34" charset="0"/>
              <a:buChar char="•"/>
            </a:pPr>
            <a:endParaRPr lang="en-US" dirty="0">
              <a:latin typeface="Calibri" panose="020F0502020204030204" pitchFamily="34" charset="0"/>
            </a:endParaRPr>
          </a:p>
          <a:p>
            <a:pPr marL="285750" indent="-285750">
              <a:buFont typeface="Arial" panose="020B0604020202020204" pitchFamily="34" charset="0"/>
              <a:buChar char="•"/>
            </a:pPr>
            <a:r>
              <a:rPr lang="en-US" b="1" dirty="0">
                <a:latin typeface="Calibri" panose="020F0502020204030204" pitchFamily="34" charset="0"/>
              </a:rPr>
              <a:t>van der Waals </a:t>
            </a:r>
            <a:r>
              <a:rPr lang="en-US" dirty="0">
                <a:latin typeface="Calibri" panose="020F0502020204030204" pitchFamily="34" charset="0"/>
              </a:rPr>
              <a:t>interactions between:</a:t>
            </a:r>
          </a:p>
          <a:p>
            <a:pPr marL="742950" lvl="1" indent="-285750">
              <a:buFont typeface="Arial" panose="020B0604020202020204" pitchFamily="34" charset="0"/>
              <a:buChar char="•"/>
            </a:pPr>
            <a:r>
              <a:rPr lang="en-US" dirty="0">
                <a:latin typeface="Calibri" panose="020F0502020204030204" pitchFamily="34" charset="0"/>
              </a:rPr>
              <a:t>Molecules with partial charges (polar)</a:t>
            </a:r>
          </a:p>
          <a:p>
            <a:pPr marL="742950" lvl="1" indent="-285750">
              <a:buFont typeface="Arial" panose="020B0604020202020204" pitchFamily="34" charset="0"/>
              <a:buChar char="•"/>
            </a:pPr>
            <a:r>
              <a:rPr lang="en-US" dirty="0">
                <a:latin typeface="Calibri" panose="020F0502020204030204" pitchFamily="34" charset="0"/>
              </a:rPr>
              <a:t>Molecules with no charge (non-polar)</a:t>
            </a:r>
          </a:p>
          <a:p>
            <a:pPr marL="742950" lvl="1" indent="-285750">
              <a:buFont typeface="Arial" panose="020B0604020202020204" pitchFamily="34" charset="0"/>
              <a:buChar char="•"/>
            </a:pPr>
            <a:endParaRPr lang="en-US" dirty="0">
              <a:latin typeface="Calibri" panose="020F0502020204030204" pitchFamily="34" charset="0"/>
            </a:endParaRPr>
          </a:p>
          <a:p>
            <a:pPr marL="742950" lvl="1" indent="-285750">
              <a:buFont typeface="Arial" panose="020B0604020202020204" pitchFamily="34" charset="0"/>
              <a:buChar char="•"/>
            </a:pPr>
            <a:endParaRPr lang="en-US" dirty="0">
              <a:latin typeface="Calibri" panose="020F0502020204030204" pitchFamily="34" charset="0"/>
            </a:endParaRPr>
          </a:p>
          <a:p>
            <a:pPr marL="742950" lvl="1" indent="-285750">
              <a:buFont typeface="Arial" panose="020B0604020202020204" pitchFamily="34" charset="0"/>
              <a:buChar char="•"/>
            </a:pPr>
            <a:endParaRPr lang="en-US" dirty="0">
              <a:latin typeface="Calibri" panose="020F0502020204030204" pitchFamily="34" charset="0"/>
            </a:endParaRPr>
          </a:p>
          <a:p>
            <a:pPr marL="742950" lvl="1" indent="-285750">
              <a:buFont typeface="Arial" panose="020B0604020202020204" pitchFamily="34" charset="0"/>
              <a:buChar char="•"/>
            </a:pPr>
            <a:endParaRPr lang="en-US" dirty="0">
              <a:latin typeface="Calibri" panose="020F0502020204030204" pitchFamily="34" charset="0"/>
            </a:endParaRPr>
          </a:p>
          <a:p>
            <a:pPr marL="285750" indent="-285750">
              <a:buFont typeface="Arial" panose="020B0604020202020204" pitchFamily="34" charset="0"/>
              <a:buChar char="•"/>
            </a:pPr>
            <a:r>
              <a:rPr lang="en-US" b="1" dirty="0">
                <a:latin typeface="Calibri" panose="020F0502020204030204" pitchFamily="34" charset="0"/>
              </a:rPr>
              <a:t>Hydrogen bond: </a:t>
            </a:r>
          </a:p>
        </p:txBody>
      </p:sp>
      <p:pic>
        <p:nvPicPr>
          <p:cNvPr id="6" name="Picture 5">
            <a:extLst>
              <a:ext uri="{FF2B5EF4-FFF2-40B4-BE49-F238E27FC236}">
                <a16:creationId xmlns:a16="http://schemas.microsoft.com/office/drawing/2014/main" id="{3963A4A4-9AC4-750D-13AD-9BD7924668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2012055"/>
            <a:ext cx="2647339" cy="2587172"/>
          </a:xfrm>
          <a:prstGeom prst="rect">
            <a:avLst/>
          </a:prstGeom>
        </p:spPr>
      </p:pic>
      <p:pic>
        <p:nvPicPr>
          <p:cNvPr id="7" name="Picture 6">
            <a:extLst>
              <a:ext uri="{FF2B5EF4-FFF2-40B4-BE49-F238E27FC236}">
                <a16:creationId xmlns:a16="http://schemas.microsoft.com/office/drawing/2014/main" id="{80870D0F-4381-CCBE-5565-4F753DBC8B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0577" y="2295028"/>
            <a:ext cx="3243223" cy="2270254"/>
          </a:xfrm>
          <a:prstGeom prst="rect">
            <a:avLst/>
          </a:prstGeom>
        </p:spPr>
      </p:pic>
      <p:sp>
        <p:nvSpPr>
          <p:cNvPr id="9" name="TextBox 8">
            <a:extLst>
              <a:ext uri="{FF2B5EF4-FFF2-40B4-BE49-F238E27FC236}">
                <a16:creationId xmlns:a16="http://schemas.microsoft.com/office/drawing/2014/main" id="{DB55192F-4869-00D7-1C0A-B409FD4787E7}"/>
              </a:ext>
            </a:extLst>
          </p:cNvPr>
          <p:cNvSpPr txBox="1"/>
          <p:nvPr/>
        </p:nvSpPr>
        <p:spPr>
          <a:xfrm>
            <a:off x="653486" y="4953246"/>
            <a:ext cx="5867400" cy="1200329"/>
          </a:xfrm>
          <a:prstGeom prst="rect">
            <a:avLst/>
          </a:prstGeom>
          <a:noFill/>
        </p:spPr>
        <p:txBody>
          <a:bodyPr wrap="square" rtlCol="0">
            <a:spAutoFit/>
          </a:bodyPr>
          <a:lstStyle/>
          <a:p>
            <a:r>
              <a:rPr lang="en-US" dirty="0">
                <a:latin typeface="Calibri" panose="020F0502020204030204" pitchFamily="34" charset="0"/>
              </a:rPr>
              <a:t>X &amp; Y are electronegative (N and O usually)</a:t>
            </a:r>
          </a:p>
          <a:p>
            <a:r>
              <a:rPr lang="en-US" b="1" dirty="0">
                <a:latin typeface="Calibri" panose="020F0502020204030204" pitchFamily="34" charset="0"/>
              </a:rPr>
              <a:t>X-H = </a:t>
            </a:r>
            <a:r>
              <a:rPr lang="en-US" b="1" i="1" dirty="0">
                <a:latin typeface="Calibri" panose="020F0502020204030204" pitchFamily="34" charset="0"/>
              </a:rPr>
              <a:t>Donor</a:t>
            </a:r>
            <a:r>
              <a:rPr lang="en-US" b="1" dirty="0">
                <a:latin typeface="Calibri" panose="020F0502020204030204" pitchFamily="34" charset="0"/>
              </a:rPr>
              <a:t> </a:t>
            </a:r>
            <a:r>
              <a:rPr lang="en-US" dirty="0">
                <a:latin typeface="Calibri" panose="020F0502020204030204" pitchFamily="34" charset="0"/>
              </a:rPr>
              <a:t>of the hydrogen bond, it provides the hydrogen</a:t>
            </a:r>
          </a:p>
          <a:p>
            <a:r>
              <a:rPr lang="en-US" dirty="0">
                <a:latin typeface="Calibri" panose="020F0502020204030204" pitchFamily="34" charset="0"/>
              </a:rPr>
              <a:t>	(the hydrogen remains in a covalent bond to X)</a:t>
            </a:r>
          </a:p>
          <a:p>
            <a:r>
              <a:rPr lang="en-US" b="1" dirty="0">
                <a:latin typeface="Calibri" panose="020F0502020204030204" pitchFamily="34" charset="0"/>
              </a:rPr>
              <a:t>Y = </a:t>
            </a:r>
            <a:r>
              <a:rPr lang="en-US" b="1" i="1" dirty="0">
                <a:latin typeface="Calibri" panose="020F0502020204030204" pitchFamily="34" charset="0"/>
              </a:rPr>
              <a:t>Acceptor</a:t>
            </a:r>
            <a:r>
              <a:rPr lang="en-US" b="1" dirty="0">
                <a:latin typeface="Calibri" panose="020F0502020204030204" pitchFamily="34" charset="0"/>
              </a:rPr>
              <a:t> </a:t>
            </a:r>
            <a:r>
              <a:rPr lang="en-US" dirty="0">
                <a:latin typeface="Calibri" panose="020F0502020204030204" pitchFamily="34" charset="0"/>
              </a:rPr>
              <a:t>of the hydrogen bond</a:t>
            </a:r>
          </a:p>
        </p:txBody>
      </p:sp>
      <p:sp>
        <p:nvSpPr>
          <p:cNvPr id="11" name="TextBox 10">
            <a:extLst>
              <a:ext uri="{FF2B5EF4-FFF2-40B4-BE49-F238E27FC236}">
                <a16:creationId xmlns:a16="http://schemas.microsoft.com/office/drawing/2014/main" id="{966C3F09-11AA-DE2C-1DBA-BAB9BF338F62}"/>
              </a:ext>
            </a:extLst>
          </p:cNvPr>
          <p:cNvSpPr txBox="1"/>
          <p:nvPr/>
        </p:nvSpPr>
        <p:spPr>
          <a:xfrm>
            <a:off x="6867974" y="5267582"/>
            <a:ext cx="1219200" cy="461665"/>
          </a:xfrm>
          <a:prstGeom prst="rect">
            <a:avLst/>
          </a:prstGeom>
          <a:noFill/>
        </p:spPr>
        <p:txBody>
          <a:bodyPr wrap="square">
            <a:spAutoFit/>
          </a:bodyPr>
          <a:lstStyle/>
          <a:p>
            <a:pPr algn="ctr"/>
            <a:r>
              <a:rPr lang="en-US" sz="2400" b="1" dirty="0">
                <a:latin typeface="Calibri" panose="020F0502020204030204" pitchFamily="34" charset="0"/>
              </a:rPr>
              <a:t>X-H     Y</a:t>
            </a:r>
          </a:p>
        </p:txBody>
      </p:sp>
      <p:pic>
        <p:nvPicPr>
          <p:cNvPr id="12" name="Picture 11">
            <a:extLst>
              <a:ext uri="{FF2B5EF4-FFF2-40B4-BE49-F238E27FC236}">
                <a16:creationId xmlns:a16="http://schemas.microsoft.com/office/drawing/2014/main" id="{E5D9EFF4-1F68-D96E-87F0-E80725297AC7}"/>
              </a:ext>
            </a:extLst>
          </p:cNvPr>
          <p:cNvPicPr>
            <a:picLocks noChangeAspect="1"/>
          </p:cNvPicPr>
          <p:nvPr/>
        </p:nvPicPr>
        <p:blipFill rotWithShape="1">
          <a:blip r:embed="rId4"/>
          <a:srcRect l="50968" t="16867" r="38365"/>
          <a:stretch/>
        </p:blipFill>
        <p:spPr>
          <a:xfrm>
            <a:off x="9778182" y="4876800"/>
            <a:ext cx="713381" cy="2316621"/>
          </a:xfrm>
          <a:prstGeom prst="rect">
            <a:avLst/>
          </a:prstGeom>
          <a:scene3d>
            <a:camera prst="orthographicFront">
              <a:rot lat="0" lon="0" rev="5400000"/>
            </a:camera>
            <a:lightRig rig="threePt" dir="t"/>
          </a:scene3d>
        </p:spPr>
      </p:pic>
      <p:grpSp>
        <p:nvGrpSpPr>
          <p:cNvPr id="21" name="Group 20">
            <a:extLst>
              <a:ext uri="{FF2B5EF4-FFF2-40B4-BE49-F238E27FC236}">
                <a16:creationId xmlns:a16="http://schemas.microsoft.com/office/drawing/2014/main" id="{2955FA45-1628-7C89-4FD9-64A4B66CC991}"/>
              </a:ext>
            </a:extLst>
          </p:cNvPr>
          <p:cNvGrpSpPr/>
          <p:nvPr/>
        </p:nvGrpSpPr>
        <p:grpSpPr>
          <a:xfrm>
            <a:off x="9067800" y="4688426"/>
            <a:ext cx="2362200" cy="1619975"/>
            <a:chOff x="7391400" y="1345224"/>
            <a:chExt cx="2362200" cy="1619975"/>
          </a:xfrm>
        </p:grpSpPr>
        <p:sp>
          <p:nvSpPr>
            <p:cNvPr id="13" name="TextBox 12">
              <a:extLst>
                <a:ext uri="{FF2B5EF4-FFF2-40B4-BE49-F238E27FC236}">
                  <a16:creationId xmlns:a16="http://schemas.microsoft.com/office/drawing/2014/main" id="{97A00B12-0DC8-B5AE-9BA3-4DF9554BE286}"/>
                </a:ext>
              </a:extLst>
            </p:cNvPr>
            <p:cNvSpPr txBox="1"/>
            <p:nvPr/>
          </p:nvSpPr>
          <p:spPr>
            <a:xfrm>
              <a:off x="7391400" y="1345224"/>
              <a:ext cx="2362200" cy="646331"/>
            </a:xfrm>
            <a:prstGeom prst="rect">
              <a:avLst/>
            </a:prstGeom>
            <a:noFill/>
          </p:spPr>
          <p:txBody>
            <a:bodyPr wrap="square" rtlCol="0">
              <a:spAutoFit/>
            </a:bodyPr>
            <a:lstStyle/>
            <a:p>
              <a:r>
                <a:rPr lang="en-US" dirty="0">
                  <a:latin typeface="Calibri" panose="020F0502020204030204" pitchFamily="34" charset="0"/>
                </a:rPr>
                <a:t>Hydrogen bond between NH and O=C</a:t>
              </a:r>
            </a:p>
          </p:txBody>
        </p:sp>
        <p:sp>
          <p:nvSpPr>
            <p:cNvPr id="14" name="TextBox 13">
              <a:extLst>
                <a:ext uri="{FF2B5EF4-FFF2-40B4-BE49-F238E27FC236}">
                  <a16:creationId xmlns:a16="http://schemas.microsoft.com/office/drawing/2014/main" id="{C9F4D9DA-6308-09ED-D85E-BCCAA34EA359}"/>
                </a:ext>
              </a:extLst>
            </p:cNvPr>
            <p:cNvSpPr txBox="1"/>
            <p:nvPr/>
          </p:nvSpPr>
          <p:spPr>
            <a:xfrm>
              <a:off x="8138247" y="2400437"/>
              <a:ext cx="381000" cy="369332"/>
            </a:xfrm>
            <a:prstGeom prst="rect">
              <a:avLst/>
            </a:prstGeom>
            <a:noFill/>
          </p:spPr>
          <p:txBody>
            <a:bodyPr wrap="square" rtlCol="0">
              <a:spAutoFit/>
            </a:bodyPr>
            <a:lstStyle/>
            <a:p>
              <a:r>
                <a:rPr lang="en-US" dirty="0">
                  <a:latin typeface="Symbol" panose="05050102010706020507" pitchFamily="18" charset="2"/>
                </a:rPr>
                <a:t>d</a:t>
              </a:r>
              <a:r>
                <a:rPr lang="en-US" baseline="30000" dirty="0">
                  <a:latin typeface="Calibri" panose="020F0502020204030204" pitchFamily="34" charset="0"/>
                </a:rPr>
                <a:t>+</a:t>
              </a:r>
            </a:p>
          </p:txBody>
        </p:sp>
        <p:sp>
          <p:nvSpPr>
            <p:cNvPr id="15" name="TextBox 14">
              <a:extLst>
                <a:ext uri="{FF2B5EF4-FFF2-40B4-BE49-F238E27FC236}">
                  <a16:creationId xmlns:a16="http://schemas.microsoft.com/office/drawing/2014/main" id="{F06C876B-3CBA-90D7-BF6C-D02616615154}"/>
                </a:ext>
              </a:extLst>
            </p:cNvPr>
            <p:cNvSpPr txBox="1"/>
            <p:nvPr/>
          </p:nvSpPr>
          <p:spPr>
            <a:xfrm>
              <a:off x="8519247" y="2154969"/>
              <a:ext cx="449179" cy="369332"/>
            </a:xfrm>
            <a:prstGeom prst="rect">
              <a:avLst/>
            </a:prstGeom>
            <a:noFill/>
          </p:spPr>
          <p:txBody>
            <a:bodyPr wrap="square" rtlCol="0">
              <a:spAutoFit/>
            </a:bodyPr>
            <a:lstStyle/>
            <a:p>
              <a:r>
                <a:rPr lang="en-US" dirty="0">
                  <a:latin typeface="Symbol" panose="05050102010706020507" pitchFamily="18" charset="2"/>
                </a:rPr>
                <a:t>d</a:t>
              </a:r>
              <a:r>
                <a:rPr lang="en-US" baseline="30000" dirty="0">
                  <a:latin typeface="Calibri" panose="020F0502020204030204" pitchFamily="34" charset="0"/>
                </a:rPr>
                <a:t>-</a:t>
              </a:r>
            </a:p>
          </p:txBody>
        </p:sp>
        <p:sp>
          <p:nvSpPr>
            <p:cNvPr id="16" name="TextBox 15">
              <a:extLst>
                <a:ext uri="{FF2B5EF4-FFF2-40B4-BE49-F238E27FC236}">
                  <a16:creationId xmlns:a16="http://schemas.microsoft.com/office/drawing/2014/main" id="{F20C43AE-0511-2050-F541-32E1E71E2264}"/>
                </a:ext>
              </a:extLst>
            </p:cNvPr>
            <p:cNvSpPr txBox="1"/>
            <p:nvPr/>
          </p:nvSpPr>
          <p:spPr>
            <a:xfrm>
              <a:off x="7647072" y="2595867"/>
              <a:ext cx="449179" cy="369332"/>
            </a:xfrm>
            <a:prstGeom prst="rect">
              <a:avLst/>
            </a:prstGeom>
            <a:noFill/>
          </p:spPr>
          <p:txBody>
            <a:bodyPr wrap="square" rtlCol="0">
              <a:spAutoFit/>
            </a:bodyPr>
            <a:lstStyle/>
            <a:p>
              <a:r>
                <a:rPr lang="en-US" dirty="0">
                  <a:latin typeface="Symbol" panose="05050102010706020507" pitchFamily="18" charset="2"/>
                </a:rPr>
                <a:t>d</a:t>
              </a:r>
              <a:r>
                <a:rPr lang="en-US" baseline="30000" dirty="0">
                  <a:latin typeface="Calibri" panose="020F0502020204030204" pitchFamily="34" charset="0"/>
                </a:rPr>
                <a:t>-</a:t>
              </a:r>
            </a:p>
          </p:txBody>
        </p:sp>
      </p:grpSp>
      <p:sp>
        <p:nvSpPr>
          <p:cNvPr id="23" name="TextBox 22">
            <a:extLst>
              <a:ext uri="{FF2B5EF4-FFF2-40B4-BE49-F238E27FC236}">
                <a16:creationId xmlns:a16="http://schemas.microsoft.com/office/drawing/2014/main" id="{52F5A184-9256-595C-F579-68C148812941}"/>
              </a:ext>
            </a:extLst>
          </p:cNvPr>
          <p:cNvSpPr txBox="1"/>
          <p:nvPr/>
        </p:nvSpPr>
        <p:spPr>
          <a:xfrm>
            <a:off x="4531213" y="25595"/>
            <a:ext cx="5410200" cy="461665"/>
          </a:xfrm>
          <a:prstGeom prst="rect">
            <a:avLst/>
          </a:prstGeom>
          <a:noFill/>
        </p:spPr>
        <p:txBody>
          <a:bodyPr wrap="square">
            <a:spAutoFit/>
          </a:bodyPr>
          <a:lstStyle/>
          <a:p>
            <a:r>
              <a:rPr lang="en-US" sz="2400" b="1" dirty="0">
                <a:latin typeface="Calibri" panose="020F0502020204030204" pitchFamily="34" charset="0"/>
              </a:rPr>
              <a:t>Inter-molecular Interactions in Biology</a:t>
            </a:r>
          </a:p>
        </p:txBody>
      </p:sp>
    </p:spTree>
    <p:extLst>
      <p:ext uri="{BB962C8B-B14F-4D97-AF65-F5344CB8AC3E}">
        <p14:creationId xmlns:p14="http://schemas.microsoft.com/office/powerpoint/2010/main" val="5455752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2619</TotalTime>
  <Words>6413</Words>
  <Application>Microsoft Office PowerPoint</Application>
  <PresentationFormat>Widescreen</PresentationFormat>
  <Paragraphs>864</Paragraphs>
  <Slides>68</Slides>
  <Notes>39</Notes>
  <HiddenSlides>0</HiddenSlides>
  <MMClips>10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76" baseType="lpstr">
      <vt:lpstr>Arial</vt:lpstr>
      <vt:lpstr>Calibri</vt:lpstr>
      <vt:lpstr>Cambria Math</vt:lpstr>
      <vt:lpstr>Comic Sans MS</vt:lpstr>
      <vt:lpstr>Symbol</vt:lpstr>
      <vt:lpstr>Times New Roman</vt:lpstr>
      <vt:lpstr>Office Theme</vt:lpstr>
      <vt:lpstr>MDLDrawObject Class</vt:lpstr>
      <vt:lpstr>PowerPoint Presentation</vt:lpstr>
      <vt:lpstr>PowerPoint Presentation</vt:lpstr>
      <vt:lpstr>Electron Orbitals</vt:lpstr>
      <vt:lpstr>Covalent Chemical Bonds</vt:lpstr>
      <vt:lpstr>PowerPoint Presentation</vt:lpstr>
      <vt:lpstr>PowerPoint Presentation</vt:lpstr>
      <vt:lpstr>Electron Sharing and Bond Polarity</vt:lpstr>
      <vt:lpstr>PowerPoint Presentation</vt:lpstr>
      <vt:lpstr>PowerPoint Presentation</vt:lpstr>
      <vt:lpstr>The Geometry of Simple Molecules</vt:lpstr>
      <vt:lpstr>PowerPoint Presentation</vt:lpstr>
      <vt:lpstr>PowerPoint Presentation</vt:lpstr>
      <vt:lpstr>pH, Strong Acids &amp; Bases</vt:lpstr>
      <vt:lpstr>Acids and Bases.</vt:lpstr>
      <vt:lpstr>PowerPoint Presentation</vt:lpstr>
      <vt:lpstr>Key Points &amp; Expectations</vt:lpstr>
      <vt:lpstr>Proteins and Amino Acids</vt:lpstr>
      <vt:lpstr>PowerPoint Presentation</vt:lpstr>
      <vt:lpstr>The Structure of Amino Acids and Proteins</vt:lpstr>
      <vt:lpstr>Proteins are generated by formation of Peptide Bonds</vt:lpstr>
      <vt:lpstr>Sidechain Functional Groups Affect Behavior (and the order is important)</vt:lpstr>
      <vt:lpstr>PowerPoint Presentation</vt:lpstr>
      <vt:lpstr>PowerPoint Presentation</vt:lpstr>
      <vt:lpstr>PowerPoint Presentation</vt:lpstr>
      <vt:lpstr>PowerPoint Presentation</vt:lpstr>
      <vt:lpstr>PowerPoint Presentation</vt:lpstr>
      <vt:lpstr> Protein Structure and Stability</vt:lpstr>
      <vt:lpstr>PowerPoint Presentation</vt:lpstr>
      <vt:lpstr>Secondary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Quaternary Structure</vt:lpstr>
      <vt:lpstr>PowerPoint Presentation</vt:lpstr>
      <vt:lpstr>PowerPoint Presentation</vt:lpstr>
      <vt:lpstr>Prions are improperly folded proteins that cause neurodegenerative diseases</vt:lpstr>
      <vt:lpstr>Summary of Interactions that stabilize folded proteins.</vt:lpstr>
      <vt:lpstr>PowerPoint Presentation</vt:lpstr>
      <vt:lpstr>Ligand Binding: Most Proteins Bind to Other Molecules In Biological Important Interactions: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Enzymes Increase Rates?</vt:lpstr>
      <vt:lpstr>PowerPoint Presentation</vt:lpstr>
      <vt:lpstr>PowerPoint Presentation</vt:lpstr>
      <vt:lpstr>PowerPoint Presentation</vt:lpstr>
      <vt:lpstr>Nucleic Acids &amp; RNA</vt:lpstr>
      <vt:lpstr>Carbohydrates</vt:lpstr>
      <vt:lpstr>3 ways simple sugars (monosaccharides) differ from each other</vt:lpstr>
      <vt:lpstr>PowerPoint Presentation</vt:lpstr>
      <vt:lpstr>PowerPoint Presentation</vt:lpstr>
      <vt:lpstr>PowerPoint Presentation</vt:lpstr>
      <vt:lpstr>PowerPoint Presentation</vt:lpstr>
      <vt:lpstr>PowerPoint Presentation</vt:lpstr>
      <vt:lpstr>Glycosidic Linkages - Disaccharides</vt:lpstr>
      <vt:lpstr>PowerPoint Presentation</vt:lpstr>
      <vt:lpstr>PowerPoint Presentation</vt:lpstr>
      <vt:lpstr>PowerPoint Presentation</vt:lpstr>
      <vt:lpstr>Polysaccharides as Structural Molecules</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187</cp:revision>
  <cp:lastPrinted>2018-09-02T10:14:33Z</cp:lastPrinted>
  <dcterms:created xsi:type="dcterms:W3CDTF">2011-08-23T09:25:13Z</dcterms:created>
  <dcterms:modified xsi:type="dcterms:W3CDTF">2023-08-12T15:26:15Z</dcterms:modified>
</cp:coreProperties>
</file>