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32"/>
  </p:notesMasterIdLst>
  <p:handoutMasterIdLst>
    <p:handoutMasterId r:id="rId33"/>
  </p:handoutMasterIdLst>
  <p:sldIdLst>
    <p:sldId id="256" r:id="rId2"/>
    <p:sldId id="292" r:id="rId3"/>
    <p:sldId id="259" r:id="rId4"/>
    <p:sldId id="258" r:id="rId5"/>
    <p:sldId id="282" r:id="rId6"/>
    <p:sldId id="260" r:id="rId7"/>
    <p:sldId id="263" r:id="rId8"/>
    <p:sldId id="262" r:id="rId9"/>
    <p:sldId id="284" r:id="rId10"/>
    <p:sldId id="264" r:id="rId11"/>
    <p:sldId id="265" r:id="rId12"/>
    <p:sldId id="266" r:id="rId13"/>
    <p:sldId id="281" r:id="rId14"/>
    <p:sldId id="285" r:id="rId15"/>
    <p:sldId id="286" r:id="rId16"/>
    <p:sldId id="291" r:id="rId17"/>
    <p:sldId id="269" r:id="rId18"/>
    <p:sldId id="270" r:id="rId19"/>
    <p:sldId id="280" r:id="rId20"/>
    <p:sldId id="290" r:id="rId21"/>
    <p:sldId id="279" r:id="rId22"/>
    <p:sldId id="261" r:id="rId23"/>
    <p:sldId id="272" r:id="rId24"/>
    <p:sldId id="295" r:id="rId25"/>
    <p:sldId id="273" r:id="rId26"/>
    <p:sldId id="274" r:id="rId27"/>
    <p:sldId id="294" r:id="rId28"/>
    <p:sldId id="278" r:id="rId29"/>
    <p:sldId id="293" r:id="rId30"/>
    <p:sldId id="275" r:id="rId31"/>
  </p:sldIdLst>
  <p:sldSz cx="9144000" cy="6858000" type="screen4x3"/>
  <p:notesSz cx="6881813" cy="91201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84709" autoAdjust="0"/>
  </p:normalViewPr>
  <p:slideViewPr>
    <p:cSldViewPr>
      <p:cViewPr varScale="1">
        <p:scale>
          <a:sx n="93" d="100"/>
          <a:sy n="93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14"/>
    </p:cViewPr>
  </p:sorterViewPr>
  <p:notesViewPr>
    <p:cSldViewPr>
      <p:cViewPr varScale="1">
        <p:scale>
          <a:sx n="86" d="100"/>
          <a:sy n="86" d="100"/>
        </p:scale>
        <p:origin x="-2286" y="-78"/>
      </p:cViewPr>
      <p:guideLst>
        <p:guide orient="horz" pos="2873"/>
        <p:guide pos="216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FB1959-53C6-402F-97D4-BDF4B75E7DBF}" type="doc">
      <dgm:prSet loTypeId="urn:microsoft.com/office/officeart/2005/8/layout/process4" loCatId="list" qsTypeId="urn:microsoft.com/office/officeart/2005/8/quickstyle/simple1#1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461C6A28-A475-4C6E-BA1F-DE21E850F42D}">
      <dgm:prSet phldrT="[Text]"/>
      <dgm:spPr/>
      <dgm:t>
        <a:bodyPr/>
        <a:lstStyle/>
        <a:p>
          <a:r>
            <a:rPr lang="en-US" dirty="0" smtClean="0"/>
            <a:t>Started as a CMU MISM project to incorporate map functionality onto site.</a:t>
          </a:r>
          <a:endParaRPr lang="en-US" dirty="0"/>
        </a:p>
      </dgm:t>
    </dgm:pt>
    <dgm:pt modelId="{22D6D115-DF0B-4E63-A998-4C98944DA664}" type="parTrans" cxnId="{130D716A-B697-4502-9E1D-2A426C2E3199}">
      <dgm:prSet/>
      <dgm:spPr/>
      <dgm:t>
        <a:bodyPr/>
        <a:lstStyle/>
        <a:p>
          <a:endParaRPr lang="en-US"/>
        </a:p>
      </dgm:t>
    </dgm:pt>
    <dgm:pt modelId="{B3705019-6C3E-46D6-B3CE-2D1071FF0CF8}" type="sibTrans" cxnId="{130D716A-B697-4502-9E1D-2A426C2E3199}">
      <dgm:prSet/>
      <dgm:spPr/>
      <dgm:t>
        <a:bodyPr/>
        <a:lstStyle/>
        <a:p>
          <a:endParaRPr lang="en-US"/>
        </a:p>
      </dgm:t>
    </dgm:pt>
    <dgm:pt modelId="{9E5D82C4-E6EF-4A65-8B03-1D8CF98509AA}">
      <dgm:prSet phldrT="[Text]"/>
      <dgm:spPr/>
      <dgm:t>
        <a:bodyPr/>
        <a:lstStyle/>
        <a:p>
          <a:r>
            <a:rPr lang="en-US" dirty="0" smtClean="0"/>
            <a:t>Code written in PHP</a:t>
          </a:r>
          <a:endParaRPr lang="en-US" dirty="0"/>
        </a:p>
      </dgm:t>
    </dgm:pt>
    <dgm:pt modelId="{F0A4689A-2FB6-4A00-B307-50D659D459C0}" type="parTrans" cxnId="{F415A075-39F6-46A5-B1FD-190E5B2A3397}">
      <dgm:prSet/>
      <dgm:spPr/>
      <dgm:t>
        <a:bodyPr/>
        <a:lstStyle/>
        <a:p>
          <a:endParaRPr lang="en-US"/>
        </a:p>
      </dgm:t>
    </dgm:pt>
    <dgm:pt modelId="{99D32693-5AC2-4EF1-A2D8-779F1A7B6BF0}" type="sibTrans" cxnId="{F415A075-39F6-46A5-B1FD-190E5B2A3397}">
      <dgm:prSet/>
      <dgm:spPr/>
      <dgm:t>
        <a:bodyPr/>
        <a:lstStyle/>
        <a:p>
          <a:endParaRPr lang="en-US"/>
        </a:p>
      </dgm:t>
    </dgm:pt>
    <dgm:pt modelId="{DBAC38A7-C78E-428D-9B42-56F1BA5659F1}">
      <dgm:prSet phldrT="[Text]"/>
      <dgm:spPr/>
      <dgm:t>
        <a:bodyPr/>
        <a:lstStyle/>
        <a:p>
          <a:r>
            <a:rPr lang="en-US" dirty="0" smtClean="0"/>
            <a:t>Map only listed locations users could manually scroll through</a:t>
          </a:r>
          <a:endParaRPr lang="en-US" dirty="0"/>
        </a:p>
      </dgm:t>
    </dgm:pt>
    <dgm:pt modelId="{C9081602-D646-4BE6-8246-8C8166A0857A}" type="parTrans" cxnId="{569F11F4-72D8-4456-8BCA-81D241ACE531}">
      <dgm:prSet/>
      <dgm:spPr/>
      <dgm:t>
        <a:bodyPr/>
        <a:lstStyle/>
        <a:p>
          <a:endParaRPr lang="en-US"/>
        </a:p>
      </dgm:t>
    </dgm:pt>
    <dgm:pt modelId="{D2FB222B-060B-45A4-B28B-B15D0C12719D}" type="sibTrans" cxnId="{569F11F4-72D8-4456-8BCA-81D241ACE531}">
      <dgm:prSet/>
      <dgm:spPr/>
      <dgm:t>
        <a:bodyPr/>
        <a:lstStyle/>
        <a:p>
          <a:endParaRPr lang="en-US"/>
        </a:p>
      </dgm:t>
    </dgm:pt>
    <dgm:pt modelId="{BD61A20A-8CF8-48A1-9360-430A223D8F5A}">
      <dgm:prSet phldrT="[Text]"/>
      <dgm:spPr/>
      <dgm:t>
        <a:bodyPr/>
        <a:lstStyle/>
        <a:p>
          <a:r>
            <a:rPr lang="en-US" dirty="0" smtClean="0"/>
            <a:t>Code passed to CMU 67-475 team as zip file</a:t>
          </a:r>
          <a:endParaRPr lang="en-US" dirty="0"/>
        </a:p>
      </dgm:t>
    </dgm:pt>
    <dgm:pt modelId="{3504C6F8-767E-4503-AA99-06B1A5EC0564}" type="parTrans" cxnId="{888B3BB1-ABE4-41CC-85BB-9E094F9578F7}">
      <dgm:prSet/>
      <dgm:spPr/>
      <dgm:t>
        <a:bodyPr/>
        <a:lstStyle/>
        <a:p>
          <a:endParaRPr lang="en-US"/>
        </a:p>
      </dgm:t>
    </dgm:pt>
    <dgm:pt modelId="{F0B5A6B7-B826-439E-9A75-C60A8D51658E}" type="sibTrans" cxnId="{888B3BB1-ABE4-41CC-85BB-9E094F9578F7}">
      <dgm:prSet/>
      <dgm:spPr/>
      <dgm:t>
        <a:bodyPr/>
        <a:lstStyle/>
        <a:p>
          <a:endParaRPr lang="en-US"/>
        </a:p>
      </dgm:t>
    </dgm:pt>
    <dgm:pt modelId="{C57688AF-E1DC-4C03-A087-B9F503F6B089}">
      <dgm:prSet phldrT="[Text]"/>
      <dgm:spPr/>
      <dgm:t>
        <a:bodyPr/>
        <a:lstStyle/>
        <a:p>
          <a:r>
            <a:rPr lang="en-US" dirty="0" smtClean="0"/>
            <a:t>Code was translated to Ruby on Rails programming language</a:t>
          </a:r>
          <a:endParaRPr lang="en-US" dirty="0"/>
        </a:p>
      </dgm:t>
    </dgm:pt>
    <dgm:pt modelId="{3B36DD17-8BF6-408D-82A5-CD463D82BD3A}" type="parTrans" cxnId="{F33F9EB1-167A-456E-B0DE-755AB050B3BA}">
      <dgm:prSet/>
      <dgm:spPr/>
      <dgm:t>
        <a:bodyPr/>
        <a:lstStyle/>
        <a:p>
          <a:endParaRPr lang="en-US"/>
        </a:p>
      </dgm:t>
    </dgm:pt>
    <dgm:pt modelId="{DDA5A49D-5563-407F-9919-EEAC060C1C6C}" type="sibTrans" cxnId="{F33F9EB1-167A-456E-B0DE-755AB050B3BA}">
      <dgm:prSet/>
      <dgm:spPr/>
      <dgm:t>
        <a:bodyPr/>
        <a:lstStyle/>
        <a:p>
          <a:endParaRPr lang="en-US"/>
        </a:p>
      </dgm:t>
    </dgm:pt>
    <dgm:pt modelId="{FE29C689-6A8E-4C4F-BB73-4A2876E5434B}">
      <dgm:prSet phldrT="[Text]"/>
      <dgm:spPr/>
      <dgm:t>
        <a:bodyPr/>
        <a:lstStyle/>
        <a:p>
          <a:r>
            <a:rPr lang="en-US" dirty="0" smtClean="0"/>
            <a:t>Began considering various ways to reorganize site structure for map display</a:t>
          </a:r>
          <a:endParaRPr lang="en-US" dirty="0"/>
        </a:p>
      </dgm:t>
    </dgm:pt>
    <dgm:pt modelId="{19377B12-6B39-4BB4-BCF5-F8C8632DB6C3}" type="parTrans" cxnId="{2BCBAEF2-45C1-4AE7-8C2D-9B52AABB9479}">
      <dgm:prSet/>
      <dgm:spPr/>
      <dgm:t>
        <a:bodyPr/>
        <a:lstStyle/>
        <a:p>
          <a:endParaRPr lang="en-US"/>
        </a:p>
      </dgm:t>
    </dgm:pt>
    <dgm:pt modelId="{3135E786-7FD7-4D40-95D5-F67325B02AB4}" type="sibTrans" cxnId="{2BCBAEF2-45C1-4AE7-8C2D-9B52AABB9479}">
      <dgm:prSet/>
      <dgm:spPr/>
      <dgm:t>
        <a:bodyPr/>
        <a:lstStyle/>
        <a:p>
          <a:endParaRPr lang="en-US"/>
        </a:p>
      </dgm:t>
    </dgm:pt>
    <dgm:pt modelId="{48382DE3-E84B-4F80-917A-638E7B7F0F05}">
      <dgm:prSet phldrT="[Text]"/>
      <dgm:spPr/>
      <dgm:t>
        <a:bodyPr/>
        <a:lstStyle/>
        <a:p>
          <a:r>
            <a:rPr lang="en-US" dirty="0" smtClean="0"/>
            <a:t>Continuation with coding of map search abilities</a:t>
          </a:r>
          <a:endParaRPr lang="en-US" dirty="0"/>
        </a:p>
      </dgm:t>
    </dgm:pt>
    <dgm:pt modelId="{B4ECE9E4-DF66-4D2B-B10A-75D682A99B91}" type="parTrans" cxnId="{DA44C518-49D0-4104-B317-1782BC872A13}">
      <dgm:prSet/>
      <dgm:spPr/>
      <dgm:t>
        <a:bodyPr/>
        <a:lstStyle/>
        <a:p>
          <a:endParaRPr lang="en-US"/>
        </a:p>
      </dgm:t>
    </dgm:pt>
    <dgm:pt modelId="{D5E535AF-279C-4EE7-945E-BA1714BD9DA0}" type="sibTrans" cxnId="{DA44C518-49D0-4104-B317-1782BC872A13}">
      <dgm:prSet/>
      <dgm:spPr/>
      <dgm:t>
        <a:bodyPr/>
        <a:lstStyle/>
        <a:p>
          <a:endParaRPr lang="en-US"/>
        </a:p>
      </dgm:t>
    </dgm:pt>
    <dgm:pt modelId="{9724320B-B7C4-46C4-A363-E7E75B8C1A28}">
      <dgm:prSet phldrT="[Text]"/>
      <dgm:spPr/>
      <dgm:t>
        <a:bodyPr/>
        <a:lstStyle/>
        <a:p>
          <a:r>
            <a:rPr lang="en-US" dirty="0" smtClean="0"/>
            <a:t>Added zip code search abilities</a:t>
          </a:r>
          <a:endParaRPr lang="en-US" dirty="0"/>
        </a:p>
      </dgm:t>
    </dgm:pt>
    <dgm:pt modelId="{BCB72517-01F3-4E36-B3FC-C8FD501DD0B3}" type="parTrans" cxnId="{BB5E95EC-379F-4E58-8C96-027570AA0B4B}">
      <dgm:prSet/>
      <dgm:spPr/>
      <dgm:t>
        <a:bodyPr/>
        <a:lstStyle/>
        <a:p>
          <a:endParaRPr lang="en-US"/>
        </a:p>
      </dgm:t>
    </dgm:pt>
    <dgm:pt modelId="{84420977-9741-4AFE-9E1B-57514C33FD41}" type="sibTrans" cxnId="{BB5E95EC-379F-4E58-8C96-027570AA0B4B}">
      <dgm:prSet/>
      <dgm:spPr/>
      <dgm:t>
        <a:bodyPr/>
        <a:lstStyle/>
        <a:p>
          <a:endParaRPr lang="en-US"/>
        </a:p>
      </dgm:t>
    </dgm:pt>
    <dgm:pt modelId="{AD92A8A1-F8DE-4CD7-B95F-B5C6EEADA158}">
      <dgm:prSet phldrT="[Text]"/>
      <dgm:spPr/>
      <dgm:t>
        <a:bodyPr/>
        <a:lstStyle/>
        <a:p>
          <a:r>
            <a:rPr lang="en-US" dirty="0" smtClean="0"/>
            <a:t>Communication initiated with data providers regarding field organization</a:t>
          </a:r>
          <a:endParaRPr lang="en-US" dirty="0"/>
        </a:p>
      </dgm:t>
    </dgm:pt>
    <dgm:pt modelId="{01AC5DB7-8AED-46C6-AA7A-BD1AE865AAD0}" type="parTrans" cxnId="{F4B261AB-22E1-4C36-AB09-8221B3DF6FC9}">
      <dgm:prSet/>
      <dgm:spPr/>
      <dgm:t>
        <a:bodyPr/>
        <a:lstStyle/>
        <a:p>
          <a:endParaRPr lang="en-US"/>
        </a:p>
      </dgm:t>
    </dgm:pt>
    <dgm:pt modelId="{79CE568E-05CA-4478-A425-370977E27DE0}" type="sibTrans" cxnId="{F4B261AB-22E1-4C36-AB09-8221B3DF6FC9}">
      <dgm:prSet/>
      <dgm:spPr/>
      <dgm:t>
        <a:bodyPr/>
        <a:lstStyle/>
        <a:p>
          <a:endParaRPr lang="en-US"/>
        </a:p>
      </dgm:t>
    </dgm:pt>
    <dgm:pt modelId="{E31ED4D1-19CF-426F-A8D7-1EAB0950C479}">
      <dgm:prSet phldrT="[Text]"/>
      <dgm:spPr/>
      <dgm:t>
        <a:bodyPr/>
        <a:lstStyle/>
        <a:p>
          <a:r>
            <a:rPr lang="en-US" dirty="0" smtClean="0"/>
            <a:t>Embedding map to </a:t>
          </a:r>
          <a:r>
            <a:rPr lang="en-US" dirty="0" err="1" smtClean="0"/>
            <a:t>MIWatch</a:t>
          </a:r>
          <a:r>
            <a:rPr lang="en-US" dirty="0" smtClean="0"/>
            <a:t> site</a:t>
          </a:r>
          <a:endParaRPr lang="en-US" dirty="0"/>
        </a:p>
      </dgm:t>
    </dgm:pt>
    <dgm:pt modelId="{100ACF23-0E5F-4269-A1EE-48CB5809E0F8}" type="parTrans" cxnId="{1D691351-AD1F-4C6F-B069-D78853600D63}">
      <dgm:prSet/>
      <dgm:spPr/>
    </dgm:pt>
    <dgm:pt modelId="{46D286BE-63D0-493D-8C8E-9B82B090B829}" type="sibTrans" cxnId="{1D691351-AD1F-4C6F-B069-D78853600D63}">
      <dgm:prSet/>
      <dgm:spPr/>
    </dgm:pt>
    <dgm:pt modelId="{8156811C-11DF-4489-9A28-4DBCF6B5C3E7}">
      <dgm:prSet phldrT="[Text]"/>
      <dgm:spPr/>
      <dgm:t>
        <a:bodyPr/>
        <a:lstStyle/>
        <a:p>
          <a:r>
            <a:rPr lang="en-US" dirty="0" smtClean="0"/>
            <a:t>www.miwatch.org/cmu preview site</a:t>
          </a:r>
          <a:endParaRPr lang="en-US" dirty="0"/>
        </a:p>
      </dgm:t>
    </dgm:pt>
    <dgm:pt modelId="{89F618AD-9F7A-4372-9D10-E93F31C3C36E}" type="parTrans" cxnId="{A48530FB-52A6-4E42-9961-C664D1508E1F}">
      <dgm:prSet/>
      <dgm:spPr/>
    </dgm:pt>
    <dgm:pt modelId="{DC049745-EA3F-4369-9582-B06950B845E3}" type="sibTrans" cxnId="{A48530FB-52A6-4E42-9961-C664D1508E1F}">
      <dgm:prSet/>
      <dgm:spPr/>
    </dgm:pt>
    <dgm:pt modelId="{463507B7-B36E-4A73-808A-83F8C76D5018}" type="pres">
      <dgm:prSet presAssocID="{96FB1959-53C6-402F-97D4-BDF4B75E7DB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BD1C00-1CE3-4AEC-812F-A8BC4B5B879D}" type="pres">
      <dgm:prSet presAssocID="{E31ED4D1-19CF-426F-A8D7-1EAB0950C479}" presName="boxAndChildren" presStyleCnt="0"/>
      <dgm:spPr/>
    </dgm:pt>
    <dgm:pt modelId="{00F9CBE2-5314-4971-9565-D80C1A7A8D0F}" type="pres">
      <dgm:prSet presAssocID="{E31ED4D1-19CF-426F-A8D7-1EAB0950C479}" presName="parentTextBox" presStyleLbl="node1" presStyleIdx="0" presStyleCnt="4"/>
      <dgm:spPr/>
      <dgm:t>
        <a:bodyPr/>
        <a:lstStyle/>
        <a:p>
          <a:endParaRPr lang="en-US"/>
        </a:p>
      </dgm:t>
    </dgm:pt>
    <dgm:pt modelId="{8A1D778D-8801-4698-8B01-483DC2D91348}" type="pres">
      <dgm:prSet presAssocID="{E31ED4D1-19CF-426F-A8D7-1EAB0950C479}" presName="entireBox" presStyleLbl="node1" presStyleIdx="0" presStyleCnt="4"/>
      <dgm:spPr/>
      <dgm:t>
        <a:bodyPr/>
        <a:lstStyle/>
        <a:p>
          <a:endParaRPr lang="en-US"/>
        </a:p>
      </dgm:t>
    </dgm:pt>
    <dgm:pt modelId="{0416C403-08BD-4EE4-B612-CE0E287D0502}" type="pres">
      <dgm:prSet presAssocID="{E31ED4D1-19CF-426F-A8D7-1EAB0950C479}" presName="descendantBox" presStyleCnt="0"/>
      <dgm:spPr/>
    </dgm:pt>
    <dgm:pt modelId="{9BE15620-68F4-47CA-9876-D811D2A40E29}" type="pres">
      <dgm:prSet presAssocID="{8156811C-11DF-4489-9A28-4DBCF6B5C3E7}" presName="childTextBox" presStyleLbl="fg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EE4BED-1090-4FE7-8349-6813825B9808}" type="pres">
      <dgm:prSet presAssocID="{D5E535AF-279C-4EE7-945E-BA1714BD9DA0}" presName="sp" presStyleCnt="0"/>
      <dgm:spPr/>
    </dgm:pt>
    <dgm:pt modelId="{7F7142B2-656B-4C35-B820-CECEE8DAFD0D}" type="pres">
      <dgm:prSet presAssocID="{48382DE3-E84B-4F80-917A-638E7B7F0F05}" presName="arrowAndChildren" presStyleCnt="0"/>
      <dgm:spPr/>
    </dgm:pt>
    <dgm:pt modelId="{A84908AA-8DF6-47C6-B080-36DEF1500717}" type="pres">
      <dgm:prSet presAssocID="{48382DE3-E84B-4F80-917A-638E7B7F0F05}" presName="parentTextArrow" presStyleLbl="node1" presStyleIdx="0" presStyleCnt="4"/>
      <dgm:spPr/>
      <dgm:t>
        <a:bodyPr/>
        <a:lstStyle/>
        <a:p>
          <a:endParaRPr lang="en-US"/>
        </a:p>
      </dgm:t>
    </dgm:pt>
    <dgm:pt modelId="{576CEC1F-D80C-48D8-9787-86DC700812B4}" type="pres">
      <dgm:prSet presAssocID="{48382DE3-E84B-4F80-917A-638E7B7F0F05}" presName="arrow" presStyleLbl="node1" presStyleIdx="1" presStyleCnt="4"/>
      <dgm:spPr/>
      <dgm:t>
        <a:bodyPr/>
        <a:lstStyle/>
        <a:p>
          <a:endParaRPr lang="en-US"/>
        </a:p>
      </dgm:t>
    </dgm:pt>
    <dgm:pt modelId="{16733303-E8BD-476D-8B8F-AAF19B1022CB}" type="pres">
      <dgm:prSet presAssocID="{48382DE3-E84B-4F80-917A-638E7B7F0F05}" presName="descendantArrow" presStyleCnt="0"/>
      <dgm:spPr/>
    </dgm:pt>
    <dgm:pt modelId="{937C2F22-FEBF-417B-A746-606AEFD102CF}" type="pres">
      <dgm:prSet presAssocID="{9724320B-B7C4-46C4-A363-E7E75B8C1A28}" presName="childTextArrow" presStyleLbl="fg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DD14CD-5C4E-46A3-9341-9660274B0B0A}" type="pres">
      <dgm:prSet presAssocID="{AD92A8A1-F8DE-4CD7-B95F-B5C6EEADA158}" presName="childTextArrow" presStyleLbl="fg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50DBD0-75A8-4D47-BE20-1FABBAAB1418}" type="pres">
      <dgm:prSet presAssocID="{F0B5A6B7-B826-439E-9A75-C60A8D51658E}" presName="sp" presStyleCnt="0"/>
      <dgm:spPr/>
    </dgm:pt>
    <dgm:pt modelId="{7C9FC96C-48FA-4912-96A7-12662C140B57}" type="pres">
      <dgm:prSet presAssocID="{BD61A20A-8CF8-48A1-9360-430A223D8F5A}" presName="arrowAndChildren" presStyleCnt="0"/>
      <dgm:spPr/>
    </dgm:pt>
    <dgm:pt modelId="{130EDA6A-6014-4AEF-B2E2-C330081E1428}" type="pres">
      <dgm:prSet presAssocID="{BD61A20A-8CF8-48A1-9360-430A223D8F5A}" presName="parentTextArrow" presStyleLbl="node1" presStyleIdx="1" presStyleCnt="4"/>
      <dgm:spPr/>
      <dgm:t>
        <a:bodyPr/>
        <a:lstStyle/>
        <a:p>
          <a:endParaRPr lang="en-US"/>
        </a:p>
      </dgm:t>
    </dgm:pt>
    <dgm:pt modelId="{0B744594-EFD6-4205-BF72-6B54A787E479}" type="pres">
      <dgm:prSet presAssocID="{BD61A20A-8CF8-48A1-9360-430A223D8F5A}" presName="arrow" presStyleLbl="node1" presStyleIdx="2" presStyleCnt="4"/>
      <dgm:spPr/>
      <dgm:t>
        <a:bodyPr/>
        <a:lstStyle/>
        <a:p>
          <a:endParaRPr lang="en-US"/>
        </a:p>
      </dgm:t>
    </dgm:pt>
    <dgm:pt modelId="{537804C3-47DF-4EEE-BE53-AEA52ACE390E}" type="pres">
      <dgm:prSet presAssocID="{BD61A20A-8CF8-48A1-9360-430A223D8F5A}" presName="descendantArrow" presStyleCnt="0"/>
      <dgm:spPr/>
    </dgm:pt>
    <dgm:pt modelId="{39613277-2053-493B-B241-D075931F1EBE}" type="pres">
      <dgm:prSet presAssocID="{C57688AF-E1DC-4C03-A087-B9F503F6B089}" presName="childTextArrow" presStyleLbl="fg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8F977E-EBF0-4F1F-AEC0-91DEAFE741DE}" type="pres">
      <dgm:prSet presAssocID="{FE29C689-6A8E-4C4F-BB73-4A2876E5434B}" presName="childTextArrow" presStyleLbl="fgAccFollow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4E753A-7B8F-4CDB-828F-FDEE617AFA3C}" type="pres">
      <dgm:prSet presAssocID="{B3705019-6C3E-46D6-B3CE-2D1071FF0CF8}" presName="sp" presStyleCnt="0"/>
      <dgm:spPr/>
    </dgm:pt>
    <dgm:pt modelId="{16F244EC-828C-48AE-8959-0A9083D86287}" type="pres">
      <dgm:prSet presAssocID="{461C6A28-A475-4C6E-BA1F-DE21E850F42D}" presName="arrowAndChildren" presStyleCnt="0"/>
      <dgm:spPr/>
    </dgm:pt>
    <dgm:pt modelId="{9C0C43A1-C106-4FBF-8C70-D9E4C2D0963E}" type="pres">
      <dgm:prSet presAssocID="{461C6A28-A475-4C6E-BA1F-DE21E850F42D}" presName="parentTextArrow" presStyleLbl="node1" presStyleIdx="2" presStyleCnt="4"/>
      <dgm:spPr/>
      <dgm:t>
        <a:bodyPr/>
        <a:lstStyle/>
        <a:p>
          <a:endParaRPr lang="en-US"/>
        </a:p>
      </dgm:t>
    </dgm:pt>
    <dgm:pt modelId="{2D5D3CEE-4674-4536-B5CE-6A6EC042713F}" type="pres">
      <dgm:prSet presAssocID="{461C6A28-A475-4C6E-BA1F-DE21E850F42D}" presName="arrow" presStyleLbl="node1" presStyleIdx="3" presStyleCnt="4"/>
      <dgm:spPr/>
      <dgm:t>
        <a:bodyPr/>
        <a:lstStyle/>
        <a:p>
          <a:endParaRPr lang="en-US"/>
        </a:p>
      </dgm:t>
    </dgm:pt>
    <dgm:pt modelId="{29E94BA4-E620-424B-AF6F-A097ED50B04D}" type="pres">
      <dgm:prSet presAssocID="{461C6A28-A475-4C6E-BA1F-DE21E850F42D}" presName="descendantArrow" presStyleCnt="0"/>
      <dgm:spPr/>
    </dgm:pt>
    <dgm:pt modelId="{74AC0E3A-7B84-4976-B018-5B9BF6D37585}" type="pres">
      <dgm:prSet presAssocID="{9E5D82C4-E6EF-4A65-8B03-1D8CF98509AA}" presName="childTextArrow" presStyleLbl="fgAccFollow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AC6053-7A4B-47E4-B926-8B582389C954}" type="pres">
      <dgm:prSet presAssocID="{DBAC38A7-C78E-428D-9B42-56F1BA5659F1}" presName="childTextArrow" presStyleLbl="fgAccFollow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88B3BB1-ABE4-41CC-85BB-9E094F9578F7}" srcId="{96FB1959-53C6-402F-97D4-BDF4B75E7DBF}" destId="{BD61A20A-8CF8-48A1-9360-430A223D8F5A}" srcOrd="1" destOrd="0" parTransId="{3504C6F8-767E-4503-AA99-06B1A5EC0564}" sibTransId="{F0B5A6B7-B826-439E-9A75-C60A8D51658E}"/>
    <dgm:cxn modelId="{14CA9287-B38E-45CD-9946-B729A21619C2}" type="presOf" srcId="{BD61A20A-8CF8-48A1-9360-430A223D8F5A}" destId="{130EDA6A-6014-4AEF-B2E2-C330081E1428}" srcOrd="0" destOrd="0" presId="urn:microsoft.com/office/officeart/2005/8/layout/process4"/>
    <dgm:cxn modelId="{C7340CD1-5DC2-4F14-8C3A-FBC1F385C3F9}" type="presOf" srcId="{48382DE3-E84B-4F80-917A-638E7B7F0F05}" destId="{A84908AA-8DF6-47C6-B080-36DEF1500717}" srcOrd="0" destOrd="0" presId="urn:microsoft.com/office/officeart/2005/8/layout/process4"/>
    <dgm:cxn modelId="{B3E8F66B-E3C2-4E7C-B9E2-D8276B9D6985}" type="presOf" srcId="{9724320B-B7C4-46C4-A363-E7E75B8C1A28}" destId="{937C2F22-FEBF-417B-A746-606AEFD102CF}" srcOrd="0" destOrd="0" presId="urn:microsoft.com/office/officeart/2005/8/layout/process4"/>
    <dgm:cxn modelId="{8EC93D9D-F7E7-4ACA-960F-6A1B3728791D}" type="presOf" srcId="{E31ED4D1-19CF-426F-A8D7-1EAB0950C479}" destId="{00F9CBE2-5314-4971-9565-D80C1A7A8D0F}" srcOrd="0" destOrd="0" presId="urn:microsoft.com/office/officeart/2005/8/layout/process4"/>
    <dgm:cxn modelId="{F4B261AB-22E1-4C36-AB09-8221B3DF6FC9}" srcId="{48382DE3-E84B-4F80-917A-638E7B7F0F05}" destId="{AD92A8A1-F8DE-4CD7-B95F-B5C6EEADA158}" srcOrd="1" destOrd="0" parTransId="{01AC5DB7-8AED-46C6-AA7A-BD1AE865AAD0}" sibTransId="{79CE568E-05CA-4478-A425-370977E27DE0}"/>
    <dgm:cxn modelId="{019CA11E-09CF-45CE-957F-E50D6D9F8BD2}" type="presOf" srcId="{8156811C-11DF-4489-9A28-4DBCF6B5C3E7}" destId="{9BE15620-68F4-47CA-9876-D811D2A40E29}" srcOrd="0" destOrd="0" presId="urn:microsoft.com/office/officeart/2005/8/layout/process4"/>
    <dgm:cxn modelId="{F415A075-39F6-46A5-B1FD-190E5B2A3397}" srcId="{461C6A28-A475-4C6E-BA1F-DE21E850F42D}" destId="{9E5D82C4-E6EF-4A65-8B03-1D8CF98509AA}" srcOrd="0" destOrd="0" parTransId="{F0A4689A-2FB6-4A00-B307-50D659D459C0}" sibTransId="{99D32693-5AC2-4EF1-A2D8-779F1A7B6BF0}"/>
    <dgm:cxn modelId="{93EE5619-B16B-40C5-A235-127F9BD8A7F1}" type="presOf" srcId="{E31ED4D1-19CF-426F-A8D7-1EAB0950C479}" destId="{8A1D778D-8801-4698-8B01-483DC2D91348}" srcOrd="1" destOrd="0" presId="urn:microsoft.com/office/officeart/2005/8/layout/process4"/>
    <dgm:cxn modelId="{BE326E53-31CD-4299-BE63-D27B20B38254}" type="presOf" srcId="{461C6A28-A475-4C6E-BA1F-DE21E850F42D}" destId="{9C0C43A1-C106-4FBF-8C70-D9E4C2D0963E}" srcOrd="0" destOrd="0" presId="urn:microsoft.com/office/officeart/2005/8/layout/process4"/>
    <dgm:cxn modelId="{510F612F-D6A7-498F-B388-D0175A0C7E95}" type="presOf" srcId="{C57688AF-E1DC-4C03-A087-B9F503F6B089}" destId="{39613277-2053-493B-B241-D075931F1EBE}" srcOrd="0" destOrd="0" presId="urn:microsoft.com/office/officeart/2005/8/layout/process4"/>
    <dgm:cxn modelId="{9C07EBA6-4F72-44FD-BCFA-7ECCB9CA3508}" type="presOf" srcId="{9E5D82C4-E6EF-4A65-8B03-1D8CF98509AA}" destId="{74AC0E3A-7B84-4976-B018-5B9BF6D37585}" srcOrd="0" destOrd="0" presId="urn:microsoft.com/office/officeart/2005/8/layout/process4"/>
    <dgm:cxn modelId="{470788A6-63DA-4894-9B0B-274961DEA3B6}" type="presOf" srcId="{BD61A20A-8CF8-48A1-9360-430A223D8F5A}" destId="{0B744594-EFD6-4205-BF72-6B54A787E479}" srcOrd="1" destOrd="0" presId="urn:microsoft.com/office/officeart/2005/8/layout/process4"/>
    <dgm:cxn modelId="{A48530FB-52A6-4E42-9961-C664D1508E1F}" srcId="{E31ED4D1-19CF-426F-A8D7-1EAB0950C479}" destId="{8156811C-11DF-4489-9A28-4DBCF6B5C3E7}" srcOrd="0" destOrd="0" parTransId="{89F618AD-9F7A-4372-9D10-E93F31C3C36E}" sibTransId="{DC049745-EA3F-4369-9582-B06950B845E3}"/>
    <dgm:cxn modelId="{130D716A-B697-4502-9E1D-2A426C2E3199}" srcId="{96FB1959-53C6-402F-97D4-BDF4B75E7DBF}" destId="{461C6A28-A475-4C6E-BA1F-DE21E850F42D}" srcOrd="0" destOrd="0" parTransId="{22D6D115-DF0B-4E63-A998-4C98944DA664}" sibTransId="{B3705019-6C3E-46D6-B3CE-2D1071FF0CF8}"/>
    <dgm:cxn modelId="{DA44C518-49D0-4104-B317-1782BC872A13}" srcId="{96FB1959-53C6-402F-97D4-BDF4B75E7DBF}" destId="{48382DE3-E84B-4F80-917A-638E7B7F0F05}" srcOrd="2" destOrd="0" parTransId="{B4ECE9E4-DF66-4D2B-B10A-75D682A99B91}" sibTransId="{D5E535AF-279C-4EE7-945E-BA1714BD9DA0}"/>
    <dgm:cxn modelId="{2F6EFE32-645B-460A-9156-A103D0EC53CE}" type="presOf" srcId="{AD92A8A1-F8DE-4CD7-B95F-B5C6EEADA158}" destId="{ECDD14CD-5C4E-46A3-9341-9660274B0B0A}" srcOrd="0" destOrd="0" presId="urn:microsoft.com/office/officeart/2005/8/layout/process4"/>
    <dgm:cxn modelId="{BB5E95EC-379F-4E58-8C96-027570AA0B4B}" srcId="{48382DE3-E84B-4F80-917A-638E7B7F0F05}" destId="{9724320B-B7C4-46C4-A363-E7E75B8C1A28}" srcOrd="0" destOrd="0" parTransId="{BCB72517-01F3-4E36-B3FC-C8FD501DD0B3}" sibTransId="{84420977-9741-4AFE-9E1B-57514C33FD41}"/>
    <dgm:cxn modelId="{82412255-97F2-4E0B-B75D-B6102028BC7B}" type="presOf" srcId="{96FB1959-53C6-402F-97D4-BDF4B75E7DBF}" destId="{463507B7-B36E-4A73-808A-83F8C76D5018}" srcOrd="0" destOrd="0" presId="urn:microsoft.com/office/officeart/2005/8/layout/process4"/>
    <dgm:cxn modelId="{F33F9EB1-167A-456E-B0DE-755AB050B3BA}" srcId="{BD61A20A-8CF8-48A1-9360-430A223D8F5A}" destId="{C57688AF-E1DC-4C03-A087-B9F503F6B089}" srcOrd="0" destOrd="0" parTransId="{3B36DD17-8BF6-408D-82A5-CD463D82BD3A}" sibTransId="{DDA5A49D-5563-407F-9919-EEAC060C1C6C}"/>
    <dgm:cxn modelId="{2BCBAEF2-45C1-4AE7-8C2D-9B52AABB9479}" srcId="{BD61A20A-8CF8-48A1-9360-430A223D8F5A}" destId="{FE29C689-6A8E-4C4F-BB73-4A2876E5434B}" srcOrd="1" destOrd="0" parTransId="{19377B12-6B39-4BB4-BCF5-F8C8632DB6C3}" sibTransId="{3135E786-7FD7-4D40-95D5-F67325B02AB4}"/>
    <dgm:cxn modelId="{1D691351-AD1F-4C6F-B069-D78853600D63}" srcId="{96FB1959-53C6-402F-97D4-BDF4B75E7DBF}" destId="{E31ED4D1-19CF-426F-A8D7-1EAB0950C479}" srcOrd="3" destOrd="0" parTransId="{100ACF23-0E5F-4269-A1EE-48CB5809E0F8}" sibTransId="{46D286BE-63D0-493D-8C8E-9B82B090B829}"/>
    <dgm:cxn modelId="{569F11F4-72D8-4456-8BCA-81D241ACE531}" srcId="{461C6A28-A475-4C6E-BA1F-DE21E850F42D}" destId="{DBAC38A7-C78E-428D-9B42-56F1BA5659F1}" srcOrd="1" destOrd="0" parTransId="{C9081602-D646-4BE6-8246-8C8166A0857A}" sibTransId="{D2FB222B-060B-45A4-B28B-B15D0C12719D}"/>
    <dgm:cxn modelId="{2767244B-951C-4A69-A6FC-6B4BFFA1C067}" type="presOf" srcId="{DBAC38A7-C78E-428D-9B42-56F1BA5659F1}" destId="{CBAC6053-7A4B-47E4-B926-8B582389C954}" srcOrd="0" destOrd="0" presId="urn:microsoft.com/office/officeart/2005/8/layout/process4"/>
    <dgm:cxn modelId="{DA9A765C-69B2-4C1F-B00B-19921DFD70FE}" type="presOf" srcId="{461C6A28-A475-4C6E-BA1F-DE21E850F42D}" destId="{2D5D3CEE-4674-4536-B5CE-6A6EC042713F}" srcOrd="1" destOrd="0" presId="urn:microsoft.com/office/officeart/2005/8/layout/process4"/>
    <dgm:cxn modelId="{3C52F303-1FF7-48C5-B373-44A26D72A7D3}" type="presOf" srcId="{FE29C689-6A8E-4C4F-BB73-4A2876E5434B}" destId="{F28F977E-EBF0-4F1F-AEC0-91DEAFE741DE}" srcOrd="0" destOrd="0" presId="urn:microsoft.com/office/officeart/2005/8/layout/process4"/>
    <dgm:cxn modelId="{49D4E3CA-7C10-43F5-BFFD-AE5A0125785F}" type="presOf" srcId="{48382DE3-E84B-4F80-917A-638E7B7F0F05}" destId="{576CEC1F-D80C-48D8-9787-86DC700812B4}" srcOrd="1" destOrd="0" presId="urn:microsoft.com/office/officeart/2005/8/layout/process4"/>
    <dgm:cxn modelId="{DB914AD5-EA2E-4B79-9D9C-D3C15E303C6E}" type="presParOf" srcId="{463507B7-B36E-4A73-808A-83F8C76D5018}" destId="{3DBD1C00-1CE3-4AEC-812F-A8BC4B5B879D}" srcOrd="0" destOrd="0" presId="urn:microsoft.com/office/officeart/2005/8/layout/process4"/>
    <dgm:cxn modelId="{7F26BBE1-60AC-4A47-829B-6CA05234BDF3}" type="presParOf" srcId="{3DBD1C00-1CE3-4AEC-812F-A8BC4B5B879D}" destId="{00F9CBE2-5314-4971-9565-D80C1A7A8D0F}" srcOrd="0" destOrd="0" presId="urn:microsoft.com/office/officeart/2005/8/layout/process4"/>
    <dgm:cxn modelId="{7CA2F0BC-5353-40E7-99C0-85369EDB6D04}" type="presParOf" srcId="{3DBD1C00-1CE3-4AEC-812F-A8BC4B5B879D}" destId="{8A1D778D-8801-4698-8B01-483DC2D91348}" srcOrd="1" destOrd="0" presId="urn:microsoft.com/office/officeart/2005/8/layout/process4"/>
    <dgm:cxn modelId="{F642CBF7-10CC-482F-BA31-593DA8381E1B}" type="presParOf" srcId="{3DBD1C00-1CE3-4AEC-812F-A8BC4B5B879D}" destId="{0416C403-08BD-4EE4-B612-CE0E287D0502}" srcOrd="2" destOrd="0" presId="urn:microsoft.com/office/officeart/2005/8/layout/process4"/>
    <dgm:cxn modelId="{D7A40633-7D14-4E75-A066-840CA9FAC4F7}" type="presParOf" srcId="{0416C403-08BD-4EE4-B612-CE0E287D0502}" destId="{9BE15620-68F4-47CA-9876-D811D2A40E29}" srcOrd="0" destOrd="0" presId="urn:microsoft.com/office/officeart/2005/8/layout/process4"/>
    <dgm:cxn modelId="{A78F5350-F276-40F3-AF2E-333210473D77}" type="presParOf" srcId="{463507B7-B36E-4A73-808A-83F8C76D5018}" destId="{4FEE4BED-1090-4FE7-8349-6813825B9808}" srcOrd="1" destOrd="0" presId="urn:microsoft.com/office/officeart/2005/8/layout/process4"/>
    <dgm:cxn modelId="{73BA913C-2051-4D74-9F16-91955ABBDB90}" type="presParOf" srcId="{463507B7-B36E-4A73-808A-83F8C76D5018}" destId="{7F7142B2-656B-4C35-B820-CECEE8DAFD0D}" srcOrd="2" destOrd="0" presId="urn:microsoft.com/office/officeart/2005/8/layout/process4"/>
    <dgm:cxn modelId="{9935F1B0-40EC-4B89-98EC-4CC1CF934D31}" type="presParOf" srcId="{7F7142B2-656B-4C35-B820-CECEE8DAFD0D}" destId="{A84908AA-8DF6-47C6-B080-36DEF1500717}" srcOrd="0" destOrd="0" presId="urn:microsoft.com/office/officeart/2005/8/layout/process4"/>
    <dgm:cxn modelId="{7D1551B7-9922-4B7B-80FD-DC6D6F9DFA15}" type="presParOf" srcId="{7F7142B2-656B-4C35-B820-CECEE8DAFD0D}" destId="{576CEC1F-D80C-48D8-9787-86DC700812B4}" srcOrd="1" destOrd="0" presId="urn:microsoft.com/office/officeart/2005/8/layout/process4"/>
    <dgm:cxn modelId="{66930698-1A5D-4C1B-850A-E2F56ACBCC53}" type="presParOf" srcId="{7F7142B2-656B-4C35-B820-CECEE8DAFD0D}" destId="{16733303-E8BD-476D-8B8F-AAF19B1022CB}" srcOrd="2" destOrd="0" presId="urn:microsoft.com/office/officeart/2005/8/layout/process4"/>
    <dgm:cxn modelId="{46CB1E39-C895-4CD9-8623-0BE46A563F78}" type="presParOf" srcId="{16733303-E8BD-476D-8B8F-AAF19B1022CB}" destId="{937C2F22-FEBF-417B-A746-606AEFD102CF}" srcOrd="0" destOrd="0" presId="urn:microsoft.com/office/officeart/2005/8/layout/process4"/>
    <dgm:cxn modelId="{56269AE3-109B-4DEF-86D0-E68EA5EA1259}" type="presParOf" srcId="{16733303-E8BD-476D-8B8F-AAF19B1022CB}" destId="{ECDD14CD-5C4E-46A3-9341-9660274B0B0A}" srcOrd="1" destOrd="0" presId="urn:microsoft.com/office/officeart/2005/8/layout/process4"/>
    <dgm:cxn modelId="{FED3C138-E239-4893-B894-D6CA07133CF8}" type="presParOf" srcId="{463507B7-B36E-4A73-808A-83F8C76D5018}" destId="{B150DBD0-75A8-4D47-BE20-1FABBAAB1418}" srcOrd="3" destOrd="0" presId="urn:microsoft.com/office/officeart/2005/8/layout/process4"/>
    <dgm:cxn modelId="{0FCF1AF4-4293-4559-BA85-D798C4082D2F}" type="presParOf" srcId="{463507B7-B36E-4A73-808A-83F8C76D5018}" destId="{7C9FC96C-48FA-4912-96A7-12662C140B57}" srcOrd="4" destOrd="0" presId="urn:microsoft.com/office/officeart/2005/8/layout/process4"/>
    <dgm:cxn modelId="{E870705A-A8FA-4CA2-B733-BF6449CCF530}" type="presParOf" srcId="{7C9FC96C-48FA-4912-96A7-12662C140B57}" destId="{130EDA6A-6014-4AEF-B2E2-C330081E1428}" srcOrd="0" destOrd="0" presId="urn:microsoft.com/office/officeart/2005/8/layout/process4"/>
    <dgm:cxn modelId="{8449A96E-B8F4-4988-B725-CE8F5BAFEB04}" type="presParOf" srcId="{7C9FC96C-48FA-4912-96A7-12662C140B57}" destId="{0B744594-EFD6-4205-BF72-6B54A787E479}" srcOrd="1" destOrd="0" presId="urn:microsoft.com/office/officeart/2005/8/layout/process4"/>
    <dgm:cxn modelId="{9642D411-C5C2-4C59-A44F-C714B6FF5C44}" type="presParOf" srcId="{7C9FC96C-48FA-4912-96A7-12662C140B57}" destId="{537804C3-47DF-4EEE-BE53-AEA52ACE390E}" srcOrd="2" destOrd="0" presId="urn:microsoft.com/office/officeart/2005/8/layout/process4"/>
    <dgm:cxn modelId="{1141831A-CE22-4E64-94A0-F17EFD5BE3AE}" type="presParOf" srcId="{537804C3-47DF-4EEE-BE53-AEA52ACE390E}" destId="{39613277-2053-493B-B241-D075931F1EBE}" srcOrd="0" destOrd="0" presId="urn:microsoft.com/office/officeart/2005/8/layout/process4"/>
    <dgm:cxn modelId="{F1440229-C6BF-4E0A-ADF3-140291F1E881}" type="presParOf" srcId="{537804C3-47DF-4EEE-BE53-AEA52ACE390E}" destId="{F28F977E-EBF0-4F1F-AEC0-91DEAFE741DE}" srcOrd="1" destOrd="0" presId="urn:microsoft.com/office/officeart/2005/8/layout/process4"/>
    <dgm:cxn modelId="{A94C1DEC-84B9-4054-B01E-B06C6C3E30EE}" type="presParOf" srcId="{463507B7-B36E-4A73-808A-83F8C76D5018}" destId="{E34E753A-7B8F-4CDB-828F-FDEE617AFA3C}" srcOrd="5" destOrd="0" presId="urn:microsoft.com/office/officeart/2005/8/layout/process4"/>
    <dgm:cxn modelId="{6E6BABC3-2021-46CF-BB48-BABF78D60891}" type="presParOf" srcId="{463507B7-B36E-4A73-808A-83F8C76D5018}" destId="{16F244EC-828C-48AE-8959-0A9083D86287}" srcOrd="6" destOrd="0" presId="urn:microsoft.com/office/officeart/2005/8/layout/process4"/>
    <dgm:cxn modelId="{E07179FA-2746-49F5-BAC7-05962991880F}" type="presParOf" srcId="{16F244EC-828C-48AE-8959-0A9083D86287}" destId="{9C0C43A1-C106-4FBF-8C70-D9E4C2D0963E}" srcOrd="0" destOrd="0" presId="urn:microsoft.com/office/officeart/2005/8/layout/process4"/>
    <dgm:cxn modelId="{91F3D158-AB05-4C41-86F9-271345D18685}" type="presParOf" srcId="{16F244EC-828C-48AE-8959-0A9083D86287}" destId="{2D5D3CEE-4674-4536-B5CE-6A6EC042713F}" srcOrd="1" destOrd="0" presId="urn:microsoft.com/office/officeart/2005/8/layout/process4"/>
    <dgm:cxn modelId="{20FE5A81-A858-4FF3-9423-FD55044639A6}" type="presParOf" srcId="{16F244EC-828C-48AE-8959-0A9083D86287}" destId="{29E94BA4-E620-424B-AF6F-A097ED50B04D}" srcOrd="2" destOrd="0" presId="urn:microsoft.com/office/officeart/2005/8/layout/process4"/>
    <dgm:cxn modelId="{B7F20724-9C9D-4627-AD8F-7AB9B0AC2E3F}" type="presParOf" srcId="{29E94BA4-E620-424B-AF6F-A097ED50B04D}" destId="{74AC0E3A-7B84-4976-B018-5B9BF6D37585}" srcOrd="0" destOrd="0" presId="urn:microsoft.com/office/officeart/2005/8/layout/process4"/>
    <dgm:cxn modelId="{BFC5F3D7-EADD-4758-9FDB-611D27A58D42}" type="presParOf" srcId="{29E94BA4-E620-424B-AF6F-A097ED50B04D}" destId="{CBAC6053-7A4B-47E4-B926-8B582389C954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1D778D-8801-4698-8B01-483DC2D91348}">
      <dsp:nvSpPr>
        <dsp:cNvPr id="0" name=""/>
        <dsp:cNvSpPr/>
      </dsp:nvSpPr>
      <dsp:spPr>
        <a:xfrm>
          <a:off x="0" y="4437536"/>
          <a:ext cx="5638800" cy="970824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Embedding map to </a:t>
          </a:r>
          <a:r>
            <a:rPr lang="en-US" sz="1400" kern="1200" dirty="0" err="1" smtClean="0"/>
            <a:t>MIWatch</a:t>
          </a:r>
          <a:r>
            <a:rPr lang="en-US" sz="1400" kern="1200" dirty="0" smtClean="0"/>
            <a:t> site</a:t>
          </a:r>
          <a:endParaRPr lang="en-US" sz="1400" kern="1200" dirty="0"/>
        </a:p>
      </dsp:txBody>
      <dsp:txXfrm>
        <a:off x="0" y="4437536"/>
        <a:ext cx="5638800" cy="524245"/>
      </dsp:txXfrm>
    </dsp:sp>
    <dsp:sp modelId="{9BE15620-68F4-47CA-9876-D811D2A40E29}">
      <dsp:nvSpPr>
        <dsp:cNvPr id="0" name=""/>
        <dsp:cNvSpPr/>
      </dsp:nvSpPr>
      <dsp:spPr>
        <a:xfrm>
          <a:off x="0" y="4942364"/>
          <a:ext cx="5638800" cy="446579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www.miwatch.org/cmu preview site</a:t>
          </a:r>
          <a:endParaRPr lang="en-US" sz="1200" kern="1200" dirty="0"/>
        </a:p>
      </dsp:txBody>
      <dsp:txXfrm>
        <a:off x="0" y="4942364"/>
        <a:ext cx="5638800" cy="446579"/>
      </dsp:txXfrm>
    </dsp:sp>
    <dsp:sp modelId="{576CEC1F-D80C-48D8-9787-86DC700812B4}">
      <dsp:nvSpPr>
        <dsp:cNvPr id="0" name=""/>
        <dsp:cNvSpPr/>
      </dsp:nvSpPr>
      <dsp:spPr>
        <a:xfrm rot="10800000">
          <a:off x="0" y="2958970"/>
          <a:ext cx="5638800" cy="1493128"/>
        </a:xfrm>
        <a:prstGeom prst="upArrowCallout">
          <a:avLst/>
        </a:prstGeom>
        <a:solidFill>
          <a:schemeClr val="accent3">
            <a:shade val="80000"/>
            <a:hueOff val="2562"/>
            <a:satOff val="375"/>
            <a:lumOff val="6795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Continuation with coding of map search abilities</a:t>
          </a:r>
          <a:endParaRPr lang="en-US" sz="1400" kern="1200" dirty="0"/>
        </a:p>
      </dsp:txBody>
      <dsp:txXfrm>
        <a:off x="0" y="2958970"/>
        <a:ext cx="5638800" cy="524087"/>
      </dsp:txXfrm>
    </dsp:sp>
    <dsp:sp modelId="{937C2F22-FEBF-417B-A746-606AEFD102CF}">
      <dsp:nvSpPr>
        <dsp:cNvPr id="0" name=""/>
        <dsp:cNvSpPr/>
      </dsp:nvSpPr>
      <dsp:spPr>
        <a:xfrm>
          <a:off x="0" y="3483058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Added zip code search abilities</a:t>
          </a:r>
          <a:endParaRPr lang="en-US" sz="1200" kern="1200" dirty="0"/>
        </a:p>
      </dsp:txBody>
      <dsp:txXfrm>
        <a:off x="0" y="3483058"/>
        <a:ext cx="2819399" cy="446445"/>
      </dsp:txXfrm>
    </dsp:sp>
    <dsp:sp modelId="{ECDD14CD-5C4E-46A3-9341-9660274B0B0A}">
      <dsp:nvSpPr>
        <dsp:cNvPr id="0" name=""/>
        <dsp:cNvSpPr/>
      </dsp:nvSpPr>
      <dsp:spPr>
        <a:xfrm>
          <a:off x="2819400" y="3483058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Communication initiated with data providers regarding field organization</a:t>
          </a:r>
          <a:endParaRPr lang="en-US" sz="1200" kern="1200" dirty="0"/>
        </a:p>
      </dsp:txBody>
      <dsp:txXfrm>
        <a:off x="2819400" y="3483058"/>
        <a:ext cx="2819399" cy="446445"/>
      </dsp:txXfrm>
    </dsp:sp>
    <dsp:sp modelId="{0B744594-EFD6-4205-BF72-6B54A787E479}">
      <dsp:nvSpPr>
        <dsp:cNvPr id="0" name=""/>
        <dsp:cNvSpPr/>
      </dsp:nvSpPr>
      <dsp:spPr>
        <a:xfrm rot="10800000">
          <a:off x="0" y="1480404"/>
          <a:ext cx="5638800" cy="1493128"/>
        </a:xfrm>
        <a:prstGeom prst="upArrowCallout">
          <a:avLst/>
        </a:prstGeom>
        <a:solidFill>
          <a:schemeClr val="accent3">
            <a:shade val="80000"/>
            <a:hueOff val="5123"/>
            <a:satOff val="750"/>
            <a:lumOff val="1359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Code passed to CMU 67-475 team as zip file</a:t>
          </a:r>
          <a:endParaRPr lang="en-US" sz="1400" kern="1200" dirty="0"/>
        </a:p>
      </dsp:txBody>
      <dsp:txXfrm>
        <a:off x="0" y="1480404"/>
        <a:ext cx="5638800" cy="524087"/>
      </dsp:txXfrm>
    </dsp:sp>
    <dsp:sp modelId="{39613277-2053-493B-B241-D075931F1EBE}">
      <dsp:nvSpPr>
        <dsp:cNvPr id="0" name=""/>
        <dsp:cNvSpPr/>
      </dsp:nvSpPr>
      <dsp:spPr>
        <a:xfrm>
          <a:off x="0" y="2004492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Code was translated to Ruby on Rails programming language</a:t>
          </a:r>
          <a:endParaRPr lang="en-US" sz="1200" kern="1200" dirty="0"/>
        </a:p>
      </dsp:txBody>
      <dsp:txXfrm>
        <a:off x="0" y="2004492"/>
        <a:ext cx="2819399" cy="446445"/>
      </dsp:txXfrm>
    </dsp:sp>
    <dsp:sp modelId="{F28F977E-EBF0-4F1F-AEC0-91DEAFE741DE}">
      <dsp:nvSpPr>
        <dsp:cNvPr id="0" name=""/>
        <dsp:cNvSpPr/>
      </dsp:nvSpPr>
      <dsp:spPr>
        <a:xfrm>
          <a:off x="2819400" y="2004492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Began considering various ways to reorganize site structure for map display</a:t>
          </a:r>
          <a:endParaRPr lang="en-US" sz="1200" kern="1200" dirty="0"/>
        </a:p>
      </dsp:txBody>
      <dsp:txXfrm>
        <a:off x="2819400" y="2004492"/>
        <a:ext cx="2819399" cy="446445"/>
      </dsp:txXfrm>
    </dsp:sp>
    <dsp:sp modelId="{2D5D3CEE-4674-4536-B5CE-6A6EC042713F}">
      <dsp:nvSpPr>
        <dsp:cNvPr id="0" name=""/>
        <dsp:cNvSpPr/>
      </dsp:nvSpPr>
      <dsp:spPr>
        <a:xfrm rot="10800000">
          <a:off x="0" y="1839"/>
          <a:ext cx="5638800" cy="1493128"/>
        </a:xfrm>
        <a:prstGeom prst="upArrowCallout">
          <a:avLst/>
        </a:prstGeom>
        <a:solidFill>
          <a:schemeClr val="accent3">
            <a:shade val="80000"/>
            <a:hueOff val="7685"/>
            <a:satOff val="1125"/>
            <a:lumOff val="20385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Started as a CMU MISM project to incorporate map functionality onto site.</a:t>
          </a:r>
          <a:endParaRPr lang="en-US" sz="1400" kern="1200" dirty="0"/>
        </a:p>
      </dsp:txBody>
      <dsp:txXfrm>
        <a:off x="0" y="1839"/>
        <a:ext cx="5638800" cy="524087"/>
      </dsp:txXfrm>
    </dsp:sp>
    <dsp:sp modelId="{74AC0E3A-7B84-4976-B018-5B9BF6D37585}">
      <dsp:nvSpPr>
        <dsp:cNvPr id="0" name=""/>
        <dsp:cNvSpPr/>
      </dsp:nvSpPr>
      <dsp:spPr>
        <a:xfrm>
          <a:off x="0" y="525927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Code written in PHP</a:t>
          </a:r>
          <a:endParaRPr lang="en-US" sz="1200" kern="1200" dirty="0"/>
        </a:p>
      </dsp:txBody>
      <dsp:txXfrm>
        <a:off x="0" y="525927"/>
        <a:ext cx="2819399" cy="446445"/>
      </dsp:txXfrm>
    </dsp:sp>
    <dsp:sp modelId="{CBAC6053-7A4B-47E4-B926-8B582389C954}">
      <dsp:nvSpPr>
        <dsp:cNvPr id="0" name=""/>
        <dsp:cNvSpPr/>
      </dsp:nvSpPr>
      <dsp:spPr>
        <a:xfrm>
          <a:off x="2819400" y="525927"/>
          <a:ext cx="2819399" cy="446445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Map only listed locations users could manually scroll through</a:t>
          </a:r>
          <a:endParaRPr lang="en-US" sz="1200" kern="1200" dirty="0"/>
        </a:p>
      </dsp:txBody>
      <dsp:txXfrm>
        <a:off x="2819400" y="525927"/>
        <a:ext cx="2819399" cy="446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560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560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F9B5778-5DFF-4EA9-8626-B3ED34C149D0}" type="datetimeFigureOut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62596"/>
            <a:ext cx="2982119" cy="4560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662596"/>
            <a:ext cx="2982119" cy="4560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2519687-053D-4748-8DA1-A6FA1B1A5E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560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560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9A0BD96-7B0F-4C51-A160-F2425DF4D56B}" type="datetimeFigureOut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84213"/>
            <a:ext cx="4559300" cy="34194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332089"/>
            <a:ext cx="5505450" cy="4104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62596"/>
            <a:ext cx="2982119" cy="4560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662596"/>
            <a:ext cx="2982119" cy="4560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9FE2ABC-06D4-41B4-B0AF-E043CD7343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WHEEEEE!!!!</a:t>
            </a:r>
            <a:endParaRPr lang="en-US" dirty="0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880338-8A89-4A87-914A-A51A01F5DDD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AA3682-8A24-46A2-BBC9-DC4A637913F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Put pro in green; con in red?</a:t>
            </a: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1B9F4C-797F-4C7C-892B-1C3E0FF9C28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E017B5-A794-47CC-9398-1389A4A0E43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Talk about differences, “new features”</a:t>
            </a: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44E7C5-B6FF-4272-BAE4-8A33E05916B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C186A3-9236-48D5-B733-4D7BECFC551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MOVE TO END</a:t>
            </a:r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B01290-38BB-4A02-B854-AC9CCD4452D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9B78E81-B874-4D88-83B4-111176205053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="1" smtClean="0"/>
              <a:t>“Framework in place; populate with data”</a:t>
            </a:r>
          </a:p>
          <a:p>
            <a:pPr eaLnBrk="1" hangingPunct="1">
              <a:spcBef>
                <a:spcPct val="0"/>
              </a:spcBef>
            </a:pPr>
            <a:r>
              <a:rPr lang="en-US" b="1" smtClean="0"/>
              <a:t>L</a:t>
            </a:r>
            <a:r>
              <a:rPr lang="en-US" smtClean="0"/>
              <a:t>ynn Neunswander (San Bernardino County, Cal) (make bubble)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John Pierce (Allegheny County, Pa)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Laura Milazzo-Sayre (SAMHSA)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Jay Udoff (New Jersey) (make red)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Phyllis Vine (MIWatch) (make red)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MIWATCH LOCATIONS:</a:t>
            </a:r>
            <a:br>
              <a:rPr lang="en-US" smtClean="0"/>
            </a:br>
            <a:r>
              <a:rPr lang="en-US" smtClean="0"/>
              <a:t>Allegheny County, Pennsylvania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New York City, New York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Phoenix, Arizona</a:t>
            </a:r>
          </a:p>
          <a:p>
            <a:pPr eaLnBrk="1" hangingPunct="1">
              <a:spcBef>
                <a:spcPct val="0"/>
              </a:spcBef>
            </a:pPr>
            <a:r>
              <a:rPr lang="en-US" i="1" smtClean="0"/>
              <a:t>… additional locations?</a:t>
            </a:r>
          </a:p>
          <a:p>
            <a:pPr eaLnBrk="1" hangingPunct="1">
              <a:spcBef>
                <a:spcPct val="0"/>
              </a:spcBef>
            </a:pPr>
            <a:endParaRPr lang="en-US" i="1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CHECK WITH PHYLLIS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Change bubble color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68C3DB-1247-407A-9F55-6357E2E7242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73B184-37E7-4ED7-AE68-C7DD7441C33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E2E15B-2CC6-4175-98E8-A8867D93C87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65D8F9-DB1C-401F-BC93-F78B99F0B30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06790A-7E4F-4C9A-8A65-8658FF47CD7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EABA53-5D98-401A-BDC0-F63AA10C697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Move to end towards lessons learned</a:t>
            </a: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AB2031-24D5-496A-B727-99748866889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Issues faced in terms of development: ie. Translation process</a:t>
            </a:r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B2BC43-F9D1-4E42-98F9-6E12F0FB813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What the results should be to be considered successful</a:t>
            </a:r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96B073-52A9-42DC-BA4B-1445E161FB8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2A7EC4-067C-4D78-AB18-89C39B41BC9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Deploy early and often  --  more feedback.</a:t>
            </a: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8C8F43-A5C5-423E-9EA8-F0D394C26B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FE2ABC-06D4-41B4-B0AF-E043CD734326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6918E3-3EFE-478C-A1DA-677C877AC45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3D4466-28A9-4931-B797-F65141827FD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96B270-D901-4AB1-91BE-FB2BE6E202C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Back-up slide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2C8897-7BBB-47C2-82BF-F38F28441AD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-Estimated 26.2 percent of Americans ages 18 and older suffer from a diagnosable mental disorder in a given year –roughly equivalent to 1 in 4 adults.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-Mental disorders leading cause of disability the U.S. and Canada for ages 15-44.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-Many people suffer from more than one mental disorder at a given time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  <a:p>
            <a:pPr eaLnBrk="1" hangingPunct="1">
              <a:spcBef>
                <a:spcPct val="0"/>
              </a:spcBef>
            </a:pPr>
            <a:r>
              <a:rPr lang="en-US" smtClean="0"/>
              <a:t>-Data developed by </a:t>
            </a:r>
            <a:r>
              <a:rPr lang="en-US" i="1" smtClean="0"/>
              <a:t>Global Burden of Disease study</a:t>
            </a:r>
            <a:r>
              <a:rPr lang="en-US" smtClean="0"/>
              <a:t> conducted by World Health Organization, World Bank, and Harvard University, reveals mental illness, including suicide, accounts for over 15% of burden of disease in established market economies</a:t>
            </a:r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94E8F-C931-4DE0-83B2-22DD21699DB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E23D4C-E3F1-417A-AAE4-BBF64A527F5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989B56-EF45-4832-A8CF-BD614A7E5C8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97BF91-0166-47CA-9609-5D4B385A32E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8F8D06-0573-4AD7-AF39-466D7446138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224F98-A46D-480A-A3C0-9F830719D21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FE28A-C874-47AE-A44A-4DD7CAE179EF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C1DD63A-77DA-4A41-A2D6-FE71E6A82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61839-B1E6-4701-AD61-3676245EBA1F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78B3A-4273-4FC2-9578-0064AD736E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Oval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7FC02-89DC-441F-9E52-D7BDB8F04F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1FF76-D1FF-4B48-B415-141BB225577E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8CCC4-68F0-401E-87D3-C20E61312C51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FE058-EB47-4D39-A1DC-BC7A3A03EA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Oval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9D56A-6DE9-461E-AF51-75400A49A1A0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397CAF9-0B8C-4F28-A131-D3C524D364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490472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490472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86782-62F3-4CAE-A0A0-6379C1CFC1C2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DBB9-FD4B-440D-8B63-CAF4BCBEA4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Straight Connector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Oval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D6761-9BFA-4B77-8F49-C365F5069B40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A39AF40-A4B6-45E4-914E-F09DAD8D7D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2959A-82E4-4B9E-825B-3A23804A7F0D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C6000D-7E9D-49D1-A8ED-2D8D00A970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D72FE-980B-436C-A7E7-827FFB934A15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0A57430-E478-48BC-ADCE-DAFAFF01E6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CABFC69-5C43-4BEB-A06A-B40788673F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116B-F387-43C5-BA1C-6C861067AF02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A6F52-7E33-4D59-A6A5-931320A96E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F44A9-DAA9-4117-A5FD-0A81718E2C7B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F67065F9-C421-43C1-BF70-F06847CCD17E}" type="datetime1">
              <a:rPr lang="en-US"/>
              <a:pPr>
                <a:defRPr/>
              </a:pPr>
              <a:t>12/2/2009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3E6689-2180-479D-BA82-91F989AF96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Worksheet1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828800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Karen chen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Paul Dille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Hannah Leung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Chase Midler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Advisor: Raja Sooriamurthi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Client Contact: Phyllis Vine</a:t>
            </a:r>
          </a:p>
        </p:txBody>
      </p:sp>
      <p:sp>
        <p:nvSpPr>
          <p:cNvPr id="15362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MIWatch.org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Network of Care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E6D23C-0A6A-4866-9CB0-C0F6DFC01B2C}" type="slidenum">
              <a:rPr lang="en-US"/>
              <a:pPr>
                <a:defRPr/>
              </a:pPr>
              <a:t>10</a:t>
            </a:fld>
            <a:endParaRPr lang="en-US"/>
          </a:p>
        </p:txBody>
      </p:sp>
      <p:pic>
        <p:nvPicPr>
          <p:cNvPr id="3379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224" t="16653" r="37500" b="24338"/>
          <a:stretch>
            <a:fillRect/>
          </a:stretch>
        </p:blipFill>
        <p:spPr>
          <a:xfrm>
            <a:off x="1371600" y="1600200"/>
            <a:ext cx="6497638" cy="4800600"/>
          </a:xfrm>
        </p:spPr>
      </p:pic>
      <p:sp>
        <p:nvSpPr>
          <p:cNvPr id="7" name="Rectangle 6"/>
          <p:cNvSpPr/>
          <p:nvPr/>
        </p:nvSpPr>
        <p:spPr>
          <a:xfrm>
            <a:off x="5943600" y="5943600"/>
            <a:ext cx="2895600" cy="338138"/>
          </a:xfrm>
          <a:prstGeom prst="rect">
            <a:avLst/>
          </a:prstGeom>
          <a:solidFill>
            <a:schemeClr val="accent1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</a:rPr>
              <a:t>Con: Hard to navigate</a:t>
            </a:r>
          </a:p>
        </p:txBody>
      </p:sp>
      <p:sp>
        <p:nvSpPr>
          <p:cNvPr id="6" name="Rectangle 5"/>
          <p:cNvSpPr/>
          <p:nvPr/>
        </p:nvSpPr>
        <p:spPr>
          <a:xfrm>
            <a:off x="5943600" y="5257800"/>
            <a:ext cx="2895600" cy="584200"/>
          </a:xfrm>
          <a:prstGeom prst="rect">
            <a:avLst/>
          </a:prstGeom>
          <a:solidFill>
            <a:srgbClr val="92D050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</a:rPr>
              <a:t>Pro: Locations broken down by topics/mental health categories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National Institute of Mental Health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4B44A8-6096-454D-8336-1240D149DA5D}" type="slidenum">
              <a:rPr lang="en-US"/>
              <a:pPr>
                <a:defRPr/>
              </a:pPr>
              <a:t>11</a:t>
            </a:fld>
            <a:endParaRPr lang="en-US"/>
          </a:p>
        </p:txBody>
      </p:sp>
      <p:pic>
        <p:nvPicPr>
          <p:cNvPr id="35843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801" t="16016" r="1442" b="2875"/>
          <a:stretch>
            <a:fillRect/>
          </a:stretch>
        </p:blipFill>
        <p:spPr>
          <a:xfrm>
            <a:off x="914400" y="1600200"/>
            <a:ext cx="7415213" cy="4797425"/>
          </a:xfrm>
        </p:spPr>
      </p:pic>
      <p:sp>
        <p:nvSpPr>
          <p:cNvPr id="6" name="Rectangle 5"/>
          <p:cNvSpPr/>
          <p:nvPr/>
        </p:nvSpPr>
        <p:spPr>
          <a:xfrm>
            <a:off x="5257800" y="5799138"/>
            <a:ext cx="3657600" cy="830262"/>
          </a:xfrm>
          <a:prstGeom prst="rect">
            <a:avLst/>
          </a:prstGeom>
          <a:solidFill>
            <a:schemeClr val="accent1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</a:rPr>
              <a:t>Con: can be confusing where to go on site for certain information, </a:t>
            </a:r>
            <a:r>
              <a:rPr lang="en-US" sz="1600" dirty="0" err="1">
                <a:solidFill>
                  <a:schemeClr val="bg1"/>
                </a:solidFill>
                <a:latin typeface="+mn-lt"/>
              </a:rPr>
              <a:t>ie</a:t>
            </a:r>
            <a:r>
              <a:rPr lang="en-US" sz="1600" dirty="0">
                <a:solidFill>
                  <a:schemeClr val="bg1"/>
                </a:solidFill>
                <a:latin typeface="+mn-lt"/>
              </a:rPr>
              <a:t>. physical locations for help</a:t>
            </a:r>
          </a:p>
        </p:txBody>
      </p:sp>
      <p:sp>
        <p:nvSpPr>
          <p:cNvPr id="7" name="Rectangle 6"/>
          <p:cNvSpPr/>
          <p:nvPr/>
        </p:nvSpPr>
        <p:spPr>
          <a:xfrm>
            <a:off x="5257800" y="5407025"/>
            <a:ext cx="3657600" cy="338138"/>
          </a:xfrm>
          <a:prstGeom prst="rect">
            <a:avLst/>
          </a:prstGeom>
          <a:solidFill>
            <a:srgbClr val="92D050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</a:rPr>
              <a:t>Pro: large reference/statistical database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4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pPr eaLnBrk="1" hangingPunct="1"/>
            <a:r>
              <a:rPr lang="en-US" smtClean="0"/>
              <a:t>Other Competition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B7DD2-6821-42B8-8154-41F74C0E6BCA}" type="slidenum">
              <a:rPr lang="en-US"/>
              <a:pPr>
                <a:defRPr/>
              </a:pPr>
              <a:t>12</a:t>
            </a:fld>
            <a:endParaRPr lang="en-US"/>
          </a:p>
        </p:txBody>
      </p:sp>
      <p:pic>
        <p:nvPicPr>
          <p:cNvPr id="37891" name="Content Placeholder 7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801" t="15083" r="2724" b="4224"/>
          <a:stretch>
            <a:fillRect/>
          </a:stretch>
        </p:blipFill>
        <p:spPr>
          <a:xfrm>
            <a:off x="301625" y="1917700"/>
            <a:ext cx="4038600" cy="3589338"/>
          </a:xfrm>
        </p:spPr>
      </p:pic>
      <p:pic>
        <p:nvPicPr>
          <p:cNvPr id="37892" name="Content Placeholder 9"/>
          <p:cNvPicPr>
            <a:picLocks noGrp="1"/>
          </p:cNvPicPr>
          <p:nvPr>
            <p:ph sz="half" idx="2"/>
          </p:nvPr>
        </p:nvPicPr>
        <p:blipFill>
          <a:blip r:embed="rId4" cstate="print"/>
          <a:srcRect l="4005" t="10265" r="5934" b="470"/>
          <a:stretch>
            <a:fillRect/>
          </a:stretch>
        </p:blipFill>
        <p:spPr>
          <a:xfrm>
            <a:off x="4800600" y="1773238"/>
            <a:ext cx="4038600" cy="3878262"/>
          </a:xfrm>
        </p:spPr>
      </p:pic>
      <p:sp>
        <p:nvSpPr>
          <p:cNvPr id="7" name="Rectangle 6"/>
          <p:cNvSpPr/>
          <p:nvPr/>
        </p:nvSpPr>
        <p:spPr>
          <a:xfrm>
            <a:off x="5334000" y="5986463"/>
            <a:ext cx="3200400" cy="338137"/>
          </a:xfrm>
          <a:prstGeom prst="rect">
            <a:avLst/>
          </a:prstGeom>
          <a:solidFill>
            <a:schemeClr val="accent1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</a:rPr>
              <a:t>Con: no mental help facilities listing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609600" y="5740400"/>
            <a:ext cx="3200400" cy="584200"/>
          </a:xfrm>
          <a:prstGeom prst="rect">
            <a:avLst/>
          </a:prstGeom>
          <a:solidFill>
            <a:schemeClr val="accent1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</a:rPr>
              <a:t>Con: map search limited to Mental Health America facilities only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09600" y="5334000"/>
            <a:ext cx="3200400" cy="338138"/>
          </a:xfrm>
          <a:prstGeom prst="rect">
            <a:avLst/>
          </a:prstGeom>
          <a:solidFill>
            <a:srgbClr val="92D050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</a:rPr>
              <a:t>Pro: map search ability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34000" y="5562600"/>
            <a:ext cx="3200400" cy="338138"/>
          </a:xfrm>
          <a:prstGeom prst="rect">
            <a:avLst/>
          </a:prstGeom>
          <a:solidFill>
            <a:srgbClr val="92D050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</a:rPr>
              <a:t>Pro: highlights current news articles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3" descr="miwatch_t6_2"/>
          <p:cNvPicPr>
            <a:picLocks noChangeAspect="1" noChangeArrowheads="1"/>
          </p:cNvPicPr>
          <p:nvPr/>
        </p:nvPicPr>
        <p:blipFill>
          <a:blip r:embed="rId3" cstate="print"/>
          <a:srcRect l="1041" r="1041"/>
          <a:stretch>
            <a:fillRect/>
          </a:stretch>
        </p:blipFill>
        <p:spPr bwMode="auto">
          <a:xfrm>
            <a:off x="4597400" y="3013075"/>
            <a:ext cx="4371975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1625" y="1524000"/>
            <a:ext cx="4040188" cy="733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/>
              <a:t>Original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half" idx="3"/>
          </p:nvPr>
        </p:nvSpPr>
        <p:spPr>
          <a:xfrm>
            <a:off x="4791075" y="1524000"/>
            <a:ext cx="4041775" cy="7318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Current</a:t>
            </a:r>
            <a:endParaRPr lang="en-US" dirty="0"/>
          </a:p>
        </p:txBody>
      </p:sp>
      <p:pic>
        <p:nvPicPr>
          <p:cNvPr id="39940" name="Content Placeholder 11" descr="php - main_map2.jpg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rcRect l="15500" t="10014" r="16968" b="18678"/>
          <a:stretch>
            <a:fillRect/>
          </a:stretch>
        </p:blipFill>
        <p:spPr>
          <a:xfrm>
            <a:off x="174625" y="2981325"/>
            <a:ext cx="4362450" cy="2713038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8A894B-B33C-4CBD-8D69-3E44133D251C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399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Map Before and After</a:t>
            </a:r>
          </a:p>
        </p:txBody>
      </p:sp>
      <p:sp>
        <p:nvSpPr>
          <p:cNvPr id="9" name="Oval 8"/>
          <p:cNvSpPr/>
          <p:nvPr/>
        </p:nvSpPr>
        <p:spPr>
          <a:xfrm>
            <a:off x="5715000" y="2895600"/>
            <a:ext cx="1905000" cy="609600"/>
          </a:xfrm>
          <a:prstGeom prst="ellipse">
            <a:avLst/>
          </a:prstGeom>
          <a:noFill/>
          <a:ln w="28575">
            <a:solidFill>
              <a:srgbClr val="C00000">
                <a:alpha val="7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Oval 8"/>
          <p:cNvSpPr/>
          <p:nvPr/>
        </p:nvSpPr>
        <p:spPr>
          <a:xfrm>
            <a:off x="6553200" y="3581400"/>
            <a:ext cx="1676400" cy="304800"/>
          </a:xfrm>
          <a:prstGeom prst="ellipse">
            <a:avLst/>
          </a:prstGeom>
          <a:noFill/>
          <a:ln w="28575">
            <a:solidFill>
              <a:srgbClr val="C00000">
                <a:alpha val="7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368425" y="2743200"/>
            <a:ext cx="6480175" cy="16732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766FFD-CE74-4087-97BC-06EC92760694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4198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 Demonstration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7500" t="16032" r="9375" b="27644"/>
          <a:stretch>
            <a:fillRect/>
          </a:stretch>
        </p:blipFill>
        <p:spPr bwMode="auto">
          <a:xfrm>
            <a:off x="1219200" y="2710132"/>
            <a:ext cx="6697436" cy="3538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HumanServices.net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C9D84D-1A1F-472E-B73A-55B07CA218FD}" type="slidenum">
              <a:rPr lang="en-US"/>
              <a:pPr>
                <a:defRPr/>
              </a:pPr>
              <a:t>15</a:t>
            </a:fld>
            <a:endParaRPr lang="en-US"/>
          </a:p>
        </p:txBody>
      </p:sp>
      <p:pic>
        <p:nvPicPr>
          <p:cNvPr id="52227" name="Content Placeholder 7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25009" t="16179" r="25127" b="35384"/>
          <a:stretch>
            <a:fillRect/>
          </a:stretch>
        </p:blipFill>
        <p:spPr>
          <a:xfrm>
            <a:off x="1293813" y="1689100"/>
            <a:ext cx="6630987" cy="4711700"/>
          </a:xfrm>
        </p:spPr>
      </p:pic>
      <p:sp>
        <p:nvSpPr>
          <p:cNvPr id="6" name="Rectangle 5"/>
          <p:cNvSpPr/>
          <p:nvPr/>
        </p:nvSpPr>
        <p:spPr>
          <a:xfrm>
            <a:off x="5257800" y="5076825"/>
            <a:ext cx="3657600" cy="830263"/>
          </a:xfrm>
          <a:prstGeom prst="rect">
            <a:avLst/>
          </a:prstGeom>
          <a:solidFill>
            <a:srgbClr val="92D050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</a:rPr>
              <a:t>Pro: great map resource that allows user to search for where to find mental help facilities</a:t>
            </a:r>
          </a:p>
        </p:txBody>
      </p:sp>
      <p:sp>
        <p:nvSpPr>
          <p:cNvPr id="8" name="Rectangle 7"/>
          <p:cNvSpPr/>
          <p:nvPr/>
        </p:nvSpPr>
        <p:spPr>
          <a:xfrm>
            <a:off x="5257800" y="6019800"/>
            <a:ext cx="3657600" cy="584200"/>
          </a:xfrm>
          <a:prstGeom prst="rect">
            <a:avLst/>
          </a:prstGeom>
          <a:solidFill>
            <a:schemeClr val="accent1"/>
          </a:solidFill>
          <a:effectLst>
            <a:outerShdw dist="50800" dir="5400000" sx="1000" sy="1000" algn="ctr" rotWithShape="0">
              <a:srgbClr val="000000">
                <a:alpha val="45000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</a:rPr>
              <a:t>Con: limited to local information, not intuitive to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Information Politics</a:t>
            </a:r>
            <a:endParaRPr lang="en-US" dirty="0"/>
          </a:p>
        </p:txBody>
      </p:sp>
      <p:sp>
        <p:nvSpPr>
          <p:cNvPr id="54274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lang="en-US" smtClean="0"/>
              <a:t>Meeting with John Pierce (HumanServices.net)</a:t>
            </a:r>
          </a:p>
          <a:p>
            <a:pPr lvl="1" eaLnBrk="1" hangingPunct="1"/>
            <a:r>
              <a:rPr lang="en-US" smtClean="0"/>
              <a:t>Took 5 years to develop humanservices.net</a:t>
            </a:r>
          </a:p>
          <a:p>
            <a:pPr lvl="2" eaLnBrk="1" hangingPunct="1"/>
            <a:r>
              <a:rPr lang="en-US" smtClean="0"/>
              <a:t>Proper database format</a:t>
            </a:r>
          </a:p>
          <a:p>
            <a:pPr lvl="2" eaLnBrk="1" hangingPunct="1"/>
            <a:r>
              <a:rPr lang="en-US" smtClean="0"/>
              <a:t>Cleaning data</a:t>
            </a:r>
          </a:p>
          <a:p>
            <a:pPr lvl="2" eaLnBrk="1" hangingPunct="1"/>
            <a:r>
              <a:rPr lang="en-US" smtClean="0"/>
              <a:t>Lack of data</a:t>
            </a:r>
          </a:p>
          <a:p>
            <a:pPr lvl="3" eaLnBrk="1" hangingPunct="1"/>
            <a:r>
              <a:rPr lang="en-US" smtClean="0"/>
              <a:t>Incentives for third-parties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1D4085-4F3F-464A-B0AC-84CF53713BD1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Mapping Locations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F657D4-F085-44DF-9B60-F15751E877B2}" type="slidenum">
              <a:rPr lang="en-US"/>
              <a:pPr>
                <a:defRPr/>
              </a:pPr>
              <a:t>17</a:t>
            </a:fld>
            <a:endParaRPr lang="en-US"/>
          </a:p>
        </p:txBody>
      </p:sp>
      <p:pic>
        <p:nvPicPr>
          <p:cNvPr id="4403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b="1247"/>
          <a:stretch>
            <a:fillRect/>
          </a:stretch>
        </p:blipFill>
        <p:spPr>
          <a:xfrm>
            <a:off x="1219200" y="1676400"/>
            <a:ext cx="6613525" cy="4514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pPr eaLnBrk="1" hangingPunct="1"/>
            <a:r>
              <a:rPr lang="en-US" smtClean="0"/>
              <a:t>Survey Follow-up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066C4C-486E-4D37-AA54-32951EB3092C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1625" y="1490663"/>
            <a:ext cx="4038600" cy="4681537"/>
          </a:xfrm>
        </p:spPr>
        <p:txBody>
          <a:bodyPr>
            <a:normAutofit fontScale="6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Services: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services by age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child, adolescent‐teen, transition, adult, geriatric.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category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err="1" smtClean="0"/>
              <a:t>ie</a:t>
            </a:r>
            <a:r>
              <a:rPr lang="en-US" dirty="0" smtClean="0"/>
              <a:t>. mental health services, substance abuse services, suicide prevention programs, etc.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programs offered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group; individual; ICM (intensive clinical management); CBT (cognitive behavioral therapy); DBT (dialectical behavior therapy); ACT teams; telephone/computer sessions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payment types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private insurance, public insurance, clinic, non‐profit resource; managed care, HMO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provider training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Consumer outreach, MD., PhD., Peer‐consumer specialist, social worker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administrative numbers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languages spoken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800600" y="1490663"/>
            <a:ext cx="4038600" cy="4681537"/>
          </a:xfrm>
        </p:spPr>
        <p:txBody>
          <a:bodyPr>
            <a:normAutofit fontScale="6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Web‐based features: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Feedback and comments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err="1" smtClean="0"/>
              <a:t>ie</a:t>
            </a:r>
            <a:r>
              <a:rPr lang="en-US" dirty="0" smtClean="0"/>
              <a:t>. this place no longer takes </a:t>
            </a:r>
            <a:r>
              <a:rPr lang="en-US" dirty="0" err="1" smtClean="0"/>
              <a:t>appts</a:t>
            </a:r>
            <a:r>
              <a:rPr lang="en-US" dirty="0" smtClean="0"/>
              <a:t>; the doctors are great but the receptionists are rude; the waits are too long; everybody is seen within 15 minutes of appt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Forums for visitors to start their own conversation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Real time mash‐ups of information when updated at original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Hyperlink to agency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Mailbox so user can keep a list of the agencies/calls of interest without having to do the search all over.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pPr eaLnBrk="1" hangingPunct="1"/>
            <a:r>
              <a:rPr lang="en-US" smtClean="0"/>
              <a:t>Data Fields Required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8C45D2-0EB7-41C9-B987-B111C411B91D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301625" y="1490663"/>
            <a:ext cx="4038600" cy="4681537"/>
          </a:xfrm>
        </p:spPr>
        <p:txBody>
          <a:bodyPr>
            <a:normAutofit fontScale="5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Name of Location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Hours of Operation – use 24-hour format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Street Address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City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State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Zip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Phone Number 1 – numbers only, no dashes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Phone Number 2 – numbers only, no dashes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Fax number – numbers only, no dashes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Multilingual Phone numbers (list as many as wanted)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Category: mental health services, substance abuse services, suicide prevention programs, etc.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Target Age Group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Programs offered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Payment types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Provider training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Languages spoken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Provided as a CSV export</a:t>
            </a:r>
            <a:endParaRPr lang="en-US" dirty="0"/>
          </a:p>
        </p:txBody>
      </p:sp>
      <p:pic>
        <p:nvPicPr>
          <p:cNvPr id="48132" name="Content Placeholder 12" descr="main_map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34651" t="12706" r="16048"/>
          <a:stretch>
            <a:fillRect/>
          </a:stretch>
        </p:blipFill>
        <p:spPr>
          <a:xfrm>
            <a:off x="4724400" y="1752600"/>
            <a:ext cx="4156075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500" smtClean="0"/>
              <a:t>Agenda</a:t>
            </a:r>
          </a:p>
        </p:txBody>
      </p:sp>
      <p:sp>
        <p:nvSpPr>
          <p:cNvPr id="19458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>
              <a:defRPr/>
            </a:pPr>
            <a:endParaRPr lang="en-US" sz="1850" dirty="0" smtClean="0"/>
          </a:p>
          <a:p>
            <a:pPr>
              <a:defRPr/>
            </a:pPr>
            <a:r>
              <a:rPr lang="en-US" sz="1850" dirty="0" smtClean="0"/>
              <a:t>Project Introduction</a:t>
            </a:r>
          </a:p>
          <a:p>
            <a:pPr>
              <a:defRPr/>
            </a:pPr>
            <a:r>
              <a:rPr lang="en-US" sz="1850" dirty="0" smtClean="0"/>
              <a:t>Research Conducted</a:t>
            </a:r>
          </a:p>
          <a:p>
            <a:pPr>
              <a:defRPr/>
            </a:pPr>
            <a:r>
              <a:rPr lang="en-US" sz="1850" dirty="0" smtClean="0"/>
              <a:t>Project Demonstration</a:t>
            </a:r>
          </a:p>
          <a:p>
            <a:pPr>
              <a:defRPr/>
            </a:pPr>
            <a:r>
              <a:rPr lang="en-US" sz="1850" dirty="0" smtClean="0"/>
              <a:t>Project Management</a:t>
            </a:r>
          </a:p>
          <a:p>
            <a:pPr>
              <a:defRPr/>
            </a:pPr>
            <a:r>
              <a:rPr lang="en-US" sz="1850" dirty="0" smtClean="0"/>
              <a:t>Q&amp;A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100D11-C674-4B7C-8C9A-A4C29CBDC51C}" type="slidenum">
              <a:rPr lang="en-US"/>
              <a:pPr>
                <a:defRPr/>
              </a:pPr>
              <a:t>2</a:t>
            </a:fld>
            <a:endParaRPr lang="en-US"/>
          </a:p>
        </p:txBody>
      </p:sp>
      <p:pic>
        <p:nvPicPr>
          <p:cNvPr id="17412" name="Content Placeholder 10"/>
          <p:cNvPicPr>
            <a:picLocks noGrp="1"/>
          </p:cNvPicPr>
          <p:nvPr>
            <p:ph sz="quarter" idx="1"/>
          </p:nvPr>
        </p:nvPicPr>
        <p:blipFill>
          <a:blip r:embed="rId3" cstate="print"/>
          <a:srcRect l="13715" t="11095" r="13715" b="563"/>
          <a:stretch>
            <a:fillRect/>
          </a:stretch>
        </p:blipFill>
        <p:spPr>
          <a:xfrm>
            <a:off x="3124200" y="881063"/>
            <a:ext cx="5638800" cy="5019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Suggested Database Structuring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1A3FC3-DB2F-4358-9A24-CE4F6346188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pic>
        <p:nvPicPr>
          <p:cNvPr id="50179" name="Picture 5" descr="MIWatch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l="5264" b="7813"/>
          <a:stretch>
            <a:fillRect/>
          </a:stretch>
        </p:blipFill>
        <p:spPr>
          <a:xfrm>
            <a:off x="1027113" y="1676400"/>
            <a:ext cx="7126287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368425" y="2743200"/>
            <a:ext cx="6480175" cy="16732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B524E2-490F-49E3-8088-E2BBD82DAF19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56323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 Management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Issues Encountered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6D9AD5-F617-480C-A68E-BDBED588C198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58371" name="Content Placeholder 3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lang="en-US" smtClean="0"/>
              <a:t>Compatibility of language used in code</a:t>
            </a:r>
          </a:p>
          <a:p>
            <a:pPr eaLnBrk="1" hangingPunct="1"/>
            <a:r>
              <a:rPr lang="en-US" smtClean="0"/>
              <a:t>Coordination of meetings of multiple people across different time zones</a:t>
            </a:r>
          </a:p>
          <a:p>
            <a:pPr eaLnBrk="1" hangingPunct="1"/>
            <a:r>
              <a:rPr lang="en-US" smtClean="0"/>
              <a:t>Collecting data from multiple people in a timely manner</a:t>
            </a:r>
          </a:p>
          <a:p>
            <a:pPr eaLnBrk="1" hangingPunct="1"/>
            <a:r>
              <a:rPr lang="en-US" smtClean="0"/>
              <a:t>Having limited/restricted access to certain areas of MIWatch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Risks &amp; Risks Mitigation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71D178-3A76-4790-81D8-A055A590E9DD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Time Management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Regular meetings, incremental development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Client Communication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Frequent emails, phone conferences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Provide examples to illustrate concepts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Testing/Usability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Test early and test often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Ask client for possible users/testers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Technical Failure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Unit testing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dirty="0" smtClean="0"/>
              <a:t>Version control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Success Metrics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D0353-D879-4240-AD8A-B208574046A9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66563" name="Content Placeholder 3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lang="en-US" smtClean="0"/>
              <a:t>Integration of map functionality with MIWatch site.</a:t>
            </a:r>
          </a:p>
          <a:p>
            <a:pPr lvl="1" eaLnBrk="1" hangingPunct="1"/>
            <a:r>
              <a:rPr lang="en-US" smtClean="0"/>
              <a:t>Map is prominently displayed on the MIWatch site.</a:t>
            </a:r>
          </a:p>
          <a:p>
            <a:pPr lvl="1" eaLnBrk="1" hangingPunct="1"/>
            <a:r>
              <a:rPr lang="en-US" smtClean="0"/>
              <a:t>Easily accessible by users.</a:t>
            </a:r>
          </a:p>
          <a:p>
            <a:pPr eaLnBrk="1" hangingPunct="1"/>
            <a:r>
              <a:rPr lang="en-US" smtClean="0"/>
              <a:t>Updates made to database with new location points</a:t>
            </a:r>
          </a:p>
          <a:p>
            <a:pPr lvl="1" eaLnBrk="1" hangingPunct="1"/>
            <a:r>
              <a:rPr lang="en-US" smtClean="0"/>
              <a:t>New fields updated.</a:t>
            </a:r>
          </a:p>
          <a:p>
            <a:pPr lvl="1" eaLnBrk="1" hangingPunct="1"/>
            <a:r>
              <a:rPr lang="en-US" smtClean="0"/>
              <a:t>Duplicate data removed.</a:t>
            </a:r>
          </a:p>
          <a:p>
            <a:pPr lvl="1" eaLnBrk="1" hangingPunct="1"/>
            <a:r>
              <a:rPr lang="en-US" smtClean="0"/>
              <a:t>Easily accessible by users.</a:t>
            </a:r>
          </a:p>
          <a:p>
            <a:pPr eaLnBrk="1" hangingPunct="1"/>
            <a:r>
              <a:rPr lang="en-US" smtClean="0"/>
              <a:t>Easy to make location updates</a:t>
            </a:r>
          </a:p>
          <a:p>
            <a:pPr lvl="1" eaLnBrk="1" hangingPunct="1"/>
            <a:r>
              <a:rPr lang="en-US" smtClean="0"/>
              <a:t>Method to run updates to database that can by done by anyone.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Further Development Plans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93A761-69AF-47B6-892B-2D7881A2B291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62467" name="Content Placeholder 3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lang="en-US" smtClean="0"/>
              <a:t>Improve site layout</a:t>
            </a:r>
          </a:p>
          <a:p>
            <a:pPr eaLnBrk="1" hangingPunct="1"/>
            <a:r>
              <a:rPr lang="en-US" smtClean="0"/>
              <a:t>Incorporate user interaction features</a:t>
            </a:r>
          </a:p>
          <a:p>
            <a:pPr eaLnBrk="1" hangingPunct="1"/>
            <a:r>
              <a:rPr lang="en-US" smtClean="0"/>
              <a:t>Expand to include other metropolitan areas</a:t>
            </a:r>
          </a:p>
          <a:p>
            <a:pPr eaLnBrk="1" hangingPunct="1"/>
            <a:r>
              <a:rPr lang="en-US" smtClean="0"/>
              <a:t>Testing</a:t>
            </a:r>
          </a:p>
          <a:p>
            <a:pPr eaLnBrk="1" hangingPunct="1"/>
            <a:r>
              <a:rPr lang="en-US" smtClean="0"/>
              <a:t>User training for database maintenance/updates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Lessons Learned / Reflection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43537E-A4E8-4BB3-9ED5-4F94EA79FFB6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64515" name="Content Placeholder 3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lang="en-US" dirty="0" smtClean="0"/>
              <a:t>Long distance communication, at times having little or no face time</a:t>
            </a:r>
          </a:p>
          <a:p>
            <a:pPr eaLnBrk="1" hangingPunct="1"/>
            <a:r>
              <a:rPr lang="en-US" dirty="0" smtClean="0"/>
              <a:t>Improving upon an existing site</a:t>
            </a:r>
          </a:p>
          <a:p>
            <a:pPr eaLnBrk="1" hangingPunct="1"/>
            <a:r>
              <a:rPr lang="en-US" dirty="0" smtClean="0"/>
              <a:t>Complications due to restricted access hinders ability to complete tasks</a:t>
            </a:r>
          </a:p>
          <a:p>
            <a:pPr eaLnBrk="1" hangingPunct="1"/>
            <a:r>
              <a:rPr lang="en-US" dirty="0" smtClean="0"/>
              <a:t>Data sharing is not as easy at it might seem (information politics)</a:t>
            </a:r>
          </a:p>
          <a:p>
            <a:pPr eaLnBrk="1" hangingPunct="1"/>
            <a:r>
              <a:rPr lang="en-US" dirty="0" smtClean="0"/>
              <a:t>Deploying early and often to get feedback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Client’s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“The map looks incredible.  You did a remarkable job!  It's attractive, easy to use, and shows how talented you are. I'm really impressed.  I don't know about the component parts, or who did what, but you obviously pulled a terrific team project together.  Many thanks and also for the opportunity to work with you.”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4FE058-EB47-4D39-A1DC-BC7A3A03EA91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pic>
        <p:nvPicPr>
          <p:cNvPr id="43010" name="Picture 2" descr="http://www.miwatch.org/images/pvin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28600"/>
            <a:ext cx="809625" cy="1047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368425" y="2743200"/>
            <a:ext cx="6480175" cy="16732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953AEA-5E86-421C-B575-4CC228A5AC6E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68611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500" smtClean="0"/>
              <a:t>MIWatch.org</a:t>
            </a:r>
          </a:p>
        </p:txBody>
      </p:sp>
      <p:sp>
        <p:nvSpPr>
          <p:cNvPr id="70658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algn="just" eaLnBrk="1" hangingPunct="1"/>
            <a:r>
              <a:rPr lang="en-US" smtClean="0"/>
              <a:t>News site of interest to people affected by a mental illness or ongoing psychiatric disorder(s).</a:t>
            </a:r>
          </a:p>
          <a:p>
            <a:pPr eaLnBrk="1" hangingPunct="1"/>
            <a:r>
              <a:rPr lang="en-US" smtClean="0"/>
              <a:t>Provides up-to-date mental health related news articles.</a:t>
            </a:r>
          </a:p>
          <a:p>
            <a:pPr eaLnBrk="1" hangingPunct="1"/>
            <a:r>
              <a:rPr lang="en-US" smtClean="0"/>
              <a:t>A place for users to search for available local mental health offices along.</a:t>
            </a:r>
          </a:p>
          <a:p>
            <a:pPr eaLnBrk="1" hangingPunct="1"/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8A0333-9DCB-44E1-B87A-7BB2FB18C135}" type="slidenum">
              <a:rPr lang="en-US"/>
              <a:pPr>
                <a:defRPr/>
              </a:pPr>
              <a:t>29</a:t>
            </a:fld>
            <a:endParaRPr lang="en-US"/>
          </a:p>
        </p:txBody>
      </p:sp>
      <p:pic>
        <p:nvPicPr>
          <p:cNvPr id="70660" name="Content Placeholder 10"/>
          <p:cNvPicPr>
            <a:picLocks noGrp="1"/>
          </p:cNvPicPr>
          <p:nvPr>
            <p:ph sz="quarter" idx="1"/>
          </p:nvPr>
        </p:nvPicPr>
        <p:blipFill>
          <a:blip r:embed="rId3" cstate="print"/>
          <a:srcRect l="13715" t="11095" r="13715" b="563"/>
          <a:stretch>
            <a:fillRect/>
          </a:stretch>
        </p:blipFill>
        <p:spPr>
          <a:xfrm>
            <a:off x="3124200" y="881063"/>
            <a:ext cx="5638800" cy="5019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368425" y="2743200"/>
            <a:ext cx="6480175" cy="16732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3B78B-36D4-484B-9E58-0C0379EC0F1B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19459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 Introduction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301625" y="1524000"/>
            <a:ext cx="4040188" cy="733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/>
              <a:t>To-Do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3"/>
          </p:nvPr>
        </p:nvSpPr>
        <p:spPr>
          <a:xfrm>
            <a:off x="4791075" y="1524000"/>
            <a:ext cx="4041775" cy="7318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Tentative Survey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01625" y="2471738"/>
            <a:ext cx="4041775" cy="3817937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Conduct user-testing.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Distribute to users online surveys and mail-in surveys to provide feedback.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See what changes need to be made.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Compile suggestions/comments.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A9C8D8-7DDD-4618-8738-2AB8F6C98A58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727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Evaluation Plans</a:t>
            </a:r>
          </a:p>
        </p:txBody>
      </p:sp>
      <p:pic>
        <p:nvPicPr>
          <p:cNvPr id="7271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24529" t="23479" r="33961" b="7031"/>
          <a:stretch>
            <a:fillRect/>
          </a:stretch>
        </p:blipFill>
        <p:spPr>
          <a:xfrm>
            <a:off x="5334000" y="2547938"/>
            <a:ext cx="2959100" cy="36242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01625" y="1524000"/>
            <a:ext cx="4040188" cy="7334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/>
              <a:t>Centralized information hub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>
          <a:xfrm>
            <a:off x="4791075" y="1524000"/>
            <a:ext cx="4041775" cy="7318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Americans age 18 and up with diagnosable mental disorders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01625" y="2471738"/>
            <a:ext cx="4041775" cy="3817937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Mental disorders leading cause of disability in the U.S. and Canada for ages 15-44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Relevant up-to-date mental health publications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Meeting point for those who suffer from and/or are affected by mental illness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A place for users to search for available local mental health offices along</a:t>
            </a:r>
          </a:p>
        </p:txBody>
      </p:sp>
      <p:graphicFrame>
        <p:nvGraphicFramePr>
          <p:cNvPr id="21508" name="Content Placeholder 8"/>
          <p:cNvGraphicFramePr>
            <a:graphicFrameLocks noGrp="1"/>
          </p:cNvGraphicFramePr>
          <p:nvPr>
            <p:ph sz="quarter" idx="4"/>
          </p:nvPr>
        </p:nvGraphicFramePr>
        <p:xfrm>
          <a:off x="4800600" y="2471738"/>
          <a:ext cx="4038600" cy="3821112"/>
        </p:xfrm>
        <a:graphic>
          <a:graphicData uri="http://schemas.openxmlformats.org/presentationml/2006/ole">
            <p:oleObj spid="_x0000_s21508" r:id="rId4" imgW="4035902" imgH="3822523" progId="Excel.Sheet.8">
              <p:embed/>
            </p:oleObj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DAC5EE-961F-4596-B8FC-B9EA30105C54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215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Why was MIWatch.org formed?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Client Expectations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82B1ED-9485-41BD-9F85-9F6537F08BC5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23555" name="Content Placeholder 3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r>
              <a:rPr lang="en-US" smtClean="0"/>
              <a:t>Have a working, searchable map embedded onto existing MIWatch.org site.</a:t>
            </a:r>
          </a:p>
          <a:p>
            <a:pPr eaLnBrk="1" hangingPunct="1"/>
            <a:r>
              <a:rPr lang="en-US" smtClean="0"/>
              <a:t>Create a sustainable method of updating database with additional mental health facilities.</a:t>
            </a:r>
          </a:p>
          <a:p>
            <a:pPr eaLnBrk="1" hangingPunct="1"/>
            <a:r>
              <a:rPr lang="en-US" smtClean="0"/>
              <a:t>Training sessions for future users to update database.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Progression of Project Timeline</a:t>
            </a:r>
          </a:p>
        </p:txBody>
      </p:sp>
      <p:sp>
        <p:nvSpPr>
          <p:cNvPr id="25602" name="Text Placeholder 7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MIWatch needed site to have ability to search mental health facilities by zip code.</a:t>
            </a:r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sz="quarter" idx="1"/>
          </p:nvPr>
        </p:nvGraphicFramePr>
        <p:xfrm>
          <a:off x="3124200" y="685800"/>
          <a:ext cx="56388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4D1951-AE8F-48CD-8669-8A16ADDD9587}" type="slidenum">
              <a:rPr lang="en-US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368425" y="2743200"/>
            <a:ext cx="6480175" cy="16732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538585-9C87-421C-BECC-74EE9641E268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27651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Research Conducted</a:t>
            </a:r>
            <a:br>
              <a:rPr lang="en-US" smtClean="0"/>
            </a:br>
            <a:r>
              <a:rPr lang="en-US" smtClean="0"/>
              <a:t>&amp; Project Progress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Market Research - Competitors</a:t>
            </a:r>
          </a:p>
        </p:txBody>
      </p:sp>
      <p:sp>
        <p:nvSpPr>
          <p:cNvPr id="29698" name="Text Placeholder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Network of Care</a:t>
            </a:r>
            <a:br>
              <a:rPr lang="en-US" smtClean="0"/>
            </a:br>
            <a:endParaRPr lang="en-US" smtClean="0"/>
          </a:p>
          <a:p>
            <a:pPr eaLnBrk="1" hangingPunct="1"/>
            <a:r>
              <a:rPr lang="en-US" smtClean="0"/>
              <a:t>National Institute of Mental  Health</a:t>
            </a:r>
            <a:br>
              <a:rPr lang="en-US" smtClean="0"/>
            </a:br>
            <a:endParaRPr lang="en-US" smtClean="0"/>
          </a:p>
          <a:p>
            <a:pPr eaLnBrk="1" hangingPunct="1"/>
            <a:r>
              <a:rPr lang="en-US" smtClean="0"/>
              <a:t>Mental Health America</a:t>
            </a:r>
            <a:br>
              <a:rPr lang="en-US" smtClean="0"/>
            </a:br>
            <a:endParaRPr lang="en-US" smtClean="0"/>
          </a:p>
          <a:p>
            <a:pPr eaLnBrk="1" hangingPunct="1"/>
            <a:r>
              <a:rPr lang="en-US" smtClean="0"/>
              <a:t>MentalHelp.net</a:t>
            </a:r>
            <a:br>
              <a:rPr lang="en-US" smtClean="0"/>
            </a:br>
            <a:endParaRPr lang="en-US" smtClean="0"/>
          </a:p>
          <a:p>
            <a:pPr eaLnBrk="1" hangingPunct="1"/>
            <a:r>
              <a:rPr lang="en-US" smtClean="0"/>
              <a:t>HumanServices.net</a:t>
            </a:r>
          </a:p>
          <a:p>
            <a:pPr eaLnBrk="1" hangingPunct="1"/>
            <a:endParaRPr lang="en-US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111C9-5668-4EB5-9886-E40AFA0819B0}" type="slidenum">
              <a:rPr lang="en-US"/>
              <a:pPr>
                <a:defRPr/>
              </a:pPr>
              <a:t>8</a:t>
            </a:fld>
            <a:endParaRPr lang="en-US"/>
          </a:p>
        </p:txBody>
      </p:sp>
      <p:pic>
        <p:nvPicPr>
          <p:cNvPr id="29700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l="224" t="16653" r="41483" b="24338"/>
          <a:stretch>
            <a:fillRect/>
          </a:stretch>
        </p:blipFill>
        <p:spPr>
          <a:xfrm>
            <a:off x="3038475" y="1143000"/>
            <a:ext cx="2590800" cy="2044700"/>
          </a:xfrm>
          <a:ln>
            <a:solidFill>
              <a:schemeClr val="accent1"/>
            </a:solidFill>
          </a:ln>
        </p:spPr>
      </p:pic>
      <p:pic>
        <p:nvPicPr>
          <p:cNvPr id="29701" name="Content Placeholder 7"/>
          <p:cNvPicPr>
            <a:picLocks noChangeAspect="1"/>
          </p:cNvPicPr>
          <p:nvPr/>
        </p:nvPicPr>
        <p:blipFill>
          <a:blip r:embed="rId4" cstate="print"/>
          <a:srcRect l="801" t="15083" r="2724" b="4224"/>
          <a:stretch>
            <a:fillRect/>
          </a:stretch>
        </p:blipFill>
        <p:spPr bwMode="auto">
          <a:xfrm>
            <a:off x="5715000" y="762000"/>
            <a:ext cx="3173413" cy="2819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9702" name="Content Placeholder 9"/>
          <p:cNvPicPr>
            <a:picLocks/>
          </p:cNvPicPr>
          <p:nvPr/>
        </p:nvPicPr>
        <p:blipFill>
          <a:blip r:embed="rId5" cstate="print"/>
          <a:srcRect l="4005" t="10265" r="5934" b="470"/>
          <a:stretch>
            <a:fillRect/>
          </a:stretch>
        </p:blipFill>
        <p:spPr bwMode="auto">
          <a:xfrm>
            <a:off x="2951163" y="3429000"/>
            <a:ext cx="2590800" cy="2667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9703" name="Content Placeholder 4"/>
          <p:cNvPicPr>
            <a:picLocks noChangeAspect="1"/>
          </p:cNvPicPr>
          <p:nvPr/>
        </p:nvPicPr>
        <p:blipFill>
          <a:blip r:embed="rId6" cstate="print"/>
          <a:srcRect l="801" t="16016" r="1442" b="2875"/>
          <a:stretch>
            <a:fillRect/>
          </a:stretch>
        </p:blipFill>
        <p:spPr bwMode="auto">
          <a:xfrm>
            <a:off x="5599113" y="3863975"/>
            <a:ext cx="3382962" cy="22320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5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/>
          <a:lstStyle/>
          <a:p>
            <a:pPr eaLnBrk="1" hangingPunct="1"/>
            <a:r>
              <a:rPr lang="en-US" smtClean="0"/>
              <a:t>Pros/Cons of Competition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F2A959-171F-408A-832E-31FD8748AC8B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01625" y="1490663"/>
            <a:ext cx="4038600" cy="4681537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Network of Care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Pro: Locations broken down by topics/mental health categories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Con: hard to navigate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National Institute of Mental  Health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Pro: large reference/statistical database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Con: can be confusing where to go on site for certain information, </a:t>
            </a:r>
            <a:r>
              <a:rPr lang="en-US" dirty="0" err="1" smtClean="0"/>
              <a:t>ie</a:t>
            </a:r>
            <a:r>
              <a:rPr lang="en-US" dirty="0" smtClean="0"/>
              <a:t>. Physical locations for help</a:t>
            </a:r>
            <a:br>
              <a:rPr lang="en-US" dirty="0" smtClean="0"/>
            </a:b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Mental Health America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Pro: map search ability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Con: map search limited to Mental Health America facilities only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800600" y="1490663"/>
            <a:ext cx="4038600" cy="4681537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MentalHelp.net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Pro: highlights current news articles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Con: no mental help facilities listing</a:t>
            </a:r>
            <a:br>
              <a:rPr lang="en-US" dirty="0" smtClean="0"/>
            </a:b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HumanServices.net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Pro: great map resource that allows user to search for where to find mental help facilities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Con: limited to local information, not intuitive to use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ustom 1">
      <a:majorFont>
        <a:latin typeface="Georgia"/>
        <a:ea typeface=""/>
        <a:cs typeface=""/>
      </a:majorFont>
      <a:minorFont>
        <a:latin typeface="Calibri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1140</TotalTime>
  <Words>1335</Words>
  <Application>Microsoft Office PowerPoint</Application>
  <PresentationFormat>On-screen Show (4:3)</PresentationFormat>
  <Paragraphs>286</Paragraphs>
  <Slides>30</Slides>
  <Notes>30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Civic</vt:lpstr>
      <vt:lpstr>Microsoft Office Excel 97-2003 Worksheet</vt:lpstr>
      <vt:lpstr>MIWatch.org</vt:lpstr>
      <vt:lpstr>Agenda</vt:lpstr>
      <vt:lpstr>Project Introduction</vt:lpstr>
      <vt:lpstr>Why was MIWatch.org formed?</vt:lpstr>
      <vt:lpstr>Client Expectations</vt:lpstr>
      <vt:lpstr>Progression of Project Timeline</vt:lpstr>
      <vt:lpstr>Research Conducted &amp; Project Progress</vt:lpstr>
      <vt:lpstr>Market Research - Competitors</vt:lpstr>
      <vt:lpstr>Pros/Cons of Competition</vt:lpstr>
      <vt:lpstr>Network of Care</vt:lpstr>
      <vt:lpstr>National Institute of Mental Health</vt:lpstr>
      <vt:lpstr>Other Competition</vt:lpstr>
      <vt:lpstr>Map Before and After</vt:lpstr>
      <vt:lpstr>Project Demonstration</vt:lpstr>
      <vt:lpstr>HumanServices.net</vt:lpstr>
      <vt:lpstr>Information Politics</vt:lpstr>
      <vt:lpstr>Mapping Locations</vt:lpstr>
      <vt:lpstr>Survey Follow-up</vt:lpstr>
      <vt:lpstr>Data Fields Required</vt:lpstr>
      <vt:lpstr>Suggested Database Structuring</vt:lpstr>
      <vt:lpstr>Project Management</vt:lpstr>
      <vt:lpstr>Issues Encountered</vt:lpstr>
      <vt:lpstr>Risks &amp; Risks Mitigation</vt:lpstr>
      <vt:lpstr>Success Metrics</vt:lpstr>
      <vt:lpstr>Further Development Plans</vt:lpstr>
      <vt:lpstr>Lessons Learned / Reflection</vt:lpstr>
      <vt:lpstr>Client’s Feedback</vt:lpstr>
      <vt:lpstr>Questions?</vt:lpstr>
      <vt:lpstr>MIWatch.org</vt:lpstr>
      <vt:lpstr>Evaluation Plans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MIWatch.org</dc:title>
  <dc:creator> </dc:creator>
  <cp:lastModifiedBy> </cp:lastModifiedBy>
  <cp:revision>192</cp:revision>
  <dcterms:created xsi:type="dcterms:W3CDTF">2009-10-28T16:46:30Z</dcterms:created>
  <dcterms:modified xsi:type="dcterms:W3CDTF">2009-12-02T20:53:40Z</dcterms:modified>
</cp:coreProperties>
</file>