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9" r:id="rId3"/>
    <p:sldId id="257" r:id="rId4"/>
    <p:sldId id="258" r:id="rId5"/>
    <p:sldId id="282" r:id="rId6"/>
    <p:sldId id="260" r:id="rId7"/>
    <p:sldId id="261" r:id="rId8"/>
    <p:sldId id="263" r:id="rId9"/>
    <p:sldId id="262" r:id="rId10"/>
    <p:sldId id="284" r:id="rId11"/>
    <p:sldId id="286" r:id="rId12"/>
    <p:sldId id="264" r:id="rId13"/>
    <p:sldId id="265" r:id="rId14"/>
    <p:sldId id="266" r:id="rId15"/>
    <p:sldId id="267" r:id="rId16"/>
    <p:sldId id="281" r:id="rId17"/>
    <p:sldId id="285" r:id="rId18"/>
    <p:sldId id="269" r:id="rId19"/>
    <p:sldId id="270" r:id="rId20"/>
    <p:sldId id="280" r:id="rId21"/>
    <p:sldId id="279" r:id="rId22"/>
    <p:sldId id="272" r:id="rId23"/>
    <p:sldId id="273" r:id="rId24"/>
    <p:sldId id="274" r:id="rId25"/>
    <p:sldId id="275" r:id="rId26"/>
    <p:sldId id="276" r:id="rId27"/>
    <p:sldId id="27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709" autoAdjust="0"/>
  </p:normalViewPr>
  <p:slideViewPr>
    <p:cSldViewPr>
      <p:cViewPr varScale="1">
        <p:scale>
          <a:sx n="93" d="100"/>
          <a:sy n="93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28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Americans age 18 and up with diagnosable mental disorder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676" baseline="0" dirty="0"/>
                      <a:t>With
26%</a:t>
                    </a:r>
                  </a:p>
                </c:rich>
              </c:tx>
              <c:dLblPos val="bestFit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76" baseline="0" dirty="0"/>
                      <a:t>Without
74%</a:t>
                    </a:r>
                  </a:p>
                </c:rich>
              </c:tx>
              <c:dLblPos val="bestFit"/>
              <c:showCatName val="1"/>
              <c:showPercent val="1"/>
            </c:dLbl>
            <c:txPr>
              <a:bodyPr/>
              <a:lstStyle/>
              <a:p>
                <a:pPr>
                  <a:defRPr sz="1676" baseline="0"/>
                </a:pPr>
                <a:endParaRPr lang="en-US"/>
              </a:p>
            </c:txPr>
            <c:dLblPos val="bestFit"/>
            <c:showCatName val="1"/>
            <c:showPercent val="1"/>
            <c:showLeaderLines val="1"/>
          </c:dLbls>
          <c:cat>
            <c:strRef>
              <c:f>Sheet1!$A$2:$A$3</c:f>
              <c:strCache>
                <c:ptCount val="2"/>
                <c:pt idx="0">
                  <c:v>With</c:v>
                </c:pt>
                <c:pt idx="1">
                  <c:v>Without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26.2</c:v>
                </c:pt>
                <c:pt idx="1">
                  <c:v>73.8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FB1959-53C6-402F-97D4-BDF4B75E7DBF}" type="doc">
      <dgm:prSet loTypeId="urn:microsoft.com/office/officeart/2005/8/layout/process4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461C6A28-A475-4C6E-BA1F-DE21E850F42D}">
      <dgm:prSet phldrT="[Text]"/>
      <dgm:spPr/>
      <dgm:t>
        <a:bodyPr/>
        <a:lstStyle/>
        <a:p>
          <a:r>
            <a:rPr lang="en-US" dirty="0" smtClean="0"/>
            <a:t>Started as a CMU MISM project to incorporate map functionality onto site.</a:t>
          </a:r>
          <a:endParaRPr lang="en-US" dirty="0"/>
        </a:p>
      </dgm:t>
    </dgm:pt>
    <dgm:pt modelId="{22D6D115-DF0B-4E63-A998-4C98944DA664}" type="parTrans" cxnId="{130D716A-B697-4502-9E1D-2A426C2E3199}">
      <dgm:prSet/>
      <dgm:spPr/>
      <dgm:t>
        <a:bodyPr/>
        <a:lstStyle/>
        <a:p>
          <a:endParaRPr lang="en-US"/>
        </a:p>
      </dgm:t>
    </dgm:pt>
    <dgm:pt modelId="{B3705019-6C3E-46D6-B3CE-2D1071FF0CF8}" type="sibTrans" cxnId="{130D716A-B697-4502-9E1D-2A426C2E3199}">
      <dgm:prSet/>
      <dgm:spPr/>
      <dgm:t>
        <a:bodyPr/>
        <a:lstStyle/>
        <a:p>
          <a:endParaRPr lang="en-US"/>
        </a:p>
      </dgm:t>
    </dgm:pt>
    <dgm:pt modelId="{9E5D82C4-E6EF-4A65-8B03-1D8CF98509AA}">
      <dgm:prSet phldrT="[Text]"/>
      <dgm:spPr/>
      <dgm:t>
        <a:bodyPr/>
        <a:lstStyle/>
        <a:p>
          <a:r>
            <a:rPr lang="en-US" dirty="0" smtClean="0"/>
            <a:t>Code written in PHP</a:t>
          </a:r>
          <a:endParaRPr lang="en-US" dirty="0"/>
        </a:p>
      </dgm:t>
    </dgm:pt>
    <dgm:pt modelId="{F0A4689A-2FB6-4A00-B307-50D659D459C0}" type="parTrans" cxnId="{F415A075-39F6-46A5-B1FD-190E5B2A3397}">
      <dgm:prSet/>
      <dgm:spPr/>
      <dgm:t>
        <a:bodyPr/>
        <a:lstStyle/>
        <a:p>
          <a:endParaRPr lang="en-US"/>
        </a:p>
      </dgm:t>
    </dgm:pt>
    <dgm:pt modelId="{99D32693-5AC2-4EF1-A2D8-779F1A7B6BF0}" type="sibTrans" cxnId="{F415A075-39F6-46A5-B1FD-190E5B2A3397}">
      <dgm:prSet/>
      <dgm:spPr/>
      <dgm:t>
        <a:bodyPr/>
        <a:lstStyle/>
        <a:p>
          <a:endParaRPr lang="en-US"/>
        </a:p>
      </dgm:t>
    </dgm:pt>
    <dgm:pt modelId="{DBAC38A7-C78E-428D-9B42-56F1BA5659F1}">
      <dgm:prSet phldrT="[Text]"/>
      <dgm:spPr/>
      <dgm:t>
        <a:bodyPr/>
        <a:lstStyle/>
        <a:p>
          <a:r>
            <a:rPr lang="en-US" dirty="0" smtClean="0"/>
            <a:t>Map only listed locations users could manually scroll through</a:t>
          </a:r>
          <a:endParaRPr lang="en-US" dirty="0"/>
        </a:p>
      </dgm:t>
    </dgm:pt>
    <dgm:pt modelId="{C9081602-D646-4BE6-8246-8C8166A0857A}" type="parTrans" cxnId="{569F11F4-72D8-4456-8BCA-81D241ACE531}">
      <dgm:prSet/>
      <dgm:spPr/>
      <dgm:t>
        <a:bodyPr/>
        <a:lstStyle/>
        <a:p>
          <a:endParaRPr lang="en-US"/>
        </a:p>
      </dgm:t>
    </dgm:pt>
    <dgm:pt modelId="{D2FB222B-060B-45A4-B28B-B15D0C12719D}" type="sibTrans" cxnId="{569F11F4-72D8-4456-8BCA-81D241ACE531}">
      <dgm:prSet/>
      <dgm:spPr/>
      <dgm:t>
        <a:bodyPr/>
        <a:lstStyle/>
        <a:p>
          <a:endParaRPr lang="en-US"/>
        </a:p>
      </dgm:t>
    </dgm:pt>
    <dgm:pt modelId="{BD61A20A-8CF8-48A1-9360-430A223D8F5A}">
      <dgm:prSet phldrT="[Text]"/>
      <dgm:spPr/>
      <dgm:t>
        <a:bodyPr/>
        <a:lstStyle/>
        <a:p>
          <a:r>
            <a:rPr lang="en-US" dirty="0" smtClean="0"/>
            <a:t>Code passed to CMU 67-274 team as zip file</a:t>
          </a:r>
          <a:endParaRPr lang="en-US" dirty="0"/>
        </a:p>
      </dgm:t>
    </dgm:pt>
    <dgm:pt modelId="{3504C6F8-767E-4503-AA99-06B1A5EC0564}" type="parTrans" cxnId="{888B3BB1-ABE4-41CC-85BB-9E094F9578F7}">
      <dgm:prSet/>
      <dgm:spPr/>
      <dgm:t>
        <a:bodyPr/>
        <a:lstStyle/>
        <a:p>
          <a:endParaRPr lang="en-US"/>
        </a:p>
      </dgm:t>
    </dgm:pt>
    <dgm:pt modelId="{F0B5A6B7-B826-439E-9A75-C60A8D51658E}" type="sibTrans" cxnId="{888B3BB1-ABE4-41CC-85BB-9E094F9578F7}">
      <dgm:prSet/>
      <dgm:spPr/>
      <dgm:t>
        <a:bodyPr/>
        <a:lstStyle/>
        <a:p>
          <a:endParaRPr lang="en-US"/>
        </a:p>
      </dgm:t>
    </dgm:pt>
    <dgm:pt modelId="{C57688AF-E1DC-4C03-A087-B9F503F6B089}">
      <dgm:prSet phldrT="[Text]"/>
      <dgm:spPr/>
      <dgm:t>
        <a:bodyPr/>
        <a:lstStyle/>
        <a:p>
          <a:r>
            <a:rPr lang="en-US" dirty="0" smtClean="0"/>
            <a:t>Code was translated to Ruby on Rails programming language</a:t>
          </a:r>
          <a:endParaRPr lang="en-US" dirty="0"/>
        </a:p>
      </dgm:t>
    </dgm:pt>
    <dgm:pt modelId="{3B36DD17-8BF6-408D-82A5-CD463D82BD3A}" type="parTrans" cxnId="{F33F9EB1-167A-456E-B0DE-755AB050B3BA}">
      <dgm:prSet/>
      <dgm:spPr/>
      <dgm:t>
        <a:bodyPr/>
        <a:lstStyle/>
        <a:p>
          <a:endParaRPr lang="en-US"/>
        </a:p>
      </dgm:t>
    </dgm:pt>
    <dgm:pt modelId="{DDA5A49D-5563-407F-9919-EEAC060C1C6C}" type="sibTrans" cxnId="{F33F9EB1-167A-456E-B0DE-755AB050B3BA}">
      <dgm:prSet/>
      <dgm:spPr/>
      <dgm:t>
        <a:bodyPr/>
        <a:lstStyle/>
        <a:p>
          <a:endParaRPr lang="en-US"/>
        </a:p>
      </dgm:t>
    </dgm:pt>
    <dgm:pt modelId="{FE29C689-6A8E-4C4F-BB73-4A2876E5434B}">
      <dgm:prSet phldrT="[Text]"/>
      <dgm:spPr/>
      <dgm:t>
        <a:bodyPr/>
        <a:lstStyle/>
        <a:p>
          <a:r>
            <a:rPr lang="en-US" dirty="0" smtClean="0"/>
            <a:t>Began considering various ways to reorganize site structure for map display</a:t>
          </a:r>
          <a:endParaRPr lang="en-US" dirty="0"/>
        </a:p>
      </dgm:t>
    </dgm:pt>
    <dgm:pt modelId="{19377B12-6B39-4BB4-BCF5-F8C8632DB6C3}" type="parTrans" cxnId="{2BCBAEF2-45C1-4AE7-8C2D-9B52AABB9479}">
      <dgm:prSet/>
      <dgm:spPr/>
      <dgm:t>
        <a:bodyPr/>
        <a:lstStyle/>
        <a:p>
          <a:endParaRPr lang="en-US"/>
        </a:p>
      </dgm:t>
    </dgm:pt>
    <dgm:pt modelId="{3135E786-7FD7-4D40-95D5-F67325B02AB4}" type="sibTrans" cxnId="{2BCBAEF2-45C1-4AE7-8C2D-9B52AABB9479}">
      <dgm:prSet/>
      <dgm:spPr/>
      <dgm:t>
        <a:bodyPr/>
        <a:lstStyle/>
        <a:p>
          <a:endParaRPr lang="en-US"/>
        </a:p>
      </dgm:t>
    </dgm:pt>
    <dgm:pt modelId="{48382DE3-E84B-4F80-917A-638E7B7F0F05}">
      <dgm:prSet phldrT="[Text]"/>
      <dgm:spPr/>
      <dgm:t>
        <a:bodyPr/>
        <a:lstStyle/>
        <a:p>
          <a:r>
            <a:rPr lang="en-US" dirty="0" smtClean="0"/>
            <a:t>Continuation with coding of map search abilities</a:t>
          </a:r>
          <a:endParaRPr lang="en-US" dirty="0"/>
        </a:p>
      </dgm:t>
    </dgm:pt>
    <dgm:pt modelId="{B4ECE9E4-DF66-4D2B-B10A-75D682A99B91}" type="parTrans" cxnId="{DA44C518-49D0-4104-B317-1782BC872A13}">
      <dgm:prSet/>
      <dgm:spPr/>
      <dgm:t>
        <a:bodyPr/>
        <a:lstStyle/>
        <a:p>
          <a:endParaRPr lang="en-US"/>
        </a:p>
      </dgm:t>
    </dgm:pt>
    <dgm:pt modelId="{D5E535AF-279C-4EE7-945E-BA1714BD9DA0}" type="sibTrans" cxnId="{DA44C518-49D0-4104-B317-1782BC872A13}">
      <dgm:prSet/>
      <dgm:spPr/>
      <dgm:t>
        <a:bodyPr/>
        <a:lstStyle/>
        <a:p>
          <a:endParaRPr lang="en-US"/>
        </a:p>
      </dgm:t>
    </dgm:pt>
    <dgm:pt modelId="{9724320B-B7C4-46C4-A363-E7E75B8C1A28}">
      <dgm:prSet phldrT="[Text]"/>
      <dgm:spPr/>
      <dgm:t>
        <a:bodyPr/>
        <a:lstStyle/>
        <a:p>
          <a:r>
            <a:rPr lang="en-US" dirty="0" smtClean="0"/>
            <a:t>Added zip code search abilities</a:t>
          </a:r>
          <a:endParaRPr lang="en-US" dirty="0"/>
        </a:p>
      </dgm:t>
    </dgm:pt>
    <dgm:pt modelId="{BCB72517-01F3-4E36-B3FC-C8FD501DD0B3}" type="parTrans" cxnId="{BB5E95EC-379F-4E58-8C96-027570AA0B4B}">
      <dgm:prSet/>
      <dgm:spPr/>
      <dgm:t>
        <a:bodyPr/>
        <a:lstStyle/>
        <a:p>
          <a:endParaRPr lang="en-US"/>
        </a:p>
      </dgm:t>
    </dgm:pt>
    <dgm:pt modelId="{84420977-9741-4AFE-9E1B-57514C33FD41}" type="sibTrans" cxnId="{BB5E95EC-379F-4E58-8C96-027570AA0B4B}">
      <dgm:prSet/>
      <dgm:spPr/>
      <dgm:t>
        <a:bodyPr/>
        <a:lstStyle/>
        <a:p>
          <a:endParaRPr lang="en-US"/>
        </a:p>
      </dgm:t>
    </dgm:pt>
    <dgm:pt modelId="{AD92A8A1-F8DE-4CD7-B95F-B5C6EEADA158}">
      <dgm:prSet phldrT="[Text]"/>
      <dgm:spPr/>
      <dgm:t>
        <a:bodyPr/>
        <a:lstStyle/>
        <a:p>
          <a:r>
            <a:rPr lang="en-US" dirty="0" smtClean="0"/>
            <a:t>Communication initiated with data providers regarding field organization</a:t>
          </a:r>
          <a:endParaRPr lang="en-US" dirty="0"/>
        </a:p>
      </dgm:t>
    </dgm:pt>
    <dgm:pt modelId="{01AC5DB7-8AED-46C6-AA7A-BD1AE865AAD0}" type="parTrans" cxnId="{F4B261AB-22E1-4C36-AB09-8221B3DF6FC9}">
      <dgm:prSet/>
      <dgm:spPr/>
      <dgm:t>
        <a:bodyPr/>
        <a:lstStyle/>
        <a:p>
          <a:endParaRPr lang="en-US"/>
        </a:p>
      </dgm:t>
    </dgm:pt>
    <dgm:pt modelId="{79CE568E-05CA-4478-A425-370977E27DE0}" type="sibTrans" cxnId="{F4B261AB-22E1-4C36-AB09-8221B3DF6FC9}">
      <dgm:prSet/>
      <dgm:spPr/>
      <dgm:t>
        <a:bodyPr/>
        <a:lstStyle/>
        <a:p>
          <a:endParaRPr lang="en-US"/>
        </a:p>
      </dgm:t>
    </dgm:pt>
    <dgm:pt modelId="{E31ED4D1-19CF-426F-A8D7-1EAB0950C479}">
      <dgm:prSet phldrT="[Text]"/>
      <dgm:spPr/>
      <dgm:t>
        <a:bodyPr/>
        <a:lstStyle/>
        <a:p>
          <a:r>
            <a:rPr lang="en-US" dirty="0" smtClean="0"/>
            <a:t>Embedding map to </a:t>
          </a:r>
          <a:r>
            <a:rPr lang="en-US" dirty="0" err="1" smtClean="0"/>
            <a:t>MIWatch</a:t>
          </a:r>
          <a:r>
            <a:rPr lang="en-US" dirty="0" smtClean="0"/>
            <a:t> site</a:t>
          </a:r>
          <a:endParaRPr lang="en-US" dirty="0"/>
        </a:p>
      </dgm:t>
    </dgm:pt>
    <dgm:pt modelId="{100ACF23-0E5F-4269-A1EE-48CB5809E0F8}" type="parTrans" cxnId="{1D691351-AD1F-4C6F-B069-D78853600D63}">
      <dgm:prSet/>
      <dgm:spPr/>
    </dgm:pt>
    <dgm:pt modelId="{46D286BE-63D0-493D-8C8E-9B82B090B829}" type="sibTrans" cxnId="{1D691351-AD1F-4C6F-B069-D78853600D63}">
      <dgm:prSet/>
      <dgm:spPr/>
    </dgm:pt>
    <dgm:pt modelId="{8156811C-11DF-4489-9A28-4DBCF6B5C3E7}">
      <dgm:prSet phldrT="[Text]"/>
      <dgm:spPr/>
      <dgm:t>
        <a:bodyPr/>
        <a:lstStyle/>
        <a:p>
          <a:r>
            <a:rPr lang="en-US" dirty="0" smtClean="0"/>
            <a:t>www.miwatch.org/cmu test/preview site</a:t>
          </a:r>
          <a:endParaRPr lang="en-US" dirty="0"/>
        </a:p>
      </dgm:t>
    </dgm:pt>
    <dgm:pt modelId="{89F618AD-9F7A-4372-9D10-E93F31C3C36E}" type="parTrans" cxnId="{A48530FB-52A6-4E42-9961-C664D1508E1F}">
      <dgm:prSet/>
      <dgm:spPr/>
    </dgm:pt>
    <dgm:pt modelId="{DC049745-EA3F-4369-9582-B06950B845E3}" type="sibTrans" cxnId="{A48530FB-52A6-4E42-9961-C664D1508E1F}">
      <dgm:prSet/>
      <dgm:spPr/>
    </dgm:pt>
    <dgm:pt modelId="{463507B7-B36E-4A73-808A-83F8C76D5018}" type="pres">
      <dgm:prSet presAssocID="{96FB1959-53C6-402F-97D4-BDF4B75E7DB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BD1C00-1CE3-4AEC-812F-A8BC4B5B879D}" type="pres">
      <dgm:prSet presAssocID="{E31ED4D1-19CF-426F-A8D7-1EAB0950C479}" presName="boxAndChildren" presStyleCnt="0"/>
      <dgm:spPr/>
    </dgm:pt>
    <dgm:pt modelId="{00F9CBE2-5314-4971-9565-D80C1A7A8D0F}" type="pres">
      <dgm:prSet presAssocID="{E31ED4D1-19CF-426F-A8D7-1EAB0950C479}" presName="parentTextBox" presStyleLbl="node1" presStyleIdx="0" presStyleCnt="4"/>
      <dgm:spPr/>
      <dgm:t>
        <a:bodyPr/>
        <a:lstStyle/>
        <a:p>
          <a:endParaRPr lang="en-US"/>
        </a:p>
      </dgm:t>
    </dgm:pt>
    <dgm:pt modelId="{8A1D778D-8801-4698-8B01-483DC2D91348}" type="pres">
      <dgm:prSet presAssocID="{E31ED4D1-19CF-426F-A8D7-1EAB0950C479}" presName="entireBox" presStyleLbl="node1" presStyleIdx="0" presStyleCnt="4"/>
      <dgm:spPr/>
      <dgm:t>
        <a:bodyPr/>
        <a:lstStyle/>
        <a:p>
          <a:endParaRPr lang="en-US"/>
        </a:p>
      </dgm:t>
    </dgm:pt>
    <dgm:pt modelId="{0416C403-08BD-4EE4-B612-CE0E287D0502}" type="pres">
      <dgm:prSet presAssocID="{E31ED4D1-19CF-426F-A8D7-1EAB0950C479}" presName="descendantBox" presStyleCnt="0"/>
      <dgm:spPr/>
    </dgm:pt>
    <dgm:pt modelId="{9BE15620-68F4-47CA-9876-D811D2A40E29}" type="pres">
      <dgm:prSet presAssocID="{8156811C-11DF-4489-9A28-4DBCF6B5C3E7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E4BED-1090-4FE7-8349-6813825B9808}" type="pres">
      <dgm:prSet presAssocID="{D5E535AF-279C-4EE7-945E-BA1714BD9DA0}" presName="sp" presStyleCnt="0"/>
      <dgm:spPr/>
    </dgm:pt>
    <dgm:pt modelId="{7F7142B2-656B-4C35-B820-CECEE8DAFD0D}" type="pres">
      <dgm:prSet presAssocID="{48382DE3-E84B-4F80-917A-638E7B7F0F05}" presName="arrowAndChildren" presStyleCnt="0"/>
      <dgm:spPr/>
    </dgm:pt>
    <dgm:pt modelId="{A84908AA-8DF6-47C6-B080-36DEF1500717}" type="pres">
      <dgm:prSet presAssocID="{48382DE3-E84B-4F80-917A-638E7B7F0F05}" presName="parentTextArrow" presStyleLbl="node1" presStyleIdx="0" presStyleCnt="4"/>
      <dgm:spPr/>
      <dgm:t>
        <a:bodyPr/>
        <a:lstStyle/>
        <a:p>
          <a:endParaRPr lang="en-US"/>
        </a:p>
      </dgm:t>
    </dgm:pt>
    <dgm:pt modelId="{576CEC1F-D80C-48D8-9787-86DC700812B4}" type="pres">
      <dgm:prSet presAssocID="{48382DE3-E84B-4F80-917A-638E7B7F0F05}" presName="arrow" presStyleLbl="node1" presStyleIdx="1" presStyleCnt="4"/>
      <dgm:spPr/>
      <dgm:t>
        <a:bodyPr/>
        <a:lstStyle/>
        <a:p>
          <a:endParaRPr lang="en-US"/>
        </a:p>
      </dgm:t>
    </dgm:pt>
    <dgm:pt modelId="{16733303-E8BD-476D-8B8F-AAF19B1022CB}" type="pres">
      <dgm:prSet presAssocID="{48382DE3-E84B-4F80-917A-638E7B7F0F05}" presName="descendantArrow" presStyleCnt="0"/>
      <dgm:spPr/>
    </dgm:pt>
    <dgm:pt modelId="{937C2F22-FEBF-417B-A746-606AEFD102CF}" type="pres">
      <dgm:prSet presAssocID="{9724320B-B7C4-46C4-A363-E7E75B8C1A28}" presName="childTextArrow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D14CD-5C4E-46A3-9341-9660274B0B0A}" type="pres">
      <dgm:prSet presAssocID="{AD92A8A1-F8DE-4CD7-B95F-B5C6EEADA158}" presName="childTextArrow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0DBD0-75A8-4D47-BE20-1FABBAAB1418}" type="pres">
      <dgm:prSet presAssocID="{F0B5A6B7-B826-439E-9A75-C60A8D51658E}" presName="sp" presStyleCnt="0"/>
      <dgm:spPr/>
    </dgm:pt>
    <dgm:pt modelId="{7C9FC96C-48FA-4912-96A7-12662C140B57}" type="pres">
      <dgm:prSet presAssocID="{BD61A20A-8CF8-48A1-9360-430A223D8F5A}" presName="arrowAndChildren" presStyleCnt="0"/>
      <dgm:spPr/>
    </dgm:pt>
    <dgm:pt modelId="{130EDA6A-6014-4AEF-B2E2-C330081E1428}" type="pres">
      <dgm:prSet presAssocID="{BD61A20A-8CF8-48A1-9360-430A223D8F5A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0B744594-EFD6-4205-BF72-6B54A787E479}" type="pres">
      <dgm:prSet presAssocID="{BD61A20A-8CF8-48A1-9360-430A223D8F5A}" presName="arrow" presStyleLbl="node1" presStyleIdx="2" presStyleCnt="4"/>
      <dgm:spPr/>
      <dgm:t>
        <a:bodyPr/>
        <a:lstStyle/>
        <a:p>
          <a:endParaRPr lang="en-US"/>
        </a:p>
      </dgm:t>
    </dgm:pt>
    <dgm:pt modelId="{537804C3-47DF-4EEE-BE53-AEA52ACE390E}" type="pres">
      <dgm:prSet presAssocID="{BD61A20A-8CF8-48A1-9360-430A223D8F5A}" presName="descendantArrow" presStyleCnt="0"/>
      <dgm:spPr/>
    </dgm:pt>
    <dgm:pt modelId="{39613277-2053-493B-B241-D075931F1EBE}" type="pres">
      <dgm:prSet presAssocID="{C57688AF-E1DC-4C03-A087-B9F503F6B089}" presName="childTextArrow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8F977E-EBF0-4F1F-AEC0-91DEAFE741DE}" type="pres">
      <dgm:prSet presAssocID="{FE29C689-6A8E-4C4F-BB73-4A2876E5434B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E753A-7B8F-4CDB-828F-FDEE617AFA3C}" type="pres">
      <dgm:prSet presAssocID="{B3705019-6C3E-46D6-B3CE-2D1071FF0CF8}" presName="sp" presStyleCnt="0"/>
      <dgm:spPr/>
    </dgm:pt>
    <dgm:pt modelId="{16F244EC-828C-48AE-8959-0A9083D86287}" type="pres">
      <dgm:prSet presAssocID="{461C6A28-A475-4C6E-BA1F-DE21E850F42D}" presName="arrowAndChildren" presStyleCnt="0"/>
      <dgm:spPr/>
    </dgm:pt>
    <dgm:pt modelId="{9C0C43A1-C106-4FBF-8C70-D9E4C2D0963E}" type="pres">
      <dgm:prSet presAssocID="{461C6A28-A475-4C6E-BA1F-DE21E850F42D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2D5D3CEE-4674-4536-B5CE-6A6EC042713F}" type="pres">
      <dgm:prSet presAssocID="{461C6A28-A475-4C6E-BA1F-DE21E850F42D}" presName="arrow" presStyleLbl="node1" presStyleIdx="3" presStyleCnt="4"/>
      <dgm:spPr/>
      <dgm:t>
        <a:bodyPr/>
        <a:lstStyle/>
        <a:p>
          <a:endParaRPr lang="en-US"/>
        </a:p>
      </dgm:t>
    </dgm:pt>
    <dgm:pt modelId="{29E94BA4-E620-424B-AF6F-A097ED50B04D}" type="pres">
      <dgm:prSet presAssocID="{461C6A28-A475-4C6E-BA1F-DE21E850F42D}" presName="descendantArrow" presStyleCnt="0"/>
      <dgm:spPr/>
    </dgm:pt>
    <dgm:pt modelId="{74AC0E3A-7B84-4976-B018-5B9BF6D37585}" type="pres">
      <dgm:prSet presAssocID="{9E5D82C4-E6EF-4A65-8B03-1D8CF98509AA}" presName="childTextArrow" presStyleLbl="f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AC6053-7A4B-47E4-B926-8B582389C954}" type="pres">
      <dgm:prSet presAssocID="{DBAC38A7-C78E-428D-9B42-56F1BA5659F1}" presName="childTextArrow" presStyleLbl="f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8B3BB1-ABE4-41CC-85BB-9E094F9578F7}" srcId="{96FB1959-53C6-402F-97D4-BDF4B75E7DBF}" destId="{BD61A20A-8CF8-48A1-9360-430A223D8F5A}" srcOrd="1" destOrd="0" parTransId="{3504C6F8-767E-4503-AA99-06B1A5EC0564}" sibTransId="{F0B5A6B7-B826-439E-9A75-C60A8D51658E}"/>
    <dgm:cxn modelId="{14CA9287-B38E-45CD-9946-B729A21619C2}" type="presOf" srcId="{BD61A20A-8CF8-48A1-9360-430A223D8F5A}" destId="{130EDA6A-6014-4AEF-B2E2-C330081E1428}" srcOrd="0" destOrd="0" presId="urn:microsoft.com/office/officeart/2005/8/layout/process4"/>
    <dgm:cxn modelId="{C7340CD1-5DC2-4F14-8C3A-FBC1F385C3F9}" type="presOf" srcId="{48382DE3-E84B-4F80-917A-638E7B7F0F05}" destId="{A84908AA-8DF6-47C6-B080-36DEF1500717}" srcOrd="0" destOrd="0" presId="urn:microsoft.com/office/officeart/2005/8/layout/process4"/>
    <dgm:cxn modelId="{B3E8F66B-E3C2-4E7C-B9E2-D8276B9D6985}" type="presOf" srcId="{9724320B-B7C4-46C4-A363-E7E75B8C1A28}" destId="{937C2F22-FEBF-417B-A746-606AEFD102CF}" srcOrd="0" destOrd="0" presId="urn:microsoft.com/office/officeart/2005/8/layout/process4"/>
    <dgm:cxn modelId="{8EC93D9D-F7E7-4ACA-960F-6A1B3728791D}" type="presOf" srcId="{E31ED4D1-19CF-426F-A8D7-1EAB0950C479}" destId="{00F9CBE2-5314-4971-9565-D80C1A7A8D0F}" srcOrd="0" destOrd="0" presId="urn:microsoft.com/office/officeart/2005/8/layout/process4"/>
    <dgm:cxn modelId="{F4B261AB-22E1-4C36-AB09-8221B3DF6FC9}" srcId="{48382DE3-E84B-4F80-917A-638E7B7F0F05}" destId="{AD92A8A1-F8DE-4CD7-B95F-B5C6EEADA158}" srcOrd="1" destOrd="0" parTransId="{01AC5DB7-8AED-46C6-AA7A-BD1AE865AAD0}" sibTransId="{79CE568E-05CA-4478-A425-370977E27DE0}"/>
    <dgm:cxn modelId="{019CA11E-09CF-45CE-957F-E50D6D9F8BD2}" type="presOf" srcId="{8156811C-11DF-4489-9A28-4DBCF6B5C3E7}" destId="{9BE15620-68F4-47CA-9876-D811D2A40E29}" srcOrd="0" destOrd="0" presId="urn:microsoft.com/office/officeart/2005/8/layout/process4"/>
    <dgm:cxn modelId="{F415A075-39F6-46A5-B1FD-190E5B2A3397}" srcId="{461C6A28-A475-4C6E-BA1F-DE21E850F42D}" destId="{9E5D82C4-E6EF-4A65-8B03-1D8CF98509AA}" srcOrd="0" destOrd="0" parTransId="{F0A4689A-2FB6-4A00-B307-50D659D459C0}" sibTransId="{99D32693-5AC2-4EF1-A2D8-779F1A7B6BF0}"/>
    <dgm:cxn modelId="{93EE5619-B16B-40C5-A235-127F9BD8A7F1}" type="presOf" srcId="{E31ED4D1-19CF-426F-A8D7-1EAB0950C479}" destId="{8A1D778D-8801-4698-8B01-483DC2D91348}" srcOrd="1" destOrd="0" presId="urn:microsoft.com/office/officeart/2005/8/layout/process4"/>
    <dgm:cxn modelId="{BE326E53-31CD-4299-BE63-D27B20B38254}" type="presOf" srcId="{461C6A28-A475-4C6E-BA1F-DE21E850F42D}" destId="{9C0C43A1-C106-4FBF-8C70-D9E4C2D0963E}" srcOrd="0" destOrd="0" presId="urn:microsoft.com/office/officeart/2005/8/layout/process4"/>
    <dgm:cxn modelId="{510F612F-D6A7-498F-B388-D0175A0C7E95}" type="presOf" srcId="{C57688AF-E1DC-4C03-A087-B9F503F6B089}" destId="{39613277-2053-493B-B241-D075931F1EBE}" srcOrd="0" destOrd="0" presId="urn:microsoft.com/office/officeart/2005/8/layout/process4"/>
    <dgm:cxn modelId="{9C07EBA6-4F72-44FD-BCFA-7ECCB9CA3508}" type="presOf" srcId="{9E5D82C4-E6EF-4A65-8B03-1D8CF98509AA}" destId="{74AC0E3A-7B84-4976-B018-5B9BF6D37585}" srcOrd="0" destOrd="0" presId="urn:microsoft.com/office/officeart/2005/8/layout/process4"/>
    <dgm:cxn modelId="{470788A6-63DA-4894-9B0B-274961DEA3B6}" type="presOf" srcId="{BD61A20A-8CF8-48A1-9360-430A223D8F5A}" destId="{0B744594-EFD6-4205-BF72-6B54A787E479}" srcOrd="1" destOrd="0" presId="urn:microsoft.com/office/officeart/2005/8/layout/process4"/>
    <dgm:cxn modelId="{A48530FB-52A6-4E42-9961-C664D1508E1F}" srcId="{E31ED4D1-19CF-426F-A8D7-1EAB0950C479}" destId="{8156811C-11DF-4489-9A28-4DBCF6B5C3E7}" srcOrd="0" destOrd="0" parTransId="{89F618AD-9F7A-4372-9D10-E93F31C3C36E}" sibTransId="{DC049745-EA3F-4369-9582-B06950B845E3}"/>
    <dgm:cxn modelId="{130D716A-B697-4502-9E1D-2A426C2E3199}" srcId="{96FB1959-53C6-402F-97D4-BDF4B75E7DBF}" destId="{461C6A28-A475-4C6E-BA1F-DE21E850F42D}" srcOrd="0" destOrd="0" parTransId="{22D6D115-DF0B-4E63-A998-4C98944DA664}" sibTransId="{B3705019-6C3E-46D6-B3CE-2D1071FF0CF8}"/>
    <dgm:cxn modelId="{DA44C518-49D0-4104-B317-1782BC872A13}" srcId="{96FB1959-53C6-402F-97D4-BDF4B75E7DBF}" destId="{48382DE3-E84B-4F80-917A-638E7B7F0F05}" srcOrd="2" destOrd="0" parTransId="{B4ECE9E4-DF66-4D2B-B10A-75D682A99B91}" sibTransId="{D5E535AF-279C-4EE7-945E-BA1714BD9DA0}"/>
    <dgm:cxn modelId="{2F6EFE32-645B-460A-9156-A103D0EC53CE}" type="presOf" srcId="{AD92A8A1-F8DE-4CD7-B95F-B5C6EEADA158}" destId="{ECDD14CD-5C4E-46A3-9341-9660274B0B0A}" srcOrd="0" destOrd="0" presId="urn:microsoft.com/office/officeart/2005/8/layout/process4"/>
    <dgm:cxn modelId="{BB5E95EC-379F-4E58-8C96-027570AA0B4B}" srcId="{48382DE3-E84B-4F80-917A-638E7B7F0F05}" destId="{9724320B-B7C4-46C4-A363-E7E75B8C1A28}" srcOrd="0" destOrd="0" parTransId="{BCB72517-01F3-4E36-B3FC-C8FD501DD0B3}" sibTransId="{84420977-9741-4AFE-9E1B-57514C33FD41}"/>
    <dgm:cxn modelId="{82412255-97F2-4E0B-B75D-B6102028BC7B}" type="presOf" srcId="{96FB1959-53C6-402F-97D4-BDF4B75E7DBF}" destId="{463507B7-B36E-4A73-808A-83F8C76D5018}" srcOrd="0" destOrd="0" presId="urn:microsoft.com/office/officeart/2005/8/layout/process4"/>
    <dgm:cxn modelId="{F33F9EB1-167A-456E-B0DE-755AB050B3BA}" srcId="{BD61A20A-8CF8-48A1-9360-430A223D8F5A}" destId="{C57688AF-E1DC-4C03-A087-B9F503F6B089}" srcOrd="0" destOrd="0" parTransId="{3B36DD17-8BF6-408D-82A5-CD463D82BD3A}" sibTransId="{DDA5A49D-5563-407F-9919-EEAC060C1C6C}"/>
    <dgm:cxn modelId="{2BCBAEF2-45C1-4AE7-8C2D-9B52AABB9479}" srcId="{BD61A20A-8CF8-48A1-9360-430A223D8F5A}" destId="{FE29C689-6A8E-4C4F-BB73-4A2876E5434B}" srcOrd="1" destOrd="0" parTransId="{19377B12-6B39-4BB4-BCF5-F8C8632DB6C3}" sibTransId="{3135E786-7FD7-4D40-95D5-F67325B02AB4}"/>
    <dgm:cxn modelId="{1D691351-AD1F-4C6F-B069-D78853600D63}" srcId="{96FB1959-53C6-402F-97D4-BDF4B75E7DBF}" destId="{E31ED4D1-19CF-426F-A8D7-1EAB0950C479}" srcOrd="3" destOrd="0" parTransId="{100ACF23-0E5F-4269-A1EE-48CB5809E0F8}" sibTransId="{46D286BE-63D0-493D-8C8E-9B82B090B829}"/>
    <dgm:cxn modelId="{569F11F4-72D8-4456-8BCA-81D241ACE531}" srcId="{461C6A28-A475-4C6E-BA1F-DE21E850F42D}" destId="{DBAC38A7-C78E-428D-9B42-56F1BA5659F1}" srcOrd="1" destOrd="0" parTransId="{C9081602-D646-4BE6-8246-8C8166A0857A}" sibTransId="{D2FB222B-060B-45A4-B28B-B15D0C12719D}"/>
    <dgm:cxn modelId="{2767244B-951C-4A69-A6FC-6B4BFFA1C067}" type="presOf" srcId="{DBAC38A7-C78E-428D-9B42-56F1BA5659F1}" destId="{CBAC6053-7A4B-47E4-B926-8B582389C954}" srcOrd="0" destOrd="0" presId="urn:microsoft.com/office/officeart/2005/8/layout/process4"/>
    <dgm:cxn modelId="{DA9A765C-69B2-4C1F-B00B-19921DFD70FE}" type="presOf" srcId="{461C6A28-A475-4C6E-BA1F-DE21E850F42D}" destId="{2D5D3CEE-4674-4536-B5CE-6A6EC042713F}" srcOrd="1" destOrd="0" presId="urn:microsoft.com/office/officeart/2005/8/layout/process4"/>
    <dgm:cxn modelId="{3C52F303-1FF7-48C5-B373-44A26D72A7D3}" type="presOf" srcId="{FE29C689-6A8E-4C4F-BB73-4A2876E5434B}" destId="{F28F977E-EBF0-4F1F-AEC0-91DEAFE741DE}" srcOrd="0" destOrd="0" presId="urn:microsoft.com/office/officeart/2005/8/layout/process4"/>
    <dgm:cxn modelId="{49D4E3CA-7C10-43F5-BFFD-AE5A0125785F}" type="presOf" srcId="{48382DE3-E84B-4F80-917A-638E7B7F0F05}" destId="{576CEC1F-D80C-48D8-9787-86DC700812B4}" srcOrd="1" destOrd="0" presId="urn:microsoft.com/office/officeart/2005/8/layout/process4"/>
    <dgm:cxn modelId="{DB914AD5-EA2E-4B79-9D9C-D3C15E303C6E}" type="presParOf" srcId="{463507B7-B36E-4A73-808A-83F8C76D5018}" destId="{3DBD1C00-1CE3-4AEC-812F-A8BC4B5B879D}" srcOrd="0" destOrd="0" presId="urn:microsoft.com/office/officeart/2005/8/layout/process4"/>
    <dgm:cxn modelId="{7F26BBE1-60AC-4A47-829B-6CA05234BDF3}" type="presParOf" srcId="{3DBD1C00-1CE3-4AEC-812F-A8BC4B5B879D}" destId="{00F9CBE2-5314-4971-9565-D80C1A7A8D0F}" srcOrd="0" destOrd="0" presId="urn:microsoft.com/office/officeart/2005/8/layout/process4"/>
    <dgm:cxn modelId="{7CA2F0BC-5353-40E7-99C0-85369EDB6D04}" type="presParOf" srcId="{3DBD1C00-1CE3-4AEC-812F-A8BC4B5B879D}" destId="{8A1D778D-8801-4698-8B01-483DC2D91348}" srcOrd="1" destOrd="0" presId="urn:microsoft.com/office/officeart/2005/8/layout/process4"/>
    <dgm:cxn modelId="{F642CBF7-10CC-482F-BA31-593DA8381E1B}" type="presParOf" srcId="{3DBD1C00-1CE3-4AEC-812F-A8BC4B5B879D}" destId="{0416C403-08BD-4EE4-B612-CE0E287D0502}" srcOrd="2" destOrd="0" presId="urn:microsoft.com/office/officeart/2005/8/layout/process4"/>
    <dgm:cxn modelId="{D7A40633-7D14-4E75-A066-840CA9FAC4F7}" type="presParOf" srcId="{0416C403-08BD-4EE4-B612-CE0E287D0502}" destId="{9BE15620-68F4-47CA-9876-D811D2A40E29}" srcOrd="0" destOrd="0" presId="urn:microsoft.com/office/officeart/2005/8/layout/process4"/>
    <dgm:cxn modelId="{A78F5350-F276-40F3-AF2E-333210473D77}" type="presParOf" srcId="{463507B7-B36E-4A73-808A-83F8C76D5018}" destId="{4FEE4BED-1090-4FE7-8349-6813825B9808}" srcOrd="1" destOrd="0" presId="urn:microsoft.com/office/officeart/2005/8/layout/process4"/>
    <dgm:cxn modelId="{73BA913C-2051-4D74-9F16-91955ABBDB90}" type="presParOf" srcId="{463507B7-B36E-4A73-808A-83F8C76D5018}" destId="{7F7142B2-656B-4C35-B820-CECEE8DAFD0D}" srcOrd="2" destOrd="0" presId="urn:microsoft.com/office/officeart/2005/8/layout/process4"/>
    <dgm:cxn modelId="{9935F1B0-40EC-4B89-98EC-4CC1CF934D31}" type="presParOf" srcId="{7F7142B2-656B-4C35-B820-CECEE8DAFD0D}" destId="{A84908AA-8DF6-47C6-B080-36DEF1500717}" srcOrd="0" destOrd="0" presId="urn:microsoft.com/office/officeart/2005/8/layout/process4"/>
    <dgm:cxn modelId="{7D1551B7-9922-4B7B-80FD-DC6D6F9DFA15}" type="presParOf" srcId="{7F7142B2-656B-4C35-B820-CECEE8DAFD0D}" destId="{576CEC1F-D80C-48D8-9787-86DC700812B4}" srcOrd="1" destOrd="0" presId="urn:microsoft.com/office/officeart/2005/8/layout/process4"/>
    <dgm:cxn modelId="{66930698-1A5D-4C1B-850A-E2F56ACBCC53}" type="presParOf" srcId="{7F7142B2-656B-4C35-B820-CECEE8DAFD0D}" destId="{16733303-E8BD-476D-8B8F-AAF19B1022CB}" srcOrd="2" destOrd="0" presId="urn:microsoft.com/office/officeart/2005/8/layout/process4"/>
    <dgm:cxn modelId="{46CB1E39-C895-4CD9-8623-0BE46A563F78}" type="presParOf" srcId="{16733303-E8BD-476D-8B8F-AAF19B1022CB}" destId="{937C2F22-FEBF-417B-A746-606AEFD102CF}" srcOrd="0" destOrd="0" presId="urn:microsoft.com/office/officeart/2005/8/layout/process4"/>
    <dgm:cxn modelId="{56269AE3-109B-4DEF-86D0-E68EA5EA1259}" type="presParOf" srcId="{16733303-E8BD-476D-8B8F-AAF19B1022CB}" destId="{ECDD14CD-5C4E-46A3-9341-9660274B0B0A}" srcOrd="1" destOrd="0" presId="urn:microsoft.com/office/officeart/2005/8/layout/process4"/>
    <dgm:cxn modelId="{FED3C138-E239-4893-B894-D6CA07133CF8}" type="presParOf" srcId="{463507B7-B36E-4A73-808A-83F8C76D5018}" destId="{B150DBD0-75A8-4D47-BE20-1FABBAAB1418}" srcOrd="3" destOrd="0" presId="urn:microsoft.com/office/officeart/2005/8/layout/process4"/>
    <dgm:cxn modelId="{0FCF1AF4-4293-4559-BA85-D798C4082D2F}" type="presParOf" srcId="{463507B7-B36E-4A73-808A-83F8C76D5018}" destId="{7C9FC96C-48FA-4912-96A7-12662C140B57}" srcOrd="4" destOrd="0" presId="urn:microsoft.com/office/officeart/2005/8/layout/process4"/>
    <dgm:cxn modelId="{E870705A-A8FA-4CA2-B733-BF6449CCF530}" type="presParOf" srcId="{7C9FC96C-48FA-4912-96A7-12662C140B57}" destId="{130EDA6A-6014-4AEF-B2E2-C330081E1428}" srcOrd="0" destOrd="0" presId="urn:microsoft.com/office/officeart/2005/8/layout/process4"/>
    <dgm:cxn modelId="{8449A96E-B8F4-4988-B725-CE8F5BAFEB04}" type="presParOf" srcId="{7C9FC96C-48FA-4912-96A7-12662C140B57}" destId="{0B744594-EFD6-4205-BF72-6B54A787E479}" srcOrd="1" destOrd="0" presId="urn:microsoft.com/office/officeart/2005/8/layout/process4"/>
    <dgm:cxn modelId="{9642D411-C5C2-4C59-A44F-C714B6FF5C44}" type="presParOf" srcId="{7C9FC96C-48FA-4912-96A7-12662C140B57}" destId="{537804C3-47DF-4EEE-BE53-AEA52ACE390E}" srcOrd="2" destOrd="0" presId="urn:microsoft.com/office/officeart/2005/8/layout/process4"/>
    <dgm:cxn modelId="{1141831A-CE22-4E64-94A0-F17EFD5BE3AE}" type="presParOf" srcId="{537804C3-47DF-4EEE-BE53-AEA52ACE390E}" destId="{39613277-2053-493B-B241-D075931F1EBE}" srcOrd="0" destOrd="0" presId="urn:microsoft.com/office/officeart/2005/8/layout/process4"/>
    <dgm:cxn modelId="{F1440229-C6BF-4E0A-ADF3-140291F1E881}" type="presParOf" srcId="{537804C3-47DF-4EEE-BE53-AEA52ACE390E}" destId="{F28F977E-EBF0-4F1F-AEC0-91DEAFE741DE}" srcOrd="1" destOrd="0" presId="urn:microsoft.com/office/officeart/2005/8/layout/process4"/>
    <dgm:cxn modelId="{A94C1DEC-84B9-4054-B01E-B06C6C3E30EE}" type="presParOf" srcId="{463507B7-B36E-4A73-808A-83F8C76D5018}" destId="{E34E753A-7B8F-4CDB-828F-FDEE617AFA3C}" srcOrd="5" destOrd="0" presId="urn:microsoft.com/office/officeart/2005/8/layout/process4"/>
    <dgm:cxn modelId="{6E6BABC3-2021-46CF-BB48-BABF78D60891}" type="presParOf" srcId="{463507B7-B36E-4A73-808A-83F8C76D5018}" destId="{16F244EC-828C-48AE-8959-0A9083D86287}" srcOrd="6" destOrd="0" presId="urn:microsoft.com/office/officeart/2005/8/layout/process4"/>
    <dgm:cxn modelId="{E07179FA-2746-49F5-BAC7-05962991880F}" type="presParOf" srcId="{16F244EC-828C-48AE-8959-0A9083D86287}" destId="{9C0C43A1-C106-4FBF-8C70-D9E4C2D0963E}" srcOrd="0" destOrd="0" presId="urn:microsoft.com/office/officeart/2005/8/layout/process4"/>
    <dgm:cxn modelId="{91F3D158-AB05-4C41-86F9-271345D18685}" type="presParOf" srcId="{16F244EC-828C-48AE-8959-0A9083D86287}" destId="{2D5D3CEE-4674-4536-B5CE-6A6EC042713F}" srcOrd="1" destOrd="0" presId="urn:microsoft.com/office/officeart/2005/8/layout/process4"/>
    <dgm:cxn modelId="{20FE5A81-A858-4FF3-9423-FD55044639A6}" type="presParOf" srcId="{16F244EC-828C-48AE-8959-0A9083D86287}" destId="{29E94BA4-E620-424B-AF6F-A097ED50B04D}" srcOrd="2" destOrd="0" presId="urn:microsoft.com/office/officeart/2005/8/layout/process4"/>
    <dgm:cxn modelId="{B7F20724-9C9D-4627-AD8F-7AB9B0AC2E3F}" type="presParOf" srcId="{29E94BA4-E620-424B-AF6F-A097ED50B04D}" destId="{74AC0E3A-7B84-4976-B018-5B9BF6D37585}" srcOrd="0" destOrd="0" presId="urn:microsoft.com/office/officeart/2005/8/layout/process4"/>
    <dgm:cxn modelId="{BFC5F3D7-EADD-4758-9FDB-611D27A58D42}" type="presParOf" srcId="{29E94BA4-E620-424B-AF6F-A097ED50B04D}" destId="{CBAC6053-7A4B-47E4-B926-8B582389C954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1D778D-8801-4698-8B01-483DC2D91348}">
      <dsp:nvSpPr>
        <dsp:cNvPr id="0" name=""/>
        <dsp:cNvSpPr/>
      </dsp:nvSpPr>
      <dsp:spPr>
        <a:xfrm>
          <a:off x="0" y="4437536"/>
          <a:ext cx="5638800" cy="9708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Embedding map to </a:t>
          </a:r>
          <a:r>
            <a:rPr lang="en-US" sz="1400" kern="1200" dirty="0" err="1" smtClean="0"/>
            <a:t>MIWatch</a:t>
          </a:r>
          <a:r>
            <a:rPr lang="en-US" sz="1400" kern="1200" dirty="0" smtClean="0"/>
            <a:t> site</a:t>
          </a:r>
          <a:endParaRPr lang="en-US" sz="1400" kern="1200" dirty="0"/>
        </a:p>
      </dsp:txBody>
      <dsp:txXfrm>
        <a:off x="0" y="4437536"/>
        <a:ext cx="5638800" cy="524245"/>
      </dsp:txXfrm>
    </dsp:sp>
    <dsp:sp modelId="{9BE15620-68F4-47CA-9876-D811D2A40E29}">
      <dsp:nvSpPr>
        <dsp:cNvPr id="0" name=""/>
        <dsp:cNvSpPr/>
      </dsp:nvSpPr>
      <dsp:spPr>
        <a:xfrm>
          <a:off x="0" y="4942364"/>
          <a:ext cx="5638800" cy="446579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www.miwatch.org/cmu test/preview site</a:t>
          </a:r>
          <a:endParaRPr lang="en-US" sz="1200" kern="1200" dirty="0"/>
        </a:p>
      </dsp:txBody>
      <dsp:txXfrm>
        <a:off x="0" y="4942364"/>
        <a:ext cx="5638800" cy="446579"/>
      </dsp:txXfrm>
    </dsp:sp>
    <dsp:sp modelId="{576CEC1F-D80C-48D8-9787-86DC700812B4}">
      <dsp:nvSpPr>
        <dsp:cNvPr id="0" name=""/>
        <dsp:cNvSpPr/>
      </dsp:nvSpPr>
      <dsp:spPr>
        <a:xfrm rot="10800000">
          <a:off x="0" y="2958970"/>
          <a:ext cx="5638800" cy="1493128"/>
        </a:xfrm>
        <a:prstGeom prst="upArrowCallout">
          <a:avLst/>
        </a:prstGeom>
        <a:solidFill>
          <a:schemeClr val="accent3">
            <a:shade val="80000"/>
            <a:hueOff val="2562"/>
            <a:satOff val="375"/>
            <a:lumOff val="6795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Continuation with coding of map search abilities</a:t>
          </a:r>
          <a:endParaRPr lang="en-US" sz="1400" kern="1200" dirty="0"/>
        </a:p>
      </dsp:txBody>
      <dsp:txXfrm>
        <a:off x="0" y="2958970"/>
        <a:ext cx="5638800" cy="524087"/>
      </dsp:txXfrm>
    </dsp:sp>
    <dsp:sp modelId="{937C2F22-FEBF-417B-A746-606AEFD102CF}">
      <dsp:nvSpPr>
        <dsp:cNvPr id="0" name=""/>
        <dsp:cNvSpPr/>
      </dsp:nvSpPr>
      <dsp:spPr>
        <a:xfrm>
          <a:off x="0" y="3483058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Added zip code search abilities</a:t>
          </a:r>
          <a:endParaRPr lang="en-US" sz="1200" kern="1200" dirty="0"/>
        </a:p>
      </dsp:txBody>
      <dsp:txXfrm>
        <a:off x="0" y="3483058"/>
        <a:ext cx="2819399" cy="446445"/>
      </dsp:txXfrm>
    </dsp:sp>
    <dsp:sp modelId="{ECDD14CD-5C4E-46A3-9341-9660274B0B0A}">
      <dsp:nvSpPr>
        <dsp:cNvPr id="0" name=""/>
        <dsp:cNvSpPr/>
      </dsp:nvSpPr>
      <dsp:spPr>
        <a:xfrm>
          <a:off x="2819400" y="3483058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Communication initiated with data providers regarding field organization</a:t>
          </a:r>
          <a:endParaRPr lang="en-US" sz="1200" kern="1200" dirty="0"/>
        </a:p>
      </dsp:txBody>
      <dsp:txXfrm>
        <a:off x="2819400" y="3483058"/>
        <a:ext cx="2819399" cy="446445"/>
      </dsp:txXfrm>
    </dsp:sp>
    <dsp:sp modelId="{0B744594-EFD6-4205-BF72-6B54A787E479}">
      <dsp:nvSpPr>
        <dsp:cNvPr id="0" name=""/>
        <dsp:cNvSpPr/>
      </dsp:nvSpPr>
      <dsp:spPr>
        <a:xfrm rot="10800000">
          <a:off x="0" y="1480404"/>
          <a:ext cx="5638800" cy="1493128"/>
        </a:xfrm>
        <a:prstGeom prst="upArrowCallout">
          <a:avLst/>
        </a:prstGeom>
        <a:solidFill>
          <a:schemeClr val="accent3">
            <a:shade val="80000"/>
            <a:hueOff val="5123"/>
            <a:satOff val="750"/>
            <a:lumOff val="135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Code passed to CMU 67-274 team as zip file</a:t>
          </a:r>
          <a:endParaRPr lang="en-US" sz="1400" kern="1200" dirty="0"/>
        </a:p>
      </dsp:txBody>
      <dsp:txXfrm>
        <a:off x="0" y="1480404"/>
        <a:ext cx="5638800" cy="524087"/>
      </dsp:txXfrm>
    </dsp:sp>
    <dsp:sp modelId="{39613277-2053-493B-B241-D075931F1EBE}">
      <dsp:nvSpPr>
        <dsp:cNvPr id="0" name=""/>
        <dsp:cNvSpPr/>
      </dsp:nvSpPr>
      <dsp:spPr>
        <a:xfrm>
          <a:off x="0" y="2004492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Code was translated to Ruby on Rails programming language</a:t>
          </a:r>
          <a:endParaRPr lang="en-US" sz="1200" kern="1200" dirty="0"/>
        </a:p>
      </dsp:txBody>
      <dsp:txXfrm>
        <a:off x="0" y="2004492"/>
        <a:ext cx="2819399" cy="446445"/>
      </dsp:txXfrm>
    </dsp:sp>
    <dsp:sp modelId="{F28F977E-EBF0-4F1F-AEC0-91DEAFE741DE}">
      <dsp:nvSpPr>
        <dsp:cNvPr id="0" name=""/>
        <dsp:cNvSpPr/>
      </dsp:nvSpPr>
      <dsp:spPr>
        <a:xfrm>
          <a:off x="2819400" y="2004492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Began considering various ways to reorganize site structure for map display</a:t>
          </a:r>
          <a:endParaRPr lang="en-US" sz="1200" kern="1200" dirty="0"/>
        </a:p>
      </dsp:txBody>
      <dsp:txXfrm>
        <a:off x="2819400" y="2004492"/>
        <a:ext cx="2819399" cy="446445"/>
      </dsp:txXfrm>
    </dsp:sp>
    <dsp:sp modelId="{2D5D3CEE-4674-4536-B5CE-6A6EC042713F}">
      <dsp:nvSpPr>
        <dsp:cNvPr id="0" name=""/>
        <dsp:cNvSpPr/>
      </dsp:nvSpPr>
      <dsp:spPr>
        <a:xfrm rot="10800000">
          <a:off x="0" y="1839"/>
          <a:ext cx="5638800" cy="1493128"/>
        </a:xfrm>
        <a:prstGeom prst="upArrowCallout">
          <a:avLst/>
        </a:prstGeom>
        <a:solidFill>
          <a:schemeClr val="accent3">
            <a:shade val="80000"/>
            <a:hueOff val="7685"/>
            <a:satOff val="1125"/>
            <a:lumOff val="20385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Started as a CMU MISM project to incorporate map functionality onto site.</a:t>
          </a:r>
          <a:endParaRPr lang="en-US" sz="1400" kern="1200" dirty="0"/>
        </a:p>
      </dsp:txBody>
      <dsp:txXfrm>
        <a:off x="0" y="1839"/>
        <a:ext cx="5638800" cy="524087"/>
      </dsp:txXfrm>
    </dsp:sp>
    <dsp:sp modelId="{74AC0E3A-7B84-4976-B018-5B9BF6D37585}">
      <dsp:nvSpPr>
        <dsp:cNvPr id="0" name=""/>
        <dsp:cNvSpPr/>
      </dsp:nvSpPr>
      <dsp:spPr>
        <a:xfrm>
          <a:off x="0" y="525927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Code written in PHP</a:t>
          </a:r>
          <a:endParaRPr lang="en-US" sz="1200" kern="1200" dirty="0"/>
        </a:p>
      </dsp:txBody>
      <dsp:txXfrm>
        <a:off x="0" y="525927"/>
        <a:ext cx="2819399" cy="446445"/>
      </dsp:txXfrm>
    </dsp:sp>
    <dsp:sp modelId="{CBAC6053-7A4B-47E4-B926-8B582389C954}">
      <dsp:nvSpPr>
        <dsp:cNvPr id="0" name=""/>
        <dsp:cNvSpPr/>
      </dsp:nvSpPr>
      <dsp:spPr>
        <a:xfrm>
          <a:off x="2819400" y="525927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Map only listed locations users could manually scroll through</a:t>
          </a:r>
          <a:endParaRPr lang="en-US" sz="1200" kern="1200" dirty="0"/>
        </a:p>
      </dsp:txBody>
      <dsp:txXfrm>
        <a:off x="2819400" y="525927"/>
        <a:ext cx="2819399" cy="446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6E5ED-06AC-449C-81D0-6685003C3FC0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6A5DE-2374-4C6A-B098-E0C90B3985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C33FD-77A8-43FB-B524-5BFCA22FC7CF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D8878-138A-4D52-A892-4EDDB32A7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</a:t>
            </a:r>
            <a:r>
              <a:rPr lang="en-US" baseline="0" dirty="0" smtClean="0"/>
              <a:t> about differences, “new features”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</a:t>
            </a:r>
            <a:r>
              <a:rPr lang="en-US" dirty="0" smtClean="0"/>
              <a:t>ynn </a:t>
            </a:r>
            <a:r>
              <a:rPr lang="en-US" dirty="0" err="1" smtClean="0"/>
              <a:t>Neunswander</a:t>
            </a:r>
            <a:r>
              <a:rPr lang="en-US" dirty="0" smtClean="0"/>
              <a:t> (San Bernardino County, Cal)</a:t>
            </a:r>
          </a:p>
          <a:p>
            <a:r>
              <a:rPr lang="en-US" dirty="0" smtClean="0"/>
              <a:t>John Pierce</a:t>
            </a:r>
            <a:r>
              <a:rPr lang="en-US" baseline="0" dirty="0" smtClean="0"/>
              <a:t> </a:t>
            </a:r>
            <a:r>
              <a:rPr lang="en-US" dirty="0" smtClean="0"/>
              <a:t>(Allegheny County, Pa)</a:t>
            </a:r>
          </a:p>
          <a:p>
            <a:r>
              <a:rPr lang="en-US" dirty="0" smtClean="0"/>
              <a:t>Laura </a:t>
            </a:r>
            <a:r>
              <a:rPr lang="en-US" dirty="0" err="1" smtClean="0"/>
              <a:t>Milazzo</a:t>
            </a:r>
            <a:r>
              <a:rPr lang="en-US" dirty="0" smtClean="0"/>
              <a:t>-Sayre (SAMHSA)</a:t>
            </a:r>
          </a:p>
          <a:p>
            <a:r>
              <a:rPr lang="en-US" dirty="0" smtClean="0"/>
              <a:t>Jay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Udoff</a:t>
            </a:r>
            <a:r>
              <a:rPr lang="en-US" baseline="0" dirty="0" smtClean="0"/>
              <a:t> (</a:t>
            </a:r>
            <a:r>
              <a:rPr lang="en-US" baseline="0" smtClean="0"/>
              <a:t>New Jersey)</a:t>
            </a:r>
            <a:endParaRPr lang="en-US" dirty="0" smtClean="0"/>
          </a:p>
          <a:p>
            <a:r>
              <a:rPr lang="en-US" dirty="0" smtClean="0"/>
              <a:t>Phyllis Vine (</a:t>
            </a:r>
            <a:r>
              <a:rPr lang="en-US" dirty="0" err="1" smtClean="0"/>
              <a:t>MIWatch</a:t>
            </a:r>
            <a:r>
              <a:rPr lang="en-US" dirty="0" smtClean="0"/>
              <a:t>) 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MIWATCH LOCATIONS:</a:t>
            </a:r>
            <a:br>
              <a:rPr lang="en-US" baseline="0" dirty="0" smtClean="0"/>
            </a:br>
            <a:r>
              <a:rPr lang="en-US" dirty="0" smtClean="0"/>
              <a:t>Allegheny County, Pennsylvania</a:t>
            </a:r>
          </a:p>
          <a:p>
            <a:r>
              <a:rPr lang="en-US" dirty="0" smtClean="0"/>
              <a:t>New York City, New York</a:t>
            </a:r>
          </a:p>
          <a:p>
            <a:r>
              <a:rPr lang="en-US" dirty="0" smtClean="0"/>
              <a:t>Phoenix, Arizona</a:t>
            </a:r>
          </a:p>
          <a:p>
            <a:r>
              <a:rPr lang="en-US" i="1" dirty="0" smtClean="0"/>
              <a:t>… additional locations?</a:t>
            </a:r>
          </a:p>
          <a:p>
            <a:endParaRPr lang="en-US" i="1" dirty="0" smtClean="0"/>
          </a:p>
          <a:p>
            <a:r>
              <a:rPr lang="en-US" i="0" dirty="0" smtClean="0"/>
              <a:t>CHECK</a:t>
            </a:r>
            <a:r>
              <a:rPr lang="en-US" i="0" baseline="0" dirty="0" smtClean="0"/>
              <a:t> WITH PHYLLIS</a:t>
            </a:r>
            <a:endParaRPr lang="en-US" i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Issues faced in</a:t>
            </a:r>
            <a:r>
              <a:rPr lang="en-US" baseline="0" dirty="0" smtClean="0"/>
              <a:t> terms of development: </a:t>
            </a:r>
            <a:r>
              <a:rPr lang="en-US" baseline="0" dirty="0" err="1" smtClean="0"/>
              <a:t>ie</a:t>
            </a:r>
            <a:r>
              <a:rPr lang="en-US" baseline="0" dirty="0" smtClean="0"/>
              <a:t>. Translation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</a:t>
            </a:r>
            <a:r>
              <a:rPr lang="en-US" baseline="0" dirty="0" smtClean="0"/>
              <a:t> the results should be to be considered successful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-Estimated 26.2 percent of Americans ages 18 and older suffer from a diagnosable mental disorder in a given year –roughly equivalent to 1 in 4 adults.</a:t>
            </a:r>
          </a:p>
          <a:p>
            <a:r>
              <a:rPr lang="en-US" dirty="0" smtClean="0"/>
              <a:t>-Mental disorders leading cause of disability the U.S. and Canada for ages 15-44.</a:t>
            </a:r>
          </a:p>
          <a:p>
            <a:r>
              <a:rPr lang="en-US" dirty="0" smtClean="0"/>
              <a:t>-Many people suffer from more than one mental disorder at a given time</a:t>
            </a:r>
          </a:p>
          <a:p>
            <a:endParaRPr lang="en-US" dirty="0" smtClean="0"/>
          </a:p>
          <a:p>
            <a:r>
              <a:rPr lang="en-US" dirty="0" smtClean="0"/>
              <a:t>-Data developed by </a:t>
            </a:r>
            <a:r>
              <a:rPr lang="en-US" i="1" dirty="0" smtClean="0"/>
              <a:t>Global Burden of Disease study</a:t>
            </a:r>
            <a:r>
              <a:rPr lang="en-US" dirty="0" smtClean="0"/>
              <a:t> conducted by World Health Organization, World Bank, and Harvard University, reveals mental illness, including suicide, accounts for over 15% of burden of disease in established market economies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8878-138A-4D52-A892-4EDDB32A7B6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FC78D-B6A8-45EA-A2EE-71B83F9A48D8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C784-13DF-4D9A-A0A5-DD3DCDE817B2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3B919-1544-4022-8BC8-B69458F2A1FC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CA11-0FCC-4E4F-A148-7C67FB6BF6F3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8DF9-1F41-4B23-B273-2A0254CE2F3F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6C3B834-0B1F-4E2B-AFA1-9CC45F316A6A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490472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490472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4AD9D-B987-4E1E-9434-A91714F2AF5A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93FFB-10C5-4AF4-B7F8-F9BEB743BFED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D0F78-9975-4345-BFD1-76425420D484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907B-85F3-41F1-964C-8AAAE555F09D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DA43535-14E1-46B7-8A66-DE6EFCD063B4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221F525-C928-42AA-B734-5547701434C1}" type="datetime1">
              <a:rPr lang="en-US" smtClean="0"/>
              <a:pPr/>
              <a:t>11/30/2009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8FD91BB-9864-4D23-A65B-C77F9D583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828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Karen </a:t>
            </a:r>
            <a:r>
              <a:rPr lang="en-US" dirty="0" err="1" smtClean="0"/>
              <a:t>chen</a:t>
            </a:r>
            <a:endParaRPr lang="en-US" dirty="0" smtClean="0"/>
          </a:p>
          <a:p>
            <a:r>
              <a:rPr lang="en-US" dirty="0" smtClean="0"/>
              <a:t>Paul </a:t>
            </a:r>
            <a:r>
              <a:rPr lang="en-US" dirty="0" err="1" smtClean="0"/>
              <a:t>Dille</a:t>
            </a:r>
            <a:endParaRPr lang="en-US" dirty="0" smtClean="0"/>
          </a:p>
          <a:p>
            <a:r>
              <a:rPr lang="en-US" dirty="0" smtClean="0"/>
              <a:t>Hannah Leung</a:t>
            </a:r>
          </a:p>
          <a:p>
            <a:r>
              <a:rPr lang="en-US" dirty="0" smtClean="0"/>
              <a:t>Chase Midler</a:t>
            </a:r>
          </a:p>
          <a:p>
            <a:endParaRPr lang="en-US" dirty="0" smtClean="0"/>
          </a:p>
          <a:p>
            <a:r>
              <a:rPr lang="en-US" dirty="0" smtClean="0"/>
              <a:t>Advisor: Raja </a:t>
            </a:r>
            <a:r>
              <a:rPr lang="en-US" dirty="0" err="1" smtClean="0"/>
              <a:t>Sooriamurthi</a:t>
            </a:r>
            <a:endParaRPr lang="en-US" dirty="0" smtClean="0"/>
          </a:p>
          <a:p>
            <a:r>
              <a:rPr lang="en-US" dirty="0" smtClean="0"/>
              <a:t>Client Contact: Phyllis Vine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MIWatch.org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Pros/Cons of Competition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Network of Care</a:t>
            </a:r>
          </a:p>
          <a:p>
            <a:r>
              <a:rPr lang="en-US" dirty="0" smtClean="0"/>
              <a:t>Pro: Locations broken down by topics/mental health categories</a:t>
            </a:r>
          </a:p>
          <a:p>
            <a:r>
              <a:rPr lang="en-US" dirty="0" smtClean="0"/>
              <a:t>Con: hard to navigate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National Institute of Mental  Health</a:t>
            </a:r>
          </a:p>
          <a:p>
            <a:r>
              <a:rPr lang="en-US" dirty="0" smtClean="0"/>
              <a:t>Pro: large reference/statistical database</a:t>
            </a:r>
          </a:p>
          <a:p>
            <a:r>
              <a:rPr lang="en-US" dirty="0" smtClean="0"/>
              <a:t>Con: can be confusing where to go on site for certain information, </a:t>
            </a:r>
            <a:r>
              <a:rPr lang="en-US" dirty="0" err="1" smtClean="0"/>
              <a:t>ie</a:t>
            </a:r>
            <a:r>
              <a:rPr lang="en-US" dirty="0" smtClean="0"/>
              <a:t>. Physical locations for help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Mental Health America</a:t>
            </a:r>
          </a:p>
          <a:p>
            <a:r>
              <a:rPr lang="en-US" dirty="0" smtClean="0"/>
              <a:t>Pro: map search ability</a:t>
            </a:r>
          </a:p>
          <a:p>
            <a:r>
              <a:rPr lang="en-US" dirty="0" smtClean="0"/>
              <a:t>Con: map search limited to Mental Health America facilities only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MentalHelp.net</a:t>
            </a:r>
          </a:p>
          <a:p>
            <a:r>
              <a:rPr lang="en-US" dirty="0" smtClean="0"/>
              <a:t>Pro: highlights current news articles</a:t>
            </a:r>
          </a:p>
          <a:p>
            <a:r>
              <a:rPr lang="en-US" dirty="0" smtClean="0"/>
              <a:t>Con: no mental help facilities listing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dirty="0" smtClean="0"/>
              <a:t>HumanServices.net</a:t>
            </a:r>
          </a:p>
          <a:p>
            <a:r>
              <a:rPr lang="en-US" dirty="0" smtClean="0"/>
              <a:t>Pro: great map resource that allows user to search for where to find mental help facilities</a:t>
            </a:r>
          </a:p>
          <a:p>
            <a:r>
              <a:rPr lang="en-US" dirty="0" smtClean="0"/>
              <a:t>Con: limited to local information, not intuitive to use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HumanServices.net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5009" t="16179" r="25126" b="35384"/>
          <a:stretch>
            <a:fillRect/>
          </a:stretch>
        </p:blipFill>
        <p:spPr bwMode="auto">
          <a:xfrm>
            <a:off x="1293799" y="1689590"/>
            <a:ext cx="6631001" cy="4711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257800" y="5077361"/>
            <a:ext cx="3657600" cy="1323439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Pro: great map resource that allows user to search for where to find mental help facilities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Con: limited to local information, not intuitive to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of Care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25" t="16654" r="37500" b="24338"/>
          <a:stretch>
            <a:fillRect/>
          </a:stretch>
        </p:blipFill>
        <p:spPr bwMode="auto">
          <a:xfrm>
            <a:off x="1371600" y="1600200"/>
            <a:ext cx="6497971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943600" y="5257800"/>
            <a:ext cx="2895600" cy="1077218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Pro: Locations broken down by topics/mental health categories</a:t>
            </a:r>
          </a:p>
          <a:p>
            <a:endParaRPr lang="en-US" sz="1600" dirty="0" smtClean="0">
              <a:solidFill>
                <a:schemeClr val="bg1"/>
              </a:solidFill>
            </a:endParaRPr>
          </a:p>
          <a:p>
            <a:r>
              <a:rPr lang="en-US" sz="1600" dirty="0" smtClean="0">
                <a:solidFill>
                  <a:schemeClr val="bg1"/>
                </a:solidFill>
              </a:rPr>
              <a:t>Con: Hard to navigate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Institute of Mental Health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801" t="16016" r="1442" b="2875"/>
          <a:stretch>
            <a:fillRect/>
          </a:stretch>
        </p:blipFill>
        <p:spPr bwMode="auto">
          <a:xfrm>
            <a:off x="914400" y="1600200"/>
            <a:ext cx="7415944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257800" y="5323582"/>
            <a:ext cx="3657600" cy="1077218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Pro: large reference/statistical database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Con: can be confusing where to go on site for certain information, </a:t>
            </a:r>
            <a:r>
              <a:rPr lang="en-US" sz="1600" dirty="0" err="1" smtClean="0">
                <a:solidFill>
                  <a:schemeClr val="bg1"/>
                </a:solidFill>
              </a:rPr>
              <a:t>ie</a:t>
            </a:r>
            <a:r>
              <a:rPr lang="en-US" sz="1600" dirty="0" smtClean="0">
                <a:solidFill>
                  <a:schemeClr val="bg1"/>
                </a:solidFill>
              </a:rPr>
              <a:t>. physical locations for help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Competition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8" name="Content Placeholder 7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801" t="15083" r="2724" b="4223"/>
          <a:stretch>
            <a:fillRect/>
          </a:stretch>
        </p:blipFill>
        <p:spPr bwMode="auto">
          <a:xfrm>
            <a:off x="301625" y="1917926"/>
            <a:ext cx="4038600" cy="358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sz="half" idx="2"/>
          </p:nvPr>
        </p:nvPicPr>
        <p:blipFill>
          <a:blip r:embed="rId4" cstate="print"/>
          <a:srcRect l="4006" t="10265" r="5934" b="470"/>
          <a:stretch>
            <a:fillRect/>
          </a:stretch>
        </p:blipFill>
        <p:spPr bwMode="auto">
          <a:xfrm>
            <a:off x="4800600" y="1773499"/>
            <a:ext cx="4038600" cy="387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257800" y="5562600"/>
            <a:ext cx="3200400" cy="584775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Pro: highlights current news articles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Con: no mental help facilities listing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685800" y="5410200"/>
            <a:ext cx="3200400" cy="830997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Pro: map search ability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Con: map search limited to Mental Health America facilities only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Map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6" descr="main_map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450" t="11012" r="3526"/>
          <a:stretch>
            <a:fillRect/>
          </a:stretch>
        </p:blipFill>
        <p:spPr>
          <a:xfrm>
            <a:off x="519103" y="1828800"/>
            <a:ext cx="8121314" cy="45370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Current</a:t>
            </a:r>
            <a:endParaRPr lang="en-US" dirty="0"/>
          </a:p>
        </p:txBody>
      </p:sp>
      <p:pic>
        <p:nvPicPr>
          <p:cNvPr id="12" name="Content Placeholder 11" descr="php - main_map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 l="15161" t="10015" r="16968" b="18679"/>
          <a:stretch>
            <a:fillRect/>
          </a:stretch>
        </p:blipFill>
        <p:spPr>
          <a:xfrm>
            <a:off x="148200" y="2981739"/>
            <a:ext cx="4389120" cy="2715518"/>
          </a:xfrm>
        </p:spPr>
      </p:pic>
      <p:pic>
        <p:nvPicPr>
          <p:cNvPr id="13" name="Content Placeholder 12" descr="main_map2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 l="2350" t="12706" r="7547"/>
          <a:stretch>
            <a:fillRect/>
          </a:stretch>
        </p:blipFill>
        <p:spPr>
          <a:xfrm>
            <a:off x="4592357" y="3104322"/>
            <a:ext cx="4397084" cy="2514600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Before and After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6172200" y="2971800"/>
            <a:ext cx="1447800" cy="457200"/>
          </a:xfrm>
          <a:prstGeom prst="ellipse">
            <a:avLst/>
          </a:prstGeom>
          <a:noFill/>
          <a:ln w="28575">
            <a:solidFill>
              <a:srgbClr val="C00000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562061" y="3505200"/>
            <a:ext cx="838200" cy="1981200"/>
          </a:xfrm>
          <a:prstGeom prst="ellipse">
            <a:avLst/>
          </a:prstGeom>
          <a:noFill/>
          <a:ln w="28575">
            <a:solidFill>
              <a:srgbClr val="C00000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Demonstration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Locations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9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36538" t="39425" r="3365" b="2875"/>
          <a:stretch>
            <a:fillRect/>
          </a:stretch>
        </p:blipFill>
        <p:spPr bwMode="auto">
          <a:xfrm>
            <a:off x="1371600" y="1581859"/>
            <a:ext cx="6408621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Follow-up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Services: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services by age</a:t>
            </a:r>
          </a:p>
          <a:p>
            <a:pPr lvl="1"/>
            <a:r>
              <a:rPr lang="en-US" dirty="0" smtClean="0"/>
              <a:t>child, adolescent‐teen, transition, adult, geriatric.</a:t>
            </a:r>
          </a:p>
          <a:p>
            <a:r>
              <a:rPr lang="en-US" dirty="0" smtClean="0"/>
              <a:t>category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. mental health services, substance abuse services, suicide prevention programs, etc.</a:t>
            </a:r>
          </a:p>
          <a:p>
            <a:r>
              <a:rPr lang="en-US" dirty="0" smtClean="0"/>
              <a:t>programs offered</a:t>
            </a:r>
          </a:p>
          <a:p>
            <a:pPr lvl="1"/>
            <a:r>
              <a:rPr lang="en-US" dirty="0" smtClean="0"/>
              <a:t>group; individual; ICM (intensive clinical management); CBT (cognitive behavioral therapy); DBT (dialectical behavior therapy); ACT teams; telephone/computer sessions</a:t>
            </a:r>
          </a:p>
          <a:p>
            <a:r>
              <a:rPr lang="en-US" dirty="0" smtClean="0"/>
              <a:t>payment types</a:t>
            </a:r>
          </a:p>
          <a:p>
            <a:pPr lvl="1"/>
            <a:r>
              <a:rPr lang="en-US" dirty="0" smtClean="0"/>
              <a:t>private insurance, public insurance, clinic, non‐profit resource; managed care, HMO</a:t>
            </a:r>
          </a:p>
          <a:p>
            <a:r>
              <a:rPr lang="en-US" dirty="0" smtClean="0"/>
              <a:t>provider training</a:t>
            </a:r>
          </a:p>
          <a:p>
            <a:pPr lvl="1"/>
            <a:r>
              <a:rPr lang="en-US" dirty="0" smtClean="0"/>
              <a:t>Consumer outreach, MD., PhD., Peer‐consumer specialist, social worker</a:t>
            </a:r>
          </a:p>
          <a:p>
            <a:r>
              <a:rPr lang="en-US" dirty="0" smtClean="0"/>
              <a:t>administrative numbers</a:t>
            </a:r>
          </a:p>
          <a:p>
            <a:r>
              <a:rPr lang="en-US" dirty="0" smtClean="0"/>
              <a:t>languages spoken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Web‐based features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Feedback and comments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. this place no longer takes </a:t>
            </a:r>
            <a:r>
              <a:rPr lang="en-US" dirty="0" err="1" smtClean="0"/>
              <a:t>appts</a:t>
            </a:r>
            <a:r>
              <a:rPr lang="en-US" dirty="0" smtClean="0"/>
              <a:t>; the doctors are great but the receptionists are rude; the waits are too long; everybody is seen within 15 minutes of appt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Forums for visitors to start their own conversation</a:t>
            </a:r>
          </a:p>
          <a:p>
            <a:endParaRPr lang="en-US" dirty="0" smtClean="0"/>
          </a:p>
          <a:p>
            <a:r>
              <a:rPr lang="en-US" dirty="0" smtClean="0"/>
              <a:t>Real time mash‐ups of information when updated at original</a:t>
            </a:r>
          </a:p>
          <a:p>
            <a:endParaRPr lang="en-US" dirty="0" smtClean="0"/>
          </a:p>
          <a:p>
            <a:r>
              <a:rPr lang="en-US" dirty="0" smtClean="0"/>
              <a:t>Hyperlink to agency</a:t>
            </a:r>
          </a:p>
          <a:p>
            <a:endParaRPr lang="en-US" dirty="0" smtClean="0"/>
          </a:p>
          <a:p>
            <a:r>
              <a:rPr lang="en-US" dirty="0" smtClean="0"/>
              <a:t>Mailbox so user can keep a list of the agencies/calls of interest without having to do the search all over.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Introduction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Fields Required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Name of Location </a:t>
            </a:r>
          </a:p>
          <a:p>
            <a:r>
              <a:rPr lang="en-US" dirty="0" smtClean="0"/>
              <a:t>Hours of Operation – use 24-hour format </a:t>
            </a:r>
          </a:p>
          <a:p>
            <a:r>
              <a:rPr lang="en-US" dirty="0" smtClean="0"/>
              <a:t>Street Address </a:t>
            </a:r>
          </a:p>
          <a:p>
            <a:r>
              <a:rPr lang="en-US" dirty="0" smtClean="0"/>
              <a:t>City </a:t>
            </a:r>
          </a:p>
          <a:p>
            <a:r>
              <a:rPr lang="en-US" dirty="0" smtClean="0"/>
              <a:t>State </a:t>
            </a:r>
          </a:p>
          <a:p>
            <a:r>
              <a:rPr lang="en-US" dirty="0" smtClean="0"/>
              <a:t>Zip </a:t>
            </a:r>
          </a:p>
          <a:p>
            <a:r>
              <a:rPr lang="en-US" dirty="0" smtClean="0"/>
              <a:t>Phone Number 1 – numbers only, no dashes </a:t>
            </a:r>
          </a:p>
          <a:p>
            <a:r>
              <a:rPr lang="en-US" dirty="0" smtClean="0"/>
              <a:t>Phone Number 2 – numbers only, no dashes </a:t>
            </a:r>
          </a:p>
          <a:p>
            <a:r>
              <a:rPr lang="en-US" dirty="0" smtClean="0"/>
              <a:t>Fax number – numbers only, no dashes </a:t>
            </a:r>
          </a:p>
          <a:p>
            <a:r>
              <a:rPr lang="en-US" dirty="0" smtClean="0"/>
              <a:t>Multilingual Phone numbers (list as many as wanted) </a:t>
            </a:r>
          </a:p>
          <a:p>
            <a:r>
              <a:rPr lang="en-US" dirty="0" smtClean="0"/>
              <a:t>Category: mental health services, substance abuse services, suicide prevention programs, etc. </a:t>
            </a:r>
          </a:p>
          <a:p>
            <a:r>
              <a:rPr lang="en-US" dirty="0" smtClean="0"/>
              <a:t>Target Age Group </a:t>
            </a:r>
          </a:p>
          <a:p>
            <a:r>
              <a:rPr lang="en-US" dirty="0" smtClean="0"/>
              <a:t>Programs offered </a:t>
            </a:r>
          </a:p>
          <a:p>
            <a:r>
              <a:rPr lang="en-US" dirty="0" smtClean="0"/>
              <a:t>Payment types </a:t>
            </a:r>
          </a:p>
          <a:p>
            <a:r>
              <a:rPr lang="en-US" dirty="0" smtClean="0"/>
              <a:t>Provider training </a:t>
            </a:r>
          </a:p>
          <a:p>
            <a:r>
              <a:rPr lang="en-US" dirty="0" smtClean="0"/>
              <a:t>Languages spoken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Provided as a CSV export</a:t>
            </a:r>
            <a:endParaRPr lang="en-US" dirty="0"/>
          </a:p>
        </p:txBody>
      </p:sp>
      <p:pic>
        <p:nvPicPr>
          <p:cNvPr id="7" name="Content Placeholder 12" descr="main_map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4651" t="12706" r="16047"/>
          <a:stretch>
            <a:fillRect/>
          </a:stretch>
        </p:blipFill>
        <p:spPr>
          <a:xfrm>
            <a:off x="4724400" y="1752600"/>
            <a:ext cx="4155677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Management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Risks &amp; Risks Mitigation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Time Management</a:t>
            </a:r>
          </a:p>
          <a:p>
            <a:pPr lvl="1"/>
            <a:r>
              <a:rPr lang="en-US" dirty="0" smtClean="0"/>
              <a:t>Regular meetings, incremental development</a:t>
            </a:r>
          </a:p>
          <a:p>
            <a:r>
              <a:rPr lang="en-US" dirty="0" smtClean="0"/>
              <a:t>Client Communication</a:t>
            </a:r>
          </a:p>
          <a:p>
            <a:pPr lvl="1"/>
            <a:r>
              <a:rPr lang="en-US" dirty="0" smtClean="0"/>
              <a:t>Frequent emails, phone conferences</a:t>
            </a:r>
          </a:p>
          <a:p>
            <a:pPr lvl="1"/>
            <a:r>
              <a:rPr lang="en-US" dirty="0" smtClean="0"/>
              <a:t>Provide examples to illustrate concepts</a:t>
            </a:r>
          </a:p>
          <a:p>
            <a:r>
              <a:rPr lang="en-US" dirty="0" smtClean="0"/>
              <a:t>Testing/Usability</a:t>
            </a:r>
          </a:p>
          <a:p>
            <a:pPr lvl="1"/>
            <a:r>
              <a:rPr lang="en-US" dirty="0" smtClean="0"/>
              <a:t>Test early and test often</a:t>
            </a:r>
          </a:p>
          <a:p>
            <a:pPr lvl="1"/>
            <a:r>
              <a:rPr lang="en-US" dirty="0" smtClean="0"/>
              <a:t>Ask client for possible users/testers</a:t>
            </a:r>
          </a:p>
          <a:p>
            <a:r>
              <a:rPr lang="en-US" dirty="0" smtClean="0"/>
              <a:t>Technical Failure</a:t>
            </a:r>
          </a:p>
          <a:p>
            <a:pPr lvl="1"/>
            <a:r>
              <a:rPr lang="en-US" dirty="0" smtClean="0"/>
              <a:t>Unit testing</a:t>
            </a:r>
          </a:p>
          <a:p>
            <a:pPr lvl="1"/>
            <a:r>
              <a:rPr lang="en-US" dirty="0" smtClean="0"/>
              <a:t>Version control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Development Plans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Improve site layout</a:t>
            </a:r>
          </a:p>
          <a:p>
            <a:r>
              <a:rPr lang="en-US" dirty="0" smtClean="0"/>
              <a:t>Incorporate user interaction features</a:t>
            </a:r>
          </a:p>
          <a:p>
            <a:r>
              <a:rPr lang="en-US" dirty="0" smtClean="0"/>
              <a:t>Expand to include other metropolitan areas</a:t>
            </a:r>
          </a:p>
          <a:p>
            <a:r>
              <a:rPr lang="en-US" dirty="0" smtClean="0"/>
              <a:t>Testing</a:t>
            </a:r>
          </a:p>
          <a:p>
            <a:r>
              <a:rPr lang="en-US" dirty="0" smtClean="0"/>
              <a:t>User training for database maintenance/updates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</a:t>
            </a:r>
            <a:r>
              <a:rPr lang="en-US" dirty="0" smtClean="0"/>
              <a:t>Learned </a:t>
            </a:r>
            <a:r>
              <a:rPr lang="en-US" smtClean="0"/>
              <a:t>/ Reflection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Long distance communication, at times having little or no face time</a:t>
            </a:r>
          </a:p>
          <a:p>
            <a:r>
              <a:rPr lang="en-US" dirty="0" smtClean="0"/>
              <a:t>Improving upon an existing site</a:t>
            </a:r>
          </a:p>
          <a:p>
            <a:r>
              <a:rPr lang="en-US" dirty="0" smtClean="0"/>
              <a:t>Complications due to restricted access hinders ability to complete tasks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To-Do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Tentative Survey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Conduct user-testing.</a:t>
            </a:r>
          </a:p>
          <a:p>
            <a:endParaRPr lang="en-US" dirty="0" smtClean="0"/>
          </a:p>
          <a:p>
            <a:r>
              <a:rPr lang="en-US" dirty="0" smtClean="0"/>
              <a:t>Distribute to users online surveys and mail-in surveys to provide feedback.</a:t>
            </a:r>
          </a:p>
          <a:p>
            <a:endParaRPr lang="en-US" dirty="0" smtClean="0"/>
          </a:p>
          <a:p>
            <a:r>
              <a:rPr lang="en-US" dirty="0" smtClean="0"/>
              <a:t>See what changes need to be made.</a:t>
            </a:r>
          </a:p>
          <a:p>
            <a:endParaRPr lang="en-US" dirty="0" smtClean="0"/>
          </a:p>
          <a:p>
            <a:r>
              <a:rPr lang="en-US" dirty="0" smtClean="0"/>
              <a:t>Compile suggestions/comments.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Plans</a:t>
            </a:r>
            <a:endParaRPr lang="en-US" dirty="0"/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4528" t="23478" r="33962" b="7031"/>
          <a:stretch>
            <a:fillRect/>
          </a:stretch>
        </p:blipFill>
        <p:spPr bwMode="auto">
          <a:xfrm>
            <a:off x="5334000" y="2547938"/>
            <a:ext cx="2959877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Success Metrics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Integration of map functionality with </a:t>
            </a:r>
            <a:r>
              <a:rPr lang="en-US" dirty="0" err="1" smtClean="0"/>
              <a:t>MIWatch</a:t>
            </a:r>
            <a:r>
              <a:rPr lang="en-US" dirty="0" smtClean="0"/>
              <a:t> site.</a:t>
            </a:r>
          </a:p>
          <a:p>
            <a:pPr lvl="1"/>
            <a:r>
              <a:rPr lang="en-US" dirty="0" smtClean="0"/>
              <a:t>Map is prominently displayed on the </a:t>
            </a:r>
            <a:r>
              <a:rPr lang="en-US" dirty="0" err="1" smtClean="0"/>
              <a:t>MIWatch</a:t>
            </a:r>
            <a:r>
              <a:rPr lang="en-US" dirty="0" smtClean="0"/>
              <a:t> site.</a:t>
            </a:r>
          </a:p>
          <a:p>
            <a:pPr lvl="1"/>
            <a:r>
              <a:rPr lang="en-US" dirty="0" smtClean="0"/>
              <a:t>Easily accessible by users.</a:t>
            </a:r>
          </a:p>
          <a:p>
            <a:r>
              <a:rPr lang="en-US" dirty="0" smtClean="0"/>
              <a:t>Updates made to database with new location points</a:t>
            </a:r>
          </a:p>
          <a:p>
            <a:pPr lvl="1"/>
            <a:r>
              <a:rPr lang="en-US" dirty="0" smtClean="0"/>
              <a:t>New fields updated</a:t>
            </a:r>
          </a:p>
          <a:p>
            <a:pPr lvl="1"/>
            <a:r>
              <a:rPr lang="en-US" dirty="0" smtClean="0"/>
              <a:t>Duplicate data removed</a:t>
            </a:r>
          </a:p>
          <a:p>
            <a:pPr lvl="1"/>
            <a:r>
              <a:rPr lang="en-US" dirty="0" smtClean="0"/>
              <a:t>Easily accessible by users</a:t>
            </a:r>
          </a:p>
          <a:p>
            <a:r>
              <a:rPr lang="en-US" dirty="0" smtClean="0"/>
              <a:t>Easy to make location updates</a:t>
            </a:r>
          </a:p>
          <a:p>
            <a:pPr lvl="1"/>
            <a:r>
              <a:rPr lang="en-US" dirty="0" smtClean="0"/>
              <a:t>Method to run updates to database that can by done by anyone.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00" dirty="0" smtClean="0"/>
              <a:t>MIWatch.org</a:t>
            </a:r>
            <a:endParaRPr lang="en-US" sz="25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just"/>
            <a:r>
              <a:rPr lang="en-US" dirty="0" smtClean="0"/>
              <a:t>News site of interest to people affected by a mental illness or ongoing psychiatric disorder(s).</a:t>
            </a:r>
          </a:p>
          <a:p>
            <a:r>
              <a:rPr lang="en-US" dirty="0" smtClean="0"/>
              <a:t>Provides up-to-date mental health related news articles.</a:t>
            </a:r>
          </a:p>
          <a:p>
            <a:r>
              <a:rPr lang="en-US" dirty="0" smtClean="0"/>
              <a:t>A place for users to search for available local mental health offices along.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1" name="Content Placeholder 10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l="13714" t="11095" r="13714" b="563"/>
          <a:stretch>
            <a:fillRect/>
          </a:stretch>
        </p:blipFill>
        <p:spPr bwMode="auto">
          <a:xfrm>
            <a:off x="3124200" y="880593"/>
            <a:ext cx="5638800" cy="502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Centralized information hub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Americans age 18 and up with diagnosable mental disorders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Relevant publications on mental health</a:t>
            </a:r>
          </a:p>
          <a:p>
            <a:r>
              <a:rPr lang="en-US" dirty="0" smtClean="0"/>
              <a:t>Meeting point for people who suffer from and/or family/friends of those who suffer from a mental illness.</a:t>
            </a:r>
          </a:p>
          <a:p>
            <a:r>
              <a:rPr lang="en-US" dirty="0" smtClean="0"/>
              <a:t>Mental disorders leading cause of disability in the U.S. and Canada for ages 15-44.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4"/>
          </p:nvPr>
        </p:nvGraphicFramePr>
        <p:xfrm>
          <a:off x="4800600" y="2471738"/>
          <a:ext cx="4038600" cy="3821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was MIWatch.org formed?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 Expectations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Have a working, searchable map embedded onto existing MIWatch.org site.</a:t>
            </a:r>
          </a:p>
          <a:p>
            <a:r>
              <a:rPr lang="en-US" dirty="0" smtClean="0"/>
              <a:t>Create a sustainable method of updating database with additional mental health facilities.</a:t>
            </a:r>
          </a:p>
          <a:p>
            <a:r>
              <a:rPr lang="en-US" dirty="0" smtClean="0"/>
              <a:t>Training sessions for future users to update database.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Progression of Project Timeline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MIWatch</a:t>
            </a:r>
            <a:r>
              <a:rPr lang="en-US" dirty="0" smtClean="0"/>
              <a:t> needed site to have ability to search mental health facilities by zip code.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quarter" idx="1"/>
          </p:nvPr>
        </p:nvGraphicFramePr>
        <p:xfrm>
          <a:off x="3124200" y="685800"/>
          <a:ext cx="56388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Encountered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Compatibility of language used in code</a:t>
            </a:r>
          </a:p>
          <a:p>
            <a:r>
              <a:rPr lang="en-US" dirty="0" smtClean="0"/>
              <a:t>Coordination of meetings of multiple people across different time zones</a:t>
            </a:r>
          </a:p>
          <a:p>
            <a:r>
              <a:rPr lang="en-US" dirty="0" smtClean="0"/>
              <a:t>Collecting data from multiple people in a timely manner</a:t>
            </a:r>
          </a:p>
          <a:p>
            <a:r>
              <a:rPr lang="en-US" dirty="0" smtClean="0"/>
              <a:t>Having limited/restricted access to certain areas of </a:t>
            </a:r>
            <a:r>
              <a:rPr lang="en-US" dirty="0" err="1" smtClean="0"/>
              <a:t>MIWatch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Conducted</a:t>
            </a:r>
            <a:br>
              <a:rPr lang="en-US" dirty="0" smtClean="0"/>
            </a:br>
            <a:r>
              <a:rPr lang="en-US" dirty="0" smtClean="0"/>
              <a:t>&amp; Project Progress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Market Research - Competitors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Network of Care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National Institute of Mental  Health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Mental Health America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MentalHelp.net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HumanServices.net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D91BB-9864-4D23-A65B-C77F9D583EEA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25" t="16654" r="41483" b="24338"/>
          <a:stretch>
            <a:fillRect/>
          </a:stretch>
        </p:blipFill>
        <p:spPr bwMode="auto">
          <a:xfrm>
            <a:off x="3037726" y="1143000"/>
            <a:ext cx="2590800" cy="20448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Content Placeholder 7"/>
          <p:cNvPicPr>
            <a:picLocks noChangeAspect="1"/>
          </p:cNvPicPr>
          <p:nvPr/>
        </p:nvPicPr>
        <p:blipFill>
          <a:blip r:embed="rId4" cstate="print"/>
          <a:srcRect l="801" t="15083" r="2724" b="4223"/>
          <a:stretch>
            <a:fillRect/>
          </a:stretch>
        </p:blipFill>
        <p:spPr bwMode="auto">
          <a:xfrm>
            <a:off x="5715000" y="762000"/>
            <a:ext cx="3172691" cy="2819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Content Placeholder 9"/>
          <p:cNvPicPr>
            <a:picLocks/>
          </p:cNvPicPr>
          <p:nvPr/>
        </p:nvPicPr>
        <p:blipFill>
          <a:blip r:embed="rId5" cstate="print"/>
          <a:srcRect l="4006" t="10265" r="5934" b="470"/>
          <a:stretch>
            <a:fillRect/>
          </a:stretch>
        </p:blipFill>
        <p:spPr bwMode="auto">
          <a:xfrm>
            <a:off x="2951252" y="3429000"/>
            <a:ext cx="2590800" cy="2667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Content Placeholder 4"/>
          <p:cNvPicPr>
            <a:picLocks noChangeAspect="1"/>
          </p:cNvPicPr>
          <p:nvPr/>
        </p:nvPicPr>
        <p:blipFill>
          <a:blip r:embed="rId6" cstate="print"/>
          <a:srcRect l="801" t="16016" r="1442" b="2875"/>
          <a:stretch>
            <a:fillRect/>
          </a:stretch>
        </p:blipFill>
        <p:spPr bwMode="auto">
          <a:xfrm>
            <a:off x="5598964" y="3864167"/>
            <a:ext cx="3382362" cy="223183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ustom 1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827</TotalTime>
  <Words>1148</Words>
  <Application>Microsoft Office PowerPoint</Application>
  <PresentationFormat>On-screen Show (4:3)</PresentationFormat>
  <Paragraphs>255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Civic</vt:lpstr>
      <vt:lpstr>MIWatch.org</vt:lpstr>
      <vt:lpstr>Project Introduction</vt:lpstr>
      <vt:lpstr>MIWatch.org</vt:lpstr>
      <vt:lpstr>Why was MIWatch.org formed?</vt:lpstr>
      <vt:lpstr>Client Expectations</vt:lpstr>
      <vt:lpstr>Progression of Project Timeline</vt:lpstr>
      <vt:lpstr>Issues Encountered</vt:lpstr>
      <vt:lpstr>Research Conducted &amp; Project Progress</vt:lpstr>
      <vt:lpstr>Market Research - Competitors</vt:lpstr>
      <vt:lpstr>Pros/Cons of Competition</vt:lpstr>
      <vt:lpstr>HumanServices.net</vt:lpstr>
      <vt:lpstr>Network of Care</vt:lpstr>
      <vt:lpstr>National Institute of Mental Health</vt:lpstr>
      <vt:lpstr>Other Competition</vt:lpstr>
      <vt:lpstr>Google Map</vt:lpstr>
      <vt:lpstr>Map Before and After</vt:lpstr>
      <vt:lpstr>Project Demonstration</vt:lpstr>
      <vt:lpstr>Mapping Locations</vt:lpstr>
      <vt:lpstr>Survey Follow-up</vt:lpstr>
      <vt:lpstr>Data Fields Required</vt:lpstr>
      <vt:lpstr>Project Management</vt:lpstr>
      <vt:lpstr>Risks &amp; Risks Mitigation</vt:lpstr>
      <vt:lpstr>Further Development Plans</vt:lpstr>
      <vt:lpstr>Lessons Learned / Reflection</vt:lpstr>
      <vt:lpstr>Evaluation Plans</vt:lpstr>
      <vt:lpstr>Success Metrics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MIWatch.org</dc:title>
  <dc:creator> </dc:creator>
  <cp:lastModifiedBy> </cp:lastModifiedBy>
  <cp:revision>141</cp:revision>
  <dcterms:created xsi:type="dcterms:W3CDTF">2009-10-28T16:46:30Z</dcterms:created>
  <dcterms:modified xsi:type="dcterms:W3CDTF">2009-11-30T20:11:03Z</dcterms:modified>
</cp:coreProperties>
</file>