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96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19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ABFDA-68C4-5949-B974-AE11BADADAE0}" type="datetimeFigureOut">
              <a:rPr lang="en-US" smtClean="0"/>
              <a:pPr/>
              <a:t>7/6/11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D3B4A-F453-184E-A724-1B286B999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4B7DD-871B-C741-918D-94570FD089C5}" type="datetimeFigureOut">
              <a:rPr lang="en-US" smtClean="0"/>
              <a:pPr/>
              <a:t>7/6/11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3885E-2791-054E-89AE-7032894DC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AA2B0-289A-A94E-B386-B1F4DB587A3D}" type="datetime1">
              <a:rPr lang="en-US" smtClean="0"/>
              <a:t>7/6/11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26A4-9080-1442-8C4C-9D56E59C0C55}" type="datetime1">
              <a:rPr lang="en-US" smtClean="0"/>
              <a:t>7/6/11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2E69-4168-2C4A-8B5A-1471E8B23977}" type="datetime1">
              <a:rPr lang="en-US" smtClean="0"/>
              <a:t>7/6/11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2E1A8-7D82-D642-A4DD-47D82A7BAAA3}" type="datetime1">
              <a:rPr lang="en-US" smtClean="0"/>
              <a:t>7/6/11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3F1C-D79E-404C-B219-CB97BD3906FC}" type="datetime1">
              <a:rPr lang="en-US" smtClean="0"/>
              <a:t>7/6/11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00A7-E81F-6243-AF87-15005B949B44}" type="datetime1">
              <a:rPr lang="en-US" smtClean="0"/>
              <a:t>7/6/11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5F70-EEF9-5845-8514-297DD4F495D3}" type="datetime1">
              <a:rPr lang="en-US" smtClean="0"/>
              <a:t>7/6/11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2AE8-0A17-E645-AD61-3472E75FD22A}" type="datetime1">
              <a:rPr lang="en-US" smtClean="0"/>
              <a:t>7/6/11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48F7-07D9-4E47-8795-3099CDCFBA87}" type="datetime1">
              <a:rPr lang="en-US" smtClean="0"/>
              <a:t>7/6/11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1B20-A008-0346-891E-37757B2AD2B1}" type="datetime1">
              <a:rPr lang="en-US" smtClean="0"/>
              <a:t>7/6/11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A1F4-CBB1-1545-ACCF-F1A6F355755E}" type="datetime1">
              <a:rPr lang="en-US" smtClean="0"/>
              <a:t>7/6/11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27898-03DC-E040-B48C-E095C4F47BEC}" type="datetime1">
              <a:rPr lang="en-US" smtClean="0"/>
              <a:t>7/6/11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C3CF3-5822-0F4C-BA1D-068F3914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95-843 </a:t>
            </a:r>
            <a:r>
              <a:rPr lang="en-US" dirty="0" smtClean="0">
                <a:solidFill>
                  <a:srgbClr val="0000FF"/>
                </a:solidFill>
              </a:rPr>
              <a:t>Service </a:t>
            </a:r>
            <a:r>
              <a:rPr lang="en-US" dirty="0" smtClean="0">
                <a:solidFill>
                  <a:srgbClr val="0000FF"/>
                </a:solidFill>
              </a:rPr>
              <a:t>Oriented Architecture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Review of Distributed </a:t>
            </a:r>
            <a:r>
              <a:rPr lang="en-US" dirty="0" smtClean="0">
                <a:solidFill>
                  <a:srgbClr val="FF0000"/>
                </a:solidFill>
              </a:rPr>
              <a:t>Systems Architectural Models</a:t>
            </a:r>
          </a:p>
          <a:p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Coulouris</a:t>
            </a:r>
            <a:r>
              <a:rPr lang="en-US" dirty="0" smtClean="0"/>
              <a:t>, 5</a:t>
            </a:r>
            <a:r>
              <a:rPr lang="en-US" baseline="30000" dirty="0" smtClean="0"/>
              <a:t>th</a:t>
            </a:r>
            <a:r>
              <a:rPr lang="en-US" dirty="0" smtClean="0"/>
              <a:t> 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Architectural </a:t>
            </a:r>
            <a:r>
              <a:rPr lang="en-US" dirty="0" smtClean="0">
                <a:solidFill>
                  <a:srgbClr val="0000FF"/>
                </a:solidFill>
              </a:rPr>
              <a:t>Patterns (3)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In </a:t>
            </a:r>
            <a:r>
              <a:rPr lang="en-US" dirty="0"/>
              <a:t>a two-tier solution, the business logic and user interface                            may reside on the client and the data logic layer may be                             placed on the server.</a:t>
            </a:r>
            <a:r>
              <a:rPr lang="en-US" dirty="0" smtClean="0"/>
              <a:t> This is the classic client server architecture.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Other </a:t>
            </a:r>
            <a:r>
              <a:rPr lang="en-US" dirty="0"/>
              <a:t>organizations are </a:t>
            </a:r>
            <a:r>
              <a:rPr lang="en-US" dirty="0" smtClean="0"/>
              <a:t>possible: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</a:t>
            </a:r>
            <a:r>
              <a:rPr lang="en-US" dirty="0"/>
              <a:t>a three-tier solution, the logical description may correspond                            directly to the physical machines and processes.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</a:t>
            </a:r>
          </a:p>
          <a:p>
            <a:pPr>
              <a:buNone/>
            </a:pPr>
            <a:r>
              <a:rPr lang="en-US" dirty="0" smtClean="0"/>
              <a:t>An </a:t>
            </a:r>
            <a:r>
              <a:rPr lang="en-US" dirty="0"/>
              <a:t>AJAX application such as Google Maps is an example of a                             responsive multi-tiered application. New Map tiles (256X256                            pixel images) are fetched as as needed.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/>
              <a:t>thin client approach is a trend in distributed computing.                              Move complexity into internet based services. Cloud computing                             and Virtual Network Computing (remote desktop ) are examples.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Two</a:t>
            </a:r>
            <a:r>
              <a:rPr lang="en-US" dirty="0" smtClean="0">
                <a:solidFill>
                  <a:srgbClr val="0000FF"/>
                </a:solidFill>
              </a:rPr>
              <a:t> Commonly </a:t>
            </a:r>
            <a:r>
              <a:rPr lang="en-US" dirty="0">
                <a:solidFill>
                  <a:srgbClr val="0000FF"/>
                </a:solidFill>
              </a:rPr>
              <a:t>O</a:t>
            </a:r>
            <a:r>
              <a:rPr lang="en-US" dirty="0" smtClean="0">
                <a:solidFill>
                  <a:srgbClr val="0000FF"/>
                </a:solidFill>
              </a:rPr>
              <a:t>ccurring </a:t>
            </a:r>
            <a:r>
              <a:rPr lang="en-US" dirty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rchitectural </a:t>
            </a:r>
            <a:r>
              <a:rPr lang="en-US" dirty="0">
                <a:solidFill>
                  <a:srgbClr val="0000FF"/>
                </a:solidFill>
              </a:rPr>
              <a:t>P</a:t>
            </a:r>
            <a:r>
              <a:rPr lang="en-US" dirty="0" smtClean="0">
                <a:solidFill>
                  <a:srgbClr val="0000FF"/>
                </a:solidFill>
              </a:rPr>
              <a:t>atterns </a:t>
            </a:r>
            <a:r>
              <a:rPr lang="en-US" dirty="0">
                <a:solidFill>
                  <a:srgbClr val="0000FF"/>
                </a:solidFill>
              </a:rPr>
              <a:t>in</a:t>
            </a:r>
            <a:r>
              <a:rPr lang="en-US" dirty="0" smtClean="0">
                <a:solidFill>
                  <a:srgbClr val="0000FF"/>
                </a:solidFill>
              </a:rPr>
              <a:t> Distributed </a:t>
            </a:r>
            <a:r>
              <a:rPr lang="en-US" dirty="0">
                <a:solidFill>
                  <a:srgbClr val="0000FF"/>
                </a:solidFill>
              </a:rPr>
              <a:t>S</a:t>
            </a:r>
            <a:r>
              <a:rPr lang="en-US" dirty="0" smtClean="0">
                <a:solidFill>
                  <a:srgbClr val="0000FF"/>
                </a:solidFill>
              </a:rPr>
              <a:t>ystems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021" y="2195512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>
                <a:solidFill>
                  <a:srgbClr val="FF0000"/>
                </a:solidFill>
              </a:rPr>
              <a:t>proxy pattern</a:t>
            </a:r>
            <a:r>
              <a:rPr lang="en-US" dirty="0"/>
              <a:t>: the client makes calls on a local object (the proxy)</a:t>
            </a:r>
            <a:r>
              <a:rPr lang="en-US" dirty="0" smtClean="0"/>
              <a:t> that </a:t>
            </a:r>
            <a:r>
              <a:rPr lang="en-US" dirty="0"/>
              <a:t>has the same interface as a remote object. The proxy hides </a:t>
            </a:r>
            <a:r>
              <a:rPr lang="en-US" dirty="0" smtClean="0"/>
              <a:t>the</a:t>
            </a:r>
            <a:r>
              <a:rPr lang="en-US" dirty="0"/>
              <a:t> </a:t>
            </a:r>
            <a:r>
              <a:rPr lang="en-US" dirty="0" smtClean="0"/>
              <a:t>communication </a:t>
            </a:r>
            <a:r>
              <a:rPr lang="en-US" dirty="0"/>
              <a:t>details.                           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>
                <a:solidFill>
                  <a:srgbClr val="FF0000"/>
                </a:solidFill>
              </a:rPr>
              <a:t>brokerage pattern </a:t>
            </a:r>
            <a:r>
              <a:rPr lang="en-US" dirty="0"/>
              <a:t>consists of a trio of service provider, service</a:t>
            </a:r>
            <a:r>
              <a:rPr lang="en-US" dirty="0" smtClean="0"/>
              <a:t> requestor and service                        broker </a:t>
            </a:r>
            <a:r>
              <a:rPr lang="en-US" dirty="0"/>
              <a:t>(typically with lookup and bind</a:t>
            </a:r>
            <a:r>
              <a:rPr lang="en-US" dirty="0" smtClean="0"/>
              <a:t> operations</a:t>
            </a:r>
            <a:r>
              <a:rPr lang="en-US" dirty="0"/>
              <a:t>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Definitions, Goals and Concerns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Definition</a:t>
            </a:r>
            <a:r>
              <a:rPr lang="en-US" dirty="0" smtClean="0"/>
              <a:t>: The </a:t>
            </a:r>
            <a:r>
              <a:rPr lang="en-US" dirty="0"/>
              <a:t>architecture of a system is its structure in terms of separately specified</a:t>
            </a:r>
            <a:r>
              <a:rPr lang="en-US" dirty="0" smtClean="0"/>
              <a:t> components and </a:t>
            </a:r>
            <a:r>
              <a:rPr lang="en-US" dirty="0"/>
              <a:t>their </a:t>
            </a:r>
            <a:r>
              <a:rPr lang="en-US" dirty="0" smtClean="0"/>
              <a:t>interrelationships”.</a:t>
            </a:r>
          </a:p>
          <a:p>
            <a:pPr>
              <a:buNone/>
            </a:pPr>
            <a:r>
              <a:rPr lang="en-US" dirty="0" smtClean="0"/>
              <a:t>      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Goal</a:t>
            </a:r>
            <a:r>
              <a:rPr lang="en-US" dirty="0"/>
              <a:t>: The structure will meet present and future </a:t>
            </a:r>
            <a:r>
              <a:rPr lang="en-US" dirty="0" smtClean="0"/>
              <a:t>demands.  </a:t>
            </a:r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Concerns</a:t>
            </a:r>
            <a:r>
              <a:rPr lang="en-US" dirty="0"/>
              <a:t>: reliability, manageability, adaptability, cost-</a:t>
            </a:r>
            <a:r>
              <a:rPr lang="en-US" dirty="0" smtClean="0"/>
              <a:t>effectiveness, security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Architectural Elements of a Distributed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95512"/>
            <a:ext cx="8229600" cy="4525963"/>
          </a:xfrm>
        </p:spPr>
        <p:txBody>
          <a:bodyPr/>
          <a:lstStyle/>
          <a:p>
            <a:r>
              <a:rPr lang="en-US" dirty="0"/>
              <a:t>Communicating entities    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Communication  </a:t>
            </a:r>
            <a:r>
              <a:rPr lang="en-US" dirty="0"/>
              <a:t>paradigms    </a:t>
            </a:r>
            <a:r>
              <a:rPr lang="en-US" dirty="0" smtClean="0"/>
              <a:t> </a:t>
            </a:r>
          </a:p>
          <a:p>
            <a:r>
              <a:rPr lang="en-US" dirty="0" smtClean="0"/>
              <a:t>Roles </a:t>
            </a:r>
            <a:r>
              <a:rPr lang="en-US" dirty="0"/>
              <a:t>played by communicating entities    </a:t>
            </a:r>
            <a:r>
              <a:rPr lang="en-US" dirty="0" smtClean="0"/>
              <a:t> </a:t>
            </a:r>
          </a:p>
          <a:p>
            <a:r>
              <a:rPr lang="en-US" dirty="0" smtClean="0"/>
              <a:t>Placement </a:t>
            </a:r>
            <a:r>
              <a:rPr lang="en-US" dirty="0"/>
              <a:t>of communication entities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90"/>
                </a:solidFill>
              </a:rPr>
              <a:t>Communicating Entities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From </a:t>
            </a:r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system level</a:t>
            </a:r>
            <a:r>
              <a:rPr lang="en-US" dirty="0"/>
              <a:t>: Processes, threads or simply nodes are </a:t>
            </a:r>
            <a:r>
              <a:rPr lang="en-US" dirty="0" smtClean="0"/>
              <a:t>communicating.     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problem level</a:t>
            </a:r>
            <a:r>
              <a:rPr lang="en-US" dirty="0"/>
              <a:t>: Objects, Components, Web Services are </a:t>
            </a:r>
            <a:r>
              <a:rPr lang="en-US" dirty="0" smtClean="0"/>
              <a:t>communicating.</a:t>
            </a:r>
          </a:p>
          <a:p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asynchronous systems, </a:t>
            </a:r>
            <a:r>
              <a:rPr lang="en-US" dirty="0" smtClean="0"/>
              <a:t>the client makes a call and continues with other business. Perhaps it provides a means for a response.</a:t>
            </a:r>
          </a:p>
          <a:p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synchronous systems,</a:t>
            </a:r>
            <a:r>
              <a:rPr lang="en-US" dirty="0" smtClean="0"/>
              <a:t> the client calls, blocks</a:t>
            </a:r>
          </a:p>
          <a:p>
            <a:pPr>
              <a:buNone/>
            </a:pPr>
            <a:r>
              <a:rPr lang="en-US" dirty="0" smtClean="0"/>
              <a:t>    and waits for the response.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Communication Paradigms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Interprocess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communication </a:t>
            </a:r>
            <a:r>
              <a:rPr lang="en-US" dirty="0"/>
              <a:t>(TCP Sockets, UDP Sockets, Multicast Sockets)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Remote </a:t>
            </a:r>
            <a:r>
              <a:rPr lang="en-US" dirty="0">
                <a:solidFill>
                  <a:srgbClr val="FF0000"/>
                </a:solidFill>
              </a:rPr>
              <a:t>invocation </a:t>
            </a:r>
            <a:r>
              <a:rPr lang="en-US" dirty="0"/>
              <a:t>(Two way exchange with a remote operation, procedure or</a:t>
            </a:r>
            <a:r>
              <a:rPr lang="en-US" dirty="0" smtClean="0"/>
              <a:t> method</a:t>
            </a:r>
            <a:r>
              <a:rPr lang="en-US" dirty="0"/>
              <a:t>) RPC, RMI, </a:t>
            </a:r>
            <a:r>
              <a:rPr lang="en-US" dirty="0" smtClean="0"/>
              <a:t>HTTP.</a:t>
            </a:r>
          </a:p>
          <a:p>
            <a:pPr>
              <a:buNone/>
            </a:pPr>
            <a:r>
              <a:rPr lang="en-US" dirty="0" smtClean="0"/>
              <a:t>        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Coupled </a:t>
            </a:r>
            <a:r>
              <a:rPr lang="en-US" dirty="0">
                <a:solidFill>
                  <a:srgbClr val="FF0000"/>
                </a:solidFill>
              </a:rPr>
              <a:t>in time </a:t>
            </a:r>
            <a:r>
              <a:rPr lang="en-US" dirty="0"/>
              <a:t>(both parties exist during interaction)          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Coupled </a:t>
            </a:r>
            <a:r>
              <a:rPr lang="en-US" dirty="0">
                <a:solidFill>
                  <a:srgbClr val="FF0000"/>
                </a:solidFill>
              </a:rPr>
              <a:t>in space </a:t>
            </a:r>
            <a:r>
              <a:rPr lang="en-US" dirty="0"/>
              <a:t>(parties likely know who they are interacting with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</a:t>
            </a:r>
            <a:endParaRPr lang="en-US" dirty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Indirect </a:t>
            </a:r>
            <a:r>
              <a:rPr lang="en-US" dirty="0">
                <a:solidFill>
                  <a:srgbClr val="FF0000"/>
                </a:solidFill>
              </a:rPr>
              <a:t>communication </a:t>
            </a:r>
            <a:r>
              <a:rPr lang="en-US" dirty="0"/>
              <a:t>(less </a:t>
            </a:r>
            <a:r>
              <a:rPr lang="en-US" dirty="0">
                <a:solidFill>
                  <a:srgbClr val="FF0000"/>
                </a:solidFill>
              </a:rPr>
              <a:t>tightly coupled </a:t>
            </a:r>
            <a:r>
              <a:rPr lang="en-US" dirty="0"/>
              <a:t>and involving a third party)             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Communicating </a:t>
            </a:r>
            <a:r>
              <a:rPr lang="en-US" dirty="0"/>
              <a:t>to a group be sending a message to a group identifier             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Publish</a:t>
            </a:r>
            <a:r>
              <a:rPr lang="en-US" dirty="0">
                <a:solidFill>
                  <a:srgbClr val="FF0000"/>
                </a:solidFill>
              </a:rPr>
              <a:t>-subscribe </a:t>
            </a:r>
            <a:r>
              <a:rPr lang="en-US" dirty="0"/>
              <a:t>(AKA distributed event based systems) routes                 messages to interested parties. One-to-many style of communication.            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Message </a:t>
            </a:r>
            <a:r>
              <a:rPr lang="en-US" dirty="0">
                <a:solidFill>
                  <a:srgbClr val="FF0000"/>
                </a:solidFill>
              </a:rPr>
              <a:t>queues </a:t>
            </a:r>
            <a:r>
              <a:rPr lang="en-US" dirty="0"/>
              <a:t>(AKA channels) for point-to-point </a:t>
            </a:r>
            <a:r>
              <a:rPr lang="en-US" dirty="0" smtClean="0"/>
              <a:t>messaging.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>
                <a:solidFill>
                  <a:srgbClr val="FF0000"/>
                </a:solidFill>
              </a:rPr>
              <a:t>Tuple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spaces </a:t>
            </a:r>
            <a:r>
              <a:rPr lang="en-US" dirty="0"/>
              <a:t>allows for the placement and withdrawal of</a:t>
            </a:r>
            <a:r>
              <a:rPr lang="en-US" dirty="0" smtClean="0"/>
              <a:t> structured </a:t>
            </a:r>
            <a:r>
              <a:rPr lang="en-US" dirty="0"/>
              <a:t>sequences of data.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95-843 SOA        </a:t>
            </a:r>
            <a:r>
              <a:rPr lang="en-US" dirty="0" err="1" smtClean="0"/>
              <a:t>Coulouris</a:t>
            </a:r>
            <a:r>
              <a:rPr lang="en-US" dirty="0" smtClean="0"/>
              <a:t> 5Ed.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Roles and</a:t>
            </a:r>
            <a:r>
              <a:rPr lang="en-US" dirty="0" smtClean="0">
                <a:solidFill>
                  <a:srgbClr val="0000FF"/>
                </a:solidFill>
              </a:rPr>
              <a:t> Responsibilities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Entities </a:t>
            </a:r>
            <a:r>
              <a:rPr lang="en-US" dirty="0"/>
              <a:t>interact to perform a useful activity.           </a:t>
            </a: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r>
              <a:rPr lang="en-US" dirty="0" smtClean="0"/>
              <a:t>One </a:t>
            </a:r>
            <a:r>
              <a:rPr lang="en-US" dirty="0"/>
              <a:t>entity may act as a client and another as </a:t>
            </a:r>
            <a:r>
              <a:rPr lang="en-US" dirty="0" smtClean="0"/>
              <a:t>a server</a:t>
            </a:r>
            <a:r>
              <a:rPr lang="en-US" dirty="0"/>
              <a:t>.            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Each </a:t>
            </a:r>
            <a:r>
              <a:rPr lang="en-US" dirty="0"/>
              <a:t>entity may act as a peer.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Placement of</a:t>
            </a:r>
            <a:r>
              <a:rPr lang="en-US" dirty="0" smtClean="0">
                <a:solidFill>
                  <a:srgbClr val="0000FF"/>
                </a:solidFill>
              </a:rPr>
              <a:t> Communicating </a:t>
            </a:r>
            <a:r>
              <a:rPr lang="en-US" dirty="0">
                <a:solidFill>
                  <a:srgbClr val="0000FF"/>
                </a:solidFill>
              </a:rPr>
              <a:t>E</a:t>
            </a:r>
            <a:r>
              <a:rPr lang="en-US" dirty="0" smtClean="0">
                <a:solidFill>
                  <a:srgbClr val="0000FF"/>
                </a:solidFill>
              </a:rPr>
              <a:t>ntities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Entities </a:t>
            </a:r>
            <a:r>
              <a:rPr lang="en-US" dirty="0"/>
              <a:t>may be placed on a single or  multiple </a:t>
            </a:r>
            <a:r>
              <a:rPr lang="en-US" dirty="0" smtClean="0"/>
              <a:t>machines.              </a:t>
            </a:r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/>
              <a:t>may be cached and services </a:t>
            </a:r>
            <a:r>
              <a:rPr lang="en-US" dirty="0" smtClean="0"/>
              <a:t>replicated.              </a:t>
            </a:r>
            <a:endParaRPr lang="en-US" dirty="0" smtClean="0"/>
          </a:p>
          <a:p>
            <a:r>
              <a:rPr lang="en-US" dirty="0" smtClean="0"/>
              <a:t>Mobile </a:t>
            </a:r>
            <a:r>
              <a:rPr lang="en-US" dirty="0"/>
              <a:t>code (e.g. applets and Java Script</a:t>
            </a:r>
            <a:r>
              <a:rPr lang="en-US" dirty="0" smtClean="0"/>
              <a:t>).              </a:t>
            </a:r>
            <a:endParaRPr lang="en-US" dirty="0" smtClean="0"/>
          </a:p>
          <a:p>
            <a:r>
              <a:rPr lang="en-US" dirty="0" smtClean="0"/>
              <a:t>Mobile </a:t>
            </a:r>
            <a:r>
              <a:rPr lang="en-US" dirty="0"/>
              <a:t>agents or </a:t>
            </a:r>
            <a:r>
              <a:rPr lang="en-US" dirty="0" smtClean="0"/>
              <a:t>worms.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Architectural </a:t>
            </a:r>
            <a:r>
              <a:rPr lang="en-US" dirty="0" smtClean="0">
                <a:solidFill>
                  <a:srgbClr val="0000FF"/>
                </a:solidFill>
              </a:rPr>
              <a:t>Patterns (1)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Layered architecture                        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    the </a:t>
            </a:r>
            <a:r>
              <a:rPr lang="en-US" dirty="0"/>
              <a:t>vertical organization of services into layers of </a:t>
            </a:r>
            <a:r>
              <a:rPr lang="en-US" dirty="0" smtClean="0"/>
              <a:t>abstraction:                                                               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applications</a:t>
            </a:r>
            <a:r>
              <a:rPr lang="en-US" dirty="0"/>
              <a:t>, services</a:t>
            </a:r>
            <a:r>
              <a:rPr lang="en-US" dirty="0" smtClean="0"/>
              <a:t> layered on the top                                    middleware between the application and the operating system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operating </a:t>
            </a:r>
            <a:r>
              <a:rPr lang="en-US" dirty="0"/>
              <a:t>system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computer </a:t>
            </a:r>
            <a:r>
              <a:rPr lang="en-US" dirty="0"/>
              <a:t>and network hardware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Architectural </a:t>
            </a:r>
            <a:r>
              <a:rPr lang="en-US" dirty="0" smtClean="0">
                <a:solidFill>
                  <a:srgbClr val="0000FF"/>
                </a:solidFill>
              </a:rPr>
              <a:t>Patterns (2)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Tiered </a:t>
            </a:r>
            <a:r>
              <a:rPr lang="en-US" dirty="0" smtClean="0">
                <a:solidFill>
                  <a:srgbClr val="FF0000"/>
                </a:solidFill>
              </a:rPr>
              <a:t>architecture:                        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dirty="0" smtClean="0"/>
              <a:t>complimentary </a:t>
            </a:r>
            <a:r>
              <a:rPr lang="en-US" dirty="0"/>
              <a:t>to layering                         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smtClean="0"/>
              <a:t>usually </a:t>
            </a:r>
            <a:r>
              <a:rPr lang="en-US" dirty="0"/>
              <a:t>applied to the </a:t>
            </a:r>
            <a:r>
              <a:rPr lang="en-US" dirty="0">
                <a:solidFill>
                  <a:srgbClr val="FF0000"/>
                </a:solidFill>
              </a:rPr>
              <a:t>applications and services </a:t>
            </a:r>
            <a:r>
              <a:rPr lang="en-US" dirty="0"/>
              <a:t>layer                         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smtClean="0"/>
              <a:t>a </a:t>
            </a:r>
            <a:r>
              <a:rPr lang="en-US" dirty="0"/>
              <a:t>technique to organize the functionality of a given layer</a:t>
            </a:r>
            <a:r>
              <a:rPr lang="en-US" dirty="0" smtClean="0"/>
              <a:t> and </a:t>
            </a:r>
            <a:r>
              <a:rPr lang="en-US" dirty="0"/>
              <a:t>place this functionality into appropriate servers and</a:t>
            </a:r>
            <a:r>
              <a:rPr lang="en-US" dirty="0" smtClean="0"/>
              <a:t> onto </a:t>
            </a:r>
            <a:r>
              <a:rPr lang="en-US" dirty="0"/>
              <a:t>physical devices                         </a:t>
            </a:r>
            <a:r>
              <a:rPr lang="en-US" dirty="0" smtClean="0"/>
              <a:t> </a:t>
            </a: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An </a:t>
            </a:r>
            <a:r>
              <a:rPr lang="en-US" dirty="0"/>
              <a:t>application may be described in terms of                            </a:t>
            </a:r>
            <a:r>
              <a:rPr lang="en-US" dirty="0">
                <a:solidFill>
                  <a:srgbClr val="FF0000"/>
                </a:solidFill>
              </a:rPr>
              <a:t>presentation logic, business logic, and data logic </a:t>
            </a:r>
            <a:r>
              <a:rPr lang="en-US" dirty="0"/>
              <a:t>                          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smtClean="0"/>
              <a:t>Such </a:t>
            </a:r>
            <a:r>
              <a:rPr lang="en-US" dirty="0"/>
              <a:t>an application might be built upon two tiers or three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smtClean="0"/>
              <a:t>This is </a:t>
            </a:r>
            <a:r>
              <a:rPr lang="en-US" dirty="0" smtClean="0">
                <a:solidFill>
                  <a:srgbClr val="FF0000"/>
                </a:solidFill>
              </a:rPr>
              <a:t>separation of concerns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       Coulouris 5Ed.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3CF3-5822-0F4C-BA1D-068F3914B92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19800" y="5453529"/>
            <a:ext cx="2980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Note: presentation logic may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p</a:t>
            </a:r>
            <a:r>
              <a:rPr lang="en-US" dirty="0" smtClean="0">
                <a:solidFill>
                  <a:srgbClr val="0000FF"/>
                </a:solidFill>
              </a:rPr>
              <a:t>resent data to a non-human.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796</Words>
  <Application>Microsoft Macintosh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95-843 Service Oriented Architecture</vt:lpstr>
      <vt:lpstr>Definitions, Goals and Concerns</vt:lpstr>
      <vt:lpstr>Architectural Elements of a Distributed System</vt:lpstr>
      <vt:lpstr>Communicating Entities</vt:lpstr>
      <vt:lpstr>Communication Paradigms</vt:lpstr>
      <vt:lpstr>Roles and Responsibilities</vt:lpstr>
      <vt:lpstr>Placement of Communicating Entities</vt:lpstr>
      <vt:lpstr>Architectural Patterns (1)</vt:lpstr>
      <vt:lpstr>Architectural Patterns (2)</vt:lpstr>
      <vt:lpstr>Architectural Patterns (3)</vt:lpstr>
      <vt:lpstr>Two Commonly Occurring Architectural Patterns in Distributed Systems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Systems Architectural Models</dc:title>
  <dc:creator>Michael McCarthy</dc:creator>
  <cp:lastModifiedBy>Michael McCarthy</cp:lastModifiedBy>
  <cp:revision>8</cp:revision>
  <dcterms:created xsi:type="dcterms:W3CDTF">2011-07-06T15:46:53Z</dcterms:created>
  <dcterms:modified xsi:type="dcterms:W3CDTF">2011-07-06T16:17:01Z</dcterms:modified>
</cp:coreProperties>
</file>