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8.xml" ContentType="application/vnd.openxmlformats-officedocument.presentationml.notes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83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6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6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7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8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33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4" r:id="rId37"/>
    <p:sldId id="295" r:id="rId38"/>
    <p:sldId id="296" r:id="rId39"/>
    <p:sldId id="297" r:id="rId40"/>
    <p:sldId id="340" r:id="rId41"/>
    <p:sldId id="298" r:id="rId42"/>
    <p:sldId id="299" r:id="rId43"/>
    <p:sldId id="300" r:id="rId44"/>
    <p:sldId id="292" r:id="rId45"/>
    <p:sldId id="293" r:id="rId46"/>
    <p:sldId id="324" r:id="rId47"/>
    <p:sldId id="338" r:id="rId48"/>
    <p:sldId id="325" r:id="rId49"/>
    <p:sldId id="339" r:id="rId50"/>
    <p:sldId id="31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9" r:id="rId59"/>
    <p:sldId id="308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11" r:id="rId72"/>
    <p:sldId id="323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90" Type="http://schemas.openxmlformats.org/officeDocument/2006/relationships/tableStyles" Target="tableStyles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9" Type="http://schemas.openxmlformats.org/officeDocument/2006/relationships/theme" Target="theme/theme1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3" Type="http://schemas.openxmlformats.org/officeDocument/2006/relationships/slide" Target="slides/slide2.xml"/><Relationship Id="rId86" Type="http://schemas.openxmlformats.org/officeDocument/2006/relationships/printerSettings" Target="printerSettings/printerSettings1.bin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06CB03-1CF9-FB4E-BF46-5C8C07183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7A35E-47EA-2441-A560-A26343AD00B4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35883-ED4F-504E-ACDD-9B8103D1AE22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DE95-3213-A342-8565-AC1F8F8306A9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98881-67E7-0243-8687-BE3B5542B9A8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65191-91D8-964F-A433-6201F343C20E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694F8-3249-EC4F-A2F9-C9083D4E9347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0B312-9C5A-484E-A793-42BAE7CA7202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66AC3-17E4-F64C-A9BB-5DD3D3C464E6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CF74D-1D03-AC47-9214-53EC0C84196B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B6852-D26C-9E4E-94B1-E0117846113D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BAE2-163E-DE4A-B1B0-6BA8CF13085E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49E73-75DA-024C-9B42-E79B95D8447A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60461-C9B9-0A47-A9AD-A5ED3F600C1A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8C458-3077-D240-8594-8BBBB24A29BF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4EC0F-F38B-0C46-B5CF-4EF6CAE592B9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30F4D-AD6D-CE43-90AA-8B4D59CC0C33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7CF46-C0AC-474C-A0FA-4F33F6CF31C6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DC03E-3628-C246-A116-3F4BB8ADBE23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EA2B2-4420-DF41-A5C5-588A659DC36B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C3CE6-A1D8-0B41-9435-0CD37756BB15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2C71B-146B-0F45-8AAC-C9BD48BA946F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8DAD-1C66-764F-BC10-0D5BBA25B7AB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FE43C-FF91-3543-912D-92F4637A890E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EAFDF-AECD-9448-A9D8-2F363E365ED2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89079-0D75-DE44-B132-A5FC5608EA65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062A5-D7F8-3449-B388-FCDB472A740B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F2576-6A7B-8540-BD7C-9D5624E6C481}" type="slidenum">
              <a:rPr lang="en-US"/>
              <a:pPr/>
              <a:t>33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3D0B4-04ED-DB45-A9D3-6064C6A7EA3D}" type="slidenum">
              <a:rPr lang="en-US"/>
              <a:pPr/>
              <a:t>34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1D499-5CD8-5C4B-8A96-48C982DE8D63}" type="slidenum">
              <a:rPr lang="en-US"/>
              <a:pPr/>
              <a:t>35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7CEBE-3067-D749-BBBE-FC307BD5733C}" type="slidenum">
              <a:rPr lang="en-US"/>
              <a:pPr/>
              <a:t>36</a:t>
            </a:fld>
            <a:endParaRPr 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6F9AA-F9CB-BE49-ABAE-DFFE083DD601}" type="slidenum">
              <a:rPr lang="en-US"/>
              <a:pPr/>
              <a:t>37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2051A-7EEF-D140-B74A-E3781D1E1E07}" type="slidenum">
              <a:rPr lang="en-US"/>
              <a:pPr/>
              <a:t>38</a:t>
            </a:fld>
            <a:endParaRPr 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A5CE4-B053-5446-BCF4-5BBAE8C97168}" type="slidenum">
              <a:rPr lang="en-US"/>
              <a:pPr/>
              <a:t>39</a:t>
            </a:fld>
            <a:endParaRPr 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77E41-7B38-E54E-9C6A-EF7EBDFB9495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DCE1C-15A3-B34D-87B7-B5C36EF7325B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EBF2D-1A9A-374C-8BCF-8B49560900FF}" type="slidenum">
              <a:rPr lang="en-US"/>
              <a:pPr/>
              <a:t>42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2503F-6137-794C-969E-BDA3C21F9BA2}" type="slidenum">
              <a:rPr lang="en-US"/>
              <a:pPr/>
              <a:t>43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8D165-DB5B-254C-88DE-0F43D53D0000}" type="slidenum">
              <a:rPr lang="en-US"/>
              <a:pPr/>
              <a:t>44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A9F53-EF40-6E4B-A6FC-14687F23E46B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0ACCB-061D-DF48-B9E1-82DB48AA1338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29366-A57E-114F-919D-E86B51146A17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5AFB5-F876-D449-8057-BC680E3AAFB2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FD71A-5FBC-CB40-8AC5-6D7A2BBD52C5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9ED16-53F7-DE4C-9F36-9613A8C69192}" type="slidenum">
              <a:rPr lang="en-US"/>
              <a:pPr/>
              <a:t>50</a:t>
            </a:fld>
            <a:endParaRPr 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19ACB-88DF-4946-B309-FD87813EE26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E2EC3-03B0-974C-BB9E-606798DBFA4A}" type="slidenum">
              <a:rPr lang="en-US"/>
              <a:pPr/>
              <a:t>51</a:t>
            </a:fld>
            <a:endParaRPr lang="en-US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EF277-F079-1B48-84B0-73A89D366AB2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88AA8-D2FD-2A4A-9499-C5B95727F9D4}" type="slidenum">
              <a:rPr lang="en-US"/>
              <a:pPr/>
              <a:t>53</a:t>
            </a:fld>
            <a:endParaRPr 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D6D97-CC67-4D4D-AA06-6236509636ED}" type="slidenum">
              <a:rPr lang="en-US"/>
              <a:pPr/>
              <a:t>54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29C73-04E8-BB43-AA2E-8CD77B393A43}" type="slidenum">
              <a:rPr lang="en-US"/>
              <a:pPr/>
              <a:t>55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CD9E-786A-0543-8896-550A11950BA1}" type="slidenum">
              <a:rPr lang="en-US"/>
              <a:pPr/>
              <a:t>56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2BD5E-5B47-C548-9BA7-35A915606D63}" type="slidenum">
              <a:rPr lang="en-US"/>
              <a:pPr/>
              <a:t>57</a:t>
            </a:fld>
            <a:endParaRPr 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FCC99-67E3-1745-90CB-686A4AC8D103}" type="slidenum">
              <a:rPr lang="en-US"/>
              <a:pPr/>
              <a:t>58</a:t>
            </a:fld>
            <a:endParaRPr 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B843D-1ACE-9B4B-B031-4C98FF07C1D9}" type="slidenum">
              <a:rPr lang="en-US"/>
              <a:pPr/>
              <a:t>59</a:t>
            </a:fld>
            <a:endParaRPr lang="en-US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84990-CED4-D945-A079-75D48EDB2EC8}" type="slidenum">
              <a:rPr lang="en-US"/>
              <a:pPr/>
              <a:t>60</a:t>
            </a:fld>
            <a:endParaRPr lang="en-US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10570-F7CA-F14F-8EA8-0BF56936A312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3F8CD-DE40-0B4A-AB86-AB3143DA04FE}" type="slidenum">
              <a:rPr lang="en-US"/>
              <a:pPr/>
              <a:t>61</a:t>
            </a:fld>
            <a:endParaRPr 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0DA8F-7E2D-044B-A17E-062C55E14D2B}" type="slidenum">
              <a:rPr lang="en-US"/>
              <a:pPr/>
              <a:t>62</a:t>
            </a:fld>
            <a:endParaRPr 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24588-5EAA-D94C-BCA9-6B8ACDE606A5}" type="slidenum">
              <a:rPr lang="en-US"/>
              <a:pPr/>
              <a:t>63</a:t>
            </a:fld>
            <a:endParaRPr lang="en-US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6018D-BB32-104D-AC45-ADDA8B98AEBC}" type="slidenum">
              <a:rPr lang="en-US"/>
              <a:pPr/>
              <a:t>64</a:t>
            </a:fld>
            <a:endParaRPr lang="en-US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021F3-FE0A-3C4D-8C63-AA0D5A56A736}" type="slidenum">
              <a:rPr lang="en-US"/>
              <a:pPr/>
              <a:t>65</a:t>
            </a:fld>
            <a:endParaRPr lang="en-US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67472-AD61-DA48-A527-466D0BCC7457}" type="slidenum">
              <a:rPr lang="en-US"/>
              <a:pPr/>
              <a:t>66</a:t>
            </a:fld>
            <a:endParaRPr lang="en-US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947DD-C21F-9A4C-8358-DF94C21CA7BC}" type="slidenum">
              <a:rPr lang="en-US"/>
              <a:pPr/>
              <a:t>67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B8B13-B41E-6940-8703-8FC384C7FF97}" type="slidenum">
              <a:rPr lang="en-US"/>
              <a:pPr/>
              <a:t>68</a:t>
            </a:fld>
            <a:endParaRPr lang="en-US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1E9C8-2ACB-604A-A45A-DB2740503B99}" type="slidenum">
              <a:rPr lang="en-US"/>
              <a:pPr/>
              <a:t>69</a:t>
            </a:fld>
            <a:endParaRPr lang="en-US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D73B1-B870-804F-BB79-0F8F18DFA82E}" type="slidenum">
              <a:rPr lang="en-US"/>
              <a:pPr/>
              <a:t>70</a:t>
            </a:fld>
            <a:endParaRPr lang="en-US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163F-848E-C44A-96CB-DF2D33173CFD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CCB32-7B0D-D248-BA8C-E5794CB6113D}" type="slidenum">
              <a:rPr lang="en-US"/>
              <a:pPr/>
              <a:t>71</a:t>
            </a:fld>
            <a:endParaRPr lang="en-US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717FB-10A9-0E4D-A46E-DF91EBFEFDBA}" type="slidenum">
              <a:rPr lang="en-US"/>
              <a:pPr/>
              <a:t>72</a:t>
            </a:fld>
            <a:endParaRPr lang="en-US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98730-F985-3141-BB66-DC5791EF4924}" type="slidenum">
              <a:rPr lang="en-US"/>
              <a:pPr/>
              <a:t>73</a:t>
            </a:fld>
            <a:endParaRPr lang="en-US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8196E-5DDC-0A44-AD00-48AC32E87ECF}" type="slidenum">
              <a:rPr lang="en-US"/>
              <a:pPr/>
              <a:t>74</a:t>
            </a:fld>
            <a:endParaRPr lang="en-US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1DE9A-E339-8341-8CE0-B644C2194B3C}" type="slidenum">
              <a:rPr lang="en-US"/>
              <a:pPr/>
              <a:t>75</a:t>
            </a:fld>
            <a:endParaRPr lang="en-US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5644B-C36E-8244-BF3B-417279A5E695}" type="slidenum">
              <a:rPr lang="en-US"/>
              <a:pPr/>
              <a:t>76</a:t>
            </a:fld>
            <a:endParaRPr lang="en-US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3FC3D-6687-544C-A2D2-D74024937048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DBFB3-6C4E-6C49-8021-EF0D5D92AE94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7F2EF-C268-6F42-B6A8-5AFF0BBFC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2E71-8DCC-7440-81EA-559F4049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E1CFA-0FBA-5F43-A5B4-B416FC9B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C006-2971-F542-B884-0C4DF6F69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BF77-D44D-DB4D-88C3-66BB74F78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367A-DDE9-C24D-8B30-70633E80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B901-9B81-BD42-AD9E-6ACBF2093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684A-F2E2-0949-9E5B-80C834DE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DB31-7C3B-9446-B902-20496B56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7AE8-6B27-C640-838F-362E8044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8CDA-6F73-3045-9C2A-E62397ED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95-733 Internet Technologies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A5C876-366A-554A-929E-FE63CABB9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3" Type="http://schemas.openxmlformats.org/officeDocument/2006/relationships/hyperlink" Target="http://localhost/say/hello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3" Type="http://schemas.openxmlformats.org/officeDocument/2006/relationships/hyperlink" Target="http://www.ibm.com/developerworks/" TargetMode="Externa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3" Type="http://schemas.openxmlformats.org/officeDocument/2006/relationships/hyperlink" Target="mailto:bruce.tate@nospam.j2life.com" TargetMode="Externa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mailto:bruce@tate.com" TargetMode="Externa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mailto:bruce@tate.co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53CB4-47D1-8547-9FBB-7498C4D70C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800080"/>
                </a:solidFill>
              </a:rPr>
              <a:t>Internet Technologies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371600" y="4572000"/>
            <a:ext cx="6400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rgbClr val="800080"/>
                </a:solidFill>
              </a:rPr>
              <a:t>Ruby and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rgbClr val="800080"/>
                </a:solidFill>
              </a:rPr>
              <a:t>Ruby on Rails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2588" y="304800"/>
          <a:ext cx="2055812" cy="1419225"/>
        </p:xfrm>
        <a:graphic>
          <a:graphicData uri="http://schemas.openxmlformats.org/presentationml/2006/ole">
            <p:oleObj spid="_x0000_s14338" name="Clip" r:id="rId4" imgW="1352160" imgH="9342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7C82E-735E-B44E-B129-E51BB892DC3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Converting Case</a:t>
            </a:r>
            <a:endParaRPr 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746125" y="1876425"/>
            <a:ext cx="16113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"Hello"</a:t>
            </a:r>
          </a:p>
          <a:p>
            <a:r>
              <a:rPr lang="en-US"/>
              <a:t>a.upcase!</a:t>
            </a:r>
          </a:p>
          <a:p>
            <a:r>
              <a:rPr lang="en-US"/>
              <a:t>puts a</a:t>
            </a:r>
          </a:p>
          <a:p>
            <a:r>
              <a:rPr lang="en-US"/>
              <a:t>puts a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endParaRPr lang="en-US"/>
          </a:p>
          <a:p>
            <a:r>
              <a:rPr lang="en-US"/>
              <a:t>HELLO</a:t>
            </a:r>
          </a:p>
          <a:p>
            <a:r>
              <a:rPr lang="en-US"/>
              <a:t>HELLO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1E067-4F98-D641-A510-D99A78FFFF6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Testing Equality</a:t>
            </a:r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746125" y="1952625"/>
            <a:ext cx="7572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 = "Cool course" == "Cool course" # same content</a:t>
            </a:r>
          </a:p>
          <a:p>
            <a:r>
              <a:rPr lang="en-US"/>
              <a:t>puts b</a:t>
            </a:r>
          </a:p>
          <a:p>
            <a:r>
              <a:rPr lang="en-US"/>
              <a:t>b = "Cool course".equal?("Cool course")  #same object</a:t>
            </a:r>
          </a:p>
          <a:p>
            <a:r>
              <a:rPr lang="en-US"/>
              <a:t>puts b</a:t>
            </a:r>
          </a:p>
          <a:p>
            <a:r>
              <a:rPr lang="en-US"/>
              <a:t>puts 7 == 7.0     # same value</a:t>
            </a:r>
          </a:p>
          <a:p>
            <a:r>
              <a:rPr lang="en-US"/>
              <a:t>puts 7.eql?(7.0)  # same value and same type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true</a:t>
            </a:r>
          </a:p>
          <a:p>
            <a:r>
              <a:rPr lang="en-US"/>
              <a:t>false</a:t>
            </a:r>
          </a:p>
          <a:p>
            <a:r>
              <a:rPr lang="en-US"/>
              <a:t>true</a:t>
            </a:r>
          </a:p>
          <a:p>
            <a:r>
              <a:rPr lang="en-US"/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D4504D-0D8F-5F47-A623-9C6A4D34005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Reading The Keyboard</a:t>
            </a:r>
            <a:endParaRPr lang="en-US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669925" y="1876425"/>
            <a:ext cx="56657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puts "Who are you?"</a:t>
            </a:r>
          </a:p>
          <a:p>
            <a:r>
              <a:rPr lang="en-US"/>
              <a:t>name = gets  #include entered newline</a:t>
            </a:r>
          </a:p>
          <a:p>
            <a:r>
              <a:rPr lang="en-US"/>
              <a:t>name.chomp! #remove the newline</a:t>
            </a:r>
          </a:p>
          <a:p>
            <a:r>
              <a:rPr lang="en-US"/>
              <a:t>puts "Hi " + name + ", nice meeting you."</a:t>
            </a:r>
          </a:p>
          <a:p>
            <a:endParaRPr lang="en-US"/>
          </a:p>
          <a:p>
            <a:r>
              <a:rPr lang="en-US"/>
              <a:t>Interaction</a:t>
            </a:r>
          </a:p>
          <a:p>
            <a:r>
              <a:rPr lang="en-US"/>
              <a:t>===========</a:t>
            </a:r>
          </a:p>
          <a:p>
            <a:r>
              <a:rPr lang="en-US"/>
              <a:t>Who are you?</a:t>
            </a:r>
          </a:p>
          <a:p>
            <a:r>
              <a:rPr lang="en-US"/>
              <a:t>Mike</a:t>
            </a:r>
          </a:p>
          <a:p>
            <a:r>
              <a:rPr lang="en-US"/>
              <a:t>Hi Mike, nice meeting you.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55C4D-AED8-3C4E-B0BB-05BFC05E83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Reading Integers</a:t>
            </a:r>
            <a:endParaRPr lang="en-US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593725" y="1876425"/>
            <a:ext cx="75231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#to_i returns 0 on strings that are not integers</a:t>
            </a:r>
          </a:p>
          <a:p>
            <a:r>
              <a:rPr lang="en-US"/>
              <a:t>puts "Enter two integers on two lines and I'll add them"</a:t>
            </a:r>
          </a:p>
          <a:p>
            <a:r>
              <a:rPr lang="en-US"/>
              <a:t>a = gets.to_i</a:t>
            </a:r>
          </a:p>
          <a:p>
            <a:r>
              <a:rPr lang="en-US"/>
              <a:t>b = gets.to_i</a:t>
            </a:r>
          </a:p>
          <a:p>
            <a:r>
              <a:rPr lang="en-US"/>
              <a:t>puts a + b</a:t>
            </a:r>
          </a:p>
          <a:p>
            <a:endParaRPr lang="en-US"/>
          </a:p>
          <a:p>
            <a:r>
              <a:rPr lang="en-US"/>
              <a:t>Interaction</a:t>
            </a:r>
          </a:p>
          <a:p>
            <a:r>
              <a:rPr lang="en-US"/>
              <a:t>===========</a:t>
            </a:r>
          </a:p>
          <a:p>
            <a:r>
              <a:rPr lang="en-US"/>
              <a:t>Enter two integers on two lines and I'll add them</a:t>
            </a:r>
          </a:p>
          <a:p>
            <a:r>
              <a:rPr lang="en-US"/>
              <a:t>2</a:t>
            </a:r>
          </a:p>
          <a:p>
            <a:r>
              <a:rPr lang="en-US"/>
              <a:t>4</a:t>
            </a:r>
          </a:p>
          <a:p>
            <a:r>
              <a:rPr 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EBD100-61E8-8647-9083-B1D76998D78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Conditions (1)</a:t>
            </a:r>
            <a:endParaRPr lang="en-US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517525" y="1647825"/>
            <a:ext cx="34766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5</a:t>
            </a:r>
          </a:p>
          <a:p>
            <a:r>
              <a:rPr lang="en-US"/>
              <a:t>if a &gt; 4</a:t>
            </a:r>
          </a:p>
          <a:p>
            <a:r>
              <a:rPr lang="en-US"/>
              <a:t>  puts "Inside the if"</a:t>
            </a:r>
          </a:p>
          <a:p>
            <a:r>
              <a:rPr lang="en-US"/>
              <a:t>  a = 2</a:t>
            </a:r>
          </a:p>
          <a:p>
            <a:r>
              <a:rPr lang="en-US"/>
              <a:t>end</a:t>
            </a:r>
          </a:p>
          <a:p>
            <a:r>
              <a:rPr lang="en-US"/>
              <a:t>puts "a == " + a.to_s(10)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Inside the if</a:t>
            </a:r>
          </a:p>
          <a:p>
            <a:r>
              <a:rPr lang="en-US"/>
              <a:t>a == 2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191EB-4442-9C4C-A79E-125E638422C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Conditions (2)</a:t>
            </a:r>
            <a:endParaRPr lang="en-US"/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34766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5</a:t>
            </a:r>
          </a:p>
          <a:p>
            <a:r>
              <a:rPr lang="en-US"/>
              <a:t>unless a &lt;= 4</a:t>
            </a:r>
          </a:p>
          <a:p>
            <a:r>
              <a:rPr lang="en-US"/>
              <a:t>  puts "Inside the if"</a:t>
            </a:r>
          </a:p>
          <a:p>
            <a:r>
              <a:rPr lang="en-US"/>
              <a:t>  a = 2</a:t>
            </a:r>
          </a:p>
          <a:p>
            <a:r>
              <a:rPr lang="en-US"/>
              <a:t>end</a:t>
            </a:r>
          </a:p>
          <a:p>
            <a:r>
              <a:rPr lang="en-US"/>
              <a:t>puts "a == " + a.to_s(10)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Inside the if</a:t>
            </a:r>
          </a:p>
          <a:p>
            <a:r>
              <a:rPr lang="en-US"/>
              <a:t>a ==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3020A-DDFE-C74D-9004-E134DABDE51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Conditions (3)</a:t>
            </a:r>
            <a:endParaRPr lang="en-U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3644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5</a:t>
            </a:r>
          </a:p>
          <a:p>
            <a:r>
              <a:rPr lang="en-US"/>
              <a:t>if a &lt;= 4</a:t>
            </a:r>
          </a:p>
          <a:p>
            <a:r>
              <a:rPr lang="en-US"/>
              <a:t>  puts "Inside the if"</a:t>
            </a:r>
          </a:p>
          <a:p>
            <a:r>
              <a:rPr lang="en-US"/>
              <a:t>  a = 2</a:t>
            </a:r>
          </a:p>
          <a:p>
            <a:r>
              <a:rPr lang="en-US"/>
              <a:t>else</a:t>
            </a:r>
          </a:p>
          <a:p>
            <a:r>
              <a:rPr lang="en-US"/>
              <a:t>  puts "a == " + a.to_s(10)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endParaRPr lang="en-US"/>
          </a:p>
          <a:p>
            <a:r>
              <a:rPr lang="en-US"/>
              <a:t>a == 5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DF572B-F24A-FE4D-8AC1-1D97608CCA6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Conditions (4)</a:t>
            </a:r>
            <a:endParaRPr lang="en-US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6449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/>
              <a:t>a = 5</a:t>
            </a:r>
          </a:p>
          <a:p>
            <a:r>
              <a:rPr lang="en-US"/>
              <a:t>if a &lt;= 4</a:t>
            </a:r>
          </a:p>
          <a:p>
            <a:r>
              <a:rPr lang="en-US"/>
              <a:t>  puts "Inside the if"</a:t>
            </a:r>
          </a:p>
          <a:p>
            <a:r>
              <a:rPr lang="en-US"/>
              <a:t>  a = 2</a:t>
            </a:r>
          </a:p>
          <a:p>
            <a:r>
              <a:rPr lang="en-US"/>
              <a:t>elsf a &gt;= 10</a:t>
            </a:r>
          </a:p>
          <a:p>
            <a:r>
              <a:rPr lang="en-US"/>
              <a:t>  puts "a == " + a.to_s(10)</a:t>
            </a:r>
          </a:p>
          <a:p>
            <a:r>
              <a:rPr lang="en-US"/>
              <a:t>  puts "OK"</a:t>
            </a:r>
          </a:p>
          <a:p>
            <a:r>
              <a:rPr lang="en-US"/>
              <a:t>else</a:t>
            </a:r>
          </a:p>
          <a:p>
            <a:r>
              <a:rPr lang="en-US"/>
              <a:t>  puts "Neither"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Neither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857AB-B435-7744-A6C8-4143488F06F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Conditions (5)</a:t>
            </a:r>
            <a:endParaRPr lang="en-US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1289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5</a:t>
            </a:r>
          </a:p>
          <a:p>
            <a:r>
              <a:rPr lang="en-US"/>
              <a:t>case a</a:t>
            </a:r>
          </a:p>
          <a:p>
            <a:r>
              <a:rPr lang="en-US"/>
              <a:t>when 4 then</a:t>
            </a:r>
          </a:p>
          <a:p>
            <a:r>
              <a:rPr lang="en-US"/>
              <a:t>  puts "The value is 4"</a:t>
            </a:r>
          </a:p>
          <a:p>
            <a:r>
              <a:rPr lang="en-US"/>
              <a:t>when 5</a:t>
            </a:r>
          </a:p>
          <a:p>
            <a:r>
              <a:rPr lang="en-US"/>
              <a:t>  puts "The value is 5"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The value is 5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239C6-B9F1-BB47-BF04-FF400EDFDE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Conditions (6)</a:t>
            </a:r>
            <a:endParaRPr lang="en-US"/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1289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2</a:t>
            </a:r>
          </a:p>
          <a:p>
            <a:r>
              <a:rPr lang="en-US"/>
              <a:t>case a</a:t>
            </a:r>
          </a:p>
          <a:p>
            <a:r>
              <a:rPr lang="en-US"/>
              <a:t>when 4 then</a:t>
            </a:r>
          </a:p>
          <a:p>
            <a:r>
              <a:rPr lang="en-US"/>
              <a:t>  puts "The value is 4"</a:t>
            </a:r>
          </a:p>
          <a:p>
            <a:r>
              <a:rPr lang="en-US"/>
              <a:t>when 5</a:t>
            </a:r>
          </a:p>
          <a:p>
            <a:r>
              <a:rPr lang="en-US"/>
              <a:t>  puts "The value is 5"</a:t>
            </a:r>
          </a:p>
          <a:p>
            <a:r>
              <a:rPr lang="en-US"/>
              <a:t>else</a:t>
            </a:r>
          </a:p>
          <a:p>
            <a:r>
              <a:rPr lang="en-US"/>
              <a:t>  puts "OK"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CDD722-9458-D545-84B9-7360257CE4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>
                <a:solidFill>
                  <a:srgbClr val="800080"/>
                </a:solidFill>
              </a:rPr>
              <a:t>Notes on Ruby From Sebesta's "Programming The World Wide Web"</a:t>
            </a:r>
            <a:r>
              <a:rPr lang="en-US" sz="3500"/>
              <a:t/>
            </a:r>
            <a:br>
              <a:rPr lang="en-US" sz="3500"/>
            </a:br>
            <a:endParaRPr lang="en-US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Designed in Japan by Yukihiro Matsumoto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Released in 1996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Designed to replace Perl and Python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Rails, a web application development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800"/>
              <a:t>        framework , was written in and uses Ruby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Ruby is general purpose but probably the  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800"/>
              <a:t>        most common use of Ruby is Rails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Rails was developed by David Heinemeier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800"/>
              <a:t>        and released in 2004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800"/>
              <a:t>    Basecamp (project management) is written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800"/>
              <a:t>        in 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1071E-D627-C041-B162-092B3BE04BD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Case/When with Range</a:t>
            </a:r>
            <a:r>
              <a:rPr lang="en-US"/>
              <a:t> 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5551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4</a:t>
            </a:r>
          </a:p>
          <a:p>
            <a:r>
              <a:rPr lang="en-US"/>
              <a:t>case a</a:t>
            </a:r>
          </a:p>
          <a:p>
            <a:r>
              <a:rPr lang="en-US"/>
              <a:t>when 4 then</a:t>
            </a:r>
          </a:p>
          <a:p>
            <a:r>
              <a:rPr lang="en-US"/>
              <a:t>  # after a match we are done</a:t>
            </a:r>
          </a:p>
          <a:p>
            <a:r>
              <a:rPr lang="en-US"/>
              <a:t>  puts "The value is 4"</a:t>
            </a:r>
          </a:p>
          <a:p>
            <a:r>
              <a:rPr lang="en-US"/>
              <a:t>when (3..500)</a:t>
            </a:r>
          </a:p>
          <a:p>
            <a:r>
              <a:rPr lang="en-US"/>
              <a:t>  puts "The value is between 3 and 500"</a:t>
            </a:r>
          </a:p>
          <a:p>
            <a:r>
              <a:rPr lang="en-US"/>
              <a:t>else</a:t>
            </a:r>
          </a:p>
          <a:p>
            <a:r>
              <a:rPr lang="en-US"/>
              <a:t>  puts "OK"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The value is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C7F72-62AD-FB4D-B09B-F210FA73C4B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Value of Case/When (1)</a:t>
            </a:r>
            <a:r>
              <a:rPr lang="en-US"/>
              <a:t> </a:t>
            </a: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46402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year = 2009</a:t>
            </a:r>
          </a:p>
          <a:p>
            <a:r>
              <a:rPr lang="en-US"/>
              <a:t>leap = case</a:t>
            </a:r>
          </a:p>
          <a:p>
            <a:r>
              <a:rPr lang="en-US"/>
              <a:t>when year % 400 == 0 then true</a:t>
            </a:r>
          </a:p>
          <a:p>
            <a:r>
              <a:rPr lang="en-US"/>
              <a:t>when year % 100 == 0 then false</a:t>
            </a:r>
          </a:p>
          <a:p>
            <a:r>
              <a:rPr lang="en-US"/>
              <a:t>else year % 4 == 0</a:t>
            </a:r>
          </a:p>
          <a:p>
            <a:r>
              <a:rPr lang="en-US"/>
              <a:t>end</a:t>
            </a:r>
          </a:p>
          <a:p>
            <a:r>
              <a:rPr lang="en-US"/>
              <a:t>puts leap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false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14D3EB-A664-3E4F-B324-B40E0EBB0F4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Value of Case/When(2)</a:t>
            </a:r>
            <a:r>
              <a:rPr lang="en-US"/>
              <a:t> </a:t>
            </a: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593725" y="172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517525" y="1952625"/>
            <a:ext cx="46402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year = 2009</a:t>
            </a:r>
          </a:p>
          <a:p>
            <a:r>
              <a:rPr lang="en-US"/>
              <a:t>puts case</a:t>
            </a:r>
          </a:p>
          <a:p>
            <a:r>
              <a:rPr lang="en-US"/>
              <a:t>when year % 400 == 0 then true</a:t>
            </a:r>
          </a:p>
          <a:p>
            <a:r>
              <a:rPr lang="en-US"/>
              <a:t>when year % 100 == 0 then false</a:t>
            </a:r>
          </a:p>
          <a:p>
            <a:r>
              <a:rPr lang="en-US"/>
              <a:t>else year % 4 == 0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false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FA120-BBF1-9A40-88B1-3D9AA6A36E6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While</a:t>
            </a:r>
            <a:endParaRPr lang="en-US"/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822325" y="1724025"/>
            <a:ext cx="29289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top = 100</a:t>
            </a:r>
          </a:p>
          <a:p>
            <a:r>
              <a:rPr lang="en-US"/>
              <a:t>now = 1</a:t>
            </a:r>
          </a:p>
          <a:p>
            <a:r>
              <a:rPr lang="en-US"/>
              <a:t>sum = 0</a:t>
            </a:r>
          </a:p>
          <a:p>
            <a:r>
              <a:rPr lang="en-US"/>
              <a:t>while now &lt;= top</a:t>
            </a:r>
          </a:p>
          <a:p>
            <a:r>
              <a:rPr lang="en-US"/>
              <a:t>    sum = sum + now</a:t>
            </a:r>
          </a:p>
          <a:p>
            <a:r>
              <a:rPr lang="en-US"/>
              <a:t>    now += 1</a:t>
            </a:r>
          </a:p>
          <a:p>
            <a:r>
              <a:rPr lang="en-US"/>
              <a:t>    end</a:t>
            </a:r>
          </a:p>
          <a:p>
            <a:r>
              <a:rPr lang="en-US"/>
              <a:t>puts sum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5050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494A6-FEB8-6341-8E30-FB41CEF72AF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Until</a:t>
            </a:r>
            <a:endParaRPr lang="en-US"/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517525" y="1571625"/>
            <a:ext cx="14128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 = 100</a:t>
            </a:r>
          </a:p>
          <a:p>
            <a:r>
              <a:rPr lang="en-US"/>
              <a:t>until j &lt; 0</a:t>
            </a:r>
          </a:p>
          <a:p>
            <a:r>
              <a:rPr lang="en-US"/>
              <a:t>  j = j - 1</a:t>
            </a:r>
          </a:p>
          <a:p>
            <a:r>
              <a:rPr lang="en-US"/>
              <a:t>end</a:t>
            </a:r>
          </a:p>
          <a:p>
            <a:r>
              <a:rPr lang="en-US"/>
              <a:t>puts j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-1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4249C-428B-9C45-A19F-6AA7C4BA3EE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Arrays(1)</a:t>
            </a:r>
            <a:endParaRPr lang="en-US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69925" y="1682750"/>
            <a:ext cx="40259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/>
              <a:t>a = [1,2,3,4,5]</a:t>
            </a:r>
          </a:p>
          <a:p>
            <a:r>
              <a:rPr lang="en-US" sz="2100"/>
              <a:t>puts a[4]</a:t>
            </a:r>
          </a:p>
          <a:p>
            <a:r>
              <a:rPr lang="en-US" sz="2100"/>
              <a:t>x = a[0]</a:t>
            </a:r>
          </a:p>
          <a:p>
            <a:r>
              <a:rPr lang="en-US" sz="2100"/>
              <a:t>puts x</a:t>
            </a:r>
          </a:p>
          <a:p>
            <a:r>
              <a:rPr lang="en-US" sz="2100"/>
              <a:t>a = ["To","be","or","not","to","be"]</a:t>
            </a:r>
          </a:p>
          <a:p>
            <a:r>
              <a:rPr lang="en-US" sz="2100"/>
              <a:t>j = 0</a:t>
            </a:r>
          </a:p>
          <a:p>
            <a:r>
              <a:rPr lang="en-US" sz="2100"/>
              <a:t>while j &lt; 6</a:t>
            </a:r>
          </a:p>
          <a:p>
            <a:r>
              <a:rPr lang="en-US" sz="2100"/>
              <a:t>  puts a[j]</a:t>
            </a:r>
          </a:p>
          <a:p>
            <a:r>
              <a:rPr lang="en-US" sz="2100"/>
              <a:t>  j = j + 1</a:t>
            </a:r>
          </a:p>
          <a:p>
            <a:r>
              <a:rPr lang="en-US" sz="2100"/>
              <a:t>end</a:t>
            </a:r>
          </a:p>
          <a:p>
            <a:endParaRPr lang="en-US" sz="1500"/>
          </a:p>
          <a:p>
            <a:endParaRPr lang="en-US"/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5165725" y="1682750"/>
            <a:ext cx="111918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/>
              <a:t>Output</a:t>
            </a:r>
          </a:p>
          <a:p>
            <a:r>
              <a:rPr lang="en-US" sz="2100"/>
              <a:t>======</a:t>
            </a:r>
          </a:p>
          <a:p>
            <a:r>
              <a:rPr lang="en-US" sz="2100"/>
              <a:t>5</a:t>
            </a:r>
          </a:p>
          <a:p>
            <a:r>
              <a:rPr lang="en-US" sz="2100"/>
              <a:t>1</a:t>
            </a:r>
          </a:p>
          <a:p>
            <a:r>
              <a:rPr lang="en-US" sz="2100"/>
              <a:t>To</a:t>
            </a:r>
          </a:p>
          <a:p>
            <a:r>
              <a:rPr lang="en-US" sz="2100"/>
              <a:t>be</a:t>
            </a:r>
          </a:p>
          <a:p>
            <a:r>
              <a:rPr lang="en-US" sz="2100"/>
              <a:t>or</a:t>
            </a:r>
          </a:p>
          <a:p>
            <a:r>
              <a:rPr lang="en-US" sz="2100"/>
              <a:t>not</a:t>
            </a:r>
          </a:p>
          <a:p>
            <a:r>
              <a:rPr lang="en-US" sz="2100"/>
              <a:t>to</a:t>
            </a:r>
          </a:p>
          <a:p>
            <a:r>
              <a:rPr lang="en-US" sz="2100"/>
              <a:t>be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6CBFD-FAA7-2E48-B2F5-724E0DB292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Arrays(2)</a:t>
            </a:r>
            <a:endParaRPr lang="en-US"/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669925" y="1647825"/>
            <a:ext cx="2057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[1,2,3,4,5]</a:t>
            </a:r>
          </a:p>
          <a:p>
            <a:r>
              <a:rPr lang="en-US"/>
              <a:t>j = 0</a:t>
            </a:r>
          </a:p>
          <a:p>
            <a:r>
              <a:rPr lang="en-US"/>
              <a:t>while j &lt; 5</a:t>
            </a:r>
          </a:p>
          <a:p>
            <a:r>
              <a:rPr lang="en-US"/>
              <a:t>   a[j] = 0</a:t>
            </a:r>
          </a:p>
          <a:p>
            <a:r>
              <a:rPr lang="en-US"/>
              <a:t>   j = j + 1</a:t>
            </a:r>
          </a:p>
          <a:p>
            <a:r>
              <a:rPr lang="en-US"/>
              <a:t>end</a:t>
            </a:r>
          </a:p>
          <a:p>
            <a:r>
              <a:rPr lang="en-US"/>
              <a:t>puts a[1]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65B50-164A-9B47-859F-FB0A80727F7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Arrays(3)</a:t>
            </a:r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762000" y="1676400"/>
            <a:ext cx="73945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somedays = ["Friday","Saturday","Sunday","Monday"]</a:t>
            </a:r>
          </a:p>
          <a:p>
            <a:r>
              <a:rPr lang="en-US"/>
              <a:t>puts somedays.empty?</a:t>
            </a:r>
          </a:p>
          <a:p>
            <a:r>
              <a:rPr lang="en-US"/>
              <a:t>puts somedays.sort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endParaRPr lang="en-US"/>
          </a:p>
          <a:p>
            <a:r>
              <a:rPr lang="en-US"/>
              <a:t>false</a:t>
            </a:r>
          </a:p>
          <a:p>
            <a:r>
              <a:rPr lang="en-US"/>
              <a:t>Friday</a:t>
            </a:r>
          </a:p>
          <a:p>
            <a:r>
              <a:rPr lang="en-US"/>
              <a:t>Monday</a:t>
            </a:r>
          </a:p>
          <a:p>
            <a:r>
              <a:rPr lang="en-US"/>
              <a:t>Saturday</a:t>
            </a:r>
          </a:p>
          <a:p>
            <a:r>
              <a:rPr lang="en-US"/>
              <a:t>Sunday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62280-212E-3845-ABBB-62A7BEFAA5C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Arrays and Ranges(1)</a:t>
            </a:r>
            <a:endParaRPr lang="en-US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609600" y="1600200"/>
            <a:ext cx="5165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 Create an array from a Ruby range</a:t>
            </a:r>
          </a:p>
          <a:p>
            <a:endParaRPr lang="en-US"/>
          </a:p>
          <a:p>
            <a:r>
              <a:rPr lang="en-US"/>
              <a:t># Create range</a:t>
            </a:r>
          </a:p>
          <a:p>
            <a:r>
              <a:rPr lang="en-US"/>
              <a:t>a = (1..7)</a:t>
            </a:r>
          </a:p>
          <a:p>
            <a:r>
              <a:rPr lang="en-US"/>
              <a:t>puts a</a:t>
            </a:r>
          </a:p>
          <a:p>
            <a:endParaRPr lang="en-US"/>
          </a:p>
          <a:p>
            <a:r>
              <a:rPr lang="en-US"/>
              <a:t>#create array</a:t>
            </a:r>
          </a:p>
          <a:p>
            <a:r>
              <a:rPr lang="en-US"/>
              <a:t>b = a.to_a</a:t>
            </a:r>
          </a:p>
          <a:p>
            <a:r>
              <a:rPr lang="en-US"/>
              <a:t>puts b</a:t>
            </a:r>
          </a:p>
          <a:p>
            <a:endParaRPr lang="en-US"/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5943600" y="1981200"/>
            <a:ext cx="12525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1..7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</a:t>
            </a:r>
          </a:p>
          <a:p>
            <a:r>
              <a:rPr lang="en-US"/>
              <a:t>7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826710-4653-8F49-B8AC-5CEA5CDDDEB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Arrays and Ranges(2)</a:t>
            </a:r>
            <a:endParaRPr lang="en-US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609600" y="1600200"/>
            <a:ext cx="4860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#Ranges are objects with methods</a:t>
            </a:r>
          </a:p>
          <a:p>
            <a:r>
              <a:rPr lang="en-US"/>
              <a:t>v = 'aa'..'az'</a:t>
            </a:r>
          </a:p>
          <a:p>
            <a:r>
              <a:rPr lang="en-US"/>
              <a:t>u = v.to_a</a:t>
            </a:r>
          </a:p>
          <a:p>
            <a:r>
              <a:rPr lang="en-US"/>
              <a:t>puts v</a:t>
            </a:r>
          </a:p>
          <a:p>
            <a:r>
              <a:rPr lang="en-US"/>
              <a:t>puts u</a:t>
            </a:r>
          </a:p>
          <a:p>
            <a:endParaRPr lang="en-US"/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5943600" y="1981200"/>
            <a:ext cx="12525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aa..az</a:t>
            </a:r>
          </a:p>
          <a:p>
            <a:r>
              <a:rPr lang="en-US"/>
              <a:t>aa</a:t>
            </a:r>
          </a:p>
          <a:p>
            <a:r>
              <a:rPr lang="en-US"/>
              <a:t>ab</a:t>
            </a:r>
          </a:p>
          <a:p>
            <a:r>
              <a:rPr lang="en-US"/>
              <a:t>ac</a:t>
            </a:r>
          </a:p>
          <a:p>
            <a:r>
              <a:rPr lang="en-US"/>
              <a:t>:</a:t>
            </a:r>
          </a:p>
          <a:p>
            <a:r>
              <a:rPr lang="en-US"/>
              <a:t>:</a:t>
            </a:r>
          </a:p>
          <a:p>
            <a:r>
              <a:rPr lang="en-US"/>
              <a:t>aw</a:t>
            </a:r>
          </a:p>
          <a:p>
            <a:r>
              <a:rPr lang="en-US"/>
              <a:t>ax</a:t>
            </a:r>
          </a:p>
          <a:p>
            <a:r>
              <a:rPr lang="en-US"/>
              <a:t>ay</a:t>
            </a:r>
          </a:p>
          <a:p>
            <a:r>
              <a:rPr lang="en-US"/>
              <a:t>az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A538BF-67F4-6441-8D26-FE128D50828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Ruby is a pure object-oriented language.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All variables reference objects.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Every data value is an object.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References are typeless.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All that is ever assigned in an assignment statement is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 address of an object.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The is no way to declare a variable.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A scalar variable that has not been assigned a value has the value nil.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 smtClean="0"/>
              <a:t>Ruby has implicit variables.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General Notes on Ruby(1)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AC68-A039-E443-B2D1-9B8B6E3B787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Hashes</a:t>
            </a:r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93725" y="1706563"/>
            <a:ext cx="81851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/>
              <a:t># Hashes are associative arrays</a:t>
            </a:r>
          </a:p>
          <a:p>
            <a:r>
              <a:rPr lang="en-US" sz="1900"/>
              <a:t># Each data element is paired with a key</a:t>
            </a:r>
          </a:p>
          <a:p>
            <a:r>
              <a:rPr lang="en-US" sz="1900"/>
              <a:t># Arrays use small ints for indexing</a:t>
            </a:r>
          </a:p>
          <a:p>
            <a:r>
              <a:rPr lang="en-US" sz="1900"/>
              <a:t># Hashes use a hash function on a string</a:t>
            </a:r>
          </a:p>
          <a:p>
            <a:endParaRPr lang="en-US" sz="1900"/>
          </a:p>
          <a:p>
            <a:r>
              <a:rPr lang="en-US" sz="1900"/>
              <a:t>kids_ages = {"Robert" =&gt; 16, "Cristina" =&gt;14, "Sarah" =&gt; 12, "Grace" =&gt;8}</a:t>
            </a:r>
          </a:p>
          <a:p>
            <a:r>
              <a:rPr lang="en-US" sz="1900"/>
              <a:t>puts kids_ages</a:t>
            </a:r>
          </a:p>
          <a:p>
            <a:endParaRPr lang="en-US" sz="1900"/>
          </a:p>
          <a:p>
            <a:r>
              <a:rPr lang="en-US" sz="1900"/>
              <a:t>Output</a:t>
            </a:r>
          </a:p>
          <a:p>
            <a:r>
              <a:rPr lang="en-US" sz="1900"/>
              <a:t>======</a:t>
            </a:r>
          </a:p>
          <a:p>
            <a:r>
              <a:rPr lang="en-US" sz="1900"/>
              <a:t>Sarah12Cristina14Grace8Robert16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A01D2-6B38-3F4A-875A-F6C9FB3A0CF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Hashes Indexing</a:t>
            </a:r>
            <a:endParaRPr lang="en-US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669925" y="2076450"/>
            <a:ext cx="8523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kids_ages = {"Robert" =&gt; 16, "Cristina" =&gt;14, "Sarah" =&gt; 12, "Grace" =&gt;8}</a:t>
            </a:r>
          </a:p>
          <a:p>
            <a:r>
              <a:rPr lang="en-US" sz="2000"/>
              <a:t>puts kids_ages["Cristina"]</a:t>
            </a:r>
          </a:p>
          <a:p>
            <a:endParaRPr lang="en-US" sz="2000"/>
          </a:p>
          <a:p>
            <a:r>
              <a:rPr lang="en-US" sz="2000"/>
              <a:t>Output</a:t>
            </a:r>
          </a:p>
          <a:p>
            <a:r>
              <a:rPr lang="en-US" sz="2000"/>
              <a:t>======</a:t>
            </a:r>
          </a:p>
          <a:p>
            <a:r>
              <a:rPr lang="en-US" sz="2000"/>
              <a:t>14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891CC6-D19D-9D4A-A7D7-BBB6F7EEE7A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Hashes Adding &amp; Deleting</a:t>
            </a:r>
            <a:endParaRPr lang="en-US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669925" y="2087563"/>
            <a:ext cx="81057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/>
              <a:t>kids_ages = {"Robert" =&gt; 16, "Cristina" =&gt;14, "Sarah" =&gt; 12, "Grace" =&gt;8}</a:t>
            </a:r>
          </a:p>
          <a:p>
            <a:r>
              <a:rPr lang="en-US" sz="1900"/>
              <a:t>kids_ages["Daniel"] = 15</a:t>
            </a:r>
          </a:p>
          <a:p>
            <a:r>
              <a:rPr lang="en-US" sz="1900"/>
              <a:t>kids_ages.delete("Cristina")</a:t>
            </a:r>
          </a:p>
          <a:p>
            <a:r>
              <a:rPr lang="en-US" sz="1900"/>
              <a:t>puts kids_ages</a:t>
            </a:r>
          </a:p>
          <a:p>
            <a:endParaRPr lang="en-US" sz="1900"/>
          </a:p>
          <a:p>
            <a:r>
              <a:rPr lang="en-US" sz="1900"/>
              <a:t>Output</a:t>
            </a:r>
          </a:p>
          <a:p>
            <a:r>
              <a:rPr lang="en-US" sz="1900"/>
              <a:t>======</a:t>
            </a:r>
          </a:p>
          <a:p>
            <a:r>
              <a:rPr lang="en-US" sz="1900"/>
              <a:t>Daniel15Sarah12Grace8Robert16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83C2A6-3FB5-6A4B-A440-1B9D92C6BDF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Hashes Taking The Keys</a:t>
            </a:r>
            <a:endParaRPr lang="en-US"/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04800" y="1787525"/>
            <a:ext cx="8940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/>
              <a:t>kids_ages = {"Robert" =&gt; 16, "Cristina" =&gt;14, "Sarah" =&gt; 12, "Grace" =&gt;8}</a:t>
            </a:r>
          </a:p>
          <a:p>
            <a:r>
              <a:rPr lang="en-US" sz="2100"/>
              <a:t>m = kids_ages.keys</a:t>
            </a:r>
          </a:p>
          <a:p>
            <a:r>
              <a:rPr lang="en-US" sz="2100"/>
              <a:t>kids_ages.clear</a:t>
            </a:r>
          </a:p>
          <a:p>
            <a:r>
              <a:rPr lang="en-US" sz="2100"/>
              <a:t>puts kids_ages</a:t>
            </a:r>
          </a:p>
          <a:p>
            <a:r>
              <a:rPr lang="en-US" sz="2100"/>
              <a:t>puts m</a:t>
            </a:r>
          </a:p>
          <a:p>
            <a:endParaRPr lang="en-US" sz="2100"/>
          </a:p>
          <a:p>
            <a:r>
              <a:rPr lang="en-US" sz="2100"/>
              <a:t>Output</a:t>
            </a:r>
          </a:p>
          <a:p>
            <a:r>
              <a:rPr lang="en-US" sz="2100"/>
              <a:t>======</a:t>
            </a:r>
          </a:p>
          <a:p>
            <a:r>
              <a:rPr lang="en-US" sz="2100"/>
              <a:t>Sarah</a:t>
            </a:r>
          </a:p>
          <a:p>
            <a:r>
              <a:rPr lang="en-US" sz="2100"/>
              <a:t>Cristina</a:t>
            </a:r>
          </a:p>
          <a:p>
            <a:r>
              <a:rPr lang="en-US" sz="2100"/>
              <a:t>Grace</a:t>
            </a:r>
          </a:p>
          <a:p>
            <a:r>
              <a:rPr lang="en-US" sz="2100"/>
              <a:t>Robert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DA0C46-3707-4E4D-9C40-76527BE7929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Methods</a:t>
            </a:r>
            <a:endParaRPr lang="en-US"/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304800" y="1800225"/>
            <a:ext cx="61833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# Methods may be defined outside classes</a:t>
            </a:r>
          </a:p>
          <a:p>
            <a:r>
              <a:rPr lang="en-US" sz="2000"/>
              <a:t># to form functions or within classes to</a:t>
            </a:r>
          </a:p>
          <a:p>
            <a:r>
              <a:rPr lang="en-US" sz="2000"/>
              <a:t># form methods. Methods must begin with lower case</a:t>
            </a:r>
          </a:p>
          <a:p>
            <a:r>
              <a:rPr lang="en-US" sz="2000"/>
              <a:t># letters.</a:t>
            </a:r>
          </a:p>
          <a:p>
            <a:r>
              <a:rPr lang="en-US" sz="2000"/>
              <a:t># If no parameters then parentheses are omitted.</a:t>
            </a:r>
          </a:p>
          <a:p>
            <a:endParaRPr lang="en-US" sz="2000"/>
          </a:p>
          <a:p>
            <a:r>
              <a:rPr lang="en-US" sz="2000"/>
              <a:t>def testMethod</a:t>
            </a:r>
          </a:p>
          <a:p>
            <a:r>
              <a:rPr lang="en-US" sz="2000"/>
              <a:t>  return Time.now</a:t>
            </a:r>
          </a:p>
          <a:p>
            <a:r>
              <a:rPr lang="en-US" sz="2000"/>
              <a:t>end</a:t>
            </a:r>
          </a:p>
          <a:p>
            <a:endParaRPr lang="en-US" sz="2000"/>
          </a:p>
          <a:p>
            <a:r>
              <a:rPr lang="en-US" sz="2000"/>
              <a:t>def testMethod2</a:t>
            </a:r>
          </a:p>
          <a:p>
            <a:r>
              <a:rPr lang="en-US" sz="2000"/>
              <a:t>  Time.now</a:t>
            </a:r>
          </a:p>
          <a:p>
            <a:r>
              <a:rPr lang="en-US" sz="2000"/>
              <a:t>end</a:t>
            </a:r>
          </a:p>
          <a:p>
            <a:endParaRPr lang="en-US" sz="2000"/>
          </a:p>
          <a:p>
            <a:r>
              <a:rPr lang="en-US" sz="2000"/>
              <a:t>puts testMethod</a:t>
            </a:r>
          </a:p>
          <a:p>
            <a:r>
              <a:rPr lang="en-US" sz="2000"/>
              <a:t>puts testMethod2</a:t>
            </a:r>
          </a:p>
        </p:txBody>
      </p:sp>
      <p:sp>
        <p:nvSpPr>
          <p:cNvPr id="81926" name="Text Box 4"/>
          <p:cNvSpPr txBox="1">
            <a:spLocks noChangeArrowheads="1"/>
          </p:cNvSpPr>
          <p:nvPr/>
        </p:nvSpPr>
        <p:spPr bwMode="auto">
          <a:xfrm>
            <a:off x="4937125" y="4133850"/>
            <a:ext cx="3898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Output</a:t>
            </a:r>
          </a:p>
          <a:p>
            <a:r>
              <a:rPr lang="en-US" sz="2000"/>
              <a:t>======</a:t>
            </a:r>
          </a:p>
          <a:p>
            <a:r>
              <a:rPr lang="en-US" sz="2000"/>
              <a:t>Tue Feb 10 22:12:44 -0500 2009</a:t>
            </a:r>
          </a:p>
          <a:p>
            <a:r>
              <a:rPr lang="en-US" sz="2000"/>
              <a:t>Tue Feb 10 22:12:44 -0500 2009</a:t>
            </a:r>
          </a:p>
          <a:p>
            <a:endParaRPr lang="en-US" sz="20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A3A37-ED0F-FC47-8089-53636CDC38B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Methods Local Variables</a:t>
            </a:r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990600" y="1905000"/>
            <a:ext cx="1717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 looper</a:t>
            </a:r>
          </a:p>
          <a:p>
            <a:r>
              <a:rPr lang="en-US"/>
              <a:t>  i = 0</a:t>
            </a:r>
          </a:p>
          <a:p>
            <a:r>
              <a:rPr lang="en-US"/>
              <a:t>  while i &lt; 5</a:t>
            </a:r>
          </a:p>
          <a:p>
            <a:r>
              <a:rPr lang="en-US"/>
              <a:t>    puts i</a:t>
            </a:r>
          </a:p>
          <a:p>
            <a:r>
              <a:rPr lang="en-US"/>
              <a:t>    i = i + 1</a:t>
            </a:r>
          </a:p>
          <a:p>
            <a:r>
              <a:rPr lang="en-US"/>
              <a:t>  end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looper</a:t>
            </a:r>
          </a:p>
          <a:p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241925" y="3400425"/>
            <a:ext cx="12525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9BD31F-CDAA-0944-9FF3-E73D64C5C97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Scalers Are Pass By Value</a:t>
            </a:r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822325" y="1571625"/>
            <a:ext cx="37925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#scalers are pass by value</a:t>
            </a:r>
          </a:p>
          <a:p>
            <a:endParaRPr lang="en-US"/>
          </a:p>
          <a:p>
            <a:r>
              <a:rPr lang="en-US"/>
              <a:t>def looper(n)</a:t>
            </a:r>
          </a:p>
          <a:p>
            <a:r>
              <a:rPr lang="en-US"/>
              <a:t>  i = 0</a:t>
            </a:r>
          </a:p>
          <a:p>
            <a:r>
              <a:rPr lang="en-US"/>
              <a:t>  while i &lt; n</a:t>
            </a:r>
          </a:p>
          <a:p>
            <a:r>
              <a:rPr lang="en-US"/>
              <a:t>    puts i</a:t>
            </a:r>
          </a:p>
          <a:p>
            <a:r>
              <a:rPr lang="en-US"/>
              <a:t>    i = i + 1</a:t>
            </a:r>
          </a:p>
          <a:p>
            <a:r>
              <a:rPr lang="en-US"/>
              <a:t>  end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looper(3)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708525" y="2867025"/>
            <a:ext cx="12525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592F7-4FBC-984D-9762-215DEE8C7DF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Arrays and Hashes  Are Pass By Reference</a:t>
            </a:r>
            <a:endParaRPr lang="en-US"/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746125" y="2257425"/>
            <a:ext cx="2403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 coolsorter(n)</a:t>
            </a:r>
          </a:p>
          <a:p>
            <a:r>
              <a:rPr lang="en-US"/>
              <a:t>  n.sort!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/>
              <a:t>n = [5,4,3,2,1]</a:t>
            </a:r>
          </a:p>
          <a:p>
            <a:r>
              <a:rPr lang="en-US"/>
              <a:t>coolsorter(n)</a:t>
            </a:r>
          </a:p>
          <a:p>
            <a:r>
              <a:rPr lang="en-US"/>
              <a:t>puts n</a:t>
            </a:r>
          </a:p>
          <a:p>
            <a:endParaRPr lang="en-US"/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4022725" y="2790825"/>
            <a:ext cx="12525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03309-BA84-A74C-8E40-04CFF8D77D8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Classes</a:t>
            </a:r>
            <a:endParaRPr lang="en-US"/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4022725" y="279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118" name="Text Box 5"/>
          <p:cNvSpPr txBox="1">
            <a:spLocks noChangeArrowheads="1"/>
          </p:cNvSpPr>
          <p:nvPr/>
        </p:nvSpPr>
        <p:spPr bwMode="auto">
          <a:xfrm>
            <a:off x="517525" y="1719263"/>
            <a:ext cx="44545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#Classes and constants must begin with</a:t>
            </a:r>
          </a:p>
          <a:p>
            <a:r>
              <a:rPr lang="en-US" sz="1800"/>
              <a:t>#an uppercase character.</a:t>
            </a:r>
          </a:p>
          <a:p>
            <a:r>
              <a:rPr lang="en-US" sz="1800"/>
              <a:t>#Instance variable begin with an "@" sign.</a:t>
            </a:r>
          </a:p>
          <a:p>
            <a:r>
              <a:rPr lang="en-US" sz="1800"/>
              <a:t>#The constructor is named initialize</a:t>
            </a:r>
          </a:p>
          <a:p>
            <a:endParaRPr lang="en-US" sz="1800"/>
          </a:p>
          <a:p>
            <a:r>
              <a:rPr lang="en-US" sz="1800"/>
              <a:t>class Student</a:t>
            </a:r>
          </a:p>
          <a:p>
            <a:r>
              <a:rPr lang="en-US" sz="1800"/>
              <a:t>    def initialize(n = 5)</a:t>
            </a:r>
          </a:p>
          <a:p>
            <a:r>
              <a:rPr lang="en-US" sz="1800"/>
              <a:t>    @course = Array.new(n)</a:t>
            </a:r>
          </a:p>
          <a:p>
            <a:r>
              <a:rPr lang="en-US" sz="1800"/>
              <a:t>    end</a:t>
            </a:r>
          </a:p>
          <a:p>
            <a:r>
              <a:rPr lang="en-US" sz="1800"/>
              <a:t>    def getCourse(i)</a:t>
            </a:r>
          </a:p>
          <a:p>
            <a:r>
              <a:rPr lang="en-US" sz="1800"/>
              <a:t>      return @course[i]</a:t>
            </a:r>
          </a:p>
          <a:p>
            <a:r>
              <a:rPr lang="en-US" sz="1800"/>
              <a:t>    end</a:t>
            </a:r>
          </a:p>
          <a:p>
            <a:r>
              <a:rPr lang="en-US" sz="1800"/>
              <a:t>    def setCourse(c,i)</a:t>
            </a:r>
          </a:p>
          <a:p>
            <a:r>
              <a:rPr lang="en-US" sz="1800"/>
              <a:t>      @course[i] = c</a:t>
            </a:r>
          </a:p>
          <a:p>
            <a:r>
              <a:rPr lang="en-US" sz="1800"/>
              <a:t>    end</a:t>
            </a:r>
          </a:p>
          <a:p>
            <a:r>
              <a:rPr lang="en-US" sz="1800"/>
              <a:t>end</a:t>
            </a:r>
          </a:p>
          <a:p>
            <a:endParaRPr lang="en-US" sz="1800"/>
          </a:p>
        </p:txBody>
      </p:sp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5089525" y="3243263"/>
            <a:ext cx="38401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individual = Student.new(3)</a:t>
            </a:r>
          </a:p>
          <a:p>
            <a:r>
              <a:rPr lang="en-US" sz="1800"/>
              <a:t>individual.setCourse("Chemistry", 0)</a:t>
            </a:r>
          </a:p>
          <a:p>
            <a:r>
              <a:rPr lang="en-US" sz="1800"/>
              <a:t>puts individual.getCourse(0)</a:t>
            </a:r>
          </a:p>
          <a:p>
            <a:r>
              <a:rPr lang="en-US" sz="1800"/>
              <a:t> </a:t>
            </a:r>
          </a:p>
          <a:p>
            <a:r>
              <a:rPr lang="en-US" sz="1800"/>
              <a:t>Output</a:t>
            </a:r>
          </a:p>
          <a:p>
            <a:r>
              <a:rPr lang="en-US" sz="1800"/>
              <a:t>======</a:t>
            </a:r>
          </a:p>
          <a:p>
            <a:r>
              <a:rPr lang="en-US" sz="1800"/>
              <a:t>Chemistry</a:t>
            </a:r>
          </a:p>
          <a:p>
            <a:endParaRPr lang="en-US" sz="18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29BBA-8993-6D43-A799-497D316A853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Simple Inheritance</a:t>
            </a:r>
            <a:endParaRPr lang="en-US"/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4022725" y="279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5089525" y="317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517525" y="1665288"/>
            <a:ext cx="275748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class Mammal</a:t>
            </a:r>
          </a:p>
          <a:p>
            <a:r>
              <a:rPr lang="en-US" sz="1600"/>
              <a:t>    def breathe</a:t>
            </a:r>
          </a:p>
          <a:p>
            <a:r>
              <a:rPr lang="en-US" sz="1600"/>
              <a:t>       puts "inhale and exhale"</a:t>
            </a:r>
          </a:p>
          <a:p>
            <a:r>
              <a:rPr lang="en-US" sz="1600"/>
              <a:t>    end</a:t>
            </a:r>
          </a:p>
          <a:p>
            <a:r>
              <a:rPr lang="en-US" sz="1600"/>
              <a:t>end</a:t>
            </a:r>
          </a:p>
          <a:p>
            <a:endParaRPr lang="en-US" sz="1600"/>
          </a:p>
          <a:p>
            <a:r>
              <a:rPr lang="en-US" sz="1600"/>
              <a:t>class Cat&lt;Mammal</a:t>
            </a:r>
          </a:p>
          <a:p>
            <a:r>
              <a:rPr lang="en-US" sz="1600"/>
              <a:t>    def speak</a:t>
            </a:r>
          </a:p>
          <a:p>
            <a:r>
              <a:rPr lang="en-US" sz="1600"/>
              <a:t>         puts "Meow"</a:t>
            </a:r>
          </a:p>
          <a:p>
            <a:r>
              <a:rPr lang="en-US" sz="1600"/>
              <a:t>    end</a:t>
            </a:r>
          </a:p>
          <a:p>
            <a:r>
              <a:rPr lang="en-US" sz="1600"/>
              <a:t>end</a:t>
            </a:r>
          </a:p>
          <a:p>
            <a:endParaRPr lang="en-US" sz="1600"/>
          </a:p>
          <a:p>
            <a:r>
              <a:rPr lang="en-US" sz="1600"/>
              <a:t>class Dog&lt;Mammal</a:t>
            </a:r>
          </a:p>
          <a:p>
            <a:r>
              <a:rPr lang="en-US" sz="1600"/>
              <a:t>    def speak</a:t>
            </a:r>
          </a:p>
          <a:p>
            <a:r>
              <a:rPr lang="en-US" sz="1600"/>
              <a:t>         puts "Woof"</a:t>
            </a:r>
          </a:p>
          <a:p>
            <a:r>
              <a:rPr lang="en-US" sz="1600"/>
              <a:t>    end</a:t>
            </a:r>
          </a:p>
          <a:p>
            <a:r>
              <a:rPr lang="en-US" sz="1600"/>
              <a:t>end</a:t>
            </a:r>
          </a:p>
          <a:p>
            <a:endParaRPr lang="en-US" sz="1600"/>
          </a:p>
          <a:p>
            <a:r>
              <a:rPr lang="en-US" sz="1600"/>
              <a:t>  </a:t>
            </a:r>
          </a:p>
        </p:txBody>
      </p:sp>
      <p:sp>
        <p:nvSpPr>
          <p:cNvPr id="92168" name="Text Box 7"/>
          <p:cNvSpPr txBox="1">
            <a:spLocks noChangeArrowheads="1"/>
          </p:cNvSpPr>
          <p:nvPr/>
        </p:nvSpPr>
        <p:spPr bwMode="auto">
          <a:xfrm>
            <a:off x="4708525" y="2046288"/>
            <a:ext cx="1952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  peanut = Dog.new</a:t>
            </a:r>
          </a:p>
          <a:p>
            <a:r>
              <a:rPr lang="en-US" sz="1600"/>
              <a:t>  sam = Cat.new</a:t>
            </a:r>
          </a:p>
          <a:p>
            <a:r>
              <a:rPr lang="en-US" sz="1600"/>
              <a:t>  peanut.speak</a:t>
            </a:r>
          </a:p>
          <a:p>
            <a:r>
              <a:rPr lang="en-US" sz="1600"/>
              <a:t>  sam.speak</a:t>
            </a:r>
          </a:p>
          <a:p>
            <a:r>
              <a:rPr lang="en-US" sz="1600"/>
              <a:t>  sam.breathe</a:t>
            </a:r>
          </a:p>
          <a:p>
            <a:endParaRPr lang="en-US" sz="1600"/>
          </a:p>
          <a:p>
            <a:r>
              <a:rPr lang="en-US" sz="1600"/>
              <a:t>Output</a:t>
            </a:r>
          </a:p>
          <a:p>
            <a:r>
              <a:rPr lang="en-US" sz="1600"/>
              <a:t>======</a:t>
            </a:r>
          </a:p>
          <a:p>
            <a:endParaRPr lang="en-US" sz="1600"/>
          </a:p>
          <a:p>
            <a:r>
              <a:rPr lang="en-US" sz="1600"/>
              <a:t>Woof</a:t>
            </a:r>
          </a:p>
          <a:p>
            <a:r>
              <a:rPr lang="en-US" sz="1600"/>
              <a:t>Meow</a:t>
            </a:r>
          </a:p>
          <a:p>
            <a:r>
              <a:rPr lang="en-US" sz="1600"/>
              <a:t>inhale and exhale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91A73-CE1C-F54D-B3A3-FE10362A670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Three categories of data types - scalars,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/>
              <a:t>      arrays and hashes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Two categories of scalars - numerics and     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/>
              <a:t>      character strings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Everything (even classes) is an object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Numeric types inherit from the Numeric class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Float and Integer inherit from Numeric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Fixnum (32 bits) and Bignum inherit from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/>
              <a:t>      Integer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All string literals are String objects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The null string may be denoted as " or as '’”.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Char char="Ø"/>
            </a:pPr>
            <a:r>
              <a:rPr lang="en-US" sz="2000"/>
              <a:t> The String class has over 75 methods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General Notes on Ruby(2)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80"/>
                </a:solidFill>
              </a:rPr>
              <a:t>Modules</a:t>
            </a:r>
          </a:p>
        </p:txBody>
      </p:sp>
      <p:sp>
        <p:nvSpPr>
          <p:cNvPr id="942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E0B16-E2DB-3B4C-A38A-349AFE443CB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1066800" y="2286000"/>
            <a:ext cx="76406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Modules group together methods and constants.</a:t>
            </a:r>
          </a:p>
          <a:p>
            <a:r>
              <a:rPr lang="en-US"/>
              <a:t>A module has no instances or subclasses.</a:t>
            </a:r>
          </a:p>
          <a:p>
            <a:r>
              <a:rPr lang="en-US"/>
              <a:t>To call a module’s method, use the module name, </a:t>
            </a:r>
          </a:p>
          <a:p>
            <a:r>
              <a:rPr lang="en-US"/>
              <a:t>followed by a dot, followed by the name of the method.</a:t>
            </a:r>
          </a:p>
          <a:p>
            <a:r>
              <a:rPr lang="en-US"/>
              <a:t>To use a module’s constant, use the module name,</a:t>
            </a:r>
          </a:p>
          <a:p>
            <a:r>
              <a:rPr lang="en-US"/>
              <a:t>followed by two colons and the name of the constant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944F2E-A9CF-D643-B890-3E5EE23F4DD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Code Blocks</a:t>
            </a:r>
            <a:endParaRPr lang="en-US"/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4022725" y="279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238" name="Text Box 4"/>
          <p:cNvSpPr txBox="1">
            <a:spLocks noChangeArrowheads="1"/>
          </p:cNvSpPr>
          <p:nvPr/>
        </p:nvSpPr>
        <p:spPr bwMode="auto">
          <a:xfrm>
            <a:off x="5089525" y="317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4708525" y="2046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  </a:t>
            </a:r>
            <a:endParaRPr lang="en-US"/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517525" y="1647825"/>
            <a:ext cx="3962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#Introductory code blocks</a:t>
            </a:r>
          </a:p>
          <a:p>
            <a:r>
              <a:rPr lang="en-US"/>
              <a:t>4.times {puts "Yo!"}</a:t>
            </a:r>
          </a:p>
          <a:p>
            <a:endParaRPr lang="en-US"/>
          </a:p>
          <a:p>
            <a:r>
              <a:rPr lang="en-US"/>
              <a:t>#A block with a parameter</a:t>
            </a:r>
          </a:p>
          <a:p>
            <a:r>
              <a:rPr lang="en-US"/>
              <a:t>#and using the each iterator</a:t>
            </a:r>
          </a:p>
          <a:p>
            <a:endParaRPr lang="en-US"/>
          </a:p>
          <a:p>
            <a:r>
              <a:rPr lang="en-US"/>
              <a:t>list = [2,4,6,8]</a:t>
            </a:r>
          </a:p>
          <a:p>
            <a:r>
              <a:rPr lang="en-US"/>
              <a:t>list.each {|v| puts v}</a:t>
            </a:r>
          </a:p>
          <a:p>
            <a:endParaRPr lang="en-US"/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5943600" y="2438400"/>
            <a:ext cx="12525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Yo!</a:t>
            </a:r>
          </a:p>
          <a:p>
            <a:r>
              <a:rPr lang="en-US"/>
              <a:t>Yo!</a:t>
            </a:r>
          </a:p>
          <a:p>
            <a:r>
              <a:rPr lang="en-US"/>
              <a:t>Yo!</a:t>
            </a:r>
          </a:p>
          <a:p>
            <a:r>
              <a:rPr lang="en-US"/>
              <a:t>Yo!</a:t>
            </a:r>
          </a:p>
          <a:p>
            <a:r>
              <a:rPr lang="en-US"/>
              <a:t>2</a:t>
            </a:r>
          </a:p>
          <a:p>
            <a:r>
              <a:rPr lang="en-US"/>
              <a:t>4</a:t>
            </a:r>
          </a:p>
          <a:p>
            <a:r>
              <a:rPr lang="en-US"/>
              <a:t>6</a:t>
            </a:r>
          </a:p>
          <a:p>
            <a:r>
              <a:rPr lang="en-US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95F33-B8C7-C946-AC95-9AC25CA42A3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Pattern Matching</a:t>
            </a:r>
            <a:endParaRPr lang="en-US"/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2725" y="279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5089525" y="317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4708525" y="2046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  </a:t>
            </a:r>
            <a:endParaRPr lang="en-US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746125" y="2028825"/>
            <a:ext cx="62150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#Pattern matching using regular expressions</a:t>
            </a:r>
          </a:p>
          <a:p>
            <a:endParaRPr lang="en-US"/>
          </a:p>
          <a:p>
            <a:r>
              <a:rPr lang="en-US"/>
              <a:t>line = "http://www.andrew.cmu.edu"</a:t>
            </a:r>
          </a:p>
          <a:p>
            <a:r>
              <a:rPr lang="en-US"/>
              <a:t>loc = line =~ /www/</a:t>
            </a:r>
          </a:p>
          <a:p>
            <a:r>
              <a:rPr lang="en-US"/>
              <a:t>puts "www is at position #{loc}"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www is at position 7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6DC4E9-C97C-B340-84DC-DF9045E34D7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Regular Expressions</a:t>
            </a:r>
            <a:endParaRPr lang="en-US"/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4022725" y="279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5089525" y="317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5" name="Text Box 5"/>
          <p:cNvSpPr txBox="1">
            <a:spLocks noChangeArrowheads="1"/>
          </p:cNvSpPr>
          <p:nvPr/>
        </p:nvSpPr>
        <p:spPr bwMode="auto">
          <a:xfrm>
            <a:off x="4708525" y="2046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  </a:t>
            </a:r>
            <a:endParaRPr lang="en-US"/>
          </a:p>
        </p:txBody>
      </p:sp>
      <p:sp>
        <p:nvSpPr>
          <p:cNvPr id="99336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66055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#split based on a space,period,comma followed</a:t>
            </a:r>
          </a:p>
          <a:p>
            <a:r>
              <a:rPr lang="en-US"/>
              <a:t>#by zero or more whitespace</a:t>
            </a:r>
          </a:p>
          <a:p>
            <a:r>
              <a:rPr lang="en-US"/>
              <a:t>line2 = "www.cmu.edu is where it's at."</a:t>
            </a:r>
          </a:p>
          <a:p>
            <a:r>
              <a:rPr lang="en-US"/>
              <a:t>arr = line2.split(/[ .,]\s*/)</a:t>
            </a:r>
          </a:p>
          <a:p>
            <a:r>
              <a:rPr lang="en-US"/>
              <a:t>puts arr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9337" name="Text Box 7"/>
          <p:cNvSpPr txBox="1">
            <a:spLocks noChangeArrowheads="1"/>
          </p:cNvSpPr>
          <p:nvPr/>
        </p:nvSpPr>
        <p:spPr bwMode="auto">
          <a:xfrm>
            <a:off x="6096000" y="2743200"/>
            <a:ext cx="12525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www</a:t>
            </a:r>
          </a:p>
          <a:p>
            <a:r>
              <a:rPr lang="en-US"/>
              <a:t>cmu</a:t>
            </a:r>
          </a:p>
          <a:p>
            <a:r>
              <a:rPr lang="en-US"/>
              <a:t>edu</a:t>
            </a:r>
          </a:p>
          <a:p>
            <a:r>
              <a:rPr lang="en-US"/>
              <a:t>is</a:t>
            </a:r>
          </a:p>
          <a:p>
            <a:r>
              <a:rPr lang="en-US"/>
              <a:t>where</a:t>
            </a:r>
          </a:p>
          <a:p>
            <a:r>
              <a:rPr lang="en-US"/>
              <a:t>it's</a:t>
            </a:r>
          </a:p>
          <a:p>
            <a:r>
              <a:rPr lang="en-US"/>
              <a:t>at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A454A3-063B-5644-9745-9B93CA0ABAD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Ruby On Rails</a:t>
            </a:r>
            <a:endParaRPr 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98525" y="2181225"/>
            <a:ext cx="81470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Definition from Sebesta:</a:t>
            </a:r>
          </a:p>
          <a:p>
            <a:endParaRPr lang="en-US"/>
          </a:p>
          <a:p>
            <a:r>
              <a:rPr lang="en-US"/>
              <a:t>“A </a:t>
            </a:r>
            <a:r>
              <a:rPr lang="en-US" i="1"/>
              <a:t>framework</a:t>
            </a:r>
            <a:r>
              <a:rPr lang="en-US"/>
              <a:t> is a system in which much of the more or</a:t>
            </a:r>
          </a:p>
          <a:p>
            <a:r>
              <a:rPr lang="en-US"/>
              <a:t>less standard parts are furnished by the framework, so</a:t>
            </a:r>
          </a:p>
          <a:p>
            <a:r>
              <a:rPr lang="en-US"/>
              <a:t>that they do not need to be written by the application</a:t>
            </a:r>
          </a:p>
          <a:p>
            <a:r>
              <a:rPr lang="en-US"/>
              <a:t>developer.”</a:t>
            </a:r>
          </a:p>
          <a:p>
            <a:endParaRPr lang="en-US"/>
          </a:p>
          <a:p>
            <a:r>
              <a:rPr lang="en-US"/>
              <a:t>Like Tapestry and Struts, Rails is based on the Model View</a:t>
            </a:r>
          </a:p>
          <a:p>
            <a:r>
              <a:rPr lang="en-US"/>
              <a:t>Controller architecture for applications.</a:t>
            </a:r>
          </a:p>
          <a:p>
            <a:endParaRPr lang="en-US"/>
          </a:p>
          <a:p>
            <a:r>
              <a:rPr lang="en-US"/>
              <a:t>MVC developed at XeroxPARC by the Smalltalk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A4A16B-48F0-1F4F-A1BB-0740229B06D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Model View Controller</a:t>
            </a:r>
            <a:endParaRPr lang="en-US"/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746125" y="1876425"/>
            <a:ext cx="7610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From Sebesta:</a:t>
            </a:r>
          </a:p>
          <a:p>
            <a:endParaRPr lang="en-US"/>
          </a:p>
          <a:p>
            <a:r>
              <a:rPr lang="en-US"/>
              <a:t>The </a:t>
            </a:r>
            <a:r>
              <a:rPr lang="en-US" i="1"/>
              <a:t>Model</a:t>
            </a:r>
            <a:r>
              <a:rPr lang="en-US"/>
              <a:t> is the data and any enforced constraints on</a:t>
            </a:r>
          </a:p>
          <a:p>
            <a:r>
              <a:rPr lang="en-US"/>
              <a:t>the data.</a:t>
            </a:r>
          </a:p>
          <a:p>
            <a:r>
              <a:rPr lang="en-US"/>
              <a:t>The </a:t>
            </a:r>
            <a:r>
              <a:rPr lang="en-US" i="1"/>
              <a:t>View</a:t>
            </a:r>
            <a:r>
              <a:rPr lang="en-US"/>
              <a:t> prepares and presents results to the user.</a:t>
            </a:r>
          </a:p>
          <a:p>
            <a:r>
              <a:rPr lang="en-US"/>
              <a:t>The </a:t>
            </a:r>
            <a:r>
              <a:rPr lang="en-US" i="1"/>
              <a:t>Controller</a:t>
            </a:r>
            <a:r>
              <a:rPr lang="en-US"/>
              <a:t> performs required computations and</a:t>
            </a:r>
          </a:p>
          <a:p>
            <a:r>
              <a:rPr lang="en-US"/>
              <a:t>controls the application. </a:t>
            </a:r>
          </a:p>
          <a:p>
            <a:endParaRPr lang="en-US"/>
          </a:p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A259CF-4DC0-584A-9250-27CCC5DDAB0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Model View Controller</a:t>
            </a:r>
            <a:endParaRPr lang="en-US"/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746125" y="1876425"/>
            <a:ext cx="8191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07" charset="2"/>
              <a:buChar char="§"/>
            </a:pPr>
            <a:r>
              <a:rPr lang="en-US"/>
              <a:t> Rails is a web-application and persistence framework. </a:t>
            </a:r>
          </a:p>
          <a:p>
            <a:pPr>
              <a:buFont typeface="Wingdings" pitchFamily="-107" charset="2"/>
              <a:buChar char="§"/>
            </a:pPr>
            <a:r>
              <a:rPr lang="en-US"/>
              <a:t> MVC splits the view into "dumb" templates that are </a:t>
            </a:r>
          </a:p>
          <a:p>
            <a:r>
              <a:rPr lang="en-US"/>
              <a:t>   primarily responsible for inserting pre-built data in </a:t>
            </a:r>
          </a:p>
          <a:p>
            <a:r>
              <a:rPr lang="en-US"/>
              <a:t>   between HTML tags. </a:t>
            </a:r>
          </a:p>
          <a:p>
            <a:pPr>
              <a:buFont typeface="Wingdings" pitchFamily="-107" charset="2"/>
              <a:buChar char="§"/>
            </a:pPr>
            <a:r>
              <a:rPr lang="en-US"/>
              <a:t> The model contains the "smart" domain objects (such </a:t>
            </a:r>
          </a:p>
          <a:p>
            <a:r>
              <a:rPr lang="en-US"/>
              <a:t>   as Account, Product, Person. </a:t>
            </a:r>
          </a:p>
          <a:p>
            <a:pPr>
              <a:buFont typeface="Wingdings" pitchFamily="-107" charset="2"/>
              <a:buChar char="§"/>
            </a:pPr>
            <a:r>
              <a:rPr lang="en-US"/>
              <a:t> The model holds all the business logic and knows how to </a:t>
            </a:r>
          </a:p>
          <a:p>
            <a:r>
              <a:rPr lang="en-US"/>
              <a:t>   persist itself to a database. </a:t>
            </a:r>
          </a:p>
          <a:p>
            <a:pPr>
              <a:buFont typeface="Wingdings" pitchFamily="-107" charset="2"/>
              <a:buChar char="§"/>
            </a:pPr>
            <a:r>
              <a:rPr lang="en-US"/>
              <a:t> The controller handles the incoming requests (such as </a:t>
            </a:r>
          </a:p>
          <a:p>
            <a:r>
              <a:rPr lang="en-US"/>
              <a:t>   Save New Account, Update Product, Show Person) </a:t>
            </a:r>
          </a:p>
          <a:p>
            <a:r>
              <a:rPr lang="en-US"/>
              <a:t>   by manipulating the model and directing data to the view.</a:t>
            </a:r>
          </a:p>
          <a:p>
            <a:endParaRPr lang="en-US"/>
          </a:p>
        </p:txBody>
      </p:sp>
      <p:sp>
        <p:nvSpPr>
          <p:cNvPr id="105478" name="TextBox 6"/>
          <p:cNvSpPr txBox="1">
            <a:spLocks noChangeArrowheads="1"/>
          </p:cNvSpPr>
          <p:nvPr/>
        </p:nvSpPr>
        <p:spPr bwMode="auto">
          <a:xfrm>
            <a:off x="685800" y="617220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From the Rails README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075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0FE3B2-8E9E-734F-9112-841D9CDAD7F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Model View Controller</a:t>
            </a:r>
            <a:endParaRPr lang="en-US"/>
          </a:p>
        </p:txBody>
      </p:sp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746125" y="1876425"/>
            <a:ext cx="325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07" charset="2"/>
              <a:buChar char="§"/>
            </a:pPr>
            <a:r>
              <a:rPr lang="en-US"/>
              <a:t> 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914400" y="2133600"/>
            <a:ext cx="99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7527" name="Straight Arrow Connector 8"/>
          <p:cNvCxnSpPr>
            <a:cxnSpLocks noChangeShapeType="1"/>
          </p:cNvCxnSpPr>
          <p:nvPr/>
        </p:nvCxnSpPr>
        <p:spPr bwMode="auto">
          <a:xfrm>
            <a:off x="1905000" y="2438400"/>
            <a:ext cx="1752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7528" name="Rectangle 9"/>
          <p:cNvSpPr>
            <a:spLocks noChangeArrowheads="1"/>
          </p:cNvSpPr>
          <p:nvPr/>
        </p:nvSpPr>
        <p:spPr bwMode="auto">
          <a:xfrm>
            <a:off x="3733800" y="2209800"/>
            <a:ext cx="99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7529" name="Straight Arrow Connector 11"/>
          <p:cNvCxnSpPr>
            <a:cxnSpLocks noChangeShapeType="1"/>
          </p:cNvCxnSpPr>
          <p:nvPr/>
        </p:nvCxnSpPr>
        <p:spPr bwMode="auto">
          <a:xfrm>
            <a:off x="4419600" y="327660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7530" name="Rectangle 12"/>
          <p:cNvSpPr>
            <a:spLocks noChangeArrowheads="1"/>
          </p:cNvSpPr>
          <p:nvPr/>
        </p:nvSpPr>
        <p:spPr bwMode="auto">
          <a:xfrm>
            <a:off x="4419600" y="3886200"/>
            <a:ext cx="99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1" name="Rectangle 13"/>
          <p:cNvSpPr>
            <a:spLocks noChangeArrowheads="1"/>
          </p:cNvSpPr>
          <p:nvPr/>
        </p:nvSpPr>
        <p:spPr bwMode="auto">
          <a:xfrm>
            <a:off x="6324600" y="3886200"/>
            <a:ext cx="99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7532" name="Straight Arrow Connector 16"/>
          <p:cNvCxnSpPr>
            <a:cxnSpLocks noChangeShapeType="1"/>
          </p:cNvCxnSpPr>
          <p:nvPr/>
        </p:nvCxnSpPr>
        <p:spPr bwMode="auto">
          <a:xfrm>
            <a:off x="5410200" y="4267200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7533" name="Straight Arrow Connector 18"/>
          <p:cNvCxnSpPr>
            <a:cxnSpLocks noChangeShapeType="1"/>
          </p:cNvCxnSpPr>
          <p:nvPr/>
        </p:nvCxnSpPr>
        <p:spPr bwMode="auto">
          <a:xfrm rot="10800000">
            <a:off x="4038600" y="3276600"/>
            <a:ext cx="685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7534" name="Rectangle 19"/>
          <p:cNvSpPr>
            <a:spLocks noChangeArrowheads="1"/>
          </p:cNvSpPr>
          <p:nvPr/>
        </p:nvSpPr>
        <p:spPr bwMode="auto">
          <a:xfrm>
            <a:off x="2667000" y="3886200"/>
            <a:ext cx="99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7535" name="Straight Arrow Connector 21"/>
          <p:cNvCxnSpPr>
            <a:cxnSpLocks noChangeShapeType="1"/>
            <a:endCxn id="107534" idx="0"/>
          </p:cNvCxnSpPr>
          <p:nvPr/>
        </p:nvCxnSpPr>
        <p:spPr bwMode="auto">
          <a:xfrm rot="10800000" flipV="1">
            <a:off x="3162300" y="3276600"/>
            <a:ext cx="8001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7536" name="Straight Arrow Connector 23"/>
          <p:cNvCxnSpPr>
            <a:cxnSpLocks noChangeShapeType="1"/>
            <a:endCxn id="107526" idx="2"/>
          </p:cNvCxnSpPr>
          <p:nvPr/>
        </p:nvCxnSpPr>
        <p:spPr bwMode="auto">
          <a:xfrm rot="10800000">
            <a:off x="1409700" y="3200400"/>
            <a:ext cx="12573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7537" name="TextBox 24"/>
          <p:cNvSpPr txBox="1">
            <a:spLocks noChangeArrowheads="1"/>
          </p:cNvSpPr>
          <p:nvPr/>
        </p:nvSpPr>
        <p:spPr bwMode="auto">
          <a:xfrm>
            <a:off x="838200" y="1676400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07538" name="TextBox 25"/>
          <p:cNvSpPr txBox="1">
            <a:spLocks noChangeArrowheads="1"/>
          </p:cNvSpPr>
          <p:nvPr/>
        </p:nvSpPr>
        <p:spPr bwMode="auto">
          <a:xfrm>
            <a:off x="3581400" y="1752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controller</a:t>
            </a:r>
          </a:p>
        </p:txBody>
      </p:sp>
      <p:sp>
        <p:nvSpPr>
          <p:cNvPr id="107539" name="TextBox 26"/>
          <p:cNvSpPr txBox="1">
            <a:spLocks noChangeArrowheads="1"/>
          </p:cNvSpPr>
          <p:nvPr/>
        </p:nvSpPr>
        <p:spPr bwMode="auto">
          <a:xfrm>
            <a:off x="4419600" y="502920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model</a:t>
            </a:r>
          </a:p>
        </p:txBody>
      </p:sp>
      <p:sp>
        <p:nvSpPr>
          <p:cNvPr id="107540" name="TextBox 27"/>
          <p:cNvSpPr txBox="1">
            <a:spLocks noChangeArrowheads="1"/>
          </p:cNvSpPr>
          <p:nvPr/>
        </p:nvSpPr>
        <p:spPr bwMode="auto">
          <a:xfrm>
            <a:off x="6324600" y="5029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RDBMS</a:t>
            </a:r>
          </a:p>
        </p:txBody>
      </p:sp>
      <p:sp>
        <p:nvSpPr>
          <p:cNvPr id="107541" name="TextBox 28"/>
          <p:cNvSpPr txBox="1">
            <a:spLocks noChangeArrowheads="1"/>
          </p:cNvSpPr>
          <p:nvPr/>
        </p:nvSpPr>
        <p:spPr bwMode="auto">
          <a:xfrm>
            <a:off x="2667000" y="5105400"/>
            <a:ext cx="82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EB380E-C065-5148-AEF1-AB550F5EA44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80"/>
                </a:solidFill>
              </a:rPr>
              <a:t>Rails Tools</a:t>
            </a:r>
            <a:endParaRPr lang="en-US" smtClean="0"/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746125" y="1876425"/>
            <a:ext cx="77962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07" charset="2"/>
              <a:buChar char="§"/>
            </a:pPr>
            <a:r>
              <a:rPr lang="en-US"/>
              <a:t> Rails provides command line tools.</a:t>
            </a:r>
          </a:p>
          <a:p>
            <a:endParaRPr lang="en-US"/>
          </a:p>
          <a:p>
            <a:r>
              <a:rPr lang="en-US"/>
              <a:t>	The following command creates many directories</a:t>
            </a:r>
          </a:p>
          <a:p>
            <a:r>
              <a:rPr lang="en-US"/>
              <a:t>	and subdirectories including models, views, and </a:t>
            </a:r>
          </a:p>
          <a:p>
            <a:r>
              <a:rPr lang="en-US"/>
              <a:t>           controllers.</a:t>
            </a:r>
          </a:p>
          <a:p>
            <a:r>
              <a:rPr lang="en-US"/>
              <a:t>	</a:t>
            </a:r>
          </a:p>
          <a:p>
            <a:r>
              <a:rPr lang="en-US"/>
              <a:t>            $rails greet</a:t>
            </a:r>
          </a:p>
          <a:p>
            <a:r>
              <a:rPr lang="en-US"/>
              <a:t>            $ruby script/generate controller say</a:t>
            </a:r>
          </a:p>
          <a:p>
            <a:endParaRPr lang="en-US"/>
          </a:p>
          <a:p>
            <a:pPr>
              <a:buFont typeface="Wingdings" pitchFamily="-107" charset="2"/>
              <a:buChar char="§"/>
            </a:pPr>
            <a:r>
              <a:rPr lang="en-US"/>
              <a:t> Rails may be used from within popular IDE’s such as </a:t>
            </a:r>
          </a:p>
          <a:p>
            <a:r>
              <a:rPr lang="en-US"/>
              <a:t>   Eclipse and Netbeans.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D778C6-FF92-6148-AEB1-33649A42AA1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80"/>
                </a:solidFill>
              </a:rPr>
              <a:t>Rails Directories</a:t>
            </a:r>
            <a:endParaRPr lang="en-US" smtClean="0"/>
          </a:p>
        </p:txBody>
      </p:sp>
      <p:sp>
        <p:nvSpPr>
          <p:cNvPr id="111621" name="TextBox 8"/>
          <p:cNvSpPr txBox="1">
            <a:spLocks noChangeArrowheads="1"/>
          </p:cNvSpPr>
          <p:nvPr/>
        </p:nvSpPr>
        <p:spPr bwMode="auto">
          <a:xfrm>
            <a:off x="3733800" y="1600200"/>
            <a:ext cx="89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greet</a:t>
            </a:r>
          </a:p>
        </p:txBody>
      </p:sp>
      <p:cxnSp>
        <p:nvCxnSpPr>
          <p:cNvPr id="111622" name="Straight Connector 10"/>
          <p:cNvCxnSpPr>
            <a:cxnSpLocks noChangeShapeType="1"/>
          </p:cNvCxnSpPr>
          <p:nvPr/>
        </p:nvCxnSpPr>
        <p:spPr bwMode="auto">
          <a:xfrm rot="10800000" flipV="1">
            <a:off x="1905000" y="281940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623" name="Straight Connector 12"/>
          <p:cNvCxnSpPr>
            <a:cxnSpLocks noChangeShapeType="1"/>
          </p:cNvCxnSpPr>
          <p:nvPr/>
        </p:nvCxnSpPr>
        <p:spPr bwMode="auto">
          <a:xfrm rot="10800000" flipV="1">
            <a:off x="3657600" y="2819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624" name="Straight Connector 14"/>
          <p:cNvCxnSpPr>
            <a:cxnSpLocks noChangeShapeType="1"/>
          </p:cNvCxnSpPr>
          <p:nvPr/>
        </p:nvCxnSpPr>
        <p:spPr bwMode="auto">
          <a:xfrm>
            <a:off x="4191000" y="28194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625" name="Straight Connector 16"/>
          <p:cNvCxnSpPr>
            <a:cxnSpLocks noChangeShapeType="1"/>
          </p:cNvCxnSpPr>
          <p:nvPr/>
        </p:nvCxnSpPr>
        <p:spPr bwMode="auto">
          <a:xfrm>
            <a:off x="4191000" y="2819400"/>
            <a:ext cx="2362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626" name="TextBox 17"/>
          <p:cNvSpPr txBox="1">
            <a:spLocks noChangeArrowheads="1"/>
          </p:cNvSpPr>
          <p:nvPr/>
        </p:nvSpPr>
        <p:spPr bwMode="auto">
          <a:xfrm>
            <a:off x="3886200" y="24384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app</a:t>
            </a:r>
          </a:p>
        </p:txBody>
      </p:sp>
      <p:cxnSp>
        <p:nvCxnSpPr>
          <p:cNvPr id="111627" name="Straight Connector 19"/>
          <p:cNvCxnSpPr>
            <a:cxnSpLocks noChangeShapeType="1"/>
            <a:stCxn id="111621" idx="2"/>
          </p:cNvCxnSpPr>
          <p:nvPr/>
        </p:nvCxnSpPr>
        <p:spPr bwMode="auto">
          <a:xfrm rot="16200000" flipH="1">
            <a:off x="3958431" y="2282032"/>
            <a:ext cx="452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628" name="TextBox 20"/>
          <p:cNvSpPr txBox="1">
            <a:spLocks noChangeArrowheads="1"/>
          </p:cNvSpPr>
          <p:nvPr/>
        </p:nvSpPr>
        <p:spPr bwMode="auto">
          <a:xfrm>
            <a:off x="1066800" y="3429000"/>
            <a:ext cx="649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controllers         views         models      helpers</a:t>
            </a:r>
          </a:p>
        </p:txBody>
      </p:sp>
      <p:sp>
        <p:nvSpPr>
          <p:cNvPr id="111629" name="TextBox 21"/>
          <p:cNvSpPr txBox="1">
            <a:spLocks noChangeArrowheads="1"/>
          </p:cNvSpPr>
          <p:nvPr/>
        </p:nvSpPr>
        <p:spPr bwMode="auto">
          <a:xfrm>
            <a:off x="457200" y="4343400"/>
            <a:ext cx="2443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say_controller.rb</a:t>
            </a:r>
          </a:p>
          <a:p>
            <a:r>
              <a:rPr lang="en-US"/>
              <a:t>   def hello</a:t>
            </a:r>
          </a:p>
        </p:txBody>
      </p:sp>
      <p:cxnSp>
        <p:nvCxnSpPr>
          <p:cNvPr id="111630" name="Straight Connector 23"/>
          <p:cNvCxnSpPr>
            <a:cxnSpLocks noChangeShapeType="1"/>
          </p:cNvCxnSpPr>
          <p:nvPr/>
        </p:nvCxnSpPr>
        <p:spPr bwMode="auto">
          <a:xfrm rot="5400000">
            <a:off x="3390901" y="4229100"/>
            <a:ext cx="533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631" name="TextBox 24"/>
          <p:cNvSpPr txBox="1">
            <a:spLocks noChangeArrowheads="1"/>
          </p:cNvSpPr>
          <p:nvPr/>
        </p:nvSpPr>
        <p:spPr bwMode="auto">
          <a:xfrm>
            <a:off x="3352800" y="4495800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say</a:t>
            </a:r>
          </a:p>
        </p:txBody>
      </p:sp>
      <p:cxnSp>
        <p:nvCxnSpPr>
          <p:cNvPr id="111632" name="Straight Connector 26"/>
          <p:cNvCxnSpPr>
            <a:cxnSpLocks noChangeShapeType="1"/>
          </p:cNvCxnSpPr>
          <p:nvPr/>
        </p:nvCxnSpPr>
        <p:spPr bwMode="auto">
          <a:xfrm rot="16200000" flipH="1">
            <a:off x="3480594" y="5156994"/>
            <a:ext cx="457200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633" name="TextBox 30"/>
          <p:cNvSpPr txBox="1">
            <a:spLocks noChangeArrowheads="1"/>
          </p:cNvSpPr>
          <p:nvPr/>
        </p:nvSpPr>
        <p:spPr bwMode="auto">
          <a:xfrm>
            <a:off x="3505200" y="5638800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hello.html.rb</a:t>
            </a:r>
          </a:p>
        </p:txBody>
      </p:sp>
      <p:sp>
        <p:nvSpPr>
          <p:cNvPr id="111634" name="TextBox 31"/>
          <p:cNvSpPr txBox="1">
            <a:spLocks noChangeArrowheads="1"/>
          </p:cNvSpPr>
          <p:nvPr/>
        </p:nvSpPr>
        <p:spPr bwMode="auto">
          <a:xfrm>
            <a:off x="4800600" y="4191000"/>
            <a:ext cx="407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http://localhost/say/hello</a:t>
            </a:r>
            <a:endParaRPr lang="en-US"/>
          </a:p>
          <a:p>
            <a:r>
              <a:rPr lang="en-US"/>
              <a:t>say =&gt; controller</a:t>
            </a:r>
          </a:p>
          <a:p>
            <a:r>
              <a:rPr lang="en-US"/>
              <a:t>hello =&gt; method in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26A43-B674-CE49-B039-665848D9475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Interactive Environment</a:t>
            </a:r>
            <a:endParaRPr lang="en-US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28600" y="2120900"/>
            <a:ext cx="8505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$irb</a:t>
            </a:r>
          </a:p>
          <a:p>
            <a:r>
              <a:rPr lang="en-US" sz="1600"/>
              <a:t>&gt;&gt; miles = 1000</a:t>
            </a:r>
          </a:p>
          <a:p>
            <a:r>
              <a:rPr lang="en-US" sz="1600"/>
              <a:t>=&gt; 1000</a:t>
            </a:r>
          </a:p>
          <a:p>
            <a:r>
              <a:rPr lang="en-US" sz="1600"/>
              <a:t>&gt;&gt; milesPerHour = 100</a:t>
            </a:r>
          </a:p>
          <a:p>
            <a:r>
              <a:rPr lang="en-US" sz="1600"/>
              <a:t>=&gt; 100</a:t>
            </a:r>
          </a:p>
          <a:p>
            <a:r>
              <a:rPr lang="en-US" sz="1600"/>
              <a:t>&gt;&gt; "Going #{miles} miles at #{milesPerHour} MPH takes #{1/milesPerHour.to_f*miles} hours"</a:t>
            </a:r>
          </a:p>
          <a:p>
            <a:r>
              <a:rPr lang="en-US" sz="1600"/>
              <a:t>=&gt; "Going 1000 miles at 100 MPH takes 10.0 hours"</a:t>
            </a:r>
          </a:p>
          <a:p>
            <a:endParaRPr 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E0FC2-1368-154B-8D73-6ED4ADD6C06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>
                <a:solidFill>
                  <a:srgbClr val="800080"/>
                </a:solidFill>
              </a:rPr>
              <a:t>Three Examples From Sebesta</a:t>
            </a:r>
            <a:endParaRPr lang="en-US"/>
          </a:p>
        </p:txBody>
      </p:sp>
      <p:sp>
        <p:nvSpPr>
          <p:cNvPr id="11366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Hello world application</a:t>
            </a:r>
          </a:p>
          <a:p>
            <a:pPr eaLnBrk="1" hangingPunct="1"/>
            <a:r>
              <a:rPr lang="en-US"/>
              <a:t>Processing Forms</a:t>
            </a:r>
          </a:p>
          <a:p>
            <a:pPr eaLnBrk="1" hangingPunct="1"/>
            <a:r>
              <a:rPr lang="en-US"/>
              <a:t>Rails and Databases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157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27F600-065B-6A4A-87B1-98E26E30C59E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Using Netbeans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177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7ECBD3-E691-1446-8F63-F493A04AC5E0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1177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Create an RoR Project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198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F5275F-4029-9D42-8266-D127FAD0F443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1198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5867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Select MySQL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965483-404C-794C-9C85-ACD8C508536B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1218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3152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Models Views and Controllers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2AE28E-A0D1-CA45-B420-58957C18EE12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1239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5532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Run And Visit Rails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7AC809-71A2-344C-9C38-A172992F7306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7924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Generate A Controller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280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E787C-9E2C-C44A-AFDC-7C2EAE7AEC4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Modify The Default Controller</a:t>
            </a:r>
            <a:endParaRPr lang="en-US"/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68246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/>
              <a:t># The program say_controller.rb is the specific controller</a:t>
            </a:r>
          </a:p>
          <a:p>
            <a:r>
              <a:rPr lang="en-US" sz="2100"/>
              <a:t># for the SebestaProject1 project.</a:t>
            </a:r>
          </a:p>
          <a:p>
            <a:r>
              <a:rPr lang="en-US" sz="2100"/>
              <a:t># Add the definition of the hello method.</a:t>
            </a:r>
          </a:p>
          <a:p>
            <a:endParaRPr lang="en-US" sz="2100"/>
          </a:p>
          <a:p>
            <a:r>
              <a:rPr lang="en-US"/>
              <a:t>class SayController &lt; ApplicationController</a:t>
            </a:r>
          </a:p>
          <a:p>
            <a:r>
              <a:rPr lang="en-US"/>
              <a:t>  def hello </a:t>
            </a:r>
          </a:p>
          <a:p>
            <a:r>
              <a:rPr lang="en-US"/>
              <a:t>  end</a:t>
            </a:r>
          </a:p>
          <a:p>
            <a:r>
              <a:rPr lang="en-US"/>
              <a:t>end</a:t>
            </a:r>
          </a:p>
          <a:p>
            <a:endParaRPr lang="en-US" sz="2100"/>
          </a:p>
        </p:txBody>
      </p:sp>
      <p:sp>
        <p:nvSpPr>
          <p:cNvPr id="128006" name="TextBox 5"/>
          <p:cNvSpPr txBox="1">
            <a:spLocks noChangeArrowheads="1"/>
          </p:cNvSpPr>
          <p:nvPr/>
        </p:nvSpPr>
        <p:spPr bwMode="auto">
          <a:xfrm>
            <a:off x="3352800" y="5334000"/>
            <a:ext cx="5141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“hello” becomes part of the URL and </a:t>
            </a:r>
          </a:p>
          <a:p>
            <a:r>
              <a:rPr lang="en-US"/>
              <a:t>tells the controller about the view.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30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FEBD3-8339-B644-8561-6426505C6B3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Enter The View</a:t>
            </a:r>
            <a:endParaRPr lang="en-US"/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7469188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AutoNum type="arabicPeriod"/>
            </a:pPr>
            <a:r>
              <a:rPr lang="en-US" sz="2100"/>
              <a:t>Select SebestaProject1/Views/Say</a:t>
            </a:r>
          </a:p>
          <a:p>
            <a:pPr marL="457200" indent="-457200">
              <a:buFont typeface="Arial" pitchFamily="-107" charset="0"/>
              <a:buAutoNum type="arabicPeriod"/>
            </a:pPr>
            <a:r>
              <a:rPr lang="en-US" sz="2100"/>
              <a:t>Right Click</a:t>
            </a:r>
          </a:p>
          <a:p>
            <a:pPr marL="457200" indent="-457200">
              <a:buFont typeface="Arial" pitchFamily="-107" charset="0"/>
              <a:buAutoNum type="arabicPeriod"/>
            </a:pPr>
            <a:r>
              <a:rPr lang="en-US" sz="2100"/>
              <a:t>New RHTML file</a:t>
            </a:r>
          </a:p>
          <a:p>
            <a:pPr marL="457200" indent="-457200">
              <a:buFont typeface="Arial" pitchFamily="-107" charset="0"/>
              <a:buAutoNum type="arabicPeriod"/>
            </a:pPr>
            <a:r>
              <a:rPr lang="en-US" sz="2100"/>
              <a:t>File name hello.rhtml</a:t>
            </a:r>
            <a:endParaRPr lang="en-US" sz="2100"/>
          </a:p>
          <a:p>
            <a:pPr marL="457200" indent="-457200"/>
            <a:endParaRPr lang="en-US" sz="2000"/>
          </a:p>
          <a:p>
            <a:pPr marL="457200" indent="-457200"/>
            <a:r>
              <a:rPr lang="en-US" sz="2000"/>
              <a:t>&lt;</a:t>
            </a:r>
            <a:r>
              <a:rPr lang="en-US" sz="2000"/>
              <a:t>html</a:t>
            </a:r>
            <a:r>
              <a:rPr lang="en-US" sz="2000"/>
              <a:t>&gt;</a:t>
            </a:r>
          </a:p>
          <a:p>
            <a:pPr marL="457200" indent="-457200"/>
            <a:r>
              <a:rPr lang="en-US" sz="2000"/>
              <a:t>   &lt;!– all instance variables of the controller are visible here. - - &gt;</a:t>
            </a:r>
          </a:p>
          <a:p>
            <a:pPr marL="457200" indent="-457200"/>
            <a:r>
              <a:rPr lang="en-US" sz="2000"/>
              <a:t>   &lt;body&gt;</a:t>
            </a:r>
          </a:p>
          <a:p>
            <a:pPr marL="457200" indent="-457200"/>
            <a:r>
              <a:rPr lang="en-US" sz="2000"/>
              <a:t>      &lt;b&gt;Ruby says "Yo Mike".&lt;/b&gt;</a:t>
            </a:r>
          </a:p>
          <a:p>
            <a:pPr marL="457200" indent="-457200"/>
            <a:r>
              <a:rPr lang="en-US" sz="2000"/>
              <a:t>      &lt;%a = 32%&gt;Ruby is &lt;%=a%&gt; degrees cool.</a:t>
            </a:r>
          </a:p>
          <a:p>
            <a:pPr marL="457200" indent="-457200"/>
            <a:r>
              <a:rPr lang="en-US" sz="2000"/>
              <a:t>   &lt;/body&gt;</a:t>
            </a:r>
          </a:p>
          <a:p>
            <a:pPr marL="457200" indent="-457200"/>
            <a:r>
              <a:rPr lang="en-US" sz="2000"/>
              <a:t>&lt;/html&gt;</a:t>
            </a:r>
          </a:p>
          <a:p>
            <a:pPr marL="457200" indent="-457200"/>
            <a:endParaRPr lang="en-US" sz="21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32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2A79C-DC99-854C-9E13-6D73A4148B9A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563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Run And Visit The Application</a:t>
            </a:r>
            <a:endParaRPr lang="en-US"/>
          </a:p>
        </p:txBody>
      </p:sp>
      <p:sp>
        <p:nvSpPr>
          <p:cNvPr id="132102" name="TextBox 5"/>
          <p:cNvSpPr txBox="1">
            <a:spLocks noChangeArrowheads="1"/>
          </p:cNvSpPr>
          <p:nvPr/>
        </p:nvSpPr>
        <p:spPr bwMode="auto">
          <a:xfrm>
            <a:off x="5715000" y="4572000"/>
            <a:ext cx="251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 far, no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E8E67-6AA2-7643-980E-335680B08E6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More interactive Ruby</a:t>
            </a:r>
            <a:endParaRPr lang="en-US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669925" y="2257425"/>
            <a:ext cx="55927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$irb</a:t>
            </a:r>
          </a:p>
          <a:p>
            <a:r>
              <a:rPr lang="en-US"/>
              <a:t>&gt;&gt; miles = 1000</a:t>
            </a:r>
          </a:p>
          <a:p>
            <a:r>
              <a:rPr lang="en-US"/>
              <a:t>=&gt; 1000</a:t>
            </a:r>
          </a:p>
          <a:p>
            <a:r>
              <a:rPr lang="en-US"/>
              <a:t>&gt;&gt; s = "The number of miles is #{miles}"</a:t>
            </a:r>
          </a:p>
          <a:p>
            <a:r>
              <a:rPr lang="en-US"/>
              <a:t>=&gt; "The number of miles is 1000"</a:t>
            </a:r>
          </a:p>
          <a:p>
            <a:r>
              <a:rPr lang="en-US"/>
              <a:t>&gt;&gt; s</a:t>
            </a:r>
          </a:p>
          <a:p>
            <a:r>
              <a:rPr lang="en-US"/>
              <a:t>=&gt; "The number of miles is 1000"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E7CEA9-3C80-D143-8161-9C4BD1BA907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Processing Forms</a:t>
            </a:r>
            <a:endParaRPr lang="en-US"/>
          </a:p>
        </p:txBody>
      </p:sp>
      <p:pic>
        <p:nvPicPr>
          <p:cNvPr id="134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36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2EB7BD-CD7B-E941-9476-6F9BE3ED946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Select Database</a:t>
            </a:r>
            <a:endParaRPr lang="en-US"/>
          </a:p>
        </p:txBody>
      </p:sp>
      <p:pic>
        <p:nvPicPr>
          <p:cNvPr id="136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38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5D5B19-1CF3-E642-8764-6ED8EA06D784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Select Rails Version </a:t>
            </a:r>
            <a:endParaRPr lang="en-US"/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40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C0AEA-4887-B74D-95E2-474261CE333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From Project Generate Controller </a:t>
            </a:r>
            <a:endParaRPr lang="en-US"/>
          </a:p>
        </p:txBody>
      </p:sp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54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2AE55C-D0BF-CC46-8D5E-6AB068EF36B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The First Action Method is the_form</a:t>
            </a:r>
            <a:endParaRPr lang="en-US"/>
          </a:p>
        </p:txBody>
      </p:sp>
      <p:pic>
        <p:nvPicPr>
          <p:cNvPr id="142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2D9D45-42AF-F94A-99BB-DA0C392A4D4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Add A View</a:t>
            </a:r>
            <a:endParaRPr lang="en-US"/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669925" y="1924050"/>
            <a:ext cx="76946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Select Views/Home Right Click for a New RHTML</a:t>
            </a:r>
          </a:p>
          <a:p>
            <a:r>
              <a:rPr lang="en-US" sz="2000"/>
              <a:t>document.</a:t>
            </a:r>
          </a:p>
          <a:p>
            <a:endParaRPr lang="en-US" sz="2000"/>
          </a:p>
          <a:p>
            <a:r>
              <a:rPr lang="en-US" sz="2000"/>
              <a:t>Use the RHTML code from chapter 2 but with a different</a:t>
            </a:r>
          </a:p>
          <a:p>
            <a:r>
              <a:rPr lang="en-US" sz="2000"/>
              <a:t>opening form tag. The data will be arriving with names on the form.</a:t>
            </a:r>
          </a:p>
          <a:p>
            <a:endParaRPr lang="en-US"/>
          </a:p>
          <a:p>
            <a:r>
              <a:rPr lang="en-US" sz="900"/>
              <a:t>&lt;!-- Popcorn.html</a:t>
            </a:r>
          </a:p>
          <a:p>
            <a:r>
              <a:rPr lang="en-US" sz="900"/>
              <a:t>     Popcorn sales form document</a:t>
            </a:r>
          </a:p>
          <a:p>
            <a:r>
              <a:rPr lang="en-US" sz="900"/>
              <a:t>--&gt;</a:t>
            </a:r>
          </a:p>
          <a:p>
            <a:endParaRPr lang="en-US" sz="900"/>
          </a:p>
          <a:p>
            <a:r>
              <a:rPr lang="en-US" sz="900"/>
              <a:t>&lt;html xmlns="http://www.w3.org/1999/xhtml"&gt;</a:t>
            </a:r>
          </a:p>
          <a:p>
            <a:r>
              <a:rPr lang="en-US" sz="900"/>
              <a:t>   &lt;head&gt;</a:t>
            </a:r>
          </a:p>
          <a:p>
            <a:r>
              <a:rPr lang="en-US" sz="900"/>
              <a:t>     &lt;title&gt;Popcorn Sales Form&lt;/title&gt;</a:t>
            </a:r>
          </a:p>
          <a:p>
            <a:r>
              <a:rPr lang="en-US" sz="900"/>
              <a:t>   &lt;/head&gt;</a:t>
            </a:r>
          </a:p>
          <a:p>
            <a:r>
              <a:rPr lang="en-US" sz="900"/>
              <a:t>   &lt;body&gt;</a:t>
            </a:r>
          </a:p>
          <a:p>
            <a:r>
              <a:rPr lang="en-US" sz="900"/>
              <a:t>   &lt;h2&gt;Welcome to popcorn sales&lt;/h2&gt;</a:t>
            </a:r>
          </a:p>
          <a:p>
            <a:r>
              <a:rPr lang="en-US" sz="900"/>
              <a:t>   &lt;form action = "result" method = "post"&gt;</a:t>
            </a:r>
          </a:p>
          <a:p>
            <a:r>
              <a:rPr lang="en-US" sz="900"/>
              <a:t>       &lt;table&gt;</a:t>
            </a:r>
          </a:p>
          <a:p>
            <a:r>
              <a:rPr lang="en-US" sz="900"/>
              <a:t>          &lt;tr&gt;</a:t>
            </a:r>
          </a:p>
          <a:p>
            <a:r>
              <a:rPr lang="en-US" sz="900"/>
              <a:t>            &lt;td&gt;Buyer's Name:&lt;/td&gt;</a:t>
            </a:r>
          </a:p>
          <a:p>
            <a:r>
              <a:rPr lang="en-US" sz="900"/>
              <a:t>            &lt;td&gt;</a:t>
            </a:r>
          </a:p>
          <a:p>
            <a:r>
              <a:rPr lang="en-US" sz="900"/>
              <a:t>              &lt;input type="text" </a:t>
            </a:r>
            <a:r>
              <a:rPr lang="en-US" sz="900">
                <a:solidFill>
                  <a:srgbClr val="800080"/>
                </a:solidFill>
              </a:rPr>
              <a:t>name="name"</a:t>
            </a:r>
            <a:r>
              <a:rPr lang="en-US" sz="900"/>
              <a:t> size ="30" /&gt;</a:t>
            </a:r>
          </a:p>
          <a:p>
            <a:r>
              <a:rPr lang="en-US" sz="900"/>
              <a:t>            &lt;/td&gt;</a:t>
            </a:r>
          </a:p>
          <a:p>
            <a:r>
              <a:rPr lang="en-US" sz="900"/>
              <a:t>          &lt;/tr&gt;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46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7FDE2-B9C4-2441-9965-E30EEFFB649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Add A View</a:t>
            </a:r>
            <a:endParaRPr lang="en-US"/>
          </a:p>
        </p:txBody>
      </p:sp>
      <p:sp>
        <p:nvSpPr>
          <p:cNvPr id="146437" name="Text Box 3"/>
          <p:cNvSpPr txBox="1">
            <a:spLocks noChangeArrowheads="1"/>
          </p:cNvSpPr>
          <p:nvPr/>
        </p:nvSpPr>
        <p:spPr bwMode="auto">
          <a:xfrm>
            <a:off x="669925" y="1924050"/>
            <a:ext cx="76946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Select Views/Home Right Click for a New RHTML</a:t>
            </a:r>
          </a:p>
          <a:p>
            <a:r>
              <a:rPr lang="en-US" sz="2000"/>
              <a:t>document.</a:t>
            </a:r>
          </a:p>
          <a:p>
            <a:endParaRPr lang="en-US" sz="2000"/>
          </a:p>
          <a:p>
            <a:r>
              <a:rPr lang="en-US" sz="2000"/>
              <a:t>Use the RHTML code from chapter 2 but with a different</a:t>
            </a:r>
          </a:p>
          <a:p>
            <a:r>
              <a:rPr lang="en-US" sz="2000"/>
              <a:t>opening form tag. The data will be arriving with names on the form.</a:t>
            </a:r>
          </a:p>
          <a:p>
            <a:r>
              <a:rPr lang="en-US"/>
              <a:t>This form (the_form.rhtml) is submitted to </a:t>
            </a:r>
            <a:r>
              <a:rPr lang="en-US">
                <a:solidFill>
                  <a:srgbClr val="800080"/>
                </a:solidFill>
              </a:rPr>
              <a:t>result</a:t>
            </a:r>
            <a:r>
              <a:rPr lang="en-US"/>
              <a:t>.</a:t>
            </a:r>
          </a:p>
          <a:p>
            <a:r>
              <a:rPr lang="en-US" sz="900"/>
              <a:t>&lt;!-- Popcorn.html</a:t>
            </a:r>
          </a:p>
          <a:p>
            <a:r>
              <a:rPr lang="en-US" sz="900"/>
              <a:t>     Popcorn sales form document</a:t>
            </a:r>
          </a:p>
          <a:p>
            <a:r>
              <a:rPr lang="en-US" sz="900"/>
              <a:t>--&gt;</a:t>
            </a:r>
          </a:p>
          <a:p>
            <a:endParaRPr lang="en-US" sz="900"/>
          </a:p>
          <a:p>
            <a:r>
              <a:rPr lang="en-US" sz="900"/>
              <a:t>&lt;html xmlns="http://www.w3.org/1999/xhtml"&gt;</a:t>
            </a:r>
          </a:p>
          <a:p>
            <a:r>
              <a:rPr lang="en-US" sz="900"/>
              <a:t>   &lt;head&gt;</a:t>
            </a:r>
          </a:p>
          <a:p>
            <a:r>
              <a:rPr lang="en-US" sz="900"/>
              <a:t>     &lt;title&gt;Popcorn Sales Form&lt;/title&gt;</a:t>
            </a:r>
          </a:p>
          <a:p>
            <a:r>
              <a:rPr lang="en-US" sz="900"/>
              <a:t>   &lt;/head&gt;</a:t>
            </a:r>
          </a:p>
          <a:p>
            <a:r>
              <a:rPr lang="en-US" sz="900"/>
              <a:t>   &lt;body&gt;</a:t>
            </a:r>
          </a:p>
          <a:p>
            <a:r>
              <a:rPr lang="en-US" sz="900"/>
              <a:t>   &lt;h2&gt;Welcome to popcorn sales&lt;/h2&gt;</a:t>
            </a:r>
          </a:p>
          <a:p>
            <a:r>
              <a:rPr lang="en-US" sz="900"/>
              <a:t>   &lt;form action = </a:t>
            </a:r>
            <a:r>
              <a:rPr lang="en-US" sz="900">
                <a:solidFill>
                  <a:srgbClr val="800080"/>
                </a:solidFill>
              </a:rPr>
              <a:t>"result" </a:t>
            </a:r>
            <a:r>
              <a:rPr lang="en-US" sz="900"/>
              <a:t>method = "post"&gt;</a:t>
            </a:r>
          </a:p>
          <a:p>
            <a:r>
              <a:rPr lang="en-US" sz="900"/>
              <a:t>       &lt;table&gt;</a:t>
            </a:r>
          </a:p>
          <a:p>
            <a:r>
              <a:rPr lang="en-US" sz="900"/>
              <a:t>          &lt;tr&gt;</a:t>
            </a:r>
          </a:p>
          <a:p>
            <a:r>
              <a:rPr lang="en-US" sz="900"/>
              <a:t>            &lt;td&gt;Buyer's Name:&lt;/td&gt;</a:t>
            </a:r>
          </a:p>
          <a:p>
            <a:r>
              <a:rPr lang="en-US" sz="900"/>
              <a:t>            &lt;td&gt;</a:t>
            </a:r>
          </a:p>
          <a:p>
            <a:r>
              <a:rPr lang="en-US" sz="900"/>
              <a:t>              &lt;input type="text" </a:t>
            </a:r>
            <a:r>
              <a:rPr lang="en-US" sz="900">
                <a:solidFill>
                  <a:srgbClr val="800080"/>
                </a:solidFill>
              </a:rPr>
              <a:t>name="name"</a:t>
            </a:r>
            <a:r>
              <a:rPr lang="en-US" sz="900"/>
              <a:t> size ="30" /&gt;</a:t>
            </a:r>
          </a:p>
          <a:p>
            <a:r>
              <a:rPr lang="en-US" sz="900"/>
              <a:t>            &lt;/td&gt;</a:t>
            </a:r>
          </a:p>
          <a:p>
            <a:r>
              <a:rPr lang="en-US" sz="900"/>
              <a:t>          &lt;/tr&gt;</a:t>
            </a:r>
          </a:p>
          <a:p>
            <a:endParaRPr lang="en-US"/>
          </a:p>
        </p:txBody>
      </p:sp>
      <p:sp>
        <p:nvSpPr>
          <p:cNvPr id="146438" name="Line 4"/>
          <p:cNvSpPr>
            <a:spLocks noChangeShapeType="1"/>
          </p:cNvSpPr>
          <p:nvPr/>
        </p:nvSpPr>
        <p:spPr bwMode="auto">
          <a:xfrm flipH="1">
            <a:off x="2743200" y="5257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9" name="Text Box 5"/>
          <p:cNvSpPr txBox="1">
            <a:spLocks noChangeArrowheads="1"/>
          </p:cNvSpPr>
          <p:nvPr/>
        </p:nvSpPr>
        <p:spPr bwMode="auto">
          <a:xfrm>
            <a:off x="3565525" y="4924425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 is named.</a:t>
            </a:r>
          </a:p>
        </p:txBody>
      </p:sp>
      <p:sp>
        <p:nvSpPr>
          <p:cNvPr id="146440" name="Line 6"/>
          <p:cNvSpPr>
            <a:spLocks noChangeShapeType="1"/>
          </p:cNvSpPr>
          <p:nvPr/>
        </p:nvSpPr>
        <p:spPr bwMode="auto">
          <a:xfrm flipH="1">
            <a:off x="1981200" y="44196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1" name="Rectangle 7"/>
          <p:cNvSpPr>
            <a:spLocks noChangeArrowheads="1"/>
          </p:cNvSpPr>
          <p:nvPr/>
        </p:nvSpPr>
        <p:spPr bwMode="auto">
          <a:xfrm>
            <a:off x="1165225" y="-7461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6442" name="Text Box 8"/>
          <p:cNvSpPr txBox="1">
            <a:spLocks noChangeArrowheads="1"/>
          </p:cNvSpPr>
          <p:nvPr/>
        </p:nvSpPr>
        <p:spPr bwMode="auto">
          <a:xfrm>
            <a:off x="3565525" y="4086225"/>
            <a:ext cx="555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 need to handle this in the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48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0CF8A-1B6A-604D-8F55-E8C8F53E5C37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Modify The Controller(1)</a:t>
            </a:r>
            <a:endParaRPr lang="en-US"/>
          </a:p>
        </p:txBody>
      </p:sp>
      <p:sp>
        <p:nvSpPr>
          <p:cNvPr id="148485" name="Rectangle 7"/>
          <p:cNvSpPr>
            <a:spLocks noChangeArrowheads="1"/>
          </p:cNvSpPr>
          <p:nvPr/>
        </p:nvSpPr>
        <p:spPr bwMode="auto">
          <a:xfrm>
            <a:off x="1165225" y="-7461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486" name="Text Box 9"/>
          <p:cNvSpPr txBox="1">
            <a:spLocks noChangeArrowheads="1"/>
          </p:cNvSpPr>
          <p:nvPr/>
        </p:nvSpPr>
        <p:spPr bwMode="auto">
          <a:xfrm>
            <a:off x="669925" y="1871663"/>
            <a:ext cx="47386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class HomeController &lt; ApplicationController</a:t>
            </a:r>
          </a:p>
          <a:p>
            <a:r>
              <a:rPr lang="en-US" sz="1800"/>
              <a:t>   def the_form</a:t>
            </a:r>
          </a:p>
          <a:p>
            <a:r>
              <a:rPr lang="en-US" sz="1800"/>
              <a:t>   end</a:t>
            </a:r>
          </a:p>
          <a:p>
            <a:r>
              <a:rPr lang="en-US" sz="1800"/>
              <a:t>   def result</a:t>
            </a:r>
          </a:p>
          <a:p>
            <a:r>
              <a:rPr lang="en-US" sz="1800"/>
              <a:t>     @unpop = params[:unpop].to_i</a:t>
            </a:r>
          </a:p>
          <a:p>
            <a:r>
              <a:rPr lang="en-US" sz="1800"/>
              <a:t>     @caramel = params[:caramel].to_i</a:t>
            </a:r>
          </a:p>
          <a:p>
            <a:r>
              <a:rPr lang="en-US" sz="1800"/>
              <a:t>     @caramelnut = params[:caramelnut].to_i</a:t>
            </a:r>
          </a:p>
          <a:p>
            <a:r>
              <a:rPr lang="en-US" sz="1800"/>
              <a:t>     @toffeynut = params[:toffeynut].to_i</a:t>
            </a:r>
          </a:p>
          <a:p>
            <a:r>
              <a:rPr lang="en-US" sz="1800"/>
              <a:t>     @name = params[:name]</a:t>
            </a:r>
          </a:p>
          <a:p>
            <a:r>
              <a:rPr lang="en-US" sz="1800"/>
              <a:t>     @street = params[:street]</a:t>
            </a:r>
          </a:p>
          <a:p>
            <a:r>
              <a:rPr lang="en-US" sz="1800"/>
              <a:t>     @city = params[:city]</a:t>
            </a:r>
          </a:p>
          <a:p>
            <a:r>
              <a:rPr lang="en-US" sz="1800"/>
              <a:t>     puts @city</a:t>
            </a:r>
          </a:p>
          <a:p>
            <a:r>
              <a:rPr lang="en-US" sz="1800"/>
              <a:t>     @payment = params[:payment]</a:t>
            </a:r>
          </a:p>
        </p:txBody>
      </p:sp>
      <p:sp>
        <p:nvSpPr>
          <p:cNvPr id="148487" name="Line 10"/>
          <p:cNvSpPr>
            <a:spLocks noChangeShapeType="1"/>
          </p:cNvSpPr>
          <p:nvPr/>
        </p:nvSpPr>
        <p:spPr bwMode="auto">
          <a:xfrm flipH="1">
            <a:off x="2057400" y="2590800"/>
            <a:ext cx="3581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8" name="Text Box 11"/>
          <p:cNvSpPr txBox="1">
            <a:spLocks noChangeArrowheads="1"/>
          </p:cNvSpPr>
          <p:nvPr/>
        </p:nvSpPr>
        <p:spPr bwMode="auto">
          <a:xfrm>
            <a:off x="5699125" y="2257425"/>
            <a:ext cx="331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After these </a:t>
            </a:r>
          </a:p>
          <a:p>
            <a:r>
              <a:rPr lang="en-US"/>
              <a:t>computations pass the </a:t>
            </a:r>
          </a:p>
          <a:p>
            <a:r>
              <a:rPr lang="en-US"/>
              <a:t>results to the view</a:t>
            </a:r>
          </a:p>
          <a:p>
            <a:r>
              <a:rPr lang="en-US"/>
              <a:t>(result.rhtml).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50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51F399-4B42-724F-A5DC-1EDF38633B2F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Modify The Controller(2)</a:t>
            </a:r>
            <a:endParaRPr lang="en-US"/>
          </a:p>
        </p:txBody>
      </p:sp>
      <p:sp>
        <p:nvSpPr>
          <p:cNvPr id="150533" name="Rectangle 3"/>
          <p:cNvSpPr>
            <a:spLocks noChangeArrowheads="1"/>
          </p:cNvSpPr>
          <p:nvPr/>
        </p:nvSpPr>
        <p:spPr bwMode="auto">
          <a:xfrm>
            <a:off x="1165225" y="-7461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669925" y="1800225"/>
            <a:ext cx="768191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/>
              <a:t>    </a:t>
            </a:r>
            <a:r>
              <a:rPr lang="en-US" sz="1800"/>
              <a:t>@unpop_cost = 3.0 * @unpop</a:t>
            </a:r>
          </a:p>
          <a:p>
            <a:r>
              <a:rPr lang="en-US" sz="1800"/>
              <a:t>     @caramel_cost = 3.5 * @caramel</a:t>
            </a:r>
          </a:p>
          <a:p>
            <a:r>
              <a:rPr lang="en-US" sz="1800"/>
              <a:t>     @caramelnut_cost = 4.5 * @caramelnut</a:t>
            </a:r>
          </a:p>
          <a:p>
            <a:r>
              <a:rPr lang="en-US" sz="1800"/>
              <a:t>     @toffeynut_cost = 5.0 * @toffeynut</a:t>
            </a:r>
          </a:p>
          <a:p>
            <a:r>
              <a:rPr lang="en-US" sz="1800"/>
              <a:t>     @total_price = @unpop_cost + @caramel_cost + @caramelnut_cost +</a:t>
            </a:r>
          </a:p>
          <a:p>
            <a:r>
              <a:rPr lang="en-US" sz="1800"/>
              <a:t>       @toffeynut_cost</a:t>
            </a:r>
          </a:p>
          <a:p>
            <a:r>
              <a:rPr lang="en-US" sz="1800"/>
              <a:t>     @total_items = @unpop + @caramel + @caramelnut + @toffeynut</a:t>
            </a:r>
          </a:p>
          <a:p>
            <a:endParaRPr lang="en-US" sz="1800"/>
          </a:p>
          <a:p>
            <a:r>
              <a:rPr lang="en-US" sz="1800"/>
              <a:t>     @total_price = sprintf("%5.2f",@total_price)</a:t>
            </a:r>
          </a:p>
          <a:p>
            <a:r>
              <a:rPr lang="en-US" sz="1800"/>
              <a:t>     @unpop_cost = sprintf("%5.2f",@unpop_cost)</a:t>
            </a:r>
          </a:p>
          <a:p>
            <a:r>
              <a:rPr lang="en-US" sz="1800"/>
              <a:t>     @caramel_cost = sprintf("%5.2f",@caramel_cost)</a:t>
            </a:r>
          </a:p>
          <a:p>
            <a:r>
              <a:rPr lang="en-US" sz="1800"/>
              <a:t>     @caramelnut_cost = sprintf("%5.2f",@caramelnut_cost)</a:t>
            </a:r>
          </a:p>
          <a:p>
            <a:r>
              <a:rPr lang="en-US" sz="1800"/>
              <a:t>     @toffeynut_cost = sprintf("%5.2f",@toffeynut_cost)</a:t>
            </a:r>
          </a:p>
          <a:p>
            <a:endParaRPr lang="en-US" sz="1800"/>
          </a:p>
          <a:p>
            <a:r>
              <a:rPr lang="en-US" sz="1800"/>
              <a:t>   end</a:t>
            </a:r>
          </a:p>
          <a:p>
            <a:r>
              <a:rPr lang="en-US" sz="1800"/>
              <a:t>end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52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6FD757-483D-074A-A7E3-338FB5BD438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result.rhtml (1)</a:t>
            </a:r>
            <a:endParaRPr lang="en-US"/>
          </a:p>
        </p:txBody>
      </p:sp>
      <p:sp>
        <p:nvSpPr>
          <p:cNvPr id="152581" name="Rectangle 3"/>
          <p:cNvSpPr>
            <a:spLocks noChangeArrowheads="1"/>
          </p:cNvSpPr>
          <p:nvPr/>
        </p:nvSpPr>
        <p:spPr bwMode="auto">
          <a:xfrm>
            <a:off x="1165225" y="-7461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2582" name="Text Box 4"/>
          <p:cNvSpPr txBox="1">
            <a:spLocks noChangeArrowheads="1"/>
          </p:cNvSpPr>
          <p:nvPr/>
        </p:nvSpPr>
        <p:spPr bwMode="auto">
          <a:xfrm>
            <a:off x="669925" y="1800225"/>
            <a:ext cx="522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/>
              <a:t>    </a:t>
            </a:r>
          </a:p>
        </p:txBody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669925" y="1630363"/>
            <a:ext cx="757078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/>
              <a:t>&lt;?xml version="1.0" encoding = "utf-8" ?&gt;</a:t>
            </a:r>
          </a:p>
          <a:p>
            <a:r>
              <a:rPr lang="en-US" sz="1900"/>
              <a:t>&lt;!DOCTYPE html PUBLIC "-//W3C//DTD XHTML 1.1//EN"</a:t>
            </a:r>
          </a:p>
          <a:p>
            <a:r>
              <a:rPr lang="en-US" sz="1900"/>
              <a:t>  "http://www.w3.org/TR/xhtml11/DTD/xhtml11.dtd"&gt;</a:t>
            </a:r>
          </a:p>
          <a:p>
            <a:r>
              <a:rPr lang="en-US" sz="1900"/>
              <a:t>  &lt;html xmlns="http://www.w3.org/1999/xhtml"&gt;</a:t>
            </a:r>
          </a:p>
          <a:p>
            <a:r>
              <a:rPr lang="en-US" sz="1900"/>
              <a:t>    &lt;head&gt;</a:t>
            </a:r>
          </a:p>
          <a:p>
            <a:r>
              <a:rPr lang="en-US" sz="1900"/>
              <a:t>        &lt;title&gt;result.rhtml&lt;/head&gt;</a:t>
            </a:r>
          </a:p>
          <a:p>
            <a:r>
              <a:rPr lang="en-US" sz="1900"/>
              <a:t>    &lt;body&gt;</a:t>
            </a:r>
          </a:p>
          <a:p>
            <a:r>
              <a:rPr lang="en-US" sz="1900"/>
              <a:t>      &lt;h4&gt;Customer:&lt;/h4&gt;</a:t>
            </a:r>
          </a:p>
          <a:p>
            <a:r>
              <a:rPr lang="en-US" sz="1900"/>
              <a:t>      &lt;%= @name %&gt; &lt;br/&gt;                           </a:t>
            </a:r>
            <a:r>
              <a:rPr lang="en-US" sz="1900">
                <a:solidFill>
                  <a:srgbClr val="800080"/>
                </a:solidFill>
              </a:rPr>
              <a:t>Values are read from the </a:t>
            </a:r>
          </a:p>
          <a:p>
            <a:r>
              <a:rPr lang="en-US" sz="1900"/>
              <a:t>      &lt;%= @street %&gt; &lt;br/&gt;                           </a:t>
            </a:r>
            <a:r>
              <a:rPr lang="en-US" sz="1900">
                <a:solidFill>
                  <a:srgbClr val="800080"/>
                </a:solidFill>
              </a:rPr>
              <a:t>controller.</a:t>
            </a:r>
          </a:p>
          <a:p>
            <a:r>
              <a:rPr lang="en-US" sz="1900"/>
              <a:t>      &lt;%= @city %&gt;</a:t>
            </a:r>
          </a:p>
          <a:p>
            <a:r>
              <a:rPr lang="en-US" sz="1900"/>
              <a:t>      &lt;p/&gt;&lt;p/&gt;</a:t>
            </a:r>
          </a:p>
          <a:p>
            <a:endParaRPr lang="en-US" sz="1900"/>
          </a:p>
          <a:p>
            <a:r>
              <a:rPr lang="en-US" sz="1900"/>
              <a:t>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005EA7-D76D-2D43-9C08-9FFF72E53E8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The Math Module</a:t>
            </a:r>
            <a:endParaRPr 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22325" y="1724025"/>
            <a:ext cx="4122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&gt;&gt; y = Math.sin(0)</a:t>
            </a:r>
          </a:p>
          <a:p>
            <a:r>
              <a:rPr lang="en-US"/>
              <a:t>=&gt; 0.0</a:t>
            </a:r>
          </a:p>
          <a:p>
            <a:r>
              <a:rPr lang="en-US"/>
              <a:t>&gt;&gt; y = Math.sin(Math::PI/2.0)</a:t>
            </a:r>
          </a:p>
          <a:p>
            <a:r>
              <a:rPr lang="en-US"/>
              <a:t>=&gt; 1.0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54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54A73-06F4-A644-AFA3-609EB212E1E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result.rhtml (2)</a:t>
            </a:r>
            <a:endParaRPr lang="en-US"/>
          </a:p>
        </p:txBody>
      </p:sp>
      <p:sp>
        <p:nvSpPr>
          <p:cNvPr id="154629" name="Rectangle 3"/>
          <p:cNvSpPr>
            <a:spLocks noChangeArrowheads="1"/>
          </p:cNvSpPr>
          <p:nvPr/>
        </p:nvSpPr>
        <p:spPr bwMode="auto">
          <a:xfrm>
            <a:off x="1165225" y="-7461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4630" name="Text Box 4"/>
          <p:cNvSpPr txBox="1">
            <a:spLocks noChangeArrowheads="1"/>
          </p:cNvSpPr>
          <p:nvPr/>
        </p:nvSpPr>
        <p:spPr bwMode="auto">
          <a:xfrm>
            <a:off x="669925" y="1800225"/>
            <a:ext cx="522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/>
              <a:t>    </a:t>
            </a:r>
          </a:p>
        </p:txBody>
      </p:sp>
      <p:sp>
        <p:nvSpPr>
          <p:cNvPr id="154631" name="Text Box 5"/>
          <p:cNvSpPr txBox="1">
            <a:spLocks noChangeArrowheads="1"/>
          </p:cNvSpPr>
          <p:nvPr/>
        </p:nvSpPr>
        <p:spPr bwMode="auto">
          <a:xfrm>
            <a:off x="669925" y="1630363"/>
            <a:ext cx="50768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/>
              <a:t>&lt;table border="border"&gt;</a:t>
            </a:r>
          </a:p>
          <a:p>
            <a:r>
              <a:rPr lang="en-US" sz="1900"/>
              <a:t>        &lt;caption&gt;Order Information&lt;/caption&gt;</a:t>
            </a:r>
          </a:p>
          <a:p>
            <a:r>
              <a:rPr lang="en-US" sz="1900"/>
              <a:t>        &lt;tr&gt;</a:t>
            </a:r>
          </a:p>
          <a:p>
            <a:r>
              <a:rPr lang="en-US" sz="1900"/>
              <a:t>          &lt;th&gt;Product&lt;/th&gt;</a:t>
            </a:r>
          </a:p>
          <a:p>
            <a:r>
              <a:rPr lang="en-US" sz="1900"/>
              <a:t>          &lt;th&gt;Unit Price&lt;/th&gt;</a:t>
            </a:r>
          </a:p>
          <a:p>
            <a:r>
              <a:rPr lang="en-US" sz="1900"/>
              <a:t>          &lt;th&gt;Quantity&lt;/th&gt;</a:t>
            </a:r>
          </a:p>
          <a:p>
            <a:r>
              <a:rPr lang="en-US" sz="1900"/>
              <a:t>          &lt;th&gt;Item Cost&lt;/th&gt;</a:t>
            </a:r>
          </a:p>
          <a:p>
            <a:r>
              <a:rPr lang="en-US" sz="1900"/>
              <a:t>        &lt;/tr&gt;</a:t>
            </a:r>
          </a:p>
          <a:p>
            <a:r>
              <a:rPr lang="en-US" sz="1900"/>
              <a:t>        &lt;tr align ="center"&gt;</a:t>
            </a:r>
          </a:p>
          <a:p>
            <a:r>
              <a:rPr lang="en-US" sz="1900"/>
              <a:t>          &lt;td&gt;Unpopped Corn&lt;/td&gt;</a:t>
            </a:r>
          </a:p>
          <a:p>
            <a:r>
              <a:rPr lang="en-US" sz="1900"/>
              <a:t>          &lt;td&gt;$3.00&lt;/td&gt;</a:t>
            </a:r>
          </a:p>
          <a:p>
            <a:r>
              <a:rPr lang="en-US" sz="1900"/>
              <a:t>          &lt;td&gt;&lt;%= @unpop %&gt; &lt;/td&gt;</a:t>
            </a:r>
          </a:p>
          <a:p>
            <a:r>
              <a:rPr lang="en-US" sz="1900"/>
              <a:t>          &lt;td&gt;&lt;%= @unpop_cost %&gt; &lt;/td&gt;</a:t>
            </a:r>
            <a:endParaRPr lang="en-US"/>
          </a:p>
          <a:p>
            <a:endParaRPr lang="en-US"/>
          </a:p>
          <a:p>
            <a:r>
              <a:rPr lang="en-US"/>
              <a:t>        </a:t>
            </a:r>
            <a:r>
              <a:rPr lang="en-US">
                <a:solidFill>
                  <a:srgbClr val="800080"/>
                </a:solidFill>
              </a:rPr>
              <a:t>See Sebesta for rest of code…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56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17E09-F58A-8142-A4D0-41E04E36DCAB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156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Initial Visit on the_form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58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80C5B1-BA65-C84D-98BA-64F213ABA766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Form Submitted to result</a:t>
            </a:r>
            <a:endParaRPr lang="en-US"/>
          </a:p>
        </p:txBody>
      </p:sp>
      <p:pic>
        <p:nvPicPr>
          <p:cNvPr id="1587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6180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0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26AF48-28A4-8B4D-AA17-6369D733953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80"/>
                </a:solidFill>
              </a:rPr>
              <a:t>The Model (1)</a:t>
            </a:r>
            <a:endParaRPr lang="en-US" smtClean="0"/>
          </a:p>
        </p:txBody>
      </p:sp>
      <p:sp>
        <p:nvSpPr>
          <p:cNvPr id="160773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81486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07" charset="0"/>
              <a:buChar char="•"/>
            </a:pPr>
            <a:r>
              <a:rPr lang="en-US"/>
              <a:t> Rails uses </a:t>
            </a:r>
            <a:r>
              <a:rPr lang="en-US">
                <a:solidFill>
                  <a:srgbClr val="800080"/>
                </a:solidFill>
              </a:rPr>
              <a:t>Active Record </a:t>
            </a:r>
            <a:r>
              <a:rPr lang="en-US"/>
              <a:t>for object-relational mapping.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Database rows are mapped to objects with methods.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In Java’s Hibernate, you work from Java’s object model.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Hibernate is a </a:t>
            </a:r>
            <a:r>
              <a:rPr lang="en-US">
                <a:solidFill>
                  <a:srgbClr val="800080"/>
                </a:solidFill>
              </a:rPr>
              <a:t>mapping framework</a:t>
            </a:r>
            <a:r>
              <a:rPr lang="en-US"/>
              <a:t>.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Active Record is a </a:t>
            </a:r>
            <a:r>
              <a:rPr lang="en-US">
                <a:solidFill>
                  <a:srgbClr val="800080"/>
                </a:solidFill>
              </a:rPr>
              <a:t>wrapping framework</a:t>
            </a:r>
            <a:r>
              <a:rPr lang="en-US"/>
              <a:t>. 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In Active Record, you work from an SQL schema.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Active Record exploits metaprogramming and convention </a:t>
            </a:r>
          </a:p>
          <a:p>
            <a:r>
              <a:rPr lang="en-US"/>
              <a:t>  over configuration. </a:t>
            </a:r>
          </a:p>
          <a:p>
            <a:pPr>
              <a:buFont typeface="Arial" pitchFamily="-107" charset="0"/>
              <a:buChar char="•"/>
            </a:pPr>
            <a:endParaRPr lang="en-US"/>
          </a:p>
          <a:p>
            <a:pPr>
              <a:buFont typeface="Arial" pitchFamily="-107" charset="0"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2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D74D62-D297-3D4A-A757-F1D832643251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80"/>
                </a:solidFill>
              </a:rPr>
              <a:t>The Model (2)</a:t>
            </a:r>
            <a:endParaRPr lang="en-US" smtClean="0"/>
          </a:p>
        </p:txBody>
      </p:sp>
      <p:sp>
        <p:nvSpPr>
          <p:cNvPr id="162821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07" charset="0"/>
              <a:buChar char="•"/>
            </a:pPr>
            <a:r>
              <a:rPr lang="en-US"/>
              <a:t>  This example is from Bruce Tate at IBM.</a:t>
            </a:r>
          </a:p>
          <a:p>
            <a:pPr>
              <a:buFont typeface="Arial" pitchFamily="-107" charset="0"/>
              <a:buChar char="•"/>
            </a:pPr>
            <a:r>
              <a:rPr lang="en-US"/>
              <a:t>  See </a:t>
            </a:r>
            <a:r>
              <a:rPr lang="en-US">
                <a:hlinkClick r:id="rId3"/>
              </a:rPr>
              <a:t>http://www.ibm.com/developerworks/</a:t>
            </a:r>
            <a:endParaRPr lang="en-US"/>
          </a:p>
          <a:p>
            <a:r>
              <a:rPr lang="en-US"/>
              <a:t>   java/library/j-cb03076/index.html.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4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CFB351-973B-6940-ACB3-F482F6C02F1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80"/>
                </a:solidFill>
              </a:rPr>
              <a:t>The Model (3)</a:t>
            </a:r>
            <a:endParaRPr lang="en-US" smtClean="0"/>
          </a:p>
        </p:txBody>
      </p:sp>
      <p:sp>
        <p:nvSpPr>
          <p:cNvPr id="164869" name="TextBox 6"/>
          <p:cNvSpPr txBox="1">
            <a:spLocks noChangeArrowheads="1"/>
          </p:cNvSpPr>
          <p:nvPr/>
        </p:nvSpPr>
        <p:spPr bwMode="auto">
          <a:xfrm>
            <a:off x="838200" y="1828800"/>
            <a:ext cx="74215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Beginning from a database schema:</a:t>
            </a:r>
          </a:p>
          <a:p>
            <a:endParaRPr lang="en-US" sz="2000"/>
          </a:p>
          <a:p>
            <a:r>
              <a:rPr lang="en-US" sz="2000"/>
              <a:t>CREATE TABLE people ( id int(11) NOT NULL  auto_increment, </a:t>
            </a:r>
          </a:p>
          <a:p>
            <a:r>
              <a:rPr lang="en-US" sz="2000"/>
              <a:t>                                         first_name varchar(255), </a:t>
            </a:r>
          </a:p>
          <a:p>
            <a:r>
              <a:rPr lang="en-US" sz="2000"/>
              <a:t>                                         last_name varchar(255), </a:t>
            </a:r>
          </a:p>
          <a:p>
            <a:r>
              <a:rPr lang="en-US" sz="2000"/>
              <a:t>                                         email varchar(255), </a:t>
            </a:r>
          </a:p>
          <a:p>
            <a:r>
              <a:rPr lang="en-US" sz="2000"/>
              <a:t>                                         PRIMARY KEY (id) ); </a:t>
            </a:r>
          </a:p>
          <a:p>
            <a:endParaRPr lang="en-US" sz="2000"/>
          </a:p>
          <a:p>
            <a:r>
              <a:rPr lang="en-US" sz="2000">
                <a:solidFill>
                  <a:srgbClr val="800080"/>
                </a:solidFill>
              </a:rPr>
              <a:t>Create a Ruby class:</a:t>
            </a:r>
          </a:p>
          <a:p>
            <a:endParaRPr lang="en-US" sz="2000"/>
          </a:p>
          <a:p>
            <a:r>
              <a:rPr lang="en-US" sz="2000"/>
              <a:t>class Person &lt; ActiveRecord::Base </a:t>
            </a:r>
          </a:p>
          <a:p>
            <a:endParaRPr lang="en-US" sz="2000"/>
          </a:p>
          <a:p>
            <a:r>
              <a:rPr lang="en-US" sz="2000"/>
              <a:t>end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6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30BB91-5B29-BB49-B14A-1C5CFC572520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80"/>
                </a:solidFill>
              </a:rPr>
              <a:t>The Model (4)</a:t>
            </a:r>
            <a:endParaRPr lang="en-US" smtClean="0"/>
          </a:p>
        </p:txBody>
      </p:sp>
      <p:sp>
        <p:nvSpPr>
          <p:cNvPr id="166917" name="TextBox 6"/>
          <p:cNvSpPr txBox="1">
            <a:spLocks noChangeArrowheads="1"/>
          </p:cNvSpPr>
          <p:nvPr/>
        </p:nvSpPr>
        <p:spPr bwMode="auto">
          <a:xfrm>
            <a:off x="838200" y="1828800"/>
            <a:ext cx="54848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This type of programming is now possible:</a:t>
            </a:r>
          </a:p>
          <a:p>
            <a:endParaRPr lang="en-US" sz="2000"/>
          </a:p>
          <a:p>
            <a:r>
              <a:rPr lang="en-US" sz="2000"/>
              <a:t>person = Person.new ;</a:t>
            </a:r>
          </a:p>
          <a:p>
            <a:r>
              <a:rPr lang="en-US" sz="2000"/>
              <a:t>person.first_name = "Bruce" ;</a:t>
            </a:r>
          </a:p>
          <a:p>
            <a:r>
              <a:rPr lang="en-US" sz="2000"/>
              <a:t>person.last_name = "Tate”;</a:t>
            </a:r>
          </a:p>
          <a:p>
            <a:r>
              <a:rPr lang="en-US" sz="2000"/>
              <a:t>person.email = </a:t>
            </a:r>
            <a:r>
              <a:rPr lang="en-US" sz="2000">
                <a:hlinkClick r:id="rId3"/>
              </a:rPr>
              <a:t>bruce.tate@nospam.j2life.com</a:t>
            </a:r>
            <a:r>
              <a:rPr lang="en-US" sz="2000"/>
              <a:t>;</a:t>
            </a:r>
          </a:p>
          <a:p>
            <a:r>
              <a:rPr lang="en-US" sz="2000"/>
              <a:t>person.save ;</a:t>
            </a:r>
          </a:p>
          <a:p>
            <a:r>
              <a:rPr lang="en-US" sz="2000"/>
              <a:t>person = Person.new;</a:t>
            </a:r>
          </a:p>
          <a:p>
            <a:r>
              <a:rPr lang="en-US" sz="2000"/>
              <a:t>person.first_name = "Tom”; </a:t>
            </a:r>
          </a:p>
          <a:p>
            <a:r>
              <a:rPr lang="en-US" sz="2000"/>
              <a:t>person.save </a:t>
            </a:r>
          </a:p>
        </p:txBody>
      </p:sp>
      <p:sp>
        <p:nvSpPr>
          <p:cNvPr id="166918" name="TextBox 5"/>
          <p:cNvSpPr txBox="1">
            <a:spLocks noChangeArrowheads="1"/>
          </p:cNvSpPr>
          <p:nvPr/>
        </p:nvSpPr>
        <p:spPr bwMode="auto">
          <a:xfrm>
            <a:off x="838200" y="5029200"/>
            <a:ext cx="6253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The Base class adds attributes to your person class </a:t>
            </a:r>
          </a:p>
          <a:p>
            <a:r>
              <a:rPr lang="en-US" sz="2000">
                <a:solidFill>
                  <a:srgbClr val="800080"/>
                </a:solidFill>
              </a:rPr>
              <a:t>for every column in the database. This is adding code</a:t>
            </a:r>
          </a:p>
          <a:p>
            <a:r>
              <a:rPr lang="en-US" sz="2000">
                <a:solidFill>
                  <a:srgbClr val="800080"/>
                </a:solidFill>
              </a:rPr>
              <a:t>to your code – metaprogramming.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800080"/>
                </a:solidFill>
              </a:rPr>
              <a:t>Convention Over Configuration</a:t>
            </a:r>
          </a:p>
        </p:txBody>
      </p:sp>
      <p:sp>
        <p:nvSpPr>
          <p:cNvPr id="1689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9ED1D-0642-D549-A035-704F841DF1C7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68965" name="TextBox 4"/>
          <p:cNvSpPr txBox="1">
            <a:spLocks noChangeArrowheads="1"/>
          </p:cNvSpPr>
          <p:nvPr/>
        </p:nvSpPr>
        <p:spPr bwMode="auto">
          <a:xfrm>
            <a:off x="762000" y="2057400"/>
            <a:ext cx="76485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Model class</a:t>
            </a:r>
            <a:r>
              <a:rPr lang="en-US" sz="2000"/>
              <a:t> names such as </a:t>
            </a:r>
            <a:r>
              <a:rPr lang="en-US" sz="2000">
                <a:solidFill>
                  <a:srgbClr val="800080"/>
                </a:solidFill>
              </a:rPr>
              <a:t>Person</a:t>
            </a:r>
            <a:r>
              <a:rPr lang="en-US" sz="2000"/>
              <a:t> are in</a:t>
            </a:r>
          </a:p>
          <a:p>
            <a:r>
              <a:rPr lang="en-US" sz="2000"/>
              <a:t>CamelCase and are English singulars. </a:t>
            </a:r>
          </a:p>
          <a:p>
            <a:endParaRPr lang="en-US" sz="2000" b="1"/>
          </a:p>
          <a:p>
            <a:r>
              <a:rPr lang="en-US" sz="2000" b="1"/>
              <a:t>Database table</a:t>
            </a:r>
            <a:r>
              <a:rPr lang="en-US" sz="2000"/>
              <a:t> names such as </a:t>
            </a:r>
            <a:r>
              <a:rPr lang="en-US" sz="2000">
                <a:solidFill>
                  <a:srgbClr val="800080"/>
                </a:solidFill>
              </a:rPr>
              <a:t>people</a:t>
            </a:r>
            <a:r>
              <a:rPr lang="en-US" sz="2000"/>
              <a:t> use </a:t>
            </a:r>
          </a:p>
          <a:p>
            <a:r>
              <a:rPr lang="en-US" sz="2000"/>
              <a:t>underscores between words and are English plurals. </a:t>
            </a:r>
          </a:p>
          <a:p>
            <a:endParaRPr lang="en-US" sz="2000" b="1"/>
          </a:p>
          <a:p>
            <a:r>
              <a:rPr lang="en-US" sz="2000" b="1"/>
              <a:t>Primary keys</a:t>
            </a:r>
            <a:r>
              <a:rPr lang="en-US" sz="2000"/>
              <a:t> uniquely identify rows in relational databases. </a:t>
            </a:r>
          </a:p>
          <a:p>
            <a:r>
              <a:rPr lang="en-US" sz="2000"/>
              <a:t>Active Record uses </a:t>
            </a:r>
            <a:r>
              <a:rPr lang="en-US" sz="2000">
                <a:solidFill>
                  <a:srgbClr val="800080"/>
                </a:solidFill>
              </a:rPr>
              <a:t>id</a:t>
            </a:r>
            <a:r>
              <a:rPr lang="en-US" sz="2000"/>
              <a:t> for primary keys. </a:t>
            </a:r>
          </a:p>
          <a:p>
            <a:endParaRPr lang="en-US" sz="2000" b="1"/>
          </a:p>
          <a:p>
            <a:r>
              <a:rPr lang="en-US" sz="2000" b="1"/>
              <a:t>Foreign keys</a:t>
            </a:r>
            <a:r>
              <a:rPr lang="en-US" sz="2000"/>
              <a:t> join database tables. Active Record uses foreign </a:t>
            </a:r>
          </a:p>
          <a:p>
            <a:r>
              <a:rPr lang="en-US" sz="2000"/>
              <a:t>keys such as person_id with an English singular and an _id suffix. </a:t>
            </a:r>
          </a:p>
          <a:p>
            <a:endParaRPr lang="en-US" sz="2000"/>
          </a:p>
          <a:p>
            <a:endParaRPr lang="en-US" sz="20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80"/>
                </a:solidFill>
              </a:rPr>
              <a:t>Model Based Validation</a:t>
            </a:r>
          </a:p>
        </p:txBody>
      </p:sp>
      <p:sp>
        <p:nvSpPr>
          <p:cNvPr id="1699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EA429-3F8B-BB46-AC61-5367D98934D1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69989" name="TextBox 4"/>
          <p:cNvSpPr txBox="1">
            <a:spLocks noChangeArrowheads="1"/>
          </p:cNvSpPr>
          <p:nvPr/>
        </p:nvSpPr>
        <p:spPr bwMode="auto">
          <a:xfrm>
            <a:off x="838200" y="2438400"/>
            <a:ext cx="4983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class Person &lt; ActiveRecord::Base </a:t>
            </a:r>
          </a:p>
          <a:p>
            <a:r>
              <a:rPr lang="en-US"/>
              <a:t>    validates_presence_of :email </a:t>
            </a:r>
          </a:p>
          <a:p>
            <a:r>
              <a:rPr lang="en-US"/>
              <a:t>end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80"/>
                </a:solidFill>
              </a:rPr>
              <a:t>Relationships(1)</a:t>
            </a:r>
          </a:p>
        </p:txBody>
      </p:sp>
      <p:sp>
        <p:nvSpPr>
          <p:cNvPr id="171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5B4A3-A70C-924A-AE7B-F7952EE44F5A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71013" name="TextBox 4"/>
          <p:cNvSpPr txBox="1">
            <a:spLocks noChangeArrowheads="1"/>
          </p:cNvSpPr>
          <p:nvPr/>
        </p:nvSpPr>
        <p:spPr bwMode="auto">
          <a:xfrm>
            <a:off x="1219200" y="2209800"/>
            <a:ext cx="7762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CREATE TABLE addresses ( id int(11) NOT NULL auto_increment, </a:t>
            </a:r>
          </a:p>
          <a:p>
            <a:r>
              <a:rPr lang="en-US" sz="2000"/>
              <a:t>   person_id int(11), </a:t>
            </a:r>
          </a:p>
          <a:p>
            <a:r>
              <a:rPr lang="en-US" sz="2000"/>
              <a:t>   address varchar(255), </a:t>
            </a:r>
          </a:p>
          <a:p>
            <a:r>
              <a:rPr lang="en-US" sz="2000"/>
              <a:t>   city varchar(255), </a:t>
            </a:r>
          </a:p>
          <a:p>
            <a:r>
              <a:rPr lang="en-US" sz="2000"/>
              <a:t>   state varchar(255), </a:t>
            </a:r>
          </a:p>
          <a:p>
            <a:r>
              <a:rPr lang="en-US" sz="2000"/>
              <a:t>   zip int(9), </a:t>
            </a:r>
          </a:p>
          <a:p>
            <a:r>
              <a:rPr lang="en-US" sz="2000"/>
              <a:t>   PRIMARY KEY (id) ); </a:t>
            </a:r>
          </a:p>
        </p:txBody>
      </p:sp>
      <p:sp>
        <p:nvSpPr>
          <p:cNvPr id="171014" name="TextBox 5"/>
          <p:cNvSpPr txBox="1">
            <a:spLocks noChangeArrowheads="1"/>
          </p:cNvSpPr>
          <p:nvPr/>
        </p:nvSpPr>
        <p:spPr bwMode="auto">
          <a:xfrm>
            <a:off x="1295400" y="5257800"/>
            <a:ext cx="666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 are following the conventions, so we write…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01195A-AE8C-DF4E-89BB-4E169434F9D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Non-Interactive Ruby</a:t>
            </a:r>
            <a:endParaRPr lang="en-US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746125" y="1952625"/>
            <a:ext cx="560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Save as one.rb and run with ruby one.rb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1016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/>
              <a:t>a = "hi"</a:t>
            </a:r>
          </a:p>
          <a:p>
            <a:r>
              <a:rPr lang="en-US" sz="1700"/>
              <a:t>b = a</a:t>
            </a:r>
          </a:p>
          <a:p>
            <a:r>
              <a:rPr lang="en-US" sz="1700"/>
              <a:t>puts a</a:t>
            </a:r>
          </a:p>
          <a:p>
            <a:r>
              <a:rPr lang="en-US" sz="1700"/>
              <a:t>puts b</a:t>
            </a:r>
          </a:p>
          <a:p>
            <a:r>
              <a:rPr lang="en-US" sz="1700"/>
              <a:t>b = "OK"</a:t>
            </a:r>
          </a:p>
          <a:p>
            <a:r>
              <a:rPr lang="en-US" sz="1700"/>
              <a:t>puts a</a:t>
            </a:r>
          </a:p>
          <a:p>
            <a:r>
              <a:rPr lang="en-US" sz="1700"/>
              <a:t>puts b</a:t>
            </a:r>
          </a:p>
          <a:p>
            <a:endParaRPr lang="en-US" sz="1700"/>
          </a:p>
          <a:p>
            <a:r>
              <a:rPr lang="en-US" sz="1700"/>
              <a:t>Output</a:t>
            </a:r>
          </a:p>
          <a:p>
            <a:r>
              <a:rPr lang="en-US" sz="1700"/>
              <a:t>======</a:t>
            </a:r>
          </a:p>
          <a:p>
            <a:r>
              <a:rPr lang="en-US" sz="1700"/>
              <a:t>hi</a:t>
            </a:r>
          </a:p>
          <a:p>
            <a:r>
              <a:rPr lang="en-US" sz="1700"/>
              <a:t>hi</a:t>
            </a:r>
          </a:p>
          <a:p>
            <a:r>
              <a:rPr lang="en-US" sz="1700"/>
              <a:t>hi</a:t>
            </a:r>
          </a:p>
          <a:p>
            <a:r>
              <a:rPr lang="en-US" sz="1700"/>
              <a:t>OK</a:t>
            </a:r>
          </a:p>
          <a:p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80"/>
                </a:solidFill>
              </a:rPr>
              <a:t>Relationships(2)</a:t>
            </a:r>
          </a:p>
        </p:txBody>
      </p:sp>
      <p:sp>
        <p:nvSpPr>
          <p:cNvPr id="1720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87084-7B52-7247-8071-9117C7EE16F9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838200" y="2057400"/>
            <a:ext cx="7934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class Person &lt; ActiveRecord::Base </a:t>
            </a:r>
          </a:p>
          <a:p>
            <a:r>
              <a:rPr lang="en-US"/>
              <a:t>         has_one :address           # add an instance variable </a:t>
            </a:r>
          </a:p>
          <a:p>
            <a:r>
              <a:rPr lang="en-US"/>
              <a:t>                                                 # of type address</a:t>
            </a:r>
          </a:p>
          <a:p>
            <a:r>
              <a:rPr lang="en-US"/>
              <a:t>         validates_presence_of :email </a:t>
            </a:r>
          </a:p>
          <a:p>
            <a:r>
              <a:rPr lang="en-US"/>
              <a:t>end </a:t>
            </a:r>
          </a:p>
          <a:p>
            <a:endParaRPr lang="en-US"/>
          </a:p>
          <a:p>
            <a:r>
              <a:rPr lang="en-US"/>
              <a:t>class Address &lt; ActiveRecord::Base</a:t>
            </a:r>
          </a:p>
          <a:p>
            <a:r>
              <a:rPr lang="en-US"/>
              <a:t>        belongs_to :person 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>
                <a:solidFill>
                  <a:srgbClr val="800080"/>
                </a:solidFill>
              </a:rPr>
              <a:t>Note that “belongs_to:person” is a metaprogramming </a:t>
            </a:r>
          </a:p>
          <a:p>
            <a:r>
              <a:rPr lang="en-US">
                <a:solidFill>
                  <a:srgbClr val="800080"/>
                </a:solidFill>
              </a:rPr>
              <a:t>method with a symbol parameter.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80"/>
                </a:solidFill>
              </a:rPr>
              <a:t>Relationships(3)</a:t>
            </a:r>
          </a:p>
        </p:txBody>
      </p:sp>
      <p:sp>
        <p:nvSpPr>
          <p:cNvPr id="1730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EC4D2-A59A-0440-828E-C2E09CF7BC85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73061" name="TextBox 6"/>
          <p:cNvSpPr txBox="1">
            <a:spLocks noChangeArrowheads="1"/>
          </p:cNvSpPr>
          <p:nvPr/>
        </p:nvSpPr>
        <p:spPr bwMode="auto">
          <a:xfrm>
            <a:off x="838200" y="2057400"/>
            <a:ext cx="72453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person = Person.new;</a:t>
            </a:r>
          </a:p>
          <a:p>
            <a:r>
              <a:rPr lang="en-US"/>
              <a:t>person.email = </a:t>
            </a:r>
            <a:r>
              <a:rPr lang="en-US">
                <a:hlinkClick r:id="rId2"/>
              </a:rPr>
              <a:t>bruce@tate.com</a:t>
            </a:r>
            <a:r>
              <a:rPr lang="en-US"/>
              <a:t>;</a:t>
            </a:r>
          </a:p>
          <a:p>
            <a:r>
              <a:rPr lang="en-US"/>
              <a:t>address = Address.new ;</a:t>
            </a:r>
          </a:p>
          <a:p>
            <a:r>
              <a:rPr lang="en-US"/>
              <a:t>address.city = "Austin”;</a:t>
            </a:r>
          </a:p>
          <a:p>
            <a:r>
              <a:rPr lang="en-US"/>
              <a:t>person.address = address;</a:t>
            </a:r>
          </a:p>
          <a:p>
            <a:r>
              <a:rPr lang="en-US"/>
              <a:t>person.save;</a:t>
            </a:r>
          </a:p>
          <a:p>
            <a:r>
              <a:rPr lang="en-US"/>
              <a:t>person2 = Person.find_by_email </a:t>
            </a:r>
            <a:r>
              <a:rPr lang="en-US">
                <a:hlinkClick r:id="rId2"/>
              </a:rPr>
              <a:t>“bruce@tate.com</a:t>
            </a:r>
            <a:r>
              <a:rPr lang="en-US"/>
              <a:t>”;</a:t>
            </a:r>
          </a:p>
          <a:p>
            <a:r>
              <a:rPr lang="en-US"/>
              <a:t>puts person2.address.city;</a:t>
            </a:r>
          </a:p>
          <a:p>
            <a:endParaRPr lang="en-US"/>
          </a:p>
          <a:p>
            <a:r>
              <a:rPr lang="en-US"/>
              <a:t>Output  "Austin" ;</a:t>
            </a:r>
            <a:endParaRPr lang="en-US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80"/>
                </a:solidFill>
              </a:rPr>
              <a:t>Relationships(4)</a:t>
            </a:r>
          </a:p>
        </p:txBody>
      </p:sp>
      <p:sp>
        <p:nvSpPr>
          <p:cNvPr id="1740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B14AA-A4BE-FD4A-8115-1BDED4406108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74085" name="TextBox 6"/>
          <p:cNvSpPr txBox="1">
            <a:spLocks noChangeArrowheads="1"/>
          </p:cNvSpPr>
          <p:nvPr/>
        </p:nvSpPr>
        <p:spPr bwMode="auto">
          <a:xfrm>
            <a:off x="838200" y="2057400"/>
            <a:ext cx="6908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Other relationships are possible:</a:t>
            </a:r>
          </a:p>
          <a:p>
            <a:endParaRPr lang="en-US">
              <a:solidFill>
                <a:srgbClr val="800080"/>
              </a:solidFill>
            </a:endParaRPr>
          </a:p>
          <a:p>
            <a:r>
              <a:rPr lang="en-US"/>
              <a:t>class Person &lt; ActiveRecord::Base </a:t>
            </a:r>
          </a:p>
          <a:p>
            <a:r>
              <a:rPr lang="en-US"/>
              <a:t>      has_many :addresses           # must be plural</a:t>
            </a:r>
          </a:p>
          <a:p>
            <a:r>
              <a:rPr lang="en-US"/>
              <a:t>      validates_presence_of :email </a:t>
            </a:r>
          </a:p>
          <a:p>
            <a:r>
              <a:rPr lang="en-US"/>
              <a:t>End</a:t>
            </a:r>
          </a:p>
          <a:p>
            <a:endParaRPr lang="en-US"/>
          </a:p>
          <a:p>
            <a:r>
              <a:rPr lang="en-US">
                <a:solidFill>
                  <a:srgbClr val="800080"/>
                </a:solidFill>
              </a:rPr>
              <a:t>has_many adds an array of addresses to Person.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80"/>
                </a:solidFill>
              </a:rPr>
              <a:t>Relationships(5)</a:t>
            </a:r>
          </a:p>
        </p:txBody>
      </p:sp>
      <p:sp>
        <p:nvSpPr>
          <p:cNvPr id="175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3BD8BE-4922-E64F-98A8-16A4759A61DF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75109" name="TextBox 6"/>
          <p:cNvSpPr txBox="1">
            <a:spLocks noChangeArrowheads="1"/>
          </p:cNvSpPr>
          <p:nvPr/>
        </p:nvSpPr>
        <p:spPr bwMode="auto">
          <a:xfrm>
            <a:off x="838200" y="2057400"/>
            <a:ext cx="68699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load 'app/models/</a:t>
            </a:r>
            <a:r>
              <a:rPr lang="en-US" dirty="0" err="1"/>
              <a:t>person.rb</a:t>
            </a:r>
            <a:r>
              <a:rPr lang="en-US" dirty="0"/>
              <a:t>’ ;</a:t>
            </a:r>
          </a:p>
          <a:p>
            <a:r>
              <a:rPr lang="en-US" dirty="0"/>
              <a:t>person = </a:t>
            </a:r>
            <a:r>
              <a:rPr lang="en-US" dirty="0" err="1"/>
              <a:t>Person.find_by_email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bruce@tate.com</a:t>
            </a:r>
            <a:r>
              <a:rPr lang="en-US" dirty="0"/>
              <a:t>;</a:t>
            </a:r>
          </a:p>
          <a:p>
            <a:r>
              <a:rPr lang="en-US" dirty="0"/>
              <a:t>address = </a:t>
            </a:r>
            <a:r>
              <a:rPr lang="en-US" dirty="0" err="1"/>
              <a:t>Address.new</a:t>
            </a:r>
            <a:r>
              <a:rPr lang="en-US" dirty="0"/>
              <a:t>;</a:t>
            </a:r>
          </a:p>
          <a:p>
            <a:r>
              <a:rPr lang="en-US" dirty="0" err="1"/>
              <a:t>address.city</a:t>
            </a:r>
            <a:r>
              <a:rPr lang="en-US" dirty="0"/>
              <a:t> = "New Braunfels”;</a:t>
            </a:r>
          </a:p>
          <a:p>
            <a:r>
              <a:rPr lang="en-US" dirty="0" err="1"/>
              <a:t>person.</a:t>
            </a:r>
            <a:r>
              <a:rPr lang="en-US" dirty="0" err="1" smtClean="0"/>
              <a:t>addresses</a:t>
            </a:r>
            <a:r>
              <a:rPr lang="en-US" dirty="0" smtClean="0"/>
              <a:t> &lt;&lt; address</a:t>
            </a:r>
            <a:r>
              <a:rPr lang="en-US" dirty="0"/>
              <a:t>;</a:t>
            </a:r>
          </a:p>
          <a:p>
            <a:r>
              <a:rPr lang="en-US" dirty="0" err="1"/>
              <a:t>person.save</a:t>
            </a:r>
            <a:r>
              <a:rPr lang="en-US" dirty="0"/>
              <a:t>;</a:t>
            </a:r>
          </a:p>
          <a:p>
            <a:r>
              <a:rPr lang="en-US" dirty="0"/>
              <a:t>puts </a:t>
            </a:r>
            <a:r>
              <a:rPr lang="en-US" dirty="0" err="1"/>
              <a:t>Address.find_all.size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Output =&gt; 2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95-733 Internet Technologies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C1DDB0-BDD4-AB41-8408-AE179B34923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00080"/>
                </a:solidFill>
              </a:rPr>
              <a:t>Fun with newlines</a:t>
            </a:r>
            <a:endParaRPr lang="en-US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93725" y="2028825"/>
            <a:ext cx="2120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= "He\nllo\n"</a:t>
            </a:r>
          </a:p>
          <a:p>
            <a:r>
              <a:rPr lang="en-US"/>
              <a:t>puts a</a:t>
            </a:r>
          </a:p>
          <a:p>
            <a:r>
              <a:rPr lang="en-US"/>
              <a:t>puts a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r>
              <a:rPr lang="en-US"/>
              <a:t>======</a:t>
            </a:r>
          </a:p>
          <a:p>
            <a:r>
              <a:rPr lang="en-US"/>
              <a:t>He</a:t>
            </a:r>
          </a:p>
          <a:p>
            <a:r>
              <a:rPr lang="en-US"/>
              <a:t>llo</a:t>
            </a:r>
          </a:p>
          <a:p>
            <a:r>
              <a:rPr lang="en-US"/>
              <a:t>He</a:t>
            </a:r>
          </a:p>
          <a:p>
            <a:r>
              <a:rPr lang="en-US"/>
              <a:t>llo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5142</Words>
  <Application>Microsoft Macintosh PowerPoint</Application>
  <PresentationFormat>On-screen Show (4:3)</PresentationFormat>
  <Paragraphs>1167</Paragraphs>
  <Slides>83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ＭＳ Ｐゴシック</vt:lpstr>
      <vt:lpstr>Wingdings</vt:lpstr>
      <vt:lpstr>Blank Presentation</vt:lpstr>
      <vt:lpstr>Microsoft Clip Gallery</vt:lpstr>
      <vt:lpstr> </vt:lpstr>
      <vt:lpstr>Notes on Ruby From Sebesta's "Programming The World Wide Web" </vt:lpstr>
      <vt:lpstr>General Notes on Ruby(1)</vt:lpstr>
      <vt:lpstr>General Notes on Ruby(2)</vt:lpstr>
      <vt:lpstr>Interactive Environment</vt:lpstr>
      <vt:lpstr>More interactive Ruby</vt:lpstr>
      <vt:lpstr>The Math Module</vt:lpstr>
      <vt:lpstr>Non-Interactive Ruby</vt:lpstr>
      <vt:lpstr>Fun with newlines</vt:lpstr>
      <vt:lpstr>Converting Case</vt:lpstr>
      <vt:lpstr>Testing Equality</vt:lpstr>
      <vt:lpstr>Reading The Keyboard</vt:lpstr>
      <vt:lpstr>Reading Integers</vt:lpstr>
      <vt:lpstr>Conditions (1)</vt:lpstr>
      <vt:lpstr>Conditions (2)</vt:lpstr>
      <vt:lpstr>Conditions (3)</vt:lpstr>
      <vt:lpstr>Conditions (4)</vt:lpstr>
      <vt:lpstr>Conditions (5)</vt:lpstr>
      <vt:lpstr>Conditions (6)</vt:lpstr>
      <vt:lpstr>Case/When with Range </vt:lpstr>
      <vt:lpstr>Value of Case/When (1) </vt:lpstr>
      <vt:lpstr>Value of Case/When(2) </vt:lpstr>
      <vt:lpstr>While</vt:lpstr>
      <vt:lpstr>Until</vt:lpstr>
      <vt:lpstr>Arrays(1)</vt:lpstr>
      <vt:lpstr>Arrays(2)</vt:lpstr>
      <vt:lpstr>Arrays(3)</vt:lpstr>
      <vt:lpstr>Arrays and Ranges(1)</vt:lpstr>
      <vt:lpstr>Arrays and Ranges(2)</vt:lpstr>
      <vt:lpstr>Hashes</vt:lpstr>
      <vt:lpstr>Hashes Indexing</vt:lpstr>
      <vt:lpstr>Hashes Adding &amp; Deleting</vt:lpstr>
      <vt:lpstr>Hashes Taking The Keys</vt:lpstr>
      <vt:lpstr>Methods</vt:lpstr>
      <vt:lpstr>Methods Local Variables</vt:lpstr>
      <vt:lpstr>Scalers Are Pass By Value</vt:lpstr>
      <vt:lpstr>Arrays and Hashes  Are Pass By Reference</vt:lpstr>
      <vt:lpstr>Classes</vt:lpstr>
      <vt:lpstr>Simple Inheritance</vt:lpstr>
      <vt:lpstr>Modules</vt:lpstr>
      <vt:lpstr>Code Blocks</vt:lpstr>
      <vt:lpstr>Pattern Matching</vt:lpstr>
      <vt:lpstr>Regular Expressions</vt:lpstr>
      <vt:lpstr>Ruby On Rails</vt:lpstr>
      <vt:lpstr>Model View Controller</vt:lpstr>
      <vt:lpstr>Model View Controller</vt:lpstr>
      <vt:lpstr>Model View Controller</vt:lpstr>
      <vt:lpstr>Rails Tools</vt:lpstr>
      <vt:lpstr>Rails Directories</vt:lpstr>
      <vt:lpstr>Three Examples From Sebesta</vt:lpstr>
      <vt:lpstr>Using Netbeans</vt:lpstr>
      <vt:lpstr>Create an RoR Project</vt:lpstr>
      <vt:lpstr>Select MySQL</vt:lpstr>
      <vt:lpstr>Models Views and Controllers</vt:lpstr>
      <vt:lpstr>Run And Visit Rails</vt:lpstr>
      <vt:lpstr>Generate A Controller</vt:lpstr>
      <vt:lpstr>Modify The Default Controller</vt:lpstr>
      <vt:lpstr>Enter The View</vt:lpstr>
      <vt:lpstr>Run And Visit The Application</vt:lpstr>
      <vt:lpstr>Processing Forms</vt:lpstr>
      <vt:lpstr>Select Database</vt:lpstr>
      <vt:lpstr>Select Rails Version </vt:lpstr>
      <vt:lpstr>From Project Generate Controller </vt:lpstr>
      <vt:lpstr>The First Action Method is the_form</vt:lpstr>
      <vt:lpstr>Add A View</vt:lpstr>
      <vt:lpstr>Add A View</vt:lpstr>
      <vt:lpstr>Modify The Controller(1)</vt:lpstr>
      <vt:lpstr>Modify The Controller(2)</vt:lpstr>
      <vt:lpstr>result.rhtml (1)</vt:lpstr>
      <vt:lpstr>result.rhtml (2)</vt:lpstr>
      <vt:lpstr>Initial Visit on the_form</vt:lpstr>
      <vt:lpstr>Form Submitted to result</vt:lpstr>
      <vt:lpstr>The Model (1)</vt:lpstr>
      <vt:lpstr>The Model (2)</vt:lpstr>
      <vt:lpstr>The Model (3)</vt:lpstr>
      <vt:lpstr>The Model (4)</vt:lpstr>
      <vt:lpstr>Convention Over Configuration</vt:lpstr>
      <vt:lpstr>Model Based Validation</vt:lpstr>
      <vt:lpstr>Relationships(1)</vt:lpstr>
      <vt:lpstr>Relationships(2)</vt:lpstr>
      <vt:lpstr>Relationships(3)</vt:lpstr>
      <vt:lpstr>Relationships(4)</vt:lpstr>
      <vt:lpstr>Relationships(5)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McCarthy</dc:creator>
  <cp:keywords/>
  <cp:lastModifiedBy>Michael McCarthy</cp:lastModifiedBy>
  <cp:revision>51</cp:revision>
  <dcterms:created xsi:type="dcterms:W3CDTF">2009-09-24T04:00:03Z</dcterms:created>
  <dcterms:modified xsi:type="dcterms:W3CDTF">2009-09-24T04:01:59Z</dcterms:modified>
</cp:coreProperties>
</file>