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1"/>
  </p:notesMasterIdLst>
  <p:sldIdLst>
    <p:sldId id="256" r:id="rId2"/>
    <p:sldId id="307" r:id="rId3"/>
    <p:sldId id="279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4" r:id="rId13"/>
    <p:sldId id="280" r:id="rId14"/>
    <p:sldId id="281" r:id="rId15"/>
    <p:sldId id="282" r:id="rId16"/>
    <p:sldId id="288" r:id="rId17"/>
    <p:sldId id="292" r:id="rId18"/>
    <p:sldId id="291" r:id="rId19"/>
    <p:sldId id="306" r:id="rId20"/>
    <p:sldId id="287" r:id="rId21"/>
    <p:sldId id="271" r:id="rId22"/>
    <p:sldId id="272" r:id="rId23"/>
    <p:sldId id="300" r:id="rId24"/>
    <p:sldId id="273" r:id="rId25"/>
    <p:sldId id="301" r:id="rId26"/>
    <p:sldId id="297" r:id="rId27"/>
    <p:sldId id="298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6"/>
    <p:restoredTop sz="93061"/>
  </p:normalViewPr>
  <p:slideViewPr>
    <p:cSldViewPr snapToGrid="0" snapToObjects="1">
      <p:cViewPr varScale="1">
        <p:scale>
          <a:sx n="101" d="100"/>
          <a:sy n="101" d="100"/>
        </p:scale>
        <p:origin x="224" y="608"/>
      </p:cViewPr>
      <p:guideLst/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2210-5310-0749-BFC6-A6370813765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A2F1-78F2-7E49-A397-3C472AA5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A2F1-78F2-7E49-A397-3C472AA567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A2F1-78F2-7E49-A397-3C472AA567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4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7FBA08D-3AC6-FD43-93FD-FB8FFD23136A}" type="datetime1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6972-4DC8-A144-8348-CA076210C2E6}" type="datetime1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8468-A5EB-D146-B0DD-CE852B351B3D}" type="datetime1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63D2-2CB7-B94D-A9D8-860F66E27606}" type="datetime1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45B9-F94E-1F4F-B892-D9234EEE8784}" type="datetime1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4781-5A41-194B-BE18-942DA22B8118}" type="datetime1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60B2-3464-9341-8A49-060164FE1DF8}" type="datetime1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5F31-83A2-A646-94CD-B820BBDF77EE}" type="datetime1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3E07-0210-314E-8F4F-ADF06C239F64}" type="datetime1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6E9-69D7-2A4C-854F-FA8E1404C542}" type="datetime1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E3B7-8F58-F34E-BA0A-1060DCD9C4D2}" type="datetime1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BE3850C-9801-ED49-A135-6E0A8EB58D81}" type="datetime1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95-733 Internet of Things </a:t>
            </a:r>
            <a:br>
              <a:rPr lang="en-US" sz="6000" dirty="0"/>
            </a:br>
            <a:r>
              <a:rPr lang="en-US" sz="6000" dirty="0"/>
              <a:t>    </a:t>
            </a:r>
            <a:br>
              <a:rPr lang="en-US" sz="6000" dirty="0"/>
            </a:br>
            <a:r>
              <a:rPr lang="en-US" sz="6000" dirty="0"/>
              <a:t>    - </a:t>
            </a:r>
            <a:r>
              <a:rPr lang="en-US" sz="4400" dirty="0"/>
              <a:t>XMPP Programming</a:t>
            </a:r>
            <a:br>
              <a:rPr lang="en-US" sz="4400" dirty="0"/>
            </a:br>
            <a:r>
              <a:rPr lang="en-US" sz="4400" dirty="0"/>
              <a:t>      - XMPP and Thing Discovery</a:t>
            </a:r>
            <a:br>
              <a:rPr lang="en-US" sz="4400" dirty="0"/>
            </a:br>
            <a:r>
              <a:rPr lang="en-US" sz="4400" dirty="0"/>
              <a:t>      - Sensor Andrew Architecture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6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dirty="0"/>
              <a:t>XMPP Example Messages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Presence</a:t>
            </a:r>
            <a:r>
              <a:rPr lang="en-US" dirty="0"/>
              <a:t> example</a:t>
            </a:r>
          </a:p>
          <a:p>
            <a:r>
              <a:rPr lang="en-US" dirty="0"/>
              <a:t>Multiple subscribers receive notifications whenever the publisher (typically an end user) generates an event related to network availability.</a:t>
            </a:r>
          </a:p>
          <a:p>
            <a:r>
              <a:rPr lang="en-US" dirty="0"/>
              <a:t>Example publication</a:t>
            </a:r>
          </a:p>
          <a:p>
            <a:pPr marL="0" indent="0">
              <a:buNone/>
            </a:pPr>
            <a:r>
              <a:rPr lang="en-US" dirty="0"/>
              <a:t>   &lt;presence from='</a:t>
            </a:r>
            <a:r>
              <a:rPr lang="en-US" dirty="0" err="1"/>
              <a:t>juliet@capulet.lit</a:t>
            </a:r>
            <a:r>
              <a:rPr lang="en-US" dirty="0"/>
              <a:t>/balcony'&gt;</a:t>
            </a:r>
          </a:p>
          <a:p>
            <a:pPr marL="0" indent="0">
              <a:buNone/>
            </a:pPr>
            <a:r>
              <a:rPr lang="en-US" dirty="0"/>
              <a:t>        &lt;status&gt;Moping&lt;/status&gt;</a:t>
            </a:r>
          </a:p>
          <a:p>
            <a:pPr marL="0" indent="0">
              <a:buNone/>
            </a:pPr>
            <a:r>
              <a:rPr lang="en-US" dirty="0"/>
              <a:t>  &lt;/presence&gt;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/>
              <a:t>XMPP Example Messages (4)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Autofit/>
          </a:bodyPr>
          <a:lstStyle/>
          <a:p>
            <a:r>
              <a:rPr lang="en-US" sz="2000" dirty="0"/>
              <a:t>Example messages sent to subscribers:</a:t>
            </a:r>
          </a:p>
          <a:p>
            <a:pPr marL="0" indent="0">
              <a:buNone/>
            </a:pPr>
            <a:r>
              <a:rPr lang="en-US" sz="1600" dirty="0"/>
              <a:t>   &lt;presence from='</a:t>
            </a:r>
            <a:r>
              <a:rPr lang="en-US" sz="1600" dirty="0" err="1"/>
              <a:t>juliet@capulet.lit</a:t>
            </a:r>
            <a:r>
              <a:rPr lang="en-US" sz="1600" dirty="0"/>
              <a:t>/balcony' to='</a:t>
            </a:r>
            <a:r>
              <a:rPr lang="en-US" sz="1600" dirty="0" err="1"/>
              <a:t>romeo@montague.lit</a:t>
            </a:r>
            <a:r>
              <a:rPr lang="en-US" sz="1600" dirty="0"/>
              <a:t>/mobile'&gt;</a:t>
            </a:r>
          </a:p>
          <a:p>
            <a:pPr marL="0" indent="0">
              <a:buNone/>
            </a:pPr>
            <a:r>
              <a:rPr lang="en-US" sz="1600" dirty="0"/>
              <a:t>      &lt;status&gt;Moping&lt;/status&gt;</a:t>
            </a:r>
          </a:p>
          <a:p>
            <a:pPr marL="0" indent="0">
              <a:buNone/>
            </a:pPr>
            <a:r>
              <a:rPr lang="en-US" sz="1600" dirty="0"/>
              <a:t>   &lt;/presence&gt;</a:t>
            </a:r>
          </a:p>
          <a:p>
            <a:pPr marL="0" indent="0">
              <a:buNone/>
            </a:pPr>
            <a:r>
              <a:rPr lang="en-US" sz="1600" dirty="0"/>
              <a:t>   &lt;presence from='</a:t>
            </a:r>
            <a:r>
              <a:rPr lang="en-US" sz="1600" dirty="0" err="1"/>
              <a:t>juliet@capulet.lit</a:t>
            </a:r>
            <a:r>
              <a:rPr lang="en-US" sz="1600" dirty="0"/>
              <a:t>/balcony' to='</a:t>
            </a:r>
            <a:r>
              <a:rPr lang="en-US" sz="1600" dirty="0" err="1"/>
              <a:t>nurse@capulet.lit</a:t>
            </a:r>
            <a:r>
              <a:rPr lang="en-US" sz="1600" dirty="0"/>
              <a:t>/chamber'&gt;</a:t>
            </a:r>
          </a:p>
          <a:p>
            <a:pPr marL="0" indent="0">
              <a:buNone/>
            </a:pPr>
            <a:r>
              <a:rPr lang="en-US" sz="1600" dirty="0"/>
              <a:t>     &lt;status&gt;Moping&lt;/status&gt;</a:t>
            </a:r>
          </a:p>
          <a:p>
            <a:pPr marL="0" indent="0">
              <a:buNone/>
            </a:pPr>
            <a:r>
              <a:rPr lang="en-US" sz="1600" dirty="0"/>
              <a:t>   &lt;/presence&gt;</a:t>
            </a:r>
          </a:p>
          <a:p>
            <a:pPr marL="0" indent="0">
              <a:buNone/>
            </a:pPr>
            <a:r>
              <a:rPr lang="en-US" sz="1600" dirty="0"/>
              <a:t>   &lt;presence from='</a:t>
            </a:r>
            <a:r>
              <a:rPr lang="en-US" sz="1600" dirty="0" err="1"/>
              <a:t>juliet@capulet.lit</a:t>
            </a:r>
            <a:r>
              <a:rPr lang="en-US" sz="1600" dirty="0"/>
              <a:t>/balcony' to='</a:t>
            </a:r>
            <a:r>
              <a:rPr lang="en-US" sz="1600" dirty="0" err="1"/>
              <a:t>benvolio@montague.lit</a:t>
            </a:r>
            <a:r>
              <a:rPr lang="en-US" sz="1600" dirty="0"/>
              <a:t>/</a:t>
            </a:r>
            <a:r>
              <a:rPr lang="en-US" sz="1600" dirty="0" err="1"/>
              <a:t>pda</a:t>
            </a:r>
            <a:r>
              <a:rPr lang="en-US" sz="1600" dirty="0"/>
              <a:t>'&gt;</a:t>
            </a:r>
          </a:p>
          <a:p>
            <a:pPr marL="0" indent="0">
              <a:buNone/>
            </a:pPr>
            <a:r>
              <a:rPr lang="en-US" sz="1600" dirty="0"/>
              <a:t>      &lt;status&gt;Moping&lt;/status&gt;</a:t>
            </a:r>
          </a:p>
          <a:p>
            <a:pPr marL="0" indent="0">
              <a:buNone/>
            </a:pPr>
            <a:r>
              <a:rPr lang="en-US" sz="1600" dirty="0"/>
              <a:t>   &lt;/presence&gt;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825D-F06E-9143-878A-D232C6AA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perspective of the application developer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649AB-BF20-D141-935C-35E35F806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want to work at the XML level.</a:t>
            </a:r>
          </a:p>
          <a:p>
            <a:r>
              <a:rPr lang="en-US" dirty="0"/>
              <a:t>We need middleware to provide support.</a:t>
            </a:r>
          </a:p>
          <a:p>
            <a:r>
              <a:rPr lang="en-US" dirty="0"/>
              <a:t>Middleware separates concerns. It hides the details associated with messaging. </a:t>
            </a:r>
          </a:p>
          <a:p>
            <a:r>
              <a:rPr lang="en-US" dirty="0"/>
              <a:t>Details include marshalling and un-marshaling of parameters and addressing.</a:t>
            </a:r>
          </a:p>
          <a:p>
            <a:r>
              <a:rPr lang="en-US" dirty="0"/>
              <a:t>Details include generating the correct XMPP message to send.</a:t>
            </a:r>
          </a:p>
          <a:p>
            <a:r>
              <a:rPr lang="en-US" dirty="0"/>
              <a:t>Details include reading and writing messages to the TCP layer.</a:t>
            </a:r>
          </a:p>
          <a:p>
            <a:r>
              <a:rPr lang="en-US" dirty="0"/>
              <a:t>At the application programmer level, WE WANT NONE OF THAT!</a:t>
            </a:r>
          </a:p>
          <a:p>
            <a:r>
              <a:rPr lang="en-US" dirty="0"/>
              <a:t>Use middleware to hide all of that!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C9D91-F9BF-8B43-926C-66B1D9BA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AF754-F44F-0549-A200-7136E273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code in Ruby From (IBM)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500" b="1"/>
              <a:t>Listing 1. Simple XMPP agent for word definitions</a:t>
            </a:r>
          </a:p>
          <a:p>
            <a:pPr marL="0" indent="0">
              <a:buNone/>
            </a:pPr>
            <a:r>
              <a:rPr lang="en-US" sz="2500"/>
              <a:t>require 'xmpp4r/client'</a:t>
            </a:r>
          </a:p>
          <a:p>
            <a:pPr marL="0" indent="0">
              <a:buNone/>
            </a:pPr>
            <a:r>
              <a:rPr lang="en-US" sz="2500"/>
              <a:t># Create a *very* simple dictionary using a hash</a:t>
            </a:r>
          </a:p>
          <a:p>
            <a:pPr marL="0" indent="0">
              <a:buNone/>
            </a:pPr>
            <a:r>
              <a:rPr lang="en-US" sz="2500"/>
              <a:t>hash = {}</a:t>
            </a:r>
          </a:p>
          <a:p>
            <a:pPr marL="0" indent="0">
              <a:buNone/>
            </a:pPr>
            <a:r>
              <a:rPr lang="en-US" sz="2500"/>
              <a:t>hash['ruby'] = 'Greatest little object oriented scripting language'</a:t>
            </a:r>
          </a:p>
          <a:p>
            <a:pPr marL="0" indent="0">
              <a:buNone/>
            </a:pPr>
            <a:r>
              <a:rPr lang="en-US" sz="2500"/>
              <a:t>hash['xmpp4r'] = 'Simple XMPP library for ruby'</a:t>
            </a:r>
          </a:p>
          <a:p>
            <a:pPr marL="0" indent="0">
              <a:buNone/>
            </a:pPr>
            <a:r>
              <a:rPr lang="en-US" sz="2500"/>
              <a:t>hash['</a:t>
            </a:r>
            <a:r>
              <a:rPr lang="en-US" sz="2500" err="1"/>
              <a:t>xmpp</a:t>
            </a:r>
            <a:r>
              <a:rPr lang="en-US" sz="2500"/>
              <a:t>'] = 'Extensible Messaging and Presence Protocol'</a:t>
            </a:r>
          </a:p>
          <a:p>
            <a:pPr marL="0" indent="0">
              <a:buNone/>
            </a:pPr>
            <a:r>
              <a:rPr lang="en-US" sz="2500"/>
              <a:t># Connect to the server and authenticate</a:t>
            </a:r>
          </a:p>
          <a:p>
            <a:pPr marL="0" indent="0">
              <a:buNone/>
            </a:pPr>
            <a:r>
              <a:rPr lang="en-US" sz="2500" err="1"/>
              <a:t>jid</a:t>
            </a:r>
            <a:r>
              <a:rPr lang="en-US" sz="2500"/>
              <a:t> = </a:t>
            </a:r>
            <a:r>
              <a:rPr lang="en-US" sz="2500" b="1"/>
              <a:t>Jabber::JID::new</a:t>
            </a:r>
            <a:r>
              <a:rPr lang="en-US" sz="2500"/>
              <a:t>('</a:t>
            </a:r>
            <a:r>
              <a:rPr lang="en-US" sz="2500" err="1"/>
              <a:t>bot@default.rs</a:t>
            </a:r>
            <a:r>
              <a:rPr lang="en-US" sz="2500"/>
              <a:t>/Home')</a:t>
            </a:r>
          </a:p>
          <a:p>
            <a:pPr marL="0" indent="0">
              <a:buNone/>
            </a:pPr>
            <a:r>
              <a:rPr lang="en-US" sz="2500"/>
              <a:t>cl = </a:t>
            </a:r>
            <a:r>
              <a:rPr lang="en-US" sz="2500" b="1"/>
              <a:t>Jabber::Client::new</a:t>
            </a:r>
            <a:r>
              <a:rPr lang="en-US" sz="2500"/>
              <a:t>(</a:t>
            </a:r>
            <a:r>
              <a:rPr lang="en-US" sz="2500" err="1"/>
              <a:t>jid</a:t>
            </a:r>
            <a:r>
              <a:rPr lang="en-US" sz="2500"/>
              <a:t>)</a:t>
            </a:r>
          </a:p>
          <a:p>
            <a:pPr marL="0" indent="0">
              <a:buNone/>
            </a:pPr>
            <a:r>
              <a:rPr lang="en-US" sz="2500" err="1"/>
              <a:t>cl.</a:t>
            </a:r>
            <a:r>
              <a:rPr lang="en-US" sz="2500" b="1" err="1"/>
              <a:t>connect</a:t>
            </a:r>
            <a:endParaRPr lang="en-US" sz="2500"/>
          </a:p>
          <a:p>
            <a:pPr marL="0" indent="0">
              <a:buNone/>
            </a:pPr>
            <a:r>
              <a:rPr lang="en-US" sz="2500" err="1"/>
              <a:t>cl.</a:t>
            </a:r>
            <a:r>
              <a:rPr lang="en-US" sz="2500" b="1" err="1"/>
              <a:t>auth</a:t>
            </a:r>
            <a:r>
              <a:rPr lang="en-US" sz="2500"/>
              <a:t>('password')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code in Ruby From IBM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/>
              <a:t># Indicate our presence to the server</a:t>
            </a:r>
          </a:p>
          <a:p>
            <a:pPr marL="0" indent="0">
              <a:buNone/>
            </a:pPr>
            <a:r>
              <a:rPr lang="en-US" sz="1600" err="1"/>
              <a:t>cl.</a:t>
            </a:r>
            <a:r>
              <a:rPr lang="en-US" sz="1600" b="1" err="1"/>
              <a:t>send</a:t>
            </a:r>
            <a:r>
              <a:rPr lang="en-US" sz="1600" b="1"/>
              <a:t> Jabber::Presence::new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# Send a salutation to a given user that we're ready</a:t>
            </a:r>
          </a:p>
          <a:p>
            <a:pPr marL="0" indent="0">
              <a:buNone/>
            </a:pPr>
            <a:r>
              <a:rPr lang="en-US" sz="1600"/>
              <a:t>salutation = </a:t>
            </a:r>
            <a:r>
              <a:rPr lang="en-US" sz="1600" b="1"/>
              <a:t>Jabber::Message::new</a:t>
            </a:r>
            <a:r>
              <a:rPr lang="en-US" sz="1600"/>
              <a:t>( '</a:t>
            </a:r>
            <a:r>
              <a:rPr lang="en-US" sz="1600" err="1"/>
              <a:t>hal@default.rs</a:t>
            </a:r>
            <a:r>
              <a:rPr lang="en-US" sz="1600"/>
              <a:t>', '</a:t>
            </a:r>
            <a:r>
              <a:rPr lang="en-US" sz="1600" err="1"/>
              <a:t>DictBot</a:t>
            </a:r>
            <a:r>
              <a:rPr lang="en-US" sz="1600"/>
              <a:t> ready' )</a:t>
            </a:r>
          </a:p>
          <a:p>
            <a:pPr marL="0" indent="0">
              <a:buNone/>
            </a:pPr>
            <a:r>
              <a:rPr lang="en-US" sz="1600" err="1"/>
              <a:t>salutation.</a:t>
            </a:r>
            <a:r>
              <a:rPr lang="en-US" sz="1600" b="1" err="1"/>
              <a:t>set_type</a:t>
            </a:r>
            <a:r>
              <a:rPr lang="en-US" sz="1600"/>
              <a:t>(:chat).</a:t>
            </a:r>
            <a:r>
              <a:rPr lang="en-US" sz="1600" b="1" err="1"/>
              <a:t>set_id</a:t>
            </a:r>
            <a:r>
              <a:rPr lang="en-US" sz="1600"/>
              <a:t>('1')</a:t>
            </a:r>
          </a:p>
          <a:p>
            <a:pPr marL="0" indent="0">
              <a:buNone/>
            </a:pPr>
            <a:r>
              <a:rPr lang="en-US" sz="1600" err="1"/>
              <a:t>cl.</a:t>
            </a:r>
            <a:r>
              <a:rPr lang="en-US" sz="1600" b="1" err="1"/>
              <a:t>send</a:t>
            </a:r>
            <a:r>
              <a:rPr lang="en-US" sz="1600"/>
              <a:t> salutation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code in Ruby From (IBM)(3)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/>
              <a:t># Add a message callback to respond to peer requests</a:t>
            </a:r>
          </a:p>
          <a:p>
            <a:pPr marL="0" indent="0">
              <a:buNone/>
            </a:pPr>
            <a:r>
              <a:rPr lang="en-US" sz="1600" err="1"/>
              <a:t>cl.</a:t>
            </a:r>
            <a:r>
              <a:rPr lang="en-US" sz="1600" b="1" err="1"/>
              <a:t>add_message_callback</a:t>
            </a:r>
            <a:r>
              <a:rPr lang="en-US" sz="1600"/>
              <a:t> do |</a:t>
            </a:r>
            <a:r>
              <a:rPr lang="en-US" sz="1600" err="1"/>
              <a:t>inmsg</a:t>
            </a:r>
            <a:r>
              <a:rPr lang="en-US" sz="1600"/>
              <a:t>|</a:t>
            </a:r>
          </a:p>
          <a:p>
            <a:pPr marL="0" indent="0">
              <a:buNone/>
            </a:pPr>
            <a:r>
              <a:rPr lang="en-US" sz="1600"/>
              <a:t>    # Lookup the word in the dictionary</a:t>
            </a:r>
          </a:p>
          <a:p>
            <a:pPr marL="0" indent="0">
              <a:buNone/>
            </a:pPr>
            <a:r>
              <a:rPr lang="en-US" sz="1600"/>
              <a:t>    </a:t>
            </a:r>
            <a:r>
              <a:rPr lang="en-US" sz="1600" err="1"/>
              <a:t>resp</a:t>
            </a:r>
            <a:r>
              <a:rPr lang="en-US" sz="1600"/>
              <a:t> = hash[</a:t>
            </a:r>
            <a:r>
              <a:rPr lang="en-US" sz="1600" err="1"/>
              <a:t>inmsg.body</a:t>
            </a:r>
            <a:r>
              <a:rPr lang="en-US" sz="1600"/>
              <a:t>]</a:t>
            </a:r>
          </a:p>
          <a:p>
            <a:pPr marL="0" indent="0">
              <a:buNone/>
            </a:pPr>
            <a:r>
              <a:rPr lang="en-US" sz="1600"/>
              <a:t>    if </a:t>
            </a:r>
            <a:r>
              <a:rPr lang="en-US" sz="1600" err="1"/>
              <a:t>resp</a:t>
            </a:r>
            <a:r>
              <a:rPr lang="en-US" sz="1600"/>
              <a:t> == nil</a:t>
            </a:r>
          </a:p>
          <a:p>
            <a:pPr marL="0" indent="0">
              <a:buNone/>
            </a:pPr>
            <a:r>
              <a:rPr lang="en-US" sz="1600"/>
              <a:t>      </a:t>
            </a:r>
            <a:r>
              <a:rPr lang="en-US" sz="1600" err="1"/>
              <a:t>resp</a:t>
            </a:r>
            <a:r>
              <a:rPr lang="en-US" sz="1600"/>
              <a:t> = "don't know about " + </a:t>
            </a:r>
            <a:r>
              <a:rPr lang="en-US" sz="1600" err="1"/>
              <a:t>inmsg.body</a:t>
            </a:r>
            <a:endParaRPr lang="en-US" sz="1600"/>
          </a:p>
          <a:p>
            <a:pPr marL="0" indent="0">
              <a:buNone/>
            </a:pPr>
            <a:r>
              <a:rPr lang="de-DE" sz="1600"/>
              <a:t>    end</a:t>
            </a:r>
          </a:p>
          <a:p>
            <a:pPr marL="0" indent="0">
              <a:buNone/>
            </a:pPr>
            <a:r>
              <a:rPr lang="de-DE" sz="1600"/>
              <a:t>    # Send </a:t>
            </a:r>
            <a:r>
              <a:rPr lang="de-DE" sz="1600" err="1"/>
              <a:t>the</a:t>
            </a:r>
            <a:r>
              <a:rPr lang="de-DE" sz="1600"/>
              <a:t> </a:t>
            </a:r>
            <a:r>
              <a:rPr lang="de-DE" sz="1600" err="1"/>
              <a:t>response</a:t>
            </a:r>
            <a:endParaRPr lang="de-DE" sz="1600"/>
          </a:p>
          <a:p>
            <a:pPr marL="0" indent="0">
              <a:buNone/>
            </a:pPr>
            <a:r>
              <a:rPr lang="de-DE" sz="1600"/>
              <a:t>    </a:t>
            </a:r>
            <a:r>
              <a:rPr lang="de-DE" sz="1600" err="1"/>
              <a:t>outmsg</a:t>
            </a:r>
            <a:r>
              <a:rPr lang="de-DE" sz="1600"/>
              <a:t> = </a:t>
            </a:r>
            <a:r>
              <a:rPr lang="de-DE" sz="1600" b="1" err="1"/>
              <a:t>Jabber</a:t>
            </a:r>
            <a:r>
              <a:rPr lang="de-DE" sz="1600" b="1"/>
              <a:t>::Message::</a:t>
            </a:r>
            <a:r>
              <a:rPr lang="de-DE" sz="1600" b="1" err="1"/>
              <a:t>new</a:t>
            </a:r>
            <a:r>
              <a:rPr lang="de-DE" sz="1600"/>
              <a:t>( </a:t>
            </a:r>
            <a:r>
              <a:rPr lang="de-DE" sz="1600" err="1"/>
              <a:t>inmsg.from</a:t>
            </a:r>
            <a:r>
              <a:rPr lang="de-DE" sz="1600"/>
              <a:t>, </a:t>
            </a:r>
            <a:r>
              <a:rPr lang="de-DE" sz="1600" err="1"/>
              <a:t>resp</a:t>
            </a:r>
            <a:r>
              <a:rPr lang="de-DE" sz="1600"/>
              <a:t> )</a:t>
            </a:r>
          </a:p>
          <a:p>
            <a:pPr marL="0" indent="0">
              <a:buNone/>
            </a:pPr>
            <a:r>
              <a:rPr lang="de-DE" sz="1600"/>
              <a:t>    </a:t>
            </a:r>
            <a:r>
              <a:rPr lang="de-DE" sz="1600" err="1"/>
              <a:t>outmsg.</a:t>
            </a:r>
            <a:r>
              <a:rPr lang="de-DE" sz="1600" b="1" err="1"/>
              <a:t>set_type</a:t>
            </a:r>
            <a:r>
              <a:rPr lang="de-DE" sz="1600"/>
              <a:t>(:</a:t>
            </a:r>
            <a:r>
              <a:rPr lang="de-DE" sz="1600" err="1"/>
              <a:t>chat</a:t>
            </a:r>
            <a:r>
              <a:rPr lang="de-DE" sz="1600"/>
              <a:t>).</a:t>
            </a:r>
            <a:r>
              <a:rPr lang="de-DE" sz="1600" b="1" err="1"/>
              <a:t>set_id</a:t>
            </a:r>
            <a:r>
              <a:rPr lang="de-DE" sz="1600"/>
              <a:t>('1')</a:t>
            </a:r>
          </a:p>
          <a:p>
            <a:pPr marL="0" indent="0">
              <a:buNone/>
            </a:pPr>
            <a:r>
              <a:rPr lang="de-DE" sz="1600"/>
              <a:t>    </a:t>
            </a:r>
            <a:r>
              <a:rPr lang="de-DE" sz="1600" err="1"/>
              <a:t>cl.</a:t>
            </a:r>
            <a:r>
              <a:rPr lang="de-DE" sz="1600" b="1" err="1"/>
              <a:t>send</a:t>
            </a:r>
            <a:r>
              <a:rPr lang="de-DE" sz="1600"/>
              <a:t> </a:t>
            </a:r>
            <a:r>
              <a:rPr lang="de-DE" sz="1600" err="1"/>
              <a:t>outmsg</a:t>
            </a:r>
            <a:endParaRPr lang="de-DE" sz="1600"/>
          </a:p>
          <a:p>
            <a:pPr marL="0" indent="0">
              <a:buNone/>
            </a:pPr>
            <a:r>
              <a:rPr lang="de-DE" sz="1600"/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Java, imports of Smack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order to test the client, we'll need an XMPP server. To do so, create an account on </a:t>
            </a:r>
            <a:r>
              <a:rPr lang="en-US" dirty="0" err="1"/>
              <a:t>jabber.hot-chilli.net</a:t>
            </a:r>
            <a:r>
              <a:rPr lang="en-US" dirty="0"/>
              <a:t> – a free Jabber/XMPP service.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org.jivesoftware.smack.Chat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org.jivesoftware.smack.ConnectionConfiguration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import </a:t>
            </a:r>
            <a:r>
              <a:rPr lang="en-US" dirty="0" err="1"/>
              <a:t>org.jivesoftware.smack.MessageListener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import </a:t>
            </a:r>
            <a:r>
              <a:rPr lang="en-US" dirty="0" err="1"/>
              <a:t>org.jivesoftware.smack.Roster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org.jivesoftware.smack.RosterEntry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org.jivesoftware.smack.XMPPConnection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org.jivesoftware.smack.XMPPException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org.jivesoftware.smack.packet.Message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// Works with Android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Java, Using Smack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918746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    private </a:t>
            </a:r>
            <a:r>
              <a:rPr lang="en-US" dirty="0" err="1"/>
              <a:t>XMPPConnection</a:t>
            </a:r>
            <a:r>
              <a:rPr lang="en-US" dirty="0"/>
              <a:t> connection; </a:t>
            </a:r>
          </a:p>
          <a:p>
            <a:pPr marL="0" indent="0">
              <a:buNone/>
            </a:pPr>
            <a:r>
              <a:rPr lang="en-US" dirty="0"/>
              <a:t>       public void login(String </a:t>
            </a:r>
            <a:r>
              <a:rPr lang="en-US" dirty="0" err="1"/>
              <a:t>userName</a:t>
            </a:r>
            <a:r>
              <a:rPr lang="en-US" dirty="0"/>
              <a:t>, String password) throws </a:t>
            </a:r>
            <a:r>
              <a:rPr lang="en-US" dirty="0" err="1"/>
              <a:t>XMPPException</a:t>
            </a:r>
            <a:r>
              <a:rPr lang="en-US" dirty="0"/>
              <a:t> { </a:t>
            </a:r>
          </a:p>
          <a:p>
            <a:pPr marL="0" indent="0">
              <a:buNone/>
            </a:pPr>
            <a:r>
              <a:rPr lang="en-US" dirty="0"/>
              <a:t>             // Use a local XMPP server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ConnectionConfiguration</a:t>
            </a:r>
            <a:r>
              <a:rPr lang="en-US" dirty="0"/>
              <a:t> config = new </a:t>
            </a:r>
            <a:r>
              <a:rPr lang="en-US" dirty="0" err="1"/>
              <a:t>ConnectionConfiguration</a:t>
            </a:r>
            <a:r>
              <a:rPr lang="en-US" dirty="0"/>
              <a:t>("localhost", 5222); </a:t>
            </a:r>
          </a:p>
          <a:p>
            <a:pPr marL="0" indent="0">
              <a:buNone/>
            </a:pPr>
            <a:r>
              <a:rPr lang="en-US" dirty="0"/>
              <a:t>             connection = new </a:t>
            </a:r>
            <a:r>
              <a:rPr lang="en-US" dirty="0" err="1"/>
              <a:t>XMPPConnection</a:t>
            </a:r>
            <a:r>
              <a:rPr lang="en-US" dirty="0"/>
              <a:t>(</a:t>
            </a:r>
            <a:r>
              <a:rPr lang="en-US" dirty="0" err="1"/>
              <a:t>config</a:t>
            </a:r>
            <a:r>
              <a:rPr lang="en-US" dirty="0"/>
              <a:t>); 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connection.connect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connection.login</a:t>
            </a:r>
            <a:r>
              <a:rPr lang="en-US" dirty="0"/>
              <a:t>(</a:t>
            </a:r>
            <a:r>
              <a:rPr lang="en-US" dirty="0" err="1"/>
              <a:t>userName</a:t>
            </a:r>
            <a:r>
              <a:rPr lang="en-US" dirty="0"/>
              <a:t>, password); </a:t>
            </a:r>
          </a:p>
          <a:p>
            <a:pPr marL="0" indent="0">
              <a:buNone/>
            </a:pPr>
            <a:r>
              <a:rPr lang="en-US" dirty="0"/>
              <a:t>       }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1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Java, Using Smack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public void </a:t>
            </a:r>
            <a:r>
              <a:rPr lang="en-US" err="1"/>
              <a:t>displayBuddyList</a:t>
            </a:r>
            <a:r>
              <a:rPr lang="en-US"/>
              <a:t>() { </a:t>
            </a:r>
          </a:p>
          <a:p>
            <a:pPr marL="0" indent="0">
              <a:buNone/>
            </a:pPr>
            <a:r>
              <a:rPr lang="en-US"/>
              <a:t>      Roster roster = </a:t>
            </a:r>
            <a:r>
              <a:rPr lang="en-US" err="1"/>
              <a:t>connection.getRoster</a:t>
            </a:r>
            <a:r>
              <a:rPr lang="en-US"/>
              <a:t>(); </a:t>
            </a:r>
          </a:p>
          <a:p>
            <a:pPr marL="0" indent="0">
              <a:buNone/>
            </a:pPr>
            <a:r>
              <a:rPr lang="en-US"/>
              <a:t>      Collection&lt;</a:t>
            </a:r>
            <a:r>
              <a:rPr lang="en-US" err="1"/>
              <a:t>RosterEntry</a:t>
            </a:r>
            <a:r>
              <a:rPr lang="en-US"/>
              <a:t>&gt; entries = </a:t>
            </a:r>
            <a:r>
              <a:rPr lang="en-US" err="1"/>
              <a:t>roster.getEntries</a:t>
            </a:r>
            <a:r>
              <a:rPr lang="en-US"/>
              <a:t>(); </a:t>
            </a:r>
          </a:p>
          <a:p>
            <a:pPr marL="0" indent="0">
              <a:buNone/>
            </a:pPr>
            <a:r>
              <a:rPr lang="en-US"/>
              <a:t>      </a:t>
            </a:r>
            <a:r>
              <a:rPr lang="en-US" err="1"/>
              <a:t>System.out.println</a:t>
            </a:r>
            <a:r>
              <a:rPr lang="en-US"/>
              <a:t>("\n\n" + </a:t>
            </a:r>
            <a:r>
              <a:rPr lang="en-US" err="1"/>
              <a:t>entries.size</a:t>
            </a:r>
            <a:r>
              <a:rPr lang="en-US"/>
              <a:t>() + " buddy(</a:t>
            </a:r>
            <a:r>
              <a:rPr lang="en-US" err="1"/>
              <a:t>ies</a:t>
            </a:r>
            <a:r>
              <a:rPr lang="en-US"/>
              <a:t>):");</a:t>
            </a:r>
          </a:p>
          <a:p>
            <a:pPr marL="0" indent="0">
              <a:buNone/>
            </a:pPr>
            <a:r>
              <a:rPr lang="en-US"/>
              <a:t>       for(</a:t>
            </a:r>
            <a:r>
              <a:rPr lang="en-US" err="1"/>
              <a:t>RosterEntry</a:t>
            </a:r>
            <a:r>
              <a:rPr lang="en-US"/>
              <a:t> </a:t>
            </a:r>
            <a:r>
              <a:rPr lang="en-US" err="1"/>
              <a:t>r:entries</a:t>
            </a:r>
            <a:r>
              <a:rPr lang="en-US"/>
              <a:t>) { </a:t>
            </a:r>
            <a:r>
              <a:rPr lang="en-US" err="1"/>
              <a:t>System.out.println</a:t>
            </a:r>
            <a:r>
              <a:rPr lang="en-US"/>
              <a:t>(</a:t>
            </a:r>
            <a:r>
              <a:rPr lang="en-US" err="1"/>
              <a:t>r.getUser</a:t>
            </a:r>
            <a:r>
              <a:rPr lang="en-US"/>
              <a:t>()); }</a:t>
            </a:r>
          </a:p>
          <a:p>
            <a:pPr marL="0" indent="0">
              <a:buNone/>
            </a:pPr>
            <a:r>
              <a:rPr lang="en-US"/>
              <a:t> }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ECEA-2251-4347-8060-5B046EC4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3604-2899-EA40-AD05-3398DE47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i="1" dirty="0"/>
          </a:p>
          <a:p>
            <a:pPr marL="0" indent="0">
              <a:buNone/>
            </a:pPr>
            <a:r>
              <a:rPr lang="en-US" sz="4000" dirty="0"/>
              <a:t>Discovery allows users to build IoT services and applications using things without the need for a priori knowledge of things.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ubiquity.acm.org</a:t>
            </a:r>
            <a:r>
              <a:rPr lang="en-US" sz="1100" dirty="0"/>
              <a:t>/</a:t>
            </a:r>
            <a:r>
              <a:rPr lang="en-US" sz="1100" dirty="0" err="1"/>
              <a:t>article.cfm?id</a:t>
            </a:r>
            <a:r>
              <a:rPr lang="en-US" sz="1100" dirty="0"/>
              <a:t>=2822529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7E1FF-05F2-6041-9749-E7BA552D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79CE1-75A9-224B-801C-38F3AC06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XMPP Programming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Extensible Messaging and Presence Protocol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9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Some Key Ideas</a:t>
            </a:r>
            <a:r>
              <a:rPr lang="en-US" sz="1000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naming service </a:t>
            </a:r>
            <a:r>
              <a:rPr lang="en-US" dirty="0"/>
              <a:t>provides service references if you have the name in hand. Example: Phone book, the Domain Name Service (DNS). Or, you know a DID and seek a DID Document on a blockchain.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directory service </a:t>
            </a:r>
            <a:r>
              <a:rPr lang="en-US" dirty="0"/>
              <a:t>provides service references if you have attributes in hand. Examples include Google search and the Lightweight Directory Access Protocol (LDAP).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discovery service </a:t>
            </a:r>
            <a:r>
              <a:rPr lang="en-US" dirty="0"/>
              <a:t>is a directory service that allows </a:t>
            </a:r>
            <a:r>
              <a:rPr lang="en-US" dirty="0">
                <a:solidFill>
                  <a:srgbClr val="C00000"/>
                </a:solidFill>
              </a:rPr>
              <a:t>registration, de-registration, and </a:t>
            </a:r>
            <a:r>
              <a:rPr lang="en-US" dirty="0" err="1">
                <a:solidFill>
                  <a:srgbClr val="C00000"/>
                </a:solidFill>
              </a:rPr>
              <a:t>lookUp</a:t>
            </a:r>
            <a:r>
              <a:rPr lang="en-US" dirty="0"/>
              <a:t> of services in a </a:t>
            </a:r>
            <a:r>
              <a:rPr lang="en-US" dirty="0">
                <a:solidFill>
                  <a:srgbClr val="FF0000"/>
                </a:solidFill>
              </a:rPr>
              <a:t>spontaneous network </a:t>
            </a:r>
            <a:r>
              <a:rPr lang="en-US" dirty="0"/>
              <a:t>– where clients and services may come and go. Example: You provide printer attributes and discover a printer.</a:t>
            </a:r>
          </a:p>
          <a:p>
            <a:r>
              <a:rPr lang="en-US" dirty="0"/>
              <a:t>Discovery may be done with a </a:t>
            </a:r>
            <a:r>
              <a:rPr lang="en-US" dirty="0">
                <a:solidFill>
                  <a:srgbClr val="C00000"/>
                </a:solidFill>
              </a:rPr>
              <a:t>directory server </a:t>
            </a:r>
            <a:r>
              <a:rPr lang="en-US" dirty="0"/>
              <a:t>or be </a:t>
            </a:r>
            <a:r>
              <a:rPr lang="en-US" dirty="0" err="1">
                <a:solidFill>
                  <a:srgbClr val="C00000"/>
                </a:solidFill>
              </a:rPr>
              <a:t>serverless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serverless</a:t>
            </a:r>
            <a:r>
              <a:rPr lang="en-US" dirty="0"/>
              <a:t> discovery, participants collaborate to implement a decentralized discovery service.  Two main models: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C00000"/>
                </a:solidFill>
              </a:rPr>
              <a:t>push model </a:t>
            </a:r>
            <a:r>
              <a:rPr lang="en-US" dirty="0"/>
              <a:t>: services regularly advertise their services (multicast).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C00000"/>
                </a:solidFill>
              </a:rPr>
              <a:t>pull model</a:t>
            </a:r>
            <a:r>
              <a:rPr lang="en-US" dirty="0"/>
              <a:t>: clients multicast their queries.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442364"/>
            <a:ext cx="3286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 Notes from </a:t>
            </a:r>
            <a:r>
              <a:rPr lang="en-US" sz="1000" dirty="0" err="1"/>
              <a:t>Coulouris</a:t>
            </a:r>
            <a:r>
              <a:rPr lang="en-US" sz="1000" dirty="0"/>
              <a:t> text on 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1393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XMPP supports Thing Discovery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production of a Thing, decisions have to be made whether the following parameters should be </a:t>
            </a:r>
            <a:r>
              <a:rPr lang="en-US" dirty="0">
                <a:solidFill>
                  <a:srgbClr val="FF0000"/>
                </a:solidFill>
              </a:rPr>
              <a:t>pre-configured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manually entered after installation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automatically found and/or created by the device </a:t>
            </a:r>
            <a:r>
              <a:rPr lang="en-US" dirty="0"/>
              <a:t>if possible (zero-configuration networking):</a:t>
            </a:r>
          </a:p>
          <a:p>
            <a:pPr marL="0" indent="0">
              <a:buNone/>
            </a:pPr>
            <a:r>
              <a:rPr lang="en-US" dirty="0"/>
              <a:t>   Parameters:</a:t>
            </a:r>
          </a:p>
          <a:p>
            <a:pPr lvl="1"/>
            <a:r>
              <a:rPr lang="en-US" dirty="0"/>
              <a:t>Address and domain of XMPP Server.</a:t>
            </a:r>
          </a:p>
          <a:p>
            <a:pPr lvl="1"/>
            <a:r>
              <a:rPr lang="en-US" dirty="0"/>
              <a:t>JID of the Thing.</a:t>
            </a:r>
          </a:p>
          <a:p>
            <a:pPr lvl="1"/>
            <a:r>
              <a:rPr lang="en-US" dirty="0"/>
              <a:t>JID of Thing Registry, if separate from the XMPP Server.</a:t>
            </a:r>
          </a:p>
          <a:p>
            <a:pPr lvl="1"/>
            <a:r>
              <a:rPr lang="en-US" dirty="0"/>
              <a:t>JID of Provisioning server, if different from the Registry and XMPP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67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1872" y="4676001"/>
            <a:ext cx="895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 provisioning server may be needed if the device needs special configuration </a:t>
            </a:r>
          </a:p>
          <a:p>
            <a:r>
              <a:rPr lang="en-US" dirty="0"/>
              <a:t>    parameters from that server. Perhaps with user involvement.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and Thing Discovery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the address of an XMPP Server is not preconfigured, the thing must attempt to find one in its local surroundings. This can be done using one of several methods: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Dynamic Host Configuration Protocol (DHCP)</a:t>
            </a:r>
          </a:p>
          <a:p>
            <a:pPr marL="0" indent="0">
              <a:buNone/>
            </a:pPr>
            <a:r>
              <a:rPr lang="en-US" dirty="0"/>
              <a:t>          - Server returns IP address as needed – device issues a query to a well </a:t>
            </a:r>
          </a:p>
          <a:p>
            <a:pPr marL="0" indent="0">
              <a:buNone/>
            </a:pPr>
            <a:r>
              <a:rPr lang="en-US" dirty="0"/>
              <a:t>             known broadcast address. Response may include DNS location.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Multicast Domain Naming Service (</a:t>
            </a:r>
            <a:r>
              <a:rPr lang="en-US" dirty="0" err="1">
                <a:solidFill>
                  <a:srgbClr val="C00000"/>
                </a:solidFill>
              </a:rPr>
              <a:t>mDNS</a:t>
            </a:r>
            <a:r>
              <a:rPr lang="en-US" dirty="0">
                <a:solidFill>
                  <a:srgbClr val="C0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</a:t>
            </a:r>
            <a:r>
              <a:rPr lang="en-US" dirty="0"/>
              <a:t> - small network,  no DNS server, P2P</a:t>
            </a:r>
          </a:p>
          <a:p>
            <a:pPr marL="0" indent="0">
              <a:buNone/>
            </a:pPr>
            <a:r>
              <a:rPr lang="en-US" dirty="0"/>
              <a:t>          - multicast a query message with a name. The server with that name </a:t>
            </a:r>
          </a:p>
          <a:p>
            <a:pPr marL="0" indent="0">
              <a:buNone/>
            </a:pPr>
            <a:r>
              <a:rPr lang="en-US" dirty="0"/>
              <a:t>           responds (broadcasts) its IP address. Machines may update caches. Build a </a:t>
            </a:r>
          </a:p>
          <a:p>
            <a:pPr marL="0" indent="0">
              <a:buNone/>
            </a:pPr>
            <a:r>
              <a:rPr lang="en-US" dirty="0"/>
              <a:t>           directory of name, </a:t>
            </a:r>
            <a:r>
              <a:rPr lang="en-US" dirty="0" err="1"/>
              <a:t>ip</a:t>
            </a:r>
            <a:r>
              <a:rPr lang="en-US" dirty="0"/>
              <a:t> mappings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XMPP and Thing Discovery (3)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Simple Service Discover protocol SSDP/UPnP (Universal Plug n Play)</a:t>
            </a:r>
          </a:p>
          <a:p>
            <a:pPr marL="0" indent="0">
              <a:buNone/>
            </a:pPr>
            <a:r>
              <a:rPr lang="en-US" dirty="0"/>
              <a:t>         - No DNS or DHCP, Uses UDP and multicast addresses </a:t>
            </a:r>
          </a:p>
          <a:p>
            <a:pPr marL="0" indent="0">
              <a:buNone/>
            </a:pPr>
            <a:r>
              <a:rPr lang="en-US" dirty="0"/>
              <a:t>          - A UPnP compatible device from any vendor can dynamically</a:t>
            </a:r>
          </a:p>
          <a:p>
            <a:pPr marL="0" indent="0">
              <a:buNone/>
            </a:pPr>
            <a:r>
              <a:rPr lang="en-US" dirty="0"/>
              <a:t>            join a network, obtain an IP address, announce its name, advertise </a:t>
            </a:r>
          </a:p>
          <a:p>
            <a:pPr marL="0" indent="0">
              <a:buNone/>
            </a:pPr>
            <a:r>
              <a:rPr lang="en-US" dirty="0"/>
              <a:t>            or convey its capabilities upon request, and learn about the </a:t>
            </a:r>
          </a:p>
          <a:p>
            <a:pPr marL="0" indent="0">
              <a:buNone/>
            </a:pPr>
            <a:r>
              <a:rPr lang="en-US" dirty="0"/>
              <a:t>            presence and capabilities of  other devices.</a:t>
            </a:r>
            <a:r>
              <a:rPr lang="en-US" baseline="-25000" dirty="0"/>
              <a:t>1</a:t>
            </a:r>
            <a:r>
              <a:rPr lang="en-US" dirty="0"/>
              <a:t>	Uses XML messages.</a:t>
            </a:r>
          </a:p>
          <a:p>
            <a:pPr>
              <a:buFont typeface="Arial" charset="0"/>
              <a:buChar char="•"/>
            </a:pPr>
            <a:r>
              <a:rPr lang="en-US" dirty="0"/>
              <a:t>The XMPP server and registry are found and the Thing registers itself with the following XMPP message: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1872" y="6373091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 Wikipedia</a:t>
            </a:r>
          </a:p>
        </p:txBody>
      </p:sp>
    </p:spTree>
    <p:extLst>
      <p:ext uri="{BB962C8B-B14F-4D97-AF65-F5344CB8AC3E}">
        <p14:creationId xmlns:p14="http://schemas.microsoft.com/office/powerpoint/2010/main" val="18462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and Thing Registration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&lt;</a:t>
            </a:r>
            <a:r>
              <a:rPr lang="en-US" err="1"/>
              <a:t>iq</a:t>
            </a:r>
            <a:r>
              <a:rPr lang="en-US"/>
              <a:t> type='set'</a:t>
            </a:r>
          </a:p>
          <a:p>
            <a:pPr marL="0" indent="0">
              <a:buNone/>
            </a:pPr>
            <a:r>
              <a:rPr lang="en-US"/>
              <a:t>       from='</a:t>
            </a:r>
            <a:r>
              <a:rPr lang="en-US" err="1"/>
              <a:t>thing@example.org</a:t>
            </a:r>
            <a:r>
              <a:rPr lang="en-US"/>
              <a:t>/</a:t>
            </a:r>
            <a:r>
              <a:rPr lang="en-US" err="1"/>
              <a:t>imc</a:t>
            </a:r>
            <a:r>
              <a:rPr lang="en-US"/>
              <a:t>'</a:t>
            </a:r>
          </a:p>
          <a:p>
            <a:pPr marL="0" indent="0">
              <a:buNone/>
            </a:pPr>
            <a:r>
              <a:rPr lang="en-US"/>
              <a:t>       to='</a:t>
            </a:r>
            <a:r>
              <a:rPr lang="en-US" err="1"/>
              <a:t>discovery.example.org</a:t>
            </a:r>
            <a:r>
              <a:rPr lang="en-US"/>
              <a:t>'</a:t>
            </a:r>
          </a:p>
          <a:p>
            <a:pPr marL="0" indent="0">
              <a:buNone/>
            </a:pPr>
            <a:r>
              <a:rPr lang="is-IS"/>
              <a:t>       id='1'&gt;</a:t>
            </a:r>
          </a:p>
          <a:p>
            <a:pPr marL="0" indent="0">
              <a:buNone/>
            </a:pPr>
            <a:r>
              <a:rPr lang="en-US"/>
              <a:t>      &lt;register </a:t>
            </a:r>
            <a:r>
              <a:rPr lang="en-US" err="1"/>
              <a:t>xmlns</a:t>
            </a:r>
            <a:r>
              <a:rPr lang="en-US"/>
              <a:t>='</a:t>
            </a:r>
            <a:r>
              <a:rPr lang="en-US" err="1"/>
              <a:t>urn:xmpp:iot:discovery</a:t>
            </a:r>
            <a:r>
              <a:rPr lang="en-US"/>
              <a:t>'&gt;</a:t>
            </a:r>
          </a:p>
          <a:p>
            <a:pPr marL="0" indent="0">
              <a:buNone/>
            </a:pPr>
            <a:r>
              <a:rPr lang="is-IS"/>
              <a:t>          &lt;str name='SN' value='394872348732948723'/&gt;</a:t>
            </a:r>
          </a:p>
          <a:p>
            <a:pPr marL="0" indent="0">
              <a:buNone/>
            </a:pPr>
            <a:r>
              <a:rPr lang="is-IS"/>
              <a:t>          &lt;str name='MAN' value='www.ktc.se'/&gt;</a:t>
            </a:r>
          </a:p>
          <a:p>
            <a:pPr marL="0" indent="0">
              <a:buNone/>
            </a:pPr>
            <a:r>
              <a:rPr lang="is-IS"/>
              <a:t>          &lt;str name='MODEL' value='IMC'/&gt;</a:t>
            </a:r>
          </a:p>
          <a:p>
            <a:pPr marL="0" indent="0">
              <a:buNone/>
            </a:pPr>
            <a:r>
              <a:rPr lang="is-IS"/>
              <a:t>          &lt;num name='V' value='1.2'/&gt;</a:t>
            </a:r>
          </a:p>
          <a:p>
            <a:pPr marL="0" indent="0">
              <a:buNone/>
            </a:pPr>
            <a:r>
              <a:rPr lang="is-IS"/>
              <a:t>          &lt;str name='KEY' value='4857402340298342'/&gt;</a:t>
            </a:r>
          </a:p>
          <a:p>
            <a:pPr marL="0" indent="0">
              <a:buNone/>
            </a:pPr>
            <a:r>
              <a:rPr lang="is-IS"/>
              <a:t>      &lt;/register&gt;</a:t>
            </a:r>
          </a:p>
          <a:p>
            <a:pPr marL="0" indent="0">
              <a:buNone/>
            </a:pPr>
            <a:r>
              <a:rPr lang="pl-PL"/>
              <a:t>   &lt;/</a:t>
            </a:r>
            <a:r>
              <a:rPr lang="pl-PL" err="1"/>
              <a:t>iq</a:t>
            </a:r>
            <a:r>
              <a:rPr lang="pl-PL"/>
              <a:t>&gt;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a sensor is registered. How do we read from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89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sensor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Request to a Thing – an AMR device is used for Automatic Meter Reading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type='get' from='</a:t>
            </a:r>
            <a:r>
              <a:rPr lang="en-US" dirty="0" err="1"/>
              <a:t>client@clayster.com</a:t>
            </a:r>
            <a:r>
              <a:rPr lang="en-US" dirty="0"/>
              <a:t>/</a:t>
            </a:r>
            <a:r>
              <a:rPr lang="en-US" dirty="0" err="1"/>
              <a:t>amr</a:t>
            </a:r>
            <a:r>
              <a:rPr lang="en-US" dirty="0"/>
              <a:t>' </a:t>
            </a:r>
          </a:p>
          <a:p>
            <a:pPr marL="0" indent="0">
              <a:buNone/>
            </a:pPr>
            <a:r>
              <a:rPr lang="en-US" dirty="0"/>
              <a:t>                       to='</a:t>
            </a:r>
            <a:r>
              <a:rPr lang="en-US" dirty="0" err="1"/>
              <a:t>device@clayster.com</a:t>
            </a:r>
            <a:r>
              <a:rPr lang="en-US" dirty="0"/>
              <a:t>' id='S0001'&gt; </a:t>
            </a:r>
          </a:p>
          <a:p>
            <a:pPr marL="0" indent="0">
              <a:buNone/>
            </a:pPr>
            <a:r>
              <a:rPr lang="en-US" dirty="0"/>
              <a:t>       &lt;</a:t>
            </a:r>
            <a:r>
              <a:rPr lang="en-US" dirty="0" err="1"/>
              <a:t>req</a:t>
            </a:r>
            <a:r>
              <a:rPr lang="en-US" dirty="0"/>
              <a:t>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urn:xmpp:iot:sensordata</a:t>
            </a:r>
            <a:r>
              <a:rPr lang="en-US" dirty="0"/>
              <a:t>' </a:t>
            </a:r>
            <a:r>
              <a:rPr lang="en-US" dirty="0" err="1"/>
              <a:t>seqnr</a:t>
            </a:r>
            <a:r>
              <a:rPr lang="en-US" dirty="0"/>
              <a:t>='1' momentary='true'/&gt; 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iq</a:t>
            </a:r>
            <a:r>
              <a:rPr lang="en-US" dirty="0"/>
              <a:t>&gt;</a:t>
            </a:r>
            <a:endParaRPr lang="en-US" b="1" dirty="0"/>
          </a:p>
          <a:p>
            <a:pPr>
              <a:buFont typeface="Arial" charset="0"/>
              <a:buChar char="•"/>
            </a:pPr>
            <a:r>
              <a:rPr lang="en-US" dirty="0"/>
              <a:t>Response from a Thing – I got your request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type='result' from='</a:t>
            </a:r>
            <a:r>
              <a:rPr lang="en-US" dirty="0" err="1"/>
              <a:t>device@clayster.com</a:t>
            </a:r>
            <a:r>
              <a:rPr lang="en-US" dirty="0"/>
              <a:t>' </a:t>
            </a:r>
          </a:p>
          <a:p>
            <a:pPr marL="0" indent="0">
              <a:buNone/>
            </a:pPr>
            <a:r>
              <a:rPr lang="en-US" dirty="0"/>
              <a:t>                            to='</a:t>
            </a:r>
            <a:r>
              <a:rPr lang="en-US" dirty="0" err="1"/>
              <a:t>client@clayster.com</a:t>
            </a:r>
            <a:r>
              <a:rPr lang="en-US" dirty="0"/>
              <a:t>/</a:t>
            </a:r>
            <a:r>
              <a:rPr lang="en-US" dirty="0" err="1"/>
              <a:t>amr</a:t>
            </a:r>
            <a:r>
              <a:rPr lang="en-US" dirty="0"/>
              <a:t>' id='S0001'&gt; </a:t>
            </a:r>
          </a:p>
          <a:p>
            <a:pPr marL="0" indent="0">
              <a:buNone/>
            </a:pPr>
            <a:r>
              <a:rPr lang="en-US" dirty="0"/>
              <a:t>       &lt;accepted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urn:xmpp:iot:sensordata</a:t>
            </a:r>
            <a:r>
              <a:rPr lang="en-US" dirty="0"/>
              <a:t>' </a:t>
            </a:r>
            <a:r>
              <a:rPr lang="en-US" dirty="0" err="1"/>
              <a:t>seqnr</a:t>
            </a:r>
            <a:r>
              <a:rPr lang="en-US" dirty="0"/>
              <a:t>='1'/&gt; 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iq</a:t>
            </a:r>
            <a:r>
              <a:rPr lang="en-US" dirty="0"/>
              <a:t>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arrives from a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/>
              <a:t>&lt;message from='</a:t>
            </a:r>
            <a:r>
              <a:rPr lang="en-US" err="1"/>
              <a:t>device@clayster.com</a:t>
            </a:r>
            <a:r>
              <a:rPr lang="en-US"/>
              <a:t>'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  to='</a:t>
            </a:r>
            <a:r>
              <a:rPr lang="en-US" err="1"/>
              <a:t>client@clayster.com</a:t>
            </a:r>
            <a:r>
              <a:rPr lang="en-US"/>
              <a:t>/</a:t>
            </a:r>
            <a:r>
              <a:rPr lang="en-US" err="1"/>
              <a:t>amr</a:t>
            </a:r>
            <a:r>
              <a:rPr lang="en-US"/>
              <a:t>'&gt;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&lt;fields </a:t>
            </a:r>
            <a:r>
              <a:rPr lang="en-US" err="1"/>
              <a:t>xmlns</a:t>
            </a:r>
            <a:r>
              <a:rPr lang="en-US"/>
              <a:t>='</a:t>
            </a:r>
            <a:r>
              <a:rPr lang="en-US" err="1"/>
              <a:t>urn:xmpp:iot:sensordata</a:t>
            </a:r>
            <a:r>
              <a:rPr lang="en-US"/>
              <a:t>' </a:t>
            </a:r>
            <a:r>
              <a:rPr lang="en-US" err="1"/>
              <a:t>seqnr</a:t>
            </a:r>
            <a:r>
              <a:rPr lang="en-US"/>
              <a:t>='1' done='true'&gt;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&lt;node </a:t>
            </a:r>
            <a:r>
              <a:rPr lang="en-US" err="1"/>
              <a:t>nodeId</a:t>
            </a:r>
            <a:r>
              <a:rPr lang="en-US"/>
              <a:t>='Device01'&gt;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&lt;timestamp value='2013-03-07T16:24:30'&gt;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     &lt;numeric name='Temperature' momentary='true'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              </a:t>
            </a:r>
            <a:r>
              <a:rPr lang="en-US" err="1"/>
              <a:t>automaticReadout</a:t>
            </a:r>
            <a:r>
              <a:rPr lang="en-US"/>
              <a:t>='true' value='23.4' unit='°C'/&gt;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     &lt;numeric name='load level' momentary='true'   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              </a:t>
            </a:r>
            <a:r>
              <a:rPr lang="en-US" err="1"/>
              <a:t>automaticReadout</a:t>
            </a:r>
            <a:r>
              <a:rPr lang="en-US"/>
              <a:t>='true'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              value='75' unit='%'/&gt;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   &lt;/timestamp&gt;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         &lt;/node&gt;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   &lt;/fields&gt;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&lt;/message&gt;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Andrew Based on XMPP (2007)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1872" y="1862170"/>
            <a:ext cx="83808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Non-functional characteristics:</a:t>
            </a:r>
          </a:p>
          <a:p>
            <a:r>
              <a:rPr lang="en-US" dirty="0"/>
              <a:t>Open (XMPP)</a:t>
            </a:r>
          </a:p>
          <a:p>
            <a:r>
              <a:rPr lang="en-US" dirty="0"/>
              <a:t>    Standards based</a:t>
            </a:r>
          </a:p>
          <a:p>
            <a:r>
              <a:rPr lang="en-US" dirty="0"/>
              <a:t>    Standard message formats</a:t>
            </a:r>
          </a:p>
          <a:p>
            <a:r>
              <a:rPr lang="en-US" dirty="0"/>
              <a:t>Heterogeneous sensors</a:t>
            </a:r>
          </a:p>
          <a:p>
            <a:r>
              <a:rPr lang="en-US" dirty="0"/>
              <a:t>Security, Privacy Challenges</a:t>
            </a:r>
          </a:p>
          <a:p>
            <a:r>
              <a:rPr lang="en-US" dirty="0"/>
              <a:t>Reliable (ejabberd – </a:t>
            </a:r>
            <a:r>
              <a:rPr lang="en-US" dirty="0" err="1"/>
              <a:t>Erlang</a:t>
            </a:r>
            <a:r>
              <a:rPr lang="en-US" dirty="0"/>
              <a:t> open </a:t>
            </a:r>
          </a:p>
          <a:p>
            <a:r>
              <a:rPr lang="en-US" dirty="0"/>
              <a:t>                source)</a:t>
            </a:r>
          </a:p>
          <a:p>
            <a:r>
              <a:rPr lang="en-US" dirty="0"/>
              <a:t>Fault tolerant (ejabberd, </a:t>
            </a:r>
            <a:r>
              <a:rPr lang="en-US" dirty="0" err="1"/>
              <a:t>Erlang</a:t>
            </a:r>
            <a:r>
              <a:rPr lang="en-US" dirty="0"/>
              <a:t>) </a:t>
            </a:r>
          </a:p>
          <a:p>
            <a:r>
              <a:rPr lang="en-US" dirty="0"/>
              <a:t>     In ejabberd all information can be </a:t>
            </a:r>
          </a:p>
          <a:p>
            <a:r>
              <a:rPr lang="en-US" dirty="0"/>
              <a:t>     stored on more than one node, </a:t>
            </a:r>
          </a:p>
          <a:p>
            <a:r>
              <a:rPr lang="en-US" dirty="0"/>
              <a:t>     nodes can be added or replaced</a:t>
            </a:r>
          </a:p>
          <a:p>
            <a:r>
              <a:rPr lang="en-US" dirty="0"/>
              <a:t>     “on the fly”. </a:t>
            </a:r>
            <a:r>
              <a:rPr lang="en-US" dirty="0" err="1"/>
              <a:t>Erlang</a:t>
            </a:r>
            <a:r>
              <a:rPr lang="en-US" dirty="0"/>
              <a:t> is big on</a:t>
            </a:r>
          </a:p>
          <a:p>
            <a:r>
              <a:rPr lang="en-US" dirty="0"/>
              <a:t>     handling failures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0714" y="1816004"/>
            <a:ext cx="32720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(speed) XML is </a:t>
            </a:r>
          </a:p>
          <a:p>
            <a:r>
              <a:rPr lang="en-US" dirty="0"/>
              <a:t>     typically far slower than </a:t>
            </a:r>
          </a:p>
          <a:p>
            <a:r>
              <a:rPr lang="en-US" dirty="0"/>
              <a:t>     compact binary messages</a:t>
            </a:r>
          </a:p>
          <a:p>
            <a:r>
              <a:rPr lang="en-US" dirty="0"/>
              <a:t>Extensible</a:t>
            </a:r>
          </a:p>
          <a:p>
            <a:r>
              <a:rPr lang="en-US" dirty="0"/>
              <a:t>Manageable</a:t>
            </a:r>
          </a:p>
          <a:p>
            <a:r>
              <a:rPr lang="en-US" dirty="0"/>
              <a:t>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Andrew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4364" y="1177636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might change other than</a:t>
            </a:r>
          </a:p>
          <a:p>
            <a:r>
              <a:rPr lang="en-US" dirty="0"/>
              <a:t>this architecture?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3236" y="1995055"/>
            <a:ext cx="349166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 of things</a:t>
            </a:r>
          </a:p>
          <a:p>
            <a:r>
              <a:rPr lang="en-US" dirty="0"/>
              <a:t>Variety of things (sensors)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Ubiquity of networks</a:t>
            </a:r>
          </a:p>
          <a:p>
            <a:r>
              <a:rPr lang="en-US" dirty="0"/>
              <a:t>Speed of networks</a:t>
            </a:r>
          </a:p>
          <a:p>
            <a:r>
              <a:rPr lang="en-US" dirty="0"/>
              <a:t>Battery life </a:t>
            </a:r>
          </a:p>
          <a:p>
            <a:r>
              <a:rPr lang="en-US" dirty="0"/>
              <a:t>Speed of processors</a:t>
            </a:r>
          </a:p>
          <a:p>
            <a:r>
              <a:rPr lang="en-US" dirty="0"/>
              <a:t>Distributed Ledger Technology</a:t>
            </a:r>
          </a:p>
          <a:p>
            <a:r>
              <a:rPr lang="en-US" dirty="0"/>
              <a:t>Effects of failure </a:t>
            </a:r>
          </a:p>
          <a:p>
            <a:r>
              <a:rPr lang="en-US" dirty="0"/>
              <a:t>Government regulations?</a:t>
            </a:r>
          </a:p>
          <a:p>
            <a:r>
              <a:rPr lang="en-US" dirty="0"/>
              <a:t>    We do not allow cars on</a:t>
            </a:r>
          </a:p>
          <a:p>
            <a:r>
              <a:rPr lang="en-US" dirty="0"/>
              <a:t>    the road without seatbelts.</a:t>
            </a:r>
          </a:p>
          <a:p>
            <a:r>
              <a:rPr lang="en-US" dirty="0"/>
              <a:t>    We may need governments</a:t>
            </a:r>
          </a:p>
          <a:p>
            <a:r>
              <a:rPr lang="en-US" dirty="0"/>
              <a:t>    to regulate IOT devices </a:t>
            </a:r>
          </a:p>
          <a:p>
            <a:r>
              <a:rPr lang="en-US" dirty="0"/>
              <a:t>    for security. New California</a:t>
            </a:r>
          </a:p>
          <a:p>
            <a:r>
              <a:rPr lang="en-US" dirty="0"/>
              <a:t>    </a:t>
            </a:r>
            <a:r>
              <a:rPr lang="en-US" dirty="0" err="1"/>
              <a:t>IoT</a:t>
            </a:r>
            <a:r>
              <a:rPr lang="en-US" dirty="0"/>
              <a:t> law goes into effect</a:t>
            </a:r>
          </a:p>
          <a:p>
            <a:r>
              <a:rPr lang="en-US"/>
              <a:t>    January 1, 2020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1" y="1995054"/>
            <a:ext cx="6371983" cy="47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14" y="-126686"/>
            <a:ext cx="9692640" cy="1325562"/>
          </a:xfrm>
        </p:spPr>
        <p:txBody>
          <a:bodyPr/>
          <a:lstStyle/>
          <a:p>
            <a:r>
              <a:rPr lang="en-US" dirty="0"/>
              <a:t>Recall the example (from IBM)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24" y="1596027"/>
            <a:ext cx="6819900" cy="5169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8210" y="2162044"/>
            <a:ext cx="2521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XML</a:t>
            </a:r>
          </a:p>
          <a:p>
            <a:r>
              <a:rPr lang="en-US" dirty="0"/>
              <a:t>is being transferred</a:t>
            </a:r>
          </a:p>
          <a:p>
            <a:r>
              <a:rPr lang="en-US" dirty="0"/>
              <a:t>in pieces. The TCP</a:t>
            </a:r>
          </a:p>
          <a:p>
            <a:r>
              <a:rPr lang="en-US" dirty="0"/>
              <a:t>connection only closes</a:t>
            </a:r>
          </a:p>
          <a:p>
            <a:r>
              <a:rPr lang="en-US" dirty="0"/>
              <a:t>at the end.</a:t>
            </a:r>
          </a:p>
          <a:p>
            <a:endParaRPr lang="en-US" dirty="0"/>
          </a:p>
          <a:p>
            <a:r>
              <a:rPr lang="en-US" dirty="0"/>
              <a:t>Note: there are two</a:t>
            </a:r>
          </a:p>
          <a:p>
            <a:r>
              <a:rPr lang="en-US" dirty="0"/>
              <a:t>XML documents </a:t>
            </a:r>
          </a:p>
          <a:p>
            <a:r>
              <a:rPr lang="en-US" dirty="0"/>
              <a:t>involved.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8210" y="4894923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Would this work</a:t>
            </a:r>
          </a:p>
          <a:p>
            <a:r>
              <a:rPr lang="en-US" dirty="0"/>
              <a:t>over </a:t>
            </a:r>
            <a:r>
              <a:rPr lang="en-US" dirty="0" err="1"/>
              <a:t>websockets</a:t>
            </a:r>
            <a:r>
              <a:rPr lang="en-US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5199" y="5710535"/>
            <a:ext cx="2193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Sure. It involves a </a:t>
            </a:r>
          </a:p>
          <a:p>
            <a:r>
              <a:rPr lang="en-US" dirty="0"/>
              <a:t>bidirectional </a:t>
            </a:r>
          </a:p>
          <a:p>
            <a:r>
              <a:rPr lang="en-US" dirty="0"/>
              <a:t>conversation.</a:t>
            </a:r>
          </a:p>
        </p:txBody>
      </p:sp>
    </p:spTree>
    <p:extLst>
      <p:ext uri="{BB962C8B-B14F-4D97-AF65-F5344CB8AC3E}">
        <p14:creationId xmlns:p14="http://schemas.microsoft.com/office/powerpoint/2010/main" val="12680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Within streams are XML stanzas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above uses the &lt;message&gt; stanza.</a:t>
            </a:r>
          </a:p>
          <a:p>
            <a:r>
              <a:rPr lang="en-US" dirty="0"/>
              <a:t>Stanzas are well formed and complete XML messages</a:t>
            </a:r>
          </a:p>
          <a:p>
            <a:r>
              <a:rPr lang="en-US" dirty="0"/>
              <a:t>Three Stanza types enclosed in a stream tag:</a:t>
            </a:r>
          </a:p>
          <a:p>
            <a:r>
              <a:rPr lang="en-US" dirty="0">
                <a:solidFill>
                  <a:srgbClr val="C00000"/>
                </a:solidFill>
              </a:rPr>
              <a:t>&lt;Presence&gt;    </a:t>
            </a:r>
            <a:r>
              <a:rPr lang="is-IS" dirty="0">
                <a:solidFill>
                  <a:srgbClr val="C00000"/>
                </a:solidFill>
              </a:rPr>
              <a:t> </a:t>
            </a:r>
            <a:r>
              <a:rPr lang="is-IS" dirty="0"/>
              <a:t>user status shared with all on the XMPP roster, “I am online”</a:t>
            </a:r>
          </a:p>
          <a:p>
            <a:pPr marL="0" indent="0">
              <a:buNone/>
            </a:pPr>
            <a:r>
              <a:rPr lang="is-IS" dirty="0"/>
              <a:t>                          “I am interested in knowing about your presence”, ...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&lt;IQ&gt;                </a:t>
            </a:r>
            <a:r>
              <a:rPr lang="is-IS" dirty="0"/>
              <a:t>information query, request and change settings, discovery of 	              services </a:t>
            </a:r>
          </a:p>
          <a:p>
            <a:r>
              <a:rPr lang="en-US" dirty="0">
                <a:solidFill>
                  <a:srgbClr val="C00000"/>
                </a:solidFill>
              </a:rPr>
              <a:t>&lt;Message&gt;       </a:t>
            </a:r>
            <a:r>
              <a:rPr lang="is-IS" dirty="0"/>
              <a:t>used for person to person chat</a:t>
            </a:r>
          </a:p>
          <a:p>
            <a:r>
              <a:rPr lang="is-IS" dirty="0"/>
              <a:t>These stanzas have many many options.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14991" y="4744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Example Messages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server pings the client with an information (IQ) stanza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from='</a:t>
            </a:r>
            <a:r>
              <a:rPr lang="en-US" dirty="0" err="1"/>
              <a:t>capulet.lit</a:t>
            </a:r>
            <a:r>
              <a:rPr lang="en-US" dirty="0"/>
              <a:t>' to='</a:t>
            </a:r>
            <a:r>
              <a:rPr lang="en-US" dirty="0" err="1"/>
              <a:t>juliet@capulet.lit</a:t>
            </a:r>
            <a:r>
              <a:rPr lang="en-US" dirty="0"/>
              <a:t>/balcony' id='s2c1' type='get'&gt;</a:t>
            </a:r>
          </a:p>
          <a:p>
            <a:pPr marL="0" indent="0">
              <a:buNone/>
            </a:pPr>
            <a:r>
              <a:rPr lang="en-US" dirty="0"/>
              <a:t>  &lt;ping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urn:xmpp:ping</a:t>
            </a:r>
            <a:r>
              <a:rPr lang="en-US" dirty="0"/>
              <a:t>'/&gt;</a:t>
            </a:r>
          </a:p>
          <a:p>
            <a:pPr marL="0" indent="0">
              <a:buNone/>
            </a:pPr>
            <a:r>
              <a:rPr lang="fr-FR" dirty="0"/>
              <a:t>&lt;/</a:t>
            </a:r>
            <a:r>
              <a:rPr lang="fr-FR" dirty="0" err="1"/>
              <a:t>iq</a:t>
            </a:r>
            <a:r>
              <a:rPr lang="fr-FR" dirty="0"/>
              <a:t>&gt;</a:t>
            </a:r>
          </a:p>
          <a:p>
            <a:pPr>
              <a:buFont typeface="Arial" charset="0"/>
              <a:buChar char="•"/>
            </a:pPr>
            <a:r>
              <a:rPr lang="fr-FR" dirty="0"/>
              <a:t>The client </a:t>
            </a:r>
            <a:r>
              <a:rPr lang="fr-FR" dirty="0" err="1"/>
              <a:t>responds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from='</a:t>
            </a:r>
            <a:r>
              <a:rPr lang="en-US" dirty="0" err="1"/>
              <a:t>juliet@capulet.lit</a:t>
            </a:r>
            <a:r>
              <a:rPr lang="en-US" dirty="0"/>
              <a:t>/balcony' to='</a:t>
            </a:r>
            <a:r>
              <a:rPr lang="en-US" dirty="0" err="1"/>
              <a:t>capulet.lit</a:t>
            </a:r>
            <a:r>
              <a:rPr lang="en-US" dirty="0"/>
              <a:t>' id='s2c1' type='result'/&gt;</a:t>
            </a:r>
            <a:endParaRPr lang="fr-FR" dirty="0"/>
          </a:p>
          <a:p>
            <a:pPr>
              <a:buFont typeface="Arial" charset="0"/>
              <a:buChar char="•"/>
            </a:pPr>
            <a:r>
              <a:rPr lang="en-US" dirty="0"/>
              <a:t>A server pings another server: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from='</a:t>
            </a:r>
            <a:r>
              <a:rPr lang="en-US" dirty="0" err="1"/>
              <a:t>capulet.lit</a:t>
            </a:r>
            <a:r>
              <a:rPr lang="en-US" dirty="0"/>
              <a:t>' to='</a:t>
            </a:r>
            <a:r>
              <a:rPr lang="en-US" dirty="0" err="1"/>
              <a:t>montague.lit</a:t>
            </a:r>
            <a:r>
              <a:rPr lang="en-US" dirty="0"/>
              <a:t>' id='s2s1' type='get'&gt;</a:t>
            </a:r>
          </a:p>
          <a:p>
            <a:pPr marL="0" indent="0">
              <a:buNone/>
            </a:pPr>
            <a:r>
              <a:rPr lang="en-US" dirty="0"/>
              <a:t>  &lt;ping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urn:xmpp:ping</a:t>
            </a:r>
            <a:r>
              <a:rPr lang="en-US" dirty="0"/>
              <a:t>'/&gt;</a:t>
            </a:r>
          </a:p>
          <a:p>
            <a:pPr marL="0" indent="0">
              <a:buNone/>
            </a:pPr>
            <a:r>
              <a:rPr lang="fr-FR" dirty="0"/>
              <a:t>&lt;/</a:t>
            </a:r>
            <a:r>
              <a:rPr lang="fr-FR" dirty="0" err="1"/>
              <a:t>iq</a:t>
            </a:r>
            <a:r>
              <a:rPr lang="fr-FR" dirty="0"/>
              <a:t>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Example Messages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 client pings another client (an end-to-end ping):</a:t>
            </a:r>
          </a:p>
          <a:p>
            <a:pPr marL="0" indent="0">
              <a:buNone/>
            </a:pPr>
            <a:r>
              <a:rPr lang="en-US"/>
              <a:t>&lt;</a:t>
            </a:r>
            <a:r>
              <a:rPr lang="en-US" err="1"/>
              <a:t>iq</a:t>
            </a:r>
            <a:r>
              <a:rPr lang="en-US"/>
              <a:t> from='</a:t>
            </a:r>
            <a:r>
              <a:rPr lang="en-US" err="1"/>
              <a:t>romeo@montague.lit</a:t>
            </a:r>
            <a:r>
              <a:rPr lang="en-US"/>
              <a:t>/home' </a:t>
            </a:r>
          </a:p>
          <a:p>
            <a:pPr marL="0" indent="0">
              <a:buNone/>
            </a:pPr>
            <a:r>
              <a:rPr lang="en-US"/>
              <a:t>    to='</a:t>
            </a:r>
            <a:r>
              <a:rPr lang="en-US" err="1"/>
              <a:t>juliet@capulet.lit</a:t>
            </a:r>
            <a:r>
              <a:rPr lang="en-US"/>
              <a:t>/chamber'</a:t>
            </a:r>
          </a:p>
          <a:p>
            <a:pPr marL="0" indent="0">
              <a:buNone/>
            </a:pPr>
            <a:r>
              <a:rPr lang="nl-NL"/>
              <a:t>    type='get' </a:t>
            </a:r>
          </a:p>
          <a:p>
            <a:pPr marL="0" indent="0">
              <a:buNone/>
            </a:pPr>
            <a:r>
              <a:rPr lang="is-IS"/>
              <a:t>    id='e2e1'&gt;</a:t>
            </a:r>
          </a:p>
          <a:p>
            <a:pPr marL="0" indent="0">
              <a:buNone/>
            </a:pPr>
            <a:r>
              <a:rPr lang="en-US"/>
              <a:t>  &lt;ping </a:t>
            </a:r>
            <a:r>
              <a:rPr lang="en-US" err="1"/>
              <a:t>xmlns</a:t>
            </a:r>
            <a:r>
              <a:rPr lang="en-US"/>
              <a:t>='</a:t>
            </a:r>
            <a:r>
              <a:rPr lang="en-US" err="1"/>
              <a:t>urn:xmpp:ping</a:t>
            </a:r>
            <a:r>
              <a:rPr lang="en-US"/>
              <a:t>'/&gt;</a:t>
            </a:r>
          </a:p>
          <a:p>
            <a:pPr marL="0" indent="0">
              <a:buNone/>
            </a:pPr>
            <a:r>
              <a:rPr lang="fr-FR"/>
              <a:t>&lt;/</a:t>
            </a:r>
            <a:r>
              <a:rPr lang="fr-FR" err="1"/>
              <a:t>iq</a:t>
            </a:r>
            <a:r>
              <a:rPr lang="fr-FR"/>
              <a:t>&gt;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XML Schema for a ping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/>
              <a:t>&lt;!– XML Schema is used to describe the grammar and vocabulary of an XML language </a:t>
            </a:r>
            <a:r>
              <a:rPr lang="en-US" sz="2000">
                <a:sym typeface="Wingdings"/>
              </a:rPr>
              <a:t>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&lt;?xml version='1.0' encoding='UTF-8'?&gt;</a:t>
            </a:r>
          </a:p>
          <a:p>
            <a:pPr marL="0" indent="0">
              <a:buNone/>
            </a:pPr>
            <a:r>
              <a:rPr lang="en-US" sz="2000"/>
              <a:t>&lt;</a:t>
            </a:r>
            <a:r>
              <a:rPr lang="en-US" sz="2000" err="1"/>
              <a:t>xs:schema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    </a:t>
            </a:r>
            <a:r>
              <a:rPr lang="en-US" sz="2000" err="1"/>
              <a:t>xmlns:xs</a:t>
            </a:r>
            <a:r>
              <a:rPr lang="en-US" sz="2000"/>
              <a:t>='http://www.w3.org/2001/</a:t>
            </a:r>
            <a:r>
              <a:rPr lang="en-US" sz="2000" err="1"/>
              <a:t>XMLSchema</a:t>
            </a:r>
            <a:r>
              <a:rPr lang="en-US" sz="2000"/>
              <a:t>'</a:t>
            </a:r>
          </a:p>
          <a:p>
            <a:pPr marL="0" indent="0">
              <a:buNone/>
            </a:pPr>
            <a:r>
              <a:rPr lang="en-US" sz="2000"/>
              <a:t>    </a:t>
            </a:r>
            <a:r>
              <a:rPr lang="en-US" sz="2000" err="1"/>
              <a:t>targetNamespace</a:t>
            </a:r>
            <a:r>
              <a:rPr lang="en-US" sz="2000"/>
              <a:t>='</a:t>
            </a:r>
            <a:r>
              <a:rPr lang="en-US" sz="2000" err="1"/>
              <a:t>urn:xmpp:ping</a:t>
            </a:r>
            <a:r>
              <a:rPr lang="en-US" sz="2000"/>
              <a:t>'</a:t>
            </a:r>
          </a:p>
          <a:p>
            <a:pPr marL="0" indent="0">
              <a:buNone/>
            </a:pPr>
            <a:r>
              <a:rPr lang="en-US" sz="2000"/>
              <a:t>    </a:t>
            </a:r>
            <a:r>
              <a:rPr lang="en-US" sz="2000" err="1"/>
              <a:t>xmlns</a:t>
            </a:r>
            <a:r>
              <a:rPr lang="en-US" sz="2000"/>
              <a:t>='</a:t>
            </a:r>
            <a:r>
              <a:rPr lang="en-US" sz="2000" err="1"/>
              <a:t>urn:xmpp:ping</a:t>
            </a:r>
            <a:r>
              <a:rPr lang="en-US" sz="2000"/>
              <a:t>'</a:t>
            </a:r>
          </a:p>
          <a:p>
            <a:pPr marL="0" indent="0">
              <a:buNone/>
            </a:pPr>
            <a:r>
              <a:rPr lang="en-US" sz="2000"/>
              <a:t>    </a:t>
            </a:r>
            <a:r>
              <a:rPr lang="en-US" sz="2000" err="1"/>
              <a:t>elementFormDefault</a:t>
            </a:r>
            <a:r>
              <a:rPr lang="en-US" sz="2000"/>
              <a:t>='qualified'&gt;</a:t>
            </a:r>
          </a:p>
          <a:p>
            <a:pPr marL="0" indent="0">
              <a:buNone/>
            </a:pPr>
            <a:r>
              <a:rPr lang="en-US" sz="200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XML Schema for a ping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/>
              <a:t> &lt;</a:t>
            </a:r>
            <a:r>
              <a:rPr lang="en-US" sz="2000" err="1"/>
              <a:t>xs:annotation</a:t>
            </a:r>
            <a:r>
              <a:rPr lang="en-US" sz="2000"/>
              <a:t>&gt;</a:t>
            </a:r>
          </a:p>
          <a:p>
            <a:pPr marL="0" indent="0">
              <a:buNone/>
            </a:pPr>
            <a:r>
              <a:rPr lang="en-US" sz="2000"/>
              <a:t>    &lt;</a:t>
            </a:r>
            <a:r>
              <a:rPr lang="en-US" sz="2000" err="1"/>
              <a:t>xs:documentation</a:t>
            </a:r>
            <a:r>
              <a:rPr lang="en-US" sz="2000"/>
              <a:t>&gt;</a:t>
            </a:r>
          </a:p>
          <a:p>
            <a:pPr marL="0" indent="0">
              <a:buNone/>
            </a:pPr>
            <a:r>
              <a:rPr lang="en-US" sz="2000"/>
              <a:t>      The protocol documented by this schema is defined in</a:t>
            </a:r>
          </a:p>
          <a:p>
            <a:pPr marL="0" indent="0">
              <a:buNone/>
            </a:pPr>
            <a:r>
              <a:rPr lang="en-US" sz="2000"/>
              <a:t>      XEP-0199: http://</a:t>
            </a:r>
            <a:r>
              <a:rPr lang="en-US" sz="2000" err="1"/>
              <a:t>www.xmpp.org</a:t>
            </a:r>
            <a:r>
              <a:rPr lang="en-US" sz="2000"/>
              <a:t>/extensions/xep-0199.html</a:t>
            </a:r>
          </a:p>
          <a:p>
            <a:pPr marL="0" indent="0">
              <a:buNone/>
            </a:pPr>
            <a:r>
              <a:rPr lang="en-US" sz="2000"/>
              <a:t>    &lt;/</a:t>
            </a:r>
            <a:r>
              <a:rPr lang="en-US" sz="2000" err="1"/>
              <a:t>xs:documentation</a:t>
            </a:r>
            <a:r>
              <a:rPr lang="en-US" sz="2000"/>
              <a:t>&gt;</a:t>
            </a:r>
          </a:p>
          <a:p>
            <a:pPr marL="0" indent="0">
              <a:buNone/>
            </a:pPr>
            <a:r>
              <a:rPr lang="en-US" sz="2000"/>
              <a:t>  &lt;/</a:t>
            </a:r>
            <a:r>
              <a:rPr lang="en-US" sz="2000" err="1"/>
              <a:t>xs:annotation</a:t>
            </a:r>
            <a:r>
              <a:rPr lang="en-US" sz="2000"/>
              <a:t>&gt;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XMPP XML Schema for a ping (3)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/>
              <a:t> &lt;</a:t>
            </a:r>
            <a:r>
              <a:rPr lang="en-US" sz="2000" err="1"/>
              <a:t>xs:element</a:t>
            </a:r>
            <a:r>
              <a:rPr lang="en-US" sz="2000"/>
              <a:t> name='ping' type='empty'/&gt;</a:t>
            </a:r>
          </a:p>
          <a:p>
            <a:pPr marL="0" indent="0">
              <a:buNone/>
            </a:pPr>
            <a:r>
              <a:rPr lang="en-US" sz="2000"/>
              <a:t>  &lt;</a:t>
            </a:r>
            <a:r>
              <a:rPr lang="en-US" sz="2000" err="1"/>
              <a:t>xs:simpleType</a:t>
            </a:r>
            <a:r>
              <a:rPr lang="en-US" sz="2000"/>
              <a:t> name='empty'&gt;       &lt;!– a type is being defined </a:t>
            </a:r>
            <a:r>
              <a:rPr lang="en-US" sz="2000">
                <a:sym typeface="Wingdings"/>
              </a:rPr>
              <a:t>-- &gt;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    &lt;</a:t>
            </a:r>
            <a:r>
              <a:rPr lang="en-US" sz="2000" err="1"/>
              <a:t>xs:restriction</a:t>
            </a:r>
            <a:r>
              <a:rPr lang="en-US" sz="2000"/>
              <a:t> base='</a:t>
            </a:r>
            <a:r>
              <a:rPr lang="en-US" sz="2000" err="1"/>
              <a:t>xs:string</a:t>
            </a:r>
            <a:r>
              <a:rPr lang="en-US" sz="2000"/>
              <a:t>'&gt;    &lt;!– with a type of string --&gt;</a:t>
            </a:r>
          </a:p>
          <a:p>
            <a:pPr marL="0" indent="0">
              <a:buNone/>
            </a:pPr>
            <a:r>
              <a:rPr lang="en-US" sz="2000"/>
              <a:t>      &lt;</a:t>
            </a:r>
            <a:r>
              <a:rPr lang="en-US" sz="2000" err="1"/>
              <a:t>xs:enumeration</a:t>
            </a:r>
            <a:r>
              <a:rPr lang="en-US" sz="2000"/>
              <a:t> value=''/&gt;          &lt;!– with no content --&gt;</a:t>
            </a:r>
          </a:p>
          <a:p>
            <a:pPr marL="0" indent="0">
              <a:buNone/>
            </a:pPr>
            <a:r>
              <a:rPr lang="en-US" sz="2000"/>
              <a:t>    &lt;/</a:t>
            </a:r>
            <a:r>
              <a:rPr lang="en-US" sz="2000" err="1"/>
              <a:t>xs:restriction</a:t>
            </a:r>
            <a:r>
              <a:rPr lang="en-US" sz="2000"/>
              <a:t>&gt;</a:t>
            </a:r>
          </a:p>
          <a:p>
            <a:pPr marL="0" indent="0">
              <a:buNone/>
            </a:pPr>
            <a:r>
              <a:rPr lang="en-US" sz="2000"/>
              <a:t>  &lt;/</a:t>
            </a:r>
            <a:r>
              <a:rPr lang="en-US" sz="2000" err="1"/>
              <a:t>xs:simpleType</a:t>
            </a:r>
            <a:r>
              <a:rPr lang="en-US" sz="2000"/>
              <a:t>&gt;</a:t>
            </a:r>
          </a:p>
          <a:p>
            <a:pPr marL="0" indent="0">
              <a:buNone/>
            </a:pPr>
            <a:r>
              <a:rPr lang="en-US" sz="2000"/>
              <a:t>&lt;/</a:t>
            </a:r>
            <a:r>
              <a:rPr lang="en-US" sz="2000" err="1"/>
              <a:t>xs:schema</a:t>
            </a:r>
            <a:r>
              <a:rPr lang="en-US" sz="2000"/>
              <a:t>&gt;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of Things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1464</TotalTime>
  <Words>2812</Words>
  <Application>Microsoft Macintosh PowerPoint</Application>
  <PresentationFormat>Widescreen</PresentationFormat>
  <Paragraphs>342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Wingdings 2</vt:lpstr>
      <vt:lpstr>View</vt:lpstr>
      <vt:lpstr>95-733 Internet of Things           - XMPP Programming       - XMPP and Thing Discovery       - Sensor Andrew Architecture </vt:lpstr>
      <vt:lpstr>XMPP Programming </vt:lpstr>
      <vt:lpstr>Recall the example (from IBM)</vt:lpstr>
      <vt:lpstr>Within streams are XML stanzas</vt:lpstr>
      <vt:lpstr>XMPP Example Messages (1)</vt:lpstr>
      <vt:lpstr>XMPP Example Messages (2)</vt:lpstr>
      <vt:lpstr>XMPP XML Schema for a ping (1) </vt:lpstr>
      <vt:lpstr>XMPP XML Schema for a ping (2) </vt:lpstr>
      <vt:lpstr>XMPP XML Schema for a ping (3) </vt:lpstr>
      <vt:lpstr>XMPP Example Messages</vt:lpstr>
      <vt:lpstr>XMPP Example Messages (4)</vt:lpstr>
      <vt:lpstr>From the perspective of the application developer</vt:lpstr>
      <vt:lpstr>Client code in Ruby From (IBM)</vt:lpstr>
      <vt:lpstr>Client code in Ruby From IBM (2)</vt:lpstr>
      <vt:lpstr>Client code in Ruby From (IBM)(3)</vt:lpstr>
      <vt:lpstr>In Java, imports of Smack API</vt:lpstr>
      <vt:lpstr>In Java, Using Smack</vt:lpstr>
      <vt:lpstr>In Java, Using Smack</vt:lpstr>
      <vt:lpstr>Thing Discovery</vt:lpstr>
      <vt:lpstr>Discovery: Some Key Ideas1</vt:lpstr>
      <vt:lpstr>XMPP supports Thing Discovery (1) </vt:lpstr>
      <vt:lpstr>XMPP and Thing Discovery (2) </vt:lpstr>
      <vt:lpstr>XMPP and Thing Discovery (3) </vt:lpstr>
      <vt:lpstr>XMPP and Thing Registration  </vt:lpstr>
      <vt:lpstr>Suppose a sensor is registered. How do we read from it?</vt:lpstr>
      <vt:lpstr>Reading sensor data</vt:lpstr>
      <vt:lpstr>Data arrives from a sensor</vt:lpstr>
      <vt:lpstr>Sensor Andrew Based on XMPP (2007)</vt:lpstr>
      <vt:lpstr>Sensor Andrew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MQTT </dc:title>
  <dc:creator>Microsoft Office User</dc:creator>
  <cp:lastModifiedBy>Microsoft Office User</cp:lastModifiedBy>
  <cp:revision>150</cp:revision>
  <dcterms:created xsi:type="dcterms:W3CDTF">2016-08-04T01:00:56Z</dcterms:created>
  <dcterms:modified xsi:type="dcterms:W3CDTF">2020-02-13T14:57:55Z</dcterms:modified>
</cp:coreProperties>
</file>