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7"/>
    <p:restoredTop sz="92617"/>
  </p:normalViewPr>
  <p:slideViewPr>
    <p:cSldViewPr>
      <p:cViewPr varScale="1">
        <p:scale>
          <a:sx n="89" d="100"/>
          <a:sy n="89" d="100"/>
        </p:scale>
        <p:origin x="184" y="60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0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3B96F3-F217-5542-B81E-FA04FD89D4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1B671-4396-EA4D-87D2-1D869B4D00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25E8ED0-D4FF-AE40-ABBE-38E2D8A31D09}" type="datetimeFigureOut">
              <a:rPr lang="en-US"/>
              <a:pPr>
                <a:defRPr/>
              </a:pPr>
              <a:t>6/3/20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295EA-D3C8-6542-9DCC-B004842C3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BDB51-602A-2443-B1E4-F288A2EFB4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CACF88-09CD-974B-AAF1-E5EE25882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9506DB-435D-2B4C-B230-450CDF9E46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493C29-547C-6D41-9D9F-26530232E5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0DD7611-0819-D740-8A58-FCC1D2247C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319A49D-436C-CA44-AC35-08DEBE67BD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0E067A9-4674-6F49-A174-8E4519745C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D519AAF-A943-5046-BF65-51FD19703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62E88-C002-3F4F-8FD4-6826F7D92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8FB49768-DD26-DF44-B37B-04171725F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892B0A3-8CD7-994C-970D-9E7FA5D53CE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27DCE23-F98E-F949-845D-E559BABF4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7B0AC5F-F136-1A49-B954-9AD43A640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B0A439-1AF3-9D47-A071-1D1D95526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D8E0-F384-E241-9062-313AC066A1C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451BC2-1325-9A44-9972-ADBDFF0A4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5772150"/>
            <a:ext cx="3276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23147F-CEED-9D45-88DF-E885FA6426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5DD1-315F-C94C-BEF1-AB94923DBE73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886E88-592A-7041-B2C5-575C691C7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7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04800"/>
            <a:ext cx="567848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E105F-B7B4-E947-A6C6-6A5F4A928B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0797-BD49-F645-9C3B-67FAE7D5D5C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D74B14-60ED-4246-924E-095394C1B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7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45BB7-F03F-904A-9C34-4534CAD7A0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F6AB-E3C4-B046-8869-9D526690799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43A1EC-9749-C54E-B0A1-BCC5D327B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1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455973-DF67-3E43-BE4B-3B783C3CA8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596F-7A52-B043-B9EF-01DFCE742655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FF8C0D-3450-F145-9880-E88045523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6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A7FC9-F2EC-FC48-A940-E61079D98E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AAD5-12F1-0840-9AE3-D74AD0F98224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F15D2-E5E7-6741-AAD6-79F728728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0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AFA04F-4FC0-2C4B-A7CB-A27A67626F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A4BD-783D-3549-A082-62293AE13B4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27D084C-B510-E746-B832-61CB7CD58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1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E0528F-27E0-2C4C-8AE5-D3F76B4E73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6D24-0F51-DB4A-BC87-FDB86F0C14A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FE2B78B-BF50-6448-ADD4-66814EDA0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2AEBF0-1866-704C-A711-6DFEB535F0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0D80-FEAE-5A44-82FE-1949A11E3D3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6B7D88A-A1E7-914D-B0D7-88399DD44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A812F-08CE-5840-933F-498790FACE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E11F-A389-7142-8B49-1AD0A79DD373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8D54A-A2FA-1B44-8E58-76D760881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2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FB1B0-41C3-9147-904C-7026339827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A9A77-7631-3840-AE34-3E1AF2A44F5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C7D5CE-4C03-6C4A-9E66-F2636DB04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BEA7BA-B417-5D4B-851A-782D24B0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ACCFD6-8717-D84F-8155-34D71C56F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7A3CF43-783A-C14F-8DB0-4AA1280AEB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pPr>
              <a:defRPr/>
            </a:pPr>
            <a:fld id="{7FE17987-6B49-D948-A086-A0519B9E05A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F709DB58-853A-A847-BE77-9B5E6F453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6172200"/>
            <a:ext cx="2192337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CC0066"/>
                </a:solidFill>
              </a:rPr>
              <a:t>95-733 Internet of Things</a:t>
            </a:r>
            <a:endParaRPr lang="en-US" dirty="0">
              <a:latin typeface="Times New Roman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312B261-CA54-C643-8D8F-B93CD32F61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400800"/>
            <a:ext cx="3276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Verdana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le:Scada_Animation.og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DE0F4664-9FED-F94A-A7C0-4E160A26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477000"/>
            <a:ext cx="3276600" cy="30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Carnegie Mellon Heinz College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B56853A-3EE3-A140-AF52-0F4892721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95-733 Internet of Things</a:t>
            </a:r>
            <a:br>
              <a:rPr lang="en-US" altLang="en-US" sz="3600" b="1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 dirty="0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Week 4 Industrial Internet of </a:t>
            </a:r>
            <a:r>
              <a:rPr lang="en-US" altLang="en-US" sz="3600" b="1">
                <a:solidFill>
                  <a:srgbClr val="C0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Things and SCADA</a:t>
            </a:r>
            <a:endParaRPr lang="en-US" altLang="en-US" sz="3600" b="1" dirty="0">
              <a:solidFill>
                <a:srgbClr val="C0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87727210-0128-2043-B2AD-BBB14CFD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57200"/>
            <a:ext cx="2171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5808B-0581-124B-AABC-99CA877A9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FD8E0-F384-E241-9062-313AC066A1CA}" type="slidenum">
              <a:rPr lang="en-US" altLang="en-US" smtClean="0"/>
              <a:pPr>
                <a:defRPr/>
              </a:pPr>
              <a:t>1</a:t>
            </a:fld>
            <a:endParaRPr lang="en-US" altLang="en-US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EB07-DBB5-8045-ADD9-58CC9CB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Logic Controller (PLC)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BD2C-DE6F-B748-A28A-30B22601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What does a roller coaster have in common with a cement mixer?</a:t>
            </a:r>
          </a:p>
          <a:p>
            <a:r>
              <a:rPr lang="en-US" sz="1800" dirty="0"/>
              <a:t>Both are controlled by a PLC.</a:t>
            </a:r>
          </a:p>
          <a:p>
            <a:r>
              <a:rPr lang="en-US" sz="1800" dirty="0"/>
              <a:t>A PLC is a ruggedized computer. First one built in 1969.</a:t>
            </a:r>
          </a:p>
          <a:p>
            <a:r>
              <a:rPr lang="en-US" sz="1800" dirty="0"/>
              <a:t>Able to thrive in harsh environments.</a:t>
            </a:r>
          </a:p>
          <a:p>
            <a:r>
              <a:rPr lang="en-US" sz="1800" dirty="0"/>
              <a:t>Used to replace hard-wired relay logic. </a:t>
            </a:r>
          </a:p>
          <a:p>
            <a:r>
              <a:rPr lang="en-US" sz="1800" dirty="0"/>
              <a:t>Early ones were programmed with ladder logic. (Familiar to technicians trained to work with hard-wired systems)</a:t>
            </a:r>
          </a:p>
          <a:p>
            <a:r>
              <a:rPr lang="en-US" sz="1800" dirty="0"/>
              <a:t>Many are “hard” real-time systems. Output must be generated as a result of changes in input within a limited time frame.</a:t>
            </a:r>
          </a:p>
          <a:p>
            <a:r>
              <a:rPr lang="en-US" sz="1800" dirty="0"/>
              <a:t>SCADA is an acronym for Supervisory Control and Data Acquisition. The inputs to a SCADA system is often a shop floor of PLC’s.</a:t>
            </a:r>
          </a:p>
          <a:p>
            <a:r>
              <a:rPr lang="en-US" sz="1800" dirty="0"/>
              <a:t>SCADA provides HMI (Human Machine Interaction)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0B9F8-8878-864E-8EEE-4F93A6A42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AF6AB-E3C4-B046-8869-9D5266907990}" type="slidenum">
              <a:rPr lang="en-US" altLang="en-US" smtClean="0"/>
              <a:pPr>
                <a:defRPr/>
              </a:pPr>
              <a:t>2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5772-DE85-3B46-AF8C-826E5EDE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F43DA-985D-1448-A3CD-AD0A17BD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Manufacturing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FAEC8-A8B0-B949-A2C7-380A19BE7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AF6AB-E3C4-B046-8869-9D5266907990}" type="slidenum">
              <a:rPr lang="en-US" altLang="en-US" smtClean="0"/>
              <a:pPr>
                <a:defRPr/>
              </a:pPr>
              <a:t>3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32162-F921-D543-9078-B574699A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FFE46-5E25-1F4D-9D61-1DCABD9E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3" y="2133600"/>
            <a:ext cx="6350000" cy="328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EA3FB-5A65-DB46-BC9D-24AACD6C9D7D}"/>
              </a:ext>
            </a:extLst>
          </p:cNvPr>
          <p:cNvSpPr txBox="1"/>
          <p:nvPr/>
        </p:nvSpPr>
        <p:spPr>
          <a:xfrm>
            <a:off x="7720172" y="4383846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PLC’s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4A078-8BF9-AC4F-880C-A74C7CE88278}"/>
              </a:ext>
            </a:extLst>
          </p:cNvPr>
          <p:cNvSpPr txBox="1"/>
          <p:nvPr/>
        </p:nvSpPr>
        <p:spPr>
          <a:xfrm>
            <a:off x="7756299" y="4712732"/>
            <a:ext cx="1231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Valves, </a:t>
            </a:r>
          </a:p>
          <a:p>
            <a:r>
              <a:rPr lang="en-US" dirty="0"/>
              <a:t>sensors, </a:t>
            </a:r>
          </a:p>
          <a:p>
            <a:r>
              <a:rPr lang="en-US" dirty="0"/>
              <a:t>motors, 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EEA3C-35CC-6D4D-B8E9-DEA39E36A817}"/>
              </a:ext>
            </a:extLst>
          </p:cNvPr>
          <p:cNvSpPr txBox="1"/>
          <p:nvPr/>
        </p:nvSpPr>
        <p:spPr>
          <a:xfrm>
            <a:off x="7745413" y="3402372"/>
            <a:ext cx="106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SCADA</a:t>
            </a:r>
          </a:p>
          <a:p>
            <a:r>
              <a:rPr lang="en-US" dirty="0"/>
              <a:t>control </a:t>
            </a:r>
          </a:p>
          <a:p>
            <a:r>
              <a:rPr lang="en-US" dirty="0"/>
              <a:t>screens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29BF3-97B0-1C4C-87C2-AEBC5EC0D388}"/>
              </a:ext>
            </a:extLst>
          </p:cNvPr>
          <p:cNvSpPr txBox="1"/>
          <p:nvPr/>
        </p:nvSpPr>
        <p:spPr>
          <a:xfrm>
            <a:off x="1395413" y="5818175"/>
            <a:ext cx="721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 products. The next step is to connect to the internet.</a:t>
            </a:r>
          </a:p>
        </p:txBody>
      </p:sp>
    </p:spTree>
    <p:extLst>
      <p:ext uri="{BB962C8B-B14F-4D97-AF65-F5344CB8AC3E}">
        <p14:creationId xmlns:p14="http://schemas.microsoft.com/office/powerpoint/2010/main" val="6264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DC36-1125-2D4F-AB06-2F14354E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 Screen Animation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5B9FF-1479-4349-9771-A08059BD5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AF6AB-E3C4-B046-8869-9D5266907990}" type="slidenum">
              <a:rPr lang="en-US" altLang="en-US" smtClean="0"/>
              <a:pPr>
                <a:defRPr/>
              </a:pPr>
              <a:t>4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3291-B7B0-E74F-8D6B-3C84A9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1C840E-57AC-B34A-990E-B3469EA9D2A6}"/>
              </a:ext>
            </a:extLst>
          </p:cNvPr>
          <p:cNvSpPr/>
          <p:nvPr/>
        </p:nvSpPr>
        <p:spPr>
          <a:xfrm>
            <a:off x="1143000" y="2895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https://en.wikipedia.org/wiki/File:Scada_Animation.ogv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1FD67-2E17-2544-99E9-CEEB602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PLC Speaks MQTT to Azure or AWS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137CFC-3D0F-DB4D-B9A1-A62226CFB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600" y="1981200"/>
            <a:ext cx="2540000" cy="222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5D317-380D-D04B-A518-A8197F91D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AF6AB-E3C4-B046-8869-9D5266907990}" type="slidenum">
              <a:rPr lang="en-US" altLang="en-US" smtClean="0"/>
              <a:pPr>
                <a:defRPr/>
              </a:pPr>
              <a:t>5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21128-4D80-D347-9007-4C30BC3A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Carnegie Mellon Heinz College</a:t>
            </a:r>
            <a:endParaRPr lang="en-US" sz="1400"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27988-7219-0243-8C5E-5154E10E633E}"/>
              </a:ext>
            </a:extLst>
          </p:cNvPr>
          <p:cNvSpPr txBox="1"/>
          <p:nvPr/>
        </p:nvSpPr>
        <p:spPr>
          <a:xfrm>
            <a:off x="362722" y="4708525"/>
            <a:ext cx="8599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PLC manufacturers include </a:t>
            </a:r>
            <a:r>
              <a:rPr lang="en-US" dirty="0" err="1"/>
              <a:t>Siemans</a:t>
            </a:r>
            <a:r>
              <a:rPr lang="en-US" dirty="0"/>
              <a:t> and Allen-Bradley (Rockwell).</a:t>
            </a:r>
          </a:p>
          <a:p>
            <a:r>
              <a:rPr lang="en-US" dirty="0" err="1"/>
              <a:t>Siemans</a:t>
            </a:r>
            <a:r>
              <a:rPr lang="en-US" dirty="0"/>
              <a:t> provides </a:t>
            </a:r>
            <a:r>
              <a:rPr lang="en-US" dirty="0" err="1"/>
              <a:t>MindSphere</a:t>
            </a:r>
            <a:r>
              <a:rPr lang="en-US" dirty="0"/>
              <a:t> product for IoT. It uses digital twins.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727394"/>
      </p:ext>
    </p:extLst>
  </p:cSld>
  <p:clrMapOvr>
    <a:masterClrMapping/>
  </p:clrMapOvr>
</p:sld>
</file>

<file path=ppt/theme/theme1.xml><?xml version="1.0" encoding="utf-8"?>
<a:theme xmlns:a="http://schemas.openxmlformats.org/drawingml/2006/main" name="MI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MI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MI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3883</TotalTime>
  <Words>247</Words>
  <Application>Microsoft Macintosh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 Narrow</vt:lpstr>
      <vt:lpstr>Helvetica</vt:lpstr>
      <vt:lpstr>Times New Roman</vt:lpstr>
      <vt:lpstr>Verdana</vt:lpstr>
      <vt:lpstr>MIS</vt:lpstr>
      <vt:lpstr>95-733 Internet of Things Week 4 Industrial Internet of Things and SCADA</vt:lpstr>
      <vt:lpstr>Programmable Logic Controller (PLC)</vt:lpstr>
      <vt:lpstr>Functional Manufacturing Levels</vt:lpstr>
      <vt:lpstr>SCADA Screen Animation</vt:lpstr>
      <vt:lpstr>A PLC Speaks MQTT to Azure or AWS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Oriented Architecture</dc:title>
  <dc:creator>Office 2004 Test Drive User</dc:creator>
  <cp:lastModifiedBy>Microsoft Office User</cp:lastModifiedBy>
  <cp:revision>278</cp:revision>
  <cp:lastPrinted>2020-06-03T18:48:00Z</cp:lastPrinted>
  <dcterms:created xsi:type="dcterms:W3CDTF">2011-09-01T15:31:25Z</dcterms:created>
  <dcterms:modified xsi:type="dcterms:W3CDTF">2020-06-03T18:52:41Z</dcterms:modified>
</cp:coreProperties>
</file>