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2"/>
  </p:notesMasterIdLst>
  <p:sldIdLst>
    <p:sldId id="256" r:id="rId2"/>
    <p:sldId id="288" r:id="rId3"/>
    <p:sldId id="287" r:id="rId4"/>
    <p:sldId id="285" r:id="rId5"/>
    <p:sldId id="281" r:id="rId6"/>
    <p:sldId id="279" r:id="rId7"/>
    <p:sldId id="257" r:id="rId8"/>
    <p:sldId id="258" r:id="rId9"/>
    <p:sldId id="260" r:id="rId10"/>
    <p:sldId id="286" r:id="rId11"/>
    <p:sldId id="261" r:id="rId12"/>
    <p:sldId id="269" r:id="rId13"/>
    <p:sldId id="270" r:id="rId14"/>
    <p:sldId id="274" r:id="rId15"/>
    <p:sldId id="271" r:id="rId16"/>
    <p:sldId id="276" r:id="rId17"/>
    <p:sldId id="277" r:id="rId18"/>
    <p:sldId id="275" r:id="rId19"/>
    <p:sldId id="272" r:id="rId20"/>
    <p:sldId id="273" r:id="rId21"/>
    <p:sldId id="264" r:id="rId22"/>
    <p:sldId id="265" r:id="rId23"/>
    <p:sldId id="266" r:id="rId24"/>
    <p:sldId id="267" r:id="rId25"/>
    <p:sldId id="268" r:id="rId26"/>
    <p:sldId id="283" r:id="rId27"/>
    <p:sldId id="278" r:id="rId28"/>
    <p:sldId id="284" r:id="rId29"/>
    <p:sldId id="280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1"/>
    <p:restoredTop sz="92925"/>
  </p:normalViewPr>
  <p:slideViewPr>
    <p:cSldViewPr snapToGrid="0" snapToObjects="1">
      <p:cViewPr varScale="1">
        <p:scale>
          <a:sx n="116" d="100"/>
          <a:sy n="116" d="100"/>
        </p:scale>
        <p:origin x="208" y="240"/>
      </p:cViewPr>
      <p:guideLst/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2210-5310-0749-BFC6-A6370813765F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A2F1-78F2-7E49-A397-3C472AA5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A2F1-78F2-7E49-A397-3C472AA56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4785CC2-38B4-4346-8E07-6E4AE83AC1A7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2718-33DB-5346-B1A1-FFA36CBB9F85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8130-CDA8-424E-B12D-3E3374205CD9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5F67-0209-CA4B-B06D-56BA79D25E61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FA2C-04CB-5842-B751-7F82BF15B837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CCDA-2399-1F4C-88CE-003FD6C1BFB4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593A-8AE0-3D45-869B-7268E11F4606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E577-1FB5-AD47-B844-83A295D7CD65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FFC2-C9CD-7443-8274-7202784676E3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3C3-7CC7-CE49-AB95-16C0302BF6EE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E08-803A-E34F-850B-3DF517C4C6DD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D687A2F-96FD-EE49-8A2F-54093D6C0295}" type="datetime1">
              <a:rPr lang="en-US" smtClean="0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gent.incubator.apache.org/javadoc/latest/org/apache/edgent/function/Predicate.html" TargetMode="External"/><Relationship Id="rId2" Type="http://schemas.openxmlformats.org/officeDocument/2006/relationships/hyperlink" Target="https://edgent.incubator.apache.org/javadoc/latest/org/apache/edgent/topology/TStrea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gent.incubator.apache.org/javadoc/latest/org/apache/edgent/function/Predicate.html#test-T-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hematics" TargetMode="External"/><Relationship Id="rId2" Type="http://schemas.openxmlformats.org/officeDocument/2006/relationships/hyperlink" Target="https://en.wikipedia.org/wiki/Element_(mathematics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quenc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gent.incubator.apache.org/javadoc/latest/org/apache/edgent/topology/TStream.html#last-int-org.apache.edgent.function.Function-" TargetMode="External"/><Relationship Id="rId2" Type="http://schemas.openxmlformats.org/officeDocument/2006/relationships/hyperlink" Target="http://edgent.incubator.apache.org/docs/streaming-concept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dgent.incubator.apache.org/javadoc/latest/org/apache/edgent/topology/TStream.html#sink-org.apache.edgent.function.Consumer-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5o4tIz2Zzc" TargetMode="External"/><Relationship Id="rId2" Type="http://schemas.openxmlformats.org/officeDocument/2006/relationships/hyperlink" Target="https://developer.ibm.com/tv/an-introduction-to-node-re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Programming – Centralized and on the Edge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63790"/>
            <a:ext cx="3581400" cy="365125"/>
          </a:xfrm>
        </p:spPr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Apache </a:t>
            </a:r>
            <a:r>
              <a:rPr lang="en-US" dirty="0" err="1"/>
              <a:t>Edgent</a:t>
            </a:r>
            <a:r>
              <a:rPr lang="en-US" dirty="0"/>
              <a:t> video from IBM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3525" y="2881223"/>
            <a:ext cx="1276709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3280" y="227737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2883" y="2277374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 reading water level</a:t>
            </a:r>
          </a:p>
        </p:txBody>
      </p:sp>
      <p:sp>
        <p:nvSpPr>
          <p:cNvPr id="11" name="Oval 10"/>
          <p:cNvSpPr/>
          <p:nvPr/>
        </p:nvSpPr>
        <p:spPr>
          <a:xfrm>
            <a:off x="4203280" y="35472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82883" y="3876676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Sprinkler controller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50234" y="2734574"/>
            <a:ext cx="1340733" cy="59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82972" y="3547268"/>
            <a:ext cx="1154832" cy="444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3525" y="3992104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Rasberry</a:t>
            </a:r>
            <a:r>
              <a:rPr lang="en-US" dirty="0"/>
              <a:t> Pi </a:t>
            </a:r>
          </a:p>
          <a:p>
            <a:r>
              <a:rPr lang="en-US" dirty="0"/>
              <a:t>Running </a:t>
            </a:r>
            <a:r>
              <a:rPr lang="en-US" dirty="0" err="1"/>
              <a:t>Edgent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73524" y="5210355"/>
            <a:ext cx="12767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73524" y="3992104"/>
            <a:ext cx="0" cy="12182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74521" y="5331125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 Watson-</a:t>
            </a:r>
            <a:r>
              <a:rPr lang="en-US" dirty="0" err="1"/>
              <a:t>IoT</a:t>
            </a:r>
            <a:r>
              <a:rPr lang="en-US" dirty="0"/>
              <a:t> (MQTT)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73660" y="5210355"/>
            <a:ext cx="1344028" cy="969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857232" y="369210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17688" y="5577668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 analytics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92574" y="319177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Weather API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82972" y="5848709"/>
            <a:ext cx="4090688" cy="171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417688" y="4461668"/>
            <a:ext cx="1174886" cy="1093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124331" y="2242056"/>
            <a:ext cx="2539713" cy="2887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738678" y="184114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74084" y="1406312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Govt. regulations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389534" y="2598363"/>
            <a:ext cx="2274510" cy="259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484524" y="4164962"/>
            <a:ext cx="1249378" cy="116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C23CED-9EA7-C444-9804-AEF1DDAA78A2}"/>
              </a:ext>
            </a:extLst>
          </p:cNvPr>
          <p:cNvSpPr/>
          <p:nvPr/>
        </p:nvSpPr>
        <p:spPr>
          <a:xfrm>
            <a:off x="794235" y="6371298"/>
            <a:ext cx="9692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/Rvc1CqNJkOA?list=PLhZR82i0P9NqrksME13f2t8tDMIhxUtCH</a:t>
            </a:r>
          </a:p>
        </p:txBody>
      </p:sp>
    </p:spTree>
    <p:extLst>
      <p:ext uri="{BB962C8B-B14F-4D97-AF65-F5344CB8AC3E}">
        <p14:creationId xmlns:p14="http://schemas.microsoft.com/office/powerpoint/2010/main" val="165840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Features of </a:t>
            </a:r>
            <a:r>
              <a:rPr lang="en-US" dirty="0" err="1"/>
              <a:t>Edgent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flow API for </a:t>
            </a:r>
            <a:r>
              <a:rPr lang="en-US" dirty="0">
                <a:solidFill>
                  <a:srgbClr val="0070C0"/>
                </a:solidFill>
              </a:rPr>
              <a:t>streaming analytics </a:t>
            </a:r>
            <a:r>
              <a:rPr lang="en-US" dirty="0"/>
              <a:t>(Map, </a:t>
            </a:r>
            <a:r>
              <a:rPr lang="en-US" dirty="0" err="1"/>
              <a:t>Flatmap</a:t>
            </a:r>
            <a:r>
              <a:rPr lang="en-US" dirty="0"/>
              <a:t>, Filter, Aggregate, Split, Union, Join, </a:t>
            </a:r>
            <a:r>
              <a:rPr lang="en-US" dirty="0" err="1"/>
              <a:t>Deadband</a:t>
            </a:r>
            <a:r>
              <a:rPr lang="en-US" dirty="0"/>
              <a:t> filter)</a:t>
            </a:r>
          </a:p>
          <a:p>
            <a:r>
              <a:rPr lang="en-US" dirty="0"/>
              <a:t>Connectors (MQTT, HTTP, </a:t>
            </a:r>
            <a:r>
              <a:rPr lang="en-US" dirty="0" err="1"/>
              <a:t>Websockets</a:t>
            </a:r>
            <a:r>
              <a:rPr lang="en-US" dirty="0"/>
              <a:t>, JDBC, File, Kafka, IBM </a:t>
            </a:r>
            <a:r>
              <a:rPr lang="en-US" dirty="0" err="1"/>
              <a:t>IoT</a:t>
            </a:r>
            <a:r>
              <a:rPr lang="en-US" dirty="0"/>
              <a:t> Watson)</a:t>
            </a:r>
          </a:p>
          <a:p>
            <a:r>
              <a:rPr lang="en-US" dirty="0"/>
              <a:t>For example, the Java API allows you to send JSON to an MQTT device</a:t>
            </a:r>
          </a:p>
          <a:p>
            <a:r>
              <a:rPr lang="en-US" dirty="0"/>
              <a:t>Bi-directional communications with the backend</a:t>
            </a:r>
          </a:p>
          <a:p>
            <a:r>
              <a:rPr lang="en-US" dirty="0" err="1"/>
              <a:t>Edgent</a:t>
            </a:r>
            <a:r>
              <a:rPr lang="en-US" dirty="0"/>
              <a:t> uses Java Lambda expressions.</a:t>
            </a:r>
          </a:p>
          <a:p>
            <a:r>
              <a:rPr lang="en-US" dirty="0"/>
              <a:t>Let’s pause and look at Lambda expressions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charset="0"/>
              </a:rPr>
              <a:t>// </a:t>
            </a:r>
            <a:r>
              <a:rPr lang="en-US" dirty="0" err="1">
                <a:latin typeface="Times New Roman" charset="0"/>
              </a:rPr>
              <a:t>ListenerTest</a:t>
            </a:r>
            <a:r>
              <a:rPr lang="en-US" dirty="0">
                <a:latin typeface="Times New Roman" charset="0"/>
              </a:rPr>
              <a:t>, an example not from </a:t>
            </a:r>
            <a:r>
              <a:rPr lang="en-US" dirty="0" err="1">
                <a:latin typeface="Times New Roman" charset="0"/>
              </a:rPr>
              <a:t>Edgent</a:t>
            </a:r>
            <a:endParaRPr lang="en-US" dirty="0">
              <a:latin typeface="Times New Roman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charset="0"/>
              </a:rPr>
              <a:t>package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java.awt.event</a:t>
            </a:r>
            <a:r>
              <a:rPr lang="en-US" dirty="0">
                <a:latin typeface="Times New Roman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Times New Roman" charset="0"/>
              </a:rPr>
              <a:t>import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java.util.EventListener</a:t>
            </a:r>
            <a:r>
              <a:rPr lang="en-US" dirty="0">
                <a:latin typeface="Times New Roman" charset="0"/>
              </a:rPr>
              <a:t>;</a:t>
            </a:r>
            <a:endParaRPr lang="de-DE" dirty="0">
              <a:latin typeface="Times New Roman" charset="0"/>
            </a:endParaRPr>
          </a:p>
          <a:p>
            <a:pPr marL="0" indent="0">
              <a:buNone/>
            </a:pPr>
            <a:r>
              <a:rPr lang="de-DE" b="1" dirty="0" err="1">
                <a:latin typeface="Times New Roman" charset="0"/>
              </a:rPr>
              <a:t>public</a:t>
            </a:r>
            <a:r>
              <a:rPr lang="de-DE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interface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ActionListener</a:t>
            </a:r>
            <a:r>
              <a:rPr lang="de-DE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extends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EventListener</a:t>
            </a:r>
            <a:r>
              <a:rPr lang="de-DE" dirty="0">
                <a:latin typeface="Times New Roman" charset="0"/>
              </a:rPr>
              <a:t> </a:t>
            </a:r>
            <a:r>
              <a:rPr lang="de-DE" b="1" dirty="0">
                <a:latin typeface="Times New Roman" charset="0"/>
              </a:rPr>
              <a:t>{</a:t>
            </a:r>
            <a:endParaRPr lang="de-DE" dirty="0">
              <a:latin typeface="Times New Roman" charset="0"/>
            </a:endParaRPr>
          </a:p>
          <a:p>
            <a:pPr marL="0" indent="0">
              <a:buNone/>
            </a:pPr>
            <a:r>
              <a:rPr lang="de-DE" dirty="0">
                <a:latin typeface="Times New Roman" charset="0"/>
              </a:rPr>
              <a:t>           </a:t>
            </a:r>
            <a:r>
              <a:rPr lang="de-DE" b="1" dirty="0" err="1">
                <a:latin typeface="Times New Roman" charset="0"/>
              </a:rPr>
              <a:t>public</a:t>
            </a:r>
            <a:r>
              <a:rPr lang="de-DE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void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actionPerformed</a:t>
            </a:r>
            <a:r>
              <a:rPr lang="de-DE" b="1" dirty="0">
                <a:latin typeface="Times New Roman" charset="0"/>
              </a:rPr>
              <a:t>(</a:t>
            </a:r>
            <a:r>
              <a:rPr lang="de-DE" dirty="0" err="1">
                <a:latin typeface="Times New Roman" charset="0"/>
              </a:rPr>
              <a:t>ActionEvent</a:t>
            </a:r>
            <a:r>
              <a:rPr lang="de-DE" dirty="0">
                <a:latin typeface="Times New Roman" charset="0"/>
              </a:rPr>
              <a:t> </a:t>
            </a:r>
            <a:r>
              <a:rPr lang="de-DE" dirty="0" err="1">
                <a:latin typeface="Times New Roman" charset="0"/>
              </a:rPr>
              <a:t>e</a:t>
            </a:r>
            <a:r>
              <a:rPr lang="de-DE" b="1" dirty="0">
                <a:latin typeface="Times New Roman" charset="0"/>
              </a:rPr>
              <a:t>)</a:t>
            </a:r>
            <a:r>
              <a:rPr lang="de-DE" dirty="0">
                <a:latin typeface="Times New Roman" charset="0"/>
              </a:rPr>
              <a:t>; </a:t>
            </a:r>
          </a:p>
          <a:p>
            <a:pPr marL="0" indent="0">
              <a:buNone/>
            </a:pPr>
            <a:r>
              <a:rPr lang="de-DE" b="1" dirty="0">
                <a:latin typeface="Times New Roman" charset="0"/>
              </a:rPr>
              <a:t>}</a:t>
            </a:r>
          </a:p>
          <a:p>
            <a:pPr marL="0" indent="0">
              <a:buNone/>
            </a:pPr>
            <a:r>
              <a:rPr lang="de-DE" b="1" dirty="0">
                <a:latin typeface="Times New Roman" charset="0"/>
              </a:rPr>
              <a:t>// An </a:t>
            </a:r>
            <a:r>
              <a:rPr lang="de-DE" b="1" dirty="0" err="1">
                <a:latin typeface="Times New Roman" charset="0"/>
              </a:rPr>
              <a:t>interface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with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only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one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method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is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called</a:t>
            </a:r>
            <a:r>
              <a:rPr lang="de-DE" b="1" dirty="0">
                <a:latin typeface="Times New Roman" charset="0"/>
              </a:rPr>
              <a:t> a </a:t>
            </a:r>
            <a:r>
              <a:rPr lang="de-DE" b="1" dirty="0" err="1">
                <a:solidFill>
                  <a:srgbClr val="C00000"/>
                </a:solidFill>
                <a:latin typeface="Times New Roman" charset="0"/>
              </a:rPr>
              <a:t>functional</a:t>
            </a:r>
            <a:r>
              <a:rPr lang="de-DE" b="1" dirty="0">
                <a:solidFill>
                  <a:srgbClr val="C00000"/>
                </a:solidFill>
                <a:latin typeface="Times New Roman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Times New Roman" charset="0"/>
              </a:rPr>
              <a:t>interface</a:t>
            </a:r>
            <a:r>
              <a:rPr lang="de-DE" b="1" dirty="0">
                <a:solidFill>
                  <a:srgbClr val="C00000"/>
                </a:solidFill>
                <a:latin typeface="Times New Roman" charset="0"/>
              </a:rPr>
              <a:t>.</a:t>
            </a:r>
          </a:p>
          <a:p>
            <a:pPr marL="0" indent="0">
              <a:buNone/>
            </a:pPr>
            <a:r>
              <a:rPr lang="de-DE" b="1" dirty="0">
                <a:latin typeface="Times New Roman" charset="0"/>
              </a:rPr>
              <a:t>// These </a:t>
            </a:r>
            <a:r>
              <a:rPr lang="de-DE" b="1" dirty="0" err="1">
                <a:latin typeface="Times New Roman" charset="0"/>
              </a:rPr>
              <a:t>interfaces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are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common</a:t>
            </a:r>
            <a:r>
              <a:rPr lang="de-DE" b="1" dirty="0">
                <a:latin typeface="Times New Roman" charset="0"/>
              </a:rPr>
              <a:t> in Java. See </a:t>
            </a:r>
            <a:r>
              <a:rPr lang="de-DE" b="1" dirty="0" err="1">
                <a:latin typeface="Times New Roman" charset="0"/>
              </a:rPr>
              <a:t>Runnable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and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Comparator</a:t>
            </a:r>
            <a:r>
              <a:rPr lang="de-DE" b="1" dirty="0">
                <a:latin typeface="Times New Roman" charset="0"/>
              </a:rPr>
              <a:t>.</a:t>
            </a:r>
          </a:p>
          <a:p>
            <a:pPr marL="0" indent="0">
              <a:buNone/>
            </a:pPr>
            <a:r>
              <a:rPr lang="de-DE" b="1" dirty="0">
                <a:latin typeface="Times New Roman" charset="0"/>
              </a:rPr>
              <a:t>//  </a:t>
            </a:r>
            <a:r>
              <a:rPr lang="de-DE" b="1" dirty="0" err="1">
                <a:latin typeface="Times New Roman" charset="0"/>
              </a:rPr>
              <a:t>What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is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required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to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implement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this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interface</a:t>
            </a:r>
            <a:r>
              <a:rPr lang="de-DE" b="1" dirty="0">
                <a:latin typeface="Times New Roman" charset="0"/>
              </a:rPr>
              <a:t>? </a:t>
            </a:r>
          </a:p>
          <a:p>
            <a:pPr marL="0" indent="0">
              <a:buNone/>
            </a:pPr>
            <a:r>
              <a:rPr lang="de-DE" b="1" dirty="0">
                <a:latin typeface="Times New Roman" charset="0"/>
              </a:rPr>
              <a:t>// </a:t>
            </a:r>
            <a:r>
              <a:rPr lang="de-DE" b="1" dirty="0" err="1">
                <a:latin typeface="Times New Roman" charset="0"/>
              </a:rPr>
              <a:t>Use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lambda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expressions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for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functional</a:t>
            </a:r>
            <a:r>
              <a:rPr lang="de-DE" b="1" dirty="0">
                <a:latin typeface="Times New Roman" charset="0"/>
              </a:rPr>
              <a:t> </a:t>
            </a:r>
            <a:r>
              <a:rPr lang="de-DE" b="1" dirty="0" err="1">
                <a:latin typeface="Times New Roman" charset="0"/>
              </a:rPr>
              <a:t>interfaces</a:t>
            </a:r>
            <a:r>
              <a:rPr lang="de-DE" b="1" dirty="0">
                <a:latin typeface="Times New Roman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10789"/>
            <a:ext cx="859536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 Suppose we do not use lambdas and create an anonymous inner class to </a:t>
            </a:r>
          </a:p>
          <a:p>
            <a:pPr marL="0" indent="0">
              <a:buNone/>
            </a:pPr>
            <a:r>
              <a:rPr lang="en-US" dirty="0"/>
              <a:t>// listen on a button</a:t>
            </a:r>
          </a:p>
          <a:p>
            <a:pPr marL="0" indent="0">
              <a:buNone/>
            </a:pPr>
            <a:r>
              <a:rPr lang="en-US" dirty="0" err="1"/>
              <a:t>JButton</a:t>
            </a:r>
            <a:r>
              <a:rPr lang="en-US" dirty="0"/>
              <a:t> </a:t>
            </a:r>
            <a:r>
              <a:rPr lang="en-US" dirty="0" err="1"/>
              <a:t>testButton</a:t>
            </a:r>
            <a:r>
              <a:rPr lang="en-US" dirty="0"/>
              <a:t> </a:t>
            </a:r>
            <a:r>
              <a:rPr lang="en-US" b="1" dirty="0"/>
              <a:t>=</a:t>
            </a:r>
            <a:r>
              <a:rPr lang="en-US" dirty="0"/>
              <a:t> </a:t>
            </a:r>
            <a:r>
              <a:rPr lang="en-US" b="1" dirty="0"/>
              <a:t>new</a:t>
            </a:r>
            <a:r>
              <a:rPr lang="en-US" dirty="0"/>
              <a:t> </a:t>
            </a:r>
            <a:r>
              <a:rPr lang="en-US" dirty="0" err="1"/>
              <a:t>JButton</a:t>
            </a:r>
            <a:r>
              <a:rPr lang="en-US" b="1" dirty="0"/>
              <a:t>(</a:t>
            </a:r>
            <a:r>
              <a:rPr lang="en-US" dirty="0"/>
              <a:t>"Test Button"</a:t>
            </a:r>
            <a:r>
              <a:rPr lang="en-US" b="1" dirty="0"/>
              <a:t>)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testButton.addActionListener</a:t>
            </a:r>
            <a:r>
              <a:rPr lang="en-US" b="1" dirty="0"/>
              <a:t>(new</a:t>
            </a:r>
            <a:r>
              <a:rPr lang="en-US" dirty="0"/>
              <a:t> </a:t>
            </a:r>
            <a:r>
              <a:rPr lang="en-US" dirty="0" err="1"/>
              <a:t>ActionListener</a:t>
            </a:r>
            <a:r>
              <a:rPr lang="en-US" b="1" dirty="0"/>
              <a:t>(){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@Override</a:t>
            </a:r>
            <a:r>
              <a:rPr lang="en-US" dirty="0"/>
              <a:t> </a:t>
            </a: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void</a:t>
            </a:r>
            <a:r>
              <a:rPr lang="en-US" dirty="0"/>
              <a:t> </a:t>
            </a:r>
            <a:r>
              <a:rPr lang="en-US" dirty="0" err="1"/>
              <a:t>actionPerformed</a:t>
            </a:r>
            <a:r>
              <a:rPr lang="en-US" b="1" dirty="0"/>
              <a:t>(</a:t>
            </a:r>
            <a:r>
              <a:rPr lang="en-US" dirty="0" err="1"/>
              <a:t>ActionEvent</a:t>
            </a:r>
            <a:r>
              <a:rPr lang="en-US" dirty="0"/>
              <a:t> ae</a:t>
            </a:r>
            <a:r>
              <a:rPr lang="en-US" b="1" dirty="0"/>
              <a:t>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System.out.println</a:t>
            </a:r>
            <a:r>
              <a:rPr lang="en-US" b="1" dirty="0"/>
              <a:t>(</a:t>
            </a:r>
            <a:r>
              <a:rPr lang="en-US" dirty="0"/>
              <a:t>"Click Detected by Anon Class"</a:t>
            </a:r>
            <a:r>
              <a:rPr lang="en-US" b="1" dirty="0"/>
              <a:t>)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de-DE" b="1" dirty="0"/>
              <a:t>     }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b="1" dirty="0"/>
              <a:t>}</a:t>
            </a:r>
          </a:p>
          <a:p>
            <a:pPr marL="0" indent="0">
              <a:buNone/>
            </a:pPr>
            <a:r>
              <a:rPr lang="de-DE" b="1" dirty="0"/>
              <a:t>)</a:t>
            </a:r>
            <a:r>
              <a:rPr lang="de-DE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10789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// add a second action listener using lambdas   </a:t>
            </a:r>
          </a:p>
          <a:p>
            <a:pPr marL="0" indent="0">
              <a:buNone/>
            </a:pPr>
            <a:r>
              <a:rPr lang="en-US" dirty="0" err="1"/>
              <a:t>testButton.addActionListener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             j -&gt; </a:t>
            </a:r>
            <a:r>
              <a:rPr lang="en-US" dirty="0" err="1"/>
              <a:t>System.out.println</a:t>
            </a:r>
            <a:r>
              <a:rPr lang="en-US" dirty="0"/>
              <a:t>("This click Detected by Lambda </a:t>
            </a:r>
            <a:r>
              <a:rPr lang="en-US" dirty="0" err="1"/>
              <a:t>Listner</a:t>
            </a:r>
            <a:r>
              <a:rPr lang="en-US" dirty="0"/>
              <a:t>"));         </a:t>
            </a:r>
          </a:p>
          <a:p>
            <a:pPr marL="0" indent="0">
              <a:buNone/>
            </a:pPr>
            <a:r>
              <a:rPr lang="en-US" dirty="0" err="1"/>
              <a:t>JFrame</a:t>
            </a:r>
            <a:r>
              <a:rPr lang="en-US" dirty="0"/>
              <a:t> frame = new </a:t>
            </a:r>
            <a:r>
              <a:rPr lang="en-US" dirty="0" err="1"/>
              <a:t>JFrame</a:t>
            </a:r>
            <a:r>
              <a:rPr lang="en-US" dirty="0"/>
              <a:t>("Listener Test");     </a:t>
            </a:r>
            <a:r>
              <a:rPr lang="en-US" dirty="0" err="1"/>
              <a:t>frame.setDefaultCloseOperation</a:t>
            </a:r>
            <a:r>
              <a:rPr lang="en-US" dirty="0"/>
              <a:t>(</a:t>
            </a:r>
            <a:r>
              <a:rPr lang="en-US" dirty="0" err="1"/>
              <a:t>JFrame.EXIT_ON_CLOSE</a:t>
            </a:r>
            <a:r>
              <a:rPr lang="en-US" dirty="0"/>
              <a:t>);     </a:t>
            </a:r>
            <a:r>
              <a:rPr lang="en-US" dirty="0" err="1"/>
              <a:t>frame.add</a:t>
            </a:r>
            <a:r>
              <a:rPr lang="en-US" dirty="0"/>
              <a:t>(</a:t>
            </a:r>
            <a:r>
              <a:rPr lang="en-US" dirty="0" err="1"/>
              <a:t>testButton</a:t>
            </a:r>
            <a:r>
              <a:rPr lang="en-US" dirty="0"/>
              <a:t>, </a:t>
            </a:r>
            <a:r>
              <a:rPr lang="en-US" dirty="0" err="1"/>
              <a:t>BorderLayout.CENTER</a:t>
            </a:r>
            <a:r>
              <a:rPr lang="en-US" dirty="0"/>
              <a:t>);     </a:t>
            </a:r>
            <a:r>
              <a:rPr lang="en-US" dirty="0" err="1"/>
              <a:t>frame.pack</a:t>
            </a:r>
            <a:r>
              <a:rPr lang="en-US" dirty="0"/>
              <a:t>();     </a:t>
            </a:r>
            <a:r>
              <a:rPr lang="en-US" dirty="0" err="1"/>
              <a:t>frame.setVisible</a:t>
            </a:r>
            <a:r>
              <a:rPr lang="en-US" dirty="0"/>
              <a:t>(true);       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963886"/>
            <a:ext cx="37257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single method takes a single</a:t>
            </a:r>
          </a:p>
          <a:p>
            <a:r>
              <a:rPr lang="en-US" dirty="0"/>
              <a:t>argument. We are implementing </a:t>
            </a:r>
          </a:p>
          <a:p>
            <a:r>
              <a:rPr lang="en-US" dirty="0"/>
              <a:t>the method with the lambda</a:t>
            </a:r>
          </a:p>
          <a:p>
            <a:r>
              <a:rPr lang="en-US" dirty="0"/>
              <a:t>expression. In this case, we are </a:t>
            </a:r>
          </a:p>
          <a:p>
            <a:r>
              <a:rPr lang="en-US" dirty="0"/>
              <a:t>not using j in the method.</a:t>
            </a:r>
          </a:p>
        </p:txBody>
      </p:sp>
    </p:spTree>
    <p:extLst>
      <p:ext uri="{BB962C8B-B14F-4D97-AF65-F5344CB8AC3E}">
        <p14:creationId xmlns:p14="http://schemas.microsoft.com/office/powerpoint/2010/main" val="20128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10789"/>
            <a:ext cx="859536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lambda expression is composed of three parts.</a:t>
            </a:r>
          </a:p>
          <a:p>
            <a:pPr marL="0" indent="0">
              <a:buNone/>
            </a:pPr>
            <a:r>
              <a:rPr lang="en-US" b="1" dirty="0"/>
              <a:t>Argument List      	Arrow Token	     Body	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dirty="0"/>
              <a:t>   (</a:t>
            </a:r>
            <a:r>
              <a:rPr lang="en-US" dirty="0" err="1"/>
              <a:t>int</a:t>
            </a:r>
            <a:r>
              <a:rPr lang="en-US" dirty="0"/>
              <a:t> x, </a:t>
            </a:r>
            <a:r>
              <a:rPr lang="en-US" dirty="0" err="1"/>
              <a:t>int</a:t>
            </a:r>
            <a:r>
              <a:rPr lang="en-US" dirty="0"/>
              <a:t> y)	                     -&gt;	                    x + y	</a:t>
            </a:r>
          </a:p>
          <a:p>
            <a:pPr marL="0" indent="0">
              <a:buNone/>
            </a:pPr>
            <a:r>
              <a:rPr lang="en-US" dirty="0"/>
              <a:t>   (String x)                               -&gt;                       </a:t>
            </a:r>
            <a:r>
              <a:rPr lang="en-US" dirty="0" err="1"/>
              <a:t>Sytem.out.println</a:t>
            </a:r>
            <a:r>
              <a:rPr lang="en-US" dirty="0"/>
              <a:t>(x);</a:t>
            </a:r>
          </a:p>
          <a:p>
            <a:pPr marL="0" indent="0">
              <a:buNone/>
            </a:pPr>
            <a:r>
              <a:rPr lang="en-US" dirty="0"/>
              <a:t>      j                                           -&gt;                      </a:t>
            </a:r>
            <a:r>
              <a:rPr lang="en-US" dirty="0" err="1"/>
              <a:t>System.out.println</a:t>
            </a:r>
            <a:r>
              <a:rPr lang="en-US" dirty="0"/>
              <a:t>("Hi"));    </a:t>
            </a:r>
          </a:p>
          <a:p>
            <a:pPr marL="0" indent="0">
              <a:buNone/>
            </a:pPr>
            <a:r>
              <a:rPr lang="en-US" dirty="0"/>
              <a:t>The body can be either a single expression or a statement block.</a:t>
            </a:r>
          </a:p>
          <a:p>
            <a:pPr marL="0" indent="0">
              <a:buNone/>
            </a:pPr>
            <a:r>
              <a:rPr lang="en-US" dirty="0"/>
              <a:t>It completes the single abstract method in a functional interface.</a:t>
            </a:r>
          </a:p>
          <a:p>
            <a:pPr marL="0" indent="0">
              <a:buNone/>
            </a:pPr>
            <a:r>
              <a:rPr lang="en-US" dirty="0"/>
              <a:t>The class of j may be figured out by the compiler.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10789"/>
            <a:ext cx="8595360" cy="43513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        </a:t>
            </a:r>
          </a:p>
          <a:p>
            <a:pPr marL="0" lvl="0" indent="0">
              <a:buNone/>
            </a:pPr>
            <a:r>
              <a:rPr lang="en-US" dirty="0"/>
              <a:t>// This interface is functional - only one method </a:t>
            </a:r>
          </a:p>
          <a:p>
            <a:pPr marL="0" lvl="0" indent="0">
              <a:buNone/>
            </a:pPr>
            <a:r>
              <a:rPr lang="en-US" dirty="0"/>
              <a:t>interface </a:t>
            </a:r>
            <a:r>
              <a:rPr lang="en-US" dirty="0" err="1"/>
              <a:t>TestInterface</a:t>
            </a:r>
            <a:r>
              <a:rPr lang="en-US" dirty="0"/>
              <a:t> {    </a:t>
            </a:r>
          </a:p>
          <a:p>
            <a:pPr marL="0" lvl="0" indent="0">
              <a:buNone/>
            </a:pPr>
            <a:r>
              <a:rPr lang="en-US" dirty="0"/>
              <a:t>      public void </a:t>
            </a:r>
            <a:r>
              <a:rPr lang="en-US" dirty="0" err="1"/>
              <a:t>sayHelloToWhoever</a:t>
            </a:r>
            <a:r>
              <a:rPr lang="en-US" dirty="0"/>
              <a:t>();</a:t>
            </a:r>
          </a:p>
          <a:p>
            <a:pPr marL="0" lvl="0" indent="0">
              <a:buNone/>
            </a:pPr>
            <a:r>
              <a:rPr lang="en-US" dirty="0"/>
              <a:t>}</a:t>
            </a:r>
          </a:p>
          <a:p>
            <a:pPr marL="0" lvl="0" indent="0">
              <a:buNone/>
            </a:pPr>
            <a:r>
              <a:rPr lang="en-US" dirty="0"/>
              <a:t>// This interface is functional - only one method </a:t>
            </a:r>
          </a:p>
          <a:p>
            <a:pPr marL="0" lvl="0" indent="0">
              <a:buNone/>
            </a:pPr>
            <a:r>
              <a:rPr lang="en-US" dirty="0"/>
              <a:t>interface TestInterface2 {    </a:t>
            </a:r>
          </a:p>
          <a:p>
            <a:pPr marL="0" lvl="0" indent="0">
              <a:buNone/>
            </a:pPr>
            <a:r>
              <a:rPr lang="en-US" dirty="0"/>
              <a:t>public void </a:t>
            </a:r>
            <a:r>
              <a:rPr lang="en-US" dirty="0" err="1"/>
              <a:t>sayHelloToWhoever</a:t>
            </a:r>
            <a:r>
              <a:rPr lang="en-US" dirty="0"/>
              <a:t>(String x);</a:t>
            </a:r>
          </a:p>
          <a:p>
            <a:pPr marL="0" lv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3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10789"/>
            <a:ext cx="8595360" cy="43513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       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// Make a call on an implementation of TestInterface2</a:t>
            </a:r>
          </a:p>
          <a:p>
            <a:pPr marL="0" lvl="0" indent="0">
              <a:buNone/>
            </a:pPr>
            <a:r>
              <a:rPr lang="en-US" dirty="0"/>
              <a:t>public static void foo(TestInterface2 y) {        </a:t>
            </a:r>
          </a:p>
          <a:p>
            <a:pPr marL="0" lvl="0" indent="0">
              <a:buNone/>
            </a:pPr>
            <a:r>
              <a:rPr lang="en-US" dirty="0"/>
              <a:t>      </a:t>
            </a:r>
            <a:r>
              <a:rPr lang="en-US" dirty="0" err="1"/>
              <a:t>y.sayHelloToWhoever</a:t>
            </a:r>
            <a:r>
              <a:rPr lang="en-US" dirty="0"/>
              <a:t>("Amy");    </a:t>
            </a:r>
          </a:p>
          <a:p>
            <a:pPr marL="0" lv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public class </a:t>
            </a:r>
            <a:r>
              <a:rPr lang="en-US" dirty="0" err="1"/>
              <a:t>TestLambda</a:t>
            </a:r>
            <a:r>
              <a:rPr lang="en-US" dirty="0"/>
              <a:t> {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public static void main(String...</a:t>
            </a:r>
            <a:r>
              <a:rPr lang="en-US" dirty="0" err="1"/>
              <a:t>args</a:t>
            </a:r>
            <a:r>
              <a:rPr lang="en-US" dirty="0"/>
              <a:t>) {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// We need an </a:t>
            </a:r>
            <a:r>
              <a:rPr lang="en-US" dirty="0" err="1"/>
              <a:t>implemenation</a:t>
            </a:r>
            <a:r>
              <a:rPr lang="en-US" dirty="0"/>
              <a:t> of the </a:t>
            </a:r>
            <a:r>
              <a:rPr lang="en-US" dirty="0" err="1"/>
              <a:t>TestInterface</a:t>
            </a:r>
            <a:r>
              <a:rPr lang="en-US" dirty="0"/>
              <a:t> interface.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// The lambda expression provides that.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// The method takes no parameters.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</a:t>
            </a:r>
            <a:r>
              <a:rPr lang="en-US" dirty="0" err="1"/>
              <a:t>TestInterface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() -&gt; </a:t>
            </a:r>
            <a:r>
              <a:rPr lang="en-US" dirty="0" err="1"/>
              <a:t>System.out.println</a:t>
            </a:r>
            <a:r>
              <a:rPr lang="en-US" dirty="0"/>
              <a:t>("Mike");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 </a:t>
            </a:r>
            <a:r>
              <a:rPr lang="en-US" dirty="0" err="1"/>
              <a:t>i.sayHelloToWhoever</a:t>
            </a:r>
            <a:r>
              <a:rPr lang="en-US" dirty="0"/>
              <a:t>();       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// In TestInterface2, we need to handle x in the method.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// The compiler can figure that x is a String. We can drop “String”.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TestInterface2 j = (String x) -&gt; </a:t>
            </a:r>
            <a:r>
              <a:rPr lang="en-US" dirty="0" err="1"/>
              <a:t>System.out.println</a:t>
            </a:r>
            <a:r>
              <a:rPr lang="en-US" dirty="0"/>
              <a:t>(x + " is cool.");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 </a:t>
            </a:r>
            <a:r>
              <a:rPr lang="en-US" dirty="0" err="1"/>
              <a:t>j.sayHelloToWhoever</a:t>
            </a:r>
            <a:r>
              <a:rPr lang="en-US" dirty="0"/>
              <a:t>("Sam");        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// pass around a code block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foo(j);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/>
              <a:t>    // again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    foo(x -&gt; </a:t>
            </a:r>
            <a:r>
              <a:rPr lang="en-US" dirty="0" err="1"/>
              <a:t>System.out.println</a:t>
            </a:r>
            <a:r>
              <a:rPr lang="en-US" dirty="0"/>
              <a:t>("Wow"));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/>
              <a:t>}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0863"/>
            <a:ext cx="8595360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package </a:t>
            </a:r>
            <a:r>
              <a:rPr lang="en-US" dirty="0" err="1"/>
              <a:t>runabletest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RunnnableTest</a:t>
            </a:r>
            <a:r>
              <a:rPr lang="en-US" dirty="0"/>
              <a:t> {        </a:t>
            </a:r>
          </a:p>
          <a:p>
            <a:pPr marL="0" indent="0">
              <a:buNone/>
            </a:pPr>
            <a:r>
              <a:rPr lang="en-US" dirty="0"/>
              <a:t>     public static void main(String[] </a:t>
            </a:r>
            <a:r>
              <a:rPr lang="en-US" dirty="0" err="1"/>
              <a:t>args</a:t>
            </a:r>
            <a:r>
              <a:rPr lang="en-US" dirty="0"/>
              <a:t>) {           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System.out.println</a:t>
            </a:r>
            <a:r>
              <a:rPr lang="en-US" dirty="0"/>
              <a:t>("=== </a:t>
            </a:r>
            <a:r>
              <a:rPr lang="en-US" dirty="0" err="1"/>
              <a:t>RunnableTest</a:t>
            </a:r>
            <a:r>
              <a:rPr lang="en-US" dirty="0"/>
              <a:t> ===");         </a:t>
            </a:r>
          </a:p>
          <a:p>
            <a:pPr marL="0" indent="0">
              <a:buNone/>
            </a:pPr>
            <a:r>
              <a:rPr lang="en-US" dirty="0"/>
              <a:t>            // Anonymous classes - provide the implementation of run    </a:t>
            </a:r>
          </a:p>
          <a:p>
            <a:pPr marL="0" indent="0">
              <a:buNone/>
            </a:pPr>
            <a:r>
              <a:rPr lang="en-US" dirty="0"/>
              <a:t>           Runnable r1 = new Runnable(){              </a:t>
            </a:r>
          </a:p>
          <a:p>
            <a:pPr marL="0" indent="0">
              <a:buNone/>
            </a:pPr>
            <a:r>
              <a:rPr lang="en-US" dirty="0"/>
              <a:t>                      @Override  public void run(){         </a:t>
            </a:r>
          </a:p>
          <a:p>
            <a:pPr marL="0" indent="0">
              <a:buNone/>
            </a:pPr>
            <a:r>
              <a:rPr lang="en-US" dirty="0"/>
              <a:t>                            </a:t>
            </a:r>
            <a:r>
              <a:rPr lang="en-US" dirty="0" err="1"/>
              <a:t>System.out.println</a:t>
            </a:r>
            <a:r>
              <a:rPr lang="en-US" dirty="0"/>
              <a:t>("Hello world one!");      </a:t>
            </a:r>
          </a:p>
          <a:p>
            <a:pPr marL="0" indent="0">
              <a:buNone/>
            </a:pPr>
            <a:r>
              <a:rPr lang="en-US" dirty="0"/>
              <a:t>           }     </a:t>
            </a:r>
          </a:p>
          <a:p>
            <a:pPr marL="0" indent="0">
              <a:buNone/>
            </a:pPr>
            <a:r>
              <a:rPr lang="en-US" dirty="0"/>
              <a:t>};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Node-Red</a:t>
            </a:r>
            <a:r>
              <a:rPr lang="en-US" dirty="0"/>
              <a:t> is a browser based flow language</a:t>
            </a:r>
          </a:p>
        </p:txBody>
      </p:sp>
      <p:pic>
        <p:nvPicPr>
          <p:cNvPr id="7" name="Picture 2" descr="https://nodered.org/images/nr-imag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2009553"/>
            <a:ext cx="4933506" cy="27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7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Lambda Expressions (9)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0863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// Lambda Runnable     </a:t>
            </a:r>
          </a:p>
          <a:p>
            <a:pPr marL="0" indent="0">
              <a:buNone/>
            </a:pPr>
            <a:r>
              <a:rPr lang="en-US" dirty="0"/>
              <a:t>Runnable r2 = () -&gt; </a:t>
            </a:r>
            <a:r>
              <a:rPr lang="en-US" dirty="0" err="1"/>
              <a:t>System.out.println</a:t>
            </a:r>
            <a:r>
              <a:rPr lang="en-US" dirty="0"/>
              <a:t>("Hello world two!");             </a:t>
            </a:r>
          </a:p>
          <a:p>
            <a:pPr marL="0" indent="0">
              <a:buNone/>
            </a:pPr>
            <a:r>
              <a:rPr lang="en-US" dirty="0"/>
              <a:t>     r1.run();    </a:t>
            </a:r>
          </a:p>
          <a:p>
            <a:pPr marL="0" indent="0">
              <a:buNone/>
            </a:pPr>
            <a:r>
              <a:rPr lang="en-US" dirty="0"/>
              <a:t>     r2.run();       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=== </a:t>
            </a:r>
            <a:r>
              <a:rPr lang="en-US" dirty="0" err="1"/>
              <a:t>RunnableTest</a:t>
            </a:r>
            <a:r>
              <a:rPr lang="en-US" dirty="0"/>
              <a:t> ===</a:t>
            </a:r>
          </a:p>
          <a:p>
            <a:pPr marL="0" indent="0">
              <a:buNone/>
            </a:pPr>
            <a:r>
              <a:rPr lang="en-US" dirty="0"/>
              <a:t>Hello world one!</a:t>
            </a:r>
          </a:p>
          <a:p>
            <a:pPr marL="0" indent="0">
              <a:buNone/>
            </a:pPr>
            <a:r>
              <a:rPr lang="en-US" dirty="0"/>
              <a:t>Hello world two!</a:t>
            </a:r>
          </a:p>
          <a:p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Edgent</a:t>
            </a:r>
            <a:r>
              <a:rPr lang="en-US" dirty="0"/>
              <a:t> Example from </a:t>
            </a:r>
            <a:r>
              <a:rPr lang="en-US" dirty="0" err="1"/>
              <a:t>Edgent</a:t>
            </a:r>
            <a:r>
              <a:rPr lang="en-US" dirty="0"/>
              <a:t> Docs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java.util.Random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quarks.function.Supplier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// Every time get() is called, </a:t>
            </a:r>
            <a:r>
              <a:rPr lang="en-US" dirty="0" err="1"/>
              <a:t>TempSensor</a:t>
            </a:r>
            <a:r>
              <a:rPr lang="en-US" dirty="0"/>
              <a:t> generates a temperature reading.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TempSensor</a:t>
            </a:r>
            <a:r>
              <a:rPr lang="de-DE" dirty="0"/>
              <a:t> </a:t>
            </a:r>
            <a:r>
              <a:rPr lang="de-DE" dirty="0" err="1"/>
              <a:t>implements</a:t>
            </a:r>
            <a:r>
              <a:rPr lang="de-DE" dirty="0"/>
              <a:t> </a:t>
            </a:r>
            <a:r>
              <a:rPr lang="de-DE" dirty="0" err="1"/>
              <a:t>Supplier</a:t>
            </a:r>
            <a:r>
              <a:rPr lang="de-DE" dirty="0"/>
              <a:t>&lt;Double&gt; {</a:t>
            </a:r>
          </a:p>
          <a:p>
            <a:pPr marL="0" indent="0">
              <a:buNone/>
            </a:pPr>
            <a:r>
              <a:rPr lang="en-US" dirty="0"/>
              <a:t>        double </a:t>
            </a:r>
            <a:r>
              <a:rPr lang="en-US" dirty="0" err="1"/>
              <a:t>currentTemp</a:t>
            </a:r>
            <a:r>
              <a:rPr lang="en-US" dirty="0"/>
              <a:t> = 65.0;</a:t>
            </a:r>
          </a:p>
          <a:p>
            <a:pPr marL="0" indent="0">
              <a:buNone/>
            </a:pPr>
            <a:r>
              <a:rPr lang="de-DE" dirty="0"/>
              <a:t>        Random </a:t>
            </a:r>
            <a:r>
              <a:rPr lang="de-DE" dirty="0" err="1"/>
              <a:t>rand</a:t>
            </a:r>
            <a:r>
              <a:rPr lang="de-DE" dirty="0"/>
              <a:t>;</a:t>
            </a:r>
          </a:p>
          <a:p>
            <a:pPr marL="0" indent="0">
              <a:buNone/>
            </a:pPr>
            <a:r>
              <a:rPr lang="de-DE" dirty="0"/>
              <a:t>        </a:t>
            </a:r>
            <a:r>
              <a:rPr lang="de-DE" dirty="0" err="1"/>
              <a:t>TempSensor</a:t>
            </a:r>
            <a:r>
              <a:rPr lang="de-DE" dirty="0"/>
              <a:t>(){</a:t>
            </a:r>
          </a:p>
          <a:p>
            <a:pPr marL="0" indent="0">
              <a:buNone/>
            </a:pPr>
            <a:r>
              <a:rPr lang="en-US" dirty="0"/>
              <a:t>            rand = new Random();</a:t>
            </a:r>
          </a:p>
          <a:p>
            <a:pPr marL="0" indent="0">
              <a:buNone/>
            </a:pPr>
            <a:r>
              <a:rPr lang="de-DE" dirty="0"/>
              <a:t>        }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</a:t>
            </a:r>
            <a:r>
              <a:rPr lang="en-US" dirty="0" err="1"/>
              <a:t>Edgent</a:t>
            </a:r>
            <a:r>
              <a:rPr lang="en-US" dirty="0"/>
              <a:t> Docs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       @</a:t>
            </a:r>
            <a:r>
              <a:rPr lang="de-DE" dirty="0" err="1"/>
              <a:t>Override</a:t>
            </a:r>
            <a:r>
              <a:rPr lang="de-DE" dirty="0"/>
              <a:t>   //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()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in </a:t>
            </a:r>
            <a:r>
              <a:rPr lang="de-DE" dirty="0" err="1"/>
              <a:t>Supplier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        public Double get() {</a:t>
            </a:r>
          </a:p>
          <a:p>
            <a:pPr marL="0" indent="0">
              <a:buNone/>
            </a:pPr>
            <a:r>
              <a:rPr lang="en-US" dirty="0"/>
              <a:t>            // Change the current temperature some random amount</a:t>
            </a:r>
          </a:p>
          <a:p>
            <a:pPr marL="0" indent="0">
              <a:buNone/>
            </a:pPr>
            <a:r>
              <a:rPr lang="en-US" dirty="0"/>
              <a:t>            double </a:t>
            </a:r>
            <a:r>
              <a:rPr lang="en-US" dirty="0" err="1"/>
              <a:t>newTemp</a:t>
            </a:r>
            <a:r>
              <a:rPr lang="en-US" dirty="0"/>
              <a:t> = </a:t>
            </a:r>
            <a:r>
              <a:rPr lang="en-US" dirty="0" err="1"/>
              <a:t>rand.nextGaussian</a:t>
            </a:r>
            <a:r>
              <a:rPr lang="en-US" dirty="0"/>
              <a:t>() + </a:t>
            </a:r>
            <a:r>
              <a:rPr lang="en-US" dirty="0" err="1"/>
              <a:t>currentTemp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currentTemp</a:t>
            </a:r>
            <a:r>
              <a:rPr lang="en-US" dirty="0"/>
              <a:t> = </a:t>
            </a:r>
            <a:r>
              <a:rPr lang="en-US" dirty="0" err="1"/>
              <a:t>newTemp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return </a:t>
            </a:r>
            <a:r>
              <a:rPr lang="en-US" dirty="0" err="1"/>
              <a:t>currentTemp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de-DE" dirty="0"/>
              <a:t>        }</a:t>
            </a:r>
          </a:p>
          <a:p>
            <a:pPr marL="0" indent="0">
              <a:buNone/>
            </a:pPr>
            <a:r>
              <a:rPr lang="de-DE" dirty="0"/>
              <a:t>    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</a:t>
            </a:r>
            <a:r>
              <a:rPr lang="en-US" dirty="0" err="1"/>
              <a:t>Edgent</a:t>
            </a:r>
            <a:r>
              <a:rPr lang="en-US" dirty="0"/>
              <a:t> Docs(3)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// First download the appropriate jars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java.util.concurrent.TimeUnit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org.apache.edgent.providers.direct.DirectProvider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org.apache.edgent.topology.TStream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org.apache.edgent.topology.Topology</a:t>
            </a:r>
            <a:r>
              <a:rPr lang="en-US" dirty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</a:t>
            </a:r>
            <a:r>
              <a:rPr lang="en-US" dirty="0" err="1"/>
              <a:t>Edgent</a:t>
            </a:r>
            <a:r>
              <a:rPr lang="en-US" dirty="0"/>
              <a:t> Docs(4)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4674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TempSensorApplication</a:t>
            </a:r>
            <a:r>
              <a:rPr lang="en-US" dirty="0"/>
              <a:t> {    </a:t>
            </a:r>
          </a:p>
          <a:p>
            <a:pPr marL="0" indent="0">
              <a:buNone/>
            </a:pPr>
            <a:r>
              <a:rPr lang="en-US" dirty="0"/>
              <a:t>      public static void main(String[] </a:t>
            </a:r>
            <a:r>
              <a:rPr lang="en-US" dirty="0" err="1"/>
              <a:t>args</a:t>
            </a:r>
            <a:r>
              <a:rPr lang="en-US" dirty="0"/>
              <a:t>) throws Exception {  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TempSensor</a:t>
            </a:r>
            <a:r>
              <a:rPr lang="en-US" dirty="0"/>
              <a:t> sensor = new </a:t>
            </a:r>
            <a:r>
              <a:rPr lang="en-US" dirty="0" err="1"/>
              <a:t>TempSensor</a:t>
            </a:r>
            <a:r>
              <a:rPr lang="en-US" dirty="0"/>
              <a:t>();   // implements Supplier  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DirectProvider</a:t>
            </a:r>
            <a:r>
              <a:rPr lang="en-US" dirty="0"/>
              <a:t> </a:t>
            </a:r>
            <a:r>
              <a:rPr lang="en-US" dirty="0" err="1"/>
              <a:t>dp</a:t>
            </a:r>
            <a:r>
              <a:rPr lang="en-US" dirty="0"/>
              <a:t> = new </a:t>
            </a:r>
            <a:r>
              <a:rPr lang="en-US" dirty="0" err="1"/>
              <a:t>DirectProvider</a:t>
            </a:r>
            <a:r>
              <a:rPr lang="en-US" dirty="0"/>
              <a:t>();   // From the Direct Provider get    </a:t>
            </a:r>
          </a:p>
          <a:p>
            <a:pPr marL="0" indent="0">
              <a:buNone/>
            </a:pPr>
            <a:r>
              <a:rPr lang="en-US" dirty="0"/>
              <a:t>        Topology topology = </a:t>
            </a:r>
            <a:r>
              <a:rPr lang="en-US" dirty="0" err="1"/>
              <a:t>dp.newTopology</a:t>
            </a:r>
            <a:r>
              <a:rPr lang="en-US" dirty="0"/>
              <a:t>();        // a topology and ask it to poll code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TStream</a:t>
            </a:r>
            <a:r>
              <a:rPr lang="en-US" dirty="0"/>
              <a:t>&lt;Double&gt; </a:t>
            </a:r>
            <a:r>
              <a:rPr lang="en-US" dirty="0" err="1"/>
              <a:t>tempReadings</a:t>
            </a:r>
            <a:r>
              <a:rPr lang="en-US" dirty="0"/>
              <a:t> = </a:t>
            </a:r>
            <a:r>
              <a:rPr lang="en-US" dirty="0" err="1"/>
              <a:t>topology.poll</a:t>
            </a:r>
            <a:r>
              <a:rPr lang="en-US" dirty="0"/>
              <a:t>(sensor, 1, </a:t>
            </a:r>
            <a:r>
              <a:rPr lang="en-US" dirty="0" err="1"/>
              <a:t>TimeUnit.MILLISECONDS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TStream</a:t>
            </a:r>
            <a:r>
              <a:rPr lang="en-US" dirty="0"/>
              <a:t>&lt;Double&gt; </a:t>
            </a:r>
            <a:r>
              <a:rPr lang="en-US" dirty="0" err="1"/>
              <a:t>filteredReadings</a:t>
            </a:r>
            <a:r>
              <a:rPr lang="en-US" dirty="0"/>
              <a:t> = </a:t>
            </a:r>
            <a:r>
              <a:rPr lang="en-US" dirty="0" err="1"/>
              <a:t>tempReadings.filter</a:t>
            </a:r>
            <a:r>
              <a:rPr lang="en-US" dirty="0"/>
              <a:t>(reading -&gt; reading &lt; 50 || reading &gt; 80);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filteredReadings.print</a:t>
            </a:r>
            <a:r>
              <a:rPr lang="en-US" dirty="0"/>
              <a:t>();   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dp.submit</a:t>
            </a:r>
            <a:r>
              <a:rPr lang="en-US" dirty="0"/>
              <a:t>(topology);      </a:t>
            </a:r>
          </a:p>
          <a:p>
            <a:pPr marL="0" indent="0">
              <a:buNone/>
            </a:pP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</a:t>
            </a:r>
            <a:r>
              <a:rPr lang="en-US" dirty="0" err="1"/>
              <a:t>Edgent</a:t>
            </a:r>
            <a:r>
              <a:rPr lang="en-US" dirty="0"/>
              <a:t> Docs(5)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467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/>
              <a:t>42.21773497632803</a:t>
            </a:r>
          </a:p>
          <a:p>
            <a:pPr marL="0" indent="0">
              <a:buNone/>
            </a:pPr>
            <a:r>
              <a:rPr lang="is-IS" dirty="0"/>
              <a:t>43.778600196956134</a:t>
            </a:r>
          </a:p>
          <a:p>
            <a:pPr marL="0" indent="0">
              <a:buNone/>
            </a:pPr>
            <a:r>
              <a:rPr lang="is-IS" dirty="0"/>
              <a:t>43.50474973480867</a:t>
            </a:r>
          </a:p>
          <a:p>
            <a:pPr marL="0" indent="0">
              <a:buNone/>
            </a:pPr>
            <a:r>
              <a:rPr lang="is-IS" dirty="0"/>
              <a:t>43.825909511894686</a:t>
            </a:r>
          </a:p>
          <a:p>
            <a:pPr marL="0" indent="0">
              <a:buNone/>
            </a:pPr>
            <a:r>
              <a:rPr lang="is-IS" dirty="0"/>
              <a:t>45.161912344306764</a:t>
            </a:r>
          </a:p>
          <a:p>
            <a:pPr marL="0" indent="0">
              <a:buNone/>
            </a:pPr>
            <a:r>
              <a:rPr lang="is-IS" dirty="0"/>
              <a:t>46.12672565018012</a:t>
            </a:r>
          </a:p>
          <a:p>
            <a:pPr marL="0" indent="0">
              <a:buNone/>
            </a:pPr>
            <a:r>
              <a:rPr lang="is-IS" dirty="0"/>
              <a:t>47.566025733982215</a:t>
            </a:r>
          </a:p>
          <a:p>
            <a:pPr marL="0" indent="0">
              <a:buNone/>
            </a:pPr>
            <a:r>
              <a:rPr lang="is-IS" dirty="0"/>
              <a:t>47.660160245707836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00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code and the Javadoc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825228" cy="49371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TStream</a:t>
            </a:r>
            <a:r>
              <a:rPr lang="en-US" dirty="0"/>
              <a:t>&lt;Double&gt; </a:t>
            </a:r>
            <a:r>
              <a:rPr lang="en-US" dirty="0" err="1"/>
              <a:t>tempReadings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                               </a:t>
            </a:r>
            <a:r>
              <a:rPr lang="en-US" dirty="0" err="1"/>
              <a:t>topology.poll</a:t>
            </a:r>
            <a:r>
              <a:rPr lang="en-US" dirty="0"/>
              <a:t>(sensor, 1, </a:t>
            </a:r>
            <a:r>
              <a:rPr lang="en-US" dirty="0" err="1"/>
              <a:t>TimeUnit.MILLISECONDS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TStream</a:t>
            </a:r>
            <a:r>
              <a:rPr lang="en-US" dirty="0"/>
              <a:t>&lt;Double&gt; </a:t>
            </a:r>
            <a:r>
              <a:rPr lang="en-US" dirty="0" err="1"/>
              <a:t>filteredReadings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                               </a:t>
            </a:r>
            <a:r>
              <a:rPr lang="en-US" dirty="0" err="1"/>
              <a:t>tempReadings.filter</a:t>
            </a:r>
            <a:r>
              <a:rPr lang="en-US" dirty="0"/>
              <a:t>(reading -&gt; reading &lt; 50 || reading &gt; 80);  </a:t>
            </a:r>
          </a:p>
          <a:p>
            <a:pPr marL="0" indent="0">
              <a:buNone/>
            </a:pPr>
            <a:r>
              <a:rPr lang="en-US" dirty="0"/>
              <a:t>From the </a:t>
            </a:r>
            <a:r>
              <a:rPr lang="en-US" dirty="0" err="1"/>
              <a:t>Edgent</a:t>
            </a:r>
            <a:r>
              <a:rPr lang="en-US" dirty="0"/>
              <a:t> Javadoc:</a:t>
            </a:r>
          </a:p>
          <a:p>
            <a:pPr marL="0" indent="0">
              <a:buNone/>
            </a:pPr>
            <a:r>
              <a:rPr lang="en-US" b="1" dirty="0"/>
              <a:t>filter</a:t>
            </a:r>
          </a:p>
          <a:p>
            <a:pPr marL="0" indent="0">
              <a:buNone/>
            </a:pPr>
            <a:r>
              <a:rPr lang="en-US" dirty="0">
                <a:hlinkClick r:id="rId2" tooltip="interface in org.apache.edgent.topology"/>
              </a:rPr>
              <a:t>TStream</a:t>
            </a:r>
            <a:r>
              <a:rPr lang="en-US" dirty="0"/>
              <a:t>&lt;</a:t>
            </a:r>
            <a:r>
              <a:rPr lang="en-US" dirty="0">
                <a:hlinkClick r:id="rId2" tooltip="type parameter in TStream"/>
              </a:rPr>
              <a:t>T</a:t>
            </a:r>
            <a:r>
              <a:rPr lang="en-US" dirty="0"/>
              <a:t>&gt; filter(</a:t>
            </a:r>
            <a:r>
              <a:rPr lang="en-US" dirty="0">
                <a:hlinkClick r:id="rId3" tooltip="interface in org.apache.edgent.function"/>
              </a:rPr>
              <a:t>Predicate</a:t>
            </a:r>
            <a:r>
              <a:rPr lang="en-US" dirty="0"/>
              <a:t>&lt;</a:t>
            </a:r>
            <a:r>
              <a:rPr lang="en-US" dirty="0">
                <a:hlinkClick r:id="rId2" tooltip="type parameter in TStream"/>
              </a:rPr>
              <a:t>T</a:t>
            </a:r>
            <a:r>
              <a:rPr lang="en-US" dirty="0"/>
              <a:t>&gt; predicate)Declare a new stream that filters tuples from this stream. </a:t>
            </a:r>
          </a:p>
          <a:p>
            <a:pPr marL="0" indent="0">
              <a:buNone/>
            </a:pPr>
            <a:r>
              <a:rPr lang="en-US" dirty="0"/>
              <a:t>Each tuple t on this stream will appear in the returned stream if </a:t>
            </a:r>
            <a:r>
              <a:rPr lang="en-US" dirty="0">
                <a:hlinkClick r:id="rId4"/>
              </a:rPr>
              <a:t>filter.test(t)</a:t>
            </a:r>
            <a:r>
              <a:rPr lang="en-US" dirty="0"/>
              <a:t> returns true. </a:t>
            </a:r>
          </a:p>
          <a:p>
            <a:pPr marL="0" indent="0">
              <a:buNone/>
            </a:pPr>
            <a:r>
              <a:rPr lang="en-US" dirty="0"/>
              <a:t>If </a:t>
            </a:r>
            <a:r>
              <a:rPr lang="en-US" dirty="0" err="1"/>
              <a:t>filter.test</a:t>
            </a:r>
            <a:r>
              <a:rPr lang="en-US" dirty="0"/>
              <a:t>(t) returns false then then t will not appear in the returned stream. </a:t>
            </a:r>
          </a:p>
          <a:p>
            <a:pPr marL="0" indent="0">
              <a:buNone/>
            </a:pPr>
            <a:r>
              <a:rPr lang="en-US" dirty="0"/>
              <a:t>Examples of filtering out all empty strings from stream s of type String</a:t>
            </a:r>
          </a:p>
          <a:p>
            <a:pPr marL="0" indent="0">
              <a:buNone/>
            </a:pPr>
            <a:r>
              <a:rPr lang="en-US" dirty="0" err="1"/>
              <a:t>TStream</a:t>
            </a:r>
            <a:r>
              <a:rPr lang="en-US" dirty="0"/>
              <a:t>&lt;String&gt; s = ... </a:t>
            </a:r>
            <a:r>
              <a:rPr lang="en-US" dirty="0" err="1"/>
              <a:t>TStream</a:t>
            </a:r>
            <a:r>
              <a:rPr lang="en-US" dirty="0"/>
              <a:t>&lt;String&gt; filtered = </a:t>
            </a:r>
            <a:r>
              <a:rPr lang="en-US" dirty="0" err="1"/>
              <a:t>s.filter</a:t>
            </a:r>
            <a:r>
              <a:rPr lang="en-US" dirty="0"/>
              <a:t>(t -&gt; !</a:t>
            </a:r>
            <a:r>
              <a:rPr lang="en-US" dirty="0" err="1"/>
              <a:t>t.isEmpty</a:t>
            </a:r>
            <a:r>
              <a:rPr lang="en-US" dirty="0"/>
              <a:t>()); </a:t>
            </a:r>
          </a:p>
          <a:p>
            <a:pPr marL="0" indent="0">
              <a:buNone/>
            </a:pPr>
            <a:r>
              <a:rPr lang="en-US" b="1" dirty="0"/>
              <a:t>Parameters:</a:t>
            </a:r>
          </a:p>
          <a:p>
            <a:pPr marL="0" indent="0">
              <a:buNone/>
            </a:pPr>
            <a:r>
              <a:rPr lang="en-US" dirty="0"/>
              <a:t>predicate - Filtering logic to be executed against each </a:t>
            </a:r>
            <a:r>
              <a:rPr lang="en-US" dirty="0" err="1"/>
              <a:t>tuple.</a:t>
            </a:r>
            <a:r>
              <a:rPr lang="en-US" b="1" dirty="0" err="1"/>
              <a:t>Returns:</a:t>
            </a:r>
            <a:r>
              <a:rPr lang="en-US" dirty="0" err="1"/>
              <a:t>Filtered</a:t>
            </a:r>
            <a:r>
              <a:rPr lang="en-US" dirty="0"/>
              <a:t> stream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</a:t>
            </a:r>
            <a:r>
              <a:rPr lang="en-US" dirty="0" err="1"/>
              <a:t>Technologie</a:t>
            </a:r>
            <a:endParaRPr lang="en-US" dirty="0"/>
          </a:p>
          <a:p>
            <a:endParaRPr lang="en-US" dirty="0"/>
          </a:p>
          <a:p>
            <a:r>
              <a:rPr lang="en-US" dirty="0"/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87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Edgent</a:t>
            </a:r>
            <a:r>
              <a:rPr lang="en-US" dirty="0"/>
              <a:t> API Essentials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75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 </a:t>
            </a:r>
            <a:r>
              <a:rPr lang="en-US" b="1" dirty="0"/>
              <a:t>tuple</a:t>
            </a:r>
            <a:r>
              <a:rPr lang="en-US" dirty="0"/>
              <a:t> is a finite ordered list of </a:t>
            </a:r>
            <a:r>
              <a:rPr lang="en-US" dirty="0">
                <a:hlinkClick r:id="rId2" tooltip="Element (mathematics)"/>
              </a:rPr>
              <a:t>elements</a:t>
            </a:r>
            <a:r>
              <a:rPr lang="en-US" dirty="0"/>
              <a:t>. In </a:t>
            </a:r>
            <a:r>
              <a:rPr lang="en-US" dirty="0">
                <a:hlinkClick r:id="rId3" tooltip="Mathematics"/>
              </a:rPr>
              <a:t>mathematics</a:t>
            </a:r>
            <a:r>
              <a:rPr lang="en-US" dirty="0"/>
              <a:t>, an </a:t>
            </a:r>
            <a:r>
              <a:rPr lang="en-US" b="1" i="1" dirty="0"/>
              <a:t>n</a:t>
            </a:r>
            <a:r>
              <a:rPr lang="en-US" b="1" dirty="0"/>
              <a:t>-tuple</a:t>
            </a:r>
            <a:r>
              <a:rPr lang="en-US" dirty="0"/>
              <a:t> is a </a:t>
            </a:r>
            <a:r>
              <a:rPr lang="en-US" dirty="0">
                <a:hlinkClick r:id="rId4" tooltip="Sequence"/>
              </a:rPr>
              <a:t>sequence</a:t>
            </a:r>
            <a:r>
              <a:rPr lang="en-US" dirty="0"/>
              <a:t> (or ordered list) of </a:t>
            </a:r>
            <a:r>
              <a:rPr lang="en-US" i="1" dirty="0"/>
              <a:t>n</a:t>
            </a:r>
            <a:r>
              <a:rPr lang="en-US" dirty="0"/>
              <a:t> elements, where </a:t>
            </a:r>
            <a:r>
              <a:rPr lang="en-US" i="1" dirty="0"/>
              <a:t>n</a:t>
            </a:r>
            <a:r>
              <a:rPr lang="en-US" dirty="0"/>
              <a:t> is a non-negative integer. There is only one 0-tuple, an empty sequence. (Wiki)</a:t>
            </a:r>
          </a:p>
          <a:p>
            <a:r>
              <a:rPr lang="en-US" dirty="0"/>
              <a:t>In </a:t>
            </a:r>
            <a:r>
              <a:rPr lang="en-US" dirty="0" err="1"/>
              <a:t>Edgent</a:t>
            </a:r>
            <a:r>
              <a:rPr lang="en-US" dirty="0"/>
              <a:t>, a continuous sequence of </a:t>
            </a:r>
            <a:r>
              <a:rPr lang="en-US" dirty="0">
                <a:solidFill>
                  <a:srgbClr val="C00000"/>
                </a:solidFill>
              </a:rPr>
              <a:t>tuples</a:t>
            </a:r>
            <a:r>
              <a:rPr lang="en-US" dirty="0"/>
              <a:t> is processed in a </a:t>
            </a:r>
            <a:r>
              <a:rPr lang="en-US" dirty="0">
                <a:solidFill>
                  <a:srgbClr val="C00000"/>
                </a:solidFill>
              </a:rPr>
              <a:t>stream</a:t>
            </a:r>
            <a:r>
              <a:rPr lang="en-US" dirty="0"/>
              <a:t>.</a:t>
            </a:r>
          </a:p>
          <a:p>
            <a:r>
              <a:rPr lang="en-US" dirty="0"/>
              <a:t>Logical subsets of the stream may be processed in </a:t>
            </a:r>
            <a:r>
              <a:rPr lang="en-US" dirty="0">
                <a:solidFill>
                  <a:srgbClr val="C00000"/>
                </a:solidFill>
              </a:rPr>
              <a:t>windows</a:t>
            </a:r>
            <a:r>
              <a:rPr lang="en-US" dirty="0"/>
              <a:t>.</a:t>
            </a:r>
          </a:p>
          <a:p>
            <a:r>
              <a:rPr lang="en-US" dirty="0"/>
              <a:t>Basic streams may have functions applied and be transformed into </a:t>
            </a:r>
            <a:r>
              <a:rPr lang="en-US" dirty="0">
                <a:solidFill>
                  <a:srgbClr val="C00000"/>
                </a:solidFill>
              </a:rPr>
              <a:t>derived streams</a:t>
            </a:r>
            <a:r>
              <a:rPr lang="en-US" dirty="0"/>
              <a:t>. For example, basic stream of temperatures may be transformed into a more selective stream of very high or very low temperatures.</a:t>
            </a:r>
          </a:p>
          <a:p>
            <a:r>
              <a:rPr lang="en-US" dirty="0"/>
              <a:t>You may </a:t>
            </a:r>
            <a:r>
              <a:rPr lang="en-US" dirty="0">
                <a:solidFill>
                  <a:srgbClr val="C00000"/>
                </a:solidFill>
              </a:rPr>
              <a:t>sink</a:t>
            </a:r>
            <a:r>
              <a:rPr lang="en-US" dirty="0"/>
              <a:t> a stream (end processing on it) by simply passing on the tuples to an external system or user interface.</a:t>
            </a:r>
          </a:p>
          <a:p>
            <a:r>
              <a:rPr lang="en-US" dirty="0"/>
              <a:t>Simple applications may just be a pipeline of streams, for example, logically: </a:t>
            </a:r>
          </a:p>
          <a:p>
            <a:r>
              <a:rPr lang="en-US" dirty="0"/>
              <a:t>source --&gt; filter --&gt; transform --&gt; aggregate --&gt; send to MQTT </a:t>
            </a:r>
          </a:p>
          <a:p>
            <a:r>
              <a:rPr lang="en-US" dirty="0"/>
              <a:t>However </a:t>
            </a:r>
            <a:r>
              <a:rPr lang="en-US" dirty="0" err="1"/>
              <a:t>Edgent</a:t>
            </a:r>
            <a:r>
              <a:rPr lang="en-US" dirty="0"/>
              <a:t> allows arbitrary </a:t>
            </a:r>
            <a:r>
              <a:rPr lang="en-US" dirty="0">
                <a:solidFill>
                  <a:srgbClr val="C00000"/>
                </a:solidFill>
              </a:rPr>
              <a:t>topologies</a:t>
            </a:r>
            <a:r>
              <a:rPr lang="en-US" dirty="0"/>
              <a:t> including:</a:t>
            </a:r>
          </a:p>
          <a:p>
            <a:pPr lvl="1"/>
            <a:r>
              <a:rPr lang="en-US" dirty="0"/>
              <a:t>Multiple source streams in an application</a:t>
            </a:r>
          </a:p>
          <a:p>
            <a:pPr lvl="1"/>
            <a:r>
              <a:rPr lang="en-US" dirty="0"/>
              <a:t>Multiple sinks in an application</a:t>
            </a:r>
          </a:p>
          <a:p>
            <a:pPr lvl="1"/>
            <a:r>
              <a:rPr lang="en-US" dirty="0"/>
              <a:t>Different ways to combine stream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Essentials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799"/>
            <a:ext cx="9558528" cy="49371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http://edgent.incubator.apache.org/docs/streaming-concepts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Filter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:  (Filter is a method of </a:t>
            </a:r>
            <a:r>
              <a:rPr lang="en-US" dirty="0" err="1"/>
              <a:t>Tstream</a:t>
            </a:r>
            <a:r>
              <a:rPr lang="en-US" dirty="0"/>
              <a:t> 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TStream</a:t>
            </a:r>
            <a:r>
              <a:rPr lang="en-US" dirty="0"/>
              <a:t>&lt;Integer&gt; filtered = </a:t>
            </a:r>
            <a:r>
              <a:rPr lang="en-US" dirty="0" err="1"/>
              <a:t>stream.filter</a:t>
            </a:r>
            <a:r>
              <a:rPr lang="en-US" dirty="0"/>
              <a:t>(t -&gt; t &gt;= 5); </a:t>
            </a:r>
          </a:p>
          <a:p>
            <a:r>
              <a:rPr lang="en-US" dirty="0">
                <a:solidFill>
                  <a:srgbClr val="C00000"/>
                </a:solidFill>
              </a:rPr>
              <a:t>Split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: (</a:t>
            </a:r>
            <a:r>
              <a:rPr lang="en-US" dirty="0" err="1"/>
              <a:t>getVal</a:t>
            </a:r>
            <a:r>
              <a:rPr lang="en-US" dirty="0"/>
              <a:t>() decides the stream with an integer)</a:t>
            </a:r>
          </a:p>
          <a:p>
            <a:pPr marL="0" indent="0">
              <a:buNone/>
            </a:pPr>
            <a:r>
              <a:rPr lang="en-US" dirty="0"/>
              <a:t>            List&lt;</a:t>
            </a:r>
            <a:r>
              <a:rPr lang="en-US" dirty="0" err="1"/>
              <a:t>TStream</a:t>
            </a:r>
            <a:r>
              <a:rPr lang="en-US" dirty="0"/>
              <a:t>&lt;String&gt;&gt; streams = </a:t>
            </a:r>
            <a:r>
              <a:rPr lang="en-US" dirty="0" err="1"/>
              <a:t>stream.split</a:t>
            </a:r>
            <a:r>
              <a:rPr lang="en-US" dirty="0"/>
              <a:t>(2, tuple -&gt; </a:t>
            </a:r>
            <a:r>
              <a:rPr lang="en-US" dirty="0" err="1"/>
              <a:t>tuple.getVal</a:t>
            </a:r>
            <a:r>
              <a:rPr lang="en-US" dirty="0"/>
              <a:t>());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Union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TStream</a:t>
            </a:r>
            <a:r>
              <a:rPr lang="en-US" dirty="0"/>
              <a:t>&lt;String&gt; stream = stream1.union(stream2);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Windowing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TWindow</a:t>
            </a:r>
            <a:r>
              <a:rPr lang="en-US" dirty="0"/>
              <a:t>&lt;Integer&gt; window = </a:t>
            </a:r>
            <a:r>
              <a:rPr lang="en-US" dirty="0" err="1"/>
              <a:t>stream.last</a:t>
            </a:r>
            <a:r>
              <a:rPr lang="en-US" dirty="0"/>
              <a:t>(5, </a:t>
            </a:r>
            <a:r>
              <a:rPr lang="en-US" dirty="0" err="1"/>
              <a:t>TimeUnit.SECONDS</a:t>
            </a:r>
            <a:r>
              <a:rPr lang="en-US" dirty="0"/>
              <a:t>, tuple -&gt; 0); </a:t>
            </a:r>
          </a:p>
          <a:p>
            <a:pPr marL="0" indent="0">
              <a:buNone/>
            </a:pPr>
            <a:r>
              <a:rPr lang="en-US" dirty="0"/>
              <a:t>Partitioned window of tuples. Logically a window represents an continuously updated ordered list of tuples according to the criteria that created it. For example </a:t>
            </a:r>
            <a:r>
              <a:rPr lang="en-US" dirty="0">
                <a:hlinkClick r:id="rId3"/>
              </a:rPr>
              <a:t>s.last(10, zero())</a:t>
            </a:r>
            <a:r>
              <a:rPr lang="en-US" dirty="0"/>
              <a:t> declares a window with a single partition that at any time contains the last ten tuples seen on stream </a:t>
            </a:r>
            <a:r>
              <a:rPr lang="en-US" dirty="0" err="1"/>
              <a:t>s.Windows</a:t>
            </a:r>
            <a:r>
              <a:rPr lang="en-US" dirty="0"/>
              <a:t> are partitioned which means the window's configuration is independently maintained for each key seen on the stream. For example with a window created using </a:t>
            </a:r>
            <a:r>
              <a:rPr lang="en-US" dirty="0">
                <a:hlinkClick r:id="rId3"/>
              </a:rPr>
              <a:t>last(3, tuple -&gt; tuple.getId())</a:t>
            </a:r>
            <a:r>
              <a:rPr lang="en-US" dirty="0"/>
              <a:t>then each key has its own window containing the last three tuples with the same key obtained from the tuple's identity using </a:t>
            </a:r>
            <a:r>
              <a:rPr lang="en-US" dirty="0" err="1"/>
              <a:t>getId</a:t>
            </a:r>
            <a:r>
              <a:rPr lang="en-US" dirty="0"/>
              <a:t>().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11200" y="-170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Essentials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799"/>
            <a:ext cx="9558528" cy="49371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Continuous</a:t>
            </a:r>
            <a:r>
              <a:rPr lang="en-US" dirty="0"/>
              <a:t> Aggregate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TWindow</a:t>
            </a:r>
            <a:r>
              <a:rPr lang="en-US" dirty="0"/>
              <a:t>&lt;Integer&gt; window = </a:t>
            </a:r>
            <a:r>
              <a:rPr lang="en-US" dirty="0" err="1"/>
              <a:t>stream.last</a:t>
            </a:r>
            <a:r>
              <a:rPr lang="en-US" dirty="0"/>
              <a:t>(5, </a:t>
            </a:r>
            <a:r>
              <a:rPr lang="en-US" dirty="0" err="1"/>
              <a:t>TimeUnit.SECONDS</a:t>
            </a:r>
            <a:r>
              <a:rPr lang="en-US" dirty="0"/>
              <a:t>, tuple -&gt; 0);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TStream</a:t>
            </a:r>
            <a:r>
              <a:rPr lang="en-US" dirty="0"/>
              <a:t>&lt;Integer&gt; max = </a:t>
            </a:r>
            <a:r>
              <a:rPr lang="en-US" dirty="0" err="1"/>
              <a:t>window.aggregate</a:t>
            </a:r>
            <a:r>
              <a:rPr lang="en-US" dirty="0"/>
              <a:t>((tuples, key) -&gt; { return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 err="1"/>
              <a:t>Collections.max</a:t>
            </a:r>
            <a:r>
              <a:rPr lang="en-US" dirty="0"/>
              <a:t>(tuples); });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each integer in the widow (during the last 5 seconds), create a stream of maximal values.</a:t>
            </a:r>
          </a:p>
          <a:p>
            <a:pPr marL="0" indent="0">
              <a:buNone/>
            </a:pPr>
            <a:r>
              <a:rPr lang="en-US" dirty="0"/>
              <a:t>These are 1-tuples and we are not partitioning the window on a key.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11200" y="-170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Node-Red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766987"/>
            <a:ext cx="8654902" cy="45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Essentials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799"/>
            <a:ext cx="9558528" cy="4937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Map</a:t>
            </a:r>
            <a:r>
              <a:rPr lang="en-US" dirty="0"/>
              <a:t> code in </a:t>
            </a:r>
            <a:r>
              <a:rPr lang="en-US" dirty="0" err="1"/>
              <a:t>Edgent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map is a member of </a:t>
            </a:r>
            <a:r>
              <a:rPr lang="en-US" dirty="0" err="1"/>
              <a:t>TStream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TStream</a:t>
            </a:r>
            <a:r>
              <a:rPr lang="en-US" dirty="0"/>
              <a:t>&lt;String&gt; </a:t>
            </a:r>
            <a:r>
              <a:rPr lang="en-US" dirty="0" err="1"/>
              <a:t>gsm</a:t>
            </a:r>
            <a:r>
              <a:rPr lang="en-US" dirty="0"/>
              <a:t> = </a:t>
            </a:r>
            <a:r>
              <a:rPr lang="en-US" dirty="0" err="1"/>
              <a:t>gsf.map</a:t>
            </a:r>
            <a:r>
              <a:rPr lang="en-US" dirty="0"/>
              <a:t>( g -&gt; "G:" + g + ":" ); </a:t>
            </a:r>
          </a:p>
          <a:p>
            <a:pPr marL="0" indent="0">
              <a:buNone/>
            </a:pPr>
            <a:r>
              <a:rPr lang="en-US" dirty="0"/>
              <a:t>For each g on the </a:t>
            </a:r>
            <a:r>
              <a:rPr lang="en-US" dirty="0" err="1"/>
              <a:t>gsf</a:t>
            </a:r>
            <a:r>
              <a:rPr lang="en-US" dirty="0"/>
              <a:t> stream, the result of the expression is present on the derived stream.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Sink</a:t>
            </a:r>
            <a:r>
              <a:rPr lang="en-US" dirty="0"/>
              <a:t> (terminate a stream)</a:t>
            </a:r>
          </a:p>
          <a:p>
            <a:pPr marL="0" indent="0">
              <a:buNone/>
            </a:pPr>
            <a:r>
              <a:rPr lang="en-US" dirty="0" err="1"/>
              <a:t>gsm.print</a:t>
            </a:r>
            <a:r>
              <a:rPr lang="en-US" dirty="0"/>
              <a:t>(); is short for</a:t>
            </a:r>
          </a:p>
          <a:p>
            <a:pPr marL="0" indent="0">
              <a:buNone/>
            </a:pPr>
            <a:r>
              <a:rPr lang="en-US" dirty="0" err="1"/>
              <a:t>gsm.sink</a:t>
            </a:r>
            <a:r>
              <a:rPr lang="en-US" dirty="0"/>
              <a:t>(t -&gt; </a:t>
            </a:r>
            <a:r>
              <a:rPr lang="en-US" dirty="0" err="1"/>
              <a:t>System.out.println</a:t>
            </a:r>
            <a:r>
              <a:rPr lang="en-US" dirty="0"/>
              <a:t>(t));</a:t>
            </a:r>
          </a:p>
          <a:p>
            <a:pPr marL="0" indent="0">
              <a:buNone/>
            </a:pPr>
            <a:r>
              <a:rPr lang="en-US" dirty="0"/>
              <a:t>Unlike </a:t>
            </a:r>
            <a:r>
              <a:rPr lang="en-US" dirty="0" err="1"/>
              <a:t>TStream.filter</a:t>
            </a:r>
            <a:r>
              <a:rPr lang="en-US" dirty="0"/>
              <a:t>(), </a:t>
            </a:r>
            <a:r>
              <a:rPr lang="en-US" dirty="0" err="1"/>
              <a:t>TStream.print</a:t>
            </a:r>
            <a:r>
              <a:rPr lang="en-US" dirty="0"/>
              <a:t>() does not produce another </a:t>
            </a:r>
            <a:r>
              <a:rPr lang="en-US" dirty="0" err="1"/>
              <a:t>TStream</a:t>
            </a:r>
            <a:r>
              <a:rPr lang="en-US" dirty="0"/>
              <a:t>. This is because </a:t>
            </a:r>
            <a:r>
              <a:rPr lang="en-US" dirty="0" err="1"/>
              <a:t>TStream.print</a:t>
            </a:r>
            <a:r>
              <a:rPr lang="en-US" dirty="0"/>
              <a:t>() is a </a:t>
            </a:r>
            <a:r>
              <a:rPr lang="en-US" b="1" dirty="0"/>
              <a:t>sink</a:t>
            </a:r>
            <a:r>
              <a:rPr lang="en-US" dirty="0"/>
              <a:t>, which represents the terminus of a stream.</a:t>
            </a:r>
          </a:p>
          <a:p>
            <a:pPr marL="0" indent="0">
              <a:buNone/>
            </a:pPr>
            <a:r>
              <a:rPr lang="en-US" dirty="0"/>
              <a:t>In addition to </a:t>
            </a:r>
            <a:r>
              <a:rPr lang="en-US" dirty="0" err="1"/>
              <a:t>TStream.print</a:t>
            </a:r>
            <a:r>
              <a:rPr lang="en-US" dirty="0"/>
              <a:t>() there are other sink operations that send tuples to an MQTT server, JDBC connection, file, or Kafka cluster. Additionally, you can define your own sink by invoking </a:t>
            </a:r>
            <a:r>
              <a:rPr lang="en-US" dirty="0">
                <a:hlinkClick r:id="rId2"/>
              </a:rPr>
              <a:t>TStream.sink()</a:t>
            </a:r>
            <a:r>
              <a:rPr lang="en-US" dirty="0"/>
              <a:t> and passing in your own function.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11200" y="-170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344495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Node 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828800"/>
            <a:ext cx="10299939" cy="4351337"/>
          </a:xfrm>
        </p:spPr>
        <p:txBody>
          <a:bodyPr>
            <a:normAutofit/>
          </a:bodyPr>
          <a:lstStyle/>
          <a:p>
            <a:r>
              <a:rPr lang="en-US" sz="2800" dirty="0"/>
              <a:t>Visual flow based tool based on </a:t>
            </a:r>
            <a:r>
              <a:rPr lang="en-US" sz="2800" dirty="0" err="1"/>
              <a:t>Node.js</a:t>
            </a:r>
            <a:r>
              <a:rPr lang="en-US" sz="2800" dirty="0"/>
              <a:t>.</a:t>
            </a:r>
          </a:p>
          <a:p>
            <a:r>
              <a:rPr lang="en-US" sz="2800" dirty="0"/>
              <a:t>Each black box does one thing well. &gt;750 boxes available.</a:t>
            </a:r>
          </a:p>
          <a:p>
            <a:r>
              <a:rPr lang="en-US" sz="2800" dirty="0"/>
              <a:t>Built for programmers and non-programmers.</a:t>
            </a:r>
          </a:p>
          <a:p>
            <a:r>
              <a:rPr lang="en-US" sz="2800" dirty="0"/>
              <a:t>No or little programming. Hmmm.</a:t>
            </a:r>
          </a:p>
          <a:p>
            <a:r>
              <a:rPr lang="en-US" sz="2800" dirty="0">
                <a:hlinkClick r:id="rId2"/>
              </a:rPr>
              <a:t>Two videos:</a:t>
            </a:r>
          </a:p>
          <a:p>
            <a:r>
              <a:rPr lang="en-US" sz="2800" dirty="0">
                <a:hlinkClick r:id="rId2"/>
              </a:rPr>
              <a:t>https://developer.ibm.com/tv/an-introduction-to-node-red/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https://www.youtube.com/watch?v=f5o4tIz2Zzc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Edge analytics </a:t>
            </a:r>
            <a:r>
              <a:rPr lang="en-US" dirty="0"/>
              <a:t>is an approach to data collection and analysis in which an automated analytical computation is performed on data at a sensor, network switch or other device instead of waiting for the data to be sent back to a centralized data store. – From </a:t>
            </a:r>
            <a:r>
              <a:rPr lang="en-US" dirty="0" err="1"/>
              <a:t>WhatIs.com</a:t>
            </a:r>
            <a:r>
              <a:rPr lang="en-US" dirty="0"/>
              <a:t>.</a:t>
            </a:r>
          </a:p>
          <a:p>
            <a:r>
              <a:rPr lang="en-US" dirty="0"/>
              <a:t>The edge itself is a </a:t>
            </a:r>
            <a:r>
              <a:rPr lang="en-US" dirty="0">
                <a:solidFill>
                  <a:srgbClr val="0070C0"/>
                </a:solidFill>
              </a:rPr>
              <a:t>constrained</a:t>
            </a:r>
            <a:r>
              <a:rPr lang="en-US" dirty="0"/>
              <a:t> area:</a:t>
            </a:r>
          </a:p>
          <a:p>
            <a:pPr marL="0" indent="0">
              <a:buNone/>
            </a:pPr>
            <a:r>
              <a:rPr lang="en-US" dirty="0"/>
              <a:t>         	Constraints include weight, space, cost, battery life, disconnected            	operation, intermittent networks, limited connectivity, cost of 	network usage, etc.</a:t>
            </a:r>
          </a:p>
          <a:p>
            <a:r>
              <a:rPr lang="en-US" dirty="0"/>
              <a:t>An edge environment may contain a half dozen sensors or thousands of sensors.</a:t>
            </a:r>
          </a:p>
          <a:p>
            <a:r>
              <a:rPr lang="en-US" dirty="0"/>
              <a:t>We might need a global view of what is going on on the edge.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8000"/>
            <a:ext cx="10287000" cy="566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8200" y="646430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http://</a:t>
            </a:r>
            <a:r>
              <a:rPr lang="en-US" dirty="0" err="1"/>
              <a:t>edgent.incubator.apache.org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44600" y="6311900"/>
            <a:ext cx="889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analytics                                                                                  Central Analytics</a:t>
            </a:r>
          </a:p>
        </p:txBody>
      </p:sp>
    </p:spTree>
    <p:extLst>
      <p:ext uri="{BB962C8B-B14F-4D97-AF65-F5344CB8AC3E}">
        <p14:creationId xmlns:p14="http://schemas.microsoft.com/office/powerpoint/2010/main" val="134477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</a:t>
            </a:r>
            <a:r>
              <a:rPr lang="en-US" dirty="0" err="1"/>
              <a:t>Edgent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IBM Quarks launched in February 2016.</a:t>
            </a:r>
          </a:p>
          <a:p>
            <a:r>
              <a:rPr lang="en-US" dirty="0"/>
              <a:t>Became </a:t>
            </a:r>
            <a:r>
              <a:rPr lang="en-US" dirty="0" err="1"/>
              <a:t>Edgent</a:t>
            </a:r>
            <a:r>
              <a:rPr lang="en-US" dirty="0"/>
              <a:t> and open sourced to Apache.</a:t>
            </a:r>
          </a:p>
          <a:p>
            <a:r>
              <a:rPr lang="en-US" dirty="0"/>
              <a:t>Designed for edge analytics on a constrained device.</a:t>
            </a:r>
          </a:p>
          <a:p>
            <a:r>
              <a:rPr lang="en-US" dirty="0"/>
              <a:t>IBM’s Node Red, Apache Spark Streaming and Apache </a:t>
            </a:r>
            <a:r>
              <a:rPr lang="en-US" dirty="0" err="1"/>
              <a:t>Flink</a:t>
            </a:r>
            <a:r>
              <a:rPr lang="en-US" dirty="0"/>
              <a:t> are typically found on the back end.</a:t>
            </a:r>
          </a:p>
          <a:p>
            <a:r>
              <a:rPr lang="en-US" dirty="0"/>
              <a:t>Front end analytics important but may not be as rich as data stores on the backend.</a:t>
            </a:r>
          </a:p>
          <a:p>
            <a:r>
              <a:rPr lang="en-US" dirty="0" err="1"/>
              <a:t>Edgent</a:t>
            </a:r>
            <a:r>
              <a:rPr lang="en-US" dirty="0"/>
              <a:t> is an SDK for the edge (you pick and choose what to deploy).</a:t>
            </a:r>
          </a:p>
          <a:p>
            <a:r>
              <a:rPr lang="en-US" dirty="0"/>
              <a:t>You may run on the edge with no communications or only intermittent connectivity.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run on </a:t>
            </a:r>
            <a:r>
              <a:rPr lang="en-US" dirty="0" err="1"/>
              <a:t>Rasberry</a:t>
            </a:r>
            <a:r>
              <a:rPr lang="en-US" dirty="0"/>
              <a:t> Pi or Android devices</a:t>
            </a:r>
          </a:p>
          <a:p>
            <a:r>
              <a:rPr lang="en-US" dirty="0"/>
              <a:t>Currently Java based and does not run on Swift or iPhone</a:t>
            </a:r>
          </a:p>
          <a:p>
            <a:r>
              <a:rPr lang="en-US" dirty="0"/>
              <a:t> A simple </a:t>
            </a:r>
            <a:r>
              <a:rPr lang="en-US" dirty="0" err="1"/>
              <a:t>linux</a:t>
            </a:r>
            <a:r>
              <a:rPr lang="en-US" dirty="0"/>
              <a:t> box on the edge can run Java and </a:t>
            </a:r>
            <a:r>
              <a:rPr lang="en-US" dirty="0" err="1"/>
              <a:t>Edgent</a:t>
            </a:r>
            <a:endParaRPr lang="en-US" dirty="0"/>
          </a:p>
          <a:p>
            <a:r>
              <a:rPr lang="en-US" dirty="0" err="1"/>
              <a:t>Edgent</a:t>
            </a:r>
            <a:r>
              <a:rPr lang="en-US" dirty="0"/>
              <a:t> is a programming model (functional flow API) and a lightweight embeddable runtime for edge analytics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Analytics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Less and more selective communication to backend.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Make local decisions (valuable especially when disconnected).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Central analytics system collects timely and relevant data from the edge analytics system.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Central analytics system is not constrained like the edge. Multiple devices may be reporting to the central analytics system.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The edge may receive commands from the central analytics system.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The central system, for example, may ask the edge to report more often if conditions require.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Central analytics is not required but is a likely pattern. Perhaps you only require local decision making.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The Central analytics system may have access to systems of record as well as a much wider variety of data over many devices and types of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95-733 Internet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2732</TotalTime>
  <Words>2009</Words>
  <Application>Microsoft Macintosh PowerPoint</Application>
  <PresentationFormat>Widescreen</PresentationFormat>
  <Paragraphs>334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Schoolbook</vt:lpstr>
      <vt:lpstr>Times New Roman</vt:lpstr>
      <vt:lpstr>Wingdings 2</vt:lpstr>
      <vt:lpstr>View</vt:lpstr>
      <vt:lpstr>Flow Programming – Centralized and on the Edge </vt:lpstr>
      <vt:lpstr>Node-Red is a browser based flow language</vt:lpstr>
      <vt:lpstr>Node-Red</vt:lpstr>
      <vt:lpstr>Node Red</vt:lpstr>
      <vt:lpstr>Definitions</vt:lpstr>
      <vt:lpstr>PowerPoint Presentation</vt:lpstr>
      <vt:lpstr>Apache Edgent</vt:lpstr>
      <vt:lpstr>Edgent</vt:lpstr>
      <vt:lpstr>Edge Analytics Value</vt:lpstr>
      <vt:lpstr>Use Case</vt:lpstr>
      <vt:lpstr>Main Features of Edgent  </vt:lpstr>
      <vt:lpstr>Java Lambda Expressions (1)</vt:lpstr>
      <vt:lpstr>Java Lambda Expressions (2)</vt:lpstr>
      <vt:lpstr>Java Lambda Expressions (3)</vt:lpstr>
      <vt:lpstr>Java Lambda Expressions (4)</vt:lpstr>
      <vt:lpstr>Java Lambda Expressions (5)</vt:lpstr>
      <vt:lpstr>Java Lambda Expressions (6)</vt:lpstr>
      <vt:lpstr>Java Lambda Expressions (7)</vt:lpstr>
      <vt:lpstr>Java Lambda Expressions (8)</vt:lpstr>
      <vt:lpstr>Java Lambda Expressions (9)</vt:lpstr>
      <vt:lpstr>Edgent Example from Edgent Docs</vt:lpstr>
      <vt:lpstr>Example from Edgent Docs (2)</vt:lpstr>
      <vt:lpstr>Example from Edgent Docs(3)</vt:lpstr>
      <vt:lpstr>Example from Edgent Docs(4)</vt:lpstr>
      <vt:lpstr>Example from Edgent Docs(5)</vt:lpstr>
      <vt:lpstr>Consider the code and the Javadoc</vt:lpstr>
      <vt:lpstr>Edgent API Essentials</vt:lpstr>
      <vt:lpstr>Streaming Essentials (1)</vt:lpstr>
      <vt:lpstr>Streaming Essentials (2)</vt:lpstr>
      <vt:lpstr>Streaming Essentials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MQTT </dc:title>
  <dc:creator>Microsoft Office User</dc:creator>
  <cp:lastModifiedBy>Microsoft Office User</cp:lastModifiedBy>
  <cp:revision>147</cp:revision>
  <dcterms:created xsi:type="dcterms:W3CDTF">2016-08-04T01:00:56Z</dcterms:created>
  <dcterms:modified xsi:type="dcterms:W3CDTF">2019-10-08T18:36:46Z</dcterms:modified>
</cp:coreProperties>
</file>