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7" r:id="rId2"/>
    <p:sldId id="265" r:id="rId3"/>
    <p:sldId id="259" r:id="rId4"/>
    <p:sldId id="261" r:id="rId5"/>
    <p:sldId id="267" r:id="rId6"/>
    <p:sldId id="268" r:id="rId7"/>
    <p:sldId id="269" r:id="rId8"/>
    <p:sldId id="270" r:id="rId9"/>
    <p:sldId id="262" r:id="rId10"/>
    <p:sldId id="266" r:id="rId11"/>
    <p:sldId id="263" r:id="rId12"/>
    <p:sldId id="260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13"/>
    <p:restoredTop sz="90041"/>
  </p:normalViewPr>
  <p:slideViewPr>
    <p:cSldViewPr snapToGrid="0" snapToObjects="1">
      <p:cViewPr>
        <p:scale>
          <a:sx n="100" d="100"/>
          <a:sy n="100" d="100"/>
        </p:scale>
        <p:origin x="125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AFA6E-5B69-A041-9E4E-17008FBC34D4}" type="datetimeFigureOut">
              <a:rPr lang="en-US" smtClean="0"/>
              <a:t>9/7/17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3BA68-0928-F844-BC57-41B3F4AD1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6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3BA68-0928-F844-BC57-41B3F4AD1F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71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3BA68-0928-F844-BC57-41B3F4AD1F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7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inz ppt background 1.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96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4150A0F-D9E5-42AA-A45A-39C86C0363AC}" type="datetimeFigureOut">
              <a:rPr lang="en-US" smtClean="0"/>
              <a:pPr>
                <a:defRPr/>
              </a:pPr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" name="Picture 6" descr="Heinz ppt background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85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18757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8" name="Picture 7" descr="Heinz ppt background 1.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6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inz ppt background 1.3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3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9800" y="2451100"/>
            <a:ext cx="7455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notes from “Enabling to Internet of Things” by Want, </a:t>
            </a:r>
            <a:r>
              <a:rPr lang="en-US" dirty="0" err="1" smtClean="0"/>
              <a:t>Schilit</a:t>
            </a:r>
            <a:r>
              <a:rPr lang="en-US" dirty="0" smtClean="0"/>
              <a:t>, and Jenson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74800" y="1320800"/>
            <a:ext cx="54510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95-733 Internet of Things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3797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09" y="1193800"/>
            <a:ext cx="3771900" cy="3771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800" y="3488372"/>
            <a:ext cx="44594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Simply include the </a:t>
            </a:r>
            <a:r>
              <a:rPr lang="en-US" dirty="0" err="1"/>
              <a:t>PhysicalWebURL</a:t>
            </a:r>
            <a:r>
              <a:rPr lang="en-US" dirty="0"/>
              <a:t> you will </a:t>
            </a:r>
            <a:endParaRPr lang="en-US" dirty="0" smtClean="0"/>
          </a:p>
          <a:p>
            <a:r>
              <a:rPr lang="en-US" dirty="0" smtClean="0"/>
              <a:t>like </a:t>
            </a:r>
            <a:r>
              <a:rPr lang="en-US" dirty="0"/>
              <a:t>your beacon configured for, and we will </a:t>
            </a:r>
            <a:endParaRPr lang="en-US" dirty="0" smtClean="0"/>
          </a:p>
          <a:p>
            <a:r>
              <a:rPr lang="en-US" dirty="0" smtClean="0"/>
              <a:t>get </a:t>
            </a:r>
            <a:r>
              <a:rPr lang="en-US" dirty="0"/>
              <a:t>the beacon configured prior to shipping.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place an order for beacons with </a:t>
            </a:r>
            <a:endParaRPr lang="en-US" dirty="0" smtClean="0"/>
          </a:p>
          <a:p>
            <a:r>
              <a:rPr lang="en-US" dirty="0" smtClean="0"/>
              <a:t>different </a:t>
            </a:r>
            <a:r>
              <a:rPr lang="en-US" dirty="0"/>
              <a:t>URLs, please follow the steps below:</a:t>
            </a:r>
          </a:p>
        </p:txBody>
      </p:sp>
      <p:sp>
        <p:nvSpPr>
          <p:cNvPr id="6" name="Rectangle 5"/>
          <p:cNvSpPr/>
          <p:nvPr/>
        </p:nvSpPr>
        <p:spPr>
          <a:xfrm>
            <a:off x="4439545" y="28022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333333"/>
                </a:solidFill>
                <a:latin typeface="Cabin" charset="0"/>
              </a:rPr>
              <a:t>RadBeacon</a:t>
            </a:r>
            <a:r>
              <a:rPr lang="en-US" dirty="0">
                <a:solidFill>
                  <a:srgbClr val="333333"/>
                </a:solidFill>
                <a:latin typeface="Cabin" charset="0"/>
              </a:rPr>
              <a:t> Dot for The Physical Web</a:t>
            </a:r>
          </a:p>
          <a:p>
            <a:r>
              <a:rPr lang="en-US" dirty="0">
                <a:solidFill>
                  <a:srgbClr val="555555"/>
                </a:solidFill>
                <a:latin typeface="Helvetica" charset="0"/>
              </a:rPr>
              <a:t/>
            </a:r>
            <a:br>
              <a:rPr lang="en-US" dirty="0">
                <a:solidFill>
                  <a:srgbClr val="555555"/>
                </a:solidFill>
                <a:latin typeface="Helvetica" charset="0"/>
              </a:rPr>
            </a:br>
            <a:endParaRPr lang="en-US" b="0" i="0" dirty="0">
              <a:solidFill>
                <a:srgbClr val="555555"/>
              </a:solidFill>
              <a:effectLst/>
              <a:latin typeface="Helvetic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" y="482600"/>
            <a:ext cx="812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An </a:t>
            </a:r>
            <a:r>
              <a:rPr lang="en-US" sz="4000" dirty="0" err="1" smtClean="0"/>
              <a:t>Eddystone</a:t>
            </a:r>
            <a:r>
              <a:rPr lang="en-US" sz="4000" dirty="0" smtClean="0"/>
              <a:t> Beacon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7684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300" y="431800"/>
            <a:ext cx="933935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the article: “It seems like a good idea for the </a:t>
            </a:r>
            <a:r>
              <a:rPr lang="en-US" dirty="0" err="1" smtClean="0"/>
              <a:t>IoT</a:t>
            </a:r>
            <a:r>
              <a:rPr lang="en-US" dirty="0" smtClean="0"/>
              <a:t> architecture to register every device with a </a:t>
            </a:r>
          </a:p>
          <a:p>
            <a:r>
              <a:rPr lang="en-US" dirty="0"/>
              <a:t>c</a:t>
            </a:r>
            <a:r>
              <a:rPr lang="en-US" dirty="0" smtClean="0"/>
              <a:t>loud service and communicate with that service alone. Users or other computers </a:t>
            </a:r>
          </a:p>
          <a:p>
            <a:r>
              <a:rPr lang="en-US" dirty="0"/>
              <a:t>w</a:t>
            </a:r>
            <a:r>
              <a:rPr lang="en-US" dirty="0" smtClean="0"/>
              <a:t>ould then interact with this service to determine the device’s status or control its</a:t>
            </a:r>
          </a:p>
          <a:p>
            <a:r>
              <a:rPr lang="en-US" dirty="0"/>
              <a:t>b</a:t>
            </a:r>
            <a:r>
              <a:rPr lang="en-US" dirty="0" smtClean="0"/>
              <a:t>ehavior.  This approach provides economics of scale, automatic backup of data, </a:t>
            </a:r>
          </a:p>
          <a:p>
            <a:r>
              <a:rPr lang="en-US" dirty="0"/>
              <a:t>a</a:t>
            </a:r>
            <a:r>
              <a:rPr lang="en-US" dirty="0" smtClean="0"/>
              <a:t>nd security provided by providers on the cloud.” </a:t>
            </a:r>
          </a:p>
          <a:p>
            <a:endParaRPr lang="en-US" dirty="0"/>
          </a:p>
          <a:p>
            <a:r>
              <a:rPr lang="en-US" dirty="0" smtClean="0"/>
              <a:t>This is the default behavior of the Photon </a:t>
            </a:r>
          </a:p>
          <a:p>
            <a:r>
              <a:rPr lang="en-US" dirty="0"/>
              <a:t>d</a:t>
            </a:r>
            <a:r>
              <a:rPr lang="en-US" dirty="0" smtClean="0"/>
              <a:t>evice. In the case of Photon, updates to the firmware are done over the air.</a:t>
            </a:r>
          </a:p>
          <a:p>
            <a:endParaRPr lang="en-US" dirty="0"/>
          </a:p>
          <a:p>
            <a:r>
              <a:rPr lang="en-US" dirty="0" smtClean="0"/>
              <a:t>Generally, two options:</a:t>
            </a:r>
          </a:p>
          <a:p>
            <a:pPr marL="342900" indent="-342900">
              <a:buAutoNum type="arabicParenR"/>
            </a:pPr>
            <a:r>
              <a:rPr lang="en-US" dirty="0" smtClean="0"/>
              <a:t>Simple device and powerful cloud service. (a centralized model)</a:t>
            </a:r>
          </a:p>
          <a:p>
            <a:pPr marL="342900" indent="-342900">
              <a:buAutoNum type="arabicParenR"/>
            </a:pPr>
            <a:r>
              <a:rPr lang="en-US" dirty="0" smtClean="0"/>
              <a:t>Complex device on its own (perhaps involved in a mesh network)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Tradeoffs </a:t>
            </a:r>
            <a:r>
              <a:rPr lang="en-US" dirty="0"/>
              <a:t> </a:t>
            </a:r>
            <a:r>
              <a:rPr lang="en-US" dirty="0" smtClean="0"/>
              <a:t>                Complex Device          Simple Device       Cloudlet</a:t>
            </a:r>
          </a:p>
          <a:p>
            <a:r>
              <a:rPr lang="en-US" dirty="0" smtClean="0"/>
              <a:t>Latency                     Low                               High                        Low</a:t>
            </a:r>
          </a:p>
          <a:p>
            <a:r>
              <a:rPr lang="en-US" dirty="0" smtClean="0"/>
              <a:t>Security                    Low                               Higher                     Higher</a:t>
            </a:r>
          </a:p>
          <a:p>
            <a:r>
              <a:rPr lang="en-US" dirty="0" smtClean="0"/>
              <a:t>Privacy                      High                              Lower                      Lower</a:t>
            </a:r>
          </a:p>
          <a:p>
            <a:r>
              <a:rPr lang="en-US" dirty="0" smtClean="0"/>
              <a:t>Cost                           High                              Lower                      Lower</a:t>
            </a:r>
          </a:p>
          <a:p>
            <a:r>
              <a:rPr lang="en-US" dirty="0" smtClean="0"/>
              <a:t>Management           High                              Low                          Low</a:t>
            </a:r>
          </a:p>
          <a:p>
            <a:r>
              <a:rPr lang="en-US" dirty="0" smtClean="0"/>
              <a:t>Autonomy                High                              Low                          Low</a:t>
            </a:r>
          </a:p>
        </p:txBody>
      </p:sp>
    </p:spTree>
    <p:extLst>
      <p:ext uri="{BB962C8B-B14F-4D97-AF65-F5344CB8AC3E}">
        <p14:creationId xmlns:p14="http://schemas.microsoft.com/office/powerpoint/2010/main" val="144299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5600" y="711200"/>
            <a:ext cx="840621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Proximity sharing</a:t>
            </a:r>
          </a:p>
          <a:p>
            <a:r>
              <a:rPr lang="en-US" dirty="0" smtClean="0"/>
              <a:t>-    Important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One nearby device has a capability needed by another (need a big screen?)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Companies may not adopt standards so they can lock you in and dominate.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European banking PSD2 regulates API’s  in order to </a:t>
            </a:r>
            <a:r>
              <a:rPr lang="en-US" dirty="0" smtClean="0">
                <a:solidFill>
                  <a:srgbClr val="C00000"/>
                </a:solidFill>
              </a:rPr>
              <a:t>increase</a:t>
            </a:r>
            <a:r>
              <a:rPr lang="en-US" dirty="0" smtClean="0"/>
              <a:t> competition.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Not easy. For proximity sharing we need:</a:t>
            </a:r>
          </a:p>
          <a:p>
            <a:r>
              <a:rPr lang="en-US" dirty="0"/>
              <a:t> </a:t>
            </a:r>
            <a:r>
              <a:rPr lang="en-US" dirty="0" smtClean="0"/>
              <a:t>     Discovery, </a:t>
            </a:r>
          </a:p>
          <a:p>
            <a:r>
              <a:rPr lang="en-US" dirty="0"/>
              <a:t> </a:t>
            </a:r>
            <a:r>
              <a:rPr lang="en-US" dirty="0" smtClean="0"/>
              <a:t>     Trust, </a:t>
            </a:r>
          </a:p>
          <a:p>
            <a:r>
              <a:rPr lang="en-US" dirty="0"/>
              <a:t> </a:t>
            </a:r>
            <a:r>
              <a:rPr lang="en-US" dirty="0" smtClean="0"/>
              <a:t>     Connection through standard data formats and protocols.</a:t>
            </a:r>
          </a:p>
          <a:p>
            <a:endParaRPr lang="en-US" dirty="0" smtClean="0"/>
          </a:p>
          <a:p>
            <a:r>
              <a:rPr lang="en-US" dirty="0" smtClean="0"/>
              <a:t>Edge computing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An innovative solution to latency problems (using the cloud) is edge computing.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Cloudlets (from CMU) are an example:</a:t>
            </a:r>
          </a:p>
          <a:p>
            <a:r>
              <a:rPr lang="en-US" dirty="0"/>
              <a:t> </a:t>
            </a:r>
            <a:r>
              <a:rPr lang="en-US" dirty="0" smtClean="0"/>
              <a:t>     A cloudlet is dynamically provisioned with software and services.</a:t>
            </a:r>
          </a:p>
          <a:p>
            <a:r>
              <a:rPr lang="en-US" dirty="0"/>
              <a:t> </a:t>
            </a:r>
            <a:r>
              <a:rPr lang="en-US" dirty="0" smtClean="0"/>
              <a:t>     Is nearby and holds only soft state. </a:t>
            </a:r>
          </a:p>
          <a:p>
            <a:r>
              <a:rPr lang="en-US" dirty="0"/>
              <a:t> </a:t>
            </a:r>
            <a:r>
              <a:rPr lang="en-US" dirty="0" smtClean="0"/>
              <a:t>     Is more powerful than local devices.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Another example is IBM’s Apache </a:t>
            </a:r>
            <a:r>
              <a:rPr lang="en-US" dirty="0" err="1" smtClean="0"/>
              <a:t>Edgent</a:t>
            </a:r>
            <a:r>
              <a:rPr lang="en-US" dirty="0" smtClean="0"/>
              <a:t>. </a:t>
            </a:r>
            <a:r>
              <a:rPr lang="en-US" dirty="0"/>
              <a:t>Apache </a:t>
            </a:r>
            <a:r>
              <a:rPr lang="en-US" dirty="0" err="1"/>
              <a:t>Edgent</a:t>
            </a:r>
            <a:r>
              <a:rPr lang="en-US" dirty="0"/>
              <a:t> is a lightweight embedded </a:t>
            </a:r>
          </a:p>
          <a:p>
            <a:r>
              <a:rPr lang="en-US" dirty="0" smtClean="0"/>
              <a:t>     streaming </a:t>
            </a:r>
            <a:r>
              <a:rPr lang="en-US" dirty="0"/>
              <a:t>analytics runtime that analyze events locally, on the edge of your system,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sending </a:t>
            </a:r>
            <a:r>
              <a:rPr lang="en-US" dirty="0"/>
              <a:t>only relevant events downstream</a:t>
            </a:r>
            <a:r>
              <a:rPr lang="en-US" dirty="0" smtClean="0"/>
              <a:t>. (From Apache </a:t>
            </a:r>
            <a:r>
              <a:rPr lang="en-US" dirty="0" err="1" smtClean="0"/>
              <a:t>Edgent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46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200" y="1079500"/>
            <a:ext cx="745601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does not scale to have a single application for each of thousands of devices.</a:t>
            </a:r>
          </a:p>
          <a:p>
            <a:r>
              <a:rPr lang="en-US" dirty="0" smtClean="0"/>
              <a:t>Better to have broadcast URL’s be the basis for service discovery.</a:t>
            </a:r>
          </a:p>
          <a:p>
            <a:endParaRPr lang="en-US" dirty="0"/>
          </a:p>
          <a:p>
            <a:r>
              <a:rPr lang="en-US" dirty="0" smtClean="0"/>
              <a:t>Challenges and Opportunities:</a:t>
            </a:r>
          </a:p>
          <a:p>
            <a:r>
              <a:rPr lang="en-US" dirty="0" smtClean="0"/>
              <a:t>Security</a:t>
            </a:r>
          </a:p>
          <a:p>
            <a:r>
              <a:rPr lang="en-US" dirty="0" smtClean="0"/>
              <a:t>Privacy</a:t>
            </a:r>
          </a:p>
          <a:p>
            <a:r>
              <a:rPr lang="en-US" dirty="0" smtClean="0"/>
              <a:t>Context sensing may create very smart devices</a:t>
            </a:r>
          </a:p>
          <a:p>
            <a:r>
              <a:rPr lang="en-US" dirty="0" smtClean="0"/>
              <a:t>Remote control and remote data availability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91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200" y="876300"/>
            <a:ext cx="8014373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overcome scale and complexity, preferentially discover things nearby.</a:t>
            </a:r>
          </a:p>
          <a:p>
            <a:r>
              <a:rPr lang="en-US" dirty="0" smtClean="0"/>
              <a:t>Other </a:t>
            </a:r>
            <a:r>
              <a:rPr lang="en-US" dirty="0" err="1" smtClean="0"/>
              <a:t>IoT</a:t>
            </a:r>
            <a:r>
              <a:rPr lang="en-US" dirty="0" smtClean="0"/>
              <a:t> enablers include:</a:t>
            </a:r>
          </a:p>
          <a:p>
            <a:r>
              <a:rPr lang="en-US" dirty="0" smtClean="0"/>
              <a:t>      - peer to peer connections (mesh networks)</a:t>
            </a:r>
          </a:p>
          <a:p>
            <a:r>
              <a:rPr lang="en-US" dirty="0"/>
              <a:t> </a:t>
            </a:r>
            <a:r>
              <a:rPr lang="en-US" dirty="0" smtClean="0"/>
              <a:t>     - low latency and real time interactions</a:t>
            </a:r>
          </a:p>
          <a:p>
            <a:r>
              <a:rPr lang="en-US" dirty="0"/>
              <a:t> </a:t>
            </a:r>
            <a:r>
              <a:rPr lang="en-US" dirty="0" smtClean="0"/>
              <a:t>     - the integration of devices that have little or no processing capabilities</a:t>
            </a:r>
          </a:p>
          <a:p>
            <a:r>
              <a:rPr lang="en-US" dirty="0" smtClean="0"/>
              <a:t>Physical web = web technology + </a:t>
            </a:r>
            <a:r>
              <a:rPr lang="en-US" dirty="0" err="1" smtClean="0"/>
              <a:t>IoT</a:t>
            </a:r>
            <a:endParaRPr lang="en-US" dirty="0" smtClean="0"/>
          </a:p>
          <a:p>
            <a:r>
              <a:rPr lang="en-US" dirty="0" smtClean="0"/>
              <a:t>Things need to be identified:</a:t>
            </a:r>
          </a:p>
          <a:p>
            <a:r>
              <a:rPr lang="en-US" dirty="0"/>
              <a:t> </a:t>
            </a:r>
            <a:r>
              <a:rPr lang="en-US" dirty="0" smtClean="0"/>
              <a:t>    - From an </a:t>
            </a:r>
            <a:r>
              <a:rPr lang="en-US" dirty="0" err="1" smtClean="0"/>
              <a:t>IoT</a:t>
            </a:r>
            <a:r>
              <a:rPr lang="en-US" dirty="0" smtClean="0"/>
              <a:t> perspective, IPv6 supports 128-bit addresses</a:t>
            </a:r>
          </a:p>
          <a:p>
            <a:r>
              <a:rPr lang="en-US" dirty="0"/>
              <a:t> </a:t>
            </a:r>
            <a:r>
              <a:rPr lang="en-US" dirty="0" smtClean="0"/>
              <a:t>    - At a higher level</a:t>
            </a:r>
          </a:p>
          <a:p>
            <a:r>
              <a:rPr lang="en-US" dirty="0"/>
              <a:t> </a:t>
            </a:r>
            <a:r>
              <a:rPr lang="en-US" dirty="0" smtClean="0"/>
              <a:t>      URI’s are composed of URN’s and URL’s</a:t>
            </a:r>
          </a:p>
          <a:p>
            <a:r>
              <a:rPr lang="en-US" dirty="0"/>
              <a:t> </a:t>
            </a:r>
            <a:r>
              <a:rPr lang="en-US" dirty="0" smtClean="0"/>
              <a:t>      URL’s in conjunction with DNS route and connect to services</a:t>
            </a:r>
          </a:p>
          <a:p>
            <a:r>
              <a:rPr lang="en-US" dirty="0"/>
              <a:t> </a:t>
            </a:r>
            <a:r>
              <a:rPr lang="en-US" dirty="0" smtClean="0"/>
              <a:t>      URN’s provide a name but not necessarily a location</a:t>
            </a:r>
          </a:p>
          <a:p>
            <a:r>
              <a:rPr lang="en-US" dirty="0"/>
              <a:t>Any device, in practice, that connects directly to the internet requires a physical </a:t>
            </a:r>
          </a:p>
          <a:p>
            <a:r>
              <a:rPr lang="en-US" dirty="0"/>
              <a:t>Ethernet, Wi-Fi radio, or cellular modem. All of these </a:t>
            </a:r>
            <a:r>
              <a:rPr lang="en-US" dirty="0">
                <a:solidFill>
                  <a:srgbClr val="C00000"/>
                </a:solidFill>
              </a:rPr>
              <a:t>increase cost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power </a:t>
            </a:r>
          </a:p>
          <a:p>
            <a:r>
              <a:rPr lang="en-US" dirty="0">
                <a:solidFill>
                  <a:srgbClr val="C00000"/>
                </a:solidFill>
              </a:rPr>
              <a:t>consumption. </a:t>
            </a:r>
          </a:p>
          <a:p>
            <a:r>
              <a:rPr lang="en-US" dirty="0"/>
              <a:t>It might be best to have one bridging device that supports Wi-Fi and enables simple</a:t>
            </a:r>
          </a:p>
          <a:p>
            <a:r>
              <a:rPr lang="en-US" dirty="0"/>
              <a:t>peripheral </a:t>
            </a:r>
            <a:r>
              <a:rPr lang="en-US" dirty="0" err="1"/>
              <a:t>IoT</a:t>
            </a:r>
            <a:r>
              <a:rPr lang="en-US" dirty="0"/>
              <a:t> devices to talk to the bridge.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47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4600" y="850900"/>
            <a:ext cx="457200" cy="927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89000" y="2311400"/>
            <a:ext cx="901700" cy="10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00" y="2311400"/>
            <a:ext cx="901700" cy="10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36800" y="3784600"/>
            <a:ext cx="457200" cy="927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32400" y="3784600"/>
            <a:ext cx="457200" cy="927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3187700" y="2311400"/>
            <a:ext cx="1511300" cy="10795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43700" y="4711700"/>
            <a:ext cx="187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NFC Tag on Poster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89600" y="5384800"/>
            <a:ext cx="1745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Bluetooth LE Tag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816600" y="4330700"/>
            <a:ext cx="927100" cy="292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689600" y="4926568"/>
            <a:ext cx="927100" cy="292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69000" y="4711700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URI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432300" y="3352284"/>
            <a:ext cx="927100" cy="292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241800" y="3644384"/>
            <a:ext cx="863600" cy="279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889500" y="2851150"/>
            <a:ext cx="1336942" cy="285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557971" y="1947902"/>
            <a:ext cx="2839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Proxy web service for poster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432300" y="1130300"/>
            <a:ext cx="4168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 phone or browser client interaction </a:t>
            </a:r>
          </a:p>
          <a:p>
            <a:r>
              <a:rPr lang="en-US" dirty="0" smtClean="0"/>
              <a:t>with services</a:t>
            </a:r>
            <a:endParaRPr lang="en-US" dirty="0"/>
          </a:p>
        </p:txBody>
      </p:sp>
      <p:sp>
        <p:nvSpPr>
          <p:cNvPr id="31" name="Direct Access Storage 30"/>
          <p:cNvSpPr/>
          <p:nvPr/>
        </p:nvSpPr>
        <p:spPr>
          <a:xfrm>
            <a:off x="685800" y="4926568"/>
            <a:ext cx="457200" cy="68580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320800" y="5218668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FitBit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100294" y="4404797"/>
            <a:ext cx="1236506" cy="5217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933700" y="3371592"/>
            <a:ext cx="501650" cy="311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2794000" y="3327400"/>
            <a:ext cx="546961" cy="355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820729" y="2790031"/>
            <a:ext cx="1336942" cy="285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33949" y="1939648"/>
            <a:ext cx="1131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Fitbit.com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3943350" y="1871146"/>
            <a:ext cx="0" cy="4064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305133" y="5422900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Figure 1</a:t>
            </a:r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62613" y="3998397"/>
            <a:ext cx="17947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level peer to</a:t>
            </a:r>
          </a:p>
          <a:p>
            <a:r>
              <a:rPr lang="en-US" dirty="0" smtClean="0"/>
              <a:t>Peer – Bluetooth</a:t>
            </a:r>
          </a:p>
          <a:p>
            <a:r>
              <a:rPr lang="en-US" dirty="0"/>
              <a:t>o</a:t>
            </a:r>
            <a:r>
              <a:rPr lang="en-US" dirty="0" smtClean="0"/>
              <a:t>r </a:t>
            </a:r>
            <a:r>
              <a:rPr lang="en-US" dirty="0" err="1" smtClean="0"/>
              <a:t>wi-fi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280478" y="4819134"/>
            <a:ext cx="1914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Status </a:t>
            </a:r>
            <a:r>
              <a:rPr lang="en-US" smtClean="0"/>
              <a:t>and Control</a:t>
            </a:r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946900" y="4330700"/>
            <a:ext cx="1898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Identification data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336800" y="279400"/>
            <a:ext cx="385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that devices have a </a:t>
            </a:r>
            <a:r>
              <a:rPr lang="en-US" smtClean="0"/>
              <a:t>web presence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100" y="889000"/>
            <a:ext cx="8371394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Passive devices are not suitable for direct wired or wireless connections to the internet.</a:t>
            </a:r>
          </a:p>
          <a:p>
            <a:r>
              <a:rPr lang="en-US" dirty="0" smtClean="0"/>
              <a:t>For these devices, we need perhaps a tag, a smartphone and a proxy web service. </a:t>
            </a:r>
          </a:p>
          <a:p>
            <a:r>
              <a:rPr lang="en-US" dirty="0" smtClean="0"/>
              <a:t>See the NFC tag on movie poster.</a:t>
            </a:r>
          </a:p>
          <a:p>
            <a:endParaRPr lang="en-US" dirty="0"/>
          </a:p>
          <a:p>
            <a:r>
              <a:rPr lang="en-US" dirty="0" smtClean="0"/>
              <a:t>A photon microcontroller provides </a:t>
            </a:r>
            <a:r>
              <a:rPr lang="en-US" dirty="0" err="1" smtClean="0"/>
              <a:t>Wi-fi</a:t>
            </a:r>
            <a:r>
              <a:rPr lang="en-US" dirty="0" smtClean="0"/>
              <a:t> and is, therefore, not passive.</a:t>
            </a:r>
          </a:p>
          <a:p>
            <a:endParaRPr lang="en-US" dirty="0"/>
          </a:p>
          <a:p>
            <a:r>
              <a:rPr lang="en-US" dirty="0" smtClean="0"/>
              <a:t>Three popular approaches to </a:t>
            </a:r>
            <a:r>
              <a:rPr lang="en-US" dirty="0" smtClean="0">
                <a:solidFill>
                  <a:srgbClr val="C00000"/>
                </a:solidFill>
              </a:rPr>
              <a:t>passive tagging</a:t>
            </a:r>
          </a:p>
          <a:p>
            <a:r>
              <a:rPr lang="en-US" dirty="0"/>
              <a:t> </a:t>
            </a:r>
            <a:r>
              <a:rPr lang="en-US" dirty="0" smtClean="0"/>
              <a:t>(1) UHF RFID &lt; 10 </a:t>
            </a:r>
            <a:r>
              <a:rPr lang="en-US" dirty="0" err="1" smtClean="0"/>
              <a:t>ft</a:t>
            </a:r>
            <a:r>
              <a:rPr lang="en-US" dirty="0" smtClean="0"/>
              <a:t> not successful</a:t>
            </a:r>
          </a:p>
          <a:p>
            <a:r>
              <a:rPr lang="en-US" dirty="0"/>
              <a:t> </a:t>
            </a:r>
            <a:r>
              <a:rPr lang="en-US" dirty="0" smtClean="0"/>
              <a:t>      NFC is a form of RFID with potential (Apple pay)</a:t>
            </a:r>
          </a:p>
          <a:p>
            <a:r>
              <a:rPr lang="en-US" dirty="0" smtClean="0"/>
              <a:t>(2) Optical tags (Quick Response Codes)</a:t>
            </a:r>
          </a:p>
          <a:p>
            <a:r>
              <a:rPr lang="en-US" dirty="0"/>
              <a:t> </a:t>
            </a:r>
            <a:r>
              <a:rPr lang="en-US" dirty="0" smtClean="0"/>
              <a:t>     Requires a camera and an application 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/>
              <a:t>Y</a:t>
            </a:r>
            <a:r>
              <a:rPr lang="en-US" dirty="0" smtClean="0"/>
              <a:t>ields text, number or URI</a:t>
            </a:r>
          </a:p>
          <a:p>
            <a:r>
              <a:rPr lang="en-US" dirty="0" smtClean="0"/>
              <a:t>(3) Bluetooth Low Energy (BLE)</a:t>
            </a:r>
          </a:p>
          <a:p>
            <a:r>
              <a:rPr lang="en-US" dirty="0"/>
              <a:t> </a:t>
            </a:r>
            <a:r>
              <a:rPr lang="en-US" dirty="0" smtClean="0"/>
              <a:t>     All modern smart phones support</a:t>
            </a:r>
          </a:p>
          <a:p>
            <a:r>
              <a:rPr lang="en-US" dirty="0"/>
              <a:t> </a:t>
            </a:r>
            <a:r>
              <a:rPr lang="en-US" dirty="0" smtClean="0"/>
              <a:t>     Advertise a packet, perhaps a URL, every second</a:t>
            </a:r>
          </a:p>
          <a:p>
            <a:r>
              <a:rPr lang="en-US" dirty="0"/>
              <a:t> </a:t>
            </a:r>
            <a:r>
              <a:rPr lang="en-US" dirty="0" smtClean="0"/>
              <a:t>     One year on one small </a:t>
            </a:r>
            <a:r>
              <a:rPr lang="en-US" dirty="0" smtClean="0"/>
              <a:t>battery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/>
              <a:t>BLE is used by iBeacon (Apple) and </a:t>
            </a:r>
            <a:r>
              <a:rPr lang="en-US" dirty="0" err="1"/>
              <a:t>Eddystone</a:t>
            </a:r>
            <a:r>
              <a:rPr lang="en-US"/>
              <a:t> (Google)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81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700" y="749300"/>
            <a:ext cx="810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RFID </a:t>
            </a:r>
            <a:r>
              <a:rPr lang="en-US" sz="4000" dirty="0" smtClean="0"/>
              <a:t>vs. NFC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19138" y="1457186"/>
            <a:ext cx="862486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RFID is the process by which items are uniquely identified using radio waves.</a:t>
            </a:r>
          </a:p>
          <a:p>
            <a:r>
              <a:rPr lang="en-US" dirty="0" smtClean="0"/>
              <a:t>NFC is a subset of RFID but with other capabilities.</a:t>
            </a:r>
          </a:p>
          <a:p>
            <a:r>
              <a:rPr lang="en-US" dirty="0" smtClean="0"/>
              <a:t>At a minimum, an RFID system comprises three things: a tag, reader and an antenna.</a:t>
            </a:r>
          </a:p>
          <a:p>
            <a:r>
              <a:rPr lang="en-US" dirty="0" smtClean="0"/>
              <a:t>The reader requests the antenna to signal the tag. The tag responds with its unique </a:t>
            </a:r>
          </a:p>
          <a:p>
            <a:r>
              <a:rPr lang="en-US" dirty="0" smtClean="0"/>
              <a:t>identifier. The tag may be </a:t>
            </a:r>
            <a:r>
              <a:rPr lang="en-US" dirty="0" smtClean="0">
                <a:solidFill>
                  <a:srgbClr val="C00000"/>
                </a:solidFill>
              </a:rPr>
              <a:t>active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C00000"/>
                </a:solidFill>
              </a:rPr>
              <a:t>passive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Active tags </a:t>
            </a:r>
            <a:r>
              <a:rPr lang="en-US" dirty="0" smtClean="0"/>
              <a:t>have their own power source and may broadcast with a range of up to 100 M.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Passive tags </a:t>
            </a:r>
            <a:r>
              <a:rPr lang="en-US" dirty="0" smtClean="0"/>
              <a:t>have no power of their own. They leverage the power provided by the reader.</a:t>
            </a:r>
          </a:p>
          <a:p>
            <a:r>
              <a:rPr lang="en-US" dirty="0" smtClean="0"/>
              <a:t>The range of passive tags is up to 25 M.</a:t>
            </a:r>
          </a:p>
          <a:p>
            <a:r>
              <a:rPr lang="en-US" dirty="0" smtClean="0"/>
              <a:t>RFID uses three frequency ranges: LF, HF, and UHF.</a:t>
            </a:r>
          </a:p>
          <a:p>
            <a:r>
              <a:rPr lang="en-US" dirty="0" smtClean="0"/>
              <a:t>NFC uses the same frequency as HF RFID readers and tags: 13.56 MHz</a:t>
            </a:r>
          </a:p>
          <a:p>
            <a:r>
              <a:rPr lang="en-US" dirty="0" smtClean="0"/>
              <a:t>NFC capable devices may act as both readers and tags. P2P capable.</a:t>
            </a:r>
          </a:p>
          <a:p>
            <a:r>
              <a:rPr lang="en-US" dirty="0" smtClean="0"/>
              <a:t>NFC devices must be in close proximity (usually no more than a few centimeters)</a:t>
            </a:r>
          </a:p>
          <a:p>
            <a:r>
              <a:rPr lang="en-US" dirty="0" smtClean="0"/>
              <a:t>NFC </a:t>
            </a:r>
            <a:r>
              <a:rPr lang="en-US" dirty="0" smtClean="0"/>
              <a:t>found in hundreds of millions of devices.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6834" y="5433983"/>
            <a:ext cx="18261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Calibri" charset="0"/>
              </a:rPr>
              <a:t>Notes from Atlas RFID solutions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2571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700" y="749300"/>
            <a:ext cx="810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RFID vs. NFC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84200" y="1816100"/>
            <a:ext cx="8587544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bottom line: NFC builds on the standards of HF RFID and turns the limitations </a:t>
            </a:r>
          </a:p>
          <a:p>
            <a:r>
              <a:rPr lang="en-US" dirty="0"/>
              <a:t>o</a:t>
            </a:r>
            <a:r>
              <a:rPr lang="en-US" dirty="0" smtClean="0"/>
              <a:t>f near field HF RFID into a feature. </a:t>
            </a:r>
          </a:p>
          <a:p>
            <a:r>
              <a:rPr lang="en-US" dirty="0" smtClean="0"/>
              <a:t>An NFC device may have the following capabilities:</a:t>
            </a:r>
          </a:p>
          <a:p>
            <a:r>
              <a:rPr lang="en-US" dirty="0"/>
              <a:t> </a:t>
            </a:r>
            <a:r>
              <a:rPr lang="en-US" dirty="0" smtClean="0"/>
              <a:t>  - Act as a reader and tag</a:t>
            </a:r>
          </a:p>
          <a:p>
            <a:r>
              <a:rPr lang="en-US" dirty="0"/>
              <a:t> </a:t>
            </a:r>
            <a:r>
              <a:rPr lang="en-US" dirty="0" smtClean="0"/>
              <a:t>  - Provide peer to peer capability</a:t>
            </a:r>
          </a:p>
          <a:p>
            <a:r>
              <a:rPr lang="en-US" dirty="0"/>
              <a:t> </a:t>
            </a:r>
            <a:r>
              <a:rPr lang="en-US" dirty="0" smtClean="0"/>
              <a:t>  - Typically included in smart phones for payments</a:t>
            </a:r>
          </a:p>
          <a:p>
            <a:r>
              <a:rPr lang="en-US" dirty="0"/>
              <a:t> </a:t>
            </a:r>
            <a:r>
              <a:rPr lang="en-US" dirty="0" smtClean="0"/>
              <a:t>  - May read passive RFID or NFC tags</a:t>
            </a:r>
          </a:p>
          <a:p>
            <a:r>
              <a:rPr lang="en-US" dirty="0"/>
              <a:t> </a:t>
            </a:r>
            <a:r>
              <a:rPr lang="en-US" dirty="0" smtClean="0"/>
              <a:t>  - Data on a tag may include commands for the device to execute (open an app)</a:t>
            </a:r>
          </a:p>
          <a:p>
            <a:r>
              <a:rPr lang="en-US" dirty="0"/>
              <a:t> </a:t>
            </a:r>
            <a:r>
              <a:rPr lang="en-US" dirty="0" smtClean="0"/>
              <a:t>  - Along with HF RFID Tags, may be found on posters, advertisements, and signs.</a:t>
            </a:r>
          </a:p>
          <a:p>
            <a:r>
              <a:rPr lang="en-US" dirty="0"/>
              <a:t> </a:t>
            </a:r>
            <a:r>
              <a:rPr lang="en-US" dirty="0" smtClean="0"/>
              <a:t>  - An NFC tag may contain a URL to a configured web site, blog, how-to video, or coupon.</a:t>
            </a:r>
          </a:p>
          <a:p>
            <a:r>
              <a:rPr lang="en-US" dirty="0"/>
              <a:t> </a:t>
            </a:r>
            <a:r>
              <a:rPr lang="en-US" dirty="0" smtClean="0"/>
              <a:t>  - As opposed to QR codes, NFC does not require that the user open an application and </a:t>
            </a:r>
          </a:p>
          <a:p>
            <a:r>
              <a:rPr lang="en-US" dirty="0"/>
              <a:t> </a:t>
            </a:r>
            <a:r>
              <a:rPr lang="en-US" dirty="0" smtClean="0"/>
              <a:t>    focus a camera. </a:t>
            </a:r>
          </a:p>
          <a:p>
            <a:endParaRPr lang="en-US" dirty="0" smtClean="0"/>
          </a:p>
          <a:p>
            <a:r>
              <a:rPr lang="en-US" sz="1000" dirty="0" smtClean="0"/>
              <a:t>Notes from Atlas RFID Solutions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748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700" y="749300"/>
            <a:ext cx="810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NFC vs. BLE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84200" y="1816100"/>
            <a:ext cx="850630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 A nice summary from Mobile </a:t>
            </a:r>
            <a:r>
              <a:rPr lang="en-US" sz="2000" dirty="0" err="1" smtClean="0"/>
              <a:t>Payements</a:t>
            </a:r>
            <a:r>
              <a:rPr lang="en-US" sz="2000" dirty="0" smtClean="0"/>
              <a:t> Today:</a:t>
            </a:r>
          </a:p>
          <a:p>
            <a:endParaRPr lang="en-US" sz="2000" dirty="0" smtClean="0"/>
          </a:p>
          <a:p>
            <a:r>
              <a:rPr lang="en-US" sz="2000" dirty="0" smtClean="0"/>
              <a:t>The wireless coverage of a cell tower is measured in miles.</a:t>
            </a:r>
          </a:p>
          <a:p>
            <a:r>
              <a:rPr lang="en-US" sz="2000" dirty="0" smtClean="0"/>
              <a:t>The wireless coverage of Wi-Fi is measured in yards.</a:t>
            </a:r>
          </a:p>
          <a:p>
            <a:r>
              <a:rPr lang="en-US" sz="2000" dirty="0" smtClean="0"/>
              <a:t>BLE wireless coverage is measured feet. Available 1 to many.</a:t>
            </a:r>
          </a:p>
          <a:p>
            <a:r>
              <a:rPr lang="en-US" sz="2000" dirty="0" smtClean="0"/>
              <a:t>NFC wireless coverage is measure in centimeters. Forces 1 to 1 interaction.</a:t>
            </a:r>
          </a:p>
          <a:p>
            <a:r>
              <a:rPr lang="en-US" sz="2000" dirty="0" smtClean="0"/>
              <a:t>NFC requires user attention and engagement. BLE does not.</a:t>
            </a:r>
          </a:p>
          <a:p>
            <a:r>
              <a:rPr lang="en-US" sz="2000" dirty="0" smtClean="0"/>
              <a:t>BLE Beacons continually transmit a discovery signal to be received by a </a:t>
            </a:r>
          </a:p>
          <a:p>
            <a:r>
              <a:rPr lang="en-US" sz="2000" dirty="0" smtClean="0"/>
              <a:t>BLE enabled device (Smartphone)</a:t>
            </a:r>
          </a:p>
          <a:p>
            <a:r>
              <a:rPr lang="en-US" sz="2000" dirty="0" smtClean="0"/>
              <a:t>NFC Tags communicate only when close to an NFC enabled device (smartphone)</a:t>
            </a:r>
          </a:p>
          <a:p>
            <a:r>
              <a:rPr lang="en-US" sz="2000" dirty="0" smtClean="0"/>
              <a:t>BLE beacons have been around since 2006</a:t>
            </a:r>
          </a:p>
          <a:p>
            <a:r>
              <a:rPr lang="en-US" sz="2000" dirty="0" smtClean="0"/>
              <a:t>NFC is based on RFID and RFID has been around since the 1940’s.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854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700" y="749300"/>
            <a:ext cx="810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NFC vs. BLE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84200" y="1816100"/>
            <a:ext cx="768941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 A nice summary from Mobile </a:t>
            </a:r>
            <a:r>
              <a:rPr lang="en-US" sz="2000" dirty="0" err="1" smtClean="0"/>
              <a:t>Payements</a:t>
            </a:r>
            <a:r>
              <a:rPr lang="en-US" sz="2000" dirty="0" smtClean="0"/>
              <a:t> Today:</a:t>
            </a:r>
          </a:p>
          <a:p>
            <a:r>
              <a:rPr lang="en-US" sz="2000" dirty="0" smtClean="0"/>
              <a:t>Location awareness: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- BLE user device knows if it is close, near, or far from the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beacon. With an ID from the beacon, you know where you are.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- NFC location may be determined if the tag is in a fixed location and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the reader picks up its unique ID.</a:t>
            </a:r>
          </a:p>
          <a:p>
            <a:r>
              <a:rPr lang="en-US" sz="2000" dirty="0" smtClean="0"/>
              <a:t>Energy: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- BLE typically uses a battery that will need replacing.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- NFC Tags leverage the power of the reader – no battery replacement.</a:t>
            </a:r>
          </a:p>
          <a:p>
            <a:r>
              <a:rPr lang="en-US" sz="2000" dirty="0" smtClean="0"/>
              <a:t>Price: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- BLE price measured in a few 10’s of dollars.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- NFC beacons measured in 10’s of cents.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9930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6100" y="1003300"/>
            <a:ext cx="79674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Physical </a:t>
            </a:r>
            <a:r>
              <a:rPr lang="en-US" dirty="0"/>
              <a:t>W</a:t>
            </a:r>
            <a:r>
              <a:rPr lang="en-US" dirty="0" smtClean="0"/>
              <a:t>eb associates People, Places, and Things with web pages or services.</a:t>
            </a:r>
          </a:p>
          <a:p>
            <a:r>
              <a:rPr lang="en-US" dirty="0" smtClean="0"/>
              <a:t>Searching the Physical Web will likely be based on proximity.</a:t>
            </a:r>
          </a:p>
          <a:p>
            <a:r>
              <a:rPr lang="en-US" dirty="0" smtClean="0"/>
              <a:t>HTML provides fine support for human to machine interaction.</a:t>
            </a:r>
          </a:p>
          <a:p>
            <a:r>
              <a:rPr lang="en-US" dirty="0" err="1" smtClean="0"/>
              <a:t>Schema.org</a:t>
            </a:r>
            <a:r>
              <a:rPr lang="en-US" dirty="0" smtClean="0"/>
              <a:t> approaches work well for machine to machine interactions.</a:t>
            </a:r>
          </a:p>
          <a:p>
            <a:r>
              <a:rPr lang="en-US" dirty="0" smtClean="0"/>
              <a:t>The Physical Web has beacons attached to objects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62" y="2480628"/>
            <a:ext cx="2004938" cy="2586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572" y="5054600"/>
            <a:ext cx="8496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 </a:t>
            </a:r>
            <a:r>
              <a:rPr lang="en-US" b="1" dirty="0" err="1"/>
              <a:t>Eddystone</a:t>
            </a:r>
            <a:r>
              <a:rPr lang="en-US" b="1" dirty="0"/>
              <a:t> Lighthouse</a:t>
            </a:r>
            <a:r>
              <a:rPr lang="en-US" dirty="0"/>
              <a:t> is on the dangerous </a:t>
            </a:r>
            <a:r>
              <a:rPr lang="en-US" dirty="0" err="1"/>
              <a:t>Eddystone</a:t>
            </a:r>
            <a:r>
              <a:rPr lang="en-US" dirty="0"/>
              <a:t> Rocks, 9 statute miles (14 km) </a:t>
            </a:r>
            <a:endParaRPr lang="en-US" dirty="0" smtClean="0"/>
          </a:p>
          <a:p>
            <a:r>
              <a:rPr lang="en-US" dirty="0" smtClean="0"/>
              <a:t>south </a:t>
            </a:r>
            <a:r>
              <a:rPr lang="en-US" dirty="0"/>
              <a:t>of </a:t>
            </a:r>
            <a:r>
              <a:rPr lang="en-US" dirty="0" err="1"/>
              <a:t>Rame</a:t>
            </a:r>
            <a:r>
              <a:rPr lang="en-US" dirty="0"/>
              <a:t> Head, England, United Kingdom.</a:t>
            </a:r>
          </a:p>
        </p:txBody>
      </p:sp>
    </p:spTree>
    <p:extLst>
      <p:ext uri="{BB962C8B-B14F-4D97-AF65-F5344CB8AC3E}">
        <p14:creationId xmlns:p14="http://schemas.microsoft.com/office/powerpoint/2010/main" val="9114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inz College PowerPoint Template Sept 16" id="{159BEF70-C25B-6C42-83F3-7D254F5708EC}" vid="{2CAF8C8B-1F6E-C843-A05A-4A386B5A9F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Heinz College PowerPoint Template Sept 16</Template>
  <TotalTime>303</TotalTime>
  <Words>1465</Words>
  <Application>Microsoft Macintosh PowerPoint</Application>
  <PresentationFormat>On-screen Show (4:3)</PresentationFormat>
  <Paragraphs>171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Cabin</vt:lpstr>
      <vt:lpstr>Calibri</vt:lpstr>
      <vt:lpstr>Calibri Light</vt:lpstr>
      <vt:lpstr>Helvetica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27</cp:revision>
  <dcterms:created xsi:type="dcterms:W3CDTF">2017-05-29T17:38:05Z</dcterms:created>
  <dcterms:modified xsi:type="dcterms:W3CDTF">2017-09-07T19:48:11Z</dcterms:modified>
</cp:coreProperties>
</file>