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9" r:id="rId1"/>
  </p:sldMasterIdLst>
  <p:notesMasterIdLst>
    <p:notesMasterId r:id="rId21"/>
  </p:notesMasterIdLst>
  <p:handoutMasterIdLst>
    <p:handoutMasterId r:id="rId22"/>
  </p:handoutMasterIdLst>
  <p:sldIdLst>
    <p:sldId id="593" r:id="rId2"/>
    <p:sldId id="543" r:id="rId3"/>
    <p:sldId id="534" r:id="rId4"/>
    <p:sldId id="538" r:id="rId5"/>
    <p:sldId id="539" r:id="rId6"/>
    <p:sldId id="544" r:id="rId7"/>
    <p:sldId id="545" r:id="rId8"/>
    <p:sldId id="548" r:id="rId9"/>
    <p:sldId id="549" r:id="rId10"/>
    <p:sldId id="595" r:id="rId11"/>
    <p:sldId id="556" r:id="rId12"/>
    <p:sldId id="557" r:id="rId13"/>
    <p:sldId id="558" r:id="rId14"/>
    <p:sldId id="559" r:id="rId15"/>
    <p:sldId id="560" r:id="rId16"/>
    <p:sldId id="561" r:id="rId17"/>
    <p:sldId id="594" r:id="rId18"/>
    <p:sldId id="551" r:id="rId19"/>
    <p:sldId id="550" r:id="rId2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0000"/>
    <a:srgbClr val="A8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564" autoAdjust="0"/>
    <p:restoredTop sz="71361"/>
  </p:normalViewPr>
  <p:slideViewPr>
    <p:cSldViewPr snapToGrid="0">
      <p:cViewPr varScale="1">
        <p:scale>
          <a:sx n="89" d="100"/>
          <a:sy n="89" d="100"/>
        </p:scale>
        <p:origin x="2296" y="176"/>
      </p:cViewPr>
      <p:guideLst>
        <p:guide orient="horz" pos="2160"/>
        <p:guide pos="3840"/>
      </p:guideLst>
    </p:cSldViewPr>
  </p:slideViewPr>
  <p:notesTextViewPr>
    <p:cViewPr>
      <p:scale>
        <a:sx n="20" d="100"/>
        <a:sy n="2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A8939186-BE78-4D51-81AA-9340B51C74EF}" type="datetimeFigureOut">
              <a:rPr lang="en-US" smtClean="0"/>
              <a:t>5/25/21</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03CBD902-313C-4A21-A435-653FC366AECF}" type="slidenum">
              <a:rPr lang="en-US" smtClean="0"/>
              <a:t>‹#›</a:t>
            </a:fld>
            <a:endParaRPr lang="en-US"/>
          </a:p>
        </p:txBody>
      </p:sp>
    </p:spTree>
    <p:extLst>
      <p:ext uri="{BB962C8B-B14F-4D97-AF65-F5344CB8AC3E}">
        <p14:creationId xmlns:p14="http://schemas.microsoft.com/office/powerpoint/2010/main" val="37429700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F13D9335-8D1B-4933-8248-BFA0FE1B354D}" type="datetimeFigureOut">
              <a:rPr lang="en-US" smtClean="0"/>
              <a:t>5/25/21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1F037FD0-4A10-45D6-8714-A657FFAB3F39}" type="slidenum">
              <a:rPr lang="en-US" smtClean="0"/>
              <a:t>‹#›</a:t>
            </a:fld>
            <a:endParaRPr lang="en-US"/>
          </a:p>
        </p:txBody>
      </p:sp>
    </p:spTree>
    <p:extLst>
      <p:ext uri="{BB962C8B-B14F-4D97-AF65-F5344CB8AC3E}">
        <p14:creationId xmlns:p14="http://schemas.microsoft.com/office/powerpoint/2010/main" val="1104635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Shape 43"/>
          <p:cNvSpPr>
            <a:spLocks noGrp="1" noRot="1" noChangeAspect="1"/>
          </p:cNvSpPr>
          <p:nvPr>
            <p:ph type="sldImg" idx="2"/>
          </p:nvPr>
        </p:nvSpPr>
        <p:spPr>
          <a:xfrm>
            <a:off x="298450" y="865188"/>
            <a:ext cx="6208713" cy="34940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4" name="Shape 44"/>
          <p:cNvSpPr txBox="1">
            <a:spLocks noGrp="1"/>
          </p:cNvSpPr>
          <p:nvPr>
            <p:ph type="body" idx="1"/>
          </p:nvPr>
        </p:nvSpPr>
        <p:spPr>
          <a:xfrm>
            <a:off x="680562" y="4723448"/>
            <a:ext cx="5444490" cy="447484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759821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037FD0-4A10-45D6-8714-A657FFAB3F39}" type="slidenum">
              <a:rPr lang="en-US" smtClean="0"/>
              <a:t>13</a:t>
            </a:fld>
            <a:endParaRPr lang="en-US"/>
          </a:p>
        </p:txBody>
      </p:sp>
    </p:spTree>
    <p:extLst>
      <p:ext uri="{BB962C8B-B14F-4D97-AF65-F5344CB8AC3E}">
        <p14:creationId xmlns:p14="http://schemas.microsoft.com/office/powerpoint/2010/main" val="20398608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037FD0-4A10-45D6-8714-A657FFAB3F39}" type="slidenum">
              <a:rPr lang="en-US" smtClean="0"/>
              <a:t>15</a:t>
            </a:fld>
            <a:endParaRPr lang="en-US"/>
          </a:p>
        </p:txBody>
      </p:sp>
    </p:spTree>
    <p:extLst>
      <p:ext uri="{BB962C8B-B14F-4D97-AF65-F5344CB8AC3E}">
        <p14:creationId xmlns:p14="http://schemas.microsoft.com/office/powerpoint/2010/main" val="6465297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037FD0-4A10-45D6-8714-A657FFAB3F39}" type="slidenum">
              <a:rPr lang="en-US" smtClean="0"/>
              <a:t>16</a:t>
            </a:fld>
            <a:endParaRPr lang="en-US"/>
          </a:p>
        </p:txBody>
      </p:sp>
    </p:spTree>
    <p:extLst>
      <p:ext uri="{BB962C8B-B14F-4D97-AF65-F5344CB8AC3E}">
        <p14:creationId xmlns:p14="http://schemas.microsoft.com/office/powerpoint/2010/main" val="21399657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037FD0-4A10-45D6-8714-A657FFAB3F39}" type="slidenum">
              <a:rPr lang="en-US" smtClean="0"/>
              <a:t>18</a:t>
            </a:fld>
            <a:endParaRPr lang="en-US"/>
          </a:p>
        </p:txBody>
      </p:sp>
    </p:spTree>
    <p:extLst>
      <p:ext uri="{BB962C8B-B14F-4D97-AF65-F5344CB8AC3E}">
        <p14:creationId xmlns:p14="http://schemas.microsoft.com/office/powerpoint/2010/main" val="18657129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037FD0-4A10-45D6-8714-A657FFAB3F39}" type="slidenum">
              <a:rPr lang="en-US" smtClean="0"/>
              <a:t>19</a:t>
            </a:fld>
            <a:endParaRPr lang="en-US"/>
          </a:p>
        </p:txBody>
      </p:sp>
    </p:spTree>
    <p:extLst>
      <p:ext uri="{BB962C8B-B14F-4D97-AF65-F5344CB8AC3E}">
        <p14:creationId xmlns:p14="http://schemas.microsoft.com/office/powerpoint/2010/main" val="21082792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037FD0-4A10-45D6-8714-A657FFAB3F39}" type="slidenum">
              <a:rPr lang="en-US" smtClean="0"/>
              <a:t>2</a:t>
            </a:fld>
            <a:endParaRPr lang="en-US"/>
          </a:p>
        </p:txBody>
      </p:sp>
    </p:spTree>
    <p:extLst>
      <p:ext uri="{BB962C8B-B14F-4D97-AF65-F5344CB8AC3E}">
        <p14:creationId xmlns:p14="http://schemas.microsoft.com/office/powerpoint/2010/main" val="12009801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037FD0-4A10-45D6-8714-A657FFAB3F39}" type="slidenum">
              <a:rPr lang="en-US" smtClean="0"/>
              <a:t>3</a:t>
            </a:fld>
            <a:endParaRPr lang="en-US"/>
          </a:p>
        </p:txBody>
      </p:sp>
    </p:spTree>
    <p:extLst>
      <p:ext uri="{BB962C8B-B14F-4D97-AF65-F5344CB8AC3E}">
        <p14:creationId xmlns:p14="http://schemas.microsoft.com/office/powerpoint/2010/main" val="689695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037FD0-4A10-45D6-8714-A657FFAB3F39}" type="slidenum">
              <a:rPr lang="en-US" smtClean="0"/>
              <a:t>4</a:t>
            </a:fld>
            <a:endParaRPr lang="en-US"/>
          </a:p>
        </p:txBody>
      </p:sp>
    </p:spTree>
    <p:extLst>
      <p:ext uri="{BB962C8B-B14F-4D97-AF65-F5344CB8AC3E}">
        <p14:creationId xmlns:p14="http://schemas.microsoft.com/office/powerpoint/2010/main" val="1675617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www.cbsnews.com</a:t>
            </a:r>
            <a:r>
              <a:rPr lang="en-US" dirty="0"/>
              <a:t>/news/your-kids-toys-could-be-spying-on-your-family/</a:t>
            </a:r>
          </a:p>
          <a:p>
            <a:endParaRPr lang="en-US" dirty="0"/>
          </a:p>
          <a:p>
            <a:r>
              <a:rPr lang="en-US" dirty="0"/>
              <a:t>Last doll – parents are worried this kid toy could be spying on your family, it listens and connects to </a:t>
            </a:r>
            <a:r>
              <a:rPr lang="en-US" dirty="0" err="1"/>
              <a:t>wifi</a:t>
            </a:r>
            <a:endParaRPr lang="en-US" dirty="0"/>
          </a:p>
          <a:p>
            <a:r>
              <a:rPr lang="en-US" dirty="0"/>
              <a:t>Cathedral of Learning – all the elevators are connected to a network so they are integrated together</a:t>
            </a:r>
          </a:p>
        </p:txBody>
      </p:sp>
      <p:sp>
        <p:nvSpPr>
          <p:cNvPr id="4" name="Slide Number Placeholder 3"/>
          <p:cNvSpPr>
            <a:spLocks noGrp="1"/>
          </p:cNvSpPr>
          <p:nvPr>
            <p:ph type="sldNum" sz="quarter" idx="10"/>
          </p:nvPr>
        </p:nvSpPr>
        <p:spPr/>
        <p:txBody>
          <a:bodyPr/>
          <a:lstStyle/>
          <a:p>
            <a:fld id="{1F037FD0-4A10-45D6-8714-A657FFAB3F39}" type="slidenum">
              <a:rPr lang="en-US" smtClean="0"/>
              <a:t>5</a:t>
            </a:fld>
            <a:endParaRPr lang="en-US"/>
          </a:p>
        </p:txBody>
      </p:sp>
    </p:spTree>
    <p:extLst>
      <p:ext uri="{BB962C8B-B14F-4D97-AF65-F5344CB8AC3E}">
        <p14:creationId xmlns:p14="http://schemas.microsoft.com/office/powerpoint/2010/main" val="24007465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www.cbsnews.com</a:t>
            </a:r>
            <a:r>
              <a:rPr lang="en-US" dirty="0"/>
              <a:t>/news/your-kids-toys-could-be-spying-on-your-family/</a:t>
            </a:r>
          </a:p>
          <a:p>
            <a:endParaRPr lang="en-US" dirty="0"/>
          </a:p>
          <a:p>
            <a:r>
              <a:rPr lang="en-US" dirty="0"/>
              <a:t>Last doll – parents are worried this kid toy could be spying on your family, it listens and connects to </a:t>
            </a:r>
            <a:r>
              <a:rPr lang="en-US" dirty="0" err="1"/>
              <a:t>wifi</a:t>
            </a:r>
            <a:endParaRPr lang="en-US" dirty="0"/>
          </a:p>
          <a:p>
            <a:r>
              <a:rPr lang="en-US" dirty="0"/>
              <a:t>Cathedral of Learning – all the elevators are connected to a network so they are integrated together</a:t>
            </a:r>
          </a:p>
        </p:txBody>
      </p:sp>
      <p:sp>
        <p:nvSpPr>
          <p:cNvPr id="4" name="Slide Number Placeholder 3"/>
          <p:cNvSpPr>
            <a:spLocks noGrp="1"/>
          </p:cNvSpPr>
          <p:nvPr>
            <p:ph type="sldNum" sz="quarter" idx="10"/>
          </p:nvPr>
        </p:nvSpPr>
        <p:spPr/>
        <p:txBody>
          <a:bodyPr/>
          <a:lstStyle/>
          <a:p>
            <a:fld id="{1F037FD0-4A10-45D6-8714-A657FFAB3F39}" type="slidenum">
              <a:rPr lang="en-US" smtClean="0"/>
              <a:t>6</a:t>
            </a:fld>
            <a:endParaRPr lang="en-US"/>
          </a:p>
        </p:txBody>
      </p:sp>
    </p:spTree>
    <p:extLst>
      <p:ext uri="{BB962C8B-B14F-4D97-AF65-F5344CB8AC3E}">
        <p14:creationId xmlns:p14="http://schemas.microsoft.com/office/powerpoint/2010/main" val="14082875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www.cbsnews.com</a:t>
            </a:r>
            <a:r>
              <a:rPr lang="en-US" dirty="0"/>
              <a:t>/news/your-kids-toys-could-be-spying-on-your-family/</a:t>
            </a:r>
          </a:p>
          <a:p>
            <a:endParaRPr lang="en-US" dirty="0"/>
          </a:p>
          <a:p>
            <a:r>
              <a:rPr lang="en-US" dirty="0"/>
              <a:t>Last doll – parents are worried this kid toy could be spying on your family, it listens and connects to </a:t>
            </a:r>
            <a:r>
              <a:rPr lang="en-US" dirty="0" err="1"/>
              <a:t>wifi</a:t>
            </a:r>
            <a:endParaRPr lang="en-US" dirty="0"/>
          </a:p>
          <a:p>
            <a:r>
              <a:rPr lang="en-US" dirty="0"/>
              <a:t>Cathedral of Learning – all the elevators are connected to a network so they are integrated together</a:t>
            </a:r>
          </a:p>
        </p:txBody>
      </p:sp>
      <p:sp>
        <p:nvSpPr>
          <p:cNvPr id="4" name="Slide Number Placeholder 3"/>
          <p:cNvSpPr>
            <a:spLocks noGrp="1"/>
          </p:cNvSpPr>
          <p:nvPr>
            <p:ph type="sldNum" sz="quarter" idx="10"/>
          </p:nvPr>
        </p:nvSpPr>
        <p:spPr/>
        <p:txBody>
          <a:bodyPr/>
          <a:lstStyle/>
          <a:p>
            <a:fld id="{1F037FD0-4A10-45D6-8714-A657FFAB3F39}" type="slidenum">
              <a:rPr lang="en-US" smtClean="0"/>
              <a:t>7</a:t>
            </a:fld>
            <a:endParaRPr lang="en-US"/>
          </a:p>
        </p:txBody>
      </p:sp>
    </p:spTree>
    <p:extLst>
      <p:ext uri="{BB962C8B-B14F-4D97-AF65-F5344CB8AC3E}">
        <p14:creationId xmlns:p14="http://schemas.microsoft.com/office/powerpoint/2010/main" val="306600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www.cbsnews.com</a:t>
            </a:r>
            <a:r>
              <a:rPr lang="en-US" dirty="0"/>
              <a:t>/news/your-kids-toys-could-be-spying-on-your-family/</a:t>
            </a:r>
          </a:p>
          <a:p>
            <a:endParaRPr lang="en-US" dirty="0"/>
          </a:p>
          <a:p>
            <a:r>
              <a:rPr lang="en-US" dirty="0"/>
              <a:t>Last doll – parents are worried this kid toy could be spying on your family, it listens and connects to </a:t>
            </a:r>
            <a:r>
              <a:rPr lang="en-US" dirty="0" err="1"/>
              <a:t>wifi</a:t>
            </a:r>
            <a:endParaRPr lang="en-US" dirty="0"/>
          </a:p>
          <a:p>
            <a:r>
              <a:rPr lang="en-US" dirty="0"/>
              <a:t>Cathedral of Learning – all the elevators are connected to a network so they are integrated together</a:t>
            </a:r>
          </a:p>
        </p:txBody>
      </p:sp>
      <p:sp>
        <p:nvSpPr>
          <p:cNvPr id="4" name="Slide Number Placeholder 3"/>
          <p:cNvSpPr>
            <a:spLocks noGrp="1"/>
          </p:cNvSpPr>
          <p:nvPr>
            <p:ph type="sldNum" sz="quarter" idx="10"/>
          </p:nvPr>
        </p:nvSpPr>
        <p:spPr/>
        <p:txBody>
          <a:bodyPr/>
          <a:lstStyle/>
          <a:p>
            <a:fld id="{1F037FD0-4A10-45D6-8714-A657FFAB3F39}" type="slidenum">
              <a:rPr lang="en-US" smtClean="0"/>
              <a:t>8</a:t>
            </a:fld>
            <a:endParaRPr lang="en-US"/>
          </a:p>
        </p:txBody>
      </p:sp>
    </p:spTree>
    <p:extLst>
      <p:ext uri="{BB962C8B-B14F-4D97-AF65-F5344CB8AC3E}">
        <p14:creationId xmlns:p14="http://schemas.microsoft.com/office/powerpoint/2010/main" val="7425465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www.cbsnews.com</a:t>
            </a:r>
            <a:r>
              <a:rPr lang="en-US" dirty="0"/>
              <a:t>/news/your-kids-toys-could-be-spying-on-your-family/</a:t>
            </a:r>
          </a:p>
          <a:p>
            <a:endParaRPr lang="en-US" dirty="0"/>
          </a:p>
          <a:p>
            <a:r>
              <a:rPr lang="en-US" dirty="0"/>
              <a:t>Last doll – parents are worried this kid toy could be spying on your family, it listens and connects to </a:t>
            </a:r>
            <a:r>
              <a:rPr lang="en-US" dirty="0" err="1"/>
              <a:t>wifi</a:t>
            </a:r>
            <a:endParaRPr lang="en-US" dirty="0"/>
          </a:p>
          <a:p>
            <a:r>
              <a:rPr lang="en-US" dirty="0"/>
              <a:t>Cathedral of Learning – all the elevators are connected to a network so they are integrated together</a:t>
            </a:r>
          </a:p>
        </p:txBody>
      </p:sp>
      <p:sp>
        <p:nvSpPr>
          <p:cNvPr id="4" name="Slide Number Placeholder 3"/>
          <p:cNvSpPr>
            <a:spLocks noGrp="1"/>
          </p:cNvSpPr>
          <p:nvPr>
            <p:ph type="sldNum" sz="quarter" idx="10"/>
          </p:nvPr>
        </p:nvSpPr>
        <p:spPr/>
        <p:txBody>
          <a:bodyPr/>
          <a:lstStyle/>
          <a:p>
            <a:fld id="{1F037FD0-4A10-45D6-8714-A657FFAB3F39}" type="slidenum">
              <a:rPr lang="en-US" smtClean="0"/>
              <a:t>9</a:t>
            </a:fld>
            <a:endParaRPr lang="en-US"/>
          </a:p>
        </p:txBody>
      </p:sp>
    </p:spTree>
    <p:extLst>
      <p:ext uri="{BB962C8B-B14F-4D97-AF65-F5344CB8AC3E}">
        <p14:creationId xmlns:p14="http://schemas.microsoft.com/office/powerpoint/2010/main" val="10965926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609600" y="2130426"/>
            <a:ext cx="10972800" cy="1470025"/>
          </a:xfrm>
          <a:prstGeom prst="rect">
            <a:avLst/>
          </a:prstGeom>
        </p:spPr>
        <p:txBody>
          <a:bodyPr lIns="0" tIns="0" rIns="0" bIns="0"/>
          <a:lstStyle>
            <a:lvl1pPr algn="ctr">
              <a:lnSpc>
                <a:spcPts val="4200"/>
              </a:lnSpc>
              <a:defRPr sz="4000"/>
            </a:lvl1pPr>
          </a:lstStyle>
          <a:p>
            <a:r>
              <a:rPr lang="en-US" dirty="0"/>
              <a:t>Click to add Presentation Title</a:t>
            </a:r>
          </a:p>
        </p:txBody>
      </p:sp>
      <p:sp>
        <p:nvSpPr>
          <p:cNvPr id="6" name="Subtitle 2"/>
          <p:cNvSpPr>
            <a:spLocks noGrp="1"/>
          </p:cNvSpPr>
          <p:nvPr>
            <p:ph type="subTitle" idx="1" hasCustomPrompt="1"/>
          </p:nvPr>
        </p:nvSpPr>
        <p:spPr>
          <a:xfrm>
            <a:off x="609600" y="3886200"/>
            <a:ext cx="10972800" cy="1752600"/>
          </a:xfrm>
          <a:prstGeom prst="rect">
            <a:avLst/>
          </a:prstGeom>
        </p:spPr>
        <p:txBody>
          <a:bodyPr lIns="0" tIns="0" rIns="0" bIns="0"/>
          <a:lstStyle>
            <a:lvl1pPr marL="0" indent="0" algn="ctr">
              <a:lnSpc>
                <a:spcPts val="3200"/>
              </a:lnSpc>
              <a:spcBef>
                <a:spcPts val="600"/>
              </a:spcBef>
              <a:buNone/>
              <a:defRPr b="0" i="0" baseline="0">
                <a:latin typeface="Arial"/>
                <a:cs typeface="Aria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add author name or subtitles</a:t>
            </a:r>
          </a:p>
        </p:txBody>
      </p:sp>
    </p:spTree>
    <p:extLst>
      <p:ext uri="{BB962C8B-B14F-4D97-AF65-F5344CB8AC3E}">
        <p14:creationId xmlns:p14="http://schemas.microsoft.com/office/powerpoint/2010/main" val="917161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9905998" cy="1478570"/>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1141412" y="2249487"/>
            <a:ext cx="9905999" cy="354171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456921" y="5883276"/>
            <a:ext cx="2743200" cy="365125"/>
          </a:xfrm>
          <a:prstGeom prst="rect">
            <a:avLst/>
          </a:prstGeom>
        </p:spPr>
        <p:txBody>
          <a:bodyPr/>
          <a:lstStyle/>
          <a:p>
            <a:fld id="{48A87A34-81AB-432B-8DAE-1953F412C126}" type="datetimeFigureOut">
              <a:rPr lang="en-US" dirty="0"/>
              <a:t>5/25/21</a:t>
            </a:fld>
            <a:endParaRPr lang="en-US" dirty="0"/>
          </a:p>
        </p:txBody>
      </p:sp>
      <p:sp>
        <p:nvSpPr>
          <p:cNvPr id="5" name="Footer Placeholder 4"/>
          <p:cNvSpPr>
            <a:spLocks noGrp="1"/>
          </p:cNvSpPr>
          <p:nvPr>
            <p:ph type="ftr" sz="quarter" idx="11"/>
          </p:nvPr>
        </p:nvSpPr>
        <p:spPr>
          <a:xfrm>
            <a:off x="1141411" y="5883275"/>
            <a:ext cx="6239309"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276321" y="5883274"/>
            <a:ext cx="771089" cy="365125"/>
          </a:xfrm>
          <a:prstGeom prst="rect">
            <a:avLst/>
          </a:prstGeo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62854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bulleted lis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9600" y="1577976"/>
            <a:ext cx="10972800" cy="1089025"/>
          </a:xfrm>
          <a:prstGeom prst="rect">
            <a:avLst/>
          </a:prstGeom>
        </p:spPr>
        <p:txBody>
          <a:bodyPr lIns="0" tIns="0" rIns="0" bIns="0"/>
          <a:lstStyle>
            <a:lvl1pPr>
              <a:lnSpc>
                <a:spcPts val="3800"/>
              </a:lnSpc>
              <a:defRPr sz="3600"/>
            </a:lvl1pPr>
          </a:lstStyle>
          <a:p>
            <a:r>
              <a:rPr lang="en-US" dirty="0"/>
              <a:t>Click to add title</a:t>
            </a:r>
          </a:p>
        </p:txBody>
      </p:sp>
      <p:sp>
        <p:nvSpPr>
          <p:cNvPr id="8" name="Content Placeholder 2"/>
          <p:cNvSpPr>
            <a:spLocks noGrp="1"/>
          </p:cNvSpPr>
          <p:nvPr>
            <p:ph idx="10" hasCustomPrompt="1"/>
          </p:nvPr>
        </p:nvSpPr>
        <p:spPr>
          <a:xfrm>
            <a:off x="609600" y="2895600"/>
            <a:ext cx="10972800" cy="3505200"/>
          </a:xfrm>
          <a:prstGeom prst="rect">
            <a:avLst/>
          </a:prstGeom>
        </p:spPr>
        <p:txBody>
          <a:bodyPr lIns="0" tIns="0" rIns="0" bIns="0"/>
          <a:lstStyle>
            <a:lvl1pPr marL="0" indent="228600">
              <a:lnSpc>
                <a:spcPts val="3100"/>
              </a:lnSpc>
              <a:spcBef>
                <a:spcPts val="600"/>
              </a:spcBef>
              <a:defRPr/>
            </a:lvl1pPr>
            <a:lvl2pPr marL="228600" indent="228600">
              <a:lnSpc>
                <a:spcPts val="2800"/>
              </a:lnSpc>
              <a:spcBef>
                <a:spcPts val="600"/>
              </a:spcBef>
              <a:buFontTx/>
              <a:buChar char="–"/>
              <a:defRPr sz="2400" baseline="0"/>
            </a:lvl2pPr>
            <a:lvl3pPr marL="457200" indent="228600">
              <a:lnSpc>
                <a:spcPts val="2400"/>
              </a:lnSpc>
              <a:spcBef>
                <a:spcPts val="900"/>
              </a:spcBef>
              <a:defRPr sz="2000" baseline="0"/>
            </a:lvl3pPr>
            <a:lvl4pPr marL="685800" indent="228600">
              <a:lnSpc>
                <a:spcPts val="2400"/>
              </a:lnSpc>
              <a:spcBef>
                <a:spcPts val="900"/>
              </a:spcBef>
              <a:defRPr sz="2000"/>
            </a:lvl4pPr>
            <a:lvl5pPr marL="914400" indent="228600">
              <a:lnSpc>
                <a:spcPts val="2200"/>
              </a:lnSpc>
              <a:spcBef>
                <a:spcPts val="900"/>
              </a:spcBef>
              <a:defRPr sz="1800"/>
            </a:lvl5pPr>
          </a:lstStyle>
          <a:p>
            <a:pPr lvl="0"/>
            <a:r>
              <a:rPr lang="en-US" dirty="0"/>
              <a:t>Click to add bulleted lists</a:t>
            </a:r>
          </a:p>
          <a:p>
            <a:pPr lvl="1"/>
            <a:r>
              <a:rPr lang="en-US" dirty="0"/>
              <a:t>Second level bulleted list</a:t>
            </a:r>
          </a:p>
          <a:p>
            <a:pPr lvl="2"/>
            <a:r>
              <a:rPr lang="en-US" dirty="0"/>
              <a:t>Third level bulleted list</a:t>
            </a:r>
          </a:p>
          <a:p>
            <a:pPr lvl="3"/>
            <a:r>
              <a:rPr lang="en-US" dirty="0"/>
              <a:t>Fourth level bulleted list</a:t>
            </a:r>
          </a:p>
          <a:p>
            <a:pPr lvl="4"/>
            <a:r>
              <a:rPr lang="en-US" dirty="0"/>
              <a:t>Fifth level bulleted list</a:t>
            </a:r>
          </a:p>
        </p:txBody>
      </p:sp>
    </p:spTree>
    <p:extLst>
      <p:ext uri="{BB962C8B-B14F-4D97-AF65-F5344CB8AC3E}">
        <p14:creationId xmlns:p14="http://schemas.microsoft.com/office/powerpoint/2010/main" val="207531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9" name="Title 1"/>
          <p:cNvSpPr txBox="1">
            <a:spLocks/>
          </p:cNvSpPr>
          <p:nvPr userDrawn="1"/>
        </p:nvSpPr>
        <p:spPr>
          <a:xfrm>
            <a:off x="609600" y="1577976"/>
            <a:ext cx="10972800" cy="1317625"/>
          </a:xfrm>
          <a:prstGeom prst="rect">
            <a:avLst/>
          </a:prstGeom>
        </p:spPr>
        <p:txBody>
          <a:bodyPr lIns="0" tIns="0" rIns="0" bIns="0"/>
          <a:lstStyle>
            <a:lvl1pPr algn="l" rtl="0" eaLnBrk="0" fontAlgn="base" hangingPunct="0">
              <a:lnSpc>
                <a:spcPts val="3800"/>
              </a:lnSpc>
              <a:spcBef>
                <a:spcPct val="0"/>
              </a:spcBef>
              <a:spcAft>
                <a:spcPct val="0"/>
              </a:spcAft>
              <a:defRPr sz="3600" b="1">
                <a:solidFill>
                  <a:srgbClr val="A81315"/>
                </a:solidFill>
                <a:latin typeface="+mj-lt"/>
                <a:ea typeface="+mj-ea"/>
                <a:cs typeface="ヒラギノ角ゴ Pro W3"/>
              </a:defRPr>
            </a:lvl1pPr>
            <a:lvl2pPr algn="l" rtl="0" eaLnBrk="0" fontAlgn="base" hangingPunct="0">
              <a:spcBef>
                <a:spcPct val="0"/>
              </a:spcBef>
              <a:spcAft>
                <a:spcPct val="0"/>
              </a:spcAft>
              <a:defRPr sz="3600" b="1">
                <a:solidFill>
                  <a:srgbClr val="A81315"/>
                </a:solidFill>
                <a:latin typeface="Arial" charset="0"/>
                <a:ea typeface="ヒラギノ角ゴ Pro W3" pitchFamily="1" charset="-128"/>
                <a:cs typeface="ヒラギノ角ゴ Pro W3"/>
              </a:defRPr>
            </a:lvl2pPr>
            <a:lvl3pPr algn="l" rtl="0" eaLnBrk="0" fontAlgn="base" hangingPunct="0">
              <a:spcBef>
                <a:spcPct val="0"/>
              </a:spcBef>
              <a:spcAft>
                <a:spcPct val="0"/>
              </a:spcAft>
              <a:defRPr sz="3600" b="1">
                <a:solidFill>
                  <a:srgbClr val="A81315"/>
                </a:solidFill>
                <a:latin typeface="Arial" charset="0"/>
                <a:ea typeface="ヒラギノ角ゴ Pro W3" pitchFamily="1" charset="-128"/>
                <a:cs typeface="ヒラギノ角ゴ Pro W3"/>
              </a:defRPr>
            </a:lvl3pPr>
            <a:lvl4pPr algn="l" rtl="0" eaLnBrk="0" fontAlgn="base" hangingPunct="0">
              <a:spcBef>
                <a:spcPct val="0"/>
              </a:spcBef>
              <a:spcAft>
                <a:spcPct val="0"/>
              </a:spcAft>
              <a:defRPr sz="3600" b="1">
                <a:solidFill>
                  <a:srgbClr val="A81315"/>
                </a:solidFill>
                <a:latin typeface="Arial" charset="0"/>
                <a:ea typeface="ヒラギノ角ゴ Pro W3" pitchFamily="1" charset="-128"/>
                <a:cs typeface="ヒラギノ角ゴ Pro W3"/>
              </a:defRPr>
            </a:lvl4pPr>
            <a:lvl5pPr algn="l" rtl="0" eaLnBrk="0" fontAlgn="base" hangingPunct="0">
              <a:spcBef>
                <a:spcPct val="0"/>
              </a:spcBef>
              <a:spcAft>
                <a:spcPct val="0"/>
              </a:spcAft>
              <a:defRPr sz="3600" b="1">
                <a:solidFill>
                  <a:srgbClr val="A81315"/>
                </a:solidFill>
                <a:latin typeface="Arial" charset="0"/>
                <a:ea typeface="ヒラギノ角ゴ Pro W3" pitchFamily="1" charset="-128"/>
                <a:cs typeface="ヒラギノ角ゴ Pro W3"/>
              </a:defRPr>
            </a:lvl5pPr>
            <a:lvl6pPr marL="457200" algn="l" rtl="0" fontAlgn="base">
              <a:spcBef>
                <a:spcPct val="0"/>
              </a:spcBef>
              <a:spcAft>
                <a:spcPct val="0"/>
              </a:spcAft>
              <a:defRPr sz="3600" b="1">
                <a:solidFill>
                  <a:srgbClr val="A81315"/>
                </a:solidFill>
                <a:latin typeface="Arial" charset="0"/>
                <a:ea typeface="ヒラギノ角ゴ Pro W3" pitchFamily="1" charset="-128"/>
              </a:defRPr>
            </a:lvl6pPr>
            <a:lvl7pPr marL="914400" algn="l" rtl="0" fontAlgn="base">
              <a:spcBef>
                <a:spcPct val="0"/>
              </a:spcBef>
              <a:spcAft>
                <a:spcPct val="0"/>
              </a:spcAft>
              <a:defRPr sz="3600" b="1">
                <a:solidFill>
                  <a:srgbClr val="A81315"/>
                </a:solidFill>
                <a:latin typeface="Arial" charset="0"/>
                <a:ea typeface="ヒラギノ角ゴ Pro W3" pitchFamily="1" charset="-128"/>
              </a:defRPr>
            </a:lvl7pPr>
            <a:lvl8pPr marL="1371600" algn="l" rtl="0" fontAlgn="base">
              <a:spcBef>
                <a:spcPct val="0"/>
              </a:spcBef>
              <a:spcAft>
                <a:spcPct val="0"/>
              </a:spcAft>
              <a:defRPr sz="3600" b="1">
                <a:solidFill>
                  <a:srgbClr val="A81315"/>
                </a:solidFill>
                <a:latin typeface="Arial" charset="0"/>
                <a:ea typeface="ヒラギノ角ゴ Pro W3" pitchFamily="1" charset="-128"/>
              </a:defRPr>
            </a:lvl8pPr>
            <a:lvl9pPr marL="1828800" algn="l" rtl="0" fontAlgn="base">
              <a:spcBef>
                <a:spcPct val="0"/>
              </a:spcBef>
              <a:spcAft>
                <a:spcPct val="0"/>
              </a:spcAft>
              <a:defRPr sz="3600" b="1">
                <a:solidFill>
                  <a:srgbClr val="A81315"/>
                </a:solidFill>
                <a:latin typeface="Arial" charset="0"/>
                <a:ea typeface="ヒラギノ角ゴ Pro W3" pitchFamily="1" charset="-128"/>
              </a:defRPr>
            </a:lvl9pPr>
          </a:lstStyle>
          <a:p>
            <a:r>
              <a:rPr lang="en-US" sz="3600" dirty="0"/>
              <a:t>Click to add title</a:t>
            </a:r>
          </a:p>
        </p:txBody>
      </p:sp>
      <p:sp>
        <p:nvSpPr>
          <p:cNvPr id="10" name="Subtitle 2"/>
          <p:cNvSpPr>
            <a:spLocks noGrp="1"/>
          </p:cNvSpPr>
          <p:nvPr>
            <p:ph type="subTitle" idx="13" hasCustomPrompt="1"/>
          </p:nvPr>
        </p:nvSpPr>
        <p:spPr>
          <a:xfrm>
            <a:off x="609600" y="2895600"/>
            <a:ext cx="10972800" cy="3276600"/>
          </a:xfrm>
          <a:prstGeom prst="rect">
            <a:avLst/>
          </a:prstGeom>
        </p:spPr>
        <p:txBody>
          <a:bodyPr lIns="0" tIns="0" bIns="0"/>
          <a:lstStyle>
            <a:lvl1pPr marL="0" indent="0" algn="l">
              <a:lnSpc>
                <a:spcPts val="3000"/>
              </a:lnSpc>
              <a:spcBef>
                <a:spcPts val="900"/>
              </a:spcBef>
              <a:buNone/>
              <a:defRPr sz="2600" baseline="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add text in paragraph format</a:t>
            </a:r>
          </a:p>
        </p:txBody>
      </p:sp>
    </p:spTree>
    <p:extLst>
      <p:ext uri="{BB962C8B-B14F-4D97-AF65-F5344CB8AC3E}">
        <p14:creationId xmlns:p14="http://schemas.microsoft.com/office/powerpoint/2010/main" val="864992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wo column bullets">
    <p:spTree>
      <p:nvGrpSpPr>
        <p:cNvPr id="1" name=""/>
        <p:cNvGrpSpPr/>
        <p:nvPr/>
      </p:nvGrpSpPr>
      <p:grpSpPr>
        <a:xfrm>
          <a:off x="0" y="0"/>
          <a:ext cx="0" cy="0"/>
          <a:chOff x="0" y="0"/>
          <a:chExt cx="0" cy="0"/>
        </a:xfrm>
      </p:grpSpPr>
      <p:sp>
        <p:nvSpPr>
          <p:cNvPr id="8" name="Title 1"/>
          <p:cNvSpPr txBox="1">
            <a:spLocks/>
          </p:cNvSpPr>
          <p:nvPr userDrawn="1"/>
        </p:nvSpPr>
        <p:spPr>
          <a:xfrm>
            <a:off x="609600" y="1577976"/>
            <a:ext cx="10972800" cy="1317625"/>
          </a:xfrm>
          <a:prstGeom prst="rect">
            <a:avLst/>
          </a:prstGeom>
        </p:spPr>
        <p:txBody>
          <a:bodyPr lIns="0" tIns="0" rIns="0" bIns="0"/>
          <a:lstStyle>
            <a:lvl1pPr algn="l" rtl="0" eaLnBrk="0" fontAlgn="base" hangingPunct="0">
              <a:lnSpc>
                <a:spcPts val="3800"/>
              </a:lnSpc>
              <a:spcBef>
                <a:spcPct val="0"/>
              </a:spcBef>
              <a:spcAft>
                <a:spcPct val="0"/>
              </a:spcAft>
              <a:defRPr sz="3600" b="1">
                <a:solidFill>
                  <a:srgbClr val="A81315"/>
                </a:solidFill>
                <a:latin typeface="+mj-lt"/>
                <a:ea typeface="+mj-ea"/>
                <a:cs typeface="ヒラギノ角ゴ Pro W3"/>
              </a:defRPr>
            </a:lvl1pPr>
            <a:lvl2pPr algn="l" rtl="0" eaLnBrk="0" fontAlgn="base" hangingPunct="0">
              <a:spcBef>
                <a:spcPct val="0"/>
              </a:spcBef>
              <a:spcAft>
                <a:spcPct val="0"/>
              </a:spcAft>
              <a:defRPr sz="3600" b="1">
                <a:solidFill>
                  <a:srgbClr val="A81315"/>
                </a:solidFill>
                <a:latin typeface="Arial" charset="0"/>
                <a:ea typeface="ヒラギノ角ゴ Pro W3" pitchFamily="1" charset="-128"/>
                <a:cs typeface="ヒラギノ角ゴ Pro W3"/>
              </a:defRPr>
            </a:lvl2pPr>
            <a:lvl3pPr algn="l" rtl="0" eaLnBrk="0" fontAlgn="base" hangingPunct="0">
              <a:spcBef>
                <a:spcPct val="0"/>
              </a:spcBef>
              <a:spcAft>
                <a:spcPct val="0"/>
              </a:spcAft>
              <a:defRPr sz="3600" b="1">
                <a:solidFill>
                  <a:srgbClr val="A81315"/>
                </a:solidFill>
                <a:latin typeface="Arial" charset="0"/>
                <a:ea typeface="ヒラギノ角ゴ Pro W3" pitchFamily="1" charset="-128"/>
                <a:cs typeface="ヒラギノ角ゴ Pro W3"/>
              </a:defRPr>
            </a:lvl3pPr>
            <a:lvl4pPr algn="l" rtl="0" eaLnBrk="0" fontAlgn="base" hangingPunct="0">
              <a:spcBef>
                <a:spcPct val="0"/>
              </a:spcBef>
              <a:spcAft>
                <a:spcPct val="0"/>
              </a:spcAft>
              <a:defRPr sz="3600" b="1">
                <a:solidFill>
                  <a:srgbClr val="A81315"/>
                </a:solidFill>
                <a:latin typeface="Arial" charset="0"/>
                <a:ea typeface="ヒラギノ角ゴ Pro W3" pitchFamily="1" charset="-128"/>
                <a:cs typeface="ヒラギノ角ゴ Pro W3"/>
              </a:defRPr>
            </a:lvl4pPr>
            <a:lvl5pPr algn="l" rtl="0" eaLnBrk="0" fontAlgn="base" hangingPunct="0">
              <a:spcBef>
                <a:spcPct val="0"/>
              </a:spcBef>
              <a:spcAft>
                <a:spcPct val="0"/>
              </a:spcAft>
              <a:defRPr sz="3600" b="1">
                <a:solidFill>
                  <a:srgbClr val="A81315"/>
                </a:solidFill>
                <a:latin typeface="Arial" charset="0"/>
                <a:ea typeface="ヒラギノ角ゴ Pro W3" pitchFamily="1" charset="-128"/>
                <a:cs typeface="ヒラギノ角ゴ Pro W3"/>
              </a:defRPr>
            </a:lvl5pPr>
            <a:lvl6pPr marL="457200" algn="l" rtl="0" fontAlgn="base">
              <a:spcBef>
                <a:spcPct val="0"/>
              </a:spcBef>
              <a:spcAft>
                <a:spcPct val="0"/>
              </a:spcAft>
              <a:defRPr sz="3600" b="1">
                <a:solidFill>
                  <a:srgbClr val="A81315"/>
                </a:solidFill>
                <a:latin typeface="Arial" charset="0"/>
                <a:ea typeface="ヒラギノ角ゴ Pro W3" pitchFamily="1" charset="-128"/>
              </a:defRPr>
            </a:lvl6pPr>
            <a:lvl7pPr marL="914400" algn="l" rtl="0" fontAlgn="base">
              <a:spcBef>
                <a:spcPct val="0"/>
              </a:spcBef>
              <a:spcAft>
                <a:spcPct val="0"/>
              </a:spcAft>
              <a:defRPr sz="3600" b="1">
                <a:solidFill>
                  <a:srgbClr val="A81315"/>
                </a:solidFill>
                <a:latin typeface="Arial" charset="0"/>
                <a:ea typeface="ヒラギノ角ゴ Pro W3" pitchFamily="1" charset="-128"/>
              </a:defRPr>
            </a:lvl7pPr>
            <a:lvl8pPr marL="1371600" algn="l" rtl="0" fontAlgn="base">
              <a:spcBef>
                <a:spcPct val="0"/>
              </a:spcBef>
              <a:spcAft>
                <a:spcPct val="0"/>
              </a:spcAft>
              <a:defRPr sz="3600" b="1">
                <a:solidFill>
                  <a:srgbClr val="A81315"/>
                </a:solidFill>
                <a:latin typeface="Arial" charset="0"/>
                <a:ea typeface="ヒラギノ角ゴ Pro W3" pitchFamily="1" charset="-128"/>
              </a:defRPr>
            </a:lvl8pPr>
            <a:lvl9pPr marL="1828800" algn="l" rtl="0" fontAlgn="base">
              <a:spcBef>
                <a:spcPct val="0"/>
              </a:spcBef>
              <a:spcAft>
                <a:spcPct val="0"/>
              </a:spcAft>
              <a:defRPr sz="3600" b="1">
                <a:solidFill>
                  <a:srgbClr val="A81315"/>
                </a:solidFill>
                <a:latin typeface="Arial" charset="0"/>
                <a:ea typeface="ヒラギノ角ゴ Pro W3" pitchFamily="1" charset="-128"/>
              </a:defRPr>
            </a:lvl9pPr>
          </a:lstStyle>
          <a:p>
            <a:r>
              <a:rPr lang="en-US" sz="3600" dirty="0"/>
              <a:t>Click to add title</a:t>
            </a:r>
          </a:p>
        </p:txBody>
      </p:sp>
      <p:sp>
        <p:nvSpPr>
          <p:cNvPr id="10" name="Content Placeholder 2"/>
          <p:cNvSpPr>
            <a:spLocks noGrp="1"/>
          </p:cNvSpPr>
          <p:nvPr>
            <p:ph idx="10" hasCustomPrompt="1"/>
          </p:nvPr>
        </p:nvSpPr>
        <p:spPr>
          <a:xfrm>
            <a:off x="609600" y="2895600"/>
            <a:ext cx="5181600" cy="3124200"/>
          </a:xfrm>
          <a:prstGeom prst="rect">
            <a:avLst/>
          </a:prstGeom>
        </p:spPr>
        <p:txBody>
          <a:bodyPr lIns="0" tIns="0" rIns="0" bIns="0"/>
          <a:lstStyle>
            <a:lvl1pPr marL="228600" indent="-228600">
              <a:lnSpc>
                <a:spcPts val="3100"/>
              </a:lnSpc>
              <a:spcBef>
                <a:spcPts val="600"/>
              </a:spcBef>
              <a:defRPr/>
            </a:lvl1pPr>
            <a:lvl2pPr marL="533400" indent="-228600">
              <a:lnSpc>
                <a:spcPts val="2800"/>
              </a:lnSpc>
              <a:spcBef>
                <a:spcPts val="600"/>
              </a:spcBef>
              <a:buFontTx/>
              <a:buChar char="–"/>
              <a:defRPr sz="2400" baseline="0"/>
            </a:lvl2pPr>
            <a:lvl3pPr marL="548640" indent="228600">
              <a:lnSpc>
                <a:spcPts val="2400"/>
              </a:lnSpc>
              <a:spcBef>
                <a:spcPts val="900"/>
              </a:spcBef>
              <a:defRPr sz="2000"/>
            </a:lvl3pPr>
            <a:lvl4pPr marL="838200" indent="228600">
              <a:lnSpc>
                <a:spcPts val="2400"/>
              </a:lnSpc>
              <a:spcBef>
                <a:spcPts val="900"/>
              </a:spcBef>
              <a:defRPr sz="2000"/>
            </a:lvl4pPr>
            <a:lvl5pPr marL="1082040" indent="228600">
              <a:lnSpc>
                <a:spcPts val="2200"/>
              </a:lnSpc>
              <a:spcBef>
                <a:spcPts val="900"/>
              </a:spcBef>
              <a:defRPr sz="1800"/>
            </a:lvl5pPr>
          </a:lstStyle>
          <a:p>
            <a:pPr lvl="0"/>
            <a:r>
              <a:rPr lang="en-US" dirty="0"/>
              <a:t>Click to add first level</a:t>
            </a:r>
          </a:p>
          <a:p>
            <a:pPr lvl="1"/>
            <a:r>
              <a:rPr lang="en-US" dirty="0"/>
              <a:t>Second level bulleted list</a:t>
            </a:r>
          </a:p>
          <a:p>
            <a:pPr lvl="2"/>
            <a:r>
              <a:rPr lang="en-US" dirty="0"/>
              <a:t>Third level bulleted list</a:t>
            </a:r>
          </a:p>
          <a:p>
            <a:pPr lvl="3"/>
            <a:r>
              <a:rPr lang="en-US" dirty="0"/>
              <a:t>Fourth level bulleted list</a:t>
            </a:r>
          </a:p>
          <a:p>
            <a:pPr lvl="4"/>
            <a:r>
              <a:rPr lang="en-US" dirty="0"/>
              <a:t>Fifth level bullet list</a:t>
            </a:r>
          </a:p>
        </p:txBody>
      </p:sp>
      <p:sp>
        <p:nvSpPr>
          <p:cNvPr id="11" name="Content Placeholder 2"/>
          <p:cNvSpPr>
            <a:spLocks noGrp="1"/>
          </p:cNvSpPr>
          <p:nvPr>
            <p:ph idx="11" hasCustomPrompt="1"/>
          </p:nvPr>
        </p:nvSpPr>
        <p:spPr>
          <a:xfrm>
            <a:off x="6502400" y="2895600"/>
            <a:ext cx="5080000" cy="3124200"/>
          </a:xfrm>
          <a:prstGeom prst="rect">
            <a:avLst/>
          </a:prstGeom>
        </p:spPr>
        <p:txBody>
          <a:bodyPr lIns="0" tIns="0" rIns="0" bIns="0"/>
          <a:lstStyle>
            <a:lvl1pPr marL="0" indent="228600">
              <a:lnSpc>
                <a:spcPts val="3100"/>
              </a:lnSpc>
              <a:spcBef>
                <a:spcPts val="600"/>
              </a:spcBef>
              <a:defRPr/>
            </a:lvl1pPr>
            <a:lvl2pPr marL="228600" indent="228600">
              <a:lnSpc>
                <a:spcPts val="2800"/>
              </a:lnSpc>
              <a:spcBef>
                <a:spcPts val="600"/>
              </a:spcBef>
              <a:buFontTx/>
              <a:buChar char="–"/>
              <a:defRPr sz="2400" baseline="0"/>
            </a:lvl2pPr>
            <a:lvl3pPr marL="457200" indent="228600">
              <a:lnSpc>
                <a:spcPts val="2400"/>
              </a:lnSpc>
              <a:spcBef>
                <a:spcPts val="900"/>
              </a:spcBef>
              <a:defRPr sz="2000"/>
            </a:lvl3pPr>
            <a:lvl4pPr marL="685800" indent="228600">
              <a:lnSpc>
                <a:spcPts val="2400"/>
              </a:lnSpc>
              <a:spcBef>
                <a:spcPts val="900"/>
              </a:spcBef>
              <a:defRPr sz="2000"/>
            </a:lvl4pPr>
            <a:lvl5pPr marL="914400" indent="228600">
              <a:lnSpc>
                <a:spcPts val="2200"/>
              </a:lnSpc>
              <a:spcBef>
                <a:spcPts val="900"/>
              </a:spcBef>
              <a:defRPr sz="1800"/>
            </a:lvl5pPr>
          </a:lstStyle>
          <a:p>
            <a:pPr lvl="0"/>
            <a:r>
              <a:rPr lang="en-US" dirty="0"/>
              <a:t>Click to add first level</a:t>
            </a:r>
          </a:p>
          <a:p>
            <a:pPr lvl="1"/>
            <a:r>
              <a:rPr lang="en-US" dirty="0"/>
              <a:t>Second level bulleted list</a:t>
            </a:r>
          </a:p>
          <a:p>
            <a:pPr lvl="2"/>
            <a:r>
              <a:rPr lang="en-US" dirty="0"/>
              <a:t>Third level bulleted list</a:t>
            </a:r>
          </a:p>
          <a:p>
            <a:pPr lvl="3"/>
            <a:r>
              <a:rPr lang="en-US" dirty="0"/>
              <a:t>Fourth level bulleted list</a:t>
            </a:r>
          </a:p>
          <a:p>
            <a:pPr lvl="4"/>
            <a:r>
              <a:rPr lang="en-US" dirty="0"/>
              <a:t>Fifth level bullet list</a:t>
            </a:r>
          </a:p>
        </p:txBody>
      </p:sp>
    </p:spTree>
    <p:extLst>
      <p:ext uri="{BB962C8B-B14F-4D97-AF65-F5344CB8AC3E}">
        <p14:creationId xmlns:p14="http://schemas.microsoft.com/office/powerpoint/2010/main" val="1859223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raphic on left">
    <p:spTree>
      <p:nvGrpSpPr>
        <p:cNvPr id="1" name=""/>
        <p:cNvGrpSpPr/>
        <p:nvPr/>
      </p:nvGrpSpPr>
      <p:grpSpPr>
        <a:xfrm>
          <a:off x="0" y="0"/>
          <a:ext cx="0" cy="0"/>
          <a:chOff x="0" y="0"/>
          <a:chExt cx="0" cy="0"/>
        </a:xfrm>
      </p:grpSpPr>
      <p:sp>
        <p:nvSpPr>
          <p:cNvPr id="3" name="Title 1"/>
          <p:cNvSpPr txBox="1">
            <a:spLocks/>
          </p:cNvSpPr>
          <p:nvPr userDrawn="1"/>
        </p:nvSpPr>
        <p:spPr>
          <a:xfrm>
            <a:off x="609600" y="1577976"/>
            <a:ext cx="10972800" cy="1317625"/>
          </a:xfrm>
          <a:prstGeom prst="rect">
            <a:avLst/>
          </a:prstGeom>
        </p:spPr>
        <p:txBody>
          <a:bodyPr lIns="0" tIns="0" rIns="0" bIns="0"/>
          <a:lstStyle>
            <a:lvl1pPr algn="l" rtl="0" eaLnBrk="0" fontAlgn="base" hangingPunct="0">
              <a:lnSpc>
                <a:spcPts val="3800"/>
              </a:lnSpc>
              <a:spcBef>
                <a:spcPct val="0"/>
              </a:spcBef>
              <a:spcAft>
                <a:spcPct val="0"/>
              </a:spcAft>
              <a:defRPr sz="3600" b="1">
                <a:solidFill>
                  <a:srgbClr val="A81315"/>
                </a:solidFill>
                <a:latin typeface="+mj-lt"/>
                <a:ea typeface="+mj-ea"/>
                <a:cs typeface="ヒラギノ角ゴ Pro W3"/>
              </a:defRPr>
            </a:lvl1pPr>
            <a:lvl2pPr algn="l" rtl="0" eaLnBrk="0" fontAlgn="base" hangingPunct="0">
              <a:spcBef>
                <a:spcPct val="0"/>
              </a:spcBef>
              <a:spcAft>
                <a:spcPct val="0"/>
              </a:spcAft>
              <a:defRPr sz="3600" b="1">
                <a:solidFill>
                  <a:srgbClr val="A81315"/>
                </a:solidFill>
                <a:latin typeface="Arial" charset="0"/>
                <a:ea typeface="ヒラギノ角ゴ Pro W3" pitchFamily="1" charset="-128"/>
                <a:cs typeface="ヒラギノ角ゴ Pro W3"/>
              </a:defRPr>
            </a:lvl2pPr>
            <a:lvl3pPr algn="l" rtl="0" eaLnBrk="0" fontAlgn="base" hangingPunct="0">
              <a:spcBef>
                <a:spcPct val="0"/>
              </a:spcBef>
              <a:spcAft>
                <a:spcPct val="0"/>
              </a:spcAft>
              <a:defRPr sz="3600" b="1">
                <a:solidFill>
                  <a:srgbClr val="A81315"/>
                </a:solidFill>
                <a:latin typeface="Arial" charset="0"/>
                <a:ea typeface="ヒラギノ角ゴ Pro W3" pitchFamily="1" charset="-128"/>
                <a:cs typeface="ヒラギノ角ゴ Pro W3"/>
              </a:defRPr>
            </a:lvl3pPr>
            <a:lvl4pPr algn="l" rtl="0" eaLnBrk="0" fontAlgn="base" hangingPunct="0">
              <a:spcBef>
                <a:spcPct val="0"/>
              </a:spcBef>
              <a:spcAft>
                <a:spcPct val="0"/>
              </a:spcAft>
              <a:defRPr sz="3600" b="1">
                <a:solidFill>
                  <a:srgbClr val="A81315"/>
                </a:solidFill>
                <a:latin typeface="Arial" charset="0"/>
                <a:ea typeface="ヒラギノ角ゴ Pro W3" pitchFamily="1" charset="-128"/>
                <a:cs typeface="ヒラギノ角ゴ Pro W3"/>
              </a:defRPr>
            </a:lvl4pPr>
            <a:lvl5pPr algn="l" rtl="0" eaLnBrk="0" fontAlgn="base" hangingPunct="0">
              <a:spcBef>
                <a:spcPct val="0"/>
              </a:spcBef>
              <a:spcAft>
                <a:spcPct val="0"/>
              </a:spcAft>
              <a:defRPr sz="3600" b="1">
                <a:solidFill>
                  <a:srgbClr val="A81315"/>
                </a:solidFill>
                <a:latin typeface="Arial" charset="0"/>
                <a:ea typeface="ヒラギノ角ゴ Pro W3" pitchFamily="1" charset="-128"/>
                <a:cs typeface="ヒラギノ角ゴ Pro W3"/>
              </a:defRPr>
            </a:lvl5pPr>
            <a:lvl6pPr marL="457200" algn="l" rtl="0" fontAlgn="base">
              <a:spcBef>
                <a:spcPct val="0"/>
              </a:spcBef>
              <a:spcAft>
                <a:spcPct val="0"/>
              </a:spcAft>
              <a:defRPr sz="3600" b="1">
                <a:solidFill>
                  <a:srgbClr val="A81315"/>
                </a:solidFill>
                <a:latin typeface="Arial" charset="0"/>
                <a:ea typeface="ヒラギノ角ゴ Pro W3" pitchFamily="1" charset="-128"/>
              </a:defRPr>
            </a:lvl6pPr>
            <a:lvl7pPr marL="914400" algn="l" rtl="0" fontAlgn="base">
              <a:spcBef>
                <a:spcPct val="0"/>
              </a:spcBef>
              <a:spcAft>
                <a:spcPct val="0"/>
              </a:spcAft>
              <a:defRPr sz="3600" b="1">
                <a:solidFill>
                  <a:srgbClr val="A81315"/>
                </a:solidFill>
                <a:latin typeface="Arial" charset="0"/>
                <a:ea typeface="ヒラギノ角ゴ Pro W3" pitchFamily="1" charset="-128"/>
              </a:defRPr>
            </a:lvl7pPr>
            <a:lvl8pPr marL="1371600" algn="l" rtl="0" fontAlgn="base">
              <a:spcBef>
                <a:spcPct val="0"/>
              </a:spcBef>
              <a:spcAft>
                <a:spcPct val="0"/>
              </a:spcAft>
              <a:defRPr sz="3600" b="1">
                <a:solidFill>
                  <a:srgbClr val="A81315"/>
                </a:solidFill>
                <a:latin typeface="Arial" charset="0"/>
                <a:ea typeface="ヒラギノ角ゴ Pro W3" pitchFamily="1" charset="-128"/>
              </a:defRPr>
            </a:lvl8pPr>
            <a:lvl9pPr marL="1828800" algn="l" rtl="0" fontAlgn="base">
              <a:spcBef>
                <a:spcPct val="0"/>
              </a:spcBef>
              <a:spcAft>
                <a:spcPct val="0"/>
              </a:spcAft>
              <a:defRPr sz="3600" b="1">
                <a:solidFill>
                  <a:srgbClr val="A81315"/>
                </a:solidFill>
                <a:latin typeface="Arial" charset="0"/>
                <a:ea typeface="ヒラギノ角ゴ Pro W3" pitchFamily="1" charset="-128"/>
              </a:defRPr>
            </a:lvl9pPr>
          </a:lstStyle>
          <a:p>
            <a:r>
              <a:rPr lang="en-US" sz="3600" dirty="0"/>
              <a:t>Click to add title</a:t>
            </a:r>
          </a:p>
        </p:txBody>
      </p:sp>
      <p:sp>
        <p:nvSpPr>
          <p:cNvPr id="4" name="Content Placeholder 2"/>
          <p:cNvSpPr>
            <a:spLocks noGrp="1"/>
          </p:cNvSpPr>
          <p:nvPr>
            <p:ph idx="10"/>
          </p:nvPr>
        </p:nvSpPr>
        <p:spPr>
          <a:xfrm>
            <a:off x="609600" y="2895600"/>
            <a:ext cx="5181600" cy="3124200"/>
          </a:xfrm>
          <a:prstGeom prst="rect">
            <a:avLst/>
          </a:prstGeom>
          <a:ln>
            <a:solidFill>
              <a:schemeClr val="tx1">
                <a:lumMod val="75000"/>
                <a:lumOff val="25000"/>
              </a:schemeClr>
            </a:solidFill>
          </a:ln>
        </p:spPr>
        <p:txBody>
          <a:bodyPr wrap="none" lIns="0" tIns="0" rIns="0" bIns="0"/>
          <a:lstStyle>
            <a:lvl1pPr marL="0" indent="0">
              <a:lnSpc>
                <a:spcPts val="3100"/>
              </a:lnSpc>
              <a:spcBef>
                <a:spcPts val="900"/>
              </a:spcBef>
              <a:buNone/>
              <a:defRPr baseline="0"/>
            </a:lvl1pPr>
            <a:lvl2pPr marL="533400" indent="-228600">
              <a:lnSpc>
                <a:spcPts val="2800"/>
              </a:lnSpc>
              <a:spcBef>
                <a:spcPts val="600"/>
              </a:spcBef>
              <a:buFontTx/>
              <a:buChar char="–"/>
              <a:defRPr sz="2400" baseline="0"/>
            </a:lvl2pPr>
            <a:lvl3pPr marL="548640" indent="228600">
              <a:lnSpc>
                <a:spcPts val="2400"/>
              </a:lnSpc>
              <a:spcBef>
                <a:spcPts val="900"/>
              </a:spcBef>
              <a:defRPr sz="2000"/>
            </a:lvl3pPr>
            <a:lvl4pPr marL="838200" indent="228600">
              <a:lnSpc>
                <a:spcPts val="2400"/>
              </a:lnSpc>
              <a:spcBef>
                <a:spcPts val="900"/>
              </a:spcBef>
              <a:defRPr sz="2000"/>
            </a:lvl4pPr>
            <a:lvl5pPr marL="1082040" indent="228600">
              <a:lnSpc>
                <a:spcPts val="2200"/>
              </a:lnSpc>
              <a:spcBef>
                <a:spcPts val="900"/>
              </a:spcBef>
              <a:defRPr sz="1800"/>
            </a:lvl5pPr>
          </a:lstStyle>
          <a:p>
            <a:endParaRPr lang="en-US" dirty="0"/>
          </a:p>
        </p:txBody>
      </p:sp>
      <p:sp>
        <p:nvSpPr>
          <p:cNvPr id="5" name="Content Placeholder 2"/>
          <p:cNvSpPr>
            <a:spLocks noGrp="1"/>
          </p:cNvSpPr>
          <p:nvPr>
            <p:ph idx="11" hasCustomPrompt="1"/>
          </p:nvPr>
        </p:nvSpPr>
        <p:spPr>
          <a:xfrm>
            <a:off x="6502400" y="2895600"/>
            <a:ext cx="5080000" cy="3124200"/>
          </a:xfrm>
          <a:prstGeom prst="rect">
            <a:avLst/>
          </a:prstGeom>
        </p:spPr>
        <p:txBody>
          <a:bodyPr lIns="0" tIns="0" rIns="0" bIns="0"/>
          <a:lstStyle>
            <a:lvl1pPr marL="0" indent="0">
              <a:lnSpc>
                <a:spcPts val="2800"/>
              </a:lnSpc>
              <a:spcBef>
                <a:spcPts val="900"/>
              </a:spcBef>
              <a:buNone/>
              <a:defRPr sz="2400"/>
            </a:lvl1pPr>
            <a:lvl2pPr marL="228600" indent="228600">
              <a:lnSpc>
                <a:spcPts val="2800"/>
              </a:lnSpc>
              <a:spcBef>
                <a:spcPts val="600"/>
              </a:spcBef>
              <a:buFontTx/>
              <a:buChar char="–"/>
              <a:defRPr sz="2400" baseline="0"/>
            </a:lvl2pPr>
            <a:lvl3pPr marL="457200" indent="228600">
              <a:lnSpc>
                <a:spcPts val="2400"/>
              </a:lnSpc>
              <a:spcBef>
                <a:spcPts val="900"/>
              </a:spcBef>
              <a:defRPr sz="2000"/>
            </a:lvl3pPr>
            <a:lvl4pPr marL="685800" indent="228600">
              <a:lnSpc>
                <a:spcPts val="2400"/>
              </a:lnSpc>
              <a:spcBef>
                <a:spcPts val="900"/>
              </a:spcBef>
              <a:defRPr sz="2000"/>
            </a:lvl4pPr>
            <a:lvl5pPr marL="914400" indent="228600">
              <a:lnSpc>
                <a:spcPts val="2200"/>
              </a:lnSpc>
              <a:spcBef>
                <a:spcPts val="900"/>
              </a:spcBef>
              <a:defRPr sz="1800"/>
            </a:lvl5pPr>
          </a:lstStyle>
          <a:p>
            <a:r>
              <a:rPr lang="en-US" dirty="0"/>
              <a:t>Click to add text in paragraph format</a:t>
            </a:r>
          </a:p>
        </p:txBody>
      </p:sp>
    </p:spTree>
    <p:extLst>
      <p:ext uri="{BB962C8B-B14F-4D97-AF65-F5344CB8AC3E}">
        <p14:creationId xmlns:p14="http://schemas.microsoft.com/office/powerpoint/2010/main" val="1977428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aphic on right">
    <p:spTree>
      <p:nvGrpSpPr>
        <p:cNvPr id="1" name=""/>
        <p:cNvGrpSpPr/>
        <p:nvPr/>
      </p:nvGrpSpPr>
      <p:grpSpPr>
        <a:xfrm>
          <a:off x="0" y="0"/>
          <a:ext cx="0" cy="0"/>
          <a:chOff x="0" y="0"/>
          <a:chExt cx="0" cy="0"/>
        </a:xfrm>
      </p:grpSpPr>
      <p:sp>
        <p:nvSpPr>
          <p:cNvPr id="5" name="Content Placeholder 2"/>
          <p:cNvSpPr>
            <a:spLocks noGrp="1"/>
          </p:cNvSpPr>
          <p:nvPr>
            <p:ph idx="13"/>
          </p:nvPr>
        </p:nvSpPr>
        <p:spPr>
          <a:xfrm>
            <a:off x="6299200" y="2895600"/>
            <a:ext cx="5181600" cy="3124200"/>
          </a:xfrm>
          <a:prstGeom prst="rect">
            <a:avLst/>
          </a:prstGeom>
          <a:ln>
            <a:solidFill>
              <a:schemeClr val="tx1">
                <a:lumMod val="75000"/>
                <a:lumOff val="25000"/>
              </a:schemeClr>
            </a:solidFill>
          </a:ln>
        </p:spPr>
        <p:txBody>
          <a:bodyPr wrap="none" lIns="0" tIns="0" rIns="0" bIns="0"/>
          <a:lstStyle>
            <a:lvl1pPr marL="0" indent="0">
              <a:lnSpc>
                <a:spcPts val="3100"/>
              </a:lnSpc>
              <a:spcBef>
                <a:spcPts val="900"/>
              </a:spcBef>
              <a:buNone/>
              <a:defRPr baseline="0"/>
            </a:lvl1pPr>
            <a:lvl2pPr marL="533400" indent="-228600">
              <a:lnSpc>
                <a:spcPts val="2800"/>
              </a:lnSpc>
              <a:spcBef>
                <a:spcPts val="600"/>
              </a:spcBef>
              <a:buFontTx/>
              <a:buChar char="–"/>
              <a:defRPr sz="2400" baseline="0"/>
            </a:lvl2pPr>
            <a:lvl3pPr marL="548640" indent="228600">
              <a:lnSpc>
                <a:spcPts val="2400"/>
              </a:lnSpc>
              <a:spcBef>
                <a:spcPts val="900"/>
              </a:spcBef>
              <a:defRPr sz="2000"/>
            </a:lvl3pPr>
            <a:lvl4pPr marL="838200" indent="228600">
              <a:lnSpc>
                <a:spcPts val="2400"/>
              </a:lnSpc>
              <a:spcBef>
                <a:spcPts val="900"/>
              </a:spcBef>
              <a:defRPr sz="2000"/>
            </a:lvl4pPr>
            <a:lvl5pPr marL="1082040" indent="228600">
              <a:lnSpc>
                <a:spcPts val="2200"/>
              </a:lnSpc>
              <a:spcBef>
                <a:spcPts val="900"/>
              </a:spcBef>
              <a:defRPr sz="1800"/>
            </a:lvl5pPr>
          </a:lstStyle>
          <a:p>
            <a:endParaRPr lang="en-US" dirty="0"/>
          </a:p>
        </p:txBody>
      </p:sp>
      <p:sp>
        <p:nvSpPr>
          <p:cNvPr id="7" name="Title 1"/>
          <p:cNvSpPr txBox="1">
            <a:spLocks/>
          </p:cNvSpPr>
          <p:nvPr userDrawn="1"/>
        </p:nvSpPr>
        <p:spPr>
          <a:xfrm>
            <a:off x="609600" y="1577976"/>
            <a:ext cx="10972800" cy="1317625"/>
          </a:xfrm>
          <a:prstGeom prst="rect">
            <a:avLst/>
          </a:prstGeom>
        </p:spPr>
        <p:txBody>
          <a:bodyPr lIns="0" tIns="0" rIns="0" bIns="0"/>
          <a:lstStyle>
            <a:lvl1pPr algn="l" rtl="0" eaLnBrk="0" fontAlgn="base" hangingPunct="0">
              <a:lnSpc>
                <a:spcPts val="3800"/>
              </a:lnSpc>
              <a:spcBef>
                <a:spcPct val="0"/>
              </a:spcBef>
              <a:spcAft>
                <a:spcPct val="0"/>
              </a:spcAft>
              <a:defRPr sz="3600" b="1">
                <a:solidFill>
                  <a:srgbClr val="A81315"/>
                </a:solidFill>
                <a:latin typeface="+mj-lt"/>
                <a:ea typeface="+mj-ea"/>
                <a:cs typeface="ヒラギノ角ゴ Pro W3"/>
              </a:defRPr>
            </a:lvl1pPr>
            <a:lvl2pPr algn="l" rtl="0" eaLnBrk="0" fontAlgn="base" hangingPunct="0">
              <a:spcBef>
                <a:spcPct val="0"/>
              </a:spcBef>
              <a:spcAft>
                <a:spcPct val="0"/>
              </a:spcAft>
              <a:defRPr sz="3600" b="1">
                <a:solidFill>
                  <a:srgbClr val="A81315"/>
                </a:solidFill>
                <a:latin typeface="Arial" charset="0"/>
                <a:ea typeface="ヒラギノ角ゴ Pro W3" pitchFamily="1" charset="-128"/>
                <a:cs typeface="ヒラギノ角ゴ Pro W3"/>
              </a:defRPr>
            </a:lvl2pPr>
            <a:lvl3pPr algn="l" rtl="0" eaLnBrk="0" fontAlgn="base" hangingPunct="0">
              <a:spcBef>
                <a:spcPct val="0"/>
              </a:spcBef>
              <a:spcAft>
                <a:spcPct val="0"/>
              </a:spcAft>
              <a:defRPr sz="3600" b="1">
                <a:solidFill>
                  <a:srgbClr val="A81315"/>
                </a:solidFill>
                <a:latin typeface="Arial" charset="0"/>
                <a:ea typeface="ヒラギノ角ゴ Pro W3" pitchFamily="1" charset="-128"/>
                <a:cs typeface="ヒラギノ角ゴ Pro W3"/>
              </a:defRPr>
            </a:lvl3pPr>
            <a:lvl4pPr algn="l" rtl="0" eaLnBrk="0" fontAlgn="base" hangingPunct="0">
              <a:spcBef>
                <a:spcPct val="0"/>
              </a:spcBef>
              <a:spcAft>
                <a:spcPct val="0"/>
              </a:spcAft>
              <a:defRPr sz="3600" b="1">
                <a:solidFill>
                  <a:srgbClr val="A81315"/>
                </a:solidFill>
                <a:latin typeface="Arial" charset="0"/>
                <a:ea typeface="ヒラギノ角ゴ Pro W3" pitchFamily="1" charset="-128"/>
                <a:cs typeface="ヒラギノ角ゴ Pro W3"/>
              </a:defRPr>
            </a:lvl4pPr>
            <a:lvl5pPr algn="l" rtl="0" eaLnBrk="0" fontAlgn="base" hangingPunct="0">
              <a:spcBef>
                <a:spcPct val="0"/>
              </a:spcBef>
              <a:spcAft>
                <a:spcPct val="0"/>
              </a:spcAft>
              <a:defRPr sz="3600" b="1">
                <a:solidFill>
                  <a:srgbClr val="A81315"/>
                </a:solidFill>
                <a:latin typeface="Arial" charset="0"/>
                <a:ea typeface="ヒラギノ角ゴ Pro W3" pitchFamily="1" charset="-128"/>
                <a:cs typeface="ヒラギノ角ゴ Pro W3"/>
              </a:defRPr>
            </a:lvl5pPr>
            <a:lvl6pPr marL="457200" algn="l" rtl="0" fontAlgn="base">
              <a:spcBef>
                <a:spcPct val="0"/>
              </a:spcBef>
              <a:spcAft>
                <a:spcPct val="0"/>
              </a:spcAft>
              <a:defRPr sz="3600" b="1">
                <a:solidFill>
                  <a:srgbClr val="A81315"/>
                </a:solidFill>
                <a:latin typeface="Arial" charset="0"/>
                <a:ea typeface="ヒラギノ角ゴ Pro W3" pitchFamily="1" charset="-128"/>
              </a:defRPr>
            </a:lvl6pPr>
            <a:lvl7pPr marL="914400" algn="l" rtl="0" fontAlgn="base">
              <a:spcBef>
                <a:spcPct val="0"/>
              </a:spcBef>
              <a:spcAft>
                <a:spcPct val="0"/>
              </a:spcAft>
              <a:defRPr sz="3600" b="1">
                <a:solidFill>
                  <a:srgbClr val="A81315"/>
                </a:solidFill>
                <a:latin typeface="Arial" charset="0"/>
                <a:ea typeface="ヒラギノ角ゴ Pro W3" pitchFamily="1" charset="-128"/>
              </a:defRPr>
            </a:lvl7pPr>
            <a:lvl8pPr marL="1371600" algn="l" rtl="0" fontAlgn="base">
              <a:spcBef>
                <a:spcPct val="0"/>
              </a:spcBef>
              <a:spcAft>
                <a:spcPct val="0"/>
              </a:spcAft>
              <a:defRPr sz="3600" b="1">
                <a:solidFill>
                  <a:srgbClr val="A81315"/>
                </a:solidFill>
                <a:latin typeface="Arial" charset="0"/>
                <a:ea typeface="ヒラギノ角ゴ Pro W3" pitchFamily="1" charset="-128"/>
              </a:defRPr>
            </a:lvl8pPr>
            <a:lvl9pPr marL="1828800" algn="l" rtl="0" fontAlgn="base">
              <a:spcBef>
                <a:spcPct val="0"/>
              </a:spcBef>
              <a:spcAft>
                <a:spcPct val="0"/>
              </a:spcAft>
              <a:defRPr sz="3600" b="1">
                <a:solidFill>
                  <a:srgbClr val="A81315"/>
                </a:solidFill>
                <a:latin typeface="Arial" charset="0"/>
                <a:ea typeface="ヒラギノ角ゴ Pro W3" pitchFamily="1" charset="-128"/>
              </a:defRPr>
            </a:lvl9pPr>
          </a:lstStyle>
          <a:p>
            <a:r>
              <a:rPr lang="en-US" sz="3600" dirty="0"/>
              <a:t>Click to add title</a:t>
            </a:r>
          </a:p>
        </p:txBody>
      </p:sp>
      <p:sp>
        <p:nvSpPr>
          <p:cNvPr id="8" name="Content Placeholder 2"/>
          <p:cNvSpPr>
            <a:spLocks noGrp="1"/>
          </p:cNvSpPr>
          <p:nvPr>
            <p:ph idx="15" hasCustomPrompt="1"/>
          </p:nvPr>
        </p:nvSpPr>
        <p:spPr>
          <a:xfrm>
            <a:off x="609600" y="2895600"/>
            <a:ext cx="5080000" cy="3124200"/>
          </a:xfrm>
          <a:prstGeom prst="rect">
            <a:avLst/>
          </a:prstGeom>
        </p:spPr>
        <p:txBody>
          <a:bodyPr lIns="0" tIns="0" rIns="0" bIns="0"/>
          <a:lstStyle>
            <a:lvl1pPr marL="0" indent="0">
              <a:lnSpc>
                <a:spcPts val="2800"/>
              </a:lnSpc>
              <a:spcBef>
                <a:spcPts val="900"/>
              </a:spcBef>
              <a:buNone/>
              <a:defRPr sz="2400"/>
            </a:lvl1pPr>
            <a:lvl2pPr marL="228600" indent="228600">
              <a:lnSpc>
                <a:spcPts val="2800"/>
              </a:lnSpc>
              <a:spcBef>
                <a:spcPts val="600"/>
              </a:spcBef>
              <a:buFontTx/>
              <a:buChar char="–"/>
              <a:defRPr sz="2400" baseline="0"/>
            </a:lvl2pPr>
            <a:lvl3pPr marL="457200" indent="228600">
              <a:lnSpc>
                <a:spcPts val="2400"/>
              </a:lnSpc>
              <a:spcBef>
                <a:spcPts val="900"/>
              </a:spcBef>
              <a:defRPr sz="2000"/>
            </a:lvl3pPr>
            <a:lvl4pPr marL="685800" indent="228600">
              <a:lnSpc>
                <a:spcPts val="2400"/>
              </a:lnSpc>
              <a:spcBef>
                <a:spcPts val="900"/>
              </a:spcBef>
              <a:defRPr sz="2000"/>
            </a:lvl4pPr>
            <a:lvl5pPr marL="914400" indent="228600">
              <a:lnSpc>
                <a:spcPts val="2200"/>
              </a:lnSpc>
              <a:spcBef>
                <a:spcPts val="900"/>
              </a:spcBef>
              <a:defRPr sz="1800"/>
            </a:lvl5pPr>
          </a:lstStyle>
          <a:p>
            <a:r>
              <a:rPr lang="en-US" dirty="0"/>
              <a:t>Click to add text in paragraph format</a:t>
            </a:r>
          </a:p>
        </p:txBody>
      </p:sp>
    </p:spTree>
    <p:extLst>
      <p:ext uri="{BB962C8B-B14F-4D97-AF65-F5344CB8AC3E}">
        <p14:creationId xmlns:p14="http://schemas.microsoft.com/office/powerpoint/2010/main" val="29114447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9600" y="1535113"/>
            <a:ext cx="5080000" cy="1055687"/>
          </a:xfrm>
          <a:prstGeom prst="rect">
            <a:avLst/>
          </a:prstGeom>
        </p:spPr>
        <p:txBody>
          <a:bodyPr wrap="square" lIns="0" tIns="0" rIns="0" bIns="0" anchor="t" anchorCtr="0"/>
          <a:lstStyle>
            <a:lvl1pPr marL="0" indent="0">
              <a:lnSpc>
                <a:spcPts val="2700"/>
              </a:lnSpc>
              <a:spcBef>
                <a:spcPts val="0"/>
              </a:spcBef>
              <a:buNone/>
              <a:defRPr sz="2200" b="1" u="none"/>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subhead</a:t>
            </a:r>
          </a:p>
        </p:txBody>
      </p:sp>
      <p:sp>
        <p:nvSpPr>
          <p:cNvPr id="12" name="Content Placeholder 2"/>
          <p:cNvSpPr>
            <a:spLocks noGrp="1"/>
          </p:cNvSpPr>
          <p:nvPr>
            <p:ph idx="15" hasCustomPrompt="1"/>
          </p:nvPr>
        </p:nvSpPr>
        <p:spPr>
          <a:xfrm>
            <a:off x="609600" y="2895600"/>
            <a:ext cx="5080000" cy="3124200"/>
          </a:xfrm>
          <a:prstGeom prst="rect">
            <a:avLst/>
          </a:prstGeom>
        </p:spPr>
        <p:txBody>
          <a:bodyPr lIns="0" tIns="0" rIns="0" bIns="0"/>
          <a:lstStyle>
            <a:lvl1pPr marL="0" indent="0" algn="l">
              <a:lnSpc>
                <a:spcPts val="2800"/>
              </a:lnSpc>
              <a:spcBef>
                <a:spcPts val="900"/>
              </a:spcBef>
              <a:buFont typeface="Arial"/>
              <a:buNone/>
              <a:defRPr sz="2400" baseline="0"/>
            </a:lvl1pPr>
            <a:lvl2pPr marL="228600" indent="228600">
              <a:lnSpc>
                <a:spcPts val="2800"/>
              </a:lnSpc>
              <a:spcBef>
                <a:spcPts val="600"/>
              </a:spcBef>
              <a:buFontTx/>
              <a:buChar char="–"/>
              <a:defRPr sz="2400" baseline="0"/>
            </a:lvl2pPr>
            <a:lvl3pPr marL="457200" indent="228600">
              <a:lnSpc>
                <a:spcPts val="2400"/>
              </a:lnSpc>
              <a:spcBef>
                <a:spcPts val="900"/>
              </a:spcBef>
              <a:defRPr sz="2000"/>
            </a:lvl3pPr>
            <a:lvl4pPr marL="685800" indent="228600">
              <a:lnSpc>
                <a:spcPts val="2400"/>
              </a:lnSpc>
              <a:spcBef>
                <a:spcPts val="900"/>
              </a:spcBef>
              <a:defRPr sz="2000"/>
            </a:lvl4pPr>
            <a:lvl5pPr marL="914400" indent="228600">
              <a:lnSpc>
                <a:spcPts val="2200"/>
              </a:lnSpc>
              <a:spcBef>
                <a:spcPts val="900"/>
              </a:spcBef>
              <a:defRPr sz="1800"/>
            </a:lvl5pPr>
          </a:lstStyle>
          <a:p>
            <a:r>
              <a:rPr lang="en-US" dirty="0"/>
              <a:t>Click to add text in paragraph format</a:t>
            </a:r>
          </a:p>
        </p:txBody>
      </p:sp>
      <p:sp>
        <p:nvSpPr>
          <p:cNvPr id="13" name="Text Placeholder 2"/>
          <p:cNvSpPr>
            <a:spLocks noGrp="1"/>
          </p:cNvSpPr>
          <p:nvPr>
            <p:ph type="body" idx="16" hasCustomPrompt="1"/>
          </p:nvPr>
        </p:nvSpPr>
        <p:spPr>
          <a:xfrm>
            <a:off x="6400800" y="1524000"/>
            <a:ext cx="5121931" cy="1066800"/>
          </a:xfrm>
          <a:prstGeom prst="rect">
            <a:avLst/>
          </a:prstGeom>
        </p:spPr>
        <p:txBody>
          <a:bodyPr wrap="square" lIns="0" tIns="0" rIns="0" bIns="0" anchor="t" anchorCtr="0"/>
          <a:lstStyle>
            <a:lvl1pPr marL="0" indent="0">
              <a:lnSpc>
                <a:spcPts val="2700"/>
              </a:lnSpc>
              <a:spcBef>
                <a:spcPts val="0"/>
              </a:spcBef>
              <a:buNone/>
              <a:defRPr sz="2200" b="1" u="none"/>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subhead</a:t>
            </a:r>
          </a:p>
        </p:txBody>
      </p:sp>
      <p:sp>
        <p:nvSpPr>
          <p:cNvPr id="16" name="Content Placeholder 2"/>
          <p:cNvSpPr>
            <a:spLocks noGrp="1"/>
          </p:cNvSpPr>
          <p:nvPr>
            <p:ph idx="18" hasCustomPrompt="1"/>
          </p:nvPr>
        </p:nvSpPr>
        <p:spPr>
          <a:xfrm>
            <a:off x="6400800" y="2895600"/>
            <a:ext cx="5181600" cy="3124200"/>
          </a:xfrm>
          <a:prstGeom prst="rect">
            <a:avLst/>
          </a:prstGeom>
        </p:spPr>
        <p:txBody>
          <a:bodyPr lIns="0" tIns="0" rIns="0" bIns="0"/>
          <a:lstStyle>
            <a:lvl1pPr marL="0" indent="228600">
              <a:lnSpc>
                <a:spcPts val="2400"/>
              </a:lnSpc>
              <a:spcBef>
                <a:spcPts val="600"/>
              </a:spcBef>
              <a:defRPr sz="2000"/>
            </a:lvl1pPr>
            <a:lvl2pPr marL="228600" indent="228600">
              <a:lnSpc>
                <a:spcPts val="2200"/>
              </a:lnSpc>
              <a:spcBef>
                <a:spcPts val="600"/>
              </a:spcBef>
              <a:buFontTx/>
              <a:buChar char="–"/>
              <a:defRPr sz="1800" baseline="0"/>
            </a:lvl2pPr>
            <a:lvl3pPr marL="457200" indent="228600">
              <a:lnSpc>
                <a:spcPts val="2200"/>
              </a:lnSpc>
              <a:spcBef>
                <a:spcPts val="900"/>
              </a:spcBef>
              <a:defRPr sz="1800"/>
            </a:lvl3pPr>
            <a:lvl4pPr marL="685800" indent="228600">
              <a:lnSpc>
                <a:spcPts val="2200"/>
              </a:lnSpc>
              <a:spcBef>
                <a:spcPts val="900"/>
              </a:spcBef>
              <a:defRPr sz="1800"/>
            </a:lvl4pPr>
            <a:lvl5pPr marL="914400" indent="228600">
              <a:lnSpc>
                <a:spcPts val="2000"/>
              </a:lnSpc>
              <a:spcBef>
                <a:spcPts val="900"/>
              </a:spcBef>
              <a:defRPr sz="1600"/>
            </a:lvl5pPr>
          </a:lstStyle>
          <a:p>
            <a:pPr lvl="0"/>
            <a:r>
              <a:rPr lang="en-US" dirty="0"/>
              <a:t>Click to add first level</a:t>
            </a:r>
          </a:p>
          <a:p>
            <a:pPr lvl="1"/>
            <a:r>
              <a:rPr lang="en-US" dirty="0"/>
              <a:t>Second level bulleted list</a:t>
            </a:r>
          </a:p>
          <a:p>
            <a:pPr lvl="2"/>
            <a:r>
              <a:rPr lang="en-US" dirty="0"/>
              <a:t>Third level bulleted list</a:t>
            </a:r>
          </a:p>
          <a:p>
            <a:pPr lvl="3"/>
            <a:r>
              <a:rPr lang="en-US" dirty="0"/>
              <a:t>Fourth level bulleted list</a:t>
            </a:r>
          </a:p>
          <a:p>
            <a:pPr lvl="4"/>
            <a:r>
              <a:rPr lang="en-US" dirty="0"/>
              <a:t>Fifth level bulleted list</a:t>
            </a:r>
          </a:p>
        </p:txBody>
      </p:sp>
    </p:spTree>
    <p:extLst>
      <p:ext uri="{BB962C8B-B14F-4D97-AF65-F5344CB8AC3E}">
        <p14:creationId xmlns:p14="http://schemas.microsoft.com/office/powerpoint/2010/main" val="7151463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Text Placeholder 2"/>
          <p:cNvSpPr>
            <a:spLocks noGrp="1"/>
          </p:cNvSpPr>
          <p:nvPr>
            <p:ph type="body" idx="13" hasCustomPrompt="1"/>
          </p:nvPr>
        </p:nvSpPr>
        <p:spPr>
          <a:xfrm>
            <a:off x="609600" y="1535113"/>
            <a:ext cx="5080000" cy="1055687"/>
          </a:xfrm>
          <a:prstGeom prst="rect">
            <a:avLst/>
          </a:prstGeom>
        </p:spPr>
        <p:txBody>
          <a:bodyPr wrap="square" lIns="0" tIns="0" rIns="0" bIns="0" anchor="t" anchorCtr="0"/>
          <a:lstStyle>
            <a:lvl1pPr marL="0" indent="0">
              <a:lnSpc>
                <a:spcPts val="2700"/>
              </a:lnSpc>
              <a:spcBef>
                <a:spcPts val="0"/>
              </a:spcBef>
              <a:buNone/>
              <a:defRPr sz="2200" b="1" u="none"/>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subhead</a:t>
            </a:r>
          </a:p>
        </p:txBody>
      </p:sp>
      <p:sp>
        <p:nvSpPr>
          <p:cNvPr id="9" name="Content Placeholder 2"/>
          <p:cNvSpPr>
            <a:spLocks noGrp="1"/>
          </p:cNvSpPr>
          <p:nvPr>
            <p:ph idx="15" hasCustomPrompt="1"/>
          </p:nvPr>
        </p:nvSpPr>
        <p:spPr>
          <a:xfrm>
            <a:off x="609600" y="2895600"/>
            <a:ext cx="5080000" cy="3124200"/>
          </a:xfrm>
          <a:prstGeom prst="rect">
            <a:avLst/>
          </a:prstGeom>
        </p:spPr>
        <p:txBody>
          <a:bodyPr lIns="0" tIns="0" rIns="0" bIns="0"/>
          <a:lstStyle>
            <a:lvl1pPr marL="0" indent="0">
              <a:lnSpc>
                <a:spcPts val="2600"/>
              </a:lnSpc>
              <a:spcBef>
                <a:spcPts val="900"/>
              </a:spcBef>
              <a:buNone/>
              <a:defRPr sz="2200"/>
            </a:lvl1pPr>
            <a:lvl2pPr marL="228600" indent="228600">
              <a:lnSpc>
                <a:spcPts val="2800"/>
              </a:lnSpc>
              <a:spcBef>
                <a:spcPts val="600"/>
              </a:spcBef>
              <a:buFontTx/>
              <a:buChar char="–"/>
              <a:defRPr sz="2400" baseline="0"/>
            </a:lvl2pPr>
            <a:lvl3pPr marL="457200" indent="228600">
              <a:lnSpc>
                <a:spcPts val="2400"/>
              </a:lnSpc>
              <a:spcBef>
                <a:spcPts val="900"/>
              </a:spcBef>
              <a:defRPr sz="2000"/>
            </a:lvl3pPr>
            <a:lvl4pPr marL="685800" indent="228600">
              <a:lnSpc>
                <a:spcPts val="2400"/>
              </a:lnSpc>
              <a:spcBef>
                <a:spcPts val="900"/>
              </a:spcBef>
              <a:defRPr sz="2000"/>
            </a:lvl4pPr>
            <a:lvl5pPr marL="914400" indent="228600">
              <a:lnSpc>
                <a:spcPts val="2200"/>
              </a:lnSpc>
              <a:spcBef>
                <a:spcPts val="900"/>
              </a:spcBef>
              <a:defRPr sz="1800"/>
            </a:lvl5pPr>
          </a:lstStyle>
          <a:p>
            <a:r>
              <a:rPr lang="en-US" dirty="0"/>
              <a:t>Click to add text in paragraph format</a:t>
            </a:r>
          </a:p>
        </p:txBody>
      </p:sp>
      <p:sp>
        <p:nvSpPr>
          <p:cNvPr id="13" name="Content Placeholder 2"/>
          <p:cNvSpPr>
            <a:spLocks noGrp="1"/>
          </p:cNvSpPr>
          <p:nvPr>
            <p:ph idx="16" hasCustomPrompt="1"/>
          </p:nvPr>
        </p:nvSpPr>
        <p:spPr>
          <a:xfrm>
            <a:off x="6096000" y="1524000"/>
            <a:ext cx="5486400" cy="4495800"/>
          </a:xfrm>
          <a:prstGeom prst="rect">
            <a:avLst/>
          </a:prstGeom>
        </p:spPr>
        <p:txBody>
          <a:bodyPr lIns="0" tIns="0" rIns="0" bIns="0"/>
          <a:lstStyle>
            <a:lvl1pPr marL="0" indent="228600">
              <a:lnSpc>
                <a:spcPts val="2400"/>
              </a:lnSpc>
              <a:spcBef>
                <a:spcPts val="600"/>
              </a:spcBef>
              <a:defRPr sz="2000"/>
            </a:lvl1pPr>
            <a:lvl2pPr marL="228600" indent="228600">
              <a:lnSpc>
                <a:spcPts val="2200"/>
              </a:lnSpc>
              <a:spcBef>
                <a:spcPts val="600"/>
              </a:spcBef>
              <a:buFontTx/>
              <a:buChar char="–"/>
              <a:defRPr sz="1800" baseline="0"/>
            </a:lvl2pPr>
            <a:lvl3pPr marL="457200" indent="228600">
              <a:lnSpc>
                <a:spcPts val="2200"/>
              </a:lnSpc>
              <a:spcBef>
                <a:spcPts val="900"/>
              </a:spcBef>
              <a:defRPr sz="1800"/>
            </a:lvl3pPr>
            <a:lvl4pPr marL="685800" indent="228600">
              <a:lnSpc>
                <a:spcPts val="2200"/>
              </a:lnSpc>
              <a:spcBef>
                <a:spcPts val="900"/>
              </a:spcBef>
              <a:defRPr sz="1800"/>
            </a:lvl4pPr>
            <a:lvl5pPr marL="914400" indent="228600">
              <a:lnSpc>
                <a:spcPts val="2000"/>
              </a:lnSpc>
              <a:spcBef>
                <a:spcPts val="900"/>
              </a:spcBef>
              <a:defRPr sz="1600"/>
            </a:lvl5pPr>
          </a:lstStyle>
          <a:p>
            <a:pPr lvl="0"/>
            <a:r>
              <a:rPr lang="en-US" dirty="0"/>
              <a:t>Click to add first level</a:t>
            </a:r>
          </a:p>
          <a:p>
            <a:pPr lvl="1"/>
            <a:r>
              <a:rPr lang="en-US" dirty="0"/>
              <a:t>Second level bulleted list</a:t>
            </a:r>
          </a:p>
          <a:p>
            <a:pPr lvl="2"/>
            <a:r>
              <a:rPr lang="en-US" dirty="0"/>
              <a:t>Third level bulleted list</a:t>
            </a:r>
          </a:p>
          <a:p>
            <a:pPr lvl="3"/>
            <a:r>
              <a:rPr lang="en-US" dirty="0"/>
              <a:t>Fourth level bulleted list</a:t>
            </a:r>
          </a:p>
          <a:p>
            <a:pPr lvl="4"/>
            <a:r>
              <a:rPr lang="en-US" dirty="0"/>
              <a:t>Fifth level bullet list</a:t>
            </a:r>
          </a:p>
        </p:txBody>
      </p:sp>
    </p:spTree>
    <p:extLst>
      <p:ext uri="{BB962C8B-B14F-4D97-AF65-F5344CB8AC3E}">
        <p14:creationId xmlns:p14="http://schemas.microsoft.com/office/powerpoint/2010/main" val="11812456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38400" y="4876800"/>
            <a:ext cx="7416800" cy="566738"/>
          </a:xfrm>
          <a:prstGeom prst="rect">
            <a:avLst/>
          </a:prstGeom>
        </p:spPr>
        <p:txBody>
          <a:bodyPr lIns="0" tIns="0" bIns="0" anchor="t" anchorCtr="0"/>
          <a:lstStyle>
            <a:lvl1pPr algn="l">
              <a:lnSpc>
                <a:spcPts val="2200"/>
              </a:lnSpc>
              <a:defRPr sz="1800" b="1"/>
            </a:lvl1pPr>
          </a:lstStyle>
          <a:p>
            <a:r>
              <a:rPr lang="en-US" dirty="0"/>
              <a:t>Click to add caption title</a:t>
            </a:r>
            <a:br>
              <a:rPr lang="en-US" dirty="0"/>
            </a:br>
            <a:endParaRPr lang="en-US" dirty="0"/>
          </a:p>
        </p:txBody>
      </p:sp>
      <p:sp>
        <p:nvSpPr>
          <p:cNvPr id="3" name="Picture Placeholder 2"/>
          <p:cNvSpPr>
            <a:spLocks noGrp="1"/>
          </p:cNvSpPr>
          <p:nvPr>
            <p:ph type="pic" idx="1"/>
          </p:nvPr>
        </p:nvSpPr>
        <p:spPr>
          <a:xfrm>
            <a:off x="2438400" y="1524000"/>
            <a:ext cx="7416800" cy="3203575"/>
          </a:xfrm>
          <a:prstGeom prst="rect">
            <a:avLst/>
          </a:prstGeom>
        </p:spPr>
        <p:txBody>
          <a:bodyPr/>
          <a:lstStyle>
            <a:lvl1pPr marL="0" indent="0">
              <a:lnSpc>
                <a:spcPts val="3400"/>
              </a:lnSpc>
              <a:spcBef>
                <a:spcPts val="900"/>
              </a:spcBef>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hasCustomPrompt="1"/>
          </p:nvPr>
        </p:nvSpPr>
        <p:spPr>
          <a:xfrm>
            <a:off x="2438400" y="5562600"/>
            <a:ext cx="7416800" cy="804862"/>
          </a:xfrm>
          <a:prstGeom prst="rect">
            <a:avLst/>
          </a:prstGeom>
        </p:spPr>
        <p:txBody>
          <a:bodyPr lIns="0" tIns="0" bIns="0"/>
          <a:lstStyle>
            <a:lvl1pPr marL="0" indent="0">
              <a:lnSpc>
                <a:spcPts val="1700"/>
              </a:lnSpc>
              <a:spcBef>
                <a:spcPts val="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en-US" dirty="0"/>
              <a:t>Click to add caption text in paragraph format</a:t>
            </a:r>
          </a:p>
          <a:p>
            <a:endParaRPr lang="en-US" dirty="0"/>
          </a:p>
        </p:txBody>
      </p:sp>
    </p:spTree>
    <p:extLst>
      <p:ext uri="{BB962C8B-B14F-4D97-AF65-F5344CB8AC3E}">
        <p14:creationId xmlns:p14="http://schemas.microsoft.com/office/powerpoint/2010/main" val="31481983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2">
            <a:alphaModFix amt="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5759107"/>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54" r:id="rId10"/>
  </p:sldLayoutIdLst>
  <p:txStyles>
    <p:titleStyle>
      <a:lvl1pPr algn="l" rtl="0" eaLnBrk="0" fontAlgn="base" hangingPunct="0">
        <a:spcBef>
          <a:spcPct val="0"/>
        </a:spcBef>
        <a:spcAft>
          <a:spcPct val="0"/>
        </a:spcAft>
        <a:defRPr sz="3600" b="1">
          <a:solidFill>
            <a:srgbClr val="A81315"/>
          </a:solidFill>
          <a:latin typeface="+mj-lt"/>
          <a:ea typeface="+mj-ea"/>
          <a:cs typeface="ヒラギノ角ゴ Pro W3"/>
        </a:defRPr>
      </a:lvl1pPr>
      <a:lvl2pPr algn="l" rtl="0" eaLnBrk="0" fontAlgn="base" hangingPunct="0">
        <a:spcBef>
          <a:spcPct val="0"/>
        </a:spcBef>
        <a:spcAft>
          <a:spcPct val="0"/>
        </a:spcAft>
        <a:defRPr sz="3600" b="1">
          <a:solidFill>
            <a:srgbClr val="A81315"/>
          </a:solidFill>
          <a:latin typeface="Arial" charset="0"/>
          <a:ea typeface="ヒラギノ角ゴ Pro W3" pitchFamily="1" charset="-128"/>
          <a:cs typeface="ヒラギノ角ゴ Pro W3"/>
        </a:defRPr>
      </a:lvl2pPr>
      <a:lvl3pPr algn="l" rtl="0" eaLnBrk="0" fontAlgn="base" hangingPunct="0">
        <a:spcBef>
          <a:spcPct val="0"/>
        </a:spcBef>
        <a:spcAft>
          <a:spcPct val="0"/>
        </a:spcAft>
        <a:defRPr sz="3600" b="1">
          <a:solidFill>
            <a:srgbClr val="A81315"/>
          </a:solidFill>
          <a:latin typeface="Arial" charset="0"/>
          <a:ea typeface="ヒラギノ角ゴ Pro W3" pitchFamily="1" charset="-128"/>
          <a:cs typeface="ヒラギノ角ゴ Pro W3"/>
        </a:defRPr>
      </a:lvl3pPr>
      <a:lvl4pPr algn="l" rtl="0" eaLnBrk="0" fontAlgn="base" hangingPunct="0">
        <a:spcBef>
          <a:spcPct val="0"/>
        </a:spcBef>
        <a:spcAft>
          <a:spcPct val="0"/>
        </a:spcAft>
        <a:defRPr sz="3600" b="1">
          <a:solidFill>
            <a:srgbClr val="A81315"/>
          </a:solidFill>
          <a:latin typeface="Arial" charset="0"/>
          <a:ea typeface="ヒラギノ角ゴ Pro W3" pitchFamily="1" charset="-128"/>
          <a:cs typeface="ヒラギノ角ゴ Pro W3"/>
        </a:defRPr>
      </a:lvl4pPr>
      <a:lvl5pPr algn="l" rtl="0" eaLnBrk="0" fontAlgn="base" hangingPunct="0">
        <a:spcBef>
          <a:spcPct val="0"/>
        </a:spcBef>
        <a:spcAft>
          <a:spcPct val="0"/>
        </a:spcAft>
        <a:defRPr sz="3600" b="1">
          <a:solidFill>
            <a:srgbClr val="A81315"/>
          </a:solidFill>
          <a:latin typeface="Arial" charset="0"/>
          <a:ea typeface="ヒラギノ角ゴ Pro W3" pitchFamily="1" charset="-128"/>
          <a:cs typeface="ヒラギノ角ゴ Pro W3"/>
        </a:defRPr>
      </a:lvl5pPr>
      <a:lvl6pPr marL="457200" algn="l" rtl="0" fontAlgn="base">
        <a:spcBef>
          <a:spcPct val="0"/>
        </a:spcBef>
        <a:spcAft>
          <a:spcPct val="0"/>
        </a:spcAft>
        <a:defRPr sz="3600" b="1">
          <a:solidFill>
            <a:srgbClr val="A81315"/>
          </a:solidFill>
          <a:latin typeface="Arial" charset="0"/>
          <a:ea typeface="ヒラギノ角ゴ Pro W3" pitchFamily="1" charset="-128"/>
        </a:defRPr>
      </a:lvl6pPr>
      <a:lvl7pPr marL="914400" algn="l" rtl="0" fontAlgn="base">
        <a:spcBef>
          <a:spcPct val="0"/>
        </a:spcBef>
        <a:spcAft>
          <a:spcPct val="0"/>
        </a:spcAft>
        <a:defRPr sz="3600" b="1">
          <a:solidFill>
            <a:srgbClr val="A81315"/>
          </a:solidFill>
          <a:latin typeface="Arial" charset="0"/>
          <a:ea typeface="ヒラギノ角ゴ Pro W3" pitchFamily="1" charset="-128"/>
        </a:defRPr>
      </a:lvl7pPr>
      <a:lvl8pPr marL="1371600" algn="l" rtl="0" fontAlgn="base">
        <a:spcBef>
          <a:spcPct val="0"/>
        </a:spcBef>
        <a:spcAft>
          <a:spcPct val="0"/>
        </a:spcAft>
        <a:defRPr sz="3600" b="1">
          <a:solidFill>
            <a:srgbClr val="A81315"/>
          </a:solidFill>
          <a:latin typeface="Arial" charset="0"/>
          <a:ea typeface="ヒラギノ角ゴ Pro W3" pitchFamily="1" charset="-128"/>
        </a:defRPr>
      </a:lvl8pPr>
      <a:lvl9pPr marL="1828800" algn="l" rtl="0" fontAlgn="base">
        <a:spcBef>
          <a:spcPct val="0"/>
        </a:spcBef>
        <a:spcAft>
          <a:spcPct val="0"/>
        </a:spcAft>
        <a:defRPr sz="3600" b="1">
          <a:solidFill>
            <a:srgbClr val="A81315"/>
          </a:solidFill>
          <a:latin typeface="Arial" charset="0"/>
          <a:ea typeface="ヒラギノ角ゴ Pro W3" pitchFamily="1" charset="-128"/>
        </a:defRPr>
      </a:lvl9pPr>
    </p:titleStyle>
    <p:bodyStyle>
      <a:lvl1pPr marL="342900" indent="-342900" algn="l" rtl="0" eaLnBrk="0" fontAlgn="base" hangingPunct="0">
        <a:spcBef>
          <a:spcPct val="20000"/>
        </a:spcBef>
        <a:spcAft>
          <a:spcPct val="0"/>
        </a:spcAft>
        <a:buClr>
          <a:srgbClr val="FBB03F"/>
        </a:buClr>
        <a:buChar char="•"/>
        <a:defRPr sz="2800">
          <a:solidFill>
            <a:schemeClr val="tx1"/>
          </a:solidFill>
          <a:latin typeface="+mn-lt"/>
          <a:ea typeface="+mn-ea"/>
          <a:cs typeface="ヒラギノ角ゴ Pro W3"/>
        </a:defRPr>
      </a:lvl1pPr>
      <a:lvl2pPr marL="742950" indent="-285750" algn="l" rtl="0" eaLnBrk="0" fontAlgn="base" hangingPunct="0">
        <a:spcBef>
          <a:spcPct val="20000"/>
        </a:spcBef>
        <a:spcAft>
          <a:spcPct val="0"/>
        </a:spcAft>
        <a:buChar char="–"/>
        <a:defRPr sz="2200">
          <a:solidFill>
            <a:schemeClr val="tx1"/>
          </a:solidFill>
          <a:latin typeface="+mn-lt"/>
          <a:ea typeface="+mn-ea"/>
          <a:cs typeface="ヒラギノ角ゴ Pro W3"/>
        </a:defRPr>
      </a:lvl2pPr>
      <a:lvl3pPr marL="1143000" indent="-228600" algn="l" rtl="0" eaLnBrk="0" fontAlgn="base" hangingPunct="0">
        <a:spcBef>
          <a:spcPct val="20000"/>
        </a:spcBef>
        <a:spcAft>
          <a:spcPct val="0"/>
        </a:spcAft>
        <a:buChar char="•"/>
        <a:defRPr sz="2200">
          <a:solidFill>
            <a:schemeClr val="tx1"/>
          </a:solidFill>
          <a:latin typeface="+mn-lt"/>
          <a:ea typeface="+mn-ea"/>
          <a:cs typeface="ヒラギノ角ゴ Pro W3"/>
        </a:defRPr>
      </a:lvl3pPr>
      <a:lvl4pPr marL="1600200" indent="-228600" algn="l" rtl="0" eaLnBrk="0" fontAlgn="base" hangingPunct="0">
        <a:spcBef>
          <a:spcPct val="20000"/>
        </a:spcBef>
        <a:spcAft>
          <a:spcPct val="0"/>
        </a:spcAft>
        <a:buChar char="–"/>
        <a:defRPr sz="2200">
          <a:solidFill>
            <a:schemeClr val="tx1"/>
          </a:solidFill>
          <a:latin typeface="+mn-lt"/>
          <a:ea typeface="+mn-ea"/>
          <a:cs typeface="ヒラギノ角ゴ Pro W3"/>
        </a:defRPr>
      </a:lvl4pPr>
      <a:lvl5pPr marL="2057400" indent="-228600" algn="l" rtl="0" eaLnBrk="0" fontAlgn="base" hangingPunct="0">
        <a:spcBef>
          <a:spcPct val="20000"/>
        </a:spcBef>
        <a:spcAft>
          <a:spcPct val="0"/>
        </a:spcAft>
        <a:buChar char="»"/>
        <a:defRPr sz="2200">
          <a:solidFill>
            <a:schemeClr val="tx1"/>
          </a:solidFill>
          <a:latin typeface="+mn-lt"/>
          <a:ea typeface="+mn-ea"/>
          <a:cs typeface="ヒラギノ角ゴ Pro W3"/>
        </a:defRPr>
      </a:lvl5pPr>
      <a:lvl6pPr marL="2514600" indent="-228600" algn="l" rtl="0" fontAlgn="base">
        <a:spcBef>
          <a:spcPct val="20000"/>
        </a:spcBef>
        <a:spcAft>
          <a:spcPct val="0"/>
        </a:spcAft>
        <a:buChar char="»"/>
        <a:defRPr sz="2200">
          <a:solidFill>
            <a:schemeClr val="tx1"/>
          </a:solidFill>
          <a:latin typeface="+mn-lt"/>
          <a:ea typeface="+mn-ea"/>
        </a:defRPr>
      </a:lvl6pPr>
      <a:lvl7pPr marL="2971800" indent="-228600" algn="l" rtl="0" fontAlgn="base">
        <a:spcBef>
          <a:spcPct val="20000"/>
        </a:spcBef>
        <a:spcAft>
          <a:spcPct val="0"/>
        </a:spcAft>
        <a:buChar char="»"/>
        <a:defRPr sz="2200">
          <a:solidFill>
            <a:schemeClr val="tx1"/>
          </a:solidFill>
          <a:latin typeface="+mn-lt"/>
          <a:ea typeface="+mn-ea"/>
        </a:defRPr>
      </a:lvl7pPr>
      <a:lvl8pPr marL="3429000" indent="-228600" algn="l" rtl="0" fontAlgn="base">
        <a:spcBef>
          <a:spcPct val="20000"/>
        </a:spcBef>
        <a:spcAft>
          <a:spcPct val="0"/>
        </a:spcAft>
        <a:buChar char="»"/>
        <a:defRPr sz="2200">
          <a:solidFill>
            <a:schemeClr val="tx1"/>
          </a:solidFill>
          <a:latin typeface="+mn-lt"/>
          <a:ea typeface="+mn-ea"/>
        </a:defRPr>
      </a:lvl8pPr>
      <a:lvl9pPr marL="3886200" indent="-228600" algn="l" rtl="0" fontAlgn="base">
        <a:spcBef>
          <a:spcPct val="20000"/>
        </a:spcBef>
        <a:spcAft>
          <a:spcPct val="0"/>
        </a:spcAft>
        <a:buChar char="»"/>
        <a:defRPr sz="22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tiff"/><Relationship Id="rId5" Type="http://schemas.openxmlformats.org/officeDocument/2006/relationships/image" Target="../media/image5.tiff"/><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8" Type="http://schemas.openxmlformats.org/officeDocument/2006/relationships/image" Target="../media/image9.tiff"/><Relationship Id="rId3" Type="http://schemas.openxmlformats.org/officeDocument/2006/relationships/image" Target="../media/image3.jpg"/><Relationship Id="rId7" Type="http://schemas.openxmlformats.org/officeDocument/2006/relationships/image" Target="../media/image8.tif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5.tiff"/><Relationship Id="rId10" Type="http://schemas.openxmlformats.org/officeDocument/2006/relationships/image" Target="../media/image6.tiff"/><Relationship Id="rId4" Type="http://schemas.openxmlformats.org/officeDocument/2006/relationships/image" Target="../media/image4.jpg"/><Relationship Id="rId9" Type="http://schemas.openxmlformats.org/officeDocument/2006/relationships/image" Target="../media/image10.tiff"/></Relationships>
</file>

<file path=ppt/slides/_rels/slide5.xml.rels><?xml version="1.0" encoding="UTF-8" standalone="yes"?>
<Relationships xmlns="http://schemas.openxmlformats.org/package/2006/relationships"><Relationship Id="rId8" Type="http://schemas.openxmlformats.org/officeDocument/2006/relationships/image" Target="../media/image9.tiff"/><Relationship Id="rId13" Type="http://schemas.openxmlformats.org/officeDocument/2006/relationships/image" Target="../media/image10.tiff"/><Relationship Id="rId3" Type="http://schemas.openxmlformats.org/officeDocument/2006/relationships/image" Target="../media/image3.jpg"/><Relationship Id="rId7" Type="http://schemas.openxmlformats.org/officeDocument/2006/relationships/image" Target="../media/image8.tiff"/><Relationship Id="rId12" Type="http://schemas.openxmlformats.org/officeDocument/2006/relationships/image" Target="../media/image14.tif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jpg"/><Relationship Id="rId11" Type="http://schemas.openxmlformats.org/officeDocument/2006/relationships/image" Target="../media/image13.tiff"/><Relationship Id="rId5" Type="http://schemas.openxmlformats.org/officeDocument/2006/relationships/image" Target="../media/image5.tiff"/><Relationship Id="rId10" Type="http://schemas.openxmlformats.org/officeDocument/2006/relationships/image" Target="../media/image12.jpg"/><Relationship Id="rId4" Type="http://schemas.openxmlformats.org/officeDocument/2006/relationships/image" Target="../media/image4.jpg"/><Relationship Id="rId9" Type="http://schemas.openxmlformats.org/officeDocument/2006/relationships/image" Target="../media/image11.jpg"/><Relationship Id="rId14" Type="http://schemas.openxmlformats.org/officeDocument/2006/relationships/image" Target="../media/image6.tiff"/></Relationships>
</file>

<file path=ppt/slides/_rels/slide6.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qz.com/901823/the-easy-way-your-smart-coffee-machine-could-get-hacked-and-ruin-your-life/"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sp>
        <p:nvSpPr>
          <p:cNvPr id="46" name="Shape 46"/>
          <p:cNvSpPr txBox="1">
            <a:spLocks noGrp="1"/>
          </p:cNvSpPr>
          <p:nvPr>
            <p:ph type="ctrTitle"/>
          </p:nvPr>
        </p:nvSpPr>
        <p:spPr>
          <a:prstGeom prst="rect">
            <a:avLst/>
          </a:prstGeom>
          <a:noFill/>
          <a:ln>
            <a:noFill/>
          </a:ln>
        </p:spPr>
        <p:txBody>
          <a:bodyPr spcFirstLastPara="1" wrap="square" lIns="0" tIns="0" rIns="0" bIns="0" anchor="t" anchorCtr="0">
            <a:noAutofit/>
          </a:bodyPr>
          <a:lstStyle/>
          <a:p>
            <a:r>
              <a:rPr lang="en-US" dirty="0"/>
              <a:t>95-733 Internet of Things</a:t>
            </a:r>
            <a:endParaRPr dirty="0"/>
          </a:p>
        </p:txBody>
      </p:sp>
      <p:sp>
        <p:nvSpPr>
          <p:cNvPr id="47" name="Shape 47"/>
          <p:cNvSpPr txBox="1">
            <a:spLocks noGrp="1"/>
          </p:cNvSpPr>
          <p:nvPr>
            <p:ph type="subTitle" idx="1"/>
          </p:nvPr>
        </p:nvSpPr>
        <p:spPr>
          <a:xfrm>
            <a:off x="609600" y="3037453"/>
            <a:ext cx="10972800" cy="1752600"/>
          </a:xfrm>
          <a:prstGeom prst="rect">
            <a:avLst/>
          </a:prstGeom>
          <a:noFill/>
          <a:ln>
            <a:noFill/>
          </a:ln>
        </p:spPr>
        <p:txBody>
          <a:bodyPr spcFirstLastPara="1" wrap="square" lIns="0" tIns="0" rIns="0" bIns="0" anchor="t" anchorCtr="0">
            <a:noAutofit/>
          </a:bodyPr>
          <a:lstStyle/>
          <a:p>
            <a:r>
              <a:rPr lang="en-US" sz="2400" dirty="0"/>
              <a:t>Week 1</a:t>
            </a:r>
          </a:p>
          <a:p>
            <a:r>
              <a:rPr lang="en-US" sz="2400" dirty="0"/>
              <a:t>Michael J. McCarthy</a:t>
            </a:r>
          </a:p>
          <a:p>
            <a:r>
              <a:rPr lang="en-US" sz="2400" dirty="0"/>
              <a:t>mm6@andrew.cmu.edu </a:t>
            </a:r>
          </a:p>
          <a:p>
            <a:r>
              <a:rPr lang="en-US" sz="2400" dirty="0"/>
              <a:t>Associate Teaching Professor</a:t>
            </a:r>
          </a:p>
          <a:p>
            <a:r>
              <a:rPr lang="en-US" sz="2400" dirty="0"/>
              <a:t>Carnegie Mellon University</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110" y="457201"/>
            <a:ext cx="2170467" cy="483623"/>
          </a:xfrm>
          <a:prstGeom prst="rect">
            <a:avLst/>
          </a:prstGeom>
        </p:spPr>
      </p:pic>
    </p:spTree>
    <p:extLst>
      <p:ext uri="{BB962C8B-B14F-4D97-AF65-F5344CB8AC3E}">
        <p14:creationId xmlns:p14="http://schemas.microsoft.com/office/powerpoint/2010/main" val="12826927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363085-F4A3-0243-B5E1-099AEFD1FF3B}"/>
              </a:ext>
            </a:extLst>
          </p:cNvPr>
          <p:cNvSpPr>
            <a:spLocks noGrp="1"/>
          </p:cNvSpPr>
          <p:nvPr>
            <p:ph idx="10"/>
          </p:nvPr>
        </p:nvSpPr>
        <p:spPr>
          <a:xfrm>
            <a:off x="309563" y="1628775"/>
            <a:ext cx="10972800" cy="5029200"/>
          </a:xfrm>
        </p:spPr>
        <p:txBody>
          <a:bodyPr/>
          <a:lstStyle/>
          <a:p>
            <a:pPr indent="0">
              <a:buNone/>
            </a:pPr>
            <a:r>
              <a:rPr lang="en-US" dirty="0"/>
              <a:t>“Our problem right now isn’t that we don’t know how to secure these  </a:t>
            </a:r>
          </a:p>
          <a:p>
            <a:pPr indent="0">
              <a:buNone/>
            </a:pPr>
            <a:r>
              <a:rPr lang="en-US" dirty="0"/>
              <a:t> devices, it’s that there is no economic or regulatory incentive to do  </a:t>
            </a:r>
          </a:p>
          <a:p>
            <a:pPr indent="0">
              <a:buNone/>
            </a:pPr>
            <a:r>
              <a:rPr lang="en-US" dirty="0"/>
              <a:t> so.”</a:t>
            </a:r>
          </a:p>
          <a:p>
            <a:pPr indent="0">
              <a:buNone/>
            </a:pPr>
            <a:endParaRPr lang="en-US" dirty="0"/>
          </a:p>
          <a:p>
            <a:pPr indent="0">
              <a:buNone/>
            </a:pPr>
            <a:r>
              <a:rPr lang="en-US" dirty="0"/>
              <a:t>“Fast, cheap, or secure ? Choose two.”</a:t>
            </a:r>
          </a:p>
          <a:p>
            <a:pPr indent="0">
              <a:buNone/>
            </a:pPr>
            <a:endParaRPr lang="en-US" dirty="0"/>
          </a:p>
          <a:p>
            <a:pPr indent="0">
              <a:buNone/>
            </a:pPr>
            <a:r>
              <a:rPr lang="en-US" dirty="0"/>
              <a:t>Some tools include encryption, signatures, key management, device inspection and the credentialing of devices, two factor authentication, frequent firmware updates, monitoring of the device for potential compromise, changing passwords, disabling unused features, etc.</a:t>
            </a:r>
          </a:p>
          <a:p>
            <a:pPr indent="0">
              <a:buNone/>
            </a:pPr>
            <a:r>
              <a:rPr lang="en-US" dirty="0"/>
              <a:t>Probably not “deploy and walk away.”</a:t>
            </a:r>
          </a:p>
          <a:p>
            <a:pPr indent="0">
              <a:buNone/>
            </a:pPr>
            <a:endParaRPr lang="en-US" dirty="0"/>
          </a:p>
          <a:p>
            <a:pPr indent="0">
              <a:buNone/>
            </a:pPr>
            <a:endParaRPr lang="en-US" dirty="0"/>
          </a:p>
          <a:p>
            <a:pPr indent="0">
              <a:buNone/>
            </a:pPr>
            <a:endParaRPr lang="en-US" dirty="0"/>
          </a:p>
          <a:p>
            <a:pPr indent="0">
              <a:buNone/>
            </a:pPr>
            <a:endParaRPr lang="en-US" dirty="0"/>
          </a:p>
          <a:p>
            <a:endParaRPr lang="en-US" dirty="0"/>
          </a:p>
        </p:txBody>
      </p:sp>
      <p:sp>
        <p:nvSpPr>
          <p:cNvPr id="2" name="TextBox 1">
            <a:extLst>
              <a:ext uri="{FF2B5EF4-FFF2-40B4-BE49-F238E27FC236}">
                <a16:creationId xmlns:a16="http://schemas.microsoft.com/office/drawing/2014/main" id="{B1CFC77B-6613-AA49-99D6-07549EE78D4A}"/>
              </a:ext>
            </a:extLst>
          </p:cNvPr>
          <p:cNvSpPr txBox="1"/>
          <p:nvPr/>
        </p:nvSpPr>
        <p:spPr>
          <a:xfrm>
            <a:off x="0" y="200025"/>
            <a:ext cx="9877425" cy="1200329"/>
          </a:xfrm>
          <a:prstGeom prst="rect">
            <a:avLst/>
          </a:prstGeom>
          <a:noFill/>
        </p:spPr>
        <p:txBody>
          <a:bodyPr wrap="square" rtlCol="0">
            <a:spAutoFit/>
          </a:bodyPr>
          <a:lstStyle/>
          <a:p>
            <a:r>
              <a:rPr lang="en-US" sz="3600" b="1" dirty="0">
                <a:solidFill>
                  <a:srgbClr val="960000"/>
                </a:solidFill>
              </a:rPr>
              <a:t>What does Bruce </a:t>
            </a:r>
            <a:r>
              <a:rPr lang="en-US" sz="3600" b="1" dirty="0" err="1">
                <a:solidFill>
                  <a:srgbClr val="960000"/>
                </a:solidFill>
              </a:rPr>
              <a:t>Schneier</a:t>
            </a:r>
            <a:r>
              <a:rPr lang="en-US" sz="3600" b="1" dirty="0">
                <a:solidFill>
                  <a:srgbClr val="960000"/>
                </a:solidFill>
              </a:rPr>
              <a:t> say about security and IoT?</a:t>
            </a:r>
          </a:p>
        </p:txBody>
      </p:sp>
    </p:spTree>
    <p:extLst>
      <p:ext uri="{BB962C8B-B14F-4D97-AF65-F5344CB8AC3E}">
        <p14:creationId xmlns:p14="http://schemas.microsoft.com/office/powerpoint/2010/main" val="1178817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22841" y="199574"/>
            <a:ext cx="9905998" cy="1478570"/>
          </a:xfrm>
        </p:spPr>
        <p:txBody>
          <a:bodyPr/>
          <a:lstStyle/>
          <a:p>
            <a:r>
              <a:rPr lang="en-US" dirty="0"/>
              <a:t>What Can Smart, Connected Products Do?</a:t>
            </a:r>
          </a:p>
        </p:txBody>
      </p:sp>
      <p:pic>
        <p:nvPicPr>
          <p:cNvPr id="6" name="Picture 2" descr="/var/folders/7q/h4t7jhf55wx6x11408f0t6qc0000gp/T/com.microsoft.Powerpoint/WebArchiveCopyPasteTempFiles/R1411C_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050" y="1030415"/>
            <a:ext cx="11902949" cy="501869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47446" y="6049108"/>
            <a:ext cx="4255524" cy="646331"/>
          </a:xfrm>
          <a:prstGeom prst="rect">
            <a:avLst/>
          </a:prstGeom>
          <a:noFill/>
        </p:spPr>
        <p:txBody>
          <a:bodyPr wrap="none" rtlCol="0">
            <a:spAutoFit/>
          </a:bodyPr>
          <a:lstStyle/>
          <a:p>
            <a:r>
              <a:rPr lang="en-US" dirty="0"/>
              <a:t>From HBR article by Porter and </a:t>
            </a:r>
            <a:r>
              <a:rPr lang="en-US" dirty="0" err="1"/>
              <a:t>Heppelmann</a:t>
            </a:r>
            <a:endParaRPr lang="en-US" dirty="0"/>
          </a:p>
          <a:p>
            <a:endParaRPr lang="en-US" dirty="0"/>
          </a:p>
        </p:txBody>
      </p:sp>
    </p:spTree>
    <p:extLst>
      <p:ext uri="{BB962C8B-B14F-4D97-AF65-F5344CB8AC3E}">
        <p14:creationId xmlns:p14="http://schemas.microsoft.com/office/powerpoint/2010/main" val="6580394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013" y="167106"/>
            <a:ext cx="9905998" cy="1478570"/>
          </a:xfrm>
        </p:spPr>
        <p:txBody>
          <a:bodyPr/>
          <a:lstStyle/>
          <a:p>
            <a:r>
              <a:rPr lang="en-US" dirty="0"/>
              <a:t>Monitoring</a:t>
            </a:r>
          </a:p>
        </p:txBody>
      </p:sp>
      <p:sp>
        <p:nvSpPr>
          <p:cNvPr id="3" name="Content Placeholder 2"/>
          <p:cNvSpPr>
            <a:spLocks noGrp="1"/>
          </p:cNvSpPr>
          <p:nvPr>
            <p:ph idx="1"/>
          </p:nvPr>
        </p:nvSpPr>
        <p:spPr>
          <a:xfrm>
            <a:off x="423782" y="1645676"/>
            <a:ext cx="9905999" cy="3541714"/>
          </a:xfrm>
        </p:spPr>
        <p:txBody>
          <a:bodyPr/>
          <a:lstStyle/>
          <a:p>
            <a:r>
              <a:rPr lang="en-US" dirty="0"/>
              <a:t>In some cases, such as </a:t>
            </a:r>
            <a:r>
              <a:rPr lang="en-US" dirty="0">
                <a:solidFill>
                  <a:srgbClr val="A80000"/>
                </a:solidFill>
              </a:rPr>
              <a:t>medical devices</a:t>
            </a:r>
            <a:r>
              <a:rPr lang="en-US" dirty="0"/>
              <a:t>, monitoring is the core element of value creation. Medtronic’s digital blood-glucose meter uses a sensor inserted under the patient’s skin to measure glucose levels in tissue fluid and connects wirelessly to a device that alerts patients and clinicians up to 30 minutes before a patient reaches a threshold blood-glucose level, enabling appropriate therapy adjustments.</a:t>
            </a:r>
          </a:p>
        </p:txBody>
      </p:sp>
      <p:sp>
        <p:nvSpPr>
          <p:cNvPr id="4" name="Rectangle 3"/>
          <p:cNvSpPr/>
          <p:nvPr/>
        </p:nvSpPr>
        <p:spPr>
          <a:xfrm>
            <a:off x="1397316" y="5943600"/>
            <a:ext cx="4255524" cy="369332"/>
          </a:xfrm>
          <a:prstGeom prst="rect">
            <a:avLst/>
          </a:prstGeom>
        </p:spPr>
        <p:txBody>
          <a:bodyPr wrap="none">
            <a:spAutoFit/>
          </a:bodyPr>
          <a:lstStyle/>
          <a:p>
            <a:r>
              <a:rPr lang="en-US" dirty="0"/>
              <a:t>From HBR article by Porter and </a:t>
            </a:r>
            <a:r>
              <a:rPr lang="en-US" dirty="0" err="1"/>
              <a:t>Heppelmann</a:t>
            </a:r>
            <a:endParaRPr lang="en-US" dirty="0"/>
          </a:p>
        </p:txBody>
      </p:sp>
    </p:spTree>
    <p:extLst>
      <p:ext uri="{BB962C8B-B14F-4D97-AF65-F5344CB8AC3E}">
        <p14:creationId xmlns:p14="http://schemas.microsoft.com/office/powerpoint/2010/main" val="1226016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886" y="248128"/>
            <a:ext cx="9905998" cy="1478570"/>
          </a:xfrm>
        </p:spPr>
        <p:txBody>
          <a:bodyPr/>
          <a:lstStyle/>
          <a:p>
            <a:r>
              <a:rPr lang="en-US" dirty="0"/>
              <a:t>Control</a:t>
            </a:r>
          </a:p>
        </p:txBody>
      </p:sp>
      <p:sp>
        <p:nvSpPr>
          <p:cNvPr id="4" name="Rectangle 3"/>
          <p:cNvSpPr/>
          <p:nvPr/>
        </p:nvSpPr>
        <p:spPr>
          <a:xfrm>
            <a:off x="1397316" y="5943600"/>
            <a:ext cx="4255524" cy="369332"/>
          </a:xfrm>
          <a:prstGeom prst="rect">
            <a:avLst/>
          </a:prstGeom>
        </p:spPr>
        <p:txBody>
          <a:bodyPr wrap="none">
            <a:spAutoFit/>
          </a:bodyPr>
          <a:lstStyle/>
          <a:p>
            <a:r>
              <a:rPr lang="en-US" dirty="0"/>
              <a:t>From HBR article by Porter and </a:t>
            </a:r>
            <a:r>
              <a:rPr lang="en-US" dirty="0" err="1"/>
              <a:t>Heppelmann</a:t>
            </a:r>
            <a:endParaRPr lang="en-US" dirty="0"/>
          </a:p>
        </p:txBody>
      </p:sp>
      <p:sp>
        <p:nvSpPr>
          <p:cNvPr id="5" name="Content Placeholder 4"/>
          <p:cNvSpPr>
            <a:spLocks noGrp="1"/>
          </p:cNvSpPr>
          <p:nvPr>
            <p:ph idx="1"/>
          </p:nvPr>
        </p:nvSpPr>
        <p:spPr>
          <a:xfrm>
            <a:off x="412207" y="1335087"/>
            <a:ext cx="9905999" cy="3541714"/>
          </a:xfrm>
        </p:spPr>
        <p:txBody>
          <a:bodyPr/>
          <a:lstStyle/>
          <a:p>
            <a:r>
              <a:rPr lang="en-US" dirty="0"/>
              <a:t>Users can adjust their Philips Lighting </a:t>
            </a:r>
            <a:r>
              <a:rPr lang="en-US" dirty="0">
                <a:solidFill>
                  <a:srgbClr val="A80000"/>
                </a:solidFill>
              </a:rPr>
              <a:t>Hue lightbulbs </a:t>
            </a:r>
            <a:r>
              <a:rPr lang="en-US" dirty="0"/>
              <a:t>via smartphone, turning them on and off, programming them to blink red if an intruder is detected, or dimming them slowly at night. </a:t>
            </a:r>
          </a:p>
          <a:p>
            <a:r>
              <a:rPr lang="en-US" dirty="0" err="1">
                <a:solidFill>
                  <a:srgbClr val="A80000"/>
                </a:solidFill>
              </a:rPr>
              <a:t>Doorbot</a:t>
            </a:r>
            <a:r>
              <a:rPr lang="en-US" dirty="0"/>
              <a:t>, a smart, connected doorbell and lock, allows customers to give visitors access to the home remotely after screening them on their smartphones.</a:t>
            </a:r>
          </a:p>
        </p:txBody>
      </p:sp>
    </p:spTree>
    <p:extLst>
      <p:ext uri="{BB962C8B-B14F-4D97-AF65-F5344CB8AC3E}">
        <p14:creationId xmlns:p14="http://schemas.microsoft.com/office/powerpoint/2010/main" val="1239988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013" y="155531"/>
            <a:ext cx="9905998" cy="1478570"/>
          </a:xfrm>
        </p:spPr>
        <p:txBody>
          <a:bodyPr/>
          <a:lstStyle/>
          <a:p>
            <a:r>
              <a:rPr lang="en-US" dirty="0"/>
              <a:t>Optimization</a:t>
            </a:r>
          </a:p>
        </p:txBody>
      </p:sp>
      <p:sp>
        <p:nvSpPr>
          <p:cNvPr id="4" name="Rectangle 3"/>
          <p:cNvSpPr/>
          <p:nvPr/>
        </p:nvSpPr>
        <p:spPr>
          <a:xfrm>
            <a:off x="1397316" y="5943600"/>
            <a:ext cx="4255524" cy="369332"/>
          </a:xfrm>
          <a:prstGeom prst="rect">
            <a:avLst/>
          </a:prstGeom>
        </p:spPr>
        <p:txBody>
          <a:bodyPr wrap="none">
            <a:spAutoFit/>
          </a:bodyPr>
          <a:lstStyle/>
          <a:p>
            <a:r>
              <a:rPr lang="en-US" dirty="0"/>
              <a:t>From HBR article by Porter and </a:t>
            </a:r>
            <a:r>
              <a:rPr lang="en-US" dirty="0" err="1"/>
              <a:t>Heppelmann</a:t>
            </a:r>
            <a:endParaRPr lang="en-US" dirty="0"/>
          </a:p>
        </p:txBody>
      </p:sp>
      <p:sp>
        <p:nvSpPr>
          <p:cNvPr id="5" name="Content Placeholder 4"/>
          <p:cNvSpPr>
            <a:spLocks noGrp="1"/>
          </p:cNvSpPr>
          <p:nvPr>
            <p:ph idx="1"/>
          </p:nvPr>
        </p:nvSpPr>
        <p:spPr>
          <a:xfrm>
            <a:off x="227013" y="1508707"/>
            <a:ext cx="9905999" cy="3541714"/>
          </a:xfrm>
        </p:spPr>
        <p:txBody>
          <a:bodyPr>
            <a:normAutofit fontScale="70000" lnSpcReduction="20000"/>
          </a:bodyPr>
          <a:lstStyle/>
          <a:p>
            <a:r>
              <a:rPr lang="en-US" dirty="0"/>
              <a:t>The </a:t>
            </a:r>
            <a:r>
              <a:rPr lang="en-US" dirty="0">
                <a:solidFill>
                  <a:srgbClr val="960000"/>
                </a:solidFill>
              </a:rPr>
              <a:t>rich flow of monitoring data </a:t>
            </a:r>
            <a:r>
              <a:rPr lang="en-US" dirty="0"/>
              <a:t>from smart, connected products, coupled with the capacity to control product operation, allows companies to optimize product performance in numerous ways, many of which have not been previously possible. </a:t>
            </a:r>
          </a:p>
          <a:p>
            <a:pPr marL="0" indent="0">
              <a:buNone/>
            </a:pPr>
            <a:endParaRPr lang="en-US" dirty="0"/>
          </a:p>
          <a:p>
            <a:r>
              <a:rPr lang="en-US" dirty="0"/>
              <a:t>Diebold, for example, monitors many of its automated teller machines for early signs of trouble. After assessing a malfunctioning ATM’s status, the machine is repaired remotely if possible, or the company deploys a technician who has been given a detailed diagnosis of the problem, a recommended repair process, and, often, the needed parts.</a:t>
            </a:r>
          </a:p>
          <a:p>
            <a:endParaRPr lang="en-US" dirty="0"/>
          </a:p>
          <a:p>
            <a:r>
              <a:rPr lang="en-US" dirty="0" err="1"/>
              <a:t>TinyML</a:t>
            </a:r>
            <a:r>
              <a:rPr lang="en-US" dirty="0"/>
              <a:t> provides machine learning with TensorFlow Lite on microcontrollers. Training is done on the cloud and the model is deployed to the device. Example usage: detect a barking dog or a machine that is about to fail. </a:t>
            </a:r>
          </a:p>
        </p:txBody>
      </p:sp>
    </p:spTree>
    <p:extLst>
      <p:ext uri="{BB962C8B-B14F-4D97-AF65-F5344CB8AC3E}">
        <p14:creationId xmlns:p14="http://schemas.microsoft.com/office/powerpoint/2010/main" val="1267474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461" y="120807"/>
            <a:ext cx="9905998" cy="1478570"/>
          </a:xfrm>
        </p:spPr>
        <p:txBody>
          <a:bodyPr/>
          <a:lstStyle/>
          <a:p>
            <a:r>
              <a:rPr lang="en-US" dirty="0"/>
              <a:t>Autonomy</a:t>
            </a:r>
          </a:p>
        </p:txBody>
      </p:sp>
      <p:sp>
        <p:nvSpPr>
          <p:cNvPr id="4" name="Rectangle 3"/>
          <p:cNvSpPr/>
          <p:nvPr/>
        </p:nvSpPr>
        <p:spPr>
          <a:xfrm>
            <a:off x="1397316" y="5943600"/>
            <a:ext cx="4255524" cy="369332"/>
          </a:xfrm>
          <a:prstGeom prst="rect">
            <a:avLst/>
          </a:prstGeom>
        </p:spPr>
        <p:txBody>
          <a:bodyPr wrap="none">
            <a:spAutoFit/>
          </a:bodyPr>
          <a:lstStyle/>
          <a:p>
            <a:r>
              <a:rPr lang="en-US" dirty="0"/>
              <a:t>From HBR article by Porter and </a:t>
            </a:r>
            <a:r>
              <a:rPr lang="en-US" dirty="0" err="1"/>
              <a:t>Heppelmann</a:t>
            </a:r>
            <a:endParaRPr lang="en-US" dirty="0"/>
          </a:p>
        </p:txBody>
      </p:sp>
      <p:sp>
        <p:nvSpPr>
          <p:cNvPr id="5" name="Content Placeholder 4"/>
          <p:cNvSpPr>
            <a:spLocks noGrp="1"/>
          </p:cNvSpPr>
          <p:nvPr>
            <p:ph idx="1"/>
          </p:nvPr>
        </p:nvSpPr>
        <p:spPr>
          <a:xfrm>
            <a:off x="296461" y="1445446"/>
            <a:ext cx="9905999" cy="3541714"/>
          </a:xfrm>
        </p:spPr>
        <p:txBody>
          <a:bodyPr>
            <a:normAutofit fontScale="85000" lnSpcReduction="10000"/>
          </a:bodyPr>
          <a:lstStyle/>
          <a:p>
            <a:r>
              <a:rPr lang="en-US" dirty="0"/>
              <a:t>More-sophisticated products are able to learn about their environment, self-diagnose their own service needs, and adapt to users’ preferences. Autonomy not only can reduce the need for operators but can improve safety in dangerous environments and facilitate </a:t>
            </a:r>
            <a:r>
              <a:rPr lang="en-US" dirty="0">
                <a:solidFill>
                  <a:srgbClr val="960000"/>
                </a:solidFill>
              </a:rPr>
              <a:t>operation in remote locations</a:t>
            </a:r>
            <a:r>
              <a:rPr lang="en-US" dirty="0"/>
              <a:t>.</a:t>
            </a:r>
          </a:p>
          <a:p>
            <a:r>
              <a:rPr lang="en-US" dirty="0"/>
              <a:t>Joy </a:t>
            </a:r>
            <a:r>
              <a:rPr lang="en-US" dirty="0" err="1"/>
              <a:t>Global’s</a:t>
            </a:r>
            <a:r>
              <a:rPr lang="en-US" dirty="0"/>
              <a:t> Longwall Mining System, for example, is able to operate autonomously far underground, overseen by a mine control center on the surface. Equipment is monitored continuously for performance and faults, and technicians are dispatched underground to deal with issues requiring human intervention.</a:t>
            </a:r>
          </a:p>
        </p:txBody>
      </p:sp>
    </p:spTree>
    <p:extLst>
      <p:ext uri="{BB962C8B-B14F-4D97-AF65-F5344CB8AC3E}">
        <p14:creationId xmlns:p14="http://schemas.microsoft.com/office/powerpoint/2010/main" val="1435214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1411C_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530" y="1444486"/>
            <a:ext cx="11430000" cy="33242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85530" y="240528"/>
            <a:ext cx="8945217" cy="646331"/>
          </a:xfrm>
          <a:prstGeom prst="rect">
            <a:avLst/>
          </a:prstGeom>
          <a:noFill/>
        </p:spPr>
        <p:txBody>
          <a:bodyPr wrap="square" rtlCol="0">
            <a:spAutoFit/>
          </a:bodyPr>
          <a:lstStyle/>
          <a:p>
            <a:r>
              <a:rPr lang="en-US" sz="3600" b="1" dirty="0">
                <a:solidFill>
                  <a:srgbClr val="960000"/>
                </a:solidFill>
                <a:latin typeface="+mj-lt"/>
              </a:rPr>
              <a:t>We Used to Make Tractors!</a:t>
            </a:r>
          </a:p>
        </p:txBody>
      </p:sp>
      <p:sp>
        <p:nvSpPr>
          <p:cNvPr id="5" name="TextBox 4"/>
          <p:cNvSpPr txBox="1"/>
          <p:nvPr/>
        </p:nvSpPr>
        <p:spPr>
          <a:xfrm>
            <a:off x="416689" y="4667374"/>
            <a:ext cx="4255524" cy="646331"/>
          </a:xfrm>
          <a:prstGeom prst="rect">
            <a:avLst/>
          </a:prstGeom>
          <a:noFill/>
        </p:spPr>
        <p:txBody>
          <a:bodyPr wrap="none" rtlCol="0">
            <a:spAutoFit/>
          </a:bodyPr>
          <a:lstStyle/>
          <a:p>
            <a:r>
              <a:rPr lang="en-US" dirty="0"/>
              <a:t>From HBR article by Porter and </a:t>
            </a:r>
            <a:r>
              <a:rPr lang="en-US" dirty="0" err="1"/>
              <a:t>Heppelmann</a:t>
            </a:r>
            <a:endParaRPr lang="en-US" dirty="0"/>
          </a:p>
          <a:p>
            <a:endParaRPr lang="en-US" dirty="0"/>
          </a:p>
        </p:txBody>
      </p:sp>
      <p:sp>
        <p:nvSpPr>
          <p:cNvPr id="2" name="TextBox 1"/>
          <p:cNvSpPr txBox="1"/>
          <p:nvPr/>
        </p:nvSpPr>
        <p:spPr>
          <a:xfrm>
            <a:off x="416689" y="5451676"/>
            <a:ext cx="8302529" cy="369332"/>
          </a:xfrm>
          <a:prstGeom prst="rect">
            <a:avLst/>
          </a:prstGeom>
          <a:noFill/>
        </p:spPr>
        <p:txBody>
          <a:bodyPr wrap="none" rtlCol="0">
            <a:spAutoFit/>
          </a:bodyPr>
          <a:lstStyle/>
          <a:p>
            <a:r>
              <a:rPr lang="en-US" dirty="0"/>
              <a:t>To build such system of systems, systems need to </a:t>
            </a:r>
            <a:r>
              <a:rPr lang="en-US" dirty="0">
                <a:solidFill>
                  <a:srgbClr val="960000"/>
                </a:solidFill>
              </a:rPr>
              <a:t>interoperate</a:t>
            </a:r>
            <a:r>
              <a:rPr lang="en-US" dirty="0"/>
              <a:t> well with others.</a:t>
            </a:r>
          </a:p>
        </p:txBody>
      </p:sp>
      <p:sp>
        <p:nvSpPr>
          <p:cNvPr id="3" name="TextBox 2"/>
          <p:cNvSpPr txBox="1"/>
          <p:nvPr/>
        </p:nvSpPr>
        <p:spPr>
          <a:xfrm>
            <a:off x="306330" y="5996670"/>
            <a:ext cx="11269111" cy="369332"/>
          </a:xfrm>
          <a:prstGeom prst="rect">
            <a:avLst/>
          </a:prstGeom>
          <a:noFill/>
        </p:spPr>
        <p:txBody>
          <a:bodyPr wrap="none" rtlCol="0">
            <a:spAutoFit/>
          </a:bodyPr>
          <a:lstStyle/>
          <a:p>
            <a:r>
              <a:rPr lang="en-US" dirty="0"/>
              <a:t>  Principles from the World Wide Web, provide us with guidance on the construction of interoperable systems.</a:t>
            </a:r>
          </a:p>
        </p:txBody>
      </p:sp>
    </p:spTree>
    <p:extLst>
      <p:ext uri="{BB962C8B-B14F-4D97-AF65-F5344CB8AC3E}">
        <p14:creationId xmlns:p14="http://schemas.microsoft.com/office/powerpoint/2010/main" val="1949325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15671" y="157655"/>
            <a:ext cx="8546570" cy="1261884"/>
          </a:xfrm>
          <a:prstGeom prst="rect">
            <a:avLst/>
          </a:prstGeom>
          <a:noFill/>
        </p:spPr>
        <p:txBody>
          <a:bodyPr wrap="none" rtlCol="0">
            <a:spAutoFit/>
          </a:bodyPr>
          <a:lstStyle/>
          <a:p>
            <a:r>
              <a:rPr lang="en-US" sz="3800" b="1" dirty="0">
                <a:solidFill>
                  <a:srgbClr val="960000"/>
                </a:solidFill>
                <a:latin typeface="+Headings" charset="0"/>
              </a:rPr>
              <a:t>Digital Twins - A Key Architectural Idea</a:t>
            </a:r>
          </a:p>
          <a:p>
            <a:endParaRPr lang="en-US" sz="3800" b="1" dirty="0">
              <a:solidFill>
                <a:srgbClr val="A80000"/>
              </a:solidFill>
              <a:latin typeface="+Headings" charset="0"/>
            </a:endParaRPr>
          </a:p>
        </p:txBody>
      </p:sp>
      <p:sp>
        <p:nvSpPr>
          <p:cNvPr id="5" name="Rectangle 4"/>
          <p:cNvSpPr/>
          <p:nvPr/>
        </p:nvSpPr>
        <p:spPr>
          <a:xfrm>
            <a:off x="615671" y="1608081"/>
            <a:ext cx="11146221" cy="4124206"/>
          </a:xfrm>
          <a:prstGeom prst="rect">
            <a:avLst/>
          </a:prstGeom>
        </p:spPr>
        <p:txBody>
          <a:bodyPr wrap="square">
            <a:spAutoFit/>
          </a:bodyPr>
          <a:lstStyle/>
          <a:p>
            <a:pPr marL="285750" indent="-285750">
              <a:buFont typeface="Arial" charset="0"/>
              <a:buChar char="•"/>
            </a:pPr>
            <a:r>
              <a:rPr lang="en-US" sz="2200" dirty="0"/>
              <a:t>An important idea for the </a:t>
            </a:r>
            <a:r>
              <a:rPr lang="en-US" sz="2200" dirty="0" err="1"/>
              <a:t>IoT</a:t>
            </a:r>
            <a:r>
              <a:rPr lang="en-US" sz="2200" dirty="0"/>
              <a:t> architecture is to register every device with a cloud service and communicate with that service alone. </a:t>
            </a:r>
            <a:r>
              <a:rPr lang="en-US" sz="1000" dirty="0"/>
              <a:t>From the article on “Enabling the Internet of Things“</a:t>
            </a:r>
          </a:p>
          <a:p>
            <a:pPr marL="285750" indent="-285750">
              <a:buFont typeface="Arial" charset="0"/>
              <a:buChar char="•"/>
            </a:pPr>
            <a:r>
              <a:rPr lang="en-US" sz="2200" dirty="0"/>
              <a:t>Users or other computers would then interact with this service to determine the device’s status or control its behavior.  </a:t>
            </a:r>
          </a:p>
          <a:p>
            <a:pPr marL="285750" indent="-285750">
              <a:buFont typeface="Arial" charset="0"/>
              <a:buChar char="•"/>
            </a:pPr>
            <a:r>
              <a:rPr lang="en-US" sz="2200" dirty="0"/>
              <a:t>This approach provides economics of scale, automatic backup of data, and security provided by providers on the cloud. </a:t>
            </a:r>
          </a:p>
          <a:p>
            <a:pPr marL="285750" indent="-285750">
              <a:buFont typeface="Arial" charset="0"/>
              <a:buChar char="•"/>
            </a:pPr>
            <a:r>
              <a:rPr lang="en-US" sz="2200" dirty="0"/>
              <a:t>See General Electric’s PREDIX platform. Digital Twins are described as :</a:t>
            </a:r>
          </a:p>
          <a:p>
            <a:r>
              <a:rPr lang="en-US" sz="2400" dirty="0"/>
              <a:t>        - providing a software representation of a physical asset.</a:t>
            </a:r>
            <a:endParaRPr lang="en-US" sz="2200" dirty="0"/>
          </a:p>
          <a:p>
            <a:r>
              <a:rPr lang="en-US" sz="2200" dirty="0"/>
              <a:t>         - providing a single source of truth about the asset</a:t>
            </a:r>
          </a:p>
          <a:p>
            <a:r>
              <a:rPr lang="en-US" sz="2200" dirty="0"/>
              <a:t>         - holding data about past and present state, condition, and performance of </a:t>
            </a:r>
          </a:p>
          <a:p>
            <a:r>
              <a:rPr lang="en-US" sz="2200" dirty="0"/>
              <a:t>            the asset and providing analytics</a:t>
            </a:r>
          </a:p>
          <a:p>
            <a:endParaRPr lang="en-US" dirty="0"/>
          </a:p>
        </p:txBody>
      </p:sp>
    </p:spTree>
    <p:extLst>
      <p:ext uri="{BB962C8B-B14F-4D97-AF65-F5344CB8AC3E}">
        <p14:creationId xmlns:p14="http://schemas.microsoft.com/office/powerpoint/2010/main" val="1437243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9681" y="200589"/>
            <a:ext cx="10972800" cy="1089025"/>
          </a:xfrm>
        </p:spPr>
        <p:txBody>
          <a:bodyPr/>
          <a:lstStyle/>
          <a:p>
            <a:r>
              <a:rPr lang="en-US" dirty="0"/>
              <a:t>Types of Connectivity</a:t>
            </a:r>
          </a:p>
        </p:txBody>
      </p:sp>
      <p:sp>
        <p:nvSpPr>
          <p:cNvPr id="3" name="Content Placeholder 2"/>
          <p:cNvSpPr>
            <a:spLocks noGrp="1"/>
          </p:cNvSpPr>
          <p:nvPr>
            <p:ph idx="10"/>
          </p:nvPr>
        </p:nvSpPr>
        <p:spPr>
          <a:xfrm>
            <a:off x="389681" y="1402466"/>
            <a:ext cx="10972800" cy="3505200"/>
          </a:xfrm>
        </p:spPr>
        <p:txBody>
          <a:bodyPr/>
          <a:lstStyle/>
          <a:p>
            <a:r>
              <a:rPr lang="en-US" sz="2000" dirty="0">
                <a:solidFill>
                  <a:srgbClr val="A80000"/>
                </a:solidFill>
              </a:rPr>
              <a:t>One-to-one</a:t>
            </a:r>
            <a:r>
              <a:rPr lang="en-US" sz="2000" dirty="0"/>
              <a:t>: An individual product connects to the user, manufacturer or another product.    </a:t>
            </a:r>
          </a:p>
          <a:p>
            <a:r>
              <a:rPr lang="en-US" sz="2000" dirty="0"/>
              <a:t>Examples:  a car connected to a diagnostic machine, a light sensor communicates with a </a:t>
            </a:r>
          </a:p>
          <a:p>
            <a:pPr indent="0">
              <a:buNone/>
            </a:pPr>
            <a:r>
              <a:rPr lang="en-US" sz="2000" dirty="0"/>
              <a:t>    window shade.</a:t>
            </a:r>
          </a:p>
          <a:p>
            <a:r>
              <a:rPr lang="en-US" sz="2000" dirty="0">
                <a:solidFill>
                  <a:srgbClr val="960000"/>
                </a:solidFill>
              </a:rPr>
              <a:t>One-to-many</a:t>
            </a:r>
            <a:r>
              <a:rPr lang="en-US" sz="2000" dirty="0"/>
              <a:t>: A central system collects data from many products simultaneously. For example, </a:t>
            </a:r>
          </a:p>
          <a:p>
            <a:pPr indent="0">
              <a:buNone/>
            </a:pPr>
            <a:r>
              <a:rPr lang="en-US" sz="2000" dirty="0"/>
              <a:t>    a Tesla car makes reports to a single manufacturer system – monitoring performance, provide </a:t>
            </a:r>
          </a:p>
          <a:p>
            <a:pPr indent="0">
              <a:buNone/>
            </a:pPr>
            <a:r>
              <a:rPr lang="en-US" sz="2000" dirty="0"/>
              <a:t>    remote services and upgrades.</a:t>
            </a:r>
          </a:p>
          <a:p>
            <a:r>
              <a:rPr lang="en-US" sz="2000" dirty="0">
                <a:solidFill>
                  <a:srgbClr val="A80000"/>
                </a:solidFill>
              </a:rPr>
              <a:t>Many-to-many</a:t>
            </a:r>
            <a:r>
              <a:rPr lang="en-US" sz="2000" dirty="0"/>
              <a:t>: Multiple products connected to many other types of products and to the cloud </a:t>
            </a:r>
          </a:p>
          <a:p>
            <a:pPr indent="0">
              <a:buNone/>
            </a:pPr>
            <a:r>
              <a:rPr lang="en-US" sz="2000" dirty="0"/>
              <a:t>   as well. For example, automated tillers inject nitrogen fertilizer at precise depths and intervals,    </a:t>
            </a:r>
          </a:p>
          <a:p>
            <a:pPr indent="0">
              <a:buNone/>
            </a:pPr>
            <a:r>
              <a:rPr lang="en-US" sz="2000" dirty="0"/>
              <a:t>   and seeders follow, placing corn seeds directly in the fertilized soil.</a:t>
            </a:r>
          </a:p>
          <a:p>
            <a:pPr indent="0">
              <a:buNone/>
            </a:pPr>
            <a:endParaRPr lang="en-US" dirty="0"/>
          </a:p>
        </p:txBody>
      </p:sp>
    </p:spTree>
    <p:extLst>
      <p:ext uri="{BB962C8B-B14F-4D97-AF65-F5344CB8AC3E}">
        <p14:creationId xmlns:p14="http://schemas.microsoft.com/office/powerpoint/2010/main" val="71023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5508" y="131141"/>
            <a:ext cx="10972800" cy="1089025"/>
          </a:xfrm>
        </p:spPr>
        <p:txBody>
          <a:bodyPr/>
          <a:lstStyle/>
          <a:p>
            <a:r>
              <a:rPr lang="en-US" dirty="0"/>
              <a:t>Summary: Smart and Connected Products</a:t>
            </a:r>
            <a:br>
              <a:rPr lang="en-US" dirty="0"/>
            </a:br>
            <a:endParaRPr lang="en-US" dirty="0"/>
          </a:p>
        </p:txBody>
      </p:sp>
      <p:sp>
        <p:nvSpPr>
          <p:cNvPr id="3" name="Content Placeholder 2"/>
          <p:cNvSpPr>
            <a:spLocks noGrp="1"/>
          </p:cNvSpPr>
          <p:nvPr>
            <p:ph idx="10"/>
          </p:nvPr>
        </p:nvSpPr>
        <p:spPr>
          <a:xfrm>
            <a:off x="517003" y="1220166"/>
            <a:ext cx="10972800" cy="3505200"/>
          </a:xfrm>
        </p:spPr>
        <p:txBody>
          <a:bodyPr/>
          <a:lstStyle/>
          <a:p>
            <a:r>
              <a:rPr lang="en-US" sz="2000" dirty="0"/>
              <a:t>IT is revolutionizing products.</a:t>
            </a:r>
          </a:p>
          <a:p>
            <a:r>
              <a:rPr lang="en-US" sz="2000" dirty="0"/>
              <a:t>Once, solely mechanical and electrical parts.</a:t>
            </a:r>
          </a:p>
          <a:p>
            <a:r>
              <a:rPr lang="en-US" sz="2000" dirty="0"/>
              <a:t>Now, complex systems with connectivity.</a:t>
            </a:r>
          </a:p>
          <a:p>
            <a:r>
              <a:rPr lang="en-US" sz="2000" dirty="0"/>
              <a:t>Smart, connected products are unleashing a new era of competition.</a:t>
            </a:r>
          </a:p>
          <a:p>
            <a:r>
              <a:rPr lang="en-US" sz="2000" dirty="0"/>
              <a:t>Some companies will ask “What business am I in ?”</a:t>
            </a:r>
          </a:p>
          <a:p>
            <a:r>
              <a:rPr lang="en-US" sz="2000" dirty="0"/>
              <a:t>Many products will contain a computer or microcontroller and have a representation in the   </a:t>
            </a:r>
          </a:p>
          <a:p>
            <a:pPr indent="0">
              <a:buNone/>
            </a:pPr>
            <a:r>
              <a:rPr lang="en-US" sz="2000" dirty="0"/>
              <a:t>   cloud (Digital Twin).</a:t>
            </a:r>
          </a:p>
          <a:p>
            <a:r>
              <a:rPr lang="en-US" sz="2000" dirty="0"/>
              <a:t>This changes product design, marketing, manufacturing, and after sales service.</a:t>
            </a:r>
          </a:p>
          <a:p>
            <a:r>
              <a:rPr lang="en-US" sz="2000" dirty="0"/>
              <a:t>This creates opportunities for rich data analytics and machine learning.</a:t>
            </a:r>
          </a:p>
          <a:p>
            <a:r>
              <a:rPr lang="en-US" sz="2000" dirty="0"/>
              <a:t>Security and privacy concerns are significant but will probably not be a show stopper.</a:t>
            </a:r>
          </a:p>
          <a:p>
            <a:r>
              <a:rPr lang="en-US" sz="2000" dirty="0"/>
              <a:t>Lessons learned from the WWW may help us achieve a more interoperable IOT.</a:t>
            </a:r>
          </a:p>
          <a:p>
            <a:r>
              <a:rPr lang="en-US" sz="2000" dirty="0"/>
              <a:t>We can build a Web of Things.</a:t>
            </a:r>
          </a:p>
          <a:p>
            <a:endParaRPr lang="en-US" dirty="0"/>
          </a:p>
        </p:txBody>
      </p:sp>
      <p:sp>
        <p:nvSpPr>
          <p:cNvPr id="4" name="TextBox 3"/>
          <p:cNvSpPr txBox="1"/>
          <p:nvPr/>
        </p:nvSpPr>
        <p:spPr>
          <a:xfrm>
            <a:off x="1990845" y="5208608"/>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131001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2800" dirty="0"/>
              <a:t>“Some have suggested that the internet of things ‘changes everything’, but that is a dangerous oversimplification. As with the internet itself, smart, connected products reflect a whole new set of technological possibilities that have emerged.”</a:t>
            </a:r>
            <a:endParaRPr lang="en-US" sz="2800" dirty="0">
              <a:solidFill>
                <a:schemeClr val="tx1"/>
              </a:solidFill>
            </a:endParaRPr>
          </a:p>
        </p:txBody>
      </p:sp>
      <p:sp>
        <p:nvSpPr>
          <p:cNvPr id="4" name="TextBox 3"/>
          <p:cNvSpPr txBox="1"/>
          <p:nvPr/>
        </p:nvSpPr>
        <p:spPr>
          <a:xfrm>
            <a:off x="488731" y="3656602"/>
            <a:ext cx="10110588" cy="646331"/>
          </a:xfrm>
          <a:prstGeom prst="rect">
            <a:avLst/>
          </a:prstGeom>
          <a:noFill/>
        </p:spPr>
        <p:txBody>
          <a:bodyPr wrap="none" rtlCol="0">
            <a:spAutoFit/>
          </a:bodyPr>
          <a:lstStyle/>
          <a:p>
            <a:r>
              <a:rPr lang="en-US" dirty="0"/>
              <a:t>From: “How Smart Connected Products are Transforming Competition” Harvard Business Review</a:t>
            </a:r>
          </a:p>
          <a:p>
            <a:endParaRPr lang="en-US" dirty="0"/>
          </a:p>
        </p:txBody>
      </p:sp>
      <p:sp>
        <p:nvSpPr>
          <p:cNvPr id="3" name="TextBox 2"/>
          <p:cNvSpPr txBox="1"/>
          <p:nvPr/>
        </p:nvSpPr>
        <p:spPr>
          <a:xfrm>
            <a:off x="488731" y="263773"/>
            <a:ext cx="6712928" cy="677108"/>
          </a:xfrm>
          <a:prstGeom prst="rect">
            <a:avLst/>
          </a:prstGeom>
          <a:noFill/>
        </p:spPr>
        <p:txBody>
          <a:bodyPr wrap="none" rtlCol="0">
            <a:spAutoFit/>
          </a:bodyPr>
          <a:lstStyle/>
          <a:p>
            <a:r>
              <a:rPr lang="en-US" sz="3800" b="1" dirty="0">
                <a:solidFill>
                  <a:srgbClr val="A80000"/>
                </a:solidFill>
                <a:latin typeface="+Headings" charset="0"/>
              </a:rPr>
              <a:t>Smart and Connected Products</a:t>
            </a:r>
          </a:p>
        </p:txBody>
      </p:sp>
    </p:spTree>
    <p:extLst>
      <p:ext uri="{BB962C8B-B14F-4D97-AF65-F5344CB8AC3E}">
        <p14:creationId xmlns:p14="http://schemas.microsoft.com/office/powerpoint/2010/main" val="18760545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5170B311-2E21-A54E-BEC2-F81EA58CC5C6}"/>
              </a:ext>
            </a:extLst>
          </p:cNvPr>
          <p:cNvPicPr>
            <a:picLocks noGrp="1" noChangeAspect="1"/>
          </p:cNvPicPr>
          <p:nvPr>
            <p:ph idx="10"/>
          </p:nvPr>
        </p:nvPicPr>
        <p:blipFill rotWithShape="1">
          <a:blip r:embed="rId3">
            <a:extLst>
              <a:ext uri="{28A0092B-C50C-407E-A947-70E740481C1C}">
                <a14:useLocalDpi xmlns:a14="http://schemas.microsoft.com/office/drawing/2010/main" val="0"/>
              </a:ext>
            </a:extLst>
          </a:blip>
          <a:srcRect l="10330" t="8007" r="5380" b="9333"/>
          <a:stretch/>
        </p:blipFill>
        <p:spPr>
          <a:xfrm>
            <a:off x="3206503" y="2106633"/>
            <a:ext cx="1652953" cy="1090246"/>
          </a:xfrm>
          <a:prstGeom prst="rect">
            <a:avLst/>
          </a:prstGeom>
          <a:ln>
            <a:noFill/>
          </a:ln>
          <a:effectLst>
            <a:outerShdw blurRad="292100" dist="139700" dir="2700000" algn="tl" rotWithShape="0">
              <a:srgbClr val="333333">
                <a:alpha val="65000"/>
              </a:srgbClr>
            </a:outerShdw>
          </a:effectLst>
        </p:spPr>
      </p:pic>
      <p:sp>
        <p:nvSpPr>
          <p:cNvPr id="10" name="Rectangle 9">
            <a:extLst>
              <a:ext uri="{FF2B5EF4-FFF2-40B4-BE49-F238E27FC236}">
                <a16:creationId xmlns:a16="http://schemas.microsoft.com/office/drawing/2014/main" id="{1E75A90C-A5AA-BE44-93E7-509EAD331978}"/>
              </a:ext>
            </a:extLst>
          </p:cNvPr>
          <p:cNvSpPr/>
          <p:nvPr/>
        </p:nvSpPr>
        <p:spPr>
          <a:xfrm>
            <a:off x="3206503" y="2479081"/>
            <a:ext cx="1891274" cy="123111"/>
          </a:xfrm>
          <a:prstGeom prst="rect">
            <a:avLst/>
          </a:prstGeom>
        </p:spPr>
        <p:txBody>
          <a:bodyPr wrap="square">
            <a:spAutoFit/>
          </a:bodyPr>
          <a:lstStyle/>
          <a:p>
            <a:r>
              <a:rPr lang="en-US" sz="200" dirty="0"/>
              <a:t>https://</a:t>
            </a:r>
            <a:r>
              <a:rPr lang="en-US" sz="200" dirty="0" err="1"/>
              <a:t>en.wikipedia.org</a:t>
            </a:r>
            <a:r>
              <a:rPr lang="en-US" sz="200" dirty="0"/>
              <a:t>/wiki/</a:t>
            </a:r>
            <a:r>
              <a:rPr lang="en-US" sz="200" dirty="0" err="1"/>
              <a:t>Jeep_Cherokee</a:t>
            </a:r>
            <a:r>
              <a:rPr lang="en-US" sz="200" dirty="0"/>
              <a:t>#/media/File:1974_Jeep_Cherokee_S_-_Beach_(cropped).jpg</a:t>
            </a:r>
          </a:p>
        </p:txBody>
      </p:sp>
      <p:pic>
        <p:nvPicPr>
          <p:cNvPr id="12" name="Picture 11">
            <a:extLst>
              <a:ext uri="{FF2B5EF4-FFF2-40B4-BE49-F238E27FC236}">
                <a16:creationId xmlns:a16="http://schemas.microsoft.com/office/drawing/2014/main" id="{E734F14B-D2FE-FC45-AAB5-9FB8ED6D824B}"/>
              </a:ext>
            </a:extLst>
          </p:cNvPr>
          <p:cNvPicPr>
            <a:picLocks noChangeAspect="1"/>
          </p:cNvPicPr>
          <p:nvPr/>
        </p:nvPicPr>
        <p:blipFill rotWithShape="1">
          <a:blip r:embed="rId4">
            <a:extLst>
              <a:ext uri="{28A0092B-C50C-407E-A947-70E740481C1C}">
                <a14:useLocalDpi xmlns:a14="http://schemas.microsoft.com/office/drawing/2010/main" val="0"/>
              </a:ext>
            </a:extLst>
          </a:blip>
          <a:srcRect l="15295" t="9412" r="10588" b="5883"/>
          <a:stretch/>
        </p:blipFill>
        <p:spPr>
          <a:xfrm>
            <a:off x="6048488" y="2106633"/>
            <a:ext cx="1107830" cy="1266092"/>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55EB4202-3458-8A4F-AE9F-8E83EA1E4AE8}"/>
              </a:ext>
            </a:extLst>
          </p:cNvPr>
          <p:cNvPicPr>
            <a:picLocks noChangeAspect="1"/>
          </p:cNvPicPr>
          <p:nvPr/>
        </p:nvPicPr>
        <p:blipFill rotWithShape="1">
          <a:blip r:embed="rId5"/>
          <a:srcRect r="32488" b="5492"/>
          <a:stretch/>
        </p:blipFill>
        <p:spPr>
          <a:xfrm>
            <a:off x="8589401" y="2106633"/>
            <a:ext cx="1462172" cy="1307474"/>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E6B22D0A-79C2-1443-83FC-72990278DF5F}"/>
              </a:ext>
            </a:extLst>
          </p:cNvPr>
          <p:cNvPicPr>
            <a:picLocks noChangeAspect="1"/>
          </p:cNvPicPr>
          <p:nvPr/>
        </p:nvPicPr>
        <p:blipFill rotWithShape="1">
          <a:blip r:embed="rId6"/>
          <a:srcRect r="57830" b="21266"/>
          <a:stretch/>
        </p:blipFill>
        <p:spPr>
          <a:xfrm>
            <a:off x="1118278" y="1977328"/>
            <a:ext cx="1200265" cy="1493958"/>
          </a:xfrm>
          <a:prstGeom prst="rect">
            <a:avLst/>
          </a:prstGeom>
        </p:spPr>
      </p:pic>
      <p:sp>
        <p:nvSpPr>
          <p:cNvPr id="3" name="TextBox 2"/>
          <p:cNvSpPr txBox="1"/>
          <p:nvPr/>
        </p:nvSpPr>
        <p:spPr>
          <a:xfrm>
            <a:off x="347241" y="347241"/>
            <a:ext cx="9329194" cy="646331"/>
          </a:xfrm>
          <a:prstGeom prst="rect">
            <a:avLst/>
          </a:prstGeom>
          <a:noFill/>
        </p:spPr>
        <p:txBody>
          <a:bodyPr wrap="square" rtlCol="0">
            <a:spAutoFit/>
          </a:bodyPr>
          <a:lstStyle/>
          <a:p>
            <a:r>
              <a:rPr lang="en-US" sz="3600" b="1" dirty="0">
                <a:solidFill>
                  <a:srgbClr val="960000"/>
                </a:solidFill>
                <a:latin typeface="+mj-lt"/>
              </a:rPr>
              <a:t>A few products: not smart or connected</a:t>
            </a:r>
          </a:p>
        </p:txBody>
      </p:sp>
      <p:sp>
        <p:nvSpPr>
          <p:cNvPr id="4" name="TextBox 3"/>
          <p:cNvSpPr txBox="1"/>
          <p:nvPr/>
        </p:nvSpPr>
        <p:spPr>
          <a:xfrm>
            <a:off x="987466" y="5000263"/>
            <a:ext cx="4945778" cy="400110"/>
          </a:xfrm>
          <a:prstGeom prst="rect">
            <a:avLst/>
          </a:prstGeom>
          <a:noFill/>
        </p:spPr>
        <p:txBody>
          <a:bodyPr wrap="none" rtlCol="0">
            <a:spAutoFit/>
          </a:bodyPr>
          <a:lstStyle/>
          <a:p>
            <a:r>
              <a:rPr lang="en-US" sz="2000" dirty="0"/>
              <a:t>Let’s add some “smarts” to the products</a:t>
            </a:r>
            <a:r>
              <a:rPr lang="is-IS" sz="2000" dirty="0"/>
              <a:t>…</a:t>
            </a:r>
            <a:endParaRPr lang="en-US" sz="2000" dirty="0"/>
          </a:p>
        </p:txBody>
      </p:sp>
    </p:spTree>
    <p:extLst>
      <p:ext uri="{BB962C8B-B14F-4D97-AF65-F5344CB8AC3E}">
        <p14:creationId xmlns:p14="http://schemas.microsoft.com/office/powerpoint/2010/main" val="2787228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15CF6-4DCD-D64B-8DF0-447646C547AB}"/>
              </a:ext>
            </a:extLst>
          </p:cNvPr>
          <p:cNvSpPr>
            <a:spLocks noGrp="1"/>
          </p:cNvSpPr>
          <p:nvPr>
            <p:ph type="ctrTitle"/>
          </p:nvPr>
        </p:nvSpPr>
        <p:spPr>
          <a:xfrm>
            <a:off x="596153" y="292426"/>
            <a:ext cx="10972800" cy="1089025"/>
          </a:xfrm>
        </p:spPr>
        <p:txBody>
          <a:bodyPr/>
          <a:lstStyle/>
          <a:p>
            <a:r>
              <a:rPr lang="en-US" dirty="0"/>
              <a:t>Smarts added to the products</a:t>
            </a:r>
          </a:p>
        </p:txBody>
      </p:sp>
      <p:pic>
        <p:nvPicPr>
          <p:cNvPr id="9" name="Content Placeholder 8">
            <a:extLst>
              <a:ext uri="{FF2B5EF4-FFF2-40B4-BE49-F238E27FC236}">
                <a16:creationId xmlns:a16="http://schemas.microsoft.com/office/drawing/2014/main" id="{5170B311-2E21-A54E-BEC2-F81EA58CC5C6}"/>
              </a:ext>
            </a:extLst>
          </p:cNvPr>
          <p:cNvPicPr>
            <a:picLocks noGrp="1" noChangeAspect="1"/>
          </p:cNvPicPr>
          <p:nvPr>
            <p:ph idx="10"/>
          </p:nvPr>
        </p:nvPicPr>
        <p:blipFill rotWithShape="1">
          <a:blip r:embed="rId3">
            <a:extLst>
              <a:ext uri="{28A0092B-C50C-407E-A947-70E740481C1C}">
                <a14:useLocalDpi xmlns:a14="http://schemas.microsoft.com/office/drawing/2010/main" val="0"/>
              </a:ext>
            </a:extLst>
          </a:blip>
          <a:srcRect l="10330" t="8007" r="5380" b="9333"/>
          <a:stretch/>
        </p:blipFill>
        <p:spPr>
          <a:xfrm>
            <a:off x="3122925" y="1260810"/>
            <a:ext cx="1652953" cy="1090246"/>
          </a:xfrm>
          <a:prstGeom prst="rect">
            <a:avLst/>
          </a:prstGeom>
          <a:ln>
            <a:noFill/>
          </a:ln>
          <a:effectLst>
            <a:outerShdw blurRad="292100" dist="139700" dir="2700000" algn="tl" rotWithShape="0">
              <a:srgbClr val="333333">
                <a:alpha val="65000"/>
              </a:srgbClr>
            </a:outerShdw>
          </a:effectLst>
        </p:spPr>
      </p:pic>
      <p:sp>
        <p:nvSpPr>
          <p:cNvPr id="10" name="Rectangle 9">
            <a:extLst>
              <a:ext uri="{FF2B5EF4-FFF2-40B4-BE49-F238E27FC236}">
                <a16:creationId xmlns:a16="http://schemas.microsoft.com/office/drawing/2014/main" id="{1E75A90C-A5AA-BE44-93E7-509EAD331978}"/>
              </a:ext>
            </a:extLst>
          </p:cNvPr>
          <p:cNvSpPr/>
          <p:nvPr/>
        </p:nvSpPr>
        <p:spPr>
          <a:xfrm>
            <a:off x="3122925" y="2351057"/>
            <a:ext cx="1891274" cy="123111"/>
          </a:xfrm>
          <a:prstGeom prst="rect">
            <a:avLst/>
          </a:prstGeom>
        </p:spPr>
        <p:txBody>
          <a:bodyPr wrap="square">
            <a:spAutoFit/>
          </a:bodyPr>
          <a:lstStyle/>
          <a:p>
            <a:r>
              <a:rPr lang="en-US" sz="200" dirty="0"/>
              <a:t>https://</a:t>
            </a:r>
            <a:r>
              <a:rPr lang="en-US" sz="200" dirty="0" err="1"/>
              <a:t>en.wikipedia.org</a:t>
            </a:r>
            <a:r>
              <a:rPr lang="en-US" sz="200" dirty="0"/>
              <a:t>/wiki/</a:t>
            </a:r>
            <a:r>
              <a:rPr lang="en-US" sz="200" dirty="0" err="1"/>
              <a:t>Jeep_Cherokee</a:t>
            </a:r>
            <a:r>
              <a:rPr lang="en-US" sz="200" dirty="0"/>
              <a:t>#/media/File:1974_Jeep_Cherokee_S_-_Beach_(cropped).jpg</a:t>
            </a:r>
          </a:p>
        </p:txBody>
      </p:sp>
      <p:pic>
        <p:nvPicPr>
          <p:cNvPr id="12" name="Picture 11">
            <a:extLst>
              <a:ext uri="{FF2B5EF4-FFF2-40B4-BE49-F238E27FC236}">
                <a16:creationId xmlns:a16="http://schemas.microsoft.com/office/drawing/2014/main" id="{E734F14B-D2FE-FC45-AAB5-9FB8ED6D824B}"/>
              </a:ext>
            </a:extLst>
          </p:cNvPr>
          <p:cNvPicPr>
            <a:picLocks noChangeAspect="1"/>
          </p:cNvPicPr>
          <p:nvPr/>
        </p:nvPicPr>
        <p:blipFill rotWithShape="1">
          <a:blip r:embed="rId4">
            <a:extLst>
              <a:ext uri="{28A0092B-C50C-407E-A947-70E740481C1C}">
                <a14:useLocalDpi xmlns:a14="http://schemas.microsoft.com/office/drawing/2010/main" val="0"/>
              </a:ext>
            </a:extLst>
          </a:blip>
          <a:srcRect l="15295" t="9412" r="10588" b="5883"/>
          <a:stretch/>
        </p:blipFill>
        <p:spPr>
          <a:xfrm>
            <a:off x="6206096" y="1216257"/>
            <a:ext cx="1107830" cy="1266092"/>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55EB4202-3458-8A4F-AE9F-8E83EA1E4AE8}"/>
              </a:ext>
            </a:extLst>
          </p:cNvPr>
          <p:cNvPicPr>
            <a:picLocks noChangeAspect="1"/>
          </p:cNvPicPr>
          <p:nvPr/>
        </p:nvPicPr>
        <p:blipFill rotWithShape="1">
          <a:blip r:embed="rId5"/>
          <a:srcRect r="32488" b="5492"/>
          <a:stretch/>
        </p:blipFill>
        <p:spPr>
          <a:xfrm>
            <a:off x="8735351" y="1076642"/>
            <a:ext cx="1955981" cy="1749038"/>
          </a:xfrm>
          <a:prstGeom prst="rect">
            <a:avLst/>
          </a:prstGeom>
          <a:ln>
            <a:noFill/>
          </a:ln>
          <a:effectLst>
            <a:outerShdw blurRad="292100" dist="139700" dir="2700000" algn="tl" rotWithShape="0">
              <a:srgbClr val="333333">
                <a:alpha val="65000"/>
              </a:srgbClr>
            </a:outerShdw>
          </a:effectLst>
        </p:spPr>
      </p:pic>
      <p:pic>
        <p:nvPicPr>
          <p:cNvPr id="8" name="Content Placeholder 4">
            <a:extLst>
              <a:ext uri="{FF2B5EF4-FFF2-40B4-BE49-F238E27FC236}">
                <a16:creationId xmlns:a16="http://schemas.microsoft.com/office/drawing/2014/main" id="{54EBBF1D-0817-9940-B536-36739801CFC0}"/>
              </a:ext>
            </a:extLst>
          </p:cNvPr>
          <p:cNvPicPr>
            <a:picLocks noChangeAspect="1"/>
          </p:cNvPicPr>
          <p:nvPr/>
        </p:nvPicPr>
        <p:blipFill rotWithShape="1">
          <a:blip r:embed="rId6">
            <a:extLst>
              <a:ext uri="{28A0092B-C50C-407E-A947-70E740481C1C}">
                <a14:useLocalDpi xmlns:a14="http://schemas.microsoft.com/office/drawing/2010/main" val="0"/>
              </a:ext>
            </a:extLst>
          </a:blip>
          <a:srcRect t="12625" b="3031"/>
          <a:stretch/>
        </p:blipFill>
        <p:spPr>
          <a:xfrm>
            <a:off x="3245330" y="3150375"/>
            <a:ext cx="2195057" cy="978928"/>
          </a:xfrm>
          <a:prstGeom prst="rect">
            <a:avLst/>
          </a:prstGeom>
          <a:ln>
            <a:noFill/>
          </a:ln>
          <a:effectLst>
            <a:outerShdw blurRad="292100" dist="139700" dir="2700000" algn="tl" rotWithShape="0">
              <a:srgbClr val="333333">
                <a:alpha val="65000"/>
              </a:srgbClr>
            </a:outerShdw>
          </a:effectLst>
        </p:spPr>
      </p:pic>
      <p:sp>
        <p:nvSpPr>
          <p:cNvPr id="11" name="Rectangle 10">
            <a:extLst>
              <a:ext uri="{FF2B5EF4-FFF2-40B4-BE49-F238E27FC236}">
                <a16:creationId xmlns:a16="http://schemas.microsoft.com/office/drawing/2014/main" id="{95935730-256E-8B4B-8D32-9001E4E144D6}"/>
              </a:ext>
            </a:extLst>
          </p:cNvPr>
          <p:cNvSpPr/>
          <p:nvPr/>
        </p:nvSpPr>
        <p:spPr>
          <a:xfrm>
            <a:off x="3245330" y="4093876"/>
            <a:ext cx="2455148" cy="123111"/>
          </a:xfrm>
          <a:prstGeom prst="rect">
            <a:avLst/>
          </a:prstGeom>
        </p:spPr>
        <p:txBody>
          <a:bodyPr wrap="square">
            <a:spAutoFit/>
          </a:bodyPr>
          <a:lstStyle/>
          <a:p>
            <a:r>
              <a:rPr lang="en-US" sz="200" dirty="0"/>
              <a:t>https://</a:t>
            </a:r>
            <a:r>
              <a:rPr lang="en-US" sz="200" dirty="0" err="1"/>
              <a:t>en.wikipedia.org</a:t>
            </a:r>
            <a:r>
              <a:rPr lang="en-US" sz="200" dirty="0"/>
              <a:t>/wiki/File:Jeep_Cherokee_2.5_1988_(15289674633)_(cropped).jpg</a:t>
            </a:r>
          </a:p>
        </p:txBody>
      </p:sp>
      <p:pic>
        <p:nvPicPr>
          <p:cNvPr id="17" name="Picture 16">
            <a:extLst>
              <a:ext uri="{FF2B5EF4-FFF2-40B4-BE49-F238E27FC236}">
                <a16:creationId xmlns:a16="http://schemas.microsoft.com/office/drawing/2014/main" id="{D89BBF13-58E7-924A-96DA-5480E20147B6}"/>
              </a:ext>
            </a:extLst>
          </p:cNvPr>
          <p:cNvPicPr>
            <a:picLocks noChangeAspect="1"/>
          </p:cNvPicPr>
          <p:nvPr/>
        </p:nvPicPr>
        <p:blipFill rotWithShape="1">
          <a:blip r:embed="rId7"/>
          <a:srcRect l="10777" r="15331"/>
          <a:stretch/>
        </p:blipFill>
        <p:spPr>
          <a:xfrm>
            <a:off x="1070313" y="2958563"/>
            <a:ext cx="1561937" cy="1585362"/>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D5335A51-F77E-544E-A657-7DDC9B3E9524}"/>
              </a:ext>
            </a:extLst>
          </p:cNvPr>
          <p:cNvPicPr>
            <a:picLocks noChangeAspect="1"/>
          </p:cNvPicPr>
          <p:nvPr/>
        </p:nvPicPr>
        <p:blipFill>
          <a:blip r:embed="rId8"/>
          <a:stretch>
            <a:fillRect/>
          </a:stretch>
        </p:blipFill>
        <p:spPr>
          <a:xfrm>
            <a:off x="9334867" y="2929510"/>
            <a:ext cx="839684" cy="1699112"/>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4CA18495-6D84-6A4F-816E-09C28CB6ED7A}"/>
              </a:ext>
            </a:extLst>
          </p:cNvPr>
          <p:cNvPicPr>
            <a:picLocks noChangeAspect="1"/>
          </p:cNvPicPr>
          <p:nvPr/>
        </p:nvPicPr>
        <p:blipFill>
          <a:blip r:embed="rId9"/>
          <a:stretch>
            <a:fillRect/>
          </a:stretch>
        </p:blipFill>
        <p:spPr>
          <a:xfrm>
            <a:off x="6313558" y="2914864"/>
            <a:ext cx="1238250" cy="1587500"/>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034186A6-BF6D-FB4B-91FB-3E52B8B07D9E}"/>
              </a:ext>
            </a:extLst>
          </p:cNvPr>
          <p:cNvSpPr/>
          <p:nvPr/>
        </p:nvSpPr>
        <p:spPr>
          <a:xfrm>
            <a:off x="6206096" y="4474675"/>
            <a:ext cx="2023504" cy="138499"/>
          </a:xfrm>
          <a:prstGeom prst="rect">
            <a:avLst/>
          </a:prstGeom>
        </p:spPr>
        <p:txBody>
          <a:bodyPr wrap="square">
            <a:spAutoFit/>
          </a:bodyPr>
          <a:lstStyle/>
          <a:p>
            <a:r>
              <a:rPr lang="en-US" sz="300" dirty="0"/>
              <a:t>https://</a:t>
            </a:r>
            <a:r>
              <a:rPr lang="en-US" sz="300" dirty="0" err="1"/>
              <a:t>www.amazon.com</a:t>
            </a:r>
            <a:r>
              <a:rPr lang="en-US" sz="300" dirty="0"/>
              <a:t>/Keurig-B60-Special-Brewing-System/</a:t>
            </a:r>
            <a:r>
              <a:rPr lang="en-US" sz="300" dirty="0" err="1"/>
              <a:t>dp</a:t>
            </a:r>
            <a:r>
              <a:rPr lang="en-US" sz="300" dirty="0"/>
              <a:t>/B000AQSMPO</a:t>
            </a:r>
          </a:p>
        </p:txBody>
      </p:sp>
      <p:pic>
        <p:nvPicPr>
          <p:cNvPr id="19" name="Picture 18">
            <a:extLst>
              <a:ext uri="{FF2B5EF4-FFF2-40B4-BE49-F238E27FC236}">
                <a16:creationId xmlns:a16="http://schemas.microsoft.com/office/drawing/2014/main" id="{6BC13A8A-9367-6541-AB59-BAA78C01788F}"/>
              </a:ext>
            </a:extLst>
          </p:cNvPr>
          <p:cNvPicPr>
            <a:picLocks noChangeAspect="1"/>
          </p:cNvPicPr>
          <p:nvPr/>
        </p:nvPicPr>
        <p:blipFill rotWithShape="1">
          <a:blip r:embed="rId10"/>
          <a:srcRect r="57830" b="21266"/>
          <a:stretch/>
        </p:blipFill>
        <p:spPr>
          <a:xfrm>
            <a:off x="1145395" y="1137578"/>
            <a:ext cx="1200265" cy="1493958"/>
          </a:xfrm>
          <a:prstGeom prst="rect">
            <a:avLst/>
          </a:prstGeom>
        </p:spPr>
      </p:pic>
      <p:sp>
        <p:nvSpPr>
          <p:cNvPr id="5" name="TextBox 4"/>
          <p:cNvSpPr txBox="1"/>
          <p:nvPr/>
        </p:nvSpPr>
        <p:spPr>
          <a:xfrm>
            <a:off x="856527" y="4965539"/>
            <a:ext cx="1326261" cy="369332"/>
          </a:xfrm>
          <a:prstGeom prst="rect">
            <a:avLst/>
          </a:prstGeom>
          <a:noFill/>
        </p:spPr>
        <p:txBody>
          <a:bodyPr wrap="none" rtlCol="0">
            <a:spAutoFit/>
          </a:bodyPr>
          <a:lstStyle/>
          <a:p>
            <a:r>
              <a:rPr lang="en-US" dirty="0"/>
              <a:t>Talking doll</a:t>
            </a:r>
          </a:p>
        </p:txBody>
      </p:sp>
      <p:sp>
        <p:nvSpPr>
          <p:cNvPr id="6" name="TextBox 5"/>
          <p:cNvSpPr txBox="1"/>
          <p:nvPr/>
        </p:nvSpPr>
        <p:spPr>
          <a:xfrm>
            <a:off x="3217666" y="4965539"/>
            <a:ext cx="2800767" cy="369332"/>
          </a:xfrm>
          <a:prstGeom prst="rect">
            <a:avLst/>
          </a:prstGeom>
          <a:noFill/>
        </p:spPr>
        <p:txBody>
          <a:bodyPr wrap="none" rtlCol="0">
            <a:spAutoFit/>
          </a:bodyPr>
          <a:lstStyle/>
          <a:p>
            <a:r>
              <a:rPr lang="en-US" dirty="0"/>
              <a:t>Power brakes on the jeep</a:t>
            </a:r>
          </a:p>
        </p:txBody>
      </p:sp>
      <p:sp>
        <p:nvSpPr>
          <p:cNvPr id="7" name="TextBox 6"/>
          <p:cNvSpPr txBox="1"/>
          <p:nvPr/>
        </p:nvSpPr>
        <p:spPr>
          <a:xfrm>
            <a:off x="6221192" y="4965539"/>
            <a:ext cx="1834798" cy="646331"/>
          </a:xfrm>
          <a:prstGeom prst="rect">
            <a:avLst/>
          </a:prstGeom>
          <a:noFill/>
        </p:spPr>
        <p:txBody>
          <a:bodyPr wrap="none" rtlCol="0">
            <a:spAutoFit/>
          </a:bodyPr>
          <a:lstStyle/>
          <a:p>
            <a:r>
              <a:rPr lang="en-US" dirty="0"/>
              <a:t>Microcontrollers</a:t>
            </a:r>
          </a:p>
          <a:p>
            <a:r>
              <a:rPr lang="en-US" dirty="0"/>
              <a:t>in the coffee pot</a:t>
            </a:r>
          </a:p>
        </p:txBody>
      </p:sp>
      <p:sp>
        <p:nvSpPr>
          <p:cNvPr id="13" name="TextBox 12"/>
          <p:cNvSpPr txBox="1"/>
          <p:nvPr/>
        </p:nvSpPr>
        <p:spPr>
          <a:xfrm>
            <a:off x="8735351" y="4965539"/>
            <a:ext cx="3121367" cy="369332"/>
          </a:xfrm>
          <a:prstGeom prst="rect">
            <a:avLst/>
          </a:prstGeom>
          <a:noFill/>
        </p:spPr>
        <p:txBody>
          <a:bodyPr wrap="none" rtlCol="0">
            <a:spAutoFit/>
          </a:bodyPr>
          <a:lstStyle/>
          <a:p>
            <a:r>
              <a:rPr lang="en-US" dirty="0"/>
              <a:t>No elevator operator needed</a:t>
            </a:r>
          </a:p>
        </p:txBody>
      </p:sp>
      <p:sp>
        <p:nvSpPr>
          <p:cNvPr id="14" name="TextBox 13"/>
          <p:cNvSpPr txBox="1"/>
          <p:nvPr/>
        </p:nvSpPr>
        <p:spPr>
          <a:xfrm>
            <a:off x="983848" y="5775767"/>
            <a:ext cx="5033942" cy="400110"/>
          </a:xfrm>
          <a:prstGeom prst="rect">
            <a:avLst/>
          </a:prstGeom>
          <a:noFill/>
        </p:spPr>
        <p:txBody>
          <a:bodyPr wrap="none" rtlCol="0">
            <a:spAutoFit/>
          </a:bodyPr>
          <a:lstStyle/>
          <a:p>
            <a:r>
              <a:rPr lang="en-US" sz="2000" dirty="0"/>
              <a:t>Let’s connect these things to the internet</a:t>
            </a:r>
            <a:r>
              <a:rPr lang="is-IS" sz="2000" dirty="0"/>
              <a:t>…</a:t>
            </a:r>
            <a:endParaRPr lang="en-US" sz="2000" dirty="0"/>
          </a:p>
        </p:txBody>
      </p:sp>
    </p:spTree>
    <p:extLst>
      <p:ext uri="{BB962C8B-B14F-4D97-AF65-F5344CB8AC3E}">
        <p14:creationId xmlns:p14="http://schemas.microsoft.com/office/powerpoint/2010/main" val="3298364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15CF6-4DCD-D64B-8DF0-447646C547AB}"/>
              </a:ext>
            </a:extLst>
          </p:cNvPr>
          <p:cNvSpPr>
            <a:spLocks noGrp="1"/>
          </p:cNvSpPr>
          <p:nvPr>
            <p:ph type="ctrTitle"/>
          </p:nvPr>
        </p:nvSpPr>
        <p:spPr>
          <a:xfrm>
            <a:off x="596153" y="292426"/>
            <a:ext cx="10972800" cy="1089025"/>
          </a:xfrm>
        </p:spPr>
        <p:txBody>
          <a:bodyPr/>
          <a:lstStyle/>
          <a:p>
            <a:r>
              <a:rPr lang="en-US" dirty="0"/>
              <a:t>Connectivity added to smart products</a:t>
            </a:r>
          </a:p>
        </p:txBody>
      </p:sp>
      <p:pic>
        <p:nvPicPr>
          <p:cNvPr id="9" name="Content Placeholder 8">
            <a:extLst>
              <a:ext uri="{FF2B5EF4-FFF2-40B4-BE49-F238E27FC236}">
                <a16:creationId xmlns:a16="http://schemas.microsoft.com/office/drawing/2014/main" id="{5170B311-2E21-A54E-BEC2-F81EA58CC5C6}"/>
              </a:ext>
            </a:extLst>
          </p:cNvPr>
          <p:cNvPicPr>
            <a:picLocks noGrp="1" noChangeAspect="1"/>
          </p:cNvPicPr>
          <p:nvPr>
            <p:ph idx="10"/>
          </p:nvPr>
        </p:nvPicPr>
        <p:blipFill rotWithShape="1">
          <a:blip r:embed="rId3">
            <a:extLst>
              <a:ext uri="{28A0092B-C50C-407E-A947-70E740481C1C}">
                <a14:useLocalDpi xmlns:a14="http://schemas.microsoft.com/office/drawing/2010/main" val="0"/>
              </a:ext>
            </a:extLst>
          </a:blip>
          <a:srcRect l="10330" t="8007" r="5380" b="9333"/>
          <a:stretch/>
        </p:blipFill>
        <p:spPr>
          <a:xfrm>
            <a:off x="3122925" y="1260810"/>
            <a:ext cx="1652953" cy="1090246"/>
          </a:xfrm>
          <a:prstGeom prst="rect">
            <a:avLst/>
          </a:prstGeom>
          <a:ln>
            <a:noFill/>
          </a:ln>
          <a:effectLst>
            <a:outerShdw blurRad="292100" dist="139700" dir="2700000" algn="tl" rotWithShape="0">
              <a:srgbClr val="333333">
                <a:alpha val="65000"/>
              </a:srgbClr>
            </a:outerShdw>
          </a:effectLst>
        </p:spPr>
      </p:pic>
      <p:sp>
        <p:nvSpPr>
          <p:cNvPr id="10" name="Rectangle 9">
            <a:extLst>
              <a:ext uri="{FF2B5EF4-FFF2-40B4-BE49-F238E27FC236}">
                <a16:creationId xmlns:a16="http://schemas.microsoft.com/office/drawing/2014/main" id="{1E75A90C-A5AA-BE44-93E7-509EAD331978}"/>
              </a:ext>
            </a:extLst>
          </p:cNvPr>
          <p:cNvSpPr/>
          <p:nvPr/>
        </p:nvSpPr>
        <p:spPr>
          <a:xfrm>
            <a:off x="3122925" y="2351057"/>
            <a:ext cx="1891274" cy="123111"/>
          </a:xfrm>
          <a:prstGeom prst="rect">
            <a:avLst/>
          </a:prstGeom>
        </p:spPr>
        <p:txBody>
          <a:bodyPr wrap="square">
            <a:spAutoFit/>
          </a:bodyPr>
          <a:lstStyle/>
          <a:p>
            <a:r>
              <a:rPr lang="en-US" sz="200" dirty="0"/>
              <a:t>https://</a:t>
            </a:r>
            <a:r>
              <a:rPr lang="en-US" sz="200" dirty="0" err="1"/>
              <a:t>en.wikipedia.org</a:t>
            </a:r>
            <a:r>
              <a:rPr lang="en-US" sz="200" dirty="0"/>
              <a:t>/wiki/</a:t>
            </a:r>
            <a:r>
              <a:rPr lang="en-US" sz="200" dirty="0" err="1"/>
              <a:t>Jeep_Cherokee</a:t>
            </a:r>
            <a:r>
              <a:rPr lang="en-US" sz="200" dirty="0"/>
              <a:t>#/media/File:1974_Jeep_Cherokee_S_-_Beach_(cropped).jpg</a:t>
            </a:r>
          </a:p>
        </p:txBody>
      </p:sp>
      <p:pic>
        <p:nvPicPr>
          <p:cNvPr id="12" name="Picture 11">
            <a:extLst>
              <a:ext uri="{FF2B5EF4-FFF2-40B4-BE49-F238E27FC236}">
                <a16:creationId xmlns:a16="http://schemas.microsoft.com/office/drawing/2014/main" id="{E734F14B-D2FE-FC45-AAB5-9FB8ED6D824B}"/>
              </a:ext>
            </a:extLst>
          </p:cNvPr>
          <p:cNvPicPr>
            <a:picLocks noChangeAspect="1"/>
          </p:cNvPicPr>
          <p:nvPr/>
        </p:nvPicPr>
        <p:blipFill rotWithShape="1">
          <a:blip r:embed="rId4">
            <a:extLst>
              <a:ext uri="{28A0092B-C50C-407E-A947-70E740481C1C}">
                <a14:useLocalDpi xmlns:a14="http://schemas.microsoft.com/office/drawing/2010/main" val="0"/>
              </a:ext>
            </a:extLst>
          </a:blip>
          <a:srcRect l="15295" t="9412" r="10588" b="5883"/>
          <a:stretch/>
        </p:blipFill>
        <p:spPr>
          <a:xfrm>
            <a:off x="6206096" y="1216257"/>
            <a:ext cx="1107830" cy="1266092"/>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55EB4202-3458-8A4F-AE9F-8E83EA1E4AE8}"/>
              </a:ext>
            </a:extLst>
          </p:cNvPr>
          <p:cNvPicPr>
            <a:picLocks noChangeAspect="1"/>
          </p:cNvPicPr>
          <p:nvPr/>
        </p:nvPicPr>
        <p:blipFill rotWithShape="1">
          <a:blip r:embed="rId5"/>
          <a:srcRect r="32488" b="5492"/>
          <a:stretch/>
        </p:blipFill>
        <p:spPr>
          <a:xfrm>
            <a:off x="8735351" y="1076642"/>
            <a:ext cx="1955981" cy="1749038"/>
          </a:xfrm>
          <a:prstGeom prst="rect">
            <a:avLst/>
          </a:prstGeom>
          <a:ln>
            <a:noFill/>
          </a:ln>
          <a:effectLst>
            <a:outerShdw blurRad="292100" dist="139700" dir="2700000" algn="tl" rotWithShape="0">
              <a:srgbClr val="333333">
                <a:alpha val="65000"/>
              </a:srgbClr>
            </a:outerShdw>
          </a:effectLst>
        </p:spPr>
      </p:pic>
      <p:pic>
        <p:nvPicPr>
          <p:cNvPr id="8" name="Content Placeholder 4">
            <a:extLst>
              <a:ext uri="{FF2B5EF4-FFF2-40B4-BE49-F238E27FC236}">
                <a16:creationId xmlns:a16="http://schemas.microsoft.com/office/drawing/2014/main" id="{54EBBF1D-0817-9940-B536-36739801CFC0}"/>
              </a:ext>
            </a:extLst>
          </p:cNvPr>
          <p:cNvPicPr>
            <a:picLocks noChangeAspect="1"/>
          </p:cNvPicPr>
          <p:nvPr/>
        </p:nvPicPr>
        <p:blipFill rotWithShape="1">
          <a:blip r:embed="rId6">
            <a:extLst>
              <a:ext uri="{28A0092B-C50C-407E-A947-70E740481C1C}">
                <a14:useLocalDpi xmlns:a14="http://schemas.microsoft.com/office/drawing/2010/main" val="0"/>
              </a:ext>
            </a:extLst>
          </a:blip>
          <a:srcRect t="12625" b="3031"/>
          <a:stretch/>
        </p:blipFill>
        <p:spPr>
          <a:xfrm>
            <a:off x="3226971" y="2954310"/>
            <a:ext cx="2195057" cy="978928"/>
          </a:xfrm>
          <a:prstGeom prst="rect">
            <a:avLst/>
          </a:prstGeom>
          <a:ln>
            <a:noFill/>
          </a:ln>
          <a:effectLst>
            <a:outerShdw blurRad="292100" dist="139700" dir="2700000" algn="tl" rotWithShape="0">
              <a:srgbClr val="333333">
                <a:alpha val="65000"/>
              </a:srgbClr>
            </a:outerShdw>
          </a:effectLst>
        </p:spPr>
      </p:pic>
      <p:sp>
        <p:nvSpPr>
          <p:cNvPr id="11" name="Rectangle 10">
            <a:extLst>
              <a:ext uri="{FF2B5EF4-FFF2-40B4-BE49-F238E27FC236}">
                <a16:creationId xmlns:a16="http://schemas.microsoft.com/office/drawing/2014/main" id="{95935730-256E-8B4B-8D32-9001E4E144D6}"/>
              </a:ext>
            </a:extLst>
          </p:cNvPr>
          <p:cNvSpPr/>
          <p:nvPr/>
        </p:nvSpPr>
        <p:spPr>
          <a:xfrm>
            <a:off x="3245330" y="3934187"/>
            <a:ext cx="2455148" cy="123111"/>
          </a:xfrm>
          <a:prstGeom prst="rect">
            <a:avLst/>
          </a:prstGeom>
        </p:spPr>
        <p:txBody>
          <a:bodyPr wrap="square">
            <a:spAutoFit/>
          </a:bodyPr>
          <a:lstStyle/>
          <a:p>
            <a:r>
              <a:rPr lang="en-US" sz="200" dirty="0"/>
              <a:t>https://</a:t>
            </a:r>
            <a:r>
              <a:rPr lang="en-US" sz="200" dirty="0" err="1"/>
              <a:t>en.wikipedia.org</a:t>
            </a:r>
            <a:r>
              <a:rPr lang="en-US" sz="200" dirty="0"/>
              <a:t>/wiki/File:Jeep_Cherokee_2.5_1988_(15289674633)_(cropped).jpg</a:t>
            </a:r>
          </a:p>
        </p:txBody>
      </p:sp>
      <p:pic>
        <p:nvPicPr>
          <p:cNvPr id="17" name="Picture 16">
            <a:extLst>
              <a:ext uri="{FF2B5EF4-FFF2-40B4-BE49-F238E27FC236}">
                <a16:creationId xmlns:a16="http://schemas.microsoft.com/office/drawing/2014/main" id="{D89BBF13-58E7-924A-96DA-5480E20147B6}"/>
              </a:ext>
            </a:extLst>
          </p:cNvPr>
          <p:cNvPicPr>
            <a:picLocks noChangeAspect="1"/>
          </p:cNvPicPr>
          <p:nvPr/>
        </p:nvPicPr>
        <p:blipFill rotWithShape="1">
          <a:blip r:embed="rId7"/>
          <a:srcRect l="10777" r="15331"/>
          <a:stretch/>
        </p:blipFill>
        <p:spPr>
          <a:xfrm>
            <a:off x="1070313" y="2889313"/>
            <a:ext cx="1561937" cy="1585362"/>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D5335A51-F77E-544E-A657-7DDC9B3E9524}"/>
              </a:ext>
            </a:extLst>
          </p:cNvPr>
          <p:cNvPicPr>
            <a:picLocks noChangeAspect="1"/>
          </p:cNvPicPr>
          <p:nvPr/>
        </p:nvPicPr>
        <p:blipFill>
          <a:blip r:embed="rId8"/>
          <a:stretch>
            <a:fillRect/>
          </a:stretch>
        </p:blipFill>
        <p:spPr>
          <a:xfrm>
            <a:off x="9334867" y="2929510"/>
            <a:ext cx="839684" cy="1699112"/>
          </a:xfrm>
          <a:prstGeom prst="rect">
            <a:avLst/>
          </a:prstGeom>
          <a:ln>
            <a:noFill/>
          </a:ln>
          <a:effectLst>
            <a:outerShdw blurRad="292100" dist="139700" dir="2700000" algn="tl" rotWithShape="0">
              <a:srgbClr val="333333">
                <a:alpha val="65000"/>
              </a:srgbClr>
            </a:outerShdw>
          </a:effectLst>
        </p:spPr>
      </p:pic>
      <p:pic>
        <p:nvPicPr>
          <p:cNvPr id="19" name="Content Placeholder 4">
            <a:extLst>
              <a:ext uri="{FF2B5EF4-FFF2-40B4-BE49-F238E27FC236}">
                <a16:creationId xmlns:a16="http://schemas.microsoft.com/office/drawing/2014/main" id="{47D0E92D-468A-1741-887A-594FD3E3A0C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45330" y="4730407"/>
            <a:ext cx="2072480" cy="1111799"/>
          </a:xfrm>
          <a:prstGeom prst="rect">
            <a:avLst/>
          </a:prstGeom>
          <a:ln>
            <a:noFill/>
          </a:ln>
          <a:effectLst>
            <a:outerShdw blurRad="292100" dist="139700" dir="2700000" algn="tl" rotWithShape="0">
              <a:srgbClr val="333333">
                <a:alpha val="65000"/>
              </a:srgbClr>
            </a:outerShdw>
          </a:effectLst>
        </p:spPr>
      </p:pic>
      <p:sp>
        <p:nvSpPr>
          <p:cNvPr id="20" name="Rectangle 19">
            <a:extLst>
              <a:ext uri="{FF2B5EF4-FFF2-40B4-BE49-F238E27FC236}">
                <a16:creationId xmlns:a16="http://schemas.microsoft.com/office/drawing/2014/main" id="{EDA9D716-F65B-E94B-AA74-CB787635C629}"/>
              </a:ext>
            </a:extLst>
          </p:cNvPr>
          <p:cNvSpPr/>
          <p:nvPr/>
        </p:nvSpPr>
        <p:spPr>
          <a:xfrm>
            <a:off x="3158096" y="5805058"/>
            <a:ext cx="6096000" cy="138499"/>
          </a:xfrm>
          <a:prstGeom prst="rect">
            <a:avLst/>
          </a:prstGeom>
        </p:spPr>
        <p:txBody>
          <a:bodyPr>
            <a:spAutoFit/>
          </a:bodyPr>
          <a:lstStyle/>
          <a:p>
            <a:r>
              <a:rPr lang="en-US" sz="300" dirty="0"/>
              <a:t>https://</a:t>
            </a:r>
            <a:r>
              <a:rPr lang="en-US" sz="300" dirty="0" err="1"/>
              <a:t>en.wikipedia.org</a:t>
            </a:r>
            <a:r>
              <a:rPr lang="en-US" sz="300" dirty="0"/>
              <a:t>/wiki/</a:t>
            </a:r>
            <a:r>
              <a:rPr lang="en-US" sz="300" dirty="0" err="1"/>
              <a:t>Jeep_Cherokee</a:t>
            </a:r>
            <a:r>
              <a:rPr lang="en-US" sz="300" dirty="0"/>
              <a:t>#/media/File:1974_Jeep_Cherokee_S_-_Beach_(cropped).jpg</a:t>
            </a:r>
          </a:p>
        </p:txBody>
      </p:sp>
      <p:pic>
        <p:nvPicPr>
          <p:cNvPr id="21" name="Picture 20">
            <a:extLst>
              <a:ext uri="{FF2B5EF4-FFF2-40B4-BE49-F238E27FC236}">
                <a16:creationId xmlns:a16="http://schemas.microsoft.com/office/drawing/2014/main" id="{8633C358-04AD-E145-BB9B-281E56FA856B}"/>
              </a:ext>
            </a:extLst>
          </p:cNvPr>
          <p:cNvPicPr>
            <a:picLocks noChangeAspect="1"/>
          </p:cNvPicPr>
          <p:nvPr/>
        </p:nvPicPr>
        <p:blipFill rotWithShape="1">
          <a:blip r:embed="rId10">
            <a:extLst>
              <a:ext uri="{28A0092B-C50C-407E-A947-70E740481C1C}">
                <a14:useLocalDpi xmlns:a14="http://schemas.microsoft.com/office/drawing/2010/main" val="0"/>
              </a:ext>
            </a:extLst>
          </a:blip>
          <a:srcRect l="11189" t="7179" r="12860" b="2565"/>
          <a:stretch/>
        </p:blipFill>
        <p:spPr>
          <a:xfrm>
            <a:off x="6419982" y="4829292"/>
            <a:ext cx="680057" cy="1215128"/>
          </a:xfrm>
          <a:prstGeom prst="rect">
            <a:avLst/>
          </a:prstGeom>
          <a:ln>
            <a:noFill/>
          </a:ln>
          <a:effectLst>
            <a:outerShdw blurRad="292100" dist="139700" dir="2700000" algn="tl" rotWithShape="0">
              <a:srgbClr val="333333">
                <a:alpha val="65000"/>
              </a:srgbClr>
            </a:outerShdw>
          </a:effectLst>
        </p:spPr>
      </p:pic>
      <p:sp>
        <p:nvSpPr>
          <p:cNvPr id="22" name="Rectangle 21">
            <a:extLst>
              <a:ext uri="{FF2B5EF4-FFF2-40B4-BE49-F238E27FC236}">
                <a16:creationId xmlns:a16="http://schemas.microsoft.com/office/drawing/2014/main" id="{A4C176CE-1D8C-3948-A642-E93463C6EF61}"/>
              </a:ext>
            </a:extLst>
          </p:cNvPr>
          <p:cNvSpPr/>
          <p:nvPr/>
        </p:nvSpPr>
        <p:spPr>
          <a:xfrm>
            <a:off x="6392966" y="6010627"/>
            <a:ext cx="1443062" cy="123111"/>
          </a:xfrm>
          <a:prstGeom prst="rect">
            <a:avLst/>
          </a:prstGeom>
        </p:spPr>
        <p:txBody>
          <a:bodyPr wrap="square">
            <a:spAutoFit/>
          </a:bodyPr>
          <a:lstStyle/>
          <a:p>
            <a:r>
              <a:rPr lang="en-US" sz="200" dirty="0"/>
              <a:t>https://</a:t>
            </a:r>
            <a:r>
              <a:rPr lang="en-US" sz="200" dirty="0" err="1"/>
              <a:t>www.engadget.com</a:t>
            </a:r>
            <a:r>
              <a:rPr lang="en-US" sz="200" dirty="0"/>
              <a:t>/2015/01/02/smarter-</a:t>
            </a:r>
            <a:r>
              <a:rPr lang="en-US" sz="200" dirty="0" err="1"/>
              <a:t>wifi</a:t>
            </a:r>
            <a:r>
              <a:rPr lang="en-US" sz="200" dirty="0"/>
              <a:t>-coffee-machine/</a:t>
            </a:r>
          </a:p>
        </p:txBody>
      </p:sp>
      <p:pic>
        <p:nvPicPr>
          <p:cNvPr id="23" name="Picture 22">
            <a:extLst>
              <a:ext uri="{FF2B5EF4-FFF2-40B4-BE49-F238E27FC236}">
                <a16:creationId xmlns:a16="http://schemas.microsoft.com/office/drawing/2014/main" id="{78918D7F-6BE5-334E-9E9C-1A8C1A08DEE6}"/>
              </a:ext>
            </a:extLst>
          </p:cNvPr>
          <p:cNvPicPr>
            <a:picLocks noChangeAspect="1"/>
          </p:cNvPicPr>
          <p:nvPr/>
        </p:nvPicPr>
        <p:blipFill rotWithShape="1">
          <a:blip r:embed="rId11"/>
          <a:srcRect l="41573"/>
          <a:stretch/>
        </p:blipFill>
        <p:spPr>
          <a:xfrm>
            <a:off x="993121" y="4732452"/>
            <a:ext cx="1388399" cy="1780073"/>
          </a:xfrm>
          <a:prstGeom prst="rect">
            <a:avLst/>
          </a:prstGeom>
          <a:ln>
            <a:noFill/>
          </a:ln>
          <a:effectLst>
            <a:outerShdw blurRad="292100" dist="139700" dir="2700000" algn="tl" rotWithShape="0">
              <a:srgbClr val="333333">
                <a:alpha val="65000"/>
              </a:srgbClr>
            </a:outerShdw>
          </a:effectLst>
        </p:spPr>
      </p:pic>
      <p:pic>
        <p:nvPicPr>
          <p:cNvPr id="24" name="Picture 23">
            <a:extLst>
              <a:ext uri="{FF2B5EF4-FFF2-40B4-BE49-F238E27FC236}">
                <a16:creationId xmlns:a16="http://schemas.microsoft.com/office/drawing/2014/main" id="{A54EB380-CDE2-1949-831D-1F5B9FFA03B2}"/>
              </a:ext>
            </a:extLst>
          </p:cNvPr>
          <p:cNvPicPr>
            <a:picLocks noChangeAspect="1"/>
          </p:cNvPicPr>
          <p:nvPr/>
        </p:nvPicPr>
        <p:blipFill>
          <a:blip r:embed="rId8"/>
          <a:stretch>
            <a:fillRect/>
          </a:stretch>
        </p:blipFill>
        <p:spPr>
          <a:xfrm>
            <a:off x="9328018" y="4730407"/>
            <a:ext cx="839684" cy="1699112"/>
          </a:xfrm>
          <a:prstGeom prst="rect">
            <a:avLst/>
          </a:prstGeom>
          <a:ln>
            <a:noFill/>
          </a:ln>
          <a:effectLst>
            <a:outerShdw blurRad="292100" dist="139700" dir="2700000" algn="tl" rotWithShape="0">
              <a:srgbClr val="333333">
                <a:alpha val="65000"/>
              </a:srgbClr>
            </a:outerShdw>
          </a:effectLst>
        </p:spPr>
      </p:pic>
      <p:pic>
        <p:nvPicPr>
          <p:cNvPr id="25" name="Picture 24">
            <a:extLst>
              <a:ext uri="{FF2B5EF4-FFF2-40B4-BE49-F238E27FC236}">
                <a16:creationId xmlns:a16="http://schemas.microsoft.com/office/drawing/2014/main" id="{B57FA1FC-1EF6-574A-89F8-6FF702FE2893}"/>
              </a:ext>
            </a:extLst>
          </p:cNvPr>
          <p:cNvPicPr>
            <a:picLocks noChangeAspect="1"/>
          </p:cNvPicPr>
          <p:nvPr/>
        </p:nvPicPr>
        <p:blipFill rotWithShape="1">
          <a:blip r:embed="rId12"/>
          <a:srcRect l="16216" t="8100" r="17824"/>
          <a:stretch/>
        </p:blipFill>
        <p:spPr>
          <a:xfrm>
            <a:off x="10093140" y="5062082"/>
            <a:ext cx="529390" cy="982338"/>
          </a:xfrm>
          <a:prstGeom prst="rect">
            <a:avLst/>
          </a:prstGeom>
          <a:ln>
            <a:noFill/>
          </a:ln>
          <a:effectLst>
            <a:outerShdw blurRad="292100" dist="139700" dir="2700000" algn="tl" rotWithShape="0">
              <a:srgbClr val="333333">
                <a:alpha val="65000"/>
              </a:srgbClr>
            </a:outerShdw>
          </a:effectLst>
        </p:spPr>
      </p:pic>
      <p:pic>
        <p:nvPicPr>
          <p:cNvPr id="26" name="Picture 25">
            <a:extLst>
              <a:ext uri="{FF2B5EF4-FFF2-40B4-BE49-F238E27FC236}">
                <a16:creationId xmlns:a16="http://schemas.microsoft.com/office/drawing/2014/main" id="{8FEF5AD8-FED1-D240-B1DC-7B47A072A78C}"/>
              </a:ext>
            </a:extLst>
          </p:cNvPr>
          <p:cNvPicPr>
            <a:picLocks noChangeAspect="1"/>
          </p:cNvPicPr>
          <p:nvPr/>
        </p:nvPicPr>
        <p:blipFill>
          <a:blip r:embed="rId13"/>
          <a:stretch>
            <a:fillRect/>
          </a:stretch>
        </p:blipFill>
        <p:spPr>
          <a:xfrm>
            <a:off x="6295602" y="2797857"/>
            <a:ext cx="1238250" cy="1587500"/>
          </a:xfrm>
          <a:prstGeom prst="rect">
            <a:avLst/>
          </a:prstGeom>
          <a:ln>
            <a:noFill/>
          </a:ln>
          <a:effectLst>
            <a:outerShdw blurRad="292100" dist="139700" dir="2700000" algn="tl" rotWithShape="0">
              <a:srgbClr val="333333">
                <a:alpha val="65000"/>
              </a:srgbClr>
            </a:outerShdw>
          </a:effectLst>
        </p:spPr>
      </p:pic>
      <p:sp>
        <p:nvSpPr>
          <p:cNvPr id="27" name="Rectangle 26">
            <a:extLst>
              <a:ext uri="{FF2B5EF4-FFF2-40B4-BE49-F238E27FC236}">
                <a16:creationId xmlns:a16="http://schemas.microsoft.com/office/drawing/2014/main" id="{749BDAAF-C9D7-A847-A02B-5B91ADDDB143}"/>
              </a:ext>
            </a:extLst>
          </p:cNvPr>
          <p:cNvSpPr/>
          <p:nvPr/>
        </p:nvSpPr>
        <p:spPr>
          <a:xfrm>
            <a:off x="6163885" y="4360767"/>
            <a:ext cx="2023504" cy="138499"/>
          </a:xfrm>
          <a:prstGeom prst="rect">
            <a:avLst/>
          </a:prstGeom>
        </p:spPr>
        <p:txBody>
          <a:bodyPr wrap="square">
            <a:spAutoFit/>
          </a:bodyPr>
          <a:lstStyle/>
          <a:p>
            <a:r>
              <a:rPr lang="en-US" sz="300" dirty="0"/>
              <a:t>https://</a:t>
            </a:r>
            <a:r>
              <a:rPr lang="en-US" sz="300" dirty="0" err="1"/>
              <a:t>www.amazon.com</a:t>
            </a:r>
            <a:r>
              <a:rPr lang="en-US" sz="300" dirty="0"/>
              <a:t>/Keurig-B60-Special-Brewing-System/</a:t>
            </a:r>
            <a:r>
              <a:rPr lang="en-US" sz="300" dirty="0" err="1"/>
              <a:t>dp</a:t>
            </a:r>
            <a:r>
              <a:rPr lang="en-US" sz="300" dirty="0"/>
              <a:t>/B000AQSMPO</a:t>
            </a:r>
          </a:p>
        </p:txBody>
      </p:sp>
      <p:pic>
        <p:nvPicPr>
          <p:cNvPr id="3" name="Picture 2">
            <a:extLst>
              <a:ext uri="{FF2B5EF4-FFF2-40B4-BE49-F238E27FC236}">
                <a16:creationId xmlns:a16="http://schemas.microsoft.com/office/drawing/2014/main" id="{FE811500-33C8-5943-9424-AB66C276B03F}"/>
              </a:ext>
            </a:extLst>
          </p:cNvPr>
          <p:cNvPicPr>
            <a:picLocks noChangeAspect="1"/>
          </p:cNvPicPr>
          <p:nvPr/>
        </p:nvPicPr>
        <p:blipFill rotWithShape="1">
          <a:blip r:embed="rId14"/>
          <a:srcRect r="57830" b="21266"/>
          <a:stretch/>
        </p:blipFill>
        <p:spPr>
          <a:xfrm>
            <a:off x="1145395" y="1137578"/>
            <a:ext cx="1200265" cy="1493958"/>
          </a:xfrm>
          <a:prstGeom prst="rect">
            <a:avLst/>
          </a:prstGeom>
        </p:spPr>
      </p:pic>
    </p:spTree>
    <p:extLst>
      <p:ext uri="{BB962C8B-B14F-4D97-AF65-F5344CB8AC3E}">
        <p14:creationId xmlns:p14="http://schemas.microsoft.com/office/powerpoint/2010/main" val="14563185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15CF6-4DCD-D64B-8DF0-447646C547AB}"/>
              </a:ext>
            </a:extLst>
          </p:cNvPr>
          <p:cNvSpPr>
            <a:spLocks noGrp="1"/>
          </p:cNvSpPr>
          <p:nvPr>
            <p:ph type="ctrTitle"/>
          </p:nvPr>
        </p:nvSpPr>
        <p:spPr>
          <a:xfrm>
            <a:off x="144741" y="176679"/>
            <a:ext cx="10972800" cy="1089025"/>
          </a:xfrm>
        </p:spPr>
        <p:txBody>
          <a:bodyPr/>
          <a:lstStyle/>
          <a:p>
            <a:r>
              <a:rPr lang="en-US" dirty="0"/>
              <a:t>Smart and Connected</a:t>
            </a:r>
          </a:p>
        </p:txBody>
      </p:sp>
      <p:pic>
        <p:nvPicPr>
          <p:cNvPr id="23" name="Picture 22">
            <a:extLst>
              <a:ext uri="{FF2B5EF4-FFF2-40B4-BE49-F238E27FC236}">
                <a16:creationId xmlns:a16="http://schemas.microsoft.com/office/drawing/2014/main" id="{78918D7F-6BE5-334E-9E9C-1A8C1A08DEE6}"/>
              </a:ext>
            </a:extLst>
          </p:cNvPr>
          <p:cNvPicPr>
            <a:picLocks noChangeAspect="1"/>
          </p:cNvPicPr>
          <p:nvPr/>
        </p:nvPicPr>
        <p:blipFill rotWithShape="1">
          <a:blip r:embed="rId3"/>
          <a:srcRect l="41573"/>
          <a:stretch/>
        </p:blipFill>
        <p:spPr>
          <a:xfrm>
            <a:off x="622731" y="1267424"/>
            <a:ext cx="1388399" cy="1780073"/>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2812648" y="1354238"/>
            <a:ext cx="9294019" cy="2308324"/>
          </a:xfrm>
          <a:prstGeom prst="rect">
            <a:avLst/>
          </a:prstGeom>
          <a:noFill/>
        </p:spPr>
        <p:txBody>
          <a:bodyPr wrap="none" rtlCol="0">
            <a:spAutoFit/>
          </a:bodyPr>
          <a:lstStyle/>
          <a:p>
            <a:r>
              <a:rPr lang="en-US" dirty="0"/>
              <a:t>My Friend Cayla, which costs $59.93 at </a:t>
            </a:r>
            <a:r>
              <a:rPr lang="en-US" dirty="0" err="1"/>
              <a:t>Walmart.com</a:t>
            </a:r>
            <a:r>
              <a:rPr lang="en-US" dirty="0"/>
              <a:t>, is billed as “a wonderful choice for </a:t>
            </a:r>
          </a:p>
          <a:p>
            <a:r>
              <a:rPr lang="en-US" dirty="0"/>
              <a:t>a young child who needs a companion.” </a:t>
            </a:r>
          </a:p>
          <a:p>
            <a:endParaRPr lang="en-US" dirty="0"/>
          </a:p>
          <a:p>
            <a:r>
              <a:rPr lang="en-US" dirty="0"/>
              <a:t>The Electronic Privacy Information Center (EPIC) claims the toys allegedly send </a:t>
            </a:r>
          </a:p>
          <a:p>
            <a:r>
              <a:rPr lang="en-US" dirty="0"/>
              <a:t>recordings to speech-to-text software company Nuance Communications, which </a:t>
            </a:r>
          </a:p>
          <a:p>
            <a:r>
              <a:rPr lang="en-US" dirty="0"/>
              <a:t>the complaint notes has contracts with military and law enforcement agencies. </a:t>
            </a:r>
          </a:p>
          <a:p>
            <a:br>
              <a:rPr lang="en-US" dirty="0"/>
            </a:br>
            <a:endParaRPr lang="en-US" dirty="0"/>
          </a:p>
        </p:txBody>
      </p:sp>
    </p:spTree>
    <p:extLst>
      <p:ext uri="{BB962C8B-B14F-4D97-AF65-F5344CB8AC3E}">
        <p14:creationId xmlns:p14="http://schemas.microsoft.com/office/powerpoint/2010/main" val="2020560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15CF6-4DCD-D64B-8DF0-447646C547AB}"/>
              </a:ext>
            </a:extLst>
          </p:cNvPr>
          <p:cNvSpPr>
            <a:spLocks noGrp="1"/>
          </p:cNvSpPr>
          <p:nvPr>
            <p:ph type="ctrTitle"/>
          </p:nvPr>
        </p:nvSpPr>
        <p:spPr>
          <a:xfrm>
            <a:off x="144741" y="176679"/>
            <a:ext cx="10972800" cy="1089025"/>
          </a:xfrm>
        </p:spPr>
        <p:txBody>
          <a:bodyPr/>
          <a:lstStyle/>
          <a:p>
            <a:r>
              <a:rPr lang="en-US" dirty="0"/>
              <a:t>Smart and Connected</a:t>
            </a:r>
          </a:p>
        </p:txBody>
      </p:sp>
      <p:pic>
        <p:nvPicPr>
          <p:cNvPr id="19" name="Content Placeholder 4">
            <a:extLst>
              <a:ext uri="{FF2B5EF4-FFF2-40B4-BE49-F238E27FC236}">
                <a16:creationId xmlns:a16="http://schemas.microsoft.com/office/drawing/2014/main" id="{47D0E92D-468A-1741-887A-594FD3E3A0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854" y="1582093"/>
            <a:ext cx="2072480" cy="1111799"/>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2777924" y="1265704"/>
            <a:ext cx="6699270" cy="1508105"/>
          </a:xfrm>
          <a:prstGeom prst="rect">
            <a:avLst/>
          </a:prstGeom>
          <a:noFill/>
        </p:spPr>
        <p:txBody>
          <a:bodyPr wrap="none" rtlCol="0">
            <a:spAutoFit/>
          </a:bodyPr>
          <a:lstStyle/>
          <a:p>
            <a:r>
              <a:rPr lang="en-US" dirty="0"/>
              <a:t>“Connect your vehicle to Alexa via an Amazon Echo that syncs </a:t>
            </a:r>
          </a:p>
          <a:p>
            <a:r>
              <a:rPr lang="en-US" dirty="0"/>
              <a:t>with any </a:t>
            </a:r>
            <a:r>
              <a:rPr lang="en-US" dirty="0" err="1"/>
              <a:t>Uconnect</a:t>
            </a:r>
            <a:r>
              <a:rPr lang="en-US" baseline="30000" dirty="0"/>
              <a:t>®</a:t>
            </a:r>
            <a:r>
              <a:rPr lang="en-US" dirty="0"/>
              <a:t>- equipped </a:t>
            </a:r>
            <a:r>
              <a:rPr lang="en-US" dirty="0" err="1"/>
              <a:t>Jeep</a:t>
            </a:r>
            <a:r>
              <a:rPr lang="en-US" baseline="-25000" dirty="0" err="1"/>
              <a:t>®</a:t>
            </a:r>
            <a:r>
              <a:rPr lang="en-US" dirty="0" err="1"/>
              <a:t>Cherokee</a:t>
            </a:r>
            <a:r>
              <a:rPr lang="en-US" dirty="0"/>
              <a:t>. Use your voice</a:t>
            </a:r>
          </a:p>
          <a:p>
            <a:r>
              <a:rPr lang="en-US" dirty="0"/>
              <a:t>to start your vehicle, check fuel levels, send an address directly </a:t>
            </a:r>
          </a:p>
          <a:p>
            <a:r>
              <a:rPr lang="en-US" dirty="0"/>
              <a:t>to your Navigation system and more, all from your home.” </a:t>
            </a:r>
            <a:r>
              <a:rPr lang="en-US" sz="1000" dirty="0"/>
              <a:t>From </a:t>
            </a:r>
          </a:p>
          <a:p>
            <a:r>
              <a:rPr lang="en-US" sz="1000" dirty="0"/>
              <a:t>An advertisement describing connected Jeeps at </a:t>
            </a:r>
          </a:p>
          <a:p>
            <a:r>
              <a:rPr lang="en-US" sz="1000" dirty="0"/>
              <a:t>https://</a:t>
            </a:r>
            <a:r>
              <a:rPr lang="en-US" sz="1000" dirty="0" err="1"/>
              <a:t>www.jeep.com</a:t>
            </a:r>
            <a:r>
              <a:rPr lang="en-US" sz="1000" dirty="0"/>
              <a:t>/</a:t>
            </a:r>
            <a:r>
              <a:rPr lang="en-US" sz="1000" dirty="0" err="1"/>
              <a:t>uconnect.html</a:t>
            </a:r>
            <a:r>
              <a:rPr lang="en-US" sz="1000" dirty="0"/>
              <a:t>/</a:t>
            </a:r>
          </a:p>
        </p:txBody>
      </p:sp>
      <p:sp>
        <p:nvSpPr>
          <p:cNvPr id="4" name="TextBox 3"/>
          <p:cNvSpPr txBox="1"/>
          <p:nvPr/>
        </p:nvSpPr>
        <p:spPr>
          <a:xfrm>
            <a:off x="2777924" y="3935592"/>
            <a:ext cx="6601487" cy="2308324"/>
          </a:xfrm>
          <a:prstGeom prst="rect">
            <a:avLst/>
          </a:prstGeom>
          <a:noFill/>
        </p:spPr>
        <p:txBody>
          <a:bodyPr wrap="none" rtlCol="0">
            <a:spAutoFit/>
          </a:bodyPr>
          <a:lstStyle/>
          <a:p>
            <a:r>
              <a:rPr lang="en-US" dirty="0"/>
              <a:t>“Though I hadn't touched the dashboard, the vents in the Jeep </a:t>
            </a:r>
          </a:p>
          <a:p>
            <a:r>
              <a:rPr lang="en-US" dirty="0"/>
              <a:t>Cherokee started blasting cold air at the maximum setting, </a:t>
            </a:r>
          </a:p>
          <a:p>
            <a:r>
              <a:rPr lang="en-US" dirty="0"/>
              <a:t>chilling the sweat on my back through the in-seat climate </a:t>
            </a:r>
          </a:p>
          <a:p>
            <a:r>
              <a:rPr lang="en-US" dirty="0"/>
              <a:t>control system. Next the radio switched to the local hip hop </a:t>
            </a:r>
          </a:p>
          <a:p>
            <a:r>
              <a:rPr lang="en-US" dirty="0"/>
              <a:t>station and began blaring </a:t>
            </a:r>
            <a:r>
              <a:rPr lang="en-US" dirty="0" err="1"/>
              <a:t>Skee</a:t>
            </a:r>
            <a:r>
              <a:rPr lang="en-US" dirty="0"/>
              <a:t>-lo at full volume. I spun the </a:t>
            </a:r>
          </a:p>
          <a:p>
            <a:r>
              <a:rPr lang="en-US" dirty="0"/>
              <a:t>control knob left and hit the power button, to no avail. Then </a:t>
            </a:r>
          </a:p>
          <a:p>
            <a:r>
              <a:rPr lang="en-US" dirty="0"/>
              <a:t>the windshield wipers turned on, and wiper fluid blurred the </a:t>
            </a:r>
          </a:p>
          <a:p>
            <a:r>
              <a:rPr lang="en-US" dirty="0"/>
              <a:t>glass.” </a:t>
            </a:r>
            <a:r>
              <a:rPr lang="en-US" sz="1000" dirty="0"/>
              <a:t>From Wired https://</a:t>
            </a:r>
            <a:r>
              <a:rPr lang="en-US" sz="1000" dirty="0" err="1"/>
              <a:t>www.wired.com</a:t>
            </a:r>
            <a:r>
              <a:rPr lang="en-US" sz="1000" dirty="0"/>
              <a:t>/2015/07/hackers-remotely-kill-jeep-highway/</a:t>
            </a:r>
          </a:p>
        </p:txBody>
      </p:sp>
      <p:sp>
        <p:nvSpPr>
          <p:cNvPr id="5" name="TextBox 4"/>
          <p:cNvSpPr txBox="1"/>
          <p:nvPr/>
        </p:nvSpPr>
        <p:spPr>
          <a:xfrm>
            <a:off x="2777924" y="2889552"/>
            <a:ext cx="9272923" cy="923330"/>
          </a:xfrm>
          <a:prstGeom prst="rect">
            <a:avLst/>
          </a:prstGeom>
          <a:noFill/>
        </p:spPr>
        <p:txBody>
          <a:bodyPr wrap="none" rtlCol="0">
            <a:spAutoFit/>
          </a:bodyPr>
          <a:lstStyle/>
          <a:p>
            <a:r>
              <a:rPr lang="en-US" dirty="0"/>
              <a:t>Modern cars collect as much as 25 gigabytes of data per hour, the consulting firm </a:t>
            </a:r>
          </a:p>
          <a:p>
            <a:r>
              <a:rPr lang="en-US" dirty="0"/>
              <a:t>McKinsey estimates, and it’s about much more than performance and maintenance. </a:t>
            </a:r>
          </a:p>
          <a:p>
            <a:r>
              <a:rPr lang="en-US" dirty="0"/>
              <a:t>NYT May 20, 2019. Data is collected about a driver’s performance. That data can be sold.</a:t>
            </a:r>
          </a:p>
        </p:txBody>
      </p:sp>
      <p:sp>
        <p:nvSpPr>
          <p:cNvPr id="6" name="TextBox 5">
            <a:extLst>
              <a:ext uri="{FF2B5EF4-FFF2-40B4-BE49-F238E27FC236}">
                <a16:creationId xmlns:a16="http://schemas.microsoft.com/office/drawing/2014/main" id="{93B16CFA-CF14-584C-B803-FEC801BDCA80}"/>
              </a:ext>
            </a:extLst>
          </p:cNvPr>
          <p:cNvSpPr txBox="1"/>
          <p:nvPr/>
        </p:nvSpPr>
        <p:spPr>
          <a:xfrm>
            <a:off x="9477194" y="4429125"/>
            <a:ext cx="2377574" cy="1477328"/>
          </a:xfrm>
          <a:prstGeom prst="rect">
            <a:avLst/>
          </a:prstGeom>
          <a:noFill/>
        </p:spPr>
        <p:txBody>
          <a:bodyPr wrap="none" rtlCol="0">
            <a:spAutoFit/>
          </a:bodyPr>
          <a:lstStyle/>
          <a:p>
            <a:r>
              <a:rPr lang="en-US" dirty="0"/>
              <a:t>One thing they found</a:t>
            </a:r>
          </a:p>
          <a:p>
            <a:r>
              <a:rPr lang="en-US" dirty="0"/>
              <a:t>were a bunch of </a:t>
            </a:r>
          </a:p>
          <a:p>
            <a:r>
              <a:rPr lang="en-US" dirty="0"/>
              <a:t>unauthenticated RPC</a:t>
            </a:r>
          </a:p>
          <a:p>
            <a:r>
              <a:rPr lang="en-US" dirty="0"/>
              <a:t>services in Lua…</a:t>
            </a:r>
          </a:p>
          <a:p>
            <a:r>
              <a:rPr lang="en-US" dirty="0"/>
              <a:t>ready to be called.</a:t>
            </a:r>
          </a:p>
        </p:txBody>
      </p:sp>
    </p:spTree>
    <p:extLst>
      <p:ext uri="{BB962C8B-B14F-4D97-AF65-F5344CB8AC3E}">
        <p14:creationId xmlns:p14="http://schemas.microsoft.com/office/powerpoint/2010/main" val="1937442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
                                            <p:txEl>
                                              <p:pRg st="5" end="5"/>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
                                            <p:txEl>
                                              <p:pRg st="6" end="6"/>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77924" y="2002441"/>
            <a:ext cx="8221161" cy="1354217"/>
          </a:xfrm>
          <a:prstGeom prst="rect">
            <a:avLst/>
          </a:prstGeom>
          <a:noFill/>
        </p:spPr>
        <p:txBody>
          <a:bodyPr wrap="none" rtlCol="0">
            <a:spAutoFit/>
          </a:bodyPr>
          <a:lstStyle/>
          <a:p>
            <a:r>
              <a:rPr lang="en-US" dirty="0"/>
              <a:t>“It’s great for the person who is looking to buy smarter; it monitors your supply </a:t>
            </a:r>
          </a:p>
          <a:p>
            <a:r>
              <a:rPr lang="en-US" dirty="0"/>
              <a:t>of coffee, and sends push notifications to your phone when it is time to pick up </a:t>
            </a:r>
          </a:p>
          <a:p>
            <a:r>
              <a:rPr lang="en-US" dirty="0"/>
              <a:t>fresh beans or ground coffee.”</a:t>
            </a:r>
          </a:p>
          <a:p>
            <a:endParaRPr lang="en-US" dirty="0"/>
          </a:p>
          <a:p>
            <a:r>
              <a:rPr lang="en-US" sz="1000" dirty="0"/>
              <a:t>From https://</a:t>
            </a:r>
            <a:r>
              <a:rPr lang="en-US" sz="1000" dirty="0" err="1"/>
              <a:t>ideaing.com</a:t>
            </a:r>
            <a:r>
              <a:rPr lang="en-US" sz="1000" dirty="0"/>
              <a:t>/ideas/best-smart-coffee-makers</a:t>
            </a:r>
          </a:p>
        </p:txBody>
      </p:sp>
      <p:pic>
        <p:nvPicPr>
          <p:cNvPr id="6" name="Picture 5">
            <a:extLst>
              <a:ext uri="{FF2B5EF4-FFF2-40B4-BE49-F238E27FC236}">
                <a16:creationId xmlns:a16="http://schemas.microsoft.com/office/drawing/2014/main" id="{8633C358-04AD-E145-BB9B-281E56FA856B}"/>
              </a:ext>
            </a:extLst>
          </p:cNvPr>
          <p:cNvPicPr>
            <a:picLocks noChangeAspect="1"/>
          </p:cNvPicPr>
          <p:nvPr/>
        </p:nvPicPr>
        <p:blipFill rotWithShape="1">
          <a:blip r:embed="rId3">
            <a:extLst>
              <a:ext uri="{28A0092B-C50C-407E-A947-70E740481C1C}">
                <a14:useLocalDpi xmlns:a14="http://schemas.microsoft.com/office/drawing/2010/main" val="0"/>
              </a:ext>
            </a:extLst>
          </a:blip>
          <a:srcRect l="11189" t="7179" r="12860" b="2565"/>
          <a:stretch/>
        </p:blipFill>
        <p:spPr>
          <a:xfrm>
            <a:off x="748387" y="1582093"/>
            <a:ext cx="680057" cy="1215128"/>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2777924" y="3510123"/>
            <a:ext cx="8682954" cy="1754326"/>
          </a:xfrm>
          <a:prstGeom prst="rect">
            <a:avLst/>
          </a:prstGeom>
          <a:noFill/>
        </p:spPr>
        <p:txBody>
          <a:bodyPr wrap="none" rtlCol="0">
            <a:spAutoFit/>
          </a:bodyPr>
          <a:lstStyle/>
          <a:p>
            <a:r>
              <a:rPr lang="en-US" dirty="0"/>
              <a:t>“A coffee-machine hack may seem harmless, but the </a:t>
            </a:r>
            <a:r>
              <a:rPr lang="en-US" dirty="0" err="1"/>
              <a:t>Dyn</a:t>
            </a:r>
            <a:r>
              <a:rPr lang="en-US" dirty="0"/>
              <a:t> attack proved how easily </a:t>
            </a:r>
          </a:p>
          <a:p>
            <a:r>
              <a:rPr lang="en-US" dirty="0" err="1"/>
              <a:t>IoT</a:t>
            </a:r>
            <a:r>
              <a:rPr lang="en-US" dirty="0"/>
              <a:t> devices can cause damage at a grand scale.” </a:t>
            </a:r>
          </a:p>
          <a:p>
            <a:r>
              <a:rPr lang="en-US" sz="1000" dirty="0"/>
              <a:t>From </a:t>
            </a:r>
            <a:r>
              <a:rPr lang="en-US" sz="1000" dirty="0">
                <a:hlinkClick r:id="rId4"/>
              </a:rPr>
              <a:t>https://qz.com/901823/the-easy-way-your-smart-coffee-machine-could-get-hacked-and-ruin-your-life</a:t>
            </a:r>
            <a:r>
              <a:rPr lang="en-US" dirty="0">
                <a:hlinkClick r:id="rId4"/>
              </a:rPr>
              <a:t>/</a:t>
            </a:r>
            <a:endParaRPr lang="en-US" dirty="0"/>
          </a:p>
          <a:p>
            <a:endParaRPr lang="en-US" dirty="0"/>
          </a:p>
          <a:p>
            <a:r>
              <a:rPr lang="en-US" dirty="0"/>
              <a:t>The attack caused major Internet platforms and services to be unavailable to </a:t>
            </a:r>
          </a:p>
          <a:p>
            <a:r>
              <a:rPr lang="en-US" dirty="0"/>
              <a:t>large swathes of users in Europe and North </a:t>
            </a:r>
            <a:r>
              <a:rPr lang="en-US" dirty="0" err="1"/>
              <a:t>America.</a:t>
            </a:r>
            <a:r>
              <a:rPr lang="en-US" baseline="30000" dirty="0" err="1"/>
              <a:t>Wikipedia</a:t>
            </a:r>
            <a:endParaRPr lang="en-US" dirty="0"/>
          </a:p>
        </p:txBody>
      </p:sp>
      <p:sp>
        <p:nvSpPr>
          <p:cNvPr id="7" name="TextBox 6"/>
          <p:cNvSpPr txBox="1"/>
          <p:nvPr/>
        </p:nvSpPr>
        <p:spPr>
          <a:xfrm>
            <a:off x="2777924" y="5538326"/>
            <a:ext cx="9174435" cy="1077218"/>
          </a:xfrm>
          <a:prstGeom prst="rect">
            <a:avLst/>
          </a:prstGeom>
          <a:noFill/>
        </p:spPr>
        <p:txBody>
          <a:bodyPr wrap="none" rtlCol="0">
            <a:spAutoFit/>
          </a:bodyPr>
          <a:lstStyle/>
          <a:p>
            <a:r>
              <a:rPr lang="en-US" dirty="0"/>
              <a:t>David </a:t>
            </a:r>
            <a:r>
              <a:rPr lang="en-US" dirty="0" err="1"/>
              <a:t>Fidler</a:t>
            </a:r>
            <a:r>
              <a:rPr lang="en-US" dirty="0"/>
              <a:t>, adjunct senior fellow for cybersecurity at the Council on Foreign Relations, </a:t>
            </a:r>
          </a:p>
          <a:p>
            <a:r>
              <a:rPr lang="en-US" dirty="0"/>
              <a:t>said he couldn’t recall a DDoS attack even half as big as the one that hit </a:t>
            </a:r>
            <a:r>
              <a:rPr lang="en-US" dirty="0" err="1"/>
              <a:t>Dyn</a:t>
            </a:r>
            <a:r>
              <a:rPr lang="en-US" dirty="0"/>
              <a:t>.</a:t>
            </a:r>
          </a:p>
          <a:p>
            <a:endParaRPr lang="en-US" dirty="0"/>
          </a:p>
          <a:p>
            <a:r>
              <a:rPr lang="en-US" sz="1000" dirty="0"/>
              <a:t>From https://</a:t>
            </a:r>
            <a:r>
              <a:rPr lang="en-US" sz="1000" dirty="0" err="1"/>
              <a:t>www.theguardian.com</a:t>
            </a:r>
            <a:r>
              <a:rPr lang="en-US" sz="1000" dirty="0"/>
              <a:t>/technology/2016/</a:t>
            </a:r>
            <a:r>
              <a:rPr lang="en-US" sz="1000" dirty="0" err="1"/>
              <a:t>oct</a:t>
            </a:r>
            <a:r>
              <a:rPr lang="en-US" sz="1000" dirty="0"/>
              <a:t>/26/</a:t>
            </a:r>
            <a:r>
              <a:rPr lang="en-US" sz="1000" dirty="0" err="1"/>
              <a:t>ddos</a:t>
            </a:r>
            <a:r>
              <a:rPr lang="en-US" sz="1000" dirty="0"/>
              <a:t>-attack-</a:t>
            </a:r>
            <a:r>
              <a:rPr lang="en-US" sz="1000" dirty="0" err="1"/>
              <a:t>dyn</a:t>
            </a:r>
            <a:r>
              <a:rPr lang="en-US" sz="1000" dirty="0"/>
              <a:t>-</a:t>
            </a:r>
            <a:r>
              <a:rPr lang="en-US" sz="1000" dirty="0" err="1"/>
              <a:t>mirai</a:t>
            </a:r>
            <a:r>
              <a:rPr lang="en-US" sz="1000" dirty="0"/>
              <a:t>-botnet</a:t>
            </a:r>
          </a:p>
        </p:txBody>
      </p:sp>
      <p:sp>
        <p:nvSpPr>
          <p:cNvPr id="8" name="Title 7"/>
          <p:cNvSpPr>
            <a:spLocks noGrp="1"/>
          </p:cNvSpPr>
          <p:nvPr>
            <p:ph type="ctrTitle"/>
          </p:nvPr>
        </p:nvSpPr>
        <p:spPr>
          <a:xfrm>
            <a:off x="297084" y="239430"/>
            <a:ext cx="10972800" cy="1089025"/>
          </a:xfrm>
        </p:spPr>
        <p:txBody>
          <a:bodyPr/>
          <a:lstStyle/>
          <a:p>
            <a:r>
              <a:rPr lang="en-US" dirty="0"/>
              <a:t>Smart and Connected</a:t>
            </a:r>
          </a:p>
        </p:txBody>
      </p:sp>
    </p:spTree>
    <p:extLst>
      <p:ext uri="{BB962C8B-B14F-4D97-AF65-F5344CB8AC3E}">
        <p14:creationId xmlns:p14="http://schemas.microsoft.com/office/powerpoint/2010/main" val="773327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xEl>
                                              <p:pRg st="1" end="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15CF6-4DCD-D64B-8DF0-447646C547AB}"/>
              </a:ext>
            </a:extLst>
          </p:cNvPr>
          <p:cNvSpPr>
            <a:spLocks noGrp="1"/>
          </p:cNvSpPr>
          <p:nvPr>
            <p:ph type="ctrTitle"/>
          </p:nvPr>
        </p:nvSpPr>
        <p:spPr>
          <a:xfrm>
            <a:off x="144741" y="176679"/>
            <a:ext cx="10972800" cy="1089025"/>
          </a:xfrm>
        </p:spPr>
        <p:txBody>
          <a:bodyPr/>
          <a:lstStyle/>
          <a:p>
            <a:r>
              <a:rPr lang="en-US" dirty="0"/>
              <a:t>Smart and Connected</a:t>
            </a:r>
          </a:p>
        </p:txBody>
      </p:sp>
      <p:pic>
        <p:nvPicPr>
          <p:cNvPr id="7" name="Picture 6">
            <a:extLst>
              <a:ext uri="{FF2B5EF4-FFF2-40B4-BE49-F238E27FC236}">
                <a16:creationId xmlns:a16="http://schemas.microsoft.com/office/drawing/2014/main" id="{A54EB380-CDE2-1949-831D-1F5B9FFA03B2}"/>
              </a:ext>
            </a:extLst>
          </p:cNvPr>
          <p:cNvPicPr>
            <a:picLocks noChangeAspect="1"/>
          </p:cNvPicPr>
          <p:nvPr/>
        </p:nvPicPr>
        <p:blipFill>
          <a:blip r:embed="rId3"/>
          <a:stretch>
            <a:fillRect/>
          </a:stretch>
        </p:blipFill>
        <p:spPr>
          <a:xfrm>
            <a:off x="658580" y="1467412"/>
            <a:ext cx="839684" cy="1699112"/>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B57FA1FC-1EF6-574A-89F8-6FF702FE2893}"/>
              </a:ext>
            </a:extLst>
          </p:cNvPr>
          <p:cNvPicPr>
            <a:picLocks noChangeAspect="1"/>
          </p:cNvPicPr>
          <p:nvPr/>
        </p:nvPicPr>
        <p:blipFill rotWithShape="1">
          <a:blip r:embed="rId4"/>
          <a:srcRect l="16216" t="8100" r="17824"/>
          <a:stretch/>
        </p:blipFill>
        <p:spPr>
          <a:xfrm>
            <a:off x="1608897" y="2184186"/>
            <a:ext cx="529390" cy="982338"/>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3275635" y="1608881"/>
            <a:ext cx="8007320" cy="2031325"/>
          </a:xfrm>
          <a:prstGeom prst="rect">
            <a:avLst/>
          </a:prstGeom>
          <a:noFill/>
        </p:spPr>
        <p:txBody>
          <a:bodyPr wrap="none" rtlCol="0">
            <a:spAutoFit/>
          </a:bodyPr>
          <a:lstStyle/>
          <a:p>
            <a:r>
              <a:rPr lang="en-US" dirty="0"/>
              <a:t>Proactive maintenance is available. Dashboards showing location and status</a:t>
            </a:r>
          </a:p>
          <a:p>
            <a:r>
              <a:rPr lang="en-US" dirty="0"/>
              <a:t>of elevator fleet. A rules engine is used to detect and respond to emergency </a:t>
            </a:r>
          </a:p>
          <a:p>
            <a:r>
              <a:rPr lang="en-US" dirty="0"/>
              <a:t>conditions. API’s and SDK’s are provided for developers. Users are able to </a:t>
            </a:r>
          </a:p>
          <a:p>
            <a:r>
              <a:rPr lang="en-US" dirty="0"/>
              <a:t>find an appropriate elevator within a bank of elevators using a smart phone.</a:t>
            </a:r>
          </a:p>
          <a:p>
            <a:r>
              <a:rPr lang="en-US" dirty="0"/>
              <a:t>Improve operating capabilities and efficiency to obtain real-time accurate </a:t>
            </a:r>
          </a:p>
          <a:p>
            <a:r>
              <a:rPr lang="en-US" dirty="0"/>
              <a:t>information remotely.</a:t>
            </a:r>
          </a:p>
          <a:p>
            <a:endParaRPr lang="en-US" dirty="0"/>
          </a:p>
        </p:txBody>
      </p:sp>
      <p:sp>
        <p:nvSpPr>
          <p:cNvPr id="9" name="TextBox 8"/>
          <p:cNvSpPr txBox="1"/>
          <p:nvPr/>
        </p:nvSpPr>
        <p:spPr>
          <a:xfrm>
            <a:off x="3275635" y="3798717"/>
            <a:ext cx="8058745" cy="1077218"/>
          </a:xfrm>
          <a:prstGeom prst="rect">
            <a:avLst/>
          </a:prstGeom>
          <a:noFill/>
        </p:spPr>
        <p:txBody>
          <a:bodyPr wrap="none" rtlCol="0">
            <a:spAutoFit/>
          </a:bodyPr>
          <a:lstStyle/>
          <a:p>
            <a:r>
              <a:rPr lang="en-US" dirty="0"/>
              <a:t>“The idea of a hackable elevator, where someone can trap and move around </a:t>
            </a:r>
          </a:p>
          <a:p>
            <a:r>
              <a:rPr lang="en-US" dirty="0"/>
              <a:t>its occupants on a whim, maybe while watching the whole thing via the </a:t>
            </a:r>
          </a:p>
          <a:p>
            <a:r>
              <a:rPr lang="en-US" dirty="0"/>
              <a:t>security camera, is just horrifying.” </a:t>
            </a:r>
          </a:p>
          <a:p>
            <a:r>
              <a:rPr lang="en-US" sz="1000" dirty="0"/>
              <a:t>From https://</a:t>
            </a:r>
            <a:r>
              <a:rPr lang="en-US" sz="1000" dirty="0" err="1"/>
              <a:t>www.infosecurity-magazine.com</a:t>
            </a:r>
            <a:r>
              <a:rPr lang="en-US" sz="1000" dirty="0"/>
              <a:t>/</a:t>
            </a:r>
            <a:r>
              <a:rPr lang="en-US" sz="1000" dirty="0" err="1"/>
              <a:t>slackspace</a:t>
            </a:r>
            <a:r>
              <a:rPr lang="en-US" sz="1000" dirty="0"/>
              <a:t>/connected-elevators-</a:t>
            </a:r>
            <a:r>
              <a:rPr lang="en-US" sz="1000" dirty="0" err="1"/>
              <a:t>iot</a:t>
            </a:r>
            <a:r>
              <a:rPr lang="en-US" sz="1000" dirty="0"/>
              <a:t>-doomsday/</a:t>
            </a:r>
          </a:p>
        </p:txBody>
      </p:sp>
    </p:spTree>
    <p:extLst>
      <p:ext uri="{BB962C8B-B14F-4D97-AF65-F5344CB8AC3E}">
        <p14:creationId xmlns:p14="http://schemas.microsoft.com/office/powerpoint/2010/main" val="564056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CFF66"/>
        </a:solid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
            <a:srgbClr val="FBB03F"/>
          </a:buClr>
          <a:buSzTx/>
          <a:buFontTx/>
          <a:buNone/>
          <a:tabLst/>
          <a:defRPr kumimoji="0" lang="en-US" sz="2000" b="1" i="0" u="sng" strike="noStrike" cap="none" normalizeH="0" baseline="0" smtClean="0">
            <a:ln>
              <a:noFill/>
            </a:ln>
            <a:solidFill>
              <a:schemeClr val="tx1"/>
            </a:solidFill>
            <a:effectLst/>
            <a:latin typeface="Arial" charset="0"/>
            <a:ea typeface="ヒラギノ角ゴ Pro W3" pitchFamily="1" charset="-128"/>
          </a:defRPr>
        </a:defPPr>
      </a:lstStyle>
    </a:spDef>
    <a:lnDef>
      <a:spPr bwMode="auto">
        <a:xfrm>
          <a:off x="0" y="0"/>
          <a:ext cx="1" cy="1"/>
        </a:xfrm>
        <a:custGeom>
          <a:avLst/>
          <a:gdLst/>
          <a:ahLst/>
          <a:cxnLst/>
          <a:rect l="0" t="0" r="0" b="0"/>
          <a:pathLst/>
        </a:custGeom>
        <a:solidFill>
          <a:srgbClr val="CCFF66"/>
        </a:solid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
            <a:srgbClr val="FBB03F"/>
          </a:buClr>
          <a:buSzTx/>
          <a:buFontTx/>
          <a:buNone/>
          <a:tabLst/>
          <a:defRPr kumimoji="0" lang="en-US" sz="2000" b="1" i="0" u="sng" strike="noStrike" cap="none" normalizeH="0" baseline="0" smtClean="0">
            <a:ln>
              <a:noFill/>
            </a:ln>
            <a:solidFill>
              <a:schemeClr val="tx1"/>
            </a:solidFill>
            <a:effectLst/>
            <a:latin typeface="Arial" charset="0"/>
            <a:ea typeface="ヒラギノ角ゴ Pro W3"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Theme1</Template>
  <TotalTime>63893</TotalTime>
  <Words>2150</Words>
  <Application>Microsoft Macintosh PowerPoint</Application>
  <PresentationFormat>Widescreen</PresentationFormat>
  <Paragraphs>187</Paragraphs>
  <Slides>19</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+Headings</vt:lpstr>
      <vt:lpstr>Arial</vt:lpstr>
      <vt:lpstr>Calibri</vt:lpstr>
      <vt:lpstr>Blank Presentation</vt:lpstr>
      <vt:lpstr>95-733 Internet of Things</vt:lpstr>
      <vt:lpstr>“Some have suggested that the internet of things ‘changes everything’, but that is a dangerous oversimplification. As with the internet itself, smart, connected products reflect a whole new set of technological possibilities that have emerged.”</vt:lpstr>
      <vt:lpstr>PowerPoint Presentation</vt:lpstr>
      <vt:lpstr>Smarts added to the products</vt:lpstr>
      <vt:lpstr>Connectivity added to smart products</vt:lpstr>
      <vt:lpstr>Smart and Connected</vt:lpstr>
      <vt:lpstr>Smart and Connected</vt:lpstr>
      <vt:lpstr>Smart and Connected</vt:lpstr>
      <vt:lpstr>Smart and Connected</vt:lpstr>
      <vt:lpstr>PowerPoint Presentation</vt:lpstr>
      <vt:lpstr>What Can Smart, Connected Products Do?</vt:lpstr>
      <vt:lpstr>Monitoring</vt:lpstr>
      <vt:lpstr>Control</vt:lpstr>
      <vt:lpstr>Optimization</vt:lpstr>
      <vt:lpstr>Autonomy</vt:lpstr>
      <vt:lpstr>PowerPoint Presentation</vt:lpstr>
      <vt:lpstr>PowerPoint Presentation</vt:lpstr>
      <vt:lpstr>Types of Connectivity</vt:lpstr>
      <vt:lpstr>Summary: Smart and Connected Products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Next-Gen Products and Strategies</dc:title>
  <dc:creator>derdenge</dc:creator>
  <cp:lastModifiedBy>Michael J Mccarthy</cp:lastModifiedBy>
  <cp:revision>385</cp:revision>
  <cp:lastPrinted>2021-05-25T17:09:47Z</cp:lastPrinted>
  <dcterms:created xsi:type="dcterms:W3CDTF">2017-11-13T16:14:19Z</dcterms:created>
  <dcterms:modified xsi:type="dcterms:W3CDTF">2021-05-25T17:09:51Z</dcterms:modified>
</cp:coreProperties>
</file>