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764413" cy="43205400"/>
  <p:notesSz cx="6858000" cy="9144000"/>
  <p:defaultTextStyle>
    <a:defPPr>
      <a:defRPr lang="zh-CN"/>
    </a:defPPr>
    <a:lvl1pPr marL="0" algn="l" defTabSz="4341114" rtl="0" eaLnBrk="1" latinLnBrk="0" hangingPunct="1">
      <a:defRPr sz="8500" kern="1200">
        <a:solidFill>
          <a:schemeClr val="tx1"/>
        </a:solidFill>
        <a:latin typeface="+mn-lt"/>
        <a:ea typeface="+mn-ea"/>
        <a:cs typeface="+mn-cs"/>
      </a:defRPr>
    </a:lvl1pPr>
    <a:lvl2pPr marL="2170557" algn="l" defTabSz="4341114" rtl="0" eaLnBrk="1" latinLnBrk="0" hangingPunct="1">
      <a:defRPr sz="8500" kern="1200">
        <a:solidFill>
          <a:schemeClr val="tx1"/>
        </a:solidFill>
        <a:latin typeface="+mn-lt"/>
        <a:ea typeface="+mn-ea"/>
        <a:cs typeface="+mn-cs"/>
      </a:defRPr>
    </a:lvl2pPr>
    <a:lvl3pPr marL="4341114" algn="l" defTabSz="4341114" rtl="0" eaLnBrk="1" latinLnBrk="0" hangingPunct="1">
      <a:defRPr sz="8500" kern="1200">
        <a:solidFill>
          <a:schemeClr val="tx1"/>
        </a:solidFill>
        <a:latin typeface="+mn-lt"/>
        <a:ea typeface="+mn-ea"/>
        <a:cs typeface="+mn-cs"/>
      </a:defRPr>
    </a:lvl3pPr>
    <a:lvl4pPr marL="6511671" algn="l" defTabSz="4341114" rtl="0" eaLnBrk="1" latinLnBrk="0" hangingPunct="1">
      <a:defRPr sz="8500" kern="1200">
        <a:solidFill>
          <a:schemeClr val="tx1"/>
        </a:solidFill>
        <a:latin typeface="+mn-lt"/>
        <a:ea typeface="+mn-ea"/>
        <a:cs typeface="+mn-cs"/>
      </a:defRPr>
    </a:lvl4pPr>
    <a:lvl5pPr marL="8682228" algn="l" defTabSz="4341114" rtl="0" eaLnBrk="1" latinLnBrk="0" hangingPunct="1">
      <a:defRPr sz="8500" kern="1200">
        <a:solidFill>
          <a:schemeClr val="tx1"/>
        </a:solidFill>
        <a:latin typeface="+mn-lt"/>
        <a:ea typeface="+mn-ea"/>
        <a:cs typeface="+mn-cs"/>
      </a:defRPr>
    </a:lvl5pPr>
    <a:lvl6pPr marL="10852785" algn="l" defTabSz="4341114" rtl="0" eaLnBrk="1" latinLnBrk="0" hangingPunct="1">
      <a:defRPr sz="8500" kern="1200">
        <a:solidFill>
          <a:schemeClr val="tx1"/>
        </a:solidFill>
        <a:latin typeface="+mn-lt"/>
        <a:ea typeface="+mn-ea"/>
        <a:cs typeface="+mn-cs"/>
      </a:defRPr>
    </a:lvl6pPr>
    <a:lvl7pPr marL="13023342" algn="l" defTabSz="4341114" rtl="0" eaLnBrk="1" latinLnBrk="0" hangingPunct="1">
      <a:defRPr sz="8500" kern="1200">
        <a:solidFill>
          <a:schemeClr val="tx1"/>
        </a:solidFill>
        <a:latin typeface="+mn-lt"/>
        <a:ea typeface="+mn-ea"/>
        <a:cs typeface="+mn-cs"/>
      </a:defRPr>
    </a:lvl7pPr>
    <a:lvl8pPr marL="15193899" algn="l" defTabSz="4341114" rtl="0" eaLnBrk="1" latinLnBrk="0" hangingPunct="1">
      <a:defRPr sz="8500" kern="1200">
        <a:solidFill>
          <a:schemeClr val="tx1"/>
        </a:solidFill>
        <a:latin typeface="+mn-lt"/>
        <a:ea typeface="+mn-ea"/>
        <a:cs typeface="+mn-cs"/>
      </a:defRPr>
    </a:lvl8pPr>
    <a:lvl9pPr marL="17364456" algn="l" defTabSz="4341114"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1452" y="930"/>
      </p:cViewPr>
      <p:guideLst>
        <p:guide orient="horz" pos="13608"/>
        <p:guide pos="1032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E:\important\archive\Joan\Joan-updates\data\case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important\archive\Joan\Joan-updates\data\case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E:\important\archive\Joan\Joan-updates\data\ca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lineChart>
        <c:grouping val="standard"/>
        <c:ser>
          <c:idx val="0"/>
          <c:order val="0"/>
          <c:tx>
            <c:strRef>
              <c:f>DNS!$A$1</c:f>
              <c:strCache>
                <c:ptCount val="1"/>
                <c:pt idx="0">
                  <c:v>Joan-poor</c:v>
                </c:pt>
              </c:strCache>
            </c:strRef>
          </c:tx>
          <c:marker>
            <c:symbol val="none"/>
          </c:marker>
          <c:val>
            <c:numRef>
              <c:f>DNS!$A$2:$A$101</c:f>
              <c:numCache>
                <c:formatCode>General</c:formatCode>
                <c:ptCount val="100"/>
                <c:pt idx="0">
                  <c:v>1416</c:v>
                </c:pt>
                <c:pt idx="1">
                  <c:v>1417</c:v>
                </c:pt>
                <c:pt idx="2">
                  <c:v>1419</c:v>
                </c:pt>
                <c:pt idx="3">
                  <c:v>1415</c:v>
                </c:pt>
                <c:pt idx="4">
                  <c:v>1114</c:v>
                </c:pt>
                <c:pt idx="5">
                  <c:v>1414</c:v>
                </c:pt>
                <c:pt idx="6">
                  <c:v>1413</c:v>
                </c:pt>
                <c:pt idx="7">
                  <c:v>1414</c:v>
                </c:pt>
                <c:pt idx="8">
                  <c:v>1413</c:v>
                </c:pt>
                <c:pt idx="9">
                  <c:v>1415</c:v>
                </c:pt>
                <c:pt idx="10">
                  <c:v>1416</c:v>
                </c:pt>
                <c:pt idx="11">
                  <c:v>1411</c:v>
                </c:pt>
                <c:pt idx="12">
                  <c:v>1408</c:v>
                </c:pt>
                <c:pt idx="13">
                  <c:v>1414</c:v>
                </c:pt>
                <c:pt idx="14">
                  <c:v>1307</c:v>
                </c:pt>
                <c:pt idx="15">
                  <c:v>1404</c:v>
                </c:pt>
                <c:pt idx="16">
                  <c:v>1398</c:v>
                </c:pt>
                <c:pt idx="17">
                  <c:v>1400</c:v>
                </c:pt>
                <c:pt idx="18">
                  <c:v>1402</c:v>
                </c:pt>
                <c:pt idx="19">
                  <c:v>1402</c:v>
                </c:pt>
                <c:pt idx="20">
                  <c:v>1401</c:v>
                </c:pt>
                <c:pt idx="21">
                  <c:v>1403</c:v>
                </c:pt>
                <c:pt idx="22">
                  <c:v>1403</c:v>
                </c:pt>
                <c:pt idx="23">
                  <c:v>1401</c:v>
                </c:pt>
                <c:pt idx="24">
                  <c:v>1404</c:v>
                </c:pt>
                <c:pt idx="25">
                  <c:v>1401</c:v>
                </c:pt>
                <c:pt idx="26">
                  <c:v>1403</c:v>
                </c:pt>
                <c:pt idx="27">
                  <c:v>1403</c:v>
                </c:pt>
                <c:pt idx="28">
                  <c:v>1404</c:v>
                </c:pt>
                <c:pt idx="29">
                  <c:v>1400</c:v>
                </c:pt>
                <c:pt idx="30">
                  <c:v>1406</c:v>
                </c:pt>
                <c:pt idx="31">
                  <c:v>1400</c:v>
                </c:pt>
                <c:pt idx="32">
                  <c:v>1402</c:v>
                </c:pt>
                <c:pt idx="33">
                  <c:v>1403</c:v>
                </c:pt>
                <c:pt idx="34">
                  <c:v>1290</c:v>
                </c:pt>
                <c:pt idx="35">
                  <c:v>1306</c:v>
                </c:pt>
                <c:pt idx="36">
                  <c:v>1405</c:v>
                </c:pt>
                <c:pt idx="37">
                  <c:v>1405</c:v>
                </c:pt>
                <c:pt idx="38">
                  <c:v>1405</c:v>
                </c:pt>
                <c:pt idx="39">
                  <c:v>1404</c:v>
                </c:pt>
                <c:pt idx="40">
                  <c:v>1405</c:v>
                </c:pt>
                <c:pt idx="41">
                  <c:v>1402</c:v>
                </c:pt>
                <c:pt idx="42">
                  <c:v>1405</c:v>
                </c:pt>
                <c:pt idx="43">
                  <c:v>1406</c:v>
                </c:pt>
                <c:pt idx="44">
                  <c:v>1409</c:v>
                </c:pt>
                <c:pt idx="45">
                  <c:v>1407</c:v>
                </c:pt>
                <c:pt idx="46">
                  <c:v>1397</c:v>
                </c:pt>
                <c:pt idx="47">
                  <c:v>1380</c:v>
                </c:pt>
                <c:pt idx="48">
                  <c:v>1267</c:v>
                </c:pt>
                <c:pt idx="49">
                  <c:v>1381</c:v>
                </c:pt>
                <c:pt idx="50">
                  <c:v>1404</c:v>
                </c:pt>
                <c:pt idx="51">
                  <c:v>1406</c:v>
                </c:pt>
                <c:pt idx="52">
                  <c:v>1407</c:v>
                </c:pt>
                <c:pt idx="53">
                  <c:v>1414</c:v>
                </c:pt>
                <c:pt idx="54">
                  <c:v>1411</c:v>
                </c:pt>
                <c:pt idx="55">
                  <c:v>1408</c:v>
                </c:pt>
                <c:pt idx="56">
                  <c:v>1291</c:v>
                </c:pt>
                <c:pt idx="57">
                  <c:v>1411</c:v>
                </c:pt>
                <c:pt idx="58">
                  <c:v>1413</c:v>
                </c:pt>
                <c:pt idx="59">
                  <c:v>1414</c:v>
                </c:pt>
                <c:pt idx="60">
                  <c:v>1415</c:v>
                </c:pt>
                <c:pt idx="61">
                  <c:v>1416</c:v>
                </c:pt>
                <c:pt idx="62">
                  <c:v>1416</c:v>
                </c:pt>
                <c:pt idx="63">
                  <c:v>1417</c:v>
                </c:pt>
                <c:pt idx="64">
                  <c:v>1416</c:v>
                </c:pt>
                <c:pt idx="65">
                  <c:v>1418</c:v>
                </c:pt>
                <c:pt idx="66">
                  <c:v>1416</c:v>
                </c:pt>
                <c:pt idx="67">
                  <c:v>1412</c:v>
                </c:pt>
                <c:pt idx="68">
                  <c:v>1414</c:v>
                </c:pt>
                <c:pt idx="69">
                  <c:v>1411</c:v>
                </c:pt>
                <c:pt idx="70">
                  <c:v>1411</c:v>
                </c:pt>
                <c:pt idx="71">
                  <c:v>1411</c:v>
                </c:pt>
                <c:pt idx="72">
                  <c:v>1412</c:v>
                </c:pt>
                <c:pt idx="73">
                  <c:v>1409</c:v>
                </c:pt>
                <c:pt idx="74">
                  <c:v>1315</c:v>
                </c:pt>
                <c:pt idx="75">
                  <c:v>1403</c:v>
                </c:pt>
                <c:pt idx="76">
                  <c:v>1403</c:v>
                </c:pt>
                <c:pt idx="77">
                  <c:v>1404</c:v>
                </c:pt>
                <c:pt idx="78">
                  <c:v>1408</c:v>
                </c:pt>
                <c:pt idx="79">
                  <c:v>1403</c:v>
                </c:pt>
                <c:pt idx="80">
                  <c:v>1409</c:v>
                </c:pt>
                <c:pt idx="81">
                  <c:v>1408</c:v>
                </c:pt>
                <c:pt idx="82">
                  <c:v>1406</c:v>
                </c:pt>
                <c:pt idx="83">
                  <c:v>1404</c:v>
                </c:pt>
                <c:pt idx="84">
                  <c:v>1409</c:v>
                </c:pt>
                <c:pt idx="85">
                  <c:v>1403</c:v>
                </c:pt>
                <c:pt idx="86">
                  <c:v>1404</c:v>
                </c:pt>
                <c:pt idx="87">
                  <c:v>1401</c:v>
                </c:pt>
                <c:pt idx="88">
                  <c:v>1404</c:v>
                </c:pt>
                <c:pt idx="89">
                  <c:v>1401</c:v>
                </c:pt>
                <c:pt idx="90">
                  <c:v>1407</c:v>
                </c:pt>
                <c:pt idx="91">
                  <c:v>1403</c:v>
                </c:pt>
                <c:pt idx="92">
                  <c:v>1404</c:v>
                </c:pt>
                <c:pt idx="93">
                  <c:v>1400</c:v>
                </c:pt>
                <c:pt idx="94">
                  <c:v>1401</c:v>
                </c:pt>
                <c:pt idx="95">
                  <c:v>1400</c:v>
                </c:pt>
                <c:pt idx="96">
                  <c:v>1400</c:v>
                </c:pt>
                <c:pt idx="97">
                  <c:v>1400</c:v>
                </c:pt>
                <c:pt idx="98">
                  <c:v>1395</c:v>
                </c:pt>
                <c:pt idx="99">
                  <c:v>1394</c:v>
                </c:pt>
              </c:numCache>
            </c:numRef>
          </c:val>
        </c:ser>
        <c:ser>
          <c:idx val="1"/>
          <c:order val="1"/>
          <c:tx>
            <c:strRef>
              <c:f>DNS!$B$1</c:f>
              <c:strCache>
                <c:ptCount val="1"/>
                <c:pt idx="0">
                  <c:v>legacy-xen</c:v>
                </c:pt>
              </c:strCache>
            </c:strRef>
          </c:tx>
          <c:marker>
            <c:symbol val="none"/>
          </c:marker>
          <c:val>
            <c:numRef>
              <c:f>DNS!$B$2:$B$101</c:f>
              <c:numCache>
                <c:formatCode>General</c:formatCode>
                <c:ptCount val="100"/>
                <c:pt idx="0">
                  <c:v>6054</c:v>
                </c:pt>
                <c:pt idx="1">
                  <c:v>5523</c:v>
                </c:pt>
                <c:pt idx="2">
                  <c:v>6614</c:v>
                </c:pt>
                <c:pt idx="3">
                  <c:v>6540</c:v>
                </c:pt>
                <c:pt idx="4">
                  <c:v>6441</c:v>
                </c:pt>
                <c:pt idx="5">
                  <c:v>6395</c:v>
                </c:pt>
                <c:pt idx="6">
                  <c:v>6518</c:v>
                </c:pt>
                <c:pt idx="7">
                  <c:v>6678</c:v>
                </c:pt>
                <c:pt idx="8">
                  <c:v>6651</c:v>
                </c:pt>
                <c:pt idx="9">
                  <c:v>6675</c:v>
                </c:pt>
                <c:pt idx="10">
                  <c:v>6673</c:v>
                </c:pt>
                <c:pt idx="11">
                  <c:v>6520</c:v>
                </c:pt>
                <c:pt idx="12">
                  <c:v>6322</c:v>
                </c:pt>
                <c:pt idx="13">
                  <c:v>6136</c:v>
                </c:pt>
                <c:pt idx="14">
                  <c:v>5993</c:v>
                </c:pt>
                <c:pt idx="15">
                  <c:v>6530</c:v>
                </c:pt>
                <c:pt idx="16">
                  <c:v>6723</c:v>
                </c:pt>
                <c:pt idx="17">
                  <c:v>6609</c:v>
                </c:pt>
                <c:pt idx="18">
                  <c:v>6677</c:v>
                </c:pt>
                <c:pt idx="19">
                  <c:v>6683</c:v>
                </c:pt>
                <c:pt idx="20">
                  <c:v>6753</c:v>
                </c:pt>
                <c:pt idx="21">
                  <c:v>6712</c:v>
                </c:pt>
                <c:pt idx="22">
                  <c:v>6708</c:v>
                </c:pt>
                <c:pt idx="23">
                  <c:v>6541</c:v>
                </c:pt>
                <c:pt idx="24">
                  <c:v>6740</c:v>
                </c:pt>
                <c:pt idx="25">
                  <c:v>6674</c:v>
                </c:pt>
                <c:pt idx="26">
                  <c:v>6602</c:v>
                </c:pt>
                <c:pt idx="27">
                  <c:v>6686</c:v>
                </c:pt>
                <c:pt idx="28">
                  <c:v>6649</c:v>
                </c:pt>
                <c:pt idx="29">
                  <c:v>6692</c:v>
                </c:pt>
                <c:pt idx="30">
                  <c:v>6606</c:v>
                </c:pt>
                <c:pt idx="31">
                  <c:v>6305</c:v>
                </c:pt>
                <c:pt idx="32">
                  <c:v>6597</c:v>
                </c:pt>
                <c:pt idx="33">
                  <c:v>6659</c:v>
                </c:pt>
                <c:pt idx="34">
                  <c:v>6197</c:v>
                </c:pt>
                <c:pt idx="35">
                  <c:v>6635</c:v>
                </c:pt>
                <c:pt idx="36">
                  <c:v>6519</c:v>
                </c:pt>
                <c:pt idx="37">
                  <c:v>6429</c:v>
                </c:pt>
                <c:pt idx="38">
                  <c:v>6108</c:v>
                </c:pt>
                <c:pt idx="39">
                  <c:v>6531</c:v>
                </c:pt>
                <c:pt idx="40">
                  <c:v>6668</c:v>
                </c:pt>
                <c:pt idx="41">
                  <c:v>6760</c:v>
                </c:pt>
                <c:pt idx="42">
                  <c:v>6626</c:v>
                </c:pt>
                <c:pt idx="43">
                  <c:v>6541</c:v>
                </c:pt>
                <c:pt idx="44">
                  <c:v>6633</c:v>
                </c:pt>
                <c:pt idx="45">
                  <c:v>6617</c:v>
                </c:pt>
                <c:pt idx="46">
                  <c:v>6531</c:v>
                </c:pt>
                <c:pt idx="47">
                  <c:v>6477</c:v>
                </c:pt>
                <c:pt idx="48">
                  <c:v>6118</c:v>
                </c:pt>
                <c:pt idx="49">
                  <c:v>6639</c:v>
                </c:pt>
                <c:pt idx="50">
                  <c:v>6522</c:v>
                </c:pt>
                <c:pt idx="51">
                  <c:v>6629</c:v>
                </c:pt>
                <c:pt idx="52">
                  <c:v>6735</c:v>
                </c:pt>
                <c:pt idx="53">
                  <c:v>6713</c:v>
                </c:pt>
                <c:pt idx="54">
                  <c:v>6670</c:v>
                </c:pt>
                <c:pt idx="55">
                  <c:v>6547</c:v>
                </c:pt>
                <c:pt idx="56">
                  <c:v>6428</c:v>
                </c:pt>
                <c:pt idx="57">
                  <c:v>6184</c:v>
                </c:pt>
                <c:pt idx="58">
                  <c:v>6444</c:v>
                </c:pt>
                <c:pt idx="59">
                  <c:v>6507</c:v>
                </c:pt>
                <c:pt idx="60">
                  <c:v>6086</c:v>
                </c:pt>
                <c:pt idx="61">
                  <c:v>6526</c:v>
                </c:pt>
                <c:pt idx="62">
                  <c:v>6358</c:v>
                </c:pt>
                <c:pt idx="63">
                  <c:v>6558</c:v>
                </c:pt>
                <c:pt idx="64">
                  <c:v>6253</c:v>
                </c:pt>
                <c:pt idx="65">
                  <c:v>6140</c:v>
                </c:pt>
                <c:pt idx="66">
                  <c:v>6336</c:v>
                </c:pt>
                <c:pt idx="67">
                  <c:v>6578</c:v>
                </c:pt>
                <c:pt idx="68">
                  <c:v>6508</c:v>
                </c:pt>
                <c:pt idx="69">
                  <c:v>6202</c:v>
                </c:pt>
                <c:pt idx="70">
                  <c:v>5670</c:v>
                </c:pt>
                <c:pt idx="71">
                  <c:v>5936</c:v>
                </c:pt>
                <c:pt idx="72">
                  <c:v>6454</c:v>
                </c:pt>
                <c:pt idx="73">
                  <c:v>6653</c:v>
                </c:pt>
                <c:pt idx="74">
                  <c:v>6607</c:v>
                </c:pt>
                <c:pt idx="75">
                  <c:v>6669</c:v>
                </c:pt>
                <c:pt idx="76">
                  <c:v>6734</c:v>
                </c:pt>
                <c:pt idx="77">
                  <c:v>6669</c:v>
                </c:pt>
                <c:pt idx="78">
                  <c:v>6630</c:v>
                </c:pt>
                <c:pt idx="79">
                  <c:v>6537</c:v>
                </c:pt>
                <c:pt idx="80">
                  <c:v>6709</c:v>
                </c:pt>
                <c:pt idx="81">
                  <c:v>6674</c:v>
                </c:pt>
                <c:pt idx="82">
                  <c:v>6644</c:v>
                </c:pt>
                <c:pt idx="83">
                  <c:v>6653</c:v>
                </c:pt>
                <c:pt idx="84">
                  <c:v>6469</c:v>
                </c:pt>
                <c:pt idx="85">
                  <c:v>6124</c:v>
                </c:pt>
                <c:pt idx="86">
                  <c:v>6492</c:v>
                </c:pt>
                <c:pt idx="87">
                  <c:v>6345</c:v>
                </c:pt>
                <c:pt idx="88">
                  <c:v>6440</c:v>
                </c:pt>
                <c:pt idx="89">
                  <c:v>6208</c:v>
                </c:pt>
                <c:pt idx="90">
                  <c:v>6478</c:v>
                </c:pt>
                <c:pt idx="91">
                  <c:v>6745</c:v>
                </c:pt>
                <c:pt idx="92">
                  <c:v>6725</c:v>
                </c:pt>
                <c:pt idx="93">
                  <c:v>6718</c:v>
                </c:pt>
                <c:pt idx="94">
                  <c:v>6733</c:v>
                </c:pt>
                <c:pt idx="95">
                  <c:v>6743</c:v>
                </c:pt>
                <c:pt idx="96">
                  <c:v>6633</c:v>
                </c:pt>
                <c:pt idx="97">
                  <c:v>6620</c:v>
                </c:pt>
                <c:pt idx="98">
                  <c:v>6488</c:v>
                </c:pt>
                <c:pt idx="99">
                  <c:v>6633</c:v>
                </c:pt>
              </c:numCache>
            </c:numRef>
          </c:val>
        </c:ser>
        <c:ser>
          <c:idx val="2"/>
          <c:order val="2"/>
          <c:tx>
            <c:strRef>
              <c:f>DNS!$C$1</c:f>
              <c:strCache>
                <c:ptCount val="1"/>
                <c:pt idx="0">
                  <c:v>Joan-optimized</c:v>
                </c:pt>
              </c:strCache>
            </c:strRef>
          </c:tx>
          <c:marker>
            <c:symbol val="none"/>
          </c:marker>
          <c:val>
            <c:numRef>
              <c:f>DNS!$C$2:$C$101</c:f>
              <c:numCache>
                <c:formatCode>General</c:formatCode>
                <c:ptCount val="100"/>
                <c:pt idx="0">
                  <c:v>2710</c:v>
                </c:pt>
                <c:pt idx="1">
                  <c:v>2707</c:v>
                </c:pt>
                <c:pt idx="2">
                  <c:v>2669</c:v>
                </c:pt>
                <c:pt idx="3">
                  <c:v>2687</c:v>
                </c:pt>
                <c:pt idx="4">
                  <c:v>2649</c:v>
                </c:pt>
                <c:pt idx="5">
                  <c:v>2686</c:v>
                </c:pt>
                <c:pt idx="6">
                  <c:v>2734</c:v>
                </c:pt>
                <c:pt idx="7">
                  <c:v>2696</c:v>
                </c:pt>
                <c:pt idx="8">
                  <c:v>2673</c:v>
                </c:pt>
                <c:pt idx="9">
                  <c:v>2723</c:v>
                </c:pt>
                <c:pt idx="10">
                  <c:v>2625</c:v>
                </c:pt>
                <c:pt idx="11">
                  <c:v>2718</c:v>
                </c:pt>
                <c:pt idx="12">
                  <c:v>2713</c:v>
                </c:pt>
                <c:pt idx="13">
                  <c:v>2704</c:v>
                </c:pt>
                <c:pt idx="14">
                  <c:v>2639</c:v>
                </c:pt>
                <c:pt idx="15">
                  <c:v>2749</c:v>
                </c:pt>
                <c:pt idx="16">
                  <c:v>2670</c:v>
                </c:pt>
                <c:pt idx="17">
                  <c:v>2718</c:v>
                </c:pt>
                <c:pt idx="18">
                  <c:v>2621</c:v>
                </c:pt>
                <c:pt idx="19">
                  <c:v>1994</c:v>
                </c:pt>
                <c:pt idx="20">
                  <c:v>2432</c:v>
                </c:pt>
                <c:pt idx="21">
                  <c:v>2657</c:v>
                </c:pt>
                <c:pt idx="22">
                  <c:v>2615</c:v>
                </c:pt>
                <c:pt idx="23">
                  <c:v>2498</c:v>
                </c:pt>
                <c:pt idx="24">
                  <c:v>2714</c:v>
                </c:pt>
                <c:pt idx="25">
                  <c:v>2686</c:v>
                </c:pt>
                <c:pt idx="26">
                  <c:v>2721</c:v>
                </c:pt>
                <c:pt idx="27">
                  <c:v>2689</c:v>
                </c:pt>
                <c:pt idx="28">
                  <c:v>2720</c:v>
                </c:pt>
                <c:pt idx="29">
                  <c:v>2726</c:v>
                </c:pt>
                <c:pt idx="30">
                  <c:v>2681</c:v>
                </c:pt>
                <c:pt idx="31">
                  <c:v>2674</c:v>
                </c:pt>
                <c:pt idx="32">
                  <c:v>2616</c:v>
                </c:pt>
                <c:pt idx="33">
                  <c:v>2583</c:v>
                </c:pt>
                <c:pt idx="34">
                  <c:v>2724</c:v>
                </c:pt>
                <c:pt idx="35">
                  <c:v>2740</c:v>
                </c:pt>
                <c:pt idx="36">
                  <c:v>2725</c:v>
                </c:pt>
                <c:pt idx="37">
                  <c:v>2763</c:v>
                </c:pt>
                <c:pt idx="38">
                  <c:v>2693</c:v>
                </c:pt>
                <c:pt idx="39">
                  <c:v>2679</c:v>
                </c:pt>
                <c:pt idx="40">
                  <c:v>2681</c:v>
                </c:pt>
                <c:pt idx="41">
                  <c:v>2691</c:v>
                </c:pt>
                <c:pt idx="42">
                  <c:v>2681</c:v>
                </c:pt>
                <c:pt idx="43">
                  <c:v>2729</c:v>
                </c:pt>
                <c:pt idx="44">
                  <c:v>2724</c:v>
                </c:pt>
                <c:pt idx="45">
                  <c:v>2689</c:v>
                </c:pt>
                <c:pt idx="46">
                  <c:v>2682</c:v>
                </c:pt>
                <c:pt idx="47">
                  <c:v>2736</c:v>
                </c:pt>
                <c:pt idx="48">
                  <c:v>2690</c:v>
                </c:pt>
                <c:pt idx="49">
                  <c:v>2732</c:v>
                </c:pt>
                <c:pt idx="50">
                  <c:v>2756</c:v>
                </c:pt>
                <c:pt idx="51">
                  <c:v>2726</c:v>
                </c:pt>
                <c:pt idx="52">
                  <c:v>2721</c:v>
                </c:pt>
                <c:pt idx="53">
                  <c:v>2694</c:v>
                </c:pt>
                <c:pt idx="54">
                  <c:v>2727</c:v>
                </c:pt>
                <c:pt idx="55">
                  <c:v>2682</c:v>
                </c:pt>
                <c:pt idx="56">
                  <c:v>2735</c:v>
                </c:pt>
                <c:pt idx="57">
                  <c:v>2721</c:v>
                </c:pt>
                <c:pt idx="58">
                  <c:v>2685</c:v>
                </c:pt>
                <c:pt idx="59">
                  <c:v>2675</c:v>
                </c:pt>
                <c:pt idx="60">
                  <c:v>2685</c:v>
                </c:pt>
                <c:pt idx="61">
                  <c:v>2671</c:v>
                </c:pt>
                <c:pt idx="62">
                  <c:v>2691</c:v>
                </c:pt>
                <c:pt idx="63">
                  <c:v>2700</c:v>
                </c:pt>
                <c:pt idx="64">
                  <c:v>2718</c:v>
                </c:pt>
                <c:pt idx="65">
                  <c:v>2697</c:v>
                </c:pt>
                <c:pt idx="66">
                  <c:v>2678</c:v>
                </c:pt>
                <c:pt idx="67">
                  <c:v>2641</c:v>
                </c:pt>
                <c:pt idx="68">
                  <c:v>2469</c:v>
                </c:pt>
                <c:pt idx="69">
                  <c:v>2532</c:v>
                </c:pt>
                <c:pt idx="70">
                  <c:v>2545</c:v>
                </c:pt>
                <c:pt idx="71">
                  <c:v>2652</c:v>
                </c:pt>
                <c:pt idx="72">
                  <c:v>2700</c:v>
                </c:pt>
                <c:pt idx="73">
                  <c:v>2664</c:v>
                </c:pt>
                <c:pt idx="74">
                  <c:v>2661</c:v>
                </c:pt>
                <c:pt idx="75">
                  <c:v>2679</c:v>
                </c:pt>
                <c:pt idx="76">
                  <c:v>2718</c:v>
                </c:pt>
                <c:pt idx="77">
                  <c:v>2721</c:v>
                </c:pt>
                <c:pt idx="78">
                  <c:v>2670</c:v>
                </c:pt>
                <c:pt idx="79">
                  <c:v>2679</c:v>
                </c:pt>
                <c:pt idx="80">
                  <c:v>2671</c:v>
                </c:pt>
                <c:pt idx="81">
                  <c:v>2517</c:v>
                </c:pt>
                <c:pt idx="82">
                  <c:v>2713</c:v>
                </c:pt>
                <c:pt idx="83">
                  <c:v>2673</c:v>
                </c:pt>
                <c:pt idx="84">
                  <c:v>2685</c:v>
                </c:pt>
                <c:pt idx="85">
                  <c:v>2735</c:v>
                </c:pt>
                <c:pt idx="86">
                  <c:v>2691</c:v>
                </c:pt>
                <c:pt idx="87">
                  <c:v>2736</c:v>
                </c:pt>
                <c:pt idx="88">
                  <c:v>2728</c:v>
                </c:pt>
                <c:pt idx="89">
                  <c:v>2683</c:v>
                </c:pt>
                <c:pt idx="90">
                  <c:v>2682</c:v>
                </c:pt>
                <c:pt idx="91">
                  <c:v>2599</c:v>
                </c:pt>
                <c:pt idx="92">
                  <c:v>2712</c:v>
                </c:pt>
                <c:pt idx="93">
                  <c:v>2587</c:v>
                </c:pt>
                <c:pt idx="94">
                  <c:v>2636</c:v>
                </c:pt>
                <c:pt idx="95">
                  <c:v>2661</c:v>
                </c:pt>
                <c:pt idx="96">
                  <c:v>2638</c:v>
                </c:pt>
                <c:pt idx="97">
                  <c:v>2664</c:v>
                </c:pt>
                <c:pt idx="98">
                  <c:v>2607</c:v>
                </c:pt>
                <c:pt idx="99">
                  <c:v>2630</c:v>
                </c:pt>
              </c:numCache>
            </c:numRef>
          </c:val>
        </c:ser>
        <c:marker val="1"/>
        <c:axId val="40582528"/>
        <c:axId val="40596608"/>
      </c:lineChart>
      <c:catAx>
        <c:axId val="40582528"/>
        <c:scaling>
          <c:orientation val="minMax"/>
        </c:scaling>
        <c:axPos val="b"/>
        <c:tickLblPos val="nextTo"/>
        <c:crossAx val="40596608"/>
        <c:crosses val="autoZero"/>
        <c:auto val="1"/>
        <c:lblAlgn val="ctr"/>
        <c:lblOffset val="100"/>
        <c:tickLblSkip val="5"/>
        <c:tickMarkSkip val="5"/>
      </c:catAx>
      <c:valAx>
        <c:axId val="40596608"/>
        <c:scaling>
          <c:orientation val="minMax"/>
        </c:scaling>
        <c:axPos val="l"/>
        <c:majorGridlines/>
        <c:numFmt formatCode="General" sourceLinked="1"/>
        <c:tickLblPos val="nextTo"/>
        <c:crossAx val="40582528"/>
        <c:crosses val="autoZero"/>
        <c:crossBetween val="between"/>
      </c:valAx>
    </c:plotArea>
    <c:legend>
      <c:legendPos val="r"/>
      <c:layout/>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title>
      <c:tx>
        <c:rich>
          <a:bodyPr/>
          <a:lstStyle/>
          <a:p>
            <a:pPr>
              <a:defRPr/>
            </a:pPr>
            <a:r>
              <a:rPr lang="en-US" altLang="zh-CN" dirty="0" smtClean="0"/>
              <a:t>FTP</a:t>
            </a:r>
            <a:r>
              <a:rPr lang="en-US" altLang="zh-CN" baseline="0" dirty="0" smtClean="0"/>
              <a:t> throughput</a:t>
            </a:r>
            <a:endParaRPr lang="zh-CN" altLang="en-US" dirty="0"/>
          </a:p>
        </c:rich>
      </c:tx>
      <c:layout/>
    </c:title>
    <c:plotArea>
      <c:layout/>
      <c:lineChart>
        <c:grouping val="standard"/>
        <c:ser>
          <c:idx val="0"/>
          <c:order val="0"/>
          <c:tx>
            <c:strRef>
              <c:f>FTP!$F$16</c:f>
              <c:strCache>
                <c:ptCount val="1"/>
                <c:pt idx="0">
                  <c:v>legacy-ftp</c:v>
                </c:pt>
              </c:strCache>
            </c:strRef>
          </c:tx>
          <c:marker>
            <c:symbol val="none"/>
          </c:marker>
          <c:val>
            <c:numRef>
              <c:f>FTP!$F$17:$F$96</c:f>
              <c:numCache>
                <c:formatCode>0.00_);[Red]\(0.00\)</c:formatCode>
                <c:ptCount val="80"/>
                <c:pt idx="0">
                  <c:v>50.61</c:v>
                </c:pt>
                <c:pt idx="1">
                  <c:v>50.52</c:v>
                </c:pt>
                <c:pt idx="2">
                  <c:v>50.690000000000012</c:v>
                </c:pt>
                <c:pt idx="3">
                  <c:v>50.18</c:v>
                </c:pt>
                <c:pt idx="4">
                  <c:v>50.52</c:v>
                </c:pt>
                <c:pt idx="5">
                  <c:v>50.32</c:v>
                </c:pt>
                <c:pt idx="6">
                  <c:v>50.42</c:v>
                </c:pt>
                <c:pt idx="7">
                  <c:v>50.92</c:v>
                </c:pt>
                <c:pt idx="8">
                  <c:v>51.190000000000012</c:v>
                </c:pt>
                <c:pt idx="9">
                  <c:v>51.55</c:v>
                </c:pt>
                <c:pt idx="10">
                  <c:v>51.34</c:v>
                </c:pt>
                <c:pt idx="11">
                  <c:v>51.4</c:v>
                </c:pt>
                <c:pt idx="12">
                  <c:v>51.220000000000013</c:v>
                </c:pt>
                <c:pt idx="13">
                  <c:v>51.690000000000012</c:v>
                </c:pt>
                <c:pt idx="14">
                  <c:v>51.45</c:v>
                </c:pt>
                <c:pt idx="15">
                  <c:v>51.31</c:v>
                </c:pt>
                <c:pt idx="16">
                  <c:v>51.760000000000012</c:v>
                </c:pt>
                <c:pt idx="17">
                  <c:v>46.97</c:v>
                </c:pt>
                <c:pt idx="18">
                  <c:v>44.82</c:v>
                </c:pt>
                <c:pt idx="19">
                  <c:v>44.84</c:v>
                </c:pt>
                <c:pt idx="20">
                  <c:v>45.15</c:v>
                </c:pt>
                <c:pt idx="21">
                  <c:v>44.78</c:v>
                </c:pt>
                <c:pt idx="22">
                  <c:v>49.43</c:v>
                </c:pt>
                <c:pt idx="23">
                  <c:v>50.88</c:v>
                </c:pt>
                <c:pt idx="24">
                  <c:v>50.47</c:v>
                </c:pt>
                <c:pt idx="25">
                  <c:v>49.99</c:v>
                </c:pt>
                <c:pt idx="26">
                  <c:v>49.96</c:v>
                </c:pt>
                <c:pt idx="27">
                  <c:v>50.5</c:v>
                </c:pt>
                <c:pt idx="28">
                  <c:v>50.54</c:v>
                </c:pt>
                <c:pt idx="29">
                  <c:v>46.98</c:v>
                </c:pt>
                <c:pt idx="30">
                  <c:v>47.36</c:v>
                </c:pt>
                <c:pt idx="31">
                  <c:v>47.37</c:v>
                </c:pt>
                <c:pt idx="32">
                  <c:v>46.94</c:v>
                </c:pt>
                <c:pt idx="33">
                  <c:v>46.13</c:v>
                </c:pt>
                <c:pt idx="34">
                  <c:v>50.2</c:v>
                </c:pt>
                <c:pt idx="35">
                  <c:v>50.27</c:v>
                </c:pt>
                <c:pt idx="36">
                  <c:v>50.37</c:v>
                </c:pt>
                <c:pt idx="37">
                  <c:v>50.17</c:v>
                </c:pt>
                <c:pt idx="38">
                  <c:v>50.51</c:v>
                </c:pt>
                <c:pt idx="39">
                  <c:v>50.5</c:v>
                </c:pt>
                <c:pt idx="40">
                  <c:v>50.190000000000012</c:v>
                </c:pt>
                <c:pt idx="41">
                  <c:v>49.59</c:v>
                </c:pt>
                <c:pt idx="42">
                  <c:v>49.790000000000013</c:v>
                </c:pt>
                <c:pt idx="43">
                  <c:v>50.27</c:v>
                </c:pt>
                <c:pt idx="44">
                  <c:v>50.290000000000013</c:v>
                </c:pt>
                <c:pt idx="45">
                  <c:v>50.51</c:v>
                </c:pt>
                <c:pt idx="46">
                  <c:v>50.75</c:v>
                </c:pt>
                <c:pt idx="47">
                  <c:v>50.82</c:v>
                </c:pt>
                <c:pt idx="48">
                  <c:v>50.65</c:v>
                </c:pt>
                <c:pt idx="49">
                  <c:v>50.59</c:v>
                </c:pt>
                <c:pt idx="50">
                  <c:v>50.81</c:v>
                </c:pt>
                <c:pt idx="51">
                  <c:v>50.55</c:v>
                </c:pt>
                <c:pt idx="52">
                  <c:v>45.95</c:v>
                </c:pt>
                <c:pt idx="53">
                  <c:v>45.86</c:v>
                </c:pt>
                <c:pt idx="54">
                  <c:v>45.77</c:v>
                </c:pt>
                <c:pt idx="55">
                  <c:v>45.43</c:v>
                </c:pt>
                <c:pt idx="56">
                  <c:v>45.71</c:v>
                </c:pt>
                <c:pt idx="57">
                  <c:v>50.74</c:v>
                </c:pt>
                <c:pt idx="58">
                  <c:v>50.8</c:v>
                </c:pt>
                <c:pt idx="59">
                  <c:v>50.82</c:v>
                </c:pt>
                <c:pt idx="60">
                  <c:v>50.94</c:v>
                </c:pt>
                <c:pt idx="61">
                  <c:v>51.9</c:v>
                </c:pt>
                <c:pt idx="62">
                  <c:v>50.32</c:v>
                </c:pt>
                <c:pt idx="63">
                  <c:v>50.7</c:v>
                </c:pt>
                <c:pt idx="64">
                  <c:v>50.45</c:v>
                </c:pt>
                <c:pt idx="65">
                  <c:v>50.67</c:v>
                </c:pt>
                <c:pt idx="66">
                  <c:v>50.51</c:v>
                </c:pt>
                <c:pt idx="67">
                  <c:v>50.65</c:v>
                </c:pt>
                <c:pt idx="68">
                  <c:v>50.63</c:v>
                </c:pt>
                <c:pt idx="69">
                  <c:v>50.31</c:v>
                </c:pt>
                <c:pt idx="70">
                  <c:v>50.45</c:v>
                </c:pt>
                <c:pt idx="71">
                  <c:v>51.6</c:v>
                </c:pt>
                <c:pt idx="72">
                  <c:v>51.11</c:v>
                </c:pt>
                <c:pt idx="73">
                  <c:v>50.67</c:v>
                </c:pt>
                <c:pt idx="74">
                  <c:v>49.77</c:v>
                </c:pt>
                <c:pt idx="75">
                  <c:v>49.6</c:v>
                </c:pt>
                <c:pt idx="76">
                  <c:v>49.8</c:v>
                </c:pt>
                <c:pt idx="77">
                  <c:v>49.55</c:v>
                </c:pt>
                <c:pt idx="78">
                  <c:v>49.97</c:v>
                </c:pt>
                <c:pt idx="79">
                  <c:v>50.77</c:v>
                </c:pt>
              </c:numCache>
            </c:numRef>
          </c:val>
        </c:ser>
        <c:ser>
          <c:idx val="1"/>
          <c:order val="1"/>
          <c:tx>
            <c:strRef>
              <c:f>FTP!$G$16</c:f>
              <c:strCache>
                <c:ptCount val="1"/>
                <c:pt idx="0">
                  <c:v>legacy-ftps</c:v>
                </c:pt>
              </c:strCache>
            </c:strRef>
          </c:tx>
          <c:marker>
            <c:symbol val="none"/>
          </c:marker>
          <c:val>
            <c:numRef>
              <c:f>FTP!$G$17:$G$96</c:f>
              <c:numCache>
                <c:formatCode>0.00_);[Red]\(0.00\)</c:formatCode>
                <c:ptCount val="80"/>
                <c:pt idx="0">
                  <c:v>18.420000000000002</c:v>
                </c:pt>
                <c:pt idx="1">
                  <c:v>18.73</c:v>
                </c:pt>
                <c:pt idx="2">
                  <c:v>18.439999999999987</c:v>
                </c:pt>
                <c:pt idx="3">
                  <c:v>18.59</c:v>
                </c:pt>
                <c:pt idx="4">
                  <c:v>18.329999999999988</c:v>
                </c:pt>
                <c:pt idx="5">
                  <c:v>18.57</c:v>
                </c:pt>
                <c:pt idx="6">
                  <c:v>18.25</c:v>
                </c:pt>
                <c:pt idx="7">
                  <c:v>18.54</c:v>
                </c:pt>
                <c:pt idx="8">
                  <c:v>18.37</c:v>
                </c:pt>
                <c:pt idx="9">
                  <c:v>17.34</c:v>
                </c:pt>
                <c:pt idx="10">
                  <c:v>17.14</c:v>
                </c:pt>
                <c:pt idx="11">
                  <c:v>17.45</c:v>
                </c:pt>
                <c:pt idx="12">
                  <c:v>17.23</c:v>
                </c:pt>
                <c:pt idx="13">
                  <c:v>17.45</c:v>
                </c:pt>
                <c:pt idx="14">
                  <c:v>18.399999999999999</c:v>
                </c:pt>
                <c:pt idx="15">
                  <c:v>18.66</c:v>
                </c:pt>
                <c:pt idx="16">
                  <c:v>18.350000000000001</c:v>
                </c:pt>
                <c:pt idx="17">
                  <c:v>18.579999999999988</c:v>
                </c:pt>
                <c:pt idx="18">
                  <c:v>18.350000000000001</c:v>
                </c:pt>
                <c:pt idx="19">
                  <c:v>18.649999999999999</c:v>
                </c:pt>
                <c:pt idx="20">
                  <c:v>18.350000000000001</c:v>
                </c:pt>
                <c:pt idx="21">
                  <c:v>18.559999999999999</c:v>
                </c:pt>
                <c:pt idx="22">
                  <c:v>18.279999999999987</c:v>
                </c:pt>
                <c:pt idx="23">
                  <c:v>18.57</c:v>
                </c:pt>
                <c:pt idx="24">
                  <c:v>18.239999999999988</c:v>
                </c:pt>
                <c:pt idx="25">
                  <c:v>18.54</c:v>
                </c:pt>
                <c:pt idx="26">
                  <c:v>18.3</c:v>
                </c:pt>
                <c:pt idx="27">
                  <c:v>18.579999999999988</c:v>
                </c:pt>
                <c:pt idx="28">
                  <c:v>18.309999999999999</c:v>
                </c:pt>
                <c:pt idx="29">
                  <c:v>18.479999999999986</c:v>
                </c:pt>
                <c:pt idx="30">
                  <c:v>18.18</c:v>
                </c:pt>
                <c:pt idx="31">
                  <c:v>18.489999999999963</c:v>
                </c:pt>
                <c:pt idx="32">
                  <c:v>18.2</c:v>
                </c:pt>
                <c:pt idx="33">
                  <c:v>18.3</c:v>
                </c:pt>
                <c:pt idx="34">
                  <c:v>18.110000000000028</c:v>
                </c:pt>
                <c:pt idx="35">
                  <c:v>18.439999999999987</c:v>
                </c:pt>
                <c:pt idx="36">
                  <c:v>18.16</c:v>
                </c:pt>
                <c:pt idx="37">
                  <c:v>18.62</c:v>
                </c:pt>
                <c:pt idx="38">
                  <c:v>18.350000000000001</c:v>
                </c:pt>
                <c:pt idx="39">
                  <c:v>18.7</c:v>
                </c:pt>
                <c:pt idx="40">
                  <c:v>18.39</c:v>
                </c:pt>
                <c:pt idx="41">
                  <c:v>18.670000000000005</c:v>
                </c:pt>
                <c:pt idx="42">
                  <c:v>18.38</c:v>
                </c:pt>
                <c:pt idx="43">
                  <c:v>18.64</c:v>
                </c:pt>
                <c:pt idx="44">
                  <c:v>18.350000000000001</c:v>
                </c:pt>
                <c:pt idx="45">
                  <c:v>18.62</c:v>
                </c:pt>
                <c:pt idx="46">
                  <c:v>18.350000000000001</c:v>
                </c:pt>
                <c:pt idx="47">
                  <c:v>18.649999999999999</c:v>
                </c:pt>
                <c:pt idx="48">
                  <c:v>18.36</c:v>
                </c:pt>
                <c:pt idx="49">
                  <c:v>18.649999999999999</c:v>
                </c:pt>
                <c:pt idx="50">
                  <c:v>18.350000000000001</c:v>
                </c:pt>
                <c:pt idx="51">
                  <c:v>18.62</c:v>
                </c:pt>
                <c:pt idx="52">
                  <c:v>18.34</c:v>
                </c:pt>
                <c:pt idx="53">
                  <c:v>18.600000000000001</c:v>
                </c:pt>
                <c:pt idx="54">
                  <c:v>18.309999999999999</c:v>
                </c:pt>
                <c:pt idx="55">
                  <c:v>18.610000000000028</c:v>
                </c:pt>
                <c:pt idx="56">
                  <c:v>18.350000000000001</c:v>
                </c:pt>
                <c:pt idx="57">
                  <c:v>18.57</c:v>
                </c:pt>
                <c:pt idx="58">
                  <c:v>18.32</c:v>
                </c:pt>
                <c:pt idx="59">
                  <c:v>18.62</c:v>
                </c:pt>
                <c:pt idx="60">
                  <c:v>18.32</c:v>
                </c:pt>
                <c:pt idx="61">
                  <c:v>18.610000000000028</c:v>
                </c:pt>
                <c:pt idx="62">
                  <c:v>18.37</c:v>
                </c:pt>
                <c:pt idx="63">
                  <c:v>18.630000000000027</c:v>
                </c:pt>
                <c:pt idx="64">
                  <c:v>18.34</c:v>
                </c:pt>
                <c:pt idx="65">
                  <c:v>18.610000000000028</c:v>
                </c:pt>
                <c:pt idx="66">
                  <c:v>18.23</c:v>
                </c:pt>
                <c:pt idx="67">
                  <c:v>18.510000000000005</c:v>
                </c:pt>
                <c:pt idx="68">
                  <c:v>18.279999999999987</c:v>
                </c:pt>
                <c:pt idx="69">
                  <c:v>18.53</c:v>
                </c:pt>
                <c:pt idx="70">
                  <c:v>18.23</c:v>
                </c:pt>
                <c:pt idx="71">
                  <c:v>18.62</c:v>
                </c:pt>
                <c:pt idx="72">
                  <c:v>18.329999999999988</c:v>
                </c:pt>
                <c:pt idx="73">
                  <c:v>18.57</c:v>
                </c:pt>
                <c:pt idx="74">
                  <c:v>18.309999999999999</c:v>
                </c:pt>
                <c:pt idx="75">
                  <c:v>18.64</c:v>
                </c:pt>
                <c:pt idx="76">
                  <c:v>18.329999999999988</c:v>
                </c:pt>
                <c:pt idx="77">
                  <c:v>18.66</c:v>
                </c:pt>
                <c:pt idx="78">
                  <c:v>18.38</c:v>
                </c:pt>
                <c:pt idx="79">
                  <c:v>18.7</c:v>
                </c:pt>
              </c:numCache>
            </c:numRef>
          </c:val>
        </c:ser>
        <c:ser>
          <c:idx val="2"/>
          <c:order val="2"/>
          <c:tx>
            <c:strRef>
              <c:f>FTP!$H$16</c:f>
              <c:strCache>
                <c:ptCount val="1"/>
                <c:pt idx="0">
                  <c:v>legacy-sftp</c:v>
                </c:pt>
              </c:strCache>
            </c:strRef>
          </c:tx>
          <c:marker>
            <c:symbol val="none"/>
          </c:marker>
          <c:val>
            <c:numRef>
              <c:f>FTP!$H$17:$H$96</c:f>
              <c:numCache>
                <c:formatCode>0.00_);[Red]\(0.00\)</c:formatCode>
                <c:ptCount val="80"/>
                <c:pt idx="0">
                  <c:v>11.53</c:v>
                </c:pt>
                <c:pt idx="1">
                  <c:v>11.65</c:v>
                </c:pt>
                <c:pt idx="2">
                  <c:v>12.11</c:v>
                </c:pt>
                <c:pt idx="3">
                  <c:v>12.18</c:v>
                </c:pt>
                <c:pt idx="4">
                  <c:v>11.3</c:v>
                </c:pt>
                <c:pt idx="5">
                  <c:v>11.42</c:v>
                </c:pt>
                <c:pt idx="6">
                  <c:v>11.33</c:v>
                </c:pt>
                <c:pt idx="7">
                  <c:v>11.43</c:v>
                </c:pt>
                <c:pt idx="8">
                  <c:v>11.31</c:v>
                </c:pt>
                <c:pt idx="9">
                  <c:v>12.21</c:v>
                </c:pt>
                <c:pt idx="10">
                  <c:v>11.1</c:v>
                </c:pt>
                <c:pt idx="11">
                  <c:v>11.18</c:v>
                </c:pt>
                <c:pt idx="12">
                  <c:v>11.12</c:v>
                </c:pt>
                <c:pt idx="13">
                  <c:v>10.52</c:v>
                </c:pt>
                <c:pt idx="14">
                  <c:v>10.42</c:v>
                </c:pt>
                <c:pt idx="15">
                  <c:v>11.51</c:v>
                </c:pt>
                <c:pt idx="16">
                  <c:v>11.4</c:v>
                </c:pt>
                <c:pt idx="17">
                  <c:v>10.63</c:v>
                </c:pt>
                <c:pt idx="18">
                  <c:v>11.31</c:v>
                </c:pt>
                <c:pt idx="19">
                  <c:v>11.4</c:v>
                </c:pt>
                <c:pt idx="20">
                  <c:v>11.28</c:v>
                </c:pt>
                <c:pt idx="21">
                  <c:v>11.4</c:v>
                </c:pt>
                <c:pt idx="22">
                  <c:v>12.11</c:v>
                </c:pt>
                <c:pt idx="23">
                  <c:v>11.25</c:v>
                </c:pt>
                <c:pt idx="24">
                  <c:v>11.23</c:v>
                </c:pt>
                <c:pt idx="25">
                  <c:v>11.26</c:v>
                </c:pt>
                <c:pt idx="26">
                  <c:v>11.27</c:v>
                </c:pt>
                <c:pt idx="27">
                  <c:v>11.26</c:v>
                </c:pt>
                <c:pt idx="28">
                  <c:v>12.17</c:v>
                </c:pt>
                <c:pt idx="29">
                  <c:v>12.8</c:v>
                </c:pt>
                <c:pt idx="30">
                  <c:v>11.23</c:v>
                </c:pt>
                <c:pt idx="31">
                  <c:v>11.17</c:v>
                </c:pt>
                <c:pt idx="32">
                  <c:v>11.25</c:v>
                </c:pt>
                <c:pt idx="33">
                  <c:v>11.12</c:v>
                </c:pt>
                <c:pt idx="34">
                  <c:v>11.2</c:v>
                </c:pt>
                <c:pt idx="35">
                  <c:v>12.3</c:v>
                </c:pt>
                <c:pt idx="36">
                  <c:v>11.19</c:v>
                </c:pt>
                <c:pt idx="37">
                  <c:v>11.13</c:v>
                </c:pt>
                <c:pt idx="38">
                  <c:v>11.26</c:v>
                </c:pt>
                <c:pt idx="39">
                  <c:v>11.16</c:v>
                </c:pt>
                <c:pt idx="40">
                  <c:v>11.26</c:v>
                </c:pt>
                <c:pt idx="41">
                  <c:v>12.7</c:v>
                </c:pt>
                <c:pt idx="42">
                  <c:v>12.17</c:v>
                </c:pt>
                <c:pt idx="43">
                  <c:v>11.11</c:v>
                </c:pt>
                <c:pt idx="44">
                  <c:v>11.25</c:v>
                </c:pt>
                <c:pt idx="45">
                  <c:v>11.12</c:v>
                </c:pt>
                <c:pt idx="46">
                  <c:v>11.22</c:v>
                </c:pt>
                <c:pt idx="47">
                  <c:v>11.12</c:v>
                </c:pt>
                <c:pt idx="48">
                  <c:v>12.18</c:v>
                </c:pt>
                <c:pt idx="49">
                  <c:v>11.25</c:v>
                </c:pt>
                <c:pt idx="50">
                  <c:v>11.360000000000014</c:v>
                </c:pt>
                <c:pt idx="51">
                  <c:v>11.3</c:v>
                </c:pt>
                <c:pt idx="52">
                  <c:v>11.41</c:v>
                </c:pt>
                <c:pt idx="53">
                  <c:v>11.28</c:v>
                </c:pt>
                <c:pt idx="54">
                  <c:v>12.2</c:v>
                </c:pt>
                <c:pt idx="55">
                  <c:v>12.11</c:v>
                </c:pt>
                <c:pt idx="56">
                  <c:v>11.17</c:v>
                </c:pt>
                <c:pt idx="57">
                  <c:v>11.11</c:v>
                </c:pt>
                <c:pt idx="58">
                  <c:v>11.23</c:v>
                </c:pt>
                <c:pt idx="59">
                  <c:v>11.11</c:v>
                </c:pt>
                <c:pt idx="60">
                  <c:v>11.21</c:v>
                </c:pt>
                <c:pt idx="61">
                  <c:v>12.1</c:v>
                </c:pt>
                <c:pt idx="62">
                  <c:v>11.21</c:v>
                </c:pt>
                <c:pt idx="63">
                  <c:v>11.14</c:v>
                </c:pt>
                <c:pt idx="64">
                  <c:v>11.27</c:v>
                </c:pt>
                <c:pt idx="65">
                  <c:v>11.15</c:v>
                </c:pt>
                <c:pt idx="66">
                  <c:v>11.26</c:v>
                </c:pt>
                <c:pt idx="67">
                  <c:v>12.1</c:v>
                </c:pt>
                <c:pt idx="68">
                  <c:v>12.17</c:v>
                </c:pt>
                <c:pt idx="69">
                  <c:v>11.16</c:v>
                </c:pt>
                <c:pt idx="70">
                  <c:v>11.3</c:v>
                </c:pt>
                <c:pt idx="71">
                  <c:v>11.18</c:v>
                </c:pt>
                <c:pt idx="72">
                  <c:v>11.28</c:v>
                </c:pt>
                <c:pt idx="73">
                  <c:v>11.2</c:v>
                </c:pt>
                <c:pt idx="74">
                  <c:v>12.3</c:v>
                </c:pt>
                <c:pt idx="75">
                  <c:v>11.17</c:v>
                </c:pt>
                <c:pt idx="76">
                  <c:v>11.24</c:v>
                </c:pt>
                <c:pt idx="77">
                  <c:v>11.18</c:v>
                </c:pt>
                <c:pt idx="78">
                  <c:v>11.4</c:v>
                </c:pt>
                <c:pt idx="79">
                  <c:v>11.25</c:v>
                </c:pt>
              </c:numCache>
            </c:numRef>
          </c:val>
        </c:ser>
        <c:ser>
          <c:idx val="3"/>
          <c:order val="3"/>
          <c:tx>
            <c:strRef>
              <c:f>FTP!$I$16</c:f>
              <c:strCache>
                <c:ptCount val="1"/>
                <c:pt idx="0">
                  <c:v>Joaned-ftp-aes</c:v>
                </c:pt>
              </c:strCache>
            </c:strRef>
          </c:tx>
          <c:marker>
            <c:symbol val="none"/>
          </c:marker>
          <c:val>
            <c:numRef>
              <c:f>FTP!$I$17:$I$96</c:f>
              <c:numCache>
                <c:formatCode>0.00_);[Red]\(0.00\)</c:formatCode>
                <c:ptCount val="80"/>
                <c:pt idx="0">
                  <c:v>42.8</c:v>
                </c:pt>
                <c:pt idx="1">
                  <c:v>42.4</c:v>
                </c:pt>
                <c:pt idx="2">
                  <c:v>42.220000000000013</c:v>
                </c:pt>
                <c:pt idx="3">
                  <c:v>42.18</c:v>
                </c:pt>
                <c:pt idx="4">
                  <c:v>42.25</c:v>
                </c:pt>
                <c:pt idx="5">
                  <c:v>42.25</c:v>
                </c:pt>
                <c:pt idx="6">
                  <c:v>42.35</c:v>
                </c:pt>
                <c:pt idx="7">
                  <c:v>42.33</c:v>
                </c:pt>
                <c:pt idx="8">
                  <c:v>42.17</c:v>
                </c:pt>
                <c:pt idx="9">
                  <c:v>41.97</c:v>
                </c:pt>
                <c:pt idx="10">
                  <c:v>41.77</c:v>
                </c:pt>
                <c:pt idx="11">
                  <c:v>41.660000000000011</c:v>
                </c:pt>
                <c:pt idx="12">
                  <c:v>41.37</c:v>
                </c:pt>
                <c:pt idx="13">
                  <c:v>41.220000000000013</c:v>
                </c:pt>
                <c:pt idx="14">
                  <c:v>41.15</c:v>
                </c:pt>
                <c:pt idx="15">
                  <c:v>41.9</c:v>
                </c:pt>
                <c:pt idx="16">
                  <c:v>41.5</c:v>
                </c:pt>
                <c:pt idx="17">
                  <c:v>36.78</c:v>
                </c:pt>
                <c:pt idx="18">
                  <c:v>36.82</c:v>
                </c:pt>
                <c:pt idx="19">
                  <c:v>35.58</c:v>
                </c:pt>
                <c:pt idx="20">
                  <c:v>33.97</c:v>
                </c:pt>
                <c:pt idx="21">
                  <c:v>33.86</c:v>
                </c:pt>
                <c:pt idx="22">
                  <c:v>38.260000000000012</c:v>
                </c:pt>
                <c:pt idx="23">
                  <c:v>38.32</c:v>
                </c:pt>
                <c:pt idx="24">
                  <c:v>35.47</c:v>
                </c:pt>
                <c:pt idx="25">
                  <c:v>36.9</c:v>
                </c:pt>
                <c:pt idx="26">
                  <c:v>36.950000000000003</c:v>
                </c:pt>
                <c:pt idx="27">
                  <c:v>36.950000000000003</c:v>
                </c:pt>
                <c:pt idx="28">
                  <c:v>35.14</c:v>
                </c:pt>
                <c:pt idx="29">
                  <c:v>39.24</c:v>
                </c:pt>
                <c:pt idx="30">
                  <c:v>39.410000000000004</c:v>
                </c:pt>
                <c:pt idx="31">
                  <c:v>39.410000000000004</c:v>
                </c:pt>
                <c:pt idx="32">
                  <c:v>39.36</c:v>
                </c:pt>
                <c:pt idx="33">
                  <c:v>41.120000000000012</c:v>
                </c:pt>
                <c:pt idx="34">
                  <c:v>41.220000000000013</c:v>
                </c:pt>
                <c:pt idx="35">
                  <c:v>41.33</c:v>
                </c:pt>
                <c:pt idx="36">
                  <c:v>40.58</c:v>
                </c:pt>
                <c:pt idx="37">
                  <c:v>33.74</c:v>
                </c:pt>
                <c:pt idx="38">
                  <c:v>33.21</c:v>
                </c:pt>
                <c:pt idx="39">
                  <c:v>33.35</c:v>
                </c:pt>
                <c:pt idx="40">
                  <c:v>33.51</c:v>
                </c:pt>
                <c:pt idx="41">
                  <c:v>34.21</c:v>
                </c:pt>
                <c:pt idx="42">
                  <c:v>41.8</c:v>
                </c:pt>
                <c:pt idx="43">
                  <c:v>41.77</c:v>
                </c:pt>
                <c:pt idx="44">
                  <c:v>41.56</c:v>
                </c:pt>
                <c:pt idx="45">
                  <c:v>41.45</c:v>
                </c:pt>
                <c:pt idx="46">
                  <c:v>41.45</c:v>
                </c:pt>
                <c:pt idx="47">
                  <c:v>41.47</c:v>
                </c:pt>
                <c:pt idx="48">
                  <c:v>41.3</c:v>
                </c:pt>
                <c:pt idx="49">
                  <c:v>41.24</c:v>
                </c:pt>
                <c:pt idx="50">
                  <c:v>41.17</c:v>
                </c:pt>
                <c:pt idx="51">
                  <c:v>41.14</c:v>
                </c:pt>
                <c:pt idx="52">
                  <c:v>40.86</c:v>
                </c:pt>
                <c:pt idx="53">
                  <c:v>40.83</c:v>
                </c:pt>
                <c:pt idx="54">
                  <c:v>40.760000000000012</c:v>
                </c:pt>
                <c:pt idx="55">
                  <c:v>40.730000000000011</c:v>
                </c:pt>
                <c:pt idx="56">
                  <c:v>40.57</c:v>
                </c:pt>
                <c:pt idx="57">
                  <c:v>40.800000000000004</c:v>
                </c:pt>
                <c:pt idx="58">
                  <c:v>40.85</c:v>
                </c:pt>
                <c:pt idx="59">
                  <c:v>40.98</c:v>
                </c:pt>
                <c:pt idx="60">
                  <c:v>40.18</c:v>
                </c:pt>
                <c:pt idx="61">
                  <c:v>40.4</c:v>
                </c:pt>
                <c:pt idx="62">
                  <c:v>39.49</c:v>
                </c:pt>
                <c:pt idx="63">
                  <c:v>39.300000000000004</c:v>
                </c:pt>
                <c:pt idx="64">
                  <c:v>38.5</c:v>
                </c:pt>
                <c:pt idx="65">
                  <c:v>38.71</c:v>
                </c:pt>
                <c:pt idx="66">
                  <c:v>38.5</c:v>
                </c:pt>
                <c:pt idx="67">
                  <c:v>38.64</c:v>
                </c:pt>
                <c:pt idx="68">
                  <c:v>38.700000000000003</c:v>
                </c:pt>
                <c:pt idx="69">
                  <c:v>38.92</c:v>
                </c:pt>
                <c:pt idx="70">
                  <c:v>39.300000000000004</c:v>
                </c:pt>
                <c:pt idx="71">
                  <c:v>39.4</c:v>
                </c:pt>
                <c:pt idx="72">
                  <c:v>39.56</c:v>
                </c:pt>
                <c:pt idx="73">
                  <c:v>39.46</c:v>
                </c:pt>
                <c:pt idx="74">
                  <c:v>39.200000000000003</c:v>
                </c:pt>
                <c:pt idx="75">
                  <c:v>38.9</c:v>
                </c:pt>
                <c:pt idx="76">
                  <c:v>38.880000000000003</c:v>
                </c:pt>
                <c:pt idx="77">
                  <c:v>38.68</c:v>
                </c:pt>
                <c:pt idx="78">
                  <c:v>38.86</c:v>
                </c:pt>
                <c:pt idx="79">
                  <c:v>39.1</c:v>
                </c:pt>
              </c:numCache>
            </c:numRef>
          </c:val>
        </c:ser>
        <c:marker val="1"/>
        <c:axId val="41777792"/>
        <c:axId val="41808256"/>
      </c:lineChart>
      <c:catAx>
        <c:axId val="41777792"/>
        <c:scaling>
          <c:orientation val="minMax"/>
        </c:scaling>
        <c:axPos val="b"/>
        <c:majorTickMark val="none"/>
        <c:tickLblPos val="nextTo"/>
        <c:crossAx val="41808256"/>
        <c:crosses val="autoZero"/>
        <c:auto val="1"/>
        <c:lblAlgn val="ctr"/>
        <c:lblOffset val="100"/>
        <c:tickLblSkip val="10"/>
        <c:tickMarkSkip val="10"/>
      </c:catAx>
      <c:valAx>
        <c:axId val="41808256"/>
        <c:scaling>
          <c:orientation val="minMax"/>
        </c:scaling>
        <c:axPos val="l"/>
        <c:majorGridlines/>
        <c:numFmt formatCode="0.00_);[Red]\(0.00\)" sourceLinked="1"/>
        <c:majorTickMark val="none"/>
        <c:tickLblPos val="nextTo"/>
        <c:spPr>
          <a:ln w="9525">
            <a:noFill/>
          </a:ln>
        </c:spPr>
        <c:crossAx val="41777792"/>
        <c:crosses val="autoZero"/>
        <c:crossBetween val="between"/>
      </c:valAx>
    </c:plotArea>
    <c:legend>
      <c:legendPos val="b"/>
      <c:layout/>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barChart>
        <c:barDir val="col"/>
        <c:grouping val="clustered"/>
        <c:ser>
          <c:idx val="0"/>
          <c:order val="0"/>
          <c:tx>
            <c:v>throughput</c:v>
          </c:tx>
          <c:cat>
            <c:numRef>
              <c:f>FTP!$G$4:$N$4</c:f>
              <c:numCache>
                <c:formatCode>General</c:formatCode>
                <c:ptCount val="8"/>
                <c:pt idx="0">
                  <c:v>1</c:v>
                </c:pt>
                <c:pt idx="1">
                  <c:v>2</c:v>
                </c:pt>
                <c:pt idx="2">
                  <c:v>4</c:v>
                </c:pt>
                <c:pt idx="3">
                  <c:v>8</c:v>
                </c:pt>
                <c:pt idx="4">
                  <c:v>16</c:v>
                </c:pt>
                <c:pt idx="5">
                  <c:v>32</c:v>
                </c:pt>
                <c:pt idx="6">
                  <c:v>64</c:v>
                </c:pt>
                <c:pt idx="7">
                  <c:v>128</c:v>
                </c:pt>
              </c:numCache>
            </c:numRef>
          </c:cat>
          <c:val>
            <c:numRef>
              <c:f>FTP!$G$13:$N$13</c:f>
              <c:numCache>
                <c:formatCode>0.00_ </c:formatCode>
                <c:ptCount val="8"/>
                <c:pt idx="0">
                  <c:v>19.77999999999999</c:v>
                </c:pt>
                <c:pt idx="1">
                  <c:v>29.645</c:v>
                </c:pt>
                <c:pt idx="2">
                  <c:v>35.167500000000011</c:v>
                </c:pt>
                <c:pt idx="3">
                  <c:v>39.53</c:v>
                </c:pt>
                <c:pt idx="4">
                  <c:v>46.309999999999995</c:v>
                </c:pt>
                <c:pt idx="5">
                  <c:v>44.68857142857145</c:v>
                </c:pt>
                <c:pt idx="6">
                  <c:v>38.21</c:v>
                </c:pt>
                <c:pt idx="7">
                  <c:v>34.375</c:v>
                </c:pt>
              </c:numCache>
            </c:numRef>
          </c:val>
        </c:ser>
        <c:dLbls>
          <c:showVal val="1"/>
        </c:dLbls>
        <c:gapWidth val="75"/>
        <c:axId val="41996672"/>
        <c:axId val="41998208"/>
      </c:barChart>
      <c:catAx>
        <c:axId val="41996672"/>
        <c:scaling>
          <c:orientation val="minMax"/>
        </c:scaling>
        <c:axPos val="b"/>
        <c:numFmt formatCode="General" sourceLinked="1"/>
        <c:majorTickMark val="none"/>
        <c:tickLblPos val="nextTo"/>
        <c:crossAx val="41998208"/>
        <c:crosses val="autoZero"/>
        <c:auto val="1"/>
        <c:lblAlgn val="ctr"/>
        <c:lblOffset val="100"/>
      </c:catAx>
      <c:valAx>
        <c:axId val="41998208"/>
        <c:scaling>
          <c:orientation val="minMax"/>
        </c:scaling>
        <c:axPos val="l"/>
        <c:numFmt formatCode="0.00_ " sourceLinked="1"/>
        <c:majorTickMark val="none"/>
        <c:tickLblPos val="nextTo"/>
        <c:crossAx val="41996672"/>
        <c:crosses val="autoZero"/>
        <c:crossBetween val="between"/>
      </c:valAx>
    </c:plotArea>
    <c:legend>
      <c:legendPos val="b"/>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57331" y="13421680"/>
            <a:ext cx="27849751" cy="926115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914662" y="24483060"/>
            <a:ext cx="22935089" cy="11041380"/>
          </a:xfrm>
        </p:spPr>
        <p:txBody>
          <a:bodyPr/>
          <a:lstStyle>
            <a:lvl1pPr marL="0" indent="0" algn="ctr">
              <a:buNone/>
              <a:defRPr>
                <a:solidFill>
                  <a:schemeClr val="tx1">
                    <a:tint val="75000"/>
                  </a:schemeClr>
                </a:solidFill>
              </a:defRPr>
            </a:lvl1pPr>
            <a:lvl2pPr marL="2170557" indent="0" algn="ctr">
              <a:buNone/>
              <a:defRPr>
                <a:solidFill>
                  <a:schemeClr val="tx1">
                    <a:tint val="75000"/>
                  </a:schemeClr>
                </a:solidFill>
              </a:defRPr>
            </a:lvl2pPr>
            <a:lvl3pPr marL="4341114" indent="0" algn="ctr">
              <a:buNone/>
              <a:defRPr>
                <a:solidFill>
                  <a:schemeClr val="tx1">
                    <a:tint val="75000"/>
                  </a:schemeClr>
                </a:solidFill>
              </a:defRPr>
            </a:lvl3pPr>
            <a:lvl4pPr marL="6511671" indent="0" algn="ctr">
              <a:buNone/>
              <a:defRPr>
                <a:solidFill>
                  <a:schemeClr val="tx1">
                    <a:tint val="75000"/>
                  </a:schemeClr>
                </a:solidFill>
              </a:defRPr>
            </a:lvl4pPr>
            <a:lvl5pPr marL="8682228" indent="0" algn="ctr">
              <a:buNone/>
              <a:defRPr>
                <a:solidFill>
                  <a:schemeClr val="tx1">
                    <a:tint val="75000"/>
                  </a:schemeClr>
                </a:solidFill>
              </a:defRPr>
            </a:lvl5pPr>
            <a:lvl6pPr marL="10852785" indent="0" algn="ctr">
              <a:buNone/>
              <a:defRPr>
                <a:solidFill>
                  <a:schemeClr val="tx1">
                    <a:tint val="75000"/>
                  </a:schemeClr>
                </a:solidFill>
              </a:defRPr>
            </a:lvl6pPr>
            <a:lvl7pPr marL="13023342" indent="0" algn="ctr">
              <a:buNone/>
              <a:defRPr>
                <a:solidFill>
                  <a:schemeClr val="tx1">
                    <a:tint val="75000"/>
                  </a:schemeClr>
                </a:solidFill>
              </a:defRPr>
            </a:lvl7pPr>
            <a:lvl8pPr marL="15193899" indent="0" algn="ctr">
              <a:buNone/>
              <a:defRPr>
                <a:solidFill>
                  <a:schemeClr val="tx1">
                    <a:tint val="75000"/>
                  </a:schemeClr>
                </a:solidFill>
              </a:defRPr>
            </a:lvl8pPr>
            <a:lvl9pPr marL="17364456"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5119216" y="10901365"/>
            <a:ext cx="26410622" cy="23224902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870291" y="10901365"/>
            <a:ext cx="78702850" cy="23224902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88163" y="27763473"/>
            <a:ext cx="27849751" cy="8581073"/>
          </a:xfrm>
        </p:spPr>
        <p:txBody>
          <a:bodyPr anchor="t"/>
          <a:lstStyle>
            <a:lvl1pPr algn="l">
              <a:defRPr sz="19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588163" y="18312295"/>
            <a:ext cx="27849751" cy="9451178"/>
          </a:xfrm>
        </p:spPr>
        <p:txBody>
          <a:bodyPr anchor="b"/>
          <a:lstStyle>
            <a:lvl1pPr marL="0" indent="0">
              <a:buNone/>
              <a:defRPr sz="9500">
                <a:solidFill>
                  <a:schemeClr val="tx1">
                    <a:tint val="75000"/>
                  </a:schemeClr>
                </a:solidFill>
              </a:defRPr>
            </a:lvl1pPr>
            <a:lvl2pPr marL="2170557" indent="0">
              <a:buNone/>
              <a:defRPr sz="8500">
                <a:solidFill>
                  <a:schemeClr val="tx1">
                    <a:tint val="75000"/>
                  </a:schemeClr>
                </a:solidFill>
              </a:defRPr>
            </a:lvl2pPr>
            <a:lvl3pPr marL="4341114" indent="0">
              <a:buNone/>
              <a:defRPr sz="7600">
                <a:solidFill>
                  <a:schemeClr val="tx1">
                    <a:tint val="75000"/>
                  </a:schemeClr>
                </a:solidFill>
              </a:defRPr>
            </a:lvl3pPr>
            <a:lvl4pPr marL="6511671" indent="0">
              <a:buNone/>
              <a:defRPr sz="6600">
                <a:solidFill>
                  <a:schemeClr val="tx1">
                    <a:tint val="75000"/>
                  </a:schemeClr>
                </a:solidFill>
              </a:defRPr>
            </a:lvl4pPr>
            <a:lvl5pPr marL="8682228" indent="0">
              <a:buNone/>
              <a:defRPr sz="6600">
                <a:solidFill>
                  <a:schemeClr val="tx1">
                    <a:tint val="75000"/>
                  </a:schemeClr>
                </a:solidFill>
              </a:defRPr>
            </a:lvl5pPr>
            <a:lvl6pPr marL="10852785" indent="0">
              <a:buNone/>
              <a:defRPr sz="6600">
                <a:solidFill>
                  <a:schemeClr val="tx1">
                    <a:tint val="75000"/>
                  </a:schemeClr>
                </a:solidFill>
              </a:defRPr>
            </a:lvl6pPr>
            <a:lvl7pPr marL="13023342" indent="0">
              <a:buNone/>
              <a:defRPr sz="6600">
                <a:solidFill>
                  <a:schemeClr val="tx1">
                    <a:tint val="75000"/>
                  </a:schemeClr>
                </a:solidFill>
              </a:defRPr>
            </a:lvl7pPr>
            <a:lvl8pPr marL="15193899" indent="0">
              <a:buNone/>
              <a:defRPr sz="6600">
                <a:solidFill>
                  <a:schemeClr val="tx1">
                    <a:tint val="75000"/>
                  </a:schemeClr>
                </a:solidFill>
              </a:defRPr>
            </a:lvl8pPr>
            <a:lvl9pPr marL="17364456" indent="0">
              <a:buNone/>
              <a:defRPr sz="6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870292" y="63507940"/>
            <a:ext cx="52553893" cy="179642453"/>
          </a:xfrm>
        </p:spPr>
        <p:txBody>
          <a:bodyPr/>
          <a:lstStyle>
            <a:lvl1pPr>
              <a:defRPr sz="13300"/>
            </a:lvl1pPr>
            <a:lvl2pPr>
              <a:defRPr sz="114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8970257" y="63507940"/>
            <a:ext cx="52559579" cy="179642453"/>
          </a:xfrm>
        </p:spPr>
        <p:txBody>
          <a:bodyPr/>
          <a:lstStyle>
            <a:lvl1pPr>
              <a:defRPr sz="13300"/>
            </a:lvl1pPr>
            <a:lvl2pPr>
              <a:defRPr sz="114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38221" y="1730219"/>
            <a:ext cx="29487972" cy="72009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38221" y="9671212"/>
            <a:ext cx="14476639" cy="4030501"/>
          </a:xfrm>
        </p:spPr>
        <p:txBody>
          <a:bodyPr anchor="b"/>
          <a:lstStyle>
            <a:lvl1pPr marL="0" indent="0">
              <a:buNone/>
              <a:defRPr sz="11400" b="1"/>
            </a:lvl1pPr>
            <a:lvl2pPr marL="2170557" indent="0">
              <a:buNone/>
              <a:defRPr sz="9500" b="1"/>
            </a:lvl2pPr>
            <a:lvl3pPr marL="4341114" indent="0">
              <a:buNone/>
              <a:defRPr sz="8500" b="1"/>
            </a:lvl3pPr>
            <a:lvl4pPr marL="6511671" indent="0">
              <a:buNone/>
              <a:defRPr sz="7600" b="1"/>
            </a:lvl4pPr>
            <a:lvl5pPr marL="8682228" indent="0">
              <a:buNone/>
              <a:defRPr sz="7600" b="1"/>
            </a:lvl5pPr>
            <a:lvl6pPr marL="10852785" indent="0">
              <a:buNone/>
              <a:defRPr sz="7600" b="1"/>
            </a:lvl6pPr>
            <a:lvl7pPr marL="13023342" indent="0">
              <a:buNone/>
              <a:defRPr sz="7600" b="1"/>
            </a:lvl7pPr>
            <a:lvl8pPr marL="15193899" indent="0">
              <a:buNone/>
              <a:defRPr sz="7600" b="1"/>
            </a:lvl8pPr>
            <a:lvl9pPr marL="17364456" indent="0">
              <a:buNone/>
              <a:defRPr sz="7600" b="1"/>
            </a:lvl9pPr>
          </a:lstStyle>
          <a:p>
            <a:pPr lvl="0"/>
            <a:r>
              <a:rPr lang="zh-CN" altLang="en-US" smtClean="0"/>
              <a:t>单击此处编辑母版文本样式</a:t>
            </a:r>
          </a:p>
        </p:txBody>
      </p:sp>
      <p:sp>
        <p:nvSpPr>
          <p:cNvPr id="4" name="内容占位符 3"/>
          <p:cNvSpPr>
            <a:spLocks noGrp="1"/>
          </p:cNvSpPr>
          <p:nvPr>
            <p:ph sz="half" idx="2"/>
          </p:nvPr>
        </p:nvSpPr>
        <p:spPr>
          <a:xfrm>
            <a:off x="1638221" y="13701713"/>
            <a:ext cx="14476639" cy="24893114"/>
          </a:xfrm>
        </p:spPr>
        <p:txBody>
          <a:bodyPr/>
          <a:lstStyle>
            <a:lvl1pPr>
              <a:defRPr sz="114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6643868" y="9671212"/>
            <a:ext cx="14482326" cy="4030501"/>
          </a:xfrm>
        </p:spPr>
        <p:txBody>
          <a:bodyPr anchor="b"/>
          <a:lstStyle>
            <a:lvl1pPr marL="0" indent="0">
              <a:buNone/>
              <a:defRPr sz="11400" b="1"/>
            </a:lvl1pPr>
            <a:lvl2pPr marL="2170557" indent="0">
              <a:buNone/>
              <a:defRPr sz="9500" b="1"/>
            </a:lvl2pPr>
            <a:lvl3pPr marL="4341114" indent="0">
              <a:buNone/>
              <a:defRPr sz="8500" b="1"/>
            </a:lvl3pPr>
            <a:lvl4pPr marL="6511671" indent="0">
              <a:buNone/>
              <a:defRPr sz="7600" b="1"/>
            </a:lvl4pPr>
            <a:lvl5pPr marL="8682228" indent="0">
              <a:buNone/>
              <a:defRPr sz="7600" b="1"/>
            </a:lvl5pPr>
            <a:lvl6pPr marL="10852785" indent="0">
              <a:buNone/>
              <a:defRPr sz="7600" b="1"/>
            </a:lvl6pPr>
            <a:lvl7pPr marL="13023342" indent="0">
              <a:buNone/>
              <a:defRPr sz="7600" b="1"/>
            </a:lvl7pPr>
            <a:lvl8pPr marL="15193899" indent="0">
              <a:buNone/>
              <a:defRPr sz="7600" b="1"/>
            </a:lvl8pPr>
            <a:lvl9pPr marL="17364456" indent="0">
              <a:buNone/>
              <a:defRPr sz="7600" b="1"/>
            </a:lvl9pPr>
          </a:lstStyle>
          <a:p>
            <a:pPr lvl="0"/>
            <a:r>
              <a:rPr lang="zh-CN" altLang="en-US" smtClean="0"/>
              <a:t>单击此处编辑母版文本样式</a:t>
            </a:r>
          </a:p>
        </p:txBody>
      </p:sp>
      <p:sp>
        <p:nvSpPr>
          <p:cNvPr id="6" name="内容占位符 5"/>
          <p:cNvSpPr>
            <a:spLocks noGrp="1"/>
          </p:cNvSpPr>
          <p:nvPr>
            <p:ph sz="quarter" idx="4"/>
          </p:nvPr>
        </p:nvSpPr>
        <p:spPr>
          <a:xfrm>
            <a:off x="16643868" y="13701713"/>
            <a:ext cx="14482326" cy="24893114"/>
          </a:xfrm>
        </p:spPr>
        <p:txBody>
          <a:bodyPr/>
          <a:lstStyle>
            <a:lvl1pPr>
              <a:defRPr sz="114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38223" y="1720215"/>
            <a:ext cx="10779266" cy="7320915"/>
          </a:xfrm>
        </p:spPr>
        <p:txBody>
          <a:bodyPr anchor="b"/>
          <a:lstStyle>
            <a:lvl1pPr algn="l">
              <a:defRPr sz="9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2809975" y="1720218"/>
            <a:ext cx="18316217" cy="36874612"/>
          </a:xfrm>
        </p:spPr>
        <p:txBody>
          <a:bodyPr/>
          <a:lstStyle>
            <a:lvl1pPr>
              <a:defRPr sz="15200"/>
            </a:lvl1pPr>
            <a:lvl2pPr>
              <a:defRPr sz="13300"/>
            </a:lvl2pPr>
            <a:lvl3pPr>
              <a:defRPr sz="11400"/>
            </a:lvl3pPr>
            <a:lvl4pPr>
              <a:defRPr sz="9500"/>
            </a:lvl4pPr>
            <a:lvl5pPr>
              <a:defRPr sz="9500"/>
            </a:lvl5pPr>
            <a:lvl6pPr>
              <a:defRPr sz="9500"/>
            </a:lvl6pPr>
            <a:lvl7pPr>
              <a:defRPr sz="9500"/>
            </a:lvl7pPr>
            <a:lvl8pPr>
              <a:defRPr sz="9500"/>
            </a:lvl8pPr>
            <a:lvl9pPr>
              <a:defRPr sz="9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638223" y="9041133"/>
            <a:ext cx="10779266" cy="29553697"/>
          </a:xfrm>
        </p:spPr>
        <p:txBody>
          <a:bodyPr/>
          <a:lstStyle>
            <a:lvl1pPr marL="0" indent="0">
              <a:buNone/>
              <a:defRPr sz="6600"/>
            </a:lvl1pPr>
            <a:lvl2pPr marL="2170557" indent="0">
              <a:buNone/>
              <a:defRPr sz="5700"/>
            </a:lvl2pPr>
            <a:lvl3pPr marL="4341114" indent="0">
              <a:buNone/>
              <a:defRPr sz="4700"/>
            </a:lvl3pPr>
            <a:lvl4pPr marL="6511671" indent="0">
              <a:buNone/>
              <a:defRPr sz="4300"/>
            </a:lvl4pPr>
            <a:lvl5pPr marL="8682228" indent="0">
              <a:buNone/>
              <a:defRPr sz="4300"/>
            </a:lvl5pPr>
            <a:lvl6pPr marL="10852785" indent="0">
              <a:buNone/>
              <a:defRPr sz="4300"/>
            </a:lvl6pPr>
            <a:lvl7pPr marL="13023342" indent="0">
              <a:buNone/>
              <a:defRPr sz="4300"/>
            </a:lvl7pPr>
            <a:lvl8pPr marL="15193899" indent="0">
              <a:buNone/>
              <a:defRPr sz="4300"/>
            </a:lvl8pPr>
            <a:lvl9pPr marL="17364456" indent="0">
              <a:buNone/>
              <a:defRPr sz="43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422054" y="30243780"/>
            <a:ext cx="19658648" cy="3570449"/>
          </a:xfrm>
        </p:spPr>
        <p:txBody>
          <a:bodyPr anchor="b"/>
          <a:lstStyle>
            <a:lvl1pPr algn="l">
              <a:defRPr sz="9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6422054" y="3860483"/>
            <a:ext cx="19658648" cy="25923240"/>
          </a:xfrm>
        </p:spPr>
        <p:txBody>
          <a:bodyPr/>
          <a:lstStyle>
            <a:lvl1pPr marL="0" indent="0">
              <a:buNone/>
              <a:defRPr sz="15200"/>
            </a:lvl1pPr>
            <a:lvl2pPr marL="2170557" indent="0">
              <a:buNone/>
              <a:defRPr sz="13300"/>
            </a:lvl2pPr>
            <a:lvl3pPr marL="4341114" indent="0">
              <a:buNone/>
              <a:defRPr sz="11400"/>
            </a:lvl3pPr>
            <a:lvl4pPr marL="6511671" indent="0">
              <a:buNone/>
              <a:defRPr sz="9500"/>
            </a:lvl4pPr>
            <a:lvl5pPr marL="8682228" indent="0">
              <a:buNone/>
              <a:defRPr sz="9500"/>
            </a:lvl5pPr>
            <a:lvl6pPr marL="10852785" indent="0">
              <a:buNone/>
              <a:defRPr sz="9500"/>
            </a:lvl6pPr>
            <a:lvl7pPr marL="13023342" indent="0">
              <a:buNone/>
              <a:defRPr sz="9500"/>
            </a:lvl7pPr>
            <a:lvl8pPr marL="15193899" indent="0">
              <a:buNone/>
              <a:defRPr sz="9500"/>
            </a:lvl8pPr>
            <a:lvl9pPr marL="17364456" indent="0">
              <a:buNone/>
              <a:defRPr sz="9500"/>
            </a:lvl9pPr>
          </a:lstStyle>
          <a:p>
            <a:endParaRPr lang="zh-CN" altLang="en-US"/>
          </a:p>
        </p:txBody>
      </p:sp>
      <p:sp>
        <p:nvSpPr>
          <p:cNvPr id="4" name="文本占位符 3"/>
          <p:cNvSpPr>
            <a:spLocks noGrp="1"/>
          </p:cNvSpPr>
          <p:nvPr>
            <p:ph type="body" sz="half" idx="2"/>
          </p:nvPr>
        </p:nvSpPr>
        <p:spPr>
          <a:xfrm>
            <a:off x="6422054" y="33814229"/>
            <a:ext cx="19658648" cy="5070631"/>
          </a:xfrm>
        </p:spPr>
        <p:txBody>
          <a:bodyPr/>
          <a:lstStyle>
            <a:lvl1pPr marL="0" indent="0">
              <a:buNone/>
              <a:defRPr sz="6600"/>
            </a:lvl1pPr>
            <a:lvl2pPr marL="2170557" indent="0">
              <a:buNone/>
              <a:defRPr sz="5700"/>
            </a:lvl2pPr>
            <a:lvl3pPr marL="4341114" indent="0">
              <a:buNone/>
              <a:defRPr sz="4700"/>
            </a:lvl3pPr>
            <a:lvl4pPr marL="6511671" indent="0">
              <a:buNone/>
              <a:defRPr sz="4300"/>
            </a:lvl4pPr>
            <a:lvl5pPr marL="8682228" indent="0">
              <a:buNone/>
              <a:defRPr sz="4300"/>
            </a:lvl5pPr>
            <a:lvl6pPr marL="10852785" indent="0">
              <a:buNone/>
              <a:defRPr sz="4300"/>
            </a:lvl6pPr>
            <a:lvl7pPr marL="13023342" indent="0">
              <a:buNone/>
              <a:defRPr sz="4300"/>
            </a:lvl7pPr>
            <a:lvl8pPr marL="15193899" indent="0">
              <a:buNone/>
              <a:defRPr sz="4300"/>
            </a:lvl8pPr>
            <a:lvl9pPr marL="17364456" indent="0">
              <a:buNone/>
              <a:defRPr sz="43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A1D4B99-985F-466C-93D2-465B341A451B}" type="datetimeFigureOut">
              <a:rPr lang="zh-CN" altLang="en-US" smtClean="0"/>
              <a:pPr/>
              <a:t>2010/9/30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370581-76FA-4008-8F7F-32C7F59A72F1}"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30000">
              <a:schemeClr val="accent1">
                <a:tint val="44500"/>
                <a:satMod val="160000"/>
              </a:schemeClr>
            </a:gs>
            <a:gs pos="100000">
              <a:schemeClr val="bg1"/>
            </a:gs>
          </a:gsLst>
          <a:lin ang="18900000" scaled="1"/>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638221" y="1730219"/>
            <a:ext cx="29487972" cy="7200900"/>
          </a:xfrm>
          <a:prstGeom prst="rect">
            <a:avLst/>
          </a:prstGeom>
        </p:spPr>
        <p:txBody>
          <a:bodyPr vert="horz" lIns="434111" tIns="217056" rIns="434111" bIns="217056"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38221" y="10081263"/>
            <a:ext cx="29487972" cy="28513567"/>
          </a:xfrm>
          <a:prstGeom prst="rect">
            <a:avLst/>
          </a:prstGeom>
        </p:spPr>
        <p:txBody>
          <a:bodyPr vert="horz" lIns="434111" tIns="217056" rIns="434111" bIns="217056"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638221" y="40045008"/>
            <a:ext cx="7645030" cy="2300288"/>
          </a:xfrm>
          <a:prstGeom prst="rect">
            <a:avLst/>
          </a:prstGeom>
        </p:spPr>
        <p:txBody>
          <a:bodyPr vert="horz" lIns="434111" tIns="217056" rIns="434111" bIns="217056" rtlCol="0" anchor="ctr"/>
          <a:lstStyle>
            <a:lvl1pPr algn="l">
              <a:defRPr sz="5700">
                <a:solidFill>
                  <a:schemeClr val="tx1">
                    <a:tint val="75000"/>
                  </a:schemeClr>
                </a:solidFill>
              </a:defRPr>
            </a:lvl1pPr>
          </a:lstStyle>
          <a:p>
            <a:fld id="{0A1D4B99-985F-466C-93D2-465B341A451B}" type="datetimeFigureOut">
              <a:rPr lang="zh-CN" altLang="en-US" smtClean="0"/>
              <a:pPr/>
              <a:t>2010/9/30</a:t>
            </a:fld>
            <a:endParaRPr lang="zh-CN" altLang="en-US"/>
          </a:p>
        </p:txBody>
      </p:sp>
      <p:sp>
        <p:nvSpPr>
          <p:cNvPr id="5" name="页脚占位符 4"/>
          <p:cNvSpPr>
            <a:spLocks noGrp="1"/>
          </p:cNvSpPr>
          <p:nvPr>
            <p:ph type="ftr" sz="quarter" idx="3"/>
          </p:nvPr>
        </p:nvSpPr>
        <p:spPr>
          <a:xfrm>
            <a:off x="11194508" y="40045008"/>
            <a:ext cx="10375397" cy="2300288"/>
          </a:xfrm>
          <a:prstGeom prst="rect">
            <a:avLst/>
          </a:prstGeom>
        </p:spPr>
        <p:txBody>
          <a:bodyPr vert="horz" lIns="434111" tIns="217056" rIns="434111" bIns="217056" rtlCol="0" anchor="ctr"/>
          <a:lstStyle>
            <a:lvl1pPr algn="ctr">
              <a:defRPr sz="57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3481163" y="40045008"/>
            <a:ext cx="7645030" cy="2300288"/>
          </a:xfrm>
          <a:prstGeom prst="rect">
            <a:avLst/>
          </a:prstGeom>
        </p:spPr>
        <p:txBody>
          <a:bodyPr vert="horz" lIns="434111" tIns="217056" rIns="434111" bIns="217056" rtlCol="0" anchor="ctr"/>
          <a:lstStyle>
            <a:lvl1pPr algn="r">
              <a:defRPr sz="5700">
                <a:solidFill>
                  <a:schemeClr val="tx1">
                    <a:tint val="75000"/>
                  </a:schemeClr>
                </a:solidFill>
              </a:defRPr>
            </a:lvl1pPr>
          </a:lstStyle>
          <a:p>
            <a:fld id="{DD370581-76FA-4008-8F7F-32C7F59A72F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41114" rtl="0" eaLnBrk="1" latinLnBrk="0" hangingPunct="1">
        <a:spcBef>
          <a:spcPct val="0"/>
        </a:spcBef>
        <a:buNone/>
        <a:defRPr sz="20900" kern="1200">
          <a:solidFill>
            <a:schemeClr val="tx1"/>
          </a:solidFill>
          <a:latin typeface="+mj-lt"/>
          <a:ea typeface="+mj-ea"/>
          <a:cs typeface="+mj-cs"/>
        </a:defRPr>
      </a:lvl1pPr>
    </p:titleStyle>
    <p:bodyStyle>
      <a:lvl1pPr marL="1627918" indent="-1627918" algn="l" defTabSz="4341114" rtl="0" eaLnBrk="1" latinLnBrk="0" hangingPunct="1">
        <a:spcBef>
          <a:spcPct val="20000"/>
        </a:spcBef>
        <a:buFont typeface="Arial" pitchFamily="34" charset="0"/>
        <a:buChar char="•"/>
        <a:defRPr sz="15200" kern="1200">
          <a:solidFill>
            <a:schemeClr val="tx1"/>
          </a:solidFill>
          <a:latin typeface="+mn-lt"/>
          <a:ea typeface="+mn-ea"/>
          <a:cs typeface="+mn-cs"/>
        </a:defRPr>
      </a:lvl1pPr>
      <a:lvl2pPr marL="3527155" indent="-1356598" algn="l" defTabSz="4341114"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426393" indent="-1085279" algn="l" defTabSz="4341114" rtl="0" eaLnBrk="1" latinLnBrk="0" hangingPunct="1">
        <a:spcBef>
          <a:spcPct val="20000"/>
        </a:spcBef>
        <a:buFont typeface="Arial" pitchFamily="34" charset="0"/>
        <a:buChar char="•"/>
        <a:defRPr sz="11400" kern="1200">
          <a:solidFill>
            <a:schemeClr val="tx1"/>
          </a:solidFill>
          <a:latin typeface="+mn-lt"/>
          <a:ea typeface="+mn-ea"/>
          <a:cs typeface="+mn-cs"/>
        </a:defRPr>
      </a:lvl3pPr>
      <a:lvl4pPr marL="7596950"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67507"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938064"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108621"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79178"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449735" indent="-1085279" algn="l" defTabSz="4341114"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zh-CN"/>
      </a:defPPr>
      <a:lvl1pPr marL="0" algn="l" defTabSz="4341114" rtl="0" eaLnBrk="1" latinLnBrk="0" hangingPunct="1">
        <a:defRPr sz="8500" kern="1200">
          <a:solidFill>
            <a:schemeClr val="tx1"/>
          </a:solidFill>
          <a:latin typeface="+mn-lt"/>
          <a:ea typeface="+mn-ea"/>
          <a:cs typeface="+mn-cs"/>
        </a:defRPr>
      </a:lvl1pPr>
      <a:lvl2pPr marL="2170557" algn="l" defTabSz="4341114" rtl="0" eaLnBrk="1" latinLnBrk="0" hangingPunct="1">
        <a:defRPr sz="8500" kern="1200">
          <a:solidFill>
            <a:schemeClr val="tx1"/>
          </a:solidFill>
          <a:latin typeface="+mn-lt"/>
          <a:ea typeface="+mn-ea"/>
          <a:cs typeface="+mn-cs"/>
        </a:defRPr>
      </a:lvl2pPr>
      <a:lvl3pPr marL="4341114" algn="l" defTabSz="4341114" rtl="0" eaLnBrk="1" latinLnBrk="0" hangingPunct="1">
        <a:defRPr sz="8500" kern="1200">
          <a:solidFill>
            <a:schemeClr val="tx1"/>
          </a:solidFill>
          <a:latin typeface="+mn-lt"/>
          <a:ea typeface="+mn-ea"/>
          <a:cs typeface="+mn-cs"/>
        </a:defRPr>
      </a:lvl3pPr>
      <a:lvl4pPr marL="6511671" algn="l" defTabSz="4341114" rtl="0" eaLnBrk="1" latinLnBrk="0" hangingPunct="1">
        <a:defRPr sz="8500" kern="1200">
          <a:solidFill>
            <a:schemeClr val="tx1"/>
          </a:solidFill>
          <a:latin typeface="+mn-lt"/>
          <a:ea typeface="+mn-ea"/>
          <a:cs typeface="+mn-cs"/>
        </a:defRPr>
      </a:lvl4pPr>
      <a:lvl5pPr marL="8682228" algn="l" defTabSz="4341114" rtl="0" eaLnBrk="1" latinLnBrk="0" hangingPunct="1">
        <a:defRPr sz="8500" kern="1200">
          <a:solidFill>
            <a:schemeClr val="tx1"/>
          </a:solidFill>
          <a:latin typeface="+mn-lt"/>
          <a:ea typeface="+mn-ea"/>
          <a:cs typeface="+mn-cs"/>
        </a:defRPr>
      </a:lvl5pPr>
      <a:lvl6pPr marL="10852785" algn="l" defTabSz="4341114" rtl="0" eaLnBrk="1" latinLnBrk="0" hangingPunct="1">
        <a:defRPr sz="8500" kern="1200">
          <a:solidFill>
            <a:schemeClr val="tx1"/>
          </a:solidFill>
          <a:latin typeface="+mn-lt"/>
          <a:ea typeface="+mn-ea"/>
          <a:cs typeface="+mn-cs"/>
        </a:defRPr>
      </a:lvl6pPr>
      <a:lvl7pPr marL="13023342" algn="l" defTabSz="4341114" rtl="0" eaLnBrk="1" latinLnBrk="0" hangingPunct="1">
        <a:defRPr sz="8500" kern="1200">
          <a:solidFill>
            <a:schemeClr val="tx1"/>
          </a:solidFill>
          <a:latin typeface="+mn-lt"/>
          <a:ea typeface="+mn-ea"/>
          <a:cs typeface="+mn-cs"/>
        </a:defRPr>
      </a:lvl7pPr>
      <a:lvl8pPr marL="15193899" algn="l" defTabSz="4341114" rtl="0" eaLnBrk="1" latinLnBrk="0" hangingPunct="1">
        <a:defRPr sz="8500" kern="1200">
          <a:solidFill>
            <a:schemeClr val="tx1"/>
          </a:solidFill>
          <a:latin typeface="+mn-lt"/>
          <a:ea typeface="+mn-ea"/>
          <a:cs typeface="+mn-cs"/>
        </a:defRPr>
      </a:lvl8pPr>
      <a:lvl9pPr marL="17364456" algn="l" defTabSz="4341114"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image" Target="../media/image7.png"/><Relationship Id="rId5" Type="http://schemas.openxmlformats.org/officeDocument/2006/relationships/image" Target="../media/image4.jpeg"/><Relationship Id="rId10" Type="http://schemas.openxmlformats.org/officeDocument/2006/relationships/chart" Target="../charts/chart3.xml"/><Relationship Id="rId4" Type="http://schemas.openxmlformats.org/officeDocument/2006/relationships/image" Target="../media/image3.jpe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30000">
              <a:schemeClr val="accent1">
                <a:tint val="44500"/>
                <a:satMod val="160000"/>
                <a:alpha val="75000"/>
              </a:schemeClr>
            </a:gs>
            <a:gs pos="100000">
              <a:schemeClr val="bg1"/>
            </a:gs>
          </a:gsLst>
          <a:lin ang="189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900000" y="7920000"/>
            <a:ext cx="20700000" cy="15481161"/>
          </a:xfrm>
          <a:prstGeom prst="rect">
            <a:avLst/>
          </a:prstGeom>
          <a:noFill/>
        </p:spPr>
        <p:txBody>
          <a:bodyPr wrap="square" rtlCol="0">
            <a:spAutoFit/>
          </a:bodyPr>
          <a:lstStyle/>
          <a:p>
            <a:pPr>
              <a:buFont typeface="Arial" pitchFamily="34" charset="0"/>
              <a:buChar char="•"/>
            </a:pPr>
            <a:r>
              <a:rPr lang="en-US" altLang="zh-CN" sz="4000" b="1" u="sng" dirty="0" smtClean="0"/>
              <a:t>Motivation </a:t>
            </a:r>
            <a:r>
              <a:rPr lang="en-US" altLang="zh-CN" sz="4000" dirty="0" smtClean="0"/>
              <a:t>Networked applications are ubiquitous in home, enterprise, commercial and government. The privacy of networked applications faces risks from its own robustness, operating system that runs beneath them and peers that they exchange sensitive data with. The expanded TCB suggests that they will not achieve adequate privacy assurance.</a:t>
            </a:r>
          </a:p>
          <a:p>
            <a:pPr>
              <a:buFont typeface="Arial" pitchFamily="34" charset="0"/>
              <a:buChar char="•"/>
            </a:pPr>
            <a:endParaRPr lang="en-US" altLang="zh-CN" sz="4000" dirty="0" smtClean="0"/>
          </a:p>
          <a:p>
            <a:pPr>
              <a:buFont typeface="Arial" pitchFamily="34" charset="0"/>
              <a:buChar char="•"/>
            </a:pPr>
            <a:r>
              <a:rPr lang="en-US" altLang="zh-CN" sz="4000" b="1" u="sng" dirty="0" smtClean="0"/>
              <a:t>Background</a:t>
            </a:r>
            <a:r>
              <a:rPr lang="en-US" altLang="zh-CN" sz="4000" u="sng" dirty="0" smtClean="0"/>
              <a:t> </a:t>
            </a:r>
            <a:r>
              <a:rPr lang="en-US" altLang="zh-CN" sz="4000" dirty="0" smtClean="0"/>
              <a:t>Existing virtualization-based security systems do not address the problem of program vulnerability or confine the programming flexibility of sensitive code. To fully employ the strong isolation of virtualization to protect program data secrecy, user should be able to assign programming friendly protection policy to configurable TCB.</a:t>
            </a:r>
          </a:p>
          <a:p>
            <a:pPr>
              <a:buFont typeface="Arial" pitchFamily="34" charset="0"/>
              <a:buChar char="•"/>
            </a:pPr>
            <a:endParaRPr lang="en-US" altLang="zh-CN" sz="4000" dirty="0" smtClean="0"/>
          </a:p>
          <a:p>
            <a:pPr>
              <a:buFont typeface="Arial" pitchFamily="34" charset="0"/>
              <a:buChar char="•"/>
            </a:pPr>
            <a:r>
              <a:rPr lang="en-US" altLang="zh-CN" sz="4000" b="1" u="sng" dirty="0" smtClean="0"/>
              <a:t>Design </a:t>
            </a:r>
            <a:r>
              <a:rPr lang="en-US" altLang="zh-CN" sz="4000" dirty="0" smtClean="0"/>
              <a:t>We propose a virtualization-based system JOAN, which utilizes memory virtualization to expose two privacy aware memory primitives (see the architecture depicted in the figure on the right). On high level, the </a:t>
            </a:r>
            <a:r>
              <a:rPr lang="en-US" altLang="zh-CN" sz="4000" i="1" dirty="0" smtClean="0"/>
              <a:t>sealed memory</a:t>
            </a:r>
            <a:r>
              <a:rPr lang="en-US" altLang="zh-CN" sz="4000" dirty="0" smtClean="0"/>
              <a:t> ensures the sensitive code integrity and reduces the TCB size, while the </a:t>
            </a:r>
            <a:r>
              <a:rPr lang="en-US" altLang="zh-CN" sz="4000" i="1" dirty="0" smtClean="0"/>
              <a:t>exchange memory</a:t>
            </a:r>
            <a:r>
              <a:rPr lang="en-US" altLang="zh-CN" sz="4000" dirty="0" smtClean="0"/>
              <a:t> protects the integrity and privacy of sensitive data. With both virtualized memories, privacy-critical applications can maintain small TCB size and achieve flexible data exchange semantics.</a:t>
            </a:r>
          </a:p>
          <a:p>
            <a:pPr>
              <a:buFont typeface="Arial" pitchFamily="34" charset="0"/>
              <a:buChar char="•"/>
            </a:pPr>
            <a:endParaRPr lang="en-US" altLang="zh-CN" sz="4000" dirty="0" smtClean="0"/>
          </a:p>
          <a:p>
            <a:pPr>
              <a:buFont typeface="Arial" pitchFamily="34" charset="0"/>
              <a:buChar char="•"/>
            </a:pPr>
            <a:r>
              <a:rPr lang="en-US" altLang="zh-CN" sz="4000" b="1" u="sng" dirty="0" smtClean="0"/>
              <a:t>Contribution </a:t>
            </a:r>
            <a:endParaRPr lang="en-US" altLang="zh-CN" sz="4000" dirty="0" smtClean="0"/>
          </a:p>
          <a:p>
            <a:pPr>
              <a:buFont typeface="Wingdings" pitchFamily="2" charset="2"/>
              <a:buChar char="Ø"/>
            </a:pPr>
            <a:r>
              <a:rPr lang="en-US" altLang="zh-CN" sz="4000" dirty="0" smtClean="0"/>
              <a:t>We reduce the TCB to include only user-selected sensitive code and the hypervisor, which is a few order of magnitude smaller than operating system components. </a:t>
            </a:r>
          </a:p>
          <a:p>
            <a:pPr>
              <a:buFont typeface="Wingdings" pitchFamily="2" charset="2"/>
              <a:buChar char="Ø"/>
            </a:pPr>
            <a:r>
              <a:rPr lang="en-US" altLang="zh-CN" sz="4000" dirty="0" smtClean="0"/>
              <a:t>We exploit memory virtualization to provide privacy aware memory primitives. Privacy-critical application can exploit these programming friendly memory primitives to fully integrate with our system while enjoy flexible and secure sensitive data exchange.</a:t>
            </a:r>
          </a:p>
          <a:p>
            <a:pPr>
              <a:buFont typeface="Wingdings" pitchFamily="2" charset="2"/>
              <a:buChar char="Ø"/>
            </a:pPr>
            <a:r>
              <a:rPr lang="en-US" altLang="zh-CN" sz="4000" dirty="0" smtClean="0"/>
              <a:t>We deploy our system in off-shelf hardware environment and enhance the privacy of various practical networked applications. (see below)</a:t>
            </a:r>
            <a:endParaRPr lang="zh-CN" altLang="en-US" sz="4000" dirty="0"/>
          </a:p>
        </p:txBody>
      </p:sp>
      <p:pic>
        <p:nvPicPr>
          <p:cNvPr id="102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600000" y="7920000"/>
            <a:ext cx="10287000" cy="9629775"/>
          </a:xfrm>
          <a:prstGeom prst="rect">
            <a:avLst/>
          </a:prstGeom>
          <a:noFill/>
          <a:ln w="9525">
            <a:noFill/>
            <a:miter lim="800000"/>
            <a:headEnd/>
            <a:tailEnd/>
          </a:ln>
        </p:spPr>
      </p:pic>
      <p:sp>
        <p:nvSpPr>
          <p:cNvPr id="9" name="TextBox 8"/>
          <p:cNvSpPr txBox="1"/>
          <p:nvPr/>
        </p:nvSpPr>
        <p:spPr>
          <a:xfrm>
            <a:off x="21600000" y="18000000"/>
            <a:ext cx="10800000" cy="4320000"/>
          </a:xfrm>
          <a:prstGeom prst="rect">
            <a:avLst/>
          </a:prstGeom>
          <a:noFill/>
        </p:spPr>
        <p:txBody>
          <a:bodyPr wrap="square" rtlCol="0">
            <a:spAutoFit/>
          </a:bodyPr>
          <a:lstStyle/>
          <a:p>
            <a:r>
              <a:rPr lang="en-US" altLang="zh-CN" sz="4000" b="1" u="sng" dirty="0" smtClean="0"/>
              <a:t>JOAN architecture</a:t>
            </a:r>
            <a:r>
              <a:rPr lang="en-US" altLang="zh-CN" sz="4000" dirty="0"/>
              <a:t>:</a:t>
            </a:r>
            <a:r>
              <a:rPr lang="en-US" altLang="zh-CN" sz="4000" dirty="0" smtClean="0"/>
              <a:t> The grey part is the TCB. We enforce two kinds of virtualized special memory:</a:t>
            </a:r>
          </a:p>
          <a:p>
            <a:pPr>
              <a:buFont typeface="Arial" pitchFamily="34" charset="0"/>
              <a:buChar char="•"/>
            </a:pPr>
            <a:r>
              <a:rPr lang="en-US" altLang="zh-CN" sz="4000" b="1" i="1" dirty="0" smtClean="0"/>
              <a:t>Sealed memory</a:t>
            </a:r>
            <a:r>
              <a:rPr lang="en-US" altLang="zh-CN" sz="4000" dirty="0" smtClean="0"/>
              <a:t>: content visible only to sensitive code, used to store sensitive code pages.</a:t>
            </a:r>
          </a:p>
          <a:p>
            <a:pPr>
              <a:buFont typeface="Arial" pitchFamily="34" charset="0"/>
              <a:buChar char="•"/>
            </a:pPr>
            <a:r>
              <a:rPr lang="en-US" altLang="zh-CN" sz="4000" b="1" i="1" dirty="0" smtClean="0"/>
              <a:t>Exchange memory</a:t>
            </a:r>
            <a:r>
              <a:rPr lang="en-US" altLang="zh-CN" sz="4000" dirty="0" smtClean="0"/>
              <a:t>: present encrypted view to untrusted code, allow verbatim copy but no modification.</a:t>
            </a:r>
            <a:r>
              <a:rPr lang="zh-CN" altLang="en-US" sz="4000" dirty="0" smtClean="0"/>
              <a:t> </a:t>
            </a:r>
            <a:r>
              <a:rPr lang="en-US" altLang="zh-CN" sz="4000" dirty="0" smtClean="0"/>
              <a:t>Used to exchange sensitive data.</a:t>
            </a:r>
          </a:p>
        </p:txBody>
      </p:sp>
      <p:sp>
        <p:nvSpPr>
          <p:cNvPr id="10" name="标题 1"/>
          <p:cNvSpPr>
            <a:spLocks noGrp="1"/>
          </p:cNvSpPr>
          <p:nvPr>
            <p:ph type="ctrTitle"/>
          </p:nvPr>
        </p:nvSpPr>
        <p:spPr>
          <a:xfrm>
            <a:off x="0" y="0"/>
            <a:ext cx="32764413" cy="3600000"/>
          </a:xfrm>
        </p:spPr>
        <p:txBody>
          <a:bodyPr>
            <a:normAutofit/>
          </a:bodyPr>
          <a:lstStyle/>
          <a:p>
            <a:r>
              <a:rPr lang="en-US" altLang="zh-CN" sz="8000" b="1" dirty="0" smtClean="0"/>
              <a:t>JOAN: shepherd application privacy with </a:t>
            </a:r>
            <a:br>
              <a:rPr lang="en-US" altLang="zh-CN" sz="8000" b="1" dirty="0" smtClean="0"/>
            </a:br>
            <a:r>
              <a:rPr lang="en-US" altLang="zh-CN" sz="8000" b="1" dirty="0" smtClean="0"/>
              <a:t>virtualized special purpose memory</a:t>
            </a:r>
            <a:endParaRPr lang="zh-CN" altLang="en-US" sz="8000" b="1" dirty="0"/>
          </a:p>
        </p:txBody>
      </p:sp>
      <p:sp>
        <p:nvSpPr>
          <p:cNvPr id="11" name="副标题 2"/>
          <p:cNvSpPr>
            <a:spLocks noGrp="1"/>
          </p:cNvSpPr>
          <p:nvPr>
            <p:ph type="subTitle" idx="1"/>
          </p:nvPr>
        </p:nvSpPr>
        <p:spPr>
          <a:xfrm>
            <a:off x="900000" y="3600000"/>
            <a:ext cx="16814334" cy="3600000"/>
          </a:xfrm>
        </p:spPr>
        <p:txBody>
          <a:bodyPr>
            <a:normAutofit/>
          </a:bodyPr>
          <a:lstStyle/>
          <a:p>
            <a:r>
              <a:rPr lang="en-US" altLang="zh-CN" sz="6000" dirty="0" err="1" smtClean="0">
                <a:solidFill>
                  <a:schemeClr val="tx1"/>
                </a:solidFill>
              </a:rPr>
              <a:t>Mingyuan</a:t>
            </a:r>
            <a:r>
              <a:rPr lang="en-US" altLang="zh-CN" sz="6000" dirty="0" smtClean="0">
                <a:solidFill>
                  <a:schemeClr val="tx1"/>
                </a:solidFill>
              </a:rPr>
              <a:t> Xia, Miao Yu, </a:t>
            </a:r>
            <a:r>
              <a:rPr lang="en-US" altLang="zh-CN" sz="6000" dirty="0" err="1" smtClean="0">
                <a:solidFill>
                  <a:schemeClr val="tx1"/>
                </a:solidFill>
              </a:rPr>
              <a:t>Zhengwei</a:t>
            </a:r>
            <a:r>
              <a:rPr lang="en-US" altLang="zh-CN" sz="6000" dirty="0" smtClean="0">
                <a:solidFill>
                  <a:schemeClr val="tx1"/>
                </a:solidFill>
              </a:rPr>
              <a:t> </a:t>
            </a:r>
            <a:r>
              <a:rPr lang="en-US" altLang="zh-CN" sz="6000" dirty="0" err="1" smtClean="0">
                <a:solidFill>
                  <a:schemeClr val="tx1"/>
                </a:solidFill>
              </a:rPr>
              <a:t>Qi</a:t>
            </a:r>
            <a:r>
              <a:rPr lang="en-US" altLang="zh-CN" sz="6000" dirty="0" smtClean="0">
                <a:solidFill>
                  <a:schemeClr val="tx1"/>
                </a:solidFill>
              </a:rPr>
              <a:t>, </a:t>
            </a:r>
            <a:r>
              <a:rPr lang="en-US" altLang="zh-CN" sz="6000" dirty="0" err="1" smtClean="0">
                <a:solidFill>
                  <a:schemeClr val="tx1"/>
                </a:solidFill>
              </a:rPr>
              <a:t>Haibing</a:t>
            </a:r>
            <a:r>
              <a:rPr lang="en-US" altLang="zh-CN" sz="6000" dirty="0" smtClean="0">
                <a:solidFill>
                  <a:schemeClr val="tx1"/>
                </a:solidFill>
              </a:rPr>
              <a:t> Guan</a:t>
            </a:r>
          </a:p>
          <a:p>
            <a:r>
              <a:rPr lang="en-US" altLang="zh-CN" sz="6000" b="1" dirty="0" smtClean="0">
                <a:solidFill>
                  <a:schemeClr val="tx1"/>
                </a:solidFill>
              </a:rPr>
              <a:t>Shanghai Jiao Tong University</a:t>
            </a:r>
          </a:p>
          <a:p>
            <a:r>
              <a:rPr lang="en-US" altLang="zh-CN" sz="6000" u="sng" dirty="0" smtClean="0">
                <a:solidFill>
                  <a:schemeClr val="tx1"/>
                </a:solidFill>
              </a:rPr>
              <a:t>http://202.120.40.124/index.php/VM:Joan_project</a:t>
            </a:r>
            <a:endParaRPr lang="zh-CN" altLang="en-US" sz="6000" u="sng" dirty="0">
              <a:solidFill>
                <a:schemeClr val="tx1"/>
              </a:solidFill>
            </a:endParaRPr>
          </a:p>
        </p:txBody>
      </p:sp>
      <p:sp>
        <p:nvSpPr>
          <p:cNvPr id="12" name="矩形 11"/>
          <p:cNvSpPr/>
          <p:nvPr/>
        </p:nvSpPr>
        <p:spPr>
          <a:xfrm>
            <a:off x="28260000" y="3600000"/>
            <a:ext cx="3600000" cy="2610000"/>
          </a:xfrm>
          <a:prstGeom prst="rect">
            <a:avLst/>
          </a:prstGeom>
          <a:noFill/>
          <a:ln w="762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虚尾箭头 12"/>
          <p:cNvSpPr/>
          <p:nvPr/>
        </p:nvSpPr>
        <p:spPr>
          <a:xfrm>
            <a:off x="18110398" y="3960740"/>
            <a:ext cx="9289032" cy="2088232"/>
          </a:xfrm>
          <a:prstGeom prst="strip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zh-CN" sz="6000" b="1" i="1" dirty="0" smtClean="0">
                <a:solidFill>
                  <a:schemeClr val="bg1"/>
                </a:solidFill>
              </a:rPr>
              <a:t>Get a card for brief</a:t>
            </a:r>
            <a:endParaRPr lang="zh-CN" altLang="en-US" sz="6000" b="1" i="1" dirty="0">
              <a:solidFill>
                <a:schemeClr val="bg1"/>
              </a:solidFill>
            </a:endParaRPr>
          </a:p>
        </p:txBody>
      </p:sp>
      <p:pic>
        <p:nvPicPr>
          <p:cNvPr id="16" name="Picture 4" descr="C:\Documents and Settings\chillygs\桌面\2411631_b.png"/>
          <p:cNvPicPr>
            <a:picLocks noChangeArrowheads="1"/>
          </p:cNvPicPr>
          <p:nvPr/>
        </p:nvPicPr>
        <p:blipFill>
          <a:blip r:embed="rId3" cstate="print"/>
          <a:srcRect/>
          <a:stretch>
            <a:fillRect/>
          </a:stretch>
        </p:blipFill>
        <p:spPr bwMode="auto">
          <a:xfrm>
            <a:off x="1980000" y="38880000"/>
            <a:ext cx="28800000" cy="3600000"/>
          </a:xfrm>
          <a:prstGeom prst="rect">
            <a:avLst/>
          </a:prstGeom>
          <a:blipFill dpi="0" rotWithShape="1">
            <a:blip r:embed="rId4" cstate="print">
              <a:alphaModFix amt="30000"/>
            </a:blip>
            <a:srcRect/>
            <a:tile tx="0" ty="0" sx="100000" sy="100000" flip="none" algn="tl"/>
          </a:blipFill>
        </p:spPr>
      </p:pic>
      <p:sp>
        <p:nvSpPr>
          <p:cNvPr id="18" name="矩形 17"/>
          <p:cNvSpPr/>
          <p:nvPr/>
        </p:nvSpPr>
        <p:spPr>
          <a:xfrm>
            <a:off x="1980000" y="38880000"/>
            <a:ext cx="28800000" cy="3528392"/>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Picture 2" descr="C:\Documents and Settings\chillygs\桌面\SJTU pic\SJTU pic\logo.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8000000" y="39240000"/>
            <a:ext cx="10180131" cy="2808312"/>
          </a:xfrm>
          <a:prstGeom prst="rect">
            <a:avLst/>
          </a:prstGeom>
          <a:noFill/>
        </p:spPr>
      </p:pic>
      <p:sp>
        <p:nvSpPr>
          <p:cNvPr id="19" name="TextBox 3"/>
          <p:cNvSpPr txBox="1">
            <a:spLocks noChangeArrowheads="1"/>
          </p:cNvSpPr>
          <p:nvPr/>
        </p:nvSpPr>
        <p:spPr bwMode="auto">
          <a:xfrm>
            <a:off x="900113" y="23762940"/>
            <a:ext cx="10080625" cy="1323975"/>
          </a:xfrm>
          <a:prstGeom prst="rect">
            <a:avLst/>
          </a:prstGeom>
          <a:noFill/>
          <a:ln w="9525">
            <a:noFill/>
            <a:miter lim="800000"/>
            <a:headEnd/>
            <a:tailEnd/>
          </a:ln>
        </p:spPr>
        <p:txBody>
          <a:bodyPr>
            <a:spAutoFit/>
          </a:bodyPr>
          <a:lstStyle/>
          <a:p>
            <a:pPr algn="ctr"/>
            <a:r>
              <a:rPr lang="en-US" altLang="zh-CN" sz="8000" b="1"/>
              <a:t>Case 1:  DNS</a:t>
            </a:r>
            <a:endParaRPr lang="zh-CN" altLang="en-US" sz="8000" b="1"/>
          </a:p>
        </p:txBody>
      </p:sp>
      <p:sp>
        <p:nvSpPr>
          <p:cNvPr id="20" name="TextBox 7"/>
          <p:cNvSpPr txBox="1">
            <a:spLocks noChangeArrowheads="1"/>
          </p:cNvSpPr>
          <p:nvPr/>
        </p:nvSpPr>
        <p:spPr bwMode="auto">
          <a:xfrm>
            <a:off x="900113" y="25383778"/>
            <a:ext cx="10080625" cy="2879725"/>
          </a:xfrm>
          <a:prstGeom prst="rect">
            <a:avLst/>
          </a:prstGeom>
          <a:noFill/>
          <a:ln w="9525">
            <a:noFill/>
            <a:miter lim="800000"/>
            <a:headEnd/>
            <a:tailEnd/>
          </a:ln>
        </p:spPr>
        <p:txBody>
          <a:bodyPr/>
          <a:lstStyle/>
          <a:p>
            <a:r>
              <a:rPr lang="en-US" altLang="zh-CN" sz="4000" dirty="0" smtClean="0"/>
              <a:t>Legacy DNS services are distributed with plain text UDP packet. JOAN-aware version bridge a secure and private channel and circumvent potential request trace with exchange memory.</a:t>
            </a:r>
            <a:endParaRPr lang="zh-CN" altLang="en-US" sz="4000" dirty="0"/>
          </a:p>
        </p:txBody>
      </p:sp>
      <p:sp>
        <p:nvSpPr>
          <p:cNvPr id="21" name="TextBox 11"/>
          <p:cNvSpPr txBox="1">
            <a:spLocks noChangeArrowheads="1"/>
          </p:cNvSpPr>
          <p:nvPr/>
        </p:nvSpPr>
        <p:spPr bwMode="auto">
          <a:xfrm>
            <a:off x="21780500" y="23762940"/>
            <a:ext cx="10079038" cy="1323975"/>
          </a:xfrm>
          <a:prstGeom prst="rect">
            <a:avLst/>
          </a:prstGeom>
          <a:noFill/>
          <a:ln w="9525">
            <a:noFill/>
            <a:miter lim="800000"/>
            <a:headEnd/>
            <a:tailEnd/>
          </a:ln>
        </p:spPr>
        <p:txBody>
          <a:bodyPr>
            <a:spAutoFit/>
          </a:bodyPr>
          <a:lstStyle/>
          <a:p>
            <a:pPr algn="ctr"/>
            <a:r>
              <a:rPr lang="en-US" altLang="zh-CN" sz="8000" b="1" dirty="0"/>
              <a:t>Case 3:  FTP</a:t>
            </a:r>
            <a:endParaRPr lang="zh-CN" altLang="en-US" sz="8000" b="1" dirty="0"/>
          </a:p>
        </p:txBody>
      </p:sp>
      <p:sp>
        <p:nvSpPr>
          <p:cNvPr id="22" name="TextBox 12"/>
          <p:cNvSpPr txBox="1">
            <a:spLocks noChangeArrowheads="1"/>
          </p:cNvSpPr>
          <p:nvPr/>
        </p:nvSpPr>
        <p:spPr bwMode="auto">
          <a:xfrm>
            <a:off x="21780500" y="25383778"/>
            <a:ext cx="10079038" cy="2879725"/>
          </a:xfrm>
          <a:prstGeom prst="rect">
            <a:avLst/>
          </a:prstGeom>
          <a:noFill/>
          <a:ln w="9525">
            <a:noFill/>
            <a:miter lim="800000"/>
            <a:headEnd/>
            <a:tailEnd/>
          </a:ln>
        </p:spPr>
        <p:txBody>
          <a:bodyPr/>
          <a:lstStyle/>
          <a:p>
            <a:r>
              <a:rPr lang="en-US" altLang="zh-CN" sz="4000" dirty="0" smtClean="0"/>
              <a:t>FTP software stands for bandwidth-sensitive application. Legacy FTP software transmits plain text file content over network without privacy consideration. </a:t>
            </a:r>
            <a:r>
              <a:rPr lang="en-US" altLang="zh-CN" sz="4000" smtClean="0"/>
              <a:t>JOAN-aware </a:t>
            </a:r>
            <a:r>
              <a:rPr lang="en-US" altLang="zh-CN" sz="4000" dirty="0" smtClean="0"/>
              <a:t>FTP client uses exchange memory as transmission buffer to interchange encrypted data stream securely.</a:t>
            </a:r>
            <a:endParaRPr lang="zh-CN" altLang="en-US" sz="4000" dirty="0"/>
          </a:p>
        </p:txBody>
      </p:sp>
      <p:sp>
        <p:nvSpPr>
          <p:cNvPr id="23" name="TextBox 13"/>
          <p:cNvSpPr txBox="1">
            <a:spLocks noChangeArrowheads="1"/>
          </p:cNvSpPr>
          <p:nvPr/>
        </p:nvSpPr>
        <p:spPr bwMode="auto">
          <a:xfrm>
            <a:off x="11339513" y="23762940"/>
            <a:ext cx="10080625" cy="1323975"/>
          </a:xfrm>
          <a:prstGeom prst="rect">
            <a:avLst/>
          </a:prstGeom>
          <a:noFill/>
          <a:ln w="9525">
            <a:noFill/>
            <a:miter lim="800000"/>
            <a:headEnd/>
            <a:tailEnd/>
          </a:ln>
        </p:spPr>
        <p:txBody>
          <a:bodyPr>
            <a:spAutoFit/>
          </a:bodyPr>
          <a:lstStyle/>
          <a:p>
            <a:pPr algn="ctr"/>
            <a:r>
              <a:rPr lang="en-US" altLang="zh-CN" sz="8000" b="1" dirty="0"/>
              <a:t>Case 2:  BT</a:t>
            </a:r>
            <a:endParaRPr lang="zh-CN" altLang="en-US" sz="8000" b="1" dirty="0"/>
          </a:p>
        </p:txBody>
      </p:sp>
      <p:sp>
        <p:nvSpPr>
          <p:cNvPr id="24" name="TextBox 14"/>
          <p:cNvSpPr txBox="1">
            <a:spLocks noChangeArrowheads="1"/>
          </p:cNvSpPr>
          <p:nvPr/>
        </p:nvSpPr>
        <p:spPr bwMode="auto">
          <a:xfrm>
            <a:off x="11339513" y="25383778"/>
            <a:ext cx="10080625" cy="2879725"/>
          </a:xfrm>
          <a:prstGeom prst="rect">
            <a:avLst/>
          </a:prstGeom>
          <a:noFill/>
          <a:ln w="9525">
            <a:noFill/>
            <a:miter lim="800000"/>
            <a:headEnd/>
            <a:tailEnd/>
          </a:ln>
        </p:spPr>
        <p:txBody>
          <a:bodyPr/>
          <a:lstStyle/>
          <a:p>
            <a:r>
              <a:rPr lang="en-US" altLang="zh-CN" sz="4000" dirty="0" smtClean="0"/>
              <a:t>JOAN-aware tracker protects peer lists from being exposed to privacy-unaware clients. So privacy-aware will not risk sharing files with peers that may disclose privacy information.</a:t>
            </a:r>
            <a:endParaRPr lang="zh-CN" altLang="en-US" sz="4000" dirty="0"/>
          </a:p>
        </p:txBody>
      </p:sp>
      <p:cxnSp>
        <p:nvCxnSpPr>
          <p:cNvPr id="25" name="直接连接符 24"/>
          <p:cNvCxnSpPr/>
          <p:nvPr/>
        </p:nvCxnSpPr>
        <p:spPr>
          <a:xfrm>
            <a:off x="0" y="38163153"/>
            <a:ext cx="32759650"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0" y="23762940"/>
            <a:ext cx="32759650"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1160125" y="23762940"/>
            <a:ext cx="0" cy="14400213"/>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1599525" y="23762940"/>
            <a:ext cx="0" cy="14400213"/>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763" y="28263503"/>
            <a:ext cx="32759650" cy="0"/>
          </a:xfrm>
          <a:prstGeom prst="line">
            <a:avLst/>
          </a:prstGeom>
          <a:ln>
            <a:noFill/>
          </a:ln>
        </p:spPr>
        <p:style>
          <a:lnRef idx="1">
            <a:schemeClr val="accent1"/>
          </a:lnRef>
          <a:fillRef idx="0">
            <a:schemeClr val="accent1"/>
          </a:fillRef>
          <a:effectRef idx="0">
            <a:schemeClr val="accent1"/>
          </a:effectRef>
          <a:fontRef idx="minor">
            <a:schemeClr val="tx1"/>
          </a:fontRef>
        </p:style>
      </p:cxnSp>
      <p:graphicFrame>
        <p:nvGraphicFramePr>
          <p:cNvPr id="30" name="图表 29"/>
          <p:cNvGraphicFramePr>
            <a:graphicFrameLocks noChangeAspect="1"/>
          </p:cNvGraphicFramePr>
          <p:nvPr/>
        </p:nvGraphicFramePr>
        <p:xfrm>
          <a:off x="324422" y="33919838"/>
          <a:ext cx="5859175" cy="2736304"/>
        </p:xfrm>
        <a:graphic>
          <a:graphicData uri="http://schemas.openxmlformats.org/drawingml/2006/chart">
            <c:chart xmlns:c="http://schemas.openxmlformats.org/drawingml/2006/chart" xmlns:r="http://schemas.openxmlformats.org/officeDocument/2006/relationships" r:id="rId6"/>
          </a:graphicData>
        </a:graphic>
      </p:graphicFrame>
      <p:pic>
        <p:nvPicPr>
          <p:cNvPr id="31" name="Picture 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851025" y="28725465"/>
            <a:ext cx="8178800" cy="4441825"/>
          </a:xfrm>
          <a:prstGeom prst="rect">
            <a:avLst/>
          </a:prstGeom>
          <a:noFill/>
          <a:ln w="9525">
            <a:noFill/>
            <a:miter lim="800000"/>
            <a:headEnd/>
            <a:tailEnd/>
          </a:ln>
          <a:effectLst/>
        </p:spPr>
      </p:pic>
      <p:pic>
        <p:nvPicPr>
          <p:cNvPr id="32" name="图片 31" descr="C:\Users\kenmark\Desktop\untitled.jpg"/>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5827713" y="33632428"/>
            <a:ext cx="5273675" cy="3948112"/>
          </a:xfrm>
          <a:prstGeom prst="rect">
            <a:avLst/>
          </a:prstGeom>
          <a:noFill/>
          <a:ln w="9525">
            <a:noFill/>
            <a:miter lim="800000"/>
            <a:headEnd/>
            <a:tailEnd/>
          </a:ln>
        </p:spPr>
      </p:pic>
      <p:graphicFrame>
        <p:nvGraphicFramePr>
          <p:cNvPr id="34" name="图表 33"/>
          <p:cNvGraphicFramePr/>
          <p:nvPr/>
        </p:nvGraphicFramePr>
        <p:xfrm>
          <a:off x="22358870" y="29235548"/>
          <a:ext cx="8784976" cy="3600422"/>
        </p:xfrm>
        <a:graphic>
          <a:graphicData uri="http://schemas.openxmlformats.org/drawingml/2006/chart">
            <c:chart xmlns:c="http://schemas.openxmlformats.org/drawingml/2006/chart" xmlns:r="http://schemas.openxmlformats.org/officeDocument/2006/relationships" r:id="rId9"/>
          </a:graphicData>
        </a:graphic>
      </p:graphicFrame>
      <p:sp>
        <p:nvSpPr>
          <p:cNvPr id="36" name="TextBox 37"/>
          <p:cNvSpPr txBox="1">
            <a:spLocks noChangeArrowheads="1"/>
          </p:cNvSpPr>
          <p:nvPr/>
        </p:nvSpPr>
        <p:spPr bwMode="auto">
          <a:xfrm>
            <a:off x="27039390" y="34492727"/>
            <a:ext cx="4824536" cy="2879725"/>
          </a:xfrm>
          <a:prstGeom prst="rect">
            <a:avLst/>
          </a:prstGeom>
          <a:noFill/>
          <a:ln w="9525">
            <a:noFill/>
            <a:miter lim="800000"/>
            <a:headEnd/>
            <a:tailEnd/>
          </a:ln>
        </p:spPr>
        <p:txBody>
          <a:bodyPr/>
          <a:lstStyle/>
          <a:p>
            <a:r>
              <a:rPr lang="en-US" altLang="zh-CN" sz="4000" dirty="0" smtClean="0"/>
              <a:t>JOAN FTP throughput speed </a:t>
            </a:r>
            <a:r>
              <a:rPr lang="en-US" altLang="zh-CN" sz="4000" dirty="0" err="1" smtClean="0"/>
              <a:t>vs</a:t>
            </a:r>
            <a:r>
              <a:rPr lang="en-US" altLang="zh-CN" sz="4000" dirty="0" smtClean="0"/>
              <a:t> different exchange memory size</a:t>
            </a:r>
            <a:endParaRPr lang="zh-CN" altLang="en-US" sz="4000" dirty="0"/>
          </a:p>
        </p:txBody>
      </p:sp>
      <p:sp>
        <p:nvSpPr>
          <p:cNvPr id="37" name="TextBox 38"/>
          <p:cNvSpPr txBox="1">
            <a:spLocks noChangeArrowheads="1"/>
          </p:cNvSpPr>
          <p:nvPr/>
        </p:nvSpPr>
        <p:spPr bwMode="auto">
          <a:xfrm>
            <a:off x="22430929" y="32979964"/>
            <a:ext cx="8856933" cy="1075728"/>
          </a:xfrm>
          <a:prstGeom prst="rect">
            <a:avLst/>
          </a:prstGeom>
          <a:noFill/>
          <a:ln w="9525">
            <a:noFill/>
            <a:miter lim="800000"/>
            <a:headEnd/>
            <a:tailEnd/>
          </a:ln>
        </p:spPr>
        <p:txBody>
          <a:bodyPr/>
          <a:lstStyle/>
          <a:p>
            <a:pPr algn="ctr"/>
            <a:r>
              <a:rPr lang="en-US" altLang="zh-CN" sz="4000" dirty="0" smtClean="0"/>
              <a:t>JOAN FTP </a:t>
            </a:r>
            <a:r>
              <a:rPr lang="en-US" altLang="zh-CN" sz="4000" dirty="0" err="1" smtClean="0"/>
              <a:t>vs</a:t>
            </a:r>
            <a:r>
              <a:rPr lang="en-US" altLang="zh-CN" sz="4000" dirty="0" smtClean="0"/>
              <a:t> FTP variations</a:t>
            </a:r>
            <a:endParaRPr lang="zh-CN" altLang="en-US" sz="4000" dirty="0"/>
          </a:p>
        </p:txBody>
      </p:sp>
      <p:graphicFrame>
        <p:nvGraphicFramePr>
          <p:cNvPr id="38" name="图表 37"/>
          <p:cNvGraphicFramePr/>
          <p:nvPr/>
        </p:nvGraphicFramePr>
        <p:xfrm>
          <a:off x="22286862" y="33844060"/>
          <a:ext cx="4680520" cy="4248472"/>
        </p:xfrm>
        <a:graphic>
          <a:graphicData uri="http://schemas.openxmlformats.org/drawingml/2006/chart">
            <c:chart xmlns:c="http://schemas.openxmlformats.org/drawingml/2006/chart" xmlns:r="http://schemas.openxmlformats.org/officeDocument/2006/relationships" r:id="rId10"/>
          </a:graphicData>
        </a:graphic>
      </p:graphicFrame>
      <p:pic>
        <p:nvPicPr>
          <p:cNvPr id="2" name="Picture 2"/>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12061726" y="28731814"/>
            <a:ext cx="8584470" cy="90726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78</TotalTime>
  <Words>478</Words>
  <Application>Microsoft Office PowerPoint</Application>
  <PresentationFormat>自定义</PresentationFormat>
  <Paragraphs>27</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JOAN: shepherd application privacy with  virtualized special purpose memory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kenmark</dc:creator>
  <cp:lastModifiedBy>kenmark</cp:lastModifiedBy>
  <cp:revision>87</cp:revision>
  <dcterms:created xsi:type="dcterms:W3CDTF">2010-09-30T06:45:26Z</dcterms:created>
  <dcterms:modified xsi:type="dcterms:W3CDTF">2010-09-30T08:15:44Z</dcterms:modified>
</cp:coreProperties>
</file>