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321" r:id="rId2"/>
    <p:sldId id="324" r:id="rId3"/>
    <p:sldId id="326" r:id="rId4"/>
    <p:sldId id="339" r:id="rId5"/>
    <p:sldId id="338" r:id="rId6"/>
    <p:sldId id="340" r:id="rId7"/>
    <p:sldId id="327" r:id="rId8"/>
    <p:sldId id="330" r:id="rId9"/>
    <p:sldId id="341" r:id="rId10"/>
    <p:sldId id="331" r:id="rId11"/>
    <p:sldId id="332" r:id="rId12"/>
    <p:sldId id="349" r:id="rId13"/>
    <p:sldId id="342" r:id="rId14"/>
    <p:sldId id="343" r:id="rId15"/>
    <p:sldId id="344" r:id="rId16"/>
    <p:sldId id="348" r:id="rId17"/>
    <p:sldId id="345" r:id="rId18"/>
    <p:sldId id="346" r:id="rId19"/>
    <p:sldId id="336" r:id="rId20"/>
    <p:sldId id="337" r:id="rId21"/>
    <p:sldId id="323"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505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3469" autoAdjust="0"/>
  </p:normalViewPr>
  <p:slideViewPr>
    <p:cSldViewPr>
      <p:cViewPr>
        <p:scale>
          <a:sx n="66" d="100"/>
          <a:sy n="66" d="100"/>
        </p:scale>
        <p:origin x="-888" y="168"/>
      </p:cViewPr>
      <p:guideLst>
        <p:guide orient="horz" pos="2160"/>
        <p:guide pos="2880"/>
      </p:guideLst>
    </p:cSldViewPr>
  </p:slideViewPr>
  <p:notesTextViewPr>
    <p:cViewPr>
      <p:scale>
        <a:sx n="100" d="100"/>
        <a:sy n="100" d="100"/>
      </p:scale>
      <p:origin x="0" y="0"/>
    </p:cViewPr>
  </p:notesTextViewPr>
  <p:notesViewPr>
    <p:cSldViewPr>
      <p:cViewPr varScale="1">
        <p:scale>
          <a:sx n="97" d="100"/>
          <a:sy n="97" d="100"/>
        </p:scale>
        <p:origin x="-35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CE9867-669D-41CC-8084-B5A552F99238}" type="datetimeFigureOut">
              <a:rPr lang="en-US" smtClean="0"/>
              <a:pPr/>
              <a:t>6/20/2013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6B21C1-F047-43B1-9B3D-2CB01B04D5B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CA21BAE-32FF-4F65-90EA-3D949204D02A}" type="datetimeFigureOut">
              <a:rPr lang="zh-CN" altLang="en-US"/>
              <a:pPr>
                <a:defRPr/>
              </a:pPr>
              <a:t>2013/6/20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4D18862-D528-4170-B03A-9ACA17C54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Cloud gaming is a game service that executes</a:t>
            </a:r>
            <a:r>
              <a:rPr lang="en-US" baseline="0" dirty="0" smtClean="0"/>
              <a:t> </a:t>
            </a:r>
            <a:r>
              <a:rPr lang="en-US" dirty="0" smtClean="0"/>
              <a:t>the game programs and renders the graphics on the server</a:t>
            </a:r>
            <a:r>
              <a:rPr lang="en-US" baseline="0" dirty="0" smtClean="0"/>
              <a:t> </a:t>
            </a:r>
            <a:r>
              <a:rPr lang="en-US" dirty="0" smtClean="0"/>
              <a:t>side, while players stream the video through broadband connection</a:t>
            </a:r>
            <a:r>
              <a:rPr lang="en-US" baseline="0" dirty="0" smtClean="0"/>
              <a:t> </a:t>
            </a:r>
            <a:r>
              <a:rPr lang="en-US" dirty="0" smtClean="0"/>
              <a:t>using thin clients. Nowadays, more and more game companies embrace cloud gaming platform</a:t>
            </a:r>
            <a:r>
              <a:rPr lang="en-US" baseline="0" dirty="0" smtClean="0"/>
              <a:t> to sell their game experience.</a:t>
            </a:r>
            <a:endParaRPr lang="en-US" dirty="0" smtClean="0"/>
          </a:p>
          <a:p>
            <a:pPr marL="228600" indent="-228600">
              <a:buAutoNum type="arabicPeriod"/>
            </a:pPr>
            <a:endParaRPr lang="en-US" dirty="0" smtClean="0"/>
          </a:p>
          <a:p>
            <a:pPr marL="228600" indent="-228600">
              <a:buAutoNum type="arabicPeriod"/>
            </a:pPr>
            <a:r>
              <a:rPr lang="en-US" dirty="0" smtClean="0"/>
              <a:t>Advantage: </a:t>
            </a:r>
          </a:p>
          <a:p>
            <a:pPr marL="685800" lvl="1" indent="-228600">
              <a:buAutoNum type="arabicParenBoth"/>
            </a:pPr>
            <a:r>
              <a:rPr lang="en-US" dirty="0" smtClean="0"/>
              <a:t> Allows easy access to games without owning</a:t>
            </a:r>
            <a:r>
              <a:rPr lang="en-US" baseline="0" dirty="0" smtClean="0"/>
              <a:t> </a:t>
            </a:r>
            <a:r>
              <a:rPr lang="en-US" dirty="0" smtClean="0"/>
              <a:t>a console or high-end graphics cards or Graphics Processing</a:t>
            </a:r>
            <a:r>
              <a:rPr lang="en-US" baseline="0" dirty="0" smtClean="0"/>
              <a:t> </a:t>
            </a:r>
            <a:r>
              <a:rPr lang="en-US" dirty="0" smtClean="0"/>
              <a:t>Unit (GPU)</a:t>
            </a:r>
          </a:p>
          <a:p>
            <a:pPr marL="685800" lvl="1" indent="-228600">
              <a:buAutoNum type="arabicParenBoth"/>
            </a:pPr>
            <a:r>
              <a:rPr lang="en-US" dirty="0" smtClean="0"/>
              <a:t> Game distribution and maintenance become</a:t>
            </a:r>
            <a:r>
              <a:rPr lang="en-US" baseline="0" dirty="0" smtClean="0"/>
              <a:t> </a:t>
            </a:r>
            <a:r>
              <a:rPr lang="en-US" dirty="0" smtClean="0"/>
              <a:t>much easier</a:t>
            </a:r>
          </a:p>
          <a:p>
            <a:pPr marL="228600" indent="-228600">
              <a:buAutoNum type="arabicPeriod"/>
            </a:pPr>
            <a:r>
              <a:rPr lang="en-US" dirty="0" smtClean="0"/>
              <a:t>In a traditional scenario,</a:t>
            </a:r>
            <a:r>
              <a:rPr lang="en-US" baseline="0" dirty="0" smtClean="0"/>
              <a:t> the cloud gaming server exclusively assign GPU to each VM, which runs one game inside to ensure the Service Level Agreement</a:t>
            </a:r>
            <a:r>
              <a:rPr lang="en-US" dirty="0" smtClean="0"/>
              <a:t> </a:t>
            </a:r>
          </a:p>
          <a:p>
            <a:pPr marL="685800" lvl="1" indent="-228600">
              <a:buNone/>
            </a:pPr>
            <a:endParaRPr lang="en-US" dirty="0" smtClean="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Side-Effect Latency: Put sleep after</a:t>
            </a:r>
            <a:r>
              <a:rPr lang="en-US" baseline="0" dirty="0" smtClean="0"/>
              <a:t> SwapBuffer() causes Side-Effect Latency. Reason: Latency is the time between two SwapBuffer(). If we put sleep in the last, then the latency includes the last round sleep time and this round computation time. This results in the worst case even worse.</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SLA-aware scheduling may result in low GPU utilization with an insufficient number of VMs. On the other hand, proportional-share scheduling can maximize utilization but inappropriate weights can lead to starvation of some VM</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SLA-aware scheduling may result in low GPU utilization with an insufficient number of VMs. On the other hand, proportional-share scheduling can maximize utilization but inappropriate weights can lead to starvation of some VM</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SLA-aware scheduling may result in low GPU utilization with an insufficient number of VMs. On the other hand, proportional-share scheduling can maximize utilization but inappropriate weights can lead to starvation of some VM</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SLA-aware scheduling may result in low GPU utilization with an insufficient number of VMs. On the other hand, proportional-share scheduling can maximize utilization but inappropriate weights can lead to starvation of some VM</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43C73A3-0E9A-4646-990F-5B5932018E7B}" type="slidenum">
              <a:rPr lang="zh-CN" altLang="en-US" sz="1200">
                <a:latin typeface="+mn-lt"/>
                <a:ea typeface="+mn-ea"/>
                <a:cs typeface="+mn-cs"/>
              </a:rPr>
              <a:pPr algn="r" fontAlgn="auto">
                <a:spcBef>
                  <a:spcPts val="0"/>
                </a:spcBef>
                <a:spcAft>
                  <a:spcPts val="0"/>
                </a:spcAft>
                <a:defRPr/>
              </a:pPr>
              <a:t>19</a:t>
            </a:fld>
            <a:endParaRPr lang="zh-CN" altLang="en-US" sz="1200">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宋体" pitchFamily="2" charset="-122"/>
              </a:rPr>
              <a:t>More Recent work</a:t>
            </a:r>
          </a:p>
        </p:txBody>
      </p:sp>
      <p:sp>
        <p:nvSpPr>
          <p:cNvPr id="4" name="Slide Number Placeholder 3"/>
          <p:cNvSpPr>
            <a:spLocks noGrp="1"/>
          </p:cNvSpPr>
          <p:nvPr>
            <p:ph type="sldNum" sz="quarter" idx="5"/>
          </p:nvPr>
        </p:nvSpPr>
        <p:spPr/>
        <p:txBody>
          <a:bodyPr/>
          <a:lstStyle/>
          <a:p>
            <a:pPr>
              <a:defRPr/>
            </a:pPr>
            <a:fld id="{18CA14CA-A5EE-42FF-96C4-45673CC78AF3}" type="slidenum">
              <a:rPr lang="zh-CN" altLang="en-US" smtClean="0"/>
              <a:pPr>
                <a:defRPr/>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宋体" pitchFamily="2" charset="-122"/>
              </a:rPr>
              <a:t>Table:</a:t>
            </a:r>
            <a:r>
              <a:rPr lang="en-US" baseline="0" dirty="0" smtClean="0">
                <a:ea typeface="宋体" pitchFamily="2" charset="-122"/>
              </a:rPr>
              <a:t> </a:t>
            </a:r>
            <a:r>
              <a:rPr lang="en-US" sz="1200" kern="1200" baseline="0" dirty="0" smtClean="0">
                <a:solidFill>
                  <a:schemeClr val="tx1"/>
                </a:solidFill>
                <a:latin typeface="+mn-lt"/>
                <a:ea typeface="+mn-ea"/>
                <a:cs typeface="+mn-cs"/>
              </a:rPr>
              <a:t>Game performance on  Intel Core7 2600K + HD6750 (we get their performance on one mid-end CPU with one mid-end GPU)</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GameSpot</a:t>
            </a:r>
            <a:r>
              <a:rPr lang="en-US" sz="1200" kern="1200" baseline="0" dirty="0" smtClean="0">
                <a:solidFill>
                  <a:schemeClr val="tx1"/>
                </a:solidFill>
                <a:latin typeface="+mn-lt"/>
                <a:ea typeface="+mn-ea"/>
                <a:cs typeface="+mn-cs"/>
              </a:rPr>
              <a:t> on November the 10th, 2011. The version of the graphics library is Direct3D 9.</a:t>
            </a:r>
            <a:endParaRPr lang="en-US" dirty="0" smtClean="0">
              <a:ea typeface="宋体" pitchFamily="2" charset="-122"/>
            </a:endParaRPr>
          </a:p>
        </p:txBody>
      </p:sp>
      <p:sp>
        <p:nvSpPr>
          <p:cNvPr id="4" name="Slide Number Placeholder 3"/>
          <p:cNvSpPr>
            <a:spLocks noGrp="1"/>
          </p:cNvSpPr>
          <p:nvPr>
            <p:ph type="sldNum" sz="quarter" idx="5"/>
          </p:nvPr>
        </p:nvSpPr>
        <p:spPr/>
        <p:txBody>
          <a:bodyPr/>
          <a:lstStyle/>
          <a:p>
            <a:pPr>
              <a:defRPr/>
            </a:pPr>
            <a:fld id="{18CA14CA-A5EE-42FF-96C4-45673CC78AF3}" type="slidenum">
              <a:rPr lang="zh-CN" altLang="en-US" smtClean="0"/>
              <a:pPr>
                <a:defRPr/>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宋体" pitchFamily="2" charset="-122"/>
              </a:rPr>
              <a:t>1. (Experiment) 3 Guests: 1x Dirt3 + 1x 3DMark05 + 1x NBA2012</a:t>
            </a:r>
          </a:p>
          <a:p>
            <a:r>
              <a:rPr lang="en-US" dirty="0" smtClean="0">
                <a:ea typeface="宋体" pitchFamily="2" charset="-122"/>
              </a:rPr>
              <a:t>(FPS Problem) NBA2012 &gt;70 FPS, while 3DMark ~15 FPS</a:t>
            </a:r>
          </a:p>
          <a:p>
            <a:endParaRPr lang="en-US" dirty="0" smtClean="0">
              <a:ea typeface="宋体" pitchFamily="2" charset="-122"/>
            </a:endParaRPr>
          </a:p>
          <a:p>
            <a:r>
              <a:rPr lang="en-US" dirty="0" smtClean="0">
                <a:ea typeface="宋体" pitchFamily="2" charset="-122"/>
              </a:rPr>
              <a:t>2. (Experiment) 2 Guests: 1x PostProcess (100% GPU Workload) + 1x 3DMark05 </a:t>
            </a:r>
          </a:p>
          <a:p>
            <a:r>
              <a:rPr lang="en-US" dirty="0" smtClean="0">
                <a:ea typeface="宋体" pitchFamily="2" charset="-122"/>
              </a:rPr>
              <a:t>( Latency Problem) Uneven and high latency of 3DMark05.</a:t>
            </a:r>
          </a:p>
          <a:p>
            <a:endParaRPr lang="en-US" dirty="0" smtClean="0">
              <a:ea typeface="宋体" pitchFamily="2" charset="-122"/>
            </a:endParaRPr>
          </a:p>
        </p:txBody>
      </p:sp>
      <p:sp>
        <p:nvSpPr>
          <p:cNvPr id="4" name="Slide Number Placeholder 3"/>
          <p:cNvSpPr>
            <a:spLocks noGrp="1"/>
          </p:cNvSpPr>
          <p:nvPr>
            <p:ph type="sldNum" sz="quarter" idx="5"/>
          </p:nvPr>
        </p:nvSpPr>
        <p:spPr/>
        <p:txBody>
          <a:bodyPr/>
          <a:lstStyle/>
          <a:p>
            <a:pPr>
              <a:defRPr/>
            </a:pPr>
            <a:fld id="{18CA14CA-A5EE-42FF-96C4-45673CC78AF3}" type="slidenum">
              <a:rPr lang="zh-CN" altLang="en-US" smtClean="0"/>
              <a:pPr>
                <a:defRPr/>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 A challenge of resources management on</a:t>
            </a:r>
            <a:r>
              <a:rPr lang="en-US" baseline="0" dirty="0" smtClean="0"/>
              <a:t> </a:t>
            </a:r>
            <a:r>
              <a:rPr lang="en-US" dirty="0" smtClean="0"/>
              <a:t>GPU is that graphics processing such as frame rendering is</a:t>
            </a:r>
            <a:r>
              <a:rPr lang="en-US" baseline="0" dirty="0" smtClean="0"/>
              <a:t> </a:t>
            </a:r>
            <a:r>
              <a:rPr lang="en-US" dirty="0" smtClean="0"/>
              <a:t>executed in an asynchronous and non-preemptive manner.</a:t>
            </a:r>
          </a:p>
          <a:p>
            <a:endParaRPr lang="en-US" dirty="0" smtClean="0"/>
          </a:p>
          <a:p>
            <a:r>
              <a:rPr lang="en-US" dirty="0" smtClean="0"/>
              <a:t>Motivate 3 algorithms</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set the FPS bar to be 30</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figure, “a”</a:t>
            </a:r>
            <a:r>
              <a:rPr lang="en-US" baseline="0" dirty="0" smtClean="0"/>
              <a:t> </a:t>
            </a:r>
            <a:r>
              <a:rPr lang="en-US" dirty="0" smtClean="0"/>
              <a:t>represents proportional-share, “b” </a:t>
            </a:r>
            <a:r>
              <a:rPr lang="en-US" sz="1200" kern="1200" baseline="0" dirty="0" smtClean="0">
                <a:solidFill>
                  <a:schemeClr val="tx1"/>
                </a:solidFill>
                <a:latin typeface="+mn-lt"/>
                <a:ea typeface="+mn-ea"/>
                <a:cs typeface="+mn-cs"/>
              </a:rPr>
              <a:t>stands for SLA-aware scheduling,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the time of 40 second, the VM running DiRT3 has not got sufficient GPU resource to maintain its SLA for the most recent time which is 5 seconds according to the administrator’s setting.</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Side-Effect Latency: Put sleep after</a:t>
            </a:r>
            <a:r>
              <a:rPr lang="en-US" baseline="0" dirty="0" smtClean="0"/>
              <a:t> SwapBuffer() causes Side-Effect Latency. Reason: Latency is the time between two SwapBuffer(). If we put sleep in the last, then the latency includes the last round sleep time and this round computation time. This results in the worst case even worse.</a:t>
            </a:r>
            <a:endParaRPr lang="en-US" dirty="0"/>
          </a:p>
        </p:txBody>
      </p:sp>
      <p:sp>
        <p:nvSpPr>
          <p:cNvPr id="4" name="Slide Number Placeholder 3"/>
          <p:cNvSpPr>
            <a:spLocks noGrp="1"/>
          </p:cNvSpPr>
          <p:nvPr>
            <p:ph type="sldNum" sz="quarter" idx="10"/>
          </p:nvPr>
        </p:nvSpPr>
        <p:spPr/>
        <p:txBody>
          <a:bodyPr/>
          <a:lstStyle/>
          <a:p>
            <a:pPr>
              <a:defRPr/>
            </a:pPr>
            <a:fld id="{34D18862-D528-4170-B03A-9ACA17C5483F}" type="slidenum">
              <a:rPr lang="zh-CN" altLang="en-US" smtClean="0"/>
              <a:pPr>
                <a:defRPr/>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0"/>
          <p:cNvPicPr>
            <a:picLocks noChangeAspect="1" noChangeArrowheads="1"/>
          </p:cNvPicPr>
          <p:nvPr/>
        </p:nvPicPr>
        <p:blipFill>
          <a:blip r:embed="rId2" cstate="print"/>
          <a:srcRect/>
          <a:stretch>
            <a:fillRect/>
          </a:stretch>
        </p:blipFill>
        <p:spPr bwMode="auto">
          <a:xfrm>
            <a:off x="6229350" y="3979863"/>
            <a:ext cx="2914650" cy="2878137"/>
          </a:xfrm>
          <a:prstGeom prst="rect">
            <a:avLst/>
          </a:prstGeom>
          <a:noFill/>
          <a:ln w="9525">
            <a:noFill/>
            <a:miter lim="800000"/>
            <a:headEnd/>
            <a:tailEnd/>
          </a:ln>
        </p:spPr>
      </p:pic>
      <p:pic>
        <p:nvPicPr>
          <p:cNvPr id="5" name="Picture 5" descr="图片5"/>
          <p:cNvPicPr>
            <a:picLocks noChangeAspect="1" noChangeArrowheads="1"/>
          </p:cNvPicPr>
          <p:nvPr/>
        </p:nvPicPr>
        <p:blipFill>
          <a:blip r:embed="rId3" cstate="print"/>
          <a:srcRect/>
          <a:stretch>
            <a:fillRect/>
          </a:stretch>
        </p:blipFill>
        <p:spPr bwMode="auto">
          <a:xfrm>
            <a:off x="8388350" y="179388"/>
            <a:ext cx="755650" cy="506412"/>
          </a:xfrm>
          <a:prstGeom prst="rect">
            <a:avLst/>
          </a:prstGeom>
          <a:noFill/>
          <a:ln w="9525">
            <a:noFill/>
            <a:miter lim="800000"/>
            <a:headEnd/>
            <a:tailEnd/>
          </a:ln>
        </p:spPr>
      </p:pic>
      <p:pic>
        <p:nvPicPr>
          <p:cNvPr id="6" name="Picture 6" descr="图片2"/>
          <p:cNvPicPr>
            <a:picLocks noChangeAspect="1" noChangeArrowheads="1"/>
          </p:cNvPicPr>
          <p:nvPr/>
        </p:nvPicPr>
        <p:blipFill>
          <a:blip r:embed="rId4" cstate="print"/>
          <a:srcRect/>
          <a:stretch>
            <a:fillRect/>
          </a:stretch>
        </p:blipFill>
        <p:spPr bwMode="auto">
          <a:xfrm>
            <a:off x="6134100" y="179388"/>
            <a:ext cx="755650" cy="506412"/>
          </a:xfrm>
          <a:prstGeom prst="rect">
            <a:avLst/>
          </a:prstGeom>
          <a:noFill/>
          <a:ln w="9525">
            <a:noFill/>
            <a:miter lim="800000"/>
            <a:headEnd/>
            <a:tailEnd/>
          </a:ln>
        </p:spPr>
      </p:pic>
      <p:pic>
        <p:nvPicPr>
          <p:cNvPr id="7" name="Picture 7" descr="图片1"/>
          <p:cNvPicPr>
            <a:picLocks noChangeAspect="1" noChangeArrowheads="1"/>
          </p:cNvPicPr>
          <p:nvPr/>
        </p:nvPicPr>
        <p:blipFill>
          <a:blip r:embed="rId5" cstate="print"/>
          <a:srcRect/>
          <a:stretch>
            <a:fillRect/>
          </a:stretch>
        </p:blipFill>
        <p:spPr bwMode="auto">
          <a:xfrm>
            <a:off x="5391150" y="179388"/>
            <a:ext cx="755650" cy="506412"/>
          </a:xfrm>
          <a:prstGeom prst="rect">
            <a:avLst/>
          </a:prstGeom>
          <a:noFill/>
          <a:ln w="9525">
            <a:noFill/>
            <a:miter lim="800000"/>
            <a:headEnd/>
            <a:tailEnd/>
          </a:ln>
        </p:spPr>
      </p:pic>
      <p:pic>
        <p:nvPicPr>
          <p:cNvPr id="8" name="Picture 8" descr="图片3"/>
          <p:cNvPicPr>
            <a:picLocks noChangeAspect="1" noChangeArrowheads="1"/>
          </p:cNvPicPr>
          <p:nvPr/>
        </p:nvPicPr>
        <p:blipFill>
          <a:blip r:embed="rId6" cstate="print"/>
          <a:srcRect/>
          <a:stretch>
            <a:fillRect/>
          </a:stretch>
        </p:blipFill>
        <p:spPr bwMode="auto">
          <a:xfrm>
            <a:off x="6889750" y="179388"/>
            <a:ext cx="755650" cy="506412"/>
          </a:xfrm>
          <a:prstGeom prst="rect">
            <a:avLst/>
          </a:prstGeom>
          <a:noFill/>
          <a:ln w="9525">
            <a:noFill/>
            <a:miter lim="800000"/>
            <a:headEnd/>
            <a:tailEnd/>
          </a:ln>
        </p:spPr>
      </p:pic>
      <p:pic>
        <p:nvPicPr>
          <p:cNvPr id="9" name="Picture 9" descr="图片4"/>
          <p:cNvPicPr>
            <a:picLocks noChangeAspect="1" noChangeArrowheads="1"/>
          </p:cNvPicPr>
          <p:nvPr/>
        </p:nvPicPr>
        <p:blipFill>
          <a:blip r:embed="rId7" cstate="print"/>
          <a:srcRect/>
          <a:stretch>
            <a:fillRect/>
          </a:stretch>
        </p:blipFill>
        <p:spPr bwMode="auto">
          <a:xfrm>
            <a:off x="7645400" y="179388"/>
            <a:ext cx="755650" cy="506412"/>
          </a:xfrm>
          <a:prstGeom prst="rect">
            <a:avLst/>
          </a:prstGeom>
          <a:noFill/>
          <a:ln w="9525">
            <a:noFill/>
            <a:miter lim="800000"/>
            <a:headEnd/>
            <a:tailEnd/>
          </a:ln>
        </p:spPr>
      </p:pic>
      <p:pic>
        <p:nvPicPr>
          <p:cNvPr id="10" name="Picture 10" descr="logo"/>
          <p:cNvPicPr>
            <a:picLocks noChangeAspect="1" noChangeArrowheads="1"/>
          </p:cNvPicPr>
          <p:nvPr/>
        </p:nvPicPr>
        <p:blipFill>
          <a:blip r:embed="rId8" cstate="print"/>
          <a:srcRect/>
          <a:stretch>
            <a:fillRect/>
          </a:stretch>
        </p:blipFill>
        <p:spPr bwMode="auto">
          <a:xfrm>
            <a:off x="0" y="123825"/>
            <a:ext cx="2584450" cy="712788"/>
          </a:xfrm>
          <a:prstGeom prst="rect">
            <a:avLst/>
          </a:prstGeom>
          <a:noFill/>
          <a:ln w="9525">
            <a:noFill/>
            <a:miter lim="800000"/>
            <a:headEnd/>
            <a:tailEnd/>
          </a:ln>
        </p:spPr>
      </p:pic>
      <p:sp>
        <p:nvSpPr>
          <p:cNvPr id="82947" name="Rectangle 3"/>
          <p:cNvSpPr>
            <a:spLocks noGrp="1" noChangeArrowheads="1"/>
          </p:cNvSpPr>
          <p:nvPr>
            <p:ph type="ctrTitle"/>
          </p:nvPr>
        </p:nvSpPr>
        <p:spPr>
          <a:xfrm>
            <a:off x="685800" y="1798638"/>
            <a:ext cx="7772400" cy="1470025"/>
          </a:xfrm>
          <a:ln/>
        </p:spPr>
        <p:txBody>
          <a:bodyPr tIns="45720" anchor="ctr"/>
          <a:lstStyle>
            <a:lvl1pPr>
              <a:defRPr sz="4800"/>
            </a:lvl1pPr>
          </a:lstStyle>
          <a:p>
            <a:r>
              <a:rPr lang="zh-CN" altLang="en-US"/>
              <a:t>单击此处编辑母版标题样式</a:t>
            </a:r>
          </a:p>
        </p:txBody>
      </p:sp>
      <p:sp>
        <p:nvSpPr>
          <p:cNvPr id="82948" name="Rectangle 4"/>
          <p:cNvSpPr>
            <a:spLocks noGrp="1" noChangeArrowheads="1"/>
          </p:cNvSpPr>
          <p:nvPr>
            <p:ph type="subTitle" idx="1"/>
          </p:nvPr>
        </p:nvSpPr>
        <p:spPr>
          <a:xfrm>
            <a:off x="1371600" y="3957638"/>
            <a:ext cx="6400800" cy="1079500"/>
          </a:xfrm>
        </p:spPr>
        <p:txBody>
          <a:bodyPr anchor="ctr" anchorCtr="1"/>
          <a:lstStyle>
            <a:lvl1pPr marL="0" indent="0" algn="ctr">
              <a:buFontTx/>
              <a:buNone/>
              <a:defRPr sz="3200">
                <a:effectLst/>
                <a:ea typeface="黑体" pitchFamily="2" charset="-122"/>
              </a:defRPr>
            </a:lvl1pPr>
          </a:lstStyle>
          <a:p>
            <a:r>
              <a:rPr lang="zh-CN" altLang="en-US"/>
              <a:t>单击此处编辑母版副标题样式</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单击此处编辑母版标题样式</a:t>
            </a:r>
          </a:p>
        </p:txBody>
      </p:sp>
      <p:sp>
        <p:nvSpPr>
          <p:cNvPr id="3" name="竖排文字占位符 2"/>
          <p:cNvSpPr>
            <a:spLocks noGrp="1"/>
          </p:cNvSpPr>
          <p:nvPr>
            <p:ph type="body" orient="vert" idx="1"/>
          </p:nvPr>
        </p:nvSpPr>
        <p:spPr/>
        <p:txBody>
          <a:bodyPr vert="eaVert"/>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4000" y="179388"/>
            <a:ext cx="2057400" cy="6202362"/>
          </a:xfrm>
        </p:spPr>
        <p:txBody>
          <a:bodyPr vert="eaVert"/>
          <a:lstStyle/>
          <a:p>
            <a:r>
              <a:rPr lang="en-US"/>
              <a:t>单击此处编辑母版标题样式</a:t>
            </a:r>
          </a:p>
        </p:txBody>
      </p:sp>
      <p:sp>
        <p:nvSpPr>
          <p:cNvPr id="3" name="竖排文字占位符 2"/>
          <p:cNvSpPr>
            <a:spLocks noGrp="1"/>
          </p:cNvSpPr>
          <p:nvPr>
            <p:ph type="body" orient="vert" idx="1"/>
          </p:nvPr>
        </p:nvSpPr>
        <p:spPr>
          <a:xfrm>
            <a:off x="431800" y="179388"/>
            <a:ext cx="6019800" cy="6202362"/>
          </a:xfrm>
        </p:spPr>
        <p:txBody>
          <a:bodyPr vert="eaVert"/>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单击此处编辑母版标题样式</a:t>
            </a:r>
          </a:p>
        </p:txBody>
      </p:sp>
      <p:sp>
        <p:nvSpPr>
          <p:cNvPr id="3" name="内容占位符 2"/>
          <p:cNvSpPr>
            <a:spLocks noGrp="1"/>
          </p:cNvSpPr>
          <p:nvPr>
            <p:ph idx="1"/>
          </p:nvPr>
        </p:nvSpPr>
        <p:spPr/>
        <p:txBody>
          <a:body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单击此处编辑母版标题样式</a:t>
            </a:r>
          </a:p>
        </p:txBody>
      </p:sp>
      <p:sp>
        <p:nvSpPr>
          <p:cNvPr id="3" name="内容占位符 2"/>
          <p:cNvSpPr>
            <a:spLocks noGrp="1"/>
          </p:cNvSpPr>
          <p:nvPr>
            <p:ph sz="half" idx="1"/>
          </p:nvPr>
        </p:nvSpPr>
        <p:spPr>
          <a:xfrm>
            <a:off x="431800" y="1100138"/>
            <a:ext cx="4038600"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
        <p:nvSpPr>
          <p:cNvPr id="4" name="内容占位符 3"/>
          <p:cNvSpPr>
            <a:spLocks noGrp="1"/>
          </p:cNvSpPr>
          <p:nvPr>
            <p:ph sz="half" idx="2"/>
          </p:nvPr>
        </p:nvSpPr>
        <p:spPr>
          <a:xfrm>
            <a:off x="4622800" y="1100138"/>
            <a:ext cx="4038600"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单击此处编辑母版文本样式</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单击此处编辑母版文本样式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0"/>
          <p:cNvPicPr>
            <a:picLocks noChangeAspect="1" noChangeArrowheads="1"/>
          </p:cNvPicPr>
          <p:nvPr/>
        </p:nvPicPr>
        <p:blipFill>
          <a:blip r:embed="rId13" cstate="print"/>
          <a:srcRect/>
          <a:stretch>
            <a:fillRect/>
          </a:stretch>
        </p:blipFill>
        <p:spPr bwMode="auto">
          <a:xfrm>
            <a:off x="6229350" y="3979863"/>
            <a:ext cx="2914650" cy="2878137"/>
          </a:xfrm>
          <a:prstGeom prst="rect">
            <a:avLst/>
          </a:prstGeom>
          <a:noFill/>
          <a:ln w="9525">
            <a:noFill/>
            <a:miter lim="800000"/>
            <a:headEnd/>
            <a:tailEnd/>
          </a:ln>
        </p:spPr>
      </p:pic>
      <p:sp>
        <p:nvSpPr>
          <p:cNvPr id="1027" name="Rectangle 3"/>
          <p:cNvSpPr>
            <a:spLocks noChangeArrowheads="1"/>
          </p:cNvSpPr>
          <p:nvPr/>
        </p:nvSpPr>
        <p:spPr bwMode="auto">
          <a:xfrm rot="10800000">
            <a:off x="0" y="6477000"/>
            <a:ext cx="4318000" cy="28575"/>
          </a:xfrm>
          <a:prstGeom prst="rect">
            <a:avLst/>
          </a:prstGeom>
          <a:gradFill rotWithShape="1">
            <a:gsLst>
              <a:gs pos="0">
                <a:srgbClr val="FFFFFF"/>
              </a:gs>
              <a:gs pos="100000">
                <a:srgbClr val="133984"/>
              </a:gs>
            </a:gsLst>
            <a:lin ang="0" scaled="1"/>
          </a:gradFill>
          <a:ln w="19050" algn="ctr">
            <a:noFill/>
            <a:miter lim="800000"/>
            <a:headEnd/>
            <a:tailEnd/>
          </a:ln>
        </p:spPr>
        <p:txBody>
          <a:bodyPr wrap="none" anchor="ctr"/>
          <a:lstStyle/>
          <a:p>
            <a:endParaRPr lang="en-US" dirty="0"/>
          </a:p>
        </p:txBody>
      </p:sp>
      <p:sp>
        <p:nvSpPr>
          <p:cNvPr id="1028" name="Rectangle 4"/>
          <p:cNvSpPr>
            <a:spLocks noGrp="1" noChangeArrowheads="1"/>
          </p:cNvSpPr>
          <p:nvPr>
            <p:ph type="title"/>
          </p:nvPr>
        </p:nvSpPr>
        <p:spPr bwMode="auto">
          <a:xfrm>
            <a:off x="431800" y="179388"/>
            <a:ext cx="82296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sp>
        <p:nvSpPr>
          <p:cNvPr id="81925" name="Rectangle 5"/>
          <p:cNvSpPr>
            <a:spLocks noGrp="1" noChangeArrowheads="1"/>
          </p:cNvSpPr>
          <p:nvPr>
            <p:ph type="body" idx="1"/>
          </p:nvPr>
        </p:nvSpPr>
        <p:spPr bwMode="auto">
          <a:xfrm>
            <a:off x="431800" y="1100138"/>
            <a:ext cx="8229600" cy="5281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30" name="Line 24"/>
          <p:cNvSpPr>
            <a:spLocks noChangeShapeType="1"/>
          </p:cNvSpPr>
          <p:nvPr/>
        </p:nvSpPr>
        <p:spPr bwMode="auto">
          <a:xfrm>
            <a:off x="304800" y="914400"/>
            <a:ext cx="8389938" cy="0"/>
          </a:xfrm>
          <a:prstGeom prst="line">
            <a:avLst/>
          </a:prstGeom>
          <a:noFill/>
          <a:ln w="76200" cmpd="tri">
            <a:solidFill>
              <a:srgbClr val="000080"/>
            </a:solidFill>
            <a:round/>
            <a:headEnd/>
            <a:tailEnd/>
          </a:ln>
        </p:spPr>
        <p:txBody>
          <a:bodyPr wrap="none"/>
          <a:lstStyle/>
          <a:p>
            <a:endParaRPr lang="en-US" dirty="0"/>
          </a:p>
        </p:txBody>
      </p:sp>
      <p:sp>
        <p:nvSpPr>
          <p:cNvPr id="1031" name="Text Box 7"/>
          <p:cNvSpPr txBox="1">
            <a:spLocks noChangeArrowheads="1"/>
          </p:cNvSpPr>
          <p:nvPr/>
        </p:nvSpPr>
        <p:spPr bwMode="auto">
          <a:xfrm>
            <a:off x="6705600" y="6334125"/>
            <a:ext cx="1295400" cy="457200"/>
          </a:xfrm>
          <a:prstGeom prst="rect">
            <a:avLst/>
          </a:prstGeom>
          <a:noFill/>
          <a:ln w="28575" algn="ctr">
            <a:noFill/>
            <a:miter lim="800000"/>
            <a:headEnd/>
            <a:tailEnd/>
          </a:ln>
        </p:spPr>
        <p:txBody>
          <a:bodyPr lIns="90000" tIns="46800" rIns="90000" bIns="46800">
            <a:spAutoFit/>
          </a:bodyPr>
          <a:lstStyle/>
          <a:p>
            <a:pPr algn="ctr">
              <a:spcBef>
                <a:spcPct val="50000"/>
              </a:spcBef>
            </a:pPr>
            <a:endParaRPr lang="zh-CN" altLang="en-US" sz="2400">
              <a:ea typeface="黑体" pitchFamily="2" charset="-122"/>
            </a:endParaRPr>
          </a:p>
        </p:txBody>
      </p:sp>
      <p:sp>
        <p:nvSpPr>
          <p:cNvPr id="1032" name="Text Box 8"/>
          <p:cNvSpPr txBox="1">
            <a:spLocks noChangeArrowheads="1"/>
          </p:cNvSpPr>
          <p:nvPr/>
        </p:nvSpPr>
        <p:spPr bwMode="auto">
          <a:xfrm>
            <a:off x="120650" y="6537325"/>
            <a:ext cx="1427163" cy="244475"/>
          </a:xfrm>
          <a:prstGeom prst="rect">
            <a:avLst/>
          </a:prstGeom>
          <a:noFill/>
          <a:ln w="28575" algn="ctr">
            <a:noFill/>
            <a:miter lim="800000"/>
            <a:headEnd/>
            <a:tailEnd/>
          </a:ln>
        </p:spPr>
        <p:txBody>
          <a:bodyPr lIns="0" tIns="0" rIns="0" bIns="0">
            <a:spAutoFit/>
          </a:bodyPr>
          <a:lstStyle/>
          <a:p>
            <a:pPr>
              <a:spcBef>
                <a:spcPct val="50000"/>
              </a:spcBef>
            </a:pPr>
            <a:fld id="{8705E51F-60F1-4854-A8EF-65911ECB04ED}" type="slidenum">
              <a:rPr lang="zh-CN" altLang="en-US" sz="1600" b="1" i="1">
                <a:solidFill>
                  <a:srgbClr val="93052E"/>
                </a:solidFill>
                <a:latin typeface="Verdana" pitchFamily="34" charset="0"/>
                <a:ea typeface="黑体" pitchFamily="2" charset="-122"/>
              </a:rPr>
              <a:pPr>
                <a:spcBef>
                  <a:spcPct val="50000"/>
                </a:spcBef>
              </a:pPr>
              <a:t>‹#›</a:t>
            </a:fld>
            <a:r>
              <a:rPr lang="en-US" altLang="zh-CN" sz="1600" b="1" i="1" dirty="0" smtClean="0">
                <a:solidFill>
                  <a:srgbClr val="93052E"/>
                </a:solidFill>
                <a:latin typeface="Verdana" pitchFamily="34" charset="0"/>
                <a:ea typeface="黑体" pitchFamily="2" charset="-122"/>
              </a:rPr>
              <a:t>/21</a:t>
            </a:r>
            <a:endParaRPr lang="en-US" altLang="zh-CN" sz="1600" b="1" i="1" dirty="0">
              <a:solidFill>
                <a:srgbClr val="93052E"/>
              </a:solidFill>
              <a:latin typeface="Verdana" pitchFamily="34" charset="0"/>
              <a:ea typeface="黑体"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133984"/>
          </a:solidFill>
          <a:latin typeface="+mj-lt"/>
          <a:ea typeface="+mj-ea"/>
          <a:cs typeface="+mj-cs"/>
        </a:defRPr>
      </a:lvl1pPr>
      <a:lvl2pPr algn="ctr" rtl="0" eaLnBrk="0" fontAlgn="base" hangingPunct="0">
        <a:spcBef>
          <a:spcPct val="0"/>
        </a:spcBef>
        <a:spcAft>
          <a:spcPct val="0"/>
        </a:spcAft>
        <a:defRPr sz="3600" b="1">
          <a:solidFill>
            <a:srgbClr val="133984"/>
          </a:solidFill>
          <a:latin typeface="Arial" charset="0"/>
          <a:ea typeface="宋体" pitchFamily="2" charset="-122"/>
        </a:defRPr>
      </a:lvl2pPr>
      <a:lvl3pPr algn="ctr" rtl="0" eaLnBrk="0" fontAlgn="base" hangingPunct="0">
        <a:spcBef>
          <a:spcPct val="0"/>
        </a:spcBef>
        <a:spcAft>
          <a:spcPct val="0"/>
        </a:spcAft>
        <a:defRPr sz="3600" b="1">
          <a:solidFill>
            <a:srgbClr val="133984"/>
          </a:solidFill>
          <a:latin typeface="Arial" charset="0"/>
          <a:ea typeface="宋体" pitchFamily="2" charset="-122"/>
        </a:defRPr>
      </a:lvl3pPr>
      <a:lvl4pPr algn="ctr" rtl="0" eaLnBrk="0" fontAlgn="base" hangingPunct="0">
        <a:spcBef>
          <a:spcPct val="0"/>
        </a:spcBef>
        <a:spcAft>
          <a:spcPct val="0"/>
        </a:spcAft>
        <a:defRPr sz="3600" b="1">
          <a:solidFill>
            <a:srgbClr val="133984"/>
          </a:solidFill>
          <a:latin typeface="Arial" charset="0"/>
          <a:ea typeface="宋体" pitchFamily="2" charset="-122"/>
        </a:defRPr>
      </a:lvl4pPr>
      <a:lvl5pPr algn="ctr" rtl="0" eaLnBrk="0" fontAlgn="base" hangingPunct="0">
        <a:spcBef>
          <a:spcPct val="0"/>
        </a:spcBef>
        <a:spcAft>
          <a:spcPct val="0"/>
        </a:spcAft>
        <a:defRPr sz="3600" b="1">
          <a:solidFill>
            <a:srgbClr val="133984"/>
          </a:solidFill>
          <a:latin typeface="Arial" charset="0"/>
          <a:ea typeface="宋体" pitchFamily="2" charset="-122"/>
        </a:defRPr>
      </a:lvl5pPr>
      <a:lvl6pPr marL="457200" algn="ctr" rtl="0" fontAlgn="base">
        <a:spcBef>
          <a:spcPct val="0"/>
        </a:spcBef>
        <a:spcAft>
          <a:spcPct val="0"/>
        </a:spcAft>
        <a:defRPr sz="3600" b="1">
          <a:solidFill>
            <a:srgbClr val="133984"/>
          </a:solidFill>
          <a:latin typeface="Arial" charset="0"/>
          <a:ea typeface="宋体" pitchFamily="2" charset="-122"/>
        </a:defRPr>
      </a:lvl6pPr>
      <a:lvl7pPr marL="914400" algn="ctr" rtl="0" fontAlgn="base">
        <a:spcBef>
          <a:spcPct val="0"/>
        </a:spcBef>
        <a:spcAft>
          <a:spcPct val="0"/>
        </a:spcAft>
        <a:defRPr sz="3600" b="1">
          <a:solidFill>
            <a:srgbClr val="133984"/>
          </a:solidFill>
          <a:latin typeface="Arial" charset="0"/>
          <a:ea typeface="宋体" pitchFamily="2" charset="-122"/>
        </a:defRPr>
      </a:lvl7pPr>
      <a:lvl8pPr marL="1371600" algn="ctr" rtl="0" fontAlgn="base">
        <a:spcBef>
          <a:spcPct val="0"/>
        </a:spcBef>
        <a:spcAft>
          <a:spcPct val="0"/>
        </a:spcAft>
        <a:defRPr sz="3600" b="1">
          <a:solidFill>
            <a:srgbClr val="133984"/>
          </a:solidFill>
          <a:latin typeface="Arial" charset="0"/>
          <a:ea typeface="宋体" pitchFamily="2" charset="-122"/>
        </a:defRPr>
      </a:lvl8pPr>
      <a:lvl9pPr marL="1828800" algn="ctr" rtl="0" fontAlgn="base">
        <a:spcBef>
          <a:spcPct val="0"/>
        </a:spcBef>
        <a:spcAft>
          <a:spcPct val="0"/>
        </a:spcAft>
        <a:defRPr sz="3600" b="1">
          <a:solidFill>
            <a:srgbClr val="133984"/>
          </a:solidFill>
          <a:latin typeface="Arial" charset="0"/>
          <a:ea typeface="宋体" pitchFamily="2" charset="-122"/>
        </a:defRPr>
      </a:lvl9pPr>
    </p:titleStyle>
    <p:bodyStyle>
      <a:lvl1pPr marL="354013" indent="-354013" algn="l" rtl="0" eaLnBrk="0" fontAlgn="base" hangingPunct="0">
        <a:lnSpc>
          <a:spcPct val="110000"/>
        </a:lnSpc>
        <a:spcBef>
          <a:spcPct val="50000"/>
        </a:spcBef>
        <a:spcAft>
          <a:spcPct val="0"/>
        </a:spcAft>
        <a:buBlip>
          <a:blip r:embed="rId14"/>
        </a:buBlip>
        <a:defRPr sz="2800" b="1">
          <a:solidFill>
            <a:srgbClr val="133984"/>
          </a:solidFill>
          <a:effectLst>
            <a:outerShdw blurRad="38100" dist="38100" dir="2700000" algn="tl">
              <a:srgbClr val="C0C0C0"/>
            </a:outerShdw>
          </a:effectLst>
          <a:latin typeface="+mn-lt"/>
          <a:ea typeface="+mn-ea"/>
          <a:cs typeface="+mn-cs"/>
        </a:defRPr>
      </a:lvl1pPr>
      <a:lvl2pPr marL="901700" indent="-368300" algn="l" rtl="0" eaLnBrk="0" fontAlgn="base" hangingPunct="0">
        <a:lnSpc>
          <a:spcPct val="120000"/>
        </a:lnSpc>
        <a:spcBef>
          <a:spcPct val="20000"/>
        </a:spcBef>
        <a:spcAft>
          <a:spcPct val="0"/>
        </a:spcAft>
        <a:buClr>
          <a:srgbClr val="0000FF"/>
        </a:buClr>
        <a:buFont typeface="Wingdings" pitchFamily="2" charset="2"/>
        <a:buBlip>
          <a:blip r:embed="rId15"/>
        </a:buBlip>
        <a:defRPr sz="2400">
          <a:solidFill>
            <a:schemeClr val="tx1"/>
          </a:solidFill>
          <a:effectLst>
            <a:outerShdw blurRad="38100" dist="38100" dir="2700000" algn="tl">
              <a:srgbClr val="C0C0C0"/>
            </a:outerShdw>
          </a:effectLst>
          <a:latin typeface="+mj-lt"/>
          <a:ea typeface="+mn-ea"/>
        </a:defRPr>
      </a:lvl2pPr>
      <a:lvl3pPr marL="1535113" indent="-365125" algn="l" rtl="0" eaLnBrk="0" fontAlgn="base" hangingPunct="0">
        <a:spcBef>
          <a:spcPct val="20000"/>
        </a:spcBef>
        <a:spcAft>
          <a:spcPct val="0"/>
        </a:spcAft>
        <a:buClr>
          <a:srgbClr val="0066FF"/>
        </a:buClr>
        <a:buSzPct val="70000"/>
        <a:buFont typeface="Wingdings" pitchFamily="2" charset="2"/>
        <a:buChar char="l"/>
        <a:defRPr sz="2000">
          <a:solidFill>
            <a:schemeClr val="tx1"/>
          </a:solidFill>
          <a:effectLst>
            <a:outerShdw blurRad="38100" dist="38100" dir="2700000" algn="tl">
              <a:srgbClr val="C0C0C0"/>
            </a:outerShdw>
          </a:effectLst>
          <a:latin typeface="+mn-lt"/>
          <a:ea typeface="+mn-ea"/>
        </a:defRPr>
      </a:lvl3pPr>
      <a:lvl4pPr marL="1943100" indent="-228600" algn="l" rtl="0" eaLnBrk="0" fontAlgn="base" hangingPunct="0">
        <a:spcBef>
          <a:spcPct val="20000"/>
        </a:spcBef>
        <a:spcAft>
          <a:spcPct val="0"/>
        </a:spcAft>
        <a:buChar char="–"/>
        <a:defRPr sz="2000">
          <a:solidFill>
            <a:schemeClr val="tx1"/>
          </a:solidFill>
          <a:latin typeface="+mj-lt"/>
          <a:ea typeface="+mn-ea"/>
        </a:defRPr>
      </a:lvl4pPr>
      <a:lvl5pPr marL="2351088" indent="-228600" algn="l" rtl="0" eaLnBrk="0" fontAlgn="base" hangingPunct="0">
        <a:spcBef>
          <a:spcPct val="20000"/>
        </a:spcBef>
        <a:spcAft>
          <a:spcPct val="0"/>
        </a:spcAft>
        <a:buChar char="»"/>
        <a:defRPr sz="2000">
          <a:solidFill>
            <a:schemeClr val="tx1"/>
          </a:solidFill>
          <a:latin typeface="+mj-lt"/>
          <a:ea typeface="+mn-ea"/>
        </a:defRPr>
      </a:lvl5pPr>
      <a:lvl6pPr marL="2808288" indent="-228600" algn="l" rtl="0" fontAlgn="base">
        <a:spcBef>
          <a:spcPct val="20000"/>
        </a:spcBef>
        <a:spcAft>
          <a:spcPct val="0"/>
        </a:spcAft>
        <a:buChar char="»"/>
        <a:defRPr sz="2000">
          <a:solidFill>
            <a:schemeClr val="tx1"/>
          </a:solidFill>
          <a:latin typeface="+mj-lt"/>
          <a:ea typeface="+mn-ea"/>
        </a:defRPr>
      </a:lvl6pPr>
      <a:lvl7pPr marL="3265488" indent="-228600" algn="l" rtl="0" fontAlgn="base">
        <a:spcBef>
          <a:spcPct val="20000"/>
        </a:spcBef>
        <a:spcAft>
          <a:spcPct val="0"/>
        </a:spcAft>
        <a:buChar char="»"/>
        <a:defRPr sz="2000">
          <a:solidFill>
            <a:schemeClr val="tx1"/>
          </a:solidFill>
          <a:latin typeface="+mj-lt"/>
          <a:ea typeface="+mn-ea"/>
        </a:defRPr>
      </a:lvl7pPr>
      <a:lvl8pPr marL="3722688" indent="-228600" algn="l" rtl="0" fontAlgn="base">
        <a:spcBef>
          <a:spcPct val="20000"/>
        </a:spcBef>
        <a:spcAft>
          <a:spcPct val="0"/>
        </a:spcAft>
        <a:buChar char="»"/>
        <a:defRPr sz="2000">
          <a:solidFill>
            <a:schemeClr val="tx1"/>
          </a:solidFill>
          <a:latin typeface="+mj-lt"/>
          <a:ea typeface="+mn-ea"/>
        </a:defRPr>
      </a:lvl8pPr>
      <a:lvl9pPr marL="4179888" indent="-228600" algn="l" rtl="0" fontAlgn="base">
        <a:spcBef>
          <a:spcPct val="20000"/>
        </a:spcBef>
        <a:spcAft>
          <a:spcPct val="0"/>
        </a:spcAft>
        <a:buChar char="»"/>
        <a:defRPr sz="20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p:cNvSpPr>
          <p:nvPr/>
        </p:nvSpPr>
        <p:spPr bwMode="auto">
          <a:xfrm>
            <a:off x="152400" y="1828800"/>
            <a:ext cx="8839200" cy="1470025"/>
          </a:xfrm>
          <a:prstGeom prst="rect">
            <a:avLst/>
          </a:prstGeom>
          <a:noFill/>
          <a:ln w="9525" algn="ctr">
            <a:noFill/>
            <a:miter lim="800000"/>
            <a:headEnd/>
            <a:tailEnd/>
          </a:ln>
        </p:spPr>
        <p:txBody>
          <a:bodyPr anchor="ctr"/>
          <a:lstStyle/>
          <a:p>
            <a:pPr algn="ctr"/>
            <a:r>
              <a:rPr lang="en-US" altLang="zh-CN" sz="4400" b="1" dirty="0" smtClean="0">
                <a:solidFill>
                  <a:srgbClr val="133984"/>
                </a:solidFill>
              </a:rPr>
              <a:t>VGRIS: Virtualized GPU Resource Isolation and</a:t>
            </a:r>
          </a:p>
          <a:p>
            <a:pPr algn="ctr"/>
            <a:r>
              <a:rPr lang="en-US" altLang="zh-CN" sz="4400" b="1" dirty="0" smtClean="0">
                <a:solidFill>
                  <a:srgbClr val="133984"/>
                </a:solidFill>
              </a:rPr>
              <a:t>Scheduling in Cloud Gaming</a:t>
            </a:r>
            <a:endParaRPr lang="zh-CN" altLang="en-US" sz="4400" b="1" dirty="0">
              <a:solidFill>
                <a:srgbClr val="133984"/>
              </a:solidFill>
            </a:endParaRPr>
          </a:p>
        </p:txBody>
      </p:sp>
      <p:sp>
        <p:nvSpPr>
          <p:cNvPr id="3075" name="副标题 2"/>
          <p:cNvSpPr>
            <a:spLocks/>
          </p:cNvSpPr>
          <p:nvPr/>
        </p:nvSpPr>
        <p:spPr bwMode="auto">
          <a:xfrm>
            <a:off x="762000" y="3810000"/>
            <a:ext cx="7696200" cy="2667000"/>
          </a:xfrm>
          <a:prstGeom prst="rect">
            <a:avLst/>
          </a:prstGeom>
          <a:noFill/>
          <a:ln w="9525">
            <a:noFill/>
            <a:miter lim="800000"/>
            <a:headEnd/>
            <a:tailEnd/>
          </a:ln>
        </p:spPr>
        <p:txBody>
          <a:bodyPr/>
          <a:lstStyle/>
          <a:p>
            <a:pPr algn="ctr">
              <a:lnSpc>
                <a:spcPct val="80000"/>
              </a:lnSpc>
              <a:spcBef>
                <a:spcPct val="50000"/>
              </a:spcBef>
            </a:pPr>
            <a:r>
              <a:rPr lang="en-US" altLang="zh-CN" sz="3000" b="1" dirty="0" smtClean="0">
                <a:solidFill>
                  <a:srgbClr val="FF6600"/>
                </a:solidFill>
                <a:latin typeface="Times New Roman" pitchFamily="18" charset="0"/>
                <a:ea typeface="黑体" pitchFamily="2" charset="-122"/>
              </a:rPr>
              <a:t>Miao Yu</a:t>
            </a:r>
            <a:r>
              <a:rPr lang="en-US" altLang="zh-CN" sz="3200" b="1" baseline="30000" dirty="0" smtClean="0">
                <a:solidFill>
                  <a:srgbClr val="FF6600"/>
                </a:solidFill>
                <a:latin typeface="Times New Roman" pitchFamily="18" charset="0"/>
                <a:ea typeface="黑体" pitchFamily="2" charset="-122"/>
              </a:rPr>
              <a:t>1</a:t>
            </a:r>
            <a:r>
              <a:rPr lang="en-US" altLang="zh-CN" sz="3000" b="1" dirty="0" smtClean="0">
                <a:solidFill>
                  <a:srgbClr val="898989"/>
                </a:solidFill>
                <a:latin typeface="Times New Roman" pitchFamily="18" charset="0"/>
                <a:ea typeface="黑体" pitchFamily="2" charset="-122"/>
              </a:rPr>
              <a:t>, Chao Zhang</a:t>
            </a:r>
            <a:r>
              <a:rPr lang="en-US" altLang="zh-CN" sz="2800" b="1" baseline="30000" dirty="0" smtClean="0">
                <a:solidFill>
                  <a:schemeClr val="tx1">
                    <a:lumMod val="50000"/>
                    <a:lumOff val="50000"/>
                  </a:schemeClr>
                </a:solidFill>
                <a:latin typeface="Times New Roman" pitchFamily="18" charset="0"/>
                <a:ea typeface="黑体" pitchFamily="2" charset="-122"/>
              </a:rPr>
              <a:t>2</a:t>
            </a:r>
            <a:r>
              <a:rPr lang="en-US" altLang="zh-CN" sz="3000" b="1" dirty="0" smtClean="0">
                <a:solidFill>
                  <a:srgbClr val="898989"/>
                </a:solidFill>
                <a:latin typeface="Times New Roman" pitchFamily="18" charset="0"/>
                <a:ea typeface="黑体" pitchFamily="2" charset="-122"/>
              </a:rPr>
              <a:t>, </a:t>
            </a:r>
            <a:r>
              <a:rPr lang="en-US" altLang="zh-CN" sz="3000" b="1" dirty="0">
                <a:solidFill>
                  <a:srgbClr val="898989"/>
                </a:solidFill>
                <a:latin typeface="Times New Roman" pitchFamily="18" charset="0"/>
                <a:ea typeface="黑体" pitchFamily="2" charset="-122"/>
              </a:rPr>
              <a:t>Zhengwei </a:t>
            </a:r>
            <a:r>
              <a:rPr lang="en-US" altLang="zh-CN" sz="3000" b="1" dirty="0" smtClean="0">
                <a:solidFill>
                  <a:srgbClr val="898989"/>
                </a:solidFill>
                <a:latin typeface="Times New Roman" pitchFamily="18" charset="0"/>
                <a:ea typeface="黑体" pitchFamily="2" charset="-122"/>
              </a:rPr>
              <a:t>Qi</a:t>
            </a:r>
            <a:r>
              <a:rPr lang="en-US" altLang="zh-CN" sz="2800" b="1" baseline="30000" dirty="0" smtClean="0">
                <a:solidFill>
                  <a:schemeClr val="tx1">
                    <a:lumMod val="50000"/>
                    <a:lumOff val="50000"/>
                  </a:schemeClr>
                </a:solidFill>
                <a:latin typeface="Times New Roman" pitchFamily="18" charset="0"/>
                <a:ea typeface="黑体" pitchFamily="2" charset="-122"/>
              </a:rPr>
              <a:t>2</a:t>
            </a:r>
            <a:r>
              <a:rPr lang="en-US" altLang="zh-CN" sz="3000" b="1" dirty="0" smtClean="0">
                <a:solidFill>
                  <a:srgbClr val="898989"/>
                </a:solidFill>
                <a:latin typeface="Times New Roman" pitchFamily="18" charset="0"/>
                <a:ea typeface="黑体" pitchFamily="2" charset="-122"/>
              </a:rPr>
              <a:t>, Jianguo Yao</a:t>
            </a:r>
            <a:r>
              <a:rPr lang="en-US" altLang="zh-CN" sz="2800" b="1" baseline="30000" dirty="0" smtClean="0">
                <a:solidFill>
                  <a:schemeClr val="tx1">
                    <a:lumMod val="50000"/>
                    <a:lumOff val="50000"/>
                  </a:schemeClr>
                </a:solidFill>
                <a:latin typeface="Times New Roman" pitchFamily="18" charset="0"/>
                <a:ea typeface="黑体" pitchFamily="2" charset="-122"/>
              </a:rPr>
              <a:t>2</a:t>
            </a:r>
            <a:r>
              <a:rPr lang="en-US" altLang="zh-CN" sz="3000" b="1" dirty="0" smtClean="0">
                <a:solidFill>
                  <a:srgbClr val="898989"/>
                </a:solidFill>
                <a:latin typeface="Times New Roman" pitchFamily="18" charset="0"/>
                <a:ea typeface="黑体" pitchFamily="2" charset="-122"/>
              </a:rPr>
              <a:t>, Yin Wang</a:t>
            </a:r>
            <a:r>
              <a:rPr lang="en-US" altLang="zh-CN" sz="2800" b="1" baseline="30000" dirty="0" smtClean="0">
                <a:solidFill>
                  <a:schemeClr val="tx1">
                    <a:lumMod val="50000"/>
                    <a:lumOff val="50000"/>
                  </a:schemeClr>
                </a:solidFill>
                <a:latin typeface="Times New Roman" pitchFamily="18" charset="0"/>
                <a:ea typeface="黑体" pitchFamily="2" charset="-122"/>
              </a:rPr>
              <a:t>3</a:t>
            </a:r>
            <a:r>
              <a:rPr lang="en-US" altLang="zh-CN" sz="3000" b="1" dirty="0" smtClean="0">
                <a:solidFill>
                  <a:srgbClr val="898989"/>
                </a:solidFill>
                <a:latin typeface="Times New Roman" pitchFamily="18" charset="0"/>
                <a:ea typeface="黑体" pitchFamily="2" charset="-122"/>
              </a:rPr>
              <a:t> </a:t>
            </a:r>
            <a:r>
              <a:rPr lang="en-US" altLang="zh-CN" sz="3000" b="1" dirty="0">
                <a:solidFill>
                  <a:srgbClr val="898989"/>
                </a:solidFill>
                <a:latin typeface="Times New Roman" pitchFamily="18" charset="0"/>
                <a:ea typeface="黑体" pitchFamily="2" charset="-122"/>
              </a:rPr>
              <a:t>and Haibing </a:t>
            </a:r>
            <a:r>
              <a:rPr lang="en-US" altLang="zh-CN" sz="3000" b="1" dirty="0" smtClean="0">
                <a:solidFill>
                  <a:srgbClr val="898989"/>
                </a:solidFill>
                <a:latin typeface="Times New Roman" pitchFamily="18" charset="0"/>
                <a:ea typeface="黑体" pitchFamily="2" charset="-122"/>
              </a:rPr>
              <a:t>Guan</a:t>
            </a:r>
            <a:r>
              <a:rPr lang="en-US" altLang="zh-CN" sz="3200" b="1" baseline="30000" dirty="0" smtClean="0">
                <a:solidFill>
                  <a:schemeClr val="tx1">
                    <a:lumMod val="50000"/>
                    <a:lumOff val="50000"/>
                  </a:schemeClr>
                </a:solidFill>
                <a:latin typeface="Times New Roman" pitchFamily="18" charset="0"/>
                <a:ea typeface="黑体" pitchFamily="2" charset="-122"/>
              </a:rPr>
              <a:t>2</a:t>
            </a:r>
            <a:endParaRPr lang="en-US" altLang="zh-CN" sz="3000" b="1" dirty="0" smtClean="0">
              <a:solidFill>
                <a:srgbClr val="898989"/>
              </a:solidFill>
              <a:latin typeface="Times New Roman" pitchFamily="18" charset="0"/>
              <a:ea typeface="黑体" pitchFamily="2" charset="-122"/>
            </a:endParaRPr>
          </a:p>
          <a:p>
            <a:pPr algn="ctr">
              <a:lnSpc>
                <a:spcPct val="80000"/>
              </a:lnSpc>
              <a:spcBef>
                <a:spcPct val="50000"/>
              </a:spcBef>
            </a:pPr>
            <a:r>
              <a:rPr lang="en-US" altLang="zh-CN" sz="2800" b="1" baseline="30000" dirty="0" smtClean="0">
                <a:solidFill>
                  <a:srgbClr val="FF6600"/>
                </a:solidFill>
                <a:latin typeface="Times New Roman" pitchFamily="18" charset="0"/>
                <a:ea typeface="黑体" pitchFamily="2" charset="-122"/>
              </a:rPr>
              <a:t>1</a:t>
            </a:r>
            <a:r>
              <a:rPr lang="en-US" altLang="zh-CN" sz="3000" b="1" dirty="0" smtClean="0">
                <a:solidFill>
                  <a:srgbClr val="898989"/>
                </a:solidFill>
                <a:latin typeface="Times New Roman" pitchFamily="18" charset="0"/>
                <a:ea typeface="黑体" pitchFamily="2" charset="-122"/>
              </a:rPr>
              <a:t>Carnegie Mellon University</a:t>
            </a:r>
            <a:endParaRPr lang="en-US" altLang="zh-CN" sz="3000" b="1" dirty="0">
              <a:solidFill>
                <a:srgbClr val="898989"/>
              </a:solidFill>
              <a:latin typeface="Times New Roman" pitchFamily="18" charset="0"/>
              <a:ea typeface="黑体" pitchFamily="2" charset="-122"/>
            </a:endParaRPr>
          </a:p>
          <a:p>
            <a:pPr algn="ctr">
              <a:lnSpc>
                <a:spcPct val="80000"/>
              </a:lnSpc>
              <a:spcBef>
                <a:spcPct val="50000"/>
              </a:spcBef>
            </a:pPr>
            <a:r>
              <a:rPr lang="en-US" altLang="zh-CN" sz="3200" b="1" baseline="30000" dirty="0" smtClean="0">
                <a:solidFill>
                  <a:schemeClr val="tx1">
                    <a:lumMod val="50000"/>
                    <a:lumOff val="50000"/>
                  </a:schemeClr>
                </a:solidFill>
                <a:latin typeface="Times New Roman" pitchFamily="18" charset="0"/>
                <a:ea typeface="黑体" pitchFamily="2" charset="-122"/>
              </a:rPr>
              <a:t>2</a:t>
            </a:r>
            <a:r>
              <a:rPr lang="en-US" altLang="zh-CN" sz="3000" b="1" dirty="0" smtClean="0">
                <a:solidFill>
                  <a:srgbClr val="898989"/>
                </a:solidFill>
                <a:latin typeface="Times New Roman" pitchFamily="18" charset="0"/>
                <a:ea typeface="黑体" pitchFamily="2" charset="-122"/>
              </a:rPr>
              <a:t>Shanghai Jiao Tong University</a:t>
            </a:r>
            <a:endParaRPr lang="en-US" altLang="zh-CN" sz="3000" b="1" dirty="0">
              <a:solidFill>
                <a:srgbClr val="898989"/>
              </a:solidFill>
              <a:latin typeface="Times New Roman" pitchFamily="18" charset="0"/>
              <a:ea typeface="黑体" pitchFamily="2" charset="-122"/>
            </a:endParaRPr>
          </a:p>
          <a:p>
            <a:pPr algn="ctr">
              <a:lnSpc>
                <a:spcPct val="80000"/>
              </a:lnSpc>
              <a:spcBef>
                <a:spcPct val="50000"/>
              </a:spcBef>
            </a:pPr>
            <a:r>
              <a:rPr lang="en-US" altLang="zh-CN" sz="3200" b="1" baseline="30000" dirty="0" smtClean="0">
                <a:solidFill>
                  <a:schemeClr val="tx1">
                    <a:lumMod val="50000"/>
                    <a:lumOff val="50000"/>
                  </a:schemeClr>
                </a:solidFill>
                <a:latin typeface="Times New Roman" pitchFamily="18" charset="0"/>
                <a:ea typeface="黑体" pitchFamily="2" charset="-122"/>
              </a:rPr>
              <a:t>3</a:t>
            </a:r>
            <a:r>
              <a:rPr lang="en-US" altLang="zh-CN" sz="3000" b="1" dirty="0" smtClean="0">
                <a:solidFill>
                  <a:srgbClr val="898989"/>
                </a:solidFill>
                <a:latin typeface="Times New Roman" pitchFamily="18" charset="0"/>
                <a:ea typeface="黑体" pitchFamily="2" charset="-122"/>
              </a:rPr>
              <a:t>HP </a:t>
            </a:r>
            <a:r>
              <a:rPr lang="en-US" altLang="zh-CN" sz="3000" b="1" dirty="0">
                <a:solidFill>
                  <a:srgbClr val="898989"/>
                </a:solidFill>
                <a:latin typeface="Times New Roman" pitchFamily="18" charset="0"/>
                <a:ea typeface="黑体" pitchFamily="2" charset="-122"/>
              </a:rPr>
              <a:t>Labs</a:t>
            </a:r>
          </a:p>
          <a:p>
            <a:pPr algn="ctr">
              <a:lnSpc>
                <a:spcPct val="80000"/>
              </a:lnSpc>
              <a:spcBef>
                <a:spcPct val="50000"/>
              </a:spcBef>
            </a:pPr>
            <a:endParaRPr lang="en-US" altLang="zh-CN" sz="3000" b="1" dirty="0">
              <a:solidFill>
                <a:srgbClr val="898989"/>
              </a:solidFill>
              <a:latin typeface="Times New Roman" pitchFamily="18" charset="0"/>
              <a:ea typeface="黑体" pitchFamily="2" charset="-122"/>
            </a:endParaRPr>
          </a:p>
          <a:p>
            <a:pPr algn="ctr">
              <a:lnSpc>
                <a:spcPct val="80000"/>
              </a:lnSpc>
              <a:spcBef>
                <a:spcPct val="50000"/>
              </a:spcBef>
            </a:pPr>
            <a:endParaRPr lang="zh-CN" altLang="en-US" sz="3000" b="1" dirty="0">
              <a:solidFill>
                <a:srgbClr val="898989"/>
              </a:solidFill>
              <a:latin typeface="Times New Roman" pitchFamily="18" charset="0"/>
              <a:ea typeface="黑体" pitchFamily="2"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VGRIS Architecture</a:t>
            </a:r>
          </a:p>
        </p:txBody>
      </p:sp>
      <p:graphicFrame>
        <p:nvGraphicFramePr>
          <p:cNvPr id="7" name="Object 6"/>
          <p:cNvGraphicFramePr>
            <a:graphicFrameLocks noChangeAspect="1"/>
          </p:cNvGraphicFramePr>
          <p:nvPr/>
        </p:nvGraphicFramePr>
        <p:xfrm>
          <a:off x="519113" y="891540"/>
          <a:ext cx="7405687" cy="4948642"/>
        </p:xfrm>
        <a:graphic>
          <a:graphicData uri="http://schemas.openxmlformats.org/presentationml/2006/ole">
            <p:oleObj spid="_x0000_s4099" name="Visio" r:id="rId3" imgW="6124454" imgH="4092643" progId="Visio.Drawing.11">
              <p:embed/>
            </p:oleObj>
          </a:graphicData>
        </a:graphic>
      </p:graphicFrame>
      <p:graphicFrame>
        <p:nvGraphicFramePr>
          <p:cNvPr id="8" name="Object 7"/>
          <p:cNvGraphicFramePr>
            <a:graphicFrameLocks noChangeAspect="1"/>
          </p:cNvGraphicFramePr>
          <p:nvPr/>
        </p:nvGraphicFramePr>
        <p:xfrm>
          <a:off x="1472635" y="2057400"/>
          <a:ext cx="6147365" cy="4110991"/>
        </p:xfrm>
        <a:graphic>
          <a:graphicData uri="http://schemas.openxmlformats.org/presentationml/2006/ole">
            <p:oleObj spid="_x0000_s4100" name="Visio" r:id="rId4" imgW="6124454" imgH="4092643" progId="Visio.Drawing.11">
              <p:embed/>
            </p:oleObj>
          </a:graphicData>
        </a:graphic>
      </p:graphicFrame>
      <p:graphicFrame>
        <p:nvGraphicFramePr>
          <p:cNvPr id="10" name="Object 9"/>
          <p:cNvGraphicFramePr>
            <a:graphicFrameLocks noChangeAspect="1"/>
          </p:cNvGraphicFramePr>
          <p:nvPr/>
        </p:nvGraphicFramePr>
        <p:xfrm>
          <a:off x="556259" y="1676400"/>
          <a:ext cx="7925362" cy="5295901"/>
        </p:xfrm>
        <a:graphic>
          <a:graphicData uri="http://schemas.openxmlformats.org/presentationml/2006/ole">
            <p:oleObj spid="_x0000_s4102" name="Visio" r:id="rId5" imgW="6124454" imgH="4092643" progId="Visio.Drawing.11">
              <p:embed/>
            </p:oleObj>
          </a:graphicData>
        </a:graphic>
      </p:graphicFrame>
      <p:sp>
        <p:nvSpPr>
          <p:cNvPr id="6" name="Oval 5"/>
          <p:cNvSpPr/>
          <p:nvPr/>
        </p:nvSpPr>
        <p:spPr>
          <a:xfrm>
            <a:off x="2743200" y="1905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3429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00800" y="1905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3429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11111E-6 L 5.55112E-17 0.22222 " pathEditMode="relative" rAng="0" ptsTypes="AA">
                                      <p:cBhvr>
                                        <p:cTn id="6" dur="2000" fill="hold"/>
                                        <p:tgtEl>
                                          <p:spTgt spid="6"/>
                                        </p:tgtEl>
                                        <p:attrNameLst>
                                          <p:attrName>ppt_x</p:attrName>
                                          <p:attrName>ppt_y</p:attrName>
                                        </p:attrNameLst>
                                      </p:cBhvr>
                                      <p:rCtr x="0" y="111"/>
                                    </p:animMotion>
                                  </p:childTnLst>
                                </p:cTn>
                              </p:par>
                              <p:par>
                                <p:cTn id="7" presetID="42" presetClass="path" presetSubtype="0" accel="50000" decel="50000" fill="hold" grpId="0" nodeType="withEffect">
                                  <p:stCondLst>
                                    <p:cond delay="0"/>
                                  </p:stCondLst>
                                  <p:childTnLst>
                                    <p:animMotion origin="layout" path="M 5.55112E-17 1.11111E-6 L 5.55112E-17 0.22222 " pathEditMode="relative" rAng="0" ptsTypes="AA">
                                      <p:cBhvr>
                                        <p:cTn id="8" dur="2000" fill="hold"/>
                                        <p:tgtEl>
                                          <p:spTgt spid="16"/>
                                        </p:tgtEl>
                                        <p:attrNameLst>
                                          <p:attrName>ppt_x</p:attrName>
                                          <p:attrName>ppt_y</p:attrName>
                                        </p:attrNameLst>
                                      </p:cBhvr>
                                      <p:rCtr x="0" y="111"/>
                                    </p:animMotion>
                                  </p:childTnLst>
                                </p:cTn>
                              </p:par>
                            </p:childTnLst>
                          </p:cTn>
                        </p:par>
                        <p:par>
                          <p:cTn id="9" fill="hold">
                            <p:stCondLst>
                              <p:cond delay="2000"/>
                            </p:stCondLst>
                            <p:childTnLst>
                              <p:par>
                                <p:cTn id="10" presetID="10" presetClass="exit" presetSubtype="0" fill="hold" grpId="1" nodeType="afterEffect">
                                  <p:stCondLst>
                                    <p:cond delay="0"/>
                                  </p:stCondLst>
                                  <p:childTnLst>
                                    <p:animEffect transition="out" filter="fade">
                                      <p:cBhvr>
                                        <p:cTn id="11" dur="1000"/>
                                        <p:tgtEl>
                                          <p:spTgt spid="16"/>
                                        </p:tgtEl>
                                      </p:cBhvr>
                                    </p:animEffect>
                                    <p:set>
                                      <p:cBhvr>
                                        <p:cTn id="12" dur="1" fill="hold">
                                          <p:stCondLst>
                                            <p:cond delay="999"/>
                                          </p:stCondLst>
                                        </p:cTn>
                                        <p:tgtEl>
                                          <p:spTgt spid="16"/>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1000"/>
                            </p:stCondLst>
                            <p:childTnLst>
                              <p:par>
                                <p:cTn id="25" presetID="42" presetClass="path" presetSubtype="0" accel="50000" decel="50000" fill="hold" grpId="0" nodeType="afterEffect">
                                  <p:stCondLst>
                                    <p:cond delay="0"/>
                                  </p:stCondLst>
                                  <p:childTnLst>
                                    <p:animMotion origin="layout" path="M 5.55112E-17 -1.11111E-6 L -0.00451 0.27778 " pathEditMode="relative" rAng="0" ptsTypes="AA">
                                      <p:cBhvr>
                                        <p:cTn id="26" dur="2000" fill="hold"/>
                                        <p:tgtEl>
                                          <p:spTgt spid="17"/>
                                        </p:tgtEl>
                                        <p:attrNameLst>
                                          <p:attrName>ppt_x</p:attrName>
                                          <p:attrName>ppt_y</p:attrName>
                                        </p:attrNameLst>
                                      </p:cBhvr>
                                      <p:rCtr x="-2" y="139"/>
                                    </p:animMotion>
                                  </p:childTnLst>
                                </p:cTn>
                              </p:par>
                              <p:par>
                                <p:cTn id="27" presetID="42" presetClass="path" presetSubtype="0" accel="50000" decel="50000" fill="hold" grpId="0" nodeType="withEffect">
                                  <p:stCondLst>
                                    <p:cond delay="0"/>
                                  </p:stCondLst>
                                  <p:childTnLst>
                                    <p:animMotion origin="layout" path="M 5.55112E-17 -1.11111E-6 L -0.00451 0.27778 " pathEditMode="relative" rAng="0" ptsTypes="AA">
                                      <p:cBhvr>
                                        <p:cTn id="28" dur="2000" fill="hold"/>
                                        <p:tgtEl>
                                          <p:spTgt spid="15"/>
                                        </p:tgtEl>
                                        <p:attrNameLst>
                                          <p:attrName>ppt_x</p:attrName>
                                          <p:attrName>ppt_y</p:attrName>
                                        </p:attrNameLst>
                                      </p:cBhvr>
                                      <p:rCtr x="-2" y="139"/>
                                    </p:animMotion>
                                  </p:childTnLst>
                                </p:cTn>
                              </p:par>
                            </p:childTnLst>
                          </p:cTn>
                        </p:par>
                        <p:par>
                          <p:cTn id="29" fill="hold">
                            <p:stCondLst>
                              <p:cond delay="3000"/>
                            </p:stCondLst>
                            <p:childTnLst>
                              <p:par>
                                <p:cTn id="30" presetID="10" presetClass="exit" presetSubtype="0" fill="hold" grpId="2" nodeType="afterEffect">
                                  <p:stCondLst>
                                    <p:cond delay="0"/>
                                  </p:stCondLst>
                                  <p:childTnLst>
                                    <p:animEffect transition="out" filter="fade">
                                      <p:cBhvr>
                                        <p:cTn id="31" dur="2000"/>
                                        <p:tgtEl>
                                          <p:spTgt spid="17"/>
                                        </p:tgtEl>
                                      </p:cBhvr>
                                    </p:animEffect>
                                    <p:set>
                                      <p:cBhvr>
                                        <p:cTn id="32" dur="1" fill="hold">
                                          <p:stCondLst>
                                            <p:cond delay="1999"/>
                                          </p:stCondLst>
                                        </p:cTn>
                                        <p:tgtEl>
                                          <p:spTgt spid="17"/>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000"/>
                                        <p:tgtEl>
                                          <p:spTgt spid="15"/>
                                        </p:tgtEl>
                                      </p:cBhvr>
                                    </p:animEffect>
                                    <p:set>
                                      <p:cBhvr>
                                        <p:cTn id="35" dur="1" fill="hold">
                                          <p:stCondLst>
                                            <p:cond delay="19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5" grpId="2" animBg="1"/>
      <p:bldP spid="16" grpId="0" animBg="1"/>
      <p:bldP spid="16" grpId="1" animBg="1"/>
      <p:bldP spid="17" grpId="0" animBg="1"/>
      <p:bldP spid="17" grpId="1" animBg="1"/>
      <p:bldP spid="1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SLA-Aware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Goal: Ensure FPS</a:t>
            </a:r>
            <a:r>
              <a:rPr lang="en-US" altLang="zh-CN" sz="1400" dirty="0" smtClean="0"/>
              <a:t>VM</a:t>
            </a:r>
            <a:r>
              <a:rPr lang="en-US" altLang="zh-CN" dirty="0" smtClean="0"/>
              <a:t> = 30</a:t>
            </a:r>
          </a:p>
          <a:p>
            <a:r>
              <a:rPr lang="en-US" altLang="zh-CN" dirty="0" smtClean="0"/>
              <a:t>Where to Delay?</a:t>
            </a:r>
          </a:p>
          <a:p>
            <a:pPr lvl="1"/>
            <a:r>
              <a:rPr lang="en-US" altLang="zh-CN" dirty="0" smtClean="0"/>
              <a:t>May Introduce Side-Effect Latency</a:t>
            </a:r>
          </a:p>
          <a:p>
            <a:pPr>
              <a:buFontTx/>
              <a:buNone/>
            </a:pPr>
            <a:endParaRPr lang="zh-CN" altLang="en-US" sz="2400" dirty="0" smtClean="0"/>
          </a:p>
        </p:txBody>
      </p:sp>
      <p:graphicFrame>
        <p:nvGraphicFramePr>
          <p:cNvPr id="9" name="Object 8"/>
          <p:cNvGraphicFramePr>
            <a:graphicFrameLocks noChangeAspect="1"/>
          </p:cNvGraphicFramePr>
          <p:nvPr/>
        </p:nvGraphicFramePr>
        <p:xfrm>
          <a:off x="1524000" y="1752600"/>
          <a:ext cx="6124575" cy="4092575"/>
        </p:xfrm>
        <a:graphic>
          <a:graphicData uri="http://schemas.openxmlformats.org/presentationml/2006/ole">
            <p:oleObj spid="_x0000_s37891" name="Visio" r:id="rId4" imgW="6124418" imgH="4092733"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SLA-Aware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Goal: Ensure FPS</a:t>
            </a:r>
            <a:r>
              <a:rPr lang="en-US" altLang="zh-CN" sz="1400" dirty="0" smtClean="0"/>
              <a:t>VM</a:t>
            </a:r>
            <a:r>
              <a:rPr lang="en-US" altLang="zh-CN" dirty="0" smtClean="0"/>
              <a:t> = 30</a:t>
            </a:r>
          </a:p>
          <a:p>
            <a:r>
              <a:rPr lang="en-US" altLang="zh-CN" dirty="0" smtClean="0"/>
              <a:t>Avoid Side-Effect Latency</a:t>
            </a:r>
          </a:p>
          <a:p>
            <a:pPr>
              <a:buFontTx/>
              <a:buNone/>
            </a:pPr>
            <a:endParaRPr lang="zh-CN" altLang="en-US" sz="2400" dirty="0" smtClean="0"/>
          </a:p>
        </p:txBody>
      </p:sp>
      <p:sp>
        <p:nvSpPr>
          <p:cNvPr id="76805" name="Text Box 5"/>
          <p:cNvSpPr txBox="1">
            <a:spLocks noChangeArrowheads="1"/>
          </p:cNvSpPr>
          <p:nvPr/>
        </p:nvSpPr>
        <p:spPr bwMode="auto">
          <a:xfrm>
            <a:off x="2057400" y="3611940"/>
            <a:ext cx="5438925" cy="1569660"/>
          </a:xfrm>
          <a:prstGeom prst="rect">
            <a:avLst/>
          </a:prstGeom>
          <a:noFill/>
          <a:ln w="9525">
            <a:noFill/>
            <a:miter lim="800000"/>
            <a:headEnd/>
            <a:tailEnd/>
          </a:ln>
          <a:effectLst/>
        </p:spPr>
        <p:txBody>
          <a:bodyPr wrap="none">
            <a:spAutoFit/>
          </a:bodyPr>
          <a:lstStyle/>
          <a:p>
            <a:pPr marL="228600" lvl="2"/>
            <a:r>
              <a:rPr lang="en-US" altLang="zh-CN" sz="2400" b="1" dirty="0" smtClean="0">
                <a:effectLst>
                  <a:outerShdw blurRad="38100" dist="38100" dir="2700000" algn="tl">
                    <a:srgbClr val="C0C0C0"/>
                  </a:outerShdw>
                </a:effectLst>
              </a:rPr>
              <a:t>	   SwapBuffer(); // Tell GPU to </a:t>
            </a:r>
          </a:p>
          <a:p>
            <a:pPr marL="228600" lvl="2"/>
            <a:r>
              <a:rPr lang="en-US" altLang="zh-CN" sz="2400" b="1" dirty="0" smtClean="0">
                <a:effectLst>
                  <a:outerShdw blurRad="38100" dist="38100" dir="2700000" algn="tl">
                    <a:srgbClr val="C0C0C0"/>
                  </a:outerShdw>
                </a:effectLst>
              </a:rPr>
              <a:t>display the buffered content.</a:t>
            </a:r>
          </a:p>
          <a:p>
            <a:pPr marL="228600" lvl="2"/>
            <a:r>
              <a:rPr lang="en-US" altLang="zh-CN" sz="2400" b="1" dirty="0" smtClean="0">
                <a:effectLst>
                  <a:outerShdw blurRad="38100" dist="38100" dir="2700000" algn="tl">
                    <a:srgbClr val="C0C0C0"/>
                  </a:outerShdw>
                </a:effectLst>
              </a:rPr>
              <a:t>}</a:t>
            </a:r>
            <a:endParaRPr lang="en-US" altLang="zh-CN" sz="2400" b="1" dirty="0">
              <a:effectLst>
                <a:outerShdw blurRad="38100" dist="38100" dir="2700000" algn="tl">
                  <a:srgbClr val="C0C0C0"/>
                </a:outerShdw>
              </a:effectLst>
            </a:endParaRPr>
          </a:p>
          <a:p>
            <a:endParaRPr lang="zh-CN" altLang="en-US" sz="2400" dirty="0"/>
          </a:p>
        </p:txBody>
      </p:sp>
      <p:sp>
        <p:nvSpPr>
          <p:cNvPr id="76806" name="Text Box 6"/>
          <p:cNvSpPr txBox="1">
            <a:spLocks noChangeArrowheads="1"/>
          </p:cNvSpPr>
          <p:nvPr/>
        </p:nvSpPr>
        <p:spPr bwMode="auto">
          <a:xfrm>
            <a:off x="1371600" y="2487990"/>
            <a:ext cx="6188075" cy="2308324"/>
          </a:xfrm>
          <a:prstGeom prst="rect">
            <a:avLst/>
          </a:prstGeom>
          <a:noFill/>
          <a:ln w="9525">
            <a:noFill/>
            <a:miter lim="800000"/>
            <a:headEnd/>
            <a:tailEnd/>
          </a:ln>
          <a:effectLst/>
        </p:spPr>
        <p:txBody>
          <a:bodyPr>
            <a:spAutoFit/>
          </a:bodyPr>
          <a:lstStyle/>
          <a:p>
            <a:pPr lvl="2"/>
            <a:r>
              <a:rPr lang="en-US" altLang="zh-CN" sz="2400" b="1" dirty="0">
                <a:effectLst>
                  <a:outerShdw blurRad="38100" dist="38100" dir="2700000" algn="tl">
                    <a:srgbClr val="C0C0C0"/>
                  </a:outerShdw>
                </a:effectLst>
              </a:rPr>
              <a:t>While(1)</a:t>
            </a:r>
          </a:p>
          <a:p>
            <a:pPr lvl="2"/>
            <a:r>
              <a:rPr lang="en-US" altLang="zh-CN" sz="2400" b="1" dirty="0">
                <a:effectLst>
                  <a:outerShdw blurRad="38100" dist="38100" dir="2700000" algn="tl">
                    <a:srgbClr val="C0C0C0"/>
                  </a:outerShdw>
                </a:effectLst>
              </a:rPr>
              <a:t>{</a:t>
            </a:r>
          </a:p>
          <a:p>
            <a:pPr lvl="2"/>
            <a:r>
              <a:rPr lang="en-US" altLang="zh-CN" sz="2400" b="1" dirty="0">
                <a:effectLst>
                  <a:outerShdw blurRad="38100" dist="38100" dir="2700000" algn="tl">
                    <a:srgbClr val="C0C0C0"/>
                  </a:outerShdw>
                </a:effectLst>
              </a:rPr>
              <a:t>	DrawShapes(&amp;VGA_Buffer);</a:t>
            </a:r>
          </a:p>
          <a:p>
            <a:pPr lvl="2"/>
            <a:r>
              <a:rPr lang="en-US" altLang="zh-CN" sz="2400" b="1" dirty="0">
                <a:effectLst>
                  <a:outerShdw blurRad="38100" dist="38100" dir="2700000" algn="tl">
                    <a:srgbClr val="C0C0C0"/>
                  </a:outerShdw>
                </a:effectLst>
              </a:rPr>
              <a:t>	</a:t>
            </a:r>
          </a:p>
          <a:p>
            <a:pPr lvl="2"/>
            <a:endParaRPr lang="en-US" altLang="zh-CN" sz="2400" b="1" dirty="0">
              <a:effectLst>
                <a:outerShdw blurRad="38100" dist="38100" dir="2700000" algn="tl">
                  <a:srgbClr val="C0C0C0"/>
                </a:outerShdw>
              </a:effectLst>
            </a:endParaRPr>
          </a:p>
          <a:p>
            <a:endParaRPr lang="zh-CN" altLang="en-US" sz="2400" dirty="0"/>
          </a:p>
        </p:txBody>
      </p:sp>
      <p:sp>
        <p:nvSpPr>
          <p:cNvPr id="76808" name="Text Box 8"/>
          <p:cNvSpPr txBox="1">
            <a:spLocks noChangeArrowheads="1"/>
          </p:cNvSpPr>
          <p:nvPr/>
        </p:nvSpPr>
        <p:spPr bwMode="auto">
          <a:xfrm>
            <a:off x="3209925" y="3602415"/>
            <a:ext cx="3127779" cy="461665"/>
          </a:xfrm>
          <a:prstGeom prst="rect">
            <a:avLst/>
          </a:prstGeom>
          <a:noFill/>
          <a:ln w="9525">
            <a:noFill/>
            <a:miter lim="800000"/>
            <a:headEnd/>
            <a:tailEnd/>
          </a:ln>
          <a:effectLst/>
        </p:spPr>
        <p:txBody>
          <a:bodyPr wrap="none">
            <a:spAutoFit/>
          </a:bodyPr>
          <a:lstStyle/>
          <a:p>
            <a:r>
              <a:rPr lang="en-US" altLang="zh-CN" sz="2400" b="1" dirty="0">
                <a:solidFill>
                  <a:srgbClr val="FF0000"/>
                </a:solidFill>
              </a:rPr>
              <a:t>Sleep(</a:t>
            </a:r>
            <a:r>
              <a:rPr lang="en-US" altLang="zh-CN" sz="2400" b="1" dirty="0" err="1">
                <a:solidFill>
                  <a:srgbClr val="FF0000"/>
                </a:solidFill>
              </a:rPr>
              <a:t>remain_time</a:t>
            </a:r>
            <a:r>
              <a:rPr lang="en-US" altLang="zh-CN" sz="2400" b="1" dirty="0" smtClean="0">
                <a:solidFill>
                  <a:srgbClr val="FF0000"/>
                </a:solidFill>
              </a:rPr>
              <a:t>);</a:t>
            </a:r>
            <a:endParaRPr lang="en-US" altLang="zh-CN" sz="2400" b="1" dirty="0">
              <a:solidFill>
                <a:srgbClr val="FF0000"/>
              </a:solidFill>
            </a:endParaRPr>
          </a:p>
        </p:txBody>
      </p:sp>
      <p:sp>
        <p:nvSpPr>
          <p:cNvPr id="7" name="矩形 45"/>
          <p:cNvSpPr/>
          <p:nvPr/>
        </p:nvSpPr>
        <p:spPr>
          <a:xfrm>
            <a:off x="457200" y="5486400"/>
            <a:ext cx="8153400" cy="646331"/>
          </a:xfrm>
          <a:prstGeom prst="rect">
            <a:avLst/>
          </a:prstGeom>
        </p:spPr>
        <p:txBody>
          <a:bodyPr wrap="square">
            <a:spAutoFit/>
          </a:bodyPr>
          <a:lstStyle/>
          <a:p>
            <a:pPr marL="0" lvl="1" algn="ctr" fontAlgn="auto">
              <a:spcBef>
                <a:spcPts val="0"/>
              </a:spcBef>
              <a:spcAft>
                <a:spcPts val="0"/>
              </a:spcAft>
              <a:defRPr/>
            </a:pPr>
            <a:r>
              <a:rPr lang="en-US" sz="2800" b="1" dirty="0" smtClean="0">
                <a:latin typeface="+mn-lt"/>
              </a:rPr>
              <a:t>Challenge: </a:t>
            </a:r>
            <a:r>
              <a:rPr lang="en-US" sz="2800" dirty="0" smtClean="0"/>
              <a:t> </a:t>
            </a:r>
            <a:r>
              <a:rPr lang="en-US" sz="3600" b="1" dirty="0" smtClean="0">
                <a:ln w="10541" cmpd="sng">
                  <a:solidFill>
                    <a:srgbClr val="7D7D7D">
                      <a:tint val="100000"/>
                      <a:shade val="100000"/>
                      <a:satMod val="110000"/>
                    </a:srgbClr>
                  </a:solidFill>
                  <a:prstDash val="solid"/>
                </a:ln>
                <a:solidFill>
                  <a:srgbClr val="FF0000"/>
                </a:solidFill>
              </a:rPr>
              <a:t>Predict SwapBuffer Cost</a:t>
            </a:r>
            <a:endParaRPr lang="en-US" sz="2800"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51445E-7 L 3.33333E-6 0.0511 " pathEditMode="relative" rAng="0" ptsTypes="AA">
                                      <p:cBhvr>
                                        <p:cTn id="6" dur="2000" fill="hold"/>
                                        <p:tgtEl>
                                          <p:spTgt spid="76805"/>
                                        </p:tgtEl>
                                        <p:attrNameLst>
                                          <p:attrName>ppt_x</p:attrName>
                                          <p:attrName>ppt_y</p:attrName>
                                        </p:attrNameLst>
                                      </p:cBhvr>
                                      <p:rCtr x="0" y="25"/>
                                    </p:animMotion>
                                  </p:childTnLst>
                                </p:cTn>
                              </p:par>
                            </p:childTnLst>
                          </p:cTn>
                        </p:par>
                        <p:par>
                          <p:cTn id="7" fill="hold">
                            <p:stCondLst>
                              <p:cond delay="2000"/>
                            </p:stCondLst>
                            <p:childTnLst>
                              <p:par>
                                <p:cTn id="8" presetID="2" presetClass="entr" presetSubtype="8" fill="hold" grpId="0" nodeType="afterEffect">
                                  <p:stCondLst>
                                    <p:cond delay="0"/>
                                  </p:stCondLst>
                                  <p:childTnLst>
                                    <p:set>
                                      <p:cBhvr>
                                        <p:cTn id="9" dur="1" fill="hold">
                                          <p:stCondLst>
                                            <p:cond delay="0"/>
                                          </p:stCondLst>
                                        </p:cTn>
                                        <p:tgtEl>
                                          <p:spTgt spid="76808"/>
                                        </p:tgtEl>
                                        <p:attrNameLst>
                                          <p:attrName>style.visibility</p:attrName>
                                        </p:attrNameLst>
                                      </p:cBhvr>
                                      <p:to>
                                        <p:strVal val="visible"/>
                                      </p:to>
                                    </p:set>
                                    <p:anim calcmode="lin" valueType="num">
                                      <p:cBhvr additive="base">
                                        <p:cTn id="10" dur="500" fill="hold"/>
                                        <p:tgtEl>
                                          <p:spTgt spid="76808"/>
                                        </p:tgtEl>
                                        <p:attrNameLst>
                                          <p:attrName>ppt_x</p:attrName>
                                        </p:attrNameLst>
                                      </p:cBhvr>
                                      <p:tavLst>
                                        <p:tav tm="0">
                                          <p:val>
                                            <p:strVal val="0-#ppt_w/2"/>
                                          </p:val>
                                        </p:tav>
                                        <p:tav tm="100000">
                                          <p:val>
                                            <p:strVal val="#ppt_x"/>
                                          </p:val>
                                        </p:tav>
                                      </p:tavLst>
                                    </p:anim>
                                    <p:anim calcmode="lin" valueType="num">
                                      <p:cBhvr additive="base">
                                        <p:cTn id="11" dur="500" fill="hold"/>
                                        <p:tgtEl>
                                          <p:spTgt spid="7680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SLA-Aware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Prediction</a:t>
            </a:r>
          </a:p>
          <a:p>
            <a:pPr lvl="1"/>
            <a:r>
              <a:rPr lang="en-US" altLang="zh-CN" dirty="0" smtClean="0"/>
              <a:t>GPU (and API Lib): </a:t>
            </a:r>
            <a:r>
              <a:rPr lang="en-US" altLang="zh-CN" dirty="0" smtClean="0"/>
              <a:t>Asynchronous (Only blocked when the command queue </a:t>
            </a:r>
            <a:r>
              <a:rPr lang="en-US" altLang="zh-CN" smtClean="0"/>
              <a:t>is full!)</a:t>
            </a:r>
            <a:endParaRPr lang="en-US" altLang="zh-CN" dirty="0" smtClean="0"/>
          </a:p>
          <a:p>
            <a:pPr>
              <a:buFontTx/>
              <a:buNone/>
            </a:pPr>
            <a:endParaRPr lang="zh-CN" altLang="en-US" sz="2400" dirty="0" smtClean="0"/>
          </a:p>
        </p:txBody>
      </p:sp>
      <p:pic>
        <p:nvPicPr>
          <p:cNvPr id="5122" name="Picture 2"/>
          <p:cNvPicPr>
            <a:picLocks noChangeAspect="1" noChangeArrowheads="1"/>
          </p:cNvPicPr>
          <p:nvPr/>
        </p:nvPicPr>
        <p:blipFill>
          <a:blip r:embed="rId2" cstate="print"/>
          <a:srcRect/>
          <a:stretch>
            <a:fillRect/>
          </a:stretch>
        </p:blipFill>
        <p:spPr bwMode="auto">
          <a:xfrm>
            <a:off x="76200" y="2590800"/>
            <a:ext cx="6019800" cy="3773280"/>
          </a:xfrm>
          <a:prstGeom prst="rect">
            <a:avLst/>
          </a:prstGeom>
          <a:noFill/>
          <a:ln w="9525">
            <a:noFill/>
            <a:miter lim="800000"/>
            <a:headEnd/>
            <a:tailEnd/>
          </a:ln>
        </p:spPr>
      </p:pic>
      <p:sp>
        <p:nvSpPr>
          <p:cNvPr id="9" name="内容占位符 2"/>
          <p:cNvSpPr txBox="1">
            <a:spLocks/>
          </p:cNvSpPr>
          <p:nvPr/>
        </p:nvSpPr>
        <p:spPr bwMode="auto">
          <a:xfrm>
            <a:off x="5867400" y="2667000"/>
            <a:ext cx="2971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4013" marR="0" lvl="0" indent="-354013" algn="l" defTabSz="914400" rtl="0" eaLnBrk="1" fontAlgn="base" latinLnBrk="0" hangingPunct="1">
              <a:lnSpc>
                <a:spcPct val="110000"/>
              </a:lnSpc>
              <a:spcBef>
                <a:spcPct val="50000"/>
              </a:spcBef>
              <a:spcAft>
                <a:spcPct val="0"/>
              </a:spcAft>
              <a:buClrTx/>
              <a:buSzTx/>
              <a:buFontTx/>
              <a:buBlip>
                <a:blip r:embed="rId3"/>
              </a:buBlip>
              <a:tabLst/>
              <a:defRPr/>
            </a:pPr>
            <a:r>
              <a:rPr kumimoji="0" lang="en-US" altLang="zh-CN" sz="28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Approach:</a:t>
            </a:r>
          </a:p>
          <a:p>
            <a:pPr marL="901700" marR="0" lvl="1" indent="-368300" algn="l" defTabSz="914400" rtl="0" eaLnBrk="1" fontAlgn="base" latinLnBrk="0" hangingPunct="1">
              <a:lnSpc>
                <a:spcPct val="120000"/>
              </a:lnSpc>
              <a:spcBef>
                <a:spcPct val="20000"/>
              </a:spcBef>
              <a:spcAft>
                <a:spcPct val="0"/>
              </a:spcAft>
              <a:buClr>
                <a:srgbClr val="0000FF"/>
              </a:buClr>
              <a:buSzTx/>
              <a:buFont typeface="Wingdings" pitchFamily="2" charset="2"/>
              <a:buBlip>
                <a:blip r:embed="rId4"/>
              </a:buBlip>
              <a:tabLst/>
              <a:defRPr/>
            </a:pPr>
            <a:r>
              <a:rPr lang="en-US" altLang="zh-CN" sz="2000" kern="0" dirty="0" smtClean="0">
                <a:effectLst>
                  <a:outerShdw blurRad="38100" dist="38100" dir="2700000" algn="tl">
                    <a:srgbClr val="C0C0C0"/>
                  </a:outerShdw>
                </a:effectLst>
                <a:latin typeface="+mj-lt"/>
                <a:ea typeface="+mn-ea"/>
              </a:rPr>
              <a:t>Flush</a:t>
            </a:r>
          </a:p>
          <a:p>
            <a:pPr marL="901700" marR="0" lvl="1" indent="-368300" algn="l" defTabSz="914400" rtl="0" eaLnBrk="1" fontAlgn="base" latinLnBrk="0" hangingPunct="1">
              <a:lnSpc>
                <a:spcPct val="120000"/>
              </a:lnSpc>
              <a:spcBef>
                <a:spcPct val="20000"/>
              </a:spcBef>
              <a:spcAft>
                <a:spcPct val="0"/>
              </a:spcAft>
              <a:buClr>
                <a:srgbClr val="0000FF"/>
              </a:buClr>
              <a:buSzTx/>
              <a:buFont typeface="Wingdings" pitchFamily="2" charset="2"/>
              <a:buBlip>
                <a:blip r:embed="rId4"/>
              </a:buBlip>
              <a:tabLst/>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n-ea"/>
              </a:rPr>
              <a:t>Calculate</a:t>
            </a:r>
            <a:r>
              <a:rPr kumimoji="0" lang="en-US" altLang="zh-CN" sz="2000"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n-ea"/>
              </a:rPr>
              <a:t> Average Cost</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n-ea"/>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Proportional Resource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Goal: Solve GPU Resource Under-utilization Problem</a:t>
            </a:r>
          </a:p>
          <a:p>
            <a:endParaRPr lang="en-US" altLang="zh-CN" dirty="0" smtClean="0"/>
          </a:p>
          <a:p>
            <a:r>
              <a:rPr lang="en-US" altLang="zh-CN" dirty="0" smtClean="0"/>
              <a:t>Same with TimeGraph [UsenixATC’11]</a:t>
            </a:r>
          </a:p>
          <a:p>
            <a:pPr lvl="1"/>
            <a:r>
              <a:rPr lang="en-US" altLang="zh-CN" dirty="0" smtClean="0"/>
              <a:t>But we do not need any source code information</a:t>
            </a:r>
          </a:p>
          <a:p>
            <a:pPr lvl="1">
              <a:buNone/>
            </a:pPr>
            <a:r>
              <a:rPr lang="en-US" altLang="zh-CN" dirty="0" smtClean="0">
                <a:sym typeface="Wingdings" pitchFamily="2" charset="2"/>
              </a:rPr>
              <a:t>	 </a:t>
            </a:r>
            <a:r>
              <a:rPr lang="en-US" altLang="zh-CN" dirty="0" smtClean="0"/>
              <a:t>Better compatibility</a:t>
            </a:r>
          </a:p>
          <a:p>
            <a:pPr>
              <a:buFontTx/>
              <a:buNone/>
            </a:pPr>
            <a:endParaRPr lang="zh-CN" altLang="en-US" sz="2400" dirty="0" smtClean="0"/>
          </a:p>
        </p:txBody>
      </p:sp>
      <p:pic>
        <p:nvPicPr>
          <p:cNvPr id="6146" name="Picture 2"/>
          <p:cNvPicPr>
            <a:picLocks noChangeAspect="1" noChangeArrowheads="1"/>
          </p:cNvPicPr>
          <p:nvPr/>
        </p:nvPicPr>
        <p:blipFill>
          <a:blip r:embed="rId2" cstate="print"/>
          <a:srcRect/>
          <a:stretch>
            <a:fillRect/>
          </a:stretch>
        </p:blipFill>
        <p:spPr bwMode="auto">
          <a:xfrm>
            <a:off x="2362200" y="2057400"/>
            <a:ext cx="4229009" cy="852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Hybrid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Goal: Avoid Inappropriate Weights in Proportional Resource Scheduling </a:t>
            </a:r>
          </a:p>
          <a:p>
            <a:pPr lvl="1"/>
            <a:r>
              <a:rPr lang="en-US" altLang="zh-CN" dirty="0" smtClean="0"/>
              <a:t>This problem can cause starvation.</a:t>
            </a:r>
          </a:p>
          <a:p>
            <a:r>
              <a:rPr lang="en-US" altLang="zh-CN" dirty="0" smtClean="0"/>
              <a:t>Approach:</a:t>
            </a:r>
          </a:p>
          <a:p>
            <a:pPr lvl="1"/>
            <a:r>
              <a:rPr lang="en-US" altLang="zh-CN" dirty="0" smtClean="0"/>
              <a:t>Automatically choose either of the SLA-Aware or Proportional Resource Scheduling according to current situation.</a:t>
            </a:r>
          </a:p>
          <a:p>
            <a:endParaRPr lang="en-US" altLang="zh-CN" dirty="0" smtClean="0"/>
          </a:p>
          <a:p>
            <a:pPr>
              <a:buFontTx/>
              <a:buNone/>
            </a:pPr>
            <a:endParaRPr lang="zh-CN" altLang="en-US" sz="24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Hybrid Scheduling</a:t>
            </a:r>
            <a:endParaRPr lang="zh-CN" altLang="en-US" dirty="0" smtClean="0">
              <a:effectLst>
                <a:outerShdw blurRad="38100" dist="38100" dir="2700000" algn="tl">
                  <a:srgbClr val="C0C0C0"/>
                </a:outerShdw>
              </a:effectLst>
            </a:endParaRPr>
          </a:p>
        </p:txBody>
      </p:sp>
      <p:sp>
        <p:nvSpPr>
          <p:cNvPr id="76803" name="Rectangle 3"/>
          <p:cNvSpPr>
            <a:spLocks noGrp="1" noChangeArrowheads="1"/>
          </p:cNvSpPr>
          <p:nvPr>
            <p:ph type="body" idx="1"/>
          </p:nvPr>
        </p:nvSpPr>
        <p:spPr>
          <a:noFill/>
          <a:ln/>
        </p:spPr>
        <p:txBody>
          <a:bodyPr/>
          <a:lstStyle/>
          <a:p>
            <a:r>
              <a:rPr lang="en-US" altLang="zh-CN" dirty="0" smtClean="0"/>
              <a:t>Algorithm:</a:t>
            </a:r>
          </a:p>
          <a:p>
            <a:pPr lvl="1"/>
            <a:r>
              <a:rPr lang="en-US" altLang="zh-CN" dirty="0" smtClean="0"/>
              <a:t>While each second do</a:t>
            </a:r>
          </a:p>
          <a:p>
            <a:pPr lvl="2"/>
            <a:r>
              <a:rPr lang="en-US" altLang="zh-CN" dirty="0" smtClean="0"/>
              <a:t>If (CurrentAlgo = PropShare) and (FPS &lt; FPS</a:t>
            </a:r>
            <a:r>
              <a:rPr lang="en-US" altLang="zh-CN" sz="1400" dirty="0" smtClean="0"/>
              <a:t>thres</a:t>
            </a:r>
            <a:r>
              <a:rPr lang="en-US" altLang="zh-CN" dirty="0" smtClean="0"/>
              <a:t> for Time sec). </a:t>
            </a:r>
          </a:p>
          <a:p>
            <a:pPr lvl="2">
              <a:buNone/>
            </a:pPr>
            <a:r>
              <a:rPr lang="en-US" altLang="zh-CN" dirty="0" smtClean="0"/>
              <a:t>	then</a:t>
            </a:r>
          </a:p>
          <a:p>
            <a:pPr lvl="3"/>
            <a:r>
              <a:rPr lang="en-US" altLang="zh-CN" dirty="0" smtClean="0"/>
              <a:t>CurrentAlgo </a:t>
            </a:r>
            <a:r>
              <a:rPr lang="en-US" altLang="zh-CN" dirty="0" smtClean="0">
                <a:sym typeface="Wingdings" pitchFamily="2" charset="2"/>
              </a:rPr>
              <a:t> SLAAware</a:t>
            </a:r>
          </a:p>
          <a:p>
            <a:pPr lvl="2"/>
            <a:r>
              <a:rPr lang="en-US" altLang="zh-CN" dirty="0" smtClean="0"/>
              <a:t>Else if (CurrentAlgo = </a:t>
            </a:r>
            <a:r>
              <a:rPr lang="en-US" altLang="zh-CN" dirty="0" smtClean="0">
                <a:sym typeface="Wingdings" pitchFamily="2" charset="2"/>
              </a:rPr>
              <a:t>SLAAware) </a:t>
            </a:r>
            <a:r>
              <a:rPr lang="en-US" altLang="zh-CN" dirty="0" smtClean="0"/>
              <a:t>and (GPUTotalUsage &lt; </a:t>
            </a:r>
            <a:r>
              <a:rPr lang="en-US" altLang="zh-CN" dirty="0" err="1" smtClean="0"/>
              <a:t>GPU</a:t>
            </a:r>
            <a:r>
              <a:rPr lang="en-US" altLang="zh-CN" sz="1400" dirty="0" err="1" smtClean="0"/>
              <a:t>thres</a:t>
            </a:r>
            <a:r>
              <a:rPr lang="en-US" altLang="zh-CN" dirty="0" smtClean="0"/>
              <a:t> for Time sec). </a:t>
            </a:r>
          </a:p>
          <a:p>
            <a:pPr lvl="2">
              <a:buNone/>
            </a:pPr>
            <a:r>
              <a:rPr lang="en-US" altLang="zh-CN" dirty="0" smtClean="0"/>
              <a:t>	then</a:t>
            </a:r>
          </a:p>
          <a:p>
            <a:pPr lvl="3"/>
            <a:r>
              <a:rPr lang="en-US" altLang="zh-CN" dirty="0" smtClean="0"/>
              <a:t>CurrentAlgo </a:t>
            </a:r>
            <a:r>
              <a:rPr lang="en-US" altLang="zh-CN" dirty="0" smtClean="0">
                <a:sym typeface="Wingdings" pitchFamily="2" charset="2"/>
              </a:rPr>
              <a:t> </a:t>
            </a:r>
            <a:r>
              <a:rPr lang="en-US" altLang="zh-CN" dirty="0" smtClean="0"/>
              <a:t>PropShare</a:t>
            </a:r>
          </a:p>
          <a:p>
            <a:pPr lvl="3"/>
            <a:r>
              <a:rPr lang="en-US" altLang="zh-CN" dirty="0" smtClean="0">
                <a:sym typeface="Wingdings" pitchFamily="2" charset="2"/>
              </a:rPr>
              <a:t>CalcShareForAllVMs()</a:t>
            </a:r>
          </a:p>
          <a:p>
            <a:pPr lvl="3"/>
            <a:endParaRPr lang="en-US" altLang="zh-CN" dirty="0" smtClean="0"/>
          </a:p>
          <a:p>
            <a:pPr>
              <a:buFontTx/>
              <a:buNone/>
            </a:pPr>
            <a:endParaRPr lang="zh-CN" altLang="en-US" sz="24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Evaluations</a:t>
            </a:r>
            <a:endParaRPr lang="zh-CN" altLang="en-US" dirty="0" smtClean="0">
              <a:effectLst>
                <a:outerShdw blurRad="38100" dist="38100" dir="2700000" algn="tl">
                  <a:srgbClr val="C0C0C0"/>
                </a:outerShdw>
              </a:effectLst>
            </a:endParaRPr>
          </a:p>
        </p:txBody>
      </p:sp>
      <p:sp>
        <p:nvSpPr>
          <p:cNvPr id="4" name="Content Placeholder 3"/>
          <p:cNvSpPr>
            <a:spLocks noGrp="1"/>
          </p:cNvSpPr>
          <p:nvPr>
            <p:ph idx="1"/>
          </p:nvPr>
        </p:nvSpPr>
        <p:spPr/>
        <p:txBody>
          <a:bodyPr/>
          <a:lstStyle/>
          <a:p>
            <a:r>
              <a:rPr lang="en-US" dirty="0" smtClean="0"/>
              <a:t>Prediction</a:t>
            </a:r>
          </a:p>
          <a:p>
            <a:pPr lvl="1"/>
            <a:r>
              <a:rPr lang="en-US" dirty="0" smtClean="0"/>
              <a:t>No Contention: ≤ 0.4ms error margin</a:t>
            </a:r>
          </a:p>
          <a:p>
            <a:pPr lvl="1"/>
            <a:r>
              <a:rPr lang="en-US" dirty="0" smtClean="0"/>
              <a:t>Contention with Real Games: only 1.95% of the frames fails in prediction. Max. error: 91.32ms</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990600" y="3200400"/>
            <a:ext cx="3086100" cy="30861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668838" y="3263900"/>
            <a:ext cx="3636962" cy="2908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smtClean="0">
                <a:effectLst>
                  <a:outerShdw blurRad="38100" dist="38100" dir="2700000" algn="tl">
                    <a:srgbClr val="C0C0C0"/>
                  </a:outerShdw>
                </a:effectLst>
              </a:rPr>
              <a:t>Evaluations</a:t>
            </a:r>
            <a:endParaRPr lang="zh-CN" altLang="en-US" dirty="0" smtClean="0">
              <a:effectLst>
                <a:outerShdw blurRad="38100" dist="38100" dir="2700000" algn="tl">
                  <a:srgbClr val="C0C0C0"/>
                </a:outerShdw>
              </a:effectLst>
            </a:endParaRPr>
          </a:p>
        </p:txBody>
      </p:sp>
      <p:sp>
        <p:nvSpPr>
          <p:cNvPr id="4" name="Content Placeholder 3"/>
          <p:cNvSpPr>
            <a:spLocks noGrp="1"/>
          </p:cNvSpPr>
          <p:nvPr>
            <p:ph idx="1"/>
          </p:nvPr>
        </p:nvSpPr>
        <p:spPr/>
        <p:txBody>
          <a:bodyPr/>
          <a:lstStyle/>
          <a:p>
            <a:r>
              <a:rPr lang="en-US" dirty="0" smtClean="0"/>
              <a:t>Overhead</a:t>
            </a:r>
          </a:p>
        </p:txBody>
      </p:sp>
      <p:pic>
        <p:nvPicPr>
          <p:cNvPr id="7170" name="Picture 2"/>
          <p:cNvPicPr>
            <a:picLocks noChangeAspect="1" noChangeArrowheads="1"/>
          </p:cNvPicPr>
          <p:nvPr/>
        </p:nvPicPr>
        <p:blipFill>
          <a:blip r:embed="rId3" cstate="print"/>
          <a:srcRect/>
          <a:stretch>
            <a:fillRect/>
          </a:stretch>
        </p:blipFill>
        <p:spPr bwMode="auto">
          <a:xfrm>
            <a:off x="1905000" y="1676400"/>
            <a:ext cx="4953000" cy="3816828"/>
          </a:xfrm>
          <a:prstGeom prst="rect">
            <a:avLst/>
          </a:prstGeom>
          <a:noFill/>
          <a:ln w="9525">
            <a:noFill/>
            <a:miter lim="800000"/>
            <a:headEnd/>
            <a:tailEnd/>
          </a:ln>
        </p:spPr>
      </p:pic>
      <p:sp>
        <p:nvSpPr>
          <p:cNvPr id="5" name="矩形 45"/>
          <p:cNvSpPr/>
          <p:nvPr/>
        </p:nvSpPr>
        <p:spPr>
          <a:xfrm>
            <a:off x="457200" y="5486400"/>
            <a:ext cx="8153400" cy="523220"/>
          </a:xfrm>
          <a:prstGeom prst="rect">
            <a:avLst/>
          </a:prstGeom>
        </p:spPr>
        <p:txBody>
          <a:bodyPr wrap="square">
            <a:spAutoFit/>
          </a:bodyPr>
          <a:lstStyle/>
          <a:p>
            <a:pPr marL="0" lvl="1" algn="ctr" fontAlgn="auto">
              <a:spcBef>
                <a:spcPts val="0"/>
              </a:spcBef>
              <a:spcAft>
                <a:spcPts val="0"/>
              </a:spcAft>
              <a:defRPr/>
            </a:pPr>
            <a:r>
              <a:rPr lang="en-US" sz="2800" b="1" dirty="0" smtClean="0">
                <a:latin typeface="+mn-lt"/>
              </a:rPr>
              <a:t>VGRIS GPU Performance Overhead: </a:t>
            </a:r>
            <a:r>
              <a:rPr lang="en-US" sz="2800" dirty="0" smtClean="0">
                <a:solidFill>
                  <a:srgbClr val="FF0000"/>
                </a:solidFill>
              </a:rPr>
              <a:t>≤ 5.53%</a:t>
            </a:r>
            <a:r>
              <a:rPr lang="en-US" sz="2800" b="1" dirty="0" smtClean="0">
                <a:solidFill>
                  <a:srgbClr val="FF0000"/>
                </a:solidFill>
                <a:latin typeface="+mn-lt"/>
              </a:rPr>
              <a:t> </a:t>
            </a:r>
            <a:endParaRPr lang="en-US" sz="2800" b="1" dirty="0">
              <a:solidFill>
                <a:srgbClr val="FF0000"/>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idx="4294967295"/>
          </p:nvPr>
        </p:nvSpPr>
        <p:spPr/>
        <p:txBody>
          <a:bodyPr tIns="45720" anchor="ctr" anchorCtr="0"/>
          <a:lstStyle/>
          <a:p>
            <a:pPr eaLnBrk="1" hangingPunct="1"/>
            <a:r>
              <a:rPr lang="en-US" altLang="zh-CN" dirty="0" smtClean="0"/>
              <a:t>Future</a:t>
            </a:r>
            <a:r>
              <a:rPr lang="zh-CN" altLang="en-US" smtClean="0"/>
              <a:t> </a:t>
            </a:r>
            <a:r>
              <a:rPr lang="en-US" altLang="zh-CN" dirty="0" smtClean="0"/>
              <a:t>Work</a:t>
            </a:r>
            <a:endParaRPr lang="zh-CN" altLang="en-US" smtClean="0"/>
          </a:p>
        </p:txBody>
      </p:sp>
      <p:sp>
        <p:nvSpPr>
          <p:cNvPr id="62466" name="内容占位符 2"/>
          <p:cNvSpPr>
            <a:spLocks noGrp="1"/>
          </p:cNvSpPr>
          <p:nvPr>
            <p:ph idx="4294967295"/>
          </p:nvPr>
        </p:nvSpPr>
        <p:spPr>
          <a:xfrm>
            <a:off x="457200" y="1143000"/>
            <a:ext cx="8229600" cy="4525963"/>
          </a:xfrm>
        </p:spPr>
        <p:txBody>
          <a:bodyPr/>
          <a:lstStyle/>
          <a:p>
            <a:pPr eaLnBrk="1" hangingPunct="1"/>
            <a:r>
              <a:rPr lang="en-US" altLang="zh-CN" dirty="0" err="1" smtClean="0"/>
              <a:t>QoS</a:t>
            </a:r>
            <a:r>
              <a:rPr lang="en-US" altLang="zh-CN" dirty="0" smtClean="0"/>
              <a:t> for GPU Computing </a:t>
            </a:r>
          </a:p>
          <a:p>
            <a:pPr lvl="1" eaLnBrk="1" hangingPunct="1"/>
            <a:r>
              <a:rPr lang="en-US" altLang="zh-CN" dirty="0" smtClean="0"/>
              <a:t>CUDA and OpenAL</a:t>
            </a:r>
          </a:p>
          <a:p>
            <a:pPr eaLnBrk="1" hangingPunct="1"/>
            <a:r>
              <a:rPr lang="en-US" altLang="zh-CN" dirty="0" smtClean="0"/>
              <a:t>Support Multi-GPUs and Cluster</a:t>
            </a:r>
          </a:p>
          <a:p>
            <a:pPr lvl="1" eaLnBrk="1" hangingPunct="1"/>
            <a:r>
              <a:rPr lang="en-US" altLang="zh-CN" dirty="0" smtClean="0"/>
              <a:t>On-Top Load Balancing</a:t>
            </a:r>
          </a:p>
          <a:p>
            <a:pPr eaLnBrk="1" hangingPunct="1"/>
            <a:r>
              <a:rPr lang="en-US" altLang="zh-CN" dirty="0" smtClean="0"/>
              <a:t>GPU Memory Resource Management</a:t>
            </a:r>
            <a:endParaRPr lang="en-US" altLang="zh-CN"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Background</a:t>
            </a:r>
          </a:p>
        </p:txBody>
      </p:sp>
      <p:sp>
        <p:nvSpPr>
          <p:cNvPr id="3" name="Content Placeholder 2"/>
          <p:cNvSpPr>
            <a:spLocks noGrp="1"/>
          </p:cNvSpPr>
          <p:nvPr>
            <p:ph idx="1"/>
          </p:nvPr>
        </p:nvSpPr>
        <p:spPr/>
        <p:txBody>
          <a:bodyPr/>
          <a:lstStyle/>
          <a:p>
            <a:pPr>
              <a:defRPr/>
            </a:pPr>
            <a:r>
              <a:rPr lang="en-US" dirty="0" smtClean="0"/>
              <a:t>What is Cloud Gaming Platform</a:t>
            </a:r>
          </a:p>
          <a:p>
            <a:pPr lvl="1">
              <a:defRPr/>
            </a:pPr>
            <a:r>
              <a:rPr lang="en-US" dirty="0" smtClean="0"/>
              <a:t>Goal: Distribute Game Experience to Multiple Clients </a:t>
            </a:r>
          </a:p>
        </p:txBody>
      </p:sp>
      <p:pic>
        <p:nvPicPr>
          <p:cNvPr id="5" name="Picture 3"/>
          <p:cNvPicPr>
            <a:picLocks noChangeAspect="1" noChangeArrowheads="1"/>
          </p:cNvPicPr>
          <p:nvPr/>
        </p:nvPicPr>
        <p:blipFill>
          <a:blip r:embed="rId3" cstate="print"/>
          <a:srcRect/>
          <a:stretch>
            <a:fillRect/>
          </a:stretch>
        </p:blipFill>
        <p:spPr bwMode="auto">
          <a:xfrm>
            <a:off x="381001" y="2286000"/>
            <a:ext cx="4876799" cy="3465641"/>
          </a:xfrm>
          <a:prstGeom prst="rect">
            <a:avLst/>
          </a:prstGeom>
          <a:noFill/>
          <a:ln w="9525">
            <a:noFill/>
            <a:miter lim="800000"/>
            <a:headEnd/>
            <a:tailEnd/>
          </a:ln>
          <a:effectLst/>
        </p:spPr>
      </p:pic>
      <p:sp>
        <p:nvSpPr>
          <p:cNvPr id="7" name="内容占位符 2"/>
          <p:cNvSpPr txBox="1">
            <a:spLocks/>
          </p:cNvSpPr>
          <p:nvPr/>
        </p:nvSpPr>
        <p:spPr bwMode="auto">
          <a:xfrm>
            <a:off x="5334000" y="2667000"/>
            <a:ext cx="35052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4013" marR="0" lvl="0" indent="-354013" algn="l" defTabSz="914400" rtl="0" eaLnBrk="1" fontAlgn="base" latinLnBrk="0" hangingPunct="1">
              <a:lnSpc>
                <a:spcPct val="110000"/>
              </a:lnSpc>
              <a:spcBef>
                <a:spcPct val="50000"/>
              </a:spcBef>
              <a:spcAft>
                <a:spcPct val="0"/>
              </a:spcAft>
              <a:buClrTx/>
              <a:buSzTx/>
              <a:buFontTx/>
              <a:buBlip>
                <a:blip r:embed="rId4"/>
              </a:buBlip>
              <a:tabLst/>
              <a:defRPr/>
            </a:pPr>
            <a:r>
              <a:rPr kumimoji="0" lang="en-US" altLang="zh-CN" sz="28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Advantage:</a:t>
            </a:r>
          </a:p>
          <a:p>
            <a:pPr marL="901700" marR="0" lvl="1" indent="-368300" algn="l" defTabSz="914400" rtl="0" eaLnBrk="1" fontAlgn="base" latinLnBrk="0" hangingPunct="1">
              <a:lnSpc>
                <a:spcPct val="120000"/>
              </a:lnSpc>
              <a:spcBef>
                <a:spcPct val="20000"/>
              </a:spcBef>
              <a:spcAft>
                <a:spcPct val="0"/>
              </a:spcAft>
              <a:buClr>
                <a:srgbClr val="0000FF"/>
              </a:buClr>
              <a:buSzTx/>
              <a:buFont typeface="Wingdings" pitchFamily="2" charset="2"/>
              <a:buBlip>
                <a:blip r:embed="rId5"/>
              </a:buBlip>
              <a:tabLst/>
              <a:defRPr/>
            </a:pPr>
            <a:r>
              <a:rPr lang="en-US" altLang="zh-CN" sz="2000" kern="0" dirty="0" smtClean="0">
                <a:effectLst>
                  <a:outerShdw blurRad="38100" dist="38100" dir="2700000" algn="tl">
                    <a:srgbClr val="C0C0C0"/>
                  </a:outerShdw>
                </a:effectLst>
                <a:latin typeface="+mj-lt"/>
                <a:ea typeface="+mn-ea"/>
              </a:rPr>
              <a:t>Cheap Client Hardware</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n-ea"/>
            </a:endParaRPr>
          </a:p>
          <a:p>
            <a:pPr marL="901700" lvl="1" indent="-368300">
              <a:lnSpc>
                <a:spcPct val="120000"/>
              </a:lnSpc>
              <a:spcBef>
                <a:spcPct val="20000"/>
              </a:spcBef>
              <a:buClr>
                <a:srgbClr val="0000FF"/>
              </a:buClr>
              <a:buBlip>
                <a:blip r:embed="rId5"/>
              </a:buBlip>
            </a:pPr>
            <a:r>
              <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n-ea"/>
              </a:rPr>
              <a:t>Easier to Maintain &amp; Distribute Games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idx="4294967295"/>
          </p:nvPr>
        </p:nvSpPr>
        <p:spPr>
          <a:xfrm>
            <a:off x="381000" y="2590800"/>
            <a:ext cx="8229600" cy="1143000"/>
          </a:xfrm>
        </p:spPr>
        <p:txBody>
          <a:bodyPr tIns="45720" anchor="ctr" anchorCtr="0"/>
          <a:lstStyle/>
          <a:p>
            <a:pPr eaLnBrk="1" hangingPunct="1"/>
            <a:r>
              <a:rPr lang="en-US" altLang="zh-CN" dirty="0" smtClean="0"/>
              <a:t>Thank you</a:t>
            </a:r>
            <a:endParaRPr lang="zh-CN" altLang="en-US"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a:xfrm>
            <a:off x="431800" y="1119188"/>
            <a:ext cx="8229600" cy="5281612"/>
          </a:xfrm>
        </p:spPr>
        <p:txBody>
          <a:bodyPr/>
          <a:lstStyle/>
          <a:p>
            <a:pPr>
              <a:defRPr/>
            </a:pPr>
            <a:r>
              <a:rPr lang="en-US" dirty="0" smtClean="0"/>
              <a:t>Demo: http://bit.ly/12cmNpz</a:t>
            </a:r>
          </a:p>
          <a:p>
            <a:pPr>
              <a:defRPr/>
            </a:pPr>
            <a:r>
              <a:rPr lang="en-US" dirty="0" smtClean="0"/>
              <a:t>Contact Info (Miao Yu)</a:t>
            </a:r>
          </a:p>
          <a:p>
            <a:pPr lvl="1">
              <a:defRPr/>
            </a:pPr>
            <a:r>
              <a:rPr lang="en-US" dirty="0" smtClean="0"/>
              <a:t>Email: superymk@cmu.edu</a:t>
            </a:r>
          </a:p>
          <a:p>
            <a:pPr lvl="1">
              <a:defRPr/>
            </a:pPr>
            <a:r>
              <a:rPr lang="en-US" dirty="0" smtClean="0"/>
              <a:t>Website: http://www.contrib.andrew.cmu.edu/~miaoy1/</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Background</a:t>
            </a:r>
          </a:p>
        </p:txBody>
      </p:sp>
      <p:sp>
        <p:nvSpPr>
          <p:cNvPr id="3" name="Content Placeholder 2"/>
          <p:cNvSpPr>
            <a:spLocks noGrp="1"/>
          </p:cNvSpPr>
          <p:nvPr>
            <p:ph idx="1"/>
          </p:nvPr>
        </p:nvSpPr>
        <p:spPr>
          <a:xfrm>
            <a:off x="431800" y="1100138"/>
            <a:ext cx="8712200" cy="5281612"/>
          </a:xfrm>
        </p:spPr>
        <p:txBody>
          <a:bodyPr/>
          <a:lstStyle/>
          <a:p>
            <a:r>
              <a:rPr lang="en-US" dirty="0" smtClean="0"/>
              <a:t>GPU Virtualization</a:t>
            </a:r>
          </a:p>
          <a:p>
            <a:pPr lvl="1"/>
            <a:r>
              <a:rPr lang="en-US" dirty="0" smtClean="0"/>
              <a:t>Goal: Improve GPU Resource Usage [SIGOPS OSR’09]</a:t>
            </a:r>
          </a:p>
        </p:txBody>
      </p:sp>
      <p:pic>
        <p:nvPicPr>
          <p:cNvPr id="6148" name="Picture 5"/>
          <p:cNvPicPr>
            <a:picLocks noChangeAspect="1" noChangeArrowheads="1"/>
          </p:cNvPicPr>
          <p:nvPr/>
        </p:nvPicPr>
        <p:blipFill>
          <a:blip r:embed="rId3" cstate="print"/>
          <a:srcRect/>
          <a:stretch>
            <a:fillRect/>
          </a:stretch>
        </p:blipFill>
        <p:spPr bwMode="auto">
          <a:xfrm>
            <a:off x="457200" y="2218268"/>
            <a:ext cx="4876800" cy="4030132"/>
          </a:xfrm>
          <a:prstGeom prst="rect">
            <a:avLst/>
          </a:prstGeom>
          <a:noFill/>
          <a:ln w="9525">
            <a:noFill/>
            <a:miter lim="800000"/>
            <a:headEnd/>
            <a:tailEnd/>
          </a:ln>
          <a:effectLst/>
        </p:spPr>
      </p:pic>
      <p:sp>
        <p:nvSpPr>
          <p:cNvPr id="7" name="内容占位符 2"/>
          <p:cNvSpPr txBox="1">
            <a:spLocks/>
          </p:cNvSpPr>
          <p:nvPr/>
        </p:nvSpPr>
        <p:spPr bwMode="auto">
          <a:xfrm>
            <a:off x="5334000" y="2667000"/>
            <a:ext cx="35052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4013" marR="0" lvl="0" indent="-354013" algn="l" defTabSz="914400" rtl="0" eaLnBrk="1" fontAlgn="base" latinLnBrk="0" hangingPunct="1">
              <a:lnSpc>
                <a:spcPct val="110000"/>
              </a:lnSpc>
              <a:spcBef>
                <a:spcPct val="50000"/>
              </a:spcBef>
              <a:spcAft>
                <a:spcPct val="0"/>
              </a:spcAft>
              <a:buClrTx/>
              <a:buSzTx/>
              <a:buFontTx/>
              <a:buBlip>
                <a:blip r:embed="rId4"/>
              </a:buBlip>
              <a:tabLst/>
              <a:defRPr/>
            </a:pPr>
            <a:r>
              <a:rPr kumimoji="0" lang="en-US" altLang="zh-CN" sz="28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Advantage:</a:t>
            </a:r>
          </a:p>
          <a:p>
            <a:pPr marL="901700" marR="0" lvl="1" indent="-368300" algn="l" defTabSz="914400" rtl="0" eaLnBrk="1" fontAlgn="base" latinLnBrk="0" hangingPunct="1">
              <a:lnSpc>
                <a:spcPct val="120000"/>
              </a:lnSpc>
              <a:spcBef>
                <a:spcPct val="20000"/>
              </a:spcBef>
              <a:spcAft>
                <a:spcPct val="0"/>
              </a:spcAft>
              <a:buClr>
                <a:srgbClr val="0000FF"/>
              </a:buClr>
              <a:buSzTx/>
              <a:buFont typeface="Wingdings" pitchFamily="2" charset="2"/>
              <a:buBlip>
                <a:blip r:embed="rId5"/>
              </a:buBlip>
              <a:tabLst/>
              <a:defRPr/>
            </a:pPr>
            <a:r>
              <a:rPr lang="en-US" altLang="zh-CN" sz="2000" kern="0" noProof="0" dirty="0" smtClean="0">
                <a:effectLst>
                  <a:outerShdw blurRad="38100" dist="38100" dir="2700000" algn="tl">
                    <a:srgbClr val="C0C0C0"/>
                  </a:outerShdw>
                </a:effectLst>
                <a:latin typeface="+mj-lt"/>
                <a:ea typeface="+mn-ea"/>
              </a:rPr>
              <a:t>Less GPUs are needed</a:t>
            </a:r>
          </a:p>
          <a:p>
            <a:pPr marL="901700" marR="0" lvl="1" indent="-368300" algn="l" defTabSz="914400" rtl="0" eaLnBrk="1" fontAlgn="base" latinLnBrk="0" hangingPunct="1">
              <a:lnSpc>
                <a:spcPct val="120000"/>
              </a:lnSpc>
              <a:spcBef>
                <a:spcPct val="20000"/>
              </a:spcBef>
              <a:spcAft>
                <a:spcPct val="0"/>
              </a:spcAft>
              <a:buClr>
                <a:srgbClr val="0000FF"/>
              </a:buClr>
              <a:buSzTx/>
              <a:buFont typeface="Wingdings" pitchFamily="2" charset="2"/>
              <a:buBlip>
                <a:blip r:embed="rId5"/>
              </a:buBlip>
              <a:tabLst/>
              <a:defRPr/>
            </a:pPr>
            <a:r>
              <a:rPr lang="en-US" altLang="zh-CN" sz="2000" kern="0" noProof="0" dirty="0" smtClean="0">
                <a:effectLst>
                  <a:outerShdw blurRad="38100" dist="38100" dir="2700000" algn="tl">
                    <a:srgbClr val="C0C0C0"/>
                  </a:outerShdw>
                </a:effectLst>
                <a:latin typeface="+mj-lt"/>
                <a:ea typeface="+mn-ea"/>
              </a:rPr>
              <a:t>Lower Server Hardware Cost</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n-ea"/>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When Considering About the Fact</a:t>
            </a:r>
          </a:p>
        </p:txBody>
      </p:sp>
      <p:graphicFrame>
        <p:nvGraphicFramePr>
          <p:cNvPr id="9" name="Content Placeholder 8"/>
          <p:cNvGraphicFramePr>
            <a:graphicFrameLocks noGrp="1"/>
          </p:cNvGraphicFramePr>
          <p:nvPr>
            <p:ph idx="1"/>
          </p:nvPr>
        </p:nvGraphicFramePr>
        <p:xfrm>
          <a:off x="457200" y="2438400"/>
          <a:ext cx="8229600" cy="2743200"/>
        </p:xfrm>
        <a:graphic>
          <a:graphicData uri="http://schemas.openxmlformats.org/drawingml/2006/table">
            <a:tbl>
              <a:tblPr firstRow="1" bandRow="1">
                <a:tableStyleId>{21E4AEA4-8DFA-4A89-87EB-49C32662AFE0}</a:tableStyleId>
              </a:tblPr>
              <a:tblGrid>
                <a:gridCol w="2057400"/>
                <a:gridCol w="2057400"/>
                <a:gridCol w="2057400"/>
                <a:gridCol w="2057400"/>
              </a:tblGrid>
              <a:tr h="370840">
                <a:tc>
                  <a:txBody>
                    <a:bodyPr/>
                    <a:lstStyle/>
                    <a:p>
                      <a:r>
                        <a:rPr lang="en-US" sz="2400" dirty="0" smtClean="0"/>
                        <a:t>Game</a:t>
                      </a:r>
                      <a:endParaRPr lang="en-US" sz="2400" dirty="0"/>
                    </a:p>
                  </a:txBody>
                  <a:tcPr/>
                </a:tc>
                <a:tc>
                  <a:txBody>
                    <a:bodyPr/>
                    <a:lstStyle/>
                    <a:p>
                      <a:r>
                        <a:rPr lang="en-US" sz="2400" dirty="0" smtClean="0"/>
                        <a:t>FPS</a:t>
                      </a:r>
                      <a:endParaRPr lang="en-US" sz="2400" dirty="0"/>
                    </a:p>
                  </a:txBody>
                  <a:tcPr/>
                </a:tc>
                <a:tc>
                  <a:txBody>
                    <a:bodyPr/>
                    <a:lstStyle/>
                    <a:p>
                      <a:r>
                        <a:rPr lang="en-US" sz="2400" dirty="0" smtClean="0"/>
                        <a:t>GPU Usage</a:t>
                      </a:r>
                      <a:endParaRPr lang="en-US" sz="2400" dirty="0"/>
                    </a:p>
                  </a:txBody>
                  <a:tcPr/>
                </a:tc>
                <a:tc>
                  <a:txBody>
                    <a:bodyPr/>
                    <a:lstStyle/>
                    <a:p>
                      <a:r>
                        <a:rPr lang="en-US" sz="2400" dirty="0" smtClean="0"/>
                        <a:t>CPU Usage</a:t>
                      </a:r>
                      <a:endParaRPr lang="en-US" sz="2400" dirty="0"/>
                    </a:p>
                  </a:txBody>
                  <a:tcPr/>
                </a:tc>
              </a:tr>
              <a:tr h="370840">
                <a:tc>
                  <a:txBody>
                    <a:bodyPr/>
                    <a:lstStyle/>
                    <a:p>
                      <a:r>
                        <a:rPr lang="en-US" sz="2400" dirty="0" smtClean="0"/>
                        <a:t>DiRT 3</a:t>
                      </a:r>
                      <a:endParaRPr lang="en-US" sz="2400" dirty="0"/>
                    </a:p>
                  </a:txBody>
                  <a:tcPr/>
                </a:tc>
                <a:tc>
                  <a:txBody>
                    <a:bodyPr/>
                    <a:lstStyle/>
                    <a:p>
                      <a:r>
                        <a:rPr lang="en-US" sz="2400" dirty="0" smtClean="0"/>
                        <a:t>67.14</a:t>
                      </a:r>
                      <a:endParaRPr lang="en-US" sz="2400" dirty="0"/>
                    </a:p>
                  </a:txBody>
                  <a:tcPr/>
                </a:tc>
                <a:tc>
                  <a:txBody>
                    <a:bodyPr/>
                    <a:lstStyle/>
                    <a:p>
                      <a:r>
                        <a:rPr lang="en-US" sz="2400" dirty="0" smtClean="0"/>
                        <a:t>56.14%</a:t>
                      </a:r>
                      <a:endParaRPr lang="en-US" sz="2400" dirty="0"/>
                    </a:p>
                  </a:txBody>
                  <a:tcPr/>
                </a:tc>
                <a:tc>
                  <a:txBody>
                    <a:bodyPr/>
                    <a:lstStyle/>
                    <a:p>
                      <a:r>
                        <a:rPr lang="en-US" sz="2400" dirty="0" smtClean="0"/>
                        <a:t>39.61%</a:t>
                      </a:r>
                      <a:endParaRPr lang="en-US" sz="2400" dirty="0"/>
                    </a:p>
                  </a:txBody>
                  <a:tcPr/>
                </a:tc>
              </a:tr>
              <a:tr h="370840">
                <a:tc>
                  <a:txBody>
                    <a:bodyPr/>
                    <a:lstStyle/>
                    <a:p>
                      <a:r>
                        <a:rPr lang="en-US" sz="2400" dirty="0" smtClean="0"/>
                        <a:t>Portal 2</a:t>
                      </a:r>
                      <a:endParaRPr lang="en-US" sz="2400" dirty="0"/>
                    </a:p>
                  </a:txBody>
                  <a:tcPr/>
                </a:tc>
                <a:tc>
                  <a:txBody>
                    <a:bodyPr/>
                    <a:lstStyle/>
                    <a:p>
                      <a:r>
                        <a:rPr lang="en-US" sz="2400" dirty="0" smtClean="0"/>
                        <a:t>212.70</a:t>
                      </a:r>
                      <a:endParaRPr lang="en-US" sz="2400" dirty="0"/>
                    </a:p>
                  </a:txBody>
                  <a:tcPr/>
                </a:tc>
                <a:tc>
                  <a:txBody>
                    <a:bodyPr/>
                    <a:lstStyle/>
                    <a:p>
                      <a:r>
                        <a:rPr lang="en-US" sz="2400" dirty="0" smtClean="0"/>
                        <a:t>94.77%</a:t>
                      </a:r>
                      <a:endParaRPr lang="en-US" sz="2400" dirty="0"/>
                    </a:p>
                  </a:txBody>
                  <a:tcPr/>
                </a:tc>
                <a:tc>
                  <a:txBody>
                    <a:bodyPr/>
                    <a:lstStyle/>
                    <a:p>
                      <a:r>
                        <a:rPr lang="en-US" sz="2400" dirty="0" smtClean="0"/>
                        <a:t>85.42%</a:t>
                      </a:r>
                      <a:endParaRPr lang="en-US" sz="2400" dirty="0"/>
                    </a:p>
                  </a:txBody>
                  <a:tcPr/>
                </a:tc>
              </a:tr>
              <a:tr h="370840">
                <a:tc>
                  <a:txBody>
                    <a:bodyPr/>
                    <a:lstStyle/>
                    <a:p>
                      <a:r>
                        <a:rPr lang="en-US" sz="2400" dirty="0" smtClean="0"/>
                        <a:t>Shogun 2</a:t>
                      </a:r>
                      <a:endParaRPr lang="en-US" sz="2400" dirty="0"/>
                    </a:p>
                  </a:txBody>
                  <a:tcPr/>
                </a:tc>
                <a:tc>
                  <a:txBody>
                    <a:bodyPr/>
                    <a:lstStyle/>
                    <a:p>
                      <a:r>
                        <a:rPr lang="en-US" sz="2400" dirty="0" smtClean="0"/>
                        <a:t>64.76</a:t>
                      </a:r>
                      <a:endParaRPr lang="en-US" sz="2400" dirty="0"/>
                    </a:p>
                  </a:txBody>
                  <a:tcPr/>
                </a:tc>
                <a:tc>
                  <a:txBody>
                    <a:bodyPr/>
                    <a:lstStyle/>
                    <a:p>
                      <a:r>
                        <a:rPr lang="en-US" sz="2400" dirty="0" smtClean="0"/>
                        <a:t>84.33%</a:t>
                      </a:r>
                      <a:endParaRPr lang="en-US" sz="2400" dirty="0"/>
                    </a:p>
                  </a:txBody>
                  <a:tcPr/>
                </a:tc>
                <a:tc>
                  <a:txBody>
                    <a:bodyPr/>
                    <a:lstStyle/>
                    <a:p>
                      <a:r>
                        <a:rPr lang="en-US" sz="2400" dirty="0" smtClean="0"/>
                        <a:t>29.48%</a:t>
                      </a:r>
                      <a:endParaRPr lang="en-US" sz="2400" dirty="0"/>
                    </a:p>
                  </a:txBody>
                  <a:tcPr/>
                </a:tc>
              </a:tr>
              <a:tr h="370840">
                <a:tc>
                  <a:txBody>
                    <a:bodyPr/>
                    <a:lstStyle/>
                    <a:p>
                      <a:r>
                        <a:rPr lang="en-US" sz="2400" dirty="0" smtClean="0"/>
                        <a:t>Call Of Duty 7</a:t>
                      </a:r>
                      <a:endParaRPr lang="en-US" sz="2400" dirty="0"/>
                    </a:p>
                  </a:txBody>
                  <a:tcPr/>
                </a:tc>
                <a:tc>
                  <a:txBody>
                    <a:bodyPr/>
                    <a:lstStyle/>
                    <a:p>
                      <a:r>
                        <a:rPr lang="en-US" sz="2400" dirty="0" smtClean="0"/>
                        <a:t>68.97</a:t>
                      </a:r>
                      <a:endParaRPr lang="en-US" sz="2400" dirty="0"/>
                    </a:p>
                  </a:txBody>
                  <a:tcPr/>
                </a:tc>
                <a:tc>
                  <a:txBody>
                    <a:bodyPr/>
                    <a:lstStyle/>
                    <a:p>
                      <a:r>
                        <a:rPr lang="en-US" sz="2400" dirty="0" smtClean="0"/>
                        <a:t>73.48%</a:t>
                      </a:r>
                      <a:endParaRPr lang="en-US" sz="2400" dirty="0"/>
                    </a:p>
                  </a:txBody>
                  <a:tcPr/>
                </a:tc>
                <a:tc>
                  <a:txBody>
                    <a:bodyPr/>
                    <a:lstStyle/>
                    <a:p>
                      <a:r>
                        <a:rPr lang="en-US" sz="2400" dirty="0" smtClean="0"/>
                        <a:t>69.09%</a:t>
                      </a:r>
                      <a:endParaRPr lang="en-US" sz="2400" dirty="0"/>
                    </a:p>
                  </a:txBody>
                  <a:tcPr/>
                </a:tc>
              </a:tr>
              <a:tr h="370840">
                <a:tc>
                  <a:txBody>
                    <a:bodyPr/>
                    <a:lstStyle/>
                    <a:p>
                      <a:r>
                        <a:rPr lang="en-US" sz="2400" dirty="0" smtClean="0"/>
                        <a:t>NBA 2012</a:t>
                      </a:r>
                      <a:endParaRPr lang="en-US" sz="2400" dirty="0"/>
                    </a:p>
                  </a:txBody>
                  <a:tcPr/>
                </a:tc>
                <a:tc>
                  <a:txBody>
                    <a:bodyPr/>
                    <a:lstStyle/>
                    <a:p>
                      <a:r>
                        <a:rPr lang="en-US" sz="2400" dirty="0" smtClean="0"/>
                        <a:t>104.57</a:t>
                      </a:r>
                      <a:endParaRPr lang="en-US" sz="2400" dirty="0"/>
                    </a:p>
                  </a:txBody>
                  <a:tcPr/>
                </a:tc>
                <a:tc>
                  <a:txBody>
                    <a:bodyPr/>
                    <a:lstStyle/>
                    <a:p>
                      <a:r>
                        <a:rPr lang="en-US" sz="2400" dirty="0" smtClean="0"/>
                        <a:t>69.50%</a:t>
                      </a:r>
                      <a:endParaRPr lang="en-US" sz="2400" dirty="0"/>
                    </a:p>
                  </a:txBody>
                  <a:tcPr/>
                </a:tc>
                <a:tc>
                  <a:txBody>
                    <a:bodyPr/>
                    <a:lstStyle/>
                    <a:p>
                      <a:r>
                        <a:rPr lang="en-US" sz="2400" dirty="0" smtClean="0"/>
                        <a:t>86.45%</a:t>
                      </a:r>
                      <a:endParaRPr lang="en-US" sz="2400" dirty="0"/>
                    </a:p>
                  </a:txBody>
                  <a:tcPr/>
                </a:tc>
              </a:tr>
            </a:tbl>
          </a:graphicData>
        </a:graphic>
      </p:graphicFrame>
      <p:sp>
        <p:nvSpPr>
          <p:cNvPr id="8" name="矩形 45"/>
          <p:cNvSpPr/>
          <p:nvPr/>
        </p:nvSpPr>
        <p:spPr>
          <a:xfrm>
            <a:off x="533400" y="5410200"/>
            <a:ext cx="8153400" cy="954107"/>
          </a:xfrm>
          <a:prstGeom prst="rect">
            <a:avLst/>
          </a:prstGeom>
        </p:spPr>
        <p:txBody>
          <a:bodyPr>
            <a:spAutoFit/>
          </a:bodyPr>
          <a:lstStyle/>
          <a:p>
            <a:pPr algn="ctr" fontAlgn="auto">
              <a:spcBef>
                <a:spcPts val="0"/>
              </a:spcBef>
              <a:spcAft>
                <a:spcPts val="0"/>
              </a:spcAft>
              <a:defRPr/>
            </a:pPr>
            <a:r>
              <a:rPr lang="en-US" sz="2800" b="1" dirty="0" smtClean="0">
                <a:latin typeface="+mn-lt"/>
              </a:rPr>
              <a:t>It should be </a:t>
            </a:r>
            <a:r>
              <a:rPr lang="en-US" sz="2800" b="1" dirty="0" smtClean="0">
                <a:solidFill>
                  <a:srgbClr val="FF0000"/>
                </a:solidFill>
                <a:latin typeface="+mn-lt"/>
              </a:rPr>
              <a:t>OK</a:t>
            </a:r>
            <a:r>
              <a:rPr lang="en-US" sz="2800" b="1" dirty="0" smtClean="0">
                <a:latin typeface="+mn-lt"/>
              </a:rPr>
              <a:t> to run several of them </a:t>
            </a:r>
          </a:p>
          <a:p>
            <a:pPr algn="ctr" fontAlgn="auto">
              <a:spcBef>
                <a:spcPts val="0"/>
              </a:spcBef>
              <a:spcAft>
                <a:spcPts val="0"/>
              </a:spcAft>
              <a:defRPr/>
            </a:pPr>
            <a:r>
              <a:rPr lang="en-US" sz="2800" b="1" dirty="0" smtClean="0">
                <a:latin typeface="+mn-lt"/>
              </a:rPr>
              <a:t>at the </a:t>
            </a:r>
            <a:r>
              <a:rPr lang="en-US" sz="2800" b="1" dirty="0" smtClean="0">
                <a:solidFill>
                  <a:srgbClr val="FF0000"/>
                </a:solidFill>
                <a:latin typeface="+mn-lt"/>
              </a:rPr>
              <a:t>SAME </a:t>
            </a:r>
            <a:r>
              <a:rPr lang="en-US" sz="2800" b="1" dirty="0" smtClean="0">
                <a:latin typeface="+mn-lt"/>
              </a:rPr>
              <a:t>time, at </a:t>
            </a:r>
            <a:r>
              <a:rPr lang="en-US" sz="2800" b="1" dirty="0">
                <a:solidFill>
                  <a:srgbClr val="FF0000"/>
                </a:solidFill>
                <a:latin typeface="+mn-lt"/>
              </a:rPr>
              <a:t>30 ~ 60 FPS</a:t>
            </a:r>
            <a:r>
              <a:rPr lang="en-US" sz="2800" b="1" dirty="0" smtClean="0">
                <a:latin typeface="+mn-lt"/>
              </a:rPr>
              <a:t>.</a:t>
            </a:r>
            <a:endParaRPr lang="en-US" sz="2800" b="1" dirty="0">
              <a:latin typeface="+mn-lt"/>
            </a:endParaRPr>
          </a:p>
        </p:txBody>
      </p:sp>
      <p:sp>
        <p:nvSpPr>
          <p:cNvPr id="84994" name="AutoShape 2" descr="https://encrypted-tbn3.gstatic.com/images?q=tbn:ANd9GcTUOIvqBXbcOM-qYbKsf-LsK3Vg4cdw8VrYpYqOBOjVjHTFptmm9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4996" name="Picture 4" descr="http://media2.wane.com/photo/2012/03/03/red_cross_20120303143638_320_240.JPG"/>
          <p:cNvPicPr>
            <a:picLocks noChangeAspect="1" noChangeArrowheads="1"/>
          </p:cNvPicPr>
          <p:nvPr/>
        </p:nvPicPr>
        <p:blipFill>
          <a:blip r:embed="rId3" cstate="print"/>
          <a:srcRect/>
          <a:stretch>
            <a:fillRect/>
          </a:stretch>
        </p:blipFill>
        <p:spPr bwMode="auto">
          <a:xfrm>
            <a:off x="381000" y="1200150"/>
            <a:ext cx="533400" cy="400050"/>
          </a:xfrm>
          <a:prstGeom prst="rect">
            <a:avLst/>
          </a:prstGeom>
          <a:noFill/>
        </p:spPr>
      </p:pic>
      <p:sp>
        <p:nvSpPr>
          <p:cNvPr id="11" name="Content Placeholder 2"/>
          <p:cNvSpPr txBox="1">
            <a:spLocks/>
          </p:cNvSpPr>
          <p:nvPr/>
        </p:nvSpPr>
        <p:spPr bwMode="auto">
          <a:xfrm>
            <a:off x="762000" y="1143000"/>
            <a:ext cx="8229600" cy="652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4013" lvl="0" indent="-354013" algn="ctr" eaLnBrk="0" hangingPunct="0">
              <a:lnSpc>
                <a:spcPct val="110000"/>
              </a:lnSpc>
              <a:spcBef>
                <a:spcPct val="50000"/>
              </a:spcBef>
            </a:pPr>
            <a:r>
              <a:rPr kumimoji="0" lang="en-US" sz="24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For Human</a:t>
            </a:r>
            <a:r>
              <a:rPr kumimoji="0" lang="en-US" sz="2400" b="1" i="0" u="none" strike="noStrike" kern="0" cap="none" spc="0" normalizeH="0" noProof="0" dirty="0" smtClean="0">
                <a:ln>
                  <a:noFill/>
                </a:ln>
                <a:solidFill>
                  <a:srgbClr val="133984"/>
                </a:solidFill>
                <a:effectLst>
                  <a:outerShdw blurRad="38100" dist="38100" dir="2700000" algn="tl">
                    <a:srgbClr val="C0C0C0"/>
                  </a:outerShdw>
                </a:effectLst>
                <a:uLnTx/>
                <a:uFillTx/>
                <a:latin typeface="+mn-lt"/>
                <a:ea typeface="+mn-ea"/>
                <a:cs typeface="+mn-cs"/>
              </a:rPr>
              <a:t>, 30 ~ 60 FPS is smooth, &gt;60 FPS makes the same. </a:t>
            </a:r>
            <a:endParaRPr kumimoji="0" lang="en-US" sz="24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endParaRPr>
          </a:p>
        </p:txBody>
      </p:sp>
      <p:pic>
        <p:nvPicPr>
          <p:cNvPr id="84998" name="Picture 6" descr="http://g-ecx.images-amazon.com/images/G/01/electronics/dell/cnet_ultrasharpu2711-gallery-01.jpg"/>
          <p:cNvPicPr>
            <a:picLocks noChangeAspect="1" noChangeArrowheads="1"/>
          </p:cNvPicPr>
          <p:nvPr/>
        </p:nvPicPr>
        <p:blipFill>
          <a:blip r:embed="rId4" cstate="print"/>
          <a:srcRect/>
          <a:stretch>
            <a:fillRect/>
          </a:stretch>
        </p:blipFill>
        <p:spPr bwMode="auto">
          <a:xfrm>
            <a:off x="457200" y="1787922"/>
            <a:ext cx="381000" cy="402828"/>
          </a:xfrm>
          <a:prstGeom prst="rect">
            <a:avLst/>
          </a:prstGeom>
          <a:noFill/>
        </p:spPr>
      </p:pic>
      <p:sp>
        <p:nvSpPr>
          <p:cNvPr id="13" name="Content Placeholder 2"/>
          <p:cNvSpPr txBox="1">
            <a:spLocks/>
          </p:cNvSpPr>
          <p:nvPr/>
        </p:nvSpPr>
        <p:spPr bwMode="auto">
          <a:xfrm>
            <a:off x="609600" y="1709738"/>
            <a:ext cx="7162800" cy="652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4013" lvl="0" indent="-354013" algn="ctr" eaLnBrk="0" hangingPunct="0">
              <a:lnSpc>
                <a:spcPct val="110000"/>
              </a:lnSpc>
              <a:spcBef>
                <a:spcPct val="50000"/>
              </a:spcBef>
            </a:pPr>
            <a:r>
              <a:rPr lang="en-US" sz="2400" b="1" kern="0" dirty="0" smtClean="0">
                <a:solidFill>
                  <a:srgbClr val="133984"/>
                </a:solidFill>
                <a:effectLst>
                  <a:outerShdw blurRad="38100" dist="38100" dir="2700000" algn="tl">
                    <a:srgbClr val="C0C0C0"/>
                  </a:outerShdw>
                </a:effectLst>
                <a:latin typeface="+mn-lt"/>
                <a:ea typeface="+mn-ea"/>
                <a:cs typeface="+mn-cs"/>
              </a:rPr>
              <a:t>(Refresh Rate)</a:t>
            </a:r>
            <a:r>
              <a:rPr lang="en-US" sz="1400" b="1" kern="0" dirty="0" smtClean="0">
                <a:solidFill>
                  <a:srgbClr val="133984"/>
                </a:solidFill>
                <a:effectLst>
                  <a:outerShdw blurRad="38100" dist="38100" dir="2700000" algn="tl">
                    <a:srgbClr val="C0C0C0"/>
                  </a:outerShdw>
                </a:effectLst>
                <a:latin typeface="+mn-lt"/>
                <a:ea typeface="+mn-ea"/>
                <a:cs typeface="+mn-cs"/>
              </a:rPr>
              <a:t>max</a:t>
            </a:r>
            <a:r>
              <a:rPr lang="en-US" sz="2400" b="1" kern="0" dirty="0" smtClean="0">
                <a:solidFill>
                  <a:srgbClr val="133984"/>
                </a:solidFill>
                <a:effectLst>
                  <a:outerShdw blurRad="38100" dist="38100" dir="2700000" algn="tl">
                    <a:srgbClr val="C0C0C0"/>
                  </a:outerShdw>
                </a:effectLst>
                <a:latin typeface="+mn-lt"/>
                <a:ea typeface="+mn-ea"/>
                <a:cs typeface="+mn-cs"/>
              </a:rPr>
              <a:t> for Most </a:t>
            </a:r>
            <a:r>
              <a:rPr kumimoji="0" lang="en-US" sz="24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LCD Displays</a:t>
            </a:r>
            <a:r>
              <a:rPr kumimoji="0" lang="en-US" sz="2400" b="1" i="0" u="none" strike="noStrike" kern="0" cap="none" spc="0" normalizeH="0" noProof="0" dirty="0" smtClean="0">
                <a:ln>
                  <a:noFill/>
                </a:ln>
                <a:solidFill>
                  <a:srgbClr val="133984"/>
                </a:solidFill>
                <a:effectLst>
                  <a:outerShdw blurRad="38100" dist="38100" dir="2700000" algn="tl">
                    <a:srgbClr val="C0C0C0"/>
                  </a:outerShdw>
                </a:effectLst>
                <a:uLnTx/>
                <a:uFillTx/>
                <a:latin typeface="+mn-lt"/>
                <a:ea typeface="+mn-ea"/>
                <a:cs typeface="+mn-cs"/>
              </a:rPr>
              <a:t> = 60 FPS</a:t>
            </a:r>
            <a:r>
              <a:rPr kumimoji="0" lang="en-US" sz="2400" b="1" i="0" u="none" strike="noStrike" kern="0" cap="none" spc="0" normalizeH="0" baseline="0" noProof="0" dirty="0" smtClean="0">
                <a:ln>
                  <a:noFill/>
                </a:ln>
                <a:solidFill>
                  <a:srgbClr val="133984"/>
                </a:solidFill>
                <a:effectLst>
                  <a:outerShdw blurRad="38100" dist="38100" dir="2700000" algn="tl">
                    <a:srgbClr val="C0C0C0"/>
                  </a:outerShdw>
                </a:effectLst>
                <a:uLnTx/>
                <a:uFillTx/>
                <a:latin typeface="+mn-lt"/>
                <a:ea typeface="+mn-ea"/>
                <a:cs typeface="+mn-cs"/>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Problems</a:t>
            </a:r>
          </a:p>
        </p:txBody>
      </p:sp>
      <p:pic>
        <p:nvPicPr>
          <p:cNvPr id="87042" name="Picture 2"/>
          <p:cNvPicPr>
            <a:picLocks noChangeAspect="1" noChangeArrowheads="1"/>
          </p:cNvPicPr>
          <p:nvPr/>
        </p:nvPicPr>
        <p:blipFill>
          <a:blip r:embed="rId3" cstate="print"/>
          <a:srcRect/>
          <a:stretch>
            <a:fillRect/>
          </a:stretch>
        </p:blipFill>
        <p:spPr bwMode="auto">
          <a:xfrm>
            <a:off x="1524000" y="1861390"/>
            <a:ext cx="5667295" cy="3929810"/>
          </a:xfrm>
          <a:prstGeom prst="rect">
            <a:avLst/>
          </a:prstGeom>
          <a:noFill/>
          <a:ln w="9525">
            <a:noFill/>
            <a:miter lim="800000"/>
            <a:headEnd/>
            <a:tailEnd/>
          </a:ln>
        </p:spPr>
      </p:pic>
      <p:pic>
        <p:nvPicPr>
          <p:cNvPr id="87043" name="Picture 3"/>
          <p:cNvPicPr>
            <a:picLocks noChangeAspect="1" noChangeArrowheads="1"/>
          </p:cNvPicPr>
          <p:nvPr/>
        </p:nvPicPr>
        <p:blipFill>
          <a:blip r:embed="rId4" cstate="print"/>
          <a:srcRect/>
          <a:stretch>
            <a:fillRect/>
          </a:stretch>
        </p:blipFill>
        <p:spPr bwMode="auto">
          <a:xfrm>
            <a:off x="1600200" y="1861390"/>
            <a:ext cx="5638800" cy="3929809"/>
          </a:xfrm>
          <a:prstGeom prst="rect">
            <a:avLst/>
          </a:prstGeom>
          <a:noFill/>
          <a:ln w="9525">
            <a:noFill/>
            <a:miter lim="800000"/>
            <a:headEnd/>
            <a:tailEnd/>
          </a:ln>
        </p:spPr>
      </p:pic>
      <p:sp>
        <p:nvSpPr>
          <p:cNvPr id="3" name="Content Placeholder 2"/>
          <p:cNvSpPr>
            <a:spLocks noGrp="1"/>
          </p:cNvSpPr>
          <p:nvPr>
            <p:ph idx="1"/>
          </p:nvPr>
        </p:nvSpPr>
        <p:spPr>
          <a:xfrm>
            <a:off x="431800" y="966788"/>
            <a:ext cx="8229600" cy="5281612"/>
          </a:xfrm>
        </p:spPr>
        <p:txBody>
          <a:bodyPr/>
          <a:lstStyle/>
          <a:p>
            <a:r>
              <a:rPr lang="en-US" dirty="0" smtClean="0"/>
              <a:t>However…When run them concurrently on the same GPU</a:t>
            </a:r>
          </a:p>
          <a:p>
            <a:pPr lvl="1">
              <a:buNone/>
            </a:pPr>
            <a:endParaRPr lang="en-US" b="1" dirty="0" smtClean="0">
              <a:ln w="10541" cmpd="sng">
                <a:solidFill>
                  <a:srgbClr val="7D7D7D">
                    <a:tint val="100000"/>
                    <a:shade val="100000"/>
                    <a:satMod val="110000"/>
                  </a:srgbClr>
                </a:solidFill>
                <a:prstDash val="solid"/>
              </a:ln>
              <a:solidFill>
                <a:srgbClr val="FF0000"/>
              </a:solidFill>
              <a:effectLst/>
            </a:endParaRPr>
          </a:p>
          <a:p>
            <a:pPr lvl="1">
              <a:buNone/>
            </a:pPr>
            <a:endParaRPr lang="en-US" b="1" dirty="0" smtClean="0">
              <a:ln w="10541" cmpd="sng">
                <a:solidFill>
                  <a:srgbClr val="7D7D7D">
                    <a:tint val="100000"/>
                    <a:shade val="100000"/>
                    <a:satMod val="110000"/>
                  </a:srgbClr>
                </a:solidFill>
                <a:prstDash val="solid"/>
              </a:ln>
              <a:solidFill>
                <a:srgbClr val="FF0000"/>
              </a:solidFill>
              <a:effectLst/>
            </a:endParaRPr>
          </a:p>
        </p:txBody>
      </p:sp>
      <p:sp>
        <p:nvSpPr>
          <p:cNvPr id="9" name="矩形 45"/>
          <p:cNvSpPr/>
          <p:nvPr/>
        </p:nvSpPr>
        <p:spPr>
          <a:xfrm>
            <a:off x="457200" y="5678269"/>
            <a:ext cx="8153400" cy="646331"/>
          </a:xfrm>
          <a:prstGeom prst="rect">
            <a:avLst/>
          </a:prstGeom>
        </p:spPr>
        <p:txBody>
          <a:bodyPr wrap="square">
            <a:spAutoFit/>
          </a:bodyPr>
          <a:lstStyle/>
          <a:p>
            <a:pPr marL="0" lvl="1" algn="ctr" fontAlgn="auto">
              <a:spcBef>
                <a:spcPts val="0"/>
              </a:spcBef>
              <a:spcAft>
                <a:spcPts val="0"/>
              </a:spcAft>
              <a:defRPr/>
            </a:pPr>
            <a:r>
              <a:rPr lang="en-US" sz="2800" b="1" dirty="0" smtClean="0">
                <a:latin typeface="+mn-lt"/>
              </a:rPr>
              <a:t>Not well studied </a:t>
            </a:r>
            <a:r>
              <a:rPr lang="en-US" sz="2800" dirty="0" smtClean="0"/>
              <a:t>––– </a:t>
            </a:r>
            <a:r>
              <a:rPr lang="en-US" sz="3600" b="1" dirty="0">
                <a:ln w="10541" cmpd="sng">
                  <a:solidFill>
                    <a:srgbClr val="7D7D7D">
                      <a:tint val="100000"/>
                      <a:shade val="100000"/>
                      <a:satMod val="110000"/>
                    </a:srgbClr>
                  </a:solidFill>
                  <a:prstDash val="solid"/>
                </a:ln>
                <a:solidFill>
                  <a:srgbClr val="FF0000"/>
                </a:solidFill>
              </a:rPr>
              <a:t>How to </a:t>
            </a:r>
            <a:r>
              <a:rPr lang="en-US" sz="3600" b="1" dirty="0" smtClean="0">
                <a:ln w="10541" cmpd="sng">
                  <a:solidFill>
                    <a:srgbClr val="7D7D7D">
                      <a:tint val="100000"/>
                      <a:shade val="100000"/>
                      <a:satMod val="110000"/>
                    </a:srgbClr>
                  </a:solidFill>
                  <a:prstDash val="solid"/>
                </a:ln>
                <a:solidFill>
                  <a:srgbClr val="FF0000"/>
                </a:solidFill>
              </a:rPr>
              <a:t>Schedule</a:t>
            </a:r>
            <a:endParaRPr lang="en-US" sz="2800" b="1" dirty="0">
              <a:latin typeface="+mn-lt"/>
            </a:endParaRPr>
          </a:p>
        </p:txBody>
      </p:sp>
      <p:sp>
        <p:nvSpPr>
          <p:cNvPr id="7" name="Rectangle 6"/>
          <p:cNvSpPr/>
          <p:nvPr/>
        </p:nvSpPr>
        <p:spPr>
          <a:xfrm>
            <a:off x="3886200" y="1861390"/>
            <a:ext cx="1676400" cy="3200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7042"/>
                                        </p:tgtEl>
                                      </p:cBhvr>
                                    </p:animEffect>
                                    <p:set>
                                      <p:cBhvr>
                                        <p:cTn id="7" dur="1" fill="hold">
                                          <p:stCondLst>
                                            <p:cond delay="999"/>
                                          </p:stCondLst>
                                        </p:cTn>
                                        <p:tgtEl>
                                          <p:spTgt spid="870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7043"/>
                                        </p:tgtEl>
                                        <p:attrNameLst>
                                          <p:attrName>style.visibility</p:attrName>
                                        </p:attrNameLst>
                                      </p:cBhvr>
                                      <p:to>
                                        <p:strVal val="visible"/>
                                      </p:to>
                                    </p:set>
                                    <p:animEffect transition="in" filter="fade">
                                      <p:cBhvr>
                                        <p:cTn id="14" dur="1000"/>
                                        <p:tgtEl>
                                          <p:spTgt spid="870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p:txBody>
          <a:bodyPr/>
          <a:lstStyle/>
          <a:p>
            <a:r>
              <a:rPr lang="en-US" dirty="0" smtClean="0"/>
              <a:t>VGRIS – A Scheduling Framework </a:t>
            </a:r>
          </a:p>
          <a:p>
            <a:pPr lvl="1"/>
            <a:r>
              <a:rPr lang="en-US" dirty="0" smtClean="0"/>
              <a:t>For GPU ParaVirtualization </a:t>
            </a:r>
          </a:p>
          <a:p>
            <a:pPr lvl="1"/>
            <a:r>
              <a:rPr lang="en-US" dirty="0" smtClean="0"/>
              <a:t>Only Change 3D API Library (OpenGL, Direct3D) </a:t>
            </a:r>
          </a:p>
          <a:p>
            <a:r>
              <a:rPr lang="en-US" dirty="0" smtClean="0"/>
              <a:t>Three Scheduling Algorithms</a:t>
            </a:r>
          </a:p>
          <a:p>
            <a:pPr lvl="1"/>
            <a:r>
              <a:rPr lang="en-US" dirty="0" smtClean="0"/>
              <a:t>Service-Level Agreement (SLA) Aware Scheduling </a:t>
            </a:r>
            <a:r>
              <a:rPr lang="en-US" dirty="0" smtClean="0">
                <a:sym typeface="Wingdings" pitchFamily="2" charset="2"/>
              </a:rPr>
              <a:t> Ensure SLA</a:t>
            </a:r>
            <a:endParaRPr lang="en-US" dirty="0" smtClean="0"/>
          </a:p>
          <a:p>
            <a:pPr lvl="1"/>
            <a:r>
              <a:rPr lang="en-US" dirty="0" smtClean="0"/>
              <a:t>Proportional Resource Sharing </a:t>
            </a:r>
          </a:p>
          <a:p>
            <a:pPr lvl="1">
              <a:buNone/>
            </a:pPr>
            <a:r>
              <a:rPr lang="en-US" dirty="0" smtClean="0">
                <a:sym typeface="Wingdings" pitchFamily="2" charset="2"/>
              </a:rPr>
              <a:t>	 Improve GPU Utilization</a:t>
            </a:r>
            <a:endParaRPr lang="en-US" dirty="0" smtClean="0"/>
          </a:p>
          <a:p>
            <a:pPr lvl="1"/>
            <a:r>
              <a:rPr lang="en-US" dirty="0" smtClean="0"/>
              <a:t>Hybrid – performance and fairness trade-offs</a:t>
            </a:r>
          </a:p>
          <a:p>
            <a:pPr lvl="1">
              <a:buNone/>
            </a:pPr>
            <a:r>
              <a:rPr lang="en-US" dirty="0" smtClean="0">
                <a:sym typeface="Wingdings" pitchFamily="2" charset="2"/>
              </a:rPr>
              <a:t>	 Eliminate Inappropriate GPU Resource Slice</a:t>
            </a:r>
            <a:endParaRPr lang="en-US" dirty="0" smtClean="0"/>
          </a:p>
          <a:p>
            <a:pPr lvl="1"/>
            <a:endParaRPr lang="en-US" dirty="0" smtClean="0"/>
          </a:p>
        </p:txBody>
      </p:sp>
      <p:sp>
        <p:nvSpPr>
          <p:cNvPr id="4" name="矩形 45"/>
          <p:cNvSpPr/>
          <p:nvPr/>
        </p:nvSpPr>
        <p:spPr>
          <a:xfrm>
            <a:off x="533400" y="3368457"/>
            <a:ext cx="8153400" cy="3108543"/>
          </a:xfrm>
          <a:prstGeom prst="rect">
            <a:avLst/>
          </a:prstGeom>
          <a:solidFill>
            <a:schemeClr val="bg1"/>
          </a:solidFill>
        </p:spPr>
        <p:txBody>
          <a:bodyPr wrap="square">
            <a:spAutoFit/>
          </a:bodyPr>
          <a:lstStyle/>
          <a:p>
            <a:pPr algn="ctr" fontAlgn="auto">
              <a:spcBef>
                <a:spcPts val="0"/>
              </a:spcBef>
              <a:spcAft>
                <a:spcPts val="0"/>
              </a:spcAft>
              <a:defRPr/>
            </a:pPr>
            <a:endParaRPr lang="en-US" sz="2800" b="1" dirty="0" smtClean="0">
              <a:latin typeface="+mn-lt"/>
            </a:endParaRPr>
          </a:p>
          <a:p>
            <a:pPr algn="ctr" fontAlgn="auto">
              <a:spcBef>
                <a:spcPts val="0"/>
              </a:spcBef>
              <a:spcAft>
                <a:spcPts val="0"/>
              </a:spcAft>
              <a:defRPr/>
            </a:pPr>
            <a:endParaRPr lang="en-US" sz="2800" b="1" dirty="0" smtClean="0">
              <a:latin typeface="+mn-lt"/>
            </a:endParaRPr>
          </a:p>
          <a:p>
            <a:pPr algn="ctr" fontAlgn="auto">
              <a:spcBef>
                <a:spcPts val="0"/>
              </a:spcBef>
              <a:spcAft>
                <a:spcPts val="0"/>
              </a:spcAft>
              <a:defRPr/>
            </a:pPr>
            <a:r>
              <a:rPr lang="en-US" sz="2800" b="1" dirty="0" smtClean="0">
                <a:latin typeface="+mn-lt"/>
              </a:rPr>
              <a:t>By using VGRIS, Cloud Gaming Services can enjoy GPU-PV and cut GPU Amounts </a:t>
            </a:r>
          </a:p>
          <a:p>
            <a:pPr algn="ctr" fontAlgn="auto">
              <a:spcBef>
                <a:spcPts val="0"/>
              </a:spcBef>
              <a:spcAft>
                <a:spcPts val="0"/>
              </a:spcAft>
              <a:defRPr/>
            </a:pPr>
            <a:r>
              <a:rPr lang="en-US" sz="2800" b="1" dirty="0" smtClean="0">
                <a:solidFill>
                  <a:srgbClr val="FF0000"/>
                </a:solidFill>
                <a:latin typeface="+mn-lt"/>
              </a:rPr>
              <a:t>SIGNIFICANTLY</a:t>
            </a:r>
          </a:p>
          <a:p>
            <a:pPr algn="ctr" fontAlgn="auto">
              <a:spcBef>
                <a:spcPts val="0"/>
              </a:spcBef>
              <a:spcAft>
                <a:spcPts val="0"/>
              </a:spcAft>
              <a:defRPr/>
            </a:pPr>
            <a:endParaRPr lang="en-US" sz="2800" b="1" dirty="0" smtClean="0">
              <a:solidFill>
                <a:srgbClr val="FF0000"/>
              </a:solidFill>
              <a:latin typeface="+mn-lt"/>
            </a:endParaRPr>
          </a:p>
          <a:p>
            <a:pPr algn="ctr" fontAlgn="auto">
              <a:spcBef>
                <a:spcPts val="0"/>
              </a:spcBef>
              <a:spcAft>
                <a:spcPts val="0"/>
              </a:spcAft>
              <a:defRPr/>
            </a:pPr>
            <a:endParaRPr lang="en-US" sz="28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Our Result – SLA Aware Scheduling</a:t>
            </a:r>
          </a:p>
        </p:txBody>
      </p:sp>
      <p:sp>
        <p:nvSpPr>
          <p:cNvPr id="4" name="内容占位符 2"/>
          <p:cNvSpPr txBox="1">
            <a:spLocks/>
          </p:cNvSpPr>
          <p:nvPr/>
        </p:nvSpPr>
        <p:spPr bwMode="auto">
          <a:xfrm>
            <a:off x="431800" y="1042988"/>
            <a:ext cx="8483600" cy="5281612"/>
          </a:xfrm>
          <a:prstGeom prst="rect">
            <a:avLst/>
          </a:prstGeom>
          <a:noFill/>
          <a:ln w="9525">
            <a:noFill/>
            <a:miter lim="800000"/>
            <a:headEnd/>
            <a:tailEnd/>
          </a:ln>
          <a:effectLst/>
        </p:spPr>
        <p:txBody>
          <a:bodyPr/>
          <a:lstStyle>
            <a:lvl1pPr marL="354013" indent="-354013" algn="l" rtl="0" eaLnBrk="0" fontAlgn="base" hangingPunct="0">
              <a:lnSpc>
                <a:spcPct val="110000"/>
              </a:lnSpc>
              <a:spcBef>
                <a:spcPct val="50000"/>
              </a:spcBef>
              <a:spcAft>
                <a:spcPct val="0"/>
              </a:spcAft>
              <a:buBlip>
                <a:blip r:embed="rId3"/>
              </a:buBlip>
              <a:defRPr sz="2800" b="1">
                <a:solidFill>
                  <a:srgbClr val="133984"/>
                </a:solidFill>
                <a:effectLst>
                  <a:outerShdw blurRad="38100" dist="38100" dir="2700000" algn="tl">
                    <a:srgbClr val="C0C0C0"/>
                  </a:outerShdw>
                </a:effectLst>
                <a:latin typeface="+mn-lt"/>
                <a:ea typeface="+mn-ea"/>
                <a:cs typeface="+mn-cs"/>
              </a:defRPr>
            </a:lvl1pPr>
            <a:lvl2pPr marL="901700" indent="-368300" algn="l" rtl="0" eaLnBrk="0" fontAlgn="base" hangingPunct="0">
              <a:lnSpc>
                <a:spcPct val="120000"/>
              </a:lnSpc>
              <a:spcBef>
                <a:spcPct val="20000"/>
              </a:spcBef>
              <a:spcAft>
                <a:spcPct val="0"/>
              </a:spcAft>
              <a:buClr>
                <a:srgbClr val="0000FF"/>
              </a:buClr>
              <a:buFont typeface="Wingdings" pitchFamily="2" charset="2"/>
              <a:buBlip>
                <a:blip r:embed="rId4"/>
              </a:buBlip>
              <a:defRPr sz="2400">
                <a:solidFill>
                  <a:schemeClr val="tx1"/>
                </a:solidFill>
                <a:effectLst>
                  <a:outerShdw blurRad="38100" dist="38100" dir="2700000" algn="tl">
                    <a:srgbClr val="C0C0C0"/>
                  </a:outerShdw>
                </a:effectLst>
                <a:latin typeface="+mj-lt"/>
                <a:ea typeface="+mn-ea"/>
              </a:defRPr>
            </a:lvl2pPr>
            <a:lvl3pPr marL="1535113" indent="-365125" algn="l" rtl="0" eaLnBrk="0" fontAlgn="base" hangingPunct="0">
              <a:spcBef>
                <a:spcPct val="20000"/>
              </a:spcBef>
              <a:spcAft>
                <a:spcPct val="0"/>
              </a:spcAft>
              <a:buClr>
                <a:srgbClr val="0066FF"/>
              </a:buClr>
              <a:buSzPct val="70000"/>
              <a:buFont typeface="Wingdings" pitchFamily="2" charset="2"/>
              <a:buChar char="l"/>
              <a:defRPr sz="2000">
                <a:solidFill>
                  <a:schemeClr val="tx1"/>
                </a:solidFill>
                <a:effectLst>
                  <a:outerShdw blurRad="38100" dist="38100" dir="2700000" algn="tl">
                    <a:srgbClr val="C0C0C0"/>
                  </a:outerShdw>
                </a:effectLst>
                <a:latin typeface="+mn-lt"/>
                <a:ea typeface="+mn-ea"/>
              </a:defRPr>
            </a:lvl3pPr>
            <a:lvl4pPr marL="1943100" indent="-228600" algn="l" rtl="0" eaLnBrk="0" fontAlgn="base" hangingPunct="0">
              <a:spcBef>
                <a:spcPct val="20000"/>
              </a:spcBef>
              <a:spcAft>
                <a:spcPct val="0"/>
              </a:spcAft>
              <a:buChar char="–"/>
              <a:defRPr sz="2000">
                <a:solidFill>
                  <a:schemeClr val="tx1"/>
                </a:solidFill>
                <a:latin typeface="+mj-lt"/>
                <a:ea typeface="+mn-ea"/>
              </a:defRPr>
            </a:lvl4pPr>
            <a:lvl5pPr marL="2351088" indent="-228600" algn="l" rtl="0" eaLnBrk="0" fontAlgn="base" hangingPunct="0">
              <a:spcBef>
                <a:spcPct val="20000"/>
              </a:spcBef>
              <a:spcAft>
                <a:spcPct val="0"/>
              </a:spcAft>
              <a:buChar char="»"/>
              <a:defRPr sz="2000">
                <a:solidFill>
                  <a:schemeClr val="tx1"/>
                </a:solidFill>
                <a:latin typeface="+mj-lt"/>
                <a:ea typeface="+mn-ea"/>
              </a:defRPr>
            </a:lvl5pPr>
            <a:lvl6pPr marL="2808288" indent="-228600" algn="l" rtl="0" fontAlgn="base">
              <a:spcBef>
                <a:spcPct val="20000"/>
              </a:spcBef>
              <a:spcAft>
                <a:spcPct val="0"/>
              </a:spcAft>
              <a:buChar char="»"/>
              <a:defRPr sz="2000">
                <a:solidFill>
                  <a:schemeClr val="tx1"/>
                </a:solidFill>
                <a:latin typeface="+mj-lt"/>
                <a:ea typeface="+mn-ea"/>
              </a:defRPr>
            </a:lvl6pPr>
            <a:lvl7pPr marL="3265488" indent="-228600" algn="l" rtl="0" fontAlgn="base">
              <a:spcBef>
                <a:spcPct val="20000"/>
              </a:spcBef>
              <a:spcAft>
                <a:spcPct val="0"/>
              </a:spcAft>
              <a:buChar char="»"/>
              <a:defRPr sz="2000">
                <a:solidFill>
                  <a:schemeClr val="tx1"/>
                </a:solidFill>
                <a:latin typeface="+mj-lt"/>
                <a:ea typeface="+mn-ea"/>
              </a:defRPr>
            </a:lvl7pPr>
            <a:lvl8pPr marL="3722688" indent="-228600" algn="l" rtl="0" fontAlgn="base">
              <a:spcBef>
                <a:spcPct val="20000"/>
              </a:spcBef>
              <a:spcAft>
                <a:spcPct val="0"/>
              </a:spcAft>
              <a:buChar char="»"/>
              <a:defRPr sz="2000">
                <a:solidFill>
                  <a:schemeClr val="tx1"/>
                </a:solidFill>
                <a:latin typeface="+mj-lt"/>
                <a:ea typeface="+mn-ea"/>
              </a:defRPr>
            </a:lvl8pPr>
            <a:lvl9pPr marL="4179888" indent="-228600" algn="l" rtl="0" fontAlgn="base">
              <a:spcBef>
                <a:spcPct val="20000"/>
              </a:spcBef>
              <a:spcAft>
                <a:spcPct val="0"/>
              </a:spcAft>
              <a:buChar char="»"/>
              <a:defRPr sz="2000">
                <a:solidFill>
                  <a:schemeClr val="tx1"/>
                </a:solidFill>
                <a:latin typeface="+mj-lt"/>
                <a:ea typeface="+mn-ea"/>
              </a:defRPr>
            </a:lvl9pPr>
          </a:lstStyle>
          <a:p>
            <a:pPr eaLnBrk="1" hangingPunct="1">
              <a:defRPr/>
            </a:pPr>
            <a:r>
              <a:rPr lang="en-US" altLang="zh-CN" dirty="0" smtClean="0"/>
              <a:t>SLA-Aware: Solved the Unfair FPS Problem </a:t>
            </a:r>
          </a:p>
          <a:p>
            <a:pPr lvl="1" eaLnBrk="1" hangingPunct="1">
              <a:defRPr/>
            </a:pPr>
            <a:r>
              <a:rPr lang="en-US" altLang="zh-CN" dirty="0" smtClean="0">
                <a:cs typeface="+mn-cs"/>
              </a:rPr>
              <a:t>Average FPS for GT2:     65.05% After Scheduling</a:t>
            </a:r>
          </a:p>
        </p:txBody>
      </p:sp>
      <p:pic>
        <p:nvPicPr>
          <p:cNvPr id="9" name="Picture 2"/>
          <p:cNvPicPr>
            <a:picLocks noChangeAspect="1" noChangeArrowheads="1"/>
          </p:cNvPicPr>
          <p:nvPr/>
        </p:nvPicPr>
        <p:blipFill>
          <a:blip r:embed="rId5" cstate="print"/>
          <a:srcRect/>
          <a:stretch>
            <a:fillRect/>
          </a:stretch>
        </p:blipFill>
        <p:spPr bwMode="auto">
          <a:xfrm>
            <a:off x="1524000" y="2166190"/>
            <a:ext cx="5667295" cy="392981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1524000" y="2209799"/>
            <a:ext cx="5715000" cy="3823345"/>
          </a:xfrm>
          <a:prstGeom prst="rect">
            <a:avLst/>
          </a:prstGeom>
          <a:noFill/>
          <a:ln w="9525">
            <a:noFill/>
            <a:miter lim="800000"/>
            <a:headEnd/>
            <a:tailEnd/>
          </a:ln>
        </p:spPr>
      </p:pic>
      <p:sp>
        <p:nvSpPr>
          <p:cNvPr id="12" name="Up Arrow 11"/>
          <p:cNvSpPr/>
          <p:nvPr/>
        </p:nvSpPr>
        <p:spPr>
          <a:xfrm>
            <a:off x="4495800" y="1676400"/>
            <a:ext cx="304800" cy="304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Our Result – SLA Aware Scheduling</a:t>
            </a:r>
          </a:p>
        </p:txBody>
      </p:sp>
      <p:sp>
        <p:nvSpPr>
          <p:cNvPr id="3" name="Content Placeholder 2"/>
          <p:cNvSpPr>
            <a:spLocks noGrp="1"/>
          </p:cNvSpPr>
          <p:nvPr>
            <p:ph idx="1"/>
          </p:nvPr>
        </p:nvSpPr>
        <p:spPr/>
        <p:txBody>
          <a:bodyPr/>
          <a:lstStyle/>
          <a:p>
            <a:pPr>
              <a:defRPr/>
            </a:pPr>
            <a:r>
              <a:rPr lang="en-US" dirty="0" smtClean="0"/>
              <a:t>Significantly Smooth and Decrease the Latency</a:t>
            </a:r>
          </a:p>
          <a:p>
            <a:pPr lvl="1">
              <a:defRPr/>
            </a:pPr>
            <a:r>
              <a:rPr lang="en-US" dirty="0" smtClean="0"/>
              <a:t>Max. Latency: 388.82ms         131.27ms</a:t>
            </a:r>
          </a:p>
          <a:p>
            <a:pPr lvl="1">
              <a:defRPr/>
            </a:pPr>
            <a:endParaRPr lang="en-US" altLang="zh-CN" dirty="0"/>
          </a:p>
        </p:txBody>
      </p:sp>
      <p:pic>
        <p:nvPicPr>
          <p:cNvPr id="6" name="Picture 3"/>
          <p:cNvPicPr>
            <a:picLocks noChangeAspect="1" noChangeArrowheads="1"/>
          </p:cNvPicPr>
          <p:nvPr/>
        </p:nvPicPr>
        <p:blipFill>
          <a:blip r:embed="rId3" cstate="print"/>
          <a:srcRect/>
          <a:stretch>
            <a:fillRect/>
          </a:stretch>
        </p:blipFill>
        <p:spPr bwMode="auto">
          <a:xfrm>
            <a:off x="1381524" y="2133600"/>
            <a:ext cx="5857476" cy="4082209"/>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411849" y="2237412"/>
            <a:ext cx="5903351" cy="4010988"/>
          </a:xfrm>
          <a:prstGeom prst="rect">
            <a:avLst/>
          </a:prstGeom>
          <a:noFill/>
          <a:ln w="9525">
            <a:noFill/>
            <a:miter lim="800000"/>
            <a:headEnd/>
            <a:tailEnd/>
          </a:ln>
        </p:spPr>
      </p:pic>
      <p:sp>
        <p:nvSpPr>
          <p:cNvPr id="10" name="Down Arrow 9"/>
          <p:cNvSpPr/>
          <p:nvPr/>
        </p:nvSpPr>
        <p:spPr>
          <a:xfrm rot="18083633">
            <a:off x="4978933" y="1664455"/>
            <a:ext cx="269563" cy="5301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1524000" y="2181225"/>
            <a:ext cx="5734050" cy="3838575"/>
          </a:xfrm>
          <a:prstGeom prst="rect">
            <a:avLst/>
          </a:prstGeom>
          <a:noFill/>
          <a:ln w="9525">
            <a:noFill/>
            <a:miter lim="800000"/>
            <a:headEnd/>
            <a:tailEnd/>
          </a:ln>
        </p:spPr>
      </p:pic>
      <p:sp>
        <p:nvSpPr>
          <p:cNvPr id="10242" name="Title 1"/>
          <p:cNvSpPr>
            <a:spLocks noGrp="1"/>
          </p:cNvSpPr>
          <p:nvPr>
            <p:ph type="title"/>
          </p:nvPr>
        </p:nvSpPr>
        <p:spPr/>
        <p:txBody>
          <a:bodyPr/>
          <a:lstStyle/>
          <a:p>
            <a:r>
              <a:rPr lang="en-US" dirty="0" smtClean="0"/>
              <a:t>Our Result – Hybrid Scheduling</a:t>
            </a:r>
          </a:p>
        </p:txBody>
      </p:sp>
      <p:sp>
        <p:nvSpPr>
          <p:cNvPr id="3" name="Content Placeholder 2"/>
          <p:cNvSpPr>
            <a:spLocks noGrp="1"/>
          </p:cNvSpPr>
          <p:nvPr>
            <p:ph idx="1"/>
          </p:nvPr>
        </p:nvSpPr>
        <p:spPr/>
        <p:txBody>
          <a:bodyPr/>
          <a:lstStyle/>
          <a:p>
            <a:pPr>
              <a:defRPr/>
            </a:pPr>
            <a:r>
              <a:rPr lang="en-US" dirty="0" smtClean="0"/>
              <a:t>Improve GPU Usage Further</a:t>
            </a:r>
          </a:p>
          <a:p>
            <a:pPr lvl="1">
              <a:defRPr/>
            </a:pPr>
            <a:r>
              <a:rPr lang="en-US" dirty="0" smtClean="0"/>
              <a:t>No Upper FPS Bar for the Games</a:t>
            </a:r>
          </a:p>
          <a:p>
            <a:pPr lvl="1">
              <a:defRPr/>
            </a:pPr>
            <a:endParaRPr lang="en-US" dirty="0" smtClean="0"/>
          </a:p>
          <a:p>
            <a:pPr lvl="1">
              <a:defRPr/>
            </a:pPr>
            <a:endParaRPr lang="en-US" altLang="zh-CN" dirty="0"/>
          </a:p>
        </p:txBody>
      </p:sp>
      <p:pic>
        <p:nvPicPr>
          <p:cNvPr id="3074" name="Picture 2"/>
          <p:cNvPicPr>
            <a:picLocks noChangeAspect="1" noChangeArrowheads="1"/>
          </p:cNvPicPr>
          <p:nvPr/>
        </p:nvPicPr>
        <p:blipFill>
          <a:blip r:embed="rId4" cstate="print"/>
          <a:srcRect/>
          <a:stretch>
            <a:fillRect/>
          </a:stretch>
        </p:blipFill>
        <p:spPr bwMode="auto">
          <a:xfrm>
            <a:off x="1447800" y="2201829"/>
            <a:ext cx="5867400" cy="381797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145"/>
                                        </p:tgtEl>
                                      </p:cBhvr>
                                    </p:animEffect>
                                    <p:set>
                                      <p:cBhvr>
                                        <p:cTn id="7" dur="1" fill="hold">
                                          <p:stCondLst>
                                            <p:cond delay="999"/>
                                          </p:stCondLst>
                                        </p:cTn>
                                        <p:tgtEl>
                                          <p:spTgt spid="614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90625_qian">
  <a:themeElements>
    <a:clrScheme name="090625_qi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90625_qian">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90625_qi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625_qi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625_qi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625_qi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625_qi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625_qi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625_qi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625_qi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625_qi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625_qi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625_qi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625_qi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4212</TotalTime>
  <Words>1098</Words>
  <Application>Microsoft Office PowerPoint</Application>
  <PresentationFormat>On-screen Show (4:3)</PresentationFormat>
  <Paragraphs>178</Paragraphs>
  <Slides>21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090625_qian</vt:lpstr>
      <vt:lpstr>Visio</vt:lpstr>
      <vt:lpstr>Slide 1</vt:lpstr>
      <vt:lpstr>Background</vt:lpstr>
      <vt:lpstr>Background</vt:lpstr>
      <vt:lpstr>When Considering About the Fact</vt:lpstr>
      <vt:lpstr>Problems</vt:lpstr>
      <vt:lpstr>Contribution</vt:lpstr>
      <vt:lpstr>Our Result – SLA Aware Scheduling</vt:lpstr>
      <vt:lpstr>Our Result – SLA Aware Scheduling</vt:lpstr>
      <vt:lpstr>Our Result – Hybrid Scheduling</vt:lpstr>
      <vt:lpstr>VGRIS Architecture</vt:lpstr>
      <vt:lpstr>SLA-Aware Scheduling</vt:lpstr>
      <vt:lpstr>SLA-Aware Scheduling</vt:lpstr>
      <vt:lpstr>SLA-Aware Scheduling</vt:lpstr>
      <vt:lpstr>Proportional Resource Scheduling</vt:lpstr>
      <vt:lpstr>Hybrid Scheduling</vt:lpstr>
      <vt:lpstr>Hybrid Scheduling</vt:lpstr>
      <vt:lpstr>Evaluations</vt:lpstr>
      <vt:lpstr>Evaluations</vt:lpstr>
      <vt:lpstr>Future Work</vt:lpstr>
      <vt:lpstr>Thank you</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QoS</dc:title>
  <dc:creator>Superymk</dc:creator>
  <cp:lastModifiedBy>Superymk</cp:lastModifiedBy>
  <cp:revision>813</cp:revision>
  <dcterms:created xsi:type="dcterms:W3CDTF">2011-10-09T06:31:50Z</dcterms:created>
  <dcterms:modified xsi:type="dcterms:W3CDTF">2013-06-20T19:51:42Z</dcterms:modified>
</cp:coreProperties>
</file>