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4" r:id="rId2"/>
  </p:sldMasterIdLst>
  <p:notesMasterIdLst>
    <p:notesMasterId r:id="rId33"/>
  </p:notesMasterIdLst>
  <p:handoutMasterIdLst>
    <p:handoutMasterId r:id="rId34"/>
  </p:handoutMasterIdLst>
  <p:sldIdLst>
    <p:sldId id="300" r:id="rId3"/>
    <p:sldId id="691" r:id="rId4"/>
    <p:sldId id="692" r:id="rId5"/>
    <p:sldId id="756" r:id="rId6"/>
    <p:sldId id="750" r:id="rId7"/>
    <p:sldId id="751" r:id="rId8"/>
    <p:sldId id="747" r:id="rId9"/>
    <p:sldId id="748" r:id="rId10"/>
    <p:sldId id="695" r:id="rId11"/>
    <p:sldId id="696" r:id="rId12"/>
    <p:sldId id="735" r:id="rId13"/>
    <p:sldId id="743" r:id="rId14"/>
    <p:sldId id="745" r:id="rId15"/>
    <p:sldId id="719" r:id="rId16"/>
    <p:sldId id="733" r:id="rId17"/>
    <p:sldId id="725" r:id="rId18"/>
    <p:sldId id="742" r:id="rId19"/>
    <p:sldId id="726" r:id="rId20"/>
    <p:sldId id="741" r:id="rId21"/>
    <p:sldId id="746" r:id="rId22"/>
    <p:sldId id="715" r:id="rId23"/>
    <p:sldId id="708" r:id="rId24"/>
    <p:sldId id="710" r:id="rId25"/>
    <p:sldId id="759" r:id="rId26"/>
    <p:sldId id="709" r:id="rId27"/>
    <p:sldId id="705" r:id="rId28"/>
    <p:sldId id="753" r:id="rId29"/>
    <p:sldId id="737" r:id="rId30"/>
    <p:sldId id="757" r:id="rId31"/>
    <p:sldId id="758" r:id="rId32"/>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8000"/>
    <a:srgbClr val="655110"/>
    <a:srgbClr val="656210"/>
    <a:srgbClr val="6B6210"/>
    <a:srgbClr val="6B6221"/>
    <a:srgbClr val="72642A"/>
    <a:srgbClr val="726454"/>
    <a:srgbClr val="876F54"/>
    <a:srgbClr val="FFC512"/>
    <a:srgbClr val="33CC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5" autoAdjust="0"/>
    <p:restoredTop sz="80088" autoAdjust="0"/>
  </p:normalViewPr>
  <p:slideViewPr>
    <p:cSldViewPr>
      <p:cViewPr>
        <p:scale>
          <a:sx n="60" d="100"/>
          <a:sy n="60" d="100"/>
        </p:scale>
        <p:origin x="-2136" y="-2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01" d="100"/>
          <a:sy n="101" d="100"/>
        </p:scale>
        <p:origin x="-3192" y="-108"/>
      </p:cViewPr>
      <p:guideLst>
        <p:guide orient="horz" pos="2924"/>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337B1519-9BB2-ED4E-B1A7-49DF93F5E4FD}" type="datetime1">
              <a:rPr lang="en-US" smtClean="0"/>
              <a:pPr/>
              <a:t>10/14/2015</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r>
              <a:rPr lang="en-US" dirty="0" smtClean="0"/>
              <a:t>Copyright (c) 2015</a:t>
            </a:r>
            <a:endParaRPr lang="en-US" dirty="0"/>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F5E739FD-D891-A945-8FF9-315F95A06FD7}" type="slidenum">
              <a:rPr lang="en-US" smtClean="0"/>
              <a:pPr/>
              <a:t>‹#›</a:t>
            </a:fld>
            <a:endParaRPr lang="en-US"/>
          </a:p>
        </p:txBody>
      </p:sp>
    </p:spTree>
    <p:extLst>
      <p:ext uri="{BB962C8B-B14F-4D97-AF65-F5344CB8AC3E}">
        <p14:creationId xmlns:p14="http://schemas.microsoft.com/office/powerpoint/2010/main" xmlns="" val="415907319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3DB77F07-0CDA-F44B-8500-F186D30BD8BC}" type="datetime1">
              <a:rPr lang="en-US" smtClean="0"/>
              <a:pPr/>
              <a:t>10/14/2015</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r>
              <a:rPr lang="en-US" smtClean="0"/>
              <a:t>Copyright (c) 2014</a:t>
            </a:r>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0B4882CC-640D-41EA-8F7D-435772808CB1}" type="slidenum">
              <a:rPr lang="en-US" smtClean="0"/>
              <a:pPr/>
              <a:t>‹#›</a:t>
            </a:fld>
            <a:endParaRPr lang="en-US"/>
          </a:p>
        </p:txBody>
      </p:sp>
    </p:spTree>
    <p:extLst>
      <p:ext uri="{BB962C8B-B14F-4D97-AF65-F5344CB8AC3E}">
        <p14:creationId xmlns:p14="http://schemas.microsoft.com/office/powerpoint/2010/main" xmlns="" val="296177802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26613" eaLnBrk="0" hangingPunct="0">
              <a:defRPr sz="1900" b="1">
                <a:solidFill>
                  <a:schemeClr val="tx2"/>
                </a:solidFill>
                <a:latin typeface="Arial" charset="0"/>
                <a:ea typeface="ＭＳ Ｐゴシック" charset="0"/>
              </a:defRPr>
            </a:lvl1pPr>
            <a:lvl2pPr marL="714422" indent="-274778" defTabSz="926613" eaLnBrk="0" hangingPunct="0">
              <a:defRPr sz="1900" b="1">
                <a:solidFill>
                  <a:schemeClr val="tx2"/>
                </a:solidFill>
                <a:latin typeface="Arial" charset="0"/>
                <a:ea typeface="ＭＳ Ｐゴシック" charset="0"/>
              </a:defRPr>
            </a:lvl2pPr>
            <a:lvl3pPr marL="1099111" indent="-219822" defTabSz="926613" eaLnBrk="0" hangingPunct="0">
              <a:defRPr sz="1900" b="1">
                <a:solidFill>
                  <a:schemeClr val="tx2"/>
                </a:solidFill>
                <a:latin typeface="Arial" charset="0"/>
                <a:ea typeface="ＭＳ Ｐゴシック" charset="0"/>
              </a:defRPr>
            </a:lvl3pPr>
            <a:lvl4pPr marL="1538755" indent="-219822" defTabSz="926613" eaLnBrk="0" hangingPunct="0">
              <a:defRPr sz="1900" b="1">
                <a:solidFill>
                  <a:schemeClr val="tx2"/>
                </a:solidFill>
                <a:latin typeface="Arial" charset="0"/>
                <a:ea typeface="ＭＳ Ｐゴシック" charset="0"/>
              </a:defRPr>
            </a:lvl4pPr>
            <a:lvl5pPr marL="1978400" indent="-219822" defTabSz="926613" eaLnBrk="0" hangingPunct="0">
              <a:defRPr sz="1900" b="1">
                <a:solidFill>
                  <a:schemeClr val="tx2"/>
                </a:solidFill>
                <a:latin typeface="Arial" charset="0"/>
                <a:ea typeface="ＭＳ Ｐゴシック" charset="0"/>
              </a:defRPr>
            </a:lvl5pPr>
            <a:lvl6pPr marL="2418044" indent="-219822" defTabSz="926613" eaLnBrk="0" fontAlgn="base" hangingPunct="0">
              <a:spcBef>
                <a:spcPct val="0"/>
              </a:spcBef>
              <a:spcAft>
                <a:spcPct val="0"/>
              </a:spcAft>
              <a:defRPr sz="1900" b="1">
                <a:solidFill>
                  <a:schemeClr val="tx2"/>
                </a:solidFill>
                <a:latin typeface="Arial" charset="0"/>
                <a:ea typeface="ＭＳ Ｐゴシック" charset="0"/>
              </a:defRPr>
            </a:lvl6pPr>
            <a:lvl7pPr marL="2857689" indent="-219822" defTabSz="926613" eaLnBrk="0" fontAlgn="base" hangingPunct="0">
              <a:spcBef>
                <a:spcPct val="0"/>
              </a:spcBef>
              <a:spcAft>
                <a:spcPct val="0"/>
              </a:spcAft>
              <a:defRPr sz="1900" b="1">
                <a:solidFill>
                  <a:schemeClr val="tx2"/>
                </a:solidFill>
                <a:latin typeface="Arial" charset="0"/>
                <a:ea typeface="ＭＳ Ｐゴシック" charset="0"/>
              </a:defRPr>
            </a:lvl7pPr>
            <a:lvl8pPr marL="3297333" indent="-219822" defTabSz="926613" eaLnBrk="0" fontAlgn="base" hangingPunct="0">
              <a:spcBef>
                <a:spcPct val="0"/>
              </a:spcBef>
              <a:spcAft>
                <a:spcPct val="0"/>
              </a:spcAft>
              <a:defRPr sz="1900" b="1">
                <a:solidFill>
                  <a:schemeClr val="tx2"/>
                </a:solidFill>
                <a:latin typeface="Arial" charset="0"/>
                <a:ea typeface="ＭＳ Ｐゴシック" charset="0"/>
              </a:defRPr>
            </a:lvl8pPr>
            <a:lvl9pPr marL="3736978" indent="-219822" defTabSz="926613" eaLnBrk="0" fontAlgn="base" hangingPunct="0">
              <a:spcBef>
                <a:spcPct val="0"/>
              </a:spcBef>
              <a:spcAft>
                <a:spcPct val="0"/>
              </a:spcAft>
              <a:defRPr sz="1900" b="1">
                <a:solidFill>
                  <a:schemeClr val="tx2"/>
                </a:solidFill>
                <a:latin typeface="Arial" charset="0"/>
                <a:ea typeface="ＭＳ Ｐゴシック" charset="0"/>
              </a:defRPr>
            </a:lvl9pPr>
          </a:lstStyle>
          <a:p>
            <a:pPr>
              <a:defRPr/>
            </a:pPr>
            <a:fld id="{939A4F96-5665-0E41-A120-EEC373671B16}" type="slidenum">
              <a:rPr lang="en-US" sz="900" b="0">
                <a:solidFill>
                  <a:prstClr val="black"/>
                </a:solidFill>
                <a:latin typeface="Times New Roman" charset="0"/>
              </a:rPr>
              <a:pPr>
                <a:defRPr/>
              </a:pPr>
              <a:t>1</a:t>
            </a:fld>
            <a:endParaRPr lang="en-US" sz="900" b="0" dirty="0">
              <a:solidFill>
                <a:prstClr val="black"/>
              </a:solidFill>
              <a:latin typeface="Times New Roman"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defRPr/>
            </a:pPr>
            <a:endParaRPr lang="en-US" dirty="0">
              <a:latin typeface="Arial" charset="0"/>
              <a:cs typeface="+mn-cs"/>
            </a:endParaRPr>
          </a:p>
        </p:txBody>
      </p:sp>
      <p:sp>
        <p:nvSpPr>
          <p:cNvPr id="2" name="Footer Placeholder 1"/>
          <p:cNvSpPr>
            <a:spLocks noGrp="1"/>
          </p:cNvSpPr>
          <p:nvPr>
            <p:ph type="ftr" sz="quarter" idx="10"/>
          </p:nvPr>
        </p:nvSpPr>
        <p:spPr/>
        <p:txBody>
          <a:bodyPr/>
          <a:lstStyle/>
          <a:p>
            <a:r>
              <a:rPr lang="en-US" smtClean="0"/>
              <a:t>Copyright (c) 2014</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In</a:t>
            </a:r>
            <a:r>
              <a:rPr lang="en-US" altLang="zh-CN" baseline="0" dirty="0" smtClean="0"/>
              <a:t> summary</a:t>
            </a:r>
            <a:r>
              <a:rPr lang="en-US" altLang="zh-CN" dirty="0" smtClean="0"/>
              <a:t>, </a:t>
            </a:r>
          </a:p>
          <a:p>
            <a:endParaRPr lang="en-US" altLang="zh-CN" dirty="0" smtClean="0"/>
          </a:p>
          <a:p>
            <a:r>
              <a:rPr lang="en-US" altLang="zh-CN" dirty="0" smtClean="0"/>
              <a:t>With full GPU virtualization,</a:t>
            </a:r>
          </a:p>
          <a:p>
            <a:pPr marL="232395" indent="-232395"/>
            <a:r>
              <a:rPr lang="en-US" altLang="zh-CN" baseline="0" dirty="0" smtClean="0"/>
              <a:t>(1) Existing GPU protection is inadequate. As we demonstrated, …</a:t>
            </a:r>
          </a:p>
          <a:p>
            <a:pPr marL="232395" marR="0" indent="-232395" algn="l" defTabSz="914400" rtl="0" eaLnBrk="1" fontAlgn="auto" latinLnBrk="0" hangingPunct="1">
              <a:lnSpc>
                <a:spcPct val="100000"/>
              </a:lnSpc>
              <a:spcBef>
                <a:spcPts val="0"/>
              </a:spcBef>
              <a:spcAft>
                <a:spcPts val="0"/>
              </a:spcAft>
              <a:buClrTx/>
              <a:buSzTx/>
              <a:buFontTx/>
              <a:buNone/>
              <a:tabLst/>
              <a:defRPr/>
            </a:pPr>
            <a:r>
              <a:rPr lang="en-US" altLang="zh-CN" dirty="0" smtClean="0"/>
              <a:t>(2) The trusted</a:t>
            </a:r>
            <a:r>
              <a:rPr lang="en-US" altLang="zh-CN" baseline="0" dirty="0" smtClean="0"/>
              <a:t> code base would be unverifiable, because for example, </a:t>
            </a:r>
            <a:r>
              <a:rPr lang="en-US" altLang="zh-CN" dirty="0" smtClean="0"/>
              <a:t>emulating accesses to all GPU configuration registers is complex</a:t>
            </a:r>
            <a:endParaRPr lang="en-US" altLang="zh-CN" baseline="0" dirty="0" smtClean="0"/>
          </a:p>
          <a:p>
            <a:pPr marL="232395" indent="-232395">
              <a:buNone/>
            </a:pPr>
            <a:endParaRPr lang="en-US" altLang="zh-CN" baseline="0" dirty="0" smtClean="0"/>
          </a:p>
          <a:p>
            <a:pPr marL="232395" indent="-232395"/>
            <a:r>
              <a:rPr lang="en-US" altLang="zh-CN" baseline="0" dirty="0" smtClean="0"/>
              <a:t>With previous trusted computing base approaches,</a:t>
            </a:r>
          </a:p>
          <a:p>
            <a:pPr marL="232395" marR="0" indent="-232395" algn="l" defTabSz="914400" rtl="0" eaLnBrk="1" fontAlgn="auto" latinLnBrk="0" hangingPunct="1">
              <a:lnSpc>
                <a:spcPct val="100000"/>
              </a:lnSpc>
              <a:spcBef>
                <a:spcPts val="0"/>
              </a:spcBef>
              <a:spcAft>
                <a:spcPts val="0"/>
              </a:spcAft>
              <a:buClrTx/>
              <a:buSzTx/>
              <a:buFontTx/>
              <a:buNone/>
              <a:tabLst/>
              <a:defRPr/>
            </a:pPr>
            <a:r>
              <a:rPr lang="en-US" altLang="zh-CN" baseline="0" dirty="0" smtClean="0"/>
              <a:t>(1) (these approaches are) incompatible with commodity OS/Apps.</a:t>
            </a:r>
          </a:p>
          <a:p>
            <a:pPr marL="232395" indent="-232395"/>
            <a:r>
              <a:rPr lang="en-US" altLang="zh-CN" baseline="0" dirty="0" smtClean="0"/>
              <a:t>(2) (and also,) these approaches lose assurance, (** for example, the code size quadruples for security kernels, such as </a:t>
            </a:r>
            <a:r>
              <a:rPr lang="en-US" altLang="zh-CN" baseline="0" dirty="0" err="1" smtClean="0"/>
              <a:t>HiStar</a:t>
            </a:r>
            <a:r>
              <a:rPr lang="en-US" altLang="zh-CN" baseline="0" dirty="0" smtClean="0"/>
              <a:t> **), due to protecting the whole GPU in their code bases.</a:t>
            </a:r>
          </a:p>
          <a:p>
            <a:pPr marL="232395" indent="-232395"/>
            <a:endParaRPr lang="en-US" altLang="zh-CN" baseline="0" dirty="0" smtClean="0"/>
          </a:p>
          <a:p>
            <a:pPr marL="232395" indent="-232395"/>
            <a:endParaRPr lang="en-US" altLang="zh-CN" baseline="0" dirty="0" smtClean="0"/>
          </a:p>
          <a:p>
            <a:pPr marL="232395" indent="-232395"/>
            <a:endParaRPr lang="en-US" altLang="zh-CN" baseline="0" dirty="0" smtClean="0"/>
          </a:p>
          <a:p>
            <a:pPr marL="232395" indent="-232395"/>
            <a:r>
              <a:rPr lang="en-US" altLang="zh-CN" baseline="0" dirty="0" smtClean="0"/>
              <a:t>(“Why Complex”: (1) the numbers are great. And they have different state machines in deciding the expected return value)</a:t>
            </a:r>
            <a:endParaRPr lang="zh-CN" altLang="en-US" dirty="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In our work,</a:t>
            </a:r>
            <a:r>
              <a:rPr lang="en-US" altLang="zh-CN" baseline="0" dirty="0" smtClean="0"/>
              <a:t> o</a:t>
            </a:r>
            <a:r>
              <a:rPr lang="en-US" altLang="zh-CN" dirty="0" smtClean="0"/>
              <a:t>ur main contribution is the GPU separation kernel, which</a:t>
            </a:r>
            <a:r>
              <a:rPr lang="en-US" altLang="zh-CN" baseline="0" dirty="0" smtClean="0"/>
              <a:t> we call GSK for short. </a:t>
            </a:r>
            <a:endParaRPr lang="en-US" altLang="zh-CN" dirty="0" smtClean="0"/>
          </a:p>
          <a:p>
            <a:endParaRPr lang="en-US" altLang="zh-CN" dirty="0" smtClean="0"/>
          </a:p>
          <a:p>
            <a:r>
              <a:rPr lang="en-US" altLang="zh-CN" dirty="0" smtClean="0"/>
              <a:t>GSK</a:t>
            </a:r>
            <a:r>
              <a:rPr lang="en-US" altLang="zh-CN" baseline="0" dirty="0" smtClean="0"/>
              <a:t> performs three steps.</a:t>
            </a:r>
            <a:endParaRPr lang="en-US" altLang="zh-CN" dirty="0" smtClean="0"/>
          </a:p>
          <a:p>
            <a:r>
              <a:rPr lang="en-US" altLang="zh-CN" dirty="0" smtClean="0"/>
              <a:t>(1) first, it separates all GPU objects and their accesses.</a:t>
            </a:r>
          </a:p>
          <a:p>
            <a:endParaRPr lang="en-US" altLang="zh-CN" dirty="0" smtClean="0"/>
          </a:p>
          <a:p>
            <a:r>
              <a:rPr lang="en-US" altLang="zh-CN" dirty="0" smtClean="0"/>
              <a:t>Then during the runtime:</a:t>
            </a:r>
          </a:p>
          <a:p>
            <a:pPr marL="232395" indent="-232395"/>
            <a:r>
              <a:rPr lang="en-US" altLang="zh-CN" dirty="0" smtClean="0"/>
              <a:t>(1) it mediates and emulates accesses to sensitive GPU objects.</a:t>
            </a:r>
          </a:p>
          <a:p>
            <a:pPr marL="232395" indent="-232395">
              <a:buAutoNum type="arabicParenBoth"/>
            </a:pPr>
            <a:endParaRPr lang="en-US" altLang="zh-CN" dirty="0" smtClean="0"/>
          </a:p>
          <a:p>
            <a:pPr marL="232395" indent="-232395"/>
            <a:r>
              <a:rPr lang="en-US" altLang="zh-CN" dirty="0" smtClean="0"/>
              <a:t>In the next, I’ll go into the details.</a:t>
            </a:r>
          </a:p>
          <a:p>
            <a:endParaRPr lang="zh-CN" altLang="en-US" dirty="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a:buFont typeface="Wingdings" pitchFamily="2" charset="2"/>
              <a:buNone/>
            </a:pPr>
            <a:r>
              <a:rPr lang="en-US" altLang="zh-CN" sz="2800" dirty="0" smtClean="0"/>
              <a:t>The first step, separation.</a:t>
            </a:r>
          </a:p>
          <a:p>
            <a:pPr>
              <a:buFont typeface="Wingdings" pitchFamily="2" charset="2"/>
              <a:buNone/>
            </a:pPr>
            <a:r>
              <a:rPr lang="en-US" altLang="zh-CN" sz="2800" dirty="0" smtClean="0"/>
              <a:t>(“Idea”) The idea of Separation is to completely separate all GPU objects and their accesses, according to their security impact to trusted display only. This step serves as the security basis of our trusted display service, and forms the informal security model. As a result, each of the GPU objects is either security sensitive, or security insensitive.</a:t>
            </a:r>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lvl="1" defTabSz="929579">
              <a:defRPr/>
            </a:pPr>
            <a:r>
              <a:rPr lang="en-US" altLang="zh-CN" sz="2400" dirty="0" smtClean="0"/>
              <a:t>Sensitive GPU objects decides the security of trusted display. For example, trusted display frame buffers are sensitive, and the GPU instructions can access the frame buffers by GPU are also sensitive.</a:t>
            </a:r>
          </a:p>
          <a:p>
            <a:pPr marL="0" lvl="1" defTabSz="929579">
              <a:defRPr/>
            </a:pPr>
            <a:endParaRPr lang="en-US" altLang="zh-CN" sz="2400" dirty="0" smtClean="0"/>
          </a:p>
          <a:p>
            <a:r>
              <a:rPr lang="en-US" altLang="zh-CN" sz="2400" dirty="0" smtClean="0"/>
              <a:t>In contrast, insensitive GPU objects are those that </a:t>
            </a:r>
            <a:r>
              <a:rPr lang="en-US" altLang="zh-CN" dirty="0" smtClean="0"/>
              <a:t>can never affect the security of trusted display.</a:t>
            </a:r>
            <a:endParaRPr lang="en-US" altLang="zh-CN" sz="4100" dirty="0" smtClean="0"/>
          </a:p>
          <a:p>
            <a:pPr marL="0" lvl="1" defTabSz="929579">
              <a:defRPr/>
            </a:pPr>
            <a:endParaRPr lang="en-US" altLang="zh-CN" sz="2400" dirty="0" smtClean="0"/>
          </a:p>
          <a:p>
            <a:pPr marL="0" lvl="1" defTabSz="929579">
              <a:defRPr/>
            </a:pPr>
            <a:r>
              <a:rPr lang="en-US" altLang="zh-CN" sz="2400" dirty="0" smtClean="0"/>
              <a:t>As shown in the bottom of the figure, most GPU objects are insensitive, and their accesses are passed through to the GPU directly. Only a few GPU objects are sensitive. &lt;click&gt; And their accesses must be routed via the GSK.</a:t>
            </a:r>
          </a:p>
          <a:p>
            <a:pPr marL="0" lvl="1" defTabSz="929579">
              <a:defRPr/>
            </a:pPr>
            <a:endParaRPr lang="en-US" altLang="zh-CN" sz="2400" dirty="0" smtClean="0"/>
          </a:p>
          <a:p>
            <a:pPr marL="0" lvl="1" defTabSz="929579">
              <a:defRPr/>
            </a:pPr>
            <a:r>
              <a:rPr lang="en-US" altLang="zh-CN" sz="2400" dirty="0" smtClean="0"/>
              <a:t>&lt;click&gt;</a:t>
            </a:r>
          </a:p>
          <a:p>
            <a:pPr marL="0" lvl="1" defTabSz="929579">
              <a:defRPr/>
            </a:pPr>
            <a:r>
              <a:rPr lang="en-US" altLang="zh-CN" sz="2400" dirty="0" smtClean="0"/>
              <a:t>In this way, we can address the problem of “large and complex code base”, because we do not need to multiplex all GPU functions.</a:t>
            </a:r>
          </a:p>
          <a:p>
            <a:endParaRPr lang="zh-CN" altLang="en-US" dirty="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The next step, mediation</a:t>
            </a:r>
          </a:p>
          <a:p>
            <a:endParaRPr lang="en-US" altLang="zh-CN" dirty="0" smtClean="0"/>
          </a:p>
          <a:p>
            <a:r>
              <a:rPr lang="en-US" altLang="zh-CN" dirty="0" smtClean="0"/>
              <a:t>the GSK mediates all sensitive GPU accesses of OS/Apps. In particular,</a:t>
            </a:r>
            <a:r>
              <a:rPr lang="en-US" altLang="zh-CN" baseline="0" dirty="0" smtClean="0"/>
              <a:t> the GSK needs to mediate ALL accesses to sensitive GPU objects by ALL GPU instructions. However, modern GPU HW is inadequate to mediate these accesses, and has complex GPU instruction behaviors.</a:t>
            </a:r>
            <a:endParaRPr lang="en-US" altLang="zh-CN" dirty="0" smtClean="0"/>
          </a:p>
          <a:p>
            <a:endParaRPr lang="en-US" altLang="zh-CN" dirty="0" smtClean="0"/>
          </a:p>
          <a:p>
            <a:endParaRPr lang="en-US" altLang="zh-CN" dirty="0" smtClean="0"/>
          </a:p>
          <a:p>
            <a:pPr marL="232395" indent="-232395" defTabSz="929579">
              <a:defRPr/>
            </a:pPr>
            <a:endParaRPr lang="en-US" altLang="zh-CN" dirty="0" smtClean="0"/>
          </a:p>
          <a:p>
            <a:pPr marL="232395" indent="-232395" defTabSz="929579">
              <a:defRPr/>
            </a:pPr>
            <a:r>
              <a:rPr lang="en-US" altLang="zh-CN" dirty="0" smtClean="0"/>
              <a:t>(“SecApps generate their display content on the CPU, and uses GSK to display their graphics.”)</a:t>
            </a:r>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395" indent="-232395"/>
            <a:r>
              <a:rPr lang="en-US" altLang="zh-CN" dirty="0" smtClean="0"/>
              <a:t>(1) GPU instructions </a:t>
            </a:r>
            <a:r>
              <a:rPr lang="en-US" altLang="zh-CN" b="1" dirty="0" smtClean="0"/>
              <a:t>cannot be intercepted </a:t>
            </a:r>
            <a:r>
              <a:rPr lang="en-US" altLang="zh-CN" dirty="0" smtClean="0"/>
              <a:t>by GPU during their execution. (“Solution”) Thus, the GSK assigns GPU instructions to separate address spaces</a:t>
            </a:r>
            <a:r>
              <a:rPr lang="en-US" altLang="zh-CN" baseline="0" dirty="0" smtClean="0"/>
              <a:t> </a:t>
            </a:r>
            <a:r>
              <a:rPr lang="en-US" altLang="zh-CN" dirty="0" smtClean="0"/>
              <a:t>before GPU instructions execute.</a:t>
            </a:r>
          </a:p>
          <a:p>
            <a:pPr marL="232395" marR="0" indent="-232395" algn="l" defTabSz="914400" rtl="0" eaLnBrk="1" fontAlgn="auto" latinLnBrk="0" hangingPunct="1">
              <a:lnSpc>
                <a:spcPct val="100000"/>
              </a:lnSpc>
              <a:spcBef>
                <a:spcPts val="0"/>
              </a:spcBef>
              <a:spcAft>
                <a:spcPts val="0"/>
              </a:spcAft>
              <a:buClrTx/>
              <a:buSzTx/>
              <a:buFontTx/>
              <a:buNone/>
              <a:tabLst/>
              <a:defRPr/>
            </a:pPr>
            <a:endParaRPr lang="en-US" altLang="zh-CN" dirty="0" smtClean="0"/>
          </a:p>
          <a:p>
            <a:pPr marL="232395" marR="0" indent="-232395" algn="l" defTabSz="914400" rtl="0" eaLnBrk="1" fontAlgn="auto" latinLnBrk="0" hangingPunct="1">
              <a:lnSpc>
                <a:spcPct val="100000"/>
              </a:lnSpc>
              <a:spcBef>
                <a:spcPts val="0"/>
              </a:spcBef>
              <a:spcAft>
                <a:spcPts val="0"/>
              </a:spcAft>
              <a:buClrTx/>
              <a:buSzTx/>
              <a:buFontTx/>
              <a:buNone/>
              <a:tabLst/>
              <a:defRPr/>
            </a:pPr>
            <a:r>
              <a:rPr lang="en-US" altLang="zh-CN" dirty="0" smtClean="0"/>
              <a:t>(2) GPU instructions …, and hence they can access sensitive frame buffers. Thus, the GSK must …</a:t>
            </a:r>
          </a:p>
          <a:p>
            <a:pPr marL="232395" indent="-232395">
              <a:buNone/>
            </a:pPr>
            <a:endParaRPr lang="en-US" altLang="zh-CN" dirty="0" smtClean="0"/>
          </a:p>
          <a:p>
            <a:pPr marL="232395" indent="-232395"/>
            <a:r>
              <a:rPr lang="en-US" altLang="zh-CN" dirty="0" smtClean="0"/>
              <a:t>(3) GPU</a:t>
            </a:r>
            <a:r>
              <a:rPr lang="en-US" altLang="zh-CN" baseline="0" dirty="0" smtClean="0"/>
              <a:t> instructions have complex behaviors when accessing sensitive objects. Thus, we analyze the behaviors of GPU instructions first. Then the GSK maps GPU instruction behaviors to GPU memory read/write &amp; GPU configuration register updates. After that, the GSK defines and enforces the access invariants to secure trusted display.</a:t>
            </a:r>
            <a:endParaRPr lang="en-US" altLang="zh-CN" dirty="0" smtClean="0"/>
          </a:p>
          <a:p>
            <a:pPr marL="232395" indent="-232395"/>
            <a:endParaRPr lang="en-US" altLang="zh-CN" dirty="0" smtClean="0"/>
          </a:p>
          <a:p>
            <a:pPr marL="232395" indent="-232395"/>
            <a:endParaRPr lang="en-US" altLang="zh-CN" dirty="0" smtClean="0"/>
          </a:p>
          <a:p>
            <a:pPr marL="232395" indent="-232395"/>
            <a:endParaRPr lang="en-US" altLang="zh-CN" dirty="0" smtClean="0"/>
          </a:p>
          <a:p>
            <a:pPr marL="232395" indent="-232395"/>
            <a:endParaRPr lang="en-US" altLang="zh-CN" dirty="0" smtClean="0"/>
          </a:p>
          <a:p>
            <a:pPr marL="232395" indent="-232395"/>
            <a:r>
              <a:rPr lang="en-US" altLang="zh-CN" dirty="0" smtClean="0"/>
              <a:t>(“GPU instructions has </a:t>
            </a:r>
            <a:r>
              <a:rPr lang="en-US" altLang="zh-CN" b="1" dirty="0" smtClean="0"/>
              <a:t>unknown capabilities</a:t>
            </a:r>
            <a:r>
              <a:rPr lang="en-US" altLang="zh-CN" dirty="0" smtClean="0"/>
              <a:t>. For example, if there was a screen pixel reading instruction, it would be insecure to avoid verifying GPU instructions. (“Solution”) Thus, we analyze the capabilities of GPU instructions, and find that the best attack of an adversary is to manipulate memory accesses.</a:t>
            </a:r>
            <a:r>
              <a:rPr lang="en-US" altLang="zh-CN" baseline="0" dirty="0" smtClean="0"/>
              <a:t> So the GSK confine GPU memory accesses of GPU instructions.”)</a:t>
            </a:r>
            <a:endParaRPr lang="en-US" altLang="zh-CN" dirty="0" smtClean="0"/>
          </a:p>
          <a:p>
            <a:pPr marL="232395" indent="-232395"/>
            <a:endParaRPr lang="en-US" altLang="zh-CN" dirty="0" smtClean="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The</a:t>
            </a:r>
            <a:r>
              <a:rPr lang="en-US" altLang="zh-CN" baseline="0" dirty="0" smtClean="0"/>
              <a:t> GSK uses the novel “GPU address space separation” to avoid verifying GPU instructions. </a:t>
            </a:r>
            <a:r>
              <a:rPr lang="en-US" altLang="zh-CN" dirty="0" smtClean="0"/>
              <a:t>The high level idea is to limit </a:t>
            </a:r>
            <a:r>
              <a:rPr lang="en-US" altLang="zh-CN" baseline="0" dirty="0" smtClean="0"/>
              <a:t>the GPU memory accessible to GPU instructions</a:t>
            </a:r>
            <a:r>
              <a:rPr lang="en-US" altLang="zh-CN" dirty="0" smtClean="0"/>
              <a:t>.</a:t>
            </a:r>
          </a:p>
          <a:p>
            <a:endParaRPr lang="en-US" altLang="zh-CN" dirty="0" smtClean="0"/>
          </a:p>
          <a:p>
            <a:r>
              <a:rPr lang="en-US" altLang="zh-CN" baseline="0" dirty="0" smtClean="0"/>
              <a:t>&lt;click&gt; As we know that, GPU instructions access GPU memory via GPU global page table. &lt;click&gt; For a piece of benign GPU instructions, it should always access the insensitive GPU memory only. </a:t>
            </a:r>
            <a:endParaRPr lang="en-US" altLang="zh-CN" dirty="0" smtClean="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However, because </a:t>
            </a:r>
            <a:r>
              <a:rPr lang="en-US" altLang="zh-CN" baseline="0" dirty="0" smtClean="0"/>
              <a:t>GPU global page table </a:t>
            </a:r>
            <a:r>
              <a:rPr lang="en-US" altLang="zh-CN" dirty="0" smtClean="0"/>
              <a:t>also maps the sensitive</a:t>
            </a:r>
            <a:r>
              <a:rPr lang="en-US" altLang="zh-CN" baseline="0" dirty="0" smtClean="0"/>
              <a:t> GPU memory of trusted display, malicious GPU instructions can compromise the security of trusted display.</a:t>
            </a:r>
            <a:endParaRPr lang="zh-CN" altLang="en-US" dirty="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baseline="0" dirty="0" smtClean="0"/>
              <a:t>To prevent such attack, the GSK shadows the GPU global page table in a local GPU page table, and forces the GPU instructions reference memory via shadow GPU page table instead.</a:t>
            </a:r>
          </a:p>
          <a:p>
            <a:endParaRPr lang="en-US" altLang="zh-CN" baseline="0" dirty="0" smtClean="0"/>
          </a:p>
          <a:p>
            <a:r>
              <a:rPr lang="en-US" altLang="zh-CN" baseline="0" dirty="0" smtClean="0"/>
              <a:t>Especially, the shadow GPU page table maps </a:t>
            </a:r>
            <a:r>
              <a:rPr lang="en-US" altLang="zh-CN" baseline="0" dirty="0" smtClean="0">
                <a:sym typeface="Wingdings" pitchFamily="2" charset="2"/>
              </a:rPr>
              <a:t>all previously mapped insensitive GPU memory, but </a:t>
            </a:r>
            <a:r>
              <a:rPr lang="en-US" altLang="zh-CN" baseline="0" dirty="0" smtClean="0"/>
              <a:t>never maps any of the sensitive GPU memory. </a:t>
            </a:r>
            <a:r>
              <a:rPr lang="en-US" altLang="zh-CN" baseline="0" dirty="0" smtClean="0">
                <a:sym typeface="Wingdings" pitchFamily="2" charset="2"/>
              </a:rPr>
              <a:t> Thus, the GPU instructions are unable to access sensitive memory under all circumstances. And this rule serves as one of the access invariants in the GSK.</a:t>
            </a:r>
            <a:endParaRPr lang="en-US" altLang="zh-CN" baseline="0" dirty="0" smtClean="0"/>
          </a:p>
          <a:p>
            <a:endParaRPr lang="en-US" altLang="zh-CN" baseline="0" dirty="0" smtClean="0"/>
          </a:p>
          <a:p>
            <a:r>
              <a:rPr lang="en-US" altLang="zh-CN" baseline="0" dirty="0" smtClean="0"/>
              <a:t>(“End”) In this way, we do not need to </a:t>
            </a:r>
            <a:r>
              <a:rPr lang="en-US" altLang="zh-CN" dirty="0" smtClean="0">
                <a:solidFill>
                  <a:srgbClr val="FF0000"/>
                </a:solidFill>
              </a:rPr>
              <a:t>verify GPU instructions, and preserve their original functions. </a:t>
            </a:r>
            <a:r>
              <a:rPr lang="en-US" altLang="zh-CN" dirty="0" smtClean="0">
                <a:solidFill>
                  <a:srgbClr val="FF0000"/>
                </a:solidFill>
                <a:sym typeface="Wingdings" pitchFamily="2" charset="2"/>
              </a:rPr>
              <a:t>&lt;click&gt; And we can address “…”</a:t>
            </a:r>
            <a:endParaRPr lang="zh-CN" altLang="en-US" b="0" dirty="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929579">
              <a:defRPr/>
            </a:pPr>
            <a:r>
              <a:rPr lang="en-US" altLang="zh-CN" sz="2000" dirty="0" smtClean="0"/>
              <a:t>The third</a:t>
            </a:r>
            <a:r>
              <a:rPr lang="en-US" altLang="zh-CN" sz="2000" baseline="0" dirty="0" smtClean="0"/>
              <a:t> step, emulation</a:t>
            </a:r>
            <a:endParaRPr lang="en-US" altLang="zh-CN" sz="2000" dirty="0" smtClean="0"/>
          </a:p>
          <a:p>
            <a:pPr marL="0" lvl="1" defTabSz="929579">
              <a:defRPr/>
            </a:pPr>
            <a:endParaRPr lang="en-US" altLang="zh-CN" sz="2000" dirty="0" smtClean="0"/>
          </a:p>
          <a:p>
            <a:pPr marL="0" lvl="1" defTabSz="929579">
              <a:defRPr/>
            </a:pPr>
            <a:r>
              <a:rPr lang="en-US" altLang="zh-CN" sz="2000" dirty="0" smtClean="0"/>
              <a:t>(“Idea”) The idea of emulation is to preserve compatibility of access to shared objects. The shared objects are those used by both OS/Apps and the GSK. </a:t>
            </a:r>
          </a:p>
          <a:p>
            <a:pPr marL="0" lvl="1" defTabSz="929579">
              <a:defRPr/>
            </a:pPr>
            <a:endParaRPr lang="en-US" altLang="zh-CN" sz="2000" dirty="0" smtClean="0"/>
          </a:p>
          <a:p>
            <a:pPr marL="0" lvl="1" defTabSz="929579">
              <a:defRPr/>
            </a:pPr>
            <a:r>
              <a:rPr lang="en-US" altLang="zh-CN" sz="2000" dirty="0" smtClean="0"/>
              <a:t>Whenever OS/Apps access</a:t>
            </a:r>
            <a:r>
              <a:rPr lang="en-US" altLang="zh-CN" sz="2000" baseline="0" dirty="0" smtClean="0"/>
              <a:t> shared GPU objects, the GSK</a:t>
            </a:r>
            <a:r>
              <a:rPr lang="en-US" altLang="zh-CN" sz="2000" dirty="0" smtClean="0"/>
              <a:t> returns</a:t>
            </a:r>
            <a:r>
              <a:rPr lang="en-US" altLang="zh-CN" sz="2000" baseline="0" dirty="0" smtClean="0"/>
              <a:t> the expected </a:t>
            </a:r>
            <a:r>
              <a:rPr lang="en-US" altLang="zh-CN" sz="2000" dirty="0" smtClean="0"/>
              <a:t>results, without</a:t>
            </a:r>
            <a:r>
              <a:rPr lang="en-US" altLang="zh-CN" sz="2000" baseline="0" dirty="0" smtClean="0"/>
              <a:t> accessing the real GPU objects</a:t>
            </a:r>
            <a:r>
              <a:rPr lang="en-US" altLang="zh-CN" sz="2000" dirty="0" smtClean="0"/>
              <a:t>. The results are defined in the GPU specifications.</a:t>
            </a:r>
          </a:p>
          <a:p>
            <a:pPr marL="0" lvl="1" defTabSz="929579">
              <a:defRPr/>
            </a:pPr>
            <a:endParaRPr lang="en-US" altLang="zh-CN" sz="2000" dirty="0" smtClean="0"/>
          </a:p>
          <a:p>
            <a:pPr marL="0" marR="0" lvl="1" indent="0" algn="l" defTabSz="929579" rtl="0" eaLnBrk="1" fontAlgn="auto" latinLnBrk="0" hangingPunct="1">
              <a:lnSpc>
                <a:spcPct val="100000"/>
              </a:lnSpc>
              <a:spcBef>
                <a:spcPts val="0"/>
              </a:spcBef>
              <a:spcAft>
                <a:spcPts val="0"/>
              </a:spcAft>
              <a:buClrTx/>
              <a:buSzTx/>
              <a:buFontTx/>
              <a:buNone/>
              <a:tabLst/>
              <a:defRPr/>
            </a:pPr>
            <a:r>
              <a:rPr lang="en-US" altLang="zh-CN" sz="2000" smtClean="0"/>
              <a:t>Thus, </a:t>
            </a:r>
            <a:r>
              <a:rPr lang="en-US" altLang="zh-CN" sz="2000" dirty="0" smtClean="0"/>
              <a:t>it addresses the problem of …</a:t>
            </a:r>
          </a:p>
          <a:p>
            <a:pPr marL="0" lvl="1" defTabSz="929579">
              <a:defRPr/>
            </a:pPr>
            <a:endParaRPr lang="en-US" altLang="zh-CN" sz="2000" dirty="0" smtClean="0"/>
          </a:p>
          <a:p>
            <a:pPr marL="0" lvl="1" defTabSz="929579">
              <a:defRPr/>
            </a:pPr>
            <a:endParaRPr lang="en-US" altLang="zh-CN" sz="2000" dirty="0" smtClean="0"/>
          </a:p>
          <a:p>
            <a:pPr marL="0" lvl="1" defTabSz="929579">
              <a:defRPr/>
            </a:pPr>
            <a:endParaRPr lang="en-US" altLang="zh-CN" sz="2000" dirty="0" smtClean="0"/>
          </a:p>
          <a:p>
            <a:pPr marL="0" lvl="1" defTabSz="929579">
              <a:defRPr/>
            </a:pPr>
            <a:endParaRPr lang="en-US" altLang="zh-CN" sz="2000" dirty="0" smtClean="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Trusted display is about secure display</a:t>
            </a:r>
            <a:r>
              <a:rPr lang="en-US" altLang="zh-CN" baseline="0" dirty="0" smtClean="0"/>
              <a:t> sharing</a:t>
            </a:r>
            <a:r>
              <a:rPr lang="en-US" altLang="zh-CN" dirty="0" smtClean="0"/>
              <a:t>.</a:t>
            </a:r>
          </a:p>
          <a:p>
            <a:r>
              <a:rPr lang="en-US" altLang="zh-CN" dirty="0" smtClean="0"/>
              <a:t>As shown in this desktop</a:t>
            </a:r>
            <a:r>
              <a:rPr lang="en-US" altLang="zh-CN" baseline="0" dirty="0" smtClean="0"/>
              <a:t> </a:t>
            </a:r>
            <a:r>
              <a:rPr lang="en-US" altLang="zh-CN" dirty="0" smtClean="0"/>
              <a:t>example (, and also mentioned by the </a:t>
            </a:r>
            <a:r>
              <a:rPr lang="en-US" altLang="zh-CN" smtClean="0"/>
              <a:t>previous speaker), </a:t>
            </a:r>
            <a:r>
              <a:rPr lang="en-US" altLang="zh-CN" baseline="0" dirty="0" smtClean="0"/>
              <a:t>users run both insensitive and sensitive applications.</a:t>
            </a:r>
            <a:endParaRPr lang="en-US" altLang="zh-CN" dirty="0" smtClean="0"/>
          </a:p>
          <a:p>
            <a:endParaRPr lang="en-US" altLang="zh-CN" dirty="0" smtClean="0"/>
          </a:p>
          <a:p>
            <a:r>
              <a:rPr lang="en-US" altLang="zh-CN" dirty="0" smtClean="0"/>
              <a:t>Since the advent of windowing systems in the late ‘80s,  designers</a:t>
            </a:r>
            <a:r>
              <a:rPr lang="en-US" altLang="zh-CN" baseline="0" dirty="0" smtClean="0"/>
              <a:t> have known that </a:t>
            </a:r>
            <a:r>
              <a:rPr lang="en-US" altLang="zh-CN" dirty="0" smtClean="0"/>
              <a:t>“users need to be able to view a screen with information at different</a:t>
            </a:r>
            <a:r>
              <a:rPr lang="en-US" altLang="zh-CN" baseline="0" dirty="0" smtClean="0"/>
              <a:t> (sensitivity)  levels.”</a:t>
            </a:r>
          </a:p>
          <a:p>
            <a:endParaRPr lang="en-US" altLang="zh-CN" baseline="0" dirty="0" smtClean="0"/>
          </a:p>
          <a:p>
            <a:r>
              <a:rPr lang="en-US" altLang="zh-CN" baseline="0" dirty="0" smtClean="0"/>
              <a:t>&lt;click&gt; Thus, a trusted display service must ensure that …</a:t>
            </a:r>
          </a:p>
          <a:p>
            <a:r>
              <a:rPr lang="en-US" altLang="zh-CN" baseline="0" dirty="0" smtClean="0"/>
              <a:t>** Scrapping: no unauthenticated read to the </a:t>
            </a:r>
            <a:r>
              <a:rPr lang="en-US" altLang="zh-CN" baseline="0" dirty="0" err="1" smtClean="0"/>
              <a:t>SecApp’s</a:t>
            </a:r>
            <a:r>
              <a:rPr lang="en-US" altLang="zh-CN" baseline="0" dirty="0" smtClean="0"/>
              <a:t> display output. Consequently, insecure OS/Apps cannot violate </a:t>
            </a:r>
            <a:r>
              <a:rPr lang="en-US" altLang="zh-CN" baseline="0" dirty="0" err="1" smtClean="0"/>
              <a:t>SecApps</a:t>
            </a:r>
            <a:r>
              <a:rPr lang="en-US" altLang="zh-CN" baseline="0" dirty="0" smtClean="0"/>
              <a:t>’ display secrecy.</a:t>
            </a:r>
          </a:p>
          <a:p>
            <a:r>
              <a:rPr lang="en-US" altLang="zh-CN" baseline="0" dirty="0" smtClean="0"/>
              <a:t>** Painting: no unauthenticated write to overlap the </a:t>
            </a:r>
            <a:r>
              <a:rPr lang="en-US" altLang="zh-CN" baseline="0" dirty="0" err="1" smtClean="0"/>
              <a:t>SecApp’s</a:t>
            </a:r>
            <a:r>
              <a:rPr lang="en-US" altLang="zh-CN" baseline="0" dirty="0" smtClean="0"/>
              <a:t> display output. Consequently, insecure OS/Apps cannot violate </a:t>
            </a:r>
            <a:r>
              <a:rPr lang="en-US" altLang="zh-CN" baseline="0" dirty="0" err="1" smtClean="0"/>
              <a:t>SecApps</a:t>
            </a:r>
            <a:r>
              <a:rPr lang="en-US" altLang="zh-CN" baseline="0" dirty="0" smtClean="0"/>
              <a:t>’ display integrity.</a:t>
            </a:r>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929579">
              <a:defRPr/>
            </a:pPr>
            <a:r>
              <a:rPr lang="en-US" altLang="zh-CN" sz="2000" dirty="0" smtClean="0"/>
              <a:t>And in the GSK’s design, the GSK only requires …, such as …</a:t>
            </a:r>
          </a:p>
          <a:p>
            <a:pPr marL="0" lvl="1" defTabSz="929579">
              <a:defRPr/>
            </a:pPr>
            <a:endParaRPr lang="en-US" altLang="zh-CN" sz="2000" dirty="0" smtClean="0"/>
          </a:p>
          <a:p>
            <a:pPr marL="0" lvl="1" defTabSz="929579">
              <a:defRPr/>
            </a:pPr>
            <a:r>
              <a:rPr lang="en-US" altLang="zh-CN" sz="2000" dirty="0" smtClean="0"/>
              <a:t>As a result, the GSK achieves the property of …</a:t>
            </a:r>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baseline="0" dirty="0" smtClean="0"/>
              <a:t>The GSK further provides screen overlay to display SecApps over untrusted OS/Apps.</a:t>
            </a:r>
          </a:p>
          <a:p>
            <a:endParaRPr lang="en-US" altLang="zh-CN" baseline="0" dirty="0" smtClean="0"/>
          </a:p>
          <a:p>
            <a:r>
              <a:rPr lang="en-US" altLang="zh-CN" baseline="0" dirty="0" smtClean="0"/>
              <a:t>In order to do that, the GSK always merges SecApps’ frame buffer over OS/Apps frame buffer. As a result, the user can see that the SecApps are displayed over untrusted OS/Apps.</a:t>
            </a:r>
            <a:endParaRPr lang="en-US" altLang="zh-CN" dirty="0" smtClean="0"/>
          </a:p>
          <a:p>
            <a:endParaRPr lang="en-US" altLang="zh-CN" baseline="0" dirty="0" smtClean="0">
              <a:sym typeface="Wingdings" pitchFamily="2" charset="2"/>
            </a:endParaRPr>
          </a:p>
          <a:p>
            <a:pPr>
              <a:buFont typeface="Wingdings" pitchFamily="2" charset="2"/>
              <a:buNone/>
            </a:pPr>
            <a:r>
              <a:rPr lang="en-US" altLang="zh-CN" sz="2800" dirty="0" smtClean="0"/>
              <a:t>Thus, the GSK achieves “”</a:t>
            </a:r>
          </a:p>
          <a:p>
            <a:endParaRPr lang="zh-CN" altLang="en-US" dirty="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For the evaluation, we first evaluate the number</a:t>
            </a:r>
            <a:r>
              <a:rPr lang="en-US" altLang="zh-CN" baseline="0" dirty="0" smtClean="0"/>
              <a:t> of GPU objects require access mediation on one Intel GPU.</a:t>
            </a:r>
            <a:endParaRPr lang="en-US" altLang="zh-CN" dirty="0" smtClean="0"/>
          </a:p>
          <a:p>
            <a:endParaRPr lang="en-US" altLang="zh-CN" dirty="0" smtClean="0"/>
          </a:p>
          <a:p>
            <a:r>
              <a:rPr lang="en-US" altLang="zh-CN" dirty="0" smtClean="0"/>
              <a:t>As</a:t>
            </a:r>
            <a:r>
              <a:rPr lang="en-US" altLang="zh-CN" baseline="0" dirty="0" smtClean="0"/>
              <a:t> shown in the table, &lt;click&gt; among all GPU objects, &lt;click&gt; existing full GPU virtualization approaches need to mediate a large portion of all GPU objects, and ignored verifying GPU instructions. In comparison, the GSK mediates the accesses to much fewer GPU objects. </a:t>
            </a:r>
            <a:endParaRPr lang="en-US" altLang="zh-CN" dirty="0" smtClean="0"/>
          </a:p>
          <a:p>
            <a:endParaRPr lang="en-US" altLang="zh-CN" dirty="0" smtClean="0"/>
          </a:p>
          <a:p>
            <a:r>
              <a:rPr lang="en-US" altLang="zh-CN" dirty="0" smtClean="0"/>
              <a:t>Our evaluation also shows that our code size is much smaller than full GPU virtualization. We use a non-virtualizing micro-hypervisor as the underlying trusted code in the current prototype.  The GSK and micro-hypervisor</a:t>
            </a:r>
            <a:r>
              <a:rPr lang="en-US" altLang="zh-CN" baseline="0" dirty="0" smtClean="0"/>
              <a:t> in o</a:t>
            </a:r>
            <a:r>
              <a:rPr lang="en-US" altLang="zh-CN" dirty="0" smtClean="0"/>
              <a:t>ur solution takes less than 40K </a:t>
            </a:r>
            <a:r>
              <a:rPr lang="en-US" altLang="zh-CN" dirty="0" err="1" smtClean="0"/>
              <a:t>SLoC</a:t>
            </a:r>
            <a:r>
              <a:rPr lang="en-US" altLang="zh-CN" dirty="0" smtClean="0"/>
              <a:t> in total,</a:t>
            </a:r>
            <a:r>
              <a:rPr lang="en-US" altLang="zh-CN" baseline="0" dirty="0" smtClean="0"/>
              <a:t> while full GPU virtualization takes more than 10M.</a:t>
            </a:r>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r>
              <a:rPr lang="en-US" altLang="zh-CN" dirty="0" smtClean="0"/>
              <a:t>(“</a:t>
            </a:r>
            <a:r>
              <a:rPr lang="en-US" altLang="zh-CN" baseline="0" dirty="0" smtClean="0"/>
              <a:t>For the configuration registers, the result of full GPU virtualization is greater due to different statistic methods, as noted in our paper”)</a:t>
            </a:r>
          </a:p>
          <a:p>
            <a:r>
              <a:rPr lang="en-US" altLang="zh-CN" baseline="0" dirty="0" smtClean="0"/>
              <a:t>(“It should be noted that a</a:t>
            </a:r>
            <a:r>
              <a:rPr lang="en-US" altLang="zh-CN" dirty="0" smtClean="0"/>
              <a:t>lthough the GSK needs to mediate all accesses to all GPU page tables, the mediation of page-table access is simple due to their limited formats and sizes.”)</a:t>
            </a:r>
            <a:endParaRPr lang="zh-CN" altLang="en-US" dirty="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We also evaluate the performance overhead to the commodity</a:t>
            </a:r>
            <a:r>
              <a:rPr lang="en-US" altLang="zh-CN" baseline="0" dirty="0" smtClean="0"/>
              <a:t> OS/Apps</a:t>
            </a:r>
            <a:r>
              <a:rPr lang="en-US" altLang="zh-CN" dirty="0" smtClean="0"/>
              <a:t>.</a:t>
            </a:r>
          </a:p>
          <a:p>
            <a:endParaRPr lang="en-US" altLang="zh-CN" dirty="0" smtClean="0"/>
          </a:p>
          <a:p>
            <a:r>
              <a:rPr lang="en-US" altLang="zh-CN" dirty="0" smtClean="0"/>
              <a:t>We measure</a:t>
            </a:r>
            <a:r>
              <a:rPr lang="en-US" altLang="zh-CN" baseline="0" dirty="0" smtClean="0"/>
              <a:t> the performance overhead under two cases …</a:t>
            </a:r>
            <a:r>
              <a:rPr lang="en-US" altLang="zh-CN" dirty="0" smtClean="0"/>
              <a:t>.</a:t>
            </a:r>
            <a:r>
              <a:rPr lang="en-US" altLang="zh-CN" baseline="0" dirty="0" smtClean="0"/>
              <a:t> We compare their performances to reveal </a:t>
            </a:r>
            <a:r>
              <a:rPr lang="en-US" altLang="zh-CN" dirty="0" smtClean="0"/>
              <a:t>the overhead solely</a:t>
            </a:r>
            <a:r>
              <a:rPr lang="en-US" altLang="zh-CN" baseline="0" dirty="0" smtClean="0"/>
              <a:t> caused by our </a:t>
            </a:r>
            <a:r>
              <a:rPr lang="en-US" altLang="zh-CN" dirty="0" smtClean="0"/>
              <a:t>trusted-display service.</a:t>
            </a:r>
          </a:p>
          <a:p>
            <a:endParaRPr lang="en-US" altLang="zh-CN" dirty="0" smtClean="0"/>
          </a:p>
          <a:p>
            <a:r>
              <a:rPr lang="en-US" altLang="zh-CN" dirty="0" smtClean="0"/>
              <a:t>As shown in the figure,</a:t>
            </a:r>
            <a:r>
              <a:rPr lang="en-US" altLang="zh-CN" baseline="0" dirty="0" smtClean="0"/>
              <a:t> our trusted display service adds less than 10% performance overhead in average.  &lt;click&gt; M</a:t>
            </a:r>
            <a:r>
              <a:rPr lang="en-US" altLang="zh-CN" dirty="0" smtClean="0"/>
              <a:t>ost</a:t>
            </a:r>
            <a:r>
              <a:rPr lang="en-US" altLang="zh-CN" baseline="0" dirty="0" smtClean="0"/>
              <a:t> performance overhead is caused by the un-optimized micro-hypervisor.</a:t>
            </a:r>
          </a:p>
          <a:p>
            <a:endParaRPr lang="en-US" altLang="zh-CN" dirty="0" smtClean="0"/>
          </a:p>
          <a:p>
            <a:endParaRPr lang="en-US" altLang="zh-CN" dirty="0" smtClean="0"/>
          </a:p>
          <a:p>
            <a:endParaRPr lang="en-US" altLang="zh-CN" dirty="0" smtClean="0"/>
          </a:p>
          <a:p>
            <a:endParaRPr lang="en-US" altLang="zh-CN" dirty="0" smtClean="0"/>
          </a:p>
          <a:p>
            <a:endParaRPr lang="en-US" altLang="zh-CN" baseline="0" dirty="0" smtClean="0"/>
          </a:p>
          <a:p>
            <a:r>
              <a:rPr lang="en-US" altLang="zh-CN" baseline="0" dirty="0" smtClean="0"/>
              <a:t>(“low performance” in </a:t>
            </a:r>
            <a:r>
              <a:rPr lang="en-US" altLang="zh-CN" baseline="0" dirty="0" err="1" smtClean="0"/>
              <a:t>firefox</a:t>
            </a:r>
            <a:r>
              <a:rPr lang="en-US" altLang="zh-CN" baseline="0" dirty="0" smtClean="0"/>
              <a:t>, gnome: our current evaluation shows they incur higher trap frequency due to GGTT access. However, for a thorough analysis, we must perform “white-box” analysis on these benchmarks. That work is left for our future system research.)</a:t>
            </a:r>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We further evaluate the frame latency.</a:t>
            </a:r>
            <a:r>
              <a:rPr lang="en-US" altLang="zh-CN" baseline="0" dirty="0" smtClean="0"/>
              <a:t> As shown in the figures, (1) the un-optimized </a:t>
            </a:r>
            <a:r>
              <a:rPr lang="en-US" altLang="zh-CN" baseline="0" dirty="0" err="1" smtClean="0"/>
              <a:t>uHV</a:t>
            </a:r>
            <a:r>
              <a:rPr lang="en-US" altLang="zh-CN" baseline="0" dirty="0" smtClean="0"/>
              <a:t> incurs most of the frame jitters, and (2) our trusted display service incurs inevitable additional latency.</a:t>
            </a:r>
          </a:p>
          <a:p>
            <a:endParaRPr lang="en-US" altLang="zh-CN" baseline="0" dirty="0" smtClean="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In summary.</a:t>
            </a:r>
          </a:p>
          <a:p>
            <a:endParaRPr lang="en-US" altLang="zh-CN" dirty="0" smtClean="0"/>
          </a:p>
          <a:p>
            <a:r>
              <a:rPr lang="en-US" altLang="zh-CN" dirty="0" smtClean="0"/>
              <a:t>(introduces) ideal trusted</a:t>
            </a:r>
            <a:r>
              <a:rPr lang="en-US" altLang="zh-CN" baseline="0" dirty="0" smtClean="0"/>
              <a:t> display</a:t>
            </a:r>
          </a:p>
          <a:p>
            <a:endParaRPr lang="en-US" altLang="zh-CN" baseline="0" dirty="0" smtClean="0"/>
          </a:p>
          <a:p>
            <a:r>
              <a:rPr lang="en-US" altLang="zh-CN" baseline="0" dirty="0" smtClean="0"/>
              <a:t>(in our approach)</a:t>
            </a:r>
            <a:endParaRPr lang="zh-CN" altLang="en-US" dirty="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395" indent="-232395"/>
            <a:r>
              <a:rPr lang="en-US" altLang="zh-CN" dirty="0" smtClean="0"/>
              <a:t>This figure</a:t>
            </a:r>
            <a:r>
              <a:rPr lang="en-US" altLang="zh-CN" baseline="0" dirty="0" smtClean="0"/>
              <a:t> reviews security protections nowadays</a:t>
            </a:r>
            <a:endParaRPr lang="en-US" altLang="zh-CN" dirty="0" smtClean="0"/>
          </a:p>
          <a:p>
            <a:pPr marL="232395" indent="-232395"/>
            <a:r>
              <a:rPr lang="en-US" altLang="zh-CN" dirty="0" smtClean="0"/>
              <a:t>(1) Even</a:t>
            </a:r>
            <a:r>
              <a:rPr lang="en-US" altLang="zh-CN" baseline="0" dirty="0" smtClean="0"/>
              <a:t> if the </a:t>
            </a:r>
            <a:r>
              <a:rPr lang="en-US" altLang="zh-CN" dirty="0" smtClean="0"/>
              <a:t>network is secure with cryptography support</a:t>
            </a:r>
            <a:r>
              <a:rPr lang="en-US" altLang="zh-CN" baseline="0" dirty="0" smtClean="0"/>
              <a:t>, </a:t>
            </a:r>
            <a:r>
              <a:rPr lang="en-US" altLang="zh-CN" dirty="0" smtClean="0"/>
              <a:t>the attacker can still</a:t>
            </a:r>
            <a:r>
              <a:rPr lang="en-US" altLang="zh-CN" baseline="0" dirty="0" smtClean="0"/>
              <a:t> read</a:t>
            </a:r>
            <a:r>
              <a:rPr lang="en-US" altLang="zh-CN" dirty="0" smtClean="0"/>
              <a:t>/modify sensitive</a:t>
            </a:r>
            <a:r>
              <a:rPr lang="en-US" altLang="zh-CN" baseline="0" dirty="0" smtClean="0"/>
              <a:t> app’s confidential data by </a:t>
            </a:r>
            <a:r>
              <a:rPr lang="en-US" altLang="zh-CN" dirty="0" smtClean="0"/>
              <a:t>compromising</a:t>
            </a:r>
            <a:r>
              <a:rPr lang="en-US" altLang="zh-CN" baseline="0" dirty="0" smtClean="0"/>
              <a:t> OS/Apps or providing his own SecApps</a:t>
            </a:r>
          </a:p>
          <a:p>
            <a:pPr marL="232395" indent="-232395"/>
            <a:endParaRPr lang="en-US" altLang="zh-CN" dirty="0" smtClean="0"/>
          </a:p>
          <a:p>
            <a:pPr marL="232395" indent="-232395"/>
            <a:r>
              <a:rPr lang="en-US" altLang="zh-CN" dirty="0" smtClean="0"/>
              <a:t>(2) Existing</a:t>
            </a:r>
            <a:r>
              <a:rPr lang="en-US" altLang="zh-CN" baseline="0" dirty="0" smtClean="0"/>
              <a:t> approaches isolate sensitive applications from other programs</a:t>
            </a:r>
          </a:p>
          <a:p>
            <a:pPr marL="232395" indent="-232395"/>
            <a:r>
              <a:rPr lang="en-US" altLang="zh-CN" dirty="0" smtClean="0"/>
              <a:t>(3) Existing approaches provide</a:t>
            </a:r>
            <a:r>
              <a:rPr lang="en-US" altLang="zh-CN" baseline="0" dirty="0" smtClean="0"/>
              <a:t> </a:t>
            </a:r>
            <a:r>
              <a:rPr lang="en-US" altLang="zh-CN" dirty="0" smtClean="0"/>
              <a:t>isolated I/O channels from sensitive applications</a:t>
            </a:r>
            <a:r>
              <a:rPr lang="en-US" altLang="zh-CN" baseline="0" dirty="0" smtClean="0"/>
              <a:t> to devices</a:t>
            </a:r>
          </a:p>
          <a:p>
            <a:pPr marL="232395" indent="-232395"/>
            <a:endParaRPr lang="en-US" altLang="zh-CN" baseline="0" dirty="0" smtClean="0"/>
          </a:p>
          <a:p>
            <a:pPr marL="232395" indent="-232395"/>
            <a:r>
              <a:rPr lang="en-US" altLang="zh-CN" baseline="0" dirty="0" smtClean="0"/>
              <a:t>However, such I/O isolation is inadequate to provide trusted display.</a:t>
            </a:r>
            <a:endParaRPr lang="en-US" altLang="zh-CN" dirty="0" smtClean="0"/>
          </a:p>
          <a:p>
            <a:pPr marL="232395" indent="-232395"/>
            <a:endParaRPr lang="zh-CN" altLang="en-US" dirty="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Trusted display in virtual desktop:</a:t>
            </a:r>
          </a:p>
          <a:p>
            <a:r>
              <a:rPr lang="en-US" altLang="zh-CN" dirty="0" smtClean="0"/>
              <a:t>- Unsupported currently, because virtual desktop may not use GPU. </a:t>
            </a:r>
            <a:endParaRPr lang="zh-CN" altLang="en-US" dirty="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baseline="0" dirty="0" smtClean="0"/>
              <a:t>The GSK further displays SecApps over untrusted OS/Apps.</a:t>
            </a:r>
          </a:p>
          <a:p>
            <a:endParaRPr lang="en-US" altLang="zh-CN" baseline="0" dirty="0" smtClean="0"/>
          </a:p>
          <a:p>
            <a:r>
              <a:rPr lang="en-US" altLang="zh-CN" baseline="0" dirty="0" smtClean="0"/>
              <a:t>In order to do that, the GSK always merges SecApps’ frame buffer over OS/Apps frame buffer. As a result, the user can see that the SecApps are displayed over untrusted OS/Apps.</a:t>
            </a:r>
            <a:endParaRPr lang="en-US" altLang="zh-CN" dirty="0" smtClean="0"/>
          </a:p>
          <a:p>
            <a:endParaRPr lang="en-US" altLang="zh-CN" baseline="0" dirty="0" smtClean="0">
              <a:sym typeface="Wingdings" pitchFamily="2" charset="2"/>
            </a:endParaRPr>
          </a:p>
          <a:p>
            <a:pPr>
              <a:buFont typeface="Wingdings" pitchFamily="2" charset="2"/>
              <a:buNone/>
            </a:pPr>
            <a:r>
              <a:rPr lang="en-US" altLang="zh-CN" sz="2800" dirty="0" smtClean="0"/>
              <a:t>Thus, the GSK achieves “”</a:t>
            </a:r>
          </a:p>
          <a:p>
            <a:endParaRPr lang="zh-CN" altLang="en-US" dirty="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We further evaluate the frame latency.</a:t>
            </a:r>
            <a:r>
              <a:rPr lang="en-US" altLang="zh-CN" baseline="0" dirty="0" smtClean="0"/>
              <a:t> </a:t>
            </a:r>
          </a:p>
          <a:p>
            <a:endParaRPr lang="en-US" altLang="zh-CN" baseline="0" dirty="0" smtClean="0"/>
          </a:p>
          <a:p>
            <a:r>
              <a:rPr lang="en-US" altLang="zh-CN" baseline="0" dirty="0" smtClean="0"/>
              <a:t>The figure shows that (1) the </a:t>
            </a:r>
            <a:r>
              <a:rPr lang="en-US" altLang="zh-CN" baseline="0" dirty="0" err="1" smtClean="0"/>
              <a:t>uHV</a:t>
            </a:r>
            <a:r>
              <a:rPr lang="en-US" altLang="zh-CN" baseline="0" dirty="0" smtClean="0"/>
              <a:t> incurs most of the frame jitters, and (2) </a:t>
            </a:r>
            <a:r>
              <a:rPr lang="en-US" altLang="zh-CN" baseline="0" dirty="0" err="1" smtClean="0"/>
              <a:t>uHV</a:t>
            </a:r>
            <a:r>
              <a:rPr lang="en-US" altLang="zh-CN" baseline="0" dirty="0" smtClean="0"/>
              <a:t> + trusted display achieves similar latency with </a:t>
            </a:r>
            <a:r>
              <a:rPr lang="en-US" altLang="zh-CN" baseline="0" dirty="0" err="1" smtClean="0"/>
              <a:t>uHV</a:t>
            </a:r>
            <a:r>
              <a:rPr lang="en-US" altLang="zh-CN" baseline="0" dirty="0" smtClean="0"/>
              <a:t> only. Thus, it demonstrates that our trusted display service incurs inevitable additional latency.</a:t>
            </a:r>
          </a:p>
          <a:p>
            <a:endParaRPr lang="en-US" altLang="zh-CN" baseline="0" dirty="0" smtClean="0"/>
          </a:p>
          <a:p>
            <a:r>
              <a:rPr lang="en-US" altLang="zh-CN" baseline="0" dirty="0" smtClean="0"/>
              <a:t>Besides, the blue dashed line highlights the maximum acceptable latency for this evaluation. Although the native case fail to provide a good user experience, the un-optimized </a:t>
            </a:r>
            <a:r>
              <a:rPr lang="en-US" altLang="zh-CN" baseline="0" dirty="0" err="1" smtClean="0"/>
              <a:t>uHV</a:t>
            </a:r>
            <a:r>
              <a:rPr lang="en-US" altLang="zh-CN" baseline="0" dirty="0" smtClean="0"/>
              <a:t> degrades user experience in further.</a:t>
            </a:r>
          </a:p>
          <a:p>
            <a:endParaRPr lang="en-US" altLang="zh-CN" baseline="0" dirty="0" smtClean="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An ideal trusted display service needs to achieve</a:t>
            </a:r>
            <a:r>
              <a:rPr lang="en-US" altLang="zh-CN" baseline="0" dirty="0" smtClean="0"/>
              <a:t> 4 properties.</a:t>
            </a:r>
          </a:p>
          <a:p>
            <a:pPr marL="232395" indent="-232395"/>
            <a:r>
              <a:rPr lang="en-US" altLang="zh-CN" baseline="0" dirty="0" smtClean="0"/>
              <a:t>1. Security: protect the confidentiality and authenticity of SecApps’ display output.</a:t>
            </a:r>
          </a:p>
          <a:p>
            <a:pPr marL="232395" marR="0" indent="-232395" algn="l" defTabSz="914400" rtl="0" eaLnBrk="1" fontAlgn="auto" latinLnBrk="0" hangingPunct="1">
              <a:lnSpc>
                <a:spcPct val="100000"/>
              </a:lnSpc>
              <a:spcBef>
                <a:spcPts val="0"/>
              </a:spcBef>
              <a:spcAft>
                <a:spcPts val="0"/>
              </a:spcAft>
              <a:buClrTx/>
              <a:buSzTx/>
              <a:buFontTx/>
              <a:buNone/>
              <a:tabLst/>
              <a:defRPr/>
            </a:pPr>
            <a:r>
              <a:rPr lang="en-US" altLang="zh-CN" baseline="0" dirty="0" smtClean="0"/>
              <a:t>(“Threat Model”) In particular, we assume that an attacker can compromise commodity OS/Apps, or even providing his own SecApp.</a:t>
            </a:r>
            <a:endParaRPr lang="en-US" altLang="zh-CN" dirty="0" smtClean="0"/>
          </a:p>
          <a:p>
            <a:endParaRPr lang="en-US" altLang="zh-CN" dirty="0" smtClean="0"/>
          </a:p>
          <a:p>
            <a:r>
              <a:rPr lang="en-US" altLang="zh-CN" dirty="0" smtClean="0"/>
              <a:t>2. Compatibility:</a:t>
            </a:r>
            <a:r>
              <a:rPr lang="en-US" altLang="zh-CN" baseline="0" dirty="0" smtClean="0"/>
              <a:t> </a:t>
            </a:r>
            <a:r>
              <a:rPr lang="en-US" altLang="zh-CN" dirty="0" smtClean="0"/>
              <a:t>(means) no modification to commodity OS/Apps code or devices, like GPU.</a:t>
            </a:r>
          </a:p>
          <a:p>
            <a:endParaRPr lang="en-US" altLang="zh-CN" dirty="0" smtClean="0"/>
          </a:p>
          <a:p>
            <a:r>
              <a:rPr lang="en-US" altLang="zh-CN" dirty="0" smtClean="0"/>
              <a:t>3. Assurance: (means) it must preserve existing proofs of the underlying trusted computing</a:t>
            </a:r>
            <a:r>
              <a:rPr lang="en-US" altLang="zh-CN" baseline="0" dirty="0" smtClean="0"/>
              <a:t> base</a:t>
            </a:r>
            <a:r>
              <a:rPr lang="en-US" altLang="zh-CN" dirty="0" smtClean="0"/>
              <a:t>, which</a:t>
            </a:r>
            <a:r>
              <a:rPr lang="en-US" altLang="zh-CN" baseline="0" dirty="0" smtClean="0"/>
              <a:t> manages the GPU</a:t>
            </a:r>
            <a:r>
              <a:rPr lang="en-US" altLang="zh-CN" dirty="0" smtClean="0"/>
              <a:t>. Note</a:t>
            </a:r>
            <a:r>
              <a:rPr lang="en-US" altLang="zh-CN" baseline="0" dirty="0" smtClean="0"/>
              <a:t> that the trusted computing base can use different security components, such as security kernels, or micro-hypervisors.</a:t>
            </a:r>
            <a:endParaRPr lang="en-US" altLang="zh-CN" dirty="0" smtClean="0"/>
          </a:p>
          <a:p>
            <a:endParaRPr lang="en-US" altLang="zh-CN" dirty="0" smtClean="0"/>
          </a:p>
          <a:p>
            <a:r>
              <a:rPr lang="en-US" altLang="zh-CN" dirty="0" smtClean="0"/>
              <a:t>4. maintains user's perception: (means) it uses</a:t>
            </a:r>
            <a:r>
              <a:rPr lang="en-US" altLang="zh-CN" dirty="0" smtClean="0">
                <a:sym typeface="Wingdings" pitchFamily="2" charset="2"/>
              </a:rPr>
              <a:t> different windows for Apps/SecApps. So users can </a:t>
            </a:r>
            <a:r>
              <a:rPr lang="en-US" altLang="zh-CN" dirty="0" smtClean="0"/>
              <a:t>rely on easily identifiable screen geometry</a:t>
            </a:r>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However, none of the </a:t>
            </a:r>
            <a:r>
              <a:rPr lang="en-US" altLang="zh-CN" baseline="0" dirty="0" smtClean="0"/>
              <a:t>previous work has achieved </a:t>
            </a:r>
            <a:r>
              <a:rPr lang="en-US" altLang="zh-CN" dirty="0" smtClean="0"/>
              <a:t>suc</a:t>
            </a:r>
            <a:r>
              <a:rPr lang="en-US" altLang="zh-CN" baseline="0" dirty="0" smtClean="0"/>
              <a:t>h </a:t>
            </a:r>
            <a:r>
              <a:rPr lang="en-US" altLang="zh-CN" dirty="0" smtClean="0"/>
              <a:t>IDEAL</a:t>
            </a:r>
            <a:r>
              <a:rPr lang="en-US" altLang="zh-CN" baseline="0" dirty="0" smtClean="0"/>
              <a:t> Trusted Display.</a:t>
            </a:r>
          </a:p>
          <a:p>
            <a:r>
              <a:rPr lang="en-US" altLang="zh-CN" baseline="0" dirty="0" smtClean="0"/>
              <a:t>First, a GPU cannot be managed by the Untrusted OS because security would be lost.</a:t>
            </a:r>
          </a:p>
          <a:p>
            <a:endParaRPr lang="en-US" altLang="zh-CN" baseline="0" dirty="0" smtClean="0"/>
          </a:p>
          <a:p>
            <a:r>
              <a:rPr lang="en-US" altLang="zh-CN" baseline="0" dirty="0" smtClean="0"/>
              <a:t>Second, we discovered that </a:t>
            </a:r>
            <a:r>
              <a:rPr lang="en-US" altLang="zh-CN" b="0" baseline="0" dirty="0" smtClean="0"/>
              <a:t>previous full GPU virtualization approaches cannot isolate GPU memory.</a:t>
            </a:r>
          </a:p>
          <a:p>
            <a:r>
              <a:rPr lang="en-US" altLang="zh-CN" baseline="0" dirty="0" smtClean="0"/>
              <a:t>**As I will show in the next few slides**, </a:t>
            </a:r>
            <a:r>
              <a:rPr lang="en-US" altLang="zh-CN" b="1" baseline="0" dirty="0" smtClean="0"/>
              <a:t>GPU Hardware LACKS SUPPORT for address space separation, </a:t>
            </a:r>
            <a:r>
              <a:rPr lang="en-US" altLang="zh-CN" baseline="0" dirty="0" smtClean="0"/>
              <a:t>and hence </a:t>
            </a:r>
            <a:r>
              <a:rPr lang="en-US" altLang="zh-CN" b="1" baseline="0" dirty="0" smtClean="0"/>
              <a:t>security is lost</a:t>
            </a:r>
            <a:r>
              <a:rPr lang="en-US" altLang="zh-CN" b="0" baseline="0" dirty="0" smtClean="0"/>
              <a:t>.</a:t>
            </a:r>
            <a:endParaRPr lang="en-US" altLang="zh-CN" baseline="0" dirty="0" smtClean="0"/>
          </a:p>
          <a:p>
            <a:r>
              <a:rPr lang="en-US" altLang="zh-CN" baseline="0" dirty="0" smtClean="0"/>
              <a:t>Furthermore</a:t>
            </a:r>
            <a:r>
              <a:rPr lang="en-US" altLang="zh-CN" b="1" baseline="0" dirty="0" smtClean="0"/>
              <a:t>, multiplexing</a:t>
            </a:r>
            <a:r>
              <a:rPr lang="en-US" altLang="zh-CN" baseline="0" dirty="0" smtClean="0"/>
              <a:t> the GPU among multiple Virtual Machines is </a:t>
            </a:r>
            <a:r>
              <a:rPr lang="en-US" altLang="zh-CN" b="1" baseline="0" dirty="0" smtClean="0"/>
              <a:t>very complex and the CODEBASE becomes very large and UNVERIFIABLE</a:t>
            </a:r>
            <a:endParaRPr lang="en-US" altLang="zh-CN" b="0" baseline="0" dirty="0" smtClean="0"/>
          </a:p>
          <a:p>
            <a:endParaRPr lang="en-US" altLang="zh-CN" b="0" baseline="0" dirty="0" smtClean="0"/>
          </a:p>
          <a:p>
            <a:r>
              <a:rPr lang="en-US" altLang="zh-CN" b="0" baseline="0" dirty="0" smtClean="0"/>
              <a:t>Third, requiring a Trusted Computing Base to encapsulate and protect the GPU is incompatible with commodity OS/Apps, </a:t>
            </a:r>
          </a:p>
          <a:p>
            <a:r>
              <a:rPr lang="en-US" altLang="zh-CN" b="0" baseline="0" dirty="0" smtClean="0"/>
              <a:t>and the TCB loses its assurance due to requiring large GPU codebase.</a:t>
            </a:r>
            <a:endParaRPr lang="en-US" altLang="zh-CN" b="1" baseline="0" dirty="0" smtClean="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To better</a:t>
            </a:r>
            <a:r>
              <a:rPr lang="en-US" altLang="zh-CN" baseline="0" dirty="0" smtClean="0"/>
              <a:t> understanding full GPU virtualization</a:t>
            </a:r>
            <a:r>
              <a:rPr lang="en-US" altLang="zh-CN" dirty="0" smtClean="0"/>
              <a:t>, I’ll introduce a little GPU background</a:t>
            </a:r>
            <a:r>
              <a:rPr lang="en-US" altLang="zh-CN" baseline="0" dirty="0" smtClean="0"/>
              <a:t>.</a:t>
            </a:r>
          </a:p>
          <a:p>
            <a:endParaRPr lang="en-US" altLang="zh-CN" baseline="0" dirty="0" smtClean="0"/>
          </a:p>
          <a:p>
            <a:pPr defTabSz="929579">
              <a:defRPr/>
            </a:pPr>
            <a:r>
              <a:rPr lang="en-US" altLang="zh-CN" dirty="0" smtClean="0"/>
              <a:t>CPU programs (such as GPU drivers and Apps) control GPU execution via </a:t>
            </a:r>
            <a:r>
              <a:rPr lang="en-US" altLang="zh-CN" b="1" dirty="0" smtClean="0"/>
              <a:t>GPU objects</a:t>
            </a:r>
            <a:r>
              <a:rPr lang="en-US" altLang="zh-CN" dirty="0" smtClean="0"/>
              <a:t>. </a:t>
            </a:r>
            <a:endParaRPr lang="en-US" altLang="zh-CN" baseline="0" dirty="0" smtClean="0"/>
          </a:p>
          <a:p>
            <a:endParaRPr lang="en-US" altLang="zh-CN" baseline="0" dirty="0" smtClean="0"/>
          </a:p>
          <a:p>
            <a:r>
              <a:rPr lang="en-US" altLang="zh-CN" baseline="0" dirty="0" smtClean="0"/>
              <a:t>Among these objects.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(1**) Configuration registers: </a:t>
            </a:r>
            <a:r>
              <a:rPr lang="en-US" altLang="zh-CN" baseline="0" dirty="0" err="1" smtClean="0"/>
              <a:t>configs</a:t>
            </a:r>
            <a:r>
              <a:rPr lang="en-US" altLang="zh-CN" baseline="0" dirty="0" smtClean="0"/>
              <a:t> all GPU functions</a:t>
            </a:r>
          </a:p>
          <a:p>
            <a:r>
              <a:rPr lang="en-US" altLang="zh-CN" baseline="0" dirty="0" smtClean="0"/>
              <a:t>(2**) Commands: (are) executed by GPU to </a:t>
            </a:r>
            <a:r>
              <a:rPr lang="en-US" altLang="zh-CN" baseline="0" dirty="0" err="1" smtClean="0"/>
              <a:t>config</a:t>
            </a:r>
            <a:r>
              <a:rPr lang="en-US" altLang="zh-CN" baseline="0" dirty="0" smtClean="0"/>
              <a:t> the GPU with correct parameters, such as specifying the entry of GPU instructions</a:t>
            </a:r>
          </a:p>
          <a:p>
            <a:pPr defTabSz="929579">
              <a:defRPr/>
            </a:pPr>
            <a:r>
              <a:rPr lang="en-US" altLang="zh-CN" baseline="0" dirty="0" smtClean="0"/>
              <a:t>(3) GPU page tables:  (include) One GPU global page table, and multiple GPU local page tables to serve different applications. </a:t>
            </a:r>
          </a:p>
          <a:p>
            <a:r>
              <a:rPr lang="en-US" altLang="zh-CN" baseline="0" dirty="0" smtClean="0"/>
              <a:t>(4) (next) Instructions: perform computations on GPU cores.</a:t>
            </a:r>
          </a:p>
          <a:p>
            <a:r>
              <a:rPr lang="en-US" altLang="zh-CN" baseline="0" dirty="0" smtClean="0"/>
              <a:t>(5) (next) frame buffers hold the data to be displayed </a:t>
            </a:r>
          </a:p>
          <a:p>
            <a:endParaRPr lang="en-US" altLang="zh-CN" baseline="0" dirty="0" smtClean="0"/>
          </a:p>
          <a:p>
            <a:endParaRPr lang="en-US" altLang="zh-CN" baseline="0" dirty="0" smtClean="0"/>
          </a:p>
          <a:p>
            <a:endParaRPr lang="en-US" altLang="zh-CN" baseline="0" dirty="0" smtClean="0"/>
          </a:p>
          <a:p>
            <a:r>
              <a:rPr lang="en-US" altLang="zh-CN" baseline="0" dirty="0" smtClean="0"/>
              <a:t>(“Data: stores contents for GPU processing</a:t>
            </a:r>
          </a:p>
          <a:p>
            <a:r>
              <a:rPr lang="en-US" altLang="zh-CN" baseline="0" dirty="0" err="1" smtClean="0"/>
              <a:t>Config</a:t>
            </a:r>
            <a:r>
              <a:rPr lang="en-US" altLang="zh-CN" baseline="0" dirty="0" smtClean="0"/>
              <a:t> registers: </a:t>
            </a:r>
            <a:r>
              <a:rPr lang="en-US" altLang="zh-CN" baseline="0" dirty="0" err="1" smtClean="0"/>
              <a:t>configs</a:t>
            </a:r>
            <a:r>
              <a:rPr lang="en-US" altLang="zh-CN" baseline="0" dirty="0" smtClean="0"/>
              <a:t> all GPU functions”)</a:t>
            </a:r>
          </a:p>
          <a:p>
            <a:endParaRPr lang="en-US" altLang="zh-CN" baseline="0" dirty="0" smtClean="0"/>
          </a:p>
          <a:p>
            <a:pPr defTabSz="929579">
              <a:defRPr/>
            </a:pPr>
            <a:r>
              <a:rPr lang="en-US" altLang="zh-CN" baseline="0" dirty="0" smtClean="0"/>
              <a:t>(“Data and </a:t>
            </a:r>
            <a:r>
              <a:rPr lang="en-US" altLang="zh-CN" baseline="0" dirty="0" err="1" smtClean="0"/>
              <a:t>config</a:t>
            </a:r>
            <a:r>
              <a:rPr lang="en-US" altLang="zh-CN" baseline="0" dirty="0" smtClean="0"/>
              <a:t> registers are similar with those on other devices.”)</a:t>
            </a:r>
          </a:p>
          <a:p>
            <a:pPr defTabSz="929579">
              <a:defRPr/>
            </a:pPr>
            <a:r>
              <a:rPr lang="en-US" altLang="zh-CN" baseline="0" dirty="0" smtClean="0"/>
              <a:t>(“Commands: (are) executed by GPU to configure the GPU with correct parameters, such as specifying the entry of GPU instructions.”)</a:t>
            </a:r>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baseline="0" dirty="0" smtClean="0"/>
              <a:t>GPU engines provide GPU functions. </a:t>
            </a:r>
          </a:p>
          <a:p>
            <a:endParaRPr lang="en-US" altLang="zh-CN" baseline="0" dirty="0" smtClean="0"/>
          </a:p>
          <a:p>
            <a:r>
              <a:rPr lang="en-US" altLang="zh-CN" baseline="0" dirty="0" smtClean="0"/>
              <a:t>(1) GPU engines reference GPU memory via GPU page tables. Note that the display engine uses GPU global page table only. </a:t>
            </a:r>
          </a:p>
          <a:p>
            <a:r>
              <a:rPr lang="en-US" altLang="zh-CN" baseline="0" dirty="0" smtClean="0"/>
              <a:t>(2) And only the processing engine uses GPU instructions. </a:t>
            </a:r>
          </a:p>
          <a:p>
            <a:endParaRPr lang="en-US" altLang="zh-CN" dirty="0" smtClean="0"/>
          </a:p>
          <a:p>
            <a:endParaRPr lang="en-US" altLang="zh-CN" dirty="0" smtClean="0"/>
          </a:p>
          <a:p>
            <a:endParaRPr lang="en-US" altLang="zh-CN" dirty="0" smtClean="0"/>
          </a:p>
          <a:p>
            <a:r>
              <a:rPr lang="en-US" altLang="zh-CN" dirty="0" smtClean="0"/>
              <a:t>(“</a:t>
            </a:r>
            <a:r>
              <a:rPr lang="en-US" altLang="zh-CN" baseline="0" dirty="0" smtClean="0"/>
              <a:t>Display engine: which provides display functions”)</a:t>
            </a:r>
            <a:endParaRPr lang="en-US" altLang="zh-CN" dirty="0" smtClean="0"/>
          </a:p>
          <a:p>
            <a:r>
              <a:rPr lang="en-US" altLang="zh-CN" dirty="0" smtClean="0"/>
              <a:t>(“Processing engine: </a:t>
            </a:r>
            <a:r>
              <a:rPr lang="en-US" altLang="zh-CN" baseline="0" dirty="0" smtClean="0"/>
              <a:t>which accelerates graphic computations)</a:t>
            </a:r>
            <a:endParaRPr lang="en-US" altLang="zh-CN" dirty="0" smtClean="0"/>
          </a:p>
          <a:p>
            <a:pPr defTabSz="929579">
              <a:defRPr/>
            </a:pPr>
            <a:r>
              <a:rPr lang="en-US" altLang="zh-CN" dirty="0" smtClean="0"/>
              <a:t>(Backup: MI_REPORT_PERF_COUNT goes to </a:t>
            </a:r>
            <a:r>
              <a:rPr lang="en-US" altLang="zh-CN" dirty="0" err="1" smtClean="0"/>
              <a:t>perf</a:t>
            </a:r>
            <a:r>
              <a:rPr lang="en-US" altLang="zh-CN" dirty="0" smtClean="0"/>
              <a:t> engine, MI_DISPLAY_FLIP goes to display engine)</a:t>
            </a:r>
          </a:p>
          <a:p>
            <a:pPr defTabSz="929579">
              <a:defRPr/>
            </a:pPr>
            <a:r>
              <a:rPr lang="en-US" altLang="zh-CN" dirty="0" smtClean="0"/>
              <a:t>(“</a:t>
            </a:r>
            <a:r>
              <a:rPr lang="en-US" altLang="zh-CN" baseline="0" dirty="0" smtClean="0"/>
              <a:t>And other engines include performance measurement and power management.”)</a:t>
            </a:r>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Wingdings" pitchFamily="2" charset="2"/>
              <a:buNone/>
            </a:pPr>
            <a:r>
              <a:rPr lang="en-US" altLang="zh-CN" sz="2800" dirty="0" smtClean="0"/>
              <a:t>Full GPU </a:t>
            </a:r>
            <a:r>
              <a:rPr lang="en-US" altLang="zh-CN" sz="2800" dirty="0" err="1" smtClean="0"/>
              <a:t>virt</a:t>
            </a:r>
            <a:r>
              <a:rPr lang="en-US" altLang="zh-CN" sz="2800" dirty="0" smtClean="0"/>
              <a:t>. is a promising candidate to offer trusted display.</a:t>
            </a:r>
            <a:endParaRPr lang="en-US" altLang="zh-CN" dirty="0" smtClean="0"/>
          </a:p>
          <a:p>
            <a:endParaRPr lang="en-US" altLang="zh-CN" dirty="0" smtClean="0"/>
          </a:p>
          <a:p>
            <a:pPr marL="232395" indent="-232395"/>
            <a:r>
              <a:rPr lang="en-US" altLang="zh-CN" dirty="0" smtClean="0"/>
              <a:t>(1) To be compatible with commodity platforms, full GPU </a:t>
            </a:r>
            <a:r>
              <a:rPr lang="en-US" altLang="zh-CN" dirty="0" err="1" smtClean="0"/>
              <a:t>virt</a:t>
            </a:r>
            <a:r>
              <a:rPr lang="en-US" altLang="zh-CN" dirty="0" smtClean="0"/>
              <a:t>. multiplexes all GPU functions among VMs. To do that, full GPU </a:t>
            </a:r>
            <a:r>
              <a:rPr lang="en-US" altLang="zh-CN" dirty="0" err="1" smtClean="0"/>
              <a:t>virt</a:t>
            </a:r>
            <a:r>
              <a:rPr lang="en-US" altLang="zh-CN" dirty="0" smtClean="0"/>
              <a:t>. mediates and emulates the accesses to GPU objects, such as the ones to all GPU </a:t>
            </a:r>
            <a:r>
              <a:rPr lang="en-US" altLang="zh-CN" dirty="0" err="1" smtClean="0"/>
              <a:t>config</a:t>
            </a:r>
            <a:r>
              <a:rPr lang="en-US" altLang="zh-CN" dirty="0" smtClean="0"/>
              <a:t> registers.</a:t>
            </a:r>
          </a:p>
          <a:p>
            <a:pPr>
              <a:buFont typeface="Wingdings" pitchFamily="2" charset="2"/>
              <a:buNone/>
            </a:pPr>
            <a:endParaRPr lang="en-US" altLang="zh-CN" dirty="0" smtClean="0"/>
          </a:p>
          <a:p>
            <a:pPr defTabSz="929579">
              <a:defRPr/>
            </a:pPr>
            <a:r>
              <a:rPr lang="en-US" altLang="zh-CN" dirty="0" smtClean="0"/>
              <a:t>(2) Existing GPU </a:t>
            </a:r>
            <a:r>
              <a:rPr lang="en-US" altLang="zh-CN" dirty="0" err="1" smtClean="0"/>
              <a:t>virt</a:t>
            </a:r>
            <a:r>
              <a:rPr lang="en-US" altLang="zh-CN" dirty="0" smtClean="0"/>
              <a:t>. approaches reduce their complexity with GPU “address space ballooning”. GPU address space ballooning reduces GPU address translation overhead in isolating GPU memory. With this technique, each VM has the knowledge of GPU memory partition.</a:t>
            </a:r>
            <a:r>
              <a:rPr lang="en-US" altLang="zh-CN" baseline="0" dirty="0" smtClean="0"/>
              <a:t> Thus,</a:t>
            </a:r>
            <a:r>
              <a:rPr lang="en-US" altLang="zh-CN" dirty="0" smtClean="0"/>
              <a:t> the GPU can directly access memory at GPU addresses provided by guest VMs.</a:t>
            </a:r>
          </a:p>
          <a:p>
            <a:pPr defTabSz="929579">
              <a:defRPr/>
            </a:pPr>
            <a:endParaRPr lang="en-US" altLang="zh-CN" dirty="0" smtClean="0"/>
          </a:p>
          <a:p>
            <a:pPr defTabSz="929579">
              <a:defRPr/>
            </a:pPr>
            <a:endParaRPr lang="en-US" altLang="zh-CN" dirty="0" smtClean="0"/>
          </a:p>
          <a:p>
            <a:pPr defTabSz="929579">
              <a:defRPr/>
            </a:pPr>
            <a:endParaRPr lang="en-US" altLang="zh-CN" dirty="0" smtClean="0"/>
          </a:p>
          <a:p>
            <a:endParaRPr lang="en-US" altLang="zh-CN" dirty="0" smtClean="0"/>
          </a:p>
          <a:p>
            <a:pPr defTabSz="929579">
              <a:defRPr/>
            </a:pPr>
            <a:r>
              <a:rPr lang="en-US" altLang="zh-CN" dirty="0" smtClean="0"/>
              <a:t>(“in the high</a:t>
            </a:r>
            <a:r>
              <a:rPr lang="en-US" altLang="zh-CN" baseline="0" dirty="0" smtClean="0"/>
              <a:t> level idea, memory ballooning is about </a:t>
            </a:r>
            <a:r>
              <a:rPr lang="en-US" altLang="zh-CN" dirty="0" smtClean="0"/>
              <a:t>memory reclamation. The</a:t>
            </a:r>
            <a:r>
              <a:rPr lang="en-US" altLang="zh-CN" baseline="0" dirty="0" smtClean="0"/>
              <a:t> GPU address space ballooning is similar in the high level idea and approaches, but used in a different scenario. That is, reduces the address translation overhead in isolating GPU memory”)</a:t>
            </a:r>
            <a:endParaRPr lang="en-US" altLang="zh-CN" dirty="0" smtClean="0"/>
          </a:p>
          <a:p>
            <a:pPr defTabSz="929579">
              <a:defRPr/>
            </a:pPr>
            <a:endParaRPr lang="zh-CN" altLang="en-US" dirty="0"/>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Note that, (with GPU “address space ballooning”), Each VM owns non-contiguous GPU memory space.</a:t>
            </a:r>
            <a:r>
              <a:rPr lang="en-US" altLang="zh-CN" baseline="0" dirty="0" smtClean="0"/>
              <a:t> </a:t>
            </a:r>
            <a:r>
              <a:rPr lang="en-US" altLang="zh-CN" dirty="0" smtClean="0"/>
              <a:t>One memory block is shared between CPU and GPU, while the other one is used by GPU only.</a:t>
            </a:r>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But,</a:t>
            </a:r>
            <a:r>
              <a:rPr lang="en-US" altLang="zh-CN" baseline="0" dirty="0" smtClean="0"/>
              <a:t> as I mentioned In the earlier slides, existing full GPU virtualization approaches cannot isolate GPU memory.</a:t>
            </a:r>
          </a:p>
          <a:p>
            <a:endParaRPr lang="en-US" altLang="zh-CN" baseline="0" dirty="0" smtClean="0"/>
          </a:p>
          <a:p>
            <a:pPr marL="232395" indent="-232395"/>
            <a:r>
              <a:rPr lang="en-US" altLang="zh-CN" baseline="0" dirty="0" smtClean="0"/>
              <a:t>(1) Previous approaches do not verify GPU instructions. Worse, the GPU instructions could be malicious. (As shown in the left), a malicious instruction can perform “out-of-bound” access, to access VM1’s memory. &lt;click&gt; To prevent such attack, Intel GPUs s</a:t>
            </a:r>
            <a:r>
              <a:rPr lang="en-US" altLang="zh-CN" dirty="0" smtClean="0"/>
              <a:t>upport a single pair of “base-and-bound” registers. Thus, </a:t>
            </a:r>
            <a:r>
              <a:rPr lang="en-US" altLang="zh-CN" dirty="0" err="1" smtClean="0"/>
              <a:t>the“out</a:t>
            </a:r>
            <a:r>
              <a:rPr lang="en-US" altLang="zh-CN" dirty="0" smtClean="0"/>
              <a:t>-of-bound” access can be blocked.</a:t>
            </a:r>
          </a:p>
          <a:p>
            <a:pPr marL="232395" indent="-232395"/>
            <a:endParaRPr lang="en-US" altLang="zh-CN" dirty="0" smtClean="0"/>
          </a:p>
          <a:p>
            <a:pPr marL="232395" indent="-232395"/>
            <a:r>
              <a:rPr lang="en-US" altLang="zh-CN" dirty="0" smtClean="0"/>
              <a:t>(2) However, the non-contiguous memory blocks in GPU “address space ballooning” void the protection. (As shown in the right), because of the non-contiguous memory blocks, &lt;click&gt; the single</a:t>
            </a:r>
            <a:r>
              <a:rPr lang="en-US" altLang="zh-CN" baseline="0" dirty="0" smtClean="0"/>
              <a:t> </a:t>
            </a:r>
            <a:r>
              <a:rPr lang="en-US" altLang="zh-CN" dirty="0" smtClean="0"/>
              <a:t>address bound of VM2 must include all VM2’s memory blocks,</a:t>
            </a:r>
            <a:r>
              <a:rPr lang="en-US" altLang="zh-CN" baseline="0" dirty="0" smtClean="0"/>
              <a:t> to support the GPU functions using multiple VM2’s memory blocks</a:t>
            </a:r>
            <a:r>
              <a:rPr lang="en-US" altLang="zh-CN" dirty="0" smtClean="0"/>
              <a:t>. Thus, the malicious instruction can access VM1’s GPU memory in the middle.</a:t>
            </a:r>
          </a:p>
        </p:txBody>
      </p:sp>
      <p:sp>
        <p:nvSpPr>
          <p:cNvPr id="4" name="Footer Placeholder 3"/>
          <p:cNvSpPr>
            <a:spLocks noGrp="1"/>
          </p:cNvSpPr>
          <p:nvPr>
            <p:ph type="ftr" sz="quarter" idx="10"/>
          </p:nvPr>
        </p:nvSpPr>
        <p:spPr/>
        <p:txBody>
          <a:bodyPr/>
          <a:lstStyle/>
          <a:p>
            <a:r>
              <a:rPr lang="en-US" smtClean="0"/>
              <a:t>Copyright (c) 2014</a:t>
            </a:r>
            <a:endParaRPr lang="en-US"/>
          </a:p>
        </p:txBody>
      </p:sp>
      <p:sp>
        <p:nvSpPr>
          <p:cNvPr id="5" name="Slide Number Placeholder 4"/>
          <p:cNvSpPr>
            <a:spLocks noGrp="1"/>
          </p:cNvSpPr>
          <p:nvPr>
            <p:ph type="sldNum" sz="quarter" idx="11"/>
          </p:nvPr>
        </p:nvSpPr>
        <p:spPr/>
        <p:txBody>
          <a:bodyPr/>
          <a:lstStyle/>
          <a:p>
            <a:fld id="{0B4882CC-640D-41EA-8F7D-435772808CB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 name="Line 9"/>
          <p:cNvSpPr>
            <a:spLocks noChangeShapeType="1"/>
          </p:cNvSpPr>
          <p:nvPr/>
        </p:nvSpPr>
        <p:spPr bwMode="auto">
          <a:xfrm>
            <a:off x="0" y="1219200"/>
            <a:ext cx="9144000" cy="0"/>
          </a:xfrm>
          <a:prstGeom prst="line">
            <a:avLst/>
          </a:prstGeom>
          <a:noFill/>
          <a:ln w="12700">
            <a:solidFill>
              <a:srgbClr val="FFCC00"/>
            </a:solidFill>
            <a:prstDash val="lgDashDot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defRPr/>
            </a:pPr>
            <a:endParaRPr lang="en-US" b="1">
              <a:solidFill>
                <a:srgbClr val="000000"/>
              </a:solidFill>
              <a:latin typeface="Arial" charset="0"/>
              <a:ea typeface="ＭＳ Ｐゴシック" charset="0"/>
              <a:cs typeface="ＭＳ Ｐゴシック" charset="0"/>
            </a:endParaRPr>
          </a:p>
        </p:txBody>
      </p:sp>
      <p:sp>
        <p:nvSpPr>
          <p:cNvPr id="7" name="Line 10"/>
          <p:cNvSpPr>
            <a:spLocks noChangeShapeType="1"/>
          </p:cNvSpPr>
          <p:nvPr/>
        </p:nvSpPr>
        <p:spPr bwMode="auto">
          <a:xfrm>
            <a:off x="0" y="1143000"/>
            <a:ext cx="9144000" cy="0"/>
          </a:xfrm>
          <a:prstGeom prst="line">
            <a:avLst/>
          </a:prstGeom>
          <a:noFill/>
          <a:ln w="9525">
            <a:solidFill>
              <a:srgbClr val="A5002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fontAlgn="base">
              <a:spcBef>
                <a:spcPct val="0"/>
              </a:spcBef>
              <a:spcAft>
                <a:spcPct val="0"/>
              </a:spcAft>
              <a:defRPr/>
            </a:pPr>
            <a:endParaRPr lang="en-US" b="1">
              <a:solidFill>
                <a:srgbClr val="000000"/>
              </a:solidFill>
              <a:latin typeface="Arial" charset="0"/>
              <a:ea typeface="ＭＳ Ｐゴシック" charset="0"/>
              <a:cs typeface="ＭＳ Ｐゴシック" charset="0"/>
            </a:endParaRPr>
          </a:p>
        </p:txBody>
      </p:sp>
      <p:sp>
        <p:nvSpPr>
          <p:cNvPr id="8" name="Line 11"/>
          <p:cNvSpPr>
            <a:spLocks noChangeShapeType="1"/>
          </p:cNvSpPr>
          <p:nvPr/>
        </p:nvSpPr>
        <p:spPr bwMode="auto">
          <a:xfrm>
            <a:off x="0" y="1295400"/>
            <a:ext cx="9144000" cy="0"/>
          </a:xfrm>
          <a:prstGeom prst="line">
            <a:avLst/>
          </a:prstGeom>
          <a:noFill/>
          <a:ln w="28575">
            <a:solidFill>
              <a:srgbClr val="A5002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fontAlgn="base">
              <a:spcBef>
                <a:spcPct val="0"/>
              </a:spcBef>
              <a:spcAft>
                <a:spcPct val="0"/>
              </a:spcAft>
              <a:defRPr/>
            </a:pPr>
            <a:endParaRPr lang="en-US" b="1">
              <a:solidFill>
                <a:srgbClr val="000000"/>
              </a:solidFill>
              <a:latin typeface="Arial" charset="0"/>
              <a:ea typeface="ＭＳ Ｐゴシック" charset="0"/>
              <a:cs typeface="ＭＳ Ｐゴシック" charset="0"/>
            </a:endParaRPr>
          </a:p>
        </p:txBody>
      </p:sp>
      <p:sp>
        <p:nvSpPr>
          <p:cNvPr id="9" name="Line 12"/>
          <p:cNvSpPr>
            <a:spLocks noChangeShapeType="1"/>
          </p:cNvSpPr>
          <p:nvPr/>
        </p:nvSpPr>
        <p:spPr bwMode="auto">
          <a:xfrm>
            <a:off x="0" y="6629400"/>
            <a:ext cx="9144000" cy="0"/>
          </a:xfrm>
          <a:prstGeom prst="line">
            <a:avLst/>
          </a:prstGeom>
          <a:noFill/>
          <a:ln w="63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fontAlgn="base">
              <a:spcBef>
                <a:spcPct val="0"/>
              </a:spcBef>
              <a:spcAft>
                <a:spcPct val="0"/>
              </a:spcAft>
              <a:defRPr/>
            </a:pPr>
            <a:endParaRPr lang="en-US" b="1">
              <a:solidFill>
                <a:srgbClr val="000000"/>
              </a:solidFill>
              <a:latin typeface="Arial" charset="0"/>
              <a:ea typeface="ＭＳ Ｐゴシック" charset="0"/>
              <a:cs typeface="ＭＳ Ｐゴシック" charset="0"/>
            </a:endParaRPr>
          </a:p>
        </p:txBody>
      </p:sp>
      <p:sp>
        <p:nvSpPr>
          <p:cNvPr id="10" name="Text Box 13"/>
          <p:cNvSpPr txBox="1">
            <a:spLocks noChangeArrowheads="1"/>
          </p:cNvSpPr>
          <p:nvPr/>
        </p:nvSpPr>
        <p:spPr bwMode="auto">
          <a:xfrm>
            <a:off x="7680325" y="6416675"/>
            <a:ext cx="18415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sz="2000" b="1">
                <a:solidFill>
                  <a:schemeClr val="tx2"/>
                </a:solidFill>
                <a:latin typeface="Arial" charset="0"/>
              </a:defRPr>
            </a:lvl1pPr>
            <a:lvl2pPr marL="742950" indent="-285750" eaLnBrk="0" hangingPunct="0">
              <a:defRPr sz="2000" b="1">
                <a:solidFill>
                  <a:schemeClr val="tx2"/>
                </a:solidFill>
                <a:latin typeface="Arial" charset="0"/>
              </a:defRPr>
            </a:lvl2pPr>
            <a:lvl3pPr marL="1143000" indent="-228600" eaLnBrk="0" hangingPunct="0">
              <a:defRPr sz="2000" b="1">
                <a:solidFill>
                  <a:schemeClr val="tx2"/>
                </a:solidFill>
                <a:latin typeface="Arial" charset="0"/>
              </a:defRPr>
            </a:lvl3pPr>
            <a:lvl4pPr marL="1600200" indent="-228600" eaLnBrk="0" hangingPunct="0">
              <a:defRPr sz="2000" b="1">
                <a:solidFill>
                  <a:schemeClr val="tx2"/>
                </a:solidFill>
                <a:latin typeface="Arial" charset="0"/>
              </a:defRPr>
            </a:lvl4pPr>
            <a:lvl5pPr marL="2057400" indent="-228600" eaLnBrk="0" hangingPunct="0">
              <a:defRPr sz="2000" b="1">
                <a:solidFill>
                  <a:schemeClr val="tx2"/>
                </a:solidFill>
                <a:latin typeface="Arial" charset="0"/>
              </a:defRPr>
            </a:lvl5pPr>
            <a:lvl6pPr marL="2514600" indent="-228600" eaLnBrk="0" fontAlgn="base" hangingPunct="0">
              <a:spcBef>
                <a:spcPct val="0"/>
              </a:spcBef>
              <a:spcAft>
                <a:spcPct val="0"/>
              </a:spcAft>
              <a:defRPr sz="2000" b="1">
                <a:solidFill>
                  <a:schemeClr val="tx2"/>
                </a:solidFill>
                <a:latin typeface="Arial" charset="0"/>
              </a:defRPr>
            </a:lvl6pPr>
            <a:lvl7pPr marL="2971800" indent="-228600" eaLnBrk="0" fontAlgn="base" hangingPunct="0">
              <a:spcBef>
                <a:spcPct val="0"/>
              </a:spcBef>
              <a:spcAft>
                <a:spcPct val="0"/>
              </a:spcAft>
              <a:defRPr sz="2000" b="1">
                <a:solidFill>
                  <a:schemeClr val="tx2"/>
                </a:solidFill>
                <a:latin typeface="Arial" charset="0"/>
              </a:defRPr>
            </a:lvl7pPr>
            <a:lvl8pPr marL="3429000" indent="-228600" eaLnBrk="0" fontAlgn="base" hangingPunct="0">
              <a:spcBef>
                <a:spcPct val="0"/>
              </a:spcBef>
              <a:spcAft>
                <a:spcPct val="0"/>
              </a:spcAft>
              <a:defRPr sz="2000" b="1">
                <a:solidFill>
                  <a:schemeClr val="tx2"/>
                </a:solidFill>
                <a:latin typeface="Arial" charset="0"/>
              </a:defRPr>
            </a:lvl8pPr>
            <a:lvl9pPr marL="3886200" indent="-228600" eaLnBrk="0" fontAlgn="base" hangingPunct="0">
              <a:spcBef>
                <a:spcPct val="0"/>
              </a:spcBef>
              <a:spcAft>
                <a:spcPct val="0"/>
              </a:spcAft>
              <a:defRPr sz="2000" b="1">
                <a:solidFill>
                  <a:schemeClr val="tx2"/>
                </a:solidFill>
                <a:latin typeface="Arial" charset="0"/>
              </a:defRPr>
            </a:lvl9pPr>
          </a:lstStyle>
          <a:p>
            <a:pPr fontAlgn="base">
              <a:spcBef>
                <a:spcPct val="0"/>
              </a:spcBef>
              <a:spcAft>
                <a:spcPct val="0"/>
              </a:spcAft>
              <a:defRPr/>
            </a:pPr>
            <a:endParaRPr lang="en-GB" sz="3200" b="0" i="1" smtClean="0">
              <a:solidFill>
                <a:srgbClr val="000000"/>
              </a:solidFill>
              <a:ea typeface="ＭＳ Ｐゴシック" charset="0"/>
              <a:cs typeface="ＭＳ Ｐゴシック" charset="0"/>
            </a:endParaRPr>
          </a:p>
        </p:txBody>
      </p:sp>
      <p:sp>
        <p:nvSpPr>
          <p:cNvPr id="524290" name="Rectangle 2"/>
          <p:cNvSpPr>
            <a:spLocks noGrp="1" noChangeArrowheads="1"/>
          </p:cNvSpPr>
          <p:nvPr>
            <p:ph type="ctrTitle"/>
          </p:nvPr>
        </p:nvSpPr>
        <p:spPr>
          <a:xfrm>
            <a:off x="1447800" y="228600"/>
            <a:ext cx="6477000" cy="838200"/>
          </a:xfrm>
        </p:spPr>
        <p:txBody>
          <a:bodyPr/>
          <a:lstStyle>
            <a:lvl1pPr>
              <a:defRPr sz="3200" b="1">
                <a:effectLst>
                  <a:outerShdw blurRad="38100" dist="38100" dir="2700000" algn="tl">
                    <a:srgbClr val="C0C0C0"/>
                  </a:outerShdw>
                </a:effectLst>
              </a:defRPr>
            </a:lvl1pPr>
          </a:lstStyle>
          <a:p>
            <a:pPr lvl="0"/>
            <a:r>
              <a:rPr lang="en-US" noProof="0" smtClean="0"/>
              <a:t>Click to edit Master title style</a:t>
            </a:r>
          </a:p>
        </p:txBody>
      </p:sp>
      <p:sp>
        <p:nvSpPr>
          <p:cNvPr id="524291" name="Rectangle 3"/>
          <p:cNvSpPr>
            <a:spLocks noGrp="1" noChangeArrowheads="1"/>
          </p:cNvSpPr>
          <p:nvPr>
            <p:ph type="subTitle" idx="1"/>
          </p:nvPr>
        </p:nvSpPr>
        <p:spPr>
          <a:xfrm>
            <a:off x="1447800" y="2438400"/>
            <a:ext cx="6400800" cy="1752600"/>
          </a:xfrm>
        </p:spPr>
        <p:txBody>
          <a:bodyPr/>
          <a:lstStyle>
            <a:lvl1pPr marL="0" indent="0" algn="ctr">
              <a:buFontTx/>
              <a:buNone/>
              <a:defRPr/>
            </a:lvl1pPr>
          </a:lstStyle>
          <a:p>
            <a:pPr lvl="0"/>
            <a:r>
              <a:rPr lang="en-US" noProof="0" smtClean="0"/>
              <a:t>Click to edit Master subtitle style</a:t>
            </a:r>
          </a:p>
        </p:txBody>
      </p:sp>
      <p:sp>
        <p:nvSpPr>
          <p:cNvPr id="11" name="Rectangle 4"/>
          <p:cNvSpPr>
            <a:spLocks noGrp="1" noChangeArrowheads="1"/>
          </p:cNvSpPr>
          <p:nvPr>
            <p:ph type="dt" sz="half" idx="10"/>
          </p:nvPr>
        </p:nvSpPr>
        <p:spPr>
          <a:xfrm>
            <a:off x="0" y="6610350"/>
            <a:ext cx="2133600" cy="247650"/>
          </a:xfrm>
        </p:spPr>
        <p:txBody>
          <a:bodyPr/>
          <a:lstStyle>
            <a:lvl1pPr>
              <a:defRPr>
                <a:solidFill>
                  <a:srgbClr val="000066"/>
                </a:solidFill>
              </a:defRPr>
            </a:lvl1pPr>
          </a:lstStyle>
          <a:p>
            <a:pPr>
              <a:defRPr/>
            </a:pPr>
            <a:r>
              <a:rPr lang="en-US" smtClean="0"/>
              <a:t>Apr 29, 2014</a:t>
            </a:r>
            <a:endParaRPr lang="en-US" dirty="0"/>
          </a:p>
        </p:txBody>
      </p:sp>
      <p:sp>
        <p:nvSpPr>
          <p:cNvPr id="12" name="Rectangle 6"/>
          <p:cNvSpPr>
            <a:spLocks noGrp="1" noChangeArrowheads="1"/>
          </p:cNvSpPr>
          <p:nvPr>
            <p:ph type="sldNum" sz="quarter" idx="11"/>
          </p:nvPr>
        </p:nvSpPr>
        <p:spPr/>
        <p:txBody>
          <a:bodyPr/>
          <a:lstStyle>
            <a:lvl1pPr>
              <a:defRPr/>
            </a:lvl1pPr>
          </a:lstStyle>
          <a:p>
            <a:pPr>
              <a:defRPr/>
            </a:pPr>
            <a:fld id="{DCBA9E40-8179-EC42-9A1E-4EBB88735FF4}" type="slidenum">
              <a:rPr lang="en-US">
                <a:solidFill>
                  <a:srgbClr val="000000"/>
                </a:solidFill>
              </a:rPr>
              <a:pPr>
                <a:defRPr/>
              </a:pPr>
              <a:t>‹#›</a:t>
            </a:fld>
            <a:endParaRPr lang="en-US">
              <a:solidFill>
                <a:srgbClr val="000000"/>
              </a:solidFill>
            </a:endParaRPr>
          </a:p>
        </p:txBody>
      </p:sp>
      <p:pic>
        <p:nvPicPr>
          <p:cNvPr id="13" name="Picture 16" descr="CYLAB-LEVELPAGEÉoption_3"/>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t="7350" r="84166" b="36079"/>
          <a:stretch>
            <a:fillRect/>
          </a:stretch>
        </p:blipFill>
        <p:spPr bwMode="auto">
          <a:xfrm>
            <a:off x="7621588" y="549275"/>
            <a:ext cx="1447800" cy="403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Picture 17" descr="CYLAB-LEVELPAGEÉoption_3"/>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l="81390" t="13809" r="1215" b="35857"/>
          <a:stretch>
            <a:fillRect/>
          </a:stretch>
        </p:blipFill>
        <p:spPr bwMode="auto">
          <a:xfrm>
            <a:off x="7623175" y="80963"/>
            <a:ext cx="1446213" cy="325437"/>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660993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E5582A6A-7FFB-DD40-9962-67DA09BD0686}" type="slidenum">
              <a:rPr lang="en-US">
                <a:solidFill>
                  <a:srgbClr val="000000"/>
                </a:solidFill>
              </a:rPr>
              <a:pPr>
                <a:defRPr/>
              </a:pPr>
              <a:t>‹#›</a:t>
            </a:fld>
            <a:endParaRPr lang="en-US">
              <a:solidFill>
                <a:srgbClr val="000000"/>
              </a:solidFill>
            </a:endParaRPr>
          </a:p>
        </p:txBody>
      </p:sp>
      <p:sp>
        <p:nvSpPr>
          <p:cNvPr id="7" name="Rectangle 4"/>
          <p:cNvSpPr>
            <a:spLocks noGrp="1" noChangeArrowheads="1"/>
          </p:cNvSpPr>
          <p:nvPr>
            <p:ph type="dt" sz="half" idx="10"/>
          </p:nvPr>
        </p:nvSpPr>
        <p:spPr>
          <a:xfrm>
            <a:off x="0" y="6610350"/>
            <a:ext cx="2133600" cy="247650"/>
          </a:xfrm>
        </p:spPr>
        <p:txBody>
          <a:bodyPr/>
          <a:lstStyle>
            <a:lvl1pPr>
              <a:defRPr>
                <a:solidFill>
                  <a:srgbClr val="000066"/>
                </a:solidFill>
              </a:defRPr>
            </a:lvl1pPr>
          </a:lstStyle>
          <a:p>
            <a:pPr>
              <a:defRPr/>
            </a:pPr>
            <a:r>
              <a:rPr lang="en-US" smtClean="0"/>
              <a:t>Apr 29, 2014</a:t>
            </a:r>
            <a:endParaRPr lang="en-US" dirty="0"/>
          </a:p>
        </p:txBody>
      </p:sp>
    </p:spTree>
    <p:extLst>
      <p:ext uri="{BB962C8B-B14F-4D97-AF65-F5344CB8AC3E}">
        <p14:creationId xmlns:p14="http://schemas.microsoft.com/office/powerpoint/2010/main" xmlns="" val="1175785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832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83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51D814AA-E4E6-B547-8D19-D18CB9AE551F}" type="slidenum">
              <a:rPr lang="en-US">
                <a:solidFill>
                  <a:srgbClr val="000000"/>
                </a:solidFill>
              </a:rPr>
              <a:pPr>
                <a:defRPr/>
              </a:pPr>
              <a:t>‹#›</a:t>
            </a:fld>
            <a:endParaRPr lang="en-US">
              <a:solidFill>
                <a:srgbClr val="000000"/>
              </a:solidFill>
            </a:endParaRPr>
          </a:p>
        </p:txBody>
      </p:sp>
      <p:sp>
        <p:nvSpPr>
          <p:cNvPr id="7" name="Rectangle 4"/>
          <p:cNvSpPr>
            <a:spLocks noGrp="1" noChangeArrowheads="1"/>
          </p:cNvSpPr>
          <p:nvPr>
            <p:ph type="dt" sz="half" idx="10"/>
          </p:nvPr>
        </p:nvSpPr>
        <p:spPr>
          <a:xfrm>
            <a:off x="0" y="6610350"/>
            <a:ext cx="2133600" cy="247650"/>
          </a:xfrm>
        </p:spPr>
        <p:txBody>
          <a:bodyPr/>
          <a:lstStyle>
            <a:lvl1pPr>
              <a:defRPr>
                <a:solidFill>
                  <a:srgbClr val="000066"/>
                </a:solidFill>
              </a:defRPr>
            </a:lvl1pPr>
          </a:lstStyle>
          <a:p>
            <a:pPr>
              <a:defRPr/>
            </a:pPr>
            <a:r>
              <a:rPr lang="en-US" smtClean="0"/>
              <a:t>Apr 29, 2014</a:t>
            </a:r>
            <a:endParaRPr lang="en-US" dirty="0"/>
          </a:p>
        </p:txBody>
      </p:sp>
    </p:spTree>
    <p:extLst>
      <p:ext uri="{BB962C8B-B14F-4D97-AF65-F5344CB8AC3E}">
        <p14:creationId xmlns:p14="http://schemas.microsoft.com/office/powerpoint/2010/main" xmlns="" val="2868503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xfrm>
            <a:off x="0" y="6610350"/>
            <a:ext cx="2133600" cy="247650"/>
          </a:xfrm>
        </p:spPr>
        <p:txBody>
          <a:bodyPr/>
          <a:lstStyle>
            <a:lvl1pPr>
              <a:defRPr>
                <a:solidFill>
                  <a:srgbClr val="000066"/>
                </a:solidFill>
              </a:defRPr>
            </a:lvl1pPr>
          </a:lstStyle>
          <a:p>
            <a:pPr>
              <a:defRPr/>
            </a:pPr>
            <a:r>
              <a:rPr lang="en-US" smtClean="0"/>
              <a:t>Apr 29, 2014</a:t>
            </a:r>
            <a:endParaRPr lang="en-US" dirty="0"/>
          </a:p>
        </p:txBody>
      </p:sp>
    </p:spTree>
    <p:extLst>
      <p:ext uri="{BB962C8B-B14F-4D97-AF65-F5344CB8AC3E}">
        <p14:creationId xmlns:p14="http://schemas.microsoft.com/office/powerpoint/2010/main" xmlns="" val="1300626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fontAlgn="base">
              <a:spcBef>
                <a:spcPct val="0"/>
              </a:spcBef>
              <a:spcAft>
                <a:spcPct val="0"/>
              </a:spcAft>
              <a:defRPr/>
            </a:pPr>
            <a:endParaRPr lang="en-US">
              <a:latin typeface="Arial" charset="0"/>
              <a:ea typeface="ＭＳ Ｐゴシック" charset="0"/>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964CBF2B-A112-5B40-9030-350842F2480F}" type="slidenum">
              <a:rPr lang="en-US" smtClean="0">
                <a:solidFill>
                  <a:srgbClr val="000000"/>
                </a:solidFill>
                <a:latin typeface="Arial" charset="0"/>
                <a:ea typeface="ＭＳ Ｐゴシック" charset="0"/>
              </a:rPr>
              <a:pPr fontAlgn="base">
                <a:spcBef>
                  <a:spcPct val="0"/>
                </a:spcBef>
                <a:spcAft>
                  <a:spcPct val="0"/>
                </a:spcAft>
                <a:defRPr/>
              </a:pPr>
              <a:t>‹#›</a:t>
            </a:fld>
            <a:endParaRPr lang="en-US">
              <a:solidFill>
                <a:srgbClr val="000000"/>
              </a:solidFill>
              <a:latin typeface="Arial" charset="0"/>
              <a:ea typeface="ＭＳ Ｐゴシック" charset="0"/>
            </a:endParaRPr>
          </a:p>
        </p:txBody>
      </p:sp>
      <p:sp>
        <p:nvSpPr>
          <p:cNvPr id="6" name="Rectangle 4"/>
          <p:cNvSpPr>
            <a:spLocks noGrp="1" noChangeArrowheads="1"/>
          </p:cNvSpPr>
          <p:nvPr>
            <p:ph type="dt" sz="half" idx="10"/>
          </p:nvPr>
        </p:nvSpPr>
        <p:spPr>
          <a:xfrm>
            <a:off x="0" y="6610350"/>
            <a:ext cx="2133600" cy="247650"/>
          </a:xfrm>
        </p:spPr>
        <p:txBody>
          <a:bodyPr/>
          <a:lstStyle>
            <a:lvl1pPr>
              <a:defRPr>
                <a:solidFill>
                  <a:srgbClr val="000066"/>
                </a:solidFill>
              </a:defRPr>
            </a:lvl1pPr>
          </a:lstStyle>
          <a:p>
            <a:pPr>
              <a:defRPr/>
            </a:pPr>
            <a:r>
              <a:rPr lang="en-US" smtClean="0"/>
              <a:t>Apr 29, 2014</a:t>
            </a:r>
            <a:endParaRPr lang="en-US" dirty="0"/>
          </a:p>
        </p:txBody>
      </p:sp>
    </p:spTree>
    <p:extLst>
      <p:ext uri="{BB962C8B-B14F-4D97-AF65-F5344CB8AC3E}">
        <p14:creationId xmlns:p14="http://schemas.microsoft.com/office/powerpoint/2010/main" xmlns="" val="558273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ectangle 9"/>
          <p:cNvSpPr>
            <a:spLocks noGrp="1" noChangeArrowheads="1"/>
          </p:cNvSpPr>
          <p:nvPr>
            <p:ph type="dt" sz="half" idx="10"/>
          </p:nvPr>
        </p:nvSpPr>
        <p:spPr>
          <a:ln/>
        </p:spPr>
        <p:txBody>
          <a:bodyPr/>
          <a:lstStyle>
            <a:lvl1pPr>
              <a:defRPr/>
            </a:lvl1pPr>
          </a:lstStyle>
          <a:p>
            <a:pPr>
              <a:defRPr/>
            </a:pPr>
            <a:r>
              <a:rPr lang="en-US" smtClean="0"/>
              <a:t>Apr 29, 2014</a:t>
            </a: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0AEFAEA7-0E7A-DA4A-B663-C5766403D68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807409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Apr 29, 2014</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F29DAF-4E32-3845-8467-0CE60168B53C}" type="slidenum">
              <a:rPr lang="en-US" smtClean="0"/>
              <a:pPr/>
              <a:t>‹#›</a:t>
            </a:fld>
            <a:endParaRPr lang="en-US"/>
          </a:p>
        </p:txBody>
      </p:sp>
    </p:spTree>
    <p:extLst>
      <p:ext uri="{BB962C8B-B14F-4D97-AF65-F5344CB8AC3E}">
        <p14:creationId xmlns:p14="http://schemas.microsoft.com/office/powerpoint/2010/main" xmlns="" val="66635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Apr 29, 2014</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F29DAF-4E32-3845-8467-0CE60168B53C}" type="slidenum">
              <a:rPr lang="en-US" smtClean="0"/>
              <a:pPr/>
              <a:t>‹#›</a:t>
            </a:fld>
            <a:endParaRPr lang="en-US"/>
          </a:p>
        </p:txBody>
      </p:sp>
    </p:spTree>
    <p:extLst>
      <p:ext uri="{BB962C8B-B14F-4D97-AF65-F5344CB8AC3E}">
        <p14:creationId xmlns:p14="http://schemas.microsoft.com/office/powerpoint/2010/main" xmlns="" val="50932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Apr 29, 2014</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F29DAF-4E32-3845-8467-0CE60168B53C}" type="slidenum">
              <a:rPr lang="en-US" smtClean="0"/>
              <a:pPr/>
              <a:t>‹#›</a:t>
            </a:fld>
            <a:endParaRPr lang="en-US"/>
          </a:p>
        </p:txBody>
      </p:sp>
    </p:spTree>
    <p:extLst>
      <p:ext uri="{BB962C8B-B14F-4D97-AF65-F5344CB8AC3E}">
        <p14:creationId xmlns:p14="http://schemas.microsoft.com/office/powerpoint/2010/main" xmlns="" val="18917818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Apr 29, 2014</a:t>
            </a:r>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F29DAF-4E32-3845-8467-0CE60168B53C}" type="slidenum">
              <a:rPr lang="en-US" smtClean="0"/>
              <a:pPr/>
              <a:t>‹#›</a:t>
            </a:fld>
            <a:endParaRPr lang="en-US"/>
          </a:p>
        </p:txBody>
      </p:sp>
    </p:spTree>
    <p:extLst>
      <p:ext uri="{BB962C8B-B14F-4D97-AF65-F5344CB8AC3E}">
        <p14:creationId xmlns:p14="http://schemas.microsoft.com/office/powerpoint/2010/main" xmlns="" val="4015566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Apr 29, 2014</a:t>
            </a:r>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F29DAF-4E32-3845-8467-0CE60168B53C}" type="slidenum">
              <a:rPr lang="en-US" smtClean="0"/>
              <a:pPr/>
              <a:t>‹#›</a:t>
            </a:fld>
            <a:endParaRPr lang="en-US"/>
          </a:p>
        </p:txBody>
      </p:sp>
    </p:spTree>
    <p:extLst>
      <p:ext uri="{BB962C8B-B14F-4D97-AF65-F5344CB8AC3E}">
        <p14:creationId xmlns:p14="http://schemas.microsoft.com/office/powerpoint/2010/main" xmlns="" val="314021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xfrm>
            <a:off x="6858000" y="6610350"/>
            <a:ext cx="2133600" cy="247650"/>
          </a:xfrm>
          <a:ln/>
        </p:spPr>
        <p:txBody>
          <a:bodyPr/>
          <a:lstStyle>
            <a:lvl1pPr>
              <a:defRPr/>
            </a:lvl1pPr>
          </a:lstStyle>
          <a:p>
            <a:pPr>
              <a:defRPr/>
            </a:pPr>
            <a:fld id="{0AEFAEA7-0E7A-DA4A-B663-C5766403D68D}" type="slidenum">
              <a:rPr lang="en-US" smtClean="0">
                <a:solidFill>
                  <a:srgbClr val="000000"/>
                </a:solidFill>
              </a:rPr>
              <a:pPr>
                <a:defRPr/>
              </a:pPr>
              <a:t>‹#›</a:t>
            </a:fld>
            <a:endParaRPr lang="en-US" dirty="0">
              <a:solidFill>
                <a:srgbClr val="000000"/>
              </a:solidFill>
            </a:endParaRPr>
          </a:p>
        </p:txBody>
      </p:sp>
      <p:sp>
        <p:nvSpPr>
          <p:cNvPr id="7" name="Rectangle 4"/>
          <p:cNvSpPr>
            <a:spLocks noGrp="1" noChangeArrowheads="1"/>
          </p:cNvSpPr>
          <p:nvPr>
            <p:ph type="dt" sz="half" idx="10"/>
          </p:nvPr>
        </p:nvSpPr>
        <p:spPr>
          <a:xfrm>
            <a:off x="0" y="6610350"/>
            <a:ext cx="2133600" cy="247650"/>
          </a:xfrm>
        </p:spPr>
        <p:txBody>
          <a:bodyPr/>
          <a:lstStyle>
            <a:lvl1pPr>
              <a:defRPr>
                <a:solidFill>
                  <a:srgbClr val="000066"/>
                </a:solidFill>
              </a:defRPr>
            </a:lvl1pPr>
          </a:lstStyle>
          <a:p>
            <a:pPr>
              <a:defRPr/>
            </a:pPr>
            <a:r>
              <a:rPr lang="en-US" dirty="0" smtClean="0"/>
              <a:t>Apr 29, 2014</a:t>
            </a:r>
            <a:endParaRPr lang="en-US" dirty="0"/>
          </a:p>
        </p:txBody>
      </p:sp>
    </p:spTree>
    <p:extLst>
      <p:ext uri="{BB962C8B-B14F-4D97-AF65-F5344CB8AC3E}">
        <p14:creationId xmlns:p14="http://schemas.microsoft.com/office/powerpoint/2010/main" xmlns="" val="41519968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Apr 29, 2014</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F29DAF-4E32-3845-8467-0CE60168B53C}" type="slidenum">
              <a:rPr lang="en-US" smtClean="0"/>
              <a:pPr/>
              <a:t>‹#›</a:t>
            </a:fld>
            <a:endParaRPr lang="en-US"/>
          </a:p>
        </p:txBody>
      </p:sp>
    </p:spTree>
    <p:extLst>
      <p:ext uri="{BB962C8B-B14F-4D97-AF65-F5344CB8AC3E}">
        <p14:creationId xmlns:p14="http://schemas.microsoft.com/office/powerpoint/2010/main" xmlns="" val="22581053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Apr 29, 2014</a:t>
            </a: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F29DAF-4E32-3845-8467-0CE60168B53C}" type="slidenum">
              <a:rPr lang="en-US" smtClean="0"/>
              <a:pPr/>
              <a:t>‹#›</a:t>
            </a:fld>
            <a:endParaRPr lang="en-US"/>
          </a:p>
        </p:txBody>
      </p:sp>
    </p:spTree>
    <p:extLst>
      <p:ext uri="{BB962C8B-B14F-4D97-AF65-F5344CB8AC3E}">
        <p14:creationId xmlns:p14="http://schemas.microsoft.com/office/powerpoint/2010/main" xmlns="" val="22080466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Apr 29, 2014</a:t>
            </a:r>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F29DAF-4E32-3845-8467-0CE60168B53C}" type="slidenum">
              <a:rPr lang="en-US" smtClean="0"/>
              <a:pPr/>
              <a:t>‹#›</a:t>
            </a:fld>
            <a:endParaRPr lang="en-US"/>
          </a:p>
        </p:txBody>
      </p:sp>
    </p:spTree>
    <p:extLst>
      <p:ext uri="{BB962C8B-B14F-4D97-AF65-F5344CB8AC3E}">
        <p14:creationId xmlns:p14="http://schemas.microsoft.com/office/powerpoint/2010/main" xmlns="" val="1229735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Apr 29, 2014</a:t>
            </a:r>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F29DAF-4E32-3845-8467-0CE60168B53C}" type="slidenum">
              <a:rPr lang="en-US" smtClean="0"/>
              <a:pPr/>
              <a:t>‹#›</a:t>
            </a:fld>
            <a:endParaRPr lang="en-US"/>
          </a:p>
        </p:txBody>
      </p:sp>
    </p:spTree>
    <p:extLst>
      <p:ext uri="{BB962C8B-B14F-4D97-AF65-F5344CB8AC3E}">
        <p14:creationId xmlns:p14="http://schemas.microsoft.com/office/powerpoint/2010/main" xmlns="" val="1553510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Apr 29, 2014</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F29DAF-4E32-3845-8467-0CE60168B53C}" type="slidenum">
              <a:rPr lang="en-US" smtClean="0"/>
              <a:pPr/>
              <a:t>‹#›</a:t>
            </a:fld>
            <a:endParaRPr lang="en-US"/>
          </a:p>
        </p:txBody>
      </p:sp>
    </p:spTree>
    <p:extLst>
      <p:ext uri="{BB962C8B-B14F-4D97-AF65-F5344CB8AC3E}">
        <p14:creationId xmlns:p14="http://schemas.microsoft.com/office/powerpoint/2010/main" xmlns="" val="20252256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Apr 29, 2014</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F29DAF-4E32-3845-8467-0CE60168B53C}" type="slidenum">
              <a:rPr lang="en-US" smtClean="0"/>
              <a:pPr/>
              <a:t>‹#›</a:t>
            </a:fld>
            <a:endParaRPr lang="en-US"/>
          </a:p>
        </p:txBody>
      </p:sp>
    </p:spTree>
    <p:extLst>
      <p:ext uri="{BB962C8B-B14F-4D97-AF65-F5344CB8AC3E}">
        <p14:creationId xmlns:p14="http://schemas.microsoft.com/office/powerpoint/2010/main" xmlns="" val="3671454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2640B669-9096-8C46-86C3-834C2539C6FC}" type="slidenum">
              <a:rPr lang="en-US">
                <a:solidFill>
                  <a:srgbClr val="000000"/>
                </a:solidFill>
              </a:rPr>
              <a:pPr>
                <a:defRPr/>
              </a:pPr>
              <a:t>‹#›</a:t>
            </a:fld>
            <a:endParaRPr lang="en-US">
              <a:solidFill>
                <a:srgbClr val="000000"/>
              </a:solidFill>
            </a:endParaRPr>
          </a:p>
        </p:txBody>
      </p:sp>
      <p:sp>
        <p:nvSpPr>
          <p:cNvPr id="7" name="Rectangle 4"/>
          <p:cNvSpPr>
            <a:spLocks noGrp="1" noChangeArrowheads="1"/>
          </p:cNvSpPr>
          <p:nvPr>
            <p:ph type="dt" sz="half" idx="10"/>
          </p:nvPr>
        </p:nvSpPr>
        <p:spPr>
          <a:xfrm>
            <a:off x="0" y="6610350"/>
            <a:ext cx="2133600" cy="247650"/>
          </a:xfrm>
        </p:spPr>
        <p:txBody>
          <a:bodyPr/>
          <a:lstStyle>
            <a:lvl1pPr>
              <a:defRPr>
                <a:solidFill>
                  <a:srgbClr val="000066"/>
                </a:solidFill>
              </a:defRPr>
            </a:lvl1pPr>
          </a:lstStyle>
          <a:p>
            <a:pPr>
              <a:defRPr/>
            </a:pPr>
            <a:r>
              <a:rPr lang="en-US" smtClean="0"/>
              <a:t>Apr 29, 2014</a:t>
            </a:r>
            <a:endParaRPr lang="en-US" dirty="0"/>
          </a:p>
        </p:txBody>
      </p:sp>
    </p:spTree>
    <p:extLst>
      <p:ext uri="{BB962C8B-B14F-4D97-AF65-F5344CB8AC3E}">
        <p14:creationId xmlns:p14="http://schemas.microsoft.com/office/powerpoint/2010/main" xmlns="" val="2162863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81113"/>
            <a:ext cx="4038600" cy="4830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81113"/>
            <a:ext cx="4038600" cy="4830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958B29C6-A9D4-CE4D-847A-BF61BBDBE936}" type="slidenum">
              <a:rPr lang="en-US">
                <a:solidFill>
                  <a:srgbClr val="000000"/>
                </a:solidFill>
              </a:rPr>
              <a:pPr>
                <a:defRPr/>
              </a:pPr>
              <a:t>‹#›</a:t>
            </a:fld>
            <a:endParaRPr lang="en-US">
              <a:solidFill>
                <a:srgbClr val="000000"/>
              </a:solidFill>
            </a:endParaRPr>
          </a:p>
        </p:txBody>
      </p:sp>
      <p:sp>
        <p:nvSpPr>
          <p:cNvPr id="8" name="Rectangle 4"/>
          <p:cNvSpPr>
            <a:spLocks noGrp="1" noChangeArrowheads="1"/>
          </p:cNvSpPr>
          <p:nvPr>
            <p:ph type="dt" sz="half" idx="10"/>
          </p:nvPr>
        </p:nvSpPr>
        <p:spPr>
          <a:xfrm>
            <a:off x="0" y="6610350"/>
            <a:ext cx="2133600" cy="247650"/>
          </a:xfrm>
        </p:spPr>
        <p:txBody>
          <a:bodyPr/>
          <a:lstStyle>
            <a:lvl1pPr>
              <a:defRPr>
                <a:solidFill>
                  <a:srgbClr val="000066"/>
                </a:solidFill>
              </a:defRPr>
            </a:lvl1pPr>
          </a:lstStyle>
          <a:p>
            <a:pPr>
              <a:defRPr/>
            </a:pPr>
            <a:r>
              <a:rPr lang="en-US" smtClean="0"/>
              <a:t>Apr 29, 2014</a:t>
            </a:r>
            <a:endParaRPr lang="en-US" dirty="0"/>
          </a:p>
        </p:txBody>
      </p:sp>
    </p:spTree>
    <p:extLst>
      <p:ext uri="{BB962C8B-B14F-4D97-AF65-F5344CB8AC3E}">
        <p14:creationId xmlns:p14="http://schemas.microsoft.com/office/powerpoint/2010/main" xmlns="" val="3146356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379D322D-7524-4849-939F-050C2407A378}" type="slidenum">
              <a:rPr lang="en-US">
                <a:solidFill>
                  <a:srgbClr val="000000"/>
                </a:solidFill>
              </a:rPr>
              <a:pPr>
                <a:defRPr/>
              </a:pPr>
              <a:t>‹#›</a:t>
            </a:fld>
            <a:endParaRPr lang="en-US">
              <a:solidFill>
                <a:srgbClr val="000000"/>
              </a:solidFill>
            </a:endParaRPr>
          </a:p>
        </p:txBody>
      </p:sp>
      <p:sp>
        <p:nvSpPr>
          <p:cNvPr id="10" name="Rectangle 4"/>
          <p:cNvSpPr>
            <a:spLocks noGrp="1" noChangeArrowheads="1"/>
          </p:cNvSpPr>
          <p:nvPr>
            <p:ph type="dt" sz="half" idx="10"/>
          </p:nvPr>
        </p:nvSpPr>
        <p:spPr>
          <a:xfrm>
            <a:off x="0" y="6610350"/>
            <a:ext cx="2133600" cy="247650"/>
          </a:xfrm>
        </p:spPr>
        <p:txBody>
          <a:bodyPr/>
          <a:lstStyle>
            <a:lvl1pPr>
              <a:defRPr>
                <a:solidFill>
                  <a:srgbClr val="000066"/>
                </a:solidFill>
              </a:defRPr>
            </a:lvl1pPr>
          </a:lstStyle>
          <a:p>
            <a:pPr>
              <a:defRPr/>
            </a:pPr>
            <a:r>
              <a:rPr lang="en-US" smtClean="0"/>
              <a:t>Apr 29, 2014</a:t>
            </a:r>
            <a:endParaRPr lang="en-US" dirty="0"/>
          </a:p>
        </p:txBody>
      </p:sp>
    </p:spTree>
    <p:extLst>
      <p:ext uri="{BB962C8B-B14F-4D97-AF65-F5344CB8AC3E}">
        <p14:creationId xmlns:p14="http://schemas.microsoft.com/office/powerpoint/2010/main" xmlns="" val="1386370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D78046B9-01A2-1548-9F01-9C2FD74DB5A4}" type="slidenum">
              <a:rPr lang="en-US">
                <a:solidFill>
                  <a:srgbClr val="000000"/>
                </a:solidFill>
              </a:rPr>
              <a:pPr>
                <a:defRPr/>
              </a:pPr>
              <a:t>‹#›</a:t>
            </a:fld>
            <a:endParaRPr lang="en-US">
              <a:solidFill>
                <a:srgbClr val="000000"/>
              </a:solidFill>
            </a:endParaRPr>
          </a:p>
        </p:txBody>
      </p:sp>
      <p:sp>
        <p:nvSpPr>
          <p:cNvPr id="6" name="Rectangle 4"/>
          <p:cNvSpPr>
            <a:spLocks noGrp="1" noChangeArrowheads="1"/>
          </p:cNvSpPr>
          <p:nvPr>
            <p:ph type="dt" sz="half" idx="10"/>
          </p:nvPr>
        </p:nvSpPr>
        <p:spPr>
          <a:xfrm>
            <a:off x="0" y="6610350"/>
            <a:ext cx="2133600" cy="247650"/>
          </a:xfrm>
        </p:spPr>
        <p:txBody>
          <a:bodyPr/>
          <a:lstStyle>
            <a:lvl1pPr>
              <a:defRPr>
                <a:solidFill>
                  <a:srgbClr val="000066"/>
                </a:solidFill>
              </a:defRPr>
            </a:lvl1pPr>
          </a:lstStyle>
          <a:p>
            <a:pPr>
              <a:defRPr/>
            </a:pPr>
            <a:r>
              <a:rPr lang="en-US" smtClean="0"/>
              <a:t>Apr 29, 2014</a:t>
            </a:r>
            <a:endParaRPr lang="en-US" dirty="0"/>
          </a:p>
        </p:txBody>
      </p:sp>
    </p:spTree>
    <p:extLst>
      <p:ext uri="{BB962C8B-B14F-4D97-AF65-F5344CB8AC3E}">
        <p14:creationId xmlns:p14="http://schemas.microsoft.com/office/powerpoint/2010/main" xmlns="" val="3954685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FCEBA6FA-F28F-5D41-B3CC-E29AE716B071}" type="slidenum">
              <a:rPr lang="en-US">
                <a:solidFill>
                  <a:srgbClr val="000000"/>
                </a:solidFill>
              </a:rPr>
              <a:pPr>
                <a:defRPr/>
              </a:pPr>
              <a:t>‹#›</a:t>
            </a:fld>
            <a:endParaRPr lang="en-US">
              <a:solidFill>
                <a:srgbClr val="000000"/>
              </a:solidFill>
            </a:endParaRPr>
          </a:p>
        </p:txBody>
      </p:sp>
      <p:sp>
        <p:nvSpPr>
          <p:cNvPr id="5" name="Rectangle 4"/>
          <p:cNvSpPr>
            <a:spLocks noGrp="1" noChangeArrowheads="1"/>
          </p:cNvSpPr>
          <p:nvPr>
            <p:ph type="dt" sz="half" idx="10"/>
          </p:nvPr>
        </p:nvSpPr>
        <p:spPr>
          <a:xfrm>
            <a:off x="0" y="6610350"/>
            <a:ext cx="2133600" cy="247650"/>
          </a:xfrm>
        </p:spPr>
        <p:txBody>
          <a:bodyPr/>
          <a:lstStyle>
            <a:lvl1pPr>
              <a:defRPr>
                <a:solidFill>
                  <a:srgbClr val="000066"/>
                </a:solidFill>
              </a:defRPr>
            </a:lvl1pPr>
          </a:lstStyle>
          <a:p>
            <a:pPr>
              <a:defRPr/>
            </a:pPr>
            <a:r>
              <a:rPr lang="en-US" smtClean="0"/>
              <a:t>Apr 29, 2014</a:t>
            </a:r>
            <a:endParaRPr lang="en-US" dirty="0"/>
          </a:p>
        </p:txBody>
      </p:sp>
    </p:spTree>
    <p:extLst>
      <p:ext uri="{BB962C8B-B14F-4D97-AF65-F5344CB8AC3E}">
        <p14:creationId xmlns:p14="http://schemas.microsoft.com/office/powerpoint/2010/main" xmlns="" val="2564659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2DBCCA97-900F-094D-800F-4D3B52916915}" type="slidenum">
              <a:rPr lang="en-US">
                <a:solidFill>
                  <a:srgbClr val="000000"/>
                </a:solidFill>
              </a:rPr>
              <a:pPr>
                <a:defRPr/>
              </a:pPr>
              <a:t>‹#›</a:t>
            </a:fld>
            <a:endParaRPr lang="en-US">
              <a:solidFill>
                <a:srgbClr val="000000"/>
              </a:solidFill>
            </a:endParaRPr>
          </a:p>
        </p:txBody>
      </p:sp>
      <p:sp>
        <p:nvSpPr>
          <p:cNvPr id="8" name="Rectangle 4"/>
          <p:cNvSpPr>
            <a:spLocks noGrp="1" noChangeArrowheads="1"/>
          </p:cNvSpPr>
          <p:nvPr>
            <p:ph type="dt" sz="half" idx="10"/>
          </p:nvPr>
        </p:nvSpPr>
        <p:spPr>
          <a:xfrm>
            <a:off x="0" y="6610350"/>
            <a:ext cx="2133600" cy="247650"/>
          </a:xfrm>
        </p:spPr>
        <p:txBody>
          <a:bodyPr/>
          <a:lstStyle>
            <a:lvl1pPr>
              <a:defRPr>
                <a:solidFill>
                  <a:srgbClr val="000066"/>
                </a:solidFill>
              </a:defRPr>
            </a:lvl1pPr>
          </a:lstStyle>
          <a:p>
            <a:pPr>
              <a:defRPr/>
            </a:pPr>
            <a:r>
              <a:rPr lang="en-US" smtClean="0"/>
              <a:t>Apr 29, 2014</a:t>
            </a:r>
            <a:endParaRPr lang="en-US" dirty="0"/>
          </a:p>
        </p:txBody>
      </p:sp>
    </p:spTree>
    <p:extLst>
      <p:ext uri="{BB962C8B-B14F-4D97-AF65-F5344CB8AC3E}">
        <p14:creationId xmlns:p14="http://schemas.microsoft.com/office/powerpoint/2010/main" xmlns="" val="2183680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05CE9388-ED80-4D42-A8CB-BBF3F04740E6}" type="slidenum">
              <a:rPr lang="en-US">
                <a:solidFill>
                  <a:srgbClr val="000000"/>
                </a:solidFill>
              </a:rPr>
              <a:pPr>
                <a:defRPr/>
              </a:pPr>
              <a:t>‹#›</a:t>
            </a:fld>
            <a:endParaRPr lang="en-US">
              <a:solidFill>
                <a:srgbClr val="000000"/>
              </a:solidFill>
            </a:endParaRPr>
          </a:p>
        </p:txBody>
      </p:sp>
      <p:sp>
        <p:nvSpPr>
          <p:cNvPr id="8" name="Rectangle 4"/>
          <p:cNvSpPr>
            <a:spLocks noGrp="1" noChangeArrowheads="1"/>
          </p:cNvSpPr>
          <p:nvPr>
            <p:ph type="dt" sz="half" idx="10"/>
          </p:nvPr>
        </p:nvSpPr>
        <p:spPr>
          <a:xfrm>
            <a:off x="0" y="6610350"/>
            <a:ext cx="2133600" cy="247650"/>
          </a:xfrm>
        </p:spPr>
        <p:txBody>
          <a:bodyPr/>
          <a:lstStyle>
            <a:lvl1pPr>
              <a:defRPr>
                <a:solidFill>
                  <a:srgbClr val="000066"/>
                </a:solidFill>
              </a:defRPr>
            </a:lvl1pPr>
          </a:lstStyle>
          <a:p>
            <a:pPr>
              <a:defRPr/>
            </a:pPr>
            <a:r>
              <a:rPr lang="en-US" smtClean="0"/>
              <a:t>Apr 29, 2014</a:t>
            </a:r>
            <a:endParaRPr lang="en-US" dirty="0"/>
          </a:p>
        </p:txBody>
      </p:sp>
    </p:spTree>
    <p:extLst>
      <p:ext uri="{BB962C8B-B14F-4D97-AF65-F5344CB8AC3E}">
        <p14:creationId xmlns:p14="http://schemas.microsoft.com/office/powerpoint/2010/main" xmlns="" val="2307612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228600"/>
            <a:ext cx="746760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endParaRPr lang="fr-BE"/>
          </a:p>
        </p:txBody>
      </p:sp>
      <p:sp>
        <p:nvSpPr>
          <p:cNvPr id="1027" name="Rectangle 3"/>
          <p:cNvSpPr>
            <a:spLocks noGrp="1" noChangeArrowheads="1"/>
          </p:cNvSpPr>
          <p:nvPr>
            <p:ph type="body" idx="1"/>
          </p:nvPr>
        </p:nvSpPr>
        <p:spPr bwMode="auto">
          <a:xfrm>
            <a:off x="457200" y="1281113"/>
            <a:ext cx="8229600" cy="48307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5"/>
          <p:cNvGrpSpPr>
            <a:grpSpLocks/>
          </p:cNvGrpSpPr>
          <p:nvPr/>
        </p:nvGrpSpPr>
        <p:grpSpPr bwMode="auto">
          <a:xfrm>
            <a:off x="0" y="990600"/>
            <a:ext cx="9144000" cy="152400"/>
            <a:chOff x="0" y="720"/>
            <a:chExt cx="5760" cy="96"/>
          </a:xfrm>
        </p:grpSpPr>
        <p:sp>
          <p:nvSpPr>
            <p:cNvPr id="1037" name="Line 6"/>
            <p:cNvSpPr>
              <a:spLocks noChangeShapeType="1"/>
            </p:cNvSpPr>
            <p:nvPr/>
          </p:nvSpPr>
          <p:spPr bwMode="auto">
            <a:xfrm>
              <a:off x="0" y="768"/>
              <a:ext cx="5760" cy="0"/>
            </a:xfrm>
            <a:prstGeom prst="line">
              <a:avLst/>
            </a:prstGeom>
            <a:noFill/>
            <a:ln w="12700">
              <a:solidFill>
                <a:srgbClr val="FFCC00"/>
              </a:solidFill>
              <a:prstDash val="lgDashDot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defRPr/>
              </a:pPr>
              <a:endParaRPr lang="en-US" b="1">
                <a:solidFill>
                  <a:srgbClr val="000000"/>
                </a:solidFill>
                <a:latin typeface="Arial" charset="0"/>
                <a:ea typeface="ＭＳ Ｐゴシック" charset="0"/>
                <a:cs typeface="ＭＳ Ｐゴシック" charset="0"/>
              </a:endParaRPr>
            </a:p>
          </p:txBody>
        </p:sp>
        <p:sp>
          <p:nvSpPr>
            <p:cNvPr id="1038" name="Line 7"/>
            <p:cNvSpPr>
              <a:spLocks noChangeShapeType="1"/>
            </p:cNvSpPr>
            <p:nvPr/>
          </p:nvSpPr>
          <p:spPr bwMode="auto">
            <a:xfrm>
              <a:off x="0" y="720"/>
              <a:ext cx="5760" cy="0"/>
            </a:xfrm>
            <a:prstGeom prst="line">
              <a:avLst/>
            </a:prstGeom>
            <a:noFill/>
            <a:ln w="9525">
              <a:solidFill>
                <a:srgbClr val="A5002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fontAlgn="base">
                <a:spcBef>
                  <a:spcPct val="0"/>
                </a:spcBef>
                <a:spcAft>
                  <a:spcPct val="0"/>
                </a:spcAft>
                <a:defRPr/>
              </a:pPr>
              <a:endParaRPr lang="en-US" b="1">
                <a:solidFill>
                  <a:srgbClr val="000000"/>
                </a:solidFill>
                <a:latin typeface="Arial" charset="0"/>
                <a:ea typeface="ＭＳ Ｐゴシック" charset="0"/>
                <a:cs typeface="ＭＳ Ｐゴシック" charset="0"/>
              </a:endParaRPr>
            </a:p>
          </p:txBody>
        </p:sp>
        <p:sp>
          <p:nvSpPr>
            <p:cNvPr id="1039" name="Line 8"/>
            <p:cNvSpPr>
              <a:spLocks noChangeShapeType="1"/>
            </p:cNvSpPr>
            <p:nvPr/>
          </p:nvSpPr>
          <p:spPr bwMode="auto">
            <a:xfrm>
              <a:off x="0" y="816"/>
              <a:ext cx="5760" cy="0"/>
            </a:xfrm>
            <a:prstGeom prst="line">
              <a:avLst/>
            </a:prstGeom>
            <a:noFill/>
            <a:ln w="28575">
              <a:solidFill>
                <a:srgbClr val="A5002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fontAlgn="base">
                <a:spcBef>
                  <a:spcPct val="0"/>
                </a:spcBef>
                <a:spcAft>
                  <a:spcPct val="0"/>
                </a:spcAft>
                <a:defRPr/>
              </a:pPr>
              <a:endParaRPr lang="en-US" b="1">
                <a:solidFill>
                  <a:srgbClr val="000000"/>
                </a:solidFill>
                <a:latin typeface="Arial" charset="0"/>
                <a:ea typeface="ＭＳ Ｐゴシック" charset="0"/>
                <a:cs typeface="ＭＳ Ｐゴシック" charset="0"/>
              </a:endParaRPr>
            </a:p>
          </p:txBody>
        </p:sp>
      </p:grpSp>
      <p:sp>
        <p:nvSpPr>
          <p:cNvPr id="523273" name="Rectangle 9"/>
          <p:cNvSpPr>
            <a:spLocks noGrp="1" noChangeArrowheads="1"/>
          </p:cNvSpPr>
          <p:nvPr>
            <p:ph type="dt" sz="half" idx="2"/>
          </p:nvPr>
        </p:nvSpPr>
        <p:spPr bwMode="auto">
          <a:xfrm>
            <a:off x="0" y="6619875"/>
            <a:ext cx="2133600" cy="238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0">
                <a:solidFill>
                  <a:srgbClr val="000099"/>
                </a:solidFill>
                <a:cs typeface="+mn-cs"/>
              </a:defRPr>
            </a:lvl1pPr>
          </a:lstStyle>
          <a:p>
            <a:pPr fontAlgn="base">
              <a:spcBef>
                <a:spcPct val="0"/>
              </a:spcBef>
              <a:spcAft>
                <a:spcPct val="0"/>
              </a:spcAft>
              <a:defRPr/>
            </a:pPr>
            <a:r>
              <a:rPr lang="en-US" smtClean="0">
                <a:latin typeface="Arial" charset="0"/>
                <a:ea typeface="ＭＳ Ｐゴシック" charset="0"/>
              </a:rPr>
              <a:t>Apr 29, 2014</a:t>
            </a:r>
            <a:endParaRPr lang="en-US" dirty="0">
              <a:latin typeface="Arial" charset="0"/>
              <a:ea typeface="ＭＳ Ｐゴシック" charset="0"/>
            </a:endParaRPr>
          </a:p>
        </p:txBody>
      </p:sp>
      <p:sp>
        <p:nvSpPr>
          <p:cNvPr id="523274" name="Rectangle 10"/>
          <p:cNvSpPr>
            <a:spLocks noGrp="1" noChangeArrowheads="1"/>
          </p:cNvSpPr>
          <p:nvPr>
            <p:ph type="ftr" sz="quarter" idx="3"/>
          </p:nvPr>
        </p:nvSpPr>
        <p:spPr bwMode="auto">
          <a:xfrm>
            <a:off x="2819400" y="6619875"/>
            <a:ext cx="2895600" cy="238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b="0">
                <a:solidFill>
                  <a:srgbClr val="000099"/>
                </a:solidFill>
                <a:cs typeface="Arial" charset="0"/>
              </a:defRPr>
            </a:lvl1pPr>
          </a:lstStyle>
          <a:p>
            <a:pPr fontAlgn="base">
              <a:spcBef>
                <a:spcPct val="0"/>
              </a:spcBef>
              <a:spcAft>
                <a:spcPct val="0"/>
              </a:spcAft>
              <a:defRPr/>
            </a:pPr>
            <a:endParaRPr lang="en-US">
              <a:latin typeface="Arial" charset="0"/>
              <a:ea typeface="ＭＳ Ｐゴシック" charset="0"/>
            </a:endParaRPr>
          </a:p>
        </p:txBody>
      </p:sp>
      <p:sp>
        <p:nvSpPr>
          <p:cNvPr id="523275" name="Rectangle 11"/>
          <p:cNvSpPr>
            <a:spLocks noGrp="1" noChangeArrowheads="1"/>
          </p:cNvSpPr>
          <p:nvPr>
            <p:ph type="sldNum" sz="quarter" idx="4"/>
          </p:nvPr>
        </p:nvSpPr>
        <p:spPr bwMode="auto">
          <a:xfrm>
            <a:off x="8458200" y="6610350"/>
            <a:ext cx="533400" cy="247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0">
                <a:solidFill>
                  <a:schemeClr val="tx1"/>
                </a:solidFill>
                <a:cs typeface="+mn-cs"/>
              </a:defRPr>
            </a:lvl1pPr>
          </a:lstStyle>
          <a:p>
            <a:pPr fontAlgn="base">
              <a:spcBef>
                <a:spcPct val="0"/>
              </a:spcBef>
              <a:spcAft>
                <a:spcPct val="0"/>
              </a:spcAft>
              <a:defRPr/>
            </a:pPr>
            <a:fld id="{964CBF2B-A112-5B40-9030-350842F2480F}" type="slidenum">
              <a:rPr lang="en-US">
                <a:solidFill>
                  <a:srgbClr val="000000"/>
                </a:solidFill>
                <a:latin typeface="Arial" charset="0"/>
                <a:ea typeface="ＭＳ Ｐゴシック" charset="0"/>
              </a:rPr>
              <a:pPr fontAlgn="base">
                <a:spcBef>
                  <a:spcPct val="0"/>
                </a:spcBef>
                <a:spcAft>
                  <a:spcPct val="0"/>
                </a:spcAft>
                <a:defRPr/>
              </a:pPr>
              <a:t>‹#›</a:t>
            </a:fld>
            <a:endParaRPr lang="en-US" dirty="0">
              <a:solidFill>
                <a:srgbClr val="000000"/>
              </a:solidFill>
              <a:latin typeface="Arial" charset="0"/>
              <a:ea typeface="ＭＳ Ｐゴシック" charset="0"/>
            </a:endParaRPr>
          </a:p>
        </p:txBody>
      </p:sp>
      <p:sp>
        <p:nvSpPr>
          <p:cNvPr id="1032" name="Line 12"/>
          <p:cNvSpPr>
            <a:spLocks noChangeShapeType="1"/>
          </p:cNvSpPr>
          <p:nvPr/>
        </p:nvSpPr>
        <p:spPr bwMode="auto">
          <a:xfrm>
            <a:off x="0" y="6629400"/>
            <a:ext cx="9144000" cy="0"/>
          </a:xfrm>
          <a:prstGeom prst="line">
            <a:avLst/>
          </a:prstGeom>
          <a:noFill/>
          <a:ln w="63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fontAlgn="base">
              <a:spcBef>
                <a:spcPct val="0"/>
              </a:spcBef>
              <a:spcAft>
                <a:spcPct val="0"/>
              </a:spcAft>
              <a:defRPr/>
            </a:pPr>
            <a:endParaRPr lang="en-US" b="1">
              <a:solidFill>
                <a:srgbClr val="000000"/>
              </a:solidFill>
              <a:latin typeface="Arial" charset="0"/>
              <a:ea typeface="ＭＳ Ｐゴシック" charset="0"/>
              <a:cs typeface="ＭＳ Ｐゴシック" charset="0"/>
            </a:endParaRPr>
          </a:p>
        </p:txBody>
      </p:sp>
      <p:sp>
        <p:nvSpPr>
          <p:cNvPr id="1033" name="Text Box 14"/>
          <p:cNvSpPr txBox="1">
            <a:spLocks noChangeArrowheads="1"/>
          </p:cNvSpPr>
          <p:nvPr/>
        </p:nvSpPr>
        <p:spPr bwMode="auto">
          <a:xfrm>
            <a:off x="7680325" y="6416675"/>
            <a:ext cx="18415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sz="2000" b="1">
                <a:solidFill>
                  <a:schemeClr val="tx2"/>
                </a:solidFill>
                <a:latin typeface="Arial" charset="0"/>
              </a:defRPr>
            </a:lvl1pPr>
            <a:lvl2pPr marL="742950" indent="-285750" eaLnBrk="0" hangingPunct="0">
              <a:defRPr sz="2000" b="1">
                <a:solidFill>
                  <a:schemeClr val="tx2"/>
                </a:solidFill>
                <a:latin typeface="Arial" charset="0"/>
              </a:defRPr>
            </a:lvl2pPr>
            <a:lvl3pPr marL="1143000" indent="-228600" eaLnBrk="0" hangingPunct="0">
              <a:defRPr sz="2000" b="1">
                <a:solidFill>
                  <a:schemeClr val="tx2"/>
                </a:solidFill>
                <a:latin typeface="Arial" charset="0"/>
              </a:defRPr>
            </a:lvl3pPr>
            <a:lvl4pPr marL="1600200" indent="-228600" eaLnBrk="0" hangingPunct="0">
              <a:defRPr sz="2000" b="1">
                <a:solidFill>
                  <a:schemeClr val="tx2"/>
                </a:solidFill>
                <a:latin typeface="Arial" charset="0"/>
              </a:defRPr>
            </a:lvl4pPr>
            <a:lvl5pPr marL="2057400" indent="-228600" eaLnBrk="0" hangingPunct="0">
              <a:defRPr sz="2000" b="1">
                <a:solidFill>
                  <a:schemeClr val="tx2"/>
                </a:solidFill>
                <a:latin typeface="Arial" charset="0"/>
              </a:defRPr>
            </a:lvl5pPr>
            <a:lvl6pPr marL="2514600" indent="-228600" eaLnBrk="0" fontAlgn="base" hangingPunct="0">
              <a:spcBef>
                <a:spcPct val="0"/>
              </a:spcBef>
              <a:spcAft>
                <a:spcPct val="0"/>
              </a:spcAft>
              <a:defRPr sz="2000" b="1">
                <a:solidFill>
                  <a:schemeClr val="tx2"/>
                </a:solidFill>
                <a:latin typeface="Arial" charset="0"/>
              </a:defRPr>
            </a:lvl6pPr>
            <a:lvl7pPr marL="2971800" indent="-228600" eaLnBrk="0" fontAlgn="base" hangingPunct="0">
              <a:spcBef>
                <a:spcPct val="0"/>
              </a:spcBef>
              <a:spcAft>
                <a:spcPct val="0"/>
              </a:spcAft>
              <a:defRPr sz="2000" b="1">
                <a:solidFill>
                  <a:schemeClr val="tx2"/>
                </a:solidFill>
                <a:latin typeface="Arial" charset="0"/>
              </a:defRPr>
            </a:lvl7pPr>
            <a:lvl8pPr marL="3429000" indent="-228600" eaLnBrk="0" fontAlgn="base" hangingPunct="0">
              <a:spcBef>
                <a:spcPct val="0"/>
              </a:spcBef>
              <a:spcAft>
                <a:spcPct val="0"/>
              </a:spcAft>
              <a:defRPr sz="2000" b="1">
                <a:solidFill>
                  <a:schemeClr val="tx2"/>
                </a:solidFill>
                <a:latin typeface="Arial" charset="0"/>
              </a:defRPr>
            </a:lvl8pPr>
            <a:lvl9pPr marL="3886200" indent="-228600" eaLnBrk="0" fontAlgn="base" hangingPunct="0">
              <a:spcBef>
                <a:spcPct val="0"/>
              </a:spcBef>
              <a:spcAft>
                <a:spcPct val="0"/>
              </a:spcAft>
              <a:defRPr sz="2000" b="1">
                <a:solidFill>
                  <a:schemeClr val="tx2"/>
                </a:solidFill>
                <a:latin typeface="Arial" charset="0"/>
              </a:defRPr>
            </a:lvl9pPr>
          </a:lstStyle>
          <a:p>
            <a:pPr fontAlgn="base">
              <a:spcBef>
                <a:spcPct val="0"/>
              </a:spcBef>
              <a:spcAft>
                <a:spcPct val="0"/>
              </a:spcAft>
              <a:defRPr/>
            </a:pPr>
            <a:endParaRPr lang="en-GB" sz="3200" b="0" i="1" smtClean="0">
              <a:solidFill>
                <a:srgbClr val="000000"/>
              </a:solidFill>
              <a:ea typeface="ＭＳ Ｐゴシック" charset="0"/>
              <a:cs typeface="ＭＳ Ｐゴシック" charset="0"/>
            </a:endParaRPr>
          </a:p>
        </p:txBody>
      </p:sp>
      <p:sp>
        <p:nvSpPr>
          <p:cNvPr id="1034" name="Rectangle 15"/>
          <p:cNvSpPr>
            <a:spLocks noChangeArrowheads="1"/>
          </p:cNvSpPr>
          <p:nvPr/>
        </p:nvSpPr>
        <p:spPr bwMode="auto">
          <a:xfrm>
            <a:off x="7316788" y="6610350"/>
            <a:ext cx="1370012"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eaLnBrk="0" fontAlgn="base" hangingPunct="0">
              <a:spcBef>
                <a:spcPct val="0"/>
              </a:spcBef>
              <a:spcAft>
                <a:spcPct val="0"/>
              </a:spcAft>
              <a:defRPr/>
            </a:pPr>
            <a:r>
              <a:rPr lang="en-US" sz="1000" dirty="0">
                <a:solidFill>
                  <a:srgbClr val="000066"/>
                </a:solidFill>
                <a:latin typeface="Times New Roman" charset="0"/>
                <a:ea typeface="ＭＳ Ｐゴシック" charset="0"/>
                <a:cs typeface="ＭＳ Ｐゴシック" charset="0"/>
              </a:rPr>
              <a:t> Copyright © </a:t>
            </a:r>
            <a:r>
              <a:rPr lang="en-US" sz="1000" dirty="0" smtClean="0">
                <a:solidFill>
                  <a:srgbClr val="000066"/>
                </a:solidFill>
                <a:latin typeface="Times New Roman" charset="0"/>
                <a:ea typeface="ＭＳ Ｐゴシック" charset="0"/>
                <a:cs typeface="ＭＳ Ｐゴシック" charset="0"/>
              </a:rPr>
              <a:t>2015</a:t>
            </a:r>
            <a:endParaRPr lang="en-US" sz="2400" dirty="0">
              <a:solidFill>
                <a:srgbClr val="000000"/>
              </a:solidFill>
              <a:latin typeface="Times New Roman" charset="0"/>
              <a:ea typeface="ＭＳ Ｐゴシック" charset="0"/>
              <a:cs typeface="ＭＳ Ｐゴシック" charset="0"/>
            </a:endParaRPr>
          </a:p>
        </p:txBody>
      </p:sp>
      <p:pic>
        <p:nvPicPr>
          <p:cNvPr id="1035" name="Picture 16" descr="CYLAB-LEVELPAGEÉoption_3"/>
          <p:cNvPicPr>
            <a:picLocks noChangeAspect="1" noChangeArrowheads="1"/>
          </p:cNvPicPr>
          <p:nvPr/>
        </p:nvPicPr>
        <p:blipFill>
          <a:blip r:embed="rId15" cstate="print">
            <a:extLst>
              <a:ext uri="{28A0092B-C50C-407E-A947-70E740481C1C}">
                <a14:useLocalDpi xmlns:a14="http://schemas.microsoft.com/office/drawing/2010/main" xmlns="" val="0"/>
              </a:ext>
            </a:extLst>
          </a:blip>
          <a:srcRect t="7350" r="84166" b="36079"/>
          <a:stretch>
            <a:fillRect/>
          </a:stretch>
        </p:blipFill>
        <p:spPr bwMode="auto">
          <a:xfrm>
            <a:off x="7621588" y="549275"/>
            <a:ext cx="1447800" cy="403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6" name="Picture 17" descr="CYLAB-LEVELPAGEÉoption_3"/>
          <p:cNvPicPr>
            <a:picLocks noChangeAspect="1" noChangeArrowheads="1"/>
          </p:cNvPicPr>
          <p:nvPr/>
        </p:nvPicPr>
        <p:blipFill>
          <a:blip r:embed="rId16" cstate="print">
            <a:extLst>
              <a:ext uri="{28A0092B-C50C-407E-A947-70E740481C1C}">
                <a14:useLocalDpi xmlns:a14="http://schemas.microsoft.com/office/drawing/2010/main" xmlns="" val="0"/>
              </a:ext>
            </a:extLst>
          </a:blip>
          <a:srcRect l="81390" t="13809" r="1215" b="35857"/>
          <a:stretch>
            <a:fillRect/>
          </a:stretch>
        </p:blipFill>
        <p:spPr bwMode="auto">
          <a:xfrm>
            <a:off x="7623175" y="80963"/>
            <a:ext cx="1446213" cy="325437"/>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561612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89" r:id="rId13"/>
  </p:sldLayoutIdLst>
  <p:timing>
    <p:tnLst>
      <p:par>
        <p:cTn id="1" dur="indefinite" restart="never" nodeType="tmRoot"/>
      </p:par>
    </p:tnLst>
  </p:timing>
  <p:hf hdr="0" ftr="0"/>
  <p:txStyles>
    <p:titleStyle>
      <a:lvl1pPr algn="ctr" rtl="0" eaLnBrk="0" fontAlgn="base" hangingPunct="0">
        <a:spcBef>
          <a:spcPct val="0"/>
        </a:spcBef>
        <a:spcAft>
          <a:spcPct val="0"/>
        </a:spcAft>
        <a:defRPr sz="4400">
          <a:solidFill>
            <a:srgbClr val="A5002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rgbClr val="A50021"/>
          </a:solidFill>
          <a:latin typeface="Arial" pitchFamily="34" charset="0"/>
          <a:ea typeface="ＭＳ Ｐゴシック" charset="0"/>
          <a:cs typeface="ＭＳ Ｐゴシック" charset="0"/>
        </a:defRPr>
      </a:lvl2pPr>
      <a:lvl3pPr algn="ctr" rtl="0" eaLnBrk="0" fontAlgn="base" hangingPunct="0">
        <a:spcBef>
          <a:spcPct val="0"/>
        </a:spcBef>
        <a:spcAft>
          <a:spcPct val="0"/>
        </a:spcAft>
        <a:defRPr sz="4400">
          <a:solidFill>
            <a:srgbClr val="A50021"/>
          </a:solidFill>
          <a:latin typeface="Arial" pitchFamily="34" charset="0"/>
          <a:ea typeface="ＭＳ Ｐゴシック" charset="0"/>
          <a:cs typeface="ＭＳ Ｐゴシック" charset="0"/>
        </a:defRPr>
      </a:lvl3pPr>
      <a:lvl4pPr algn="ctr" rtl="0" eaLnBrk="0" fontAlgn="base" hangingPunct="0">
        <a:spcBef>
          <a:spcPct val="0"/>
        </a:spcBef>
        <a:spcAft>
          <a:spcPct val="0"/>
        </a:spcAft>
        <a:defRPr sz="4400">
          <a:solidFill>
            <a:srgbClr val="A50021"/>
          </a:solidFill>
          <a:latin typeface="Arial" pitchFamily="34" charset="0"/>
          <a:ea typeface="ＭＳ Ｐゴシック" charset="0"/>
          <a:cs typeface="ＭＳ Ｐゴシック" charset="0"/>
        </a:defRPr>
      </a:lvl4pPr>
      <a:lvl5pPr algn="ctr" rtl="0" eaLnBrk="0" fontAlgn="base" hangingPunct="0">
        <a:spcBef>
          <a:spcPct val="0"/>
        </a:spcBef>
        <a:spcAft>
          <a:spcPct val="0"/>
        </a:spcAft>
        <a:defRPr sz="4400">
          <a:solidFill>
            <a:srgbClr val="A50021"/>
          </a:solidFill>
          <a:latin typeface="Arial" pitchFamily="34" charset="0"/>
          <a:ea typeface="ＭＳ Ｐゴシック" charset="0"/>
          <a:cs typeface="ＭＳ Ｐゴシック" charset="0"/>
        </a:defRPr>
      </a:lvl5pPr>
      <a:lvl6pPr marL="457200" algn="ctr" rtl="0" fontAlgn="base">
        <a:spcBef>
          <a:spcPct val="0"/>
        </a:spcBef>
        <a:spcAft>
          <a:spcPct val="0"/>
        </a:spcAft>
        <a:defRPr sz="4400">
          <a:solidFill>
            <a:srgbClr val="A50021"/>
          </a:solidFill>
          <a:latin typeface="Arial" pitchFamily="34" charset="0"/>
        </a:defRPr>
      </a:lvl6pPr>
      <a:lvl7pPr marL="914400" algn="ctr" rtl="0" fontAlgn="base">
        <a:spcBef>
          <a:spcPct val="0"/>
        </a:spcBef>
        <a:spcAft>
          <a:spcPct val="0"/>
        </a:spcAft>
        <a:defRPr sz="4400">
          <a:solidFill>
            <a:srgbClr val="A50021"/>
          </a:solidFill>
          <a:latin typeface="Arial" pitchFamily="34" charset="0"/>
        </a:defRPr>
      </a:lvl7pPr>
      <a:lvl8pPr marL="1371600" algn="ctr" rtl="0" fontAlgn="base">
        <a:spcBef>
          <a:spcPct val="0"/>
        </a:spcBef>
        <a:spcAft>
          <a:spcPct val="0"/>
        </a:spcAft>
        <a:defRPr sz="4400">
          <a:solidFill>
            <a:srgbClr val="A50021"/>
          </a:solidFill>
          <a:latin typeface="Arial" pitchFamily="34" charset="0"/>
        </a:defRPr>
      </a:lvl8pPr>
      <a:lvl9pPr marL="1828800" algn="ctr" rtl="0" fontAlgn="base">
        <a:spcBef>
          <a:spcPct val="0"/>
        </a:spcBef>
        <a:spcAft>
          <a:spcPct val="0"/>
        </a:spcAft>
        <a:defRPr sz="4400">
          <a:solidFill>
            <a:srgbClr val="A50021"/>
          </a:solidFill>
          <a:latin typeface="Arial" pitchFamily="34" charset="0"/>
        </a:defRPr>
      </a:lvl9pPr>
    </p:titleStyle>
    <p:bodyStyle>
      <a:lvl1pPr marL="342900" indent="-342900" algn="l" rtl="0" eaLnBrk="0" fontAlgn="base" hangingPunct="0">
        <a:spcBef>
          <a:spcPct val="20000"/>
        </a:spcBef>
        <a:spcAft>
          <a:spcPct val="0"/>
        </a:spcAft>
        <a:buSzPct val="120000"/>
        <a:buChar char="•"/>
        <a:defRPr sz="2400" b="1">
          <a:solidFill>
            <a:srgbClr val="000066"/>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Wingdings" charset="0"/>
        <a:buChar char="§"/>
        <a:defRPr sz="2000" b="1">
          <a:solidFill>
            <a:srgbClr val="000066"/>
          </a:solidFill>
          <a:latin typeface="+mn-lt"/>
          <a:ea typeface="ＭＳ Ｐゴシック" charset="0"/>
        </a:defRPr>
      </a:lvl2pPr>
      <a:lvl3pPr marL="1143000" indent="-228600" algn="l" rtl="0" eaLnBrk="0" fontAlgn="base" hangingPunct="0">
        <a:spcBef>
          <a:spcPct val="20000"/>
        </a:spcBef>
        <a:spcAft>
          <a:spcPct val="0"/>
        </a:spcAft>
        <a:buChar char="•"/>
        <a:defRPr sz="2000">
          <a:solidFill>
            <a:srgbClr val="000066"/>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Apr 29,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F29DAF-4E32-3845-8467-0CE60168B53C}" type="slidenum">
              <a:rPr lang="en-US" smtClean="0"/>
              <a:pPr/>
              <a:t>‹#›</a:t>
            </a:fld>
            <a:endParaRPr lang="en-US"/>
          </a:p>
        </p:txBody>
      </p:sp>
    </p:spTree>
    <p:extLst>
      <p:ext uri="{BB962C8B-B14F-4D97-AF65-F5344CB8AC3E}">
        <p14:creationId xmlns:p14="http://schemas.microsoft.com/office/powerpoint/2010/main" xmlns="" val="3630166485"/>
      </p:ext>
    </p:extLst>
  </p:cSld>
  <p:clrMap bg1="lt1" tx1="dk1" bg2="lt2" tx2="dk2" accent1="accent1" accent2="accent2" accent3="accent3" accent4="accent4" accent5="accent5" accent6="accent6" hlink="hlink" folHlink="folHlink"/>
  <p:sldLayoutIdLst>
    <p:sldLayoutId id="2147483688"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7d@andrew.cmu.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2.png"/><Relationship Id="rId4" Type="http://schemas.openxmlformats.org/officeDocument/2006/relationships/image" Target="../media/image14.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4.wmf"/><Relationship Id="rId5" Type="http://schemas.openxmlformats.org/officeDocument/2006/relationships/image" Target="../media/image18.png"/><Relationship Id="rId4" Type="http://schemas.openxmlformats.org/officeDocument/2006/relationships/image" Target="../media/image17.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2.pn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ChangeArrowheads="1"/>
          </p:cNvSpPr>
          <p:nvPr/>
        </p:nvSpPr>
        <p:spPr bwMode="auto">
          <a:xfrm>
            <a:off x="0" y="3200400"/>
            <a:ext cx="8978900" cy="3293209"/>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lgn="ctr" fontAlgn="base">
              <a:spcBef>
                <a:spcPct val="0"/>
              </a:spcBef>
              <a:spcAft>
                <a:spcPct val="0"/>
              </a:spcAft>
              <a:defRPr/>
            </a:pPr>
            <a:r>
              <a:rPr lang="en-US" sz="2400" b="1" dirty="0" smtClean="0">
                <a:solidFill>
                  <a:srgbClr val="000000"/>
                </a:solidFill>
                <a:latin typeface="Arial" charset="0"/>
                <a:ea typeface="ＭＳ Ｐゴシック" charset="0"/>
                <a:cs typeface="ＭＳ Ｐゴシック" charset="0"/>
              </a:rPr>
              <a:t>Miao Yu</a:t>
            </a:r>
            <a:r>
              <a:rPr lang="en-US" sz="2400" dirty="0" smtClean="0">
                <a:solidFill>
                  <a:srgbClr val="000000"/>
                </a:solidFill>
                <a:latin typeface="Arial" charset="0"/>
                <a:ea typeface="ＭＳ Ｐゴシック" charset="0"/>
                <a:cs typeface="ＭＳ Ｐゴシック" charset="0"/>
              </a:rPr>
              <a:t>, Virgil D. Gligor, and </a:t>
            </a:r>
            <a:r>
              <a:rPr lang="en-US" altLang="zh-CN" sz="2400" dirty="0" err="1" smtClean="0">
                <a:solidFill>
                  <a:srgbClr val="000000"/>
                </a:solidFill>
                <a:latin typeface="Arial" charset="0"/>
                <a:ea typeface="ＭＳ Ｐゴシック" charset="0"/>
                <a:cs typeface="ＭＳ Ｐゴシック" charset="0"/>
              </a:rPr>
              <a:t>Zongwei</a:t>
            </a:r>
            <a:r>
              <a:rPr lang="en-US" altLang="zh-CN" sz="2400" dirty="0" smtClean="0">
                <a:solidFill>
                  <a:srgbClr val="000000"/>
                </a:solidFill>
                <a:latin typeface="Arial" charset="0"/>
                <a:ea typeface="ＭＳ Ｐゴシック" charset="0"/>
                <a:cs typeface="ＭＳ Ｐゴシック" charset="0"/>
              </a:rPr>
              <a:t> Zhou</a:t>
            </a:r>
          </a:p>
          <a:p>
            <a:pPr algn="ctr" fontAlgn="base">
              <a:spcBef>
                <a:spcPct val="0"/>
              </a:spcBef>
              <a:spcAft>
                <a:spcPct val="0"/>
              </a:spcAft>
              <a:defRPr/>
            </a:pPr>
            <a:endParaRPr lang="en-US" sz="2400" dirty="0">
              <a:solidFill>
                <a:srgbClr val="000000"/>
              </a:solidFill>
              <a:latin typeface="Arial" charset="0"/>
              <a:ea typeface="ＭＳ Ｐゴシック" charset="0"/>
              <a:cs typeface="ＭＳ Ｐゴシック" charset="0"/>
            </a:endParaRPr>
          </a:p>
          <a:p>
            <a:pPr algn="ctr" fontAlgn="base">
              <a:spcBef>
                <a:spcPct val="0"/>
              </a:spcBef>
              <a:spcAft>
                <a:spcPct val="0"/>
              </a:spcAft>
              <a:defRPr/>
            </a:pPr>
            <a:r>
              <a:rPr lang="en-US" sz="2000" dirty="0" err="1" smtClean="0">
                <a:solidFill>
                  <a:srgbClr val="000000"/>
                </a:solidFill>
                <a:latin typeface="Arial" charset="0"/>
                <a:ea typeface="ＭＳ Ｐゴシック" charset="0"/>
                <a:cs typeface="ＭＳ Ｐゴシック" charset="0"/>
              </a:rPr>
              <a:t>CyLab</a:t>
            </a:r>
            <a:r>
              <a:rPr lang="en-US" sz="2000" dirty="0" smtClean="0">
                <a:solidFill>
                  <a:srgbClr val="000000"/>
                </a:solidFill>
                <a:latin typeface="Arial" charset="0"/>
                <a:ea typeface="ＭＳ Ｐゴシック" charset="0"/>
                <a:cs typeface="ＭＳ Ｐゴシック" charset="0"/>
              </a:rPr>
              <a:t> and ECE Department</a:t>
            </a:r>
          </a:p>
          <a:p>
            <a:pPr algn="ctr" fontAlgn="base">
              <a:spcBef>
                <a:spcPct val="0"/>
              </a:spcBef>
              <a:spcAft>
                <a:spcPct val="0"/>
              </a:spcAft>
              <a:defRPr/>
            </a:pPr>
            <a:r>
              <a:rPr lang="en-US" sz="2000" dirty="0" smtClean="0">
                <a:solidFill>
                  <a:srgbClr val="000000"/>
                </a:solidFill>
                <a:latin typeface="Arial" charset="0"/>
                <a:ea typeface="ＭＳ Ｐゴシック" charset="0"/>
                <a:cs typeface="ＭＳ Ｐゴシック" charset="0"/>
              </a:rPr>
              <a:t>Carnegie </a:t>
            </a:r>
            <a:r>
              <a:rPr lang="en-US" sz="2000" dirty="0">
                <a:solidFill>
                  <a:srgbClr val="000000"/>
                </a:solidFill>
                <a:latin typeface="Arial" charset="0"/>
                <a:ea typeface="ＭＳ Ｐゴシック" charset="0"/>
                <a:cs typeface="ＭＳ Ｐゴシック" charset="0"/>
              </a:rPr>
              <a:t>Mellon </a:t>
            </a:r>
            <a:r>
              <a:rPr lang="en-US" sz="2000" dirty="0" smtClean="0">
                <a:solidFill>
                  <a:srgbClr val="000000"/>
                </a:solidFill>
                <a:latin typeface="Arial" charset="0"/>
                <a:ea typeface="ＭＳ Ｐゴシック" charset="0"/>
                <a:cs typeface="ＭＳ Ｐゴシック" charset="0"/>
              </a:rPr>
              <a:t>University</a:t>
            </a:r>
          </a:p>
          <a:p>
            <a:pPr algn="ctr" fontAlgn="base">
              <a:spcBef>
                <a:spcPct val="0"/>
              </a:spcBef>
              <a:spcAft>
                <a:spcPct val="0"/>
              </a:spcAft>
              <a:defRPr/>
            </a:pPr>
            <a:endParaRPr lang="en-US" sz="2000" dirty="0">
              <a:solidFill>
                <a:srgbClr val="000000"/>
              </a:solidFill>
              <a:latin typeface="Arial" charset="0"/>
              <a:ea typeface="ＭＳ Ｐゴシック" charset="0"/>
              <a:cs typeface="ＭＳ Ｐゴシック" charset="0"/>
            </a:endParaRPr>
          </a:p>
          <a:p>
            <a:pPr algn="ctr" fontAlgn="base">
              <a:spcBef>
                <a:spcPct val="0"/>
              </a:spcBef>
              <a:spcAft>
                <a:spcPct val="0"/>
              </a:spcAft>
              <a:defRPr/>
            </a:pPr>
            <a:r>
              <a:rPr lang="en-US" sz="2000" dirty="0" smtClean="0">
                <a:latin typeface="Arial" charset="0"/>
                <a:ea typeface="ＭＳ Ｐゴシック" charset="0"/>
                <a:cs typeface="ＭＳ Ｐゴシック" charset="0"/>
                <a:hlinkClick r:id="rId3"/>
              </a:rPr>
              <a:t>{miaoy1, </a:t>
            </a:r>
            <a:r>
              <a:rPr lang="en-US" sz="2000" dirty="0" err="1" smtClean="0">
                <a:latin typeface="Arial" charset="0"/>
                <a:ea typeface="ＭＳ Ｐゴシック" charset="0"/>
                <a:cs typeface="ＭＳ Ｐゴシック" charset="0"/>
                <a:hlinkClick r:id="rId3"/>
              </a:rPr>
              <a:t>virgil</a:t>
            </a:r>
            <a:r>
              <a:rPr lang="en-US" sz="2000" dirty="0" smtClean="0">
                <a:latin typeface="Arial" charset="0"/>
                <a:ea typeface="ＭＳ Ｐゴシック" charset="0"/>
                <a:cs typeface="ＭＳ Ｐゴシック" charset="0"/>
                <a:hlinkClick r:id="rId3"/>
              </a:rPr>
              <a:t>}@</a:t>
            </a:r>
            <a:r>
              <a:rPr lang="en-US" sz="2000" dirty="0" err="1" smtClean="0">
                <a:latin typeface="Arial" charset="0"/>
                <a:ea typeface="ＭＳ Ｐゴシック" charset="0"/>
                <a:cs typeface="ＭＳ Ｐゴシック" charset="0"/>
                <a:hlinkClick r:id="rId3"/>
              </a:rPr>
              <a:t>andrew.cmu.edu</a:t>
            </a:r>
            <a:r>
              <a:rPr lang="en-US" sz="2000" dirty="0" smtClean="0">
                <a:latin typeface="Arial" charset="0"/>
                <a:ea typeface="ＭＳ Ｐゴシック" charset="0"/>
                <a:cs typeface="ＭＳ Ｐゴシック" charset="0"/>
                <a:hlinkClick r:id="rId3"/>
              </a:rPr>
              <a:t>, zongwei@alumni.cmu.edu</a:t>
            </a:r>
            <a:endParaRPr lang="en-US" sz="2000" dirty="0">
              <a:latin typeface="Arial" charset="0"/>
              <a:ea typeface="ＭＳ Ｐゴシック" charset="0"/>
              <a:cs typeface="ＭＳ Ｐゴシック" charset="0"/>
              <a:hlinkClick r:id="rId3"/>
            </a:endParaRPr>
          </a:p>
          <a:p>
            <a:pPr algn="ctr" fontAlgn="base">
              <a:spcBef>
                <a:spcPct val="0"/>
              </a:spcBef>
              <a:spcAft>
                <a:spcPct val="0"/>
              </a:spcAft>
              <a:defRPr/>
            </a:pPr>
            <a:endParaRPr lang="en-US" sz="2000" b="1" dirty="0" smtClean="0">
              <a:solidFill>
                <a:srgbClr val="000000"/>
              </a:solidFill>
              <a:latin typeface="Arial" charset="0"/>
              <a:ea typeface="ＭＳ Ｐゴシック" charset="0"/>
              <a:cs typeface="ＭＳ Ｐゴシック" charset="0"/>
            </a:endParaRPr>
          </a:p>
          <a:p>
            <a:pPr algn="ctr" fontAlgn="base">
              <a:spcBef>
                <a:spcPct val="0"/>
              </a:spcBef>
              <a:spcAft>
                <a:spcPct val="0"/>
              </a:spcAft>
              <a:defRPr/>
            </a:pPr>
            <a:r>
              <a:rPr lang="en-US" sz="2000" dirty="0" smtClean="0">
                <a:solidFill>
                  <a:srgbClr val="000000"/>
                </a:solidFill>
                <a:latin typeface="Arial" charset="0"/>
                <a:ea typeface="ＭＳ Ｐゴシック" charset="0"/>
                <a:cs typeface="ＭＳ Ｐゴシック" charset="0"/>
              </a:rPr>
              <a:t>ACM CCS </a:t>
            </a:r>
          </a:p>
          <a:p>
            <a:pPr algn="ctr" fontAlgn="base">
              <a:spcBef>
                <a:spcPct val="0"/>
              </a:spcBef>
              <a:spcAft>
                <a:spcPct val="0"/>
              </a:spcAft>
              <a:defRPr/>
            </a:pPr>
            <a:r>
              <a:rPr lang="en-US" sz="2000" dirty="0" smtClean="0">
                <a:solidFill>
                  <a:srgbClr val="000000"/>
                </a:solidFill>
                <a:latin typeface="Arial" charset="0"/>
                <a:ea typeface="ＭＳ Ｐゴシック" charset="0"/>
                <a:cs typeface="ＭＳ Ｐゴシック" charset="0"/>
              </a:rPr>
              <a:t>Denver, Colorado</a:t>
            </a:r>
            <a:endParaRPr lang="en-US" sz="2000" dirty="0">
              <a:solidFill>
                <a:srgbClr val="000000"/>
              </a:solidFill>
              <a:latin typeface="Arial" charset="0"/>
              <a:ea typeface="ＭＳ Ｐゴシック" charset="0"/>
              <a:cs typeface="ＭＳ Ｐゴシック" charset="0"/>
            </a:endParaRPr>
          </a:p>
          <a:p>
            <a:pPr algn="ctr" fontAlgn="base">
              <a:spcBef>
                <a:spcPct val="0"/>
              </a:spcBef>
              <a:spcAft>
                <a:spcPct val="0"/>
              </a:spcAft>
              <a:defRPr/>
            </a:pPr>
            <a:r>
              <a:rPr lang="en-US" sz="2000" dirty="0" smtClean="0">
                <a:solidFill>
                  <a:srgbClr val="000000"/>
                </a:solidFill>
                <a:latin typeface="Calibri" charset="0"/>
                <a:ea typeface="ＭＳ Ｐゴシック" charset="0"/>
                <a:cs typeface="ＭＳ Ｐゴシック" charset="0"/>
              </a:rPr>
              <a:t>October 14, 2015</a:t>
            </a:r>
          </a:p>
        </p:txBody>
      </p:sp>
      <p:sp>
        <p:nvSpPr>
          <p:cNvPr id="8" name="Title 1"/>
          <p:cNvSpPr txBox="1">
            <a:spLocks/>
          </p:cNvSpPr>
          <p:nvPr/>
        </p:nvSpPr>
        <p:spPr bwMode="auto">
          <a:xfrm>
            <a:off x="304800" y="1524000"/>
            <a:ext cx="8534400" cy="1470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normAutofit fontScale="97500"/>
          </a:bodyPr>
          <a:lstStyle>
            <a:lvl1pPr algn="ctr" rtl="0" eaLnBrk="0" fontAlgn="base" hangingPunct="0">
              <a:spcBef>
                <a:spcPct val="0"/>
              </a:spcBef>
              <a:spcAft>
                <a:spcPct val="0"/>
              </a:spcAft>
              <a:defRPr sz="4400">
                <a:solidFill>
                  <a:srgbClr val="A5002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rgbClr val="A50021"/>
                </a:solidFill>
                <a:latin typeface="Arial" pitchFamily="34" charset="0"/>
                <a:ea typeface="ＭＳ Ｐゴシック" charset="0"/>
                <a:cs typeface="ＭＳ Ｐゴシック" charset="0"/>
              </a:defRPr>
            </a:lvl2pPr>
            <a:lvl3pPr algn="ctr" rtl="0" eaLnBrk="0" fontAlgn="base" hangingPunct="0">
              <a:spcBef>
                <a:spcPct val="0"/>
              </a:spcBef>
              <a:spcAft>
                <a:spcPct val="0"/>
              </a:spcAft>
              <a:defRPr sz="4400">
                <a:solidFill>
                  <a:srgbClr val="A50021"/>
                </a:solidFill>
                <a:latin typeface="Arial" pitchFamily="34" charset="0"/>
                <a:ea typeface="ＭＳ Ｐゴシック" charset="0"/>
                <a:cs typeface="ＭＳ Ｐゴシック" charset="0"/>
              </a:defRPr>
            </a:lvl3pPr>
            <a:lvl4pPr algn="ctr" rtl="0" eaLnBrk="0" fontAlgn="base" hangingPunct="0">
              <a:spcBef>
                <a:spcPct val="0"/>
              </a:spcBef>
              <a:spcAft>
                <a:spcPct val="0"/>
              </a:spcAft>
              <a:defRPr sz="4400">
                <a:solidFill>
                  <a:srgbClr val="A50021"/>
                </a:solidFill>
                <a:latin typeface="Arial" pitchFamily="34" charset="0"/>
                <a:ea typeface="ＭＳ Ｐゴシック" charset="0"/>
                <a:cs typeface="ＭＳ Ｐゴシック" charset="0"/>
              </a:defRPr>
            </a:lvl4pPr>
            <a:lvl5pPr algn="ctr" rtl="0" eaLnBrk="0" fontAlgn="base" hangingPunct="0">
              <a:spcBef>
                <a:spcPct val="0"/>
              </a:spcBef>
              <a:spcAft>
                <a:spcPct val="0"/>
              </a:spcAft>
              <a:defRPr sz="4400">
                <a:solidFill>
                  <a:srgbClr val="A50021"/>
                </a:solidFill>
                <a:latin typeface="Arial" pitchFamily="34" charset="0"/>
                <a:ea typeface="ＭＳ Ｐゴシック" charset="0"/>
                <a:cs typeface="ＭＳ Ｐゴシック" charset="0"/>
              </a:defRPr>
            </a:lvl5pPr>
            <a:lvl6pPr marL="457200" algn="ctr" rtl="0" fontAlgn="base">
              <a:spcBef>
                <a:spcPct val="0"/>
              </a:spcBef>
              <a:spcAft>
                <a:spcPct val="0"/>
              </a:spcAft>
              <a:defRPr sz="4400">
                <a:solidFill>
                  <a:srgbClr val="A50021"/>
                </a:solidFill>
                <a:latin typeface="Arial" pitchFamily="34" charset="0"/>
              </a:defRPr>
            </a:lvl6pPr>
            <a:lvl7pPr marL="914400" algn="ctr" rtl="0" fontAlgn="base">
              <a:spcBef>
                <a:spcPct val="0"/>
              </a:spcBef>
              <a:spcAft>
                <a:spcPct val="0"/>
              </a:spcAft>
              <a:defRPr sz="4400">
                <a:solidFill>
                  <a:srgbClr val="A50021"/>
                </a:solidFill>
                <a:latin typeface="Arial" pitchFamily="34" charset="0"/>
              </a:defRPr>
            </a:lvl7pPr>
            <a:lvl8pPr marL="1371600" algn="ctr" rtl="0" fontAlgn="base">
              <a:spcBef>
                <a:spcPct val="0"/>
              </a:spcBef>
              <a:spcAft>
                <a:spcPct val="0"/>
              </a:spcAft>
              <a:defRPr sz="4400">
                <a:solidFill>
                  <a:srgbClr val="A50021"/>
                </a:solidFill>
                <a:latin typeface="Arial" pitchFamily="34" charset="0"/>
              </a:defRPr>
            </a:lvl8pPr>
            <a:lvl9pPr marL="1828800" algn="ctr" rtl="0" fontAlgn="base">
              <a:spcBef>
                <a:spcPct val="0"/>
              </a:spcBef>
              <a:spcAft>
                <a:spcPct val="0"/>
              </a:spcAft>
              <a:defRPr sz="4400">
                <a:solidFill>
                  <a:srgbClr val="A50021"/>
                </a:solidFill>
                <a:latin typeface="Arial" pitchFamily="34" charset="0"/>
              </a:defRPr>
            </a:lvl9pPr>
          </a:lstStyle>
          <a:p>
            <a:r>
              <a:rPr lang="en-US" sz="3600" b="1" dirty="0" smtClean="0">
                <a:solidFill>
                  <a:schemeClr val="tx1"/>
                </a:solidFill>
              </a:rPr>
              <a:t>Trusted Display on Untrusted Commodity Platforms</a:t>
            </a:r>
            <a:endParaRPr lang="en-US" sz="3600" b="1" dirty="0">
              <a:solidFill>
                <a:schemeClr val="tx1"/>
              </a:solidFill>
            </a:endParaRPr>
          </a:p>
        </p:txBody>
      </p:sp>
      <p:sp>
        <p:nvSpPr>
          <p:cNvPr id="3" name="Slide Number Placeholder 2"/>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1</a:t>
            </a:fld>
            <a:endParaRPr lang="en-US" dirty="0">
              <a:solidFill>
                <a:srgbClr val="000000"/>
              </a:solidFill>
            </a:endParaRPr>
          </a:p>
        </p:txBody>
      </p:sp>
    </p:spTree>
    <p:extLst>
      <p:ext uri="{BB962C8B-B14F-4D97-AF65-F5344CB8AC3E}">
        <p14:creationId xmlns:p14="http://schemas.microsoft.com/office/powerpoint/2010/main" xmlns="" val="4258748369"/>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10</a:t>
            </a:fld>
            <a:endParaRPr lang="en-US" dirty="0">
              <a:solidFill>
                <a:srgbClr val="000000"/>
              </a:solidFill>
            </a:endParaRPr>
          </a:p>
        </p:txBody>
      </p:sp>
      <p:sp>
        <p:nvSpPr>
          <p:cNvPr id="4" name="TextBox 3"/>
          <p:cNvSpPr txBox="1"/>
          <p:nvPr/>
        </p:nvSpPr>
        <p:spPr>
          <a:xfrm>
            <a:off x="2667000" y="1327189"/>
            <a:ext cx="6629400" cy="3016211"/>
          </a:xfrm>
          <a:prstGeom prst="rect">
            <a:avLst/>
          </a:prstGeom>
          <a:noFill/>
        </p:spPr>
        <p:txBody>
          <a:bodyPr wrap="square" rtlCol="0">
            <a:spAutoFit/>
          </a:bodyPr>
          <a:lstStyle/>
          <a:p>
            <a:pPr>
              <a:buFont typeface="Wingdings" pitchFamily="2" charset="2"/>
              <a:buChar char="Ø"/>
            </a:pPr>
            <a:r>
              <a:rPr lang="en-US" altLang="zh-CN" sz="2400" dirty="0" smtClean="0"/>
              <a:t> </a:t>
            </a:r>
            <a:r>
              <a:rPr lang="en-US" altLang="zh-CN" sz="2400" b="1" dirty="0" smtClean="0"/>
              <a:t>Insecure</a:t>
            </a:r>
            <a:r>
              <a:rPr lang="en-US" altLang="zh-CN" sz="2400" dirty="0"/>
              <a:t>: Inadequate GPU HW </a:t>
            </a:r>
          </a:p>
          <a:p>
            <a:r>
              <a:rPr lang="en-US" altLang="zh-CN" sz="2800" dirty="0"/>
              <a:t>     </a:t>
            </a:r>
            <a:r>
              <a:rPr lang="en-US" altLang="zh-CN" sz="2800" dirty="0" smtClean="0"/>
              <a:t> </a:t>
            </a:r>
            <a:r>
              <a:rPr lang="en-US" altLang="zh-CN" sz="2200" dirty="0" smtClean="0"/>
              <a:t>- </a:t>
            </a:r>
            <a:r>
              <a:rPr lang="en-US" altLang="zh-CN" sz="2200" dirty="0"/>
              <a:t>malicious</a:t>
            </a:r>
            <a:r>
              <a:rPr lang="en-US" altLang="zh-CN" sz="2200" dirty="0">
                <a:solidFill>
                  <a:srgbClr val="FF0000"/>
                </a:solidFill>
              </a:rPr>
              <a:t> </a:t>
            </a:r>
            <a:r>
              <a:rPr lang="en-US" altLang="zh-CN" sz="2200" dirty="0"/>
              <a:t>GPU instructions break </a:t>
            </a:r>
          </a:p>
          <a:p>
            <a:r>
              <a:rPr lang="en-US" altLang="zh-CN" sz="2200" dirty="0"/>
              <a:t>           GPU address space </a:t>
            </a:r>
            <a:r>
              <a:rPr lang="en-US" altLang="zh-CN" sz="2200" dirty="0" smtClean="0"/>
              <a:t>separation</a:t>
            </a:r>
          </a:p>
          <a:p>
            <a:pPr>
              <a:buFont typeface="Wingdings" pitchFamily="2" charset="2"/>
              <a:buChar char="Ø"/>
            </a:pPr>
            <a:endParaRPr lang="en-US" altLang="zh-CN" sz="2400" dirty="0"/>
          </a:p>
          <a:p>
            <a:pPr>
              <a:buFont typeface="Wingdings" pitchFamily="2" charset="2"/>
              <a:buChar char="Ø"/>
            </a:pPr>
            <a:r>
              <a:rPr lang="en-US" altLang="zh-CN" sz="2400" dirty="0" smtClean="0"/>
              <a:t> </a:t>
            </a:r>
            <a:r>
              <a:rPr lang="en-US" altLang="zh-CN" sz="2400" b="1" dirty="0" smtClean="0"/>
              <a:t>Lacks assurance</a:t>
            </a:r>
            <a:r>
              <a:rPr lang="en-US" altLang="zh-CN" sz="2400" dirty="0" smtClean="0"/>
              <a:t>: </a:t>
            </a:r>
            <a:r>
              <a:rPr lang="en-US" altLang="zh-CN" sz="2400" dirty="0"/>
              <a:t>u</a:t>
            </a:r>
            <a:r>
              <a:rPr lang="en-US" altLang="zh-CN" sz="2400" dirty="0" smtClean="0"/>
              <a:t>nverifiable code base</a:t>
            </a:r>
          </a:p>
          <a:p>
            <a:pPr lvl="1"/>
            <a:r>
              <a:rPr lang="en-US" altLang="zh-CN" sz="2400" dirty="0" smtClean="0"/>
              <a:t> - </a:t>
            </a:r>
            <a:r>
              <a:rPr lang="en-US" altLang="zh-CN" sz="2200" dirty="0" smtClean="0"/>
              <a:t>multiplexing GPU among VMs is complex</a:t>
            </a:r>
          </a:p>
          <a:p>
            <a:pPr lvl="2">
              <a:buFont typeface="Arial" pitchFamily="34" charset="0"/>
              <a:buChar char="•"/>
            </a:pPr>
            <a:r>
              <a:rPr lang="en-US" altLang="zh-CN" sz="2000" dirty="0" smtClean="0"/>
              <a:t> </a:t>
            </a:r>
            <a:r>
              <a:rPr lang="en-US" altLang="zh-CN" dirty="0" smtClean="0"/>
              <a:t>e.g., emulating accesses to all GPU configuration</a:t>
            </a:r>
          </a:p>
          <a:p>
            <a:pPr lvl="2"/>
            <a:r>
              <a:rPr lang="en-US" altLang="zh-CN" dirty="0" smtClean="0"/>
              <a:t>registers</a:t>
            </a:r>
          </a:p>
        </p:txBody>
      </p:sp>
      <p:sp>
        <p:nvSpPr>
          <p:cNvPr id="5" name="TextBox 4"/>
          <p:cNvSpPr txBox="1"/>
          <p:nvPr/>
        </p:nvSpPr>
        <p:spPr>
          <a:xfrm>
            <a:off x="152400" y="1905000"/>
            <a:ext cx="2286000" cy="830997"/>
          </a:xfrm>
          <a:prstGeom prst="rect">
            <a:avLst/>
          </a:prstGeom>
          <a:noFill/>
        </p:spPr>
        <p:txBody>
          <a:bodyPr wrap="square" rtlCol="0">
            <a:spAutoFit/>
          </a:bodyPr>
          <a:lstStyle/>
          <a:p>
            <a:pPr algn="ctr"/>
            <a:r>
              <a:rPr lang="en-US" sz="2400" b="1" dirty="0" smtClean="0"/>
              <a:t>Full GPU </a:t>
            </a:r>
          </a:p>
          <a:p>
            <a:pPr algn="ctr"/>
            <a:r>
              <a:rPr lang="en-US" sz="2400" b="1" dirty="0" smtClean="0"/>
              <a:t>Virtualization</a:t>
            </a:r>
            <a:endParaRPr lang="en-US" sz="2400" b="1" dirty="0"/>
          </a:p>
        </p:txBody>
      </p:sp>
      <p:cxnSp>
        <p:nvCxnSpPr>
          <p:cNvPr id="7" name="Straight Arrow Connector 6"/>
          <p:cNvCxnSpPr/>
          <p:nvPr/>
        </p:nvCxnSpPr>
        <p:spPr bwMode="auto">
          <a:xfrm>
            <a:off x="2590800" y="1371600"/>
            <a:ext cx="0" cy="2819400"/>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 name="Text Box 36"/>
          <p:cNvSpPr txBox="1">
            <a:spLocks noChangeArrowheads="1"/>
          </p:cNvSpPr>
          <p:nvPr/>
        </p:nvSpPr>
        <p:spPr bwMode="auto">
          <a:xfrm>
            <a:off x="0" y="304800"/>
            <a:ext cx="69342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chemeClr val="tx1"/>
                </a:solidFill>
              </a:rPr>
              <a:t>In Summary</a:t>
            </a:r>
          </a:p>
        </p:txBody>
      </p:sp>
      <p:grpSp>
        <p:nvGrpSpPr>
          <p:cNvPr id="11" name="Group 13"/>
          <p:cNvGrpSpPr/>
          <p:nvPr/>
        </p:nvGrpSpPr>
        <p:grpSpPr>
          <a:xfrm>
            <a:off x="-152400" y="4800600"/>
            <a:ext cx="2819400" cy="1447800"/>
            <a:chOff x="152400" y="4953000"/>
            <a:chExt cx="2286000" cy="1447800"/>
          </a:xfrm>
        </p:grpSpPr>
        <p:sp>
          <p:nvSpPr>
            <p:cNvPr id="12" name="TextBox 11"/>
            <p:cNvSpPr txBox="1"/>
            <p:nvPr/>
          </p:nvSpPr>
          <p:spPr>
            <a:xfrm>
              <a:off x="152400" y="5265003"/>
              <a:ext cx="2286000" cy="830997"/>
            </a:xfrm>
            <a:prstGeom prst="rect">
              <a:avLst/>
            </a:prstGeom>
            <a:noFill/>
          </p:spPr>
          <p:txBody>
            <a:bodyPr wrap="square" rtlCol="0">
              <a:spAutoFit/>
            </a:bodyPr>
            <a:lstStyle/>
            <a:p>
              <a:pPr algn="ctr"/>
              <a:r>
                <a:rPr lang="en-US" sz="2400" b="1" dirty="0" smtClean="0">
                  <a:solidFill>
                    <a:srgbClr val="008000"/>
                  </a:solidFill>
                </a:rPr>
                <a:t>Trusted Computing Base</a:t>
              </a:r>
            </a:p>
          </p:txBody>
        </p:sp>
        <p:cxnSp>
          <p:nvCxnSpPr>
            <p:cNvPr id="15" name="Straight Arrow Connector 8"/>
            <p:cNvCxnSpPr/>
            <p:nvPr/>
          </p:nvCxnSpPr>
          <p:spPr bwMode="auto">
            <a:xfrm>
              <a:off x="2362200" y="4953000"/>
              <a:ext cx="0" cy="1447800"/>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16" name="TextBox 15"/>
          <p:cNvSpPr txBox="1"/>
          <p:nvPr/>
        </p:nvSpPr>
        <p:spPr>
          <a:xfrm>
            <a:off x="2667000" y="4683825"/>
            <a:ext cx="5934638" cy="830997"/>
          </a:xfrm>
          <a:prstGeom prst="rect">
            <a:avLst/>
          </a:prstGeom>
          <a:noFill/>
        </p:spPr>
        <p:txBody>
          <a:bodyPr wrap="none" rtlCol="0">
            <a:spAutoFit/>
          </a:bodyPr>
          <a:lstStyle/>
          <a:p>
            <a:pPr marL="0" lvl="1">
              <a:buFont typeface="Wingdings" pitchFamily="2" charset="2"/>
              <a:buChar char="Ø"/>
            </a:pPr>
            <a:r>
              <a:rPr lang="en-US" altLang="zh-CN" sz="2400" dirty="0" smtClean="0"/>
              <a:t> </a:t>
            </a:r>
            <a:r>
              <a:rPr lang="en-US" altLang="zh-CN" sz="2400" b="1" dirty="0" smtClean="0"/>
              <a:t>Incompatible</a:t>
            </a:r>
            <a:r>
              <a:rPr lang="en-US" altLang="zh-CN" sz="2400" dirty="0" smtClean="0"/>
              <a:t> </a:t>
            </a:r>
            <a:r>
              <a:rPr lang="en-US" altLang="zh-CN" sz="2400" dirty="0"/>
              <a:t>with commodity </a:t>
            </a:r>
            <a:r>
              <a:rPr lang="en-US" altLang="zh-CN" sz="2400" dirty="0" smtClean="0"/>
              <a:t>OS/Apps</a:t>
            </a:r>
          </a:p>
          <a:p>
            <a:pPr marL="457200" lvl="2"/>
            <a:r>
              <a:rPr lang="en-US" altLang="zh-CN" sz="2200" dirty="0" smtClean="0"/>
              <a:t> - require OS/Apps redesign </a:t>
            </a:r>
            <a:endParaRPr lang="en-US" altLang="zh-CN" sz="2200" dirty="0"/>
          </a:p>
        </p:txBody>
      </p:sp>
      <p:sp>
        <p:nvSpPr>
          <p:cNvPr id="17" name="TextBox 16"/>
          <p:cNvSpPr txBox="1"/>
          <p:nvPr/>
        </p:nvSpPr>
        <p:spPr>
          <a:xfrm>
            <a:off x="2667000" y="5522025"/>
            <a:ext cx="5091458" cy="830997"/>
          </a:xfrm>
          <a:prstGeom prst="rect">
            <a:avLst/>
          </a:prstGeom>
          <a:noFill/>
        </p:spPr>
        <p:txBody>
          <a:bodyPr wrap="none" rtlCol="0">
            <a:spAutoFit/>
          </a:bodyPr>
          <a:lstStyle/>
          <a:p>
            <a:pPr marL="0" lvl="1">
              <a:buFont typeface="Wingdings" pitchFamily="2" charset="2"/>
              <a:buChar char="Ø"/>
            </a:pPr>
            <a:r>
              <a:rPr lang="en-US" altLang="zh-CN" sz="2400" dirty="0" smtClean="0"/>
              <a:t> TCB </a:t>
            </a:r>
            <a:r>
              <a:rPr lang="en-US" altLang="zh-CN" sz="2400" b="1" dirty="0" smtClean="0"/>
              <a:t>loses its assurance</a:t>
            </a:r>
          </a:p>
          <a:p>
            <a:pPr marL="0" lvl="1"/>
            <a:r>
              <a:rPr lang="en-US" altLang="zh-CN" sz="2400" dirty="0"/>
              <a:t> </a:t>
            </a:r>
            <a:r>
              <a:rPr lang="en-US" altLang="zh-CN" sz="2400" dirty="0" smtClean="0"/>
              <a:t>     </a:t>
            </a:r>
            <a:r>
              <a:rPr lang="en-US" altLang="zh-CN" sz="2200" dirty="0" smtClean="0"/>
              <a:t>- code becomes large and complex</a:t>
            </a:r>
            <a:endParaRPr lang="en-US" altLang="zh-CN"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11</a:t>
            </a:fld>
            <a:endParaRPr lang="en-US" dirty="0">
              <a:solidFill>
                <a:srgbClr val="000000"/>
              </a:solidFill>
            </a:endParaRPr>
          </a:p>
        </p:txBody>
      </p:sp>
      <p:cxnSp>
        <p:nvCxnSpPr>
          <p:cNvPr id="8" name="Straight Arrow Connector 7"/>
          <p:cNvCxnSpPr/>
          <p:nvPr/>
        </p:nvCxnSpPr>
        <p:spPr bwMode="auto">
          <a:xfrm>
            <a:off x="2590800" y="2362200"/>
            <a:ext cx="0" cy="99060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 name="TextBox 12"/>
          <p:cNvSpPr txBox="1"/>
          <p:nvPr/>
        </p:nvSpPr>
        <p:spPr>
          <a:xfrm>
            <a:off x="2057400" y="1531203"/>
            <a:ext cx="5029200" cy="707886"/>
          </a:xfrm>
          <a:prstGeom prst="rect">
            <a:avLst/>
          </a:prstGeom>
          <a:noFill/>
        </p:spPr>
        <p:txBody>
          <a:bodyPr wrap="square" rtlCol="0" anchor="t">
            <a:spAutoFit/>
          </a:bodyPr>
          <a:lstStyle/>
          <a:p>
            <a:r>
              <a:rPr lang="en-US" sz="2400" dirty="0" smtClean="0"/>
              <a:t>Step 1:        </a:t>
            </a:r>
            <a:r>
              <a:rPr lang="en-US" sz="4000" dirty="0" smtClean="0"/>
              <a:t>Separate</a:t>
            </a:r>
            <a:endParaRPr lang="en-US" sz="4000" dirty="0"/>
          </a:p>
        </p:txBody>
      </p:sp>
      <p:sp>
        <p:nvSpPr>
          <p:cNvPr id="11" name="TextBox 10"/>
          <p:cNvSpPr txBox="1"/>
          <p:nvPr/>
        </p:nvSpPr>
        <p:spPr>
          <a:xfrm>
            <a:off x="2057400" y="3200400"/>
            <a:ext cx="5029200" cy="707886"/>
          </a:xfrm>
          <a:prstGeom prst="rect">
            <a:avLst/>
          </a:prstGeom>
          <a:noFill/>
        </p:spPr>
        <p:txBody>
          <a:bodyPr wrap="square" rtlCol="0" anchor="t">
            <a:spAutoFit/>
          </a:bodyPr>
          <a:lstStyle/>
          <a:p>
            <a:r>
              <a:rPr lang="en-US" sz="2400" dirty="0" smtClean="0"/>
              <a:t>Step 2:        </a:t>
            </a:r>
            <a:r>
              <a:rPr lang="en-US" sz="4000" dirty="0" smtClean="0"/>
              <a:t>Mediate</a:t>
            </a:r>
            <a:endParaRPr lang="en-US" sz="4000" dirty="0"/>
          </a:p>
        </p:txBody>
      </p:sp>
      <p:sp>
        <p:nvSpPr>
          <p:cNvPr id="14" name="TextBox 13"/>
          <p:cNvSpPr txBox="1"/>
          <p:nvPr/>
        </p:nvSpPr>
        <p:spPr>
          <a:xfrm>
            <a:off x="2057400" y="4930914"/>
            <a:ext cx="5029200" cy="707886"/>
          </a:xfrm>
          <a:prstGeom prst="rect">
            <a:avLst/>
          </a:prstGeom>
          <a:noFill/>
        </p:spPr>
        <p:txBody>
          <a:bodyPr wrap="square" rtlCol="0" anchor="t">
            <a:spAutoFit/>
          </a:bodyPr>
          <a:lstStyle/>
          <a:p>
            <a:r>
              <a:rPr lang="en-US" sz="2400" dirty="0" smtClean="0"/>
              <a:t>Step 3:        </a:t>
            </a:r>
            <a:r>
              <a:rPr lang="en-US" sz="4000" dirty="0" smtClean="0"/>
              <a:t>Emulate</a:t>
            </a:r>
            <a:endParaRPr lang="en-US" sz="4000" dirty="0"/>
          </a:p>
        </p:txBody>
      </p:sp>
      <p:cxnSp>
        <p:nvCxnSpPr>
          <p:cNvPr id="17" name="Straight Arrow Connector 16"/>
          <p:cNvCxnSpPr/>
          <p:nvPr/>
        </p:nvCxnSpPr>
        <p:spPr bwMode="auto">
          <a:xfrm>
            <a:off x="2590800" y="4038600"/>
            <a:ext cx="0" cy="99060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9"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kern="0" dirty="0" smtClean="0">
                <a:solidFill>
                  <a:schemeClr val="tx1"/>
                </a:solidFill>
              </a:rPr>
              <a:t>GPU Separation Kernel </a:t>
            </a:r>
            <a:r>
              <a:rPr lang="en-US" altLang="zh-CN" sz="2800" b="0" kern="0" dirty="0" smtClean="0">
                <a:solidFill>
                  <a:schemeClr val="tx1"/>
                </a:solidFill>
              </a:rPr>
              <a:t>(GSK)</a:t>
            </a:r>
            <a:endParaRPr lang="en-US" altLang="zh-CN" sz="2800" u="sng" kern="0" dirty="0" smtClean="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12</a:t>
            </a:fld>
            <a:endParaRPr lang="en-US" dirty="0">
              <a:solidFill>
                <a:srgbClr val="000000"/>
              </a:solidFill>
            </a:endParaRPr>
          </a:p>
        </p:txBody>
      </p:sp>
      <p:sp>
        <p:nvSpPr>
          <p:cNvPr id="25" name="TextBox 24"/>
          <p:cNvSpPr txBox="1"/>
          <p:nvPr/>
        </p:nvSpPr>
        <p:spPr>
          <a:xfrm>
            <a:off x="0" y="1219200"/>
            <a:ext cx="9067800" cy="707886"/>
          </a:xfrm>
          <a:prstGeom prst="rect">
            <a:avLst/>
          </a:prstGeom>
          <a:noFill/>
        </p:spPr>
        <p:txBody>
          <a:bodyPr wrap="square" rtlCol="0">
            <a:spAutoFit/>
          </a:bodyPr>
          <a:lstStyle/>
          <a:p>
            <a:pPr>
              <a:buFont typeface="Wingdings" pitchFamily="2" charset="2"/>
              <a:buChar char="Ø"/>
            </a:pPr>
            <a:r>
              <a:rPr lang="en-US" altLang="zh-CN" sz="2000" dirty="0" smtClean="0"/>
              <a:t> Separate </a:t>
            </a:r>
            <a:r>
              <a:rPr lang="en-US" altLang="zh-CN" sz="2000" b="1" dirty="0" smtClean="0"/>
              <a:t>security-sensitive </a:t>
            </a:r>
            <a:r>
              <a:rPr lang="en-US" altLang="zh-CN" sz="2000" dirty="0" smtClean="0"/>
              <a:t>from </a:t>
            </a:r>
            <a:r>
              <a:rPr lang="en-US" altLang="zh-CN" sz="2000" b="1" dirty="0" smtClean="0"/>
              <a:t>insensitive</a:t>
            </a:r>
            <a:r>
              <a:rPr lang="en-US" altLang="zh-CN" sz="2000" dirty="0" smtClean="0"/>
              <a:t> </a:t>
            </a:r>
            <a:r>
              <a:rPr lang="en-US" altLang="zh-CN" sz="2000" b="1" dirty="0" smtClean="0"/>
              <a:t>GPU</a:t>
            </a:r>
            <a:r>
              <a:rPr lang="en-US" altLang="zh-CN" sz="2000" dirty="0" smtClean="0"/>
              <a:t> </a:t>
            </a:r>
            <a:r>
              <a:rPr lang="en-US" altLang="zh-CN" sz="2000" b="1" dirty="0" smtClean="0"/>
              <a:t>objects</a:t>
            </a:r>
          </a:p>
          <a:p>
            <a:r>
              <a:rPr lang="en-US" altLang="zh-CN" sz="2000" b="1" dirty="0"/>
              <a:t>	</a:t>
            </a:r>
            <a:r>
              <a:rPr lang="en-US" altLang="zh-CN" sz="2000" b="1" dirty="0" smtClean="0"/>
              <a:t>=&gt; security model </a:t>
            </a:r>
            <a:r>
              <a:rPr lang="en-US" altLang="zh-CN" sz="2000" dirty="0" smtClean="0"/>
              <a:t>(informal)</a:t>
            </a:r>
            <a:endParaRPr lang="en-US" altLang="zh-CN" sz="2000" dirty="0"/>
          </a:p>
        </p:txBody>
      </p:sp>
      <p:sp>
        <p:nvSpPr>
          <p:cNvPr id="12"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chemeClr val="tx1"/>
                </a:solidFill>
              </a:rPr>
              <a:t>GSK: </a:t>
            </a:r>
            <a:r>
              <a:rPr lang="en-US" altLang="zh-CN" sz="2800" kern="0" dirty="0" smtClean="0">
                <a:solidFill>
                  <a:schemeClr val="tx1"/>
                </a:solidFill>
              </a:rPr>
              <a:t>Separation</a:t>
            </a:r>
          </a:p>
        </p:txBody>
      </p:sp>
      <p:cxnSp>
        <p:nvCxnSpPr>
          <p:cNvPr id="13" name="Straight Connector 12"/>
          <p:cNvCxnSpPr/>
          <p:nvPr/>
        </p:nvCxnSpPr>
        <p:spPr>
          <a:xfrm>
            <a:off x="3657600" y="4122360"/>
            <a:ext cx="0" cy="1371600"/>
          </a:xfrm>
          <a:prstGeom prst="line">
            <a:avLst/>
          </a:prstGeom>
          <a:ln w="127000">
            <a:headEnd type="none"/>
            <a:tailEnd type="arrow"/>
          </a:ln>
          <a:effectLst/>
        </p:spPr>
        <p:style>
          <a:lnRef idx="2">
            <a:schemeClr val="dk1"/>
          </a:lnRef>
          <a:fillRef idx="0">
            <a:schemeClr val="dk1"/>
          </a:fillRef>
          <a:effectRef idx="1">
            <a:schemeClr val="dk1"/>
          </a:effectRef>
          <a:fontRef idx="minor">
            <a:schemeClr val="tx1"/>
          </a:fontRef>
        </p:style>
      </p:cxnSp>
      <p:pic>
        <p:nvPicPr>
          <p:cNvPr id="14" name="Picture 2" descr="https://cdn2.iconfinder.com/data/icons/pittogrammi/142/03-128.png"/>
          <p:cNvPicPr>
            <a:picLocks noChangeAspect="1" noChangeArrowheads="1"/>
          </p:cNvPicPr>
          <p:nvPr/>
        </p:nvPicPr>
        <p:blipFill>
          <a:blip r:embed="rId3" cstate="print"/>
          <a:srcRect/>
          <a:stretch>
            <a:fillRect/>
          </a:stretch>
        </p:blipFill>
        <p:spPr bwMode="auto">
          <a:xfrm>
            <a:off x="3352800" y="6095998"/>
            <a:ext cx="685800" cy="685802"/>
          </a:xfrm>
          <a:prstGeom prst="rect">
            <a:avLst/>
          </a:prstGeom>
          <a:noFill/>
        </p:spPr>
      </p:pic>
      <p:cxnSp>
        <p:nvCxnSpPr>
          <p:cNvPr id="24" name="Straight Connector 23"/>
          <p:cNvCxnSpPr/>
          <p:nvPr/>
        </p:nvCxnSpPr>
        <p:spPr>
          <a:xfrm>
            <a:off x="2514600" y="5265360"/>
            <a:ext cx="4127089" cy="0"/>
          </a:xfrm>
          <a:prstGeom prst="line">
            <a:avLst/>
          </a:prstGeom>
          <a:ln w="12700">
            <a:prstDash val="sysDot"/>
          </a:ln>
          <a:effectLst/>
        </p:spPr>
        <p:style>
          <a:lnRef idx="2">
            <a:schemeClr val="dk1"/>
          </a:lnRef>
          <a:fillRef idx="0">
            <a:schemeClr val="dk1"/>
          </a:fillRef>
          <a:effectRef idx="1">
            <a:schemeClr val="dk1"/>
          </a:effectRef>
          <a:fontRef idx="minor">
            <a:schemeClr val="tx1"/>
          </a:fontRef>
        </p:style>
      </p:cxnSp>
      <p:sp>
        <p:nvSpPr>
          <p:cNvPr id="31" name="Rectangle 30"/>
          <p:cNvSpPr/>
          <p:nvPr/>
        </p:nvSpPr>
        <p:spPr>
          <a:xfrm>
            <a:off x="3886200" y="2140536"/>
            <a:ext cx="914401" cy="534024"/>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 1</a:t>
            </a:r>
            <a:endParaRPr lang="en-US" sz="2000" b="1" dirty="0">
              <a:solidFill>
                <a:schemeClr val="bg1"/>
              </a:solidFill>
            </a:endParaRPr>
          </a:p>
        </p:txBody>
      </p:sp>
      <p:sp>
        <p:nvSpPr>
          <p:cNvPr id="32" name="Rectangle 31"/>
          <p:cNvSpPr/>
          <p:nvPr/>
        </p:nvSpPr>
        <p:spPr>
          <a:xfrm>
            <a:off x="2514600" y="2750760"/>
            <a:ext cx="2298289" cy="13716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nchorCtr="0"/>
          <a:lstStyle/>
          <a:p>
            <a:pPr algn="ctr"/>
            <a:r>
              <a:rPr lang="en-US" sz="2000" b="1" dirty="0" smtClean="0">
                <a:solidFill>
                  <a:schemeClr val="bg1"/>
                </a:solidFill>
              </a:rPr>
              <a:t>OS</a:t>
            </a:r>
          </a:p>
          <a:p>
            <a:pPr algn="ctr"/>
            <a:r>
              <a:rPr lang="en-US" sz="2000" b="1" dirty="0" smtClean="0">
                <a:solidFill>
                  <a:schemeClr val="bg1"/>
                </a:solidFill>
              </a:rPr>
              <a:t>(unmodified)</a:t>
            </a:r>
            <a:endParaRPr lang="en-US" sz="2000" b="1" dirty="0">
              <a:solidFill>
                <a:schemeClr val="bg1"/>
              </a:solidFill>
            </a:endParaRPr>
          </a:p>
        </p:txBody>
      </p:sp>
      <p:sp>
        <p:nvSpPr>
          <p:cNvPr id="33" name="Rectangle 32"/>
          <p:cNvSpPr/>
          <p:nvPr/>
        </p:nvSpPr>
        <p:spPr>
          <a:xfrm>
            <a:off x="2514600" y="2057400"/>
            <a:ext cx="889841" cy="54731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Apps</a:t>
            </a:r>
            <a:endParaRPr lang="en-US" sz="2000" b="1" dirty="0">
              <a:solidFill>
                <a:schemeClr val="bg1"/>
              </a:solidFill>
            </a:endParaRPr>
          </a:p>
        </p:txBody>
      </p:sp>
      <p:sp>
        <p:nvSpPr>
          <p:cNvPr id="34" name="Rectangle 33"/>
          <p:cNvSpPr/>
          <p:nvPr/>
        </p:nvSpPr>
        <p:spPr>
          <a:xfrm>
            <a:off x="2582686" y="2127250"/>
            <a:ext cx="889841" cy="54731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Apps</a:t>
            </a:r>
            <a:endParaRPr lang="en-US" sz="2000" b="1" dirty="0">
              <a:solidFill>
                <a:schemeClr val="bg1"/>
              </a:solidFill>
            </a:endParaRPr>
          </a:p>
        </p:txBody>
      </p:sp>
      <p:sp>
        <p:nvSpPr>
          <p:cNvPr id="35" name="Line 41"/>
          <p:cNvSpPr>
            <a:spLocks noChangeShapeType="1"/>
          </p:cNvSpPr>
          <p:nvPr/>
        </p:nvSpPr>
        <p:spPr bwMode="auto">
          <a:xfrm flipH="1">
            <a:off x="3733800" y="5867400"/>
            <a:ext cx="0" cy="228600"/>
          </a:xfrm>
          <a:prstGeom prst="line">
            <a:avLst/>
          </a:prstGeom>
          <a:noFill/>
          <a:ln w="635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sp>
        <p:nvSpPr>
          <p:cNvPr id="36" name="Rectangle 35"/>
          <p:cNvSpPr/>
          <p:nvPr/>
        </p:nvSpPr>
        <p:spPr>
          <a:xfrm>
            <a:off x="2514600" y="5493960"/>
            <a:ext cx="2438400" cy="381000"/>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r>
              <a:rPr lang="zh-CN" altLang="en-US" sz="2000" b="1" dirty="0" smtClean="0"/>
              <a:t>     </a:t>
            </a:r>
            <a:r>
              <a:rPr lang="en-US" altLang="zh-CN" sz="2000" b="1" dirty="0" smtClean="0"/>
              <a:t>      GPU</a:t>
            </a:r>
            <a:endParaRPr lang="en-US" sz="20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838200" y="4314229"/>
            <a:ext cx="2209800" cy="646331"/>
          </a:xfrm>
          <a:prstGeom prst="rect">
            <a:avLst/>
          </a:prstGeom>
          <a:noFill/>
        </p:spPr>
        <p:txBody>
          <a:bodyPr wrap="square" rtlCol="0" anchor="t">
            <a:spAutoFit/>
          </a:bodyPr>
          <a:lstStyle/>
          <a:p>
            <a:pPr algn="r"/>
            <a:r>
              <a:rPr lang="en-US" dirty="0" smtClean="0"/>
              <a:t>Insensitive</a:t>
            </a:r>
          </a:p>
          <a:p>
            <a:pPr algn="r"/>
            <a:r>
              <a:rPr lang="en-US" dirty="0" smtClean="0"/>
              <a:t>(</a:t>
            </a:r>
            <a:r>
              <a:rPr lang="en-US" b="1" dirty="0" smtClean="0"/>
              <a:t>vast majority</a:t>
            </a:r>
            <a:r>
              <a:rPr lang="en-US" dirty="0" smtClean="0"/>
              <a:t>)</a:t>
            </a:r>
          </a:p>
        </p:txBody>
      </p:sp>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13</a:t>
            </a:fld>
            <a:endParaRPr lang="en-US" dirty="0">
              <a:solidFill>
                <a:srgbClr val="000000"/>
              </a:solidFill>
            </a:endParaRPr>
          </a:p>
        </p:txBody>
      </p:sp>
      <p:sp>
        <p:nvSpPr>
          <p:cNvPr id="25"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chemeClr val="tx1"/>
                </a:solidFill>
              </a:rPr>
              <a:t>GSK: </a:t>
            </a:r>
            <a:r>
              <a:rPr lang="en-US" altLang="zh-CN" sz="2800" kern="0" dirty="0" smtClean="0">
                <a:solidFill>
                  <a:schemeClr val="tx1"/>
                </a:solidFill>
              </a:rPr>
              <a:t>Separation</a:t>
            </a:r>
          </a:p>
        </p:txBody>
      </p:sp>
      <p:sp>
        <p:nvSpPr>
          <p:cNvPr id="30" name="Rectangle 29"/>
          <p:cNvSpPr/>
          <p:nvPr/>
        </p:nvSpPr>
        <p:spPr>
          <a:xfrm>
            <a:off x="7639444" y="5867400"/>
            <a:ext cx="1481921" cy="307777"/>
          </a:xfrm>
          <a:prstGeom prst="rect">
            <a:avLst/>
          </a:prstGeom>
        </p:spPr>
        <p:txBody>
          <a:bodyPr wrap="none">
            <a:spAutoFit/>
          </a:bodyPr>
          <a:lstStyle/>
          <a:p>
            <a:r>
              <a:rPr lang="en-US" altLang="zh-CN" sz="1400" dirty="0" smtClean="0"/>
              <a:t>Sensitive Object </a:t>
            </a:r>
          </a:p>
        </p:txBody>
      </p:sp>
      <p:sp>
        <p:nvSpPr>
          <p:cNvPr id="35" name="Rectangle 34"/>
          <p:cNvSpPr/>
          <p:nvPr/>
        </p:nvSpPr>
        <p:spPr>
          <a:xfrm>
            <a:off x="7315397" y="5943600"/>
            <a:ext cx="304800" cy="152400"/>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p>
        </p:txBody>
      </p:sp>
      <p:sp>
        <p:nvSpPr>
          <p:cNvPr id="36" name="Rectangle 35"/>
          <p:cNvSpPr/>
          <p:nvPr/>
        </p:nvSpPr>
        <p:spPr>
          <a:xfrm>
            <a:off x="7639247" y="6172200"/>
            <a:ext cx="1608133" cy="307777"/>
          </a:xfrm>
          <a:prstGeom prst="rect">
            <a:avLst/>
          </a:prstGeom>
        </p:spPr>
        <p:txBody>
          <a:bodyPr wrap="none">
            <a:spAutoFit/>
          </a:bodyPr>
          <a:lstStyle/>
          <a:p>
            <a:r>
              <a:rPr lang="en-US" altLang="zh-CN" sz="1400" dirty="0" smtClean="0"/>
              <a:t>Insensitive Object </a:t>
            </a:r>
          </a:p>
        </p:txBody>
      </p:sp>
      <p:sp>
        <p:nvSpPr>
          <p:cNvPr id="37" name="Rectangle 36"/>
          <p:cNvSpPr/>
          <p:nvPr/>
        </p:nvSpPr>
        <p:spPr>
          <a:xfrm>
            <a:off x="7315200" y="6285845"/>
            <a:ext cx="304800" cy="15240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sp>
        <p:nvSpPr>
          <p:cNvPr id="32" name="Rectangle 31"/>
          <p:cNvSpPr/>
          <p:nvPr/>
        </p:nvSpPr>
        <p:spPr>
          <a:xfrm>
            <a:off x="3886200" y="2140536"/>
            <a:ext cx="914401" cy="534024"/>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 1</a:t>
            </a:r>
            <a:endParaRPr lang="en-US" sz="2000" b="1" dirty="0">
              <a:solidFill>
                <a:schemeClr val="bg1"/>
              </a:solidFill>
            </a:endParaRPr>
          </a:p>
        </p:txBody>
      </p:sp>
      <p:sp>
        <p:nvSpPr>
          <p:cNvPr id="33" name="Rectangle 32"/>
          <p:cNvSpPr/>
          <p:nvPr/>
        </p:nvSpPr>
        <p:spPr>
          <a:xfrm>
            <a:off x="2514600" y="2750760"/>
            <a:ext cx="2298289" cy="13716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nchorCtr="0"/>
          <a:lstStyle/>
          <a:p>
            <a:pPr algn="ctr"/>
            <a:r>
              <a:rPr lang="en-US" sz="2000" b="1" dirty="0" smtClean="0">
                <a:solidFill>
                  <a:schemeClr val="bg1"/>
                </a:solidFill>
              </a:rPr>
              <a:t>OS</a:t>
            </a:r>
          </a:p>
          <a:p>
            <a:pPr algn="ctr"/>
            <a:r>
              <a:rPr lang="en-US" sz="2000" b="1" dirty="0" smtClean="0">
                <a:solidFill>
                  <a:schemeClr val="bg1"/>
                </a:solidFill>
              </a:rPr>
              <a:t>(unmodified)</a:t>
            </a:r>
            <a:endParaRPr lang="en-US" sz="2000" b="1" dirty="0">
              <a:solidFill>
                <a:schemeClr val="bg1"/>
              </a:solidFill>
            </a:endParaRPr>
          </a:p>
        </p:txBody>
      </p:sp>
      <p:sp>
        <p:nvSpPr>
          <p:cNvPr id="34" name="Rectangle 33"/>
          <p:cNvSpPr/>
          <p:nvPr/>
        </p:nvSpPr>
        <p:spPr>
          <a:xfrm>
            <a:off x="2514600" y="2057400"/>
            <a:ext cx="889841" cy="54731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Apps</a:t>
            </a:r>
            <a:endParaRPr lang="en-US" sz="2000" b="1" dirty="0">
              <a:solidFill>
                <a:schemeClr val="bg1"/>
              </a:solidFill>
            </a:endParaRPr>
          </a:p>
        </p:txBody>
      </p:sp>
      <p:sp>
        <p:nvSpPr>
          <p:cNvPr id="38" name="Rectangle 37"/>
          <p:cNvSpPr/>
          <p:nvPr/>
        </p:nvSpPr>
        <p:spPr>
          <a:xfrm>
            <a:off x="2582686" y="2127250"/>
            <a:ext cx="889841" cy="54731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Apps</a:t>
            </a:r>
            <a:endParaRPr lang="en-US" sz="2000" b="1" dirty="0">
              <a:solidFill>
                <a:schemeClr val="bg1"/>
              </a:solidFill>
            </a:endParaRPr>
          </a:p>
        </p:txBody>
      </p:sp>
      <p:sp>
        <p:nvSpPr>
          <p:cNvPr id="24" name="TextBox 23"/>
          <p:cNvSpPr txBox="1"/>
          <p:nvPr/>
        </p:nvSpPr>
        <p:spPr>
          <a:xfrm>
            <a:off x="0" y="1219200"/>
            <a:ext cx="9067800" cy="707886"/>
          </a:xfrm>
          <a:prstGeom prst="rect">
            <a:avLst/>
          </a:prstGeom>
          <a:noFill/>
        </p:spPr>
        <p:txBody>
          <a:bodyPr wrap="square" rtlCol="0">
            <a:spAutoFit/>
          </a:bodyPr>
          <a:lstStyle/>
          <a:p>
            <a:pPr>
              <a:buFont typeface="Wingdings" pitchFamily="2" charset="2"/>
              <a:buChar char="Ø"/>
            </a:pPr>
            <a:r>
              <a:rPr lang="en-US" altLang="zh-CN" sz="2000" dirty="0" smtClean="0"/>
              <a:t> Separate </a:t>
            </a:r>
            <a:r>
              <a:rPr lang="en-US" altLang="zh-CN" sz="2000" b="1" dirty="0" smtClean="0"/>
              <a:t>security-sensitive </a:t>
            </a:r>
            <a:r>
              <a:rPr lang="en-US" altLang="zh-CN" sz="2000" dirty="0" smtClean="0"/>
              <a:t>from </a:t>
            </a:r>
            <a:r>
              <a:rPr lang="en-US" altLang="zh-CN" sz="2000" b="1" dirty="0" smtClean="0"/>
              <a:t>insensitive</a:t>
            </a:r>
            <a:r>
              <a:rPr lang="en-US" altLang="zh-CN" sz="2000" dirty="0" smtClean="0"/>
              <a:t> </a:t>
            </a:r>
            <a:r>
              <a:rPr lang="en-US" altLang="zh-CN" sz="2000" b="1" dirty="0" smtClean="0"/>
              <a:t>GPU</a:t>
            </a:r>
            <a:r>
              <a:rPr lang="en-US" altLang="zh-CN" sz="2000" dirty="0" smtClean="0"/>
              <a:t> </a:t>
            </a:r>
            <a:r>
              <a:rPr lang="en-US" altLang="zh-CN" sz="2000" b="1" dirty="0" smtClean="0"/>
              <a:t>objects</a:t>
            </a:r>
          </a:p>
          <a:p>
            <a:r>
              <a:rPr lang="en-US" altLang="zh-CN" sz="2000" b="1" dirty="0"/>
              <a:t>	</a:t>
            </a:r>
            <a:r>
              <a:rPr lang="en-US" altLang="zh-CN" sz="2000" b="1" dirty="0" smtClean="0"/>
              <a:t>=&gt; security model </a:t>
            </a:r>
            <a:r>
              <a:rPr lang="en-US" altLang="zh-CN" sz="2000" dirty="0" smtClean="0"/>
              <a:t>(informal)</a:t>
            </a:r>
            <a:endParaRPr lang="en-US" altLang="zh-CN" sz="2000" dirty="0"/>
          </a:p>
        </p:txBody>
      </p:sp>
      <p:sp>
        <p:nvSpPr>
          <p:cNvPr id="29" name="Rectangle 28"/>
          <p:cNvSpPr/>
          <p:nvPr/>
        </p:nvSpPr>
        <p:spPr>
          <a:xfrm>
            <a:off x="4267201" y="4267200"/>
            <a:ext cx="1905000" cy="609600"/>
          </a:xfrm>
          <a:prstGeom prst="rect">
            <a:avLst/>
          </a:prstGeom>
          <a:solidFill>
            <a:srgbClr val="006E00"/>
          </a:solidFill>
          <a:ln w="38100"/>
        </p:spPr>
        <p:style>
          <a:lnRef idx="2">
            <a:schemeClr val="dk1"/>
          </a:lnRef>
          <a:fillRef idx="1">
            <a:schemeClr val="lt1"/>
          </a:fillRef>
          <a:effectRef idx="0">
            <a:schemeClr val="dk1"/>
          </a:effectRef>
          <a:fontRef idx="minor">
            <a:schemeClr val="dk1"/>
          </a:fontRef>
        </p:style>
        <p:txBody>
          <a:bodyPr rtlCol="0" anchor="b" anchorCtr="0"/>
          <a:lstStyle/>
          <a:p>
            <a:pPr algn="r"/>
            <a:r>
              <a:rPr lang="en-US" sz="2000" b="1" dirty="0" smtClean="0">
                <a:solidFill>
                  <a:schemeClr val="bg1"/>
                </a:solidFill>
              </a:rPr>
              <a:t>    </a:t>
            </a:r>
            <a:endParaRPr lang="en-US" sz="2000" b="1" dirty="0">
              <a:solidFill>
                <a:schemeClr val="bg1"/>
              </a:solidFill>
            </a:endParaRPr>
          </a:p>
        </p:txBody>
      </p:sp>
      <p:sp>
        <p:nvSpPr>
          <p:cNvPr id="41" name="TextBox 40"/>
          <p:cNvSpPr txBox="1"/>
          <p:nvPr/>
        </p:nvSpPr>
        <p:spPr>
          <a:xfrm>
            <a:off x="6248400" y="4572000"/>
            <a:ext cx="684878" cy="369332"/>
          </a:xfrm>
          <a:prstGeom prst="rect">
            <a:avLst/>
          </a:prstGeom>
          <a:noFill/>
        </p:spPr>
        <p:txBody>
          <a:bodyPr wrap="none" rtlCol="0">
            <a:spAutoFit/>
          </a:bodyPr>
          <a:lstStyle/>
          <a:p>
            <a:r>
              <a:rPr lang="en-US" b="1" dirty="0" smtClean="0"/>
              <a:t>GSK</a:t>
            </a:r>
            <a:endParaRPr lang="en-US" b="1" dirty="0"/>
          </a:p>
        </p:txBody>
      </p:sp>
      <p:sp>
        <p:nvSpPr>
          <p:cNvPr id="19" name="TextBox 18"/>
          <p:cNvSpPr txBox="1"/>
          <p:nvPr/>
        </p:nvSpPr>
        <p:spPr>
          <a:xfrm>
            <a:off x="4267200" y="4267200"/>
            <a:ext cx="1981200" cy="646331"/>
          </a:xfrm>
          <a:prstGeom prst="rect">
            <a:avLst/>
          </a:prstGeom>
          <a:noFill/>
        </p:spPr>
        <p:txBody>
          <a:bodyPr wrap="square" rtlCol="0" anchor="t">
            <a:spAutoFit/>
          </a:bodyPr>
          <a:lstStyle/>
          <a:p>
            <a:r>
              <a:rPr lang="en-US" dirty="0" smtClean="0">
                <a:solidFill>
                  <a:schemeClr val="bg1"/>
                </a:solidFill>
              </a:rPr>
              <a:t>     Sensitive</a:t>
            </a:r>
          </a:p>
          <a:p>
            <a:r>
              <a:rPr lang="en-US" dirty="0" smtClean="0">
                <a:solidFill>
                  <a:schemeClr val="bg1"/>
                </a:solidFill>
              </a:rPr>
              <a:t>    (</a:t>
            </a:r>
            <a:r>
              <a:rPr lang="en-US" b="1" dirty="0" smtClean="0">
                <a:solidFill>
                  <a:schemeClr val="bg1"/>
                </a:solidFill>
              </a:rPr>
              <a:t>very few</a:t>
            </a:r>
            <a:r>
              <a:rPr lang="en-US" dirty="0" smtClean="0">
                <a:solidFill>
                  <a:schemeClr val="bg1"/>
                </a:solidFill>
              </a:rPr>
              <a:t>)</a:t>
            </a:r>
          </a:p>
        </p:txBody>
      </p:sp>
      <p:sp>
        <p:nvSpPr>
          <p:cNvPr id="43" name="Line 41"/>
          <p:cNvSpPr>
            <a:spLocks noChangeShapeType="1"/>
          </p:cNvSpPr>
          <p:nvPr/>
        </p:nvSpPr>
        <p:spPr bwMode="auto">
          <a:xfrm flipH="1">
            <a:off x="3733800" y="5867400"/>
            <a:ext cx="0" cy="228600"/>
          </a:xfrm>
          <a:prstGeom prst="line">
            <a:avLst/>
          </a:prstGeom>
          <a:noFill/>
          <a:ln w="635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cxnSp>
        <p:nvCxnSpPr>
          <p:cNvPr id="44" name="Straight Connector 43"/>
          <p:cNvCxnSpPr/>
          <p:nvPr/>
        </p:nvCxnSpPr>
        <p:spPr>
          <a:xfrm>
            <a:off x="3124200" y="4122360"/>
            <a:ext cx="0" cy="1440240"/>
          </a:xfrm>
          <a:prstGeom prst="line">
            <a:avLst/>
          </a:prstGeom>
          <a:ln w="127000">
            <a:headEnd type="none"/>
            <a:tailEnd type="arrow"/>
          </a:ln>
          <a:effectLst/>
        </p:spPr>
        <p:style>
          <a:lnRef idx="2">
            <a:schemeClr val="dk1"/>
          </a:lnRef>
          <a:fillRef idx="0">
            <a:schemeClr val="dk1"/>
          </a:fillRef>
          <a:effectRef idx="1">
            <a:schemeClr val="dk1"/>
          </a:effectRef>
          <a:fontRef idx="minor">
            <a:schemeClr val="tx1"/>
          </a:fontRef>
        </p:style>
      </p:cxnSp>
      <p:pic>
        <p:nvPicPr>
          <p:cNvPr id="45" name="Picture 2" descr="https://cdn2.iconfinder.com/data/icons/pittogrammi/142/03-128.png"/>
          <p:cNvPicPr>
            <a:picLocks noChangeAspect="1" noChangeArrowheads="1"/>
          </p:cNvPicPr>
          <p:nvPr/>
        </p:nvPicPr>
        <p:blipFill>
          <a:blip r:embed="rId3" cstate="print"/>
          <a:srcRect/>
          <a:stretch>
            <a:fillRect/>
          </a:stretch>
        </p:blipFill>
        <p:spPr bwMode="auto">
          <a:xfrm>
            <a:off x="3352800" y="6095998"/>
            <a:ext cx="685800" cy="685802"/>
          </a:xfrm>
          <a:prstGeom prst="rect">
            <a:avLst/>
          </a:prstGeom>
          <a:noFill/>
        </p:spPr>
      </p:pic>
      <p:sp>
        <p:nvSpPr>
          <p:cNvPr id="46" name="Rectangle 45"/>
          <p:cNvSpPr/>
          <p:nvPr/>
        </p:nvSpPr>
        <p:spPr>
          <a:xfrm>
            <a:off x="2514600" y="5562600"/>
            <a:ext cx="2438400" cy="38100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r>
              <a:rPr lang="zh-CN" altLang="en-US" sz="2000" b="1" dirty="0" smtClean="0"/>
              <a:t>     </a:t>
            </a:r>
            <a:r>
              <a:rPr lang="en-US" altLang="zh-CN" sz="2000" b="1" dirty="0" smtClean="0"/>
              <a:t> GPU</a:t>
            </a:r>
            <a:endParaRPr lang="en-US" sz="2000" b="1" dirty="0"/>
          </a:p>
        </p:txBody>
      </p:sp>
      <p:sp>
        <p:nvSpPr>
          <p:cNvPr id="47" name="Rectangle 46"/>
          <p:cNvSpPr/>
          <p:nvPr/>
        </p:nvSpPr>
        <p:spPr>
          <a:xfrm>
            <a:off x="4114800" y="5562600"/>
            <a:ext cx="838199" cy="381000"/>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p>
        </p:txBody>
      </p:sp>
      <p:cxnSp>
        <p:nvCxnSpPr>
          <p:cNvPr id="48" name="Straight Connector 47"/>
          <p:cNvCxnSpPr/>
          <p:nvPr/>
        </p:nvCxnSpPr>
        <p:spPr>
          <a:xfrm>
            <a:off x="4495800" y="4122360"/>
            <a:ext cx="0" cy="1440240"/>
          </a:xfrm>
          <a:prstGeom prst="line">
            <a:avLst/>
          </a:prstGeom>
          <a:ln w="38100">
            <a:headEnd type="none"/>
            <a:tailEnd type="arrow"/>
          </a:ln>
          <a:effectLst/>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a:xfrm>
            <a:off x="2514600" y="5410200"/>
            <a:ext cx="4127089" cy="0"/>
          </a:xfrm>
          <a:prstGeom prst="line">
            <a:avLst/>
          </a:prstGeom>
          <a:ln w="12700">
            <a:prstDash val="sysDot"/>
          </a:ln>
          <a:effectLst/>
        </p:spPr>
        <p:style>
          <a:lnRef idx="2">
            <a:schemeClr val="dk1"/>
          </a:lnRef>
          <a:fillRef idx="0">
            <a:schemeClr val="dk1"/>
          </a:fillRef>
          <a:effectRef idx="1">
            <a:schemeClr val="dk1"/>
          </a:effectRef>
          <a:fontRef idx="minor">
            <a:schemeClr val="tx1"/>
          </a:fontRef>
        </p:style>
      </p:cxnSp>
      <p:sp>
        <p:nvSpPr>
          <p:cNvPr id="50" name="Rectangle 49"/>
          <p:cNvSpPr/>
          <p:nvPr/>
        </p:nvSpPr>
        <p:spPr bwMode="auto">
          <a:xfrm>
            <a:off x="3733800" y="6324600"/>
            <a:ext cx="304800" cy="228600"/>
          </a:xfrm>
          <a:prstGeom prst="rect">
            <a:avLst/>
          </a:prstGeom>
          <a:solidFill>
            <a:srgbClr val="008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2"/>
              </a:solidFill>
              <a:effectLst/>
              <a:latin typeface="Arial" pitchFamily="34" charset="0"/>
            </a:endParaRPr>
          </a:p>
        </p:txBody>
      </p:sp>
      <p:sp>
        <p:nvSpPr>
          <p:cNvPr id="26" name="TextBox 25"/>
          <p:cNvSpPr txBox="1"/>
          <p:nvPr/>
        </p:nvSpPr>
        <p:spPr>
          <a:xfrm>
            <a:off x="0" y="5105400"/>
            <a:ext cx="9144000" cy="1027331"/>
          </a:xfrm>
          <a:prstGeom prst="rect">
            <a:avLst/>
          </a:prstGeom>
          <a:solidFill>
            <a:schemeClr val="accent1"/>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2800" b="1" dirty="0" smtClean="0">
                <a:solidFill>
                  <a:schemeClr val="tx1"/>
                </a:solidFill>
              </a:rPr>
              <a:t> Addressed:</a:t>
            </a:r>
          </a:p>
          <a:p>
            <a:pPr algn="ctr"/>
            <a:r>
              <a:rPr lang="en-US" altLang="zh-CN" sz="2800" b="1" dirty="0" smtClean="0">
                <a:solidFill>
                  <a:schemeClr val="tx1"/>
                </a:solidFill>
              </a:rPr>
              <a:t>Large and complex (unverifiable)</a:t>
            </a:r>
            <a:r>
              <a:rPr lang="en-US" altLang="zh-CN" sz="2800" dirty="0" smtClean="0">
                <a:solidFill>
                  <a:schemeClr val="tx1"/>
                </a:solidFill>
              </a:rPr>
              <a:t> </a:t>
            </a:r>
            <a:r>
              <a:rPr lang="en-US" altLang="zh-CN" sz="2800" b="1" dirty="0">
                <a:solidFill>
                  <a:schemeClr val="tx1"/>
                </a:solidFill>
              </a:rPr>
              <a:t>c</a:t>
            </a:r>
            <a:r>
              <a:rPr lang="en-US" altLang="zh-CN" sz="2800" b="1" dirty="0" smtClean="0">
                <a:solidFill>
                  <a:schemeClr val="tx1"/>
                </a:solidFill>
              </a:rPr>
              <a:t>ode </a:t>
            </a:r>
            <a:r>
              <a:rPr lang="en-US" altLang="zh-CN" sz="2800" b="1" dirty="0">
                <a:solidFill>
                  <a:schemeClr val="tx1"/>
                </a:solidFill>
              </a:rPr>
              <a:t>b</a:t>
            </a:r>
            <a:r>
              <a:rPr lang="en-US" altLang="zh-CN" sz="2800" b="1" dirty="0" smtClean="0">
                <a:solidFill>
                  <a:schemeClr val="tx1"/>
                </a:solidFill>
              </a:rPr>
              <a:t>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14</a:t>
            </a:fld>
            <a:endParaRPr lang="en-US" dirty="0">
              <a:solidFill>
                <a:srgbClr val="000000"/>
              </a:solidFill>
            </a:endParaRPr>
          </a:p>
        </p:txBody>
      </p:sp>
      <p:sp>
        <p:nvSpPr>
          <p:cNvPr id="27" name="TextBox 26"/>
          <p:cNvSpPr txBox="1"/>
          <p:nvPr/>
        </p:nvSpPr>
        <p:spPr>
          <a:xfrm>
            <a:off x="152400" y="1219200"/>
            <a:ext cx="9067800" cy="1015663"/>
          </a:xfrm>
          <a:prstGeom prst="rect">
            <a:avLst/>
          </a:prstGeom>
          <a:noFill/>
        </p:spPr>
        <p:txBody>
          <a:bodyPr wrap="square" rtlCol="0">
            <a:spAutoFit/>
          </a:bodyPr>
          <a:lstStyle/>
          <a:p>
            <a:pPr>
              <a:buFont typeface="Wingdings" pitchFamily="2" charset="2"/>
              <a:buChar char="Ø"/>
            </a:pPr>
            <a:r>
              <a:rPr lang="en-US" altLang="zh-CN" sz="2000" dirty="0" smtClean="0"/>
              <a:t> </a:t>
            </a:r>
            <a:r>
              <a:rPr lang="en-US" altLang="zh-CN" sz="2000" b="1" dirty="0" smtClean="0"/>
              <a:t>ALL</a:t>
            </a:r>
            <a:r>
              <a:rPr lang="en-US" altLang="zh-CN" sz="2000" dirty="0" smtClean="0"/>
              <a:t> </a:t>
            </a:r>
            <a:r>
              <a:rPr lang="en-US" altLang="zh-CN" sz="2000" b="1" dirty="0" smtClean="0"/>
              <a:t>accesses to security-sensitive objects by ALL </a:t>
            </a:r>
            <a:r>
              <a:rPr lang="en-US" altLang="zh-CN" sz="2000" b="1" dirty="0"/>
              <a:t>GPU instructions </a:t>
            </a:r>
            <a:endParaRPr lang="en-US" altLang="zh-CN" sz="2000" dirty="0" smtClean="0"/>
          </a:p>
          <a:p>
            <a:pPr lvl="1">
              <a:buFont typeface="Arial" pitchFamily="34" charset="0"/>
              <a:buChar char="•"/>
            </a:pPr>
            <a:r>
              <a:rPr lang="en-US" altLang="zh-CN" sz="2000" dirty="0" smtClean="0"/>
              <a:t> </a:t>
            </a:r>
            <a:r>
              <a:rPr lang="en-US" altLang="zh-CN" sz="2000" b="1" dirty="0" smtClean="0"/>
              <a:t>inadequate</a:t>
            </a:r>
            <a:r>
              <a:rPr lang="en-US" altLang="zh-CN" sz="2000" dirty="0" smtClean="0"/>
              <a:t> </a:t>
            </a:r>
            <a:r>
              <a:rPr lang="en-US" altLang="zh-CN" sz="2000" b="1" dirty="0" smtClean="0"/>
              <a:t>GPU HW </a:t>
            </a:r>
            <a:r>
              <a:rPr lang="en-US" altLang="zh-CN" sz="2000" dirty="0" smtClean="0"/>
              <a:t>for mediation and </a:t>
            </a:r>
            <a:r>
              <a:rPr lang="en-US" altLang="zh-CN" sz="2000" b="1" dirty="0" smtClean="0"/>
              <a:t>complex instruction behavior</a:t>
            </a:r>
          </a:p>
          <a:p>
            <a:pPr lvl="1"/>
            <a:r>
              <a:rPr lang="en-US" altLang="zh-CN" sz="2000" dirty="0"/>
              <a:t>	</a:t>
            </a:r>
            <a:r>
              <a:rPr lang="en-US" altLang="zh-CN" sz="2000" dirty="0" smtClean="0"/>
              <a:t>							</a:t>
            </a:r>
          </a:p>
        </p:txBody>
      </p:sp>
      <p:sp>
        <p:nvSpPr>
          <p:cNvPr id="43" name="TextBox 42"/>
          <p:cNvSpPr txBox="1"/>
          <p:nvPr/>
        </p:nvSpPr>
        <p:spPr>
          <a:xfrm>
            <a:off x="7696200" y="6096000"/>
            <a:ext cx="1447800" cy="523220"/>
          </a:xfrm>
          <a:prstGeom prst="rect">
            <a:avLst/>
          </a:prstGeom>
          <a:noFill/>
        </p:spPr>
        <p:txBody>
          <a:bodyPr wrap="square" rtlCol="0" anchor="t">
            <a:spAutoFit/>
          </a:bodyPr>
          <a:lstStyle/>
          <a:p>
            <a:r>
              <a:rPr lang="en-US" sz="1400" dirty="0" smtClean="0"/>
              <a:t>Interfaces for</a:t>
            </a:r>
          </a:p>
          <a:p>
            <a:r>
              <a:rPr lang="en-US" sz="1400" dirty="0" smtClean="0"/>
              <a:t>trusted display</a:t>
            </a:r>
            <a:endParaRPr lang="en-US" sz="1400" dirty="0"/>
          </a:p>
        </p:txBody>
      </p:sp>
      <p:cxnSp>
        <p:nvCxnSpPr>
          <p:cNvPr id="30" name="Straight Connector 29"/>
          <p:cNvCxnSpPr/>
          <p:nvPr/>
        </p:nvCxnSpPr>
        <p:spPr>
          <a:xfrm>
            <a:off x="7239000" y="6329065"/>
            <a:ext cx="457200" cy="0"/>
          </a:xfrm>
          <a:prstGeom prst="line">
            <a:avLst/>
          </a:prstGeom>
          <a:ln w="38100">
            <a:prstDash val="sysDot"/>
            <a:headEnd type="none"/>
            <a:tailEnd type="arrow"/>
          </a:ln>
          <a:effectLst/>
        </p:spPr>
        <p:style>
          <a:lnRef idx="2">
            <a:schemeClr val="dk1"/>
          </a:lnRef>
          <a:fillRef idx="0">
            <a:schemeClr val="dk1"/>
          </a:fillRef>
          <a:effectRef idx="1">
            <a:schemeClr val="dk1"/>
          </a:effectRef>
          <a:fontRef idx="minor">
            <a:schemeClr val="tx1"/>
          </a:fontRef>
        </p:style>
      </p:cxnSp>
      <p:sp>
        <p:nvSpPr>
          <p:cNvPr id="33" name="Text Box 36"/>
          <p:cNvSpPr txBox="1">
            <a:spLocks noChangeArrowheads="1"/>
          </p:cNvSpPr>
          <p:nvPr/>
        </p:nvSpPr>
        <p:spPr bwMode="auto">
          <a:xfrm>
            <a:off x="0" y="304800"/>
            <a:ext cx="50292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chemeClr val="tx1"/>
                </a:solidFill>
              </a:rPr>
              <a:t>GSK: </a:t>
            </a:r>
            <a:r>
              <a:rPr lang="en-US" altLang="zh-CN" sz="2800" kern="0" dirty="0" smtClean="0">
                <a:solidFill>
                  <a:schemeClr val="tx1"/>
                </a:solidFill>
              </a:rPr>
              <a:t>Mediation</a:t>
            </a:r>
          </a:p>
        </p:txBody>
      </p:sp>
      <p:sp>
        <p:nvSpPr>
          <p:cNvPr id="50" name="Line 41"/>
          <p:cNvSpPr>
            <a:spLocks noChangeShapeType="1"/>
          </p:cNvSpPr>
          <p:nvPr/>
        </p:nvSpPr>
        <p:spPr bwMode="auto">
          <a:xfrm flipH="1">
            <a:off x="3733800" y="5867400"/>
            <a:ext cx="0" cy="228600"/>
          </a:xfrm>
          <a:prstGeom prst="line">
            <a:avLst/>
          </a:prstGeom>
          <a:noFill/>
          <a:ln w="635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cxnSp>
        <p:nvCxnSpPr>
          <p:cNvPr id="51" name="Straight Connector 50"/>
          <p:cNvCxnSpPr/>
          <p:nvPr/>
        </p:nvCxnSpPr>
        <p:spPr>
          <a:xfrm>
            <a:off x="5486400" y="2667000"/>
            <a:ext cx="0" cy="1600200"/>
          </a:xfrm>
          <a:prstGeom prst="line">
            <a:avLst/>
          </a:prstGeom>
          <a:ln w="38100">
            <a:prstDash val="sysDot"/>
            <a:headEnd type="none"/>
            <a:tailEnd type="arrow"/>
          </a:ln>
          <a:effectLst/>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a:xfrm>
            <a:off x="3124200" y="4122360"/>
            <a:ext cx="0" cy="1440240"/>
          </a:xfrm>
          <a:prstGeom prst="line">
            <a:avLst/>
          </a:prstGeom>
          <a:ln w="127000">
            <a:headEnd type="none"/>
            <a:tailEnd type="arrow"/>
          </a:ln>
          <a:effectLst/>
        </p:spPr>
        <p:style>
          <a:lnRef idx="2">
            <a:schemeClr val="dk1"/>
          </a:lnRef>
          <a:fillRef idx="0">
            <a:schemeClr val="dk1"/>
          </a:fillRef>
          <a:effectRef idx="1">
            <a:schemeClr val="dk1"/>
          </a:effectRef>
          <a:fontRef idx="minor">
            <a:schemeClr val="tx1"/>
          </a:fontRef>
        </p:style>
      </p:cxnSp>
      <p:pic>
        <p:nvPicPr>
          <p:cNvPr id="53" name="Picture 2" descr="https://cdn2.iconfinder.com/data/icons/pittogrammi/142/03-128.png"/>
          <p:cNvPicPr>
            <a:picLocks noChangeAspect="1" noChangeArrowheads="1"/>
          </p:cNvPicPr>
          <p:nvPr/>
        </p:nvPicPr>
        <p:blipFill>
          <a:blip r:embed="rId3" cstate="print"/>
          <a:srcRect/>
          <a:stretch>
            <a:fillRect/>
          </a:stretch>
        </p:blipFill>
        <p:spPr bwMode="auto">
          <a:xfrm>
            <a:off x="3352800" y="6095998"/>
            <a:ext cx="685800" cy="685802"/>
          </a:xfrm>
          <a:prstGeom prst="rect">
            <a:avLst/>
          </a:prstGeom>
          <a:noFill/>
        </p:spPr>
      </p:pic>
      <p:sp>
        <p:nvSpPr>
          <p:cNvPr id="54" name="Rectangle 53"/>
          <p:cNvSpPr/>
          <p:nvPr/>
        </p:nvSpPr>
        <p:spPr>
          <a:xfrm>
            <a:off x="4267201" y="4267200"/>
            <a:ext cx="1905000" cy="609600"/>
          </a:xfrm>
          <a:prstGeom prst="rect">
            <a:avLst/>
          </a:prstGeom>
          <a:solidFill>
            <a:srgbClr val="006E00"/>
          </a:solidFill>
          <a:ln w="38100"/>
        </p:spPr>
        <p:style>
          <a:lnRef idx="2">
            <a:schemeClr val="dk1"/>
          </a:lnRef>
          <a:fillRef idx="1">
            <a:schemeClr val="lt1"/>
          </a:fillRef>
          <a:effectRef idx="0">
            <a:schemeClr val="dk1"/>
          </a:effectRef>
          <a:fontRef idx="minor">
            <a:schemeClr val="dk1"/>
          </a:fontRef>
        </p:style>
        <p:txBody>
          <a:bodyPr rtlCol="0" anchor="b" anchorCtr="0"/>
          <a:lstStyle/>
          <a:p>
            <a:pPr algn="r"/>
            <a:r>
              <a:rPr lang="en-US" sz="2000" b="1" dirty="0" smtClean="0">
                <a:solidFill>
                  <a:schemeClr val="bg1"/>
                </a:solidFill>
              </a:rPr>
              <a:t>    </a:t>
            </a:r>
            <a:endParaRPr lang="en-US" sz="2000" b="1" dirty="0">
              <a:solidFill>
                <a:schemeClr val="bg1"/>
              </a:solidFill>
            </a:endParaRPr>
          </a:p>
        </p:txBody>
      </p:sp>
      <p:sp>
        <p:nvSpPr>
          <p:cNvPr id="55" name="Rectangle 54"/>
          <p:cNvSpPr/>
          <p:nvPr/>
        </p:nvSpPr>
        <p:spPr>
          <a:xfrm>
            <a:off x="2514600" y="5562600"/>
            <a:ext cx="2438400" cy="38100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r>
              <a:rPr lang="zh-CN" altLang="en-US" sz="2000" b="1" dirty="0" smtClean="0"/>
              <a:t>     </a:t>
            </a:r>
            <a:r>
              <a:rPr lang="en-US" altLang="zh-CN" sz="2000" b="1" dirty="0" smtClean="0"/>
              <a:t> GPU</a:t>
            </a:r>
            <a:endParaRPr lang="en-US" sz="2000" b="1" dirty="0"/>
          </a:p>
        </p:txBody>
      </p:sp>
      <p:sp>
        <p:nvSpPr>
          <p:cNvPr id="56" name="Rectangle 55"/>
          <p:cNvSpPr/>
          <p:nvPr/>
        </p:nvSpPr>
        <p:spPr>
          <a:xfrm>
            <a:off x="4114800" y="5562600"/>
            <a:ext cx="838199" cy="381000"/>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p>
        </p:txBody>
      </p:sp>
      <p:cxnSp>
        <p:nvCxnSpPr>
          <p:cNvPr id="57" name="Straight Connector 56"/>
          <p:cNvCxnSpPr/>
          <p:nvPr/>
        </p:nvCxnSpPr>
        <p:spPr>
          <a:xfrm>
            <a:off x="4495800" y="4122360"/>
            <a:ext cx="0" cy="1440240"/>
          </a:xfrm>
          <a:prstGeom prst="line">
            <a:avLst/>
          </a:prstGeom>
          <a:ln w="38100">
            <a:headEnd type="none"/>
            <a:tailEnd type="arrow"/>
          </a:ln>
          <a:effectLst/>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a:xfrm>
            <a:off x="2514600" y="5410200"/>
            <a:ext cx="4127089" cy="0"/>
          </a:xfrm>
          <a:prstGeom prst="line">
            <a:avLst/>
          </a:prstGeom>
          <a:ln w="12700">
            <a:prstDash val="sysDot"/>
          </a:ln>
          <a:effectLst/>
        </p:spPr>
        <p:style>
          <a:lnRef idx="2">
            <a:schemeClr val="dk1"/>
          </a:lnRef>
          <a:fillRef idx="0">
            <a:schemeClr val="dk1"/>
          </a:fillRef>
          <a:effectRef idx="1">
            <a:schemeClr val="dk1"/>
          </a:effectRef>
          <a:fontRef idx="minor">
            <a:schemeClr val="tx1"/>
          </a:fontRef>
        </p:style>
      </p:cxnSp>
      <p:sp>
        <p:nvSpPr>
          <p:cNvPr id="59" name="Rectangle 58"/>
          <p:cNvSpPr/>
          <p:nvPr/>
        </p:nvSpPr>
        <p:spPr>
          <a:xfrm>
            <a:off x="3886200" y="2140536"/>
            <a:ext cx="914401" cy="534024"/>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 1</a:t>
            </a:r>
            <a:endParaRPr lang="en-US" sz="2000" b="1" dirty="0">
              <a:solidFill>
                <a:schemeClr val="bg1"/>
              </a:solidFill>
            </a:endParaRPr>
          </a:p>
        </p:txBody>
      </p:sp>
      <p:sp>
        <p:nvSpPr>
          <p:cNvPr id="60" name="Rectangle 59"/>
          <p:cNvSpPr/>
          <p:nvPr/>
        </p:nvSpPr>
        <p:spPr>
          <a:xfrm>
            <a:off x="2514600" y="2750760"/>
            <a:ext cx="2298289" cy="13716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nchorCtr="0"/>
          <a:lstStyle/>
          <a:p>
            <a:pPr algn="ctr"/>
            <a:r>
              <a:rPr lang="en-US" sz="2000" b="1" dirty="0" smtClean="0">
                <a:solidFill>
                  <a:schemeClr val="bg1"/>
                </a:solidFill>
              </a:rPr>
              <a:t>OS</a:t>
            </a:r>
          </a:p>
          <a:p>
            <a:pPr algn="ctr"/>
            <a:r>
              <a:rPr lang="en-US" sz="2000" b="1" dirty="0" smtClean="0">
                <a:solidFill>
                  <a:schemeClr val="bg1"/>
                </a:solidFill>
              </a:rPr>
              <a:t>(unmodified)</a:t>
            </a:r>
            <a:endParaRPr lang="en-US" sz="2000" b="1" dirty="0">
              <a:solidFill>
                <a:schemeClr val="bg1"/>
              </a:solidFill>
            </a:endParaRPr>
          </a:p>
        </p:txBody>
      </p:sp>
      <p:sp>
        <p:nvSpPr>
          <p:cNvPr id="61" name="Rectangle 60"/>
          <p:cNvSpPr/>
          <p:nvPr/>
        </p:nvSpPr>
        <p:spPr>
          <a:xfrm>
            <a:off x="2514600" y="2057400"/>
            <a:ext cx="889841" cy="54731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Apps</a:t>
            </a:r>
            <a:endParaRPr lang="en-US" sz="2000" b="1" dirty="0">
              <a:solidFill>
                <a:schemeClr val="bg1"/>
              </a:solidFill>
            </a:endParaRPr>
          </a:p>
        </p:txBody>
      </p:sp>
      <p:sp>
        <p:nvSpPr>
          <p:cNvPr id="62" name="Rectangle 61"/>
          <p:cNvSpPr/>
          <p:nvPr/>
        </p:nvSpPr>
        <p:spPr>
          <a:xfrm>
            <a:off x="2582686" y="2127250"/>
            <a:ext cx="889841" cy="54731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Apps</a:t>
            </a:r>
            <a:endParaRPr lang="en-US" sz="2000" b="1" dirty="0">
              <a:solidFill>
                <a:schemeClr val="bg1"/>
              </a:solidFill>
            </a:endParaRPr>
          </a:p>
        </p:txBody>
      </p:sp>
      <p:sp>
        <p:nvSpPr>
          <p:cNvPr id="63" name="Rectangle 62"/>
          <p:cNvSpPr/>
          <p:nvPr/>
        </p:nvSpPr>
        <p:spPr bwMode="auto">
          <a:xfrm>
            <a:off x="3733800" y="6324600"/>
            <a:ext cx="304800" cy="228600"/>
          </a:xfrm>
          <a:prstGeom prst="rect">
            <a:avLst/>
          </a:prstGeom>
          <a:solidFill>
            <a:srgbClr val="008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2"/>
              </a:solidFill>
              <a:effectLst/>
              <a:latin typeface="Arial" pitchFamily="34" charset="0"/>
            </a:endParaRPr>
          </a:p>
        </p:txBody>
      </p:sp>
      <p:sp>
        <p:nvSpPr>
          <p:cNvPr id="64" name="Rectangle 63"/>
          <p:cNvSpPr/>
          <p:nvPr/>
        </p:nvSpPr>
        <p:spPr>
          <a:xfrm>
            <a:off x="4267201" y="4267200"/>
            <a:ext cx="1904999" cy="304800"/>
          </a:xfrm>
          <a:prstGeom prst="rect">
            <a:avLst/>
          </a:prstGeom>
          <a:solidFill>
            <a:srgbClr val="006E00"/>
          </a:solidFill>
          <a:ln w="25400"/>
        </p:spPr>
        <p:style>
          <a:lnRef idx="2">
            <a:schemeClr val="dk1"/>
          </a:lnRef>
          <a:fillRef idx="1">
            <a:schemeClr val="lt1"/>
          </a:fillRef>
          <a:effectRef idx="0">
            <a:schemeClr val="dk1"/>
          </a:effectRef>
          <a:fontRef idx="minor">
            <a:schemeClr val="dk1"/>
          </a:fontRef>
        </p:style>
        <p:txBody>
          <a:bodyPr rtlCol="0" anchor="ctr" anchorCtr="0"/>
          <a:lstStyle/>
          <a:p>
            <a:r>
              <a:rPr lang="en-US" sz="1600" b="1" dirty="0" smtClean="0">
                <a:solidFill>
                  <a:schemeClr val="bg1"/>
                </a:solidFill>
              </a:rPr>
              <a:t>Access Mediation</a:t>
            </a:r>
            <a:endParaRPr lang="en-US" sz="1600" b="1" dirty="0">
              <a:solidFill>
                <a:schemeClr val="bg1"/>
              </a:solidFill>
            </a:endParaRPr>
          </a:p>
        </p:txBody>
      </p:sp>
      <p:sp>
        <p:nvSpPr>
          <p:cNvPr id="65" name="Rectangle 64"/>
          <p:cNvSpPr/>
          <p:nvPr/>
        </p:nvSpPr>
        <p:spPr>
          <a:xfrm>
            <a:off x="4800600" y="2348970"/>
            <a:ext cx="1600200" cy="318030"/>
          </a:xfrm>
          <a:prstGeom prst="rect">
            <a:avLst/>
          </a:prstGeom>
          <a:solidFill>
            <a:srgbClr val="006E00"/>
          </a:solidFill>
          <a:ln w="38100"/>
        </p:spPr>
        <p:style>
          <a:lnRef idx="2">
            <a:schemeClr val="dk1"/>
          </a:lnRef>
          <a:fillRef idx="1">
            <a:schemeClr val="lt1"/>
          </a:fillRef>
          <a:effectRef idx="0">
            <a:schemeClr val="dk1"/>
          </a:effectRef>
          <a:fontRef idx="minor">
            <a:schemeClr val="dk1"/>
          </a:fontRef>
        </p:style>
        <p:txBody>
          <a:bodyPr rtlCol="0" anchor="ctr"/>
          <a:lstStyle/>
          <a:p>
            <a:r>
              <a:rPr lang="en-US" sz="2000" b="1" dirty="0" smtClean="0">
                <a:solidFill>
                  <a:schemeClr val="bg1"/>
                </a:solidFill>
              </a:rPr>
              <a:t>  </a:t>
            </a:r>
            <a:r>
              <a:rPr lang="en-US" b="1" dirty="0" err="1" smtClean="0">
                <a:solidFill>
                  <a:schemeClr val="bg1"/>
                </a:solidFill>
              </a:rPr>
              <a:t>SecApp</a:t>
            </a:r>
            <a:r>
              <a:rPr lang="en-US" b="1" dirty="0" smtClean="0">
                <a:solidFill>
                  <a:schemeClr val="bg1"/>
                </a:solidFill>
              </a:rPr>
              <a:t> 1</a:t>
            </a:r>
            <a:endParaRPr lang="en-US" b="1" dirty="0">
              <a:solidFill>
                <a:schemeClr val="bg1"/>
              </a:solidFill>
            </a:endParaRPr>
          </a:p>
        </p:txBody>
      </p:sp>
      <p:sp>
        <p:nvSpPr>
          <p:cNvPr id="24" name="TextBox 23"/>
          <p:cNvSpPr txBox="1"/>
          <p:nvPr/>
        </p:nvSpPr>
        <p:spPr>
          <a:xfrm>
            <a:off x="6248400" y="4572000"/>
            <a:ext cx="684878" cy="369332"/>
          </a:xfrm>
          <a:prstGeom prst="rect">
            <a:avLst/>
          </a:prstGeom>
          <a:noFill/>
        </p:spPr>
        <p:txBody>
          <a:bodyPr wrap="none" rtlCol="0">
            <a:spAutoFit/>
          </a:bodyPr>
          <a:lstStyle/>
          <a:p>
            <a:r>
              <a:rPr lang="en-US" b="1" dirty="0" smtClean="0"/>
              <a:t>GSK</a:t>
            </a:r>
            <a:endParaRPr lang="en-U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15</a:t>
            </a:fld>
            <a:endParaRPr lang="en-US" dirty="0">
              <a:solidFill>
                <a:srgbClr val="000000"/>
              </a:solidFill>
            </a:endParaRPr>
          </a:p>
        </p:txBody>
      </p:sp>
      <p:sp>
        <p:nvSpPr>
          <p:cNvPr id="5" name="TextBox 4"/>
          <p:cNvSpPr txBox="1"/>
          <p:nvPr/>
        </p:nvSpPr>
        <p:spPr>
          <a:xfrm>
            <a:off x="0" y="2650783"/>
            <a:ext cx="4724400" cy="3139321"/>
          </a:xfrm>
          <a:prstGeom prst="rect">
            <a:avLst/>
          </a:prstGeom>
          <a:noFill/>
        </p:spPr>
        <p:txBody>
          <a:bodyPr wrap="square" rtlCol="0">
            <a:spAutoFit/>
          </a:bodyPr>
          <a:lstStyle/>
          <a:p>
            <a:pPr>
              <a:buFont typeface="Wingdings" pitchFamily="2" charset="2"/>
              <a:buChar char="Ø"/>
            </a:pPr>
            <a:r>
              <a:rPr lang="en-US" altLang="zh-CN" sz="2200" dirty="0" smtClean="0"/>
              <a:t> </a:t>
            </a:r>
            <a:r>
              <a:rPr lang="en-US" altLang="zh-CN" sz="2200" b="1" dirty="0">
                <a:solidFill>
                  <a:schemeClr val="accent1">
                    <a:lumMod val="50000"/>
                  </a:schemeClr>
                </a:solidFill>
              </a:rPr>
              <a:t>c</a:t>
            </a:r>
            <a:r>
              <a:rPr lang="en-US" altLang="zh-CN" sz="2200" b="1" dirty="0" smtClean="0">
                <a:solidFill>
                  <a:schemeClr val="accent1">
                    <a:lumMod val="50000"/>
                  </a:schemeClr>
                </a:solidFill>
              </a:rPr>
              <a:t>annot be </a:t>
            </a:r>
            <a:r>
              <a:rPr lang="en-US" altLang="zh-CN" sz="2200" b="1" dirty="0" smtClean="0">
                <a:solidFill>
                  <a:srgbClr val="3C8C93"/>
                </a:solidFill>
              </a:rPr>
              <a:t>intercepted</a:t>
            </a:r>
            <a:r>
              <a:rPr lang="en-US" altLang="zh-CN" sz="2200" b="1" dirty="0" smtClean="0">
                <a:solidFill>
                  <a:scrgbClr r="0" g="0" b="0"/>
                </a:solidFill>
              </a:rPr>
              <a:t> </a:t>
            </a:r>
          </a:p>
          <a:p>
            <a:r>
              <a:rPr lang="en-US" altLang="zh-CN" sz="2200" b="1" dirty="0">
                <a:solidFill>
                  <a:srgbClr val="FF0000"/>
                </a:solidFill>
              </a:rPr>
              <a:t> </a:t>
            </a:r>
            <a:r>
              <a:rPr lang="en-US" altLang="zh-CN" sz="2200" b="1" dirty="0" smtClean="0">
                <a:solidFill>
                  <a:srgbClr val="FF0000"/>
                </a:solidFill>
              </a:rPr>
              <a:t>   </a:t>
            </a:r>
            <a:r>
              <a:rPr lang="en-US" altLang="zh-CN" sz="2200" dirty="0" smtClean="0"/>
              <a:t>by GPU </a:t>
            </a:r>
            <a:r>
              <a:rPr lang="en-US" altLang="zh-CN" sz="2200" b="1" dirty="0" smtClean="0">
                <a:solidFill>
                  <a:schemeClr val="accent1">
                    <a:lumMod val="50000"/>
                  </a:schemeClr>
                </a:solidFill>
              </a:rPr>
              <a:t>during</a:t>
            </a:r>
            <a:r>
              <a:rPr lang="en-US" altLang="zh-CN" sz="2200" dirty="0" smtClean="0">
                <a:solidFill>
                  <a:schemeClr val="accent1">
                    <a:lumMod val="75000"/>
                  </a:schemeClr>
                </a:solidFill>
              </a:rPr>
              <a:t> </a:t>
            </a:r>
            <a:r>
              <a:rPr lang="en-US" altLang="zh-CN" sz="2200" dirty="0" smtClean="0"/>
              <a:t>execution</a:t>
            </a:r>
          </a:p>
          <a:p>
            <a:endParaRPr lang="en-US" altLang="zh-CN" sz="2200" dirty="0" smtClean="0"/>
          </a:p>
          <a:p>
            <a:pPr>
              <a:buFont typeface="Wingdings" pitchFamily="2" charset="2"/>
              <a:buChar char="Ø"/>
            </a:pPr>
            <a:r>
              <a:rPr lang="en-US" altLang="zh-CN" sz="2200" b="1" dirty="0" smtClean="0">
                <a:solidFill>
                  <a:schemeClr val="accent1">
                    <a:lumMod val="50000"/>
                  </a:schemeClr>
                </a:solidFill>
              </a:rPr>
              <a:t> can access global memory </a:t>
            </a:r>
          </a:p>
          <a:p>
            <a:r>
              <a:rPr lang="en-US" altLang="zh-CN" sz="2200" b="1" dirty="0">
                <a:solidFill>
                  <a:srgbClr val="FF0000"/>
                </a:solidFill>
              </a:rPr>
              <a:t> </a:t>
            </a:r>
            <a:r>
              <a:rPr lang="en-US" altLang="zh-CN" sz="2200" b="1" dirty="0" smtClean="0">
                <a:solidFill>
                  <a:srgbClr val="FF0000"/>
                </a:solidFill>
              </a:rPr>
              <a:t>   </a:t>
            </a:r>
            <a:r>
              <a:rPr lang="en-US" altLang="zh-CN" sz="2200" dirty="0" smtClean="0"/>
              <a:t>via global page table (GGTT)</a:t>
            </a:r>
          </a:p>
          <a:p>
            <a:pPr lvl="1">
              <a:buFont typeface="Arial" pitchFamily="34" charset="0"/>
              <a:buChar char="•"/>
            </a:pPr>
            <a:r>
              <a:rPr lang="en-US" altLang="zh-CN" sz="2200" dirty="0" smtClean="0"/>
              <a:t> can access </a:t>
            </a:r>
            <a:r>
              <a:rPr lang="en-US" altLang="zh-CN" sz="2200" i="1" dirty="0" smtClean="0">
                <a:solidFill>
                  <a:schemeClr val="accent1">
                    <a:lumMod val="50000"/>
                  </a:schemeClr>
                </a:solidFill>
              </a:rPr>
              <a:t>all</a:t>
            </a:r>
            <a:r>
              <a:rPr lang="en-US" altLang="zh-CN" sz="2200" dirty="0" smtClean="0"/>
              <a:t> </a:t>
            </a:r>
            <a:r>
              <a:rPr lang="en-US" altLang="zh-CN" sz="2200" dirty="0" smtClean="0">
                <a:solidFill>
                  <a:schemeClr val="accent1">
                    <a:lumMod val="50000"/>
                  </a:schemeClr>
                </a:solidFill>
              </a:rPr>
              <a:t>frame buffers</a:t>
            </a:r>
          </a:p>
          <a:p>
            <a:pPr lvl="1">
              <a:buFont typeface="Arial" pitchFamily="34" charset="0"/>
              <a:buChar char="•"/>
            </a:pPr>
            <a:endParaRPr lang="en-US" altLang="zh-CN" sz="2200" dirty="0">
              <a:solidFill>
                <a:schemeClr val="accent1">
                  <a:lumMod val="50000"/>
                </a:schemeClr>
              </a:solidFill>
            </a:endParaRPr>
          </a:p>
          <a:p>
            <a:pPr marL="342900" indent="-342900">
              <a:buFont typeface="Wingdings" charset="2"/>
              <a:buChar char="Ø"/>
            </a:pPr>
            <a:r>
              <a:rPr lang="en-US" altLang="zh-CN" sz="2200" dirty="0" smtClean="0"/>
              <a:t>have </a:t>
            </a:r>
            <a:r>
              <a:rPr lang="en-US" altLang="zh-CN" sz="2200" b="1" dirty="0" smtClean="0">
                <a:solidFill>
                  <a:schemeClr val="accent1">
                    <a:lumMod val="50000"/>
                  </a:schemeClr>
                </a:solidFill>
              </a:rPr>
              <a:t>complex behaviors </a:t>
            </a:r>
            <a:r>
              <a:rPr lang="en-US" altLang="zh-CN" sz="2200" dirty="0" smtClean="0"/>
              <a:t>when</a:t>
            </a:r>
          </a:p>
          <a:p>
            <a:r>
              <a:rPr lang="en-US" altLang="zh-CN" sz="2200" b="1" dirty="0">
                <a:solidFill>
                  <a:schemeClr val="accent1">
                    <a:lumMod val="50000"/>
                  </a:schemeClr>
                </a:solidFill>
              </a:rPr>
              <a:t> </a:t>
            </a:r>
            <a:r>
              <a:rPr lang="en-US" altLang="zh-CN" sz="2200" b="1" dirty="0" smtClean="0">
                <a:solidFill>
                  <a:schemeClr val="accent1">
                    <a:lumMod val="50000"/>
                  </a:schemeClr>
                </a:solidFill>
              </a:rPr>
              <a:t>   </a:t>
            </a:r>
            <a:r>
              <a:rPr lang="en-US" altLang="zh-CN" sz="2200" dirty="0" smtClean="0"/>
              <a:t>accessing sensitive objects</a:t>
            </a:r>
            <a:endParaRPr lang="en-US" altLang="zh-CN" sz="2200" dirty="0" smtClean="0">
              <a:solidFill>
                <a:srgbClr val="000000"/>
              </a:solidFill>
            </a:endParaRPr>
          </a:p>
        </p:txBody>
      </p:sp>
      <p:sp>
        <p:nvSpPr>
          <p:cNvPr id="6" name="TextBox 5"/>
          <p:cNvSpPr txBox="1"/>
          <p:nvPr/>
        </p:nvSpPr>
        <p:spPr>
          <a:xfrm>
            <a:off x="4495800" y="2660571"/>
            <a:ext cx="4800600" cy="3816429"/>
          </a:xfrm>
          <a:prstGeom prst="rect">
            <a:avLst/>
          </a:prstGeom>
          <a:noFill/>
        </p:spPr>
        <p:txBody>
          <a:bodyPr wrap="square" rtlCol="0">
            <a:spAutoFit/>
          </a:bodyPr>
          <a:lstStyle/>
          <a:p>
            <a:pPr>
              <a:buFont typeface="Wingdings" pitchFamily="2" charset="2"/>
              <a:buChar char="Ø"/>
            </a:pPr>
            <a:r>
              <a:rPr lang="en-US" altLang="zh-CN" sz="2200" dirty="0" smtClean="0"/>
              <a:t> </a:t>
            </a:r>
            <a:r>
              <a:rPr lang="en-US" altLang="zh-CN" sz="2200" b="1" dirty="0" smtClean="0"/>
              <a:t>Assign</a:t>
            </a:r>
            <a:r>
              <a:rPr lang="en-US" altLang="zh-CN" sz="2200" dirty="0" smtClean="0"/>
              <a:t> GPU instructions to</a:t>
            </a:r>
          </a:p>
          <a:p>
            <a:r>
              <a:rPr lang="en-US" altLang="zh-CN" sz="2200" dirty="0"/>
              <a:t> </a:t>
            </a:r>
            <a:r>
              <a:rPr lang="en-US" altLang="zh-CN" sz="2200" dirty="0" smtClean="0"/>
              <a:t>   </a:t>
            </a:r>
            <a:r>
              <a:rPr lang="en-US" altLang="zh-CN" sz="2200" b="1" dirty="0" smtClean="0"/>
              <a:t>separate address spaces</a:t>
            </a:r>
          </a:p>
          <a:p>
            <a:r>
              <a:rPr lang="en-US" altLang="zh-CN" sz="2200" b="1" dirty="0" smtClean="0"/>
              <a:t>     </a:t>
            </a:r>
            <a:endParaRPr lang="en-US" altLang="zh-CN" sz="2200" dirty="0" smtClean="0"/>
          </a:p>
          <a:p>
            <a:pPr>
              <a:buFont typeface="Wingdings" pitchFamily="2" charset="2"/>
              <a:buChar char="Ø"/>
            </a:pPr>
            <a:r>
              <a:rPr lang="en-US" altLang="zh-CN" sz="2200" dirty="0" smtClean="0"/>
              <a:t> </a:t>
            </a:r>
            <a:r>
              <a:rPr lang="en-US" altLang="zh-CN" sz="2200" b="1" dirty="0" smtClean="0"/>
              <a:t>Prevent</a:t>
            </a:r>
            <a:r>
              <a:rPr lang="en-US" altLang="zh-CN" sz="2200" dirty="0" smtClean="0"/>
              <a:t> GPU instruction</a:t>
            </a:r>
          </a:p>
          <a:p>
            <a:r>
              <a:rPr lang="en-US" altLang="zh-CN" sz="2200" dirty="0"/>
              <a:t> </a:t>
            </a:r>
            <a:r>
              <a:rPr lang="en-US" altLang="zh-CN" sz="2200" dirty="0" smtClean="0"/>
              <a:t>   </a:t>
            </a:r>
            <a:r>
              <a:rPr lang="en-US" altLang="zh-CN" sz="2200" b="1" dirty="0" smtClean="0"/>
              <a:t>access</a:t>
            </a:r>
            <a:r>
              <a:rPr lang="en-US" altLang="zh-CN" sz="2200" dirty="0" smtClean="0"/>
              <a:t> to sensitive objects while</a:t>
            </a:r>
          </a:p>
          <a:p>
            <a:r>
              <a:rPr lang="en-US" altLang="zh-CN" sz="2200" b="1" dirty="0">
                <a:solidFill>
                  <a:srgbClr val="00B050"/>
                </a:solidFill>
              </a:rPr>
              <a:t> </a:t>
            </a:r>
            <a:r>
              <a:rPr lang="en-US" altLang="zh-CN" sz="2200" b="1" dirty="0" smtClean="0">
                <a:solidFill>
                  <a:srgbClr val="00B050"/>
                </a:solidFill>
              </a:rPr>
              <a:t>   </a:t>
            </a:r>
            <a:r>
              <a:rPr lang="en-US" altLang="zh-CN" sz="2200" b="1" dirty="0" smtClean="0"/>
              <a:t>maintaining</a:t>
            </a:r>
            <a:r>
              <a:rPr lang="en-US" altLang="zh-CN" sz="2200" dirty="0" smtClean="0"/>
              <a:t> compatibility. </a:t>
            </a:r>
            <a:endParaRPr lang="en-US" altLang="zh-CN" sz="2200" dirty="0"/>
          </a:p>
          <a:p>
            <a:endParaRPr lang="en-US" altLang="zh-CN" sz="2200" dirty="0" smtClean="0"/>
          </a:p>
          <a:p>
            <a:pPr>
              <a:buFont typeface="Wingdings" charset="2"/>
              <a:buChar char="Ø"/>
            </a:pPr>
            <a:r>
              <a:rPr lang="en-US" altLang="zh-CN" sz="2200" b="1" dirty="0" smtClean="0"/>
              <a:t> Map </a:t>
            </a:r>
            <a:r>
              <a:rPr lang="en-US" altLang="zh-CN" sz="2200" dirty="0" smtClean="0"/>
              <a:t>GPU instruction behaviors </a:t>
            </a:r>
          </a:p>
          <a:p>
            <a:r>
              <a:rPr lang="en-US" altLang="zh-CN" sz="2200" dirty="0"/>
              <a:t> </a:t>
            </a:r>
            <a:r>
              <a:rPr lang="en-US" altLang="zh-CN" sz="2200" dirty="0" smtClean="0"/>
              <a:t>   </a:t>
            </a:r>
            <a:r>
              <a:rPr lang="en-US" altLang="zh-CN" sz="2200" b="1" dirty="0" smtClean="0"/>
              <a:t>to</a:t>
            </a:r>
            <a:r>
              <a:rPr lang="en-US" altLang="zh-CN" sz="2200" dirty="0" smtClean="0"/>
              <a:t> Read/Write &amp; </a:t>
            </a:r>
            <a:r>
              <a:rPr lang="en-US" altLang="zh-CN" sz="2200" dirty="0" err="1" smtClean="0"/>
              <a:t>Config</a:t>
            </a:r>
            <a:r>
              <a:rPr lang="en-US" altLang="zh-CN" sz="2200" dirty="0" smtClean="0"/>
              <a:t>. Change</a:t>
            </a:r>
          </a:p>
          <a:p>
            <a:r>
              <a:rPr lang="en-US" altLang="zh-CN" sz="2200" dirty="0"/>
              <a:t> </a:t>
            </a:r>
            <a:r>
              <a:rPr lang="en-US" altLang="zh-CN" sz="2200" dirty="0" smtClean="0"/>
              <a:t>   </a:t>
            </a:r>
            <a:r>
              <a:rPr lang="en-US" altLang="zh-CN" sz="2200" b="1" dirty="0" smtClean="0"/>
              <a:t>accesses</a:t>
            </a:r>
            <a:r>
              <a:rPr lang="en-US" altLang="zh-CN" sz="2200" dirty="0" smtClean="0"/>
              <a:t>. </a:t>
            </a:r>
          </a:p>
          <a:p>
            <a:r>
              <a:rPr lang="en-US" altLang="zh-CN" sz="2200" dirty="0"/>
              <a:t> </a:t>
            </a:r>
            <a:r>
              <a:rPr lang="en-US" altLang="zh-CN" sz="2200" dirty="0" smtClean="0"/>
              <a:t>   Enforce </a:t>
            </a:r>
            <a:r>
              <a:rPr lang="en-US" altLang="zh-CN" sz="2200" b="1" dirty="0" smtClean="0"/>
              <a:t>access invariants</a:t>
            </a:r>
            <a:r>
              <a:rPr lang="en-US" altLang="zh-CN" sz="2200" dirty="0" smtClean="0"/>
              <a:t>.</a:t>
            </a:r>
          </a:p>
        </p:txBody>
      </p:sp>
      <p:sp>
        <p:nvSpPr>
          <p:cNvPr id="7" name="TextBox 6"/>
          <p:cNvSpPr txBox="1"/>
          <p:nvPr/>
        </p:nvSpPr>
        <p:spPr>
          <a:xfrm>
            <a:off x="0" y="1290935"/>
            <a:ext cx="9144000" cy="461665"/>
          </a:xfrm>
          <a:prstGeom prst="rect">
            <a:avLst/>
          </a:prstGeom>
          <a:noFill/>
        </p:spPr>
        <p:txBody>
          <a:bodyPr wrap="square" rtlCol="0" anchor="t">
            <a:spAutoFit/>
          </a:bodyPr>
          <a:lstStyle/>
          <a:p>
            <a:pPr algn="ctr"/>
            <a:r>
              <a:rPr lang="en-US" sz="2400" b="1" dirty="0" smtClean="0"/>
              <a:t>Inadequate GPU HW &amp; complex behaviors</a:t>
            </a:r>
          </a:p>
        </p:txBody>
      </p:sp>
      <p:sp>
        <p:nvSpPr>
          <p:cNvPr id="8" name="TextBox 7"/>
          <p:cNvSpPr txBox="1"/>
          <p:nvPr/>
        </p:nvSpPr>
        <p:spPr>
          <a:xfrm>
            <a:off x="5410200" y="2057400"/>
            <a:ext cx="2438400" cy="461665"/>
          </a:xfrm>
          <a:prstGeom prst="rect">
            <a:avLst/>
          </a:prstGeom>
          <a:noFill/>
        </p:spPr>
        <p:txBody>
          <a:bodyPr wrap="square" rtlCol="0" anchor="t">
            <a:spAutoFit/>
          </a:bodyPr>
          <a:lstStyle/>
          <a:p>
            <a:pPr algn="ctr"/>
            <a:r>
              <a:rPr lang="en-US" sz="2400" b="1" dirty="0" smtClean="0"/>
              <a:t>Solutions</a:t>
            </a:r>
            <a:endParaRPr lang="en-US" sz="2400" b="1" dirty="0"/>
          </a:p>
        </p:txBody>
      </p:sp>
      <p:cxnSp>
        <p:nvCxnSpPr>
          <p:cNvPr id="9" name="Straight Connector 8"/>
          <p:cNvCxnSpPr/>
          <p:nvPr/>
        </p:nvCxnSpPr>
        <p:spPr>
          <a:xfrm>
            <a:off x="4482664" y="2427851"/>
            <a:ext cx="0" cy="3962400"/>
          </a:xfrm>
          <a:prstGeom prst="line">
            <a:avLst/>
          </a:prstGeom>
          <a:ln w="38100">
            <a:headEnd type="none"/>
            <a:tailEnd type="none"/>
          </a:ln>
          <a:effec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76200" y="2057400"/>
            <a:ext cx="3962400" cy="461665"/>
          </a:xfrm>
          <a:prstGeom prst="rect">
            <a:avLst/>
          </a:prstGeom>
          <a:noFill/>
        </p:spPr>
        <p:txBody>
          <a:bodyPr wrap="square" rtlCol="0" anchor="t">
            <a:spAutoFit/>
          </a:bodyPr>
          <a:lstStyle/>
          <a:p>
            <a:r>
              <a:rPr lang="en-US" sz="2400" b="1" dirty="0" smtClean="0"/>
              <a:t>            Instructions</a:t>
            </a:r>
            <a:endParaRPr lang="en-US" sz="2400" b="1" dirty="0"/>
          </a:p>
        </p:txBody>
      </p:sp>
      <p:sp>
        <p:nvSpPr>
          <p:cNvPr id="11" name="Text Box 36"/>
          <p:cNvSpPr txBox="1">
            <a:spLocks noChangeArrowheads="1"/>
          </p:cNvSpPr>
          <p:nvPr/>
        </p:nvSpPr>
        <p:spPr bwMode="auto">
          <a:xfrm>
            <a:off x="0" y="304800"/>
            <a:ext cx="50292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chemeClr val="tx1"/>
                </a:solidFill>
              </a:rPr>
              <a:t>GSK: </a:t>
            </a:r>
            <a:r>
              <a:rPr lang="en-US" altLang="zh-CN" sz="2800" kern="0" dirty="0" smtClean="0">
                <a:solidFill>
                  <a:schemeClr val="tx1"/>
                </a:solidFill>
              </a:rPr>
              <a:t>Mediation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xEl>
                                              <p:pRg st="9" end="9"/>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16</a:t>
            </a:fld>
            <a:endParaRPr lang="en-US" dirty="0">
              <a:solidFill>
                <a:srgbClr val="000000"/>
              </a:solidFill>
            </a:endParaRPr>
          </a:p>
        </p:txBody>
      </p:sp>
      <p:sp>
        <p:nvSpPr>
          <p:cNvPr id="4"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chemeClr val="tx1"/>
                </a:solidFill>
              </a:rPr>
              <a:t>GPU </a:t>
            </a:r>
            <a:r>
              <a:rPr lang="en-US" altLang="zh-CN" sz="2800" kern="0" dirty="0" smtClean="0">
                <a:solidFill>
                  <a:schemeClr val="tx1"/>
                </a:solidFill>
              </a:rPr>
              <a:t>Address Space Separation</a:t>
            </a:r>
          </a:p>
        </p:txBody>
      </p:sp>
      <p:sp>
        <p:nvSpPr>
          <p:cNvPr id="5" name="Rectangle 4"/>
          <p:cNvSpPr/>
          <p:nvPr/>
        </p:nvSpPr>
        <p:spPr>
          <a:xfrm>
            <a:off x="4114800" y="1447800"/>
            <a:ext cx="914400" cy="693360"/>
          </a:xfrm>
          <a:prstGeom prst="rect">
            <a:avLst/>
          </a:prstGeom>
          <a:solidFill>
            <a:schemeClr val="bg1"/>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cxnSp>
        <p:nvCxnSpPr>
          <p:cNvPr id="7" name="Straight Connector 6"/>
          <p:cNvCxnSpPr/>
          <p:nvPr/>
        </p:nvCxnSpPr>
        <p:spPr bwMode="auto">
          <a:xfrm>
            <a:off x="4191000" y="15240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8" name="Straight Connector 7"/>
          <p:cNvCxnSpPr/>
          <p:nvPr/>
        </p:nvCxnSpPr>
        <p:spPr bwMode="auto">
          <a:xfrm>
            <a:off x="4191000" y="16002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9" name="Straight Connector 8"/>
          <p:cNvCxnSpPr/>
          <p:nvPr/>
        </p:nvCxnSpPr>
        <p:spPr bwMode="auto">
          <a:xfrm>
            <a:off x="4191000" y="1676400"/>
            <a:ext cx="7620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 name="Straight Connector 10"/>
          <p:cNvCxnSpPr/>
          <p:nvPr/>
        </p:nvCxnSpPr>
        <p:spPr bwMode="auto">
          <a:xfrm>
            <a:off x="4191000" y="17526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 name="Straight Connector 11"/>
          <p:cNvCxnSpPr/>
          <p:nvPr/>
        </p:nvCxnSpPr>
        <p:spPr bwMode="auto">
          <a:xfrm>
            <a:off x="4191000" y="182880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4" name="Straight Connector 13"/>
          <p:cNvCxnSpPr/>
          <p:nvPr/>
        </p:nvCxnSpPr>
        <p:spPr bwMode="auto">
          <a:xfrm>
            <a:off x="4191000" y="1905000"/>
            <a:ext cx="4572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6" name="Straight Connector 15"/>
          <p:cNvCxnSpPr/>
          <p:nvPr/>
        </p:nvCxnSpPr>
        <p:spPr bwMode="auto">
          <a:xfrm>
            <a:off x="4191000" y="19812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 name="Straight Connector 16"/>
          <p:cNvCxnSpPr/>
          <p:nvPr/>
        </p:nvCxnSpPr>
        <p:spPr bwMode="auto">
          <a:xfrm>
            <a:off x="4191000" y="20574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8" name="TextBox 17"/>
          <p:cNvSpPr txBox="1"/>
          <p:nvPr/>
        </p:nvSpPr>
        <p:spPr>
          <a:xfrm>
            <a:off x="5029200" y="1550313"/>
            <a:ext cx="2438400" cy="430887"/>
          </a:xfrm>
          <a:prstGeom prst="rect">
            <a:avLst/>
          </a:prstGeom>
          <a:noFill/>
        </p:spPr>
        <p:txBody>
          <a:bodyPr wrap="square" rtlCol="0" anchor="t">
            <a:spAutoFit/>
          </a:bodyPr>
          <a:lstStyle/>
          <a:p>
            <a:pPr algn="ctr"/>
            <a:r>
              <a:rPr lang="en-US" sz="2200" dirty="0" smtClean="0"/>
              <a:t>GPU Instructions</a:t>
            </a:r>
            <a:endParaRPr lang="en-US" sz="2200" dirty="0"/>
          </a:p>
        </p:txBody>
      </p:sp>
      <p:cxnSp>
        <p:nvCxnSpPr>
          <p:cNvPr id="20" name="Straight Arrow Connector 19"/>
          <p:cNvCxnSpPr>
            <a:stCxn id="5" idx="2"/>
            <a:endCxn id="25" idx="0"/>
          </p:cNvCxnSpPr>
          <p:nvPr/>
        </p:nvCxnSpPr>
        <p:spPr bwMode="auto">
          <a:xfrm flipH="1">
            <a:off x="3543300" y="2141160"/>
            <a:ext cx="1028700" cy="105168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1" name="Rectangle 20"/>
          <p:cNvSpPr/>
          <p:nvPr/>
        </p:nvSpPr>
        <p:spPr>
          <a:xfrm>
            <a:off x="2971800" y="3192840"/>
            <a:ext cx="228600" cy="693360"/>
          </a:xfrm>
          <a:prstGeom prst="rect">
            <a:avLst/>
          </a:prstGeom>
          <a:solidFill>
            <a:schemeClr val="bg1"/>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sp>
        <p:nvSpPr>
          <p:cNvPr id="23" name="Rectangle 22"/>
          <p:cNvSpPr/>
          <p:nvPr/>
        </p:nvSpPr>
        <p:spPr>
          <a:xfrm>
            <a:off x="3200400" y="3192840"/>
            <a:ext cx="228600" cy="693360"/>
          </a:xfrm>
          <a:prstGeom prst="rect">
            <a:avLst/>
          </a:prstGeom>
          <a:solidFill>
            <a:schemeClr val="bg1"/>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sp>
        <p:nvSpPr>
          <p:cNvPr id="25" name="Rectangle 24"/>
          <p:cNvSpPr/>
          <p:nvPr/>
        </p:nvSpPr>
        <p:spPr>
          <a:xfrm>
            <a:off x="3429000" y="3192840"/>
            <a:ext cx="228600" cy="693360"/>
          </a:xfrm>
          <a:prstGeom prst="rect">
            <a:avLst/>
          </a:prstGeom>
          <a:solidFill>
            <a:schemeClr val="bg1"/>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sp>
        <p:nvSpPr>
          <p:cNvPr id="26" name="Rectangle 25"/>
          <p:cNvSpPr/>
          <p:nvPr/>
        </p:nvSpPr>
        <p:spPr>
          <a:xfrm>
            <a:off x="3657600" y="3192840"/>
            <a:ext cx="228600" cy="693360"/>
          </a:xfrm>
          <a:prstGeom prst="rect">
            <a:avLst/>
          </a:prstGeom>
          <a:solidFill>
            <a:schemeClr val="bg1"/>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cxnSp>
        <p:nvCxnSpPr>
          <p:cNvPr id="30" name="Straight Connector 29"/>
          <p:cNvCxnSpPr/>
          <p:nvPr/>
        </p:nvCxnSpPr>
        <p:spPr bwMode="auto">
          <a:xfrm>
            <a:off x="3886200" y="3190875"/>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7" name="Straight Connector 36"/>
          <p:cNvCxnSpPr/>
          <p:nvPr/>
        </p:nvCxnSpPr>
        <p:spPr bwMode="auto">
          <a:xfrm>
            <a:off x="3886200" y="38862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8" name="Straight Connector 37"/>
          <p:cNvCxnSpPr/>
          <p:nvPr/>
        </p:nvCxnSpPr>
        <p:spPr bwMode="auto">
          <a:xfrm>
            <a:off x="2590800" y="3194050"/>
            <a:ext cx="42545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9" name="Straight Connector 38"/>
          <p:cNvCxnSpPr/>
          <p:nvPr/>
        </p:nvCxnSpPr>
        <p:spPr bwMode="auto">
          <a:xfrm>
            <a:off x="2590800" y="3879850"/>
            <a:ext cx="4064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6" name="TextBox 45"/>
          <p:cNvSpPr txBox="1"/>
          <p:nvPr/>
        </p:nvSpPr>
        <p:spPr>
          <a:xfrm>
            <a:off x="152400" y="3124200"/>
            <a:ext cx="2514600" cy="769441"/>
          </a:xfrm>
          <a:prstGeom prst="rect">
            <a:avLst/>
          </a:prstGeom>
          <a:noFill/>
        </p:spPr>
        <p:txBody>
          <a:bodyPr wrap="square" rtlCol="0" anchor="t">
            <a:spAutoFit/>
          </a:bodyPr>
          <a:lstStyle/>
          <a:p>
            <a:pPr algn="ctr"/>
            <a:r>
              <a:rPr lang="en-US" sz="2200" dirty="0" smtClean="0"/>
              <a:t>Global Page Table (GGTT)</a:t>
            </a:r>
            <a:endParaRPr lang="en-US" sz="2200" dirty="0"/>
          </a:p>
        </p:txBody>
      </p:sp>
      <p:sp>
        <p:nvSpPr>
          <p:cNvPr id="47" name="Rectangle 46"/>
          <p:cNvSpPr/>
          <p:nvPr/>
        </p:nvSpPr>
        <p:spPr>
          <a:xfrm>
            <a:off x="5562600" y="4953000"/>
            <a:ext cx="762000" cy="693360"/>
          </a:xfrm>
          <a:prstGeom prst="rect">
            <a:avLst/>
          </a:prstGeom>
          <a:solidFill>
            <a:schemeClr val="tx1"/>
          </a:solid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sp>
        <p:nvSpPr>
          <p:cNvPr id="48" name="Rectangle 47"/>
          <p:cNvSpPr/>
          <p:nvPr/>
        </p:nvSpPr>
        <p:spPr>
          <a:xfrm>
            <a:off x="4800600" y="4953000"/>
            <a:ext cx="762000" cy="69336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sp>
        <p:nvSpPr>
          <p:cNvPr id="49" name="Rectangle 48"/>
          <p:cNvSpPr/>
          <p:nvPr/>
        </p:nvSpPr>
        <p:spPr>
          <a:xfrm>
            <a:off x="4038600" y="4953000"/>
            <a:ext cx="762000" cy="693360"/>
          </a:xfrm>
          <a:prstGeom prst="rect">
            <a:avLst/>
          </a:prstGeom>
          <a:solidFill>
            <a:schemeClr val="tx1"/>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sp>
        <p:nvSpPr>
          <p:cNvPr id="50" name="Rectangle 49"/>
          <p:cNvSpPr/>
          <p:nvPr/>
        </p:nvSpPr>
        <p:spPr>
          <a:xfrm>
            <a:off x="3276600" y="4953000"/>
            <a:ext cx="762000" cy="69336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cxnSp>
        <p:nvCxnSpPr>
          <p:cNvPr id="54" name="Straight Arrow Connector 53"/>
          <p:cNvCxnSpPr>
            <a:stCxn id="21" idx="2"/>
            <a:endCxn id="57" idx="0"/>
          </p:cNvCxnSpPr>
          <p:nvPr/>
        </p:nvCxnSpPr>
        <p:spPr bwMode="auto">
          <a:xfrm flipH="1">
            <a:off x="2895600" y="3886200"/>
            <a:ext cx="190500" cy="1066800"/>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7" name="Rectangle 56"/>
          <p:cNvSpPr/>
          <p:nvPr/>
        </p:nvSpPr>
        <p:spPr>
          <a:xfrm>
            <a:off x="2514600" y="4953000"/>
            <a:ext cx="762000" cy="69336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sp>
        <p:nvSpPr>
          <p:cNvPr id="59" name="Rectangle 58"/>
          <p:cNvSpPr/>
          <p:nvPr/>
        </p:nvSpPr>
        <p:spPr>
          <a:xfrm>
            <a:off x="6324600" y="4953000"/>
            <a:ext cx="762000" cy="69336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cxnSp>
        <p:nvCxnSpPr>
          <p:cNvPr id="60" name="Straight Connector 59"/>
          <p:cNvCxnSpPr/>
          <p:nvPr/>
        </p:nvCxnSpPr>
        <p:spPr bwMode="auto">
          <a:xfrm>
            <a:off x="7086600" y="49530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1" name="Straight Connector 60"/>
          <p:cNvCxnSpPr/>
          <p:nvPr/>
        </p:nvCxnSpPr>
        <p:spPr bwMode="auto">
          <a:xfrm>
            <a:off x="7086600" y="56388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2" name="Straight Connector 61"/>
          <p:cNvCxnSpPr/>
          <p:nvPr/>
        </p:nvCxnSpPr>
        <p:spPr bwMode="auto">
          <a:xfrm>
            <a:off x="2133600" y="49530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3" name="Straight Connector 62"/>
          <p:cNvCxnSpPr/>
          <p:nvPr/>
        </p:nvCxnSpPr>
        <p:spPr bwMode="auto">
          <a:xfrm>
            <a:off x="2133600" y="56388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4" name="TextBox 63"/>
          <p:cNvSpPr txBox="1"/>
          <p:nvPr/>
        </p:nvSpPr>
        <p:spPr>
          <a:xfrm>
            <a:off x="609600" y="4945559"/>
            <a:ext cx="1447800" cy="769441"/>
          </a:xfrm>
          <a:prstGeom prst="rect">
            <a:avLst/>
          </a:prstGeom>
          <a:noFill/>
        </p:spPr>
        <p:txBody>
          <a:bodyPr wrap="square" rtlCol="0" anchor="t">
            <a:spAutoFit/>
          </a:bodyPr>
          <a:lstStyle/>
          <a:p>
            <a:pPr algn="ctr"/>
            <a:r>
              <a:rPr lang="en-US" sz="2200" dirty="0" smtClean="0"/>
              <a:t>Physical</a:t>
            </a:r>
          </a:p>
          <a:p>
            <a:pPr algn="ctr"/>
            <a:r>
              <a:rPr lang="en-US" sz="2200" dirty="0" smtClean="0"/>
              <a:t>Memory</a:t>
            </a:r>
            <a:endParaRPr lang="en-US" sz="2200" dirty="0"/>
          </a:p>
        </p:txBody>
      </p:sp>
      <p:cxnSp>
        <p:nvCxnSpPr>
          <p:cNvPr id="65" name="Straight Arrow Connector 64"/>
          <p:cNvCxnSpPr>
            <a:endCxn id="49" idx="0"/>
          </p:cNvCxnSpPr>
          <p:nvPr/>
        </p:nvCxnSpPr>
        <p:spPr bwMode="auto">
          <a:xfrm>
            <a:off x="3314700" y="3886200"/>
            <a:ext cx="1104900" cy="1066800"/>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7" name="Straight Arrow Connector 66"/>
          <p:cNvCxnSpPr>
            <a:stCxn id="25" idx="2"/>
            <a:endCxn id="48" idx="0"/>
          </p:cNvCxnSpPr>
          <p:nvPr/>
        </p:nvCxnSpPr>
        <p:spPr bwMode="auto">
          <a:xfrm>
            <a:off x="3543300" y="3886200"/>
            <a:ext cx="1638300" cy="1066800"/>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0" name="Straight Arrow Connector 69"/>
          <p:cNvCxnSpPr>
            <a:stCxn id="26" idx="2"/>
            <a:endCxn id="59" idx="0"/>
          </p:cNvCxnSpPr>
          <p:nvPr/>
        </p:nvCxnSpPr>
        <p:spPr bwMode="auto">
          <a:xfrm>
            <a:off x="3771900" y="3886200"/>
            <a:ext cx="2933700" cy="1066800"/>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73" name="Flowchart: Connector 72"/>
          <p:cNvSpPr/>
          <p:nvPr/>
        </p:nvSpPr>
        <p:spPr bwMode="auto">
          <a:xfrm>
            <a:off x="3810000" y="1828800"/>
            <a:ext cx="228600" cy="228600"/>
          </a:xfrm>
          <a:prstGeom prst="flowChartConnector">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74" name="Flowchart: Connector 73"/>
          <p:cNvSpPr/>
          <p:nvPr/>
        </p:nvSpPr>
        <p:spPr bwMode="auto">
          <a:xfrm>
            <a:off x="3581400" y="3886200"/>
            <a:ext cx="228600" cy="228600"/>
          </a:xfrm>
          <a:prstGeom prst="flowChartConnector">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41" name="Rectangle 40"/>
          <p:cNvSpPr/>
          <p:nvPr/>
        </p:nvSpPr>
        <p:spPr>
          <a:xfrm>
            <a:off x="7639444" y="5867400"/>
            <a:ext cx="1481921" cy="307777"/>
          </a:xfrm>
          <a:prstGeom prst="rect">
            <a:avLst/>
          </a:prstGeom>
        </p:spPr>
        <p:txBody>
          <a:bodyPr wrap="none">
            <a:spAutoFit/>
          </a:bodyPr>
          <a:lstStyle/>
          <a:p>
            <a:r>
              <a:rPr lang="en-US" altLang="zh-CN" sz="1400" dirty="0" smtClean="0"/>
              <a:t>Sensitive Object </a:t>
            </a:r>
          </a:p>
        </p:txBody>
      </p:sp>
      <p:sp>
        <p:nvSpPr>
          <p:cNvPr id="42" name="Rectangle 41"/>
          <p:cNvSpPr/>
          <p:nvPr/>
        </p:nvSpPr>
        <p:spPr>
          <a:xfrm>
            <a:off x="7315397" y="5943600"/>
            <a:ext cx="304800" cy="152400"/>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p>
        </p:txBody>
      </p:sp>
      <p:sp>
        <p:nvSpPr>
          <p:cNvPr id="43" name="Rectangle 42"/>
          <p:cNvSpPr/>
          <p:nvPr/>
        </p:nvSpPr>
        <p:spPr>
          <a:xfrm>
            <a:off x="7639247" y="6172200"/>
            <a:ext cx="1608133" cy="307777"/>
          </a:xfrm>
          <a:prstGeom prst="rect">
            <a:avLst/>
          </a:prstGeom>
        </p:spPr>
        <p:txBody>
          <a:bodyPr wrap="none">
            <a:spAutoFit/>
          </a:bodyPr>
          <a:lstStyle/>
          <a:p>
            <a:r>
              <a:rPr lang="en-US" altLang="zh-CN" sz="1400" dirty="0" smtClean="0"/>
              <a:t>Insensitive Object </a:t>
            </a:r>
          </a:p>
        </p:txBody>
      </p:sp>
      <p:sp>
        <p:nvSpPr>
          <p:cNvPr id="44" name="Rectangle 43"/>
          <p:cNvSpPr/>
          <p:nvPr/>
        </p:nvSpPr>
        <p:spPr>
          <a:xfrm>
            <a:off x="7315200" y="6285845"/>
            <a:ext cx="304800" cy="15240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accel="50000" decel="50000" fill="hold" grpId="0" nodeType="clickEffect">
                                  <p:stCondLst>
                                    <p:cond delay="0"/>
                                  </p:stCondLst>
                                  <p:childTnLst>
                                    <p:animMotion origin="layout" path="M 3.33333E-6 -3.33333E-6 L -0.0875 0.16111 " pathEditMode="relative" rAng="0" ptsTypes="AA">
                                      <p:cBhvr>
                                        <p:cTn id="6" dur="1000" fill="hold"/>
                                        <p:tgtEl>
                                          <p:spTgt spid="73"/>
                                        </p:tgtEl>
                                        <p:attrNameLst>
                                          <p:attrName>ppt_x</p:attrName>
                                          <p:attrName>ppt_y</p:attrName>
                                        </p:attrNameLst>
                                      </p:cBhvr>
                                      <p:rCtr x="-4400" y="8100"/>
                                    </p:animMotion>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73"/>
                                        </p:tgtEl>
                                        <p:attrNameLst>
                                          <p:attrName>style.visibility</p:attrName>
                                        </p:attrNameLst>
                                      </p:cBhvr>
                                      <p:to>
                                        <p:strVal val="hidden"/>
                                      </p:to>
                                    </p:set>
                                  </p:childTnLst>
                                </p:cTn>
                              </p:par>
                              <p:par>
                                <p:cTn id="11" presetID="1" presetClass="entr" presetSubtype="0" fill="hold" grpId="1" nodeType="with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par>
                                <p:cTn id="13" presetID="0" presetClass="path" presetSubtype="0" repeatCount="indefinite" accel="50000" decel="50000" fill="hold" grpId="0" nodeType="withEffect">
                                  <p:stCondLst>
                                    <p:cond delay="0"/>
                                  </p:stCondLst>
                                  <p:childTnLst>
                                    <p:animMotion origin="layout" path="M 3.33333E-6 -3.33333E-6 L 0.14583 0.13889 " pathEditMode="relative" rAng="0" ptsTypes="AA">
                                      <p:cBhvr>
                                        <p:cTn id="14" dur="1000" fill="hold"/>
                                        <p:tgtEl>
                                          <p:spTgt spid="74"/>
                                        </p:tgtEl>
                                        <p:attrNameLst>
                                          <p:attrName>ppt_x</p:attrName>
                                          <p:attrName>ppt_y</p:attrName>
                                        </p:attrNameLst>
                                      </p:cBhvr>
                                      <p:rCtr x="7300" y="69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3" grpId="1" animBg="1"/>
      <p:bldP spid="74" grpId="0" animBg="1"/>
      <p:bldP spid="74"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17</a:t>
            </a:fld>
            <a:endParaRPr lang="en-US" dirty="0">
              <a:solidFill>
                <a:srgbClr val="000000"/>
              </a:solidFill>
            </a:endParaRPr>
          </a:p>
        </p:txBody>
      </p:sp>
      <p:sp>
        <p:nvSpPr>
          <p:cNvPr id="4"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chemeClr val="tx1"/>
                </a:solidFill>
              </a:rPr>
              <a:t>GPU </a:t>
            </a:r>
            <a:r>
              <a:rPr lang="en-US" altLang="zh-CN" sz="2800" kern="0" dirty="0" smtClean="0">
                <a:solidFill>
                  <a:schemeClr val="tx1"/>
                </a:solidFill>
              </a:rPr>
              <a:t>Address Space Separation</a:t>
            </a:r>
          </a:p>
        </p:txBody>
      </p:sp>
      <p:sp>
        <p:nvSpPr>
          <p:cNvPr id="5" name="Rectangle 4"/>
          <p:cNvSpPr/>
          <p:nvPr/>
        </p:nvSpPr>
        <p:spPr>
          <a:xfrm>
            <a:off x="4114800" y="1447800"/>
            <a:ext cx="914400" cy="69336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cxnSp>
        <p:nvCxnSpPr>
          <p:cNvPr id="7" name="Straight Connector 6"/>
          <p:cNvCxnSpPr/>
          <p:nvPr/>
        </p:nvCxnSpPr>
        <p:spPr bwMode="auto">
          <a:xfrm>
            <a:off x="4191000" y="15240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8" name="Straight Connector 7"/>
          <p:cNvCxnSpPr/>
          <p:nvPr/>
        </p:nvCxnSpPr>
        <p:spPr bwMode="auto">
          <a:xfrm>
            <a:off x="4191000" y="16002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9" name="Straight Connector 8"/>
          <p:cNvCxnSpPr/>
          <p:nvPr/>
        </p:nvCxnSpPr>
        <p:spPr bwMode="auto">
          <a:xfrm>
            <a:off x="4191000" y="1676400"/>
            <a:ext cx="7620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 name="Straight Connector 10"/>
          <p:cNvCxnSpPr/>
          <p:nvPr/>
        </p:nvCxnSpPr>
        <p:spPr bwMode="auto">
          <a:xfrm>
            <a:off x="4191000" y="17526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 name="Straight Connector 11"/>
          <p:cNvCxnSpPr/>
          <p:nvPr/>
        </p:nvCxnSpPr>
        <p:spPr bwMode="auto">
          <a:xfrm>
            <a:off x="4191000" y="182880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4" name="Straight Connector 13"/>
          <p:cNvCxnSpPr/>
          <p:nvPr/>
        </p:nvCxnSpPr>
        <p:spPr bwMode="auto">
          <a:xfrm>
            <a:off x="4191000" y="1905000"/>
            <a:ext cx="4572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6" name="Straight Connector 15"/>
          <p:cNvCxnSpPr/>
          <p:nvPr/>
        </p:nvCxnSpPr>
        <p:spPr bwMode="auto">
          <a:xfrm>
            <a:off x="4191000" y="19812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 name="Straight Connector 16"/>
          <p:cNvCxnSpPr/>
          <p:nvPr/>
        </p:nvCxnSpPr>
        <p:spPr bwMode="auto">
          <a:xfrm>
            <a:off x="4191000" y="20574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8" name="TextBox 17"/>
          <p:cNvSpPr txBox="1"/>
          <p:nvPr/>
        </p:nvSpPr>
        <p:spPr>
          <a:xfrm>
            <a:off x="5029200" y="1550313"/>
            <a:ext cx="2438400" cy="430887"/>
          </a:xfrm>
          <a:prstGeom prst="rect">
            <a:avLst/>
          </a:prstGeom>
          <a:noFill/>
        </p:spPr>
        <p:txBody>
          <a:bodyPr wrap="square" rtlCol="0" anchor="t">
            <a:spAutoFit/>
          </a:bodyPr>
          <a:lstStyle/>
          <a:p>
            <a:pPr algn="ctr"/>
            <a:r>
              <a:rPr lang="en-US" sz="2200" dirty="0" smtClean="0"/>
              <a:t>GPU Instructions</a:t>
            </a:r>
            <a:endParaRPr lang="en-US" sz="2200" dirty="0"/>
          </a:p>
        </p:txBody>
      </p:sp>
      <p:cxnSp>
        <p:nvCxnSpPr>
          <p:cNvPr id="20" name="Straight Arrow Connector 19"/>
          <p:cNvCxnSpPr>
            <a:stCxn id="5" idx="2"/>
            <a:endCxn id="23" idx="0"/>
          </p:cNvCxnSpPr>
          <p:nvPr/>
        </p:nvCxnSpPr>
        <p:spPr bwMode="auto">
          <a:xfrm flipH="1">
            <a:off x="3314700" y="2141160"/>
            <a:ext cx="1257300" cy="1051680"/>
          </a:xfrm>
          <a:prstGeom prst="straightConnector1">
            <a:avLst/>
          </a:prstGeom>
          <a:solidFill>
            <a:schemeClr val="accent1"/>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1" name="Rectangle 20"/>
          <p:cNvSpPr/>
          <p:nvPr/>
        </p:nvSpPr>
        <p:spPr>
          <a:xfrm>
            <a:off x="2971800" y="3192840"/>
            <a:ext cx="228600" cy="693360"/>
          </a:xfrm>
          <a:prstGeom prst="rect">
            <a:avLst/>
          </a:prstGeom>
          <a:solidFill>
            <a:schemeClr val="bg1"/>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sp>
        <p:nvSpPr>
          <p:cNvPr id="23" name="Rectangle 22"/>
          <p:cNvSpPr/>
          <p:nvPr/>
        </p:nvSpPr>
        <p:spPr>
          <a:xfrm>
            <a:off x="3200400" y="3192840"/>
            <a:ext cx="228600" cy="693360"/>
          </a:xfrm>
          <a:prstGeom prst="rect">
            <a:avLst/>
          </a:prstGeom>
          <a:solidFill>
            <a:schemeClr val="bg1"/>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sp>
        <p:nvSpPr>
          <p:cNvPr id="25" name="Rectangle 24"/>
          <p:cNvSpPr/>
          <p:nvPr/>
        </p:nvSpPr>
        <p:spPr>
          <a:xfrm>
            <a:off x="3429000" y="3192840"/>
            <a:ext cx="228600" cy="693360"/>
          </a:xfrm>
          <a:prstGeom prst="rect">
            <a:avLst/>
          </a:prstGeom>
          <a:solidFill>
            <a:schemeClr val="bg1"/>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sp>
        <p:nvSpPr>
          <p:cNvPr id="26" name="Rectangle 25"/>
          <p:cNvSpPr/>
          <p:nvPr/>
        </p:nvSpPr>
        <p:spPr>
          <a:xfrm>
            <a:off x="3657600" y="3192840"/>
            <a:ext cx="228600" cy="693360"/>
          </a:xfrm>
          <a:prstGeom prst="rect">
            <a:avLst/>
          </a:prstGeom>
          <a:solidFill>
            <a:schemeClr val="bg1"/>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cxnSp>
        <p:nvCxnSpPr>
          <p:cNvPr id="30" name="Straight Connector 29"/>
          <p:cNvCxnSpPr/>
          <p:nvPr/>
        </p:nvCxnSpPr>
        <p:spPr bwMode="auto">
          <a:xfrm>
            <a:off x="3886200" y="3190875"/>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7" name="Straight Connector 36"/>
          <p:cNvCxnSpPr/>
          <p:nvPr/>
        </p:nvCxnSpPr>
        <p:spPr bwMode="auto">
          <a:xfrm>
            <a:off x="3886200" y="38862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8" name="Straight Connector 37"/>
          <p:cNvCxnSpPr/>
          <p:nvPr/>
        </p:nvCxnSpPr>
        <p:spPr bwMode="auto">
          <a:xfrm>
            <a:off x="2590800" y="3194050"/>
            <a:ext cx="42545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9" name="Straight Connector 38"/>
          <p:cNvCxnSpPr/>
          <p:nvPr/>
        </p:nvCxnSpPr>
        <p:spPr bwMode="auto">
          <a:xfrm>
            <a:off x="2590800" y="3879850"/>
            <a:ext cx="4064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6" name="TextBox 45"/>
          <p:cNvSpPr txBox="1"/>
          <p:nvPr/>
        </p:nvSpPr>
        <p:spPr>
          <a:xfrm>
            <a:off x="152400" y="3124200"/>
            <a:ext cx="2514600" cy="769441"/>
          </a:xfrm>
          <a:prstGeom prst="rect">
            <a:avLst/>
          </a:prstGeom>
          <a:noFill/>
        </p:spPr>
        <p:txBody>
          <a:bodyPr wrap="square" rtlCol="0" anchor="t">
            <a:spAutoFit/>
          </a:bodyPr>
          <a:lstStyle/>
          <a:p>
            <a:pPr algn="ctr"/>
            <a:r>
              <a:rPr lang="en-US" sz="2200" dirty="0" smtClean="0"/>
              <a:t>Global Page Table (GGTT)</a:t>
            </a:r>
            <a:endParaRPr lang="en-US" sz="2200" dirty="0"/>
          </a:p>
        </p:txBody>
      </p:sp>
      <p:sp>
        <p:nvSpPr>
          <p:cNvPr id="47" name="Rectangle 46"/>
          <p:cNvSpPr/>
          <p:nvPr/>
        </p:nvSpPr>
        <p:spPr>
          <a:xfrm>
            <a:off x="5562600" y="4953000"/>
            <a:ext cx="762000" cy="693360"/>
          </a:xfrm>
          <a:prstGeom prst="rect">
            <a:avLst/>
          </a:prstGeom>
          <a:solidFill>
            <a:schemeClr val="tx1"/>
          </a:solid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sp>
        <p:nvSpPr>
          <p:cNvPr id="48" name="Rectangle 47"/>
          <p:cNvSpPr/>
          <p:nvPr/>
        </p:nvSpPr>
        <p:spPr>
          <a:xfrm>
            <a:off x="4800600" y="4953000"/>
            <a:ext cx="762000" cy="69336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sp>
        <p:nvSpPr>
          <p:cNvPr id="49" name="Rectangle 48"/>
          <p:cNvSpPr/>
          <p:nvPr/>
        </p:nvSpPr>
        <p:spPr>
          <a:xfrm>
            <a:off x="4038600" y="4953000"/>
            <a:ext cx="762000" cy="693360"/>
          </a:xfrm>
          <a:prstGeom prst="rect">
            <a:avLst/>
          </a:prstGeom>
          <a:solidFill>
            <a:schemeClr val="tx1"/>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sp>
        <p:nvSpPr>
          <p:cNvPr id="50" name="Rectangle 49"/>
          <p:cNvSpPr/>
          <p:nvPr/>
        </p:nvSpPr>
        <p:spPr>
          <a:xfrm>
            <a:off x="3276600" y="4953000"/>
            <a:ext cx="762000" cy="69336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cxnSp>
        <p:nvCxnSpPr>
          <p:cNvPr id="54" name="Straight Arrow Connector 53"/>
          <p:cNvCxnSpPr>
            <a:stCxn id="21" idx="2"/>
            <a:endCxn id="57" idx="0"/>
          </p:cNvCxnSpPr>
          <p:nvPr/>
        </p:nvCxnSpPr>
        <p:spPr bwMode="auto">
          <a:xfrm flipH="1">
            <a:off x="2895600" y="3886200"/>
            <a:ext cx="190500" cy="1066800"/>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7" name="Rectangle 56"/>
          <p:cNvSpPr/>
          <p:nvPr/>
        </p:nvSpPr>
        <p:spPr>
          <a:xfrm>
            <a:off x="2514600" y="4953000"/>
            <a:ext cx="762000" cy="69336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sp>
        <p:nvSpPr>
          <p:cNvPr id="59" name="Rectangle 58"/>
          <p:cNvSpPr/>
          <p:nvPr/>
        </p:nvSpPr>
        <p:spPr>
          <a:xfrm>
            <a:off x="6324600" y="4953000"/>
            <a:ext cx="762000" cy="69336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cxnSp>
        <p:nvCxnSpPr>
          <p:cNvPr id="60" name="Straight Connector 59"/>
          <p:cNvCxnSpPr/>
          <p:nvPr/>
        </p:nvCxnSpPr>
        <p:spPr bwMode="auto">
          <a:xfrm>
            <a:off x="7086600" y="49530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1" name="Straight Connector 60"/>
          <p:cNvCxnSpPr/>
          <p:nvPr/>
        </p:nvCxnSpPr>
        <p:spPr bwMode="auto">
          <a:xfrm>
            <a:off x="7086600" y="56388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2" name="Straight Connector 61"/>
          <p:cNvCxnSpPr/>
          <p:nvPr/>
        </p:nvCxnSpPr>
        <p:spPr bwMode="auto">
          <a:xfrm>
            <a:off x="2133600" y="49530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3" name="Straight Connector 62"/>
          <p:cNvCxnSpPr/>
          <p:nvPr/>
        </p:nvCxnSpPr>
        <p:spPr bwMode="auto">
          <a:xfrm>
            <a:off x="2133600" y="56388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4" name="TextBox 63"/>
          <p:cNvSpPr txBox="1"/>
          <p:nvPr/>
        </p:nvSpPr>
        <p:spPr>
          <a:xfrm>
            <a:off x="609600" y="4945559"/>
            <a:ext cx="1447800" cy="769441"/>
          </a:xfrm>
          <a:prstGeom prst="rect">
            <a:avLst/>
          </a:prstGeom>
          <a:noFill/>
        </p:spPr>
        <p:txBody>
          <a:bodyPr wrap="square" rtlCol="0" anchor="t">
            <a:spAutoFit/>
          </a:bodyPr>
          <a:lstStyle/>
          <a:p>
            <a:pPr algn="ctr"/>
            <a:r>
              <a:rPr lang="en-US" sz="2200" dirty="0" smtClean="0"/>
              <a:t>Physical</a:t>
            </a:r>
          </a:p>
          <a:p>
            <a:pPr algn="ctr"/>
            <a:r>
              <a:rPr lang="en-US" sz="2200" dirty="0" smtClean="0"/>
              <a:t>Memory</a:t>
            </a:r>
            <a:endParaRPr lang="en-US" sz="2200" dirty="0"/>
          </a:p>
        </p:txBody>
      </p:sp>
      <p:cxnSp>
        <p:nvCxnSpPr>
          <p:cNvPr id="65" name="Straight Arrow Connector 64"/>
          <p:cNvCxnSpPr>
            <a:endCxn id="49" idx="0"/>
          </p:cNvCxnSpPr>
          <p:nvPr/>
        </p:nvCxnSpPr>
        <p:spPr bwMode="auto">
          <a:xfrm>
            <a:off x="3314700" y="3886200"/>
            <a:ext cx="1104900" cy="1066800"/>
          </a:xfrm>
          <a:prstGeom prst="straightConnector1">
            <a:avLst/>
          </a:prstGeom>
          <a:solidFill>
            <a:schemeClr val="accent1"/>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7" name="Straight Arrow Connector 66"/>
          <p:cNvCxnSpPr>
            <a:stCxn id="25" idx="2"/>
            <a:endCxn id="48" idx="0"/>
          </p:cNvCxnSpPr>
          <p:nvPr/>
        </p:nvCxnSpPr>
        <p:spPr bwMode="auto">
          <a:xfrm>
            <a:off x="3543300" y="3886200"/>
            <a:ext cx="1638300" cy="1066800"/>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0" name="Straight Arrow Connector 69"/>
          <p:cNvCxnSpPr>
            <a:stCxn id="26" idx="2"/>
            <a:endCxn id="59" idx="0"/>
          </p:cNvCxnSpPr>
          <p:nvPr/>
        </p:nvCxnSpPr>
        <p:spPr bwMode="auto">
          <a:xfrm>
            <a:off x="3771900" y="3886200"/>
            <a:ext cx="2933700" cy="1066800"/>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0" name="Rectangle 39"/>
          <p:cNvSpPr/>
          <p:nvPr/>
        </p:nvSpPr>
        <p:spPr>
          <a:xfrm>
            <a:off x="7639444" y="5867400"/>
            <a:ext cx="1481921" cy="307777"/>
          </a:xfrm>
          <a:prstGeom prst="rect">
            <a:avLst/>
          </a:prstGeom>
        </p:spPr>
        <p:txBody>
          <a:bodyPr wrap="none">
            <a:spAutoFit/>
          </a:bodyPr>
          <a:lstStyle/>
          <a:p>
            <a:r>
              <a:rPr lang="en-US" altLang="zh-CN" sz="1400" dirty="0" smtClean="0"/>
              <a:t>Sensitive Object </a:t>
            </a:r>
          </a:p>
        </p:txBody>
      </p:sp>
      <p:sp>
        <p:nvSpPr>
          <p:cNvPr id="41" name="Rectangle 40"/>
          <p:cNvSpPr/>
          <p:nvPr/>
        </p:nvSpPr>
        <p:spPr>
          <a:xfrm>
            <a:off x="7315397" y="5943600"/>
            <a:ext cx="304800" cy="152400"/>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p>
        </p:txBody>
      </p:sp>
      <p:sp>
        <p:nvSpPr>
          <p:cNvPr id="42" name="Rectangle 41"/>
          <p:cNvSpPr/>
          <p:nvPr/>
        </p:nvSpPr>
        <p:spPr>
          <a:xfrm>
            <a:off x="7639247" y="6172200"/>
            <a:ext cx="1608133" cy="307777"/>
          </a:xfrm>
          <a:prstGeom prst="rect">
            <a:avLst/>
          </a:prstGeom>
        </p:spPr>
        <p:txBody>
          <a:bodyPr wrap="none">
            <a:spAutoFit/>
          </a:bodyPr>
          <a:lstStyle/>
          <a:p>
            <a:r>
              <a:rPr lang="en-US" altLang="zh-CN" sz="1400" dirty="0" smtClean="0"/>
              <a:t>Insensitive Object </a:t>
            </a:r>
          </a:p>
        </p:txBody>
      </p:sp>
      <p:sp>
        <p:nvSpPr>
          <p:cNvPr id="43" name="Rectangle 42"/>
          <p:cNvSpPr/>
          <p:nvPr/>
        </p:nvSpPr>
        <p:spPr>
          <a:xfrm>
            <a:off x="7315200" y="6285845"/>
            <a:ext cx="304800" cy="15240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18</a:t>
            </a:fld>
            <a:endParaRPr lang="en-US" dirty="0">
              <a:solidFill>
                <a:srgbClr val="000000"/>
              </a:solidFill>
            </a:endParaRPr>
          </a:p>
        </p:txBody>
      </p:sp>
      <p:sp>
        <p:nvSpPr>
          <p:cNvPr id="4"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chemeClr val="tx1"/>
                </a:solidFill>
              </a:rPr>
              <a:t>GPU </a:t>
            </a:r>
            <a:r>
              <a:rPr lang="en-US" altLang="zh-CN" sz="2800" kern="0" dirty="0" smtClean="0">
                <a:solidFill>
                  <a:schemeClr val="tx1"/>
                </a:solidFill>
              </a:rPr>
              <a:t>Address Space Separation</a:t>
            </a:r>
          </a:p>
        </p:txBody>
      </p:sp>
      <p:sp>
        <p:nvSpPr>
          <p:cNvPr id="5" name="Rectangle 4"/>
          <p:cNvSpPr/>
          <p:nvPr/>
        </p:nvSpPr>
        <p:spPr>
          <a:xfrm>
            <a:off x="4114800" y="1447800"/>
            <a:ext cx="914400" cy="693360"/>
          </a:xfrm>
          <a:prstGeom prst="rect">
            <a:avLst/>
          </a:prstGeom>
          <a:solidFill>
            <a:schemeClr val="bg1"/>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cxnSp>
        <p:nvCxnSpPr>
          <p:cNvPr id="7" name="Straight Connector 6"/>
          <p:cNvCxnSpPr/>
          <p:nvPr/>
        </p:nvCxnSpPr>
        <p:spPr bwMode="auto">
          <a:xfrm>
            <a:off x="4191000" y="15240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8" name="Straight Connector 7"/>
          <p:cNvCxnSpPr/>
          <p:nvPr/>
        </p:nvCxnSpPr>
        <p:spPr bwMode="auto">
          <a:xfrm>
            <a:off x="4191000" y="16002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9" name="Straight Connector 8"/>
          <p:cNvCxnSpPr/>
          <p:nvPr/>
        </p:nvCxnSpPr>
        <p:spPr bwMode="auto">
          <a:xfrm>
            <a:off x="4191000" y="1676400"/>
            <a:ext cx="7620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 name="Straight Connector 10"/>
          <p:cNvCxnSpPr/>
          <p:nvPr/>
        </p:nvCxnSpPr>
        <p:spPr bwMode="auto">
          <a:xfrm>
            <a:off x="4191000" y="17526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 name="Straight Connector 11"/>
          <p:cNvCxnSpPr/>
          <p:nvPr/>
        </p:nvCxnSpPr>
        <p:spPr bwMode="auto">
          <a:xfrm>
            <a:off x="4191000" y="182880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4" name="Straight Connector 13"/>
          <p:cNvCxnSpPr/>
          <p:nvPr/>
        </p:nvCxnSpPr>
        <p:spPr bwMode="auto">
          <a:xfrm>
            <a:off x="4191000" y="1905000"/>
            <a:ext cx="4572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6" name="Straight Connector 15"/>
          <p:cNvCxnSpPr/>
          <p:nvPr/>
        </p:nvCxnSpPr>
        <p:spPr bwMode="auto">
          <a:xfrm>
            <a:off x="4191000" y="19812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 name="Straight Connector 16"/>
          <p:cNvCxnSpPr/>
          <p:nvPr/>
        </p:nvCxnSpPr>
        <p:spPr bwMode="auto">
          <a:xfrm>
            <a:off x="4191000" y="2057400"/>
            <a:ext cx="6096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8" name="TextBox 17"/>
          <p:cNvSpPr txBox="1"/>
          <p:nvPr/>
        </p:nvSpPr>
        <p:spPr>
          <a:xfrm>
            <a:off x="5029200" y="1550313"/>
            <a:ext cx="2438400" cy="430887"/>
          </a:xfrm>
          <a:prstGeom prst="rect">
            <a:avLst/>
          </a:prstGeom>
          <a:noFill/>
        </p:spPr>
        <p:txBody>
          <a:bodyPr wrap="square" rtlCol="0" anchor="t">
            <a:spAutoFit/>
          </a:bodyPr>
          <a:lstStyle/>
          <a:p>
            <a:pPr algn="ctr"/>
            <a:r>
              <a:rPr lang="en-US" sz="2200" dirty="0" smtClean="0"/>
              <a:t>GPU Instructions</a:t>
            </a:r>
            <a:endParaRPr lang="en-US" sz="2200" dirty="0"/>
          </a:p>
        </p:txBody>
      </p:sp>
      <p:cxnSp>
        <p:nvCxnSpPr>
          <p:cNvPr id="20" name="Straight Arrow Connector 19"/>
          <p:cNvCxnSpPr>
            <a:stCxn id="5" idx="2"/>
            <a:endCxn id="25" idx="0"/>
          </p:cNvCxnSpPr>
          <p:nvPr/>
        </p:nvCxnSpPr>
        <p:spPr bwMode="auto">
          <a:xfrm flipH="1">
            <a:off x="3543300" y="2141160"/>
            <a:ext cx="1028700" cy="1051680"/>
          </a:xfrm>
          <a:prstGeom prst="straightConnector1">
            <a:avLst/>
          </a:prstGeom>
          <a:solidFill>
            <a:schemeClr val="accent1"/>
          </a:solidFill>
          <a:ln w="38100" cap="flat" cmpd="sng" algn="ctr">
            <a:solidFill>
              <a:schemeClr val="bg1">
                <a:lumMod val="85000"/>
              </a:schemeClr>
            </a:solidFill>
            <a:prstDash val="dash"/>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1" name="Rectangle 20"/>
          <p:cNvSpPr/>
          <p:nvPr/>
        </p:nvSpPr>
        <p:spPr>
          <a:xfrm>
            <a:off x="2971800" y="3192840"/>
            <a:ext cx="228600" cy="693360"/>
          </a:xfrm>
          <a:prstGeom prst="rect">
            <a:avLst/>
          </a:prstGeom>
          <a:solidFill>
            <a:schemeClr val="bg1"/>
          </a:solidFill>
          <a:ln w="38100">
            <a:solidFill>
              <a:schemeClr val="bg1">
                <a:lumMod val="8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lumMod val="85000"/>
                </a:schemeClr>
              </a:solidFill>
            </a:endParaRPr>
          </a:p>
        </p:txBody>
      </p:sp>
      <p:sp>
        <p:nvSpPr>
          <p:cNvPr id="23" name="Rectangle 22"/>
          <p:cNvSpPr/>
          <p:nvPr/>
        </p:nvSpPr>
        <p:spPr>
          <a:xfrm>
            <a:off x="3200400" y="3192840"/>
            <a:ext cx="228600" cy="693360"/>
          </a:xfrm>
          <a:prstGeom prst="rect">
            <a:avLst/>
          </a:prstGeom>
          <a:solidFill>
            <a:schemeClr val="bg1"/>
          </a:solidFill>
          <a:ln w="38100">
            <a:solidFill>
              <a:schemeClr val="bg1">
                <a:lumMod val="8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lumMod val="85000"/>
                </a:schemeClr>
              </a:solidFill>
            </a:endParaRPr>
          </a:p>
        </p:txBody>
      </p:sp>
      <p:sp>
        <p:nvSpPr>
          <p:cNvPr id="25" name="Rectangle 24"/>
          <p:cNvSpPr/>
          <p:nvPr/>
        </p:nvSpPr>
        <p:spPr>
          <a:xfrm>
            <a:off x="3429000" y="3192840"/>
            <a:ext cx="228600" cy="693360"/>
          </a:xfrm>
          <a:prstGeom prst="rect">
            <a:avLst/>
          </a:prstGeom>
          <a:solidFill>
            <a:schemeClr val="bg1"/>
          </a:solidFill>
          <a:ln w="38100">
            <a:solidFill>
              <a:schemeClr val="bg1">
                <a:lumMod val="8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lumMod val="85000"/>
                </a:schemeClr>
              </a:solidFill>
            </a:endParaRPr>
          </a:p>
        </p:txBody>
      </p:sp>
      <p:sp>
        <p:nvSpPr>
          <p:cNvPr id="26" name="Rectangle 25"/>
          <p:cNvSpPr/>
          <p:nvPr/>
        </p:nvSpPr>
        <p:spPr>
          <a:xfrm>
            <a:off x="3657600" y="3192840"/>
            <a:ext cx="228600" cy="693360"/>
          </a:xfrm>
          <a:prstGeom prst="rect">
            <a:avLst/>
          </a:prstGeom>
          <a:solidFill>
            <a:schemeClr val="bg1"/>
          </a:solidFill>
          <a:ln w="38100">
            <a:solidFill>
              <a:schemeClr val="bg1">
                <a:lumMod val="8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lumMod val="85000"/>
                </a:schemeClr>
              </a:solidFill>
            </a:endParaRPr>
          </a:p>
        </p:txBody>
      </p:sp>
      <p:cxnSp>
        <p:nvCxnSpPr>
          <p:cNvPr id="30" name="Straight Connector 29"/>
          <p:cNvCxnSpPr/>
          <p:nvPr/>
        </p:nvCxnSpPr>
        <p:spPr bwMode="auto">
          <a:xfrm>
            <a:off x="3886200" y="3190875"/>
            <a:ext cx="381000" cy="0"/>
          </a:xfrm>
          <a:prstGeom prst="line">
            <a:avLst/>
          </a:prstGeom>
          <a:solidFill>
            <a:schemeClr val="accent1"/>
          </a:solidFill>
          <a:ln w="381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7" name="Straight Connector 36"/>
          <p:cNvCxnSpPr/>
          <p:nvPr/>
        </p:nvCxnSpPr>
        <p:spPr bwMode="auto">
          <a:xfrm>
            <a:off x="3886200" y="3886200"/>
            <a:ext cx="381000" cy="0"/>
          </a:xfrm>
          <a:prstGeom prst="line">
            <a:avLst/>
          </a:prstGeom>
          <a:solidFill>
            <a:schemeClr val="accent1"/>
          </a:solidFill>
          <a:ln w="381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8" name="Straight Connector 37"/>
          <p:cNvCxnSpPr/>
          <p:nvPr/>
        </p:nvCxnSpPr>
        <p:spPr bwMode="auto">
          <a:xfrm>
            <a:off x="2590800" y="3194050"/>
            <a:ext cx="425450" cy="0"/>
          </a:xfrm>
          <a:prstGeom prst="line">
            <a:avLst/>
          </a:prstGeom>
          <a:solidFill>
            <a:schemeClr val="accent1"/>
          </a:solidFill>
          <a:ln w="381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9" name="Straight Connector 38"/>
          <p:cNvCxnSpPr/>
          <p:nvPr/>
        </p:nvCxnSpPr>
        <p:spPr bwMode="auto">
          <a:xfrm>
            <a:off x="2590800" y="3879850"/>
            <a:ext cx="406400" cy="0"/>
          </a:xfrm>
          <a:prstGeom prst="line">
            <a:avLst/>
          </a:prstGeom>
          <a:solidFill>
            <a:schemeClr val="accent1"/>
          </a:solidFill>
          <a:ln w="38100" cap="flat" cmpd="sng" algn="ctr">
            <a:solidFill>
              <a:schemeClr val="bg1">
                <a:lumMod val="85000"/>
              </a:schemeClr>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6" name="TextBox 45"/>
          <p:cNvSpPr txBox="1"/>
          <p:nvPr/>
        </p:nvSpPr>
        <p:spPr>
          <a:xfrm>
            <a:off x="152400" y="3124200"/>
            <a:ext cx="2514600" cy="769441"/>
          </a:xfrm>
          <a:prstGeom prst="rect">
            <a:avLst/>
          </a:prstGeom>
          <a:noFill/>
        </p:spPr>
        <p:txBody>
          <a:bodyPr wrap="square" rtlCol="0" anchor="t">
            <a:spAutoFit/>
          </a:bodyPr>
          <a:lstStyle/>
          <a:p>
            <a:pPr algn="ctr"/>
            <a:r>
              <a:rPr lang="en-US" sz="2200" dirty="0" smtClean="0">
                <a:solidFill>
                  <a:schemeClr val="bg1">
                    <a:lumMod val="85000"/>
                  </a:schemeClr>
                </a:solidFill>
              </a:rPr>
              <a:t>Global Page Table (GGTT)</a:t>
            </a:r>
            <a:endParaRPr lang="en-US" sz="2200" dirty="0">
              <a:solidFill>
                <a:schemeClr val="bg1">
                  <a:lumMod val="85000"/>
                </a:schemeClr>
              </a:solidFill>
            </a:endParaRPr>
          </a:p>
        </p:txBody>
      </p:sp>
      <p:sp>
        <p:nvSpPr>
          <p:cNvPr id="47" name="Rectangle 46"/>
          <p:cNvSpPr/>
          <p:nvPr/>
        </p:nvSpPr>
        <p:spPr>
          <a:xfrm>
            <a:off x="5562600" y="4953000"/>
            <a:ext cx="762000" cy="693360"/>
          </a:xfrm>
          <a:prstGeom prst="rect">
            <a:avLst/>
          </a:prstGeom>
          <a:solidFill>
            <a:schemeClr val="tx1"/>
          </a:solid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sp>
        <p:nvSpPr>
          <p:cNvPr id="48" name="Rectangle 47"/>
          <p:cNvSpPr/>
          <p:nvPr/>
        </p:nvSpPr>
        <p:spPr>
          <a:xfrm>
            <a:off x="4800600" y="4953000"/>
            <a:ext cx="762000" cy="69336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sp>
        <p:nvSpPr>
          <p:cNvPr id="49" name="Rectangle 48"/>
          <p:cNvSpPr/>
          <p:nvPr/>
        </p:nvSpPr>
        <p:spPr>
          <a:xfrm>
            <a:off x="4038600" y="4953000"/>
            <a:ext cx="762000" cy="693360"/>
          </a:xfrm>
          <a:prstGeom prst="rect">
            <a:avLst/>
          </a:prstGeom>
          <a:solidFill>
            <a:schemeClr val="tx1"/>
          </a:solid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solidFill>
            </a:endParaRPr>
          </a:p>
        </p:txBody>
      </p:sp>
      <p:sp>
        <p:nvSpPr>
          <p:cNvPr id="50" name="Rectangle 49"/>
          <p:cNvSpPr/>
          <p:nvPr/>
        </p:nvSpPr>
        <p:spPr>
          <a:xfrm>
            <a:off x="3276600" y="4953000"/>
            <a:ext cx="762000" cy="69336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cxnSp>
        <p:nvCxnSpPr>
          <p:cNvPr id="54" name="Straight Arrow Connector 53"/>
          <p:cNvCxnSpPr>
            <a:stCxn id="21" idx="2"/>
            <a:endCxn id="57" idx="0"/>
          </p:cNvCxnSpPr>
          <p:nvPr/>
        </p:nvCxnSpPr>
        <p:spPr bwMode="auto">
          <a:xfrm flipH="1">
            <a:off x="2895600" y="3886200"/>
            <a:ext cx="190500" cy="1066800"/>
          </a:xfrm>
          <a:prstGeom prst="straightConnector1">
            <a:avLst/>
          </a:prstGeom>
          <a:solidFill>
            <a:schemeClr val="accent1"/>
          </a:solidFill>
          <a:ln w="19050" cap="flat" cmpd="sng" algn="ctr">
            <a:solidFill>
              <a:schemeClr val="bg1">
                <a:lumMod val="85000"/>
              </a:schemeClr>
            </a:solidFill>
            <a:prstDash val="dash"/>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7" name="Rectangle 56"/>
          <p:cNvSpPr/>
          <p:nvPr/>
        </p:nvSpPr>
        <p:spPr>
          <a:xfrm>
            <a:off x="2514600" y="4953000"/>
            <a:ext cx="762000" cy="69336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sp>
        <p:nvSpPr>
          <p:cNvPr id="59" name="Rectangle 58"/>
          <p:cNvSpPr/>
          <p:nvPr/>
        </p:nvSpPr>
        <p:spPr>
          <a:xfrm>
            <a:off x="6324600" y="4953000"/>
            <a:ext cx="762000" cy="69336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cxnSp>
        <p:nvCxnSpPr>
          <p:cNvPr id="60" name="Straight Connector 59"/>
          <p:cNvCxnSpPr/>
          <p:nvPr/>
        </p:nvCxnSpPr>
        <p:spPr bwMode="auto">
          <a:xfrm>
            <a:off x="7086600" y="49530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1" name="Straight Connector 60"/>
          <p:cNvCxnSpPr/>
          <p:nvPr/>
        </p:nvCxnSpPr>
        <p:spPr bwMode="auto">
          <a:xfrm>
            <a:off x="7086600" y="56388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2" name="Straight Connector 61"/>
          <p:cNvCxnSpPr/>
          <p:nvPr/>
        </p:nvCxnSpPr>
        <p:spPr bwMode="auto">
          <a:xfrm>
            <a:off x="2133600" y="49530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3" name="Straight Connector 62"/>
          <p:cNvCxnSpPr/>
          <p:nvPr/>
        </p:nvCxnSpPr>
        <p:spPr bwMode="auto">
          <a:xfrm>
            <a:off x="2133600" y="56388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4" name="TextBox 63"/>
          <p:cNvSpPr txBox="1"/>
          <p:nvPr/>
        </p:nvSpPr>
        <p:spPr>
          <a:xfrm>
            <a:off x="609600" y="4945559"/>
            <a:ext cx="1447800" cy="769441"/>
          </a:xfrm>
          <a:prstGeom prst="rect">
            <a:avLst/>
          </a:prstGeom>
          <a:noFill/>
        </p:spPr>
        <p:txBody>
          <a:bodyPr wrap="square" rtlCol="0" anchor="t">
            <a:spAutoFit/>
          </a:bodyPr>
          <a:lstStyle/>
          <a:p>
            <a:pPr algn="ctr"/>
            <a:r>
              <a:rPr lang="en-US" sz="2200" dirty="0" smtClean="0"/>
              <a:t>Physical</a:t>
            </a:r>
          </a:p>
          <a:p>
            <a:pPr algn="ctr"/>
            <a:r>
              <a:rPr lang="en-US" sz="2200" dirty="0" smtClean="0"/>
              <a:t>Memory</a:t>
            </a:r>
            <a:endParaRPr lang="en-US" sz="2200" dirty="0"/>
          </a:p>
        </p:txBody>
      </p:sp>
      <p:cxnSp>
        <p:nvCxnSpPr>
          <p:cNvPr id="65" name="Straight Arrow Connector 64"/>
          <p:cNvCxnSpPr>
            <a:endCxn id="49" idx="0"/>
          </p:cNvCxnSpPr>
          <p:nvPr/>
        </p:nvCxnSpPr>
        <p:spPr bwMode="auto">
          <a:xfrm>
            <a:off x="3314700" y="3886200"/>
            <a:ext cx="1104900" cy="1066800"/>
          </a:xfrm>
          <a:prstGeom prst="straightConnector1">
            <a:avLst/>
          </a:prstGeom>
          <a:solidFill>
            <a:schemeClr val="accent1"/>
          </a:solidFill>
          <a:ln w="19050" cap="flat" cmpd="sng" algn="ctr">
            <a:solidFill>
              <a:schemeClr val="bg1">
                <a:lumMod val="85000"/>
              </a:schemeClr>
            </a:solidFill>
            <a:prstDash val="dash"/>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7" name="Straight Arrow Connector 66"/>
          <p:cNvCxnSpPr>
            <a:stCxn id="25" idx="2"/>
            <a:endCxn id="48" idx="0"/>
          </p:cNvCxnSpPr>
          <p:nvPr/>
        </p:nvCxnSpPr>
        <p:spPr bwMode="auto">
          <a:xfrm>
            <a:off x="3543300" y="3886200"/>
            <a:ext cx="1638300" cy="1066800"/>
          </a:xfrm>
          <a:prstGeom prst="straightConnector1">
            <a:avLst/>
          </a:prstGeom>
          <a:solidFill>
            <a:schemeClr val="accent1"/>
          </a:solidFill>
          <a:ln w="19050" cap="flat" cmpd="sng" algn="ctr">
            <a:solidFill>
              <a:schemeClr val="bg1">
                <a:lumMod val="85000"/>
              </a:schemeClr>
            </a:solidFill>
            <a:prstDash val="dash"/>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0" name="Straight Arrow Connector 69"/>
          <p:cNvCxnSpPr>
            <a:stCxn id="26" idx="2"/>
            <a:endCxn id="59" idx="0"/>
          </p:cNvCxnSpPr>
          <p:nvPr/>
        </p:nvCxnSpPr>
        <p:spPr bwMode="auto">
          <a:xfrm>
            <a:off x="3771900" y="3886200"/>
            <a:ext cx="2933700" cy="1066800"/>
          </a:xfrm>
          <a:prstGeom prst="straightConnector1">
            <a:avLst/>
          </a:prstGeom>
          <a:solidFill>
            <a:schemeClr val="accent1"/>
          </a:solidFill>
          <a:ln w="19050" cap="flat" cmpd="sng" algn="ctr">
            <a:solidFill>
              <a:schemeClr val="bg1">
                <a:lumMod val="85000"/>
              </a:schemeClr>
            </a:solidFill>
            <a:prstDash val="dash"/>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0" name="Rectangle 39"/>
          <p:cNvSpPr/>
          <p:nvPr/>
        </p:nvSpPr>
        <p:spPr>
          <a:xfrm>
            <a:off x="5638800" y="3202365"/>
            <a:ext cx="228600" cy="693360"/>
          </a:xfrm>
          <a:prstGeom prst="rect">
            <a:avLst/>
          </a:prstGeom>
          <a:solidFill>
            <a:schemeClr val="bg1"/>
          </a:solidFill>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lumMod val="85000"/>
                </a:schemeClr>
              </a:solidFill>
            </a:endParaRPr>
          </a:p>
        </p:txBody>
      </p:sp>
      <p:sp>
        <p:nvSpPr>
          <p:cNvPr id="41" name="Rectangle 40"/>
          <p:cNvSpPr/>
          <p:nvPr/>
        </p:nvSpPr>
        <p:spPr>
          <a:xfrm>
            <a:off x="5867400" y="3202365"/>
            <a:ext cx="228600" cy="693360"/>
          </a:xfrm>
          <a:prstGeom prst="rect">
            <a:avLst/>
          </a:prstGeom>
          <a:solidFill>
            <a:schemeClr val="bg1"/>
          </a:solidFill>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lumMod val="85000"/>
                </a:schemeClr>
              </a:solidFill>
            </a:endParaRPr>
          </a:p>
        </p:txBody>
      </p:sp>
      <p:sp>
        <p:nvSpPr>
          <p:cNvPr id="42" name="Rectangle 41"/>
          <p:cNvSpPr/>
          <p:nvPr/>
        </p:nvSpPr>
        <p:spPr>
          <a:xfrm>
            <a:off x="6096000" y="3202365"/>
            <a:ext cx="228600" cy="693360"/>
          </a:xfrm>
          <a:prstGeom prst="rect">
            <a:avLst/>
          </a:prstGeom>
          <a:solidFill>
            <a:schemeClr val="bg1"/>
          </a:solidFill>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lumMod val="85000"/>
                </a:schemeClr>
              </a:solidFill>
            </a:endParaRPr>
          </a:p>
        </p:txBody>
      </p:sp>
      <p:sp>
        <p:nvSpPr>
          <p:cNvPr id="43" name="Rectangle 42"/>
          <p:cNvSpPr/>
          <p:nvPr/>
        </p:nvSpPr>
        <p:spPr>
          <a:xfrm>
            <a:off x="6324600" y="3202365"/>
            <a:ext cx="228600" cy="693360"/>
          </a:xfrm>
          <a:prstGeom prst="rect">
            <a:avLst/>
          </a:prstGeom>
          <a:solidFill>
            <a:schemeClr val="bg1"/>
          </a:solidFill>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chemeClr val="bg1">
                  <a:lumMod val="85000"/>
                </a:schemeClr>
              </a:solidFill>
            </a:endParaRPr>
          </a:p>
        </p:txBody>
      </p:sp>
      <p:cxnSp>
        <p:nvCxnSpPr>
          <p:cNvPr id="44" name="Straight Connector 43"/>
          <p:cNvCxnSpPr/>
          <p:nvPr/>
        </p:nvCxnSpPr>
        <p:spPr bwMode="auto">
          <a:xfrm>
            <a:off x="6553200" y="3200400"/>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5" name="Straight Connector 44"/>
          <p:cNvCxnSpPr/>
          <p:nvPr/>
        </p:nvCxnSpPr>
        <p:spPr bwMode="auto">
          <a:xfrm>
            <a:off x="6553200" y="3895725"/>
            <a:ext cx="3810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1" name="Straight Connector 50"/>
          <p:cNvCxnSpPr/>
          <p:nvPr/>
        </p:nvCxnSpPr>
        <p:spPr bwMode="auto">
          <a:xfrm>
            <a:off x="5257800" y="3203575"/>
            <a:ext cx="42545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2" name="Straight Connector 51"/>
          <p:cNvCxnSpPr/>
          <p:nvPr/>
        </p:nvCxnSpPr>
        <p:spPr bwMode="auto">
          <a:xfrm>
            <a:off x="5257800" y="3889375"/>
            <a:ext cx="406400" cy="0"/>
          </a:xfrm>
          <a:prstGeom prst="line">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3" name="TextBox 52"/>
          <p:cNvSpPr txBox="1"/>
          <p:nvPr/>
        </p:nvSpPr>
        <p:spPr>
          <a:xfrm>
            <a:off x="6858000" y="3132364"/>
            <a:ext cx="2286000" cy="769441"/>
          </a:xfrm>
          <a:prstGeom prst="rect">
            <a:avLst/>
          </a:prstGeom>
          <a:noFill/>
        </p:spPr>
        <p:txBody>
          <a:bodyPr wrap="square" rtlCol="0" anchor="t">
            <a:spAutoFit/>
          </a:bodyPr>
          <a:lstStyle/>
          <a:p>
            <a:pPr algn="ctr"/>
            <a:r>
              <a:rPr lang="en-US" sz="2200" b="1" dirty="0" smtClean="0"/>
              <a:t>Shadow GGTT </a:t>
            </a:r>
            <a:r>
              <a:rPr lang="en-US" sz="2200" dirty="0" smtClean="0"/>
              <a:t>(GGTT’)</a:t>
            </a:r>
            <a:endParaRPr lang="en-US" sz="2200" dirty="0"/>
          </a:p>
        </p:txBody>
      </p:sp>
      <p:cxnSp>
        <p:nvCxnSpPr>
          <p:cNvPr id="55" name="Straight Arrow Connector 54"/>
          <p:cNvCxnSpPr>
            <a:stCxn id="5" idx="2"/>
            <a:endCxn id="42" idx="0"/>
          </p:cNvCxnSpPr>
          <p:nvPr/>
        </p:nvCxnSpPr>
        <p:spPr bwMode="auto">
          <a:xfrm>
            <a:off x="4572000" y="2141160"/>
            <a:ext cx="1638300" cy="1061205"/>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8" name="Straight Arrow Connector 67"/>
          <p:cNvCxnSpPr>
            <a:stCxn id="40" idx="2"/>
            <a:endCxn id="57" idx="0"/>
          </p:cNvCxnSpPr>
          <p:nvPr/>
        </p:nvCxnSpPr>
        <p:spPr bwMode="auto">
          <a:xfrm flipH="1">
            <a:off x="2895600" y="3895725"/>
            <a:ext cx="2857500" cy="1057275"/>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2" name="Straight Arrow Connector 71"/>
          <p:cNvCxnSpPr>
            <a:stCxn id="41" idx="2"/>
            <a:endCxn id="49" idx="0"/>
          </p:cNvCxnSpPr>
          <p:nvPr/>
        </p:nvCxnSpPr>
        <p:spPr bwMode="auto">
          <a:xfrm flipH="1">
            <a:off x="4419600" y="3895725"/>
            <a:ext cx="1562100" cy="1057275"/>
          </a:xfrm>
          <a:prstGeom prst="straightConnector1">
            <a:avLst/>
          </a:prstGeom>
          <a:solidFill>
            <a:schemeClr val="accent1"/>
          </a:solidFill>
          <a:ln w="19050" cap="flat" cmpd="sng" algn="ctr">
            <a:solidFill>
              <a:schemeClr val="bg1">
                <a:lumMod val="85000"/>
              </a:schemeClr>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5" name="Straight Arrow Connector 74"/>
          <p:cNvCxnSpPr>
            <a:stCxn id="42" idx="2"/>
            <a:endCxn id="48" idx="0"/>
          </p:cNvCxnSpPr>
          <p:nvPr/>
        </p:nvCxnSpPr>
        <p:spPr bwMode="auto">
          <a:xfrm flipH="1">
            <a:off x="5181600" y="3895725"/>
            <a:ext cx="1028700" cy="1057275"/>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8" name="Straight Arrow Connector 77"/>
          <p:cNvCxnSpPr>
            <a:stCxn id="43" idx="2"/>
            <a:endCxn id="59" idx="0"/>
          </p:cNvCxnSpPr>
          <p:nvPr/>
        </p:nvCxnSpPr>
        <p:spPr bwMode="auto">
          <a:xfrm>
            <a:off x="6438900" y="3895725"/>
            <a:ext cx="266700" cy="1057275"/>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82" name="Flowchart: Connector 81"/>
          <p:cNvSpPr/>
          <p:nvPr/>
        </p:nvSpPr>
        <p:spPr bwMode="auto">
          <a:xfrm>
            <a:off x="5410200" y="1981200"/>
            <a:ext cx="228600" cy="228600"/>
          </a:xfrm>
          <a:prstGeom prst="flowChartConnector">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83" name="Flowchart: Connector 82"/>
          <p:cNvSpPr/>
          <p:nvPr/>
        </p:nvSpPr>
        <p:spPr bwMode="auto">
          <a:xfrm>
            <a:off x="6019800" y="4038600"/>
            <a:ext cx="228600" cy="228600"/>
          </a:xfrm>
          <a:prstGeom prst="flowChartConnector">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pic>
        <p:nvPicPr>
          <p:cNvPr id="59394" name="Picture 2" descr="http://www2.psd100.com/ppp/2013/11/0601/stop-sign-icon-1106111538.png"/>
          <p:cNvPicPr>
            <a:picLocks noChangeAspect="1" noChangeArrowheads="1"/>
          </p:cNvPicPr>
          <p:nvPr/>
        </p:nvPicPr>
        <p:blipFill>
          <a:blip r:embed="rId3" cstate="print"/>
          <a:srcRect/>
          <a:stretch>
            <a:fillRect/>
          </a:stretch>
        </p:blipFill>
        <p:spPr bwMode="auto">
          <a:xfrm>
            <a:off x="5334000" y="4038600"/>
            <a:ext cx="381000" cy="381000"/>
          </a:xfrm>
          <a:prstGeom prst="rect">
            <a:avLst/>
          </a:prstGeom>
          <a:noFill/>
        </p:spPr>
      </p:pic>
      <p:sp>
        <p:nvSpPr>
          <p:cNvPr id="66" name="Rectangle 65"/>
          <p:cNvSpPr/>
          <p:nvPr/>
        </p:nvSpPr>
        <p:spPr>
          <a:xfrm>
            <a:off x="7639444" y="5867400"/>
            <a:ext cx="1481921" cy="307777"/>
          </a:xfrm>
          <a:prstGeom prst="rect">
            <a:avLst/>
          </a:prstGeom>
        </p:spPr>
        <p:txBody>
          <a:bodyPr wrap="none">
            <a:spAutoFit/>
          </a:bodyPr>
          <a:lstStyle/>
          <a:p>
            <a:r>
              <a:rPr lang="en-US" altLang="zh-CN" sz="1400" dirty="0" smtClean="0"/>
              <a:t>Sensitive Object </a:t>
            </a:r>
          </a:p>
        </p:txBody>
      </p:sp>
      <p:sp>
        <p:nvSpPr>
          <p:cNvPr id="69" name="Rectangle 68"/>
          <p:cNvSpPr/>
          <p:nvPr/>
        </p:nvSpPr>
        <p:spPr>
          <a:xfrm>
            <a:off x="7315397" y="5943600"/>
            <a:ext cx="304800" cy="152400"/>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p>
        </p:txBody>
      </p:sp>
      <p:sp>
        <p:nvSpPr>
          <p:cNvPr id="71" name="Rectangle 70"/>
          <p:cNvSpPr/>
          <p:nvPr/>
        </p:nvSpPr>
        <p:spPr>
          <a:xfrm>
            <a:off x="7639247" y="6172200"/>
            <a:ext cx="1608133" cy="307777"/>
          </a:xfrm>
          <a:prstGeom prst="rect">
            <a:avLst/>
          </a:prstGeom>
        </p:spPr>
        <p:txBody>
          <a:bodyPr wrap="none">
            <a:spAutoFit/>
          </a:bodyPr>
          <a:lstStyle/>
          <a:p>
            <a:r>
              <a:rPr lang="en-US" altLang="zh-CN" sz="1400" dirty="0" smtClean="0"/>
              <a:t>Insensitive Object </a:t>
            </a:r>
          </a:p>
        </p:txBody>
      </p:sp>
      <p:sp>
        <p:nvSpPr>
          <p:cNvPr id="73" name="Rectangle 72"/>
          <p:cNvSpPr/>
          <p:nvPr/>
        </p:nvSpPr>
        <p:spPr>
          <a:xfrm>
            <a:off x="7315200" y="6285845"/>
            <a:ext cx="304800" cy="15240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endParaRPr lang="en-US" altLang="en-US" sz="2000" b="1" dirty="0"/>
          </a:p>
        </p:txBody>
      </p:sp>
      <p:sp>
        <p:nvSpPr>
          <p:cNvPr id="58" name="TextBox 57"/>
          <p:cNvSpPr txBox="1"/>
          <p:nvPr/>
        </p:nvSpPr>
        <p:spPr>
          <a:xfrm>
            <a:off x="0" y="5181600"/>
            <a:ext cx="9144000" cy="1027331"/>
          </a:xfrm>
          <a:prstGeom prst="rect">
            <a:avLst/>
          </a:prstGeom>
          <a:solidFill>
            <a:schemeClr val="accent1"/>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2800" b="1" dirty="0" smtClean="0">
                <a:solidFill>
                  <a:schemeClr val="tx1"/>
                </a:solidFill>
              </a:rPr>
              <a:t> Addressed: </a:t>
            </a:r>
          </a:p>
          <a:p>
            <a:pPr algn="ctr"/>
            <a:r>
              <a:rPr lang="en-US" altLang="zh-CN" sz="2800" b="1" dirty="0" smtClean="0">
                <a:solidFill>
                  <a:schemeClr val="tx1"/>
                </a:solidFill>
              </a:rPr>
              <a:t>Inadequate GPU HW and </a:t>
            </a:r>
            <a:r>
              <a:rPr lang="en-US" altLang="zh-CN" sz="2800" b="1" smtClean="0">
                <a:solidFill>
                  <a:schemeClr val="tx1"/>
                </a:solidFill>
              </a:rPr>
              <a:t>access mapping</a:t>
            </a:r>
            <a:endParaRPr lang="en-US" altLang="zh-CN" sz="28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939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82"/>
                                        </p:tgtEl>
                                        <p:attrNameLst>
                                          <p:attrName>style.visibility</p:attrName>
                                        </p:attrNameLst>
                                      </p:cBhvr>
                                      <p:to>
                                        <p:strVal val="visible"/>
                                      </p:to>
                                    </p:set>
                                  </p:childTnLst>
                                </p:cTn>
                              </p:par>
                              <p:par>
                                <p:cTn id="43" presetID="0" presetClass="path" presetSubtype="0" repeatCount="indefinite" accel="50000" decel="50000" fill="hold" grpId="0" nodeType="withEffect">
                                  <p:stCondLst>
                                    <p:cond delay="0"/>
                                  </p:stCondLst>
                                  <p:childTnLst>
                                    <p:animMotion origin="layout" path="M 3.33333E-6 4.44444E-6 L 0.10416 0.12777 " pathEditMode="relative" rAng="0" ptsTypes="AA">
                                      <p:cBhvr>
                                        <p:cTn id="44" dur="1000" fill="hold"/>
                                        <p:tgtEl>
                                          <p:spTgt spid="82"/>
                                        </p:tgtEl>
                                        <p:attrNameLst>
                                          <p:attrName>ppt_x</p:attrName>
                                          <p:attrName>ppt_y</p:attrName>
                                        </p:attrNameLst>
                                      </p:cBhvr>
                                      <p:rCtr x="5200" y="6400"/>
                                    </p:animMotion>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82"/>
                                        </p:tgtEl>
                                        <p:attrNameLst>
                                          <p:attrName>style.visibility</p:attrName>
                                        </p:attrNameLst>
                                      </p:cBhvr>
                                      <p:to>
                                        <p:strVal val="hidden"/>
                                      </p:to>
                                    </p:set>
                                  </p:childTnLst>
                                </p:cTn>
                              </p:par>
                              <p:par>
                                <p:cTn id="49" presetID="1" presetClass="entr" presetSubtype="0" fill="hold" grpId="1" nodeType="withEffect">
                                  <p:stCondLst>
                                    <p:cond delay="0"/>
                                  </p:stCondLst>
                                  <p:childTnLst>
                                    <p:set>
                                      <p:cBhvr>
                                        <p:cTn id="50" dur="1" fill="hold">
                                          <p:stCondLst>
                                            <p:cond delay="0"/>
                                          </p:stCondLst>
                                        </p:cTn>
                                        <p:tgtEl>
                                          <p:spTgt spid="83"/>
                                        </p:tgtEl>
                                        <p:attrNameLst>
                                          <p:attrName>style.visibility</p:attrName>
                                        </p:attrNameLst>
                                      </p:cBhvr>
                                      <p:to>
                                        <p:strVal val="visible"/>
                                      </p:to>
                                    </p:set>
                                  </p:childTnLst>
                                </p:cTn>
                              </p:par>
                              <p:par>
                                <p:cTn id="51" presetID="0" presetClass="path" presetSubtype="0" repeatCount="indefinite" accel="50000" decel="50000" fill="hold" grpId="0" nodeType="withEffect">
                                  <p:stCondLst>
                                    <p:cond delay="0"/>
                                  </p:stCondLst>
                                  <p:childTnLst>
                                    <p:animMotion origin="layout" path="M -3.33333E-6 4.44444E-6 L -0.07916 0.10555 " pathEditMode="relative" rAng="0" ptsTypes="AA">
                                      <p:cBhvr>
                                        <p:cTn id="52" dur="1000" fill="hold"/>
                                        <p:tgtEl>
                                          <p:spTgt spid="83"/>
                                        </p:tgtEl>
                                        <p:attrNameLst>
                                          <p:attrName>ppt_x</p:attrName>
                                          <p:attrName>ppt_y</p:attrName>
                                        </p:attrNameLst>
                                      </p:cBhvr>
                                      <p:rCtr x="-4000" y="5300"/>
                                    </p:animMotion>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additive="base">
                                        <p:cTn id="57" dur="500" fill="hold"/>
                                        <p:tgtEl>
                                          <p:spTgt spid="58"/>
                                        </p:tgtEl>
                                        <p:attrNameLst>
                                          <p:attrName>ppt_x</p:attrName>
                                        </p:attrNameLst>
                                      </p:cBhvr>
                                      <p:tavLst>
                                        <p:tav tm="0">
                                          <p:val>
                                            <p:strVal val="#ppt_x"/>
                                          </p:val>
                                        </p:tav>
                                        <p:tav tm="100000">
                                          <p:val>
                                            <p:strVal val="#ppt_x"/>
                                          </p:val>
                                        </p:tav>
                                      </p:tavLst>
                                    </p:anim>
                                    <p:anim calcmode="lin" valueType="num">
                                      <p:cBhvr additive="base">
                                        <p:cTn id="58" dur="500" fill="hold"/>
                                        <p:tgtEl>
                                          <p:spTgt spid="58"/>
                                        </p:tgtEl>
                                        <p:attrNameLst>
                                          <p:attrName>ppt_y</p:attrName>
                                        </p:attrNameLst>
                                      </p:cBhvr>
                                      <p:tavLst>
                                        <p:tav tm="0">
                                          <p:val>
                                            <p:strVal val="1+#ppt_h/2"/>
                                          </p:val>
                                        </p:tav>
                                        <p:tav tm="100000">
                                          <p:val>
                                            <p:strVal val="#ppt_y"/>
                                          </p:val>
                                        </p:tav>
                                      </p:tavLst>
                                    </p:anim>
                                  </p:childTnLst>
                                </p:cTn>
                              </p:par>
                              <p:par>
                                <p:cTn id="59" presetID="1" presetClass="exit" presetSubtype="0" fill="hold" grpId="2" nodeType="withEffect">
                                  <p:stCondLst>
                                    <p:cond delay="0"/>
                                  </p:stCondLst>
                                  <p:childTnLst>
                                    <p:set>
                                      <p:cBhvr>
                                        <p:cTn id="60" dur="1" fill="hold">
                                          <p:stCondLst>
                                            <p:cond delay="0"/>
                                          </p:stCondLst>
                                        </p:cTn>
                                        <p:tgtEl>
                                          <p:spTgt spid="8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43" grpId="0" animBg="1"/>
      <p:bldP spid="53" grpId="0"/>
      <p:bldP spid="82" grpId="0" animBg="1"/>
      <p:bldP spid="82" grpId="1" animBg="1"/>
      <p:bldP spid="82" grpId="2" animBg="1"/>
      <p:bldP spid="83" grpId="0" animBg="1"/>
      <p:bldP spid="83" grpId="1" animBg="1"/>
      <p:bldP spid="83" grpId="2" animBg="1"/>
      <p:bldP spid="5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19</a:t>
            </a:fld>
            <a:endParaRPr lang="en-US" dirty="0">
              <a:solidFill>
                <a:srgbClr val="000000"/>
              </a:solidFill>
            </a:endParaRPr>
          </a:p>
        </p:txBody>
      </p:sp>
      <p:sp>
        <p:nvSpPr>
          <p:cNvPr id="29" name="TextBox 28"/>
          <p:cNvSpPr txBox="1"/>
          <p:nvPr/>
        </p:nvSpPr>
        <p:spPr>
          <a:xfrm>
            <a:off x="76200" y="1143000"/>
            <a:ext cx="9144000" cy="738664"/>
          </a:xfrm>
          <a:prstGeom prst="rect">
            <a:avLst/>
          </a:prstGeom>
          <a:noFill/>
        </p:spPr>
        <p:txBody>
          <a:bodyPr wrap="square" rtlCol="0">
            <a:spAutoFit/>
          </a:bodyPr>
          <a:lstStyle/>
          <a:p>
            <a:pPr>
              <a:buFont typeface="Wingdings" pitchFamily="2" charset="2"/>
              <a:buChar char="Ø"/>
            </a:pPr>
            <a:r>
              <a:rPr lang="en-US" altLang="zh-CN" sz="2200" dirty="0" smtClean="0"/>
              <a:t> Preserves </a:t>
            </a:r>
            <a:r>
              <a:rPr lang="en-US" altLang="zh-CN" sz="2200" b="1" dirty="0" smtClean="0"/>
              <a:t>compatibility of access to </a:t>
            </a:r>
            <a:r>
              <a:rPr lang="en-US" altLang="zh-CN" sz="2200" dirty="0" smtClean="0"/>
              <a:t>shared objects</a:t>
            </a:r>
          </a:p>
          <a:p>
            <a:pPr lvl="1">
              <a:buFont typeface="Arial" pitchFamily="34" charset="0"/>
              <a:buChar char="•"/>
            </a:pPr>
            <a:r>
              <a:rPr lang="en-US" altLang="zh-CN" sz="2000" dirty="0" smtClean="0"/>
              <a:t> e.g., both </a:t>
            </a:r>
            <a:r>
              <a:rPr lang="en-US" altLang="zh-CN" sz="2000" b="1" dirty="0" smtClean="0">
                <a:solidFill>
                  <a:srgbClr val="FF0000"/>
                </a:solidFill>
              </a:rPr>
              <a:t>OS/Apps </a:t>
            </a:r>
            <a:r>
              <a:rPr lang="en-US" altLang="zh-CN" sz="2000" dirty="0" smtClean="0"/>
              <a:t>and </a:t>
            </a:r>
            <a:r>
              <a:rPr lang="en-US" altLang="zh-CN" sz="2000" b="1" dirty="0" smtClean="0">
                <a:solidFill>
                  <a:srgbClr val="008000"/>
                </a:solidFill>
              </a:rPr>
              <a:t>GSK</a:t>
            </a:r>
            <a:r>
              <a:rPr lang="en-US" altLang="zh-CN" sz="2000" dirty="0"/>
              <a:t> </a:t>
            </a:r>
            <a:r>
              <a:rPr lang="en-US" altLang="zh-CN" sz="2000" dirty="0" smtClean="0"/>
              <a:t>access the </a:t>
            </a:r>
            <a:r>
              <a:rPr lang="en-US" altLang="zh-CN" sz="2000" i="1" dirty="0" smtClean="0"/>
              <a:t>frame buffer</a:t>
            </a:r>
            <a:r>
              <a:rPr lang="en-US" altLang="zh-CN" sz="2000" i="1" dirty="0" smtClean="0">
                <a:solidFill>
                  <a:srgbClr val="008000"/>
                </a:solidFill>
              </a:rPr>
              <a:t> </a:t>
            </a:r>
            <a:r>
              <a:rPr lang="en-US" altLang="zh-CN" sz="2000" b="1" i="1" dirty="0" smtClean="0"/>
              <a:t>base register</a:t>
            </a:r>
          </a:p>
        </p:txBody>
      </p:sp>
      <p:sp>
        <p:nvSpPr>
          <p:cNvPr id="32"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chemeClr val="tx1"/>
                </a:solidFill>
              </a:rPr>
              <a:t>GSK: </a:t>
            </a:r>
            <a:r>
              <a:rPr lang="en-US" altLang="zh-CN" sz="2800" kern="0" dirty="0" smtClean="0">
                <a:solidFill>
                  <a:schemeClr val="tx1"/>
                </a:solidFill>
              </a:rPr>
              <a:t>Emulation</a:t>
            </a:r>
          </a:p>
        </p:txBody>
      </p:sp>
      <p:sp>
        <p:nvSpPr>
          <p:cNvPr id="23" name="TextBox 22"/>
          <p:cNvSpPr txBox="1"/>
          <p:nvPr/>
        </p:nvSpPr>
        <p:spPr>
          <a:xfrm>
            <a:off x="7696200" y="6096000"/>
            <a:ext cx="1447800" cy="523220"/>
          </a:xfrm>
          <a:prstGeom prst="rect">
            <a:avLst/>
          </a:prstGeom>
          <a:noFill/>
        </p:spPr>
        <p:txBody>
          <a:bodyPr wrap="square" rtlCol="0" anchor="t">
            <a:spAutoFit/>
          </a:bodyPr>
          <a:lstStyle/>
          <a:p>
            <a:r>
              <a:rPr lang="en-US" sz="1400" dirty="0" smtClean="0"/>
              <a:t>Interfaces for</a:t>
            </a:r>
          </a:p>
          <a:p>
            <a:r>
              <a:rPr lang="en-US" sz="1400" dirty="0" smtClean="0"/>
              <a:t>trusted display</a:t>
            </a:r>
            <a:endParaRPr lang="en-US" sz="1400" dirty="0"/>
          </a:p>
        </p:txBody>
      </p:sp>
      <p:cxnSp>
        <p:nvCxnSpPr>
          <p:cNvPr id="40" name="Straight Connector 39"/>
          <p:cNvCxnSpPr/>
          <p:nvPr/>
        </p:nvCxnSpPr>
        <p:spPr>
          <a:xfrm>
            <a:off x="7239000" y="6329065"/>
            <a:ext cx="457200" cy="0"/>
          </a:xfrm>
          <a:prstGeom prst="line">
            <a:avLst/>
          </a:prstGeom>
          <a:ln w="38100">
            <a:prstDash val="sysDot"/>
            <a:headEnd type="none"/>
            <a:tailEnd type="arrow"/>
          </a:ln>
          <a:effectLst/>
        </p:spPr>
        <p:style>
          <a:lnRef idx="2">
            <a:schemeClr val="dk1"/>
          </a:lnRef>
          <a:fillRef idx="0">
            <a:schemeClr val="dk1"/>
          </a:fillRef>
          <a:effectRef idx="1">
            <a:schemeClr val="dk1"/>
          </a:effectRef>
          <a:fontRef idx="minor">
            <a:schemeClr val="tx1"/>
          </a:fontRef>
        </p:style>
      </p:cxnSp>
      <p:sp>
        <p:nvSpPr>
          <p:cNvPr id="57" name="Line 41"/>
          <p:cNvSpPr>
            <a:spLocks noChangeShapeType="1"/>
          </p:cNvSpPr>
          <p:nvPr/>
        </p:nvSpPr>
        <p:spPr bwMode="auto">
          <a:xfrm flipH="1">
            <a:off x="3733800" y="5867400"/>
            <a:ext cx="0" cy="228600"/>
          </a:xfrm>
          <a:prstGeom prst="line">
            <a:avLst/>
          </a:prstGeom>
          <a:noFill/>
          <a:ln w="635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cxnSp>
        <p:nvCxnSpPr>
          <p:cNvPr id="58" name="Straight Connector 57"/>
          <p:cNvCxnSpPr/>
          <p:nvPr/>
        </p:nvCxnSpPr>
        <p:spPr>
          <a:xfrm>
            <a:off x="5486400" y="2667000"/>
            <a:ext cx="0" cy="1600200"/>
          </a:xfrm>
          <a:prstGeom prst="line">
            <a:avLst/>
          </a:prstGeom>
          <a:ln w="38100">
            <a:prstDash val="sysDot"/>
            <a:headEnd type="none"/>
            <a:tailEnd type="arrow"/>
          </a:ln>
          <a:effectLst/>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a:xfrm>
            <a:off x="3124200" y="4122360"/>
            <a:ext cx="0" cy="1440240"/>
          </a:xfrm>
          <a:prstGeom prst="line">
            <a:avLst/>
          </a:prstGeom>
          <a:ln w="127000">
            <a:headEnd type="none"/>
            <a:tailEnd type="arrow"/>
          </a:ln>
          <a:effectLst/>
        </p:spPr>
        <p:style>
          <a:lnRef idx="2">
            <a:schemeClr val="dk1"/>
          </a:lnRef>
          <a:fillRef idx="0">
            <a:schemeClr val="dk1"/>
          </a:fillRef>
          <a:effectRef idx="1">
            <a:schemeClr val="dk1"/>
          </a:effectRef>
          <a:fontRef idx="minor">
            <a:schemeClr val="tx1"/>
          </a:fontRef>
        </p:style>
      </p:cxnSp>
      <p:pic>
        <p:nvPicPr>
          <p:cNvPr id="60" name="Picture 2" descr="https://cdn2.iconfinder.com/data/icons/pittogrammi/142/03-128.png"/>
          <p:cNvPicPr>
            <a:picLocks noChangeAspect="1" noChangeArrowheads="1"/>
          </p:cNvPicPr>
          <p:nvPr/>
        </p:nvPicPr>
        <p:blipFill>
          <a:blip r:embed="rId3" cstate="print"/>
          <a:srcRect/>
          <a:stretch>
            <a:fillRect/>
          </a:stretch>
        </p:blipFill>
        <p:spPr bwMode="auto">
          <a:xfrm>
            <a:off x="3352800" y="6095998"/>
            <a:ext cx="685800" cy="685802"/>
          </a:xfrm>
          <a:prstGeom prst="rect">
            <a:avLst/>
          </a:prstGeom>
          <a:noFill/>
        </p:spPr>
      </p:pic>
      <p:sp>
        <p:nvSpPr>
          <p:cNvPr id="62" name="Rectangle 61"/>
          <p:cNvSpPr/>
          <p:nvPr/>
        </p:nvSpPr>
        <p:spPr>
          <a:xfrm>
            <a:off x="2514600" y="5562600"/>
            <a:ext cx="2438400" cy="38100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r>
              <a:rPr lang="zh-CN" altLang="en-US" sz="2000" b="1" dirty="0" smtClean="0"/>
              <a:t>     </a:t>
            </a:r>
            <a:r>
              <a:rPr lang="en-US" altLang="zh-CN" sz="2000" b="1" dirty="0" smtClean="0"/>
              <a:t> GPU</a:t>
            </a:r>
            <a:endParaRPr lang="en-US" sz="2000" b="1" dirty="0"/>
          </a:p>
        </p:txBody>
      </p:sp>
      <p:sp>
        <p:nvSpPr>
          <p:cNvPr id="63" name="Rectangle 62"/>
          <p:cNvSpPr/>
          <p:nvPr/>
        </p:nvSpPr>
        <p:spPr>
          <a:xfrm>
            <a:off x="4114800" y="5562600"/>
            <a:ext cx="838199" cy="381000"/>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p>
        </p:txBody>
      </p:sp>
      <p:cxnSp>
        <p:nvCxnSpPr>
          <p:cNvPr id="65" name="Straight Connector 64"/>
          <p:cNvCxnSpPr/>
          <p:nvPr/>
        </p:nvCxnSpPr>
        <p:spPr>
          <a:xfrm>
            <a:off x="2514600" y="5410200"/>
            <a:ext cx="4127089" cy="0"/>
          </a:xfrm>
          <a:prstGeom prst="line">
            <a:avLst/>
          </a:prstGeom>
          <a:ln w="12700">
            <a:prstDash val="sysDot"/>
          </a:ln>
          <a:effectLst/>
        </p:spPr>
        <p:style>
          <a:lnRef idx="2">
            <a:schemeClr val="dk1"/>
          </a:lnRef>
          <a:fillRef idx="0">
            <a:schemeClr val="dk1"/>
          </a:fillRef>
          <a:effectRef idx="1">
            <a:schemeClr val="dk1"/>
          </a:effectRef>
          <a:fontRef idx="minor">
            <a:schemeClr val="tx1"/>
          </a:fontRef>
        </p:style>
      </p:cxnSp>
      <p:sp>
        <p:nvSpPr>
          <p:cNvPr id="66" name="Rectangle 65"/>
          <p:cNvSpPr/>
          <p:nvPr/>
        </p:nvSpPr>
        <p:spPr>
          <a:xfrm>
            <a:off x="3886200" y="2140536"/>
            <a:ext cx="914401" cy="534024"/>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 1</a:t>
            </a:r>
            <a:endParaRPr lang="en-US" sz="2000" b="1" dirty="0">
              <a:solidFill>
                <a:schemeClr val="bg1"/>
              </a:solidFill>
            </a:endParaRPr>
          </a:p>
        </p:txBody>
      </p:sp>
      <p:sp>
        <p:nvSpPr>
          <p:cNvPr id="68" name="Rectangle 67"/>
          <p:cNvSpPr/>
          <p:nvPr/>
        </p:nvSpPr>
        <p:spPr>
          <a:xfrm>
            <a:off x="2514600" y="2057400"/>
            <a:ext cx="889841" cy="54731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Apps</a:t>
            </a:r>
            <a:endParaRPr lang="en-US" sz="2000" b="1" dirty="0">
              <a:solidFill>
                <a:schemeClr val="bg1"/>
              </a:solidFill>
            </a:endParaRPr>
          </a:p>
        </p:txBody>
      </p:sp>
      <p:sp>
        <p:nvSpPr>
          <p:cNvPr id="69" name="Rectangle 68"/>
          <p:cNvSpPr/>
          <p:nvPr/>
        </p:nvSpPr>
        <p:spPr>
          <a:xfrm>
            <a:off x="2582686" y="2127250"/>
            <a:ext cx="889841" cy="54731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Apps</a:t>
            </a:r>
            <a:endParaRPr lang="en-US" sz="2000" b="1" dirty="0">
              <a:solidFill>
                <a:schemeClr val="bg1"/>
              </a:solidFill>
            </a:endParaRPr>
          </a:p>
        </p:txBody>
      </p:sp>
      <p:sp>
        <p:nvSpPr>
          <p:cNvPr id="70" name="Rectangle 69"/>
          <p:cNvSpPr/>
          <p:nvPr/>
        </p:nvSpPr>
        <p:spPr bwMode="auto">
          <a:xfrm>
            <a:off x="3733800" y="6324600"/>
            <a:ext cx="304800" cy="228600"/>
          </a:xfrm>
          <a:prstGeom prst="rect">
            <a:avLst/>
          </a:prstGeom>
          <a:solidFill>
            <a:srgbClr val="008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2"/>
              </a:solidFill>
              <a:effectLst/>
              <a:latin typeface="Arial" pitchFamily="34" charset="0"/>
            </a:endParaRPr>
          </a:p>
        </p:txBody>
      </p:sp>
      <p:sp>
        <p:nvSpPr>
          <p:cNvPr id="72" name="Rectangle 71"/>
          <p:cNvSpPr/>
          <p:nvPr/>
        </p:nvSpPr>
        <p:spPr>
          <a:xfrm>
            <a:off x="4800600" y="2348970"/>
            <a:ext cx="1600200" cy="318030"/>
          </a:xfrm>
          <a:prstGeom prst="rect">
            <a:avLst/>
          </a:prstGeom>
          <a:solidFill>
            <a:srgbClr val="006E00"/>
          </a:solidFill>
          <a:ln w="38100"/>
        </p:spPr>
        <p:style>
          <a:lnRef idx="2">
            <a:schemeClr val="dk1"/>
          </a:lnRef>
          <a:fillRef idx="1">
            <a:schemeClr val="lt1"/>
          </a:fillRef>
          <a:effectRef idx="0">
            <a:schemeClr val="dk1"/>
          </a:effectRef>
          <a:fontRef idx="minor">
            <a:schemeClr val="dk1"/>
          </a:fontRef>
        </p:style>
        <p:txBody>
          <a:bodyPr rtlCol="0" anchor="ctr"/>
          <a:lstStyle/>
          <a:p>
            <a:r>
              <a:rPr lang="en-US" sz="2000" b="1" dirty="0" smtClean="0">
                <a:solidFill>
                  <a:schemeClr val="bg1"/>
                </a:solidFill>
              </a:rPr>
              <a:t>  </a:t>
            </a:r>
            <a:r>
              <a:rPr lang="en-US" b="1" dirty="0" err="1" smtClean="0">
                <a:solidFill>
                  <a:schemeClr val="bg1"/>
                </a:solidFill>
              </a:rPr>
              <a:t>SecApp</a:t>
            </a:r>
            <a:r>
              <a:rPr lang="en-US" b="1" dirty="0" smtClean="0">
                <a:solidFill>
                  <a:schemeClr val="bg1"/>
                </a:solidFill>
              </a:rPr>
              <a:t> 1</a:t>
            </a:r>
            <a:endParaRPr lang="en-US" b="1" dirty="0">
              <a:solidFill>
                <a:schemeClr val="bg1"/>
              </a:solidFill>
            </a:endParaRPr>
          </a:p>
        </p:txBody>
      </p:sp>
      <p:sp>
        <p:nvSpPr>
          <p:cNvPr id="27" name="Rectangle 26"/>
          <p:cNvSpPr/>
          <p:nvPr/>
        </p:nvSpPr>
        <p:spPr>
          <a:xfrm>
            <a:off x="4267201" y="4267200"/>
            <a:ext cx="1981200" cy="609600"/>
          </a:xfrm>
          <a:prstGeom prst="rect">
            <a:avLst/>
          </a:prstGeom>
          <a:solidFill>
            <a:srgbClr val="006E00"/>
          </a:solidFill>
          <a:ln w="38100"/>
        </p:spPr>
        <p:style>
          <a:lnRef idx="2">
            <a:schemeClr val="dk1"/>
          </a:lnRef>
          <a:fillRef idx="1">
            <a:schemeClr val="lt1"/>
          </a:fillRef>
          <a:effectRef idx="0">
            <a:schemeClr val="dk1"/>
          </a:effectRef>
          <a:fontRef idx="minor">
            <a:schemeClr val="dk1"/>
          </a:fontRef>
        </p:style>
        <p:txBody>
          <a:bodyPr rtlCol="0" anchor="b" anchorCtr="0"/>
          <a:lstStyle/>
          <a:p>
            <a:pPr algn="r"/>
            <a:r>
              <a:rPr lang="en-US" sz="2000" b="1" dirty="0" smtClean="0">
                <a:solidFill>
                  <a:schemeClr val="bg1"/>
                </a:solidFill>
              </a:rPr>
              <a:t>    </a:t>
            </a:r>
            <a:endParaRPr lang="en-US" sz="2000" b="1" dirty="0">
              <a:solidFill>
                <a:schemeClr val="bg1"/>
              </a:solidFill>
            </a:endParaRPr>
          </a:p>
        </p:txBody>
      </p:sp>
      <p:sp>
        <p:nvSpPr>
          <p:cNvPr id="31" name="TextBox 30"/>
          <p:cNvSpPr txBox="1"/>
          <p:nvPr/>
        </p:nvSpPr>
        <p:spPr>
          <a:xfrm>
            <a:off x="6248400" y="4572000"/>
            <a:ext cx="684878" cy="369332"/>
          </a:xfrm>
          <a:prstGeom prst="rect">
            <a:avLst/>
          </a:prstGeom>
          <a:noFill/>
        </p:spPr>
        <p:txBody>
          <a:bodyPr wrap="none" rtlCol="0">
            <a:spAutoFit/>
          </a:bodyPr>
          <a:lstStyle/>
          <a:p>
            <a:r>
              <a:rPr lang="en-US" b="1" dirty="0" smtClean="0"/>
              <a:t>GSK</a:t>
            </a:r>
            <a:endParaRPr lang="en-US" b="1" dirty="0"/>
          </a:p>
        </p:txBody>
      </p:sp>
      <p:cxnSp>
        <p:nvCxnSpPr>
          <p:cNvPr id="64" name="Straight Connector 63"/>
          <p:cNvCxnSpPr/>
          <p:nvPr/>
        </p:nvCxnSpPr>
        <p:spPr>
          <a:xfrm>
            <a:off x="4495800" y="4046160"/>
            <a:ext cx="0" cy="1516440"/>
          </a:xfrm>
          <a:prstGeom prst="line">
            <a:avLst/>
          </a:prstGeom>
          <a:ln w="38100">
            <a:headEnd type="none"/>
            <a:tailEnd type="arrow"/>
          </a:ln>
          <a:effectLst/>
        </p:spPr>
        <p:style>
          <a:lnRef idx="2">
            <a:schemeClr val="dk1"/>
          </a:lnRef>
          <a:fillRef idx="0">
            <a:schemeClr val="dk1"/>
          </a:fillRef>
          <a:effectRef idx="1">
            <a:schemeClr val="dk1"/>
          </a:effectRef>
          <a:fontRef idx="minor">
            <a:schemeClr val="tx1"/>
          </a:fontRef>
        </p:style>
      </p:cxnSp>
      <p:sp>
        <p:nvSpPr>
          <p:cNvPr id="28" name="Rectangle 27"/>
          <p:cNvSpPr/>
          <p:nvPr/>
        </p:nvSpPr>
        <p:spPr>
          <a:xfrm>
            <a:off x="4267201" y="4267200"/>
            <a:ext cx="1981199" cy="228600"/>
          </a:xfrm>
          <a:prstGeom prst="rect">
            <a:avLst/>
          </a:prstGeom>
          <a:solidFill>
            <a:srgbClr val="006E00"/>
          </a:solidFill>
          <a:ln w="25400"/>
        </p:spPr>
        <p:style>
          <a:lnRef idx="2">
            <a:schemeClr val="dk1"/>
          </a:lnRef>
          <a:fillRef idx="1">
            <a:schemeClr val="lt1"/>
          </a:fillRef>
          <a:effectRef idx="0">
            <a:schemeClr val="dk1"/>
          </a:effectRef>
          <a:fontRef idx="minor">
            <a:schemeClr val="dk1"/>
          </a:fontRef>
        </p:style>
        <p:txBody>
          <a:bodyPr rtlCol="0" anchor="ctr" anchorCtr="0"/>
          <a:lstStyle/>
          <a:p>
            <a:r>
              <a:rPr lang="en-US" sz="1600" b="1" dirty="0" smtClean="0">
                <a:solidFill>
                  <a:schemeClr val="bg1"/>
                </a:solidFill>
              </a:rPr>
              <a:t>Access Mediation</a:t>
            </a:r>
            <a:endParaRPr lang="en-US" sz="1600" b="1" dirty="0">
              <a:solidFill>
                <a:schemeClr val="bg1"/>
              </a:solidFill>
            </a:endParaRPr>
          </a:p>
        </p:txBody>
      </p:sp>
      <p:sp>
        <p:nvSpPr>
          <p:cNvPr id="30" name="Rectangle 29"/>
          <p:cNvSpPr/>
          <p:nvPr/>
        </p:nvSpPr>
        <p:spPr>
          <a:xfrm>
            <a:off x="4267201" y="4572000"/>
            <a:ext cx="1981199" cy="304800"/>
          </a:xfrm>
          <a:prstGeom prst="rect">
            <a:avLst/>
          </a:prstGeom>
          <a:solidFill>
            <a:srgbClr val="006E00"/>
          </a:solidFill>
          <a:ln w="25400"/>
        </p:spPr>
        <p:style>
          <a:lnRef idx="2">
            <a:schemeClr val="dk1"/>
          </a:lnRef>
          <a:fillRef idx="1">
            <a:schemeClr val="lt1"/>
          </a:fillRef>
          <a:effectRef idx="0">
            <a:schemeClr val="dk1"/>
          </a:effectRef>
          <a:fontRef idx="minor">
            <a:schemeClr val="dk1"/>
          </a:fontRef>
        </p:style>
        <p:txBody>
          <a:bodyPr rtlCol="0" anchor="ctr" anchorCtr="0"/>
          <a:lstStyle/>
          <a:p>
            <a:r>
              <a:rPr lang="en-US" sz="1600" b="1" dirty="0" smtClean="0">
                <a:solidFill>
                  <a:schemeClr val="bg1"/>
                </a:solidFill>
              </a:rPr>
              <a:t>Emulation</a:t>
            </a:r>
            <a:endParaRPr lang="en-US" sz="1600" b="1" dirty="0">
              <a:solidFill>
                <a:schemeClr val="bg1"/>
              </a:solidFill>
            </a:endParaRPr>
          </a:p>
        </p:txBody>
      </p:sp>
      <p:sp>
        <p:nvSpPr>
          <p:cNvPr id="67" name="Rectangle 66"/>
          <p:cNvSpPr/>
          <p:nvPr/>
        </p:nvSpPr>
        <p:spPr>
          <a:xfrm>
            <a:off x="2514600" y="2750760"/>
            <a:ext cx="2298289" cy="13716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nchorCtr="0"/>
          <a:lstStyle/>
          <a:p>
            <a:pPr algn="ctr"/>
            <a:r>
              <a:rPr lang="en-US" sz="2000" b="1" dirty="0" smtClean="0">
                <a:solidFill>
                  <a:schemeClr val="bg1"/>
                </a:solidFill>
              </a:rPr>
              <a:t>OS</a:t>
            </a:r>
          </a:p>
          <a:p>
            <a:pPr algn="ctr"/>
            <a:r>
              <a:rPr lang="en-US" sz="2000" b="1" dirty="0" smtClean="0">
                <a:solidFill>
                  <a:schemeClr val="bg1"/>
                </a:solidFill>
              </a:rPr>
              <a:t>(unmodified)</a:t>
            </a:r>
            <a:endParaRPr lang="en-US" sz="2000" b="1" dirty="0">
              <a:solidFill>
                <a:schemeClr val="bg1"/>
              </a:solidFill>
            </a:endParaRPr>
          </a:p>
        </p:txBody>
      </p:sp>
      <p:sp>
        <p:nvSpPr>
          <p:cNvPr id="38" name="TextBox 37"/>
          <p:cNvSpPr txBox="1"/>
          <p:nvPr/>
        </p:nvSpPr>
        <p:spPr>
          <a:xfrm>
            <a:off x="0" y="5486400"/>
            <a:ext cx="9144000" cy="1027331"/>
          </a:xfrm>
          <a:prstGeom prst="rect">
            <a:avLst/>
          </a:prstGeom>
          <a:solidFill>
            <a:schemeClr val="accent1"/>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2800" b="1" dirty="0" smtClean="0">
                <a:solidFill>
                  <a:schemeClr val="tx1"/>
                </a:solidFill>
              </a:rPr>
              <a:t> Addressed: </a:t>
            </a:r>
          </a:p>
          <a:p>
            <a:pPr algn="ctr"/>
            <a:r>
              <a:rPr lang="en-US" altLang="zh-CN" sz="2800" b="1" dirty="0" smtClean="0">
                <a:solidFill>
                  <a:schemeClr val="tx1"/>
                </a:solidFill>
              </a:rPr>
              <a:t>Incompatibility with commodity platforms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http://www.geek.com/wp-content/uploads/2010/04/qubesOS_many-appvms.jpg"/>
          <p:cNvPicPr>
            <a:picLocks noChangeAspect="1" noChangeArrowheads="1"/>
          </p:cNvPicPr>
          <p:nvPr/>
        </p:nvPicPr>
        <p:blipFill>
          <a:blip r:embed="rId3" cstate="print"/>
          <a:srcRect/>
          <a:stretch>
            <a:fillRect/>
          </a:stretch>
        </p:blipFill>
        <p:spPr bwMode="auto">
          <a:xfrm>
            <a:off x="457200" y="1219200"/>
            <a:ext cx="8229600" cy="5143500"/>
          </a:xfrm>
          <a:prstGeom prst="rect">
            <a:avLst/>
          </a:prstGeom>
          <a:noFill/>
        </p:spPr>
      </p:pic>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2</a:t>
            </a:fld>
            <a:endParaRPr lang="en-US" dirty="0">
              <a:solidFill>
                <a:srgbClr val="000000"/>
              </a:solidFill>
            </a:endParaRPr>
          </a:p>
        </p:txBody>
      </p:sp>
      <p:sp>
        <p:nvSpPr>
          <p:cNvPr id="10" name="Rectangle 5"/>
          <p:cNvSpPr>
            <a:spLocks noChangeArrowheads="1"/>
          </p:cNvSpPr>
          <p:nvPr/>
        </p:nvSpPr>
        <p:spPr bwMode="auto">
          <a:xfrm>
            <a:off x="0" y="6352401"/>
            <a:ext cx="9144000" cy="276999"/>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altLang="zh-CN" sz="1200" kern="0" dirty="0" smtClean="0">
                <a:solidFill>
                  <a:srgbClr val="1C1C1C"/>
                </a:solidFill>
              </a:rPr>
              <a:t>Picture: GEEK.COM. http://www.geek.com/wp-content/uploads/2010/04/qubesOS_many-appvms.jpg</a:t>
            </a:r>
            <a:endParaRPr lang="en-US" altLang="zh-CN" sz="1200" kern="0" dirty="0">
              <a:solidFill>
                <a:srgbClr val="1C1C1C"/>
              </a:solidFill>
            </a:endParaRPr>
          </a:p>
        </p:txBody>
      </p:sp>
      <p:grpSp>
        <p:nvGrpSpPr>
          <p:cNvPr id="27" name="组合 26"/>
          <p:cNvGrpSpPr/>
          <p:nvPr/>
        </p:nvGrpSpPr>
        <p:grpSpPr>
          <a:xfrm>
            <a:off x="457200" y="1371600"/>
            <a:ext cx="8229600" cy="4724400"/>
            <a:chOff x="457200" y="1371600"/>
            <a:chExt cx="8229600" cy="4724400"/>
          </a:xfrm>
        </p:grpSpPr>
        <p:sp>
          <p:nvSpPr>
            <p:cNvPr id="16" name="Rectangle 15"/>
            <p:cNvSpPr/>
            <p:nvPr/>
          </p:nvSpPr>
          <p:spPr bwMode="auto">
            <a:xfrm>
              <a:off x="2209800" y="2819400"/>
              <a:ext cx="1828800" cy="1371600"/>
            </a:xfrm>
            <a:prstGeom prst="rect">
              <a:avLst/>
            </a:prstGeom>
            <a:noFill/>
            <a:ln w="635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12" name="TextBox 11"/>
            <p:cNvSpPr txBox="1"/>
            <p:nvPr/>
          </p:nvSpPr>
          <p:spPr>
            <a:xfrm>
              <a:off x="2362200" y="3039070"/>
              <a:ext cx="1517620" cy="923330"/>
            </a:xfrm>
            <a:prstGeom prst="rect">
              <a:avLst/>
            </a:prstGeom>
            <a:solidFill>
              <a:schemeClr val="bg1"/>
            </a:solidFill>
          </p:spPr>
          <p:txBody>
            <a:bodyPr wrap="square" rtlCol="0">
              <a:spAutoFit/>
            </a:bodyPr>
            <a:lstStyle/>
            <a:p>
              <a:pPr algn="ctr"/>
              <a:r>
                <a:rPr lang="en-US" altLang="zh-CN" b="1" dirty="0" smtClean="0">
                  <a:solidFill>
                    <a:srgbClr val="FF0000"/>
                  </a:solidFill>
                </a:rPr>
                <a:t>Insensitive</a:t>
              </a:r>
            </a:p>
            <a:p>
              <a:pPr algn="ctr"/>
              <a:r>
                <a:rPr lang="en-US" altLang="zh-CN" b="1" dirty="0" smtClean="0">
                  <a:solidFill>
                    <a:srgbClr val="FF0000"/>
                  </a:solidFill>
                </a:rPr>
                <a:t>Application</a:t>
              </a:r>
            </a:p>
            <a:p>
              <a:pPr algn="ctr"/>
              <a:r>
                <a:rPr lang="en-US" altLang="zh-CN" b="1" dirty="0" smtClean="0">
                  <a:solidFill>
                    <a:srgbClr val="FF0000"/>
                  </a:solidFill>
                </a:rPr>
                <a:t>(App)</a:t>
              </a:r>
              <a:endParaRPr lang="zh-CN" altLang="en-US" b="1" dirty="0">
                <a:solidFill>
                  <a:srgbClr val="FF0000"/>
                </a:solidFill>
              </a:endParaRPr>
            </a:p>
          </p:txBody>
        </p:sp>
        <p:sp>
          <p:nvSpPr>
            <p:cNvPr id="15" name="Rectangle 14"/>
            <p:cNvSpPr/>
            <p:nvPr/>
          </p:nvSpPr>
          <p:spPr bwMode="auto">
            <a:xfrm>
              <a:off x="4876800" y="1981200"/>
              <a:ext cx="1828800" cy="1143000"/>
            </a:xfrm>
            <a:prstGeom prst="rect">
              <a:avLst/>
            </a:prstGeom>
            <a:noFill/>
            <a:ln w="635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21" name="TextBox 20"/>
            <p:cNvSpPr txBox="1"/>
            <p:nvPr/>
          </p:nvSpPr>
          <p:spPr>
            <a:xfrm>
              <a:off x="5105400" y="2133600"/>
              <a:ext cx="1441420" cy="923330"/>
            </a:xfrm>
            <a:prstGeom prst="rect">
              <a:avLst/>
            </a:prstGeom>
            <a:solidFill>
              <a:schemeClr val="bg1"/>
            </a:solidFill>
          </p:spPr>
          <p:txBody>
            <a:bodyPr wrap="none" rtlCol="0">
              <a:spAutoFit/>
            </a:bodyPr>
            <a:lstStyle/>
            <a:p>
              <a:pPr algn="ctr"/>
              <a:r>
                <a:rPr lang="en-US" altLang="zh-CN" b="1" dirty="0" smtClean="0">
                  <a:solidFill>
                    <a:srgbClr val="FF0000"/>
                  </a:solidFill>
                </a:rPr>
                <a:t>Insensitive</a:t>
              </a:r>
            </a:p>
            <a:p>
              <a:pPr algn="ctr"/>
              <a:r>
                <a:rPr lang="en-US" altLang="zh-CN" b="1" dirty="0" smtClean="0">
                  <a:solidFill>
                    <a:srgbClr val="FF0000"/>
                  </a:solidFill>
                </a:rPr>
                <a:t>Application</a:t>
              </a:r>
            </a:p>
            <a:p>
              <a:pPr algn="ctr"/>
              <a:r>
                <a:rPr lang="en-US" altLang="zh-CN" b="1" dirty="0" smtClean="0">
                  <a:solidFill>
                    <a:srgbClr val="FF0000"/>
                  </a:solidFill>
                </a:rPr>
                <a:t>(App)</a:t>
              </a:r>
              <a:endParaRPr lang="zh-CN" altLang="en-US" b="1" dirty="0">
                <a:solidFill>
                  <a:srgbClr val="FF0000"/>
                </a:solidFill>
              </a:endParaRPr>
            </a:p>
          </p:txBody>
        </p:sp>
        <p:sp>
          <p:nvSpPr>
            <p:cNvPr id="22" name="Rectangle 21"/>
            <p:cNvSpPr/>
            <p:nvPr/>
          </p:nvSpPr>
          <p:spPr bwMode="auto">
            <a:xfrm>
              <a:off x="4191000" y="3505200"/>
              <a:ext cx="2438400" cy="1524000"/>
            </a:xfrm>
            <a:prstGeom prst="rect">
              <a:avLst/>
            </a:prstGeom>
            <a:noFill/>
            <a:ln w="635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rgbClr val="33CC33"/>
                </a:solidFill>
                <a:effectLst/>
                <a:latin typeface="Arial" pitchFamily="34" charset="0"/>
              </a:endParaRPr>
            </a:p>
          </p:txBody>
        </p:sp>
        <p:sp>
          <p:nvSpPr>
            <p:cNvPr id="23" name="TextBox 22"/>
            <p:cNvSpPr txBox="1"/>
            <p:nvPr/>
          </p:nvSpPr>
          <p:spPr>
            <a:xfrm>
              <a:off x="4419600" y="3858220"/>
              <a:ext cx="1905000" cy="923330"/>
            </a:xfrm>
            <a:prstGeom prst="rect">
              <a:avLst/>
            </a:prstGeom>
            <a:solidFill>
              <a:schemeClr val="bg1"/>
            </a:solidFill>
          </p:spPr>
          <p:txBody>
            <a:bodyPr wrap="square" rtlCol="0">
              <a:spAutoFit/>
            </a:bodyPr>
            <a:lstStyle/>
            <a:p>
              <a:pPr algn="ctr"/>
              <a:r>
                <a:rPr lang="en-US" altLang="zh-CN" b="1" dirty="0" smtClean="0">
                  <a:solidFill>
                    <a:srgbClr val="33CC33"/>
                  </a:solidFill>
                </a:rPr>
                <a:t>Sensitive</a:t>
              </a:r>
            </a:p>
            <a:p>
              <a:pPr algn="ctr"/>
              <a:r>
                <a:rPr lang="en-US" altLang="zh-CN" b="1" dirty="0" smtClean="0">
                  <a:solidFill>
                    <a:srgbClr val="33CC33"/>
                  </a:solidFill>
                </a:rPr>
                <a:t>Application</a:t>
              </a:r>
            </a:p>
            <a:p>
              <a:pPr algn="ctr"/>
              <a:r>
                <a:rPr lang="en-US" altLang="zh-CN" b="1" dirty="0" smtClean="0">
                  <a:solidFill>
                    <a:srgbClr val="33CC33"/>
                  </a:solidFill>
                </a:rPr>
                <a:t>(SecApp)</a:t>
              </a:r>
              <a:endParaRPr lang="zh-CN" altLang="en-US" b="1" dirty="0">
                <a:solidFill>
                  <a:srgbClr val="33CC33"/>
                </a:solidFill>
              </a:endParaRPr>
            </a:p>
          </p:txBody>
        </p:sp>
        <p:sp>
          <p:nvSpPr>
            <p:cNvPr id="24" name="Rectangle 23"/>
            <p:cNvSpPr/>
            <p:nvPr/>
          </p:nvSpPr>
          <p:spPr bwMode="auto">
            <a:xfrm>
              <a:off x="6781800" y="2971800"/>
              <a:ext cx="1905000" cy="1524000"/>
            </a:xfrm>
            <a:prstGeom prst="rect">
              <a:avLst/>
            </a:prstGeom>
            <a:noFill/>
            <a:ln w="635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rgbClr val="33CC33"/>
                </a:solidFill>
                <a:effectLst/>
                <a:latin typeface="Arial" pitchFamily="34" charset="0"/>
              </a:endParaRPr>
            </a:p>
          </p:txBody>
        </p:sp>
        <p:sp>
          <p:nvSpPr>
            <p:cNvPr id="25" name="TextBox 24"/>
            <p:cNvSpPr txBox="1"/>
            <p:nvPr/>
          </p:nvSpPr>
          <p:spPr>
            <a:xfrm>
              <a:off x="6934200" y="3276600"/>
              <a:ext cx="1600200" cy="923330"/>
            </a:xfrm>
            <a:prstGeom prst="rect">
              <a:avLst/>
            </a:prstGeom>
            <a:solidFill>
              <a:schemeClr val="bg1"/>
            </a:solidFill>
          </p:spPr>
          <p:txBody>
            <a:bodyPr wrap="square" rtlCol="0">
              <a:spAutoFit/>
            </a:bodyPr>
            <a:lstStyle/>
            <a:p>
              <a:pPr algn="ctr"/>
              <a:r>
                <a:rPr lang="en-US" altLang="zh-CN" b="1" dirty="0" smtClean="0">
                  <a:solidFill>
                    <a:srgbClr val="33CC33"/>
                  </a:solidFill>
                </a:rPr>
                <a:t>Sensitive</a:t>
              </a:r>
            </a:p>
            <a:p>
              <a:pPr algn="ctr"/>
              <a:r>
                <a:rPr lang="en-US" altLang="zh-CN" b="1" dirty="0" smtClean="0">
                  <a:solidFill>
                    <a:srgbClr val="33CC33"/>
                  </a:solidFill>
                </a:rPr>
                <a:t>Application</a:t>
              </a:r>
            </a:p>
            <a:p>
              <a:pPr algn="ctr"/>
              <a:r>
                <a:rPr lang="en-US" altLang="zh-CN" b="1" dirty="0" smtClean="0">
                  <a:solidFill>
                    <a:srgbClr val="33CC33"/>
                  </a:solidFill>
                </a:rPr>
                <a:t>(SecApp)</a:t>
              </a:r>
              <a:endParaRPr lang="zh-CN" altLang="en-US" b="1" dirty="0">
                <a:solidFill>
                  <a:srgbClr val="33CC33"/>
                </a:solidFill>
              </a:endParaRPr>
            </a:p>
          </p:txBody>
        </p:sp>
        <p:sp>
          <p:nvSpPr>
            <p:cNvPr id="30" name="Rectangle 29"/>
            <p:cNvSpPr/>
            <p:nvPr/>
          </p:nvSpPr>
          <p:spPr bwMode="auto">
            <a:xfrm>
              <a:off x="2590800" y="1371600"/>
              <a:ext cx="2286000" cy="1371600"/>
            </a:xfrm>
            <a:prstGeom prst="rect">
              <a:avLst/>
            </a:prstGeom>
            <a:noFill/>
            <a:ln w="635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rgbClr val="33CC33"/>
                </a:solidFill>
                <a:effectLst/>
                <a:latin typeface="Arial" pitchFamily="34" charset="0"/>
              </a:endParaRPr>
            </a:p>
          </p:txBody>
        </p:sp>
        <p:sp>
          <p:nvSpPr>
            <p:cNvPr id="31" name="TextBox 30"/>
            <p:cNvSpPr txBox="1"/>
            <p:nvPr/>
          </p:nvSpPr>
          <p:spPr>
            <a:xfrm>
              <a:off x="2819400" y="1600200"/>
              <a:ext cx="1905000" cy="923330"/>
            </a:xfrm>
            <a:prstGeom prst="rect">
              <a:avLst/>
            </a:prstGeom>
            <a:solidFill>
              <a:schemeClr val="bg1"/>
            </a:solidFill>
          </p:spPr>
          <p:txBody>
            <a:bodyPr wrap="square" rtlCol="0">
              <a:spAutoFit/>
            </a:bodyPr>
            <a:lstStyle/>
            <a:p>
              <a:pPr algn="ctr"/>
              <a:r>
                <a:rPr lang="en-US" altLang="zh-CN" b="1" dirty="0" smtClean="0">
                  <a:solidFill>
                    <a:srgbClr val="33CC33"/>
                  </a:solidFill>
                </a:rPr>
                <a:t>Sensitive</a:t>
              </a:r>
            </a:p>
            <a:p>
              <a:pPr algn="ctr"/>
              <a:r>
                <a:rPr lang="en-US" altLang="zh-CN" b="1" dirty="0" smtClean="0">
                  <a:solidFill>
                    <a:srgbClr val="33CC33"/>
                  </a:solidFill>
                </a:rPr>
                <a:t>Application</a:t>
              </a:r>
            </a:p>
            <a:p>
              <a:pPr algn="ctr"/>
              <a:r>
                <a:rPr lang="en-US" altLang="zh-CN" b="1" dirty="0" smtClean="0">
                  <a:solidFill>
                    <a:srgbClr val="33CC33"/>
                  </a:solidFill>
                </a:rPr>
                <a:t>(SecApp)</a:t>
              </a:r>
              <a:endParaRPr lang="zh-CN" altLang="en-US" b="1" dirty="0">
                <a:solidFill>
                  <a:srgbClr val="33CC33"/>
                </a:solidFill>
              </a:endParaRPr>
            </a:p>
          </p:txBody>
        </p:sp>
        <p:sp>
          <p:nvSpPr>
            <p:cNvPr id="32" name="Rectangle 31"/>
            <p:cNvSpPr/>
            <p:nvPr/>
          </p:nvSpPr>
          <p:spPr bwMode="auto">
            <a:xfrm>
              <a:off x="457200" y="1371600"/>
              <a:ext cx="1752600" cy="1371600"/>
            </a:xfrm>
            <a:prstGeom prst="rect">
              <a:avLst/>
            </a:prstGeom>
            <a:noFill/>
            <a:ln w="635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rgbClr val="33CC33"/>
                </a:solidFill>
                <a:effectLst/>
                <a:latin typeface="Arial" pitchFamily="34" charset="0"/>
              </a:endParaRPr>
            </a:p>
          </p:txBody>
        </p:sp>
        <p:sp>
          <p:nvSpPr>
            <p:cNvPr id="33" name="TextBox 32"/>
            <p:cNvSpPr txBox="1"/>
            <p:nvPr/>
          </p:nvSpPr>
          <p:spPr>
            <a:xfrm>
              <a:off x="457200" y="1600200"/>
              <a:ext cx="1752600" cy="923330"/>
            </a:xfrm>
            <a:prstGeom prst="rect">
              <a:avLst/>
            </a:prstGeom>
            <a:solidFill>
              <a:schemeClr val="bg1"/>
            </a:solidFill>
          </p:spPr>
          <p:txBody>
            <a:bodyPr wrap="square" rtlCol="0">
              <a:spAutoFit/>
            </a:bodyPr>
            <a:lstStyle/>
            <a:p>
              <a:pPr algn="ctr"/>
              <a:r>
                <a:rPr lang="en-US" altLang="zh-CN" b="1" dirty="0" smtClean="0">
                  <a:solidFill>
                    <a:srgbClr val="33CC33"/>
                  </a:solidFill>
                </a:rPr>
                <a:t>Sensitive</a:t>
              </a:r>
            </a:p>
            <a:p>
              <a:pPr algn="ctr"/>
              <a:r>
                <a:rPr lang="en-US" altLang="zh-CN" b="1" dirty="0" smtClean="0">
                  <a:solidFill>
                    <a:srgbClr val="33CC33"/>
                  </a:solidFill>
                </a:rPr>
                <a:t>Application</a:t>
              </a:r>
            </a:p>
            <a:p>
              <a:pPr algn="ctr"/>
              <a:r>
                <a:rPr lang="en-US" altLang="zh-CN" b="1" dirty="0" smtClean="0">
                  <a:solidFill>
                    <a:srgbClr val="33CC33"/>
                  </a:solidFill>
                </a:rPr>
                <a:t>(SecApp)</a:t>
              </a:r>
              <a:endParaRPr lang="zh-CN" altLang="en-US" b="1" dirty="0">
                <a:solidFill>
                  <a:srgbClr val="33CC33"/>
                </a:solidFill>
              </a:endParaRPr>
            </a:p>
          </p:txBody>
        </p:sp>
        <p:sp>
          <p:nvSpPr>
            <p:cNvPr id="36" name="Rectangle 35"/>
            <p:cNvSpPr/>
            <p:nvPr/>
          </p:nvSpPr>
          <p:spPr bwMode="auto">
            <a:xfrm>
              <a:off x="1447800" y="4343400"/>
              <a:ext cx="2438400" cy="1752600"/>
            </a:xfrm>
            <a:prstGeom prst="rect">
              <a:avLst/>
            </a:prstGeom>
            <a:noFill/>
            <a:ln w="635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rgbClr val="33CC33"/>
                </a:solidFill>
                <a:effectLst/>
                <a:latin typeface="Arial" pitchFamily="34" charset="0"/>
              </a:endParaRPr>
            </a:p>
          </p:txBody>
        </p:sp>
        <p:sp>
          <p:nvSpPr>
            <p:cNvPr id="37" name="TextBox 36"/>
            <p:cNvSpPr txBox="1"/>
            <p:nvPr/>
          </p:nvSpPr>
          <p:spPr>
            <a:xfrm>
              <a:off x="1752600" y="4724400"/>
              <a:ext cx="1905000" cy="923330"/>
            </a:xfrm>
            <a:prstGeom prst="rect">
              <a:avLst/>
            </a:prstGeom>
            <a:solidFill>
              <a:schemeClr val="bg1"/>
            </a:solidFill>
          </p:spPr>
          <p:txBody>
            <a:bodyPr wrap="square" rtlCol="0">
              <a:spAutoFit/>
            </a:bodyPr>
            <a:lstStyle/>
            <a:p>
              <a:pPr algn="ctr"/>
              <a:r>
                <a:rPr lang="en-US" altLang="zh-CN" b="1" dirty="0" smtClean="0">
                  <a:solidFill>
                    <a:srgbClr val="33CC33"/>
                  </a:solidFill>
                </a:rPr>
                <a:t>Sensitive</a:t>
              </a:r>
            </a:p>
            <a:p>
              <a:pPr algn="ctr"/>
              <a:r>
                <a:rPr lang="en-US" altLang="zh-CN" b="1" dirty="0" smtClean="0">
                  <a:solidFill>
                    <a:srgbClr val="33CC33"/>
                  </a:solidFill>
                </a:rPr>
                <a:t>Application</a:t>
              </a:r>
            </a:p>
            <a:p>
              <a:pPr algn="ctr"/>
              <a:r>
                <a:rPr lang="en-US" altLang="zh-CN" b="1" dirty="0" smtClean="0">
                  <a:solidFill>
                    <a:srgbClr val="33CC33"/>
                  </a:solidFill>
                </a:rPr>
                <a:t>(SecApp)</a:t>
              </a:r>
              <a:endParaRPr lang="zh-CN" altLang="en-US" b="1" dirty="0">
                <a:solidFill>
                  <a:srgbClr val="33CC33"/>
                </a:solidFill>
              </a:endParaRPr>
            </a:p>
          </p:txBody>
        </p:sp>
        <p:sp>
          <p:nvSpPr>
            <p:cNvPr id="38" name="Rectangle 37"/>
            <p:cNvSpPr/>
            <p:nvPr/>
          </p:nvSpPr>
          <p:spPr bwMode="auto">
            <a:xfrm>
              <a:off x="4267200" y="5105400"/>
              <a:ext cx="1752600" cy="990600"/>
            </a:xfrm>
            <a:prstGeom prst="rect">
              <a:avLst/>
            </a:prstGeom>
            <a:noFill/>
            <a:ln w="635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rgbClr val="33CC33"/>
                </a:solidFill>
                <a:effectLst/>
                <a:latin typeface="Arial" pitchFamily="34" charset="0"/>
              </a:endParaRPr>
            </a:p>
          </p:txBody>
        </p:sp>
        <p:sp>
          <p:nvSpPr>
            <p:cNvPr id="39" name="TextBox 38"/>
            <p:cNvSpPr txBox="1"/>
            <p:nvPr/>
          </p:nvSpPr>
          <p:spPr>
            <a:xfrm>
              <a:off x="4295775" y="5188803"/>
              <a:ext cx="1676400" cy="861774"/>
            </a:xfrm>
            <a:prstGeom prst="rect">
              <a:avLst/>
            </a:prstGeom>
            <a:solidFill>
              <a:schemeClr val="bg1"/>
            </a:solidFill>
          </p:spPr>
          <p:txBody>
            <a:bodyPr wrap="square" rtlCol="0">
              <a:spAutoFit/>
            </a:bodyPr>
            <a:lstStyle/>
            <a:p>
              <a:pPr algn="ctr"/>
              <a:r>
                <a:rPr lang="en-US" altLang="zh-CN" sz="1600" b="1" dirty="0" smtClean="0">
                  <a:solidFill>
                    <a:srgbClr val="33CC33"/>
                  </a:solidFill>
                </a:rPr>
                <a:t>Sensitive</a:t>
              </a:r>
            </a:p>
            <a:p>
              <a:pPr algn="ctr"/>
              <a:r>
                <a:rPr lang="en-US" altLang="zh-CN" sz="1600" b="1" dirty="0" smtClean="0">
                  <a:solidFill>
                    <a:srgbClr val="33CC33"/>
                  </a:solidFill>
                </a:rPr>
                <a:t>Application</a:t>
              </a:r>
            </a:p>
            <a:p>
              <a:pPr algn="ctr"/>
              <a:r>
                <a:rPr lang="en-US" altLang="zh-CN" sz="1600" b="1" dirty="0" smtClean="0">
                  <a:solidFill>
                    <a:srgbClr val="33CC33"/>
                  </a:solidFill>
                </a:rPr>
                <a:t>(SecApp)</a:t>
              </a:r>
              <a:endParaRPr lang="zh-CN" altLang="en-US" sz="1600" b="1" dirty="0">
                <a:solidFill>
                  <a:srgbClr val="33CC33"/>
                </a:solidFill>
              </a:endParaRPr>
            </a:p>
          </p:txBody>
        </p:sp>
      </p:grpSp>
      <p:sp>
        <p:nvSpPr>
          <p:cNvPr id="20" name="TextBox 19"/>
          <p:cNvSpPr txBox="1"/>
          <p:nvPr/>
        </p:nvSpPr>
        <p:spPr>
          <a:xfrm>
            <a:off x="0" y="4953000"/>
            <a:ext cx="9144000" cy="1143000"/>
          </a:xfrm>
          <a:prstGeom prst="rect">
            <a:avLst/>
          </a:prstGeom>
          <a:solidFill>
            <a:schemeClr val="accent1"/>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r>
              <a:rPr lang="en-US" altLang="zh-CN" sz="2400" b="1" dirty="0" smtClean="0">
                <a:solidFill>
                  <a:schemeClr val="tx1"/>
                </a:solidFill>
              </a:rPr>
              <a:t>Security: no malicious scrapping/painting of </a:t>
            </a:r>
            <a:r>
              <a:rPr lang="en-US" altLang="zh-CN" sz="2400" b="1" dirty="0" err="1" smtClean="0">
                <a:solidFill>
                  <a:schemeClr val="tx1"/>
                </a:solidFill>
              </a:rPr>
              <a:t>SecApps</a:t>
            </a:r>
            <a:r>
              <a:rPr lang="en-US" altLang="zh-CN" sz="2400" b="1" dirty="0" smtClean="0">
                <a:solidFill>
                  <a:schemeClr val="tx1"/>
                </a:solidFill>
              </a:rPr>
              <a:t> output </a:t>
            </a:r>
          </a:p>
          <a:p>
            <a:r>
              <a:rPr lang="en-US" altLang="zh-CN" sz="2400" b="1" dirty="0">
                <a:solidFill>
                  <a:schemeClr val="tx1"/>
                </a:solidFill>
              </a:rPr>
              <a:t>	</a:t>
            </a:r>
            <a:r>
              <a:rPr lang="en-US" altLang="zh-CN" sz="2400" b="1" dirty="0" smtClean="0">
                <a:solidFill>
                  <a:schemeClr val="tx1"/>
                </a:solidFill>
              </a:rPr>
              <a:t>		on Shared Displays</a:t>
            </a:r>
          </a:p>
        </p:txBody>
      </p:sp>
      <p:sp>
        <p:nvSpPr>
          <p:cNvPr id="26" name="Text Box 36"/>
          <p:cNvSpPr txBox="1">
            <a:spLocks noChangeArrowheads="1"/>
          </p:cNvSpPr>
          <p:nvPr/>
        </p:nvSpPr>
        <p:spPr bwMode="auto">
          <a:xfrm>
            <a:off x="0" y="304800"/>
            <a:ext cx="50292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Secure Display Sharing</a:t>
            </a:r>
            <a:endParaRPr lang="en-US" altLang="zh-CN" sz="2800" b="0" kern="0" dirty="0">
              <a:solidFill>
                <a:srgbClr val="1C1C1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Line 41"/>
          <p:cNvSpPr>
            <a:spLocks noChangeShapeType="1"/>
          </p:cNvSpPr>
          <p:nvPr/>
        </p:nvSpPr>
        <p:spPr bwMode="auto">
          <a:xfrm flipH="1">
            <a:off x="5410200" y="4876800"/>
            <a:ext cx="0" cy="228600"/>
          </a:xfrm>
          <a:prstGeom prst="line">
            <a:avLst/>
          </a:prstGeom>
          <a:noFill/>
          <a:ln w="635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sp>
        <p:nvSpPr>
          <p:cNvPr id="44" name="Line 41"/>
          <p:cNvSpPr>
            <a:spLocks noChangeShapeType="1"/>
          </p:cNvSpPr>
          <p:nvPr/>
        </p:nvSpPr>
        <p:spPr bwMode="auto">
          <a:xfrm flipH="1">
            <a:off x="3733800" y="5867400"/>
            <a:ext cx="0" cy="228600"/>
          </a:xfrm>
          <a:prstGeom prst="line">
            <a:avLst/>
          </a:prstGeom>
          <a:noFill/>
          <a:ln w="635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20</a:t>
            </a:fld>
            <a:endParaRPr lang="en-US" dirty="0">
              <a:solidFill>
                <a:srgbClr val="000000"/>
              </a:solidFill>
            </a:endParaRPr>
          </a:p>
        </p:txBody>
      </p:sp>
      <p:sp>
        <p:nvSpPr>
          <p:cNvPr id="29" name="TextBox 28"/>
          <p:cNvSpPr txBox="1"/>
          <p:nvPr/>
        </p:nvSpPr>
        <p:spPr>
          <a:xfrm>
            <a:off x="-76200" y="1143000"/>
            <a:ext cx="9448800" cy="769441"/>
          </a:xfrm>
          <a:prstGeom prst="rect">
            <a:avLst/>
          </a:prstGeom>
          <a:noFill/>
        </p:spPr>
        <p:txBody>
          <a:bodyPr wrap="square" rtlCol="0">
            <a:spAutoFit/>
          </a:bodyPr>
          <a:lstStyle/>
          <a:p>
            <a:pPr>
              <a:buFont typeface="Wingdings" pitchFamily="2" charset="2"/>
              <a:buChar char="Ø"/>
            </a:pPr>
            <a:r>
              <a:rPr lang="en-US" altLang="zh-CN" sz="2200" dirty="0" smtClean="0"/>
              <a:t> Relies on </a:t>
            </a:r>
            <a:r>
              <a:rPr lang="en-US" altLang="zh-CN" sz="2200" b="1" dirty="0" smtClean="0"/>
              <a:t>existing</a:t>
            </a:r>
            <a:r>
              <a:rPr lang="en-US" altLang="zh-CN" sz="2200" dirty="0" smtClean="0"/>
              <a:t> </a:t>
            </a:r>
            <a:r>
              <a:rPr lang="en-US" altLang="zh-CN" sz="2200" b="1" dirty="0" smtClean="0"/>
              <a:t>primitives</a:t>
            </a:r>
            <a:r>
              <a:rPr lang="en-US" altLang="zh-CN" sz="2200" dirty="0" smtClean="0"/>
              <a:t> of formally verified </a:t>
            </a:r>
            <a:r>
              <a:rPr lang="en-US" altLang="zh-CN" sz="2200" b="1" dirty="0" err="1" smtClean="0">
                <a:solidFill>
                  <a:srgbClr val="008000"/>
                </a:solidFill>
              </a:rPr>
              <a:t>μHV</a:t>
            </a:r>
            <a:endParaRPr lang="en-US" altLang="zh-CN" sz="2200" b="1" dirty="0" smtClean="0">
              <a:solidFill>
                <a:srgbClr val="008000"/>
              </a:solidFill>
            </a:endParaRPr>
          </a:p>
          <a:p>
            <a:r>
              <a:rPr lang="en-US" altLang="zh-CN" sz="2200" b="1" dirty="0">
                <a:solidFill>
                  <a:srgbClr val="008000"/>
                </a:solidFill>
              </a:rPr>
              <a:t> </a:t>
            </a:r>
            <a:r>
              <a:rPr lang="en-US" altLang="zh-CN" sz="2200" b="1" dirty="0" smtClean="0">
                <a:solidFill>
                  <a:srgbClr val="008000"/>
                </a:solidFill>
              </a:rPr>
              <a:t>   </a:t>
            </a:r>
            <a:r>
              <a:rPr lang="en-US" altLang="zh-CN" sz="2000" b="1" dirty="0" smtClean="0"/>
              <a:t>- </a:t>
            </a:r>
            <a:r>
              <a:rPr lang="en-US" altLang="zh-CN" sz="2000" dirty="0" smtClean="0"/>
              <a:t>access control to </a:t>
            </a:r>
            <a:r>
              <a:rPr lang="en-US" altLang="zh-CN" sz="2000" b="1" dirty="0" smtClean="0"/>
              <a:t>CPU physical memory</a:t>
            </a:r>
          </a:p>
        </p:txBody>
      </p:sp>
      <p:sp>
        <p:nvSpPr>
          <p:cNvPr id="18"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chemeClr val="tx1"/>
                </a:solidFill>
              </a:rPr>
              <a:t>GSK: </a:t>
            </a:r>
            <a:r>
              <a:rPr lang="en-US" altLang="zh-CN" sz="2800" kern="0" dirty="0" smtClean="0">
                <a:solidFill>
                  <a:schemeClr val="tx1"/>
                </a:solidFill>
              </a:rPr>
              <a:t>Design</a:t>
            </a:r>
            <a:endParaRPr lang="en-US" altLang="zh-CN" sz="2800" kern="0" dirty="0" smtClean="0">
              <a:solidFill>
                <a:srgbClr val="008000"/>
              </a:solidFill>
            </a:endParaRPr>
          </a:p>
        </p:txBody>
      </p:sp>
      <p:cxnSp>
        <p:nvCxnSpPr>
          <p:cNvPr id="21" name="Straight Connector 20"/>
          <p:cNvCxnSpPr/>
          <p:nvPr/>
        </p:nvCxnSpPr>
        <p:spPr>
          <a:xfrm>
            <a:off x="5486400" y="2667000"/>
            <a:ext cx="0" cy="1600200"/>
          </a:xfrm>
          <a:prstGeom prst="line">
            <a:avLst/>
          </a:prstGeom>
          <a:ln w="38100">
            <a:prstDash val="sysDot"/>
            <a:headEnd type="none"/>
            <a:tailEnd type="arrow"/>
          </a:ln>
          <a:effectLst/>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a:off x="3124200" y="4122360"/>
            <a:ext cx="0" cy="1440240"/>
          </a:xfrm>
          <a:prstGeom prst="line">
            <a:avLst/>
          </a:prstGeom>
          <a:ln w="127000">
            <a:headEnd type="none"/>
            <a:tailEnd type="arrow"/>
          </a:ln>
          <a:effectLst/>
        </p:spPr>
        <p:style>
          <a:lnRef idx="2">
            <a:schemeClr val="dk1"/>
          </a:lnRef>
          <a:fillRef idx="0">
            <a:schemeClr val="dk1"/>
          </a:fillRef>
          <a:effectRef idx="1">
            <a:schemeClr val="dk1"/>
          </a:effectRef>
          <a:fontRef idx="minor">
            <a:schemeClr val="tx1"/>
          </a:fontRef>
        </p:style>
      </p:cxnSp>
      <p:pic>
        <p:nvPicPr>
          <p:cNvPr id="33" name="Picture 2" descr="https://cdn2.iconfinder.com/data/icons/pittogrammi/142/03-128.png"/>
          <p:cNvPicPr>
            <a:picLocks noChangeAspect="1" noChangeArrowheads="1"/>
          </p:cNvPicPr>
          <p:nvPr/>
        </p:nvPicPr>
        <p:blipFill>
          <a:blip r:embed="rId3" cstate="print"/>
          <a:srcRect/>
          <a:stretch>
            <a:fillRect/>
          </a:stretch>
        </p:blipFill>
        <p:spPr bwMode="auto">
          <a:xfrm>
            <a:off x="3352800" y="6095998"/>
            <a:ext cx="685800" cy="685802"/>
          </a:xfrm>
          <a:prstGeom prst="rect">
            <a:avLst/>
          </a:prstGeom>
          <a:noFill/>
        </p:spPr>
      </p:pic>
      <p:sp>
        <p:nvSpPr>
          <p:cNvPr id="34" name="Rectangle 33"/>
          <p:cNvSpPr/>
          <p:nvPr/>
        </p:nvSpPr>
        <p:spPr>
          <a:xfrm>
            <a:off x="4267201" y="4267200"/>
            <a:ext cx="1981200" cy="609600"/>
          </a:xfrm>
          <a:prstGeom prst="rect">
            <a:avLst/>
          </a:prstGeom>
          <a:solidFill>
            <a:srgbClr val="006E00"/>
          </a:solidFill>
          <a:ln w="38100"/>
        </p:spPr>
        <p:style>
          <a:lnRef idx="2">
            <a:schemeClr val="dk1"/>
          </a:lnRef>
          <a:fillRef idx="1">
            <a:schemeClr val="lt1"/>
          </a:fillRef>
          <a:effectRef idx="0">
            <a:schemeClr val="dk1"/>
          </a:effectRef>
          <a:fontRef idx="minor">
            <a:schemeClr val="dk1"/>
          </a:fontRef>
        </p:style>
        <p:txBody>
          <a:bodyPr rtlCol="0" anchor="b" anchorCtr="0"/>
          <a:lstStyle/>
          <a:p>
            <a:pPr algn="r"/>
            <a:r>
              <a:rPr lang="en-US" sz="2000" b="1" dirty="0" smtClean="0">
                <a:solidFill>
                  <a:schemeClr val="bg1"/>
                </a:solidFill>
              </a:rPr>
              <a:t>    </a:t>
            </a:r>
            <a:endParaRPr lang="en-US" sz="2000" b="1" dirty="0">
              <a:solidFill>
                <a:schemeClr val="bg1"/>
              </a:solidFill>
            </a:endParaRPr>
          </a:p>
        </p:txBody>
      </p:sp>
      <p:sp>
        <p:nvSpPr>
          <p:cNvPr id="35" name="Rectangle 34"/>
          <p:cNvSpPr/>
          <p:nvPr/>
        </p:nvSpPr>
        <p:spPr>
          <a:xfrm>
            <a:off x="2514600" y="5562600"/>
            <a:ext cx="2438400" cy="381000"/>
          </a:xfrm>
          <a:prstGeom prst="rect">
            <a:avLst/>
          </a:prstGeom>
          <a:pattFill prst="lgCheck">
            <a:fgClr>
              <a:schemeClr val="bg1">
                <a:lumMod val="75000"/>
              </a:schemeClr>
            </a:fgClr>
            <a:bgClr>
              <a:prstClr val="white"/>
            </a:bgClr>
          </a:pattFill>
          <a:ln w="38100"/>
        </p:spPr>
        <p:style>
          <a:lnRef idx="2">
            <a:schemeClr val="dk1"/>
          </a:lnRef>
          <a:fillRef idx="1">
            <a:schemeClr val="lt1"/>
          </a:fillRef>
          <a:effectRef idx="0">
            <a:schemeClr val="dk1"/>
          </a:effectRef>
          <a:fontRef idx="minor">
            <a:schemeClr val="dk1"/>
          </a:fontRef>
        </p:style>
        <p:txBody>
          <a:bodyPr rtlCol="0" anchor="ctr"/>
          <a:lstStyle/>
          <a:p>
            <a:r>
              <a:rPr lang="zh-CN" altLang="en-US" sz="2000" b="1" dirty="0" smtClean="0"/>
              <a:t>     </a:t>
            </a:r>
            <a:r>
              <a:rPr lang="en-US" altLang="zh-CN" sz="2000" b="1" dirty="0" smtClean="0"/>
              <a:t> GPU</a:t>
            </a:r>
            <a:endParaRPr lang="en-US" sz="2000" b="1" dirty="0"/>
          </a:p>
        </p:txBody>
      </p:sp>
      <p:sp>
        <p:nvSpPr>
          <p:cNvPr id="36" name="Rectangle 35"/>
          <p:cNvSpPr/>
          <p:nvPr/>
        </p:nvSpPr>
        <p:spPr>
          <a:xfrm>
            <a:off x="4114800" y="5562600"/>
            <a:ext cx="838199" cy="381000"/>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p>
        </p:txBody>
      </p:sp>
      <p:cxnSp>
        <p:nvCxnSpPr>
          <p:cNvPr id="37" name="Straight Connector 36"/>
          <p:cNvCxnSpPr/>
          <p:nvPr/>
        </p:nvCxnSpPr>
        <p:spPr>
          <a:xfrm>
            <a:off x="4495800" y="4122360"/>
            <a:ext cx="0" cy="1440240"/>
          </a:xfrm>
          <a:prstGeom prst="line">
            <a:avLst/>
          </a:prstGeom>
          <a:ln w="38100">
            <a:headEnd type="none"/>
            <a:tailEnd type="arrow"/>
          </a:ln>
          <a:effectLst/>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a:xfrm>
            <a:off x="2514600" y="5410200"/>
            <a:ext cx="4127089" cy="0"/>
          </a:xfrm>
          <a:prstGeom prst="line">
            <a:avLst/>
          </a:prstGeom>
          <a:ln w="12700">
            <a:prstDash val="sysDot"/>
          </a:ln>
          <a:effectLst/>
        </p:spPr>
        <p:style>
          <a:lnRef idx="2">
            <a:schemeClr val="dk1"/>
          </a:lnRef>
          <a:fillRef idx="0">
            <a:schemeClr val="dk1"/>
          </a:fillRef>
          <a:effectRef idx="1">
            <a:schemeClr val="dk1"/>
          </a:effectRef>
          <a:fontRef idx="minor">
            <a:schemeClr val="tx1"/>
          </a:fontRef>
        </p:style>
      </p:cxnSp>
      <p:sp>
        <p:nvSpPr>
          <p:cNvPr id="40" name="Rectangle 39"/>
          <p:cNvSpPr/>
          <p:nvPr/>
        </p:nvSpPr>
        <p:spPr>
          <a:xfrm>
            <a:off x="3886200" y="2140536"/>
            <a:ext cx="914401" cy="534024"/>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 1</a:t>
            </a:r>
            <a:endParaRPr lang="en-US" sz="2000" b="1" dirty="0">
              <a:solidFill>
                <a:schemeClr val="bg1"/>
              </a:solidFill>
            </a:endParaRPr>
          </a:p>
        </p:txBody>
      </p:sp>
      <p:sp>
        <p:nvSpPr>
          <p:cNvPr id="41" name="Rectangle 40"/>
          <p:cNvSpPr/>
          <p:nvPr/>
        </p:nvSpPr>
        <p:spPr>
          <a:xfrm>
            <a:off x="2514600" y="2750760"/>
            <a:ext cx="2298289" cy="13716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nchorCtr="0"/>
          <a:lstStyle/>
          <a:p>
            <a:pPr algn="ctr"/>
            <a:r>
              <a:rPr lang="en-US" sz="2000" b="1" dirty="0" smtClean="0">
                <a:solidFill>
                  <a:schemeClr val="bg1"/>
                </a:solidFill>
              </a:rPr>
              <a:t>OS</a:t>
            </a:r>
          </a:p>
          <a:p>
            <a:pPr algn="ctr"/>
            <a:r>
              <a:rPr lang="en-US" sz="2000" b="1" dirty="0" smtClean="0">
                <a:solidFill>
                  <a:schemeClr val="bg1"/>
                </a:solidFill>
              </a:rPr>
              <a:t>(unmodified)</a:t>
            </a:r>
            <a:endParaRPr lang="en-US" sz="2000" b="1" dirty="0">
              <a:solidFill>
                <a:schemeClr val="bg1"/>
              </a:solidFill>
            </a:endParaRPr>
          </a:p>
        </p:txBody>
      </p:sp>
      <p:sp>
        <p:nvSpPr>
          <p:cNvPr id="42" name="Rectangle 41"/>
          <p:cNvSpPr/>
          <p:nvPr/>
        </p:nvSpPr>
        <p:spPr>
          <a:xfrm>
            <a:off x="2514600" y="2057400"/>
            <a:ext cx="889841" cy="54731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Apps</a:t>
            </a:r>
            <a:endParaRPr lang="en-US" sz="2000" b="1" dirty="0">
              <a:solidFill>
                <a:schemeClr val="bg1"/>
              </a:solidFill>
            </a:endParaRPr>
          </a:p>
        </p:txBody>
      </p:sp>
      <p:sp>
        <p:nvSpPr>
          <p:cNvPr id="43" name="Rectangle 42"/>
          <p:cNvSpPr/>
          <p:nvPr/>
        </p:nvSpPr>
        <p:spPr>
          <a:xfrm>
            <a:off x="2582686" y="2127250"/>
            <a:ext cx="889841" cy="54731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Apps</a:t>
            </a:r>
            <a:endParaRPr lang="en-US" sz="2000" b="1" dirty="0">
              <a:solidFill>
                <a:schemeClr val="bg1"/>
              </a:solidFill>
            </a:endParaRPr>
          </a:p>
        </p:txBody>
      </p:sp>
      <p:sp>
        <p:nvSpPr>
          <p:cNvPr id="45" name="Rectangle 44"/>
          <p:cNvSpPr/>
          <p:nvPr/>
        </p:nvSpPr>
        <p:spPr bwMode="auto">
          <a:xfrm>
            <a:off x="3733800" y="6324600"/>
            <a:ext cx="304800" cy="228600"/>
          </a:xfrm>
          <a:prstGeom prst="rect">
            <a:avLst/>
          </a:prstGeom>
          <a:solidFill>
            <a:srgbClr val="008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2"/>
              </a:solidFill>
              <a:effectLst/>
              <a:latin typeface="Arial" pitchFamily="34" charset="0"/>
            </a:endParaRPr>
          </a:p>
        </p:txBody>
      </p:sp>
      <p:sp>
        <p:nvSpPr>
          <p:cNvPr id="46" name="Rectangle 45"/>
          <p:cNvSpPr/>
          <p:nvPr/>
        </p:nvSpPr>
        <p:spPr>
          <a:xfrm>
            <a:off x="4267201" y="4267200"/>
            <a:ext cx="1981199" cy="228600"/>
          </a:xfrm>
          <a:prstGeom prst="rect">
            <a:avLst/>
          </a:prstGeom>
          <a:solidFill>
            <a:srgbClr val="006E00"/>
          </a:solidFill>
          <a:ln w="25400"/>
        </p:spPr>
        <p:style>
          <a:lnRef idx="2">
            <a:schemeClr val="dk1"/>
          </a:lnRef>
          <a:fillRef idx="1">
            <a:schemeClr val="lt1"/>
          </a:fillRef>
          <a:effectRef idx="0">
            <a:schemeClr val="dk1"/>
          </a:effectRef>
          <a:fontRef idx="minor">
            <a:schemeClr val="dk1"/>
          </a:fontRef>
        </p:style>
        <p:txBody>
          <a:bodyPr rtlCol="0" anchor="ctr" anchorCtr="0"/>
          <a:lstStyle/>
          <a:p>
            <a:r>
              <a:rPr lang="en-US" sz="1600" b="1" dirty="0" smtClean="0">
                <a:solidFill>
                  <a:schemeClr val="bg1"/>
                </a:solidFill>
              </a:rPr>
              <a:t>Access Mediation</a:t>
            </a:r>
            <a:endParaRPr lang="en-US" sz="1600" b="1" dirty="0">
              <a:solidFill>
                <a:schemeClr val="bg1"/>
              </a:solidFill>
            </a:endParaRPr>
          </a:p>
        </p:txBody>
      </p:sp>
      <p:sp>
        <p:nvSpPr>
          <p:cNvPr id="47" name="Rectangle 46"/>
          <p:cNvSpPr/>
          <p:nvPr/>
        </p:nvSpPr>
        <p:spPr>
          <a:xfrm>
            <a:off x="4800600" y="2348970"/>
            <a:ext cx="1600200" cy="318030"/>
          </a:xfrm>
          <a:prstGeom prst="rect">
            <a:avLst/>
          </a:prstGeom>
          <a:solidFill>
            <a:srgbClr val="006E00"/>
          </a:solidFill>
          <a:ln w="38100"/>
        </p:spPr>
        <p:style>
          <a:lnRef idx="2">
            <a:schemeClr val="dk1"/>
          </a:lnRef>
          <a:fillRef idx="1">
            <a:schemeClr val="lt1"/>
          </a:fillRef>
          <a:effectRef idx="0">
            <a:schemeClr val="dk1"/>
          </a:effectRef>
          <a:fontRef idx="minor">
            <a:schemeClr val="dk1"/>
          </a:fontRef>
        </p:style>
        <p:txBody>
          <a:bodyPr rtlCol="0" anchor="ctr"/>
          <a:lstStyle/>
          <a:p>
            <a:r>
              <a:rPr lang="en-US" sz="2000" b="1" dirty="0" smtClean="0">
                <a:solidFill>
                  <a:schemeClr val="bg1"/>
                </a:solidFill>
              </a:rPr>
              <a:t>  </a:t>
            </a:r>
            <a:r>
              <a:rPr lang="en-US" b="1" dirty="0" err="1" smtClean="0">
                <a:solidFill>
                  <a:schemeClr val="bg1"/>
                </a:solidFill>
              </a:rPr>
              <a:t>SecApp</a:t>
            </a:r>
            <a:r>
              <a:rPr lang="en-US" b="1" dirty="0" smtClean="0">
                <a:solidFill>
                  <a:schemeClr val="bg1"/>
                </a:solidFill>
              </a:rPr>
              <a:t> 1</a:t>
            </a:r>
            <a:endParaRPr lang="en-US" b="1" dirty="0">
              <a:solidFill>
                <a:schemeClr val="bg1"/>
              </a:solidFill>
            </a:endParaRPr>
          </a:p>
        </p:txBody>
      </p:sp>
      <p:sp>
        <p:nvSpPr>
          <p:cNvPr id="48" name="Rectangle 47"/>
          <p:cNvSpPr/>
          <p:nvPr/>
        </p:nvSpPr>
        <p:spPr>
          <a:xfrm>
            <a:off x="4267201" y="4572000"/>
            <a:ext cx="1981199" cy="304800"/>
          </a:xfrm>
          <a:prstGeom prst="rect">
            <a:avLst/>
          </a:prstGeom>
          <a:solidFill>
            <a:srgbClr val="006E00"/>
          </a:solidFill>
          <a:ln w="25400"/>
        </p:spPr>
        <p:style>
          <a:lnRef idx="2">
            <a:schemeClr val="dk1"/>
          </a:lnRef>
          <a:fillRef idx="1">
            <a:schemeClr val="lt1"/>
          </a:fillRef>
          <a:effectRef idx="0">
            <a:schemeClr val="dk1"/>
          </a:effectRef>
          <a:fontRef idx="minor">
            <a:schemeClr val="dk1"/>
          </a:fontRef>
        </p:style>
        <p:txBody>
          <a:bodyPr rtlCol="0" anchor="ctr" anchorCtr="0"/>
          <a:lstStyle/>
          <a:p>
            <a:r>
              <a:rPr lang="en-US" sz="1600" b="1" dirty="0" smtClean="0">
                <a:solidFill>
                  <a:schemeClr val="bg1"/>
                </a:solidFill>
              </a:rPr>
              <a:t>Emulation</a:t>
            </a:r>
            <a:endParaRPr lang="en-US" sz="1600" b="1" dirty="0">
              <a:solidFill>
                <a:schemeClr val="bg1"/>
              </a:solidFill>
            </a:endParaRPr>
          </a:p>
        </p:txBody>
      </p:sp>
      <p:sp>
        <p:nvSpPr>
          <p:cNvPr id="49" name="TextBox 48"/>
          <p:cNvSpPr txBox="1"/>
          <p:nvPr/>
        </p:nvSpPr>
        <p:spPr>
          <a:xfrm>
            <a:off x="6248400" y="4572000"/>
            <a:ext cx="684878" cy="369332"/>
          </a:xfrm>
          <a:prstGeom prst="rect">
            <a:avLst/>
          </a:prstGeom>
          <a:noFill/>
        </p:spPr>
        <p:txBody>
          <a:bodyPr wrap="none" rtlCol="0">
            <a:spAutoFit/>
          </a:bodyPr>
          <a:lstStyle/>
          <a:p>
            <a:r>
              <a:rPr lang="en-US" b="1" dirty="0" smtClean="0"/>
              <a:t>GSK</a:t>
            </a:r>
            <a:endParaRPr lang="en-US" b="1" dirty="0"/>
          </a:p>
        </p:txBody>
      </p:sp>
      <p:sp>
        <p:nvSpPr>
          <p:cNvPr id="38" name="TextBox 37"/>
          <p:cNvSpPr txBox="1"/>
          <p:nvPr/>
        </p:nvSpPr>
        <p:spPr>
          <a:xfrm>
            <a:off x="0" y="5602069"/>
            <a:ext cx="9144000" cy="1027331"/>
          </a:xfrm>
          <a:prstGeom prst="rect">
            <a:avLst/>
          </a:prstGeom>
          <a:solidFill>
            <a:schemeClr val="accent1"/>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2800" b="1" dirty="0" smtClean="0">
                <a:solidFill>
                  <a:schemeClr val="tx1"/>
                </a:solidFill>
              </a:rPr>
              <a:t> Addressed: </a:t>
            </a:r>
          </a:p>
          <a:p>
            <a:pPr algn="ctr"/>
            <a:r>
              <a:rPr lang="en-US" altLang="zh-CN" sz="2800" b="1" dirty="0" smtClean="0">
                <a:solidFill>
                  <a:schemeClr val="tx1"/>
                </a:solidFill>
              </a:rPr>
              <a:t>Maintain assurance of underlying code</a:t>
            </a:r>
          </a:p>
        </p:txBody>
      </p:sp>
      <p:sp>
        <p:nvSpPr>
          <p:cNvPr id="26" name="Rectangle 49"/>
          <p:cNvSpPr/>
          <p:nvPr/>
        </p:nvSpPr>
        <p:spPr>
          <a:xfrm>
            <a:off x="4343400" y="5029200"/>
            <a:ext cx="1904999" cy="304800"/>
          </a:xfrm>
          <a:prstGeom prst="rect">
            <a:avLst/>
          </a:prstGeom>
          <a:solidFill>
            <a:srgbClr val="006E00"/>
          </a:solidFill>
          <a:ln w="25400"/>
        </p:spPr>
        <p:style>
          <a:lnRef idx="2">
            <a:schemeClr val="dk1"/>
          </a:lnRef>
          <a:fillRef idx="1">
            <a:schemeClr val="lt1"/>
          </a:fillRef>
          <a:effectRef idx="0">
            <a:schemeClr val="dk1"/>
          </a:effectRef>
          <a:fontRef idx="minor">
            <a:schemeClr val="dk1"/>
          </a:fontRef>
        </p:style>
        <p:txBody>
          <a:bodyPr rtlCol="0" anchor="ctr" anchorCtr="0"/>
          <a:lstStyle/>
          <a:p>
            <a:pPr algn="ctr"/>
            <a:r>
              <a:rPr lang="en-US" sz="1600" b="1" dirty="0" smtClean="0">
                <a:solidFill>
                  <a:schemeClr val="bg1"/>
                </a:solidFill>
              </a:rPr>
              <a:t>micro-Hypervisor</a:t>
            </a:r>
            <a:endParaRPr lang="en-US" sz="16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21</a:t>
            </a:fld>
            <a:endParaRPr lang="en-US" dirty="0">
              <a:solidFill>
                <a:srgbClr val="000000"/>
              </a:solidFill>
            </a:endParaRPr>
          </a:p>
        </p:txBody>
      </p:sp>
      <p:sp>
        <p:nvSpPr>
          <p:cNvPr id="3" name="Text Box 36"/>
          <p:cNvSpPr txBox="1">
            <a:spLocks noChangeArrowheads="1"/>
          </p:cNvSpPr>
          <p:nvPr/>
        </p:nvSpPr>
        <p:spPr bwMode="auto">
          <a:xfrm>
            <a:off x="0" y="304800"/>
            <a:ext cx="57150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chemeClr val="tx1"/>
                </a:solidFill>
              </a:rPr>
              <a:t>GSK: </a:t>
            </a:r>
            <a:r>
              <a:rPr lang="en-US" altLang="zh-CN" sz="2800" kern="0" dirty="0" smtClean="0">
                <a:solidFill>
                  <a:schemeClr val="tx1"/>
                </a:solidFill>
              </a:rPr>
              <a:t>Design</a:t>
            </a:r>
          </a:p>
        </p:txBody>
      </p:sp>
      <p:sp>
        <p:nvSpPr>
          <p:cNvPr id="4" name="等腰三角形 4"/>
          <p:cNvSpPr/>
          <p:nvPr/>
        </p:nvSpPr>
        <p:spPr>
          <a:xfrm>
            <a:off x="1325488" y="3214864"/>
            <a:ext cx="936104" cy="792088"/>
          </a:xfrm>
          <a:prstGeom prst="triangle">
            <a:avLst/>
          </a:prstGeom>
          <a:solidFill>
            <a:srgbClr val="FF0000"/>
          </a:solidFill>
          <a:ln>
            <a:solidFill>
              <a:srgbClr val="FF0000"/>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五角星 5"/>
          <p:cNvSpPr/>
          <p:nvPr/>
        </p:nvSpPr>
        <p:spPr>
          <a:xfrm>
            <a:off x="2362200" y="3601616"/>
            <a:ext cx="648072" cy="720080"/>
          </a:xfrm>
          <a:prstGeom prst="star5">
            <a:avLst/>
          </a:prstGeom>
          <a:solidFill>
            <a:srgbClr val="008000"/>
          </a:solidFill>
          <a:ln>
            <a:solidFill>
              <a:srgbClr val="008000"/>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8000"/>
              </a:solidFill>
            </a:endParaRPr>
          </a:p>
        </p:txBody>
      </p:sp>
      <p:sp>
        <p:nvSpPr>
          <p:cNvPr id="6" name="TextBox 5"/>
          <p:cNvSpPr txBox="1"/>
          <p:nvPr/>
        </p:nvSpPr>
        <p:spPr>
          <a:xfrm>
            <a:off x="512080" y="1807096"/>
            <a:ext cx="1569660" cy="707886"/>
          </a:xfrm>
          <a:prstGeom prst="rect">
            <a:avLst/>
          </a:prstGeom>
          <a:noFill/>
        </p:spPr>
        <p:txBody>
          <a:bodyPr wrap="none" rtlCol="0">
            <a:spAutoFit/>
          </a:bodyPr>
          <a:lstStyle/>
          <a:p>
            <a:pPr algn="ctr"/>
            <a:r>
              <a:rPr lang="en-US" altLang="zh-CN" sz="2000" b="1" dirty="0" smtClean="0">
                <a:solidFill>
                  <a:srgbClr val="FF0000"/>
                </a:solidFill>
              </a:rPr>
              <a:t>OS/Apps</a:t>
            </a:r>
          </a:p>
          <a:p>
            <a:pPr algn="ctr"/>
            <a:r>
              <a:rPr lang="en-US" altLang="zh-CN" sz="2000" dirty="0" smtClean="0"/>
              <a:t>frame</a:t>
            </a:r>
            <a:r>
              <a:rPr lang="en-US" altLang="zh-CN" sz="2000" dirty="0"/>
              <a:t> b</a:t>
            </a:r>
            <a:r>
              <a:rPr lang="en-US" altLang="zh-CN" sz="2000" dirty="0" smtClean="0"/>
              <a:t>uffer</a:t>
            </a:r>
          </a:p>
        </p:txBody>
      </p:sp>
      <p:sp>
        <p:nvSpPr>
          <p:cNvPr id="7" name="矩形 11"/>
          <p:cNvSpPr/>
          <p:nvPr/>
        </p:nvSpPr>
        <p:spPr>
          <a:xfrm>
            <a:off x="893440" y="2953544"/>
            <a:ext cx="1656184" cy="1512168"/>
          </a:xfrm>
          <a:prstGeom prst="rect">
            <a:avLst/>
          </a:prstGeom>
          <a:no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12"/>
          <p:cNvSpPr/>
          <p:nvPr/>
        </p:nvSpPr>
        <p:spPr>
          <a:xfrm>
            <a:off x="1828800" y="3190528"/>
            <a:ext cx="1656184" cy="1512168"/>
          </a:xfrm>
          <a:prstGeom prst="rect">
            <a:avLst/>
          </a:prstGeom>
          <a:no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13"/>
          <p:cNvSpPr/>
          <p:nvPr/>
        </p:nvSpPr>
        <p:spPr>
          <a:xfrm>
            <a:off x="2909664" y="3529608"/>
            <a:ext cx="1656184" cy="1512168"/>
          </a:xfrm>
          <a:prstGeom prst="rect">
            <a:avLst/>
          </a:prstGeom>
          <a:noFill/>
          <a:ln w="127000">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14"/>
          <p:cNvSpPr/>
          <p:nvPr/>
        </p:nvSpPr>
        <p:spPr>
          <a:xfrm>
            <a:off x="3382048" y="3786282"/>
            <a:ext cx="936104" cy="792088"/>
          </a:xfrm>
          <a:prstGeom prst="triangle">
            <a:avLst/>
          </a:prstGeom>
          <a:solidFill>
            <a:srgbClr val="FF0000"/>
          </a:solidFill>
          <a:ln>
            <a:solidFill>
              <a:srgbClr val="FF0000"/>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五角星 15"/>
          <p:cNvSpPr/>
          <p:nvPr/>
        </p:nvSpPr>
        <p:spPr>
          <a:xfrm>
            <a:off x="3505200" y="3906416"/>
            <a:ext cx="648072" cy="720080"/>
          </a:xfrm>
          <a:prstGeom prst="star5">
            <a:avLst/>
          </a:prstGeom>
          <a:solidFill>
            <a:srgbClr val="008000"/>
          </a:solidFill>
          <a:ln>
            <a:solidFill>
              <a:srgbClr val="008000"/>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箭头连接符 22"/>
          <p:cNvCxnSpPr>
            <a:stCxn id="6" idx="2"/>
          </p:cNvCxnSpPr>
          <p:nvPr/>
        </p:nvCxnSpPr>
        <p:spPr>
          <a:xfrm>
            <a:off x="1296910" y="2514982"/>
            <a:ext cx="379490" cy="58751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矩形 24"/>
          <p:cNvSpPr/>
          <p:nvPr/>
        </p:nvSpPr>
        <p:spPr>
          <a:xfrm>
            <a:off x="6878216" y="3342928"/>
            <a:ext cx="1656184" cy="1512168"/>
          </a:xfrm>
          <a:prstGeom prst="rect">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25"/>
          <p:cNvSpPr/>
          <p:nvPr/>
        </p:nvSpPr>
        <p:spPr>
          <a:xfrm>
            <a:off x="7350600" y="3599602"/>
            <a:ext cx="936104" cy="792088"/>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五角星 26"/>
          <p:cNvSpPr/>
          <p:nvPr/>
        </p:nvSpPr>
        <p:spPr>
          <a:xfrm>
            <a:off x="7467600" y="3671610"/>
            <a:ext cx="648072" cy="720080"/>
          </a:xfrm>
          <a:prstGeom prst="star5">
            <a:avLst/>
          </a:prstGeom>
          <a:solidFill>
            <a:srgbClr val="008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15"/>
          <p:cNvSpPr txBox="1"/>
          <p:nvPr/>
        </p:nvSpPr>
        <p:spPr>
          <a:xfrm>
            <a:off x="2569145" y="1807096"/>
            <a:ext cx="1569660" cy="707886"/>
          </a:xfrm>
          <a:prstGeom prst="rect">
            <a:avLst/>
          </a:prstGeom>
          <a:noFill/>
        </p:spPr>
        <p:txBody>
          <a:bodyPr wrap="none" rtlCol="0">
            <a:spAutoFit/>
          </a:bodyPr>
          <a:lstStyle/>
          <a:p>
            <a:pPr algn="ctr"/>
            <a:r>
              <a:rPr lang="en-US" altLang="zh-CN" sz="2000" b="1" dirty="0" smtClean="0">
                <a:solidFill>
                  <a:srgbClr val="008000"/>
                </a:solidFill>
              </a:rPr>
              <a:t>SecApps’</a:t>
            </a:r>
          </a:p>
          <a:p>
            <a:pPr algn="ctr"/>
            <a:r>
              <a:rPr lang="en-US" altLang="zh-CN" sz="2000" dirty="0"/>
              <a:t>f</a:t>
            </a:r>
            <a:r>
              <a:rPr lang="en-US" altLang="zh-CN" sz="2000" dirty="0" smtClean="0"/>
              <a:t>rame </a:t>
            </a:r>
            <a:r>
              <a:rPr lang="en-US" altLang="zh-CN" sz="2000" dirty="0"/>
              <a:t>b</a:t>
            </a:r>
            <a:r>
              <a:rPr lang="en-US" altLang="zh-CN" sz="2000" dirty="0" smtClean="0"/>
              <a:t>uffer</a:t>
            </a:r>
            <a:endParaRPr lang="zh-CN" altLang="en-US" sz="2000" dirty="0"/>
          </a:p>
        </p:txBody>
      </p:sp>
      <p:cxnSp>
        <p:nvCxnSpPr>
          <p:cNvPr id="17" name="直接箭头连接符 28"/>
          <p:cNvCxnSpPr>
            <a:stCxn id="16" idx="2"/>
          </p:cNvCxnSpPr>
          <p:nvPr/>
        </p:nvCxnSpPr>
        <p:spPr>
          <a:xfrm flipH="1">
            <a:off x="2895601" y="2514982"/>
            <a:ext cx="458374" cy="66371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32"/>
          <p:cNvCxnSpPr>
            <a:stCxn id="40" idx="1"/>
          </p:cNvCxnSpPr>
          <p:nvPr/>
        </p:nvCxnSpPr>
        <p:spPr>
          <a:xfrm flipH="1">
            <a:off x="4343408" y="2902441"/>
            <a:ext cx="657363" cy="65725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9" name="Picture 4" descr="https://encrypted-tbn0.gstatic.com/images?q=tbn:ANd9GcRq0n_7DxbEnxRsRT3nvMH-ESqh_vuTUL7hfTombqfleCcwWL06NQJfSeqW"/>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28756" y="2569096"/>
            <a:ext cx="396044" cy="415937"/>
          </a:xfrm>
          <a:prstGeom prst="rect">
            <a:avLst/>
          </a:prstGeom>
          <a:noFill/>
          <a:extLst>
            <a:ext uri="{909E8E84-426E-40dd-AFC4-6F175D3DCCD1}">
              <a14:hiddenFill xmlns:a14="http://schemas.microsoft.com/office/drawing/2010/main" xmlns="">
                <a:solidFill>
                  <a:srgbClr val="FFFFFF"/>
                </a:solidFill>
              </a14:hiddenFill>
            </a:ext>
          </a:extLst>
        </p:spPr>
      </p:pic>
      <p:cxnSp>
        <p:nvCxnSpPr>
          <p:cNvPr id="20" name="直接连接符 36"/>
          <p:cNvCxnSpPr/>
          <p:nvPr/>
        </p:nvCxnSpPr>
        <p:spPr>
          <a:xfrm>
            <a:off x="1109464" y="4681736"/>
            <a:ext cx="2088232" cy="57606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直接连接符 42"/>
          <p:cNvCxnSpPr/>
          <p:nvPr/>
        </p:nvCxnSpPr>
        <p:spPr>
          <a:xfrm>
            <a:off x="2333664" y="2758611"/>
            <a:ext cx="1970322" cy="50485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直接连接符 43"/>
          <p:cNvCxnSpPr/>
          <p:nvPr/>
        </p:nvCxnSpPr>
        <p:spPr>
          <a:xfrm>
            <a:off x="2273564" y="3995936"/>
            <a:ext cx="2088232" cy="57606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直接箭头连接符 32"/>
          <p:cNvCxnSpPr>
            <a:stCxn id="40" idx="3"/>
          </p:cNvCxnSpPr>
          <p:nvPr/>
        </p:nvCxnSpPr>
        <p:spPr>
          <a:xfrm>
            <a:off x="6041442" y="2902441"/>
            <a:ext cx="740358" cy="65725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5000771" y="2702386"/>
            <a:ext cx="1040671" cy="400110"/>
          </a:xfrm>
          <a:prstGeom prst="rect">
            <a:avLst/>
          </a:prstGeom>
          <a:noFill/>
        </p:spPr>
        <p:txBody>
          <a:bodyPr wrap="none" rtlCol="0">
            <a:spAutoFit/>
          </a:bodyPr>
          <a:lstStyle/>
          <a:p>
            <a:pPr algn="ctr"/>
            <a:r>
              <a:rPr lang="en-US" altLang="zh-CN" sz="2000" b="1" dirty="0" smtClean="0"/>
              <a:t>Screen</a:t>
            </a:r>
          </a:p>
        </p:txBody>
      </p:sp>
      <p:sp>
        <p:nvSpPr>
          <p:cNvPr id="48" name="TextBox 47"/>
          <p:cNvSpPr txBox="1"/>
          <p:nvPr/>
        </p:nvSpPr>
        <p:spPr>
          <a:xfrm>
            <a:off x="0" y="5181600"/>
            <a:ext cx="9144000" cy="1027331"/>
          </a:xfrm>
          <a:prstGeom prst="rect">
            <a:avLst/>
          </a:prstGeom>
          <a:solidFill>
            <a:schemeClr val="accent1"/>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2800" b="1" dirty="0" smtClean="0">
                <a:solidFill>
                  <a:schemeClr val="tx1"/>
                </a:solidFill>
              </a:rPr>
              <a:t> Addressed: </a:t>
            </a:r>
          </a:p>
          <a:p>
            <a:pPr algn="ctr"/>
            <a:r>
              <a:rPr lang="en-US" altLang="zh-CN" sz="2800" b="1" dirty="0" smtClean="0">
                <a:solidFill>
                  <a:schemeClr val="tx1"/>
                </a:solidFill>
              </a:rPr>
              <a:t>Maintain </a:t>
            </a:r>
            <a:r>
              <a:rPr lang="en-US" altLang="zh-CN" sz="2800" b="1" dirty="0">
                <a:solidFill>
                  <a:schemeClr val="tx1"/>
                </a:solidFill>
              </a:rPr>
              <a:t>U</a:t>
            </a:r>
            <a:r>
              <a:rPr lang="en-US" altLang="zh-CN" sz="2800" b="1" dirty="0" smtClean="0">
                <a:solidFill>
                  <a:schemeClr val="tx1"/>
                </a:solidFill>
              </a:rPr>
              <a:t>sers’ Perception</a:t>
            </a:r>
          </a:p>
        </p:txBody>
      </p:sp>
      <p:sp>
        <p:nvSpPr>
          <p:cNvPr id="26" name="TextBox 25"/>
          <p:cNvSpPr txBox="1"/>
          <p:nvPr/>
        </p:nvSpPr>
        <p:spPr>
          <a:xfrm>
            <a:off x="-76200" y="1219200"/>
            <a:ext cx="9448800" cy="430887"/>
          </a:xfrm>
          <a:prstGeom prst="rect">
            <a:avLst/>
          </a:prstGeom>
          <a:noFill/>
        </p:spPr>
        <p:txBody>
          <a:bodyPr wrap="square" rtlCol="0">
            <a:spAutoFit/>
          </a:bodyPr>
          <a:lstStyle/>
          <a:p>
            <a:pPr>
              <a:buFont typeface="Wingdings" pitchFamily="2" charset="2"/>
              <a:buChar char="Ø"/>
            </a:pPr>
            <a:r>
              <a:rPr lang="en-US" altLang="zh-CN" sz="2200" dirty="0" smtClean="0"/>
              <a:t> Screen Overlay</a:t>
            </a:r>
            <a:r>
              <a:rPr lang="en-US" altLang="zh-CN" sz="2200" smtClean="0"/>
              <a:t>: displays </a:t>
            </a:r>
            <a:r>
              <a:rPr lang="en-US" altLang="zh-CN" sz="2200" b="1" dirty="0" err="1" smtClean="0">
                <a:solidFill>
                  <a:srgbClr val="008000"/>
                </a:solidFill>
              </a:rPr>
              <a:t>SecApps</a:t>
            </a:r>
            <a:r>
              <a:rPr lang="en-US" altLang="zh-CN" sz="2200" dirty="0" smtClean="0"/>
              <a:t> over </a:t>
            </a:r>
            <a:r>
              <a:rPr lang="en-US" altLang="zh-CN" sz="2200" b="1" dirty="0" smtClean="0">
                <a:solidFill>
                  <a:srgbClr val="FF0000"/>
                </a:solidFill>
              </a:rPr>
              <a:t>OS/Apps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8"/>
                                        </p:tgtEl>
                                        <p:attrNameLst>
                                          <p:attrName>style.visibility</p:attrName>
                                        </p:attrNameLst>
                                      </p:cBhvr>
                                      <p:to>
                                        <p:strVal val="visible"/>
                                      </p:to>
                                    </p:set>
                                    <p:anim calcmode="lin" valueType="num">
                                      <p:cBhvr additive="base">
                                        <p:cTn id="53" dur="500" fill="hold"/>
                                        <p:tgtEl>
                                          <p:spTgt spid="48"/>
                                        </p:tgtEl>
                                        <p:attrNameLst>
                                          <p:attrName>ppt_x</p:attrName>
                                        </p:attrNameLst>
                                      </p:cBhvr>
                                      <p:tavLst>
                                        <p:tav tm="0">
                                          <p:val>
                                            <p:strVal val="#ppt_x"/>
                                          </p:val>
                                        </p:tav>
                                        <p:tav tm="100000">
                                          <p:val>
                                            <p:strVal val="#ppt_x"/>
                                          </p:val>
                                        </p:tav>
                                      </p:tavLst>
                                    </p:anim>
                                    <p:anim calcmode="lin" valueType="num">
                                      <p:cBhvr additive="base">
                                        <p:cTn id="54"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1" animBg="1"/>
      <p:bldP spid="6" grpId="0"/>
      <p:bldP spid="7" grpId="0" animBg="1"/>
      <p:bldP spid="8" grpId="0" animBg="1"/>
      <p:bldP spid="9" grpId="0" animBg="1"/>
      <p:bldP spid="10" grpId="0" animBg="1"/>
      <p:bldP spid="11" grpId="1" animBg="1"/>
      <p:bldP spid="13" grpId="0" animBg="1"/>
      <p:bldP spid="14" grpId="0" animBg="1"/>
      <p:bldP spid="15" grpId="0" animBg="1"/>
      <p:bldP spid="16" grpId="0"/>
      <p:bldP spid="40" grpId="0"/>
      <p:bldP spid="4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p:cNvGraphicFramePr>
            <a:graphicFrameLocks noGrp="1"/>
          </p:cNvGraphicFramePr>
          <p:nvPr>
            <p:extLst>
              <p:ext uri="{D42A27DB-BD31-4B8C-83A1-F6EECF244321}">
                <p14:modId xmlns:p14="http://schemas.microsoft.com/office/powerpoint/2010/main" xmlns="" val="685634838"/>
              </p:ext>
            </p:extLst>
          </p:nvPr>
        </p:nvGraphicFramePr>
        <p:xfrm>
          <a:off x="304800" y="1676400"/>
          <a:ext cx="8534402" cy="3782724"/>
        </p:xfrm>
        <a:graphic>
          <a:graphicData uri="http://schemas.openxmlformats.org/drawingml/2006/table">
            <a:tbl>
              <a:tblPr bandRow="1">
                <a:tableStyleId>{5C22544A-7EE6-4342-B048-85BDC9FD1C3A}</a:tableStyleId>
              </a:tblPr>
              <a:tblGrid>
                <a:gridCol w="2951148"/>
                <a:gridCol w="1773252"/>
                <a:gridCol w="2493949"/>
                <a:gridCol w="1316053"/>
              </a:tblGrid>
              <a:tr h="450381">
                <a:tc rowSpan="2">
                  <a:txBody>
                    <a:bodyPr/>
                    <a:lstStyle/>
                    <a:p>
                      <a:pPr algn="ctr"/>
                      <a:r>
                        <a:rPr lang="en-US" altLang="zh-CN" sz="2000" b="0" dirty="0" smtClean="0">
                          <a:solidFill>
                            <a:schemeClr val="tx1"/>
                          </a:solidFill>
                        </a:rPr>
                        <a:t>GPU Object</a:t>
                      </a:r>
                      <a:endParaRPr lang="zh-CN" altLang="en-US" sz="2000" b="0" dirty="0">
                        <a:solidFill>
                          <a:schemeClr val="tx1"/>
                        </a:solidFill>
                      </a:endParaRPr>
                    </a:p>
                  </a:txBody>
                  <a:tcPr anchor="ctr">
                    <a:solidFill>
                      <a:schemeClr val="accent1">
                        <a:lumMod val="9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000" b="0" dirty="0" smtClean="0">
                          <a:solidFill>
                            <a:schemeClr val="tx1"/>
                          </a:solidFill>
                        </a:rPr>
                        <a:t>All</a:t>
                      </a:r>
                      <a:r>
                        <a:rPr lang="en-US" altLang="zh-CN" sz="2000" b="0" baseline="0" dirty="0" smtClean="0">
                          <a:solidFill>
                            <a:schemeClr val="tx1"/>
                          </a:solidFill>
                        </a:rPr>
                        <a:t> Objects</a:t>
                      </a:r>
                      <a:endParaRPr lang="zh-CN" altLang="en-US" sz="2000" b="0" dirty="0" smtClean="0">
                        <a:solidFill>
                          <a:schemeClr val="tx1"/>
                        </a:solidFill>
                      </a:endParaRPr>
                    </a:p>
                  </a:txBody>
                  <a:tcPr anchor="ctr">
                    <a:solidFill>
                      <a:schemeClr val="accent1">
                        <a:lumMod val="90000"/>
                      </a:schemeClr>
                    </a:solidFill>
                  </a:tcPr>
                </a:tc>
                <a:tc gridSpan="2">
                  <a:txBody>
                    <a:bodyPr/>
                    <a:lstStyle/>
                    <a:p>
                      <a:pPr algn="ctr"/>
                      <a:r>
                        <a:rPr lang="en-US" altLang="zh-CN" sz="2000" b="0" dirty="0" smtClean="0">
                          <a:solidFill>
                            <a:schemeClr val="tx1"/>
                          </a:solidFill>
                        </a:rPr>
                        <a:t>Mediation in</a:t>
                      </a:r>
                      <a:endParaRPr lang="zh-CN" altLang="en-US" sz="2000" b="0" dirty="0">
                        <a:solidFill>
                          <a:schemeClr val="tx1"/>
                        </a:solidFill>
                      </a:endParaRPr>
                    </a:p>
                  </a:txBody>
                  <a:tcPr>
                    <a:solidFill>
                      <a:schemeClr val="accent1">
                        <a:lumMod val="90000"/>
                      </a:schemeClr>
                    </a:solidFill>
                  </a:tcPr>
                </a:tc>
                <a:tc hMerge="1">
                  <a:txBody>
                    <a:bodyPr/>
                    <a:lstStyle/>
                    <a:p>
                      <a:endParaRPr lang="zh-CN" altLang="en-US"/>
                    </a:p>
                  </a:txBody>
                  <a:tcPr/>
                </a:tc>
              </a:tr>
              <a:tr h="450381">
                <a:tc vMerge="1">
                  <a:txBody>
                    <a:bodyPr/>
                    <a:lstStyle/>
                    <a:p>
                      <a:endParaRPr lang="zh-CN" altLang="en-US" dirty="0"/>
                    </a:p>
                  </a:txBody>
                  <a:tcPr/>
                </a:tc>
                <a:tc vMerge="1">
                  <a:txBody>
                    <a:bodyPr/>
                    <a:lstStyle/>
                    <a:p>
                      <a:endParaRPr lang="zh-CN" altLang="en-US"/>
                    </a:p>
                  </a:txBody>
                  <a:tcPr/>
                </a:tc>
                <a:tc>
                  <a:txBody>
                    <a:bodyPr/>
                    <a:lstStyle/>
                    <a:p>
                      <a:pPr algn="ctr"/>
                      <a:r>
                        <a:rPr lang="en-US" altLang="zh-CN" sz="2000" b="0" dirty="0" smtClean="0"/>
                        <a:t>Full GPU Virtualization</a:t>
                      </a:r>
                      <a:endParaRPr lang="zh-CN" altLang="en-US" sz="2000" b="0" dirty="0"/>
                    </a:p>
                  </a:txBody>
                  <a:tcPr>
                    <a:solidFill>
                      <a:schemeClr val="accent1">
                        <a:lumMod val="90000"/>
                      </a:schemeClr>
                    </a:solidFill>
                  </a:tcPr>
                </a:tc>
                <a:tc>
                  <a:txBody>
                    <a:bodyPr/>
                    <a:lstStyle/>
                    <a:p>
                      <a:pPr algn="ctr"/>
                      <a:r>
                        <a:rPr lang="en-US" altLang="zh-CN" sz="2000" b="0" dirty="0" smtClean="0"/>
                        <a:t>GSK</a:t>
                      </a:r>
                      <a:endParaRPr lang="zh-CN" altLang="en-US" sz="2000" b="0" dirty="0"/>
                    </a:p>
                  </a:txBody>
                  <a:tcPr>
                    <a:solidFill>
                      <a:schemeClr val="accent1">
                        <a:lumMod val="90000"/>
                      </a:schemeClr>
                    </a:solidFill>
                  </a:tcPr>
                </a:tc>
              </a:tr>
              <a:tr h="829779">
                <a:tc>
                  <a:txBody>
                    <a:bodyPr/>
                    <a:lstStyle/>
                    <a:p>
                      <a:r>
                        <a:rPr lang="en-US" altLang="zh-CN" sz="2000" dirty="0" smtClean="0"/>
                        <a:t>Data </a:t>
                      </a:r>
                      <a:r>
                        <a:rPr lang="en-US" altLang="zh-CN" sz="1600" dirty="0" smtClean="0"/>
                        <a:t>(e.g., frame buffer, input/output for processing</a:t>
                      </a:r>
                      <a:r>
                        <a:rPr lang="en-US" altLang="zh-CN" sz="1600" baseline="0" dirty="0" smtClean="0"/>
                        <a:t>)</a:t>
                      </a:r>
                      <a:endParaRPr lang="zh-CN" alt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000" kern="1200" dirty="0" smtClean="0">
                          <a:solidFill>
                            <a:schemeClr val="dk1"/>
                          </a:solidFill>
                          <a:latin typeface="+mn-lt"/>
                          <a:ea typeface="+mn-ea"/>
                          <a:cs typeface="+mn-cs"/>
                        </a:rPr>
                        <a:t>2 </a:t>
                      </a:r>
                      <a:r>
                        <a:rPr lang="en-US" altLang="zh-CN" sz="2000" b="1" kern="1200" dirty="0" smtClean="0">
                          <a:solidFill>
                            <a:schemeClr val="dk1"/>
                          </a:solidFill>
                          <a:latin typeface="+mn-lt"/>
                          <a:ea typeface="+mn-ea"/>
                          <a:cs typeface="+mn-cs"/>
                        </a:rPr>
                        <a:t>GB</a:t>
                      </a:r>
                      <a:endParaRPr lang="zh-CN" altLang="en-US" sz="2000" b="1" kern="1200" dirty="0" smtClean="0">
                        <a:solidFill>
                          <a:schemeClr val="dk1"/>
                        </a:solidFill>
                        <a:latin typeface="+mn-lt"/>
                        <a:ea typeface="+mn-ea"/>
                        <a:cs typeface="+mn-cs"/>
                      </a:endParaRPr>
                    </a:p>
                    <a:p>
                      <a:pPr algn="ctr"/>
                      <a:endParaRPr lang="zh-CN" altLang="en-US" sz="1600" dirty="0"/>
                    </a:p>
                  </a:txBody>
                  <a:tcPr/>
                </a:tc>
                <a:tc>
                  <a:txBody>
                    <a:bodyPr/>
                    <a:lstStyle/>
                    <a:p>
                      <a:pPr algn="ctr"/>
                      <a:r>
                        <a:rPr lang="en-US" altLang="zh-CN" sz="2000" dirty="0" smtClean="0"/>
                        <a:t>data </a:t>
                      </a:r>
                    </a:p>
                    <a:p>
                      <a:pPr algn="ctr"/>
                      <a:r>
                        <a:rPr lang="en-US" altLang="zh-CN" sz="2000" dirty="0" smtClean="0"/>
                        <a:t>  “out-of-the-VM”</a:t>
                      </a:r>
                    </a:p>
                  </a:txBody>
                  <a:tcPr/>
                </a:tc>
                <a:tc>
                  <a:txBody>
                    <a:bodyPr/>
                    <a:lstStyle/>
                    <a:p>
                      <a:pPr algn="ctr"/>
                      <a:r>
                        <a:rPr lang="en-US" altLang="zh-CN" sz="2000" dirty="0" smtClean="0"/>
                        <a:t>~6 </a:t>
                      </a:r>
                      <a:r>
                        <a:rPr lang="en-US" altLang="zh-CN" sz="2000" b="1" dirty="0" smtClean="0"/>
                        <a:t>MB</a:t>
                      </a:r>
                      <a:endParaRPr lang="zh-CN" altLang="en-US" sz="2000" b="1" dirty="0"/>
                    </a:p>
                  </a:txBody>
                  <a:tcPr/>
                </a:tc>
              </a:tr>
              <a:tr h="450381">
                <a:tc>
                  <a:txBody>
                    <a:bodyPr/>
                    <a:lstStyle/>
                    <a:p>
                      <a:r>
                        <a:rPr lang="en-US" altLang="zh-CN" sz="2000" dirty="0" smtClean="0"/>
                        <a:t>Configuration Registers</a:t>
                      </a:r>
                      <a:endParaRPr lang="zh-CN" altLang="en-US" sz="2000" dirty="0"/>
                    </a:p>
                  </a:txBody>
                  <a:tcPr/>
                </a:tc>
                <a:tc>
                  <a:txBody>
                    <a:bodyPr/>
                    <a:lstStyle/>
                    <a:p>
                      <a:pPr algn="ctr"/>
                      <a:r>
                        <a:rPr lang="en-US" altLang="zh-CN" sz="2000" dirty="0" smtClean="0"/>
                        <a:t>625</a:t>
                      </a:r>
                      <a:endParaRPr lang="zh-CN" altLang="en-US" sz="2000" dirty="0"/>
                    </a:p>
                  </a:txBody>
                  <a:tcPr/>
                </a:tc>
                <a:tc>
                  <a:txBody>
                    <a:bodyPr/>
                    <a:lstStyle/>
                    <a:p>
                      <a:pPr algn="ctr"/>
                      <a:r>
                        <a:rPr lang="en-US" altLang="zh-CN" sz="2000" dirty="0" smtClean="0"/>
                        <a:t>711</a:t>
                      </a:r>
                      <a:endParaRPr lang="zh-CN" altLang="en-US" sz="2000" dirty="0"/>
                    </a:p>
                  </a:txBody>
                  <a:tcPr/>
                </a:tc>
                <a:tc>
                  <a:txBody>
                    <a:bodyPr/>
                    <a:lstStyle/>
                    <a:p>
                      <a:pPr algn="ctr"/>
                      <a:r>
                        <a:rPr lang="en-US" altLang="zh-CN" sz="2000" dirty="0" smtClean="0"/>
                        <a:t>39</a:t>
                      </a:r>
                      <a:endParaRPr lang="zh-CN" altLang="en-US" sz="2000" dirty="0"/>
                    </a:p>
                  </a:txBody>
                  <a:tcPr/>
                </a:tc>
              </a:tr>
              <a:tr h="450381">
                <a:tc>
                  <a:txBody>
                    <a:bodyPr/>
                    <a:lstStyle/>
                    <a:p>
                      <a:r>
                        <a:rPr lang="en-US" altLang="zh-CN" sz="2000" baseline="0" dirty="0" smtClean="0"/>
                        <a:t>Page Table</a:t>
                      </a:r>
                      <a:endParaRPr lang="zh-CN" altLang="en-US" sz="2000" dirty="0"/>
                    </a:p>
                  </a:txBody>
                  <a:tcPr/>
                </a:tc>
                <a:tc gridSpan="3">
                  <a:txBody>
                    <a:bodyPr/>
                    <a:lstStyle/>
                    <a:p>
                      <a:pPr algn="ctr"/>
                      <a:r>
                        <a:rPr lang="en-US" altLang="zh-CN" sz="2000" dirty="0" smtClean="0"/>
                        <a:t>All</a:t>
                      </a:r>
                      <a:endParaRPr lang="zh-CN" altLang="en-US" sz="2000" dirty="0"/>
                    </a:p>
                  </a:txBody>
                  <a:tcPr/>
                </a:tc>
                <a:tc hMerge="1">
                  <a:txBody>
                    <a:bodyPr/>
                    <a:lstStyle/>
                    <a:p>
                      <a:endParaRPr lang="zh-CN" altLang="en-US"/>
                    </a:p>
                  </a:txBody>
                  <a:tcPr/>
                </a:tc>
                <a:tc hMerge="1">
                  <a:txBody>
                    <a:bodyPr/>
                    <a:lstStyle/>
                    <a:p>
                      <a:endParaRPr lang="zh-CN" altLang="en-US"/>
                    </a:p>
                  </a:txBody>
                  <a:tcPr/>
                </a:tc>
              </a:tr>
              <a:tr h="450381">
                <a:tc>
                  <a:txBody>
                    <a:bodyPr/>
                    <a:lstStyle/>
                    <a:p>
                      <a:r>
                        <a:rPr lang="en-US" altLang="zh-CN" sz="2000" dirty="0" smtClean="0"/>
                        <a:t>Commands</a:t>
                      </a:r>
                      <a:endParaRPr lang="zh-CN" altLang="en-US" sz="2000" dirty="0"/>
                    </a:p>
                  </a:txBody>
                  <a:tcPr/>
                </a:tc>
                <a:tc>
                  <a:txBody>
                    <a:bodyPr/>
                    <a:lstStyle/>
                    <a:p>
                      <a:pPr algn="ctr"/>
                      <a:r>
                        <a:rPr lang="en-US" altLang="zh-CN" sz="2000" dirty="0" smtClean="0"/>
                        <a:t>269</a:t>
                      </a:r>
                      <a:endParaRPr lang="zh-CN" altLang="en-US" sz="2000" dirty="0"/>
                    </a:p>
                  </a:txBody>
                  <a:tcPr/>
                </a:tc>
                <a:tc>
                  <a:txBody>
                    <a:bodyPr/>
                    <a:lstStyle/>
                    <a:p>
                      <a:pPr algn="ctr"/>
                      <a:r>
                        <a:rPr lang="en-US" altLang="zh-CN" sz="2000" dirty="0" smtClean="0"/>
                        <a:t>43</a:t>
                      </a:r>
                      <a:endParaRPr lang="zh-CN" altLang="en-US" sz="2000" dirty="0"/>
                    </a:p>
                  </a:txBody>
                  <a:tcPr/>
                </a:tc>
                <a:tc>
                  <a:txBody>
                    <a:bodyPr/>
                    <a:lstStyle/>
                    <a:p>
                      <a:pPr algn="ctr"/>
                      <a:r>
                        <a:rPr lang="en-US" altLang="zh-CN" sz="2000" dirty="0" smtClean="0"/>
                        <a:t>21</a:t>
                      </a:r>
                      <a:endParaRPr lang="zh-CN" altLang="en-US" sz="2000" dirty="0"/>
                    </a:p>
                  </a:txBody>
                  <a:tcPr/>
                </a:tc>
              </a:tr>
              <a:tr h="450381">
                <a:tc>
                  <a:txBody>
                    <a:bodyPr/>
                    <a:lstStyle/>
                    <a:p>
                      <a:r>
                        <a:rPr lang="en-US" altLang="zh-CN" sz="2000" dirty="0" smtClean="0"/>
                        <a:t>Instructions</a:t>
                      </a:r>
                      <a:endParaRPr lang="zh-CN" altLang="en-US" sz="2000" dirty="0"/>
                    </a:p>
                  </a:txBody>
                  <a:tcPr/>
                </a:tc>
                <a:tc>
                  <a:txBody>
                    <a:bodyPr/>
                    <a:lstStyle/>
                    <a:p>
                      <a:pPr algn="ctr"/>
                      <a:r>
                        <a:rPr lang="en-US" altLang="zh-CN" sz="2000" dirty="0" smtClean="0"/>
                        <a:t>66</a:t>
                      </a:r>
                      <a:endParaRPr lang="zh-CN" altLang="en-US" sz="2000" dirty="0"/>
                    </a:p>
                  </a:txBody>
                  <a:tcPr/>
                </a:tc>
                <a:tc>
                  <a:txBody>
                    <a:bodyPr/>
                    <a:lstStyle/>
                    <a:p>
                      <a:pPr algn="ctr"/>
                      <a:r>
                        <a:rPr lang="en-US" altLang="zh-CN" sz="2000" dirty="0" smtClean="0"/>
                        <a:t>14 </a:t>
                      </a:r>
                      <a:r>
                        <a:rPr lang="en-US" altLang="zh-CN" sz="2000" b="1" dirty="0" smtClean="0">
                          <a:solidFill>
                            <a:schemeClr val="tx1"/>
                          </a:solidFill>
                        </a:rPr>
                        <a:t>(Ignored)</a:t>
                      </a:r>
                      <a:endParaRPr lang="zh-CN" altLang="en-US" sz="2000" b="1" dirty="0">
                        <a:solidFill>
                          <a:schemeClr val="tx1"/>
                        </a:solidFill>
                      </a:endParaRPr>
                    </a:p>
                  </a:txBody>
                  <a:tcPr/>
                </a:tc>
                <a:tc>
                  <a:txBody>
                    <a:bodyPr/>
                    <a:lstStyle/>
                    <a:p>
                      <a:pPr algn="ctr"/>
                      <a:r>
                        <a:rPr lang="en-US" altLang="zh-CN" sz="2000" dirty="0" smtClean="0"/>
                        <a:t>0</a:t>
                      </a:r>
                      <a:endParaRPr lang="zh-CN" altLang="en-US" sz="2000" dirty="0"/>
                    </a:p>
                  </a:txBody>
                  <a:tcPr/>
                </a:tc>
              </a:tr>
            </a:tbl>
          </a:graphicData>
        </a:graphic>
      </p:graphicFrame>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22</a:t>
            </a:fld>
            <a:endParaRPr lang="en-US" dirty="0">
              <a:solidFill>
                <a:srgbClr val="000000"/>
              </a:solidFill>
            </a:endParaRPr>
          </a:p>
        </p:txBody>
      </p:sp>
      <p:sp>
        <p:nvSpPr>
          <p:cNvPr id="4" name="TextBox 3"/>
          <p:cNvSpPr txBox="1"/>
          <p:nvPr/>
        </p:nvSpPr>
        <p:spPr>
          <a:xfrm>
            <a:off x="0" y="1219200"/>
            <a:ext cx="9144000" cy="461665"/>
          </a:xfrm>
          <a:prstGeom prst="rect">
            <a:avLst/>
          </a:prstGeom>
          <a:noFill/>
        </p:spPr>
        <p:txBody>
          <a:bodyPr wrap="square" rtlCol="0">
            <a:spAutoFit/>
          </a:bodyPr>
          <a:lstStyle/>
          <a:p>
            <a:pPr>
              <a:buFont typeface="Wingdings" pitchFamily="2" charset="2"/>
              <a:buChar char="Ø"/>
            </a:pPr>
            <a:r>
              <a:rPr lang="en-US" altLang="zh-CN" sz="2400" dirty="0" smtClean="0"/>
              <a:t> </a:t>
            </a:r>
            <a:r>
              <a:rPr lang="en-US" altLang="zh-CN" sz="2400" b="1" dirty="0" smtClean="0"/>
              <a:t>Only few GPU objects require mediation</a:t>
            </a:r>
          </a:p>
        </p:txBody>
      </p:sp>
      <p:sp>
        <p:nvSpPr>
          <p:cNvPr id="7" name="Rectangle 6"/>
          <p:cNvSpPr/>
          <p:nvPr/>
        </p:nvSpPr>
        <p:spPr bwMode="auto">
          <a:xfrm>
            <a:off x="3276600" y="1676400"/>
            <a:ext cx="1752600" cy="3810000"/>
          </a:xfrm>
          <a:prstGeom prst="rect">
            <a:avLst/>
          </a:prstGeom>
          <a:noFill/>
          <a:ln w="101600" cap="flat" cmpd="sng" algn="ctr">
            <a:solidFill>
              <a:srgbClr val="800000"/>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2"/>
              </a:solidFill>
              <a:effectLst/>
              <a:latin typeface="Arial" pitchFamily="34" charset="0"/>
            </a:endParaRPr>
          </a:p>
        </p:txBody>
      </p:sp>
      <p:sp>
        <p:nvSpPr>
          <p:cNvPr id="8" name="Rectangle 7"/>
          <p:cNvSpPr/>
          <p:nvPr/>
        </p:nvSpPr>
        <p:spPr bwMode="auto">
          <a:xfrm>
            <a:off x="5029200" y="2133600"/>
            <a:ext cx="2514600" cy="3352800"/>
          </a:xfrm>
          <a:prstGeom prst="rect">
            <a:avLst/>
          </a:prstGeom>
          <a:noFill/>
          <a:ln w="101600" cap="flat" cmpd="sng" algn="ctr">
            <a:solidFill>
              <a:srgbClr val="800000"/>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2"/>
              </a:solidFill>
              <a:effectLst/>
              <a:latin typeface="Arial" pitchFamily="34" charset="0"/>
            </a:endParaRPr>
          </a:p>
        </p:txBody>
      </p:sp>
      <p:sp>
        <p:nvSpPr>
          <p:cNvPr id="9" name="Rectangle 8"/>
          <p:cNvSpPr/>
          <p:nvPr/>
        </p:nvSpPr>
        <p:spPr bwMode="auto">
          <a:xfrm>
            <a:off x="7543800" y="2133600"/>
            <a:ext cx="1295400" cy="3352800"/>
          </a:xfrm>
          <a:prstGeom prst="rect">
            <a:avLst/>
          </a:prstGeom>
          <a:noFill/>
          <a:ln w="101600" cap="flat" cmpd="sng" algn="ctr">
            <a:solidFill>
              <a:srgbClr val="800000"/>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2"/>
              </a:solidFill>
              <a:effectLst/>
              <a:latin typeface="Arial" pitchFamily="34" charset="0"/>
            </a:endParaRPr>
          </a:p>
        </p:txBody>
      </p:sp>
      <p:sp>
        <p:nvSpPr>
          <p:cNvPr id="10" name="TextBox 9"/>
          <p:cNvSpPr txBox="1"/>
          <p:nvPr/>
        </p:nvSpPr>
        <p:spPr>
          <a:xfrm>
            <a:off x="0" y="5562600"/>
            <a:ext cx="9144000" cy="1107996"/>
          </a:xfrm>
          <a:prstGeom prst="rect">
            <a:avLst/>
          </a:prstGeom>
          <a:noFill/>
        </p:spPr>
        <p:txBody>
          <a:bodyPr wrap="square" rtlCol="0">
            <a:spAutoFit/>
          </a:bodyPr>
          <a:lstStyle/>
          <a:p>
            <a:pPr>
              <a:buFont typeface="Wingdings" pitchFamily="2" charset="2"/>
              <a:buChar char="Ø"/>
            </a:pPr>
            <a:r>
              <a:rPr lang="en-US" altLang="zh-CN" sz="2200" dirty="0" smtClean="0"/>
              <a:t> </a:t>
            </a:r>
            <a:r>
              <a:rPr lang="en-US" altLang="zh-CN" sz="2200" b="1" dirty="0" smtClean="0"/>
              <a:t>Much smaller trusted code size</a:t>
            </a:r>
          </a:p>
          <a:p>
            <a:pPr lvl="1">
              <a:buFont typeface="Arial" pitchFamily="34" charset="0"/>
              <a:buChar char="•"/>
            </a:pPr>
            <a:r>
              <a:rPr lang="en-US" altLang="zh-CN" sz="2200" dirty="0" smtClean="0"/>
              <a:t>            GSK + </a:t>
            </a:r>
            <a:r>
              <a:rPr lang="en-US" altLang="zh-CN" sz="2200" dirty="0" err="1" smtClean="0"/>
              <a:t>μHV</a:t>
            </a:r>
            <a:r>
              <a:rPr lang="en-US" altLang="zh-CN" sz="2200" dirty="0" smtClean="0"/>
              <a:t>                </a:t>
            </a:r>
            <a:r>
              <a:rPr lang="en-US" altLang="zh-CN" sz="2200" b="1" dirty="0" smtClean="0">
                <a:effectLst>
                  <a:outerShdw blurRad="38100" dist="38100" dir="2700000" algn="tl">
                    <a:srgbClr val="000000">
                      <a:alpha val="43137"/>
                    </a:srgbClr>
                  </a:outerShdw>
                </a:effectLst>
              </a:rPr>
              <a:t>&lt;&lt;</a:t>
            </a:r>
            <a:r>
              <a:rPr lang="en-US" altLang="zh-CN" sz="2200" dirty="0" smtClean="0"/>
              <a:t>         Full GPU Virtualization</a:t>
            </a:r>
          </a:p>
          <a:p>
            <a:pPr lvl="1"/>
            <a:r>
              <a:rPr lang="en-US" altLang="zh-CN" sz="2200" dirty="0" smtClean="0"/>
              <a:t>              ~36</a:t>
            </a:r>
            <a:r>
              <a:rPr lang="en-US" altLang="zh-CN" sz="2200" b="1" dirty="0" smtClean="0"/>
              <a:t>K</a:t>
            </a:r>
            <a:r>
              <a:rPr lang="en-US" altLang="zh-CN" sz="2200" dirty="0" smtClean="0"/>
              <a:t> </a:t>
            </a:r>
            <a:r>
              <a:rPr lang="en-US" altLang="zh-CN" sz="2200" dirty="0" err="1" smtClean="0"/>
              <a:t>SLoC</a:t>
            </a:r>
            <a:r>
              <a:rPr lang="en-US" altLang="zh-CN" sz="2200" dirty="0" smtClean="0"/>
              <a:t>                                  &gt;10</a:t>
            </a:r>
            <a:r>
              <a:rPr lang="en-US" altLang="zh-CN" sz="2200" b="1" dirty="0" smtClean="0"/>
              <a:t>M</a:t>
            </a:r>
            <a:r>
              <a:rPr lang="en-US" altLang="zh-CN" sz="2200" dirty="0" smtClean="0"/>
              <a:t> </a:t>
            </a:r>
            <a:r>
              <a:rPr lang="en-US" altLang="zh-CN" sz="2200" dirty="0" err="1" smtClean="0"/>
              <a:t>SLoC</a:t>
            </a:r>
            <a:endParaRPr lang="en-US" altLang="zh-CN" sz="2200" dirty="0" smtClean="0"/>
          </a:p>
        </p:txBody>
      </p:sp>
      <p:sp>
        <p:nvSpPr>
          <p:cNvPr id="13"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Evaluation: </a:t>
            </a:r>
            <a:r>
              <a:rPr lang="en-US" altLang="zh-CN" sz="2800" kern="0" dirty="0" smtClean="0">
                <a:solidFill>
                  <a:srgbClr val="1C1C1C"/>
                </a:solidFill>
              </a:rPr>
              <a:t>Size &amp;</a:t>
            </a:r>
            <a:r>
              <a:rPr lang="en-US" altLang="zh-CN" sz="2800" b="0" kern="0" dirty="0" smtClean="0">
                <a:solidFill>
                  <a:srgbClr val="1C1C1C"/>
                </a:solidFill>
              </a:rPr>
              <a:t> </a:t>
            </a:r>
            <a:r>
              <a:rPr lang="en-US" altLang="zh-CN" sz="2800" kern="0" dirty="0" smtClean="0">
                <a:solidFill>
                  <a:srgbClr val="1C1C1C"/>
                </a:solidFill>
              </a:rPr>
              <a:t>Complexity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childTnLst>
                                </p:cTn>
                              </p:par>
                              <p:par>
                                <p:cTn id="27" presetID="1" presetClass="exit" presetSubtype="0" fill="hold" grpId="1" nodeType="withEffect">
                                  <p:stCondLst>
                                    <p:cond delay="0"/>
                                  </p:stCondLst>
                                  <p:childTnLst>
                                    <p:set>
                                      <p:cBhvr>
                                        <p:cTn id="28"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p:cNvPicPr>
            <a:picLocks noChangeAspect="1" noChangeArrowheads="1"/>
          </p:cNvPicPr>
          <p:nvPr/>
        </p:nvPicPr>
        <p:blipFill>
          <a:blip r:embed="rId3" cstate="print"/>
          <a:srcRect/>
          <a:stretch>
            <a:fillRect/>
          </a:stretch>
        </p:blipFill>
        <p:spPr bwMode="auto">
          <a:xfrm>
            <a:off x="50037" y="2286000"/>
            <a:ext cx="8941563" cy="35814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23</a:t>
            </a:fld>
            <a:endParaRPr lang="en-US" dirty="0">
              <a:solidFill>
                <a:srgbClr val="000000"/>
              </a:solidFill>
            </a:endParaRPr>
          </a:p>
        </p:txBody>
      </p:sp>
      <p:sp>
        <p:nvSpPr>
          <p:cNvPr id="4" name="TextBox 3"/>
          <p:cNvSpPr txBox="1"/>
          <p:nvPr/>
        </p:nvSpPr>
        <p:spPr>
          <a:xfrm>
            <a:off x="685800" y="1143000"/>
            <a:ext cx="3886200" cy="800219"/>
          </a:xfrm>
          <a:prstGeom prst="rect">
            <a:avLst/>
          </a:prstGeom>
          <a:noFill/>
        </p:spPr>
        <p:txBody>
          <a:bodyPr wrap="square" rtlCol="0">
            <a:spAutoFit/>
          </a:bodyPr>
          <a:lstStyle/>
          <a:p>
            <a:pPr lvl="1"/>
            <a:r>
              <a:rPr lang="en-US" altLang="zh-CN" b="1" dirty="0" err="1" smtClean="0">
                <a:solidFill>
                  <a:srgbClr val="008000"/>
                </a:solidFill>
              </a:rPr>
              <a:t>μHV</a:t>
            </a:r>
            <a:r>
              <a:rPr lang="en-US" altLang="zh-CN" dirty="0" smtClean="0"/>
              <a:t>-</a:t>
            </a:r>
            <a:r>
              <a:rPr lang="en-US" altLang="zh-CN" b="1" dirty="0" smtClean="0"/>
              <a:t>only</a:t>
            </a:r>
          </a:p>
          <a:p>
            <a:pPr lvl="1"/>
            <a:endParaRPr lang="en-US" altLang="zh-CN" sz="1000" dirty="0" smtClean="0"/>
          </a:p>
          <a:p>
            <a:pPr lvl="1"/>
            <a:r>
              <a:rPr lang="en-US" altLang="zh-CN" b="1" dirty="0" err="1" smtClean="0">
                <a:solidFill>
                  <a:srgbClr val="008000"/>
                </a:solidFill>
              </a:rPr>
              <a:t>μHV</a:t>
            </a:r>
            <a:r>
              <a:rPr lang="en-US" altLang="zh-CN" b="1" dirty="0" smtClean="0">
                <a:solidFill>
                  <a:srgbClr val="008000"/>
                </a:solidFill>
              </a:rPr>
              <a:t> </a:t>
            </a:r>
            <a:r>
              <a:rPr lang="en-US" altLang="zh-CN" dirty="0" smtClean="0"/>
              <a:t>+ </a:t>
            </a:r>
            <a:r>
              <a:rPr lang="en-US" altLang="zh-CN" b="1" dirty="0" smtClean="0"/>
              <a:t>trusted display</a:t>
            </a:r>
          </a:p>
        </p:txBody>
      </p:sp>
      <p:grpSp>
        <p:nvGrpSpPr>
          <p:cNvPr id="3" name="Group 2"/>
          <p:cNvGrpSpPr/>
          <p:nvPr/>
        </p:nvGrpSpPr>
        <p:grpSpPr>
          <a:xfrm>
            <a:off x="1371600" y="2390775"/>
            <a:ext cx="6762751" cy="4243090"/>
            <a:chOff x="1371600" y="2390775"/>
            <a:chExt cx="6762751" cy="4243090"/>
          </a:xfrm>
        </p:grpSpPr>
        <p:sp>
          <p:nvSpPr>
            <p:cNvPr id="6" name="TextBox 5"/>
            <p:cNvSpPr txBox="1"/>
            <p:nvPr/>
          </p:nvSpPr>
          <p:spPr>
            <a:xfrm>
              <a:off x="1371600" y="6172200"/>
              <a:ext cx="6400800" cy="461665"/>
            </a:xfrm>
            <a:prstGeom prst="rect">
              <a:avLst/>
            </a:prstGeom>
            <a:noFill/>
          </p:spPr>
          <p:txBody>
            <a:bodyPr wrap="square" rtlCol="0">
              <a:spAutoFit/>
            </a:bodyPr>
            <a:lstStyle/>
            <a:p>
              <a:r>
                <a:rPr lang="en-US" altLang="zh-CN" sz="2400" b="1" dirty="0" smtClean="0"/>
                <a:t>Un-optimized </a:t>
              </a:r>
              <a:r>
                <a:rPr lang="en-US" altLang="zh-CN" sz="2400" b="1" dirty="0" err="1" smtClean="0">
                  <a:solidFill>
                    <a:srgbClr val="008000"/>
                  </a:solidFill>
                </a:rPr>
                <a:t>μHV</a:t>
              </a:r>
              <a:r>
                <a:rPr lang="en-US" altLang="zh-CN" sz="2400" b="1" dirty="0" smtClean="0">
                  <a:solidFill>
                    <a:srgbClr val="008000"/>
                  </a:solidFill>
                </a:rPr>
                <a:t> </a:t>
              </a:r>
              <a:r>
                <a:rPr lang="en-US" altLang="zh-CN" sz="2400" b="1" dirty="0" smtClean="0">
                  <a:solidFill>
                    <a:srgbClr val="000000"/>
                  </a:solidFill>
                </a:rPr>
                <a:t>causes</a:t>
              </a:r>
              <a:r>
                <a:rPr lang="en-US" altLang="zh-CN" sz="2400" b="1" dirty="0">
                  <a:solidFill>
                    <a:schemeClr val="accent1">
                      <a:lumMod val="50000"/>
                    </a:schemeClr>
                  </a:solidFill>
                </a:rPr>
                <a:t> </a:t>
              </a:r>
              <a:r>
                <a:rPr lang="en-US" altLang="zh-CN" sz="2400" b="1" dirty="0" smtClean="0"/>
                <a:t>most</a:t>
              </a:r>
              <a:r>
                <a:rPr lang="en-US" altLang="zh-CN" sz="2400" b="1" dirty="0" smtClean="0">
                  <a:solidFill>
                    <a:schemeClr val="accent1">
                      <a:lumMod val="50000"/>
                    </a:schemeClr>
                  </a:solidFill>
                </a:rPr>
                <a:t> </a:t>
              </a:r>
              <a:r>
                <a:rPr lang="en-US" altLang="zh-CN" sz="2400" b="1" dirty="0" smtClean="0"/>
                <a:t>overhead</a:t>
              </a:r>
            </a:p>
          </p:txBody>
        </p:sp>
        <p:cxnSp>
          <p:nvCxnSpPr>
            <p:cNvPr id="8" name="Straight Arrow Connector 7"/>
            <p:cNvCxnSpPr/>
            <p:nvPr/>
          </p:nvCxnSpPr>
          <p:spPr bwMode="auto">
            <a:xfrm>
              <a:off x="1524000" y="2419350"/>
              <a:ext cx="0" cy="76200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9" name="Straight Arrow Connector 8"/>
            <p:cNvCxnSpPr/>
            <p:nvPr/>
          </p:nvCxnSpPr>
          <p:spPr bwMode="auto">
            <a:xfrm flipH="1">
              <a:off x="2859901" y="2406019"/>
              <a:ext cx="26175" cy="2556506"/>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 name="Straight Arrow Connector 10"/>
            <p:cNvCxnSpPr/>
            <p:nvPr/>
          </p:nvCxnSpPr>
          <p:spPr bwMode="auto">
            <a:xfrm flipH="1">
              <a:off x="4181475" y="2400300"/>
              <a:ext cx="9525" cy="152400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 name="Straight Arrow Connector 11"/>
            <p:cNvCxnSpPr/>
            <p:nvPr/>
          </p:nvCxnSpPr>
          <p:spPr bwMode="auto">
            <a:xfrm>
              <a:off x="5478780" y="2400300"/>
              <a:ext cx="3810" cy="264795"/>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 name="Straight Arrow Connector 12"/>
            <p:cNvCxnSpPr/>
            <p:nvPr/>
          </p:nvCxnSpPr>
          <p:spPr bwMode="auto">
            <a:xfrm flipH="1">
              <a:off x="6805740" y="2390775"/>
              <a:ext cx="14162" cy="1800225"/>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4" name="Straight Arrow Connector 13"/>
            <p:cNvCxnSpPr/>
            <p:nvPr/>
          </p:nvCxnSpPr>
          <p:spPr bwMode="auto">
            <a:xfrm>
              <a:off x="8134351" y="2400300"/>
              <a:ext cx="0" cy="57150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20"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Evaluation: </a:t>
            </a:r>
            <a:r>
              <a:rPr lang="en-US" altLang="zh-CN" sz="2800" kern="0" dirty="0" smtClean="0">
                <a:solidFill>
                  <a:srgbClr val="1C1C1C"/>
                </a:solidFill>
              </a:rPr>
              <a:t>Performance (Throughput)</a:t>
            </a:r>
            <a:endParaRPr lang="en-US" altLang="zh-CN" sz="2800" b="0" kern="0" dirty="0" smtClean="0">
              <a:solidFill>
                <a:srgbClr val="1C1C1C"/>
              </a:solidFill>
            </a:endParaRPr>
          </a:p>
        </p:txBody>
      </p:sp>
      <p:pic>
        <p:nvPicPr>
          <p:cNvPr id="14337" name="Picture 1"/>
          <p:cNvPicPr>
            <a:picLocks noChangeAspect="1" noChangeArrowheads="1"/>
          </p:cNvPicPr>
          <p:nvPr/>
        </p:nvPicPr>
        <p:blipFill>
          <a:blip r:embed="rId4" cstate="print"/>
          <a:srcRect/>
          <a:stretch>
            <a:fillRect/>
          </a:stretch>
        </p:blipFill>
        <p:spPr bwMode="auto">
          <a:xfrm>
            <a:off x="914399" y="1201273"/>
            <a:ext cx="228601" cy="322727"/>
          </a:xfrm>
          <a:prstGeom prst="rect">
            <a:avLst/>
          </a:prstGeom>
          <a:noFill/>
          <a:ln w="9525">
            <a:noFill/>
            <a:miter lim="800000"/>
            <a:headEnd/>
            <a:tailEnd/>
          </a:ln>
        </p:spPr>
      </p:pic>
      <p:pic>
        <p:nvPicPr>
          <p:cNvPr id="14338" name="Picture 2"/>
          <p:cNvPicPr>
            <a:picLocks noChangeAspect="1" noChangeArrowheads="1"/>
          </p:cNvPicPr>
          <p:nvPr/>
        </p:nvPicPr>
        <p:blipFill>
          <a:blip r:embed="rId5" cstate="print"/>
          <a:srcRect/>
          <a:stretch>
            <a:fillRect/>
          </a:stretch>
        </p:blipFill>
        <p:spPr bwMode="auto">
          <a:xfrm>
            <a:off x="914400" y="1600200"/>
            <a:ext cx="228600" cy="33809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24</a:t>
            </a:fld>
            <a:endParaRPr lang="en-US" dirty="0">
              <a:solidFill>
                <a:srgbClr val="000000"/>
              </a:solidFill>
            </a:endParaRPr>
          </a:p>
        </p:txBody>
      </p:sp>
      <p:sp>
        <p:nvSpPr>
          <p:cNvPr id="3"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Evaluation: </a:t>
            </a:r>
            <a:r>
              <a:rPr lang="en-US" altLang="zh-CN" sz="2800" kern="0" dirty="0" smtClean="0">
                <a:solidFill>
                  <a:srgbClr val="1C1C1C"/>
                </a:solidFill>
              </a:rPr>
              <a:t>Performance (Latency)</a:t>
            </a:r>
          </a:p>
        </p:txBody>
      </p:sp>
      <p:pic>
        <p:nvPicPr>
          <p:cNvPr id="14" name="Picture 2"/>
          <p:cNvPicPr>
            <a:picLocks noChangeAspect="1" noChangeArrowheads="1"/>
          </p:cNvPicPr>
          <p:nvPr/>
        </p:nvPicPr>
        <p:blipFill>
          <a:blip r:embed="rId3" cstate="print"/>
          <a:srcRect/>
          <a:stretch>
            <a:fillRect/>
          </a:stretch>
        </p:blipFill>
        <p:spPr bwMode="auto">
          <a:xfrm>
            <a:off x="1223963" y="1447800"/>
            <a:ext cx="7691437" cy="1371600"/>
          </a:xfrm>
          <a:prstGeom prst="rect">
            <a:avLst/>
          </a:prstGeom>
          <a:noFill/>
          <a:ln w="9525">
            <a:noFill/>
            <a:miter lim="800000"/>
            <a:headEnd/>
            <a:tailEnd/>
          </a:ln>
        </p:spPr>
      </p:pic>
      <p:sp>
        <p:nvSpPr>
          <p:cNvPr id="15" name="TextBox 14"/>
          <p:cNvSpPr txBox="1"/>
          <p:nvPr/>
        </p:nvSpPr>
        <p:spPr>
          <a:xfrm>
            <a:off x="112317" y="1752600"/>
            <a:ext cx="954483" cy="400110"/>
          </a:xfrm>
          <a:prstGeom prst="rect">
            <a:avLst/>
          </a:prstGeom>
          <a:noFill/>
        </p:spPr>
        <p:txBody>
          <a:bodyPr wrap="none" rtlCol="0">
            <a:spAutoFit/>
          </a:bodyPr>
          <a:lstStyle/>
          <a:p>
            <a:pPr algn="ctr"/>
            <a:r>
              <a:rPr lang="en-US" altLang="zh-CN" sz="2000" b="1" dirty="0" smtClean="0"/>
              <a:t>Native</a:t>
            </a:r>
          </a:p>
        </p:txBody>
      </p:sp>
      <p:grpSp>
        <p:nvGrpSpPr>
          <p:cNvPr id="5" name="Group 25"/>
          <p:cNvGrpSpPr/>
          <p:nvPr/>
        </p:nvGrpSpPr>
        <p:grpSpPr>
          <a:xfrm>
            <a:off x="76200" y="4443607"/>
            <a:ext cx="8915400" cy="1700792"/>
            <a:chOff x="76200" y="4596007"/>
            <a:chExt cx="8915400" cy="1700792"/>
          </a:xfrm>
        </p:grpSpPr>
        <p:pic>
          <p:nvPicPr>
            <p:cNvPr id="2052" name="Picture 4"/>
            <p:cNvPicPr>
              <a:picLocks noChangeAspect="1" noChangeArrowheads="1"/>
            </p:cNvPicPr>
            <p:nvPr/>
          </p:nvPicPr>
          <p:blipFill>
            <a:blip r:embed="rId4" cstate="print"/>
            <a:srcRect/>
            <a:stretch>
              <a:fillRect/>
            </a:stretch>
          </p:blipFill>
          <p:spPr bwMode="auto">
            <a:xfrm>
              <a:off x="1371600" y="4925200"/>
              <a:ext cx="7620000" cy="1371599"/>
            </a:xfrm>
            <a:prstGeom prst="rect">
              <a:avLst/>
            </a:prstGeom>
            <a:noFill/>
            <a:ln w="9525">
              <a:noFill/>
              <a:miter lim="800000"/>
              <a:headEnd/>
              <a:tailEnd/>
            </a:ln>
          </p:spPr>
        </p:pic>
        <p:pic>
          <p:nvPicPr>
            <p:cNvPr id="31" name="Picture 2"/>
            <p:cNvPicPr>
              <a:picLocks noChangeAspect="1" noChangeArrowheads="1"/>
            </p:cNvPicPr>
            <p:nvPr/>
          </p:nvPicPr>
          <p:blipFill>
            <a:blip r:embed="rId5" cstate="print"/>
            <a:srcRect/>
            <a:stretch>
              <a:fillRect/>
            </a:stretch>
          </p:blipFill>
          <p:spPr bwMode="auto">
            <a:xfrm>
              <a:off x="228600" y="5257800"/>
              <a:ext cx="228600" cy="239486"/>
            </a:xfrm>
            <a:prstGeom prst="rect">
              <a:avLst/>
            </a:prstGeom>
            <a:noFill/>
            <a:ln w="9525">
              <a:noFill/>
              <a:miter lim="800000"/>
              <a:headEnd/>
              <a:tailEnd/>
            </a:ln>
          </p:spPr>
        </p:pic>
        <p:sp>
          <p:nvSpPr>
            <p:cNvPr id="13" name="TextBox 12"/>
            <p:cNvSpPr txBox="1"/>
            <p:nvPr/>
          </p:nvSpPr>
          <p:spPr>
            <a:xfrm>
              <a:off x="76200" y="5638800"/>
              <a:ext cx="1659429" cy="615553"/>
            </a:xfrm>
            <a:prstGeom prst="rect">
              <a:avLst/>
            </a:prstGeom>
            <a:noFill/>
          </p:spPr>
          <p:txBody>
            <a:bodyPr wrap="none" rtlCol="0">
              <a:spAutoFit/>
            </a:bodyPr>
            <a:lstStyle/>
            <a:p>
              <a:r>
                <a:rPr lang="en-US" b="1" dirty="0" err="1" smtClean="0">
                  <a:solidFill>
                    <a:srgbClr val="008000"/>
                  </a:solidFill>
                </a:rPr>
                <a:t>μHV</a:t>
              </a:r>
              <a:r>
                <a:rPr lang="en-US" dirty="0" smtClean="0"/>
                <a:t> +</a:t>
              </a:r>
            </a:p>
            <a:p>
              <a:r>
                <a:rPr lang="en-US" sz="1600" b="1" dirty="0"/>
                <a:t>t</a:t>
              </a:r>
              <a:r>
                <a:rPr lang="en-US" sz="1600" b="1" dirty="0" smtClean="0"/>
                <a:t>rusted display</a:t>
              </a:r>
              <a:endParaRPr lang="en-US" sz="1600" b="1" dirty="0"/>
            </a:p>
          </p:txBody>
        </p:sp>
        <p:sp>
          <p:nvSpPr>
            <p:cNvPr id="34" name="TextBox 33"/>
            <p:cNvSpPr txBox="1"/>
            <p:nvPr/>
          </p:nvSpPr>
          <p:spPr>
            <a:xfrm>
              <a:off x="1336357" y="4596007"/>
              <a:ext cx="492443" cy="280793"/>
            </a:xfrm>
            <a:prstGeom prst="rect">
              <a:avLst/>
            </a:prstGeom>
            <a:noFill/>
          </p:spPr>
          <p:txBody>
            <a:bodyPr wrap="none" rtlCol="0">
              <a:spAutoFit/>
            </a:bodyPr>
            <a:lstStyle/>
            <a:p>
              <a:r>
                <a:rPr lang="en-US" altLang="zh-CN" sz="1200" dirty="0" smtClean="0"/>
                <a:t>(ms)</a:t>
              </a:r>
              <a:endParaRPr lang="zh-CN" altLang="en-US" sz="1200" dirty="0"/>
            </a:p>
          </p:txBody>
        </p:sp>
      </p:grpSp>
      <p:grpSp>
        <p:nvGrpSpPr>
          <p:cNvPr id="6" name="Group 21"/>
          <p:cNvGrpSpPr/>
          <p:nvPr/>
        </p:nvGrpSpPr>
        <p:grpSpPr>
          <a:xfrm>
            <a:off x="84812" y="2819401"/>
            <a:ext cx="8868688" cy="1748425"/>
            <a:chOff x="84812" y="2819401"/>
            <a:chExt cx="8868688" cy="1748425"/>
          </a:xfrm>
        </p:grpSpPr>
        <p:pic>
          <p:nvPicPr>
            <p:cNvPr id="2051" name="Picture 3"/>
            <p:cNvPicPr>
              <a:picLocks noChangeAspect="1" noChangeArrowheads="1"/>
            </p:cNvPicPr>
            <p:nvPr/>
          </p:nvPicPr>
          <p:blipFill>
            <a:blip r:embed="rId6" cstate="print"/>
            <a:srcRect/>
            <a:stretch>
              <a:fillRect/>
            </a:stretch>
          </p:blipFill>
          <p:spPr bwMode="auto">
            <a:xfrm>
              <a:off x="1333500" y="3100194"/>
              <a:ext cx="7620000" cy="1467632"/>
            </a:xfrm>
            <a:prstGeom prst="rect">
              <a:avLst/>
            </a:prstGeom>
            <a:noFill/>
            <a:ln w="9525">
              <a:noFill/>
              <a:miter lim="800000"/>
              <a:headEnd/>
              <a:tailEnd/>
            </a:ln>
          </p:spPr>
        </p:pic>
        <p:pic>
          <p:nvPicPr>
            <p:cNvPr id="30" name="Picture 1"/>
            <p:cNvPicPr>
              <a:picLocks noChangeAspect="1" noChangeArrowheads="1"/>
            </p:cNvPicPr>
            <p:nvPr/>
          </p:nvPicPr>
          <p:blipFill>
            <a:blip r:embed="rId7" cstate="print"/>
            <a:srcRect/>
            <a:stretch>
              <a:fillRect/>
            </a:stretch>
          </p:blipFill>
          <p:spPr bwMode="auto">
            <a:xfrm>
              <a:off x="228600" y="3331926"/>
              <a:ext cx="228600" cy="231731"/>
            </a:xfrm>
            <a:prstGeom prst="rect">
              <a:avLst/>
            </a:prstGeom>
            <a:noFill/>
            <a:ln w="9525">
              <a:noFill/>
              <a:miter lim="800000"/>
              <a:headEnd/>
              <a:tailEnd/>
            </a:ln>
          </p:spPr>
        </p:pic>
        <p:sp>
          <p:nvSpPr>
            <p:cNvPr id="33" name="TextBox 32"/>
            <p:cNvSpPr txBox="1"/>
            <p:nvPr/>
          </p:nvSpPr>
          <p:spPr>
            <a:xfrm>
              <a:off x="1307782" y="2819401"/>
              <a:ext cx="492443" cy="280793"/>
            </a:xfrm>
            <a:prstGeom prst="rect">
              <a:avLst/>
            </a:prstGeom>
            <a:noFill/>
          </p:spPr>
          <p:txBody>
            <a:bodyPr wrap="none" rtlCol="0">
              <a:spAutoFit/>
            </a:bodyPr>
            <a:lstStyle/>
            <a:p>
              <a:r>
                <a:rPr lang="en-US" altLang="zh-CN" sz="1200" dirty="0" smtClean="0"/>
                <a:t>(ms)</a:t>
              </a:r>
              <a:endParaRPr lang="zh-CN" altLang="en-US" sz="1200" dirty="0"/>
            </a:p>
          </p:txBody>
        </p:sp>
        <p:sp>
          <p:nvSpPr>
            <p:cNvPr id="4" name="TextBox 3"/>
            <p:cNvSpPr txBox="1"/>
            <p:nvPr/>
          </p:nvSpPr>
          <p:spPr>
            <a:xfrm>
              <a:off x="84812" y="3640901"/>
              <a:ext cx="1210588" cy="369332"/>
            </a:xfrm>
            <a:prstGeom prst="rect">
              <a:avLst/>
            </a:prstGeom>
            <a:noFill/>
          </p:spPr>
          <p:txBody>
            <a:bodyPr wrap="none" rtlCol="0">
              <a:spAutoFit/>
            </a:bodyPr>
            <a:lstStyle/>
            <a:p>
              <a:r>
                <a:rPr lang="en-US" b="1" dirty="0" err="1" smtClean="0">
                  <a:solidFill>
                    <a:srgbClr val="008000"/>
                  </a:solidFill>
                </a:rPr>
                <a:t>μHV</a:t>
              </a:r>
              <a:r>
                <a:rPr lang="en-US" dirty="0" smtClean="0"/>
                <a:t> </a:t>
              </a:r>
              <a:r>
                <a:rPr lang="en-US" b="1" dirty="0" smtClean="0"/>
                <a:t>only</a:t>
              </a:r>
              <a:endParaRPr lang="en-US" b="1" dirty="0"/>
            </a:p>
          </p:txBody>
        </p:sp>
      </p:grpSp>
      <p:sp>
        <p:nvSpPr>
          <p:cNvPr id="25" name="TextBox 24"/>
          <p:cNvSpPr txBox="1"/>
          <p:nvPr/>
        </p:nvSpPr>
        <p:spPr>
          <a:xfrm>
            <a:off x="1230674" y="1170801"/>
            <a:ext cx="492443" cy="276999"/>
          </a:xfrm>
          <a:prstGeom prst="rect">
            <a:avLst/>
          </a:prstGeom>
          <a:noFill/>
        </p:spPr>
        <p:txBody>
          <a:bodyPr wrap="none" rtlCol="0">
            <a:spAutoFit/>
          </a:bodyPr>
          <a:lstStyle/>
          <a:p>
            <a:r>
              <a:rPr lang="en-US" altLang="zh-CN" sz="1200" dirty="0" smtClean="0"/>
              <a:t>(ms)</a:t>
            </a:r>
            <a:endParaRPr lang="zh-CN" altLang="en-US" sz="1200" dirty="0"/>
          </a:p>
        </p:txBody>
      </p:sp>
      <p:sp>
        <p:nvSpPr>
          <p:cNvPr id="23" name="TextBox 22"/>
          <p:cNvSpPr txBox="1"/>
          <p:nvPr/>
        </p:nvSpPr>
        <p:spPr>
          <a:xfrm>
            <a:off x="1371600" y="6172200"/>
            <a:ext cx="8001000" cy="461665"/>
          </a:xfrm>
          <a:prstGeom prst="rect">
            <a:avLst/>
          </a:prstGeom>
          <a:noFill/>
        </p:spPr>
        <p:txBody>
          <a:bodyPr wrap="square" rtlCol="0">
            <a:spAutoFit/>
          </a:bodyPr>
          <a:lstStyle/>
          <a:p>
            <a:r>
              <a:rPr lang="en-US" altLang="zh-CN" sz="2400" b="1" dirty="0" smtClean="0"/>
              <a:t>Un-optimized </a:t>
            </a:r>
            <a:r>
              <a:rPr lang="en-US" altLang="zh-CN" sz="2400" b="1" dirty="0" err="1" smtClean="0">
                <a:solidFill>
                  <a:srgbClr val="008000"/>
                </a:solidFill>
              </a:rPr>
              <a:t>μHV</a:t>
            </a:r>
            <a:r>
              <a:rPr lang="en-US" altLang="zh-CN" sz="2400" b="1" dirty="0" smtClean="0">
                <a:solidFill>
                  <a:schemeClr val="accent1">
                    <a:lumMod val="50000"/>
                  </a:schemeClr>
                </a:solidFill>
              </a:rPr>
              <a:t> </a:t>
            </a:r>
            <a:r>
              <a:rPr lang="en-US" altLang="zh-CN" sz="2400" b="1" dirty="0" smtClean="0"/>
              <a:t>causes most frame jitters</a:t>
            </a:r>
            <a:endParaRPr lang="en-US" altLang="zh-CN" sz="2400" b="1" dirty="0" smtClean="0">
              <a:solidFill>
                <a:srgbClr val="000000"/>
              </a:solidFill>
            </a:endParaRPr>
          </a:p>
        </p:txBody>
      </p:sp>
      <p:sp>
        <p:nvSpPr>
          <p:cNvPr id="24" name="TextBox 23"/>
          <p:cNvSpPr txBox="1"/>
          <p:nvPr/>
        </p:nvSpPr>
        <p:spPr>
          <a:xfrm>
            <a:off x="8534400" y="2694801"/>
            <a:ext cx="679994" cy="276999"/>
          </a:xfrm>
          <a:prstGeom prst="rect">
            <a:avLst/>
          </a:prstGeom>
          <a:noFill/>
        </p:spPr>
        <p:txBody>
          <a:bodyPr wrap="none" rtlCol="0">
            <a:spAutoFit/>
          </a:bodyPr>
          <a:lstStyle/>
          <a:p>
            <a:r>
              <a:rPr lang="en-US" altLang="zh-CN" sz="1200" dirty="0" smtClean="0"/>
              <a:t>(frame)</a:t>
            </a:r>
            <a:endParaRPr lang="zh-CN" altLang="en-US" sz="1200" dirty="0"/>
          </a:p>
        </p:txBody>
      </p:sp>
      <p:sp>
        <p:nvSpPr>
          <p:cNvPr id="28" name="TextBox 27"/>
          <p:cNvSpPr txBox="1"/>
          <p:nvPr/>
        </p:nvSpPr>
        <p:spPr>
          <a:xfrm>
            <a:off x="8534400" y="4447401"/>
            <a:ext cx="679994" cy="276999"/>
          </a:xfrm>
          <a:prstGeom prst="rect">
            <a:avLst/>
          </a:prstGeom>
          <a:noFill/>
        </p:spPr>
        <p:txBody>
          <a:bodyPr wrap="none" rtlCol="0">
            <a:spAutoFit/>
          </a:bodyPr>
          <a:lstStyle/>
          <a:p>
            <a:r>
              <a:rPr lang="en-US" altLang="zh-CN" sz="1200" dirty="0" smtClean="0"/>
              <a:t>(frame)</a:t>
            </a:r>
            <a:endParaRPr lang="zh-CN" altLang="en-US" sz="1200" dirty="0"/>
          </a:p>
        </p:txBody>
      </p:sp>
      <p:sp>
        <p:nvSpPr>
          <p:cNvPr id="29" name="TextBox 28"/>
          <p:cNvSpPr txBox="1"/>
          <p:nvPr/>
        </p:nvSpPr>
        <p:spPr>
          <a:xfrm>
            <a:off x="8537576" y="6047601"/>
            <a:ext cx="679994" cy="276999"/>
          </a:xfrm>
          <a:prstGeom prst="rect">
            <a:avLst/>
          </a:prstGeom>
          <a:noFill/>
        </p:spPr>
        <p:txBody>
          <a:bodyPr wrap="none" rtlCol="0">
            <a:spAutoFit/>
          </a:bodyPr>
          <a:lstStyle/>
          <a:p>
            <a:r>
              <a:rPr lang="en-US" altLang="zh-CN" sz="1200" dirty="0" smtClean="0"/>
              <a:t>(frame)</a:t>
            </a:r>
            <a:endParaRPr lang="zh-CN" alt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25</a:t>
            </a:fld>
            <a:endParaRPr lang="en-US" dirty="0">
              <a:solidFill>
                <a:srgbClr val="000000"/>
              </a:solidFill>
            </a:endParaRPr>
          </a:p>
        </p:txBody>
      </p:sp>
      <p:sp>
        <p:nvSpPr>
          <p:cNvPr id="3"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Take-Away Points</a:t>
            </a:r>
          </a:p>
        </p:txBody>
      </p:sp>
      <p:sp>
        <p:nvSpPr>
          <p:cNvPr id="4" name="TextBox 3"/>
          <p:cNvSpPr txBox="1"/>
          <p:nvPr/>
        </p:nvSpPr>
        <p:spPr>
          <a:xfrm>
            <a:off x="152400" y="1219200"/>
            <a:ext cx="8534400" cy="3662541"/>
          </a:xfrm>
          <a:prstGeom prst="rect">
            <a:avLst/>
          </a:prstGeom>
          <a:noFill/>
        </p:spPr>
        <p:txBody>
          <a:bodyPr wrap="square" rtlCol="0">
            <a:spAutoFit/>
          </a:bodyPr>
          <a:lstStyle/>
          <a:p>
            <a:pPr>
              <a:buFont typeface="Wingdings" pitchFamily="2" charset="2"/>
              <a:buChar char="Ø"/>
            </a:pPr>
            <a:r>
              <a:rPr lang="en-US" altLang="zh-CN" sz="2800" dirty="0" smtClean="0"/>
              <a:t> </a:t>
            </a:r>
            <a:r>
              <a:rPr lang="en-US" altLang="zh-CN" sz="2800" b="1" dirty="0" smtClean="0"/>
              <a:t>Trusted display</a:t>
            </a:r>
            <a:r>
              <a:rPr lang="en-US" altLang="zh-CN" sz="2800" dirty="0" smtClean="0"/>
              <a:t>:</a:t>
            </a:r>
          </a:p>
          <a:p>
            <a:pPr lvl="1">
              <a:buFont typeface="Arial" pitchFamily="34" charset="0"/>
              <a:buChar char="•"/>
            </a:pPr>
            <a:r>
              <a:rPr lang="en-US" altLang="zh-CN" sz="2800" dirty="0" smtClean="0"/>
              <a:t> </a:t>
            </a:r>
            <a:r>
              <a:rPr lang="en-US" altLang="zh-CN" sz="2400" dirty="0" smtClean="0"/>
              <a:t>Secure</a:t>
            </a:r>
          </a:p>
          <a:p>
            <a:pPr lvl="1">
              <a:buFont typeface="Arial" pitchFamily="34" charset="0"/>
              <a:buChar char="•"/>
            </a:pPr>
            <a:r>
              <a:rPr lang="en-US" altLang="zh-CN" sz="2400" dirty="0" smtClean="0"/>
              <a:t> Compatible with commodity software/hardware</a:t>
            </a:r>
          </a:p>
          <a:p>
            <a:pPr lvl="1">
              <a:buFont typeface="Arial" pitchFamily="34" charset="0"/>
              <a:buChar char="•"/>
            </a:pPr>
            <a:r>
              <a:rPr lang="en-US" altLang="zh-CN" sz="2400" dirty="0" smtClean="0"/>
              <a:t> Preserve assurance of underlying trusted code</a:t>
            </a:r>
          </a:p>
          <a:p>
            <a:pPr lvl="1">
              <a:buFont typeface="Arial" pitchFamily="34" charset="0"/>
              <a:buChar char="•"/>
            </a:pPr>
            <a:r>
              <a:rPr lang="en-US" altLang="zh-CN" sz="2400" dirty="0" smtClean="0"/>
              <a:t> Maintain a typical user's perception</a:t>
            </a:r>
          </a:p>
          <a:p>
            <a:endParaRPr lang="en-US" altLang="zh-CN" sz="2800" dirty="0" smtClean="0"/>
          </a:p>
          <a:p>
            <a:pPr>
              <a:buFont typeface="Wingdings" pitchFamily="2" charset="2"/>
              <a:buChar char="Ø"/>
            </a:pPr>
            <a:r>
              <a:rPr lang="en-US" altLang="zh-CN" sz="2800" dirty="0" smtClean="0"/>
              <a:t> </a:t>
            </a:r>
            <a:r>
              <a:rPr lang="en-US" altLang="zh-CN" sz="2800" b="1" dirty="0" smtClean="0"/>
              <a:t>Approach</a:t>
            </a:r>
            <a:r>
              <a:rPr lang="en-US" altLang="zh-CN" sz="2800" dirty="0" smtClean="0"/>
              <a:t>: </a:t>
            </a:r>
          </a:p>
          <a:p>
            <a:pPr lvl="1">
              <a:buFont typeface="Arial" pitchFamily="34" charset="0"/>
              <a:buChar char="•"/>
            </a:pPr>
            <a:r>
              <a:rPr lang="en-US" altLang="zh-CN" sz="2400" dirty="0" smtClean="0"/>
              <a:t> Separate </a:t>
            </a:r>
            <a:r>
              <a:rPr lang="en-US" altLang="zh-CN" sz="2400" dirty="0" smtClean="0">
                <a:sym typeface="Wingdings" pitchFamily="2" charset="2"/>
              </a:rPr>
              <a:t> </a:t>
            </a:r>
            <a:r>
              <a:rPr lang="en-US" altLang="zh-CN" sz="2400" dirty="0" smtClean="0"/>
              <a:t>Mediate </a:t>
            </a:r>
            <a:r>
              <a:rPr lang="en-US" altLang="zh-CN" sz="2400" dirty="0" smtClean="0">
                <a:sym typeface="Wingdings" pitchFamily="2" charset="2"/>
              </a:rPr>
              <a:t></a:t>
            </a:r>
            <a:r>
              <a:rPr lang="en-US" altLang="zh-CN" sz="2400" dirty="0" smtClean="0"/>
              <a:t> Emulate GPU accesses</a:t>
            </a:r>
          </a:p>
          <a:p>
            <a:pPr lvl="1">
              <a:buFont typeface="Arial" pitchFamily="34" charset="0"/>
              <a:buChar char="•"/>
            </a:pPr>
            <a:r>
              <a:rPr lang="en-US" altLang="zh-CN" sz="2400" dirty="0" smtClean="0"/>
              <a:t> Screen overlay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26</a:t>
            </a:fld>
            <a:endParaRPr lang="en-US" dirty="0">
              <a:solidFill>
                <a:srgbClr val="000000"/>
              </a:solidFill>
            </a:endParaRPr>
          </a:p>
        </p:txBody>
      </p:sp>
      <p:sp>
        <p:nvSpPr>
          <p:cNvPr id="3"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Backup</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27</a:t>
            </a:fld>
            <a:endParaRPr lang="en-US" dirty="0">
              <a:solidFill>
                <a:srgbClr val="000000"/>
              </a:solidFill>
            </a:endParaRPr>
          </a:p>
        </p:txBody>
      </p:sp>
      <p:sp>
        <p:nvSpPr>
          <p:cNvPr id="4" name="Text Box 36"/>
          <p:cNvSpPr txBox="1">
            <a:spLocks noChangeArrowheads="1"/>
          </p:cNvSpPr>
          <p:nvPr/>
        </p:nvSpPr>
        <p:spPr bwMode="auto">
          <a:xfrm>
            <a:off x="0" y="304800"/>
            <a:ext cx="403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Security Protection</a:t>
            </a:r>
            <a:endParaRPr lang="en-US" altLang="zh-CN" sz="2800" b="0" kern="0" dirty="0">
              <a:solidFill>
                <a:srgbClr val="1C1C1C"/>
              </a:solidFill>
            </a:endParaRPr>
          </a:p>
        </p:txBody>
      </p:sp>
      <p:sp>
        <p:nvSpPr>
          <p:cNvPr id="5" name="Rectangle 4"/>
          <p:cNvSpPr/>
          <p:nvPr/>
        </p:nvSpPr>
        <p:spPr>
          <a:xfrm>
            <a:off x="3810000" y="1941650"/>
            <a:ext cx="1905000" cy="801550"/>
          </a:xfrm>
          <a:prstGeom prst="rect">
            <a:avLst/>
          </a:prstGeom>
          <a:solidFill>
            <a:srgbClr val="0066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Sensitive</a:t>
            </a:r>
          </a:p>
          <a:p>
            <a:pPr algn="ctr"/>
            <a:r>
              <a:rPr lang="en-US" sz="2000" b="1" dirty="0" smtClean="0">
                <a:solidFill>
                  <a:schemeClr val="bg1"/>
                </a:solidFill>
              </a:rPr>
              <a:t>App (SecApp)</a:t>
            </a:r>
            <a:endParaRPr lang="en-US" sz="2000" b="1" dirty="0">
              <a:solidFill>
                <a:schemeClr val="bg1"/>
              </a:solidFill>
            </a:endParaRPr>
          </a:p>
        </p:txBody>
      </p:sp>
      <p:pic>
        <p:nvPicPr>
          <p:cNvPr id="6" name="Picture 4" descr="j0292020"/>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r="36702"/>
          <a:stretch/>
        </p:blipFill>
        <p:spPr bwMode="auto">
          <a:xfrm>
            <a:off x="304800" y="1143000"/>
            <a:ext cx="902770" cy="135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6"/>
          <p:cNvSpPr/>
          <p:nvPr/>
        </p:nvSpPr>
        <p:spPr bwMode="auto">
          <a:xfrm>
            <a:off x="1371600" y="1676400"/>
            <a:ext cx="4512733" cy="4038600"/>
          </a:xfrm>
          <a:prstGeom prst="rect">
            <a:avLst/>
          </a:prstGeom>
          <a:noFill/>
          <a:ln w="57150">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i="0" u="none" strike="noStrike" cap="none" normalizeH="0" baseline="0" dirty="0" smtClean="0">
              <a:ln>
                <a:noFill/>
              </a:ln>
              <a:solidFill>
                <a:schemeClr val="bg1"/>
              </a:solidFill>
              <a:effectLst/>
              <a:latin typeface="Arial"/>
              <a:cs typeface="Arial"/>
            </a:endParaRPr>
          </a:p>
        </p:txBody>
      </p:sp>
      <p:sp>
        <p:nvSpPr>
          <p:cNvPr id="12" name="Rectangle 11"/>
          <p:cNvSpPr/>
          <p:nvPr/>
        </p:nvSpPr>
        <p:spPr>
          <a:xfrm>
            <a:off x="1600200" y="3048000"/>
            <a:ext cx="4114800" cy="1600200"/>
          </a:xfrm>
          <a:prstGeom prst="rect">
            <a:avLst/>
          </a:prstGeom>
          <a:solidFill>
            <a:srgbClr val="FF0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t"/>
          <a:lstStyle/>
          <a:p>
            <a:r>
              <a:rPr lang="en-US" sz="2000" b="1" dirty="0" smtClean="0">
                <a:solidFill>
                  <a:schemeClr val="bg1"/>
                </a:solidFill>
              </a:rPr>
              <a:t>Operating</a:t>
            </a:r>
          </a:p>
          <a:p>
            <a:r>
              <a:rPr lang="en-US" sz="2000" b="1" dirty="0" smtClean="0">
                <a:solidFill>
                  <a:schemeClr val="bg1"/>
                </a:solidFill>
              </a:rPr>
              <a:t>System (OS)</a:t>
            </a:r>
            <a:endParaRPr lang="en-US" sz="2000" b="1" dirty="0">
              <a:solidFill>
                <a:schemeClr val="bg1"/>
              </a:solidFill>
            </a:endParaRPr>
          </a:p>
        </p:txBody>
      </p:sp>
      <p:sp>
        <p:nvSpPr>
          <p:cNvPr id="13" name="Rectangle 12"/>
          <p:cNvSpPr/>
          <p:nvPr/>
        </p:nvSpPr>
        <p:spPr>
          <a:xfrm>
            <a:off x="1600200" y="1940740"/>
            <a:ext cx="717910" cy="802460"/>
          </a:xfrm>
          <a:prstGeom prst="rect">
            <a:avLst/>
          </a:prstGeom>
          <a:solidFill>
            <a:srgbClr val="FF0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t"/>
          <a:lstStyle/>
          <a:p>
            <a:pPr algn="ctr"/>
            <a:endParaRPr lang="en-US" sz="2000" b="1" dirty="0" smtClean="0">
              <a:solidFill>
                <a:schemeClr val="bg1"/>
              </a:solidFill>
            </a:endParaRPr>
          </a:p>
          <a:p>
            <a:pPr algn="ctr"/>
            <a:r>
              <a:rPr lang="en-US" sz="2000" b="1" dirty="0" smtClean="0">
                <a:solidFill>
                  <a:schemeClr val="bg1"/>
                </a:solidFill>
              </a:rPr>
              <a:t>App</a:t>
            </a:r>
            <a:endParaRPr lang="en-US" sz="2000" b="1" dirty="0">
              <a:solidFill>
                <a:schemeClr val="bg1"/>
              </a:solidFill>
            </a:endParaRPr>
          </a:p>
        </p:txBody>
      </p:sp>
      <p:sp>
        <p:nvSpPr>
          <p:cNvPr id="14" name="Rounded Rectangle 13"/>
          <p:cNvSpPr/>
          <p:nvPr/>
        </p:nvSpPr>
        <p:spPr>
          <a:xfrm>
            <a:off x="1600200" y="4953000"/>
            <a:ext cx="1549621" cy="601100"/>
          </a:xfrm>
          <a:prstGeom prst="roundRect">
            <a:avLst/>
          </a:prstGeom>
          <a:solidFill>
            <a:srgbClr val="008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Keyboard</a:t>
            </a:r>
            <a:endParaRPr lang="en-US" sz="2000" b="1" dirty="0">
              <a:solidFill>
                <a:schemeClr val="bg1"/>
              </a:solidFill>
            </a:endParaRPr>
          </a:p>
        </p:txBody>
      </p:sp>
      <p:sp>
        <p:nvSpPr>
          <p:cNvPr id="15" name="Rounded Rectangle 14"/>
          <p:cNvSpPr/>
          <p:nvPr/>
        </p:nvSpPr>
        <p:spPr>
          <a:xfrm>
            <a:off x="3810000" y="4953000"/>
            <a:ext cx="1752600" cy="593644"/>
          </a:xfrm>
          <a:prstGeom prst="roundRect">
            <a:avLst/>
          </a:prstGeom>
          <a:solidFill>
            <a:srgbClr val="008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rgbClr val="FFFFFF"/>
                </a:solidFill>
              </a:rPr>
              <a:t>Graphic</a:t>
            </a:r>
          </a:p>
          <a:p>
            <a:pPr algn="ctr"/>
            <a:r>
              <a:rPr lang="en-US" sz="2000" b="1" dirty="0" smtClean="0">
                <a:solidFill>
                  <a:srgbClr val="FFFFFF"/>
                </a:solidFill>
              </a:rPr>
              <a:t>Controller</a:t>
            </a:r>
            <a:endParaRPr lang="en-US" sz="2000" b="1" dirty="0">
              <a:solidFill>
                <a:srgbClr val="FFFFFF"/>
              </a:solidFill>
            </a:endParaRPr>
          </a:p>
        </p:txBody>
      </p:sp>
      <p:sp>
        <p:nvSpPr>
          <p:cNvPr id="16" name="Line 41"/>
          <p:cNvSpPr>
            <a:spLocks noChangeShapeType="1"/>
          </p:cNvSpPr>
          <p:nvPr/>
        </p:nvSpPr>
        <p:spPr bwMode="auto">
          <a:xfrm flipV="1">
            <a:off x="2362200" y="2743200"/>
            <a:ext cx="1828799" cy="2209800"/>
          </a:xfrm>
          <a:prstGeom prst="line">
            <a:avLst/>
          </a:prstGeom>
          <a:noFill/>
          <a:ln w="57150">
            <a:solidFill>
              <a:schemeClr val="tx1"/>
            </a:solidFill>
            <a:prstDash val="solid"/>
            <a:round/>
            <a:headEnd type="none" w="med" len="med"/>
            <a:tailEnd type="arrow"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sz="2000">
              <a:solidFill>
                <a:srgbClr val="008000"/>
              </a:solidFill>
              <a:cs typeface="+mn-cs"/>
            </a:endParaRPr>
          </a:p>
        </p:txBody>
      </p:sp>
      <p:sp>
        <p:nvSpPr>
          <p:cNvPr id="17" name="Line 41"/>
          <p:cNvSpPr>
            <a:spLocks noChangeShapeType="1"/>
          </p:cNvSpPr>
          <p:nvPr/>
        </p:nvSpPr>
        <p:spPr bwMode="auto">
          <a:xfrm>
            <a:off x="4724400" y="2743200"/>
            <a:ext cx="0" cy="2209800"/>
          </a:xfrm>
          <a:prstGeom prst="line">
            <a:avLst/>
          </a:prstGeom>
          <a:noFill/>
          <a:ln w="57150">
            <a:solidFill>
              <a:schemeClr val="tx1"/>
            </a:solidFill>
            <a:prstDash val="solid"/>
            <a:round/>
            <a:headEnd type="none" w="med" len="med"/>
            <a:tailEnd type="arrow"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sz="2000">
              <a:solidFill>
                <a:srgbClr val="008000"/>
              </a:solidFill>
              <a:cs typeface="+mn-cs"/>
            </a:endParaRPr>
          </a:p>
        </p:txBody>
      </p:sp>
      <p:sp>
        <p:nvSpPr>
          <p:cNvPr id="18" name="Line 41"/>
          <p:cNvSpPr>
            <a:spLocks noChangeShapeType="1"/>
          </p:cNvSpPr>
          <p:nvPr/>
        </p:nvSpPr>
        <p:spPr bwMode="auto">
          <a:xfrm flipV="1">
            <a:off x="5705203" y="2333264"/>
            <a:ext cx="1990997" cy="0"/>
          </a:xfrm>
          <a:prstGeom prst="line">
            <a:avLst/>
          </a:prstGeom>
          <a:noFill/>
          <a:ln w="57150">
            <a:solidFill>
              <a:schemeClr val="tx1"/>
            </a:solidFill>
            <a:prstDash val="solid"/>
            <a:round/>
            <a:headEnd type="arrow" w="med" len="med"/>
            <a:tailEnd type="arrow"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pic>
        <p:nvPicPr>
          <p:cNvPr id="19" name="Picture 18"/>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696200" y="1944469"/>
            <a:ext cx="975832" cy="975832"/>
          </a:xfrm>
          <a:prstGeom prst="rect">
            <a:avLst/>
          </a:prstGeom>
        </p:spPr>
      </p:pic>
      <p:pic>
        <p:nvPicPr>
          <p:cNvPr id="22" name="Picture 21"/>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6477000" y="2096869"/>
            <a:ext cx="519973" cy="597297"/>
          </a:xfrm>
          <a:prstGeom prst="rect">
            <a:avLst/>
          </a:prstGeom>
        </p:spPr>
      </p:pic>
      <p:sp>
        <p:nvSpPr>
          <p:cNvPr id="23" name="Rectangle 22"/>
          <p:cNvSpPr/>
          <p:nvPr/>
        </p:nvSpPr>
        <p:spPr>
          <a:xfrm>
            <a:off x="2286000" y="2133600"/>
            <a:ext cx="441146" cy="400110"/>
          </a:xfrm>
          <a:prstGeom prst="rect">
            <a:avLst/>
          </a:prstGeom>
        </p:spPr>
        <p:txBody>
          <a:bodyPr wrap="none">
            <a:spAutoFit/>
          </a:bodyPr>
          <a:lstStyle/>
          <a:p>
            <a:pPr algn="ctr"/>
            <a:r>
              <a:rPr lang="en-US" sz="2000" b="1" dirty="0" smtClean="0"/>
              <a:t>…</a:t>
            </a:r>
            <a:endParaRPr lang="en-US" sz="2000" b="1" dirty="0"/>
          </a:p>
        </p:txBody>
      </p:sp>
      <p:sp>
        <p:nvSpPr>
          <p:cNvPr id="27" name="Cloud 26"/>
          <p:cNvSpPr/>
          <p:nvPr/>
        </p:nvSpPr>
        <p:spPr>
          <a:xfrm>
            <a:off x="6172201" y="2020669"/>
            <a:ext cx="1143000" cy="810198"/>
          </a:xfrm>
          <a:prstGeom prst="cloud">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6096000" y="2858869"/>
            <a:ext cx="1332167" cy="646331"/>
          </a:xfrm>
          <a:prstGeom prst="rect">
            <a:avLst/>
          </a:prstGeom>
          <a:noFill/>
        </p:spPr>
        <p:txBody>
          <a:bodyPr wrap="square" rtlCol="0">
            <a:spAutoFit/>
          </a:bodyPr>
          <a:lstStyle/>
          <a:p>
            <a:pPr algn="ctr"/>
            <a:r>
              <a:rPr lang="en-US" dirty="0" smtClean="0"/>
              <a:t>Network (w/ crypto)</a:t>
            </a:r>
          </a:p>
        </p:txBody>
      </p:sp>
      <p:sp>
        <p:nvSpPr>
          <p:cNvPr id="31" name="TextBox 30"/>
          <p:cNvSpPr txBox="1"/>
          <p:nvPr/>
        </p:nvSpPr>
        <p:spPr>
          <a:xfrm>
            <a:off x="7772400" y="2870537"/>
            <a:ext cx="914400" cy="369332"/>
          </a:xfrm>
          <a:prstGeom prst="rect">
            <a:avLst/>
          </a:prstGeom>
          <a:noFill/>
        </p:spPr>
        <p:txBody>
          <a:bodyPr wrap="square" rtlCol="0">
            <a:spAutoFit/>
          </a:bodyPr>
          <a:lstStyle/>
          <a:p>
            <a:r>
              <a:rPr lang="en-US" dirty="0" smtClean="0"/>
              <a:t>Server</a:t>
            </a:r>
          </a:p>
        </p:txBody>
      </p:sp>
      <p:sp>
        <p:nvSpPr>
          <p:cNvPr id="32" name="Rectangle 31"/>
          <p:cNvSpPr/>
          <p:nvPr/>
        </p:nvSpPr>
        <p:spPr>
          <a:xfrm>
            <a:off x="4731694" y="3200400"/>
            <a:ext cx="526106" cy="1323439"/>
          </a:xfrm>
          <a:prstGeom prst="rect">
            <a:avLst/>
          </a:prstGeom>
        </p:spPr>
        <p:txBody>
          <a:bodyPr wrap="none">
            <a:spAutoFit/>
          </a:bodyPr>
          <a:lstStyle/>
          <a:p>
            <a:r>
              <a:rPr lang="en-US" altLang="zh-CN" sz="8000" b="1" dirty="0" smtClean="0"/>
              <a:t>!</a:t>
            </a:r>
            <a:endParaRPr lang="zh-CN" altLang="en-US" sz="8000" b="1" dirty="0"/>
          </a:p>
        </p:txBody>
      </p:sp>
      <p:sp>
        <p:nvSpPr>
          <p:cNvPr id="33" name="Rectangle 32"/>
          <p:cNvSpPr/>
          <p:nvPr/>
        </p:nvSpPr>
        <p:spPr>
          <a:xfrm>
            <a:off x="2667000" y="1941650"/>
            <a:ext cx="838200" cy="801550"/>
          </a:xfrm>
          <a:prstGeom prst="rect">
            <a:avLst/>
          </a:prstGeom>
          <a:solidFill>
            <a:srgbClr val="33CC33"/>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solidFill>
                  <a:schemeClr val="bg1"/>
                </a:solidFill>
              </a:rPr>
              <a:t>Sec-</a:t>
            </a:r>
          </a:p>
          <a:p>
            <a:pPr algn="ctr"/>
            <a:r>
              <a:rPr lang="en-US" sz="2000" b="1" dirty="0" smtClean="0">
                <a:solidFill>
                  <a:schemeClr val="bg1"/>
                </a:solidFill>
              </a:rPr>
              <a:t>App</a:t>
            </a:r>
            <a:endParaRPr lang="en-US" sz="2000" b="1" dirty="0">
              <a:solidFill>
                <a:schemeClr val="bg1"/>
              </a:solidFill>
            </a:endParaRPr>
          </a:p>
        </p:txBody>
      </p:sp>
      <p:pic>
        <p:nvPicPr>
          <p:cNvPr id="38" name="Picture 7" descr="j0139031[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flipH="1">
            <a:off x="457200" y="2895600"/>
            <a:ext cx="533400" cy="736059"/>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pic>
      <p:sp>
        <p:nvSpPr>
          <p:cNvPr id="39" name="Line 41"/>
          <p:cNvSpPr>
            <a:spLocks noChangeShapeType="1"/>
          </p:cNvSpPr>
          <p:nvPr/>
        </p:nvSpPr>
        <p:spPr bwMode="auto">
          <a:xfrm flipH="1">
            <a:off x="990600" y="2743200"/>
            <a:ext cx="685800" cy="533400"/>
          </a:xfrm>
          <a:prstGeom prst="line">
            <a:avLst/>
          </a:prstGeom>
          <a:noFill/>
          <a:ln w="254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sp>
        <p:nvSpPr>
          <p:cNvPr id="40" name="Line 41"/>
          <p:cNvSpPr>
            <a:spLocks noChangeShapeType="1"/>
          </p:cNvSpPr>
          <p:nvPr/>
        </p:nvSpPr>
        <p:spPr bwMode="auto">
          <a:xfrm>
            <a:off x="990600" y="3276600"/>
            <a:ext cx="609600" cy="685800"/>
          </a:xfrm>
          <a:prstGeom prst="line">
            <a:avLst/>
          </a:prstGeom>
          <a:noFill/>
          <a:ln w="254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sp>
        <p:nvSpPr>
          <p:cNvPr id="41" name="Line 41"/>
          <p:cNvSpPr>
            <a:spLocks noChangeShapeType="1"/>
          </p:cNvSpPr>
          <p:nvPr/>
        </p:nvSpPr>
        <p:spPr bwMode="auto">
          <a:xfrm flipV="1">
            <a:off x="990600" y="2667000"/>
            <a:ext cx="1676400" cy="609600"/>
          </a:xfrm>
          <a:prstGeom prst="line">
            <a:avLst/>
          </a:prstGeom>
          <a:noFill/>
          <a:ln w="254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23" grpId="0"/>
      <p:bldP spid="32" grpId="0"/>
      <p:bldP spid="33" grpId="0" animBg="1"/>
      <p:bldP spid="39" grpId="0" animBg="1"/>
      <p:bldP spid="40" grpId="0" animBg="1"/>
      <p:bldP spid="4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28</a:t>
            </a:fld>
            <a:endParaRPr lang="en-US" dirty="0">
              <a:solidFill>
                <a:srgbClr val="000000"/>
              </a:solidFill>
            </a:endParaRPr>
          </a:p>
        </p:txBody>
      </p:sp>
      <p:sp>
        <p:nvSpPr>
          <p:cNvPr id="4"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Discussion</a:t>
            </a:r>
          </a:p>
        </p:txBody>
      </p:sp>
      <p:sp>
        <p:nvSpPr>
          <p:cNvPr id="5" name="TextBox 4"/>
          <p:cNvSpPr txBox="1"/>
          <p:nvPr/>
        </p:nvSpPr>
        <p:spPr>
          <a:xfrm>
            <a:off x="152400" y="1219200"/>
            <a:ext cx="8763000" cy="4401205"/>
          </a:xfrm>
          <a:prstGeom prst="rect">
            <a:avLst/>
          </a:prstGeom>
          <a:noFill/>
        </p:spPr>
        <p:txBody>
          <a:bodyPr wrap="square" rtlCol="0">
            <a:spAutoFit/>
          </a:bodyPr>
          <a:lstStyle/>
          <a:p>
            <a:pPr>
              <a:buFont typeface="Wingdings" pitchFamily="2" charset="2"/>
              <a:buChar char="Ø"/>
            </a:pPr>
            <a:r>
              <a:rPr lang="en-US" altLang="zh-CN" sz="2800" dirty="0" smtClean="0"/>
              <a:t> SecApps require GPU acceleration</a:t>
            </a:r>
          </a:p>
          <a:p>
            <a:pPr lvl="1">
              <a:buFont typeface="Arial" pitchFamily="34" charset="0"/>
              <a:buChar char="•"/>
            </a:pPr>
            <a:r>
              <a:rPr lang="en-US" altLang="zh-CN" sz="2400" dirty="0" smtClean="0"/>
              <a:t> Need to extend the scope of sensitive GPU objects</a:t>
            </a:r>
          </a:p>
          <a:p>
            <a:pPr lvl="1">
              <a:buFont typeface="Arial" pitchFamily="34" charset="0"/>
              <a:buChar char="•"/>
            </a:pPr>
            <a:r>
              <a:rPr lang="en-US" altLang="zh-CN" sz="2400" dirty="0" smtClean="0"/>
              <a:t> Still simpler than full GPU virtualization</a:t>
            </a:r>
            <a:endParaRPr lang="en-US" altLang="zh-CN" sz="2800" dirty="0" smtClean="0"/>
          </a:p>
          <a:p>
            <a:pPr lvl="1">
              <a:buFont typeface="Arial" pitchFamily="34" charset="0"/>
              <a:buChar char="•"/>
            </a:pPr>
            <a:endParaRPr lang="en-US" altLang="zh-CN" sz="2800" dirty="0" smtClean="0"/>
          </a:p>
          <a:p>
            <a:pPr lvl="1">
              <a:buFont typeface="Arial" pitchFamily="34" charset="0"/>
              <a:buChar char="•"/>
            </a:pPr>
            <a:endParaRPr lang="en-US" altLang="zh-CN" sz="2800" dirty="0" smtClean="0"/>
          </a:p>
          <a:p>
            <a:pPr lvl="1">
              <a:buFont typeface="Arial" pitchFamily="34" charset="0"/>
              <a:buChar char="•"/>
            </a:pPr>
            <a:endParaRPr lang="en-US" altLang="zh-CN" sz="2400" dirty="0" smtClean="0"/>
          </a:p>
          <a:p>
            <a:pPr lvl="1">
              <a:buFont typeface="Arial" pitchFamily="34" charset="0"/>
              <a:buChar char="•"/>
            </a:pPr>
            <a:endParaRPr lang="en-US" altLang="zh-CN" sz="2400" dirty="0" smtClean="0"/>
          </a:p>
          <a:p>
            <a:pPr>
              <a:buFont typeface="Wingdings" pitchFamily="2" charset="2"/>
              <a:buChar char="Ø"/>
            </a:pPr>
            <a:r>
              <a:rPr lang="en-US" altLang="zh-CN" sz="2800" dirty="0" smtClean="0"/>
              <a:t> GPU hardware enhancement</a:t>
            </a:r>
            <a:endParaRPr lang="en-US" altLang="zh-CN" sz="2400" dirty="0" smtClean="0"/>
          </a:p>
          <a:p>
            <a:pPr lvl="1">
              <a:buFont typeface="Arial" pitchFamily="34" charset="0"/>
              <a:buChar char="•"/>
            </a:pPr>
            <a:r>
              <a:rPr lang="en-US" altLang="zh-CN" sz="2400" dirty="0" smtClean="0"/>
              <a:t> Separate sensitive and insensitive GPU registers and memory into different aligned pages</a:t>
            </a:r>
          </a:p>
          <a:p>
            <a:pPr lvl="1">
              <a:buFont typeface="Arial" pitchFamily="34" charset="0"/>
              <a:buChar char="•"/>
            </a:pPr>
            <a:r>
              <a:rPr lang="en-US" altLang="zh-CN" sz="2400" dirty="0" smtClean="0"/>
              <a:t> Support R/W access control in all GPU page tables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29</a:t>
            </a:fld>
            <a:endParaRPr lang="en-US" dirty="0">
              <a:solidFill>
                <a:srgbClr val="000000"/>
              </a:solidFill>
            </a:endParaRPr>
          </a:p>
        </p:txBody>
      </p:sp>
      <p:sp>
        <p:nvSpPr>
          <p:cNvPr id="4" name="等腰三角形 4"/>
          <p:cNvSpPr/>
          <p:nvPr/>
        </p:nvSpPr>
        <p:spPr>
          <a:xfrm>
            <a:off x="1325488" y="2855568"/>
            <a:ext cx="936104" cy="792088"/>
          </a:xfrm>
          <a:prstGeom prst="triangle">
            <a:avLst/>
          </a:prstGeom>
          <a:solidFill>
            <a:srgbClr val="FF0000"/>
          </a:solidFill>
          <a:ln>
            <a:solidFill>
              <a:srgbClr val="FF0000"/>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五角星 5"/>
          <p:cNvSpPr/>
          <p:nvPr/>
        </p:nvSpPr>
        <p:spPr>
          <a:xfrm>
            <a:off x="2362200" y="3242320"/>
            <a:ext cx="648072" cy="720080"/>
          </a:xfrm>
          <a:prstGeom prst="star5">
            <a:avLst/>
          </a:prstGeom>
          <a:solidFill>
            <a:srgbClr val="008000"/>
          </a:solidFill>
          <a:ln>
            <a:solidFill>
              <a:srgbClr val="008000"/>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8000"/>
              </a:solidFill>
            </a:endParaRPr>
          </a:p>
        </p:txBody>
      </p:sp>
      <p:sp>
        <p:nvSpPr>
          <p:cNvPr id="6" name="TextBox 5"/>
          <p:cNvSpPr txBox="1"/>
          <p:nvPr/>
        </p:nvSpPr>
        <p:spPr>
          <a:xfrm>
            <a:off x="444215" y="1447800"/>
            <a:ext cx="1705390" cy="707886"/>
          </a:xfrm>
          <a:prstGeom prst="rect">
            <a:avLst/>
          </a:prstGeom>
          <a:noFill/>
        </p:spPr>
        <p:txBody>
          <a:bodyPr wrap="none" rtlCol="0">
            <a:spAutoFit/>
          </a:bodyPr>
          <a:lstStyle/>
          <a:p>
            <a:pPr algn="ctr"/>
            <a:r>
              <a:rPr lang="en-US" altLang="zh-CN" sz="2000" b="1" dirty="0" smtClean="0">
                <a:solidFill>
                  <a:srgbClr val="FF0000"/>
                </a:solidFill>
              </a:rPr>
              <a:t>OS/App</a:t>
            </a:r>
          </a:p>
          <a:p>
            <a:pPr algn="ctr"/>
            <a:r>
              <a:rPr lang="en-US" altLang="zh-CN" sz="2000" dirty="0" smtClean="0"/>
              <a:t>frame</a:t>
            </a:r>
            <a:r>
              <a:rPr lang="en-US" altLang="zh-CN" sz="2000" dirty="0"/>
              <a:t> </a:t>
            </a:r>
            <a:r>
              <a:rPr lang="en-US" altLang="zh-CN" sz="2000" dirty="0" smtClean="0"/>
              <a:t>buffer</a:t>
            </a:r>
            <a:r>
              <a:rPr lang="en-US" altLang="zh-CN" sz="2000" baseline="-25000" dirty="0" smtClean="0"/>
              <a:t>1</a:t>
            </a:r>
          </a:p>
        </p:txBody>
      </p:sp>
      <p:sp>
        <p:nvSpPr>
          <p:cNvPr id="7" name="矩形 11"/>
          <p:cNvSpPr/>
          <p:nvPr/>
        </p:nvSpPr>
        <p:spPr>
          <a:xfrm>
            <a:off x="893440" y="2594248"/>
            <a:ext cx="1656184" cy="1512168"/>
          </a:xfrm>
          <a:prstGeom prst="rect">
            <a:avLst/>
          </a:prstGeom>
          <a:no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12"/>
          <p:cNvSpPr/>
          <p:nvPr/>
        </p:nvSpPr>
        <p:spPr>
          <a:xfrm>
            <a:off x="1828800" y="2831232"/>
            <a:ext cx="1656184" cy="1512168"/>
          </a:xfrm>
          <a:prstGeom prst="rect">
            <a:avLst/>
          </a:prstGeom>
          <a:noFill/>
          <a:ln>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 name="Group 32"/>
          <p:cNvGrpSpPr/>
          <p:nvPr/>
        </p:nvGrpSpPr>
        <p:grpSpPr>
          <a:xfrm>
            <a:off x="1109464" y="2399315"/>
            <a:ext cx="7424936" cy="2499189"/>
            <a:chOff x="1109464" y="2399315"/>
            <a:chExt cx="7424936" cy="2499189"/>
          </a:xfrm>
        </p:grpSpPr>
        <p:grpSp>
          <p:nvGrpSpPr>
            <p:cNvPr id="32" name="Group 31"/>
            <p:cNvGrpSpPr/>
            <p:nvPr/>
          </p:nvGrpSpPr>
          <p:grpSpPr>
            <a:xfrm>
              <a:off x="1109464" y="2399315"/>
              <a:ext cx="7424936" cy="2499189"/>
              <a:chOff x="1109464" y="2399315"/>
              <a:chExt cx="7424936" cy="2499189"/>
            </a:xfrm>
          </p:grpSpPr>
          <p:sp>
            <p:nvSpPr>
              <p:cNvPr id="10" name="等腰三角形 14"/>
              <p:cNvSpPr/>
              <p:nvPr/>
            </p:nvSpPr>
            <p:spPr>
              <a:xfrm>
                <a:off x="3382048" y="3426986"/>
                <a:ext cx="936104" cy="792088"/>
              </a:xfrm>
              <a:prstGeom prst="triangle">
                <a:avLst/>
              </a:prstGeom>
              <a:solidFill>
                <a:srgbClr val="FF0000"/>
              </a:solidFill>
              <a:ln>
                <a:solidFill>
                  <a:srgbClr val="FF0000"/>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0" name="Group 29"/>
              <p:cNvGrpSpPr/>
              <p:nvPr/>
            </p:nvGrpSpPr>
            <p:grpSpPr>
              <a:xfrm>
                <a:off x="1109464" y="2399315"/>
                <a:ext cx="7424936" cy="2499189"/>
                <a:chOff x="1109464" y="2399315"/>
                <a:chExt cx="7424936" cy="2499189"/>
              </a:xfrm>
            </p:grpSpPr>
            <p:sp>
              <p:nvSpPr>
                <p:cNvPr id="13" name="矩形 24"/>
                <p:cNvSpPr/>
                <p:nvPr/>
              </p:nvSpPr>
              <p:spPr>
                <a:xfrm>
                  <a:off x="6878216" y="2983632"/>
                  <a:ext cx="1656184" cy="1512168"/>
                </a:xfrm>
                <a:prstGeom prst="rect">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25"/>
                <p:cNvSpPr/>
                <p:nvPr/>
              </p:nvSpPr>
              <p:spPr>
                <a:xfrm>
                  <a:off x="7350600" y="3240306"/>
                  <a:ext cx="936104" cy="792088"/>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五角星 26"/>
                <p:cNvSpPr/>
                <p:nvPr/>
              </p:nvSpPr>
              <p:spPr>
                <a:xfrm>
                  <a:off x="7467600" y="3312314"/>
                  <a:ext cx="648072" cy="720080"/>
                </a:xfrm>
                <a:prstGeom prst="star5">
                  <a:avLst/>
                </a:prstGeom>
                <a:solidFill>
                  <a:srgbClr val="008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箭头连接符 32"/>
                <p:cNvCxnSpPr/>
                <p:nvPr/>
              </p:nvCxnSpPr>
              <p:spPr>
                <a:xfrm flipH="1">
                  <a:off x="4343400" y="2924145"/>
                  <a:ext cx="581434" cy="80965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8" name="Group 27"/>
                <p:cNvGrpSpPr/>
                <p:nvPr/>
              </p:nvGrpSpPr>
              <p:grpSpPr>
                <a:xfrm>
                  <a:off x="1109464" y="2399315"/>
                  <a:ext cx="3456384" cy="2499189"/>
                  <a:chOff x="1109464" y="2399315"/>
                  <a:chExt cx="3456384" cy="2499189"/>
                </a:xfrm>
              </p:grpSpPr>
              <p:sp>
                <p:nvSpPr>
                  <p:cNvPr id="9" name="矩形 13"/>
                  <p:cNvSpPr/>
                  <p:nvPr/>
                </p:nvSpPr>
                <p:spPr>
                  <a:xfrm>
                    <a:off x="2909664" y="3170312"/>
                    <a:ext cx="1656184" cy="1512168"/>
                  </a:xfrm>
                  <a:prstGeom prst="rect">
                    <a:avLst/>
                  </a:prstGeom>
                  <a:noFill/>
                  <a:ln w="127000">
                    <a:solidFill>
                      <a:schemeClr val="tx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36"/>
                  <p:cNvCxnSpPr/>
                  <p:nvPr/>
                </p:nvCxnSpPr>
                <p:spPr>
                  <a:xfrm>
                    <a:off x="1109464" y="4322440"/>
                    <a:ext cx="2088232" cy="57606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直接连接符 42"/>
                  <p:cNvCxnSpPr/>
                  <p:nvPr/>
                </p:nvCxnSpPr>
                <p:spPr>
                  <a:xfrm>
                    <a:off x="2333664" y="2399315"/>
                    <a:ext cx="2009736" cy="5724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直接连接符 43"/>
                  <p:cNvCxnSpPr/>
                  <p:nvPr/>
                </p:nvCxnSpPr>
                <p:spPr>
                  <a:xfrm>
                    <a:off x="1901552" y="3530352"/>
                    <a:ext cx="2088232" cy="57606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cxnSp>
              <p:nvCxnSpPr>
                <p:cNvPr id="36" name="直接箭头连接符 32"/>
                <p:cNvCxnSpPr/>
                <p:nvPr/>
              </p:nvCxnSpPr>
              <p:spPr>
                <a:xfrm>
                  <a:off x="6019800" y="2924145"/>
                  <a:ext cx="740622" cy="65725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5001034" y="2647890"/>
                  <a:ext cx="1040144" cy="400110"/>
                </a:xfrm>
                <a:prstGeom prst="rect">
                  <a:avLst/>
                </a:prstGeom>
                <a:noFill/>
              </p:spPr>
              <p:txBody>
                <a:bodyPr wrap="none" rtlCol="0">
                  <a:spAutoFit/>
                </a:bodyPr>
                <a:lstStyle/>
                <a:p>
                  <a:pPr algn="ctr"/>
                  <a:r>
                    <a:rPr lang="en-US" altLang="zh-CN" sz="2000" b="1" dirty="0" smtClean="0"/>
                    <a:t>Screen</a:t>
                  </a:r>
                </a:p>
              </p:txBody>
            </p:sp>
          </p:grpSp>
        </p:grpSp>
        <p:sp>
          <p:nvSpPr>
            <p:cNvPr id="11" name="五角星 15"/>
            <p:cNvSpPr/>
            <p:nvPr/>
          </p:nvSpPr>
          <p:spPr>
            <a:xfrm>
              <a:off x="3505200" y="3547120"/>
              <a:ext cx="648072" cy="720080"/>
            </a:xfrm>
            <a:prstGeom prst="star5">
              <a:avLst/>
            </a:prstGeom>
            <a:solidFill>
              <a:srgbClr val="008000"/>
            </a:solidFill>
            <a:ln>
              <a:solidFill>
                <a:srgbClr val="008000"/>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2" name="直接箭头连接符 22"/>
          <p:cNvCxnSpPr>
            <a:stCxn id="6" idx="2"/>
          </p:cNvCxnSpPr>
          <p:nvPr/>
        </p:nvCxnSpPr>
        <p:spPr>
          <a:xfrm>
            <a:off x="1296910" y="2155686"/>
            <a:ext cx="379490" cy="58751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286000" y="1447800"/>
            <a:ext cx="1705390" cy="707886"/>
          </a:xfrm>
          <a:prstGeom prst="rect">
            <a:avLst/>
          </a:prstGeom>
          <a:noFill/>
        </p:spPr>
        <p:txBody>
          <a:bodyPr wrap="none" rtlCol="0">
            <a:spAutoFit/>
          </a:bodyPr>
          <a:lstStyle/>
          <a:p>
            <a:pPr algn="ctr"/>
            <a:r>
              <a:rPr lang="en-US" altLang="zh-CN" sz="2000" b="1" dirty="0" err="1" smtClean="0">
                <a:solidFill>
                  <a:srgbClr val="008000"/>
                </a:solidFill>
              </a:rPr>
              <a:t>SecApp</a:t>
            </a:r>
            <a:endParaRPr lang="en-US" altLang="zh-CN" sz="2000" b="1" dirty="0" smtClean="0">
              <a:solidFill>
                <a:srgbClr val="008000"/>
              </a:solidFill>
            </a:endParaRPr>
          </a:p>
          <a:p>
            <a:pPr algn="ctr"/>
            <a:r>
              <a:rPr lang="en-US" altLang="zh-CN" sz="2000" dirty="0"/>
              <a:t>f</a:t>
            </a:r>
            <a:r>
              <a:rPr lang="en-US" altLang="zh-CN" sz="2000" dirty="0" smtClean="0"/>
              <a:t>rame buffer</a:t>
            </a:r>
            <a:r>
              <a:rPr lang="en-US" altLang="zh-CN" sz="2000" baseline="-25000" dirty="0" smtClean="0"/>
              <a:t>2</a:t>
            </a:r>
            <a:endParaRPr lang="zh-CN" altLang="en-US" sz="2000" baseline="-25000" dirty="0"/>
          </a:p>
        </p:txBody>
      </p:sp>
      <p:cxnSp>
        <p:nvCxnSpPr>
          <p:cNvPr id="17" name="直接箭头连接符 28"/>
          <p:cNvCxnSpPr/>
          <p:nvPr/>
        </p:nvCxnSpPr>
        <p:spPr>
          <a:xfrm flipH="1">
            <a:off x="2894426" y="2155686"/>
            <a:ext cx="458374" cy="66371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9" name="Picture 4" descr="https://encrypted-tbn0.gstatic.com/images?q=tbn:ANd9GcRq0n_7DxbEnxRsRT3nvMH-ESqh_vuTUL7hfTombqfleCcwWL06NQJfSeqW"/>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10800000" flipH="1" flipV="1">
            <a:off x="5181601" y="3505200"/>
            <a:ext cx="725556" cy="762000"/>
          </a:xfrm>
          <a:prstGeom prst="rect">
            <a:avLst/>
          </a:prstGeom>
          <a:noFill/>
          <a:extLst>
            <a:ext uri="{909E8E84-426E-40dd-AFC4-6F175D3DCCD1}">
              <a14:hiddenFill xmlns:a14="http://schemas.microsoft.com/office/drawing/2010/main" xmlns="">
                <a:solidFill>
                  <a:srgbClr val="FFFFFF"/>
                </a:solidFill>
              </a14:hiddenFill>
            </a:ext>
          </a:extLst>
        </p:spPr>
      </p:pic>
      <p:sp>
        <p:nvSpPr>
          <p:cNvPr id="48" name="TextBox 47"/>
          <p:cNvSpPr txBox="1"/>
          <p:nvPr/>
        </p:nvSpPr>
        <p:spPr>
          <a:xfrm>
            <a:off x="0" y="5297269"/>
            <a:ext cx="9144000" cy="1332131"/>
          </a:xfrm>
          <a:prstGeom prst="rect">
            <a:avLst/>
          </a:prstGeom>
          <a:solidFill>
            <a:schemeClr val="accent1"/>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2800" b="1" dirty="0" smtClean="0">
                <a:solidFill>
                  <a:schemeClr val="tx1"/>
                </a:solidFill>
              </a:rPr>
              <a:t> </a:t>
            </a:r>
          </a:p>
          <a:p>
            <a:pPr algn="ctr"/>
            <a:r>
              <a:rPr lang="en-US" altLang="zh-CN" sz="2800" b="1" dirty="0" smtClean="0">
                <a:solidFill>
                  <a:schemeClr val="tx1"/>
                </a:solidFill>
              </a:rPr>
              <a:t>Challenge: Ideal Trusted Display </a:t>
            </a:r>
          </a:p>
          <a:p>
            <a:pPr algn="ctr"/>
            <a:r>
              <a:rPr lang="en-US" altLang="zh-CN" sz="2800" b="1" dirty="0" smtClean="0">
                <a:solidFill>
                  <a:schemeClr val="tx1"/>
                </a:solidFill>
              </a:rPr>
              <a:t>when </a:t>
            </a:r>
            <a:r>
              <a:rPr lang="en-US" altLang="zh-CN" sz="2800" b="1" kern="0" dirty="0" smtClean="0">
                <a:solidFill>
                  <a:srgbClr val="1C1C1C"/>
                </a:solidFill>
              </a:rPr>
              <a:t>Screen </a:t>
            </a:r>
            <a:r>
              <a:rPr lang="en-US" altLang="zh-CN" sz="2800" b="1" kern="0" dirty="0">
                <a:solidFill>
                  <a:srgbClr val="1C1C1C"/>
                </a:solidFill>
              </a:rPr>
              <a:t>&amp; GPU </a:t>
            </a:r>
            <a:r>
              <a:rPr lang="en-US" altLang="zh-CN" sz="2800" b="1" kern="0" dirty="0" smtClean="0">
                <a:solidFill>
                  <a:srgbClr val="1C1C1C"/>
                </a:solidFill>
              </a:rPr>
              <a:t>are Shared </a:t>
            </a:r>
            <a:r>
              <a:rPr lang="en-US" altLang="zh-CN" sz="2800" b="1" kern="0" dirty="0">
                <a:solidFill>
                  <a:srgbClr val="1C1C1C"/>
                </a:solidFill>
              </a:rPr>
              <a:t>at Any </a:t>
            </a:r>
            <a:r>
              <a:rPr lang="en-US" altLang="zh-CN" sz="2800" b="1" kern="0" dirty="0" smtClean="0">
                <a:solidFill>
                  <a:srgbClr val="1C1C1C"/>
                </a:solidFill>
              </a:rPr>
              <a:t>Time </a:t>
            </a:r>
          </a:p>
          <a:p>
            <a:pPr algn="ctr"/>
            <a:r>
              <a:rPr lang="en-US" altLang="zh-CN" sz="2800" b="1" kern="0" dirty="0" smtClean="0">
                <a:solidFill>
                  <a:srgbClr val="1C1C1C"/>
                </a:solidFill>
              </a:rPr>
              <a:t>(</a:t>
            </a:r>
            <a:r>
              <a:rPr lang="en-US" altLang="zh-CN" sz="2800" b="1" i="1" kern="0" dirty="0" smtClean="0">
                <a:solidFill>
                  <a:srgbClr val="1C1C1C"/>
                </a:solidFill>
              </a:rPr>
              <a:t>not </a:t>
            </a:r>
            <a:r>
              <a:rPr lang="en-US" altLang="zh-CN" sz="2800" b="1" kern="0" dirty="0" smtClean="0">
                <a:solidFill>
                  <a:srgbClr val="1C1C1C"/>
                </a:solidFill>
              </a:rPr>
              <a:t>exclusively)</a:t>
            </a:r>
            <a:endParaRPr lang="en-US" altLang="zh-CN" sz="2800" b="1" kern="0" dirty="0">
              <a:solidFill>
                <a:srgbClr val="1C1C1C"/>
              </a:solidFill>
            </a:endParaRPr>
          </a:p>
          <a:p>
            <a:pPr algn="ctr"/>
            <a:r>
              <a:rPr lang="en-US" altLang="zh-CN" sz="2800" b="1" dirty="0" smtClean="0">
                <a:solidFill>
                  <a:schemeClr val="tx1"/>
                </a:solidFill>
              </a:rPr>
              <a:t> </a:t>
            </a:r>
          </a:p>
        </p:txBody>
      </p:sp>
      <p:grpSp>
        <p:nvGrpSpPr>
          <p:cNvPr id="24" name="Group 23"/>
          <p:cNvGrpSpPr/>
          <p:nvPr/>
        </p:nvGrpSpPr>
        <p:grpSpPr>
          <a:xfrm>
            <a:off x="3733800" y="1367135"/>
            <a:ext cx="1905000" cy="1223665"/>
            <a:chOff x="3733800" y="1367135"/>
            <a:chExt cx="1905000" cy="1223665"/>
          </a:xfrm>
        </p:grpSpPr>
        <p:sp>
          <p:nvSpPr>
            <p:cNvPr id="26" name="TextBox 25"/>
            <p:cNvSpPr txBox="1"/>
            <p:nvPr/>
          </p:nvSpPr>
          <p:spPr>
            <a:xfrm>
              <a:off x="3980958" y="1447800"/>
              <a:ext cx="1657842" cy="707886"/>
            </a:xfrm>
            <a:prstGeom prst="rect">
              <a:avLst/>
            </a:prstGeom>
            <a:noFill/>
          </p:spPr>
          <p:txBody>
            <a:bodyPr wrap="none" rtlCol="0">
              <a:spAutoFit/>
            </a:bodyPr>
            <a:lstStyle/>
            <a:p>
              <a:pPr algn="ctr"/>
              <a:r>
                <a:rPr lang="en-US" altLang="zh-CN" sz="2000" b="1" dirty="0" err="1" smtClean="0">
                  <a:solidFill>
                    <a:srgbClr val="33CC33"/>
                  </a:solidFill>
                </a:rPr>
                <a:t>SecApp</a:t>
              </a:r>
              <a:endParaRPr lang="en-US" altLang="zh-CN" sz="2000" b="1" dirty="0" smtClean="0">
                <a:solidFill>
                  <a:srgbClr val="33CC33"/>
                </a:solidFill>
              </a:endParaRPr>
            </a:p>
            <a:p>
              <a:pPr algn="ctr"/>
              <a:r>
                <a:rPr lang="en-US" altLang="zh-CN" sz="2000" dirty="0"/>
                <a:t>f</a:t>
              </a:r>
              <a:r>
                <a:rPr lang="en-US" altLang="zh-CN" sz="2000" dirty="0" smtClean="0"/>
                <a:t>rame buffer</a:t>
              </a:r>
              <a:r>
                <a:rPr lang="en-US" altLang="zh-CN" sz="2000" baseline="-25000" dirty="0"/>
                <a:t>3</a:t>
              </a:r>
              <a:endParaRPr lang="zh-CN" altLang="en-US" sz="2000" baseline="-25000" dirty="0"/>
            </a:p>
          </p:txBody>
        </p:sp>
        <p:cxnSp>
          <p:nvCxnSpPr>
            <p:cNvPr id="27" name="直接箭头连接符 28"/>
            <p:cNvCxnSpPr/>
            <p:nvPr/>
          </p:nvCxnSpPr>
          <p:spPr>
            <a:xfrm flipH="1">
              <a:off x="4114800" y="2133600"/>
              <a:ext cx="305974" cy="457200"/>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3733800" y="1367135"/>
              <a:ext cx="492443" cy="461665"/>
            </a:xfrm>
            <a:prstGeom prst="rect">
              <a:avLst/>
            </a:prstGeom>
          </p:spPr>
          <p:txBody>
            <a:bodyPr wrap="none">
              <a:spAutoFit/>
            </a:bodyPr>
            <a:lstStyle/>
            <a:p>
              <a:pPr algn="ctr"/>
              <a:r>
                <a:rPr lang="en-US" sz="2400" b="1" dirty="0" smtClean="0"/>
                <a:t>…  </a:t>
              </a:r>
              <a:endParaRPr lang="en-US" sz="2400" b="1" dirty="0"/>
            </a:p>
          </p:txBody>
        </p:sp>
      </p:grpSp>
      <p:sp>
        <p:nvSpPr>
          <p:cNvPr id="31" name="Text Box 36"/>
          <p:cNvSpPr txBox="1">
            <a:spLocks noChangeArrowheads="1"/>
          </p:cNvSpPr>
          <p:nvPr/>
        </p:nvSpPr>
        <p:spPr bwMode="auto">
          <a:xfrm>
            <a:off x="152400" y="228600"/>
            <a:ext cx="73152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Screen Sharing </a:t>
            </a:r>
          </a:p>
        </p:txBody>
      </p:sp>
    </p:spTree>
    <p:extLst>
      <p:ext uri="{BB962C8B-B14F-4D97-AF65-F5344CB8AC3E}">
        <p14:creationId xmlns:p14="http://schemas.microsoft.com/office/powerpoint/2010/main" xmlns="" val="720555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8"/>
                                        </p:tgtEl>
                                        <p:attrNameLst>
                                          <p:attrName>style.visibility</p:attrName>
                                        </p:attrNameLst>
                                      </p:cBhvr>
                                      <p:to>
                                        <p:strVal val="visible"/>
                                      </p:to>
                                    </p:set>
                                    <p:anim calcmode="lin" valueType="num">
                                      <p:cBhvr additive="base">
                                        <p:cTn id="27" dur="500" fill="hold"/>
                                        <p:tgtEl>
                                          <p:spTgt spid="48"/>
                                        </p:tgtEl>
                                        <p:attrNameLst>
                                          <p:attrName>ppt_x</p:attrName>
                                        </p:attrNameLst>
                                      </p:cBhvr>
                                      <p:tavLst>
                                        <p:tav tm="0">
                                          <p:val>
                                            <p:strVal val="#ppt_x"/>
                                          </p:val>
                                        </p:tav>
                                        <p:tav tm="100000">
                                          <p:val>
                                            <p:strVal val="#ppt_x"/>
                                          </p:val>
                                        </p:tav>
                                      </p:tavLst>
                                    </p:anim>
                                    <p:anim calcmode="lin" valueType="num">
                                      <p:cBhvr additive="base">
                                        <p:cTn id="28"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6" grpId="0"/>
      <p:bldP spid="4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7" descr="j0139031[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a:off x="6677025" y="723900"/>
            <a:ext cx="533400" cy="736059"/>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3</a:t>
            </a:fld>
            <a:endParaRPr lang="en-US" dirty="0">
              <a:solidFill>
                <a:srgbClr val="000000"/>
              </a:solidFill>
            </a:endParaRPr>
          </a:p>
        </p:txBody>
      </p:sp>
      <p:sp>
        <p:nvSpPr>
          <p:cNvPr id="7" name="TextBox 6"/>
          <p:cNvSpPr txBox="1"/>
          <p:nvPr/>
        </p:nvSpPr>
        <p:spPr>
          <a:xfrm>
            <a:off x="0" y="2819400"/>
            <a:ext cx="2743200" cy="1015663"/>
          </a:xfrm>
          <a:prstGeom prst="rect">
            <a:avLst/>
          </a:prstGeom>
          <a:noFill/>
        </p:spPr>
        <p:txBody>
          <a:bodyPr wrap="square" rtlCol="0">
            <a:spAutoFit/>
          </a:bodyPr>
          <a:lstStyle/>
          <a:p>
            <a:pPr>
              <a:buFont typeface="Wingdings" pitchFamily="2" charset="2"/>
              <a:buChar char="Ø"/>
            </a:pPr>
            <a:r>
              <a:rPr lang="en-US" altLang="zh-CN" sz="2400" dirty="0" smtClean="0"/>
              <a:t> </a:t>
            </a:r>
            <a:r>
              <a:rPr lang="en-US" altLang="zh-CN" sz="2400" b="1" dirty="0" smtClean="0"/>
              <a:t>Security</a:t>
            </a:r>
          </a:p>
          <a:p>
            <a:endParaRPr lang="en-US" altLang="zh-CN" dirty="0" smtClean="0"/>
          </a:p>
          <a:p>
            <a:r>
              <a:rPr lang="en-US" altLang="zh-CN" dirty="0" smtClean="0"/>
              <a:t>while maintaining:</a:t>
            </a:r>
          </a:p>
        </p:txBody>
      </p:sp>
      <p:sp>
        <p:nvSpPr>
          <p:cNvPr id="9" name="Rectangle 8"/>
          <p:cNvSpPr/>
          <p:nvPr/>
        </p:nvSpPr>
        <p:spPr>
          <a:xfrm>
            <a:off x="6934200" y="1606087"/>
            <a:ext cx="914400" cy="527513"/>
          </a:xfrm>
          <a:prstGeom prst="rect">
            <a:avLst/>
          </a:prstGeom>
          <a:solidFill>
            <a:srgbClr val="0066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solidFill>
                  <a:schemeClr val="bg1"/>
                </a:solidFill>
              </a:rPr>
              <a:t>Sec-</a:t>
            </a:r>
          </a:p>
          <a:p>
            <a:pPr algn="ctr"/>
            <a:r>
              <a:rPr lang="en-US" sz="1600" b="1" dirty="0" smtClean="0">
                <a:solidFill>
                  <a:schemeClr val="bg1"/>
                </a:solidFill>
              </a:rPr>
              <a:t>App 1</a:t>
            </a:r>
            <a:endParaRPr lang="en-US" sz="1600" b="1" dirty="0">
              <a:solidFill>
                <a:schemeClr val="bg1"/>
              </a:solidFill>
            </a:endParaRPr>
          </a:p>
        </p:txBody>
      </p:sp>
      <p:grpSp>
        <p:nvGrpSpPr>
          <p:cNvPr id="14" name="Group 13"/>
          <p:cNvGrpSpPr/>
          <p:nvPr/>
        </p:nvGrpSpPr>
        <p:grpSpPr>
          <a:xfrm>
            <a:off x="5257800" y="1606086"/>
            <a:ext cx="1676399" cy="1670515"/>
            <a:chOff x="1139248" y="2193010"/>
            <a:chExt cx="1126245" cy="1670515"/>
          </a:xfrm>
        </p:grpSpPr>
        <p:sp>
          <p:nvSpPr>
            <p:cNvPr id="15" name="Rectangle 14"/>
            <p:cNvSpPr/>
            <p:nvPr/>
          </p:nvSpPr>
          <p:spPr>
            <a:xfrm>
              <a:off x="1139248" y="2796724"/>
              <a:ext cx="1126245" cy="1066801"/>
            </a:xfrm>
            <a:prstGeom prst="rect">
              <a:avLst/>
            </a:prstGeom>
            <a:solidFill>
              <a:srgbClr val="FF0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bg1"/>
                  </a:solidFill>
                </a:rPr>
                <a:t>Operating</a:t>
              </a:r>
            </a:p>
            <a:p>
              <a:pPr algn="ctr"/>
              <a:r>
                <a:rPr lang="en-US" sz="1600" dirty="0" smtClean="0">
                  <a:solidFill>
                    <a:schemeClr val="bg1"/>
                  </a:solidFill>
                </a:rPr>
                <a:t>System</a:t>
              </a:r>
            </a:p>
            <a:p>
              <a:pPr algn="ctr"/>
              <a:r>
                <a:rPr lang="en-US" sz="1600" dirty="0" smtClean="0">
                  <a:solidFill>
                    <a:schemeClr val="bg1"/>
                  </a:solidFill>
                </a:rPr>
                <a:t>(unmodified)</a:t>
              </a:r>
              <a:endParaRPr lang="en-US" sz="1600" dirty="0">
                <a:solidFill>
                  <a:schemeClr val="bg1"/>
                </a:solidFill>
              </a:endParaRPr>
            </a:p>
          </p:txBody>
        </p:sp>
        <p:sp>
          <p:nvSpPr>
            <p:cNvPr id="16" name="Rectangle 15"/>
            <p:cNvSpPr/>
            <p:nvPr/>
          </p:nvSpPr>
          <p:spPr>
            <a:xfrm>
              <a:off x="1139248" y="2193010"/>
              <a:ext cx="551772" cy="527514"/>
            </a:xfrm>
            <a:prstGeom prst="rect">
              <a:avLst/>
            </a:prstGeom>
            <a:solidFill>
              <a:srgbClr val="FF0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solidFill>
                    <a:schemeClr val="bg1"/>
                  </a:solidFill>
                </a:rPr>
                <a:t>App</a:t>
              </a:r>
              <a:endParaRPr lang="en-US" b="1" dirty="0">
                <a:solidFill>
                  <a:schemeClr val="bg1"/>
                </a:solidFill>
              </a:endParaRPr>
            </a:p>
          </p:txBody>
        </p:sp>
      </p:grpSp>
      <p:sp>
        <p:nvSpPr>
          <p:cNvPr id="18" name="Rounded Rectangle 17"/>
          <p:cNvSpPr/>
          <p:nvPr/>
        </p:nvSpPr>
        <p:spPr>
          <a:xfrm>
            <a:off x="5562600" y="3962400"/>
            <a:ext cx="3200400" cy="328280"/>
          </a:xfrm>
          <a:prstGeom prst="roundRect">
            <a:avLst/>
          </a:prstGeom>
          <a:no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tx1"/>
                </a:solidFill>
              </a:rPr>
              <a:t>Graphics Processing Unit </a:t>
            </a:r>
            <a:r>
              <a:rPr lang="en-US" sz="1600" b="1" dirty="0" smtClean="0">
                <a:solidFill>
                  <a:schemeClr val="tx1"/>
                </a:solidFill>
              </a:rPr>
              <a:t>(GPU)</a:t>
            </a:r>
            <a:endParaRPr lang="en-US" sz="1600" b="1" dirty="0">
              <a:solidFill>
                <a:schemeClr val="tx1"/>
              </a:solidFill>
            </a:endParaRPr>
          </a:p>
        </p:txBody>
      </p:sp>
      <p:sp>
        <p:nvSpPr>
          <p:cNvPr id="22" name="Rectangle 21"/>
          <p:cNvSpPr/>
          <p:nvPr/>
        </p:nvSpPr>
        <p:spPr>
          <a:xfrm>
            <a:off x="6297605" y="1524000"/>
            <a:ext cx="492443" cy="461665"/>
          </a:xfrm>
          <a:prstGeom prst="rect">
            <a:avLst/>
          </a:prstGeom>
        </p:spPr>
        <p:txBody>
          <a:bodyPr wrap="none">
            <a:spAutoFit/>
          </a:bodyPr>
          <a:lstStyle/>
          <a:p>
            <a:pPr algn="ctr"/>
            <a:r>
              <a:rPr lang="en-US" sz="2400" b="1" dirty="0" smtClean="0"/>
              <a:t>…</a:t>
            </a:r>
            <a:endParaRPr lang="en-US" sz="2400" b="1" dirty="0"/>
          </a:p>
        </p:txBody>
      </p:sp>
      <p:sp>
        <p:nvSpPr>
          <p:cNvPr id="20" name="Line 41"/>
          <p:cNvSpPr>
            <a:spLocks noChangeShapeType="1"/>
          </p:cNvSpPr>
          <p:nvPr/>
        </p:nvSpPr>
        <p:spPr bwMode="auto">
          <a:xfrm flipH="1">
            <a:off x="7346732" y="2133600"/>
            <a:ext cx="0" cy="1828800"/>
          </a:xfrm>
          <a:prstGeom prst="line">
            <a:avLst/>
          </a:prstGeom>
          <a:noFill/>
          <a:ln w="38100">
            <a:solidFill>
              <a:schemeClr val="tx1"/>
            </a:solidFill>
            <a:prstDash val="solid"/>
            <a:round/>
            <a:headEnd type="none" w="med" len="med"/>
            <a:tailEnd type="arrow"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sp>
        <p:nvSpPr>
          <p:cNvPr id="30" name="Line 41"/>
          <p:cNvSpPr>
            <a:spLocks noChangeShapeType="1"/>
          </p:cNvSpPr>
          <p:nvPr/>
        </p:nvSpPr>
        <p:spPr bwMode="auto">
          <a:xfrm flipH="1">
            <a:off x="8382000" y="2133600"/>
            <a:ext cx="0" cy="1824038"/>
          </a:xfrm>
          <a:prstGeom prst="line">
            <a:avLst/>
          </a:prstGeom>
          <a:noFill/>
          <a:ln w="38100">
            <a:solidFill>
              <a:schemeClr val="tx1"/>
            </a:solidFill>
            <a:prstDash val="solid"/>
            <a:round/>
            <a:headEnd type="none" w="med" len="med"/>
            <a:tailEnd type="arrow"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endParaRPr>
          </a:p>
        </p:txBody>
      </p:sp>
      <p:sp>
        <p:nvSpPr>
          <p:cNvPr id="29" name="Rectangle 28"/>
          <p:cNvSpPr/>
          <p:nvPr/>
        </p:nvSpPr>
        <p:spPr>
          <a:xfrm>
            <a:off x="8001000" y="1600200"/>
            <a:ext cx="914400" cy="533400"/>
          </a:xfrm>
          <a:prstGeom prst="rect">
            <a:avLst/>
          </a:prstGeom>
          <a:solidFill>
            <a:srgbClr val="33CC33"/>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solidFill>
                  <a:schemeClr val="bg1"/>
                </a:solidFill>
              </a:rPr>
              <a:t>Sec-</a:t>
            </a:r>
          </a:p>
          <a:p>
            <a:pPr algn="ctr"/>
            <a:r>
              <a:rPr lang="en-US" sz="1600" b="1" dirty="0" smtClean="0">
                <a:solidFill>
                  <a:schemeClr val="bg1"/>
                </a:solidFill>
              </a:rPr>
              <a:t>App 2</a:t>
            </a:r>
            <a:endParaRPr lang="en-US" sz="1600" b="1" dirty="0">
              <a:solidFill>
                <a:schemeClr val="bg1"/>
              </a:solidFill>
            </a:endParaRPr>
          </a:p>
        </p:txBody>
      </p:sp>
      <p:sp>
        <p:nvSpPr>
          <p:cNvPr id="23" name="Line 41"/>
          <p:cNvSpPr>
            <a:spLocks noChangeShapeType="1"/>
          </p:cNvSpPr>
          <p:nvPr/>
        </p:nvSpPr>
        <p:spPr bwMode="auto">
          <a:xfrm flipH="1">
            <a:off x="6096000" y="1447800"/>
            <a:ext cx="838200" cy="457200"/>
          </a:xfrm>
          <a:prstGeom prst="line">
            <a:avLst/>
          </a:prstGeom>
          <a:noFill/>
          <a:ln w="127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sp>
        <p:nvSpPr>
          <p:cNvPr id="24" name="Line 41"/>
          <p:cNvSpPr>
            <a:spLocks noChangeShapeType="1"/>
          </p:cNvSpPr>
          <p:nvPr/>
        </p:nvSpPr>
        <p:spPr bwMode="auto">
          <a:xfrm flipH="1">
            <a:off x="6429829" y="1447799"/>
            <a:ext cx="504370" cy="758371"/>
          </a:xfrm>
          <a:prstGeom prst="line">
            <a:avLst/>
          </a:prstGeom>
          <a:noFill/>
          <a:ln w="127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sp>
        <p:nvSpPr>
          <p:cNvPr id="25" name="Line 41"/>
          <p:cNvSpPr>
            <a:spLocks noChangeShapeType="1"/>
          </p:cNvSpPr>
          <p:nvPr/>
        </p:nvSpPr>
        <p:spPr bwMode="auto">
          <a:xfrm>
            <a:off x="6934200" y="1447800"/>
            <a:ext cx="1524000" cy="152400"/>
          </a:xfrm>
          <a:prstGeom prst="line">
            <a:avLst/>
          </a:prstGeom>
          <a:noFill/>
          <a:ln w="127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grpSp>
        <p:nvGrpSpPr>
          <p:cNvPr id="8" name="Group 7"/>
          <p:cNvGrpSpPr/>
          <p:nvPr/>
        </p:nvGrpSpPr>
        <p:grpSpPr>
          <a:xfrm>
            <a:off x="0" y="4267200"/>
            <a:ext cx="8991600" cy="2286000"/>
            <a:chOff x="0" y="4267200"/>
            <a:chExt cx="8991600" cy="2286000"/>
          </a:xfrm>
        </p:grpSpPr>
        <p:grpSp>
          <p:nvGrpSpPr>
            <p:cNvPr id="5" name="Group 4"/>
            <p:cNvGrpSpPr/>
            <p:nvPr/>
          </p:nvGrpSpPr>
          <p:grpSpPr>
            <a:xfrm>
              <a:off x="0" y="4552950"/>
              <a:ext cx="8991600" cy="2000250"/>
              <a:chOff x="0" y="4552950"/>
              <a:chExt cx="8991600" cy="2000250"/>
            </a:xfrm>
          </p:grpSpPr>
          <p:pic>
            <p:nvPicPr>
              <p:cNvPr id="26" name="Picture 2" descr="http://www.geek.com/wp-content/uploads/2010/04/qubesOS_many-appvms.jpg"/>
              <p:cNvPicPr>
                <a:picLocks noChangeAspect="1" noChangeArrowheads="1"/>
              </p:cNvPicPr>
              <p:nvPr/>
            </p:nvPicPr>
            <p:blipFill>
              <a:blip r:embed="rId4" cstate="print"/>
              <a:srcRect/>
              <a:stretch>
                <a:fillRect/>
              </a:stretch>
            </p:blipFill>
            <p:spPr bwMode="auto">
              <a:xfrm>
                <a:off x="5105400" y="4552950"/>
                <a:ext cx="3886200" cy="2000250"/>
              </a:xfrm>
              <a:prstGeom prst="rect">
                <a:avLst/>
              </a:prstGeom>
              <a:noFill/>
            </p:spPr>
          </p:pic>
          <p:sp>
            <p:nvSpPr>
              <p:cNvPr id="27" name="Rectangle 26"/>
              <p:cNvSpPr/>
              <p:nvPr/>
            </p:nvSpPr>
            <p:spPr bwMode="auto">
              <a:xfrm>
                <a:off x="5943600" y="5181600"/>
                <a:ext cx="838200" cy="533400"/>
              </a:xfrm>
              <a:prstGeom prst="rect">
                <a:avLst/>
              </a:prstGeom>
              <a:no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31" name="Rectangle 30"/>
              <p:cNvSpPr/>
              <p:nvPr/>
            </p:nvSpPr>
            <p:spPr bwMode="auto">
              <a:xfrm>
                <a:off x="7239000" y="4857750"/>
                <a:ext cx="838200" cy="457200"/>
              </a:xfrm>
              <a:prstGeom prst="rect">
                <a:avLst/>
              </a:prstGeom>
              <a:no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32" name="Rectangle 31"/>
              <p:cNvSpPr/>
              <p:nvPr/>
            </p:nvSpPr>
            <p:spPr bwMode="auto">
              <a:xfrm>
                <a:off x="8153400" y="5257800"/>
                <a:ext cx="762000" cy="533400"/>
              </a:xfrm>
              <a:prstGeom prst="rect">
                <a:avLst/>
              </a:prstGeom>
              <a:noFill/>
              <a:ln w="254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33" name="Rectangle 32"/>
              <p:cNvSpPr/>
              <p:nvPr/>
            </p:nvSpPr>
            <p:spPr bwMode="auto">
              <a:xfrm>
                <a:off x="6858000" y="5486400"/>
                <a:ext cx="1143000" cy="533400"/>
              </a:xfrm>
              <a:prstGeom prst="rect">
                <a:avLst/>
              </a:prstGeom>
              <a:noFill/>
              <a:ln w="254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34" name="Rectangle 33"/>
              <p:cNvSpPr/>
              <p:nvPr/>
            </p:nvSpPr>
            <p:spPr bwMode="auto">
              <a:xfrm>
                <a:off x="6172200" y="4648200"/>
                <a:ext cx="990600" cy="457200"/>
              </a:xfrm>
              <a:prstGeom prst="rect">
                <a:avLst/>
              </a:prstGeom>
              <a:noFill/>
              <a:ln w="254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35" name="Rectangle 34"/>
              <p:cNvSpPr/>
              <p:nvPr/>
            </p:nvSpPr>
            <p:spPr bwMode="auto">
              <a:xfrm>
                <a:off x="6934200" y="6067425"/>
                <a:ext cx="762000" cy="381000"/>
              </a:xfrm>
              <a:prstGeom prst="rect">
                <a:avLst/>
              </a:prstGeom>
              <a:noFill/>
              <a:ln w="254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36" name="Rectangle 35"/>
              <p:cNvSpPr/>
              <p:nvPr/>
            </p:nvSpPr>
            <p:spPr bwMode="auto">
              <a:xfrm>
                <a:off x="5562600" y="5791200"/>
                <a:ext cx="1143000" cy="609600"/>
              </a:xfrm>
              <a:prstGeom prst="rect">
                <a:avLst/>
              </a:prstGeom>
              <a:noFill/>
              <a:ln w="254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37" name="Rectangle 36"/>
              <p:cNvSpPr/>
              <p:nvPr/>
            </p:nvSpPr>
            <p:spPr bwMode="auto">
              <a:xfrm>
                <a:off x="5105400" y="4600575"/>
                <a:ext cx="838200" cy="533400"/>
              </a:xfrm>
              <a:prstGeom prst="rect">
                <a:avLst/>
              </a:prstGeom>
              <a:noFill/>
              <a:ln w="254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42" name="TextBox 41"/>
              <p:cNvSpPr txBox="1"/>
              <p:nvPr/>
            </p:nvSpPr>
            <p:spPr>
              <a:xfrm>
                <a:off x="5981700" y="5257800"/>
                <a:ext cx="762000" cy="369332"/>
              </a:xfrm>
              <a:prstGeom prst="rect">
                <a:avLst/>
              </a:prstGeom>
              <a:solidFill>
                <a:schemeClr val="bg1"/>
              </a:solidFill>
            </p:spPr>
            <p:txBody>
              <a:bodyPr wrap="square" rtlCol="0">
                <a:spAutoFit/>
              </a:bodyPr>
              <a:lstStyle/>
              <a:p>
                <a:pPr algn="ctr"/>
                <a:r>
                  <a:rPr lang="en-US" altLang="zh-CN" b="1" dirty="0" smtClean="0">
                    <a:solidFill>
                      <a:srgbClr val="FF0000"/>
                    </a:solidFill>
                  </a:rPr>
                  <a:t>App</a:t>
                </a:r>
                <a:endParaRPr lang="zh-CN" altLang="en-US" b="1" dirty="0">
                  <a:solidFill>
                    <a:srgbClr val="FF0000"/>
                  </a:solidFill>
                </a:endParaRPr>
              </a:p>
            </p:txBody>
          </p:sp>
          <p:sp>
            <p:nvSpPr>
              <p:cNvPr id="44" name="TextBox 43"/>
              <p:cNvSpPr txBox="1"/>
              <p:nvPr/>
            </p:nvSpPr>
            <p:spPr>
              <a:xfrm>
                <a:off x="7251700" y="4902200"/>
                <a:ext cx="762000" cy="369332"/>
              </a:xfrm>
              <a:prstGeom prst="rect">
                <a:avLst/>
              </a:prstGeom>
              <a:solidFill>
                <a:schemeClr val="bg1"/>
              </a:solidFill>
            </p:spPr>
            <p:txBody>
              <a:bodyPr wrap="square" rtlCol="0">
                <a:spAutoFit/>
              </a:bodyPr>
              <a:lstStyle/>
              <a:p>
                <a:pPr algn="ctr"/>
                <a:r>
                  <a:rPr lang="en-US" altLang="zh-CN" b="1" dirty="0" smtClean="0">
                    <a:solidFill>
                      <a:srgbClr val="FF0000"/>
                    </a:solidFill>
                  </a:rPr>
                  <a:t>App</a:t>
                </a:r>
                <a:endParaRPr lang="zh-CN" altLang="en-US" b="1" dirty="0">
                  <a:solidFill>
                    <a:srgbClr val="FF0000"/>
                  </a:solidFill>
                </a:endParaRPr>
              </a:p>
            </p:txBody>
          </p:sp>
          <p:sp>
            <p:nvSpPr>
              <p:cNvPr id="46" name="TextBox 45"/>
              <p:cNvSpPr txBox="1"/>
              <p:nvPr/>
            </p:nvSpPr>
            <p:spPr>
              <a:xfrm>
                <a:off x="6197600" y="4724400"/>
                <a:ext cx="914400" cy="307777"/>
              </a:xfrm>
              <a:prstGeom prst="rect">
                <a:avLst/>
              </a:prstGeom>
              <a:solidFill>
                <a:schemeClr val="bg1"/>
              </a:solidFill>
            </p:spPr>
            <p:txBody>
              <a:bodyPr wrap="square" rtlCol="0">
                <a:spAutoFit/>
              </a:bodyPr>
              <a:lstStyle/>
              <a:p>
                <a:pPr algn="ctr"/>
                <a:r>
                  <a:rPr lang="en-US" altLang="zh-CN" sz="1400" b="1" dirty="0" smtClean="0">
                    <a:solidFill>
                      <a:srgbClr val="33CC33"/>
                    </a:solidFill>
                  </a:rPr>
                  <a:t>SecApp</a:t>
                </a:r>
                <a:endParaRPr lang="zh-CN" altLang="en-US" sz="1400" b="1" dirty="0">
                  <a:solidFill>
                    <a:srgbClr val="33CC33"/>
                  </a:solidFill>
                </a:endParaRPr>
              </a:p>
            </p:txBody>
          </p:sp>
          <p:sp>
            <p:nvSpPr>
              <p:cNvPr id="47" name="TextBox 46"/>
              <p:cNvSpPr txBox="1"/>
              <p:nvPr/>
            </p:nvSpPr>
            <p:spPr>
              <a:xfrm>
                <a:off x="5130800" y="4726801"/>
                <a:ext cx="762000" cy="276999"/>
              </a:xfrm>
              <a:prstGeom prst="rect">
                <a:avLst/>
              </a:prstGeom>
              <a:solidFill>
                <a:schemeClr val="bg1"/>
              </a:solidFill>
            </p:spPr>
            <p:txBody>
              <a:bodyPr wrap="square" rtlCol="0">
                <a:spAutoFit/>
              </a:bodyPr>
              <a:lstStyle/>
              <a:p>
                <a:pPr algn="ctr"/>
                <a:r>
                  <a:rPr lang="en-US" altLang="zh-CN" sz="1200" b="1" dirty="0" smtClean="0">
                    <a:solidFill>
                      <a:srgbClr val="33CC33"/>
                    </a:solidFill>
                  </a:rPr>
                  <a:t>SecApp</a:t>
                </a:r>
                <a:endParaRPr lang="zh-CN" altLang="en-US" sz="1200" b="1" dirty="0">
                  <a:solidFill>
                    <a:srgbClr val="33CC33"/>
                  </a:solidFill>
                </a:endParaRPr>
              </a:p>
            </p:txBody>
          </p:sp>
          <p:sp>
            <p:nvSpPr>
              <p:cNvPr id="48" name="TextBox 47"/>
              <p:cNvSpPr txBox="1"/>
              <p:nvPr/>
            </p:nvSpPr>
            <p:spPr>
              <a:xfrm>
                <a:off x="6934200" y="6096000"/>
                <a:ext cx="762000" cy="276999"/>
              </a:xfrm>
              <a:prstGeom prst="rect">
                <a:avLst/>
              </a:prstGeom>
              <a:solidFill>
                <a:schemeClr val="bg1"/>
              </a:solidFill>
            </p:spPr>
            <p:txBody>
              <a:bodyPr wrap="square" rtlCol="0">
                <a:spAutoFit/>
              </a:bodyPr>
              <a:lstStyle/>
              <a:p>
                <a:pPr algn="ctr"/>
                <a:r>
                  <a:rPr lang="en-US" altLang="zh-CN" sz="1200" b="1" dirty="0" smtClean="0">
                    <a:solidFill>
                      <a:srgbClr val="33CC33"/>
                    </a:solidFill>
                  </a:rPr>
                  <a:t>SecApp</a:t>
                </a:r>
                <a:endParaRPr lang="zh-CN" altLang="en-US" sz="1200" b="1" dirty="0">
                  <a:solidFill>
                    <a:srgbClr val="33CC33"/>
                  </a:solidFill>
                </a:endParaRPr>
              </a:p>
            </p:txBody>
          </p:sp>
          <p:sp>
            <p:nvSpPr>
              <p:cNvPr id="49" name="TextBox 48"/>
              <p:cNvSpPr txBox="1"/>
              <p:nvPr/>
            </p:nvSpPr>
            <p:spPr>
              <a:xfrm>
                <a:off x="8153400" y="5410200"/>
                <a:ext cx="762000" cy="276999"/>
              </a:xfrm>
              <a:prstGeom prst="rect">
                <a:avLst/>
              </a:prstGeom>
              <a:solidFill>
                <a:schemeClr val="bg1"/>
              </a:solidFill>
            </p:spPr>
            <p:txBody>
              <a:bodyPr wrap="square" rtlCol="0">
                <a:spAutoFit/>
              </a:bodyPr>
              <a:lstStyle/>
              <a:p>
                <a:pPr algn="ctr"/>
                <a:r>
                  <a:rPr lang="en-US" altLang="zh-CN" sz="1200" b="1" dirty="0" smtClean="0">
                    <a:solidFill>
                      <a:srgbClr val="33CC33"/>
                    </a:solidFill>
                  </a:rPr>
                  <a:t>SecApp</a:t>
                </a:r>
                <a:endParaRPr lang="zh-CN" altLang="en-US" sz="1200" b="1" dirty="0">
                  <a:solidFill>
                    <a:srgbClr val="33CC33"/>
                  </a:solidFill>
                </a:endParaRPr>
              </a:p>
            </p:txBody>
          </p:sp>
          <p:sp>
            <p:nvSpPr>
              <p:cNvPr id="51" name="TextBox 50"/>
              <p:cNvSpPr txBox="1"/>
              <p:nvPr/>
            </p:nvSpPr>
            <p:spPr>
              <a:xfrm>
                <a:off x="6934200" y="5638800"/>
                <a:ext cx="914400" cy="307777"/>
              </a:xfrm>
              <a:prstGeom prst="rect">
                <a:avLst/>
              </a:prstGeom>
              <a:solidFill>
                <a:schemeClr val="bg1"/>
              </a:solidFill>
            </p:spPr>
            <p:txBody>
              <a:bodyPr wrap="square" rtlCol="0">
                <a:spAutoFit/>
              </a:bodyPr>
              <a:lstStyle/>
              <a:p>
                <a:pPr algn="ctr"/>
                <a:r>
                  <a:rPr lang="en-US" altLang="zh-CN" sz="1400" b="1" dirty="0" smtClean="0">
                    <a:solidFill>
                      <a:srgbClr val="33CC33"/>
                    </a:solidFill>
                  </a:rPr>
                  <a:t>SecApp</a:t>
                </a:r>
                <a:endParaRPr lang="zh-CN" altLang="en-US" sz="1400" b="1" dirty="0">
                  <a:solidFill>
                    <a:srgbClr val="33CC33"/>
                  </a:solidFill>
                </a:endParaRPr>
              </a:p>
            </p:txBody>
          </p:sp>
          <p:sp>
            <p:nvSpPr>
              <p:cNvPr id="52" name="TextBox 51"/>
              <p:cNvSpPr txBox="1"/>
              <p:nvPr/>
            </p:nvSpPr>
            <p:spPr>
              <a:xfrm>
                <a:off x="5676900" y="5943600"/>
                <a:ext cx="914400" cy="307777"/>
              </a:xfrm>
              <a:prstGeom prst="rect">
                <a:avLst/>
              </a:prstGeom>
              <a:solidFill>
                <a:schemeClr val="bg1"/>
              </a:solidFill>
            </p:spPr>
            <p:txBody>
              <a:bodyPr wrap="square" rtlCol="0">
                <a:spAutoFit/>
              </a:bodyPr>
              <a:lstStyle/>
              <a:p>
                <a:pPr algn="ctr"/>
                <a:r>
                  <a:rPr lang="en-US" altLang="zh-CN" sz="1400" b="1" dirty="0" smtClean="0">
                    <a:solidFill>
                      <a:srgbClr val="33CC33"/>
                    </a:solidFill>
                  </a:rPr>
                  <a:t>SecApp</a:t>
                </a:r>
                <a:endParaRPr lang="zh-CN" altLang="en-US" sz="1400" b="1" dirty="0">
                  <a:solidFill>
                    <a:srgbClr val="33CC33"/>
                  </a:solidFill>
                </a:endParaRPr>
              </a:p>
            </p:txBody>
          </p:sp>
          <p:sp>
            <p:nvSpPr>
              <p:cNvPr id="3" name="TextBox 2"/>
              <p:cNvSpPr txBox="1"/>
              <p:nvPr/>
            </p:nvSpPr>
            <p:spPr>
              <a:xfrm>
                <a:off x="0" y="5453033"/>
                <a:ext cx="2895600" cy="461665"/>
              </a:xfrm>
              <a:prstGeom prst="rect">
                <a:avLst/>
              </a:prstGeom>
              <a:noFill/>
            </p:spPr>
            <p:txBody>
              <a:bodyPr wrap="square" rtlCol="0">
                <a:spAutoFit/>
              </a:bodyPr>
              <a:lstStyle/>
              <a:p>
                <a:pPr marL="285750" indent="-285750">
                  <a:buFont typeface="Wingdings" charset="2"/>
                  <a:buChar char="Ø"/>
                </a:pPr>
                <a:r>
                  <a:rPr lang="en-US" altLang="zh-CN" sz="2400" b="1" dirty="0" smtClean="0"/>
                  <a:t>User Perception</a:t>
                </a:r>
              </a:p>
            </p:txBody>
          </p:sp>
        </p:grpSp>
        <p:sp>
          <p:nvSpPr>
            <p:cNvPr id="50" name="Line 41"/>
            <p:cNvSpPr>
              <a:spLocks noChangeShapeType="1"/>
            </p:cNvSpPr>
            <p:nvPr/>
          </p:nvSpPr>
          <p:spPr bwMode="auto">
            <a:xfrm flipH="1">
              <a:off x="7239000" y="4267200"/>
              <a:ext cx="0" cy="304800"/>
            </a:xfrm>
            <a:prstGeom prst="line">
              <a:avLst/>
            </a:prstGeom>
            <a:noFill/>
            <a:ln w="635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grpSp>
      <p:sp>
        <p:nvSpPr>
          <p:cNvPr id="53" name="Line 41"/>
          <p:cNvSpPr>
            <a:spLocks noChangeShapeType="1"/>
          </p:cNvSpPr>
          <p:nvPr/>
        </p:nvSpPr>
        <p:spPr bwMode="auto">
          <a:xfrm flipH="1">
            <a:off x="5867400" y="3276600"/>
            <a:ext cx="0" cy="685800"/>
          </a:xfrm>
          <a:prstGeom prst="line">
            <a:avLst/>
          </a:prstGeom>
          <a:noFill/>
          <a:ln w="38100">
            <a:solidFill>
              <a:schemeClr val="tx1"/>
            </a:solidFill>
            <a:prstDash val="solid"/>
            <a:round/>
            <a:headEnd type="none" w="med" len="med"/>
            <a:tailEnd type="arrow"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sp>
        <p:nvSpPr>
          <p:cNvPr id="56" name="Text Box 36"/>
          <p:cNvSpPr txBox="1">
            <a:spLocks noChangeArrowheads="1"/>
          </p:cNvSpPr>
          <p:nvPr/>
        </p:nvSpPr>
        <p:spPr bwMode="auto">
          <a:xfrm>
            <a:off x="0" y="304800"/>
            <a:ext cx="50292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Ideal Trusted Display</a:t>
            </a:r>
          </a:p>
        </p:txBody>
      </p:sp>
      <p:grpSp>
        <p:nvGrpSpPr>
          <p:cNvPr id="10" name="Group 9"/>
          <p:cNvGrpSpPr/>
          <p:nvPr/>
        </p:nvGrpSpPr>
        <p:grpSpPr>
          <a:xfrm>
            <a:off x="4267199" y="2057400"/>
            <a:ext cx="1295401" cy="1905000"/>
            <a:chOff x="4267199" y="2057400"/>
            <a:chExt cx="1295401" cy="1905000"/>
          </a:xfrm>
        </p:grpSpPr>
        <p:pic>
          <p:nvPicPr>
            <p:cNvPr id="51206" name="Picture 6" descr="https://cdn3.iconfinder.com/data/icons/gray-toolbar-3/512/spanner-512.png"/>
            <p:cNvPicPr>
              <a:picLocks noChangeAspect="1" noChangeArrowheads="1"/>
            </p:cNvPicPr>
            <p:nvPr/>
          </p:nvPicPr>
          <p:blipFill>
            <a:blip r:embed="rId5" cstate="print"/>
            <a:srcRect/>
            <a:stretch>
              <a:fillRect/>
            </a:stretch>
          </p:blipFill>
          <p:spPr bwMode="auto">
            <a:xfrm>
              <a:off x="4267199" y="2590800"/>
              <a:ext cx="685801" cy="685801"/>
            </a:xfrm>
            <a:prstGeom prst="rect">
              <a:avLst/>
            </a:prstGeom>
            <a:noFill/>
          </p:spPr>
        </p:pic>
        <p:sp>
          <p:nvSpPr>
            <p:cNvPr id="38" name="Line 41"/>
            <p:cNvSpPr>
              <a:spLocks noChangeShapeType="1"/>
            </p:cNvSpPr>
            <p:nvPr/>
          </p:nvSpPr>
          <p:spPr bwMode="auto">
            <a:xfrm flipH="1">
              <a:off x="4724400" y="2057400"/>
              <a:ext cx="533400" cy="838200"/>
            </a:xfrm>
            <a:prstGeom prst="line">
              <a:avLst/>
            </a:prstGeom>
            <a:noFill/>
            <a:ln w="127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sp>
          <p:nvSpPr>
            <p:cNvPr id="39" name="Line 41"/>
            <p:cNvSpPr>
              <a:spLocks noChangeShapeType="1"/>
            </p:cNvSpPr>
            <p:nvPr/>
          </p:nvSpPr>
          <p:spPr bwMode="auto">
            <a:xfrm flipH="1">
              <a:off x="4724400" y="2895600"/>
              <a:ext cx="533400" cy="0"/>
            </a:xfrm>
            <a:prstGeom prst="line">
              <a:avLst/>
            </a:prstGeom>
            <a:noFill/>
            <a:ln w="127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sp>
          <p:nvSpPr>
            <p:cNvPr id="40" name="Line 41"/>
            <p:cNvSpPr>
              <a:spLocks noChangeShapeType="1"/>
            </p:cNvSpPr>
            <p:nvPr/>
          </p:nvSpPr>
          <p:spPr bwMode="auto">
            <a:xfrm flipH="1" flipV="1">
              <a:off x="4724400" y="2895600"/>
              <a:ext cx="838200" cy="1066800"/>
            </a:xfrm>
            <a:prstGeom prst="line">
              <a:avLst/>
            </a:prstGeom>
            <a:noFill/>
            <a:ln w="127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pic>
          <p:nvPicPr>
            <p:cNvPr id="43" name="Picture 2" descr="http://www2.psd100.com/ppp/2013/11/0601/stop-sign-icon-1106111538.png"/>
            <p:cNvPicPr>
              <a:picLocks noChangeAspect="1" noChangeArrowheads="1"/>
            </p:cNvPicPr>
            <p:nvPr/>
          </p:nvPicPr>
          <p:blipFill>
            <a:blip r:embed="rId6" cstate="print"/>
            <a:srcRect/>
            <a:stretch>
              <a:fillRect/>
            </a:stretch>
          </p:blipFill>
          <p:spPr bwMode="auto">
            <a:xfrm>
              <a:off x="4419600" y="2743200"/>
              <a:ext cx="533400" cy="533400"/>
            </a:xfrm>
            <a:prstGeom prst="rect">
              <a:avLst/>
            </a:prstGeom>
            <a:noFill/>
          </p:spPr>
        </p:pic>
      </p:grpSp>
      <p:sp>
        <p:nvSpPr>
          <p:cNvPr id="55" name="TextBox 54"/>
          <p:cNvSpPr txBox="1"/>
          <p:nvPr/>
        </p:nvSpPr>
        <p:spPr>
          <a:xfrm>
            <a:off x="12700" y="3978166"/>
            <a:ext cx="2895600" cy="461665"/>
          </a:xfrm>
          <a:prstGeom prst="rect">
            <a:avLst/>
          </a:prstGeom>
          <a:noFill/>
        </p:spPr>
        <p:txBody>
          <a:bodyPr wrap="square" rtlCol="0">
            <a:spAutoFit/>
          </a:bodyPr>
          <a:lstStyle/>
          <a:p>
            <a:pPr marL="285750" indent="-285750">
              <a:buFont typeface="Wingdings" charset="2"/>
              <a:buChar char="Ø"/>
            </a:pPr>
            <a:r>
              <a:rPr lang="en-US" sz="2400" b="1" dirty="0" smtClean="0"/>
              <a:t>Compatibility</a:t>
            </a:r>
            <a:endParaRPr lang="en-US" sz="2400" b="1" dirty="0"/>
          </a:p>
        </p:txBody>
      </p:sp>
      <p:grpSp>
        <p:nvGrpSpPr>
          <p:cNvPr id="12" name="Group 11"/>
          <p:cNvGrpSpPr/>
          <p:nvPr/>
        </p:nvGrpSpPr>
        <p:grpSpPr>
          <a:xfrm>
            <a:off x="25400" y="3352800"/>
            <a:ext cx="8737600" cy="1833265"/>
            <a:chOff x="25400" y="3352800"/>
            <a:chExt cx="8737600" cy="1833265"/>
          </a:xfrm>
        </p:grpSpPr>
        <p:grpSp>
          <p:nvGrpSpPr>
            <p:cNvPr id="6" name="Group 5"/>
            <p:cNvGrpSpPr/>
            <p:nvPr/>
          </p:nvGrpSpPr>
          <p:grpSpPr>
            <a:xfrm>
              <a:off x="25400" y="3352800"/>
              <a:ext cx="8737600" cy="1833265"/>
              <a:chOff x="25400" y="3352800"/>
              <a:chExt cx="8737600" cy="1833265"/>
            </a:xfrm>
          </p:grpSpPr>
          <p:sp>
            <p:nvSpPr>
              <p:cNvPr id="28" name="Rectangle 27"/>
              <p:cNvSpPr/>
              <p:nvPr/>
            </p:nvSpPr>
            <p:spPr>
              <a:xfrm>
                <a:off x="5257800" y="3352800"/>
                <a:ext cx="3505200" cy="381000"/>
              </a:xfrm>
              <a:prstGeom prst="rect">
                <a:avLst/>
              </a:prstGeom>
              <a:solidFill>
                <a:srgbClr val="008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bg1"/>
                    </a:solidFill>
                  </a:rPr>
                  <a:t>Trusted Computing Base</a:t>
                </a:r>
              </a:p>
            </p:txBody>
          </p:sp>
          <p:sp>
            <p:nvSpPr>
              <p:cNvPr id="54" name="TextBox 53"/>
              <p:cNvSpPr txBox="1"/>
              <p:nvPr/>
            </p:nvSpPr>
            <p:spPr>
              <a:xfrm>
                <a:off x="25400" y="4724400"/>
                <a:ext cx="2895600" cy="461665"/>
              </a:xfrm>
              <a:prstGeom prst="rect">
                <a:avLst/>
              </a:prstGeom>
              <a:noFill/>
            </p:spPr>
            <p:txBody>
              <a:bodyPr wrap="square" rtlCol="0">
                <a:spAutoFit/>
              </a:bodyPr>
              <a:lstStyle/>
              <a:p>
                <a:pPr marL="285750" indent="-285750">
                  <a:buFont typeface="Wingdings" charset="2"/>
                  <a:buChar char="Ø"/>
                </a:pPr>
                <a:r>
                  <a:rPr lang="en-US" sz="2400" b="1" dirty="0" smtClean="0"/>
                  <a:t>Assurance</a:t>
                </a:r>
                <a:endParaRPr lang="en-US" sz="2400" b="1" dirty="0"/>
              </a:p>
            </p:txBody>
          </p:sp>
        </p:grpSp>
        <p:sp>
          <p:nvSpPr>
            <p:cNvPr id="57" name="Rounded Rectangle 56"/>
            <p:cNvSpPr/>
            <p:nvPr/>
          </p:nvSpPr>
          <p:spPr>
            <a:xfrm>
              <a:off x="5562600" y="3962400"/>
              <a:ext cx="3200400" cy="328280"/>
            </a:xfrm>
            <a:prstGeom prst="roundRect">
              <a:avLst/>
            </a:prstGeom>
            <a:solidFill>
              <a:srgbClr val="008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rgbClr val="FFFFFF"/>
                  </a:solidFill>
                </a:rPr>
                <a:t>Graphics Processing Unit </a:t>
              </a:r>
              <a:r>
                <a:rPr lang="en-US" sz="1600" b="1" dirty="0" smtClean="0">
                  <a:solidFill>
                    <a:srgbClr val="FFFFFF"/>
                  </a:solidFill>
                </a:rPr>
                <a:t>(GPU)</a:t>
              </a:r>
              <a:endParaRPr lang="en-US" sz="1600" b="1" dirty="0">
                <a:solidFill>
                  <a:srgbClr val="FFFFFF"/>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21"/>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25"/>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24"/>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23"/>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xit" presetSubtype="0" fill="hold" nodeType="withEffect">
                                  <p:stCondLst>
                                    <p:cond delay="0"/>
                                  </p:stCondLst>
                                  <p:childTnLst>
                                    <p:set>
                                      <p:cBhvr>
                                        <p:cTn id="36" dur="1" fill="hold">
                                          <p:stCondLst>
                                            <p:cond delay="0"/>
                                          </p:stCondLst>
                                        </p:cTn>
                                        <p:tgtEl>
                                          <p:spTgt spid="10"/>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5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30</a:t>
            </a:fld>
            <a:endParaRPr lang="en-US" dirty="0">
              <a:solidFill>
                <a:srgbClr val="000000"/>
              </a:solidFill>
            </a:endParaRPr>
          </a:p>
        </p:txBody>
      </p:sp>
      <p:sp>
        <p:nvSpPr>
          <p:cNvPr id="3" name="Text Box 36"/>
          <p:cNvSpPr txBox="1">
            <a:spLocks noChangeArrowheads="1"/>
          </p:cNvSpPr>
          <p:nvPr/>
        </p:nvSpPr>
        <p:spPr bwMode="auto">
          <a:xfrm>
            <a:off x="0" y="304800"/>
            <a:ext cx="78486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Evaluation: </a:t>
            </a:r>
            <a:r>
              <a:rPr lang="en-US" altLang="zh-CN" sz="2800" kern="0" dirty="0" smtClean="0">
                <a:solidFill>
                  <a:srgbClr val="1C1C1C"/>
                </a:solidFill>
              </a:rPr>
              <a:t>Performance (Latency)</a:t>
            </a:r>
          </a:p>
        </p:txBody>
      </p:sp>
      <p:pic>
        <p:nvPicPr>
          <p:cNvPr id="14" name="Picture 2"/>
          <p:cNvPicPr>
            <a:picLocks noChangeAspect="1" noChangeArrowheads="1"/>
          </p:cNvPicPr>
          <p:nvPr/>
        </p:nvPicPr>
        <p:blipFill>
          <a:blip r:embed="rId3" cstate="print"/>
          <a:srcRect/>
          <a:stretch>
            <a:fillRect/>
          </a:stretch>
        </p:blipFill>
        <p:spPr bwMode="auto">
          <a:xfrm>
            <a:off x="1223963" y="1447800"/>
            <a:ext cx="7691437" cy="1371600"/>
          </a:xfrm>
          <a:prstGeom prst="rect">
            <a:avLst/>
          </a:prstGeom>
          <a:noFill/>
          <a:ln w="9525">
            <a:noFill/>
            <a:miter lim="800000"/>
            <a:headEnd/>
            <a:tailEnd/>
          </a:ln>
        </p:spPr>
      </p:pic>
      <p:sp>
        <p:nvSpPr>
          <p:cNvPr id="15" name="TextBox 14"/>
          <p:cNvSpPr txBox="1"/>
          <p:nvPr/>
        </p:nvSpPr>
        <p:spPr>
          <a:xfrm>
            <a:off x="112317" y="1752600"/>
            <a:ext cx="954483" cy="400110"/>
          </a:xfrm>
          <a:prstGeom prst="rect">
            <a:avLst/>
          </a:prstGeom>
          <a:noFill/>
        </p:spPr>
        <p:txBody>
          <a:bodyPr wrap="none" rtlCol="0">
            <a:spAutoFit/>
          </a:bodyPr>
          <a:lstStyle/>
          <a:p>
            <a:pPr algn="ctr"/>
            <a:r>
              <a:rPr lang="en-US" altLang="zh-CN" sz="2000" b="1" dirty="0" smtClean="0"/>
              <a:t>Native</a:t>
            </a:r>
          </a:p>
        </p:txBody>
      </p:sp>
      <p:grpSp>
        <p:nvGrpSpPr>
          <p:cNvPr id="5" name="Group 25"/>
          <p:cNvGrpSpPr/>
          <p:nvPr/>
        </p:nvGrpSpPr>
        <p:grpSpPr>
          <a:xfrm>
            <a:off x="76200" y="4443607"/>
            <a:ext cx="8915400" cy="1700792"/>
            <a:chOff x="76200" y="4596007"/>
            <a:chExt cx="8915400" cy="1700792"/>
          </a:xfrm>
        </p:grpSpPr>
        <p:pic>
          <p:nvPicPr>
            <p:cNvPr id="2052" name="Picture 4"/>
            <p:cNvPicPr>
              <a:picLocks noChangeAspect="1" noChangeArrowheads="1"/>
            </p:cNvPicPr>
            <p:nvPr/>
          </p:nvPicPr>
          <p:blipFill>
            <a:blip r:embed="rId4" cstate="print"/>
            <a:srcRect/>
            <a:stretch>
              <a:fillRect/>
            </a:stretch>
          </p:blipFill>
          <p:spPr bwMode="auto">
            <a:xfrm>
              <a:off x="1371600" y="4925200"/>
              <a:ext cx="7620000" cy="1371599"/>
            </a:xfrm>
            <a:prstGeom prst="rect">
              <a:avLst/>
            </a:prstGeom>
            <a:noFill/>
            <a:ln w="9525">
              <a:noFill/>
              <a:miter lim="800000"/>
              <a:headEnd/>
              <a:tailEnd/>
            </a:ln>
          </p:spPr>
        </p:pic>
        <p:pic>
          <p:nvPicPr>
            <p:cNvPr id="31" name="Picture 2"/>
            <p:cNvPicPr>
              <a:picLocks noChangeAspect="1" noChangeArrowheads="1"/>
            </p:cNvPicPr>
            <p:nvPr/>
          </p:nvPicPr>
          <p:blipFill>
            <a:blip r:embed="rId5" cstate="print"/>
            <a:srcRect/>
            <a:stretch>
              <a:fillRect/>
            </a:stretch>
          </p:blipFill>
          <p:spPr bwMode="auto">
            <a:xfrm>
              <a:off x="228600" y="5257800"/>
              <a:ext cx="228600" cy="239486"/>
            </a:xfrm>
            <a:prstGeom prst="rect">
              <a:avLst/>
            </a:prstGeom>
            <a:noFill/>
            <a:ln w="9525">
              <a:noFill/>
              <a:miter lim="800000"/>
              <a:headEnd/>
              <a:tailEnd/>
            </a:ln>
          </p:spPr>
        </p:pic>
        <p:sp>
          <p:nvSpPr>
            <p:cNvPr id="13" name="TextBox 12"/>
            <p:cNvSpPr txBox="1"/>
            <p:nvPr/>
          </p:nvSpPr>
          <p:spPr>
            <a:xfrm>
              <a:off x="76200" y="5638800"/>
              <a:ext cx="1659429" cy="615553"/>
            </a:xfrm>
            <a:prstGeom prst="rect">
              <a:avLst/>
            </a:prstGeom>
            <a:noFill/>
          </p:spPr>
          <p:txBody>
            <a:bodyPr wrap="none" rtlCol="0">
              <a:spAutoFit/>
            </a:bodyPr>
            <a:lstStyle/>
            <a:p>
              <a:r>
                <a:rPr lang="en-US" b="1" dirty="0" err="1" smtClean="0">
                  <a:solidFill>
                    <a:srgbClr val="008000"/>
                  </a:solidFill>
                </a:rPr>
                <a:t>μHV</a:t>
              </a:r>
              <a:r>
                <a:rPr lang="en-US" dirty="0" smtClean="0"/>
                <a:t> +</a:t>
              </a:r>
            </a:p>
            <a:p>
              <a:r>
                <a:rPr lang="en-US" sz="1600" b="1" dirty="0"/>
                <a:t>t</a:t>
              </a:r>
              <a:r>
                <a:rPr lang="en-US" sz="1600" b="1" dirty="0" smtClean="0"/>
                <a:t>rusted display</a:t>
              </a:r>
              <a:endParaRPr lang="en-US" sz="1600" b="1" dirty="0"/>
            </a:p>
          </p:txBody>
        </p:sp>
        <p:sp>
          <p:nvSpPr>
            <p:cNvPr id="34" name="TextBox 33"/>
            <p:cNvSpPr txBox="1"/>
            <p:nvPr/>
          </p:nvSpPr>
          <p:spPr>
            <a:xfrm>
              <a:off x="1336357" y="4596007"/>
              <a:ext cx="492443" cy="280793"/>
            </a:xfrm>
            <a:prstGeom prst="rect">
              <a:avLst/>
            </a:prstGeom>
            <a:noFill/>
          </p:spPr>
          <p:txBody>
            <a:bodyPr wrap="none" rtlCol="0">
              <a:spAutoFit/>
            </a:bodyPr>
            <a:lstStyle/>
            <a:p>
              <a:r>
                <a:rPr lang="en-US" altLang="zh-CN" sz="1200" dirty="0" smtClean="0"/>
                <a:t>(ms)</a:t>
              </a:r>
              <a:endParaRPr lang="zh-CN" altLang="en-US" sz="1200" dirty="0"/>
            </a:p>
          </p:txBody>
        </p:sp>
      </p:grpSp>
      <p:grpSp>
        <p:nvGrpSpPr>
          <p:cNvPr id="6" name="Group 21"/>
          <p:cNvGrpSpPr/>
          <p:nvPr/>
        </p:nvGrpSpPr>
        <p:grpSpPr>
          <a:xfrm>
            <a:off x="84812" y="2819401"/>
            <a:ext cx="8868688" cy="1748425"/>
            <a:chOff x="84812" y="2819401"/>
            <a:chExt cx="8868688" cy="1748425"/>
          </a:xfrm>
        </p:grpSpPr>
        <p:pic>
          <p:nvPicPr>
            <p:cNvPr id="2051" name="Picture 3"/>
            <p:cNvPicPr>
              <a:picLocks noChangeAspect="1" noChangeArrowheads="1"/>
            </p:cNvPicPr>
            <p:nvPr/>
          </p:nvPicPr>
          <p:blipFill>
            <a:blip r:embed="rId6" cstate="print"/>
            <a:srcRect/>
            <a:stretch>
              <a:fillRect/>
            </a:stretch>
          </p:blipFill>
          <p:spPr bwMode="auto">
            <a:xfrm>
              <a:off x="1333500" y="3100194"/>
              <a:ext cx="7620000" cy="1467632"/>
            </a:xfrm>
            <a:prstGeom prst="rect">
              <a:avLst/>
            </a:prstGeom>
            <a:noFill/>
            <a:ln w="9525">
              <a:noFill/>
              <a:miter lim="800000"/>
              <a:headEnd/>
              <a:tailEnd/>
            </a:ln>
          </p:spPr>
        </p:pic>
        <p:pic>
          <p:nvPicPr>
            <p:cNvPr id="30" name="Picture 1"/>
            <p:cNvPicPr>
              <a:picLocks noChangeAspect="1" noChangeArrowheads="1"/>
            </p:cNvPicPr>
            <p:nvPr/>
          </p:nvPicPr>
          <p:blipFill>
            <a:blip r:embed="rId7" cstate="print"/>
            <a:srcRect/>
            <a:stretch>
              <a:fillRect/>
            </a:stretch>
          </p:blipFill>
          <p:spPr bwMode="auto">
            <a:xfrm>
              <a:off x="228600" y="3331926"/>
              <a:ext cx="228600" cy="231731"/>
            </a:xfrm>
            <a:prstGeom prst="rect">
              <a:avLst/>
            </a:prstGeom>
            <a:noFill/>
            <a:ln w="9525">
              <a:noFill/>
              <a:miter lim="800000"/>
              <a:headEnd/>
              <a:tailEnd/>
            </a:ln>
          </p:spPr>
        </p:pic>
        <p:sp>
          <p:nvSpPr>
            <p:cNvPr id="33" name="TextBox 32"/>
            <p:cNvSpPr txBox="1"/>
            <p:nvPr/>
          </p:nvSpPr>
          <p:spPr>
            <a:xfrm>
              <a:off x="1307782" y="2819401"/>
              <a:ext cx="492443" cy="280793"/>
            </a:xfrm>
            <a:prstGeom prst="rect">
              <a:avLst/>
            </a:prstGeom>
            <a:noFill/>
          </p:spPr>
          <p:txBody>
            <a:bodyPr wrap="none" rtlCol="0">
              <a:spAutoFit/>
            </a:bodyPr>
            <a:lstStyle/>
            <a:p>
              <a:r>
                <a:rPr lang="en-US" altLang="zh-CN" sz="1200" dirty="0" smtClean="0"/>
                <a:t>(ms)</a:t>
              </a:r>
              <a:endParaRPr lang="zh-CN" altLang="en-US" sz="1200" dirty="0"/>
            </a:p>
          </p:txBody>
        </p:sp>
        <p:sp>
          <p:nvSpPr>
            <p:cNvPr id="4" name="TextBox 3"/>
            <p:cNvSpPr txBox="1"/>
            <p:nvPr/>
          </p:nvSpPr>
          <p:spPr>
            <a:xfrm>
              <a:off x="84812" y="3640901"/>
              <a:ext cx="1210588" cy="369332"/>
            </a:xfrm>
            <a:prstGeom prst="rect">
              <a:avLst/>
            </a:prstGeom>
            <a:noFill/>
          </p:spPr>
          <p:txBody>
            <a:bodyPr wrap="none" rtlCol="0">
              <a:spAutoFit/>
            </a:bodyPr>
            <a:lstStyle/>
            <a:p>
              <a:r>
                <a:rPr lang="en-US" b="1" dirty="0" err="1" smtClean="0">
                  <a:solidFill>
                    <a:srgbClr val="008000"/>
                  </a:solidFill>
                </a:rPr>
                <a:t>μHV</a:t>
              </a:r>
              <a:r>
                <a:rPr lang="en-US" dirty="0" smtClean="0"/>
                <a:t> </a:t>
              </a:r>
              <a:r>
                <a:rPr lang="en-US" b="1" dirty="0" smtClean="0"/>
                <a:t>only</a:t>
              </a:r>
              <a:endParaRPr lang="en-US" b="1" dirty="0"/>
            </a:p>
          </p:txBody>
        </p:sp>
      </p:grpSp>
      <p:grpSp>
        <p:nvGrpSpPr>
          <p:cNvPr id="7" name="Group 26"/>
          <p:cNvGrpSpPr/>
          <p:nvPr/>
        </p:nvGrpSpPr>
        <p:grpSpPr>
          <a:xfrm>
            <a:off x="305957" y="2133600"/>
            <a:ext cx="8571343" cy="1921702"/>
            <a:chOff x="305957" y="2133600"/>
            <a:chExt cx="8571343" cy="1921702"/>
          </a:xfrm>
        </p:grpSpPr>
        <p:cxnSp>
          <p:nvCxnSpPr>
            <p:cNvPr id="16" name="Straight Connector 15"/>
            <p:cNvCxnSpPr/>
            <p:nvPr/>
          </p:nvCxnSpPr>
          <p:spPr bwMode="auto">
            <a:xfrm>
              <a:off x="1828800" y="2362200"/>
              <a:ext cx="7010400" cy="0"/>
            </a:xfrm>
            <a:prstGeom prst="line">
              <a:avLst/>
            </a:prstGeom>
            <a:solidFill>
              <a:schemeClr val="accent1"/>
            </a:solidFill>
            <a:ln w="38100" cap="flat" cmpd="sng" algn="ctr">
              <a:solidFill>
                <a:srgbClr val="0000FF"/>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 name="Straight Arrow Connector 16"/>
            <p:cNvCxnSpPr/>
            <p:nvPr/>
          </p:nvCxnSpPr>
          <p:spPr bwMode="auto">
            <a:xfrm>
              <a:off x="1219200" y="2362200"/>
              <a:ext cx="533400" cy="0"/>
            </a:xfrm>
            <a:prstGeom prst="straightConnector1">
              <a:avLst/>
            </a:prstGeom>
            <a:solidFill>
              <a:schemeClr val="accent1"/>
            </a:solidFill>
            <a:ln w="38100" cap="flat" cmpd="sng" algn="ctr">
              <a:solidFill>
                <a:srgbClr val="0000FF"/>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8" name="Straight Connector 17"/>
            <p:cNvCxnSpPr/>
            <p:nvPr/>
          </p:nvCxnSpPr>
          <p:spPr bwMode="auto">
            <a:xfrm>
              <a:off x="1866900" y="4055302"/>
              <a:ext cx="7010400" cy="0"/>
            </a:xfrm>
            <a:prstGeom prst="line">
              <a:avLst/>
            </a:prstGeom>
            <a:solidFill>
              <a:schemeClr val="accent1"/>
            </a:solidFill>
            <a:ln w="38100" cap="flat" cmpd="sng" algn="ctr">
              <a:solidFill>
                <a:srgbClr val="0000FF"/>
              </a:solidFill>
              <a:prstDash val="sys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9" name="Straight Arrow Connector 18"/>
            <p:cNvCxnSpPr/>
            <p:nvPr/>
          </p:nvCxnSpPr>
          <p:spPr bwMode="auto">
            <a:xfrm>
              <a:off x="1257300" y="4055302"/>
              <a:ext cx="533400" cy="0"/>
            </a:xfrm>
            <a:prstGeom prst="straightConnector1">
              <a:avLst/>
            </a:prstGeom>
            <a:solidFill>
              <a:schemeClr val="accent1"/>
            </a:solidFill>
            <a:ln w="38100" cap="flat" cmpd="sng" algn="ctr">
              <a:solidFill>
                <a:srgbClr val="0000FF"/>
              </a:solidFill>
              <a:prstDash val="solid"/>
              <a:round/>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1" name="Rectangle 20"/>
            <p:cNvSpPr/>
            <p:nvPr/>
          </p:nvSpPr>
          <p:spPr>
            <a:xfrm>
              <a:off x="305957" y="2133600"/>
              <a:ext cx="1053068" cy="738664"/>
            </a:xfrm>
            <a:prstGeom prst="rect">
              <a:avLst/>
            </a:prstGeom>
          </p:spPr>
          <p:txBody>
            <a:bodyPr wrap="none">
              <a:spAutoFit/>
            </a:bodyPr>
            <a:lstStyle/>
            <a:p>
              <a:r>
                <a:rPr lang="en-US" altLang="zh-CN" sz="1400" dirty="0" smtClean="0">
                  <a:solidFill>
                    <a:srgbClr val="0000FF"/>
                  </a:solidFill>
                </a:rPr>
                <a:t>   max</a:t>
              </a:r>
            </a:p>
            <a:p>
              <a:r>
                <a:rPr lang="en-US" altLang="zh-CN" sz="1400" dirty="0" smtClean="0">
                  <a:solidFill>
                    <a:srgbClr val="0000FF"/>
                  </a:solidFill>
                </a:rPr>
                <a:t>acceptable </a:t>
              </a:r>
            </a:p>
            <a:p>
              <a:r>
                <a:rPr lang="en-US" altLang="zh-CN" sz="1400" dirty="0">
                  <a:solidFill>
                    <a:srgbClr val="0000FF"/>
                  </a:solidFill>
                </a:rPr>
                <a:t> </a:t>
              </a:r>
              <a:r>
                <a:rPr lang="en-US" altLang="zh-CN" sz="1400" dirty="0" smtClean="0">
                  <a:solidFill>
                    <a:srgbClr val="0000FF"/>
                  </a:solidFill>
                </a:rPr>
                <a:t>latency</a:t>
              </a:r>
              <a:endParaRPr lang="zh-CN" altLang="en-US" sz="1400" dirty="0">
                <a:solidFill>
                  <a:srgbClr val="0000FF"/>
                </a:solidFill>
              </a:endParaRPr>
            </a:p>
          </p:txBody>
        </p:sp>
      </p:grpSp>
      <p:sp>
        <p:nvSpPr>
          <p:cNvPr id="25" name="TextBox 24"/>
          <p:cNvSpPr txBox="1"/>
          <p:nvPr/>
        </p:nvSpPr>
        <p:spPr>
          <a:xfrm>
            <a:off x="1230674" y="1170801"/>
            <a:ext cx="492443" cy="276999"/>
          </a:xfrm>
          <a:prstGeom prst="rect">
            <a:avLst/>
          </a:prstGeom>
          <a:noFill/>
        </p:spPr>
        <p:txBody>
          <a:bodyPr wrap="none" rtlCol="0">
            <a:spAutoFit/>
          </a:bodyPr>
          <a:lstStyle/>
          <a:p>
            <a:r>
              <a:rPr lang="en-US" altLang="zh-CN" sz="1200" dirty="0" smtClean="0"/>
              <a:t>(ms)</a:t>
            </a:r>
            <a:endParaRPr lang="zh-CN" altLang="en-US" sz="1200" dirty="0"/>
          </a:p>
        </p:txBody>
      </p:sp>
      <p:sp>
        <p:nvSpPr>
          <p:cNvPr id="23" name="TextBox 22"/>
          <p:cNvSpPr txBox="1"/>
          <p:nvPr/>
        </p:nvSpPr>
        <p:spPr>
          <a:xfrm>
            <a:off x="1371600" y="6172200"/>
            <a:ext cx="8001000" cy="461665"/>
          </a:xfrm>
          <a:prstGeom prst="rect">
            <a:avLst/>
          </a:prstGeom>
          <a:noFill/>
        </p:spPr>
        <p:txBody>
          <a:bodyPr wrap="square" rtlCol="0">
            <a:spAutoFit/>
          </a:bodyPr>
          <a:lstStyle/>
          <a:p>
            <a:r>
              <a:rPr lang="en-US" altLang="zh-CN" sz="2400" b="1" dirty="0" smtClean="0"/>
              <a:t>Un-optimized </a:t>
            </a:r>
            <a:r>
              <a:rPr lang="en-US" altLang="zh-CN" sz="2400" b="1" dirty="0" err="1" smtClean="0">
                <a:solidFill>
                  <a:srgbClr val="008000"/>
                </a:solidFill>
              </a:rPr>
              <a:t>μHV</a:t>
            </a:r>
            <a:r>
              <a:rPr lang="en-US" altLang="zh-CN" sz="2400" b="1" dirty="0" smtClean="0">
                <a:solidFill>
                  <a:schemeClr val="accent1">
                    <a:lumMod val="50000"/>
                  </a:schemeClr>
                </a:solidFill>
              </a:rPr>
              <a:t> </a:t>
            </a:r>
            <a:r>
              <a:rPr lang="en-US" altLang="zh-CN" sz="2400" b="1" dirty="0" smtClean="0"/>
              <a:t>further</a:t>
            </a:r>
            <a:r>
              <a:rPr lang="en-US" altLang="zh-CN" sz="2400" b="1" dirty="0" smtClean="0">
                <a:solidFill>
                  <a:schemeClr val="accent1">
                    <a:lumMod val="50000"/>
                  </a:schemeClr>
                </a:solidFill>
              </a:rPr>
              <a:t> </a:t>
            </a:r>
            <a:r>
              <a:rPr lang="en-US" altLang="zh-CN" sz="2400" b="1" dirty="0" smtClean="0">
                <a:solidFill>
                  <a:srgbClr val="000000"/>
                </a:solidFill>
              </a:rPr>
              <a:t>degrades user experience</a:t>
            </a:r>
          </a:p>
        </p:txBody>
      </p:sp>
      <p:sp>
        <p:nvSpPr>
          <p:cNvPr id="24" name="TextBox 23"/>
          <p:cNvSpPr txBox="1"/>
          <p:nvPr/>
        </p:nvSpPr>
        <p:spPr>
          <a:xfrm>
            <a:off x="8534400" y="2694801"/>
            <a:ext cx="679994" cy="276999"/>
          </a:xfrm>
          <a:prstGeom prst="rect">
            <a:avLst/>
          </a:prstGeom>
          <a:noFill/>
        </p:spPr>
        <p:txBody>
          <a:bodyPr wrap="none" rtlCol="0">
            <a:spAutoFit/>
          </a:bodyPr>
          <a:lstStyle/>
          <a:p>
            <a:r>
              <a:rPr lang="en-US" altLang="zh-CN" sz="1200" dirty="0" smtClean="0"/>
              <a:t>(frame)</a:t>
            </a:r>
            <a:endParaRPr lang="zh-CN" altLang="en-US" sz="1200" dirty="0"/>
          </a:p>
        </p:txBody>
      </p:sp>
      <p:sp>
        <p:nvSpPr>
          <p:cNvPr id="28" name="TextBox 27"/>
          <p:cNvSpPr txBox="1"/>
          <p:nvPr/>
        </p:nvSpPr>
        <p:spPr>
          <a:xfrm>
            <a:off x="8534400" y="4447401"/>
            <a:ext cx="679994" cy="276999"/>
          </a:xfrm>
          <a:prstGeom prst="rect">
            <a:avLst/>
          </a:prstGeom>
          <a:noFill/>
        </p:spPr>
        <p:txBody>
          <a:bodyPr wrap="none" rtlCol="0">
            <a:spAutoFit/>
          </a:bodyPr>
          <a:lstStyle/>
          <a:p>
            <a:r>
              <a:rPr lang="en-US" altLang="zh-CN" sz="1200" dirty="0" smtClean="0"/>
              <a:t>(frame)</a:t>
            </a:r>
            <a:endParaRPr lang="zh-CN" altLang="en-US" sz="1200" dirty="0"/>
          </a:p>
        </p:txBody>
      </p:sp>
      <p:sp>
        <p:nvSpPr>
          <p:cNvPr id="29" name="TextBox 28"/>
          <p:cNvSpPr txBox="1"/>
          <p:nvPr/>
        </p:nvSpPr>
        <p:spPr>
          <a:xfrm>
            <a:off x="8537576" y="6047601"/>
            <a:ext cx="679994" cy="276999"/>
          </a:xfrm>
          <a:prstGeom prst="rect">
            <a:avLst/>
          </a:prstGeom>
          <a:noFill/>
        </p:spPr>
        <p:txBody>
          <a:bodyPr wrap="none" rtlCol="0">
            <a:spAutoFit/>
          </a:bodyPr>
          <a:lstStyle/>
          <a:p>
            <a:r>
              <a:rPr lang="en-US" altLang="zh-CN" sz="1200" dirty="0" smtClean="0"/>
              <a:t>(frame)</a:t>
            </a:r>
            <a:endParaRPr lang="zh-CN" alt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Box 49"/>
          <p:cNvSpPr txBox="1"/>
          <p:nvPr/>
        </p:nvSpPr>
        <p:spPr>
          <a:xfrm>
            <a:off x="0" y="2804278"/>
            <a:ext cx="2895600" cy="3139321"/>
          </a:xfrm>
          <a:prstGeom prst="rect">
            <a:avLst/>
          </a:prstGeom>
          <a:noFill/>
        </p:spPr>
        <p:txBody>
          <a:bodyPr wrap="square" rtlCol="0">
            <a:spAutoFit/>
          </a:bodyPr>
          <a:lstStyle/>
          <a:p>
            <a:pPr>
              <a:buFont typeface="Wingdings" pitchFamily="2" charset="2"/>
              <a:buChar char="Ø"/>
            </a:pPr>
            <a:r>
              <a:rPr lang="en-US" altLang="zh-CN" sz="2400" dirty="0" smtClean="0"/>
              <a:t> </a:t>
            </a:r>
            <a:r>
              <a:rPr lang="en-US" altLang="zh-CN" sz="2400" b="1" dirty="0" smtClean="0"/>
              <a:t>Security</a:t>
            </a:r>
          </a:p>
          <a:p>
            <a:endParaRPr lang="en-US" altLang="zh-CN" dirty="0"/>
          </a:p>
          <a:p>
            <a:r>
              <a:rPr lang="en-US" altLang="zh-CN" dirty="0" smtClean="0"/>
              <a:t>while maintaining:</a:t>
            </a:r>
          </a:p>
          <a:p>
            <a:endParaRPr lang="en-US" altLang="zh-CN" dirty="0"/>
          </a:p>
          <a:p>
            <a:pPr>
              <a:buFont typeface="Wingdings" charset="2"/>
              <a:buChar char="Ø"/>
            </a:pPr>
            <a:r>
              <a:rPr lang="en-US" altLang="zh-CN" sz="2400" b="1" dirty="0" smtClean="0"/>
              <a:t> Compatibility</a:t>
            </a:r>
            <a:endParaRPr lang="en-US" altLang="zh-CN" sz="2400" dirty="0" smtClean="0"/>
          </a:p>
          <a:p>
            <a:endParaRPr lang="en-US" altLang="zh-CN" sz="2400" dirty="0" smtClean="0"/>
          </a:p>
          <a:p>
            <a:pPr>
              <a:buFont typeface="Wingdings" pitchFamily="2" charset="2"/>
              <a:buChar char="Ø"/>
            </a:pPr>
            <a:r>
              <a:rPr lang="en-US" altLang="zh-CN" sz="2400" dirty="0" smtClean="0"/>
              <a:t> </a:t>
            </a:r>
            <a:r>
              <a:rPr lang="en-US" altLang="zh-CN" sz="2400" b="1" dirty="0" smtClean="0"/>
              <a:t>Assurance</a:t>
            </a:r>
          </a:p>
          <a:p>
            <a:pPr>
              <a:buFont typeface="Wingdings" pitchFamily="2" charset="2"/>
              <a:buChar char="Ø"/>
            </a:pPr>
            <a:endParaRPr lang="en-US" altLang="zh-CN" sz="2400" dirty="0" smtClean="0"/>
          </a:p>
          <a:p>
            <a:pPr>
              <a:buFont typeface="Wingdings" pitchFamily="2" charset="2"/>
              <a:buChar char="Ø"/>
            </a:pPr>
            <a:r>
              <a:rPr lang="en-US" altLang="zh-CN" sz="2400" b="1" dirty="0"/>
              <a:t> </a:t>
            </a:r>
            <a:r>
              <a:rPr lang="en-US" altLang="zh-CN" sz="2400" b="1" dirty="0" smtClean="0"/>
              <a:t>User Perception</a:t>
            </a:r>
          </a:p>
        </p:txBody>
      </p:sp>
      <p:grpSp>
        <p:nvGrpSpPr>
          <p:cNvPr id="14" name="Group 13"/>
          <p:cNvGrpSpPr/>
          <p:nvPr/>
        </p:nvGrpSpPr>
        <p:grpSpPr>
          <a:xfrm>
            <a:off x="-152400" y="1371600"/>
            <a:ext cx="9144000" cy="5181600"/>
            <a:chOff x="-152400" y="1371600"/>
            <a:chExt cx="9144000" cy="5181600"/>
          </a:xfrm>
        </p:grpSpPr>
        <p:grpSp>
          <p:nvGrpSpPr>
            <p:cNvPr id="76" name="Group 75"/>
            <p:cNvGrpSpPr/>
            <p:nvPr/>
          </p:nvGrpSpPr>
          <p:grpSpPr>
            <a:xfrm>
              <a:off x="5105400" y="4267200"/>
              <a:ext cx="3886200" cy="2286000"/>
              <a:chOff x="5105400" y="4267200"/>
              <a:chExt cx="3886200" cy="2286000"/>
            </a:xfrm>
          </p:grpSpPr>
          <p:grpSp>
            <p:nvGrpSpPr>
              <p:cNvPr id="77" name="Group 76"/>
              <p:cNvGrpSpPr/>
              <p:nvPr/>
            </p:nvGrpSpPr>
            <p:grpSpPr>
              <a:xfrm>
                <a:off x="5105400" y="4552950"/>
                <a:ext cx="3886200" cy="2000250"/>
                <a:chOff x="5105400" y="4552950"/>
                <a:chExt cx="3886200" cy="2000250"/>
              </a:xfrm>
            </p:grpSpPr>
            <p:pic>
              <p:nvPicPr>
                <p:cNvPr id="79" name="Picture 2" descr="http://www.geek.com/wp-content/uploads/2010/04/qubesOS_many-appvms.jpg"/>
                <p:cNvPicPr>
                  <a:picLocks noChangeAspect="1" noChangeArrowheads="1"/>
                </p:cNvPicPr>
                <p:nvPr/>
              </p:nvPicPr>
              <p:blipFill>
                <a:blip r:embed="rId3" cstate="print"/>
                <a:srcRect/>
                <a:stretch>
                  <a:fillRect/>
                </a:stretch>
              </p:blipFill>
              <p:spPr bwMode="auto">
                <a:xfrm>
                  <a:off x="5105400" y="4552950"/>
                  <a:ext cx="3886200" cy="2000250"/>
                </a:xfrm>
                <a:prstGeom prst="rect">
                  <a:avLst/>
                </a:prstGeom>
                <a:noFill/>
              </p:spPr>
            </p:pic>
            <p:sp>
              <p:nvSpPr>
                <p:cNvPr id="80" name="Rectangle 79"/>
                <p:cNvSpPr/>
                <p:nvPr/>
              </p:nvSpPr>
              <p:spPr bwMode="auto">
                <a:xfrm>
                  <a:off x="5943600" y="5181600"/>
                  <a:ext cx="838200" cy="533400"/>
                </a:xfrm>
                <a:prstGeom prst="rect">
                  <a:avLst/>
                </a:prstGeom>
                <a:no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81" name="Rectangle 80"/>
                <p:cNvSpPr/>
                <p:nvPr/>
              </p:nvSpPr>
              <p:spPr bwMode="auto">
                <a:xfrm>
                  <a:off x="7239000" y="4857750"/>
                  <a:ext cx="838200" cy="457200"/>
                </a:xfrm>
                <a:prstGeom prst="rect">
                  <a:avLst/>
                </a:prstGeom>
                <a:no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82" name="Rectangle 81"/>
                <p:cNvSpPr/>
                <p:nvPr/>
              </p:nvSpPr>
              <p:spPr bwMode="auto">
                <a:xfrm>
                  <a:off x="8153400" y="5257800"/>
                  <a:ext cx="762000" cy="533400"/>
                </a:xfrm>
                <a:prstGeom prst="rect">
                  <a:avLst/>
                </a:prstGeom>
                <a:noFill/>
                <a:ln w="254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83" name="Rectangle 82"/>
                <p:cNvSpPr/>
                <p:nvPr/>
              </p:nvSpPr>
              <p:spPr bwMode="auto">
                <a:xfrm>
                  <a:off x="6858000" y="5486400"/>
                  <a:ext cx="1143000" cy="533400"/>
                </a:xfrm>
                <a:prstGeom prst="rect">
                  <a:avLst/>
                </a:prstGeom>
                <a:noFill/>
                <a:ln w="254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84" name="Rectangle 83"/>
                <p:cNvSpPr/>
                <p:nvPr/>
              </p:nvSpPr>
              <p:spPr bwMode="auto">
                <a:xfrm>
                  <a:off x="6172200" y="4648200"/>
                  <a:ext cx="990600" cy="457200"/>
                </a:xfrm>
                <a:prstGeom prst="rect">
                  <a:avLst/>
                </a:prstGeom>
                <a:noFill/>
                <a:ln w="254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85" name="Rectangle 84"/>
                <p:cNvSpPr/>
                <p:nvPr/>
              </p:nvSpPr>
              <p:spPr bwMode="auto">
                <a:xfrm>
                  <a:off x="6934200" y="6067425"/>
                  <a:ext cx="762000" cy="381000"/>
                </a:xfrm>
                <a:prstGeom prst="rect">
                  <a:avLst/>
                </a:prstGeom>
                <a:noFill/>
                <a:ln w="254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86" name="Rectangle 85"/>
                <p:cNvSpPr/>
                <p:nvPr/>
              </p:nvSpPr>
              <p:spPr bwMode="auto">
                <a:xfrm>
                  <a:off x="5562600" y="5791200"/>
                  <a:ext cx="1143000" cy="609600"/>
                </a:xfrm>
                <a:prstGeom prst="rect">
                  <a:avLst/>
                </a:prstGeom>
                <a:noFill/>
                <a:ln w="254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87" name="Rectangle 86"/>
                <p:cNvSpPr/>
                <p:nvPr/>
              </p:nvSpPr>
              <p:spPr bwMode="auto">
                <a:xfrm>
                  <a:off x="5105400" y="4600575"/>
                  <a:ext cx="838200" cy="533400"/>
                </a:xfrm>
                <a:prstGeom prst="rect">
                  <a:avLst/>
                </a:prstGeom>
                <a:noFill/>
                <a:ln w="254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000" b="1" i="0" u="none" strike="noStrike" cap="none" normalizeH="0" baseline="0" smtClean="0">
                    <a:ln>
                      <a:noFill/>
                    </a:ln>
                    <a:solidFill>
                      <a:schemeClr val="tx2"/>
                    </a:solidFill>
                    <a:effectLst/>
                    <a:latin typeface="Arial" pitchFamily="34" charset="0"/>
                  </a:endParaRPr>
                </a:p>
              </p:txBody>
            </p:sp>
            <p:sp>
              <p:nvSpPr>
                <p:cNvPr id="88" name="TextBox 87"/>
                <p:cNvSpPr txBox="1"/>
                <p:nvPr/>
              </p:nvSpPr>
              <p:spPr>
                <a:xfrm>
                  <a:off x="5981700" y="5257800"/>
                  <a:ext cx="762000" cy="369332"/>
                </a:xfrm>
                <a:prstGeom prst="rect">
                  <a:avLst/>
                </a:prstGeom>
                <a:solidFill>
                  <a:schemeClr val="bg1"/>
                </a:solidFill>
              </p:spPr>
              <p:txBody>
                <a:bodyPr wrap="square" rtlCol="0">
                  <a:spAutoFit/>
                </a:bodyPr>
                <a:lstStyle/>
                <a:p>
                  <a:pPr algn="ctr"/>
                  <a:r>
                    <a:rPr lang="en-US" altLang="zh-CN" b="1" dirty="0" smtClean="0">
                      <a:solidFill>
                        <a:srgbClr val="FF0000"/>
                      </a:solidFill>
                    </a:rPr>
                    <a:t>App</a:t>
                  </a:r>
                  <a:endParaRPr lang="zh-CN" altLang="en-US" b="1" dirty="0">
                    <a:solidFill>
                      <a:srgbClr val="FF0000"/>
                    </a:solidFill>
                  </a:endParaRPr>
                </a:p>
              </p:txBody>
            </p:sp>
            <p:sp>
              <p:nvSpPr>
                <p:cNvPr id="89" name="TextBox 88"/>
                <p:cNvSpPr txBox="1"/>
                <p:nvPr/>
              </p:nvSpPr>
              <p:spPr>
                <a:xfrm>
                  <a:off x="7251700" y="4902200"/>
                  <a:ext cx="762000" cy="369332"/>
                </a:xfrm>
                <a:prstGeom prst="rect">
                  <a:avLst/>
                </a:prstGeom>
                <a:solidFill>
                  <a:schemeClr val="bg1"/>
                </a:solidFill>
              </p:spPr>
              <p:txBody>
                <a:bodyPr wrap="square" rtlCol="0">
                  <a:spAutoFit/>
                </a:bodyPr>
                <a:lstStyle/>
                <a:p>
                  <a:pPr algn="ctr"/>
                  <a:r>
                    <a:rPr lang="en-US" altLang="zh-CN" b="1" dirty="0" smtClean="0">
                      <a:solidFill>
                        <a:srgbClr val="FF0000"/>
                      </a:solidFill>
                    </a:rPr>
                    <a:t>App</a:t>
                  </a:r>
                  <a:endParaRPr lang="zh-CN" altLang="en-US" b="1" dirty="0">
                    <a:solidFill>
                      <a:srgbClr val="FF0000"/>
                    </a:solidFill>
                  </a:endParaRPr>
                </a:p>
              </p:txBody>
            </p:sp>
            <p:sp>
              <p:nvSpPr>
                <p:cNvPr id="90" name="TextBox 89"/>
                <p:cNvSpPr txBox="1"/>
                <p:nvPr/>
              </p:nvSpPr>
              <p:spPr>
                <a:xfrm>
                  <a:off x="6197600" y="4724400"/>
                  <a:ext cx="914400" cy="307777"/>
                </a:xfrm>
                <a:prstGeom prst="rect">
                  <a:avLst/>
                </a:prstGeom>
                <a:solidFill>
                  <a:schemeClr val="bg1"/>
                </a:solidFill>
              </p:spPr>
              <p:txBody>
                <a:bodyPr wrap="square" rtlCol="0">
                  <a:spAutoFit/>
                </a:bodyPr>
                <a:lstStyle/>
                <a:p>
                  <a:pPr algn="ctr"/>
                  <a:r>
                    <a:rPr lang="en-US" altLang="zh-CN" sz="1400" b="1" dirty="0" smtClean="0">
                      <a:solidFill>
                        <a:srgbClr val="33CC33"/>
                      </a:solidFill>
                    </a:rPr>
                    <a:t>SecApp</a:t>
                  </a:r>
                  <a:endParaRPr lang="zh-CN" altLang="en-US" sz="1400" b="1" dirty="0">
                    <a:solidFill>
                      <a:srgbClr val="33CC33"/>
                    </a:solidFill>
                  </a:endParaRPr>
                </a:p>
              </p:txBody>
            </p:sp>
            <p:sp>
              <p:nvSpPr>
                <p:cNvPr id="91" name="TextBox 90"/>
                <p:cNvSpPr txBox="1"/>
                <p:nvPr/>
              </p:nvSpPr>
              <p:spPr>
                <a:xfrm>
                  <a:off x="5130800" y="4726801"/>
                  <a:ext cx="762000" cy="276999"/>
                </a:xfrm>
                <a:prstGeom prst="rect">
                  <a:avLst/>
                </a:prstGeom>
                <a:solidFill>
                  <a:schemeClr val="bg1"/>
                </a:solidFill>
              </p:spPr>
              <p:txBody>
                <a:bodyPr wrap="square" rtlCol="0">
                  <a:spAutoFit/>
                </a:bodyPr>
                <a:lstStyle/>
                <a:p>
                  <a:pPr algn="ctr"/>
                  <a:r>
                    <a:rPr lang="en-US" altLang="zh-CN" sz="1200" b="1" dirty="0" smtClean="0">
                      <a:solidFill>
                        <a:srgbClr val="33CC33"/>
                      </a:solidFill>
                    </a:rPr>
                    <a:t>SecApp</a:t>
                  </a:r>
                  <a:endParaRPr lang="zh-CN" altLang="en-US" sz="1200" b="1" dirty="0">
                    <a:solidFill>
                      <a:srgbClr val="33CC33"/>
                    </a:solidFill>
                  </a:endParaRPr>
                </a:p>
              </p:txBody>
            </p:sp>
            <p:sp>
              <p:nvSpPr>
                <p:cNvPr id="92" name="TextBox 91"/>
                <p:cNvSpPr txBox="1"/>
                <p:nvPr/>
              </p:nvSpPr>
              <p:spPr>
                <a:xfrm>
                  <a:off x="6934200" y="6096000"/>
                  <a:ext cx="762000" cy="276999"/>
                </a:xfrm>
                <a:prstGeom prst="rect">
                  <a:avLst/>
                </a:prstGeom>
                <a:solidFill>
                  <a:schemeClr val="bg1"/>
                </a:solidFill>
              </p:spPr>
              <p:txBody>
                <a:bodyPr wrap="square" rtlCol="0">
                  <a:spAutoFit/>
                </a:bodyPr>
                <a:lstStyle/>
                <a:p>
                  <a:pPr algn="ctr"/>
                  <a:r>
                    <a:rPr lang="en-US" altLang="zh-CN" sz="1200" b="1" dirty="0" smtClean="0">
                      <a:solidFill>
                        <a:srgbClr val="33CC33"/>
                      </a:solidFill>
                    </a:rPr>
                    <a:t>SecApp</a:t>
                  </a:r>
                  <a:endParaRPr lang="zh-CN" altLang="en-US" sz="1200" b="1" dirty="0">
                    <a:solidFill>
                      <a:srgbClr val="33CC33"/>
                    </a:solidFill>
                  </a:endParaRPr>
                </a:p>
              </p:txBody>
            </p:sp>
            <p:sp>
              <p:nvSpPr>
                <p:cNvPr id="93" name="TextBox 92"/>
                <p:cNvSpPr txBox="1"/>
                <p:nvPr/>
              </p:nvSpPr>
              <p:spPr>
                <a:xfrm>
                  <a:off x="8153400" y="5410200"/>
                  <a:ext cx="762000" cy="276999"/>
                </a:xfrm>
                <a:prstGeom prst="rect">
                  <a:avLst/>
                </a:prstGeom>
                <a:solidFill>
                  <a:schemeClr val="bg1"/>
                </a:solidFill>
              </p:spPr>
              <p:txBody>
                <a:bodyPr wrap="square" rtlCol="0">
                  <a:spAutoFit/>
                </a:bodyPr>
                <a:lstStyle/>
                <a:p>
                  <a:pPr algn="ctr"/>
                  <a:r>
                    <a:rPr lang="en-US" altLang="zh-CN" sz="1200" b="1" dirty="0" smtClean="0">
                      <a:solidFill>
                        <a:srgbClr val="33CC33"/>
                      </a:solidFill>
                    </a:rPr>
                    <a:t>SecApp</a:t>
                  </a:r>
                  <a:endParaRPr lang="zh-CN" altLang="en-US" sz="1200" b="1" dirty="0">
                    <a:solidFill>
                      <a:srgbClr val="33CC33"/>
                    </a:solidFill>
                  </a:endParaRPr>
                </a:p>
              </p:txBody>
            </p:sp>
            <p:sp>
              <p:nvSpPr>
                <p:cNvPr id="94" name="TextBox 93"/>
                <p:cNvSpPr txBox="1"/>
                <p:nvPr/>
              </p:nvSpPr>
              <p:spPr>
                <a:xfrm>
                  <a:off x="6934200" y="5638800"/>
                  <a:ext cx="914400" cy="307777"/>
                </a:xfrm>
                <a:prstGeom prst="rect">
                  <a:avLst/>
                </a:prstGeom>
                <a:solidFill>
                  <a:schemeClr val="bg1"/>
                </a:solidFill>
              </p:spPr>
              <p:txBody>
                <a:bodyPr wrap="square" rtlCol="0">
                  <a:spAutoFit/>
                </a:bodyPr>
                <a:lstStyle/>
                <a:p>
                  <a:pPr algn="ctr"/>
                  <a:r>
                    <a:rPr lang="en-US" altLang="zh-CN" sz="1400" b="1" dirty="0" smtClean="0">
                      <a:solidFill>
                        <a:srgbClr val="33CC33"/>
                      </a:solidFill>
                    </a:rPr>
                    <a:t>SecApp</a:t>
                  </a:r>
                  <a:endParaRPr lang="zh-CN" altLang="en-US" sz="1400" b="1" dirty="0">
                    <a:solidFill>
                      <a:srgbClr val="33CC33"/>
                    </a:solidFill>
                  </a:endParaRPr>
                </a:p>
              </p:txBody>
            </p:sp>
            <p:sp>
              <p:nvSpPr>
                <p:cNvPr id="95" name="TextBox 94"/>
                <p:cNvSpPr txBox="1"/>
                <p:nvPr/>
              </p:nvSpPr>
              <p:spPr>
                <a:xfrm>
                  <a:off x="5676900" y="5943600"/>
                  <a:ext cx="914400" cy="307777"/>
                </a:xfrm>
                <a:prstGeom prst="rect">
                  <a:avLst/>
                </a:prstGeom>
                <a:solidFill>
                  <a:schemeClr val="bg1"/>
                </a:solidFill>
              </p:spPr>
              <p:txBody>
                <a:bodyPr wrap="square" rtlCol="0">
                  <a:spAutoFit/>
                </a:bodyPr>
                <a:lstStyle/>
                <a:p>
                  <a:pPr algn="ctr"/>
                  <a:r>
                    <a:rPr lang="en-US" altLang="zh-CN" sz="1400" b="1" dirty="0" smtClean="0">
                      <a:solidFill>
                        <a:srgbClr val="33CC33"/>
                      </a:solidFill>
                    </a:rPr>
                    <a:t>SecApp</a:t>
                  </a:r>
                  <a:endParaRPr lang="zh-CN" altLang="en-US" sz="1400" b="1" dirty="0">
                    <a:solidFill>
                      <a:srgbClr val="33CC33"/>
                    </a:solidFill>
                  </a:endParaRPr>
                </a:p>
              </p:txBody>
            </p:sp>
          </p:grpSp>
          <p:sp>
            <p:nvSpPr>
              <p:cNvPr id="78" name="Line 41"/>
              <p:cNvSpPr>
                <a:spLocks noChangeShapeType="1"/>
              </p:cNvSpPr>
              <p:nvPr/>
            </p:nvSpPr>
            <p:spPr bwMode="auto">
              <a:xfrm flipH="1">
                <a:off x="7239000" y="4267200"/>
                <a:ext cx="0" cy="304800"/>
              </a:xfrm>
              <a:prstGeom prst="line">
                <a:avLst/>
              </a:prstGeom>
              <a:noFill/>
              <a:ln w="63500">
                <a:solidFill>
                  <a:schemeClr val="tx1"/>
                </a:solidFill>
                <a:prstDash val="solid"/>
                <a:round/>
                <a:headEnd type="none" w="med" len="med"/>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grpSp>
        <p:grpSp>
          <p:nvGrpSpPr>
            <p:cNvPr id="9" name="Group 8"/>
            <p:cNvGrpSpPr/>
            <p:nvPr/>
          </p:nvGrpSpPr>
          <p:grpSpPr>
            <a:xfrm>
              <a:off x="-152400" y="1371600"/>
              <a:ext cx="9067800" cy="2919080"/>
              <a:chOff x="-152400" y="1371600"/>
              <a:chExt cx="9067800" cy="2919080"/>
            </a:xfrm>
          </p:grpSpPr>
          <p:sp>
            <p:nvSpPr>
              <p:cNvPr id="55" name="Rectangle 54"/>
              <p:cNvSpPr/>
              <p:nvPr/>
            </p:nvSpPr>
            <p:spPr>
              <a:xfrm>
                <a:off x="6934200" y="1606087"/>
                <a:ext cx="914400" cy="527513"/>
              </a:xfrm>
              <a:prstGeom prst="rect">
                <a:avLst/>
              </a:prstGeom>
              <a:solidFill>
                <a:srgbClr val="008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solidFill>
                      <a:schemeClr val="bg1"/>
                    </a:solidFill>
                  </a:rPr>
                  <a:t>Sec-</a:t>
                </a:r>
              </a:p>
              <a:p>
                <a:pPr algn="ctr"/>
                <a:r>
                  <a:rPr lang="en-US" sz="1600" b="1" dirty="0" smtClean="0">
                    <a:solidFill>
                      <a:schemeClr val="bg1"/>
                    </a:solidFill>
                  </a:rPr>
                  <a:t>App 1</a:t>
                </a:r>
                <a:endParaRPr lang="en-US" sz="1600" b="1" dirty="0">
                  <a:solidFill>
                    <a:schemeClr val="bg1"/>
                  </a:solidFill>
                </a:endParaRPr>
              </a:p>
            </p:txBody>
          </p:sp>
          <p:grpSp>
            <p:nvGrpSpPr>
              <p:cNvPr id="64" name="Group 63"/>
              <p:cNvGrpSpPr/>
              <p:nvPr/>
            </p:nvGrpSpPr>
            <p:grpSpPr>
              <a:xfrm>
                <a:off x="5257800" y="1606086"/>
                <a:ext cx="1676399" cy="1670515"/>
                <a:chOff x="1139248" y="2193010"/>
                <a:chExt cx="1126245" cy="1670515"/>
              </a:xfrm>
            </p:grpSpPr>
            <p:sp>
              <p:nvSpPr>
                <p:cNvPr id="65" name="Rectangle 64"/>
                <p:cNvSpPr/>
                <p:nvPr/>
              </p:nvSpPr>
              <p:spPr>
                <a:xfrm>
                  <a:off x="1139248" y="2796724"/>
                  <a:ext cx="1126245" cy="1066801"/>
                </a:xfrm>
                <a:prstGeom prst="rect">
                  <a:avLst/>
                </a:prstGeom>
                <a:solidFill>
                  <a:srgbClr val="FF0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bg1"/>
                      </a:solidFill>
                    </a:rPr>
                    <a:t>Operating</a:t>
                  </a:r>
                </a:p>
                <a:p>
                  <a:pPr algn="ctr"/>
                  <a:r>
                    <a:rPr lang="en-US" sz="1600" dirty="0" smtClean="0">
                      <a:solidFill>
                        <a:schemeClr val="bg1"/>
                      </a:solidFill>
                    </a:rPr>
                    <a:t>System</a:t>
                  </a:r>
                </a:p>
                <a:p>
                  <a:pPr algn="ctr"/>
                  <a:r>
                    <a:rPr lang="en-US" sz="1600" dirty="0" smtClean="0">
                      <a:solidFill>
                        <a:schemeClr val="bg1"/>
                      </a:solidFill>
                    </a:rPr>
                    <a:t>(unmodified)</a:t>
                  </a:r>
                  <a:endParaRPr lang="en-US" sz="1600" dirty="0">
                    <a:solidFill>
                      <a:schemeClr val="bg1"/>
                    </a:solidFill>
                  </a:endParaRPr>
                </a:p>
              </p:txBody>
            </p:sp>
            <p:sp>
              <p:nvSpPr>
                <p:cNvPr id="66" name="Rectangle 65"/>
                <p:cNvSpPr/>
                <p:nvPr/>
              </p:nvSpPr>
              <p:spPr>
                <a:xfrm>
                  <a:off x="1139248" y="2193010"/>
                  <a:ext cx="551772" cy="527514"/>
                </a:xfrm>
                <a:prstGeom prst="rect">
                  <a:avLst/>
                </a:prstGeom>
                <a:solidFill>
                  <a:srgbClr val="FF0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solidFill>
                        <a:schemeClr val="bg1"/>
                      </a:solidFill>
                    </a:rPr>
                    <a:t>App</a:t>
                  </a:r>
                  <a:endParaRPr lang="en-US" b="1" dirty="0">
                    <a:solidFill>
                      <a:schemeClr val="bg1"/>
                    </a:solidFill>
                  </a:endParaRPr>
                </a:p>
              </p:txBody>
            </p:sp>
          </p:grpSp>
          <p:sp>
            <p:nvSpPr>
              <p:cNvPr id="67" name="Rounded Rectangle 66"/>
              <p:cNvSpPr/>
              <p:nvPr/>
            </p:nvSpPr>
            <p:spPr>
              <a:xfrm>
                <a:off x="5562600" y="3962400"/>
                <a:ext cx="3200400" cy="328280"/>
              </a:xfrm>
              <a:prstGeom prst="roundRect">
                <a:avLst/>
              </a:prstGeom>
              <a:solidFill>
                <a:srgbClr val="FF0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rgbClr val="FFFFFF"/>
                    </a:solidFill>
                  </a:rPr>
                  <a:t>Graphics Processing Unit </a:t>
                </a:r>
                <a:r>
                  <a:rPr lang="en-US" sz="1600" b="1" dirty="0" smtClean="0">
                    <a:solidFill>
                      <a:srgbClr val="FFFFFF"/>
                    </a:solidFill>
                  </a:rPr>
                  <a:t>(GPU)</a:t>
                </a:r>
                <a:endParaRPr lang="en-US" sz="1600" b="1" dirty="0">
                  <a:solidFill>
                    <a:srgbClr val="FFFFFF"/>
                  </a:solidFill>
                </a:endParaRPr>
              </a:p>
            </p:txBody>
          </p:sp>
          <p:sp>
            <p:nvSpPr>
              <p:cNvPr id="68" name="Rectangle 67"/>
              <p:cNvSpPr/>
              <p:nvPr/>
            </p:nvSpPr>
            <p:spPr>
              <a:xfrm>
                <a:off x="6297605" y="1524000"/>
                <a:ext cx="492443" cy="461665"/>
              </a:xfrm>
              <a:prstGeom prst="rect">
                <a:avLst/>
              </a:prstGeom>
            </p:spPr>
            <p:txBody>
              <a:bodyPr wrap="none">
                <a:spAutoFit/>
              </a:bodyPr>
              <a:lstStyle/>
              <a:p>
                <a:pPr algn="ctr"/>
                <a:r>
                  <a:rPr lang="en-US" sz="2400" b="1" dirty="0" smtClean="0"/>
                  <a:t>…  </a:t>
                </a:r>
                <a:endParaRPr lang="en-US" sz="2400" b="1" dirty="0"/>
              </a:p>
            </p:txBody>
          </p:sp>
          <p:sp>
            <p:nvSpPr>
              <p:cNvPr id="70" name="Line 41"/>
              <p:cNvSpPr>
                <a:spLocks noChangeShapeType="1"/>
              </p:cNvSpPr>
              <p:nvPr/>
            </p:nvSpPr>
            <p:spPr bwMode="auto">
              <a:xfrm flipH="1">
                <a:off x="7346732" y="2133600"/>
                <a:ext cx="0" cy="1828800"/>
              </a:xfrm>
              <a:prstGeom prst="line">
                <a:avLst/>
              </a:prstGeom>
              <a:noFill/>
              <a:ln w="38100">
                <a:solidFill>
                  <a:schemeClr val="tx1"/>
                </a:solidFill>
                <a:prstDash val="solid"/>
                <a:round/>
                <a:headEnd type="none" w="med" len="med"/>
                <a:tailEnd type="arrow"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sp>
            <p:nvSpPr>
              <p:cNvPr id="71" name="Line 41"/>
              <p:cNvSpPr>
                <a:spLocks noChangeShapeType="1"/>
              </p:cNvSpPr>
              <p:nvPr/>
            </p:nvSpPr>
            <p:spPr bwMode="auto">
              <a:xfrm flipH="1">
                <a:off x="8382000" y="2133600"/>
                <a:ext cx="0" cy="1824038"/>
              </a:xfrm>
              <a:prstGeom prst="line">
                <a:avLst/>
              </a:prstGeom>
              <a:noFill/>
              <a:ln w="38100">
                <a:solidFill>
                  <a:schemeClr val="tx1"/>
                </a:solidFill>
                <a:prstDash val="solid"/>
                <a:round/>
                <a:headEnd type="none" w="med" len="med"/>
                <a:tailEnd type="arrow"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endParaRPr>
              </a:p>
            </p:txBody>
          </p:sp>
          <p:sp>
            <p:nvSpPr>
              <p:cNvPr id="72" name="Rectangle 71"/>
              <p:cNvSpPr/>
              <p:nvPr/>
            </p:nvSpPr>
            <p:spPr>
              <a:xfrm>
                <a:off x="8001000" y="1600200"/>
                <a:ext cx="914400" cy="533400"/>
              </a:xfrm>
              <a:prstGeom prst="rect">
                <a:avLst/>
              </a:prstGeom>
              <a:solidFill>
                <a:srgbClr val="33CC33"/>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solidFill>
                      <a:schemeClr val="bg1"/>
                    </a:solidFill>
                  </a:rPr>
                  <a:t>Sec-</a:t>
                </a:r>
              </a:p>
              <a:p>
                <a:pPr algn="ctr"/>
                <a:r>
                  <a:rPr lang="en-US" sz="1600" b="1" dirty="0" smtClean="0">
                    <a:solidFill>
                      <a:schemeClr val="bg1"/>
                    </a:solidFill>
                  </a:rPr>
                  <a:t>App 2</a:t>
                </a:r>
                <a:endParaRPr lang="en-US" sz="1600" b="1" dirty="0">
                  <a:solidFill>
                    <a:schemeClr val="bg1"/>
                  </a:solidFill>
                </a:endParaRPr>
              </a:p>
            </p:txBody>
          </p:sp>
          <p:sp>
            <p:nvSpPr>
              <p:cNvPr id="51" name="Line 41"/>
              <p:cNvSpPr>
                <a:spLocks noChangeShapeType="1"/>
              </p:cNvSpPr>
              <p:nvPr/>
            </p:nvSpPr>
            <p:spPr bwMode="auto">
              <a:xfrm flipH="1">
                <a:off x="5867400" y="3276600"/>
                <a:ext cx="0" cy="685800"/>
              </a:xfrm>
              <a:prstGeom prst="line">
                <a:avLst/>
              </a:prstGeom>
              <a:noFill/>
              <a:ln w="38100">
                <a:solidFill>
                  <a:schemeClr val="tx1"/>
                </a:solidFill>
                <a:prstDash val="solid"/>
                <a:round/>
                <a:headEnd type="none" w="med" len="med"/>
                <a:tailEnd type="arrow"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8000"/>
                  </a:solidFill>
                  <a:cs typeface="+mn-cs"/>
                </a:endParaRPr>
              </a:p>
            </p:txBody>
          </p:sp>
          <p:grpSp>
            <p:nvGrpSpPr>
              <p:cNvPr id="25" name="Group 24"/>
              <p:cNvGrpSpPr/>
              <p:nvPr/>
            </p:nvGrpSpPr>
            <p:grpSpPr>
              <a:xfrm>
                <a:off x="-152400" y="1371600"/>
                <a:ext cx="2971801" cy="1981200"/>
                <a:chOff x="-152400" y="1371600"/>
                <a:chExt cx="2971801" cy="1981200"/>
              </a:xfrm>
            </p:grpSpPr>
            <p:grpSp>
              <p:nvGrpSpPr>
                <p:cNvPr id="13" name="Group 12"/>
                <p:cNvGrpSpPr/>
                <p:nvPr/>
              </p:nvGrpSpPr>
              <p:grpSpPr>
                <a:xfrm>
                  <a:off x="-152400" y="2038289"/>
                  <a:ext cx="2971801" cy="1314511"/>
                  <a:chOff x="-152400" y="2114490"/>
                  <a:chExt cx="2971801" cy="1314511"/>
                </a:xfrm>
              </p:grpSpPr>
              <p:sp>
                <p:nvSpPr>
                  <p:cNvPr id="6" name="TextBox 5"/>
                  <p:cNvSpPr txBox="1"/>
                  <p:nvPr/>
                </p:nvSpPr>
                <p:spPr>
                  <a:xfrm>
                    <a:off x="-152400" y="2114490"/>
                    <a:ext cx="2971801" cy="400110"/>
                  </a:xfrm>
                  <a:prstGeom prst="rect">
                    <a:avLst/>
                  </a:prstGeom>
                  <a:noFill/>
                </p:spPr>
                <p:txBody>
                  <a:bodyPr wrap="square" rtlCol="0">
                    <a:spAutoFit/>
                  </a:bodyPr>
                  <a:lstStyle/>
                  <a:p>
                    <a:r>
                      <a:rPr lang="en-US" sz="2000" b="1" dirty="0" smtClean="0">
                        <a:solidFill>
                          <a:srgbClr val="FF0000"/>
                        </a:solidFill>
                      </a:rPr>
                      <a:t>	Commodity OS</a:t>
                    </a:r>
                    <a:endParaRPr lang="en-US" sz="2000" b="1" dirty="0">
                      <a:solidFill>
                        <a:srgbClr val="FF0000"/>
                      </a:solidFill>
                    </a:endParaRPr>
                  </a:p>
                </p:txBody>
              </p:sp>
              <p:sp>
                <p:nvSpPr>
                  <p:cNvPr id="57" name="TextBox 56"/>
                  <p:cNvSpPr txBox="1"/>
                  <p:nvPr/>
                </p:nvSpPr>
                <p:spPr>
                  <a:xfrm>
                    <a:off x="2391078" y="2905781"/>
                    <a:ext cx="428322" cy="523220"/>
                  </a:xfrm>
                  <a:prstGeom prst="rect">
                    <a:avLst/>
                  </a:prstGeom>
                  <a:noFill/>
                </p:spPr>
                <p:txBody>
                  <a:bodyPr wrap="none" rtlCol="0">
                    <a:spAutoFit/>
                  </a:bodyPr>
                  <a:lstStyle/>
                  <a:p>
                    <a:r>
                      <a:rPr lang="en-US" sz="2800" b="1" dirty="0">
                        <a:solidFill>
                          <a:srgbClr val="FF0000"/>
                        </a:solidFill>
                      </a:rPr>
                      <a:t>X</a:t>
                    </a:r>
                  </a:p>
                </p:txBody>
              </p:sp>
            </p:grpSp>
            <p:sp>
              <p:nvSpPr>
                <p:cNvPr id="24" name="TextBox 23"/>
                <p:cNvSpPr txBox="1"/>
                <p:nvPr/>
              </p:nvSpPr>
              <p:spPr>
                <a:xfrm>
                  <a:off x="0" y="1371600"/>
                  <a:ext cx="2818199" cy="461665"/>
                </a:xfrm>
                <a:prstGeom prst="rect">
                  <a:avLst/>
                </a:prstGeom>
                <a:noFill/>
              </p:spPr>
              <p:txBody>
                <a:bodyPr wrap="none" rtlCol="0">
                  <a:spAutoFit/>
                </a:bodyPr>
                <a:lstStyle/>
                <a:p>
                  <a:r>
                    <a:rPr lang="en-US" sz="2400" dirty="0" smtClean="0"/>
                    <a:t>GPU Managed by:</a:t>
                  </a:r>
                  <a:endParaRPr lang="en-US" sz="2400" dirty="0"/>
                </a:p>
              </p:txBody>
            </p:sp>
          </p:grpSp>
        </p:grpSp>
      </p:grpSp>
      <p:sp>
        <p:nvSpPr>
          <p:cNvPr id="61" name="Text Box 36"/>
          <p:cNvSpPr txBox="1">
            <a:spLocks noChangeArrowheads="1"/>
          </p:cNvSpPr>
          <p:nvPr/>
        </p:nvSpPr>
        <p:spPr bwMode="auto">
          <a:xfrm>
            <a:off x="0" y="304800"/>
            <a:ext cx="50292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Related Work</a:t>
            </a:r>
          </a:p>
        </p:txBody>
      </p:sp>
      <p:grpSp>
        <p:nvGrpSpPr>
          <p:cNvPr id="11" name="Group 10"/>
          <p:cNvGrpSpPr/>
          <p:nvPr/>
        </p:nvGrpSpPr>
        <p:grpSpPr>
          <a:xfrm>
            <a:off x="2819400" y="1836003"/>
            <a:ext cx="5943600" cy="4107597"/>
            <a:chOff x="2819400" y="1836003"/>
            <a:chExt cx="5943600" cy="4107597"/>
          </a:xfrm>
        </p:grpSpPr>
        <p:sp>
          <p:nvSpPr>
            <p:cNvPr id="69" name="Rectangle 68"/>
            <p:cNvSpPr/>
            <p:nvPr/>
          </p:nvSpPr>
          <p:spPr>
            <a:xfrm>
              <a:off x="5257800" y="3352799"/>
              <a:ext cx="3505200" cy="381001"/>
            </a:xfrm>
            <a:prstGeom prst="rect">
              <a:avLst/>
            </a:prstGeom>
            <a:solidFill>
              <a:schemeClr val="tx1"/>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bg1"/>
                  </a:solidFill>
                </a:rPr>
                <a:t>Full Virtualization Hypervisor</a:t>
              </a:r>
            </a:p>
          </p:txBody>
        </p:sp>
        <p:grpSp>
          <p:nvGrpSpPr>
            <p:cNvPr id="4" name="Group 3"/>
            <p:cNvGrpSpPr/>
            <p:nvPr/>
          </p:nvGrpSpPr>
          <p:grpSpPr>
            <a:xfrm>
              <a:off x="2819400" y="1836003"/>
              <a:ext cx="1523999" cy="4107597"/>
              <a:chOff x="2819400" y="1836003"/>
              <a:chExt cx="1523999" cy="4107597"/>
            </a:xfrm>
          </p:grpSpPr>
          <p:grpSp>
            <p:nvGrpSpPr>
              <p:cNvPr id="8" name="Group 7"/>
              <p:cNvGrpSpPr/>
              <p:nvPr/>
            </p:nvGrpSpPr>
            <p:grpSpPr>
              <a:xfrm>
                <a:off x="2819400" y="1836003"/>
                <a:ext cx="1523999" cy="4107597"/>
                <a:chOff x="3505198" y="1015521"/>
                <a:chExt cx="1523999" cy="4107597"/>
              </a:xfrm>
            </p:grpSpPr>
            <p:grpSp>
              <p:nvGrpSpPr>
                <p:cNvPr id="2" name="Group 1"/>
                <p:cNvGrpSpPr/>
                <p:nvPr/>
              </p:nvGrpSpPr>
              <p:grpSpPr>
                <a:xfrm>
                  <a:off x="3505198" y="1015521"/>
                  <a:ext cx="1523999" cy="4107595"/>
                  <a:chOff x="3505198" y="1015521"/>
                  <a:chExt cx="1523999" cy="4107595"/>
                </a:xfrm>
              </p:grpSpPr>
              <p:grpSp>
                <p:nvGrpSpPr>
                  <p:cNvPr id="23" name="Group 22"/>
                  <p:cNvGrpSpPr/>
                  <p:nvPr/>
                </p:nvGrpSpPr>
                <p:grpSpPr>
                  <a:xfrm>
                    <a:off x="3505198" y="1015521"/>
                    <a:ext cx="1523999" cy="4107595"/>
                    <a:chOff x="3505199" y="1003845"/>
                    <a:chExt cx="1188646" cy="3995526"/>
                  </a:xfrm>
                </p:grpSpPr>
                <p:grpSp>
                  <p:nvGrpSpPr>
                    <p:cNvPr id="63" name="Group 62"/>
                    <p:cNvGrpSpPr/>
                    <p:nvPr/>
                  </p:nvGrpSpPr>
                  <p:grpSpPr>
                    <a:xfrm>
                      <a:off x="3505199" y="1003845"/>
                      <a:ext cx="1188646" cy="3995526"/>
                      <a:chOff x="3505199" y="1842045"/>
                      <a:chExt cx="1188646" cy="3995526"/>
                    </a:xfrm>
                  </p:grpSpPr>
                  <p:cxnSp>
                    <p:nvCxnSpPr>
                      <p:cNvPr id="54" name="Straight Connector 53"/>
                      <p:cNvCxnSpPr/>
                      <p:nvPr/>
                    </p:nvCxnSpPr>
                    <p:spPr bwMode="auto">
                      <a:xfrm>
                        <a:off x="3505199" y="2131521"/>
                        <a:ext cx="0" cy="370605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0" name="TextBox 59"/>
                      <p:cNvSpPr txBox="1"/>
                      <p:nvPr/>
                    </p:nvSpPr>
                    <p:spPr>
                      <a:xfrm>
                        <a:off x="3505199" y="1842045"/>
                        <a:ext cx="1188646" cy="808324"/>
                      </a:xfrm>
                      <a:prstGeom prst="rect">
                        <a:avLst/>
                      </a:prstGeom>
                      <a:noFill/>
                    </p:spPr>
                    <p:txBody>
                      <a:bodyPr wrap="square" rtlCol="0">
                        <a:spAutoFit/>
                      </a:bodyPr>
                      <a:lstStyle/>
                      <a:p>
                        <a:pPr algn="ctr"/>
                        <a:r>
                          <a:rPr lang="en-US" sz="1600" b="1" dirty="0" smtClean="0">
                            <a:solidFill>
                              <a:srgbClr val="000000"/>
                            </a:solidFill>
                          </a:rPr>
                          <a:t>Full</a:t>
                        </a:r>
                      </a:p>
                      <a:p>
                        <a:r>
                          <a:rPr lang="en-US" sz="1600" b="1" dirty="0" smtClean="0">
                            <a:solidFill>
                              <a:srgbClr val="000000"/>
                            </a:solidFill>
                          </a:rPr>
                          <a:t>Virtualization</a:t>
                        </a:r>
                      </a:p>
                      <a:p>
                        <a:r>
                          <a:rPr lang="en-US" sz="1600" b="1" dirty="0" smtClean="0">
                            <a:solidFill>
                              <a:srgbClr val="000000"/>
                            </a:solidFill>
                          </a:rPr>
                          <a:t>  Hypervisor</a:t>
                        </a:r>
                        <a:endParaRPr lang="en-US" sz="1600" b="1" dirty="0">
                          <a:solidFill>
                            <a:srgbClr val="000000"/>
                          </a:solidFill>
                        </a:endParaRPr>
                      </a:p>
                    </p:txBody>
                  </p:sp>
                </p:grpSp>
                <p:sp>
                  <p:nvSpPr>
                    <p:cNvPr id="62" name="TextBox 61"/>
                    <p:cNvSpPr txBox="1"/>
                    <p:nvPr/>
                  </p:nvSpPr>
                  <p:spPr>
                    <a:xfrm>
                      <a:off x="3884316" y="3777706"/>
                      <a:ext cx="334071" cy="508945"/>
                    </a:xfrm>
                    <a:prstGeom prst="rect">
                      <a:avLst/>
                    </a:prstGeom>
                    <a:noFill/>
                  </p:spPr>
                  <p:txBody>
                    <a:bodyPr wrap="none" rtlCol="0">
                      <a:spAutoFit/>
                    </a:bodyPr>
                    <a:lstStyle/>
                    <a:p>
                      <a:r>
                        <a:rPr lang="en-US" sz="2800" b="1" dirty="0">
                          <a:solidFill>
                            <a:srgbClr val="FF0000"/>
                          </a:solidFill>
                        </a:rPr>
                        <a:t>X</a:t>
                      </a:r>
                    </a:p>
                  </p:txBody>
                </p:sp>
              </p:grpSp>
              <p:sp>
                <p:nvSpPr>
                  <p:cNvPr id="52" name="TextBox 51"/>
                  <p:cNvSpPr txBox="1"/>
                  <p:nvPr/>
                </p:nvSpPr>
                <p:spPr>
                  <a:xfrm>
                    <a:off x="3991276" y="2009097"/>
                    <a:ext cx="428322" cy="523220"/>
                  </a:xfrm>
                  <a:prstGeom prst="rect">
                    <a:avLst/>
                  </a:prstGeom>
                  <a:noFill/>
                </p:spPr>
                <p:txBody>
                  <a:bodyPr wrap="none" rtlCol="0">
                    <a:spAutoFit/>
                  </a:bodyPr>
                  <a:lstStyle/>
                  <a:p>
                    <a:r>
                      <a:rPr lang="en-US" sz="2800" b="1" dirty="0" smtClean="0">
                        <a:solidFill>
                          <a:srgbClr val="FF0000"/>
                        </a:solidFill>
                      </a:rPr>
                      <a:t>X</a:t>
                    </a:r>
                    <a:endParaRPr lang="en-US" dirty="0">
                      <a:solidFill>
                        <a:srgbClr val="FF0000"/>
                      </a:solidFill>
                    </a:endParaRPr>
                  </a:p>
                </p:txBody>
              </p:sp>
            </p:grpSp>
            <p:sp>
              <p:nvSpPr>
                <p:cNvPr id="7" name="TextBox 6"/>
                <p:cNvSpPr txBox="1"/>
                <p:nvPr/>
              </p:nvSpPr>
              <p:spPr>
                <a:xfrm>
                  <a:off x="3962629" y="4476787"/>
                  <a:ext cx="533169" cy="646331"/>
                </a:xfrm>
                <a:prstGeom prst="rect">
                  <a:avLst/>
                </a:prstGeom>
                <a:noFill/>
              </p:spPr>
              <p:txBody>
                <a:bodyPr wrap="none" rtlCol="0">
                  <a:spAutoFit/>
                </a:bodyPr>
                <a:lstStyle/>
                <a:p>
                  <a:r>
                    <a:rPr lang="en-US" sz="3600" dirty="0" smtClean="0">
                      <a:latin typeface="Zapf Dingbats"/>
                      <a:ea typeface="Zapf Dingbats"/>
                      <a:cs typeface="Zapf Dingbats"/>
                      <a:sym typeface="Zapf Dingbats"/>
                    </a:rPr>
                    <a:t>✓</a:t>
                  </a:r>
                  <a:endParaRPr lang="en-US" sz="3600" dirty="0"/>
                </a:p>
              </p:txBody>
            </p:sp>
          </p:grpSp>
          <p:sp>
            <p:nvSpPr>
              <p:cNvPr id="75" name="TextBox 74"/>
              <p:cNvSpPr txBox="1"/>
              <p:nvPr/>
            </p:nvSpPr>
            <p:spPr>
              <a:xfrm>
                <a:off x="3276600" y="3886200"/>
                <a:ext cx="533169" cy="646331"/>
              </a:xfrm>
              <a:prstGeom prst="rect">
                <a:avLst/>
              </a:prstGeom>
              <a:noFill/>
            </p:spPr>
            <p:txBody>
              <a:bodyPr wrap="none" rtlCol="0">
                <a:spAutoFit/>
              </a:bodyPr>
              <a:lstStyle/>
              <a:p>
                <a:r>
                  <a:rPr lang="en-US" sz="3600" dirty="0" smtClean="0">
                    <a:latin typeface="Zapf Dingbats"/>
                    <a:ea typeface="Zapf Dingbats"/>
                    <a:cs typeface="Zapf Dingbats"/>
                    <a:sym typeface="Zapf Dingbats"/>
                  </a:rPr>
                  <a:t>✓</a:t>
                </a:r>
                <a:endParaRPr lang="en-US" sz="3600" dirty="0"/>
              </a:p>
            </p:txBody>
          </p:sp>
        </p:grpSp>
        <p:sp>
          <p:nvSpPr>
            <p:cNvPr id="96" name="Rounded Rectangle 95"/>
            <p:cNvSpPr/>
            <p:nvPr/>
          </p:nvSpPr>
          <p:spPr>
            <a:xfrm>
              <a:off x="5562600" y="3962400"/>
              <a:ext cx="3200400" cy="328280"/>
            </a:xfrm>
            <a:prstGeom prst="roundRect">
              <a:avLst/>
            </a:prstGeom>
            <a:solidFill>
              <a:schemeClr val="tx1"/>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rgbClr val="FFFFFF"/>
                  </a:solidFill>
                </a:rPr>
                <a:t>Graphics Processing Unit </a:t>
              </a:r>
              <a:r>
                <a:rPr lang="en-US" sz="1600" b="1" dirty="0" smtClean="0">
                  <a:solidFill>
                    <a:srgbClr val="FFFFFF"/>
                  </a:solidFill>
                </a:rPr>
                <a:t>(GPU)</a:t>
              </a:r>
              <a:endParaRPr lang="en-US" sz="1600" b="1" dirty="0">
                <a:solidFill>
                  <a:srgbClr val="FFFFFF"/>
                </a:solidFill>
              </a:endParaRPr>
            </a:p>
          </p:txBody>
        </p:sp>
      </p:grpSp>
      <p:grpSp>
        <p:nvGrpSpPr>
          <p:cNvPr id="12" name="Group 11"/>
          <p:cNvGrpSpPr/>
          <p:nvPr/>
        </p:nvGrpSpPr>
        <p:grpSpPr>
          <a:xfrm>
            <a:off x="4241222" y="2038289"/>
            <a:ext cx="4521778" cy="3905310"/>
            <a:chOff x="4241222" y="2038289"/>
            <a:chExt cx="4521778" cy="3905310"/>
          </a:xfrm>
        </p:grpSpPr>
        <p:grpSp>
          <p:nvGrpSpPr>
            <p:cNvPr id="5" name="Group 4"/>
            <p:cNvGrpSpPr/>
            <p:nvPr/>
          </p:nvGrpSpPr>
          <p:grpSpPr>
            <a:xfrm>
              <a:off x="4241222" y="2038289"/>
              <a:ext cx="711778" cy="3905310"/>
              <a:chOff x="4241222" y="2038289"/>
              <a:chExt cx="711778" cy="3905310"/>
            </a:xfrm>
          </p:grpSpPr>
          <p:grpSp>
            <p:nvGrpSpPr>
              <p:cNvPr id="3" name="Group 2"/>
              <p:cNvGrpSpPr/>
              <p:nvPr/>
            </p:nvGrpSpPr>
            <p:grpSpPr>
              <a:xfrm>
                <a:off x="4241222" y="2038289"/>
                <a:ext cx="711778" cy="3905310"/>
                <a:chOff x="2793422" y="1200090"/>
                <a:chExt cx="711778" cy="3905310"/>
              </a:xfrm>
            </p:grpSpPr>
            <p:grpSp>
              <p:nvGrpSpPr>
                <p:cNvPr id="10" name="Group 9"/>
                <p:cNvGrpSpPr/>
                <p:nvPr/>
              </p:nvGrpSpPr>
              <p:grpSpPr>
                <a:xfrm>
                  <a:off x="2793422" y="1200090"/>
                  <a:ext cx="711778" cy="3905310"/>
                  <a:chOff x="2793422" y="1200090"/>
                  <a:chExt cx="711778" cy="3905310"/>
                </a:xfrm>
              </p:grpSpPr>
              <p:cxnSp>
                <p:nvCxnSpPr>
                  <p:cNvPr id="53" name="Straight Connector 52"/>
                  <p:cNvCxnSpPr/>
                  <p:nvPr/>
                </p:nvCxnSpPr>
                <p:spPr bwMode="auto">
                  <a:xfrm flipH="1">
                    <a:off x="2793422" y="1295400"/>
                    <a:ext cx="25978" cy="38100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nvGrpSpPr>
                  <p:cNvPr id="21" name="Group 20"/>
                  <p:cNvGrpSpPr/>
                  <p:nvPr/>
                </p:nvGrpSpPr>
                <p:grpSpPr>
                  <a:xfrm>
                    <a:off x="2793422" y="1200090"/>
                    <a:ext cx="711778" cy="3176673"/>
                    <a:chOff x="2793422" y="1200090"/>
                    <a:chExt cx="711778" cy="3176673"/>
                  </a:xfrm>
                </p:grpSpPr>
                <p:sp>
                  <p:nvSpPr>
                    <p:cNvPr id="56" name="TextBox 55"/>
                    <p:cNvSpPr txBox="1"/>
                    <p:nvPr/>
                  </p:nvSpPr>
                  <p:spPr>
                    <a:xfrm>
                      <a:off x="2793422" y="1200090"/>
                      <a:ext cx="711778" cy="400110"/>
                    </a:xfrm>
                    <a:prstGeom prst="rect">
                      <a:avLst/>
                    </a:prstGeom>
                    <a:noFill/>
                  </p:spPr>
                  <p:txBody>
                    <a:bodyPr wrap="none" rtlCol="0">
                      <a:spAutoFit/>
                    </a:bodyPr>
                    <a:lstStyle/>
                    <a:p>
                      <a:r>
                        <a:rPr lang="en-US" sz="2000" b="1" dirty="0" smtClean="0">
                          <a:solidFill>
                            <a:srgbClr val="33CC33"/>
                          </a:solidFill>
                        </a:rPr>
                        <a:t>TCB</a:t>
                      </a:r>
                      <a:endParaRPr lang="en-US" sz="2000" b="1" dirty="0">
                        <a:solidFill>
                          <a:srgbClr val="33CC33"/>
                        </a:solidFill>
                      </a:endParaRPr>
                    </a:p>
                  </p:txBody>
                </p:sp>
                <p:grpSp>
                  <p:nvGrpSpPr>
                    <p:cNvPr id="19" name="Group 18"/>
                    <p:cNvGrpSpPr/>
                    <p:nvPr/>
                  </p:nvGrpSpPr>
                  <p:grpSpPr>
                    <a:xfrm>
                      <a:off x="2924478" y="3134381"/>
                      <a:ext cx="428322" cy="1242382"/>
                      <a:chOff x="2924478" y="3972581"/>
                      <a:chExt cx="428322" cy="1242382"/>
                    </a:xfrm>
                  </p:grpSpPr>
                  <p:sp>
                    <p:nvSpPr>
                      <p:cNvPr id="58" name="TextBox 57"/>
                      <p:cNvSpPr txBox="1"/>
                      <p:nvPr/>
                    </p:nvSpPr>
                    <p:spPr>
                      <a:xfrm>
                        <a:off x="2924478" y="3972581"/>
                        <a:ext cx="428322" cy="523220"/>
                      </a:xfrm>
                      <a:prstGeom prst="rect">
                        <a:avLst/>
                      </a:prstGeom>
                      <a:noFill/>
                    </p:spPr>
                    <p:txBody>
                      <a:bodyPr wrap="none" rtlCol="0">
                        <a:spAutoFit/>
                      </a:bodyPr>
                      <a:lstStyle/>
                      <a:p>
                        <a:r>
                          <a:rPr lang="en-US" sz="2800" b="1" dirty="0">
                            <a:solidFill>
                              <a:srgbClr val="FF0000"/>
                            </a:solidFill>
                          </a:rPr>
                          <a:t>X</a:t>
                        </a:r>
                      </a:p>
                    </p:txBody>
                  </p:sp>
                  <p:sp>
                    <p:nvSpPr>
                      <p:cNvPr id="59" name="TextBox 58"/>
                      <p:cNvSpPr txBox="1"/>
                      <p:nvPr/>
                    </p:nvSpPr>
                    <p:spPr>
                      <a:xfrm>
                        <a:off x="2924478" y="4691743"/>
                        <a:ext cx="428322" cy="523220"/>
                      </a:xfrm>
                      <a:prstGeom prst="rect">
                        <a:avLst/>
                      </a:prstGeom>
                      <a:noFill/>
                    </p:spPr>
                    <p:txBody>
                      <a:bodyPr wrap="none" rtlCol="0">
                        <a:spAutoFit/>
                      </a:bodyPr>
                      <a:lstStyle/>
                      <a:p>
                        <a:r>
                          <a:rPr lang="en-US" sz="2800" b="1" dirty="0">
                            <a:solidFill>
                              <a:srgbClr val="FF0000"/>
                            </a:solidFill>
                          </a:rPr>
                          <a:t>X</a:t>
                        </a:r>
                      </a:p>
                    </p:txBody>
                  </p:sp>
                </p:grpSp>
              </p:grpSp>
            </p:grpSp>
            <p:pic>
              <p:nvPicPr>
                <p:cNvPr id="73" name="Picture 72"/>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2971800" y="4572001"/>
                  <a:ext cx="371409" cy="381000"/>
                </a:xfrm>
                <a:prstGeom prst="rect">
                  <a:avLst/>
                </a:prstGeom>
              </p:spPr>
            </p:pic>
          </p:grpSp>
          <p:pic>
            <p:nvPicPr>
              <p:cNvPr id="74" name="Picture 7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419600" y="2895600"/>
                <a:ext cx="371409" cy="381000"/>
              </a:xfrm>
              <a:prstGeom prst="rect">
                <a:avLst/>
              </a:prstGeom>
            </p:spPr>
          </p:pic>
        </p:grpSp>
        <p:sp>
          <p:nvSpPr>
            <p:cNvPr id="97" name="Rectangle 96"/>
            <p:cNvSpPr/>
            <p:nvPr/>
          </p:nvSpPr>
          <p:spPr>
            <a:xfrm>
              <a:off x="5257800" y="3352799"/>
              <a:ext cx="3505200" cy="381001"/>
            </a:xfrm>
            <a:prstGeom prst="rect">
              <a:avLst/>
            </a:prstGeom>
            <a:solidFill>
              <a:srgbClr val="008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bg1"/>
                  </a:solidFill>
                </a:rPr>
                <a:t>Trusted Computing Base (TCB)</a:t>
              </a:r>
            </a:p>
          </p:txBody>
        </p:sp>
        <p:sp>
          <p:nvSpPr>
            <p:cNvPr id="98" name="Rounded Rectangle 97"/>
            <p:cNvSpPr/>
            <p:nvPr/>
          </p:nvSpPr>
          <p:spPr>
            <a:xfrm>
              <a:off x="5562600" y="3962400"/>
              <a:ext cx="3200400" cy="328280"/>
            </a:xfrm>
            <a:prstGeom prst="roundRect">
              <a:avLst/>
            </a:prstGeom>
            <a:solidFill>
              <a:srgbClr val="008000"/>
            </a:solidFill>
            <a:ln>
              <a:solidFill>
                <a:schemeClr val="dk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rgbClr val="FFFFFF"/>
                  </a:solidFill>
                </a:rPr>
                <a:t>Graphics Processing Unit </a:t>
              </a:r>
              <a:r>
                <a:rPr lang="en-US" sz="1600" b="1" dirty="0" smtClean="0">
                  <a:solidFill>
                    <a:srgbClr val="FFFFFF"/>
                  </a:solidFill>
                </a:rPr>
                <a:t>(GPU)</a:t>
              </a:r>
              <a:endParaRPr lang="en-US" sz="1600" b="1" dirty="0">
                <a:solidFill>
                  <a:srgbClr val="FFFFFF"/>
                </a:solidFill>
              </a:endParaRPr>
            </a:p>
          </p:txBody>
        </p:sp>
      </p:grpSp>
    </p:spTree>
    <p:extLst>
      <p:ext uri="{BB962C8B-B14F-4D97-AF65-F5344CB8AC3E}">
        <p14:creationId xmlns:p14="http://schemas.microsoft.com/office/powerpoint/2010/main" xmlns="" val="379351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5</a:t>
            </a:fld>
            <a:endParaRPr lang="en-US" dirty="0">
              <a:solidFill>
                <a:srgbClr val="000000"/>
              </a:solidFill>
            </a:endParaRPr>
          </a:p>
        </p:txBody>
      </p:sp>
      <p:sp>
        <p:nvSpPr>
          <p:cNvPr id="5" name="Rectangle 4"/>
          <p:cNvSpPr/>
          <p:nvPr/>
        </p:nvSpPr>
        <p:spPr>
          <a:xfrm>
            <a:off x="2362200" y="2209802"/>
            <a:ext cx="5181600" cy="3695702"/>
          </a:xfrm>
          <a:prstGeom prst="rect">
            <a:avLst/>
          </a:prstGeom>
          <a:ln w="38100"/>
        </p:spPr>
        <p:style>
          <a:lnRef idx="2">
            <a:schemeClr val="dk1"/>
          </a:lnRef>
          <a:fillRef idx="1">
            <a:schemeClr val="lt1"/>
          </a:fillRef>
          <a:effectRef idx="0">
            <a:schemeClr val="dk1"/>
          </a:effectRef>
          <a:fontRef idx="minor">
            <a:schemeClr val="dk1"/>
          </a:fontRef>
        </p:style>
        <p:txBody>
          <a:bodyPr rtlCol="0" anchor="b" anchorCtr="0"/>
          <a:lstStyle/>
          <a:p>
            <a:pPr algn="r"/>
            <a:r>
              <a:rPr lang="en-US" sz="3200" b="1" dirty="0" smtClean="0"/>
              <a:t>GPU</a:t>
            </a:r>
            <a:endParaRPr lang="en-US" sz="3200" b="1" dirty="0"/>
          </a:p>
        </p:txBody>
      </p:sp>
      <p:sp>
        <p:nvSpPr>
          <p:cNvPr id="6" name="Rectangle 5"/>
          <p:cNvSpPr/>
          <p:nvPr/>
        </p:nvSpPr>
        <p:spPr>
          <a:xfrm>
            <a:off x="2707820" y="2400302"/>
            <a:ext cx="3124200" cy="1485900"/>
          </a:xfrm>
          <a:prstGeom prst="rect">
            <a:avLst/>
          </a:prstGeom>
          <a:ln w="38100">
            <a:prstDash val="dash"/>
          </a:ln>
        </p:spPr>
        <p:style>
          <a:lnRef idx="2">
            <a:schemeClr val="dk1"/>
          </a:lnRef>
          <a:fillRef idx="1">
            <a:schemeClr val="lt1"/>
          </a:fillRef>
          <a:effectRef idx="0">
            <a:schemeClr val="dk1"/>
          </a:effectRef>
          <a:fontRef idx="minor">
            <a:schemeClr val="dk1"/>
          </a:fontRef>
        </p:style>
        <p:txBody>
          <a:bodyPr rtlCol="0" anchor="b" anchorCtr="0"/>
          <a:lstStyle/>
          <a:p>
            <a:endParaRPr lang="en-US" sz="1600" dirty="0"/>
          </a:p>
        </p:txBody>
      </p:sp>
      <p:sp>
        <p:nvSpPr>
          <p:cNvPr id="9" name="Rounded Rectangle 8"/>
          <p:cNvSpPr/>
          <p:nvPr/>
        </p:nvSpPr>
        <p:spPr>
          <a:xfrm>
            <a:off x="4267200" y="2857502"/>
            <a:ext cx="1524000" cy="381000"/>
          </a:xfrm>
          <a:prstGeom prst="roundRect">
            <a:avLst>
              <a:gd name="adj" fmla="val 50000"/>
            </a:avLst>
          </a:prstGeom>
          <a:solidFill>
            <a:schemeClr val="accent1"/>
          </a:solidFill>
          <a:ln w="25400"/>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b="1" dirty="0" smtClean="0">
                <a:solidFill>
                  <a:schemeClr val="dk1"/>
                </a:solidFill>
              </a:rPr>
              <a:t>Instructions</a:t>
            </a:r>
            <a:endParaRPr lang="zh-CN" altLang="en-US" sz="1600" b="1" dirty="0" smtClean="0">
              <a:solidFill>
                <a:schemeClr val="dk1"/>
              </a:solidFill>
            </a:endParaRPr>
          </a:p>
        </p:txBody>
      </p:sp>
      <p:grpSp>
        <p:nvGrpSpPr>
          <p:cNvPr id="3" name="Group 9"/>
          <p:cNvGrpSpPr/>
          <p:nvPr/>
        </p:nvGrpSpPr>
        <p:grpSpPr>
          <a:xfrm>
            <a:off x="4612820" y="4076702"/>
            <a:ext cx="2209800" cy="457200"/>
            <a:chOff x="3398837" y="2667000"/>
            <a:chExt cx="1981200" cy="457200"/>
          </a:xfrm>
          <a:solidFill>
            <a:schemeClr val="accent1"/>
          </a:solidFill>
        </p:grpSpPr>
        <p:sp>
          <p:nvSpPr>
            <p:cNvPr id="11" name="Rounded Rectangle 10"/>
            <p:cNvSpPr/>
            <p:nvPr/>
          </p:nvSpPr>
          <p:spPr>
            <a:xfrm>
              <a:off x="3627437" y="2667000"/>
              <a:ext cx="1752600" cy="304800"/>
            </a:xfrm>
            <a:prstGeom prst="roundRect">
              <a:avLst>
                <a:gd name="adj" fmla="val 50000"/>
              </a:avLst>
            </a:prstGeom>
            <a:grpFill/>
            <a:ln w="25400"/>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1600" dirty="0" smtClean="0">
                <a:solidFill>
                  <a:schemeClr val="dk1"/>
                </a:solidFill>
              </a:endParaRPr>
            </a:p>
          </p:txBody>
        </p:sp>
        <p:sp>
          <p:nvSpPr>
            <p:cNvPr id="12" name="Rounded Rectangle 11"/>
            <p:cNvSpPr/>
            <p:nvPr/>
          </p:nvSpPr>
          <p:spPr>
            <a:xfrm>
              <a:off x="3475037" y="2743200"/>
              <a:ext cx="1828800" cy="304800"/>
            </a:xfrm>
            <a:prstGeom prst="roundRect">
              <a:avLst>
                <a:gd name="adj" fmla="val 50000"/>
              </a:avLst>
            </a:prstGeom>
            <a:grpFill/>
            <a:ln w="25400"/>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1600" dirty="0" smtClean="0">
                <a:solidFill>
                  <a:schemeClr val="dk1"/>
                </a:solidFill>
              </a:endParaRPr>
            </a:p>
          </p:txBody>
        </p:sp>
        <p:sp>
          <p:nvSpPr>
            <p:cNvPr id="13" name="Rounded Rectangle 12"/>
            <p:cNvSpPr/>
            <p:nvPr/>
          </p:nvSpPr>
          <p:spPr>
            <a:xfrm>
              <a:off x="3398837" y="2819400"/>
              <a:ext cx="1828799" cy="304800"/>
            </a:xfrm>
            <a:prstGeom prst="roundRect">
              <a:avLst>
                <a:gd name="adj" fmla="val 50000"/>
              </a:avLst>
            </a:prstGeom>
            <a:grpFill/>
            <a:ln w="25400"/>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b="1" dirty="0" smtClean="0">
                  <a:solidFill>
                    <a:schemeClr val="dk1"/>
                  </a:solidFill>
                </a:rPr>
                <a:t>Local Page Tables</a:t>
              </a:r>
              <a:endParaRPr lang="zh-CN" altLang="en-US" sz="1600" b="1" dirty="0" smtClean="0">
                <a:solidFill>
                  <a:schemeClr val="dk1"/>
                </a:solidFill>
              </a:endParaRPr>
            </a:p>
          </p:txBody>
        </p:sp>
      </p:grpSp>
      <p:sp>
        <p:nvSpPr>
          <p:cNvPr id="27" name="Rectangle 26"/>
          <p:cNvSpPr/>
          <p:nvPr/>
        </p:nvSpPr>
        <p:spPr>
          <a:xfrm>
            <a:off x="2362200" y="1295400"/>
            <a:ext cx="5181600" cy="457200"/>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algn="r"/>
            <a:r>
              <a:rPr lang="en-US" sz="3200" b="1" dirty="0" smtClean="0"/>
              <a:t>CPU</a:t>
            </a:r>
            <a:endParaRPr lang="en-US" sz="3200" b="1" dirty="0"/>
          </a:p>
        </p:txBody>
      </p:sp>
      <p:sp>
        <p:nvSpPr>
          <p:cNvPr id="31" name="TextBox 30"/>
          <p:cNvSpPr txBox="1"/>
          <p:nvPr/>
        </p:nvSpPr>
        <p:spPr>
          <a:xfrm>
            <a:off x="2514600" y="1352550"/>
            <a:ext cx="4572000" cy="338554"/>
          </a:xfrm>
          <a:prstGeom prst="rect">
            <a:avLst/>
          </a:prstGeom>
          <a:noFill/>
        </p:spPr>
        <p:txBody>
          <a:bodyPr wrap="square" rtlCol="0">
            <a:spAutoFit/>
          </a:bodyPr>
          <a:lstStyle/>
          <a:p>
            <a:r>
              <a:rPr lang="en-US" sz="1600" b="1" dirty="0" smtClean="0"/>
              <a:t>Programs (e.g., drivers, Apps)</a:t>
            </a:r>
            <a:endParaRPr lang="en-US" sz="1600" b="1" dirty="0"/>
          </a:p>
        </p:txBody>
      </p:sp>
      <p:sp>
        <p:nvSpPr>
          <p:cNvPr id="32" name="Rounded Rectangle 31"/>
          <p:cNvSpPr/>
          <p:nvPr/>
        </p:nvSpPr>
        <p:spPr>
          <a:xfrm>
            <a:off x="2936420" y="3390902"/>
            <a:ext cx="2667000" cy="304800"/>
          </a:xfrm>
          <a:prstGeom prst="roundRect">
            <a:avLst>
              <a:gd name="adj" fmla="val 50000"/>
            </a:avLst>
          </a:prstGeom>
          <a:solidFill>
            <a:schemeClr val="accent1"/>
          </a:solidFill>
          <a:ln w="25400"/>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b="1" dirty="0" smtClean="0"/>
              <a:t>Data (e.g., frame buffers)</a:t>
            </a:r>
            <a:endParaRPr lang="zh-CN" altLang="en-US" sz="1600" b="1" dirty="0" smtClean="0"/>
          </a:p>
        </p:txBody>
      </p:sp>
      <p:sp>
        <p:nvSpPr>
          <p:cNvPr id="38" name="TextBox 37"/>
          <p:cNvSpPr txBox="1"/>
          <p:nvPr/>
        </p:nvSpPr>
        <p:spPr>
          <a:xfrm>
            <a:off x="3317615" y="2400302"/>
            <a:ext cx="2272160" cy="338554"/>
          </a:xfrm>
          <a:prstGeom prst="rect">
            <a:avLst/>
          </a:prstGeom>
          <a:noFill/>
        </p:spPr>
        <p:txBody>
          <a:bodyPr wrap="none" rtlCol="0">
            <a:spAutoFit/>
          </a:bodyPr>
          <a:lstStyle/>
          <a:p>
            <a:r>
              <a:rPr lang="en-US" sz="1600" b="1" dirty="0" smtClean="0"/>
              <a:t>GPU Address Space</a:t>
            </a:r>
            <a:r>
              <a:rPr lang="en-US" altLang="zh-CN" sz="1600" b="1" dirty="0" smtClean="0"/>
              <a:t>s</a:t>
            </a:r>
            <a:endParaRPr lang="en-US" sz="1600" b="1" dirty="0"/>
          </a:p>
        </p:txBody>
      </p:sp>
      <p:cxnSp>
        <p:nvCxnSpPr>
          <p:cNvPr id="39" name="Straight Connector 38"/>
          <p:cNvCxnSpPr/>
          <p:nvPr/>
        </p:nvCxnSpPr>
        <p:spPr>
          <a:xfrm flipV="1">
            <a:off x="4079420" y="1752600"/>
            <a:ext cx="0" cy="457200"/>
          </a:xfrm>
          <a:prstGeom prst="line">
            <a:avLst/>
          </a:prstGeom>
          <a:ln w="25400">
            <a:headEnd type="arrow"/>
            <a:tailEnd type="none"/>
          </a:ln>
          <a:effectLst/>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a:xfrm flipV="1">
            <a:off x="5943600" y="1790700"/>
            <a:ext cx="1" cy="2247902"/>
          </a:xfrm>
          <a:prstGeom prst="line">
            <a:avLst/>
          </a:prstGeom>
          <a:ln w="25400">
            <a:headEnd type="arrow"/>
            <a:tailEnd type="none"/>
          </a:ln>
          <a:effectLst/>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a:xfrm flipV="1">
            <a:off x="2590800" y="1752602"/>
            <a:ext cx="0" cy="2438400"/>
          </a:xfrm>
          <a:prstGeom prst="line">
            <a:avLst/>
          </a:prstGeom>
          <a:ln w="25400">
            <a:headEnd type="arrow"/>
            <a:tailEnd type="none"/>
          </a:ln>
          <a:effectLst/>
        </p:spPr>
        <p:style>
          <a:lnRef idx="2">
            <a:schemeClr val="dk1"/>
          </a:lnRef>
          <a:fillRef idx="0">
            <a:schemeClr val="dk1"/>
          </a:fillRef>
          <a:effectRef idx="1">
            <a:schemeClr val="dk1"/>
          </a:effectRef>
          <a:fontRef idx="minor">
            <a:schemeClr val="tx1"/>
          </a:fontRef>
        </p:style>
      </p:cxnSp>
      <p:sp>
        <p:nvSpPr>
          <p:cNvPr id="54" name="TextBox 53"/>
          <p:cNvSpPr txBox="1"/>
          <p:nvPr/>
        </p:nvSpPr>
        <p:spPr>
          <a:xfrm>
            <a:off x="76200" y="1219200"/>
            <a:ext cx="3733800" cy="861774"/>
          </a:xfrm>
          <a:prstGeom prst="rect">
            <a:avLst/>
          </a:prstGeom>
          <a:noFill/>
        </p:spPr>
        <p:txBody>
          <a:bodyPr wrap="square" rtlCol="0">
            <a:spAutoFit/>
          </a:bodyPr>
          <a:lstStyle/>
          <a:p>
            <a:pPr>
              <a:buFont typeface="Wingdings" pitchFamily="2" charset="2"/>
              <a:buChar char="Ø"/>
            </a:pPr>
            <a:r>
              <a:rPr lang="en-US" altLang="zh-CN" sz="2800" dirty="0" smtClean="0"/>
              <a:t> </a:t>
            </a:r>
            <a:r>
              <a:rPr lang="en-US" altLang="zh-CN" sz="2800" b="1" dirty="0" smtClean="0">
                <a:solidFill>
                  <a:srgbClr val="3C8C93"/>
                </a:solidFill>
              </a:rPr>
              <a:t>Objects</a:t>
            </a:r>
            <a:endParaRPr lang="en-US" altLang="zh-CN" sz="2200" dirty="0" smtClean="0"/>
          </a:p>
          <a:p>
            <a:pPr lvl="1">
              <a:buFont typeface="Arial" pitchFamily="34" charset="0"/>
              <a:buChar char="•"/>
            </a:pPr>
            <a:endParaRPr lang="en-US" altLang="zh-CN" sz="2200" dirty="0" smtClean="0"/>
          </a:p>
        </p:txBody>
      </p:sp>
      <p:sp>
        <p:nvSpPr>
          <p:cNvPr id="14" name="Rounded Rectangle 13"/>
          <p:cNvSpPr/>
          <p:nvPr/>
        </p:nvSpPr>
        <p:spPr>
          <a:xfrm>
            <a:off x="2479220" y="4152902"/>
            <a:ext cx="2057400" cy="457200"/>
          </a:xfrm>
          <a:prstGeom prst="roundRect">
            <a:avLst>
              <a:gd name="adj" fmla="val 50000"/>
            </a:avLst>
          </a:prstGeom>
          <a:solidFill>
            <a:schemeClr val="accent1"/>
          </a:solidFill>
          <a:ln w="25400">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b="1" dirty="0" smtClean="0">
                <a:solidFill>
                  <a:schemeClr val="dk1"/>
                </a:solidFill>
              </a:rPr>
              <a:t>Global Page </a:t>
            </a:r>
          </a:p>
          <a:p>
            <a:pPr algn="ctr"/>
            <a:r>
              <a:rPr lang="en-US" altLang="zh-CN" sz="1600" b="1" dirty="0" smtClean="0">
                <a:solidFill>
                  <a:schemeClr val="dk1"/>
                </a:solidFill>
              </a:rPr>
              <a:t>Table (GGTT)</a:t>
            </a:r>
            <a:endParaRPr lang="zh-CN" altLang="en-US" sz="1600" b="1" dirty="0" smtClean="0">
              <a:solidFill>
                <a:schemeClr val="dk1"/>
              </a:solidFill>
            </a:endParaRPr>
          </a:p>
        </p:txBody>
      </p:sp>
      <p:sp>
        <p:nvSpPr>
          <p:cNvPr id="23" name="Rounded Rectangle 22"/>
          <p:cNvSpPr/>
          <p:nvPr/>
        </p:nvSpPr>
        <p:spPr>
          <a:xfrm>
            <a:off x="6019800" y="2857502"/>
            <a:ext cx="1447800" cy="685800"/>
          </a:xfrm>
          <a:prstGeom prst="roundRect">
            <a:avLst>
              <a:gd name="adj" fmla="val 50000"/>
            </a:avLst>
          </a:prstGeom>
          <a:solidFill>
            <a:schemeClr val="accent1"/>
          </a:solidFill>
          <a:ln w="25400"/>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b="1" dirty="0" err="1" smtClean="0"/>
              <a:t>Config</a:t>
            </a:r>
            <a:r>
              <a:rPr lang="en-US" altLang="zh-CN" sz="1600" b="1" dirty="0" smtClean="0"/>
              <a:t>. Registers</a:t>
            </a:r>
            <a:endParaRPr lang="zh-CN" altLang="en-US" sz="1600" b="1" dirty="0" smtClean="0"/>
          </a:p>
        </p:txBody>
      </p:sp>
      <p:sp>
        <p:nvSpPr>
          <p:cNvPr id="24" name="Rounded Rectangle 23"/>
          <p:cNvSpPr/>
          <p:nvPr/>
        </p:nvSpPr>
        <p:spPr>
          <a:xfrm>
            <a:off x="2768600" y="2857502"/>
            <a:ext cx="1447800" cy="381000"/>
          </a:xfrm>
          <a:prstGeom prst="roundRect">
            <a:avLst>
              <a:gd name="adj" fmla="val 50000"/>
            </a:avLst>
          </a:prstGeom>
          <a:solidFill>
            <a:schemeClr val="accent1"/>
          </a:solidFill>
          <a:ln w="25400"/>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b="1" dirty="0" smtClean="0"/>
              <a:t>Commands</a:t>
            </a:r>
            <a:endParaRPr lang="zh-CN" altLang="en-US" sz="1600" b="1" dirty="0" smtClean="0"/>
          </a:p>
        </p:txBody>
      </p:sp>
      <p:cxnSp>
        <p:nvCxnSpPr>
          <p:cNvPr id="25" name="Straight Connector 24"/>
          <p:cNvCxnSpPr/>
          <p:nvPr/>
        </p:nvCxnSpPr>
        <p:spPr>
          <a:xfrm flipV="1">
            <a:off x="6553200" y="1752600"/>
            <a:ext cx="0" cy="1143002"/>
          </a:xfrm>
          <a:prstGeom prst="line">
            <a:avLst/>
          </a:prstGeom>
          <a:ln w="25400">
            <a:headEnd type="arrow"/>
            <a:tailEnd type="none"/>
          </a:ln>
          <a:effectLst/>
        </p:spPr>
        <p:style>
          <a:lnRef idx="2">
            <a:schemeClr val="dk1"/>
          </a:lnRef>
          <a:fillRef idx="0">
            <a:schemeClr val="dk1"/>
          </a:fillRef>
          <a:effectRef idx="1">
            <a:schemeClr val="dk1"/>
          </a:effectRef>
          <a:fontRef idx="minor">
            <a:schemeClr val="tx1"/>
          </a:fontRef>
        </p:style>
      </p:cxnSp>
      <p:sp>
        <p:nvSpPr>
          <p:cNvPr id="28" name="Text Box 36"/>
          <p:cNvSpPr txBox="1">
            <a:spLocks noChangeArrowheads="1"/>
          </p:cNvSpPr>
          <p:nvPr/>
        </p:nvSpPr>
        <p:spPr bwMode="auto">
          <a:xfrm>
            <a:off x="0" y="304800"/>
            <a:ext cx="50292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Background: GPU</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6</a:t>
            </a:fld>
            <a:endParaRPr lang="en-US" dirty="0">
              <a:solidFill>
                <a:srgbClr val="000000"/>
              </a:solidFill>
            </a:endParaRPr>
          </a:p>
        </p:txBody>
      </p:sp>
      <p:sp>
        <p:nvSpPr>
          <p:cNvPr id="5" name="Rectangle 4"/>
          <p:cNvSpPr/>
          <p:nvPr/>
        </p:nvSpPr>
        <p:spPr>
          <a:xfrm>
            <a:off x="2362200" y="2209802"/>
            <a:ext cx="5181600" cy="3695702"/>
          </a:xfrm>
          <a:prstGeom prst="rect">
            <a:avLst/>
          </a:prstGeom>
          <a:ln w="38100"/>
        </p:spPr>
        <p:style>
          <a:lnRef idx="2">
            <a:schemeClr val="dk1"/>
          </a:lnRef>
          <a:fillRef idx="1">
            <a:schemeClr val="lt1"/>
          </a:fillRef>
          <a:effectRef idx="0">
            <a:schemeClr val="dk1"/>
          </a:effectRef>
          <a:fontRef idx="minor">
            <a:schemeClr val="dk1"/>
          </a:fontRef>
        </p:style>
        <p:txBody>
          <a:bodyPr rtlCol="0" anchor="b" anchorCtr="0"/>
          <a:lstStyle/>
          <a:p>
            <a:pPr algn="r"/>
            <a:r>
              <a:rPr lang="en-US" sz="3200" b="1" dirty="0" smtClean="0"/>
              <a:t>GPU</a:t>
            </a:r>
            <a:endParaRPr lang="en-US" sz="3200" b="1" dirty="0"/>
          </a:p>
        </p:txBody>
      </p:sp>
      <p:sp>
        <p:nvSpPr>
          <p:cNvPr id="6" name="Rectangle 5"/>
          <p:cNvSpPr/>
          <p:nvPr/>
        </p:nvSpPr>
        <p:spPr>
          <a:xfrm>
            <a:off x="2707820" y="2400302"/>
            <a:ext cx="3124200" cy="1485900"/>
          </a:xfrm>
          <a:prstGeom prst="rect">
            <a:avLst/>
          </a:prstGeom>
          <a:ln w="38100">
            <a:prstDash val="dash"/>
          </a:ln>
        </p:spPr>
        <p:style>
          <a:lnRef idx="2">
            <a:schemeClr val="dk1"/>
          </a:lnRef>
          <a:fillRef idx="1">
            <a:schemeClr val="lt1"/>
          </a:fillRef>
          <a:effectRef idx="0">
            <a:schemeClr val="dk1"/>
          </a:effectRef>
          <a:fontRef idx="minor">
            <a:schemeClr val="dk1"/>
          </a:fontRef>
        </p:style>
        <p:txBody>
          <a:bodyPr rtlCol="0" anchor="b" anchorCtr="0"/>
          <a:lstStyle/>
          <a:p>
            <a:endParaRPr lang="en-US" sz="1600" dirty="0"/>
          </a:p>
        </p:txBody>
      </p:sp>
      <p:sp>
        <p:nvSpPr>
          <p:cNvPr id="7" name="Rounded Rectangle 6"/>
          <p:cNvSpPr/>
          <p:nvPr/>
        </p:nvSpPr>
        <p:spPr>
          <a:xfrm>
            <a:off x="6019800" y="2857504"/>
            <a:ext cx="1447800" cy="685800"/>
          </a:xfrm>
          <a:prstGeom prst="roundRect">
            <a:avLst>
              <a:gd name="adj" fmla="val 50000"/>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b="1" dirty="0" err="1" smtClean="0">
                <a:solidFill>
                  <a:schemeClr val="dk1"/>
                </a:solidFill>
              </a:rPr>
              <a:t>Config</a:t>
            </a:r>
            <a:r>
              <a:rPr lang="en-US" altLang="zh-CN" sz="1600" b="1" dirty="0" smtClean="0">
                <a:solidFill>
                  <a:schemeClr val="dk1"/>
                </a:solidFill>
              </a:rPr>
              <a:t>. Registers</a:t>
            </a:r>
            <a:endParaRPr lang="zh-CN" altLang="en-US" sz="1600" b="1" dirty="0" smtClean="0">
              <a:solidFill>
                <a:schemeClr val="dk1"/>
              </a:solidFill>
            </a:endParaRPr>
          </a:p>
        </p:txBody>
      </p:sp>
      <p:sp>
        <p:nvSpPr>
          <p:cNvPr id="8" name="Rounded Rectangle 7"/>
          <p:cNvSpPr/>
          <p:nvPr/>
        </p:nvSpPr>
        <p:spPr>
          <a:xfrm>
            <a:off x="2768600" y="2857502"/>
            <a:ext cx="1447800" cy="381000"/>
          </a:xfrm>
          <a:prstGeom prst="roundRect">
            <a:avLst>
              <a:gd name="adj" fmla="val 50000"/>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b="1" dirty="0" smtClean="0">
                <a:solidFill>
                  <a:schemeClr val="dk1"/>
                </a:solidFill>
              </a:rPr>
              <a:t>Commands</a:t>
            </a:r>
            <a:endParaRPr lang="zh-CN" altLang="en-US" sz="1600" b="1" dirty="0" smtClean="0">
              <a:solidFill>
                <a:schemeClr val="dk1"/>
              </a:solidFill>
            </a:endParaRPr>
          </a:p>
        </p:txBody>
      </p:sp>
      <p:sp>
        <p:nvSpPr>
          <p:cNvPr id="9" name="Rounded Rectangle 8"/>
          <p:cNvSpPr/>
          <p:nvPr/>
        </p:nvSpPr>
        <p:spPr>
          <a:xfrm>
            <a:off x="4267200" y="2857502"/>
            <a:ext cx="1524000" cy="381000"/>
          </a:xfrm>
          <a:prstGeom prst="roundRect">
            <a:avLst>
              <a:gd name="adj" fmla="val 50000"/>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b="1" dirty="0" smtClean="0">
                <a:solidFill>
                  <a:schemeClr val="dk1"/>
                </a:solidFill>
              </a:rPr>
              <a:t>Instructions</a:t>
            </a:r>
            <a:endParaRPr lang="zh-CN" altLang="en-US" sz="1600" b="1" dirty="0" smtClean="0">
              <a:solidFill>
                <a:schemeClr val="dk1"/>
              </a:solidFill>
            </a:endParaRPr>
          </a:p>
        </p:txBody>
      </p:sp>
      <p:grpSp>
        <p:nvGrpSpPr>
          <p:cNvPr id="3" name="Group 9"/>
          <p:cNvGrpSpPr/>
          <p:nvPr/>
        </p:nvGrpSpPr>
        <p:grpSpPr>
          <a:xfrm>
            <a:off x="4612820" y="4076702"/>
            <a:ext cx="2209800" cy="457200"/>
            <a:chOff x="3398837" y="2667000"/>
            <a:chExt cx="1981200" cy="457200"/>
          </a:xfrm>
        </p:grpSpPr>
        <p:sp>
          <p:nvSpPr>
            <p:cNvPr id="11" name="Rounded Rectangle 10"/>
            <p:cNvSpPr/>
            <p:nvPr/>
          </p:nvSpPr>
          <p:spPr>
            <a:xfrm>
              <a:off x="3627437" y="2667000"/>
              <a:ext cx="1752600" cy="304800"/>
            </a:xfrm>
            <a:prstGeom prst="roundRect">
              <a:avLst>
                <a:gd name="adj" fmla="val 50000"/>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1600" dirty="0" smtClean="0">
                <a:solidFill>
                  <a:schemeClr val="dk1"/>
                </a:solidFill>
              </a:endParaRPr>
            </a:p>
          </p:txBody>
        </p:sp>
        <p:sp>
          <p:nvSpPr>
            <p:cNvPr id="12" name="Rounded Rectangle 11"/>
            <p:cNvSpPr/>
            <p:nvPr/>
          </p:nvSpPr>
          <p:spPr>
            <a:xfrm>
              <a:off x="3475037" y="2743200"/>
              <a:ext cx="1828800" cy="304800"/>
            </a:xfrm>
            <a:prstGeom prst="roundRect">
              <a:avLst>
                <a:gd name="adj" fmla="val 50000"/>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1600" dirty="0" smtClean="0">
                <a:solidFill>
                  <a:schemeClr val="dk1"/>
                </a:solidFill>
              </a:endParaRPr>
            </a:p>
          </p:txBody>
        </p:sp>
        <p:sp>
          <p:nvSpPr>
            <p:cNvPr id="13" name="Rounded Rectangle 12"/>
            <p:cNvSpPr/>
            <p:nvPr/>
          </p:nvSpPr>
          <p:spPr>
            <a:xfrm>
              <a:off x="3398837" y="2819400"/>
              <a:ext cx="1828799" cy="304800"/>
            </a:xfrm>
            <a:prstGeom prst="roundRect">
              <a:avLst>
                <a:gd name="adj" fmla="val 50000"/>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b="1" dirty="0" smtClean="0">
                  <a:solidFill>
                    <a:schemeClr val="dk1"/>
                  </a:solidFill>
                </a:rPr>
                <a:t>Local Page Tables</a:t>
              </a:r>
              <a:endParaRPr lang="zh-CN" altLang="en-US" sz="1600" b="1" dirty="0" smtClean="0">
                <a:solidFill>
                  <a:schemeClr val="dk1"/>
                </a:solidFill>
              </a:endParaRPr>
            </a:p>
          </p:txBody>
        </p:sp>
      </p:grpSp>
      <p:sp>
        <p:nvSpPr>
          <p:cNvPr id="15" name="Rectangle 14"/>
          <p:cNvSpPr/>
          <p:nvPr/>
        </p:nvSpPr>
        <p:spPr>
          <a:xfrm>
            <a:off x="2707820" y="5238752"/>
            <a:ext cx="1066800" cy="533400"/>
          </a:xfrm>
          <a:prstGeom prst="rect">
            <a:avLst/>
          </a:prstGeom>
          <a:solidFill>
            <a:schemeClr val="accent1"/>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t>Display Engine</a:t>
            </a:r>
            <a:endParaRPr lang="en-US" sz="1600" b="1" dirty="0"/>
          </a:p>
        </p:txBody>
      </p:sp>
      <p:cxnSp>
        <p:nvCxnSpPr>
          <p:cNvPr id="17" name="Straight Connector 16"/>
          <p:cNvCxnSpPr/>
          <p:nvPr/>
        </p:nvCxnSpPr>
        <p:spPr>
          <a:xfrm>
            <a:off x="3241220" y="4610102"/>
            <a:ext cx="0" cy="609600"/>
          </a:xfrm>
          <a:prstGeom prst="line">
            <a:avLst/>
          </a:prstGeom>
          <a:ln w="50800">
            <a:headEnd type="triangle"/>
            <a:tailEnd type="none"/>
          </a:ln>
          <a:effectLst/>
        </p:spPr>
        <p:style>
          <a:lnRef idx="2">
            <a:schemeClr val="dk1"/>
          </a:lnRef>
          <a:fillRef idx="0">
            <a:schemeClr val="dk1"/>
          </a:fillRef>
          <a:effectRef idx="1">
            <a:schemeClr val="dk1"/>
          </a:effectRef>
          <a:fontRef idx="minor">
            <a:schemeClr val="tx1"/>
          </a:fontRef>
        </p:style>
      </p:cxnSp>
      <p:sp>
        <p:nvSpPr>
          <p:cNvPr id="18" name="Rectangle 17"/>
          <p:cNvSpPr/>
          <p:nvPr/>
        </p:nvSpPr>
        <p:spPr>
          <a:xfrm>
            <a:off x="3927020" y="5238752"/>
            <a:ext cx="1295400" cy="533400"/>
          </a:xfrm>
          <a:prstGeom prst="rect">
            <a:avLst/>
          </a:prstGeom>
          <a:solidFill>
            <a:schemeClr val="accent1"/>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t>Processing Engine</a:t>
            </a:r>
            <a:endParaRPr lang="en-US" sz="1600" b="1" dirty="0"/>
          </a:p>
        </p:txBody>
      </p:sp>
      <p:cxnSp>
        <p:nvCxnSpPr>
          <p:cNvPr id="19" name="Straight Connector 18"/>
          <p:cNvCxnSpPr/>
          <p:nvPr/>
        </p:nvCxnSpPr>
        <p:spPr>
          <a:xfrm>
            <a:off x="3393620" y="3886202"/>
            <a:ext cx="0" cy="266700"/>
          </a:xfrm>
          <a:prstGeom prst="line">
            <a:avLst/>
          </a:prstGeom>
          <a:ln w="50800">
            <a:headEnd type="triangle"/>
            <a:tailEnd type="none"/>
          </a:ln>
          <a:effectLst/>
        </p:spPr>
        <p:style>
          <a:lnRef idx="2">
            <a:schemeClr val="dk1"/>
          </a:lnRef>
          <a:fillRef idx="0">
            <a:schemeClr val="dk1"/>
          </a:fillRef>
          <a:effectRef idx="1">
            <a:schemeClr val="dk1"/>
          </a:effectRef>
          <a:fontRef idx="minor">
            <a:schemeClr val="tx1"/>
          </a:fontRef>
        </p:style>
      </p:cxnSp>
      <p:cxnSp>
        <p:nvCxnSpPr>
          <p:cNvPr id="20" name="Straight Connector 19"/>
          <p:cNvCxnSpPr/>
          <p:nvPr/>
        </p:nvCxnSpPr>
        <p:spPr>
          <a:xfrm>
            <a:off x="5070020" y="3886202"/>
            <a:ext cx="0" cy="266700"/>
          </a:xfrm>
          <a:prstGeom prst="line">
            <a:avLst/>
          </a:prstGeom>
          <a:ln w="50800">
            <a:headEnd type="triangle"/>
            <a:tailEnd type="none"/>
          </a:ln>
          <a:effectLst/>
        </p:spPr>
        <p:style>
          <a:lnRef idx="2">
            <a:schemeClr val="dk1"/>
          </a:lnRef>
          <a:fillRef idx="0">
            <a:schemeClr val="dk1"/>
          </a:fillRef>
          <a:effectRef idx="1">
            <a:schemeClr val="dk1"/>
          </a:effectRef>
          <a:fontRef idx="minor">
            <a:schemeClr val="tx1"/>
          </a:fontRef>
        </p:style>
      </p:cxnSp>
      <p:sp>
        <p:nvSpPr>
          <p:cNvPr id="27" name="Rectangle 26"/>
          <p:cNvSpPr/>
          <p:nvPr/>
        </p:nvSpPr>
        <p:spPr>
          <a:xfrm>
            <a:off x="2362200" y="1295400"/>
            <a:ext cx="5181600" cy="457200"/>
          </a:xfrm>
          <a:prstGeom prst="rect">
            <a:avLst/>
          </a:prstGeom>
          <a:ln w="38100">
            <a:solidFill>
              <a:schemeClr val="bg1">
                <a:lumMod val="85000"/>
              </a:schemeClr>
            </a:solidFill>
          </a:ln>
        </p:spPr>
        <p:style>
          <a:lnRef idx="2">
            <a:schemeClr val="dk1"/>
          </a:lnRef>
          <a:fillRef idx="1">
            <a:schemeClr val="lt1"/>
          </a:fillRef>
          <a:effectRef idx="0">
            <a:schemeClr val="dk1"/>
          </a:effectRef>
          <a:fontRef idx="minor">
            <a:schemeClr val="dk1"/>
          </a:fontRef>
        </p:style>
        <p:txBody>
          <a:bodyPr rtlCol="0" anchor="ctr"/>
          <a:lstStyle/>
          <a:p>
            <a:pPr algn="r"/>
            <a:r>
              <a:rPr lang="en-US" sz="3200" b="1" dirty="0" smtClean="0">
                <a:solidFill>
                  <a:schemeClr val="bg1">
                    <a:lumMod val="85000"/>
                  </a:schemeClr>
                </a:solidFill>
              </a:rPr>
              <a:t>CPU</a:t>
            </a:r>
            <a:endParaRPr lang="en-US" sz="3200" b="1" dirty="0">
              <a:solidFill>
                <a:schemeClr val="bg1">
                  <a:lumMod val="85000"/>
                </a:schemeClr>
              </a:solidFill>
            </a:endParaRPr>
          </a:p>
        </p:txBody>
      </p:sp>
      <p:cxnSp>
        <p:nvCxnSpPr>
          <p:cNvPr id="28" name="Straight Connector 27"/>
          <p:cNvCxnSpPr/>
          <p:nvPr/>
        </p:nvCxnSpPr>
        <p:spPr>
          <a:xfrm flipV="1">
            <a:off x="6553200" y="1752600"/>
            <a:ext cx="0" cy="1143002"/>
          </a:xfrm>
          <a:prstGeom prst="line">
            <a:avLst/>
          </a:prstGeom>
          <a:ln w="25400">
            <a:solidFill>
              <a:schemeClr val="bg1">
                <a:lumMod val="85000"/>
              </a:schemeClr>
            </a:solidFill>
            <a:headEnd type="arrow"/>
            <a:tailEnd type="none"/>
          </a:ln>
          <a:effectLst/>
        </p:spPr>
        <p:style>
          <a:lnRef idx="2">
            <a:schemeClr val="dk1"/>
          </a:lnRef>
          <a:fillRef idx="0">
            <a:schemeClr val="dk1"/>
          </a:fillRef>
          <a:effectRef idx="1">
            <a:schemeClr val="dk1"/>
          </a:effectRef>
          <a:fontRef idx="minor">
            <a:schemeClr val="tx1"/>
          </a:fontRef>
        </p:style>
      </p:cxnSp>
      <p:sp>
        <p:nvSpPr>
          <p:cNvPr id="31" name="TextBox 30"/>
          <p:cNvSpPr txBox="1"/>
          <p:nvPr/>
        </p:nvSpPr>
        <p:spPr>
          <a:xfrm>
            <a:off x="2514600" y="1352550"/>
            <a:ext cx="4572000" cy="338554"/>
          </a:xfrm>
          <a:prstGeom prst="rect">
            <a:avLst/>
          </a:prstGeom>
          <a:noFill/>
        </p:spPr>
        <p:txBody>
          <a:bodyPr wrap="square" rtlCol="0">
            <a:spAutoFit/>
          </a:bodyPr>
          <a:lstStyle/>
          <a:p>
            <a:r>
              <a:rPr lang="en-US" sz="1600" b="1" dirty="0" smtClean="0">
                <a:solidFill>
                  <a:schemeClr val="bg1">
                    <a:lumMod val="85000"/>
                  </a:schemeClr>
                </a:solidFill>
              </a:rPr>
              <a:t>Programs (e.g.,</a:t>
            </a:r>
            <a:r>
              <a:rPr lang="zh-CN" altLang="en-US" sz="1600" b="1" dirty="0" smtClean="0">
                <a:solidFill>
                  <a:schemeClr val="bg1">
                    <a:lumMod val="85000"/>
                  </a:schemeClr>
                </a:solidFill>
              </a:rPr>
              <a:t> </a:t>
            </a:r>
            <a:r>
              <a:rPr lang="en-US" sz="1600" b="1" dirty="0" smtClean="0">
                <a:solidFill>
                  <a:schemeClr val="bg1">
                    <a:lumMod val="85000"/>
                  </a:schemeClr>
                </a:solidFill>
              </a:rPr>
              <a:t>drivers, Apps)</a:t>
            </a:r>
            <a:endParaRPr lang="en-US" sz="1600" b="1" dirty="0">
              <a:solidFill>
                <a:schemeClr val="bg1">
                  <a:lumMod val="85000"/>
                </a:schemeClr>
              </a:solidFill>
            </a:endParaRPr>
          </a:p>
        </p:txBody>
      </p:sp>
      <p:sp>
        <p:nvSpPr>
          <p:cNvPr id="34" name="Rectangle 33"/>
          <p:cNvSpPr/>
          <p:nvPr/>
        </p:nvSpPr>
        <p:spPr>
          <a:xfrm>
            <a:off x="5374820" y="5238752"/>
            <a:ext cx="1066800" cy="533400"/>
          </a:xfrm>
          <a:prstGeom prst="rect">
            <a:avLst/>
          </a:prstGeom>
          <a:solidFill>
            <a:schemeClr val="accent1"/>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t>Other </a:t>
            </a:r>
          </a:p>
          <a:p>
            <a:pPr algn="ctr"/>
            <a:r>
              <a:rPr lang="en-US" sz="1600" b="1" dirty="0" smtClean="0"/>
              <a:t>Engines</a:t>
            </a:r>
            <a:endParaRPr lang="en-US" sz="1600" b="1" dirty="0"/>
          </a:p>
        </p:txBody>
      </p:sp>
      <p:cxnSp>
        <p:nvCxnSpPr>
          <p:cNvPr id="35" name="Straight Connector 34"/>
          <p:cNvCxnSpPr/>
          <p:nvPr/>
        </p:nvCxnSpPr>
        <p:spPr>
          <a:xfrm>
            <a:off x="4231820" y="4610102"/>
            <a:ext cx="0" cy="622761"/>
          </a:xfrm>
          <a:prstGeom prst="line">
            <a:avLst/>
          </a:prstGeom>
          <a:ln w="50800">
            <a:headEnd type="triangle"/>
            <a:tailEnd type="none"/>
          </a:ln>
          <a:effectLst/>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a:xfrm flipH="1">
            <a:off x="4868408" y="4533902"/>
            <a:ext cx="1116012" cy="679450"/>
          </a:xfrm>
          <a:prstGeom prst="line">
            <a:avLst/>
          </a:prstGeom>
          <a:ln w="50800">
            <a:headEnd type="triangle"/>
            <a:tailEnd type="none"/>
          </a:ln>
          <a:effectLst/>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a:xfrm>
            <a:off x="4419600" y="4610102"/>
            <a:ext cx="1163183" cy="606425"/>
          </a:xfrm>
          <a:prstGeom prst="line">
            <a:avLst/>
          </a:prstGeom>
          <a:ln w="50800">
            <a:headEnd type="triangle"/>
            <a:tailEnd type="none"/>
          </a:ln>
          <a:effectLst/>
        </p:spPr>
        <p:style>
          <a:lnRef idx="2">
            <a:schemeClr val="dk1"/>
          </a:lnRef>
          <a:fillRef idx="0">
            <a:schemeClr val="dk1"/>
          </a:fillRef>
          <a:effectRef idx="1">
            <a:schemeClr val="dk1"/>
          </a:effectRef>
          <a:fontRef idx="minor">
            <a:schemeClr val="tx1"/>
          </a:fontRef>
        </p:style>
      </p:cxnSp>
      <p:sp>
        <p:nvSpPr>
          <p:cNvPr id="38" name="TextBox 37"/>
          <p:cNvSpPr txBox="1"/>
          <p:nvPr/>
        </p:nvSpPr>
        <p:spPr>
          <a:xfrm>
            <a:off x="3317615" y="2400302"/>
            <a:ext cx="2272160" cy="338554"/>
          </a:xfrm>
          <a:prstGeom prst="rect">
            <a:avLst/>
          </a:prstGeom>
          <a:noFill/>
        </p:spPr>
        <p:txBody>
          <a:bodyPr wrap="none" rtlCol="0">
            <a:spAutoFit/>
          </a:bodyPr>
          <a:lstStyle/>
          <a:p>
            <a:r>
              <a:rPr lang="en-US" sz="1600" b="1" dirty="0" smtClean="0"/>
              <a:t>GPU Address Space</a:t>
            </a:r>
            <a:r>
              <a:rPr lang="en-US" altLang="zh-CN" sz="1600" b="1" dirty="0" smtClean="0"/>
              <a:t>s</a:t>
            </a:r>
            <a:endParaRPr lang="en-US" sz="1600" b="1" dirty="0"/>
          </a:p>
        </p:txBody>
      </p:sp>
      <p:cxnSp>
        <p:nvCxnSpPr>
          <p:cNvPr id="39" name="Straight Connector 38"/>
          <p:cNvCxnSpPr/>
          <p:nvPr/>
        </p:nvCxnSpPr>
        <p:spPr>
          <a:xfrm flipV="1">
            <a:off x="4079420" y="1752600"/>
            <a:ext cx="0" cy="457200"/>
          </a:xfrm>
          <a:prstGeom prst="line">
            <a:avLst/>
          </a:prstGeom>
          <a:ln w="25400">
            <a:solidFill>
              <a:schemeClr val="bg1">
                <a:lumMod val="85000"/>
              </a:schemeClr>
            </a:solidFill>
            <a:headEnd type="arrow"/>
            <a:tailEnd type="none"/>
          </a:ln>
          <a:effectLst/>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a:xfrm flipV="1">
            <a:off x="5943600" y="1752602"/>
            <a:ext cx="0" cy="2286000"/>
          </a:xfrm>
          <a:prstGeom prst="line">
            <a:avLst/>
          </a:prstGeom>
          <a:ln w="25400">
            <a:solidFill>
              <a:schemeClr val="bg1">
                <a:lumMod val="85000"/>
              </a:schemeClr>
            </a:solidFill>
            <a:headEnd type="arrow"/>
            <a:tailEnd type="none"/>
          </a:ln>
          <a:effectLst/>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a:xfrm flipV="1">
            <a:off x="2590800" y="1790700"/>
            <a:ext cx="40820" cy="2324102"/>
          </a:xfrm>
          <a:prstGeom prst="line">
            <a:avLst/>
          </a:prstGeom>
          <a:ln w="25400">
            <a:solidFill>
              <a:schemeClr val="bg1">
                <a:lumMod val="85000"/>
              </a:schemeClr>
            </a:solidFill>
            <a:headEnd type="arrow"/>
            <a:tailEnd type="none"/>
          </a:ln>
          <a:effectLst/>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a:xfrm>
            <a:off x="6055858" y="4530727"/>
            <a:ext cx="4762" cy="714375"/>
          </a:xfrm>
          <a:prstGeom prst="line">
            <a:avLst/>
          </a:prstGeom>
          <a:ln w="50800">
            <a:headEnd type="triangle"/>
            <a:tailEnd type="none"/>
          </a:ln>
          <a:effectLst/>
        </p:spPr>
        <p:style>
          <a:lnRef idx="2">
            <a:schemeClr val="dk1"/>
          </a:lnRef>
          <a:fillRef idx="0">
            <a:schemeClr val="dk1"/>
          </a:fillRef>
          <a:effectRef idx="1">
            <a:schemeClr val="dk1"/>
          </a:effectRef>
          <a:fontRef idx="minor">
            <a:schemeClr val="tx1"/>
          </a:fontRef>
        </p:style>
      </p:cxnSp>
      <p:sp>
        <p:nvSpPr>
          <p:cNvPr id="54" name="TextBox 53"/>
          <p:cNvSpPr txBox="1"/>
          <p:nvPr/>
        </p:nvSpPr>
        <p:spPr>
          <a:xfrm>
            <a:off x="76200" y="1219200"/>
            <a:ext cx="3733800" cy="1292662"/>
          </a:xfrm>
          <a:prstGeom prst="rect">
            <a:avLst/>
          </a:prstGeom>
          <a:noFill/>
        </p:spPr>
        <p:txBody>
          <a:bodyPr wrap="square" rtlCol="0">
            <a:spAutoFit/>
          </a:bodyPr>
          <a:lstStyle/>
          <a:p>
            <a:pPr>
              <a:buFont typeface="Wingdings" pitchFamily="2" charset="2"/>
              <a:buChar char="Ø"/>
            </a:pPr>
            <a:r>
              <a:rPr lang="en-US" altLang="zh-CN" sz="2800" dirty="0" smtClean="0">
                <a:solidFill>
                  <a:schemeClr val="bg1">
                    <a:lumMod val="85000"/>
                  </a:schemeClr>
                </a:solidFill>
              </a:rPr>
              <a:t> </a:t>
            </a:r>
            <a:r>
              <a:rPr lang="en-US" altLang="zh-CN" sz="2800" b="1" dirty="0">
                <a:solidFill>
                  <a:schemeClr val="bg1">
                    <a:lumMod val="85000"/>
                  </a:schemeClr>
                </a:solidFill>
              </a:rPr>
              <a:t>O</a:t>
            </a:r>
            <a:r>
              <a:rPr lang="en-US" altLang="zh-CN" sz="2800" b="1" dirty="0" smtClean="0">
                <a:solidFill>
                  <a:schemeClr val="bg1">
                    <a:lumMod val="85000"/>
                  </a:schemeClr>
                </a:solidFill>
              </a:rPr>
              <a:t>bjects</a:t>
            </a:r>
            <a:endParaRPr lang="en-US" altLang="zh-CN" sz="2400" b="1" dirty="0" smtClean="0">
              <a:solidFill>
                <a:schemeClr val="bg1">
                  <a:lumMod val="85000"/>
                </a:schemeClr>
              </a:solidFill>
            </a:endParaRPr>
          </a:p>
          <a:p>
            <a:pPr lvl="1">
              <a:buFont typeface="Arial" pitchFamily="34" charset="0"/>
              <a:buChar char="•"/>
            </a:pPr>
            <a:endParaRPr lang="en-US" altLang="zh-CN" sz="2200" dirty="0" smtClean="0"/>
          </a:p>
          <a:p>
            <a:pPr>
              <a:buFont typeface="Wingdings" pitchFamily="2" charset="2"/>
              <a:buChar char="Ø"/>
            </a:pPr>
            <a:r>
              <a:rPr lang="en-US" altLang="zh-CN" sz="2800" dirty="0" smtClean="0"/>
              <a:t> </a:t>
            </a:r>
            <a:r>
              <a:rPr lang="en-US" altLang="zh-CN" sz="2800" b="1" dirty="0">
                <a:solidFill>
                  <a:schemeClr val="accent1">
                    <a:lumMod val="50000"/>
                  </a:schemeClr>
                </a:solidFill>
              </a:rPr>
              <a:t>E</a:t>
            </a:r>
            <a:r>
              <a:rPr lang="en-US" altLang="zh-CN" sz="2800" b="1" dirty="0" smtClean="0">
                <a:solidFill>
                  <a:schemeClr val="accent1">
                    <a:lumMod val="50000"/>
                  </a:schemeClr>
                </a:solidFill>
              </a:rPr>
              <a:t>ngines</a:t>
            </a:r>
          </a:p>
        </p:txBody>
      </p:sp>
      <p:sp>
        <p:nvSpPr>
          <p:cNvPr id="14" name="Rounded Rectangle 13"/>
          <p:cNvSpPr/>
          <p:nvPr/>
        </p:nvSpPr>
        <p:spPr>
          <a:xfrm>
            <a:off x="2479220" y="4152902"/>
            <a:ext cx="2057400" cy="457200"/>
          </a:xfrm>
          <a:prstGeom prst="roundRect">
            <a:avLst>
              <a:gd name="adj" fmla="val 50000"/>
            </a:avLst>
          </a:prstGeom>
          <a:ln w="25400">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b="1" dirty="0" smtClean="0">
                <a:solidFill>
                  <a:schemeClr val="dk1"/>
                </a:solidFill>
              </a:rPr>
              <a:t>Global Page </a:t>
            </a:r>
          </a:p>
          <a:p>
            <a:pPr algn="ctr"/>
            <a:r>
              <a:rPr lang="en-US" altLang="zh-CN" sz="1600" b="1" dirty="0" smtClean="0">
                <a:solidFill>
                  <a:schemeClr val="dk1"/>
                </a:solidFill>
              </a:rPr>
              <a:t>Table (GGTT)</a:t>
            </a:r>
            <a:endParaRPr lang="zh-CN" altLang="en-US" sz="1600" b="1" dirty="0" smtClean="0">
              <a:solidFill>
                <a:schemeClr val="dk1"/>
              </a:solidFill>
            </a:endParaRPr>
          </a:p>
        </p:txBody>
      </p:sp>
      <p:pic>
        <p:nvPicPr>
          <p:cNvPr id="33" name="Picture 2" descr="https://cdn2.iconfinder.com/data/icons/pittogrammi/142/03-128.png"/>
          <p:cNvPicPr>
            <a:picLocks noChangeAspect="1" noChangeArrowheads="1"/>
          </p:cNvPicPr>
          <p:nvPr/>
        </p:nvPicPr>
        <p:blipFill>
          <a:blip r:embed="rId3" cstate="print"/>
          <a:srcRect/>
          <a:stretch>
            <a:fillRect/>
          </a:stretch>
        </p:blipFill>
        <p:spPr bwMode="auto">
          <a:xfrm>
            <a:off x="2286000" y="6014360"/>
            <a:ext cx="685800" cy="685802"/>
          </a:xfrm>
          <a:prstGeom prst="rect">
            <a:avLst/>
          </a:prstGeom>
          <a:noFill/>
        </p:spPr>
      </p:pic>
      <p:pic>
        <p:nvPicPr>
          <p:cNvPr id="42" name="Picture 2" descr="https://cdn2.iconfinder.com/data/icons/pittogrammi/142/03-128.png"/>
          <p:cNvPicPr>
            <a:picLocks noChangeAspect="1" noChangeArrowheads="1"/>
          </p:cNvPicPr>
          <p:nvPr/>
        </p:nvPicPr>
        <p:blipFill>
          <a:blip r:embed="rId3" cstate="print"/>
          <a:srcRect/>
          <a:stretch>
            <a:fillRect/>
          </a:stretch>
        </p:blipFill>
        <p:spPr bwMode="auto">
          <a:xfrm>
            <a:off x="3774620" y="6014360"/>
            <a:ext cx="685800" cy="685802"/>
          </a:xfrm>
          <a:prstGeom prst="rect">
            <a:avLst/>
          </a:prstGeom>
          <a:noFill/>
        </p:spPr>
      </p:pic>
      <p:cxnSp>
        <p:nvCxnSpPr>
          <p:cNvPr id="43" name="Straight Connector 42"/>
          <p:cNvCxnSpPr>
            <a:endCxn id="33" idx="0"/>
          </p:cNvCxnSpPr>
          <p:nvPr/>
        </p:nvCxnSpPr>
        <p:spPr>
          <a:xfrm flipH="1">
            <a:off x="2628900" y="5772152"/>
            <a:ext cx="612320" cy="242208"/>
          </a:xfrm>
          <a:prstGeom prst="line">
            <a:avLst/>
          </a:prstGeom>
          <a:ln w="38100" cmpd="sng">
            <a:headEnd type="none"/>
            <a:tailEnd type="none"/>
          </a:ln>
          <a:effectLst/>
        </p:spPr>
        <p:style>
          <a:lnRef idx="2">
            <a:schemeClr val="dk1"/>
          </a:lnRef>
          <a:fillRef idx="0">
            <a:schemeClr val="dk1"/>
          </a:fillRef>
          <a:effectRef idx="1">
            <a:schemeClr val="dk1"/>
          </a:effectRef>
          <a:fontRef idx="minor">
            <a:schemeClr val="tx1"/>
          </a:fontRef>
        </p:style>
      </p:cxnSp>
      <p:cxnSp>
        <p:nvCxnSpPr>
          <p:cNvPr id="45" name="Straight Connector 44"/>
          <p:cNvCxnSpPr>
            <a:endCxn id="42" idx="0"/>
          </p:cNvCxnSpPr>
          <p:nvPr/>
        </p:nvCxnSpPr>
        <p:spPr>
          <a:xfrm>
            <a:off x="3241220" y="5772152"/>
            <a:ext cx="876300" cy="242208"/>
          </a:xfrm>
          <a:prstGeom prst="line">
            <a:avLst/>
          </a:prstGeom>
          <a:ln w="38100" cmpd="sng">
            <a:headEnd type="none"/>
            <a:tailEnd type="none"/>
          </a:ln>
          <a:effectLst/>
        </p:spPr>
        <p:style>
          <a:lnRef idx="2">
            <a:schemeClr val="dk1"/>
          </a:lnRef>
          <a:fillRef idx="0">
            <a:schemeClr val="dk1"/>
          </a:fillRef>
          <a:effectRef idx="1">
            <a:schemeClr val="dk1"/>
          </a:effectRef>
          <a:fontRef idx="minor">
            <a:schemeClr val="tx1"/>
          </a:fontRef>
        </p:style>
      </p:cxnSp>
      <p:sp>
        <p:nvSpPr>
          <p:cNvPr id="46" name="Rounded Rectangle 45"/>
          <p:cNvSpPr/>
          <p:nvPr/>
        </p:nvSpPr>
        <p:spPr>
          <a:xfrm>
            <a:off x="2936420" y="3390902"/>
            <a:ext cx="2667000" cy="304800"/>
          </a:xfrm>
          <a:prstGeom prst="roundRect">
            <a:avLst>
              <a:gd name="adj" fmla="val 50000"/>
            </a:avLst>
          </a:prstGeom>
          <a:noFill/>
          <a:ln w="25400"/>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b="1" dirty="0" smtClean="0"/>
              <a:t>Data (e.g., frame buffers)</a:t>
            </a:r>
            <a:endParaRPr lang="zh-CN" altLang="en-US" sz="1600" b="1" dirty="0" smtClean="0"/>
          </a:p>
        </p:txBody>
      </p:sp>
      <p:sp>
        <p:nvSpPr>
          <p:cNvPr id="47" name="Text Box 36"/>
          <p:cNvSpPr txBox="1">
            <a:spLocks noChangeArrowheads="1"/>
          </p:cNvSpPr>
          <p:nvPr/>
        </p:nvSpPr>
        <p:spPr bwMode="auto">
          <a:xfrm>
            <a:off x="0" y="304800"/>
            <a:ext cx="50292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Background: GPU</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7</a:t>
            </a:fld>
            <a:endParaRPr lang="en-US" dirty="0">
              <a:solidFill>
                <a:srgbClr val="000000"/>
              </a:solidFill>
            </a:endParaRPr>
          </a:p>
        </p:txBody>
      </p:sp>
      <p:sp>
        <p:nvSpPr>
          <p:cNvPr id="5" name="TextBox 4"/>
          <p:cNvSpPr txBox="1"/>
          <p:nvPr/>
        </p:nvSpPr>
        <p:spPr>
          <a:xfrm>
            <a:off x="0" y="1219200"/>
            <a:ext cx="9067800" cy="1415772"/>
          </a:xfrm>
          <a:prstGeom prst="rect">
            <a:avLst/>
          </a:prstGeom>
          <a:noFill/>
        </p:spPr>
        <p:txBody>
          <a:bodyPr wrap="square" rtlCol="0">
            <a:spAutoFit/>
          </a:bodyPr>
          <a:lstStyle/>
          <a:p>
            <a:pPr>
              <a:buFont typeface="Wingdings" pitchFamily="2" charset="2"/>
              <a:buChar char="Ø"/>
            </a:pPr>
            <a:r>
              <a:rPr lang="en-US" altLang="zh-CN" sz="2200" dirty="0" smtClean="0"/>
              <a:t> </a:t>
            </a:r>
            <a:r>
              <a:rPr lang="en-US" altLang="zh-CN" sz="2200" b="1" dirty="0" smtClean="0"/>
              <a:t>Multiplexes GPU among VMs </a:t>
            </a:r>
            <a:r>
              <a:rPr lang="en-US" altLang="zh-CN" sz="2200" dirty="0" smtClean="0">
                <a:sym typeface="Wingdings" pitchFamily="2" charset="2"/>
              </a:rPr>
              <a:t>=&gt; </a:t>
            </a:r>
            <a:r>
              <a:rPr lang="en-US" altLang="zh-CN" sz="2200" dirty="0" smtClean="0"/>
              <a:t>Access mediation &amp; emulation </a:t>
            </a:r>
            <a:r>
              <a:rPr lang="en-US" altLang="zh-CN" sz="2000" dirty="0" smtClean="0"/>
              <a:t>for</a:t>
            </a:r>
          </a:p>
          <a:p>
            <a:r>
              <a:rPr lang="en-US" altLang="zh-CN" sz="2000" dirty="0" smtClean="0"/>
              <a:t>			             GPU objects, e.g. GPU configuration registers</a:t>
            </a:r>
          </a:p>
          <a:p>
            <a:pPr lvl="1">
              <a:buFont typeface="Arial" pitchFamily="34" charset="0"/>
              <a:buChar char="•"/>
            </a:pPr>
            <a:endParaRPr lang="en-US" altLang="zh-CN" sz="2200" dirty="0" smtClean="0"/>
          </a:p>
          <a:p>
            <a:pPr>
              <a:buFont typeface="Wingdings" pitchFamily="2" charset="2"/>
              <a:buChar char="Ø"/>
            </a:pPr>
            <a:r>
              <a:rPr lang="en-US" altLang="zh-CN" sz="2200" dirty="0" smtClean="0"/>
              <a:t> </a:t>
            </a:r>
            <a:r>
              <a:rPr lang="en-US" altLang="zh-CN" sz="2200" b="1" dirty="0" smtClean="0"/>
              <a:t>Reduces complexity </a:t>
            </a:r>
            <a:r>
              <a:rPr lang="en-US" altLang="zh-CN" sz="2200" dirty="0" smtClean="0">
                <a:sym typeface="Wingdings" pitchFamily="2" charset="2"/>
              </a:rPr>
              <a:t>=&gt; </a:t>
            </a:r>
            <a:r>
              <a:rPr lang="en-US" altLang="zh-CN" sz="2200" dirty="0" smtClean="0"/>
              <a:t>“address space ballooning”</a:t>
            </a:r>
          </a:p>
        </p:txBody>
      </p:sp>
      <p:sp>
        <p:nvSpPr>
          <p:cNvPr id="28" name="Rectangle 5"/>
          <p:cNvSpPr>
            <a:spLocks noChangeArrowheads="1"/>
          </p:cNvSpPr>
          <p:nvPr/>
        </p:nvSpPr>
        <p:spPr bwMode="auto">
          <a:xfrm>
            <a:off x="-76200" y="6324600"/>
            <a:ext cx="7315200" cy="276999"/>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altLang="zh-CN" sz="1200" kern="0" dirty="0" smtClean="0">
                <a:solidFill>
                  <a:srgbClr val="1C1C1C"/>
                </a:solidFill>
              </a:rPr>
              <a:t>* Derived from Figure 7 of </a:t>
            </a:r>
            <a:r>
              <a:rPr lang="en-US" altLang="zh-CN" sz="1200" kern="0" dirty="0" err="1" smtClean="0">
                <a:solidFill>
                  <a:srgbClr val="1C1C1C"/>
                </a:solidFill>
              </a:rPr>
              <a:t>Tian</a:t>
            </a:r>
            <a:r>
              <a:rPr lang="en-US" altLang="zh-CN" sz="1200" kern="0" dirty="0" smtClean="0">
                <a:solidFill>
                  <a:srgbClr val="1C1C1C"/>
                </a:solidFill>
              </a:rPr>
              <a:t> </a:t>
            </a:r>
            <a:r>
              <a:rPr lang="en-US" altLang="zh-CN" sz="1200" i="1" kern="0" dirty="0" smtClean="0">
                <a:solidFill>
                  <a:srgbClr val="1C1C1C"/>
                </a:solidFill>
              </a:rPr>
              <a:t>et al. </a:t>
            </a:r>
            <a:r>
              <a:rPr lang="en-US" altLang="zh-CN" sz="1200" kern="0" dirty="0" smtClean="0">
                <a:solidFill>
                  <a:srgbClr val="1C1C1C"/>
                </a:solidFill>
              </a:rPr>
              <a:t>“A Full GPU Virtualization Solution with Mediated Pass-Through”</a:t>
            </a:r>
            <a:endParaRPr lang="en-US" altLang="zh-CN" sz="1200" dirty="0" smtClean="0"/>
          </a:p>
        </p:txBody>
      </p:sp>
      <p:sp>
        <p:nvSpPr>
          <p:cNvPr id="27" name="Text Box 36"/>
          <p:cNvSpPr txBox="1">
            <a:spLocks noChangeArrowheads="1"/>
          </p:cNvSpPr>
          <p:nvPr/>
        </p:nvSpPr>
        <p:spPr bwMode="auto">
          <a:xfrm>
            <a:off x="0" y="304800"/>
            <a:ext cx="69342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dirty="0" smtClean="0"/>
              <a:t>Background: Full GPU Virtualization</a:t>
            </a:r>
            <a:endParaRPr lang="en-US" altLang="zh-CN" sz="2800" b="0" kern="0" dirty="0" smtClean="0">
              <a:solidFill>
                <a:schemeClr val="tx1"/>
              </a:solidFill>
            </a:endParaRPr>
          </a:p>
        </p:txBody>
      </p:sp>
      <p:sp>
        <p:nvSpPr>
          <p:cNvPr id="19" name="Rectangle 50"/>
          <p:cNvSpPr/>
          <p:nvPr/>
        </p:nvSpPr>
        <p:spPr>
          <a:xfrm>
            <a:off x="4876800" y="3962400"/>
            <a:ext cx="381000" cy="3810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sz="2000" b="1" dirty="0"/>
          </a:p>
        </p:txBody>
      </p:sp>
      <p:sp>
        <p:nvSpPr>
          <p:cNvPr id="20" name="Rectangle 63"/>
          <p:cNvSpPr/>
          <p:nvPr/>
        </p:nvSpPr>
        <p:spPr>
          <a:xfrm>
            <a:off x="5638800" y="3962400"/>
            <a:ext cx="1371600" cy="3810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b="1" dirty="0"/>
          </a:p>
        </p:txBody>
      </p:sp>
      <p:sp>
        <p:nvSpPr>
          <p:cNvPr id="21" name="Rectangle 64"/>
          <p:cNvSpPr/>
          <p:nvPr/>
        </p:nvSpPr>
        <p:spPr>
          <a:xfrm>
            <a:off x="1143000" y="3962400"/>
            <a:ext cx="381000" cy="381000"/>
          </a:xfrm>
          <a:prstGeom prst="rect">
            <a:avLst/>
          </a:prstGeom>
          <a:solidFill>
            <a:srgbClr val="008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sz="2000" b="1" dirty="0"/>
          </a:p>
        </p:txBody>
      </p:sp>
      <p:sp>
        <p:nvSpPr>
          <p:cNvPr id="22" name="Rectangle 66"/>
          <p:cNvSpPr/>
          <p:nvPr/>
        </p:nvSpPr>
        <p:spPr>
          <a:xfrm>
            <a:off x="2895600" y="3962400"/>
            <a:ext cx="1371600" cy="381000"/>
          </a:xfrm>
          <a:prstGeom prst="rect">
            <a:avLst/>
          </a:prstGeom>
          <a:solidFill>
            <a:srgbClr val="008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b="1" dirty="0"/>
          </a:p>
        </p:txBody>
      </p:sp>
      <p:sp>
        <p:nvSpPr>
          <p:cNvPr id="23" name="Rectangle 68"/>
          <p:cNvSpPr/>
          <p:nvPr/>
        </p:nvSpPr>
        <p:spPr>
          <a:xfrm>
            <a:off x="3276600" y="5257800"/>
            <a:ext cx="381000" cy="381000"/>
          </a:xfrm>
          <a:prstGeom prst="rect">
            <a:avLst/>
          </a:prstGeom>
          <a:solidFill>
            <a:srgbClr val="008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sz="2000" b="1" dirty="0"/>
          </a:p>
        </p:txBody>
      </p:sp>
      <p:sp>
        <p:nvSpPr>
          <p:cNvPr id="24" name="Rectangle 69"/>
          <p:cNvSpPr/>
          <p:nvPr/>
        </p:nvSpPr>
        <p:spPr>
          <a:xfrm>
            <a:off x="2895600" y="5257800"/>
            <a:ext cx="381000" cy="3810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sz="2000" b="1" dirty="0"/>
          </a:p>
        </p:txBody>
      </p:sp>
      <p:sp>
        <p:nvSpPr>
          <p:cNvPr id="25" name="Rectangle 70"/>
          <p:cNvSpPr/>
          <p:nvPr/>
        </p:nvSpPr>
        <p:spPr>
          <a:xfrm>
            <a:off x="5029200" y="5257800"/>
            <a:ext cx="1371600" cy="381000"/>
          </a:xfrm>
          <a:prstGeom prst="rect">
            <a:avLst/>
          </a:prstGeom>
          <a:solidFill>
            <a:srgbClr val="008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b="1" dirty="0"/>
          </a:p>
        </p:txBody>
      </p:sp>
      <p:sp>
        <p:nvSpPr>
          <p:cNvPr id="26" name="Rectangle 71"/>
          <p:cNvSpPr/>
          <p:nvPr/>
        </p:nvSpPr>
        <p:spPr>
          <a:xfrm>
            <a:off x="3657600" y="5257800"/>
            <a:ext cx="1371600" cy="3810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b="1" dirty="0"/>
          </a:p>
        </p:txBody>
      </p:sp>
      <p:sp>
        <p:nvSpPr>
          <p:cNvPr id="31" name="Rectangle 72"/>
          <p:cNvSpPr/>
          <p:nvPr/>
        </p:nvSpPr>
        <p:spPr>
          <a:xfrm>
            <a:off x="5906355" y="3352800"/>
            <a:ext cx="902811" cy="461665"/>
          </a:xfrm>
          <a:prstGeom prst="rect">
            <a:avLst/>
          </a:prstGeom>
        </p:spPr>
        <p:txBody>
          <a:bodyPr wrap="none">
            <a:spAutoFit/>
          </a:bodyPr>
          <a:lstStyle/>
          <a:p>
            <a:r>
              <a:rPr lang="en-US" altLang="zh-CN" sz="2400" dirty="0" smtClean="0"/>
              <a:t>VM 2</a:t>
            </a:r>
            <a:endParaRPr lang="zh-CN" altLang="en-US" sz="2400" dirty="0"/>
          </a:p>
        </p:txBody>
      </p:sp>
      <p:sp>
        <p:nvSpPr>
          <p:cNvPr id="32" name="Rectangle 73"/>
          <p:cNvSpPr/>
          <p:nvPr/>
        </p:nvSpPr>
        <p:spPr>
          <a:xfrm>
            <a:off x="1752600" y="3352800"/>
            <a:ext cx="902811" cy="461665"/>
          </a:xfrm>
          <a:prstGeom prst="rect">
            <a:avLst/>
          </a:prstGeom>
        </p:spPr>
        <p:txBody>
          <a:bodyPr wrap="none">
            <a:spAutoFit/>
          </a:bodyPr>
          <a:lstStyle/>
          <a:p>
            <a:r>
              <a:rPr lang="en-US" altLang="zh-CN" sz="2400" dirty="0" smtClean="0"/>
              <a:t>VM 1</a:t>
            </a:r>
            <a:endParaRPr lang="zh-CN" altLang="en-US" sz="2400" dirty="0"/>
          </a:p>
        </p:txBody>
      </p:sp>
      <p:sp>
        <p:nvSpPr>
          <p:cNvPr id="33" name="Rectangle 74"/>
          <p:cNvSpPr/>
          <p:nvPr/>
        </p:nvSpPr>
        <p:spPr>
          <a:xfrm>
            <a:off x="2360397" y="5715000"/>
            <a:ext cx="4676665" cy="461665"/>
          </a:xfrm>
          <a:prstGeom prst="rect">
            <a:avLst/>
          </a:prstGeom>
        </p:spPr>
        <p:txBody>
          <a:bodyPr wrap="none">
            <a:spAutoFit/>
          </a:bodyPr>
          <a:lstStyle/>
          <a:p>
            <a:r>
              <a:rPr lang="en-US" altLang="zh-CN" sz="2400" dirty="0" smtClean="0"/>
              <a:t>GPU  Global Page Table (GGTT)</a:t>
            </a:r>
            <a:endParaRPr lang="zh-CN" altLang="en-US" sz="2400" dirty="0"/>
          </a:p>
        </p:txBody>
      </p:sp>
      <p:cxnSp>
        <p:nvCxnSpPr>
          <p:cNvPr id="38" name="Straight Connector 83"/>
          <p:cNvCxnSpPr/>
          <p:nvPr/>
        </p:nvCxnSpPr>
        <p:spPr>
          <a:xfrm flipH="1">
            <a:off x="609600" y="4800600"/>
            <a:ext cx="8077200" cy="0"/>
          </a:xfrm>
          <a:prstGeom prst="line">
            <a:avLst/>
          </a:prstGeom>
          <a:ln w="50800">
            <a:headEnd type="none"/>
            <a:tailEnd type="none"/>
          </a:ln>
          <a:effectLst/>
        </p:spPr>
        <p:style>
          <a:lnRef idx="2">
            <a:schemeClr val="dk1"/>
          </a:lnRef>
          <a:fillRef idx="0">
            <a:schemeClr val="dk1"/>
          </a:fillRef>
          <a:effectRef idx="1">
            <a:schemeClr val="dk1"/>
          </a:effectRef>
          <a:fontRef idx="minor">
            <a:schemeClr val="tx1"/>
          </a:fontRef>
        </p:style>
      </p:cxnSp>
      <p:cxnSp>
        <p:nvCxnSpPr>
          <p:cNvPr id="39" name="Straight Connector 86"/>
          <p:cNvCxnSpPr/>
          <p:nvPr/>
        </p:nvCxnSpPr>
        <p:spPr>
          <a:xfrm>
            <a:off x="4572000" y="3657600"/>
            <a:ext cx="0" cy="1143000"/>
          </a:xfrm>
          <a:prstGeom prst="line">
            <a:avLst/>
          </a:prstGeom>
          <a:ln w="50800">
            <a:headEnd type="none"/>
            <a:tailEnd type="none"/>
          </a:ln>
          <a:effectLst/>
        </p:spPr>
        <p:style>
          <a:lnRef idx="2">
            <a:schemeClr val="dk1"/>
          </a:lnRef>
          <a:fillRef idx="0">
            <a:schemeClr val="dk1"/>
          </a:fillRef>
          <a:effectRef idx="1">
            <a:schemeClr val="dk1"/>
          </a:effectRef>
          <a:fontRef idx="minor">
            <a:schemeClr val="tx1"/>
          </a:fontRef>
        </p:style>
      </p:cxnSp>
      <p:sp>
        <p:nvSpPr>
          <p:cNvPr id="40" name="Rectangle 30"/>
          <p:cNvSpPr/>
          <p:nvPr/>
        </p:nvSpPr>
        <p:spPr>
          <a:xfrm>
            <a:off x="5257800" y="3962400"/>
            <a:ext cx="381000" cy="381000"/>
          </a:xfrm>
          <a:prstGeom prst="rect">
            <a:avLst/>
          </a:prstGeom>
          <a:solidFill>
            <a:schemeClr val="bg1">
              <a:lumMod val="65000"/>
              <a:alpha val="40000"/>
            </a:schemeClr>
          </a:solidFill>
          <a:ln w="38100">
            <a:solidFill>
              <a:schemeClr val="dk1">
                <a:alpha val="40000"/>
              </a:schemeClr>
            </a:solidFill>
            <a:prstDash val="dash"/>
          </a:ln>
        </p:spPr>
        <p:style>
          <a:lnRef idx="2">
            <a:schemeClr val="dk1"/>
          </a:lnRef>
          <a:fillRef idx="1">
            <a:schemeClr val="lt1"/>
          </a:fillRef>
          <a:effectRef idx="0">
            <a:schemeClr val="dk1"/>
          </a:effectRef>
          <a:fontRef idx="minor">
            <a:schemeClr val="dk1"/>
          </a:fontRef>
        </p:style>
        <p:txBody>
          <a:bodyPr rtlCol="0" anchor="b" anchorCtr="0"/>
          <a:lstStyle/>
          <a:p>
            <a:pPr algn="ctr"/>
            <a:endParaRPr lang="en-US" sz="2000" b="1" dirty="0"/>
          </a:p>
        </p:txBody>
      </p:sp>
      <p:sp>
        <p:nvSpPr>
          <p:cNvPr id="41" name="Rectangle 31"/>
          <p:cNvSpPr/>
          <p:nvPr/>
        </p:nvSpPr>
        <p:spPr>
          <a:xfrm>
            <a:off x="7010400" y="3962400"/>
            <a:ext cx="1371600" cy="381000"/>
          </a:xfrm>
          <a:prstGeom prst="rect">
            <a:avLst/>
          </a:prstGeom>
          <a:solidFill>
            <a:schemeClr val="bg1">
              <a:lumMod val="65000"/>
              <a:alpha val="40000"/>
            </a:schemeClr>
          </a:solidFill>
          <a:ln w="38100">
            <a:solidFill>
              <a:schemeClr val="dk1">
                <a:alpha val="40000"/>
              </a:schemeClr>
            </a:solidFill>
            <a:prstDash val="dash"/>
          </a:ln>
        </p:spPr>
        <p:style>
          <a:lnRef idx="2">
            <a:schemeClr val="dk1"/>
          </a:lnRef>
          <a:fillRef idx="1">
            <a:schemeClr val="lt1"/>
          </a:fillRef>
          <a:effectRef idx="0">
            <a:schemeClr val="dk1"/>
          </a:effectRef>
          <a:fontRef idx="minor">
            <a:schemeClr val="dk1"/>
          </a:fontRef>
        </p:style>
        <p:txBody>
          <a:bodyPr rtlCol="0" anchor="b" anchorCtr="0"/>
          <a:lstStyle/>
          <a:p>
            <a:pPr algn="ctr"/>
            <a:r>
              <a:rPr lang="en-US" altLang="zh-CN" b="1" dirty="0" smtClean="0">
                <a:solidFill>
                  <a:schemeClr val="bg1">
                    <a:lumMod val="65000"/>
                  </a:schemeClr>
                </a:solidFill>
              </a:rPr>
              <a:t>Ballooned</a:t>
            </a:r>
            <a:endParaRPr lang="en-US" b="1" dirty="0"/>
          </a:p>
        </p:txBody>
      </p:sp>
      <p:sp>
        <p:nvSpPr>
          <p:cNvPr id="42" name="Rectangle 32"/>
          <p:cNvSpPr/>
          <p:nvPr/>
        </p:nvSpPr>
        <p:spPr>
          <a:xfrm>
            <a:off x="762000" y="3962400"/>
            <a:ext cx="381000" cy="381000"/>
          </a:xfrm>
          <a:prstGeom prst="rect">
            <a:avLst/>
          </a:prstGeom>
          <a:solidFill>
            <a:schemeClr val="bg1">
              <a:lumMod val="65000"/>
              <a:alpha val="40000"/>
            </a:schemeClr>
          </a:solidFill>
          <a:ln w="38100">
            <a:solidFill>
              <a:schemeClr val="dk1">
                <a:alpha val="40000"/>
              </a:schemeClr>
            </a:solidFill>
            <a:prstDash val="dash"/>
          </a:ln>
        </p:spPr>
        <p:style>
          <a:lnRef idx="2">
            <a:schemeClr val="dk1"/>
          </a:lnRef>
          <a:fillRef idx="1">
            <a:schemeClr val="lt1"/>
          </a:fillRef>
          <a:effectRef idx="0">
            <a:schemeClr val="dk1"/>
          </a:effectRef>
          <a:fontRef idx="minor">
            <a:schemeClr val="dk1"/>
          </a:fontRef>
        </p:style>
        <p:txBody>
          <a:bodyPr rtlCol="0" anchor="b" anchorCtr="0"/>
          <a:lstStyle/>
          <a:p>
            <a:pPr algn="ctr"/>
            <a:endParaRPr lang="en-US" sz="2000" b="1" dirty="0"/>
          </a:p>
        </p:txBody>
      </p:sp>
      <p:sp>
        <p:nvSpPr>
          <p:cNvPr id="43" name="Rectangle 33"/>
          <p:cNvSpPr/>
          <p:nvPr/>
        </p:nvSpPr>
        <p:spPr>
          <a:xfrm>
            <a:off x="1524000" y="3962400"/>
            <a:ext cx="1371600" cy="381000"/>
          </a:xfrm>
          <a:prstGeom prst="rect">
            <a:avLst/>
          </a:prstGeom>
          <a:solidFill>
            <a:schemeClr val="bg1">
              <a:lumMod val="65000"/>
              <a:alpha val="40000"/>
            </a:schemeClr>
          </a:solidFill>
          <a:ln w="38100">
            <a:solidFill>
              <a:schemeClr val="dk1">
                <a:alpha val="40000"/>
              </a:schemeClr>
            </a:solidFill>
            <a:prstDash val="dash"/>
          </a:ln>
        </p:spPr>
        <p:style>
          <a:lnRef idx="2">
            <a:schemeClr val="dk1"/>
          </a:lnRef>
          <a:fillRef idx="1">
            <a:schemeClr val="lt1"/>
          </a:fillRef>
          <a:effectRef idx="0">
            <a:schemeClr val="dk1"/>
          </a:effectRef>
          <a:fontRef idx="minor">
            <a:schemeClr val="dk1"/>
          </a:fontRef>
        </p:style>
        <p:txBody>
          <a:bodyPr rtlCol="0" anchor="b" anchorCtr="0"/>
          <a:lstStyle/>
          <a:p>
            <a:pPr algn="ctr"/>
            <a:r>
              <a:rPr lang="en-US" altLang="zh-CN" b="1" dirty="0" smtClean="0">
                <a:solidFill>
                  <a:schemeClr val="bg1">
                    <a:lumMod val="65000"/>
                  </a:schemeClr>
                </a:solidFill>
              </a:rPr>
              <a:t>Ballooned</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8</a:t>
            </a:fld>
            <a:endParaRPr lang="en-US" dirty="0">
              <a:solidFill>
                <a:srgbClr val="000000"/>
              </a:solidFill>
            </a:endParaRPr>
          </a:p>
        </p:txBody>
      </p:sp>
      <p:sp>
        <p:nvSpPr>
          <p:cNvPr id="51" name="Rectangle 50"/>
          <p:cNvSpPr/>
          <p:nvPr/>
        </p:nvSpPr>
        <p:spPr>
          <a:xfrm>
            <a:off x="4876800" y="3962400"/>
            <a:ext cx="381000" cy="3810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sz="2000" b="1" dirty="0"/>
          </a:p>
        </p:txBody>
      </p:sp>
      <p:sp>
        <p:nvSpPr>
          <p:cNvPr id="64" name="Rectangle 63"/>
          <p:cNvSpPr/>
          <p:nvPr/>
        </p:nvSpPr>
        <p:spPr>
          <a:xfrm>
            <a:off x="5638800" y="3962400"/>
            <a:ext cx="1371600" cy="3810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b="1" dirty="0"/>
          </a:p>
        </p:txBody>
      </p:sp>
      <p:sp>
        <p:nvSpPr>
          <p:cNvPr id="65" name="Rectangle 64"/>
          <p:cNvSpPr/>
          <p:nvPr/>
        </p:nvSpPr>
        <p:spPr>
          <a:xfrm>
            <a:off x="1143000" y="3962400"/>
            <a:ext cx="381000" cy="381000"/>
          </a:xfrm>
          <a:prstGeom prst="rect">
            <a:avLst/>
          </a:prstGeom>
          <a:solidFill>
            <a:srgbClr val="008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sz="2000" b="1" dirty="0"/>
          </a:p>
        </p:txBody>
      </p:sp>
      <p:sp>
        <p:nvSpPr>
          <p:cNvPr id="67" name="Rectangle 66"/>
          <p:cNvSpPr/>
          <p:nvPr/>
        </p:nvSpPr>
        <p:spPr>
          <a:xfrm>
            <a:off x="2895600" y="3962400"/>
            <a:ext cx="1371600" cy="381000"/>
          </a:xfrm>
          <a:prstGeom prst="rect">
            <a:avLst/>
          </a:prstGeom>
          <a:solidFill>
            <a:srgbClr val="008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b="1" dirty="0"/>
          </a:p>
        </p:txBody>
      </p:sp>
      <p:sp>
        <p:nvSpPr>
          <p:cNvPr id="69" name="Rectangle 68"/>
          <p:cNvSpPr/>
          <p:nvPr/>
        </p:nvSpPr>
        <p:spPr>
          <a:xfrm>
            <a:off x="3276600" y="5257800"/>
            <a:ext cx="381000" cy="381000"/>
          </a:xfrm>
          <a:prstGeom prst="rect">
            <a:avLst/>
          </a:prstGeom>
          <a:solidFill>
            <a:srgbClr val="008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sz="2000" b="1" dirty="0"/>
          </a:p>
        </p:txBody>
      </p:sp>
      <p:sp>
        <p:nvSpPr>
          <p:cNvPr id="70" name="Rectangle 69"/>
          <p:cNvSpPr/>
          <p:nvPr/>
        </p:nvSpPr>
        <p:spPr>
          <a:xfrm>
            <a:off x="2895600" y="5257800"/>
            <a:ext cx="381000" cy="3810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sz="2000" b="1" dirty="0"/>
          </a:p>
        </p:txBody>
      </p:sp>
      <p:sp>
        <p:nvSpPr>
          <p:cNvPr id="71" name="Rectangle 70"/>
          <p:cNvSpPr/>
          <p:nvPr/>
        </p:nvSpPr>
        <p:spPr>
          <a:xfrm>
            <a:off x="5029200" y="5257800"/>
            <a:ext cx="1371600" cy="381000"/>
          </a:xfrm>
          <a:prstGeom prst="rect">
            <a:avLst/>
          </a:prstGeom>
          <a:solidFill>
            <a:srgbClr val="008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b="1" dirty="0"/>
          </a:p>
        </p:txBody>
      </p:sp>
      <p:sp>
        <p:nvSpPr>
          <p:cNvPr id="72" name="Rectangle 71"/>
          <p:cNvSpPr/>
          <p:nvPr/>
        </p:nvSpPr>
        <p:spPr>
          <a:xfrm>
            <a:off x="3657600" y="5257800"/>
            <a:ext cx="1371600" cy="3810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b" anchorCtr="0"/>
          <a:lstStyle/>
          <a:p>
            <a:pPr algn="ctr"/>
            <a:endParaRPr lang="en-US" b="1" dirty="0"/>
          </a:p>
        </p:txBody>
      </p:sp>
      <p:sp>
        <p:nvSpPr>
          <p:cNvPr id="73" name="Rectangle 72"/>
          <p:cNvSpPr/>
          <p:nvPr/>
        </p:nvSpPr>
        <p:spPr>
          <a:xfrm>
            <a:off x="5906355" y="3352800"/>
            <a:ext cx="902811" cy="461665"/>
          </a:xfrm>
          <a:prstGeom prst="rect">
            <a:avLst/>
          </a:prstGeom>
        </p:spPr>
        <p:txBody>
          <a:bodyPr wrap="none">
            <a:spAutoFit/>
          </a:bodyPr>
          <a:lstStyle/>
          <a:p>
            <a:r>
              <a:rPr lang="en-US" altLang="zh-CN" sz="2400" dirty="0" smtClean="0"/>
              <a:t>VM 2</a:t>
            </a:r>
            <a:endParaRPr lang="zh-CN" altLang="en-US" sz="2400" dirty="0"/>
          </a:p>
        </p:txBody>
      </p:sp>
      <p:sp>
        <p:nvSpPr>
          <p:cNvPr id="74" name="Rectangle 73"/>
          <p:cNvSpPr/>
          <p:nvPr/>
        </p:nvSpPr>
        <p:spPr>
          <a:xfrm>
            <a:off x="1752600" y="3352800"/>
            <a:ext cx="902811" cy="461665"/>
          </a:xfrm>
          <a:prstGeom prst="rect">
            <a:avLst/>
          </a:prstGeom>
        </p:spPr>
        <p:txBody>
          <a:bodyPr wrap="none">
            <a:spAutoFit/>
          </a:bodyPr>
          <a:lstStyle/>
          <a:p>
            <a:r>
              <a:rPr lang="en-US" altLang="zh-CN" sz="2400" dirty="0" smtClean="0"/>
              <a:t>VM 1</a:t>
            </a:r>
            <a:endParaRPr lang="zh-CN" altLang="en-US" sz="2400" dirty="0"/>
          </a:p>
        </p:txBody>
      </p:sp>
      <p:sp>
        <p:nvSpPr>
          <p:cNvPr id="75" name="Rectangle 74"/>
          <p:cNvSpPr/>
          <p:nvPr/>
        </p:nvSpPr>
        <p:spPr>
          <a:xfrm>
            <a:off x="2360397" y="5715000"/>
            <a:ext cx="4676665" cy="461665"/>
          </a:xfrm>
          <a:prstGeom prst="rect">
            <a:avLst/>
          </a:prstGeom>
        </p:spPr>
        <p:txBody>
          <a:bodyPr wrap="none">
            <a:spAutoFit/>
          </a:bodyPr>
          <a:lstStyle/>
          <a:p>
            <a:r>
              <a:rPr lang="en-US" altLang="zh-CN" sz="2400" dirty="0" smtClean="0"/>
              <a:t>GPU  Global Page Table (GGTT)</a:t>
            </a:r>
            <a:endParaRPr lang="zh-CN" altLang="en-US" sz="2400" dirty="0"/>
          </a:p>
        </p:txBody>
      </p:sp>
      <p:sp>
        <p:nvSpPr>
          <p:cNvPr id="80" name="Rectangle 79"/>
          <p:cNvSpPr/>
          <p:nvPr/>
        </p:nvSpPr>
        <p:spPr bwMode="auto">
          <a:xfrm>
            <a:off x="1143000" y="3886200"/>
            <a:ext cx="457200" cy="533400"/>
          </a:xfrm>
          <a:prstGeom prst="rect">
            <a:avLst/>
          </a:prstGeom>
          <a:noFill/>
          <a:ln w="101600" cap="flat" cmpd="sng" algn="ctr">
            <a:solidFill>
              <a:srgbClr val="800000"/>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2"/>
              </a:solidFill>
              <a:effectLst/>
              <a:latin typeface="Arial" pitchFamily="34" charset="0"/>
            </a:endParaRPr>
          </a:p>
        </p:txBody>
      </p:sp>
      <p:sp>
        <p:nvSpPr>
          <p:cNvPr id="83" name="Rectangle 82"/>
          <p:cNvSpPr/>
          <p:nvPr/>
        </p:nvSpPr>
        <p:spPr bwMode="auto">
          <a:xfrm>
            <a:off x="2895600" y="3886200"/>
            <a:ext cx="1371600" cy="533400"/>
          </a:xfrm>
          <a:prstGeom prst="rect">
            <a:avLst/>
          </a:prstGeom>
          <a:noFill/>
          <a:ln w="101600" cap="flat" cmpd="sng" algn="ctr">
            <a:solidFill>
              <a:srgbClr val="800000"/>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2"/>
              </a:solidFill>
              <a:effectLst/>
              <a:latin typeface="Arial" pitchFamily="34" charset="0"/>
            </a:endParaRPr>
          </a:p>
        </p:txBody>
      </p:sp>
      <p:cxnSp>
        <p:nvCxnSpPr>
          <p:cNvPr id="84" name="Straight Connector 83"/>
          <p:cNvCxnSpPr/>
          <p:nvPr/>
        </p:nvCxnSpPr>
        <p:spPr>
          <a:xfrm flipH="1">
            <a:off x="609600" y="4800600"/>
            <a:ext cx="8077200" cy="0"/>
          </a:xfrm>
          <a:prstGeom prst="line">
            <a:avLst/>
          </a:prstGeom>
          <a:ln w="50800">
            <a:headEnd type="none"/>
            <a:tailEnd type="none"/>
          </a:ln>
          <a:effectLst/>
        </p:spPr>
        <p:style>
          <a:lnRef idx="2">
            <a:schemeClr val="dk1"/>
          </a:lnRef>
          <a:fillRef idx="0">
            <a:schemeClr val="dk1"/>
          </a:fillRef>
          <a:effectRef idx="1">
            <a:schemeClr val="dk1"/>
          </a:effectRef>
          <a:fontRef idx="minor">
            <a:schemeClr val="tx1"/>
          </a:fontRef>
        </p:style>
      </p:cxnSp>
      <p:cxnSp>
        <p:nvCxnSpPr>
          <p:cNvPr id="87" name="Straight Connector 86"/>
          <p:cNvCxnSpPr/>
          <p:nvPr/>
        </p:nvCxnSpPr>
        <p:spPr>
          <a:xfrm>
            <a:off x="4572000" y="3657600"/>
            <a:ext cx="0" cy="1143000"/>
          </a:xfrm>
          <a:prstGeom prst="line">
            <a:avLst/>
          </a:prstGeom>
          <a:ln w="50800">
            <a:headEnd type="none"/>
            <a:tailEnd type="none"/>
          </a:ln>
          <a:effectLst/>
        </p:spPr>
        <p:style>
          <a:lnRef idx="2">
            <a:schemeClr val="dk1"/>
          </a:lnRef>
          <a:fillRef idx="0">
            <a:schemeClr val="dk1"/>
          </a:fillRef>
          <a:effectRef idx="1">
            <a:schemeClr val="dk1"/>
          </a:effectRef>
          <a:fontRef idx="minor">
            <a:schemeClr val="tx1"/>
          </a:fontRef>
        </p:style>
      </p:cxnSp>
      <p:sp>
        <p:nvSpPr>
          <p:cNvPr id="90" name="Rectangle 5"/>
          <p:cNvSpPr>
            <a:spLocks noChangeArrowheads="1"/>
          </p:cNvSpPr>
          <p:nvPr/>
        </p:nvSpPr>
        <p:spPr bwMode="auto">
          <a:xfrm>
            <a:off x="-76200" y="6324600"/>
            <a:ext cx="7315200" cy="276999"/>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altLang="zh-CN" sz="1200" kern="0" dirty="0" smtClean="0">
                <a:solidFill>
                  <a:srgbClr val="1C1C1C"/>
                </a:solidFill>
              </a:rPr>
              <a:t>* Derived from Figure 7 of </a:t>
            </a:r>
            <a:r>
              <a:rPr lang="en-US" altLang="zh-CN" sz="1200" kern="0" dirty="0" err="1" smtClean="0">
                <a:solidFill>
                  <a:srgbClr val="1C1C1C"/>
                </a:solidFill>
              </a:rPr>
              <a:t>Tian</a:t>
            </a:r>
            <a:r>
              <a:rPr lang="en-US" altLang="zh-CN" sz="1200" kern="0" dirty="0" smtClean="0">
                <a:solidFill>
                  <a:srgbClr val="1C1C1C"/>
                </a:solidFill>
              </a:rPr>
              <a:t> </a:t>
            </a:r>
            <a:r>
              <a:rPr lang="en-US" altLang="zh-CN" sz="1200" i="1" kern="0" dirty="0" smtClean="0">
                <a:solidFill>
                  <a:srgbClr val="1C1C1C"/>
                </a:solidFill>
              </a:rPr>
              <a:t>et al. </a:t>
            </a:r>
            <a:r>
              <a:rPr lang="en-US" altLang="zh-CN" sz="1200" kern="0" dirty="0" smtClean="0">
                <a:solidFill>
                  <a:srgbClr val="1C1C1C"/>
                </a:solidFill>
              </a:rPr>
              <a:t>“A Full GPU Virtualization Solution with Mediated Pass-Through”</a:t>
            </a:r>
            <a:endParaRPr lang="en-US" altLang="zh-CN" sz="1200" dirty="0" smtClean="0"/>
          </a:p>
        </p:txBody>
      </p:sp>
      <p:sp>
        <p:nvSpPr>
          <p:cNvPr id="31" name="Rectangle 30"/>
          <p:cNvSpPr/>
          <p:nvPr/>
        </p:nvSpPr>
        <p:spPr>
          <a:xfrm>
            <a:off x="5257800" y="3962400"/>
            <a:ext cx="381000" cy="381000"/>
          </a:xfrm>
          <a:prstGeom prst="rect">
            <a:avLst/>
          </a:prstGeom>
          <a:solidFill>
            <a:schemeClr val="bg1">
              <a:lumMod val="65000"/>
              <a:alpha val="40000"/>
            </a:schemeClr>
          </a:solidFill>
          <a:ln w="38100">
            <a:solidFill>
              <a:schemeClr val="dk1">
                <a:alpha val="40000"/>
              </a:schemeClr>
            </a:solidFill>
            <a:prstDash val="dash"/>
          </a:ln>
        </p:spPr>
        <p:style>
          <a:lnRef idx="2">
            <a:schemeClr val="dk1"/>
          </a:lnRef>
          <a:fillRef idx="1">
            <a:schemeClr val="lt1"/>
          </a:fillRef>
          <a:effectRef idx="0">
            <a:schemeClr val="dk1"/>
          </a:effectRef>
          <a:fontRef idx="minor">
            <a:schemeClr val="dk1"/>
          </a:fontRef>
        </p:style>
        <p:txBody>
          <a:bodyPr rtlCol="0" anchor="b" anchorCtr="0"/>
          <a:lstStyle/>
          <a:p>
            <a:pPr algn="ctr"/>
            <a:endParaRPr lang="en-US" sz="2000" b="1" dirty="0"/>
          </a:p>
        </p:txBody>
      </p:sp>
      <p:sp>
        <p:nvSpPr>
          <p:cNvPr id="32" name="Rectangle 31"/>
          <p:cNvSpPr/>
          <p:nvPr/>
        </p:nvSpPr>
        <p:spPr>
          <a:xfrm>
            <a:off x="7010400" y="3962400"/>
            <a:ext cx="1371600" cy="381000"/>
          </a:xfrm>
          <a:prstGeom prst="rect">
            <a:avLst/>
          </a:prstGeom>
          <a:solidFill>
            <a:schemeClr val="bg1">
              <a:lumMod val="65000"/>
              <a:alpha val="40000"/>
            </a:schemeClr>
          </a:solidFill>
          <a:ln w="38100">
            <a:solidFill>
              <a:schemeClr val="dk1">
                <a:alpha val="40000"/>
              </a:schemeClr>
            </a:solidFill>
            <a:prstDash val="dash"/>
          </a:ln>
        </p:spPr>
        <p:style>
          <a:lnRef idx="2">
            <a:schemeClr val="dk1"/>
          </a:lnRef>
          <a:fillRef idx="1">
            <a:schemeClr val="lt1"/>
          </a:fillRef>
          <a:effectRef idx="0">
            <a:schemeClr val="dk1"/>
          </a:effectRef>
          <a:fontRef idx="minor">
            <a:schemeClr val="dk1"/>
          </a:fontRef>
        </p:style>
        <p:txBody>
          <a:bodyPr rtlCol="0" anchor="b" anchorCtr="0"/>
          <a:lstStyle/>
          <a:p>
            <a:pPr algn="ctr"/>
            <a:r>
              <a:rPr lang="en-US" altLang="zh-CN" b="1" dirty="0" smtClean="0">
                <a:solidFill>
                  <a:schemeClr val="bg1">
                    <a:lumMod val="65000"/>
                  </a:schemeClr>
                </a:solidFill>
              </a:rPr>
              <a:t>Ballooned</a:t>
            </a:r>
            <a:endParaRPr lang="en-US" b="1" dirty="0"/>
          </a:p>
        </p:txBody>
      </p:sp>
      <p:sp>
        <p:nvSpPr>
          <p:cNvPr id="33" name="Rectangle 32"/>
          <p:cNvSpPr/>
          <p:nvPr/>
        </p:nvSpPr>
        <p:spPr>
          <a:xfrm>
            <a:off x="762000" y="3962400"/>
            <a:ext cx="381000" cy="381000"/>
          </a:xfrm>
          <a:prstGeom prst="rect">
            <a:avLst/>
          </a:prstGeom>
          <a:solidFill>
            <a:schemeClr val="bg1">
              <a:lumMod val="65000"/>
              <a:alpha val="40000"/>
            </a:schemeClr>
          </a:solidFill>
          <a:ln w="38100">
            <a:solidFill>
              <a:schemeClr val="dk1">
                <a:alpha val="40000"/>
              </a:schemeClr>
            </a:solidFill>
            <a:prstDash val="dash"/>
          </a:ln>
        </p:spPr>
        <p:style>
          <a:lnRef idx="2">
            <a:schemeClr val="dk1"/>
          </a:lnRef>
          <a:fillRef idx="1">
            <a:schemeClr val="lt1"/>
          </a:fillRef>
          <a:effectRef idx="0">
            <a:schemeClr val="dk1"/>
          </a:effectRef>
          <a:fontRef idx="minor">
            <a:schemeClr val="dk1"/>
          </a:fontRef>
        </p:style>
        <p:txBody>
          <a:bodyPr rtlCol="0" anchor="b" anchorCtr="0"/>
          <a:lstStyle/>
          <a:p>
            <a:pPr algn="ctr"/>
            <a:endParaRPr lang="en-US" sz="2000" b="1" dirty="0"/>
          </a:p>
        </p:txBody>
      </p:sp>
      <p:sp>
        <p:nvSpPr>
          <p:cNvPr id="34" name="Rectangle 33"/>
          <p:cNvSpPr/>
          <p:nvPr/>
        </p:nvSpPr>
        <p:spPr>
          <a:xfrm>
            <a:off x="1524000" y="3962400"/>
            <a:ext cx="1371600" cy="381000"/>
          </a:xfrm>
          <a:prstGeom prst="rect">
            <a:avLst/>
          </a:prstGeom>
          <a:solidFill>
            <a:schemeClr val="bg1">
              <a:lumMod val="65000"/>
              <a:alpha val="40000"/>
            </a:schemeClr>
          </a:solidFill>
          <a:ln w="38100">
            <a:solidFill>
              <a:schemeClr val="dk1">
                <a:alpha val="40000"/>
              </a:schemeClr>
            </a:solidFill>
            <a:prstDash val="dash"/>
          </a:ln>
        </p:spPr>
        <p:style>
          <a:lnRef idx="2">
            <a:schemeClr val="dk1"/>
          </a:lnRef>
          <a:fillRef idx="1">
            <a:schemeClr val="lt1"/>
          </a:fillRef>
          <a:effectRef idx="0">
            <a:schemeClr val="dk1"/>
          </a:effectRef>
          <a:fontRef idx="minor">
            <a:schemeClr val="dk1"/>
          </a:fontRef>
        </p:style>
        <p:txBody>
          <a:bodyPr rtlCol="0" anchor="b" anchorCtr="0"/>
          <a:lstStyle/>
          <a:p>
            <a:pPr algn="ctr"/>
            <a:r>
              <a:rPr lang="en-US" altLang="zh-CN" b="1" dirty="0" smtClean="0">
                <a:solidFill>
                  <a:schemeClr val="bg1">
                    <a:lumMod val="65000"/>
                  </a:schemeClr>
                </a:solidFill>
              </a:rPr>
              <a:t>Ballooned</a:t>
            </a:r>
            <a:endParaRPr lang="en-US" b="1" dirty="0"/>
          </a:p>
        </p:txBody>
      </p:sp>
      <p:sp>
        <p:nvSpPr>
          <p:cNvPr id="30" name="TextBox 29"/>
          <p:cNvSpPr txBox="1"/>
          <p:nvPr/>
        </p:nvSpPr>
        <p:spPr>
          <a:xfrm>
            <a:off x="0" y="1219200"/>
            <a:ext cx="9220200" cy="2092881"/>
          </a:xfrm>
          <a:prstGeom prst="rect">
            <a:avLst/>
          </a:prstGeom>
          <a:noFill/>
        </p:spPr>
        <p:txBody>
          <a:bodyPr wrap="square" rtlCol="0">
            <a:spAutoFit/>
          </a:bodyPr>
          <a:lstStyle/>
          <a:p>
            <a:pPr>
              <a:buFont typeface="Wingdings" pitchFamily="2" charset="2"/>
              <a:buChar char="Ø"/>
            </a:pPr>
            <a:r>
              <a:rPr lang="en-US" altLang="zh-CN" sz="2200" dirty="0" smtClean="0"/>
              <a:t> </a:t>
            </a:r>
            <a:r>
              <a:rPr lang="en-US" altLang="zh-CN" sz="2200" b="1" dirty="0" smtClean="0"/>
              <a:t>Multiplexes GPU among VMs </a:t>
            </a:r>
            <a:r>
              <a:rPr lang="en-US" altLang="zh-CN" sz="2200" dirty="0" smtClean="0">
                <a:sym typeface="Wingdings" pitchFamily="2" charset="2"/>
              </a:rPr>
              <a:t>=&gt; </a:t>
            </a:r>
            <a:r>
              <a:rPr lang="en-US" altLang="zh-CN" sz="2200" dirty="0" smtClean="0"/>
              <a:t>Access mediation &amp; emulation </a:t>
            </a:r>
            <a:r>
              <a:rPr lang="en-US" altLang="zh-CN" sz="2000" dirty="0" smtClean="0"/>
              <a:t>for</a:t>
            </a:r>
          </a:p>
          <a:p>
            <a:r>
              <a:rPr lang="en-US" altLang="zh-CN" sz="2000" dirty="0" smtClean="0"/>
              <a:t>			             GPU objects, e.g. GPU configuration registers</a:t>
            </a:r>
          </a:p>
          <a:p>
            <a:pPr lvl="1">
              <a:buFont typeface="Arial" pitchFamily="34" charset="0"/>
              <a:buChar char="•"/>
            </a:pPr>
            <a:endParaRPr lang="en-US" altLang="zh-CN" sz="2200" dirty="0" smtClean="0"/>
          </a:p>
          <a:p>
            <a:pPr>
              <a:buFont typeface="Wingdings" pitchFamily="2" charset="2"/>
              <a:buChar char="Ø"/>
            </a:pPr>
            <a:r>
              <a:rPr lang="en-US" altLang="zh-CN" sz="2200" dirty="0" smtClean="0"/>
              <a:t> </a:t>
            </a:r>
            <a:r>
              <a:rPr lang="en-US" altLang="zh-CN" sz="2200" b="1" dirty="0" smtClean="0"/>
              <a:t>Reduces complexity </a:t>
            </a:r>
            <a:r>
              <a:rPr lang="en-US" altLang="zh-CN" sz="2200" dirty="0" smtClean="0">
                <a:sym typeface="Wingdings" pitchFamily="2" charset="2"/>
              </a:rPr>
              <a:t>=&gt; </a:t>
            </a:r>
            <a:r>
              <a:rPr lang="en-US" altLang="zh-CN" sz="2200" dirty="0" smtClean="0"/>
              <a:t>“address space ballooning”</a:t>
            </a:r>
          </a:p>
          <a:p>
            <a:r>
              <a:rPr lang="en-US" altLang="zh-CN" sz="2200" dirty="0"/>
              <a:t>	</a:t>
            </a:r>
            <a:r>
              <a:rPr lang="en-US" altLang="zh-CN" sz="2200" dirty="0" smtClean="0"/>
              <a:t>		    =</a:t>
            </a:r>
            <a:r>
              <a:rPr lang="en-US" altLang="zh-CN" sz="2200" dirty="0"/>
              <a:t>&gt; </a:t>
            </a:r>
            <a:r>
              <a:rPr lang="en-US" altLang="zh-CN" sz="2200" b="1" dirty="0"/>
              <a:t>non-contiguous </a:t>
            </a:r>
            <a:r>
              <a:rPr lang="en-US" altLang="zh-CN" sz="2200" dirty="0"/>
              <a:t>GPU address </a:t>
            </a:r>
            <a:r>
              <a:rPr lang="en-US" altLang="zh-CN" sz="2200" dirty="0" smtClean="0"/>
              <a:t>space</a:t>
            </a:r>
            <a:endParaRPr lang="en-US" altLang="zh-CN" sz="2200" dirty="0"/>
          </a:p>
          <a:p>
            <a:endParaRPr lang="en-US" altLang="zh-CN" sz="2200" dirty="0" smtClean="0"/>
          </a:p>
        </p:txBody>
      </p:sp>
      <p:sp>
        <p:nvSpPr>
          <p:cNvPr id="35" name="Text Box 36"/>
          <p:cNvSpPr txBox="1">
            <a:spLocks noChangeArrowheads="1"/>
          </p:cNvSpPr>
          <p:nvPr/>
        </p:nvSpPr>
        <p:spPr bwMode="auto">
          <a:xfrm>
            <a:off x="0" y="304800"/>
            <a:ext cx="69342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dirty="0" smtClean="0"/>
              <a:t>Background: Full GPU Virtualization</a:t>
            </a:r>
            <a:endParaRPr lang="en-US" altLang="zh-CN" sz="2800" b="0" kern="0"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7" descr="j0139031[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a:off x="914400" y="3502223"/>
            <a:ext cx="533400" cy="736059"/>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pic>
      <p:pic>
        <p:nvPicPr>
          <p:cNvPr id="40" name="Picture 7" descr="j0139031[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a:off x="4953000" y="3505200"/>
            <a:ext cx="533400" cy="736059"/>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0AEFAEA7-0E7A-DA4A-B663-C5766403D68D}" type="slidenum">
              <a:rPr lang="en-US" smtClean="0">
                <a:solidFill>
                  <a:srgbClr val="000000"/>
                </a:solidFill>
              </a:rPr>
              <a:pPr>
                <a:defRPr/>
              </a:pPr>
              <a:t>9</a:t>
            </a:fld>
            <a:endParaRPr lang="en-US" dirty="0">
              <a:solidFill>
                <a:srgbClr val="000000"/>
              </a:solidFill>
            </a:endParaRPr>
          </a:p>
        </p:txBody>
      </p:sp>
      <p:sp>
        <p:nvSpPr>
          <p:cNvPr id="4" name="TextBox 3"/>
          <p:cNvSpPr txBox="1"/>
          <p:nvPr/>
        </p:nvSpPr>
        <p:spPr>
          <a:xfrm>
            <a:off x="0" y="1219200"/>
            <a:ext cx="9296400" cy="461665"/>
          </a:xfrm>
          <a:prstGeom prst="rect">
            <a:avLst/>
          </a:prstGeom>
          <a:noFill/>
        </p:spPr>
        <p:txBody>
          <a:bodyPr wrap="square" rtlCol="0">
            <a:spAutoFit/>
          </a:bodyPr>
          <a:lstStyle/>
          <a:p>
            <a:pPr>
              <a:buFont typeface="Wingdings" pitchFamily="2" charset="2"/>
              <a:buChar char="Ø"/>
            </a:pPr>
            <a:r>
              <a:rPr lang="en-US" altLang="zh-CN" sz="2200" dirty="0" smtClean="0"/>
              <a:t> GPU instructions could be </a:t>
            </a:r>
            <a:r>
              <a:rPr lang="en-US" altLang="zh-CN" sz="2200" b="1" dirty="0" smtClean="0">
                <a:solidFill>
                  <a:srgbClr val="FF0000"/>
                </a:solidFill>
              </a:rPr>
              <a:t>malicious </a:t>
            </a:r>
            <a:r>
              <a:rPr lang="en-US" altLang="zh-CN" sz="2200" dirty="0" smtClean="0">
                <a:solidFill>
                  <a:srgbClr val="000000"/>
                </a:solidFill>
              </a:rPr>
              <a:t>=&gt;</a:t>
            </a:r>
            <a:r>
              <a:rPr lang="en-US" altLang="zh-CN" sz="2200" b="1" dirty="0" smtClean="0">
                <a:solidFill>
                  <a:srgbClr val="FF0000"/>
                </a:solidFill>
              </a:rPr>
              <a:t> </a:t>
            </a:r>
            <a:r>
              <a:rPr lang="en-US" altLang="zh-CN" sz="2400" dirty="0" smtClean="0">
                <a:solidFill>
                  <a:srgbClr val="000000"/>
                </a:solidFill>
              </a:rPr>
              <a:t>base &amp; bound registers</a:t>
            </a:r>
            <a:r>
              <a:rPr lang="en-US" altLang="zh-CN" sz="2400" b="1" dirty="0" smtClean="0">
                <a:solidFill>
                  <a:srgbClr val="000000"/>
                </a:solidFill>
              </a:rPr>
              <a:t> </a:t>
            </a:r>
            <a:r>
              <a:rPr lang="en-US" altLang="zh-CN" sz="2400" dirty="0" smtClean="0">
                <a:solidFill>
                  <a:srgbClr val="000000"/>
                </a:solidFill>
              </a:rPr>
              <a:t> </a:t>
            </a:r>
            <a:endParaRPr lang="en-US" altLang="zh-CN" sz="2200" b="1" dirty="0" smtClean="0">
              <a:solidFill>
                <a:srgbClr val="FF0000"/>
              </a:solidFill>
            </a:endParaRPr>
          </a:p>
        </p:txBody>
      </p:sp>
      <p:sp>
        <p:nvSpPr>
          <p:cNvPr id="5" name="TextBox 4"/>
          <p:cNvSpPr txBox="1"/>
          <p:nvPr/>
        </p:nvSpPr>
        <p:spPr>
          <a:xfrm>
            <a:off x="990601" y="2667000"/>
            <a:ext cx="1371599" cy="307777"/>
          </a:xfrm>
          <a:prstGeom prst="rect">
            <a:avLst/>
          </a:prstGeom>
          <a:noFill/>
        </p:spPr>
        <p:txBody>
          <a:bodyPr wrap="square" rtlCol="0">
            <a:spAutoFit/>
          </a:bodyPr>
          <a:lstStyle/>
          <a:p>
            <a:pPr algn="ctr"/>
            <a:r>
              <a:rPr lang="en-US" sz="1400" dirty="0" smtClean="0"/>
              <a:t>High </a:t>
            </a:r>
          </a:p>
        </p:txBody>
      </p:sp>
      <p:cxnSp>
        <p:nvCxnSpPr>
          <p:cNvPr id="6" name="Straight Arrow Connector 5"/>
          <p:cNvCxnSpPr/>
          <p:nvPr/>
        </p:nvCxnSpPr>
        <p:spPr>
          <a:xfrm>
            <a:off x="1524000" y="3730823"/>
            <a:ext cx="0" cy="381000"/>
          </a:xfrm>
          <a:prstGeom prst="straightConnector1">
            <a:avLst/>
          </a:prstGeom>
          <a:ln w="38100">
            <a:headEnd type="none" w="lg" len="med"/>
            <a:tailEnd type="none" w="lg" len="lg"/>
          </a:ln>
          <a:effectLst/>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1524000" y="4111822"/>
            <a:ext cx="381000" cy="1"/>
          </a:xfrm>
          <a:prstGeom prst="straightConnector1">
            <a:avLst/>
          </a:prstGeom>
          <a:ln w="38100">
            <a:headEnd type="none" w="lg" len="med"/>
            <a:tailEnd type="none" w="lg" len="lg"/>
          </a:ln>
          <a:effectLst/>
        </p:spPr>
        <p:style>
          <a:lnRef idx="2">
            <a:schemeClr val="dk1"/>
          </a:lnRef>
          <a:fillRef idx="0">
            <a:schemeClr val="dk1"/>
          </a:fillRef>
          <a:effectRef idx="1">
            <a:schemeClr val="dk1"/>
          </a:effectRef>
          <a:fontRef idx="minor">
            <a:schemeClr val="tx1"/>
          </a:fontRef>
        </p:style>
      </p:cxnSp>
      <p:cxnSp>
        <p:nvCxnSpPr>
          <p:cNvPr id="8" name="Straight Arrow Connector 7"/>
          <p:cNvCxnSpPr/>
          <p:nvPr/>
        </p:nvCxnSpPr>
        <p:spPr>
          <a:xfrm>
            <a:off x="1524000" y="3740348"/>
            <a:ext cx="457200" cy="0"/>
          </a:xfrm>
          <a:prstGeom prst="straightConnector1">
            <a:avLst/>
          </a:prstGeom>
          <a:ln w="38100">
            <a:headEnd type="none" w="lg" len="med"/>
            <a:tailEnd type="arrow" w="lg" len="lg"/>
          </a:ln>
          <a:effectLst/>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3276600" y="4719935"/>
            <a:ext cx="914400" cy="461665"/>
          </a:xfrm>
          <a:prstGeom prst="rect">
            <a:avLst/>
          </a:prstGeom>
          <a:noFill/>
        </p:spPr>
        <p:txBody>
          <a:bodyPr wrap="square" rtlCol="0">
            <a:spAutoFit/>
          </a:bodyPr>
          <a:lstStyle/>
          <a:p>
            <a:r>
              <a:rPr lang="en-US" sz="2400" b="1" dirty="0" smtClean="0"/>
              <a:t>Base</a:t>
            </a:r>
            <a:endParaRPr lang="en-US" sz="2400" b="1" dirty="0"/>
          </a:p>
        </p:txBody>
      </p:sp>
      <p:cxnSp>
        <p:nvCxnSpPr>
          <p:cNvPr id="10" name="Straight Arrow Connector 9"/>
          <p:cNvCxnSpPr>
            <a:endCxn id="43" idx="1"/>
          </p:cNvCxnSpPr>
          <p:nvPr/>
        </p:nvCxnSpPr>
        <p:spPr>
          <a:xfrm>
            <a:off x="2895600" y="2667000"/>
            <a:ext cx="0" cy="3552855"/>
          </a:xfrm>
          <a:prstGeom prst="straightConnector1">
            <a:avLst/>
          </a:prstGeom>
          <a:ln w="25400">
            <a:headEnd type="arrow" w="lg" len="med"/>
            <a:tailEnd type="none" w="lg" len="lg"/>
          </a:ln>
          <a:effectLst/>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3276600" y="3642955"/>
            <a:ext cx="1295400" cy="461665"/>
          </a:xfrm>
          <a:prstGeom prst="rect">
            <a:avLst/>
          </a:prstGeom>
          <a:noFill/>
        </p:spPr>
        <p:txBody>
          <a:bodyPr wrap="square" rtlCol="0">
            <a:spAutoFit/>
          </a:bodyPr>
          <a:lstStyle/>
          <a:p>
            <a:r>
              <a:rPr lang="en-US" sz="2400" b="1" dirty="0" smtClean="0"/>
              <a:t>Bound</a:t>
            </a:r>
            <a:endParaRPr lang="en-US" sz="2400" b="1" dirty="0"/>
          </a:p>
        </p:txBody>
      </p:sp>
      <p:cxnSp>
        <p:nvCxnSpPr>
          <p:cNvPr id="12" name="Straight Arrow Connector 11"/>
          <p:cNvCxnSpPr/>
          <p:nvPr/>
        </p:nvCxnSpPr>
        <p:spPr>
          <a:xfrm>
            <a:off x="2057400" y="2667000"/>
            <a:ext cx="0" cy="3581400"/>
          </a:xfrm>
          <a:prstGeom prst="straightConnector1">
            <a:avLst/>
          </a:prstGeom>
          <a:ln w="25400">
            <a:headEnd type="arrow" w="lg" len="med"/>
            <a:tailEnd type="none" w="lg" len="lg"/>
          </a:ln>
          <a:effectLst/>
        </p:spPr>
        <p:style>
          <a:lnRef idx="2">
            <a:schemeClr val="dk1"/>
          </a:lnRef>
          <a:fillRef idx="0">
            <a:schemeClr val="dk1"/>
          </a:fillRef>
          <a:effectRef idx="1">
            <a:schemeClr val="dk1"/>
          </a:effectRef>
          <a:fontRef idx="minor">
            <a:schemeClr val="tx1"/>
          </a:fontRef>
        </p:style>
      </p:cxnSp>
      <p:sp>
        <p:nvSpPr>
          <p:cNvPr id="13" name="Rectangle 12"/>
          <p:cNvSpPr/>
          <p:nvPr/>
        </p:nvSpPr>
        <p:spPr>
          <a:xfrm>
            <a:off x="2057400" y="3883222"/>
            <a:ext cx="838200" cy="1069777"/>
          </a:xfrm>
          <a:prstGeom prst="rect">
            <a:avLst/>
          </a:prstGeom>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solidFill>
                  <a:schemeClr val="bg1"/>
                </a:solidFill>
              </a:rPr>
              <a:t>VM2</a:t>
            </a:r>
            <a:endParaRPr lang="en-US" b="1" dirty="0">
              <a:solidFill>
                <a:schemeClr val="bg1"/>
              </a:solidFill>
            </a:endParaRPr>
          </a:p>
        </p:txBody>
      </p:sp>
      <p:sp>
        <p:nvSpPr>
          <p:cNvPr id="14" name="Rectangle 13"/>
          <p:cNvSpPr/>
          <p:nvPr/>
        </p:nvSpPr>
        <p:spPr>
          <a:xfrm>
            <a:off x="2057400" y="3428999"/>
            <a:ext cx="838200" cy="454223"/>
          </a:xfrm>
          <a:prstGeom prst="rect">
            <a:avLst/>
          </a:prstGeom>
          <a:solidFill>
            <a:srgbClr val="006E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solidFill>
                  <a:schemeClr val="bg1"/>
                </a:solidFill>
              </a:rPr>
              <a:t>VM1</a:t>
            </a:r>
            <a:endParaRPr lang="en-US" b="1" dirty="0">
              <a:solidFill>
                <a:schemeClr val="bg1"/>
              </a:solidFill>
            </a:endParaRPr>
          </a:p>
        </p:txBody>
      </p:sp>
      <p:cxnSp>
        <p:nvCxnSpPr>
          <p:cNvPr id="15" name="Straight Arrow Connector 14"/>
          <p:cNvCxnSpPr/>
          <p:nvPr/>
        </p:nvCxnSpPr>
        <p:spPr>
          <a:xfrm flipH="1">
            <a:off x="2165350" y="4111823"/>
            <a:ext cx="654050" cy="0"/>
          </a:xfrm>
          <a:prstGeom prst="straightConnector1">
            <a:avLst/>
          </a:prstGeom>
          <a:ln w="38100">
            <a:headEnd type="none" w="lg" len="med"/>
            <a:tailEnd type="none" w="lg" len="lg"/>
          </a:ln>
          <a:effectLst/>
        </p:spPr>
        <p:style>
          <a:lnRef idx="2">
            <a:schemeClr val="dk1"/>
          </a:lnRef>
          <a:fillRef idx="0">
            <a:schemeClr val="dk1"/>
          </a:fillRef>
          <a:effectRef idx="1">
            <a:schemeClr val="dk1"/>
          </a:effectRef>
          <a:fontRef idx="minor">
            <a:schemeClr val="tx1"/>
          </a:fontRef>
        </p:style>
      </p:cxnSp>
      <p:sp>
        <p:nvSpPr>
          <p:cNvPr id="16" name="TextBox 15"/>
          <p:cNvSpPr txBox="1"/>
          <p:nvPr/>
        </p:nvSpPr>
        <p:spPr>
          <a:xfrm>
            <a:off x="1143000" y="6019800"/>
            <a:ext cx="1295400" cy="307777"/>
          </a:xfrm>
          <a:prstGeom prst="rect">
            <a:avLst/>
          </a:prstGeom>
          <a:noFill/>
        </p:spPr>
        <p:txBody>
          <a:bodyPr wrap="square" rtlCol="0" anchor="t">
            <a:spAutoFit/>
          </a:bodyPr>
          <a:lstStyle/>
          <a:p>
            <a:pPr algn="ctr"/>
            <a:r>
              <a:rPr lang="en-US" sz="1400" dirty="0" smtClean="0"/>
              <a:t>Low </a:t>
            </a:r>
          </a:p>
        </p:txBody>
      </p:sp>
      <p:cxnSp>
        <p:nvCxnSpPr>
          <p:cNvPr id="17" name="Straight Arrow Connector 16"/>
          <p:cNvCxnSpPr/>
          <p:nvPr/>
        </p:nvCxnSpPr>
        <p:spPr>
          <a:xfrm flipH="1">
            <a:off x="2895600" y="3883223"/>
            <a:ext cx="390526" cy="0"/>
          </a:xfrm>
          <a:prstGeom prst="straightConnector1">
            <a:avLst/>
          </a:prstGeom>
          <a:ln w="25400">
            <a:headEnd type="none" w="lg" len="med"/>
            <a:tailEnd type="arrow" w="lg" len="lg"/>
          </a:ln>
          <a:effectLst/>
        </p:spPr>
        <p:style>
          <a:lnRef idx="2">
            <a:schemeClr val="dk1"/>
          </a:lnRef>
          <a:fillRef idx="0">
            <a:schemeClr val="dk1"/>
          </a:fillRef>
          <a:effectRef idx="1">
            <a:schemeClr val="dk1"/>
          </a:effectRef>
          <a:fontRef idx="minor">
            <a:schemeClr val="tx1"/>
          </a:fontRef>
        </p:style>
      </p:cxnSp>
      <p:cxnSp>
        <p:nvCxnSpPr>
          <p:cNvPr id="18" name="Straight Arrow Connector 17"/>
          <p:cNvCxnSpPr/>
          <p:nvPr/>
        </p:nvCxnSpPr>
        <p:spPr>
          <a:xfrm flipH="1">
            <a:off x="2895600" y="4964668"/>
            <a:ext cx="390526" cy="0"/>
          </a:xfrm>
          <a:prstGeom prst="straightConnector1">
            <a:avLst/>
          </a:prstGeom>
          <a:ln w="25400">
            <a:headEnd type="none" w="lg" len="med"/>
            <a:tailEnd type="arrow" w="lg" len="lg"/>
          </a:ln>
          <a:effectLst/>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a:off x="5562600" y="3733800"/>
            <a:ext cx="0" cy="381000"/>
          </a:xfrm>
          <a:prstGeom prst="straightConnector1">
            <a:avLst/>
          </a:prstGeom>
          <a:ln w="38100">
            <a:headEnd type="none" w="lg" len="med"/>
            <a:tailEnd type="none" w="lg" len="lg"/>
          </a:ln>
          <a:effectLst/>
        </p:spPr>
        <p:style>
          <a:lnRef idx="2">
            <a:schemeClr val="dk1"/>
          </a:lnRef>
          <a:fillRef idx="0">
            <a:schemeClr val="dk1"/>
          </a:fillRef>
          <a:effectRef idx="1">
            <a:schemeClr val="dk1"/>
          </a:effectRef>
          <a:fontRef idx="minor">
            <a:schemeClr val="tx1"/>
          </a:fontRef>
        </p:style>
      </p:cxnSp>
      <p:cxnSp>
        <p:nvCxnSpPr>
          <p:cNvPr id="20" name="Straight Arrow Connector 19"/>
          <p:cNvCxnSpPr/>
          <p:nvPr/>
        </p:nvCxnSpPr>
        <p:spPr>
          <a:xfrm>
            <a:off x="5562600" y="4107659"/>
            <a:ext cx="381000" cy="1"/>
          </a:xfrm>
          <a:prstGeom prst="straightConnector1">
            <a:avLst/>
          </a:prstGeom>
          <a:ln w="38100">
            <a:headEnd type="none" w="lg" len="med"/>
            <a:tailEnd type="none" w="lg" len="lg"/>
          </a:ln>
          <a:effectLst/>
        </p:spPr>
        <p:style>
          <a:lnRef idx="2">
            <a:schemeClr val="dk1"/>
          </a:lnRef>
          <a:fillRef idx="0">
            <a:schemeClr val="dk1"/>
          </a:fillRef>
          <a:effectRef idx="1">
            <a:schemeClr val="dk1"/>
          </a:effectRef>
          <a:fontRef idx="minor">
            <a:schemeClr val="tx1"/>
          </a:fontRef>
        </p:style>
      </p:cxnSp>
      <p:cxnSp>
        <p:nvCxnSpPr>
          <p:cNvPr id="21" name="Straight Arrow Connector 20"/>
          <p:cNvCxnSpPr/>
          <p:nvPr/>
        </p:nvCxnSpPr>
        <p:spPr>
          <a:xfrm>
            <a:off x="5562600" y="3733800"/>
            <a:ext cx="457200" cy="0"/>
          </a:xfrm>
          <a:prstGeom prst="straightConnector1">
            <a:avLst/>
          </a:prstGeom>
          <a:ln w="38100">
            <a:headEnd type="none" w="lg" len="med"/>
            <a:tailEnd type="arrow" w="lg" len="lg"/>
          </a:ln>
          <a:effectLst/>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a:off x="6934200" y="2667000"/>
            <a:ext cx="0" cy="3581400"/>
          </a:xfrm>
          <a:prstGeom prst="straightConnector1">
            <a:avLst/>
          </a:prstGeom>
          <a:ln w="25400">
            <a:headEnd type="arrow" w="lg" len="med"/>
            <a:tailEnd type="none" w="lg" len="lg"/>
          </a:ln>
          <a:effectLst/>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a:xfrm>
            <a:off x="6096000" y="2667000"/>
            <a:ext cx="0" cy="3581400"/>
          </a:xfrm>
          <a:prstGeom prst="straightConnector1">
            <a:avLst/>
          </a:prstGeom>
          <a:ln w="25400">
            <a:headEnd type="arrow" w="lg" len="med"/>
            <a:tailEnd type="none" w="lg" len="lg"/>
          </a:ln>
          <a:effectLst/>
        </p:spPr>
        <p:style>
          <a:lnRef idx="2">
            <a:schemeClr val="dk1"/>
          </a:lnRef>
          <a:fillRef idx="0">
            <a:schemeClr val="dk1"/>
          </a:fillRef>
          <a:effectRef idx="1">
            <a:schemeClr val="dk1"/>
          </a:effectRef>
          <a:fontRef idx="minor">
            <a:schemeClr val="tx1"/>
          </a:fontRef>
        </p:style>
      </p:cxnSp>
      <p:sp>
        <p:nvSpPr>
          <p:cNvPr id="27" name="TextBox 26"/>
          <p:cNvSpPr txBox="1"/>
          <p:nvPr/>
        </p:nvSpPr>
        <p:spPr>
          <a:xfrm>
            <a:off x="5105400" y="6019800"/>
            <a:ext cx="1295400" cy="307777"/>
          </a:xfrm>
          <a:prstGeom prst="rect">
            <a:avLst/>
          </a:prstGeom>
          <a:noFill/>
        </p:spPr>
        <p:txBody>
          <a:bodyPr wrap="square" rtlCol="0" anchor="t">
            <a:spAutoFit/>
          </a:bodyPr>
          <a:lstStyle/>
          <a:p>
            <a:pPr algn="ctr"/>
            <a:r>
              <a:rPr lang="en-US" sz="1400" dirty="0" smtClean="0"/>
              <a:t>Low </a:t>
            </a:r>
          </a:p>
        </p:txBody>
      </p:sp>
      <p:sp>
        <p:nvSpPr>
          <p:cNvPr id="30" name="TextBox 29"/>
          <p:cNvSpPr txBox="1"/>
          <p:nvPr/>
        </p:nvSpPr>
        <p:spPr>
          <a:xfrm>
            <a:off x="7315200" y="4719935"/>
            <a:ext cx="914400" cy="461665"/>
          </a:xfrm>
          <a:prstGeom prst="rect">
            <a:avLst/>
          </a:prstGeom>
          <a:noFill/>
        </p:spPr>
        <p:txBody>
          <a:bodyPr wrap="square" rtlCol="0">
            <a:spAutoFit/>
          </a:bodyPr>
          <a:lstStyle/>
          <a:p>
            <a:r>
              <a:rPr lang="en-US" sz="2400" b="1" dirty="0" smtClean="0"/>
              <a:t>Base</a:t>
            </a:r>
            <a:endParaRPr lang="en-US" sz="2400" b="1" dirty="0"/>
          </a:p>
        </p:txBody>
      </p:sp>
      <p:sp>
        <p:nvSpPr>
          <p:cNvPr id="31" name="TextBox 30"/>
          <p:cNvSpPr txBox="1"/>
          <p:nvPr/>
        </p:nvSpPr>
        <p:spPr>
          <a:xfrm>
            <a:off x="7315200" y="3657600"/>
            <a:ext cx="1371600" cy="461665"/>
          </a:xfrm>
          <a:prstGeom prst="rect">
            <a:avLst/>
          </a:prstGeom>
          <a:noFill/>
        </p:spPr>
        <p:txBody>
          <a:bodyPr wrap="square" rtlCol="0">
            <a:spAutoFit/>
          </a:bodyPr>
          <a:lstStyle/>
          <a:p>
            <a:r>
              <a:rPr lang="en-US" sz="2400" b="1" dirty="0" smtClean="0"/>
              <a:t>Bound</a:t>
            </a:r>
            <a:endParaRPr lang="en-US" sz="2400" b="1" dirty="0"/>
          </a:p>
        </p:txBody>
      </p:sp>
      <p:cxnSp>
        <p:nvCxnSpPr>
          <p:cNvPr id="32" name="Straight Arrow Connector 31"/>
          <p:cNvCxnSpPr/>
          <p:nvPr/>
        </p:nvCxnSpPr>
        <p:spPr>
          <a:xfrm flipH="1">
            <a:off x="6934200" y="3886200"/>
            <a:ext cx="390526" cy="0"/>
          </a:xfrm>
          <a:prstGeom prst="straightConnector1">
            <a:avLst/>
          </a:prstGeom>
          <a:ln w="25400">
            <a:headEnd type="none" w="lg" len="med"/>
            <a:tailEnd type="arrow" w="lg" len="lg"/>
          </a:ln>
          <a:effectLst/>
        </p:spPr>
        <p:style>
          <a:lnRef idx="2">
            <a:schemeClr val="dk1"/>
          </a:lnRef>
          <a:fillRef idx="0">
            <a:schemeClr val="dk1"/>
          </a:fillRef>
          <a:effectRef idx="1">
            <a:schemeClr val="dk1"/>
          </a:effectRef>
          <a:fontRef idx="minor">
            <a:schemeClr val="tx1"/>
          </a:fontRef>
        </p:style>
      </p:cxnSp>
      <p:cxnSp>
        <p:nvCxnSpPr>
          <p:cNvPr id="33" name="Straight Arrow Connector 32"/>
          <p:cNvCxnSpPr/>
          <p:nvPr/>
        </p:nvCxnSpPr>
        <p:spPr>
          <a:xfrm flipH="1">
            <a:off x="6934200" y="4953000"/>
            <a:ext cx="390526" cy="0"/>
          </a:xfrm>
          <a:prstGeom prst="straightConnector1">
            <a:avLst/>
          </a:prstGeom>
          <a:ln w="25400">
            <a:headEnd type="none" w="lg" len="med"/>
            <a:tailEnd type="arrow" w="lg" len="lg"/>
          </a:ln>
          <a:effectLst/>
        </p:spPr>
        <p:style>
          <a:lnRef idx="2">
            <a:schemeClr val="dk1"/>
          </a:lnRef>
          <a:fillRef idx="0">
            <a:schemeClr val="dk1"/>
          </a:fillRef>
          <a:effectRef idx="1">
            <a:schemeClr val="dk1"/>
          </a:effectRef>
          <a:fontRef idx="minor">
            <a:schemeClr val="tx1"/>
          </a:fontRef>
        </p:style>
      </p:cxnSp>
      <p:sp>
        <p:nvSpPr>
          <p:cNvPr id="34" name="TextBox 33"/>
          <p:cNvSpPr txBox="1"/>
          <p:nvPr/>
        </p:nvSpPr>
        <p:spPr>
          <a:xfrm>
            <a:off x="5029200" y="2667000"/>
            <a:ext cx="1295400" cy="307777"/>
          </a:xfrm>
          <a:prstGeom prst="rect">
            <a:avLst/>
          </a:prstGeom>
          <a:noFill/>
        </p:spPr>
        <p:txBody>
          <a:bodyPr wrap="square" rtlCol="0" anchor="t">
            <a:spAutoFit/>
          </a:bodyPr>
          <a:lstStyle/>
          <a:p>
            <a:pPr algn="ctr"/>
            <a:r>
              <a:rPr lang="en-US" sz="1400" dirty="0" smtClean="0"/>
              <a:t>High </a:t>
            </a:r>
          </a:p>
        </p:txBody>
      </p:sp>
      <p:pic>
        <p:nvPicPr>
          <p:cNvPr id="39" name="Picture 2" descr="http://www2.psd100.com/ppp/2013/11/0601/stop-sign-icon-1106111538.png"/>
          <p:cNvPicPr>
            <a:picLocks noChangeAspect="1" noChangeArrowheads="1"/>
          </p:cNvPicPr>
          <p:nvPr/>
        </p:nvPicPr>
        <p:blipFill>
          <a:blip r:embed="rId4" cstate="print"/>
          <a:srcRect/>
          <a:stretch>
            <a:fillRect/>
          </a:stretch>
        </p:blipFill>
        <p:spPr bwMode="auto">
          <a:xfrm>
            <a:off x="838200" y="3578423"/>
            <a:ext cx="685800" cy="685800"/>
          </a:xfrm>
          <a:prstGeom prst="rect">
            <a:avLst/>
          </a:prstGeom>
          <a:noFill/>
        </p:spPr>
      </p:pic>
      <p:pic>
        <p:nvPicPr>
          <p:cNvPr id="42" name="Picture 2" descr="http://www2.psd100.com/ppp/2013/11/0601/stop-sign-icon-1106111538.png"/>
          <p:cNvPicPr>
            <a:picLocks noChangeAspect="1" noChangeArrowheads="1"/>
          </p:cNvPicPr>
          <p:nvPr/>
        </p:nvPicPr>
        <p:blipFill>
          <a:blip r:embed="rId4" cstate="print"/>
          <a:srcRect/>
          <a:stretch>
            <a:fillRect/>
          </a:stretch>
        </p:blipFill>
        <p:spPr bwMode="auto">
          <a:xfrm>
            <a:off x="4953000" y="3581400"/>
            <a:ext cx="685800" cy="685800"/>
          </a:xfrm>
          <a:prstGeom prst="rect">
            <a:avLst/>
          </a:prstGeom>
          <a:noFill/>
        </p:spPr>
      </p:pic>
      <p:sp>
        <p:nvSpPr>
          <p:cNvPr id="43" name="TextBox 42"/>
          <p:cNvSpPr txBox="1"/>
          <p:nvPr/>
        </p:nvSpPr>
        <p:spPr>
          <a:xfrm>
            <a:off x="2895600" y="6019800"/>
            <a:ext cx="914400" cy="400110"/>
          </a:xfrm>
          <a:prstGeom prst="rect">
            <a:avLst/>
          </a:prstGeom>
          <a:noFill/>
        </p:spPr>
        <p:txBody>
          <a:bodyPr wrap="square" rtlCol="0" anchor="t">
            <a:spAutoFit/>
          </a:bodyPr>
          <a:lstStyle/>
          <a:p>
            <a:pPr algn="ctr"/>
            <a:r>
              <a:rPr lang="en-US" sz="2000" b="1" dirty="0" smtClean="0"/>
              <a:t>GGTT</a:t>
            </a:r>
            <a:endParaRPr lang="en-US" sz="2000" b="1" dirty="0"/>
          </a:p>
        </p:txBody>
      </p:sp>
      <p:sp>
        <p:nvSpPr>
          <p:cNvPr id="45" name="TextBox 44"/>
          <p:cNvSpPr txBox="1"/>
          <p:nvPr/>
        </p:nvSpPr>
        <p:spPr>
          <a:xfrm>
            <a:off x="6934200" y="6019800"/>
            <a:ext cx="914400" cy="400110"/>
          </a:xfrm>
          <a:prstGeom prst="rect">
            <a:avLst/>
          </a:prstGeom>
          <a:noFill/>
        </p:spPr>
        <p:txBody>
          <a:bodyPr wrap="square" rtlCol="0" anchor="t">
            <a:spAutoFit/>
          </a:bodyPr>
          <a:lstStyle/>
          <a:p>
            <a:pPr algn="ctr"/>
            <a:r>
              <a:rPr lang="en-US" sz="2000" b="1" dirty="0" smtClean="0"/>
              <a:t>GGTT</a:t>
            </a:r>
            <a:endParaRPr lang="en-US" sz="2000" b="1" dirty="0"/>
          </a:p>
        </p:txBody>
      </p:sp>
      <p:sp>
        <p:nvSpPr>
          <p:cNvPr id="46" name="Rectangle 45"/>
          <p:cNvSpPr/>
          <p:nvPr/>
        </p:nvSpPr>
        <p:spPr>
          <a:xfrm>
            <a:off x="6096000" y="4953000"/>
            <a:ext cx="838200" cy="1143000"/>
          </a:xfrm>
          <a:prstGeom prst="rect">
            <a:avLst/>
          </a:prstGeom>
          <a:solidFill>
            <a:srgbClr val="006E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solidFill>
                  <a:schemeClr val="bg1"/>
                </a:solidFill>
              </a:rPr>
              <a:t>VM1</a:t>
            </a:r>
            <a:endParaRPr lang="en-US" b="1" dirty="0">
              <a:solidFill>
                <a:schemeClr val="bg1"/>
              </a:solidFill>
            </a:endParaRPr>
          </a:p>
        </p:txBody>
      </p:sp>
      <p:sp>
        <p:nvSpPr>
          <p:cNvPr id="47" name="Rectangle 46"/>
          <p:cNvSpPr/>
          <p:nvPr/>
        </p:nvSpPr>
        <p:spPr>
          <a:xfrm>
            <a:off x="6096000" y="3886200"/>
            <a:ext cx="838200" cy="1066800"/>
          </a:xfrm>
          <a:prstGeom prst="rect">
            <a:avLst/>
          </a:prstGeom>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solidFill>
                  <a:schemeClr val="bg1"/>
                </a:solidFill>
              </a:rPr>
              <a:t>VM2</a:t>
            </a:r>
            <a:endParaRPr lang="en-US" b="1" dirty="0">
              <a:solidFill>
                <a:schemeClr val="bg1"/>
              </a:solidFill>
            </a:endParaRPr>
          </a:p>
        </p:txBody>
      </p:sp>
      <p:cxnSp>
        <p:nvCxnSpPr>
          <p:cNvPr id="48" name="Straight Arrow Connector 47"/>
          <p:cNvCxnSpPr/>
          <p:nvPr/>
        </p:nvCxnSpPr>
        <p:spPr>
          <a:xfrm flipH="1">
            <a:off x="6203732" y="4114800"/>
            <a:ext cx="654050" cy="0"/>
          </a:xfrm>
          <a:prstGeom prst="straightConnector1">
            <a:avLst/>
          </a:prstGeom>
          <a:ln w="38100">
            <a:headEnd type="none" w="lg" len="med"/>
            <a:tailEnd type="none" w="lg" len="lg"/>
          </a:ln>
          <a:effectLst/>
        </p:spPr>
        <p:style>
          <a:lnRef idx="2">
            <a:schemeClr val="dk1"/>
          </a:lnRef>
          <a:fillRef idx="0">
            <a:schemeClr val="dk1"/>
          </a:fillRef>
          <a:effectRef idx="1">
            <a:schemeClr val="dk1"/>
          </a:effectRef>
          <a:fontRef idx="minor">
            <a:schemeClr val="tx1"/>
          </a:fontRef>
        </p:style>
      </p:cxnSp>
      <p:sp>
        <p:nvSpPr>
          <p:cNvPr id="49" name="Rectangle 48"/>
          <p:cNvSpPr/>
          <p:nvPr/>
        </p:nvSpPr>
        <p:spPr>
          <a:xfrm>
            <a:off x="6096000" y="3429000"/>
            <a:ext cx="838200" cy="457200"/>
          </a:xfrm>
          <a:prstGeom prst="rect">
            <a:avLst/>
          </a:prstGeom>
          <a:solidFill>
            <a:srgbClr val="006E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solidFill>
                  <a:schemeClr val="bg1"/>
                </a:solidFill>
              </a:rPr>
              <a:t>VM1</a:t>
            </a:r>
            <a:endParaRPr lang="en-US" b="1" dirty="0">
              <a:solidFill>
                <a:schemeClr val="bg1"/>
              </a:solidFill>
            </a:endParaRPr>
          </a:p>
        </p:txBody>
      </p:sp>
      <p:sp>
        <p:nvSpPr>
          <p:cNvPr id="50" name="Rectangle 49"/>
          <p:cNvSpPr/>
          <p:nvPr/>
        </p:nvSpPr>
        <p:spPr>
          <a:xfrm>
            <a:off x="6096000" y="2971800"/>
            <a:ext cx="838200" cy="457200"/>
          </a:xfrm>
          <a:prstGeom prst="rect">
            <a:avLst/>
          </a:prstGeom>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solidFill>
                  <a:schemeClr val="bg1"/>
                </a:solidFill>
              </a:rPr>
              <a:t>VM2</a:t>
            </a:r>
            <a:endParaRPr lang="en-US" b="1" dirty="0">
              <a:solidFill>
                <a:schemeClr val="bg1"/>
              </a:solidFill>
            </a:endParaRPr>
          </a:p>
        </p:txBody>
      </p:sp>
      <p:sp>
        <p:nvSpPr>
          <p:cNvPr id="57" name="TextBox 56"/>
          <p:cNvSpPr txBox="1"/>
          <p:nvPr/>
        </p:nvSpPr>
        <p:spPr>
          <a:xfrm>
            <a:off x="0" y="1676400"/>
            <a:ext cx="9448800" cy="769441"/>
          </a:xfrm>
          <a:prstGeom prst="rect">
            <a:avLst/>
          </a:prstGeom>
          <a:noFill/>
        </p:spPr>
        <p:txBody>
          <a:bodyPr wrap="square" rtlCol="0">
            <a:spAutoFit/>
          </a:bodyPr>
          <a:lstStyle/>
          <a:p>
            <a:pPr>
              <a:buFont typeface="Wingdings" pitchFamily="2" charset="2"/>
              <a:buChar char="Ø"/>
            </a:pPr>
            <a:r>
              <a:rPr lang="en-US" altLang="zh-CN" sz="2200" dirty="0" smtClean="0"/>
              <a:t> </a:t>
            </a:r>
            <a:r>
              <a:rPr lang="en-US" altLang="zh-CN" sz="2200" b="1" dirty="0" smtClean="0"/>
              <a:t>Inadequate GPU HW</a:t>
            </a:r>
            <a:endParaRPr lang="en-US" altLang="zh-CN" sz="2200" dirty="0" smtClean="0"/>
          </a:p>
          <a:p>
            <a:r>
              <a:rPr lang="en-US" altLang="zh-CN" sz="2200" dirty="0"/>
              <a:t> </a:t>
            </a:r>
            <a:r>
              <a:rPr lang="en-US" altLang="zh-CN" sz="2200" dirty="0" smtClean="0"/>
              <a:t>      </a:t>
            </a:r>
            <a:r>
              <a:rPr lang="en-US" altLang="zh-CN" sz="2000" dirty="0" smtClean="0"/>
              <a:t>- single </a:t>
            </a:r>
            <a:r>
              <a:rPr lang="en-US" altLang="zh-CN" sz="2000" dirty="0" smtClean="0">
                <a:solidFill>
                  <a:srgbClr val="000000"/>
                </a:solidFill>
              </a:rPr>
              <a:t>register pair for </a:t>
            </a:r>
            <a:r>
              <a:rPr lang="en-US" altLang="zh-CN" sz="2000" b="1" dirty="0"/>
              <a:t>non-contiguous address spaces</a:t>
            </a:r>
            <a:r>
              <a:rPr lang="en-US" altLang="zh-CN" sz="2000" b="1" dirty="0" smtClean="0">
                <a:solidFill>
                  <a:srgbClr val="00B050"/>
                </a:solidFill>
              </a:rPr>
              <a:t> </a:t>
            </a:r>
            <a:endParaRPr lang="en-US" altLang="zh-CN" sz="2000" b="1" dirty="0"/>
          </a:p>
        </p:txBody>
      </p:sp>
      <p:sp>
        <p:nvSpPr>
          <p:cNvPr id="44" name="Text Box 36"/>
          <p:cNvSpPr txBox="1">
            <a:spLocks noChangeArrowheads="1"/>
          </p:cNvSpPr>
          <p:nvPr/>
        </p:nvSpPr>
        <p:spPr bwMode="auto">
          <a:xfrm>
            <a:off x="0" y="304800"/>
            <a:ext cx="6934200" cy="523220"/>
          </a:xfrm>
          <a:prstGeom prst="rect">
            <a:avLst/>
          </a:prstGeom>
          <a:noFill/>
          <a:ln>
            <a:noFill/>
          </a:ln>
          <a:effectLst/>
          <a:extLst>
            <a:ext uri="{909E8E84-426E-40dd-AFC4-6F175D3DCCD1}">
              <a14:hiddenFill xmlns:a14="http://schemas.microsoft.com/office/drawing/2010/main" xmlns="">
                <a:solidFill>
                  <a:srgbClr val="A50021"/>
                </a:solidFill>
              </a14:hiddenFill>
            </a:ext>
            <a:ext uri="{91240B29-F687-4f45-9708-019B960494DF}">
              <a14:hiddenLine xmlns:a14="http://schemas.microsoft.com/office/drawing/2010/main" xmlns="" w="9525">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000" b="1">
                <a:solidFill>
                  <a:schemeClr val="tx2"/>
                </a:solidFill>
                <a:latin typeface="Arial" charset="0"/>
                <a:ea typeface="ＭＳ Ｐゴシック" charset="0"/>
              </a:defRPr>
            </a:lvl1pPr>
            <a:lvl2pPr marL="742950" indent="-285750" eaLnBrk="0" hangingPunct="0">
              <a:defRPr sz="2000" b="1">
                <a:solidFill>
                  <a:schemeClr val="tx2"/>
                </a:solidFill>
                <a:latin typeface="Arial" charset="0"/>
                <a:ea typeface="ＭＳ Ｐゴシック" charset="0"/>
              </a:defRPr>
            </a:lvl2pPr>
            <a:lvl3pPr marL="1143000" indent="-228600" eaLnBrk="0" hangingPunct="0">
              <a:defRPr sz="2000" b="1">
                <a:solidFill>
                  <a:schemeClr val="tx2"/>
                </a:solidFill>
                <a:latin typeface="Arial" charset="0"/>
                <a:ea typeface="ＭＳ Ｐゴシック" charset="0"/>
              </a:defRPr>
            </a:lvl3pPr>
            <a:lvl4pPr marL="1600200" indent="-228600" eaLnBrk="0" hangingPunct="0">
              <a:defRPr sz="2000" b="1">
                <a:solidFill>
                  <a:schemeClr val="tx2"/>
                </a:solidFill>
                <a:latin typeface="Arial" charset="0"/>
                <a:ea typeface="ＭＳ Ｐゴシック" charset="0"/>
              </a:defRPr>
            </a:lvl4pPr>
            <a:lvl5pPr marL="2057400" indent="-228600" eaLnBrk="0" hangingPunct="0">
              <a:defRPr sz="2000" b="1">
                <a:solidFill>
                  <a:schemeClr val="tx2"/>
                </a:solidFill>
                <a:latin typeface="Arial" charset="0"/>
                <a:ea typeface="ＭＳ Ｐゴシック" charset="0"/>
              </a:defRPr>
            </a:lvl5pPr>
            <a:lvl6pPr marL="2514600" indent="-228600" eaLnBrk="0" fontAlgn="base" hangingPunct="0">
              <a:spcBef>
                <a:spcPct val="0"/>
              </a:spcBef>
              <a:spcAft>
                <a:spcPct val="0"/>
              </a:spcAft>
              <a:defRPr sz="2000" b="1">
                <a:solidFill>
                  <a:schemeClr val="tx2"/>
                </a:solidFill>
                <a:latin typeface="Arial" charset="0"/>
                <a:ea typeface="ＭＳ Ｐゴシック" charset="0"/>
              </a:defRPr>
            </a:lvl6pPr>
            <a:lvl7pPr marL="2971800" indent="-228600" eaLnBrk="0" fontAlgn="base" hangingPunct="0">
              <a:spcBef>
                <a:spcPct val="0"/>
              </a:spcBef>
              <a:spcAft>
                <a:spcPct val="0"/>
              </a:spcAft>
              <a:defRPr sz="2000" b="1">
                <a:solidFill>
                  <a:schemeClr val="tx2"/>
                </a:solidFill>
                <a:latin typeface="Arial" charset="0"/>
                <a:ea typeface="ＭＳ Ｐゴシック" charset="0"/>
              </a:defRPr>
            </a:lvl7pPr>
            <a:lvl8pPr marL="3429000" indent="-228600" eaLnBrk="0" fontAlgn="base" hangingPunct="0">
              <a:spcBef>
                <a:spcPct val="0"/>
              </a:spcBef>
              <a:spcAft>
                <a:spcPct val="0"/>
              </a:spcAft>
              <a:defRPr sz="2000" b="1">
                <a:solidFill>
                  <a:schemeClr val="tx2"/>
                </a:solidFill>
                <a:latin typeface="Arial" charset="0"/>
                <a:ea typeface="ＭＳ Ｐゴシック" charset="0"/>
              </a:defRPr>
            </a:lvl8pPr>
            <a:lvl9pPr marL="3886200" indent="-228600" eaLnBrk="0" fontAlgn="base" hangingPunct="0">
              <a:spcBef>
                <a:spcPct val="0"/>
              </a:spcBef>
              <a:spcAft>
                <a:spcPct val="0"/>
              </a:spcAft>
              <a:defRPr sz="2000" b="1">
                <a:solidFill>
                  <a:schemeClr val="tx2"/>
                </a:solidFill>
                <a:latin typeface="Arial" charset="0"/>
                <a:ea typeface="ＭＳ Ｐゴシック" charset="0"/>
              </a:defRPr>
            </a:lvl9pPr>
          </a:lstStyle>
          <a:p>
            <a:pPr>
              <a:defRPr/>
            </a:pPr>
            <a:r>
              <a:rPr lang="en-US" altLang="zh-CN" sz="2800" b="0" kern="0" dirty="0" smtClean="0">
                <a:solidFill>
                  <a:srgbClr val="1C1C1C"/>
                </a:solidFill>
              </a:rPr>
              <a:t>Insecurity of Full GPU Virtualization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fade">
                                      <p:cBhvr>
                                        <p:cTn id="21" dur="500"/>
                                        <p:tgtEl>
                                          <p:spTgt spid="39"/>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9"/>
                                          </p:stCondLst>
                                        </p:cTn>
                                        <p:tgtEl>
                                          <p:spTgt spid="57"/>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40"/>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20"/>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21"/>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22"/>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23"/>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27"/>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30"/>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1"/>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32"/>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33"/>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34"/>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42"/>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45"/>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46"/>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47"/>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48"/>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49"/>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50"/>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0" presetClass="path" presetSubtype="0" accel="50000" decel="50000" fill="hold" nodeType="clickEffect">
                                  <p:stCondLst>
                                    <p:cond delay="0"/>
                                  </p:stCondLst>
                                  <p:childTnLst>
                                    <p:animMotion origin="layout" path="M -3.33333E-6 2.22222E-6 L 0.00035 -0.13334 " pathEditMode="relative" rAng="0" ptsTypes="AA">
                                      <p:cBhvr>
                                        <p:cTn id="67" dur="1000" fill="hold"/>
                                        <p:tgtEl>
                                          <p:spTgt spid="32"/>
                                        </p:tgtEl>
                                        <p:attrNameLst>
                                          <p:attrName>ppt_x</p:attrName>
                                          <p:attrName>ppt_y</p:attrName>
                                        </p:attrNameLst>
                                      </p:cBhvr>
                                      <p:rCtr x="17" y="-6667"/>
                                    </p:animMotion>
                                  </p:childTnLst>
                                </p:cTn>
                              </p:par>
                              <p:par>
                                <p:cTn id="68" presetID="0" presetClass="path" presetSubtype="0" accel="50000" decel="50000" fill="hold" grpId="1" nodeType="withEffect">
                                  <p:stCondLst>
                                    <p:cond delay="0"/>
                                  </p:stCondLst>
                                  <p:childTnLst>
                                    <p:animMotion origin="layout" path="M 1.11022E-16 7.40741E-7 L 1.11022E-16 -0.13357 " pathEditMode="relative" rAng="0" ptsTypes="AA">
                                      <p:cBhvr>
                                        <p:cTn id="69" dur="1000" fill="hold"/>
                                        <p:tgtEl>
                                          <p:spTgt spid="31"/>
                                        </p:tgtEl>
                                        <p:attrNameLst>
                                          <p:attrName>ppt_x</p:attrName>
                                          <p:attrName>ppt_y</p:attrName>
                                        </p:attrNameLst>
                                      </p:cBhvr>
                                      <p:rCtr x="0" y="-6690"/>
                                    </p:animMotion>
                                  </p:childTnLst>
                                </p:cTn>
                              </p:par>
                            </p:childTnLst>
                          </p:cTn>
                        </p:par>
                      </p:childTnLst>
                    </p:cTn>
                  </p:par>
                  <p:par>
                    <p:cTn id="70" fill="hold">
                      <p:stCondLst>
                        <p:cond delay="indefinite"/>
                      </p:stCondLst>
                      <p:childTnLst>
                        <p:par>
                          <p:cTn id="71" fill="hold">
                            <p:stCondLst>
                              <p:cond delay="0"/>
                            </p:stCondLst>
                            <p:childTnLst>
                              <p:par>
                                <p:cTn id="72" presetID="1" presetClass="exit" presetSubtype="0" fill="hold" nodeType="clickEffect">
                                  <p:stCondLst>
                                    <p:cond delay="0"/>
                                  </p:stCondLst>
                                  <p:childTnLst>
                                    <p:set>
                                      <p:cBhvr>
                                        <p:cTn id="73" dur="1" fill="hold">
                                          <p:stCondLst>
                                            <p:cond delay="9"/>
                                          </p:stCondLst>
                                        </p:cTn>
                                        <p:tgtEl>
                                          <p:spTgt spid="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27" grpId="0"/>
      <p:bldP spid="30" grpId="0"/>
      <p:bldP spid="31" grpId="0"/>
      <p:bldP spid="31" grpId="1"/>
      <p:bldP spid="34" grpId="0"/>
      <p:bldP spid="45" grpId="0"/>
      <p:bldP spid="46" grpId="0" animBg="1"/>
      <p:bldP spid="47" grpId="0" animBg="1"/>
      <p:bldP spid="49" grpId="0" animBg="1"/>
      <p:bldP spid="50" grpId="0" animBg="1"/>
      <p:bldP spid="57" grpId="0"/>
    </p:bldLst>
  </p:timing>
</p:sld>
</file>

<file path=ppt/theme/theme1.xml><?xml version="1.0" encoding="utf-8"?>
<a:theme xmlns:a="http://schemas.openxmlformats.org/drawingml/2006/main" name="uri">
  <a:themeElements>
    <a:clrScheme name="uri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r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Arial" pitchFamily="34" charset="0"/>
          </a:defRPr>
        </a:defPPr>
      </a:lstStyle>
    </a:lnDef>
  </a:objectDefaults>
  <a:extraClrSchemeLst>
    <a:extraClrScheme>
      <a:clrScheme name="uri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ri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ri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ri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ri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ri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ri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ri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ri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ri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ri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ri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45393</TotalTime>
  <Words>4122</Words>
  <Application>Microsoft Office PowerPoint</Application>
  <PresentationFormat>全屏显示(4:3)</PresentationFormat>
  <Paragraphs>735</Paragraphs>
  <Slides>30</Slides>
  <Notes>29</Notes>
  <HiddenSlides>0</HiddenSlides>
  <MMClips>0</MMClips>
  <ScaleCrop>false</ScaleCrop>
  <HeadingPairs>
    <vt:vector size="4" baseType="variant">
      <vt:variant>
        <vt:lpstr>主题</vt:lpstr>
      </vt:variant>
      <vt:variant>
        <vt:i4>2</vt:i4>
      </vt:variant>
      <vt:variant>
        <vt:lpstr>幻灯片标题</vt:lpstr>
      </vt:variant>
      <vt:variant>
        <vt:i4>30</vt:i4>
      </vt:variant>
    </vt:vector>
  </HeadingPairs>
  <TitlesOfParts>
    <vt:vector size="32" baseType="lpstr">
      <vt:lpstr>uri</vt:lpstr>
      <vt:lpstr>Custom Design</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miaoy1</dc:creator>
  <cp:lastModifiedBy>Superymk</cp:lastModifiedBy>
  <cp:revision>6809</cp:revision>
  <cp:lastPrinted>2014-04-29T03:12:26Z</cp:lastPrinted>
  <dcterms:created xsi:type="dcterms:W3CDTF">2013-03-07T14:17:30Z</dcterms:created>
  <dcterms:modified xsi:type="dcterms:W3CDTF">2015-10-14T22:45:19Z</dcterms:modified>
</cp:coreProperties>
</file>