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95" r:id="rId3"/>
    <p:sldId id="311" r:id="rId4"/>
    <p:sldId id="319" r:id="rId5"/>
    <p:sldId id="313" r:id="rId6"/>
    <p:sldId id="323" r:id="rId7"/>
    <p:sldId id="330" r:id="rId8"/>
    <p:sldId id="331" r:id="rId9"/>
    <p:sldId id="281" r:id="rId10"/>
    <p:sldId id="282" r:id="rId11"/>
    <p:sldId id="284" r:id="rId12"/>
    <p:sldId id="317" r:id="rId13"/>
    <p:sldId id="312" r:id="rId14"/>
    <p:sldId id="294" r:id="rId15"/>
    <p:sldId id="316" r:id="rId16"/>
    <p:sldId id="25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perymk"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83528" autoAdjust="0"/>
  </p:normalViewPr>
  <p:slideViewPr>
    <p:cSldViewPr>
      <p:cViewPr varScale="1">
        <p:scale>
          <a:sx n="85" d="100"/>
          <a:sy n="85" d="100"/>
        </p:scale>
        <p:origin x="-68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__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20994698853432867"/>
          <c:y val="0.19438964866233857"/>
          <c:w val="0.58835888934935743"/>
          <c:h val="0.5045105217111"/>
        </c:manualLayout>
      </c:layout>
      <c:barChart>
        <c:barDir val="col"/>
        <c:grouping val="clustered"/>
        <c:ser>
          <c:idx val="0"/>
          <c:order val="0"/>
          <c:tx>
            <c:strRef>
              <c:f>Sheet1!$B$1</c:f>
              <c:strCache>
                <c:ptCount val="1"/>
                <c:pt idx="0">
                  <c:v>Vis Idle</c:v>
                </c:pt>
              </c:strCache>
            </c:strRef>
          </c:tx>
          <c:dLbls>
            <c:showVal val="1"/>
          </c:dLbls>
          <c:cat>
            <c:strRef>
              <c:f>Sheet1!$A$2:$A$5</c:f>
              <c:strCache>
                <c:ptCount val="4"/>
                <c:pt idx="0">
                  <c:v>SPECint 2006</c:v>
                </c:pt>
                <c:pt idx="1">
                  <c:v>IOMeter</c:v>
                </c:pt>
                <c:pt idx="2">
                  <c:v>Netperf</c:v>
                </c:pt>
                <c:pt idx="3">
                  <c:v>Httpd</c:v>
                </c:pt>
              </c:strCache>
            </c:strRef>
          </c:cat>
          <c:val>
            <c:numRef>
              <c:f>Sheet1!$B$2:$B$5</c:f>
              <c:numCache>
                <c:formatCode>0.00%</c:formatCode>
                <c:ptCount val="4"/>
                <c:pt idx="0">
                  <c:v>0.90139999999999998</c:v>
                </c:pt>
                <c:pt idx="1">
                  <c:v>0.99490000000000001</c:v>
                </c:pt>
                <c:pt idx="2">
                  <c:v>1.0105</c:v>
                </c:pt>
                <c:pt idx="3">
                  <c:v>0.997</c:v>
                </c:pt>
              </c:numCache>
            </c:numRef>
          </c:val>
        </c:ser>
        <c:axId val="71181824"/>
        <c:axId val="71183360"/>
      </c:barChart>
      <c:catAx>
        <c:axId val="71181824"/>
        <c:scaling>
          <c:orientation val="minMax"/>
        </c:scaling>
        <c:axPos val="b"/>
        <c:numFmt formatCode="General" sourceLinked="1"/>
        <c:tickLblPos val="nextTo"/>
        <c:crossAx val="71183360"/>
        <c:crosses val="autoZero"/>
        <c:auto val="1"/>
        <c:lblAlgn val="ctr"/>
        <c:lblOffset val="100"/>
      </c:catAx>
      <c:valAx>
        <c:axId val="71183360"/>
        <c:scaling>
          <c:orientation val="minMax"/>
          <c:min val="0.5"/>
        </c:scaling>
        <c:axPos val="l"/>
        <c:majorGridlines/>
        <c:numFmt formatCode="0%" sourceLinked="0"/>
        <c:tickLblPos val="nextTo"/>
        <c:crossAx val="71181824"/>
        <c:crosses val="autoZero"/>
        <c:crossBetween val="between"/>
      </c:valAx>
    </c:plotArea>
    <c:legend>
      <c:legendPos val="r"/>
      <c:layout>
        <c:manualLayout>
          <c:xMode val="edge"/>
          <c:yMode val="edge"/>
          <c:x val="0.40795500069070328"/>
          <c:y val="5.0244278675691846E-2"/>
          <c:w val="0.18786976451887191"/>
          <c:h val="0.1051333214030066"/>
        </c:manualLayout>
      </c:layout>
      <c:txPr>
        <a:bodyPr/>
        <a:lstStyle/>
        <a:p>
          <a:pPr>
            <a:defRPr b="1"/>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2672627370176855E-2"/>
          <c:y val="0.11389088312490345"/>
          <c:w val="0.88815684254421468"/>
          <c:h val="0.54681995867537936"/>
        </c:manualLayout>
      </c:layout>
      <c:barChart>
        <c:barDir val="col"/>
        <c:grouping val="clustered"/>
        <c:ser>
          <c:idx val="0"/>
          <c:order val="0"/>
          <c:tx>
            <c:strRef>
              <c:f>Sheet1!$B$1</c:f>
              <c:strCache>
                <c:ptCount val="1"/>
                <c:pt idx="0">
                  <c:v>Vis Idle</c:v>
                </c:pt>
              </c:strCache>
            </c:strRef>
          </c:tx>
          <c:spPr>
            <a:solidFill>
              <a:schemeClr val="accent1"/>
            </a:solidFill>
          </c:spPr>
          <c:dLbls>
            <c:showVal val="1"/>
          </c:dLbls>
          <c:cat>
            <c:strRef>
              <c:f>Sheet1!$A$2:$A$13</c:f>
              <c:strCache>
                <c:ptCount val="12"/>
                <c:pt idx="0">
                  <c:v>perlbench</c:v>
                </c:pt>
                <c:pt idx="1">
                  <c:v>bzip2</c:v>
                </c:pt>
                <c:pt idx="2">
                  <c:v>gcc</c:v>
                </c:pt>
                <c:pt idx="3">
                  <c:v>mcf</c:v>
                </c:pt>
                <c:pt idx="4">
                  <c:v>gobmk</c:v>
                </c:pt>
                <c:pt idx="5">
                  <c:v>hmmer</c:v>
                </c:pt>
                <c:pt idx="6">
                  <c:v>sjeng</c:v>
                </c:pt>
                <c:pt idx="7">
                  <c:v>libquantum</c:v>
                </c:pt>
                <c:pt idx="8">
                  <c:v>h264ref</c:v>
                </c:pt>
                <c:pt idx="9">
                  <c:v>omnetpp</c:v>
                </c:pt>
                <c:pt idx="10">
                  <c:v>astar</c:v>
                </c:pt>
                <c:pt idx="11">
                  <c:v>xalancbmk</c:v>
                </c:pt>
              </c:strCache>
            </c:strRef>
          </c:cat>
          <c:val>
            <c:numRef>
              <c:f>Sheet1!$B$2:$B$13</c:f>
              <c:numCache>
                <c:formatCode>0.0%</c:formatCode>
                <c:ptCount val="12"/>
                <c:pt idx="0">
                  <c:v>0.95260000000000089</c:v>
                </c:pt>
                <c:pt idx="1">
                  <c:v>0.96970000000000089</c:v>
                </c:pt>
                <c:pt idx="2">
                  <c:v>0.85840000000000005</c:v>
                </c:pt>
                <c:pt idx="3">
                  <c:v>0.49620000000000031</c:v>
                </c:pt>
                <c:pt idx="4">
                  <c:v>0.99780000000000002</c:v>
                </c:pt>
                <c:pt idx="5">
                  <c:v>0.99760000000000004</c:v>
                </c:pt>
                <c:pt idx="6">
                  <c:v>0.93870000000000064</c:v>
                </c:pt>
                <c:pt idx="7">
                  <c:v>0.93659999999999999</c:v>
                </c:pt>
                <c:pt idx="8">
                  <c:v>0.98089999999999999</c:v>
                </c:pt>
                <c:pt idx="9">
                  <c:v>0.84700000000000064</c:v>
                </c:pt>
                <c:pt idx="10">
                  <c:v>0.91610000000000003</c:v>
                </c:pt>
                <c:pt idx="11">
                  <c:v>0.9254</c:v>
                </c:pt>
              </c:numCache>
            </c:numRef>
          </c:val>
        </c:ser>
        <c:axId val="71703936"/>
        <c:axId val="72198016"/>
      </c:barChart>
      <c:catAx>
        <c:axId val="71703936"/>
        <c:scaling>
          <c:orientation val="minMax"/>
        </c:scaling>
        <c:axPos val="b"/>
        <c:tickLblPos val="nextTo"/>
        <c:crossAx val="72198016"/>
        <c:crosses val="autoZero"/>
        <c:auto val="1"/>
        <c:lblAlgn val="ctr"/>
        <c:lblOffset val="100"/>
      </c:catAx>
      <c:valAx>
        <c:axId val="72198016"/>
        <c:scaling>
          <c:orientation val="minMax"/>
        </c:scaling>
        <c:axPos val="l"/>
        <c:majorGridlines/>
        <c:numFmt formatCode="0%" sourceLinked="0"/>
        <c:tickLblPos val="nextTo"/>
        <c:crossAx val="71703936"/>
        <c:crosses val="autoZero"/>
        <c:crossBetween val="between"/>
      </c:valAx>
    </c:plotArea>
    <c:legend>
      <c:legendPos val="r"/>
      <c:layout>
        <c:manualLayout>
          <c:xMode val="edge"/>
          <c:yMode val="edge"/>
          <c:x val="0.43877339514803648"/>
          <c:y val="2.5006695591622491E-3"/>
          <c:w val="0.12466124561532622"/>
          <c:h val="9.4405431463924133E-2"/>
        </c:manualLayout>
      </c:layout>
      <c:txPr>
        <a:bodyPr/>
        <a:lstStyle/>
        <a:p>
          <a:pPr>
            <a:defRPr b="1"/>
          </a:pPr>
          <a:endParaRPr lang="en-US"/>
        </a:p>
      </c:txPr>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B9EFDA-F522-4119-BC8F-43DD4A0C5CFC}" type="datetimeFigureOut">
              <a:rPr lang="en-US" smtClean="0"/>
              <a:pPr/>
              <a:t>7/10/2011</a:t>
            </a:fld>
            <a:endParaRPr 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CE931C-5F24-41B7-A921-AA32FA8A3E69}" type="slidenum">
              <a:rPr lang="en-US" smtClean="0"/>
              <a:pPr/>
              <a:t>‹#›</a:t>
            </a:fld>
            <a:endParaRPr lang="en-US"/>
          </a:p>
        </p:txBody>
      </p:sp>
    </p:spTree>
    <p:extLst>
      <p:ext uri="{BB962C8B-B14F-4D97-AF65-F5344CB8AC3E}">
        <p14:creationId xmlns="" xmlns:p14="http://schemas.microsoft.com/office/powerpoint/2010/main" val="3409006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baseline="0" dirty="0" smtClean="0"/>
              <a:t>A typical computer forensics scenario has three steps: Acquisition, analyzing and reporting. Focusing on the stages of acquisition and analyzing, computer forensics proposes 2 key challenges:</a:t>
            </a:r>
          </a:p>
          <a:p>
            <a:r>
              <a:rPr lang="en-US" baseline="0" dirty="0" smtClean="0"/>
              <a:t>1) How to obtain the complete system state 2) How to analyze the retrieved image effectively.</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accent6">
                    <a:lumMod val="75000"/>
                  </a:schemeClr>
                </a:solidFill>
                <a:effectLst>
                  <a:innerShdw blurRad="63500" dist="76200" dir="8940000">
                    <a:prstClr val="black">
                      <a:alpha val="55000"/>
                    </a:prstClr>
                  </a:innerShdw>
                </a:effectLst>
                <a:latin typeface="+mn-lt"/>
                <a:ea typeface="+mn-ea"/>
                <a:cs typeface="+mn-cs"/>
              </a:rPr>
              <a:t>In the past</a:t>
            </a:r>
            <a:r>
              <a:rPr lang="en-US" sz="1200" b="0" kern="1200" baseline="0" dirty="0" smtClean="0">
                <a:solidFill>
                  <a:schemeClr val="accent6">
                    <a:lumMod val="75000"/>
                  </a:schemeClr>
                </a:solidFill>
                <a:effectLst>
                  <a:innerShdw blurRad="63500" dist="76200" dir="8940000">
                    <a:prstClr val="black">
                      <a:alpha val="55000"/>
                    </a:prstClr>
                  </a:innerShdw>
                </a:effectLst>
                <a:latin typeface="+mn-lt"/>
                <a:ea typeface="+mn-ea"/>
                <a:cs typeface="+mn-cs"/>
              </a:rPr>
              <a:t> days… </a:t>
            </a:r>
            <a:r>
              <a:rPr lang="en-US" sz="1200" b="0" kern="1200" baseline="0" dirty="0" smtClean="0">
                <a:solidFill>
                  <a:schemeClr val="accent6">
                    <a:lumMod val="75000"/>
                  </a:schemeClr>
                </a:solidFill>
                <a:effectLst>
                  <a:innerShdw blurRad="63500" dist="76200" dir="8940000">
                    <a:prstClr val="black">
                      <a:alpha val="55000"/>
                    </a:prstClr>
                  </a:innerShdw>
                </a:effectLst>
                <a:latin typeface="+mn-lt"/>
                <a:ea typeface="+mn-ea"/>
                <a:cs typeface="+mn-cs"/>
                <a:sym typeface="Wingdings" pitchFamily="2" charset="2"/>
              </a:rPr>
              <a:t> Static acquisition</a:t>
            </a:r>
            <a:endParaRPr lang="en-US" sz="1200" b="0" kern="1200" dirty="0" smtClean="0">
              <a:solidFill>
                <a:schemeClr val="accent6">
                  <a:lumMod val="75000"/>
                </a:schemeClr>
              </a:solidFill>
              <a:effectLst>
                <a:innerShdw blurRad="63500" dist="76200" dir="8940000">
                  <a:prstClr val="black">
                    <a:alpha val="55000"/>
                  </a:prstClr>
                </a:innerShdw>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accent6">
                  <a:lumMod val="75000"/>
                </a:schemeClr>
              </a:solidFill>
              <a:effectLst>
                <a:innerShdw blurRad="63500" dist="76200" dir="8940000">
                  <a:prstClr val="black">
                    <a:alpha val="55000"/>
                  </a:prstClr>
                </a:innerShdw>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accent6">
                    <a:lumMod val="75000"/>
                  </a:schemeClr>
                </a:solidFill>
                <a:effectLst>
                  <a:innerShdw blurRad="63500" dist="76200" dir="8940000">
                    <a:prstClr val="black">
                      <a:alpha val="55000"/>
                    </a:prstClr>
                  </a:innerShdw>
                </a:effectLst>
                <a:latin typeface="+mn-lt"/>
                <a:ea typeface="+mn-ea"/>
                <a:cs typeface="+mn-cs"/>
              </a:rPr>
              <a:t>Static  Acquisition</a:t>
            </a:r>
            <a:r>
              <a:rPr lang="en-US" sz="1200" dirty="0" smtClean="0"/>
              <a:t> </a:t>
            </a:r>
            <a:r>
              <a:rPr lang="zh-CN" altLang="en-US" sz="1200" dirty="0" smtClean="0"/>
              <a:t>定义：</a:t>
            </a:r>
            <a:r>
              <a:rPr lang="en-US" sz="1200" b="1" kern="1200" dirty="0" smtClean="0">
                <a:solidFill>
                  <a:schemeClr val="accent6">
                    <a:lumMod val="75000"/>
                  </a:schemeClr>
                </a:solidFill>
                <a:effectLst>
                  <a:innerShdw blurRad="63500" dist="76200" dir="8940000">
                    <a:prstClr val="black">
                      <a:alpha val="55000"/>
                    </a:prstClr>
                  </a:innerShdw>
                </a:effectLst>
                <a:latin typeface="+mn-lt"/>
                <a:ea typeface="+mn-ea"/>
                <a:cs typeface="+mn-cs"/>
              </a:rPr>
              <a:t>Static  Acquisition</a:t>
            </a:r>
            <a:r>
              <a:rPr lang="en-US" sz="1200" dirty="0" smtClean="0"/>
              <a:t> tools concentrate on the data in file systems.</a:t>
            </a:r>
            <a:r>
              <a:rPr lang="en-US" sz="1200" baseline="0" dirty="0" smtClean="0"/>
              <a:t> It tries to get files on disks accurately and hence it always shuts down the target computer first.</a:t>
            </a:r>
            <a:endParaRPr lang="en-US" sz="1200" dirty="0" smtClean="0"/>
          </a:p>
          <a:p>
            <a:endParaRPr lang="en-US" baseline="0" dirty="0" smtClean="0"/>
          </a:p>
          <a:p>
            <a:pPr>
              <a:buNone/>
            </a:pPr>
            <a:r>
              <a:rPr lang="en-US" sz="1200" b="1" kern="1200" dirty="0" smtClean="0">
                <a:solidFill>
                  <a:schemeClr val="accent6">
                    <a:lumMod val="75000"/>
                  </a:schemeClr>
                </a:solidFill>
                <a:effectLst>
                  <a:innerShdw blurRad="63500" dist="76200" dir="8940000">
                    <a:prstClr val="black">
                      <a:alpha val="55000"/>
                    </a:prstClr>
                  </a:innerShdw>
                </a:effectLst>
                <a:latin typeface="+mn-lt"/>
                <a:ea typeface="+mn-ea"/>
                <a:cs typeface="+mn-cs"/>
              </a:rPr>
              <a:t>Static  Acquisition</a:t>
            </a:r>
            <a:r>
              <a:rPr lang="en-US" sz="1200" b="0" kern="1200" baseline="0" dirty="0" smtClean="0">
                <a:solidFill>
                  <a:schemeClr val="tx1"/>
                </a:solidFill>
                <a:effectLst/>
                <a:latin typeface="+mn-lt"/>
                <a:ea typeface="+mn-ea"/>
                <a:cs typeface="+mn-cs"/>
              </a:rPr>
              <a:t> </a:t>
            </a:r>
            <a:r>
              <a:rPr lang="zh-CN" altLang="en-US" sz="1200" b="0" kern="1200" baseline="0" dirty="0" smtClean="0">
                <a:solidFill>
                  <a:schemeClr val="tx1"/>
                </a:solidFill>
                <a:effectLst/>
                <a:latin typeface="+mn-lt"/>
                <a:ea typeface="+mn-ea"/>
                <a:cs typeface="+mn-cs"/>
              </a:rPr>
              <a:t>缺点</a:t>
            </a:r>
            <a:r>
              <a:rPr lang="zh-CN" altLang="en-US" sz="1200" dirty="0" smtClean="0"/>
              <a:t>：</a:t>
            </a:r>
            <a:r>
              <a:rPr lang="en-US" altLang="zh-CN" sz="1200" dirty="0" smtClean="0"/>
              <a:t>However, </a:t>
            </a:r>
            <a:r>
              <a:rPr lang="en-US" baseline="0" dirty="0" smtClean="0"/>
              <a:t>Static acquisition is i</a:t>
            </a:r>
            <a:r>
              <a:rPr lang="en-US" sz="1200" dirty="0" smtClean="0"/>
              <a:t>nsufficient Nowadays!</a:t>
            </a:r>
            <a:r>
              <a:rPr lang="en-US" sz="1200" baseline="0" dirty="0" smtClean="0"/>
              <a:t> </a:t>
            </a:r>
          </a:p>
          <a:p>
            <a:pPr>
              <a:buNone/>
            </a:pPr>
            <a:r>
              <a:rPr lang="en-US" sz="1200" baseline="0" dirty="0" smtClean="0"/>
              <a:t>1)</a:t>
            </a:r>
            <a:r>
              <a:rPr lang="en-US" sz="1200" dirty="0" smtClean="0"/>
              <a:t>Evidence in memory</a:t>
            </a:r>
            <a:r>
              <a:rPr lang="en-US" sz="1200" baseline="0" dirty="0" smtClean="0"/>
              <a:t>  </a:t>
            </a:r>
            <a:r>
              <a:rPr lang="en-US" sz="1200" baseline="0" dirty="0" smtClean="0">
                <a:sym typeface="Wingdings" pitchFamily="2" charset="2"/>
              </a:rPr>
              <a:t> It has been reported that some </a:t>
            </a:r>
            <a:r>
              <a:rPr lang="en-US" sz="1200" baseline="0" dirty="0" err="1" smtClean="0">
                <a:sym typeface="Wingdings" pitchFamily="2" charset="2"/>
              </a:rPr>
              <a:t>trojan</a:t>
            </a:r>
            <a:r>
              <a:rPr lang="en-US" sz="1200" baseline="0" dirty="0" smtClean="0">
                <a:sym typeface="Wingdings" pitchFamily="2" charset="2"/>
              </a:rPr>
              <a:t> servers existing in memory only.</a:t>
            </a:r>
            <a:endParaRPr lang="en-US" sz="1200" baseline="0" dirty="0" smtClean="0"/>
          </a:p>
          <a:p>
            <a:pPr>
              <a:buNone/>
            </a:pPr>
            <a:r>
              <a:rPr lang="en-US" sz="1200" baseline="0" dirty="0" smtClean="0"/>
              <a:t>2)</a:t>
            </a:r>
            <a:r>
              <a:rPr lang="en-US" sz="1200" dirty="0" smtClean="0"/>
              <a:t>Enterprise servers require 24/7 availability </a:t>
            </a:r>
            <a:r>
              <a:rPr lang="en-US" sz="1200" dirty="0" smtClean="0">
                <a:sym typeface="Wingdings" pitchFamily="2" charset="2"/>
              </a:rPr>
              <a:t> In this situation,</a:t>
            </a:r>
            <a:r>
              <a:rPr lang="en-US" sz="1200" baseline="0" dirty="0" smtClean="0">
                <a:sym typeface="Wingdings" pitchFamily="2" charset="2"/>
              </a:rPr>
              <a:t> a</a:t>
            </a:r>
            <a:r>
              <a:rPr lang="en-US" sz="1200" dirty="0" smtClean="0">
                <a:sym typeface="Wingdings" pitchFamily="2" charset="2"/>
              </a:rPr>
              <a:t>pplying static acquisition in these servers would cause</a:t>
            </a:r>
            <a:r>
              <a:rPr lang="en-US" sz="1200" baseline="0" dirty="0" smtClean="0">
                <a:sym typeface="Wingdings" pitchFamily="2" charset="2"/>
              </a:rPr>
              <a:t> financial losses.</a:t>
            </a:r>
            <a:endParaRPr lang="en-US" sz="1200" dirty="0" smtClean="0"/>
          </a:p>
          <a:p>
            <a:pPr>
              <a:buNone/>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smtClean="0">
                <a:solidFill>
                  <a:schemeClr val="accent6">
                    <a:lumMod val="75000"/>
                  </a:schemeClr>
                </a:solidFill>
                <a:effectLst>
                  <a:innerShdw blurRad="63500" dist="76200" dir="8940000">
                    <a:prstClr val="black">
                      <a:alpha val="55000"/>
                    </a:prstClr>
                  </a:innerShdw>
                </a:effectLst>
                <a:latin typeface="+mn-lt"/>
                <a:ea typeface="+mn-ea"/>
                <a:cs typeface="+mn-cs"/>
              </a:rPr>
              <a:t>Live </a:t>
            </a:r>
            <a:r>
              <a:rPr lang="en-US" sz="1200" b="1" kern="1200" dirty="0" smtClean="0">
                <a:solidFill>
                  <a:schemeClr val="accent6">
                    <a:lumMod val="75000"/>
                  </a:schemeClr>
                </a:solidFill>
                <a:effectLst>
                  <a:innerShdw blurRad="63500" dist="76200" dir="8940000">
                    <a:prstClr val="black">
                      <a:alpha val="55000"/>
                    </a:prstClr>
                  </a:innerShdw>
                </a:effectLst>
                <a:latin typeface="+mn-lt"/>
                <a:ea typeface="+mn-ea"/>
                <a:cs typeface="+mn-cs"/>
              </a:rPr>
              <a:t>Acquisition</a:t>
            </a:r>
            <a:r>
              <a:rPr lang="en-US" sz="1200" dirty="0" smtClean="0"/>
              <a:t> </a:t>
            </a:r>
            <a:r>
              <a:rPr lang="zh-CN" altLang="en-US" sz="1200" dirty="0" smtClean="0"/>
              <a:t>定义：</a:t>
            </a:r>
            <a:r>
              <a:rPr lang="en-US" sz="1200" b="1" kern="1200" dirty="0" smtClean="0">
                <a:solidFill>
                  <a:schemeClr val="accent6">
                    <a:lumMod val="75000"/>
                  </a:schemeClr>
                </a:solidFill>
                <a:effectLst>
                  <a:innerShdw blurRad="63500" dist="76200" dir="8940000">
                    <a:prstClr val="black">
                      <a:alpha val="55000"/>
                    </a:prstClr>
                  </a:innerShdw>
                </a:effectLst>
                <a:latin typeface="+mn-lt"/>
                <a:ea typeface="+mn-ea"/>
                <a:cs typeface="+mn-cs"/>
              </a:rPr>
              <a:t>Live  Acquisition</a:t>
            </a:r>
            <a:r>
              <a:rPr lang="en-US" sz="1200" dirty="0" smtClean="0"/>
              <a:t> tools focus on obtaining the evidence in memory while keeping the</a:t>
            </a:r>
            <a:r>
              <a:rPr lang="en-US" sz="1200" baseline="0" dirty="0" smtClean="0"/>
              <a:t> target system</a:t>
            </a:r>
            <a:r>
              <a:rPr lang="en-US" sz="1200" dirty="0" smtClean="0"/>
              <a:t> running.</a:t>
            </a:r>
          </a:p>
          <a:p>
            <a:pPr>
              <a:buNone/>
            </a:pPr>
            <a:endParaRPr lang="en-US" sz="1200" dirty="0" smtClean="0"/>
          </a:p>
          <a:p>
            <a:endParaRPr lang="en-US" baseline="0" dirty="0" smtClean="0"/>
          </a:p>
          <a:p>
            <a:endParaRPr lang="en-US" dirty="0"/>
          </a:p>
        </p:txBody>
      </p:sp>
      <p:sp>
        <p:nvSpPr>
          <p:cNvPr id="4" name="灯片编号占位符 3"/>
          <p:cNvSpPr>
            <a:spLocks noGrp="1"/>
          </p:cNvSpPr>
          <p:nvPr>
            <p:ph type="sldNum" sz="quarter" idx="10"/>
          </p:nvPr>
        </p:nvSpPr>
        <p:spPr/>
        <p:txBody>
          <a:bodyPr/>
          <a:lstStyle/>
          <a:p>
            <a:fld id="{DBCE931C-5F24-41B7-A921-AA32FA8A3E69}"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From a detailed </a:t>
            </a:r>
            <a:r>
              <a:rPr lang="en-US" dirty="0" err="1" smtClean="0"/>
              <a:t>SPECint</a:t>
            </a:r>
            <a:r>
              <a:rPr lang="en-US" baseline="0" dirty="0" smtClean="0"/>
              <a:t> </a:t>
            </a:r>
            <a:r>
              <a:rPr lang="en-US" dirty="0" smtClean="0"/>
              <a:t>result, we can see that</a:t>
            </a:r>
            <a:r>
              <a:rPr lang="en-US" baseline="0" dirty="0" smtClean="0"/>
              <a:t> (</a:t>
            </a:r>
            <a:r>
              <a:rPr lang="en-US" baseline="0" dirty="0" err="1" smtClean="0"/>
              <a:t>mcf</a:t>
            </a:r>
            <a:r>
              <a:rPr lang="en-US" baseline="0" dirty="0" smtClean="0"/>
              <a:t> has the highest performance impact).</a:t>
            </a:r>
            <a:r>
              <a:rPr lang="en-US" dirty="0" smtClean="0"/>
              <a:t>  Our</a:t>
            </a:r>
            <a:r>
              <a:rPr lang="en-US" baseline="0" dirty="0" smtClean="0"/>
              <a:t> investigation shows that (</a:t>
            </a:r>
            <a:r>
              <a:rPr lang="en-US" sz="1200" kern="1200" baseline="0" dirty="0" smtClean="0">
                <a:solidFill>
                  <a:schemeClr val="tx1"/>
                </a:solidFill>
                <a:latin typeface="+mn-lt"/>
                <a:ea typeface="+mn-ea"/>
                <a:cs typeface="+mn-cs"/>
              </a:rPr>
              <a:t>the total EPT traverse penalty mainly contributes to this overhead.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(On the one hand, a high EPT Translation Look-aside Buffer (TLB) miss rate is incurred.)</a:t>
            </a:r>
            <a:r>
              <a:rPr lang="en-US" sz="1200" kern="1200" baseline="0" dirty="0">
                <a:solidFill>
                  <a:schemeClr val="tx1"/>
                </a:solidFill>
                <a:latin typeface="+mn-lt"/>
                <a:ea typeface="+mn-ea"/>
                <a:cs typeface="+mn-cs"/>
              </a:rPr>
              <a:t> </a:t>
            </a:r>
            <a:r>
              <a:rPr lang="en-US" sz="1200" kern="1200" baseline="0" dirty="0" smtClean="0">
                <a:solidFill>
                  <a:schemeClr val="tx1"/>
                </a:solidFill>
                <a:latin typeface="+mn-lt"/>
                <a:ea typeface="+mn-ea"/>
                <a:cs typeface="+mn-cs"/>
              </a:rPr>
              <a:t>A poor space locality is observed in one for-loop. This hotspot causes higher probability in occupying EPT TLB due to the fact that TLB is shared by both nested paging and traditional paging in current implementation of hardware virtualization</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(On the other hand, every EPT TLB Miss costs the guest machine a maximum 14 times of memory access overhead to complete the nested address translation on x86 platform)</a:t>
            </a:r>
          </a:p>
        </p:txBody>
      </p:sp>
      <p:sp>
        <p:nvSpPr>
          <p:cNvPr id="4" name="灯片编号占位符 3"/>
          <p:cNvSpPr>
            <a:spLocks noGrp="1"/>
          </p:cNvSpPr>
          <p:nvPr>
            <p:ph type="sldNum" sz="quarter" idx="10"/>
          </p:nvPr>
        </p:nvSpPr>
        <p:spPr/>
        <p:txBody>
          <a:bodyPr/>
          <a:lstStyle/>
          <a:p>
            <a:fld id="{DBCE931C-5F24-41B7-A921-AA32FA8A3E69}"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1)Currently we assume</a:t>
            </a:r>
            <a:r>
              <a:rPr lang="en-US" baseline="0" dirty="0" smtClean="0"/>
              <a:t>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2) Besides, we don’t consider the .. Situation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No nested virtualization - </a:t>
            </a:r>
            <a:r>
              <a:rPr lang="en-US" sz="1200" dirty="0" smtClean="0"/>
              <a:t>Limited by current commercial virtualization solution</a:t>
            </a: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3) At last ..it has been claimed that</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In-OS acquisition tools are considered</a:t>
            </a:r>
            <a:r>
              <a:rPr lang="en-US" altLang="zh-CN" sz="1200" baseline="0" dirty="0" smtClean="0"/>
              <a:t> to be </a:t>
            </a:r>
            <a:r>
              <a:rPr lang="en-US" sz="1200" b="1" dirty="0" smtClean="0"/>
              <a:t>necessary evil</a:t>
            </a:r>
            <a:r>
              <a:rPr lang="en-US" sz="1200" b="0" dirty="0" smtClean="0"/>
              <a:t>.</a:t>
            </a:r>
            <a:endParaRPr lang="en-US" sz="120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2000" dirty="0" smtClean="0"/>
          </a:p>
        </p:txBody>
      </p:sp>
      <p:sp>
        <p:nvSpPr>
          <p:cNvPr id="4" name="灯片编号占位符 3"/>
          <p:cNvSpPr>
            <a:spLocks noGrp="1"/>
          </p:cNvSpPr>
          <p:nvPr>
            <p:ph type="sldNum" sz="quarter" idx="10"/>
          </p:nvPr>
        </p:nvSpPr>
        <p:spPr/>
        <p:txBody>
          <a:bodyPr/>
          <a:lstStyle/>
          <a:p>
            <a:fld id="{DBCE931C-5F24-41B7-A921-AA32FA8A3E69}"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algn="l"/>
            <a:r>
              <a:rPr lang="en-US" sz="1200" b="0" dirty="0" smtClean="0"/>
              <a:t>Vis provides accurate retrieving of native system physical memory while preserving the execution of target.</a:t>
            </a:r>
          </a:p>
          <a:p>
            <a:pPr algn="l"/>
            <a:endParaRPr lang="en-US" sz="1200" b="1" dirty="0" smtClean="0"/>
          </a:p>
          <a:p>
            <a:pPr algn="l"/>
            <a:r>
              <a:rPr lang="en-US" sz="1200" b="0" dirty="0" smtClean="0"/>
              <a:t>.. technology to achieve ..</a:t>
            </a:r>
            <a:endParaRPr lang="en-US" sz="1200" b="0" dirty="0"/>
          </a:p>
        </p:txBody>
      </p:sp>
      <p:sp>
        <p:nvSpPr>
          <p:cNvPr id="4" name="灯片编号占位符 3"/>
          <p:cNvSpPr>
            <a:spLocks noGrp="1"/>
          </p:cNvSpPr>
          <p:nvPr>
            <p:ph type="sldNum" sz="quarter" idx="10"/>
          </p:nvPr>
        </p:nvSpPr>
        <p:spPr/>
        <p:txBody>
          <a:bodyPr/>
          <a:lstStyle/>
          <a:p>
            <a:fld id="{DBCE931C-5F24-41B7-A921-AA32FA8A3E69}"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dirty="0"/>
          </a:p>
        </p:txBody>
      </p:sp>
      <p:sp>
        <p:nvSpPr>
          <p:cNvPr id="4" name="灯片编号占位符 3"/>
          <p:cNvSpPr>
            <a:spLocks noGrp="1"/>
          </p:cNvSpPr>
          <p:nvPr>
            <p:ph type="sldNum" sz="quarter" idx="10"/>
          </p:nvPr>
        </p:nvSpPr>
        <p:spPr/>
        <p:txBody>
          <a:bodyPr/>
          <a:lstStyle/>
          <a:p>
            <a:fld id="{DBCE931C-5F24-41B7-A921-AA32FA8A3E69}"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a:buNone/>
            </a:pPr>
            <a:r>
              <a:rPr lang="en-US" sz="1200" baseline="0" dirty="0" smtClean="0"/>
              <a:t>Virtualization Introspection assumes the target system is running in a VM. Thus the acquisition tool only needs to run outside and suspending the target VM when obtaining the memory contents</a:t>
            </a:r>
          </a:p>
          <a:p>
            <a:pPr>
              <a:buNone/>
            </a:pPr>
            <a:r>
              <a:rPr lang="en-US" sz="1200" baseline="0" dirty="0" smtClean="0"/>
              <a:t>1) (Advantage) No modification to the target system’s running </a:t>
            </a:r>
            <a:r>
              <a:rPr lang="en-US" sz="1200" baseline="0" dirty="0" err="1" smtClean="0"/>
              <a:t>env</a:t>
            </a:r>
            <a:r>
              <a:rPr lang="en-US" sz="1200" baseline="0" dirty="0" smtClean="0"/>
              <a:t>.</a:t>
            </a:r>
          </a:p>
          <a:p>
            <a:pPr>
              <a:buNone/>
            </a:pPr>
            <a:r>
              <a:rPr lang="en-US" sz="1200" baseline="0" dirty="0" smtClean="0"/>
              <a:t>2) (Weak point) Previous virtualization methods need to start the hypervisor first. It is inapplicable for native systems.</a:t>
            </a:r>
          </a:p>
          <a:p>
            <a:pPr>
              <a:buNone/>
            </a:pPr>
            <a:r>
              <a:rPr lang="en-US" sz="1200" baseline="0" dirty="0" smtClean="0"/>
              <a:t>2) (Weak Point) Because the target system is not static, some of the prior virtualization approaches do not provide accurate acquisition result.</a:t>
            </a:r>
          </a:p>
          <a:p>
            <a:pPr>
              <a:buNone/>
            </a:pPr>
            <a:endParaRPr lang="en-US" sz="1200" baseline="0" dirty="0" smtClean="0"/>
          </a:p>
          <a:p>
            <a:pPr>
              <a:buNone/>
            </a:pPr>
            <a:r>
              <a:rPr lang="en-US" sz="1200" baseline="0" dirty="0" smtClean="0"/>
              <a:t>In-OS Introspection tools run applications or load kernel modules in the target OS to get the memory content.</a:t>
            </a:r>
          </a:p>
          <a:p>
            <a:pPr>
              <a:buNone/>
            </a:pPr>
            <a:r>
              <a:rPr lang="en-US" sz="1200" baseline="0" dirty="0" smtClean="0"/>
              <a:t>1)(Advantage) Incurs a little impact to the target system</a:t>
            </a:r>
          </a:p>
          <a:p>
            <a:pPr>
              <a:buNone/>
            </a:pPr>
            <a:r>
              <a:rPr lang="en-US" sz="1200" baseline="0" dirty="0" smtClean="0"/>
              <a:t>2)(Disadvantage) it also produces inaccurate result unless using additional hardware to suspend the machine.  </a:t>
            </a:r>
          </a:p>
          <a:p>
            <a:pPr>
              <a:buNone/>
            </a:pPr>
            <a:endParaRPr lang="en-US" sz="1200" baseline="0" dirty="0" smtClean="0"/>
          </a:p>
          <a:p>
            <a:pPr>
              <a:buNone/>
            </a:pPr>
            <a:r>
              <a:rPr lang="en-US" sz="1200" baseline="0" dirty="0" smtClean="0"/>
              <a:t>Thus we say …</a:t>
            </a:r>
            <a:endParaRPr lang="en-US" sz="1200" dirty="0" smtClean="0"/>
          </a:p>
        </p:txBody>
      </p:sp>
      <p:sp>
        <p:nvSpPr>
          <p:cNvPr id="4" name="灯片编号占位符 3"/>
          <p:cNvSpPr>
            <a:spLocks noGrp="1"/>
          </p:cNvSpPr>
          <p:nvPr>
            <p:ph type="sldNum" sz="quarter" idx="10"/>
          </p:nvPr>
        </p:nvSpPr>
        <p:spPr/>
        <p:txBody>
          <a:bodyPr/>
          <a:lstStyle/>
          <a:p>
            <a:fld id="{DBCE931C-5F24-41B7-A921-AA32FA8A3E69}"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Late Virtualization tries to insert a hypervisor after the OS is started up.</a:t>
            </a:r>
            <a:endParaRPr lang="en-US" sz="1200" b="0" kern="1200" dirty="0" smtClean="0">
              <a:solidFill>
                <a:schemeClr val="accent6">
                  <a:lumMod val="75000"/>
                </a:schemeClr>
              </a:solidFill>
              <a:effectLst>
                <a:innerShdw blurRad="63500" dist="76200" dir="8940000">
                  <a:prstClr val="black">
                    <a:alpha val="55000"/>
                  </a:prstClr>
                </a:innerShdw>
              </a:effectLst>
              <a:latin typeface="+mn-lt"/>
              <a:ea typeface="+mn-ea"/>
              <a:cs typeface="+mn-cs"/>
            </a:endParaRPr>
          </a:p>
          <a:p>
            <a:endParaRPr lang="en-US" dirty="0" smtClean="0"/>
          </a:p>
          <a:p>
            <a:r>
              <a:rPr lang="en-US" dirty="0" smtClean="0"/>
              <a:t>Insert a </a:t>
            </a:r>
            <a:r>
              <a:rPr lang="en-US" sz="1200" b="1" i="1" kern="1200" dirty="0" smtClean="0">
                <a:solidFill>
                  <a:schemeClr val="accent6">
                    <a:lumMod val="75000"/>
                  </a:schemeClr>
                </a:solidFill>
                <a:effectLst>
                  <a:innerShdw blurRad="63500" dist="76200" dir="8940000">
                    <a:prstClr val="black">
                      <a:alpha val="55000"/>
                    </a:prstClr>
                  </a:innerShdw>
                </a:effectLst>
                <a:latin typeface="+mn-lt"/>
                <a:ea typeface="+mn-ea"/>
                <a:cs typeface="+mn-cs"/>
              </a:rPr>
              <a:t>Drop-in Hypervisor </a:t>
            </a:r>
            <a:r>
              <a:rPr lang="en-US" dirty="0" smtClean="0"/>
              <a:t>after the target OS is started up. Key steps:</a:t>
            </a:r>
            <a:r>
              <a:rPr lang="en-US" altLang="zh-CN" dirty="0" smtClean="0"/>
              <a:t>1) Save the host state  2)</a:t>
            </a:r>
            <a:r>
              <a:rPr lang="en-US" dirty="0" smtClean="0"/>
              <a:t>Fill the host state in</a:t>
            </a:r>
            <a:r>
              <a:rPr lang="en-US" baseline="0" dirty="0" smtClean="0"/>
              <a:t> </a:t>
            </a:r>
            <a:r>
              <a:rPr lang="en-US" dirty="0" smtClean="0"/>
              <a:t>the virtual machine</a:t>
            </a:r>
          </a:p>
          <a:p>
            <a:endParaRPr lang="en-US" dirty="0"/>
          </a:p>
        </p:txBody>
      </p:sp>
      <p:sp>
        <p:nvSpPr>
          <p:cNvPr id="4" name="灯片编号占位符 3"/>
          <p:cNvSpPr>
            <a:spLocks noGrp="1"/>
          </p:cNvSpPr>
          <p:nvPr>
            <p:ph type="sldNum" sz="quarter" idx="10"/>
          </p:nvPr>
        </p:nvSpPr>
        <p:spPr/>
        <p:txBody>
          <a:bodyPr/>
          <a:lstStyle/>
          <a:p>
            <a:fld id="{DBCE931C-5F24-41B7-A921-AA32FA8A3E69}"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First, Vis Driver is loaded in the</a:t>
            </a:r>
            <a:r>
              <a:rPr lang="en-US" baseline="0" dirty="0" smtClean="0"/>
              <a:t> kernel of target OS. </a:t>
            </a:r>
          </a:p>
          <a:p>
            <a:endParaRPr lang="en-US" baseline="0" dirty="0" smtClean="0"/>
          </a:p>
          <a:p>
            <a:r>
              <a:rPr lang="en-US" baseline="0" dirty="0" smtClean="0"/>
              <a:t>(Click) Then, Vis Driver stores the host state and bootstraps the underlying hypervisor. At the same time, it creates the virtual machine and fills the stored host state in the VM.</a:t>
            </a:r>
          </a:p>
          <a:p>
            <a:endParaRPr lang="en-US" baseline="0" dirty="0" smtClean="0"/>
          </a:p>
          <a:p>
            <a:r>
              <a:rPr lang="en-US" baseline="0" dirty="0" smtClean="0"/>
              <a:t>(Click) Wrapping the target system into the VM, Vis hypervisor can intercept VM events. Events from the OS kernel can be intercepted and handled by Vis hypervisor</a:t>
            </a:r>
          </a:p>
          <a:p>
            <a:endParaRPr lang="en-US" baseline="0" dirty="0" smtClean="0"/>
          </a:p>
          <a:p>
            <a:r>
              <a:rPr lang="en-US" baseline="0" dirty="0" smtClean="0"/>
              <a:t>(Click) Certain event from application can also be intercepted by Vis hypervisor.</a:t>
            </a:r>
            <a:endParaRPr lang="en-US" dirty="0" smtClean="0"/>
          </a:p>
        </p:txBody>
      </p:sp>
      <p:sp>
        <p:nvSpPr>
          <p:cNvPr id="4" name="灯片编号占位符 3"/>
          <p:cNvSpPr>
            <a:spLocks noGrp="1"/>
          </p:cNvSpPr>
          <p:nvPr>
            <p:ph type="sldNum" sz="quarter" idx="10"/>
          </p:nvPr>
        </p:nvSpPr>
        <p:spPr/>
        <p:txBody>
          <a:bodyPr/>
          <a:lstStyle/>
          <a:p>
            <a:fld id="{DBCE931C-5F24-41B7-A921-AA32FA8A3E69}"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Virtual snapshot technology needs to point out which page is modifying and what is the original</a:t>
            </a:r>
            <a:r>
              <a:rPr lang="en-US" altLang="zh-CN" baseline="0" dirty="0" smtClean="0"/>
              <a:t> content. These problem are solved by implementing </a:t>
            </a:r>
            <a:r>
              <a:rPr lang="en-US" altLang="zh-CN" baseline="0" dirty="0" err="1" smtClean="0"/>
              <a:t>CoW</a:t>
            </a:r>
            <a:r>
              <a:rPr lang="en-US" altLang="zh-CN" baseline="0" dirty="0" smtClean="0"/>
              <a:t> mechanism on nested page table.</a:t>
            </a:r>
          </a:p>
          <a:p>
            <a:endParaRPr lang="en-US" altLang="zh-CN" baseline="0" dirty="0" smtClean="0"/>
          </a:p>
          <a:p>
            <a:r>
              <a:rPr lang="en-US" altLang="zh-CN" baseline="0" dirty="0" smtClean="0"/>
              <a:t>Vis implement the identical mapping of GPA and MPA on the nested page table in order to monitor page writing independently. </a:t>
            </a:r>
            <a:r>
              <a:rPr lang="en-US" altLang="zh-CN" dirty="0" smtClean="0"/>
              <a:t> </a:t>
            </a:r>
            <a:endParaRPr lang="en-US" sz="1200" b="1" kern="1200" dirty="0" smtClean="0">
              <a:solidFill>
                <a:schemeClr val="accent6">
                  <a:lumMod val="75000"/>
                </a:schemeClr>
              </a:solidFill>
              <a:effectLst>
                <a:innerShdw blurRad="63500" dist="76200" dir="8940000">
                  <a:prstClr val="black">
                    <a:alpha val="55000"/>
                  </a:prstClr>
                </a:innerShdw>
              </a:effectLst>
              <a:latin typeface="+mn-lt"/>
              <a:ea typeface="+mn-ea"/>
              <a:cs typeface="+mn-cs"/>
            </a:endParaRPr>
          </a:p>
          <a:p>
            <a:endParaRPr lang="en-US" dirty="0"/>
          </a:p>
        </p:txBody>
      </p:sp>
      <p:sp>
        <p:nvSpPr>
          <p:cNvPr id="4" name="灯片编号占位符 3"/>
          <p:cNvSpPr>
            <a:spLocks noGrp="1"/>
          </p:cNvSpPr>
          <p:nvPr>
            <p:ph type="sldNum" sz="quarter" idx="10"/>
          </p:nvPr>
        </p:nvSpPr>
        <p:spPr/>
        <p:txBody>
          <a:bodyPr/>
          <a:lstStyle/>
          <a:p>
            <a:fld id="{DBCE931C-5F24-41B7-A921-AA32FA8A3E69}"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For the modified pages, These contents are dumped by implementing </a:t>
            </a:r>
            <a:r>
              <a:rPr lang="en-US" altLang="zh-CN" baseline="0" dirty="0" err="1" smtClean="0"/>
              <a:t>CoW</a:t>
            </a:r>
            <a:r>
              <a:rPr lang="en-US" altLang="zh-CN" baseline="0" dirty="0" smtClean="0"/>
              <a:t> mechanism on nested page table. </a:t>
            </a:r>
            <a:r>
              <a:rPr lang="en-US" sz="1200" dirty="0" smtClean="0"/>
              <a:t>Write Permission bit in Nested Page Table Entry controls interaction between Guest VM and memory pages. By setting Write Permission bit, Vis can intercept</a:t>
            </a:r>
            <a:r>
              <a:rPr lang="en-US" sz="1200" baseline="0" dirty="0" smtClean="0"/>
              <a:t> the writing page and get its original content. After that, the Write Permission bit for the corresponding page is cleared. </a:t>
            </a:r>
            <a:endParaRPr lang="en-US" altLang="zh-CN" dirty="0" smtClean="0"/>
          </a:p>
          <a:p>
            <a:endParaRPr lang="en-US" altLang="zh-CN" dirty="0" smtClean="0"/>
          </a:p>
          <a:p>
            <a:r>
              <a:rPr lang="en-US" altLang="zh-CN" dirty="0" smtClean="0"/>
              <a:t>According</a:t>
            </a:r>
            <a:r>
              <a:rPr lang="en-US" altLang="zh-CN" baseline="0" dirty="0" smtClean="0"/>
              <a:t> to our observation, some of the pages are remained unmodified after tens of seconds. Thus, in order to obtain their contents, we need to dump these pages when handling frequent event.</a:t>
            </a:r>
            <a:endParaRPr lang="en-US" sz="2400" dirty="0" smtClean="0">
              <a:sym typeface="Wingdings" pitchFamily="2" charset="2"/>
            </a:endParaRPr>
          </a:p>
          <a:p>
            <a:endParaRPr lang="en-US" sz="2400" dirty="0" smtClean="0">
              <a:sym typeface="Wingdings" pitchFamily="2" charset="2"/>
            </a:endParaRPr>
          </a:p>
          <a:p>
            <a:endParaRPr lang="en-US" baseline="0" dirty="0" smtClean="0"/>
          </a:p>
          <a:p>
            <a:endParaRPr lang="en-US" baseline="0" dirty="0" smtClean="0"/>
          </a:p>
          <a:p>
            <a:endParaRPr lang="en-US" dirty="0"/>
          </a:p>
        </p:txBody>
      </p:sp>
      <p:sp>
        <p:nvSpPr>
          <p:cNvPr id="4" name="灯片编号占位符 3"/>
          <p:cNvSpPr>
            <a:spLocks noGrp="1"/>
          </p:cNvSpPr>
          <p:nvPr>
            <p:ph type="sldNum" sz="quarter" idx="10"/>
          </p:nvPr>
        </p:nvSpPr>
        <p:spPr/>
        <p:txBody>
          <a:bodyPr/>
          <a:lstStyle/>
          <a:p>
            <a:fld id="{DBCE931C-5F24-41B7-A921-AA32FA8A3E69}"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baseline="0" dirty="0" smtClean="0"/>
              <a:t>Besides, in order to keep the target running, Vis dumps these pages in an amortized manner. It dumps multiple pages per trap and avoids hypervisor from a high CPU usage or even suspending the machine. As a balance, it lengthens the total acquisition duration.</a:t>
            </a:r>
            <a:endParaRPr lang="en-US" altLang="zh-CN" dirty="0" smtClean="0"/>
          </a:p>
        </p:txBody>
      </p:sp>
      <p:sp>
        <p:nvSpPr>
          <p:cNvPr id="4" name="灯片编号占位符 3"/>
          <p:cNvSpPr>
            <a:spLocks noGrp="1"/>
          </p:cNvSpPr>
          <p:nvPr>
            <p:ph type="sldNum" sz="quarter" idx="10"/>
          </p:nvPr>
        </p:nvSpPr>
        <p:spPr/>
        <p:txBody>
          <a:bodyPr/>
          <a:lstStyle/>
          <a:p>
            <a:fld id="{DBCE931C-5F24-41B7-A921-AA32FA8A3E69}"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In order to prove Vis</a:t>
            </a:r>
            <a:r>
              <a:rPr lang="en-US" altLang="zh-CN" baseline="0" dirty="0" smtClean="0"/>
              <a:t> can accurately obtain the memory content, we use a </a:t>
            </a:r>
            <a:r>
              <a:rPr lang="en-US" sz="1200" kern="1200" baseline="0" dirty="0" smtClean="0">
                <a:solidFill>
                  <a:schemeClr val="tx1"/>
                </a:solidFill>
                <a:latin typeface="+mn-lt"/>
                <a:ea typeface="+mn-ea"/>
                <a:cs typeface="+mn-cs"/>
              </a:rPr>
              <a:t>pollution process to challenge the accuracy of acquisition result. The pollution process allocates and fills memory with unique pattern of content. Thus, an ideal live acquisition tool should dump none of the polluted content.</a:t>
            </a:r>
            <a:endParaRPr lang="en-US" altLang="zh-CN" baseline="0" dirty="0" smtClean="0"/>
          </a:p>
          <a:p>
            <a:endParaRPr lang="en-US" altLang="zh-CN" baseline="0" dirty="0" smtClean="0"/>
          </a:p>
          <a:p>
            <a:r>
              <a:rPr lang="en-US" sz="1200" kern="1200" baseline="0" dirty="0" smtClean="0">
                <a:solidFill>
                  <a:schemeClr val="tx1"/>
                </a:solidFill>
                <a:latin typeface="+mn-lt"/>
                <a:ea typeface="+mn-ea"/>
                <a:cs typeface="+mn-cs"/>
              </a:rPr>
              <a:t>We load the acquisition process first, and then manually start pollution process immediately after beginning acquisition. Once acquisition finished, the in-file search reveals the amount of polluted content dumped.</a:t>
            </a:r>
          </a:p>
          <a:p>
            <a:endParaRPr lang="en-US" altLang="zh-CN" baseline="0" dirty="0" smtClean="0"/>
          </a:p>
          <a:p>
            <a:r>
              <a:rPr lang="en-US" altLang="zh-CN" baseline="0" dirty="0" smtClean="0"/>
              <a:t>We compare the result with </a:t>
            </a:r>
            <a:r>
              <a:rPr lang="en-US" altLang="zh-CN" baseline="0" dirty="0" err="1" smtClean="0"/>
              <a:t>Memoryze</a:t>
            </a:r>
            <a:r>
              <a:rPr lang="en-US" altLang="zh-CN" baseline="0" dirty="0" smtClean="0"/>
              <a:t> and Win32dd, another 2 real world In-OS live forensic tools. The result shows that…</a:t>
            </a:r>
            <a:endParaRPr lang="en-US" dirty="0"/>
          </a:p>
        </p:txBody>
      </p:sp>
      <p:sp>
        <p:nvSpPr>
          <p:cNvPr id="4" name="灯片编号占位符 3"/>
          <p:cNvSpPr>
            <a:spLocks noGrp="1"/>
          </p:cNvSpPr>
          <p:nvPr>
            <p:ph type="sldNum" sz="quarter" idx="10"/>
          </p:nvPr>
        </p:nvSpPr>
        <p:spPr/>
        <p:txBody>
          <a:bodyPr/>
          <a:lstStyle/>
          <a:p>
            <a:fld id="{DBCE931C-5F24-41B7-A921-AA32FA8A3E69}"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dirty="0" smtClean="0"/>
              <a:t>The major overhead is from CPU and memory</a:t>
            </a:r>
            <a:r>
              <a:rPr lang="en-US" baseline="0" dirty="0" smtClean="0"/>
              <a:t> virtualization. </a:t>
            </a:r>
            <a:r>
              <a:rPr lang="en-US" altLang="zh-CN" sz="1200" b="0" kern="1200" dirty="0" smtClean="0">
                <a:solidFill>
                  <a:schemeClr val="accent6">
                    <a:lumMod val="75000"/>
                  </a:schemeClr>
                </a:solidFill>
                <a:effectLst>
                  <a:innerShdw blurRad="63500" dist="76200" dir="8940000">
                    <a:prstClr val="black">
                      <a:alpha val="55000"/>
                    </a:prstClr>
                  </a:innerShdw>
                </a:effectLst>
                <a:latin typeface="+mn-lt"/>
                <a:ea typeface="+mn-ea"/>
                <a:cs typeface="+mn-cs"/>
              </a:rPr>
              <a:t>Vis incurs no I/O performance overhead</a:t>
            </a:r>
            <a:r>
              <a:rPr lang="en-US" altLang="zh-CN" sz="1200" b="0" kern="1200" baseline="0" dirty="0" smtClean="0">
                <a:solidFill>
                  <a:schemeClr val="accent6">
                    <a:lumMod val="75000"/>
                  </a:schemeClr>
                </a:solidFill>
                <a:effectLst>
                  <a:innerShdw blurRad="63500" dist="76200" dir="8940000">
                    <a:prstClr val="black">
                      <a:alpha val="55000"/>
                    </a:prstClr>
                  </a:innerShdw>
                </a:effectLst>
                <a:latin typeface="+mn-lt"/>
                <a:ea typeface="+mn-ea"/>
                <a:cs typeface="+mn-cs"/>
              </a:rPr>
              <a:t> because no I/O virtualization is introduced in.</a:t>
            </a:r>
          </a:p>
          <a:p>
            <a:endParaRPr lang="en-US" sz="1200" b="0" kern="1200" baseline="0" dirty="0" smtClean="0">
              <a:solidFill>
                <a:schemeClr val="accent6">
                  <a:lumMod val="75000"/>
                </a:schemeClr>
              </a:solidFill>
              <a:effectLst>
                <a:innerShdw blurRad="63500" dist="76200" dir="8940000">
                  <a:prstClr val="black">
                    <a:alpha val="55000"/>
                  </a:prstClr>
                </a:innerShdw>
              </a:effectLst>
              <a:latin typeface="+mn-lt"/>
              <a:ea typeface="+mn-ea"/>
              <a:cs typeface="+mn-cs"/>
            </a:endParaRPr>
          </a:p>
          <a:p>
            <a:r>
              <a:rPr lang="en-US" sz="1200" b="0" kern="1200" baseline="0" dirty="0" smtClean="0">
                <a:solidFill>
                  <a:schemeClr val="accent6">
                    <a:lumMod val="75000"/>
                  </a:schemeClr>
                </a:solidFill>
                <a:effectLst>
                  <a:innerShdw blurRad="63500" dist="76200" dir="8940000">
                    <a:prstClr val="black">
                      <a:alpha val="55000"/>
                    </a:prstClr>
                  </a:innerShdw>
                </a:effectLst>
                <a:latin typeface="+mn-lt"/>
                <a:ea typeface="+mn-ea"/>
                <a:cs typeface="+mn-cs"/>
              </a:rPr>
              <a:t>The </a:t>
            </a:r>
            <a:r>
              <a:rPr lang="en-US" sz="1200" b="0" kern="1200" baseline="0" dirty="0" err="1" smtClean="0">
                <a:solidFill>
                  <a:schemeClr val="accent6">
                    <a:lumMod val="75000"/>
                  </a:schemeClr>
                </a:solidFill>
                <a:effectLst>
                  <a:innerShdw blurRad="63500" dist="76200" dir="8940000">
                    <a:prstClr val="black">
                      <a:alpha val="55000"/>
                    </a:prstClr>
                  </a:innerShdw>
                </a:effectLst>
                <a:latin typeface="+mn-lt"/>
                <a:ea typeface="+mn-ea"/>
                <a:cs typeface="+mn-cs"/>
              </a:rPr>
              <a:t>netperf</a:t>
            </a:r>
            <a:r>
              <a:rPr lang="en-US" sz="1200" b="0" kern="1200" baseline="0" dirty="0" smtClean="0">
                <a:solidFill>
                  <a:schemeClr val="accent6">
                    <a:lumMod val="75000"/>
                  </a:schemeClr>
                </a:solidFill>
                <a:effectLst>
                  <a:innerShdw blurRad="63500" dist="76200" dir="8940000">
                    <a:prstClr val="black">
                      <a:alpha val="55000"/>
                    </a:prstClr>
                  </a:innerShdw>
                </a:effectLst>
                <a:latin typeface="+mn-lt"/>
                <a:ea typeface="+mn-ea"/>
                <a:cs typeface="+mn-cs"/>
              </a:rPr>
              <a:t> performance result is under investigation.</a:t>
            </a:r>
            <a:endParaRPr lang="en-US" b="0" dirty="0"/>
          </a:p>
        </p:txBody>
      </p:sp>
      <p:sp>
        <p:nvSpPr>
          <p:cNvPr id="4" name="灯片编号占位符 3"/>
          <p:cNvSpPr>
            <a:spLocks noGrp="1"/>
          </p:cNvSpPr>
          <p:nvPr>
            <p:ph type="sldNum" sz="quarter" idx="10"/>
          </p:nvPr>
        </p:nvSpPr>
        <p:spPr/>
        <p:txBody>
          <a:bodyPr/>
          <a:lstStyle/>
          <a:p>
            <a:fld id="{DBCE931C-5F24-41B7-A921-AA32FA8A3E69}"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a:p>
        </p:txBody>
      </p:sp>
      <p:sp>
        <p:nvSpPr>
          <p:cNvPr id="4" name="日期占位符 3"/>
          <p:cNvSpPr>
            <a:spLocks noGrp="1"/>
          </p:cNvSpPr>
          <p:nvPr>
            <p:ph type="dt" sz="half" idx="10"/>
          </p:nvPr>
        </p:nvSpPr>
        <p:spPr/>
        <p:txBody>
          <a:bodyPr/>
          <a:lstStyle/>
          <a:p>
            <a:fld id="{CDC86366-2D62-48C0-A071-28B15BDCC536}" type="datetimeFigureOut">
              <a:rPr lang="en-US" smtClean="0"/>
              <a:pPr/>
              <a:t>7/10/2011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CDC86366-2D62-48C0-A071-28B15BDCC536}" type="datetimeFigureOut">
              <a:rPr lang="en-US" smtClean="0"/>
              <a:pPr/>
              <a:t>7/10/2011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CDC86366-2D62-48C0-A071-28B15BDCC536}" type="datetimeFigureOut">
              <a:rPr lang="en-US" smtClean="0"/>
              <a:pPr/>
              <a:t>7/10/2011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lgn="l">
              <a:defRPr/>
            </a:lvl1pPr>
          </a:lstStyle>
          <a:p>
            <a:r>
              <a:rPr lang="zh-CN" altLang="en-US" dirty="0" smtClean="0"/>
              <a:t>单击此处编辑母版标题样式</a:t>
            </a:r>
            <a:endParaRPr 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p>
            <a:fld id="{CDC86366-2D62-48C0-A071-28B15BDCC536}" type="datetimeFigureOut">
              <a:rPr lang="en-US" smtClean="0"/>
              <a:pPr/>
              <a:t>7/10/2011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AC58C58F-B88F-4CC6-8F32-591A421A0164}" type="slidenum">
              <a:rPr lang="en-US" smtClean="0"/>
              <a:pPr/>
              <a:t>‹#›</a:t>
            </a:fld>
            <a:endParaRPr lang="en-US" dirty="0"/>
          </a:p>
        </p:txBody>
      </p:sp>
      <p:cxnSp>
        <p:nvCxnSpPr>
          <p:cNvPr id="8" name="直接连接符 7"/>
          <p:cNvCxnSpPr/>
          <p:nvPr userDrawn="1"/>
        </p:nvCxnSpPr>
        <p:spPr>
          <a:xfrm>
            <a:off x="457200" y="1295400"/>
            <a:ext cx="8229600"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DC86366-2D62-48C0-A071-28B15BDCC536}" type="datetimeFigureOut">
              <a:rPr lang="en-US" smtClean="0"/>
              <a:pPr/>
              <a:t>7/10/2011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p>
            <a:fld id="{CDC86366-2D62-48C0-A071-28B15BDCC536}" type="datetimeFigureOut">
              <a:rPr lang="en-US" smtClean="0"/>
              <a:pPr/>
              <a:t>7/10/2011</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p>
            <a:fld id="{CDC86366-2D62-48C0-A071-28B15BDCC536}" type="datetimeFigureOut">
              <a:rPr lang="en-US" smtClean="0"/>
              <a:pPr/>
              <a:t>7/10/2011</a:t>
            </a:fld>
            <a:endParaRPr lang="en-US"/>
          </a:p>
        </p:txBody>
      </p:sp>
      <p:sp>
        <p:nvSpPr>
          <p:cNvPr id="8" name="页脚占位符 7"/>
          <p:cNvSpPr>
            <a:spLocks noGrp="1"/>
          </p:cNvSpPr>
          <p:nvPr>
            <p:ph type="ftr" sz="quarter" idx="11"/>
          </p:nvPr>
        </p:nvSpPr>
        <p:spPr/>
        <p:txBody>
          <a:bodyPr/>
          <a:lstStyle/>
          <a:p>
            <a:endParaRPr lang="en-US"/>
          </a:p>
        </p:txBody>
      </p:sp>
      <p:sp>
        <p:nvSpPr>
          <p:cNvPr id="9" name="灯片编号占位符 8"/>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p>
            <a:fld id="{CDC86366-2D62-48C0-A071-28B15BDCC536}" type="datetimeFigureOut">
              <a:rPr lang="en-US" smtClean="0"/>
              <a:pPr/>
              <a:t>7/10/2011</a:t>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DC86366-2D62-48C0-A071-28B15BDCC536}" type="datetimeFigureOut">
              <a:rPr lang="en-US" smtClean="0"/>
              <a:pPr/>
              <a:t>7/10/2011</a:t>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DC86366-2D62-48C0-A071-28B15BDCC536}" type="datetimeFigureOut">
              <a:rPr lang="en-US" smtClean="0"/>
              <a:pPr/>
              <a:t>7/10/2011</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DC86366-2D62-48C0-A071-28B15BDCC536}" type="datetimeFigureOut">
              <a:rPr lang="en-US" smtClean="0"/>
              <a:pPr/>
              <a:t>7/10/2011</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AC58C58F-B88F-4CC6-8F32-591A421A016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86366-2D62-48C0-A071-28B15BDCC536}" type="datetimeFigureOut">
              <a:rPr lang="en-US" smtClean="0"/>
              <a:pPr/>
              <a:t>7/10/2011</a:t>
            </a:fld>
            <a:endParaRPr 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8C58F-B88F-4CC6-8F32-591A421A01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371600"/>
            <a:ext cx="7772400" cy="2286000"/>
          </a:xfrm>
          <a:noFill/>
          <a:effectLst>
            <a:innerShdw blurRad="114300">
              <a:prstClr val="black"/>
            </a:innerShdw>
          </a:effectLst>
        </p:spPr>
        <p:txBody>
          <a:bodyPr>
            <a:normAutofit fontScale="90000"/>
          </a:bodyPr>
          <a:lstStyle/>
          <a:p>
            <a:r>
              <a:rPr lang="en-US" b="1" dirty="0">
                <a:solidFill>
                  <a:schemeClr val="accent6">
                    <a:lumMod val="75000"/>
                  </a:schemeClr>
                </a:solidFill>
                <a:effectLst>
                  <a:innerShdw blurRad="63500" dist="76200" dir="8940000">
                    <a:prstClr val="black">
                      <a:alpha val="55000"/>
                    </a:prstClr>
                  </a:innerShdw>
                </a:effectLst>
              </a:rPr>
              <a:t>Vis</a:t>
            </a:r>
            <a:r>
              <a:rPr lang="en-US" dirty="0"/>
              <a:t/>
            </a:r>
            <a:br>
              <a:rPr lang="en-US" dirty="0"/>
            </a:br>
            <a:r>
              <a:rPr lang="en-US" dirty="0"/>
              <a:t>Virtualization Enhanced Live Acquisition for Native System</a:t>
            </a:r>
            <a:r>
              <a:rPr lang="zh-CN" dirty="0" smtClean="0"/>
              <a:t/>
            </a:r>
            <a:br>
              <a:rPr lang="zh-CN" dirty="0" smtClean="0"/>
            </a:br>
            <a:endParaRPr lang="en-US" dirty="0"/>
          </a:p>
        </p:txBody>
      </p:sp>
      <p:sp>
        <p:nvSpPr>
          <p:cNvPr id="3" name="副标题 2"/>
          <p:cNvSpPr>
            <a:spLocks noGrp="1"/>
          </p:cNvSpPr>
          <p:nvPr>
            <p:ph type="subTitle" idx="1"/>
          </p:nvPr>
        </p:nvSpPr>
        <p:spPr>
          <a:xfrm>
            <a:off x="762000" y="3733800"/>
            <a:ext cx="7391400" cy="1752600"/>
          </a:xfrm>
        </p:spPr>
        <p:txBody>
          <a:bodyPr>
            <a:normAutofit fontScale="85000" lnSpcReduction="20000"/>
          </a:bodyPr>
          <a:lstStyle/>
          <a:p>
            <a:r>
              <a:rPr lang="en-US" b="1" dirty="0">
                <a:solidFill>
                  <a:schemeClr val="accent6">
                    <a:lumMod val="75000"/>
                  </a:schemeClr>
                </a:solidFill>
                <a:effectLst>
                  <a:innerShdw blurRad="63500" dist="76200" dir="8940000">
                    <a:prstClr val="black">
                      <a:alpha val="55000"/>
                    </a:prstClr>
                  </a:innerShdw>
                </a:effectLst>
                <a:latin typeface="+mj-lt"/>
                <a:ea typeface="+mj-ea"/>
                <a:cs typeface="+mj-cs"/>
              </a:rPr>
              <a:t>Miao Yu</a:t>
            </a:r>
            <a:r>
              <a:rPr lang="en-US" dirty="0">
                <a:solidFill>
                  <a:schemeClr val="tx1"/>
                </a:solidFill>
              </a:rPr>
              <a:t>, </a:t>
            </a:r>
            <a:r>
              <a:rPr lang="en-US" dirty="0" err="1">
                <a:solidFill>
                  <a:schemeClr val="tx1"/>
                </a:solidFill>
              </a:rPr>
              <a:t>Qian</a:t>
            </a:r>
            <a:r>
              <a:rPr lang="en-US" dirty="0">
                <a:solidFill>
                  <a:schemeClr val="tx1"/>
                </a:solidFill>
              </a:rPr>
              <a:t> Lin, </a:t>
            </a:r>
            <a:r>
              <a:rPr lang="en-US" dirty="0" err="1">
                <a:solidFill>
                  <a:schemeClr val="tx1"/>
                </a:solidFill>
              </a:rPr>
              <a:t>Bingyu</a:t>
            </a:r>
            <a:r>
              <a:rPr lang="en-US" dirty="0">
                <a:solidFill>
                  <a:schemeClr val="tx1"/>
                </a:solidFill>
              </a:rPr>
              <a:t> Li, </a:t>
            </a:r>
            <a:endParaRPr lang="en-US" dirty="0" smtClean="0">
              <a:solidFill>
                <a:schemeClr val="tx1"/>
              </a:solidFill>
            </a:endParaRPr>
          </a:p>
          <a:p>
            <a:r>
              <a:rPr lang="en-US" dirty="0" err="1" smtClean="0">
                <a:solidFill>
                  <a:schemeClr val="tx1"/>
                </a:solidFill>
              </a:rPr>
              <a:t>Zhengwei</a:t>
            </a:r>
            <a:r>
              <a:rPr lang="en-US" dirty="0" smtClean="0">
                <a:solidFill>
                  <a:schemeClr val="tx1"/>
                </a:solidFill>
              </a:rPr>
              <a:t> </a:t>
            </a:r>
            <a:r>
              <a:rPr lang="en-US" dirty="0" err="1">
                <a:solidFill>
                  <a:schemeClr val="tx1"/>
                </a:solidFill>
              </a:rPr>
              <a:t>Qi</a:t>
            </a:r>
            <a:r>
              <a:rPr lang="en-US" dirty="0">
                <a:solidFill>
                  <a:schemeClr val="tx1"/>
                </a:solidFill>
              </a:rPr>
              <a:t>, </a:t>
            </a:r>
            <a:r>
              <a:rPr lang="en-US" dirty="0" err="1">
                <a:solidFill>
                  <a:schemeClr val="tx1"/>
                </a:solidFill>
              </a:rPr>
              <a:t>Haibing</a:t>
            </a:r>
            <a:r>
              <a:rPr lang="en-US" dirty="0">
                <a:solidFill>
                  <a:schemeClr val="tx1"/>
                </a:solidFill>
              </a:rPr>
              <a:t> Guan</a:t>
            </a:r>
          </a:p>
          <a:p>
            <a:endParaRPr lang="en-US" dirty="0" smtClean="0">
              <a:solidFill>
                <a:schemeClr val="tx1"/>
              </a:solidFill>
            </a:endParaRPr>
          </a:p>
          <a:p>
            <a:r>
              <a:rPr lang="en-US" dirty="0" smtClean="0">
                <a:solidFill>
                  <a:schemeClr val="tx1"/>
                </a:solidFill>
              </a:rPr>
              <a:t>Shanghai </a:t>
            </a:r>
            <a:r>
              <a:rPr lang="en-US" dirty="0">
                <a:solidFill>
                  <a:schemeClr val="tx1"/>
                </a:solidFill>
              </a:rPr>
              <a:t>Jiao Tong University</a:t>
            </a:r>
          </a:p>
        </p:txBody>
      </p:sp>
      <p:cxnSp>
        <p:nvCxnSpPr>
          <p:cNvPr id="5" name="直接连接符 4"/>
          <p:cNvCxnSpPr/>
          <p:nvPr/>
        </p:nvCxnSpPr>
        <p:spPr>
          <a:xfrm>
            <a:off x="609600" y="3429000"/>
            <a:ext cx="77724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Effectiveness Evaluation</a:t>
            </a:r>
            <a:endParaRPr lang="en-US" dirty="0"/>
          </a:p>
        </p:txBody>
      </p:sp>
      <p:sp>
        <p:nvSpPr>
          <p:cNvPr id="3" name="内容占位符 2"/>
          <p:cNvSpPr>
            <a:spLocks noGrp="1"/>
          </p:cNvSpPr>
          <p:nvPr>
            <p:ph idx="1"/>
          </p:nvPr>
        </p:nvSpPr>
        <p:spPr>
          <a:xfrm>
            <a:off x="457200" y="5075237"/>
            <a:ext cx="8229600" cy="1249363"/>
          </a:xfrm>
        </p:spPr>
        <p:txBody>
          <a:bodyPr>
            <a:normAutofit lnSpcReduction="10000"/>
          </a:bodyPr>
          <a:lstStyle/>
          <a:p>
            <a:r>
              <a:rPr lang="en-US" altLang="zh-CN" sz="2400" dirty="0" smtClean="0"/>
              <a:t>Win32dd and </a:t>
            </a:r>
            <a:r>
              <a:rPr lang="en-US" altLang="zh-CN" sz="2400" dirty="0" err="1" smtClean="0"/>
              <a:t>Memoryze</a:t>
            </a:r>
            <a:r>
              <a:rPr lang="en-US" altLang="zh-CN" sz="2400" dirty="0" smtClean="0"/>
              <a:t> recorded &gt;50% polluted content in the result file</a:t>
            </a:r>
          </a:p>
          <a:p>
            <a:r>
              <a:rPr lang="en-US" sz="2400" dirty="0" smtClean="0"/>
              <a:t>Vis recorded </a:t>
            </a:r>
            <a:r>
              <a:rPr lang="en-US" sz="2400" b="1" dirty="0" smtClean="0">
                <a:solidFill>
                  <a:schemeClr val="accent6">
                    <a:lumMod val="75000"/>
                  </a:schemeClr>
                </a:solidFill>
                <a:effectLst>
                  <a:innerShdw blurRad="63500" dist="76200" dir="8940000">
                    <a:prstClr val="black">
                      <a:alpha val="55000"/>
                    </a:prstClr>
                  </a:innerShdw>
                </a:effectLst>
              </a:rPr>
              <a:t>no</a:t>
            </a:r>
            <a:r>
              <a:rPr lang="en-US" sz="2400" dirty="0" smtClean="0"/>
              <a:t> polluted content.</a:t>
            </a:r>
            <a:endParaRPr lang="en-US" sz="2400" dirty="0"/>
          </a:p>
        </p:txBody>
      </p:sp>
      <p:sp>
        <p:nvSpPr>
          <p:cNvPr id="4" name="灯片编号占位符 3"/>
          <p:cNvSpPr>
            <a:spLocks noGrp="1"/>
          </p:cNvSpPr>
          <p:nvPr>
            <p:ph type="sldNum" sz="quarter" idx="12"/>
          </p:nvPr>
        </p:nvSpPr>
        <p:spPr/>
        <p:txBody>
          <a:bodyPr/>
          <a:lstStyle/>
          <a:p>
            <a:fld id="{AC58C58F-B88F-4CC6-8F32-591A421A0164}" type="slidenum">
              <a:rPr lang="en-US" smtClean="0"/>
              <a:pPr/>
              <a:t>10</a:t>
            </a:fld>
            <a:endParaRPr lang="en-US" dirty="0"/>
          </a:p>
        </p:txBody>
      </p:sp>
      <p:pic>
        <p:nvPicPr>
          <p:cNvPr id="1027" name="Picture 3"/>
          <p:cNvPicPr>
            <a:picLocks noChangeAspect="1" noChangeArrowheads="1"/>
          </p:cNvPicPr>
          <p:nvPr/>
        </p:nvPicPr>
        <p:blipFill>
          <a:blip r:embed="rId3" cstate="print"/>
          <a:srcRect/>
          <a:stretch>
            <a:fillRect/>
          </a:stretch>
        </p:blipFill>
        <p:spPr bwMode="auto">
          <a:xfrm>
            <a:off x="1814514" y="1371600"/>
            <a:ext cx="5119686" cy="373371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Performance Evaluation</a:t>
            </a:r>
            <a:endParaRPr lang="en-US" dirty="0"/>
          </a:p>
        </p:txBody>
      </p:sp>
      <p:sp>
        <p:nvSpPr>
          <p:cNvPr id="4" name="灯片编号占位符 3"/>
          <p:cNvSpPr>
            <a:spLocks noGrp="1"/>
          </p:cNvSpPr>
          <p:nvPr>
            <p:ph type="sldNum" sz="quarter" idx="12"/>
          </p:nvPr>
        </p:nvSpPr>
        <p:spPr/>
        <p:txBody>
          <a:bodyPr/>
          <a:lstStyle/>
          <a:p>
            <a:fld id="{AC58C58F-B88F-4CC6-8F32-591A421A0164}" type="slidenum">
              <a:rPr lang="en-US" smtClean="0"/>
              <a:pPr/>
              <a:t>11</a:t>
            </a:fld>
            <a:endParaRPr lang="en-US" dirty="0"/>
          </a:p>
        </p:txBody>
      </p:sp>
      <p:sp>
        <p:nvSpPr>
          <p:cNvPr id="6" name="内容占位符 2"/>
          <p:cNvSpPr txBox="1">
            <a:spLocks/>
          </p:cNvSpPr>
          <p:nvPr/>
        </p:nvSpPr>
        <p:spPr>
          <a:xfrm>
            <a:off x="457200" y="5075237"/>
            <a:ext cx="8229600" cy="1249363"/>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zh-CN" sz="2600" b="1" dirty="0" smtClean="0">
                <a:solidFill>
                  <a:schemeClr val="accent6">
                    <a:lumMod val="75000"/>
                  </a:schemeClr>
                </a:solidFill>
                <a:effectLst>
                  <a:innerShdw blurRad="63500" dist="76200" dir="8940000">
                    <a:prstClr val="black">
                      <a:alpha val="55000"/>
                    </a:prstClr>
                  </a:innerShdw>
                </a:effectLst>
                <a:latin typeface="+mj-lt"/>
                <a:ea typeface="+mj-ea"/>
                <a:cs typeface="+mj-cs"/>
              </a:rPr>
              <a:t>Virtualizing CPU and memory only, Vis incurs no I/O performance overhead.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zh-CN" sz="2400" dirty="0" smtClean="0"/>
              <a:t>High performance degradation on certain memory-intensive benchmark is imputed to EPT overhead.</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7" name="图表 6"/>
          <p:cNvGraphicFramePr/>
          <p:nvPr/>
        </p:nvGraphicFramePr>
        <p:xfrm>
          <a:off x="1600200" y="1295400"/>
          <a:ext cx="59436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rot="10800000">
            <a:off x="1447800" y="2281877"/>
            <a:ext cx="738664" cy="1299523"/>
          </a:xfrm>
          <a:prstGeom prst="rect">
            <a:avLst/>
          </a:prstGeom>
          <a:noFill/>
        </p:spPr>
        <p:txBody>
          <a:bodyPr vert="eaVert" wrap="none" rtlCol="0">
            <a:spAutoFit/>
          </a:bodyPr>
          <a:lstStyle/>
          <a:p>
            <a:pPr algn="ctr"/>
            <a:r>
              <a:rPr lang="en-US" dirty="0" smtClean="0"/>
              <a:t>Normalized</a:t>
            </a:r>
          </a:p>
          <a:p>
            <a:r>
              <a:rPr lang="en-US" dirty="0" smtClean="0"/>
              <a:t>Performance</a:t>
            </a:r>
            <a:endParaRPr lang="en-US" dirty="0"/>
          </a:p>
        </p:txBody>
      </p:sp>
      <p:sp>
        <p:nvSpPr>
          <p:cNvPr id="9" name="TextBox 8"/>
          <p:cNvSpPr txBox="1"/>
          <p:nvPr/>
        </p:nvSpPr>
        <p:spPr>
          <a:xfrm>
            <a:off x="6400800" y="3810000"/>
            <a:ext cx="1333507" cy="369332"/>
          </a:xfrm>
          <a:prstGeom prst="rect">
            <a:avLst/>
          </a:prstGeom>
          <a:noFill/>
        </p:spPr>
        <p:txBody>
          <a:bodyPr wrap="none" rtlCol="0">
            <a:spAutoFit/>
          </a:bodyPr>
          <a:lstStyle/>
          <a:p>
            <a:r>
              <a:rPr lang="en-US" dirty="0" smtClean="0"/>
              <a:t>Benchmarks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Performance Evaluation</a:t>
            </a:r>
            <a:endParaRPr lang="en-US" dirty="0"/>
          </a:p>
        </p:txBody>
      </p:sp>
      <p:sp>
        <p:nvSpPr>
          <p:cNvPr id="4" name="灯片编号占位符 3"/>
          <p:cNvSpPr>
            <a:spLocks noGrp="1"/>
          </p:cNvSpPr>
          <p:nvPr>
            <p:ph type="sldNum" sz="quarter" idx="12"/>
          </p:nvPr>
        </p:nvSpPr>
        <p:spPr/>
        <p:txBody>
          <a:bodyPr/>
          <a:lstStyle/>
          <a:p>
            <a:fld id="{AC58C58F-B88F-4CC6-8F32-591A421A0164}" type="slidenum">
              <a:rPr lang="en-US" smtClean="0"/>
              <a:pPr/>
              <a:t>12</a:t>
            </a:fld>
            <a:endParaRPr lang="en-US" dirty="0"/>
          </a:p>
        </p:txBody>
      </p:sp>
      <p:sp>
        <p:nvSpPr>
          <p:cNvPr id="6" name="内容占位符 2"/>
          <p:cNvSpPr txBox="1">
            <a:spLocks/>
          </p:cNvSpPr>
          <p:nvPr/>
        </p:nvSpPr>
        <p:spPr>
          <a:xfrm>
            <a:off x="457200" y="5075237"/>
            <a:ext cx="8229600" cy="1249363"/>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zh-CN" sz="2400" dirty="0" smtClean="0"/>
              <a:t>Virtualizing CPU and memory only, Vis incurs no I/O performance overhead.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altLang="zh-CN" sz="2600" b="1" dirty="0" smtClean="0">
                <a:solidFill>
                  <a:schemeClr val="accent6">
                    <a:lumMod val="75000"/>
                  </a:schemeClr>
                </a:solidFill>
                <a:effectLst>
                  <a:innerShdw blurRad="63500" dist="76200" dir="8940000">
                    <a:prstClr val="black">
                      <a:alpha val="55000"/>
                    </a:prstClr>
                  </a:innerShdw>
                </a:effectLst>
                <a:latin typeface="+mj-lt"/>
                <a:ea typeface="+mj-ea"/>
                <a:cs typeface="+mj-cs"/>
              </a:rPr>
              <a:t>High performance degradation on certain memory-intensive benchmark is imputed to EPT overhead.</a:t>
            </a:r>
            <a:endParaRPr lang="en-US" altLang="zh-CN" sz="2600" b="1" dirty="0">
              <a:solidFill>
                <a:schemeClr val="accent6">
                  <a:lumMod val="75000"/>
                </a:schemeClr>
              </a:solidFill>
              <a:effectLst>
                <a:innerShdw blurRad="63500" dist="76200" dir="8940000">
                  <a:prstClr val="black">
                    <a:alpha val="55000"/>
                  </a:prstClr>
                </a:innerShdw>
              </a:effectLst>
              <a:latin typeface="+mj-lt"/>
              <a:ea typeface="+mj-ea"/>
              <a:cs typeface="+mj-cs"/>
            </a:endParaRPr>
          </a:p>
        </p:txBody>
      </p:sp>
      <p:graphicFrame>
        <p:nvGraphicFramePr>
          <p:cNvPr id="8" name="图表 7"/>
          <p:cNvGraphicFramePr/>
          <p:nvPr/>
        </p:nvGraphicFramePr>
        <p:xfrm>
          <a:off x="609600" y="1447800"/>
          <a:ext cx="81534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rot="10800000">
            <a:off x="1" y="2281877"/>
            <a:ext cx="738664" cy="1299523"/>
          </a:xfrm>
          <a:prstGeom prst="rect">
            <a:avLst/>
          </a:prstGeom>
          <a:noFill/>
        </p:spPr>
        <p:txBody>
          <a:bodyPr vert="eaVert" wrap="none" rtlCol="0">
            <a:spAutoFit/>
          </a:bodyPr>
          <a:lstStyle/>
          <a:p>
            <a:pPr algn="ctr"/>
            <a:r>
              <a:rPr lang="en-US" dirty="0" smtClean="0"/>
              <a:t>Normalized</a:t>
            </a:r>
          </a:p>
          <a:p>
            <a:pPr algn="ctr"/>
            <a:r>
              <a:rPr lang="en-US" dirty="0" smtClean="0"/>
              <a:t>Performance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Discussions</a:t>
            </a:r>
            <a:endParaRPr lang="en-US" dirty="0"/>
          </a:p>
        </p:txBody>
      </p:sp>
      <p:sp>
        <p:nvSpPr>
          <p:cNvPr id="3" name="内容占位符 2"/>
          <p:cNvSpPr>
            <a:spLocks noGrp="1"/>
          </p:cNvSpPr>
          <p:nvPr>
            <p:ph idx="1"/>
          </p:nvPr>
        </p:nvSpPr>
        <p:spPr>
          <a:xfrm>
            <a:off x="457200" y="1447800"/>
            <a:ext cx="8229600" cy="4572000"/>
          </a:xfrm>
        </p:spPr>
        <p:txBody>
          <a:bodyPr>
            <a:normAutofit/>
          </a:bodyPr>
          <a:lstStyle/>
          <a:p>
            <a:r>
              <a:rPr lang="en-US" sz="2800" dirty="0" smtClean="0"/>
              <a:t>Trustworthy hypervisor</a:t>
            </a:r>
          </a:p>
          <a:p>
            <a:pPr lvl="1"/>
            <a:r>
              <a:rPr lang="en-US" sz="2000" dirty="0" smtClean="0"/>
              <a:t>Hypervisor code can be attested before being loaded via Trusted Platform Module (TPM) (</a:t>
            </a:r>
            <a:r>
              <a:rPr lang="en-US" sz="2000" dirty="0" err="1" smtClean="0"/>
              <a:t>Martignoni</a:t>
            </a:r>
            <a:r>
              <a:rPr lang="en-US" sz="2000" dirty="0" smtClean="0"/>
              <a:t> et al, RAID’10)</a:t>
            </a:r>
          </a:p>
          <a:p>
            <a:r>
              <a:rPr lang="en-US" sz="2800" dirty="0" smtClean="0"/>
              <a:t>No nested virtualization</a:t>
            </a:r>
          </a:p>
          <a:p>
            <a:pPr lvl="1"/>
            <a:r>
              <a:rPr lang="en-US" sz="2000" dirty="0" smtClean="0"/>
              <a:t>The Turtles Project (</a:t>
            </a:r>
            <a:r>
              <a:rPr lang="en-US" sz="2000" dirty="0" err="1" smtClean="0"/>
              <a:t>Muli</a:t>
            </a:r>
            <a:r>
              <a:rPr lang="en-US" sz="2000" dirty="0" smtClean="0"/>
              <a:t> et al, OSDI’10)</a:t>
            </a:r>
          </a:p>
          <a:p>
            <a:pPr lvl="1"/>
            <a:r>
              <a:rPr lang="en-US" sz="2000" dirty="0" smtClean="0"/>
              <a:t>For future work</a:t>
            </a:r>
          </a:p>
          <a:p>
            <a:pPr marL="342900" lvl="1" indent="-342900">
              <a:buFont typeface="Arial" pitchFamily="34" charset="0"/>
              <a:buChar char="•"/>
            </a:pPr>
            <a:r>
              <a:rPr lang="en-US" dirty="0" smtClean="0"/>
              <a:t>A little invasion is acceptable</a:t>
            </a:r>
          </a:p>
          <a:p>
            <a:pPr lvl="1"/>
            <a:r>
              <a:rPr lang="en-US" sz="2000" dirty="0" err="1" smtClean="0"/>
              <a:t>Locard’s</a:t>
            </a:r>
            <a:r>
              <a:rPr lang="en-US" sz="2000" dirty="0" smtClean="0"/>
              <a:t> exchange principle (</a:t>
            </a:r>
            <a:r>
              <a:rPr lang="en-US" sz="2000" dirty="0" err="1" smtClean="0"/>
              <a:t>Chisum</a:t>
            </a:r>
            <a:r>
              <a:rPr lang="en-US" sz="2000" dirty="0" smtClean="0"/>
              <a:t>, Journal of Behavioral Profiling, January 2000)</a:t>
            </a:r>
          </a:p>
          <a:p>
            <a:pPr lvl="2"/>
            <a:endParaRPr lang="en-US" sz="1600" dirty="0" smtClean="0"/>
          </a:p>
          <a:p>
            <a:pPr lvl="2"/>
            <a:endParaRPr lang="en-US" sz="1600" dirty="0" smtClean="0"/>
          </a:p>
        </p:txBody>
      </p:sp>
      <p:sp>
        <p:nvSpPr>
          <p:cNvPr id="4" name="灯片编号占位符 3"/>
          <p:cNvSpPr>
            <a:spLocks noGrp="1"/>
          </p:cNvSpPr>
          <p:nvPr>
            <p:ph type="sldNum" sz="quarter" idx="12"/>
          </p:nvPr>
        </p:nvSpPr>
        <p:spPr/>
        <p:txBody>
          <a:bodyPr/>
          <a:lstStyle/>
          <a:p>
            <a:fld id="{AC58C58F-B88F-4CC6-8F32-591A421A0164}"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Summary</a:t>
            </a:r>
            <a:endParaRPr lang="en-US" dirty="0"/>
          </a:p>
        </p:txBody>
      </p:sp>
      <p:sp>
        <p:nvSpPr>
          <p:cNvPr id="3" name="内容占位符 2"/>
          <p:cNvSpPr>
            <a:spLocks noGrp="1"/>
          </p:cNvSpPr>
          <p:nvPr>
            <p:ph idx="1"/>
          </p:nvPr>
        </p:nvSpPr>
        <p:spPr>
          <a:xfrm>
            <a:off x="457200" y="1447800"/>
            <a:ext cx="8229600" cy="1600200"/>
          </a:xfrm>
        </p:spPr>
        <p:txBody>
          <a:bodyPr>
            <a:normAutofit/>
          </a:bodyPr>
          <a:lstStyle/>
          <a:p>
            <a:r>
              <a:rPr lang="en-US" sz="2800" dirty="0" smtClean="0"/>
              <a:t>Vis achieved:</a:t>
            </a:r>
          </a:p>
          <a:p>
            <a:pPr lvl="1"/>
            <a:r>
              <a:rPr lang="en-US" sz="2400" dirty="0" smtClean="0"/>
              <a:t>Virtualization for native system</a:t>
            </a:r>
          </a:p>
          <a:p>
            <a:pPr lvl="1"/>
            <a:r>
              <a:rPr lang="en-US" sz="2400" dirty="0" smtClean="0"/>
              <a:t>Accurate acquisition</a:t>
            </a:r>
            <a:endParaRPr lang="en-US" sz="2400" dirty="0"/>
          </a:p>
        </p:txBody>
      </p:sp>
      <p:sp>
        <p:nvSpPr>
          <p:cNvPr id="4" name="灯片编号占位符 3"/>
          <p:cNvSpPr>
            <a:spLocks noGrp="1"/>
          </p:cNvSpPr>
          <p:nvPr>
            <p:ph type="sldNum" sz="quarter" idx="12"/>
          </p:nvPr>
        </p:nvSpPr>
        <p:spPr/>
        <p:txBody>
          <a:bodyPr/>
          <a:lstStyle/>
          <a:p>
            <a:fld id="{AC58C58F-B88F-4CC6-8F32-591A421A0164}" type="slidenum">
              <a:rPr lang="en-US" smtClean="0"/>
              <a:pPr/>
              <a:t>14</a:t>
            </a:fld>
            <a:endParaRPr lang="en-US" dirty="0"/>
          </a:p>
        </p:txBody>
      </p:sp>
      <p:sp>
        <p:nvSpPr>
          <p:cNvPr id="14" name="圆角矩形 13"/>
          <p:cNvSpPr/>
          <p:nvPr/>
        </p:nvSpPr>
        <p:spPr>
          <a:xfrm>
            <a:off x="990600" y="4038600"/>
            <a:ext cx="1371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Vis</a:t>
            </a:r>
            <a:endParaRPr lang="en-US" dirty="0"/>
          </a:p>
        </p:txBody>
      </p:sp>
      <p:sp>
        <p:nvSpPr>
          <p:cNvPr id="15" name="左大括号 14"/>
          <p:cNvSpPr/>
          <p:nvPr/>
        </p:nvSpPr>
        <p:spPr>
          <a:xfrm>
            <a:off x="2438400" y="3429000"/>
            <a:ext cx="838200" cy="1600200"/>
          </a:xfrm>
          <a:prstGeom prst="leftBrace">
            <a:avLst>
              <a:gd name="adj1" fmla="val 54151"/>
              <a:gd name="adj2" fmla="val 49647"/>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圆角矩形 15"/>
          <p:cNvSpPr/>
          <p:nvPr/>
        </p:nvSpPr>
        <p:spPr>
          <a:xfrm>
            <a:off x="3429000" y="3124200"/>
            <a:ext cx="1905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Virtualization for Native System</a:t>
            </a:r>
            <a:endParaRPr lang="en-US" dirty="0"/>
          </a:p>
        </p:txBody>
      </p:sp>
      <p:sp>
        <p:nvSpPr>
          <p:cNvPr id="17" name="圆角矩形 16"/>
          <p:cNvSpPr/>
          <p:nvPr/>
        </p:nvSpPr>
        <p:spPr>
          <a:xfrm>
            <a:off x="3429000" y="4724400"/>
            <a:ext cx="1905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Accurate Acquisition</a:t>
            </a:r>
            <a:endParaRPr lang="en-US" dirty="0"/>
          </a:p>
        </p:txBody>
      </p:sp>
      <p:cxnSp>
        <p:nvCxnSpPr>
          <p:cNvPr id="18" name="直接箭头连接符 17"/>
          <p:cNvCxnSpPr/>
          <p:nvPr/>
        </p:nvCxnSpPr>
        <p:spPr>
          <a:xfrm rot="10800000">
            <a:off x="5562600" y="3467100"/>
            <a:ext cx="1066800" cy="1588"/>
          </a:xfrm>
          <a:prstGeom prst="straightConnector1">
            <a:avLst/>
          </a:prstGeom>
          <a:ln w="254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621172" y="3048000"/>
            <a:ext cx="1907509" cy="830997"/>
          </a:xfrm>
          <a:prstGeom prst="rect">
            <a:avLst/>
          </a:prstGeom>
          <a:noFill/>
        </p:spPr>
        <p:txBody>
          <a:bodyPr wrap="none" rtlCol="0">
            <a:spAutoFit/>
          </a:bodyPr>
          <a:lstStyle/>
          <a:p>
            <a:pPr algn="ctr"/>
            <a:r>
              <a:rPr lang="en-US" sz="2400" b="1" dirty="0" smtClean="0">
                <a:solidFill>
                  <a:schemeClr val="accent6">
                    <a:lumMod val="75000"/>
                  </a:schemeClr>
                </a:solidFill>
                <a:effectLst>
                  <a:innerShdw blurRad="63500" dist="76200" dir="8940000">
                    <a:prstClr val="black">
                      <a:alpha val="55000"/>
                    </a:prstClr>
                  </a:innerShdw>
                </a:effectLst>
                <a:latin typeface="+mj-lt"/>
                <a:ea typeface="+mj-ea"/>
                <a:cs typeface="+mj-cs"/>
              </a:rPr>
              <a:t>Late </a:t>
            </a:r>
          </a:p>
          <a:p>
            <a:pPr algn="ctr"/>
            <a:r>
              <a:rPr lang="en-US" sz="2400" b="1" dirty="0" smtClean="0">
                <a:solidFill>
                  <a:schemeClr val="accent6">
                    <a:lumMod val="75000"/>
                  </a:schemeClr>
                </a:solidFill>
                <a:effectLst>
                  <a:innerShdw blurRad="63500" dist="76200" dir="8940000">
                    <a:prstClr val="black">
                      <a:alpha val="55000"/>
                    </a:prstClr>
                  </a:innerShdw>
                </a:effectLst>
                <a:latin typeface="+mj-lt"/>
                <a:ea typeface="+mj-ea"/>
                <a:cs typeface="+mj-cs"/>
              </a:rPr>
              <a:t>Virtualization</a:t>
            </a:r>
            <a:endParaRPr lang="en-US" sz="2400" b="1" dirty="0">
              <a:solidFill>
                <a:schemeClr val="accent6">
                  <a:lumMod val="75000"/>
                </a:schemeClr>
              </a:solidFill>
              <a:effectLst>
                <a:innerShdw blurRad="63500" dist="76200" dir="8940000">
                  <a:prstClr val="black">
                    <a:alpha val="55000"/>
                  </a:prstClr>
                </a:innerShdw>
              </a:effectLst>
              <a:latin typeface="+mj-lt"/>
              <a:ea typeface="+mj-ea"/>
              <a:cs typeface="+mj-cs"/>
            </a:endParaRPr>
          </a:p>
        </p:txBody>
      </p:sp>
      <p:sp>
        <p:nvSpPr>
          <p:cNvPr id="20" name="TextBox 19"/>
          <p:cNvSpPr txBox="1"/>
          <p:nvPr/>
        </p:nvSpPr>
        <p:spPr>
          <a:xfrm>
            <a:off x="6858000" y="4724400"/>
            <a:ext cx="1372620" cy="830997"/>
          </a:xfrm>
          <a:prstGeom prst="rect">
            <a:avLst/>
          </a:prstGeom>
          <a:noFill/>
        </p:spPr>
        <p:txBody>
          <a:bodyPr wrap="none" rtlCol="0">
            <a:spAutoFit/>
          </a:bodyPr>
          <a:lstStyle/>
          <a:p>
            <a:pPr algn="ctr"/>
            <a:r>
              <a:rPr lang="en-US" sz="2400" b="1" dirty="0" smtClean="0">
                <a:solidFill>
                  <a:schemeClr val="accent6">
                    <a:lumMod val="75000"/>
                  </a:schemeClr>
                </a:solidFill>
                <a:effectLst>
                  <a:innerShdw blurRad="63500" dist="76200" dir="8940000">
                    <a:prstClr val="black">
                      <a:alpha val="55000"/>
                    </a:prstClr>
                  </a:innerShdw>
                </a:effectLst>
                <a:latin typeface="+mj-lt"/>
                <a:ea typeface="+mj-ea"/>
                <a:cs typeface="+mj-cs"/>
              </a:rPr>
              <a:t>Virtual </a:t>
            </a:r>
          </a:p>
          <a:p>
            <a:pPr algn="ctr"/>
            <a:r>
              <a:rPr lang="en-US" sz="2400" b="1" dirty="0" smtClean="0">
                <a:solidFill>
                  <a:schemeClr val="accent6">
                    <a:lumMod val="75000"/>
                  </a:schemeClr>
                </a:solidFill>
                <a:effectLst>
                  <a:innerShdw blurRad="63500" dist="76200" dir="8940000">
                    <a:prstClr val="black">
                      <a:alpha val="55000"/>
                    </a:prstClr>
                  </a:innerShdw>
                </a:effectLst>
                <a:latin typeface="+mj-lt"/>
                <a:ea typeface="+mj-ea"/>
                <a:cs typeface="+mj-cs"/>
              </a:rPr>
              <a:t>Snapshot</a:t>
            </a:r>
            <a:endParaRPr lang="en-US" sz="2400" b="1" dirty="0">
              <a:solidFill>
                <a:schemeClr val="accent6">
                  <a:lumMod val="75000"/>
                </a:schemeClr>
              </a:solidFill>
              <a:effectLst>
                <a:innerShdw blurRad="63500" dist="76200" dir="8940000">
                  <a:prstClr val="black">
                    <a:alpha val="55000"/>
                  </a:prstClr>
                </a:innerShdw>
              </a:effectLst>
              <a:latin typeface="+mj-lt"/>
              <a:ea typeface="+mj-ea"/>
              <a:cs typeface="+mj-cs"/>
            </a:endParaRPr>
          </a:p>
        </p:txBody>
      </p:sp>
      <p:cxnSp>
        <p:nvCxnSpPr>
          <p:cNvPr id="21" name="直接箭头连接符 20"/>
          <p:cNvCxnSpPr/>
          <p:nvPr/>
        </p:nvCxnSpPr>
        <p:spPr>
          <a:xfrm rot="10800000">
            <a:off x="5562601" y="5103811"/>
            <a:ext cx="1066800" cy="1588"/>
          </a:xfrm>
          <a:prstGeom prst="straightConnector1">
            <a:avLst/>
          </a:prstGeom>
          <a:ln w="254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371600"/>
            <a:ext cx="7772400" cy="2286000"/>
          </a:xfrm>
          <a:noFill/>
          <a:effectLst>
            <a:innerShdw blurRad="114300">
              <a:prstClr val="black"/>
            </a:innerShdw>
          </a:effectLst>
        </p:spPr>
        <p:txBody>
          <a:bodyPr>
            <a:normAutofit fontScale="90000"/>
          </a:bodyPr>
          <a:lstStyle/>
          <a:p>
            <a:r>
              <a:rPr lang="en-US" b="1" dirty="0">
                <a:solidFill>
                  <a:schemeClr val="accent6">
                    <a:lumMod val="75000"/>
                  </a:schemeClr>
                </a:solidFill>
                <a:effectLst>
                  <a:innerShdw blurRad="63500" dist="76200" dir="8940000">
                    <a:prstClr val="black">
                      <a:alpha val="55000"/>
                    </a:prstClr>
                  </a:innerShdw>
                </a:effectLst>
              </a:rPr>
              <a:t>Vis</a:t>
            </a:r>
            <a:r>
              <a:rPr lang="en-US" dirty="0"/>
              <a:t/>
            </a:r>
            <a:br>
              <a:rPr lang="en-US" dirty="0"/>
            </a:br>
            <a:r>
              <a:rPr lang="en-US" dirty="0"/>
              <a:t>Virtualization Enhanced Live Acquisition for Native System</a:t>
            </a:r>
            <a:r>
              <a:rPr lang="zh-CN" dirty="0" smtClean="0"/>
              <a:t/>
            </a:r>
            <a:br>
              <a:rPr lang="zh-CN" dirty="0" smtClean="0"/>
            </a:br>
            <a:endParaRPr lang="en-US" dirty="0"/>
          </a:p>
        </p:txBody>
      </p:sp>
      <p:sp>
        <p:nvSpPr>
          <p:cNvPr id="3" name="副标题 2"/>
          <p:cNvSpPr>
            <a:spLocks noGrp="1"/>
          </p:cNvSpPr>
          <p:nvPr>
            <p:ph type="subTitle" idx="1"/>
          </p:nvPr>
        </p:nvSpPr>
        <p:spPr>
          <a:xfrm>
            <a:off x="762000" y="3733800"/>
            <a:ext cx="7391400" cy="1752600"/>
          </a:xfrm>
        </p:spPr>
        <p:txBody>
          <a:bodyPr>
            <a:normAutofit fontScale="85000" lnSpcReduction="20000"/>
          </a:bodyPr>
          <a:lstStyle/>
          <a:p>
            <a:r>
              <a:rPr lang="en-US" b="1" dirty="0">
                <a:solidFill>
                  <a:schemeClr val="accent6">
                    <a:lumMod val="75000"/>
                  </a:schemeClr>
                </a:solidFill>
                <a:effectLst>
                  <a:innerShdw blurRad="63500" dist="76200" dir="8940000">
                    <a:prstClr val="black">
                      <a:alpha val="55000"/>
                    </a:prstClr>
                  </a:innerShdw>
                </a:effectLst>
                <a:latin typeface="+mj-lt"/>
                <a:ea typeface="+mj-ea"/>
                <a:cs typeface="+mj-cs"/>
              </a:rPr>
              <a:t>Miao Yu</a:t>
            </a:r>
            <a:r>
              <a:rPr lang="en-US" dirty="0">
                <a:solidFill>
                  <a:schemeClr val="tx1"/>
                </a:solidFill>
              </a:rPr>
              <a:t>, </a:t>
            </a:r>
            <a:r>
              <a:rPr lang="en-US" dirty="0" err="1">
                <a:solidFill>
                  <a:schemeClr val="tx1"/>
                </a:solidFill>
              </a:rPr>
              <a:t>Qian</a:t>
            </a:r>
            <a:r>
              <a:rPr lang="en-US" dirty="0">
                <a:solidFill>
                  <a:schemeClr val="tx1"/>
                </a:solidFill>
              </a:rPr>
              <a:t> Lin, </a:t>
            </a:r>
            <a:r>
              <a:rPr lang="en-US" dirty="0" err="1">
                <a:solidFill>
                  <a:schemeClr val="tx1"/>
                </a:solidFill>
              </a:rPr>
              <a:t>Bingyu</a:t>
            </a:r>
            <a:r>
              <a:rPr lang="en-US" dirty="0">
                <a:solidFill>
                  <a:schemeClr val="tx1"/>
                </a:solidFill>
              </a:rPr>
              <a:t> Li, </a:t>
            </a:r>
            <a:endParaRPr lang="en-US" dirty="0" smtClean="0">
              <a:solidFill>
                <a:schemeClr val="tx1"/>
              </a:solidFill>
            </a:endParaRPr>
          </a:p>
          <a:p>
            <a:r>
              <a:rPr lang="en-US" dirty="0" err="1" smtClean="0">
                <a:solidFill>
                  <a:schemeClr val="tx1"/>
                </a:solidFill>
              </a:rPr>
              <a:t>Zhengwei</a:t>
            </a:r>
            <a:r>
              <a:rPr lang="en-US" dirty="0" smtClean="0">
                <a:solidFill>
                  <a:schemeClr val="tx1"/>
                </a:solidFill>
              </a:rPr>
              <a:t> </a:t>
            </a:r>
            <a:r>
              <a:rPr lang="en-US" dirty="0" err="1">
                <a:solidFill>
                  <a:schemeClr val="tx1"/>
                </a:solidFill>
              </a:rPr>
              <a:t>Qi</a:t>
            </a:r>
            <a:r>
              <a:rPr lang="en-US" dirty="0">
                <a:solidFill>
                  <a:schemeClr val="tx1"/>
                </a:solidFill>
              </a:rPr>
              <a:t>, </a:t>
            </a:r>
            <a:r>
              <a:rPr lang="en-US" dirty="0" err="1">
                <a:solidFill>
                  <a:schemeClr val="tx1"/>
                </a:solidFill>
              </a:rPr>
              <a:t>Haibing</a:t>
            </a:r>
            <a:r>
              <a:rPr lang="en-US" dirty="0">
                <a:solidFill>
                  <a:schemeClr val="tx1"/>
                </a:solidFill>
              </a:rPr>
              <a:t> Guan</a:t>
            </a:r>
          </a:p>
          <a:p>
            <a:endParaRPr lang="en-US" dirty="0" smtClean="0">
              <a:solidFill>
                <a:schemeClr val="tx1"/>
              </a:solidFill>
            </a:endParaRPr>
          </a:p>
          <a:p>
            <a:r>
              <a:rPr lang="en-US" dirty="0" smtClean="0">
                <a:solidFill>
                  <a:schemeClr val="tx1"/>
                </a:solidFill>
              </a:rPr>
              <a:t>Shanghai </a:t>
            </a:r>
            <a:r>
              <a:rPr lang="en-US" dirty="0">
                <a:solidFill>
                  <a:schemeClr val="tx1"/>
                </a:solidFill>
              </a:rPr>
              <a:t>Jiao Tong University</a:t>
            </a:r>
          </a:p>
        </p:txBody>
      </p:sp>
      <p:cxnSp>
        <p:nvCxnSpPr>
          <p:cNvPr id="5" name="直接连接符 4"/>
          <p:cNvCxnSpPr/>
          <p:nvPr/>
        </p:nvCxnSpPr>
        <p:spPr>
          <a:xfrm>
            <a:off x="609600" y="3429000"/>
            <a:ext cx="77724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Backup</a:t>
            </a:r>
            <a:endParaRPr lang="en-US" dirty="0"/>
          </a:p>
        </p:txBody>
      </p:sp>
      <p:sp>
        <p:nvSpPr>
          <p:cNvPr id="3" name="内容占位符 2"/>
          <p:cNvSpPr>
            <a:spLocks noGrp="1"/>
          </p:cNvSpPr>
          <p:nvPr>
            <p:ph idx="1"/>
          </p:nvPr>
        </p:nvSpPr>
        <p:spPr/>
        <p:txBody>
          <a:bodyPr/>
          <a:lstStyle/>
          <a:p>
            <a:endParaRPr lang="en-US" dirty="0"/>
          </a:p>
        </p:txBody>
      </p:sp>
      <p:sp>
        <p:nvSpPr>
          <p:cNvPr id="4" name="灯片编号占位符 3"/>
          <p:cNvSpPr>
            <a:spLocks noGrp="1"/>
          </p:cNvSpPr>
          <p:nvPr>
            <p:ph type="sldNum" sz="quarter" idx="12"/>
          </p:nvPr>
        </p:nvSpPr>
        <p:spPr/>
        <p:txBody>
          <a:bodyPr/>
          <a:lstStyle/>
          <a:p>
            <a:fld id="{AC58C58F-B88F-4CC6-8F32-591A421A0164}" type="slidenum">
              <a:rPr lang="en-US" smtClean="0"/>
              <a:pPr/>
              <a:t>16</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dirty="0" smtClean="0"/>
              <a:t>Motivation</a:t>
            </a:r>
            <a:endParaRPr lang="en-US" dirty="0"/>
          </a:p>
        </p:txBody>
      </p:sp>
      <p:sp>
        <p:nvSpPr>
          <p:cNvPr id="5" name="灯片编号占位符 4"/>
          <p:cNvSpPr>
            <a:spLocks noGrp="1"/>
          </p:cNvSpPr>
          <p:nvPr>
            <p:ph type="sldNum" sz="quarter" idx="12"/>
          </p:nvPr>
        </p:nvSpPr>
        <p:spPr/>
        <p:txBody>
          <a:bodyPr/>
          <a:lstStyle/>
          <a:p>
            <a:fld id="{AC58C58F-B88F-4CC6-8F32-591A421A0164}" type="slidenum">
              <a:rPr lang="en-US" smtClean="0"/>
              <a:pPr/>
              <a:t>2</a:t>
            </a:fld>
            <a:endParaRPr lang="en-US" dirty="0"/>
          </a:p>
        </p:txBody>
      </p:sp>
      <p:sp>
        <p:nvSpPr>
          <p:cNvPr id="18" name="TextBox 17"/>
          <p:cNvSpPr txBox="1"/>
          <p:nvPr/>
        </p:nvSpPr>
        <p:spPr>
          <a:xfrm>
            <a:off x="457200" y="1371600"/>
            <a:ext cx="8305800" cy="1200329"/>
          </a:xfrm>
          <a:prstGeom prst="rect">
            <a:avLst/>
          </a:prstGeom>
          <a:noFill/>
        </p:spPr>
        <p:txBody>
          <a:bodyPr wrap="square" rtlCol="0">
            <a:spAutoFit/>
          </a:bodyPr>
          <a:lstStyle/>
          <a:p>
            <a:pPr algn="ctr"/>
            <a:r>
              <a:rPr lang="en-US" sz="2400" b="1" dirty="0" smtClean="0">
                <a:solidFill>
                  <a:schemeClr val="accent6">
                    <a:lumMod val="75000"/>
                  </a:schemeClr>
                </a:solidFill>
                <a:effectLst>
                  <a:innerShdw blurRad="63500" dist="76200" dir="8940000">
                    <a:prstClr val="black">
                      <a:alpha val="55000"/>
                    </a:prstClr>
                  </a:innerShdw>
                </a:effectLst>
                <a:latin typeface="+mj-lt"/>
                <a:ea typeface="+mj-ea"/>
                <a:cs typeface="+mj-cs"/>
              </a:rPr>
              <a:t>Acquisition</a:t>
            </a:r>
            <a:r>
              <a:rPr lang="en-US" sz="2400" dirty="0" smtClean="0"/>
              <a:t> is the most important step in a typical computer forensics scenario. Missing evidence leads to an incomplete or wrong investigation result.</a:t>
            </a:r>
            <a:endParaRPr lang="en-US" sz="2400" dirty="0"/>
          </a:p>
        </p:txBody>
      </p:sp>
      <p:sp>
        <p:nvSpPr>
          <p:cNvPr id="20" name="矩形 19"/>
          <p:cNvSpPr/>
          <p:nvPr/>
        </p:nvSpPr>
        <p:spPr>
          <a:xfrm>
            <a:off x="1219200" y="2814935"/>
            <a:ext cx="2097947" cy="400110"/>
          </a:xfrm>
          <a:prstGeom prst="rect">
            <a:avLst/>
          </a:prstGeom>
        </p:spPr>
        <p:txBody>
          <a:bodyPr wrap="none">
            <a:spAutoFit/>
          </a:bodyPr>
          <a:lstStyle/>
          <a:p>
            <a:r>
              <a:rPr lang="en-US" sz="2000" dirty="0" smtClean="0"/>
              <a:t>Static  Acquisition </a:t>
            </a:r>
          </a:p>
        </p:txBody>
      </p:sp>
      <p:pic>
        <p:nvPicPr>
          <p:cNvPr id="1026" name="Picture 2"/>
          <p:cNvPicPr>
            <a:picLocks noChangeAspect="1" noChangeArrowheads="1"/>
          </p:cNvPicPr>
          <p:nvPr/>
        </p:nvPicPr>
        <p:blipFill>
          <a:blip r:embed="rId3" cstate="print"/>
          <a:srcRect/>
          <a:stretch>
            <a:fillRect/>
          </a:stretch>
        </p:blipFill>
        <p:spPr bwMode="auto">
          <a:xfrm>
            <a:off x="6756400" y="3276600"/>
            <a:ext cx="762000" cy="762000"/>
          </a:xfrm>
          <a:prstGeom prst="rect">
            <a:avLst/>
          </a:prstGeom>
          <a:noFill/>
          <a:ln w="9525">
            <a:noFill/>
            <a:miter lim="800000"/>
            <a:headEnd/>
            <a:tailEnd/>
          </a:ln>
        </p:spPr>
      </p:pic>
      <p:sp>
        <p:nvSpPr>
          <p:cNvPr id="23" name="矩形 22"/>
          <p:cNvSpPr/>
          <p:nvPr/>
        </p:nvSpPr>
        <p:spPr>
          <a:xfrm>
            <a:off x="5978473" y="2819400"/>
            <a:ext cx="1870127" cy="400110"/>
          </a:xfrm>
          <a:prstGeom prst="rect">
            <a:avLst/>
          </a:prstGeom>
        </p:spPr>
        <p:txBody>
          <a:bodyPr wrap="none">
            <a:spAutoFit/>
          </a:bodyPr>
          <a:lstStyle/>
          <a:p>
            <a:r>
              <a:rPr lang="en-US" sz="2000" dirty="0" smtClean="0"/>
              <a:t>Live Acquisition </a:t>
            </a:r>
          </a:p>
        </p:txBody>
      </p:sp>
      <p:sp>
        <p:nvSpPr>
          <p:cNvPr id="24" name="右箭头 23"/>
          <p:cNvSpPr/>
          <p:nvPr/>
        </p:nvSpPr>
        <p:spPr>
          <a:xfrm>
            <a:off x="4114800" y="3124200"/>
            <a:ext cx="914400" cy="685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p:cNvPicPr>
            <a:picLocks noChangeAspect="1" noChangeArrowheads="1"/>
          </p:cNvPicPr>
          <p:nvPr/>
        </p:nvPicPr>
        <p:blipFill>
          <a:blip r:embed="rId4" cstate="print"/>
          <a:srcRect/>
          <a:stretch>
            <a:fillRect/>
          </a:stretch>
        </p:blipFill>
        <p:spPr bwMode="auto">
          <a:xfrm>
            <a:off x="6096000" y="3352800"/>
            <a:ext cx="584200" cy="584200"/>
          </a:xfrm>
          <a:prstGeom prst="rect">
            <a:avLst/>
          </a:prstGeom>
          <a:noFill/>
          <a:ln w="9525">
            <a:noFill/>
            <a:miter lim="800000"/>
            <a:headEnd/>
            <a:tailEnd/>
          </a:ln>
        </p:spPr>
      </p:pic>
      <p:pic>
        <p:nvPicPr>
          <p:cNvPr id="26" name="Picture 4"/>
          <p:cNvPicPr>
            <a:picLocks noChangeAspect="1" noChangeArrowheads="1"/>
          </p:cNvPicPr>
          <p:nvPr/>
        </p:nvPicPr>
        <p:blipFill>
          <a:blip r:embed="rId5" cstate="print"/>
          <a:srcRect/>
          <a:stretch>
            <a:fillRect/>
          </a:stretch>
        </p:blipFill>
        <p:spPr bwMode="auto">
          <a:xfrm>
            <a:off x="1371600" y="3352800"/>
            <a:ext cx="584200" cy="584200"/>
          </a:xfrm>
          <a:prstGeom prst="rect">
            <a:avLst/>
          </a:prstGeom>
          <a:noFill/>
          <a:ln w="9525">
            <a:noFill/>
            <a:miter lim="800000"/>
            <a:headEnd/>
            <a:tailEnd/>
          </a:ln>
        </p:spPr>
      </p:pic>
      <p:pic>
        <p:nvPicPr>
          <p:cNvPr id="1029" name="Picture 5"/>
          <p:cNvPicPr>
            <a:picLocks noChangeAspect="1" noChangeArrowheads="1"/>
          </p:cNvPicPr>
          <p:nvPr/>
        </p:nvPicPr>
        <p:blipFill>
          <a:blip r:embed="rId6" cstate="print"/>
          <a:srcRect/>
          <a:stretch>
            <a:fillRect/>
          </a:stretch>
        </p:blipFill>
        <p:spPr bwMode="auto">
          <a:xfrm>
            <a:off x="2032000" y="3248025"/>
            <a:ext cx="784477" cy="714375"/>
          </a:xfrm>
          <a:prstGeom prst="rect">
            <a:avLst/>
          </a:prstGeom>
          <a:noFill/>
          <a:ln w="9525">
            <a:noFill/>
            <a:miter lim="800000"/>
            <a:headEnd/>
            <a:tailEnd/>
          </a:ln>
        </p:spPr>
      </p:pic>
      <p:graphicFrame>
        <p:nvGraphicFramePr>
          <p:cNvPr id="34" name="表格 33"/>
          <p:cNvGraphicFramePr>
            <a:graphicFrameLocks noGrp="1"/>
          </p:cNvGraphicFramePr>
          <p:nvPr/>
        </p:nvGraphicFramePr>
        <p:xfrm>
          <a:off x="533400" y="4495800"/>
          <a:ext cx="8229600" cy="1483360"/>
        </p:xfrm>
        <a:graphic>
          <a:graphicData uri="http://schemas.openxmlformats.org/drawingml/2006/table">
            <a:tbl>
              <a:tblPr firstRow="1" bandRow="1">
                <a:tableStyleId>{5C22544A-7EE6-4342-B048-85BDC9FD1C3A}</a:tableStyleId>
              </a:tblPr>
              <a:tblGrid>
                <a:gridCol w="3048000"/>
                <a:gridCol w="2590800"/>
                <a:gridCol w="2590800"/>
              </a:tblGrid>
              <a:tr h="370840">
                <a:tc>
                  <a:txBody>
                    <a:bodyPr/>
                    <a:lstStyle/>
                    <a:p>
                      <a:endParaRPr lang="en-US" dirty="0"/>
                    </a:p>
                  </a:txBody>
                  <a:tcPr/>
                </a:tc>
                <a:tc>
                  <a:txBody>
                    <a:bodyPr/>
                    <a:lstStyle/>
                    <a:p>
                      <a:pPr algn="ctr"/>
                      <a:r>
                        <a:rPr lang="en-US" dirty="0" smtClean="0"/>
                        <a:t>Static</a:t>
                      </a:r>
                      <a:r>
                        <a:rPr lang="en-US" baseline="0" dirty="0" smtClean="0"/>
                        <a:t> Acquisition</a:t>
                      </a:r>
                      <a:endParaRPr lang="en-US" dirty="0"/>
                    </a:p>
                  </a:txBody>
                  <a:tcPr/>
                </a:tc>
                <a:tc>
                  <a:txBody>
                    <a:bodyPr/>
                    <a:lstStyle/>
                    <a:p>
                      <a:pPr algn="ctr"/>
                      <a:r>
                        <a:rPr lang="en-US" dirty="0" smtClean="0"/>
                        <a:t>Live Acquisition</a:t>
                      </a:r>
                      <a:endParaRPr lang="en-US" dirty="0"/>
                    </a:p>
                  </a:txBody>
                  <a:tcPr/>
                </a:tc>
              </a:tr>
              <a:tr h="370840">
                <a:tc>
                  <a:txBody>
                    <a:bodyPr/>
                    <a:lstStyle/>
                    <a:p>
                      <a:r>
                        <a:rPr lang="en-US" altLang="zh-CN" dirty="0" smtClean="0"/>
                        <a:t>In-Disk Evidence</a:t>
                      </a:r>
                      <a:endParaRPr lang="en-US" dirty="0"/>
                    </a:p>
                  </a:txBody>
                  <a:tcPr/>
                </a:tc>
                <a:tc>
                  <a:txBody>
                    <a:bodyPr/>
                    <a:lstStyle/>
                    <a:p>
                      <a:pPr algn="ctr"/>
                      <a:endParaRPr lang="en-US" dirty="0"/>
                    </a:p>
                  </a:txBody>
                  <a:tcPr/>
                </a:tc>
                <a:tc>
                  <a:txBody>
                    <a:bodyPr/>
                    <a:lstStyle/>
                    <a:p>
                      <a:pPr algn="ctr"/>
                      <a:endParaRPr lang="en-US" dirty="0" smtClean="0"/>
                    </a:p>
                  </a:txBody>
                  <a:tcPr/>
                </a:tc>
              </a:tr>
              <a:tr h="370840">
                <a:tc>
                  <a:txBody>
                    <a:bodyPr/>
                    <a:lstStyle/>
                    <a:p>
                      <a:r>
                        <a:rPr lang="en-US" altLang="zh-CN" dirty="0" smtClean="0"/>
                        <a:t>In-Memory </a:t>
                      </a:r>
                      <a:r>
                        <a:rPr lang="en-US" dirty="0" smtClean="0"/>
                        <a:t>Evidence</a:t>
                      </a:r>
                      <a:r>
                        <a:rPr lang="en-US" baseline="0" dirty="0" smtClean="0"/>
                        <a:t> </a:t>
                      </a:r>
                      <a:endParaRPr lang="en-US" dirty="0"/>
                    </a:p>
                  </a:txBody>
                  <a:tcPr/>
                </a:tc>
                <a:tc>
                  <a:txBody>
                    <a:bodyPr/>
                    <a:lstStyle/>
                    <a:p>
                      <a:pPr algn="ctr"/>
                      <a:endParaRPr lang="en-US" dirty="0"/>
                    </a:p>
                  </a:txBody>
                  <a:tcPr/>
                </a:tc>
                <a:tc>
                  <a:txBody>
                    <a:bodyPr/>
                    <a:lstStyle/>
                    <a:p>
                      <a:pPr algn="ctr"/>
                      <a:endParaRPr lang="en-US" dirty="0" smtClean="0"/>
                    </a:p>
                  </a:txBody>
                  <a:tcPr/>
                </a:tc>
              </a:tr>
              <a:tr h="370840">
                <a:tc>
                  <a:txBody>
                    <a:bodyPr/>
                    <a:lstStyle/>
                    <a:p>
                      <a:r>
                        <a:rPr lang="en-US" baseline="0" dirty="0" smtClean="0"/>
                        <a:t>24/7 Availability Servers</a:t>
                      </a:r>
                      <a:endParaRPr lang="en-US" dirty="0"/>
                    </a:p>
                  </a:txBody>
                  <a:tcPr/>
                </a:tc>
                <a:tc>
                  <a:txBody>
                    <a:bodyPr/>
                    <a:lstStyle/>
                    <a:p>
                      <a:pPr algn="ctr"/>
                      <a:endParaRPr lang="en-US" dirty="0"/>
                    </a:p>
                  </a:txBody>
                  <a:tcPr/>
                </a:tc>
                <a:tc>
                  <a:txBody>
                    <a:bodyPr/>
                    <a:lstStyle/>
                    <a:p>
                      <a:pPr algn="ctr"/>
                      <a:endParaRPr lang="en-US" dirty="0" smtClean="0"/>
                    </a:p>
                  </a:txBody>
                  <a:tcPr/>
                </a:tc>
              </a:tr>
            </a:tbl>
          </a:graphicData>
        </a:graphic>
      </p:graphicFrame>
      <p:pic>
        <p:nvPicPr>
          <p:cNvPr id="3" name="Picture 2" descr="\\tsclient\C\Documents and Settings\Superymk\My Documents\Downloads\button_cancel.png"/>
          <p:cNvPicPr>
            <a:picLocks noChangeAspect="1" noChangeArrowheads="1"/>
          </p:cNvPicPr>
          <p:nvPr/>
        </p:nvPicPr>
        <p:blipFill>
          <a:blip r:embed="rId7" cstate="print"/>
          <a:srcRect/>
          <a:stretch>
            <a:fillRect/>
          </a:stretch>
        </p:blipFill>
        <p:spPr bwMode="auto">
          <a:xfrm>
            <a:off x="4724400" y="5257800"/>
            <a:ext cx="304800" cy="304800"/>
          </a:xfrm>
          <a:prstGeom prst="rect">
            <a:avLst/>
          </a:prstGeom>
          <a:noFill/>
        </p:spPr>
      </p:pic>
      <p:pic>
        <p:nvPicPr>
          <p:cNvPr id="14" name="Picture 2" descr="\\tsclient\C\Documents and Settings\Superymk\My Documents\Downloads\button_cancel.png"/>
          <p:cNvPicPr>
            <a:picLocks noChangeAspect="1" noChangeArrowheads="1"/>
          </p:cNvPicPr>
          <p:nvPr/>
        </p:nvPicPr>
        <p:blipFill>
          <a:blip r:embed="rId7" cstate="print"/>
          <a:srcRect/>
          <a:stretch>
            <a:fillRect/>
          </a:stretch>
        </p:blipFill>
        <p:spPr bwMode="auto">
          <a:xfrm>
            <a:off x="4724400" y="5638800"/>
            <a:ext cx="304800" cy="304800"/>
          </a:xfrm>
          <a:prstGeom prst="rect">
            <a:avLst/>
          </a:prstGeom>
          <a:noFill/>
        </p:spPr>
      </p:pic>
      <p:pic>
        <p:nvPicPr>
          <p:cNvPr id="1027" name="Picture 3" descr="\\tsclient\C\Documents and Settings\Superymk\My Documents\Downloads\button_ok.png"/>
          <p:cNvPicPr>
            <a:picLocks noChangeAspect="1" noChangeArrowheads="1"/>
          </p:cNvPicPr>
          <p:nvPr/>
        </p:nvPicPr>
        <p:blipFill>
          <a:blip r:embed="rId8" cstate="print"/>
          <a:srcRect/>
          <a:stretch>
            <a:fillRect/>
          </a:stretch>
        </p:blipFill>
        <p:spPr bwMode="auto">
          <a:xfrm>
            <a:off x="7315200" y="5181600"/>
            <a:ext cx="457200" cy="457200"/>
          </a:xfrm>
          <a:prstGeom prst="rect">
            <a:avLst/>
          </a:prstGeom>
          <a:noFill/>
        </p:spPr>
      </p:pic>
      <p:pic>
        <p:nvPicPr>
          <p:cNvPr id="19" name="Picture 3" descr="\\tsclient\C\Documents and Settings\Superymk\My Documents\Downloads\button_ok.png"/>
          <p:cNvPicPr>
            <a:picLocks noChangeAspect="1" noChangeArrowheads="1"/>
          </p:cNvPicPr>
          <p:nvPr/>
        </p:nvPicPr>
        <p:blipFill>
          <a:blip r:embed="rId8" cstate="print"/>
          <a:srcRect/>
          <a:stretch>
            <a:fillRect/>
          </a:stretch>
        </p:blipFill>
        <p:spPr bwMode="auto">
          <a:xfrm>
            <a:off x="7315200" y="4800600"/>
            <a:ext cx="457200" cy="457200"/>
          </a:xfrm>
          <a:prstGeom prst="rect">
            <a:avLst/>
          </a:prstGeom>
          <a:noFill/>
        </p:spPr>
      </p:pic>
      <p:pic>
        <p:nvPicPr>
          <p:cNvPr id="21" name="Picture 3" descr="\\tsclient\C\Documents and Settings\Superymk\My Documents\Downloads\button_ok.png"/>
          <p:cNvPicPr>
            <a:picLocks noChangeAspect="1" noChangeArrowheads="1"/>
          </p:cNvPicPr>
          <p:nvPr/>
        </p:nvPicPr>
        <p:blipFill>
          <a:blip r:embed="rId8" cstate="print"/>
          <a:srcRect/>
          <a:stretch>
            <a:fillRect/>
          </a:stretch>
        </p:blipFill>
        <p:spPr bwMode="auto">
          <a:xfrm>
            <a:off x="4648200" y="4800600"/>
            <a:ext cx="457200" cy="457200"/>
          </a:xfrm>
          <a:prstGeom prst="rect">
            <a:avLst/>
          </a:prstGeom>
          <a:noFill/>
        </p:spPr>
      </p:pic>
      <p:pic>
        <p:nvPicPr>
          <p:cNvPr id="22" name="Picture 3" descr="\\tsclient\C\Documents and Settings\Superymk\My Documents\Downloads\button_ok.png"/>
          <p:cNvPicPr>
            <a:picLocks noChangeAspect="1" noChangeArrowheads="1"/>
          </p:cNvPicPr>
          <p:nvPr/>
        </p:nvPicPr>
        <p:blipFill>
          <a:blip r:embed="rId8" cstate="print"/>
          <a:srcRect/>
          <a:stretch>
            <a:fillRect/>
          </a:stretch>
        </p:blipFill>
        <p:spPr bwMode="auto">
          <a:xfrm>
            <a:off x="7315200" y="5562600"/>
            <a:ext cx="457200" cy="4572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Problem </a:t>
            </a:r>
            <a:r>
              <a:rPr lang="en-US" altLang="zh-CN" dirty="0" smtClean="0"/>
              <a:t>- </a:t>
            </a:r>
            <a:r>
              <a:rPr lang="en-US" dirty="0" smtClean="0"/>
              <a:t>Live Acquisition</a:t>
            </a:r>
            <a:endParaRPr lang="en-US" dirty="0"/>
          </a:p>
        </p:txBody>
      </p:sp>
      <p:sp>
        <p:nvSpPr>
          <p:cNvPr id="5" name="灯片编号占位符 4"/>
          <p:cNvSpPr>
            <a:spLocks noGrp="1"/>
          </p:cNvSpPr>
          <p:nvPr>
            <p:ph type="sldNum" sz="quarter" idx="12"/>
          </p:nvPr>
        </p:nvSpPr>
        <p:spPr/>
        <p:txBody>
          <a:bodyPr/>
          <a:lstStyle/>
          <a:p>
            <a:fld id="{AC58C58F-B88F-4CC6-8F32-591A421A0164}" type="slidenum">
              <a:rPr lang="en-US" smtClean="0"/>
              <a:pPr/>
              <a:t>3</a:t>
            </a:fld>
            <a:endParaRPr lang="en-US" dirty="0"/>
          </a:p>
        </p:txBody>
      </p:sp>
      <p:sp>
        <p:nvSpPr>
          <p:cNvPr id="23" name="矩形 22"/>
          <p:cNvSpPr/>
          <p:nvPr/>
        </p:nvSpPr>
        <p:spPr>
          <a:xfrm>
            <a:off x="609600" y="1676400"/>
            <a:ext cx="242374" cy="400110"/>
          </a:xfrm>
          <a:prstGeom prst="rect">
            <a:avLst/>
          </a:prstGeom>
        </p:spPr>
        <p:txBody>
          <a:bodyPr wrap="none">
            <a:spAutoFit/>
          </a:bodyPr>
          <a:lstStyle/>
          <a:p>
            <a:r>
              <a:rPr lang="en-US" sz="2000" dirty="0" smtClean="0"/>
              <a:t> </a:t>
            </a:r>
          </a:p>
        </p:txBody>
      </p:sp>
      <p:sp>
        <p:nvSpPr>
          <p:cNvPr id="28" name="圆角矩形 27"/>
          <p:cNvSpPr/>
          <p:nvPr/>
        </p:nvSpPr>
        <p:spPr>
          <a:xfrm>
            <a:off x="457200" y="2590800"/>
            <a:ext cx="1371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Live Acquisition</a:t>
            </a:r>
            <a:endParaRPr lang="en-US" dirty="0"/>
          </a:p>
        </p:txBody>
      </p:sp>
      <p:sp>
        <p:nvSpPr>
          <p:cNvPr id="29" name="左大括号 28"/>
          <p:cNvSpPr/>
          <p:nvPr/>
        </p:nvSpPr>
        <p:spPr>
          <a:xfrm>
            <a:off x="1905000" y="2133600"/>
            <a:ext cx="451481" cy="1524000"/>
          </a:xfrm>
          <a:prstGeom prst="leftBrace">
            <a:avLst>
              <a:gd name="adj1" fmla="val 54151"/>
              <a:gd name="adj2" fmla="val 49647"/>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圆角矩形 29"/>
          <p:cNvSpPr/>
          <p:nvPr/>
        </p:nvSpPr>
        <p:spPr>
          <a:xfrm>
            <a:off x="4343400" y="2819400"/>
            <a:ext cx="1600200" cy="838200"/>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Target System requiring  in VM Already </a:t>
            </a:r>
            <a:endParaRPr lang="en-US" dirty="0">
              <a:solidFill>
                <a:schemeClr val="tx1"/>
              </a:solidFill>
            </a:endParaRPr>
          </a:p>
        </p:txBody>
      </p:sp>
      <p:sp>
        <p:nvSpPr>
          <p:cNvPr id="33" name="圆角矩形 32"/>
          <p:cNvSpPr/>
          <p:nvPr/>
        </p:nvSpPr>
        <p:spPr>
          <a:xfrm>
            <a:off x="4343400" y="3962400"/>
            <a:ext cx="1600200" cy="838200"/>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Low Result </a:t>
            </a:r>
            <a:r>
              <a:rPr lang="en-US" dirty="0" smtClean="0">
                <a:solidFill>
                  <a:schemeClr val="tx1"/>
                </a:solidFill>
              </a:rPr>
              <a:t>Accuracy</a:t>
            </a:r>
            <a:endParaRPr lang="en-US" dirty="0">
              <a:solidFill>
                <a:schemeClr val="tx1"/>
              </a:solidFill>
            </a:endParaRPr>
          </a:p>
        </p:txBody>
      </p:sp>
      <p:cxnSp>
        <p:nvCxnSpPr>
          <p:cNvPr id="34" name="直接箭头连接符 33"/>
          <p:cNvCxnSpPr/>
          <p:nvPr/>
        </p:nvCxnSpPr>
        <p:spPr>
          <a:xfrm rot="10800000">
            <a:off x="5943600" y="3275012"/>
            <a:ext cx="914400" cy="1588"/>
          </a:xfrm>
          <a:prstGeom prst="straightConnector1">
            <a:avLst/>
          </a:prstGeom>
          <a:ln w="254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55491" y="2819400"/>
            <a:ext cx="1907509" cy="830997"/>
          </a:xfrm>
          <a:prstGeom prst="rect">
            <a:avLst/>
          </a:prstGeom>
          <a:noFill/>
        </p:spPr>
        <p:txBody>
          <a:bodyPr wrap="none" rtlCol="0">
            <a:spAutoFit/>
          </a:bodyPr>
          <a:lstStyle/>
          <a:p>
            <a:pPr algn="ctr"/>
            <a:r>
              <a:rPr lang="en-US" sz="2400" b="1" dirty="0" smtClean="0">
                <a:solidFill>
                  <a:schemeClr val="accent6">
                    <a:lumMod val="75000"/>
                  </a:schemeClr>
                </a:solidFill>
                <a:effectLst>
                  <a:innerShdw blurRad="63500" dist="76200" dir="8940000">
                    <a:prstClr val="black">
                      <a:alpha val="55000"/>
                    </a:prstClr>
                  </a:innerShdw>
                </a:effectLst>
                <a:latin typeface="+mj-lt"/>
                <a:ea typeface="+mj-ea"/>
                <a:cs typeface="+mj-cs"/>
              </a:rPr>
              <a:t>Late </a:t>
            </a:r>
          </a:p>
          <a:p>
            <a:pPr algn="ctr"/>
            <a:r>
              <a:rPr lang="en-US" sz="2400" b="1" dirty="0" smtClean="0">
                <a:solidFill>
                  <a:schemeClr val="accent6">
                    <a:lumMod val="75000"/>
                  </a:schemeClr>
                </a:solidFill>
                <a:effectLst>
                  <a:innerShdw blurRad="63500" dist="76200" dir="8940000">
                    <a:prstClr val="black">
                      <a:alpha val="55000"/>
                    </a:prstClr>
                  </a:innerShdw>
                </a:effectLst>
                <a:latin typeface="+mj-lt"/>
                <a:ea typeface="+mj-ea"/>
                <a:cs typeface="+mj-cs"/>
              </a:rPr>
              <a:t>Virtualization</a:t>
            </a:r>
            <a:endParaRPr lang="en-US" sz="2400" b="1" dirty="0">
              <a:solidFill>
                <a:schemeClr val="accent6">
                  <a:lumMod val="75000"/>
                </a:schemeClr>
              </a:solidFill>
              <a:effectLst>
                <a:innerShdw blurRad="63500" dist="76200" dir="8940000">
                  <a:prstClr val="black">
                    <a:alpha val="55000"/>
                  </a:prstClr>
                </a:innerShdw>
              </a:effectLst>
              <a:latin typeface="+mj-lt"/>
              <a:ea typeface="+mj-ea"/>
              <a:cs typeface="+mj-cs"/>
            </a:endParaRPr>
          </a:p>
        </p:txBody>
      </p:sp>
      <p:sp>
        <p:nvSpPr>
          <p:cNvPr id="36" name="TextBox 35"/>
          <p:cNvSpPr txBox="1"/>
          <p:nvPr/>
        </p:nvSpPr>
        <p:spPr>
          <a:xfrm>
            <a:off x="7161780" y="3962400"/>
            <a:ext cx="1372620" cy="830997"/>
          </a:xfrm>
          <a:prstGeom prst="rect">
            <a:avLst/>
          </a:prstGeom>
          <a:noFill/>
        </p:spPr>
        <p:txBody>
          <a:bodyPr wrap="none" rtlCol="0">
            <a:spAutoFit/>
          </a:bodyPr>
          <a:lstStyle/>
          <a:p>
            <a:pPr algn="ctr"/>
            <a:r>
              <a:rPr lang="en-US" sz="2400" b="1" dirty="0" smtClean="0">
                <a:solidFill>
                  <a:schemeClr val="accent6">
                    <a:lumMod val="75000"/>
                  </a:schemeClr>
                </a:solidFill>
                <a:effectLst>
                  <a:innerShdw blurRad="63500" dist="76200" dir="8940000">
                    <a:prstClr val="black">
                      <a:alpha val="55000"/>
                    </a:prstClr>
                  </a:innerShdw>
                </a:effectLst>
                <a:latin typeface="+mj-lt"/>
                <a:ea typeface="+mj-ea"/>
                <a:cs typeface="+mj-cs"/>
              </a:rPr>
              <a:t>Virtual </a:t>
            </a:r>
          </a:p>
          <a:p>
            <a:pPr algn="ctr"/>
            <a:r>
              <a:rPr lang="en-US" sz="2400" b="1" dirty="0" smtClean="0">
                <a:solidFill>
                  <a:schemeClr val="accent6">
                    <a:lumMod val="75000"/>
                  </a:schemeClr>
                </a:solidFill>
                <a:effectLst>
                  <a:innerShdw blurRad="63500" dist="76200" dir="8940000">
                    <a:prstClr val="black">
                      <a:alpha val="55000"/>
                    </a:prstClr>
                  </a:innerShdw>
                </a:effectLst>
                <a:latin typeface="+mj-lt"/>
                <a:ea typeface="+mj-ea"/>
                <a:cs typeface="+mj-cs"/>
              </a:rPr>
              <a:t>Snapshot</a:t>
            </a:r>
            <a:endParaRPr lang="en-US" sz="2400" b="1" dirty="0">
              <a:solidFill>
                <a:schemeClr val="accent6">
                  <a:lumMod val="75000"/>
                </a:schemeClr>
              </a:solidFill>
              <a:effectLst>
                <a:innerShdw blurRad="63500" dist="76200" dir="8940000">
                  <a:prstClr val="black">
                    <a:alpha val="55000"/>
                  </a:prstClr>
                </a:innerShdw>
              </a:effectLst>
              <a:latin typeface="+mj-lt"/>
              <a:ea typeface="+mj-ea"/>
              <a:cs typeface="+mj-cs"/>
            </a:endParaRPr>
          </a:p>
        </p:txBody>
      </p:sp>
      <p:sp>
        <p:nvSpPr>
          <p:cNvPr id="40" name="圆角矩形 39"/>
          <p:cNvSpPr/>
          <p:nvPr/>
        </p:nvSpPr>
        <p:spPr>
          <a:xfrm>
            <a:off x="2514600" y="3429000"/>
            <a:ext cx="16002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Virtualization Introspection</a:t>
            </a:r>
            <a:endParaRPr lang="en-US" dirty="0"/>
          </a:p>
        </p:txBody>
      </p:sp>
      <p:sp>
        <p:nvSpPr>
          <p:cNvPr id="41" name="圆角矩形 40"/>
          <p:cNvSpPr/>
          <p:nvPr/>
        </p:nvSpPr>
        <p:spPr>
          <a:xfrm>
            <a:off x="2514600" y="1828800"/>
            <a:ext cx="16002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In-OS Introspection</a:t>
            </a:r>
            <a:endParaRPr lang="en-US" dirty="0"/>
          </a:p>
        </p:txBody>
      </p:sp>
      <p:cxnSp>
        <p:nvCxnSpPr>
          <p:cNvPr id="43" name="直接箭头连接符 42"/>
          <p:cNvCxnSpPr>
            <a:endCxn id="30" idx="1"/>
          </p:cNvCxnSpPr>
          <p:nvPr/>
        </p:nvCxnSpPr>
        <p:spPr>
          <a:xfrm flipV="1">
            <a:off x="4114800" y="3238500"/>
            <a:ext cx="2286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直接箭头连接符 44"/>
          <p:cNvCxnSpPr>
            <a:endCxn id="33" idx="1"/>
          </p:cNvCxnSpPr>
          <p:nvPr/>
        </p:nvCxnSpPr>
        <p:spPr>
          <a:xfrm>
            <a:off x="4114800" y="3695700"/>
            <a:ext cx="228600"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矩形 45"/>
          <p:cNvSpPr/>
          <p:nvPr/>
        </p:nvSpPr>
        <p:spPr>
          <a:xfrm>
            <a:off x="533400" y="5562600"/>
            <a:ext cx="8153400" cy="830997"/>
          </a:xfrm>
          <a:prstGeom prst="rect">
            <a:avLst/>
          </a:prstGeom>
        </p:spPr>
        <p:txBody>
          <a:bodyPr wrap="square">
            <a:spAutoFit/>
          </a:bodyPr>
          <a:lstStyle/>
          <a:p>
            <a:pPr algn="ctr"/>
            <a:r>
              <a:rPr lang="en-US" sz="2400" b="1" dirty="0" smtClean="0"/>
              <a:t>Vis provides </a:t>
            </a:r>
            <a:r>
              <a:rPr lang="en-US" sz="2400" b="1" dirty="0" smtClean="0">
                <a:solidFill>
                  <a:schemeClr val="accent6">
                    <a:lumMod val="75000"/>
                  </a:schemeClr>
                </a:solidFill>
                <a:effectLst>
                  <a:innerShdw blurRad="63500" dist="76200" dir="8940000">
                    <a:prstClr val="black">
                      <a:alpha val="55000"/>
                    </a:prstClr>
                  </a:innerShdw>
                </a:effectLst>
              </a:rPr>
              <a:t>accurate retrieving </a:t>
            </a:r>
            <a:r>
              <a:rPr lang="en-US" sz="2400" b="1" dirty="0" smtClean="0"/>
              <a:t>of native system physical memory while </a:t>
            </a:r>
            <a:r>
              <a:rPr lang="en-US" sz="2400" b="1" dirty="0" smtClean="0">
                <a:solidFill>
                  <a:schemeClr val="accent6">
                    <a:lumMod val="75000"/>
                  </a:schemeClr>
                </a:solidFill>
                <a:effectLst>
                  <a:innerShdw blurRad="63500" dist="76200" dir="8940000">
                    <a:prstClr val="black">
                      <a:alpha val="55000"/>
                    </a:prstClr>
                  </a:innerShdw>
                </a:effectLst>
              </a:rPr>
              <a:t>preserving</a:t>
            </a:r>
            <a:r>
              <a:rPr lang="en-US" sz="2400" b="1" dirty="0" smtClean="0"/>
              <a:t> the execution of target.</a:t>
            </a:r>
            <a:endParaRPr lang="en-US" sz="2400" b="1" dirty="0"/>
          </a:p>
        </p:txBody>
      </p:sp>
      <p:cxnSp>
        <p:nvCxnSpPr>
          <p:cNvPr id="31" name="直接箭头连接符 30"/>
          <p:cNvCxnSpPr/>
          <p:nvPr/>
        </p:nvCxnSpPr>
        <p:spPr>
          <a:xfrm rot="10800000">
            <a:off x="5943600" y="4418012"/>
            <a:ext cx="914400" cy="1588"/>
          </a:xfrm>
          <a:prstGeom prst="straightConnector1">
            <a:avLst/>
          </a:prstGeom>
          <a:ln w="254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1"/>
          <p:cNvSpPr>
            <a:spLocks noGrp="1"/>
          </p:cNvSpPr>
          <p:nvPr>
            <p:ph type="title"/>
          </p:nvPr>
        </p:nvSpPr>
        <p:spPr/>
        <p:txBody>
          <a:bodyPr/>
          <a:lstStyle/>
          <a:p>
            <a:r>
              <a:rPr lang="en-US" altLang="zh-CN" smtClean="0"/>
              <a:t>Late Virtualization</a:t>
            </a:r>
          </a:p>
        </p:txBody>
      </p:sp>
      <p:sp>
        <p:nvSpPr>
          <p:cNvPr id="4" name="灯片编号占位符 3"/>
          <p:cNvSpPr>
            <a:spLocks noGrp="1"/>
          </p:cNvSpPr>
          <p:nvPr>
            <p:ph type="sldNum" sz="quarter" idx="12"/>
          </p:nvPr>
        </p:nvSpPr>
        <p:spPr/>
        <p:txBody>
          <a:bodyPr/>
          <a:lstStyle/>
          <a:p>
            <a:fld id="{F1B37F61-6C15-4B0D-AAA8-13D76D9F70D9}" type="slidenum">
              <a:rPr lang="zh-CN" altLang="en-US"/>
              <a:pPr/>
              <a:t>4</a:t>
            </a:fld>
            <a:endParaRPr lang="en-US" altLang="zh-CN"/>
          </a:p>
        </p:txBody>
      </p:sp>
      <p:sp>
        <p:nvSpPr>
          <p:cNvPr id="6" name="内容占位符 5"/>
          <p:cNvSpPr>
            <a:spLocks noGrp="1"/>
          </p:cNvSpPr>
          <p:nvPr>
            <p:ph idx="1"/>
          </p:nvPr>
        </p:nvSpPr>
        <p:spPr/>
        <p:txBody>
          <a:bodyPr rtlCol="0">
            <a:normAutofit/>
          </a:bodyPr>
          <a:lstStyle/>
          <a:p>
            <a:pPr fontAlgn="auto">
              <a:spcAft>
                <a:spcPts val="0"/>
              </a:spcAft>
              <a:buFont typeface="Arial" pitchFamily="34" charset="0"/>
              <a:buChar char="•"/>
              <a:defRPr/>
            </a:pPr>
            <a:r>
              <a:rPr lang="en-US" dirty="0" smtClean="0"/>
              <a:t>Insert a </a:t>
            </a:r>
            <a:r>
              <a:rPr lang="en-US" b="1" i="1" dirty="0" smtClean="0">
                <a:solidFill>
                  <a:schemeClr val="accent6">
                    <a:lumMod val="75000"/>
                  </a:schemeClr>
                </a:solidFill>
                <a:effectLst>
                  <a:innerShdw blurRad="63500" dist="76200" dir="8940000">
                    <a:prstClr val="black">
                      <a:alpha val="55000"/>
                    </a:prstClr>
                  </a:innerShdw>
                </a:effectLst>
                <a:latin typeface="+mj-lt"/>
                <a:ea typeface="+mj-ea"/>
                <a:cs typeface="+mj-cs"/>
              </a:rPr>
              <a:t>Drop-in Hypervisor </a:t>
            </a:r>
            <a:r>
              <a:rPr lang="en-US" dirty="0" smtClean="0"/>
              <a:t>after the target OS is started up.</a:t>
            </a:r>
          </a:p>
          <a:p>
            <a:pPr lvl="1" fontAlgn="auto">
              <a:spcAft>
                <a:spcPts val="0"/>
              </a:spcAft>
              <a:buFont typeface="Arial" pitchFamily="34" charset="0"/>
              <a:buNone/>
              <a:defRPr/>
            </a:pPr>
            <a:r>
              <a:rPr lang="en-US" altLang="zh-CN" dirty="0" smtClean="0"/>
              <a:t>1) Save the host state  2)</a:t>
            </a:r>
            <a:r>
              <a:rPr lang="en-US" dirty="0" smtClean="0"/>
              <a:t>Fill the host state in </a:t>
            </a:r>
          </a:p>
          <a:p>
            <a:pPr lvl="1" fontAlgn="auto">
              <a:spcAft>
                <a:spcPts val="0"/>
              </a:spcAft>
              <a:buFont typeface="Arial" pitchFamily="34" charset="0"/>
              <a:buNone/>
              <a:defRPr/>
            </a:pPr>
            <a:r>
              <a:rPr lang="en-US" dirty="0" smtClean="0"/>
              <a:t>	the virtual machine</a:t>
            </a:r>
            <a:endParaRPr lang="en-US" dirty="0"/>
          </a:p>
        </p:txBody>
      </p:sp>
      <p:pic>
        <p:nvPicPr>
          <p:cNvPr id="30724" name="Picture 2"/>
          <p:cNvPicPr>
            <a:picLocks noChangeAspect="1" noChangeArrowheads="1"/>
          </p:cNvPicPr>
          <p:nvPr/>
        </p:nvPicPr>
        <p:blipFill>
          <a:blip r:embed="rId3" cstate="print"/>
          <a:srcRect/>
          <a:stretch>
            <a:fillRect/>
          </a:stretch>
        </p:blipFill>
        <p:spPr bwMode="auto">
          <a:xfrm>
            <a:off x="1447800" y="3733800"/>
            <a:ext cx="6265863" cy="2286000"/>
          </a:xfrm>
          <a:prstGeom prst="rect">
            <a:avLst/>
          </a:prstGeom>
          <a:noFill/>
          <a:ln w="9525">
            <a:noFill/>
            <a:miter lim="800000"/>
            <a:headEnd/>
            <a:tailEnd/>
          </a:ln>
        </p:spPr>
      </p:pic>
      <p:cxnSp>
        <p:nvCxnSpPr>
          <p:cNvPr id="5" name="Straight Arrow Connector 4"/>
          <p:cNvCxnSpPr/>
          <p:nvPr/>
        </p:nvCxnSpPr>
        <p:spPr>
          <a:xfrm>
            <a:off x="3810000" y="4495800"/>
            <a:ext cx="1524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810000" y="5029200"/>
            <a:ext cx="1524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Late Virtualization</a:t>
            </a:r>
            <a:endParaRPr lang="en-US" dirty="0"/>
          </a:p>
        </p:txBody>
      </p:sp>
      <p:sp>
        <p:nvSpPr>
          <p:cNvPr id="4" name="灯片编号占位符 3"/>
          <p:cNvSpPr>
            <a:spLocks noGrp="1"/>
          </p:cNvSpPr>
          <p:nvPr>
            <p:ph type="sldNum" sz="quarter" idx="12"/>
          </p:nvPr>
        </p:nvSpPr>
        <p:spPr/>
        <p:txBody>
          <a:bodyPr/>
          <a:lstStyle/>
          <a:p>
            <a:fld id="{AC58C58F-B88F-4CC6-8F32-591A421A0164}" type="slidenum">
              <a:rPr lang="en-US" smtClean="0"/>
              <a:pPr/>
              <a:t>5</a:t>
            </a:fld>
            <a:endParaRPr lang="en-US" dirty="0"/>
          </a:p>
        </p:txBody>
      </p:sp>
      <p:sp>
        <p:nvSpPr>
          <p:cNvPr id="7" name="矩形 6"/>
          <p:cNvSpPr/>
          <p:nvPr/>
        </p:nvSpPr>
        <p:spPr>
          <a:xfrm>
            <a:off x="1828800" y="5867400"/>
            <a:ext cx="5486399"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Hardware</a:t>
            </a:r>
            <a:endParaRPr lang="en-US" dirty="0">
              <a:solidFill>
                <a:schemeClr val="tx1"/>
              </a:solidFill>
            </a:endParaRPr>
          </a:p>
        </p:txBody>
      </p:sp>
      <p:sp>
        <p:nvSpPr>
          <p:cNvPr id="10" name="矩形 9"/>
          <p:cNvSpPr/>
          <p:nvPr/>
        </p:nvSpPr>
        <p:spPr>
          <a:xfrm>
            <a:off x="2286000" y="2590800"/>
            <a:ext cx="4495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OS Kernel</a:t>
            </a:r>
            <a:endParaRPr lang="en-US" dirty="0">
              <a:solidFill>
                <a:schemeClr val="tx1"/>
              </a:solidFill>
            </a:endParaRPr>
          </a:p>
        </p:txBody>
      </p:sp>
      <p:cxnSp>
        <p:nvCxnSpPr>
          <p:cNvPr id="19" name="直接箭头连接符 18"/>
          <p:cNvCxnSpPr/>
          <p:nvPr/>
        </p:nvCxnSpPr>
        <p:spPr>
          <a:xfrm rot="5400000">
            <a:off x="2590005" y="5714999"/>
            <a:ext cx="304802" cy="1588"/>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2286000" y="1828800"/>
            <a:ext cx="20574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User App</a:t>
            </a:r>
            <a:endParaRPr lang="en-US" dirty="0">
              <a:solidFill>
                <a:schemeClr val="tx1"/>
              </a:solidFill>
            </a:endParaRPr>
          </a:p>
        </p:txBody>
      </p:sp>
      <p:sp>
        <p:nvSpPr>
          <p:cNvPr id="22" name="矩形 21"/>
          <p:cNvSpPr/>
          <p:nvPr/>
        </p:nvSpPr>
        <p:spPr>
          <a:xfrm>
            <a:off x="4876800" y="1828800"/>
            <a:ext cx="18288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User App</a:t>
            </a:r>
            <a:endParaRPr lang="en-US" dirty="0">
              <a:solidFill>
                <a:schemeClr val="tx1"/>
              </a:solidFill>
            </a:endParaRPr>
          </a:p>
        </p:txBody>
      </p:sp>
      <p:sp>
        <p:nvSpPr>
          <p:cNvPr id="24" name="矩形 23"/>
          <p:cNvSpPr/>
          <p:nvPr/>
        </p:nvSpPr>
        <p:spPr>
          <a:xfrm>
            <a:off x="1828800" y="4648200"/>
            <a:ext cx="5486399" cy="914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dirty="0" smtClean="0">
                <a:solidFill>
                  <a:schemeClr val="tx1"/>
                </a:solidFill>
              </a:rPr>
              <a:t>Vis Hypervisor</a:t>
            </a:r>
            <a:endParaRPr lang="en-US" dirty="0">
              <a:solidFill>
                <a:schemeClr val="tx1"/>
              </a:solidFill>
            </a:endParaRPr>
          </a:p>
        </p:txBody>
      </p:sp>
      <p:sp>
        <p:nvSpPr>
          <p:cNvPr id="35" name="矩形 34"/>
          <p:cNvSpPr/>
          <p:nvPr/>
        </p:nvSpPr>
        <p:spPr>
          <a:xfrm>
            <a:off x="1828800" y="1447800"/>
            <a:ext cx="5486399" cy="28194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Virtual Machine</a:t>
            </a:r>
            <a:endParaRPr lang="en-US" dirty="0">
              <a:solidFill>
                <a:schemeClr val="tx1"/>
              </a:solidFill>
            </a:endParaRPr>
          </a:p>
        </p:txBody>
      </p:sp>
      <p:sp>
        <p:nvSpPr>
          <p:cNvPr id="5" name="右箭头 59"/>
          <p:cNvSpPr/>
          <p:nvPr/>
        </p:nvSpPr>
        <p:spPr>
          <a:xfrm rot="5400000">
            <a:off x="3636963" y="4284040"/>
            <a:ext cx="868362" cy="217488"/>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30" name="右箭头 60"/>
          <p:cNvSpPr/>
          <p:nvPr/>
        </p:nvSpPr>
        <p:spPr>
          <a:xfrm rot="16200000">
            <a:off x="3930675" y="4257675"/>
            <a:ext cx="868362" cy="217487"/>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51" name="矩形 50"/>
          <p:cNvSpPr/>
          <p:nvPr/>
        </p:nvSpPr>
        <p:spPr>
          <a:xfrm>
            <a:off x="3200400" y="4800600"/>
            <a:ext cx="24384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Event Handler</a:t>
            </a:r>
            <a:endParaRPr lang="en-US" dirty="0">
              <a:solidFill>
                <a:schemeClr val="tx1"/>
              </a:solidFill>
            </a:endParaRPr>
          </a:p>
        </p:txBody>
      </p:sp>
      <p:sp>
        <p:nvSpPr>
          <p:cNvPr id="53" name="矩形 52"/>
          <p:cNvSpPr/>
          <p:nvPr/>
        </p:nvSpPr>
        <p:spPr>
          <a:xfrm>
            <a:off x="2514600" y="3429000"/>
            <a:ext cx="1235766"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Vis Driver</a:t>
            </a:r>
            <a:endParaRPr lang="en-US" dirty="0">
              <a:solidFill>
                <a:schemeClr val="tx1"/>
              </a:solidFill>
            </a:endParaRPr>
          </a:p>
        </p:txBody>
      </p:sp>
      <p:sp>
        <p:nvSpPr>
          <p:cNvPr id="32" name="TextBox 31"/>
          <p:cNvSpPr txBox="1"/>
          <p:nvPr/>
        </p:nvSpPr>
        <p:spPr>
          <a:xfrm>
            <a:off x="3276600" y="4278868"/>
            <a:ext cx="705514" cy="369332"/>
          </a:xfrm>
          <a:prstGeom prst="rect">
            <a:avLst/>
          </a:prstGeom>
          <a:noFill/>
        </p:spPr>
        <p:txBody>
          <a:bodyPr wrap="none" rtlCol="0">
            <a:spAutoFit/>
          </a:bodyPr>
          <a:lstStyle/>
          <a:p>
            <a:r>
              <a:rPr lang="en-US" dirty="0" smtClean="0">
                <a:solidFill>
                  <a:srgbClr val="FF0000"/>
                </a:solidFill>
              </a:rPr>
              <a:t>Event</a:t>
            </a:r>
            <a:endParaRPr lang="en-US" dirty="0">
              <a:solidFill>
                <a:srgbClr val="FF0000"/>
              </a:solidFill>
            </a:endParaRPr>
          </a:p>
        </p:txBody>
      </p:sp>
      <p:sp>
        <p:nvSpPr>
          <p:cNvPr id="48" name="手杖形箭头 47"/>
          <p:cNvSpPr/>
          <p:nvPr/>
        </p:nvSpPr>
        <p:spPr>
          <a:xfrm rot="16200000">
            <a:off x="609601" y="3581399"/>
            <a:ext cx="1904999" cy="1905002"/>
          </a:xfrm>
          <a:prstGeom prst="uturnArrow">
            <a:avLst>
              <a:gd name="adj1" fmla="val 15249"/>
              <a:gd name="adj2" fmla="val 25000"/>
              <a:gd name="adj3" fmla="val 25000"/>
              <a:gd name="adj4" fmla="val 34140"/>
              <a:gd name="adj5" fmla="val 56393"/>
            </a:avLst>
          </a:prstGeom>
          <a:solidFill>
            <a:schemeClr val="bg1"/>
          </a:solidFill>
          <a:ln>
            <a:solidFill>
              <a:schemeClr val="tx1"/>
            </a:solid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6" name="直接箭头连接符 55"/>
          <p:cNvCxnSpPr/>
          <p:nvPr/>
        </p:nvCxnSpPr>
        <p:spPr>
          <a:xfrm rot="5400000">
            <a:off x="1866108" y="4990304"/>
            <a:ext cx="1752595" cy="1588"/>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1" name="直接箭头连接符 60"/>
          <p:cNvCxnSpPr/>
          <p:nvPr/>
        </p:nvCxnSpPr>
        <p:spPr>
          <a:xfrm rot="5400000">
            <a:off x="2552699" y="4457700"/>
            <a:ext cx="381001" cy="1"/>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2" name="右箭头 59"/>
          <p:cNvSpPr/>
          <p:nvPr/>
        </p:nvSpPr>
        <p:spPr>
          <a:xfrm rot="5400000">
            <a:off x="3783000" y="3402000"/>
            <a:ext cx="2590800" cy="20640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3" name="右箭头 60"/>
          <p:cNvSpPr/>
          <p:nvPr/>
        </p:nvSpPr>
        <p:spPr>
          <a:xfrm rot="16200000">
            <a:off x="4082258" y="3396455"/>
            <a:ext cx="2590800" cy="217489"/>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64" name="TextBox 63"/>
          <p:cNvSpPr txBox="1"/>
          <p:nvPr/>
        </p:nvSpPr>
        <p:spPr>
          <a:xfrm>
            <a:off x="4267200" y="3505200"/>
            <a:ext cx="705514" cy="369332"/>
          </a:xfrm>
          <a:prstGeom prst="rect">
            <a:avLst/>
          </a:prstGeom>
          <a:noFill/>
        </p:spPr>
        <p:txBody>
          <a:bodyPr wrap="none" rtlCol="0">
            <a:spAutoFit/>
          </a:bodyPr>
          <a:lstStyle/>
          <a:p>
            <a:r>
              <a:rPr lang="en-US" dirty="0" smtClean="0">
                <a:solidFill>
                  <a:srgbClr val="FF0000"/>
                </a:solidFill>
              </a:rPr>
              <a:t>Event</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2000"/>
                                        <p:tgtEl>
                                          <p:spTgt spid="48"/>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2000"/>
                                        <p:tgtEl>
                                          <p:spTgt spid="2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fade">
                                      <p:cBhvr>
                                        <p:cTn id="14" dur="2000"/>
                                        <p:tgtEl>
                                          <p:spTgt spid="35"/>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2000"/>
                                        <p:tgtEl>
                                          <p:spTgt spid="51"/>
                                        </p:tgtEl>
                                      </p:cBhvr>
                                    </p:animEffect>
                                  </p:childTnLst>
                                </p:cTn>
                              </p:par>
                              <p:par>
                                <p:cTn id="18" presetID="10" presetClass="exit" presetSubtype="0" fill="hold" nodeType="withEffect">
                                  <p:stCondLst>
                                    <p:cond delay="0"/>
                                  </p:stCondLst>
                                  <p:childTnLst>
                                    <p:animEffect transition="out" filter="fade">
                                      <p:cBhvr>
                                        <p:cTn id="19" dur="1000"/>
                                        <p:tgtEl>
                                          <p:spTgt spid="56"/>
                                        </p:tgtEl>
                                      </p:cBhvr>
                                    </p:animEffect>
                                    <p:set>
                                      <p:cBhvr>
                                        <p:cTn id="20" dur="1" fill="hold">
                                          <p:stCondLst>
                                            <p:cond delay="999"/>
                                          </p:stCondLst>
                                        </p:cTn>
                                        <p:tgtEl>
                                          <p:spTgt spid="56"/>
                                        </p:tgtEl>
                                        <p:attrNameLst>
                                          <p:attrName>style.visibility</p:attrName>
                                        </p:attrNameLst>
                                      </p:cBhvr>
                                      <p:to>
                                        <p:strVal val="hidden"/>
                                      </p:to>
                                    </p:set>
                                  </p:childTnLst>
                                </p:cTn>
                              </p:par>
                            </p:childTnLst>
                          </p:cTn>
                        </p:par>
                        <p:par>
                          <p:cTn id="21" fill="hold">
                            <p:stCondLst>
                              <p:cond delay="4000"/>
                            </p:stCondLst>
                            <p:childTnLst>
                              <p:par>
                                <p:cTn id="22" presetID="10" presetClass="entr" presetSubtype="0" fill="hold"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1000"/>
                                        <p:tgtEl>
                                          <p:spTgt spid="61"/>
                                        </p:tgtEl>
                                      </p:cBhvr>
                                    </p:animEffect>
                                  </p:childTnLst>
                                </p:cTn>
                              </p:par>
                              <p:par>
                                <p:cTn id="25" presetID="10"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10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in)">
                                      <p:cBhvr>
                                        <p:cTn id="32" dur="500"/>
                                        <p:tgtEl>
                                          <p:spTgt spid="5"/>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box(in)">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box(in)">
                                      <p:cBhvr>
                                        <p:cTn id="40" dur="500"/>
                                        <p:tgtEl>
                                          <p:spTgt spid="30"/>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62"/>
                                        </p:tgtEl>
                                        <p:attrNameLst>
                                          <p:attrName>style.visibility</p:attrName>
                                        </p:attrNameLst>
                                      </p:cBhvr>
                                      <p:to>
                                        <p:strVal val="visible"/>
                                      </p:to>
                                    </p:set>
                                    <p:animEffect transition="in" filter="box(in)">
                                      <p:cBhvr>
                                        <p:cTn id="45" dur="500"/>
                                        <p:tgtEl>
                                          <p:spTgt spid="62"/>
                                        </p:tgtEl>
                                      </p:cBhvr>
                                    </p:animEffect>
                                  </p:childTnLst>
                                </p:cTn>
                              </p:par>
                              <p:par>
                                <p:cTn id="46" presetID="4" presetClass="entr" presetSubtype="16" fill="hold" nodeType="withEffect">
                                  <p:stCondLst>
                                    <p:cond delay="0"/>
                                  </p:stCondLst>
                                  <p:childTnLst>
                                    <p:set>
                                      <p:cBhvr>
                                        <p:cTn id="47" dur="1" fill="hold">
                                          <p:stCondLst>
                                            <p:cond delay="0"/>
                                          </p:stCondLst>
                                        </p:cTn>
                                        <p:tgtEl>
                                          <p:spTgt spid="63"/>
                                        </p:tgtEl>
                                        <p:attrNameLst>
                                          <p:attrName>style.visibility</p:attrName>
                                        </p:attrNameLst>
                                      </p:cBhvr>
                                      <p:to>
                                        <p:strVal val="visible"/>
                                      </p:to>
                                    </p:set>
                                    <p:animEffect transition="in" filter="box(in)">
                                      <p:cBhvr>
                                        <p:cTn id="48" dur="500"/>
                                        <p:tgtEl>
                                          <p:spTgt spid="63"/>
                                        </p:tgtEl>
                                      </p:cBhvr>
                                    </p:animEffect>
                                  </p:childTnLst>
                                </p:cTn>
                              </p:par>
                              <p:par>
                                <p:cTn id="49" presetID="4" presetClass="entr" presetSubtype="16" fill="hold" nodeType="withEffect">
                                  <p:stCondLst>
                                    <p:cond delay="0"/>
                                  </p:stCondLst>
                                  <p:childTnLst>
                                    <p:set>
                                      <p:cBhvr>
                                        <p:cTn id="50" dur="1" fill="hold">
                                          <p:stCondLst>
                                            <p:cond delay="0"/>
                                          </p:stCondLst>
                                        </p:cTn>
                                        <p:tgtEl>
                                          <p:spTgt spid="64"/>
                                        </p:tgtEl>
                                        <p:attrNameLst>
                                          <p:attrName>style.visibility</p:attrName>
                                        </p:attrNameLst>
                                      </p:cBhvr>
                                      <p:to>
                                        <p:strVal val="visible"/>
                                      </p:to>
                                    </p:set>
                                    <p:animEffect transition="in" filter="box(in)">
                                      <p:cBhvr>
                                        <p:cTn id="5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5" grpId="0" animBg="1"/>
      <p:bldP spid="5" grpId="0" animBg="1"/>
      <p:bldP spid="30" grpId="0" animBg="1"/>
      <p:bldP spid="51" grpId="0" animBg="1"/>
      <p:bldP spid="32" grpId="0"/>
      <p:bldP spid="48" grpId="0" animBg="1"/>
      <p:bldP spid="6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Virtual Snapshot</a:t>
            </a:r>
            <a:endParaRPr lang="en-US" dirty="0"/>
          </a:p>
        </p:txBody>
      </p:sp>
      <p:sp>
        <p:nvSpPr>
          <p:cNvPr id="4" name="灯片编号占位符 3"/>
          <p:cNvSpPr>
            <a:spLocks noGrp="1"/>
          </p:cNvSpPr>
          <p:nvPr>
            <p:ph type="sldNum" sz="quarter" idx="12"/>
          </p:nvPr>
        </p:nvSpPr>
        <p:spPr/>
        <p:txBody>
          <a:bodyPr/>
          <a:lstStyle/>
          <a:p>
            <a:fld id="{AC58C58F-B88F-4CC6-8F32-591A421A0164}" type="slidenum">
              <a:rPr lang="en-US" smtClean="0"/>
              <a:pPr/>
              <a:t>6</a:t>
            </a:fld>
            <a:endParaRPr lang="en-US" dirty="0"/>
          </a:p>
        </p:txBody>
      </p:sp>
      <p:cxnSp>
        <p:nvCxnSpPr>
          <p:cNvPr id="13" name="直接箭头连接符 12"/>
          <p:cNvCxnSpPr/>
          <p:nvPr/>
        </p:nvCxnSpPr>
        <p:spPr>
          <a:xfrm>
            <a:off x="1295400" y="2057400"/>
            <a:ext cx="7010400" cy="1588"/>
          </a:xfrm>
          <a:prstGeom prst="straightConnector1">
            <a:avLst/>
          </a:prstGeom>
          <a:ln w="25400">
            <a:gradFill flip="none" rotWithShape="1">
              <a:gsLst>
                <a:gs pos="0">
                  <a:srgbClr val="FFF200"/>
                </a:gs>
                <a:gs pos="45000">
                  <a:srgbClr val="FF7A00"/>
                </a:gs>
                <a:gs pos="70000">
                  <a:srgbClr val="FF0300"/>
                </a:gs>
                <a:gs pos="100000">
                  <a:srgbClr val="4D0808"/>
                </a:gs>
              </a:gsLst>
              <a:lin ang="0" scaled="0"/>
              <a:tileRect/>
            </a:gradFill>
            <a:tailEnd type="arrow"/>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rot="5400000">
            <a:off x="2552700" y="2019300"/>
            <a:ext cx="76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09800" y="2209800"/>
            <a:ext cx="840295" cy="369332"/>
          </a:xfrm>
          <a:prstGeom prst="rect">
            <a:avLst/>
          </a:prstGeom>
          <a:noFill/>
        </p:spPr>
        <p:txBody>
          <a:bodyPr wrap="none" rtlCol="0">
            <a:spAutoFit/>
          </a:bodyPr>
          <a:lstStyle/>
          <a:p>
            <a:r>
              <a:rPr lang="en-US" b="1" dirty="0" smtClean="0"/>
              <a:t>Dump!</a:t>
            </a:r>
            <a:endParaRPr lang="en-US" b="1" dirty="0"/>
          </a:p>
        </p:txBody>
      </p:sp>
      <p:cxnSp>
        <p:nvCxnSpPr>
          <p:cNvPr id="18" name="直接连接符 17"/>
          <p:cNvCxnSpPr/>
          <p:nvPr/>
        </p:nvCxnSpPr>
        <p:spPr>
          <a:xfrm rot="5400000">
            <a:off x="7048500" y="2019300"/>
            <a:ext cx="76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69661" y="1840468"/>
            <a:ext cx="649537" cy="369332"/>
          </a:xfrm>
          <a:prstGeom prst="rect">
            <a:avLst/>
          </a:prstGeom>
          <a:noFill/>
        </p:spPr>
        <p:txBody>
          <a:bodyPr wrap="none" rtlCol="0">
            <a:spAutoFit/>
          </a:bodyPr>
          <a:lstStyle/>
          <a:p>
            <a:r>
              <a:rPr lang="en-US" i="1" dirty="0" smtClean="0"/>
              <a:t>Time</a:t>
            </a:r>
            <a:endParaRPr lang="en-US" i="1" dirty="0"/>
          </a:p>
        </p:txBody>
      </p:sp>
      <p:sp>
        <p:nvSpPr>
          <p:cNvPr id="21" name="TextBox 20"/>
          <p:cNvSpPr txBox="1"/>
          <p:nvPr/>
        </p:nvSpPr>
        <p:spPr>
          <a:xfrm>
            <a:off x="6705600" y="2209800"/>
            <a:ext cx="816249" cy="369332"/>
          </a:xfrm>
          <a:prstGeom prst="rect">
            <a:avLst/>
          </a:prstGeom>
          <a:noFill/>
        </p:spPr>
        <p:txBody>
          <a:bodyPr wrap="none" rtlCol="0">
            <a:spAutoFit/>
          </a:bodyPr>
          <a:lstStyle/>
          <a:p>
            <a:r>
              <a:rPr lang="en-US" b="1" dirty="0" smtClean="0"/>
              <a:t>Finish!</a:t>
            </a:r>
            <a:endParaRPr lang="en-US" b="1" dirty="0"/>
          </a:p>
        </p:txBody>
      </p:sp>
      <p:sp>
        <p:nvSpPr>
          <p:cNvPr id="22" name="矩形 21"/>
          <p:cNvSpPr/>
          <p:nvPr/>
        </p:nvSpPr>
        <p:spPr>
          <a:xfrm>
            <a:off x="3807326"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589463" y="2971800"/>
            <a:ext cx="1263744" cy="584775"/>
          </a:xfrm>
          <a:prstGeom prst="rect">
            <a:avLst/>
          </a:prstGeom>
          <a:noFill/>
        </p:spPr>
        <p:txBody>
          <a:bodyPr wrap="none" rtlCol="0">
            <a:spAutoFit/>
          </a:bodyPr>
          <a:lstStyle/>
          <a:p>
            <a:pPr algn="ctr"/>
            <a:r>
              <a:rPr lang="en-US" sz="1600" dirty="0" smtClean="0"/>
              <a:t>Guest </a:t>
            </a:r>
          </a:p>
          <a:p>
            <a:pPr algn="ctr"/>
            <a:r>
              <a:rPr lang="en-US" sz="1600" dirty="0" smtClean="0"/>
              <a:t>Virtual Pages</a:t>
            </a:r>
            <a:endParaRPr lang="en-US" sz="1600" dirty="0"/>
          </a:p>
        </p:txBody>
      </p:sp>
      <p:sp>
        <p:nvSpPr>
          <p:cNvPr id="25" name="矩形 24"/>
          <p:cNvSpPr/>
          <p:nvPr/>
        </p:nvSpPr>
        <p:spPr>
          <a:xfrm>
            <a:off x="4112126"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矩形 25"/>
          <p:cNvSpPr/>
          <p:nvPr/>
        </p:nvSpPr>
        <p:spPr>
          <a:xfrm>
            <a:off x="4416926"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矩形 26"/>
          <p:cNvSpPr/>
          <p:nvPr/>
        </p:nvSpPr>
        <p:spPr>
          <a:xfrm>
            <a:off x="4721726"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矩形 27"/>
          <p:cNvSpPr/>
          <p:nvPr/>
        </p:nvSpPr>
        <p:spPr>
          <a:xfrm>
            <a:off x="5026526"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矩形 28"/>
          <p:cNvSpPr/>
          <p:nvPr/>
        </p:nvSpPr>
        <p:spPr>
          <a:xfrm>
            <a:off x="5331326"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矩形 29"/>
          <p:cNvSpPr/>
          <p:nvPr/>
        </p:nvSpPr>
        <p:spPr>
          <a:xfrm>
            <a:off x="5636126"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矩形 30"/>
          <p:cNvSpPr/>
          <p:nvPr/>
        </p:nvSpPr>
        <p:spPr>
          <a:xfrm>
            <a:off x="5940926"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矩形 55"/>
          <p:cNvSpPr/>
          <p:nvPr/>
        </p:nvSpPr>
        <p:spPr>
          <a:xfrm>
            <a:off x="3807326"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矩形 56"/>
          <p:cNvSpPr/>
          <p:nvPr/>
        </p:nvSpPr>
        <p:spPr>
          <a:xfrm>
            <a:off x="4112126"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矩形 57"/>
          <p:cNvSpPr/>
          <p:nvPr/>
        </p:nvSpPr>
        <p:spPr>
          <a:xfrm>
            <a:off x="4416926"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矩形 58"/>
          <p:cNvSpPr/>
          <p:nvPr/>
        </p:nvSpPr>
        <p:spPr>
          <a:xfrm>
            <a:off x="4721726"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矩形 59"/>
          <p:cNvSpPr/>
          <p:nvPr/>
        </p:nvSpPr>
        <p:spPr>
          <a:xfrm>
            <a:off x="5026526"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矩形 60"/>
          <p:cNvSpPr/>
          <p:nvPr/>
        </p:nvSpPr>
        <p:spPr>
          <a:xfrm>
            <a:off x="5331326"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矩形 61"/>
          <p:cNvSpPr/>
          <p:nvPr/>
        </p:nvSpPr>
        <p:spPr>
          <a:xfrm>
            <a:off x="5636126"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矩形 62"/>
          <p:cNvSpPr/>
          <p:nvPr/>
        </p:nvSpPr>
        <p:spPr>
          <a:xfrm>
            <a:off x="5940926"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矩形 79"/>
          <p:cNvSpPr/>
          <p:nvPr/>
        </p:nvSpPr>
        <p:spPr>
          <a:xfrm>
            <a:off x="3807326"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矩形 80"/>
          <p:cNvSpPr/>
          <p:nvPr/>
        </p:nvSpPr>
        <p:spPr>
          <a:xfrm>
            <a:off x="4112126"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矩形 81"/>
          <p:cNvSpPr/>
          <p:nvPr/>
        </p:nvSpPr>
        <p:spPr>
          <a:xfrm>
            <a:off x="4416926"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矩形 82"/>
          <p:cNvSpPr/>
          <p:nvPr/>
        </p:nvSpPr>
        <p:spPr>
          <a:xfrm>
            <a:off x="4721726"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矩形 83"/>
          <p:cNvSpPr/>
          <p:nvPr/>
        </p:nvSpPr>
        <p:spPr>
          <a:xfrm>
            <a:off x="5026526"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矩形 84"/>
          <p:cNvSpPr/>
          <p:nvPr/>
        </p:nvSpPr>
        <p:spPr>
          <a:xfrm>
            <a:off x="5331326"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矩形 85"/>
          <p:cNvSpPr/>
          <p:nvPr/>
        </p:nvSpPr>
        <p:spPr>
          <a:xfrm>
            <a:off x="5636126"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矩形 86"/>
          <p:cNvSpPr/>
          <p:nvPr/>
        </p:nvSpPr>
        <p:spPr>
          <a:xfrm>
            <a:off x="5940926"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矩形 87"/>
          <p:cNvSpPr/>
          <p:nvPr/>
        </p:nvSpPr>
        <p:spPr>
          <a:xfrm>
            <a:off x="6934053" y="4267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p:cNvSpPr txBox="1"/>
          <p:nvPr/>
        </p:nvSpPr>
        <p:spPr>
          <a:xfrm>
            <a:off x="7238853" y="4191000"/>
            <a:ext cx="1295547" cy="369332"/>
          </a:xfrm>
          <a:prstGeom prst="rect">
            <a:avLst/>
          </a:prstGeom>
          <a:noFill/>
        </p:spPr>
        <p:txBody>
          <a:bodyPr wrap="none" rtlCol="0">
            <a:spAutoFit/>
          </a:bodyPr>
          <a:lstStyle/>
          <a:p>
            <a:r>
              <a:rPr lang="en-US" dirty="0" smtClean="0"/>
              <a:t>Unmodified</a:t>
            </a:r>
            <a:endParaRPr lang="en-US" dirty="0"/>
          </a:p>
        </p:txBody>
      </p:sp>
      <p:sp>
        <p:nvSpPr>
          <p:cNvPr id="154" name="矩形 153"/>
          <p:cNvSpPr/>
          <p:nvPr/>
        </p:nvSpPr>
        <p:spPr>
          <a:xfrm>
            <a:off x="6934053" y="45720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Box 154"/>
          <p:cNvSpPr txBox="1"/>
          <p:nvPr/>
        </p:nvSpPr>
        <p:spPr>
          <a:xfrm>
            <a:off x="7238853" y="4507468"/>
            <a:ext cx="1039067" cy="369332"/>
          </a:xfrm>
          <a:prstGeom prst="rect">
            <a:avLst/>
          </a:prstGeom>
          <a:noFill/>
        </p:spPr>
        <p:txBody>
          <a:bodyPr wrap="none" rtlCol="0">
            <a:spAutoFit/>
          </a:bodyPr>
          <a:lstStyle/>
          <a:p>
            <a:r>
              <a:rPr lang="en-US" dirty="0" smtClean="0"/>
              <a:t>Modified</a:t>
            </a:r>
            <a:endParaRPr lang="en-US" dirty="0"/>
          </a:p>
        </p:txBody>
      </p:sp>
      <p:sp>
        <p:nvSpPr>
          <p:cNvPr id="158" name="TextBox 157"/>
          <p:cNvSpPr txBox="1"/>
          <p:nvPr/>
        </p:nvSpPr>
        <p:spPr>
          <a:xfrm>
            <a:off x="3177390" y="1524000"/>
            <a:ext cx="3528210" cy="369332"/>
          </a:xfrm>
          <a:prstGeom prst="rect">
            <a:avLst/>
          </a:prstGeom>
          <a:noFill/>
        </p:spPr>
        <p:txBody>
          <a:bodyPr wrap="none" rtlCol="0">
            <a:spAutoFit/>
          </a:bodyPr>
          <a:lstStyle/>
          <a:p>
            <a:r>
              <a:rPr lang="en-US" b="1" dirty="0" smtClean="0"/>
              <a:t>Acquisition Duration (&gt;10 Seconds)</a:t>
            </a:r>
            <a:endParaRPr lang="en-US" b="1" dirty="0"/>
          </a:p>
        </p:txBody>
      </p:sp>
      <p:sp>
        <p:nvSpPr>
          <p:cNvPr id="167" name="TextBox 166"/>
          <p:cNvSpPr txBox="1"/>
          <p:nvPr/>
        </p:nvSpPr>
        <p:spPr>
          <a:xfrm>
            <a:off x="2514600" y="3785175"/>
            <a:ext cx="1363707" cy="584775"/>
          </a:xfrm>
          <a:prstGeom prst="rect">
            <a:avLst/>
          </a:prstGeom>
          <a:noFill/>
        </p:spPr>
        <p:txBody>
          <a:bodyPr wrap="none" rtlCol="0">
            <a:spAutoFit/>
          </a:bodyPr>
          <a:lstStyle/>
          <a:p>
            <a:pPr algn="ctr"/>
            <a:r>
              <a:rPr lang="en-US" sz="1600" dirty="0" smtClean="0"/>
              <a:t>Guest </a:t>
            </a:r>
          </a:p>
          <a:p>
            <a:pPr algn="ctr"/>
            <a:r>
              <a:rPr lang="en-US" sz="1600" dirty="0" smtClean="0"/>
              <a:t>Physical Pages</a:t>
            </a:r>
            <a:endParaRPr lang="en-US" sz="1600" dirty="0"/>
          </a:p>
        </p:txBody>
      </p:sp>
      <p:sp>
        <p:nvSpPr>
          <p:cNvPr id="168" name="TextBox 167"/>
          <p:cNvSpPr txBox="1"/>
          <p:nvPr/>
        </p:nvSpPr>
        <p:spPr>
          <a:xfrm>
            <a:off x="2520364" y="4586644"/>
            <a:ext cx="1363707" cy="584775"/>
          </a:xfrm>
          <a:prstGeom prst="rect">
            <a:avLst/>
          </a:prstGeom>
          <a:noFill/>
        </p:spPr>
        <p:txBody>
          <a:bodyPr wrap="none" rtlCol="0">
            <a:spAutoFit/>
          </a:bodyPr>
          <a:lstStyle/>
          <a:p>
            <a:pPr algn="ctr"/>
            <a:r>
              <a:rPr lang="en-US" sz="1600" dirty="0" smtClean="0"/>
              <a:t>Machine </a:t>
            </a:r>
          </a:p>
          <a:p>
            <a:pPr algn="ctr"/>
            <a:r>
              <a:rPr lang="en-US" sz="1600" dirty="0" smtClean="0"/>
              <a:t>Physical Pages</a:t>
            </a:r>
            <a:endParaRPr lang="en-US" sz="1600" dirty="0"/>
          </a:p>
        </p:txBody>
      </p:sp>
      <p:cxnSp>
        <p:nvCxnSpPr>
          <p:cNvPr id="170" name="直接箭头连接符 169"/>
          <p:cNvCxnSpPr>
            <a:stCxn id="22" idx="2"/>
            <a:endCxn id="57" idx="0"/>
          </p:cNvCxnSpPr>
          <p:nvPr/>
        </p:nvCxnSpPr>
        <p:spPr>
          <a:xfrm rot="16200000" flipH="1">
            <a:off x="3807326" y="3505200"/>
            <a:ext cx="6096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1" name="直接箭头连接符 170"/>
          <p:cNvCxnSpPr>
            <a:endCxn id="58" idx="0"/>
          </p:cNvCxnSpPr>
          <p:nvPr/>
        </p:nvCxnSpPr>
        <p:spPr>
          <a:xfrm rot="16200000" flipH="1">
            <a:off x="4112125" y="3505199"/>
            <a:ext cx="609600" cy="30480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2" name="直接箭头连接符 171"/>
          <p:cNvCxnSpPr>
            <a:endCxn id="61" idx="0"/>
          </p:cNvCxnSpPr>
          <p:nvPr/>
        </p:nvCxnSpPr>
        <p:spPr>
          <a:xfrm rot="16200000" flipH="1">
            <a:off x="5026526" y="3505200"/>
            <a:ext cx="609600" cy="3047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3" name="直接箭头连接符 172"/>
          <p:cNvCxnSpPr>
            <a:endCxn id="62" idx="0"/>
          </p:cNvCxnSpPr>
          <p:nvPr/>
        </p:nvCxnSpPr>
        <p:spPr>
          <a:xfrm rot="16200000" flipH="1">
            <a:off x="5331326" y="3505200"/>
            <a:ext cx="6096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5" name="直接箭头连接符 174"/>
          <p:cNvCxnSpPr>
            <a:stCxn id="26" idx="2"/>
            <a:endCxn id="56" idx="0"/>
          </p:cNvCxnSpPr>
          <p:nvPr/>
        </p:nvCxnSpPr>
        <p:spPr>
          <a:xfrm rot="5400000">
            <a:off x="3959726" y="3352800"/>
            <a:ext cx="609600"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7" name="直接箭头连接符 176"/>
          <p:cNvCxnSpPr>
            <a:stCxn id="27" idx="2"/>
            <a:endCxn id="59" idx="0"/>
          </p:cNvCxnSpPr>
          <p:nvPr/>
        </p:nvCxnSpPr>
        <p:spPr>
          <a:xfrm rot="5400000">
            <a:off x="4569326" y="3657600"/>
            <a:ext cx="609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9" name="直接箭头连接符 178"/>
          <p:cNvCxnSpPr>
            <a:stCxn id="30" idx="2"/>
            <a:endCxn id="63" idx="0"/>
          </p:cNvCxnSpPr>
          <p:nvPr/>
        </p:nvCxnSpPr>
        <p:spPr>
          <a:xfrm rot="16200000" flipH="1">
            <a:off x="5636126" y="3505200"/>
            <a:ext cx="6096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1" name="直接箭头连接符 180"/>
          <p:cNvCxnSpPr>
            <a:stCxn id="31" idx="2"/>
            <a:endCxn id="60" idx="0"/>
          </p:cNvCxnSpPr>
          <p:nvPr/>
        </p:nvCxnSpPr>
        <p:spPr>
          <a:xfrm rot="5400000">
            <a:off x="5331326" y="3200400"/>
            <a:ext cx="609600" cy="914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2" name="直接箭头连接符 181"/>
          <p:cNvCxnSpPr>
            <a:stCxn id="56" idx="2"/>
            <a:endCxn id="80" idx="0"/>
          </p:cNvCxnSpPr>
          <p:nvPr/>
        </p:nvCxnSpPr>
        <p:spPr>
          <a:xfrm rot="5400000">
            <a:off x="3693026"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5" name="直接箭头连接符 184"/>
          <p:cNvCxnSpPr>
            <a:stCxn id="60" idx="2"/>
            <a:endCxn id="84" idx="0"/>
          </p:cNvCxnSpPr>
          <p:nvPr/>
        </p:nvCxnSpPr>
        <p:spPr>
          <a:xfrm rot="5400000">
            <a:off x="4912226"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6" name="直接箭头连接符 185"/>
          <p:cNvCxnSpPr>
            <a:stCxn id="61" idx="2"/>
            <a:endCxn id="85" idx="0"/>
          </p:cNvCxnSpPr>
          <p:nvPr/>
        </p:nvCxnSpPr>
        <p:spPr>
          <a:xfrm rot="5400000">
            <a:off x="5217026"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7" name="直接箭头连接符 186"/>
          <p:cNvCxnSpPr>
            <a:stCxn id="62" idx="2"/>
          </p:cNvCxnSpPr>
          <p:nvPr/>
        </p:nvCxnSpPr>
        <p:spPr>
          <a:xfrm rot="5400000">
            <a:off x="5521032" y="4456906"/>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8" name="直接箭头连接符 187"/>
          <p:cNvCxnSpPr>
            <a:stCxn id="63" idx="2"/>
            <a:endCxn id="87" idx="0"/>
          </p:cNvCxnSpPr>
          <p:nvPr/>
        </p:nvCxnSpPr>
        <p:spPr>
          <a:xfrm rot="5400000">
            <a:off x="5826626"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9" name="直接箭头连接符 188"/>
          <p:cNvCxnSpPr>
            <a:stCxn id="57" idx="2"/>
            <a:endCxn id="81" idx="0"/>
          </p:cNvCxnSpPr>
          <p:nvPr/>
        </p:nvCxnSpPr>
        <p:spPr>
          <a:xfrm rot="5400000">
            <a:off x="3997826"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3" name="直接箭头连接符 202"/>
          <p:cNvCxnSpPr>
            <a:stCxn id="59" idx="2"/>
            <a:endCxn id="83" idx="0"/>
          </p:cNvCxnSpPr>
          <p:nvPr/>
        </p:nvCxnSpPr>
        <p:spPr>
          <a:xfrm rot="5400000">
            <a:off x="4607426"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6" name="直接箭头连接符 205"/>
          <p:cNvCxnSpPr>
            <a:stCxn id="58" idx="2"/>
            <a:endCxn id="82" idx="0"/>
          </p:cNvCxnSpPr>
          <p:nvPr/>
        </p:nvCxnSpPr>
        <p:spPr>
          <a:xfrm rot="5400000">
            <a:off x="4302626"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5" name="矩形 224"/>
          <p:cNvSpPr/>
          <p:nvPr/>
        </p:nvSpPr>
        <p:spPr>
          <a:xfrm>
            <a:off x="6781653" y="3886200"/>
            <a:ext cx="1752600" cy="10668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Legend</a:t>
            </a:r>
            <a:endParaRPr lang="en-US" dirty="0">
              <a:solidFill>
                <a:schemeClr val="tx1"/>
              </a:solidFill>
            </a:endParaRPr>
          </a:p>
        </p:txBody>
      </p:sp>
      <p:sp>
        <p:nvSpPr>
          <p:cNvPr id="226" name="内容占位符 2"/>
          <p:cNvSpPr>
            <a:spLocks noGrp="1"/>
          </p:cNvSpPr>
          <p:nvPr>
            <p:ph idx="1"/>
          </p:nvPr>
        </p:nvSpPr>
        <p:spPr>
          <a:xfrm>
            <a:off x="533400" y="5334000"/>
            <a:ext cx="8610600" cy="1524000"/>
          </a:xfrm>
        </p:spPr>
        <p:txBody>
          <a:bodyPr>
            <a:normAutofit fontScale="70000" lnSpcReduction="20000"/>
          </a:bodyPr>
          <a:lstStyle/>
          <a:p>
            <a:r>
              <a:rPr lang="en-US" sz="2900" b="1" dirty="0" smtClean="0">
                <a:solidFill>
                  <a:schemeClr val="accent6">
                    <a:lumMod val="75000"/>
                  </a:schemeClr>
                </a:solidFill>
                <a:effectLst>
                  <a:innerShdw blurRad="63500" dist="76200" dir="8940000">
                    <a:prstClr val="black">
                      <a:alpha val="55000"/>
                    </a:prstClr>
                  </a:innerShdw>
                </a:effectLst>
              </a:rPr>
              <a:t>Identical Mapping on Nested Page Table</a:t>
            </a:r>
          </a:p>
          <a:p>
            <a:r>
              <a:rPr lang="en-US" sz="2900" dirty="0" smtClean="0">
                <a:sym typeface="Wingdings" pitchFamily="2" charset="2"/>
              </a:rPr>
              <a:t>Modified Pages  Copy-on-Write mechanism on nested page table </a:t>
            </a:r>
          </a:p>
          <a:p>
            <a:r>
              <a:rPr lang="en-US" sz="2900" dirty="0" smtClean="0">
                <a:sym typeface="Wingdings" pitchFamily="2" charset="2"/>
              </a:rPr>
              <a:t>Unmodified Pages </a:t>
            </a:r>
            <a:r>
              <a:rPr lang="en-US" sz="2800" dirty="0" smtClean="0">
                <a:sym typeface="Wingdings" pitchFamily="2" charset="2"/>
              </a:rPr>
              <a:t> Dump remaining pages when handling frequent event</a:t>
            </a:r>
          </a:p>
          <a:p>
            <a:r>
              <a:rPr lang="en-US" sz="2800" dirty="0" smtClean="0">
                <a:sym typeface="Wingdings" pitchFamily="2" charset="2"/>
              </a:rPr>
              <a:t>Amortized  Dump multiple pages per trap</a:t>
            </a:r>
          </a:p>
          <a:p>
            <a:endParaRPr lang="en-US" sz="2800" dirty="0" smtClean="0">
              <a:sym typeface="Wingdings" pitchFamily="2" charset="2"/>
            </a:endParaRPr>
          </a:p>
          <a:p>
            <a:endParaRPr lang="en-US" sz="2400" dirty="0" smtClean="0">
              <a:sym typeface="Wingdings" pitchFamily="2" charset="2"/>
            </a:endParaRPr>
          </a:p>
        </p:txBody>
      </p:sp>
      <p:cxnSp>
        <p:nvCxnSpPr>
          <p:cNvPr id="103" name="直接连接符 102"/>
          <p:cNvCxnSpPr/>
          <p:nvPr/>
        </p:nvCxnSpPr>
        <p:spPr>
          <a:xfrm>
            <a:off x="3048000" y="2590800"/>
            <a:ext cx="685800" cy="304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矩形 105"/>
          <p:cNvSpPr/>
          <p:nvPr/>
        </p:nvSpPr>
        <p:spPr>
          <a:xfrm>
            <a:off x="2438400" y="2895600"/>
            <a:ext cx="4114800" cy="23622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Virtual Snapshot</a:t>
            </a:r>
            <a:endParaRPr lang="en-US" dirty="0"/>
          </a:p>
        </p:txBody>
      </p:sp>
      <p:sp>
        <p:nvSpPr>
          <p:cNvPr id="4" name="灯片编号占位符 3"/>
          <p:cNvSpPr>
            <a:spLocks noGrp="1"/>
          </p:cNvSpPr>
          <p:nvPr>
            <p:ph type="sldNum" sz="quarter" idx="12"/>
          </p:nvPr>
        </p:nvSpPr>
        <p:spPr/>
        <p:txBody>
          <a:bodyPr/>
          <a:lstStyle/>
          <a:p>
            <a:fld id="{AC58C58F-B88F-4CC6-8F32-591A421A0164}" type="slidenum">
              <a:rPr lang="en-US" smtClean="0"/>
              <a:pPr/>
              <a:t>7</a:t>
            </a:fld>
            <a:endParaRPr lang="en-US" dirty="0"/>
          </a:p>
        </p:txBody>
      </p:sp>
      <p:cxnSp>
        <p:nvCxnSpPr>
          <p:cNvPr id="13" name="直接箭头连接符 12"/>
          <p:cNvCxnSpPr/>
          <p:nvPr/>
        </p:nvCxnSpPr>
        <p:spPr>
          <a:xfrm>
            <a:off x="1295400" y="2057400"/>
            <a:ext cx="7010400" cy="1588"/>
          </a:xfrm>
          <a:prstGeom prst="straightConnector1">
            <a:avLst/>
          </a:prstGeom>
          <a:ln w="25400">
            <a:gradFill flip="none" rotWithShape="1">
              <a:gsLst>
                <a:gs pos="0">
                  <a:srgbClr val="FFF200"/>
                </a:gs>
                <a:gs pos="45000">
                  <a:srgbClr val="FF7A00"/>
                </a:gs>
                <a:gs pos="70000">
                  <a:srgbClr val="FF0300"/>
                </a:gs>
                <a:gs pos="100000">
                  <a:srgbClr val="4D0808"/>
                </a:gs>
              </a:gsLst>
              <a:lin ang="0" scaled="0"/>
              <a:tileRect/>
            </a:gradFill>
            <a:tailEnd type="arrow"/>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rot="5400000">
            <a:off x="2552700" y="2019300"/>
            <a:ext cx="76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09800" y="2209800"/>
            <a:ext cx="840295" cy="369332"/>
          </a:xfrm>
          <a:prstGeom prst="rect">
            <a:avLst/>
          </a:prstGeom>
          <a:noFill/>
        </p:spPr>
        <p:txBody>
          <a:bodyPr wrap="none" rtlCol="0">
            <a:spAutoFit/>
          </a:bodyPr>
          <a:lstStyle/>
          <a:p>
            <a:r>
              <a:rPr lang="en-US" b="1" dirty="0" smtClean="0"/>
              <a:t>Dump!</a:t>
            </a:r>
            <a:endParaRPr lang="en-US" b="1" dirty="0"/>
          </a:p>
        </p:txBody>
      </p:sp>
      <p:cxnSp>
        <p:nvCxnSpPr>
          <p:cNvPr id="18" name="直接连接符 17"/>
          <p:cNvCxnSpPr/>
          <p:nvPr/>
        </p:nvCxnSpPr>
        <p:spPr>
          <a:xfrm rot="5400000">
            <a:off x="7048500" y="2019300"/>
            <a:ext cx="76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69661" y="1840468"/>
            <a:ext cx="649537" cy="369332"/>
          </a:xfrm>
          <a:prstGeom prst="rect">
            <a:avLst/>
          </a:prstGeom>
          <a:noFill/>
        </p:spPr>
        <p:txBody>
          <a:bodyPr wrap="none" rtlCol="0">
            <a:spAutoFit/>
          </a:bodyPr>
          <a:lstStyle/>
          <a:p>
            <a:r>
              <a:rPr lang="en-US" i="1" dirty="0" smtClean="0"/>
              <a:t>Time</a:t>
            </a:r>
            <a:endParaRPr lang="en-US" i="1" dirty="0"/>
          </a:p>
        </p:txBody>
      </p:sp>
      <p:sp>
        <p:nvSpPr>
          <p:cNvPr id="21" name="TextBox 20"/>
          <p:cNvSpPr txBox="1"/>
          <p:nvPr/>
        </p:nvSpPr>
        <p:spPr>
          <a:xfrm>
            <a:off x="6705600" y="2209800"/>
            <a:ext cx="816249" cy="369332"/>
          </a:xfrm>
          <a:prstGeom prst="rect">
            <a:avLst/>
          </a:prstGeom>
          <a:noFill/>
        </p:spPr>
        <p:txBody>
          <a:bodyPr wrap="none" rtlCol="0">
            <a:spAutoFit/>
          </a:bodyPr>
          <a:lstStyle/>
          <a:p>
            <a:r>
              <a:rPr lang="en-US" b="1" dirty="0" smtClean="0"/>
              <a:t>Finish!</a:t>
            </a:r>
            <a:endParaRPr lang="en-US" b="1" dirty="0"/>
          </a:p>
        </p:txBody>
      </p:sp>
      <p:sp>
        <p:nvSpPr>
          <p:cNvPr id="24" name="TextBox 23"/>
          <p:cNvSpPr txBox="1"/>
          <p:nvPr/>
        </p:nvSpPr>
        <p:spPr>
          <a:xfrm>
            <a:off x="2589463" y="2971800"/>
            <a:ext cx="1263744" cy="584775"/>
          </a:xfrm>
          <a:prstGeom prst="rect">
            <a:avLst/>
          </a:prstGeom>
          <a:noFill/>
        </p:spPr>
        <p:txBody>
          <a:bodyPr wrap="none" rtlCol="0">
            <a:spAutoFit/>
          </a:bodyPr>
          <a:lstStyle/>
          <a:p>
            <a:pPr algn="ctr"/>
            <a:r>
              <a:rPr lang="en-US" sz="1600" dirty="0" smtClean="0"/>
              <a:t>Guest </a:t>
            </a:r>
          </a:p>
          <a:p>
            <a:pPr algn="ctr"/>
            <a:r>
              <a:rPr lang="en-US" sz="1600" dirty="0" smtClean="0"/>
              <a:t>Virtual Pages</a:t>
            </a:r>
            <a:endParaRPr lang="en-US" sz="1600" dirty="0"/>
          </a:p>
        </p:txBody>
      </p:sp>
      <p:sp>
        <p:nvSpPr>
          <p:cNvPr id="88" name="矩形 87"/>
          <p:cNvSpPr/>
          <p:nvPr/>
        </p:nvSpPr>
        <p:spPr>
          <a:xfrm>
            <a:off x="6934053" y="4267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p:cNvSpPr txBox="1"/>
          <p:nvPr/>
        </p:nvSpPr>
        <p:spPr>
          <a:xfrm>
            <a:off x="7238853" y="4191000"/>
            <a:ext cx="1295547" cy="369332"/>
          </a:xfrm>
          <a:prstGeom prst="rect">
            <a:avLst/>
          </a:prstGeom>
          <a:noFill/>
        </p:spPr>
        <p:txBody>
          <a:bodyPr wrap="none" rtlCol="0">
            <a:spAutoFit/>
          </a:bodyPr>
          <a:lstStyle/>
          <a:p>
            <a:r>
              <a:rPr lang="en-US" dirty="0" smtClean="0"/>
              <a:t>Unmodified</a:t>
            </a:r>
            <a:endParaRPr lang="en-US" dirty="0"/>
          </a:p>
        </p:txBody>
      </p:sp>
      <p:sp>
        <p:nvSpPr>
          <p:cNvPr id="154" name="矩形 153"/>
          <p:cNvSpPr/>
          <p:nvPr/>
        </p:nvSpPr>
        <p:spPr>
          <a:xfrm>
            <a:off x="6934053" y="45720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Box 154"/>
          <p:cNvSpPr txBox="1"/>
          <p:nvPr/>
        </p:nvSpPr>
        <p:spPr>
          <a:xfrm>
            <a:off x="7238853" y="4507468"/>
            <a:ext cx="1039067" cy="369332"/>
          </a:xfrm>
          <a:prstGeom prst="rect">
            <a:avLst/>
          </a:prstGeom>
          <a:noFill/>
        </p:spPr>
        <p:txBody>
          <a:bodyPr wrap="none" rtlCol="0">
            <a:spAutoFit/>
          </a:bodyPr>
          <a:lstStyle/>
          <a:p>
            <a:r>
              <a:rPr lang="en-US" dirty="0" smtClean="0"/>
              <a:t>Modified</a:t>
            </a:r>
            <a:endParaRPr lang="en-US" dirty="0"/>
          </a:p>
        </p:txBody>
      </p:sp>
      <p:sp>
        <p:nvSpPr>
          <p:cNvPr id="158" name="TextBox 157"/>
          <p:cNvSpPr txBox="1"/>
          <p:nvPr/>
        </p:nvSpPr>
        <p:spPr>
          <a:xfrm>
            <a:off x="3177390" y="1524000"/>
            <a:ext cx="3528210" cy="369332"/>
          </a:xfrm>
          <a:prstGeom prst="rect">
            <a:avLst/>
          </a:prstGeom>
          <a:noFill/>
        </p:spPr>
        <p:txBody>
          <a:bodyPr wrap="none" rtlCol="0">
            <a:spAutoFit/>
          </a:bodyPr>
          <a:lstStyle/>
          <a:p>
            <a:r>
              <a:rPr lang="en-US" b="1" dirty="0" smtClean="0"/>
              <a:t>Acquisition Duration (&gt;10 Seconds)</a:t>
            </a:r>
            <a:endParaRPr lang="en-US" b="1" dirty="0"/>
          </a:p>
        </p:txBody>
      </p:sp>
      <p:sp>
        <p:nvSpPr>
          <p:cNvPr id="167" name="TextBox 166"/>
          <p:cNvSpPr txBox="1"/>
          <p:nvPr/>
        </p:nvSpPr>
        <p:spPr>
          <a:xfrm>
            <a:off x="2514600" y="3785175"/>
            <a:ext cx="1363707" cy="584775"/>
          </a:xfrm>
          <a:prstGeom prst="rect">
            <a:avLst/>
          </a:prstGeom>
          <a:noFill/>
        </p:spPr>
        <p:txBody>
          <a:bodyPr wrap="none" rtlCol="0">
            <a:spAutoFit/>
          </a:bodyPr>
          <a:lstStyle/>
          <a:p>
            <a:pPr algn="ctr"/>
            <a:r>
              <a:rPr lang="en-US" sz="1600" dirty="0" smtClean="0"/>
              <a:t>Guest </a:t>
            </a:r>
          </a:p>
          <a:p>
            <a:pPr algn="ctr"/>
            <a:r>
              <a:rPr lang="en-US" sz="1600" dirty="0" smtClean="0"/>
              <a:t>Physical Pages</a:t>
            </a:r>
            <a:endParaRPr lang="en-US" sz="1600" dirty="0"/>
          </a:p>
        </p:txBody>
      </p:sp>
      <p:sp>
        <p:nvSpPr>
          <p:cNvPr id="168" name="TextBox 167"/>
          <p:cNvSpPr txBox="1"/>
          <p:nvPr/>
        </p:nvSpPr>
        <p:spPr>
          <a:xfrm>
            <a:off x="2520364" y="4586644"/>
            <a:ext cx="1363707" cy="584775"/>
          </a:xfrm>
          <a:prstGeom prst="rect">
            <a:avLst/>
          </a:prstGeom>
          <a:noFill/>
        </p:spPr>
        <p:txBody>
          <a:bodyPr wrap="none" rtlCol="0">
            <a:spAutoFit/>
          </a:bodyPr>
          <a:lstStyle/>
          <a:p>
            <a:pPr algn="ctr"/>
            <a:r>
              <a:rPr lang="en-US" sz="1600" dirty="0" smtClean="0"/>
              <a:t>Machine </a:t>
            </a:r>
          </a:p>
          <a:p>
            <a:pPr algn="ctr"/>
            <a:r>
              <a:rPr lang="en-US" sz="1600" dirty="0" smtClean="0"/>
              <a:t>Physical Pages</a:t>
            </a:r>
            <a:endParaRPr lang="en-US" sz="1600" dirty="0"/>
          </a:p>
        </p:txBody>
      </p:sp>
      <p:sp>
        <p:nvSpPr>
          <p:cNvPr id="225" name="矩形 224"/>
          <p:cNvSpPr/>
          <p:nvPr/>
        </p:nvSpPr>
        <p:spPr>
          <a:xfrm>
            <a:off x="6781653" y="3886200"/>
            <a:ext cx="1752600" cy="10668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Legend</a:t>
            </a:r>
            <a:endParaRPr lang="en-US" dirty="0">
              <a:solidFill>
                <a:schemeClr val="tx1"/>
              </a:solidFill>
            </a:endParaRPr>
          </a:p>
        </p:txBody>
      </p:sp>
      <p:sp>
        <p:nvSpPr>
          <p:cNvPr id="226" name="内容占位符 2"/>
          <p:cNvSpPr>
            <a:spLocks noGrp="1"/>
          </p:cNvSpPr>
          <p:nvPr>
            <p:ph idx="1"/>
          </p:nvPr>
        </p:nvSpPr>
        <p:spPr>
          <a:xfrm>
            <a:off x="533400" y="5334000"/>
            <a:ext cx="8610600" cy="1524000"/>
          </a:xfrm>
        </p:spPr>
        <p:txBody>
          <a:bodyPr>
            <a:normAutofit fontScale="70000" lnSpcReduction="20000"/>
          </a:bodyPr>
          <a:lstStyle/>
          <a:p>
            <a:r>
              <a:rPr lang="en-US" sz="2900" dirty="0" smtClean="0">
                <a:sym typeface="Wingdings" pitchFamily="2" charset="2"/>
              </a:rPr>
              <a:t>Identical Mapping on Nested Page Table</a:t>
            </a:r>
          </a:p>
          <a:p>
            <a:r>
              <a:rPr lang="en-US" sz="2900" b="1" dirty="0" smtClean="0">
                <a:solidFill>
                  <a:schemeClr val="accent6">
                    <a:lumMod val="75000"/>
                  </a:schemeClr>
                </a:solidFill>
                <a:effectLst>
                  <a:innerShdw blurRad="63500" dist="76200" dir="8940000">
                    <a:prstClr val="black">
                      <a:alpha val="55000"/>
                    </a:prstClr>
                  </a:innerShdw>
                </a:effectLst>
                <a:sym typeface="Wingdings" pitchFamily="2" charset="2"/>
              </a:rPr>
              <a:t>Modified Pages  Copy-on-Write mechanism on nested page table </a:t>
            </a:r>
          </a:p>
          <a:p>
            <a:r>
              <a:rPr lang="en-US" sz="2900" b="1" dirty="0" smtClean="0">
                <a:solidFill>
                  <a:schemeClr val="accent6">
                    <a:lumMod val="75000"/>
                  </a:schemeClr>
                </a:solidFill>
                <a:effectLst>
                  <a:innerShdw blurRad="63500" dist="76200" dir="8940000">
                    <a:prstClr val="black">
                      <a:alpha val="55000"/>
                    </a:prstClr>
                  </a:innerShdw>
                </a:effectLst>
                <a:sym typeface="Wingdings" pitchFamily="2" charset="2"/>
              </a:rPr>
              <a:t>Unmodified Pages  Dump remaining pages when handling frequent event</a:t>
            </a:r>
          </a:p>
          <a:p>
            <a:r>
              <a:rPr lang="en-US" sz="2800" dirty="0" smtClean="0">
                <a:sym typeface="Wingdings" pitchFamily="2" charset="2"/>
              </a:rPr>
              <a:t>Amortized  Dump multiple pages per trap</a:t>
            </a:r>
          </a:p>
          <a:p>
            <a:endParaRPr lang="en-US" sz="2800" dirty="0" smtClean="0">
              <a:sym typeface="Wingdings" pitchFamily="2" charset="2"/>
            </a:endParaRPr>
          </a:p>
          <a:p>
            <a:endParaRPr lang="en-US" sz="2400" dirty="0" smtClean="0">
              <a:sym typeface="Wingdings" pitchFamily="2" charset="2"/>
            </a:endParaRPr>
          </a:p>
        </p:txBody>
      </p:sp>
      <p:cxnSp>
        <p:nvCxnSpPr>
          <p:cNvPr id="103" name="直接连接符 102"/>
          <p:cNvCxnSpPr/>
          <p:nvPr/>
        </p:nvCxnSpPr>
        <p:spPr>
          <a:xfrm rot="10800000" flipV="1">
            <a:off x="5715000" y="2590800"/>
            <a:ext cx="685800" cy="304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矩形 105"/>
          <p:cNvSpPr/>
          <p:nvPr/>
        </p:nvSpPr>
        <p:spPr>
          <a:xfrm>
            <a:off x="2438400" y="2895600"/>
            <a:ext cx="4114800" cy="23622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矩形 65"/>
          <p:cNvSpPr/>
          <p:nvPr/>
        </p:nvSpPr>
        <p:spPr>
          <a:xfrm>
            <a:off x="38100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矩形 66"/>
          <p:cNvSpPr/>
          <p:nvPr/>
        </p:nvSpPr>
        <p:spPr>
          <a:xfrm>
            <a:off x="4114800" y="31242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矩形 67"/>
          <p:cNvSpPr/>
          <p:nvPr/>
        </p:nvSpPr>
        <p:spPr>
          <a:xfrm>
            <a:off x="44196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矩形 68"/>
          <p:cNvSpPr/>
          <p:nvPr/>
        </p:nvSpPr>
        <p:spPr>
          <a:xfrm>
            <a:off x="47244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矩形 69"/>
          <p:cNvSpPr/>
          <p:nvPr/>
        </p:nvSpPr>
        <p:spPr>
          <a:xfrm>
            <a:off x="50292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矩形 70"/>
          <p:cNvSpPr/>
          <p:nvPr/>
        </p:nvSpPr>
        <p:spPr>
          <a:xfrm>
            <a:off x="5334000" y="31242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矩形 71"/>
          <p:cNvSpPr/>
          <p:nvPr/>
        </p:nvSpPr>
        <p:spPr>
          <a:xfrm>
            <a:off x="56388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矩形 72"/>
          <p:cNvSpPr/>
          <p:nvPr/>
        </p:nvSpPr>
        <p:spPr>
          <a:xfrm>
            <a:off x="5943600" y="31242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矩形 73"/>
          <p:cNvSpPr/>
          <p:nvPr/>
        </p:nvSpPr>
        <p:spPr>
          <a:xfrm>
            <a:off x="38100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矩形 74"/>
          <p:cNvSpPr/>
          <p:nvPr/>
        </p:nvSpPr>
        <p:spPr>
          <a:xfrm>
            <a:off x="41148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矩形 75"/>
          <p:cNvSpPr/>
          <p:nvPr/>
        </p:nvSpPr>
        <p:spPr>
          <a:xfrm>
            <a:off x="4419600" y="3962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矩形 76"/>
          <p:cNvSpPr/>
          <p:nvPr/>
        </p:nvSpPr>
        <p:spPr>
          <a:xfrm>
            <a:off x="47244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矩形 77"/>
          <p:cNvSpPr/>
          <p:nvPr/>
        </p:nvSpPr>
        <p:spPr>
          <a:xfrm>
            <a:off x="5029200" y="3962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矩形 78"/>
          <p:cNvSpPr/>
          <p:nvPr/>
        </p:nvSpPr>
        <p:spPr>
          <a:xfrm>
            <a:off x="53340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矩形 89"/>
          <p:cNvSpPr/>
          <p:nvPr/>
        </p:nvSpPr>
        <p:spPr>
          <a:xfrm>
            <a:off x="5638800" y="3962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矩形 90"/>
          <p:cNvSpPr/>
          <p:nvPr/>
        </p:nvSpPr>
        <p:spPr>
          <a:xfrm>
            <a:off x="59436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矩形 91"/>
          <p:cNvSpPr/>
          <p:nvPr/>
        </p:nvSpPr>
        <p:spPr>
          <a:xfrm>
            <a:off x="3810000"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矩形 92"/>
          <p:cNvSpPr/>
          <p:nvPr/>
        </p:nvSpPr>
        <p:spPr>
          <a:xfrm>
            <a:off x="4114800"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矩形 93"/>
          <p:cNvSpPr/>
          <p:nvPr/>
        </p:nvSpPr>
        <p:spPr>
          <a:xfrm>
            <a:off x="4419600" y="4724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矩形 94"/>
          <p:cNvSpPr/>
          <p:nvPr/>
        </p:nvSpPr>
        <p:spPr>
          <a:xfrm>
            <a:off x="4724400"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矩形 95"/>
          <p:cNvSpPr/>
          <p:nvPr/>
        </p:nvSpPr>
        <p:spPr>
          <a:xfrm>
            <a:off x="5029200" y="4724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矩形 96"/>
          <p:cNvSpPr/>
          <p:nvPr/>
        </p:nvSpPr>
        <p:spPr>
          <a:xfrm>
            <a:off x="5334000"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矩形 97"/>
          <p:cNvSpPr/>
          <p:nvPr/>
        </p:nvSpPr>
        <p:spPr>
          <a:xfrm>
            <a:off x="5638800" y="4724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矩形 98"/>
          <p:cNvSpPr/>
          <p:nvPr/>
        </p:nvSpPr>
        <p:spPr>
          <a:xfrm>
            <a:off x="5943600"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0" name="直接箭头连接符 99"/>
          <p:cNvCxnSpPr/>
          <p:nvPr/>
        </p:nvCxnSpPr>
        <p:spPr>
          <a:xfrm rot="16200000" flipH="1">
            <a:off x="3809999" y="3505201"/>
            <a:ext cx="6096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直接箭头连接符 100"/>
          <p:cNvCxnSpPr/>
          <p:nvPr/>
        </p:nvCxnSpPr>
        <p:spPr>
          <a:xfrm rot="16200000" flipH="1">
            <a:off x="4114798" y="3505200"/>
            <a:ext cx="609600" cy="30480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直接箭头连接符 101"/>
          <p:cNvCxnSpPr/>
          <p:nvPr/>
        </p:nvCxnSpPr>
        <p:spPr>
          <a:xfrm rot="16200000" flipH="1">
            <a:off x="5029199" y="3505201"/>
            <a:ext cx="609600" cy="3047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4" name="直接箭头连接符 103"/>
          <p:cNvCxnSpPr/>
          <p:nvPr/>
        </p:nvCxnSpPr>
        <p:spPr>
          <a:xfrm rot="16200000" flipH="1">
            <a:off x="5333999" y="3505201"/>
            <a:ext cx="6096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直接箭头连接符 104"/>
          <p:cNvCxnSpPr/>
          <p:nvPr/>
        </p:nvCxnSpPr>
        <p:spPr>
          <a:xfrm rot="5400000">
            <a:off x="3962399" y="3352801"/>
            <a:ext cx="609600"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直接箭头连接符 106"/>
          <p:cNvCxnSpPr/>
          <p:nvPr/>
        </p:nvCxnSpPr>
        <p:spPr>
          <a:xfrm rot="5400000">
            <a:off x="4571999" y="3657601"/>
            <a:ext cx="609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直接箭头连接符 107"/>
          <p:cNvCxnSpPr/>
          <p:nvPr/>
        </p:nvCxnSpPr>
        <p:spPr>
          <a:xfrm rot="16200000" flipH="1">
            <a:off x="5638799" y="3505201"/>
            <a:ext cx="6096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直接箭头连接符 108"/>
          <p:cNvCxnSpPr/>
          <p:nvPr/>
        </p:nvCxnSpPr>
        <p:spPr>
          <a:xfrm rot="5400000">
            <a:off x="5333999" y="3200401"/>
            <a:ext cx="609600" cy="914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直接箭头连接符 109"/>
          <p:cNvCxnSpPr/>
          <p:nvPr/>
        </p:nvCxnSpPr>
        <p:spPr>
          <a:xfrm rot="5400000">
            <a:off x="36949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直接箭头连接符 110"/>
          <p:cNvCxnSpPr/>
          <p:nvPr/>
        </p:nvCxnSpPr>
        <p:spPr>
          <a:xfrm rot="5400000">
            <a:off x="49141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2" name="直接箭头连接符 111"/>
          <p:cNvCxnSpPr/>
          <p:nvPr/>
        </p:nvCxnSpPr>
        <p:spPr>
          <a:xfrm rot="5400000">
            <a:off x="52189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直接箭头连接符 112"/>
          <p:cNvCxnSpPr/>
          <p:nvPr/>
        </p:nvCxnSpPr>
        <p:spPr>
          <a:xfrm rot="5400000">
            <a:off x="5522911" y="4456906"/>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 name="直接箭头连接符 113"/>
          <p:cNvCxnSpPr/>
          <p:nvPr/>
        </p:nvCxnSpPr>
        <p:spPr>
          <a:xfrm rot="5400000">
            <a:off x="58285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直接箭头连接符 114"/>
          <p:cNvCxnSpPr/>
          <p:nvPr/>
        </p:nvCxnSpPr>
        <p:spPr>
          <a:xfrm rot="5400000">
            <a:off x="39997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6" name="直接箭头连接符 115"/>
          <p:cNvCxnSpPr/>
          <p:nvPr/>
        </p:nvCxnSpPr>
        <p:spPr>
          <a:xfrm rot="5400000">
            <a:off x="46093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7" name="直接箭头连接符 116"/>
          <p:cNvCxnSpPr/>
          <p:nvPr/>
        </p:nvCxnSpPr>
        <p:spPr>
          <a:xfrm rot="5400000">
            <a:off x="43045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Virtual Snapshot</a:t>
            </a:r>
            <a:endParaRPr lang="en-US" dirty="0"/>
          </a:p>
        </p:txBody>
      </p:sp>
      <p:sp>
        <p:nvSpPr>
          <p:cNvPr id="4" name="灯片编号占位符 3"/>
          <p:cNvSpPr>
            <a:spLocks noGrp="1"/>
          </p:cNvSpPr>
          <p:nvPr>
            <p:ph type="sldNum" sz="quarter" idx="12"/>
          </p:nvPr>
        </p:nvSpPr>
        <p:spPr/>
        <p:txBody>
          <a:bodyPr/>
          <a:lstStyle/>
          <a:p>
            <a:fld id="{AC58C58F-B88F-4CC6-8F32-591A421A0164}" type="slidenum">
              <a:rPr lang="en-US" smtClean="0"/>
              <a:pPr/>
              <a:t>8</a:t>
            </a:fld>
            <a:endParaRPr lang="en-US" dirty="0"/>
          </a:p>
        </p:txBody>
      </p:sp>
      <p:cxnSp>
        <p:nvCxnSpPr>
          <p:cNvPr id="13" name="直接箭头连接符 12"/>
          <p:cNvCxnSpPr/>
          <p:nvPr/>
        </p:nvCxnSpPr>
        <p:spPr>
          <a:xfrm>
            <a:off x="1295400" y="2057400"/>
            <a:ext cx="7010400" cy="1588"/>
          </a:xfrm>
          <a:prstGeom prst="straightConnector1">
            <a:avLst/>
          </a:prstGeom>
          <a:ln w="25400">
            <a:gradFill flip="none" rotWithShape="1">
              <a:gsLst>
                <a:gs pos="0">
                  <a:srgbClr val="FFF200"/>
                </a:gs>
                <a:gs pos="45000">
                  <a:srgbClr val="FF7A00"/>
                </a:gs>
                <a:gs pos="70000">
                  <a:srgbClr val="FF0300"/>
                </a:gs>
                <a:gs pos="100000">
                  <a:srgbClr val="4D0808"/>
                </a:gs>
              </a:gsLst>
              <a:lin ang="0" scaled="0"/>
              <a:tileRect/>
            </a:gradFill>
            <a:tailEnd type="arrow"/>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rot="5400000">
            <a:off x="2552700" y="2019300"/>
            <a:ext cx="76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09800" y="2209800"/>
            <a:ext cx="840295" cy="369332"/>
          </a:xfrm>
          <a:prstGeom prst="rect">
            <a:avLst/>
          </a:prstGeom>
          <a:noFill/>
        </p:spPr>
        <p:txBody>
          <a:bodyPr wrap="none" rtlCol="0">
            <a:spAutoFit/>
          </a:bodyPr>
          <a:lstStyle/>
          <a:p>
            <a:r>
              <a:rPr lang="en-US" b="1" dirty="0" smtClean="0"/>
              <a:t>Dump!</a:t>
            </a:r>
            <a:endParaRPr lang="en-US" b="1" dirty="0"/>
          </a:p>
        </p:txBody>
      </p:sp>
      <p:cxnSp>
        <p:nvCxnSpPr>
          <p:cNvPr id="18" name="直接连接符 17"/>
          <p:cNvCxnSpPr/>
          <p:nvPr/>
        </p:nvCxnSpPr>
        <p:spPr>
          <a:xfrm rot="5400000">
            <a:off x="7048500" y="2019300"/>
            <a:ext cx="76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69661" y="1840468"/>
            <a:ext cx="649537" cy="369332"/>
          </a:xfrm>
          <a:prstGeom prst="rect">
            <a:avLst/>
          </a:prstGeom>
          <a:noFill/>
        </p:spPr>
        <p:txBody>
          <a:bodyPr wrap="none" rtlCol="0">
            <a:spAutoFit/>
          </a:bodyPr>
          <a:lstStyle/>
          <a:p>
            <a:r>
              <a:rPr lang="en-US" i="1" dirty="0" smtClean="0"/>
              <a:t>Time</a:t>
            </a:r>
            <a:endParaRPr lang="en-US" i="1" dirty="0"/>
          </a:p>
        </p:txBody>
      </p:sp>
      <p:sp>
        <p:nvSpPr>
          <p:cNvPr id="21" name="TextBox 20"/>
          <p:cNvSpPr txBox="1"/>
          <p:nvPr/>
        </p:nvSpPr>
        <p:spPr>
          <a:xfrm>
            <a:off x="6705600" y="2209800"/>
            <a:ext cx="816249" cy="369332"/>
          </a:xfrm>
          <a:prstGeom prst="rect">
            <a:avLst/>
          </a:prstGeom>
          <a:noFill/>
        </p:spPr>
        <p:txBody>
          <a:bodyPr wrap="none" rtlCol="0">
            <a:spAutoFit/>
          </a:bodyPr>
          <a:lstStyle/>
          <a:p>
            <a:r>
              <a:rPr lang="en-US" b="1" dirty="0" smtClean="0"/>
              <a:t>Finish!</a:t>
            </a:r>
            <a:endParaRPr lang="en-US" b="1" dirty="0"/>
          </a:p>
        </p:txBody>
      </p:sp>
      <p:sp>
        <p:nvSpPr>
          <p:cNvPr id="24" name="TextBox 23"/>
          <p:cNvSpPr txBox="1"/>
          <p:nvPr/>
        </p:nvSpPr>
        <p:spPr>
          <a:xfrm>
            <a:off x="2589463" y="2971800"/>
            <a:ext cx="1263744" cy="584775"/>
          </a:xfrm>
          <a:prstGeom prst="rect">
            <a:avLst/>
          </a:prstGeom>
          <a:noFill/>
        </p:spPr>
        <p:txBody>
          <a:bodyPr wrap="none" rtlCol="0">
            <a:spAutoFit/>
          </a:bodyPr>
          <a:lstStyle/>
          <a:p>
            <a:pPr algn="ctr"/>
            <a:r>
              <a:rPr lang="en-US" sz="1600" dirty="0" smtClean="0"/>
              <a:t>Guest </a:t>
            </a:r>
          </a:p>
          <a:p>
            <a:pPr algn="ctr"/>
            <a:r>
              <a:rPr lang="en-US" sz="1600" dirty="0" smtClean="0"/>
              <a:t>Virtual Pages</a:t>
            </a:r>
            <a:endParaRPr lang="en-US" sz="1600" dirty="0"/>
          </a:p>
        </p:txBody>
      </p:sp>
      <p:sp>
        <p:nvSpPr>
          <p:cNvPr id="88" name="矩形 87"/>
          <p:cNvSpPr/>
          <p:nvPr/>
        </p:nvSpPr>
        <p:spPr>
          <a:xfrm>
            <a:off x="6934053" y="4267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p:cNvSpPr txBox="1"/>
          <p:nvPr/>
        </p:nvSpPr>
        <p:spPr>
          <a:xfrm>
            <a:off x="7238853" y="4191000"/>
            <a:ext cx="1295547" cy="369332"/>
          </a:xfrm>
          <a:prstGeom prst="rect">
            <a:avLst/>
          </a:prstGeom>
          <a:noFill/>
        </p:spPr>
        <p:txBody>
          <a:bodyPr wrap="none" rtlCol="0">
            <a:spAutoFit/>
          </a:bodyPr>
          <a:lstStyle/>
          <a:p>
            <a:r>
              <a:rPr lang="en-US" dirty="0" smtClean="0"/>
              <a:t>Unmodified</a:t>
            </a:r>
            <a:endParaRPr lang="en-US" dirty="0"/>
          </a:p>
        </p:txBody>
      </p:sp>
      <p:sp>
        <p:nvSpPr>
          <p:cNvPr id="154" name="矩形 153"/>
          <p:cNvSpPr/>
          <p:nvPr/>
        </p:nvSpPr>
        <p:spPr>
          <a:xfrm>
            <a:off x="6934053" y="45720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TextBox 154"/>
          <p:cNvSpPr txBox="1"/>
          <p:nvPr/>
        </p:nvSpPr>
        <p:spPr>
          <a:xfrm>
            <a:off x="7238853" y="4507468"/>
            <a:ext cx="1039067" cy="369332"/>
          </a:xfrm>
          <a:prstGeom prst="rect">
            <a:avLst/>
          </a:prstGeom>
          <a:noFill/>
        </p:spPr>
        <p:txBody>
          <a:bodyPr wrap="none" rtlCol="0">
            <a:spAutoFit/>
          </a:bodyPr>
          <a:lstStyle/>
          <a:p>
            <a:r>
              <a:rPr lang="en-US" dirty="0" smtClean="0"/>
              <a:t>Modified</a:t>
            </a:r>
            <a:endParaRPr lang="en-US" dirty="0"/>
          </a:p>
        </p:txBody>
      </p:sp>
      <p:sp>
        <p:nvSpPr>
          <p:cNvPr id="158" name="TextBox 157"/>
          <p:cNvSpPr txBox="1"/>
          <p:nvPr/>
        </p:nvSpPr>
        <p:spPr>
          <a:xfrm>
            <a:off x="3177390" y="1524000"/>
            <a:ext cx="3528210" cy="369332"/>
          </a:xfrm>
          <a:prstGeom prst="rect">
            <a:avLst/>
          </a:prstGeom>
          <a:noFill/>
        </p:spPr>
        <p:txBody>
          <a:bodyPr wrap="none" rtlCol="0">
            <a:spAutoFit/>
          </a:bodyPr>
          <a:lstStyle/>
          <a:p>
            <a:r>
              <a:rPr lang="en-US" b="1" dirty="0" smtClean="0"/>
              <a:t>Acquisition Duration (&gt;10 Seconds)</a:t>
            </a:r>
            <a:endParaRPr lang="en-US" b="1" dirty="0"/>
          </a:p>
        </p:txBody>
      </p:sp>
      <p:sp>
        <p:nvSpPr>
          <p:cNvPr id="167" name="TextBox 166"/>
          <p:cNvSpPr txBox="1"/>
          <p:nvPr/>
        </p:nvSpPr>
        <p:spPr>
          <a:xfrm>
            <a:off x="2514600" y="3785175"/>
            <a:ext cx="1363707" cy="584775"/>
          </a:xfrm>
          <a:prstGeom prst="rect">
            <a:avLst/>
          </a:prstGeom>
          <a:noFill/>
        </p:spPr>
        <p:txBody>
          <a:bodyPr wrap="none" rtlCol="0">
            <a:spAutoFit/>
          </a:bodyPr>
          <a:lstStyle/>
          <a:p>
            <a:pPr algn="ctr"/>
            <a:r>
              <a:rPr lang="en-US" sz="1600" dirty="0" smtClean="0"/>
              <a:t>Guest </a:t>
            </a:r>
          </a:p>
          <a:p>
            <a:pPr algn="ctr"/>
            <a:r>
              <a:rPr lang="en-US" sz="1600" dirty="0" smtClean="0"/>
              <a:t>Physical Pages</a:t>
            </a:r>
            <a:endParaRPr lang="en-US" sz="1600" dirty="0"/>
          </a:p>
        </p:txBody>
      </p:sp>
      <p:sp>
        <p:nvSpPr>
          <p:cNvPr id="168" name="TextBox 167"/>
          <p:cNvSpPr txBox="1"/>
          <p:nvPr/>
        </p:nvSpPr>
        <p:spPr>
          <a:xfrm>
            <a:off x="2520364" y="4586644"/>
            <a:ext cx="1363707" cy="584775"/>
          </a:xfrm>
          <a:prstGeom prst="rect">
            <a:avLst/>
          </a:prstGeom>
          <a:noFill/>
        </p:spPr>
        <p:txBody>
          <a:bodyPr wrap="none" rtlCol="0">
            <a:spAutoFit/>
          </a:bodyPr>
          <a:lstStyle/>
          <a:p>
            <a:pPr algn="ctr"/>
            <a:r>
              <a:rPr lang="en-US" sz="1600" dirty="0" smtClean="0"/>
              <a:t>Machine </a:t>
            </a:r>
          </a:p>
          <a:p>
            <a:pPr algn="ctr"/>
            <a:r>
              <a:rPr lang="en-US" sz="1600" dirty="0" smtClean="0"/>
              <a:t>Physical Pages</a:t>
            </a:r>
            <a:endParaRPr lang="en-US" sz="1600" dirty="0"/>
          </a:p>
        </p:txBody>
      </p:sp>
      <p:sp>
        <p:nvSpPr>
          <p:cNvPr id="225" name="矩形 224"/>
          <p:cNvSpPr/>
          <p:nvPr/>
        </p:nvSpPr>
        <p:spPr>
          <a:xfrm>
            <a:off x="6781653" y="3886200"/>
            <a:ext cx="1752600" cy="13716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Legend</a:t>
            </a:r>
            <a:endParaRPr lang="en-US" dirty="0">
              <a:solidFill>
                <a:schemeClr val="tx1"/>
              </a:solidFill>
            </a:endParaRPr>
          </a:p>
        </p:txBody>
      </p:sp>
      <p:sp>
        <p:nvSpPr>
          <p:cNvPr id="226" name="内容占位符 2"/>
          <p:cNvSpPr>
            <a:spLocks noGrp="1"/>
          </p:cNvSpPr>
          <p:nvPr>
            <p:ph idx="1"/>
          </p:nvPr>
        </p:nvSpPr>
        <p:spPr>
          <a:xfrm>
            <a:off x="533400" y="5334000"/>
            <a:ext cx="8610600" cy="1295400"/>
          </a:xfrm>
        </p:spPr>
        <p:txBody>
          <a:bodyPr>
            <a:normAutofit fontScale="70000" lnSpcReduction="20000"/>
          </a:bodyPr>
          <a:lstStyle/>
          <a:p>
            <a:r>
              <a:rPr lang="en-US" sz="2900" dirty="0" smtClean="0">
                <a:sym typeface="Wingdings" pitchFamily="2" charset="2"/>
              </a:rPr>
              <a:t>Identical Mapping on Nested Page Table</a:t>
            </a:r>
          </a:p>
          <a:p>
            <a:r>
              <a:rPr lang="en-US" sz="2900" dirty="0" smtClean="0">
                <a:sym typeface="Wingdings" pitchFamily="2" charset="2"/>
              </a:rPr>
              <a:t>Modified Pages  Copy-on-Write mechanism on nested page table </a:t>
            </a:r>
          </a:p>
          <a:p>
            <a:r>
              <a:rPr lang="en-US" sz="2900" dirty="0" smtClean="0">
                <a:sym typeface="Wingdings" pitchFamily="2" charset="2"/>
              </a:rPr>
              <a:t>Unmodified Pages  Dump remaining pages when handling frequent event</a:t>
            </a:r>
          </a:p>
          <a:p>
            <a:r>
              <a:rPr lang="en-US" sz="2900" b="1" dirty="0" smtClean="0">
                <a:solidFill>
                  <a:schemeClr val="accent6">
                    <a:lumMod val="75000"/>
                  </a:schemeClr>
                </a:solidFill>
                <a:effectLst>
                  <a:innerShdw blurRad="63500" dist="76200" dir="8940000">
                    <a:prstClr val="black">
                      <a:alpha val="55000"/>
                    </a:prstClr>
                  </a:innerShdw>
                </a:effectLst>
                <a:sym typeface="Wingdings" pitchFamily="2" charset="2"/>
              </a:rPr>
              <a:t>Amortized  Dump multiple pages per trap</a:t>
            </a:r>
          </a:p>
          <a:p>
            <a:endParaRPr lang="en-US" sz="2800" dirty="0" smtClean="0">
              <a:sym typeface="Wingdings" pitchFamily="2" charset="2"/>
            </a:endParaRPr>
          </a:p>
          <a:p>
            <a:endParaRPr lang="en-US" sz="2400" dirty="0" smtClean="0">
              <a:sym typeface="Wingdings" pitchFamily="2" charset="2"/>
            </a:endParaRPr>
          </a:p>
        </p:txBody>
      </p:sp>
      <p:cxnSp>
        <p:nvCxnSpPr>
          <p:cNvPr id="103" name="直接连接符 102"/>
          <p:cNvCxnSpPr/>
          <p:nvPr/>
        </p:nvCxnSpPr>
        <p:spPr>
          <a:xfrm rot="10800000" flipV="1">
            <a:off x="5715000" y="2590800"/>
            <a:ext cx="685800" cy="304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矩形 105"/>
          <p:cNvSpPr/>
          <p:nvPr/>
        </p:nvSpPr>
        <p:spPr>
          <a:xfrm>
            <a:off x="2438400" y="2895600"/>
            <a:ext cx="4114800" cy="23622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矩形 65"/>
          <p:cNvSpPr/>
          <p:nvPr/>
        </p:nvSpPr>
        <p:spPr>
          <a:xfrm>
            <a:off x="38100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矩形 66"/>
          <p:cNvSpPr/>
          <p:nvPr/>
        </p:nvSpPr>
        <p:spPr>
          <a:xfrm>
            <a:off x="4114800" y="31242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矩形 67"/>
          <p:cNvSpPr/>
          <p:nvPr/>
        </p:nvSpPr>
        <p:spPr>
          <a:xfrm>
            <a:off x="44196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矩形 68"/>
          <p:cNvSpPr/>
          <p:nvPr/>
        </p:nvSpPr>
        <p:spPr>
          <a:xfrm>
            <a:off x="47244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矩形 69"/>
          <p:cNvSpPr/>
          <p:nvPr/>
        </p:nvSpPr>
        <p:spPr>
          <a:xfrm>
            <a:off x="50292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矩形 70"/>
          <p:cNvSpPr/>
          <p:nvPr/>
        </p:nvSpPr>
        <p:spPr>
          <a:xfrm>
            <a:off x="5334000" y="31242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矩形 71"/>
          <p:cNvSpPr/>
          <p:nvPr/>
        </p:nvSpPr>
        <p:spPr>
          <a:xfrm>
            <a:off x="5638800" y="31242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矩形 72"/>
          <p:cNvSpPr/>
          <p:nvPr/>
        </p:nvSpPr>
        <p:spPr>
          <a:xfrm>
            <a:off x="5943600" y="31242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矩形 73"/>
          <p:cNvSpPr/>
          <p:nvPr/>
        </p:nvSpPr>
        <p:spPr>
          <a:xfrm>
            <a:off x="38100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矩形 74"/>
          <p:cNvSpPr/>
          <p:nvPr/>
        </p:nvSpPr>
        <p:spPr>
          <a:xfrm>
            <a:off x="41148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矩形 75"/>
          <p:cNvSpPr/>
          <p:nvPr/>
        </p:nvSpPr>
        <p:spPr>
          <a:xfrm>
            <a:off x="4419600" y="3962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矩形 76"/>
          <p:cNvSpPr/>
          <p:nvPr/>
        </p:nvSpPr>
        <p:spPr>
          <a:xfrm>
            <a:off x="47244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矩形 77"/>
          <p:cNvSpPr/>
          <p:nvPr/>
        </p:nvSpPr>
        <p:spPr>
          <a:xfrm>
            <a:off x="5029200" y="3962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矩形 78"/>
          <p:cNvSpPr/>
          <p:nvPr/>
        </p:nvSpPr>
        <p:spPr>
          <a:xfrm>
            <a:off x="53340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矩形 89"/>
          <p:cNvSpPr/>
          <p:nvPr/>
        </p:nvSpPr>
        <p:spPr>
          <a:xfrm>
            <a:off x="5638800" y="3962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矩形 90"/>
          <p:cNvSpPr/>
          <p:nvPr/>
        </p:nvSpPr>
        <p:spPr>
          <a:xfrm>
            <a:off x="5943600" y="3962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矩形 91"/>
          <p:cNvSpPr/>
          <p:nvPr/>
        </p:nvSpPr>
        <p:spPr>
          <a:xfrm>
            <a:off x="3810000" y="4724400"/>
            <a:ext cx="304800" cy="2286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矩形 92"/>
          <p:cNvSpPr/>
          <p:nvPr/>
        </p:nvSpPr>
        <p:spPr>
          <a:xfrm>
            <a:off x="4114800" y="4724400"/>
            <a:ext cx="304800" cy="2286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矩形 93"/>
          <p:cNvSpPr/>
          <p:nvPr/>
        </p:nvSpPr>
        <p:spPr>
          <a:xfrm>
            <a:off x="4419600" y="4724400"/>
            <a:ext cx="304800" cy="2286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矩形 94"/>
          <p:cNvSpPr/>
          <p:nvPr/>
        </p:nvSpPr>
        <p:spPr>
          <a:xfrm>
            <a:off x="4724400" y="4724400"/>
            <a:ext cx="304800" cy="2286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矩形 95"/>
          <p:cNvSpPr/>
          <p:nvPr/>
        </p:nvSpPr>
        <p:spPr>
          <a:xfrm>
            <a:off x="5029200" y="4724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矩形 96"/>
          <p:cNvSpPr/>
          <p:nvPr/>
        </p:nvSpPr>
        <p:spPr>
          <a:xfrm>
            <a:off x="5334000"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矩形 97"/>
          <p:cNvSpPr/>
          <p:nvPr/>
        </p:nvSpPr>
        <p:spPr>
          <a:xfrm>
            <a:off x="5638800" y="4724400"/>
            <a:ext cx="304800" cy="22860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矩形 98"/>
          <p:cNvSpPr/>
          <p:nvPr/>
        </p:nvSpPr>
        <p:spPr>
          <a:xfrm>
            <a:off x="5943600" y="4724400"/>
            <a:ext cx="3048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0" name="直接箭头连接符 99"/>
          <p:cNvCxnSpPr/>
          <p:nvPr/>
        </p:nvCxnSpPr>
        <p:spPr>
          <a:xfrm rot="16200000" flipH="1">
            <a:off x="3809999" y="3505201"/>
            <a:ext cx="6096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直接箭头连接符 100"/>
          <p:cNvCxnSpPr/>
          <p:nvPr/>
        </p:nvCxnSpPr>
        <p:spPr>
          <a:xfrm rot="16200000" flipH="1">
            <a:off x="4114798" y="3505200"/>
            <a:ext cx="609600" cy="30480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直接箭头连接符 101"/>
          <p:cNvCxnSpPr/>
          <p:nvPr/>
        </p:nvCxnSpPr>
        <p:spPr>
          <a:xfrm rot="16200000" flipH="1">
            <a:off x="5029199" y="3505201"/>
            <a:ext cx="609600" cy="30479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4" name="直接箭头连接符 103"/>
          <p:cNvCxnSpPr/>
          <p:nvPr/>
        </p:nvCxnSpPr>
        <p:spPr>
          <a:xfrm rot="16200000" flipH="1">
            <a:off x="5333999" y="3505201"/>
            <a:ext cx="6096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直接箭头连接符 104"/>
          <p:cNvCxnSpPr/>
          <p:nvPr/>
        </p:nvCxnSpPr>
        <p:spPr>
          <a:xfrm rot="5400000">
            <a:off x="3962399" y="3352801"/>
            <a:ext cx="609600"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7" name="直接箭头连接符 106"/>
          <p:cNvCxnSpPr/>
          <p:nvPr/>
        </p:nvCxnSpPr>
        <p:spPr>
          <a:xfrm rot="5400000">
            <a:off x="4571999" y="3657601"/>
            <a:ext cx="6096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直接箭头连接符 107"/>
          <p:cNvCxnSpPr/>
          <p:nvPr/>
        </p:nvCxnSpPr>
        <p:spPr>
          <a:xfrm rot="16200000" flipH="1">
            <a:off x="5638799" y="3505201"/>
            <a:ext cx="6096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直接箭头连接符 108"/>
          <p:cNvCxnSpPr/>
          <p:nvPr/>
        </p:nvCxnSpPr>
        <p:spPr>
          <a:xfrm rot="5400000">
            <a:off x="5333999" y="3200401"/>
            <a:ext cx="609600" cy="914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直接箭头连接符 109"/>
          <p:cNvCxnSpPr/>
          <p:nvPr/>
        </p:nvCxnSpPr>
        <p:spPr>
          <a:xfrm rot="5400000">
            <a:off x="36949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直接箭头连接符 110"/>
          <p:cNvCxnSpPr/>
          <p:nvPr/>
        </p:nvCxnSpPr>
        <p:spPr>
          <a:xfrm rot="5400000">
            <a:off x="49141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2" name="直接箭头连接符 111"/>
          <p:cNvCxnSpPr/>
          <p:nvPr/>
        </p:nvCxnSpPr>
        <p:spPr>
          <a:xfrm rot="5400000">
            <a:off x="52189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直接箭头连接符 112"/>
          <p:cNvCxnSpPr/>
          <p:nvPr/>
        </p:nvCxnSpPr>
        <p:spPr>
          <a:xfrm rot="5400000">
            <a:off x="5522911" y="4456906"/>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4" name="直接箭头连接符 113"/>
          <p:cNvCxnSpPr/>
          <p:nvPr/>
        </p:nvCxnSpPr>
        <p:spPr>
          <a:xfrm rot="5400000">
            <a:off x="58285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5" name="直接箭头连接符 114"/>
          <p:cNvCxnSpPr/>
          <p:nvPr/>
        </p:nvCxnSpPr>
        <p:spPr>
          <a:xfrm rot="5400000">
            <a:off x="39997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6" name="直接箭头连接符 115"/>
          <p:cNvCxnSpPr/>
          <p:nvPr/>
        </p:nvCxnSpPr>
        <p:spPr>
          <a:xfrm rot="5400000">
            <a:off x="46093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7" name="直接箭头连接符 116"/>
          <p:cNvCxnSpPr/>
          <p:nvPr/>
        </p:nvCxnSpPr>
        <p:spPr>
          <a:xfrm rot="5400000">
            <a:off x="4304505" y="4457700"/>
            <a:ext cx="5334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矩形 61"/>
          <p:cNvSpPr/>
          <p:nvPr/>
        </p:nvSpPr>
        <p:spPr>
          <a:xfrm>
            <a:off x="6934200" y="4876800"/>
            <a:ext cx="304800" cy="2286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7239000" y="4812268"/>
            <a:ext cx="1039067" cy="369332"/>
          </a:xfrm>
          <a:prstGeom prst="rect">
            <a:avLst/>
          </a:prstGeom>
          <a:noFill/>
        </p:spPr>
        <p:txBody>
          <a:bodyPr wrap="none" rtlCol="0">
            <a:spAutoFit/>
          </a:bodyPr>
          <a:lstStyle/>
          <a:p>
            <a:r>
              <a:rPr lang="en-US" dirty="0" smtClean="0"/>
              <a:t>Dumping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Implementation</a:t>
            </a:r>
            <a:endParaRPr lang="en-US" dirty="0"/>
          </a:p>
        </p:txBody>
      </p:sp>
      <p:sp>
        <p:nvSpPr>
          <p:cNvPr id="3" name="内容占位符 2"/>
          <p:cNvSpPr>
            <a:spLocks noGrp="1"/>
          </p:cNvSpPr>
          <p:nvPr>
            <p:ph idx="1"/>
          </p:nvPr>
        </p:nvSpPr>
        <p:spPr/>
        <p:txBody>
          <a:bodyPr/>
          <a:lstStyle/>
          <a:p>
            <a:r>
              <a:rPr lang="en-US" dirty="0" smtClean="0"/>
              <a:t>Based on Techniques:</a:t>
            </a:r>
          </a:p>
          <a:p>
            <a:pPr lvl="1"/>
            <a:r>
              <a:rPr lang="en-US" dirty="0" smtClean="0"/>
              <a:t>Intel® VT-x</a:t>
            </a:r>
          </a:p>
          <a:p>
            <a:pPr lvl="1"/>
            <a:r>
              <a:rPr lang="en-US" dirty="0" smtClean="0"/>
              <a:t>EPT for Nested Paging </a:t>
            </a:r>
          </a:p>
          <a:p>
            <a:r>
              <a:rPr lang="en-US" dirty="0" smtClean="0"/>
              <a:t>Vis Prototype</a:t>
            </a:r>
          </a:p>
          <a:p>
            <a:pPr lvl="1"/>
            <a:r>
              <a:rPr lang="en-US" dirty="0" smtClean="0"/>
              <a:t>Support Windows 7 i386 (</a:t>
            </a:r>
            <a:r>
              <a:rPr lang="en-US" dirty="0" err="1" smtClean="0"/>
              <a:t>Uniprocessor</a:t>
            </a:r>
            <a:r>
              <a:rPr lang="en-US" dirty="0" smtClean="0"/>
              <a:t>)</a:t>
            </a:r>
          </a:p>
          <a:p>
            <a:pPr lvl="1"/>
            <a:r>
              <a:rPr lang="en-US" altLang="zh-CN" dirty="0" smtClean="0"/>
              <a:t>Tailored from </a:t>
            </a:r>
            <a:r>
              <a:rPr lang="en-US" altLang="zh-CN" dirty="0" err="1" smtClean="0"/>
              <a:t>NewBluePill</a:t>
            </a:r>
            <a:r>
              <a:rPr lang="en-US" altLang="zh-CN" dirty="0" smtClean="0"/>
              <a:t> (Hypervisor based virus)</a:t>
            </a:r>
            <a:endParaRPr lang="en-US" dirty="0" smtClean="0"/>
          </a:p>
          <a:p>
            <a:pPr lvl="1"/>
            <a:endParaRPr lang="en-US" dirty="0"/>
          </a:p>
        </p:txBody>
      </p:sp>
      <p:sp>
        <p:nvSpPr>
          <p:cNvPr id="4" name="灯片编号占位符 3"/>
          <p:cNvSpPr>
            <a:spLocks noGrp="1"/>
          </p:cNvSpPr>
          <p:nvPr>
            <p:ph type="sldNum" sz="quarter" idx="12"/>
          </p:nvPr>
        </p:nvSpPr>
        <p:spPr/>
        <p:txBody>
          <a:bodyPr/>
          <a:lstStyle/>
          <a:p>
            <a:fld id="{AC58C58F-B88F-4CC6-8F32-591A421A0164}"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4380</TotalTime>
  <Words>1541</Words>
  <Application>Microsoft Office PowerPoint</Application>
  <PresentationFormat>全屏显示(4:3)</PresentationFormat>
  <Paragraphs>234</Paragraphs>
  <Slides>16</Slides>
  <Notes>13</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Vis Virtualization Enhanced Live Acquisition for Native System </vt:lpstr>
      <vt:lpstr>Motivation</vt:lpstr>
      <vt:lpstr>Problem - Live Acquisition</vt:lpstr>
      <vt:lpstr>Late Virtualization</vt:lpstr>
      <vt:lpstr>Late Virtualization</vt:lpstr>
      <vt:lpstr>Virtual Snapshot</vt:lpstr>
      <vt:lpstr>Virtual Snapshot</vt:lpstr>
      <vt:lpstr>Virtual Snapshot</vt:lpstr>
      <vt:lpstr>Implementation</vt:lpstr>
      <vt:lpstr>Effectiveness Evaluation</vt:lpstr>
      <vt:lpstr>Performance Evaluation</vt:lpstr>
      <vt:lpstr>Performance Evaluation</vt:lpstr>
      <vt:lpstr>Discussions</vt:lpstr>
      <vt:lpstr>Summary</vt:lpstr>
      <vt:lpstr>Vis Virtualization Enhanced Live Acquisition for Native System </vt:lpstr>
      <vt:lpstr>Backup</vt:lpstr>
    </vt:vector>
  </TitlesOfParts>
  <Company>Founder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Superymk</dc:creator>
  <cp:lastModifiedBy>Superymk</cp:lastModifiedBy>
  <cp:revision>709</cp:revision>
  <dcterms:created xsi:type="dcterms:W3CDTF">2011-06-27T11:45:58Z</dcterms:created>
  <dcterms:modified xsi:type="dcterms:W3CDTF">2011-07-10T05:15:12Z</dcterms:modified>
</cp:coreProperties>
</file>