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4" r:id="rId1"/>
  </p:sldMasterIdLst>
  <p:notesMasterIdLst>
    <p:notesMasterId r:id="rId29"/>
  </p:notesMasterIdLst>
  <p:sldIdLst>
    <p:sldId id="256" r:id="rId2"/>
    <p:sldId id="257" r:id="rId3"/>
    <p:sldId id="278" r:id="rId4"/>
    <p:sldId id="279" r:id="rId5"/>
    <p:sldId id="280" r:id="rId6"/>
    <p:sldId id="258" r:id="rId7"/>
    <p:sldId id="260" r:id="rId8"/>
    <p:sldId id="281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82" r:id="rId22"/>
    <p:sldId id="273" r:id="rId23"/>
    <p:sldId id="274" r:id="rId24"/>
    <p:sldId id="275" r:id="rId25"/>
    <p:sldId id="276" r:id="rId26"/>
    <p:sldId id="277" r:id="rId27"/>
    <p:sldId id="284" r:id="rId28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122" autoAdjust="0"/>
  </p:normalViewPr>
  <p:slideViewPr>
    <p:cSldViewPr showGuides="1">
      <p:cViewPr varScale="1">
        <p:scale>
          <a:sx n="104" d="100"/>
          <a:sy n="104" d="100"/>
        </p:scale>
        <p:origin x="-90" y="-126"/>
      </p:cViewPr>
      <p:guideLst>
        <p:guide orient="horz" pos="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12363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Lots of different types of data</a:t>
            </a:r>
          </a:p>
          <a:p>
            <a:pPr lvl="0" rtl="0">
              <a:buNone/>
            </a:pPr>
            <a:r>
              <a:rPr lang="en"/>
              <a:t>- for any of these, for any given field, the best practices for CREATING and USING the data are up to you</a:t>
            </a:r>
          </a:p>
          <a:p>
            <a:pPr>
              <a:buNone/>
            </a:pPr>
            <a:r>
              <a:rPr lang="en"/>
              <a:t>- There are, however, some overarching best practices that we can discuss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Collection and documentation</a:t>
            </a:r>
          </a:p>
          <a:p>
            <a:pPr lvl="0" rtl="0">
              <a:buNone/>
            </a:pPr>
            <a:r>
              <a:rPr lang="en"/>
              <a:t>- decisions about collection start early in the project - even before the project begins</a:t>
            </a:r>
          </a:p>
          <a:p>
            <a:endParaRPr lang="en"/>
          </a:p>
          <a:p>
            <a:pPr lvl="0" rtl="0">
              <a:buNone/>
            </a:pPr>
            <a:r>
              <a:rPr lang="en"/>
              <a:t>- crucial to document the decisions around methods early and often</a:t>
            </a:r>
          </a:p>
          <a:p>
            <a:endParaRPr lang="en"/>
          </a:p>
          <a:p>
            <a:pPr lvl="0" rtl="0">
              <a:buNone/>
            </a:pPr>
            <a:r>
              <a:rPr lang="en"/>
              <a:t>- changes happen and it can be difficult to remember what you did and why later on</a:t>
            </a:r>
          </a:p>
          <a:p>
            <a:endParaRPr lang="en"/>
          </a:p>
          <a:p>
            <a:pPr lvl="0" rtl="0">
              <a:buNone/>
            </a:pPr>
            <a:r>
              <a:rPr lang="en"/>
              <a:t>- find some method, whichever you find MOST CONVENIENT, to help you track these decisions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Metadata </a:t>
            </a:r>
          </a:p>
          <a:p>
            <a:pPr lvl="0" rtl="0">
              <a:buNone/>
            </a:pPr>
            <a:r>
              <a:rPr lang="en"/>
              <a:t>- i just love metadata, don’t you?</a:t>
            </a:r>
          </a:p>
          <a:p>
            <a:endParaRPr lang="en"/>
          </a:p>
          <a:p>
            <a:pPr lvl="0" rtl="0">
              <a:buNone/>
            </a:pPr>
            <a:r>
              <a:rPr lang="en"/>
              <a:t>- this is data that is going to help end-users understand what they’re looking at so they don’t have to call you on the phone twice a day</a:t>
            </a:r>
          </a:p>
          <a:p>
            <a:endParaRPr lang="en"/>
          </a:p>
          <a:p>
            <a:pPr lvl="0" rtl="0">
              <a:buNone/>
            </a:pPr>
            <a:r>
              <a:rPr lang="en"/>
              <a:t>- also, this can help describe to the user HOW they may use your data</a:t>
            </a:r>
          </a:p>
          <a:p>
            <a:endParaRPr lang="en"/>
          </a:p>
          <a:p>
            <a:pPr lvl="0" rtl="0">
              <a:buNone/>
            </a:pPr>
            <a:r>
              <a:rPr lang="en"/>
              <a:t>- The metadata doesn’t have to be super complex (though your field of research may have its own standards)</a:t>
            </a:r>
          </a:p>
          <a:p>
            <a:endParaRPr lang="en"/>
          </a:p>
          <a:p>
            <a:pPr lvl="0" rtl="0">
              <a:buNone/>
            </a:pPr>
            <a:r>
              <a:rPr lang="en"/>
              <a:t>- We can help you sort out what is best for your research data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- You have many options for storage</a:t>
            </a:r>
          </a:p>
          <a:p>
            <a:endParaRPr lang="en"/>
          </a:p>
          <a:p>
            <a:pPr lvl="0" rtl="0">
              <a:buNone/>
            </a:pPr>
            <a:r>
              <a:rPr lang="en"/>
              <a:t>- Some are better than others… USB - 25% for storage, 15% for BACKUP! 2% only use USB and 2% Dont Know if they have backup</a:t>
            </a:r>
          </a:p>
          <a:p>
            <a:endParaRPr lang="en"/>
          </a:p>
          <a:p>
            <a:pPr lvl="0" rtl="0">
              <a:buNone/>
            </a:pPr>
            <a:r>
              <a:rPr lang="en"/>
              <a:t>- lots of copies keep stuff safe - but not all copies are equal?</a:t>
            </a:r>
          </a:p>
          <a:p>
            <a:endParaRPr lang="en"/>
          </a:p>
          <a:p>
            <a:pPr lvl="0" rtl="0">
              <a:buNone/>
            </a:pPr>
            <a:r>
              <a:rPr lang="en"/>
              <a:t>- also, LOCKSS doesn’t work if you have them all in the same place (e.g. in your laptop bag)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So this is the current state of affairs</a:t>
            </a:r>
          </a:p>
          <a:p>
            <a:endParaRPr lang="en"/>
          </a:p>
          <a:p>
            <a:pPr lvl="0" rtl="0">
              <a:buNone/>
            </a:pPr>
            <a:r>
              <a:rPr lang="en"/>
              <a:t>- NIH started requiring data sharing about 5 years ago (give or take)</a:t>
            </a:r>
          </a:p>
          <a:p>
            <a:endParaRPr lang="en"/>
          </a:p>
          <a:p>
            <a:pPr lvl="0" rtl="0">
              <a:buNone/>
            </a:pPr>
            <a:r>
              <a:rPr lang="en"/>
              <a:t>- NSF started requiring data management plans about 2 years ago</a:t>
            </a:r>
          </a:p>
          <a:p>
            <a:endParaRPr lang="en"/>
          </a:p>
          <a:p>
            <a:pPr lvl="0" rtl="0">
              <a:buNone/>
            </a:pPr>
            <a:r>
              <a:rPr lang="en"/>
              <a:t>- Are they taking this seriously?</a:t>
            </a:r>
          </a:p>
          <a:p>
            <a:pPr lvl="0" rtl="0">
              <a:buNone/>
            </a:pPr>
            <a:r>
              <a:rPr lang="en"/>
              <a:t>	- it turns out YES</a:t>
            </a:r>
          </a:p>
          <a:p>
            <a:pPr lvl="0" rtl="0">
              <a:buNone/>
            </a:pPr>
            <a:r>
              <a:rPr lang="en"/>
              <a:t>	- Heinz College project and rumors of rejections</a:t>
            </a:r>
          </a:p>
          <a:p>
            <a:pPr lvl="0" rtl="0">
              <a:buNone/>
            </a:pPr>
            <a:r>
              <a:rPr lang="en"/>
              <a:t>- Then...HOLDREN - six pages of glory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/>
              <a:t>So the Holdren memo from OSTP says:</a:t>
            </a:r>
          </a:p>
          <a:p>
            <a:pPr lvl="0" rtl="0">
              <a:buNone/>
            </a:pPr>
            <a:r>
              <a:rPr lang="en" dirty="0"/>
              <a:t>- any agency with more than $100million in R&amp;D funding needs to have an open data and open publications policy</a:t>
            </a:r>
          </a:p>
          <a:p>
            <a:endParaRPr lang="en" dirty="0"/>
          </a:p>
          <a:p>
            <a:pPr lvl="0" rtl="0">
              <a:buNone/>
            </a:pPr>
            <a:r>
              <a:rPr lang="en" dirty="0"/>
              <a:t>- Here are a few of the agencies included…</a:t>
            </a:r>
          </a:p>
          <a:p>
            <a:endParaRPr lang="en" dirty="0"/>
          </a:p>
          <a:p>
            <a:pPr lvl="0" rtl="0">
              <a:buNone/>
            </a:pPr>
            <a:r>
              <a:rPr lang="en" dirty="0"/>
              <a:t>- Practically speaking - this means every single agency out there</a:t>
            </a:r>
          </a:p>
          <a:p>
            <a:endParaRPr lang="en" dirty="0"/>
          </a:p>
          <a:p>
            <a:pPr lvl="0" rtl="0">
              <a:buNone/>
            </a:pPr>
            <a:r>
              <a:rPr lang="en" dirty="0"/>
              <a:t>- We still aren’t sure what is going to happen with this, BUT…</a:t>
            </a:r>
          </a:p>
          <a:p>
            <a:endParaRPr lang="en" dirty="0"/>
          </a:p>
          <a:p>
            <a:pPr lvl="0" rtl="0">
              <a:buNone/>
            </a:pPr>
            <a:r>
              <a:rPr lang="en" dirty="0"/>
              <a:t>- The expectation is that these requirements will AT LEAST look like the NSF requirements, if not more strict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Why are we talking about Data Management Planning?</a:t>
            </a:r>
          </a:p>
          <a:p>
            <a:endParaRPr lang="e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- its not exactly this dire</a:t>
            </a:r>
          </a:p>
          <a:p>
            <a:endParaRPr lang="en"/>
          </a:p>
          <a:p>
            <a:pPr lvl="0" rtl="0">
              <a:buNone/>
            </a:pPr>
            <a:r>
              <a:rPr lang="en"/>
              <a:t>- everyone is kind of on the same page, including the funding agencies</a:t>
            </a:r>
          </a:p>
          <a:p>
            <a:endParaRPr lang="en"/>
          </a:p>
          <a:p>
            <a:pPr lvl="0" rtl="0">
              <a:buNone/>
            </a:pPr>
            <a:r>
              <a:rPr lang="en"/>
              <a:t>- but it is being taken seriously by the agencies and by the Office of Research Integrity and Compliance</a:t>
            </a:r>
          </a:p>
          <a:p>
            <a:endParaRPr lang="en"/>
          </a:p>
          <a:p>
            <a:pPr lvl="0" rtl="0">
              <a:buNone/>
            </a:pPr>
            <a:r>
              <a:rPr lang="en" b="1"/>
              <a:t>- which is partly why I'm here and why we’re starting to stand up some services to help navigate...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"/>
              <a:t>What is a DMP?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Data Management Services is comprised of …</a:t>
            </a:r>
          </a:p>
          <a:p>
            <a:endParaRPr lang="en"/>
          </a:p>
          <a:p>
            <a:pPr lvl="0" rtl="0">
              <a:buNone/>
            </a:pPr>
            <a:r>
              <a:rPr lang="en"/>
              <a:t>At this point, we’re providing some general guidance and tools, but will be putting together more robust services down the road</a:t>
            </a:r>
          </a:p>
          <a:p>
            <a:endParaRPr lang="en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One tool I want to point out now is the DMP Tool</a:t>
            </a:r>
          </a:p>
          <a:p>
            <a:endParaRPr lang="en"/>
          </a:p>
          <a:p>
            <a:pPr lvl="0" rtl="0">
              <a:buNone/>
            </a:pPr>
            <a:r>
              <a:rPr lang="en"/>
              <a:t>California Digital Library and others put this together</a:t>
            </a:r>
          </a:p>
          <a:p>
            <a:endParaRPr lang="en"/>
          </a:p>
          <a:p>
            <a:pPr lvl="0" rtl="0">
              <a:buNone/>
            </a:pPr>
            <a:r>
              <a:rPr lang="en"/>
              <a:t>Provides an easy way to put together a DMP that meets the criteria for requiring agencies (and others)</a:t>
            </a:r>
          </a:p>
          <a:p>
            <a:endParaRPr lang="en"/>
          </a:p>
          <a:p>
            <a:pPr lvl="0" rtl="0">
              <a:buNone/>
            </a:pPr>
            <a:r>
              <a:rPr lang="en"/>
              <a:t>NOW FOR THE MOST DANGEROUS THING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"/>
              <a:t>Walkthrough of DMSG Website and DMPTool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dirty="0" smtClean="0"/>
              <a:t>So why are we interested in research data</a:t>
            </a:r>
            <a:r>
              <a:rPr lang="en-US" baseline="0" dirty="0" smtClean="0"/>
              <a:t> management?</a:t>
            </a:r>
          </a:p>
          <a:p>
            <a:r>
              <a:rPr lang="en-US" baseline="0" dirty="0" smtClean="0"/>
              <a:t>To a certain extent, we’re interested in facilitating the scientific process</a:t>
            </a:r>
          </a:p>
          <a:p>
            <a:r>
              <a:rPr lang="en-US" baseline="0" dirty="0" smtClean="0"/>
              <a:t>And part of this process is concerned with openness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dirty="0" smtClean="0"/>
              <a:t>Along with that openness comes reproducibility</a:t>
            </a:r>
          </a:p>
          <a:p>
            <a:r>
              <a:rPr lang="en-US" dirty="0" smtClean="0"/>
              <a:t>There has been a fair bit of talk in</a:t>
            </a:r>
            <a:r>
              <a:rPr lang="en-US" baseline="0" dirty="0" smtClean="0"/>
              <a:t> the past few years about reproducibility of results</a:t>
            </a:r>
            <a:endParaRPr lang="en-US" baseline="0" dirty="0"/>
          </a:p>
          <a:p>
            <a:r>
              <a:rPr lang="en-US" baseline="0" dirty="0" smtClean="0"/>
              <a:t>Open science can be one way to help solve the reproducibility problem</a:t>
            </a:r>
          </a:p>
          <a:p>
            <a:r>
              <a:rPr lang="en-US" baseline="0" dirty="0" smtClean="0"/>
              <a:t>This example is from a recent paper…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dirty="0" smtClean="0"/>
              <a:t>The third reason, and</a:t>
            </a:r>
            <a:r>
              <a:rPr lang="en-US" baseline="0" dirty="0" smtClean="0"/>
              <a:t> the reason that is getting a lot of play lately, </a:t>
            </a:r>
          </a:p>
          <a:p>
            <a:r>
              <a:rPr lang="en-US" baseline="0" dirty="0" smtClean="0"/>
              <a:t>Is because we have to: </a:t>
            </a:r>
          </a:p>
          <a:p>
            <a:r>
              <a:rPr lang="en-US" baseline="0" dirty="0" smtClean="0"/>
              <a:t>NIH started this business back in 2003</a:t>
            </a:r>
          </a:p>
          <a:p>
            <a:r>
              <a:rPr lang="en-US" baseline="0" dirty="0" smtClean="0"/>
              <a:t>With NSF following on in 2011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Imagine This:</a:t>
            </a:r>
          </a:p>
          <a:p>
            <a:pPr lvl="0" rtl="0">
              <a:buNone/>
            </a:pPr>
            <a:r>
              <a:rPr lang="en"/>
              <a:t>- request for your data</a:t>
            </a:r>
          </a:p>
          <a:p>
            <a:pPr lvl="0" rtl="0">
              <a:buNone/>
            </a:pPr>
            <a:r>
              <a:rPr lang="en"/>
              <a:t>- can you answer these questions?</a:t>
            </a:r>
          </a:p>
          <a:p>
            <a:pPr>
              <a:buNone/>
            </a:pPr>
            <a:r>
              <a:rPr lang="en"/>
              <a:t>- how many questions do you want to answer later?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Today we’re going to talk about these three items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/>
              <a:t>Today we’re going to talk about these three items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marL="0" indent="19050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indent="304800" algn="ctr">
              <a:buSzPct val="100000"/>
              <a:defRPr sz="4800"/>
            </a:lvl1pPr>
            <a:lvl2pPr indent="304800" algn="ctr">
              <a:buSzPct val="100000"/>
              <a:defRPr sz="4800"/>
            </a:lvl2pPr>
            <a:lvl3pPr indent="304800" algn="ctr">
              <a:buSzPct val="100000"/>
              <a:defRPr sz="4800"/>
            </a:lvl3pPr>
            <a:lvl4pPr indent="304800" algn="ctr">
              <a:buSzPct val="100000"/>
              <a:defRPr sz="4800"/>
            </a:lvl4pPr>
            <a:lvl5pPr indent="304800" algn="ctr">
              <a:buSzPct val="100000"/>
              <a:defRPr sz="4800"/>
            </a:lvl5pPr>
            <a:lvl6pPr indent="304800" algn="ctr">
              <a:buSzPct val="100000"/>
              <a:defRPr sz="4800"/>
            </a:lvl6pPr>
            <a:lvl7pPr indent="304800" algn="ctr">
              <a:buSzPct val="100000"/>
              <a:defRPr sz="4800"/>
            </a:lvl7pPr>
            <a:lvl8pPr indent="304800" algn="ctr">
              <a:buSzPct val="100000"/>
              <a:defRPr sz="4800"/>
            </a:lvl8pPr>
            <a:lvl9pPr indent="304800" algn="ctr">
              <a:buSzPct val="100000"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285750" indent="-171450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1800">
                <a:solidFill>
                  <a:schemeClr val="dk1"/>
                </a:solidFill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30000">
              <a:schemeClr val="lt1"/>
            </a:gs>
            <a:gs pos="100000">
              <a:schemeClr val="lt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marL="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 marL="0" indent="228600"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342900" indent="-152400">
              <a:spcBef>
                <a:spcPts val="600"/>
              </a:spcBef>
              <a:buSzPct val="100000"/>
              <a:defRPr sz="3000"/>
            </a:lvl1pPr>
            <a:lvl2pPr marL="742950" indent="-133350">
              <a:spcBef>
                <a:spcPts val="480"/>
              </a:spcBef>
              <a:buSzPct val="100000"/>
              <a:defRPr sz="2400"/>
            </a:lvl2pPr>
            <a:lvl3pPr marL="1143000" indent="-76200">
              <a:spcBef>
                <a:spcPts val="480"/>
              </a:spcBef>
              <a:buSzPct val="100000"/>
              <a:defRPr sz="2400"/>
            </a:lvl3pPr>
            <a:lvl4pPr marL="1600200" indent="-114300">
              <a:spcBef>
                <a:spcPts val="360"/>
              </a:spcBef>
              <a:buSzPct val="100000"/>
              <a:defRPr sz="1800"/>
            </a:lvl4pPr>
            <a:lvl5pPr marL="2057400" indent="-114300">
              <a:spcBef>
                <a:spcPts val="360"/>
              </a:spcBef>
              <a:buSzPct val="100000"/>
              <a:defRPr sz="1800"/>
            </a:lvl5pPr>
            <a:lvl6pPr marL="2514600" indent="-114300">
              <a:spcBef>
                <a:spcPts val="360"/>
              </a:spcBef>
              <a:buSzPct val="100000"/>
              <a:defRPr sz="1800"/>
            </a:lvl6pPr>
            <a:lvl7pPr marL="2971800" indent="-114300">
              <a:spcBef>
                <a:spcPts val="360"/>
              </a:spcBef>
              <a:buSzPct val="100000"/>
              <a:defRPr sz="1800"/>
            </a:lvl7pPr>
            <a:lvl8pPr marL="3429000" indent="-114300">
              <a:spcBef>
                <a:spcPts val="360"/>
              </a:spcBef>
              <a:buSzPct val="100000"/>
              <a:defRPr sz="1800"/>
            </a:lvl8pPr>
            <a:lvl9pPr marL="3886200" indent="-114300">
              <a:spcBef>
                <a:spcPts val="360"/>
              </a:spcBef>
              <a:buSzPct val="100000"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vantuyl@andrew.cmu.edu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5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orcid.org" TargetMode="Externa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ctrTitle"/>
          </p:nvPr>
        </p:nvSpPr>
        <p:spPr>
          <a:xfrm>
            <a:off x="685800" y="742950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 sz="4200" dirty="0"/>
              <a:t>Data Management </a:t>
            </a:r>
            <a:r>
              <a:rPr lang="en" sz="4200" dirty="0" smtClean="0"/>
              <a:t>Planning</a:t>
            </a:r>
            <a:endParaRPr lang="en" sz="4200" dirty="0"/>
          </a:p>
        </p:txBody>
      </p:sp>
      <p:sp>
        <p:nvSpPr>
          <p:cNvPr id="24" name="Shape 24"/>
          <p:cNvSpPr txBox="1">
            <a:spLocks noGrp="1"/>
          </p:cNvSpPr>
          <p:nvPr>
            <p:ph type="subTitle" idx="1"/>
          </p:nvPr>
        </p:nvSpPr>
        <p:spPr>
          <a:xfrm>
            <a:off x="838200" y="2190750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" sz="2400" dirty="0" smtClean="0"/>
              <a:t>Dissertation Boot Camp</a:t>
            </a:r>
          </a:p>
          <a:p>
            <a:r>
              <a:rPr lang="en-US" sz="2400" dirty="0"/>
              <a:t>Wednesday, May 14, </a:t>
            </a:r>
            <a:r>
              <a:rPr lang="en-US" sz="2400" dirty="0" smtClean="0"/>
              <a:t>2014</a:t>
            </a:r>
            <a:endParaRPr lang="en" sz="2400" dirty="0"/>
          </a:p>
        </p:txBody>
      </p:sp>
      <p:sp>
        <p:nvSpPr>
          <p:cNvPr id="25" name="Shape 25"/>
          <p:cNvSpPr txBox="1">
            <a:spLocks noGrp="1"/>
          </p:cNvSpPr>
          <p:nvPr>
            <p:ph type="subTitle" idx="2"/>
          </p:nvPr>
        </p:nvSpPr>
        <p:spPr>
          <a:xfrm>
            <a:off x="2895600" y="3638550"/>
            <a:ext cx="6221099" cy="126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buNone/>
            </a:pPr>
            <a:r>
              <a:rPr lang="en" sz="1800" b="1" i="1" dirty="0"/>
              <a:t>Steve Van Tuyl</a:t>
            </a:r>
          </a:p>
          <a:p>
            <a:pPr lvl="0" algn="r" rtl="0">
              <a:buNone/>
            </a:pPr>
            <a:r>
              <a:rPr lang="en" sz="1800" i="1" dirty="0"/>
              <a:t>Data Services Librarian</a:t>
            </a:r>
          </a:p>
          <a:p>
            <a:pPr lvl="0" algn="r" rtl="0">
              <a:buNone/>
            </a:pPr>
            <a:r>
              <a:rPr lang="en" sz="1800" i="1" dirty="0"/>
              <a:t>CMU University </a:t>
            </a:r>
            <a:r>
              <a:rPr lang="en" sz="1800" i="1" dirty="0" smtClean="0"/>
              <a:t>Libraries</a:t>
            </a:r>
          </a:p>
          <a:p>
            <a:pPr lvl="0" algn="r" rtl="0">
              <a:buNone/>
            </a:pPr>
            <a:r>
              <a:rPr lang="en" sz="1800" i="1" dirty="0" smtClean="0"/>
              <a:t>svantuyl@andrew.cmu.edu</a:t>
            </a:r>
            <a:endParaRPr lang="en" sz="1800" i="1" dirty="0"/>
          </a:p>
          <a:p>
            <a:pPr lvl="0" algn="r" rtl="0">
              <a:buNone/>
            </a:pPr>
            <a:r>
              <a:rPr lang="en" sz="1800" b="1" i="1" dirty="0"/>
              <a:t>www.cmu.edu/research/data-management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76200" y="386715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b="1" i="1" dirty="0"/>
              <a:t>Matt Marsteller</a:t>
            </a:r>
          </a:p>
          <a:p>
            <a:r>
              <a:rPr lang="en-US" sz="1800" i="1" dirty="0"/>
              <a:t>Senior Librarian, Engineering &amp; Science</a:t>
            </a:r>
          </a:p>
          <a:p>
            <a:r>
              <a:rPr lang="en-US" sz="1800" i="1" dirty="0"/>
              <a:t>CMU University Libraries</a:t>
            </a:r>
          </a:p>
          <a:p>
            <a:r>
              <a:rPr lang="en-US" sz="1800" i="1" dirty="0"/>
              <a:t>matthewm@andrew.cmu.edu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Shape 6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362150" y="1431700"/>
            <a:ext cx="2872400" cy="2884025"/>
          </a:xfrm>
          <a:prstGeom prst="rect">
            <a:avLst/>
          </a:prstGeom>
        </p:spPr>
      </p:pic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 sz="3000"/>
              <a:t>Data Management Best Practices</a:t>
            </a:r>
          </a:p>
          <a:p>
            <a:endParaRPr lang="en" sz="3000"/>
          </a:p>
        </p:txBody>
      </p:sp>
      <p:pic>
        <p:nvPicPr>
          <p:cNvPr id="69" name="Shape 6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216170" y="1263125"/>
            <a:ext cx="3013424" cy="322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Shape 70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40300" y="1044900"/>
            <a:ext cx="3522499" cy="305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71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476249" y="2167049"/>
            <a:ext cx="2872400" cy="268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6495650" y="846325"/>
            <a:ext cx="2537500" cy="190529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 sz="3000"/>
              <a:t>Data Management Best Practices</a:t>
            </a:r>
          </a:p>
          <a:p>
            <a:pPr lvl="0" rtl="0">
              <a:buNone/>
            </a:pPr>
            <a:r>
              <a:rPr lang="en" sz="2600" b="0" i="1"/>
              <a:t>Collection and Documentation</a:t>
            </a:r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457200" y="1094583"/>
            <a:ext cx="60423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/>
              <a:t>Document your methods (and problems)</a:t>
            </a:r>
          </a:p>
          <a:p>
            <a:pPr marL="914400" lvl="1" indent="-381000" rtl="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1600" dirty="0">
                <a:solidFill>
                  <a:schemeClr val="dk1"/>
                </a:solidFill>
              </a:rPr>
              <a:t>lab notebook</a:t>
            </a:r>
          </a:p>
          <a:p>
            <a:pPr marL="914400" lvl="1" indent="-381000" rtl="0">
              <a:buClr>
                <a:srgbClr val="000000"/>
              </a:buClr>
              <a:buSzPct val="80000"/>
              <a:buFont typeface="Courier New"/>
              <a:buChar char="o"/>
            </a:pPr>
            <a:r>
              <a:rPr lang="en" sz="1600" dirty="0"/>
              <a:t>data diary</a:t>
            </a:r>
          </a:p>
          <a:p>
            <a:pPr marL="914400" lvl="1" indent="-381000" rtl="0">
              <a:buClr>
                <a:srgbClr val="000000"/>
              </a:buClr>
              <a:buSzPct val="80000"/>
              <a:buFont typeface="Courier New"/>
              <a:buChar char="o"/>
            </a:pPr>
            <a:r>
              <a:rPr lang="en" sz="1600" dirty="0"/>
              <a:t>data dictionary</a:t>
            </a:r>
          </a:p>
          <a:p>
            <a:endParaRPr lang="en" sz="2000" dirty="0"/>
          </a:p>
          <a:p>
            <a:pPr marL="457200" lvl="0" indent="-3810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/>
              <a:t>The Questions:</a:t>
            </a:r>
          </a:p>
          <a:p>
            <a:pPr marL="914400" lvl="1" indent="-381000" rtl="0">
              <a:buClr>
                <a:srgbClr val="000000"/>
              </a:buClr>
              <a:buSzPct val="80000"/>
              <a:buFont typeface="Courier New"/>
              <a:buChar char="o"/>
            </a:pPr>
            <a:r>
              <a:rPr lang="en" sz="1600" dirty="0"/>
              <a:t>What changed?</a:t>
            </a:r>
          </a:p>
          <a:p>
            <a:pPr marL="914400" lvl="1" indent="-381000" rtl="0">
              <a:buClr>
                <a:srgbClr val="000000"/>
              </a:buClr>
              <a:buSzPct val="80000"/>
              <a:buFont typeface="Courier New"/>
              <a:buChar char="o"/>
            </a:pPr>
            <a:r>
              <a:rPr lang="en" sz="1600" dirty="0"/>
              <a:t>Why?</a:t>
            </a:r>
          </a:p>
          <a:p>
            <a:pPr marL="914400" lvl="1" indent="-381000" rtl="0">
              <a:buClr>
                <a:srgbClr val="000000"/>
              </a:buClr>
              <a:buSzPct val="80000"/>
              <a:buFont typeface="Courier New"/>
              <a:buChar char="o"/>
            </a:pPr>
            <a:r>
              <a:rPr lang="en" sz="1600" dirty="0"/>
              <a:t>How does this affect results?</a:t>
            </a:r>
          </a:p>
        </p:txBody>
      </p:sp>
      <p:pic>
        <p:nvPicPr>
          <p:cNvPr id="79" name="Shape 79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629770"/>
            <a:ext cx="3914787" cy="2934768"/>
          </a:xfrm>
          <a:prstGeom prst="rect">
            <a:avLst/>
          </a:prstGeom>
        </p:spPr>
      </p:pic>
      <p:sp>
        <p:nvSpPr>
          <p:cNvPr id="80" name="Shape 80"/>
          <p:cNvSpPr txBox="1"/>
          <p:nvPr/>
        </p:nvSpPr>
        <p:spPr>
          <a:xfrm>
            <a:off x="5029200" y="4564550"/>
            <a:ext cx="4073262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buNone/>
            </a:pPr>
            <a:r>
              <a:rPr lang="en" sz="900" i="1" dirty="0">
                <a:solidFill>
                  <a:srgbClr val="999999"/>
                </a:solidFill>
              </a:rPr>
              <a:t>Image Credit: http://www.flickr.com/photos/laimagendelmundo/3429375904/ 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 sz="3000" dirty="0"/>
              <a:t>Data Management Best Practices</a:t>
            </a:r>
          </a:p>
          <a:p>
            <a:pPr lvl="0" rtl="0">
              <a:buNone/>
            </a:pPr>
            <a:r>
              <a:rPr lang="en" sz="2600" b="0" i="1" dirty="0"/>
              <a:t>Collection and Documentation</a:t>
            </a:r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228601" y="1048949"/>
            <a:ext cx="57060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 smtClean="0"/>
              <a:t>Metadata</a:t>
            </a:r>
            <a:endParaRPr lang="en" sz="2000" dirty="0"/>
          </a:p>
          <a:p>
            <a:pPr marL="914400" lvl="1" indent="-381000" rtl="0">
              <a:buClr>
                <a:srgbClr val="000000"/>
              </a:buClr>
              <a:buSzPct val="80000"/>
              <a:buFont typeface="Courier New"/>
              <a:buChar char="o"/>
            </a:pPr>
            <a:r>
              <a:rPr lang="en" sz="1600" b="1" dirty="0"/>
              <a:t>Why?</a:t>
            </a:r>
          </a:p>
          <a:p>
            <a:pPr marL="1371600" lvl="2" indent="-355600" rtl="0">
              <a:buClr>
                <a:srgbClr val="000000"/>
              </a:buClr>
              <a:buSzPct val="100000"/>
              <a:buFont typeface="Wingdings"/>
              <a:buChar char="§"/>
            </a:pPr>
            <a:r>
              <a:rPr lang="en" sz="1600" dirty="0"/>
              <a:t>Description</a:t>
            </a:r>
          </a:p>
          <a:p>
            <a:pPr marL="1371600" lvl="2" indent="-355600" rtl="0">
              <a:buClr>
                <a:srgbClr val="000000"/>
              </a:buClr>
              <a:buSzPct val="100000"/>
              <a:buFont typeface="Wingdings"/>
              <a:buChar char="§"/>
            </a:pPr>
            <a:r>
              <a:rPr lang="en" sz="1600" dirty="0"/>
              <a:t>Administration</a:t>
            </a:r>
          </a:p>
          <a:p>
            <a:pPr marL="914400" lvl="1" indent="-381000" rtl="0">
              <a:buClr>
                <a:srgbClr val="000000"/>
              </a:buClr>
              <a:buSzPct val="80000"/>
              <a:buFont typeface="Courier New"/>
              <a:buChar char="o"/>
            </a:pPr>
            <a:r>
              <a:rPr lang="en" sz="1600" b="1" dirty="0"/>
              <a:t>How?</a:t>
            </a:r>
          </a:p>
          <a:p>
            <a:pPr marL="1371600" lvl="2" indent="-355600" rtl="0">
              <a:buClr>
                <a:srgbClr val="000000"/>
              </a:buClr>
              <a:buSzPct val="100000"/>
              <a:buFont typeface="Wingdings"/>
              <a:buChar char="§"/>
            </a:pPr>
            <a:r>
              <a:rPr lang="en" sz="1600" dirty="0"/>
              <a:t>Online Tools (e.g. www.dublincoregenerator.com)</a:t>
            </a:r>
          </a:p>
          <a:p>
            <a:pPr marL="1371600" lvl="2" indent="-355600" rtl="0">
              <a:buClr>
                <a:srgbClr val="000000"/>
              </a:buClr>
              <a:buSzPct val="100000"/>
              <a:buFont typeface="Wingdings"/>
              <a:buChar char="§"/>
            </a:pPr>
            <a:r>
              <a:rPr lang="en" sz="1600" dirty="0"/>
              <a:t>Consultation with DMSG</a:t>
            </a:r>
          </a:p>
          <a:p>
            <a:pPr marL="914400" lvl="1" indent="-381000" rtl="0">
              <a:buClr>
                <a:srgbClr val="000000"/>
              </a:buClr>
              <a:buSzPct val="80000"/>
              <a:buFont typeface="Courier New"/>
              <a:buChar char="o"/>
            </a:pPr>
            <a:r>
              <a:rPr lang="en" sz="1600" b="1" dirty="0"/>
              <a:t>What?</a:t>
            </a:r>
          </a:p>
          <a:p>
            <a:pPr marL="1371600" lvl="2" indent="-355600" rtl="0">
              <a:buClr>
                <a:srgbClr val="000000"/>
              </a:buClr>
              <a:buSzPct val="100000"/>
              <a:buFont typeface="Wingdings"/>
              <a:buChar char="§"/>
            </a:pPr>
            <a:r>
              <a:rPr lang="en" sz="1600" dirty="0"/>
              <a:t>Your field of research may have a standard</a:t>
            </a:r>
          </a:p>
          <a:p>
            <a:pPr marL="1371600" lvl="2" indent="-355600" rtl="0">
              <a:buClr>
                <a:srgbClr val="000000"/>
              </a:buClr>
              <a:buSzPct val="100000"/>
              <a:buFont typeface="Wingdings"/>
              <a:buChar char="§"/>
            </a:pPr>
            <a:r>
              <a:rPr lang="en" sz="1600" dirty="0" smtClean="0"/>
              <a:t>Provide </a:t>
            </a:r>
            <a:r>
              <a:rPr lang="en" sz="1600" i="1" dirty="0" smtClean="0"/>
              <a:t>something</a:t>
            </a:r>
            <a:endParaRPr lang="en" sz="1600" dirty="0"/>
          </a:p>
        </p:txBody>
      </p:sp>
      <p:pic>
        <p:nvPicPr>
          <p:cNvPr id="87" name="Shape 8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110622" y="973800"/>
            <a:ext cx="3805700" cy="193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Shape 88"/>
          <p:cNvSpPr txBox="1"/>
          <p:nvPr/>
        </p:nvSpPr>
        <p:spPr>
          <a:xfrm>
            <a:off x="5934600" y="2725100"/>
            <a:ext cx="3209400" cy="1638599"/>
          </a:xfrm>
          <a:prstGeom prst="rect">
            <a:avLst/>
          </a:prstGeom>
          <a:ln w="9525" cap="flat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sz="1000" dirty="0"/>
              <a:t>Title: </a:t>
            </a:r>
            <a:r>
              <a:rPr lang="en" sz="1000" dirty="0" smtClean="0"/>
              <a:t>Spring 2014 </a:t>
            </a:r>
            <a:r>
              <a:rPr lang="en" sz="1000" dirty="0"/>
              <a:t>RCR Presentation</a:t>
            </a:r>
          </a:p>
          <a:p>
            <a:pPr lvl="0" rtl="0">
              <a:buNone/>
            </a:pPr>
            <a:r>
              <a:rPr lang="en" sz="1000" dirty="0"/>
              <a:t>Creator: Steve Van Tuyl</a:t>
            </a:r>
          </a:p>
          <a:p>
            <a:pPr lvl="0" rtl="0">
              <a:buNone/>
            </a:pPr>
            <a:r>
              <a:rPr lang="en" sz="1000" dirty="0"/>
              <a:t>Creator: </a:t>
            </a:r>
            <a:r>
              <a:rPr lang="en" sz="1000" u="sng" dirty="0">
                <a:solidFill>
                  <a:schemeClr val="hlink"/>
                </a:solidFill>
                <a:hlinkClick r:id="rId4"/>
              </a:rPr>
              <a:t>svantuyl@andrew.cmu.edu</a:t>
            </a:r>
          </a:p>
          <a:p>
            <a:pPr lvl="0" rtl="0">
              <a:buNone/>
            </a:pPr>
            <a:r>
              <a:rPr lang="en" sz="1000" dirty="0"/>
              <a:t>Subject: Data Management Planning</a:t>
            </a:r>
          </a:p>
          <a:p>
            <a:pPr lvl="0" rtl="0">
              <a:buNone/>
            </a:pPr>
            <a:r>
              <a:rPr lang="en" sz="1000" dirty="0"/>
              <a:t>Subject: Data Management Services Group</a:t>
            </a:r>
          </a:p>
          <a:p>
            <a:pPr lvl="0" rtl="0">
              <a:buNone/>
            </a:pPr>
            <a:r>
              <a:rPr lang="en" sz="1000" dirty="0"/>
              <a:t>Description: one-hour presentation for the CMU Responsible Conduct of Research Seminar Series on Data Management Planning</a:t>
            </a:r>
          </a:p>
          <a:p>
            <a:pPr lvl="0" rtl="0">
              <a:buNone/>
            </a:pPr>
            <a:r>
              <a:rPr lang="en" sz="1000" dirty="0"/>
              <a:t>…</a:t>
            </a:r>
          </a:p>
          <a:p>
            <a:pPr>
              <a:buNone/>
            </a:pPr>
            <a:r>
              <a:rPr lang="en" sz="1000" dirty="0"/>
              <a:t>...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 sz="3000" dirty="0"/>
              <a:t>Data Management Best Practices</a:t>
            </a:r>
          </a:p>
          <a:p>
            <a:pPr lvl="0" rtl="0">
              <a:buNone/>
            </a:pPr>
            <a:r>
              <a:rPr lang="en" sz="2600" b="0" i="1" dirty="0"/>
              <a:t>Storage</a:t>
            </a:r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304800" y="1714500"/>
            <a:ext cx="5634299" cy="3200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 smtClean="0"/>
              <a:t>Security:</a:t>
            </a:r>
            <a:endParaRPr lang="en" sz="2000" dirty="0"/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1600" dirty="0" smtClean="0"/>
              <a:t>Lab </a:t>
            </a:r>
            <a:r>
              <a:rPr lang="en" sz="1600" dirty="0"/>
              <a:t>policies (lock the door, backup nightly)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1600" dirty="0"/>
              <a:t>Obvious policies (don’t leave your laptop on the table at the coffee shop</a:t>
            </a:r>
            <a:r>
              <a:rPr lang="en" sz="1600" dirty="0" smtClean="0"/>
              <a:t>)</a:t>
            </a:r>
          </a:p>
          <a:p>
            <a:pPr marL="914400" lvl="1" indent="-355600">
              <a:buClr>
                <a:srgbClr val="000000"/>
              </a:buClr>
              <a:buFont typeface="Courier New"/>
              <a:buChar char="o"/>
            </a:pPr>
            <a:r>
              <a:rPr lang="en" sz="1600" dirty="0"/>
              <a:t>Local policies (cf. www.cmu.edu/computing/iso</a:t>
            </a:r>
            <a:r>
              <a:rPr lang="en" sz="1600" dirty="0" smtClean="0"/>
              <a:t>)</a:t>
            </a:r>
            <a:endParaRPr lang="en" sz="1600" dirty="0"/>
          </a:p>
          <a:p>
            <a:pPr marL="457200" lvl="0" indent="-3810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 smtClean="0"/>
              <a:t>Backups</a:t>
            </a:r>
          </a:p>
          <a:p>
            <a:pPr marL="857250" lvl="1" indent="-38100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1600" dirty="0" smtClean="0"/>
              <a:t>LOCKSS</a:t>
            </a:r>
          </a:p>
          <a:p>
            <a:pPr marL="857250" lvl="1" indent="-38100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1600" dirty="0" smtClean="0"/>
              <a:t>Assign Responsibility</a:t>
            </a:r>
          </a:p>
          <a:p>
            <a:pPr marL="457200" lvl="0" indent="-381000" rtl="0">
              <a:buClr>
                <a:srgbClr val="000000"/>
              </a:buClr>
              <a:buSzPct val="166666"/>
              <a:buFont typeface="Arial"/>
              <a:buChar char="•"/>
            </a:pPr>
            <a:endParaRPr lang="en" sz="2000" dirty="0"/>
          </a:p>
        </p:txBody>
      </p:sp>
      <p:sp>
        <p:nvSpPr>
          <p:cNvPr id="95" name="Shape 95"/>
          <p:cNvSpPr/>
          <p:nvPr/>
        </p:nvSpPr>
        <p:spPr>
          <a:xfrm>
            <a:off x="1981200" y="1158087"/>
            <a:ext cx="1735200" cy="236525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6" name="Shape 96"/>
          <p:cNvSpPr/>
          <p:nvPr/>
        </p:nvSpPr>
        <p:spPr>
          <a:xfrm>
            <a:off x="4953000" y="1158087"/>
            <a:ext cx="1735200" cy="236526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7" name="Shape 97"/>
          <p:cNvSpPr txBox="1"/>
          <p:nvPr/>
        </p:nvSpPr>
        <p:spPr>
          <a:xfrm>
            <a:off x="1143000" y="1047750"/>
            <a:ext cx="971399" cy="457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>
              <a:buNone/>
            </a:pPr>
            <a:r>
              <a:rPr lang="en" sz="2000" dirty="0"/>
              <a:t>Local</a:t>
            </a:r>
          </a:p>
        </p:txBody>
      </p:sp>
      <p:sp>
        <p:nvSpPr>
          <p:cNvPr id="98" name="Shape 98"/>
          <p:cNvSpPr txBox="1"/>
          <p:nvPr/>
        </p:nvSpPr>
        <p:spPr>
          <a:xfrm>
            <a:off x="6437744" y="1047750"/>
            <a:ext cx="1519025" cy="457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buNone/>
            </a:pPr>
            <a:r>
              <a:rPr lang="en" sz="2000" dirty="0"/>
              <a:t>External</a:t>
            </a:r>
          </a:p>
        </p:txBody>
      </p:sp>
      <p:sp>
        <p:nvSpPr>
          <p:cNvPr id="99" name="Shape 99"/>
          <p:cNvSpPr txBox="1"/>
          <p:nvPr/>
        </p:nvSpPr>
        <p:spPr>
          <a:xfrm>
            <a:off x="3532801" y="1047750"/>
            <a:ext cx="1600199" cy="457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buNone/>
            </a:pPr>
            <a:r>
              <a:rPr lang="en" sz="2000" dirty="0"/>
              <a:t>University</a:t>
            </a:r>
          </a:p>
        </p:txBody>
      </p:sp>
      <p:pic>
        <p:nvPicPr>
          <p:cNvPr id="100" name="Shape 100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887" y="1885950"/>
            <a:ext cx="2220513" cy="296102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 sz="3000"/>
              <a:t>Data Management Best Practices</a:t>
            </a:r>
          </a:p>
          <a:p>
            <a:pPr lvl="0" rtl="0">
              <a:buNone/>
            </a:pPr>
            <a:r>
              <a:rPr lang="en" sz="2600" b="0" i="1"/>
              <a:t>Processing</a:t>
            </a:r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5181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/>
              <a:t>Consider processing issues ahead of time (if possible)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1600" dirty="0"/>
              <a:t>Data Validation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1600" dirty="0"/>
              <a:t>Filename/Directory Structure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1600" dirty="0"/>
              <a:t>Versioning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1600" dirty="0"/>
              <a:t>Cross-check in other programs (Excel Jockeys</a:t>
            </a:r>
            <a:r>
              <a:rPr lang="en" sz="1600" dirty="0" smtClean="0"/>
              <a:t>!)</a:t>
            </a:r>
            <a:endParaRPr lang="en" sz="1600" dirty="0"/>
          </a:p>
          <a:p>
            <a:pPr marL="457200" lvl="0" indent="-3810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/>
              <a:t>Publication as benchmark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1600" dirty="0"/>
              <a:t>What was the data you used?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1600" dirty="0"/>
              <a:t>Can you replicate the process?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8" r="2782"/>
          <a:stretch/>
        </p:blipFill>
        <p:spPr>
          <a:xfrm>
            <a:off x="5943600" y="895350"/>
            <a:ext cx="2586492" cy="3733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 sz="3000"/>
              <a:t>Data Management Best Practices</a:t>
            </a:r>
          </a:p>
          <a:p>
            <a:pPr lvl="0" rtl="0">
              <a:buNone/>
            </a:pPr>
            <a:r>
              <a:rPr lang="en" sz="2600" b="0" i="1"/>
              <a:t>Preservation &amp; Sharing</a:t>
            </a:r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457200" y="1063375"/>
            <a:ext cx="5181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/>
              <a:t>What should you preserve/share</a:t>
            </a:r>
            <a:r>
              <a:rPr lang="en" sz="2000" dirty="0" smtClean="0"/>
              <a:t>? It depends…</a:t>
            </a:r>
            <a:br>
              <a:rPr lang="en" sz="2000" dirty="0" smtClean="0"/>
            </a:br>
            <a:endParaRPr lang="en" sz="2000" dirty="0"/>
          </a:p>
          <a:p>
            <a:pPr marL="457200" lvl="0" indent="-3810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/>
              <a:t>There are some clear benchmarks…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1600" dirty="0"/>
              <a:t>Raw data (though not always required by mandate)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1600" dirty="0"/>
              <a:t>Final data (leading to publication)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1600" dirty="0"/>
              <a:t>Intermediate data - necessary to get from raw to </a:t>
            </a:r>
            <a:r>
              <a:rPr lang="en" sz="1600" dirty="0" smtClean="0"/>
              <a:t>final</a:t>
            </a:r>
            <a:endParaRPr lang="en" sz="1600" dirty="0"/>
          </a:p>
          <a:p>
            <a:pPr marL="457200" lvl="0" indent="-3810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/>
              <a:t>Look at your mandates and local requirements</a:t>
            </a:r>
          </a:p>
          <a:p>
            <a:endParaRPr lang="en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895350"/>
            <a:ext cx="3673342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 sz="3000" dirty="0"/>
              <a:t>Data Management Best Practices</a:t>
            </a:r>
          </a:p>
          <a:p>
            <a:pPr lvl="0" rtl="0">
              <a:buNone/>
            </a:pPr>
            <a:r>
              <a:rPr lang="en" sz="2600" b="0" i="1" dirty="0"/>
              <a:t>Preservation &amp; Sharing</a:t>
            </a:r>
          </a:p>
        </p:txBody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457200" y="1063375"/>
            <a:ext cx="60960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/>
              <a:t>How to share?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1600" dirty="0" smtClean="0"/>
              <a:t>Lab/Group Policy?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1600" dirty="0" smtClean="0"/>
              <a:t>Local </a:t>
            </a:r>
            <a:r>
              <a:rPr lang="en" sz="1600" dirty="0"/>
              <a:t>Repository (we’re working on this now!)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1600" dirty="0"/>
              <a:t>External Repository (see: </a:t>
            </a:r>
            <a:r>
              <a:rPr lang="en" sz="1600" dirty="0" smtClean="0"/>
              <a:t>www.re3data.org</a:t>
            </a:r>
            <a:r>
              <a:rPr lang="en" sz="1600" dirty="0"/>
              <a:t>)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1600" dirty="0"/>
              <a:t>Publications (</a:t>
            </a:r>
            <a:r>
              <a:rPr lang="en" sz="1600" i="1" dirty="0"/>
              <a:t>caveat emptor</a:t>
            </a:r>
            <a:r>
              <a:rPr lang="en" sz="1600" dirty="0"/>
              <a:t>)</a:t>
            </a:r>
          </a:p>
          <a:p>
            <a:pPr marL="457200" lvl="0" indent="-3810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/>
              <a:t>How not to share?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1600" dirty="0"/>
              <a:t>Personal website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1600" dirty="0"/>
              <a:t>USB drive via USPS</a:t>
            </a:r>
          </a:p>
          <a:p>
            <a:pPr marL="457200" lvl="0" indent="-3810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/>
              <a:t>Do you own the data (i.e. are you allowed to share?)</a:t>
            </a:r>
          </a:p>
          <a:p>
            <a:pPr marL="457200" lvl="0" indent="-3810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/>
              <a:t>What NOT to share?</a:t>
            </a:r>
          </a:p>
        </p:txBody>
      </p:sp>
      <p:pic>
        <p:nvPicPr>
          <p:cNvPr id="4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746" y="3333750"/>
            <a:ext cx="2106477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673" y="1276350"/>
            <a:ext cx="2876550" cy="1082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"/>
              <a:t>So now what?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" sz="3000"/>
              <a:t>Data Management Plans</a:t>
            </a:r>
          </a:p>
          <a:p>
            <a:pPr lvl="0" rtl="0">
              <a:buNone/>
            </a:pPr>
            <a:r>
              <a:rPr lang="en" sz="2400" b="0" i="1"/>
              <a:t>As of Now</a:t>
            </a:r>
          </a:p>
        </p:txBody>
      </p:sp>
      <p:pic>
        <p:nvPicPr>
          <p:cNvPr id="129" name="Shape 12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77525" y="1271150"/>
            <a:ext cx="3943350" cy="762000"/>
          </a:xfrm>
          <a:prstGeom prst="rect">
            <a:avLst/>
          </a:prstGeom>
        </p:spPr>
      </p:pic>
      <p:pic>
        <p:nvPicPr>
          <p:cNvPr id="130" name="Shape 13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77525" y="2240925"/>
            <a:ext cx="3724275" cy="571500"/>
          </a:xfrm>
          <a:prstGeom prst="rect">
            <a:avLst/>
          </a:prstGeom>
        </p:spPr>
      </p:pic>
      <p:pic>
        <p:nvPicPr>
          <p:cNvPr id="131" name="Shape 131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565675" y="1063375"/>
            <a:ext cx="3724275" cy="387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" sz="3000"/>
              <a:t>Data Management Plans</a:t>
            </a:r>
          </a:p>
          <a:p>
            <a:pPr lvl="0" rtl="0">
              <a:buNone/>
            </a:pPr>
            <a:r>
              <a:rPr lang="en" sz="2400" b="0" i="1"/>
              <a:t>Soon (late 2014?)</a:t>
            </a:r>
          </a:p>
        </p:txBody>
      </p:sp>
      <p:pic>
        <p:nvPicPr>
          <p:cNvPr id="137" name="Shape 13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77525" y="1271150"/>
            <a:ext cx="3943350" cy="762000"/>
          </a:xfrm>
          <a:prstGeom prst="rect">
            <a:avLst/>
          </a:prstGeom>
        </p:spPr>
      </p:pic>
      <p:pic>
        <p:nvPicPr>
          <p:cNvPr id="138" name="Shape 13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77525" y="2240925"/>
            <a:ext cx="3724275" cy="571500"/>
          </a:xfrm>
          <a:prstGeom prst="rect">
            <a:avLst/>
          </a:prstGeom>
        </p:spPr>
      </p:pic>
      <p:pic>
        <p:nvPicPr>
          <p:cNvPr id="139" name="Shape 139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147950" y="2916400"/>
            <a:ext cx="1714500" cy="1714500"/>
          </a:xfrm>
          <a:prstGeom prst="rect">
            <a:avLst/>
          </a:prstGeom>
        </p:spPr>
      </p:pic>
      <p:pic>
        <p:nvPicPr>
          <p:cNvPr id="140" name="Shape 140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377525" y="2552700"/>
            <a:ext cx="2000250" cy="2000250"/>
          </a:xfrm>
          <a:prstGeom prst="rect">
            <a:avLst/>
          </a:prstGeom>
        </p:spPr>
      </p:pic>
      <p:pic>
        <p:nvPicPr>
          <p:cNvPr id="141" name="Shape 141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3571875" y="1866900"/>
            <a:ext cx="2000250" cy="2000250"/>
          </a:xfrm>
          <a:prstGeom prst="rect">
            <a:avLst/>
          </a:prstGeom>
        </p:spPr>
      </p:pic>
      <p:pic>
        <p:nvPicPr>
          <p:cNvPr id="142" name="Shape 142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2542325" y="3316450"/>
            <a:ext cx="1333500" cy="914400"/>
          </a:xfrm>
          <a:prstGeom prst="rect">
            <a:avLst/>
          </a:prstGeom>
        </p:spPr>
      </p:pic>
      <p:pic>
        <p:nvPicPr>
          <p:cNvPr id="143" name="Shape 143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5192000" y="1503225"/>
            <a:ext cx="1666875" cy="1666875"/>
          </a:xfrm>
          <a:prstGeom prst="rect">
            <a:avLst/>
          </a:prstGeom>
        </p:spPr>
      </p:pic>
      <p:pic>
        <p:nvPicPr>
          <p:cNvPr id="144" name="Shape 14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3997025" y="985400"/>
            <a:ext cx="1333500" cy="1333500"/>
          </a:xfrm>
          <a:prstGeom prst="rect">
            <a:avLst/>
          </a:prstGeom>
        </p:spPr>
      </p:pic>
      <p:pic>
        <p:nvPicPr>
          <p:cNvPr id="145" name="Shape 145"/>
          <p:cNvPicPr preferRelativeResize="0"/>
          <p:nvPr/>
        </p:nvPicPr>
        <p:blipFill>
          <a:blip r:embed="rId11"/>
          <a:stretch>
            <a:fillRect/>
          </a:stretch>
        </p:blipFill>
        <p:spPr>
          <a:xfrm>
            <a:off x="4433450" y="2874825"/>
            <a:ext cx="1666875" cy="2152650"/>
          </a:xfrm>
          <a:prstGeom prst="rect">
            <a:avLst/>
          </a:prstGeom>
        </p:spPr>
      </p:pic>
      <p:pic>
        <p:nvPicPr>
          <p:cNvPr id="146" name="Shape 146"/>
          <p:cNvPicPr preferRelativeResize="0"/>
          <p:nvPr/>
        </p:nvPicPr>
        <p:blipFill>
          <a:blip r:embed="rId12"/>
          <a:stretch>
            <a:fillRect/>
          </a:stretch>
        </p:blipFill>
        <p:spPr>
          <a:xfrm>
            <a:off x="6324600" y="413900"/>
            <a:ext cx="1905000" cy="1905000"/>
          </a:xfrm>
          <a:prstGeom prst="rect">
            <a:avLst/>
          </a:prstGeom>
        </p:spPr>
      </p:pic>
      <p:pic>
        <p:nvPicPr>
          <p:cNvPr id="147" name="Shape 147"/>
          <p:cNvPicPr preferRelativeResize="0"/>
          <p:nvPr/>
        </p:nvPicPr>
        <p:blipFill>
          <a:blip r:embed="rId13"/>
          <a:stretch>
            <a:fillRect/>
          </a:stretch>
        </p:blipFill>
        <p:spPr>
          <a:xfrm>
            <a:off x="7640800" y="2143950"/>
            <a:ext cx="1333500" cy="1333500"/>
          </a:xfrm>
          <a:prstGeom prst="rect">
            <a:avLst/>
          </a:prstGeom>
        </p:spPr>
      </p:pic>
      <p:pic>
        <p:nvPicPr>
          <p:cNvPr id="148" name="Shape 148"/>
          <p:cNvPicPr preferRelativeResize="0"/>
          <p:nvPr/>
        </p:nvPicPr>
        <p:blipFill>
          <a:blip r:embed="rId14"/>
          <a:stretch>
            <a:fillRect/>
          </a:stretch>
        </p:blipFill>
        <p:spPr>
          <a:xfrm>
            <a:off x="1461650" y="4278475"/>
            <a:ext cx="1333500" cy="352425"/>
          </a:xfrm>
          <a:prstGeom prst="rect">
            <a:avLst/>
          </a:prstGeom>
        </p:spPr>
      </p:pic>
      <p:pic>
        <p:nvPicPr>
          <p:cNvPr id="149" name="Shape 149"/>
          <p:cNvPicPr preferRelativeResize="0"/>
          <p:nvPr/>
        </p:nvPicPr>
        <p:blipFill>
          <a:blip r:embed="rId15"/>
          <a:stretch>
            <a:fillRect/>
          </a:stretch>
        </p:blipFill>
        <p:spPr>
          <a:xfrm>
            <a:off x="1461650" y="1442600"/>
            <a:ext cx="1714500" cy="876300"/>
          </a:xfrm>
          <a:prstGeom prst="rect">
            <a:avLst/>
          </a:prstGeom>
        </p:spPr>
      </p:pic>
      <p:pic>
        <p:nvPicPr>
          <p:cNvPr id="150" name="Shape 150"/>
          <p:cNvPicPr preferRelativeResize="0"/>
          <p:nvPr/>
        </p:nvPicPr>
        <p:blipFill>
          <a:blip r:embed="rId16"/>
          <a:stretch>
            <a:fillRect/>
          </a:stretch>
        </p:blipFill>
        <p:spPr>
          <a:xfrm>
            <a:off x="5358687" y="699650"/>
            <a:ext cx="1333500" cy="1333500"/>
          </a:xfrm>
          <a:prstGeom prst="rect">
            <a:avLst/>
          </a:prstGeom>
        </p:spPr>
      </p:pic>
      <p:pic>
        <p:nvPicPr>
          <p:cNvPr id="151" name="Shape 151"/>
          <p:cNvPicPr preferRelativeResize="0"/>
          <p:nvPr/>
        </p:nvPicPr>
        <p:blipFill>
          <a:blip r:embed="rId17"/>
          <a:stretch>
            <a:fillRect/>
          </a:stretch>
        </p:blipFill>
        <p:spPr>
          <a:xfrm>
            <a:off x="3332025" y="3477450"/>
            <a:ext cx="1333500" cy="1647825"/>
          </a:xfrm>
          <a:prstGeom prst="rect">
            <a:avLst/>
          </a:prstGeom>
        </p:spPr>
      </p:pic>
      <p:pic>
        <p:nvPicPr>
          <p:cNvPr id="152" name="Shape 152"/>
          <p:cNvPicPr preferRelativeResize="0"/>
          <p:nvPr/>
        </p:nvPicPr>
        <p:blipFill>
          <a:blip r:embed="rId18"/>
          <a:stretch>
            <a:fillRect/>
          </a:stretch>
        </p:blipFill>
        <p:spPr>
          <a:xfrm>
            <a:off x="6528950" y="2033150"/>
            <a:ext cx="1333500" cy="1333500"/>
          </a:xfrm>
          <a:prstGeom prst="rect">
            <a:avLst/>
          </a:prstGeom>
        </p:spPr>
      </p:pic>
      <p:pic>
        <p:nvPicPr>
          <p:cNvPr id="153" name="Shape 153"/>
          <p:cNvPicPr preferRelativeResize="0"/>
          <p:nvPr/>
        </p:nvPicPr>
        <p:blipFill>
          <a:blip r:embed="rId19"/>
          <a:stretch>
            <a:fillRect/>
          </a:stretch>
        </p:blipFill>
        <p:spPr>
          <a:xfrm>
            <a:off x="221675" y="3989962"/>
            <a:ext cx="1333500" cy="1000125"/>
          </a:xfrm>
          <a:prstGeom prst="rect">
            <a:avLst/>
          </a:prstGeom>
        </p:spPr>
      </p:pic>
      <p:pic>
        <p:nvPicPr>
          <p:cNvPr id="154" name="Shape 154"/>
          <p:cNvPicPr preferRelativeResize="0"/>
          <p:nvPr/>
        </p:nvPicPr>
        <p:blipFill>
          <a:blip r:embed="rId20"/>
          <a:stretch>
            <a:fillRect/>
          </a:stretch>
        </p:blipFill>
        <p:spPr>
          <a:xfrm>
            <a:off x="7124700" y="3229800"/>
            <a:ext cx="1905000" cy="1895475"/>
          </a:xfrm>
          <a:prstGeom prst="rect">
            <a:avLst/>
          </a:prstGeom>
        </p:spPr>
      </p:pic>
      <p:pic>
        <p:nvPicPr>
          <p:cNvPr id="155" name="Shape 155"/>
          <p:cNvPicPr preferRelativeResize="0"/>
          <p:nvPr/>
        </p:nvPicPr>
        <p:blipFill>
          <a:blip r:embed="rId21"/>
          <a:stretch>
            <a:fillRect/>
          </a:stretch>
        </p:blipFill>
        <p:spPr>
          <a:xfrm>
            <a:off x="2832387" y="848575"/>
            <a:ext cx="1905000" cy="1905000"/>
          </a:xfrm>
          <a:prstGeom prst="rect">
            <a:avLst/>
          </a:prstGeom>
        </p:spPr>
      </p:pic>
      <p:pic>
        <p:nvPicPr>
          <p:cNvPr id="156" name="Shape 156"/>
          <p:cNvPicPr preferRelativeResize="0"/>
          <p:nvPr/>
        </p:nvPicPr>
        <p:blipFill>
          <a:blip r:embed="rId22"/>
          <a:stretch>
            <a:fillRect/>
          </a:stretch>
        </p:blipFill>
        <p:spPr>
          <a:xfrm>
            <a:off x="1773375" y="1914525"/>
            <a:ext cx="1905000" cy="1905000"/>
          </a:xfrm>
          <a:prstGeom prst="rect">
            <a:avLst/>
          </a:prstGeom>
        </p:spPr>
      </p:pic>
      <p:sp>
        <p:nvSpPr>
          <p:cNvPr id="157" name="Shape 157"/>
          <p:cNvSpPr/>
          <p:nvPr/>
        </p:nvSpPr>
        <p:spPr>
          <a:xfrm rot="-1464011">
            <a:off x="444160" y="1984955"/>
            <a:ext cx="8141869" cy="1173575"/>
          </a:xfrm>
          <a:custGeom>
            <a:avLst/>
            <a:gdLst/>
            <a:ahLst/>
            <a:cxnLst/>
            <a:rect l="0" t="0" r="0" b="0"/>
            <a:pathLst>
              <a:path w="9397" h="963" extrusionOk="0">
                <a:moveTo>
                  <a:pt x="6155" y="0"/>
                </a:moveTo>
                <a:cubicBezTo>
                  <a:pt x="6132" y="0"/>
                  <a:pt x="6114" y="6"/>
                  <a:pt x="6101" y="18"/>
                </a:cubicBezTo>
                <a:cubicBezTo>
                  <a:pt x="6089" y="30"/>
                  <a:pt x="6082" y="47"/>
                  <a:pt x="6082" y="69"/>
                </a:cubicBezTo>
                <a:cubicBezTo>
                  <a:pt x="6082" y="90"/>
                  <a:pt x="6089" y="107"/>
                  <a:pt x="6101" y="119"/>
                </a:cubicBezTo>
                <a:cubicBezTo>
                  <a:pt x="6114" y="131"/>
                  <a:pt x="6132" y="138"/>
                  <a:pt x="6155" y="138"/>
                </a:cubicBezTo>
                <a:cubicBezTo>
                  <a:pt x="6178" y="138"/>
                  <a:pt x="6196" y="131"/>
                  <a:pt x="6209" y="119"/>
                </a:cubicBezTo>
                <a:cubicBezTo>
                  <a:pt x="6222" y="107"/>
                  <a:pt x="6228" y="90"/>
                  <a:pt x="6228" y="69"/>
                </a:cubicBezTo>
                <a:cubicBezTo>
                  <a:pt x="6228" y="47"/>
                  <a:pt x="6222" y="30"/>
                  <a:pt x="6209" y="18"/>
                </a:cubicBezTo>
                <a:cubicBezTo>
                  <a:pt x="6196" y="6"/>
                  <a:pt x="6178" y="0"/>
                  <a:pt x="6155" y="0"/>
                </a:cubicBezTo>
                <a:close/>
                <a:moveTo>
                  <a:pt x="2752" y="307"/>
                </a:moveTo>
                <a:cubicBezTo>
                  <a:pt x="2771" y="307"/>
                  <a:pt x="2786" y="310"/>
                  <a:pt x="2798" y="317"/>
                </a:cubicBezTo>
                <a:cubicBezTo>
                  <a:pt x="2832" y="335"/>
                  <a:pt x="2849" y="370"/>
                  <a:pt x="2849" y="423"/>
                </a:cubicBezTo>
                <a:lnTo>
                  <a:pt x="2641" y="423"/>
                </a:lnTo>
                <a:cubicBezTo>
                  <a:pt x="2645" y="389"/>
                  <a:pt x="2656" y="361"/>
                  <a:pt x="2674" y="339"/>
                </a:cubicBezTo>
                <a:cubicBezTo>
                  <a:pt x="2693" y="317"/>
                  <a:pt x="2719" y="307"/>
                  <a:pt x="2752" y="307"/>
                </a:cubicBezTo>
                <a:close/>
                <a:moveTo>
                  <a:pt x="3801" y="307"/>
                </a:moveTo>
                <a:cubicBezTo>
                  <a:pt x="3820" y="307"/>
                  <a:pt x="3835" y="310"/>
                  <a:pt x="3847" y="317"/>
                </a:cubicBezTo>
                <a:cubicBezTo>
                  <a:pt x="3881" y="335"/>
                  <a:pt x="3898" y="370"/>
                  <a:pt x="3898" y="423"/>
                </a:cubicBezTo>
                <a:lnTo>
                  <a:pt x="3690" y="423"/>
                </a:lnTo>
                <a:cubicBezTo>
                  <a:pt x="3694" y="389"/>
                  <a:pt x="3705" y="361"/>
                  <a:pt x="3723" y="339"/>
                </a:cubicBezTo>
                <a:cubicBezTo>
                  <a:pt x="3742" y="317"/>
                  <a:pt x="3768" y="307"/>
                  <a:pt x="3801" y="307"/>
                </a:cubicBezTo>
                <a:close/>
                <a:moveTo>
                  <a:pt x="7231" y="295"/>
                </a:moveTo>
                <a:cubicBezTo>
                  <a:pt x="7262" y="295"/>
                  <a:pt x="7285" y="303"/>
                  <a:pt x="7300" y="320"/>
                </a:cubicBezTo>
                <a:cubicBezTo>
                  <a:pt x="7315" y="337"/>
                  <a:pt x="7322" y="359"/>
                  <a:pt x="7322" y="386"/>
                </a:cubicBezTo>
                <a:cubicBezTo>
                  <a:pt x="7322" y="413"/>
                  <a:pt x="7315" y="435"/>
                  <a:pt x="7300" y="453"/>
                </a:cubicBezTo>
                <a:cubicBezTo>
                  <a:pt x="7285" y="470"/>
                  <a:pt x="7262" y="479"/>
                  <a:pt x="7231" y="479"/>
                </a:cubicBezTo>
                <a:cubicBezTo>
                  <a:pt x="7201" y="479"/>
                  <a:pt x="7177" y="470"/>
                  <a:pt x="7161" y="453"/>
                </a:cubicBezTo>
                <a:cubicBezTo>
                  <a:pt x="7145" y="435"/>
                  <a:pt x="7137" y="413"/>
                  <a:pt x="7137" y="386"/>
                </a:cubicBezTo>
                <a:cubicBezTo>
                  <a:pt x="7137" y="359"/>
                  <a:pt x="7145" y="337"/>
                  <a:pt x="7161" y="320"/>
                </a:cubicBezTo>
                <a:cubicBezTo>
                  <a:pt x="7177" y="303"/>
                  <a:pt x="7201" y="295"/>
                  <a:pt x="7231" y="295"/>
                </a:cubicBezTo>
                <a:close/>
                <a:moveTo>
                  <a:pt x="8028" y="295"/>
                </a:moveTo>
                <a:cubicBezTo>
                  <a:pt x="8059" y="295"/>
                  <a:pt x="8082" y="303"/>
                  <a:pt x="8097" y="320"/>
                </a:cubicBezTo>
                <a:cubicBezTo>
                  <a:pt x="8112" y="337"/>
                  <a:pt x="8119" y="359"/>
                  <a:pt x="8119" y="386"/>
                </a:cubicBezTo>
                <a:cubicBezTo>
                  <a:pt x="8119" y="413"/>
                  <a:pt x="8112" y="435"/>
                  <a:pt x="8097" y="453"/>
                </a:cubicBezTo>
                <a:cubicBezTo>
                  <a:pt x="8082" y="470"/>
                  <a:pt x="8059" y="479"/>
                  <a:pt x="8028" y="479"/>
                </a:cubicBezTo>
                <a:cubicBezTo>
                  <a:pt x="7998" y="479"/>
                  <a:pt x="7974" y="470"/>
                  <a:pt x="7958" y="453"/>
                </a:cubicBezTo>
                <a:cubicBezTo>
                  <a:pt x="7942" y="435"/>
                  <a:pt x="7934" y="413"/>
                  <a:pt x="7934" y="386"/>
                </a:cubicBezTo>
                <a:cubicBezTo>
                  <a:pt x="7934" y="359"/>
                  <a:pt x="7942" y="337"/>
                  <a:pt x="7958" y="320"/>
                </a:cubicBezTo>
                <a:cubicBezTo>
                  <a:pt x="7974" y="303"/>
                  <a:pt x="7998" y="295"/>
                  <a:pt x="8028" y="295"/>
                </a:cubicBezTo>
                <a:close/>
                <a:moveTo>
                  <a:pt x="8611" y="315"/>
                </a:moveTo>
                <a:cubicBezTo>
                  <a:pt x="8647" y="315"/>
                  <a:pt x="8674" y="327"/>
                  <a:pt x="8694" y="353"/>
                </a:cubicBezTo>
                <a:cubicBezTo>
                  <a:pt x="8714" y="379"/>
                  <a:pt x="8724" y="417"/>
                  <a:pt x="8724" y="469"/>
                </a:cubicBezTo>
                <a:cubicBezTo>
                  <a:pt x="8724" y="520"/>
                  <a:pt x="8713" y="558"/>
                  <a:pt x="8690" y="584"/>
                </a:cubicBezTo>
                <a:cubicBezTo>
                  <a:pt x="8668" y="610"/>
                  <a:pt x="8639" y="623"/>
                  <a:pt x="8603" y="623"/>
                </a:cubicBezTo>
                <a:cubicBezTo>
                  <a:pt x="8568" y="623"/>
                  <a:pt x="8540" y="610"/>
                  <a:pt x="8520" y="584"/>
                </a:cubicBezTo>
                <a:cubicBezTo>
                  <a:pt x="8500" y="558"/>
                  <a:pt x="8489" y="520"/>
                  <a:pt x="8489" y="469"/>
                </a:cubicBezTo>
                <a:cubicBezTo>
                  <a:pt x="8489" y="417"/>
                  <a:pt x="8501" y="379"/>
                  <a:pt x="8523" y="353"/>
                </a:cubicBezTo>
                <a:cubicBezTo>
                  <a:pt x="8546" y="327"/>
                  <a:pt x="8575" y="315"/>
                  <a:pt x="8611" y="315"/>
                </a:cubicBezTo>
                <a:close/>
                <a:moveTo>
                  <a:pt x="0" y="226"/>
                </a:moveTo>
                <a:lnTo>
                  <a:pt x="160" y="712"/>
                </a:lnTo>
                <a:lnTo>
                  <a:pt x="277" y="712"/>
                </a:lnTo>
                <a:lnTo>
                  <a:pt x="365" y="421"/>
                </a:lnTo>
                <a:lnTo>
                  <a:pt x="455" y="712"/>
                </a:lnTo>
                <a:lnTo>
                  <a:pt x="571" y="712"/>
                </a:lnTo>
                <a:lnTo>
                  <a:pt x="731" y="226"/>
                </a:lnTo>
                <a:lnTo>
                  <a:pt x="613" y="226"/>
                </a:lnTo>
                <a:lnTo>
                  <a:pt x="514" y="574"/>
                </a:lnTo>
                <a:lnTo>
                  <a:pt x="421" y="253"/>
                </a:lnTo>
                <a:lnTo>
                  <a:pt x="314" y="253"/>
                </a:lnTo>
                <a:lnTo>
                  <a:pt x="222" y="573"/>
                </a:lnTo>
                <a:lnTo>
                  <a:pt x="124" y="226"/>
                </a:lnTo>
                <a:close/>
                <a:moveTo>
                  <a:pt x="757" y="226"/>
                </a:moveTo>
                <a:lnTo>
                  <a:pt x="918" y="712"/>
                </a:lnTo>
                <a:lnTo>
                  <a:pt x="1035" y="712"/>
                </a:lnTo>
                <a:lnTo>
                  <a:pt x="1123" y="421"/>
                </a:lnTo>
                <a:lnTo>
                  <a:pt x="1213" y="712"/>
                </a:lnTo>
                <a:lnTo>
                  <a:pt x="1329" y="712"/>
                </a:lnTo>
                <a:lnTo>
                  <a:pt x="1489" y="226"/>
                </a:lnTo>
                <a:lnTo>
                  <a:pt x="1371" y="226"/>
                </a:lnTo>
                <a:lnTo>
                  <a:pt x="1272" y="574"/>
                </a:lnTo>
                <a:lnTo>
                  <a:pt x="1179" y="253"/>
                </a:lnTo>
                <a:lnTo>
                  <a:pt x="1072" y="253"/>
                </a:lnTo>
                <a:lnTo>
                  <a:pt x="980" y="573"/>
                </a:lnTo>
                <a:lnTo>
                  <a:pt x="882" y="226"/>
                </a:lnTo>
                <a:close/>
                <a:moveTo>
                  <a:pt x="1515" y="226"/>
                </a:moveTo>
                <a:lnTo>
                  <a:pt x="1676" y="712"/>
                </a:lnTo>
                <a:lnTo>
                  <a:pt x="1793" y="712"/>
                </a:lnTo>
                <a:lnTo>
                  <a:pt x="1881" y="421"/>
                </a:lnTo>
                <a:lnTo>
                  <a:pt x="1971" y="712"/>
                </a:lnTo>
                <a:lnTo>
                  <a:pt x="2087" y="712"/>
                </a:lnTo>
                <a:lnTo>
                  <a:pt x="2247" y="226"/>
                </a:lnTo>
                <a:lnTo>
                  <a:pt x="2129" y="226"/>
                </a:lnTo>
                <a:lnTo>
                  <a:pt x="2030" y="574"/>
                </a:lnTo>
                <a:lnTo>
                  <a:pt x="1937" y="253"/>
                </a:lnTo>
                <a:lnTo>
                  <a:pt x="1830" y="253"/>
                </a:lnTo>
                <a:lnTo>
                  <a:pt x="1738" y="573"/>
                </a:lnTo>
                <a:lnTo>
                  <a:pt x="1640" y="226"/>
                </a:lnTo>
                <a:close/>
                <a:moveTo>
                  <a:pt x="3018" y="226"/>
                </a:moveTo>
                <a:lnTo>
                  <a:pt x="3199" y="712"/>
                </a:lnTo>
                <a:lnTo>
                  <a:pt x="3332" y="712"/>
                </a:lnTo>
                <a:lnTo>
                  <a:pt x="3513" y="226"/>
                </a:lnTo>
                <a:lnTo>
                  <a:pt x="3377" y="226"/>
                </a:lnTo>
                <a:lnTo>
                  <a:pt x="3265" y="595"/>
                </a:lnTo>
                <a:lnTo>
                  <a:pt x="3154" y="226"/>
                </a:lnTo>
                <a:close/>
                <a:moveTo>
                  <a:pt x="4398" y="217"/>
                </a:moveTo>
                <a:cubicBezTo>
                  <a:pt x="4340" y="217"/>
                  <a:pt x="4296" y="252"/>
                  <a:pt x="4266" y="322"/>
                </a:cubicBezTo>
                <a:lnTo>
                  <a:pt x="4266" y="225"/>
                </a:lnTo>
                <a:lnTo>
                  <a:pt x="4148" y="225"/>
                </a:lnTo>
                <a:lnTo>
                  <a:pt x="4148" y="712"/>
                </a:lnTo>
                <a:lnTo>
                  <a:pt x="4266" y="712"/>
                </a:lnTo>
                <a:lnTo>
                  <a:pt x="4266" y="499"/>
                </a:lnTo>
                <a:cubicBezTo>
                  <a:pt x="4266" y="390"/>
                  <a:pt x="4306" y="336"/>
                  <a:pt x="4384" y="336"/>
                </a:cubicBezTo>
                <a:cubicBezTo>
                  <a:pt x="4402" y="336"/>
                  <a:pt x="4421" y="338"/>
                  <a:pt x="4439" y="342"/>
                </a:cubicBezTo>
                <a:lnTo>
                  <a:pt x="4442" y="224"/>
                </a:lnTo>
                <a:cubicBezTo>
                  <a:pt x="4424" y="219"/>
                  <a:pt x="4410" y="217"/>
                  <a:pt x="4398" y="217"/>
                </a:cubicBezTo>
                <a:close/>
                <a:moveTo>
                  <a:pt x="5463" y="26"/>
                </a:moveTo>
                <a:lnTo>
                  <a:pt x="5463" y="712"/>
                </a:lnTo>
                <a:lnTo>
                  <a:pt x="5581" y="712"/>
                </a:lnTo>
                <a:lnTo>
                  <a:pt x="5581" y="487"/>
                </a:lnTo>
                <a:cubicBezTo>
                  <a:pt x="5583" y="431"/>
                  <a:pt x="5595" y="389"/>
                  <a:pt x="5617" y="361"/>
                </a:cubicBezTo>
                <a:cubicBezTo>
                  <a:pt x="5639" y="333"/>
                  <a:pt x="5666" y="319"/>
                  <a:pt x="5697" y="319"/>
                </a:cubicBezTo>
                <a:cubicBezTo>
                  <a:pt x="5729" y="319"/>
                  <a:pt x="5753" y="328"/>
                  <a:pt x="5770" y="346"/>
                </a:cubicBezTo>
                <a:cubicBezTo>
                  <a:pt x="5788" y="364"/>
                  <a:pt x="5796" y="392"/>
                  <a:pt x="5796" y="428"/>
                </a:cubicBezTo>
                <a:lnTo>
                  <a:pt x="5796" y="712"/>
                </a:lnTo>
                <a:lnTo>
                  <a:pt x="5914" y="712"/>
                </a:lnTo>
                <a:lnTo>
                  <a:pt x="5914" y="428"/>
                </a:lnTo>
                <a:cubicBezTo>
                  <a:pt x="5914" y="363"/>
                  <a:pt x="5899" y="311"/>
                  <a:pt x="5869" y="272"/>
                </a:cubicBezTo>
                <a:cubicBezTo>
                  <a:pt x="5839" y="232"/>
                  <a:pt x="5791" y="213"/>
                  <a:pt x="5727" y="213"/>
                </a:cubicBezTo>
                <a:cubicBezTo>
                  <a:pt x="5663" y="213"/>
                  <a:pt x="5615" y="243"/>
                  <a:pt x="5581" y="305"/>
                </a:cubicBezTo>
                <a:lnTo>
                  <a:pt x="5581" y="26"/>
                </a:lnTo>
                <a:close/>
                <a:moveTo>
                  <a:pt x="6096" y="225"/>
                </a:moveTo>
                <a:lnTo>
                  <a:pt x="6096" y="712"/>
                </a:lnTo>
                <a:lnTo>
                  <a:pt x="6214" y="712"/>
                </a:lnTo>
                <a:lnTo>
                  <a:pt x="6214" y="225"/>
                </a:lnTo>
                <a:close/>
                <a:moveTo>
                  <a:pt x="6684" y="213"/>
                </a:moveTo>
                <a:cubicBezTo>
                  <a:pt x="6614" y="213"/>
                  <a:pt x="6562" y="245"/>
                  <a:pt x="6530" y="310"/>
                </a:cubicBezTo>
                <a:lnTo>
                  <a:pt x="6517" y="226"/>
                </a:lnTo>
                <a:lnTo>
                  <a:pt x="6414" y="226"/>
                </a:lnTo>
                <a:lnTo>
                  <a:pt x="6414" y="712"/>
                </a:lnTo>
                <a:lnTo>
                  <a:pt x="6532" y="712"/>
                </a:lnTo>
                <a:lnTo>
                  <a:pt x="6532" y="487"/>
                </a:lnTo>
                <a:cubicBezTo>
                  <a:pt x="6534" y="431"/>
                  <a:pt x="6546" y="389"/>
                  <a:pt x="6568" y="361"/>
                </a:cubicBezTo>
                <a:cubicBezTo>
                  <a:pt x="6590" y="333"/>
                  <a:pt x="6617" y="319"/>
                  <a:pt x="6648" y="319"/>
                </a:cubicBezTo>
                <a:cubicBezTo>
                  <a:pt x="6680" y="319"/>
                  <a:pt x="6704" y="328"/>
                  <a:pt x="6721" y="346"/>
                </a:cubicBezTo>
                <a:cubicBezTo>
                  <a:pt x="6739" y="364"/>
                  <a:pt x="6747" y="392"/>
                  <a:pt x="6747" y="428"/>
                </a:cubicBezTo>
                <a:lnTo>
                  <a:pt x="6747" y="712"/>
                </a:lnTo>
                <a:lnTo>
                  <a:pt x="6865" y="712"/>
                </a:lnTo>
                <a:lnTo>
                  <a:pt x="6865" y="428"/>
                </a:lnTo>
                <a:cubicBezTo>
                  <a:pt x="6865" y="363"/>
                  <a:pt x="6850" y="311"/>
                  <a:pt x="6820" y="272"/>
                </a:cubicBezTo>
                <a:cubicBezTo>
                  <a:pt x="6790" y="232"/>
                  <a:pt x="6744" y="213"/>
                  <a:pt x="6684" y="213"/>
                </a:cubicBezTo>
                <a:close/>
                <a:moveTo>
                  <a:pt x="8901" y="226"/>
                </a:moveTo>
                <a:lnTo>
                  <a:pt x="9082" y="712"/>
                </a:lnTo>
                <a:lnTo>
                  <a:pt x="9215" y="712"/>
                </a:lnTo>
                <a:lnTo>
                  <a:pt x="9396" y="226"/>
                </a:lnTo>
                <a:lnTo>
                  <a:pt x="9260" y="226"/>
                </a:lnTo>
                <a:lnTo>
                  <a:pt x="9148" y="595"/>
                </a:lnTo>
                <a:lnTo>
                  <a:pt x="9037" y="226"/>
                </a:lnTo>
                <a:close/>
                <a:moveTo>
                  <a:pt x="2367" y="563"/>
                </a:moveTo>
                <a:cubicBezTo>
                  <a:pt x="2343" y="563"/>
                  <a:pt x="2324" y="570"/>
                  <a:pt x="2308" y="586"/>
                </a:cubicBezTo>
                <a:cubicBezTo>
                  <a:pt x="2293" y="601"/>
                  <a:pt x="2285" y="620"/>
                  <a:pt x="2285" y="643"/>
                </a:cubicBezTo>
                <a:cubicBezTo>
                  <a:pt x="2285" y="665"/>
                  <a:pt x="2293" y="684"/>
                  <a:pt x="2308" y="699"/>
                </a:cubicBezTo>
                <a:cubicBezTo>
                  <a:pt x="2324" y="713"/>
                  <a:pt x="2343" y="721"/>
                  <a:pt x="2367" y="721"/>
                </a:cubicBezTo>
                <a:cubicBezTo>
                  <a:pt x="2391" y="721"/>
                  <a:pt x="2411" y="713"/>
                  <a:pt x="2427" y="699"/>
                </a:cubicBezTo>
                <a:cubicBezTo>
                  <a:pt x="2443" y="684"/>
                  <a:pt x="2451" y="665"/>
                  <a:pt x="2451" y="643"/>
                </a:cubicBezTo>
                <a:cubicBezTo>
                  <a:pt x="2451" y="620"/>
                  <a:pt x="2443" y="601"/>
                  <a:pt x="2427" y="586"/>
                </a:cubicBezTo>
                <a:cubicBezTo>
                  <a:pt x="2411" y="570"/>
                  <a:pt x="2391" y="563"/>
                  <a:pt x="2367" y="563"/>
                </a:cubicBezTo>
                <a:close/>
                <a:moveTo>
                  <a:pt x="7632" y="563"/>
                </a:moveTo>
                <a:cubicBezTo>
                  <a:pt x="7608" y="563"/>
                  <a:pt x="7589" y="570"/>
                  <a:pt x="7573" y="586"/>
                </a:cubicBezTo>
                <a:cubicBezTo>
                  <a:pt x="7558" y="601"/>
                  <a:pt x="7550" y="620"/>
                  <a:pt x="7550" y="643"/>
                </a:cubicBezTo>
                <a:cubicBezTo>
                  <a:pt x="7550" y="665"/>
                  <a:pt x="7558" y="684"/>
                  <a:pt x="7573" y="699"/>
                </a:cubicBezTo>
                <a:cubicBezTo>
                  <a:pt x="7589" y="713"/>
                  <a:pt x="7608" y="721"/>
                  <a:pt x="7632" y="721"/>
                </a:cubicBezTo>
                <a:cubicBezTo>
                  <a:pt x="7656" y="721"/>
                  <a:pt x="7676" y="713"/>
                  <a:pt x="7692" y="699"/>
                </a:cubicBezTo>
                <a:cubicBezTo>
                  <a:pt x="7708" y="684"/>
                  <a:pt x="7716" y="665"/>
                  <a:pt x="7716" y="643"/>
                </a:cubicBezTo>
                <a:cubicBezTo>
                  <a:pt x="7716" y="620"/>
                  <a:pt x="7708" y="601"/>
                  <a:pt x="7692" y="586"/>
                </a:cubicBezTo>
                <a:cubicBezTo>
                  <a:pt x="7676" y="570"/>
                  <a:pt x="7656" y="563"/>
                  <a:pt x="7632" y="563"/>
                </a:cubicBezTo>
                <a:close/>
                <a:moveTo>
                  <a:pt x="2752" y="213"/>
                </a:moveTo>
                <a:cubicBezTo>
                  <a:pt x="2687" y="213"/>
                  <a:pt x="2633" y="235"/>
                  <a:pt x="2590" y="281"/>
                </a:cubicBezTo>
                <a:cubicBezTo>
                  <a:pt x="2546" y="328"/>
                  <a:pt x="2523" y="391"/>
                  <a:pt x="2523" y="469"/>
                </a:cubicBezTo>
                <a:cubicBezTo>
                  <a:pt x="2523" y="545"/>
                  <a:pt x="2546" y="607"/>
                  <a:pt x="2590" y="656"/>
                </a:cubicBezTo>
                <a:cubicBezTo>
                  <a:pt x="2634" y="702"/>
                  <a:pt x="2688" y="726"/>
                  <a:pt x="2752" y="726"/>
                </a:cubicBezTo>
                <a:cubicBezTo>
                  <a:pt x="2806" y="726"/>
                  <a:pt x="2852" y="711"/>
                  <a:pt x="2891" y="682"/>
                </a:cubicBezTo>
                <a:cubicBezTo>
                  <a:pt x="2927" y="654"/>
                  <a:pt x="2949" y="615"/>
                  <a:pt x="2957" y="567"/>
                </a:cubicBezTo>
                <a:lnTo>
                  <a:pt x="2838" y="567"/>
                </a:lnTo>
                <a:cubicBezTo>
                  <a:pt x="2829" y="609"/>
                  <a:pt x="2800" y="631"/>
                  <a:pt x="2752" y="631"/>
                </a:cubicBezTo>
                <a:cubicBezTo>
                  <a:pt x="2715" y="631"/>
                  <a:pt x="2688" y="618"/>
                  <a:pt x="2669" y="594"/>
                </a:cubicBezTo>
                <a:cubicBezTo>
                  <a:pt x="2651" y="569"/>
                  <a:pt x="2642" y="537"/>
                  <a:pt x="2641" y="498"/>
                </a:cubicBezTo>
                <a:lnTo>
                  <a:pt x="2954" y="498"/>
                </a:lnTo>
                <a:cubicBezTo>
                  <a:pt x="2957" y="479"/>
                  <a:pt x="2958" y="458"/>
                  <a:pt x="2958" y="435"/>
                </a:cubicBezTo>
                <a:cubicBezTo>
                  <a:pt x="2958" y="411"/>
                  <a:pt x="2954" y="386"/>
                  <a:pt x="2946" y="358"/>
                </a:cubicBezTo>
                <a:cubicBezTo>
                  <a:pt x="2938" y="330"/>
                  <a:pt x="2925" y="305"/>
                  <a:pt x="2908" y="284"/>
                </a:cubicBezTo>
                <a:cubicBezTo>
                  <a:pt x="2871" y="236"/>
                  <a:pt x="2819" y="213"/>
                  <a:pt x="2752" y="213"/>
                </a:cubicBezTo>
                <a:close/>
                <a:moveTo>
                  <a:pt x="3801" y="213"/>
                </a:moveTo>
                <a:cubicBezTo>
                  <a:pt x="3736" y="213"/>
                  <a:pt x="3682" y="235"/>
                  <a:pt x="3639" y="281"/>
                </a:cubicBezTo>
                <a:cubicBezTo>
                  <a:pt x="3595" y="328"/>
                  <a:pt x="3572" y="391"/>
                  <a:pt x="3572" y="469"/>
                </a:cubicBezTo>
                <a:cubicBezTo>
                  <a:pt x="3572" y="545"/>
                  <a:pt x="3595" y="607"/>
                  <a:pt x="3639" y="656"/>
                </a:cubicBezTo>
                <a:cubicBezTo>
                  <a:pt x="3683" y="702"/>
                  <a:pt x="3736" y="726"/>
                  <a:pt x="3801" y="726"/>
                </a:cubicBezTo>
                <a:cubicBezTo>
                  <a:pt x="3855" y="726"/>
                  <a:pt x="3901" y="711"/>
                  <a:pt x="3940" y="682"/>
                </a:cubicBezTo>
                <a:cubicBezTo>
                  <a:pt x="3976" y="654"/>
                  <a:pt x="3998" y="615"/>
                  <a:pt x="4006" y="567"/>
                </a:cubicBezTo>
                <a:lnTo>
                  <a:pt x="3887" y="567"/>
                </a:lnTo>
                <a:cubicBezTo>
                  <a:pt x="3878" y="609"/>
                  <a:pt x="3849" y="631"/>
                  <a:pt x="3801" y="631"/>
                </a:cubicBezTo>
                <a:cubicBezTo>
                  <a:pt x="3764" y="631"/>
                  <a:pt x="3736" y="618"/>
                  <a:pt x="3718" y="594"/>
                </a:cubicBezTo>
                <a:cubicBezTo>
                  <a:pt x="3700" y="569"/>
                  <a:pt x="3691" y="537"/>
                  <a:pt x="3690" y="498"/>
                </a:cubicBezTo>
                <a:lnTo>
                  <a:pt x="4003" y="498"/>
                </a:lnTo>
                <a:cubicBezTo>
                  <a:pt x="4006" y="479"/>
                  <a:pt x="4007" y="458"/>
                  <a:pt x="4007" y="435"/>
                </a:cubicBezTo>
                <a:cubicBezTo>
                  <a:pt x="4007" y="411"/>
                  <a:pt x="4003" y="386"/>
                  <a:pt x="3995" y="358"/>
                </a:cubicBezTo>
                <a:cubicBezTo>
                  <a:pt x="3987" y="330"/>
                  <a:pt x="3974" y="305"/>
                  <a:pt x="3957" y="284"/>
                </a:cubicBezTo>
                <a:cubicBezTo>
                  <a:pt x="3920" y="236"/>
                  <a:pt x="3868" y="213"/>
                  <a:pt x="3801" y="213"/>
                </a:cubicBezTo>
                <a:close/>
                <a:moveTo>
                  <a:pt x="5075" y="98"/>
                </a:moveTo>
                <a:lnTo>
                  <a:pt x="5075" y="226"/>
                </a:lnTo>
                <a:lnTo>
                  <a:pt x="5008" y="226"/>
                </a:lnTo>
                <a:lnTo>
                  <a:pt x="5008" y="305"/>
                </a:lnTo>
                <a:lnTo>
                  <a:pt x="5075" y="305"/>
                </a:lnTo>
                <a:lnTo>
                  <a:pt x="5075" y="577"/>
                </a:lnTo>
                <a:cubicBezTo>
                  <a:pt x="5075" y="625"/>
                  <a:pt x="5091" y="662"/>
                  <a:pt x="5121" y="690"/>
                </a:cubicBezTo>
                <a:cubicBezTo>
                  <a:pt x="5136" y="702"/>
                  <a:pt x="5153" y="710"/>
                  <a:pt x="5172" y="716"/>
                </a:cubicBezTo>
                <a:cubicBezTo>
                  <a:pt x="5191" y="723"/>
                  <a:pt x="5213" y="726"/>
                  <a:pt x="5238" y="726"/>
                </a:cubicBezTo>
                <a:cubicBezTo>
                  <a:pt x="5264" y="726"/>
                  <a:pt x="5298" y="717"/>
                  <a:pt x="5342" y="700"/>
                </a:cubicBezTo>
                <a:lnTo>
                  <a:pt x="5325" y="617"/>
                </a:lnTo>
                <a:cubicBezTo>
                  <a:pt x="5295" y="627"/>
                  <a:pt x="5270" y="633"/>
                  <a:pt x="5251" y="633"/>
                </a:cubicBezTo>
                <a:cubicBezTo>
                  <a:pt x="5212" y="633"/>
                  <a:pt x="5193" y="613"/>
                  <a:pt x="5193" y="573"/>
                </a:cubicBezTo>
                <a:lnTo>
                  <a:pt x="5193" y="305"/>
                </a:lnTo>
                <a:lnTo>
                  <a:pt x="5325" y="305"/>
                </a:lnTo>
                <a:lnTo>
                  <a:pt x="5325" y="226"/>
                </a:lnTo>
                <a:lnTo>
                  <a:pt x="5193" y="226"/>
                </a:lnTo>
                <a:lnTo>
                  <a:pt x="5193" y="98"/>
                </a:lnTo>
                <a:close/>
                <a:moveTo>
                  <a:pt x="8607" y="213"/>
                </a:moveTo>
                <a:cubicBezTo>
                  <a:pt x="8537" y="213"/>
                  <a:pt x="8481" y="234"/>
                  <a:pt x="8440" y="276"/>
                </a:cubicBezTo>
                <a:cubicBezTo>
                  <a:pt x="8393" y="322"/>
                  <a:pt x="8370" y="386"/>
                  <a:pt x="8370" y="470"/>
                </a:cubicBezTo>
                <a:cubicBezTo>
                  <a:pt x="8370" y="552"/>
                  <a:pt x="8393" y="616"/>
                  <a:pt x="8440" y="662"/>
                </a:cubicBezTo>
                <a:cubicBezTo>
                  <a:pt x="8482" y="704"/>
                  <a:pt x="8538" y="726"/>
                  <a:pt x="8607" y="726"/>
                </a:cubicBezTo>
                <a:cubicBezTo>
                  <a:pt x="8677" y="726"/>
                  <a:pt x="8732" y="704"/>
                  <a:pt x="8773" y="662"/>
                </a:cubicBezTo>
                <a:cubicBezTo>
                  <a:pt x="8819" y="615"/>
                  <a:pt x="8842" y="551"/>
                  <a:pt x="8842" y="470"/>
                </a:cubicBezTo>
                <a:cubicBezTo>
                  <a:pt x="8842" y="387"/>
                  <a:pt x="8819" y="322"/>
                  <a:pt x="8773" y="276"/>
                </a:cubicBezTo>
                <a:cubicBezTo>
                  <a:pt x="8753" y="254"/>
                  <a:pt x="8728" y="238"/>
                  <a:pt x="8699" y="228"/>
                </a:cubicBezTo>
                <a:cubicBezTo>
                  <a:pt x="8671" y="218"/>
                  <a:pt x="8640" y="213"/>
                  <a:pt x="8607" y="213"/>
                </a:cubicBezTo>
                <a:close/>
                <a:moveTo>
                  <a:pt x="7340" y="723"/>
                </a:moveTo>
                <a:cubicBezTo>
                  <a:pt x="7356" y="723"/>
                  <a:pt x="7369" y="726"/>
                  <a:pt x="7377" y="734"/>
                </a:cubicBezTo>
                <a:cubicBezTo>
                  <a:pt x="7385" y="742"/>
                  <a:pt x="7389" y="752"/>
                  <a:pt x="7389" y="763"/>
                </a:cubicBezTo>
                <a:cubicBezTo>
                  <a:pt x="7389" y="792"/>
                  <a:pt x="7374" y="816"/>
                  <a:pt x="7345" y="836"/>
                </a:cubicBezTo>
                <a:cubicBezTo>
                  <a:pt x="7331" y="846"/>
                  <a:pt x="7313" y="854"/>
                  <a:pt x="7293" y="860"/>
                </a:cubicBezTo>
                <a:cubicBezTo>
                  <a:pt x="7273" y="866"/>
                  <a:pt x="7244" y="869"/>
                  <a:pt x="7208" y="869"/>
                </a:cubicBezTo>
                <a:cubicBezTo>
                  <a:pt x="7172" y="869"/>
                  <a:pt x="7141" y="862"/>
                  <a:pt x="7115" y="848"/>
                </a:cubicBezTo>
                <a:cubicBezTo>
                  <a:pt x="7089" y="834"/>
                  <a:pt x="7075" y="816"/>
                  <a:pt x="7075" y="794"/>
                </a:cubicBezTo>
                <a:cubicBezTo>
                  <a:pt x="7075" y="749"/>
                  <a:pt x="7107" y="725"/>
                  <a:pt x="7169" y="723"/>
                </a:cubicBezTo>
                <a:close/>
                <a:moveTo>
                  <a:pt x="8137" y="723"/>
                </a:moveTo>
                <a:cubicBezTo>
                  <a:pt x="8153" y="723"/>
                  <a:pt x="8166" y="726"/>
                  <a:pt x="8174" y="734"/>
                </a:cubicBezTo>
                <a:cubicBezTo>
                  <a:pt x="8182" y="742"/>
                  <a:pt x="8186" y="752"/>
                  <a:pt x="8186" y="763"/>
                </a:cubicBezTo>
                <a:cubicBezTo>
                  <a:pt x="8186" y="792"/>
                  <a:pt x="8171" y="816"/>
                  <a:pt x="8142" y="836"/>
                </a:cubicBezTo>
                <a:cubicBezTo>
                  <a:pt x="8128" y="846"/>
                  <a:pt x="8110" y="854"/>
                  <a:pt x="8090" y="860"/>
                </a:cubicBezTo>
                <a:cubicBezTo>
                  <a:pt x="8070" y="866"/>
                  <a:pt x="8041" y="869"/>
                  <a:pt x="8005" y="869"/>
                </a:cubicBezTo>
                <a:cubicBezTo>
                  <a:pt x="7969" y="869"/>
                  <a:pt x="7938" y="862"/>
                  <a:pt x="7912" y="848"/>
                </a:cubicBezTo>
                <a:cubicBezTo>
                  <a:pt x="7886" y="834"/>
                  <a:pt x="7872" y="816"/>
                  <a:pt x="7872" y="794"/>
                </a:cubicBezTo>
                <a:cubicBezTo>
                  <a:pt x="7872" y="749"/>
                  <a:pt x="7904" y="725"/>
                  <a:pt x="7966" y="723"/>
                </a:cubicBezTo>
                <a:close/>
                <a:moveTo>
                  <a:pt x="4490" y="226"/>
                </a:moveTo>
                <a:lnTo>
                  <a:pt x="4685" y="712"/>
                </a:lnTo>
                <a:lnTo>
                  <a:pt x="4671" y="759"/>
                </a:lnTo>
                <a:cubicBezTo>
                  <a:pt x="4661" y="789"/>
                  <a:pt x="4649" y="813"/>
                  <a:pt x="4634" y="832"/>
                </a:cubicBezTo>
                <a:cubicBezTo>
                  <a:pt x="4619" y="850"/>
                  <a:pt x="4600" y="860"/>
                  <a:pt x="4576" y="860"/>
                </a:cubicBezTo>
                <a:cubicBezTo>
                  <a:pt x="4541" y="860"/>
                  <a:pt x="4506" y="849"/>
                  <a:pt x="4471" y="827"/>
                </a:cubicBezTo>
                <a:lnTo>
                  <a:pt x="4471" y="931"/>
                </a:lnTo>
                <a:cubicBezTo>
                  <a:pt x="4515" y="952"/>
                  <a:pt x="4558" y="963"/>
                  <a:pt x="4601" y="963"/>
                </a:cubicBezTo>
                <a:cubicBezTo>
                  <a:pt x="4644" y="963"/>
                  <a:pt x="4679" y="950"/>
                  <a:pt x="4707" y="924"/>
                </a:cubicBezTo>
                <a:cubicBezTo>
                  <a:pt x="4735" y="899"/>
                  <a:pt x="4758" y="858"/>
                  <a:pt x="4777" y="800"/>
                </a:cubicBezTo>
                <a:lnTo>
                  <a:pt x="4963" y="226"/>
                </a:lnTo>
                <a:lnTo>
                  <a:pt x="4844" y="226"/>
                </a:lnTo>
                <a:lnTo>
                  <a:pt x="4741" y="576"/>
                </a:lnTo>
                <a:lnTo>
                  <a:pt x="4624" y="226"/>
                </a:lnTo>
                <a:close/>
                <a:moveTo>
                  <a:pt x="7498" y="115"/>
                </a:moveTo>
                <a:cubicBezTo>
                  <a:pt x="7459" y="115"/>
                  <a:pt x="7426" y="126"/>
                  <a:pt x="7398" y="150"/>
                </a:cubicBezTo>
                <a:cubicBezTo>
                  <a:pt x="7370" y="173"/>
                  <a:pt x="7353" y="204"/>
                  <a:pt x="7349" y="242"/>
                </a:cubicBezTo>
                <a:cubicBezTo>
                  <a:pt x="7315" y="222"/>
                  <a:pt x="7272" y="213"/>
                  <a:pt x="7220" y="213"/>
                </a:cubicBezTo>
                <a:cubicBezTo>
                  <a:pt x="7168" y="213"/>
                  <a:pt x="7123" y="228"/>
                  <a:pt x="7082" y="260"/>
                </a:cubicBezTo>
                <a:cubicBezTo>
                  <a:pt x="7041" y="292"/>
                  <a:pt x="7020" y="335"/>
                  <a:pt x="7020" y="388"/>
                </a:cubicBezTo>
                <a:cubicBezTo>
                  <a:pt x="7020" y="438"/>
                  <a:pt x="7040" y="479"/>
                  <a:pt x="7079" y="513"/>
                </a:cubicBezTo>
                <a:cubicBezTo>
                  <a:pt x="7056" y="519"/>
                  <a:pt x="7037" y="530"/>
                  <a:pt x="7022" y="546"/>
                </a:cubicBezTo>
                <a:cubicBezTo>
                  <a:pt x="7008" y="562"/>
                  <a:pt x="7000" y="581"/>
                  <a:pt x="7000" y="605"/>
                </a:cubicBezTo>
                <a:cubicBezTo>
                  <a:pt x="7000" y="640"/>
                  <a:pt x="7020" y="670"/>
                  <a:pt x="7060" y="694"/>
                </a:cubicBezTo>
                <a:cubicBezTo>
                  <a:pt x="7029" y="698"/>
                  <a:pt x="7005" y="709"/>
                  <a:pt x="6987" y="727"/>
                </a:cubicBezTo>
                <a:cubicBezTo>
                  <a:pt x="6969" y="745"/>
                  <a:pt x="6959" y="769"/>
                  <a:pt x="6959" y="799"/>
                </a:cubicBezTo>
                <a:cubicBezTo>
                  <a:pt x="6959" y="844"/>
                  <a:pt x="6983" y="882"/>
                  <a:pt x="7029" y="914"/>
                </a:cubicBezTo>
                <a:cubicBezTo>
                  <a:pt x="7079" y="946"/>
                  <a:pt x="7144" y="963"/>
                  <a:pt x="7224" y="963"/>
                </a:cubicBezTo>
                <a:cubicBezTo>
                  <a:pt x="7307" y="963"/>
                  <a:pt x="7376" y="941"/>
                  <a:pt x="7430" y="899"/>
                </a:cubicBezTo>
                <a:cubicBezTo>
                  <a:pt x="7455" y="879"/>
                  <a:pt x="7474" y="857"/>
                  <a:pt x="7487" y="832"/>
                </a:cubicBezTo>
                <a:cubicBezTo>
                  <a:pt x="7500" y="807"/>
                  <a:pt x="7506" y="782"/>
                  <a:pt x="7506" y="756"/>
                </a:cubicBezTo>
                <a:cubicBezTo>
                  <a:pt x="7506" y="678"/>
                  <a:pt x="7451" y="640"/>
                  <a:pt x="7340" y="640"/>
                </a:cubicBezTo>
                <a:lnTo>
                  <a:pt x="7178" y="640"/>
                </a:lnTo>
                <a:cubicBezTo>
                  <a:pt x="7127" y="640"/>
                  <a:pt x="7102" y="625"/>
                  <a:pt x="7102" y="595"/>
                </a:cubicBezTo>
                <a:cubicBezTo>
                  <a:pt x="7102" y="571"/>
                  <a:pt x="7115" y="555"/>
                  <a:pt x="7141" y="547"/>
                </a:cubicBezTo>
                <a:cubicBezTo>
                  <a:pt x="7168" y="557"/>
                  <a:pt x="7198" y="562"/>
                  <a:pt x="7230" y="562"/>
                </a:cubicBezTo>
                <a:cubicBezTo>
                  <a:pt x="7288" y="562"/>
                  <a:pt x="7336" y="546"/>
                  <a:pt x="7376" y="513"/>
                </a:cubicBezTo>
                <a:cubicBezTo>
                  <a:pt x="7396" y="499"/>
                  <a:pt x="7411" y="481"/>
                  <a:pt x="7422" y="459"/>
                </a:cubicBezTo>
                <a:cubicBezTo>
                  <a:pt x="7434" y="437"/>
                  <a:pt x="7439" y="411"/>
                  <a:pt x="7439" y="379"/>
                </a:cubicBezTo>
                <a:cubicBezTo>
                  <a:pt x="7439" y="347"/>
                  <a:pt x="7427" y="315"/>
                  <a:pt x="7402" y="285"/>
                </a:cubicBezTo>
                <a:cubicBezTo>
                  <a:pt x="7404" y="247"/>
                  <a:pt x="7434" y="228"/>
                  <a:pt x="7491" y="228"/>
                </a:cubicBezTo>
                <a:lnTo>
                  <a:pt x="7498" y="115"/>
                </a:lnTo>
                <a:close/>
                <a:moveTo>
                  <a:pt x="8295" y="115"/>
                </a:moveTo>
                <a:cubicBezTo>
                  <a:pt x="8256" y="115"/>
                  <a:pt x="8223" y="126"/>
                  <a:pt x="8195" y="150"/>
                </a:cubicBezTo>
                <a:cubicBezTo>
                  <a:pt x="8167" y="173"/>
                  <a:pt x="8150" y="204"/>
                  <a:pt x="8146" y="242"/>
                </a:cubicBezTo>
                <a:cubicBezTo>
                  <a:pt x="8112" y="222"/>
                  <a:pt x="8069" y="213"/>
                  <a:pt x="8017" y="213"/>
                </a:cubicBezTo>
                <a:cubicBezTo>
                  <a:pt x="7965" y="213"/>
                  <a:pt x="7920" y="228"/>
                  <a:pt x="7879" y="260"/>
                </a:cubicBezTo>
                <a:cubicBezTo>
                  <a:pt x="7838" y="292"/>
                  <a:pt x="7817" y="335"/>
                  <a:pt x="7817" y="388"/>
                </a:cubicBezTo>
                <a:cubicBezTo>
                  <a:pt x="7817" y="438"/>
                  <a:pt x="7837" y="479"/>
                  <a:pt x="7876" y="513"/>
                </a:cubicBezTo>
                <a:cubicBezTo>
                  <a:pt x="7853" y="519"/>
                  <a:pt x="7834" y="530"/>
                  <a:pt x="7819" y="546"/>
                </a:cubicBezTo>
                <a:cubicBezTo>
                  <a:pt x="7805" y="562"/>
                  <a:pt x="7797" y="581"/>
                  <a:pt x="7797" y="605"/>
                </a:cubicBezTo>
                <a:cubicBezTo>
                  <a:pt x="7797" y="640"/>
                  <a:pt x="7817" y="670"/>
                  <a:pt x="7857" y="694"/>
                </a:cubicBezTo>
                <a:cubicBezTo>
                  <a:pt x="7826" y="698"/>
                  <a:pt x="7802" y="709"/>
                  <a:pt x="7784" y="727"/>
                </a:cubicBezTo>
                <a:cubicBezTo>
                  <a:pt x="7766" y="745"/>
                  <a:pt x="7756" y="769"/>
                  <a:pt x="7756" y="799"/>
                </a:cubicBezTo>
                <a:cubicBezTo>
                  <a:pt x="7756" y="844"/>
                  <a:pt x="7780" y="882"/>
                  <a:pt x="7826" y="914"/>
                </a:cubicBezTo>
                <a:cubicBezTo>
                  <a:pt x="7876" y="946"/>
                  <a:pt x="7941" y="963"/>
                  <a:pt x="8021" y="963"/>
                </a:cubicBezTo>
                <a:cubicBezTo>
                  <a:pt x="8104" y="963"/>
                  <a:pt x="8173" y="941"/>
                  <a:pt x="8227" y="899"/>
                </a:cubicBezTo>
                <a:cubicBezTo>
                  <a:pt x="8252" y="879"/>
                  <a:pt x="8271" y="857"/>
                  <a:pt x="8284" y="832"/>
                </a:cubicBezTo>
                <a:cubicBezTo>
                  <a:pt x="8297" y="807"/>
                  <a:pt x="8303" y="782"/>
                  <a:pt x="8303" y="756"/>
                </a:cubicBezTo>
                <a:cubicBezTo>
                  <a:pt x="8303" y="678"/>
                  <a:pt x="8248" y="640"/>
                  <a:pt x="8137" y="640"/>
                </a:cubicBezTo>
                <a:lnTo>
                  <a:pt x="7975" y="640"/>
                </a:lnTo>
                <a:cubicBezTo>
                  <a:pt x="7924" y="640"/>
                  <a:pt x="7899" y="625"/>
                  <a:pt x="7899" y="595"/>
                </a:cubicBezTo>
                <a:cubicBezTo>
                  <a:pt x="7899" y="571"/>
                  <a:pt x="7912" y="555"/>
                  <a:pt x="7938" y="547"/>
                </a:cubicBezTo>
                <a:cubicBezTo>
                  <a:pt x="7965" y="557"/>
                  <a:pt x="7995" y="562"/>
                  <a:pt x="8027" y="562"/>
                </a:cubicBezTo>
                <a:cubicBezTo>
                  <a:pt x="8085" y="562"/>
                  <a:pt x="8133" y="546"/>
                  <a:pt x="8173" y="513"/>
                </a:cubicBezTo>
                <a:cubicBezTo>
                  <a:pt x="8193" y="499"/>
                  <a:pt x="8208" y="481"/>
                  <a:pt x="8219" y="459"/>
                </a:cubicBezTo>
                <a:cubicBezTo>
                  <a:pt x="8231" y="437"/>
                  <a:pt x="8236" y="411"/>
                  <a:pt x="8236" y="379"/>
                </a:cubicBezTo>
                <a:cubicBezTo>
                  <a:pt x="8236" y="347"/>
                  <a:pt x="8224" y="315"/>
                  <a:pt x="8199" y="285"/>
                </a:cubicBezTo>
                <a:cubicBezTo>
                  <a:pt x="8201" y="247"/>
                  <a:pt x="8231" y="228"/>
                  <a:pt x="8288" y="228"/>
                </a:cubicBezTo>
                <a:lnTo>
                  <a:pt x="8295" y="115"/>
                </a:lnTo>
                <a:close/>
              </a:path>
            </a:pathLst>
          </a:custGeom>
          <a:solidFill>
            <a:srgbClr val="FF0000"/>
          </a:solidFill>
          <a:ln w="381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3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3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3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3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3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3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3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3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3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3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3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3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6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6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 sz="3000"/>
              <a:t>Why Data Management Planning?</a:t>
            </a:r>
          </a:p>
        </p:txBody>
      </p:sp>
      <p:sp>
        <p:nvSpPr>
          <p:cNvPr id="31" name="Shape 31"/>
          <p:cNvSpPr txBox="1"/>
          <p:nvPr/>
        </p:nvSpPr>
        <p:spPr>
          <a:xfrm>
            <a:off x="240824" y="1200150"/>
            <a:ext cx="4667399" cy="228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2400" dirty="0"/>
              <a:t>What is different?</a:t>
            </a:r>
          </a:p>
          <a:p>
            <a:endParaRPr lang="en" sz="2400" dirty="0"/>
          </a:p>
          <a:p>
            <a:pPr marL="914400" lvl="1" indent="-381000" rtl="0">
              <a:buClr>
                <a:srgbClr val="000000"/>
              </a:buClr>
              <a:buSzPct val="100000"/>
              <a:buFont typeface="Arial"/>
              <a:buChar char="○"/>
            </a:pPr>
            <a:r>
              <a:rPr lang="en" sz="2400" dirty="0"/>
              <a:t>Mandates</a:t>
            </a:r>
          </a:p>
          <a:p>
            <a:endParaRPr lang="en" sz="2400" dirty="0"/>
          </a:p>
          <a:p>
            <a:pPr marL="914400" lvl="1" indent="-381000" rtl="0">
              <a:buClr>
                <a:srgbClr val="000000"/>
              </a:buClr>
              <a:buSzPct val="100000"/>
              <a:buFont typeface="Arial"/>
              <a:buChar char="○"/>
            </a:pPr>
            <a:r>
              <a:rPr lang="en" sz="2400" dirty="0"/>
              <a:t>Expectations</a:t>
            </a:r>
          </a:p>
          <a:p>
            <a:endParaRPr lang="en" sz="2400" dirty="0"/>
          </a:p>
          <a:p>
            <a:pPr marL="914400" lvl="1" indent="-381000" rtl="0">
              <a:buClr>
                <a:srgbClr val="000000"/>
              </a:buClr>
              <a:buSzPct val="100000"/>
              <a:buFont typeface="Arial"/>
              <a:buChar char="○"/>
            </a:pPr>
            <a:r>
              <a:rPr lang="en" sz="2400" dirty="0" smtClean="0"/>
              <a:t>Scrutiny/Reproducability</a:t>
            </a:r>
            <a:endParaRPr lang="en" sz="2400" dirty="0"/>
          </a:p>
          <a:p>
            <a:endParaRPr lang="en" sz="2400" dirty="0"/>
          </a:p>
          <a:p>
            <a:pPr marL="914400" lvl="1" indent="-381000" rtl="0">
              <a:buClr>
                <a:srgbClr val="000000"/>
              </a:buClr>
              <a:buSzPct val="100000"/>
              <a:buFont typeface="Arial"/>
              <a:buChar char="○"/>
            </a:pPr>
            <a:r>
              <a:rPr lang="en" sz="2400" dirty="0"/>
              <a:t>Nothing?</a:t>
            </a:r>
          </a:p>
          <a:p>
            <a:endParaRPr lang="en" sz="2400" dirty="0"/>
          </a:p>
        </p:txBody>
      </p:sp>
      <p:pic>
        <p:nvPicPr>
          <p:cNvPr id="32" name="Shape 3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586825" y="2747500"/>
            <a:ext cx="3441126" cy="2282999"/>
          </a:xfrm>
          <a:prstGeom prst="rect">
            <a:avLst/>
          </a:prstGeom>
        </p:spPr>
      </p:pic>
      <p:pic>
        <p:nvPicPr>
          <p:cNvPr id="33" name="Shape 3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870625" y="1063375"/>
            <a:ext cx="3324426" cy="2282999"/>
          </a:xfrm>
          <a:prstGeom prst="rect">
            <a:avLst/>
          </a:prstGeom>
        </p:spPr>
      </p:pic>
      <p:sp>
        <p:nvSpPr>
          <p:cNvPr id="34" name="Shape 34"/>
          <p:cNvSpPr txBox="1"/>
          <p:nvPr/>
        </p:nvSpPr>
        <p:spPr>
          <a:xfrm>
            <a:off x="7270443" y="2214806"/>
            <a:ext cx="2082899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sz="1000" i="1" dirty="0">
                <a:solidFill>
                  <a:srgbClr val="999999"/>
                </a:solidFill>
              </a:rPr>
              <a:t>Solvay Conference</a:t>
            </a:r>
          </a:p>
          <a:p>
            <a:pPr lvl="0" rtl="0">
              <a:buNone/>
            </a:pPr>
            <a:r>
              <a:rPr lang="en" sz="1000" i="1" dirty="0">
                <a:solidFill>
                  <a:srgbClr val="999999"/>
                </a:solidFill>
              </a:rPr>
              <a:t>1927 &amp; 2012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hape 163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2529" cy="5143500"/>
          </a:xfrm>
          <a:prstGeom prst="rect">
            <a:avLst/>
          </a:prstGeom>
        </p:spPr>
      </p:pic>
      <p:sp>
        <p:nvSpPr>
          <p:cNvPr id="164" name="Shape 164"/>
          <p:cNvSpPr/>
          <p:nvPr/>
        </p:nvSpPr>
        <p:spPr>
          <a:xfrm>
            <a:off x="457200" y="170160"/>
            <a:ext cx="4275898" cy="457200"/>
          </a:xfrm>
          <a:custGeom>
            <a:avLst/>
            <a:gdLst/>
            <a:ahLst/>
            <a:cxnLst/>
            <a:rect l="0" t="0" r="0" b="0"/>
            <a:pathLst>
              <a:path w="8680" h="926" extrusionOk="0">
                <a:moveTo>
                  <a:pt x="7926" y="0"/>
                </a:moveTo>
                <a:lnTo>
                  <a:pt x="7926" y="126"/>
                </a:lnTo>
                <a:lnTo>
                  <a:pt x="8063" y="126"/>
                </a:lnTo>
                <a:lnTo>
                  <a:pt x="8063" y="0"/>
                </a:lnTo>
                <a:close/>
                <a:moveTo>
                  <a:pt x="3241" y="290"/>
                </a:moveTo>
                <a:cubicBezTo>
                  <a:pt x="3269" y="290"/>
                  <a:pt x="3293" y="300"/>
                  <a:pt x="3312" y="321"/>
                </a:cubicBezTo>
                <a:cubicBezTo>
                  <a:pt x="3332" y="342"/>
                  <a:pt x="3342" y="372"/>
                  <a:pt x="3343" y="412"/>
                </a:cubicBezTo>
                <a:lnTo>
                  <a:pt x="3138" y="412"/>
                </a:lnTo>
                <a:cubicBezTo>
                  <a:pt x="3138" y="374"/>
                  <a:pt x="3147" y="345"/>
                  <a:pt x="3167" y="323"/>
                </a:cubicBezTo>
                <a:cubicBezTo>
                  <a:pt x="3187" y="301"/>
                  <a:pt x="3211" y="290"/>
                  <a:pt x="3241" y="290"/>
                </a:cubicBezTo>
                <a:close/>
                <a:moveTo>
                  <a:pt x="5630" y="290"/>
                </a:moveTo>
                <a:cubicBezTo>
                  <a:pt x="5658" y="290"/>
                  <a:pt x="5682" y="300"/>
                  <a:pt x="5701" y="321"/>
                </a:cubicBezTo>
                <a:cubicBezTo>
                  <a:pt x="5721" y="342"/>
                  <a:pt x="5731" y="372"/>
                  <a:pt x="5732" y="412"/>
                </a:cubicBezTo>
                <a:lnTo>
                  <a:pt x="5527" y="412"/>
                </a:lnTo>
                <a:cubicBezTo>
                  <a:pt x="5527" y="374"/>
                  <a:pt x="5536" y="345"/>
                  <a:pt x="5556" y="323"/>
                </a:cubicBezTo>
                <a:cubicBezTo>
                  <a:pt x="5575" y="301"/>
                  <a:pt x="5600" y="290"/>
                  <a:pt x="5630" y="290"/>
                </a:cubicBezTo>
                <a:close/>
                <a:moveTo>
                  <a:pt x="1427" y="290"/>
                </a:moveTo>
                <a:cubicBezTo>
                  <a:pt x="1460" y="290"/>
                  <a:pt x="1488" y="303"/>
                  <a:pt x="1509" y="329"/>
                </a:cubicBezTo>
                <a:cubicBezTo>
                  <a:pt x="1531" y="356"/>
                  <a:pt x="1541" y="398"/>
                  <a:pt x="1541" y="458"/>
                </a:cubicBezTo>
                <a:cubicBezTo>
                  <a:pt x="1541" y="511"/>
                  <a:pt x="1530" y="552"/>
                  <a:pt x="1508" y="578"/>
                </a:cubicBezTo>
                <a:cubicBezTo>
                  <a:pt x="1486" y="605"/>
                  <a:pt x="1459" y="619"/>
                  <a:pt x="1428" y="619"/>
                </a:cubicBezTo>
                <a:cubicBezTo>
                  <a:pt x="1388" y="619"/>
                  <a:pt x="1357" y="601"/>
                  <a:pt x="1335" y="565"/>
                </a:cubicBezTo>
                <a:cubicBezTo>
                  <a:pt x="1320" y="540"/>
                  <a:pt x="1312" y="500"/>
                  <a:pt x="1312" y="445"/>
                </a:cubicBezTo>
                <a:cubicBezTo>
                  <a:pt x="1312" y="393"/>
                  <a:pt x="1323" y="355"/>
                  <a:pt x="1345" y="329"/>
                </a:cubicBezTo>
                <a:cubicBezTo>
                  <a:pt x="1367" y="303"/>
                  <a:pt x="1394" y="290"/>
                  <a:pt x="1427" y="290"/>
                </a:cubicBezTo>
                <a:close/>
                <a:moveTo>
                  <a:pt x="8428" y="290"/>
                </a:moveTo>
                <a:cubicBezTo>
                  <a:pt x="8462" y="290"/>
                  <a:pt x="8489" y="303"/>
                  <a:pt x="8511" y="329"/>
                </a:cubicBezTo>
                <a:cubicBezTo>
                  <a:pt x="8532" y="356"/>
                  <a:pt x="8543" y="398"/>
                  <a:pt x="8543" y="458"/>
                </a:cubicBezTo>
                <a:cubicBezTo>
                  <a:pt x="8543" y="511"/>
                  <a:pt x="8532" y="552"/>
                  <a:pt x="8510" y="578"/>
                </a:cubicBezTo>
                <a:cubicBezTo>
                  <a:pt x="8488" y="605"/>
                  <a:pt x="8461" y="619"/>
                  <a:pt x="8429" y="619"/>
                </a:cubicBezTo>
                <a:cubicBezTo>
                  <a:pt x="8389" y="619"/>
                  <a:pt x="8359" y="601"/>
                  <a:pt x="8336" y="565"/>
                </a:cubicBezTo>
                <a:cubicBezTo>
                  <a:pt x="8321" y="540"/>
                  <a:pt x="8313" y="500"/>
                  <a:pt x="8313" y="445"/>
                </a:cubicBezTo>
                <a:cubicBezTo>
                  <a:pt x="8313" y="393"/>
                  <a:pt x="8324" y="355"/>
                  <a:pt x="8346" y="329"/>
                </a:cubicBezTo>
                <a:cubicBezTo>
                  <a:pt x="8368" y="303"/>
                  <a:pt x="8396" y="290"/>
                  <a:pt x="8428" y="290"/>
                </a:cubicBezTo>
                <a:close/>
                <a:moveTo>
                  <a:pt x="322" y="466"/>
                </a:moveTo>
                <a:lnTo>
                  <a:pt x="322" y="494"/>
                </a:lnTo>
                <a:cubicBezTo>
                  <a:pt x="322" y="527"/>
                  <a:pt x="320" y="549"/>
                  <a:pt x="316" y="561"/>
                </a:cubicBezTo>
                <a:cubicBezTo>
                  <a:pt x="311" y="578"/>
                  <a:pt x="300" y="594"/>
                  <a:pt x="284" y="606"/>
                </a:cubicBezTo>
                <a:cubicBezTo>
                  <a:pt x="261" y="622"/>
                  <a:pt x="238" y="630"/>
                  <a:pt x="213" y="630"/>
                </a:cubicBezTo>
                <a:cubicBezTo>
                  <a:pt x="191" y="630"/>
                  <a:pt x="173" y="623"/>
                  <a:pt x="158" y="609"/>
                </a:cubicBezTo>
                <a:cubicBezTo>
                  <a:pt x="144" y="595"/>
                  <a:pt x="137" y="579"/>
                  <a:pt x="137" y="560"/>
                </a:cubicBezTo>
                <a:cubicBezTo>
                  <a:pt x="137" y="540"/>
                  <a:pt x="146" y="524"/>
                  <a:pt x="164" y="511"/>
                </a:cubicBezTo>
                <a:cubicBezTo>
                  <a:pt x="175" y="503"/>
                  <a:pt x="200" y="495"/>
                  <a:pt x="238" y="487"/>
                </a:cubicBezTo>
                <a:cubicBezTo>
                  <a:pt x="276" y="479"/>
                  <a:pt x="304" y="472"/>
                  <a:pt x="322" y="466"/>
                </a:cubicBezTo>
                <a:close/>
                <a:moveTo>
                  <a:pt x="7656" y="466"/>
                </a:moveTo>
                <a:lnTo>
                  <a:pt x="7656" y="494"/>
                </a:lnTo>
                <a:cubicBezTo>
                  <a:pt x="7656" y="527"/>
                  <a:pt x="7654" y="549"/>
                  <a:pt x="7651" y="561"/>
                </a:cubicBezTo>
                <a:cubicBezTo>
                  <a:pt x="7646" y="578"/>
                  <a:pt x="7635" y="594"/>
                  <a:pt x="7618" y="606"/>
                </a:cubicBezTo>
                <a:cubicBezTo>
                  <a:pt x="7596" y="622"/>
                  <a:pt x="7572" y="630"/>
                  <a:pt x="7547" y="630"/>
                </a:cubicBezTo>
                <a:cubicBezTo>
                  <a:pt x="7525" y="630"/>
                  <a:pt x="7507" y="623"/>
                  <a:pt x="7493" y="609"/>
                </a:cubicBezTo>
                <a:cubicBezTo>
                  <a:pt x="7478" y="595"/>
                  <a:pt x="7471" y="579"/>
                  <a:pt x="7471" y="560"/>
                </a:cubicBezTo>
                <a:cubicBezTo>
                  <a:pt x="7471" y="540"/>
                  <a:pt x="7480" y="524"/>
                  <a:pt x="7498" y="511"/>
                </a:cubicBezTo>
                <a:cubicBezTo>
                  <a:pt x="7510" y="503"/>
                  <a:pt x="7535" y="495"/>
                  <a:pt x="7573" y="487"/>
                </a:cubicBezTo>
                <a:cubicBezTo>
                  <a:pt x="7611" y="479"/>
                  <a:pt x="7639" y="472"/>
                  <a:pt x="7656" y="466"/>
                </a:cubicBezTo>
                <a:close/>
                <a:moveTo>
                  <a:pt x="889" y="185"/>
                </a:moveTo>
                <a:cubicBezTo>
                  <a:pt x="820" y="185"/>
                  <a:pt x="763" y="214"/>
                  <a:pt x="718" y="273"/>
                </a:cubicBezTo>
                <a:lnTo>
                  <a:pt x="718" y="197"/>
                </a:lnTo>
                <a:lnTo>
                  <a:pt x="591" y="197"/>
                </a:lnTo>
                <a:lnTo>
                  <a:pt x="591" y="715"/>
                </a:lnTo>
                <a:lnTo>
                  <a:pt x="728" y="715"/>
                </a:lnTo>
                <a:lnTo>
                  <a:pt x="728" y="480"/>
                </a:lnTo>
                <a:cubicBezTo>
                  <a:pt x="728" y="423"/>
                  <a:pt x="731" y="383"/>
                  <a:pt x="738" y="361"/>
                </a:cubicBezTo>
                <a:cubicBezTo>
                  <a:pt x="745" y="340"/>
                  <a:pt x="758" y="323"/>
                  <a:pt x="777" y="310"/>
                </a:cubicBezTo>
                <a:cubicBezTo>
                  <a:pt x="796" y="297"/>
                  <a:pt x="818" y="290"/>
                  <a:pt x="841" y="290"/>
                </a:cubicBezTo>
                <a:cubicBezTo>
                  <a:pt x="860" y="290"/>
                  <a:pt x="876" y="295"/>
                  <a:pt x="889" y="304"/>
                </a:cubicBezTo>
                <a:cubicBezTo>
                  <a:pt x="902" y="313"/>
                  <a:pt x="912" y="326"/>
                  <a:pt x="917" y="342"/>
                </a:cubicBezTo>
                <a:cubicBezTo>
                  <a:pt x="923" y="358"/>
                  <a:pt x="926" y="395"/>
                  <a:pt x="926" y="451"/>
                </a:cubicBezTo>
                <a:lnTo>
                  <a:pt x="926" y="715"/>
                </a:lnTo>
                <a:lnTo>
                  <a:pt x="1063" y="715"/>
                </a:lnTo>
                <a:lnTo>
                  <a:pt x="1063" y="393"/>
                </a:lnTo>
                <a:cubicBezTo>
                  <a:pt x="1063" y="353"/>
                  <a:pt x="1061" y="322"/>
                  <a:pt x="1056" y="301"/>
                </a:cubicBezTo>
                <a:cubicBezTo>
                  <a:pt x="1051" y="279"/>
                  <a:pt x="1042" y="260"/>
                  <a:pt x="1029" y="243"/>
                </a:cubicBezTo>
                <a:cubicBezTo>
                  <a:pt x="1016" y="226"/>
                  <a:pt x="997" y="212"/>
                  <a:pt x="972" y="201"/>
                </a:cubicBezTo>
                <a:cubicBezTo>
                  <a:pt x="947" y="191"/>
                  <a:pt x="919" y="185"/>
                  <a:pt x="889" y="185"/>
                </a:cubicBezTo>
                <a:close/>
                <a:moveTo>
                  <a:pt x="2424" y="0"/>
                </a:moveTo>
                <a:lnTo>
                  <a:pt x="2424" y="715"/>
                </a:lnTo>
                <a:lnTo>
                  <a:pt x="2561" y="715"/>
                </a:lnTo>
                <a:lnTo>
                  <a:pt x="2561" y="456"/>
                </a:lnTo>
                <a:cubicBezTo>
                  <a:pt x="2561" y="412"/>
                  <a:pt x="2565" y="379"/>
                  <a:pt x="2573" y="357"/>
                </a:cubicBezTo>
                <a:cubicBezTo>
                  <a:pt x="2582" y="334"/>
                  <a:pt x="2595" y="318"/>
                  <a:pt x="2613" y="307"/>
                </a:cubicBezTo>
                <a:cubicBezTo>
                  <a:pt x="2631" y="296"/>
                  <a:pt x="2651" y="290"/>
                  <a:pt x="2674" y="290"/>
                </a:cubicBezTo>
                <a:cubicBezTo>
                  <a:pt x="2694" y="290"/>
                  <a:pt x="2710" y="294"/>
                  <a:pt x="2723" y="303"/>
                </a:cubicBezTo>
                <a:cubicBezTo>
                  <a:pt x="2737" y="312"/>
                  <a:pt x="2746" y="323"/>
                  <a:pt x="2751" y="338"/>
                </a:cubicBezTo>
                <a:cubicBezTo>
                  <a:pt x="2756" y="353"/>
                  <a:pt x="2759" y="387"/>
                  <a:pt x="2759" y="441"/>
                </a:cubicBezTo>
                <a:lnTo>
                  <a:pt x="2759" y="715"/>
                </a:lnTo>
                <a:lnTo>
                  <a:pt x="2896" y="715"/>
                </a:lnTo>
                <a:lnTo>
                  <a:pt x="2896" y="411"/>
                </a:lnTo>
                <a:cubicBezTo>
                  <a:pt x="2896" y="365"/>
                  <a:pt x="2894" y="330"/>
                  <a:pt x="2889" y="308"/>
                </a:cubicBezTo>
                <a:cubicBezTo>
                  <a:pt x="2884" y="286"/>
                  <a:pt x="2875" y="266"/>
                  <a:pt x="2862" y="248"/>
                </a:cubicBezTo>
                <a:cubicBezTo>
                  <a:pt x="2850" y="229"/>
                  <a:pt x="2831" y="214"/>
                  <a:pt x="2805" y="203"/>
                </a:cubicBezTo>
                <a:cubicBezTo>
                  <a:pt x="2780" y="191"/>
                  <a:pt x="2751" y="185"/>
                  <a:pt x="2720" y="185"/>
                </a:cubicBezTo>
                <a:cubicBezTo>
                  <a:pt x="2658" y="185"/>
                  <a:pt x="2605" y="211"/>
                  <a:pt x="2561" y="263"/>
                </a:cubicBezTo>
                <a:lnTo>
                  <a:pt x="2561" y="0"/>
                </a:lnTo>
                <a:close/>
                <a:moveTo>
                  <a:pt x="3889" y="185"/>
                </a:moveTo>
                <a:cubicBezTo>
                  <a:pt x="3820" y="185"/>
                  <a:pt x="3763" y="214"/>
                  <a:pt x="3718" y="273"/>
                </a:cubicBezTo>
                <a:lnTo>
                  <a:pt x="3718" y="197"/>
                </a:lnTo>
                <a:lnTo>
                  <a:pt x="3590" y="197"/>
                </a:lnTo>
                <a:lnTo>
                  <a:pt x="3590" y="715"/>
                </a:lnTo>
                <a:lnTo>
                  <a:pt x="3728" y="715"/>
                </a:lnTo>
                <a:lnTo>
                  <a:pt x="3728" y="480"/>
                </a:lnTo>
                <a:cubicBezTo>
                  <a:pt x="3728" y="423"/>
                  <a:pt x="3731" y="383"/>
                  <a:pt x="3738" y="361"/>
                </a:cubicBezTo>
                <a:cubicBezTo>
                  <a:pt x="3745" y="340"/>
                  <a:pt x="3758" y="323"/>
                  <a:pt x="3777" y="310"/>
                </a:cubicBezTo>
                <a:cubicBezTo>
                  <a:pt x="3796" y="297"/>
                  <a:pt x="3817" y="290"/>
                  <a:pt x="3841" y="290"/>
                </a:cubicBezTo>
                <a:cubicBezTo>
                  <a:pt x="3859" y="290"/>
                  <a:pt x="3875" y="295"/>
                  <a:pt x="3888" y="304"/>
                </a:cubicBezTo>
                <a:cubicBezTo>
                  <a:pt x="3902" y="313"/>
                  <a:pt x="3911" y="326"/>
                  <a:pt x="3917" y="342"/>
                </a:cubicBezTo>
                <a:cubicBezTo>
                  <a:pt x="3923" y="358"/>
                  <a:pt x="3926" y="395"/>
                  <a:pt x="3926" y="451"/>
                </a:cubicBezTo>
                <a:lnTo>
                  <a:pt x="3926" y="715"/>
                </a:lnTo>
                <a:lnTo>
                  <a:pt x="4063" y="715"/>
                </a:lnTo>
                <a:lnTo>
                  <a:pt x="4063" y="393"/>
                </a:lnTo>
                <a:cubicBezTo>
                  <a:pt x="4063" y="353"/>
                  <a:pt x="4060" y="322"/>
                  <a:pt x="4055" y="301"/>
                </a:cubicBezTo>
                <a:cubicBezTo>
                  <a:pt x="4050" y="279"/>
                  <a:pt x="4041" y="260"/>
                  <a:pt x="4028" y="243"/>
                </a:cubicBezTo>
                <a:cubicBezTo>
                  <a:pt x="4016" y="226"/>
                  <a:pt x="3997" y="212"/>
                  <a:pt x="3972" y="201"/>
                </a:cubicBezTo>
                <a:cubicBezTo>
                  <a:pt x="3947" y="191"/>
                  <a:pt x="3919" y="185"/>
                  <a:pt x="3889" y="185"/>
                </a:cubicBezTo>
                <a:close/>
                <a:moveTo>
                  <a:pt x="4812" y="0"/>
                </a:moveTo>
                <a:lnTo>
                  <a:pt x="4812" y="715"/>
                </a:lnTo>
                <a:lnTo>
                  <a:pt x="4950" y="715"/>
                </a:lnTo>
                <a:lnTo>
                  <a:pt x="4950" y="456"/>
                </a:lnTo>
                <a:cubicBezTo>
                  <a:pt x="4950" y="412"/>
                  <a:pt x="4954" y="379"/>
                  <a:pt x="4962" y="357"/>
                </a:cubicBezTo>
                <a:cubicBezTo>
                  <a:pt x="4970" y="334"/>
                  <a:pt x="4984" y="318"/>
                  <a:pt x="5001" y="307"/>
                </a:cubicBezTo>
                <a:cubicBezTo>
                  <a:pt x="5019" y="296"/>
                  <a:pt x="5040" y="290"/>
                  <a:pt x="5062" y="290"/>
                </a:cubicBezTo>
                <a:cubicBezTo>
                  <a:pt x="5082" y="290"/>
                  <a:pt x="5099" y="294"/>
                  <a:pt x="5112" y="303"/>
                </a:cubicBezTo>
                <a:cubicBezTo>
                  <a:pt x="5125" y="312"/>
                  <a:pt x="5134" y="323"/>
                  <a:pt x="5140" y="338"/>
                </a:cubicBezTo>
                <a:cubicBezTo>
                  <a:pt x="5145" y="353"/>
                  <a:pt x="5147" y="387"/>
                  <a:pt x="5147" y="441"/>
                </a:cubicBezTo>
                <a:lnTo>
                  <a:pt x="5147" y="715"/>
                </a:lnTo>
                <a:lnTo>
                  <a:pt x="5285" y="715"/>
                </a:lnTo>
                <a:lnTo>
                  <a:pt x="5285" y="411"/>
                </a:lnTo>
                <a:cubicBezTo>
                  <a:pt x="5285" y="365"/>
                  <a:pt x="5282" y="330"/>
                  <a:pt x="5277" y="308"/>
                </a:cubicBezTo>
                <a:cubicBezTo>
                  <a:pt x="5273" y="286"/>
                  <a:pt x="5264" y="266"/>
                  <a:pt x="5251" y="248"/>
                </a:cubicBezTo>
                <a:cubicBezTo>
                  <a:pt x="5238" y="229"/>
                  <a:pt x="5219" y="214"/>
                  <a:pt x="5194" y="203"/>
                </a:cubicBezTo>
                <a:cubicBezTo>
                  <a:pt x="5168" y="191"/>
                  <a:pt x="5140" y="185"/>
                  <a:pt x="5108" y="185"/>
                </a:cubicBezTo>
                <a:cubicBezTo>
                  <a:pt x="5047" y="185"/>
                  <a:pt x="4994" y="211"/>
                  <a:pt x="4950" y="263"/>
                </a:cubicBezTo>
                <a:lnTo>
                  <a:pt x="4950" y="0"/>
                </a:lnTo>
                <a:close/>
                <a:moveTo>
                  <a:pt x="7926" y="197"/>
                </a:moveTo>
                <a:lnTo>
                  <a:pt x="7926" y="715"/>
                </a:lnTo>
                <a:lnTo>
                  <a:pt x="8063" y="715"/>
                </a:lnTo>
                <a:lnTo>
                  <a:pt x="8063" y="197"/>
                </a:lnTo>
                <a:close/>
                <a:moveTo>
                  <a:pt x="238" y="185"/>
                </a:moveTo>
                <a:cubicBezTo>
                  <a:pt x="171" y="185"/>
                  <a:pt x="120" y="197"/>
                  <a:pt x="86" y="221"/>
                </a:cubicBezTo>
                <a:cubicBezTo>
                  <a:pt x="52" y="245"/>
                  <a:pt x="28" y="282"/>
                  <a:pt x="14" y="333"/>
                </a:cubicBezTo>
                <a:lnTo>
                  <a:pt x="138" y="355"/>
                </a:lnTo>
                <a:cubicBezTo>
                  <a:pt x="147" y="331"/>
                  <a:pt x="158" y="314"/>
                  <a:pt x="171" y="305"/>
                </a:cubicBezTo>
                <a:cubicBezTo>
                  <a:pt x="185" y="295"/>
                  <a:pt x="204" y="290"/>
                  <a:pt x="229" y="290"/>
                </a:cubicBezTo>
                <a:cubicBezTo>
                  <a:pt x="265" y="290"/>
                  <a:pt x="289" y="296"/>
                  <a:pt x="302" y="307"/>
                </a:cubicBezTo>
                <a:cubicBezTo>
                  <a:pt x="315" y="318"/>
                  <a:pt x="322" y="337"/>
                  <a:pt x="322" y="363"/>
                </a:cubicBezTo>
                <a:lnTo>
                  <a:pt x="322" y="377"/>
                </a:lnTo>
                <a:cubicBezTo>
                  <a:pt x="297" y="387"/>
                  <a:pt x="253" y="399"/>
                  <a:pt x="188" y="411"/>
                </a:cubicBezTo>
                <a:cubicBezTo>
                  <a:pt x="141" y="420"/>
                  <a:pt x="105" y="430"/>
                  <a:pt x="79" y="443"/>
                </a:cubicBezTo>
                <a:cubicBezTo>
                  <a:pt x="54" y="455"/>
                  <a:pt x="34" y="472"/>
                  <a:pt x="20" y="495"/>
                </a:cubicBezTo>
                <a:cubicBezTo>
                  <a:pt x="6" y="518"/>
                  <a:pt x="0" y="544"/>
                  <a:pt x="0" y="574"/>
                </a:cubicBezTo>
                <a:cubicBezTo>
                  <a:pt x="0" y="618"/>
                  <a:pt x="15" y="655"/>
                  <a:pt x="46" y="684"/>
                </a:cubicBezTo>
                <a:cubicBezTo>
                  <a:pt x="76" y="713"/>
                  <a:pt x="118" y="727"/>
                  <a:pt x="172" y="727"/>
                </a:cubicBezTo>
                <a:cubicBezTo>
                  <a:pt x="202" y="727"/>
                  <a:pt x="231" y="721"/>
                  <a:pt x="257" y="710"/>
                </a:cubicBezTo>
                <a:cubicBezTo>
                  <a:pt x="284" y="699"/>
                  <a:pt x="309" y="681"/>
                  <a:pt x="333" y="659"/>
                </a:cubicBezTo>
                <a:cubicBezTo>
                  <a:pt x="333" y="661"/>
                  <a:pt x="335" y="667"/>
                  <a:pt x="337" y="675"/>
                </a:cubicBezTo>
                <a:cubicBezTo>
                  <a:pt x="343" y="693"/>
                  <a:pt x="347" y="706"/>
                  <a:pt x="351" y="715"/>
                </a:cubicBezTo>
                <a:lnTo>
                  <a:pt x="486" y="715"/>
                </a:lnTo>
                <a:cubicBezTo>
                  <a:pt x="474" y="691"/>
                  <a:pt x="466" y="667"/>
                  <a:pt x="462" y="646"/>
                </a:cubicBezTo>
                <a:cubicBezTo>
                  <a:pt x="457" y="624"/>
                  <a:pt x="455" y="590"/>
                  <a:pt x="455" y="545"/>
                </a:cubicBezTo>
                <a:lnTo>
                  <a:pt x="457" y="385"/>
                </a:lnTo>
                <a:cubicBezTo>
                  <a:pt x="457" y="325"/>
                  <a:pt x="450" y="284"/>
                  <a:pt x="438" y="262"/>
                </a:cubicBezTo>
                <a:cubicBezTo>
                  <a:pt x="426" y="240"/>
                  <a:pt x="405" y="221"/>
                  <a:pt x="375" y="207"/>
                </a:cubicBezTo>
                <a:cubicBezTo>
                  <a:pt x="345" y="192"/>
                  <a:pt x="299" y="185"/>
                  <a:pt x="238" y="185"/>
                </a:cubicBezTo>
                <a:close/>
                <a:moveTo>
                  <a:pt x="1541" y="0"/>
                </a:moveTo>
                <a:lnTo>
                  <a:pt x="1541" y="257"/>
                </a:lnTo>
                <a:cubicBezTo>
                  <a:pt x="1499" y="209"/>
                  <a:pt x="1449" y="185"/>
                  <a:pt x="1391" y="185"/>
                </a:cubicBezTo>
                <a:cubicBezTo>
                  <a:pt x="1327" y="185"/>
                  <a:pt x="1275" y="208"/>
                  <a:pt x="1234" y="254"/>
                </a:cubicBezTo>
                <a:cubicBezTo>
                  <a:pt x="1193" y="299"/>
                  <a:pt x="1172" y="366"/>
                  <a:pt x="1172" y="454"/>
                </a:cubicBezTo>
                <a:cubicBezTo>
                  <a:pt x="1172" y="540"/>
                  <a:pt x="1193" y="607"/>
                  <a:pt x="1236" y="655"/>
                </a:cubicBezTo>
                <a:cubicBezTo>
                  <a:pt x="1278" y="703"/>
                  <a:pt x="1329" y="727"/>
                  <a:pt x="1389" y="727"/>
                </a:cubicBezTo>
                <a:cubicBezTo>
                  <a:pt x="1418" y="727"/>
                  <a:pt x="1447" y="720"/>
                  <a:pt x="1476" y="705"/>
                </a:cubicBezTo>
                <a:cubicBezTo>
                  <a:pt x="1505" y="691"/>
                  <a:pt x="1530" y="669"/>
                  <a:pt x="1551" y="639"/>
                </a:cubicBezTo>
                <a:lnTo>
                  <a:pt x="1551" y="715"/>
                </a:lnTo>
                <a:lnTo>
                  <a:pt x="1678" y="715"/>
                </a:lnTo>
                <a:lnTo>
                  <a:pt x="1678" y="0"/>
                </a:lnTo>
                <a:close/>
                <a:moveTo>
                  <a:pt x="2235" y="14"/>
                </a:moveTo>
                <a:lnTo>
                  <a:pt x="2098" y="94"/>
                </a:lnTo>
                <a:lnTo>
                  <a:pt x="2098" y="197"/>
                </a:lnTo>
                <a:lnTo>
                  <a:pt x="2035" y="197"/>
                </a:lnTo>
                <a:lnTo>
                  <a:pt x="2035" y="306"/>
                </a:lnTo>
                <a:lnTo>
                  <a:pt x="2098" y="306"/>
                </a:lnTo>
                <a:lnTo>
                  <a:pt x="2098" y="532"/>
                </a:lnTo>
                <a:cubicBezTo>
                  <a:pt x="2098" y="581"/>
                  <a:pt x="2099" y="613"/>
                  <a:pt x="2102" y="629"/>
                </a:cubicBezTo>
                <a:cubicBezTo>
                  <a:pt x="2106" y="651"/>
                  <a:pt x="2112" y="669"/>
                  <a:pt x="2121" y="682"/>
                </a:cubicBezTo>
                <a:cubicBezTo>
                  <a:pt x="2131" y="696"/>
                  <a:pt x="2145" y="706"/>
                  <a:pt x="2165" y="715"/>
                </a:cubicBezTo>
                <a:cubicBezTo>
                  <a:pt x="2185" y="723"/>
                  <a:pt x="2207" y="727"/>
                  <a:pt x="2232" y="727"/>
                </a:cubicBezTo>
                <a:cubicBezTo>
                  <a:pt x="2272" y="727"/>
                  <a:pt x="2308" y="720"/>
                  <a:pt x="2340" y="707"/>
                </a:cubicBezTo>
                <a:lnTo>
                  <a:pt x="2329" y="600"/>
                </a:lnTo>
                <a:cubicBezTo>
                  <a:pt x="2305" y="609"/>
                  <a:pt x="2286" y="613"/>
                  <a:pt x="2273" y="613"/>
                </a:cubicBezTo>
                <a:cubicBezTo>
                  <a:pt x="2264" y="613"/>
                  <a:pt x="2257" y="611"/>
                  <a:pt x="2250" y="606"/>
                </a:cubicBezTo>
                <a:cubicBezTo>
                  <a:pt x="2244" y="602"/>
                  <a:pt x="2240" y="596"/>
                  <a:pt x="2238" y="589"/>
                </a:cubicBezTo>
                <a:cubicBezTo>
                  <a:pt x="2236" y="582"/>
                  <a:pt x="2235" y="557"/>
                  <a:pt x="2235" y="515"/>
                </a:cubicBezTo>
                <a:lnTo>
                  <a:pt x="2235" y="306"/>
                </a:lnTo>
                <a:lnTo>
                  <a:pt x="2329" y="306"/>
                </a:lnTo>
                <a:lnTo>
                  <a:pt x="2329" y="197"/>
                </a:lnTo>
                <a:lnTo>
                  <a:pt x="2235" y="197"/>
                </a:lnTo>
                <a:lnTo>
                  <a:pt x="2235" y="14"/>
                </a:lnTo>
                <a:close/>
                <a:moveTo>
                  <a:pt x="3233" y="185"/>
                </a:moveTo>
                <a:cubicBezTo>
                  <a:pt x="3164" y="185"/>
                  <a:pt x="3107" y="209"/>
                  <a:pt x="3062" y="258"/>
                </a:cubicBezTo>
                <a:cubicBezTo>
                  <a:pt x="3018" y="307"/>
                  <a:pt x="2995" y="374"/>
                  <a:pt x="2995" y="460"/>
                </a:cubicBezTo>
                <a:cubicBezTo>
                  <a:pt x="2995" y="532"/>
                  <a:pt x="3012" y="591"/>
                  <a:pt x="3046" y="639"/>
                </a:cubicBezTo>
                <a:cubicBezTo>
                  <a:pt x="3090" y="698"/>
                  <a:pt x="3156" y="727"/>
                  <a:pt x="3247" y="727"/>
                </a:cubicBezTo>
                <a:cubicBezTo>
                  <a:pt x="3304" y="727"/>
                  <a:pt x="3351" y="714"/>
                  <a:pt x="3389" y="688"/>
                </a:cubicBezTo>
                <a:cubicBezTo>
                  <a:pt x="3427" y="662"/>
                  <a:pt x="3455" y="623"/>
                  <a:pt x="3472" y="573"/>
                </a:cubicBezTo>
                <a:lnTo>
                  <a:pt x="3335" y="550"/>
                </a:lnTo>
                <a:cubicBezTo>
                  <a:pt x="3328" y="576"/>
                  <a:pt x="3317" y="595"/>
                  <a:pt x="3302" y="607"/>
                </a:cubicBezTo>
                <a:cubicBezTo>
                  <a:pt x="3288" y="619"/>
                  <a:pt x="3270" y="625"/>
                  <a:pt x="3248" y="625"/>
                </a:cubicBezTo>
                <a:cubicBezTo>
                  <a:pt x="3216" y="625"/>
                  <a:pt x="3190" y="613"/>
                  <a:pt x="3169" y="591"/>
                </a:cubicBezTo>
                <a:cubicBezTo>
                  <a:pt x="3148" y="568"/>
                  <a:pt x="3137" y="536"/>
                  <a:pt x="3136" y="496"/>
                </a:cubicBezTo>
                <a:lnTo>
                  <a:pt x="3479" y="496"/>
                </a:lnTo>
                <a:cubicBezTo>
                  <a:pt x="3481" y="390"/>
                  <a:pt x="3460" y="312"/>
                  <a:pt x="3416" y="262"/>
                </a:cubicBezTo>
                <a:cubicBezTo>
                  <a:pt x="3371" y="211"/>
                  <a:pt x="3310" y="185"/>
                  <a:pt x="3233" y="185"/>
                </a:cubicBezTo>
                <a:close/>
                <a:moveTo>
                  <a:pt x="4624" y="14"/>
                </a:moveTo>
                <a:lnTo>
                  <a:pt x="4486" y="94"/>
                </a:lnTo>
                <a:lnTo>
                  <a:pt x="4486" y="197"/>
                </a:lnTo>
                <a:lnTo>
                  <a:pt x="4423" y="197"/>
                </a:lnTo>
                <a:lnTo>
                  <a:pt x="4423" y="306"/>
                </a:lnTo>
                <a:lnTo>
                  <a:pt x="4486" y="306"/>
                </a:lnTo>
                <a:lnTo>
                  <a:pt x="4486" y="532"/>
                </a:lnTo>
                <a:cubicBezTo>
                  <a:pt x="4486" y="581"/>
                  <a:pt x="4488" y="613"/>
                  <a:pt x="4491" y="629"/>
                </a:cubicBezTo>
                <a:cubicBezTo>
                  <a:pt x="4494" y="651"/>
                  <a:pt x="4501" y="669"/>
                  <a:pt x="4510" y="682"/>
                </a:cubicBezTo>
                <a:cubicBezTo>
                  <a:pt x="4519" y="696"/>
                  <a:pt x="4534" y="706"/>
                  <a:pt x="4554" y="715"/>
                </a:cubicBezTo>
                <a:cubicBezTo>
                  <a:pt x="4574" y="723"/>
                  <a:pt x="4596" y="727"/>
                  <a:pt x="4621" y="727"/>
                </a:cubicBezTo>
                <a:cubicBezTo>
                  <a:pt x="4661" y="727"/>
                  <a:pt x="4697" y="720"/>
                  <a:pt x="4729" y="707"/>
                </a:cubicBezTo>
                <a:lnTo>
                  <a:pt x="4717" y="600"/>
                </a:lnTo>
                <a:cubicBezTo>
                  <a:pt x="4693" y="609"/>
                  <a:pt x="4675" y="613"/>
                  <a:pt x="4662" y="613"/>
                </a:cubicBezTo>
                <a:cubicBezTo>
                  <a:pt x="4653" y="613"/>
                  <a:pt x="4645" y="611"/>
                  <a:pt x="4639" y="606"/>
                </a:cubicBezTo>
                <a:cubicBezTo>
                  <a:pt x="4633" y="602"/>
                  <a:pt x="4628" y="596"/>
                  <a:pt x="4627" y="589"/>
                </a:cubicBezTo>
                <a:cubicBezTo>
                  <a:pt x="4625" y="582"/>
                  <a:pt x="4624" y="557"/>
                  <a:pt x="4624" y="515"/>
                </a:cubicBezTo>
                <a:lnTo>
                  <a:pt x="4624" y="306"/>
                </a:lnTo>
                <a:lnTo>
                  <a:pt x="4718" y="306"/>
                </a:lnTo>
                <a:lnTo>
                  <a:pt x="4718" y="197"/>
                </a:lnTo>
                <a:lnTo>
                  <a:pt x="4624" y="197"/>
                </a:lnTo>
                <a:lnTo>
                  <a:pt x="4624" y="14"/>
                </a:lnTo>
                <a:close/>
                <a:moveTo>
                  <a:pt x="5622" y="185"/>
                </a:moveTo>
                <a:cubicBezTo>
                  <a:pt x="5553" y="185"/>
                  <a:pt x="5496" y="209"/>
                  <a:pt x="5451" y="258"/>
                </a:cubicBezTo>
                <a:cubicBezTo>
                  <a:pt x="5406" y="307"/>
                  <a:pt x="5384" y="374"/>
                  <a:pt x="5384" y="460"/>
                </a:cubicBezTo>
                <a:cubicBezTo>
                  <a:pt x="5384" y="532"/>
                  <a:pt x="5401" y="591"/>
                  <a:pt x="5435" y="639"/>
                </a:cubicBezTo>
                <a:cubicBezTo>
                  <a:pt x="5478" y="698"/>
                  <a:pt x="5545" y="727"/>
                  <a:pt x="5635" y="727"/>
                </a:cubicBezTo>
                <a:cubicBezTo>
                  <a:pt x="5692" y="727"/>
                  <a:pt x="5740" y="714"/>
                  <a:pt x="5777" y="688"/>
                </a:cubicBezTo>
                <a:cubicBezTo>
                  <a:pt x="5815" y="662"/>
                  <a:pt x="5843" y="623"/>
                  <a:pt x="5861" y="573"/>
                </a:cubicBezTo>
                <a:lnTo>
                  <a:pt x="5724" y="550"/>
                </a:lnTo>
                <a:cubicBezTo>
                  <a:pt x="5717" y="576"/>
                  <a:pt x="5706" y="595"/>
                  <a:pt x="5691" y="607"/>
                </a:cubicBezTo>
                <a:cubicBezTo>
                  <a:pt x="5676" y="619"/>
                  <a:pt x="5658" y="625"/>
                  <a:pt x="5637" y="625"/>
                </a:cubicBezTo>
                <a:cubicBezTo>
                  <a:pt x="5605" y="625"/>
                  <a:pt x="5579" y="613"/>
                  <a:pt x="5558" y="591"/>
                </a:cubicBezTo>
                <a:cubicBezTo>
                  <a:pt x="5536" y="568"/>
                  <a:pt x="5525" y="536"/>
                  <a:pt x="5524" y="496"/>
                </a:cubicBezTo>
                <a:lnTo>
                  <a:pt x="5868" y="496"/>
                </a:lnTo>
                <a:cubicBezTo>
                  <a:pt x="5870" y="390"/>
                  <a:pt x="5849" y="312"/>
                  <a:pt x="5804" y="262"/>
                </a:cubicBezTo>
                <a:cubicBezTo>
                  <a:pt x="5760" y="211"/>
                  <a:pt x="5699" y="185"/>
                  <a:pt x="5622" y="185"/>
                </a:cubicBezTo>
                <a:close/>
                <a:moveTo>
                  <a:pt x="7003" y="185"/>
                </a:moveTo>
                <a:cubicBezTo>
                  <a:pt x="6928" y="185"/>
                  <a:pt x="6873" y="200"/>
                  <a:pt x="6838" y="231"/>
                </a:cubicBezTo>
                <a:cubicBezTo>
                  <a:pt x="6802" y="262"/>
                  <a:pt x="6785" y="299"/>
                  <a:pt x="6785" y="344"/>
                </a:cubicBezTo>
                <a:cubicBezTo>
                  <a:pt x="6785" y="394"/>
                  <a:pt x="6805" y="433"/>
                  <a:pt x="6846" y="461"/>
                </a:cubicBezTo>
                <a:cubicBezTo>
                  <a:pt x="6876" y="481"/>
                  <a:pt x="6946" y="503"/>
                  <a:pt x="7057" y="528"/>
                </a:cubicBezTo>
                <a:cubicBezTo>
                  <a:pt x="7080" y="533"/>
                  <a:pt x="7096" y="539"/>
                  <a:pt x="7103" y="546"/>
                </a:cubicBezTo>
                <a:cubicBezTo>
                  <a:pt x="7109" y="553"/>
                  <a:pt x="7112" y="561"/>
                  <a:pt x="7112" y="572"/>
                </a:cubicBezTo>
                <a:cubicBezTo>
                  <a:pt x="7112" y="587"/>
                  <a:pt x="7106" y="599"/>
                  <a:pt x="7094" y="608"/>
                </a:cubicBezTo>
                <a:cubicBezTo>
                  <a:pt x="7076" y="621"/>
                  <a:pt x="7050" y="628"/>
                  <a:pt x="7014" y="628"/>
                </a:cubicBezTo>
                <a:cubicBezTo>
                  <a:pt x="6982" y="628"/>
                  <a:pt x="6957" y="621"/>
                  <a:pt x="6939" y="607"/>
                </a:cubicBezTo>
                <a:cubicBezTo>
                  <a:pt x="6921" y="593"/>
                  <a:pt x="6909" y="573"/>
                  <a:pt x="6903" y="546"/>
                </a:cubicBezTo>
                <a:lnTo>
                  <a:pt x="6766" y="567"/>
                </a:lnTo>
                <a:cubicBezTo>
                  <a:pt x="6778" y="617"/>
                  <a:pt x="6805" y="655"/>
                  <a:pt x="6846" y="684"/>
                </a:cubicBezTo>
                <a:cubicBezTo>
                  <a:pt x="6888" y="713"/>
                  <a:pt x="6944" y="727"/>
                  <a:pt x="7014" y="727"/>
                </a:cubicBezTo>
                <a:cubicBezTo>
                  <a:pt x="7092" y="727"/>
                  <a:pt x="7151" y="710"/>
                  <a:pt x="7190" y="676"/>
                </a:cubicBezTo>
                <a:cubicBezTo>
                  <a:pt x="7230" y="642"/>
                  <a:pt x="7250" y="601"/>
                  <a:pt x="7250" y="553"/>
                </a:cubicBezTo>
                <a:cubicBezTo>
                  <a:pt x="7250" y="510"/>
                  <a:pt x="7236" y="476"/>
                  <a:pt x="7207" y="451"/>
                </a:cubicBezTo>
                <a:cubicBezTo>
                  <a:pt x="7178" y="427"/>
                  <a:pt x="7127" y="407"/>
                  <a:pt x="7054" y="390"/>
                </a:cubicBezTo>
                <a:cubicBezTo>
                  <a:pt x="6981" y="374"/>
                  <a:pt x="6938" y="361"/>
                  <a:pt x="6926" y="352"/>
                </a:cubicBezTo>
                <a:cubicBezTo>
                  <a:pt x="6917" y="345"/>
                  <a:pt x="6912" y="336"/>
                  <a:pt x="6912" y="327"/>
                </a:cubicBezTo>
                <a:cubicBezTo>
                  <a:pt x="6912" y="315"/>
                  <a:pt x="6917" y="306"/>
                  <a:pt x="6928" y="299"/>
                </a:cubicBezTo>
                <a:cubicBezTo>
                  <a:pt x="6943" y="289"/>
                  <a:pt x="6969" y="284"/>
                  <a:pt x="7005" y="284"/>
                </a:cubicBezTo>
                <a:cubicBezTo>
                  <a:pt x="7034" y="284"/>
                  <a:pt x="7056" y="289"/>
                  <a:pt x="7071" y="300"/>
                </a:cubicBezTo>
                <a:cubicBezTo>
                  <a:pt x="7087" y="311"/>
                  <a:pt x="7097" y="326"/>
                  <a:pt x="7103" y="346"/>
                </a:cubicBezTo>
                <a:lnTo>
                  <a:pt x="7232" y="322"/>
                </a:lnTo>
                <a:cubicBezTo>
                  <a:pt x="7219" y="277"/>
                  <a:pt x="7196" y="243"/>
                  <a:pt x="7161" y="220"/>
                </a:cubicBezTo>
                <a:cubicBezTo>
                  <a:pt x="7127" y="197"/>
                  <a:pt x="7074" y="185"/>
                  <a:pt x="7003" y="185"/>
                </a:cubicBezTo>
                <a:close/>
                <a:moveTo>
                  <a:pt x="7573" y="185"/>
                </a:moveTo>
                <a:cubicBezTo>
                  <a:pt x="7505" y="185"/>
                  <a:pt x="7455" y="197"/>
                  <a:pt x="7420" y="221"/>
                </a:cubicBezTo>
                <a:cubicBezTo>
                  <a:pt x="7386" y="245"/>
                  <a:pt x="7362" y="282"/>
                  <a:pt x="7348" y="333"/>
                </a:cubicBezTo>
                <a:lnTo>
                  <a:pt x="7473" y="355"/>
                </a:lnTo>
                <a:cubicBezTo>
                  <a:pt x="7481" y="331"/>
                  <a:pt x="7492" y="314"/>
                  <a:pt x="7506" y="305"/>
                </a:cubicBezTo>
                <a:cubicBezTo>
                  <a:pt x="7520" y="295"/>
                  <a:pt x="7539" y="290"/>
                  <a:pt x="7563" y="290"/>
                </a:cubicBezTo>
                <a:cubicBezTo>
                  <a:pt x="7599" y="290"/>
                  <a:pt x="7624" y="296"/>
                  <a:pt x="7637" y="307"/>
                </a:cubicBezTo>
                <a:cubicBezTo>
                  <a:pt x="7650" y="318"/>
                  <a:pt x="7656" y="337"/>
                  <a:pt x="7656" y="363"/>
                </a:cubicBezTo>
                <a:lnTo>
                  <a:pt x="7656" y="377"/>
                </a:lnTo>
                <a:cubicBezTo>
                  <a:pt x="7631" y="387"/>
                  <a:pt x="7587" y="399"/>
                  <a:pt x="7523" y="411"/>
                </a:cubicBezTo>
                <a:cubicBezTo>
                  <a:pt x="7475" y="420"/>
                  <a:pt x="7439" y="430"/>
                  <a:pt x="7414" y="443"/>
                </a:cubicBezTo>
                <a:cubicBezTo>
                  <a:pt x="7389" y="455"/>
                  <a:pt x="7369" y="472"/>
                  <a:pt x="7355" y="495"/>
                </a:cubicBezTo>
                <a:cubicBezTo>
                  <a:pt x="7341" y="518"/>
                  <a:pt x="7334" y="544"/>
                  <a:pt x="7334" y="574"/>
                </a:cubicBezTo>
                <a:cubicBezTo>
                  <a:pt x="7334" y="618"/>
                  <a:pt x="7349" y="655"/>
                  <a:pt x="7380" y="684"/>
                </a:cubicBezTo>
                <a:cubicBezTo>
                  <a:pt x="7411" y="713"/>
                  <a:pt x="7453" y="727"/>
                  <a:pt x="7506" y="727"/>
                </a:cubicBezTo>
                <a:cubicBezTo>
                  <a:pt x="7537" y="727"/>
                  <a:pt x="7565" y="721"/>
                  <a:pt x="7592" y="710"/>
                </a:cubicBezTo>
                <a:cubicBezTo>
                  <a:pt x="7618" y="699"/>
                  <a:pt x="7644" y="681"/>
                  <a:pt x="7667" y="659"/>
                </a:cubicBezTo>
                <a:cubicBezTo>
                  <a:pt x="7668" y="661"/>
                  <a:pt x="7670" y="667"/>
                  <a:pt x="7672" y="675"/>
                </a:cubicBezTo>
                <a:cubicBezTo>
                  <a:pt x="7677" y="693"/>
                  <a:pt x="7681" y="706"/>
                  <a:pt x="7685" y="715"/>
                </a:cubicBezTo>
                <a:lnTo>
                  <a:pt x="7821" y="715"/>
                </a:lnTo>
                <a:cubicBezTo>
                  <a:pt x="7809" y="691"/>
                  <a:pt x="7800" y="667"/>
                  <a:pt x="7796" y="646"/>
                </a:cubicBezTo>
                <a:cubicBezTo>
                  <a:pt x="7792" y="624"/>
                  <a:pt x="7790" y="590"/>
                  <a:pt x="7790" y="545"/>
                </a:cubicBezTo>
                <a:lnTo>
                  <a:pt x="7791" y="385"/>
                </a:lnTo>
                <a:cubicBezTo>
                  <a:pt x="7791" y="325"/>
                  <a:pt x="7785" y="284"/>
                  <a:pt x="7773" y="262"/>
                </a:cubicBezTo>
                <a:cubicBezTo>
                  <a:pt x="7760" y="240"/>
                  <a:pt x="7739" y="221"/>
                  <a:pt x="7709" y="207"/>
                </a:cubicBezTo>
                <a:cubicBezTo>
                  <a:pt x="7680" y="192"/>
                  <a:pt x="7634" y="185"/>
                  <a:pt x="7573" y="185"/>
                </a:cubicBezTo>
                <a:close/>
                <a:moveTo>
                  <a:pt x="8542" y="0"/>
                </a:moveTo>
                <a:lnTo>
                  <a:pt x="8542" y="257"/>
                </a:lnTo>
                <a:cubicBezTo>
                  <a:pt x="8500" y="209"/>
                  <a:pt x="8450" y="185"/>
                  <a:pt x="8392" y="185"/>
                </a:cubicBezTo>
                <a:cubicBezTo>
                  <a:pt x="8329" y="185"/>
                  <a:pt x="8277" y="208"/>
                  <a:pt x="8235" y="254"/>
                </a:cubicBezTo>
                <a:cubicBezTo>
                  <a:pt x="8194" y="299"/>
                  <a:pt x="8173" y="366"/>
                  <a:pt x="8173" y="454"/>
                </a:cubicBezTo>
                <a:cubicBezTo>
                  <a:pt x="8173" y="540"/>
                  <a:pt x="8195" y="607"/>
                  <a:pt x="8237" y="655"/>
                </a:cubicBezTo>
                <a:cubicBezTo>
                  <a:pt x="8280" y="703"/>
                  <a:pt x="8331" y="727"/>
                  <a:pt x="8390" y="727"/>
                </a:cubicBezTo>
                <a:cubicBezTo>
                  <a:pt x="8419" y="727"/>
                  <a:pt x="8448" y="720"/>
                  <a:pt x="8477" y="705"/>
                </a:cubicBezTo>
                <a:cubicBezTo>
                  <a:pt x="8506" y="691"/>
                  <a:pt x="8531" y="669"/>
                  <a:pt x="8552" y="639"/>
                </a:cubicBezTo>
                <a:lnTo>
                  <a:pt x="8552" y="715"/>
                </a:lnTo>
                <a:lnTo>
                  <a:pt x="8680" y="715"/>
                </a:lnTo>
                <a:lnTo>
                  <a:pt x="8680" y="0"/>
                </a:lnTo>
                <a:close/>
                <a:moveTo>
                  <a:pt x="5915" y="197"/>
                </a:moveTo>
                <a:lnTo>
                  <a:pt x="6112" y="717"/>
                </a:lnTo>
                <a:cubicBezTo>
                  <a:pt x="6104" y="746"/>
                  <a:pt x="6092" y="770"/>
                  <a:pt x="6077" y="788"/>
                </a:cubicBezTo>
                <a:cubicBezTo>
                  <a:pt x="6062" y="807"/>
                  <a:pt x="6038" y="816"/>
                  <a:pt x="6006" y="816"/>
                </a:cubicBezTo>
                <a:cubicBezTo>
                  <a:pt x="5989" y="816"/>
                  <a:pt x="5970" y="814"/>
                  <a:pt x="5948" y="810"/>
                </a:cubicBezTo>
                <a:lnTo>
                  <a:pt x="5948" y="810"/>
                </a:lnTo>
                <a:lnTo>
                  <a:pt x="5960" y="917"/>
                </a:lnTo>
                <a:cubicBezTo>
                  <a:pt x="5986" y="923"/>
                  <a:pt x="6012" y="926"/>
                  <a:pt x="6038" y="926"/>
                </a:cubicBezTo>
                <a:cubicBezTo>
                  <a:pt x="6064" y="926"/>
                  <a:pt x="6087" y="923"/>
                  <a:pt x="6108" y="917"/>
                </a:cubicBezTo>
                <a:cubicBezTo>
                  <a:pt x="6129" y="912"/>
                  <a:pt x="6146" y="904"/>
                  <a:pt x="6160" y="894"/>
                </a:cubicBezTo>
                <a:cubicBezTo>
                  <a:pt x="6175" y="884"/>
                  <a:pt x="6187" y="871"/>
                  <a:pt x="6198" y="855"/>
                </a:cubicBezTo>
                <a:cubicBezTo>
                  <a:pt x="6209" y="840"/>
                  <a:pt x="6220" y="816"/>
                  <a:pt x="6232" y="786"/>
                </a:cubicBezTo>
                <a:lnTo>
                  <a:pt x="6265" y="696"/>
                </a:lnTo>
                <a:lnTo>
                  <a:pt x="6448" y="197"/>
                </a:lnTo>
                <a:lnTo>
                  <a:pt x="6306" y="197"/>
                </a:lnTo>
                <a:lnTo>
                  <a:pt x="6185" y="565"/>
                </a:lnTo>
                <a:lnTo>
                  <a:pt x="6061" y="197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5" name="Shape 165"/>
          <p:cNvSpPr/>
          <p:nvPr/>
        </p:nvSpPr>
        <p:spPr>
          <a:xfrm>
            <a:off x="2743200" y="4173977"/>
            <a:ext cx="4741419" cy="359440"/>
          </a:xfrm>
          <a:custGeom>
            <a:avLst/>
            <a:gdLst/>
            <a:ahLst/>
            <a:cxnLst/>
            <a:rect l="0" t="0" r="0" b="0"/>
            <a:pathLst>
              <a:path w="9625" h="728" extrusionOk="0">
                <a:moveTo>
                  <a:pt x="0" y="0"/>
                </a:moveTo>
                <a:lnTo>
                  <a:pt x="0" y="121"/>
                </a:lnTo>
                <a:lnTo>
                  <a:pt x="25" y="254"/>
                </a:lnTo>
                <a:lnTo>
                  <a:pt x="126" y="254"/>
                </a:lnTo>
                <a:lnTo>
                  <a:pt x="149" y="121"/>
                </a:lnTo>
                <a:lnTo>
                  <a:pt x="149" y="0"/>
                </a:lnTo>
                <a:close/>
                <a:moveTo>
                  <a:pt x="220" y="0"/>
                </a:moveTo>
                <a:lnTo>
                  <a:pt x="220" y="121"/>
                </a:lnTo>
                <a:lnTo>
                  <a:pt x="246" y="254"/>
                </a:lnTo>
                <a:lnTo>
                  <a:pt x="347" y="254"/>
                </a:lnTo>
                <a:lnTo>
                  <a:pt x="369" y="121"/>
                </a:lnTo>
                <a:lnTo>
                  <a:pt x="369" y="0"/>
                </a:lnTo>
                <a:close/>
                <a:moveTo>
                  <a:pt x="5741" y="0"/>
                </a:moveTo>
                <a:lnTo>
                  <a:pt x="5741" y="121"/>
                </a:lnTo>
                <a:lnTo>
                  <a:pt x="5767" y="254"/>
                </a:lnTo>
                <a:lnTo>
                  <a:pt x="5868" y="254"/>
                </a:lnTo>
                <a:lnTo>
                  <a:pt x="5890" y="121"/>
                </a:lnTo>
                <a:lnTo>
                  <a:pt x="5890" y="0"/>
                </a:lnTo>
                <a:close/>
                <a:moveTo>
                  <a:pt x="3307" y="290"/>
                </a:moveTo>
                <a:cubicBezTo>
                  <a:pt x="3335" y="290"/>
                  <a:pt x="3359" y="300"/>
                  <a:pt x="3378" y="321"/>
                </a:cubicBezTo>
                <a:cubicBezTo>
                  <a:pt x="3398" y="342"/>
                  <a:pt x="3408" y="372"/>
                  <a:pt x="3409" y="412"/>
                </a:cubicBezTo>
                <a:lnTo>
                  <a:pt x="3204" y="412"/>
                </a:lnTo>
                <a:cubicBezTo>
                  <a:pt x="3204" y="374"/>
                  <a:pt x="3213" y="345"/>
                  <a:pt x="3233" y="323"/>
                </a:cubicBezTo>
                <a:cubicBezTo>
                  <a:pt x="3252" y="301"/>
                  <a:pt x="3277" y="290"/>
                  <a:pt x="3307" y="290"/>
                </a:cubicBezTo>
                <a:close/>
                <a:moveTo>
                  <a:pt x="8545" y="290"/>
                </a:moveTo>
                <a:cubicBezTo>
                  <a:pt x="8573" y="290"/>
                  <a:pt x="8597" y="300"/>
                  <a:pt x="8617" y="321"/>
                </a:cubicBezTo>
                <a:cubicBezTo>
                  <a:pt x="8636" y="342"/>
                  <a:pt x="8646" y="372"/>
                  <a:pt x="8647" y="412"/>
                </a:cubicBezTo>
                <a:lnTo>
                  <a:pt x="8442" y="412"/>
                </a:lnTo>
                <a:cubicBezTo>
                  <a:pt x="8442" y="374"/>
                  <a:pt x="8452" y="345"/>
                  <a:pt x="8471" y="323"/>
                </a:cubicBezTo>
                <a:cubicBezTo>
                  <a:pt x="8491" y="301"/>
                  <a:pt x="8515" y="290"/>
                  <a:pt x="8545" y="290"/>
                </a:cubicBezTo>
                <a:close/>
                <a:moveTo>
                  <a:pt x="4782" y="297"/>
                </a:moveTo>
                <a:cubicBezTo>
                  <a:pt x="4818" y="297"/>
                  <a:pt x="4848" y="311"/>
                  <a:pt x="4872" y="338"/>
                </a:cubicBezTo>
                <a:cubicBezTo>
                  <a:pt x="4896" y="365"/>
                  <a:pt x="4908" y="404"/>
                  <a:pt x="4908" y="455"/>
                </a:cubicBezTo>
                <a:cubicBezTo>
                  <a:pt x="4908" y="507"/>
                  <a:pt x="4896" y="547"/>
                  <a:pt x="4872" y="574"/>
                </a:cubicBezTo>
                <a:cubicBezTo>
                  <a:pt x="4848" y="602"/>
                  <a:pt x="4818" y="615"/>
                  <a:pt x="4782" y="615"/>
                </a:cubicBezTo>
                <a:cubicBezTo>
                  <a:pt x="4746" y="615"/>
                  <a:pt x="4716" y="602"/>
                  <a:pt x="4691" y="574"/>
                </a:cubicBezTo>
                <a:cubicBezTo>
                  <a:pt x="4667" y="547"/>
                  <a:pt x="4655" y="507"/>
                  <a:pt x="4655" y="456"/>
                </a:cubicBezTo>
                <a:cubicBezTo>
                  <a:pt x="4655" y="405"/>
                  <a:pt x="4667" y="365"/>
                  <a:pt x="4691" y="338"/>
                </a:cubicBezTo>
                <a:cubicBezTo>
                  <a:pt x="4716" y="311"/>
                  <a:pt x="4746" y="297"/>
                  <a:pt x="4782" y="297"/>
                </a:cubicBezTo>
                <a:close/>
                <a:moveTo>
                  <a:pt x="736" y="290"/>
                </a:moveTo>
                <a:cubicBezTo>
                  <a:pt x="769" y="290"/>
                  <a:pt x="797" y="303"/>
                  <a:pt x="818" y="329"/>
                </a:cubicBezTo>
                <a:cubicBezTo>
                  <a:pt x="840" y="356"/>
                  <a:pt x="851" y="398"/>
                  <a:pt x="851" y="458"/>
                </a:cubicBezTo>
                <a:cubicBezTo>
                  <a:pt x="851" y="513"/>
                  <a:pt x="840" y="554"/>
                  <a:pt x="819" y="580"/>
                </a:cubicBezTo>
                <a:cubicBezTo>
                  <a:pt x="797" y="606"/>
                  <a:pt x="771" y="619"/>
                  <a:pt x="741" y="619"/>
                </a:cubicBezTo>
                <a:cubicBezTo>
                  <a:pt x="702" y="619"/>
                  <a:pt x="670" y="600"/>
                  <a:pt x="646" y="564"/>
                </a:cubicBezTo>
                <a:cubicBezTo>
                  <a:pt x="630" y="538"/>
                  <a:pt x="621" y="499"/>
                  <a:pt x="621" y="445"/>
                </a:cubicBezTo>
                <a:cubicBezTo>
                  <a:pt x="621" y="393"/>
                  <a:pt x="632" y="354"/>
                  <a:pt x="654" y="328"/>
                </a:cubicBezTo>
                <a:cubicBezTo>
                  <a:pt x="676" y="303"/>
                  <a:pt x="703" y="290"/>
                  <a:pt x="736" y="290"/>
                </a:cubicBezTo>
                <a:close/>
                <a:moveTo>
                  <a:pt x="4159" y="290"/>
                </a:moveTo>
                <a:cubicBezTo>
                  <a:pt x="4193" y="290"/>
                  <a:pt x="4220" y="303"/>
                  <a:pt x="4242" y="329"/>
                </a:cubicBezTo>
                <a:cubicBezTo>
                  <a:pt x="4263" y="356"/>
                  <a:pt x="4274" y="398"/>
                  <a:pt x="4274" y="458"/>
                </a:cubicBezTo>
                <a:cubicBezTo>
                  <a:pt x="4274" y="511"/>
                  <a:pt x="4263" y="552"/>
                  <a:pt x="4241" y="578"/>
                </a:cubicBezTo>
                <a:cubicBezTo>
                  <a:pt x="4219" y="605"/>
                  <a:pt x="4192" y="619"/>
                  <a:pt x="4160" y="619"/>
                </a:cubicBezTo>
                <a:cubicBezTo>
                  <a:pt x="4120" y="619"/>
                  <a:pt x="4090" y="601"/>
                  <a:pt x="4067" y="565"/>
                </a:cubicBezTo>
                <a:cubicBezTo>
                  <a:pt x="4052" y="540"/>
                  <a:pt x="4044" y="500"/>
                  <a:pt x="4044" y="445"/>
                </a:cubicBezTo>
                <a:cubicBezTo>
                  <a:pt x="4044" y="393"/>
                  <a:pt x="4055" y="355"/>
                  <a:pt x="4077" y="329"/>
                </a:cubicBezTo>
                <a:cubicBezTo>
                  <a:pt x="4099" y="303"/>
                  <a:pt x="4127" y="290"/>
                  <a:pt x="4159" y="290"/>
                </a:cubicBezTo>
                <a:close/>
                <a:moveTo>
                  <a:pt x="7513" y="466"/>
                </a:moveTo>
                <a:lnTo>
                  <a:pt x="7513" y="494"/>
                </a:lnTo>
                <a:cubicBezTo>
                  <a:pt x="7513" y="527"/>
                  <a:pt x="7511" y="549"/>
                  <a:pt x="7508" y="561"/>
                </a:cubicBezTo>
                <a:cubicBezTo>
                  <a:pt x="7503" y="578"/>
                  <a:pt x="7492" y="594"/>
                  <a:pt x="7475" y="606"/>
                </a:cubicBezTo>
                <a:cubicBezTo>
                  <a:pt x="7453" y="622"/>
                  <a:pt x="7429" y="630"/>
                  <a:pt x="7404" y="630"/>
                </a:cubicBezTo>
                <a:cubicBezTo>
                  <a:pt x="7382" y="630"/>
                  <a:pt x="7364" y="623"/>
                  <a:pt x="7350" y="609"/>
                </a:cubicBezTo>
                <a:cubicBezTo>
                  <a:pt x="7335" y="595"/>
                  <a:pt x="7328" y="579"/>
                  <a:pt x="7328" y="560"/>
                </a:cubicBezTo>
                <a:cubicBezTo>
                  <a:pt x="7328" y="540"/>
                  <a:pt x="7337" y="524"/>
                  <a:pt x="7355" y="511"/>
                </a:cubicBezTo>
                <a:cubicBezTo>
                  <a:pt x="7367" y="503"/>
                  <a:pt x="7392" y="495"/>
                  <a:pt x="7430" y="487"/>
                </a:cubicBezTo>
                <a:cubicBezTo>
                  <a:pt x="7468" y="479"/>
                  <a:pt x="7496" y="472"/>
                  <a:pt x="7513" y="466"/>
                </a:cubicBezTo>
                <a:close/>
                <a:moveTo>
                  <a:pt x="9459" y="466"/>
                </a:moveTo>
                <a:lnTo>
                  <a:pt x="9459" y="494"/>
                </a:lnTo>
                <a:cubicBezTo>
                  <a:pt x="9459" y="527"/>
                  <a:pt x="9458" y="549"/>
                  <a:pt x="9454" y="561"/>
                </a:cubicBezTo>
                <a:cubicBezTo>
                  <a:pt x="9449" y="578"/>
                  <a:pt x="9438" y="594"/>
                  <a:pt x="9421" y="606"/>
                </a:cubicBezTo>
                <a:cubicBezTo>
                  <a:pt x="9399" y="622"/>
                  <a:pt x="9375" y="630"/>
                  <a:pt x="9351" y="630"/>
                </a:cubicBezTo>
                <a:cubicBezTo>
                  <a:pt x="9328" y="630"/>
                  <a:pt x="9310" y="623"/>
                  <a:pt x="9296" y="609"/>
                </a:cubicBezTo>
                <a:cubicBezTo>
                  <a:pt x="9282" y="595"/>
                  <a:pt x="9274" y="579"/>
                  <a:pt x="9274" y="560"/>
                </a:cubicBezTo>
                <a:cubicBezTo>
                  <a:pt x="9274" y="540"/>
                  <a:pt x="9283" y="524"/>
                  <a:pt x="9301" y="511"/>
                </a:cubicBezTo>
                <a:cubicBezTo>
                  <a:pt x="9313" y="503"/>
                  <a:pt x="9338" y="495"/>
                  <a:pt x="9376" y="487"/>
                </a:cubicBezTo>
                <a:cubicBezTo>
                  <a:pt x="9414" y="479"/>
                  <a:pt x="9442" y="472"/>
                  <a:pt x="9459" y="466"/>
                </a:cubicBezTo>
                <a:close/>
                <a:moveTo>
                  <a:pt x="2256" y="197"/>
                </a:moveTo>
                <a:lnTo>
                  <a:pt x="2420" y="715"/>
                </a:lnTo>
                <a:lnTo>
                  <a:pt x="2553" y="715"/>
                </a:lnTo>
                <a:lnTo>
                  <a:pt x="2641" y="382"/>
                </a:lnTo>
                <a:lnTo>
                  <a:pt x="2730" y="715"/>
                </a:lnTo>
                <a:lnTo>
                  <a:pt x="2862" y="715"/>
                </a:lnTo>
                <a:lnTo>
                  <a:pt x="3029" y="197"/>
                </a:lnTo>
                <a:lnTo>
                  <a:pt x="2894" y="197"/>
                </a:lnTo>
                <a:lnTo>
                  <a:pt x="2794" y="537"/>
                </a:lnTo>
                <a:lnTo>
                  <a:pt x="2708" y="197"/>
                </a:lnTo>
                <a:lnTo>
                  <a:pt x="2576" y="197"/>
                </a:lnTo>
                <a:lnTo>
                  <a:pt x="2486" y="537"/>
                </a:lnTo>
                <a:lnTo>
                  <a:pt x="2389" y="197"/>
                </a:lnTo>
                <a:close/>
                <a:moveTo>
                  <a:pt x="5454" y="185"/>
                </a:moveTo>
                <a:cubicBezTo>
                  <a:pt x="5385" y="185"/>
                  <a:pt x="5328" y="214"/>
                  <a:pt x="5283" y="273"/>
                </a:cubicBezTo>
                <a:lnTo>
                  <a:pt x="5283" y="197"/>
                </a:lnTo>
                <a:lnTo>
                  <a:pt x="5156" y="197"/>
                </a:lnTo>
                <a:lnTo>
                  <a:pt x="5156" y="715"/>
                </a:lnTo>
                <a:lnTo>
                  <a:pt x="5293" y="715"/>
                </a:lnTo>
                <a:lnTo>
                  <a:pt x="5293" y="480"/>
                </a:lnTo>
                <a:cubicBezTo>
                  <a:pt x="5293" y="423"/>
                  <a:pt x="5296" y="383"/>
                  <a:pt x="5303" y="361"/>
                </a:cubicBezTo>
                <a:cubicBezTo>
                  <a:pt x="5310" y="340"/>
                  <a:pt x="5323" y="323"/>
                  <a:pt x="5342" y="310"/>
                </a:cubicBezTo>
                <a:cubicBezTo>
                  <a:pt x="5361" y="297"/>
                  <a:pt x="5382" y="290"/>
                  <a:pt x="5406" y="290"/>
                </a:cubicBezTo>
                <a:cubicBezTo>
                  <a:pt x="5425" y="290"/>
                  <a:pt x="5441" y="295"/>
                  <a:pt x="5454" y="304"/>
                </a:cubicBezTo>
                <a:cubicBezTo>
                  <a:pt x="5467" y="313"/>
                  <a:pt x="5477" y="326"/>
                  <a:pt x="5482" y="342"/>
                </a:cubicBezTo>
                <a:cubicBezTo>
                  <a:pt x="5488" y="358"/>
                  <a:pt x="5491" y="395"/>
                  <a:pt x="5491" y="451"/>
                </a:cubicBezTo>
                <a:lnTo>
                  <a:pt x="5491" y="715"/>
                </a:lnTo>
                <a:lnTo>
                  <a:pt x="5628" y="715"/>
                </a:lnTo>
                <a:lnTo>
                  <a:pt x="5628" y="393"/>
                </a:lnTo>
                <a:cubicBezTo>
                  <a:pt x="5628" y="353"/>
                  <a:pt x="5626" y="322"/>
                  <a:pt x="5621" y="301"/>
                </a:cubicBezTo>
                <a:cubicBezTo>
                  <a:pt x="5616" y="279"/>
                  <a:pt x="5607" y="260"/>
                  <a:pt x="5594" y="243"/>
                </a:cubicBezTo>
                <a:cubicBezTo>
                  <a:pt x="5581" y="226"/>
                  <a:pt x="5562" y="212"/>
                  <a:pt x="5537" y="201"/>
                </a:cubicBezTo>
                <a:cubicBezTo>
                  <a:pt x="5512" y="191"/>
                  <a:pt x="5484" y="185"/>
                  <a:pt x="5454" y="185"/>
                </a:cubicBezTo>
                <a:close/>
                <a:moveTo>
                  <a:pt x="6616" y="0"/>
                </a:moveTo>
                <a:lnTo>
                  <a:pt x="6616" y="715"/>
                </a:lnTo>
                <a:lnTo>
                  <a:pt x="6753" y="715"/>
                </a:lnTo>
                <a:lnTo>
                  <a:pt x="6753" y="456"/>
                </a:lnTo>
                <a:cubicBezTo>
                  <a:pt x="6753" y="412"/>
                  <a:pt x="6757" y="379"/>
                  <a:pt x="6765" y="357"/>
                </a:cubicBezTo>
                <a:cubicBezTo>
                  <a:pt x="6774" y="334"/>
                  <a:pt x="6787" y="318"/>
                  <a:pt x="6805" y="307"/>
                </a:cubicBezTo>
                <a:cubicBezTo>
                  <a:pt x="6823" y="296"/>
                  <a:pt x="6843" y="290"/>
                  <a:pt x="6866" y="290"/>
                </a:cubicBezTo>
                <a:cubicBezTo>
                  <a:pt x="6886" y="290"/>
                  <a:pt x="6902" y="294"/>
                  <a:pt x="6915" y="303"/>
                </a:cubicBezTo>
                <a:cubicBezTo>
                  <a:pt x="6928" y="312"/>
                  <a:pt x="6938" y="323"/>
                  <a:pt x="6943" y="338"/>
                </a:cubicBezTo>
                <a:cubicBezTo>
                  <a:pt x="6948" y="353"/>
                  <a:pt x="6951" y="387"/>
                  <a:pt x="6951" y="441"/>
                </a:cubicBezTo>
                <a:lnTo>
                  <a:pt x="6951" y="715"/>
                </a:lnTo>
                <a:lnTo>
                  <a:pt x="7088" y="715"/>
                </a:lnTo>
                <a:lnTo>
                  <a:pt x="7088" y="411"/>
                </a:lnTo>
                <a:cubicBezTo>
                  <a:pt x="7088" y="365"/>
                  <a:pt x="7085" y="330"/>
                  <a:pt x="7081" y="308"/>
                </a:cubicBezTo>
                <a:cubicBezTo>
                  <a:pt x="7076" y="286"/>
                  <a:pt x="7067" y="266"/>
                  <a:pt x="7054" y="248"/>
                </a:cubicBezTo>
                <a:cubicBezTo>
                  <a:pt x="7042" y="229"/>
                  <a:pt x="7022" y="214"/>
                  <a:pt x="6997" y="203"/>
                </a:cubicBezTo>
                <a:cubicBezTo>
                  <a:pt x="6972" y="191"/>
                  <a:pt x="6943" y="185"/>
                  <a:pt x="6912" y="185"/>
                </a:cubicBezTo>
                <a:cubicBezTo>
                  <a:pt x="6850" y="185"/>
                  <a:pt x="6797" y="211"/>
                  <a:pt x="6753" y="263"/>
                </a:cubicBezTo>
                <a:lnTo>
                  <a:pt x="6753" y="0"/>
                </a:lnTo>
                <a:close/>
                <a:moveTo>
                  <a:pt x="7717" y="197"/>
                </a:moveTo>
                <a:lnTo>
                  <a:pt x="7926" y="715"/>
                </a:lnTo>
                <a:lnTo>
                  <a:pt x="8049" y="715"/>
                </a:lnTo>
                <a:lnTo>
                  <a:pt x="8255" y="197"/>
                </a:lnTo>
                <a:lnTo>
                  <a:pt x="8114" y="197"/>
                </a:lnTo>
                <a:lnTo>
                  <a:pt x="8016" y="461"/>
                </a:lnTo>
                <a:cubicBezTo>
                  <a:pt x="8010" y="476"/>
                  <a:pt x="8006" y="491"/>
                  <a:pt x="8001" y="505"/>
                </a:cubicBezTo>
                <a:cubicBezTo>
                  <a:pt x="7999" y="513"/>
                  <a:pt x="7994" y="527"/>
                  <a:pt x="7987" y="550"/>
                </a:cubicBezTo>
                <a:lnTo>
                  <a:pt x="7958" y="461"/>
                </a:lnTo>
                <a:lnTo>
                  <a:pt x="7861" y="197"/>
                </a:lnTo>
                <a:close/>
                <a:moveTo>
                  <a:pt x="485" y="0"/>
                </a:moveTo>
                <a:lnTo>
                  <a:pt x="485" y="715"/>
                </a:lnTo>
                <a:lnTo>
                  <a:pt x="612" y="715"/>
                </a:lnTo>
                <a:lnTo>
                  <a:pt x="612" y="639"/>
                </a:lnTo>
                <a:cubicBezTo>
                  <a:pt x="633" y="668"/>
                  <a:pt x="658" y="690"/>
                  <a:pt x="687" y="705"/>
                </a:cubicBezTo>
                <a:cubicBezTo>
                  <a:pt x="716" y="720"/>
                  <a:pt x="745" y="727"/>
                  <a:pt x="774" y="727"/>
                </a:cubicBezTo>
                <a:cubicBezTo>
                  <a:pt x="835" y="727"/>
                  <a:pt x="886" y="703"/>
                  <a:pt x="928" y="655"/>
                </a:cubicBezTo>
                <a:cubicBezTo>
                  <a:pt x="970" y="607"/>
                  <a:pt x="991" y="539"/>
                  <a:pt x="991" y="451"/>
                </a:cubicBezTo>
                <a:cubicBezTo>
                  <a:pt x="991" y="365"/>
                  <a:pt x="971" y="299"/>
                  <a:pt x="929" y="254"/>
                </a:cubicBezTo>
                <a:cubicBezTo>
                  <a:pt x="888" y="208"/>
                  <a:pt x="836" y="185"/>
                  <a:pt x="772" y="185"/>
                </a:cubicBezTo>
                <a:cubicBezTo>
                  <a:pt x="715" y="185"/>
                  <a:pt x="664" y="209"/>
                  <a:pt x="622" y="257"/>
                </a:cubicBezTo>
                <a:lnTo>
                  <a:pt x="622" y="0"/>
                </a:lnTo>
                <a:close/>
                <a:moveTo>
                  <a:pt x="1099" y="197"/>
                </a:moveTo>
                <a:lnTo>
                  <a:pt x="1099" y="525"/>
                </a:lnTo>
                <a:cubicBezTo>
                  <a:pt x="1099" y="574"/>
                  <a:pt x="1105" y="612"/>
                  <a:pt x="1117" y="640"/>
                </a:cubicBezTo>
                <a:cubicBezTo>
                  <a:pt x="1130" y="667"/>
                  <a:pt x="1150" y="689"/>
                  <a:pt x="1177" y="704"/>
                </a:cubicBezTo>
                <a:cubicBezTo>
                  <a:pt x="1205" y="719"/>
                  <a:pt x="1236" y="727"/>
                  <a:pt x="1271" y="727"/>
                </a:cubicBezTo>
                <a:cubicBezTo>
                  <a:pt x="1305" y="727"/>
                  <a:pt x="1338" y="719"/>
                  <a:pt x="1368" y="703"/>
                </a:cubicBezTo>
                <a:cubicBezTo>
                  <a:pt x="1399" y="687"/>
                  <a:pt x="1424" y="665"/>
                  <a:pt x="1443" y="638"/>
                </a:cubicBezTo>
                <a:lnTo>
                  <a:pt x="1443" y="715"/>
                </a:lnTo>
                <a:lnTo>
                  <a:pt x="1570" y="715"/>
                </a:lnTo>
                <a:lnTo>
                  <a:pt x="1570" y="197"/>
                </a:lnTo>
                <a:lnTo>
                  <a:pt x="1433" y="197"/>
                </a:lnTo>
                <a:lnTo>
                  <a:pt x="1433" y="416"/>
                </a:lnTo>
                <a:cubicBezTo>
                  <a:pt x="1433" y="490"/>
                  <a:pt x="1430" y="536"/>
                  <a:pt x="1423" y="555"/>
                </a:cubicBezTo>
                <a:cubicBezTo>
                  <a:pt x="1416" y="574"/>
                  <a:pt x="1403" y="590"/>
                  <a:pt x="1385" y="603"/>
                </a:cubicBezTo>
                <a:cubicBezTo>
                  <a:pt x="1366" y="616"/>
                  <a:pt x="1345" y="623"/>
                  <a:pt x="1322" y="623"/>
                </a:cubicBezTo>
                <a:cubicBezTo>
                  <a:pt x="1301" y="623"/>
                  <a:pt x="1284" y="618"/>
                  <a:pt x="1271" y="608"/>
                </a:cubicBezTo>
                <a:cubicBezTo>
                  <a:pt x="1258" y="599"/>
                  <a:pt x="1248" y="586"/>
                  <a:pt x="1243" y="569"/>
                </a:cubicBezTo>
                <a:cubicBezTo>
                  <a:pt x="1238" y="553"/>
                  <a:pt x="1236" y="508"/>
                  <a:pt x="1236" y="435"/>
                </a:cubicBezTo>
                <a:lnTo>
                  <a:pt x="1236" y="197"/>
                </a:lnTo>
                <a:close/>
                <a:moveTo>
                  <a:pt x="1856" y="14"/>
                </a:moveTo>
                <a:lnTo>
                  <a:pt x="1719" y="94"/>
                </a:lnTo>
                <a:lnTo>
                  <a:pt x="1719" y="197"/>
                </a:lnTo>
                <a:lnTo>
                  <a:pt x="1656" y="197"/>
                </a:lnTo>
                <a:lnTo>
                  <a:pt x="1656" y="306"/>
                </a:lnTo>
                <a:lnTo>
                  <a:pt x="1719" y="306"/>
                </a:lnTo>
                <a:lnTo>
                  <a:pt x="1719" y="532"/>
                </a:lnTo>
                <a:cubicBezTo>
                  <a:pt x="1719" y="581"/>
                  <a:pt x="1720" y="613"/>
                  <a:pt x="1723" y="629"/>
                </a:cubicBezTo>
                <a:cubicBezTo>
                  <a:pt x="1727" y="651"/>
                  <a:pt x="1733" y="669"/>
                  <a:pt x="1742" y="682"/>
                </a:cubicBezTo>
                <a:cubicBezTo>
                  <a:pt x="1752" y="696"/>
                  <a:pt x="1766" y="706"/>
                  <a:pt x="1786" y="715"/>
                </a:cubicBezTo>
                <a:cubicBezTo>
                  <a:pt x="1806" y="723"/>
                  <a:pt x="1828" y="727"/>
                  <a:pt x="1853" y="727"/>
                </a:cubicBezTo>
                <a:cubicBezTo>
                  <a:pt x="1893" y="727"/>
                  <a:pt x="1930" y="720"/>
                  <a:pt x="1961" y="707"/>
                </a:cubicBezTo>
                <a:lnTo>
                  <a:pt x="1950" y="600"/>
                </a:lnTo>
                <a:cubicBezTo>
                  <a:pt x="1926" y="609"/>
                  <a:pt x="1907" y="613"/>
                  <a:pt x="1895" y="613"/>
                </a:cubicBezTo>
                <a:cubicBezTo>
                  <a:pt x="1885" y="613"/>
                  <a:pt x="1878" y="611"/>
                  <a:pt x="1871" y="606"/>
                </a:cubicBezTo>
                <a:cubicBezTo>
                  <a:pt x="1865" y="602"/>
                  <a:pt x="1861" y="596"/>
                  <a:pt x="1859" y="589"/>
                </a:cubicBezTo>
                <a:cubicBezTo>
                  <a:pt x="1857" y="582"/>
                  <a:pt x="1856" y="557"/>
                  <a:pt x="1856" y="515"/>
                </a:cubicBezTo>
                <a:lnTo>
                  <a:pt x="1856" y="306"/>
                </a:lnTo>
                <a:lnTo>
                  <a:pt x="1950" y="306"/>
                </a:lnTo>
                <a:lnTo>
                  <a:pt x="1950" y="197"/>
                </a:lnTo>
                <a:lnTo>
                  <a:pt x="1856" y="197"/>
                </a:lnTo>
                <a:lnTo>
                  <a:pt x="1856" y="14"/>
                </a:lnTo>
                <a:close/>
                <a:moveTo>
                  <a:pt x="3299" y="185"/>
                </a:moveTo>
                <a:cubicBezTo>
                  <a:pt x="3230" y="185"/>
                  <a:pt x="3173" y="209"/>
                  <a:pt x="3128" y="258"/>
                </a:cubicBezTo>
                <a:cubicBezTo>
                  <a:pt x="3083" y="307"/>
                  <a:pt x="3061" y="374"/>
                  <a:pt x="3061" y="460"/>
                </a:cubicBezTo>
                <a:cubicBezTo>
                  <a:pt x="3061" y="532"/>
                  <a:pt x="3078" y="591"/>
                  <a:pt x="3112" y="639"/>
                </a:cubicBezTo>
                <a:cubicBezTo>
                  <a:pt x="3156" y="698"/>
                  <a:pt x="3222" y="727"/>
                  <a:pt x="3312" y="727"/>
                </a:cubicBezTo>
                <a:cubicBezTo>
                  <a:pt x="3369" y="727"/>
                  <a:pt x="3417" y="714"/>
                  <a:pt x="3455" y="688"/>
                </a:cubicBezTo>
                <a:cubicBezTo>
                  <a:pt x="3493" y="662"/>
                  <a:pt x="3520" y="623"/>
                  <a:pt x="3538" y="573"/>
                </a:cubicBezTo>
                <a:lnTo>
                  <a:pt x="3401" y="550"/>
                </a:lnTo>
                <a:cubicBezTo>
                  <a:pt x="3394" y="576"/>
                  <a:pt x="3383" y="595"/>
                  <a:pt x="3368" y="607"/>
                </a:cubicBezTo>
                <a:cubicBezTo>
                  <a:pt x="3354" y="619"/>
                  <a:pt x="3335" y="625"/>
                  <a:pt x="3314" y="625"/>
                </a:cubicBezTo>
                <a:cubicBezTo>
                  <a:pt x="3282" y="625"/>
                  <a:pt x="3256" y="613"/>
                  <a:pt x="3235" y="591"/>
                </a:cubicBezTo>
                <a:cubicBezTo>
                  <a:pt x="3214" y="568"/>
                  <a:pt x="3203" y="536"/>
                  <a:pt x="3202" y="496"/>
                </a:cubicBezTo>
                <a:lnTo>
                  <a:pt x="3545" y="496"/>
                </a:lnTo>
                <a:cubicBezTo>
                  <a:pt x="3547" y="390"/>
                  <a:pt x="3526" y="312"/>
                  <a:pt x="3481" y="262"/>
                </a:cubicBezTo>
                <a:cubicBezTo>
                  <a:pt x="3437" y="211"/>
                  <a:pt x="3376" y="185"/>
                  <a:pt x="3299" y="185"/>
                </a:cubicBezTo>
                <a:close/>
                <a:moveTo>
                  <a:pt x="4273" y="0"/>
                </a:moveTo>
                <a:lnTo>
                  <a:pt x="4273" y="257"/>
                </a:lnTo>
                <a:cubicBezTo>
                  <a:pt x="4231" y="209"/>
                  <a:pt x="4181" y="185"/>
                  <a:pt x="4123" y="185"/>
                </a:cubicBezTo>
                <a:cubicBezTo>
                  <a:pt x="4060" y="185"/>
                  <a:pt x="4008" y="208"/>
                  <a:pt x="3966" y="254"/>
                </a:cubicBezTo>
                <a:cubicBezTo>
                  <a:pt x="3925" y="299"/>
                  <a:pt x="3904" y="366"/>
                  <a:pt x="3904" y="454"/>
                </a:cubicBezTo>
                <a:cubicBezTo>
                  <a:pt x="3904" y="540"/>
                  <a:pt x="3925" y="607"/>
                  <a:pt x="3968" y="655"/>
                </a:cubicBezTo>
                <a:cubicBezTo>
                  <a:pt x="4010" y="703"/>
                  <a:pt x="4062" y="727"/>
                  <a:pt x="4121" y="727"/>
                </a:cubicBezTo>
                <a:cubicBezTo>
                  <a:pt x="4150" y="727"/>
                  <a:pt x="4179" y="720"/>
                  <a:pt x="4208" y="705"/>
                </a:cubicBezTo>
                <a:cubicBezTo>
                  <a:pt x="4237" y="691"/>
                  <a:pt x="4262" y="669"/>
                  <a:pt x="4283" y="639"/>
                </a:cubicBezTo>
                <a:lnTo>
                  <a:pt x="4283" y="715"/>
                </a:lnTo>
                <a:lnTo>
                  <a:pt x="4411" y="715"/>
                </a:lnTo>
                <a:lnTo>
                  <a:pt x="4411" y="0"/>
                </a:lnTo>
                <a:close/>
                <a:moveTo>
                  <a:pt x="4781" y="185"/>
                </a:moveTo>
                <a:cubicBezTo>
                  <a:pt x="4730" y="185"/>
                  <a:pt x="4684" y="196"/>
                  <a:pt x="4643" y="219"/>
                </a:cubicBezTo>
                <a:cubicBezTo>
                  <a:pt x="4602" y="241"/>
                  <a:pt x="4570" y="274"/>
                  <a:pt x="4548" y="316"/>
                </a:cubicBezTo>
                <a:cubicBezTo>
                  <a:pt x="4525" y="359"/>
                  <a:pt x="4514" y="403"/>
                  <a:pt x="4514" y="449"/>
                </a:cubicBezTo>
                <a:cubicBezTo>
                  <a:pt x="4514" y="508"/>
                  <a:pt x="4525" y="559"/>
                  <a:pt x="4548" y="600"/>
                </a:cubicBezTo>
                <a:cubicBezTo>
                  <a:pt x="4570" y="642"/>
                  <a:pt x="4603" y="673"/>
                  <a:pt x="4646" y="695"/>
                </a:cubicBezTo>
                <a:cubicBezTo>
                  <a:pt x="4689" y="716"/>
                  <a:pt x="4735" y="727"/>
                  <a:pt x="4782" y="727"/>
                </a:cubicBezTo>
                <a:cubicBezTo>
                  <a:pt x="4859" y="727"/>
                  <a:pt x="4923" y="701"/>
                  <a:pt x="4973" y="650"/>
                </a:cubicBezTo>
                <a:cubicBezTo>
                  <a:pt x="5024" y="598"/>
                  <a:pt x="5049" y="533"/>
                  <a:pt x="5049" y="455"/>
                </a:cubicBezTo>
                <a:cubicBezTo>
                  <a:pt x="5049" y="377"/>
                  <a:pt x="5024" y="312"/>
                  <a:pt x="4974" y="262"/>
                </a:cubicBezTo>
                <a:cubicBezTo>
                  <a:pt x="4924" y="211"/>
                  <a:pt x="4860" y="185"/>
                  <a:pt x="4781" y="185"/>
                </a:cubicBezTo>
                <a:close/>
                <a:moveTo>
                  <a:pt x="6149" y="14"/>
                </a:moveTo>
                <a:lnTo>
                  <a:pt x="6012" y="94"/>
                </a:lnTo>
                <a:lnTo>
                  <a:pt x="6012" y="197"/>
                </a:lnTo>
                <a:lnTo>
                  <a:pt x="5949" y="197"/>
                </a:lnTo>
                <a:lnTo>
                  <a:pt x="5949" y="306"/>
                </a:lnTo>
                <a:lnTo>
                  <a:pt x="6012" y="306"/>
                </a:lnTo>
                <a:lnTo>
                  <a:pt x="6012" y="532"/>
                </a:lnTo>
                <a:cubicBezTo>
                  <a:pt x="6012" y="581"/>
                  <a:pt x="6013" y="613"/>
                  <a:pt x="6016" y="629"/>
                </a:cubicBezTo>
                <a:cubicBezTo>
                  <a:pt x="6020" y="651"/>
                  <a:pt x="6026" y="669"/>
                  <a:pt x="6035" y="682"/>
                </a:cubicBezTo>
                <a:cubicBezTo>
                  <a:pt x="6045" y="696"/>
                  <a:pt x="6059" y="706"/>
                  <a:pt x="6079" y="715"/>
                </a:cubicBezTo>
                <a:cubicBezTo>
                  <a:pt x="6099" y="723"/>
                  <a:pt x="6121" y="727"/>
                  <a:pt x="6146" y="727"/>
                </a:cubicBezTo>
                <a:cubicBezTo>
                  <a:pt x="6186" y="727"/>
                  <a:pt x="6222" y="720"/>
                  <a:pt x="6254" y="707"/>
                </a:cubicBezTo>
                <a:lnTo>
                  <a:pt x="6243" y="600"/>
                </a:lnTo>
                <a:cubicBezTo>
                  <a:pt x="6219" y="609"/>
                  <a:pt x="6200" y="613"/>
                  <a:pt x="6187" y="613"/>
                </a:cubicBezTo>
                <a:cubicBezTo>
                  <a:pt x="6178" y="613"/>
                  <a:pt x="6171" y="611"/>
                  <a:pt x="6164" y="606"/>
                </a:cubicBezTo>
                <a:cubicBezTo>
                  <a:pt x="6158" y="602"/>
                  <a:pt x="6154" y="596"/>
                  <a:pt x="6152" y="589"/>
                </a:cubicBezTo>
                <a:cubicBezTo>
                  <a:pt x="6150" y="582"/>
                  <a:pt x="6149" y="557"/>
                  <a:pt x="6149" y="515"/>
                </a:cubicBezTo>
                <a:lnTo>
                  <a:pt x="6149" y="306"/>
                </a:lnTo>
                <a:lnTo>
                  <a:pt x="6243" y="306"/>
                </a:lnTo>
                <a:lnTo>
                  <a:pt x="6243" y="197"/>
                </a:lnTo>
                <a:lnTo>
                  <a:pt x="6149" y="197"/>
                </a:lnTo>
                <a:lnTo>
                  <a:pt x="6149" y="14"/>
                </a:lnTo>
                <a:close/>
                <a:moveTo>
                  <a:pt x="7430" y="185"/>
                </a:moveTo>
                <a:cubicBezTo>
                  <a:pt x="7362" y="185"/>
                  <a:pt x="7312" y="197"/>
                  <a:pt x="7277" y="221"/>
                </a:cubicBezTo>
                <a:cubicBezTo>
                  <a:pt x="7243" y="245"/>
                  <a:pt x="7219" y="282"/>
                  <a:pt x="7205" y="333"/>
                </a:cubicBezTo>
                <a:lnTo>
                  <a:pt x="7330" y="355"/>
                </a:lnTo>
                <a:cubicBezTo>
                  <a:pt x="7338" y="331"/>
                  <a:pt x="7349" y="314"/>
                  <a:pt x="7363" y="305"/>
                </a:cubicBezTo>
                <a:cubicBezTo>
                  <a:pt x="7376" y="295"/>
                  <a:pt x="7395" y="290"/>
                  <a:pt x="7420" y="290"/>
                </a:cubicBezTo>
                <a:cubicBezTo>
                  <a:pt x="7456" y="290"/>
                  <a:pt x="7481" y="296"/>
                  <a:pt x="7494" y="307"/>
                </a:cubicBezTo>
                <a:cubicBezTo>
                  <a:pt x="7507" y="318"/>
                  <a:pt x="7513" y="337"/>
                  <a:pt x="7513" y="363"/>
                </a:cubicBezTo>
                <a:lnTo>
                  <a:pt x="7513" y="377"/>
                </a:lnTo>
                <a:cubicBezTo>
                  <a:pt x="7488" y="387"/>
                  <a:pt x="7444" y="399"/>
                  <a:pt x="7380" y="411"/>
                </a:cubicBezTo>
                <a:cubicBezTo>
                  <a:pt x="7332" y="420"/>
                  <a:pt x="7296" y="430"/>
                  <a:pt x="7271" y="443"/>
                </a:cubicBezTo>
                <a:cubicBezTo>
                  <a:pt x="7245" y="455"/>
                  <a:pt x="7226" y="472"/>
                  <a:pt x="7212" y="495"/>
                </a:cubicBezTo>
                <a:cubicBezTo>
                  <a:pt x="7198" y="518"/>
                  <a:pt x="7191" y="544"/>
                  <a:pt x="7191" y="574"/>
                </a:cubicBezTo>
                <a:cubicBezTo>
                  <a:pt x="7191" y="618"/>
                  <a:pt x="7206" y="655"/>
                  <a:pt x="7237" y="684"/>
                </a:cubicBezTo>
                <a:cubicBezTo>
                  <a:pt x="7268" y="713"/>
                  <a:pt x="7310" y="727"/>
                  <a:pt x="7363" y="727"/>
                </a:cubicBezTo>
                <a:cubicBezTo>
                  <a:pt x="7394" y="727"/>
                  <a:pt x="7422" y="721"/>
                  <a:pt x="7449" y="710"/>
                </a:cubicBezTo>
                <a:cubicBezTo>
                  <a:pt x="7475" y="699"/>
                  <a:pt x="7500" y="681"/>
                  <a:pt x="7524" y="659"/>
                </a:cubicBezTo>
                <a:cubicBezTo>
                  <a:pt x="7525" y="661"/>
                  <a:pt x="7527" y="667"/>
                  <a:pt x="7529" y="675"/>
                </a:cubicBezTo>
                <a:cubicBezTo>
                  <a:pt x="7534" y="693"/>
                  <a:pt x="7538" y="706"/>
                  <a:pt x="7542" y="715"/>
                </a:cubicBezTo>
                <a:lnTo>
                  <a:pt x="7678" y="715"/>
                </a:lnTo>
                <a:cubicBezTo>
                  <a:pt x="7666" y="691"/>
                  <a:pt x="7657" y="667"/>
                  <a:pt x="7653" y="646"/>
                </a:cubicBezTo>
                <a:cubicBezTo>
                  <a:pt x="7649" y="624"/>
                  <a:pt x="7646" y="590"/>
                  <a:pt x="7646" y="545"/>
                </a:cubicBezTo>
                <a:lnTo>
                  <a:pt x="7648" y="385"/>
                </a:lnTo>
                <a:cubicBezTo>
                  <a:pt x="7648" y="325"/>
                  <a:pt x="7642" y="284"/>
                  <a:pt x="7630" y="262"/>
                </a:cubicBezTo>
                <a:cubicBezTo>
                  <a:pt x="7617" y="240"/>
                  <a:pt x="7596" y="221"/>
                  <a:pt x="7566" y="207"/>
                </a:cubicBezTo>
                <a:cubicBezTo>
                  <a:pt x="7536" y="192"/>
                  <a:pt x="7491" y="185"/>
                  <a:pt x="7430" y="185"/>
                </a:cubicBezTo>
                <a:close/>
                <a:moveTo>
                  <a:pt x="8537" y="185"/>
                </a:moveTo>
                <a:cubicBezTo>
                  <a:pt x="8468" y="185"/>
                  <a:pt x="8412" y="209"/>
                  <a:pt x="8367" y="258"/>
                </a:cubicBezTo>
                <a:cubicBezTo>
                  <a:pt x="8322" y="307"/>
                  <a:pt x="8299" y="374"/>
                  <a:pt x="8299" y="460"/>
                </a:cubicBezTo>
                <a:cubicBezTo>
                  <a:pt x="8299" y="532"/>
                  <a:pt x="8316" y="591"/>
                  <a:pt x="8351" y="639"/>
                </a:cubicBezTo>
                <a:cubicBezTo>
                  <a:pt x="8394" y="698"/>
                  <a:pt x="8461" y="727"/>
                  <a:pt x="8551" y="727"/>
                </a:cubicBezTo>
                <a:cubicBezTo>
                  <a:pt x="8608" y="727"/>
                  <a:pt x="8655" y="714"/>
                  <a:pt x="8693" y="688"/>
                </a:cubicBezTo>
                <a:cubicBezTo>
                  <a:pt x="8731" y="662"/>
                  <a:pt x="8759" y="623"/>
                  <a:pt x="8776" y="573"/>
                </a:cubicBezTo>
                <a:lnTo>
                  <a:pt x="8640" y="550"/>
                </a:lnTo>
                <a:cubicBezTo>
                  <a:pt x="8632" y="576"/>
                  <a:pt x="8621" y="595"/>
                  <a:pt x="8606" y="607"/>
                </a:cubicBezTo>
                <a:cubicBezTo>
                  <a:pt x="8592" y="619"/>
                  <a:pt x="8574" y="625"/>
                  <a:pt x="8552" y="625"/>
                </a:cubicBezTo>
                <a:cubicBezTo>
                  <a:pt x="8521" y="625"/>
                  <a:pt x="8494" y="613"/>
                  <a:pt x="8473" y="591"/>
                </a:cubicBezTo>
                <a:cubicBezTo>
                  <a:pt x="8452" y="568"/>
                  <a:pt x="8441" y="536"/>
                  <a:pt x="8440" y="496"/>
                </a:cubicBezTo>
                <a:lnTo>
                  <a:pt x="8784" y="496"/>
                </a:lnTo>
                <a:cubicBezTo>
                  <a:pt x="8786" y="390"/>
                  <a:pt x="8764" y="312"/>
                  <a:pt x="8720" y="262"/>
                </a:cubicBezTo>
                <a:cubicBezTo>
                  <a:pt x="8675" y="211"/>
                  <a:pt x="8614" y="185"/>
                  <a:pt x="8537" y="185"/>
                </a:cubicBezTo>
                <a:close/>
                <a:moveTo>
                  <a:pt x="9376" y="185"/>
                </a:moveTo>
                <a:cubicBezTo>
                  <a:pt x="9309" y="185"/>
                  <a:pt x="9258" y="197"/>
                  <a:pt x="9224" y="221"/>
                </a:cubicBezTo>
                <a:cubicBezTo>
                  <a:pt x="9189" y="245"/>
                  <a:pt x="9165" y="282"/>
                  <a:pt x="9151" y="333"/>
                </a:cubicBezTo>
                <a:lnTo>
                  <a:pt x="9276" y="355"/>
                </a:lnTo>
                <a:cubicBezTo>
                  <a:pt x="9284" y="331"/>
                  <a:pt x="9295" y="314"/>
                  <a:pt x="9309" y="305"/>
                </a:cubicBezTo>
                <a:cubicBezTo>
                  <a:pt x="9323" y="295"/>
                  <a:pt x="9342" y="290"/>
                  <a:pt x="9366" y="290"/>
                </a:cubicBezTo>
                <a:cubicBezTo>
                  <a:pt x="9402" y="290"/>
                  <a:pt x="9427" y="296"/>
                  <a:pt x="9440" y="307"/>
                </a:cubicBezTo>
                <a:cubicBezTo>
                  <a:pt x="9453" y="318"/>
                  <a:pt x="9459" y="337"/>
                  <a:pt x="9459" y="363"/>
                </a:cubicBezTo>
                <a:lnTo>
                  <a:pt x="9459" y="377"/>
                </a:lnTo>
                <a:cubicBezTo>
                  <a:pt x="9435" y="387"/>
                  <a:pt x="9390" y="399"/>
                  <a:pt x="9326" y="411"/>
                </a:cubicBezTo>
                <a:cubicBezTo>
                  <a:pt x="9279" y="420"/>
                  <a:pt x="9242" y="430"/>
                  <a:pt x="9217" y="443"/>
                </a:cubicBezTo>
                <a:cubicBezTo>
                  <a:pt x="9192" y="455"/>
                  <a:pt x="9172" y="472"/>
                  <a:pt x="9158" y="495"/>
                </a:cubicBezTo>
                <a:cubicBezTo>
                  <a:pt x="9144" y="518"/>
                  <a:pt x="9137" y="544"/>
                  <a:pt x="9137" y="574"/>
                </a:cubicBezTo>
                <a:cubicBezTo>
                  <a:pt x="9137" y="618"/>
                  <a:pt x="9153" y="655"/>
                  <a:pt x="9183" y="684"/>
                </a:cubicBezTo>
                <a:cubicBezTo>
                  <a:pt x="9214" y="713"/>
                  <a:pt x="9256" y="727"/>
                  <a:pt x="9310" y="727"/>
                </a:cubicBezTo>
                <a:cubicBezTo>
                  <a:pt x="9340" y="727"/>
                  <a:pt x="9368" y="721"/>
                  <a:pt x="9395" y="710"/>
                </a:cubicBezTo>
                <a:cubicBezTo>
                  <a:pt x="9422" y="699"/>
                  <a:pt x="9447" y="681"/>
                  <a:pt x="9470" y="659"/>
                </a:cubicBezTo>
                <a:cubicBezTo>
                  <a:pt x="9471" y="661"/>
                  <a:pt x="9473" y="667"/>
                  <a:pt x="9475" y="675"/>
                </a:cubicBezTo>
                <a:cubicBezTo>
                  <a:pt x="9480" y="693"/>
                  <a:pt x="9485" y="706"/>
                  <a:pt x="9488" y="715"/>
                </a:cubicBezTo>
                <a:lnTo>
                  <a:pt x="9624" y="715"/>
                </a:lnTo>
                <a:cubicBezTo>
                  <a:pt x="9612" y="691"/>
                  <a:pt x="9604" y="667"/>
                  <a:pt x="9599" y="646"/>
                </a:cubicBezTo>
                <a:cubicBezTo>
                  <a:pt x="9595" y="624"/>
                  <a:pt x="9593" y="590"/>
                  <a:pt x="9593" y="545"/>
                </a:cubicBezTo>
                <a:lnTo>
                  <a:pt x="9594" y="385"/>
                </a:lnTo>
                <a:cubicBezTo>
                  <a:pt x="9594" y="325"/>
                  <a:pt x="9588" y="284"/>
                  <a:pt x="9576" y="262"/>
                </a:cubicBezTo>
                <a:cubicBezTo>
                  <a:pt x="9564" y="240"/>
                  <a:pt x="9543" y="221"/>
                  <a:pt x="9513" y="207"/>
                </a:cubicBezTo>
                <a:cubicBezTo>
                  <a:pt x="9483" y="192"/>
                  <a:pt x="9437" y="185"/>
                  <a:pt x="9376" y="18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Shape 166"/>
          <p:cNvSpPr/>
          <p:nvPr/>
        </p:nvSpPr>
        <p:spPr>
          <a:xfrm>
            <a:off x="3352800" y="4677016"/>
            <a:ext cx="5690688" cy="457200"/>
          </a:xfrm>
          <a:custGeom>
            <a:avLst/>
            <a:gdLst/>
            <a:ahLst/>
            <a:cxnLst/>
            <a:rect l="0" t="0" r="0" b="0"/>
            <a:pathLst>
              <a:path w="11552" h="926" extrusionOk="0">
                <a:moveTo>
                  <a:pt x="11182" y="0"/>
                </a:moveTo>
                <a:lnTo>
                  <a:pt x="11182" y="121"/>
                </a:lnTo>
                <a:lnTo>
                  <a:pt x="11208" y="254"/>
                </a:lnTo>
                <a:lnTo>
                  <a:pt x="11309" y="254"/>
                </a:lnTo>
                <a:lnTo>
                  <a:pt x="11332" y="121"/>
                </a:lnTo>
                <a:lnTo>
                  <a:pt x="11332" y="0"/>
                </a:lnTo>
                <a:close/>
                <a:moveTo>
                  <a:pt x="11402" y="0"/>
                </a:moveTo>
                <a:lnTo>
                  <a:pt x="11402" y="121"/>
                </a:lnTo>
                <a:lnTo>
                  <a:pt x="11428" y="254"/>
                </a:lnTo>
                <a:lnTo>
                  <a:pt x="11529" y="254"/>
                </a:lnTo>
                <a:lnTo>
                  <a:pt x="11552" y="121"/>
                </a:lnTo>
                <a:lnTo>
                  <a:pt x="11552" y="0"/>
                </a:lnTo>
                <a:close/>
                <a:moveTo>
                  <a:pt x="5793" y="290"/>
                </a:moveTo>
                <a:cubicBezTo>
                  <a:pt x="5821" y="290"/>
                  <a:pt x="5845" y="300"/>
                  <a:pt x="5865" y="321"/>
                </a:cubicBezTo>
                <a:cubicBezTo>
                  <a:pt x="5884" y="342"/>
                  <a:pt x="5895" y="372"/>
                  <a:pt x="5895" y="412"/>
                </a:cubicBezTo>
                <a:lnTo>
                  <a:pt x="5690" y="412"/>
                </a:lnTo>
                <a:cubicBezTo>
                  <a:pt x="5690" y="374"/>
                  <a:pt x="5700" y="345"/>
                  <a:pt x="5719" y="323"/>
                </a:cubicBezTo>
                <a:cubicBezTo>
                  <a:pt x="5739" y="301"/>
                  <a:pt x="5763" y="290"/>
                  <a:pt x="5793" y="290"/>
                </a:cubicBezTo>
                <a:close/>
                <a:moveTo>
                  <a:pt x="7239" y="290"/>
                </a:moveTo>
                <a:cubicBezTo>
                  <a:pt x="7267" y="290"/>
                  <a:pt x="7291" y="300"/>
                  <a:pt x="7310" y="321"/>
                </a:cubicBezTo>
                <a:cubicBezTo>
                  <a:pt x="7330" y="342"/>
                  <a:pt x="7340" y="372"/>
                  <a:pt x="7341" y="412"/>
                </a:cubicBezTo>
                <a:lnTo>
                  <a:pt x="7136" y="412"/>
                </a:lnTo>
                <a:cubicBezTo>
                  <a:pt x="7135" y="374"/>
                  <a:pt x="7145" y="345"/>
                  <a:pt x="7165" y="323"/>
                </a:cubicBezTo>
                <a:cubicBezTo>
                  <a:pt x="7184" y="301"/>
                  <a:pt x="7209" y="290"/>
                  <a:pt x="7239" y="290"/>
                </a:cubicBezTo>
                <a:close/>
                <a:moveTo>
                  <a:pt x="10884" y="0"/>
                </a:moveTo>
                <a:lnTo>
                  <a:pt x="10884" y="167"/>
                </a:lnTo>
                <a:lnTo>
                  <a:pt x="10920" y="531"/>
                </a:lnTo>
                <a:lnTo>
                  <a:pt x="10998" y="531"/>
                </a:lnTo>
                <a:lnTo>
                  <a:pt x="11033" y="167"/>
                </a:lnTo>
                <a:lnTo>
                  <a:pt x="11033" y="0"/>
                </a:lnTo>
                <a:close/>
                <a:moveTo>
                  <a:pt x="5200" y="290"/>
                </a:moveTo>
                <a:cubicBezTo>
                  <a:pt x="5234" y="290"/>
                  <a:pt x="5262" y="303"/>
                  <a:pt x="5284" y="329"/>
                </a:cubicBezTo>
                <a:cubicBezTo>
                  <a:pt x="5306" y="355"/>
                  <a:pt x="5317" y="395"/>
                  <a:pt x="5317" y="449"/>
                </a:cubicBezTo>
                <a:cubicBezTo>
                  <a:pt x="5317" y="500"/>
                  <a:pt x="5305" y="539"/>
                  <a:pt x="5282" y="565"/>
                </a:cubicBezTo>
                <a:cubicBezTo>
                  <a:pt x="5259" y="591"/>
                  <a:pt x="5231" y="604"/>
                  <a:pt x="5197" y="604"/>
                </a:cubicBezTo>
                <a:cubicBezTo>
                  <a:pt x="5166" y="604"/>
                  <a:pt x="5140" y="592"/>
                  <a:pt x="5118" y="566"/>
                </a:cubicBezTo>
                <a:cubicBezTo>
                  <a:pt x="5097" y="541"/>
                  <a:pt x="5086" y="500"/>
                  <a:pt x="5086" y="445"/>
                </a:cubicBezTo>
                <a:cubicBezTo>
                  <a:pt x="5086" y="393"/>
                  <a:pt x="5097" y="354"/>
                  <a:pt x="5118" y="328"/>
                </a:cubicBezTo>
                <a:cubicBezTo>
                  <a:pt x="5140" y="303"/>
                  <a:pt x="5167" y="290"/>
                  <a:pt x="5200" y="290"/>
                </a:cubicBezTo>
                <a:close/>
                <a:moveTo>
                  <a:pt x="9059" y="293"/>
                </a:moveTo>
                <a:cubicBezTo>
                  <a:pt x="9091" y="293"/>
                  <a:pt x="9118" y="307"/>
                  <a:pt x="9140" y="333"/>
                </a:cubicBezTo>
                <a:cubicBezTo>
                  <a:pt x="9162" y="359"/>
                  <a:pt x="9173" y="400"/>
                  <a:pt x="9173" y="454"/>
                </a:cubicBezTo>
                <a:cubicBezTo>
                  <a:pt x="9173" y="512"/>
                  <a:pt x="9162" y="554"/>
                  <a:pt x="9141" y="580"/>
                </a:cubicBezTo>
                <a:cubicBezTo>
                  <a:pt x="9120" y="605"/>
                  <a:pt x="9093" y="618"/>
                  <a:pt x="9062" y="618"/>
                </a:cubicBezTo>
                <a:cubicBezTo>
                  <a:pt x="9028" y="618"/>
                  <a:pt x="9000" y="604"/>
                  <a:pt x="8977" y="576"/>
                </a:cubicBezTo>
                <a:cubicBezTo>
                  <a:pt x="8954" y="549"/>
                  <a:pt x="8942" y="506"/>
                  <a:pt x="8942" y="447"/>
                </a:cubicBezTo>
                <a:cubicBezTo>
                  <a:pt x="8942" y="396"/>
                  <a:pt x="8953" y="358"/>
                  <a:pt x="8976" y="332"/>
                </a:cubicBezTo>
                <a:cubicBezTo>
                  <a:pt x="8998" y="306"/>
                  <a:pt x="9026" y="293"/>
                  <a:pt x="9059" y="293"/>
                </a:cubicBezTo>
                <a:close/>
                <a:moveTo>
                  <a:pt x="254" y="290"/>
                </a:moveTo>
                <a:cubicBezTo>
                  <a:pt x="288" y="290"/>
                  <a:pt x="315" y="303"/>
                  <a:pt x="337" y="329"/>
                </a:cubicBezTo>
                <a:cubicBezTo>
                  <a:pt x="358" y="356"/>
                  <a:pt x="369" y="398"/>
                  <a:pt x="369" y="458"/>
                </a:cubicBezTo>
                <a:cubicBezTo>
                  <a:pt x="369" y="511"/>
                  <a:pt x="358" y="552"/>
                  <a:pt x="336" y="578"/>
                </a:cubicBezTo>
                <a:cubicBezTo>
                  <a:pt x="314" y="605"/>
                  <a:pt x="287" y="619"/>
                  <a:pt x="255" y="619"/>
                </a:cubicBezTo>
                <a:cubicBezTo>
                  <a:pt x="216" y="619"/>
                  <a:pt x="185" y="601"/>
                  <a:pt x="163" y="565"/>
                </a:cubicBezTo>
                <a:cubicBezTo>
                  <a:pt x="147" y="540"/>
                  <a:pt x="140" y="500"/>
                  <a:pt x="140" y="445"/>
                </a:cubicBezTo>
                <a:cubicBezTo>
                  <a:pt x="140" y="393"/>
                  <a:pt x="151" y="355"/>
                  <a:pt x="173" y="329"/>
                </a:cubicBezTo>
                <a:cubicBezTo>
                  <a:pt x="195" y="303"/>
                  <a:pt x="222" y="290"/>
                  <a:pt x="254" y="290"/>
                </a:cubicBezTo>
                <a:close/>
                <a:moveTo>
                  <a:pt x="927" y="466"/>
                </a:moveTo>
                <a:lnTo>
                  <a:pt x="927" y="494"/>
                </a:lnTo>
                <a:cubicBezTo>
                  <a:pt x="927" y="527"/>
                  <a:pt x="925" y="549"/>
                  <a:pt x="922" y="561"/>
                </a:cubicBezTo>
                <a:cubicBezTo>
                  <a:pt x="917" y="578"/>
                  <a:pt x="906" y="594"/>
                  <a:pt x="889" y="606"/>
                </a:cubicBezTo>
                <a:cubicBezTo>
                  <a:pt x="867" y="622"/>
                  <a:pt x="843" y="630"/>
                  <a:pt x="818" y="630"/>
                </a:cubicBezTo>
                <a:cubicBezTo>
                  <a:pt x="796" y="630"/>
                  <a:pt x="778" y="623"/>
                  <a:pt x="764" y="609"/>
                </a:cubicBezTo>
                <a:cubicBezTo>
                  <a:pt x="749" y="595"/>
                  <a:pt x="742" y="579"/>
                  <a:pt x="742" y="560"/>
                </a:cubicBezTo>
                <a:cubicBezTo>
                  <a:pt x="742" y="540"/>
                  <a:pt x="751" y="524"/>
                  <a:pt x="769" y="511"/>
                </a:cubicBezTo>
                <a:cubicBezTo>
                  <a:pt x="781" y="503"/>
                  <a:pt x="806" y="495"/>
                  <a:pt x="844" y="487"/>
                </a:cubicBezTo>
                <a:cubicBezTo>
                  <a:pt x="882" y="479"/>
                  <a:pt x="910" y="472"/>
                  <a:pt x="927" y="466"/>
                </a:cubicBezTo>
                <a:close/>
                <a:moveTo>
                  <a:pt x="1816" y="466"/>
                </a:moveTo>
                <a:lnTo>
                  <a:pt x="1816" y="494"/>
                </a:lnTo>
                <a:cubicBezTo>
                  <a:pt x="1816" y="527"/>
                  <a:pt x="1815" y="549"/>
                  <a:pt x="1811" y="561"/>
                </a:cubicBezTo>
                <a:cubicBezTo>
                  <a:pt x="1806" y="578"/>
                  <a:pt x="1795" y="594"/>
                  <a:pt x="1778" y="606"/>
                </a:cubicBezTo>
                <a:cubicBezTo>
                  <a:pt x="1756" y="622"/>
                  <a:pt x="1732" y="630"/>
                  <a:pt x="1708" y="630"/>
                </a:cubicBezTo>
                <a:cubicBezTo>
                  <a:pt x="1685" y="630"/>
                  <a:pt x="1667" y="623"/>
                  <a:pt x="1653" y="609"/>
                </a:cubicBezTo>
                <a:cubicBezTo>
                  <a:pt x="1638" y="595"/>
                  <a:pt x="1631" y="579"/>
                  <a:pt x="1631" y="560"/>
                </a:cubicBezTo>
                <a:cubicBezTo>
                  <a:pt x="1631" y="540"/>
                  <a:pt x="1640" y="524"/>
                  <a:pt x="1658" y="511"/>
                </a:cubicBezTo>
                <a:cubicBezTo>
                  <a:pt x="1670" y="503"/>
                  <a:pt x="1695" y="495"/>
                  <a:pt x="1733" y="487"/>
                </a:cubicBezTo>
                <a:cubicBezTo>
                  <a:pt x="1771" y="479"/>
                  <a:pt x="1799" y="472"/>
                  <a:pt x="1816" y="466"/>
                </a:cubicBezTo>
                <a:close/>
                <a:moveTo>
                  <a:pt x="3540" y="466"/>
                </a:moveTo>
                <a:lnTo>
                  <a:pt x="3540" y="494"/>
                </a:lnTo>
                <a:cubicBezTo>
                  <a:pt x="3540" y="527"/>
                  <a:pt x="3538" y="549"/>
                  <a:pt x="3534" y="561"/>
                </a:cubicBezTo>
                <a:cubicBezTo>
                  <a:pt x="3529" y="578"/>
                  <a:pt x="3518" y="594"/>
                  <a:pt x="3501" y="606"/>
                </a:cubicBezTo>
                <a:cubicBezTo>
                  <a:pt x="3479" y="622"/>
                  <a:pt x="3455" y="630"/>
                  <a:pt x="3431" y="630"/>
                </a:cubicBezTo>
                <a:cubicBezTo>
                  <a:pt x="3409" y="630"/>
                  <a:pt x="3390" y="623"/>
                  <a:pt x="3376" y="609"/>
                </a:cubicBezTo>
                <a:cubicBezTo>
                  <a:pt x="3362" y="595"/>
                  <a:pt x="3354" y="579"/>
                  <a:pt x="3354" y="560"/>
                </a:cubicBezTo>
                <a:cubicBezTo>
                  <a:pt x="3354" y="540"/>
                  <a:pt x="3363" y="524"/>
                  <a:pt x="3381" y="511"/>
                </a:cubicBezTo>
                <a:cubicBezTo>
                  <a:pt x="3393" y="503"/>
                  <a:pt x="3418" y="495"/>
                  <a:pt x="3456" y="487"/>
                </a:cubicBezTo>
                <a:cubicBezTo>
                  <a:pt x="3494" y="479"/>
                  <a:pt x="3522" y="472"/>
                  <a:pt x="3540" y="466"/>
                </a:cubicBezTo>
                <a:close/>
                <a:moveTo>
                  <a:pt x="4707" y="466"/>
                </a:moveTo>
                <a:lnTo>
                  <a:pt x="4707" y="494"/>
                </a:lnTo>
                <a:cubicBezTo>
                  <a:pt x="4707" y="527"/>
                  <a:pt x="4705" y="549"/>
                  <a:pt x="4701" y="561"/>
                </a:cubicBezTo>
                <a:cubicBezTo>
                  <a:pt x="4696" y="578"/>
                  <a:pt x="4685" y="594"/>
                  <a:pt x="4668" y="606"/>
                </a:cubicBezTo>
                <a:cubicBezTo>
                  <a:pt x="4646" y="622"/>
                  <a:pt x="4622" y="630"/>
                  <a:pt x="4598" y="630"/>
                </a:cubicBezTo>
                <a:cubicBezTo>
                  <a:pt x="4576" y="630"/>
                  <a:pt x="4557" y="623"/>
                  <a:pt x="4543" y="609"/>
                </a:cubicBezTo>
                <a:cubicBezTo>
                  <a:pt x="4529" y="595"/>
                  <a:pt x="4521" y="579"/>
                  <a:pt x="4521" y="560"/>
                </a:cubicBezTo>
                <a:cubicBezTo>
                  <a:pt x="4521" y="540"/>
                  <a:pt x="4530" y="524"/>
                  <a:pt x="4548" y="511"/>
                </a:cubicBezTo>
                <a:cubicBezTo>
                  <a:pt x="4560" y="503"/>
                  <a:pt x="4585" y="495"/>
                  <a:pt x="4623" y="487"/>
                </a:cubicBezTo>
                <a:cubicBezTo>
                  <a:pt x="4661" y="479"/>
                  <a:pt x="4689" y="472"/>
                  <a:pt x="4707" y="466"/>
                </a:cubicBezTo>
                <a:close/>
                <a:moveTo>
                  <a:pt x="9985" y="466"/>
                </a:moveTo>
                <a:lnTo>
                  <a:pt x="9985" y="494"/>
                </a:lnTo>
                <a:cubicBezTo>
                  <a:pt x="9985" y="527"/>
                  <a:pt x="9984" y="549"/>
                  <a:pt x="9980" y="561"/>
                </a:cubicBezTo>
                <a:cubicBezTo>
                  <a:pt x="9975" y="578"/>
                  <a:pt x="9964" y="594"/>
                  <a:pt x="9947" y="606"/>
                </a:cubicBezTo>
                <a:cubicBezTo>
                  <a:pt x="9925" y="622"/>
                  <a:pt x="9901" y="630"/>
                  <a:pt x="9876" y="630"/>
                </a:cubicBezTo>
                <a:cubicBezTo>
                  <a:pt x="9854" y="630"/>
                  <a:pt x="9836" y="623"/>
                  <a:pt x="9822" y="609"/>
                </a:cubicBezTo>
                <a:cubicBezTo>
                  <a:pt x="9807" y="595"/>
                  <a:pt x="9800" y="579"/>
                  <a:pt x="9800" y="560"/>
                </a:cubicBezTo>
                <a:cubicBezTo>
                  <a:pt x="9800" y="540"/>
                  <a:pt x="9809" y="524"/>
                  <a:pt x="9827" y="511"/>
                </a:cubicBezTo>
                <a:cubicBezTo>
                  <a:pt x="9839" y="503"/>
                  <a:pt x="9864" y="495"/>
                  <a:pt x="9902" y="487"/>
                </a:cubicBezTo>
                <a:cubicBezTo>
                  <a:pt x="9940" y="479"/>
                  <a:pt x="9968" y="472"/>
                  <a:pt x="9985" y="466"/>
                </a:cubicBezTo>
                <a:close/>
                <a:moveTo>
                  <a:pt x="2642" y="185"/>
                </a:moveTo>
                <a:cubicBezTo>
                  <a:pt x="2580" y="185"/>
                  <a:pt x="2526" y="213"/>
                  <a:pt x="2480" y="268"/>
                </a:cubicBezTo>
                <a:lnTo>
                  <a:pt x="2480" y="197"/>
                </a:lnTo>
                <a:lnTo>
                  <a:pt x="2354" y="197"/>
                </a:lnTo>
                <a:lnTo>
                  <a:pt x="2354" y="715"/>
                </a:lnTo>
                <a:lnTo>
                  <a:pt x="2491" y="715"/>
                </a:lnTo>
                <a:lnTo>
                  <a:pt x="2491" y="463"/>
                </a:lnTo>
                <a:cubicBezTo>
                  <a:pt x="2491" y="414"/>
                  <a:pt x="2495" y="378"/>
                  <a:pt x="2502" y="356"/>
                </a:cubicBezTo>
                <a:cubicBezTo>
                  <a:pt x="2509" y="335"/>
                  <a:pt x="2522" y="319"/>
                  <a:pt x="2539" y="307"/>
                </a:cubicBezTo>
                <a:cubicBezTo>
                  <a:pt x="2555" y="296"/>
                  <a:pt x="2575" y="290"/>
                  <a:pt x="2596" y="290"/>
                </a:cubicBezTo>
                <a:cubicBezTo>
                  <a:pt x="2613" y="290"/>
                  <a:pt x="2627" y="294"/>
                  <a:pt x="2637" y="301"/>
                </a:cubicBezTo>
                <a:cubicBezTo>
                  <a:pt x="2648" y="308"/>
                  <a:pt x="2655" y="319"/>
                  <a:pt x="2660" y="333"/>
                </a:cubicBezTo>
                <a:cubicBezTo>
                  <a:pt x="2665" y="348"/>
                  <a:pt x="2667" y="381"/>
                  <a:pt x="2667" y="431"/>
                </a:cubicBezTo>
                <a:lnTo>
                  <a:pt x="2667" y="715"/>
                </a:lnTo>
                <a:lnTo>
                  <a:pt x="2805" y="715"/>
                </a:lnTo>
                <a:lnTo>
                  <a:pt x="2805" y="466"/>
                </a:lnTo>
                <a:cubicBezTo>
                  <a:pt x="2805" y="417"/>
                  <a:pt x="2808" y="382"/>
                  <a:pt x="2816" y="359"/>
                </a:cubicBezTo>
                <a:cubicBezTo>
                  <a:pt x="2823" y="337"/>
                  <a:pt x="2836" y="319"/>
                  <a:pt x="2853" y="308"/>
                </a:cubicBezTo>
                <a:cubicBezTo>
                  <a:pt x="2869" y="296"/>
                  <a:pt x="2888" y="290"/>
                  <a:pt x="2907" y="290"/>
                </a:cubicBezTo>
                <a:cubicBezTo>
                  <a:pt x="2933" y="290"/>
                  <a:pt x="2953" y="300"/>
                  <a:pt x="2965" y="319"/>
                </a:cubicBezTo>
                <a:cubicBezTo>
                  <a:pt x="2975" y="334"/>
                  <a:pt x="2979" y="368"/>
                  <a:pt x="2979" y="419"/>
                </a:cubicBezTo>
                <a:lnTo>
                  <a:pt x="2979" y="715"/>
                </a:lnTo>
                <a:lnTo>
                  <a:pt x="3117" y="715"/>
                </a:lnTo>
                <a:lnTo>
                  <a:pt x="3117" y="384"/>
                </a:lnTo>
                <a:cubicBezTo>
                  <a:pt x="3117" y="334"/>
                  <a:pt x="3112" y="298"/>
                  <a:pt x="3103" y="276"/>
                </a:cubicBezTo>
                <a:cubicBezTo>
                  <a:pt x="3090" y="246"/>
                  <a:pt x="3070" y="224"/>
                  <a:pt x="3043" y="208"/>
                </a:cubicBezTo>
                <a:cubicBezTo>
                  <a:pt x="3017" y="193"/>
                  <a:pt x="2985" y="185"/>
                  <a:pt x="2947" y="185"/>
                </a:cubicBezTo>
                <a:cubicBezTo>
                  <a:pt x="2917" y="185"/>
                  <a:pt x="2889" y="192"/>
                  <a:pt x="2862" y="206"/>
                </a:cubicBezTo>
                <a:cubicBezTo>
                  <a:pt x="2836" y="219"/>
                  <a:pt x="2811" y="240"/>
                  <a:pt x="2789" y="268"/>
                </a:cubicBezTo>
                <a:cubicBezTo>
                  <a:pt x="2773" y="240"/>
                  <a:pt x="2753" y="219"/>
                  <a:pt x="2729" y="206"/>
                </a:cubicBezTo>
                <a:cubicBezTo>
                  <a:pt x="2704" y="192"/>
                  <a:pt x="2675" y="185"/>
                  <a:pt x="2642" y="185"/>
                </a:cubicBezTo>
                <a:close/>
                <a:moveTo>
                  <a:pt x="4107" y="185"/>
                </a:moveTo>
                <a:cubicBezTo>
                  <a:pt x="4038" y="185"/>
                  <a:pt x="3981" y="214"/>
                  <a:pt x="3936" y="273"/>
                </a:cubicBezTo>
                <a:lnTo>
                  <a:pt x="3936" y="197"/>
                </a:lnTo>
                <a:lnTo>
                  <a:pt x="3809" y="197"/>
                </a:lnTo>
                <a:lnTo>
                  <a:pt x="3809" y="715"/>
                </a:lnTo>
                <a:lnTo>
                  <a:pt x="3946" y="715"/>
                </a:lnTo>
                <a:lnTo>
                  <a:pt x="3946" y="480"/>
                </a:lnTo>
                <a:cubicBezTo>
                  <a:pt x="3946" y="423"/>
                  <a:pt x="3949" y="383"/>
                  <a:pt x="3956" y="361"/>
                </a:cubicBezTo>
                <a:cubicBezTo>
                  <a:pt x="3963" y="340"/>
                  <a:pt x="3976" y="323"/>
                  <a:pt x="3995" y="310"/>
                </a:cubicBezTo>
                <a:cubicBezTo>
                  <a:pt x="4014" y="297"/>
                  <a:pt x="4035" y="290"/>
                  <a:pt x="4059" y="290"/>
                </a:cubicBezTo>
                <a:cubicBezTo>
                  <a:pt x="4078" y="290"/>
                  <a:pt x="4093" y="295"/>
                  <a:pt x="4107" y="304"/>
                </a:cubicBezTo>
                <a:cubicBezTo>
                  <a:pt x="4120" y="313"/>
                  <a:pt x="4129" y="326"/>
                  <a:pt x="4135" y="342"/>
                </a:cubicBezTo>
                <a:cubicBezTo>
                  <a:pt x="4141" y="358"/>
                  <a:pt x="4144" y="395"/>
                  <a:pt x="4144" y="451"/>
                </a:cubicBezTo>
                <a:lnTo>
                  <a:pt x="4144" y="715"/>
                </a:lnTo>
                <a:lnTo>
                  <a:pt x="4281" y="715"/>
                </a:lnTo>
                <a:lnTo>
                  <a:pt x="4281" y="393"/>
                </a:lnTo>
                <a:cubicBezTo>
                  <a:pt x="4281" y="353"/>
                  <a:pt x="4279" y="322"/>
                  <a:pt x="4274" y="301"/>
                </a:cubicBezTo>
                <a:cubicBezTo>
                  <a:pt x="4269" y="279"/>
                  <a:pt x="4260" y="260"/>
                  <a:pt x="4247" y="243"/>
                </a:cubicBezTo>
                <a:cubicBezTo>
                  <a:pt x="4234" y="226"/>
                  <a:pt x="4215" y="212"/>
                  <a:pt x="4190" y="201"/>
                </a:cubicBezTo>
                <a:cubicBezTo>
                  <a:pt x="4165" y="191"/>
                  <a:pt x="4137" y="185"/>
                  <a:pt x="4107" y="185"/>
                </a:cubicBezTo>
                <a:close/>
                <a:moveTo>
                  <a:pt x="6421" y="185"/>
                </a:moveTo>
                <a:cubicBezTo>
                  <a:pt x="6359" y="185"/>
                  <a:pt x="6305" y="213"/>
                  <a:pt x="6260" y="268"/>
                </a:cubicBezTo>
                <a:lnTo>
                  <a:pt x="6260" y="197"/>
                </a:lnTo>
                <a:lnTo>
                  <a:pt x="6133" y="197"/>
                </a:lnTo>
                <a:lnTo>
                  <a:pt x="6133" y="715"/>
                </a:lnTo>
                <a:lnTo>
                  <a:pt x="6270" y="715"/>
                </a:lnTo>
                <a:lnTo>
                  <a:pt x="6270" y="463"/>
                </a:lnTo>
                <a:cubicBezTo>
                  <a:pt x="6270" y="414"/>
                  <a:pt x="6274" y="378"/>
                  <a:pt x="6281" y="356"/>
                </a:cubicBezTo>
                <a:cubicBezTo>
                  <a:pt x="6289" y="335"/>
                  <a:pt x="6301" y="319"/>
                  <a:pt x="6318" y="307"/>
                </a:cubicBezTo>
                <a:cubicBezTo>
                  <a:pt x="6335" y="296"/>
                  <a:pt x="6354" y="290"/>
                  <a:pt x="6375" y="290"/>
                </a:cubicBezTo>
                <a:cubicBezTo>
                  <a:pt x="6393" y="290"/>
                  <a:pt x="6406" y="294"/>
                  <a:pt x="6417" y="301"/>
                </a:cubicBezTo>
                <a:cubicBezTo>
                  <a:pt x="6427" y="308"/>
                  <a:pt x="6435" y="319"/>
                  <a:pt x="6439" y="333"/>
                </a:cubicBezTo>
                <a:cubicBezTo>
                  <a:pt x="6444" y="348"/>
                  <a:pt x="6447" y="381"/>
                  <a:pt x="6447" y="431"/>
                </a:cubicBezTo>
                <a:lnTo>
                  <a:pt x="6447" y="715"/>
                </a:lnTo>
                <a:lnTo>
                  <a:pt x="6584" y="715"/>
                </a:lnTo>
                <a:lnTo>
                  <a:pt x="6584" y="466"/>
                </a:lnTo>
                <a:cubicBezTo>
                  <a:pt x="6584" y="417"/>
                  <a:pt x="6588" y="382"/>
                  <a:pt x="6595" y="359"/>
                </a:cubicBezTo>
                <a:cubicBezTo>
                  <a:pt x="6603" y="337"/>
                  <a:pt x="6615" y="319"/>
                  <a:pt x="6632" y="308"/>
                </a:cubicBezTo>
                <a:cubicBezTo>
                  <a:pt x="6649" y="296"/>
                  <a:pt x="6667" y="290"/>
                  <a:pt x="6686" y="290"/>
                </a:cubicBezTo>
                <a:cubicBezTo>
                  <a:pt x="6712" y="290"/>
                  <a:pt x="6732" y="300"/>
                  <a:pt x="6745" y="319"/>
                </a:cubicBezTo>
                <a:cubicBezTo>
                  <a:pt x="6754" y="334"/>
                  <a:pt x="6759" y="368"/>
                  <a:pt x="6759" y="419"/>
                </a:cubicBezTo>
                <a:lnTo>
                  <a:pt x="6759" y="715"/>
                </a:lnTo>
                <a:lnTo>
                  <a:pt x="6896" y="715"/>
                </a:lnTo>
                <a:lnTo>
                  <a:pt x="6896" y="384"/>
                </a:lnTo>
                <a:cubicBezTo>
                  <a:pt x="6896" y="334"/>
                  <a:pt x="6891" y="298"/>
                  <a:pt x="6882" y="276"/>
                </a:cubicBezTo>
                <a:cubicBezTo>
                  <a:pt x="6869" y="246"/>
                  <a:pt x="6849" y="224"/>
                  <a:pt x="6823" y="208"/>
                </a:cubicBezTo>
                <a:cubicBezTo>
                  <a:pt x="6796" y="193"/>
                  <a:pt x="6764" y="185"/>
                  <a:pt x="6726" y="185"/>
                </a:cubicBezTo>
                <a:cubicBezTo>
                  <a:pt x="6696" y="185"/>
                  <a:pt x="6668" y="192"/>
                  <a:pt x="6642" y="206"/>
                </a:cubicBezTo>
                <a:cubicBezTo>
                  <a:pt x="6615" y="219"/>
                  <a:pt x="6591" y="240"/>
                  <a:pt x="6568" y="268"/>
                </a:cubicBezTo>
                <a:cubicBezTo>
                  <a:pt x="6552" y="240"/>
                  <a:pt x="6532" y="219"/>
                  <a:pt x="6508" y="206"/>
                </a:cubicBezTo>
                <a:cubicBezTo>
                  <a:pt x="6483" y="192"/>
                  <a:pt x="6455" y="185"/>
                  <a:pt x="6421" y="185"/>
                </a:cubicBezTo>
                <a:close/>
                <a:moveTo>
                  <a:pt x="7886" y="185"/>
                </a:moveTo>
                <a:cubicBezTo>
                  <a:pt x="7818" y="185"/>
                  <a:pt x="7761" y="214"/>
                  <a:pt x="7715" y="273"/>
                </a:cubicBezTo>
                <a:lnTo>
                  <a:pt x="7715" y="197"/>
                </a:lnTo>
                <a:lnTo>
                  <a:pt x="7588" y="197"/>
                </a:lnTo>
                <a:lnTo>
                  <a:pt x="7588" y="715"/>
                </a:lnTo>
                <a:lnTo>
                  <a:pt x="7725" y="715"/>
                </a:lnTo>
                <a:lnTo>
                  <a:pt x="7725" y="480"/>
                </a:lnTo>
                <a:cubicBezTo>
                  <a:pt x="7725" y="423"/>
                  <a:pt x="7729" y="383"/>
                  <a:pt x="7736" y="361"/>
                </a:cubicBezTo>
                <a:cubicBezTo>
                  <a:pt x="7743" y="340"/>
                  <a:pt x="7756" y="323"/>
                  <a:pt x="7774" y="310"/>
                </a:cubicBezTo>
                <a:cubicBezTo>
                  <a:pt x="7793" y="297"/>
                  <a:pt x="7815" y="290"/>
                  <a:pt x="7838" y="290"/>
                </a:cubicBezTo>
                <a:cubicBezTo>
                  <a:pt x="7857" y="290"/>
                  <a:pt x="7873" y="295"/>
                  <a:pt x="7886" y="304"/>
                </a:cubicBezTo>
                <a:cubicBezTo>
                  <a:pt x="7899" y="313"/>
                  <a:pt x="7909" y="326"/>
                  <a:pt x="7915" y="342"/>
                </a:cubicBezTo>
                <a:cubicBezTo>
                  <a:pt x="7920" y="358"/>
                  <a:pt x="7923" y="395"/>
                  <a:pt x="7923" y="451"/>
                </a:cubicBezTo>
                <a:lnTo>
                  <a:pt x="7923" y="715"/>
                </a:lnTo>
                <a:lnTo>
                  <a:pt x="8061" y="715"/>
                </a:lnTo>
                <a:lnTo>
                  <a:pt x="8061" y="393"/>
                </a:lnTo>
                <a:cubicBezTo>
                  <a:pt x="8061" y="353"/>
                  <a:pt x="8058" y="322"/>
                  <a:pt x="8053" y="301"/>
                </a:cubicBezTo>
                <a:cubicBezTo>
                  <a:pt x="8048" y="279"/>
                  <a:pt x="8039" y="260"/>
                  <a:pt x="8026" y="243"/>
                </a:cubicBezTo>
                <a:cubicBezTo>
                  <a:pt x="8013" y="226"/>
                  <a:pt x="7994" y="212"/>
                  <a:pt x="7969" y="201"/>
                </a:cubicBezTo>
                <a:cubicBezTo>
                  <a:pt x="7944" y="191"/>
                  <a:pt x="7916" y="185"/>
                  <a:pt x="7886" y="185"/>
                </a:cubicBezTo>
                <a:close/>
                <a:moveTo>
                  <a:pt x="9421" y="0"/>
                </a:moveTo>
                <a:lnTo>
                  <a:pt x="9421" y="715"/>
                </a:lnTo>
                <a:lnTo>
                  <a:pt x="9559" y="715"/>
                </a:lnTo>
                <a:lnTo>
                  <a:pt x="9559" y="0"/>
                </a:lnTo>
                <a:close/>
                <a:moveTo>
                  <a:pt x="10553" y="185"/>
                </a:moveTo>
                <a:cubicBezTo>
                  <a:pt x="10484" y="185"/>
                  <a:pt x="10427" y="214"/>
                  <a:pt x="10382" y="273"/>
                </a:cubicBezTo>
                <a:lnTo>
                  <a:pt x="10382" y="197"/>
                </a:lnTo>
                <a:lnTo>
                  <a:pt x="10254" y="197"/>
                </a:lnTo>
                <a:lnTo>
                  <a:pt x="10254" y="715"/>
                </a:lnTo>
                <a:lnTo>
                  <a:pt x="10392" y="715"/>
                </a:lnTo>
                <a:lnTo>
                  <a:pt x="10392" y="480"/>
                </a:lnTo>
                <a:cubicBezTo>
                  <a:pt x="10392" y="423"/>
                  <a:pt x="10395" y="383"/>
                  <a:pt x="10402" y="361"/>
                </a:cubicBezTo>
                <a:cubicBezTo>
                  <a:pt x="10409" y="340"/>
                  <a:pt x="10422" y="323"/>
                  <a:pt x="10441" y="310"/>
                </a:cubicBezTo>
                <a:cubicBezTo>
                  <a:pt x="10460" y="297"/>
                  <a:pt x="10481" y="290"/>
                  <a:pt x="10505" y="290"/>
                </a:cubicBezTo>
                <a:cubicBezTo>
                  <a:pt x="10523" y="290"/>
                  <a:pt x="10539" y="295"/>
                  <a:pt x="10552" y="304"/>
                </a:cubicBezTo>
                <a:cubicBezTo>
                  <a:pt x="10566" y="313"/>
                  <a:pt x="10575" y="326"/>
                  <a:pt x="10581" y="342"/>
                </a:cubicBezTo>
                <a:cubicBezTo>
                  <a:pt x="10587" y="358"/>
                  <a:pt x="10590" y="395"/>
                  <a:pt x="10590" y="451"/>
                </a:cubicBezTo>
                <a:lnTo>
                  <a:pt x="10590" y="715"/>
                </a:lnTo>
                <a:lnTo>
                  <a:pt x="10727" y="715"/>
                </a:lnTo>
                <a:lnTo>
                  <a:pt x="10727" y="393"/>
                </a:lnTo>
                <a:cubicBezTo>
                  <a:pt x="10727" y="353"/>
                  <a:pt x="10724" y="322"/>
                  <a:pt x="10719" y="301"/>
                </a:cubicBezTo>
                <a:cubicBezTo>
                  <a:pt x="10714" y="279"/>
                  <a:pt x="10705" y="260"/>
                  <a:pt x="10693" y="243"/>
                </a:cubicBezTo>
                <a:cubicBezTo>
                  <a:pt x="10680" y="226"/>
                  <a:pt x="10661" y="212"/>
                  <a:pt x="10636" y="201"/>
                </a:cubicBezTo>
                <a:cubicBezTo>
                  <a:pt x="10611" y="191"/>
                  <a:pt x="10583" y="185"/>
                  <a:pt x="10553" y="185"/>
                </a:cubicBezTo>
                <a:close/>
                <a:moveTo>
                  <a:pt x="10890" y="578"/>
                </a:moveTo>
                <a:lnTo>
                  <a:pt x="10890" y="715"/>
                </a:lnTo>
                <a:lnTo>
                  <a:pt x="11027" y="715"/>
                </a:lnTo>
                <a:lnTo>
                  <a:pt x="11027" y="578"/>
                </a:lnTo>
                <a:close/>
                <a:moveTo>
                  <a:pt x="369" y="0"/>
                </a:moveTo>
                <a:lnTo>
                  <a:pt x="369" y="257"/>
                </a:lnTo>
                <a:cubicBezTo>
                  <a:pt x="326" y="209"/>
                  <a:pt x="276" y="185"/>
                  <a:pt x="218" y="185"/>
                </a:cubicBezTo>
                <a:cubicBezTo>
                  <a:pt x="155" y="185"/>
                  <a:pt x="103" y="208"/>
                  <a:pt x="62" y="254"/>
                </a:cubicBezTo>
                <a:cubicBezTo>
                  <a:pt x="20" y="299"/>
                  <a:pt x="0" y="366"/>
                  <a:pt x="0" y="454"/>
                </a:cubicBezTo>
                <a:cubicBezTo>
                  <a:pt x="0" y="540"/>
                  <a:pt x="21" y="607"/>
                  <a:pt x="63" y="655"/>
                </a:cubicBezTo>
                <a:cubicBezTo>
                  <a:pt x="106" y="703"/>
                  <a:pt x="157" y="727"/>
                  <a:pt x="216" y="727"/>
                </a:cubicBezTo>
                <a:cubicBezTo>
                  <a:pt x="246" y="727"/>
                  <a:pt x="275" y="720"/>
                  <a:pt x="303" y="705"/>
                </a:cubicBezTo>
                <a:cubicBezTo>
                  <a:pt x="332" y="691"/>
                  <a:pt x="357" y="669"/>
                  <a:pt x="378" y="639"/>
                </a:cubicBezTo>
                <a:lnTo>
                  <a:pt x="378" y="715"/>
                </a:lnTo>
                <a:lnTo>
                  <a:pt x="506" y="715"/>
                </a:lnTo>
                <a:lnTo>
                  <a:pt x="506" y="0"/>
                </a:lnTo>
                <a:close/>
                <a:moveTo>
                  <a:pt x="844" y="185"/>
                </a:moveTo>
                <a:cubicBezTo>
                  <a:pt x="776" y="185"/>
                  <a:pt x="726" y="197"/>
                  <a:pt x="691" y="221"/>
                </a:cubicBezTo>
                <a:cubicBezTo>
                  <a:pt x="657" y="245"/>
                  <a:pt x="633" y="282"/>
                  <a:pt x="619" y="333"/>
                </a:cubicBezTo>
                <a:lnTo>
                  <a:pt x="744" y="355"/>
                </a:lnTo>
                <a:cubicBezTo>
                  <a:pt x="752" y="331"/>
                  <a:pt x="763" y="314"/>
                  <a:pt x="777" y="305"/>
                </a:cubicBezTo>
                <a:cubicBezTo>
                  <a:pt x="791" y="295"/>
                  <a:pt x="810" y="290"/>
                  <a:pt x="834" y="290"/>
                </a:cubicBezTo>
                <a:cubicBezTo>
                  <a:pt x="870" y="290"/>
                  <a:pt x="895" y="296"/>
                  <a:pt x="908" y="307"/>
                </a:cubicBezTo>
                <a:cubicBezTo>
                  <a:pt x="921" y="318"/>
                  <a:pt x="927" y="337"/>
                  <a:pt x="927" y="363"/>
                </a:cubicBezTo>
                <a:lnTo>
                  <a:pt x="927" y="377"/>
                </a:lnTo>
                <a:cubicBezTo>
                  <a:pt x="902" y="387"/>
                  <a:pt x="858" y="399"/>
                  <a:pt x="794" y="411"/>
                </a:cubicBezTo>
                <a:cubicBezTo>
                  <a:pt x="746" y="420"/>
                  <a:pt x="710" y="430"/>
                  <a:pt x="685" y="443"/>
                </a:cubicBezTo>
                <a:cubicBezTo>
                  <a:pt x="660" y="455"/>
                  <a:pt x="640" y="472"/>
                  <a:pt x="626" y="495"/>
                </a:cubicBezTo>
                <a:cubicBezTo>
                  <a:pt x="612" y="518"/>
                  <a:pt x="605" y="544"/>
                  <a:pt x="605" y="574"/>
                </a:cubicBezTo>
                <a:cubicBezTo>
                  <a:pt x="605" y="618"/>
                  <a:pt x="620" y="655"/>
                  <a:pt x="651" y="684"/>
                </a:cubicBezTo>
                <a:cubicBezTo>
                  <a:pt x="682" y="713"/>
                  <a:pt x="724" y="727"/>
                  <a:pt x="777" y="727"/>
                </a:cubicBezTo>
                <a:cubicBezTo>
                  <a:pt x="808" y="727"/>
                  <a:pt x="836" y="721"/>
                  <a:pt x="863" y="710"/>
                </a:cubicBezTo>
                <a:cubicBezTo>
                  <a:pt x="889" y="699"/>
                  <a:pt x="915" y="681"/>
                  <a:pt x="938" y="659"/>
                </a:cubicBezTo>
                <a:cubicBezTo>
                  <a:pt x="939" y="661"/>
                  <a:pt x="941" y="667"/>
                  <a:pt x="943" y="675"/>
                </a:cubicBezTo>
                <a:cubicBezTo>
                  <a:pt x="948" y="693"/>
                  <a:pt x="952" y="706"/>
                  <a:pt x="956" y="715"/>
                </a:cubicBezTo>
                <a:lnTo>
                  <a:pt x="1092" y="715"/>
                </a:lnTo>
                <a:cubicBezTo>
                  <a:pt x="1080" y="691"/>
                  <a:pt x="1071" y="667"/>
                  <a:pt x="1067" y="646"/>
                </a:cubicBezTo>
                <a:cubicBezTo>
                  <a:pt x="1063" y="624"/>
                  <a:pt x="1061" y="590"/>
                  <a:pt x="1061" y="545"/>
                </a:cubicBezTo>
                <a:lnTo>
                  <a:pt x="1062" y="385"/>
                </a:lnTo>
                <a:cubicBezTo>
                  <a:pt x="1062" y="325"/>
                  <a:pt x="1056" y="284"/>
                  <a:pt x="1044" y="262"/>
                </a:cubicBezTo>
                <a:cubicBezTo>
                  <a:pt x="1031" y="240"/>
                  <a:pt x="1010" y="221"/>
                  <a:pt x="980" y="207"/>
                </a:cubicBezTo>
                <a:cubicBezTo>
                  <a:pt x="951" y="192"/>
                  <a:pt x="905" y="185"/>
                  <a:pt x="844" y="185"/>
                </a:cubicBezTo>
                <a:close/>
                <a:moveTo>
                  <a:pt x="1341" y="14"/>
                </a:moveTo>
                <a:lnTo>
                  <a:pt x="1204" y="94"/>
                </a:lnTo>
                <a:lnTo>
                  <a:pt x="1204" y="197"/>
                </a:lnTo>
                <a:lnTo>
                  <a:pt x="1141" y="197"/>
                </a:lnTo>
                <a:lnTo>
                  <a:pt x="1141" y="306"/>
                </a:lnTo>
                <a:lnTo>
                  <a:pt x="1204" y="306"/>
                </a:lnTo>
                <a:lnTo>
                  <a:pt x="1204" y="532"/>
                </a:lnTo>
                <a:cubicBezTo>
                  <a:pt x="1204" y="581"/>
                  <a:pt x="1205" y="613"/>
                  <a:pt x="1208" y="629"/>
                </a:cubicBezTo>
                <a:cubicBezTo>
                  <a:pt x="1212" y="651"/>
                  <a:pt x="1218" y="669"/>
                  <a:pt x="1227" y="682"/>
                </a:cubicBezTo>
                <a:cubicBezTo>
                  <a:pt x="1237" y="696"/>
                  <a:pt x="1251" y="706"/>
                  <a:pt x="1271" y="715"/>
                </a:cubicBezTo>
                <a:cubicBezTo>
                  <a:pt x="1291" y="723"/>
                  <a:pt x="1313" y="727"/>
                  <a:pt x="1338" y="727"/>
                </a:cubicBezTo>
                <a:cubicBezTo>
                  <a:pt x="1378" y="727"/>
                  <a:pt x="1414" y="720"/>
                  <a:pt x="1446" y="707"/>
                </a:cubicBezTo>
                <a:lnTo>
                  <a:pt x="1435" y="600"/>
                </a:lnTo>
                <a:cubicBezTo>
                  <a:pt x="1410" y="609"/>
                  <a:pt x="1392" y="613"/>
                  <a:pt x="1379" y="613"/>
                </a:cubicBezTo>
                <a:cubicBezTo>
                  <a:pt x="1370" y="613"/>
                  <a:pt x="1363" y="611"/>
                  <a:pt x="1356" y="606"/>
                </a:cubicBezTo>
                <a:cubicBezTo>
                  <a:pt x="1350" y="602"/>
                  <a:pt x="1346" y="596"/>
                  <a:pt x="1344" y="589"/>
                </a:cubicBezTo>
                <a:cubicBezTo>
                  <a:pt x="1342" y="582"/>
                  <a:pt x="1341" y="557"/>
                  <a:pt x="1341" y="515"/>
                </a:cubicBezTo>
                <a:lnTo>
                  <a:pt x="1341" y="306"/>
                </a:lnTo>
                <a:lnTo>
                  <a:pt x="1435" y="306"/>
                </a:lnTo>
                <a:lnTo>
                  <a:pt x="1435" y="197"/>
                </a:lnTo>
                <a:lnTo>
                  <a:pt x="1341" y="197"/>
                </a:lnTo>
                <a:lnTo>
                  <a:pt x="1341" y="14"/>
                </a:lnTo>
                <a:close/>
                <a:moveTo>
                  <a:pt x="1733" y="185"/>
                </a:moveTo>
                <a:cubicBezTo>
                  <a:pt x="1666" y="185"/>
                  <a:pt x="1615" y="197"/>
                  <a:pt x="1581" y="221"/>
                </a:cubicBezTo>
                <a:cubicBezTo>
                  <a:pt x="1546" y="245"/>
                  <a:pt x="1522" y="282"/>
                  <a:pt x="1508" y="333"/>
                </a:cubicBezTo>
                <a:lnTo>
                  <a:pt x="1633" y="355"/>
                </a:lnTo>
                <a:cubicBezTo>
                  <a:pt x="1641" y="331"/>
                  <a:pt x="1652" y="314"/>
                  <a:pt x="1666" y="305"/>
                </a:cubicBezTo>
                <a:cubicBezTo>
                  <a:pt x="1680" y="295"/>
                  <a:pt x="1699" y="290"/>
                  <a:pt x="1723" y="290"/>
                </a:cubicBezTo>
                <a:cubicBezTo>
                  <a:pt x="1759" y="290"/>
                  <a:pt x="1784" y="296"/>
                  <a:pt x="1797" y="307"/>
                </a:cubicBezTo>
                <a:cubicBezTo>
                  <a:pt x="1810" y="318"/>
                  <a:pt x="1816" y="337"/>
                  <a:pt x="1816" y="363"/>
                </a:cubicBezTo>
                <a:lnTo>
                  <a:pt x="1816" y="377"/>
                </a:lnTo>
                <a:cubicBezTo>
                  <a:pt x="1792" y="387"/>
                  <a:pt x="1747" y="399"/>
                  <a:pt x="1683" y="411"/>
                </a:cubicBezTo>
                <a:cubicBezTo>
                  <a:pt x="1636" y="420"/>
                  <a:pt x="1599" y="430"/>
                  <a:pt x="1574" y="443"/>
                </a:cubicBezTo>
                <a:cubicBezTo>
                  <a:pt x="1549" y="455"/>
                  <a:pt x="1529" y="472"/>
                  <a:pt x="1515" y="495"/>
                </a:cubicBezTo>
                <a:cubicBezTo>
                  <a:pt x="1501" y="518"/>
                  <a:pt x="1494" y="544"/>
                  <a:pt x="1494" y="574"/>
                </a:cubicBezTo>
                <a:cubicBezTo>
                  <a:pt x="1494" y="618"/>
                  <a:pt x="1509" y="655"/>
                  <a:pt x="1540" y="684"/>
                </a:cubicBezTo>
                <a:cubicBezTo>
                  <a:pt x="1571" y="713"/>
                  <a:pt x="1613" y="727"/>
                  <a:pt x="1666" y="727"/>
                </a:cubicBezTo>
                <a:cubicBezTo>
                  <a:pt x="1697" y="727"/>
                  <a:pt x="1725" y="721"/>
                  <a:pt x="1752" y="710"/>
                </a:cubicBezTo>
                <a:cubicBezTo>
                  <a:pt x="1779" y="699"/>
                  <a:pt x="1804" y="681"/>
                  <a:pt x="1827" y="659"/>
                </a:cubicBezTo>
                <a:cubicBezTo>
                  <a:pt x="1828" y="661"/>
                  <a:pt x="1830" y="667"/>
                  <a:pt x="1832" y="675"/>
                </a:cubicBezTo>
                <a:cubicBezTo>
                  <a:pt x="1837" y="693"/>
                  <a:pt x="1842" y="706"/>
                  <a:pt x="1845" y="715"/>
                </a:cubicBezTo>
                <a:lnTo>
                  <a:pt x="1981" y="715"/>
                </a:lnTo>
                <a:cubicBezTo>
                  <a:pt x="1969" y="691"/>
                  <a:pt x="1961" y="667"/>
                  <a:pt x="1956" y="646"/>
                </a:cubicBezTo>
                <a:cubicBezTo>
                  <a:pt x="1952" y="624"/>
                  <a:pt x="1950" y="590"/>
                  <a:pt x="1950" y="545"/>
                </a:cubicBezTo>
                <a:lnTo>
                  <a:pt x="1951" y="385"/>
                </a:lnTo>
                <a:cubicBezTo>
                  <a:pt x="1951" y="325"/>
                  <a:pt x="1945" y="284"/>
                  <a:pt x="1933" y="262"/>
                </a:cubicBezTo>
                <a:cubicBezTo>
                  <a:pt x="1921" y="240"/>
                  <a:pt x="1900" y="221"/>
                  <a:pt x="1870" y="207"/>
                </a:cubicBezTo>
                <a:cubicBezTo>
                  <a:pt x="1840" y="192"/>
                  <a:pt x="1794" y="185"/>
                  <a:pt x="1733" y="185"/>
                </a:cubicBezTo>
                <a:close/>
                <a:moveTo>
                  <a:pt x="3456" y="185"/>
                </a:moveTo>
                <a:cubicBezTo>
                  <a:pt x="3389" y="185"/>
                  <a:pt x="3338" y="197"/>
                  <a:pt x="3304" y="221"/>
                </a:cubicBezTo>
                <a:cubicBezTo>
                  <a:pt x="3270" y="245"/>
                  <a:pt x="3245" y="282"/>
                  <a:pt x="3231" y="333"/>
                </a:cubicBezTo>
                <a:lnTo>
                  <a:pt x="3356" y="355"/>
                </a:lnTo>
                <a:cubicBezTo>
                  <a:pt x="3364" y="331"/>
                  <a:pt x="3375" y="314"/>
                  <a:pt x="3389" y="305"/>
                </a:cubicBezTo>
                <a:cubicBezTo>
                  <a:pt x="3403" y="295"/>
                  <a:pt x="3422" y="290"/>
                  <a:pt x="3446" y="290"/>
                </a:cubicBezTo>
                <a:cubicBezTo>
                  <a:pt x="3482" y="290"/>
                  <a:pt x="3507" y="296"/>
                  <a:pt x="3520" y="307"/>
                </a:cubicBezTo>
                <a:cubicBezTo>
                  <a:pt x="3533" y="318"/>
                  <a:pt x="3540" y="337"/>
                  <a:pt x="3540" y="363"/>
                </a:cubicBezTo>
                <a:lnTo>
                  <a:pt x="3540" y="377"/>
                </a:lnTo>
                <a:cubicBezTo>
                  <a:pt x="3515" y="387"/>
                  <a:pt x="3470" y="399"/>
                  <a:pt x="3406" y="411"/>
                </a:cubicBezTo>
                <a:cubicBezTo>
                  <a:pt x="3359" y="420"/>
                  <a:pt x="3322" y="430"/>
                  <a:pt x="3297" y="443"/>
                </a:cubicBezTo>
                <a:cubicBezTo>
                  <a:pt x="3272" y="455"/>
                  <a:pt x="3252" y="472"/>
                  <a:pt x="3238" y="495"/>
                </a:cubicBezTo>
                <a:cubicBezTo>
                  <a:pt x="3224" y="518"/>
                  <a:pt x="3217" y="544"/>
                  <a:pt x="3217" y="574"/>
                </a:cubicBezTo>
                <a:cubicBezTo>
                  <a:pt x="3217" y="618"/>
                  <a:pt x="3233" y="655"/>
                  <a:pt x="3263" y="684"/>
                </a:cubicBezTo>
                <a:cubicBezTo>
                  <a:pt x="3294" y="713"/>
                  <a:pt x="3336" y="727"/>
                  <a:pt x="3390" y="727"/>
                </a:cubicBezTo>
                <a:cubicBezTo>
                  <a:pt x="3420" y="727"/>
                  <a:pt x="3448" y="721"/>
                  <a:pt x="3475" y="710"/>
                </a:cubicBezTo>
                <a:cubicBezTo>
                  <a:pt x="3502" y="699"/>
                  <a:pt x="3527" y="681"/>
                  <a:pt x="3550" y="659"/>
                </a:cubicBezTo>
                <a:cubicBezTo>
                  <a:pt x="3551" y="661"/>
                  <a:pt x="3553" y="667"/>
                  <a:pt x="3555" y="675"/>
                </a:cubicBezTo>
                <a:cubicBezTo>
                  <a:pt x="3560" y="693"/>
                  <a:pt x="3565" y="706"/>
                  <a:pt x="3568" y="715"/>
                </a:cubicBezTo>
                <a:lnTo>
                  <a:pt x="3704" y="715"/>
                </a:lnTo>
                <a:cubicBezTo>
                  <a:pt x="3692" y="691"/>
                  <a:pt x="3684" y="667"/>
                  <a:pt x="3679" y="646"/>
                </a:cubicBezTo>
                <a:cubicBezTo>
                  <a:pt x="3675" y="624"/>
                  <a:pt x="3673" y="590"/>
                  <a:pt x="3673" y="545"/>
                </a:cubicBezTo>
                <a:lnTo>
                  <a:pt x="3674" y="385"/>
                </a:lnTo>
                <a:cubicBezTo>
                  <a:pt x="3674" y="325"/>
                  <a:pt x="3668" y="284"/>
                  <a:pt x="3656" y="262"/>
                </a:cubicBezTo>
                <a:cubicBezTo>
                  <a:pt x="3644" y="240"/>
                  <a:pt x="3623" y="221"/>
                  <a:pt x="3593" y="207"/>
                </a:cubicBezTo>
                <a:cubicBezTo>
                  <a:pt x="3563" y="192"/>
                  <a:pt x="3517" y="185"/>
                  <a:pt x="3456" y="185"/>
                </a:cubicBezTo>
                <a:close/>
                <a:moveTo>
                  <a:pt x="4623" y="185"/>
                </a:moveTo>
                <a:cubicBezTo>
                  <a:pt x="4556" y="185"/>
                  <a:pt x="4505" y="197"/>
                  <a:pt x="4471" y="221"/>
                </a:cubicBezTo>
                <a:cubicBezTo>
                  <a:pt x="4437" y="245"/>
                  <a:pt x="4412" y="282"/>
                  <a:pt x="4398" y="333"/>
                </a:cubicBezTo>
                <a:lnTo>
                  <a:pt x="4523" y="355"/>
                </a:lnTo>
                <a:cubicBezTo>
                  <a:pt x="4531" y="331"/>
                  <a:pt x="4542" y="314"/>
                  <a:pt x="4556" y="305"/>
                </a:cubicBezTo>
                <a:cubicBezTo>
                  <a:pt x="4570" y="295"/>
                  <a:pt x="4589" y="290"/>
                  <a:pt x="4613" y="290"/>
                </a:cubicBezTo>
                <a:cubicBezTo>
                  <a:pt x="4649" y="290"/>
                  <a:pt x="4674" y="296"/>
                  <a:pt x="4687" y="307"/>
                </a:cubicBezTo>
                <a:cubicBezTo>
                  <a:pt x="4700" y="318"/>
                  <a:pt x="4707" y="337"/>
                  <a:pt x="4707" y="363"/>
                </a:cubicBezTo>
                <a:lnTo>
                  <a:pt x="4707" y="377"/>
                </a:lnTo>
                <a:cubicBezTo>
                  <a:pt x="4682" y="387"/>
                  <a:pt x="4637" y="399"/>
                  <a:pt x="4573" y="411"/>
                </a:cubicBezTo>
                <a:cubicBezTo>
                  <a:pt x="4526" y="420"/>
                  <a:pt x="4489" y="430"/>
                  <a:pt x="4464" y="443"/>
                </a:cubicBezTo>
                <a:cubicBezTo>
                  <a:pt x="4439" y="455"/>
                  <a:pt x="4419" y="472"/>
                  <a:pt x="4405" y="495"/>
                </a:cubicBezTo>
                <a:cubicBezTo>
                  <a:pt x="4391" y="518"/>
                  <a:pt x="4384" y="544"/>
                  <a:pt x="4384" y="574"/>
                </a:cubicBezTo>
                <a:cubicBezTo>
                  <a:pt x="4384" y="618"/>
                  <a:pt x="4400" y="655"/>
                  <a:pt x="4430" y="684"/>
                </a:cubicBezTo>
                <a:cubicBezTo>
                  <a:pt x="4461" y="713"/>
                  <a:pt x="4503" y="727"/>
                  <a:pt x="4557" y="727"/>
                </a:cubicBezTo>
                <a:cubicBezTo>
                  <a:pt x="4587" y="727"/>
                  <a:pt x="4615" y="721"/>
                  <a:pt x="4642" y="710"/>
                </a:cubicBezTo>
                <a:cubicBezTo>
                  <a:pt x="4669" y="699"/>
                  <a:pt x="4694" y="681"/>
                  <a:pt x="4717" y="659"/>
                </a:cubicBezTo>
                <a:cubicBezTo>
                  <a:pt x="4718" y="661"/>
                  <a:pt x="4720" y="667"/>
                  <a:pt x="4722" y="675"/>
                </a:cubicBezTo>
                <a:cubicBezTo>
                  <a:pt x="4727" y="693"/>
                  <a:pt x="4732" y="706"/>
                  <a:pt x="4735" y="715"/>
                </a:cubicBezTo>
                <a:lnTo>
                  <a:pt x="4871" y="715"/>
                </a:lnTo>
                <a:cubicBezTo>
                  <a:pt x="4859" y="691"/>
                  <a:pt x="4851" y="667"/>
                  <a:pt x="4846" y="646"/>
                </a:cubicBezTo>
                <a:cubicBezTo>
                  <a:pt x="4842" y="624"/>
                  <a:pt x="4840" y="590"/>
                  <a:pt x="4840" y="545"/>
                </a:cubicBezTo>
                <a:lnTo>
                  <a:pt x="4841" y="385"/>
                </a:lnTo>
                <a:cubicBezTo>
                  <a:pt x="4841" y="325"/>
                  <a:pt x="4835" y="284"/>
                  <a:pt x="4823" y="262"/>
                </a:cubicBezTo>
                <a:cubicBezTo>
                  <a:pt x="4811" y="240"/>
                  <a:pt x="4790" y="221"/>
                  <a:pt x="4760" y="207"/>
                </a:cubicBezTo>
                <a:cubicBezTo>
                  <a:pt x="4730" y="192"/>
                  <a:pt x="4684" y="185"/>
                  <a:pt x="4623" y="185"/>
                </a:cubicBezTo>
                <a:close/>
                <a:moveTo>
                  <a:pt x="5785" y="185"/>
                </a:moveTo>
                <a:cubicBezTo>
                  <a:pt x="5716" y="185"/>
                  <a:pt x="5660" y="209"/>
                  <a:pt x="5615" y="258"/>
                </a:cubicBezTo>
                <a:cubicBezTo>
                  <a:pt x="5570" y="307"/>
                  <a:pt x="5547" y="374"/>
                  <a:pt x="5547" y="460"/>
                </a:cubicBezTo>
                <a:cubicBezTo>
                  <a:pt x="5547" y="532"/>
                  <a:pt x="5564" y="591"/>
                  <a:pt x="5599" y="639"/>
                </a:cubicBezTo>
                <a:cubicBezTo>
                  <a:pt x="5642" y="698"/>
                  <a:pt x="5709" y="727"/>
                  <a:pt x="5799" y="727"/>
                </a:cubicBezTo>
                <a:cubicBezTo>
                  <a:pt x="5856" y="727"/>
                  <a:pt x="5903" y="714"/>
                  <a:pt x="5941" y="688"/>
                </a:cubicBezTo>
                <a:cubicBezTo>
                  <a:pt x="5979" y="662"/>
                  <a:pt x="6007" y="623"/>
                  <a:pt x="6024" y="573"/>
                </a:cubicBezTo>
                <a:lnTo>
                  <a:pt x="5888" y="550"/>
                </a:lnTo>
                <a:cubicBezTo>
                  <a:pt x="5880" y="576"/>
                  <a:pt x="5869" y="595"/>
                  <a:pt x="5854" y="607"/>
                </a:cubicBezTo>
                <a:cubicBezTo>
                  <a:pt x="5840" y="619"/>
                  <a:pt x="5822" y="625"/>
                  <a:pt x="5800" y="625"/>
                </a:cubicBezTo>
                <a:cubicBezTo>
                  <a:pt x="5769" y="625"/>
                  <a:pt x="5742" y="613"/>
                  <a:pt x="5721" y="591"/>
                </a:cubicBezTo>
                <a:cubicBezTo>
                  <a:pt x="5700" y="568"/>
                  <a:pt x="5689" y="536"/>
                  <a:pt x="5688" y="496"/>
                </a:cubicBezTo>
                <a:lnTo>
                  <a:pt x="6032" y="496"/>
                </a:lnTo>
                <a:cubicBezTo>
                  <a:pt x="6034" y="390"/>
                  <a:pt x="6012" y="312"/>
                  <a:pt x="5968" y="262"/>
                </a:cubicBezTo>
                <a:cubicBezTo>
                  <a:pt x="5923" y="211"/>
                  <a:pt x="5862" y="185"/>
                  <a:pt x="5785" y="185"/>
                </a:cubicBezTo>
                <a:close/>
                <a:moveTo>
                  <a:pt x="7230" y="185"/>
                </a:moveTo>
                <a:cubicBezTo>
                  <a:pt x="7162" y="185"/>
                  <a:pt x="7105" y="209"/>
                  <a:pt x="7060" y="258"/>
                </a:cubicBezTo>
                <a:cubicBezTo>
                  <a:pt x="7015" y="307"/>
                  <a:pt x="6993" y="374"/>
                  <a:pt x="6993" y="460"/>
                </a:cubicBezTo>
                <a:cubicBezTo>
                  <a:pt x="6993" y="532"/>
                  <a:pt x="7010" y="591"/>
                  <a:pt x="7044" y="639"/>
                </a:cubicBezTo>
                <a:cubicBezTo>
                  <a:pt x="7087" y="698"/>
                  <a:pt x="7154" y="727"/>
                  <a:pt x="7244" y="727"/>
                </a:cubicBezTo>
                <a:cubicBezTo>
                  <a:pt x="7301" y="727"/>
                  <a:pt x="7349" y="714"/>
                  <a:pt x="7386" y="688"/>
                </a:cubicBezTo>
                <a:cubicBezTo>
                  <a:pt x="7424" y="662"/>
                  <a:pt x="7452" y="623"/>
                  <a:pt x="7470" y="573"/>
                </a:cubicBezTo>
                <a:lnTo>
                  <a:pt x="7333" y="550"/>
                </a:lnTo>
                <a:cubicBezTo>
                  <a:pt x="7326" y="576"/>
                  <a:pt x="7314" y="595"/>
                  <a:pt x="7300" y="607"/>
                </a:cubicBezTo>
                <a:cubicBezTo>
                  <a:pt x="7285" y="619"/>
                  <a:pt x="7267" y="625"/>
                  <a:pt x="7246" y="625"/>
                </a:cubicBezTo>
                <a:cubicBezTo>
                  <a:pt x="7214" y="625"/>
                  <a:pt x="7188" y="613"/>
                  <a:pt x="7166" y="591"/>
                </a:cubicBezTo>
                <a:cubicBezTo>
                  <a:pt x="7145" y="568"/>
                  <a:pt x="7134" y="536"/>
                  <a:pt x="7133" y="496"/>
                </a:cubicBezTo>
                <a:lnTo>
                  <a:pt x="7477" y="496"/>
                </a:lnTo>
                <a:cubicBezTo>
                  <a:pt x="7479" y="390"/>
                  <a:pt x="7458" y="312"/>
                  <a:pt x="7413" y="262"/>
                </a:cubicBezTo>
                <a:cubicBezTo>
                  <a:pt x="7368" y="211"/>
                  <a:pt x="7308" y="185"/>
                  <a:pt x="7230" y="185"/>
                </a:cubicBezTo>
                <a:close/>
                <a:moveTo>
                  <a:pt x="8344" y="14"/>
                </a:moveTo>
                <a:lnTo>
                  <a:pt x="8206" y="94"/>
                </a:lnTo>
                <a:lnTo>
                  <a:pt x="8206" y="197"/>
                </a:lnTo>
                <a:lnTo>
                  <a:pt x="8143" y="197"/>
                </a:lnTo>
                <a:lnTo>
                  <a:pt x="8143" y="306"/>
                </a:lnTo>
                <a:lnTo>
                  <a:pt x="8206" y="306"/>
                </a:lnTo>
                <a:lnTo>
                  <a:pt x="8206" y="532"/>
                </a:lnTo>
                <a:cubicBezTo>
                  <a:pt x="8206" y="581"/>
                  <a:pt x="8208" y="613"/>
                  <a:pt x="8210" y="629"/>
                </a:cubicBezTo>
                <a:cubicBezTo>
                  <a:pt x="8214" y="651"/>
                  <a:pt x="8220" y="669"/>
                  <a:pt x="8230" y="682"/>
                </a:cubicBezTo>
                <a:cubicBezTo>
                  <a:pt x="8239" y="696"/>
                  <a:pt x="8254" y="706"/>
                  <a:pt x="8273" y="715"/>
                </a:cubicBezTo>
                <a:cubicBezTo>
                  <a:pt x="8293" y="723"/>
                  <a:pt x="8316" y="727"/>
                  <a:pt x="8340" y="727"/>
                </a:cubicBezTo>
                <a:cubicBezTo>
                  <a:pt x="8381" y="727"/>
                  <a:pt x="8417" y="720"/>
                  <a:pt x="8449" y="707"/>
                </a:cubicBezTo>
                <a:lnTo>
                  <a:pt x="8437" y="600"/>
                </a:lnTo>
                <a:cubicBezTo>
                  <a:pt x="8413" y="609"/>
                  <a:pt x="8395" y="613"/>
                  <a:pt x="8382" y="613"/>
                </a:cubicBezTo>
                <a:cubicBezTo>
                  <a:pt x="8373" y="613"/>
                  <a:pt x="8365" y="611"/>
                  <a:pt x="8359" y="606"/>
                </a:cubicBezTo>
                <a:cubicBezTo>
                  <a:pt x="8352" y="602"/>
                  <a:pt x="8348" y="596"/>
                  <a:pt x="8346" y="589"/>
                </a:cubicBezTo>
                <a:cubicBezTo>
                  <a:pt x="8345" y="582"/>
                  <a:pt x="8344" y="557"/>
                  <a:pt x="8344" y="515"/>
                </a:cubicBezTo>
                <a:lnTo>
                  <a:pt x="8344" y="306"/>
                </a:lnTo>
                <a:lnTo>
                  <a:pt x="8437" y="306"/>
                </a:lnTo>
                <a:lnTo>
                  <a:pt x="8437" y="197"/>
                </a:lnTo>
                <a:lnTo>
                  <a:pt x="8344" y="197"/>
                </a:lnTo>
                <a:lnTo>
                  <a:pt x="8344" y="14"/>
                </a:lnTo>
                <a:close/>
                <a:moveTo>
                  <a:pt x="9902" y="185"/>
                </a:moveTo>
                <a:cubicBezTo>
                  <a:pt x="9834" y="185"/>
                  <a:pt x="9784" y="197"/>
                  <a:pt x="9750" y="221"/>
                </a:cubicBezTo>
                <a:cubicBezTo>
                  <a:pt x="9715" y="245"/>
                  <a:pt x="9691" y="282"/>
                  <a:pt x="9677" y="333"/>
                </a:cubicBezTo>
                <a:lnTo>
                  <a:pt x="9802" y="355"/>
                </a:lnTo>
                <a:cubicBezTo>
                  <a:pt x="9810" y="331"/>
                  <a:pt x="9821" y="314"/>
                  <a:pt x="9835" y="305"/>
                </a:cubicBezTo>
                <a:cubicBezTo>
                  <a:pt x="9849" y="295"/>
                  <a:pt x="9868" y="290"/>
                  <a:pt x="9892" y="290"/>
                </a:cubicBezTo>
                <a:cubicBezTo>
                  <a:pt x="9928" y="290"/>
                  <a:pt x="9953" y="296"/>
                  <a:pt x="9966" y="307"/>
                </a:cubicBezTo>
                <a:cubicBezTo>
                  <a:pt x="9979" y="318"/>
                  <a:pt x="9985" y="337"/>
                  <a:pt x="9985" y="363"/>
                </a:cubicBezTo>
                <a:lnTo>
                  <a:pt x="9985" y="377"/>
                </a:lnTo>
                <a:cubicBezTo>
                  <a:pt x="9961" y="387"/>
                  <a:pt x="9916" y="399"/>
                  <a:pt x="9852" y="411"/>
                </a:cubicBezTo>
                <a:cubicBezTo>
                  <a:pt x="9805" y="420"/>
                  <a:pt x="9768" y="430"/>
                  <a:pt x="9743" y="443"/>
                </a:cubicBezTo>
                <a:cubicBezTo>
                  <a:pt x="9718" y="455"/>
                  <a:pt x="9698" y="472"/>
                  <a:pt x="9684" y="495"/>
                </a:cubicBezTo>
                <a:cubicBezTo>
                  <a:pt x="9670" y="518"/>
                  <a:pt x="9663" y="544"/>
                  <a:pt x="9663" y="574"/>
                </a:cubicBezTo>
                <a:cubicBezTo>
                  <a:pt x="9663" y="618"/>
                  <a:pt x="9678" y="655"/>
                  <a:pt x="9709" y="684"/>
                </a:cubicBezTo>
                <a:cubicBezTo>
                  <a:pt x="9740" y="713"/>
                  <a:pt x="9782" y="727"/>
                  <a:pt x="9835" y="727"/>
                </a:cubicBezTo>
                <a:cubicBezTo>
                  <a:pt x="9866" y="727"/>
                  <a:pt x="9894" y="721"/>
                  <a:pt x="9921" y="710"/>
                </a:cubicBezTo>
                <a:cubicBezTo>
                  <a:pt x="9948" y="699"/>
                  <a:pt x="9973" y="681"/>
                  <a:pt x="9996" y="659"/>
                </a:cubicBezTo>
                <a:cubicBezTo>
                  <a:pt x="9997" y="661"/>
                  <a:pt x="9999" y="667"/>
                  <a:pt x="10001" y="675"/>
                </a:cubicBezTo>
                <a:cubicBezTo>
                  <a:pt x="10006" y="693"/>
                  <a:pt x="10011" y="706"/>
                  <a:pt x="10014" y="715"/>
                </a:cubicBezTo>
                <a:lnTo>
                  <a:pt x="10150" y="715"/>
                </a:lnTo>
                <a:cubicBezTo>
                  <a:pt x="10138" y="691"/>
                  <a:pt x="10130" y="667"/>
                  <a:pt x="10125" y="646"/>
                </a:cubicBezTo>
                <a:cubicBezTo>
                  <a:pt x="10121" y="624"/>
                  <a:pt x="10119" y="590"/>
                  <a:pt x="10119" y="545"/>
                </a:cubicBezTo>
                <a:lnTo>
                  <a:pt x="10120" y="385"/>
                </a:lnTo>
                <a:cubicBezTo>
                  <a:pt x="10120" y="325"/>
                  <a:pt x="10114" y="284"/>
                  <a:pt x="10102" y="262"/>
                </a:cubicBezTo>
                <a:cubicBezTo>
                  <a:pt x="10090" y="240"/>
                  <a:pt x="10069" y="221"/>
                  <a:pt x="10039" y="207"/>
                </a:cubicBezTo>
                <a:cubicBezTo>
                  <a:pt x="10009" y="192"/>
                  <a:pt x="9963" y="185"/>
                  <a:pt x="9902" y="185"/>
                </a:cubicBezTo>
                <a:close/>
                <a:moveTo>
                  <a:pt x="9096" y="185"/>
                </a:moveTo>
                <a:cubicBezTo>
                  <a:pt x="9062" y="185"/>
                  <a:pt x="9030" y="193"/>
                  <a:pt x="9002" y="209"/>
                </a:cubicBezTo>
                <a:cubicBezTo>
                  <a:pt x="8974" y="226"/>
                  <a:pt x="8951" y="247"/>
                  <a:pt x="8935" y="273"/>
                </a:cubicBezTo>
                <a:lnTo>
                  <a:pt x="8935" y="197"/>
                </a:lnTo>
                <a:lnTo>
                  <a:pt x="8807" y="197"/>
                </a:lnTo>
                <a:lnTo>
                  <a:pt x="8807" y="913"/>
                </a:lnTo>
                <a:lnTo>
                  <a:pt x="8944" y="913"/>
                </a:lnTo>
                <a:lnTo>
                  <a:pt x="8944" y="651"/>
                </a:lnTo>
                <a:cubicBezTo>
                  <a:pt x="8970" y="679"/>
                  <a:pt x="8994" y="699"/>
                  <a:pt x="9017" y="710"/>
                </a:cubicBezTo>
                <a:cubicBezTo>
                  <a:pt x="9041" y="721"/>
                  <a:pt x="9067" y="727"/>
                  <a:pt x="9095" y="727"/>
                </a:cubicBezTo>
                <a:cubicBezTo>
                  <a:pt x="9155" y="727"/>
                  <a:pt x="9207" y="703"/>
                  <a:pt x="9249" y="655"/>
                </a:cubicBezTo>
                <a:cubicBezTo>
                  <a:pt x="9291" y="607"/>
                  <a:pt x="9312" y="540"/>
                  <a:pt x="9312" y="453"/>
                </a:cubicBezTo>
                <a:cubicBezTo>
                  <a:pt x="9312" y="369"/>
                  <a:pt x="9291" y="303"/>
                  <a:pt x="9250" y="256"/>
                </a:cubicBezTo>
                <a:cubicBezTo>
                  <a:pt x="9208" y="209"/>
                  <a:pt x="9156" y="185"/>
                  <a:pt x="9096" y="185"/>
                </a:cubicBezTo>
                <a:close/>
                <a:moveTo>
                  <a:pt x="5165" y="185"/>
                </a:moveTo>
                <a:cubicBezTo>
                  <a:pt x="5102" y="185"/>
                  <a:pt x="5050" y="208"/>
                  <a:pt x="5008" y="254"/>
                </a:cubicBezTo>
                <a:cubicBezTo>
                  <a:pt x="4967" y="300"/>
                  <a:pt x="4946" y="366"/>
                  <a:pt x="4946" y="453"/>
                </a:cubicBezTo>
                <a:cubicBezTo>
                  <a:pt x="4946" y="522"/>
                  <a:pt x="4962" y="580"/>
                  <a:pt x="4994" y="627"/>
                </a:cubicBezTo>
                <a:cubicBezTo>
                  <a:pt x="5034" y="686"/>
                  <a:pt x="5090" y="715"/>
                  <a:pt x="5159" y="715"/>
                </a:cubicBezTo>
                <a:cubicBezTo>
                  <a:pt x="5222" y="715"/>
                  <a:pt x="5273" y="687"/>
                  <a:pt x="5314" y="631"/>
                </a:cubicBezTo>
                <a:lnTo>
                  <a:pt x="5314" y="707"/>
                </a:lnTo>
                <a:cubicBezTo>
                  <a:pt x="5314" y="738"/>
                  <a:pt x="5312" y="759"/>
                  <a:pt x="5308" y="770"/>
                </a:cubicBezTo>
                <a:cubicBezTo>
                  <a:pt x="5302" y="786"/>
                  <a:pt x="5293" y="798"/>
                  <a:pt x="5281" y="805"/>
                </a:cubicBezTo>
                <a:cubicBezTo>
                  <a:pt x="5263" y="815"/>
                  <a:pt x="5236" y="821"/>
                  <a:pt x="5200" y="821"/>
                </a:cubicBezTo>
                <a:cubicBezTo>
                  <a:pt x="5172" y="821"/>
                  <a:pt x="5152" y="816"/>
                  <a:pt x="5139" y="806"/>
                </a:cubicBezTo>
                <a:cubicBezTo>
                  <a:pt x="5129" y="799"/>
                  <a:pt x="5123" y="787"/>
                  <a:pt x="5121" y="769"/>
                </a:cubicBezTo>
                <a:lnTo>
                  <a:pt x="4964" y="750"/>
                </a:lnTo>
                <a:cubicBezTo>
                  <a:pt x="4964" y="756"/>
                  <a:pt x="4963" y="762"/>
                  <a:pt x="4963" y="766"/>
                </a:cubicBezTo>
                <a:cubicBezTo>
                  <a:pt x="4963" y="812"/>
                  <a:pt x="4982" y="850"/>
                  <a:pt x="5019" y="881"/>
                </a:cubicBezTo>
                <a:cubicBezTo>
                  <a:pt x="5055" y="911"/>
                  <a:pt x="5118" y="926"/>
                  <a:pt x="5206" y="926"/>
                </a:cubicBezTo>
                <a:cubicBezTo>
                  <a:pt x="5252" y="926"/>
                  <a:pt x="5291" y="921"/>
                  <a:pt x="5321" y="911"/>
                </a:cubicBezTo>
                <a:cubicBezTo>
                  <a:pt x="5351" y="901"/>
                  <a:pt x="5376" y="888"/>
                  <a:pt x="5394" y="871"/>
                </a:cubicBezTo>
                <a:cubicBezTo>
                  <a:pt x="5412" y="853"/>
                  <a:pt x="5426" y="830"/>
                  <a:pt x="5437" y="799"/>
                </a:cubicBezTo>
                <a:cubicBezTo>
                  <a:pt x="5447" y="769"/>
                  <a:pt x="5452" y="723"/>
                  <a:pt x="5452" y="662"/>
                </a:cubicBezTo>
                <a:lnTo>
                  <a:pt x="5452" y="197"/>
                </a:lnTo>
                <a:lnTo>
                  <a:pt x="5323" y="197"/>
                </a:lnTo>
                <a:lnTo>
                  <a:pt x="5323" y="270"/>
                </a:lnTo>
                <a:cubicBezTo>
                  <a:pt x="5282" y="213"/>
                  <a:pt x="5229" y="185"/>
                  <a:pt x="5165" y="18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" sz="3000"/>
              <a:t>Data Management Plans</a:t>
            </a:r>
          </a:p>
          <a:p>
            <a:pPr>
              <a:buNone/>
            </a:pPr>
            <a:r>
              <a:rPr lang="en" sz="2600" b="0" i="1"/>
              <a:t>What is a DMP?</a:t>
            </a:r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400"/>
              <a:t>Formal plan that outlines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2000"/>
              <a:t>Types of data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2000"/>
              <a:t>Metadata and format standards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2000"/>
              <a:t>Rights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2000"/>
              <a:t>Archiving and preservation planning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2000"/>
              <a:t>Access and sharing provisions</a:t>
            </a:r>
          </a:p>
          <a:p>
            <a:pPr marL="914400" lvl="1" indent="-355600" rtl="0"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2000"/>
              <a:t>Transfer to long-term preservation</a:t>
            </a:r>
          </a:p>
          <a:p>
            <a:pPr marL="457200" lvl="0" indent="-3810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400"/>
              <a:t>Requirements (and results) may vary</a:t>
            </a:r>
          </a:p>
          <a:p>
            <a:endParaRPr lang="en" sz="2400"/>
          </a:p>
        </p:txBody>
      </p:sp>
    </p:spTree>
    <p:extLst>
      <p:ext uri="{BB962C8B-B14F-4D97-AF65-F5344CB8AC3E}">
        <p14:creationId xmlns:p14="http://schemas.microsoft.com/office/powerpoint/2010/main" val="1161884850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" sz="3000"/>
              <a:t>Data Management Plans</a:t>
            </a:r>
          </a:p>
          <a:p>
            <a:pPr lvl="0" rtl="0">
              <a:buNone/>
            </a:pPr>
            <a:r>
              <a:rPr lang="en" sz="2400" b="0" i="1"/>
              <a:t>What now?</a:t>
            </a:r>
          </a:p>
        </p:txBody>
      </p:sp>
      <p:pic>
        <p:nvPicPr>
          <p:cNvPr id="172" name="Shape 17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450750" y="1127300"/>
            <a:ext cx="6517374" cy="391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" sz="3000"/>
              <a:t>Data Management Plans</a:t>
            </a:r>
          </a:p>
          <a:p>
            <a:pPr lvl="0" rtl="0">
              <a:buNone/>
            </a:pPr>
            <a:r>
              <a:rPr lang="en" sz="2400" b="0" i="1"/>
              <a:t>DMPTool</a:t>
            </a:r>
          </a:p>
        </p:txBody>
      </p:sp>
      <p:pic>
        <p:nvPicPr>
          <p:cNvPr id="178" name="Shape 17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84437" y="1370274"/>
            <a:ext cx="8775125" cy="367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hape 18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656550" y="0"/>
            <a:ext cx="5830899" cy="514349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" sz="3000"/>
              <a:t>Data Management Plans</a:t>
            </a:r>
          </a:p>
          <a:p>
            <a:pPr lvl="0" rtl="0">
              <a:buNone/>
            </a:pPr>
            <a:r>
              <a:rPr lang="en" sz="2400" b="0" i="1"/>
              <a:t>DMPTool</a:t>
            </a:r>
          </a:p>
        </p:txBody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sz="2000" dirty="0"/>
              <a:t>Summary:</a:t>
            </a:r>
          </a:p>
          <a:p>
            <a:pPr marL="457200" lvl="0" indent="-3810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/>
              <a:t>DMPTool is a great starting point for DMP - especially for your grant proposal</a:t>
            </a:r>
          </a:p>
          <a:p>
            <a:endParaRPr lang="en" sz="2000" dirty="0"/>
          </a:p>
          <a:p>
            <a:pPr lvl="0" rtl="0">
              <a:buNone/>
            </a:pPr>
            <a:r>
              <a:rPr lang="en" sz="2000" b="1" dirty="0"/>
              <a:t>BUT…</a:t>
            </a:r>
          </a:p>
          <a:p>
            <a:pPr marL="457200" lvl="0" indent="-3810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/>
              <a:t>...we can probably do better</a:t>
            </a:r>
          </a:p>
          <a:p>
            <a:pPr marL="457200" lvl="0" indent="-381000" rtl="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 sz="2000" dirty="0"/>
              <a:t>consider a one-on-one consultation to expand your DMP to a more meaningful document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457200" y="9956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buNone/>
            </a:pPr>
            <a:r>
              <a:rPr lang="en" sz="3000"/>
              <a:t>Questions?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subTitle" idx="1"/>
          </p:nvPr>
        </p:nvSpPr>
        <p:spPr>
          <a:xfrm>
            <a:off x="2819400" y="3333750"/>
            <a:ext cx="6221099" cy="78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buNone/>
            </a:pPr>
            <a:r>
              <a:rPr lang="en" sz="1800" b="1" i="1" dirty="0"/>
              <a:t>Steve Van Tuyl</a:t>
            </a:r>
          </a:p>
          <a:p>
            <a:pPr lvl="0" algn="r" rtl="0">
              <a:buNone/>
            </a:pPr>
            <a:r>
              <a:rPr lang="en" sz="1800" i="1" dirty="0"/>
              <a:t>Data Services Librarian</a:t>
            </a:r>
          </a:p>
          <a:p>
            <a:pPr lvl="0" algn="r" rtl="0">
              <a:buNone/>
            </a:pPr>
            <a:r>
              <a:rPr lang="en" sz="1800" i="1" dirty="0"/>
              <a:t>CMU University </a:t>
            </a:r>
            <a:r>
              <a:rPr lang="en" sz="1800" i="1" dirty="0" smtClean="0"/>
              <a:t>Libraries</a:t>
            </a:r>
          </a:p>
          <a:p>
            <a:pPr lvl="0" algn="r" rtl="0">
              <a:buNone/>
            </a:pPr>
            <a:r>
              <a:rPr lang="en" sz="1800" i="1" dirty="0" smtClean="0"/>
              <a:t>svantuyl@andrew.cmu.edu</a:t>
            </a:r>
            <a:endParaRPr lang="en" sz="1800" i="1" dirty="0"/>
          </a:p>
          <a:p>
            <a:pPr lvl="0" algn="r" rtl="0">
              <a:buNone/>
            </a:pPr>
            <a:r>
              <a:rPr lang="en" sz="1800" b="1" i="1" dirty="0"/>
              <a:t>www.cmu.edu/research/data-management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3725859"/>
            <a:ext cx="43434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/>
              <a:t>Matt Marsteller</a:t>
            </a:r>
          </a:p>
          <a:p>
            <a:r>
              <a:rPr lang="en-US" sz="1800" i="1" dirty="0" smtClean="0"/>
              <a:t>Senior Librarian, Engineering &amp; Science</a:t>
            </a:r>
          </a:p>
          <a:p>
            <a:r>
              <a:rPr lang="en-US" sz="1800" i="1" dirty="0" smtClean="0"/>
              <a:t>CMU University Libraries</a:t>
            </a:r>
          </a:p>
          <a:p>
            <a:r>
              <a:rPr lang="en-US" sz="1800" i="1" dirty="0" smtClean="0"/>
              <a:t>matthewm@andrew.cmu.edu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61950"/>
            <a:ext cx="2819400" cy="4247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42009"/>
            <a:ext cx="2743200" cy="115824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6200" y="3333750"/>
            <a:ext cx="34893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99CC33"/>
                </a:solidFill>
              </a:rPr>
              <a:t>Benefits to you?</a:t>
            </a:r>
          </a:p>
          <a:p>
            <a:pPr marL="342900" indent="-342900">
              <a:buClr>
                <a:srgbClr val="99CC33"/>
              </a:buClr>
              <a:buFont typeface="Wingdings" charset="2"/>
              <a:buChar char="ü"/>
            </a:pPr>
            <a:r>
              <a:rPr lang="en-US" sz="1800" dirty="0" smtClean="0">
                <a:solidFill>
                  <a:srgbClr val="7F7F7F"/>
                </a:solidFill>
              </a:rPr>
              <a:t>Improves discoverability</a:t>
            </a:r>
          </a:p>
          <a:p>
            <a:pPr marL="342900" indent="-342900">
              <a:buClr>
                <a:srgbClr val="99CC33"/>
              </a:buClr>
              <a:buFont typeface="Wingdings" charset="2"/>
              <a:buChar char="ü"/>
            </a:pPr>
            <a:r>
              <a:rPr lang="en-US" sz="1800" dirty="0" smtClean="0">
                <a:solidFill>
                  <a:srgbClr val="7F7F7F"/>
                </a:solidFill>
              </a:rPr>
              <a:t>Connects your work</a:t>
            </a:r>
          </a:p>
          <a:p>
            <a:pPr marL="342900" indent="-342900">
              <a:buClr>
                <a:srgbClr val="99CC33"/>
              </a:buClr>
              <a:buFont typeface="Wingdings" charset="2"/>
              <a:buChar char="ü"/>
            </a:pPr>
            <a:r>
              <a:rPr lang="en-US" sz="1800" dirty="0" smtClean="0">
                <a:solidFill>
                  <a:srgbClr val="7F7F7F"/>
                </a:solidFill>
              </a:rPr>
              <a:t>Eliminates name ambiguity</a:t>
            </a:r>
          </a:p>
          <a:p>
            <a:pPr marL="342900" indent="-342900">
              <a:buClr>
                <a:srgbClr val="99CC33"/>
              </a:buClr>
              <a:buFont typeface="Wingdings" charset="2"/>
              <a:buChar char="ü"/>
            </a:pPr>
            <a:r>
              <a:rPr lang="en-US" sz="1800" dirty="0" smtClean="0">
                <a:solidFill>
                  <a:srgbClr val="7F7F7F"/>
                </a:solidFill>
              </a:rPr>
              <a:t>Stays with you throughout your career</a:t>
            </a:r>
          </a:p>
          <a:p>
            <a:pPr marL="285750" indent="-285750">
              <a:buClr>
                <a:srgbClr val="99CC33"/>
              </a:buClr>
              <a:buFont typeface="Arial"/>
              <a:buChar char="•"/>
            </a:pPr>
            <a:endParaRPr lang="en-US" sz="1800" dirty="0" smtClean="0">
              <a:solidFill>
                <a:srgbClr val="7F7F7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200" y="1428750"/>
            <a:ext cx="3489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99CC33"/>
                </a:solidFill>
              </a:rPr>
              <a:t>What is ORCID?</a:t>
            </a:r>
          </a:p>
          <a:p>
            <a:pPr marL="342900" indent="-342900">
              <a:buClr>
                <a:srgbClr val="99CC33"/>
              </a:buClr>
              <a:buFont typeface="Wingdings" charset="2"/>
              <a:buChar char="ü"/>
            </a:pPr>
            <a:r>
              <a:rPr lang="en-US" sz="1800" dirty="0" smtClean="0">
                <a:solidFill>
                  <a:srgbClr val="7F7F7F"/>
                </a:solidFill>
              </a:rPr>
              <a:t>Unique, persistent identifier for researchers &amp; scholars</a:t>
            </a:r>
          </a:p>
          <a:p>
            <a:pPr marL="342900" indent="-342900">
              <a:buClr>
                <a:srgbClr val="99CC33"/>
              </a:buClr>
              <a:buFont typeface="Wingdings" charset="2"/>
              <a:buChar char="ü"/>
            </a:pPr>
            <a:r>
              <a:rPr lang="en-US" sz="1800" dirty="0" smtClean="0">
                <a:solidFill>
                  <a:srgbClr val="7F7F7F"/>
                </a:solidFill>
              </a:rPr>
              <a:t>Non-profit organization supporting linkages between systems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21025" y="4774168"/>
            <a:ext cx="524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800" b="1" dirty="0" err="1" smtClean="0">
                <a:solidFill>
                  <a:srgbClr val="99CC33"/>
                </a:solidFill>
              </a:rPr>
              <a:t>Get</a:t>
            </a:r>
            <a:r>
              <a:rPr lang="es-ES_tradnl" sz="1800" b="1" dirty="0" smtClean="0">
                <a:solidFill>
                  <a:srgbClr val="99CC33"/>
                </a:solidFill>
              </a:rPr>
              <a:t> your free ORCID iD at </a:t>
            </a:r>
            <a:r>
              <a:rPr lang="es-ES_tradnl" sz="1800" b="1" dirty="0" smtClean="0">
                <a:solidFill>
                  <a:srgbClr val="008000"/>
                </a:solidFill>
                <a:hlinkClick r:id="rId5"/>
              </a:rPr>
              <a:t>http://orcid.org</a:t>
            </a:r>
            <a:r>
              <a:rPr lang="es-ES_tradnl" sz="1800" b="1" dirty="0" smtClean="0">
                <a:solidFill>
                  <a:srgbClr val="008000"/>
                </a:solidFill>
              </a:rPr>
              <a:t> </a:t>
            </a:r>
            <a:endParaRPr lang="en-US" sz="1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590720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8600" y="171450"/>
            <a:ext cx="772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Why Research Data Management?</a:t>
            </a:r>
            <a:endParaRPr lang="en-US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37699" y="1581150"/>
            <a:ext cx="70866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“One </a:t>
            </a:r>
            <a:r>
              <a:rPr lang="en-US" sz="2400" i="1" dirty="0"/>
              <a:t>of the important advantages </a:t>
            </a:r>
            <a:r>
              <a:rPr lang="en-US" sz="2400" i="1" dirty="0" smtClean="0"/>
              <a:t>of releasing source </a:t>
            </a:r>
            <a:r>
              <a:rPr lang="en-US" sz="2400" i="1" dirty="0"/>
              <a:t>code is that </a:t>
            </a:r>
            <a:r>
              <a:rPr lang="en-US" sz="2400" i="1" dirty="0" smtClean="0"/>
              <a:t>it allows </a:t>
            </a:r>
            <a:r>
              <a:rPr lang="en-US" sz="2400" i="1" dirty="0"/>
              <a:t>replication of the results, which </a:t>
            </a:r>
            <a:r>
              <a:rPr lang="en-US" sz="2400" i="1" dirty="0" smtClean="0"/>
              <a:t>is a key concept </a:t>
            </a:r>
            <a:r>
              <a:rPr lang="en-US" sz="2400" i="1" dirty="0"/>
              <a:t>in science </a:t>
            </a:r>
            <a:r>
              <a:rPr lang="en-US" sz="2400" b="1" i="1" dirty="0" smtClean="0"/>
              <a:t>(Aristotle</a:t>
            </a:r>
            <a:r>
              <a:rPr lang="en-US" sz="2400" b="1" i="1" dirty="0"/>
              <a:t>, </a:t>
            </a:r>
            <a:r>
              <a:rPr lang="en-US" sz="2400" b="1" i="1" dirty="0" smtClean="0"/>
              <a:t>350 BC)</a:t>
            </a:r>
            <a:r>
              <a:rPr lang="en-US" sz="2400" i="1" dirty="0" smtClean="0"/>
              <a:t>.”</a:t>
            </a:r>
          </a:p>
          <a:p>
            <a:endParaRPr lang="en-US" sz="2400" i="1" dirty="0"/>
          </a:p>
          <a:p>
            <a:pPr algn="r"/>
            <a:r>
              <a:rPr lang="en-US" sz="1600" i="1" dirty="0" smtClean="0"/>
              <a:t>- Shamir et al. 2013. Practices in sharing source code in astrophysics. </a:t>
            </a:r>
            <a:r>
              <a:rPr lang="en-US" sz="1600" i="1" dirty="0"/>
              <a:t>arXiv:1304.6780v1</a:t>
            </a:r>
            <a:endParaRPr lang="en-US" sz="1600" i="1" dirty="0" smtClean="0"/>
          </a:p>
        </p:txBody>
      </p:sp>
    </p:spTree>
    <p:extLst>
      <p:ext uri="{BB962C8B-B14F-4D97-AF65-F5344CB8AC3E}">
        <p14:creationId xmlns:p14="http://schemas.microsoft.com/office/powerpoint/2010/main" val="19192189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8600" y="171450"/>
            <a:ext cx="772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Why Research Data Management?</a:t>
            </a:r>
            <a:endParaRPr lang="en-U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17781"/>
            <a:ext cx="5895975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05200" y="4209582"/>
            <a:ext cx="55534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 smtClean="0"/>
              <a:t>From: </a:t>
            </a:r>
            <a:r>
              <a:rPr lang="en-US" sz="1100" i="1" dirty="0" err="1" smtClean="0"/>
              <a:t>Collberg</a:t>
            </a:r>
            <a:r>
              <a:rPr lang="en-US" sz="1100" i="1" dirty="0" smtClean="0"/>
              <a:t> et al. 2013. Measuring reproducibility in computer </a:t>
            </a:r>
            <a:r>
              <a:rPr lang="en-US" sz="1100" i="1" dirty="0"/>
              <a:t>systems research. http://cs.brown.edu/~sk/Memos/Examining-Reproducibility/measuring-tr.pdf</a:t>
            </a:r>
            <a:endParaRPr lang="en-US" sz="1100" i="1" dirty="0" smtClean="0"/>
          </a:p>
        </p:txBody>
      </p:sp>
    </p:spTree>
    <p:extLst>
      <p:ext uri="{BB962C8B-B14F-4D97-AF65-F5344CB8AC3E}">
        <p14:creationId xmlns:p14="http://schemas.microsoft.com/office/powerpoint/2010/main" val="377203402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8600" y="171450"/>
            <a:ext cx="772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Why Research Data Management?</a:t>
            </a:r>
            <a:endParaRPr lang="en-US" sz="3600" b="1" dirty="0"/>
          </a:p>
        </p:txBody>
      </p:sp>
      <p:pic>
        <p:nvPicPr>
          <p:cNvPr id="2050" name="Picture 2" descr="https://lh6.googleusercontent.com/i9ZgGGComljl3VkRKqs1TtYSquHBE7rjc0hdq2qnxEPASmm4CH2-Svp0DnKQFlBHuMZgT7Q88Q9x2lUzPQ9M4lcw6Jd0QvNsN6JR-ANrXVtGGQfV6C1u1cnEuA4ugdiXB_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71550"/>
            <a:ext cx="2733891" cy="367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Shape 95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807913"/>
            <a:ext cx="4428936" cy="855833"/>
          </a:xfrm>
          <a:prstGeom prst="rect">
            <a:avLst/>
          </a:prstGeom>
        </p:spPr>
      </p:pic>
      <p:pic>
        <p:nvPicPr>
          <p:cNvPr id="22" name="Shape 96"/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987" y="1581150"/>
            <a:ext cx="4471463" cy="68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087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" sz="3000"/>
              <a:t>The Dreaded Data Request...</a:t>
            </a:r>
          </a:p>
        </p:txBody>
      </p:sp>
      <p:sp>
        <p:nvSpPr>
          <p:cNvPr id="40" name="Shape 40"/>
          <p:cNvSpPr txBox="1"/>
          <p:nvPr/>
        </p:nvSpPr>
        <p:spPr>
          <a:xfrm>
            <a:off x="427850" y="1273600"/>
            <a:ext cx="4667399" cy="228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2400" u="sng" dirty="0"/>
              <a:t>The Year:</a:t>
            </a:r>
            <a:r>
              <a:rPr lang="en" sz="2400" dirty="0"/>
              <a:t> 2019</a:t>
            </a:r>
          </a:p>
          <a:p>
            <a:pPr marL="457200" lvl="0" indent="-381000" rtl="0"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2400" u="sng" dirty="0"/>
              <a:t>The Subject:</a:t>
            </a:r>
            <a:r>
              <a:rPr lang="en" sz="2400" dirty="0"/>
              <a:t> Your Dissertation Data</a:t>
            </a:r>
          </a:p>
          <a:p>
            <a:endParaRPr lang="en" sz="2400" dirty="0"/>
          </a:p>
          <a:p>
            <a:pPr marL="457200" lvl="0" indent="-342900" rtl="0"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1800" i="1" dirty="0"/>
              <a:t>Where is the data?</a:t>
            </a:r>
          </a:p>
          <a:p>
            <a:pPr marL="457200" lvl="0" indent="-342900" rtl="0"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1800" i="1" dirty="0"/>
              <a:t>Can you still open the files?</a:t>
            </a:r>
          </a:p>
          <a:p>
            <a:pPr marL="457200" lvl="0" indent="-342900" rtl="0"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1800" i="1" dirty="0"/>
              <a:t>Can you make sense of them?</a:t>
            </a:r>
          </a:p>
          <a:p>
            <a:pPr marL="457200" lvl="0" indent="-342900" rtl="0"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1800" i="1" dirty="0"/>
              <a:t>Can you explain them to someone else?</a:t>
            </a:r>
          </a:p>
          <a:p>
            <a:endParaRPr lang="en" sz="1800" i="1" dirty="0"/>
          </a:p>
        </p:txBody>
      </p:sp>
      <p:pic>
        <p:nvPicPr>
          <p:cNvPr id="41" name="Shape 4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644050" y="1328350"/>
            <a:ext cx="4339800" cy="3259249"/>
          </a:xfrm>
          <a:prstGeom prst="rect">
            <a:avLst/>
          </a:prstGeom>
        </p:spPr>
      </p:pic>
      <p:sp>
        <p:nvSpPr>
          <p:cNvPr id="42" name="Shape 42"/>
          <p:cNvSpPr txBox="1"/>
          <p:nvPr/>
        </p:nvSpPr>
        <p:spPr>
          <a:xfrm>
            <a:off x="5326250" y="4587600"/>
            <a:ext cx="365760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r">
              <a:buNone/>
            </a:pPr>
            <a:r>
              <a:rPr lang="en" sz="900" i="1" dirty="0">
                <a:solidFill>
                  <a:srgbClr val="999999"/>
                </a:solidFill>
              </a:rPr>
              <a:t>Image Credit: M (1931) - Directed by Fritz Lang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1447800" y="1047750"/>
            <a:ext cx="5638800" cy="3352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33400" lvl="0" indent="-457200" rtl="0">
              <a:buClr>
                <a:srgbClr val="000000"/>
              </a:buClr>
              <a:buSzPct val="166666"/>
              <a:buFont typeface="+mj-lt"/>
              <a:buAutoNum type="arabicPeriod"/>
            </a:pPr>
            <a:r>
              <a:rPr lang="en" sz="2400" dirty="0" smtClean="0"/>
              <a:t>Data </a:t>
            </a:r>
            <a:r>
              <a:rPr lang="en" sz="2400" dirty="0"/>
              <a:t>Management Best Practices</a:t>
            </a:r>
          </a:p>
          <a:p>
            <a:pPr marL="647700" indent="-457200">
              <a:buFont typeface="+mj-lt"/>
              <a:buAutoNum type="arabicPeriod"/>
            </a:pPr>
            <a:endParaRPr lang="en" sz="2400" dirty="0"/>
          </a:p>
          <a:p>
            <a:pPr marL="533400" lvl="0" indent="-457200" rtl="0">
              <a:buClr>
                <a:srgbClr val="000000"/>
              </a:buClr>
              <a:buSzPct val="166666"/>
              <a:buFont typeface="+mj-lt"/>
              <a:buAutoNum type="arabicPeriod"/>
            </a:pPr>
            <a:r>
              <a:rPr lang="en" sz="2400" dirty="0"/>
              <a:t>Current state of DMP Requirements and Mandates</a:t>
            </a:r>
          </a:p>
          <a:p>
            <a:pPr marL="647700" indent="-457200">
              <a:buFont typeface="+mj-lt"/>
              <a:buAutoNum type="arabicPeriod"/>
            </a:pPr>
            <a:endParaRPr lang="en" sz="2400" dirty="0"/>
          </a:p>
          <a:p>
            <a:pPr marL="533400" lvl="0" indent="-457200" rtl="0">
              <a:buClr>
                <a:srgbClr val="000000"/>
              </a:buClr>
              <a:buSzPct val="166666"/>
              <a:buFont typeface="+mj-lt"/>
              <a:buAutoNum type="arabicPeriod"/>
            </a:pPr>
            <a:r>
              <a:rPr lang="en" sz="2400" dirty="0"/>
              <a:t>Introduction to DMP Tools and </a:t>
            </a:r>
            <a:r>
              <a:rPr lang="en" sz="2400" dirty="0" smtClean="0"/>
              <a:t>services</a:t>
            </a:r>
            <a:endParaRPr lang="en" sz="2400" dirty="0"/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57620"/>
            <a:ext cx="6096000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716057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6682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" sz="3000"/>
              <a:t>Data Management Best Practices</a:t>
            </a:r>
          </a:p>
        </p:txBody>
      </p:sp>
      <p:pic>
        <p:nvPicPr>
          <p:cNvPr id="60" name="Shape 6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57200" y="823950"/>
            <a:ext cx="5257950" cy="3763650"/>
          </a:xfrm>
          <a:prstGeom prst="rect">
            <a:avLst/>
          </a:prstGeom>
        </p:spPr>
      </p:pic>
      <p:sp>
        <p:nvSpPr>
          <p:cNvPr id="61" name="Shape 61"/>
          <p:cNvSpPr txBox="1"/>
          <p:nvPr/>
        </p:nvSpPr>
        <p:spPr>
          <a:xfrm>
            <a:off x="990600" y="4587600"/>
            <a:ext cx="4724550" cy="45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buNone/>
            </a:pPr>
            <a:r>
              <a:rPr lang="en" sz="900" i="1" dirty="0">
                <a:solidFill>
                  <a:srgbClr val="999999"/>
                </a:solidFill>
              </a:rPr>
              <a:t>Image Credit: OSU Archives </a:t>
            </a:r>
            <a:r>
              <a:rPr lang="en" sz="900" i="1" dirty="0" smtClean="0">
                <a:solidFill>
                  <a:srgbClr val="999999"/>
                </a:solidFill>
              </a:rPr>
              <a:t>- http</a:t>
            </a:r>
            <a:r>
              <a:rPr lang="en" sz="900" i="1" dirty="0">
                <a:solidFill>
                  <a:srgbClr val="999999"/>
                </a:solidFill>
              </a:rPr>
              <a:t>://www.flickr.com/photos/osucommons/5837433750/ </a:t>
            </a:r>
          </a:p>
        </p:txBody>
      </p:sp>
      <p:sp>
        <p:nvSpPr>
          <p:cNvPr id="62" name="Shape 62"/>
          <p:cNvSpPr txBox="1"/>
          <p:nvPr/>
        </p:nvSpPr>
        <p:spPr>
          <a:xfrm>
            <a:off x="5888950" y="924225"/>
            <a:ext cx="3016499" cy="2648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68300" rtl="0"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2000" dirty="0"/>
              <a:t>Collection &amp; Documentation</a:t>
            </a:r>
          </a:p>
          <a:p>
            <a:endParaRPr lang="en" sz="2000" dirty="0"/>
          </a:p>
          <a:p>
            <a:pPr marL="457200" lvl="0" indent="-368300" rtl="0"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2000" dirty="0"/>
              <a:t>Storage</a:t>
            </a:r>
          </a:p>
          <a:p>
            <a:endParaRPr lang="en" sz="2000" dirty="0"/>
          </a:p>
          <a:p>
            <a:pPr marL="457200" lvl="0" indent="-368300" rtl="0"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2000" dirty="0"/>
              <a:t>Processing</a:t>
            </a:r>
          </a:p>
          <a:p>
            <a:endParaRPr lang="en" sz="2000" dirty="0"/>
          </a:p>
          <a:p>
            <a:pPr marL="457200" lvl="0" indent="-368300" rtl="0"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2000" dirty="0"/>
              <a:t>Preservation &amp; Sharing</a:t>
            </a:r>
          </a:p>
          <a:p>
            <a:endParaRPr lang="en" sz="2000" dirty="0"/>
          </a:p>
          <a:p>
            <a:pPr marL="457200" lvl="0" indent="-368300"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2000" dirty="0"/>
              <a:t>Data Management Planning Tools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light-gradien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1415</Words>
  <Application>Microsoft Office PowerPoint</Application>
  <PresentationFormat>On-screen Show (16:9)</PresentationFormat>
  <Paragraphs>262</Paragraphs>
  <Slides>27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light-gradient</vt:lpstr>
      <vt:lpstr>Data Management Planning</vt:lpstr>
      <vt:lpstr>Why Data Management Planning?</vt:lpstr>
      <vt:lpstr>PowerPoint Presentation</vt:lpstr>
      <vt:lpstr>PowerPoint Presentation</vt:lpstr>
      <vt:lpstr>PowerPoint Presentation</vt:lpstr>
      <vt:lpstr>The Dreaded Data Request...</vt:lpstr>
      <vt:lpstr>PowerPoint Presentation</vt:lpstr>
      <vt:lpstr>PowerPoint Presentation</vt:lpstr>
      <vt:lpstr>Data Management Best Practices</vt:lpstr>
      <vt:lpstr>Data Management Best Practices </vt:lpstr>
      <vt:lpstr>Data Management Best Practices Collection and Documentation</vt:lpstr>
      <vt:lpstr>Data Management Best Practices Collection and Documentation</vt:lpstr>
      <vt:lpstr>Data Management Best Practices Storage</vt:lpstr>
      <vt:lpstr>Data Management Best Practices Processing</vt:lpstr>
      <vt:lpstr>Data Management Best Practices Preservation &amp; Sharing</vt:lpstr>
      <vt:lpstr>Data Management Best Practices Preservation &amp; Sharing</vt:lpstr>
      <vt:lpstr>So now what?</vt:lpstr>
      <vt:lpstr>Data Management Plans As of Now</vt:lpstr>
      <vt:lpstr>Data Management Plans Soon (late 2014?)</vt:lpstr>
      <vt:lpstr>PowerPoint Presentation</vt:lpstr>
      <vt:lpstr>Data Management Plans What is a DMP?</vt:lpstr>
      <vt:lpstr>Data Management Plans What now?</vt:lpstr>
      <vt:lpstr>Data Management Plans DMPTool</vt:lpstr>
      <vt:lpstr>PowerPoint Presentation</vt:lpstr>
      <vt:lpstr>Data Management Plans DMPTool</vt:lpstr>
      <vt:lpstr>Questions?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Management Planning</dc:title>
  <dc:creator>Steven Van Tuyl</dc:creator>
  <cp:lastModifiedBy>Matthew Marsteller</cp:lastModifiedBy>
  <cp:revision>12</cp:revision>
  <dcterms:modified xsi:type="dcterms:W3CDTF">2014-05-13T19:45:42Z</dcterms:modified>
</cp:coreProperties>
</file>