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76"/>
  </p:notesMasterIdLst>
  <p:handoutMasterIdLst>
    <p:handoutMasterId r:id="rId77"/>
  </p:handoutMasterIdLst>
  <p:sldIdLst>
    <p:sldId id="258" r:id="rId3"/>
    <p:sldId id="582" r:id="rId4"/>
    <p:sldId id="604" r:id="rId5"/>
    <p:sldId id="595" r:id="rId6"/>
    <p:sldId id="267" r:id="rId7"/>
    <p:sldId id="270" r:id="rId8"/>
    <p:sldId id="269" r:id="rId9"/>
    <p:sldId id="271" r:id="rId10"/>
    <p:sldId id="597" r:id="rId11"/>
    <p:sldId id="605" r:id="rId12"/>
    <p:sldId id="508" r:id="rId13"/>
    <p:sldId id="296" r:id="rId14"/>
    <p:sldId id="308" r:id="rId15"/>
    <p:sldId id="298" r:id="rId16"/>
    <p:sldId id="309" r:id="rId17"/>
    <p:sldId id="311" r:id="rId18"/>
    <p:sldId id="305" r:id="rId19"/>
    <p:sldId id="306" r:id="rId20"/>
    <p:sldId id="307" r:id="rId21"/>
    <p:sldId id="593" r:id="rId22"/>
    <p:sldId id="259" r:id="rId23"/>
    <p:sldId id="264" r:id="rId24"/>
    <p:sldId id="265" r:id="rId25"/>
    <p:sldId id="266" r:id="rId26"/>
    <p:sldId id="471" r:id="rId27"/>
    <p:sldId id="476" r:id="rId28"/>
    <p:sldId id="475" r:id="rId29"/>
    <p:sldId id="477" r:id="rId30"/>
    <p:sldId id="478" r:id="rId31"/>
    <p:sldId id="479" r:id="rId32"/>
    <p:sldId id="274" r:id="rId33"/>
    <p:sldId id="468" r:id="rId34"/>
    <p:sldId id="602" r:id="rId35"/>
    <p:sldId id="596" r:id="rId36"/>
    <p:sldId id="497" r:id="rId37"/>
    <p:sldId id="599" r:id="rId38"/>
    <p:sldId id="283" r:id="rId39"/>
    <p:sldId id="272" r:id="rId40"/>
    <p:sldId id="483" r:id="rId41"/>
    <p:sldId id="501" r:id="rId42"/>
    <p:sldId id="502" r:id="rId43"/>
    <p:sldId id="503" r:id="rId44"/>
    <p:sldId id="504" r:id="rId45"/>
    <p:sldId id="505" r:id="rId46"/>
    <p:sldId id="537" r:id="rId47"/>
    <p:sldId id="538" r:id="rId48"/>
    <p:sldId id="600" r:id="rId49"/>
    <p:sldId id="603" r:id="rId50"/>
    <p:sldId id="590" r:id="rId51"/>
    <p:sldId id="261" r:id="rId52"/>
    <p:sldId id="262" r:id="rId53"/>
    <p:sldId id="601" r:id="rId54"/>
    <p:sldId id="526" r:id="rId55"/>
    <p:sldId id="280" r:id="rId56"/>
    <p:sldId id="276" r:id="rId57"/>
    <p:sldId id="277" r:id="rId58"/>
    <p:sldId id="278" r:id="rId59"/>
    <p:sldId id="279" r:id="rId60"/>
    <p:sldId id="275" r:id="rId61"/>
    <p:sldId id="281" r:id="rId62"/>
    <p:sldId id="263" r:id="rId63"/>
    <p:sldId id="530" r:id="rId64"/>
    <p:sldId id="606" r:id="rId65"/>
    <p:sldId id="1624" r:id="rId66"/>
    <p:sldId id="1627" r:id="rId67"/>
    <p:sldId id="1630" r:id="rId68"/>
    <p:sldId id="1626" r:id="rId69"/>
    <p:sldId id="273" r:id="rId70"/>
    <p:sldId id="1631" r:id="rId71"/>
    <p:sldId id="1632" r:id="rId72"/>
    <p:sldId id="500" r:id="rId73"/>
    <p:sldId id="284" r:id="rId74"/>
    <p:sldId id="1633" r:id="rId75"/>
  </p:sldIdLst>
  <p:sldSz cx="9144000" cy="6858000" type="screen4x3"/>
  <p:notesSz cx="7315200" cy="9601200"/>
  <p:defaultTextStyle>
    <a:defPPr>
      <a:defRPr lang="en-US"/>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CC00"/>
    <a:srgbClr val="FFFFCC"/>
    <a:srgbClr val="FFFFFF"/>
    <a:srgbClr val="66FFFF"/>
    <a:srgbClr val="66CCFF"/>
    <a:srgbClr val="FFCCFF"/>
    <a:srgbClr val="9966FF"/>
    <a:srgbClr val="33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426" autoAdjust="0"/>
  </p:normalViewPr>
  <p:slideViewPr>
    <p:cSldViewPr snapToGrid="0">
      <p:cViewPr>
        <p:scale>
          <a:sx n="93" d="100"/>
          <a:sy n="93" d="100"/>
        </p:scale>
        <p:origin x="759"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1142"/>
    </p:cViewPr>
  </p:sorterViewPr>
  <p:notesViewPr>
    <p:cSldViewPr snapToGrid="0">
      <p:cViewPr varScale="1">
        <p:scale>
          <a:sx n="54" d="100"/>
          <a:sy n="54" d="100"/>
        </p:scale>
        <p:origin x="2730" y="90"/>
      </p:cViewPr>
      <p:guideLst>
        <p:guide orient="horz" pos="3025"/>
        <p:guide pos="2305"/>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3135313" cy="481013"/>
          </a:xfrm>
          <a:prstGeom prst="rect">
            <a:avLst/>
          </a:prstGeom>
          <a:noFill/>
          <a:ln w="9525">
            <a:noFill/>
            <a:miter lim="800000"/>
            <a:headEnd/>
            <a:tailEnd/>
          </a:ln>
          <a:effectLst/>
        </p:spPr>
        <p:txBody>
          <a:bodyPr vert="horz" wrap="square" lIns="96455" tIns="48228" rIns="96455" bIns="48228" numCol="1" anchor="t" anchorCtr="0" compatLnSpc="1">
            <a:prstTxWarp prst="textNoShape">
              <a:avLst/>
            </a:prstTxWarp>
          </a:bodyPr>
          <a:lstStyle>
            <a:lvl1pPr defTabSz="961953">
              <a:defRPr sz="1200">
                <a:solidFill>
                  <a:srgbClr val="FF3300"/>
                </a:solidFill>
                <a:latin typeface="Arial" pitchFamily="34" charset="0"/>
              </a:defRPr>
            </a:lvl1pPr>
          </a:lstStyle>
          <a:p>
            <a:pPr>
              <a:defRPr/>
            </a:pPr>
            <a:endParaRPr lang="en-US"/>
          </a:p>
        </p:txBody>
      </p:sp>
      <p:sp>
        <p:nvSpPr>
          <p:cNvPr id="22531" name="Rectangle 1027"/>
          <p:cNvSpPr>
            <a:spLocks noGrp="1" noChangeArrowheads="1"/>
          </p:cNvSpPr>
          <p:nvPr>
            <p:ph type="dt" sz="quarter" idx="1"/>
          </p:nvPr>
        </p:nvSpPr>
        <p:spPr bwMode="auto">
          <a:xfrm>
            <a:off x="4179888" y="0"/>
            <a:ext cx="3135312" cy="481013"/>
          </a:xfrm>
          <a:prstGeom prst="rect">
            <a:avLst/>
          </a:prstGeom>
          <a:noFill/>
          <a:ln w="9525">
            <a:noFill/>
            <a:miter lim="800000"/>
            <a:headEnd/>
            <a:tailEnd/>
          </a:ln>
          <a:effectLst/>
        </p:spPr>
        <p:txBody>
          <a:bodyPr vert="horz" wrap="square" lIns="96455" tIns="48228" rIns="96455" bIns="48228" numCol="1" anchor="t" anchorCtr="0" compatLnSpc="1">
            <a:prstTxWarp prst="textNoShape">
              <a:avLst/>
            </a:prstTxWarp>
          </a:bodyPr>
          <a:lstStyle>
            <a:lvl1pPr algn="r" defTabSz="961953">
              <a:defRPr sz="1200">
                <a:solidFill>
                  <a:srgbClr val="FF3300"/>
                </a:solidFill>
                <a:latin typeface="Arial" pitchFamily="34" charset="0"/>
              </a:defRPr>
            </a:lvl1pPr>
          </a:lstStyle>
          <a:p>
            <a:pPr>
              <a:defRPr/>
            </a:pPr>
            <a:endParaRPr lang="en-US"/>
          </a:p>
        </p:txBody>
      </p:sp>
      <p:sp>
        <p:nvSpPr>
          <p:cNvPr id="22532" name="Rectangle 1028"/>
          <p:cNvSpPr>
            <a:spLocks noGrp="1" noChangeArrowheads="1"/>
          </p:cNvSpPr>
          <p:nvPr>
            <p:ph type="ftr" sz="quarter" idx="2"/>
          </p:nvPr>
        </p:nvSpPr>
        <p:spPr bwMode="auto">
          <a:xfrm>
            <a:off x="0" y="9104313"/>
            <a:ext cx="3135313" cy="484187"/>
          </a:xfrm>
          <a:prstGeom prst="rect">
            <a:avLst/>
          </a:prstGeom>
          <a:noFill/>
          <a:ln w="9525">
            <a:noFill/>
            <a:miter lim="800000"/>
            <a:headEnd/>
            <a:tailEnd/>
          </a:ln>
          <a:effectLst/>
        </p:spPr>
        <p:txBody>
          <a:bodyPr vert="horz" wrap="square" lIns="96455" tIns="48228" rIns="96455" bIns="48228" numCol="1" anchor="b" anchorCtr="0" compatLnSpc="1">
            <a:prstTxWarp prst="textNoShape">
              <a:avLst/>
            </a:prstTxWarp>
          </a:bodyPr>
          <a:lstStyle>
            <a:lvl1pPr defTabSz="961953">
              <a:defRPr sz="1200">
                <a:solidFill>
                  <a:srgbClr val="FF3300"/>
                </a:solidFill>
                <a:latin typeface="Arial" pitchFamily="34" charset="0"/>
              </a:defRPr>
            </a:lvl1pPr>
          </a:lstStyle>
          <a:p>
            <a:pPr>
              <a:defRPr/>
            </a:pPr>
            <a:endParaRPr lang="en-US"/>
          </a:p>
        </p:txBody>
      </p:sp>
      <p:sp>
        <p:nvSpPr>
          <p:cNvPr id="22533" name="Rectangle 1029"/>
          <p:cNvSpPr>
            <a:spLocks noGrp="1" noChangeArrowheads="1"/>
          </p:cNvSpPr>
          <p:nvPr>
            <p:ph type="sldNum" sz="quarter" idx="3"/>
          </p:nvPr>
        </p:nvSpPr>
        <p:spPr bwMode="auto">
          <a:xfrm>
            <a:off x="4179888" y="9104313"/>
            <a:ext cx="3135312" cy="484187"/>
          </a:xfrm>
          <a:prstGeom prst="rect">
            <a:avLst/>
          </a:prstGeom>
          <a:noFill/>
          <a:ln w="9525">
            <a:noFill/>
            <a:miter lim="800000"/>
            <a:headEnd/>
            <a:tailEnd/>
          </a:ln>
          <a:effectLst/>
        </p:spPr>
        <p:txBody>
          <a:bodyPr vert="horz" wrap="square" lIns="96455" tIns="48228" rIns="96455" bIns="48228" numCol="1" anchor="b" anchorCtr="0" compatLnSpc="1">
            <a:prstTxWarp prst="textNoShape">
              <a:avLst/>
            </a:prstTxWarp>
          </a:bodyPr>
          <a:lstStyle>
            <a:lvl1pPr algn="r" defTabSz="961953">
              <a:defRPr sz="1200">
                <a:solidFill>
                  <a:srgbClr val="FF3300"/>
                </a:solidFill>
              </a:defRPr>
            </a:lvl1pPr>
          </a:lstStyle>
          <a:p>
            <a:pPr>
              <a:defRPr/>
            </a:pPr>
            <a:fld id="{85566680-3EE1-4427-B668-EC402F010DF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3:35:08.4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3:35:17.21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123 196,'615'0,"-503"-8,-2 1,93 8,-188-2,-1-1,0 0,0-1,0-1,18-6,-16 4,0 2,0 0,24-3,88 5,-83 4,68-8,-19-2,131 6,-113 3,641-1,-746 1,0-1,0 1,-1 0,1 0,0 0,-1 1,1 1,-1-1,0 1,0 0,6 4,-1-3,0 0,0 0,0 0,0-2,1 1,-1-2,23 2,1 0,32 2,-47-5,-1 2,1 0,35 9,-2 1,-53-12,0 0,0 0,1 0,-1 0,0 1,0-1,0 0,0 0,0 0,0 0,1 0,-1 0,0 0,0 0,0 1,0-1,0 0,0 0,0 0,0 0,0 0,1 1,-1-1,0 0,0 0,0 0,0 0,0 0,0 1,0-1,0 0,0 0,0 0,0 0,0 1,0-1,0 0,-1 0,1 0,0 0,0 0,0 1,0-1,0 0,0 0,0 0,0 0,0 0,0 0,-1 1,1-1,0 0,0 0,0 0,0 0,0 0,-1 0,1 0,0 0,-10 6,0-2,-1-1,1 0,-1 0,0-1,-22 1,-60-3,46-1,-85 8,13 0,-576-6,334-2,322 3,-59 10,-20 2,-231-12,181-3,-549 1,685 2,0 1,-53 12,73-13,10-1,-1-1,1 1,-1-1,1 0,-1 0,1 0,-4-1,5 1,1 0,0 0,0 0,-1 0,1 0,0 0,0 0,-1 0,1-1,0 1,0 0,-1 0,1 0,0-1,0 1,0 0,0 0,-1-1,1 1,0 0,0 0,0-1,0 1,0 0,-1-1,5-11,2 2,0-1,-1 1,-1-1,0 0,0 0,-1-1,-1 1,0-1,0 1,-1-1,-1 0,-1-16,1 27,0 1,0-1,0 0,0 1,0-1,1 1,-1-1,0 0,0 1,1-1,-1 1,0-1,1 0,-1 1,0-1,1 1,-1-1,1 1,-1 0,1-1,-1 1,1-1,-1 1,1 0,-1-1,1 1,0 0,0-1,21-4,-17 5,30-5,1 2,38 3,30-3,-82 0,25-7,20-2,136 6,18-2,74-11,4 20,-118 0,699-1,-871 0,0-2,0 1,-1-1,1 0,12-5,-10 3,-1 1,0 0,14-1,130 2,-80 3,-74-1,63 0,65-8,-126 7,0 1,0 0,0 0,1 0,-1 0,0 0,0 0,0 0,1 1,-1 0,0-1,0 1,0 0,0 0,0 0,0 0,2 1,-2 0,-1 0,1 0,0 0,-1 0,0 0,1 0,-1 0,0 1,0-1,0 0,0 1,-1-1,1 1,-1-1,1 4,2 34,-5 77,-1-30,3-83,0 0,0 1,-1-1,1 0,-1 0,0 0,0 0,0 0,-1 0,-2 5,3-7,-1 0,1 0,-1 0,0 0,1-1,-1 1,0 0,0-1,0 0,0 0,0 1,0-1,-1 0,1-1,0 1,-1 0,1-1,0 1,-4 0,-18 0,1 0,-32-3,1 0,38 2,1-1,0 0,0-1,-28-8,-25-10,-120-34,145 45,1 1,-66-2,-224 9,151 3,-1591-2,1757 1,1 0,-1 1,1 1,-15 5,11-3,-25 3,34-8,22-4,50-3,0 3,74 3,-70 2,194 1,392-4,-452-4,82-2,221 9,-480-3,0 0,0-2,41-11,7-1,-48 13,1 1,41 2,-35 0,-16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3:37:57.9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4932 188,'-29'16,"0"-1,-1-1,-53 17,-99 16,123-33,-68 16,0-6,-230 13,-86-5,6-6,85-51,249 14,63 8,-259-17,181 21,-93-2,183-2,0-1,0-1,-33-12,-77-35,114 40,-36-24,36 21,-29-14,43 25,0 0,0 2,-1-1,-15-1,12 2,-24-7,22 3,0-1,-17-10,-21-9,-98-24,120 43,0 1,-62-3,-75 9,91 2,352-21,-102 3,297 8,-131 7,-42-19,25-1,426 19,-375 3,-188-1,-475 12,78-2,-798 42,227 20,-6 25,632-75,-364 66,513-86,-2 0,0 1,-21 9,32-12,-1 0,1 0,0 0,-1 0,1 0,0 0,-1 0,1 1,0-1,-1 0,1 0,0 0,-1 1,1-1,0 0,0 0,-1 1,1-1,0 0,0 1,0-1,-1 0,1 1,0-1,0 0,0 1,0 0,8 3,19-2,226-13,-123 2,215-16,-84 6,54-11,-58 4,2 16,-187 11,-58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3:38:02.6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4223 198,'-482'13,"-41"-1,-147-33,375-9,149 13,29 3,-263-15,213 36,79-1,-111-9,-196-25,-4 18,379 11,0 1,0 1,1 1,-26 9,7-3,13-6,-38 3,713-6,-2 31,-238 20,-237-28,370 48,-286-53,1-19,-120-1,-59-3,127-23,-62 6,-98 18,0 2,65 7,-11 0,53 2,58 0,41 0,-77 9,-119-8,73 11,-66-18,-47-3,0 1,0 1,25 5,-31-5,12 4,-21-5,0 1,0-1,0 0,-1 0,1 1,0-1,0 1,0-1,-1 1,1-1,0 1,-1-1,1 1,0 0,-1-1,1 1,-1 0,1 0,-1 0,0-1,0 1,0-1,0 1,0-1,0 1,0-1,0 0,0 1,0-1,-1 1,1-1,0 0,0 1,-1-1,1 1,0-1,0 0,-1 1,1-1,0 0,-1 0,1 1,0-1,-1 0,1 0,-1 1,1-1,0 0,-1 0,1 0,-1 0,0 1,-19 4,16-4,-42 9,-1-2,-79 4,-483-8,335-6,190 2,-430-11,-406-74,396 43,251 26,-258-46,488 56,-35 0,32 3,46 3,0 0,0 0,1 0,-1 0,0 0,0 0,0 0,0 0,0 0,0 0,0 0,0 0,0-1,0 1,0 0,0 0,0 0,0 0,0 0,0 0,0 0,0 0,0 0,0 0,0-1,0 1,0 0,0 0,0 0,0 0,0 0,0 0,0 0,0 0,0 0,0 0,0-1,0 1,0 0,0 0,0 0,0 0,0 0,0 0,0 0,0 0,0 0,0 0,-1 0,1 0,0 0,0 0,0 0,0-1,0 1,0 0,0 0,0 0,10-5,20-5,1 1,43-7,69-2,-125 16,795-69,-458 47,286-13,-170 38,-3 40,-437-36,14 1,1 2,79 26,-121-33,9 6,-16-4,-14 1,-362 32,184-22,-622 88,181-18,112-35,3-29,470-20,-88-3,99-3,-45-2,-144 8,-21-1,190-4,-60-12,66 8,-90-4,339 14,740-3,-347-24,159-3,-225 39,-405-6,148-13,157-11,-393 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5T03:38:55.6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576 243,'-30'0,"-52"-1,70 0,-1-1,1 0,-1-1,-17-6,-186-63,144 49,51 17,-40-6,48 9,13 3,0-1,0 1,0 0,-1 0,1 0,0 0,0 0,0 0,0 0,0 0,0 0,0 0,0-1,0 1,0 0,0 0,0 0,0 0,0 0,0 0,0 0,0 0,0-1,0 1,0 0,0 0,0 0,0 0,0 0,0 0,0 0,0 0,1 0,-1-1,0 1,0 0,0 0,0 0,0 0,0 0,0 0,0 0,0 0,0 0,0 0,1 0,-1 0,0 0,0 0,0 0,0 0,23-8,-18 7,25-7,0 2,56-4,65 8,7-2,-149 3,182-18,-111 6,135-19,-244 32,-56 5,54 2,-47 16,22-6,-171 41,212-54,-13 5,0-2,-40 6,52-12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35313" cy="481013"/>
          </a:xfrm>
          <a:prstGeom prst="rect">
            <a:avLst/>
          </a:prstGeom>
          <a:noFill/>
          <a:ln w="9525">
            <a:noFill/>
            <a:miter lim="800000"/>
            <a:headEnd/>
            <a:tailEnd/>
          </a:ln>
          <a:effectLst/>
        </p:spPr>
        <p:txBody>
          <a:bodyPr vert="horz" wrap="square" lIns="96455" tIns="48228" rIns="96455" bIns="48228" numCol="1" anchor="t" anchorCtr="0" compatLnSpc="1">
            <a:prstTxWarp prst="textNoShape">
              <a:avLst/>
            </a:prstTxWarp>
          </a:bodyPr>
          <a:lstStyle>
            <a:lvl1pPr defTabSz="961953">
              <a:defRPr sz="1200" i="0">
                <a:latin typeface="Times" pitchFamily="18" charset="0"/>
              </a:defRPr>
            </a:lvl1pPr>
          </a:lstStyle>
          <a:p>
            <a:pPr>
              <a:defRPr/>
            </a:pPr>
            <a:endParaRPr lang="en-US"/>
          </a:p>
        </p:txBody>
      </p:sp>
      <p:sp>
        <p:nvSpPr>
          <p:cNvPr id="8195" name="Rectangle 3"/>
          <p:cNvSpPr>
            <a:spLocks noGrp="1" noChangeArrowheads="1"/>
          </p:cNvSpPr>
          <p:nvPr>
            <p:ph type="dt" idx="1"/>
          </p:nvPr>
        </p:nvSpPr>
        <p:spPr bwMode="auto">
          <a:xfrm>
            <a:off x="4179888" y="0"/>
            <a:ext cx="3135312" cy="481013"/>
          </a:xfrm>
          <a:prstGeom prst="rect">
            <a:avLst/>
          </a:prstGeom>
          <a:noFill/>
          <a:ln w="9525">
            <a:noFill/>
            <a:miter lim="800000"/>
            <a:headEnd/>
            <a:tailEnd/>
          </a:ln>
          <a:effectLst/>
        </p:spPr>
        <p:txBody>
          <a:bodyPr vert="horz" wrap="square" lIns="96455" tIns="48228" rIns="96455" bIns="48228" numCol="1" anchor="t" anchorCtr="0" compatLnSpc="1">
            <a:prstTxWarp prst="textNoShape">
              <a:avLst/>
            </a:prstTxWarp>
          </a:bodyPr>
          <a:lstStyle>
            <a:lvl1pPr algn="r" defTabSz="961953">
              <a:defRPr sz="1200" i="0">
                <a:latin typeface="Times" pitchFamily="18"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244600" y="727075"/>
            <a:ext cx="4835525" cy="362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65200" y="4592638"/>
            <a:ext cx="5384800" cy="4270375"/>
          </a:xfrm>
          <a:prstGeom prst="rect">
            <a:avLst/>
          </a:prstGeom>
          <a:noFill/>
          <a:ln w="9525">
            <a:noFill/>
            <a:miter lim="800000"/>
            <a:headEnd/>
            <a:tailEnd/>
          </a:ln>
          <a:effectLst/>
        </p:spPr>
        <p:txBody>
          <a:bodyPr vert="horz" wrap="square" lIns="96455" tIns="48228" rIns="96455" bIns="482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104313"/>
            <a:ext cx="3135313" cy="484187"/>
          </a:xfrm>
          <a:prstGeom prst="rect">
            <a:avLst/>
          </a:prstGeom>
          <a:noFill/>
          <a:ln w="9525">
            <a:noFill/>
            <a:miter lim="800000"/>
            <a:headEnd/>
            <a:tailEnd/>
          </a:ln>
          <a:effectLst/>
        </p:spPr>
        <p:txBody>
          <a:bodyPr vert="horz" wrap="square" lIns="96455" tIns="48228" rIns="96455" bIns="48228" numCol="1" anchor="b" anchorCtr="0" compatLnSpc="1">
            <a:prstTxWarp prst="textNoShape">
              <a:avLst/>
            </a:prstTxWarp>
          </a:bodyPr>
          <a:lstStyle>
            <a:lvl1pPr defTabSz="961953">
              <a:defRPr sz="1200" i="0">
                <a:latin typeface="Times"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4179888" y="9104313"/>
            <a:ext cx="3135312" cy="484187"/>
          </a:xfrm>
          <a:prstGeom prst="rect">
            <a:avLst/>
          </a:prstGeom>
          <a:noFill/>
          <a:ln w="9525">
            <a:noFill/>
            <a:miter lim="800000"/>
            <a:headEnd/>
            <a:tailEnd/>
          </a:ln>
          <a:effectLst/>
        </p:spPr>
        <p:txBody>
          <a:bodyPr vert="horz" wrap="square" lIns="96455" tIns="48228" rIns="96455" bIns="48228" numCol="1" anchor="b" anchorCtr="0" compatLnSpc="1">
            <a:prstTxWarp prst="textNoShape">
              <a:avLst/>
            </a:prstTxWarp>
          </a:bodyPr>
          <a:lstStyle>
            <a:lvl1pPr algn="r" defTabSz="961953">
              <a:defRPr sz="1200" i="0">
                <a:latin typeface="Times" panose="02020603050405020304" pitchFamily="18" charset="0"/>
              </a:defRPr>
            </a:lvl1pPr>
          </a:lstStyle>
          <a:p>
            <a:pPr>
              <a:defRPr/>
            </a:pPr>
            <a:fld id="{9B4E9B99-7D92-42A0-A767-2BD2EDC53B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r>
              <a:rPr lang="en-US" dirty="0"/>
              <a:t>Request header examples: brand name of the browser, domain name of the origin server</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D9DB37A-25A4-43A7-888C-07D8DCFAE9AC}" type="slidenum">
              <a:rPr lang="en-US" altLang="en-US"/>
              <a:pPr>
                <a:defRPr/>
              </a:pPr>
              <a:t>‹#›</a:t>
            </a:fld>
            <a:r>
              <a:rPr lang="en-US" altLang="en-US"/>
              <a:t> </a:t>
            </a:r>
          </a:p>
        </p:txBody>
      </p:sp>
    </p:spTree>
    <p:extLst>
      <p:ext uri="{BB962C8B-B14F-4D97-AF65-F5344CB8AC3E}">
        <p14:creationId xmlns:p14="http://schemas.microsoft.com/office/powerpoint/2010/main" val="62096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3E3253D-EAEE-4F82-AA5D-67156AEDD949}" type="slidenum">
              <a:rPr lang="en-US" altLang="en-US"/>
              <a:pPr>
                <a:defRPr/>
              </a:pPr>
              <a:t>‹#›</a:t>
            </a:fld>
            <a:r>
              <a:rPr lang="en-US" altLang="en-US"/>
              <a:t> </a:t>
            </a:r>
          </a:p>
        </p:txBody>
      </p:sp>
    </p:spTree>
    <p:extLst>
      <p:ext uri="{BB962C8B-B14F-4D97-AF65-F5344CB8AC3E}">
        <p14:creationId xmlns:p14="http://schemas.microsoft.com/office/powerpoint/2010/main" val="400708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3BD0DE4-9065-4CBA-94EA-05BE1359B48D}" type="slidenum">
              <a:rPr lang="en-US" altLang="en-US"/>
              <a:pPr>
                <a:defRPr/>
              </a:pPr>
              <a:t>‹#›</a:t>
            </a:fld>
            <a:r>
              <a:rPr lang="en-US" altLang="en-US"/>
              <a:t> </a:t>
            </a:r>
          </a:p>
        </p:txBody>
      </p:sp>
    </p:spTree>
    <p:extLst>
      <p:ext uri="{BB962C8B-B14F-4D97-AF65-F5344CB8AC3E}">
        <p14:creationId xmlns:p14="http://schemas.microsoft.com/office/powerpoint/2010/main" val="175850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73110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35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839713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05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66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extLst>
      <p:ext uri="{BB962C8B-B14F-4D97-AF65-F5344CB8AC3E}">
        <p14:creationId xmlns:p14="http://schemas.microsoft.com/office/powerpoint/2010/main" val="2584642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248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0028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7D589E4-531D-418D-AA11-A32E88FAAB20}" type="slidenum">
              <a:rPr lang="en-US" altLang="en-US"/>
              <a:pPr>
                <a:defRPr/>
              </a:pPr>
              <a:t>‹#›</a:t>
            </a:fld>
            <a:r>
              <a:rPr lang="en-US" altLang="en-US"/>
              <a:t> </a:t>
            </a:r>
          </a:p>
        </p:txBody>
      </p:sp>
    </p:spTree>
    <p:extLst>
      <p:ext uri="{BB962C8B-B14F-4D97-AF65-F5344CB8AC3E}">
        <p14:creationId xmlns:p14="http://schemas.microsoft.com/office/powerpoint/2010/main" val="24557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0586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7260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5911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500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56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5846731-2F66-444D-B667-4A0FAC628528}" type="slidenum">
              <a:rPr lang="en-US" altLang="en-US"/>
              <a:pPr>
                <a:defRPr/>
              </a:pPr>
              <a:t>‹#›</a:t>
            </a:fld>
            <a:r>
              <a:rPr lang="en-US" altLang="en-US"/>
              <a:t> </a:t>
            </a:r>
          </a:p>
        </p:txBody>
      </p:sp>
    </p:spTree>
    <p:extLst>
      <p:ext uri="{BB962C8B-B14F-4D97-AF65-F5344CB8AC3E}">
        <p14:creationId xmlns:p14="http://schemas.microsoft.com/office/powerpoint/2010/main" val="83389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483B6C62-6FDA-4741-AA56-D19F0CC8DEF5}" type="slidenum">
              <a:rPr lang="en-US" altLang="en-US"/>
              <a:pPr>
                <a:defRPr/>
              </a:pPr>
              <a:t>‹#›</a:t>
            </a:fld>
            <a:r>
              <a:rPr lang="en-US" altLang="en-US"/>
              <a:t> </a:t>
            </a:r>
          </a:p>
        </p:txBody>
      </p:sp>
    </p:spTree>
    <p:extLst>
      <p:ext uri="{BB962C8B-B14F-4D97-AF65-F5344CB8AC3E}">
        <p14:creationId xmlns:p14="http://schemas.microsoft.com/office/powerpoint/2010/main" val="387944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886B9E6-BE29-4ABF-92E1-0501E5AB65BE}" type="slidenum">
              <a:rPr lang="en-US" altLang="en-US"/>
              <a:pPr>
                <a:defRPr/>
              </a:pPr>
              <a:t>‹#›</a:t>
            </a:fld>
            <a:r>
              <a:rPr lang="en-US" altLang="en-US"/>
              <a:t> </a:t>
            </a:r>
          </a:p>
        </p:txBody>
      </p:sp>
    </p:spTree>
    <p:extLst>
      <p:ext uri="{BB962C8B-B14F-4D97-AF65-F5344CB8AC3E}">
        <p14:creationId xmlns:p14="http://schemas.microsoft.com/office/powerpoint/2010/main" val="74134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D62DB-50CD-46AA-A7DC-4388A2EB5E1A}" type="slidenum">
              <a:rPr lang="en-US" altLang="en-US"/>
              <a:pPr>
                <a:defRPr/>
              </a:pPr>
              <a:t>‹#›</a:t>
            </a:fld>
            <a:r>
              <a:rPr lang="en-US" altLang="en-US"/>
              <a:t> </a:t>
            </a:r>
          </a:p>
        </p:txBody>
      </p:sp>
    </p:spTree>
    <p:extLst>
      <p:ext uri="{BB962C8B-B14F-4D97-AF65-F5344CB8AC3E}">
        <p14:creationId xmlns:p14="http://schemas.microsoft.com/office/powerpoint/2010/main" val="223176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7C6E097-21B6-4D40-8C8C-9BEDFC23FF61}" type="slidenum">
              <a:rPr lang="en-US" altLang="en-US"/>
              <a:pPr>
                <a:defRPr/>
              </a:pPr>
              <a:t>‹#›</a:t>
            </a:fld>
            <a:r>
              <a:rPr lang="en-US" altLang="en-US"/>
              <a:t> </a:t>
            </a:r>
          </a:p>
        </p:txBody>
      </p:sp>
    </p:spTree>
    <p:extLst>
      <p:ext uri="{BB962C8B-B14F-4D97-AF65-F5344CB8AC3E}">
        <p14:creationId xmlns:p14="http://schemas.microsoft.com/office/powerpoint/2010/main" val="291841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1471466-902D-4F17-95FD-BA8F58F114C8}" type="slidenum">
              <a:rPr lang="en-US" altLang="en-US"/>
              <a:pPr>
                <a:defRPr/>
              </a:pPr>
              <a:t>‹#›</a:t>
            </a:fld>
            <a:r>
              <a:rPr lang="en-US" altLang="en-US"/>
              <a:t> </a:t>
            </a:r>
          </a:p>
        </p:txBody>
      </p:sp>
    </p:spTree>
    <p:extLst>
      <p:ext uri="{BB962C8B-B14F-4D97-AF65-F5344CB8AC3E}">
        <p14:creationId xmlns:p14="http://schemas.microsoft.com/office/powerpoint/2010/main" val="299496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008E68F-3A4E-4D61-B378-4921848EBFF1}" type="slidenum">
              <a:rPr lang="en-US" altLang="en-US"/>
              <a:pPr>
                <a:defRPr/>
              </a:pPr>
              <a:t>‹#›</a:t>
            </a:fld>
            <a:r>
              <a:rPr lang="en-US" altLang="en-US"/>
              <a:t> </a:t>
            </a:r>
          </a:p>
        </p:txBody>
      </p:sp>
    </p:spTree>
    <p:extLst>
      <p:ext uri="{BB962C8B-B14F-4D97-AF65-F5344CB8AC3E}">
        <p14:creationId xmlns:p14="http://schemas.microsoft.com/office/powerpoint/2010/main" val="385440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22860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a:defRPr/>
            </a:pPr>
            <a:endParaRPr lang="en-US" altLang="en-US" sz="2400" i="0">
              <a:latin typeface="Times" panose="02020603050405020304" pitchFamily="18" charset="0"/>
            </a:endParaRPr>
          </a:p>
        </p:txBody>
      </p:sp>
      <p:sp>
        <p:nvSpPr>
          <p:cNvPr id="1030" name="Rectangle 6"/>
          <p:cNvSpPr>
            <a:spLocks noGrp="1" noChangeArrowheads="1"/>
          </p:cNvSpPr>
          <p:nvPr>
            <p:ph type="sldNum" sz="quarter" idx="4"/>
          </p:nvPr>
        </p:nvSpPr>
        <p:spPr bwMode="auto">
          <a:xfrm>
            <a:off x="7424738" y="-28575"/>
            <a:ext cx="167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bg1"/>
                </a:solidFill>
                <a:latin typeface="Times" panose="02020603050405020304" pitchFamily="18" charset="0"/>
              </a:defRPr>
            </a:lvl1pPr>
          </a:lstStyle>
          <a:p>
            <a:pPr>
              <a:defRPr/>
            </a:pPr>
            <a:fld id="{46D463CA-7889-473F-B107-CC961FCE5972}" type="slidenum">
              <a:rPr lang="en-US" altLang="en-US"/>
              <a:pPr>
                <a:defRPr/>
              </a:pPr>
              <a:t>‹#›</a:t>
            </a:fld>
            <a:r>
              <a:rPr lang="en-US" altLang="en-US"/>
              <a:t> </a:t>
            </a:r>
          </a:p>
        </p:txBody>
      </p:sp>
      <p:pic>
        <p:nvPicPr>
          <p:cNvPr id="1028" name="Picture 15" descr="ecelogo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51600"/>
            <a:ext cx="1812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6" descr="cmuredwhi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34275" y="33338"/>
            <a:ext cx="981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7"/>
          <p:cNvSpPr txBox="1">
            <a:spLocks noChangeArrowheads="1"/>
          </p:cNvSpPr>
          <p:nvPr userDrawn="1"/>
        </p:nvSpPr>
        <p:spPr bwMode="auto">
          <a:xfrm>
            <a:off x="3114675" y="6550223"/>
            <a:ext cx="40607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defRPr/>
            </a:pPr>
            <a:r>
              <a:rPr lang="en-US" sz="1400" dirty="0">
                <a:solidFill>
                  <a:srgbClr val="0070C0"/>
                </a:solidFill>
                <a:latin typeface="Arial Narrow" panose="020B0606020202030204" pitchFamily="34" charset="0"/>
              </a:rPr>
              <a:t>18-100 Introduction to Electrical and Computer Engineering</a:t>
            </a:r>
          </a:p>
        </p:txBody>
      </p:sp>
      <p:sp>
        <p:nvSpPr>
          <p:cNvPr id="1031" name="Text Box 18"/>
          <p:cNvSpPr txBox="1">
            <a:spLocks noChangeArrowheads="1"/>
          </p:cNvSpPr>
          <p:nvPr userDrawn="1"/>
        </p:nvSpPr>
        <p:spPr bwMode="auto">
          <a:xfrm>
            <a:off x="-14288" y="-42863"/>
            <a:ext cx="6831013"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defRPr/>
            </a:pPr>
            <a:r>
              <a:rPr lang="en-US" sz="1400" dirty="0">
                <a:solidFill>
                  <a:schemeClr val="bg1"/>
                </a:solidFill>
              </a:rPr>
              <a:t>18-100F21   L19 Data Communication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defRPr>
      </a:lvl2pPr>
      <a:lvl3pPr algn="ctr" rtl="0" eaLnBrk="0" fontAlgn="base" hangingPunct="0">
        <a:spcBef>
          <a:spcPct val="0"/>
        </a:spcBef>
        <a:spcAft>
          <a:spcPct val="0"/>
        </a:spcAft>
        <a:defRPr sz="4000" b="1">
          <a:solidFill>
            <a:schemeClr val="tx2"/>
          </a:solidFill>
          <a:latin typeface="Arial" pitchFamily="34" charset="0"/>
        </a:defRPr>
      </a:lvl3pPr>
      <a:lvl4pPr algn="ctr" rtl="0" eaLnBrk="0" fontAlgn="base" hangingPunct="0">
        <a:spcBef>
          <a:spcPct val="0"/>
        </a:spcBef>
        <a:spcAft>
          <a:spcPct val="0"/>
        </a:spcAft>
        <a:defRPr sz="4000" b="1">
          <a:solidFill>
            <a:schemeClr val="tx2"/>
          </a:solidFill>
          <a:latin typeface="Arial" pitchFamily="34" charset="0"/>
        </a:defRPr>
      </a:lvl4pPr>
      <a:lvl5pPr algn="ctr" rtl="0" eaLnBrk="0" fontAlgn="base" hangingPunct="0">
        <a:spcBef>
          <a:spcPct val="0"/>
        </a:spcBef>
        <a:spcAft>
          <a:spcPct val="0"/>
        </a:spcAft>
        <a:defRPr sz="4000" b="1">
          <a:solidFill>
            <a:schemeClr val="tx2"/>
          </a:solidFill>
          <a:latin typeface="Arial" pitchFamily="34" charset="0"/>
        </a:defRPr>
      </a:lvl5pPr>
      <a:lvl6pPr marL="457200" algn="ctr" rtl="0" eaLnBrk="0" fontAlgn="base" hangingPunct="0">
        <a:spcBef>
          <a:spcPct val="0"/>
        </a:spcBef>
        <a:spcAft>
          <a:spcPct val="0"/>
        </a:spcAft>
        <a:defRPr sz="4000" b="1">
          <a:solidFill>
            <a:schemeClr val="tx2"/>
          </a:solidFill>
          <a:latin typeface="Arial" pitchFamily="34" charset="0"/>
        </a:defRPr>
      </a:lvl6pPr>
      <a:lvl7pPr marL="914400" algn="ctr" rtl="0" eaLnBrk="0" fontAlgn="base" hangingPunct="0">
        <a:spcBef>
          <a:spcPct val="0"/>
        </a:spcBef>
        <a:spcAft>
          <a:spcPct val="0"/>
        </a:spcAft>
        <a:defRPr sz="4000" b="1">
          <a:solidFill>
            <a:schemeClr val="tx2"/>
          </a:solidFill>
          <a:latin typeface="Arial" pitchFamily="34" charset="0"/>
        </a:defRPr>
      </a:lvl7pPr>
      <a:lvl8pPr marL="1371600" algn="ctr" rtl="0" eaLnBrk="0" fontAlgn="base" hangingPunct="0">
        <a:spcBef>
          <a:spcPct val="0"/>
        </a:spcBef>
        <a:spcAft>
          <a:spcPct val="0"/>
        </a:spcAft>
        <a:defRPr sz="4000" b="1">
          <a:solidFill>
            <a:schemeClr val="tx2"/>
          </a:solidFill>
          <a:latin typeface="Arial" pitchFamily="34" charset="0"/>
        </a:defRPr>
      </a:lvl8pPr>
      <a:lvl9pPr marL="1828800" algn="ctr" rtl="0" eaLnBrk="0" fontAlgn="base" hangingPunct="0">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extLst>
      <p:ext uri="{BB962C8B-B14F-4D97-AF65-F5344CB8AC3E}">
        <p14:creationId xmlns:p14="http://schemas.microsoft.com/office/powerpoint/2010/main" val="334444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3.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9.jpeg"/><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7.wmf"/></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5.wmf"/><Relationship Id="rId3" Type="http://schemas.openxmlformats.org/officeDocument/2006/relationships/image" Target="../media/image24.png"/><Relationship Id="rId7" Type="http://schemas.openxmlformats.org/officeDocument/2006/relationships/image" Target="../media/image32.wmf"/><Relationship Id="rId12"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36.wmf"/><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oleObject" Target="../embeddings/oleObject10.bin"/><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3.wmf"/><Relationship Id="rId14" Type="http://schemas.openxmlformats.org/officeDocument/2006/relationships/image" Target="../media/image3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www.ietf.org/rfc/rfc2396.tx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8B14FAA-A8AC-4767-A013-592170C662A3}" type="slidenum">
              <a:rPr lang="en-US" altLang="en-US" i="0" smtClean="0">
                <a:solidFill>
                  <a:schemeClr val="bg1"/>
                </a:solidFill>
                <a:latin typeface="Times" panose="02020603050405020304" pitchFamily="18" charset="0"/>
              </a:rPr>
              <a:pPr/>
              <a:t>1</a:t>
            </a:fld>
            <a:r>
              <a:rPr lang="en-US" altLang="en-US" i="0">
                <a:solidFill>
                  <a:schemeClr val="bg1"/>
                </a:solidFill>
                <a:latin typeface="Times" panose="02020603050405020304" pitchFamily="18" charset="0"/>
              </a:rPr>
              <a:t> </a:t>
            </a:r>
          </a:p>
        </p:txBody>
      </p:sp>
      <p:sp>
        <p:nvSpPr>
          <p:cNvPr id="4099" name="Text Box 2"/>
          <p:cNvSpPr txBox="1">
            <a:spLocks noChangeArrowheads="1"/>
          </p:cNvSpPr>
          <p:nvPr/>
        </p:nvSpPr>
        <p:spPr bwMode="auto">
          <a:xfrm>
            <a:off x="659921" y="626853"/>
            <a:ext cx="61253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000" b="1" dirty="0">
                <a:solidFill>
                  <a:srgbClr val="FF3300"/>
                </a:solidFill>
                <a:latin typeface="Arial Narrow" panose="020B0606020202030204" pitchFamily="34" charset="0"/>
              </a:rPr>
              <a:t>18-100  Introduction to Electrical and Computer Engineering</a:t>
            </a:r>
          </a:p>
        </p:txBody>
      </p:sp>
      <p:sp>
        <p:nvSpPr>
          <p:cNvPr id="4100" name="Text Box 4"/>
          <p:cNvSpPr txBox="1">
            <a:spLocks noChangeArrowheads="1"/>
          </p:cNvSpPr>
          <p:nvPr/>
        </p:nvSpPr>
        <p:spPr bwMode="auto">
          <a:xfrm>
            <a:off x="778002" y="2554210"/>
            <a:ext cx="72739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0063" indent="-1770063">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000" b="1" dirty="0">
                <a:latin typeface="Arial Narrow" panose="020B0606020202030204" pitchFamily="34" charset="0"/>
              </a:rPr>
              <a:t>Lecture  18 </a:t>
            </a:r>
            <a:r>
              <a:rPr lang="en-US" altLang="en-US" sz="2400" b="1" dirty="0">
                <a:latin typeface="Arial Narrow" panose="020B0606020202030204" pitchFamily="34" charset="0"/>
              </a:rPr>
              <a:t>	          </a:t>
            </a:r>
          </a:p>
          <a:p>
            <a:pPr eaLnBrk="1" hangingPunct="1"/>
            <a:endParaRPr lang="en-US" altLang="en-US" sz="2400" b="1" dirty="0">
              <a:solidFill>
                <a:srgbClr val="FF3300"/>
              </a:solidFill>
              <a:latin typeface="Helvetica" panose="020B0604020202020204" pitchFamily="34" charset="0"/>
            </a:endParaRPr>
          </a:p>
          <a:p>
            <a:pPr eaLnBrk="1" hangingPunct="1"/>
            <a:endParaRPr lang="en-US" altLang="en-US" sz="2400" b="1" dirty="0">
              <a:solidFill>
                <a:srgbClr val="FF3300"/>
              </a:solidFill>
              <a:latin typeface="Helvetica" panose="020B0604020202020204" pitchFamily="34" charset="0"/>
            </a:endParaRPr>
          </a:p>
          <a:p>
            <a:pPr eaLnBrk="1" hangingPunct="1"/>
            <a:r>
              <a:rPr lang="en-US" altLang="en-US" sz="3600" b="1" dirty="0">
                <a:solidFill>
                  <a:srgbClr val="FF3300"/>
                </a:solidFill>
                <a:latin typeface="Arial Narrow" panose="020B0606020202030204" pitchFamily="34" charset="0"/>
              </a:rPr>
              <a:t>                   Data Communications</a:t>
            </a:r>
          </a:p>
        </p:txBody>
      </p:sp>
      <p:sp>
        <p:nvSpPr>
          <p:cNvPr id="4101" name="Rectangle 6"/>
          <p:cNvSpPr>
            <a:spLocks noChangeArrowheads="1"/>
          </p:cNvSpPr>
          <p:nvPr/>
        </p:nvSpPr>
        <p:spPr bwMode="auto">
          <a:xfrm>
            <a:off x="762000" y="1066800"/>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10</a:t>
            </a:fld>
            <a:r>
              <a:rPr lang="en-US" altLang="en-US"/>
              <a:t> </a:t>
            </a: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60" name="Rectangle 59"/>
          <p:cNvSpPr/>
          <p:nvPr/>
        </p:nvSpPr>
        <p:spPr bwMode="auto">
          <a:xfrm>
            <a:off x="960632" y="1850403"/>
            <a:ext cx="1998406" cy="464574"/>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Application</a:t>
            </a:r>
          </a:p>
        </p:txBody>
      </p:sp>
      <p:sp>
        <p:nvSpPr>
          <p:cNvPr id="61" name="Rectangle 60"/>
          <p:cNvSpPr/>
          <p:nvPr/>
        </p:nvSpPr>
        <p:spPr bwMode="auto">
          <a:xfrm>
            <a:off x="958174" y="2322351"/>
            <a:ext cx="1998406" cy="77024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Transport</a:t>
            </a:r>
          </a:p>
        </p:txBody>
      </p:sp>
      <p:sp>
        <p:nvSpPr>
          <p:cNvPr id="62" name="Rectangle 61"/>
          <p:cNvSpPr/>
          <p:nvPr/>
        </p:nvSpPr>
        <p:spPr bwMode="auto">
          <a:xfrm>
            <a:off x="963090" y="3092592"/>
            <a:ext cx="1998406" cy="85268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Network</a:t>
            </a:r>
          </a:p>
        </p:txBody>
      </p:sp>
      <p:sp>
        <p:nvSpPr>
          <p:cNvPr id="63" name="Rectangle 62"/>
          <p:cNvSpPr/>
          <p:nvPr/>
        </p:nvSpPr>
        <p:spPr bwMode="auto">
          <a:xfrm>
            <a:off x="953412" y="4674741"/>
            <a:ext cx="1998406" cy="91555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Physical</a:t>
            </a:r>
          </a:p>
        </p:txBody>
      </p:sp>
      <p:sp>
        <p:nvSpPr>
          <p:cNvPr id="64" name="Rectangle 63"/>
          <p:cNvSpPr/>
          <p:nvPr/>
        </p:nvSpPr>
        <p:spPr bwMode="auto">
          <a:xfrm>
            <a:off x="959262" y="3945274"/>
            <a:ext cx="1992555" cy="72946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Link</a:t>
            </a:r>
          </a:p>
        </p:txBody>
      </p:sp>
      <p:sp>
        <p:nvSpPr>
          <p:cNvPr id="67" name="Right Arrow 66"/>
          <p:cNvSpPr/>
          <p:nvPr/>
        </p:nvSpPr>
        <p:spPr bwMode="auto">
          <a:xfrm>
            <a:off x="426880" y="4175536"/>
            <a:ext cx="394447" cy="268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86" name="Text Box 2"/>
          <p:cNvSpPr txBox="1">
            <a:spLocks noChangeArrowheads="1"/>
          </p:cNvSpPr>
          <p:nvPr/>
        </p:nvSpPr>
        <p:spPr bwMode="auto">
          <a:xfrm>
            <a:off x="426880" y="401278"/>
            <a:ext cx="1654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b="1" dirty="0">
                <a:solidFill>
                  <a:srgbClr val="FF0000"/>
                </a:solidFill>
                <a:latin typeface="Arial Narrow" panose="020B0606020202030204" pitchFamily="34" charset="0"/>
              </a:rPr>
              <a:t>Link Layer</a:t>
            </a:r>
            <a:endParaRPr lang="en-US" altLang="en-US" sz="2800" b="1" dirty="0">
              <a:solidFill>
                <a:srgbClr val="FF0000"/>
              </a:solidFill>
              <a:latin typeface="Arial Narrow" panose="020B0606020202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274C28-C95C-4C35-A491-4456D6BADE98}"/>
              </a:ext>
            </a:extLst>
          </p:cNvPr>
          <p:cNvSpPr txBox="1"/>
          <p:nvPr/>
        </p:nvSpPr>
        <p:spPr>
          <a:xfrm>
            <a:off x="3059847" y="1850403"/>
            <a:ext cx="5899218" cy="3693319"/>
          </a:xfrm>
          <a:prstGeom prst="rect">
            <a:avLst/>
          </a:prstGeom>
          <a:noFill/>
        </p:spPr>
        <p:txBody>
          <a:bodyPr wrap="square" rtlCol="0">
            <a:spAutoFit/>
          </a:bodyPr>
          <a:lstStyle/>
          <a:p>
            <a:r>
              <a:rPr lang="en-US" i="0" dirty="0"/>
              <a:t>The messages sent and received by application programs</a:t>
            </a:r>
          </a:p>
          <a:p>
            <a:endParaRPr lang="en-US" i="0" dirty="0"/>
          </a:p>
          <a:p>
            <a:r>
              <a:rPr lang="en-US" i="0" dirty="0"/>
              <a:t>The end-to-end connection as seen by a programmer</a:t>
            </a:r>
          </a:p>
          <a:p>
            <a:endParaRPr lang="en-US" i="0" dirty="0"/>
          </a:p>
          <a:p>
            <a:r>
              <a:rPr lang="en-US" i="0" dirty="0"/>
              <a:t>The decision making needed to steer a message from source to destination through an inter-network</a:t>
            </a:r>
          </a:p>
          <a:p>
            <a:endParaRPr lang="en-US" i="0" dirty="0"/>
          </a:p>
          <a:p>
            <a:r>
              <a:rPr lang="en-US" b="1" i="0" dirty="0"/>
              <a:t>The management of the physical channel for communication</a:t>
            </a:r>
          </a:p>
          <a:p>
            <a:endParaRPr lang="en-US" b="1" i="0" dirty="0"/>
          </a:p>
          <a:p>
            <a:r>
              <a:rPr lang="en-US" i="0" dirty="0"/>
              <a:t>The specification for the hardware that enables the signaling between or among devices</a:t>
            </a:r>
          </a:p>
        </p:txBody>
      </p:sp>
    </p:spTree>
    <p:extLst>
      <p:ext uri="{BB962C8B-B14F-4D97-AF65-F5344CB8AC3E}">
        <p14:creationId xmlns:p14="http://schemas.microsoft.com/office/powerpoint/2010/main" val="13398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11</a:t>
            </a:fld>
            <a:r>
              <a:rPr lang="en-US" altLang="en-US"/>
              <a:t> </a:t>
            </a:r>
          </a:p>
        </p:txBody>
      </p:sp>
      <p:sp>
        <p:nvSpPr>
          <p:cNvPr id="4" name="Text Box 2"/>
          <p:cNvSpPr txBox="1">
            <a:spLocks noChangeArrowheads="1"/>
          </p:cNvSpPr>
          <p:nvPr/>
        </p:nvSpPr>
        <p:spPr bwMode="auto">
          <a:xfrm>
            <a:off x="403369" y="471808"/>
            <a:ext cx="7385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FF0000"/>
                </a:solidFill>
                <a:latin typeface="Arial Narrow" panose="020B0606020202030204" pitchFamily="34" charset="0"/>
              </a:rPr>
              <a:t>Link Layer</a:t>
            </a:r>
            <a:r>
              <a:rPr lang="en-US" altLang="en-US" sz="2400" b="1" dirty="0">
                <a:solidFill>
                  <a:srgbClr val="002060"/>
                </a:solidFill>
                <a:latin typeface="Arial Narrow" panose="020B0606020202030204" pitchFamily="34" charset="0"/>
              </a:rPr>
              <a:t>                                  Framing is critically important</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3" name="Rectangle 2"/>
          <p:cNvSpPr/>
          <p:nvPr/>
        </p:nvSpPr>
        <p:spPr bwMode="auto">
          <a:xfrm>
            <a:off x="620602" y="3076567"/>
            <a:ext cx="842076" cy="36195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Preamble</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7" name="Rectangle 6"/>
          <p:cNvSpPr/>
          <p:nvPr/>
        </p:nvSpPr>
        <p:spPr bwMode="auto">
          <a:xfrm>
            <a:off x="1468310" y="3075990"/>
            <a:ext cx="1856331" cy="361950"/>
          </a:xfrm>
          <a:prstGeom prst="rect">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Destination MAC Address</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8" name="Rectangle 7"/>
          <p:cNvSpPr/>
          <p:nvPr/>
        </p:nvSpPr>
        <p:spPr bwMode="auto">
          <a:xfrm>
            <a:off x="3332128" y="3079101"/>
            <a:ext cx="1585344" cy="361950"/>
          </a:xfrm>
          <a:prstGeom prst="rect">
            <a:avLst/>
          </a:prstGeom>
          <a:solidFill>
            <a:srgbClr val="33CC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Source MAC Address</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9" name="Rectangle 8"/>
          <p:cNvSpPr/>
          <p:nvPr/>
        </p:nvSpPr>
        <p:spPr bwMode="auto">
          <a:xfrm>
            <a:off x="4925311" y="3079101"/>
            <a:ext cx="404556" cy="361950"/>
          </a:xfrm>
          <a:prstGeom prst="rect">
            <a:avLst/>
          </a:prstGeom>
          <a:solidFill>
            <a:schemeClr val="bg1">
              <a:lumMod val="75000"/>
              <a:alpha val="4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DT</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10" name="Rectangle 9"/>
          <p:cNvSpPr/>
          <p:nvPr/>
        </p:nvSpPr>
        <p:spPr bwMode="auto">
          <a:xfrm>
            <a:off x="6196012" y="3079101"/>
            <a:ext cx="1216603" cy="361950"/>
          </a:xfrm>
          <a:prstGeom prst="rect">
            <a:avLst/>
          </a:prstGeom>
          <a:solidFill>
            <a:srgbClr val="FFFF00">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Data (Payload)</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11" name="Rectangle 10"/>
          <p:cNvSpPr/>
          <p:nvPr/>
        </p:nvSpPr>
        <p:spPr bwMode="auto">
          <a:xfrm>
            <a:off x="7412615" y="3079101"/>
            <a:ext cx="649111" cy="361950"/>
          </a:xfrm>
          <a:prstGeom prst="rect">
            <a:avLst/>
          </a:prstGeom>
          <a:solidFill>
            <a:srgbClr val="FFCC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FCS</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28" name="Rectangle 27"/>
          <p:cNvSpPr/>
          <p:nvPr/>
        </p:nvSpPr>
        <p:spPr bwMode="auto">
          <a:xfrm>
            <a:off x="5328818" y="3077752"/>
            <a:ext cx="430226" cy="361950"/>
          </a:xfrm>
          <a:prstGeom prst="rect">
            <a:avLst/>
          </a:prstGeom>
          <a:solidFill>
            <a:srgbClr val="FFC000">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NH</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29" name="Rectangle 28"/>
          <p:cNvSpPr/>
          <p:nvPr/>
        </p:nvSpPr>
        <p:spPr bwMode="auto">
          <a:xfrm>
            <a:off x="5756347" y="3076403"/>
            <a:ext cx="430226" cy="361950"/>
          </a:xfrm>
          <a:prstGeom prst="rect">
            <a:avLst/>
          </a:prstGeom>
          <a:solidFill>
            <a:srgbClr val="FFCCFF">
              <a:alpha val="4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i="0" dirty="0">
                <a:latin typeface="Arial Narrow" panose="020B0606020202030204" pitchFamily="34" charset="0"/>
              </a:rPr>
              <a:t>TH</a:t>
            </a:r>
            <a:endParaRPr kumimoji="0" lang="en-US" sz="1400" b="0" i="0" u="none" strike="noStrike" cap="none" normalizeH="0" baseline="0" dirty="0">
              <a:ln>
                <a:noFill/>
              </a:ln>
              <a:solidFill>
                <a:schemeClr val="tx1"/>
              </a:solidFill>
              <a:effectLst/>
              <a:latin typeface="Arial Narrow" panose="020B0606020202030204" pitchFamily="34" charset="0"/>
            </a:endParaRPr>
          </a:p>
        </p:txBody>
      </p:sp>
      <p:sp>
        <p:nvSpPr>
          <p:cNvPr id="30" name="TextBox 29"/>
          <p:cNvSpPr txBox="1"/>
          <p:nvPr/>
        </p:nvSpPr>
        <p:spPr>
          <a:xfrm>
            <a:off x="471170" y="3420364"/>
            <a:ext cx="1112612" cy="276999"/>
          </a:xfrm>
          <a:prstGeom prst="rect">
            <a:avLst/>
          </a:prstGeom>
          <a:noFill/>
        </p:spPr>
        <p:txBody>
          <a:bodyPr wrap="none" rtlCol="0">
            <a:spAutoFit/>
          </a:bodyPr>
          <a:lstStyle/>
          <a:p>
            <a:r>
              <a:rPr lang="en-US" sz="1200" i="0" dirty="0"/>
              <a:t>1010      1011</a:t>
            </a:r>
          </a:p>
        </p:txBody>
      </p:sp>
      <p:sp>
        <p:nvSpPr>
          <p:cNvPr id="38" name="TextBox 37"/>
          <p:cNvSpPr txBox="1"/>
          <p:nvPr/>
        </p:nvSpPr>
        <p:spPr>
          <a:xfrm>
            <a:off x="591782" y="3776263"/>
            <a:ext cx="7694414" cy="1357295"/>
          </a:xfrm>
          <a:prstGeom prst="rect">
            <a:avLst/>
          </a:prstGeom>
          <a:noFill/>
        </p:spPr>
        <p:txBody>
          <a:bodyPr wrap="none" rtlCol="0">
            <a:spAutoFit/>
          </a:bodyPr>
          <a:lstStyle/>
          <a:p>
            <a:pPr>
              <a:lnSpc>
                <a:spcPct val="105000"/>
              </a:lnSpc>
              <a:spcBef>
                <a:spcPts val="600"/>
              </a:spcBef>
            </a:pPr>
            <a:r>
              <a:rPr lang="en-US" sz="1600" i="0" dirty="0">
                <a:latin typeface="Arial Narrow" panose="020B0606020202030204" pitchFamily="34" charset="0"/>
              </a:rPr>
              <a:t>Preamble:  A sequence of alternating 1 and 0 to alert computer with “11” to indicate the frame is next. </a:t>
            </a:r>
          </a:p>
          <a:p>
            <a:pPr>
              <a:lnSpc>
                <a:spcPct val="105000"/>
              </a:lnSpc>
              <a:spcBef>
                <a:spcPts val="600"/>
              </a:spcBef>
            </a:pPr>
            <a:r>
              <a:rPr lang="en-US" sz="1600" i="0" dirty="0">
                <a:latin typeface="Arial Narrow" panose="020B0606020202030204" pitchFamily="34" charset="0"/>
              </a:rPr>
              <a:t>DT:             Data Type</a:t>
            </a:r>
          </a:p>
          <a:p>
            <a:pPr>
              <a:lnSpc>
                <a:spcPct val="105000"/>
              </a:lnSpc>
              <a:spcBef>
                <a:spcPts val="1200"/>
              </a:spcBef>
            </a:pPr>
            <a:r>
              <a:rPr lang="en-US" sz="1600" i="0" dirty="0">
                <a:latin typeface="Arial Narrow" panose="020B0606020202030204" pitchFamily="34" charset="0"/>
              </a:rPr>
              <a:t>FCS:          Frame Check Sequence       </a:t>
            </a:r>
          </a:p>
          <a:p>
            <a:pPr>
              <a:lnSpc>
                <a:spcPct val="105000"/>
              </a:lnSpc>
              <a:spcBef>
                <a:spcPts val="0"/>
              </a:spcBef>
            </a:pPr>
            <a:r>
              <a:rPr lang="en-US" sz="1600" i="0" dirty="0">
                <a:latin typeface="Arial Narrow" panose="020B0606020202030204" pitchFamily="34" charset="0"/>
              </a:rPr>
              <a:t>                  Using Cyclic Redundancy Code to Check the Fidelity of the Data Sent</a:t>
            </a:r>
          </a:p>
        </p:txBody>
      </p:sp>
      <p:sp>
        <p:nvSpPr>
          <p:cNvPr id="6" name="Rectangle 5"/>
          <p:cNvSpPr/>
          <p:nvPr/>
        </p:nvSpPr>
        <p:spPr bwMode="auto">
          <a:xfrm>
            <a:off x="5330094" y="3068053"/>
            <a:ext cx="2079316" cy="360947"/>
          </a:xfrm>
          <a:prstGeom prst="rect">
            <a:avLst/>
          </a:prstGeom>
          <a:solidFill>
            <a:schemeClr val="bg1">
              <a:lumMod val="95000"/>
              <a:alpha val="7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2" name="Rectangle 11"/>
          <p:cNvSpPr/>
          <p:nvPr/>
        </p:nvSpPr>
        <p:spPr>
          <a:xfrm>
            <a:off x="654212" y="5211528"/>
            <a:ext cx="5157181" cy="369332"/>
          </a:xfrm>
          <a:prstGeom prst="rect">
            <a:avLst/>
          </a:prstGeom>
        </p:spPr>
        <p:txBody>
          <a:bodyPr wrap="none">
            <a:spAutoFit/>
          </a:bodyPr>
          <a:lstStyle/>
          <a:p>
            <a:r>
              <a:rPr lang="en-US" dirty="0">
                <a:latin typeface="Arial Narrow" panose="020B0606020202030204" pitchFamily="34" charset="0"/>
              </a:rPr>
              <a:t>Media access control (MAC) address:    Hardware address </a:t>
            </a:r>
            <a:endParaRPr lang="en-US" dirty="0"/>
          </a:p>
        </p:txBody>
      </p:sp>
      <p:pic>
        <p:nvPicPr>
          <p:cNvPr id="17" name="Picture 6" descr="File:MAC address barcode 00-17-4F-08-5D-69.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43" y="5710576"/>
            <a:ext cx="2108303" cy="5825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49BE729-AB55-4120-981C-B09BB4D532C7}"/>
              </a:ext>
            </a:extLst>
          </p:cNvPr>
          <p:cNvSpPr txBox="1"/>
          <p:nvPr/>
        </p:nvSpPr>
        <p:spPr>
          <a:xfrm>
            <a:off x="591782" y="1351052"/>
            <a:ext cx="4621778" cy="1477328"/>
          </a:xfrm>
          <a:prstGeom prst="rect">
            <a:avLst/>
          </a:prstGeom>
          <a:noFill/>
        </p:spPr>
        <p:txBody>
          <a:bodyPr wrap="none" rtlCol="0">
            <a:spAutoFit/>
          </a:bodyPr>
          <a:lstStyle/>
          <a:p>
            <a:r>
              <a:rPr lang="en-US" i="0" dirty="0"/>
              <a:t>Framing breaks data into manageable units</a:t>
            </a:r>
          </a:p>
          <a:p>
            <a:pPr marL="285750" indent="-285750">
              <a:buFont typeface="Arial" panose="020B0604020202020204" pitchFamily="34" charset="0"/>
              <a:buChar char="•"/>
            </a:pPr>
            <a:r>
              <a:rPr lang="en-US" i="0" dirty="0"/>
              <a:t>Easily identifiable beginning and end</a:t>
            </a:r>
          </a:p>
          <a:p>
            <a:pPr marL="285750" indent="-285750">
              <a:buFont typeface="Arial" panose="020B0604020202020204" pitchFamily="34" charset="0"/>
              <a:buChar char="•"/>
            </a:pPr>
            <a:r>
              <a:rPr lang="en-US" i="0" dirty="0"/>
              <a:t>Identify sender and receiver</a:t>
            </a:r>
          </a:p>
          <a:p>
            <a:pPr marL="285750" indent="-285750">
              <a:buFont typeface="Arial" panose="020B0604020202020204" pitchFamily="34" charset="0"/>
              <a:buChar char="•"/>
            </a:pPr>
            <a:r>
              <a:rPr lang="en-US" i="0" dirty="0"/>
              <a:t>Carry data</a:t>
            </a:r>
          </a:p>
          <a:p>
            <a:pPr marL="285750" indent="-285750">
              <a:buFont typeface="Arial" panose="020B0604020202020204" pitchFamily="34" charset="0"/>
              <a:buChar char="•"/>
            </a:pPr>
            <a:r>
              <a:rPr lang="en-US" i="0" dirty="0"/>
              <a:t>Provide a way to verify the data</a:t>
            </a:r>
          </a:p>
        </p:txBody>
      </p:sp>
    </p:spTree>
    <p:extLst>
      <p:ext uri="{BB962C8B-B14F-4D97-AF65-F5344CB8AC3E}">
        <p14:creationId xmlns:p14="http://schemas.microsoft.com/office/powerpoint/2010/main" val="284042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4909114-E57B-499E-B150-78245BBCE5B1}"/>
              </a:ext>
            </a:extLst>
          </p:cNvPr>
          <p:cNvSpPr>
            <a:spLocks noGrp="1" noChangeArrowheads="1"/>
          </p:cNvSpPr>
          <p:nvPr>
            <p:ph type="title"/>
          </p:nvPr>
        </p:nvSpPr>
        <p:spPr>
          <a:xfrm>
            <a:off x="564655" y="354640"/>
            <a:ext cx="8296806" cy="571500"/>
          </a:xfrm>
        </p:spPr>
        <p:txBody>
          <a:bodyPr>
            <a:normAutofit/>
          </a:bodyPr>
          <a:lstStyle/>
          <a:p>
            <a:pPr algn="l"/>
            <a:r>
              <a:rPr lang="en-US" altLang="en-US" sz="2800" dirty="0">
                <a:solidFill>
                  <a:srgbClr val="002060"/>
                </a:solidFill>
              </a:rPr>
              <a:t>A Lesson In Sharing: Pure Aloha</a:t>
            </a:r>
          </a:p>
        </p:txBody>
      </p:sp>
      <p:sp>
        <p:nvSpPr>
          <p:cNvPr id="67587" name="Rectangle 3">
            <a:extLst>
              <a:ext uri="{FF2B5EF4-FFF2-40B4-BE49-F238E27FC236}">
                <a16:creationId xmlns:a16="http://schemas.microsoft.com/office/drawing/2014/main" id="{2A5A4525-4E84-4BC9-A5F0-BBFBB717D5F0}"/>
              </a:ext>
            </a:extLst>
          </p:cNvPr>
          <p:cNvSpPr>
            <a:spLocks noGrp="1" noChangeArrowheads="1"/>
          </p:cNvSpPr>
          <p:nvPr>
            <p:ph idx="1"/>
          </p:nvPr>
        </p:nvSpPr>
        <p:spPr>
          <a:xfrm>
            <a:off x="935965" y="1099335"/>
            <a:ext cx="7435970" cy="5352836"/>
          </a:xfrm>
        </p:spPr>
        <p:txBody>
          <a:bodyPr>
            <a:noAutofit/>
          </a:bodyPr>
          <a:lstStyle/>
          <a:p>
            <a:pPr>
              <a:lnSpc>
                <a:spcPct val="90000"/>
              </a:lnSpc>
            </a:pPr>
            <a:r>
              <a:rPr lang="en-US" altLang="en-US" sz="1600" dirty="0"/>
              <a:t>Circa 1970</a:t>
            </a:r>
          </a:p>
          <a:p>
            <a:pPr marL="0" indent="0">
              <a:lnSpc>
                <a:spcPct val="90000"/>
              </a:lnSpc>
              <a:buNone/>
            </a:pPr>
            <a:endParaRPr lang="en-US" altLang="en-US" sz="1600" dirty="0"/>
          </a:p>
          <a:p>
            <a:pPr>
              <a:lnSpc>
                <a:spcPct val="90000"/>
              </a:lnSpc>
            </a:pPr>
            <a:r>
              <a:rPr lang="en-US" altLang="en-US" sz="1600" dirty="0"/>
              <a:t>Originally developed for terrestrial radio at Univ. of Hawaii, it illustrates the principles of a </a:t>
            </a:r>
            <a:r>
              <a:rPr lang="en-US" altLang="en-US" sz="1600" i="1" dirty="0"/>
              <a:t>contention-based </a:t>
            </a:r>
            <a:r>
              <a:rPr lang="en-US" altLang="en-US" sz="1600" dirty="0"/>
              <a:t>MAC protocol on any broadcast media.</a:t>
            </a:r>
          </a:p>
          <a:p>
            <a:pPr>
              <a:lnSpc>
                <a:spcPct val="90000"/>
              </a:lnSpc>
            </a:pPr>
            <a:endParaRPr lang="en-US" altLang="en-US" sz="1600" dirty="0"/>
          </a:p>
          <a:p>
            <a:pPr>
              <a:lnSpc>
                <a:spcPct val="90000"/>
              </a:lnSpc>
            </a:pPr>
            <a:r>
              <a:rPr lang="en-US" altLang="en-US" sz="1600" dirty="0"/>
              <a:t>Senders transmit whenever they want</a:t>
            </a:r>
          </a:p>
          <a:p>
            <a:pPr>
              <a:lnSpc>
                <a:spcPct val="90000"/>
              </a:lnSpc>
            </a:pPr>
            <a:endParaRPr lang="en-US" altLang="en-US" sz="1600" dirty="0"/>
          </a:p>
          <a:p>
            <a:pPr>
              <a:lnSpc>
                <a:spcPct val="90000"/>
              </a:lnSpc>
            </a:pPr>
            <a:r>
              <a:rPr lang="en-US" altLang="en-US" sz="1600" dirty="0"/>
              <a:t>If any two transmission over lap – even by one bit, they are garbled. This is called a </a:t>
            </a:r>
            <a:r>
              <a:rPr lang="en-US" altLang="en-US" sz="1600" i="1" dirty="0"/>
              <a:t>collision.</a:t>
            </a:r>
          </a:p>
          <a:p>
            <a:pPr lvl="1">
              <a:lnSpc>
                <a:spcPct val="90000"/>
              </a:lnSpc>
            </a:pPr>
            <a:r>
              <a:rPr lang="en-US" altLang="en-US" sz="1600" b="1" i="1" dirty="0"/>
              <a:t>Unlike I</a:t>
            </a:r>
            <a:r>
              <a:rPr lang="en-US" altLang="en-US" sz="1600" b="1" i="1" baseline="30000" dirty="0"/>
              <a:t>2</a:t>
            </a:r>
            <a:r>
              <a:rPr lang="en-US" altLang="en-US" sz="1600" b="1" i="1" dirty="0"/>
              <a:t>C, collisions destroy both frames. </a:t>
            </a:r>
          </a:p>
          <a:p>
            <a:pPr lvl="1">
              <a:lnSpc>
                <a:spcPct val="90000"/>
              </a:lnSpc>
            </a:pPr>
            <a:r>
              <a:rPr lang="en-US" altLang="en-US" sz="1600" b="1" i="1" dirty="0"/>
              <a:t>The distance makes it impossible for them to align. The bit time would need to be too long. </a:t>
            </a:r>
          </a:p>
          <a:p>
            <a:pPr>
              <a:lnSpc>
                <a:spcPct val="90000"/>
              </a:lnSpc>
            </a:pPr>
            <a:endParaRPr lang="en-US" altLang="en-US" sz="1600" dirty="0"/>
          </a:p>
          <a:p>
            <a:pPr>
              <a:lnSpc>
                <a:spcPct val="90000"/>
              </a:lnSpc>
            </a:pPr>
            <a:r>
              <a:rPr lang="en-US" altLang="en-US" sz="1600" dirty="0"/>
              <a:t>Collisions are detected by listening and verifying checksum. </a:t>
            </a:r>
          </a:p>
          <a:p>
            <a:pPr>
              <a:lnSpc>
                <a:spcPct val="90000"/>
              </a:lnSpc>
            </a:pPr>
            <a:endParaRPr lang="en-US" altLang="en-US" sz="1600" dirty="0"/>
          </a:p>
          <a:p>
            <a:pPr>
              <a:lnSpc>
                <a:spcPct val="90000"/>
              </a:lnSpc>
            </a:pPr>
            <a:r>
              <a:rPr lang="en-US" altLang="en-US" sz="1600" dirty="0"/>
              <a:t>Garbled frames are resent after a random delay. </a:t>
            </a:r>
          </a:p>
          <a:p>
            <a:pPr>
              <a:lnSpc>
                <a:spcPct val="90000"/>
              </a:lnSpc>
            </a:pPr>
            <a:endParaRPr lang="en-US" altLang="en-US" sz="1600" dirty="0"/>
          </a:p>
          <a:p>
            <a:pPr>
              <a:lnSpc>
                <a:spcPct val="90000"/>
              </a:lnSpc>
            </a:pPr>
            <a:r>
              <a:rPr lang="en-US" altLang="en-US" sz="1600" dirty="0"/>
              <a:t>Resent frames may also collide. </a:t>
            </a:r>
          </a:p>
          <a:p>
            <a:pPr>
              <a:lnSpc>
                <a:spcPct val="90000"/>
              </a:lnSpc>
            </a:pPr>
            <a:endParaRPr lang="en-US" altLang="en-US" sz="1600" dirty="0"/>
          </a:p>
          <a:p>
            <a:pPr>
              <a:lnSpc>
                <a:spcPct val="90000"/>
              </a:lnSpc>
            </a:pPr>
            <a:r>
              <a:rPr lang="en-US" altLang="en-US" sz="1600" dirty="0"/>
              <a:t>Resending frames does, of course, waste the channel</a:t>
            </a:r>
          </a:p>
        </p:txBody>
      </p:sp>
      <p:sp>
        <p:nvSpPr>
          <p:cNvPr id="4" name="Rectangle 3">
            <a:extLst>
              <a:ext uri="{FF2B5EF4-FFF2-40B4-BE49-F238E27FC236}">
                <a16:creationId xmlns:a16="http://schemas.microsoft.com/office/drawing/2014/main" id="{49FBFBD8-095B-4E98-8CA4-A126EF8BF163}"/>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EE66-55BC-49F2-A41C-456DA3421714}"/>
              </a:ext>
            </a:extLst>
          </p:cNvPr>
          <p:cNvSpPr>
            <a:spLocks noGrp="1"/>
          </p:cNvSpPr>
          <p:nvPr>
            <p:ph type="title"/>
          </p:nvPr>
        </p:nvSpPr>
        <p:spPr>
          <a:xfrm>
            <a:off x="457200" y="274638"/>
            <a:ext cx="8229600" cy="572979"/>
          </a:xfrm>
        </p:spPr>
        <p:txBody>
          <a:bodyPr/>
          <a:lstStyle/>
          <a:p>
            <a:pPr algn="l"/>
            <a:r>
              <a:rPr lang="en-US" altLang="en-US" sz="2800" dirty="0">
                <a:solidFill>
                  <a:srgbClr val="002060"/>
                </a:solidFill>
              </a:rPr>
              <a:t>A Lesson In Sharing: Pure Aloha</a:t>
            </a:r>
            <a:endParaRPr lang="en-US" sz="2800" dirty="0">
              <a:solidFill>
                <a:srgbClr val="002060"/>
              </a:solidFill>
            </a:endParaRPr>
          </a:p>
        </p:txBody>
      </p:sp>
      <p:sp>
        <p:nvSpPr>
          <p:cNvPr id="4" name="Line 3">
            <a:extLst>
              <a:ext uri="{FF2B5EF4-FFF2-40B4-BE49-F238E27FC236}">
                <a16:creationId xmlns:a16="http://schemas.microsoft.com/office/drawing/2014/main" id="{00BFAE76-9307-441F-92F6-4237088877CF}"/>
              </a:ext>
            </a:extLst>
          </p:cNvPr>
          <p:cNvSpPr>
            <a:spLocks noChangeShapeType="1"/>
          </p:cNvSpPr>
          <p:nvPr/>
        </p:nvSpPr>
        <p:spPr bwMode="auto">
          <a:xfrm>
            <a:off x="1975967" y="2593339"/>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2CCFED77-CB52-416F-99FC-F5BCD6C56BF0}"/>
              </a:ext>
            </a:extLst>
          </p:cNvPr>
          <p:cNvSpPr>
            <a:spLocks noChangeShapeType="1"/>
          </p:cNvSpPr>
          <p:nvPr/>
        </p:nvSpPr>
        <p:spPr bwMode="auto">
          <a:xfrm>
            <a:off x="1975967" y="2896948"/>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5">
            <a:extLst>
              <a:ext uri="{FF2B5EF4-FFF2-40B4-BE49-F238E27FC236}">
                <a16:creationId xmlns:a16="http://schemas.microsoft.com/office/drawing/2014/main" id="{0881D45E-BB4C-431E-8B34-0D0E7E273CD1}"/>
              </a:ext>
            </a:extLst>
          </p:cNvPr>
          <p:cNvSpPr>
            <a:spLocks noChangeShapeType="1"/>
          </p:cNvSpPr>
          <p:nvPr/>
        </p:nvSpPr>
        <p:spPr bwMode="auto">
          <a:xfrm>
            <a:off x="1975967" y="3199367"/>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a:extLst>
              <a:ext uri="{FF2B5EF4-FFF2-40B4-BE49-F238E27FC236}">
                <a16:creationId xmlns:a16="http://schemas.microsoft.com/office/drawing/2014/main" id="{09467895-1049-49D9-8FCB-2A296EF9C134}"/>
              </a:ext>
            </a:extLst>
          </p:cNvPr>
          <p:cNvSpPr>
            <a:spLocks noChangeShapeType="1"/>
          </p:cNvSpPr>
          <p:nvPr/>
        </p:nvSpPr>
        <p:spPr bwMode="auto">
          <a:xfrm>
            <a:off x="1975967" y="3501785"/>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7">
            <a:extLst>
              <a:ext uri="{FF2B5EF4-FFF2-40B4-BE49-F238E27FC236}">
                <a16:creationId xmlns:a16="http://schemas.microsoft.com/office/drawing/2014/main" id="{0175479E-8FD8-4959-B0CC-AC0F5F21A643}"/>
              </a:ext>
            </a:extLst>
          </p:cNvPr>
          <p:cNvSpPr>
            <a:spLocks noChangeShapeType="1"/>
          </p:cNvSpPr>
          <p:nvPr/>
        </p:nvSpPr>
        <p:spPr bwMode="auto">
          <a:xfrm>
            <a:off x="1975967" y="3804204"/>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8">
            <a:extLst>
              <a:ext uri="{FF2B5EF4-FFF2-40B4-BE49-F238E27FC236}">
                <a16:creationId xmlns:a16="http://schemas.microsoft.com/office/drawing/2014/main" id="{9981D004-6BB4-40B6-81AD-AC58DDEAC260}"/>
              </a:ext>
            </a:extLst>
          </p:cNvPr>
          <p:cNvSpPr>
            <a:spLocks noChangeShapeType="1"/>
          </p:cNvSpPr>
          <p:nvPr/>
        </p:nvSpPr>
        <p:spPr bwMode="auto">
          <a:xfrm>
            <a:off x="1975967" y="4107814"/>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9">
            <a:extLst>
              <a:ext uri="{FF2B5EF4-FFF2-40B4-BE49-F238E27FC236}">
                <a16:creationId xmlns:a16="http://schemas.microsoft.com/office/drawing/2014/main" id="{AE6D7DB1-A297-4DE4-B84E-7DC0F50BBBDE}"/>
              </a:ext>
            </a:extLst>
          </p:cNvPr>
          <p:cNvSpPr>
            <a:spLocks noChangeArrowheads="1"/>
          </p:cNvSpPr>
          <p:nvPr/>
        </p:nvSpPr>
        <p:spPr bwMode="auto">
          <a:xfrm>
            <a:off x="2018829" y="3893501"/>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a:extLst>
              <a:ext uri="{FF2B5EF4-FFF2-40B4-BE49-F238E27FC236}">
                <a16:creationId xmlns:a16="http://schemas.microsoft.com/office/drawing/2014/main" id="{F4DF2837-1995-4C63-A869-9ADC565152E3}"/>
              </a:ext>
            </a:extLst>
          </p:cNvPr>
          <p:cNvSpPr>
            <a:spLocks noChangeArrowheads="1"/>
          </p:cNvSpPr>
          <p:nvPr/>
        </p:nvSpPr>
        <p:spPr bwMode="auto">
          <a:xfrm>
            <a:off x="1664023" y="2604054"/>
            <a:ext cx="310983"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A</a:t>
            </a:r>
          </a:p>
        </p:txBody>
      </p:sp>
      <p:sp>
        <p:nvSpPr>
          <p:cNvPr id="12" name="Rectangle 11">
            <a:extLst>
              <a:ext uri="{FF2B5EF4-FFF2-40B4-BE49-F238E27FC236}">
                <a16:creationId xmlns:a16="http://schemas.microsoft.com/office/drawing/2014/main" id="{CBED95D3-A55C-46AE-96E8-EE511A6BAC64}"/>
              </a:ext>
            </a:extLst>
          </p:cNvPr>
          <p:cNvSpPr>
            <a:spLocks noChangeArrowheads="1"/>
          </p:cNvSpPr>
          <p:nvPr/>
        </p:nvSpPr>
        <p:spPr bwMode="auto">
          <a:xfrm>
            <a:off x="1664024" y="2918379"/>
            <a:ext cx="31418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B</a:t>
            </a:r>
          </a:p>
        </p:txBody>
      </p:sp>
      <p:sp>
        <p:nvSpPr>
          <p:cNvPr id="13" name="Rectangle 12">
            <a:extLst>
              <a:ext uri="{FF2B5EF4-FFF2-40B4-BE49-F238E27FC236}">
                <a16:creationId xmlns:a16="http://schemas.microsoft.com/office/drawing/2014/main" id="{B3BFCB1E-077D-486C-B21B-97FA98B7DAFE}"/>
              </a:ext>
            </a:extLst>
          </p:cNvPr>
          <p:cNvSpPr>
            <a:spLocks noChangeArrowheads="1"/>
          </p:cNvSpPr>
          <p:nvPr/>
        </p:nvSpPr>
        <p:spPr bwMode="auto">
          <a:xfrm>
            <a:off x="1664024" y="3232704"/>
            <a:ext cx="31418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C</a:t>
            </a:r>
          </a:p>
        </p:txBody>
      </p:sp>
      <p:sp>
        <p:nvSpPr>
          <p:cNvPr id="14" name="Rectangle 13">
            <a:extLst>
              <a:ext uri="{FF2B5EF4-FFF2-40B4-BE49-F238E27FC236}">
                <a16:creationId xmlns:a16="http://schemas.microsoft.com/office/drawing/2014/main" id="{C7DB4DBB-BB9B-497D-8289-6C6428E34ADA}"/>
              </a:ext>
            </a:extLst>
          </p:cNvPr>
          <p:cNvSpPr>
            <a:spLocks noChangeArrowheads="1"/>
          </p:cNvSpPr>
          <p:nvPr/>
        </p:nvSpPr>
        <p:spPr bwMode="auto">
          <a:xfrm>
            <a:off x="1664024" y="3547029"/>
            <a:ext cx="331821"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D</a:t>
            </a:r>
          </a:p>
        </p:txBody>
      </p:sp>
      <p:sp>
        <p:nvSpPr>
          <p:cNvPr id="15" name="Rectangle 14">
            <a:extLst>
              <a:ext uri="{FF2B5EF4-FFF2-40B4-BE49-F238E27FC236}">
                <a16:creationId xmlns:a16="http://schemas.microsoft.com/office/drawing/2014/main" id="{1B93BF05-DD9E-4CEE-9173-780675FC14DC}"/>
              </a:ext>
            </a:extLst>
          </p:cNvPr>
          <p:cNvSpPr>
            <a:spLocks noChangeArrowheads="1"/>
          </p:cNvSpPr>
          <p:nvPr/>
        </p:nvSpPr>
        <p:spPr bwMode="auto">
          <a:xfrm>
            <a:off x="1664023" y="3861354"/>
            <a:ext cx="310983"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E</a:t>
            </a:r>
          </a:p>
        </p:txBody>
      </p:sp>
      <p:sp>
        <p:nvSpPr>
          <p:cNvPr id="16" name="Rectangle 15">
            <a:extLst>
              <a:ext uri="{FF2B5EF4-FFF2-40B4-BE49-F238E27FC236}">
                <a16:creationId xmlns:a16="http://schemas.microsoft.com/office/drawing/2014/main" id="{9725F725-C1AC-4684-98F5-C25CA8E024E7}"/>
              </a:ext>
            </a:extLst>
          </p:cNvPr>
          <p:cNvSpPr>
            <a:spLocks noChangeArrowheads="1"/>
          </p:cNvSpPr>
          <p:nvPr/>
        </p:nvSpPr>
        <p:spPr bwMode="auto">
          <a:xfrm>
            <a:off x="2568898" y="3579176"/>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6">
            <a:extLst>
              <a:ext uri="{FF2B5EF4-FFF2-40B4-BE49-F238E27FC236}">
                <a16:creationId xmlns:a16="http://schemas.microsoft.com/office/drawing/2014/main" id="{02B3210D-BA3E-4B31-9DCC-7A049368A1BC}"/>
              </a:ext>
            </a:extLst>
          </p:cNvPr>
          <p:cNvSpPr>
            <a:spLocks noChangeArrowheads="1"/>
          </p:cNvSpPr>
          <p:nvPr/>
        </p:nvSpPr>
        <p:spPr bwMode="auto">
          <a:xfrm>
            <a:off x="2968948" y="3579176"/>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7">
            <a:extLst>
              <a:ext uri="{FF2B5EF4-FFF2-40B4-BE49-F238E27FC236}">
                <a16:creationId xmlns:a16="http://schemas.microsoft.com/office/drawing/2014/main" id="{9CD793DA-3FAB-4559-B0C3-44A6293B548F}"/>
              </a:ext>
            </a:extLst>
          </p:cNvPr>
          <p:cNvSpPr>
            <a:spLocks noChangeArrowheads="1"/>
          </p:cNvSpPr>
          <p:nvPr/>
        </p:nvSpPr>
        <p:spPr bwMode="auto">
          <a:xfrm>
            <a:off x="2868935" y="3271995"/>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8">
            <a:extLst>
              <a:ext uri="{FF2B5EF4-FFF2-40B4-BE49-F238E27FC236}">
                <a16:creationId xmlns:a16="http://schemas.microsoft.com/office/drawing/2014/main" id="{D527FAFF-F68F-4C3A-A131-BC650E23E4CA}"/>
              </a:ext>
            </a:extLst>
          </p:cNvPr>
          <p:cNvSpPr>
            <a:spLocks noChangeArrowheads="1"/>
          </p:cNvSpPr>
          <p:nvPr/>
        </p:nvSpPr>
        <p:spPr bwMode="auto">
          <a:xfrm>
            <a:off x="2854648" y="2679064"/>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9">
            <a:extLst>
              <a:ext uri="{FF2B5EF4-FFF2-40B4-BE49-F238E27FC236}">
                <a16:creationId xmlns:a16="http://schemas.microsoft.com/office/drawing/2014/main" id="{C8EA7A00-B53E-4242-A823-FFB7AE61A176}"/>
              </a:ext>
            </a:extLst>
          </p:cNvPr>
          <p:cNvSpPr>
            <a:spLocks noChangeArrowheads="1"/>
          </p:cNvSpPr>
          <p:nvPr/>
        </p:nvSpPr>
        <p:spPr bwMode="auto">
          <a:xfrm>
            <a:off x="3576167" y="2679064"/>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0">
            <a:extLst>
              <a:ext uri="{FF2B5EF4-FFF2-40B4-BE49-F238E27FC236}">
                <a16:creationId xmlns:a16="http://schemas.microsoft.com/office/drawing/2014/main" id="{7C5A53AB-B8E0-430D-86CA-7B6CF17D82D3}"/>
              </a:ext>
            </a:extLst>
          </p:cNvPr>
          <p:cNvSpPr>
            <a:spLocks noChangeArrowheads="1"/>
          </p:cNvSpPr>
          <p:nvPr/>
        </p:nvSpPr>
        <p:spPr bwMode="auto">
          <a:xfrm>
            <a:off x="3218979" y="2993389"/>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1">
            <a:extLst>
              <a:ext uri="{FF2B5EF4-FFF2-40B4-BE49-F238E27FC236}">
                <a16:creationId xmlns:a16="http://schemas.microsoft.com/office/drawing/2014/main" id="{D2A0BED4-606E-4CA2-AA07-8AC27AFB11D6}"/>
              </a:ext>
            </a:extLst>
          </p:cNvPr>
          <p:cNvSpPr>
            <a:spLocks noChangeArrowheads="1"/>
          </p:cNvSpPr>
          <p:nvPr/>
        </p:nvSpPr>
        <p:spPr bwMode="auto">
          <a:xfrm>
            <a:off x="4183385" y="3279139"/>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2">
            <a:extLst>
              <a:ext uri="{FF2B5EF4-FFF2-40B4-BE49-F238E27FC236}">
                <a16:creationId xmlns:a16="http://schemas.microsoft.com/office/drawing/2014/main" id="{0121D059-E071-40C4-99AC-ABFC948DA5AB}"/>
              </a:ext>
            </a:extLst>
          </p:cNvPr>
          <p:cNvSpPr>
            <a:spLocks noChangeArrowheads="1"/>
          </p:cNvSpPr>
          <p:nvPr/>
        </p:nvSpPr>
        <p:spPr bwMode="auto">
          <a:xfrm>
            <a:off x="4676304" y="3886358"/>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23">
            <a:extLst>
              <a:ext uri="{FF2B5EF4-FFF2-40B4-BE49-F238E27FC236}">
                <a16:creationId xmlns:a16="http://schemas.microsoft.com/office/drawing/2014/main" id="{60B218EC-2F70-46C2-A743-E9A40D42CDE3}"/>
              </a:ext>
            </a:extLst>
          </p:cNvPr>
          <p:cNvSpPr>
            <a:spLocks noChangeArrowheads="1"/>
          </p:cNvSpPr>
          <p:nvPr/>
        </p:nvSpPr>
        <p:spPr bwMode="auto">
          <a:xfrm>
            <a:off x="5047779" y="3579176"/>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4">
            <a:extLst>
              <a:ext uri="{FF2B5EF4-FFF2-40B4-BE49-F238E27FC236}">
                <a16:creationId xmlns:a16="http://schemas.microsoft.com/office/drawing/2014/main" id="{40366B8D-EDE1-4CC5-A45D-66146349388D}"/>
              </a:ext>
            </a:extLst>
          </p:cNvPr>
          <p:cNvSpPr>
            <a:spLocks noChangeArrowheads="1"/>
          </p:cNvSpPr>
          <p:nvPr/>
        </p:nvSpPr>
        <p:spPr bwMode="auto">
          <a:xfrm>
            <a:off x="5647854" y="3271995"/>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5">
            <a:extLst>
              <a:ext uri="{FF2B5EF4-FFF2-40B4-BE49-F238E27FC236}">
                <a16:creationId xmlns:a16="http://schemas.microsoft.com/office/drawing/2014/main" id="{B43987D1-5205-4B5C-BAA2-7DC72BB3D1D0}"/>
              </a:ext>
            </a:extLst>
          </p:cNvPr>
          <p:cNvSpPr>
            <a:spLocks noChangeArrowheads="1"/>
          </p:cNvSpPr>
          <p:nvPr/>
        </p:nvSpPr>
        <p:spPr bwMode="auto">
          <a:xfrm>
            <a:off x="5633567" y="2979101"/>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
            <a:extLst>
              <a:ext uri="{FF2B5EF4-FFF2-40B4-BE49-F238E27FC236}">
                <a16:creationId xmlns:a16="http://schemas.microsoft.com/office/drawing/2014/main" id="{1BA67A68-5583-4E85-A78E-5A219334B196}"/>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49158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DCD38C0-7B04-4FB6-8775-1E969CFF9D4B}"/>
              </a:ext>
            </a:extLst>
          </p:cNvPr>
          <p:cNvSpPr>
            <a:spLocks noGrp="1" noChangeArrowheads="1"/>
          </p:cNvSpPr>
          <p:nvPr>
            <p:ph type="title"/>
          </p:nvPr>
        </p:nvSpPr>
        <p:spPr>
          <a:xfrm>
            <a:off x="457200" y="274638"/>
            <a:ext cx="8229600" cy="521609"/>
          </a:xfrm>
        </p:spPr>
        <p:txBody>
          <a:bodyPr/>
          <a:lstStyle/>
          <a:p>
            <a:pPr algn="l"/>
            <a:r>
              <a:rPr lang="en-US" altLang="en-US" sz="2800" dirty="0">
                <a:solidFill>
                  <a:srgbClr val="002060"/>
                </a:solidFill>
              </a:rPr>
              <a:t>A Lesson in Sharing: Slotted Aloha</a:t>
            </a:r>
          </a:p>
        </p:txBody>
      </p:sp>
      <p:sp>
        <p:nvSpPr>
          <p:cNvPr id="69635" name="Rectangle 3">
            <a:extLst>
              <a:ext uri="{FF2B5EF4-FFF2-40B4-BE49-F238E27FC236}">
                <a16:creationId xmlns:a16="http://schemas.microsoft.com/office/drawing/2014/main" id="{5071D228-58F6-4EC5-BA98-F43BD032D50D}"/>
              </a:ext>
            </a:extLst>
          </p:cNvPr>
          <p:cNvSpPr>
            <a:spLocks noGrp="1" noChangeArrowheads="1"/>
          </p:cNvSpPr>
          <p:nvPr>
            <p:ph idx="1"/>
          </p:nvPr>
        </p:nvSpPr>
        <p:spPr>
          <a:xfrm>
            <a:off x="708244" y="1125020"/>
            <a:ext cx="7727512" cy="3862811"/>
          </a:xfrm>
        </p:spPr>
        <p:txBody>
          <a:bodyPr>
            <a:normAutofit fontScale="77500" lnSpcReduction="20000"/>
          </a:bodyPr>
          <a:lstStyle/>
          <a:p>
            <a:pPr>
              <a:spcBef>
                <a:spcPts val="0"/>
              </a:spcBef>
            </a:pPr>
            <a:r>
              <a:rPr lang="en-US" altLang="en-US" sz="2625" dirty="0"/>
              <a:t>Circa 1972</a:t>
            </a:r>
          </a:p>
          <a:p>
            <a:pPr marL="0" indent="0">
              <a:spcBef>
                <a:spcPts val="0"/>
              </a:spcBef>
              <a:buNone/>
            </a:pPr>
            <a:endParaRPr lang="en-US" altLang="en-US" sz="2625" dirty="0"/>
          </a:p>
          <a:p>
            <a:pPr>
              <a:spcBef>
                <a:spcPts val="0"/>
              </a:spcBef>
            </a:pPr>
            <a:r>
              <a:rPr lang="en-US" altLang="en-US" sz="2625" dirty="0"/>
              <a:t>Stations agree on slot boundaries. These might be maintained by a special station that produces a timing signal. </a:t>
            </a:r>
          </a:p>
          <a:p>
            <a:pPr>
              <a:spcBef>
                <a:spcPts val="0"/>
              </a:spcBef>
            </a:pPr>
            <a:endParaRPr lang="en-US" altLang="en-US" sz="2625" dirty="0"/>
          </a:p>
          <a:p>
            <a:pPr>
              <a:spcBef>
                <a:spcPts val="0"/>
              </a:spcBef>
            </a:pPr>
            <a:r>
              <a:rPr lang="en-US" altLang="en-US" sz="2625" dirty="0"/>
              <a:t>Tolerance needs to be built in for timing signal’s transmission latency</a:t>
            </a:r>
          </a:p>
          <a:p>
            <a:pPr>
              <a:spcBef>
                <a:spcPts val="0"/>
              </a:spcBef>
            </a:pPr>
            <a:endParaRPr lang="en-US" altLang="en-US" sz="2625" dirty="0"/>
          </a:p>
          <a:p>
            <a:pPr>
              <a:spcBef>
                <a:spcPts val="0"/>
              </a:spcBef>
            </a:pPr>
            <a:r>
              <a:rPr lang="en-US" altLang="en-US" sz="2625" dirty="0"/>
              <a:t>Send only at beginning of slot.</a:t>
            </a:r>
          </a:p>
          <a:p>
            <a:pPr>
              <a:spcBef>
                <a:spcPts val="0"/>
              </a:spcBef>
            </a:pPr>
            <a:endParaRPr lang="en-US" altLang="en-US" sz="2625" dirty="0"/>
          </a:p>
          <a:p>
            <a:pPr>
              <a:spcBef>
                <a:spcPts val="0"/>
              </a:spcBef>
            </a:pPr>
            <a:r>
              <a:rPr lang="en-US" altLang="en-US" sz="2625" dirty="0"/>
              <a:t>This reduces the window of vulnerability to a single frame’s transmission time (1 slot)</a:t>
            </a:r>
          </a:p>
          <a:p>
            <a:pPr>
              <a:spcBef>
                <a:spcPts val="0"/>
              </a:spcBef>
            </a:pPr>
            <a:endParaRPr lang="en-US" altLang="en-US" sz="2625" dirty="0"/>
          </a:p>
          <a:p>
            <a:pPr>
              <a:spcBef>
                <a:spcPts val="0"/>
              </a:spcBef>
            </a:pPr>
            <a:r>
              <a:rPr lang="en-US" altLang="en-US" sz="2625" dirty="0"/>
              <a:t>Of course, if contention is low and collision is not likely, it will increase average transmission latency. </a:t>
            </a:r>
          </a:p>
        </p:txBody>
      </p:sp>
      <p:sp>
        <p:nvSpPr>
          <p:cNvPr id="4" name="Rectangle 3">
            <a:extLst>
              <a:ext uri="{FF2B5EF4-FFF2-40B4-BE49-F238E27FC236}">
                <a16:creationId xmlns:a16="http://schemas.microsoft.com/office/drawing/2014/main" id="{CD213187-2081-4CFF-A078-605D4B933A29}"/>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a:extLst>
              <a:ext uri="{FF2B5EF4-FFF2-40B4-BE49-F238E27FC236}">
                <a16:creationId xmlns:a16="http://schemas.microsoft.com/office/drawing/2014/main" id="{B9EB6CDC-FFF7-4EF7-A5C4-50A982D08648}"/>
              </a:ext>
            </a:extLst>
          </p:cNvPr>
          <p:cNvSpPr>
            <a:spLocks noChangeShapeType="1"/>
          </p:cNvSpPr>
          <p:nvPr/>
        </p:nvSpPr>
        <p:spPr bwMode="auto">
          <a:xfrm>
            <a:off x="1851275" y="1738969"/>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76F45001-D360-4020-993F-C2D82C18D27A}"/>
              </a:ext>
            </a:extLst>
          </p:cNvPr>
          <p:cNvSpPr>
            <a:spLocks noChangeShapeType="1"/>
          </p:cNvSpPr>
          <p:nvPr/>
        </p:nvSpPr>
        <p:spPr bwMode="auto">
          <a:xfrm>
            <a:off x="1851275" y="2042578"/>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5">
            <a:extLst>
              <a:ext uri="{FF2B5EF4-FFF2-40B4-BE49-F238E27FC236}">
                <a16:creationId xmlns:a16="http://schemas.microsoft.com/office/drawing/2014/main" id="{8DA6BC89-296E-403B-87EA-5934DB917742}"/>
              </a:ext>
            </a:extLst>
          </p:cNvPr>
          <p:cNvSpPr>
            <a:spLocks noChangeShapeType="1"/>
          </p:cNvSpPr>
          <p:nvPr/>
        </p:nvSpPr>
        <p:spPr bwMode="auto">
          <a:xfrm>
            <a:off x="1851275" y="2344997"/>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a:extLst>
              <a:ext uri="{FF2B5EF4-FFF2-40B4-BE49-F238E27FC236}">
                <a16:creationId xmlns:a16="http://schemas.microsoft.com/office/drawing/2014/main" id="{E6726C33-5548-4CE3-958A-962D206C2E8F}"/>
              </a:ext>
            </a:extLst>
          </p:cNvPr>
          <p:cNvSpPr>
            <a:spLocks noChangeShapeType="1"/>
          </p:cNvSpPr>
          <p:nvPr/>
        </p:nvSpPr>
        <p:spPr bwMode="auto">
          <a:xfrm>
            <a:off x="1851275" y="2647416"/>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7">
            <a:extLst>
              <a:ext uri="{FF2B5EF4-FFF2-40B4-BE49-F238E27FC236}">
                <a16:creationId xmlns:a16="http://schemas.microsoft.com/office/drawing/2014/main" id="{8B5D53C4-62D4-47E0-9079-5BDB60202327}"/>
              </a:ext>
            </a:extLst>
          </p:cNvPr>
          <p:cNvSpPr>
            <a:spLocks noChangeShapeType="1"/>
          </p:cNvSpPr>
          <p:nvPr/>
        </p:nvSpPr>
        <p:spPr bwMode="auto">
          <a:xfrm>
            <a:off x="1851275" y="2949835"/>
            <a:ext cx="42291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9">
            <a:extLst>
              <a:ext uri="{FF2B5EF4-FFF2-40B4-BE49-F238E27FC236}">
                <a16:creationId xmlns:a16="http://schemas.microsoft.com/office/drawing/2014/main" id="{5176432F-11B3-4C6E-A661-E87D0CF39C71}"/>
              </a:ext>
            </a:extLst>
          </p:cNvPr>
          <p:cNvSpPr>
            <a:spLocks noChangeArrowheads="1"/>
          </p:cNvSpPr>
          <p:nvPr/>
        </p:nvSpPr>
        <p:spPr bwMode="auto">
          <a:xfrm>
            <a:off x="1894138" y="3039132"/>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a:extLst>
              <a:ext uri="{FF2B5EF4-FFF2-40B4-BE49-F238E27FC236}">
                <a16:creationId xmlns:a16="http://schemas.microsoft.com/office/drawing/2014/main" id="{1447E3DD-2159-4E1A-94D7-8FB30B09DF31}"/>
              </a:ext>
            </a:extLst>
          </p:cNvPr>
          <p:cNvSpPr>
            <a:spLocks noChangeArrowheads="1"/>
          </p:cNvSpPr>
          <p:nvPr/>
        </p:nvSpPr>
        <p:spPr bwMode="auto">
          <a:xfrm>
            <a:off x="1539331" y="1749684"/>
            <a:ext cx="310983"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A</a:t>
            </a:r>
          </a:p>
        </p:txBody>
      </p:sp>
      <p:sp>
        <p:nvSpPr>
          <p:cNvPr id="12" name="Rectangle 11">
            <a:extLst>
              <a:ext uri="{FF2B5EF4-FFF2-40B4-BE49-F238E27FC236}">
                <a16:creationId xmlns:a16="http://schemas.microsoft.com/office/drawing/2014/main" id="{246C5BA3-91B5-49EF-A00C-072B19368FEB}"/>
              </a:ext>
            </a:extLst>
          </p:cNvPr>
          <p:cNvSpPr>
            <a:spLocks noChangeArrowheads="1"/>
          </p:cNvSpPr>
          <p:nvPr/>
        </p:nvSpPr>
        <p:spPr bwMode="auto">
          <a:xfrm>
            <a:off x="1539332" y="2064009"/>
            <a:ext cx="31418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B</a:t>
            </a:r>
          </a:p>
        </p:txBody>
      </p:sp>
      <p:sp>
        <p:nvSpPr>
          <p:cNvPr id="13" name="Rectangle 12">
            <a:extLst>
              <a:ext uri="{FF2B5EF4-FFF2-40B4-BE49-F238E27FC236}">
                <a16:creationId xmlns:a16="http://schemas.microsoft.com/office/drawing/2014/main" id="{21ED7148-16EF-4F20-92F6-E00955D3CC31}"/>
              </a:ext>
            </a:extLst>
          </p:cNvPr>
          <p:cNvSpPr>
            <a:spLocks noChangeArrowheads="1"/>
          </p:cNvSpPr>
          <p:nvPr/>
        </p:nvSpPr>
        <p:spPr bwMode="auto">
          <a:xfrm>
            <a:off x="1539332" y="2378334"/>
            <a:ext cx="31418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C</a:t>
            </a:r>
          </a:p>
        </p:txBody>
      </p:sp>
      <p:sp>
        <p:nvSpPr>
          <p:cNvPr id="14" name="Rectangle 13">
            <a:extLst>
              <a:ext uri="{FF2B5EF4-FFF2-40B4-BE49-F238E27FC236}">
                <a16:creationId xmlns:a16="http://schemas.microsoft.com/office/drawing/2014/main" id="{0258F8B4-E972-4E17-8270-2E9209F1A508}"/>
              </a:ext>
            </a:extLst>
          </p:cNvPr>
          <p:cNvSpPr>
            <a:spLocks noChangeArrowheads="1"/>
          </p:cNvSpPr>
          <p:nvPr/>
        </p:nvSpPr>
        <p:spPr bwMode="auto">
          <a:xfrm>
            <a:off x="1539332" y="2692659"/>
            <a:ext cx="331821"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D</a:t>
            </a:r>
          </a:p>
        </p:txBody>
      </p:sp>
      <p:sp>
        <p:nvSpPr>
          <p:cNvPr id="15" name="Rectangle 14">
            <a:extLst>
              <a:ext uri="{FF2B5EF4-FFF2-40B4-BE49-F238E27FC236}">
                <a16:creationId xmlns:a16="http://schemas.microsoft.com/office/drawing/2014/main" id="{E3FD9AB1-6BE9-4763-B1D9-668CED8EE93F}"/>
              </a:ext>
            </a:extLst>
          </p:cNvPr>
          <p:cNvSpPr>
            <a:spLocks noChangeArrowheads="1"/>
          </p:cNvSpPr>
          <p:nvPr/>
        </p:nvSpPr>
        <p:spPr bwMode="auto">
          <a:xfrm>
            <a:off x="1539331" y="3006984"/>
            <a:ext cx="310983"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b="1">
                <a:solidFill>
                  <a:schemeClr val="tx2"/>
                </a:solidFill>
                <a:latin typeface="Century Schoolbook" panose="02040604050505020304" pitchFamily="18" charset="0"/>
              </a:rPr>
              <a:t>E</a:t>
            </a:r>
          </a:p>
        </p:txBody>
      </p:sp>
      <p:sp>
        <p:nvSpPr>
          <p:cNvPr id="16" name="Rectangle 15">
            <a:extLst>
              <a:ext uri="{FF2B5EF4-FFF2-40B4-BE49-F238E27FC236}">
                <a16:creationId xmlns:a16="http://schemas.microsoft.com/office/drawing/2014/main" id="{3C29F98F-AB7F-4271-8D08-862CE55DE436}"/>
              </a:ext>
            </a:extLst>
          </p:cNvPr>
          <p:cNvSpPr>
            <a:spLocks noChangeArrowheads="1"/>
          </p:cNvSpPr>
          <p:nvPr/>
        </p:nvSpPr>
        <p:spPr bwMode="auto">
          <a:xfrm>
            <a:off x="2576365" y="2734332"/>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6">
            <a:extLst>
              <a:ext uri="{FF2B5EF4-FFF2-40B4-BE49-F238E27FC236}">
                <a16:creationId xmlns:a16="http://schemas.microsoft.com/office/drawing/2014/main" id="{E2AFCE56-8EC4-43B7-A715-D32FF1672429}"/>
              </a:ext>
            </a:extLst>
          </p:cNvPr>
          <p:cNvSpPr>
            <a:spLocks noChangeArrowheads="1"/>
          </p:cNvSpPr>
          <p:nvPr/>
        </p:nvSpPr>
        <p:spPr bwMode="auto">
          <a:xfrm>
            <a:off x="2926409" y="2734332"/>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7">
            <a:extLst>
              <a:ext uri="{FF2B5EF4-FFF2-40B4-BE49-F238E27FC236}">
                <a16:creationId xmlns:a16="http://schemas.microsoft.com/office/drawing/2014/main" id="{EE578196-C39B-4C73-8C82-1B74A8162FA3}"/>
              </a:ext>
            </a:extLst>
          </p:cNvPr>
          <p:cNvSpPr>
            <a:spLocks noChangeArrowheads="1"/>
          </p:cNvSpPr>
          <p:nvPr/>
        </p:nvSpPr>
        <p:spPr bwMode="auto">
          <a:xfrm>
            <a:off x="2922838" y="2417626"/>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8">
            <a:extLst>
              <a:ext uri="{FF2B5EF4-FFF2-40B4-BE49-F238E27FC236}">
                <a16:creationId xmlns:a16="http://schemas.microsoft.com/office/drawing/2014/main" id="{0CB8877E-9487-47AE-9551-64E10BC383D4}"/>
              </a:ext>
            </a:extLst>
          </p:cNvPr>
          <p:cNvSpPr>
            <a:spLocks noChangeArrowheads="1"/>
          </p:cNvSpPr>
          <p:nvPr/>
        </p:nvSpPr>
        <p:spPr bwMode="auto">
          <a:xfrm>
            <a:off x="2922838" y="1824694"/>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9">
            <a:extLst>
              <a:ext uri="{FF2B5EF4-FFF2-40B4-BE49-F238E27FC236}">
                <a16:creationId xmlns:a16="http://schemas.microsoft.com/office/drawing/2014/main" id="{D8E54884-8984-4331-BB37-F5AFF1BDE49A}"/>
              </a:ext>
            </a:extLst>
          </p:cNvPr>
          <p:cNvSpPr>
            <a:spLocks noChangeArrowheads="1"/>
          </p:cNvSpPr>
          <p:nvPr/>
        </p:nvSpPr>
        <p:spPr bwMode="auto">
          <a:xfrm>
            <a:off x="3608638" y="1831838"/>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0">
            <a:extLst>
              <a:ext uri="{FF2B5EF4-FFF2-40B4-BE49-F238E27FC236}">
                <a16:creationId xmlns:a16="http://schemas.microsoft.com/office/drawing/2014/main" id="{6B60EF7F-07E4-4E1F-A429-1D9397A9C635}"/>
              </a:ext>
            </a:extLst>
          </p:cNvPr>
          <p:cNvSpPr>
            <a:spLocks noChangeArrowheads="1"/>
          </p:cNvSpPr>
          <p:nvPr/>
        </p:nvSpPr>
        <p:spPr bwMode="auto">
          <a:xfrm>
            <a:off x="3265738" y="2131876"/>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1">
            <a:extLst>
              <a:ext uri="{FF2B5EF4-FFF2-40B4-BE49-F238E27FC236}">
                <a16:creationId xmlns:a16="http://schemas.microsoft.com/office/drawing/2014/main" id="{570692DC-07CA-43D7-B436-67559409017A}"/>
              </a:ext>
            </a:extLst>
          </p:cNvPr>
          <p:cNvSpPr>
            <a:spLocks noChangeArrowheads="1"/>
          </p:cNvSpPr>
          <p:nvPr/>
        </p:nvSpPr>
        <p:spPr bwMode="auto">
          <a:xfrm>
            <a:off x="4294438" y="2424769"/>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2">
            <a:extLst>
              <a:ext uri="{FF2B5EF4-FFF2-40B4-BE49-F238E27FC236}">
                <a16:creationId xmlns:a16="http://schemas.microsoft.com/office/drawing/2014/main" id="{1DCE497D-D937-4C8F-BEB6-AD15C199B765}"/>
              </a:ext>
            </a:extLst>
          </p:cNvPr>
          <p:cNvSpPr>
            <a:spLocks noChangeArrowheads="1"/>
          </p:cNvSpPr>
          <p:nvPr/>
        </p:nvSpPr>
        <p:spPr bwMode="auto">
          <a:xfrm>
            <a:off x="4637338" y="3031988"/>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23">
            <a:extLst>
              <a:ext uri="{FF2B5EF4-FFF2-40B4-BE49-F238E27FC236}">
                <a16:creationId xmlns:a16="http://schemas.microsoft.com/office/drawing/2014/main" id="{29AF3941-EE45-426F-8998-8FE75A123E41}"/>
              </a:ext>
            </a:extLst>
          </p:cNvPr>
          <p:cNvSpPr>
            <a:spLocks noChangeArrowheads="1"/>
          </p:cNvSpPr>
          <p:nvPr/>
        </p:nvSpPr>
        <p:spPr bwMode="auto">
          <a:xfrm>
            <a:off x="4980238" y="2724807"/>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4">
            <a:extLst>
              <a:ext uri="{FF2B5EF4-FFF2-40B4-BE49-F238E27FC236}">
                <a16:creationId xmlns:a16="http://schemas.microsoft.com/office/drawing/2014/main" id="{001D7931-5289-48F0-9DC3-F08D65D65ECC}"/>
              </a:ext>
            </a:extLst>
          </p:cNvPr>
          <p:cNvSpPr>
            <a:spLocks noChangeArrowheads="1"/>
          </p:cNvSpPr>
          <p:nvPr/>
        </p:nvSpPr>
        <p:spPr bwMode="auto">
          <a:xfrm>
            <a:off x="5666038" y="2417626"/>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5">
            <a:extLst>
              <a:ext uri="{FF2B5EF4-FFF2-40B4-BE49-F238E27FC236}">
                <a16:creationId xmlns:a16="http://schemas.microsoft.com/office/drawing/2014/main" id="{0CAF9404-20F8-45F6-A3C2-27D039C14949}"/>
              </a:ext>
            </a:extLst>
          </p:cNvPr>
          <p:cNvSpPr>
            <a:spLocks noChangeArrowheads="1"/>
          </p:cNvSpPr>
          <p:nvPr/>
        </p:nvSpPr>
        <p:spPr bwMode="auto">
          <a:xfrm>
            <a:off x="5666038" y="2124732"/>
            <a:ext cx="3429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6">
            <a:extLst>
              <a:ext uri="{FF2B5EF4-FFF2-40B4-BE49-F238E27FC236}">
                <a16:creationId xmlns:a16="http://schemas.microsoft.com/office/drawing/2014/main" id="{3676121C-3D9F-4A3A-BBE1-11512BD08063}"/>
              </a:ext>
            </a:extLst>
          </p:cNvPr>
          <p:cNvSpPr>
            <a:spLocks noChangeShapeType="1"/>
          </p:cNvSpPr>
          <p:nvPr/>
        </p:nvSpPr>
        <p:spPr bwMode="auto">
          <a:xfrm flipV="1">
            <a:off x="18941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7">
            <a:extLst>
              <a:ext uri="{FF2B5EF4-FFF2-40B4-BE49-F238E27FC236}">
                <a16:creationId xmlns:a16="http://schemas.microsoft.com/office/drawing/2014/main" id="{3EA222AE-583C-448A-B27D-028E7A2F80BA}"/>
              </a:ext>
            </a:extLst>
          </p:cNvPr>
          <p:cNvSpPr>
            <a:spLocks noChangeShapeType="1"/>
          </p:cNvSpPr>
          <p:nvPr/>
        </p:nvSpPr>
        <p:spPr bwMode="auto">
          <a:xfrm flipV="1">
            <a:off x="22370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8">
            <a:extLst>
              <a:ext uri="{FF2B5EF4-FFF2-40B4-BE49-F238E27FC236}">
                <a16:creationId xmlns:a16="http://schemas.microsoft.com/office/drawing/2014/main" id="{F87AF863-2469-499B-B22C-914889B10F7E}"/>
              </a:ext>
            </a:extLst>
          </p:cNvPr>
          <p:cNvSpPr>
            <a:spLocks noChangeShapeType="1"/>
          </p:cNvSpPr>
          <p:nvPr/>
        </p:nvSpPr>
        <p:spPr bwMode="auto">
          <a:xfrm flipV="1">
            <a:off x="25799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9">
            <a:extLst>
              <a:ext uri="{FF2B5EF4-FFF2-40B4-BE49-F238E27FC236}">
                <a16:creationId xmlns:a16="http://schemas.microsoft.com/office/drawing/2014/main" id="{E37A1F28-5D18-48FF-A7C0-FF654B2D331E}"/>
              </a:ext>
            </a:extLst>
          </p:cNvPr>
          <p:cNvSpPr>
            <a:spLocks noChangeShapeType="1"/>
          </p:cNvSpPr>
          <p:nvPr/>
        </p:nvSpPr>
        <p:spPr bwMode="auto">
          <a:xfrm flipV="1">
            <a:off x="29228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0">
            <a:extLst>
              <a:ext uri="{FF2B5EF4-FFF2-40B4-BE49-F238E27FC236}">
                <a16:creationId xmlns:a16="http://schemas.microsoft.com/office/drawing/2014/main" id="{FD067231-5BFD-476D-A3FC-EB44163C765F}"/>
              </a:ext>
            </a:extLst>
          </p:cNvPr>
          <p:cNvSpPr>
            <a:spLocks noChangeShapeType="1"/>
          </p:cNvSpPr>
          <p:nvPr/>
        </p:nvSpPr>
        <p:spPr bwMode="auto">
          <a:xfrm flipV="1">
            <a:off x="32657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1">
            <a:extLst>
              <a:ext uri="{FF2B5EF4-FFF2-40B4-BE49-F238E27FC236}">
                <a16:creationId xmlns:a16="http://schemas.microsoft.com/office/drawing/2014/main" id="{35EE3948-DB3E-4604-B31F-D001219B93F5}"/>
              </a:ext>
            </a:extLst>
          </p:cNvPr>
          <p:cNvSpPr>
            <a:spLocks noChangeShapeType="1"/>
          </p:cNvSpPr>
          <p:nvPr/>
        </p:nvSpPr>
        <p:spPr bwMode="auto">
          <a:xfrm flipV="1">
            <a:off x="36086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2">
            <a:extLst>
              <a:ext uri="{FF2B5EF4-FFF2-40B4-BE49-F238E27FC236}">
                <a16:creationId xmlns:a16="http://schemas.microsoft.com/office/drawing/2014/main" id="{F3E105C1-543E-499C-94DC-C3B17BF402B6}"/>
              </a:ext>
            </a:extLst>
          </p:cNvPr>
          <p:cNvSpPr>
            <a:spLocks noChangeShapeType="1"/>
          </p:cNvSpPr>
          <p:nvPr/>
        </p:nvSpPr>
        <p:spPr bwMode="auto">
          <a:xfrm flipV="1">
            <a:off x="39515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3">
            <a:extLst>
              <a:ext uri="{FF2B5EF4-FFF2-40B4-BE49-F238E27FC236}">
                <a16:creationId xmlns:a16="http://schemas.microsoft.com/office/drawing/2014/main" id="{0647F106-EDEF-424F-81FC-A6E8C59937C1}"/>
              </a:ext>
            </a:extLst>
          </p:cNvPr>
          <p:cNvSpPr>
            <a:spLocks noChangeShapeType="1"/>
          </p:cNvSpPr>
          <p:nvPr/>
        </p:nvSpPr>
        <p:spPr bwMode="auto">
          <a:xfrm flipV="1">
            <a:off x="42944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4">
            <a:extLst>
              <a:ext uri="{FF2B5EF4-FFF2-40B4-BE49-F238E27FC236}">
                <a16:creationId xmlns:a16="http://schemas.microsoft.com/office/drawing/2014/main" id="{45BFC115-1397-4C31-BAE5-9136B7CECB31}"/>
              </a:ext>
            </a:extLst>
          </p:cNvPr>
          <p:cNvSpPr>
            <a:spLocks noChangeShapeType="1"/>
          </p:cNvSpPr>
          <p:nvPr/>
        </p:nvSpPr>
        <p:spPr bwMode="auto">
          <a:xfrm flipV="1">
            <a:off x="46373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5">
            <a:extLst>
              <a:ext uri="{FF2B5EF4-FFF2-40B4-BE49-F238E27FC236}">
                <a16:creationId xmlns:a16="http://schemas.microsoft.com/office/drawing/2014/main" id="{ABCE814E-9E97-479E-8ED5-0026E3BDCD05}"/>
              </a:ext>
            </a:extLst>
          </p:cNvPr>
          <p:cNvSpPr>
            <a:spLocks noChangeShapeType="1"/>
          </p:cNvSpPr>
          <p:nvPr/>
        </p:nvSpPr>
        <p:spPr bwMode="auto">
          <a:xfrm flipV="1">
            <a:off x="49802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6">
            <a:extLst>
              <a:ext uri="{FF2B5EF4-FFF2-40B4-BE49-F238E27FC236}">
                <a16:creationId xmlns:a16="http://schemas.microsoft.com/office/drawing/2014/main" id="{A0C95DEF-AD8B-467B-9CF2-5915145AE1C0}"/>
              </a:ext>
            </a:extLst>
          </p:cNvPr>
          <p:cNvSpPr>
            <a:spLocks noChangeShapeType="1"/>
          </p:cNvSpPr>
          <p:nvPr/>
        </p:nvSpPr>
        <p:spPr bwMode="auto">
          <a:xfrm flipV="1">
            <a:off x="53231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7">
            <a:extLst>
              <a:ext uri="{FF2B5EF4-FFF2-40B4-BE49-F238E27FC236}">
                <a16:creationId xmlns:a16="http://schemas.microsoft.com/office/drawing/2014/main" id="{0E287CA5-EBAC-4D08-93A8-D6B41EDF16F3}"/>
              </a:ext>
            </a:extLst>
          </p:cNvPr>
          <p:cNvSpPr>
            <a:spLocks noChangeShapeType="1"/>
          </p:cNvSpPr>
          <p:nvPr/>
        </p:nvSpPr>
        <p:spPr bwMode="auto">
          <a:xfrm flipV="1">
            <a:off x="56660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8">
            <a:extLst>
              <a:ext uri="{FF2B5EF4-FFF2-40B4-BE49-F238E27FC236}">
                <a16:creationId xmlns:a16="http://schemas.microsoft.com/office/drawing/2014/main" id="{401655AC-F524-4162-A5DA-F6D942F915B9}"/>
              </a:ext>
            </a:extLst>
          </p:cNvPr>
          <p:cNvSpPr>
            <a:spLocks noChangeShapeType="1"/>
          </p:cNvSpPr>
          <p:nvPr/>
        </p:nvSpPr>
        <p:spPr bwMode="auto">
          <a:xfrm flipV="1">
            <a:off x="6008938" y="1617527"/>
            <a:ext cx="0" cy="16359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39">
            <a:extLst>
              <a:ext uri="{FF2B5EF4-FFF2-40B4-BE49-F238E27FC236}">
                <a16:creationId xmlns:a16="http://schemas.microsoft.com/office/drawing/2014/main" id="{94BBBA7C-8539-45D6-B386-6D8B4DDC15DF}"/>
              </a:ext>
            </a:extLst>
          </p:cNvPr>
          <p:cNvSpPr>
            <a:spLocks noChangeArrowheads="1"/>
          </p:cNvSpPr>
          <p:nvPr/>
        </p:nvSpPr>
        <p:spPr bwMode="auto">
          <a:xfrm>
            <a:off x="1739357" y="1419882"/>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1" name="Rectangle 40">
            <a:extLst>
              <a:ext uri="{FF2B5EF4-FFF2-40B4-BE49-F238E27FC236}">
                <a16:creationId xmlns:a16="http://schemas.microsoft.com/office/drawing/2014/main" id="{F5343588-0F72-48B5-81CD-C1FC07347A5E}"/>
              </a:ext>
            </a:extLst>
          </p:cNvPr>
          <p:cNvSpPr>
            <a:spLocks noChangeArrowheads="1"/>
          </p:cNvSpPr>
          <p:nvPr/>
        </p:nvSpPr>
        <p:spPr bwMode="auto">
          <a:xfrm>
            <a:off x="2089400" y="1427026"/>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2" name="Rectangle 41">
            <a:extLst>
              <a:ext uri="{FF2B5EF4-FFF2-40B4-BE49-F238E27FC236}">
                <a16:creationId xmlns:a16="http://schemas.microsoft.com/office/drawing/2014/main" id="{696D2050-C219-4474-872F-7DE412209A12}"/>
              </a:ext>
            </a:extLst>
          </p:cNvPr>
          <p:cNvSpPr>
            <a:spLocks noChangeArrowheads="1"/>
          </p:cNvSpPr>
          <p:nvPr/>
        </p:nvSpPr>
        <p:spPr bwMode="auto">
          <a:xfrm>
            <a:off x="2425157"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3" name="Rectangle 42">
            <a:extLst>
              <a:ext uri="{FF2B5EF4-FFF2-40B4-BE49-F238E27FC236}">
                <a16:creationId xmlns:a16="http://schemas.microsoft.com/office/drawing/2014/main" id="{7D4F3744-2B3B-4494-A010-961C16CCD5A0}"/>
              </a:ext>
            </a:extLst>
          </p:cNvPr>
          <p:cNvSpPr>
            <a:spLocks noChangeArrowheads="1"/>
          </p:cNvSpPr>
          <p:nvPr/>
        </p:nvSpPr>
        <p:spPr bwMode="auto">
          <a:xfrm>
            <a:off x="2782344" y="1427026"/>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4" name="Rectangle 43">
            <a:extLst>
              <a:ext uri="{FF2B5EF4-FFF2-40B4-BE49-F238E27FC236}">
                <a16:creationId xmlns:a16="http://schemas.microsoft.com/office/drawing/2014/main" id="{870C8C44-36AC-4039-9C7C-F4CD2D5BEE4F}"/>
              </a:ext>
            </a:extLst>
          </p:cNvPr>
          <p:cNvSpPr>
            <a:spLocks noChangeArrowheads="1"/>
          </p:cNvSpPr>
          <p:nvPr/>
        </p:nvSpPr>
        <p:spPr bwMode="auto">
          <a:xfrm>
            <a:off x="3103813" y="1427026"/>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5" name="Rectangle 44">
            <a:extLst>
              <a:ext uri="{FF2B5EF4-FFF2-40B4-BE49-F238E27FC236}">
                <a16:creationId xmlns:a16="http://schemas.microsoft.com/office/drawing/2014/main" id="{5A936B47-F50E-4DDB-9E9C-92ABC463BF3E}"/>
              </a:ext>
            </a:extLst>
          </p:cNvPr>
          <p:cNvSpPr>
            <a:spLocks noChangeArrowheads="1"/>
          </p:cNvSpPr>
          <p:nvPr/>
        </p:nvSpPr>
        <p:spPr bwMode="auto">
          <a:xfrm>
            <a:off x="3468144"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6" name="Rectangle 45">
            <a:extLst>
              <a:ext uri="{FF2B5EF4-FFF2-40B4-BE49-F238E27FC236}">
                <a16:creationId xmlns:a16="http://schemas.microsoft.com/office/drawing/2014/main" id="{E6BF5340-8547-4CCF-9BC3-F2316F5B9D00}"/>
              </a:ext>
            </a:extLst>
          </p:cNvPr>
          <p:cNvSpPr>
            <a:spLocks noChangeArrowheads="1"/>
          </p:cNvSpPr>
          <p:nvPr/>
        </p:nvSpPr>
        <p:spPr bwMode="auto">
          <a:xfrm>
            <a:off x="3789613"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7" name="Rectangle 46">
            <a:extLst>
              <a:ext uri="{FF2B5EF4-FFF2-40B4-BE49-F238E27FC236}">
                <a16:creationId xmlns:a16="http://schemas.microsoft.com/office/drawing/2014/main" id="{5A4B7AA2-6EE7-4462-89D7-EC3F99479917}"/>
              </a:ext>
            </a:extLst>
          </p:cNvPr>
          <p:cNvSpPr>
            <a:spLocks noChangeArrowheads="1"/>
          </p:cNvSpPr>
          <p:nvPr/>
        </p:nvSpPr>
        <p:spPr bwMode="auto">
          <a:xfrm>
            <a:off x="4153944"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8" name="Rectangle 47">
            <a:extLst>
              <a:ext uri="{FF2B5EF4-FFF2-40B4-BE49-F238E27FC236}">
                <a16:creationId xmlns:a16="http://schemas.microsoft.com/office/drawing/2014/main" id="{01B6A36B-19FA-43DA-B000-241A4CFDCC28}"/>
              </a:ext>
            </a:extLst>
          </p:cNvPr>
          <p:cNvSpPr>
            <a:spLocks noChangeArrowheads="1"/>
          </p:cNvSpPr>
          <p:nvPr/>
        </p:nvSpPr>
        <p:spPr bwMode="auto">
          <a:xfrm>
            <a:off x="4489700"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49" name="Rectangle 48">
            <a:extLst>
              <a:ext uri="{FF2B5EF4-FFF2-40B4-BE49-F238E27FC236}">
                <a16:creationId xmlns:a16="http://schemas.microsoft.com/office/drawing/2014/main" id="{14D49C33-51E8-4F4E-8BB4-EF6DE95EEA42}"/>
              </a:ext>
            </a:extLst>
          </p:cNvPr>
          <p:cNvSpPr>
            <a:spLocks noChangeArrowheads="1"/>
          </p:cNvSpPr>
          <p:nvPr/>
        </p:nvSpPr>
        <p:spPr bwMode="auto">
          <a:xfrm>
            <a:off x="4825457"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50" name="Rectangle 49">
            <a:extLst>
              <a:ext uri="{FF2B5EF4-FFF2-40B4-BE49-F238E27FC236}">
                <a16:creationId xmlns:a16="http://schemas.microsoft.com/office/drawing/2014/main" id="{F1563566-9C7D-4C66-AA89-EF3A213AACB6}"/>
              </a:ext>
            </a:extLst>
          </p:cNvPr>
          <p:cNvSpPr>
            <a:spLocks noChangeArrowheads="1"/>
          </p:cNvSpPr>
          <p:nvPr/>
        </p:nvSpPr>
        <p:spPr bwMode="auto">
          <a:xfrm>
            <a:off x="5161213"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51" name="Rectangle 50">
            <a:extLst>
              <a:ext uri="{FF2B5EF4-FFF2-40B4-BE49-F238E27FC236}">
                <a16:creationId xmlns:a16="http://schemas.microsoft.com/office/drawing/2014/main" id="{964E75F6-E9EF-4652-91D5-480DE1AB77D8}"/>
              </a:ext>
            </a:extLst>
          </p:cNvPr>
          <p:cNvSpPr>
            <a:spLocks noChangeArrowheads="1"/>
          </p:cNvSpPr>
          <p:nvPr/>
        </p:nvSpPr>
        <p:spPr bwMode="auto">
          <a:xfrm>
            <a:off x="5511257"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52" name="Rectangle 51">
            <a:extLst>
              <a:ext uri="{FF2B5EF4-FFF2-40B4-BE49-F238E27FC236}">
                <a16:creationId xmlns:a16="http://schemas.microsoft.com/office/drawing/2014/main" id="{7D7308DD-70C4-455D-A7B2-4D2D483AAFFE}"/>
              </a:ext>
            </a:extLst>
          </p:cNvPr>
          <p:cNvSpPr>
            <a:spLocks noChangeArrowheads="1"/>
          </p:cNvSpPr>
          <p:nvPr/>
        </p:nvSpPr>
        <p:spPr bwMode="auto">
          <a:xfrm>
            <a:off x="5861300" y="1434170"/>
            <a:ext cx="318997"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hangingPunct="0"/>
            <a:r>
              <a:rPr lang="es-ES_tradnl" altLang="en-US" sz="1050" b="1">
                <a:solidFill>
                  <a:schemeClr val="accent1"/>
                </a:solidFill>
                <a:latin typeface="Century Schoolbook" panose="02040604050505020304" pitchFamily="18" charset="0"/>
              </a:rPr>
              <a:t>tic</a:t>
            </a:r>
          </a:p>
        </p:txBody>
      </p:sp>
      <p:sp>
        <p:nvSpPr>
          <p:cNvPr id="53" name="Rectangle 2">
            <a:extLst>
              <a:ext uri="{FF2B5EF4-FFF2-40B4-BE49-F238E27FC236}">
                <a16:creationId xmlns:a16="http://schemas.microsoft.com/office/drawing/2014/main" id="{A7CB6DDC-81FD-4171-A537-53EAE6D59F34}"/>
              </a:ext>
            </a:extLst>
          </p:cNvPr>
          <p:cNvSpPr>
            <a:spLocks noGrp="1" noChangeArrowheads="1"/>
          </p:cNvSpPr>
          <p:nvPr>
            <p:ph type="title"/>
          </p:nvPr>
        </p:nvSpPr>
        <p:spPr>
          <a:xfrm>
            <a:off x="457200" y="274638"/>
            <a:ext cx="8229600" cy="521609"/>
          </a:xfrm>
        </p:spPr>
        <p:txBody>
          <a:bodyPr/>
          <a:lstStyle/>
          <a:p>
            <a:pPr algn="l"/>
            <a:r>
              <a:rPr lang="en-US" altLang="en-US" sz="2800" dirty="0">
                <a:solidFill>
                  <a:srgbClr val="002060"/>
                </a:solidFill>
              </a:rPr>
              <a:t>Quick History: Slotted Aloha</a:t>
            </a:r>
          </a:p>
        </p:txBody>
      </p:sp>
      <p:sp>
        <p:nvSpPr>
          <p:cNvPr id="54" name="Rectangle 53">
            <a:extLst>
              <a:ext uri="{FF2B5EF4-FFF2-40B4-BE49-F238E27FC236}">
                <a16:creationId xmlns:a16="http://schemas.microsoft.com/office/drawing/2014/main" id="{57EAE95F-E5F1-4252-B96A-00E12A54299C}"/>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98149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2EDA-A88D-436E-BA60-2228EEE25869}"/>
              </a:ext>
            </a:extLst>
          </p:cNvPr>
          <p:cNvSpPr>
            <a:spLocks noGrp="1"/>
          </p:cNvSpPr>
          <p:nvPr>
            <p:ph type="title"/>
          </p:nvPr>
        </p:nvSpPr>
        <p:spPr>
          <a:xfrm>
            <a:off x="457200" y="274638"/>
            <a:ext cx="8229600" cy="526746"/>
          </a:xfrm>
        </p:spPr>
        <p:txBody>
          <a:bodyPr/>
          <a:lstStyle/>
          <a:p>
            <a:pPr algn="l"/>
            <a:r>
              <a:rPr lang="en-US" altLang="en-US" sz="2800" dirty="0">
                <a:solidFill>
                  <a:srgbClr val="002060"/>
                </a:solidFill>
              </a:rPr>
              <a:t>Carrier Sense Multiple Access (CSMA)</a:t>
            </a:r>
            <a:endParaRPr lang="en-US" sz="2800" dirty="0">
              <a:solidFill>
                <a:srgbClr val="002060"/>
              </a:solidFill>
            </a:endParaRPr>
          </a:p>
        </p:txBody>
      </p:sp>
      <p:sp>
        <p:nvSpPr>
          <p:cNvPr id="3" name="Content Placeholder 2">
            <a:extLst>
              <a:ext uri="{FF2B5EF4-FFF2-40B4-BE49-F238E27FC236}">
                <a16:creationId xmlns:a16="http://schemas.microsoft.com/office/drawing/2014/main" id="{42BEC075-E71A-4574-91C5-9228640F6B8F}"/>
              </a:ext>
            </a:extLst>
          </p:cNvPr>
          <p:cNvSpPr>
            <a:spLocks noGrp="1"/>
          </p:cNvSpPr>
          <p:nvPr>
            <p:ph idx="1"/>
          </p:nvPr>
        </p:nvSpPr>
        <p:spPr/>
        <p:txBody>
          <a:bodyPr/>
          <a:lstStyle/>
          <a:p>
            <a:pPr>
              <a:lnSpc>
                <a:spcPct val="90000"/>
              </a:lnSpc>
            </a:pPr>
            <a:r>
              <a:rPr lang="en-US" altLang="en-US" sz="2400" dirty="0"/>
              <a:t>What if, instead of using slots, we just “listen” first, and only transmit if no one else is?</a:t>
            </a:r>
          </a:p>
          <a:p>
            <a:pPr>
              <a:lnSpc>
                <a:spcPct val="90000"/>
              </a:lnSpc>
            </a:pPr>
            <a:endParaRPr lang="en-US" altLang="en-US" sz="2400" dirty="0"/>
          </a:p>
          <a:p>
            <a:pPr>
              <a:lnSpc>
                <a:spcPct val="90000"/>
              </a:lnSpc>
            </a:pPr>
            <a:r>
              <a:rPr lang="en-US" altLang="en-US" sz="2400" dirty="0"/>
              <a:t>This means that </a:t>
            </a:r>
            <a:r>
              <a:rPr lang="en-US" altLang="en-US" sz="2400" i="1" dirty="0"/>
              <a:t>collisions</a:t>
            </a:r>
            <a:r>
              <a:rPr lang="en-US" altLang="en-US" sz="2400" dirty="0"/>
              <a:t> would only occur in the event that two messages sent concurrently crosses paths after being started</a:t>
            </a:r>
          </a:p>
          <a:p>
            <a:pPr marL="0" indent="0">
              <a:lnSpc>
                <a:spcPct val="90000"/>
              </a:lnSpc>
              <a:buNone/>
            </a:pPr>
            <a:endParaRPr lang="en-US" altLang="en-US" sz="2400" dirty="0"/>
          </a:p>
          <a:p>
            <a:pPr>
              <a:lnSpc>
                <a:spcPct val="90000"/>
              </a:lnSpc>
            </a:pPr>
            <a:r>
              <a:rPr lang="en-US" altLang="en-US" sz="2400" dirty="0"/>
              <a:t>The vulnerability to collisions is related to the latency</a:t>
            </a:r>
          </a:p>
          <a:p>
            <a:pPr lvl="1">
              <a:lnSpc>
                <a:spcPct val="90000"/>
              </a:lnSpc>
            </a:pPr>
            <a:r>
              <a:rPr lang="en-US" altLang="en-US" sz="2000" dirty="0"/>
              <a:t>More soon</a:t>
            </a:r>
          </a:p>
          <a:p>
            <a:endParaRPr lang="en-US" dirty="0"/>
          </a:p>
        </p:txBody>
      </p:sp>
      <p:sp>
        <p:nvSpPr>
          <p:cNvPr id="4" name="Rectangle 3">
            <a:extLst>
              <a:ext uri="{FF2B5EF4-FFF2-40B4-BE49-F238E27FC236}">
                <a16:creationId xmlns:a16="http://schemas.microsoft.com/office/drawing/2014/main" id="{50C9B41A-C306-4677-B129-A063A003C4E7}"/>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00313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FA9B182-A380-4F51-8DCA-85B8D28AF3CB}"/>
              </a:ext>
            </a:extLst>
          </p:cNvPr>
          <p:cNvSpPr>
            <a:spLocks noGrp="1" noChangeArrowheads="1"/>
          </p:cNvSpPr>
          <p:nvPr>
            <p:ph type="title"/>
          </p:nvPr>
        </p:nvSpPr>
        <p:spPr>
          <a:xfrm>
            <a:off x="457200" y="274638"/>
            <a:ext cx="8229600" cy="413731"/>
          </a:xfrm>
        </p:spPr>
        <p:txBody>
          <a:bodyPr/>
          <a:lstStyle/>
          <a:p>
            <a:pPr algn="l"/>
            <a:r>
              <a:rPr lang="en-US" altLang="en-US" sz="2800" dirty="0">
                <a:solidFill>
                  <a:srgbClr val="002060"/>
                </a:solidFill>
              </a:rPr>
              <a:t>CSMA/CD</a:t>
            </a:r>
          </a:p>
        </p:txBody>
      </p:sp>
      <p:sp>
        <p:nvSpPr>
          <p:cNvPr id="76803" name="Rectangle 3">
            <a:extLst>
              <a:ext uri="{FF2B5EF4-FFF2-40B4-BE49-F238E27FC236}">
                <a16:creationId xmlns:a16="http://schemas.microsoft.com/office/drawing/2014/main" id="{C74C706F-E278-4C57-8A7F-748CA94DB626}"/>
              </a:ext>
            </a:extLst>
          </p:cNvPr>
          <p:cNvSpPr>
            <a:spLocks noGrp="1" noChangeArrowheads="1"/>
          </p:cNvSpPr>
          <p:nvPr>
            <p:ph idx="1"/>
          </p:nvPr>
        </p:nvSpPr>
        <p:spPr>
          <a:xfrm>
            <a:off x="457200" y="1112178"/>
            <a:ext cx="8229600" cy="4525963"/>
          </a:xfrm>
        </p:spPr>
        <p:txBody>
          <a:bodyPr>
            <a:normAutofit fontScale="55000" lnSpcReduction="20000"/>
          </a:bodyPr>
          <a:lstStyle/>
          <a:p>
            <a:pPr>
              <a:lnSpc>
                <a:spcPct val="90000"/>
              </a:lnSpc>
            </a:pPr>
            <a:r>
              <a:rPr lang="en-US" altLang="en-US" dirty="0"/>
              <a:t>Another level of sophistication is the addition of </a:t>
            </a:r>
            <a:r>
              <a:rPr lang="en-US" altLang="en-US" i="1" dirty="0"/>
              <a:t>collision detection</a:t>
            </a:r>
            <a:r>
              <a:rPr lang="en-US" altLang="en-US" dirty="0"/>
              <a:t>. </a:t>
            </a:r>
          </a:p>
          <a:p>
            <a:pPr>
              <a:lnSpc>
                <a:spcPct val="90000"/>
              </a:lnSpc>
            </a:pPr>
            <a:endParaRPr lang="en-US" altLang="en-US" dirty="0"/>
          </a:p>
          <a:p>
            <a:pPr>
              <a:lnSpc>
                <a:spcPct val="90000"/>
              </a:lnSpc>
            </a:pPr>
            <a:r>
              <a:rPr lang="en-US" altLang="en-US" dirty="0"/>
              <a:t>Stations listen while transmitting</a:t>
            </a:r>
          </a:p>
          <a:p>
            <a:pPr>
              <a:lnSpc>
                <a:spcPct val="90000"/>
              </a:lnSpc>
            </a:pPr>
            <a:endParaRPr lang="en-US" altLang="en-US" dirty="0"/>
          </a:p>
          <a:p>
            <a:pPr>
              <a:lnSpc>
                <a:spcPct val="90000"/>
              </a:lnSpc>
            </a:pPr>
            <a:r>
              <a:rPr lang="en-US" altLang="en-US" dirty="0"/>
              <a:t>If a station hears something different than what it is sending, it immediate stops</a:t>
            </a:r>
          </a:p>
          <a:p>
            <a:pPr>
              <a:lnSpc>
                <a:spcPct val="90000"/>
              </a:lnSpc>
            </a:pPr>
            <a:endParaRPr lang="en-US" altLang="en-US" dirty="0"/>
          </a:p>
          <a:p>
            <a:pPr>
              <a:lnSpc>
                <a:spcPct val="90000"/>
              </a:lnSpc>
            </a:pPr>
            <a:r>
              <a:rPr lang="en-US" altLang="en-US" dirty="0"/>
              <a:t>What it hears is different from what it sends, if another transmission garbles the original.</a:t>
            </a:r>
          </a:p>
          <a:p>
            <a:pPr>
              <a:lnSpc>
                <a:spcPct val="90000"/>
              </a:lnSpc>
            </a:pPr>
            <a:endParaRPr lang="en-US" altLang="en-US" dirty="0"/>
          </a:p>
          <a:p>
            <a:pPr>
              <a:lnSpc>
                <a:spcPct val="90000"/>
              </a:lnSpc>
            </a:pPr>
            <a:r>
              <a:rPr lang="en-US" altLang="en-US" dirty="0"/>
              <a:t>Additionally, if any station detects a collision, it sends a </a:t>
            </a:r>
            <a:r>
              <a:rPr lang="en-US" altLang="en-US" i="1" dirty="0"/>
              <a:t>jamming signal</a:t>
            </a:r>
            <a:r>
              <a:rPr lang="en-US" altLang="en-US" dirty="0"/>
              <a:t> to make sure that the colliding signals don’t cancel each other out, preventing detection after attenuation. </a:t>
            </a:r>
          </a:p>
          <a:p>
            <a:pPr>
              <a:lnSpc>
                <a:spcPct val="90000"/>
              </a:lnSpc>
            </a:pPr>
            <a:endParaRPr lang="en-US" altLang="en-US" dirty="0"/>
          </a:p>
          <a:p>
            <a:pPr>
              <a:lnSpc>
                <a:spcPct val="90000"/>
              </a:lnSpc>
            </a:pPr>
            <a:r>
              <a:rPr lang="en-US" altLang="en-US" dirty="0"/>
              <a:t>This reduces the time wasted in the event of a collision sending already garbled packets.</a:t>
            </a:r>
          </a:p>
          <a:p>
            <a:pPr>
              <a:lnSpc>
                <a:spcPct val="90000"/>
              </a:lnSpc>
            </a:pPr>
            <a:endParaRPr lang="en-US" altLang="en-US" dirty="0"/>
          </a:p>
          <a:p>
            <a:pPr>
              <a:lnSpc>
                <a:spcPct val="90000"/>
              </a:lnSpc>
            </a:pPr>
            <a:r>
              <a:rPr lang="en-US" altLang="en-US" dirty="0"/>
              <a:t>IEEE 802.3 (including Ethernet) protocols are use CSMA/CD. </a:t>
            </a:r>
          </a:p>
          <a:p>
            <a:pPr>
              <a:lnSpc>
                <a:spcPct val="90000"/>
              </a:lnSpc>
            </a:pPr>
            <a:endParaRPr lang="en-US" altLang="en-US" dirty="0"/>
          </a:p>
        </p:txBody>
      </p:sp>
      <p:sp>
        <p:nvSpPr>
          <p:cNvPr id="4" name="Rectangle 3">
            <a:extLst>
              <a:ext uri="{FF2B5EF4-FFF2-40B4-BE49-F238E27FC236}">
                <a16:creationId xmlns:a16="http://schemas.microsoft.com/office/drawing/2014/main" id="{23CFF9E9-00B1-49EC-A14F-7D88E6093D8F}"/>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1948F2C-FC6F-4FDE-9863-312152D0BED0}"/>
              </a:ext>
            </a:extLst>
          </p:cNvPr>
          <p:cNvSpPr>
            <a:spLocks noGrp="1" noChangeArrowheads="1"/>
          </p:cNvSpPr>
          <p:nvPr>
            <p:ph type="title"/>
          </p:nvPr>
        </p:nvSpPr>
        <p:spPr>
          <a:xfrm>
            <a:off x="457200" y="274638"/>
            <a:ext cx="8229600" cy="457199"/>
          </a:xfrm>
        </p:spPr>
        <p:txBody>
          <a:bodyPr/>
          <a:lstStyle/>
          <a:p>
            <a:pPr algn="l"/>
            <a:r>
              <a:rPr lang="en-US" altLang="en-US" sz="2800" dirty="0">
                <a:solidFill>
                  <a:srgbClr val="002060"/>
                </a:solidFill>
              </a:rPr>
              <a:t>Minimum Frame Size for CSMA/CD</a:t>
            </a:r>
          </a:p>
        </p:txBody>
      </p:sp>
      <p:sp>
        <p:nvSpPr>
          <p:cNvPr id="77827" name="Rectangle 3">
            <a:extLst>
              <a:ext uri="{FF2B5EF4-FFF2-40B4-BE49-F238E27FC236}">
                <a16:creationId xmlns:a16="http://schemas.microsoft.com/office/drawing/2014/main" id="{AFD44DDE-0D01-475F-922A-D5EC4596194F}"/>
              </a:ext>
            </a:extLst>
          </p:cNvPr>
          <p:cNvSpPr>
            <a:spLocks noGrp="1" noChangeArrowheads="1"/>
          </p:cNvSpPr>
          <p:nvPr>
            <p:ph idx="1"/>
          </p:nvPr>
        </p:nvSpPr>
        <p:spPr/>
        <p:txBody>
          <a:bodyPr>
            <a:normAutofit fontScale="85000" lnSpcReduction="20000"/>
          </a:bodyPr>
          <a:lstStyle/>
          <a:p>
            <a:pPr>
              <a:spcBef>
                <a:spcPts val="0"/>
              </a:spcBef>
            </a:pPr>
            <a:r>
              <a:rPr lang="en-US" altLang="en-US" sz="2625" dirty="0"/>
              <a:t>Because of latency, collisions cannot be detected immediately. This signal from one transmitter much reach the other transmitter. </a:t>
            </a:r>
          </a:p>
          <a:p>
            <a:pPr marL="0" indent="0">
              <a:spcBef>
                <a:spcPts val="0"/>
              </a:spcBef>
              <a:buNone/>
            </a:pPr>
            <a:endParaRPr lang="en-US" altLang="en-US" sz="2625" dirty="0"/>
          </a:p>
          <a:p>
            <a:pPr>
              <a:spcBef>
                <a:spcPts val="0"/>
              </a:spcBef>
            </a:pPr>
            <a:r>
              <a:rPr lang="en-US" altLang="en-US" sz="2625" dirty="0"/>
              <a:t>In practice, this imposes a minimum size on the length of a frame. The frame must be long enough to permit a collision to be detected. </a:t>
            </a:r>
          </a:p>
          <a:p>
            <a:pPr marL="0" indent="0">
              <a:spcBef>
                <a:spcPts val="0"/>
              </a:spcBef>
              <a:buNone/>
            </a:pPr>
            <a:endParaRPr lang="en-US" altLang="en-US" sz="2625" dirty="0"/>
          </a:p>
          <a:p>
            <a:pPr>
              <a:spcBef>
                <a:spcPts val="0"/>
              </a:spcBef>
            </a:pPr>
            <a:r>
              <a:rPr lang="en-US" altLang="en-US" sz="2625" dirty="0"/>
              <a:t>If the frame is too short, it will be gone before the signal from one transmitter reaches another. </a:t>
            </a:r>
          </a:p>
          <a:p>
            <a:pPr marL="0" indent="0">
              <a:spcBef>
                <a:spcPts val="0"/>
              </a:spcBef>
              <a:buNone/>
            </a:pPr>
            <a:endParaRPr lang="en-US" altLang="en-US" sz="2625" dirty="0"/>
          </a:p>
          <a:p>
            <a:pPr>
              <a:spcBef>
                <a:spcPts val="0"/>
              </a:spcBef>
            </a:pPr>
            <a:r>
              <a:rPr lang="en-US" altLang="en-US" sz="2625" dirty="0"/>
              <a:t>The frames will be corrupted as the “cross in the mail”</a:t>
            </a:r>
          </a:p>
          <a:p>
            <a:pPr marL="0" indent="0">
              <a:spcBef>
                <a:spcPts val="0"/>
              </a:spcBef>
              <a:buNone/>
            </a:pPr>
            <a:endParaRPr lang="en-US" altLang="en-US" sz="2625" dirty="0"/>
          </a:p>
          <a:p>
            <a:pPr>
              <a:spcBef>
                <a:spcPts val="0"/>
              </a:spcBef>
            </a:pPr>
            <a:r>
              <a:rPr lang="en-US" altLang="en-US" sz="2625" dirty="0"/>
              <a:t>But neither sender will be able to detect it, until the whole frame has been sent, which defeats the purpose. </a:t>
            </a:r>
          </a:p>
        </p:txBody>
      </p:sp>
      <p:sp>
        <p:nvSpPr>
          <p:cNvPr id="4" name="Rectangle 3">
            <a:extLst>
              <a:ext uri="{FF2B5EF4-FFF2-40B4-BE49-F238E27FC236}">
                <a16:creationId xmlns:a16="http://schemas.microsoft.com/office/drawing/2014/main" id="{8891D92C-6386-448B-B2E6-F7CC1CD2B04F}"/>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C1728B6-52C7-4126-8E9A-874B8A7A1EFD}"/>
              </a:ext>
            </a:extLst>
          </p:cNvPr>
          <p:cNvSpPr>
            <a:spLocks noGrp="1" noChangeArrowheads="1"/>
          </p:cNvSpPr>
          <p:nvPr>
            <p:ph type="title"/>
          </p:nvPr>
        </p:nvSpPr>
        <p:spPr>
          <a:xfrm>
            <a:off x="457200" y="274638"/>
            <a:ext cx="8229600" cy="490787"/>
          </a:xfrm>
        </p:spPr>
        <p:txBody>
          <a:bodyPr/>
          <a:lstStyle/>
          <a:p>
            <a:pPr algn="l"/>
            <a:r>
              <a:rPr lang="en-US" altLang="en-US" sz="2800" dirty="0">
                <a:solidFill>
                  <a:srgbClr val="002060"/>
                </a:solidFill>
              </a:rPr>
              <a:t>Minimum Frame Size for CSMA/CD</a:t>
            </a:r>
          </a:p>
        </p:txBody>
      </p:sp>
      <p:sp>
        <p:nvSpPr>
          <p:cNvPr id="78851" name="Rectangle 3">
            <a:extLst>
              <a:ext uri="{FF2B5EF4-FFF2-40B4-BE49-F238E27FC236}">
                <a16:creationId xmlns:a16="http://schemas.microsoft.com/office/drawing/2014/main" id="{6993CD2B-9F75-4F7B-89A9-71B658C27922}"/>
              </a:ext>
            </a:extLst>
          </p:cNvPr>
          <p:cNvSpPr>
            <a:spLocks noGrp="1" noChangeArrowheads="1"/>
          </p:cNvSpPr>
          <p:nvPr>
            <p:ph idx="1"/>
          </p:nvPr>
        </p:nvSpPr>
        <p:spPr>
          <a:xfrm>
            <a:off x="569944" y="1030046"/>
            <a:ext cx="7202456" cy="2587960"/>
          </a:xfrm>
        </p:spPr>
        <p:txBody>
          <a:bodyPr/>
          <a:lstStyle/>
          <a:p>
            <a:r>
              <a:rPr lang="en-US" altLang="en-US" sz="2000" dirty="0"/>
              <a:t>The frame needs to be sufficiently long to require more than a round-trip time for transmission. </a:t>
            </a:r>
          </a:p>
          <a:p>
            <a:endParaRPr lang="en-US" altLang="en-US" sz="2000" dirty="0"/>
          </a:p>
          <a:p>
            <a:r>
              <a:rPr lang="en-US" altLang="en-US" sz="2000" dirty="0"/>
              <a:t>We must consider the bit-rate of the channel as well as its length to determine the round trip time. </a:t>
            </a:r>
          </a:p>
          <a:p>
            <a:endParaRPr lang="en-US" altLang="en-US" sz="2000" dirty="0"/>
          </a:p>
          <a:p>
            <a:r>
              <a:rPr lang="en-US" altLang="en-US" sz="2000" dirty="0"/>
              <a:t>The frame must require more than this round-trip time for transmission. </a:t>
            </a:r>
          </a:p>
        </p:txBody>
      </p:sp>
      <p:sp>
        <p:nvSpPr>
          <p:cNvPr id="78852" name="Line 4">
            <a:extLst>
              <a:ext uri="{FF2B5EF4-FFF2-40B4-BE49-F238E27FC236}">
                <a16:creationId xmlns:a16="http://schemas.microsoft.com/office/drawing/2014/main" id="{1A84779F-44F4-4BA5-82EC-29FFFFED2F00}"/>
              </a:ext>
            </a:extLst>
          </p:cNvPr>
          <p:cNvSpPr>
            <a:spLocks noChangeShapeType="1"/>
          </p:cNvSpPr>
          <p:nvPr/>
        </p:nvSpPr>
        <p:spPr bwMode="auto">
          <a:xfrm>
            <a:off x="1787001" y="4005574"/>
            <a:ext cx="434935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3" name="Line 5">
            <a:extLst>
              <a:ext uri="{FF2B5EF4-FFF2-40B4-BE49-F238E27FC236}">
                <a16:creationId xmlns:a16="http://schemas.microsoft.com/office/drawing/2014/main" id="{A6A01804-C167-4E1F-AA49-DE24299C8302}"/>
              </a:ext>
            </a:extLst>
          </p:cNvPr>
          <p:cNvSpPr>
            <a:spLocks noChangeShapeType="1"/>
          </p:cNvSpPr>
          <p:nvPr/>
        </p:nvSpPr>
        <p:spPr bwMode="auto">
          <a:xfrm>
            <a:off x="2138234" y="3813884"/>
            <a:ext cx="0" cy="484584"/>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computr3">
            <a:extLst>
              <a:ext uri="{FF2B5EF4-FFF2-40B4-BE49-F238E27FC236}">
                <a16:creationId xmlns:a16="http://schemas.microsoft.com/office/drawing/2014/main" id="{D7201905-91F0-43F3-8BE1-E43256E7FD82}"/>
              </a:ext>
            </a:extLst>
          </p:cNvPr>
          <p:cNvSpPr>
            <a:spLocks noEditPoints="1" noChangeArrowheads="1"/>
          </p:cNvSpPr>
          <p:nvPr/>
        </p:nvSpPr>
        <p:spPr bwMode="auto">
          <a:xfrm>
            <a:off x="1639364" y="4285373"/>
            <a:ext cx="906065" cy="677465"/>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78855" name="computr3">
            <a:extLst>
              <a:ext uri="{FF2B5EF4-FFF2-40B4-BE49-F238E27FC236}">
                <a16:creationId xmlns:a16="http://schemas.microsoft.com/office/drawing/2014/main" id="{B0B1FC35-8C1F-4FF7-AB58-848843F227F7}"/>
              </a:ext>
            </a:extLst>
          </p:cNvPr>
          <p:cNvSpPr>
            <a:spLocks noEditPoints="1" noChangeArrowheads="1"/>
          </p:cNvSpPr>
          <p:nvPr/>
        </p:nvSpPr>
        <p:spPr bwMode="auto">
          <a:xfrm>
            <a:off x="5342207" y="4299660"/>
            <a:ext cx="906065" cy="677465"/>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78856" name="Line 8">
            <a:extLst>
              <a:ext uri="{FF2B5EF4-FFF2-40B4-BE49-F238E27FC236}">
                <a16:creationId xmlns:a16="http://schemas.microsoft.com/office/drawing/2014/main" id="{29ABC6D4-43D3-4468-8CFD-BB20E2210513}"/>
              </a:ext>
            </a:extLst>
          </p:cNvPr>
          <p:cNvSpPr>
            <a:spLocks noChangeShapeType="1"/>
          </p:cNvSpPr>
          <p:nvPr/>
        </p:nvSpPr>
        <p:spPr bwMode="auto">
          <a:xfrm>
            <a:off x="5839887" y="3818647"/>
            <a:ext cx="0" cy="484584"/>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7" name="Text Box 9">
            <a:extLst>
              <a:ext uri="{FF2B5EF4-FFF2-40B4-BE49-F238E27FC236}">
                <a16:creationId xmlns:a16="http://schemas.microsoft.com/office/drawing/2014/main" id="{EA9D0CA9-D9E1-4F89-98D0-1F89AAAA5522}"/>
              </a:ext>
            </a:extLst>
          </p:cNvPr>
          <p:cNvSpPr txBox="1">
            <a:spLocks noChangeArrowheads="1"/>
          </p:cNvSpPr>
          <p:nvPr/>
        </p:nvSpPr>
        <p:spPr bwMode="auto">
          <a:xfrm>
            <a:off x="3461020" y="4448488"/>
            <a:ext cx="9172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US" altLang="en-US" sz="900">
                <a:solidFill>
                  <a:schemeClr val="tx2"/>
                </a:solidFill>
              </a:rPr>
              <a:t>B bits/second</a:t>
            </a:r>
          </a:p>
          <a:p>
            <a:pPr eaLnBrk="0" hangingPunct="0">
              <a:buFontTx/>
              <a:buChar char="•"/>
            </a:pPr>
            <a:r>
              <a:rPr lang="en-US" altLang="en-US" sz="900">
                <a:solidFill>
                  <a:schemeClr val="tx2"/>
                </a:solidFill>
              </a:rPr>
              <a:t>S seconds</a:t>
            </a:r>
          </a:p>
          <a:p>
            <a:pPr eaLnBrk="0" hangingPunct="0">
              <a:buFontTx/>
              <a:buChar char="•"/>
            </a:pPr>
            <a:r>
              <a:rPr lang="en-US" altLang="en-US" sz="900">
                <a:solidFill>
                  <a:schemeClr val="tx2"/>
                </a:solidFill>
              </a:rPr>
              <a:t>B*S bit time</a:t>
            </a:r>
          </a:p>
        </p:txBody>
      </p:sp>
      <p:sp>
        <p:nvSpPr>
          <p:cNvPr id="78858" name="Line 10">
            <a:extLst>
              <a:ext uri="{FF2B5EF4-FFF2-40B4-BE49-F238E27FC236}">
                <a16:creationId xmlns:a16="http://schemas.microsoft.com/office/drawing/2014/main" id="{95AEFFE9-45C2-4980-A021-6CC28ACF4A5E}"/>
              </a:ext>
            </a:extLst>
          </p:cNvPr>
          <p:cNvSpPr>
            <a:spLocks noChangeShapeType="1"/>
          </p:cNvSpPr>
          <p:nvPr/>
        </p:nvSpPr>
        <p:spPr bwMode="auto">
          <a:xfrm>
            <a:off x="2163239" y="3880559"/>
            <a:ext cx="3621881" cy="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9" name="Rectangle 11">
            <a:extLst>
              <a:ext uri="{FF2B5EF4-FFF2-40B4-BE49-F238E27FC236}">
                <a16:creationId xmlns:a16="http://schemas.microsoft.com/office/drawing/2014/main" id="{443FFD6B-0D3E-41D9-A3B3-20E1C15CF2C8}"/>
              </a:ext>
            </a:extLst>
          </p:cNvPr>
          <p:cNvSpPr>
            <a:spLocks noChangeArrowheads="1"/>
          </p:cNvSpPr>
          <p:nvPr/>
        </p:nvSpPr>
        <p:spPr bwMode="auto">
          <a:xfrm>
            <a:off x="3588415" y="4084156"/>
            <a:ext cx="4491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solidFill>
                  <a:schemeClr val="tx2"/>
                </a:solidFill>
              </a:rPr>
              <a:t>B*S</a:t>
            </a:r>
          </a:p>
        </p:txBody>
      </p:sp>
      <p:sp>
        <p:nvSpPr>
          <p:cNvPr id="78860" name="Line 12">
            <a:extLst>
              <a:ext uri="{FF2B5EF4-FFF2-40B4-BE49-F238E27FC236}">
                <a16:creationId xmlns:a16="http://schemas.microsoft.com/office/drawing/2014/main" id="{037BEB36-D8AB-4DA6-8370-E4163A0A19D6}"/>
              </a:ext>
            </a:extLst>
          </p:cNvPr>
          <p:cNvSpPr>
            <a:spLocks noChangeShapeType="1"/>
          </p:cNvSpPr>
          <p:nvPr/>
        </p:nvSpPr>
        <p:spPr bwMode="auto">
          <a:xfrm rot="10800000">
            <a:off x="2168001" y="4102017"/>
            <a:ext cx="3621881" cy="119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8861" name="Group 13">
            <a:extLst>
              <a:ext uri="{FF2B5EF4-FFF2-40B4-BE49-F238E27FC236}">
                <a16:creationId xmlns:a16="http://schemas.microsoft.com/office/drawing/2014/main" id="{7DAC3AEA-5571-4FA9-896E-BC2D8E7781EB}"/>
              </a:ext>
            </a:extLst>
          </p:cNvPr>
          <p:cNvGrpSpPr>
            <a:grpSpLocks/>
          </p:cNvGrpSpPr>
          <p:nvPr/>
        </p:nvGrpSpPr>
        <p:grpSpPr bwMode="auto">
          <a:xfrm>
            <a:off x="5463651" y="3753163"/>
            <a:ext cx="254794" cy="246460"/>
            <a:chOff x="257" y="3776"/>
            <a:chExt cx="214" cy="207"/>
          </a:xfrm>
        </p:grpSpPr>
        <p:sp>
          <p:nvSpPr>
            <p:cNvPr id="78862" name="Line 14">
              <a:extLst>
                <a:ext uri="{FF2B5EF4-FFF2-40B4-BE49-F238E27FC236}">
                  <a16:creationId xmlns:a16="http://schemas.microsoft.com/office/drawing/2014/main" id="{0C66286A-8DF2-4374-ADE9-DE558497ECF7}"/>
                </a:ext>
              </a:extLst>
            </p:cNvPr>
            <p:cNvSpPr>
              <a:spLocks noChangeShapeType="1"/>
            </p:cNvSpPr>
            <p:nvPr/>
          </p:nvSpPr>
          <p:spPr bwMode="auto">
            <a:xfrm>
              <a:off x="274" y="3786"/>
              <a:ext cx="197" cy="197"/>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Line 15">
              <a:extLst>
                <a:ext uri="{FF2B5EF4-FFF2-40B4-BE49-F238E27FC236}">
                  <a16:creationId xmlns:a16="http://schemas.microsoft.com/office/drawing/2014/main" id="{ED8EA6CF-BBA5-400A-8ED6-BB1EB6A01440}"/>
                </a:ext>
              </a:extLst>
            </p:cNvPr>
            <p:cNvSpPr>
              <a:spLocks noChangeShapeType="1"/>
            </p:cNvSpPr>
            <p:nvPr/>
          </p:nvSpPr>
          <p:spPr bwMode="auto">
            <a:xfrm rot="5400000">
              <a:off x="257" y="3776"/>
              <a:ext cx="197" cy="197"/>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8864" name="Text Box 16">
            <a:extLst>
              <a:ext uri="{FF2B5EF4-FFF2-40B4-BE49-F238E27FC236}">
                <a16:creationId xmlns:a16="http://schemas.microsoft.com/office/drawing/2014/main" id="{2AC1E43E-7A68-457F-8714-4978097A75AF}"/>
              </a:ext>
            </a:extLst>
          </p:cNvPr>
          <p:cNvSpPr txBox="1">
            <a:spLocks noChangeArrowheads="1"/>
          </p:cNvSpPr>
          <p:nvPr/>
        </p:nvSpPr>
        <p:spPr bwMode="auto">
          <a:xfrm>
            <a:off x="1584595" y="4950931"/>
            <a:ext cx="9140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500">
                <a:solidFill>
                  <a:schemeClr val="tx2"/>
                </a:solidFill>
              </a:rPr>
              <a:t>Sender1</a:t>
            </a:r>
          </a:p>
        </p:txBody>
      </p:sp>
      <p:sp>
        <p:nvSpPr>
          <p:cNvPr id="78865" name="Text Box 17">
            <a:extLst>
              <a:ext uri="{FF2B5EF4-FFF2-40B4-BE49-F238E27FC236}">
                <a16:creationId xmlns:a16="http://schemas.microsoft.com/office/drawing/2014/main" id="{3340411B-1FBD-4428-B842-EC280FE534CA}"/>
              </a:ext>
            </a:extLst>
          </p:cNvPr>
          <p:cNvSpPr txBox="1">
            <a:spLocks noChangeArrowheads="1"/>
          </p:cNvSpPr>
          <p:nvPr/>
        </p:nvSpPr>
        <p:spPr bwMode="auto">
          <a:xfrm>
            <a:off x="5342207" y="4959734"/>
            <a:ext cx="9140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500" dirty="0">
                <a:solidFill>
                  <a:schemeClr val="tx2"/>
                </a:solidFill>
              </a:rPr>
              <a:t>Sender2</a:t>
            </a:r>
          </a:p>
        </p:txBody>
      </p:sp>
      <p:sp>
        <p:nvSpPr>
          <p:cNvPr id="78866" name="Text Box 18">
            <a:extLst>
              <a:ext uri="{FF2B5EF4-FFF2-40B4-BE49-F238E27FC236}">
                <a16:creationId xmlns:a16="http://schemas.microsoft.com/office/drawing/2014/main" id="{ED268FBE-DC58-4BF6-8AAF-96E64E9F244D}"/>
              </a:ext>
            </a:extLst>
          </p:cNvPr>
          <p:cNvSpPr txBox="1">
            <a:spLocks noChangeArrowheads="1"/>
          </p:cNvSpPr>
          <p:nvPr/>
        </p:nvSpPr>
        <p:spPr bwMode="auto">
          <a:xfrm>
            <a:off x="1461231" y="5926559"/>
            <a:ext cx="542307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050" b="1" dirty="0">
                <a:solidFill>
                  <a:srgbClr val="002060"/>
                </a:solidFill>
              </a:rPr>
              <a:t>Sender2 detects the Collision almost immediately</a:t>
            </a:r>
          </a:p>
        </p:txBody>
      </p:sp>
      <p:sp>
        <p:nvSpPr>
          <p:cNvPr id="78867" name="Text Box 19">
            <a:extLst>
              <a:ext uri="{FF2B5EF4-FFF2-40B4-BE49-F238E27FC236}">
                <a16:creationId xmlns:a16="http://schemas.microsoft.com/office/drawing/2014/main" id="{3BE20CE2-BCC4-4447-B6A8-0F3067B8CF23}"/>
              </a:ext>
            </a:extLst>
          </p:cNvPr>
          <p:cNvSpPr txBox="1">
            <a:spLocks noChangeArrowheads="1"/>
          </p:cNvSpPr>
          <p:nvPr/>
        </p:nvSpPr>
        <p:spPr bwMode="auto">
          <a:xfrm>
            <a:off x="1458036" y="5295873"/>
            <a:ext cx="542627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050" b="1" dirty="0">
                <a:solidFill>
                  <a:srgbClr val="002060"/>
                </a:solidFill>
              </a:rPr>
              <a:t>Sender 1 must wait for its frame to (almost) make it to Sender2, when the collision occurs, and then for the energy from Sender2’s frame to make it back, before detecting the collision.</a:t>
            </a:r>
          </a:p>
        </p:txBody>
      </p:sp>
      <p:sp>
        <p:nvSpPr>
          <p:cNvPr id="20" name="Rectangle 19">
            <a:extLst>
              <a:ext uri="{FF2B5EF4-FFF2-40B4-BE49-F238E27FC236}">
                <a16:creationId xmlns:a16="http://schemas.microsoft.com/office/drawing/2014/main" id="{B972106A-247E-4FCD-A344-F03FEA172278}"/>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616C-B271-42AE-82A3-E9F11E67A450}"/>
              </a:ext>
            </a:extLst>
          </p:cNvPr>
          <p:cNvSpPr>
            <a:spLocks noGrp="1"/>
          </p:cNvSpPr>
          <p:nvPr>
            <p:ph type="title"/>
          </p:nvPr>
        </p:nvSpPr>
        <p:spPr>
          <a:xfrm>
            <a:off x="471170" y="427661"/>
            <a:ext cx="6751562" cy="1143000"/>
          </a:xfrm>
        </p:spPr>
        <p:txBody>
          <a:bodyPr/>
          <a:lstStyle/>
          <a:p>
            <a:pPr algn="l"/>
            <a:r>
              <a:rPr lang="en-US" sz="2800" dirty="0">
                <a:solidFill>
                  <a:srgbClr val="002060"/>
                </a:solidFill>
                <a:latin typeface="Arial Narrow" panose="020B0606020202030204" pitchFamily="34" charset="0"/>
              </a:rPr>
              <a:t>Outline</a:t>
            </a:r>
          </a:p>
        </p:txBody>
      </p:sp>
      <p:sp>
        <p:nvSpPr>
          <p:cNvPr id="3" name="Content Placeholder 2">
            <a:extLst>
              <a:ext uri="{FF2B5EF4-FFF2-40B4-BE49-F238E27FC236}">
                <a16:creationId xmlns:a16="http://schemas.microsoft.com/office/drawing/2014/main" id="{A7850111-7790-4977-B2D9-56297573493D}"/>
              </a:ext>
            </a:extLst>
          </p:cNvPr>
          <p:cNvSpPr>
            <a:spLocks noGrp="1"/>
          </p:cNvSpPr>
          <p:nvPr>
            <p:ph idx="1"/>
          </p:nvPr>
        </p:nvSpPr>
        <p:spPr>
          <a:xfrm>
            <a:off x="405829" y="999161"/>
            <a:ext cx="8229600" cy="4525963"/>
          </a:xfrm>
        </p:spPr>
        <p:txBody>
          <a:bodyPr/>
          <a:lstStyle/>
          <a:p>
            <a:pPr marL="0" indent="0">
              <a:buNone/>
            </a:pPr>
            <a:r>
              <a:rPr lang="en-US" sz="2400" dirty="0"/>
              <a:t>Today</a:t>
            </a:r>
          </a:p>
          <a:p>
            <a:r>
              <a:rPr lang="en-US" sz="2400" b="1" dirty="0"/>
              <a:t>Physical Layer </a:t>
            </a:r>
          </a:p>
          <a:p>
            <a:r>
              <a:rPr lang="en-US" sz="2400" dirty="0"/>
              <a:t>Link Layer</a:t>
            </a:r>
          </a:p>
          <a:p>
            <a:r>
              <a:rPr lang="en-US" sz="2400" dirty="0"/>
              <a:t>Network Layer</a:t>
            </a:r>
          </a:p>
          <a:p>
            <a:r>
              <a:rPr lang="en-US" sz="2400" dirty="0"/>
              <a:t>Transport Layer</a:t>
            </a:r>
          </a:p>
          <a:p>
            <a:r>
              <a:rPr lang="en-US" sz="2400" dirty="0"/>
              <a:t>Application Layer</a:t>
            </a:r>
          </a:p>
          <a:p>
            <a:pPr marL="0" indent="0">
              <a:buNone/>
            </a:pPr>
            <a:endParaRPr lang="en-US" dirty="0"/>
          </a:p>
        </p:txBody>
      </p:sp>
      <p:sp>
        <p:nvSpPr>
          <p:cNvPr id="4" name="Slide Number Placeholder 3">
            <a:extLst>
              <a:ext uri="{FF2B5EF4-FFF2-40B4-BE49-F238E27FC236}">
                <a16:creationId xmlns:a16="http://schemas.microsoft.com/office/drawing/2014/main" id="{D7DA61CD-9A22-4447-84F5-5D636F67AECB}"/>
              </a:ext>
            </a:extLst>
          </p:cNvPr>
          <p:cNvSpPr>
            <a:spLocks noGrp="1"/>
          </p:cNvSpPr>
          <p:nvPr>
            <p:ph type="sldNum" sz="quarter" idx="10"/>
          </p:nvPr>
        </p:nvSpPr>
        <p:spPr/>
        <p:txBody>
          <a:bodyPr/>
          <a:lstStyle/>
          <a:p>
            <a:pPr>
              <a:defRPr/>
            </a:pPr>
            <a:fld id="{D7D589E4-531D-418D-AA11-A32E88FAAB20}" type="slidenum">
              <a:rPr lang="en-US" altLang="en-US" smtClean="0"/>
              <a:pPr>
                <a:defRPr/>
              </a:pPr>
              <a:t>2</a:t>
            </a:fld>
            <a:r>
              <a:rPr lang="en-US" altLang="en-US"/>
              <a:t> </a:t>
            </a:r>
          </a:p>
        </p:txBody>
      </p:sp>
      <p:sp>
        <p:nvSpPr>
          <p:cNvPr id="5" name="Rectangle 3">
            <a:extLst>
              <a:ext uri="{FF2B5EF4-FFF2-40B4-BE49-F238E27FC236}">
                <a16:creationId xmlns:a16="http://schemas.microsoft.com/office/drawing/2014/main" id="{F96981A5-5B0B-483E-ACEC-9FD57174060D}"/>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17562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D275-0E14-4895-A296-F0CC0FB2FE2C}"/>
              </a:ext>
            </a:extLst>
          </p:cNvPr>
          <p:cNvSpPr>
            <a:spLocks noGrp="1"/>
          </p:cNvSpPr>
          <p:nvPr>
            <p:ph type="title"/>
          </p:nvPr>
        </p:nvSpPr>
        <p:spPr>
          <a:xfrm>
            <a:off x="457200" y="274638"/>
            <a:ext cx="8229600" cy="614077"/>
          </a:xfrm>
        </p:spPr>
        <p:txBody>
          <a:bodyPr/>
          <a:lstStyle/>
          <a:p>
            <a:pPr algn="l"/>
            <a:r>
              <a:rPr lang="en-US" sz="2800" dirty="0">
                <a:solidFill>
                  <a:srgbClr val="002060"/>
                </a:solidFill>
              </a:rPr>
              <a:t>Aside: “Ether” Net</a:t>
            </a:r>
          </a:p>
        </p:txBody>
      </p:sp>
      <p:pic>
        <p:nvPicPr>
          <p:cNvPr id="1026" name="Picture 2" descr="Metcalfe memo 1973">
            <a:extLst>
              <a:ext uri="{FF2B5EF4-FFF2-40B4-BE49-F238E27FC236}">
                <a16:creationId xmlns:a16="http://schemas.microsoft.com/office/drawing/2014/main" id="{02C572AE-A7CB-4B23-8A4E-6EFB43700F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221" y="950921"/>
            <a:ext cx="3440600" cy="178144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BECBE3A4-0204-45DE-85C5-8D50BDC41656}"/>
              </a:ext>
            </a:extLst>
          </p:cNvPr>
          <p:cNvSpPr txBox="1">
            <a:spLocks/>
          </p:cNvSpPr>
          <p:nvPr/>
        </p:nvSpPr>
        <p:spPr>
          <a:xfrm>
            <a:off x="658937" y="3279245"/>
            <a:ext cx="7966217" cy="2820608"/>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600" dirty="0"/>
              <a:t>Circa 1973</a:t>
            </a:r>
          </a:p>
          <a:p>
            <a:r>
              <a:rPr lang="en-US" sz="1600" dirty="0"/>
              <a:t>Robert Metcalf’s Memo @ Xerox PARC </a:t>
            </a:r>
          </a:p>
          <a:p>
            <a:r>
              <a:rPr lang="en-US" sz="1500" dirty="0"/>
              <a:t>Presented at 1976 National Computer Conference</a:t>
            </a:r>
          </a:p>
          <a:p>
            <a:r>
              <a:rPr lang="en-US" sz="1500" dirty="0"/>
              <a:t>CSMA/CD</a:t>
            </a:r>
          </a:p>
          <a:p>
            <a:r>
              <a:rPr lang="en-US" sz="1500" dirty="0"/>
              <a:t>3 Mbps</a:t>
            </a:r>
          </a:p>
          <a:p>
            <a:r>
              <a:rPr lang="en-US" sz="1500" dirty="0"/>
              <a:t>Key improvement of satellite based Aloha Net</a:t>
            </a:r>
          </a:p>
          <a:p>
            <a:pPr lvl="1"/>
            <a:r>
              <a:rPr lang="en-US" sz="1350" dirty="0" err="1"/>
              <a:t>Backoff</a:t>
            </a:r>
            <a:r>
              <a:rPr lang="en-US" sz="1350" dirty="0"/>
              <a:t> was exponential random, not just random</a:t>
            </a:r>
          </a:p>
          <a:p>
            <a:pPr lvl="1"/>
            <a:r>
              <a:rPr lang="en-US" sz="1350" dirty="0"/>
              <a:t>More load = more retries = more delay</a:t>
            </a:r>
          </a:p>
        </p:txBody>
      </p:sp>
      <p:sp>
        <p:nvSpPr>
          <p:cNvPr id="6" name="Rectangle 5">
            <a:extLst>
              <a:ext uri="{FF2B5EF4-FFF2-40B4-BE49-F238E27FC236}">
                <a16:creationId xmlns:a16="http://schemas.microsoft.com/office/drawing/2014/main" id="{9FECEDE4-9D69-4553-9CCB-23ABE99B6164}"/>
              </a:ext>
            </a:extLst>
          </p:cNvPr>
          <p:cNvSpPr/>
          <p:nvPr/>
        </p:nvSpPr>
        <p:spPr>
          <a:xfrm>
            <a:off x="609221" y="2732365"/>
            <a:ext cx="4698787" cy="369332"/>
          </a:xfrm>
          <a:prstGeom prst="rect">
            <a:avLst/>
          </a:prstGeom>
        </p:spPr>
        <p:txBody>
          <a:bodyPr wrap="none">
            <a:spAutoFit/>
          </a:bodyPr>
          <a:lstStyle/>
          <a:p>
            <a:r>
              <a:rPr lang="en-US" dirty="0"/>
              <a:t>http://www.ieee802.org/3/ethernet_diag.html</a:t>
            </a:r>
          </a:p>
        </p:txBody>
      </p:sp>
      <p:sp>
        <p:nvSpPr>
          <p:cNvPr id="8" name="Rectangle 7">
            <a:extLst>
              <a:ext uri="{FF2B5EF4-FFF2-40B4-BE49-F238E27FC236}">
                <a16:creationId xmlns:a16="http://schemas.microsoft.com/office/drawing/2014/main" id="{D2481E10-9950-42FA-B52D-1262AE311740}"/>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600584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88B6-7E02-41EE-B781-F5B4477B1929}"/>
              </a:ext>
            </a:extLst>
          </p:cNvPr>
          <p:cNvSpPr>
            <a:spLocks noGrp="1"/>
          </p:cNvSpPr>
          <p:nvPr>
            <p:ph type="title"/>
          </p:nvPr>
        </p:nvSpPr>
        <p:spPr/>
        <p:txBody>
          <a:bodyPr/>
          <a:lstStyle/>
          <a:p>
            <a:pPr algn="l"/>
            <a:r>
              <a:rPr lang="en-US" sz="2800" dirty="0"/>
              <a:t>Aside: Ethernet Evolution Milestones</a:t>
            </a:r>
          </a:p>
        </p:txBody>
      </p:sp>
      <p:sp>
        <p:nvSpPr>
          <p:cNvPr id="3" name="Content Placeholder 2">
            <a:extLst>
              <a:ext uri="{FF2B5EF4-FFF2-40B4-BE49-F238E27FC236}">
                <a16:creationId xmlns:a16="http://schemas.microsoft.com/office/drawing/2014/main" id="{7CCCE2E2-6784-4C33-852B-06F36AB16B6E}"/>
              </a:ext>
            </a:extLst>
          </p:cNvPr>
          <p:cNvSpPr>
            <a:spLocks noGrp="1"/>
          </p:cNvSpPr>
          <p:nvPr>
            <p:ph idx="1"/>
          </p:nvPr>
        </p:nvSpPr>
        <p:spPr>
          <a:xfrm>
            <a:off x="359220" y="3252627"/>
            <a:ext cx="8414910" cy="2587960"/>
          </a:xfrm>
        </p:spPr>
        <p:txBody>
          <a:bodyPr>
            <a:normAutofit fontScale="62500" lnSpcReduction="20000"/>
          </a:bodyPr>
          <a:lstStyle/>
          <a:p>
            <a:r>
              <a:rPr lang="en-US" dirty="0"/>
              <a:t>1988: Twisted Pair (Among other cabling)</a:t>
            </a:r>
          </a:p>
          <a:p>
            <a:r>
              <a:rPr lang="en-US" dirty="0"/>
              <a:t>1995: 100Mbps</a:t>
            </a:r>
          </a:p>
          <a:p>
            <a:pPr lvl="1"/>
            <a:r>
              <a:rPr lang="en-US" dirty="0"/>
              <a:t>10 years after 1</a:t>
            </a:r>
            <a:r>
              <a:rPr lang="en-US" baseline="30000" dirty="0"/>
              <a:t>st</a:t>
            </a:r>
            <a:r>
              <a:rPr lang="en-US" dirty="0"/>
              <a:t> standard</a:t>
            </a:r>
          </a:p>
          <a:p>
            <a:r>
              <a:rPr lang="en-US" dirty="0"/>
              <a:t>1997:  Full duplex</a:t>
            </a:r>
          </a:p>
          <a:p>
            <a:r>
              <a:rPr lang="en-US" dirty="0"/>
              <a:t>1998: Gigabit (1000Mbps)</a:t>
            </a:r>
          </a:p>
          <a:p>
            <a:r>
              <a:rPr lang="en-US" dirty="0"/>
              <a:t>2002: 10 </a:t>
            </a:r>
            <a:r>
              <a:rPr lang="en-US" dirty="0" err="1"/>
              <a:t>Gps</a:t>
            </a:r>
            <a:r>
              <a:rPr lang="en-US" dirty="0"/>
              <a:t> (10,000Mbps)</a:t>
            </a:r>
          </a:p>
          <a:p>
            <a:r>
              <a:rPr lang="en-US" dirty="0"/>
              <a:t>2010: 40Gps and 100Gps standards</a:t>
            </a:r>
          </a:p>
          <a:p>
            <a:r>
              <a:rPr lang="en-US" dirty="0"/>
              <a:t>2017: 400Gps</a:t>
            </a:r>
          </a:p>
          <a:p>
            <a:endParaRPr lang="en-US" dirty="0"/>
          </a:p>
          <a:p>
            <a:pPr lvl="1"/>
            <a:endParaRPr lang="en-US" dirty="0"/>
          </a:p>
          <a:p>
            <a:endParaRPr lang="en-US" dirty="0"/>
          </a:p>
        </p:txBody>
      </p:sp>
      <p:pic>
        <p:nvPicPr>
          <p:cNvPr id="3076" name="Picture 4" descr="https://upload.wikimedia.org/wikipedia/commons/thumb/c/cb/UTP_cable.jpg/220px-UTP_cable.jpg">
            <a:extLst>
              <a:ext uri="{FF2B5EF4-FFF2-40B4-BE49-F238E27FC236}">
                <a16:creationId xmlns:a16="http://schemas.microsoft.com/office/drawing/2014/main" id="{EAE26DB1-9B32-4E5C-AE77-F3EDA7292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290" y="1053102"/>
            <a:ext cx="2163059" cy="1767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C45DEFB-45EB-458F-85B6-FF21077FDBC7}"/>
              </a:ext>
            </a:extLst>
          </p:cNvPr>
          <p:cNvSpPr/>
          <p:nvPr/>
        </p:nvSpPr>
        <p:spPr>
          <a:xfrm>
            <a:off x="4630588" y="2701161"/>
            <a:ext cx="4348178" cy="369332"/>
          </a:xfrm>
          <a:prstGeom prst="rect">
            <a:avLst/>
          </a:prstGeom>
        </p:spPr>
        <p:txBody>
          <a:bodyPr wrap="none">
            <a:spAutoFit/>
          </a:bodyPr>
          <a:lstStyle/>
          <a:p>
            <a:r>
              <a:rPr lang="en-US" dirty="0"/>
              <a:t>https://en.wikipedia.org/wiki/Twisted_pair</a:t>
            </a:r>
          </a:p>
        </p:txBody>
      </p:sp>
      <p:sp>
        <p:nvSpPr>
          <p:cNvPr id="6" name="Rectangle 5">
            <a:extLst>
              <a:ext uri="{FF2B5EF4-FFF2-40B4-BE49-F238E27FC236}">
                <a16:creationId xmlns:a16="http://schemas.microsoft.com/office/drawing/2014/main" id="{5CE5D422-D6D5-47A8-8683-A93B3000BC87}"/>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83252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D6CE-A5C5-4CDB-AB9D-6C73E985F7DC}"/>
              </a:ext>
            </a:extLst>
          </p:cNvPr>
          <p:cNvSpPr>
            <a:spLocks noGrp="1"/>
          </p:cNvSpPr>
          <p:nvPr>
            <p:ph type="title"/>
          </p:nvPr>
        </p:nvSpPr>
        <p:spPr>
          <a:xfrm>
            <a:off x="457200" y="274638"/>
            <a:ext cx="8229600" cy="578117"/>
          </a:xfrm>
        </p:spPr>
        <p:txBody>
          <a:bodyPr/>
          <a:lstStyle/>
          <a:p>
            <a:pPr algn="l"/>
            <a:r>
              <a:rPr lang="en-US" sz="2800" dirty="0">
                <a:solidFill>
                  <a:srgbClr val="002060"/>
                </a:solidFill>
              </a:rPr>
              <a:t>Gigabit Ethernet: Frame Size Challenge</a:t>
            </a:r>
          </a:p>
        </p:txBody>
      </p:sp>
      <p:sp>
        <p:nvSpPr>
          <p:cNvPr id="3" name="Content Placeholder 2">
            <a:extLst>
              <a:ext uri="{FF2B5EF4-FFF2-40B4-BE49-F238E27FC236}">
                <a16:creationId xmlns:a16="http://schemas.microsoft.com/office/drawing/2014/main" id="{3F796DEE-1FDC-4C2E-84C4-3195C0E4DE37}"/>
              </a:ext>
            </a:extLst>
          </p:cNvPr>
          <p:cNvSpPr>
            <a:spLocks noGrp="1"/>
          </p:cNvSpPr>
          <p:nvPr>
            <p:ph idx="1"/>
          </p:nvPr>
        </p:nvSpPr>
        <p:spPr>
          <a:xfrm>
            <a:off x="457200" y="1047964"/>
            <a:ext cx="8229600" cy="5078199"/>
          </a:xfrm>
        </p:spPr>
        <p:txBody>
          <a:bodyPr/>
          <a:lstStyle/>
          <a:p>
            <a:r>
              <a:rPr lang="en-US" sz="2400" dirty="0"/>
              <a:t>Detecting Collision requires a frame size = RTT bit distance</a:t>
            </a:r>
          </a:p>
          <a:p>
            <a:pPr lvl="1"/>
            <a:r>
              <a:rPr lang="en-US" sz="2400" dirty="0"/>
              <a:t>Without this a collision cannot be “heard” by the sender</a:t>
            </a:r>
          </a:p>
          <a:p>
            <a:pPr marL="457200" lvl="1" indent="0">
              <a:buNone/>
            </a:pPr>
            <a:endParaRPr lang="en-US" sz="2400" dirty="0"/>
          </a:p>
          <a:p>
            <a:r>
              <a:rPr lang="en-US" sz="2400" dirty="0"/>
              <a:t>As data rate increases</a:t>
            </a:r>
          </a:p>
          <a:p>
            <a:pPr lvl="1"/>
            <a:r>
              <a:rPr lang="en-US" sz="2400" dirty="0"/>
              <a:t>Either minimum frame sizes increases</a:t>
            </a:r>
          </a:p>
          <a:p>
            <a:pPr lvl="1"/>
            <a:r>
              <a:rPr lang="en-US" sz="2400" dirty="0"/>
              <a:t>Or maximum segment length decreases</a:t>
            </a:r>
          </a:p>
          <a:p>
            <a:pPr marL="457200" lvl="1" indent="0">
              <a:buNone/>
            </a:pPr>
            <a:endParaRPr lang="en-US" sz="2400" dirty="0"/>
          </a:p>
          <a:p>
            <a:r>
              <a:rPr lang="en-US" sz="2400" dirty="0"/>
              <a:t>Prior solutions cut network length</a:t>
            </a:r>
          </a:p>
          <a:p>
            <a:pPr lvl="1"/>
            <a:r>
              <a:rPr lang="en-US" sz="2400" dirty="0"/>
              <a:t>20m wouldn’t quite cut it for gigabit ethernet</a:t>
            </a:r>
          </a:p>
        </p:txBody>
      </p:sp>
      <p:sp>
        <p:nvSpPr>
          <p:cNvPr id="4" name="Rectangle 3">
            <a:extLst>
              <a:ext uri="{FF2B5EF4-FFF2-40B4-BE49-F238E27FC236}">
                <a16:creationId xmlns:a16="http://schemas.microsoft.com/office/drawing/2014/main" id="{F9D2451E-457C-4EEF-82F8-B4473C1469AF}"/>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521973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133B-9050-4A21-A684-AF3D92A8DC8F}"/>
              </a:ext>
            </a:extLst>
          </p:cNvPr>
          <p:cNvSpPr>
            <a:spLocks noGrp="1"/>
          </p:cNvSpPr>
          <p:nvPr>
            <p:ph type="title"/>
          </p:nvPr>
        </p:nvSpPr>
        <p:spPr/>
        <p:txBody>
          <a:bodyPr/>
          <a:lstStyle/>
          <a:p>
            <a:pPr algn="l"/>
            <a:r>
              <a:rPr lang="en-US" sz="2800" dirty="0">
                <a:solidFill>
                  <a:srgbClr val="002060"/>
                </a:solidFill>
              </a:rPr>
              <a:t>Gigabit Ethernet Frame: Solution, Part 1</a:t>
            </a:r>
          </a:p>
        </p:txBody>
      </p:sp>
      <p:pic>
        <p:nvPicPr>
          <p:cNvPr id="8194" name="Picture 2" descr="CT840707.jpg">
            <a:extLst>
              <a:ext uri="{FF2B5EF4-FFF2-40B4-BE49-F238E27FC236}">
                <a16:creationId xmlns:a16="http://schemas.microsoft.com/office/drawing/2014/main" id="{0EE44561-EE83-479C-8016-E074E1124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1147"/>
            <a:ext cx="6909748" cy="199030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9E0D9BC-3A9F-4FC5-8A3C-646550866ABD}"/>
              </a:ext>
            </a:extLst>
          </p:cNvPr>
          <p:cNvSpPr>
            <a:spLocks noGrp="1"/>
          </p:cNvSpPr>
          <p:nvPr>
            <p:ph idx="1"/>
          </p:nvPr>
        </p:nvSpPr>
        <p:spPr>
          <a:xfrm>
            <a:off x="1047587" y="4486693"/>
            <a:ext cx="7202456" cy="1201283"/>
          </a:xfrm>
        </p:spPr>
        <p:txBody>
          <a:bodyPr>
            <a:normAutofit/>
          </a:bodyPr>
          <a:lstStyle/>
          <a:p>
            <a:r>
              <a:rPr lang="en-US" dirty="0"/>
              <a:t>Add “extension” bits to make small frames larger</a:t>
            </a:r>
          </a:p>
        </p:txBody>
      </p:sp>
      <p:sp>
        <p:nvSpPr>
          <p:cNvPr id="7" name="Rectangle 6">
            <a:extLst>
              <a:ext uri="{FF2B5EF4-FFF2-40B4-BE49-F238E27FC236}">
                <a16:creationId xmlns:a16="http://schemas.microsoft.com/office/drawing/2014/main" id="{C8BA5327-C20A-4041-945C-89D234B0D570}"/>
              </a:ext>
            </a:extLst>
          </p:cNvPr>
          <p:cNvSpPr/>
          <p:nvPr/>
        </p:nvSpPr>
        <p:spPr>
          <a:xfrm>
            <a:off x="1088685" y="3573005"/>
            <a:ext cx="7238519" cy="369332"/>
          </a:xfrm>
          <a:prstGeom prst="rect">
            <a:avLst/>
          </a:prstGeom>
        </p:spPr>
        <p:txBody>
          <a:bodyPr wrap="square">
            <a:spAutoFit/>
          </a:bodyPr>
          <a:lstStyle/>
          <a:p>
            <a:r>
              <a:rPr lang="en-US" dirty="0"/>
              <a:t>http://docwiki.cisco.com/wiki/Ethernet_Technologies</a:t>
            </a:r>
          </a:p>
        </p:txBody>
      </p:sp>
      <p:sp>
        <p:nvSpPr>
          <p:cNvPr id="8" name="Rectangle 7">
            <a:extLst>
              <a:ext uri="{FF2B5EF4-FFF2-40B4-BE49-F238E27FC236}">
                <a16:creationId xmlns:a16="http://schemas.microsoft.com/office/drawing/2014/main" id="{0D2FEABC-67B8-4AF1-8844-AAD2D8CE977E}"/>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975849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T840708.jpg">
            <a:extLst>
              <a:ext uri="{FF2B5EF4-FFF2-40B4-BE49-F238E27FC236}">
                <a16:creationId xmlns:a16="http://schemas.microsoft.com/office/drawing/2014/main" id="{E00194C1-DA4C-4ADA-B88E-43FEEC056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9653"/>
            <a:ext cx="7202456" cy="1904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BF133B-9050-4A21-A684-AF3D92A8DC8F}"/>
              </a:ext>
            </a:extLst>
          </p:cNvPr>
          <p:cNvSpPr>
            <a:spLocks noGrp="1"/>
          </p:cNvSpPr>
          <p:nvPr>
            <p:ph type="title"/>
          </p:nvPr>
        </p:nvSpPr>
        <p:spPr/>
        <p:txBody>
          <a:bodyPr/>
          <a:lstStyle/>
          <a:p>
            <a:pPr algn="l"/>
            <a:r>
              <a:rPr lang="en-US" sz="2800" dirty="0">
                <a:solidFill>
                  <a:srgbClr val="002060"/>
                </a:solidFill>
              </a:rPr>
              <a:t>Gigabit Ethernet Frame: Solution, Part 2</a:t>
            </a:r>
          </a:p>
        </p:txBody>
      </p:sp>
      <p:sp>
        <p:nvSpPr>
          <p:cNvPr id="7" name="Rectangle 6">
            <a:extLst>
              <a:ext uri="{FF2B5EF4-FFF2-40B4-BE49-F238E27FC236}">
                <a16:creationId xmlns:a16="http://schemas.microsoft.com/office/drawing/2014/main" id="{C8BA5327-C20A-4041-945C-89D234B0D570}"/>
              </a:ext>
            </a:extLst>
          </p:cNvPr>
          <p:cNvSpPr/>
          <p:nvPr/>
        </p:nvSpPr>
        <p:spPr>
          <a:xfrm>
            <a:off x="1088684" y="3031289"/>
            <a:ext cx="7495374" cy="369332"/>
          </a:xfrm>
          <a:prstGeom prst="rect">
            <a:avLst/>
          </a:prstGeom>
        </p:spPr>
        <p:txBody>
          <a:bodyPr wrap="square">
            <a:spAutoFit/>
          </a:bodyPr>
          <a:lstStyle/>
          <a:p>
            <a:r>
              <a:rPr lang="en-US" dirty="0"/>
              <a:t>http://docwiki.cisco.com/wiki/Ethernet_Technologies</a:t>
            </a:r>
          </a:p>
        </p:txBody>
      </p:sp>
      <p:sp>
        <p:nvSpPr>
          <p:cNvPr id="6" name="Content Placeholder 2">
            <a:extLst>
              <a:ext uri="{FF2B5EF4-FFF2-40B4-BE49-F238E27FC236}">
                <a16:creationId xmlns:a16="http://schemas.microsoft.com/office/drawing/2014/main" id="{49E0D9BC-3A9F-4FC5-8A3C-646550866ABD}"/>
              </a:ext>
            </a:extLst>
          </p:cNvPr>
          <p:cNvSpPr>
            <a:spLocks noGrp="1"/>
          </p:cNvSpPr>
          <p:nvPr>
            <p:ph idx="1"/>
          </p:nvPr>
        </p:nvSpPr>
        <p:spPr>
          <a:xfrm>
            <a:off x="1088684" y="4070590"/>
            <a:ext cx="7202456" cy="1201283"/>
          </a:xfrm>
        </p:spPr>
        <p:txBody>
          <a:bodyPr>
            <a:normAutofit fontScale="62500" lnSpcReduction="20000"/>
          </a:bodyPr>
          <a:lstStyle/>
          <a:p>
            <a:r>
              <a:rPr lang="en-US" dirty="0"/>
              <a:t>Allow a “burst” of frames </a:t>
            </a:r>
          </a:p>
          <a:p>
            <a:r>
              <a:rPr lang="en-US" dirty="0"/>
              <a:t>An extension in only required after the first one, so it is compliant</a:t>
            </a:r>
          </a:p>
          <a:p>
            <a:r>
              <a:rPr lang="en-US" dirty="0"/>
              <a:t>The IFG is filled with bits, so the carrier is never quiet.</a:t>
            </a:r>
          </a:p>
        </p:txBody>
      </p:sp>
      <p:sp>
        <p:nvSpPr>
          <p:cNvPr id="8" name="Rectangle 7">
            <a:extLst>
              <a:ext uri="{FF2B5EF4-FFF2-40B4-BE49-F238E27FC236}">
                <a16:creationId xmlns:a16="http://schemas.microsoft.com/office/drawing/2014/main" id="{56402D67-CB63-4BAF-9DEA-48F97A1DE384}"/>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036267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25</a:t>
            </a:fld>
            <a:r>
              <a:rPr lang="en-US" altLang="en-US"/>
              <a:t> </a:t>
            </a:r>
          </a:p>
        </p:txBody>
      </p:sp>
      <p:sp>
        <p:nvSpPr>
          <p:cNvPr id="4" name="Text Box 2"/>
          <p:cNvSpPr txBox="1">
            <a:spLocks noChangeArrowheads="1"/>
          </p:cNvSpPr>
          <p:nvPr/>
        </p:nvSpPr>
        <p:spPr bwMode="auto">
          <a:xfrm>
            <a:off x="375852" y="449835"/>
            <a:ext cx="7550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Addressing in Wired LAN</a:t>
            </a:r>
            <a:r>
              <a:rPr lang="en-US" altLang="en-US" sz="2000" b="1" dirty="0">
                <a:solidFill>
                  <a:srgbClr val="FF0000"/>
                </a:solidFill>
                <a:latin typeface="Arial Narrow" panose="020B0606020202030204" pitchFamily="34" charset="0"/>
              </a:rPr>
              <a:t>S</a:t>
            </a:r>
            <a:r>
              <a:rPr lang="en-US" altLang="en-US" sz="2400" b="1" dirty="0">
                <a:solidFill>
                  <a:srgbClr val="FF0000"/>
                </a:solidFill>
                <a:latin typeface="Arial Narrow" panose="020B0606020202030204" pitchFamily="34" charset="0"/>
              </a:rPr>
              <a:t>:                           </a:t>
            </a:r>
            <a:r>
              <a:rPr lang="en-US" altLang="en-US" sz="2400" b="1" dirty="0">
                <a:solidFill>
                  <a:srgbClr val="0070C0"/>
                </a:solidFill>
                <a:latin typeface="Arial Narrow" panose="020B0606020202030204" pitchFamily="34" charset="0"/>
              </a:rPr>
              <a:t>Ethernet Example</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48130" name="Picture 2" descr="Drawing a cartoon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93" y="1441882"/>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a:srcRect l="7166" r="6650" b="15317"/>
          <a:stretch/>
        </p:blipFill>
        <p:spPr>
          <a:xfrm>
            <a:off x="306058" y="2890756"/>
            <a:ext cx="1500388" cy="1080370"/>
          </a:xfrm>
          <a:prstGeom prst="rect">
            <a:avLst/>
          </a:prstGeom>
        </p:spPr>
      </p:pic>
      <p:pic>
        <p:nvPicPr>
          <p:cNvPr id="18" name="Picture 2" descr="Drawing a cartoon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466" y="1433296"/>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rawing a cartoon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224" y="1405392"/>
            <a:ext cx="1087236" cy="1087236"/>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bwMode="auto">
          <a:xfrm>
            <a:off x="1381443" y="2049055"/>
            <a:ext cx="540913" cy="683934"/>
          </a:xfrm>
          <a:custGeom>
            <a:avLst/>
            <a:gdLst>
              <a:gd name="connsiteX0" fmla="*/ 0 w 540913"/>
              <a:gd name="connsiteY0" fmla="*/ 46430 h 593782"/>
              <a:gd name="connsiteX1" fmla="*/ 309093 w 540913"/>
              <a:gd name="connsiteY1" fmla="*/ 27112 h 593782"/>
              <a:gd name="connsiteX2" fmla="*/ 302654 w 540913"/>
              <a:gd name="connsiteY2" fmla="*/ 368402 h 593782"/>
              <a:gd name="connsiteX3" fmla="*/ 540913 w 540913"/>
              <a:gd name="connsiteY3" fmla="*/ 593782 h 593782"/>
            </a:gdLst>
            <a:ahLst/>
            <a:cxnLst>
              <a:cxn ang="0">
                <a:pos x="connsiteX0" y="connsiteY0"/>
              </a:cxn>
              <a:cxn ang="0">
                <a:pos x="connsiteX1" y="connsiteY1"/>
              </a:cxn>
              <a:cxn ang="0">
                <a:pos x="connsiteX2" y="connsiteY2"/>
              </a:cxn>
              <a:cxn ang="0">
                <a:pos x="connsiteX3" y="connsiteY3"/>
              </a:cxn>
            </a:cxnLst>
            <a:rect l="l" t="t" r="r" b="b"/>
            <a:pathLst>
              <a:path w="540913" h="593782">
                <a:moveTo>
                  <a:pt x="0" y="46430"/>
                </a:moveTo>
                <a:cubicBezTo>
                  <a:pt x="129325" y="9940"/>
                  <a:pt x="258651" y="-26550"/>
                  <a:pt x="309093" y="27112"/>
                </a:cubicBezTo>
                <a:cubicBezTo>
                  <a:pt x="359535" y="80774"/>
                  <a:pt x="264017" y="273957"/>
                  <a:pt x="302654" y="368402"/>
                </a:cubicBezTo>
                <a:cubicBezTo>
                  <a:pt x="341291" y="462847"/>
                  <a:pt x="441102" y="528314"/>
                  <a:pt x="540913" y="59378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6" name="Freeform 15"/>
          <p:cNvSpPr/>
          <p:nvPr/>
        </p:nvSpPr>
        <p:spPr bwMode="auto">
          <a:xfrm>
            <a:off x="2946226" y="2095721"/>
            <a:ext cx="309561" cy="624390"/>
          </a:xfrm>
          <a:custGeom>
            <a:avLst/>
            <a:gdLst>
              <a:gd name="connsiteX0" fmla="*/ 0 w 309561"/>
              <a:gd name="connsiteY0" fmla="*/ 6204 h 547116"/>
              <a:gd name="connsiteX1" fmla="*/ 302654 w 309561"/>
              <a:gd name="connsiteY1" fmla="*/ 57719 h 547116"/>
              <a:gd name="connsiteX2" fmla="*/ 212502 w 309561"/>
              <a:gd name="connsiteY2" fmla="*/ 424767 h 547116"/>
              <a:gd name="connsiteX3" fmla="*/ 218941 w 309561"/>
              <a:gd name="connsiteY3" fmla="*/ 547116 h 547116"/>
            </a:gdLst>
            <a:ahLst/>
            <a:cxnLst>
              <a:cxn ang="0">
                <a:pos x="connsiteX0" y="connsiteY0"/>
              </a:cxn>
              <a:cxn ang="0">
                <a:pos x="connsiteX1" y="connsiteY1"/>
              </a:cxn>
              <a:cxn ang="0">
                <a:pos x="connsiteX2" y="connsiteY2"/>
              </a:cxn>
              <a:cxn ang="0">
                <a:pos x="connsiteX3" y="connsiteY3"/>
              </a:cxn>
            </a:cxnLst>
            <a:rect l="l" t="t" r="r" b="b"/>
            <a:pathLst>
              <a:path w="309561" h="547116">
                <a:moveTo>
                  <a:pt x="0" y="6204"/>
                </a:moveTo>
                <a:cubicBezTo>
                  <a:pt x="133618" y="-2919"/>
                  <a:pt x="267237" y="-12041"/>
                  <a:pt x="302654" y="57719"/>
                </a:cubicBezTo>
                <a:cubicBezTo>
                  <a:pt x="338071" y="127479"/>
                  <a:pt x="226454" y="343201"/>
                  <a:pt x="212502" y="424767"/>
                </a:cubicBezTo>
                <a:cubicBezTo>
                  <a:pt x="198550" y="506333"/>
                  <a:pt x="208745" y="526724"/>
                  <a:pt x="218941" y="5471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7" name="Freeform 16"/>
          <p:cNvSpPr/>
          <p:nvPr/>
        </p:nvSpPr>
        <p:spPr bwMode="auto">
          <a:xfrm>
            <a:off x="3866462" y="2036994"/>
            <a:ext cx="1039907" cy="702435"/>
          </a:xfrm>
          <a:custGeom>
            <a:avLst/>
            <a:gdLst>
              <a:gd name="connsiteX0" fmla="*/ 618790 w 1039907"/>
              <a:gd name="connsiteY0" fmla="*/ 6976 h 612283"/>
              <a:gd name="connsiteX1" fmla="*/ 908564 w 1039907"/>
              <a:gd name="connsiteY1" fmla="*/ 52052 h 612283"/>
              <a:gd name="connsiteX2" fmla="*/ 985838 w 1039907"/>
              <a:gd name="connsiteY2" fmla="*/ 393342 h 612283"/>
              <a:gd name="connsiteX3" fmla="*/ 103635 w 1039907"/>
              <a:gd name="connsiteY3" fmla="*/ 419100 h 612283"/>
              <a:gd name="connsiteX4" fmla="*/ 52119 w 1039907"/>
              <a:gd name="connsiteY4" fmla="*/ 612283 h 61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907" h="612283">
                <a:moveTo>
                  <a:pt x="618790" y="6976"/>
                </a:moveTo>
                <a:cubicBezTo>
                  <a:pt x="733089" y="-2683"/>
                  <a:pt x="847389" y="-12342"/>
                  <a:pt x="908564" y="52052"/>
                </a:cubicBezTo>
                <a:cubicBezTo>
                  <a:pt x="969739" y="116446"/>
                  <a:pt x="1119993" y="332167"/>
                  <a:pt x="985838" y="393342"/>
                </a:cubicBezTo>
                <a:cubicBezTo>
                  <a:pt x="851683" y="454517"/>
                  <a:pt x="259255" y="382610"/>
                  <a:pt x="103635" y="419100"/>
                </a:cubicBezTo>
                <a:cubicBezTo>
                  <a:pt x="-51985" y="455590"/>
                  <a:pt x="67" y="533936"/>
                  <a:pt x="52119" y="61228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pic>
        <p:nvPicPr>
          <p:cNvPr id="48136"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1999629" y="3318978"/>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2776655" y="3312539"/>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3547240" y="3318978"/>
            <a:ext cx="695459" cy="9916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1626142" y="2739429"/>
            <a:ext cx="2962141"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 name="Freeform 24"/>
          <p:cNvSpPr/>
          <p:nvPr/>
        </p:nvSpPr>
        <p:spPr bwMode="auto">
          <a:xfrm>
            <a:off x="2720841" y="2739429"/>
            <a:ext cx="199628" cy="637504"/>
          </a:xfrm>
          <a:custGeom>
            <a:avLst/>
            <a:gdLst>
              <a:gd name="connsiteX0" fmla="*/ 160991 w 186887"/>
              <a:gd name="connsiteY0" fmla="*/ 0 h 643944"/>
              <a:gd name="connsiteX1" fmla="*/ 173870 w 186887"/>
              <a:gd name="connsiteY1" fmla="*/ 160986 h 643944"/>
              <a:gd name="connsiteX2" fmla="*/ 5 w 186887"/>
              <a:gd name="connsiteY2" fmla="*/ 334851 h 643944"/>
              <a:gd name="connsiteX3" fmla="*/ 180309 w 186887"/>
              <a:gd name="connsiteY3" fmla="*/ 643944 h 643944"/>
            </a:gdLst>
            <a:ahLst/>
            <a:cxnLst>
              <a:cxn ang="0">
                <a:pos x="connsiteX0" y="connsiteY0"/>
              </a:cxn>
              <a:cxn ang="0">
                <a:pos x="connsiteX1" y="connsiteY1"/>
              </a:cxn>
              <a:cxn ang="0">
                <a:pos x="connsiteX2" y="connsiteY2"/>
              </a:cxn>
              <a:cxn ang="0">
                <a:pos x="connsiteX3" y="connsiteY3"/>
              </a:cxn>
            </a:cxnLst>
            <a:rect l="l" t="t" r="r" b="b"/>
            <a:pathLst>
              <a:path w="186887" h="643944">
                <a:moveTo>
                  <a:pt x="160991" y="0"/>
                </a:moveTo>
                <a:cubicBezTo>
                  <a:pt x="180846" y="52589"/>
                  <a:pt x="200701" y="105178"/>
                  <a:pt x="173870" y="160986"/>
                </a:cubicBezTo>
                <a:cubicBezTo>
                  <a:pt x="147039" y="216794"/>
                  <a:pt x="-1068" y="254358"/>
                  <a:pt x="5" y="334851"/>
                </a:cubicBezTo>
                <a:cubicBezTo>
                  <a:pt x="1078" y="415344"/>
                  <a:pt x="90693" y="529644"/>
                  <a:pt x="180309" y="64394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7" name="Freeform 26"/>
          <p:cNvSpPr/>
          <p:nvPr/>
        </p:nvSpPr>
        <p:spPr bwMode="auto">
          <a:xfrm>
            <a:off x="1996279" y="2745868"/>
            <a:ext cx="235399" cy="656823"/>
          </a:xfrm>
          <a:custGeom>
            <a:avLst/>
            <a:gdLst>
              <a:gd name="connsiteX0" fmla="*/ 138578 w 235399"/>
              <a:gd name="connsiteY0" fmla="*/ 0 h 656823"/>
              <a:gd name="connsiteX1" fmla="*/ 145018 w 235399"/>
              <a:gd name="connsiteY1" fmla="*/ 122350 h 656823"/>
              <a:gd name="connsiteX2" fmla="*/ 48426 w 235399"/>
              <a:gd name="connsiteY2" fmla="*/ 244699 h 656823"/>
              <a:gd name="connsiteX3" fmla="*/ 235170 w 235399"/>
              <a:gd name="connsiteY3" fmla="*/ 360609 h 656823"/>
              <a:gd name="connsiteX4" fmla="*/ 3350 w 235399"/>
              <a:gd name="connsiteY4" fmla="*/ 547352 h 656823"/>
              <a:gd name="connsiteX5" fmla="*/ 119260 w 235399"/>
              <a:gd name="connsiteY5" fmla="*/ 6568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9" h="656823">
                <a:moveTo>
                  <a:pt x="138578" y="0"/>
                </a:moveTo>
                <a:cubicBezTo>
                  <a:pt x="149310" y="40783"/>
                  <a:pt x="160043" y="81567"/>
                  <a:pt x="145018" y="122350"/>
                </a:cubicBezTo>
                <a:cubicBezTo>
                  <a:pt x="129993" y="163133"/>
                  <a:pt x="33401" y="204989"/>
                  <a:pt x="48426" y="244699"/>
                </a:cubicBezTo>
                <a:cubicBezTo>
                  <a:pt x="63451" y="284409"/>
                  <a:pt x="242683" y="310167"/>
                  <a:pt x="235170" y="360609"/>
                </a:cubicBezTo>
                <a:cubicBezTo>
                  <a:pt x="227657" y="411051"/>
                  <a:pt x="22668" y="497983"/>
                  <a:pt x="3350" y="547352"/>
                </a:cubicBezTo>
                <a:cubicBezTo>
                  <a:pt x="-15968" y="596721"/>
                  <a:pt x="51646" y="626772"/>
                  <a:pt x="119260" y="65682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5" name="Freeform 34"/>
          <p:cNvSpPr/>
          <p:nvPr/>
        </p:nvSpPr>
        <p:spPr bwMode="auto">
          <a:xfrm>
            <a:off x="3655368" y="2739429"/>
            <a:ext cx="237889" cy="631065"/>
          </a:xfrm>
          <a:custGeom>
            <a:avLst/>
            <a:gdLst>
              <a:gd name="connsiteX0" fmla="*/ 82909 w 237889"/>
              <a:gd name="connsiteY0" fmla="*/ 0 h 631065"/>
              <a:gd name="connsiteX1" fmla="*/ 102227 w 237889"/>
              <a:gd name="connsiteY1" fmla="*/ 122349 h 631065"/>
              <a:gd name="connsiteX2" fmla="*/ 70030 w 237889"/>
              <a:gd name="connsiteY2" fmla="*/ 270456 h 631065"/>
              <a:gd name="connsiteX3" fmla="*/ 237456 w 237889"/>
              <a:gd name="connsiteY3" fmla="*/ 347729 h 631065"/>
              <a:gd name="connsiteX4" fmla="*/ 12075 w 237889"/>
              <a:gd name="connsiteY4" fmla="*/ 476518 h 631065"/>
              <a:gd name="connsiteX5" fmla="*/ 50712 w 237889"/>
              <a:gd name="connsiteY5" fmla="*/ 631065 h 6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89" h="631065">
                <a:moveTo>
                  <a:pt x="82909" y="0"/>
                </a:moveTo>
                <a:cubicBezTo>
                  <a:pt x="93641" y="38636"/>
                  <a:pt x="104374" y="77273"/>
                  <a:pt x="102227" y="122349"/>
                </a:cubicBezTo>
                <a:cubicBezTo>
                  <a:pt x="100081" y="167425"/>
                  <a:pt x="47492" y="232893"/>
                  <a:pt x="70030" y="270456"/>
                </a:cubicBezTo>
                <a:cubicBezTo>
                  <a:pt x="92568" y="308019"/>
                  <a:pt x="247115" y="313385"/>
                  <a:pt x="237456" y="347729"/>
                </a:cubicBezTo>
                <a:cubicBezTo>
                  <a:pt x="227797" y="382073"/>
                  <a:pt x="43199" y="429295"/>
                  <a:pt x="12075" y="476518"/>
                </a:cubicBezTo>
                <a:cubicBezTo>
                  <a:pt x="-19049" y="523741"/>
                  <a:pt x="15831" y="577403"/>
                  <a:pt x="50712" y="63106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6" name="Freeform 35"/>
          <p:cNvSpPr/>
          <p:nvPr/>
        </p:nvSpPr>
        <p:spPr bwMode="auto">
          <a:xfrm>
            <a:off x="1445838" y="2745868"/>
            <a:ext cx="304156" cy="553792"/>
          </a:xfrm>
          <a:custGeom>
            <a:avLst/>
            <a:gdLst>
              <a:gd name="connsiteX0" fmla="*/ 289774 w 304156"/>
              <a:gd name="connsiteY0" fmla="*/ 0 h 553792"/>
              <a:gd name="connsiteX1" fmla="*/ 283335 w 304156"/>
              <a:gd name="connsiteY1" fmla="*/ 199623 h 553792"/>
              <a:gd name="connsiteX2" fmla="*/ 90152 w 304156"/>
              <a:gd name="connsiteY2" fmla="*/ 231820 h 553792"/>
              <a:gd name="connsiteX3" fmla="*/ 238259 w 304156"/>
              <a:gd name="connsiteY3" fmla="*/ 392806 h 553792"/>
              <a:gd name="connsiteX4" fmla="*/ 0 w 304156"/>
              <a:gd name="connsiteY4" fmla="*/ 553792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56" h="553792">
                <a:moveTo>
                  <a:pt x="289774" y="0"/>
                </a:moveTo>
                <a:cubicBezTo>
                  <a:pt x="303189" y="80493"/>
                  <a:pt x="316605" y="160986"/>
                  <a:pt x="283335" y="199623"/>
                </a:cubicBezTo>
                <a:cubicBezTo>
                  <a:pt x="250065" y="238260"/>
                  <a:pt x="97665" y="199623"/>
                  <a:pt x="90152" y="231820"/>
                </a:cubicBezTo>
                <a:cubicBezTo>
                  <a:pt x="82639" y="264017"/>
                  <a:pt x="253284" y="339144"/>
                  <a:pt x="238259" y="392806"/>
                </a:cubicBezTo>
                <a:cubicBezTo>
                  <a:pt x="223234" y="446468"/>
                  <a:pt x="111617" y="500130"/>
                  <a:pt x="0" y="55379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7" name="TextBox 36"/>
          <p:cNvSpPr txBox="1"/>
          <p:nvPr/>
        </p:nvSpPr>
        <p:spPr>
          <a:xfrm>
            <a:off x="5204260" y="1165354"/>
            <a:ext cx="3417224" cy="1354217"/>
          </a:xfrm>
          <a:prstGeom prst="rect">
            <a:avLst/>
          </a:prstGeom>
          <a:noFill/>
        </p:spPr>
        <p:txBody>
          <a:bodyPr wrap="square" rtlCol="0">
            <a:spAutoFit/>
          </a:bodyPr>
          <a:lstStyle/>
          <a:p>
            <a:r>
              <a:rPr lang="en-US" dirty="0">
                <a:latin typeface="Arial Narrow" panose="020B0606020202030204" pitchFamily="34" charset="0"/>
              </a:rPr>
              <a:t>Each device connected to the network has a </a:t>
            </a:r>
            <a:r>
              <a:rPr lang="en-US" u="sng" dirty="0">
                <a:latin typeface="Arial Narrow" panose="020B0606020202030204" pitchFamily="34" charset="0"/>
              </a:rPr>
              <a:t>unique</a:t>
            </a:r>
            <a:r>
              <a:rPr lang="en-US" dirty="0">
                <a:latin typeface="Arial Narrow" panose="020B0606020202030204" pitchFamily="34" charset="0"/>
              </a:rPr>
              <a:t> identification number given by the manufactory:</a:t>
            </a:r>
          </a:p>
          <a:p>
            <a:pPr>
              <a:spcBef>
                <a:spcPts val="1200"/>
              </a:spcBef>
            </a:pPr>
            <a:r>
              <a:rPr lang="en-US" dirty="0">
                <a:latin typeface="Arial Narrow" panose="020B0606020202030204" pitchFamily="34" charset="0"/>
              </a:rPr>
              <a:t>  Media access control (MAC) address</a:t>
            </a:r>
          </a:p>
        </p:txBody>
      </p:sp>
      <p:sp>
        <p:nvSpPr>
          <p:cNvPr id="23" name="TextBox 22"/>
          <p:cNvSpPr txBox="1"/>
          <p:nvPr/>
        </p:nvSpPr>
        <p:spPr>
          <a:xfrm>
            <a:off x="392775" y="997713"/>
            <a:ext cx="2927368" cy="369332"/>
          </a:xfrm>
          <a:prstGeom prst="rect">
            <a:avLst/>
          </a:prstGeom>
          <a:noFill/>
        </p:spPr>
        <p:txBody>
          <a:bodyPr wrap="square" rtlCol="0">
            <a:spAutoFit/>
          </a:bodyPr>
          <a:lstStyle/>
          <a:p>
            <a:r>
              <a:rPr lang="en-US" dirty="0">
                <a:latin typeface="Arial Narrow" panose="020B0606020202030204" pitchFamily="34" charset="0"/>
              </a:rPr>
              <a:t>Local Area Network (LAN)</a:t>
            </a:r>
          </a:p>
        </p:txBody>
      </p:sp>
      <p:sp>
        <p:nvSpPr>
          <p:cNvPr id="26" name="TextBox 25"/>
          <p:cNvSpPr txBox="1"/>
          <p:nvPr/>
        </p:nvSpPr>
        <p:spPr>
          <a:xfrm>
            <a:off x="6023708" y="2617929"/>
            <a:ext cx="2141420" cy="369332"/>
          </a:xfrm>
          <a:prstGeom prst="rect">
            <a:avLst/>
          </a:prstGeom>
          <a:noFill/>
        </p:spPr>
        <p:txBody>
          <a:bodyPr wrap="square" rtlCol="0">
            <a:spAutoFit/>
          </a:bodyPr>
          <a:lstStyle/>
          <a:p>
            <a:r>
              <a:rPr lang="en-US" i="0" dirty="0">
                <a:latin typeface="Calibri" panose="020F0502020204030204" pitchFamily="34" charset="0"/>
                <a:cs typeface="Calibri" panose="020F0502020204030204" pitchFamily="34" charset="0"/>
              </a:rPr>
              <a:t>1a:2b:3c:4d:5e:6f</a:t>
            </a:r>
          </a:p>
        </p:txBody>
      </p:sp>
      <p:sp>
        <p:nvSpPr>
          <p:cNvPr id="3" name="Left Brace 2"/>
          <p:cNvSpPr/>
          <p:nvPr/>
        </p:nvSpPr>
        <p:spPr bwMode="auto">
          <a:xfrm rot="16200000">
            <a:off x="6818761" y="2245284"/>
            <a:ext cx="231865" cy="1613471"/>
          </a:xfrm>
          <a:prstGeom prst="leftBrace">
            <a:avLst>
              <a:gd name="adj1" fmla="val 34420"/>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 name="Rectangle 5"/>
          <p:cNvSpPr/>
          <p:nvPr/>
        </p:nvSpPr>
        <p:spPr>
          <a:xfrm>
            <a:off x="5852726" y="3179862"/>
            <a:ext cx="2165978" cy="615553"/>
          </a:xfrm>
          <a:prstGeom prst="rect">
            <a:avLst/>
          </a:prstGeom>
        </p:spPr>
        <p:txBody>
          <a:bodyPr wrap="none">
            <a:spAutoFit/>
          </a:bodyPr>
          <a:lstStyle/>
          <a:p>
            <a:r>
              <a:rPr lang="en-US" dirty="0">
                <a:latin typeface="Arial Narrow" panose="020B0606020202030204" pitchFamily="34" charset="0"/>
              </a:rPr>
              <a:t>Six 2-digit hex numbers</a:t>
            </a:r>
          </a:p>
          <a:p>
            <a:pPr algn="ctr"/>
            <a:r>
              <a:rPr lang="en-US" sz="1600" i="0" dirty="0">
                <a:solidFill>
                  <a:srgbClr val="0070C0"/>
                </a:solidFill>
                <a:latin typeface="Arial Narrow" panose="020B0606020202030204" pitchFamily="34" charset="0"/>
              </a:rPr>
              <a:t>(Six 8-bit binary numbers)</a:t>
            </a:r>
            <a:endParaRPr lang="en-US" sz="1600" i="0" dirty="0">
              <a:solidFill>
                <a:srgbClr val="0070C0"/>
              </a:solidFill>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29" t="6258" r="33214" b="64855"/>
          <a:stretch/>
        </p:blipFill>
        <p:spPr>
          <a:xfrm>
            <a:off x="2984862" y="5035731"/>
            <a:ext cx="6067697" cy="1371600"/>
          </a:xfrm>
          <a:prstGeom prst="rect">
            <a:avLst/>
          </a:prstGeom>
        </p:spPr>
      </p:pic>
      <p:sp>
        <p:nvSpPr>
          <p:cNvPr id="8" name="Rectangle 7"/>
          <p:cNvSpPr/>
          <p:nvPr/>
        </p:nvSpPr>
        <p:spPr bwMode="auto">
          <a:xfrm>
            <a:off x="3154680" y="5473337"/>
            <a:ext cx="4121331" cy="176349"/>
          </a:xfrm>
          <a:prstGeom prst="rect">
            <a:avLst/>
          </a:prstGeom>
          <a:solidFill>
            <a:srgbClr val="FFFF00">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9" name="TextBox 8"/>
          <p:cNvSpPr txBox="1"/>
          <p:nvPr/>
        </p:nvSpPr>
        <p:spPr>
          <a:xfrm>
            <a:off x="2942303" y="4704734"/>
            <a:ext cx="1495922" cy="307777"/>
          </a:xfrm>
          <a:prstGeom prst="rect">
            <a:avLst/>
          </a:prstGeom>
          <a:noFill/>
        </p:spPr>
        <p:txBody>
          <a:bodyPr wrap="none" rtlCol="0">
            <a:spAutoFit/>
          </a:bodyPr>
          <a:lstStyle/>
          <a:p>
            <a:r>
              <a:rPr lang="en-US" sz="1400" b="1" dirty="0">
                <a:latin typeface="Arial Narrow" panose="020B0606020202030204" pitchFamily="34" charset="0"/>
              </a:rPr>
              <a:t>On a PC:  Example</a:t>
            </a:r>
          </a:p>
        </p:txBody>
      </p:sp>
      <p:pic>
        <p:nvPicPr>
          <p:cNvPr id="54278" name="Picture 6" descr="File:MAC address barcode 00-17-4F-08-5D-69.jpg - Wikimedia Comm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898" y="5036473"/>
            <a:ext cx="2108303" cy="58255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94851" y="4665405"/>
            <a:ext cx="2005421" cy="307777"/>
          </a:xfrm>
          <a:prstGeom prst="rect">
            <a:avLst/>
          </a:prstGeom>
          <a:noFill/>
        </p:spPr>
        <p:txBody>
          <a:bodyPr wrap="none" rtlCol="0">
            <a:spAutoFit/>
          </a:bodyPr>
          <a:lstStyle/>
          <a:p>
            <a:r>
              <a:rPr lang="en-US" sz="1400" b="1" dirty="0">
                <a:latin typeface="Arial Narrow" panose="020B0606020202030204" pitchFamily="34" charset="0"/>
              </a:rPr>
              <a:t>MAC Address on a Printer</a:t>
            </a:r>
          </a:p>
        </p:txBody>
      </p:sp>
      <p:sp>
        <p:nvSpPr>
          <p:cNvPr id="11" name="Rectangle 10"/>
          <p:cNvSpPr/>
          <p:nvPr/>
        </p:nvSpPr>
        <p:spPr>
          <a:xfrm>
            <a:off x="5064873" y="3826894"/>
            <a:ext cx="2643672" cy="1154162"/>
          </a:xfrm>
          <a:prstGeom prst="rect">
            <a:avLst/>
          </a:prstGeom>
        </p:spPr>
        <p:txBody>
          <a:bodyPr wrap="none">
            <a:spAutoFit/>
          </a:bodyPr>
          <a:lstStyle/>
          <a:p>
            <a:r>
              <a:rPr lang="en-US" sz="1600" dirty="0">
                <a:latin typeface="Arial Narrow" panose="020B0606020202030204" pitchFamily="34" charset="0"/>
              </a:rPr>
              <a:t>MAC address is also called as :</a:t>
            </a:r>
          </a:p>
          <a:p>
            <a:pPr>
              <a:spcBef>
                <a:spcPts val="600"/>
              </a:spcBef>
            </a:pPr>
            <a:r>
              <a:rPr lang="en-US" sz="1600" i="0" dirty="0">
                <a:latin typeface="Arial Narrow" panose="020B0606020202030204" pitchFamily="34" charset="0"/>
              </a:rPr>
              <a:t>                        hardware address</a:t>
            </a:r>
          </a:p>
          <a:p>
            <a:r>
              <a:rPr lang="en-US" sz="1600" i="0" dirty="0">
                <a:latin typeface="Arial Narrow" panose="020B0606020202030204" pitchFamily="34" charset="0"/>
              </a:rPr>
              <a:t>                        physical address</a:t>
            </a:r>
          </a:p>
          <a:p>
            <a:r>
              <a:rPr lang="en-US" sz="1600" i="0" dirty="0">
                <a:latin typeface="Arial Narrow" panose="020B0606020202030204" pitchFamily="34" charset="0"/>
              </a:rPr>
              <a:t>                        machine address</a:t>
            </a:r>
            <a:endParaRPr lang="en-US" sz="1600" i="0" dirty="0"/>
          </a:p>
        </p:txBody>
      </p:sp>
    </p:spTree>
    <p:extLst>
      <p:ext uri="{BB962C8B-B14F-4D97-AF65-F5344CB8AC3E}">
        <p14:creationId xmlns:p14="http://schemas.microsoft.com/office/powerpoint/2010/main" val="91265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7166" r="6650" b="15317"/>
          <a:stretch/>
        </p:blipFill>
        <p:spPr>
          <a:xfrm>
            <a:off x="2415597" y="3297791"/>
            <a:ext cx="1500388" cy="1080370"/>
          </a:xfrm>
          <a:prstGeom prst="rect">
            <a:avLst/>
          </a:prstGeom>
        </p:spPr>
      </p:pic>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26</a:t>
            </a:fld>
            <a:r>
              <a:rPr lang="en-US" altLang="en-US"/>
              <a:t> </a:t>
            </a:r>
          </a:p>
        </p:txBody>
      </p:sp>
      <p:sp>
        <p:nvSpPr>
          <p:cNvPr id="4" name="Text Box 2"/>
          <p:cNvSpPr txBox="1">
            <a:spLocks noChangeArrowheads="1"/>
          </p:cNvSpPr>
          <p:nvPr/>
        </p:nvSpPr>
        <p:spPr bwMode="auto">
          <a:xfrm>
            <a:off x="318702" y="466163"/>
            <a:ext cx="44251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Sending a Message in Wired LAN</a:t>
            </a:r>
            <a:r>
              <a:rPr lang="en-US" altLang="en-US" sz="2000" b="1" dirty="0">
                <a:solidFill>
                  <a:srgbClr val="FF0000"/>
                </a:solidFill>
                <a:latin typeface="Arial Narrow" panose="020B0606020202030204" pitchFamily="34" charset="0"/>
              </a:rPr>
              <a:t>S</a:t>
            </a:r>
            <a:endParaRPr lang="en-US" altLang="en-US" sz="20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48130"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732" y="1848917"/>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005" y="1840331"/>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763" y="1812427"/>
            <a:ext cx="1087236" cy="1087236"/>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bwMode="auto">
          <a:xfrm>
            <a:off x="3490982" y="2456090"/>
            <a:ext cx="540913" cy="683934"/>
          </a:xfrm>
          <a:custGeom>
            <a:avLst/>
            <a:gdLst>
              <a:gd name="connsiteX0" fmla="*/ 0 w 540913"/>
              <a:gd name="connsiteY0" fmla="*/ 46430 h 593782"/>
              <a:gd name="connsiteX1" fmla="*/ 309093 w 540913"/>
              <a:gd name="connsiteY1" fmla="*/ 27112 h 593782"/>
              <a:gd name="connsiteX2" fmla="*/ 302654 w 540913"/>
              <a:gd name="connsiteY2" fmla="*/ 368402 h 593782"/>
              <a:gd name="connsiteX3" fmla="*/ 540913 w 540913"/>
              <a:gd name="connsiteY3" fmla="*/ 593782 h 593782"/>
            </a:gdLst>
            <a:ahLst/>
            <a:cxnLst>
              <a:cxn ang="0">
                <a:pos x="connsiteX0" y="connsiteY0"/>
              </a:cxn>
              <a:cxn ang="0">
                <a:pos x="connsiteX1" y="connsiteY1"/>
              </a:cxn>
              <a:cxn ang="0">
                <a:pos x="connsiteX2" y="connsiteY2"/>
              </a:cxn>
              <a:cxn ang="0">
                <a:pos x="connsiteX3" y="connsiteY3"/>
              </a:cxn>
            </a:cxnLst>
            <a:rect l="l" t="t" r="r" b="b"/>
            <a:pathLst>
              <a:path w="540913" h="593782">
                <a:moveTo>
                  <a:pt x="0" y="46430"/>
                </a:moveTo>
                <a:cubicBezTo>
                  <a:pt x="129325" y="9940"/>
                  <a:pt x="258651" y="-26550"/>
                  <a:pt x="309093" y="27112"/>
                </a:cubicBezTo>
                <a:cubicBezTo>
                  <a:pt x="359535" y="80774"/>
                  <a:pt x="264017" y="273957"/>
                  <a:pt x="302654" y="368402"/>
                </a:cubicBezTo>
                <a:cubicBezTo>
                  <a:pt x="341291" y="462847"/>
                  <a:pt x="441102" y="528314"/>
                  <a:pt x="540913" y="59378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6" name="Freeform 15"/>
          <p:cNvSpPr/>
          <p:nvPr/>
        </p:nvSpPr>
        <p:spPr bwMode="auto">
          <a:xfrm>
            <a:off x="5055765" y="2502756"/>
            <a:ext cx="309561" cy="624390"/>
          </a:xfrm>
          <a:custGeom>
            <a:avLst/>
            <a:gdLst>
              <a:gd name="connsiteX0" fmla="*/ 0 w 309561"/>
              <a:gd name="connsiteY0" fmla="*/ 6204 h 547116"/>
              <a:gd name="connsiteX1" fmla="*/ 302654 w 309561"/>
              <a:gd name="connsiteY1" fmla="*/ 57719 h 547116"/>
              <a:gd name="connsiteX2" fmla="*/ 212502 w 309561"/>
              <a:gd name="connsiteY2" fmla="*/ 424767 h 547116"/>
              <a:gd name="connsiteX3" fmla="*/ 218941 w 309561"/>
              <a:gd name="connsiteY3" fmla="*/ 547116 h 547116"/>
            </a:gdLst>
            <a:ahLst/>
            <a:cxnLst>
              <a:cxn ang="0">
                <a:pos x="connsiteX0" y="connsiteY0"/>
              </a:cxn>
              <a:cxn ang="0">
                <a:pos x="connsiteX1" y="connsiteY1"/>
              </a:cxn>
              <a:cxn ang="0">
                <a:pos x="connsiteX2" y="connsiteY2"/>
              </a:cxn>
              <a:cxn ang="0">
                <a:pos x="connsiteX3" y="connsiteY3"/>
              </a:cxn>
            </a:cxnLst>
            <a:rect l="l" t="t" r="r" b="b"/>
            <a:pathLst>
              <a:path w="309561" h="547116">
                <a:moveTo>
                  <a:pt x="0" y="6204"/>
                </a:moveTo>
                <a:cubicBezTo>
                  <a:pt x="133618" y="-2919"/>
                  <a:pt x="267237" y="-12041"/>
                  <a:pt x="302654" y="57719"/>
                </a:cubicBezTo>
                <a:cubicBezTo>
                  <a:pt x="338071" y="127479"/>
                  <a:pt x="226454" y="343201"/>
                  <a:pt x="212502" y="424767"/>
                </a:cubicBezTo>
                <a:cubicBezTo>
                  <a:pt x="198550" y="506333"/>
                  <a:pt x="208745" y="526724"/>
                  <a:pt x="218941" y="5471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7" name="Freeform 16"/>
          <p:cNvSpPr/>
          <p:nvPr/>
        </p:nvSpPr>
        <p:spPr bwMode="auto">
          <a:xfrm>
            <a:off x="5976001" y="2444029"/>
            <a:ext cx="1039907" cy="702435"/>
          </a:xfrm>
          <a:custGeom>
            <a:avLst/>
            <a:gdLst>
              <a:gd name="connsiteX0" fmla="*/ 618790 w 1039907"/>
              <a:gd name="connsiteY0" fmla="*/ 6976 h 612283"/>
              <a:gd name="connsiteX1" fmla="*/ 908564 w 1039907"/>
              <a:gd name="connsiteY1" fmla="*/ 52052 h 612283"/>
              <a:gd name="connsiteX2" fmla="*/ 985838 w 1039907"/>
              <a:gd name="connsiteY2" fmla="*/ 393342 h 612283"/>
              <a:gd name="connsiteX3" fmla="*/ 103635 w 1039907"/>
              <a:gd name="connsiteY3" fmla="*/ 419100 h 612283"/>
              <a:gd name="connsiteX4" fmla="*/ 52119 w 1039907"/>
              <a:gd name="connsiteY4" fmla="*/ 612283 h 61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907" h="612283">
                <a:moveTo>
                  <a:pt x="618790" y="6976"/>
                </a:moveTo>
                <a:cubicBezTo>
                  <a:pt x="733089" y="-2683"/>
                  <a:pt x="847389" y="-12342"/>
                  <a:pt x="908564" y="52052"/>
                </a:cubicBezTo>
                <a:cubicBezTo>
                  <a:pt x="969739" y="116446"/>
                  <a:pt x="1119993" y="332167"/>
                  <a:pt x="985838" y="393342"/>
                </a:cubicBezTo>
                <a:cubicBezTo>
                  <a:pt x="851683" y="454517"/>
                  <a:pt x="259255" y="382610"/>
                  <a:pt x="103635" y="419100"/>
                </a:cubicBezTo>
                <a:cubicBezTo>
                  <a:pt x="-51985" y="455590"/>
                  <a:pt x="67" y="533936"/>
                  <a:pt x="52119" y="61228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pic>
        <p:nvPicPr>
          <p:cNvPr id="48136"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109168" y="3726013"/>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886194" y="3719574"/>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5656779" y="3726013"/>
            <a:ext cx="695459" cy="9916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3735681" y="3146464"/>
            <a:ext cx="2962141"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 name="Freeform 24"/>
          <p:cNvSpPr/>
          <p:nvPr/>
        </p:nvSpPr>
        <p:spPr bwMode="auto">
          <a:xfrm>
            <a:off x="4830380" y="3146464"/>
            <a:ext cx="199628" cy="637504"/>
          </a:xfrm>
          <a:custGeom>
            <a:avLst/>
            <a:gdLst>
              <a:gd name="connsiteX0" fmla="*/ 160991 w 186887"/>
              <a:gd name="connsiteY0" fmla="*/ 0 h 643944"/>
              <a:gd name="connsiteX1" fmla="*/ 173870 w 186887"/>
              <a:gd name="connsiteY1" fmla="*/ 160986 h 643944"/>
              <a:gd name="connsiteX2" fmla="*/ 5 w 186887"/>
              <a:gd name="connsiteY2" fmla="*/ 334851 h 643944"/>
              <a:gd name="connsiteX3" fmla="*/ 180309 w 186887"/>
              <a:gd name="connsiteY3" fmla="*/ 643944 h 643944"/>
            </a:gdLst>
            <a:ahLst/>
            <a:cxnLst>
              <a:cxn ang="0">
                <a:pos x="connsiteX0" y="connsiteY0"/>
              </a:cxn>
              <a:cxn ang="0">
                <a:pos x="connsiteX1" y="connsiteY1"/>
              </a:cxn>
              <a:cxn ang="0">
                <a:pos x="connsiteX2" y="connsiteY2"/>
              </a:cxn>
              <a:cxn ang="0">
                <a:pos x="connsiteX3" y="connsiteY3"/>
              </a:cxn>
            </a:cxnLst>
            <a:rect l="l" t="t" r="r" b="b"/>
            <a:pathLst>
              <a:path w="186887" h="643944">
                <a:moveTo>
                  <a:pt x="160991" y="0"/>
                </a:moveTo>
                <a:cubicBezTo>
                  <a:pt x="180846" y="52589"/>
                  <a:pt x="200701" y="105178"/>
                  <a:pt x="173870" y="160986"/>
                </a:cubicBezTo>
                <a:cubicBezTo>
                  <a:pt x="147039" y="216794"/>
                  <a:pt x="-1068" y="254358"/>
                  <a:pt x="5" y="334851"/>
                </a:cubicBezTo>
                <a:cubicBezTo>
                  <a:pt x="1078" y="415344"/>
                  <a:pt x="90693" y="529644"/>
                  <a:pt x="180309" y="64394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7" name="Freeform 26"/>
          <p:cNvSpPr/>
          <p:nvPr/>
        </p:nvSpPr>
        <p:spPr bwMode="auto">
          <a:xfrm>
            <a:off x="4105818" y="3152903"/>
            <a:ext cx="235399" cy="656823"/>
          </a:xfrm>
          <a:custGeom>
            <a:avLst/>
            <a:gdLst>
              <a:gd name="connsiteX0" fmla="*/ 138578 w 235399"/>
              <a:gd name="connsiteY0" fmla="*/ 0 h 656823"/>
              <a:gd name="connsiteX1" fmla="*/ 145018 w 235399"/>
              <a:gd name="connsiteY1" fmla="*/ 122350 h 656823"/>
              <a:gd name="connsiteX2" fmla="*/ 48426 w 235399"/>
              <a:gd name="connsiteY2" fmla="*/ 244699 h 656823"/>
              <a:gd name="connsiteX3" fmla="*/ 235170 w 235399"/>
              <a:gd name="connsiteY3" fmla="*/ 360609 h 656823"/>
              <a:gd name="connsiteX4" fmla="*/ 3350 w 235399"/>
              <a:gd name="connsiteY4" fmla="*/ 547352 h 656823"/>
              <a:gd name="connsiteX5" fmla="*/ 119260 w 235399"/>
              <a:gd name="connsiteY5" fmla="*/ 6568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9" h="656823">
                <a:moveTo>
                  <a:pt x="138578" y="0"/>
                </a:moveTo>
                <a:cubicBezTo>
                  <a:pt x="149310" y="40783"/>
                  <a:pt x="160043" y="81567"/>
                  <a:pt x="145018" y="122350"/>
                </a:cubicBezTo>
                <a:cubicBezTo>
                  <a:pt x="129993" y="163133"/>
                  <a:pt x="33401" y="204989"/>
                  <a:pt x="48426" y="244699"/>
                </a:cubicBezTo>
                <a:cubicBezTo>
                  <a:pt x="63451" y="284409"/>
                  <a:pt x="242683" y="310167"/>
                  <a:pt x="235170" y="360609"/>
                </a:cubicBezTo>
                <a:cubicBezTo>
                  <a:pt x="227657" y="411051"/>
                  <a:pt x="22668" y="497983"/>
                  <a:pt x="3350" y="547352"/>
                </a:cubicBezTo>
                <a:cubicBezTo>
                  <a:pt x="-15968" y="596721"/>
                  <a:pt x="51646" y="626772"/>
                  <a:pt x="119260" y="65682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5" name="Freeform 34"/>
          <p:cNvSpPr/>
          <p:nvPr/>
        </p:nvSpPr>
        <p:spPr bwMode="auto">
          <a:xfrm>
            <a:off x="5764907" y="3146464"/>
            <a:ext cx="237889" cy="631065"/>
          </a:xfrm>
          <a:custGeom>
            <a:avLst/>
            <a:gdLst>
              <a:gd name="connsiteX0" fmla="*/ 82909 w 237889"/>
              <a:gd name="connsiteY0" fmla="*/ 0 h 631065"/>
              <a:gd name="connsiteX1" fmla="*/ 102227 w 237889"/>
              <a:gd name="connsiteY1" fmla="*/ 122349 h 631065"/>
              <a:gd name="connsiteX2" fmla="*/ 70030 w 237889"/>
              <a:gd name="connsiteY2" fmla="*/ 270456 h 631065"/>
              <a:gd name="connsiteX3" fmla="*/ 237456 w 237889"/>
              <a:gd name="connsiteY3" fmla="*/ 347729 h 631065"/>
              <a:gd name="connsiteX4" fmla="*/ 12075 w 237889"/>
              <a:gd name="connsiteY4" fmla="*/ 476518 h 631065"/>
              <a:gd name="connsiteX5" fmla="*/ 50712 w 237889"/>
              <a:gd name="connsiteY5" fmla="*/ 631065 h 6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89" h="631065">
                <a:moveTo>
                  <a:pt x="82909" y="0"/>
                </a:moveTo>
                <a:cubicBezTo>
                  <a:pt x="93641" y="38636"/>
                  <a:pt x="104374" y="77273"/>
                  <a:pt x="102227" y="122349"/>
                </a:cubicBezTo>
                <a:cubicBezTo>
                  <a:pt x="100081" y="167425"/>
                  <a:pt x="47492" y="232893"/>
                  <a:pt x="70030" y="270456"/>
                </a:cubicBezTo>
                <a:cubicBezTo>
                  <a:pt x="92568" y="308019"/>
                  <a:pt x="247115" y="313385"/>
                  <a:pt x="237456" y="347729"/>
                </a:cubicBezTo>
                <a:cubicBezTo>
                  <a:pt x="227797" y="382073"/>
                  <a:pt x="43199" y="429295"/>
                  <a:pt x="12075" y="476518"/>
                </a:cubicBezTo>
                <a:cubicBezTo>
                  <a:pt x="-19049" y="523741"/>
                  <a:pt x="15831" y="577403"/>
                  <a:pt x="50712" y="63106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3" name="TextBox 22"/>
          <p:cNvSpPr txBox="1"/>
          <p:nvPr/>
        </p:nvSpPr>
        <p:spPr>
          <a:xfrm>
            <a:off x="432346" y="1044244"/>
            <a:ext cx="2927368" cy="369332"/>
          </a:xfrm>
          <a:prstGeom prst="rect">
            <a:avLst/>
          </a:prstGeom>
          <a:noFill/>
        </p:spPr>
        <p:txBody>
          <a:bodyPr wrap="square" rtlCol="0">
            <a:spAutoFit/>
          </a:bodyPr>
          <a:lstStyle/>
          <a:p>
            <a:r>
              <a:rPr lang="en-US" dirty="0">
                <a:latin typeface="Arial Narrow" panose="020B0606020202030204" pitchFamily="34" charset="0"/>
              </a:rPr>
              <a:t>Wired Local Area Network (LAN)</a:t>
            </a:r>
          </a:p>
        </p:txBody>
      </p:sp>
      <p:grpSp>
        <p:nvGrpSpPr>
          <p:cNvPr id="12" name="Group 11"/>
          <p:cNvGrpSpPr/>
          <p:nvPr/>
        </p:nvGrpSpPr>
        <p:grpSpPr>
          <a:xfrm>
            <a:off x="3649611" y="1406320"/>
            <a:ext cx="2123768" cy="276999"/>
            <a:chOff x="4933335" y="1452716"/>
            <a:chExt cx="2123768" cy="276999"/>
          </a:xfrm>
        </p:grpSpPr>
        <p:sp>
          <p:nvSpPr>
            <p:cNvPr id="6" name="TextBox 5"/>
            <p:cNvSpPr txBox="1"/>
            <p:nvPr/>
          </p:nvSpPr>
          <p:spPr>
            <a:xfrm>
              <a:off x="4933335" y="1452716"/>
              <a:ext cx="2123768" cy="276999"/>
            </a:xfrm>
            <a:prstGeom prst="rect">
              <a:avLst/>
            </a:prstGeom>
            <a:noFill/>
          </p:spPr>
          <p:txBody>
            <a:bodyPr wrap="square" rtlCol="0">
              <a:spAutoFit/>
            </a:bodyPr>
            <a:lstStyle/>
            <a:p>
              <a:r>
                <a:rPr lang="en-US" sz="1200" i="0" dirty="0">
                  <a:latin typeface="Arial Narrow" panose="020B0606020202030204" pitchFamily="34" charset="0"/>
                </a:rPr>
                <a:t>MAC Address   Data </a:t>
              </a:r>
            </a:p>
          </p:txBody>
        </p:sp>
        <p:sp>
          <p:nvSpPr>
            <p:cNvPr id="7" name="Rectangle 6"/>
            <p:cNvSpPr/>
            <p:nvPr/>
          </p:nvSpPr>
          <p:spPr bwMode="auto">
            <a:xfrm>
              <a:off x="4970205" y="1474840"/>
              <a:ext cx="1285569" cy="21938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a:ln>
                  <a:noFill/>
                </a:ln>
                <a:solidFill>
                  <a:schemeClr val="tx1"/>
                </a:solidFill>
                <a:effectLst/>
                <a:latin typeface="Arial" pitchFamily="34" charset="0"/>
              </a:endParaRPr>
            </a:p>
          </p:txBody>
        </p:sp>
        <p:cxnSp>
          <p:nvCxnSpPr>
            <p:cNvPr id="9" name="Straight Connector 8"/>
            <p:cNvCxnSpPr/>
            <p:nvPr/>
          </p:nvCxnSpPr>
          <p:spPr bwMode="auto">
            <a:xfrm>
              <a:off x="5818239" y="1482212"/>
              <a:ext cx="0" cy="21385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13" name="Freeform 12"/>
          <p:cNvSpPr/>
          <p:nvPr/>
        </p:nvSpPr>
        <p:spPr bwMode="auto">
          <a:xfrm>
            <a:off x="3886200" y="1666568"/>
            <a:ext cx="296891" cy="921774"/>
          </a:xfrm>
          <a:custGeom>
            <a:avLst/>
            <a:gdLst>
              <a:gd name="connsiteX0" fmla="*/ 294968 w 296891"/>
              <a:gd name="connsiteY0" fmla="*/ 0 h 921774"/>
              <a:gd name="connsiteX1" fmla="*/ 272845 w 296891"/>
              <a:gd name="connsiteY1" fmla="*/ 302342 h 921774"/>
              <a:gd name="connsiteX2" fmla="*/ 125361 w 296891"/>
              <a:gd name="connsiteY2" fmla="*/ 523568 h 921774"/>
              <a:gd name="connsiteX3" fmla="*/ 0 w 296891"/>
              <a:gd name="connsiteY3" fmla="*/ 921774 h 921774"/>
            </a:gdLst>
            <a:ahLst/>
            <a:cxnLst>
              <a:cxn ang="0">
                <a:pos x="connsiteX0" y="connsiteY0"/>
              </a:cxn>
              <a:cxn ang="0">
                <a:pos x="connsiteX1" y="connsiteY1"/>
              </a:cxn>
              <a:cxn ang="0">
                <a:pos x="connsiteX2" y="connsiteY2"/>
              </a:cxn>
              <a:cxn ang="0">
                <a:pos x="connsiteX3" y="connsiteY3"/>
              </a:cxn>
            </a:cxnLst>
            <a:rect l="l" t="t" r="r" b="b"/>
            <a:pathLst>
              <a:path w="296891" h="921774">
                <a:moveTo>
                  <a:pt x="294968" y="0"/>
                </a:moveTo>
                <a:cubicBezTo>
                  <a:pt x="298040" y="107540"/>
                  <a:pt x="301113" y="215081"/>
                  <a:pt x="272845" y="302342"/>
                </a:cubicBezTo>
                <a:cubicBezTo>
                  <a:pt x="244577" y="389603"/>
                  <a:pt x="170835" y="420329"/>
                  <a:pt x="125361" y="523568"/>
                </a:cubicBezTo>
                <a:cubicBezTo>
                  <a:pt x="79887" y="626807"/>
                  <a:pt x="39943" y="774290"/>
                  <a:pt x="0" y="921774"/>
                </a:cubicBezTo>
              </a:path>
            </a:pathLst>
          </a:custGeom>
          <a:noFill/>
          <a:ln w="9525" cap="flat" cmpd="sng" algn="ctr">
            <a:solidFill>
              <a:srgbClr val="0070C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4" name="TextBox 13"/>
          <p:cNvSpPr txBox="1"/>
          <p:nvPr/>
        </p:nvSpPr>
        <p:spPr>
          <a:xfrm>
            <a:off x="3622265" y="1204145"/>
            <a:ext cx="987771" cy="246221"/>
          </a:xfrm>
          <a:prstGeom prst="rect">
            <a:avLst/>
          </a:prstGeom>
          <a:noFill/>
        </p:spPr>
        <p:txBody>
          <a:bodyPr wrap="none" rtlCol="0">
            <a:spAutoFit/>
          </a:bodyPr>
          <a:lstStyle/>
          <a:p>
            <a:r>
              <a:rPr lang="en-US" sz="1000" i="0" dirty="0">
                <a:latin typeface="Arial Narrow" panose="020B0606020202030204" pitchFamily="34" charset="0"/>
              </a:rPr>
              <a:t>1a:2b:3c:4d:5e:6f</a:t>
            </a:r>
          </a:p>
        </p:txBody>
      </p:sp>
      <p:sp>
        <p:nvSpPr>
          <p:cNvPr id="32" name="TextBox 31"/>
          <p:cNvSpPr txBox="1"/>
          <p:nvPr/>
        </p:nvSpPr>
        <p:spPr>
          <a:xfrm>
            <a:off x="2386781" y="4333569"/>
            <a:ext cx="987771" cy="246221"/>
          </a:xfrm>
          <a:prstGeom prst="rect">
            <a:avLst/>
          </a:prstGeom>
          <a:noFill/>
        </p:spPr>
        <p:txBody>
          <a:bodyPr wrap="none" rtlCol="0">
            <a:spAutoFit/>
          </a:bodyPr>
          <a:lstStyle/>
          <a:p>
            <a:r>
              <a:rPr lang="en-US" sz="1000" i="0" dirty="0">
                <a:latin typeface="Arial Narrow" panose="020B0606020202030204" pitchFamily="34" charset="0"/>
              </a:rPr>
              <a:t>1a:2b:3c:4d:5e:6f</a:t>
            </a:r>
          </a:p>
        </p:txBody>
      </p:sp>
      <p:sp>
        <p:nvSpPr>
          <p:cNvPr id="36" name="Freeform 35"/>
          <p:cNvSpPr/>
          <p:nvPr/>
        </p:nvSpPr>
        <p:spPr bwMode="auto">
          <a:xfrm>
            <a:off x="3555377" y="3152903"/>
            <a:ext cx="304156" cy="553792"/>
          </a:xfrm>
          <a:custGeom>
            <a:avLst/>
            <a:gdLst>
              <a:gd name="connsiteX0" fmla="*/ 289774 w 304156"/>
              <a:gd name="connsiteY0" fmla="*/ 0 h 553792"/>
              <a:gd name="connsiteX1" fmla="*/ 283335 w 304156"/>
              <a:gd name="connsiteY1" fmla="*/ 199623 h 553792"/>
              <a:gd name="connsiteX2" fmla="*/ 90152 w 304156"/>
              <a:gd name="connsiteY2" fmla="*/ 231820 h 553792"/>
              <a:gd name="connsiteX3" fmla="*/ 238259 w 304156"/>
              <a:gd name="connsiteY3" fmla="*/ 392806 h 553792"/>
              <a:gd name="connsiteX4" fmla="*/ 0 w 304156"/>
              <a:gd name="connsiteY4" fmla="*/ 553792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56" h="553792">
                <a:moveTo>
                  <a:pt x="289774" y="0"/>
                </a:moveTo>
                <a:cubicBezTo>
                  <a:pt x="303189" y="80493"/>
                  <a:pt x="316605" y="160986"/>
                  <a:pt x="283335" y="199623"/>
                </a:cubicBezTo>
                <a:cubicBezTo>
                  <a:pt x="250065" y="238260"/>
                  <a:pt x="97665" y="199623"/>
                  <a:pt x="90152" y="231820"/>
                </a:cubicBezTo>
                <a:cubicBezTo>
                  <a:pt x="82639" y="264017"/>
                  <a:pt x="253284" y="339144"/>
                  <a:pt x="238259" y="392806"/>
                </a:cubicBezTo>
                <a:cubicBezTo>
                  <a:pt x="223234" y="446468"/>
                  <a:pt x="111617" y="500130"/>
                  <a:pt x="0" y="55379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46" name="TextBox 45"/>
          <p:cNvSpPr txBox="1"/>
          <p:nvPr/>
        </p:nvSpPr>
        <p:spPr>
          <a:xfrm>
            <a:off x="2937114" y="2066800"/>
            <a:ext cx="359150" cy="369332"/>
          </a:xfrm>
          <a:prstGeom prst="rect">
            <a:avLst/>
          </a:prstGeom>
          <a:noFill/>
        </p:spPr>
        <p:txBody>
          <a:bodyPr wrap="square" rtlCol="0">
            <a:spAutoFit/>
          </a:bodyPr>
          <a:lstStyle/>
          <a:p>
            <a:r>
              <a:rPr lang="en-US" dirty="0">
                <a:latin typeface="Arial Narrow" panose="020B0606020202030204" pitchFamily="34" charset="0"/>
              </a:rPr>
              <a:t>A</a:t>
            </a:r>
          </a:p>
        </p:txBody>
      </p:sp>
      <p:sp>
        <p:nvSpPr>
          <p:cNvPr id="47" name="TextBox 46"/>
          <p:cNvSpPr txBox="1"/>
          <p:nvPr/>
        </p:nvSpPr>
        <p:spPr>
          <a:xfrm>
            <a:off x="685524" y="5109883"/>
            <a:ext cx="7890662" cy="383182"/>
          </a:xfrm>
          <a:prstGeom prst="rect">
            <a:avLst/>
          </a:prstGeom>
          <a:noFill/>
        </p:spPr>
        <p:txBody>
          <a:bodyPr wrap="square" rtlCol="0">
            <a:spAutoFit/>
          </a:bodyPr>
          <a:lstStyle/>
          <a:p>
            <a:pPr marL="285750" indent="-285750">
              <a:lnSpc>
                <a:spcPct val="105000"/>
              </a:lnSpc>
              <a:buClr>
                <a:srgbClr val="FF0000"/>
              </a:buClr>
              <a:buFont typeface="Arial" panose="020B0604020202020204" pitchFamily="34" charset="0"/>
              <a:buChar char="•"/>
            </a:pPr>
            <a:r>
              <a:rPr lang="en-US" i="0" dirty="0">
                <a:latin typeface="Calibri" panose="020F0502020204030204" pitchFamily="34" charset="0"/>
                <a:cs typeface="Calibri" panose="020F0502020204030204" pitchFamily="34" charset="0"/>
              </a:rPr>
              <a:t>Computer A sends a document to the printer to print via local network. </a:t>
            </a:r>
          </a:p>
        </p:txBody>
      </p:sp>
      <p:grpSp>
        <p:nvGrpSpPr>
          <p:cNvPr id="48" name="Group 47"/>
          <p:cNvGrpSpPr/>
          <p:nvPr/>
        </p:nvGrpSpPr>
        <p:grpSpPr>
          <a:xfrm>
            <a:off x="3701847" y="2641806"/>
            <a:ext cx="235116" cy="122902"/>
            <a:chOff x="7624916" y="1755058"/>
            <a:chExt cx="425925" cy="265471"/>
          </a:xfrm>
          <a:solidFill>
            <a:srgbClr val="FFCCFF"/>
          </a:solidFill>
        </p:grpSpPr>
        <p:sp>
          <p:nvSpPr>
            <p:cNvPr id="49" name="Rectangle 4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0" name="Isosceles Triangle 4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32280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7166" r="6650" b="15317"/>
          <a:stretch/>
        </p:blipFill>
        <p:spPr>
          <a:xfrm>
            <a:off x="2415597" y="3297791"/>
            <a:ext cx="1500388" cy="1080370"/>
          </a:xfrm>
          <a:prstGeom prst="rect">
            <a:avLst/>
          </a:prstGeom>
        </p:spPr>
      </p:pic>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27</a:t>
            </a:fld>
            <a:r>
              <a:rPr lang="en-US" altLang="en-US"/>
              <a:t> </a:t>
            </a:r>
          </a:p>
        </p:txBody>
      </p:sp>
      <p:sp>
        <p:nvSpPr>
          <p:cNvPr id="4" name="Text Box 2"/>
          <p:cNvSpPr txBox="1">
            <a:spLocks noChangeArrowheads="1"/>
          </p:cNvSpPr>
          <p:nvPr/>
        </p:nvSpPr>
        <p:spPr bwMode="auto">
          <a:xfrm>
            <a:off x="318702" y="466163"/>
            <a:ext cx="44246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Broadcast to Everyone on the LAN</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48130"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732" y="1848917"/>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005" y="1840331"/>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763" y="1812427"/>
            <a:ext cx="1087236" cy="1087236"/>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bwMode="auto">
          <a:xfrm>
            <a:off x="3490982" y="2456090"/>
            <a:ext cx="540913" cy="683934"/>
          </a:xfrm>
          <a:custGeom>
            <a:avLst/>
            <a:gdLst>
              <a:gd name="connsiteX0" fmla="*/ 0 w 540913"/>
              <a:gd name="connsiteY0" fmla="*/ 46430 h 593782"/>
              <a:gd name="connsiteX1" fmla="*/ 309093 w 540913"/>
              <a:gd name="connsiteY1" fmla="*/ 27112 h 593782"/>
              <a:gd name="connsiteX2" fmla="*/ 302654 w 540913"/>
              <a:gd name="connsiteY2" fmla="*/ 368402 h 593782"/>
              <a:gd name="connsiteX3" fmla="*/ 540913 w 540913"/>
              <a:gd name="connsiteY3" fmla="*/ 593782 h 593782"/>
            </a:gdLst>
            <a:ahLst/>
            <a:cxnLst>
              <a:cxn ang="0">
                <a:pos x="connsiteX0" y="connsiteY0"/>
              </a:cxn>
              <a:cxn ang="0">
                <a:pos x="connsiteX1" y="connsiteY1"/>
              </a:cxn>
              <a:cxn ang="0">
                <a:pos x="connsiteX2" y="connsiteY2"/>
              </a:cxn>
              <a:cxn ang="0">
                <a:pos x="connsiteX3" y="connsiteY3"/>
              </a:cxn>
            </a:cxnLst>
            <a:rect l="l" t="t" r="r" b="b"/>
            <a:pathLst>
              <a:path w="540913" h="593782">
                <a:moveTo>
                  <a:pt x="0" y="46430"/>
                </a:moveTo>
                <a:cubicBezTo>
                  <a:pt x="129325" y="9940"/>
                  <a:pt x="258651" y="-26550"/>
                  <a:pt x="309093" y="27112"/>
                </a:cubicBezTo>
                <a:cubicBezTo>
                  <a:pt x="359535" y="80774"/>
                  <a:pt x="264017" y="273957"/>
                  <a:pt x="302654" y="368402"/>
                </a:cubicBezTo>
                <a:cubicBezTo>
                  <a:pt x="341291" y="462847"/>
                  <a:pt x="441102" y="528314"/>
                  <a:pt x="540913" y="59378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6" name="Freeform 15"/>
          <p:cNvSpPr/>
          <p:nvPr/>
        </p:nvSpPr>
        <p:spPr bwMode="auto">
          <a:xfrm>
            <a:off x="5055765" y="2502756"/>
            <a:ext cx="309561" cy="640494"/>
          </a:xfrm>
          <a:custGeom>
            <a:avLst/>
            <a:gdLst>
              <a:gd name="connsiteX0" fmla="*/ 0 w 309561"/>
              <a:gd name="connsiteY0" fmla="*/ 6204 h 547116"/>
              <a:gd name="connsiteX1" fmla="*/ 302654 w 309561"/>
              <a:gd name="connsiteY1" fmla="*/ 57719 h 547116"/>
              <a:gd name="connsiteX2" fmla="*/ 212502 w 309561"/>
              <a:gd name="connsiteY2" fmla="*/ 424767 h 547116"/>
              <a:gd name="connsiteX3" fmla="*/ 218941 w 309561"/>
              <a:gd name="connsiteY3" fmla="*/ 547116 h 547116"/>
            </a:gdLst>
            <a:ahLst/>
            <a:cxnLst>
              <a:cxn ang="0">
                <a:pos x="connsiteX0" y="connsiteY0"/>
              </a:cxn>
              <a:cxn ang="0">
                <a:pos x="connsiteX1" y="connsiteY1"/>
              </a:cxn>
              <a:cxn ang="0">
                <a:pos x="connsiteX2" y="connsiteY2"/>
              </a:cxn>
              <a:cxn ang="0">
                <a:pos x="connsiteX3" y="connsiteY3"/>
              </a:cxn>
            </a:cxnLst>
            <a:rect l="l" t="t" r="r" b="b"/>
            <a:pathLst>
              <a:path w="309561" h="547116">
                <a:moveTo>
                  <a:pt x="0" y="6204"/>
                </a:moveTo>
                <a:cubicBezTo>
                  <a:pt x="133618" y="-2919"/>
                  <a:pt x="267237" y="-12041"/>
                  <a:pt x="302654" y="57719"/>
                </a:cubicBezTo>
                <a:cubicBezTo>
                  <a:pt x="338071" y="127479"/>
                  <a:pt x="226454" y="343201"/>
                  <a:pt x="212502" y="424767"/>
                </a:cubicBezTo>
                <a:cubicBezTo>
                  <a:pt x="198550" y="506333"/>
                  <a:pt x="208745" y="526724"/>
                  <a:pt x="218941" y="5471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7" name="Freeform 16"/>
          <p:cNvSpPr/>
          <p:nvPr/>
        </p:nvSpPr>
        <p:spPr bwMode="auto">
          <a:xfrm>
            <a:off x="5976001" y="2444029"/>
            <a:ext cx="1039907" cy="702435"/>
          </a:xfrm>
          <a:custGeom>
            <a:avLst/>
            <a:gdLst>
              <a:gd name="connsiteX0" fmla="*/ 618790 w 1039907"/>
              <a:gd name="connsiteY0" fmla="*/ 6976 h 612283"/>
              <a:gd name="connsiteX1" fmla="*/ 908564 w 1039907"/>
              <a:gd name="connsiteY1" fmla="*/ 52052 h 612283"/>
              <a:gd name="connsiteX2" fmla="*/ 985838 w 1039907"/>
              <a:gd name="connsiteY2" fmla="*/ 393342 h 612283"/>
              <a:gd name="connsiteX3" fmla="*/ 103635 w 1039907"/>
              <a:gd name="connsiteY3" fmla="*/ 419100 h 612283"/>
              <a:gd name="connsiteX4" fmla="*/ 52119 w 1039907"/>
              <a:gd name="connsiteY4" fmla="*/ 612283 h 61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907" h="612283">
                <a:moveTo>
                  <a:pt x="618790" y="6976"/>
                </a:moveTo>
                <a:cubicBezTo>
                  <a:pt x="733089" y="-2683"/>
                  <a:pt x="847389" y="-12342"/>
                  <a:pt x="908564" y="52052"/>
                </a:cubicBezTo>
                <a:cubicBezTo>
                  <a:pt x="969739" y="116446"/>
                  <a:pt x="1119993" y="332167"/>
                  <a:pt x="985838" y="393342"/>
                </a:cubicBezTo>
                <a:cubicBezTo>
                  <a:pt x="851683" y="454517"/>
                  <a:pt x="259255" y="382610"/>
                  <a:pt x="103635" y="419100"/>
                </a:cubicBezTo>
                <a:cubicBezTo>
                  <a:pt x="-51985" y="455590"/>
                  <a:pt x="67" y="533936"/>
                  <a:pt x="52119" y="61228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pic>
        <p:nvPicPr>
          <p:cNvPr id="48136"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109168" y="3726013"/>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886194" y="3719574"/>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5656779" y="3726013"/>
            <a:ext cx="695459" cy="9916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3735681" y="3146464"/>
            <a:ext cx="2962141"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 name="Freeform 24"/>
          <p:cNvSpPr/>
          <p:nvPr/>
        </p:nvSpPr>
        <p:spPr bwMode="auto">
          <a:xfrm>
            <a:off x="4830380" y="3146464"/>
            <a:ext cx="199628" cy="637504"/>
          </a:xfrm>
          <a:custGeom>
            <a:avLst/>
            <a:gdLst>
              <a:gd name="connsiteX0" fmla="*/ 160991 w 186887"/>
              <a:gd name="connsiteY0" fmla="*/ 0 h 643944"/>
              <a:gd name="connsiteX1" fmla="*/ 173870 w 186887"/>
              <a:gd name="connsiteY1" fmla="*/ 160986 h 643944"/>
              <a:gd name="connsiteX2" fmla="*/ 5 w 186887"/>
              <a:gd name="connsiteY2" fmla="*/ 334851 h 643944"/>
              <a:gd name="connsiteX3" fmla="*/ 180309 w 186887"/>
              <a:gd name="connsiteY3" fmla="*/ 643944 h 643944"/>
            </a:gdLst>
            <a:ahLst/>
            <a:cxnLst>
              <a:cxn ang="0">
                <a:pos x="connsiteX0" y="connsiteY0"/>
              </a:cxn>
              <a:cxn ang="0">
                <a:pos x="connsiteX1" y="connsiteY1"/>
              </a:cxn>
              <a:cxn ang="0">
                <a:pos x="connsiteX2" y="connsiteY2"/>
              </a:cxn>
              <a:cxn ang="0">
                <a:pos x="connsiteX3" y="connsiteY3"/>
              </a:cxn>
            </a:cxnLst>
            <a:rect l="l" t="t" r="r" b="b"/>
            <a:pathLst>
              <a:path w="186887" h="643944">
                <a:moveTo>
                  <a:pt x="160991" y="0"/>
                </a:moveTo>
                <a:cubicBezTo>
                  <a:pt x="180846" y="52589"/>
                  <a:pt x="200701" y="105178"/>
                  <a:pt x="173870" y="160986"/>
                </a:cubicBezTo>
                <a:cubicBezTo>
                  <a:pt x="147039" y="216794"/>
                  <a:pt x="-1068" y="254358"/>
                  <a:pt x="5" y="334851"/>
                </a:cubicBezTo>
                <a:cubicBezTo>
                  <a:pt x="1078" y="415344"/>
                  <a:pt x="90693" y="529644"/>
                  <a:pt x="180309" y="64394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7" name="Freeform 26"/>
          <p:cNvSpPr/>
          <p:nvPr/>
        </p:nvSpPr>
        <p:spPr bwMode="auto">
          <a:xfrm>
            <a:off x="4105818" y="3152903"/>
            <a:ext cx="235399" cy="656823"/>
          </a:xfrm>
          <a:custGeom>
            <a:avLst/>
            <a:gdLst>
              <a:gd name="connsiteX0" fmla="*/ 138578 w 235399"/>
              <a:gd name="connsiteY0" fmla="*/ 0 h 656823"/>
              <a:gd name="connsiteX1" fmla="*/ 145018 w 235399"/>
              <a:gd name="connsiteY1" fmla="*/ 122350 h 656823"/>
              <a:gd name="connsiteX2" fmla="*/ 48426 w 235399"/>
              <a:gd name="connsiteY2" fmla="*/ 244699 h 656823"/>
              <a:gd name="connsiteX3" fmla="*/ 235170 w 235399"/>
              <a:gd name="connsiteY3" fmla="*/ 360609 h 656823"/>
              <a:gd name="connsiteX4" fmla="*/ 3350 w 235399"/>
              <a:gd name="connsiteY4" fmla="*/ 547352 h 656823"/>
              <a:gd name="connsiteX5" fmla="*/ 119260 w 235399"/>
              <a:gd name="connsiteY5" fmla="*/ 6568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9" h="656823">
                <a:moveTo>
                  <a:pt x="138578" y="0"/>
                </a:moveTo>
                <a:cubicBezTo>
                  <a:pt x="149310" y="40783"/>
                  <a:pt x="160043" y="81567"/>
                  <a:pt x="145018" y="122350"/>
                </a:cubicBezTo>
                <a:cubicBezTo>
                  <a:pt x="129993" y="163133"/>
                  <a:pt x="33401" y="204989"/>
                  <a:pt x="48426" y="244699"/>
                </a:cubicBezTo>
                <a:cubicBezTo>
                  <a:pt x="63451" y="284409"/>
                  <a:pt x="242683" y="310167"/>
                  <a:pt x="235170" y="360609"/>
                </a:cubicBezTo>
                <a:cubicBezTo>
                  <a:pt x="227657" y="411051"/>
                  <a:pt x="22668" y="497983"/>
                  <a:pt x="3350" y="547352"/>
                </a:cubicBezTo>
                <a:cubicBezTo>
                  <a:pt x="-15968" y="596721"/>
                  <a:pt x="51646" y="626772"/>
                  <a:pt x="119260" y="65682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5" name="Freeform 34"/>
          <p:cNvSpPr/>
          <p:nvPr/>
        </p:nvSpPr>
        <p:spPr bwMode="auto">
          <a:xfrm>
            <a:off x="5764907" y="3146464"/>
            <a:ext cx="237889" cy="631065"/>
          </a:xfrm>
          <a:custGeom>
            <a:avLst/>
            <a:gdLst>
              <a:gd name="connsiteX0" fmla="*/ 82909 w 237889"/>
              <a:gd name="connsiteY0" fmla="*/ 0 h 631065"/>
              <a:gd name="connsiteX1" fmla="*/ 102227 w 237889"/>
              <a:gd name="connsiteY1" fmla="*/ 122349 h 631065"/>
              <a:gd name="connsiteX2" fmla="*/ 70030 w 237889"/>
              <a:gd name="connsiteY2" fmla="*/ 270456 h 631065"/>
              <a:gd name="connsiteX3" fmla="*/ 237456 w 237889"/>
              <a:gd name="connsiteY3" fmla="*/ 347729 h 631065"/>
              <a:gd name="connsiteX4" fmla="*/ 12075 w 237889"/>
              <a:gd name="connsiteY4" fmla="*/ 476518 h 631065"/>
              <a:gd name="connsiteX5" fmla="*/ 50712 w 237889"/>
              <a:gd name="connsiteY5" fmla="*/ 631065 h 6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89" h="631065">
                <a:moveTo>
                  <a:pt x="82909" y="0"/>
                </a:moveTo>
                <a:cubicBezTo>
                  <a:pt x="93641" y="38636"/>
                  <a:pt x="104374" y="77273"/>
                  <a:pt x="102227" y="122349"/>
                </a:cubicBezTo>
                <a:cubicBezTo>
                  <a:pt x="100081" y="167425"/>
                  <a:pt x="47492" y="232893"/>
                  <a:pt x="70030" y="270456"/>
                </a:cubicBezTo>
                <a:cubicBezTo>
                  <a:pt x="92568" y="308019"/>
                  <a:pt x="247115" y="313385"/>
                  <a:pt x="237456" y="347729"/>
                </a:cubicBezTo>
                <a:cubicBezTo>
                  <a:pt x="227797" y="382073"/>
                  <a:pt x="43199" y="429295"/>
                  <a:pt x="12075" y="476518"/>
                </a:cubicBezTo>
                <a:cubicBezTo>
                  <a:pt x="-19049" y="523741"/>
                  <a:pt x="15831" y="577403"/>
                  <a:pt x="50712" y="63106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3" name="TextBox 22"/>
          <p:cNvSpPr txBox="1"/>
          <p:nvPr/>
        </p:nvSpPr>
        <p:spPr>
          <a:xfrm>
            <a:off x="432346" y="1044244"/>
            <a:ext cx="2927368" cy="369332"/>
          </a:xfrm>
          <a:prstGeom prst="rect">
            <a:avLst/>
          </a:prstGeom>
          <a:noFill/>
        </p:spPr>
        <p:txBody>
          <a:bodyPr wrap="square" rtlCol="0">
            <a:spAutoFit/>
          </a:bodyPr>
          <a:lstStyle/>
          <a:p>
            <a:r>
              <a:rPr lang="en-US" dirty="0">
                <a:latin typeface="Arial Narrow" panose="020B0606020202030204" pitchFamily="34" charset="0"/>
              </a:rPr>
              <a:t>Local Area Network (LAN)</a:t>
            </a:r>
          </a:p>
        </p:txBody>
      </p:sp>
      <p:grpSp>
        <p:nvGrpSpPr>
          <p:cNvPr id="12" name="Group 11"/>
          <p:cNvGrpSpPr/>
          <p:nvPr/>
        </p:nvGrpSpPr>
        <p:grpSpPr>
          <a:xfrm>
            <a:off x="3554361" y="1415845"/>
            <a:ext cx="2123768" cy="276999"/>
            <a:chOff x="4933335" y="1452716"/>
            <a:chExt cx="2123768" cy="276999"/>
          </a:xfrm>
        </p:grpSpPr>
        <p:sp>
          <p:nvSpPr>
            <p:cNvPr id="6" name="TextBox 5"/>
            <p:cNvSpPr txBox="1"/>
            <p:nvPr/>
          </p:nvSpPr>
          <p:spPr>
            <a:xfrm>
              <a:off x="4933335" y="1452716"/>
              <a:ext cx="2123768" cy="276999"/>
            </a:xfrm>
            <a:prstGeom prst="rect">
              <a:avLst/>
            </a:prstGeom>
            <a:noFill/>
          </p:spPr>
          <p:txBody>
            <a:bodyPr wrap="square" rtlCol="0">
              <a:spAutoFit/>
            </a:bodyPr>
            <a:lstStyle/>
            <a:p>
              <a:r>
                <a:rPr lang="en-US" sz="1200" i="0" dirty="0">
                  <a:latin typeface="Arial Narrow" panose="020B0606020202030204" pitchFamily="34" charset="0"/>
                </a:rPr>
                <a:t>MAC Address    Data </a:t>
              </a:r>
            </a:p>
          </p:txBody>
        </p:sp>
        <p:sp>
          <p:nvSpPr>
            <p:cNvPr id="7" name="Rectangle 6"/>
            <p:cNvSpPr/>
            <p:nvPr/>
          </p:nvSpPr>
          <p:spPr bwMode="auto">
            <a:xfrm>
              <a:off x="4970206" y="1484670"/>
              <a:ext cx="1409394" cy="211395"/>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a:ln>
                  <a:noFill/>
                </a:ln>
                <a:solidFill>
                  <a:schemeClr val="tx1"/>
                </a:solidFill>
                <a:effectLst/>
                <a:latin typeface="Arial" pitchFamily="34" charset="0"/>
              </a:endParaRPr>
            </a:p>
          </p:txBody>
        </p:sp>
        <p:cxnSp>
          <p:nvCxnSpPr>
            <p:cNvPr id="9" name="Straight Connector 8"/>
            <p:cNvCxnSpPr/>
            <p:nvPr/>
          </p:nvCxnSpPr>
          <p:spPr bwMode="auto">
            <a:xfrm>
              <a:off x="5818239" y="1482212"/>
              <a:ext cx="0" cy="21385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14" name="TextBox 13"/>
          <p:cNvSpPr txBox="1"/>
          <p:nvPr/>
        </p:nvSpPr>
        <p:spPr>
          <a:xfrm>
            <a:off x="3517490" y="1194620"/>
            <a:ext cx="987771" cy="246221"/>
          </a:xfrm>
          <a:prstGeom prst="rect">
            <a:avLst/>
          </a:prstGeom>
          <a:noFill/>
        </p:spPr>
        <p:txBody>
          <a:bodyPr wrap="none" rtlCol="0">
            <a:spAutoFit/>
          </a:bodyPr>
          <a:lstStyle/>
          <a:p>
            <a:r>
              <a:rPr lang="en-US" sz="1000" i="0" dirty="0">
                <a:latin typeface="Arial Narrow" panose="020B0606020202030204" pitchFamily="34" charset="0"/>
              </a:rPr>
              <a:t>1a:2b:3c:4d:5e:6f</a:t>
            </a:r>
          </a:p>
        </p:txBody>
      </p:sp>
      <p:sp>
        <p:nvSpPr>
          <p:cNvPr id="32" name="TextBox 31"/>
          <p:cNvSpPr txBox="1"/>
          <p:nvPr/>
        </p:nvSpPr>
        <p:spPr>
          <a:xfrm>
            <a:off x="2386781" y="4333569"/>
            <a:ext cx="987771" cy="246221"/>
          </a:xfrm>
          <a:prstGeom prst="rect">
            <a:avLst/>
          </a:prstGeom>
          <a:noFill/>
        </p:spPr>
        <p:txBody>
          <a:bodyPr wrap="none" rtlCol="0">
            <a:spAutoFit/>
          </a:bodyPr>
          <a:lstStyle/>
          <a:p>
            <a:r>
              <a:rPr lang="en-US" sz="1000" i="0" dirty="0">
                <a:latin typeface="Arial Narrow" panose="020B0606020202030204" pitchFamily="34" charset="0"/>
              </a:rPr>
              <a:t>1a:2b:3c:4d:5e:6f</a:t>
            </a:r>
          </a:p>
        </p:txBody>
      </p:sp>
      <p:sp>
        <p:nvSpPr>
          <p:cNvPr id="36" name="Freeform 35"/>
          <p:cNvSpPr/>
          <p:nvPr/>
        </p:nvSpPr>
        <p:spPr bwMode="auto">
          <a:xfrm>
            <a:off x="3555377" y="3152903"/>
            <a:ext cx="304156" cy="553792"/>
          </a:xfrm>
          <a:custGeom>
            <a:avLst/>
            <a:gdLst>
              <a:gd name="connsiteX0" fmla="*/ 289774 w 304156"/>
              <a:gd name="connsiteY0" fmla="*/ 0 h 553792"/>
              <a:gd name="connsiteX1" fmla="*/ 283335 w 304156"/>
              <a:gd name="connsiteY1" fmla="*/ 199623 h 553792"/>
              <a:gd name="connsiteX2" fmla="*/ 90152 w 304156"/>
              <a:gd name="connsiteY2" fmla="*/ 231820 h 553792"/>
              <a:gd name="connsiteX3" fmla="*/ 238259 w 304156"/>
              <a:gd name="connsiteY3" fmla="*/ 392806 h 553792"/>
              <a:gd name="connsiteX4" fmla="*/ 0 w 304156"/>
              <a:gd name="connsiteY4" fmla="*/ 553792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56" h="553792">
                <a:moveTo>
                  <a:pt x="289774" y="0"/>
                </a:moveTo>
                <a:cubicBezTo>
                  <a:pt x="303189" y="80493"/>
                  <a:pt x="316605" y="160986"/>
                  <a:pt x="283335" y="199623"/>
                </a:cubicBezTo>
                <a:cubicBezTo>
                  <a:pt x="250065" y="238260"/>
                  <a:pt x="97665" y="199623"/>
                  <a:pt x="90152" y="231820"/>
                </a:cubicBezTo>
                <a:cubicBezTo>
                  <a:pt x="82639" y="264017"/>
                  <a:pt x="253284" y="339144"/>
                  <a:pt x="238259" y="392806"/>
                </a:cubicBezTo>
                <a:cubicBezTo>
                  <a:pt x="223234" y="446468"/>
                  <a:pt x="111617" y="500130"/>
                  <a:pt x="0" y="55379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46" name="TextBox 45"/>
          <p:cNvSpPr txBox="1"/>
          <p:nvPr/>
        </p:nvSpPr>
        <p:spPr>
          <a:xfrm>
            <a:off x="2937114" y="2066800"/>
            <a:ext cx="359150" cy="369332"/>
          </a:xfrm>
          <a:prstGeom prst="rect">
            <a:avLst/>
          </a:prstGeom>
          <a:noFill/>
        </p:spPr>
        <p:txBody>
          <a:bodyPr wrap="square" rtlCol="0">
            <a:spAutoFit/>
          </a:bodyPr>
          <a:lstStyle/>
          <a:p>
            <a:r>
              <a:rPr lang="en-US" dirty="0">
                <a:latin typeface="Arial Narrow" panose="020B0606020202030204" pitchFamily="34" charset="0"/>
              </a:rPr>
              <a:t>A</a:t>
            </a:r>
          </a:p>
        </p:txBody>
      </p:sp>
      <p:sp>
        <p:nvSpPr>
          <p:cNvPr id="47" name="TextBox 46"/>
          <p:cNvSpPr txBox="1"/>
          <p:nvPr/>
        </p:nvSpPr>
        <p:spPr>
          <a:xfrm>
            <a:off x="685524" y="5109883"/>
            <a:ext cx="7890662" cy="383182"/>
          </a:xfrm>
          <a:prstGeom prst="rect">
            <a:avLst/>
          </a:prstGeom>
          <a:noFill/>
        </p:spPr>
        <p:txBody>
          <a:bodyPr wrap="square" rtlCol="0">
            <a:spAutoFit/>
          </a:bodyPr>
          <a:lstStyle/>
          <a:p>
            <a:pPr marL="285750" indent="-285750">
              <a:lnSpc>
                <a:spcPct val="105000"/>
              </a:lnSpc>
              <a:buClr>
                <a:srgbClr val="FF0000"/>
              </a:buClr>
              <a:buFont typeface="Arial" panose="020B0604020202020204" pitchFamily="34" charset="0"/>
              <a:buChar char="•"/>
            </a:pPr>
            <a:r>
              <a:rPr lang="en-US" i="0" dirty="0">
                <a:latin typeface="Calibri" panose="020F0502020204030204" pitchFamily="34" charset="0"/>
                <a:cs typeface="Calibri" panose="020F0502020204030204" pitchFamily="34" charset="0"/>
              </a:rPr>
              <a:t>It actually is broadcasted to all the devices connected to the network. </a:t>
            </a:r>
          </a:p>
        </p:txBody>
      </p:sp>
      <p:grpSp>
        <p:nvGrpSpPr>
          <p:cNvPr id="56" name="Group 55"/>
          <p:cNvGrpSpPr/>
          <p:nvPr/>
        </p:nvGrpSpPr>
        <p:grpSpPr>
          <a:xfrm>
            <a:off x="3682797" y="2632281"/>
            <a:ext cx="235116" cy="122902"/>
            <a:chOff x="7624916" y="1755058"/>
            <a:chExt cx="425925" cy="265471"/>
          </a:xfrm>
          <a:solidFill>
            <a:srgbClr val="FFCCFF"/>
          </a:solidFill>
        </p:grpSpPr>
        <p:sp>
          <p:nvSpPr>
            <p:cNvPr id="57" name="Rectangle 5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8" name="Isosceles Triangle 57"/>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1" name="Group 70"/>
          <p:cNvGrpSpPr/>
          <p:nvPr/>
        </p:nvGrpSpPr>
        <p:grpSpPr>
          <a:xfrm>
            <a:off x="3244647" y="1489281"/>
            <a:ext cx="235116" cy="122902"/>
            <a:chOff x="7624916" y="1755058"/>
            <a:chExt cx="425925" cy="265471"/>
          </a:xfrm>
          <a:solidFill>
            <a:srgbClr val="FFCCFF"/>
          </a:solidFill>
        </p:grpSpPr>
        <p:sp>
          <p:nvSpPr>
            <p:cNvPr id="72" name="Rectangle 71"/>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3" name="Isosceles Triangle 72"/>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1812797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7166" r="6650" b="15317"/>
          <a:stretch/>
        </p:blipFill>
        <p:spPr>
          <a:xfrm>
            <a:off x="2415597" y="3297791"/>
            <a:ext cx="1500388" cy="1080370"/>
          </a:xfrm>
          <a:prstGeom prst="rect">
            <a:avLst/>
          </a:prstGeom>
        </p:spPr>
      </p:pic>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28</a:t>
            </a:fld>
            <a:r>
              <a:rPr lang="en-US" altLang="en-US"/>
              <a:t> </a:t>
            </a:r>
          </a:p>
        </p:txBody>
      </p:sp>
      <p:sp>
        <p:nvSpPr>
          <p:cNvPr id="4" name="Text Box 2"/>
          <p:cNvSpPr txBox="1">
            <a:spLocks noChangeArrowheads="1"/>
          </p:cNvSpPr>
          <p:nvPr/>
        </p:nvSpPr>
        <p:spPr bwMode="auto">
          <a:xfrm>
            <a:off x="318702" y="466163"/>
            <a:ext cx="2733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Message Acceptance</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48130"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732" y="1848917"/>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005" y="1840331"/>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763" y="1812427"/>
            <a:ext cx="1087236" cy="1087236"/>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bwMode="auto">
          <a:xfrm>
            <a:off x="3490982" y="2456090"/>
            <a:ext cx="540913" cy="683934"/>
          </a:xfrm>
          <a:custGeom>
            <a:avLst/>
            <a:gdLst>
              <a:gd name="connsiteX0" fmla="*/ 0 w 540913"/>
              <a:gd name="connsiteY0" fmla="*/ 46430 h 593782"/>
              <a:gd name="connsiteX1" fmla="*/ 309093 w 540913"/>
              <a:gd name="connsiteY1" fmla="*/ 27112 h 593782"/>
              <a:gd name="connsiteX2" fmla="*/ 302654 w 540913"/>
              <a:gd name="connsiteY2" fmla="*/ 368402 h 593782"/>
              <a:gd name="connsiteX3" fmla="*/ 540913 w 540913"/>
              <a:gd name="connsiteY3" fmla="*/ 593782 h 593782"/>
            </a:gdLst>
            <a:ahLst/>
            <a:cxnLst>
              <a:cxn ang="0">
                <a:pos x="connsiteX0" y="connsiteY0"/>
              </a:cxn>
              <a:cxn ang="0">
                <a:pos x="connsiteX1" y="connsiteY1"/>
              </a:cxn>
              <a:cxn ang="0">
                <a:pos x="connsiteX2" y="connsiteY2"/>
              </a:cxn>
              <a:cxn ang="0">
                <a:pos x="connsiteX3" y="connsiteY3"/>
              </a:cxn>
            </a:cxnLst>
            <a:rect l="l" t="t" r="r" b="b"/>
            <a:pathLst>
              <a:path w="540913" h="593782">
                <a:moveTo>
                  <a:pt x="0" y="46430"/>
                </a:moveTo>
                <a:cubicBezTo>
                  <a:pt x="129325" y="9940"/>
                  <a:pt x="258651" y="-26550"/>
                  <a:pt x="309093" y="27112"/>
                </a:cubicBezTo>
                <a:cubicBezTo>
                  <a:pt x="359535" y="80774"/>
                  <a:pt x="264017" y="273957"/>
                  <a:pt x="302654" y="368402"/>
                </a:cubicBezTo>
                <a:cubicBezTo>
                  <a:pt x="341291" y="462847"/>
                  <a:pt x="441102" y="528314"/>
                  <a:pt x="540913" y="59378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6" name="Freeform 15"/>
          <p:cNvSpPr/>
          <p:nvPr/>
        </p:nvSpPr>
        <p:spPr bwMode="auto">
          <a:xfrm>
            <a:off x="5055765" y="2502756"/>
            <a:ext cx="309561" cy="624390"/>
          </a:xfrm>
          <a:custGeom>
            <a:avLst/>
            <a:gdLst>
              <a:gd name="connsiteX0" fmla="*/ 0 w 309561"/>
              <a:gd name="connsiteY0" fmla="*/ 6204 h 547116"/>
              <a:gd name="connsiteX1" fmla="*/ 302654 w 309561"/>
              <a:gd name="connsiteY1" fmla="*/ 57719 h 547116"/>
              <a:gd name="connsiteX2" fmla="*/ 212502 w 309561"/>
              <a:gd name="connsiteY2" fmla="*/ 424767 h 547116"/>
              <a:gd name="connsiteX3" fmla="*/ 218941 w 309561"/>
              <a:gd name="connsiteY3" fmla="*/ 547116 h 547116"/>
            </a:gdLst>
            <a:ahLst/>
            <a:cxnLst>
              <a:cxn ang="0">
                <a:pos x="connsiteX0" y="connsiteY0"/>
              </a:cxn>
              <a:cxn ang="0">
                <a:pos x="connsiteX1" y="connsiteY1"/>
              </a:cxn>
              <a:cxn ang="0">
                <a:pos x="connsiteX2" y="connsiteY2"/>
              </a:cxn>
              <a:cxn ang="0">
                <a:pos x="connsiteX3" y="connsiteY3"/>
              </a:cxn>
            </a:cxnLst>
            <a:rect l="l" t="t" r="r" b="b"/>
            <a:pathLst>
              <a:path w="309561" h="547116">
                <a:moveTo>
                  <a:pt x="0" y="6204"/>
                </a:moveTo>
                <a:cubicBezTo>
                  <a:pt x="133618" y="-2919"/>
                  <a:pt x="267237" y="-12041"/>
                  <a:pt x="302654" y="57719"/>
                </a:cubicBezTo>
                <a:cubicBezTo>
                  <a:pt x="338071" y="127479"/>
                  <a:pt x="226454" y="343201"/>
                  <a:pt x="212502" y="424767"/>
                </a:cubicBezTo>
                <a:cubicBezTo>
                  <a:pt x="198550" y="506333"/>
                  <a:pt x="208745" y="526724"/>
                  <a:pt x="218941" y="5471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7" name="Freeform 16"/>
          <p:cNvSpPr/>
          <p:nvPr/>
        </p:nvSpPr>
        <p:spPr bwMode="auto">
          <a:xfrm>
            <a:off x="5976001" y="2444029"/>
            <a:ext cx="1039907" cy="702435"/>
          </a:xfrm>
          <a:custGeom>
            <a:avLst/>
            <a:gdLst>
              <a:gd name="connsiteX0" fmla="*/ 618790 w 1039907"/>
              <a:gd name="connsiteY0" fmla="*/ 6976 h 612283"/>
              <a:gd name="connsiteX1" fmla="*/ 908564 w 1039907"/>
              <a:gd name="connsiteY1" fmla="*/ 52052 h 612283"/>
              <a:gd name="connsiteX2" fmla="*/ 985838 w 1039907"/>
              <a:gd name="connsiteY2" fmla="*/ 393342 h 612283"/>
              <a:gd name="connsiteX3" fmla="*/ 103635 w 1039907"/>
              <a:gd name="connsiteY3" fmla="*/ 419100 h 612283"/>
              <a:gd name="connsiteX4" fmla="*/ 52119 w 1039907"/>
              <a:gd name="connsiteY4" fmla="*/ 612283 h 61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907" h="612283">
                <a:moveTo>
                  <a:pt x="618790" y="6976"/>
                </a:moveTo>
                <a:cubicBezTo>
                  <a:pt x="733089" y="-2683"/>
                  <a:pt x="847389" y="-12342"/>
                  <a:pt x="908564" y="52052"/>
                </a:cubicBezTo>
                <a:cubicBezTo>
                  <a:pt x="969739" y="116446"/>
                  <a:pt x="1119993" y="332167"/>
                  <a:pt x="985838" y="393342"/>
                </a:cubicBezTo>
                <a:cubicBezTo>
                  <a:pt x="851683" y="454517"/>
                  <a:pt x="259255" y="382610"/>
                  <a:pt x="103635" y="419100"/>
                </a:cubicBezTo>
                <a:cubicBezTo>
                  <a:pt x="-51985" y="455590"/>
                  <a:pt x="67" y="533936"/>
                  <a:pt x="52119" y="61228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pic>
        <p:nvPicPr>
          <p:cNvPr id="48136"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109168" y="3726013"/>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886194" y="3719574"/>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5656779" y="3726013"/>
            <a:ext cx="695459" cy="9916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3735681" y="3146464"/>
            <a:ext cx="2962141"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 name="Freeform 24"/>
          <p:cNvSpPr/>
          <p:nvPr/>
        </p:nvSpPr>
        <p:spPr bwMode="auto">
          <a:xfrm>
            <a:off x="4830380" y="3146464"/>
            <a:ext cx="199628" cy="637504"/>
          </a:xfrm>
          <a:custGeom>
            <a:avLst/>
            <a:gdLst>
              <a:gd name="connsiteX0" fmla="*/ 160991 w 186887"/>
              <a:gd name="connsiteY0" fmla="*/ 0 h 643944"/>
              <a:gd name="connsiteX1" fmla="*/ 173870 w 186887"/>
              <a:gd name="connsiteY1" fmla="*/ 160986 h 643944"/>
              <a:gd name="connsiteX2" fmla="*/ 5 w 186887"/>
              <a:gd name="connsiteY2" fmla="*/ 334851 h 643944"/>
              <a:gd name="connsiteX3" fmla="*/ 180309 w 186887"/>
              <a:gd name="connsiteY3" fmla="*/ 643944 h 643944"/>
            </a:gdLst>
            <a:ahLst/>
            <a:cxnLst>
              <a:cxn ang="0">
                <a:pos x="connsiteX0" y="connsiteY0"/>
              </a:cxn>
              <a:cxn ang="0">
                <a:pos x="connsiteX1" y="connsiteY1"/>
              </a:cxn>
              <a:cxn ang="0">
                <a:pos x="connsiteX2" y="connsiteY2"/>
              </a:cxn>
              <a:cxn ang="0">
                <a:pos x="connsiteX3" y="connsiteY3"/>
              </a:cxn>
            </a:cxnLst>
            <a:rect l="l" t="t" r="r" b="b"/>
            <a:pathLst>
              <a:path w="186887" h="643944">
                <a:moveTo>
                  <a:pt x="160991" y="0"/>
                </a:moveTo>
                <a:cubicBezTo>
                  <a:pt x="180846" y="52589"/>
                  <a:pt x="200701" y="105178"/>
                  <a:pt x="173870" y="160986"/>
                </a:cubicBezTo>
                <a:cubicBezTo>
                  <a:pt x="147039" y="216794"/>
                  <a:pt x="-1068" y="254358"/>
                  <a:pt x="5" y="334851"/>
                </a:cubicBezTo>
                <a:cubicBezTo>
                  <a:pt x="1078" y="415344"/>
                  <a:pt x="90693" y="529644"/>
                  <a:pt x="180309" y="64394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7" name="Freeform 26"/>
          <p:cNvSpPr/>
          <p:nvPr/>
        </p:nvSpPr>
        <p:spPr bwMode="auto">
          <a:xfrm>
            <a:off x="4105818" y="3152903"/>
            <a:ext cx="235399" cy="656823"/>
          </a:xfrm>
          <a:custGeom>
            <a:avLst/>
            <a:gdLst>
              <a:gd name="connsiteX0" fmla="*/ 138578 w 235399"/>
              <a:gd name="connsiteY0" fmla="*/ 0 h 656823"/>
              <a:gd name="connsiteX1" fmla="*/ 145018 w 235399"/>
              <a:gd name="connsiteY1" fmla="*/ 122350 h 656823"/>
              <a:gd name="connsiteX2" fmla="*/ 48426 w 235399"/>
              <a:gd name="connsiteY2" fmla="*/ 244699 h 656823"/>
              <a:gd name="connsiteX3" fmla="*/ 235170 w 235399"/>
              <a:gd name="connsiteY3" fmla="*/ 360609 h 656823"/>
              <a:gd name="connsiteX4" fmla="*/ 3350 w 235399"/>
              <a:gd name="connsiteY4" fmla="*/ 547352 h 656823"/>
              <a:gd name="connsiteX5" fmla="*/ 119260 w 235399"/>
              <a:gd name="connsiteY5" fmla="*/ 6568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9" h="656823">
                <a:moveTo>
                  <a:pt x="138578" y="0"/>
                </a:moveTo>
                <a:cubicBezTo>
                  <a:pt x="149310" y="40783"/>
                  <a:pt x="160043" y="81567"/>
                  <a:pt x="145018" y="122350"/>
                </a:cubicBezTo>
                <a:cubicBezTo>
                  <a:pt x="129993" y="163133"/>
                  <a:pt x="33401" y="204989"/>
                  <a:pt x="48426" y="244699"/>
                </a:cubicBezTo>
                <a:cubicBezTo>
                  <a:pt x="63451" y="284409"/>
                  <a:pt x="242683" y="310167"/>
                  <a:pt x="235170" y="360609"/>
                </a:cubicBezTo>
                <a:cubicBezTo>
                  <a:pt x="227657" y="411051"/>
                  <a:pt x="22668" y="497983"/>
                  <a:pt x="3350" y="547352"/>
                </a:cubicBezTo>
                <a:cubicBezTo>
                  <a:pt x="-15968" y="596721"/>
                  <a:pt x="51646" y="626772"/>
                  <a:pt x="119260" y="65682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5" name="Freeform 34"/>
          <p:cNvSpPr/>
          <p:nvPr/>
        </p:nvSpPr>
        <p:spPr bwMode="auto">
          <a:xfrm>
            <a:off x="5764907" y="3146464"/>
            <a:ext cx="237889" cy="631065"/>
          </a:xfrm>
          <a:custGeom>
            <a:avLst/>
            <a:gdLst>
              <a:gd name="connsiteX0" fmla="*/ 82909 w 237889"/>
              <a:gd name="connsiteY0" fmla="*/ 0 h 631065"/>
              <a:gd name="connsiteX1" fmla="*/ 102227 w 237889"/>
              <a:gd name="connsiteY1" fmla="*/ 122349 h 631065"/>
              <a:gd name="connsiteX2" fmla="*/ 70030 w 237889"/>
              <a:gd name="connsiteY2" fmla="*/ 270456 h 631065"/>
              <a:gd name="connsiteX3" fmla="*/ 237456 w 237889"/>
              <a:gd name="connsiteY3" fmla="*/ 347729 h 631065"/>
              <a:gd name="connsiteX4" fmla="*/ 12075 w 237889"/>
              <a:gd name="connsiteY4" fmla="*/ 476518 h 631065"/>
              <a:gd name="connsiteX5" fmla="*/ 50712 w 237889"/>
              <a:gd name="connsiteY5" fmla="*/ 631065 h 6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89" h="631065">
                <a:moveTo>
                  <a:pt x="82909" y="0"/>
                </a:moveTo>
                <a:cubicBezTo>
                  <a:pt x="93641" y="38636"/>
                  <a:pt x="104374" y="77273"/>
                  <a:pt x="102227" y="122349"/>
                </a:cubicBezTo>
                <a:cubicBezTo>
                  <a:pt x="100081" y="167425"/>
                  <a:pt x="47492" y="232893"/>
                  <a:pt x="70030" y="270456"/>
                </a:cubicBezTo>
                <a:cubicBezTo>
                  <a:pt x="92568" y="308019"/>
                  <a:pt x="247115" y="313385"/>
                  <a:pt x="237456" y="347729"/>
                </a:cubicBezTo>
                <a:cubicBezTo>
                  <a:pt x="227797" y="382073"/>
                  <a:pt x="43199" y="429295"/>
                  <a:pt x="12075" y="476518"/>
                </a:cubicBezTo>
                <a:cubicBezTo>
                  <a:pt x="-19049" y="523741"/>
                  <a:pt x="15831" y="577403"/>
                  <a:pt x="50712" y="63106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3" name="TextBox 22"/>
          <p:cNvSpPr txBox="1"/>
          <p:nvPr/>
        </p:nvSpPr>
        <p:spPr>
          <a:xfrm>
            <a:off x="432346" y="1044244"/>
            <a:ext cx="2927368" cy="369332"/>
          </a:xfrm>
          <a:prstGeom prst="rect">
            <a:avLst/>
          </a:prstGeom>
          <a:noFill/>
        </p:spPr>
        <p:txBody>
          <a:bodyPr wrap="square" rtlCol="0">
            <a:spAutoFit/>
          </a:bodyPr>
          <a:lstStyle/>
          <a:p>
            <a:r>
              <a:rPr lang="en-US" dirty="0">
                <a:latin typeface="Arial Narrow" panose="020B0606020202030204" pitchFamily="34" charset="0"/>
              </a:rPr>
              <a:t>Local Area Network (LAN)</a:t>
            </a:r>
          </a:p>
        </p:txBody>
      </p:sp>
      <p:grpSp>
        <p:nvGrpSpPr>
          <p:cNvPr id="12" name="Group 11"/>
          <p:cNvGrpSpPr/>
          <p:nvPr/>
        </p:nvGrpSpPr>
        <p:grpSpPr>
          <a:xfrm>
            <a:off x="3554361" y="1415845"/>
            <a:ext cx="2123768" cy="276999"/>
            <a:chOff x="4933335" y="1452716"/>
            <a:chExt cx="2123768" cy="276999"/>
          </a:xfrm>
        </p:grpSpPr>
        <p:sp>
          <p:nvSpPr>
            <p:cNvPr id="6" name="TextBox 5"/>
            <p:cNvSpPr txBox="1"/>
            <p:nvPr/>
          </p:nvSpPr>
          <p:spPr>
            <a:xfrm>
              <a:off x="4933335" y="1452716"/>
              <a:ext cx="2123768" cy="276999"/>
            </a:xfrm>
            <a:prstGeom prst="rect">
              <a:avLst/>
            </a:prstGeom>
            <a:noFill/>
          </p:spPr>
          <p:txBody>
            <a:bodyPr wrap="square" rtlCol="0">
              <a:spAutoFit/>
            </a:bodyPr>
            <a:lstStyle/>
            <a:p>
              <a:r>
                <a:rPr lang="en-US" sz="1200" i="0" dirty="0">
                  <a:latin typeface="Arial Narrow" panose="020B0606020202030204" pitchFamily="34" charset="0"/>
                </a:rPr>
                <a:t>MAC Address    Data </a:t>
              </a:r>
            </a:p>
          </p:txBody>
        </p:sp>
        <p:sp>
          <p:nvSpPr>
            <p:cNvPr id="7" name="Rectangle 6"/>
            <p:cNvSpPr/>
            <p:nvPr/>
          </p:nvSpPr>
          <p:spPr bwMode="auto">
            <a:xfrm>
              <a:off x="4970206" y="1474840"/>
              <a:ext cx="1352244" cy="209856"/>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a:ln>
                  <a:noFill/>
                </a:ln>
                <a:solidFill>
                  <a:schemeClr val="tx1"/>
                </a:solidFill>
                <a:effectLst/>
                <a:latin typeface="Arial" pitchFamily="34" charset="0"/>
              </a:endParaRPr>
            </a:p>
          </p:txBody>
        </p:sp>
        <p:cxnSp>
          <p:nvCxnSpPr>
            <p:cNvPr id="9" name="Straight Connector 8"/>
            <p:cNvCxnSpPr/>
            <p:nvPr/>
          </p:nvCxnSpPr>
          <p:spPr bwMode="auto">
            <a:xfrm>
              <a:off x="5818239" y="1482212"/>
              <a:ext cx="0" cy="213852"/>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14" name="TextBox 13"/>
          <p:cNvSpPr txBox="1"/>
          <p:nvPr/>
        </p:nvSpPr>
        <p:spPr>
          <a:xfrm>
            <a:off x="3517490" y="1194620"/>
            <a:ext cx="987771" cy="246221"/>
          </a:xfrm>
          <a:prstGeom prst="rect">
            <a:avLst/>
          </a:prstGeom>
          <a:noFill/>
        </p:spPr>
        <p:txBody>
          <a:bodyPr wrap="none" rtlCol="0">
            <a:spAutoFit/>
          </a:bodyPr>
          <a:lstStyle/>
          <a:p>
            <a:r>
              <a:rPr lang="en-US" sz="1000" i="0" dirty="0">
                <a:latin typeface="Arial Narrow" panose="020B0606020202030204" pitchFamily="34" charset="0"/>
              </a:rPr>
              <a:t>1a:2b:3c:4d:5e:6f</a:t>
            </a:r>
          </a:p>
        </p:txBody>
      </p:sp>
      <p:sp>
        <p:nvSpPr>
          <p:cNvPr id="32" name="TextBox 31"/>
          <p:cNvSpPr txBox="1"/>
          <p:nvPr/>
        </p:nvSpPr>
        <p:spPr>
          <a:xfrm>
            <a:off x="2386781" y="4333569"/>
            <a:ext cx="987771" cy="246221"/>
          </a:xfrm>
          <a:prstGeom prst="rect">
            <a:avLst/>
          </a:prstGeom>
          <a:noFill/>
        </p:spPr>
        <p:txBody>
          <a:bodyPr wrap="none" rtlCol="0">
            <a:spAutoFit/>
          </a:bodyPr>
          <a:lstStyle/>
          <a:p>
            <a:r>
              <a:rPr lang="en-US" sz="1000" i="0" dirty="0">
                <a:latin typeface="Arial Narrow" panose="020B0606020202030204" pitchFamily="34" charset="0"/>
              </a:rPr>
              <a:t>1a:2b:3c:4d:5e:6f</a:t>
            </a:r>
          </a:p>
        </p:txBody>
      </p:sp>
      <p:sp>
        <p:nvSpPr>
          <p:cNvPr id="36" name="Freeform 35"/>
          <p:cNvSpPr/>
          <p:nvPr/>
        </p:nvSpPr>
        <p:spPr bwMode="auto">
          <a:xfrm>
            <a:off x="3555377" y="3152903"/>
            <a:ext cx="304156" cy="553792"/>
          </a:xfrm>
          <a:custGeom>
            <a:avLst/>
            <a:gdLst>
              <a:gd name="connsiteX0" fmla="*/ 289774 w 304156"/>
              <a:gd name="connsiteY0" fmla="*/ 0 h 553792"/>
              <a:gd name="connsiteX1" fmla="*/ 283335 w 304156"/>
              <a:gd name="connsiteY1" fmla="*/ 199623 h 553792"/>
              <a:gd name="connsiteX2" fmla="*/ 90152 w 304156"/>
              <a:gd name="connsiteY2" fmla="*/ 231820 h 553792"/>
              <a:gd name="connsiteX3" fmla="*/ 238259 w 304156"/>
              <a:gd name="connsiteY3" fmla="*/ 392806 h 553792"/>
              <a:gd name="connsiteX4" fmla="*/ 0 w 304156"/>
              <a:gd name="connsiteY4" fmla="*/ 553792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56" h="553792">
                <a:moveTo>
                  <a:pt x="289774" y="0"/>
                </a:moveTo>
                <a:cubicBezTo>
                  <a:pt x="303189" y="80493"/>
                  <a:pt x="316605" y="160986"/>
                  <a:pt x="283335" y="199623"/>
                </a:cubicBezTo>
                <a:cubicBezTo>
                  <a:pt x="250065" y="238260"/>
                  <a:pt x="97665" y="199623"/>
                  <a:pt x="90152" y="231820"/>
                </a:cubicBezTo>
                <a:cubicBezTo>
                  <a:pt x="82639" y="264017"/>
                  <a:pt x="253284" y="339144"/>
                  <a:pt x="238259" y="392806"/>
                </a:cubicBezTo>
                <a:cubicBezTo>
                  <a:pt x="223234" y="446468"/>
                  <a:pt x="111617" y="500130"/>
                  <a:pt x="0" y="55379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46" name="TextBox 45"/>
          <p:cNvSpPr txBox="1"/>
          <p:nvPr/>
        </p:nvSpPr>
        <p:spPr>
          <a:xfrm>
            <a:off x="2937114" y="2066800"/>
            <a:ext cx="359150" cy="369332"/>
          </a:xfrm>
          <a:prstGeom prst="rect">
            <a:avLst/>
          </a:prstGeom>
          <a:noFill/>
        </p:spPr>
        <p:txBody>
          <a:bodyPr wrap="square" rtlCol="0">
            <a:spAutoFit/>
          </a:bodyPr>
          <a:lstStyle/>
          <a:p>
            <a:r>
              <a:rPr lang="en-US" dirty="0">
                <a:latin typeface="Arial Narrow" panose="020B0606020202030204" pitchFamily="34" charset="0"/>
              </a:rPr>
              <a:t>A</a:t>
            </a:r>
          </a:p>
        </p:txBody>
      </p:sp>
      <p:sp>
        <p:nvSpPr>
          <p:cNvPr id="47" name="TextBox 46"/>
          <p:cNvSpPr txBox="1"/>
          <p:nvPr/>
        </p:nvSpPr>
        <p:spPr>
          <a:xfrm>
            <a:off x="685524" y="5109883"/>
            <a:ext cx="7890662" cy="674031"/>
          </a:xfrm>
          <a:prstGeom prst="rect">
            <a:avLst/>
          </a:prstGeom>
          <a:noFill/>
        </p:spPr>
        <p:txBody>
          <a:bodyPr wrap="square" rtlCol="0">
            <a:spAutoFit/>
          </a:bodyPr>
          <a:lstStyle/>
          <a:p>
            <a:pPr marL="285750" indent="-285750">
              <a:lnSpc>
                <a:spcPct val="105000"/>
              </a:lnSpc>
              <a:buClr>
                <a:srgbClr val="FF0000"/>
              </a:buClr>
              <a:buFont typeface="Arial" panose="020B0604020202020204" pitchFamily="34" charset="0"/>
              <a:buChar char="•"/>
            </a:pPr>
            <a:r>
              <a:rPr lang="en-US" i="0" dirty="0">
                <a:latin typeface="Calibri" panose="020F0502020204030204" pitchFamily="34" charset="0"/>
                <a:cs typeface="Calibri" panose="020F0502020204030204" pitchFamily="34" charset="0"/>
              </a:rPr>
              <a:t>MAC address is used to have destination device accept the document and all other devices reject.</a:t>
            </a:r>
          </a:p>
        </p:txBody>
      </p:sp>
      <p:grpSp>
        <p:nvGrpSpPr>
          <p:cNvPr id="49" name="Group 48"/>
          <p:cNvGrpSpPr/>
          <p:nvPr/>
        </p:nvGrpSpPr>
        <p:grpSpPr>
          <a:xfrm>
            <a:off x="4730547" y="3451431"/>
            <a:ext cx="235116" cy="122902"/>
            <a:chOff x="7624916" y="1755058"/>
            <a:chExt cx="425925" cy="265471"/>
          </a:xfrm>
          <a:solidFill>
            <a:srgbClr val="FFCCFF"/>
          </a:solidFill>
        </p:grpSpPr>
        <p:sp>
          <p:nvSpPr>
            <p:cNvPr id="50" name="Rectangle 49"/>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1" name="Isosceles Triangle 5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52" name="Group 51"/>
          <p:cNvGrpSpPr/>
          <p:nvPr/>
        </p:nvGrpSpPr>
        <p:grpSpPr>
          <a:xfrm>
            <a:off x="4130472" y="3480006"/>
            <a:ext cx="235116" cy="122902"/>
            <a:chOff x="7624916" y="1755058"/>
            <a:chExt cx="425925" cy="265471"/>
          </a:xfrm>
          <a:solidFill>
            <a:srgbClr val="FFCCFF"/>
          </a:solidFill>
        </p:grpSpPr>
        <p:sp>
          <p:nvSpPr>
            <p:cNvPr id="53" name="Rectangle 5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4" name="Isosceles Triangle 53"/>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
        <p:nvSpPr>
          <p:cNvPr id="55" name="TextBox 54"/>
          <p:cNvSpPr txBox="1"/>
          <p:nvPr/>
        </p:nvSpPr>
        <p:spPr>
          <a:xfrm>
            <a:off x="3259087" y="3581708"/>
            <a:ext cx="537327" cy="369332"/>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lang="en-US" dirty="0"/>
              <a:t> </a:t>
            </a:r>
          </a:p>
        </p:txBody>
      </p:sp>
      <p:grpSp>
        <p:nvGrpSpPr>
          <p:cNvPr id="56" name="Group 55"/>
          <p:cNvGrpSpPr/>
          <p:nvPr/>
        </p:nvGrpSpPr>
        <p:grpSpPr>
          <a:xfrm>
            <a:off x="3606597" y="3499056"/>
            <a:ext cx="235116" cy="122902"/>
            <a:chOff x="7624916" y="1755058"/>
            <a:chExt cx="425925" cy="265471"/>
          </a:xfrm>
          <a:solidFill>
            <a:srgbClr val="FFCCFF"/>
          </a:solidFill>
        </p:grpSpPr>
        <p:sp>
          <p:nvSpPr>
            <p:cNvPr id="57" name="Rectangle 5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8" name="Isosceles Triangle 57"/>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59" name="Group 58"/>
          <p:cNvGrpSpPr/>
          <p:nvPr/>
        </p:nvGrpSpPr>
        <p:grpSpPr>
          <a:xfrm>
            <a:off x="5816397" y="3480006"/>
            <a:ext cx="235116" cy="122902"/>
            <a:chOff x="7624916" y="1755058"/>
            <a:chExt cx="425925" cy="265471"/>
          </a:xfrm>
          <a:solidFill>
            <a:srgbClr val="FFCCFF"/>
          </a:solidFill>
        </p:grpSpPr>
        <p:sp>
          <p:nvSpPr>
            <p:cNvPr id="60" name="Rectangle 59"/>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1" name="Isosceles Triangle 6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2" name="Group 61"/>
          <p:cNvGrpSpPr/>
          <p:nvPr/>
        </p:nvGrpSpPr>
        <p:grpSpPr>
          <a:xfrm>
            <a:off x="5254422" y="2679906"/>
            <a:ext cx="235116" cy="122902"/>
            <a:chOff x="7624916" y="1755058"/>
            <a:chExt cx="425925" cy="265471"/>
          </a:xfrm>
          <a:solidFill>
            <a:srgbClr val="FFCCFF"/>
          </a:solidFill>
        </p:grpSpPr>
        <p:sp>
          <p:nvSpPr>
            <p:cNvPr id="63" name="Rectangle 6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4" name="Isosceles Triangle 63"/>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5" name="Group 64"/>
          <p:cNvGrpSpPr/>
          <p:nvPr/>
        </p:nvGrpSpPr>
        <p:grpSpPr>
          <a:xfrm>
            <a:off x="6845097" y="2603706"/>
            <a:ext cx="235116" cy="122902"/>
            <a:chOff x="7624916" y="1755058"/>
            <a:chExt cx="425925" cy="265471"/>
          </a:xfrm>
          <a:solidFill>
            <a:srgbClr val="FFCCFF"/>
          </a:solidFill>
        </p:grpSpPr>
        <p:sp>
          <p:nvSpPr>
            <p:cNvPr id="66" name="Rectangle 65"/>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7" name="Isosceles Triangle 66"/>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8" name="Group 67"/>
          <p:cNvGrpSpPr/>
          <p:nvPr/>
        </p:nvGrpSpPr>
        <p:grpSpPr>
          <a:xfrm>
            <a:off x="3282747" y="1479756"/>
            <a:ext cx="235116" cy="122902"/>
            <a:chOff x="7624916" y="1755058"/>
            <a:chExt cx="425925" cy="265471"/>
          </a:xfrm>
          <a:solidFill>
            <a:srgbClr val="FFCCFF"/>
          </a:solidFill>
        </p:grpSpPr>
        <p:sp>
          <p:nvSpPr>
            <p:cNvPr id="69" name="Rectangle 6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0" name="Isosceles Triangle 6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202516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7166" r="6650" b="15317"/>
          <a:stretch/>
        </p:blipFill>
        <p:spPr>
          <a:xfrm>
            <a:off x="2415597" y="3297791"/>
            <a:ext cx="1500388" cy="1080370"/>
          </a:xfrm>
          <a:prstGeom prst="rect">
            <a:avLst/>
          </a:prstGeom>
        </p:spPr>
      </p:pic>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29</a:t>
            </a:fld>
            <a:r>
              <a:rPr lang="en-US" altLang="en-US"/>
              <a:t> </a:t>
            </a:r>
          </a:p>
        </p:txBody>
      </p:sp>
      <p:sp>
        <p:nvSpPr>
          <p:cNvPr id="4" name="Text Box 2"/>
          <p:cNvSpPr txBox="1">
            <a:spLocks noChangeArrowheads="1"/>
          </p:cNvSpPr>
          <p:nvPr/>
        </p:nvSpPr>
        <p:spPr bwMode="auto">
          <a:xfrm>
            <a:off x="318702" y="466163"/>
            <a:ext cx="2533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Message Collision </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48130"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732" y="1848917"/>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005" y="1840331"/>
            <a:ext cx="1087236" cy="10872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rawing a carto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763" y="1812427"/>
            <a:ext cx="1087236" cy="1087236"/>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bwMode="auto">
          <a:xfrm>
            <a:off x="3490982" y="2456090"/>
            <a:ext cx="540913" cy="683934"/>
          </a:xfrm>
          <a:custGeom>
            <a:avLst/>
            <a:gdLst>
              <a:gd name="connsiteX0" fmla="*/ 0 w 540913"/>
              <a:gd name="connsiteY0" fmla="*/ 46430 h 593782"/>
              <a:gd name="connsiteX1" fmla="*/ 309093 w 540913"/>
              <a:gd name="connsiteY1" fmla="*/ 27112 h 593782"/>
              <a:gd name="connsiteX2" fmla="*/ 302654 w 540913"/>
              <a:gd name="connsiteY2" fmla="*/ 368402 h 593782"/>
              <a:gd name="connsiteX3" fmla="*/ 540913 w 540913"/>
              <a:gd name="connsiteY3" fmla="*/ 593782 h 593782"/>
            </a:gdLst>
            <a:ahLst/>
            <a:cxnLst>
              <a:cxn ang="0">
                <a:pos x="connsiteX0" y="connsiteY0"/>
              </a:cxn>
              <a:cxn ang="0">
                <a:pos x="connsiteX1" y="connsiteY1"/>
              </a:cxn>
              <a:cxn ang="0">
                <a:pos x="connsiteX2" y="connsiteY2"/>
              </a:cxn>
              <a:cxn ang="0">
                <a:pos x="connsiteX3" y="connsiteY3"/>
              </a:cxn>
            </a:cxnLst>
            <a:rect l="l" t="t" r="r" b="b"/>
            <a:pathLst>
              <a:path w="540913" h="593782">
                <a:moveTo>
                  <a:pt x="0" y="46430"/>
                </a:moveTo>
                <a:cubicBezTo>
                  <a:pt x="129325" y="9940"/>
                  <a:pt x="258651" y="-26550"/>
                  <a:pt x="309093" y="27112"/>
                </a:cubicBezTo>
                <a:cubicBezTo>
                  <a:pt x="359535" y="80774"/>
                  <a:pt x="264017" y="273957"/>
                  <a:pt x="302654" y="368402"/>
                </a:cubicBezTo>
                <a:cubicBezTo>
                  <a:pt x="341291" y="462847"/>
                  <a:pt x="441102" y="528314"/>
                  <a:pt x="540913" y="59378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6" name="Freeform 15"/>
          <p:cNvSpPr/>
          <p:nvPr/>
        </p:nvSpPr>
        <p:spPr bwMode="auto">
          <a:xfrm>
            <a:off x="5055765" y="2502756"/>
            <a:ext cx="309561" cy="624390"/>
          </a:xfrm>
          <a:custGeom>
            <a:avLst/>
            <a:gdLst>
              <a:gd name="connsiteX0" fmla="*/ 0 w 309561"/>
              <a:gd name="connsiteY0" fmla="*/ 6204 h 547116"/>
              <a:gd name="connsiteX1" fmla="*/ 302654 w 309561"/>
              <a:gd name="connsiteY1" fmla="*/ 57719 h 547116"/>
              <a:gd name="connsiteX2" fmla="*/ 212502 w 309561"/>
              <a:gd name="connsiteY2" fmla="*/ 424767 h 547116"/>
              <a:gd name="connsiteX3" fmla="*/ 218941 w 309561"/>
              <a:gd name="connsiteY3" fmla="*/ 547116 h 547116"/>
            </a:gdLst>
            <a:ahLst/>
            <a:cxnLst>
              <a:cxn ang="0">
                <a:pos x="connsiteX0" y="connsiteY0"/>
              </a:cxn>
              <a:cxn ang="0">
                <a:pos x="connsiteX1" y="connsiteY1"/>
              </a:cxn>
              <a:cxn ang="0">
                <a:pos x="connsiteX2" y="connsiteY2"/>
              </a:cxn>
              <a:cxn ang="0">
                <a:pos x="connsiteX3" y="connsiteY3"/>
              </a:cxn>
            </a:cxnLst>
            <a:rect l="l" t="t" r="r" b="b"/>
            <a:pathLst>
              <a:path w="309561" h="547116">
                <a:moveTo>
                  <a:pt x="0" y="6204"/>
                </a:moveTo>
                <a:cubicBezTo>
                  <a:pt x="133618" y="-2919"/>
                  <a:pt x="267237" y="-12041"/>
                  <a:pt x="302654" y="57719"/>
                </a:cubicBezTo>
                <a:cubicBezTo>
                  <a:pt x="338071" y="127479"/>
                  <a:pt x="226454" y="343201"/>
                  <a:pt x="212502" y="424767"/>
                </a:cubicBezTo>
                <a:cubicBezTo>
                  <a:pt x="198550" y="506333"/>
                  <a:pt x="208745" y="526724"/>
                  <a:pt x="218941" y="5471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7" name="Freeform 16"/>
          <p:cNvSpPr/>
          <p:nvPr/>
        </p:nvSpPr>
        <p:spPr bwMode="auto">
          <a:xfrm>
            <a:off x="5976001" y="2444029"/>
            <a:ext cx="1039907" cy="702435"/>
          </a:xfrm>
          <a:custGeom>
            <a:avLst/>
            <a:gdLst>
              <a:gd name="connsiteX0" fmla="*/ 618790 w 1039907"/>
              <a:gd name="connsiteY0" fmla="*/ 6976 h 612283"/>
              <a:gd name="connsiteX1" fmla="*/ 908564 w 1039907"/>
              <a:gd name="connsiteY1" fmla="*/ 52052 h 612283"/>
              <a:gd name="connsiteX2" fmla="*/ 985838 w 1039907"/>
              <a:gd name="connsiteY2" fmla="*/ 393342 h 612283"/>
              <a:gd name="connsiteX3" fmla="*/ 103635 w 1039907"/>
              <a:gd name="connsiteY3" fmla="*/ 419100 h 612283"/>
              <a:gd name="connsiteX4" fmla="*/ 52119 w 1039907"/>
              <a:gd name="connsiteY4" fmla="*/ 612283 h 612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907" h="612283">
                <a:moveTo>
                  <a:pt x="618790" y="6976"/>
                </a:moveTo>
                <a:cubicBezTo>
                  <a:pt x="733089" y="-2683"/>
                  <a:pt x="847389" y="-12342"/>
                  <a:pt x="908564" y="52052"/>
                </a:cubicBezTo>
                <a:cubicBezTo>
                  <a:pt x="969739" y="116446"/>
                  <a:pt x="1119993" y="332167"/>
                  <a:pt x="985838" y="393342"/>
                </a:cubicBezTo>
                <a:cubicBezTo>
                  <a:pt x="851683" y="454517"/>
                  <a:pt x="259255" y="382610"/>
                  <a:pt x="103635" y="419100"/>
                </a:cubicBezTo>
                <a:cubicBezTo>
                  <a:pt x="-51985" y="455590"/>
                  <a:pt x="67" y="533936"/>
                  <a:pt x="52119" y="61228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pic>
        <p:nvPicPr>
          <p:cNvPr id="48136"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109168" y="3726013"/>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4886194" y="3719574"/>
            <a:ext cx="695459" cy="9916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5656779" y="3726013"/>
            <a:ext cx="695459" cy="9916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3735681" y="3146464"/>
            <a:ext cx="2962141"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 name="Freeform 24"/>
          <p:cNvSpPr/>
          <p:nvPr/>
        </p:nvSpPr>
        <p:spPr bwMode="auto">
          <a:xfrm>
            <a:off x="4830380" y="3146464"/>
            <a:ext cx="199628" cy="637504"/>
          </a:xfrm>
          <a:custGeom>
            <a:avLst/>
            <a:gdLst>
              <a:gd name="connsiteX0" fmla="*/ 160991 w 186887"/>
              <a:gd name="connsiteY0" fmla="*/ 0 h 643944"/>
              <a:gd name="connsiteX1" fmla="*/ 173870 w 186887"/>
              <a:gd name="connsiteY1" fmla="*/ 160986 h 643944"/>
              <a:gd name="connsiteX2" fmla="*/ 5 w 186887"/>
              <a:gd name="connsiteY2" fmla="*/ 334851 h 643944"/>
              <a:gd name="connsiteX3" fmla="*/ 180309 w 186887"/>
              <a:gd name="connsiteY3" fmla="*/ 643944 h 643944"/>
            </a:gdLst>
            <a:ahLst/>
            <a:cxnLst>
              <a:cxn ang="0">
                <a:pos x="connsiteX0" y="connsiteY0"/>
              </a:cxn>
              <a:cxn ang="0">
                <a:pos x="connsiteX1" y="connsiteY1"/>
              </a:cxn>
              <a:cxn ang="0">
                <a:pos x="connsiteX2" y="connsiteY2"/>
              </a:cxn>
              <a:cxn ang="0">
                <a:pos x="connsiteX3" y="connsiteY3"/>
              </a:cxn>
            </a:cxnLst>
            <a:rect l="l" t="t" r="r" b="b"/>
            <a:pathLst>
              <a:path w="186887" h="643944">
                <a:moveTo>
                  <a:pt x="160991" y="0"/>
                </a:moveTo>
                <a:cubicBezTo>
                  <a:pt x="180846" y="52589"/>
                  <a:pt x="200701" y="105178"/>
                  <a:pt x="173870" y="160986"/>
                </a:cubicBezTo>
                <a:cubicBezTo>
                  <a:pt x="147039" y="216794"/>
                  <a:pt x="-1068" y="254358"/>
                  <a:pt x="5" y="334851"/>
                </a:cubicBezTo>
                <a:cubicBezTo>
                  <a:pt x="1078" y="415344"/>
                  <a:pt x="90693" y="529644"/>
                  <a:pt x="180309" y="64394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7" name="Freeform 26"/>
          <p:cNvSpPr/>
          <p:nvPr/>
        </p:nvSpPr>
        <p:spPr bwMode="auto">
          <a:xfrm>
            <a:off x="4105818" y="3152903"/>
            <a:ext cx="235399" cy="656823"/>
          </a:xfrm>
          <a:custGeom>
            <a:avLst/>
            <a:gdLst>
              <a:gd name="connsiteX0" fmla="*/ 138578 w 235399"/>
              <a:gd name="connsiteY0" fmla="*/ 0 h 656823"/>
              <a:gd name="connsiteX1" fmla="*/ 145018 w 235399"/>
              <a:gd name="connsiteY1" fmla="*/ 122350 h 656823"/>
              <a:gd name="connsiteX2" fmla="*/ 48426 w 235399"/>
              <a:gd name="connsiteY2" fmla="*/ 244699 h 656823"/>
              <a:gd name="connsiteX3" fmla="*/ 235170 w 235399"/>
              <a:gd name="connsiteY3" fmla="*/ 360609 h 656823"/>
              <a:gd name="connsiteX4" fmla="*/ 3350 w 235399"/>
              <a:gd name="connsiteY4" fmla="*/ 547352 h 656823"/>
              <a:gd name="connsiteX5" fmla="*/ 119260 w 235399"/>
              <a:gd name="connsiteY5" fmla="*/ 6568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9" h="656823">
                <a:moveTo>
                  <a:pt x="138578" y="0"/>
                </a:moveTo>
                <a:cubicBezTo>
                  <a:pt x="149310" y="40783"/>
                  <a:pt x="160043" y="81567"/>
                  <a:pt x="145018" y="122350"/>
                </a:cubicBezTo>
                <a:cubicBezTo>
                  <a:pt x="129993" y="163133"/>
                  <a:pt x="33401" y="204989"/>
                  <a:pt x="48426" y="244699"/>
                </a:cubicBezTo>
                <a:cubicBezTo>
                  <a:pt x="63451" y="284409"/>
                  <a:pt x="242683" y="310167"/>
                  <a:pt x="235170" y="360609"/>
                </a:cubicBezTo>
                <a:cubicBezTo>
                  <a:pt x="227657" y="411051"/>
                  <a:pt x="22668" y="497983"/>
                  <a:pt x="3350" y="547352"/>
                </a:cubicBezTo>
                <a:cubicBezTo>
                  <a:pt x="-15968" y="596721"/>
                  <a:pt x="51646" y="626772"/>
                  <a:pt x="119260" y="65682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5" name="Freeform 34"/>
          <p:cNvSpPr/>
          <p:nvPr/>
        </p:nvSpPr>
        <p:spPr bwMode="auto">
          <a:xfrm>
            <a:off x="5764907" y="3146464"/>
            <a:ext cx="237889" cy="631065"/>
          </a:xfrm>
          <a:custGeom>
            <a:avLst/>
            <a:gdLst>
              <a:gd name="connsiteX0" fmla="*/ 82909 w 237889"/>
              <a:gd name="connsiteY0" fmla="*/ 0 h 631065"/>
              <a:gd name="connsiteX1" fmla="*/ 102227 w 237889"/>
              <a:gd name="connsiteY1" fmla="*/ 122349 h 631065"/>
              <a:gd name="connsiteX2" fmla="*/ 70030 w 237889"/>
              <a:gd name="connsiteY2" fmla="*/ 270456 h 631065"/>
              <a:gd name="connsiteX3" fmla="*/ 237456 w 237889"/>
              <a:gd name="connsiteY3" fmla="*/ 347729 h 631065"/>
              <a:gd name="connsiteX4" fmla="*/ 12075 w 237889"/>
              <a:gd name="connsiteY4" fmla="*/ 476518 h 631065"/>
              <a:gd name="connsiteX5" fmla="*/ 50712 w 237889"/>
              <a:gd name="connsiteY5" fmla="*/ 631065 h 63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889" h="631065">
                <a:moveTo>
                  <a:pt x="82909" y="0"/>
                </a:moveTo>
                <a:cubicBezTo>
                  <a:pt x="93641" y="38636"/>
                  <a:pt x="104374" y="77273"/>
                  <a:pt x="102227" y="122349"/>
                </a:cubicBezTo>
                <a:cubicBezTo>
                  <a:pt x="100081" y="167425"/>
                  <a:pt x="47492" y="232893"/>
                  <a:pt x="70030" y="270456"/>
                </a:cubicBezTo>
                <a:cubicBezTo>
                  <a:pt x="92568" y="308019"/>
                  <a:pt x="247115" y="313385"/>
                  <a:pt x="237456" y="347729"/>
                </a:cubicBezTo>
                <a:cubicBezTo>
                  <a:pt x="227797" y="382073"/>
                  <a:pt x="43199" y="429295"/>
                  <a:pt x="12075" y="476518"/>
                </a:cubicBezTo>
                <a:cubicBezTo>
                  <a:pt x="-19049" y="523741"/>
                  <a:pt x="15831" y="577403"/>
                  <a:pt x="50712" y="631065"/>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3" name="TextBox 22"/>
          <p:cNvSpPr txBox="1"/>
          <p:nvPr/>
        </p:nvSpPr>
        <p:spPr>
          <a:xfrm>
            <a:off x="432346" y="1044244"/>
            <a:ext cx="2927368" cy="369332"/>
          </a:xfrm>
          <a:prstGeom prst="rect">
            <a:avLst/>
          </a:prstGeom>
          <a:noFill/>
        </p:spPr>
        <p:txBody>
          <a:bodyPr wrap="square" rtlCol="0">
            <a:spAutoFit/>
          </a:bodyPr>
          <a:lstStyle/>
          <a:p>
            <a:r>
              <a:rPr lang="en-US" dirty="0">
                <a:latin typeface="Arial Narrow" panose="020B0606020202030204" pitchFamily="34" charset="0"/>
              </a:rPr>
              <a:t>Local Area Network (LAN)</a:t>
            </a:r>
          </a:p>
        </p:txBody>
      </p:sp>
      <p:sp>
        <p:nvSpPr>
          <p:cNvPr id="32" name="TextBox 31"/>
          <p:cNvSpPr txBox="1"/>
          <p:nvPr/>
        </p:nvSpPr>
        <p:spPr>
          <a:xfrm>
            <a:off x="2386781" y="4333569"/>
            <a:ext cx="987771" cy="246221"/>
          </a:xfrm>
          <a:prstGeom prst="rect">
            <a:avLst/>
          </a:prstGeom>
          <a:noFill/>
        </p:spPr>
        <p:txBody>
          <a:bodyPr wrap="none" rtlCol="0">
            <a:spAutoFit/>
          </a:bodyPr>
          <a:lstStyle/>
          <a:p>
            <a:r>
              <a:rPr lang="en-US" sz="1000" i="0" dirty="0">
                <a:latin typeface="Arial Narrow" panose="020B0606020202030204" pitchFamily="34" charset="0"/>
              </a:rPr>
              <a:t>1a:2b:3c:4d:5e:6f</a:t>
            </a:r>
          </a:p>
        </p:txBody>
      </p:sp>
      <p:sp>
        <p:nvSpPr>
          <p:cNvPr id="36" name="Freeform 35"/>
          <p:cNvSpPr/>
          <p:nvPr/>
        </p:nvSpPr>
        <p:spPr bwMode="auto">
          <a:xfrm>
            <a:off x="3555377" y="3152903"/>
            <a:ext cx="304156" cy="553792"/>
          </a:xfrm>
          <a:custGeom>
            <a:avLst/>
            <a:gdLst>
              <a:gd name="connsiteX0" fmla="*/ 289774 w 304156"/>
              <a:gd name="connsiteY0" fmla="*/ 0 h 553792"/>
              <a:gd name="connsiteX1" fmla="*/ 283335 w 304156"/>
              <a:gd name="connsiteY1" fmla="*/ 199623 h 553792"/>
              <a:gd name="connsiteX2" fmla="*/ 90152 w 304156"/>
              <a:gd name="connsiteY2" fmla="*/ 231820 h 553792"/>
              <a:gd name="connsiteX3" fmla="*/ 238259 w 304156"/>
              <a:gd name="connsiteY3" fmla="*/ 392806 h 553792"/>
              <a:gd name="connsiteX4" fmla="*/ 0 w 304156"/>
              <a:gd name="connsiteY4" fmla="*/ 553792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56" h="553792">
                <a:moveTo>
                  <a:pt x="289774" y="0"/>
                </a:moveTo>
                <a:cubicBezTo>
                  <a:pt x="303189" y="80493"/>
                  <a:pt x="316605" y="160986"/>
                  <a:pt x="283335" y="199623"/>
                </a:cubicBezTo>
                <a:cubicBezTo>
                  <a:pt x="250065" y="238260"/>
                  <a:pt x="97665" y="199623"/>
                  <a:pt x="90152" y="231820"/>
                </a:cubicBezTo>
                <a:cubicBezTo>
                  <a:pt x="82639" y="264017"/>
                  <a:pt x="253284" y="339144"/>
                  <a:pt x="238259" y="392806"/>
                </a:cubicBezTo>
                <a:cubicBezTo>
                  <a:pt x="223234" y="446468"/>
                  <a:pt x="111617" y="500130"/>
                  <a:pt x="0" y="55379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46" name="TextBox 45"/>
          <p:cNvSpPr txBox="1"/>
          <p:nvPr/>
        </p:nvSpPr>
        <p:spPr>
          <a:xfrm>
            <a:off x="2937114" y="2066800"/>
            <a:ext cx="359150" cy="369332"/>
          </a:xfrm>
          <a:prstGeom prst="rect">
            <a:avLst/>
          </a:prstGeom>
          <a:noFill/>
        </p:spPr>
        <p:txBody>
          <a:bodyPr wrap="square" rtlCol="0">
            <a:spAutoFit/>
          </a:bodyPr>
          <a:lstStyle/>
          <a:p>
            <a:r>
              <a:rPr lang="en-US" dirty="0">
                <a:latin typeface="Arial Narrow" panose="020B0606020202030204" pitchFamily="34" charset="0"/>
              </a:rPr>
              <a:t>A</a:t>
            </a:r>
          </a:p>
        </p:txBody>
      </p:sp>
      <p:sp>
        <p:nvSpPr>
          <p:cNvPr id="47" name="TextBox 46"/>
          <p:cNvSpPr txBox="1"/>
          <p:nvPr/>
        </p:nvSpPr>
        <p:spPr>
          <a:xfrm>
            <a:off x="685524" y="5109883"/>
            <a:ext cx="7890662" cy="674031"/>
          </a:xfrm>
          <a:prstGeom prst="rect">
            <a:avLst/>
          </a:prstGeom>
          <a:noFill/>
        </p:spPr>
        <p:txBody>
          <a:bodyPr wrap="square" rtlCol="0">
            <a:spAutoFit/>
          </a:bodyPr>
          <a:lstStyle/>
          <a:p>
            <a:pPr marL="285750" indent="-285750">
              <a:lnSpc>
                <a:spcPct val="105000"/>
              </a:lnSpc>
              <a:buClr>
                <a:srgbClr val="FF0000"/>
              </a:buClr>
              <a:buFont typeface="Arial" panose="020B0604020202020204" pitchFamily="34" charset="0"/>
              <a:buChar char="•"/>
            </a:pPr>
            <a:r>
              <a:rPr lang="en-US" i="0" dirty="0">
                <a:latin typeface="Calibri" panose="020F0502020204030204" pitchFamily="34" charset="0"/>
                <a:cs typeface="Calibri" panose="020F0502020204030204" pitchFamily="34" charset="0"/>
              </a:rPr>
              <a:t>On this network, only one message is allowed at a time. Otherwise a “collision” happens. During a message on the network, others have to wait.</a:t>
            </a:r>
          </a:p>
        </p:txBody>
      </p:sp>
      <p:grpSp>
        <p:nvGrpSpPr>
          <p:cNvPr id="13" name="Group 12"/>
          <p:cNvGrpSpPr/>
          <p:nvPr/>
        </p:nvGrpSpPr>
        <p:grpSpPr>
          <a:xfrm>
            <a:off x="3657600" y="2816942"/>
            <a:ext cx="324465" cy="169607"/>
            <a:chOff x="7624916" y="1755058"/>
            <a:chExt cx="425925" cy="265471"/>
          </a:xfrm>
        </p:grpSpPr>
        <p:sp>
          <p:nvSpPr>
            <p:cNvPr id="8" name="Rectangle 7"/>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1" name="Isosceles Triangle 10"/>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49" name="Group 48"/>
          <p:cNvGrpSpPr/>
          <p:nvPr/>
        </p:nvGrpSpPr>
        <p:grpSpPr>
          <a:xfrm>
            <a:off x="5122607" y="2851355"/>
            <a:ext cx="324465" cy="169607"/>
            <a:chOff x="7624916" y="1755058"/>
            <a:chExt cx="425925" cy="265471"/>
          </a:xfrm>
          <a:solidFill>
            <a:srgbClr val="FFCCFF"/>
          </a:solidFill>
        </p:grpSpPr>
        <p:sp>
          <p:nvSpPr>
            <p:cNvPr id="50" name="Rectangle 49"/>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1" name="Isosceles Triangle 5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
        <p:nvSpPr>
          <p:cNvPr id="20" name="Right Arrow 19"/>
          <p:cNvSpPr/>
          <p:nvPr/>
        </p:nvSpPr>
        <p:spPr bwMode="auto">
          <a:xfrm>
            <a:off x="4100052" y="3030795"/>
            <a:ext cx="287593" cy="95864"/>
          </a:xfrm>
          <a:prstGeom prst="rightArrow">
            <a:avLst>
              <a:gd name="adj1" fmla="val 50000"/>
              <a:gd name="adj2" fmla="val 8214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2" name="Right Arrow 51"/>
          <p:cNvSpPr/>
          <p:nvPr/>
        </p:nvSpPr>
        <p:spPr bwMode="auto">
          <a:xfrm flipH="1">
            <a:off x="4694904" y="3013588"/>
            <a:ext cx="287593" cy="95864"/>
          </a:xfrm>
          <a:prstGeom prst="rightArrow">
            <a:avLst>
              <a:gd name="adj1" fmla="val 50000"/>
              <a:gd name="adj2" fmla="val 82142"/>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1" name="Explosion 1 20"/>
          <p:cNvSpPr/>
          <p:nvPr/>
        </p:nvSpPr>
        <p:spPr bwMode="auto">
          <a:xfrm>
            <a:off x="4424516" y="3008671"/>
            <a:ext cx="265471" cy="280219"/>
          </a:xfrm>
          <a:prstGeom prst="irregularSeal1">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37439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3</a:t>
            </a:fld>
            <a:r>
              <a:rPr lang="en-US" altLang="en-US"/>
              <a:t> </a:t>
            </a: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60" name="Rectangle 59"/>
          <p:cNvSpPr/>
          <p:nvPr/>
        </p:nvSpPr>
        <p:spPr bwMode="auto">
          <a:xfrm>
            <a:off x="960632" y="1850403"/>
            <a:ext cx="1998406" cy="464574"/>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Application</a:t>
            </a:r>
          </a:p>
        </p:txBody>
      </p:sp>
      <p:sp>
        <p:nvSpPr>
          <p:cNvPr id="61" name="Rectangle 60"/>
          <p:cNvSpPr/>
          <p:nvPr/>
        </p:nvSpPr>
        <p:spPr bwMode="auto">
          <a:xfrm>
            <a:off x="958174" y="2322351"/>
            <a:ext cx="1998406" cy="77024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Transport</a:t>
            </a:r>
          </a:p>
        </p:txBody>
      </p:sp>
      <p:sp>
        <p:nvSpPr>
          <p:cNvPr id="62" name="Rectangle 61"/>
          <p:cNvSpPr/>
          <p:nvPr/>
        </p:nvSpPr>
        <p:spPr bwMode="auto">
          <a:xfrm>
            <a:off x="963090" y="3092592"/>
            <a:ext cx="1998406" cy="85268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Network</a:t>
            </a:r>
          </a:p>
        </p:txBody>
      </p:sp>
      <p:sp>
        <p:nvSpPr>
          <p:cNvPr id="63" name="Rectangle 62"/>
          <p:cNvSpPr/>
          <p:nvPr/>
        </p:nvSpPr>
        <p:spPr bwMode="auto">
          <a:xfrm>
            <a:off x="953412" y="4674741"/>
            <a:ext cx="1998406" cy="91555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Physical</a:t>
            </a:r>
          </a:p>
        </p:txBody>
      </p:sp>
      <p:sp>
        <p:nvSpPr>
          <p:cNvPr id="64" name="Rectangle 63"/>
          <p:cNvSpPr/>
          <p:nvPr/>
        </p:nvSpPr>
        <p:spPr bwMode="auto">
          <a:xfrm>
            <a:off x="959262" y="3945274"/>
            <a:ext cx="1992555" cy="72946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Link</a:t>
            </a:r>
          </a:p>
        </p:txBody>
      </p:sp>
      <p:sp>
        <p:nvSpPr>
          <p:cNvPr id="67" name="Right Arrow 66"/>
          <p:cNvSpPr/>
          <p:nvPr/>
        </p:nvSpPr>
        <p:spPr bwMode="auto">
          <a:xfrm>
            <a:off x="426880" y="4998048"/>
            <a:ext cx="394447" cy="268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86" name="Text Box 2"/>
          <p:cNvSpPr txBox="1">
            <a:spLocks noChangeArrowheads="1"/>
          </p:cNvSpPr>
          <p:nvPr/>
        </p:nvSpPr>
        <p:spPr bwMode="auto">
          <a:xfrm>
            <a:off x="426880" y="401278"/>
            <a:ext cx="55040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b="1" dirty="0">
                <a:solidFill>
                  <a:srgbClr val="FF0000"/>
                </a:solidFill>
                <a:latin typeface="Arial Narrow" panose="020B0606020202030204" pitchFamily="34" charset="0"/>
              </a:rPr>
              <a:t>Physical Layer: A Few Odds and Ends</a:t>
            </a:r>
            <a:endParaRPr lang="en-US" altLang="en-US" sz="2800" b="1" dirty="0">
              <a:solidFill>
                <a:srgbClr val="FF0000"/>
              </a:solidFill>
              <a:latin typeface="Arial Narrow" panose="020B0606020202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274C28-C95C-4C35-A491-4456D6BADE98}"/>
              </a:ext>
            </a:extLst>
          </p:cNvPr>
          <p:cNvSpPr txBox="1"/>
          <p:nvPr/>
        </p:nvSpPr>
        <p:spPr>
          <a:xfrm>
            <a:off x="3059847" y="1850403"/>
            <a:ext cx="5899218" cy="3693319"/>
          </a:xfrm>
          <a:prstGeom prst="rect">
            <a:avLst/>
          </a:prstGeom>
          <a:noFill/>
        </p:spPr>
        <p:txBody>
          <a:bodyPr wrap="square" rtlCol="0">
            <a:spAutoFit/>
          </a:bodyPr>
          <a:lstStyle/>
          <a:p>
            <a:r>
              <a:rPr lang="en-US" i="0" dirty="0"/>
              <a:t>The messages sent and received by application programs</a:t>
            </a:r>
          </a:p>
          <a:p>
            <a:endParaRPr lang="en-US" i="0" dirty="0"/>
          </a:p>
          <a:p>
            <a:r>
              <a:rPr lang="en-US" i="0" dirty="0"/>
              <a:t>The end-to-end connection as seen by a programmer</a:t>
            </a:r>
          </a:p>
          <a:p>
            <a:endParaRPr lang="en-US" i="0" dirty="0"/>
          </a:p>
          <a:p>
            <a:r>
              <a:rPr lang="en-US" i="0" dirty="0"/>
              <a:t>The decision making needed to steer a message from source to destination through an inter-network</a:t>
            </a:r>
          </a:p>
          <a:p>
            <a:endParaRPr lang="en-US" i="0" dirty="0"/>
          </a:p>
          <a:p>
            <a:r>
              <a:rPr lang="en-US" i="0" dirty="0"/>
              <a:t>The management of the physical channel for communication</a:t>
            </a:r>
          </a:p>
          <a:p>
            <a:endParaRPr lang="en-US" b="1" i="0" dirty="0"/>
          </a:p>
          <a:p>
            <a:r>
              <a:rPr lang="en-US" b="1" i="0" dirty="0"/>
              <a:t>The specification for the hardware that enables the signaling between or among devices</a:t>
            </a:r>
          </a:p>
        </p:txBody>
      </p:sp>
    </p:spTree>
    <p:extLst>
      <p:ext uri="{BB962C8B-B14F-4D97-AF65-F5344CB8AC3E}">
        <p14:creationId xmlns:p14="http://schemas.microsoft.com/office/powerpoint/2010/main" val="3973711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30</a:t>
            </a:fld>
            <a:r>
              <a:rPr lang="en-US" altLang="en-US"/>
              <a:t> </a:t>
            </a:r>
          </a:p>
        </p:txBody>
      </p:sp>
      <p:sp>
        <p:nvSpPr>
          <p:cNvPr id="4" name="Text Box 2"/>
          <p:cNvSpPr txBox="1">
            <a:spLocks noChangeArrowheads="1"/>
          </p:cNvSpPr>
          <p:nvPr/>
        </p:nvSpPr>
        <p:spPr bwMode="auto">
          <a:xfrm>
            <a:off x="318702" y="466163"/>
            <a:ext cx="4243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Managing Collison with Switches</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48130" name="Picture 2" descr="Drawing a cartoon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02" y="984015"/>
            <a:ext cx="1087236" cy="108723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388132" y="4114183"/>
            <a:ext cx="7890662" cy="2408608"/>
          </a:xfrm>
          <a:prstGeom prst="rect">
            <a:avLst/>
          </a:prstGeom>
          <a:noFill/>
        </p:spPr>
        <p:txBody>
          <a:bodyPr wrap="square" rtlCol="0">
            <a:spAutoFit/>
          </a:bodyPr>
          <a:lstStyle/>
          <a:p>
            <a:pPr marL="285750" indent="-285750">
              <a:lnSpc>
                <a:spcPct val="105000"/>
              </a:lnSpc>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Switches can forward messages from one network leg to another without flooding the whole network.</a:t>
            </a:r>
          </a:p>
          <a:p>
            <a:pPr marL="285750" indent="-285750">
              <a:lnSpc>
                <a:spcPct val="105000"/>
              </a:lnSpc>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For example, learning switches pay attention to the location of each station when it transmits and learn its location</a:t>
            </a:r>
          </a:p>
          <a:p>
            <a:pPr marL="742950" lvl="1" indent="-285750">
              <a:lnSpc>
                <a:spcPct val="105000"/>
              </a:lnSpc>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Then they send messages destined for that host to only the associated leg.</a:t>
            </a:r>
          </a:p>
          <a:p>
            <a:pPr marL="742950" lvl="1" indent="-285750">
              <a:lnSpc>
                <a:spcPct val="105000"/>
              </a:lnSpc>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Flooding to all legs only happens if the location of the host is unknown.</a:t>
            </a:r>
          </a:p>
          <a:p>
            <a:pPr marL="285750" indent="-285750">
              <a:lnSpc>
                <a:spcPct val="105000"/>
              </a:lnSpc>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The internal design of the “switch fabric” can be very complex with shared memory, buffers, locking, etc. </a:t>
            </a:r>
          </a:p>
          <a:p>
            <a:pPr marL="742950" lvl="1" indent="-285750">
              <a:lnSpc>
                <a:spcPct val="105000"/>
              </a:lnSpc>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Different designs have different performance characteristics. </a:t>
            </a:r>
          </a:p>
        </p:txBody>
      </p:sp>
      <p:pic>
        <p:nvPicPr>
          <p:cNvPr id="10" name="Picture 9"/>
          <p:cNvPicPr>
            <a:picLocks noChangeAspect="1"/>
          </p:cNvPicPr>
          <p:nvPr/>
        </p:nvPicPr>
        <p:blipFill rotWithShape="1">
          <a:blip r:embed="rId3"/>
          <a:srcRect l="7166" r="6650" b="15317"/>
          <a:stretch/>
        </p:blipFill>
        <p:spPr>
          <a:xfrm>
            <a:off x="182635" y="2370011"/>
            <a:ext cx="1412885" cy="1017362"/>
          </a:xfrm>
          <a:prstGeom prst="rect">
            <a:avLst/>
          </a:prstGeom>
        </p:spPr>
      </p:pic>
      <p:sp>
        <p:nvSpPr>
          <p:cNvPr id="15" name="Freeform 14"/>
          <p:cNvSpPr/>
          <p:nvPr/>
        </p:nvSpPr>
        <p:spPr bwMode="auto">
          <a:xfrm>
            <a:off x="1195303" y="1577399"/>
            <a:ext cx="509367" cy="644047"/>
          </a:xfrm>
          <a:custGeom>
            <a:avLst/>
            <a:gdLst>
              <a:gd name="connsiteX0" fmla="*/ 0 w 540913"/>
              <a:gd name="connsiteY0" fmla="*/ 46430 h 593782"/>
              <a:gd name="connsiteX1" fmla="*/ 309093 w 540913"/>
              <a:gd name="connsiteY1" fmla="*/ 27112 h 593782"/>
              <a:gd name="connsiteX2" fmla="*/ 302654 w 540913"/>
              <a:gd name="connsiteY2" fmla="*/ 368402 h 593782"/>
              <a:gd name="connsiteX3" fmla="*/ 540913 w 540913"/>
              <a:gd name="connsiteY3" fmla="*/ 593782 h 593782"/>
            </a:gdLst>
            <a:ahLst/>
            <a:cxnLst>
              <a:cxn ang="0">
                <a:pos x="connsiteX0" y="connsiteY0"/>
              </a:cxn>
              <a:cxn ang="0">
                <a:pos x="connsiteX1" y="connsiteY1"/>
              </a:cxn>
              <a:cxn ang="0">
                <a:pos x="connsiteX2" y="connsiteY2"/>
              </a:cxn>
              <a:cxn ang="0">
                <a:pos x="connsiteX3" y="connsiteY3"/>
              </a:cxn>
            </a:cxnLst>
            <a:rect l="l" t="t" r="r" b="b"/>
            <a:pathLst>
              <a:path w="540913" h="593782">
                <a:moveTo>
                  <a:pt x="0" y="46430"/>
                </a:moveTo>
                <a:cubicBezTo>
                  <a:pt x="129325" y="9940"/>
                  <a:pt x="258651" y="-26550"/>
                  <a:pt x="309093" y="27112"/>
                </a:cubicBezTo>
                <a:cubicBezTo>
                  <a:pt x="359535" y="80774"/>
                  <a:pt x="264017" y="273957"/>
                  <a:pt x="302654" y="368402"/>
                </a:cubicBezTo>
                <a:cubicBezTo>
                  <a:pt x="341291" y="462847"/>
                  <a:pt x="441102" y="528314"/>
                  <a:pt x="540913" y="59378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pic>
        <p:nvPicPr>
          <p:cNvPr id="48136"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1777436" y="2773259"/>
            <a:ext cx="654900" cy="9338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omputer System Unit Royalty Free Cliparts, Vectors, And Stock ..."/>
          <p:cNvPicPr>
            <a:picLocks noChangeAspect="1" noChangeArrowheads="1"/>
          </p:cNvPicPr>
          <p:nvPr/>
        </p:nvPicPr>
        <p:blipFill rotWithShape="1">
          <a:blip r:embed="rId4">
            <a:extLst>
              <a:ext uri="{28A0092B-C50C-407E-A947-70E740481C1C}">
                <a14:useLocalDpi xmlns:a14="http://schemas.microsoft.com/office/drawing/2010/main" val="0"/>
              </a:ext>
            </a:extLst>
          </a:blip>
          <a:srcRect l="20169" t="5645" r="17313" b="5210"/>
          <a:stretch/>
        </p:blipFill>
        <p:spPr bwMode="auto">
          <a:xfrm>
            <a:off x="2509146" y="2767196"/>
            <a:ext cx="654900" cy="93383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p:nvCxnSpPr>
        <p:spPr bwMode="auto">
          <a:xfrm>
            <a:off x="1425731" y="2227510"/>
            <a:ext cx="194737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 name="Freeform 24"/>
          <p:cNvSpPr/>
          <p:nvPr/>
        </p:nvSpPr>
        <p:spPr bwMode="auto">
          <a:xfrm>
            <a:off x="2456587" y="2227510"/>
            <a:ext cx="187986" cy="600324"/>
          </a:xfrm>
          <a:custGeom>
            <a:avLst/>
            <a:gdLst>
              <a:gd name="connsiteX0" fmla="*/ 160991 w 186887"/>
              <a:gd name="connsiteY0" fmla="*/ 0 h 643944"/>
              <a:gd name="connsiteX1" fmla="*/ 173870 w 186887"/>
              <a:gd name="connsiteY1" fmla="*/ 160986 h 643944"/>
              <a:gd name="connsiteX2" fmla="*/ 5 w 186887"/>
              <a:gd name="connsiteY2" fmla="*/ 334851 h 643944"/>
              <a:gd name="connsiteX3" fmla="*/ 180309 w 186887"/>
              <a:gd name="connsiteY3" fmla="*/ 643944 h 643944"/>
            </a:gdLst>
            <a:ahLst/>
            <a:cxnLst>
              <a:cxn ang="0">
                <a:pos x="connsiteX0" y="connsiteY0"/>
              </a:cxn>
              <a:cxn ang="0">
                <a:pos x="connsiteX1" y="connsiteY1"/>
              </a:cxn>
              <a:cxn ang="0">
                <a:pos x="connsiteX2" y="connsiteY2"/>
              </a:cxn>
              <a:cxn ang="0">
                <a:pos x="connsiteX3" y="connsiteY3"/>
              </a:cxn>
            </a:cxnLst>
            <a:rect l="l" t="t" r="r" b="b"/>
            <a:pathLst>
              <a:path w="186887" h="643944">
                <a:moveTo>
                  <a:pt x="160991" y="0"/>
                </a:moveTo>
                <a:cubicBezTo>
                  <a:pt x="180846" y="52589"/>
                  <a:pt x="200701" y="105178"/>
                  <a:pt x="173870" y="160986"/>
                </a:cubicBezTo>
                <a:cubicBezTo>
                  <a:pt x="147039" y="216794"/>
                  <a:pt x="-1068" y="254358"/>
                  <a:pt x="5" y="334851"/>
                </a:cubicBezTo>
                <a:cubicBezTo>
                  <a:pt x="1078" y="415344"/>
                  <a:pt x="90693" y="529644"/>
                  <a:pt x="180309" y="643944"/>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7" name="Freeform 26"/>
          <p:cNvSpPr/>
          <p:nvPr/>
        </p:nvSpPr>
        <p:spPr bwMode="auto">
          <a:xfrm>
            <a:off x="1774282" y="2233573"/>
            <a:ext cx="221670" cy="618517"/>
          </a:xfrm>
          <a:custGeom>
            <a:avLst/>
            <a:gdLst>
              <a:gd name="connsiteX0" fmla="*/ 138578 w 235399"/>
              <a:gd name="connsiteY0" fmla="*/ 0 h 656823"/>
              <a:gd name="connsiteX1" fmla="*/ 145018 w 235399"/>
              <a:gd name="connsiteY1" fmla="*/ 122350 h 656823"/>
              <a:gd name="connsiteX2" fmla="*/ 48426 w 235399"/>
              <a:gd name="connsiteY2" fmla="*/ 244699 h 656823"/>
              <a:gd name="connsiteX3" fmla="*/ 235170 w 235399"/>
              <a:gd name="connsiteY3" fmla="*/ 360609 h 656823"/>
              <a:gd name="connsiteX4" fmla="*/ 3350 w 235399"/>
              <a:gd name="connsiteY4" fmla="*/ 547352 h 656823"/>
              <a:gd name="connsiteX5" fmla="*/ 119260 w 235399"/>
              <a:gd name="connsiteY5" fmla="*/ 6568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99" h="656823">
                <a:moveTo>
                  <a:pt x="138578" y="0"/>
                </a:moveTo>
                <a:cubicBezTo>
                  <a:pt x="149310" y="40783"/>
                  <a:pt x="160043" y="81567"/>
                  <a:pt x="145018" y="122350"/>
                </a:cubicBezTo>
                <a:cubicBezTo>
                  <a:pt x="129993" y="163133"/>
                  <a:pt x="33401" y="204989"/>
                  <a:pt x="48426" y="244699"/>
                </a:cubicBezTo>
                <a:cubicBezTo>
                  <a:pt x="63451" y="284409"/>
                  <a:pt x="242683" y="310167"/>
                  <a:pt x="235170" y="360609"/>
                </a:cubicBezTo>
                <a:cubicBezTo>
                  <a:pt x="227657" y="411051"/>
                  <a:pt x="22668" y="497983"/>
                  <a:pt x="3350" y="547352"/>
                </a:cubicBezTo>
                <a:cubicBezTo>
                  <a:pt x="-15968" y="596721"/>
                  <a:pt x="51646" y="626772"/>
                  <a:pt x="119260" y="656823"/>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6" name="Freeform 35"/>
          <p:cNvSpPr/>
          <p:nvPr/>
        </p:nvSpPr>
        <p:spPr bwMode="auto">
          <a:xfrm>
            <a:off x="1255943" y="2233573"/>
            <a:ext cx="286418" cy="521495"/>
          </a:xfrm>
          <a:custGeom>
            <a:avLst/>
            <a:gdLst>
              <a:gd name="connsiteX0" fmla="*/ 289774 w 304156"/>
              <a:gd name="connsiteY0" fmla="*/ 0 h 553792"/>
              <a:gd name="connsiteX1" fmla="*/ 283335 w 304156"/>
              <a:gd name="connsiteY1" fmla="*/ 199623 h 553792"/>
              <a:gd name="connsiteX2" fmla="*/ 90152 w 304156"/>
              <a:gd name="connsiteY2" fmla="*/ 231820 h 553792"/>
              <a:gd name="connsiteX3" fmla="*/ 238259 w 304156"/>
              <a:gd name="connsiteY3" fmla="*/ 392806 h 553792"/>
              <a:gd name="connsiteX4" fmla="*/ 0 w 304156"/>
              <a:gd name="connsiteY4" fmla="*/ 553792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56" h="553792">
                <a:moveTo>
                  <a:pt x="289774" y="0"/>
                </a:moveTo>
                <a:cubicBezTo>
                  <a:pt x="303189" y="80493"/>
                  <a:pt x="316605" y="160986"/>
                  <a:pt x="283335" y="199623"/>
                </a:cubicBezTo>
                <a:cubicBezTo>
                  <a:pt x="250065" y="238260"/>
                  <a:pt x="97665" y="199623"/>
                  <a:pt x="90152" y="231820"/>
                </a:cubicBezTo>
                <a:cubicBezTo>
                  <a:pt x="82639" y="264017"/>
                  <a:pt x="253284" y="339144"/>
                  <a:pt x="238259" y="392806"/>
                </a:cubicBezTo>
                <a:cubicBezTo>
                  <a:pt x="223234" y="446468"/>
                  <a:pt x="111617" y="500130"/>
                  <a:pt x="0" y="55379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46" name="TextBox 45"/>
          <p:cNvSpPr txBox="1"/>
          <p:nvPr/>
        </p:nvSpPr>
        <p:spPr>
          <a:xfrm>
            <a:off x="673737" y="1210812"/>
            <a:ext cx="338204" cy="347792"/>
          </a:xfrm>
          <a:prstGeom prst="rect">
            <a:avLst/>
          </a:prstGeom>
          <a:noFill/>
        </p:spPr>
        <p:txBody>
          <a:bodyPr wrap="square" rtlCol="0">
            <a:spAutoFit/>
          </a:bodyPr>
          <a:lstStyle/>
          <a:p>
            <a:r>
              <a:rPr lang="en-US" dirty="0">
                <a:latin typeface="Arial Narrow" panose="020B0606020202030204" pitchFamily="34" charset="0"/>
              </a:rPr>
              <a:t>A</a:t>
            </a:r>
          </a:p>
        </p:txBody>
      </p:sp>
      <p:grpSp>
        <p:nvGrpSpPr>
          <p:cNvPr id="13" name="Group 12"/>
          <p:cNvGrpSpPr/>
          <p:nvPr/>
        </p:nvGrpSpPr>
        <p:grpSpPr>
          <a:xfrm>
            <a:off x="1352204" y="1917206"/>
            <a:ext cx="305542" cy="159715"/>
            <a:chOff x="7624916" y="1755058"/>
            <a:chExt cx="425925" cy="265471"/>
          </a:xfrm>
        </p:grpSpPr>
        <p:sp>
          <p:nvSpPr>
            <p:cNvPr id="8" name="Rectangle 7"/>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1" name="Isosceles Triangle 10"/>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pic>
        <p:nvPicPr>
          <p:cNvPr id="57350" name="Picture 6" descr="Switch network lan drawing fre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6841" y="2312146"/>
            <a:ext cx="1864954" cy="932477"/>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bwMode="auto">
          <a:xfrm>
            <a:off x="3262210" y="2224885"/>
            <a:ext cx="877812" cy="762525"/>
          </a:xfrm>
          <a:custGeom>
            <a:avLst/>
            <a:gdLst>
              <a:gd name="connsiteX0" fmla="*/ 283 w 877812"/>
              <a:gd name="connsiteY0" fmla="*/ 0 h 792022"/>
              <a:gd name="connsiteX1" fmla="*/ 88773 w 877812"/>
              <a:gd name="connsiteY1" fmla="*/ 634180 h 792022"/>
              <a:gd name="connsiteX2" fmla="*/ 545973 w 877812"/>
              <a:gd name="connsiteY2" fmla="*/ 789038 h 792022"/>
              <a:gd name="connsiteX3" fmla="*/ 671334 w 877812"/>
              <a:gd name="connsiteY3" fmla="*/ 545690 h 792022"/>
              <a:gd name="connsiteX4" fmla="*/ 877812 w 877812"/>
              <a:gd name="connsiteY4" fmla="*/ 530942 h 79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12" h="792022">
                <a:moveTo>
                  <a:pt x="283" y="0"/>
                </a:moveTo>
                <a:cubicBezTo>
                  <a:pt x="-946" y="251337"/>
                  <a:pt x="-2175" y="502674"/>
                  <a:pt x="88773" y="634180"/>
                </a:cubicBezTo>
                <a:cubicBezTo>
                  <a:pt x="179721" y="765686"/>
                  <a:pt x="448880" y="803786"/>
                  <a:pt x="545973" y="789038"/>
                </a:cubicBezTo>
                <a:cubicBezTo>
                  <a:pt x="643067" y="774290"/>
                  <a:pt x="616027" y="588706"/>
                  <a:pt x="671334" y="545690"/>
                </a:cubicBezTo>
                <a:cubicBezTo>
                  <a:pt x="726641" y="502674"/>
                  <a:pt x="802226" y="516808"/>
                  <a:pt x="877812" y="530942"/>
                </a:cubicBezTo>
              </a:path>
            </a:pathLst>
          </a:cu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nvGrpSpPr>
          <p:cNvPr id="41" name="Group 40"/>
          <p:cNvGrpSpPr/>
          <p:nvPr/>
        </p:nvGrpSpPr>
        <p:grpSpPr>
          <a:xfrm>
            <a:off x="6057311" y="1666145"/>
            <a:ext cx="2728173" cy="2389823"/>
            <a:chOff x="1033311" y="1589608"/>
            <a:chExt cx="2897134" cy="2537830"/>
          </a:xfrm>
        </p:grpSpPr>
        <p:pic>
          <p:nvPicPr>
            <p:cNvPr id="42" name="Picture 41"/>
            <p:cNvPicPr>
              <a:picLocks noChangeAspect="1"/>
            </p:cNvPicPr>
            <p:nvPr/>
          </p:nvPicPr>
          <p:blipFill rotWithShape="1">
            <a:blip r:embed="rId3"/>
            <a:srcRect l="7166" r="6650" b="15317"/>
            <a:stretch/>
          </p:blipFill>
          <p:spPr>
            <a:xfrm>
              <a:off x="1738196" y="3047067"/>
              <a:ext cx="1500388" cy="1080371"/>
            </a:xfrm>
            <a:prstGeom prst="rect">
              <a:avLst/>
            </a:prstGeom>
          </p:spPr>
        </p:pic>
        <p:pic>
          <p:nvPicPr>
            <p:cNvPr id="43" name="Picture 2" descr="Drawing a cartoon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3747" y="1589608"/>
              <a:ext cx="1087236" cy="1087236"/>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44"/>
            <p:cNvSpPr/>
            <p:nvPr/>
          </p:nvSpPr>
          <p:spPr bwMode="auto">
            <a:xfrm>
              <a:off x="2843507" y="2252033"/>
              <a:ext cx="309561" cy="624390"/>
            </a:xfrm>
            <a:custGeom>
              <a:avLst/>
              <a:gdLst>
                <a:gd name="connsiteX0" fmla="*/ 0 w 309561"/>
                <a:gd name="connsiteY0" fmla="*/ 6204 h 547116"/>
                <a:gd name="connsiteX1" fmla="*/ 302654 w 309561"/>
                <a:gd name="connsiteY1" fmla="*/ 57719 h 547116"/>
                <a:gd name="connsiteX2" fmla="*/ 212502 w 309561"/>
                <a:gd name="connsiteY2" fmla="*/ 424767 h 547116"/>
                <a:gd name="connsiteX3" fmla="*/ 218941 w 309561"/>
                <a:gd name="connsiteY3" fmla="*/ 547116 h 547116"/>
              </a:gdLst>
              <a:ahLst/>
              <a:cxnLst>
                <a:cxn ang="0">
                  <a:pos x="connsiteX0" y="connsiteY0"/>
                </a:cxn>
                <a:cxn ang="0">
                  <a:pos x="connsiteX1" y="connsiteY1"/>
                </a:cxn>
                <a:cxn ang="0">
                  <a:pos x="connsiteX2" y="connsiteY2"/>
                </a:cxn>
                <a:cxn ang="0">
                  <a:pos x="connsiteX3" y="connsiteY3"/>
                </a:cxn>
              </a:cxnLst>
              <a:rect l="l" t="t" r="r" b="b"/>
              <a:pathLst>
                <a:path w="309561" h="547116">
                  <a:moveTo>
                    <a:pt x="0" y="6204"/>
                  </a:moveTo>
                  <a:cubicBezTo>
                    <a:pt x="133618" y="-2919"/>
                    <a:pt x="267237" y="-12041"/>
                    <a:pt x="302654" y="57719"/>
                  </a:cubicBezTo>
                  <a:cubicBezTo>
                    <a:pt x="338071" y="127479"/>
                    <a:pt x="226454" y="343201"/>
                    <a:pt x="212502" y="424767"/>
                  </a:cubicBezTo>
                  <a:cubicBezTo>
                    <a:pt x="198550" y="506333"/>
                    <a:pt x="208745" y="526724"/>
                    <a:pt x="218941" y="547116"/>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cxnSp>
          <p:nvCxnSpPr>
            <p:cNvPr id="54" name="Straight Connector 53"/>
            <p:cNvCxnSpPr/>
            <p:nvPr/>
          </p:nvCxnSpPr>
          <p:spPr bwMode="auto">
            <a:xfrm>
              <a:off x="1033311" y="2895741"/>
              <a:ext cx="289713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7" name="Freeform 56"/>
            <p:cNvSpPr/>
            <p:nvPr/>
          </p:nvSpPr>
          <p:spPr bwMode="auto">
            <a:xfrm>
              <a:off x="2885805" y="2910010"/>
              <a:ext cx="304156" cy="553792"/>
            </a:xfrm>
            <a:custGeom>
              <a:avLst/>
              <a:gdLst>
                <a:gd name="connsiteX0" fmla="*/ 289774 w 304156"/>
                <a:gd name="connsiteY0" fmla="*/ 0 h 553792"/>
                <a:gd name="connsiteX1" fmla="*/ 283335 w 304156"/>
                <a:gd name="connsiteY1" fmla="*/ 199623 h 553792"/>
                <a:gd name="connsiteX2" fmla="*/ 90152 w 304156"/>
                <a:gd name="connsiteY2" fmla="*/ 231820 h 553792"/>
                <a:gd name="connsiteX3" fmla="*/ 238259 w 304156"/>
                <a:gd name="connsiteY3" fmla="*/ 392806 h 553792"/>
                <a:gd name="connsiteX4" fmla="*/ 0 w 304156"/>
                <a:gd name="connsiteY4" fmla="*/ 553792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56" h="553792">
                  <a:moveTo>
                    <a:pt x="289774" y="0"/>
                  </a:moveTo>
                  <a:cubicBezTo>
                    <a:pt x="303189" y="80493"/>
                    <a:pt x="316605" y="160986"/>
                    <a:pt x="283335" y="199623"/>
                  </a:cubicBezTo>
                  <a:cubicBezTo>
                    <a:pt x="250065" y="238260"/>
                    <a:pt x="97665" y="199623"/>
                    <a:pt x="90152" y="231820"/>
                  </a:cubicBezTo>
                  <a:cubicBezTo>
                    <a:pt x="82639" y="264017"/>
                    <a:pt x="253284" y="339144"/>
                    <a:pt x="238259" y="392806"/>
                  </a:cubicBezTo>
                  <a:cubicBezTo>
                    <a:pt x="223234" y="446468"/>
                    <a:pt x="111617" y="500130"/>
                    <a:pt x="0" y="55379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
        <p:nvSpPr>
          <p:cNvPr id="28" name="Freeform 27"/>
          <p:cNvSpPr/>
          <p:nvPr/>
        </p:nvSpPr>
        <p:spPr bwMode="auto">
          <a:xfrm>
            <a:off x="4075359" y="2651911"/>
            <a:ext cx="2453593" cy="601059"/>
          </a:xfrm>
          <a:custGeom>
            <a:avLst/>
            <a:gdLst>
              <a:gd name="connsiteX0" fmla="*/ 190023 w 2439152"/>
              <a:gd name="connsiteY0" fmla="*/ 59670 h 457703"/>
              <a:gd name="connsiteX1" fmla="*/ 49913 w 2439152"/>
              <a:gd name="connsiteY1" fmla="*/ 52296 h 457703"/>
              <a:gd name="connsiteX2" fmla="*/ 42539 w 2439152"/>
              <a:gd name="connsiteY2" fmla="*/ 266148 h 457703"/>
              <a:gd name="connsiteX3" fmla="*/ 573481 w 2439152"/>
              <a:gd name="connsiteY3" fmla="*/ 450503 h 457703"/>
              <a:gd name="connsiteX4" fmla="*/ 1922958 w 2439152"/>
              <a:gd name="connsiteY4" fmla="*/ 8051 h 457703"/>
              <a:gd name="connsiteX5" fmla="*/ 2439152 w 2439152"/>
              <a:gd name="connsiteY5" fmla="*/ 207154 h 45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9152" h="457703">
                <a:moveTo>
                  <a:pt x="190023" y="59670"/>
                </a:moveTo>
                <a:cubicBezTo>
                  <a:pt x="132258" y="38776"/>
                  <a:pt x="74494" y="17883"/>
                  <a:pt x="49913" y="52296"/>
                </a:cubicBezTo>
                <a:cubicBezTo>
                  <a:pt x="25332" y="86709"/>
                  <a:pt x="-44722" y="199780"/>
                  <a:pt x="42539" y="266148"/>
                </a:cubicBezTo>
                <a:cubicBezTo>
                  <a:pt x="129800" y="332516"/>
                  <a:pt x="260078" y="493519"/>
                  <a:pt x="573481" y="450503"/>
                </a:cubicBezTo>
                <a:cubicBezTo>
                  <a:pt x="886884" y="407487"/>
                  <a:pt x="1612013" y="48609"/>
                  <a:pt x="1922958" y="8051"/>
                </a:cubicBezTo>
                <a:cubicBezTo>
                  <a:pt x="2233903" y="-32507"/>
                  <a:pt x="2336527" y="87323"/>
                  <a:pt x="2439152" y="207154"/>
                </a:cubicBezTo>
              </a:path>
            </a:pathLst>
          </a:cu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3" name="TextBox 62"/>
          <p:cNvSpPr txBox="1"/>
          <p:nvPr/>
        </p:nvSpPr>
        <p:spPr>
          <a:xfrm>
            <a:off x="2973984" y="1078657"/>
            <a:ext cx="2927368" cy="369332"/>
          </a:xfrm>
          <a:prstGeom prst="rect">
            <a:avLst/>
          </a:prstGeom>
          <a:noFill/>
        </p:spPr>
        <p:txBody>
          <a:bodyPr wrap="square" rtlCol="0">
            <a:spAutoFit/>
          </a:bodyPr>
          <a:lstStyle/>
          <a:p>
            <a:r>
              <a:rPr lang="en-US" dirty="0">
                <a:latin typeface="Arial Narrow" panose="020B0606020202030204" pitchFamily="34" charset="0"/>
              </a:rPr>
              <a:t>Local Area Network (LAN)</a:t>
            </a:r>
          </a:p>
        </p:txBody>
      </p:sp>
      <p:sp>
        <p:nvSpPr>
          <p:cNvPr id="69" name="TextBox 68"/>
          <p:cNvSpPr txBox="1"/>
          <p:nvPr/>
        </p:nvSpPr>
        <p:spPr>
          <a:xfrm>
            <a:off x="3682514" y="2415080"/>
            <a:ext cx="1021433" cy="246221"/>
          </a:xfrm>
          <a:prstGeom prst="rect">
            <a:avLst/>
          </a:prstGeom>
          <a:noFill/>
        </p:spPr>
        <p:txBody>
          <a:bodyPr wrap="none" rtlCol="0">
            <a:spAutoFit/>
          </a:bodyPr>
          <a:lstStyle/>
          <a:p>
            <a:r>
              <a:rPr lang="en-US" sz="1000" i="0" dirty="0" err="1">
                <a:latin typeface="Arial Narrow" panose="020B0606020202030204" pitchFamily="34" charset="0"/>
              </a:rPr>
              <a:t>aa:aa:aa:aa:aa:aa</a:t>
            </a:r>
            <a:endParaRPr lang="en-US" sz="1000" i="0" dirty="0">
              <a:latin typeface="Arial Narrow" panose="020B0606020202030204" pitchFamily="34" charset="0"/>
            </a:endParaRPr>
          </a:p>
        </p:txBody>
      </p:sp>
      <p:sp>
        <p:nvSpPr>
          <p:cNvPr id="70" name="TextBox 69"/>
          <p:cNvSpPr txBox="1"/>
          <p:nvPr/>
        </p:nvSpPr>
        <p:spPr>
          <a:xfrm>
            <a:off x="7006126" y="1308030"/>
            <a:ext cx="1021433" cy="400110"/>
          </a:xfrm>
          <a:prstGeom prst="rect">
            <a:avLst/>
          </a:prstGeom>
          <a:solidFill>
            <a:srgbClr val="FFFF00"/>
          </a:solidFill>
          <a:ln>
            <a:solidFill>
              <a:srgbClr val="FF0000"/>
            </a:solidFill>
          </a:ln>
        </p:spPr>
        <p:txBody>
          <a:bodyPr wrap="none" rtlCol="0">
            <a:spAutoFit/>
          </a:bodyPr>
          <a:lstStyle/>
          <a:p>
            <a:r>
              <a:rPr lang="en-US" sz="1000" i="0" dirty="0" err="1">
                <a:latin typeface="Arial Narrow" panose="020B0606020202030204" pitchFamily="34" charset="0"/>
              </a:rPr>
              <a:t>bb:bb:bb:bb:bb:bb</a:t>
            </a:r>
            <a:endParaRPr lang="en-US" sz="1000" i="0" dirty="0">
              <a:latin typeface="Arial Narrow" panose="020B0606020202030204" pitchFamily="34" charset="0"/>
            </a:endParaRPr>
          </a:p>
          <a:p>
            <a:r>
              <a:rPr lang="en-US" sz="1000" i="0" dirty="0">
                <a:latin typeface="Arial Narrow" panose="020B0606020202030204" pitchFamily="34" charset="0"/>
              </a:rPr>
              <a:t>128.20.21.2</a:t>
            </a:r>
          </a:p>
        </p:txBody>
      </p:sp>
      <p:grpSp>
        <p:nvGrpSpPr>
          <p:cNvPr id="74" name="Group 73"/>
          <p:cNvGrpSpPr/>
          <p:nvPr/>
        </p:nvGrpSpPr>
        <p:grpSpPr>
          <a:xfrm>
            <a:off x="3102654" y="2399601"/>
            <a:ext cx="305542" cy="159715"/>
            <a:chOff x="7624916" y="1755058"/>
            <a:chExt cx="425925" cy="265471"/>
          </a:xfrm>
        </p:grpSpPr>
        <p:sp>
          <p:nvSpPr>
            <p:cNvPr id="75" name="Rectangle 74"/>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6" name="Isosceles Triangle 75"/>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7" name="Group 76"/>
          <p:cNvGrpSpPr/>
          <p:nvPr/>
        </p:nvGrpSpPr>
        <p:grpSpPr>
          <a:xfrm>
            <a:off x="4527717" y="3134563"/>
            <a:ext cx="305542" cy="159715"/>
            <a:chOff x="7624916" y="1755058"/>
            <a:chExt cx="425925" cy="265471"/>
          </a:xfrm>
        </p:grpSpPr>
        <p:sp>
          <p:nvSpPr>
            <p:cNvPr id="78" name="Rectangle 77"/>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9" name="Isosceles Triangle 78"/>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
        <p:nvSpPr>
          <p:cNvPr id="80" name="TextBox 79"/>
          <p:cNvSpPr txBox="1"/>
          <p:nvPr/>
        </p:nvSpPr>
        <p:spPr>
          <a:xfrm>
            <a:off x="1685645" y="1814698"/>
            <a:ext cx="1414170" cy="246221"/>
          </a:xfrm>
          <a:prstGeom prst="rect">
            <a:avLst/>
          </a:prstGeom>
          <a:noFill/>
        </p:spPr>
        <p:txBody>
          <a:bodyPr wrap="none" rtlCol="0">
            <a:spAutoFit/>
          </a:bodyPr>
          <a:lstStyle/>
          <a:p>
            <a:r>
              <a:rPr lang="en-US" sz="1000" i="0" dirty="0" err="1">
                <a:latin typeface="Arial Narrow" panose="020B0606020202030204" pitchFamily="34" charset="0"/>
              </a:rPr>
              <a:t>aa:aa:aa:aa:aa:aa</a:t>
            </a:r>
            <a:r>
              <a:rPr lang="en-US" sz="1000" i="0" dirty="0">
                <a:latin typeface="Arial Narrow" panose="020B0606020202030204" pitchFamily="34" charset="0"/>
              </a:rPr>
              <a:t>      Data</a:t>
            </a:r>
          </a:p>
        </p:txBody>
      </p:sp>
      <p:sp>
        <p:nvSpPr>
          <p:cNvPr id="84" name="Rectangle 83"/>
          <p:cNvSpPr/>
          <p:nvPr/>
        </p:nvSpPr>
        <p:spPr bwMode="auto">
          <a:xfrm>
            <a:off x="4429765" y="3384786"/>
            <a:ext cx="1384813" cy="211085"/>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a:ln>
                <a:noFill/>
              </a:ln>
              <a:solidFill>
                <a:schemeClr val="tx1"/>
              </a:solidFill>
              <a:effectLst/>
              <a:latin typeface="Arial" pitchFamily="34" charset="0"/>
            </a:endParaRPr>
          </a:p>
        </p:txBody>
      </p:sp>
      <p:cxnSp>
        <p:nvCxnSpPr>
          <p:cNvPr id="85" name="Straight Connector 84"/>
          <p:cNvCxnSpPr/>
          <p:nvPr/>
        </p:nvCxnSpPr>
        <p:spPr bwMode="auto">
          <a:xfrm>
            <a:off x="5329417" y="3392158"/>
            <a:ext cx="0" cy="21385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7" name="TextBox 86"/>
          <p:cNvSpPr txBox="1"/>
          <p:nvPr/>
        </p:nvSpPr>
        <p:spPr>
          <a:xfrm>
            <a:off x="4378147" y="3362664"/>
            <a:ext cx="1414170" cy="246221"/>
          </a:xfrm>
          <a:prstGeom prst="rect">
            <a:avLst/>
          </a:prstGeom>
          <a:noFill/>
        </p:spPr>
        <p:txBody>
          <a:bodyPr wrap="none" rtlCol="0">
            <a:spAutoFit/>
          </a:bodyPr>
          <a:lstStyle/>
          <a:p>
            <a:r>
              <a:rPr lang="en-US" sz="1000" i="0" dirty="0" err="1">
                <a:latin typeface="Arial Narrow" panose="020B0606020202030204" pitchFamily="34" charset="0"/>
              </a:rPr>
              <a:t>bb:bb:bb:bb:bb:bb</a:t>
            </a:r>
            <a:r>
              <a:rPr lang="en-US" sz="1000" i="0" dirty="0">
                <a:latin typeface="Arial Narrow" panose="020B0606020202030204" pitchFamily="34" charset="0"/>
              </a:rPr>
              <a:t>      Data</a:t>
            </a:r>
          </a:p>
        </p:txBody>
      </p:sp>
      <p:grpSp>
        <p:nvGrpSpPr>
          <p:cNvPr id="91" name="Group 90"/>
          <p:cNvGrpSpPr/>
          <p:nvPr/>
        </p:nvGrpSpPr>
        <p:grpSpPr>
          <a:xfrm>
            <a:off x="7923840" y="2371641"/>
            <a:ext cx="305542" cy="159715"/>
            <a:chOff x="7624916" y="1755058"/>
            <a:chExt cx="425925" cy="265471"/>
          </a:xfrm>
        </p:grpSpPr>
        <p:sp>
          <p:nvSpPr>
            <p:cNvPr id="92" name="Rectangle 91"/>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93" name="Isosceles Triangle 92"/>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94" name="Group 93"/>
          <p:cNvGrpSpPr/>
          <p:nvPr/>
        </p:nvGrpSpPr>
        <p:grpSpPr>
          <a:xfrm>
            <a:off x="7847640" y="3209841"/>
            <a:ext cx="305542" cy="159715"/>
            <a:chOff x="7624916" y="1755058"/>
            <a:chExt cx="425925" cy="265471"/>
          </a:xfrm>
        </p:grpSpPr>
        <p:sp>
          <p:nvSpPr>
            <p:cNvPr id="95" name="Rectangle 94"/>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96" name="Isosceles Triangle 95"/>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
        <p:nvSpPr>
          <p:cNvPr id="23" name="TextBox 22"/>
          <p:cNvSpPr txBox="1"/>
          <p:nvPr/>
        </p:nvSpPr>
        <p:spPr>
          <a:xfrm>
            <a:off x="4725690" y="2183894"/>
            <a:ext cx="858138" cy="369332"/>
          </a:xfrm>
          <a:prstGeom prst="rect">
            <a:avLst/>
          </a:prstGeom>
          <a:noFill/>
        </p:spPr>
        <p:txBody>
          <a:bodyPr wrap="square" rtlCol="0">
            <a:spAutoFit/>
          </a:bodyPr>
          <a:lstStyle/>
          <a:p>
            <a:r>
              <a:rPr lang="en-US" dirty="0">
                <a:latin typeface="Arial Narrow" panose="020B0606020202030204" pitchFamily="34" charset="0"/>
              </a:rPr>
              <a:t>Switch</a:t>
            </a:r>
          </a:p>
        </p:txBody>
      </p:sp>
      <p:sp>
        <p:nvSpPr>
          <p:cNvPr id="103" name="Rectangle 102"/>
          <p:cNvSpPr/>
          <p:nvPr/>
        </p:nvSpPr>
        <p:spPr bwMode="auto">
          <a:xfrm>
            <a:off x="1734190" y="1832211"/>
            <a:ext cx="1403863" cy="22061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1" u="none" strike="noStrike" cap="none" normalizeH="0" baseline="0">
              <a:ln>
                <a:noFill/>
              </a:ln>
              <a:solidFill>
                <a:schemeClr val="tx1"/>
              </a:solidFill>
              <a:effectLst/>
              <a:latin typeface="Arial" pitchFamily="34" charset="0"/>
            </a:endParaRPr>
          </a:p>
        </p:txBody>
      </p:sp>
      <p:cxnSp>
        <p:nvCxnSpPr>
          <p:cNvPr id="104" name="Straight Connector 103"/>
          <p:cNvCxnSpPr/>
          <p:nvPr/>
        </p:nvCxnSpPr>
        <p:spPr bwMode="auto">
          <a:xfrm>
            <a:off x="2633842" y="1839583"/>
            <a:ext cx="0" cy="21385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08" name="TextBox 107"/>
          <p:cNvSpPr txBox="1"/>
          <p:nvPr/>
        </p:nvSpPr>
        <p:spPr>
          <a:xfrm>
            <a:off x="7711590" y="2053129"/>
            <a:ext cx="537327" cy="369332"/>
          </a:xfrm>
          <a:prstGeom prst="rect">
            <a:avLst/>
          </a:prstGeom>
          <a:noFill/>
        </p:spPr>
        <p:txBody>
          <a:bodyPr wrap="none" rtlCol="0">
            <a:spAutoFit/>
          </a:bodyPr>
          <a:lstStyle/>
          <a:p>
            <a:pPr marL="285750" indent="-285750">
              <a:buClr>
                <a:srgbClr val="FF0000"/>
              </a:buClr>
              <a:buFont typeface="Wingdings" panose="05000000000000000000" pitchFamily="2" charset="2"/>
              <a:buChar char="ü"/>
            </a:pPr>
            <a:r>
              <a:rPr lang="en-US" dirty="0"/>
              <a:t> </a:t>
            </a:r>
          </a:p>
        </p:txBody>
      </p:sp>
      <p:grpSp>
        <p:nvGrpSpPr>
          <p:cNvPr id="52" name="Group 51"/>
          <p:cNvGrpSpPr/>
          <p:nvPr/>
        </p:nvGrpSpPr>
        <p:grpSpPr>
          <a:xfrm>
            <a:off x="2456206" y="2372563"/>
            <a:ext cx="305542" cy="159715"/>
            <a:chOff x="7624916" y="1755058"/>
            <a:chExt cx="425925" cy="265471"/>
          </a:xfrm>
        </p:grpSpPr>
        <p:sp>
          <p:nvSpPr>
            <p:cNvPr id="53" name="Rectangle 52"/>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5" name="Isosceles Triangle 54"/>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56" name="Group 55"/>
          <p:cNvGrpSpPr/>
          <p:nvPr/>
        </p:nvGrpSpPr>
        <p:grpSpPr>
          <a:xfrm>
            <a:off x="1869183" y="2502385"/>
            <a:ext cx="305542" cy="159715"/>
            <a:chOff x="7624916" y="1755058"/>
            <a:chExt cx="425925" cy="265471"/>
          </a:xfrm>
        </p:grpSpPr>
        <p:sp>
          <p:nvSpPr>
            <p:cNvPr id="58" name="Rectangle 57"/>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59" name="Isosceles Triangle 58"/>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0" name="Group 59"/>
          <p:cNvGrpSpPr/>
          <p:nvPr/>
        </p:nvGrpSpPr>
        <p:grpSpPr>
          <a:xfrm>
            <a:off x="1310383" y="2536251"/>
            <a:ext cx="305542" cy="159715"/>
            <a:chOff x="7624916" y="1755058"/>
            <a:chExt cx="425925" cy="265471"/>
          </a:xfrm>
        </p:grpSpPr>
        <p:sp>
          <p:nvSpPr>
            <p:cNvPr id="61" name="Rectangle 60"/>
            <p:cNvSpPr/>
            <p:nvPr/>
          </p:nvSpPr>
          <p:spPr bwMode="auto">
            <a:xfrm rot="733503">
              <a:off x="7624916" y="1755058"/>
              <a:ext cx="412955" cy="26547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2" name="Isosceles Triangle 61"/>
            <p:cNvSpPr/>
            <p:nvPr/>
          </p:nvSpPr>
          <p:spPr bwMode="auto">
            <a:xfrm rot="735513" flipV="1">
              <a:off x="7634067" y="1757769"/>
              <a:ext cx="416774" cy="16418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4109959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6E8D9-B9DE-4167-AA33-746A2CF04543}"/>
              </a:ext>
            </a:extLst>
          </p:cNvPr>
          <p:cNvSpPr>
            <a:spLocks noGrp="1"/>
          </p:cNvSpPr>
          <p:nvPr>
            <p:ph type="title"/>
          </p:nvPr>
        </p:nvSpPr>
        <p:spPr>
          <a:xfrm>
            <a:off x="431516" y="291563"/>
            <a:ext cx="8481316" cy="786926"/>
          </a:xfrm>
        </p:spPr>
        <p:txBody>
          <a:bodyPr/>
          <a:lstStyle/>
          <a:p>
            <a:pPr algn="l"/>
            <a:r>
              <a:rPr lang="en-US" sz="2800" dirty="0">
                <a:solidFill>
                  <a:srgbClr val="002060"/>
                </a:solidFill>
              </a:rPr>
              <a:t>Internally Buffered Crossbar Switches (IBCS)</a:t>
            </a:r>
          </a:p>
        </p:txBody>
      </p:sp>
      <p:sp>
        <p:nvSpPr>
          <p:cNvPr id="3" name="Content Placeholder 2">
            <a:extLst>
              <a:ext uri="{FF2B5EF4-FFF2-40B4-BE49-F238E27FC236}">
                <a16:creationId xmlns:a16="http://schemas.microsoft.com/office/drawing/2014/main" id="{84715DC6-AC7B-476C-982F-DF2E05A06ED3}"/>
              </a:ext>
            </a:extLst>
          </p:cNvPr>
          <p:cNvSpPr>
            <a:spLocks noGrp="1"/>
          </p:cNvSpPr>
          <p:nvPr>
            <p:ph idx="1"/>
          </p:nvPr>
        </p:nvSpPr>
        <p:spPr>
          <a:xfrm>
            <a:off x="3742627" y="2017413"/>
            <a:ext cx="4810609" cy="2587960"/>
          </a:xfrm>
        </p:spPr>
        <p:txBody>
          <a:bodyPr>
            <a:normAutofit fontScale="85000" lnSpcReduction="10000"/>
          </a:bodyPr>
          <a:lstStyle/>
          <a:p>
            <a:r>
              <a:rPr lang="en-US" sz="1800" dirty="0"/>
              <a:t>One common baseline switch fabric architecture</a:t>
            </a:r>
          </a:p>
          <a:p>
            <a:pPr marL="0" indent="0">
              <a:buNone/>
            </a:pPr>
            <a:endParaRPr lang="en-US" sz="1800" dirty="0"/>
          </a:p>
          <a:p>
            <a:r>
              <a:rPr lang="en-US" sz="1800" dirty="0"/>
              <a:t>N ports require N</a:t>
            </a:r>
            <a:r>
              <a:rPr lang="en-US" sz="1800" baseline="30000" dirty="0"/>
              <a:t>2</a:t>
            </a:r>
            <a:r>
              <a:rPr lang="en-US" sz="1800" dirty="0"/>
              <a:t> connections</a:t>
            </a:r>
          </a:p>
          <a:p>
            <a:endParaRPr lang="en-US" sz="1800" dirty="0"/>
          </a:p>
          <a:p>
            <a:r>
              <a:rPr lang="en-US" sz="1800" dirty="0"/>
              <a:t>Buffers can be placed in various locations to manage contention and avoid dropping messages due to collision</a:t>
            </a:r>
          </a:p>
          <a:p>
            <a:pPr lvl="1"/>
            <a:r>
              <a:rPr lang="en-US" sz="1800" dirty="0"/>
              <a:t>Input queues</a:t>
            </a:r>
          </a:p>
          <a:p>
            <a:pPr lvl="1"/>
            <a:r>
              <a:rPr lang="en-US" sz="1800" dirty="0"/>
              <a:t>Output queues</a:t>
            </a:r>
          </a:p>
          <a:p>
            <a:pPr lvl="1"/>
            <a:r>
              <a:rPr lang="en-US" sz="1800" dirty="0"/>
              <a:t>Each point of connection</a:t>
            </a:r>
          </a:p>
        </p:txBody>
      </p:sp>
      <p:grpSp>
        <p:nvGrpSpPr>
          <p:cNvPr id="4" name="Group 3">
            <a:extLst>
              <a:ext uri="{FF2B5EF4-FFF2-40B4-BE49-F238E27FC236}">
                <a16:creationId xmlns:a16="http://schemas.microsoft.com/office/drawing/2014/main" id="{F38594A8-270A-4426-84AC-205A7D811323}"/>
              </a:ext>
            </a:extLst>
          </p:cNvPr>
          <p:cNvGrpSpPr/>
          <p:nvPr/>
        </p:nvGrpSpPr>
        <p:grpSpPr>
          <a:xfrm>
            <a:off x="543510" y="2119105"/>
            <a:ext cx="3037494" cy="2732632"/>
            <a:chOff x="977756" y="1773238"/>
            <a:chExt cx="5718319" cy="5144394"/>
          </a:xfrm>
        </p:grpSpPr>
        <p:grpSp>
          <p:nvGrpSpPr>
            <p:cNvPr id="5" name="Group 4">
              <a:extLst>
                <a:ext uri="{FF2B5EF4-FFF2-40B4-BE49-F238E27FC236}">
                  <a16:creationId xmlns:a16="http://schemas.microsoft.com/office/drawing/2014/main" id="{F15AB611-6A87-44D6-98F0-E970912FD94C}"/>
                </a:ext>
              </a:extLst>
            </p:cNvPr>
            <p:cNvGrpSpPr>
              <a:grpSpLocks/>
            </p:cNvGrpSpPr>
            <p:nvPr/>
          </p:nvGrpSpPr>
          <p:grpSpPr bwMode="auto">
            <a:xfrm>
              <a:off x="2297113" y="2133600"/>
              <a:ext cx="4398962" cy="2733675"/>
              <a:chOff x="1449" y="1346"/>
              <a:chExt cx="3140" cy="1726"/>
            </a:xfrm>
          </p:grpSpPr>
          <p:sp>
            <p:nvSpPr>
              <p:cNvPr id="30" name="Line 4">
                <a:extLst>
                  <a:ext uri="{FF2B5EF4-FFF2-40B4-BE49-F238E27FC236}">
                    <a16:creationId xmlns:a16="http://schemas.microsoft.com/office/drawing/2014/main" id="{E4FD7171-FE88-407C-97EF-EADB9F791DAA}"/>
                  </a:ext>
                </a:extLst>
              </p:cNvPr>
              <p:cNvSpPr>
                <a:spLocks noChangeShapeType="1"/>
              </p:cNvSpPr>
              <p:nvPr/>
            </p:nvSpPr>
            <p:spPr bwMode="auto">
              <a:xfrm>
                <a:off x="1449" y="1346"/>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
                <a:extLst>
                  <a:ext uri="{FF2B5EF4-FFF2-40B4-BE49-F238E27FC236}">
                    <a16:creationId xmlns:a16="http://schemas.microsoft.com/office/drawing/2014/main" id="{A04CCC9A-AD06-497C-AB6E-267E539AF648}"/>
                  </a:ext>
                </a:extLst>
              </p:cNvPr>
              <p:cNvSpPr>
                <a:spLocks noChangeShapeType="1"/>
              </p:cNvSpPr>
              <p:nvPr/>
            </p:nvSpPr>
            <p:spPr bwMode="auto">
              <a:xfrm>
                <a:off x="1449" y="1539"/>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6">
                <a:extLst>
                  <a:ext uri="{FF2B5EF4-FFF2-40B4-BE49-F238E27FC236}">
                    <a16:creationId xmlns:a16="http://schemas.microsoft.com/office/drawing/2014/main" id="{EB583B73-0889-4A63-89C2-2B37E8DEBC82}"/>
                  </a:ext>
                </a:extLst>
              </p:cNvPr>
              <p:cNvSpPr>
                <a:spLocks noChangeShapeType="1"/>
              </p:cNvSpPr>
              <p:nvPr/>
            </p:nvSpPr>
            <p:spPr bwMode="auto">
              <a:xfrm>
                <a:off x="1449" y="1731"/>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7">
                <a:extLst>
                  <a:ext uri="{FF2B5EF4-FFF2-40B4-BE49-F238E27FC236}">
                    <a16:creationId xmlns:a16="http://schemas.microsoft.com/office/drawing/2014/main" id="{4A3315A6-A071-4979-B267-EFBF4CA66A98}"/>
                  </a:ext>
                </a:extLst>
              </p:cNvPr>
              <p:cNvSpPr>
                <a:spLocks noChangeShapeType="1"/>
              </p:cNvSpPr>
              <p:nvPr/>
            </p:nvSpPr>
            <p:spPr bwMode="auto">
              <a:xfrm>
                <a:off x="1449" y="2116"/>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8">
                <a:extLst>
                  <a:ext uri="{FF2B5EF4-FFF2-40B4-BE49-F238E27FC236}">
                    <a16:creationId xmlns:a16="http://schemas.microsoft.com/office/drawing/2014/main" id="{D568C653-5BB2-49F5-B2B9-FB2DF4315CC9}"/>
                  </a:ext>
                </a:extLst>
              </p:cNvPr>
              <p:cNvSpPr>
                <a:spLocks noChangeShapeType="1"/>
              </p:cNvSpPr>
              <p:nvPr/>
            </p:nvSpPr>
            <p:spPr bwMode="auto">
              <a:xfrm>
                <a:off x="1449" y="1924"/>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9">
                <a:extLst>
                  <a:ext uri="{FF2B5EF4-FFF2-40B4-BE49-F238E27FC236}">
                    <a16:creationId xmlns:a16="http://schemas.microsoft.com/office/drawing/2014/main" id="{4799651E-C753-4B91-9FA0-454BA5A78DAF}"/>
                  </a:ext>
                </a:extLst>
              </p:cNvPr>
              <p:cNvSpPr>
                <a:spLocks noChangeShapeType="1"/>
              </p:cNvSpPr>
              <p:nvPr/>
            </p:nvSpPr>
            <p:spPr bwMode="auto">
              <a:xfrm>
                <a:off x="1449" y="2302"/>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0">
                <a:extLst>
                  <a:ext uri="{FF2B5EF4-FFF2-40B4-BE49-F238E27FC236}">
                    <a16:creationId xmlns:a16="http://schemas.microsoft.com/office/drawing/2014/main" id="{AE47CB94-1F2A-4EF8-B337-3AEEC8C5FE12}"/>
                  </a:ext>
                </a:extLst>
              </p:cNvPr>
              <p:cNvSpPr>
                <a:spLocks noChangeShapeType="1"/>
              </p:cNvSpPr>
              <p:nvPr/>
            </p:nvSpPr>
            <p:spPr bwMode="auto">
              <a:xfrm>
                <a:off x="1449" y="2495"/>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1">
                <a:extLst>
                  <a:ext uri="{FF2B5EF4-FFF2-40B4-BE49-F238E27FC236}">
                    <a16:creationId xmlns:a16="http://schemas.microsoft.com/office/drawing/2014/main" id="{D2450624-9BCA-49BA-A272-B916F7B8CF3B}"/>
                  </a:ext>
                </a:extLst>
              </p:cNvPr>
              <p:cNvSpPr>
                <a:spLocks noChangeShapeType="1"/>
              </p:cNvSpPr>
              <p:nvPr/>
            </p:nvSpPr>
            <p:spPr bwMode="auto">
              <a:xfrm>
                <a:off x="1449" y="2687"/>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2">
                <a:extLst>
                  <a:ext uri="{FF2B5EF4-FFF2-40B4-BE49-F238E27FC236}">
                    <a16:creationId xmlns:a16="http://schemas.microsoft.com/office/drawing/2014/main" id="{86EEB5B0-866F-4A77-A2BB-F7BDAC8C9E0D}"/>
                  </a:ext>
                </a:extLst>
              </p:cNvPr>
              <p:cNvSpPr>
                <a:spLocks noChangeShapeType="1"/>
              </p:cNvSpPr>
              <p:nvPr/>
            </p:nvSpPr>
            <p:spPr bwMode="auto">
              <a:xfrm>
                <a:off x="1449" y="3072"/>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3">
                <a:extLst>
                  <a:ext uri="{FF2B5EF4-FFF2-40B4-BE49-F238E27FC236}">
                    <a16:creationId xmlns:a16="http://schemas.microsoft.com/office/drawing/2014/main" id="{B325D0BD-7D23-40C0-B92E-FE91AF85A8C6}"/>
                  </a:ext>
                </a:extLst>
              </p:cNvPr>
              <p:cNvSpPr>
                <a:spLocks noChangeShapeType="1"/>
              </p:cNvSpPr>
              <p:nvPr/>
            </p:nvSpPr>
            <p:spPr bwMode="auto">
              <a:xfrm>
                <a:off x="1449" y="2880"/>
                <a:ext cx="3140"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5">
              <a:extLst>
                <a:ext uri="{FF2B5EF4-FFF2-40B4-BE49-F238E27FC236}">
                  <a16:creationId xmlns:a16="http://schemas.microsoft.com/office/drawing/2014/main" id="{DD7649BC-2E75-4565-B138-CE05E8EA9508}"/>
                </a:ext>
              </a:extLst>
            </p:cNvPr>
            <p:cNvGrpSpPr>
              <a:grpSpLocks/>
            </p:cNvGrpSpPr>
            <p:nvPr/>
          </p:nvGrpSpPr>
          <p:grpSpPr bwMode="auto">
            <a:xfrm rot="-5400000">
              <a:off x="2896394" y="2447132"/>
              <a:ext cx="4083050" cy="2735262"/>
              <a:chOff x="1449" y="1346"/>
              <a:chExt cx="3140" cy="1726"/>
            </a:xfrm>
          </p:grpSpPr>
          <p:sp>
            <p:nvSpPr>
              <p:cNvPr id="20" name="Line 15">
                <a:extLst>
                  <a:ext uri="{FF2B5EF4-FFF2-40B4-BE49-F238E27FC236}">
                    <a16:creationId xmlns:a16="http://schemas.microsoft.com/office/drawing/2014/main" id="{4241FDD0-D706-49A6-8D19-1CA5A3FDEBF6}"/>
                  </a:ext>
                </a:extLst>
              </p:cNvPr>
              <p:cNvSpPr>
                <a:spLocks noChangeShapeType="1"/>
              </p:cNvSpPr>
              <p:nvPr/>
            </p:nvSpPr>
            <p:spPr bwMode="auto">
              <a:xfrm>
                <a:off x="1449" y="1346"/>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6">
                <a:extLst>
                  <a:ext uri="{FF2B5EF4-FFF2-40B4-BE49-F238E27FC236}">
                    <a16:creationId xmlns:a16="http://schemas.microsoft.com/office/drawing/2014/main" id="{D60BCF1F-ACEE-41F7-8519-0761AA18E3D9}"/>
                  </a:ext>
                </a:extLst>
              </p:cNvPr>
              <p:cNvSpPr>
                <a:spLocks noChangeShapeType="1"/>
              </p:cNvSpPr>
              <p:nvPr/>
            </p:nvSpPr>
            <p:spPr bwMode="auto">
              <a:xfrm>
                <a:off x="1449" y="1539"/>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7">
                <a:extLst>
                  <a:ext uri="{FF2B5EF4-FFF2-40B4-BE49-F238E27FC236}">
                    <a16:creationId xmlns:a16="http://schemas.microsoft.com/office/drawing/2014/main" id="{C6A038E1-D8F3-4CF5-906A-817585D4EF73}"/>
                  </a:ext>
                </a:extLst>
              </p:cNvPr>
              <p:cNvSpPr>
                <a:spLocks noChangeShapeType="1"/>
              </p:cNvSpPr>
              <p:nvPr/>
            </p:nvSpPr>
            <p:spPr bwMode="auto">
              <a:xfrm>
                <a:off x="1449" y="1731"/>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8">
                <a:extLst>
                  <a:ext uri="{FF2B5EF4-FFF2-40B4-BE49-F238E27FC236}">
                    <a16:creationId xmlns:a16="http://schemas.microsoft.com/office/drawing/2014/main" id="{F54ECCC1-3EDC-4BA4-9CA7-0841848CC215}"/>
                  </a:ext>
                </a:extLst>
              </p:cNvPr>
              <p:cNvSpPr>
                <a:spLocks noChangeShapeType="1"/>
              </p:cNvSpPr>
              <p:nvPr/>
            </p:nvSpPr>
            <p:spPr bwMode="auto">
              <a:xfrm>
                <a:off x="1449" y="2116"/>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9">
                <a:extLst>
                  <a:ext uri="{FF2B5EF4-FFF2-40B4-BE49-F238E27FC236}">
                    <a16:creationId xmlns:a16="http://schemas.microsoft.com/office/drawing/2014/main" id="{5C3F5730-0A1A-4CEA-89BD-C71C548546C7}"/>
                  </a:ext>
                </a:extLst>
              </p:cNvPr>
              <p:cNvSpPr>
                <a:spLocks noChangeShapeType="1"/>
              </p:cNvSpPr>
              <p:nvPr/>
            </p:nvSpPr>
            <p:spPr bwMode="auto">
              <a:xfrm>
                <a:off x="1449" y="1924"/>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0">
                <a:extLst>
                  <a:ext uri="{FF2B5EF4-FFF2-40B4-BE49-F238E27FC236}">
                    <a16:creationId xmlns:a16="http://schemas.microsoft.com/office/drawing/2014/main" id="{A3E6FF20-6C61-4612-948F-C30118EE843B}"/>
                  </a:ext>
                </a:extLst>
              </p:cNvPr>
              <p:cNvSpPr>
                <a:spLocks noChangeShapeType="1"/>
              </p:cNvSpPr>
              <p:nvPr/>
            </p:nvSpPr>
            <p:spPr bwMode="auto">
              <a:xfrm>
                <a:off x="1449" y="2302"/>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1">
                <a:extLst>
                  <a:ext uri="{FF2B5EF4-FFF2-40B4-BE49-F238E27FC236}">
                    <a16:creationId xmlns:a16="http://schemas.microsoft.com/office/drawing/2014/main" id="{1D913C93-9E81-4B9B-BFC7-17DF50C5230E}"/>
                  </a:ext>
                </a:extLst>
              </p:cNvPr>
              <p:cNvSpPr>
                <a:spLocks noChangeShapeType="1"/>
              </p:cNvSpPr>
              <p:nvPr/>
            </p:nvSpPr>
            <p:spPr bwMode="auto">
              <a:xfrm>
                <a:off x="1449" y="2495"/>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2">
                <a:extLst>
                  <a:ext uri="{FF2B5EF4-FFF2-40B4-BE49-F238E27FC236}">
                    <a16:creationId xmlns:a16="http://schemas.microsoft.com/office/drawing/2014/main" id="{9EF2EE04-E3B4-4FAC-9683-403367127C88}"/>
                  </a:ext>
                </a:extLst>
              </p:cNvPr>
              <p:cNvSpPr>
                <a:spLocks noChangeShapeType="1"/>
              </p:cNvSpPr>
              <p:nvPr/>
            </p:nvSpPr>
            <p:spPr bwMode="auto">
              <a:xfrm>
                <a:off x="1449" y="2687"/>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3">
                <a:extLst>
                  <a:ext uri="{FF2B5EF4-FFF2-40B4-BE49-F238E27FC236}">
                    <a16:creationId xmlns:a16="http://schemas.microsoft.com/office/drawing/2014/main" id="{705E752E-7637-4D38-A660-1DF191FA5D1C}"/>
                  </a:ext>
                </a:extLst>
              </p:cNvPr>
              <p:cNvSpPr>
                <a:spLocks noChangeShapeType="1"/>
              </p:cNvSpPr>
              <p:nvPr/>
            </p:nvSpPr>
            <p:spPr bwMode="auto">
              <a:xfrm>
                <a:off x="1449" y="3072"/>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4">
                <a:extLst>
                  <a:ext uri="{FF2B5EF4-FFF2-40B4-BE49-F238E27FC236}">
                    <a16:creationId xmlns:a16="http://schemas.microsoft.com/office/drawing/2014/main" id="{3FE6B17D-5964-4722-8C2D-B23145779529}"/>
                  </a:ext>
                </a:extLst>
              </p:cNvPr>
              <p:cNvSpPr>
                <a:spLocks noChangeShapeType="1"/>
              </p:cNvSpPr>
              <p:nvPr/>
            </p:nvSpPr>
            <p:spPr bwMode="auto">
              <a:xfrm>
                <a:off x="1449" y="2880"/>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6">
              <a:extLst>
                <a:ext uri="{FF2B5EF4-FFF2-40B4-BE49-F238E27FC236}">
                  <a16:creationId xmlns:a16="http://schemas.microsoft.com/office/drawing/2014/main" id="{51B765AD-0760-432B-8CA4-92A1F1E482CA}"/>
                </a:ext>
              </a:extLst>
            </p:cNvPr>
            <p:cNvSpPr>
              <a:spLocks noChangeArrowheads="1"/>
            </p:cNvSpPr>
            <p:nvPr/>
          </p:nvSpPr>
          <p:spPr bwMode="auto">
            <a:xfrm>
              <a:off x="4427175" y="6008687"/>
              <a:ext cx="1326289" cy="908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59" tIns="33335" rIns="67859" bIns="33335">
              <a:spAutoFit/>
            </a:bodyPr>
            <a:lstStyle/>
            <a:p>
              <a:pPr algn="ctr" eaLnBrk="0" hangingPunct="0"/>
              <a:r>
                <a:rPr lang="en-US" altLang="en-US" sz="1350" b="1"/>
                <a:t>Output</a:t>
              </a:r>
            </a:p>
            <a:p>
              <a:pPr algn="ctr" eaLnBrk="0" hangingPunct="0"/>
              <a:r>
                <a:rPr lang="en-US" altLang="en-US" sz="1350" b="1"/>
                <a:t>Ports</a:t>
              </a:r>
            </a:p>
          </p:txBody>
        </p:sp>
        <p:sp>
          <p:nvSpPr>
            <p:cNvPr id="8" name="Rectangle 7">
              <a:extLst>
                <a:ext uri="{FF2B5EF4-FFF2-40B4-BE49-F238E27FC236}">
                  <a16:creationId xmlns:a16="http://schemas.microsoft.com/office/drawing/2014/main" id="{70167F8D-D3B6-4837-86BD-53C5AC45AD95}"/>
                </a:ext>
              </a:extLst>
            </p:cNvPr>
            <p:cNvSpPr>
              <a:spLocks noChangeArrowheads="1"/>
            </p:cNvSpPr>
            <p:nvPr/>
          </p:nvSpPr>
          <p:spPr bwMode="auto">
            <a:xfrm>
              <a:off x="977756" y="3013076"/>
              <a:ext cx="1090903" cy="908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59" tIns="33335" rIns="67859" bIns="33335">
              <a:spAutoFit/>
            </a:bodyPr>
            <a:lstStyle/>
            <a:p>
              <a:pPr algn="ctr" eaLnBrk="0" hangingPunct="0"/>
              <a:r>
                <a:rPr lang="en-US" altLang="en-US" sz="1350" b="1"/>
                <a:t>Input</a:t>
              </a:r>
            </a:p>
            <a:p>
              <a:pPr algn="ctr" eaLnBrk="0" hangingPunct="0"/>
              <a:r>
                <a:rPr lang="en-US" altLang="en-US" sz="1350" b="1"/>
                <a:t>Ports</a:t>
              </a:r>
            </a:p>
          </p:txBody>
        </p:sp>
        <p:grpSp>
          <p:nvGrpSpPr>
            <p:cNvPr id="9" name="Group 8">
              <a:extLst>
                <a:ext uri="{FF2B5EF4-FFF2-40B4-BE49-F238E27FC236}">
                  <a16:creationId xmlns:a16="http://schemas.microsoft.com/office/drawing/2014/main" id="{D1BA08E6-EA62-4E5A-B301-45972925024C}"/>
                </a:ext>
              </a:extLst>
            </p:cNvPr>
            <p:cNvGrpSpPr>
              <a:grpSpLocks/>
            </p:cNvGrpSpPr>
            <p:nvPr/>
          </p:nvGrpSpPr>
          <p:grpSpPr bwMode="auto">
            <a:xfrm rot="-10800000">
              <a:off x="2282825" y="2130425"/>
              <a:ext cx="301625" cy="2733675"/>
              <a:chOff x="1449" y="1346"/>
              <a:chExt cx="3140" cy="1726"/>
            </a:xfrm>
          </p:grpSpPr>
          <p:sp>
            <p:nvSpPr>
              <p:cNvPr id="10" name="Line 28">
                <a:extLst>
                  <a:ext uri="{FF2B5EF4-FFF2-40B4-BE49-F238E27FC236}">
                    <a16:creationId xmlns:a16="http://schemas.microsoft.com/office/drawing/2014/main" id="{E73DE232-DDB7-46ED-9185-0BDC2833097D}"/>
                  </a:ext>
                </a:extLst>
              </p:cNvPr>
              <p:cNvSpPr>
                <a:spLocks noChangeShapeType="1"/>
              </p:cNvSpPr>
              <p:nvPr/>
            </p:nvSpPr>
            <p:spPr bwMode="auto">
              <a:xfrm>
                <a:off x="1449" y="1346"/>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9">
                <a:extLst>
                  <a:ext uri="{FF2B5EF4-FFF2-40B4-BE49-F238E27FC236}">
                    <a16:creationId xmlns:a16="http://schemas.microsoft.com/office/drawing/2014/main" id="{7D33295E-7F52-4B05-8A32-2FB2B34901E3}"/>
                  </a:ext>
                </a:extLst>
              </p:cNvPr>
              <p:cNvSpPr>
                <a:spLocks noChangeShapeType="1"/>
              </p:cNvSpPr>
              <p:nvPr/>
            </p:nvSpPr>
            <p:spPr bwMode="auto">
              <a:xfrm>
                <a:off x="1449" y="1539"/>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30">
                <a:extLst>
                  <a:ext uri="{FF2B5EF4-FFF2-40B4-BE49-F238E27FC236}">
                    <a16:creationId xmlns:a16="http://schemas.microsoft.com/office/drawing/2014/main" id="{BE88E08E-EC18-45C7-83AD-83FA86946E01}"/>
                  </a:ext>
                </a:extLst>
              </p:cNvPr>
              <p:cNvSpPr>
                <a:spLocks noChangeShapeType="1"/>
              </p:cNvSpPr>
              <p:nvPr/>
            </p:nvSpPr>
            <p:spPr bwMode="auto">
              <a:xfrm>
                <a:off x="1449" y="1731"/>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31">
                <a:extLst>
                  <a:ext uri="{FF2B5EF4-FFF2-40B4-BE49-F238E27FC236}">
                    <a16:creationId xmlns:a16="http://schemas.microsoft.com/office/drawing/2014/main" id="{BC71BD53-87A8-4EAF-B816-6493344C4797}"/>
                  </a:ext>
                </a:extLst>
              </p:cNvPr>
              <p:cNvSpPr>
                <a:spLocks noChangeShapeType="1"/>
              </p:cNvSpPr>
              <p:nvPr/>
            </p:nvSpPr>
            <p:spPr bwMode="auto">
              <a:xfrm>
                <a:off x="1449" y="2116"/>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2">
                <a:extLst>
                  <a:ext uri="{FF2B5EF4-FFF2-40B4-BE49-F238E27FC236}">
                    <a16:creationId xmlns:a16="http://schemas.microsoft.com/office/drawing/2014/main" id="{BA340DC0-19EA-409F-B04C-A9D2EEB2FF1E}"/>
                  </a:ext>
                </a:extLst>
              </p:cNvPr>
              <p:cNvSpPr>
                <a:spLocks noChangeShapeType="1"/>
              </p:cNvSpPr>
              <p:nvPr/>
            </p:nvSpPr>
            <p:spPr bwMode="auto">
              <a:xfrm>
                <a:off x="1449" y="1924"/>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33">
                <a:extLst>
                  <a:ext uri="{FF2B5EF4-FFF2-40B4-BE49-F238E27FC236}">
                    <a16:creationId xmlns:a16="http://schemas.microsoft.com/office/drawing/2014/main" id="{67FF0A36-5FAB-47B9-BD4B-6814F1F4C038}"/>
                  </a:ext>
                </a:extLst>
              </p:cNvPr>
              <p:cNvSpPr>
                <a:spLocks noChangeShapeType="1"/>
              </p:cNvSpPr>
              <p:nvPr/>
            </p:nvSpPr>
            <p:spPr bwMode="auto">
              <a:xfrm>
                <a:off x="1449" y="2302"/>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4">
                <a:extLst>
                  <a:ext uri="{FF2B5EF4-FFF2-40B4-BE49-F238E27FC236}">
                    <a16:creationId xmlns:a16="http://schemas.microsoft.com/office/drawing/2014/main" id="{0D122907-842E-441F-A258-50D9D735B3AC}"/>
                  </a:ext>
                </a:extLst>
              </p:cNvPr>
              <p:cNvSpPr>
                <a:spLocks noChangeShapeType="1"/>
              </p:cNvSpPr>
              <p:nvPr/>
            </p:nvSpPr>
            <p:spPr bwMode="auto">
              <a:xfrm>
                <a:off x="1449" y="2495"/>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35">
                <a:extLst>
                  <a:ext uri="{FF2B5EF4-FFF2-40B4-BE49-F238E27FC236}">
                    <a16:creationId xmlns:a16="http://schemas.microsoft.com/office/drawing/2014/main" id="{BC7C1318-E3E1-48B2-8610-54996A5DEDBD}"/>
                  </a:ext>
                </a:extLst>
              </p:cNvPr>
              <p:cNvSpPr>
                <a:spLocks noChangeShapeType="1"/>
              </p:cNvSpPr>
              <p:nvPr/>
            </p:nvSpPr>
            <p:spPr bwMode="auto">
              <a:xfrm>
                <a:off x="1449" y="2687"/>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36">
                <a:extLst>
                  <a:ext uri="{FF2B5EF4-FFF2-40B4-BE49-F238E27FC236}">
                    <a16:creationId xmlns:a16="http://schemas.microsoft.com/office/drawing/2014/main" id="{B0D08F67-B0C1-47E9-9332-F00531F56FFC}"/>
                  </a:ext>
                </a:extLst>
              </p:cNvPr>
              <p:cNvSpPr>
                <a:spLocks noChangeShapeType="1"/>
              </p:cNvSpPr>
              <p:nvPr/>
            </p:nvSpPr>
            <p:spPr bwMode="auto">
              <a:xfrm>
                <a:off x="1449" y="3072"/>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37">
                <a:extLst>
                  <a:ext uri="{FF2B5EF4-FFF2-40B4-BE49-F238E27FC236}">
                    <a16:creationId xmlns:a16="http://schemas.microsoft.com/office/drawing/2014/main" id="{EACFF9CE-25C0-4B7A-BA40-70D8D65414EF}"/>
                  </a:ext>
                </a:extLst>
              </p:cNvPr>
              <p:cNvSpPr>
                <a:spLocks noChangeShapeType="1"/>
              </p:cNvSpPr>
              <p:nvPr/>
            </p:nvSpPr>
            <p:spPr bwMode="auto">
              <a:xfrm>
                <a:off x="1449" y="2880"/>
                <a:ext cx="3140" cy="0"/>
              </a:xfrm>
              <a:prstGeom prst="line">
                <a:avLst/>
              </a:prstGeom>
              <a:noFill/>
              <a:ln w="5080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0" name="Rectangle 3">
            <a:extLst>
              <a:ext uri="{FF2B5EF4-FFF2-40B4-BE49-F238E27FC236}">
                <a16:creationId xmlns:a16="http://schemas.microsoft.com/office/drawing/2014/main" id="{9D7DE7F4-618D-4948-93C6-9182251C07EE}"/>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246554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32</a:t>
            </a:fld>
            <a:r>
              <a:rPr lang="en-US" altLang="en-US"/>
              <a:t> </a:t>
            </a:r>
          </a:p>
        </p:txBody>
      </p:sp>
      <p:sp>
        <p:nvSpPr>
          <p:cNvPr id="4" name="Text Box 2"/>
          <p:cNvSpPr txBox="1">
            <a:spLocks noChangeArrowheads="1"/>
          </p:cNvSpPr>
          <p:nvPr/>
        </p:nvSpPr>
        <p:spPr bwMode="auto">
          <a:xfrm>
            <a:off x="399818" y="458788"/>
            <a:ext cx="4567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Difference Between Hub and Switch</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grpSp>
        <p:nvGrpSpPr>
          <p:cNvPr id="3" name="Group 2"/>
          <p:cNvGrpSpPr/>
          <p:nvPr/>
        </p:nvGrpSpPr>
        <p:grpSpPr>
          <a:xfrm>
            <a:off x="554339" y="1994328"/>
            <a:ext cx="7779775" cy="3166926"/>
            <a:chOff x="582561" y="2316061"/>
            <a:chExt cx="7779775" cy="3166926"/>
          </a:xfrm>
        </p:grpSpPr>
        <p:pic>
          <p:nvPicPr>
            <p:cNvPr id="53258" name="Picture 10" descr="Switched Ethernet (Data Communications and Networ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61" y="2316061"/>
              <a:ext cx="7779775" cy="316692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283247" y="3765756"/>
              <a:ext cx="235116" cy="122902"/>
              <a:chOff x="7624916" y="1755058"/>
              <a:chExt cx="425925" cy="265471"/>
            </a:xfrm>
            <a:solidFill>
              <a:srgbClr val="FFCCFF"/>
            </a:solidFill>
          </p:grpSpPr>
          <p:sp>
            <p:nvSpPr>
              <p:cNvPr id="14" name="Rectangle 13"/>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5" name="Isosceles Triangle 14"/>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16" name="Group 15"/>
            <p:cNvGrpSpPr/>
            <p:nvPr/>
          </p:nvGrpSpPr>
          <p:grpSpPr>
            <a:xfrm>
              <a:off x="6019802" y="3851789"/>
              <a:ext cx="235116" cy="122902"/>
              <a:chOff x="7624916" y="1755058"/>
              <a:chExt cx="425925" cy="265471"/>
            </a:xfrm>
            <a:solidFill>
              <a:srgbClr val="FFCCFF"/>
            </a:solidFill>
          </p:grpSpPr>
          <p:sp>
            <p:nvSpPr>
              <p:cNvPr id="17" name="Rectangle 1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8" name="Isosceles Triangle 17"/>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19" name="Group 18"/>
            <p:cNvGrpSpPr/>
            <p:nvPr/>
          </p:nvGrpSpPr>
          <p:grpSpPr>
            <a:xfrm>
              <a:off x="3003756" y="3778046"/>
              <a:ext cx="235116" cy="122902"/>
              <a:chOff x="7624916" y="1755058"/>
              <a:chExt cx="425925" cy="265471"/>
            </a:xfrm>
            <a:solidFill>
              <a:srgbClr val="FFCCFF"/>
            </a:solidFill>
          </p:grpSpPr>
          <p:sp>
            <p:nvSpPr>
              <p:cNvPr id="20" name="Rectangle 19"/>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1" name="Isosceles Triangle 2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22" name="Group 21"/>
            <p:cNvGrpSpPr/>
            <p:nvPr/>
          </p:nvGrpSpPr>
          <p:grpSpPr>
            <a:xfrm>
              <a:off x="1688692" y="3237273"/>
              <a:ext cx="235116" cy="122902"/>
              <a:chOff x="7624916" y="1755058"/>
              <a:chExt cx="425925" cy="265471"/>
            </a:xfrm>
            <a:solidFill>
              <a:srgbClr val="FFCCFF"/>
            </a:solidFill>
          </p:grpSpPr>
          <p:sp>
            <p:nvSpPr>
              <p:cNvPr id="23" name="Rectangle 2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4" name="Isosceles Triangle 23"/>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25" name="Group 24"/>
            <p:cNvGrpSpPr/>
            <p:nvPr/>
          </p:nvGrpSpPr>
          <p:grpSpPr>
            <a:xfrm>
              <a:off x="2433486" y="3967318"/>
              <a:ext cx="235116" cy="122902"/>
              <a:chOff x="7624916" y="1755058"/>
              <a:chExt cx="425925" cy="265471"/>
            </a:xfrm>
            <a:solidFill>
              <a:srgbClr val="FFCCFF"/>
            </a:solidFill>
          </p:grpSpPr>
          <p:sp>
            <p:nvSpPr>
              <p:cNvPr id="26" name="Rectangle 25"/>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7" name="Isosceles Triangle 26"/>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28" name="Group 27"/>
            <p:cNvGrpSpPr/>
            <p:nvPr/>
          </p:nvGrpSpPr>
          <p:grpSpPr>
            <a:xfrm>
              <a:off x="1981202" y="3706762"/>
              <a:ext cx="235116" cy="122902"/>
              <a:chOff x="7624916" y="1755058"/>
              <a:chExt cx="425925" cy="265471"/>
            </a:xfrm>
            <a:solidFill>
              <a:srgbClr val="FFCCFF"/>
            </a:solidFill>
          </p:grpSpPr>
          <p:sp>
            <p:nvSpPr>
              <p:cNvPr id="29" name="Rectangle 2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30" name="Isosceles Triangle 2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cxnSp>
          <p:nvCxnSpPr>
            <p:cNvPr id="7" name="Straight Arrow Connector 6"/>
            <p:cNvCxnSpPr/>
            <p:nvPr/>
          </p:nvCxnSpPr>
          <p:spPr bwMode="auto">
            <a:xfrm flipH="1" flipV="1">
              <a:off x="2883310" y="3524865"/>
              <a:ext cx="176980" cy="169606"/>
            </a:xfrm>
            <a:prstGeom prst="straightConnector1">
              <a:avLst/>
            </a:prstGeom>
            <a:solidFill>
              <a:schemeClr val="accent1"/>
            </a:solidFill>
            <a:ln w="9525" cap="flat" cmpd="sng" algn="ctr">
              <a:solidFill>
                <a:srgbClr val="FF0000"/>
              </a:solidFill>
              <a:prstDash val="sysDash"/>
              <a:round/>
              <a:headEnd type="none" w="med" len="med"/>
              <a:tailEnd type="triangle"/>
            </a:ln>
            <a:effectLst/>
          </p:spPr>
        </p:cxnSp>
        <p:cxnSp>
          <p:nvCxnSpPr>
            <p:cNvPr id="33" name="Straight Arrow Connector 32"/>
            <p:cNvCxnSpPr/>
            <p:nvPr/>
          </p:nvCxnSpPr>
          <p:spPr bwMode="auto">
            <a:xfrm flipH="1">
              <a:off x="2490021" y="4181168"/>
              <a:ext cx="2457" cy="24826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5" name="Straight Arrow Connector 34"/>
            <p:cNvCxnSpPr/>
            <p:nvPr/>
          </p:nvCxnSpPr>
          <p:spPr bwMode="auto">
            <a:xfrm flipH="1">
              <a:off x="1720648" y="3841955"/>
              <a:ext cx="181894" cy="17206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7" name="Straight Arrow Connector 36"/>
            <p:cNvCxnSpPr/>
            <p:nvPr/>
          </p:nvCxnSpPr>
          <p:spPr bwMode="auto">
            <a:xfrm flipH="1">
              <a:off x="1430594" y="3374923"/>
              <a:ext cx="263013" cy="1720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39" name="Straight Arrow Connector 38"/>
            <p:cNvCxnSpPr/>
            <p:nvPr/>
          </p:nvCxnSpPr>
          <p:spPr bwMode="auto">
            <a:xfrm flipH="1">
              <a:off x="5995222" y="4068097"/>
              <a:ext cx="181894" cy="17206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40" name="Straight Arrow Connector 39"/>
            <p:cNvCxnSpPr/>
            <p:nvPr/>
          </p:nvCxnSpPr>
          <p:spPr bwMode="auto">
            <a:xfrm flipH="1" flipV="1">
              <a:off x="7172632" y="3515033"/>
              <a:ext cx="176980" cy="169606"/>
            </a:xfrm>
            <a:prstGeom prst="straightConnector1">
              <a:avLst/>
            </a:prstGeom>
            <a:solidFill>
              <a:schemeClr val="accent1"/>
            </a:solidFill>
            <a:ln w="9525" cap="flat" cmpd="sng" algn="ctr">
              <a:solidFill>
                <a:srgbClr val="FF0000"/>
              </a:solidFill>
              <a:prstDash val="sysDash"/>
              <a:round/>
              <a:headEnd type="none" w="med" len="med"/>
              <a:tailEnd type="triangle"/>
            </a:ln>
            <a:effectLst/>
          </p:spPr>
        </p:cxnSp>
      </p:grpSp>
      <p:sp>
        <p:nvSpPr>
          <p:cNvPr id="41" name="TextBox 40"/>
          <p:cNvSpPr txBox="1"/>
          <p:nvPr/>
        </p:nvSpPr>
        <p:spPr>
          <a:xfrm>
            <a:off x="2991804" y="1270386"/>
            <a:ext cx="2482919" cy="369332"/>
          </a:xfrm>
          <a:prstGeom prst="rect">
            <a:avLst/>
          </a:prstGeom>
          <a:noFill/>
        </p:spPr>
        <p:txBody>
          <a:bodyPr wrap="square" rtlCol="0">
            <a:spAutoFit/>
          </a:bodyPr>
          <a:lstStyle/>
          <a:p>
            <a:r>
              <a:rPr lang="en-US" dirty="0">
                <a:latin typeface="Arial Narrow" panose="020B0606020202030204" pitchFamily="34" charset="0"/>
              </a:rPr>
              <a:t>Local Area Network (LAN)</a:t>
            </a:r>
          </a:p>
        </p:txBody>
      </p:sp>
      <p:sp>
        <p:nvSpPr>
          <p:cNvPr id="32" name="TextBox 31"/>
          <p:cNvSpPr txBox="1"/>
          <p:nvPr/>
        </p:nvSpPr>
        <p:spPr>
          <a:xfrm>
            <a:off x="931969" y="5326922"/>
            <a:ext cx="3442475" cy="944874"/>
          </a:xfrm>
          <a:prstGeom prst="rect">
            <a:avLst/>
          </a:prstGeom>
          <a:noFill/>
        </p:spPr>
        <p:txBody>
          <a:bodyPr wrap="square" rtlCol="0">
            <a:spAutoFit/>
          </a:bodyPr>
          <a:lstStyle/>
          <a:p>
            <a:pPr marL="285750" indent="-285750">
              <a:lnSpc>
                <a:spcPct val="102000"/>
              </a:lnSpc>
              <a:spcBef>
                <a:spcPts val="600"/>
              </a:spcBef>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Hub links devices together with Ethernet cables.</a:t>
            </a:r>
          </a:p>
          <a:p>
            <a:pPr marL="285750" indent="-285750">
              <a:lnSpc>
                <a:spcPct val="105000"/>
              </a:lnSpc>
              <a:spcBef>
                <a:spcPts val="600"/>
              </a:spcBef>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Still a collision domain.</a:t>
            </a:r>
          </a:p>
        </p:txBody>
      </p:sp>
      <p:sp>
        <p:nvSpPr>
          <p:cNvPr id="34" name="TextBox 33"/>
          <p:cNvSpPr txBox="1"/>
          <p:nvPr/>
        </p:nvSpPr>
        <p:spPr>
          <a:xfrm>
            <a:off x="4939525" y="5309989"/>
            <a:ext cx="3702120" cy="944874"/>
          </a:xfrm>
          <a:prstGeom prst="rect">
            <a:avLst/>
          </a:prstGeom>
          <a:noFill/>
        </p:spPr>
        <p:txBody>
          <a:bodyPr wrap="square" rtlCol="0">
            <a:spAutoFit/>
          </a:bodyPr>
          <a:lstStyle/>
          <a:p>
            <a:pPr marL="285750" indent="-285750">
              <a:lnSpc>
                <a:spcPct val="102000"/>
              </a:lnSpc>
              <a:spcBef>
                <a:spcPts val="600"/>
              </a:spcBef>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A switch forwards message only to the destination MAC address.</a:t>
            </a:r>
          </a:p>
          <a:p>
            <a:pPr marL="285750" indent="-285750">
              <a:lnSpc>
                <a:spcPct val="105000"/>
              </a:lnSpc>
              <a:spcBef>
                <a:spcPts val="600"/>
              </a:spcBef>
              <a:buClr>
                <a:srgbClr val="FF0000"/>
              </a:buClr>
              <a:buFont typeface="Arial" panose="020B0604020202020204" pitchFamily="34" charset="0"/>
              <a:buChar char="•"/>
            </a:pPr>
            <a:r>
              <a:rPr lang="en-US" sz="1600" i="0" dirty="0">
                <a:latin typeface="Calibri" panose="020F0502020204030204" pitchFamily="34" charset="0"/>
                <a:cs typeface="Calibri" panose="020F0502020204030204" pitchFamily="34" charset="0"/>
              </a:rPr>
              <a:t>Can avoid collisions in many cases</a:t>
            </a:r>
          </a:p>
        </p:txBody>
      </p:sp>
    </p:spTree>
    <p:extLst>
      <p:ext uri="{BB962C8B-B14F-4D97-AF65-F5344CB8AC3E}">
        <p14:creationId xmlns:p14="http://schemas.microsoft.com/office/powerpoint/2010/main" val="2663863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616C-B271-42AE-82A3-E9F11E67A450}"/>
              </a:ext>
            </a:extLst>
          </p:cNvPr>
          <p:cNvSpPr>
            <a:spLocks noGrp="1"/>
          </p:cNvSpPr>
          <p:nvPr>
            <p:ph type="title"/>
          </p:nvPr>
        </p:nvSpPr>
        <p:spPr>
          <a:xfrm>
            <a:off x="471170" y="427661"/>
            <a:ext cx="6751562" cy="1143000"/>
          </a:xfrm>
        </p:spPr>
        <p:txBody>
          <a:bodyPr/>
          <a:lstStyle/>
          <a:p>
            <a:pPr algn="l"/>
            <a:r>
              <a:rPr lang="en-US" sz="2800" dirty="0">
                <a:solidFill>
                  <a:srgbClr val="002060"/>
                </a:solidFill>
                <a:latin typeface="Arial Narrow" panose="020B0606020202030204" pitchFamily="34" charset="0"/>
              </a:rPr>
              <a:t>Outline</a:t>
            </a:r>
          </a:p>
        </p:txBody>
      </p:sp>
      <p:sp>
        <p:nvSpPr>
          <p:cNvPr id="3" name="Content Placeholder 2">
            <a:extLst>
              <a:ext uri="{FF2B5EF4-FFF2-40B4-BE49-F238E27FC236}">
                <a16:creationId xmlns:a16="http://schemas.microsoft.com/office/drawing/2014/main" id="{A7850111-7790-4977-B2D9-56297573493D}"/>
              </a:ext>
            </a:extLst>
          </p:cNvPr>
          <p:cNvSpPr>
            <a:spLocks noGrp="1"/>
          </p:cNvSpPr>
          <p:nvPr>
            <p:ph idx="1"/>
          </p:nvPr>
        </p:nvSpPr>
        <p:spPr>
          <a:xfrm>
            <a:off x="405829" y="999161"/>
            <a:ext cx="8229600" cy="4525963"/>
          </a:xfrm>
        </p:spPr>
        <p:txBody>
          <a:bodyPr/>
          <a:lstStyle/>
          <a:p>
            <a:pPr marL="0" indent="0">
              <a:buNone/>
            </a:pPr>
            <a:r>
              <a:rPr lang="en-US" sz="2400" dirty="0"/>
              <a:t>Today</a:t>
            </a:r>
          </a:p>
          <a:p>
            <a:r>
              <a:rPr lang="en-US" sz="2400" dirty="0"/>
              <a:t>Physical Layer </a:t>
            </a:r>
          </a:p>
          <a:p>
            <a:r>
              <a:rPr lang="en-US" sz="2400" dirty="0"/>
              <a:t>Link Layer</a:t>
            </a:r>
          </a:p>
          <a:p>
            <a:r>
              <a:rPr lang="en-US" sz="2400" b="1" dirty="0"/>
              <a:t>Network Layer</a:t>
            </a:r>
          </a:p>
          <a:p>
            <a:r>
              <a:rPr lang="en-US" sz="2400" dirty="0"/>
              <a:t>Transport Layer</a:t>
            </a:r>
          </a:p>
          <a:p>
            <a:r>
              <a:rPr lang="en-US" sz="2400" dirty="0"/>
              <a:t>Application Layer</a:t>
            </a:r>
          </a:p>
          <a:p>
            <a:pPr marL="0" indent="0">
              <a:buNone/>
            </a:pPr>
            <a:endParaRPr lang="en-US" dirty="0"/>
          </a:p>
        </p:txBody>
      </p:sp>
      <p:sp>
        <p:nvSpPr>
          <p:cNvPr id="4" name="Slide Number Placeholder 3">
            <a:extLst>
              <a:ext uri="{FF2B5EF4-FFF2-40B4-BE49-F238E27FC236}">
                <a16:creationId xmlns:a16="http://schemas.microsoft.com/office/drawing/2014/main" id="{D7DA61CD-9A22-4447-84F5-5D636F67AECB}"/>
              </a:ext>
            </a:extLst>
          </p:cNvPr>
          <p:cNvSpPr>
            <a:spLocks noGrp="1"/>
          </p:cNvSpPr>
          <p:nvPr>
            <p:ph type="sldNum" sz="quarter" idx="10"/>
          </p:nvPr>
        </p:nvSpPr>
        <p:spPr/>
        <p:txBody>
          <a:bodyPr/>
          <a:lstStyle/>
          <a:p>
            <a:pPr>
              <a:defRPr/>
            </a:pPr>
            <a:fld id="{D7D589E4-531D-418D-AA11-A32E88FAAB20}" type="slidenum">
              <a:rPr lang="en-US" altLang="en-US" smtClean="0"/>
              <a:pPr>
                <a:defRPr/>
              </a:pPr>
              <a:t>33</a:t>
            </a:fld>
            <a:r>
              <a:rPr lang="en-US" altLang="en-US"/>
              <a:t> </a:t>
            </a:r>
          </a:p>
        </p:txBody>
      </p:sp>
      <p:sp>
        <p:nvSpPr>
          <p:cNvPr id="5" name="Rectangle 3">
            <a:extLst>
              <a:ext uri="{FF2B5EF4-FFF2-40B4-BE49-F238E27FC236}">
                <a16:creationId xmlns:a16="http://schemas.microsoft.com/office/drawing/2014/main" id="{F96981A5-5B0B-483E-ACEC-9FD57174060D}"/>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64852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34</a:t>
            </a:fld>
            <a:r>
              <a:rPr lang="en-US" altLang="en-US"/>
              <a:t> </a:t>
            </a: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60" name="Rectangle 59"/>
          <p:cNvSpPr/>
          <p:nvPr/>
        </p:nvSpPr>
        <p:spPr bwMode="auto">
          <a:xfrm>
            <a:off x="960632" y="1850403"/>
            <a:ext cx="1998406" cy="464574"/>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Application</a:t>
            </a:r>
          </a:p>
        </p:txBody>
      </p:sp>
      <p:sp>
        <p:nvSpPr>
          <p:cNvPr id="61" name="Rectangle 60"/>
          <p:cNvSpPr/>
          <p:nvPr/>
        </p:nvSpPr>
        <p:spPr bwMode="auto">
          <a:xfrm>
            <a:off x="958174" y="2322351"/>
            <a:ext cx="1998406" cy="77024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Transport</a:t>
            </a:r>
          </a:p>
        </p:txBody>
      </p:sp>
      <p:sp>
        <p:nvSpPr>
          <p:cNvPr id="62" name="Rectangle 61"/>
          <p:cNvSpPr/>
          <p:nvPr/>
        </p:nvSpPr>
        <p:spPr bwMode="auto">
          <a:xfrm>
            <a:off x="963090" y="3092592"/>
            <a:ext cx="1998406" cy="85268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Network</a:t>
            </a:r>
          </a:p>
        </p:txBody>
      </p:sp>
      <p:sp>
        <p:nvSpPr>
          <p:cNvPr id="63" name="Rectangle 62"/>
          <p:cNvSpPr/>
          <p:nvPr/>
        </p:nvSpPr>
        <p:spPr bwMode="auto">
          <a:xfrm>
            <a:off x="953412" y="4674741"/>
            <a:ext cx="1998406" cy="91555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Physical</a:t>
            </a:r>
          </a:p>
        </p:txBody>
      </p:sp>
      <p:sp>
        <p:nvSpPr>
          <p:cNvPr id="64" name="Rectangle 63"/>
          <p:cNvSpPr/>
          <p:nvPr/>
        </p:nvSpPr>
        <p:spPr bwMode="auto">
          <a:xfrm>
            <a:off x="959262" y="3945274"/>
            <a:ext cx="1992555" cy="72946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Link</a:t>
            </a:r>
          </a:p>
        </p:txBody>
      </p:sp>
      <p:sp>
        <p:nvSpPr>
          <p:cNvPr id="67" name="Right Arrow 66"/>
          <p:cNvSpPr/>
          <p:nvPr/>
        </p:nvSpPr>
        <p:spPr bwMode="auto">
          <a:xfrm>
            <a:off x="368962" y="3305167"/>
            <a:ext cx="394447" cy="268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86" name="Text Box 2"/>
          <p:cNvSpPr txBox="1">
            <a:spLocks noChangeArrowheads="1"/>
          </p:cNvSpPr>
          <p:nvPr/>
        </p:nvSpPr>
        <p:spPr bwMode="auto">
          <a:xfrm>
            <a:off x="426880" y="401278"/>
            <a:ext cx="28151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b="1" dirty="0">
                <a:solidFill>
                  <a:srgbClr val="FF0000"/>
                </a:solidFill>
                <a:latin typeface="Arial Narrow" panose="020B0606020202030204" pitchFamily="34" charset="0"/>
              </a:rPr>
              <a:t>The Network Layer</a:t>
            </a:r>
            <a:endParaRPr lang="en-US" altLang="en-US" sz="2800" b="1" dirty="0">
              <a:solidFill>
                <a:srgbClr val="FF0000"/>
              </a:solidFill>
              <a:latin typeface="Arial Narrow" panose="020B0606020202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274C28-C95C-4C35-A491-4456D6BADE98}"/>
              </a:ext>
            </a:extLst>
          </p:cNvPr>
          <p:cNvSpPr txBox="1"/>
          <p:nvPr/>
        </p:nvSpPr>
        <p:spPr>
          <a:xfrm>
            <a:off x="3044436" y="2918768"/>
            <a:ext cx="5899218" cy="1200329"/>
          </a:xfrm>
          <a:prstGeom prst="rect">
            <a:avLst/>
          </a:prstGeom>
          <a:noFill/>
        </p:spPr>
        <p:txBody>
          <a:bodyPr wrap="square" rtlCol="0">
            <a:spAutoFit/>
          </a:bodyPr>
          <a:lstStyle/>
          <a:p>
            <a:endParaRPr lang="en-US" b="1" i="0" dirty="0"/>
          </a:p>
          <a:p>
            <a:r>
              <a:rPr lang="en-US" b="1" i="0" dirty="0"/>
              <a:t>The decision making needed to steer a message from source to destination through an inter-network</a:t>
            </a:r>
          </a:p>
          <a:p>
            <a:endParaRPr lang="en-US" i="0" dirty="0"/>
          </a:p>
        </p:txBody>
      </p:sp>
    </p:spTree>
    <p:extLst>
      <p:ext uri="{BB962C8B-B14F-4D97-AF65-F5344CB8AC3E}">
        <p14:creationId xmlns:p14="http://schemas.microsoft.com/office/powerpoint/2010/main" val="1068463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omputer Network - Top-down approach Chapter One: computer networks and the  Internet - Programmer Sought"/>
          <p:cNvPicPr>
            <a:picLocks noChangeAspect="1" noChangeArrowheads="1"/>
          </p:cNvPicPr>
          <p:nvPr/>
        </p:nvPicPr>
        <p:blipFill rotWithShape="1">
          <a:blip r:embed="rId2">
            <a:extLst>
              <a:ext uri="{28A0092B-C50C-407E-A947-70E740481C1C}">
                <a14:useLocalDpi xmlns:a14="http://schemas.microsoft.com/office/drawing/2010/main" val="0"/>
              </a:ext>
            </a:extLst>
          </a:blip>
          <a:srcRect l="12054" b="17447"/>
          <a:stretch/>
        </p:blipFill>
        <p:spPr bwMode="auto">
          <a:xfrm>
            <a:off x="148590" y="444093"/>
            <a:ext cx="4286250" cy="55647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35</a:t>
            </a:fld>
            <a:r>
              <a:rPr lang="en-US" altLang="en-US"/>
              <a:t> </a:t>
            </a:r>
          </a:p>
        </p:txBody>
      </p:sp>
      <p:sp>
        <p:nvSpPr>
          <p:cNvPr id="4" name="Text Box 2"/>
          <p:cNvSpPr txBox="1">
            <a:spLocks noChangeArrowheads="1"/>
          </p:cNvSpPr>
          <p:nvPr/>
        </p:nvSpPr>
        <p:spPr bwMode="auto">
          <a:xfrm>
            <a:off x="4191233" y="438716"/>
            <a:ext cx="4862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Computer Network:               </a:t>
            </a:r>
            <a:r>
              <a:rPr lang="en-US" altLang="en-US" sz="2400" b="1" dirty="0">
                <a:solidFill>
                  <a:srgbClr val="002060"/>
                </a:solidFill>
                <a:latin typeface="Arial Narrow" panose="020B0606020202030204" pitchFamily="34" charset="0"/>
              </a:rPr>
              <a:t>Internet  </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348418" y="887788"/>
            <a:ext cx="4544122" cy="129482"/>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3" name="TextBox 2"/>
          <p:cNvSpPr txBox="1"/>
          <p:nvPr/>
        </p:nvSpPr>
        <p:spPr>
          <a:xfrm>
            <a:off x="4290710" y="1195689"/>
            <a:ext cx="3765774" cy="400110"/>
          </a:xfrm>
          <a:prstGeom prst="rect">
            <a:avLst/>
          </a:prstGeom>
          <a:noFill/>
        </p:spPr>
        <p:txBody>
          <a:bodyPr wrap="none" rtlCol="0">
            <a:spAutoFit/>
          </a:bodyPr>
          <a:lstStyle/>
          <a:p>
            <a:pPr marL="342900" indent="-342900">
              <a:buClr>
                <a:srgbClr val="FF0000"/>
              </a:buClr>
              <a:buSzPct val="110000"/>
              <a:buFont typeface="Arial" panose="020B0604020202020204" pitchFamily="34" charset="0"/>
              <a:buChar char="•"/>
            </a:pPr>
            <a:r>
              <a:rPr lang="en-US" sz="2000" i="0" dirty="0">
                <a:latin typeface="Arial Narrow" panose="020B0606020202030204" pitchFamily="34" charset="0"/>
              </a:rPr>
              <a:t>The Internet is a computer network</a:t>
            </a:r>
          </a:p>
        </p:txBody>
      </p:sp>
      <p:sp>
        <p:nvSpPr>
          <p:cNvPr id="26" name="TextBox 25"/>
          <p:cNvSpPr txBox="1"/>
          <p:nvPr/>
        </p:nvSpPr>
        <p:spPr>
          <a:xfrm>
            <a:off x="4468209" y="1685134"/>
            <a:ext cx="4675791" cy="707886"/>
          </a:xfrm>
          <a:prstGeom prst="rect">
            <a:avLst/>
          </a:prstGeom>
          <a:noFill/>
        </p:spPr>
        <p:txBody>
          <a:bodyPr wrap="square" rtlCol="0">
            <a:spAutoFit/>
          </a:bodyPr>
          <a:lstStyle/>
          <a:p>
            <a:pPr marL="342900" indent="-342900">
              <a:buClr>
                <a:srgbClr val="FF0000"/>
              </a:buClr>
              <a:buSzPct val="110000"/>
              <a:buFont typeface="Arial Narrow" panose="020B0606020202030204" pitchFamily="34" charset="0"/>
              <a:buChar char="―"/>
            </a:pPr>
            <a:r>
              <a:rPr lang="en-US" sz="2000" i="0" dirty="0">
                <a:latin typeface="Arial Narrow" panose="020B0606020202030204" pitchFamily="34" charset="0"/>
              </a:rPr>
              <a:t>Interconnects billions of computing devices referred to as </a:t>
            </a:r>
            <a:r>
              <a:rPr lang="en-US" sz="2000" b="1" dirty="0">
                <a:solidFill>
                  <a:srgbClr val="FF0000"/>
                </a:solidFill>
                <a:latin typeface="Arial Narrow" panose="020B0606020202030204" pitchFamily="34" charset="0"/>
              </a:rPr>
              <a:t>hosts</a:t>
            </a:r>
            <a:r>
              <a:rPr lang="en-US" sz="2000" i="0" dirty="0">
                <a:latin typeface="Arial Narrow" panose="020B0606020202030204" pitchFamily="34" charset="0"/>
              </a:rPr>
              <a:t> or </a:t>
            </a:r>
            <a:r>
              <a:rPr lang="en-US" sz="2000" b="1" dirty="0">
                <a:solidFill>
                  <a:srgbClr val="FF0000"/>
                </a:solidFill>
                <a:latin typeface="Arial Narrow" panose="020B0606020202030204" pitchFamily="34" charset="0"/>
              </a:rPr>
              <a:t>end systems</a:t>
            </a:r>
            <a:r>
              <a:rPr lang="en-US" sz="2000" i="0" dirty="0">
                <a:latin typeface="Arial Narrow" panose="020B0606020202030204" pitchFamily="34" charset="0"/>
              </a:rPr>
              <a:t>.</a:t>
            </a:r>
          </a:p>
        </p:txBody>
      </p:sp>
      <p:sp>
        <p:nvSpPr>
          <p:cNvPr id="6" name="TextBox 5"/>
          <p:cNvSpPr txBox="1"/>
          <p:nvPr/>
        </p:nvSpPr>
        <p:spPr>
          <a:xfrm>
            <a:off x="274320" y="6023610"/>
            <a:ext cx="3180679" cy="338554"/>
          </a:xfrm>
          <a:prstGeom prst="rect">
            <a:avLst/>
          </a:prstGeom>
          <a:noFill/>
        </p:spPr>
        <p:txBody>
          <a:bodyPr wrap="none" rtlCol="0">
            <a:spAutoFit/>
          </a:bodyPr>
          <a:lstStyle/>
          <a:p>
            <a:r>
              <a:rPr lang="en-US" sz="1600" i="0" dirty="0">
                <a:solidFill>
                  <a:srgbClr val="0070C0"/>
                </a:solidFill>
                <a:latin typeface="Arial Narrow" panose="020B0606020202030204" pitchFamily="34" charset="0"/>
              </a:rPr>
              <a:t>Kurose &amp; Ross, “Computer Networking” </a:t>
            </a:r>
          </a:p>
        </p:txBody>
      </p:sp>
      <p:sp>
        <p:nvSpPr>
          <p:cNvPr id="29" name="TextBox 28"/>
          <p:cNvSpPr txBox="1"/>
          <p:nvPr/>
        </p:nvSpPr>
        <p:spPr>
          <a:xfrm>
            <a:off x="3695700" y="4232910"/>
            <a:ext cx="679994" cy="338554"/>
          </a:xfrm>
          <a:prstGeom prst="rect">
            <a:avLst/>
          </a:prstGeom>
          <a:noFill/>
        </p:spPr>
        <p:txBody>
          <a:bodyPr wrap="none" rtlCol="0">
            <a:spAutoFit/>
          </a:bodyPr>
          <a:lstStyle/>
          <a:p>
            <a:r>
              <a:rPr lang="en-US" sz="1600" i="0" dirty="0">
                <a:solidFill>
                  <a:srgbClr val="FF0000"/>
                </a:solidFill>
                <a:latin typeface="Arial Narrow" panose="020B0606020202030204" pitchFamily="34" charset="0"/>
              </a:rPr>
              <a:t>Server</a:t>
            </a:r>
          </a:p>
        </p:txBody>
      </p:sp>
      <p:cxnSp>
        <p:nvCxnSpPr>
          <p:cNvPr id="8" name="Straight Connector 7"/>
          <p:cNvCxnSpPr/>
          <p:nvPr/>
        </p:nvCxnSpPr>
        <p:spPr bwMode="auto">
          <a:xfrm flipH="1">
            <a:off x="3703320" y="4594860"/>
            <a:ext cx="205740" cy="14859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2" name="TextBox 31"/>
          <p:cNvSpPr txBox="1"/>
          <p:nvPr/>
        </p:nvSpPr>
        <p:spPr>
          <a:xfrm>
            <a:off x="1870710" y="704850"/>
            <a:ext cx="2460930" cy="338554"/>
          </a:xfrm>
          <a:prstGeom prst="rect">
            <a:avLst/>
          </a:prstGeom>
          <a:noFill/>
        </p:spPr>
        <p:txBody>
          <a:bodyPr wrap="none" rtlCol="0">
            <a:spAutoFit/>
          </a:bodyPr>
          <a:lstStyle/>
          <a:p>
            <a:r>
              <a:rPr lang="en-US" sz="1600" i="0" dirty="0">
                <a:solidFill>
                  <a:srgbClr val="FF0000"/>
                </a:solidFill>
                <a:latin typeface="Arial Narrow" panose="020B0606020202030204" pitchFamily="34" charset="0"/>
              </a:rPr>
              <a:t>Internet Service Provider (ISP)</a:t>
            </a:r>
          </a:p>
        </p:txBody>
      </p:sp>
      <p:cxnSp>
        <p:nvCxnSpPr>
          <p:cNvPr id="12" name="Straight Connector 11"/>
          <p:cNvCxnSpPr/>
          <p:nvPr/>
        </p:nvCxnSpPr>
        <p:spPr bwMode="auto">
          <a:xfrm>
            <a:off x="2811780" y="1051560"/>
            <a:ext cx="148590" cy="61722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9" name="TextBox 38"/>
          <p:cNvSpPr txBox="1"/>
          <p:nvPr/>
        </p:nvSpPr>
        <p:spPr>
          <a:xfrm>
            <a:off x="4468209" y="2489044"/>
            <a:ext cx="4675791" cy="1015663"/>
          </a:xfrm>
          <a:prstGeom prst="rect">
            <a:avLst/>
          </a:prstGeom>
          <a:noFill/>
        </p:spPr>
        <p:txBody>
          <a:bodyPr wrap="square" rtlCol="0">
            <a:spAutoFit/>
          </a:bodyPr>
          <a:lstStyle/>
          <a:p>
            <a:pPr marL="342900" indent="-342900">
              <a:buClr>
                <a:srgbClr val="FF0000"/>
              </a:buClr>
              <a:buSzPct val="110000"/>
              <a:buFont typeface="Arial Narrow" panose="020B0606020202030204" pitchFamily="34" charset="0"/>
              <a:buChar char="―"/>
            </a:pPr>
            <a:r>
              <a:rPr lang="en-US" sz="2000" i="0" dirty="0">
                <a:latin typeface="Arial Narrow" panose="020B0606020202030204" pitchFamily="34" charset="0"/>
              </a:rPr>
              <a:t>End systems connected by a network of </a:t>
            </a:r>
            <a:r>
              <a:rPr lang="en-US" sz="2000" b="1" dirty="0">
                <a:solidFill>
                  <a:srgbClr val="FF0000"/>
                </a:solidFill>
                <a:latin typeface="Arial Narrow" panose="020B0606020202030204" pitchFamily="34" charset="0"/>
              </a:rPr>
              <a:t>communication links</a:t>
            </a:r>
            <a:r>
              <a:rPr lang="en-US" sz="2000" i="0" dirty="0">
                <a:latin typeface="Arial Narrow" panose="020B0606020202030204" pitchFamily="34" charset="0"/>
              </a:rPr>
              <a:t>, such as coaxial cable, copper wire, optical fiber, and radio.</a:t>
            </a:r>
          </a:p>
        </p:txBody>
      </p:sp>
      <p:sp>
        <p:nvSpPr>
          <p:cNvPr id="41" name="TextBox 40"/>
          <p:cNvSpPr txBox="1"/>
          <p:nvPr/>
        </p:nvSpPr>
        <p:spPr>
          <a:xfrm>
            <a:off x="4468209" y="3670144"/>
            <a:ext cx="4675791" cy="707886"/>
          </a:xfrm>
          <a:prstGeom prst="rect">
            <a:avLst/>
          </a:prstGeom>
          <a:noFill/>
        </p:spPr>
        <p:txBody>
          <a:bodyPr wrap="square" rtlCol="0">
            <a:spAutoFit/>
          </a:bodyPr>
          <a:lstStyle/>
          <a:p>
            <a:pPr marL="342900" indent="-342900">
              <a:buClr>
                <a:srgbClr val="FF0000"/>
              </a:buClr>
              <a:buSzPct val="110000"/>
              <a:buFont typeface="Arial Narrow" panose="020B0606020202030204" pitchFamily="34" charset="0"/>
              <a:buChar char="―"/>
            </a:pPr>
            <a:r>
              <a:rPr lang="en-US" sz="2000" i="0" dirty="0">
                <a:latin typeface="Arial Narrow" panose="020B0606020202030204" pitchFamily="34" charset="0"/>
              </a:rPr>
              <a:t>Transmission rate of a link measures in bits/second. E.g. Fiber: ~1Tbits/second. </a:t>
            </a:r>
          </a:p>
        </p:txBody>
      </p:sp>
      <p:sp>
        <p:nvSpPr>
          <p:cNvPr id="43" name="TextBox 42"/>
          <p:cNvSpPr txBox="1"/>
          <p:nvPr/>
        </p:nvSpPr>
        <p:spPr>
          <a:xfrm>
            <a:off x="4552029" y="4611214"/>
            <a:ext cx="4489101" cy="707886"/>
          </a:xfrm>
          <a:prstGeom prst="rect">
            <a:avLst/>
          </a:prstGeom>
          <a:noFill/>
        </p:spPr>
        <p:txBody>
          <a:bodyPr wrap="square" rtlCol="0">
            <a:spAutoFit/>
          </a:bodyPr>
          <a:lstStyle/>
          <a:p>
            <a:pPr marL="342900" indent="-342900">
              <a:buClr>
                <a:srgbClr val="FF0000"/>
              </a:buClr>
              <a:buSzPct val="110000"/>
              <a:buFont typeface="Arial Narrow" panose="020B0606020202030204" pitchFamily="34" charset="0"/>
              <a:buChar char="―"/>
            </a:pPr>
            <a:r>
              <a:rPr lang="en-US" sz="2000" i="0" dirty="0">
                <a:latin typeface="Arial Narrow" panose="020B0606020202030204" pitchFamily="34" charset="0"/>
              </a:rPr>
              <a:t>Routers and switches forward messages towards their ultimate destination.  </a:t>
            </a:r>
          </a:p>
        </p:txBody>
      </p:sp>
      <p:sp>
        <p:nvSpPr>
          <p:cNvPr id="44" name="TextBox 43"/>
          <p:cNvSpPr txBox="1"/>
          <p:nvPr/>
        </p:nvSpPr>
        <p:spPr>
          <a:xfrm>
            <a:off x="4544409" y="5472274"/>
            <a:ext cx="4489101" cy="707886"/>
          </a:xfrm>
          <a:prstGeom prst="rect">
            <a:avLst/>
          </a:prstGeom>
          <a:noFill/>
        </p:spPr>
        <p:txBody>
          <a:bodyPr wrap="square" rtlCol="0">
            <a:spAutoFit/>
          </a:bodyPr>
          <a:lstStyle/>
          <a:p>
            <a:pPr marL="342900" indent="-342900">
              <a:buClr>
                <a:srgbClr val="FF0000"/>
              </a:buClr>
              <a:buSzPct val="110000"/>
              <a:buFont typeface="Arial Narrow" panose="020B0606020202030204" pitchFamily="34" charset="0"/>
              <a:buChar char="―"/>
            </a:pPr>
            <a:r>
              <a:rPr lang="en-US" sz="2000" i="0" dirty="0">
                <a:latin typeface="Arial Narrow" panose="020B0606020202030204" pitchFamily="34" charset="0"/>
              </a:rPr>
              <a:t>End systems access internet through ISPs (Internet Service Providers).  </a:t>
            </a:r>
          </a:p>
        </p:txBody>
      </p:sp>
    </p:spTree>
    <p:extLst>
      <p:ext uri="{BB962C8B-B14F-4D97-AF65-F5344CB8AC3E}">
        <p14:creationId xmlns:p14="http://schemas.microsoft.com/office/powerpoint/2010/main" val="267558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65D7-0378-4F9C-99D9-8F52772755B9}"/>
              </a:ext>
            </a:extLst>
          </p:cNvPr>
          <p:cNvSpPr>
            <a:spLocks noGrp="1"/>
          </p:cNvSpPr>
          <p:nvPr>
            <p:ph type="title"/>
          </p:nvPr>
        </p:nvSpPr>
        <p:spPr/>
        <p:txBody>
          <a:bodyPr/>
          <a:lstStyle/>
          <a:p>
            <a:r>
              <a:rPr lang="en-US" dirty="0"/>
              <a:t>The Network Layer: Addressing</a:t>
            </a:r>
          </a:p>
        </p:txBody>
      </p:sp>
      <p:sp>
        <p:nvSpPr>
          <p:cNvPr id="3" name="Content Placeholder 2">
            <a:extLst>
              <a:ext uri="{FF2B5EF4-FFF2-40B4-BE49-F238E27FC236}">
                <a16:creationId xmlns:a16="http://schemas.microsoft.com/office/drawing/2014/main" id="{3A84CE5E-89A0-451C-9949-B7CF1DA6747B}"/>
              </a:ext>
            </a:extLst>
          </p:cNvPr>
          <p:cNvSpPr>
            <a:spLocks noGrp="1"/>
          </p:cNvSpPr>
          <p:nvPr>
            <p:ph idx="1"/>
          </p:nvPr>
        </p:nvSpPr>
        <p:spPr/>
        <p:txBody>
          <a:bodyPr/>
          <a:lstStyle/>
          <a:p>
            <a:r>
              <a:rPr lang="en-US" sz="1800" dirty="0"/>
              <a:t>Hierarchical addressing</a:t>
            </a:r>
          </a:p>
          <a:p>
            <a:pPr lvl="1"/>
            <a:r>
              <a:rPr lang="en-US" sz="1800" dirty="0"/>
              <a:t>Venerable IPv4 addresses: 32-bits: Network# + Host Number</a:t>
            </a:r>
          </a:p>
          <a:p>
            <a:pPr lvl="1"/>
            <a:r>
              <a:rPr lang="en-US" sz="1800" dirty="0"/>
              <a:t>IPv6 addresses: 128-bits and more structured</a:t>
            </a:r>
          </a:p>
          <a:p>
            <a:pPr lvl="1"/>
            <a:r>
              <a:rPr lang="en-US" sz="1800" dirty="0"/>
              <a:t>Host number translated to LAN station ID, </a:t>
            </a:r>
            <a:r>
              <a:rPr lang="en-US" sz="1800" dirty="0" err="1"/>
              <a:t>e.g</a:t>
            </a:r>
            <a:r>
              <a:rPr lang="en-US" sz="1800" dirty="0"/>
              <a:t> by ARP between IPv4 and 802.11</a:t>
            </a:r>
          </a:p>
          <a:p>
            <a:pPr lvl="1"/>
            <a:endParaRPr lang="en-US" sz="1800" dirty="0"/>
          </a:p>
          <a:p>
            <a:r>
              <a:rPr lang="en-US" sz="1800" dirty="0"/>
              <a:t>Routing selects path to take from one network to another, often on a hop-by-hop basis</a:t>
            </a:r>
          </a:p>
          <a:p>
            <a:pPr lvl="1"/>
            <a:r>
              <a:rPr lang="en-US" sz="1800" dirty="0"/>
              <a:t>Does this packet belong on one of my LANs? If so ARP and deliver</a:t>
            </a:r>
          </a:p>
          <a:p>
            <a:pPr lvl="2"/>
            <a:r>
              <a:rPr lang="en-US" sz="1800" dirty="0"/>
              <a:t>If not, send upstream (or to a peer, or…)</a:t>
            </a:r>
          </a:p>
          <a:p>
            <a:pPr lvl="2"/>
            <a:endParaRPr lang="en-US" sz="1800" dirty="0"/>
          </a:p>
          <a:p>
            <a:r>
              <a:rPr lang="en-US" sz="1800" dirty="0"/>
              <a:t>This provides for an order of magnitude more hosts</a:t>
            </a:r>
          </a:p>
        </p:txBody>
      </p:sp>
    </p:spTree>
    <p:extLst>
      <p:ext uri="{BB962C8B-B14F-4D97-AF65-F5344CB8AC3E}">
        <p14:creationId xmlns:p14="http://schemas.microsoft.com/office/powerpoint/2010/main" val="428635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7794-CAFC-45F7-8223-BB291C830613}"/>
              </a:ext>
            </a:extLst>
          </p:cNvPr>
          <p:cNvSpPr>
            <a:spLocks noGrp="1"/>
          </p:cNvSpPr>
          <p:nvPr>
            <p:ph type="title"/>
          </p:nvPr>
        </p:nvSpPr>
        <p:spPr/>
        <p:txBody>
          <a:bodyPr/>
          <a:lstStyle/>
          <a:p>
            <a:r>
              <a:rPr lang="en-US" dirty="0"/>
              <a:t>Network Layer: </a:t>
            </a:r>
            <a:br>
              <a:rPr lang="en-US" dirty="0"/>
            </a:br>
            <a:r>
              <a:rPr lang="en-US" dirty="0"/>
              <a:t>Addressing</a:t>
            </a:r>
          </a:p>
        </p:txBody>
      </p:sp>
      <p:pic>
        <p:nvPicPr>
          <p:cNvPr id="1026" name="Picture 2">
            <a:extLst>
              <a:ext uri="{FF2B5EF4-FFF2-40B4-BE49-F238E27FC236}">
                <a16:creationId xmlns:a16="http://schemas.microsoft.com/office/drawing/2014/main" id="{78C012E6-09BA-48C3-87EC-61DC4FA1E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24" y="1576509"/>
            <a:ext cx="4118062" cy="35702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C60D6E-6CA8-4295-A853-F21678456B15}"/>
              </a:ext>
            </a:extLst>
          </p:cNvPr>
          <p:cNvSpPr txBox="1"/>
          <p:nvPr/>
        </p:nvSpPr>
        <p:spPr>
          <a:xfrm>
            <a:off x="256855" y="5234114"/>
            <a:ext cx="3929864" cy="230832"/>
          </a:xfrm>
          <a:prstGeom prst="rect">
            <a:avLst/>
          </a:prstGeom>
          <a:noFill/>
        </p:spPr>
        <p:txBody>
          <a:bodyPr wrap="square">
            <a:spAutoFit/>
          </a:bodyPr>
          <a:lstStyle/>
          <a:p>
            <a:r>
              <a:rPr lang="en-US" sz="900" dirty="0"/>
              <a:t>http://www.tcpipguide.com/free/t_IPv6GlobalUnicastAddressFormat-4.htm</a:t>
            </a:r>
          </a:p>
        </p:txBody>
      </p:sp>
      <p:pic>
        <p:nvPicPr>
          <p:cNvPr id="1028" name="Picture 4">
            <a:extLst>
              <a:ext uri="{FF2B5EF4-FFF2-40B4-BE49-F238E27FC236}">
                <a16:creationId xmlns:a16="http://schemas.microsoft.com/office/drawing/2014/main" id="{66AC4B26-1C73-4787-9C95-C869776ED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73389"/>
            <a:ext cx="3886200" cy="97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D77A49-2FCB-4879-9FBA-6EFE9998BAD6}"/>
              </a:ext>
            </a:extLst>
          </p:cNvPr>
          <p:cNvSpPr txBox="1"/>
          <p:nvPr/>
        </p:nvSpPr>
        <p:spPr>
          <a:xfrm>
            <a:off x="4535486" y="3513063"/>
            <a:ext cx="4576608" cy="923330"/>
          </a:xfrm>
          <a:prstGeom prst="rect">
            <a:avLst/>
          </a:prstGeom>
          <a:noFill/>
        </p:spPr>
        <p:txBody>
          <a:bodyPr wrap="square">
            <a:spAutoFit/>
          </a:bodyPr>
          <a:lstStyle/>
          <a:p>
            <a:r>
              <a:rPr lang="en-US" dirty="0"/>
              <a:t>https://medium.com/hd-pro/cidr-addressing-and-subnet-masking-on-ip-networks-part-i-3054e3fbb0a1</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B779071-ED75-4D54-88D0-14650DC0A03C}"/>
                  </a:ext>
                </a:extLst>
              </p14:cNvPr>
              <p14:cNvContentPartPr/>
              <p14:nvPr/>
            </p14:nvContentPartPr>
            <p14:xfrm>
              <a:off x="5933079" y="2819601"/>
              <a:ext cx="360" cy="360"/>
            </p14:xfrm>
          </p:contentPart>
        </mc:Choice>
        <mc:Fallback>
          <p:pic>
            <p:nvPicPr>
              <p:cNvPr id="3" name="Ink 2">
                <a:extLst>
                  <a:ext uri="{FF2B5EF4-FFF2-40B4-BE49-F238E27FC236}">
                    <a16:creationId xmlns:a16="http://schemas.microsoft.com/office/drawing/2014/main" id="{CB779071-ED75-4D54-88D0-14650DC0A03C}"/>
                  </a:ext>
                </a:extLst>
              </p:cNvPr>
              <p:cNvPicPr/>
              <p:nvPr/>
            </p:nvPicPr>
            <p:blipFill>
              <a:blip r:embed="rId5"/>
              <a:stretch>
                <a:fillRect/>
              </a:stretch>
            </p:blipFill>
            <p:spPr>
              <a:xfrm>
                <a:off x="5897079" y="2747961"/>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259C719-9FE7-4055-A289-DC62CF649599}"/>
                  </a:ext>
                </a:extLst>
              </p14:cNvPr>
              <p14:cNvContentPartPr/>
              <p14:nvPr/>
            </p14:nvContentPartPr>
            <p14:xfrm>
              <a:off x="5852799" y="2703321"/>
              <a:ext cx="1185120" cy="133920"/>
            </p14:xfrm>
          </p:contentPart>
        </mc:Choice>
        <mc:Fallback>
          <p:pic>
            <p:nvPicPr>
              <p:cNvPr id="4" name="Ink 3">
                <a:extLst>
                  <a:ext uri="{FF2B5EF4-FFF2-40B4-BE49-F238E27FC236}">
                    <a16:creationId xmlns:a16="http://schemas.microsoft.com/office/drawing/2014/main" id="{E259C719-9FE7-4055-A289-DC62CF649599}"/>
                  </a:ext>
                </a:extLst>
              </p:cNvPr>
              <p:cNvPicPr/>
              <p:nvPr/>
            </p:nvPicPr>
            <p:blipFill>
              <a:blip r:embed="rId7"/>
              <a:stretch>
                <a:fillRect/>
              </a:stretch>
            </p:blipFill>
            <p:spPr>
              <a:xfrm>
                <a:off x="5817159" y="2631681"/>
                <a:ext cx="12567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0DF76868-5F9D-41D5-9B1D-08107CF91F05}"/>
                  </a:ext>
                </a:extLst>
              </p14:cNvPr>
              <p14:cNvContentPartPr/>
              <p14:nvPr/>
            </p14:nvContentPartPr>
            <p14:xfrm>
              <a:off x="238239" y="1863801"/>
              <a:ext cx="1775520" cy="170640"/>
            </p14:xfrm>
          </p:contentPart>
        </mc:Choice>
        <mc:Fallback>
          <p:pic>
            <p:nvPicPr>
              <p:cNvPr id="17" name="Ink 16">
                <a:extLst>
                  <a:ext uri="{FF2B5EF4-FFF2-40B4-BE49-F238E27FC236}">
                    <a16:creationId xmlns:a16="http://schemas.microsoft.com/office/drawing/2014/main" id="{0DF76868-5F9D-41D5-9B1D-08107CF91F05}"/>
                  </a:ext>
                </a:extLst>
              </p:cNvPr>
              <p:cNvPicPr/>
              <p:nvPr/>
            </p:nvPicPr>
            <p:blipFill>
              <a:blip r:embed="rId9"/>
              <a:stretch>
                <a:fillRect/>
              </a:stretch>
            </p:blipFill>
            <p:spPr>
              <a:xfrm>
                <a:off x="202599" y="1792161"/>
                <a:ext cx="18471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57471BC5-AA5A-40B5-981C-474DF18D83DD}"/>
                  </a:ext>
                </a:extLst>
              </p14:cNvPr>
              <p14:cNvContentPartPr/>
              <p14:nvPr/>
            </p14:nvContentPartPr>
            <p14:xfrm>
              <a:off x="287919" y="2404521"/>
              <a:ext cx="1834200" cy="154800"/>
            </p14:xfrm>
          </p:contentPart>
        </mc:Choice>
        <mc:Fallback>
          <p:pic>
            <p:nvPicPr>
              <p:cNvPr id="18" name="Ink 17">
                <a:extLst>
                  <a:ext uri="{FF2B5EF4-FFF2-40B4-BE49-F238E27FC236}">
                    <a16:creationId xmlns:a16="http://schemas.microsoft.com/office/drawing/2014/main" id="{57471BC5-AA5A-40B5-981C-474DF18D83DD}"/>
                  </a:ext>
                </a:extLst>
              </p:cNvPr>
              <p:cNvPicPr/>
              <p:nvPr/>
            </p:nvPicPr>
            <p:blipFill>
              <a:blip r:embed="rId11"/>
              <a:stretch>
                <a:fillRect/>
              </a:stretch>
            </p:blipFill>
            <p:spPr>
              <a:xfrm>
                <a:off x="252279" y="2332521"/>
                <a:ext cx="19058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8520F85E-5371-4DBF-85E7-D8ECBFB7C0D8}"/>
                  </a:ext>
                </a:extLst>
              </p14:cNvPr>
              <p14:cNvContentPartPr/>
              <p14:nvPr/>
            </p14:nvContentPartPr>
            <p14:xfrm>
              <a:off x="1867959" y="2383281"/>
              <a:ext cx="353160" cy="87840"/>
            </p14:xfrm>
          </p:contentPart>
        </mc:Choice>
        <mc:Fallback>
          <p:pic>
            <p:nvPicPr>
              <p:cNvPr id="19" name="Ink 18">
                <a:extLst>
                  <a:ext uri="{FF2B5EF4-FFF2-40B4-BE49-F238E27FC236}">
                    <a16:creationId xmlns:a16="http://schemas.microsoft.com/office/drawing/2014/main" id="{8520F85E-5371-4DBF-85E7-D8ECBFB7C0D8}"/>
                  </a:ext>
                </a:extLst>
              </p:cNvPr>
              <p:cNvPicPr/>
              <p:nvPr/>
            </p:nvPicPr>
            <p:blipFill>
              <a:blip r:embed="rId13"/>
              <a:stretch>
                <a:fillRect/>
              </a:stretch>
            </p:blipFill>
            <p:spPr>
              <a:xfrm>
                <a:off x="1831959" y="2311641"/>
                <a:ext cx="424800" cy="231480"/>
              </a:xfrm>
              <a:prstGeom prst="rect">
                <a:avLst/>
              </a:prstGeom>
            </p:spPr>
          </p:pic>
        </mc:Fallback>
      </mc:AlternateContent>
    </p:spTree>
    <p:extLst>
      <p:ext uri="{BB962C8B-B14F-4D97-AF65-F5344CB8AC3E}">
        <p14:creationId xmlns:p14="http://schemas.microsoft.com/office/powerpoint/2010/main" val="3730032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6C61-40EB-4B13-A364-7B7A314FB2DF}"/>
              </a:ext>
            </a:extLst>
          </p:cNvPr>
          <p:cNvSpPr>
            <a:spLocks noGrp="1"/>
          </p:cNvSpPr>
          <p:nvPr>
            <p:ph type="title"/>
          </p:nvPr>
        </p:nvSpPr>
        <p:spPr/>
        <p:txBody>
          <a:bodyPr/>
          <a:lstStyle/>
          <a:p>
            <a:r>
              <a:rPr lang="en-US" dirty="0"/>
              <a:t>The Network Layer:  </a:t>
            </a:r>
            <a:br>
              <a:rPr lang="en-US" dirty="0"/>
            </a:br>
            <a:r>
              <a:rPr lang="en-US" dirty="0"/>
              <a:t>Address Assignment</a:t>
            </a:r>
          </a:p>
        </p:txBody>
      </p:sp>
      <p:sp>
        <p:nvSpPr>
          <p:cNvPr id="3" name="Content Placeholder 2">
            <a:extLst>
              <a:ext uri="{FF2B5EF4-FFF2-40B4-BE49-F238E27FC236}">
                <a16:creationId xmlns:a16="http://schemas.microsoft.com/office/drawing/2014/main" id="{1062BBD1-65EE-4946-BD81-342BF349153E}"/>
              </a:ext>
            </a:extLst>
          </p:cNvPr>
          <p:cNvSpPr>
            <a:spLocks noGrp="1"/>
          </p:cNvSpPr>
          <p:nvPr>
            <p:ph idx="1"/>
          </p:nvPr>
        </p:nvSpPr>
        <p:spPr/>
        <p:txBody>
          <a:bodyPr/>
          <a:lstStyle/>
          <a:p>
            <a:r>
              <a:rPr lang="en-US" sz="1800" dirty="0"/>
              <a:t>Old school: Go to system administrator and trade MAC address for IP address</a:t>
            </a:r>
          </a:p>
          <a:p>
            <a:pPr marL="0" indent="0">
              <a:buNone/>
            </a:pPr>
            <a:endParaRPr lang="en-US" sz="1800" dirty="0"/>
          </a:p>
          <a:p>
            <a:r>
              <a:rPr lang="en-US" sz="1800" dirty="0"/>
              <a:t>Today: DHCP server automates this. Broadcast of request with MAC is answered with assigned IP</a:t>
            </a:r>
          </a:p>
          <a:p>
            <a:pPr lvl="1"/>
            <a:r>
              <a:rPr lang="en-US" sz="1800" dirty="0"/>
              <a:t>Assigned IP is leased and needs to be renewed</a:t>
            </a:r>
          </a:p>
          <a:p>
            <a:pPr lvl="1"/>
            <a:r>
              <a:rPr lang="en-US" sz="1800" dirty="0"/>
              <a:t>Assigned IP can be from dynamic pool </a:t>
            </a:r>
          </a:p>
          <a:p>
            <a:pPr lvl="1"/>
            <a:r>
              <a:rPr lang="en-US" sz="1800" dirty="0"/>
              <a:t>Assigned IP can also be according to a pre-configured rule, such as to give a server a well-known address</a:t>
            </a:r>
          </a:p>
          <a:p>
            <a:pPr lvl="1"/>
            <a:r>
              <a:rPr lang="en-US" sz="1800" dirty="0"/>
              <a:t>DHCP can also communicate other configuration information</a:t>
            </a:r>
          </a:p>
          <a:p>
            <a:pPr marL="457200" lvl="1" indent="0">
              <a:buNone/>
            </a:pPr>
            <a:endParaRPr lang="en-US" sz="1800" dirty="0"/>
          </a:p>
          <a:p>
            <a:r>
              <a:rPr lang="en-US" sz="1800" dirty="0"/>
              <a:t>DHCP isn’t technically part of the link layer.</a:t>
            </a:r>
          </a:p>
          <a:p>
            <a:pPr lvl="1"/>
            <a:r>
              <a:rPr lang="en-US" sz="1800" dirty="0"/>
              <a:t>It is an Application Layer Service that supports it. </a:t>
            </a:r>
          </a:p>
          <a:p>
            <a:pPr lvl="1"/>
            <a:endParaRPr lang="en-US" sz="1800" dirty="0"/>
          </a:p>
          <a:p>
            <a:pPr marL="0" indent="0">
              <a:buNone/>
            </a:pPr>
            <a:endParaRPr lang="en-US" dirty="0"/>
          </a:p>
        </p:txBody>
      </p:sp>
    </p:spTree>
    <p:extLst>
      <p:ext uri="{BB962C8B-B14F-4D97-AF65-F5344CB8AC3E}">
        <p14:creationId xmlns:p14="http://schemas.microsoft.com/office/powerpoint/2010/main" val="3786045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Drawing a cartoon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8507" y="1539280"/>
            <a:ext cx="661057" cy="6610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39</a:t>
            </a:fld>
            <a:r>
              <a:rPr lang="en-US" altLang="en-US"/>
              <a:t> </a:t>
            </a:r>
          </a:p>
        </p:txBody>
      </p:sp>
      <p:sp>
        <p:nvSpPr>
          <p:cNvPr id="4" name="Text Box 2"/>
          <p:cNvSpPr txBox="1">
            <a:spLocks noChangeArrowheads="1"/>
          </p:cNvSpPr>
          <p:nvPr/>
        </p:nvSpPr>
        <p:spPr bwMode="auto">
          <a:xfrm>
            <a:off x="399818" y="458788"/>
            <a:ext cx="3343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Routing Among Networks</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39"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1362075" y="4876800"/>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V="1">
            <a:off x="885825" y="5143501"/>
            <a:ext cx="571500" cy="4286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4"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1181100" y="38671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2581275" y="43815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3581400" y="53054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4400550" y="41719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6562725" y="38004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4362450" y="2828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2552700" y="3142271"/>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771525" y="25050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2724150" y="20193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4648200" y="1685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6296025" y="2085975"/>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bwMode="auto">
          <a:xfrm flipV="1">
            <a:off x="6743700" y="1933575"/>
            <a:ext cx="446742" cy="247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76375" y="4171950"/>
            <a:ext cx="11833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1838325" y="4648200"/>
            <a:ext cx="866775" cy="323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1819276" y="5124450"/>
            <a:ext cx="1809749" cy="447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4019550" y="4486275"/>
            <a:ext cx="504827" cy="8667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48" idx="1"/>
          </p:cNvCxnSpPr>
          <p:nvPr/>
        </p:nvCxnSpPr>
        <p:spPr bwMode="auto">
          <a:xfrm flipH="1">
            <a:off x="3067052" y="4371975"/>
            <a:ext cx="1333498" cy="171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000378" y="4638676"/>
            <a:ext cx="723897" cy="723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4067177" y="4114800"/>
            <a:ext cx="2695573" cy="1314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stCxn id="49" idx="1"/>
          </p:cNvCxnSpPr>
          <p:nvPr/>
        </p:nvCxnSpPr>
        <p:spPr bwMode="auto">
          <a:xfrm flipH="1">
            <a:off x="4886325" y="4000500"/>
            <a:ext cx="1676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2819400" y="3457575"/>
            <a:ext cx="13555" cy="9715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4857750" y="3124200"/>
            <a:ext cx="1819275" cy="81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49" idx="0"/>
          </p:cNvCxnSpPr>
          <p:nvPr/>
        </p:nvCxnSpPr>
        <p:spPr bwMode="auto">
          <a:xfrm>
            <a:off x="6696075" y="2305050"/>
            <a:ext cx="156430" cy="14954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a:off x="4829175" y="2371725"/>
            <a:ext cx="1638300" cy="5429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114925" y="1933575"/>
            <a:ext cx="1295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1143000" y="2819400"/>
            <a:ext cx="190500" cy="1133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52" idx="3"/>
            <a:endCxn id="51" idx="1"/>
          </p:cNvCxnSpPr>
          <p:nvPr/>
        </p:nvCxnSpPr>
        <p:spPr bwMode="auto">
          <a:xfrm>
            <a:off x="1351085" y="2705100"/>
            <a:ext cx="1201615" cy="6371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flipV="1">
            <a:off x="1238250" y="2314575"/>
            <a:ext cx="1647825" cy="371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000375" y="3381375"/>
            <a:ext cx="1495425"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0" name="Straight Connector 51199"/>
          <p:cNvCxnSpPr>
            <a:stCxn id="51" idx="3"/>
          </p:cNvCxnSpPr>
          <p:nvPr/>
        </p:nvCxnSpPr>
        <p:spPr bwMode="auto">
          <a:xfrm flipV="1">
            <a:off x="3132260" y="3075596"/>
            <a:ext cx="1392115" cy="266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4" name="Straight Connector 51203"/>
          <p:cNvCxnSpPr/>
          <p:nvPr/>
        </p:nvCxnSpPr>
        <p:spPr bwMode="auto">
          <a:xfrm>
            <a:off x="3190875" y="2276475"/>
            <a:ext cx="1247775" cy="647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7" name="Straight Connector 51206"/>
          <p:cNvCxnSpPr>
            <a:stCxn id="53" idx="3"/>
          </p:cNvCxnSpPr>
          <p:nvPr/>
        </p:nvCxnSpPr>
        <p:spPr bwMode="auto">
          <a:xfrm flipV="1">
            <a:off x="3303710" y="1962150"/>
            <a:ext cx="1496890" cy="257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9" name="Straight Connector 51208"/>
          <p:cNvCxnSpPr>
            <a:endCxn id="50" idx="0"/>
          </p:cNvCxnSpPr>
          <p:nvPr/>
        </p:nvCxnSpPr>
        <p:spPr bwMode="auto">
          <a:xfrm flipH="1">
            <a:off x="4652230" y="1962150"/>
            <a:ext cx="281720" cy="8667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1231" name="Group 51230"/>
          <p:cNvGrpSpPr/>
          <p:nvPr/>
        </p:nvGrpSpPr>
        <p:grpSpPr>
          <a:xfrm>
            <a:off x="526313" y="5671901"/>
            <a:ext cx="661057" cy="661057"/>
            <a:chOff x="356707" y="5177830"/>
            <a:chExt cx="661057" cy="661057"/>
          </a:xfrm>
        </p:grpSpPr>
        <p:pic>
          <p:nvPicPr>
            <p:cNvPr id="114" name="Picture 2" descr="Drawing a cartoon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707" y="5177830"/>
              <a:ext cx="661057" cy="661057"/>
            </a:xfrm>
            <a:prstGeom prst="rect">
              <a:avLst/>
            </a:prstGeom>
            <a:noFill/>
            <a:extLst>
              <a:ext uri="{909E8E84-426E-40DD-AFC4-6F175D3DCCD1}">
                <a14:hiddenFill xmlns:a14="http://schemas.microsoft.com/office/drawing/2010/main">
                  <a:solidFill>
                    <a:srgbClr val="FFFFFF"/>
                  </a:solidFill>
                </a14:hiddenFill>
              </a:ext>
            </a:extLst>
          </p:spPr>
        </p:pic>
        <p:sp>
          <p:nvSpPr>
            <p:cNvPr id="51212" name="TextBox 51211"/>
            <p:cNvSpPr txBox="1"/>
            <p:nvPr/>
          </p:nvSpPr>
          <p:spPr>
            <a:xfrm>
              <a:off x="538316" y="5253806"/>
              <a:ext cx="293670"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A</a:t>
              </a:r>
            </a:p>
          </p:txBody>
        </p:sp>
      </p:grpSp>
      <p:sp>
        <p:nvSpPr>
          <p:cNvPr id="117" name="TextBox 116"/>
          <p:cNvSpPr txBox="1"/>
          <p:nvPr/>
        </p:nvSpPr>
        <p:spPr>
          <a:xfrm>
            <a:off x="7339781" y="1633998"/>
            <a:ext cx="285656"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B</a:t>
            </a:r>
          </a:p>
        </p:txBody>
      </p:sp>
      <p:cxnSp>
        <p:nvCxnSpPr>
          <p:cNvPr id="51219" name="Straight Connector 51218"/>
          <p:cNvCxnSpPr/>
          <p:nvPr/>
        </p:nvCxnSpPr>
        <p:spPr bwMode="auto">
          <a:xfrm flipV="1">
            <a:off x="1647825" y="3409950"/>
            <a:ext cx="1000125" cy="523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22" name="Straight Connector 51221"/>
          <p:cNvCxnSpPr>
            <a:endCxn id="48" idx="0"/>
          </p:cNvCxnSpPr>
          <p:nvPr/>
        </p:nvCxnSpPr>
        <p:spPr bwMode="auto">
          <a:xfrm flipH="1">
            <a:off x="4690330" y="3105150"/>
            <a:ext cx="1905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26" name="Straight Connector 51225"/>
          <p:cNvCxnSpPr>
            <a:endCxn id="51" idx="0"/>
          </p:cNvCxnSpPr>
          <p:nvPr/>
        </p:nvCxnSpPr>
        <p:spPr bwMode="auto">
          <a:xfrm flipH="1">
            <a:off x="2842480" y="2325346"/>
            <a:ext cx="154358" cy="81692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1" name="Group 130"/>
          <p:cNvGrpSpPr/>
          <p:nvPr/>
        </p:nvGrpSpPr>
        <p:grpSpPr>
          <a:xfrm>
            <a:off x="1367505" y="5663768"/>
            <a:ext cx="1071398" cy="560051"/>
            <a:chOff x="7624916" y="1755058"/>
            <a:chExt cx="425925" cy="265471"/>
          </a:xfrm>
          <a:solidFill>
            <a:schemeClr val="bg1">
              <a:lumMod val="85000"/>
            </a:schemeClr>
          </a:solidFill>
        </p:grpSpPr>
        <p:sp>
          <p:nvSpPr>
            <p:cNvPr id="132" name="Rectangle 131"/>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33" name="Isosceles Triangle 132"/>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195387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FF6F-280A-4C5E-ADF3-7CA1E2FC4DE3}"/>
              </a:ext>
            </a:extLst>
          </p:cNvPr>
          <p:cNvSpPr>
            <a:spLocks noGrp="1"/>
          </p:cNvSpPr>
          <p:nvPr>
            <p:ph type="title"/>
          </p:nvPr>
        </p:nvSpPr>
        <p:spPr/>
        <p:txBody>
          <a:bodyPr/>
          <a:lstStyle/>
          <a:p>
            <a:pPr algn="l"/>
            <a:r>
              <a:rPr lang="en-US" sz="2800" dirty="0">
                <a:solidFill>
                  <a:srgbClr val="002060"/>
                </a:solidFill>
              </a:rPr>
              <a:t>A wire isn’t a just wire anymore!</a:t>
            </a:r>
          </a:p>
        </p:txBody>
      </p:sp>
      <p:sp>
        <p:nvSpPr>
          <p:cNvPr id="3" name="Content Placeholder 2">
            <a:extLst>
              <a:ext uri="{FF2B5EF4-FFF2-40B4-BE49-F238E27FC236}">
                <a16:creationId xmlns:a16="http://schemas.microsoft.com/office/drawing/2014/main" id="{1597EC38-A7E4-453B-8987-D5B46977600B}"/>
              </a:ext>
            </a:extLst>
          </p:cNvPr>
          <p:cNvSpPr>
            <a:spLocks noGrp="1"/>
          </p:cNvSpPr>
          <p:nvPr>
            <p:ph idx="1"/>
          </p:nvPr>
        </p:nvSpPr>
        <p:spPr>
          <a:xfrm>
            <a:off x="328773" y="4176443"/>
            <a:ext cx="8229600" cy="919537"/>
          </a:xfrm>
        </p:spPr>
        <p:txBody>
          <a:bodyPr/>
          <a:lstStyle/>
          <a:p>
            <a:r>
              <a:rPr lang="en-US" sz="2400" dirty="0"/>
              <a:t>Everything from the board to the wire adds capacitance, inductance, resistance, etc. </a:t>
            </a:r>
          </a:p>
          <a:p>
            <a:r>
              <a:rPr lang="en-US" sz="2400" dirty="0"/>
              <a:t>Acts as big RLC filter</a:t>
            </a:r>
          </a:p>
        </p:txBody>
      </p:sp>
      <p:sp>
        <p:nvSpPr>
          <p:cNvPr id="4" name="Rectangle 3">
            <a:extLst>
              <a:ext uri="{FF2B5EF4-FFF2-40B4-BE49-F238E27FC236}">
                <a16:creationId xmlns:a16="http://schemas.microsoft.com/office/drawing/2014/main" id="{C568CC75-50F6-436C-8503-E9E047AD4CF9}"/>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6" name="Picture 5">
            <a:extLst>
              <a:ext uri="{FF2B5EF4-FFF2-40B4-BE49-F238E27FC236}">
                <a16:creationId xmlns:a16="http://schemas.microsoft.com/office/drawing/2014/main" id="{E1572FDF-8C3C-4A0E-9ACF-684275C7CE8C}"/>
              </a:ext>
            </a:extLst>
          </p:cNvPr>
          <p:cNvPicPr>
            <a:picLocks noChangeAspect="1"/>
          </p:cNvPicPr>
          <p:nvPr/>
        </p:nvPicPr>
        <p:blipFill>
          <a:blip r:embed="rId2"/>
          <a:stretch>
            <a:fillRect/>
          </a:stretch>
        </p:blipFill>
        <p:spPr>
          <a:xfrm>
            <a:off x="929810" y="1219845"/>
            <a:ext cx="6185043" cy="2919070"/>
          </a:xfrm>
          <a:prstGeom prst="rect">
            <a:avLst/>
          </a:prstGeom>
        </p:spPr>
      </p:pic>
      <p:sp>
        <p:nvSpPr>
          <p:cNvPr id="8" name="TextBox 7">
            <a:extLst>
              <a:ext uri="{FF2B5EF4-FFF2-40B4-BE49-F238E27FC236}">
                <a16:creationId xmlns:a16="http://schemas.microsoft.com/office/drawing/2014/main" id="{65C75C08-0031-45B4-ACE7-DAF04988BE23}"/>
              </a:ext>
            </a:extLst>
          </p:cNvPr>
          <p:cNvSpPr txBox="1"/>
          <p:nvPr/>
        </p:nvSpPr>
        <p:spPr>
          <a:xfrm>
            <a:off x="1666983" y="2998484"/>
            <a:ext cx="7795516" cy="369332"/>
          </a:xfrm>
          <a:prstGeom prst="rect">
            <a:avLst/>
          </a:prstGeom>
          <a:noFill/>
        </p:spPr>
        <p:txBody>
          <a:bodyPr wrap="square">
            <a:spAutoFit/>
          </a:bodyPr>
          <a:lstStyle/>
          <a:p>
            <a:r>
              <a:rPr lang="en-US" dirty="0"/>
              <a:t>https://ww1.microchip.com/downloads/en/Appnotes/VPPD-02901.pdf</a:t>
            </a:r>
          </a:p>
        </p:txBody>
      </p:sp>
    </p:spTree>
    <p:extLst>
      <p:ext uri="{BB962C8B-B14F-4D97-AF65-F5344CB8AC3E}">
        <p14:creationId xmlns:p14="http://schemas.microsoft.com/office/powerpoint/2010/main" val="4190900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40</a:t>
            </a:fld>
            <a:r>
              <a:rPr lang="en-US" altLang="en-US"/>
              <a:t> </a:t>
            </a:r>
          </a:p>
        </p:txBody>
      </p:sp>
      <p:sp>
        <p:nvSpPr>
          <p:cNvPr id="4" name="Text Box 2"/>
          <p:cNvSpPr txBox="1">
            <a:spLocks noChangeArrowheads="1"/>
          </p:cNvSpPr>
          <p:nvPr/>
        </p:nvSpPr>
        <p:spPr bwMode="auto">
          <a:xfrm>
            <a:off x="399818" y="458788"/>
            <a:ext cx="3343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Routing Among Networks</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3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362075" y="4876800"/>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V="1">
            <a:off x="885825" y="5143501"/>
            <a:ext cx="571500" cy="4286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181100" y="38671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81275" y="43815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3581400" y="53054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400550" y="41719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562725" y="38004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362450" y="2828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52700" y="31337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771525" y="25050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724150" y="20193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648200" y="1685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296025" y="2085975"/>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bwMode="auto">
          <a:xfrm flipV="1">
            <a:off x="6743700" y="1933575"/>
            <a:ext cx="446742" cy="247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76375" y="4171950"/>
            <a:ext cx="11833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1838325" y="4648200"/>
            <a:ext cx="866775" cy="323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1819276" y="5124450"/>
            <a:ext cx="1809749" cy="447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3895725" y="4486275"/>
            <a:ext cx="628651"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48" idx="1"/>
          </p:cNvCxnSpPr>
          <p:nvPr/>
        </p:nvCxnSpPr>
        <p:spPr bwMode="auto">
          <a:xfrm flipH="1">
            <a:off x="3067052" y="4371975"/>
            <a:ext cx="1333498" cy="171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000378" y="4638676"/>
            <a:ext cx="723897" cy="723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4067177" y="4114800"/>
            <a:ext cx="2695573" cy="1314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stCxn id="49" idx="1"/>
          </p:cNvCxnSpPr>
          <p:nvPr/>
        </p:nvCxnSpPr>
        <p:spPr bwMode="auto">
          <a:xfrm flipH="1">
            <a:off x="4886325" y="4000500"/>
            <a:ext cx="1676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2819400" y="3457575"/>
            <a:ext cx="13555" cy="9715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4857750" y="3124200"/>
            <a:ext cx="1819275" cy="81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49" idx="0"/>
          </p:cNvCxnSpPr>
          <p:nvPr/>
        </p:nvCxnSpPr>
        <p:spPr bwMode="auto">
          <a:xfrm>
            <a:off x="6696075" y="2305050"/>
            <a:ext cx="156430" cy="14954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a:off x="4829175" y="2371725"/>
            <a:ext cx="1638300" cy="5429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114925" y="1933575"/>
            <a:ext cx="1295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1143000" y="2819400"/>
            <a:ext cx="190500" cy="1133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52" idx="3"/>
            <a:endCxn id="51" idx="1"/>
          </p:cNvCxnSpPr>
          <p:nvPr/>
        </p:nvCxnSpPr>
        <p:spPr bwMode="auto">
          <a:xfrm>
            <a:off x="1351085" y="2705100"/>
            <a:ext cx="1201615" cy="628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flipV="1">
            <a:off x="1238250" y="2314575"/>
            <a:ext cx="1647825" cy="371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000375" y="3381375"/>
            <a:ext cx="1495425"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0" name="Straight Connector 51199"/>
          <p:cNvCxnSpPr>
            <a:stCxn id="51" idx="3"/>
          </p:cNvCxnSpPr>
          <p:nvPr/>
        </p:nvCxnSpPr>
        <p:spPr bwMode="auto">
          <a:xfrm flipV="1">
            <a:off x="3132260" y="3067050"/>
            <a:ext cx="1392115" cy="266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4" name="Straight Connector 51203"/>
          <p:cNvCxnSpPr/>
          <p:nvPr/>
        </p:nvCxnSpPr>
        <p:spPr bwMode="auto">
          <a:xfrm>
            <a:off x="3190875" y="2276475"/>
            <a:ext cx="1247775" cy="647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7" name="Straight Connector 51206"/>
          <p:cNvCxnSpPr>
            <a:stCxn id="53" idx="3"/>
          </p:cNvCxnSpPr>
          <p:nvPr/>
        </p:nvCxnSpPr>
        <p:spPr bwMode="auto">
          <a:xfrm flipV="1">
            <a:off x="3303710" y="1962150"/>
            <a:ext cx="1496890" cy="257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9" name="Straight Connector 51208"/>
          <p:cNvCxnSpPr>
            <a:endCxn id="50" idx="0"/>
          </p:cNvCxnSpPr>
          <p:nvPr/>
        </p:nvCxnSpPr>
        <p:spPr bwMode="auto">
          <a:xfrm flipH="1">
            <a:off x="4652230" y="1962150"/>
            <a:ext cx="281720" cy="8667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1628775" y="3409950"/>
            <a:ext cx="1104900" cy="552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a:stCxn id="50" idx="2"/>
            <a:endCxn id="48" idx="0"/>
          </p:cNvCxnSpPr>
          <p:nvPr/>
        </p:nvCxnSpPr>
        <p:spPr bwMode="auto">
          <a:xfrm>
            <a:off x="4652230" y="3228975"/>
            <a:ext cx="38100" cy="942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3" idx="2"/>
            <a:endCxn id="51" idx="0"/>
          </p:cNvCxnSpPr>
          <p:nvPr/>
        </p:nvCxnSpPr>
        <p:spPr bwMode="auto">
          <a:xfrm flipH="1">
            <a:off x="2842480" y="2419350"/>
            <a:ext cx="171450" cy="7143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 name="Group 55"/>
          <p:cNvGrpSpPr/>
          <p:nvPr/>
        </p:nvGrpSpPr>
        <p:grpSpPr>
          <a:xfrm>
            <a:off x="1183150" y="5236065"/>
            <a:ext cx="235116" cy="122902"/>
            <a:chOff x="7624916" y="1755058"/>
            <a:chExt cx="425925" cy="265471"/>
          </a:xfrm>
          <a:solidFill>
            <a:srgbClr val="FFCCFF"/>
          </a:solidFill>
        </p:grpSpPr>
        <p:sp>
          <p:nvSpPr>
            <p:cNvPr id="57" name="Rectangle 5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0" name="Isosceles Triangle 5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2" name="Group 61"/>
          <p:cNvGrpSpPr/>
          <p:nvPr/>
        </p:nvGrpSpPr>
        <p:grpSpPr>
          <a:xfrm>
            <a:off x="981589" y="5366342"/>
            <a:ext cx="235116" cy="122902"/>
            <a:chOff x="7624916" y="1755058"/>
            <a:chExt cx="425925" cy="265471"/>
          </a:xfrm>
          <a:solidFill>
            <a:srgbClr val="FFFF99"/>
          </a:solidFill>
        </p:grpSpPr>
        <p:sp>
          <p:nvSpPr>
            <p:cNvPr id="64" name="Rectangle 63"/>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6" name="Isosceles Triangle 6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7" name="Group 66"/>
          <p:cNvGrpSpPr/>
          <p:nvPr/>
        </p:nvGrpSpPr>
        <p:grpSpPr>
          <a:xfrm>
            <a:off x="802151" y="5526116"/>
            <a:ext cx="235116" cy="122902"/>
            <a:chOff x="7624916" y="1755058"/>
            <a:chExt cx="425925" cy="265471"/>
          </a:xfrm>
          <a:solidFill>
            <a:schemeClr val="accent1"/>
          </a:solidFill>
        </p:grpSpPr>
        <p:sp>
          <p:nvSpPr>
            <p:cNvPr id="69" name="Rectangle 6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1" name="Isosceles Triangle 7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2" name="Group 71"/>
          <p:cNvGrpSpPr/>
          <p:nvPr/>
        </p:nvGrpSpPr>
        <p:grpSpPr>
          <a:xfrm>
            <a:off x="593216" y="5671142"/>
            <a:ext cx="235116" cy="122902"/>
            <a:chOff x="7624916" y="1755058"/>
            <a:chExt cx="425925" cy="265471"/>
          </a:xfrm>
          <a:solidFill>
            <a:srgbClr val="66FFFF"/>
          </a:solidFill>
        </p:grpSpPr>
        <p:sp>
          <p:nvSpPr>
            <p:cNvPr id="73" name="Rectangle 7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6" name="Isosceles Triangle 7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11" name="Group 10"/>
          <p:cNvGrpSpPr/>
          <p:nvPr/>
        </p:nvGrpSpPr>
        <p:grpSpPr>
          <a:xfrm>
            <a:off x="865527" y="1133700"/>
            <a:ext cx="7413361" cy="5295123"/>
            <a:chOff x="865527" y="1133700"/>
            <a:chExt cx="7413361" cy="5295123"/>
          </a:xfrm>
        </p:grpSpPr>
        <p:pic>
          <p:nvPicPr>
            <p:cNvPr id="89"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831" y="1133700"/>
              <a:ext cx="661057" cy="66105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7" y="5767766"/>
              <a:ext cx="661057" cy="66105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1047136" y="5843742"/>
              <a:ext cx="293670"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A</a:t>
              </a:r>
            </a:p>
          </p:txBody>
        </p:sp>
        <p:sp>
          <p:nvSpPr>
            <p:cNvPr id="95" name="TextBox 94"/>
            <p:cNvSpPr txBox="1"/>
            <p:nvPr/>
          </p:nvSpPr>
          <p:spPr>
            <a:xfrm>
              <a:off x="7819105" y="1228418"/>
              <a:ext cx="285656"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B</a:t>
              </a:r>
            </a:p>
          </p:txBody>
        </p:sp>
      </p:grpSp>
    </p:spTree>
    <p:extLst>
      <p:ext uri="{BB962C8B-B14F-4D97-AF65-F5344CB8AC3E}">
        <p14:creationId xmlns:p14="http://schemas.microsoft.com/office/powerpoint/2010/main" val="600609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41</a:t>
            </a:fld>
            <a:r>
              <a:rPr lang="en-US" altLang="en-US"/>
              <a:t> </a:t>
            </a:r>
          </a:p>
        </p:txBody>
      </p:sp>
      <p:sp>
        <p:nvSpPr>
          <p:cNvPr id="4" name="Text Box 2"/>
          <p:cNvSpPr txBox="1">
            <a:spLocks noChangeArrowheads="1"/>
          </p:cNvSpPr>
          <p:nvPr/>
        </p:nvSpPr>
        <p:spPr bwMode="auto">
          <a:xfrm>
            <a:off x="399818" y="458788"/>
            <a:ext cx="3343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Routing Among Networks</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3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362075" y="4876800"/>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V="1">
            <a:off x="885825" y="5143501"/>
            <a:ext cx="571500" cy="4286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181100" y="38671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81275" y="43815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3581400" y="53054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400550" y="41719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562725" y="38004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362450" y="2828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52700" y="31337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771525" y="25050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724150" y="20193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648200" y="1685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296025" y="2085975"/>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bwMode="auto">
          <a:xfrm flipV="1">
            <a:off x="6743700" y="1933575"/>
            <a:ext cx="446742" cy="247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76375" y="4171950"/>
            <a:ext cx="11833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1838325" y="4648200"/>
            <a:ext cx="866775" cy="323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1819276" y="5124450"/>
            <a:ext cx="1809749" cy="447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3895725" y="4486275"/>
            <a:ext cx="628651"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48" idx="1"/>
          </p:cNvCxnSpPr>
          <p:nvPr/>
        </p:nvCxnSpPr>
        <p:spPr bwMode="auto">
          <a:xfrm flipH="1">
            <a:off x="3067052" y="4371975"/>
            <a:ext cx="1333498" cy="171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000378" y="4638676"/>
            <a:ext cx="723897" cy="723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4067177" y="4114800"/>
            <a:ext cx="2695573" cy="1314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stCxn id="49" idx="1"/>
          </p:cNvCxnSpPr>
          <p:nvPr/>
        </p:nvCxnSpPr>
        <p:spPr bwMode="auto">
          <a:xfrm flipH="1">
            <a:off x="4886325" y="4000500"/>
            <a:ext cx="1676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2819400" y="3457575"/>
            <a:ext cx="13555" cy="9715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4857750" y="3124200"/>
            <a:ext cx="1819275" cy="81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49" idx="0"/>
          </p:cNvCxnSpPr>
          <p:nvPr/>
        </p:nvCxnSpPr>
        <p:spPr bwMode="auto">
          <a:xfrm>
            <a:off x="6696075" y="2305050"/>
            <a:ext cx="156430" cy="14954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a:off x="4829175" y="2371725"/>
            <a:ext cx="1638300" cy="5429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114925" y="1933575"/>
            <a:ext cx="1295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1143000" y="2819400"/>
            <a:ext cx="190500" cy="1133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52" idx="3"/>
            <a:endCxn id="51" idx="1"/>
          </p:cNvCxnSpPr>
          <p:nvPr/>
        </p:nvCxnSpPr>
        <p:spPr bwMode="auto">
          <a:xfrm>
            <a:off x="1351085" y="2705100"/>
            <a:ext cx="1201615" cy="628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flipV="1">
            <a:off x="1238250" y="2314575"/>
            <a:ext cx="1647825" cy="371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000375" y="3381375"/>
            <a:ext cx="1495425"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0" name="Straight Connector 51199"/>
          <p:cNvCxnSpPr>
            <a:stCxn id="51" idx="3"/>
          </p:cNvCxnSpPr>
          <p:nvPr/>
        </p:nvCxnSpPr>
        <p:spPr bwMode="auto">
          <a:xfrm flipV="1">
            <a:off x="3132260" y="3067050"/>
            <a:ext cx="1392115" cy="266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4" name="Straight Connector 51203"/>
          <p:cNvCxnSpPr/>
          <p:nvPr/>
        </p:nvCxnSpPr>
        <p:spPr bwMode="auto">
          <a:xfrm>
            <a:off x="3190875" y="2276475"/>
            <a:ext cx="1247775" cy="647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7" name="Straight Connector 51206"/>
          <p:cNvCxnSpPr>
            <a:stCxn id="53" idx="3"/>
          </p:cNvCxnSpPr>
          <p:nvPr/>
        </p:nvCxnSpPr>
        <p:spPr bwMode="auto">
          <a:xfrm flipV="1">
            <a:off x="3303710" y="1962150"/>
            <a:ext cx="1496890" cy="257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9" name="Straight Connector 51208"/>
          <p:cNvCxnSpPr>
            <a:endCxn id="50" idx="0"/>
          </p:cNvCxnSpPr>
          <p:nvPr/>
        </p:nvCxnSpPr>
        <p:spPr bwMode="auto">
          <a:xfrm flipH="1">
            <a:off x="4652230" y="1962150"/>
            <a:ext cx="281720" cy="8667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1628775" y="3409950"/>
            <a:ext cx="1104900" cy="552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a:stCxn id="50" idx="2"/>
            <a:endCxn id="48" idx="0"/>
          </p:cNvCxnSpPr>
          <p:nvPr/>
        </p:nvCxnSpPr>
        <p:spPr bwMode="auto">
          <a:xfrm>
            <a:off x="4652230" y="3228975"/>
            <a:ext cx="38100" cy="942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3" idx="2"/>
            <a:endCxn id="51" idx="0"/>
          </p:cNvCxnSpPr>
          <p:nvPr/>
        </p:nvCxnSpPr>
        <p:spPr bwMode="auto">
          <a:xfrm flipH="1">
            <a:off x="2842480" y="2419350"/>
            <a:ext cx="171450" cy="7143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 name="Group 55"/>
          <p:cNvGrpSpPr/>
          <p:nvPr/>
        </p:nvGrpSpPr>
        <p:grpSpPr>
          <a:xfrm>
            <a:off x="3845235" y="5177072"/>
            <a:ext cx="235116" cy="122902"/>
            <a:chOff x="7624916" y="1755058"/>
            <a:chExt cx="425925" cy="265471"/>
          </a:xfrm>
          <a:solidFill>
            <a:srgbClr val="FFCCFF"/>
          </a:solidFill>
        </p:grpSpPr>
        <p:sp>
          <p:nvSpPr>
            <p:cNvPr id="57" name="Rectangle 5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0" name="Isosceles Triangle 5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2" name="Group 61"/>
          <p:cNvGrpSpPr/>
          <p:nvPr/>
        </p:nvGrpSpPr>
        <p:grpSpPr>
          <a:xfrm>
            <a:off x="1379795" y="4319206"/>
            <a:ext cx="235116" cy="122902"/>
            <a:chOff x="7624916" y="1755058"/>
            <a:chExt cx="425925" cy="265471"/>
          </a:xfrm>
          <a:solidFill>
            <a:srgbClr val="FFFF99"/>
          </a:solidFill>
        </p:grpSpPr>
        <p:sp>
          <p:nvSpPr>
            <p:cNvPr id="64" name="Rectangle 63"/>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6" name="Isosceles Triangle 6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7" name="Group 66"/>
          <p:cNvGrpSpPr/>
          <p:nvPr/>
        </p:nvGrpSpPr>
        <p:grpSpPr>
          <a:xfrm>
            <a:off x="2232745" y="4714955"/>
            <a:ext cx="235116" cy="122902"/>
            <a:chOff x="7624916" y="1755058"/>
            <a:chExt cx="425925" cy="265471"/>
          </a:xfrm>
          <a:solidFill>
            <a:schemeClr val="accent1"/>
          </a:solidFill>
        </p:grpSpPr>
        <p:sp>
          <p:nvSpPr>
            <p:cNvPr id="69" name="Rectangle 6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1" name="Isosceles Triangle 7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2" name="Group 71"/>
          <p:cNvGrpSpPr/>
          <p:nvPr/>
        </p:nvGrpSpPr>
        <p:grpSpPr>
          <a:xfrm>
            <a:off x="2399893" y="5243439"/>
            <a:ext cx="235116" cy="122902"/>
            <a:chOff x="7624916" y="1755058"/>
            <a:chExt cx="425925" cy="265471"/>
          </a:xfrm>
          <a:solidFill>
            <a:srgbClr val="66FFFF"/>
          </a:solidFill>
        </p:grpSpPr>
        <p:sp>
          <p:nvSpPr>
            <p:cNvPr id="73" name="Rectangle 7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6" name="Isosceles Triangle 7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9" name="Group 78"/>
          <p:cNvGrpSpPr/>
          <p:nvPr/>
        </p:nvGrpSpPr>
        <p:grpSpPr>
          <a:xfrm>
            <a:off x="865527" y="1133700"/>
            <a:ext cx="7413361" cy="5295123"/>
            <a:chOff x="865527" y="1133700"/>
            <a:chExt cx="7413361" cy="5295123"/>
          </a:xfrm>
        </p:grpSpPr>
        <p:pic>
          <p:nvPicPr>
            <p:cNvPr id="80"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831" y="1133700"/>
              <a:ext cx="661057" cy="66105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7" y="5767766"/>
              <a:ext cx="661057" cy="661057"/>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1047136" y="5843742"/>
              <a:ext cx="293670"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A</a:t>
              </a:r>
            </a:p>
          </p:txBody>
        </p:sp>
        <p:sp>
          <p:nvSpPr>
            <p:cNvPr id="86" name="TextBox 85"/>
            <p:cNvSpPr txBox="1"/>
            <p:nvPr/>
          </p:nvSpPr>
          <p:spPr>
            <a:xfrm>
              <a:off x="7819105" y="1228418"/>
              <a:ext cx="285656"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B</a:t>
              </a:r>
            </a:p>
          </p:txBody>
        </p:sp>
      </p:grpSp>
    </p:spTree>
    <p:extLst>
      <p:ext uri="{BB962C8B-B14F-4D97-AF65-F5344CB8AC3E}">
        <p14:creationId xmlns:p14="http://schemas.microsoft.com/office/powerpoint/2010/main" val="2008826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42</a:t>
            </a:fld>
            <a:r>
              <a:rPr lang="en-US" altLang="en-US"/>
              <a:t> </a:t>
            </a:r>
          </a:p>
        </p:txBody>
      </p:sp>
      <p:sp>
        <p:nvSpPr>
          <p:cNvPr id="4" name="Text Box 2"/>
          <p:cNvSpPr txBox="1">
            <a:spLocks noChangeArrowheads="1"/>
          </p:cNvSpPr>
          <p:nvPr/>
        </p:nvSpPr>
        <p:spPr bwMode="auto">
          <a:xfrm>
            <a:off x="399818" y="458788"/>
            <a:ext cx="3343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Routing Among Networks</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3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362075" y="4876800"/>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V="1">
            <a:off x="885825" y="5143501"/>
            <a:ext cx="571500" cy="4286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181100" y="38671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81275" y="43815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3581400" y="53054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400550" y="41719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562725" y="38004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362450" y="2828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52700" y="31337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771525" y="25050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724150" y="20193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648200" y="1685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296025" y="2085975"/>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bwMode="auto">
          <a:xfrm flipV="1">
            <a:off x="6743700" y="1933575"/>
            <a:ext cx="446742" cy="247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76375" y="4171950"/>
            <a:ext cx="11833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1838325" y="4648200"/>
            <a:ext cx="866775" cy="323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1819276" y="5124450"/>
            <a:ext cx="1809749" cy="447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3895725" y="4486275"/>
            <a:ext cx="628651"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48" idx="1"/>
          </p:cNvCxnSpPr>
          <p:nvPr/>
        </p:nvCxnSpPr>
        <p:spPr bwMode="auto">
          <a:xfrm flipH="1">
            <a:off x="3067052" y="4371975"/>
            <a:ext cx="1333498" cy="171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000378" y="4638676"/>
            <a:ext cx="723897" cy="723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4067177" y="4114800"/>
            <a:ext cx="2695573" cy="1314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stCxn id="49" idx="1"/>
          </p:cNvCxnSpPr>
          <p:nvPr/>
        </p:nvCxnSpPr>
        <p:spPr bwMode="auto">
          <a:xfrm flipH="1">
            <a:off x="4886325" y="4000500"/>
            <a:ext cx="1676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2819400" y="3457575"/>
            <a:ext cx="13555" cy="9715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4857750" y="3124200"/>
            <a:ext cx="1819275" cy="81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49" idx="0"/>
          </p:cNvCxnSpPr>
          <p:nvPr/>
        </p:nvCxnSpPr>
        <p:spPr bwMode="auto">
          <a:xfrm>
            <a:off x="6696075" y="2305050"/>
            <a:ext cx="156430" cy="14954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a:off x="4829175" y="2371725"/>
            <a:ext cx="1638300" cy="5429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114925" y="1933575"/>
            <a:ext cx="1295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1143000" y="2819400"/>
            <a:ext cx="190500" cy="1133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52" idx="3"/>
            <a:endCxn id="51" idx="1"/>
          </p:cNvCxnSpPr>
          <p:nvPr/>
        </p:nvCxnSpPr>
        <p:spPr bwMode="auto">
          <a:xfrm>
            <a:off x="1351085" y="2705100"/>
            <a:ext cx="1201615" cy="628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flipV="1">
            <a:off x="1238250" y="2314575"/>
            <a:ext cx="1647825" cy="371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000375" y="3381375"/>
            <a:ext cx="1495425"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0" name="Straight Connector 51199"/>
          <p:cNvCxnSpPr>
            <a:stCxn id="51" idx="3"/>
          </p:cNvCxnSpPr>
          <p:nvPr/>
        </p:nvCxnSpPr>
        <p:spPr bwMode="auto">
          <a:xfrm flipV="1">
            <a:off x="3132260" y="3067050"/>
            <a:ext cx="1392115" cy="266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4" name="Straight Connector 51203"/>
          <p:cNvCxnSpPr/>
          <p:nvPr/>
        </p:nvCxnSpPr>
        <p:spPr bwMode="auto">
          <a:xfrm>
            <a:off x="3190875" y="2276475"/>
            <a:ext cx="1247775" cy="647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7" name="Straight Connector 51206"/>
          <p:cNvCxnSpPr>
            <a:stCxn id="53" idx="3"/>
          </p:cNvCxnSpPr>
          <p:nvPr/>
        </p:nvCxnSpPr>
        <p:spPr bwMode="auto">
          <a:xfrm flipV="1">
            <a:off x="3303710" y="1962150"/>
            <a:ext cx="1496890" cy="257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9" name="Straight Connector 51208"/>
          <p:cNvCxnSpPr>
            <a:endCxn id="50" idx="0"/>
          </p:cNvCxnSpPr>
          <p:nvPr/>
        </p:nvCxnSpPr>
        <p:spPr bwMode="auto">
          <a:xfrm flipH="1">
            <a:off x="4652230" y="1962150"/>
            <a:ext cx="281720" cy="8667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1628775" y="3409950"/>
            <a:ext cx="1104900" cy="552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a:stCxn id="50" idx="2"/>
            <a:endCxn id="48" idx="0"/>
          </p:cNvCxnSpPr>
          <p:nvPr/>
        </p:nvCxnSpPr>
        <p:spPr bwMode="auto">
          <a:xfrm>
            <a:off x="4652230" y="3228975"/>
            <a:ext cx="38100" cy="942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3" idx="2"/>
            <a:endCxn id="51" idx="0"/>
          </p:cNvCxnSpPr>
          <p:nvPr/>
        </p:nvCxnSpPr>
        <p:spPr bwMode="auto">
          <a:xfrm flipH="1">
            <a:off x="2842480" y="2419350"/>
            <a:ext cx="171450" cy="7143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 name="Group 55"/>
          <p:cNvGrpSpPr/>
          <p:nvPr/>
        </p:nvGrpSpPr>
        <p:grpSpPr>
          <a:xfrm>
            <a:off x="5755151" y="4078317"/>
            <a:ext cx="235116" cy="122902"/>
            <a:chOff x="7624916" y="1755058"/>
            <a:chExt cx="425925" cy="265471"/>
          </a:xfrm>
          <a:solidFill>
            <a:srgbClr val="FFCCFF"/>
          </a:solidFill>
        </p:grpSpPr>
        <p:sp>
          <p:nvSpPr>
            <p:cNvPr id="57" name="Rectangle 5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0" name="Isosceles Triangle 5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2" name="Group 61"/>
          <p:cNvGrpSpPr/>
          <p:nvPr/>
        </p:nvGrpSpPr>
        <p:grpSpPr>
          <a:xfrm>
            <a:off x="3835400" y="3095090"/>
            <a:ext cx="235116" cy="122902"/>
            <a:chOff x="7624916" y="1755058"/>
            <a:chExt cx="425925" cy="265471"/>
          </a:xfrm>
          <a:solidFill>
            <a:srgbClr val="FFFF99"/>
          </a:solidFill>
        </p:grpSpPr>
        <p:sp>
          <p:nvSpPr>
            <p:cNvPr id="64" name="Rectangle 63"/>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6" name="Isosceles Triangle 6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7" name="Group 66"/>
          <p:cNvGrpSpPr/>
          <p:nvPr/>
        </p:nvGrpSpPr>
        <p:grpSpPr>
          <a:xfrm>
            <a:off x="5315156" y="2657556"/>
            <a:ext cx="235116" cy="122902"/>
            <a:chOff x="7624916" y="1755058"/>
            <a:chExt cx="425925" cy="265471"/>
          </a:xfrm>
          <a:solidFill>
            <a:schemeClr val="accent1"/>
          </a:solidFill>
        </p:grpSpPr>
        <p:sp>
          <p:nvSpPr>
            <p:cNvPr id="69" name="Rectangle 6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1" name="Isosceles Triangle 7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2" name="Group 71"/>
          <p:cNvGrpSpPr/>
          <p:nvPr/>
        </p:nvGrpSpPr>
        <p:grpSpPr>
          <a:xfrm>
            <a:off x="6116486" y="4343787"/>
            <a:ext cx="235116" cy="122902"/>
            <a:chOff x="7624916" y="1755058"/>
            <a:chExt cx="425925" cy="265471"/>
          </a:xfrm>
          <a:solidFill>
            <a:srgbClr val="66FFFF"/>
          </a:solidFill>
        </p:grpSpPr>
        <p:sp>
          <p:nvSpPr>
            <p:cNvPr id="73" name="Rectangle 7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6" name="Isosceles Triangle 7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9" name="Group 78"/>
          <p:cNvGrpSpPr/>
          <p:nvPr/>
        </p:nvGrpSpPr>
        <p:grpSpPr>
          <a:xfrm>
            <a:off x="865527" y="1133700"/>
            <a:ext cx="7413361" cy="5295123"/>
            <a:chOff x="865527" y="1133700"/>
            <a:chExt cx="7413361" cy="5295123"/>
          </a:xfrm>
        </p:grpSpPr>
        <p:pic>
          <p:nvPicPr>
            <p:cNvPr id="80"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831" y="1133700"/>
              <a:ext cx="661057" cy="66105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7" y="5767766"/>
              <a:ext cx="661057" cy="661057"/>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1047136" y="5843742"/>
              <a:ext cx="293670"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A</a:t>
              </a:r>
            </a:p>
          </p:txBody>
        </p:sp>
        <p:sp>
          <p:nvSpPr>
            <p:cNvPr id="86" name="TextBox 85"/>
            <p:cNvSpPr txBox="1"/>
            <p:nvPr/>
          </p:nvSpPr>
          <p:spPr>
            <a:xfrm>
              <a:off x="7819105" y="1228418"/>
              <a:ext cx="285656"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B</a:t>
              </a:r>
            </a:p>
          </p:txBody>
        </p:sp>
      </p:grpSp>
    </p:spTree>
    <p:extLst>
      <p:ext uri="{BB962C8B-B14F-4D97-AF65-F5344CB8AC3E}">
        <p14:creationId xmlns:p14="http://schemas.microsoft.com/office/powerpoint/2010/main" val="459472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43</a:t>
            </a:fld>
            <a:r>
              <a:rPr lang="en-US" altLang="en-US"/>
              <a:t> </a:t>
            </a:r>
          </a:p>
        </p:txBody>
      </p:sp>
      <p:sp>
        <p:nvSpPr>
          <p:cNvPr id="4" name="Text Box 2"/>
          <p:cNvSpPr txBox="1">
            <a:spLocks noChangeArrowheads="1"/>
          </p:cNvSpPr>
          <p:nvPr/>
        </p:nvSpPr>
        <p:spPr bwMode="auto">
          <a:xfrm>
            <a:off x="399818" y="458788"/>
            <a:ext cx="3273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FF0000"/>
                </a:solidFill>
                <a:latin typeface="Arial Narrow" panose="020B0606020202030204" pitchFamily="34" charset="0"/>
              </a:rPr>
              <a:t>Routing Among Networks</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3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362075" y="4876800"/>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V="1">
            <a:off x="885825" y="5143501"/>
            <a:ext cx="571500" cy="4286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1181100" y="38671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81275" y="43815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3581400" y="53054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400550" y="41719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562725" y="38004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362450" y="2828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552700" y="31337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771525" y="25050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2724150" y="20193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4648200" y="1685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When it Comes to Networking, Keep It Simple"/>
          <p:cNvPicPr>
            <a:picLocks noChangeAspect="1" noChangeArrowheads="1"/>
          </p:cNvPicPr>
          <p:nvPr/>
        </p:nvPicPr>
        <p:blipFill rotWithShape="1">
          <a:blip r:embed="rId2">
            <a:extLst>
              <a:ext uri="{28A0092B-C50C-407E-A947-70E740481C1C}">
                <a14:useLocalDpi xmlns:a14="http://schemas.microsoft.com/office/drawing/2010/main" val="0"/>
              </a:ext>
            </a:extLst>
          </a:blip>
          <a:srcRect l="50993" r="24964" b="88857"/>
          <a:stretch/>
        </p:blipFill>
        <p:spPr bwMode="auto">
          <a:xfrm>
            <a:off x="6296025" y="2085975"/>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bwMode="auto">
          <a:xfrm flipV="1">
            <a:off x="6743700" y="1622323"/>
            <a:ext cx="859094" cy="5589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76375" y="4171950"/>
            <a:ext cx="11833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1838325" y="4648200"/>
            <a:ext cx="866775" cy="323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1819276" y="5124450"/>
            <a:ext cx="1809749" cy="447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3895725" y="4486275"/>
            <a:ext cx="628651"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48" idx="1"/>
          </p:cNvCxnSpPr>
          <p:nvPr/>
        </p:nvCxnSpPr>
        <p:spPr bwMode="auto">
          <a:xfrm flipH="1">
            <a:off x="3067052" y="4371975"/>
            <a:ext cx="1333498" cy="171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000378" y="4638676"/>
            <a:ext cx="723897" cy="723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4067177" y="4114800"/>
            <a:ext cx="2695573" cy="1314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stCxn id="49" idx="1"/>
          </p:cNvCxnSpPr>
          <p:nvPr/>
        </p:nvCxnSpPr>
        <p:spPr bwMode="auto">
          <a:xfrm flipH="1">
            <a:off x="4886325" y="4000500"/>
            <a:ext cx="1676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2819400" y="3457575"/>
            <a:ext cx="13555" cy="9715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4857750" y="3124200"/>
            <a:ext cx="1819275" cy="81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49" idx="0"/>
          </p:cNvCxnSpPr>
          <p:nvPr/>
        </p:nvCxnSpPr>
        <p:spPr bwMode="auto">
          <a:xfrm>
            <a:off x="6696075" y="2305050"/>
            <a:ext cx="156430" cy="14954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a:off x="4829175" y="2371725"/>
            <a:ext cx="1638300" cy="5429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114925" y="1933575"/>
            <a:ext cx="1295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1143000" y="2819400"/>
            <a:ext cx="190500" cy="1133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52" idx="3"/>
            <a:endCxn id="51" idx="1"/>
          </p:cNvCxnSpPr>
          <p:nvPr/>
        </p:nvCxnSpPr>
        <p:spPr bwMode="auto">
          <a:xfrm>
            <a:off x="1351085" y="2705100"/>
            <a:ext cx="1201615" cy="628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flipV="1">
            <a:off x="1238250" y="2314575"/>
            <a:ext cx="1647825" cy="371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000375" y="3381375"/>
            <a:ext cx="1495425"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0" name="Straight Connector 51199"/>
          <p:cNvCxnSpPr>
            <a:stCxn id="51" idx="3"/>
          </p:cNvCxnSpPr>
          <p:nvPr/>
        </p:nvCxnSpPr>
        <p:spPr bwMode="auto">
          <a:xfrm flipV="1">
            <a:off x="3132260" y="3067050"/>
            <a:ext cx="1392115" cy="266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4" name="Straight Connector 51203"/>
          <p:cNvCxnSpPr/>
          <p:nvPr/>
        </p:nvCxnSpPr>
        <p:spPr bwMode="auto">
          <a:xfrm>
            <a:off x="3190875" y="2276475"/>
            <a:ext cx="1247775" cy="647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7" name="Straight Connector 51206"/>
          <p:cNvCxnSpPr>
            <a:stCxn id="53" idx="3"/>
          </p:cNvCxnSpPr>
          <p:nvPr/>
        </p:nvCxnSpPr>
        <p:spPr bwMode="auto">
          <a:xfrm flipV="1">
            <a:off x="3303710" y="1962150"/>
            <a:ext cx="1496890" cy="257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9" name="Straight Connector 51208"/>
          <p:cNvCxnSpPr>
            <a:endCxn id="50" idx="0"/>
          </p:cNvCxnSpPr>
          <p:nvPr/>
        </p:nvCxnSpPr>
        <p:spPr bwMode="auto">
          <a:xfrm flipH="1">
            <a:off x="4652230" y="1962150"/>
            <a:ext cx="281720" cy="8667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1628775" y="3409950"/>
            <a:ext cx="1104900" cy="552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a:stCxn id="50" idx="2"/>
            <a:endCxn id="48" idx="0"/>
          </p:cNvCxnSpPr>
          <p:nvPr/>
        </p:nvCxnSpPr>
        <p:spPr bwMode="auto">
          <a:xfrm>
            <a:off x="4652230" y="3228975"/>
            <a:ext cx="38100" cy="942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3" idx="2"/>
            <a:endCxn id="51" idx="0"/>
          </p:cNvCxnSpPr>
          <p:nvPr/>
        </p:nvCxnSpPr>
        <p:spPr bwMode="auto">
          <a:xfrm flipH="1">
            <a:off x="2842480" y="2419350"/>
            <a:ext cx="171450" cy="7143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 name="Group 55"/>
          <p:cNvGrpSpPr/>
          <p:nvPr/>
        </p:nvGrpSpPr>
        <p:grpSpPr>
          <a:xfrm>
            <a:off x="6971894" y="1895556"/>
            <a:ext cx="235116" cy="122902"/>
            <a:chOff x="7624916" y="1755058"/>
            <a:chExt cx="425925" cy="265471"/>
          </a:xfrm>
          <a:solidFill>
            <a:srgbClr val="FFCCFF"/>
          </a:solidFill>
        </p:grpSpPr>
        <p:sp>
          <p:nvSpPr>
            <p:cNvPr id="57" name="Rectangle 5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0" name="Isosceles Triangle 5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2" name="Group 61"/>
          <p:cNvGrpSpPr/>
          <p:nvPr/>
        </p:nvGrpSpPr>
        <p:grpSpPr>
          <a:xfrm>
            <a:off x="6785079" y="2018457"/>
            <a:ext cx="235116" cy="122902"/>
            <a:chOff x="7624916" y="1755058"/>
            <a:chExt cx="425925" cy="265471"/>
          </a:xfrm>
          <a:solidFill>
            <a:srgbClr val="FFFF99"/>
          </a:solidFill>
        </p:grpSpPr>
        <p:sp>
          <p:nvSpPr>
            <p:cNvPr id="64" name="Rectangle 63"/>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6" name="Isosceles Triangle 6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7" name="Group 66"/>
          <p:cNvGrpSpPr/>
          <p:nvPr/>
        </p:nvGrpSpPr>
        <p:grpSpPr>
          <a:xfrm>
            <a:off x="7313565" y="1625169"/>
            <a:ext cx="235116" cy="122902"/>
            <a:chOff x="7624916" y="1755058"/>
            <a:chExt cx="425925" cy="265471"/>
          </a:xfrm>
          <a:solidFill>
            <a:schemeClr val="accent1"/>
          </a:solidFill>
        </p:grpSpPr>
        <p:sp>
          <p:nvSpPr>
            <p:cNvPr id="69" name="Rectangle 6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1" name="Isosceles Triangle 7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2" name="Group 71"/>
          <p:cNvGrpSpPr/>
          <p:nvPr/>
        </p:nvGrpSpPr>
        <p:grpSpPr>
          <a:xfrm>
            <a:off x="7156248" y="1770193"/>
            <a:ext cx="235116" cy="122902"/>
            <a:chOff x="7624916" y="1755058"/>
            <a:chExt cx="425925" cy="265471"/>
          </a:xfrm>
          <a:solidFill>
            <a:srgbClr val="66FFFF"/>
          </a:solidFill>
        </p:grpSpPr>
        <p:sp>
          <p:nvSpPr>
            <p:cNvPr id="73" name="Rectangle 7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6" name="Isosceles Triangle 7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9" name="Group 78"/>
          <p:cNvGrpSpPr/>
          <p:nvPr/>
        </p:nvGrpSpPr>
        <p:grpSpPr>
          <a:xfrm>
            <a:off x="865527" y="1133700"/>
            <a:ext cx="7413361" cy="5295123"/>
            <a:chOff x="865527" y="1133700"/>
            <a:chExt cx="7413361" cy="5295123"/>
          </a:xfrm>
        </p:grpSpPr>
        <p:pic>
          <p:nvPicPr>
            <p:cNvPr id="80"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831" y="1133700"/>
              <a:ext cx="661057" cy="66105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Drawing a cartoon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27" y="5767766"/>
              <a:ext cx="661057" cy="661057"/>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1047136" y="5843742"/>
              <a:ext cx="293670"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A</a:t>
              </a:r>
            </a:p>
          </p:txBody>
        </p:sp>
        <p:sp>
          <p:nvSpPr>
            <p:cNvPr id="86" name="TextBox 85"/>
            <p:cNvSpPr txBox="1"/>
            <p:nvPr/>
          </p:nvSpPr>
          <p:spPr>
            <a:xfrm>
              <a:off x="7819105" y="1228418"/>
              <a:ext cx="285656"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B</a:t>
              </a:r>
            </a:p>
          </p:txBody>
        </p:sp>
      </p:grpSp>
      <p:sp>
        <p:nvSpPr>
          <p:cNvPr id="87" name="TextBox 86"/>
          <p:cNvSpPr txBox="1"/>
          <p:nvPr/>
        </p:nvSpPr>
        <p:spPr>
          <a:xfrm>
            <a:off x="6759676" y="1669026"/>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1</a:t>
            </a:r>
          </a:p>
        </p:txBody>
      </p:sp>
      <p:sp>
        <p:nvSpPr>
          <p:cNvPr id="89" name="TextBox 88"/>
          <p:cNvSpPr txBox="1"/>
          <p:nvPr/>
        </p:nvSpPr>
        <p:spPr>
          <a:xfrm>
            <a:off x="6543366" y="1816509"/>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2</a:t>
            </a:r>
          </a:p>
        </p:txBody>
      </p:sp>
      <p:sp>
        <p:nvSpPr>
          <p:cNvPr id="91" name="TextBox 90"/>
          <p:cNvSpPr txBox="1"/>
          <p:nvPr/>
        </p:nvSpPr>
        <p:spPr>
          <a:xfrm>
            <a:off x="7079225" y="1433052"/>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3</a:t>
            </a:r>
          </a:p>
        </p:txBody>
      </p:sp>
      <p:sp>
        <p:nvSpPr>
          <p:cNvPr id="93" name="TextBox 92"/>
          <p:cNvSpPr txBox="1"/>
          <p:nvPr/>
        </p:nvSpPr>
        <p:spPr>
          <a:xfrm>
            <a:off x="6936657" y="1565787"/>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625331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769662" y="1222190"/>
            <a:ext cx="7413361" cy="5295123"/>
            <a:chOff x="865527" y="1133700"/>
            <a:chExt cx="7413361" cy="5295123"/>
          </a:xfrm>
        </p:grpSpPr>
        <p:pic>
          <p:nvPicPr>
            <p:cNvPr id="80" name="Picture 2" descr="Drawing a cartoon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831" y="1133700"/>
              <a:ext cx="661057" cy="66105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Drawing a cartoon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527" y="5767766"/>
              <a:ext cx="661057" cy="661057"/>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1047136" y="5843742"/>
              <a:ext cx="293670"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A</a:t>
              </a:r>
            </a:p>
          </p:txBody>
        </p:sp>
        <p:sp>
          <p:nvSpPr>
            <p:cNvPr id="86" name="TextBox 85"/>
            <p:cNvSpPr txBox="1"/>
            <p:nvPr/>
          </p:nvSpPr>
          <p:spPr>
            <a:xfrm>
              <a:off x="7819105" y="1228418"/>
              <a:ext cx="285656" cy="307777"/>
            </a:xfrm>
            <a:prstGeom prst="rect">
              <a:avLst/>
            </a:prstGeom>
            <a:noFill/>
          </p:spPr>
          <p:txBody>
            <a:bodyPr wrap="none" rtlCol="0">
              <a:spAutoFit/>
            </a:bodyPr>
            <a:lstStyle/>
            <a:p>
              <a:r>
                <a:rPr lang="en-US" sz="1400" b="1" i="0" dirty="0">
                  <a:latin typeface="Calibri" panose="020F0502020204030204" pitchFamily="34" charset="0"/>
                  <a:cs typeface="Calibri" panose="020F0502020204030204" pitchFamily="34" charset="0"/>
                </a:rPr>
                <a:t>B</a:t>
              </a:r>
            </a:p>
          </p:txBody>
        </p:sp>
      </p:grpSp>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44</a:t>
            </a:fld>
            <a:r>
              <a:rPr lang="en-US" altLang="en-US"/>
              <a:t> </a:t>
            </a:r>
          </a:p>
        </p:txBody>
      </p:sp>
      <p:sp>
        <p:nvSpPr>
          <p:cNvPr id="4" name="Text Box 2"/>
          <p:cNvSpPr txBox="1">
            <a:spLocks noChangeArrowheads="1"/>
          </p:cNvSpPr>
          <p:nvPr/>
        </p:nvSpPr>
        <p:spPr bwMode="auto">
          <a:xfrm>
            <a:off x="399818" y="458788"/>
            <a:ext cx="32510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FF0000"/>
                </a:solidFill>
                <a:latin typeface="Arial Narrow" panose="020B0606020202030204" pitchFamily="34" charset="0"/>
              </a:rPr>
              <a:t>Routing Among Networks</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43543"/>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39"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1362075" y="4876800"/>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V="1">
            <a:off x="885825" y="5143501"/>
            <a:ext cx="571500" cy="4286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4"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1181100" y="38671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2581275" y="43815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3581400" y="53054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4400550" y="417195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6562725" y="38004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4362450" y="2828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2552700" y="31337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771525" y="250507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2724150" y="2019300"/>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4648200" y="1685925"/>
            <a:ext cx="579560" cy="4000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6296025" y="2085975"/>
            <a:ext cx="579560" cy="400050"/>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bwMode="auto">
          <a:xfrm flipV="1">
            <a:off x="6743700" y="1622323"/>
            <a:ext cx="859094" cy="5589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1476375" y="4171950"/>
            <a:ext cx="11833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flipH="1">
            <a:off x="1838325" y="4648200"/>
            <a:ext cx="866775" cy="3238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flipH="1" flipV="1">
            <a:off x="1819276" y="5124450"/>
            <a:ext cx="1809749" cy="4476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H="1">
            <a:off x="3895725" y="4486275"/>
            <a:ext cx="628651"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a:stCxn id="48" idx="1"/>
          </p:cNvCxnSpPr>
          <p:nvPr/>
        </p:nvCxnSpPr>
        <p:spPr bwMode="auto">
          <a:xfrm flipH="1">
            <a:off x="3067052" y="4371975"/>
            <a:ext cx="1333498" cy="171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flipH="1" flipV="1">
            <a:off x="3000378" y="4638676"/>
            <a:ext cx="723897" cy="72389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H="1">
            <a:off x="4067177" y="4114800"/>
            <a:ext cx="2695573" cy="1314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Straight Connector 76"/>
          <p:cNvCxnSpPr>
            <a:stCxn id="49" idx="1"/>
          </p:cNvCxnSpPr>
          <p:nvPr/>
        </p:nvCxnSpPr>
        <p:spPr bwMode="auto">
          <a:xfrm flipH="1">
            <a:off x="4886325" y="4000500"/>
            <a:ext cx="1676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a:off x="2819400" y="3457575"/>
            <a:ext cx="13555" cy="9715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4857750" y="3124200"/>
            <a:ext cx="1819275" cy="8191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a:endCxn id="49" idx="0"/>
          </p:cNvCxnSpPr>
          <p:nvPr/>
        </p:nvCxnSpPr>
        <p:spPr bwMode="auto">
          <a:xfrm>
            <a:off x="6696075" y="2305050"/>
            <a:ext cx="156430" cy="14954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a:off x="4829175" y="2371725"/>
            <a:ext cx="1638300" cy="5429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5114925" y="1933575"/>
            <a:ext cx="12954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1143000" y="2819400"/>
            <a:ext cx="190500" cy="1133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a:stCxn id="52" idx="3"/>
            <a:endCxn id="51" idx="1"/>
          </p:cNvCxnSpPr>
          <p:nvPr/>
        </p:nvCxnSpPr>
        <p:spPr bwMode="auto">
          <a:xfrm>
            <a:off x="1351085" y="2705100"/>
            <a:ext cx="1201615" cy="6286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flipV="1">
            <a:off x="1238250" y="2314575"/>
            <a:ext cx="1647825" cy="3714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000375" y="3381375"/>
            <a:ext cx="1495425" cy="9048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0" name="Straight Connector 51199"/>
          <p:cNvCxnSpPr>
            <a:stCxn id="51" idx="3"/>
          </p:cNvCxnSpPr>
          <p:nvPr/>
        </p:nvCxnSpPr>
        <p:spPr bwMode="auto">
          <a:xfrm flipV="1">
            <a:off x="3132260" y="3067050"/>
            <a:ext cx="1392115" cy="266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4" name="Straight Connector 51203"/>
          <p:cNvCxnSpPr/>
          <p:nvPr/>
        </p:nvCxnSpPr>
        <p:spPr bwMode="auto">
          <a:xfrm>
            <a:off x="3190875" y="2276475"/>
            <a:ext cx="1247775" cy="6477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7" name="Straight Connector 51206"/>
          <p:cNvCxnSpPr>
            <a:stCxn id="53" idx="3"/>
          </p:cNvCxnSpPr>
          <p:nvPr/>
        </p:nvCxnSpPr>
        <p:spPr bwMode="auto">
          <a:xfrm flipV="1">
            <a:off x="3303710" y="1962150"/>
            <a:ext cx="1496890" cy="2571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209" name="Straight Connector 51208"/>
          <p:cNvCxnSpPr>
            <a:endCxn id="50" idx="0"/>
          </p:cNvCxnSpPr>
          <p:nvPr/>
        </p:nvCxnSpPr>
        <p:spPr bwMode="auto">
          <a:xfrm flipH="1">
            <a:off x="4652230" y="1962150"/>
            <a:ext cx="281720" cy="8667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1628775" y="3409950"/>
            <a:ext cx="1104900" cy="5524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a:stCxn id="50" idx="2"/>
            <a:endCxn id="48" idx="0"/>
          </p:cNvCxnSpPr>
          <p:nvPr/>
        </p:nvCxnSpPr>
        <p:spPr bwMode="auto">
          <a:xfrm>
            <a:off x="4652230" y="3228975"/>
            <a:ext cx="38100" cy="9429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53" idx="2"/>
            <a:endCxn id="51" idx="0"/>
          </p:cNvCxnSpPr>
          <p:nvPr/>
        </p:nvCxnSpPr>
        <p:spPr bwMode="auto">
          <a:xfrm flipH="1">
            <a:off x="2842480" y="2419350"/>
            <a:ext cx="171450" cy="71437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56" name="Group 55"/>
          <p:cNvGrpSpPr/>
          <p:nvPr/>
        </p:nvGrpSpPr>
        <p:grpSpPr>
          <a:xfrm>
            <a:off x="7974784" y="1136014"/>
            <a:ext cx="235116" cy="122902"/>
            <a:chOff x="7624916" y="1755058"/>
            <a:chExt cx="425925" cy="265471"/>
          </a:xfrm>
          <a:solidFill>
            <a:srgbClr val="FFCCFF"/>
          </a:solidFill>
        </p:grpSpPr>
        <p:sp>
          <p:nvSpPr>
            <p:cNvPr id="57" name="Rectangle 56"/>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0" name="Isosceles Triangle 59"/>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2" name="Group 61"/>
          <p:cNvGrpSpPr/>
          <p:nvPr/>
        </p:nvGrpSpPr>
        <p:grpSpPr>
          <a:xfrm>
            <a:off x="7692104" y="1140927"/>
            <a:ext cx="235116" cy="122902"/>
            <a:chOff x="7624916" y="1755058"/>
            <a:chExt cx="425925" cy="265471"/>
          </a:xfrm>
          <a:solidFill>
            <a:srgbClr val="FFFF99"/>
          </a:solidFill>
        </p:grpSpPr>
        <p:sp>
          <p:nvSpPr>
            <p:cNvPr id="64" name="Rectangle 63"/>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6" name="Isosceles Triangle 6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67" name="Group 66"/>
          <p:cNvGrpSpPr/>
          <p:nvPr/>
        </p:nvGrpSpPr>
        <p:grpSpPr>
          <a:xfrm>
            <a:off x="7409429" y="1145845"/>
            <a:ext cx="235116" cy="122902"/>
            <a:chOff x="7624916" y="1755058"/>
            <a:chExt cx="425925" cy="265471"/>
          </a:xfrm>
          <a:solidFill>
            <a:schemeClr val="accent1"/>
          </a:solidFill>
        </p:grpSpPr>
        <p:sp>
          <p:nvSpPr>
            <p:cNvPr id="69" name="Rectangle 68"/>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1" name="Isosceles Triangle 70"/>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72" name="Group 71"/>
          <p:cNvGrpSpPr/>
          <p:nvPr/>
        </p:nvGrpSpPr>
        <p:grpSpPr>
          <a:xfrm>
            <a:off x="7112003" y="1143386"/>
            <a:ext cx="235116" cy="122902"/>
            <a:chOff x="7624916" y="1755058"/>
            <a:chExt cx="425925" cy="265471"/>
          </a:xfrm>
          <a:solidFill>
            <a:srgbClr val="66FFFF"/>
          </a:solidFill>
        </p:grpSpPr>
        <p:sp>
          <p:nvSpPr>
            <p:cNvPr id="73" name="Rectangle 72"/>
            <p:cNvSpPr/>
            <p:nvPr/>
          </p:nvSpPr>
          <p:spPr bwMode="auto">
            <a:xfrm rot="733503">
              <a:off x="7624916" y="1755058"/>
              <a:ext cx="412955" cy="26547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76" name="Isosceles Triangle 75"/>
            <p:cNvSpPr/>
            <p:nvPr/>
          </p:nvSpPr>
          <p:spPr bwMode="auto">
            <a:xfrm rot="735513" flipV="1">
              <a:off x="7634067" y="1757769"/>
              <a:ext cx="416774" cy="164184"/>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
        <p:nvSpPr>
          <p:cNvPr id="87" name="TextBox 86"/>
          <p:cNvSpPr txBox="1"/>
          <p:nvPr/>
        </p:nvSpPr>
        <p:spPr>
          <a:xfrm>
            <a:off x="7998541" y="887361"/>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1</a:t>
            </a:r>
          </a:p>
        </p:txBody>
      </p:sp>
      <p:sp>
        <p:nvSpPr>
          <p:cNvPr id="89" name="TextBox 88"/>
          <p:cNvSpPr txBox="1"/>
          <p:nvPr/>
        </p:nvSpPr>
        <p:spPr>
          <a:xfrm>
            <a:off x="7715863" y="865238"/>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2</a:t>
            </a:r>
          </a:p>
        </p:txBody>
      </p:sp>
      <p:sp>
        <p:nvSpPr>
          <p:cNvPr id="91" name="TextBox 90"/>
          <p:cNvSpPr txBox="1"/>
          <p:nvPr/>
        </p:nvSpPr>
        <p:spPr>
          <a:xfrm>
            <a:off x="7403689" y="872613"/>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3</a:t>
            </a:r>
          </a:p>
        </p:txBody>
      </p:sp>
      <p:sp>
        <p:nvSpPr>
          <p:cNvPr id="93" name="TextBox 92"/>
          <p:cNvSpPr txBox="1"/>
          <p:nvPr/>
        </p:nvSpPr>
        <p:spPr>
          <a:xfrm>
            <a:off x="7084141" y="872612"/>
            <a:ext cx="26321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3805814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45</a:t>
            </a:fld>
            <a:r>
              <a:rPr lang="en-US" altLang="en-US"/>
              <a:t> </a:t>
            </a:r>
          </a:p>
        </p:txBody>
      </p:sp>
      <p:sp>
        <p:nvSpPr>
          <p:cNvPr id="4" name="Text Box 2"/>
          <p:cNvSpPr txBox="1">
            <a:spLocks noChangeArrowheads="1"/>
          </p:cNvSpPr>
          <p:nvPr/>
        </p:nvSpPr>
        <p:spPr bwMode="auto">
          <a:xfrm>
            <a:off x="399818" y="402144"/>
            <a:ext cx="7286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Packet Switching:                 </a:t>
            </a:r>
            <a:r>
              <a:rPr lang="en-US" altLang="en-US" sz="2400" dirty="0">
                <a:solidFill>
                  <a:srgbClr val="0070C0"/>
                </a:solidFill>
                <a:latin typeface="Arial Narrow" panose="020B0606020202030204" pitchFamily="34" charset="0"/>
              </a:rPr>
              <a:t>Store-and-Forward Transmission</a:t>
            </a:r>
            <a:endParaRPr lang="en-US" altLang="en-US" sz="2400" dirty="0">
              <a:solidFill>
                <a:srgbClr val="0070C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61444" name="Picture 4" descr="Packet-switching: store-and-forward&#10;• takes L/R seconds to&#10;transmit (push out) L-bit&#10;packet into link at R bps&#10;• store and..."/>
          <p:cNvPicPr>
            <a:picLocks noChangeAspect="1" noChangeArrowheads="1"/>
          </p:cNvPicPr>
          <p:nvPr/>
        </p:nvPicPr>
        <p:blipFill rotWithShape="1">
          <a:blip r:embed="rId3">
            <a:extLst>
              <a:ext uri="{28A0092B-C50C-407E-A947-70E740481C1C}">
                <a14:useLocalDpi xmlns:a14="http://schemas.microsoft.com/office/drawing/2010/main" val="0"/>
              </a:ext>
            </a:extLst>
          </a:blip>
          <a:srcRect t="16165" b="50136"/>
          <a:stretch/>
        </p:blipFill>
        <p:spPr bwMode="auto">
          <a:xfrm>
            <a:off x="3365206" y="1115309"/>
            <a:ext cx="4710011" cy="1191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0783" y="1767227"/>
            <a:ext cx="2880917" cy="369332"/>
          </a:xfrm>
          <a:prstGeom prst="rect">
            <a:avLst/>
          </a:prstGeom>
          <a:noFill/>
        </p:spPr>
        <p:txBody>
          <a:bodyPr wrap="none" rtlCol="0">
            <a:spAutoFit/>
          </a:bodyPr>
          <a:lstStyle/>
          <a:p>
            <a:r>
              <a:rPr lang="en-US" i="0" u="sng" dirty="0">
                <a:latin typeface="Arial Narrow" panose="020B0606020202030204" pitchFamily="34" charset="0"/>
              </a:rPr>
              <a:t>Store-and-forward transmission:</a:t>
            </a:r>
          </a:p>
        </p:txBody>
      </p:sp>
      <p:sp>
        <p:nvSpPr>
          <p:cNvPr id="8" name="TextBox 7"/>
          <p:cNvSpPr txBox="1"/>
          <p:nvPr/>
        </p:nvSpPr>
        <p:spPr>
          <a:xfrm>
            <a:off x="744743" y="2276186"/>
            <a:ext cx="6691056" cy="1138773"/>
          </a:xfrm>
          <a:prstGeom prst="rect">
            <a:avLst/>
          </a:prstGeom>
          <a:noFill/>
        </p:spPr>
        <p:txBody>
          <a:bodyPr wrap="square" rtlCol="0">
            <a:spAutoFit/>
          </a:bodyPr>
          <a:lstStyle/>
          <a:p>
            <a:r>
              <a:rPr lang="en-US" i="0" dirty="0">
                <a:latin typeface="Arial Narrow" panose="020B0606020202030204" pitchFamily="34" charset="0"/>
              </a:rPr>
              <a:t>Classically, a packet switch must receive the </a:t>
            </a:r>
            <a:r>
              <a:rPr lang="en-US" i="0" u="sng" dirty="0">
                <a:latin typeface="Arial Narrow" panose="020B0606020202030204" pitchFamily="34" charset="0"/>
              </a:rPr>
              <a:t>entire packet </a:t>
            </a:r>
            <a:r>
              <a:rPr lang="en-US" i="0" dirty="0">
                <a:latin typeface="Arial Narrow" panose="020B0606020202030204" pitchFamily="34" charset="0"/>
              </a:rPr>
              <a:t>before it can begin to transit the first bit of the pack onto the outbound link.</a:t>
            </a:r>
          </a:p>
          <a:p>
            <a:pPr marL="285750" indent="-285750">
              <a:buFont typeface="Arial" panose="020B0604020202020204" pitchFamily="34" charset="0"/>
              <a:buChar char="•"/>
            </a:pPr>
            <a:r>
              <a:rPr lang="en-US" sz="1600" i="0" dirty="0">
                <a:latin typeface="Arial Narrow" panose="020B0606020202030204" pitchFamily="34" charset="0"/>
              </a:rPr>
              <a:t>Modern switches can actually begin after receiving and processing only the needed portions of the header</a:t>
            </a:r>
          </a:p>
        </p:txBody>
      </p:sp>
      <p:sp>
        <p:nvSpPr>
          <p:cNvPr id="9" name="TextBox 8"/>
          <p:cNvSpPr txBox="1"/>
          <p:nvPr/>
        </p:nvSpPr>
        <p:spPr>
          <a:xfrm>
            <a:off x="5889771" y="1284277"/>
            <a:ext cx="895737" cy="338554"/>
          </a:xfrm>
          <a:prstGeom prst="rect">
            <a:avLst/>
          </a:prstGeom>
          <a:noFill/>
        </p:spPr>
        <p:txBody>
          <a:bodyPr wrap="square" rtlCol="0">
            <a:spAutoFit/>
          </a:bodyPr>
          <a:lstStyle/>
          <a:p>
            <a:r>
              <a:rPr lang="en-US" sz="1600" i="0" dirty="0">
                <a:solidFill>
                  <a:srgbClr val="0070C0"/>
                </a:solidFill>
                <a:latin typeface="Arial Narrow" panose="020B0606020202030204" pitchFamily="34" charset="0"/>
              </a:rPr>
              <a:t>Switch</a:t>
            </a:r>
          </a:p>
        </p:txBody>
      </p:sp>
      <p:cxnSp>
        <p:nvCxnSpPr>
          <p:cNvPr id="7" name="Straight Connector 6"/>
          <p:cNvCxnSpPr>
            <a:cxnSpLocks/>
          </p:cNvCxnSpPr>
          <p:nvPr/>
        </p:nvCxnSpPr>
        <p:spPr bwMode="auto">
          <a:xfrm flipH="1">
            <a:off x="5859290" y="1624958"/>
            <a:ext cx="164757" cy="16475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896547" y="3929939"/>
            <a:ext cx="4141445" cy="369332"/>
          </a:xfrm>
          <a:prstGeom prst="rect">
            <a:avLst/>
          </a:prstGeom>
          <a:noFill/>
        </p:spPr>
        <p:txBody>
          <a:bodyPr wrap="square" rtlCol="0">
            <a:spAutoFit/>
          </a:bodyPr>
          <a:lstStyle/>
          <a:p>
            <a:r>
              <a:rPr lang="en-US" i="0" dirty="0">
                <a:latin typeface="Arial Narrow" panose="020B0606020202030204" pitchFamily="34" charset="0"/>
              </a:rPr>
              <a:t>Time for the switch to receive the entire packet:</a:t>
            </a:r>
          </a:p>
        </p:txBody>
      </p:sp>
      <p:graphicFrame>
        <p:nvGraphicFramePr>
          <p:cNvPr id="10" name="Object 9"/>
          <p:cNvGraphicFramePr>
            <a:graphicFrameLocks noChangeAspect="1"/>
          </p:cNvGraphicFramePr>
          <p:nvPr>
            <p:extLst>
              <p:ext uri="{D42A27DB-BD31-4B8C-83A1-F6EECF244321}">
                <p14:modId xmlns:p14="http://schemas.microsoft.com/office/powerpoint/2010/main" val="1827129364"/>
              </p:ext>
            </p:extLst>
          </p:nvPr>
        </p:nvGraphicFramePr>
        <p:xfrm>
          <a:off x="5468076" y="3879566"/>
          <a:ext cx="212468" cy="470465"/>
        </p:xfrm>
        <a:graphic>
          <a:graphicData uri="http://schemas.openxmlformats.org/presentationml/2006/ole">
            <mc:AlternateContent xmlns:mc="http://schemas.openxmlformats.org/markup-compatibility/2006">
              <mc:Choice xmlns:v="urn:schemas-microsoft-com:vml" Requires="v">
                <p:oleObj spid="_x0000_s60434" name="Equation" r:id="rId4" imgW="177480" imgH="393480" progId="Equation.3">
                  <p:embed/>
                </p:oleObj>
              </mc:Choice>
              <mc:Fallback>
                <p:oleObj name="Equation" r:id="rId4" imgW="177480" imgH="393480" progId="Equation.3">
                  <p:embed/>
                  <p:pic>
                    <p:nvPicPr>
                      <p:cNvPr id="10" name="Object 9"/>
                      <p:cNvPicPr/>
                      <p:nvPr/>
                    </p:nvPicPr>
                    <p:blipFill>
                      <a:blip r:embed="rId5"/>
                      <a:stretch>
                        <a:fillRect/>
                      </a:stretch>
                    </p:blipFill>
                    <p:spPr>
                      <a:xfrm>
                        <a:off x="5468076" y="3879566"/>
                        <a:ext cx="212468" cy="470465"/>
                      </a:xfrm>
                      <a:prstGeom prst="rect">
                        <a:avLst/>
                      </a:prstGeom>
                    </p:spPr>
                  </p:pic>
                </p:oleObj>
              </mc:Fallback>
            </mc:AlternateContent>
          </a:graphicData>
        </a:graphic>
      </p:graphicFrame>
      <p:cxnSp>
        <p:nvCxnSpPr>
          <p:cNvPr id="13" name="Straight Connector 12"/>
          <p:cNvCxnSpPr/>
          <p:nvPr/>
        </p:nvCxnSpPr>
        <p:spPr bwMode="auto">
          <a:xfrm flipV="1">
            <a:off x="5729970" y="3802510"/>
            <a:ext cx="280087" cy="1235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p:cNvSpPr txBox="1"/>
          <p:nvPr/>
        </p:nvSpPr>
        <p:spPr>
          <a:xfrm>
            <a:off x="6024047" y="3604553"/>
            <a:ext cx="1575359" cy="307777"/>
          </a:xfrm>
          <a:prstGeom prst="rect">
            <a:avLst/>
          </a:prstGeom>
          <a:noFill/>
        </p:spPr>
        <p:txBody>
          <a:bodyPr wrap="square" rtlCol="0">
            <a:spAutoFit/>
          </a:bodyPr>
          <a:lstStyle/>
          <a:p>
            <a:r>
              <a:rPr lang="en-US" sz="1400" i="0" dirty="0">
                <a:latin typeface="Arial Narrow" panose="020B0606020202030204" pitchFamily="34" charset="0"/>
              </a:rPr>
              <a:t>bits in each packet</a:t>
            </a:r>
          </a:p>
        </p:txBody>
      </p:sp>
      <p:cxnSp>
        <p:nvCxnSpPr>
          <p:cNvPr id="18" name="Straight Connector 17"/>
          <p:cNvCxnSpPr/>
          <p:nvPr/>
        </p:nvCxnSpPr>
        <p:spPr bwMode="auto">
          <a:xfrm>
            <a:off x="5750564" y="4259711"/>
            <a:ext cx="292445" cy="8649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6069910" y="4193550"/>
            <a:ext cx="2683348" cy="307777"/>
          </a:xfrm>
          <a:prstGeom prst="rect">
            <a:avLst/>
          </a:prstGeom>
          <a:noFill/>
        </p:spPr>
        <p:txBody>
          <a:bodyPr wrap="square" rtlCol="0">
            <a:spAutoFit/>
          </a:bodyPr>
          <a:lstStyle/>
          <a:p>
            <a:r>
              <a:rPr lang="en-US" sz="1400" i="0" dirty="0">
                <a:latin typeface="Arial Narrow" panose="020B0606020202030204" pitchFamily="34" charset="0"/>
              </a:rPr>
              <a:t>transmission rate (bits per second)</a:t>
            </a:r>
          </a:p>
        </p:txBody>
      </p:sp>
      <p:sp>
        <p:nvSpPr>
          <p:cNvPr id="21" name="TextBox 20"/>
          <p:cNvSpPr txBox="1"/>
          <p:nvPr/>
        </p:nvSpPr>
        <p:spPr>
          <a:xfrm>
            <a:off x="900665" y="4617798"/>
            <a:ext cx="5653089" cy="369332"/>
          </a:xfrm>
          <a:prstGeom prst="rect">
            <a:avLst/>
          </a:prstGeom>
          <a:noFill/>
        </p:spPr>
        <p:txBody>
          <a:bodyPr wrap="square" rtlCol="0">
            <a:spAutoFit/>
          </a:bodyPr>
          <a:lstStyle/>
          <a:p>
            <a:r>
              <a:rPr lang="en-US" i="0" dirty="0">
                <a:latin typeface="Arial Narrow" panose="020B0606020202030204" pitchFamily="34" charset="0"/>
              </a:rPr>
              <a:t>Time for the switch to forward the entire packet after receiving:</a:t>
            </a:r>
          </a:p>
        </p:txBody>
      </p:sp>
      <p:graphicFrame>
        <p:nvGraphicFramePr>
          <p:cNvPr id="22" name="Object 21"/>
          <p:cNvGraphicFramePr>
            <a:graphicFrameLocks noChangeAspect="1"/>
          </p:cNvGraphicFramePr>
          <p:nvPr>
            <p:extLst>
              <p:ext uri="{D42A27DB-BD31-4B8C-83A1-F6EECF244321}">
                <p14:modId xmlns:p14="http://schemas.microsoft.com/office/powerpoint/2010/main" val="2607087685"/>
              </p:ext>
            </p:extLst>
          </p:nvPr>
        </p:nvGraphicFramePr>
        <p:xfrm>
          <a:off x="6691395" y="4583902"/>
          <a:ext cx="212468" cy="470465"/>
        </p:xfrm>
        <a:graphic>
          <a:graphicData uri="http://schemas.openxmlformats.org/presentationml/2006/ole">
            <mc:AlternateContent xmlns:mc="http://schemas.openxmlformats.org/markup-compatibility/2006">
              <mc:Choice xmlns:v="urn:schemas-microsoft-com:vml" Requires="v">
                <p:oleObj spid="_x0000_s60435" name="Equation" r:id="rId6" imgW="177480" imgH="393480" progId="Equation.3">
                  <p:embed/>
                </p:oleObj>
              </mc:Choice>
              <mc:Fallback>
                <p:oleObj name="Equation" r:id="rId6" imgW="177480" imgH="393480" progId="Equation.3">
                  <p:embed/>
                  <p:pic>
                    <p:nvPicPr>
                      <p:cNvPr id="22" name="Object 21"/>
                      <p:cNvPicPr/>
                      <p:nvPr/>
                    </p:nvPicPr>
                    <p:blipFill>
                      <a:blip r:embed="rId7"/>
                      <a:stretch>
                        <a:fillRect/>
                      </a:stretch>
                    </p:blipFill>
                    <p:spPr>
                      <a:xfrm>
                        <a:off x="6691395" y="4583902"/>
                        <a:ext cx="212468" cy="470465"/>
                      </a:xfrm>
                      <a:prstGeom prst="rect">
                        <a:avLst/>
                      </a:prstGeom>
                    </p:spPr>
                  </p:pic>
                </p:oleObj>
              </mc:Fallback>
            </mc:AlternateContent>
          </a:graphicData>
        </a:graphic>
      </p:graphicFrame>
      <p:sp>
        <p:nvSpPr>
          <p:cNvPr id="23" name="TextBox 22"/>
          <p:cNvSpPr txBox="1"/>
          <p:nvPr/>
        </p:nvSpPr>
        <p:spPr>
          <a:xfrm>
            <a:off x="945973" y="5280944"/>
            <a:ext cx="1900755" cy="369332"/>
          </a:xfrm>
          <a:prstGeom prst="rect">
            <a:avLst/>
          </a:prstGeom>
          <a:noFill/>
        </p:spPr>
        <p:txBody>
          <a:bodyPr wrap="square" rtlCol="0">
            <a:spAutoFit/>
          </a:bodyPr>
          <a:lstStyle/>
          <a:p>
            <a:r>
              <a:rPr lang="en-US" i="0" dirty="0">
                <a:latin typeface="Arial Narrow" panose="020B0606020202030204" pitchFamily="34" charset="0"/>
              </a:rPr>
              <a:t>Total switch delay:   </a:t>
            </a:r>
          </a:p>
        </p:txBody>
      </p:sp>
      <p:graphicFrame>
        <p:nvGraphicFramePr>
          <p:cNvPr id="24" name="Object 23"/>
          <p:cNvGraphicFramePr>
            <a:graphicFrameLocks noChangeAspect="1"/>
          </p:cNvGraphicFramePr>
          <p:nvPr>
            <p:extLst>
              <p:ext uri="{D42A27DB-BD31-4B8C-83A1-F6EECF244321}">
                <p14:modId xmlns:p14="http://schemas.microsoft.com/office/powerpoint/2010/main" val="1918205081"/>
              </p:ext>
            </p:extLst>
          </p:nvPr>
        </p:nvGraphicFramePr>
        <p:xfrm>
          <a:off x="2911429" y="5271204"/>
          <a:ext cx="285750" cy="471487"/>
        </p:xfrm>
        <a:graphic>
          <a:graphicData uri="http://schemas.openxmlformats.org/presentationml/2006/ole">
            <mc:AlternateContent xmlns:mc="http://schemas.openxmlformats.org/markup-compatibility/2006">
              <mc:Choice xmlns:v="urn:schemas-microsoft-com:vml" Requires="v">
                <p:oleObj spid="_x0000_s60436" name="Equation" r:id="rId8" imgW="241200" imgH="393480" progId="Equation.3">
                  <p:embed/>
                </p:oleObj>
              </mc:Choice>
              <mc:Fallback>
                <p:oleObj name="Equation" r:id="rId8" imgW="241200" imgH="393480" progId="Equation.3">
                  <p:embed/>
                  <p:pic>
                    <p:nvPicPr>
                      <p:cNvPr id="24" name="Object 23"/>
                      <p:cNvPicPr/>
                      <p:nvPr/>
                    </p:nvPicPr>
                    <p:blipFill>
                      <a:blip r:embed="rId9"/>
                      <a:stretch>
                        <a:fillRect/>
                      </a:stretch>
                    </p:blipFill>
                    <p:spPr>
                      <a:xfrm>
                        <a:off x="2911429" y="5271204"/>
                        <a:ext cx="285750" cy="471487"/>
                      </a:xfrm>
                      <a:prstGeom prst="rect">
                        <a:avLst/>
                      </a:prstGeom>
                    </p:spPr>
                  </p:pic>
                </p:oleObj>
              </mc:Fallback>
            </mc:AlternateContent>
          </a:graphicData>
        </a:graphic>
      </p:graphicFrame>
      <p:sp>
        <p:nvSpPr>
          <p:cNvPr id="25" name="TextBox 24"/>
          <p:cNvSpPr txBox="1"/>
          <p:nvPr/>
        </p:nvSpPr>
        <p:spPr>
          <a:xfrm>
            <a:off x="4319368" y="5260349"/>
            <a:ext cx="3222928" cy="369332"/>
          </a:xfrm>
          <a:prstGeom prst="rect">
            <a:avLst/>
          </a:prstGeom>
          <a:noFill/>
        </p:spPr>
        <p:txBody>
          <a:bodyPr wrap="square" rtlCol="0">
            <a:spAutoFit/>
          </a:bodyPr>
          <a:lstStyle/>
          <a:p>
            <a:r>
              <a:rPr lang="en-US" i="0" dirty="0">
                <a:latin typeface="Arial Narrow" panose="020B0606020202030204" pitchFamily="34" charset="0"/>
              </a:rPr>
              <a:t>Total switch delay for  </a:t>
            </a:r>
            <a:r>
              <a:rPr lang="en-US" dirty="0">
                <a:latin typeface="Times New Roman" panose="02020603050405020304" pitchFamily="18" charset="0"/>
                <a:cs typeface="Times New Roman" panose="02020603050405020304" pitchFamily="18" charset="0"/>
              </a:rPr>
              <a:t>N  </a:t>
            </a:r>
            <a:r>
              <a:rPr lang="en-US" i="0" dirty="0">
                <a:latin typeface="Arial Narrow" panose="020B0606020202030204" pitchFamily="34" charset="0"/>
              </a:rPr>
              <a:t>links:   </a:t>
            </a:r>
          </a:p>
        </p:txBody>
      </p:sp>
      <p:graphicFrame>
        <p:nvGraphicFramePr>
          <p:cNvPr id="26" name="Object 25"/>
          <p:cNvGraphicFramePr>
            <a:graphicFrameLocks noChangeAspect="1"/>
          </p:cNvGraphicFramePr>
          <p:nvPr>
            <p:extLst>
              <p:ext uri="{D42A27DB-BD31-4B8C-83A1-F6EECF244321}">
                <p14:modId xmlns:p14="http://schemas.microsoft.com/office/powerpoint/2010/main" val="712691649"/>
              </p:ext>
            </p:extLst>
          </p:nvPr>
        </p:nvGraphicFramePr>
        <p:xfrm>
          <a:off x="7405342" y="5218431"/>
          <a:ext cx="450850" cy="471487"/>
        </p:xfrm>
        <a:graphic>
          <a:graphicData uri="http://schemas.openxmlformats.org/presentationml/2006/ole">
            <mc:AlternateContent xmlns:mc="http://schemas.openxmlformats.org/markup-compatibility/2006">
              <mc:Choice xmlns:v="urn:schemas-microsoft-com:vml" Requires="v">
                <p:oleObj spid="_x0000_s60437" name="Equation" r:id="rId10" imgW="380880" imgH="393480" progId="Equation.3">
                  <p:embed/>
                </p:oleObj>
              </mc:Choice>
              <mc:Fallback>
                <p:oleObj name="Equation" r:id="rId10" imgW="380880" imgH="393480" progId="Equation.3">
                  <p:embed/>
                  <p:pic>
                    <p:nvPicPr>
                      <p:cNvPr id="26" name="Object 25"/>
                      <p:cNvPicPr/>
                      <p:nvPr/>
                    </p:nvPicPr>
                    <p:blipFill>
                      <a:blip r:embed="rId11"/>
                      <a:stretch>
                        <a:fillRect/>
                      </a:stretch>
                    </p:blipFill>
                    <p:spPr>
                      <a:xfrm>
                        <a:off x="7405342" y="5218431"/>
                        <a:ext cx="450850" cy="471487"/>
                      </a:xfrm>
                      <a:prstGeom prst="rect">
                        <a:avLst/>
                      </a:prstGeom>
                    </p:spPr>
                  </p:pic>
                </p:oleObj>
              </mc:Fallback>
            </mc:AlternateContent>
          </a:graphicData>
        </a:graphic>
      </p:graphicFrame>
    </p:spTree>
    <p:extLst>
      <p:ext uri="{BB962C8B-B14F-4D97-AF65-F5344CB8AC3E}">
        <p14:creationId xmlns:p14="http://schemas.microsoft.com/office/powerpoint/2010/main" val="4230737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46</a:t>
            </a:fld>
            <a:r>
              <a:rPr lang="en-US" altLang="en-US"/>
              <a:t> </a:t>
            </a:r>
          </a:p>
        </p:txBody>
      </p:sp>
      <p:pic>
        <p:nvPicPr>
          <p:cNvPr id="61442"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408"/>
          <a:stretch/>
        </p:blipFill>
        <p:spPr bwMode="auto">
          <a:xfrm>
            <a:off x="2017908" y="1138935"/>
            <a:ext cx="4341702" cy="2493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375104" y="435095"/>
            <a:ext cx="7414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Packet Switching:                        </a:t>
            </a:r>
            <a:r>
              <a:rPr lang="en-US" altLang="en-US" sz="2000" b="1" dirty="0">
                <a:solidFill>
                  <a:srgbClr val="0070C0"/>
                </a:solidFill>
                <a:latin typeface="Arial Narrow" panose="020B0606020202030204" pitchFamily="34" charset="0"/>
              </a:rPr>
              <a:t>Queuing Delays and Packet Loss</a:t>
            </a:r>
            <a:endParaRPr lang="en-US" altLang="en-US" sz="2000" b="1" dirty="0">
              <a:solidFill>
                <a:srgbClr val="0070C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3" name="Rectangle 2"/>
          <p:cNvSpPr/>
          <p:nvPr/>
        </p:nvSpPr>
        <p:spPr bwMode="auto">
          <a:xfrm>
            <a:off x="1894703" y="3352800"/>
            <a:ext cx="634313" cy="2800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 name="TextBox 5"/>
          <p:cNvSpPr txBox="1"/>
          <p:nvPr/>
        </p:nvSpPr>
        <p:spPr>
          <a:xfrm>
            <a:off x="739947" y="3887967"/>
            <a:ext cx="7562481" cy="830997"/>
          </a:xfrm>
          <a:prstGeom prst="rect">
            <a:avLst/>
          </a:prstGeom>
          <a:noFill/>
        </p:spPr>
        <p:txBody>
          <a:bodyPr wrap="square" rtlCol="0">
            <a:spAutoFit/>
          </a:bodyPr>
          <a:lstStyle/>
          <a:p>
            <a:r>
              <a:rPr lang="en-US" sz="1600" dirty="0">
                <a:latin typeface="Arial Narrow" panose="020B0606020202030204" pitchFamily="34" charset="0"/>
              </a:rPr>
              <a:t>Each packet switch has multiple links attached to it. For each attached link, the packet switch has an output buffer (also called output queue), which stores packets that the router is about to send into that link. </a:t>
            </a:r>
          </a:p>
        </p:txBody>
      </p:sp>
      <p:sp>
        <p:nvSpPr>
          <p:cNvPr id="9" name="TextBox 8"/>
          <p:cNvSpPr txBox="1"/>
          <p:nvPr/>
        </p:nvSpPr>
        <p:spPr>
          <a:xfrm>
            <a:off x="754782" y="5464565"/>
            <a:ext cx="5977791" cy="584775"/>
          </a:xfrm>
          <a:prstGeom prst="rect">
            <a:avLst/>
          </a:prstGeom>
          <a:noFill/>
        </p:spPr>
        <p:txBody>
          <a:bodyPr wrap="square" rtlCol="0">
            <a:spAutoFit/>
          </a:bodyPr>
          <a:lstStyle/>
          <a:p>
            <a:pPr marL="1376363" indent="-1376363"/>
            <a:r>
              <a:rPr lang="en-US" sz="1600" b="1" dirty="0">
                <a:latin typeface="Arial Narrow" panose="020B0606020202030204" pitchFamily="34" charset="0"/>
              </a:rPr>
              <a:t>Packet Loss</a:t>
            </a:r>
            <a:r>
              <a:rPr lang="en-US" sz="1600" dirty="0">
                <a:latin typeface="Arial Narrow" panose="020B0606020202030204" pitchFamily="34" charset="0"/>
              </a:rPr>
              <a:t>:       When output buffer is full, either the arriving packet or one of the already-queued packet will be dropped. </a:t>
            </a:r>
          </a:p>
        </p:txBody>
      </p:sp>
      <p:sp>
        <p:nvSpPr>
          <p:cNvPr id="10" name="TextBox 9"/>
          <p:cNvSpPr txBox="1"/>
          <p:nvPr/>
        </p:nvSpPr>
        <p:spPr>
          <a:xfrm>
            <a:off x="729157" y="4823946"/>
            <a:ext cx="7411431" cy="338554"/>
          </a:xfrm>
          <a:prstGeom prst="rect">
            <a:avLst/>
          </a:prstGeom>
          <a:noFill/>
        </p:spPr>
        <p:txBody>
          <a:bodyPr wrap="square" rtlCol="0">
            <a:spAutoFit/>
          </a:bodyPr>
          <a:lstStyle/>
          <a:p>
            <a:pPr marL="1376363" indent="-1376363"/>
            <a:r>
              <a:rPr lang="en-US" sz="1600" b="1" dirty="0">
                <a:latin typeface="Arial Narrow" panose="020B0606020202030204" pitchFamily="34" charset="0"/>
              </a:rPr>
              <a:t>Queuing Delay</a:t>
            </a:r>
            <a:r>
              <a:rPr lang="en-US" sz="1600" dirty="0">
                <a:latin typeface="Arial Narrow" panose="020B0606020202030204" pitchFamily="34" charset="0"/>
              </a:rPr>
              <a:t>:    Output link is busy for transmitting an arriving packet. </a:t>
            </a:r>
          </a:p>
        </p:txBody>
      </p:sp>
    </p:spTree>
    <p:extLst>
      <p:ext uri="{BB962C8B-B14F-4D97-AF65-F5344CB8AC3E}">
        <p14:creationId xmlns:p14="http://schemas.microsoft.com/office/powerpoint/2010/main" val="4238138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bwMode="auto">
          <a:xfrm>
            <a:off x="2156791" y="2186609"/>
            <a:ext cx="159026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475922" y="2179982"/>
            <a:ext cx="159026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47</a:t>
            </a:fld>
            <a:r>
              <a:rPr lang="en-US" altLang="en-US"/>
              <a:t> </a:t>
            </a:r>
          </a:p>
        </p:txBody>
      </p:sp>
      <p:sp>
        <p:nvSpPr>
          <p:cNvPr id="4" name="Text Box 2"/>
          <p:cNvSpPr txBox="1">
            <a:spLocks noChangeArrowheads="1"/>
          </p:cNvSpPr>
          <p:nvPr/>
        </p:nvSpPr>
        <p:spPr bwMode="auto">
          <a:xfrm>
            <a:off x="375104" y="435095"/>
            <a:ext cx="2026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Queuing Delay</a:t>
            </a:r>
            <a:endParaRPr lang="en-US" altLang="en-US" sz="2000" b="1" dirty="0">
              <a:solidFill>
                <a:srgbClr val="0070C0"/>
              </a:solidFill>
              <a:latin typeface="Arial Narrow" panose="020B0606020202030204" pitchFamily="34" charset="0"/>
              <a:cs typeface="Times New Roman" panose="02020603050405020304" pitchFamily="18" charset="0"/>
            </a:endParaRPr>
          </a:p>
        </p:txBody>
      </p:sp>
      <p:sp>
        <p:nvSpPr>
          <p:cNvPr id="5" name="Rectangle 3"/>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16" name="Picture 6" descr="When it Comes to Networking, Keep It Simple"/>
          <p:cNvPicPr>
            <a:picLocks noChangeAspect="1" noChangeArrowheads="1"/>
          </p:cNvPicPr>
          <p:nvPr/>
        </p:nvPicPr>
        <p:blipFill rotWithShape="1">
          <a:blip r:embed="rId3">
            <a:extLst>
              <a:ext uri="{28A0092B-C50C-407E-A947-70E740481C1C}">
                <a14:useLocalDpi xmlns:a14="http://schemas.microsoft.com/office/drawing/2010/main" val="0"/>
              </a:ext>
            </a:extLst>
          </a:blip>
          <a:srcRect l="50993" r="24964" b="88857"/>
          <a:stretch/>
        </p:blipFill>
        <p:spPr bwMode="auto">
          <a:xfrm>
            <a:off x="3685760" y="1831699"/>
            <a:ext cx="916057" cy="63232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4644886" y="1928194"/>
            <a:ext cx="579783" cy="258418"/>
            <a:chOff x="4555434" y="1888436"/>
            <a:chExt cx="579783" cy="258418"/>
          </a:xfrm>
        </p:grpSpPr>
        <p:sp>
          <p:nvSpPr>
            <p:cNvPr id="19" name="Rectangle 18"/>
            <p:cNvSpPr/>
            <p:nvPr/>
          </p:nvSpPr>
          <p:spPr bwMode="auto">
            <a:xfrm>
              <a:off x="4787348" y="1888436"/>
              <a:ext cx="347869" cy="258418"/>
            </a:xfrm>
            <a:prstGeom prst="rect">
              <a:avLst/>
            </a:prstGeom>
            <a:solidFill>
              <a:schemeClr val="accent1"/>
            </a:solidFill>
            <a:ln w="9525" cap="flat" cmpd="sng" algn="ctr">
              <a:noFill/>
              <a:prstDash val="solid"/>
              <a:round/>
              <a:headEnd type="none" w="med" len="med"/>
              <a:tailEnd type="none" w="med" len="med"/>
            </a:ln>
            <a:effectLst/>
            <a:scene3d>
              <a:camera prst="isometricOffAxis1Left"/>
              <a:lightRig rig="contrasting" dir="t"/>
            </a:scene3d>
            <a:sp3d extrusionH="50800" contourW="12700" prstMaterial="plastic">
              <a:extrusionClr>
                <a:schemeClr val="accent1">
                  <a:lumMod val="75000"/>
                </a:schemeClr>
              </a:extrusionClr>
              <a:contourClr>
                <a:schemeClr val="bg1"/>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0" name="Rectangle 19"/>
            <p:cNvSpPr/>
            <p:nvPr/>
          </p:nvSpPr>
          <p:spPr bwMode="auto">
            <a:xfrm>
              <a:off x="4671391" y="1888436"/>
              <a:ext cx="347869" cy="258418"/>
            </a:xfrm>
            <a:prstGeom prst="rect">
              <a:avLst/>
            </a:prstGeom>
            <a:solidFill>
              <a:schemeClr val="accent1"/>
            </a:solidFill>
            <a:ln w="9525" cap="flat" cmpd="sng" algn="ctr">
              <a:noFill/>
              <a:prstDash val="solid"/>
              <a:round/>
              <a:headEnd type="none" w="med" len="med"/>
              <a:tailEnd type="none" w="med" len="med"/>
            </a:ln>
            <a:effectLst/>
            <a:scene3d>
              <a:camera prst="isometricOffAxis1Left"/>
              <a:lightRig rig="contrasting" dir="t"/>
            </a:scene3d>
            <a:sp3d extrusionH="50800" contourW="12700" prstMaterial="plastic">
              <a:extrusionClr>
                <a:schemeClr val="accent1">
                  <a:lumMod val="75000"/>
                </a:schemeClr>
              </a:extrusionClr>
              <a:contourClr>
                <a:schemeClr val="bg1"/>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1" name="Rectangle 20"/>
            <p:cNvSpPr/>
            <p:nvPr/>
          </p:nvSpPr>
          <p:spPr bwMode="auto">
            <a:xfrm>
              <a:off x="4555434" y="1888436"/>
              <a:ext cx="347869" cy="258418"/>
            </a:xfrm>
            <a:prstGeom prst="rect">
              <a:avLst/>
            </a:prstGeom>
            <a:solidFill>
              <a:schemeClr val="accent1"/>
            </a:solidFill>
            <a:ln w="9525" cap="flat" cmpd="sng" algn="ctr">
              <a:noFill/>
              <a:prstDash val="solid"/>
              <a:round/>
              <a:headEnd type="none" w="med" len="med"/>
              <a:tailEnd type="none" w="med" len="med"/>
            </a:ln>
            <a:effectLst/>
            <a:scene3d>
              <a:camera prst="isometricOffAxis1Left"/>
              <a:lightRig rig="contrasting" dir="t"/>
            </a:scene3d>
            <a:sp3d extrusionH="50800" contourW="12700" prstMaterial="plastic">
              <a:extrusionClr>
                <a:schemeClr val="accent1">
                  <a:lumMod val="75000"/>
                </a:schemeClr>
              </a:extrusionClr>
              <a:contourClr>
                <a:schemeClr val="bg1"/>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grpSp>
        <p:nvGrpSpPr>
          <p:cNvPr id="25" name="Group 24"/>
          <p:cNvGrpSpPr/>
          <p:nvPr/>
        </p:nvGrpSpPr>
        <p:grpSpPr>
          <a:xfrm>
            <a:off x="2875724" y="1958011"/>
            <a:ext cx="612911" cy="258418"/>
            <a:chOff x="2567610" y="1997767"/>
            <a:chExt cx="612911" cy="258418"/>
          </a:xfrm>
        </p:grpSpPr>
        <p:sp>
          <p:nvSpPr>
            <p:cNvPr id="12" name="Rectangle 11"/>
            <p:cNvSpPr/>
            <p:nvPr/>
          </p:nvSpPr>
          <p:spPr bwMode="auto">
            <a:xfrm>
              <a:off x="2832652" y="1997767"/>
              <a:ext cx="347869" cy="258418"/>
            </a:xfrm>
            <a:prstGeom prst="rect">
              <a:avLst/>
            </a:prstGeom>
            <a:solidFill>
              <a:schemeClr val="accent1"/>
            </a:solidFill>
            <a:ln w="9525" cap="flat" cmpd="sng" algn="ctr">
              <a:noFill/>
              <a:prstDash val="solid"/>
              <a:round/>
              <a:headEnd type="none" w="med" len="med"/>
              <a:tailEnd type="none" w="med" len="med"/>
            </a:ln>
            <a:effectLst/>
            <a:scene3d>
              <a:camera prst="isometricOffAxis1Left"/>
              <a:lightRig rig="contrasting" dir="t"/>
            </a:scene3d>
            <a:sp3d extrusionH="50800" contourW="12700" prstMaterial="plastic">
              <a:extrusionClr>
                <a:schemeClr val="accent1">
                  <a:lumMod val="75000"/>
                </a:schemeClr>
              </a:extrusionClr>
              <a:contourClr>
                <a:schemeClr val="bg1"/>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2" name="Rectangle 21"/>
            <p:cNvSpPr/>
            <p:nvPr/>
          </p:nvSpPr>
          <p:spPr bwMode="auto">
            <a:xfrm>
              <a:off x="2769705" y="1997767"/>
              <a:ext cx="347869" cy="258418"/>
            </a:xfrm>
            <a:prstGeom prst="rect">
              <a:avLst/>
            </a:prstGeom>
            <a:solidFill>
              <a:schemeClr val="accent1"/>
            </a:solidFill>
            <a:ln w="9525" cap="flat" cmpd="sng" algn="ctr">
              <a:noFill/>
              <a:prstDash val="solid"/>
              <a:round/>
              <a:headEnd type="none" w="med" len="med"/>
              <a:tailEnd type="none" w="med" len="med"/>
            </a:ln>
            <a:effectLst/>
            <a:scene3d>
              <a:camera prst="isometricOffAxis1Left"/>
              <a:lightRig rig="contrasting" dir="t"/>
            </a:scene3d>
            <a:sp3d extrusionH="50800" contourW="12700" prstMaterial="plastic">
              <a:extrusionClr>
                <a:schemeClr val="accent1">
                  <a:lumMod val="75000"/>
                </a:schemeClr>
              </a:extrusionClr>
              <a:contourClr>
                <a:schemeClr val="bg1"/>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23" name="Rectangle 22"/>
            <p:cNvSpPr/>
            <p:nvPr/>
          </p:nvSpPr>
          <p:spPr bwMode="auto">
            <a:xfrm>
              <a:off x="2693505" y="1997767"/>
              <a:ext cx="347869" cy="258418"/>
            </a:xfrm>
            <a:prstGeom prst="rect">
              <a:avLst/>
            </a:prstGeom>
            <a:solidFill>
              <a:schemeClr val="accent1"/>
            </a:solidFill>
            <a:ln w="9525" cap="flat" cmpd="sng" algn="ctr">
              <a:noFill/>
              <a:prstDash val="solid"/>
              <a:round/>
              <a:headEnd type="none" w="med" len="med"/>
              <a:tailEnd type="none" w="med" len="med"/>
            </a:ln>
            <a:effectLst/>
            <a:scene3d>
              <a:camera prst="isometricOffAxis1Left"/>
              <a:lightRig rig="contrasting" dir="t"/>
            </a:scene3d>
            <a:sp3d extrusionH="50800" contourW="12700" prstMaterial="plastic">
              <a:extrusionClr>
                <a:schemeClr val="accent1">
                  <a:lumMod val="75000"/>
                </a:schemeClr>
              </a:extrusionClr>
              <a:contourClr>
                <a:schemeClr val="bg1"/>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18" name="Rectangle 17"/>
            <p:cNvSpPr/>
            <p:nvPr/>
          </p:nvSpPr>
          <p:spPr bwMode="auto">
            <a:xfrm>
              <a:off x="2567610" y="1997767"/>
              <a:ext cx="347869" cy="258418"/>
            </a:xfrm>
            <a:prstGeom prst="rect">
              <a:avLst/>
            </a:prstGeom>
            <a:solidFill>
              <a:schemeClr val="accent1"/>
            </a:solidFill>
            <a:ln w="9525" cap="flat" cmpd="sng" algn="ctr">
              <a:noFill/>
              <a:prstDash val="solid"/>
              <a:round/>
              <a:headEnd type="none" w="med" len="med"/>
              <a:tailEnd type="none" w="med" len="med"/>
            </a:ln>
            <a:effectLst/>
            <a:scene3d>
              <a:camera prst="isometricOffAxis1Left"/>
              <a:lightRig rig="contrasting" dir="t"/>
            </a:scene3d>
            <a:sp3d extrusionH="50800" contourW="12700" prstMaterial="plastic">
              <a:extrusionClr>
                <a:schemeClr val="accent1">
                  <a:lumMod val="75000"/>
                </a:schemeClr>
              </a:extrusionClr>
              <a:contourClr>
                <a:schemeClr val="bg1"/>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grpSp>
      <p:sp>
        <p:nvSpPr>
          <p:cNvPr id="27" name="Rectangle 26"/>
          <p:cNvSpPr/>
          <p:nvPr/>
        </p:nvSpPr>
        <p:spPr>
          <a:xfrm>
            <a:off x="2345634" y="2996505"/>
            <a:ext cx="5496340" cy="369332"/>
          </a:xfrm>
          <a:prstGeom prst="rect">
            <a:avLst/>
          </a:prstGeom>
        </p:spPr>
        <p:txBody>
          <a:bodyPr wrap="square">
            <a:spAutoFit/>
          </a:bodyPr>
          <a:lstStyle/>
          <a:p>
            <a:r>
              <a:rPr lang="en-US" i="0" dirty="0">
                <a:latin typeface="Arial Narrow" panose="020B0606020202030204" pitchFamily="34" charset="0"/>
              </a:rPr>
              <a:t>Packet arrival rate:  Number of packets arriving per second</a:t>
            </a:r>
            <a:endParaRPr lang="en-US" i="0" dirty="0"/>
          </a:p>
        </p:txBody>
      </p:sp>
      <p:sp>
        <p:nvSpPr>
          <p:cNvPr id="30" name="Rectangle 29"/>
          <p:cNvSpPr/>
          <p:nvPr/>
        </p:nvSpPr>
        <p:spPr>
          <a:xfrm>
            <a:off x="1633329" y="2950122"/>
            <a:ext cx="424070"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a</a:t>
            </a:r>
          </a:p>
        </p:txBody>
      </p:sp>
      <p:cxnSp>
        <p:nvCxnSpPr>
          <p:cNvPr id="29" name="Straight Connector 28"/>
          <p:cNvCxnSpPr/>
          <p:nvPr/>
        </p:nvCxnSpPr>
        <p:spPr bwMode="auto">
          <a:xfrm>
            <a:off x="1928191" y="3190461"/>
            <a:ext cx="4174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2" name="Object 31"/>
          <p:cNvGraphicFramePr>
            <a:graphicFrameLocks noChangeAspect="1"/>
          </p:cNvGraphicFramePr>
          <p:nvPr/>
        </p:nvGraphicFramePr>
        <p:xfrm>
          <a:off x="1550779" y="3699287"/>
          <a:ext cx="516559" cy="640533"/>
        </p:xfrm>
        <a:graphic>
          <a:graphicData uri="http://schemas.openxmlformats.org/presentationml/2006/ole">
            <mc:AlternateContent xmlns:mc="http://schemas.openxmlformats.org/markup-compatibility/2006">
              <mc:Choice xmlns:v="urn:schemas-microsoft-com:vml" Requires="v">
                <p:oleObj spid="_x0000_s61466" name="Equation" r:id="rId4" imgW="317160" imgH="393480" progId="Equation.3">
                  <p:embed/>
                </p:oleObj>
              </mc:Choice>
              <mc:Fallback>
                <p:oleObj name="Equation" r:id="rId4" imgW="317160" imgH="393480" progId="Equation.3">
                  <p:embed/>
                  <p:pic>
                    <p:nvPicPr>
                      <p:cNvPr id="32" name="Object 31"/>
                      <p:cNvPicPr/>
                      <p:nvPr/>
                    </p:nvPicPr>
                    <p:blipFill>
                      <a:blip r:embed="rId5"/>
                      <a:stretch>
                        <a:fillRect/>
                      </a:stretch>
                    </p:blipFill>
                    <p:spPr>
                      <a:xfrm>
                        <a:off x="1550779" y="3699287"/>
                        <a:ext cx="516559" cy="640533"/>
                      </a:xfrm>
                      <a:prstGeom prst="rect">
                        <a:avLst/>
                      </a:prstGeom>
                      <a:solidFill>
                        <a:srgbClr val="FFFF00"/>
                      </a:solidFill>
                      <a:ln>
                        <a:solidFill>
                          <a:srgbClr val="FF0000"/>
                        </a:solidFill>
                      </a:ln>
                    </p:spPr>
                  </p:pic>
                </p:oleObj>
              </mc:Fallback>
            </mc:AlternateContent>
          </a:graphicData>
        </a:graphic>
      </p:graphicFrame>
      <p:sp>
        <p:nvSpPr>
          <p:cNvPr id="36" name="Rectangle 35"/>
          <p:cNvSpPr/>
          <p:nvPr/>
        </p:nvSpPr>
        <p:spPr>
          <a:xfrm>
            <a:off x="2587486" y="3824766"/>
            <a:ext cx="3694044" cy="369332"/>
          </a:xfrm>
          <a:prstGeom prst="rect">
            <a:avLst/>
          </a:prstGeom>
        </p:spPr>
        <p:txBody>
          <a:bodyPr wrap="square">
            <a:spAutoFit/>
          </a:bodyPr>
          <a:lstStyle/>
          <a:p>
            <a:r>
              <a:rPr lang="en-US" i="0" dirty="0">
                <a:latin typeface="Arial Narrow" panose="020B0606020202030204" pitchFamily="34" charset="0"/>
              </a:rPr>
              <a:t>Traffic intensity</a:t>
            </a:r>
            <a:endParaRPr lang="en-US" i="0" dirty="0"/>
          </a:p>
        </p:txBody>
      </p:sp>
      <p:cxnSp>
        <p:nvCxnSpPr>
          <p:cNvPr id="37" name="Straight Connector 36"/>
          <p:cNvCxnSpPr/>
          <p:nvPr/>
        </p:nvCxnSpPr>
        <p:spPr bwMode="auto">
          <a:xfrm>
            <a:off x="2170043" y="4018722"/>
            <a:ext cx="4174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8" name="Object 37"/>
          <p:cNvGraphicFramePr>
            <a:graphicFrameLocks noChangeAspect="1"/>
          </p:cNvGraphicFramePr>
          <p:nvPr/>
        </p:nvGraphicFramePr>
        <p:xfrm>
          <a:off x="1508126" y="4711148"/>
          <a:ext cx="728428" cy="550763"/>
        </p:xfrm>
        <a:graphic>
          <a:graphicData uri="http://schemas.openxmlformats.org/presentationml/2006/ole">
            <mc:AlternateContent xmlns:mc="http://schemas.openxmlformats.org/markup-compatibility/2006">
              <mc:Choice xmlns:v="urn:schemas-microsoft-com:vml" Requires="v">
                <p:oleObj spid="_x0000_s61467" name="Equation" r:id="rId6" imgW="520560" imgH="393480" progId="Equation.3">
                  <p:embed/>
                </p:oleObj>
              </mc:Choice>
              <mc:Fallback>
                <p:oleObj name="Equation" r:id="rId6" imgW="520560" imgH="393480" progId="Equation.3">
                  <p:embed/>
                  <p:pic>
                    <p:nvPicPr>
                      <p:cNvPr id="38" name="Object 37"/>
                      <p:cNvPicPr/>
                      <p:nvPr/>
                    </p:nvPicPr>
                    <p:blipFill>
                      <a:blip r:embed="rId7"/>
                      <a:stretch>
                        <a:fillRect/>
                      </a:stretch>
                    </p:blipFill>
                    <p:spPr>
                      <a:xfrm>
                        <a:off x="1508126" y="4711148"/>
                        <a:ext cx="728428" cy="550763"/>
                      </a:xfrm>
                      <a:prstGeom prst="rect">
                        <a:avLst/>
                      </a:prstGeom>
                      <a:noFill/>
                      <a:ln>
                        <a:noFill/>
                      </a:ln>
                    </p:spPr>
                  </p:pic>
                </p:oleObj>
              </mc:Fallback>
            </mc:AlternateContent>
          </a:graphicData>
        </a:graphic>
      </p:graphicFrame>
      <p:sp>
        <p:nvSpPr>
          <p:cNvPr id="39" name="Rectangle 38"/>
          <p:cNvSpPr/>
          <p:nvPr/>
        </p:nvSpPr>
        <p:spPr>
          <a:xfrm>
            <a:off x="2441712" y="4782234"/>
            <a:ext cx="2070653" cy="369332"/>
          </a:xfrm>
          <a:prstGeom prst="rect">
            <a:avLst/>
          </a:prstGeom>
        </p:spPr>
        <p:txBody>
          <a:bodyPr wrap="square">
            <a:spAutoFit/>
          </a:bodyPr>
          <a:lstStyle/>
          <a:p>
            <a:r>
              <a:rPr lang="en-US" i="0" dirty="0">
                <a:latin typeface="Arial Narrow" panose="020B0606020202030204" pitchFamily="34" charset="0"/>
              </a:rPr>
              <a:t>Queueing delay = 0</a:t>
            </a:r>
            <a:endParaRPr lang="en-US" i="0" dirty="0"/>
          </a:p>
        </p:txBody>
      </p:sp>
      <p:graphicFrame>
        <p:nvGraphicFramePr>
          <p:cNvPr id="40" name="Object 39"/>
          <p:cNvGraphicFramePr>
            <a:graphicFrameLocks noChangeAspect="1"/>
          </p:cNvGraphicFramePr>
          <p:nvPr/>
        </p:nvGraphicFramePr>
        <p:xfrm>
          <a:off x="1561136" y="5499652"/>
          <a:ext cx="728428" cy="550763"/>
        </p:xfrm>
        <a:graphic>
          <a:graphicData uri="http://schemas.openxmlformats.org/presentationml/2006/ole">
            <mc:AlternateContent xmlns:mc="http://schemas.openxmlformats.org/markup-compatibility/2006">
              <mc:Choice xmlns:v="urn:schemas-microsoft-com:vml" Requires="v">
                <p:oleObj spid="_x0000_s61468" name="Equation" r:id="rId8" imgW="520560" imgH="393480" progId="Equation.3">
                  <p:embed/>
                </p:oleObj>
              </mc:Choice>
              <mc:Fallback>
                <p:oleObj name="Equation" r:id="rId8" imgW="520560" imgH="393480" progId="Equation.3">
                  <p:embed/>
                  <p:pic>
                    <p:nvPicPr>
                      <p:cNvPr id="40" name="Object 39"/>
                      <p:cNvPicPr/>
                      <p:nvPr/>
                    </p:nvPicPr>
                    <p:blipFill>
                      <a:blip r:embed="rId9"/>
                      <a:stretch>
                        <a:fillRect/>
                      </a:stretch>
                    </p:blipFill>
                    <p:spPr>
                      <a:xfrm>
                        <a:off x="1561136" y="5499652"/>
                        <a:ext cx="728428" cy="550763"/>
                      </a:xfrm>
                      <a:prstGeom prst="rect">
                        <a:avLst/>
                      </a:prstGeom>
                      <a:noFill/>
                      <a:ln>
                        <a:noFill/>
                      </a:ln>
                    </p:spPr>
                  </p:pic>
                </p:oleObj>
              </mc:Fallback>
            </mc:AlternateContent>
          </a:graphicData>
        </a:graphic>
      </p:graphicFrame>
      <p:sp>
        <p:nvSpPr>
          <p:cNvPr id="41" name="Rectangle 40"/>
          <p:cNvSpPr/>
          <p:nvPr/>
        </p:nvSpPr>
        <p:spPr>
          <a:xfrm>
            <a:off x="2405269" y="5590616"/>
            <a:ext cx="2504661" cy="369332"/>
          </a:xfrm>
          <a:prstGeom prst="rect">
            <a:avLst/>
          </a:prstGeom>
        </p:spPr>
        <p:txBody>
          <a:bodyPr wrap="square">
            <a:spAutoFit/>
          </a:bodyPr>
          <a:lstStyle/>
          <a:p>
            <a:r>
              <a:rPr lang="en-US" i="0" dirty="0">
                <a:latin typeface="Arial Narrow" panose="020B0606020202030204" pitchFamily="34" charset="0"/>
              </a:rPr>
              <a:t>Queueing delay diverges…</a:t>
            </a:r>
            <a:endParaRPr lang="en-US" i="0" dirty="0"/>
          </a:p>
        </p:txBody>
      </p:sp>
      <p:sp>
        <p:nvSpPr>
          <p:cNvPr id="42" name="TextBox 41"/>
          <p:cNvSpPr txBox="1"/>
          <p:nvPr/>
        </p:nvSpPr>
        <p:spPr>
          <a:xfrm>
            <a:off x="5491541" y="2192800"/>
            <a:ext cx="3095867" cy="338554"/>
          </a:xfrm>
          <a:prstGeom prst="rect">
            <a:avLst/>
          </a:prstGeom>
          <a:noFill/>
        </p:spPr>
        <p:txBody>
          <a:bodyPr wrap="square" rtlCol="0">
            <a:spAutoFit/>
          </a:bodyPr>
          <a:lstStyle/>
          <a:p>
            <a:r>
              <a:rPr lang="en-US" sz="1600" i="0" dirty="0">
                <a:latin typeface="Arial Narrow" panose="020B0606020202030204" pitchFamily="34" charset="0"/>
              </a:rPr>
              <a:t>Link transmission rate (bits per second)</a:t>
            </a:r>
          </a:p>
        </p:txBody>
      </p:sp>
      <p:graphicFrame>
        <p:nvGraphicFramePr>
          <p:cNvPr id="43" name="Object 42"/>
          <p:cNvGraphicFramePr>
            <a:graphicFrameLocks noChangeAspect="1"/>
          </p:cNvGraphicFramePr>
          <p:nvPr/>
        </p:nvGraphicFramePr>
        <p:xfrm>
          <a:off x="5230191" y="2253767"/>
          <a:ext cx="214313" cy="230187"/>
        </p:xfrm>
        <a:graphic>
          <a:graphicData uri="http://schemas.openxmlformats.org/presentationml/2006/ole">
            <mc:AlternateContent xmlns:mc="http://schemas.openxmlformats.org/markup-compatibility/2006">
              <mc:Choice xmlns:v="urn:schemas-microsoft-com:vml" Requires="v">
                <p:oleObj spid="_x0000_s61469" name="Equation" r:id="rId10" imgW="152280" imgH="164880" progId="Equation.3">
                  <p:embed/>
                </p:oleObj>
              </mc:Choice>
              <mc:Fallback>
                <p:oleObj name="Equation" r:id="rId10" imgW="152280" imgH="164880" progId="Equation.3">
                  <p:embed/>
                  <p:pic>
                    <p:nvPicPr>
                      <p:cNvPr id="43" name="Object 42"/>
                      <p:cNvPicPr/>
                      <p:nvPr/>
                    </p:nvPicPr>
                    <p:blipFill>
                      <a:blip r:embed="rId11"/>
                      <a:stretch>
                        <a:fillRect/>
                      </a:stretch>
                    </p:blipFill>
                    <p:spPr>
                      <a:xfrm>
                        <a:off x="5230191" y="2253767"/>
                        <a:ext cx="214313" cy="230187"/>
                      </a:xfrm>
                      <a:prstGeom prst="rect">
                        <a:avLst/>
                      </a:prstGeom>
                      <a:noFill/>
                      <a:ln>
                        <a:noFill/>
                      </a:ln>
                    </p:spPr>
                  </p:pic>
                </p:oleObj>
              </mc:Fallback>
            </mc:AlternateContent>
          </a:graphicData>
        </a:graphic>
      </p:graphicFrame>
      <p:graphicFrame>
        <p:nvGraphicFramePr>
          <p:cNvPr id="44" name="Object 43"/>
          <p:cNvGraphicFramePr>
            <a:graphicFrameLocks noChangeAspect="1"/>
          </p:cNvGraphicFramePr>
          <p:nvPr/>
        </p:nvGraphicFramePr>
        <p:xfrm>
          <a:off x="2470425" y="2207385"/>
          <a:ext cx="214313" cy="230187"/>
        </p:xfrm>
        <a:graphic>
          <a:graphicData uri="http://schemas.openxmlformats.org/presentationml/2006/ole">
            <mc:AlternateContent xmlns:mc="http://schemas.openxmlformats.org/markup-compatibility/2006">
              <mc:Choice xmlns:v="urn:schemas-microsoft-com:vml" Requires="v">
                <p:oleObj spid="_x0000_s61470" name="Equation" r:id="rId12" imgW="152280" imgH="164880" progId="Equation.3">
                  <p:embed/>
                </p:oleObj>
              </mc:Choice>
              <mc:Fallback>
                <p:oleObj name="Equation" r:id="rId12" imgW="152280" imgH="164880" progId="Equation.3">
                  <p:embed/>
                  <p:pic>
                    <p:nvPicPr>
                      <p:cNvPr id="44" name="Object 43"/>
                      <p:cNvPicPr/>
                      <p:nvPr/>
                    </p:nvPicPr>
                    <p:blipFill>
                      <a:blip r:embed="rId13"/>
                      <a:stretch>
                        <a:fillRect/>
                      </a:stretch>
                    </p:blipFill>
                    <p:spPr>
                      <a:xfrm>
                        <a:off x="2470425" y="2207385"/>
                        <a:ext cx="214313" cy="230187"/>
                      </a:xfrm>
                      <a:prstGeom prst="rect">
                        <a:avLst/>
                      </a:prstGeom>
                      <a:noFill/>
                      <a:ln>
                        <a:noFill/>
                      </a:ln>
                    </p:spPr>
                  </p:pic>
                </p:oleObj>
              </mc:Fallback>
            </mc:AlternateContent>
          </a:graphicData>
        </a:graphic>
      </p:graphicFrame>
      <p:pic>
        <p:nvPicPr>
          <p:cNvPr id="62475" name="Picture 11" descr="Computer Networking: A Top-Down Approach Featuring the Internet Chapter 2  -- 1.6: Delay and Loss in Packet-Switched Network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5079" y="3792744"/>
            <a:ext cx="2857500" cy="23526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6" name="Object 45"/>
          <p:cNvGraphicFramePr>
            <a:graphicFrameLocks noChangeAspect="1"/>
          </p:cNvGraphicFramePr>
          <p:nvPr/>
        </p:nvGraphicFramePr>
        <p:xfrm>
          <a:off x="7655477" y="5638662"/>
          <a:ext cx="398440" cy="493781"/>
        </p:xfrm>
        <a:graphic>
          <a:graphicData uri="http://schemas.openxmlformats.org/presentationml/2006/ole">
            <mc:AlternateContent xmlns:mc="http://schemas.openxmlformats.org/markup-compatibility/2006">
              <mc:Choice xmlns:v="urn:schemas-microsoft-com:vml" Requires="v">
                <p:oleObj spid="_x0000_s61471" name="Equation" r:id="rId15" imgW="317160" imgH="393480" progId="Equation.3">
                  <p:embed/>
                </p:oleObj>
              </mc:Choice>
              <mc:Fallback>
                <p:oleObj name="Equation" r:id="rId15" imgW="317160" imgH="393480" progId="Equation.3">
                  <p:embed/>
                  <p:pic>
                    <p:nvPicPr>
                      <p:cNvPr id="46" name="Object 45"/>
                      <p:cNvPicPr/>
                      <p:nvPr/>
                    </p:nvPicPr>
                    <p:blipFill>
                      <a:blip r:embed="rId16"/>
                      <a:stretch>
                        <a:fillRect/>
                      </a:stretch>
                    </p:blipFill>
                    <p:spPr>
                      <a:xfrm>
                        <a:off x="7655477" y="5638662"/>
                        <a:ext cx="398440" cy="493781"/>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709586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616C-B271-42AE-82A3-E9F11E67A450}"/>
              </a:ext>
            </a:extLst>
          </p:cNvPr>
          <p:cNvSpPr>
            <a:spLocks noGrp="1"/>
          </p:cNvSpPr>
          <p:nvPr>
            <p:ph type="title"/>
          </p:nvPr>
        </p:nvSpPr>
        <p:spPr>
          <a:xfrm>
            <a:off x="471170" y="427661"/>
            <a:ext cx="6751562" cy="1143000"/>
          </a:xfrm>
        </p:spPr>
        <p:txBody>
          <a:bodyPr/>
          <a:lstStyle/>
          <a:p>
            <a:pPr algn="l"/>
            <a:r>
              <a:rPr lang="en-US" sz="2800" dirty="0">
                <a:solidFill>
                  <a:srgbClr val="002060"/>
                </a:solidFill>
                <a:latin typeface="Arial Narrow" panose="020B0606020202030204" pitchFamily="34" charset="0"/>
              </a:rPr>
              <a:t>Outline</a:t>
            </a:r>
          </a:p>
        </p:txBody>
      </p:sp>
      <p:sp>
        <p:nvSpPr>
          <p:cNvPr id="3" name="Content Placeholder 2">
            <a:extLst>
              <a:ext uri="{FF2B5EF4-FFF2-40B4-BE49-F238E27FC236}">
                <a16:creationId xmlns:a16="http://schemas.microsoft.com/office/drawing/2014/main" id="{A7850111-7790-4977-B2D9-56297573493D}"/>
              </a:ext>
            </a:extLst>
          </p:cNvPr>
          <p:cNvSpPr>
            <a:spLocks noGrp="1"/>
          </p:cNvSpPr>
          <p:nvPr>
            <p:ph idx="1"/>
          </p:nvPr>
        </p:nvSpPr>
        <p:spPr>
          <a:xfrm>
            <a:off x="405829" y="999161"/>
            <a:ext cx="8229600" cy="4525963"/>
          </a:xfrm>
        </p:spPr>
        <p:txBody>
          <a:bodyPr/>
          <a:lstStyle/>
          <a:p>
            <a:pPr marL="0" indent="0">
              <a:buNone/>
            </a:pPr>
            <a:r>
              <a:rPr lang="en-US" sz="2400" dirty="0"/>
              <a:t>Today</a:t>
            </a:r>
          </a:p>
          <a:p>
            <a:r>
              <a:rPr lang="en-US" sz="2400" dirty="0"/>
              <a:t>Physical Layer </a:t>
            </a:r>
          </a:p>
          <a:p>
            <a:r>
              <a:rPr lang="en-US" sz="2400" dirty="0"/>
              <a:t>Link Layer</a:t>
            </a:r>
          </a:p>
          <a:p>
            <a:r>
              <a:rPr lang="en-US" sz="2400" dirty="0"/>
              <a:t>Network Layer</a:t>
            </a:r>
          </a:p>
          <a:p>
            <a:r>
              <a:rPr lang="en-US" sz="2400" b="1" dirty="0"/>
              <a:t>Transport Layer</a:t>
            </a:r>
          </a:p>
          <a:p>
            <a:r>
              <a:rPr lang="en-US" sz="2400" dirty="0"/>
              <a:t>Application Layer</a:t>
            </a:r>
          </a:p>
          <a:p>
            <a:pPr marL="0" indent="0">
              <a:buNone/>
            </a:pPr>
            <a:endParaRPr lang="en-US" dirty="0"/>
          </a:p>
        </p:txBody>
      </p:sp>
      <p:sp>
        <p:nvSpPr>
          <p:cNvPr id="4" name="Slide Number Placeholder 3">
            <a:extLst>
              <a:ext uri="{FF2B5EF4-FFF2-40B4-BE49-F238E27FC236}">
                <a16:creationId xmlns:a16="http://schemas.microsoft.com/office/drawing/2014/main" id="{D7DA61CD-9A22-4447-84F5-5D636F67AECB}"/>
              </a:ext>
            </a:extLst>
          </p:cNvPr>
          <p:cNvSpPr>
            <a:spLocks noGrp="1"/>
          </p:cNvSpPr>
          <p:nvPr>
            <p:ph type="sldNum" sz="quarter" idx="10"/>
          </p:nvPr>
        </p:nvSpPr>
        <p:spPr/>
        <p:txBody>
          <a:bodyPr/>
          <a:lstStyle/>
          <a:p>
            <a:pPr>
              <a:defRPr/>
            </a:pPr>
            <a:fld id="{D7D589E4-531D-418D-AA11-A32E88FAAB20}" type="slidenum">
              <a:rPr lang="en-US" altLang="en-US" smtClean="0"/>
              <a:pPr>
                <a:defRPr/>
              </a:pPr>
              <a:t>48</a:t>
            </a:fld>
            <a:r>
              <a:rPr lang="en-US" altLang="en-US"/>
              <a:t> </a:t>
            </a:r>
          </a:p>
        </p:txBody>
      </p:sp>
      <p:sp>
        <p:nvSpPr>
          <p:cNvPr id="5" name="Rectangle 3">
            <a:extLst>
              <a:ext uri="{FF2B5EF4-FFF2-40B4-BE49-F238E27FC236}">
                <a16:creationId xmlns:a16="http://schemas.microsoft.com/office/drawing/2014/main" id="{F96981A5-5B0B-483E-ACEC-9FD57174060D}"/>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614135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49</a:t>
            </a:fld>
            <a:r>
              <a:rPr lang="en-US" altLang="en-US"/>
              <a:t> </a:t>
            </a: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60" name="Rectangle 59"/>
          <p:cNvSpPr/>
          <p:nvPr/>
        </p:nvSpPr>
        <p:spPr bwMode="auto">
          <a:xfrm>
            <a:off x="960632" y="1850403"/>
            <a:ext cx="1998406" cy="464574"/>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Application</a:t>
            </a:r>
          </a:p>
        </p:txBody>
      </p:sp>
      <p:sp>
        <p:nvSpPr>
          <p:cNvPr id="61" name="Rectangle 60"/>
          <p:cNvSpPr/>
          <p:nvPr/>
        </p:nvSpPr>
        <p:spPr bwMode="auto">
          <a:xfrm>
            <a:off x="958174" y="2322351"/>
            <a:ext cx="1998406" cy="77024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Transport</a:t>
            </a:r>
          </a:p>
        </p:txBody>
      </p:sp>
      <p:sp>
        <p:nvSpPr>
          <p:cNvPr id="62" name="Rectangle 61"/>
          <p:cNvSpPr/>
          <p:nvPr/>
        </p:nvSpPr>
        <p:spPr bwMode="auto">
          <a:xfrm>
            <a:off x="963090" y="3092592"/>
            <a:ext cx="1998406" cy="85268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Network</a:t>
            </a:r>
          </a:p>
        </p:txBody>
      </p:sp>
      <p:sp>
        <p:nvSpPr>
          <p:cNvPr id="63" name="Rectangle 62"/>
          <p:cNvSpPr/>
          <p:nvPr/>
        </p:nvSpPr>
        <p:spPr bwMode="auto">
          <a:xfrm>
            <a:off x="953412" y="4674741"/>
            <a:ext cx="1998406" cy="91555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Physical</a:t>
            </a:r>
          </a:p>
        </p:txBody>
      </p:sp>
      <p:sp>
        <p:nvSpPr>
          <p:cNvPr id="64" name="Rectangle 63"/>
          <p:cNvSpPr/>
          <p:nvPr/>
        </p:nvSpPr>
        <p:spPr bwMode="auto">
          <a:xfrm>
            <a:off x="959262" y="3945274"/>
            <a:ext cx="1992555" cy="72946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Link</a:t>
            </a:r>
          </a:p>
        </p:txBody>
      </p:sp>
      <p:sp>
        <p:nvSpPr>
          <p:cNvPr id="67" name="Right Arrow 66"/>
          <p:cNvSpPr/>
          <p:nvPr/>
        </p:nvSpPr>
        <p:spPr bwMode="auto">
          <a:xfrm>
            <a:off x="273946" y="2510933"/>
            <a:ext cx="394447" cy="268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86" name="Text Box 2"/>
          <p:cNvSpPr txBox="1">
            <a:spLocks noChangeArrowheads="1"/>
          </p:cNvSpPr>
          <p:nvPr/>
        </p:nvSpPr>
        <p:spPr bwMode="auto">
          <a:xfrm>
            <a:off x="426880" y="401278"/>
            <a:ext cx="300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b="1" dirty="0">
                <a:solidFill>
                  <a:srgbClr val="FF0000"/>
                </a:solidFill>
                <a:latin typeface="Arial Narrow" panose="020B0606020202030204" pitchFamily="34" charset="0"/>
              </a:rPr>
              <a:t>The Transport Layer</a:t>
            </a:r>
            <a:endParaRPr lang="en-US" altLang="en-US" sz="2800" b="1" dirty="0">
              <a:solidFill>
                <a:srgbClr val="FF0000"/>
              </a:solidFill>
              <a:latin typeface="Arial Narrow" panose="020B0606020202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274C28-C95C-4C35-A491-4456D6BADE98}"/>
              </a:ext>
            </a:extLst>
          </p:cNvPr>
          <p:cNvSpPr txBox="1"/>
          <p:nvPr/>
        </p:nvSpPr>
        <p:spPr>
          <a:xfrm>
            <a:off x="3059847" y="1850403"/>
            <a:ext cx="5899218" cy="3970318"/>
          </a:xfrm>
          <a:prstGeom prst="rect">
            <a:avLst/>
          </a:prstGeom>
          <a:noFill/>
        </p:spPr>
        <p:txBody>
          <a:bodyPr wrap="square" rtlCol="0">
            <a:spAutoFit/>
          </a:bodyPr>
          <a:lstStyle/>
          <a:p>
            <a:r>
              <a:rPr lang="en-US" i="0" dirty="0"/>
              <a:t>The messages sent and received by application programs</a:t>
            </a:r>
          </a:p>
          <a:p>
            <a:endParaRPr lang="en-US" i="0" dirty="0"/>
          </a:p>
          <a:p>
            <a:r>
              <a:rPr lang="en-US" b="1" i="0" dirty="0"/>
              <a:t>The end-to-end connection as seen by a programmer</a:t>
            </a:r>
          </a:p>
          <a:p>
            <a:endParaRPr lang="en-US" i="0" dirty="0"/>
          </a:p>
          <a:p>
            <a:r>
              <a:rPr lang="en-US" i="0" dirty="0"/>
              <a:t>The decision making needed to steer a message from source to destination through an inter-network</a:t>
            </a:r>
          </a:p>
          <a:p>
            <a:endParaRPr lang="en-US" i="0" dirty="0"/>
          </a:p>
          <a:p>
            <a:r>
              <a:rPr lang="en-US" i="0" dirty="0"/>
              <a:t>The management of the physical channel for communication</a:t>
            </a:r>
          </a:p>
          <a:p>
            <a:endParaRPr lang="en-US" i="0" dirty="0"/>
          </a:p>
          <a:p>
            <a:r>
              <a:rPr lang="en-US" i="0" dirty="0"/>
              <a:t>The specification for the hardware that enables the signaling between or among devices</a:t>
            </a:r>
          </a:p>
        </p:txBody>
      </p:sp>
    </p:spTree>
    <p:extLst>
      <p:ext uri="{BB962C8B-B14F-4D97-AF65-F5344CB8AC3E}">
        <p14:creationId xmlns:p14="http://schemas.microsoft.com/office/powerpoint/2010/main" val="355665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FF6F-280A-4C5E-ADF3-7CA1E2FC4DE3}"/>
              </a:ext>
            </a:extLst>
          </p:cNvPr>
          <p:cNvSpPr>
            <a:spLocks noGrp="1"/>
          </p:cNvSpPr>
          <p:nvPr>
            <p:ph type="title"/>
          </p:nvPr>
        </p:nvSpPr>
        <p:spPr/>
        <p:txBody>
          <a:bodyPr/>
          <a:lstStyle/>
          <a:p>
            <a:pPr algn="l"/>
            <a:r>
              <a:rPr lang="en-US" sz="2800" dirty="0">
                <a:solidFill>
                  <a:srgbClr val="002060"/>
                </a:solidFill>
              </a:rPr>
              <a:t>Encoding</a:t>
            </a:r>
          </a:p>
        </p:txBody>
      </p:sp>
      <p:sp>
        <p:nvSpPr>
          <p:cNvPr id="3" name="Content Placeholder 2">
            <a:extLst>
              <a:ext uri="{FF2B5EF4-FFF2-40B4-BE49-F238E27FC236}">
                <a16:creationId xmlns:a16="http://schemas.microsoft.com/office/drawing/2014/main" id="{1597EC38-A7E4-453B-8987-D5B46977600B}"/>
              </a:ext>
            </a:extLst>
          </p:cNvPr>
          <p:cNvSpPr>
            <a:spLocks noGrp="1"/>
          </p:cNvSpPr>
          <p:nvPr>
            <p:ph idx="1"/>
          </p:nvPr>
        </p:nvSpPr>
        <p:spPr>
          <a:xfrm>
            <a:off x="457200" y="1127589"/>
            <a:ext cx="8229600" cy="5288622"/>
          </a:xfrm>
        </p:spPr>
        <p:txBody>
          <a:bodyPr/>
          <a:lstStyle/>
          <a:p>
            <a:r>
              <a:rPr lang="en-US" sz="2400" dirty="0"/>
              <a:t>Too many ones or zeros in a row are hard to “clock”</a:t>
            </a:r>
          </a:p>
          <a:p>
            <a:pPr lvl="1"/>
            <a:r>
              <a:rPr lang="en-US" sz="2400" dirty="0"/>
              <a:t>Sender and receiver might time long sequence of high or low voltage differently</a:t>
            </a:r>
          </a:p>
          <a:p>
            <a:endParaRPr lang="en-US" sz="2400" dirty="0"/>
          </a:p>
          <a:p>
            <a:r>
              <a:rPr lang="en-US" sz="2400" dirty="0"/>
              <a:t>Made worst by AC Coupling, e.g. use of capacitance as high-pass noise filter</a:t>
            </a:r>
          </a:p>
          <a:p>
            <a:pPr lvl="1"/>
            <a:r>
              <a:rPr lang="en-US" sz="2400" dirty="0" err="1"/>
              <a:t>Capaciters</a:t>
            </a:r>
            <a:r>
              <a:rPr lang="en-US" sz="2400" dirty="0"/>
              <a:t> have charge-discharge curves. They aren’t flat. Rounding, esp.  at edges. </a:t>
            </a:r>
          </a:p>
          <a:p>
            <a:endParaRPr lang="en-US" sz="2400" dirty="0"/>
          </a:p>
          <a:p>
            <a:r>
              <a:rPr lang="en-US" sz="2400" dirty="0"/>
              <a:t>Transitions synchronize clocks</a:t>
            </a:r>
          </a:p>
          <a:p>
            <a:endParaRPr lang="en-US" sz="2400" dirty="0"/>
          </a:p>
          <a:p>
            <a:r>
              <a:rPr lang="en-US" sz="2400" dirty="0"/>
              <a:t>Need a coding that guarantees transitions</a:t>
            </a:r>
          </a:p>
        </p:txBody>
      </p:sp>
      <p:sp>
        <p:nvSpPr>
          <p:cNvPr id="4" name="Rectangle 3">
            <a:extLst>
              <a:ext uri="{FF2B5EF4-FFF2-40B4-BE49-F238E27FC236}">
                <a16:creationId xmlns:a16="http://schemas.microsoft.com/office/drawing/2014/main" id="{C568CC75-50F6-436C-8503-E9E047AD4CF9}"/>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370962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DDAC-056B-4554-9709-54567DD6AC62}"/>
              </a:ext>
            </a:extLst>
          </p:cNvPr>
          <p:cNvSpPr>
            <a:spLocks noGrp="1"/>
          </p:cNvSpPr>
          <p:nvPr>
            <p:ph type="title"/>
          </p:nvPr>
        </p:nvSpPr>
        <p:spPr/>
        <p:txBody>
          <a:bodyPr/>
          <a:lstStyle/>
          <a:p>
            <a:r>
              <a:rPr lang="en-US" sz="2800" dirty="0">
                <a:solidFill>
                  <a:srgbClr val="FF0000"/>
                </a:solidFill>
              </a:rPr>
              <a:t>Transport Layer: Meaningful Endpoints</a:t>
            </a:r>
          </a:p>
        </p:txBody>
      </p:sp>
      <p:sp>
        <p:nvSpPr>
          <p:cNvPr id="3" name="Content Placeholder 2">
            <a:extLst>
              <a:ext uri="{FF2B5EF4-FFF2-40B4-BE49-F238E27FC236}">
                <a16:creationId xmlns:a16="http://schemas.microsoft.com/office/drawing/2014/main" id="{4188BC22-7E3E-4D13-9473-BF51E5F7B028}"/>
              </a:ext>
            </a:extLst>
          </p:cNvPr>
          <p:cNvSpPr>
            <a:spLocks noGrp="1"/>
          </p:cNvSpPr>
          <p:nvPr>
            <p:ph idx="1"/>
          </p:nvPr>
        </p:nvSpPr>
        <p:spPr/>
        <p:txBody>
          <a:bodyPr>
            <a:normAutofit/>
          </a:bodyPr>
          <a:lstStyle/>
          <a:p>
            <a:r>
              <a:rPr lang="en-US" sz="1800" dirty="0"/>
              <a:t>Hosts don’t communication – various aspects of software systems do</a:t>
            </a:r>
          </a:p>
          <a:p>
            <a:pPr lvl="1"/>
            <a:r>
              <a:rPr lang="en-US" sz="1800" dirty="0"/>
              <a:t>Consider how many different sessions your Web browser has with servers. Now add for your IM sessions, upgrades-in-progress, music streaming, etc.</a:t>
            </a:r>
          </a:p>
          <a:p>
            <a:pPr marL="457200" lvl="1" indent="0">
              <a:buNone/>
            </a:pPr>
            <a:endParaRPr lang="en-US" sz="1800" dirty="0"/>
          </a:p>
          <a:p>
            <a:r>
              <a:rPr lang="en-US" sz="1800" dirty="0"/>
              <a:t>Endpoints enable the establishment of sessions</a:t>
            </a:r>
          </a:p>
          <a:p>
            <a:pPr lvl="1"/>
            <a:r>
              <a:rPr lang="en-US" sz="1800" dirty="0"/>
              <a:t>Classic model is &lt;&lt;</a:t>
            </a:r>
            <a:r>
              <a:rPr lang="en-US" sz="1800" dirty="0" err="1"/>
              <a:t>IP:port</a:t>
            </a:r>
            <a:r>
              <a:rPr lang="en-US" sz="1800" dirty="0"/>
              <a:t>&gt;:&lt;</a:t>
            </a:r>
            <a:r>
              <a:rPr lang="en-US" sz="1800" dirty="0" err="1"/>
              <a:t>IP:port</a:t>
            </a:r>
            <a:r>
              <a:rPr lang="en-US" sz="1800" dirty="0"/>
              <a:t>&gt;&gt;</a:t>
            </a:r>
          </a:p>
          <a:p>
            <a:pPr lvl="1"/>
            <a:r>
              <a:rPr lang="en-US" sz="1800" dirty="0"/>
              <a:t>Client: Ephemeral port</a:t>
            </a:r>
          </a:p>
          <a:p>
            <a:pPr lvl="1"/>
            <a:r>
              <a:rPr lang="en-US" sz="1800" dirty="0"/>
              <a:t>Host: Well-known port</a:t>
            </a:r>
          </a:p>
        </p:txBody>
      </p:sp>
      <p:sp>
        <p:nvSpPr>
          <p:cNvPr id="4" name="Rectangle 3">
            <a:extLst>
              <a:ext uri="{FF2B5EF4-FFF2-40B4-BE49-F238E27FC236}">
                <a16:creationId xmlns:a16="http://schemas.microsoft.com/office/drawing/2014/main" id="{259A7C84-BA0E-4C45-9C62-0B9487CA91CC}"/>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409726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5BA0-4836-4B7E-AC95-28977C3055F6}"/>
              </a:ext>
            </a:extLst>
          </p:cNvPr>
          <p:cNvSpPr>
            <a:spLocks noGrp="1"/>
          </p:cNvSpPr>
          <p:nvPr>
            <p:ph type="title"/>
          </p:nvPr>
        </p:nvSpPr>
        <p:spPr>
          <a:xfrm>
            <a:off x="457200" y="274638"/>
            <a:ext cx="8229600" cy="542158"/>
          </a:xfrm>
        </p:spPr>
        <p:txBody>
          <a:bodyPr/>
          <a:lstStyle/>
          <a:p>
            <a:pPr algn="l"/>
            <a:r>
              <a:rPr lang="en-US" sz="2800" dirty="0">
                <a:solidFill>
                  <a:srgbClr val="FF0000"/>
                </a:solidFill>
              </a:rPr>
              <a:t>Transport Layer: Meaningful Paradigm</a:t>
            </a:r>
          </a:p>
        </p:txBody>
      </p:sp>
      <p:sp>
        <p:nvSpPr>
          <p:cNvPr id="3" name="Content Placeholder 2">
            <a:extLst>
              <a:ext uri="{FF2B5EF4-FFF2-40B4-BE49-F238E27FC236}">
                <a16:creationId xmlns:a16="http://schemas.microsoft.com/office/drawing/2014/main" id="{A6C8843D-5A37-44E1-BE82-97310BEE62B6}"/>
              </a:ext>
            </a:extLst>
          </p:cNvPr>
          <p:cNvSpPr>
            <a:spLocks noGrp="1"/>
          </p:cNvSpPr>
          <p:nvPr>
            <p:ph idx="1"/>
          </p:nvPr>
        </p:nvSpPr>
        <p:spPr/>
        <p:txBody>
          <a:bodyPr/>
          <a:lstStyle/>
          <a:p>
            <a:r>
              <a:rPr lang="en-US" sz="1800" dirty="0"/>
              <a:t>Character of communication</a:t>
            </a:r>
          </a:p>
          <a:p>
            <a:pPr lvl="1"/>
            <a:r>
              <a:rPr lang="en-US" sz="1800" dirty="0"/>
              <a:t>Reliable/session-oriented, e.g. TCP</a:t>
            </a:r>
          </a:p>
          <a:p>
            <a:pPr lvl="1"/>
            <a:r>
              <a:rPr lang="en-US" sz="1800" dirty="0"/>
              <a:t>Unreliable/datagram, e.g. UDP</a:t>
            </a:r>
          </a:p>
          <a:p>
            <a:pPr lvl="1"/>
            <a:r>
              <a:rPr lang="en-US" sz="1800" dirty="0"/>
              <a:t>Etc. </a:t>
            </a:r>
          </a:p>
          <a:p>
            <a:pPr marL="457200" lvl="1" indent="0">
              <a:buNone/>
            </a:pPr>
            <a:endParaRPr lang="en-US" sz="1800" dirty="0"/>
          </a:p>
          <a:p>
            <a:r>
              <a:rPr lang="en-US" sz="1800" dirty="0"/>
              <a:t>The transport layer exists once we have the ability to establish communication from end-point to end-point with well-understood properties</a:t>
            </a:r>
          </a:p>
          <a:p>
            <a:endParaRPr lang="en-US" dirty="0"/>
          </a:p>
        </p:txBody>
      </p:sp>
      <p:sp>
        <p:nvSpPr>
          <p:cNvPr id="4" name="Rectangle 3">
            <a:extLst>
              <a:ext uri="{FF2B5EF4-FFF2-40B4-BE49-F238E27FC236}">
                <a16:creationId xmlns:a16="http://schemas.microsoft.com/office/drawing/2014/main" id="{3A4DBE58-2768-49DF-9615-55114EE92D4E}"/>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741463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8C8F-FE40-449C-A8CF-5D3F556F2C37}"/>
              </a:ext>
            </a:extLst>
          </p:cNvPr>
          <p:cNvSpPr>
            <a:spLocks noGrp="1"/>
          </p:cNvSpPr>
          <p:nvPr>
            <p:ph type="title"/>
          </p:nvPr>
        </p:nvSpPr>
        <p:spPr>
          <a:xfrm>
            <a:off x="41097" y="274638"/>
            <a:ext cx="8948791" cy="1143000"/>
          </a:xfrm>
        </p:spPr>
        <p:txBody>
          <a:bodyPr/>
          <a:lstStyle/>
          <a:p>
            <a:r>
              <a:rPr lang="en-US" sz="2800" dirty="0">
                <a:solidFill>
                  <a:srgbClr val="FF0000"/>
                </a:solidFill>
              </a:rPr>
              <a:t>Transport Layer: User Datagram Protocol (UDP)</a:t>
            </a:r>
          </a:p>
        </p:txBody>
      </p:sp>
      <p:sp>
        <p:nvSpPr>
          <p:cNvPr id="3" name="Content Placeholder 2">
            <a:extLst>
              <a:ext uri="{FF2B5EF4-FFF2-40B4-BE49-F238E27FC236}">
                <a16:creationId xmlns:a16="http://schemas.microsoft.com/office/drawing/2014/main" id="{FE3BC56F-1F5B-4CE8-A0D7-B6ED1C1758A8}"/>
              </a:ext>
            </a:extLst>
          </p:cNvPr>
          <p:cNvSpPr>
            <a:spLocks noGrp="1"/>
          </p:cNvSpPr>
          <p:nvPr>
            <p:ph idx="1"/>
          </p:nvPr>
        </p:nvSpPr>
        <p:spPr/>
        <p:txBody>
          <a:bodyPr/>
          <a:lstStyle/>
          <a:p>
            <a:r>
              <a:rPr lang="en-US" sz="1800" dirty="0"/>
              <a:t>Reminder: Port numbers in addition to IP addresses</a:t>
            </a:r>
          </a:p>
          <a:p>
            <a:pPr marL="0" indent="0">
              <a:buNone/>
            </a:pPr>
            <a:endParaRPr lang="en-US" sz="1800" dirty="0"/>
          </a:p>
          <a:p>
            <a:r>
              <a:rPr lang="en-US" sz="1800" dirty="0"/>
              <a:t>Best effort = Unreliable</a:t>
            </a:r>
          </a:p>
          <a:p>
            <a:pPr lvl="1"/>
            <a:r>
              <a:rPr lang="en-US" sz="1800" dirty="0"/>
              <a:t>Messages can be lost or reordered</a:t>
            </a:r>
          </a:p>
          <a:p>
            <a:pPr lvl="1"/>
            <a:r>
              <a:rPr lang="en-US" sz="1800" dirty="0"/>
              <a:t>Message corruption is assumed to be detected at the link layer</a:t>
            </a:r>
          </a:p>
          <a:p>
            <a:pPr marL="457200" lvl="1" indent="0">
              <a:buNone/>
            </a:pPr>
            <a:endParaRPr lang="en-US" sz="1800" dirty="0"/>
          </a:p>
          <a:p>
            <a:r>
              <a:rPr lang="en-US" sz="1800" dirty="0"/>
              <a:t>Message oriented. Max message size</a:t>
            </a:r>
          </a:p>
          <a:p>
            <a:pPr marL="0" indent="0">
              <a:buNone/>
            </a:pPr>
            <a:endParaRPr lang="en-US" sz="1800" dirty="0"/>
          </a:p>
          <a:p>
            <a:r>
              <a:rPr lang="en-US" sz="1800" dirty="0"/>
              <a:t>Simple</a:t>
            </a:r>
          </a:p>
          <a:p>
            <a:pPr marL="0" indent="0">
              <a:buNone/>
            </a:pPr>
            <a:endParaRPr lang="en-US" sz="1800" dirty="0"/>
          </a:p>
          <a:p>
            <a:r>
              <a:rPr lang="en-US" sz="1800" dirty="0"/>
              <a:t>Used for timely updates, e.g. send audio or video for teleconferencing</a:t>
            </a:r>
          </a:p>
          <a:p>
            <a:pPr marL="0" indent="0">
              <a:buNone/>
            </a:pPr>
            <a:endParaRPr lang="en-US" dirty="0"/>
          </a:p>
        </p:txBody>
      </p:sp>
      <p:sp>
        <p:nvSpPr>
          <p:cNvPr id="4" name="Rectangle 3">
            <a:extLst>
              <a:ext uri="{FF2B5EF4-FFF2-40B4-BE49-F238E27FC236}">
                <a16:creationId xmlns:a16="http://schemas.microsoft.com/office/drawing/2014/main" id="{C16D7061-3B16-43D3-AADF-DE271C417CAF}"/>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173562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3865-1E5E-41B6-ABD2-A62240D1D16C}"/>
              </a:ext>
            </a:extLst>
          </p:cNvPr>
          <p:cNvSpPr>
            <a:spLocks noGrp="1"/>
          </p:cNvSpPr>
          <p:nvPr>
            <p:ph type="title"/>
          </p:nvPr>
        </p:nvSpPr>
        <p:spPr>
          <a:xfrm>
            <a:off x="0" y="274638"/>
            <a:ext cx="9078686" cy="1143000"/>
          </a:xfrm>
        </p:spPr>
        <p:txBody>
          <a:bodyPr/>
          <a:lstStyle/>
          <a:p>
            <a:r>
              <a:rPr lang="en-US" sz="2800" dirty="0">
                <a:solidFill>
                  <a:srgbClr val="FF0000"/>
                </a:solidFill>
              </a:rPr>
              <a:t>Background: Reliable Protocol vs Reliable Media</a:t>
            </a:r>
            <a:br>
              <a:rPr lang="en-US" sz="2800" dirty="0">
                <a:solidFill>
                  <a:srgbClr val="FF0000"/>
                </a:solidFill>
              </a:rPr>
            </a:br>
            <a:r>
              <a:rPr lang="en-US" sz="2800" dirty="0">
                <a:solidFill>
                  <a:srgbClr val="FF0000"/>
                </a:solidFill>
              </a:rPr>
              <a:t>The Two Armies Parable</a:t>
            </a:r>
          </a:p>
        </p:txBody>
      </p:sp>
      <p:sp>
        <p:nvSpPr>
          <p:cNvPr id="3" name="Content Placeholder 2">
            <a:extLst>
              <a:ext uri="{FF2B5EF4-FFF2-40B4-BE49-F238E27FC236}">
                <a16:creationId xmlns:a16="http://schemas.microsoft.com/office/drawing/2014/main" id="{81C07E0C-5081-463F-A5CD-B6FB55EF3DFB}"/>
              </a:ext>
            </a:extLst>
          </p:cNvPr>
          <p:cNvSpPr>
            <a:spLocks noGrp="1"/>
          </p:cNvSpPr>
          <p:nvPr>
            <p:ph idx="1"/>
          </p:nvPr>
        </p:nvSpPr>
        <p:spPr>
          <a:xfrm>
            <a:off x="1230199" y="3641265"/>
            <a:ext cx="7202456" cy="786926"/>
          </a:xfrm>
        </p:spPr>
        <p:txBody>
          <a:bodyPr>
            <a:normAutofit/>
          </a:bodyPr>
          <a:lstStyle/>
          <a:p>
            <a:pPr marL="0">
              <a:spcBef>
                <a:spcPts val="0"/>
              </a:spcBef>
            </a:pPr>
            <a:r>
              <a:rPr lang="en-US" dirty="0"/>
              <a:t>“Attack at dawn”?</a:t>
            </a:r>
          </a:p>
        </p:txBody>
      </p:sp>
      <p:pic>
        <p:nvPicPr>
          <p:cNvPr id="6" name="Picture 5">
            <a:extLst>
              <a:ext uri="{FF2B5EF4-FFF2-40B4-BE49-F238E27FC236}">
                <a16:creationId xmlns:a16="http://schemas.microsoft.com/office/drawing/2014/main" id="{FFA4F947-F91D-408F-A1A0-C1A69F9BE6D1}"/>
              </a:ext>
            </a:extLst>
          </p:cNvPr>
          <p:cNvPicPr>
            <a:picLocks noChangeAspect="1"/>
          </p:cNvPicPr>
          <p:nvPr/>
        </p:nvPicPr>
        <p:blipFill>
          <a:blip r:embed="rId2"/>
          <a:stretch>
            <a:fillRect/>
          </a:stretch>
        </p:blipFill>
        <p:spPr>
          <a:xfrm>
            <a:off x="42727" y="1959428"/>
            <a:ext cx="6015173" cy="1736457"/>
          </a:xfrm>
          <a:prstGeom prst="rect">
            <a:avLst/>
          </a:prstGeom>
        </p:spPr>
      </p:pic>
      <p:sp>
        <p:nvSpPr>
          <p:cNvPr id="4" name="Rectangle 3">
            <a:extLst>
              <a:ext uri="{FF2B5EF4-FFF2-40B4-BE49-F238E27FC236}">
                <a16:creationId xmlns:a16="http://schemas.microsoft.com/office/drawing/2014/main" id="{B6ED8ABE-7309-412E-92F0-EE8518B8BB0A}"/>
              </a:ext>
            </a:extLst>
          </p:cNvPr>
          <p:cNvSpPr/>
          <p:nvPr/>
        </p:nvSpPr>
        <p:spPr>
          <a:xfrm>
            <a:off x="5791201" y="1620585"/>
            <a:ext cx="3247435" cy="4524315"/>
          </a:xfrm>
          <a:prstGeom prst="rect">
            <a:avLst/>
          </a:prstGeom>
        </p:spPr>
        <p:txBody>
          <a:bodyPr wrap="square">
            <a:spAutoFit/>
          </a:bodyPr>
          <a:lstStyle/>
          <a:p>
            <a:pPr marL="285750" indent="-285750">
              <a:buFont typeface="Arial" panose="020B0604020202020204" pitchFamily="34" charset="0"/>
              <a:buChar char="•"/>
            </a:pPr>
            <a:r>
              <a:rPr lang="en-US" dirty="0"/>
              <a:t>Red army in the hills, but divided.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Blue army in the valley.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Red army can defeat blue army, but only if the two elements coordinate an attack at the same time, otherwise it will be defeated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communication is by messenger (in the challenging environment of war)</a:t>
            </a:r>
          </a:p>
        </p:txBody>
      </p:sp>
      <p:sp>
        <p:nvSpPr>
          <p:cNvPr id="7" name="Rectangle 3">
            <a:extLst>
              <a:ext uri="{FF2B5EF4-FFF2-40B4-BE49-F238E27FC236}">
                <a16:creationId xmlns:a16="http://schemas.microsoft.com/office/drawing/2014/main" id="{AA1F5640-902E-4E8A-A23D-C161A73E1130}"/>
              </a:ext>
            </a:extLst>
          </p:cNvPr>
          <p:cNvSpPr>
            <a:spLocks noChangeArrowheads="1"/>
          </p:cNvSpPr>
          <p:nvPr/>
        </p:nvSpPr>
        <p:spPr bwMode="auto">
          <a:xfrm>
            <a:off x="445485" y="1150922"/>
            <a:ext cx="8292686"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70674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A157-3EAC-4870-8D04-2BF79C54818F}"/>
              </a:ext>
            </a:extLst>
          </p:cNvPr>
          <p:cNvSpPr>
            <a:spLocks noGrp="1"/>
          </p:cNvSpPr>
          <p:nvPr>
            <p:ph type="title"/>
          </p:nvPr>
        </p:nvSpPr>
        <p:spPr/>
        <p:txBody>
          <a:bodyPr/>
          <a:lstStyle/>
          <a:p>
            <a:pPr algn="l"/>
            <a:r>
              <a:rPr lang="en-US" sz="2800" dirty="0">
                <a:solidFill>
                  <a:srgbClr val="FF0000"/>
                </a:solidFill>
              </a:rPr>
              <a:t>Transport Layer: Reliable Protocols</a:t>
            </a:r>
          </a:p>
        </p:txBody>
      </p:sp>
      <p:sp>
        <p:nvSpPr>
          <p:cNvPr id="3" name="Content Placeholder 2">
            <a:extLst>
              <a:ext uri="{FF2B5EF4-FFF2-40B4-BE49-F238E27FC236}">
                <a16:creationId xmlns:a16="http://schemas.microsoft.com/office/drawing/2014/main" id="{6211B8A0-17AA-4670-BD51-D7B857513283}"/>
              </a:ext>
            </a:extLst>
          </p:cNvPr>
          <p:cNvSpPr>
            <a:spLocks noGrp="1"/>
          </p:cNvSpPr>
          <p:nvPr>
            <p:ph idx="1"/>
          </p:nvPr>
        </p:nvSpPr>
        <p:spPr/>
        <p:txBody>
          <a:bodyPr>
            <a:normAutofit/>
          </a:bodyPr>
          <a:lstStyle/>
          <a:p>
            <a:r>
              <a:rPr lang="en-US" sz="1800" dirty="0"/>
              <a:t>Keeps trying to send data until it succeeds or times out</a:t>
            </a:r>
          </a:p>
          <a:p>
            <a:pPr marL="0" indent="0">
              <a:buNone/>
            </a:pPr>
            <a:endParaRPr lang="en-US" sz="1800" dirty="0"/>
          </a:p>
          <a:p>
            <a:r>
              <a:rPr lang="en-US" sz="1800" dirty="0"/>
              <a:t>Used acknowledgements to determine that it does not need to resent</a:t>
            </a:r>
          </a:p>
          <a:p>
            <a:pPr marL="0" indent="0">
              <a:buNone/>
            </a:pPr>
            <a:endParaRPr lang="en-US" sz="1800" dirty="0"/>
          </a:p>
          <a:p>
            <a:r>
              <a:rPr lang="en-US" sz="1800" dirty="0"/>
              <a:t>Buffers to ensure in-order delivery, which allows head-of-line blocking</a:t>
            </a:r>
          </a:p>
          <a:p>
            <a:endParaRPr lang="en-US" sz="1800" dirty="0"/>
          </a:p>
          <a:p>
            <a:r>
              <a:rPr lang="en-US" sz="1800" dirty="0"/>
              <a:t>Messages are assumed to be correct or undelivered via checksums at link layer</a:t>
            </a:r>
          </a:p>
          <a:p>
            <a:pPr lvl="1"/>
            <a:r>
              <a:rPr lang="en-US" sz="1800" dirty="0"/>
              <a:t>“Byzantine Failures” are possible, occur commonly at Internet scale, but infrequent enough to be (mostly) ignored. Maybe.</a:t>
            </a:r>
          </a:p>
          <a:p>
            <a:endParaRPr lang="en-US" sz="1800" dirty="0"/>
          </a:p>
          <a:p>
            <a:r>
              <a:rPr lang="en-US" sz="1800" dirty="0"/>
              <a:t>Can’t guarantee delivery. </a:t>
            </a:r>
          </a:p>
          <a:p>
            <a:pPr lvl="1"/>
            <a:r>
              <a:rPr lang="en-US" sz="1800" dirty="0"/>
              <a:t>At best can trade timeliness for delivery</a:t>
            </a:r>
          </a:p>
          <a:p>
            <a:endParaRPr lang="en-US" dirty="0"/>
          </a:p>
        </p:txBody>
      </p:sp>
      <p:sp>
        <p:nvSpPr>
          <p:cNvPr id="4" name="Rectangle 3">
            <a:extLst>
              <a:ext uri="{FF2B5EF4-FFF2-40B4-BE49-F238E27FC236}">
                <a16:creationId xmlns:a16="http://schemas.microsoft.com/office/drawing/2014/main" id="{B0492359-3FD2-4468-9EE6-6C74C0BFEE75}"/>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417319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7478-7492-4FB5-90A4-C08CF54B3A23}"/>
              </a:ext>
            </a:extLst>
          </p:cNvPr>
          <p:cNvSpPr>
            <a:spLocks noGrp="1"/>
          </p:cNvSpPr>
          <p:nvPr>
            <p:ph type="title"/>
          </p:nvPr>
        </p:nvSpPr>
        <p:spPr/>
        <p:txBody>
          <a:bodyPr/>
          <a:lstStyle/>
          <a:p>
            <a:pPr algn="l"/>
            <a:r>
              <a:rPr lang="en-US" sz="2800" dirty="0">
                <a:solidFill>
                  <a:srgbClr val="FF0000"/>
                </a:solidFill>
              </a:rPr>
              <a:t>Transport layer: Stop-And-Wait Protocols</a:t>
            </a:r>
          </a:p>
        </p:txBody>
      </p:sp>
      <p:sp>
        <p:nvSpPr>
          <p:cNvPr id="3" name="Content Placeholder 2">
            <a:extLst>
              <a:ext uri="{FF2B5EF4-FFF2-40B4-BE49-F238E27FC236}">
                <a16:creationId xmlns:a16="http://schemas.microsoft.com/office/drawing/2014/main" id="{562CD915-7D25-4D93-AC71-8272B69EFF31}"/>
              </a:ext>
            </a:extLst>
          </p:cNvPr>
          <p:cNvSpPr>
            <a:spLocks noGrp="1"/>
          </p:cNvSpPr>
          <p:nvPr>
            <p:ph idx="1"/>
          </p:nvPr>
        </p:nvSpPr>
        <p:spPr/>
        <p:txBody>
          <a:bodyPr>
            <a:normAutofit/>
          </a:bodyPr>
          <a:lstStyle/>
          <a:p>
            <a:r>
              <a:rPr lang="en-US" sz="1800" dirty="0"/>
              <a:t>Send a message. Wait one fully network latency for it to get to the recipient. Wait for the recipient to process it. Wait another full network latency to send back the acknowledgement</a:t>
            </a:r>
          </a:p>
          <a:p>
            <a:pPr lvl="1"/>
            <a:r>
              <a:rPr lang="en-US" sz="1800" dirty="0"/>
              <a:t>In one round-trip time (RTT), only one message is sent. </a:t>
            </a:r>
          </a:p>
          <a:p>
            <a:pPr lvl="1"/>
            <a:r>
              <a:rPr lang="en-US" sz="1800" dirty="0"/>
              <a:t>RTT sec * bits/sec = total bits we can send in that time. </a:t>
            </a:r>
          </a:p>
          <a:p>
            <a:pPr lvl="1"/>
            <a:r>
              <a:rPr lang="en-US" sz="1800" dirty="0"/>
              <a:t>Size of message is what we actually sent. Rest of time is wasted waiting. </a:t>
            </a:r>
          </a:p>
        </p:txBody>
      </p:sp>
      <p:sp>
        <p:nvSpPr>
          <p:cNvPr id="4" name="Rectangle 3">
            <a:extLst>
              <a:ext uri="{FF2B5EF4-FFF2-40B4-BE49-F238E27FC236}">
                <a16:creationId xmlns:a16="http://schemas.microsoft.com/office/drawing/2014/main" id="{857ABFBD-5E1F-426C-950B-937682F849F4}"/>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12420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BD6A-606C-432E-8A3E-9E7BED41FA48}"/>
              </a:ext>
            </a:extLst>
          </p:cNvPr>
          <p:cNvSpPr>
            <a:spLocks noGrp="1"/>
          </p:cNvSpPr>
          <p:nvPr>
            <p:ph type="title"/>
          </p:nvPr>
        </p:nvSpPr>
        <p:spPr>
          <a:xfrm>
            <a:off x="328773" y="274638"/>
            <a:ext cx="8358027" cy="1143000"/>
          </a:xfrm>
        </p:spPr>
        <p:txBody>
          <a:bodyPr/>
          <a:lstStyle/>
          <a:p>
            <a:pPr algn="l"/>
            <a:r>
              <a:rPr lang="en-US" sz="2800" dirty="0">
                <a:solidFill>
                  <a:srgbClr val="FF0000"/>
                </a:solidFill>
              </a:rPr>
              <a:t>Transport layer: Sliding Window</a:t>
            </a:r>
          </a:p>
        </p:txBody>
      </p:sp>
      <p:sp>
        <p:nvSpPr>
          <p:cNvPr id="3" name="Content Placeholder 2">
            <a:extLst>
              <a:ext uri="{FF2B5EF4-FFF2-40B4-BE49-F238E27FC236}">
                <a16:creationId xmlns:a16="http://schemas.microsoft.com/office/drawing/2014/main" id="{192E0DE0-A093-4AC7-AA80-20B6C6E915CB}"/>
              </a:ext>
            </a:extLst>
          </p:cNvPr>
          <p:cNvSpPr>
            <a:spLocks noGrp="1"/>
          </p:cNvSpPr>
          <p:nvPr>
            <p:ph idx="1"/>
          </p:nvPr>
        </p:nvSpPr>
        <p:spPr/>
        <p:txBody>
          <a:bodyPr>
            <a:normAutofit/>
          </a:bodyPr>
          <a:lstStyle/>
          <a:p>
            <a:r>
              <a:rPr lang="en-US" sz="1800" dirty="0"/>
              <a:t>Buffer enough data on sender to keep sending for the entire RTT.</a:t>
            </a:r>
          </a:p>
          <a:p>
            <a:pPr marL="0" indent="0">
              <a:buNone/>
            </a:pPr>
            <a:endParaRPr lang="en-US" sz="1800" dirty="0"/>
          </a:p>
          <a:p>
            <a:r>
              <a:rPr lang="en-US" sz="1800" dirty="0"/>
              <a:t>Treat sending buffer as circular: As ACKs come back, “slide window” to buffer new data, releasing old data and keep sending. </a:t>
            </a:r>
          </a:p>
          <a:p>
            <a:endParaRPr lang="en-US" sz="1800" dirty="0"/>
          </a:p>
          <a:p>
            <a:r>
              <a:rPr lang="en-US" sz="1800" dirty="0"/>
              <a:t>If ACK doesn’t come back in time, resend data. </a:t>
            </a:r>
          </a:p>
          <a:p>
            <a:pPr lvl="1"/>
            <a:r>
              <a:rPr lang="en-US" sz="1800" dirty="0"/>
              <a:t>Head-of-line blocking is possible</a:t>
            </a:r>
          </a:p>
          <a:p>
            <a:endParaRPr lang="en-US" sz="1800" dirty="0"/>
          </a:p>
          <a:p>
            <a:r>
              <a:rPr lang="en-US" sz="1800" dirty="0"/>
              <a:t>Keep buffer an receiver in sync with sender to buffer, releasing segments up the stack in order. </a:t>
            </a:r>
          </a:p>
          <a:p>
            <a:endParaRPr lang="en-US" sz="1800" dirty="0"/>
          </a:p>
          <a:p>
            <a:r>
              <a:rPr lang="en-US" sz="1800" dirty="0"/>
              <a:t>Requires segments, segment numbers</a:t>
            </a:r>
          </a:p>
          <a:p>
            <a:endParaRPr lang="en-US" dirty="0"/>
          </a:p>
        </p:txBody>
      </p:sp>
      <p:sp>
        <p:nvSpPr>
          <p:cNvPr id="4" name="Rectangle 3">
            <a:extLst>
              <a:ext uri="{FF2B5EF4-FFF2-40B4-BE49-F238E27FC236}">
                <a16:creationId xmlns:a16="http://schemas.microsoft.com/office/drawing/2014/main" id="{DBE96DFE-4C1A-4F6E-87E5-AF3133E4AAA8}"/>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140030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9DBC-EF4B-4192-8261-197EF880C959}"/>
              </a:ext>
            </a:extLst>
          </p:cNvPr>
          <p:cNvSpPr>
            <a:spLocks noGrp="1"/>
          </p:cNvSpPr>
          <p:nvPr>
            <p:ph type="title"/>
          </p:nvPr>
        </p:nvSpPr>
        <p:spPr/>
        <p:txBody>
          <a:bodyPr/>
          <a:lstStyle/>
          <a:p>
            <a:pPr algn="l"/>
            <a:r>
              <a:rPr lang="en-US" sz="2800" dirty="0">
                <a:solidFill>
                  <a:srgbClr val="FF0000"/>
                </a:solidFill>
              </a:rPr>
              <a:t>Transport Layer: Sliding Window</a:t>
            </a:r>
          </a:p>
        </p:txBody>
      </p:sp>
      <p:sp>
        <p:nvSpPr>
          <p:cNvPr id="4" name="Rectangle 2">
            <a:extLst>
              <a:ext uri="{FF2B5EF4-FFF2-40B4-BE49-F238E27FC236}">
                <a16:creationId xmlns:a16="http://schemas.microsoft.com/office/drawing/2014/main" id="{0ACF80F0-33D7-440C-8894-D617EE69B826}"/>
              </a:ext>
            </a:extLst>
          </p:cNvPr>
          <p:cNvSpPr>
            <a:spLocks noChangeArrowheads="1"/>
          </p:cNvSpPr>
          <p:nvPr/>
        </p:nvSpPr>
        <p:spPr bwMode="auto">
          <a:xfrm>
            <a:off x="2741381" y="3004823"/>
            <a:ext cx="1602581" cy="228600"/>
          </a:xfrm>
          <a:prstGeom prst="rect">
            <a:avLst/>
          </a:prstGeom>
          <a:solidFill>
            <a:srgbClr val="FF6600"/>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nchor="ctr"/>
          <a:lstStyle/>
          <a:p>
            <a:pPr>
              <a:defRPr/>
            </a:pPr>
            <a:endParaRPr lang="en-US">
              <a:latin typeface="Arial" charset="0"/>
              <a:ea typeface="ＭＳ Ｐゴシック" charset="0"/>
              <a:cs typeface="ＭＳ Ｐゴシック" charset="0"/>
            </a:endParaRPr>
          </a:p>
        </p:txBody>
      </p:sp>
      <p:sp>
        <p:nvSpPr>
          <p:cNvPr id="5" name="Rectangle 3">
            <a:extLst>
              <a:ext uri="{FF2B5EF4-FFF2-40B4-BE49-F238E27FC236}">
                <a16:creationId xmlns:a16="http://schemas.microsoft.com/office/drawing/2014/main" id="{80EC04FE-4BB3-488B-AF4B-6AD36B83D932}"/>
              </a:ext>
            </a:extLst>
          </p:cNvPr>
          <p:cNvSpPr>
            <a:spLocks noChangeArrowheads="1"/>
          </p:cNvSpPr>
          <p:nvPr/>
        </p:nvSpPr>
        <p:spPr bwMode="auto">
          <a:xfrm>
            <a:off x="1825790" y="3004823"/>
            <a:ext cx="915591" cy="228600"/>
          </a:xfrm>
          <a:prstGeom prst="rect">
            <a:avLst/>
          </a:prstGeom>
          <a:solidFill>
            <a:srgbClr val="00FF00"/>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nchor="ctr"/>
          <a:lstStyle/>
          <a:p>
            <a:pPr>
              <a:defRPr/>
            </a:pPr>
            <a:endParaRPr lang="en-US">
              <a:latin typeface="Arial" charset="0"/>
              <a:ea typeface="ＭＳ Ｐゴシック" charset="0"/>
              <a:cs typeface="ＭＳ Ｐゴシック" charset="0"/>
            </a:endParaRPr>
          </a:p>
        </p:txBody>
      </p:sp>
      <p:sp>
        <p:nvSpPr>
          <p:cNvPr id="6" name="Rectangle 6">
            <a:extLst>
              <a:ext uri="{FF2B5EF4-FFF2-40B4-BE49-F238E27FC236}">
                <a16:creationId xmlns:a16="http://schemas.microsoft.com/office/drawing/2014/main" id="{104E1DF8-B6BE-4290-AF3F-550A89DB2BA4}"/>
              </a:ext>
            </a:extLst>
          </p:cNvPr>
          <p:cNvSpPr>
            <a:spLocks noChangeArrowheads="1"/>
          </p:cNvSpPr>
          <p:nvPr/>
        </p:nvSpPr>
        <p:spPr bwMode="auto">
          <a:xfrm>
            <a:off x="1825789" y="3004823"/>
            <a:ext cx="3662363" cy="22860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nchor="ctr"/>
          <a:lstStyle/>
          <a:p>
            <a:pPr>
              <a:defRPr/>
            </a:pPr>
            <a:endParaRPr lang="en-US">
              <a:latin typeface="Arial" charset="0"/>
              <a:ea typeface="ＭＳ Ｐゴシック" charset="0"/>
              <a:cs typeface="ＭＳ Ｐゴシック" charset="0"/>
            </a:endParaRPr>
          </a:p>
        </p:txBody>
      </p:sp>
      <p:sp>
        <p:nvSpPr>
          <p:cNvPr id="7" name="Line 7">
            <a:extLst>
              <a:ext uri="{FF2B5EF4-FFF2-40B4-BE49-F238E27FC236}">
                <a16:creationId xmlns:a16="http://schemas.microsoft.com/office/drawing/2014/main" id="{43A3C130-A120-45E3-A1CE-ED38727A2CE5}"/>
              </a:ext>
            </a:extLst>
          </p:cNvPr>
          <p:cNvSpPr>
            <a:spLocks noChangeShapeType="1"/>
          </p:cNvSpPr>
          <p:nvPr/>
        </p:nvSpPr>
        <p:spPr bwMode="auto">
          <a:xfrm>
            <a:off x="2054390"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8" name="Line 8">
            <a:extLst>
              <a:ext uri="{FF2B5EF4-FFF2-40B4-BE49-F238E27FC236}">
                <a16:creationId xmlns:a16="http://schemas.microsoft.com/office/drawing/2014/main" id="{D0CD0133-37B0-4464-B71D-AEB931E1FC64}"/>
              </a:ext>
            </a:extLst>
          </p:cNvPr>
          <p:cNvSpPr>
            <a:spLocks noChangeShapeType="1"/>
          </p:cNvSpPr>
          <p:nvPr/>
        </p:nvSpPr>
        <p:spPr bwMode="auto">
          <a:xfrm>
            <a:off x="228418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9" name="Line 9">
            <a:extLst>
              <a:ext uri="{FF2B5EF4-FFF2-40B4-BE49-F238E27FC236}">
                <a16:creationId xmlns:a16="http://schemas.microsoft.com/office/drawing/2014/main" id="{0A376F0F-01C4-41BD-AB0A-A440DB6A7ED5}"/>
              </a:ext>
            </a:extLst>
          </p:cNvPr>
          <p:cNvSpPr>
            <a:spLocks noChangeShapeType="1"/>
          </p:cNvSpPr>
          <p:nvPr/>
        </p:nvSpPr>
        <p:spPr bwMode="auto">
          <a:xfrm>
            <a:off x="251278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0" name="Line 10">
            <a:extLst>
              <a:ext uri="{FF2B5EF4-FFF2-40B4-BE49-F238E27FC236}">
                <a16:creationId xmlns:a16="http://schemas.microsoft.com/office/drawing/2014/main" id="{5EE310A4-FC6B-469A-8533-735378CD9E52}"/>
              </a:ext>
            </a:extLst>
          </p:cNvPr>
          <p:cNvSpPr>
            <a:spLocks noChangeShapeType="1"/>
          </p:cNvSpPr>
          <p:nvPr/>
        </p:nvSpPr>
        <p:spPr bwMode="auto">
          <a:xfrm>
            <a:off x="274138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1" name="Line 11">
            <a:extLst>
              <a:ext uri="{FF2B5EF4-FFF2-40B4-BE49-F238E27FC236}">
                <a16:creationId xmlns:a16="http://schemas.microsoft.com/office/drawing/2014/main" id="{4C52CC40-78F7-4A0C-99BD-153367B2ED2E}"/>
              </a:ext>
            </a:extLst>
          </p:cNvPr>
          <p:cNvSpPr>
            <a:spLocks noChangeShapeType="1"/>
          </p:cNvSpPr>
          <p:nvPr/>
        </p:nvSpPr>
        <p:spPr bwMode="auto">
          <a:xfrm>
            <a:off x="296998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2" name="Line 12">
            <a:extLst>
              <a:ext uri="{FF2B5EF4-FFF2-40B4-BE49-F238E27FC236}">
                <a16:creationId xmlns:a16="http://schemas.microsoft.com/office/drawing/2014/main" id="{D3A4B4BE-67C8-4359-A2DF-4311496BF4DC}"/>
              </a:ext>
            </a:extLst>
          </p:cNvPr>
          <p:cNvSpPr>
            <a:spLocks noChangeShapeType="1"/>
          </p:cNvSpPr>
          <p:nvPr/>
        </p:nvSpPr>
        <p:spPr bwMode="auto">
          <a:xfrm>
            <a:off x="319977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3" name="Line 13">
            <a:extLst>
              <a:ext uri="{FF2B5EF4-FFF2-40B4-BE49-F238E27FC236}">
                <a16:creationId xmlns:a16="http://schemas.microsoft.com/office/drawing/2014/main" id="{E01A7A8F-92E7-45E8-9C93-A4DEBAE318D4}"/>
              </a:ext>
            </a:extLst>
          </p:cNvPr>
          <p:cNvSpPr>
            <a:spLocks noChangeShapeType="1"/>
          </p:cNvSpPr>
          <p:nvPr/>
        </p:nvSpPr>
        <p:spPr bwMode="auto">
          <a:xfrm>
            <a:off x="342837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4" name="Line 14">
            <a:extLst>
              <a:ext uri="{FF2B5EF4-FFF2-40B4-BE49-F238E27FC236}">
                <a16:creationId xmlns:a16="http://schemas.microsoft.com/office/drawing/2014/main" id="{60FF4538-797B-4B18-8001-59E3F04EAC0C}"/>
              </a:ext>
            </a:extLst>
          </p:cNvPr>
          <p:cNvSpPr>
            <a:spLocks noChangeShapeType="1"/>
          </p:cNvSpPr>
          <p:nvPr/>
        </p:nvSpPr>
        <p:spPr bwMode="auto">
          <a:xfrm>
            <a:off x="365697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5" name="Line 15">
            <a:extLst>
              <a:ext uri="{FF2B5EF4-FFF2-40B4-BE49-F238E27FC236}">
                <a16:creationId xmlns:a16="http://schemas.microsoft.com/office/drawing/2014/main" id="{BC58CF8F-00C0-4260-8878-009B8B5F22C0}"/>
              </a:ext>
            </a:extLst>
          </p:cNvPr>
          <p:cNvSpPr>
            <a:spLocks noChangeShapeType="1"/>
          </p:cNvSpPr>
          <p:nvPr/>
        </p:nvSpPr>
        <p:spPr bwMode="auto">
          <a:xfrm>
            <a:off x="3885571"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6" name="Line 16">
            <a:extLst>
              <a:ext uri="{FF2B5EF4-FFF2-40B4-BE49-F238E27FC236}">
                <a16:creationId xmlns:a16="http://schemas.microsoft.com/office/drawing/2014/main" id="{05781272-6267-4EC2-9484-C21D135C0116}"/>
              </a:ext>
            </a:extLst>
          </p:cNvPr>
          <p:cNvSpPr>
            <a:spLocks noChangeShapeType="1"/>
          </p:cNvSpPr>
          <p:nvPr/>
        </p:nvSpPr>
        <p:spPr bwMode="auto">
          <a:xfrm>
            <a:off x="4115362"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7" name="Line 17">
            <a:extLst>
              <a:ext uri="{FF2B5EF4-FFF2-40B4-BE49-F238E27FC236}">
                <a16:creationId xmlns:a16="http://schemas.microsoft.com/office/drawing/2014/main" id="{5F676266-3C36-4310-978A-66DE9E06D65C}"/>
              </a:ext>
            </a:extLst>
          </p:cNvPr>
          <p:cNvSpPr>
            <a:spLocks noChangeShapeType="1"/>
          </p:cNvSpPr>
          <p:nvPr/>
        </p:nvSpPr>
        <p:spPr bwMode="auto">
          <a:xfrm>
            <a:off x="4343962"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8" name="Line 18">
            <a:extLst>
              <a:ext uri="{FF2B5EF4-FFF2-40B4-BE49-F238E27FC236}">
                <a16:creationId xmlns:a16="http://schemas.microsoft.com/office/drawing/2014/main" id="{3FCA3D9D-32DA-40C9-AFD2-65E72AA8A46F}"/>
              </a:ext>
            </a:extLst>
          </p:cNvPr>
          <p:cNvSpPr>
            <a:spLocks noChangeShapeType="1"/>
          </p:cNvSpPr>
          <p:nvPr/>
        </p:nvSpPr>
        <p:spPr bwMode="auto">
          <a:xfrm>
            <a:off x="4572562"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19" name="Line 19">
            <a:extLst>
              <a:ext uri="{FF2B5EF4-FFF2-40B4-BE49-F238E27FC236}">
                <a16:creationId xmlns:a16="http://schemas.microsoft.com/office/drawing/2014/main" id="{53497ED1-EB40-4A30-A2C5-88DE7DBE11AA}"/>
              </a:ext>
            </a:extLst>
          </p:cNvPr>
          <p:cNvSpPr>
            <a:spLocks noChangeShapeType="1"/>
          </p:cNvSpPr>
          <p:nvPr/>
        </p:nvSpPr>
        <p:spPr bwMode="auto">
          <a:xfrm>
            <a:off x="4802352"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20" name="Line 20">
            <a:extLst>
              <a:ext uri="{FF2B5EF4-FFF2-40B4-BE49-F238E27FC236}">
                <a16:creationId xmlns:a16="http://schemas.microsoft.com/office/drawing/2014/main" id="{9FD10CB4-1514-42D2-8639-A1EBC1AFC1A5}"/>
              </a:ext>
            </a:extLst>
          </p:cNvPr>
          <p:cNvSpPr>
            <a:spLocks noChangeShapeType="1"/>
          </p:cNvSpPr>
          <p:nvPr/>
        </p:nvSpPr>
        <p:spPr bwMode="auto">
          <a:xfrm>
            <a:off x="5030952"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21" name="Line 21">
            <a:extLst>
              <a:ext uri="{FF2B5EF4-FFF2-40B4-BE49-F238E27FC236}">
                <a16:creationId xmlns:a16="http://schemas.microsoft.com/office/drawing/2014/main" id="{24440862-98CD-4FE3-9211-CEDE03F7F7B3}"/>
              </a:ext>
            </a:extLst>
          </p:cNvPr>
          <p:cNvSpPr>
            <a:spLocks noChangeShapeType="1"/>
          </p:cNvSpPr>
          <p:nvPr/>
        </p:nvSpPr>
        <p:spPr bwMode="auto">
          <a:xfrm>
            <a:off x="5259552" y="3004823"/>
            <a:ext cx="0" cy="2286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22" name="Line 22">
            <a:extLst>
              <a:ext uri="{FF2B5EF4-FFF2-40B4-BE49-F238E27FC236}">
                <a16:creationId xmlns:a16="http://schemas.microsoft.com/office/drawing/2014/main" id="{2EE86028-452F-4BEC-85D2-44527ECC4B58}"/>
              </a:ext>
            </a:extLst>
          </p:cNvPr>
          <p:cNvSpPr>
            <a:spLocks noChangeShapeType="1"/>
          </p:cNvSpPr>
          <p:nvPr/>
        </p:nvSpPr>
        <p:spPr bwMode="auto">
          <a:xfrm>
            <a:off x="4515412" y="3348914"/>
            <a:ext cx="97274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23" name="Text Box 23">
            <a:extLst>
              <a:ext uri="{FF2B5EF4-FFF2-40B4-BE49-F238E27FC236}">
                <a16:creationId xmlns:a16="http://schemas.microsoft.com/office/drawing/2014/main" id="{3832DCBB-02E7-4479-97D3-773C7370DBBC}"/>
              </a:ext>
            </a:extLst>
          </p:cNvPr>
          <p:cNvSpPr txBox="1">
            <a:spLocks noChangeArrowheads="1"/>
          </p:cNvSpPr>
          <p:nvPr/>
        </p:nvSpPr>
        <p:spPr bwMode="auto">
          <a:xfrm>
            <a:off x="4515412" y="3348914"/>
            <a:ext cx="1535082" cy="344427"/>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spAutoFit/>
          </a:bodyPr>
          <a:lstStyle/>
          <a:p>
            <a:pPr>
              <a:defRPr/>
            </a:pPr>
            <a:r>
              <a:rPr lang="en-US">
                <a:latin typeface="Arial" charset="0"/>
                <a:ea typeface="ＭＳ Ｐゴシック" charset="0"/>
                <a:cs typeface="ＭＳ Ｐゴシック" charset="0"/>
              </a:rPr>
              <a:t>seq. numbers</a:t>
            </a:r>
          </a:p>
        </p:txBody>
      </p:sp>
      <p:sp>
        <p:nvSpPr>
          <p:cNvPr id="24" name="Text Box 24">
            <a:extLst>
              <a:ext uri="{FF2B5EF4-FFF2-40B4-BE49-F238E27FC236}">
                <a16:creationId xmlns:a16="http://schemas.microsoft.com/office/drawing/2014/main" id="{FBE351FA-B8F5-4331-85D3-F18C51DB5CAF}"/>
              </a:ext>
            </a:extLst>
          </p:cNvPr>
          <p:cNvSpPr txBox="1">
            <a:spLocks noChangeArrowheads="1"/>
          </p:cNvSpPr>
          <p:nvPr/>
        </p:nvSpPr>
        <p:spPr bwMode="auto">
          <a:xfrm>
            <a:off x="2422293" y="3384632"/>
            <a:ext cx="586104" cy="344427"/>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spAutoFit/>
          </a:bodyPr>
          <a:lstStyle/>
          <a:p>
            <a:pPr>
              <a:defRPr/>
            </a:pPr>
            <a:r>
              <a:rPr lang="en-US">
                <a:latin typeface="Arial" charset="0"/>
                <a:ea typeface="ＭＳ Ｐゴシック" charset="0"/>
                <a:cs typeface="ＭＳ Ｐゴシック" charset="0"/>
              </a:rPr>
              <a:t>LAR</a:t>
            </a:r>
          </a:p>
        </p:txBody>
      </p:sp>
      <p:sp>
        <p:nvSpPr>
          <p:cNvPr id="25" name="Text Box 25">
            <a:extLst>
              <a:ext uri="{FF2B5EF4-FFF2-40B4-BE49-F238E27FC236}">
                <a16:creationId xmlns:a16="http://schemas.microsoft.com/office/drawing/2014/main" id="{E5236F06-87EE-4648-ABA0-D48D2567B49C}"/>
              </a:ext>
            </a:extLst>
          </p:cNvPr>
          <p:cNvSpPr txBox="1">
            <a:spLocks noChangeArrowheads="1"/>
          </p:cNvSpPr>
          <p:nvPr/>
        </p:nvSpPr>
        <p:spPr bwMode="auto">
          <a:xfrm>
            <a:off x="4033208" y="3348913"/>
            <a:ext cx="560456" cy="344427"/>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spAutoFit/>
          </a:bodyPr>
          <a:lstStyle/>
          <a:p>
            <a:pPr>
              <a:defRPr/>
            </a:pPr>
            <a:r>
              <a:rPr lang="en-US">
                <a:latin typeface="Arial" charset="0"/>
                <a:ea typeface="ＭＳ Ｐゴシック" charset="0"/>
                <a:cs typeface="ＭＳ Ｐゴシック" charset="0"/>
              </a:rPr>
              <a:t>LFS</a:t>
            </a:r>
          </a:p>
        </p:txBody>
      </p:sp>
      <p:sp>
        <p:nvSpPr>
          <p:cNvPr id="26" name="Line 26">
            <a:extLst>
              <a:ext uri="{FF2B5EF4-FFF2-40B4-BE49-F238E27FC236}">
                <a16:creationId xmlns:a16="http://schemas.microsoft.com/office/drawing/2014/main" id="{4815981B-BFAD-4E49-B6D0-D688ED1E38B5}"/>
              </a:ext>
            </a:extLst>
          </p:cNvPr>
          <p:cNvSpPr>
            <a:spLocks noChangeShapeType="1"/>
          </p:cNvSpPr>
          <p:nvPr/>
        </p:nvSpPr>
        <p:spPr bwMode="auto">
          <a:xfrm flipV="1">
            <a:off x="2627081" y="3233423"/>
            <a:ext cx="0" cy="172641"/>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27" name="Line 27">
            <a:extLst>
              <a:ext uri="{FF2B5EF4-FFF2-40B4-BE49-F238E27FC236}">
                <a16:creationId xmlns:a16="http://schemas.microsoft.com/office/drawing/2014/main" id="{83653CF7-28C0-4B90-A0B7-75B8CAAFE45B}"/>
              </a:ext>
            </a:extLst>
          </p:cNvPr>
          <p:cNvSpPr>
            <a:spLocks noChangeShapeType="1"/>
          </p:cNvSpPr>
          <p:nvPr/>
        </p:nvSpPr>
        <p:spPr bwMode="auto">
          <a:xfrm flipV="1">
            <a:off x="4229662" y="3233423"/>
            <a:ext cx="0" cy="172641"/>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7968" tIns="33388" rIns="67968" bIns="33388"/>
          <a:lstStyle/>
          <a:p>
            <a:pPr>
              <a:defRPr/>
            </a:pPr>
            <a:endParaRPr lang="en-US">
              <a:latin typeface="Arial" charset="0"/>
              <a:ea typeface="ＭＳ Ｐゴシック" charset="0"/>
              <a:cs typeface="ＭＳ Ｐゴシック" charset="0"/>
            </a:endParaRPr>
          </a:p>
        </p:txBody>
      </p:sp>
      <p:sp>
        <p:nvSpPr>
          <p:cNvPr id="28" name="AutoShape 28">
            <a:extLst>
              <a:ext uri="{FF2B5EF4-FFF2-40B4-BE49-F238E27FC236}">
                <a16:creationId xmlns:a16="http://schemas.microsoft.com/office/drawing/2014/main" id="{02E5738D-2BAA-4534-8208-9B9FD9ED1277}"/>
              </a:ext>
            </a:extLst>
          </p:cNvPr>
          <p:cNvSpPr>
            <a:spLocks/>
          </p:cNvSpPr>
          <p:nvPr/>
        </p:nvSpPr>
        <p:spPr bwMode="auto">
          <a:xfrm rot="5400000">
            <a:off x="2226435" y="2432727"/>
            <a:ext cx="114300" cy="915591"/>
          </a:xfrm>
          <a:prstGeom prst="leftBrace">
            <a:avLst>
              <a:gd name="adj1" fmla="val 66667"/>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nchor="ctr"/>
          <a:lstStyle/>
          <a:p>
            <a:pPr>
              <a:defRPr/>
            </a:pPr>
            <a:endParaRPr lang="en-US">
              <a:latin typeface="Arial" charset="0"/>
              <a:ea typeface="ＭＳ Ｐゴシック" charset="0"/>
              <a:cs typeface="ＭＳ Ｐゴシック" charset="0"/>
            </a:endParaRPr>
          </a:p>
        </p:txBody>
      </p:sp>
      <p:sp>
        <p:nvSpPr>
          <p:cNvPr id="29" name="AutoShape 29">
            <a:extLst>
              <a:ext uri="{FF2B5EF4-FFF2-40B4-BE49-F238E27FC236}">
                <a16:creationId xmlns:a16="http://schemas.microsoft.com/office/drawing/2014/main" id="{E2D3289A-FD40-4A0B-80DB-3361A0D5DDA3}"/>
              </a:ext>
            </a:extLst>
          </p:cNvPr>
          <p:cNvSpPr>
            <a:spLocks/>
          </p:cNvSpPr>
          <p:nvPr/>
        </p:nvSpPr>
        <p:spPr bwMode="auto">
          <a:xfrm rot="5400000">
            <a:off x="3485522" y="2089232"/>
            <a:ext cx="114300" cy="1602581"/>
          </a:xfrm>
          <a:prstGeom prst="leftBrace">
            <a:avLst>
              <a:gd name="adj1" fmla="val 116667"/>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nchor="ctr"/>
          <a:lstStyle/>
          <a:p>
            <a:pPr>
              <a:defRPr/>
            </a:pPr>
            <a:endParaRPr lang="en-US">
              <a:latin typeface="Arial" charset="0"/>
              <a:ea typeface="ＭＳ Ｐゴシック" charset="0"/>
              <a:cs typeface="ＭＳ Ｐゴシック" charset="0"/>
            </a:endParaRPr>
          </a:p>
        </p:txBody>
      </p:sp>
      <p:sp>
        <p:nvSpPr>
          <p:cNvPr id="30" name="Text Box 30">
            <a:extLst>
              <a:ext uri="{FF2B5EF4-FFF2-40B4-BE49-F238E27FC236}">
                <a16:creationId xmlns:a16="http://schemas.microsoft.com/office/drawing/2014/main" id="{9A8398B9-B179-4B16-87ED-8E9133774BF1}"/>
              </a:ext>
            </a:extLst>
          </p:cNvPr>
          <p:cNvSpPr txBox="1">
            <a:spLocks noChangeArrowheads="1"/>
          </p:cNvSpPr>
          <p:nvPr/>
        </p:nvSpPr>
        <p:spPr bwMode="auto">
          <a:xfrm>
            <a:off x="161035" y="2449361"/>
            <a:ext cx="2496884" cy="344427"/>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spAutoFit/>
          </a:bodyPr>
          <a:lstStyle/>
          <a:p>
            <a:pPr>
              <a:defRPr/>
            </a:pPr>
            <a:r>
              <a:rPr lang="en-US" dirty="0">
                <a:latin typeface="Arial" charset="0"/>
                <a:ea typeface="ＭＳ Ｐゴシック" charset="0"/>
                <a:cs typeface="ＭＳ Ｐゴシック" charset="0"/>
              </a:rPr>
              <a:t>Acknowledged packets</a:t>
            </a:r>
          </a:p>
        </p:txBody>
      </p:sp>
      <p:sp>
        <p:nvSpPr>
          <p:cNvPr id="31" name="Text Box 31">
            <a:extLst>
              <a:ext uri="{FF2B5EF4-FFF2-40B4-BE49-F238E27FC236}">
                <a16:creationId xmlns:a16="http://schemas.microsoft.com/office/drawing/2014/main" id="{D82FDF2F-6235-4E56-AC32-33EFC7ABDA57}"/>
              </a:ext>
            </a:extLst>
          </p:cNvPr>
          <p:cNvSpPr txBox="1">
            <a:spLocks noChangeArrowheads="1"/>
          </p:cNvSpPr>
          <p:nvPr/>
        </p:nvSpPr>
        <p:spPr bwMode="auto">
          <a:xfrm>
            <a:off x="3428371" y="2337736"/>
            <a:ext cx="3253501" cy="344427"/>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968" tIns="33388" rIns="67968" bIns="33388">
            <a:spAutoFit/>
          </a:bodyPr>
          <a:lstStyle/>
          <a:p>
            <a:pPr>
              <a:defRPr/>
            </a:pPr>
            <a:r>
              <a:rPr lang="en-US">
                <a:latin typeface="Arial" charset="0"/>
                <a:ea typeface="ＭＳ Ｐゴシック" charset="0"/>
                <a:cs typeface="ＭＳ Ｐゴシック" charset="0"/>
              </a:rPr>
              <a:t>Packets not acknowledged yet</a:t>
            </a:r>
          </a:p>
        </p:txBody>
      </p:sp>
      <p:sp>
        <p:nvSpPr>
          <p:cNvPr id="32" name="Rectangle 31">
            <a:extLst>
              <a:ext uri="{FF2B5EF4-FFF2-40B4-BE49-F238E27FC236}">
                <a16:creationId xmlns:a16="http://schemas.microsoft.com/office/drawing/2014/main" id="{F6729169-B3CC-4065-956F-EB0E232C38DD}"/>
              </a:ext>
            </a:extLst>
          </p:cNvPr>
          <p:cNvSpPr/>
          <p:nvPr/>
        </p:nvSpPr>
        <p:spPr>
          <a:xfrm>
            <a:off x="754811" y="3990680"/>
            <a:ext cx="4572000" cy="646331"/>
          </a:xfrm>
          <a:prstGeom prst="rect">
            <a:avLst/>
          </a:prstGeom>
        </p:spPr>
        <p:txBody>
          <a:bodyPr>
            <a:spAutoFit/>
          </a:bodyPr>
          <a:lstStyle/>
          <a:p>
            <a:pPr lvl="1"/>
            <a:r>
              <a:rPr lang="en-US" altLang="en-US" dirty="0"/>
              <a:t>LAR (last ACK received) </a:t>
            </a:r>
          </a:p>
          <a:p>
            <a:pPr lvl="1"/>
            <a:r>
              <a:rPr lang="en-US" altLang="en-US" dirty="0"/>
              <a:t>LFS (last frame sent)</a:t>
            </a:r>
          </a:p>
        </p:txBody>
      </p:sp>
      <p:sp>
        <p:nvSpPr>
          <p:cNvPr id="33" name="Rectangle 3">
            <a:extLst>
              <a:ext uri="{FF2B5EF4-FFF2-40B4-BE49-F238E27FC236}">
                <a16:creationId xmlns:a16="http://schemas.microsoft.com/office/drawing/2014/main" id="{9ACD3636-1148-41A6-8882-F5D2776A6FC7}"/>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027756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13B4-E308-4189-AEBB-9D74A92444E7}"/>
              </a:ext>
            </a:extLst>
          </p:cNvPr>
          <p:cNvSpPr>
            <a:spLocks noGrp="1"/>
          </p:cNvSpPr>
          <p:nvPr>
            <p:ph type="title"/>
          </p:nvPr>
        </p:nvSpPr>
        <p:spPr/>
        <p:txBody>
          <a:bodyPr/>
          <a:lstStyle/>
          <a:p>
            <a:pPr algn="l"/>
            <a:r>
              <a:rPr lang="en-US" sz="2800" dirty="0">
                <a:solidFill>
                  <a:srgbClr val="FF0000"/>
                </a:solidFill>
              </a:rPr>
              <a:t>Transport layer: Sliding Window, </a:t>
            </a:r>
            <a:r>
              <a:rPr lang="en-US" sz="2800" i="1" dirty="0">
                <a:solidFill>
                  <a:srgbClr val="FF0000"/>
                </a:solidFill>
              </a:rPr>
              <a:t>Cont. </a:t>
            </a:r>
            <a:endParaRPr lang="en-US" sz="2800" dirty="0">
              <a:solidFill>
                <a:srgbClr val="FF0000"/>
              </a:solidFill>
            </a:endParaRPr>
          </a:p>
        </p:txBody>
      </p:sp>
      <p:sp>
        <p:nvSpPr>
          <p:cNvPr id="4" name="Rectangle 2">
            <a:extLst>
              <a:ext uri="{FF2B5EF4-FFF2-40B4-BE49-F238E27FC236}">
                <a16:creationId xmlns:a16="http://schemas.microsoft.com/office/drawing/2014/main" id="{BDF45C72-5B5D-4405-BBF7-69C0049082ED}"/>
              </a:ext>
            </a:extLst>
          </p:cNvPr>
          <p:cNvSpPr>
            <a:spLocks noChangeArrowheads="1"/>
          </p:cNvSpPr>
          <p:nvPr/>
        </p:nvSpPr>
        <p:spPr bwMode="auto">
          <a:xfrm>
            <a:off x="4678033" y="2497571"/>
            <a:ext cx="3033713" cy="2805113"/>
          </a:xfrm>
          <a:prstGeom prst="rect">
            <a:avLst/>
          </a:prstGeom>
          <a:solidFill>
            <a:srgbClr val="C0C0C0"/>
          </a:solidFill>
          <a:ln w="9525">
            <a:solidFill>
              <a:schemeClr val="tx1"/>
            </a:solidFill>
            <a:miter lim="800000"/>
            <a:headEnd/>
            <a:tailEnd/>
          </a:ln>
          <a:effectLst>
            <a:outerShdw blurRad="63500" dist="107763" dir="2700000" algn="ctr" rotWithShape="0">
              <a:schemeClr val="bg2">
                <a:alpha val="74998"/>
              </a:schemeClr>
            </a:outerShdw>
          </a:effectLst>
        </p:spPr>
        <p:txBody>
          <a:bodyPr wrap="none" lIns="68683" tIns="34342" rIns="68683" bIns="34342"/>
          <a:lstStyle/>
          <a:p>
            <a:pPr>
              <a:defRPr/>
            </a:pPr>
            <a:r>
              <a:rPr lang="en-US">
                <a:solidFill>
                  <a:srgbClr val="000000"/>
                </a:solidFill>
                <a:latin typeface="Arial" charset="0"/>
                <a:ea typeface="ＭＳ Ｐゴシック" charset="0"/>
                <a:cs typeface="ＭＳ Ｐゴシック" charset="0"/>
              </a:rPr>
              <a:t>Receiver</a:t>
            </a:r>
          </a:p>
        </p:txBody>
      </p:sp>
      <p:sp>
        <p:nvSpPr>
          <p:cNvPr id="5" name="Rectangle 3">
            <a:extLst>
              <a:ext uri="{FF2B5EF4-FFF2-40B4-BE49-F238E27FC236}">
                <a16:creationId xmlns:a16="http://schemas.microsoft.com/office/drawing/2014/main" id="{FC5BB68C-AF77-4151-B973-F2E02BDEE8A6}"/>
              </a:ext>
            </a:extLst>
          </p:cNvPr>
          <p:cNvSpPr>
            <a:spLocks noChangeArrowheads="1"/>
          </p:cNvSpPr>
          <p:nvPr/>
        </p:nvSpPr>
        <p:spPr bwMode="auto">
          <a:xfrm>
            <a:off x="1474061" y="2497571"/>
            <a:ext cx="3032522" cy="2805113"/>
          </a:xfrm>
          <a:prstGeom prst="rect">
            <a:avLst/>
          </a:prstGeom>
          <a:solidFill>
            <a:srgbClr val="C0C0C0"/>
          </a:solidFill>
          <a:ln w="9525">
            <a:solidFill>
              <a:schemeClr val="tx1"/>
            </a:solidFill>
            <a:miter lim="800000"/>
            <a:headEnd/>
            <a:tailEnd/>
          </a:ln>
          <a:effectLst>
            <a:outerShdw blurRad="63500" dist="107763" dir="2700000" algn="ctr" rotWithShape="0">
              <a:schemeClr val="bg2">
                <a:alpha val="74998"/>
              </a:schemeClr>
            </a:outerShdw>
          </a:effectLst>
        </p:spPr>
        <p:txBody>
          <a:bodyPr wrap="none" lIns="68683" tIns="34342" rIns="68683" bIns="34342"/>
          <a:lstStyle/>
          <a:p>
            <a:pPr>
              <a:defRPr/>
            </a:pPr>
            <a:r>
              <a:rPr lang="en-US">
                <a:solidFill>
                  <a:srgbClr val="000000"/>
                </a:solidFill>
                <a:latin typeface="Arial" charset="0"/>
                <a:ea typeface="ＭＳ Ｐゴシック" charset="0"/>
                <a:cs typeface="ＭＳ Ｐゴシック" charset="0"/>
              </a:rPr>
              <a:t>Sender</a:t>
            </a:r>
          </a:p>
        </p:txBody>
      </p:sp>
      <p:sp>
        <p:nvSpPr>
          <p:cNvPr id="6" name="Rectangle 4">
            <a:extLst>
              <a:ext uri="{FF2B5EF4-FFF2-40B4-BE49-F238E27FC236}">
                <a16:creationId xmlns:a16="http://schemas.microsoft.com/office/drawing/2014/main" id="{56180160-1FFA-4CF0-9DEF-0D30DBE3208C}"/>
              </a:ext>
            </a:extLst>
          </p:cNvPr>
          <p:cNvSpPr>
            <a:spLocks noChangeArrowheads="1"/>
          </p:cNvSpPr>
          <p:nvPr/>
        </p:nvSpPr>
        <p:spPr bwMode="auto">
          <a:xfrm>
            <a:off x="4678033" y="2841662"/>
            <a:ext cx="3033713" cy="2805113"/>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551F987B-C671-4C86-AA4F-F7D5321F4408}"/>
              </a:ext>
            </a:extLst>
          </p:cNvPr>
          <p:cNvSpPr>
            <a:spLocks noChangeArrowheads="1"/>
          </p:cNvSpPr>
          <p:nvPr/>
        </p:nvSpPr>
        <p:spPr bwMode="auto">
          <a:xfrm>
            <a:off x="1474061" y="2841662"/>
            <a:ext cx="3032522" cy="2805113"/>
          </a:xfrm>
          <a:prstGeom prst="rect">
            <a:avLst/>
          </a:prstGeom>
          <a:solidFill>
            <a:srgbClr val="FF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2190A8B1-3144-469D-8F1C-DBBDD3FB3651}"/>
              </a:ext>
            </a:extLst>
          </p:cNvPr>
          <p:cNvSpPr>
            <a:spLocks noChangeArrowheads="1"/>
          </p:cNvSpPr>
          <p:nvPr/>
        </p:nvSpPr>
        <p:spPr bwMode="auto">
          <a:xfrm>
            <a:off x="1669324" y="3620331"/>
            <a:ext cx="114300" cy="3429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DF92A6FA-E9E9-4035-BECB-147AED7AD7D9}"/>
              </a:ext>
            </a:extLst>
          </p:cNvPr>
          <p:cNvSpPr>
            <a:spLocks noChangeArrowheads="1"/>
          </p:cNvSpPr>
          <p:nvPr/>
        </p:nvSpPr>
        <p:spPr bwMode="auto">
          <a:xfrm>
            <a:off x="1840774" y="3620331"/>
            <a:ext cx="114300" cy="3429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C16D7046-8502-4B27-B979-7990A258DB6E}"/>
              </a:ext>
            </a:extLst>
          </p:cNvPr>
          <p:cNvSpPr>
            <a:spLocks noChangeArrowheads="1"/>
          </p:cNvSpPr>
          <p:nvPr/>
        </p:nvSpPr>
        <p:spPr bwMode="auto">
          <a:xfrm>
            <a:off x="2012224" y="3620331"/>
            <a:ext cx="114300" cy="3429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B26D452B-B8D8-4B92-9753-F13B3D57625C}"/>
              </a:ext>
            </a:extLst>
          </p:cNvPr>
          <p:cNvSpPr>
            <a:spLocks noChangeArrowheads="1"/>
          </p:cNvSpPr>
          <p:nvPr/>
        </p:nvSpPr>
        <p:spPr bwMode="auto">
          <a:xfrm>
            <a:off x="2183674" y="3620331"/>
            <a:ext cx="114300" cy="3429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DDBCC80B-F1B2-424C-A314-DBAE0BE2F7E0}"/>
              </a:ext>
            </a:extLst>
          </p:cNvPr>
          <p:cNvSpPr>
            <a:spLocks noChangeArrowheads="1"/>
          </p:cNvSpPr>
          <p:nvPr/>
        </p:nvSpPr>
        <p:spPr bwMode="auto">
          <a:xfrm>
            <a:off x="2356314" y="3620331"/>
            <a:ext cx="114300" cy="3429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3" name="Rectangle 12">
            <a:extLst>
              <a:ext uri="{FF2B5EF4-FFF2-40B4-BE49-F238E27FC236}">
                <a16:creationId xmlns:a16="http://schemas.microsoft.com/office/drawing/2014/main" id="{5F81ECEA-ECCE-43AC-AAED-FB704A73E3B7}"/>
              </a:ext>
            </a:extLst>
          </p:cNvPr>
          <p:cNvSpPr>
            <a:spLocks noChangeArrowheads="1"/>
          </p:cNvSpPr>
          <p:nvPr/>
        </p:nvSpPr>
        <p:spPr bwMode="auto">
          <a:xfrm>
            <a:off x="2527764" y="3620331"/>
            <a:ext cx="114300" cy="3429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4" name="Rectangle 13">
            <a:extLst>
              <a:ext uri="{FF2B5EF4-FFF2-40B4-BE49-F238E27FC236}">
                <a16:creationId xmlns:a16="http://schemas.microsoft.com/office/drawing/2014/main" id="{35507480-C757-40D5-806D-0EC0FDAA45D7}"/>
              </a:ext>
            </a:extLst>
          </p:cNvPr>
          <p:cNvSpPr>
            <a:spLocks noChangeArrowheads="1"/>
          </p:cNvSpPr>
          <p:nvPr/>
        </p:nvSpPr>
        <p:spPr bwMode="auto">
          <a:xfrm>
            <a:off x="2699214" y="3620331"/>
            <a:ext cx="114300" cy="3429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2700F052-0D49-40EA-A1C9-8440C945A1AA}"/>
              </a:ext>
            </a:extLst>
          </p:cNvPr>
          <p:cNvSpPr>
            <a:spLocks noChangeArrowheads="1"/>
          </p:cNvSpPr>
          <p:nvPr/>
        </p:nvSpPr>
        <p:spPr bwMode="auto">
          <a:xfrm>
            <a:off x="2870664" y="3620331"/>
            <a:ext cx="114300" cy="3429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0E0C7BA4-0153-43A5-B5EE-D3DB395C3F9D}"/>
              </a:ext>
            </a:extLst>
          </p:cNvPr>
          <p:cNvSpPr>
            <a:spLocks noChangeArrowheads="1"/>
          </p:cNvSpPr>
          <p:nvPr/>
        </p:nvSpPr>
        <p:spPr bwMode="auto">
          <a:xfrm>
            <a:off x="3042114" y="3620331"/>
            <a:ext cx="114300" cy="342900"/>
          </a:xfrm>
          <a:prstGeom prst="rect">
            <a:avLst/>
          </a:prstGeom>
          <a:solidFill>
            <a:srgbClr val="3C9A1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7" name="Rectangle 16">
            <a:extLst>
              <a:ext uri="{FF2B5EF4-FFF2-40B4-BE49-F238E27FC236}">
                <a16:creationId xmlns:a16="http://schemas.microsoft.com/office/drawing/2014/main" id="{601CD8C2-072A-447C-BF9D-B0F91F9114E8}"/>
              </a:ext>
            </a:extLst>
          </p:cNvPr>
          <p:cNvSpPr>
            <a:spLocks noChangeArrowheads="1"/>
          </p:cNvSpPr>
          <p:nvPr/>
        </p:nvSpPr>
        <p:spPr bwMode="auto">
          <a:xfrm>
            <a:off x="3214755" y="3620331"/>
            <a:ext cx="114300" cy="342900"/>
          </a:xfrm>
          <a:prstGeom prst="rect">
            <a:avLst/>
          </a:prstGeom>
          <a:solidFill>
            <a:srgbClr val="3C9A1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4ABF80DE-C4FF-4A0F-8AC9-627A15CA3C6A}"/>
              </a:ext>
            </a:extLst>
          </p:cNvPr>
          <p:cNvSpPr>
            <a:spLocks noChangeArrowheads="1"/>
          </p:cNvSpPr>
          <p:nvPr/>
        </p:nvSpPr>
        <p:spPr bwMode="auto">
          <a:xfrm>
            <a:off x="3386205" y="3620331"/>
            <a:ext cx="114300" cy="342900"/>
          </a:xfrm>
          <a:prstGeom prst="rect">
            <a:avLst/>
          </a:prstGeom>
          <a:solidFill>
            <a:srgbClr val="3C9A1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56F6BD98-3E90-493B-BC46-22B078E89B8D}"/>
              </a:ext>
            </a:extLst>
          </p:cNvPr>
          <p:cNvSpPr>
            <a:spLocks noChangeArrowheads="1"/>
          </p:cNvSpPr>
          <p:nvPr/>
        </p:nvSpPr>
        <p:spPr bwMode="auto">
          <a:xfrm>
            <a:off x="3557655" y="3620331"/>
            <a:ext cx="114300" cy="342900"/>
          </a:xfrm>
          <a:prstGeom prst="rect">
            <a:avLst/>
          </a:prstGeom>
          <a:solidFill>
            <a:srgbClr val="3C9A1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BE03AF1F-1C18-49E2-A177-A349D5C42FCB}"/>
              </a:ext>
            </a:extLst>
          </p:cNvPr>
          <p:cNvSpPr>
            <a:spLocks noChangeArrowheads="1"/>
          </p:cNvSpPr>
          <p:nvPr/>
        </p:nvSpPr>
        <p:spPr bwMode="auto">
          <a:xfrm>
            <a:off x="3729105" y="3620331"/>
            <a:ext cx="114300" cy="34290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1E701A5C-93CD-4FD9-9F4B-3B55D5400FEF}"/>
              </a:ext>
            </a:extLst>
          </p:cNvPr>
          <p:cNvSpPr>
            <a:spLocks noChangeArrowheads="1"/>
          </p:cNvSpPr>
          <p:nvPr/>
        </p:nvSpPr>
        <p:spPr bwMode="auto">
          <a:xfrm>
            <a:off x="3900555" y="3620331"/>
            <a:ext cx="114300" cy="34290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2" name="Rectangle 21">
            <a:extLst>
              <a:ext uri="{FF2B5EF4-FFF2-40B4-BE49-F238E27FC236}">
                <a16:creationId xmlns:a16="http://schemas.microsoft.com/office/drawing/2014/main" id="{0870EC10-9802-4F9D-9C24-7A28976AF3FD}"/>
              </a:ext>
            </a:extLst>
          </p:cNvPr>
          <p:cNvSpPr>
            <a:spLocks noChangeArrowheads="1"/>
          </p:cNvSpPr>
          <p:nvPr/>
        </p:nvSpPr>
        <p:spPr bwMode="auto">
          <a:xfrm>
            <a:off x="4073195" y="3620331"/>
            <a:ext cx="114300" cy="34290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3" name="Rectangle 22">
            <a:extLst>
              <a:ext uri="{FF2B5EF4-FFF2-40B4-BE49-F238E27FC236}">
                <a16:creationId xmlns:a16="http://schemas.microsoft.com/office/drawing/2014/main" id="{5007B6E4-5D5B-4AFB-8DEA-24EB00011ABE}"/>
              </a:ext>
            </a:extLst>
          </p:cNvPr>
          <p:cNvSpPr>
            <a:spLocks noChangeArrowheads="1"/>
          </p:cNvSpPr>
          <p:nvPr/>
        </p:nvSpPr>
        <p:spPr bwMode="auto">
          <a:xfrm>
            <a:off x="4244645" y="3620331"/>
            <a:ext cx="114300" cy="34290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4" name="Text Box 23">
            <a:extLst>
              <a:ext uri="{FF2B5EF4-FFF2-40B4-BE49-F238E27FC236}">
                <a16:creationId xmlns:a16="http://schemas.microsoft.com/office/drawing/2014/main" id="{3CB012F4-14BD-432A-AF50-B78115D6799B}"/>
              </a:ext>
            </a:extLst>
          </p:cNvPr>
          <p:cNvSpPr txBox="1">
            <a:spLocks noChangeArrowheads="1"/>
          </p:cNvSpPr>
          <p:nvPr/>
        </p:nvSpPr>
        <p:spPr bwMode="auto">
          <a:xfrm>
            <a:off x="1415720" y="3620332"/>
            <a:ext cx="310754"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US" altLang="en-US" sz="1050" b="1"/>
              <a:t>…</a:t>
            </a:r>
          </a:p>
        </p:txBody>
      </p:sp>
      <p:sp>
        <p:nvSpPr>
          <p:cNvPr id="25" name="Text Box 24">
            <a:extLst>
              <a:ext uri="{FF2B5EF4-FFF2-40B4-BE49-F238E27FC236}">
                <a16:creationId xmlns:a16="http://schemas.microsoft.com/office/drawing/2014/main" id="{C40FEE9E-BF53-4DF4-AE30-4A9427A037FE}"/>
              </a:ext>
            </a:extLst>
          </p:cNvPr>
          <p:cNvSpPr txBox="1">
            <a:spLocks noChangeArrowheads="1"/>
          </p:cNvSpPr>
          <p:nvPr/>
        </p:nvSpPr>
        <p:spPr bwMode="auto">
          <a:xfrm>
            <a:off x="4311320" y="3620332"/>
            <a:ext cx="309563"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US" altLang="en-US" sz="1050" b="1"/>
              <a:t>…</a:t>
            </a:r>
          </a:p>
        </p:txBody>
      </p:sp>
      <p:sp>
        <p:nvSpPr>
          <p:cNvPr id="26" name="Rectangle 25">
            <a:extLst>
              <a:ext uri="{FF2B5EF4-FFF2-40B4-BE49-F238E27FC236}">
                <a16:creationId xmlns:a16="http://schemas.microsoft.com/office/drawing/2014/main" id="{64502E98-07A6-4918-8620-0194B7ECC420}"/>
              </a:ext>
            </a:extLst>
          </p:cNvPr>
          <p:cNvSpPr>
            <a:spLocks noChangeArrowheads="1"/>
          </p:cNvSpPr>
          <p:nvPr/>
        </p:nvSpPr>
        <p:spPr bwMode="auto">
          <a:xfrm>
            <a:off x="1645511" y="4672844"/>
            <a:ext cx="114300" cy="34409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7" name="Rectangle 26">
            <a:extLst>
              <a:ext uri="{FF2B5EF4-FFF2-40B4-BE49-F238E27FC236}">
                <a16:creationId xmlns:a16="http://schemas.microsoft.com/office/drawing/2014/main" id="{328B4290-13B6-4DA5-B96E-BCCB0874070A}"/>
              </a:ext>
            </a:extLst>
          </p:cNvPr>
          <p:cNvSpPr>
            <a:spLocks noChangeArrowheads="1"/>
          </p:cNvSpPr>
          <p:nvPr/>
        </p:nvSpPr>
        <p:spPr bwMode="auto">
          <a:xfrm>
            <a:off x="1645511" y="5131234"/>
            <a:ext cx="114300" cy="344091"/>
          </a:xfrm>
          <a:prstGeom prst="rect">
            <a:avLst/>
          </a:prstGeom>
          <a:solidFill>
            <a:srgbClr val="3C9A1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8" name="Rectangle 27">
            <a:extLst>
              <a:ext uri="{FF2B5EF4-FFF2-40B4-BE49-F238E27FC236}">
                <a16:creationId xmlns:a16="http://schemas.microsoft.com/office/drawing/2014/main" id="{49303ACD-FC07-441F-AC4B-88A1BB9912F4}"/>
              </a:ext>
            </a:extLst>
          </p:cNvPr>
          <p:cNvSpPr>
            <a:spLocks noChangeArrowheads="1"/>
          </p:cNvSpPr>
          <p:nvPr/>
        </p:nvSpPr>
        <p:spPr bwMode="auto">
          <a:xfrm>
            <a:off x="2961152" y="4672844"/>
            <a:ext cx="114300" cy="34409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29" name="Rectangle 28">
            <a:extLst>
              <a:ext uri="{FF2B5EF4-FFF2-40B4-BE49-F238E27FC236}">
                <a16:creationId xmlns:a16="http://schemas.microsoft.com/office/drawing/2014/main" id="{CCF8667C-D81D-4150-8474-C7DED5222CF2}"/>
              </a:ext>
            </a:extLst>
          </p:cNvPr>
          <p:cNvSpPr>
            <a:spLocks noChangeArrowheads="1"/>
          </p:cNvSpPr>
          <p:nvPr/>
        </p:nvSpPr>
        <p:spPr bwMode="auto">
          <a:xfrm>
            <a:off x="2961152" y="5131234"/>
            <a:ext cx="114300" cy="344091"/>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30" name="Text Box 29">
            <a:extLst>
              <a:ext uri="{FF2B5EF4-FFF2-40B4-BE49-F238E27FC236}">
                <a16:creationId xmlns:a16="http://schemas.microsoft.com/office/drawing/2014/main" id="{FCD0326F-D244-40D2-9424-A7DA99C39F8D}"/>
              </a:ext>
            </a:extLst>
          </p:cNvPr>
          <p:cNvSpPr txBox="1">
            <a:spLocks noChangeArrowheads="1"/>
          </p:cNvSpPr>
          <p:nvPr/>
        </p:nvSpPr>
        <p:spPr bwMode="auto">
          <a:xfrm>
            <a:off x="1816962" y="4672844"/>
            <a:ext cx="1029890"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1050">
                <a:solidFill>
                  <a:srgbClr val="000000"/>
                </a:solidFill>
                <a:latin typeface="Arial" charset="0"/>
                <a:ea typeface="ＭＳ Ｐゴシック" charset="0"/>
                <a:cs typeface="ＭＳ Ｐゴシック" charset="0"/>
              </a:rPr>
              <a:t>Sent &amp; Acked</a:t>
            </a:r>
          </a:p>
        </p:txBody>
      </p:sp>
      <p:sp>
        <p:nvSpPr>
          <p:cNvPr id="31" name="Text Box 30">
            <a:extLst>
              <a:ext uri="{FF2B5EF4-FFF2-40B4-BE49-F238E27FC236}">
                <a16:creationId xmlns:a16="http://schemas.microsoft.com/office/drawing/2014/main" id="{E72C3E4F-16AC-4FB9-AFCA-CBD721B22D9C}"/>
              </a:ext>
            </a:extLst>
          </p:cNvPr>
          <p:cNvSpPr txBox="1">
            <a:spLocks noChangeArrowheads="1"/>
          </p:cNvSpPr>
          <p:nvPr/>
        </p:nvSpPr>
        <p:spPr bwMode="auto">
          <a:xfrm>
            <a:off x="3190943" y="4672844"/>
            <a:ext cx="1201340"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1050">
                <a:solidFill>
                  <a:srgbClr val="000000"/>
                </a:solidFill>
                <a:latin typeface="Arial" charset="0"/>
                <a:ea typeface="ＭＳ Ｐゴシック" charset="0"/>
                <a:cs typeface="ＭＳ Ｐゴシック" charset="0"/>
              </a:rPr>
              <a:t>Sent Not Acked</a:t>
            </a:r>
          </a:p>
        </p:txBody>
      </p:sp>
      <p:sp>
        <p:nvSpPr>
          <p:cNvPr id="32" name="Text Box 31">
            <a:extLst>
              <a:ext uri="{FF2B5EF4-FFF2-40B4-BE49-F238E27FC236}">
                <a16:creationId xmlns:a16="http://schemas.microsoft.com/office/drawing/2014/main" id="{CE8094CE-61FF-4CF5-993C-81F07D313CD6}"/>
              </a:ext>
            </a:extLst>
          </p:cNvPr>
          <p:cNvSpPr txBox="1">
            <a:spLocks noChangeArrowheads="1"/>
          </p:cNvSpPr>
          <p:nvPr/>
        </p:nvSpPr>
        <p:spPr bwMode="auto">
          <a:xfrm>
            <a:off x="1816962" y="5131234"/>
            <a:ext cx="1029890"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1050">
                <a:solidFill>
                  <a:srgbClr val="000000"/>
                </a:solidFill>
                <a:latin typeface="Arial" charset="0"/>
                <a:ea typeface="ＭＳ Ｐゴシック" charset="0"/>
                <a:cs typeface="ＭＳ Ｐゴシック" charset="0"/>
              </a:rPr>
              <a:t>OK to Send</a:t>
            </a:r>
          </a:p>
        </p:txBody>
      </p:sp>
      <p:sp>
        <p:nvSpPr>
          <p:cNvPr id="33" name="Text Box 32">
            <a:extLst>
              <a:ext uri="{FF2B5EF4-FFF2-40B4-BE49-F238E27FC236}">
                <a16:creationId xmlns:a16="http://schemas.microsoft.com/office/drawing/2014/main" id="{B87DF86B-32A1-4CA4-9AC5-342B75242A73}"/>
              </a:ext>
            </a:extLst>
          </p:cNvPr>
          <p:cNvSpPr txBox="1">
            <a:spLocks noChangeArrowheads="1"/>
          </p:cNvSpPr>
          <p:nvPr/>
        </p:nvSpPr>
        <p:spPr bwMode="auto">
          <a:xfrm>
            <a:off x="3190943" y="5131234"/>
            <a:ext cx="1201340"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1050">
                <a:solidFill>
                  <a:srgbClr val="000000"/>
                </a:solidFill>
                <a:latin typeface="Arial" charset="0"/>
                <a:ea typeface="ＭＳ Ｐゴシック" charset="0"/>
                <a:cs typeface="ＭＳ Ｐゴシック" charset="0"/>
              </a:rPr>
              <a:t>Not Usable</a:t>
            </a:r>
          </a:p>
        </p:txBody>
      </p:sp>
      <p:sp>
        <p:nvSpPr>
          <p:cNvPr id="34" name="Rectangle 33">
            <a:extLst>
              <a:ext uri="{FF2B5EF4-FFF2-40B4-BE49-F238E27FC236}">
                <a16:creationId xmlns:a16="http://schemas.microsoft.com/office/drawing/2014/main" id="{D4729F90-CEB0-427E-BA0C-A0D3806A0423}"/>
              </a:ext>
            </a:extLst>
          </p:cNvPr>
          <p:cNvSpPr>
            <a:spLocks noChangeArrowheads="1"/>
          </p:cNvSpPr>
          <p:nvPr/>
        </p:nvSpPr>
        <p:spPr bwMode="auto">
          <a:xfrm>
            <a:off x="4849483" y="3620331"/>
            <a:ext cx="115491" cy="3429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35" name="Rectangle 34">
            <a:extLst>
              <a:ext uri="{FF2B5EF4-FFF2-40B4-BE49-F238E27FC236}">
                <a16:creationId xmlns:a16="http://schemas.microsoft.com/office/drawing/2014/main" id="{B0769958-748B-4766-AB45-21149231FD78}"/>
              </a:ext>
            </a:extLst>
          </p:cNvPr>
          <p:cNvSpPr>
            <a:spLocks noChangeArrowheads="1"/>
          </p:cNvSpPr>
          <p:nvPr/>
        </p:nvSpPr>
        <p:spPr bwMode="auto">
          <a:xfrm>
            <a:off x="5022124" y="3620331"/>
            <a:ext cx="114300" cy="3429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36" name="Rectangle 35">
            <a:extLst>
              <a:ext uri="{FF2B5EF4-FFF2-40B4-BE49-F238E27FC236}">
                <a16:creationId xmlns:a16="http://schemas.microsoft.com/office/drawing/2014/main" id="{99F45DA3-FB09-4026-87E7-0098AE1886A2}"/>
              </a:ext>
            </a:extLst>
          </p:cNvPr>
          <p:cNvSpPr>
            <a:spLocks noChangeArrowheads="1"/>
          </p:cNvSpPr>
          <p:nvPr/>
        </p:nvSpPr>
        <p:spPr bwMode="auto">
          <a:xfrm>
            <a:off x="5193574" y="3620331"/>
            <a:ext cx="114300" cy="3429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37" name="Rectangle 36">
            <a:extLst>
              <a:ext uri="{FF2B5EF4-FFF2-40B4-BE49-F238E27FC236}">
                <a16:creationId xmlns:a16="http://schemas.microsoft.com/office/drawing/2014/main" id="{93E3D555-0906-4D67-9418-4B99A8EC044C}"/>
              </a:ext>
            </a:extLst>
          </p:cNvPr>
          <p:cNvSpPr>
            <a:spLocks noChangeArrowheads="1"/>
          </p:cNvSpPr>
          <p:nvPr/>
        </p:nvSpPr>
        <p:spPr bwMode="auto">
          <a:xfrm>
            <a:off x="5365024" y="3620331"/>
            <a:ext cx="114300" cy="3429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38" name="Rectangle 37">
            <a:extLst>
              <a:ext uri="{FF2B5EF4-FFF2-40B4-BE49-F238E27FC236}">
                <a16:creationId xmlns:a16="http://schemas.microsoft.com/office/drawing/2014/main" id="{1D008CC3-C76A-4E37-BF4F-E07021C8E896}"/>
              </a:ext>
            </a:extLst>
          </p:cNvPr>
          <p:cNvSpPr>
            <a:spLocks noChangeArrowheads="1"/>
          </p:cNvSpPr>
          <p:nvPr/>
        </p:nvSpPr>
        <p:spPr bwMode="auto">
          <a:xfrm>
            <a:off x="5536474" y="3620331"/>
            <a:ext cx="114300" cy="3429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39" name="Rectangle 38">
            <a:extLst>
              <a:ext uri="{FF2B5EF4-FFF2-40B4-BE49-F238E27FC236}">
                <a16:creationId xmlns:a16="http://schemas.microsoft.com/office/drawing/2014/main" id="{0925FDB8-BA47-4F3C-AFCD-66B775EE59CE}"/>
              </a:ext>
            </a:extLst>
          </p:cNvPr>
          <p:cNvSpPr>
            <a:spLocks noChangeArrowheads="1"/>
          </p:cNvSpPr>
          <p:nvPr/>
        </p:nvSpPr>
        <p:spPr bwMode="auto">
          <a:xfrm>
            <a:off x="5707924" y="3620331"/>
            <a:ext cx="115490" cy="3429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0" name="Rectangle 39">
            <a:extLst>
              <a:ext uri="{FF2B5EF4-FFF2-40B4-BE49-F238E27FC236}">
                <a16:creationId xmlns:a16="http://schemas.microsoft.com/office/drawing/2014/main" id="{A70DF040-2AFD-4CBF-B2D0-23A94D404C6E}"/>
              </a:ext>
            </a:extLst>
          </p:cNvPr>
          <p:cNvSpPr>
            <a:spLocks noChangeArrowheads="1"/>
          </p:cNvSpPr>
          <p:nvPr/>
        </p:nvSpPr>
        <p:spPr bwMode="auto">
          <a:xfrm>
            <a:off x="5880564" y="3620331"/>
            <a:ext cx="114300"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1" name="Rectangle 40">
            <a:extLst>
              <a:ext uri="{FF2B5EF4-FFF2-40B4-BE49-F238E27FC236}">
                <a16:creationId xmlns:a16="http://schemas.microsoft.com/office/drawing/2014/main" id="{C6E1C6C8-0C89-4F99-A2C3-813DFE6CB42F}"/>
              </a:ext>
            </a:extLst>
          </p:cNvPr>
          <p:cNvSpPr>
            <a:spLocks noChangeArrowheads="1"/>
          </p:cNvSpPr>
          <p:nvPr/>
        </p:nvSpPr>
        <p:spPr bwMode="auto">
          <a:xfrm>
            <a:off x="6052014" y="3620331"/>
            <a:ext cx="114300"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2" name="Rectangle 41">
            <a:extLst>
              <a:ext uri="{FF2B5EF4-FFF2-40B4-BE49-F238E27FC236}">
                <a16:creationId xmlns:a16="http://schemas.microsoft.com/office/drawing/2014/main" id="{683A30C8-0C49-48A4-A150-F601543C8DDC}"/>
              </a:ext>
            </a:extLst>
          </p:cNvPr>
          <p:cNvSpPr>
            <a:spLocks noChangeArrowheads="1"/>
          </p:cNvSpPr>
          <p:nvPr/>
        </p:nvSpPr>
        <p:spPr bwMode="auto">
          <a:xfrm>
            <a:off x="6223464" y="3620331"/>
            <a:ext cx="114300"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3" name="Rectangle 42">
            <a:extLst>
              <a:ext uri="{FF2B5EF4-FFF2-40B4-BE49-F238E27FC236}">
                <a16:creationId xmlns:a16="http://schemas.microsoft.com/office/drawing/2014/main" id="{321445E0-B2B5-4C29-BB8B-5148034D683E}"/>
              </a:ext>
            </a:extLst>
          </p:cNvPr>
          <p:cNvSpPr>
            <a:spLocks noChangeArrowheads="1"/>
          </p:cNvSpPr>
          <p:nvPr/>
        </p:nvSpPr>
        <p:spPr bwMode="auto">
          <a:xfrm>
            <a:off x="6394914" y="3620331"/>
            <a:ext cx="114300"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4" name="Rectangle 43">
            <a:extLst>
              <a:ext uri="{FF2B5EF4-FFF2-40B4-BE49-F238E27FC236}">
                <a16:creationId xmlns:a16="http://schemas.microsoft.com/office/drawing/2014/main" id="{7433031F-A728-453B-88B9-E6EC6E1188A6}"/>
              </a:ext>
            </a:extLst>
          </p:cNvPr>
          <p:cNvSpPr>
            <a:spLocks noChangeArrowheads="1"/>
          </p:cNvSpPr>
          <p:nvPr/>
        </p:nvSpPr>
        <p:spPr bwMode="auto">
          <a:xfrm>
            <a:off x="6566364" y="3620331"/>
            <a:ext cx="115491"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5" name="Rectangle 44">
            <a:extLst>
              <a:ext uri="{FF2B5EF4-FFF2-40B4-BE49-F238E27FC236}">
                <a16:creationId xmlns:a16="http://schemas.microsoft.com/office/drawing/2014/main" id="{5D1012E4-6255-4AA6-8AAB-106C5AE1E8D7}"/>
              </a:ext>
            </a:extLst>
          </p:cNvPr>
          <p:cNvSpPr>
            <a:spLocks noChangeArrowheads="1"/>
          </p:cNvSpPr>
          <p:nvPr/>
        </p:nvSpPr>
        <p:spPr bwMode="auto">
          <a:xfrm>
            <a:off x="6739005" y="3620331"/>
            <a:ext cx="114300"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6" name="Rectangle 45">
            <a:extLst>
              <a:ext uri="{FF2B5EF4-FFF2-40B4-BE49-F238E27FC236}">
                <a16:creationId xmlns:a16="http://schemas.microsoft.com/office/drawing/2014/main" id="{8741F43C-2B3C-40B0-A0E7-08B2CB4A99F6}"/>
              </a:ext>
            </a:extLst>
          </p:cNvPr>
          <p:cNvSpPr>
            <a:spLocks noChangeArrowheads="1"/>
          </p:cNvSpPr>
          <p:nvPr/>
        </p:nvSpPr>
        <p:spPr bwMode="auto">
          <a:xfrm>
            <a:off x="6910455" y="3620331"/>
            <a:ext cx="114300"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7" name="Rectangle 46">
            <a:extLst>
              <a:ext uri="{FF2B5EF4-FFF2-40B4-BE49-F238E27FC236}">
                <a16:creationId xmlns:a16="http://schemas.microsoft.com/office/drawing/2014/main" id="{919E0D0C-76A3-46E5-A193-3CC0FDD572F8}"/>
              </a:ext>
            </a:extLst>
          </p:cNvPr>
          <p:cNvSpPr>
            <a:spLocks noChangeArrowheads="1"/>
          </p:cNvSpPr>
          <p:nvPr/>
        </p:nvSpPr>
        <p:spPr bwMode="auto">
          <a:xfrm>
            <a:off x="7081905" y="3620331"/>
            <a:ext cx="114300" cy="34290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8" name="Rectangle 47">
            <a:extLst>
              <a:ext uri="{FF2B5EF4-FFF2-40B4-BE49-F238E27FC236}">
                <a16:creationId xmlns:a16="http://schemas.microsoft.com/office/drawing/2014/main" id="{CB662CBD-6EBB-4827-8FE3-AE1B3603CE37}"/>
              </a:ext>
            </a:extLst>
          </p:cNvPr>
          <p:cNvSpPr>
            <a:spLocks noChangeArrowheads="1"/>
          </p:cNvSpPr>
          <p:nvPr/>
        </p:nvSpPr>
        <p:spPr bwMode="auto">
          <a:xfrm>
            <a:off x="7253355" y="3620331"/>
            <a:ext cx="114300" cy="34290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49" name="Rectangle 48">
            <a:extLst>
              <a:ext uri="{FF2B5EF4-FFF2-40B4-BE49-F238E27FC236}">
                <a16:creationId xmlns:a16="http://schemas.microsoft.com/office/drawing/2014/main" id="{629CA2B4-CADE-44B5-ABA8-AC8714094260}"/>
              </a:ext>
            </a:extLst>
          </p:cNvPr>
          <p:cNvSpPr>
            <a:spLocks noChangeArrowheads="1"/>
          </p:cNvSpPr>
          <p:nvPr/>
        </p:nvSpPr>
        <p:spPr bwMode="auto">
          <a:xfrm>
            <a:off x="7424806" y="3620331"/>
            <a:ext cx="115490" cy="342900"/>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50" name="Text Box 49">
            <a:extLst>
              <a:ext uri="{FF2B5EF4-FFF2-40B4-BE49-F238E27FC236}">
                <a16:creationId xmlns:a16="http://schemas.microsoft.com/office/drawing/2014/main" id="{0D08E02E-9B0C-45B7-8547-5C8169B28009}"/>
              </a:ext>
            </a:extLst>
          </p:cNvPr>
          <p:cNvSpPr txBox="1">
            <a:spLocks noChangeArrowheads="1"/>
          </p:cNvSpPr>
          <p:nvPr/>
        </p:nvSpPr>
        <p:spPr bwMode="auto">
          <a:xfrm>
            <a:off x="4620883" y="3620332"/>
            <a:ext cx="310754"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US" altLang="en-US" sz="1050" b="1"/>
              <a:t>…</a:t>
            </a:r>
          </a:p>
        </p:txBody>
      </p:sp>
      <p:sp>
        <p:nvSpPr>
          <p:cNvPr id="51" name="Text Box 50">
            <a:extLst>
              <a:ext uri="{FF2B5EF4-FFF2-40B4-BE49-F238E27FC236}">
                <a16:creationId xmlns:a16="http://schemas.microsoft.com/office/drawing/2014/main" id="{BB837553-0A3F-47D1-B589-2CBC1E52F4A9}"/>
              </a:ext>
            </a:extLst>
          </p:cNvPr>
          <p:cNvSpPr txBox="1">
            <a:spLocks noChangeArrowheads="1"/>
          </p:cNvSpPr>
          <p:nvPr/>
        </p:nvSpPr>
        <p:spPr bwMode="auto">
          <a:xfrm>
            <a:off x="7483145" y="3620332"/>
            <a:ext cx="309563"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r>
              <a:rPr lang="en-US" altLang="en-US" sz="1050" b="1"/>
              <a:t>…</a:t>
            </a:r>
          </a:p>
        </p:txBody>
      </p:sp>
      <p:sp>
        <p:nvSpPr>
          <p:cNvPr id="52" name="Text Box 51">
            <a:extLst>
              <a:ext uri="{FF2B5EF4-FFF2-40B4-BE49-F238E27FC236}">
                <a16:creationId xmlns:a16="http://schemas.microsoft.com/office/drawing/2014/main" id="{34A8E6B0-6E7A-40E2-817E-A890F25646D5}"/>
              </a:ext>
            </a:extLst>
          </p:cNvPr>
          <p:cNvSpPr txBox="1">
            <a:spLocks noChangeArrowheads="1"/>
          </p:cNvSpPr>
          <p:nvPr/>
        </p:nvSpPr>
        <p:spPr bwMode="auto">
          <a:xfrm>
            <a:off x="6624706" y="3184562"/>
            <a:ext cx="1029890" cy="207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900">
                <a:solidFill>
                  <a:srgbClr val="000000"/>
                </a:solidFill>
                <a:latin typeface="Arial" charset="0"/>
                <a:ea typeface="ＭＳ Ｐゴシック" charset="0"/>
                <a:cs typeface="ＭＳ Ｐゴシック" charset="0"/>
              </a:rPr>
              <a:t>Max acceptable</a:t>
            </a:r>
          </a:p>
        </p:txBody>
      </p:sp>
      <p:sp>
        <p:nvSpPr>
          <p:cNvPr id="53" name="Text Box 52">
            <a:extLst>
              <a:ext uri="{FF2B5EF4-FFF2-40B4-BE49-F238E27FC236}">
                <a16:creationId xmlns:a16="http://schemas.microsoft.com/office/drawing/2014/main" id="{2149A987-80B7-4B45-923F-29A5727AFFBE}"/>
              </a:ext>
            </a:extLst>
          </p:cNvPr>
          <p:cNvSpPr txBox="1">
            <a:spLocks noChangeArrowheads="1"/>
          </p:cNvSpPr>
          <p:nvPr/>
        </p:nvSpPr>
        <p:spPr bwMode="auto">
          <a:xfrm>
            <a:off x="6052014" y="3963231"/>
            <a:ext cx="1029891" cy="207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900">
                <a:solidFill>
                  <a:srgbClr val="000000"/>
                </a:solidFill>
                <a:latin typeface="Arial" charset="0"/>
                <a:ea typeface="ＭＳ Ｐゴシック" charset="0"/>
                <a:cs typeface="ＭＳ Ｐゴシック" charset="0"/>
              </a:rPr>
              <a:t>Receiver window </a:t>
            </a:r>
          </a:p>
        </p:txBody>
      </p:sp>
      <p:sp>
        <p:nvSpPr>
          <p:cNvPr id="54" name="Text Box 53">
            <a:extLst>
              <a:ext uri="{FF2B5EF4-FFF2-40B4-BE49-F238E27FC236}">
                <a16:creationId xmlns:a16="http://schemas.microsoft.com/office/drawing/2014/main" id="{97371121-8934-4FAD-9362-1D865E3CBA9A}"/>
              </a:ext>
            </a:extLst>
          </p:cNvPr>
          <p:cNvSpPr txBox="1">
            <a:spLocks noChangeArrowheads="1"/>
          </p:cNvSpPr>
          <p:nvPr/>
        </p:nvSpPr>
        <p:spPr bwMode="auto">
          <a:xfrm>
            <a:off x="1588362" y="3219090"/>
            <a:ext cx="1144190" cy="207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900">
                <a:solidFill>
                  <a:srgbClr val="000000"/>
                </a:solidFill>
                <a:latin typeface="Arial" charset="0"/>
                <a:ea typeface="ＭＳ Ｐゴシック" charset="0"/>
                <a:cs typeface="ＭＳ Ｐゴシック" charset="0"/>
              </a:rPr>
              <a:t>Max ACK received</a:t>
            </a:r>
          </a:p>
        </p:txBody>
      </p:sp>
      <p:sp>
        <p:nvSpPr>
          <p:cNvPr id="55" name="Text Box 54">
            <a:extLst>
              <a:ext uri="{FF2B5EF4-FFF2-40B4-BE49-F238E27FC236}">
                <a16:creationId xmlns:a16="http://schemas.microsoft.com/office/drawing/2014/main" id="{39BA305F-BE2B-4ED4-A07B-7CA3AAB54B91}"/>
              </a:ext>
            </a:extLst>
          </p:cNvPr>
          <p:cNvSpPr txBox="1">
            <a:spLocks noChangeArrowheads="1"/>
          </p:cNvSpPr>
          <p:nvPr/>
        </p:nvSpPr>
        <p:spPr bwMode="auto">
          <a:xfrm>
            <a:off x="2675402" y="3219090"/>
            <a:ext cx="1029891" cy="207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900">
                <a:solidFill>
                  <a:srgbClr val="000000"/>
                </a:solidFill>
                <a:latin typeface="Arial" charset="0"/>
                <a:ea typeface="ＭＳ Ｐゴシック" charset="0"/>
                <a:cs typeface="ＭＳ Ｐゴシック" charset="0"/>
              </a:rPr>
              <a:t>Next seqnum</a:t>
            </a:r>
          </a:p>
        </p:txBody>
      </p:sp>
      <p:sp>
        <p:nvSpPr>
          <p:cNvPr id="56" name="Line 55">
            <a:extLst>
              <a:ext uri="{FF2B5EF4-FFF2-40B4-BE49-F238E27FC236}">
                <a16:creationId xmlns:a16="http://schemas.microsoft.com/office/drawing/2014/main" id="{9DF3D1E4-CFD5-47AA-9F24-3FA0598937B4}"/>
              </a:ext>
            </a:extLst>
          </p:cNvPr>
          <p:cNvSpPr>
            <a:spLocks noChangeShapeType="1"/>
          </p:cNvSpPr>
          <p:nvPr/>
        </p:nvSpPr>
        <p:spPr bwMode="auto">
          <a:xfrm>
            <a:off x="2217011" y="3390540"/>
            <a:ext cx="0" cy="172641"/>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57" name="Line 56">
            <a:extLst>
              <a:ext uri="{FF2B5EF4-FFF2-40B4-BE49-F238E27FC236}">
                <a16:creationId xmlns:a16="http://schemas.microsoft.com/office/drawing/2014/main" id="{BD27E8C7-2C6C-49AA-82AC-525DC6E4573E}"/>
              </a:ext>
            </a:extLst>
          </p:cNvPr>
          <p:cNvSpPr>
            <a:spLocks noChangeShapeType="1"/>
          </p:cNvSpPr>
          <p:nvPr/>
        </p:nvSpPr>
        <p:spPr bwMode="auto">
          <a:xfrm>
            <a:off x="3075452" y="3390540"/>
            <a:ext cx="0" cy="172641"/>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58" name="Line 57">
            <a:extLst>
              <a:ext uri="{FF2B5EF4-FFF2-40B4-BE49-F238E27FC236}">
                <a16:creationId xmlns:a16="http://schemas.microsoft.com/office/drawing/2014/main" id="{FBD05E29-8283-48A1-B0D2-194AD31DD268}"/>
              </a:ext>
            </a:extLst>
          </p:cNvPr>
          <p:cNvSpPr>
            <a:spLocks noChangeShapeType="1"/>
          </p:cNvSpPr>
          <p:nvPr/>
        </p:nvSpPr>
        <p:spPr bwMode="auto">
          <a:xfrm flipV="1">
            <a:off x="5937714" y="3963232"/>
            <a:ext cx="0" cy="172640"/>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59" name="Line 58">
            <a:extLst>
              <a:ext uri="{FF2B5EF4-FFF2-40B4-BE49-F238E27FC236}">
                <a16:creationId xmlns:a16="http://schemas.microsoft.com/office/drawing/2014/main" id="{C14EEDE4-60B7-4971-BF07-DFF02C1A8736}"/>
              </a:ext>
            </a:extLst>
          </p:cNvPr>
          <p:cNvSpPr>
            <a:spLocks noChangeShapeType="1"/>
          </p:cNvSpPr>
          <p:nvPr/>
        </p:nvSpPr>
        <p:spPr bwMode="auto">
          <a:xfrm flipV="1">
            <a:off x="7139055" y="3963232"/>
            <a:ext cx="0" cy="172640"/>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60" name="Line 59">
            <a:extLst>
              <a:ext uri="{FF2B5EF4-FFF2-40B4-BE49-F238E27FC236}">
                <a16:creationId xmlns:a16="http://schemas.microsoft.com/office/drawing/2014/main" id="{5574EB64-0EFF-478A-96F1-ED3D46AA2B7E}"/>
              </a:ext>
            </a:extLst>
          </p:cNvPr>
          <p:cNvSpPr>
            <a:spLocks noChangeShapeType="1"/>
          </p:cNvSpPr>
          <p:nvPr/>
        </p:nvSpPr>
        <p:spPr bwMode="auto">
          <a:xfrm>
            <a:off x="5937714" y="4135871"/>
            <a:ext cx="1201341" cy="0"/>
          </a:xfrm>
          <a:prstGeom prst="line">
            <a:avLst/>
          </a:prstGeom>
          <a:noFill/>
          <a:ln w="952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61" name="Rectangle 60">
            <a:extLst>
              <a:ext uri="{FF2B5EF4-FFF2-40B4-BE49-F238E27FC236}">
                <a16:creationId xmlns:a16="http://schemas.microsoft.com/office/drawing/2014/main" id="{04018DE5-EBD2-4085-B356-E98A20909330}"/>
              </a:ext>
            </a:extLst>
          </p:cNvPr>
          <p:cNvSpPr>
            <a:spLocks noChangeArrowheads="1"/>
          </p:cNvSpPr>
          <p:nvPr/>
        </p:nvSpPr>
        <p:spPr bwMode="auto">
          <a:xfrm>
            <a:off x="4849483" y="4672844"/>
            <a:ext cx="115491" cy="34409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62" name="Text Box 61">
            <a:extLst>
              <a:ext uri="{FF2B5EF4-FFF2-40B4-BE49-F238E27FC236}">
                <a16:creationId xmlns:a16="http://schemas.microsoft.com/office/drawing/2014/main" id="{0B673747-FE29-465F-AD8A-09A0C7AEDED8}"/>
              </a:ext>
            </a:extLst>
          </p:cNvPr>
          <p:cNvSpPr txBox="1">
            <a:spLocks noChangeArrowheads="1"/>
          </p:cNvSpPr>
          <p:nvPr/>
        </p:nvSpPr>
        <p:spPr bwMode="auto">
          <a:xfrm>
            <a:off x="4964974" y="4672844"/>
            <a:ext cx="1429940"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1050">
                <a:solidFill>
                  <a:srgbClr val="000000"/>
                </a:solidFill>
                <a:latin typeface="Arial" charset="0"/>
                <a:ea typeface="ＭＳ Ｐゴシック" charset="0"/>
                <a:cs typeface="ＭＳ Ｐゴシック" charset="0"/>
              </a:rPr>
              <a:t>Received &amp; Acked</a:t>
            </a:r>
          </a:p>
        </p:txBody>
      </p:sp>
      <p:sp>
        <p:nvSpPr>
          <p:cNvPr id="63" name="Rectangle 62">
            <a:extLst>
              <a:ext uri="{FF2B5EF4-FFF2-40B4-BE49-F238E27FC236}">
                <a16:creationId xmlns:a16="http://schemas.microsoft.com/office/drawing/2014/main" id="{A38B2010-0741-49B0-8133-0EE7458F86CC}"/>
              </a:ext>
            </a:extLst>
          </p:cNvPr>
          <p:cNvSpPr>
            <a:spLocks noChangeArrowheads="1"/>
          </p:cNvSpPr>
          <p:nvPr/>
        </p:nvSpPr>
        <p:spPr bwMode="auto">
          <a:xfrm>
            <a:off x="6280614" y="4672844"/>
            <a:ext cx="114300" cy="344090"/>
          </a:xfrm>
          <a:prstGeom prst="rect">
            <a:avLst/>
          </a:prstGeom>
          <a:solidFill>
            <a:srgbClr val="C5E2FD"/>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64" name="Text Box 63">
            <a:extLst>
              <a:ext uri="{FF2B5EF4-FFF2-40B4-BE49-F238E27FC236}">
                <a16:creationId xmlns:a16="http://schemas.microsoft.com/office/drawing/2014/main" id="{0F4E20DC-5F85-402C-90D0-C5DB9E49F9CA}"/>
              </a:ext>
            </a:extLst>
          </p:cNvPr>
          <p:cNvSpPr txBox="1">
            <a:spLocks noChangeArrowheads="1"/>
          </p:cNvSpPr>
          <p:nvPr/>
        </p:nvSpPr>
        <p:spPr bwMode="auto">
          <a:xfrm>
            <a:off x="6394915" y="4672844"/>
            <a:ext cx="1316831"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1050">
                <a:solidFill>
                  <a:srgbClr val="000000"/>
                </a:solidFill>
                <a:latin typeface="Arial" charset="0"/>
                <a:ea typeface="ＭＳ Ｐゴシック" charset="0"/>
                <a:cs typeface="ＭＳ Ｐゴシック" charset="0"/>
              </a:rPr>
              <a:t>Acceptable Packet</a:t>
            </a:r>
          </a:p>
        </p:txBody>
      </p:sp>
      <p:sp>
        <p:nvSpPr>
          <p:cNvPr id="65" name="Rectangle 64">
            <a:extLst>
              <a:ext uri="{FF2B5EF4-FFF2-40B4-BE49-F238E27FC236}">
                <a16:creationId xmlns:a16="http://schemas.microsoft.com/office/drawing/2014/main" id="{6A8F2D82-D0D5-4A23-88C1-CEBB2A254ED7}"/>
              </a:ext>
            </a:extLst>
          </p:cNvPr>
          <p:cNvSpPr>
            <a:spLocks noChangeArrowheads="1"/>
          </p:cNvSpPr>
          <p:nvPr/>
        </p:nvSpPr>
        <p:spPr bwMode="auto">
          <a:xfrm>
            <a:off x="6280614" y="5131234"/>
            <a:ext cx="114300" cy="344091"/>
          </a:xfrm>
          <a:prstGeom prst="rect">
            <a:avLst/>
          </a:prstGeom>
          <a:solidFill>
            <a:srgbClr val="FFFF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nchor="ctr"/>
          <a:lstStyle/>
          <a:p>
            <a:pPr>
              <a:defRPr/>
            </a:pPr>
            <a:endParaRPr lang="en-US">
              <a:latin typeface="Arial" charset="0"/>
              <a:ea typeface="ＭＳ Ｐゴシック" charset="0"/>
              <a:cs typeface="ＭＳ Ｐゴシック" charset="0"/>
            </a:endParaRPr>
          </a:p>
        </p:txBody>
      </p:sp>
      <p:sp>
        <p:nvSpPr>
          <p:cNvPr id="66" name="Text Box 65">
            <a:extLst>
              <a:ext uri="{FF2B5EF4-FFF2-40B4-BE49-F238E27FC236}">
                <a16:creationId xmlns:a16="http://schemas.microsoft.com/office/drawing/2014/main" id="{E6B97310-744F-4197-BF94-CE92D3EDA4E7}"/>
              </a:ext>
            </a:extLst>
          </p:cNvPr>
          <p:cNvSpPr txBox="1">
            <a:spLocks noChangeArrowheads="1"/>
          </p:cNvSpPr>
          <p:nvPr/>
        </p:nvSpPr>
        <p:spPr bwMode="auto">
          <a:xfrm>
            <a:off x="6394915" y="5131234"/>
            <a:ext cx="1202531" cy="23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1050">
                <a:solidFill>
                  <a:srgbClr val="000000"/>
                </a:solidFill>
                <a:latin typeface="Arial" charset="0"/>
                <a:ea typeface="ＭＳ Ｐゴシック" charset="0"/>
                <a:cs typeface="ＭＳ Ｐゴシック" charset="0"/>
              </a:rPr>
              <a:t>Not Usable</a:t>
            </a:r>
          </a:p>
        </p:txBody>
      </p:sp>
      <p:sp>
        <p:nvSpPr>
          <p:cNvPr id="67" name="Line 66">
            <a:extLst>
              <a:ext uri="{FF2B5EF4-FFF2-40B4-BE49-F238E27FC236}">
                <a16:creationId xmlns:a16="http://schemas.microsoft.com/office/drawing/2014/main" id="{EBD0AE89-3B19-4704-983B-3D8D6727C35B}"/>
              </a:ext>
            </a:extLst>
          </p:cNvPr>
          <p:cNvSpPr>
            <a:spLocks noChangeShapeType="1"/>
          </p:cNvSpPr>
          <p:nvPr/>
        </p:nvSpPr>
        <p:spPr bwMode="auto">
          <a:xfrm>
            <a:off x="7139055" y="3390540"/>
            <a:ext cx="0" cy="172641"/>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68" name="Text Box 67">
            <a:extLst>
              <a:ext uri="{FF2B5EF4-FFF2-40B4-BE49-F238E27FC236}">
                <a16:creationId xmlns:a16="http://schemas.microsoft.com/office/drawing/2014/main" id="{C51F5A35-7C30-4525-A35B-918F798C568C}"/>
              </a:ext>
            </a:extLst>
          </p:cNvPr>
          <p:cNvSpPr txBox="1">
            <a:spLocks noChangeArrowheads="1"/>
          </p:cNvSpPr>
          <p:nvPr/>
        </p:nvSpPr>
        <p:spPr bwMode="auto">
          <a:xfrm>
            <a:off x="2503952" y="3963231"/>
            <a:ext cx="1029891" cy="207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900">
                <a:solidFill>
                  <a:srgbClr val="000000"/>
                </a:solidFill>
                <a:latin typeface="Arial" charset="0"/>
                <a:ea typeface="ＭＳ Ｐゴシック" charset="0"/>
                <a:cs typeface="ＭＳ Ｐゴシック" charset="0"/>
              </a:rPr>
              <a:t>Sender window</a:t>
            </a:r>
          </a:p>
        </p:txBody>
      </p:sp>
      <p:sp>
        <p:nvSpPr>
          <p:cNvPr id="69" name="Line 68">
            <a:extLst>
              <a:ext uri="{FF2B5EF4-FFF2-40B4-BE49-F238E27FC236}">
                <a16:creationId xmlns:a16="http://schemas.microsoft.com/office/drawing/2014/main" id="{480844D8-03EB-4529-9BE1-EB3D896A8C79}"/>
              </a:ext>
            </a:extLst>
          </p:cNvPr>
          <p:cNvSpPr>
            <a:spLocks noChangeShapeType="1"/>
          </p:cNvSpPr>
          <p:nvPr/>
        </p:nvSpPr>
        <p:spPr bwMode="auto">
          <a:xfrm flipV="1">
            <a:off x="2389652" y="3963232"/>
            <a:ext cx="0" cy="172640"/>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70" name="Line 69">
            <a:extLst>
              <a:ext uri="{FF2B5EF4-FFF2-40B4-BE49-F238E27FC236}">
                <a16:creationId xmlns:a16="http://schemas.microsoft.com/office/drawing/2014/main" id="{8F783655-3880-4C6A-AD49-AAEBA843294B}"/>
              </a:ext>
            </a:extLst>
          </p:cNvPr>
          <p:cNvSpPr>
            <a:spLocks noChangeShapeType="1"/>
          </p:cNvSpPr>
          <p:nvPr/>
        </p:nvSpPr>
        <p:spPr bwMode="auto">
          <a:xfrm flipV="1">
            <a:off x="3648143" y="3963232"/>
            <a:ext cx="0" cy="172640"/>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71" name="Line 70">
            <a:extLst>
              <a:ext uri="{FF2B5EF4-FFF2-40B4-BE49-F238E27FC236}">
                <a16:creationId xmlns:a16="http://schemas.microsoft.com/office/drawing/2014/main" id="{47DFE0C4-0A14-4550-8EC4-CCB4B8FA0ECB}"/>
              </a:ext>
            </a:extLst>
          </p:cNvPr>
          <p:cNvSpPr>
            <a:spLocks noChangeShapeType="1"/>
          </p:cNvSpPr>
          <p:nvPr/>
        </p:nvSpPr>
        <p:spPr bwMode="auto">
          <a:xfrm>
            <a:off x="2389652" y="4135871"/>
            <a:ext cx="1258491" cy="0"/>
          </a:xfrm>
          <a:prstGeom prst="line">
            <a:avLst/>
          </a:prstGeom>
          <a:noFill/>
          <a:ln w="952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72" name="Text Box 71">
            <a:extLst>
              <a:ext uri="{FF2B5EF4-FFF2-40B4-BE49-F238E27FC236}">
                <a16:creationId xmlns:a16="http://schemas.microsoft.com/office/drawing/2014/main" id="{7959BCFC-085A-499F-AD9E-82B305D556DB}"/>
              </a:ext>
            </a:extLst>
          </p:cNvPr>
          <p:cNvSpPr txBox="1">
            <a:spLocks noChangeArrowheads="1"/>
          </p:cNvSpPr>
          <p:nvPr/>
        </p:nvSpPr>
        <p:spPr bwMode="auto">
          <a:xfrm>
            <a:off x="5422174" y="3184562"/>
            <a:ext cx="1029890" cy="207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683" tIns="34342" rIns="68683" bIns="34342">
            <a:spAutoFit/>
          </a:bodyPr>
          <a:lstStyle/>
          <a:p>
            <a:pPr>
              <a:defRPr/>
            </a:pPr>
            <a:r>
              <a:rPr lang="en-US" sz="900">
                <a:solidFill>
                  <a:srgbClr val="000000"/>
                </a:solidFill>
                <a:latin typeface="Arial" charset="0"/>
                <a:ea typeface="ＭＳ Ｐゴシック" charset="0"/>
                <a:cs typeface="ＭＳ Ｐゴシック" charset="0"/>
              </a:rPr>
              <a:t>Next expected</a:t>
            </a:r>
          </a:p>
        </p:txBody>
      </p:sp>
      <p:sp>
        <p:nvSpPr>
          <p:cNvPr id="73" name="Line 72">
            <a:extLst>
              <a:ext uri="{FF2B5EF4-FFF2-40B4-BE49-F238E27FC236}">
                <a16:creationId xmlns:a16="http://schemas.microsoft.com/office/drawing/2014/main" id="{4C95831C-285C-401D-8D3E-1B5E1CE8986D}"/>
              </a:ext>
            </a:extLst>
          </p:cNvPr>
          <p:cNvSpPr>
            <a:spLocks noChangeShapeType="1"/>
          </p:cNvSpPr>
          <p:nvPr/>
        </p:nvSpPr>
        <p:spPr bwMode="auto">
          <a:xfrm>
            <a:off x="5937714" y="3390540"/>
            <a:ext cx="0" cy="172641"/>
          </a:xfrm>
          <a:prstGeom prst="line">
            <a:avLst/>
          </a:prstGeom>
          <a:noFill/>
          <a:ln w="9525">
            <a:solidFill>
              <a:srgbClr val="FF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74" name="Line 73">
            <a:extLst>
              <a:ext uri="{FF2B5EF4-FFF2-40B4-BE49-F238E27FC236}">
                <a16:creationId xmlns:a16="http://schemas.microsoft.com/office/drawing/2014/main" id="{36C98BCA-A63F-4897-ACDD-FBE5A2255B68}"/>
              </a:ext>
            </a:extLst>
          </p:cNvPr>
          <p:cNvSpPr>
            <a:spLocks noChangeShapeType="1"/>
          </p:cNvSpPr>
          <p:nvPr/>
        </p:nvSpPr>
        <p:spPr bwMode="auto">
          <a:xfrm>
            <a:off x="1588361" y="4558544"/>
            <a:ext cx="2746772" cy="0"/>
          </a:xfrm>
          <a:prstGeom prst="line">
            <a:avLst/>
          </a:prstGeom>
          <a:noFill/>
          <a:ln w="1905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75" name="Line 74">
            <a:extLst>
              <a:ext uri="{FF2B5EF4-FFF2-40B4-BE49-F238E27FC236}">
                <a16:creationId xmlns:a16="http://schemas.microsoft.com/office/drawing/2014/main" id="{E77B4174-58D5-492A-BCBC-DBD37DB7D3E7}"/>
              </a:ext>
            </a:extLst>
          </p:cNvPr>
          <p:cNvSpPr>
            <a:spLocks noChangeShapeType="1"/>
          </p:cNvSpPr>
          <p:nvPr/>
        </p:nvSpPr>
        <p:spPr bwMode="auto">
          <a:xfrm>
            <a:off x="4792333" y="4558544"/>
            <a:ext cx="2747963" cy="0"/>
          </a:xfrm>
          <a:prstGeom prst="line">
            <a:avLst/>
          </a:prstGeom>
          <a:noFill/>
          <a:ln w="1905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683" tIns="34342" rIns="68683" bIns="34342"/>
          <a:lstStyle/>
          <a:p>
            <a:pPr>
              <a:defRPr/>
            </a:pPr>
            <a:endParaRPr lang="en-US">
              <a:latin typeface="Arial" charset="0"/>
              <a:ea typeface="ＭＳ Ｐゴシック" charset="0"/>
              <a:cs typeface="ＭＳ Ｐゴシック" charset="0"/>
            </a:endParaRPr>
          </a:p>
        </p:txBody>
      </p:sp>
      <p:sp>
        <p:nvSpPr>
          <p:cNvPr id="76" name="TextBox 75">
            <a:extLst>
              <a:ext uri="{FF2B5EF4-FFF2-40B4-BE49-F238E27FC236}">
                <a16:creationId xmlns:a16="http://schemas.microsoft.com/office/drawing/2014/main" id="{A3C66D2D-3974-4D89-B8FD-7F1372C7B3DE}"/>
              </a:ext>
            </a:extLst>
          </p:cNvPr>
          <p:cNvSpPr txBox="1"/>
          <p:nvPr/>
        </p:nvSpPr>
        <p:spPr>
          <a:xfrm>
            <a:off x="185468" y="4601115"/>
            <a:ext cx="1249060" cy="646331"/>
          </a:xfrm>
          <a:prstGeom prst="rect">
            <a:avLst/>
          </a:prstGeom>
          <a:noFill/>
        </p:spPr>
        <p:txBody>
          <a:bodyPr wrap="none" rtlCol="0">
            <a:spAutoFit/>
          </a:bodyPr>
          <a:lstStyle/>
          <a:p>
            <a:r>
              <a:rPr lang="en-US" dirty="0"/>
              <a:t>Credit: </a:t>
            </a:r>
          </a:p>
          <a:p>
            <a:r>
              <a:rPr lang="en-US" dirty="0"/>
              <a:t>Hui Zhang</a:t>
            </a:r>
          </a:p>
        </p:txBody>
      </p:sp>
      <p:sp>
        <p:nvSpPr>
          <p:cNvPr id="77" name="Rectangle 3">
            <a:extLst>
              <a:ext uri="{FF2B5EF4-FFF2-40B4-BE49-F238E27FC236}">
                <a16:creationId xmlns:a16="http://schemas.microsoft.com/office/drawing/2014/main" id="{ADCCA872-D409-4AE3-AFE5-90C9D2D3389F}"/>
              </a:ext>
            </a:extLst>
          </p:cNvPr>
          <p:cNvSpPr>
            <a:spLocks noChangeArrowheads="1"/>
          </p:cNvSpPr>
          <p:nvPr/>
        </p:nvSpPr>
        <p:spPr bwMode="auto">
          <a:xfrm>
            <a:off x="471170" y="87591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758885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70A0-8462-4CFC-AD50-8160151B7702}"/>
              </a:ext>
            </a:extLst>
          </p:cNvPr>
          <p:cNvSpPr>
            <a:spLocks noGrp="1"/>
          </p:cNvSpPr>
          <p:nvPr>
            <p:ph type="title"/>
          </p:nvPr>
        </p:nvSpPr>
        <p:spPr>
          <a:xfrm>
            <a:off x="621586" y="274638"/>
            <a:ext cx="8397227" cy="1143000"/>
          </a:xfrm>
        </p:spPr>
        <p:txBody>
          <a:bodyPr/>
          <a:lstStyle/>
          <a:p>
            <a:pPr algn="l"/>
            <a:r>
              <a:rPr lang="en-US" sz="2800" dirty="0">
                <a:solidFill>
                  <a:srgbClr val="FF0000"/>
                </a:solidFill>
              </a:rPr>
              <a:t>Transport Layer: </a:t>
            </a:r>
            <a:br>
              <a:rPr lang="en-US" sz="2800" dirty="0">
                <a:solidFill>
                  <a:srgbClr val="FF0000"/>
                </a:solidFill>
              </a:rPr>
            </a:br>
            <a:r>
              <a:rPr lang="en-US" sz="2800" dirty="0">
                <a:solidFill>
                  <a:srgbClr val="FF0000"/>
                </a:solidFill>
              </a:rPr>
              <a:t>Transmission Control Protocol (TCP)</a:t>
            </a:r>
          </a:p>
        </p:txBody>
      </p:sp>
      <p:sp>
        <p:nvSpPr>
          <p:cNvPr id="3" name="Content Placeholder 2">
            <a:extLst>
              <a:ext uri="{FF2B5EF4-FFF2-40B4-BE49-F238E27FC236}">
                <a16:creationId xmlns:a16="http://schemas.microsoft.com/office/drawing/2014/main" id="{A787B62F-4BFA-43D2-8A78-DB0BC98D92BC}"/>
              </a:ext>
            </a:extLst>
          </p:cNvPr>
          <p:cNvSpPr>
            <a:spLocks noGrp="1"/>
          </p:cNvSpPr>
          <p:nvPr>
            <p:ph idx="1"/>
          </p:nvPr>
        </p:nvSpPr>
        <p:spPr/>
        <p:txBody>
          <a:bodyPr>
            <a:normAutofit/>
          </a:bodyPr>
          <a:lstStyle/>
          <a:p>
            <a:r>
              <a:rPr lang="en-US" sz="2100" dirty="0"/>
              <a:t>Reminder: Port numbers in addition to IP addresses</a:t>
            </a:r>
          </a:p>
          <a:p>
            <a:endParaRPr lang="en-US" sz="2100" dirty="0"/>
          </a:p>
          <a:p>
            <a:r>
              <a:rPr lang="en-US" sz="2100" dirty="0"/>
              <a:t>Used for transmissions that need to be correct, but not timely</a:t>
            </a:r>
          </a:p>
          <a:p>
            <a:pPr lvl="1"/>
            <a:r>
              <a:rPr lang="en-US" sz="2100" dirty="0"/>
              <a:t>Streaming audio or video, e.g. recorded movies</a:t>
            </a:r>
          </a:p>
          <a:p>
            <a:pPr lvl="1"/>
            <a:r>
              <a:rPr lang="en-US" sz="2100" dirty="0"/>
              <a:t>Bulk data transfer, e.g. uploads or downloads</a:t>
            </a:r>
          </a:p>
          <a:p>
            <a:endParaRPr lang="en-US" sz="2100" dirty="0"/>
          </a:p>
          <a:p>
            <a:r>
              <a:rPr lang="en-US" sz="2100" dirty="0"/>
              <a:t>Requires overhead of establishing a session to maintain shared state between sender and receiver to coordinate. </a:t>
            </a:r>
          </a:p>
          <a:p>
            <a:endParaRPr lang="en-US" sz="2100" dirty="0"/>
          </a:p>
          <a:p>
            <a:r>
              <a:rPr lang="en-US" sz="2100" dirty="0"/>
              <a:t>Different schemes for ACKs</a:t>
            </a:r>
          </a:p>
          <a:p>
            <a:pPr lvl="1"/>
            <a:r>
              <a:rPr lang="en-US" sz="2100" dirty="0"/>
              <a:t>Delayed ACKs, Cumulative ACKs, Selective ACKs</a:t>
            </a:r>
          </a:p>
          <a:p>
            <a:pPr lvl="1"/>
            <a:endParaRPr lang="en-US" dirty="0"/>
          </a:p>
          <a:p>
            <a:pPr lvl="1"/>
            <a:endParaRPr lang="en-US" dirty="0"/>
          </a:p>
        </p:txBody>
      </p:sp>
      <p:sp>
        <p:nvSpPr>
          <p:cNvPr id="4" name="Rectangle 3">
            <a:extLst>
              <a:ext uri="{FF2B5EF4-FFF2-40B4-BE49-F238E27FC236}">
                <a16:creationId xmlns:a16="http://schemas.microsoft.com/office/drawing/2014/main" id="{7F26F120-9C43-4DAB-BC86-8B1EDDFF28FE}"/>
              </a:ext>
            </a:extLst>
          </p:cNvPr>
          <p:cNvSpPr>
            <a:spLocks noChangeArrowheads="1"/>
          </p:cNvSpPr>
          <p:nvPr/>
        </p:nvSpPr>
        <p:spPr bwMode="auto">
          <a:xfrm>
            <a:off x="702338" y="1184136"/>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42010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183-55F5-4463-8663-156CC5615823}"/>
              </a:ext>
            </a:extLst>
          </p:cNvPr>
          <p:cNvSpPr>
            <a:spLocks noGrp="1"/>
          </p:cNvSpPr>
          <p:nvPr>
            <p:ph type="title"/>
          </p:nvPr>
        </p:nvSpPr>
        <p:spPr/>
        <p:txBody>
          <a:bodyPr/>
          <a:lstStyle/>
          <a:p>
            <a:pPr algn="l"/>
            <a:r>
              <a:rPr lang="en-US" sz="2800" dirty="0">
                <a:solidFill>
                  <a:srgbClr val="002060"/>
                </a:solidFill>
              </a:rPr>
              <a:t>Baseline Wander From Capacitance</a:t>
            </a:r>
          </a:p>
        </p:txBody>
      </p:sp>
      <p:sp>
        <p:nvSpPr>
          <p:cNvPr id="3" name="Content Placeholder 2">
            <a:extLst>
              <a:ext uri="{FF2B5EF4-FFF2-40B4-BE49-F238E27FC236}">
                <a16:creationId xmlns:a16="http://schemas.microsoft.com/office/drawing/2014/main" id="{F68360F0-13AE-48CB-A157-1E5D62A8651E}"/>
              </a:ext>
            </a:extLst>
          </p:cNvPr>
          <p:cNvSpPr>
            <a:spLocks noGrp="1"/>
          </p:cNvSpPr>
          <p:nvPr>
            <p:ph idx="1"/>
          </p:nvPr>
        </p:nvSpPr>
        <p:spPr>
          <a:xfrm>
            <a:off x="457200" y="4771781"/>
            <a:ext cx="7983021" cy="1690664"/>
          </a:xfrm>
        </p:spPr>
        <p:txBody>
          <a:bodyPr/>
          <a:lstStyle/>
          <a:p>
            <a:r>
              <a:rPr lang="en-US" sz="2000" dirty="0"/>
              <a:t>“AC Coupling” is used for transmission, e.g. a capacitor-like filtering of the low-frequency DC bias leaving only the higher frequency data. </a:t>
            </a:r>
          </a:p>
          <a:p>
            <a:pPr lvl="1"/>
            <a:r>
              <a:rPr lang="en-US" sz="1600" dirty="0"/>
              <a:t>But, a DC bias can slowly creep in over time. It isn’t completely eliminated</a:t>
            </a:r>
          </a:p>
        </p:txBody>
      </p:sp>
      <p:pic>
        <p:nvPicPr>
          <p:cNvPr id="10242" name="Picture 2" descr="CT840712.jpg">
            <a:extLst>
              <a:ext uri="{FF2B5EF4-FFF2-40B4-BE49-F238E27FC236}">
                <a16:creationId xmlns:a16="http://schemas.microsoft.com/office/drawing/2014/main" id="{477F1D35-09D3-4001-BFA7-9F7146126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886276"/>
            <a:ext cx="6660865" cy="38855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E4615D-CADE-4785-B029-0A87758E053C}"/>
              </a:ext>
            </a:extLst>
          </p:cNvPr>
          <p:cNvSpPr/>
          <p:nvPr/>
        </p:nvSpPr>
        <p:spPr>
          <a:xfrm>
            <a:off x="628649" y="4337835"/>
            <a:ext cx="5472652" cy="369332"/>
          </a:xfrm>
          <a:prstGeom prst="rect">
            <a:avLst/>
          </a:prstGeom>
        </p:spPr>
        <p:txBody>
          <a:bodyPr wrap="none">
            <a:spAutoFit/>
          </a:bodyPr>
          <a:lstStyle/>
          <a:p>
            <a:r>
              <a:rPr lang="en-US" dirty="0"/>
              <a:t>http://docwiki.cisco.com/wiki/Ethernet_Technologies</a:t>
            </a:r>
          </a:p>
        </p:txBody>
      </p:sp>
      <p:sp>
        <p:nvSpPr>
          <p:cNvPr id="6" name="Rectangle 5">
            <a:extLst>
              <a:ext uri="{FF2B5EF4-FFF2-40B4-BE49-F238E27FC236}">
                <a16:creationId xmlns:a16="http://schemas.microsoft.com/office/drawing/2014/main" id="{5917C539-60EB-46EC-AE07-373845B9F6E2}"/>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147681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9A69-4194-4C26-ACCB-0845D67B2E4A}"/>
              </a:ext>
            </a:extLst>
          </p:cNvPr>
          <p:cNvSpPr>
            <a:spLocks noGrp="1"/>
          </p:cNvSpPr>
          <p:nvPr>
            <p:ph type="title"/>
          </p:nvPr>
        </p:nvSpPr>
        <p:spPr>
          <a:xfrm>
            <a:off x="457200" y="274638"/>
            <a:ext cx="8686800" cy="1143000"/>
          </a:xfrm>
        </p:spPr>
        <p:txBody>
          <a:bodyPr/>
          <a:lstStyle/>
          <a:p>
            <a:pPr algn="l"/>
            <a:r>
              <a:rPr lang="en-US" sz="2800" dirty="0">
                <a:solidFill>
                  <a:srgbClr val="FF0000"/>
                </a:solidFill>
              </a:rPr>
              <a:t>Transport Layer: </a:t>
            </a:r>
            <a:br>
              <a:rPr lang="en-US" sz="2800" dirty="0">
                <a:solidFill>
                  <a:srgbClr val="FF0000"/>
                </a:solidFill>
              </a:rPr>
            </a:br>
            <a:r>
              <a:rPr lang="en-US" sz="2800" dirty="0">
                <a:solidFill>
                  <a:srgbClr val="FF0000"/>
                </a:solidFill>
              </a:rPr>
              <a:t>Transmission Control Protocol (TCP)</a:t>
            </a:r>
          </a:p>
        </p:txBody>
      </p:sp>
      <p:sp>
        <p:nvSpPr>
          <p:cNvPr id="3" name="Content Placeholder 2">
            <a:extLst>
              <a:ext uri="{FF2B5EF4-FFF2-40B4-BE49-F238E27FC236}">
                <a16:creationId xmlns:a16="http://schemas.microsoft.com/office/drawing/2014/main" id="{E9F748D8-8921-4C39-98ED-1848746C4EAB}"/>
              </a:ext>
            </a:extLst>
          </p:cNvPr>
          <p:cNvSpPr>
            <a:spLocks noGrp="1"/>
          </p:cNvSpPr>
          <p:nvPr>
            <p:ph idx="1"/>
          </p:nvPr>
        </p:nvSpPr>
        <p:spPr/>
        <p:txBody>
          <a:bodyPr/>
          <a:lstStyle/>
          <a:p>
            <a:r>
              <a:rPr lang="en-US" sz="1800" dirty="0"/>
              <a:t>Congestion Control</a:t>
            </a:r>
          </a:p>
          <a:p>
            <a:pPr lvl="1"/>
            <a:r>
              <a:rPr lang="en-US" sz="1800" dirty="0"/>
              <a:t>Packet loss can be due to many types of failure, including congestion</a:t>
            </a:r>
          </a:p>
          <a:p>
            <a:pPr lvl="1"/>
            <a:r>
              <a:rPr lang="en-US" sz="1800" dirty="0"/>
              <a:t>If congestion, desire is to slow down.</a:t>
            </a:r>
          </a:p>
          <a:p>
            <a:pPr lvl="1"/>
            <a:r>
              <a:rPr lang="en-US" sz="1800" dirty="0"/>
              <a:t>Slowing down can be achieved by shrinking window, which leaves network time unused</a:t>
            </a:r>
          </a:p>
          <a:p>
            <a:pPr lvl="1"/>
            <a:r>
              <a:rPr lang="en-US" sz="1800" dirty="0"/>
              <a:t>TCP has different strategies it can use to determine when to slow down and how to speed back up. </a:t>
            </a:r>
          </a:p>
          <a:p>
            <a:pPr marL="457200" lvl="1" indent="0">
              <a:buNone/>
            </a:pPr>
            <a:endParaRPr lang="en-US" sz="1800" dirty="0"/>
          </a:p>
          <a:p>
            <a:r>
              <a:rPr lang="en-US" sz="1800" dirty="0"/>
              <a:t>3-Way Handshake: SYN, SYN-ACK, ACK-SYN</a:t>
            </a:r>
          </a:p>
          <a:p>
            <a:pPr lvl="1"/>
            <a:r>
              <a:rPr lang="en-US" sz="1800" dirty="0"/>
              <a:t>Establishes session, negotiates window sizes and other options, e.g. SACK, window sizes, etc.</a:t>
            </a:r>
          </a:p>
        </p:txBody>
      </p:sp>
      <p:sp>
        <p:nvSpPr>
          <p:cNvPr id="4" name="Rectangle 3">
            <a:extLst>
              <a:ext uri="{FF2B5EF4-FFF2-40B4-BE49-F238E27FC236}">
                <a16:creationId xmlns:a16="http://schemas.microsoft.com/office/drawing/2014/main" id="{70CC134D-60F2-45CB-8817-8B016060F890}"/>
              </a:ext>
            </a:extLst>
          </p:cNvPr>
          <p:cNvSpPr>
            <a:spLocks noChangeArrowheads="1"/>
          </p:cNvSpPr>
          <p:nvPr/>
        </p:nvSpPr>
        <p:spPr bwMode="auto">
          <a:xfrm>
            <a:off x="501993" y="1189273"/>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688531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D53F-281A-48D8-9C56-0CBD5A0FDEDB}"/>
              </a:ext>
            </a:extLst>
          </p:cNvPr>
          <p:cNvSpPr>
            <a:spLocks noGrp="1"/>
          </p:cNvSpPr>
          <p:nvPr>
            <p:ph type="title"/>
          </p:nvPr>
        </p:nvSpPr>
        <p:spPr/>
        <p:txBody>
          <a:bodyPr/>
          <a:lstStyle/>
          <a:p>
            <a:pPr algn="l"/>
            <a:r>
              <a:rPr lang="en-US" sz="2800" dirty="0">
                <a:solidFill>
                  <a:srgbClr val="FF0000"/>
                </a:solidFill>
              </a:rPr>
              <a:t>Application Layer: </a:t>
            </a:r>
            <a:br>
              <a:rPr lang="en-US" sz="2800" dirty="0">
                <a:solidFill>
                  <a:srgbClr val="FF0000"/>
                </a:solidFill>
              </a:rPr>
            </a:br>
            <a:r>
              <a:rPr lang="en-US" sz="2800" dirty="0">
                <a:solidFill>
                  <a:srgbClr val="FF0000"/>
                </a:solidFill>
              </a:rPr>
              <a:t>Purposeful Communication</a:t>
            </a:r>
          </a:p>
        </p:txBody>
      </p:sp>
      <p:sp>
        <p:nvSpPr>
          <p:cNvPr id="3" name="Content Placeholder 2">
            <a:extLst>
              <a:ext uri="{FF2B5EF4-FFF2-40B4-BE49-F238E27FC236}">
                <a16:creationId xmlns:a16="http://schemas.microsoft.com/office/drawing/2014/main" id="{84DF76F6-6025-4194-A123-C8DD2E5A7ABD}"/>
              </a:ext>
            </a:extLst>
          </p:cNvPr>
          <p:cNvSpPr>
            <a:spLocks noGrp="1"/>
          </p:cNvSpPr>
          <p:nvPr>
            <p:ph idx="1"/>
          </p:nvPr>
        </p:nvSpPr>
        <p:spPr>
          <a:xfrm>
            <a:off x="457200" y="2057399"/>
            <a:ext cx="8229600" cy="4525963"/>
          </a:xfrm>
        </p:spPr>
        <p:txBody>
          <a:bodyPr>
            <a:normAutofit/>
          </a:bodyPr>
          <a:lstStyle/>
          <a:p>
            <a:r>
              <a:rPr lang="en-US" sz="1900" dirty="0"/>
              <a:t>Defined by the messaging we, as programs, bake into our applications, shaped by our applications, </a:t>
            </a:r>
          </a:p>
          <a:p>
            <a:pPr lvl="1"/>
            <a:r>
              <a:rPr lang="en-US" sz="1900" dirty="0"/>
              <a:t>e.g. client-server interactions, peer-to-peer interactions, etc. </a:t>
            </a:r>
          </a:p>
          <a:p>
            <a:pPr marL="457200" lvl="1" indent="0">
              <a:buNone/>
            </a:pPr>
            <a:endParaRPr lang="en-US" sz="1900" dirty="0"/>
          </a:p>
          <a:p>
            <a:r>
              <a:rPr lang="en-US" sz="1900" dirty="0"/>
              <a:t>E.g. </a:t>
            </a:r>
          </a:p>
          <a:p>
            <a:pPr lvl="1"/>
            <a:r>
              <a:rPr lang="en-US" sz="1500" dirty="0"/>
              <a:t>HTTP: PUT, GET, POST, </a:t>
            </a:r>
            <a:r>
              <a:rPr lang="en-US" sz="1500" dirty="0" err="1"/>
              <a:t>etc</a:t>
            </a:r>
            <a:endParaRPr lang="en-US" sz="1500" dirty="0"/>
          </a:p>
          <a:p>
            <a:pPr lvl="1"/>
            <a:r>
              <a:rPr lang="en-US" sz="1900" dirty="0" err="1"/>
              <a:t>E.g</a:t>
            </a:r>
            <a:r>
              <a:rPr lang="en-US" sz="1900" dirty="0"/>
              <a:t> DNS: queries, responses, updates, etc. </a:t>
            </a:r>
          </a:p>
          <a:p>
            <a:pPr lvl="1"/>
            <a:r>
              <a:rPr lang="en-US" sz="1900" dirty="0"/>
              <a:t>MIME,  VOIP protocols, etc. </a:t>
            </a:r>
          </a:p>
          <a:p>
            <a:pPr lvl="1"/>
            <a:r>
              <a:rPr lang="en-US" sz="1900" dirty="0"/>
              <a:t>Application protocols exist when applications can communicate</a:t>
            </a:r>
          </a:p>
          <a:p>
            <a:endParaRPr lang="en-US" dirty="0"/>
          </a:p>
        </p:txBody>
      </p:sp>
      <p:sp>
        <p:nvSpPr>
          <p:cNvPr id="4" name="Rectangle 3">
            <a:extLst>
              <a:ext uri="{FF2B5EF4-FFF2-40B4-BE49-F238E27FC236}">
                <a16:creationId xmlns:a16="http://schemas.microsoft.com/office/drawing/2014/main" id="{5404F1AC-7AAA-4569-A151-0E500D9FA3F0}"/>
              </a:ext>
            </a:extLst>
          </p:cNvPr>
          <p:cNvSpPr>
            <a:spLocks noChangeArrowheads="1"/>
          </p:cNvSpPr>
          <p:nvPr/>
        </p:nvSpPr>
        <p:spPr bwMode="auto">
          <a:xfrm>
            <a:off x="457200" y="121495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3494418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62</a:t>
            </a:fld>
            <a:r>
              <a:rPr lang="en-US" altLang="en-US"/>
              <a:t> </a:t>
            </a:r>
          </a:p>
        </p:txBody>
      </p:sp>
      <p:pic>
        <p:nvPicPr>
          <p:cNvPr id="56322" name="Picture 2" descr="COE 342: Data &amp; Computer Communications (T042) Dr. Marwan Abu-Amara Chapter  2: Protocols and Architecture.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t="17240" r="26407" b="30053"/>
          <a:stretch/>
        </p:blipFill>
        <p:spPr bwMode="auto">
          <a:xfrm>
            <a:off x="237284" y="1688950"/>
            <a:ext cx="8551713" cy="45934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6400800" y="1990165"/>
            <a:ext cx="2571078" cy="14845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 name="Text Box 2"/>
          <p:cNvSpPr txBox="1">
            <a:spLocks noChangeArrowheads="1"/>
          </p:cNvSpPr>
          <p:nvPr/>
        </p:nvSpPr>
        <p:spPr bwMode="auto">
          <a:xfrm>
            <a:off x="399818" y="458788"/>
            <a:ext cx="7826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Computer Network:                     </a:t>
            </a:r>
            <a:r>
              <a:rPr lang="en-US" altLang="en-US" sz="2400" b="1" dirty="0">
                <a:solidFill>
                  <a:srgbClr val="002060"/>
                </a:solidFill>
                <a:latin typeface="Arial Narrow" panose="020B0606020202030204" pitchFamily="34" charset="0"/>
              </a:rPr>
              <a:t>Summary: Layered Structure</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7"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141688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63</a:t>
            </a:fld>
            <a:r>
              <a:rPr lang="en-US" altLang="en-US"/>
              <a:t> </a:t>
            </a: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60" name="Rectangle 59"/>
          <p:cNvSpPr/>
          <p:nvPr/>
        </p:nvSpPr>
        <p:spPr bwMode="auto">
          <a:xfrm>
            <a:off x="960632" y="1850403"/>
            <a:ext cx="1998406" cy="464574"/>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Application</a:t>
            </a:r>
          </a:p>
        </p:txBody>
      </p:sp>
      <p:sp>
        <p:nvSpPr>
          <p:cNvPr id="61" name="Rectangle 60"/>
          <p:cNvSpPr/>
          <p:nvPr/>
        </p:nvSpPr>
        <p:spPr bwMode="auto">
          <a:xfrm>
            <a:off x="958174" y="2322351"/>
            <a:ext cx="1998406" cy="77024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Transport</a:t>
            </a:r>
          </a:p>
        </p:txBody>
      </p:sp>
      <p:sp>
        <p:nvSpPr>
          <p:cNvPr id="62" name="Rectangle 61"/>
          <p:cNvSpPr/>
          <p:nvPr/>
        </p:nvSpPr>
        <p:spPr bwMode="auto">
          <a:xfrm>
            <a:off x="963090" y="3092592"/>
            <a:ext cx="1998406" cy="85268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Network</a:t>
            </a:r>
          </a:p>
        </p:txBody>
      </p:sp>
      <p:sp>
        <p:nvSpPr>
          <p:cNvPr id="63" name="Rectangle 62"/>
          <p:cNvSpPr/>
          <p:nvPr/>
        </p:nvSpPr>
        <p:spPr bwMode="auto">
          <a:xfrm>
            <a:off x="953412" y="4674741"/>
            <a:ext cx="1998406" cy="91555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Physical</a:t>
            </a:r>
          </a:p>
        </p:txBody>
      </p:sp>
      <p:sp>
        <p:nvSpPr>
          <p:cNvPr id="64" name="Rectangle 63"/>
          <p:cNvSpPr/>
          <p:nvPr/>
        </p:nvSpPr>
        <p:spPr bwMode="auto">
          <a:xfrm>
            <a:off x="959262" y="3945274"/>
            <a:ext cx="1992555" cy="72946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Link</a:t>
            </a:r>
          </a:p>
        </p:txBody>
      </p:sp>
      <p:sp>
        <p:nvSpPr>
          <p:cNvPr id="67" name="Right Arrow 66"/>
          <p:cNvSpPr/>
          <p:nvPr/>
        </p:nvSpPr>
        <p:spPr bwMode="auto">
          <a:xfrm>
            <a:off x="385784" y="1948219"/>
            <a:ext cx="394447" cy="26894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86" name="Text Box 2"/>
          <p:cNvSpPr txBox="1">
            <a:spLocks noChangeArrowheads="1"/>
          </p:cNvSpPr>
          <p:nvPr/>
        </p:nvSpPr>
        <p:spPr bwMode="auto">
          <a:xfrm>
            <a:off x="426880" y="401278"/>
            <a:ext cx="2651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b="1" dirty="0">
                <a:solidFill>
                  <a:srgbClr val="FF0000"/>
                </a:solidFill>
                <a:latin typeface="Arial Narrow" panose="020B0606020202030204" pitchFamily="34" charset="0"/>
              </a:rPr>
              <a:t>Application Layer</a:t>
            </a:r>
            <a:endParaRPr lang="en-US" altLang="en-US" sz="2800" b="1" dirty="0">
              <a:solidFill>
                <a:srgbClr val="FF0000"/>
              </a:solidFill>
              <a:latin typeface="Arial Narrow" panose="020B0606020202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274C28-C95C-4C35-A491-4456D6BADE98}"/>
              </a:ext>
            </a:extLst>
          </p:cNvPr>
          <p:cNvSpPr txBox="1"/>
          <p:nvPr/>
        </p:nvSpPr>
        <p:spPr>
          <a:xfrm>
            <a:off x="3059847" y="1850403"/>
            <a:ext cx="5899218" cy="3693319"/>
          </a:xfrm>
          <a:prstGeom prst="rect">
            <a:avLst/>
          </a:prstGeom>
          <a:noFill/>
        </p:spPr>
        <p:txBody>
          <a:bodyPr wrap="square" rtlCol="0">
            <a:spAutoFit/>
          </a:bodyPr>
          <a:lstStyle/>
          <a:p>
            <a:r>
              <a:rPr lang="en-US" b="1" i="0" dirty="0"/>
              <a:t>The messages sent and received by application programs</a:t>
            </a:r>
          </a:p>
          <a:p>
            <a:endParaRPr lang="en-US" i="0" dirty="0"/>
          </a:p>
          <a:p>
            <a:r>
              <a:rPr lang="en-US" i="0" dirty="0"/>
              <a:t>The end-to-end connection as seen by a programmer</a:t>
            </a:r>
          </a:p>
          <a:p>
            <a:endParaRPr lang="en-US" i="0" dirty="0"/>
          </a:p>
          <a:p>
            <a:r>
              <a:rPr lang="en-US" i="0" dirty="0"/>
              <a:t>The decision making needed to steer a message from source to destination through an inter-network</a:t>
            </a:r>
          </a:p>
          <a:p>
            <a:endParaRPr lang="en-US" i="0" dirty="0"/>
          </a:p>
          <a:p>
            <a:r>
              <a:rPr lang="en-US" i="0" dirty="0"/>
              <a:t>The management of the physical channel for communication</a:t>
            </a:r>
          </a:p>
          <a:p>
            <a:endParaRPr lang="en-US" b="1" i="0" dirty="0"/>
          </a:p>
          <a:p>
            <a:r>
              <a:rPr lang="en-US" i="0" dirty="0"/>
              <a:t>The specification for the hardware that enables the signaling between or among devices</a:t>
            </a:r>
          </a:p>
        </p:txBody>
      </p:sp>
    </p:spTree>
    <p:extLst>
      <p:ext uri="{BB962C8B-B14F-4D97-AF65-F5344CB8AC3E}">
        <p14:creationId xmlns:p14="http://schemas.microsoft.com/office/powerpoint/2010/main" val="29751356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381000" y="417513"/>
            <a:ext cx="8382000" cy="573087"/>
          </a:xfrm>
        </p:spPr>
        <p:txBody>
          <a:bodyPr/>
          <a:lstStyle/>
          <a:p>
            <a:r>
              <a:rPr lang="en-US" sz="2800" dirty="0">
                <a:solidFill>
                  <a:srgbClr val="FF0000"/>
                </a:solidFill>
              </a:rPr>
              <a:t>Hyper Text Transport Protocol (HTTP)</a:t>
            </a:r>
          </a:p>
        </p:txBody>
      </p:sp>
      <p:sp>
        <p:nvSpPr>
          <p:cNvPr id="762883" name="Rectangle 3"/>
          <p:cNvSpPr>
            <a:spLocks noGrp="1" noChangeArrowheads="1"/>
          </p:cNvSpPr>
          <p:nvPr>
            <p:ph type="body" idx="1"/>
          </p:nvPr>
        </p:nvSpPr>
        <p:spPr>
          <a:xfrm>
            <a:off x="290513" y="1220788"/>
            <a:ext cx="8307387" cy="5408612"/>
          </a:xfrm>
        </p:spPr>
        <p:txBody>
          <a:bodyPr/>
          <a:lstStyle/>
          <a:p>
            <a:r>
              <a:rPr lang="en-US" dirty="0"/>
              <a:t>Unique name for a file: URL (Universal Resource Locator)</a:t>
            </a:r>
          </a:p>
          <a:p>
            <a:r>
              <a:rPr lang="en-US" dirty="0"/>
              <a:t>Example URL: </a:t>
            </a:r>
            <a:r>
              <a:rPr lang="en-US" dirty="0">
                <a:solidFill>
                  <a:srgbClr val="FF0000"/>
                </a:solidFill>
                <a:latin typeface="Courier New" pitchFamily="49" charset="0"/>
              </a:rPr>
              <a:t>http://www.cmu.edu:80</a:t>
            </a:r>
            <a:r>
              <a:rPr lang="en-US" dirty="0">
                <a:solidFill>
                  <a:srgbClr val="00CC66"/>
                </a:solidFill>
                <a:latin typeface="Courier New" pitchFamily="49" charset="0"/>
              </a:rPr>
              <a:t>/index.html</a:t>
            </a:r>
          </a:p>
          <a:p>
            <a:r>
              <a:rPr lang="en-US" dirty="0"/>
              <a:t>Clients use </a:t>
            </a:r>
            <a:r>
              <a:rPr lang="en-US" i="1" dirty="0">
                <a:solidFill>
                  <a:srgbClr val="000000"/>
                </a:solidFill>
              </a:rPr>
              <a:t>prefix</a:t>
            </a:r>
            <a:r>
              <a:rPr lang="en-US" i="1" dirty="0"/>
              <a:t> </a:t>
            </a:r>
            <a:r>
              <a:rPr lang="en-US" dirty="0"/>
              <a:t>(</a:t>
            </a:r>
            <a:r>
              <a:rPr lang="en-US" dirty="0">
                <a:solidFill>
                  <a:srgbClr val="FF0000"/>
                </a:solidFill>
                <a:latin typeface="Courier New" pitchFamily="49" charset="0"/>
              </a:rPr>
              <a:t>http://www.cmu.edu:80</a:t>
            </a:r>
            <a:r>
              <a:rPr lang="en-US" dirty="0"/>
              <a:t>) to infer:</a:t>
            </a:r>
          </a:p>
          <a:p>
            <a:pPr lvl="1"/>
            <a:r>
              <a:rPr lang="en-US" dirty="0"/>
              <a:t>What kind (protocol) of server to contact (HTTP)</a:t>
            </a:r>
          </a:p>
          <a:p>
            <a:pPr lvl="1"/>
            <a:r>
              <a:rPr lang="en-US" dirty="0"/>
              <a:t>Where the server is (</a:t>
            </a:r>
            <a:r>
              <a:rPr lang="en-US" b="1" dirty="0">
                <a:latin typeface="Courier New" pitchFamily="49" charset="0"/>
              </a:rPr>
              <a:t>www.cmu.edu</a:t>
            </a:r>
            <a:r>
              <a:rPr lang="en-US" dirty="0"/>
              <a:t>)</a:t>
            </a:r>
          </a:p>
          <a:p>
            <a:pPr lvl="1"/>
            <a:r>
              <a:rPr lang="en-US" dirty="0"/>
              <a:t>What port it is listening on (80)</a:t>
            </a:r>
          </a:p>
          <a:p>
            <a:r>
              <a:rPr lang="en-US" dirty="0"/>
              <a:t>Servers use </a:t>
            </a:r>
            <a:r>
              <a:rPr lang="en-US" i="1" dirty="0">
                <a:solidFill>
                  <a:srgbClr val="000000"/>
                </a:solidFill>
              </a:rPr>
              <a:t>suffix</a:t>
            </a:r>
            <a:r>
              <a:rPr lang="en-US" dirty="0"/>
              <a:t> (</a:t>
            </a:r>
            <a:r>
              <a:rPr lang="en-US" dirty="0">
                <a:solidFill>
                  <a:srgbClr val="00CC66"/>
                </a:solidFill>
                <a:latin typeface="Courier New" pitchFamily="49" charset="0"/>
              </a:rPr>
              <a:t>/index.html</a:t>
            </a:r>
            <a:r>
              <a:rPr lang="en-US" dirty="0"/>
              <a:t>) to:</a:t>
            </a:r>
          </a:p>
          <a:p>
            <a:pPr lvl="1"/>
            <a:r>
              <a:rPr lang="en-US" dirty="0"/>
              <a:t>Determine if request is for static or dynamic content.</a:t>
            </a:r>
          </a:p>
          <a:p>
            <a:pPr lvl="2"/>
            <a:r>
              <a:rPr lang="en-US" dirty="0"/>
              <a:t>No hard and fast rules for this</a:t>
            </a:r>
          </a:p>
          <a:p>
            <a:pPr lvl="2"/>
            <a:r>
              <a:rPr lang="en-US" dirty="0"/>
              <a:t>One convention: executables reside in </a:t>
            </a:r>
            <a:r>
              <a:rPr lang="en-US" b="1" dirty="0" err="1">
                <a:latin typeface="Courier New" pitchFamily="49" charset="0"/>
              </a:rPr>
              <a:t>cgi</a:t>
            </a:r>
            <a:r>
              <a:rPr lang="en-US" b="1" dirty="0">
                <a:latin typeface="Courier New" pitchFamily="49" charset="0"/>
              </a:rPr>
              <a:t>-bin</a:t>
            </a:r>
            <a:r>
              <a:rPr lang="en-US" dirty="0">
                <a:latin typeface="Courier New" pitchFamily="49" charset="0"/>
              </a:rPr>
              <a:t> </a:t>
            </a:r>
            <a:r>
              <a:rPr lang="en-US" dirty="0"/>
              <a:t>directory</a:t>
            </a:r>
          </a:p>
          <a:p>
            <a:pPr lvl="1"/>
            <a:r>
              <a:rPr lang="en-US" dirty="0"/>
              <a:t>Find file on file system</a:t>
            </a:r>
          </a:p>
          <a:p>
            <a:pPr lvl="2"/>
            <a:r>
              <a:rPr lang="en-US" dirty="0"/>
              <a:t>Initial “</a:t>
            </a:r>
            <a:r>
              <a:rPr lang="en-US" b="1" dirty="0">
                <a:latin typeface="Courier New" pitchFamily="49" charset="0"/>
              </a:rPr>
              <a:t>/</a:t>
            </a:r>
            <a:r>
              <a:rPr lang="en-US" dirty="0"/>
              <a:t>” in suffix denotes home directory for requested content.</a:t>
            </a:r>
          </a:p>
          <a:p>
            <a:pPr lvl="2"/>
            <a:r>
              <a:rPr lang="en-US" dirty="0"/>
              <a:t>Minimal suffix is “</a:t>
            </a:r>
            <a:r>
              <a:rPr lang="en-US" b="1" dirty="0">
                <a:latin typeface="Courier New" pitchFamily="49" charset="0"/>
              </a:rPr>
              <a:t>/</a:t>
            </a:r>
            <a:r>
              <a:rPr lang="en-US" dirty="0"/>
              <a:t>”, which server expands to configured default filename (usually, </a:t>
            </a:r>
            <a:r>
              <a:rPr lang="en-US" b="1" dirty="0" err="1">
                <a:latin typeface="Courier New" pitchFamily="49" charset="0"/>
              </a:rPr>
              <a:t>index.html</a:t>
            </a:r>
            <a:r>
              <a:rPr lang="en-US" dirty="0"/>
              <a:t>)	</a:t>
            </a:r>
          </a:p>
          <a:p>
            <a:pPr lvl="1"/>
            <a:endParaRPr lang="en-US" dirty="0"/>
          </a:p>
        </p:txBody>
      </p:sp>
      <p:sp>
        <p:nvSpPr>
          <p:cNvPr id="4" name="Rectangle 3">
            <a:extLst>
              <a:ext uri="{FF2B5EF4-FFF2-40B4-BE49-F238E27FC236}">
                <a16:creationId xmlns:a16="http://schemas.microsoft.com/office/drawing/2014/main" id="{12FF5F56-5AF6-4ED1-A375-26533BF122BE}"/>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54973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381000" y="381000"/>
            <a:ext cx="5888038" cy="573088"/>
          </a:xfrm>
        </p:spPr>
        <p:txBody>
          <a:bodyPr/>
          <a:lstStyle/>
          <a:p>
            <a:r>
              <a:rPr lang="en-US" sz="2800" dirty="0">
                <a:solidFill>
                  <a:srgbClr val="FF0000"/>
                </a:solidFill>
              </a:rPr>
              <a:t>HTTP Requests</a:t>
            </a:r>
          </a:p>
        </p:txBody>
      </p:sp>
      <p:sp>
        <p:nvSpPr>
          <p:cNvPr id="764931" name="Rectangle 3"/>
          <p:cNvSpPr>
            <a:spLocks noGrp="1" noChangeArrowheads="1"/>
          </p:cNvSpPr>
          <p:nvPr>
            <p:ph type="body" idx="1"/>
          </p:nvPr>
        </p:nvSpPr>
        <p:spPr>
          <a:xfrm>
            <a:off x="396875" y="1362074"/>
            <a:ext cx="8289925" cy="5191125"/>
          </a:xfrm>
          <a:ln/>
        </p:spPr>
        <p:txBody>
          <a:bodyPr/>
          <a:lstStyle/>
          <a:p>
            <a:r>
              <a:rPr lang="en-US" dirty="0"/>
              <a:t>HTTP request is a </a:t>
            </a:r>
            <a:r>
              <a:rPr lang="en-US" i="1" dirty="0">
                <a:solidFill>
                  <a:srgbClr val="FF0000"/>
                </a:solidFill>
              </a:rPr>
              <a:t>request line</a:t>
            </a:r>
            <a:r>
              <a:rPr lang="en-US" dirty="0"/>
              <a:t>, followed by zero or more </a:t>
            </a:r>
            <a:r>
              <a:rPr lang="en-US" i="1" dirty="0">
                <a:solidFill>
                  <a:srgbClr val="FF0000"/>
                </a:solidFill>
              </a:rPr>
              <a:t>request headers</a:t>
            </a:r>
          </a:p>
          <a:p>
            <a:endParaRPr lang="en-US" dirty="0"/>
          </a:p>
          <a:p>
            <a:r>
              <a:rPr lang="en-US" dirty="0"/>
              <a:t>Request line: </a:t>
            </a:r>
            <a:r>
              <a:rPr lang="en-US" dirty="0">
                <a:latin typeface="Courier New" pitchFamily="49" charset="0"/>
              </a:rPr>
              <a:t>&lt;method&gt; &lt;</a:t>
            </a:r>
            <a:r>
              <a:rPr lang="en-US" dirty="0" err="1">
                <a:latin typeface="Courier New" pitchFamily="49" charset="0"/>
              </a:rPr>
              <a:t>uri</a:t>
            </a:r>
            <a:r>
              <a:rPr lang="en-US" dirty="0">
                <a:latin typeface="Courier New" pitchFamily="49" charset="0"/>
              </a:rPr>
              <a:t>&gt; &lt;version&gt;</a:t>
            </a:r>
          </a:p>
          <a:p>
            <a:pPr lvl="1"/>
            <a:r>
              <a:rPr lang="en-US" b="1" dirty="0">
                <a:latin typeface="Courier New" pitchFamily="49" charset="0"/>
              </a:rPr>
              <a:t>&lt;method&gt; </a:t>
            </a:r>
            <a:r>
              <a:rPr lang="en-US" dirty="0"/>
              <a:t>is one of  </a:t>
            </a:r>
            <a:r>
              <a:rPr lang="en-US" b="1" dirty="0">
                <a:latin typeface="Courier New" pitchFamily="49" charset="0"/>
              </a:rPr>
              <a:t>GET</a:t>
            </a:r>
            <a:r>
              <a:rPr lang="en-US" dirty="0">
                <a:latin typeface="Courier New" pitchFamily="49" charset="0"/>
              </a:rPr>
              <a:t>, </a:t>
            </a:r>
            <a:r>
              <a:rPr lang="en-US" b="1" dirty="0">
                <a:latin typeface="Courier New" pitchFamily="49" charset="0"/>
              </a:rPr>
              <a:t>POST</a:t>
            </a:r>
            <a:r>
              <a:rPr lang="en-US" dirty="0">
                <a:latin typeface="Courier New" pitchFamily="49" charset="0"/>
              </a:rPr>
              <a:t>, </a:t>
            </a:r>
            <a:r>
              <a:rPr lang="en-US" b="1" dirty="0">
                <a:latin typeface="Courier New" pitchFamily="49" charset="0"/>
              </a:rPr>
              <a:t>OPTIONS</a:t>
            </a:r>
            <a:r>
              <a:rPr lang="en-US" dirty="0">
                <a:latin typeface="Courier New" pitchFamily="49" charset="0"/>
              </a:rPr>
              <a:t>, </a:t>
            </a:r>
            <a:r>
              <a:rPr lang="en-US" b="1" dirty="0">
                <a:latin typeface="Courier New" pitchFamily="49" charset="0"/>
              </a:rPr>
              <a:t>HEAD</a:t>
            </a:r>
            <a:r>
              <a:rPr lang="en-US" dirty="0">
                <a:latin typeface="Courier New" pitchFamily="49" charset="0"/>
              </a:rPr>
              <a:t>, </a:t>
            </a:r>
            <a:r>
              <a:rPr lang="en-US" b="1" dirty="0">
                <a:latin typeface="Courier New" pitchFamily="49" charset="0"/>
              </a:rPr>
              <a:t>PUT</a:t>
            </a:r>
            <a:r>
              <a:rPr lang="en-US" dirty="0">
                <a:latin typeface="Courier New" pitchFamily="49" charset="0"/>
              </a:rPr>
              <a:t>, </a:t>
            </a:r>
            <a:r>
              <a:rPr lang="en-US" b="1" dirty="0">
                <a:latin typeface="Courier New" pitchFamily="49" charset="0"/>
              </a:rPr>
              <a:t>DELETE</a:t>
            </a:r>
            <a:r>
              <a:rPr lang="en-US" dirty="0">
                <a:latin typeface="Courier New" pitchFamily="49" charset="0"/>
              </a:rPr>
              <a:t>, </a:t>
            </a:r>
            <a:r>
              <a:rPr lang="en-US" dirty="0"/>
              <a:t>or</a:t>
            </a:r>
            <a:r>
              <a:rPr lang="en-US" dirty="0">
                <a:latin typeface="Courier New" pitchFamily="49" charset="0"/>
              </a:rPr>
              <a:t> </a:t>
            </a:r>
            <a:r>
              <a:rPr lang="en-US" b="1" dirty="0">
                <a:latin typeface="Courier New" pitchFamily="49" charset="0"/>
              </a:rPr>
              <a:t>TRACE</a:t>
            </a:r>
          </a:p>
          <a:p>
            <a:pPr lvl="1"/>
            <a:r>
              <a:rPr lang="en-US" b="1" dirty="0">
                <a:latin typeface="Courier New" pitchFamily="49" charset="0"/>
              </a:rPr>
              <a:t>&lt;</a:t>
            </a:r>
            <a:r>
              <a:rPr lang="en-US" b="1" dirty="0" err="1">
                <a:latin typeface="Courier New" pitchFamily="49" charset="0"/>
              </a:rPr>
              <a:t>uri</a:t>
            </a:r>
            <a:r>
              <a:rPr lang="en-US" b="1" dirty="0">
                <a:latin typeface="Courier New" pitchFamily="49" charset="0"/>
              </a:rPr>
              <a:t>&gt;</a:t>
            </a:r>
            <a:r>
              <a:rPr lang="en-US" b="1" dirty="0"/>
              <a:t> </a:t>
            </a:r>
            <a:r>
              <a:rPr lang="en-US" dirty="0"/>
              <a:t>is typically URL for proxies, URL suffix for servers</a:t>
            </a:r>
          </a:p>
          <a:p>
            <a:pPr lvl="2"/>
            <a:r>
              <a:rPr lang="en-US" dirty="0"/>
              <a:t>A URL is a type of URI (Uniform Resource Identifier)</a:t>
            </a:r>
          </a:p>
          <a:p>
            <a:pPr lvl="2"/>
            <a:r>
              <a:rPr lang="en-US" dirty="0"/>
              <a:t>See </a:t>
            </a:r>
            <a:r>
              <a:rPr lang="en-US" dirty="0">
                <a:hlinkClick r:id="rId3"/>
              </a:rPr>
              <a:t>http://www.ietf.org/rfc/rfc2396.txt</a:t>
            </a:r>
            <a:endParaRPr lang="en-US" dirty="0"/>
          </a:p>
          <a:p>
            <a:pPr lvl="1"/>
            <a:r>
              <a:rPr lang="en-US" b="1" dirty="0">
                <a:latin typeface="Courier New" pitchFamily="49" charset="0"/>
              </a:rPr>
              <a:t>&lt;version&gt;</a:t>
            </a:r>
            <a:r>
              <a:rPr lang="en-US" b="1" dirty="0"/>
              <a:t> </a:t>
            </a:r>
            <a:r>
              <a:rPr lang="en-US" dirty="0"/>
              <a:t>is HTTP version of request (</a:t>
            </a:r>
            <a:r>
              <a:rPr lang="en-US" b="1" dirty="0">
                <a:latin typeface="Courier New" pitchFamily="49" charset="0"/>
              </a:rPr>
              <a:t>HTTP/1.0</a:t>
            </a:r>
            <a:r>
              <a:rPr lang="en-US" dirty="0"/>
              <a:t> or </a:t>
            </a:r>
            <a:r>
              <a:rPr lang="en-US" b="1" dirty="0">
                <a:latin typeface="Courier New" pitchFamily="49" charset="0"/>
              </a:rPr>
              <a:t>HTTP/1.1</a:t>
            </a:r>
            <a:r>
              <a:rPr lang="en-US" dirty="0"/>
              <a:t>)</a:t>
            </a:r>
          </a:p>
          <a:p>
            <a:endParaRPr lang="en-US" dirty="0"/>
          </a:p>
          <a:p>
            <a:r>
              <a:rPr lang="en-US" dirty="0"/>
              <a:t>Request headers: </a:t>
            </a:r>
            <a:r>
              <a:rPr lang="en-US" dirty="0">
                <a:latin typeface="Courier New" pitchFamily="49" charset="0"/>
              </a:rPr>
              <a:t>&lt;header name&gt;: &lt;header data</a:t>
            </a:r>
            <a:r>
              <a:rPr lang="en-US" dirty="0"/>
              <a:t>&gt;</a:t>
            </a:r>
          </a:p>
          <a:p>
            <a:pPr lvl="1"/>
            <a:r>
              <a:rPr lang="en-US" dirty="0"/>
              <a:t>Provide additional information to the server</a:t>
            </a:r>
          </a:p>
          <a:p>
            <a:pPr lvl="1"/>
            <a:endParaRPr lang="en-US" dirty="0">
              <a:latin typeface="Courier New" pitchFamily="49" charset="0"/>
            </a:endParaRPr>
          </a:p>
        </p:txBody>
      </p:sp>
      <p:sp>
        <p:nvSpPr>
          <p:cNvPr id="4" name="Rectangle 3">
            <a:extLst>
              <a:ext uri="{FF2B5EF4-FFF2-40B4-BE49-F238E27FC236}">
                <a16:creationId xmlns:a16="http://schemas.microsoft.com/office/drawing/2014/main" id="{18C6542F-048E-447F-9340-B90029319939}"/>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987209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381000" y="417513"/>
            <a:ext cx="6154738" cy="573087"/>
          </a:xfrm>
        </p:spPr>
        <p:txBody>
          <a:bodyPr/>
          <a:lstStyle/>
          <a:p>
            <a:r>
              <a:rPr lang="en-US" sz="2800" dirty="0"/>
              <a:t>HTTP Responses</a:t>
            </a:r>
          </a:p>
        </p:txBody>
      </p:sp>
      <p:sp>
        <p:nvSpPr>
          <p:cNvPr id="768003" name="Rectangle 3"/>
          <p:cNvSpPr>
            <a:spLocks noGrp="1" noChangeArrowheads="1"/>
          </p:cNvSpPr>
          <p:nvPr>
            <p:ph type="body" idx="1"/>
          </p:nvPr>
        </p:nvSpPr>
        <p:spPr>
          <a:xfrm>
            <a:off x="444500" y="1066800"/>
            <a:ext cx="8699500" cy="5570330"/>
          </a:xfrm>
        </p:spPr>
        <p:txBody>
          <a:bodyPr/>
          <a:lstStyle/>
          <a:p>
            <a:pPr>
              <a:lnSpc>
                <a:spcPct val="85000"/>
              </a:lnSpc>
            </a:pPr>
            <a:r>
              <a:rPr lang="en-US" dirty="0"/>
              <a:t>HTTP response is a </a:t>
            </a:r>
            <a:r>
              <a:rPr lang="en-US" i="1" dirty="0">
                <a:solidFill>
                  <a:srgbClr val="FF0000"/>
                </a:solidFill>
              </a:rPr>
              <a:t>response line</a:t>
            </a:r>
            <a:r>
              <a:rPr lang="en-US" dirty="0"/>
              <a:t> followed by zero or more </a:t>
            </a:r>
            <a:r>
              <a:rPr lang="en-US" i="1" dirty="0">
                <a:solidFill>
                  <a:srgbClr val="FF0000"/>
                </a:solidFill>
              </a:rPr>
              <a:t>response headers</a:t>
            </a:r>
            <a:r>
              <a:rPr lang="en-US" dirty="0"/>
              <a:t>, possibly followed by </a:t>
            </a:r>
            <a:r>
              <a:rPr lang="en-US" i="1" dirty="0">
                <a:solidFill>
                  <a:srgbClr val="FF0000"/>
                </a:solidFill>
              </a:rPr>
              <a:t>content</a:t>
            </a:r>
            <a:r>
              <a:rPr lang="en-US" dirty="0"/>
              <a:t>, with blank line (“</a:t>
            </a:r>
            <a:r>
              <a:rPr lang="en-US" dirty="0">
                <a:latin typeface="Courier New"/>
                <a:cs typeface="Courier New"/>
              </a:rPr>
              <a:t>\r\n</a:t>
            </a:r>
            <a:r>
              <a:rPr lang="en-US" dirty="0"/>
              <a:t>”) separating headers from content. </a:t>
            </a:r>
          </a:p>
          <a:p>
            <a:pPr>
              <a:lnSpc>
                <a:spcPct val="85000"/>
              </a:lnSpc>
            </a:pPr>
            <a:endParaRPr lang="en-US" dirty="0"/>
          </a:p>
          <a:p>
            <a:pPr>
              <a:lnSpc>
                <a:spcPct val="85000"/>
              </a:lnSpc>
            </a:pPr>
            <a:r>
              <a:rPr lang="en-US" dirty="0"/>
              <a:t>Response line: </a:t>
            </a:r>
          </a:p>
          <a:p>
            <a:pPr>
              <a:lnSpc>
                <a:spcPct val="85000"/>
              </a:lnSpc>
              <a:buNone/>
            </a:pPr>
            <a:r>
              <a:rPr lang="en-US" dirty="0"/>
              <a:t>		</a:t>
            </a:r>
            <a:r>
              <a:rPr lang="en-US" dirty="0">
                <a:latin typeface="Courier New" pitchFamily="49" charset="0"/>
              </a:rPr>
              <a:t>&lt;version&gt; &lt;status code&gt; &lt;status </a:t>
            </a:r>
            <a:r>
              <a:rPr lang="en-US" dirty="0" err="1">
                <a:latin typeface="Courier New" pitchFamily="49" charset="0"/>
              </a:rPr>
              <a:t>msg</a:t>
            </a:r>
            <a:r>
              <a:rPr lang="en-US" dirty="0">
                <a:latin typeface="Courier New" pitchFamily="49" charset="0"/>
              </a:rPr>
              <a:t>&gt;</a:t>
            </a:r>
          </a:p>
          <a:p>
            <a:pPr lvl="1">
              <a:lnSpc>
                <a:spcPct val="90000"/>
              </a:lnSpc>
            </a:pPr>
            <a:r>
              <a:rPr lang="en-US" dirty="0"/>
              <a:t>&lt;version&gt; is HTTP version of the response</a:t>
            </a:r>
          </a:p>
          <a:p>
            <a:pPr lvl="1">
              <a:lnSpc>
                <a:spcPct val="90000"/>
              </a:lnSpc>
            </a:pPr>
            <a:r>
              <a:rPr lang="en-US" dirty="0"/>
              <a:t>&lt;status code&gt; is numeric status</a:t>
            </a:r>
          </a:p>
          <a:p>
            <a:pPr lvl="1">
              <a:lnSpc>
                <a:spcPct val="90000"/>
              </a:lnSpc>
            </a:pPr>
            <a:r>
              <a:rPr lang="en-US" dirty="0"/>
              <a:t>&lt;status </a:t>
            </a:r>
            <a:r>
              <a:rPr lang="en-US" dirty="0" err="1"/>
              <a:t>msg</a:t>
            </a:r>
            <a:r>
              <a:rPr lang="en-US" dirty="0"/>
              <a:t>&gt; is corresponding English text</a:t>
            </a:r>
          </a:p>
          <a:p>
            <a:pPr lvl="2">
              <a:lnSpc>
                <a:spcPct val="97000"/>
              </a:lnSpc>
            </a:pPr>
            <a:r>
              <a:rPr lang="en-US" b="1" dirty="0">
                <a:latin typeface="Courier New" panose="02070309020205020404" pitchFamily="49" charset="0"/>
                <a:cs typeface="Courier New" panose="02070309020205020404" pitchFamily="49" charset="0"/>
              </a:rPr>
              <a:t>200 	OK</a:t>
            </a:r>
            <a:r>
              <a:rPr lang="en-US" dirty="0"/>
              <a:t>		Request was handled without error</a:t>
            </a:r>
          </a:p>
          <a:p>
            <a:pPr lvl="2">
              <a:lnSpc>
                <a:spcPct val="97000"/>
              </a:lnSpc>
            </a:pPr>
            <a:r>
              <a:rPr lang="en-US" b="1" dirty="0">
                <a:latin typeface="Courier New" panose="02070309020205020404" pitchFamily="49" charset="0"/>
                <a:cs typeface="Courier New" panose="02070309020205020404" pitchFamily="49" charset="0"/>
              </a:rPr>
              <a:t>301	Moved</a:t>
            </a:r>
            <a:r>
              <a:rPr lang="en-US" dirty="0"/>
              <a:t>		Provide alternate URL</a:t>
            </a:r>
          </a:p>
          <a:p>
            <a:pPr lvl="2">
              <a:lnSpc>
                <a:spcPct val="97000"/>
              </a:lnSpc>
            </a:pPr>
            <a:r>
              <a:rPr lang="en-US" b="1" dirty="0">
                <a:latin typeface="Courier New" panose="02070309020205020404" pitchFamily="49" charset="0"/>
                <a:cs typeface="Courier New" panose="02070309020205020404" pitchFamily="49" charset="0"/>
              </a:rPr>
              <a:t>404	Not found</a:t>
            </a:r>
            <a:r>
              <a:rPr lang="en-US" dirty="0"/>
              <a:t>	Server couldn’t find the file</a:t>
            </a:r>
          </a:p>
          <a:p>
            <a:pPr>
              <a:lnSpc>
                <a:spcPct val="85000"/>
              </a:lnSpc>
            </a:pPr>
            <a:r>
              <a:rPr lang="en-US" dirty="0"/>
              <a:t>Response headers: </a:t>
            </a:r>
            <a:r>
              <a:rPr lang="en-US" dirty="0">
                <a:latin typeface="Courier New" pitchFamily="49" charset="0"/>
              </a:rPr>
              <a:t>&lt;header name&gt;: &lt;header data&gt;</a:t>
            </a:r>
          </a:p>
          <a:p>
            <a:pPr lvl="1">
              <a:lnSpc>
                <a:spcPct val="90000"/>
              </a:lnSpc>
            </a:pPr>
            <a:r>
              <a:rPr lang="en-US" dirty="0"/>
              <a:t>Provide additional information about response</a:t>
            </a:r>
          </a:p>
          <a:p>
            <a:pPr lvl="1">
              <a:lnSpc>
                <a:spcPct val="90000"/>
              </a:lnSpc>
            </a:pPr>
            <a:r>
              <a:rPr lang="en-US" b="1" dirty="0">
                <a:latin typeface="Courier New" pitchFamily="49" charset="0"/>
              </a:rPr>
              <a:t>Content-Type</a:t>
            </a:r>
            <a:r>
              <a:rPr lang="en-US" dirty="0">
                <a:latin typeface="Courier New" pitchFamily="49" charset="0"/>
              </a:rPr>
              <a:t>: </a:t>
            </a:r>
            <a:r>
              <a:rPr lang="en-US" dirty="0"/>
              <a:t>MIME type of content in response body</a:t>
            </a:r>
          </a:p>
          <a:p>
            <a:pPr lvl="1">
              <a:lnSpc>
                <a:spcPct val="90000"/>
              </a:lnSpc>
            </a:pPr>
            <a:r>
              <a:rPr lang="en-US" b="1" dirty="0">
                <a:latin typeface="Courier New" pitchFamily="49" charset="0"/>
              </a:rPr>
              <a:t>Content-Length</a:t>
            </a:r>
            <a:r>
              <a:rPr lang="en-US" dirty="0">
                <a:latin typeface="Courier New" pitchFamily="49" charset="0"/>
              </a:rPr>
              <a:t>: </a:t>
            </a:r>
            <a:r>
              <a:rPr lang="en-US" dirty="0"/>
              <a:t>Length of content in response body</a:t>
            </a:r>
          </a:p>
          <a:p>
            <a:pPr>
              <a:lnSpc>
                <a:spcPct val="85000"/>
              </a:lnSpc>
            </a:pPr>
            <a:endParaRPr lang="en-US" dirty="0"/>
          </a:p>
        </p:txBody>
      </p:sp>
      <p:sp>
        <p:nvSpPr>
          <p:cNvPr id="4" name="Rectangle 3">
            <a:extLst>
              <a:ext uri="{FF2B5EF4-FFF2-40B4-BE49-F238E27FC236}">
                <a16:creationId xmlns:a16="http://schemas.microsoft.com/office/drawing/2014/main" id="{DD830D0E-3942-4777-ABC2-629E00882BE9}"/>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0340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0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0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0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a:xfrm>
            <a:off x="381000" y="417513"/>
            <a:ext cx="8477630" cy="573087"/>
          </a:xfrm>
        </p:spPr>
        <p:txBody>
          <a:bodyPr/>
          <a:lstStyle/>
          <a:p>
            <a:r>
              <a:rPr lang="en-US" dirty="0"/>
              <a:t>Example HTTP Transaction</a:t>
            </a:r>
          </a:p>
        </p:txBody>
      </p:sp>
      <p:sp>
        <p:nvSpPr>
          <p:cNvPr id="763907" name="Rectangle 3"/>
          <p:cNvSpPr>
            <a:spLocks noChangeArrowheads="1"/>
          </p:cNvSpPr>
          <p:nvPr/>
        </p:nvSpPr>
        <p:spPr bwMode="auto">
          <a:xfrm>
            <a:off x="0" y="1206500"/>
            <a:ext cx="9144000" cy="4478149"/>
          </a:xfrm>
          <a:prstGeom prst="rect">
            <a:avLst/>
          </a:prstGeom>
          <a:solidFill>
            <a:srgbClr val="D9D9D9"/>
          </a:solidFill>
          <a:ln w="25400">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err="1">
                <a:ln>
                  <a:noFill/>
                </a:ln>
                <a:solidFill>
                  <a:srgbClr val="000000"/>
                </a:solidFill>
                <a:effectLst/>
                <a:uLnTx/>
                <a:uFillTx/>
                <a:latin typeface="Courier New"/>
                <a:ea typeface="+mn-ea"/>
                <a:cs typeface="Courier New"/>
              </a:rPr>
              <a:t>whaleshark</a:t>
            </a: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&gt; telnet </a:t>
            </a:r>
            <a:r>
              <a:rPr kumimoji="0" lang="en-US" sz="1500" b="1" i="0" u="none" strike="noStrike" kern="1200" cap="none" spc="0" normalizeH="0" baseline="0" noProof="0" dirty="0" err="1">
                <a:ln>
                  <a:noFill/>
                </a:ln>
                <a:solidFill>
                  <a:srgbClr val="000000"/>
                </a:solidFill>
                <a:effectLst/>
                <a:uLnTx/>
                <a:uFillTx/>
                <a:latin typeface="Courier New"/>
                <a:ea typeface="+mn-ea"/>
                <a:cs typeface="Courier New"/>
              </a:rPr>
              <a:t>www.cmu.edu</a:t>
            </a: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 80       </a:t>
            </a:r>
            <a:r>
              <a:rPr kumimoji="0" lang="en-US" sz="1500" b="1" i="0" u="none" strike="noStrike" kern="1200" cap="none" spc="0" normalizeH="0" baseline="0" noProof="0" dirty="0">
                <a:ln>
                  <a:noFill/>
                </a:ln>
                <a:solidFill>
                  <a:srgbClr val="FF0000"/>
                </a:solidFill>
                <a:effectLst/>
                <a:uLnTx/>
                <a:uFillTx/>
                <a:latin typeface="Courier New"/>
                <a:ea typeface="+mn-ea"/>
                <a:cs typeface="Courier New"/>
              </a:rPr>
              <a:t>Client: open connection to server </a:t>
            </a:r>
            <a:endParaRPr kumimoji="0" lang="en-US"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Trying 128.2.42.52...</a:t>
            </a:r>
            <a:r>
              <a:rPr kumimoji="0" lang="en-US" sz="1500" b="1" i="0" u="none" strike="noStrike" kern="1200" cap="none" spc="0" normalizeH="0" baseline="0" noProof="0" dirty="0">
                <a:ln>
                  <a:noFill/>
                </a:ln>
                <a:solidFill>
                  <a:srgbClr val="FF0000"/>
                </a:solidFill>
                <a:effectLst/>
                <a:uLnTx/>
                <a:uFillTx/>
                <a:latin typeface="Courier New"/>
                <a:ea typeface="+mn-ea"/>
                <a:cs typeface="Courier New"/>
              </a:rPr>
              <a:t>                   Telnet prints 3 lines to terminal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Connected to WWW-CMU-PROD-</a:t>
            </a:r>
            <a:r>
              <a:rPr kumimoji="0" lang="en-US" sz="1500" b="1" i="0" u="none" strike="noStrike" kern="1200" cap="none" spc="0" normalizeH="0" baseline="0" noProof="0" dirty="0" err="1">
                <a:ln>
                  <a:noFill/>
                </a:ln>
                <a:solidFill>
                  <a:srgbClr val="000000"/>
                </a:solidFill>
                <a:effectLst/>
                <a:uLnTx/>
                <a:uFillTx/>
                <a:latin typeface="Courier New"/>
                <a:ea typeface="+mn-ea"/>
                <a:cs typeface="Courier New"/>
              </a:rPr>
              <a:t>VIP.ANDREW.cmu.edu</a:t>
            </a: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Escape character is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highlight>
                  <a:srgbClr val="FFFF00"/>
                </a:highlight>
                <a:uLnTx/>
                <a:uFillTx/>
                <a:latin typeface="Courier New"/>
                <a:ea typeface="+mn-ea"/>
                <a:cs typeface="Courier New"/>
              </a:rPr>
              <a:t>GET /</a:t>
            </a:r>
            <a:r>
              <a:rPr kumimoji="0" lang="en-US" sz="1500" b="1" i="0" u="none" strike="noStrike" kern="1200" cap="none" spc="0" normalizeH="0" baseline="0" noProof="0" dirty="0" err="1">
                <a:ln>
                  <a:noFill/>
                </a:ln>
                <a:solidFill>
                  <a:srgbClr val="000000"/>
                </a:solidFill>
                <a:effectLst/>
                <a:highlight>
                  <a:srgbClr val="FFFF00"/>
                </a:highlight>
                <a:uLnTx/>
                <a:uFillTx/>
                <a:latin typeface="Courier New"/>
                <a:ea typeface="+mn-ea"/>
                <a:cs typeface="Courier New"/>
              </a:rPr>
              <a:t>index.shtml</a:t>
            </a:r>
            <a:r>
              <a:rPr kumimoji="0" lang="en-US" sz="1500" b="1" i="0" u="none" strike="noStrike" kern="1200" cap="none" spc="0" normalizeH="0" baseline="0" noProof="0" dirty="0">
                <a:ln>
                  <a:noFill/>
                </a:ln>
                <a:solidFill>
                  <a:srgbClr val="000000"/>
                </a:solidFill>
                <a:effectLst/>
                <a:highlight>
                  <a:srgbClr val="FFFF00"/>
                </a:highlight>
                <a:uLnTx/>
                <a:uFillTx/>
                <a:latin typeface="Courier New"/>
                <a:ea typeface="+mn-ea"/>
                <a:cs typeface="Courier New"/>
              </a:rPr>
              <a:t> </a:t>
            </a: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HTTP/1.1               </a:t>
            </a:r>
            <a:r>
              <a:rPr kumimoji="0" lang="en-US" sz="1500" b="1" i="0" u="none" strike="noStrike" kern="1200" cap="none" spc="0" normalizeH="0" baseline="0" noProof="0" dirty="0">
                <a:ln>
                  <a:noFill/>
                </a:ln>
                <a:solidFill>
                  <a:srgbClr val="FF0000"/>
                </a:solidFill>
                <a:effectLst/>
                <a:uLnTx/>
                <a:uFillTx/>
                <a:latin typeface="Courier New"/>
                <a:ea typeface="+mn-ea"/>
                <a:cs typeface="Courier New"/>
              </a:rPr>
              <a:t>Client: request line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Host: www.cmu.edu                       </a:t>
            </a:r>
            <a:r>
              <a:rPr kumimoji="0" lang="en-US" sz="1500" b="1" i="0" u="none" strike="noStrike" kern="1200" cap="none" spc="0" normalizeH="0" baseline="0" noProof="0" dirty="0">
                <a:ln>
                  <a:noFill/>
                </a:ln>
                <a:solidFill>
                  <a:srgbClr val="FF0000"/>
                </a:solidFill>
                <a:effectLst/>
                <a:uLnTx/>
                <a:uFillTx/>
                <a:latin typeface="Courier New"/>
                <a:ea typeface="+mn-ea"/>
                <a:cs typeface="Courier New"/>
              </a:rPr>
              <a:t>Client: required HTTP/1.1 header</a:t>
            </a:r>
            <a:endParaRPr kumimoji="0" lang="en-US"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ourier New"/>
                <a:ea typeface="+mn-ea"/>
                <a:cs typeface="Courier New"/>
              </a:rPr>
              <a:t>                                        Client: blank line terminates headers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HTTP/1.1 </a:t>
            </a:r>
            <a:r>
              <a:rPr kumimoji="0" lang="en-US" sz="1500" b="1" i="0" u="none" strike="noStrike" kern="1200" cap="none" spc="0" normalizeH="0" baseline="0" noProof="0" dirty="0">
                <a:ln>
                  <a:noFill/>
                </a:ln>
                <a:solidFill>
                  <a:srgbClr val="000000"/>
                </a:solidFill>
                <a:effectLst/>
                <a:highlight>
                  <a:srgbClr val="FFFF00"/>
                </a:highlight>
                <a:uLnTx/>
                <a:uFillTx/>
                <a:latin typeface="Courier New"/>
                <a:ea typeface="+mn-ea"/>
                <a:cs typeface="Courier New"/>
              </a:rPr>
              <a:t>200 OK</a:t>
            </a: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                         </a:t>
            </a:r>
            <a:r>
              <a:rPr kumimoji="0" lang="en-US" sz="1500" b="1" i="0" u="none" strike="noStrike" kern="1200" cap="none" spc="0" normalizeH="0" baseline="0" noProof="0" dirty="0">
                <a:ln>
                  <a:noFill/>
                </a:ln>
                <a:solidFill>
                  <a:srgbClr val="0000FF"/>
                </a:solidFill>
                <a:effectLst/>
                <a:uLnTx/>
                <a:uFillTx/>
                <a:latin typeface="Courier New"/>
                <a:ea typeface="+mn-ea"/>
                <a:cs typeface="Courier New"/>
              </a:rPr>
              <a:t>Server: response line</a:t>
            </a:r>
            <a:endParaRPr kumimoji="0" lang="en-US"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00"/>
                </a:solidFill>
                <a:effectLst/>
                <a:uLnTx/>
                <a:uFillTx/>
                <a:latin typeface="Courier New"/>
                <a:ea typeface="+mn-ea"/>
                <a:cs typeface="Courier New"/>
              </a:rPr>
              <a:t>Date: Wed, 05 Nov 2014 17:37:26 GMT     </a:t>
            </a:r>
            <a:r>
              <a:rPr kumimoji="0" lang="sk-SK" sz="1500" b="1" i="0" u="none" strike="noStrike" kern="1200" cap="none" spc="0" normalizeH="0" baseline="0" noProof="0" dirty="0">
                <a:ln>
                  <a:noFill/>
                </a:ln>
                <a:solidFill>
                  <a:srgbClr val="0000FF"/>
                </a:solidFill>
                <a:effectLst/>
                <a:uLnTx/>
                <a:uFillTx/>
                <a:latin typeface="Courier New"/>
                <a:ea typeface="+mn-ea"/>
                <a:cs typeface="Courier New"/>
              </a:rPr>
              <a:t>Server: followed by 4 response headers</a:t>
            </a:r>
            <a:endParaRPr kumimoji="0" lang="sk-SK"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00"/>
                </a:solidFill>
                <a:effectLst/>
                <a:uLnTx/>
                <a:uFillTx/>
                <a:latin typeface="Courier New"/>
                <a:ea typeface="+mn-ea"/>
                <a:cs typeface="Courier New"/>
              </a:rPr>
              <a:t>Server: Apache/1.3.42 (Unix)</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00"/>
                </a:solidFill>
                <a:effectLst/>
                <a:uLnTx/>
                <a:uFillTx/>
                <a:latin typeface="Courier New"/>
                <a:ea typeface="+mn-ea"/>
                <a:cs typeface="Courier New"/>
              </a:rPr>
              <a:t>Transfer-Encoding: chunked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00"/>
                </a:solidFill>
                <a:effectLst/>
                <a:uLnTx/>
                <a:uFillTx/>
                <a:latin typeface="Courier New"/>
                <a:ea typeface="+mn-ea"/>
                <a:cs typeface="Courier New"/>
              </a:rPr>
              <a:t>Content-Type: text/html; charset=...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FF"/>
                </a:solidFill>
                <a:effectLst/>
                <a:uLnTx/>
                <a:uFillTx/>
                <a:latin typeface="Courier New"/>
                <a:ea typeface="+mn-ea"/>
                <a:cs typeface="Courier New"/>
              </a:rPr>
              <a:t>                                        Server: empty line terminates headers</a:t>
            </a:r>
            <a:endParaRPr kumimoji="0" lang="sk-SK"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00"/>
                </a:solidFill>
                <a:effectLst/>
                <a:uLnTx/>
                <a:uFillTx/>
                <a:latin typeface="Courier New"/>
                <a:ea typeface="+mn-ea"/>
                <a:cs typeface="Courier New"/>
              </a:rPr>
              <a:t>1000                                    </a:t>
            </a:r>
            <a:r>
              <a:rPr kumimoji="0" lang="sk-SK" sz="1500" b="1" i="0" u="none" strike="noStrike" kern="1200" cap="none" spc="0" normalizeH="0" baseline="0" noProof="0" dirty="0">
                <a:ln>
                  <a:noFill/>
                </a:ln>
                <a:solidFill>
                  <a:srgbClr val="0000FF"/>
                </a:solidFill>
                <a:effectLst/>
                <a:uLnTx/>
                <a:uFillTx/>
                <a:latin typeface="Courier New"/>
                <a:ea typeface="+mn-ea"/>
                <a:cs typeface="Courier New"/>
              </a:rPr>
              <a:t>Server: begin response body</a:t>
            </a:r>
            <a:endParaRPr kumimoji="0" lang="sk-SK"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00"/>
                </a:solidFill>
                <a:effectLst/>
                <a:uLnTx/>
                <a:uFillTx/>
                <a:latin typeface="Courier New"/>
                <a:ea typeface="+mn-ea"/>
                <a:cs typeface="Courier New"/>
              </a:rPr>
              <a:t>&lt;html ..&gt;                               </a:t>
            </a:r>
            <a:r>
              <a:rPr kumimoji="0" lang="sk-SK" sz="1500" b="1" i="0" u="none" strike="noStrike" kern="1200" cap="none" spc="0" normalizeH="0" baseline="0" noProof="0" dirty="0">
                <a:ln>
                  <a:noFill/>
                </a:ln>
                <a:solidFill>
                  <a:srgbClr val="0000FF"/>
                </a:solidFill>
                <a:effectLst/>
                <a:uLnTx/>
                <a:uFillTx/>
                <a:latin typeface="Courier New"/>
                <a:ea typeface="+mn-ea"/>
                <a:cs typeface="Courier New"/>
              </a:rPr>
              <a:t>Server: first line of HTML content</a:t>
            </a:r>
            <a:endParaRPr kumimoji="0" lang="sk-SK"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sz="1500" b="1" i="0" u="none" strike="noStrike" kern="1200" cap="none" spc="0" normalizeH="0" baseline="0" noProof="0" dirty="0">
                <a:ln>
                  <a:noFill/>
                </a:ln>
                <a:solidFill>
                  <a:srgbClr val="000000"/>
                </a:solidFill>
                <a:effectLst/>
                <a:uLnTx/>
                <a:uFillTx/>
                <a:latin typeface="Courier New"/>
                <a:ea typeface="+mn-ea"/>
                <a:cs typeface="Courier New"/>
              </a:rPr>
              <a:t>…</a:t>
            </a:r>
            <a:endParaRPr kumimoji="0" lang="en-US"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&lt;/html&gt;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0                                       </a:t>
            </a:r>
            <a:r>
              <a:rPr kumimoji="0" lang="sk-SK" sz="1500" b="1" i="0" u="none" strike="noStrike" kern="1200" cap="none" spc="0" normalizeH="0" baseline="0" noProof="0" dirty="0">
                <a:ln>
                  <a:noFill/>
                </a:ln>
                <a:solidFill>
                  <a:srgbClr val="0000FF"/>
                </a:solidFill>
                <a:effectLst/>
                <a:uLnTx/>
                <a:uFillTx/>
                <a:latin typeface="Courier New"/>
                <a:ea typeface="+mn-ea"/>
                <a:cs typeface="Courier New"/>
              </a:rPr>
              <a:t>Server: end response body</a:t>
            </a:r>
            <a:endParaRPr kumimoji="0" lang="sk-SK" sz="1500" b="1" i="0" u="none" strike="noStrike" kern="1200" cap="none" spc="0" normalizeH="0" baseline="0" noProof="0" dirty="0">
              <a:ln>
                <a:noFill/>
              </a:ln>
              <a:solidFill>
                <a:srgbClr val="000000"/>
              </a:solidFill>
              <a:effectLst/>
              <a:uLnTx/>
              <a:uFillTx/>
              <a:latin typeface="Courier New"/>
              <a:ea typeface="+mn-ea"/>
              <a:cs typeface="Courier New"/>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ourier New"/>
                <a:ea typeface="+mn-ea"/>
                <a:cs typeface="Courier New"/>
              </a:rPr>
              <a:t>Connection closed by foreign host.      </a:t>
            </a:r>
            <a:r>
              <a:rPr kumimoji="0" lang="sk-SK" sz="1500" b="1" i="0" u="none" strike="noStrike" kern="1200" cap="none" spc="0" normalizeH="0" baseline="0" noProof="0" dirty="0">
                <a:ln>
                  <a:noFill/>
                </a:ln>
                <a:solidFill>
                  <a:srgbClr val="0000FF"/>
                </a:solidFill>
                <a:effectLst/>
                <a:uLnTx/>
                <a:uFillTx/>
                <a:latin typeface="Courier New"/>
                <a:ea typeface="+mn-ea"/>
                <a:cs typeface="Courier New"/>
              </a:rPr>
              <a:t>Server: close connection</a:t>
            </a:r>
            <a:endParaRPr kumimoji="0" lang="sk-SK" sz="1500" b="1" i="0" u="none" strike="noStrike" kern="1200" cap="none" spc="0" normalizeH="0" baseline="0" noProof="0" dirty="0">
              <a:ln>
                <a:noFill/>
              </a:ln>
              <a:solidFill>
                <a:srgbClr val="000000"/>
              </a:solidFill>
              <a:effectLst/>
              <a:uLnTx/>
              <a:uFillTx/>
              <a:latin typeface="Courier New"/>
              <a:ea typeface="+mn-ea"/>
              <a:cs typeface="Courier New"/>
            </a:endParaRPr>
          </a:p>
        </p:txBody>
      </p:sp>
      <p:sp>
        <p:nvSpPr>
          <p:cNvPr id="4" name="Rectangle 3">
            <a:extLst>
              <a:ext uri="{FF2B5EF4-FFF2-40B4-BE49-F238E27FC236}">
                <a16:creationId xmlns:a16="http://schemas.microsoft.com/office/drawing/2014/main" id="{E482EFE6-4676-4D64-8AE9-ED2F40B6C546}"/>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400683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3A11-E5D7-49DC-9690-9667C7A23658}"/>
              </a:ext>
            </a:extLst>
          </p:cNvPr>
          <p:cNvSpPr>
            <a:spLocks noGrp="1"/>
          </p:cNvSpPr>
          <p:nvPr>
            <p:ph type="title"/>
          </p:nvPr>
        </p:nvSpPr>
        <p:spPr/>
        <p:txBody>
          <a:bodyPr/>
          <a:lstStyle/>
          <a:p>
            <a:r>
              <a:rPr lang="en-US" dirty="0"/>
              <a:t>Domain Name System</a:t>
            </a:r>
          </a:p>
        </p:txBody>
      </p:sp>
      <p:sp>
        <p:nvSpPr>
          <p:cNvPr id="3" name="Content Placeholder 2">
            <a:extLst>
              <a:ext uri="{FF2B5EF4-FFF2-40B4-BE49-F238E27FC236}">
                <a16:creationId xmlns:a16="http://schemas.microsoft.com/office/drawing/2014/main" id="{8A0AAFDF-795E-4666-9E01-081C3841EA5A}"/>
              </a:ext>
            </a:extLst>
          </p:cNvPr>
          <p:cNvSpPr>
            <a:spLocks noGrp="1"/>
          </p:cNvSpPr>
          <p:nvPr>
            <p:ph idx="1"/>
          </p:nvPr>
        </p:nvSpPr>
        <p:spPr>
          <a:xfrm>
            <a:off x="457200" y="1513114"/>
            <a:ext cx="8229600" cy="5211763"/>
          </a:xfrm>
        </p:spPr>
        <p:txBody>
          <a:bodyPr>
            <a:normAutofit fontScale="62500" lnSpcReduction="20000"/>
          </a:bodyPr>
          <a:lstStyle/>
          <a:p>
            <a:r>
              <a:rPr lang="en-US" dirty="0"/>
              <a:t>Old school</a:t>
            </a:r>
          </a:p>
          <a:p>
            <a:pPr lvl="1"/>
            <a:r>
              <a:rPr lang="en-US" dirty="0"/>
              <a:t>Let “The Keeper of All Things” know about a </a:t>
            </a:r>
            <a:r>
              <a:rPr lang="en-US" dirty="0" err="1"/>
              <a:t>hostname:IP</a:t>
            </a:r>
            <a:r>
              <a:rPr lang="en-US" dirty="0"/>
              <a:t> assignment in your organization</a:t>
            </a:r>
          </a:p>
          <a:p>
            <a:pPr lvl="1"/>
            <a:r>
              <a:rPr lang="en-US" dirty="0"/>
              <a:t>The Keeper updates a “hosts” text file with the information</a:t>
            </a:r>
          </a:p>
          <a:p>
            <a:pPr lvl="1"/>
            <a:r>
              <a:rPr lang="en-US" dirty="0"/>
              <a:t>Periodically download this file to keep your system up to date</a:t>
            </a:r>
          </a:p>
          <a:p>
            <a:pPr lvl="1"/>
            <a:r>
              <a:rPr lang="en-US" dirty="0"/>
              <a:t>Obvious scalability problems, but /</a:t>
            </a:r>
            <a:r>
              <a:rPr lang="en-US" dirty="0" err="1"/>
              <a:t>etc</a:t>
            </a:r>
            <a:r>
              <a:rPr lang="en-US" dirty="0"/>
              <a:t>/hosts still exists </a:t>
            </a:r>
            <a:r>
              <a:rPr lang="en-US" dirty="0" err="1"/>
              <a:t>vestigially</a:t>
            </a:r>
            <a:r>
              <a:rPr lang="en-US" dirty="0"/>
              <a:t> and for special cases</a:t>
            </a:r>
          </a:p>
          <a:p>
            <a:pPr lvl="1"/>
            <a:endParaRPr lang="en-US" dirty="0"/>
          </a:p>
          <a:p>
            <a:r>
              <a:rPr lang="en-US" dirty="0"/>
              <a:t>Today</a:t>
            </a:r>
          </a:p>
          <a:p>
            <a:pPr lvl="1"/>
            <a:r>
              <a:rPr lang="en-US" dirty="0"/>
              <a:t>Domain Name System (DNS) is a distributed data base that delegates assignments for information to the responsible domains and can direct queries to the servers associated with those domains. </a:t>
            </a:r>
          </a:p>
          <a:p>
            <a:pPr lvl="1"/>
            <a:r>
              <a:rPr lang="en-US" dirty="0"/>
              <a:t>Uses caching for efficiency. </a:t>
            </a:r>
          </a:p>
          <a:p>
            <a:pPr lvl="1"/>
            <a:r>
              <a:rPr lang="en-US" dirty="0"/>
              <a:t>We’ll talk about it later in detail</a:t>
            </a:r>
          </a:p>
          <a:p>
            <a:pPr marL="457200" lvl="1" indent="0">
              <a:buNone/>
            </a:pPr>
            <a:endParaRPr lang="en-US" dirty="0"/>
          </a:p>
          <a:p>
            <a:r>
              <a:rPr lang="en-US" dirty="0"/>
              <a:t>DNS isn’t technically part of the network layer.</a:t>
            </a:r>
          </a:p>
          <a:p>
            <a:pPr lvl="1"/>
            <a:r>
              <a:rPr lang="en-US" dirty="0"/>
              <a:t>It is an Application Layer Service that supports it. </a:t>
            </a:r>
          </a:p>
        </p:txBody>
      </p:sp>
    </p:spTree>
    <p:extLst>
      <p:ext uri="{BB962C8B-B14F-4D97-AF65-F5344CB8AC3E}">
        <p14:creationId xmlns:p14="http://schemas.microsoft.com/office/powerpoint/2010/main" val="791767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D58C-CDD3-4897-871A-DA3FEA6BC834}"/>
              </a:ext>
            </a:extLst>
          </p:cNvPr>
          <p:cNvSpPr>
            <a:spLocks noGrp="1"/>
          </p:cNvSpPr>
          <p:nvPr>
            <p:ph type="title"/>
          </p:nvPr>
        </p:nvSpPr>
        <p:spPr>
          <a:xfrm>
            <a:off x="457200" y="274638"/>
            <a:ext cx="8229600" cy="470238"/>
          </a:xfrm>
        </p:spPr>
        <p:txBody>
          <a:bodyPr/>
          <a:lstStyle/>
          <a:p>
            <a:pPr algn="l"/>
            <a:r>
              <a:rPr lang="en-US" sz="2800" dirty="0">
                <a:solidFill>
                  <a:srgbClr val="FF0000"/>
                </a:solidFill>
              </a:rPr>
              <a:t>DNS Example</a:t>
            </a:r>
          </a:p>
        </p:txBody>
      </p:sp>
      <p:sp>
        <p:nvSpPr>
          <p:cNvPr id="4" name="Slide Number Placeholder 3">
            <a:extLst>
              <a:ext uri="{FF2B5EF4-FFF2-40B4-BE49-F238E27FC236}">
                <a16:creationId xmlns:a16="http://schemas.microsoft.com/office/drawing/2014/main" id="{0356AEF2-CE3B-4CB5-9CFB-C809A377C345}"/>
              </a:ext>
            </a:extLst>
          </p:cNvPr>
          <p:cNvSpPr>
            <a:spLocks noGrp="1"/>
          </p:cNvSpPr>
          <p:nvPr>
            <p:ph type="sldNum" sz="quarter" idx="10"/>
          </p:nvPr>
        </p:nvSpPr>
        <p:spPr/>
        <p:txBody>
          <a:bodyPr/>
          <a:lstStyle/>
          <a:p>
            <a:pPr>
              <a:defRPr/>
            </a:pPr>
            <a:fld id="{D7D589E4-531D-418D-AA11-A32E88FAAB20}" type="slidenum">
              <a:rPr lang="en-US" altLang="en-US" smtClean="0"/>
              <a:pPr>
                <a:defRPr/>
              </a:pPr>
              <a:t>69</a:t>
            </a:fld>
            <a:r>
              <a:rPr lang="en-US" altLang="en-US"/>
              <a:t> </a:t>
            </a:r>
          </a:p>
        </p:txBody>
      </p:sp>
      <p:pic>
        <p:nvPicPr>
          <p:cNvPr id="63490" name="Picture 2">
            <a:extLst>
              <a:ext uri="{FF2B5EF4-FFF2-40B4-BE49-F238E27FC236}">
                <a16:creationId xmlns:a16="http://schemas.microsoft.com/office/drawing/2014/main" id="{88CB7471-10C6-4582-A82E-B21600B30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0041"/>
            <a:ext cx="6802776" cy="47343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5E874AF-604A-48E0-ACC8-09AE933D2AC4}"/>
              </a:ext>
            </a:extLst>
          </p:cNvPr>
          <p:cNvSpPr>
            <a:spLocks noChangeArrowheads="1"/>
          </p:cNvSpPr>
          <p:nvPr/>
        </p:nvSpPr>
        <p:spPr bwMode="auto">
          <a:xfrm>
            <a:off x="457200" y="744876"/>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8" name="TextBox 7">
            <a:extLst>
              <a:ext uri="{FF2B5EF4-FFF2-40B4-BE49-F238E27FC236}">
                <a16:creationId xmlns:a16="http://schemas.microsoft.com/office/drawing/2014/main" id="{0265AB9C-B07C-4D8B-AB43-5F26F0A090B6}"/>
              </a:ext>
            </a:extLst>
          </p:cNvPr>
          <p:cNvSpPr txBox="1"/>
          <p:nvPr/>
        </p:nvSpPr>
        <p:spPr>
          <a:xfrm>
            <a:off x="457200" y="5826314"/>
            <a:ext cx="8542962" cy="369332"/>
          </a:xfrm>
          <a:prstGeom prst="rect">
            <a:avLst/>
          </a:prstGeom>
          <a:noFill/>
        </p:spPr>
        <p:txBody>
          <a:bodyPr wrap="square">
            <a:spAutoFit/>
          </a:bodyPr>
          <a:lstStyle/>
          <a:p>
            <a:r>
              <a:rPr lang="en-US" dirty="0"/>
              <a:t>https://clouddocs.f5.com/training/community/dns/html/class4/module1/lab4.html</a:t>
            </a:r>
          </a:p>
        </p:txBody>
      </p:sp>
    </p:spTree>
    <p:extLst>
      <p:ext uri="{BB962C8B-B14F-4D97-AF65-F5344CB8AC3E}">
        <p14:creationId xmlns:p14="http://schemas.microsoft.com/office/powerpoint/2010/main" val="137803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398F5B2-5673-4465-BEE9-18D16379E688}"/>
              </a:ext>
            </a:extLst>
          </p:cNvPr>
          <p:cNvSpPr>
            <a:spLocks noGrp="1" noChangeArrowheads="1"/>
          </p:cNvSpPr>
          <p:nvPr>
            <p:ph type="title"/>
          </p:nvPr>
        </p:nvSpPr>
        <p:spPr>
          <a:xfrm>
            <a:off x="310699" y="424310"/>
            <a:ext cx="8234469" cy="697035"/>
          </a:xfrm>
        </p:spPr>
        <p:txBody>
          <a:bodyPr/>
          <a:lstStyle/>
          <a:p>
            <a:pPr algn="l"/>
            <a:r>
              <a:rPr lang="en-US" altLang="en-US" sz="2800" dirty="0">
                <a:solidFill>
                  <a:srgbClr val="002060"/>
                </a:solidFill>
              </a:rPr>
              <a:t>Old Solution: Manchester Encoding</a:t>
            </a:r>
          </a:p>
        </p:txBody>
      </p:sp>
      <p:grpSp>
        <p:nvGrpSpPr>
          <p:cNvPr id="33795" name="Group 3">
            <a:extLst>
              <a:ext uri="{FF2B5EF4-FFF2-40B4-BE49-F238E27FC236}">
                <a16:creationId xmlns:a16="http://schemas.microsoft.com/office/drawing/2014/main" id="{9D5628C3-0573-47F4-B886-95EA2BC9CB84}"/>
              </a:ext>
            </a:extLst>
          </p:cNvPr>
          <p:cNvGrpSpPr>
            <a:grpSpLocks/>
          </p:cNvGrpSpPr>
          <p:nvPr/>
        </p:nvGrpSpPr>
        <p:grpSpPr bwMode="auto">
          <a:xfrm>
            <a:off x="3628062" y="1440951"/>
            <a:ext cx="3886200" cy="1283494"/>
            <a:chOff x="1008" y="1008"/>
            <a:chExt cx="3264" cy="1078"/>
          </a:xfrm>
        </p:grpSpPr>
        <p:grpSp>
          <p:nvGrpSpPr>
            <p:cNvPr id="33796" name="Group 4">
              <a:extLst>
                <a:ext uri="{FF2B5EF4-FFF2-40B4-BE49-F238E27FC236}">
                  <a16:creationId xmlns:a16="http://schemas.microsoft.com/office/drawing/2014/main" id="{B741BA65-585B-4E07-BD27-5FF6A907AA8E}"/>
                </a:ext>
              </a:extLst>
            </p:cNvPr>
            <p:cNvGrpSpPr>
              <a:grpSpLocks/>
            </p:cNvGrpSpPr>
            <p:nvPr/>
          </p:nvGrpSpPr>
          <p:grpSpPr bwMode="auto">
            <a:xfrm>
              <a:off x="1008" y="1200"/>
              <a:ext cx="3264" cy="466"/>
              <a:chOff x="144" y="1248"/>
              <a:chExt cx="5376" cy="768"/>
            </a:xfrm>
          </p:grpSpPr>
          <p:grpSp>
            <p:nvGrpSpPr>
              <p:cNvPr id="33797" name="Group 5">
                <a:extLst>
                  <a:ext uri="{FF2B5EF4-FFF2-40B4-BE49-F238E27FC236}">
                    <a16:creationId xmlns:a16="http://schemas.microsoft.com/office/drawing/2014/main" id="{325D6324-F546-4850-BA09-154CB1731288}"/>
                  </a:ext>
                </a:extLst>
              </p:cNvPr>
              <p:cNvGrpSpPr>
                <a:grpSpLocks/>
              </p:cNvGrpSpPr>
              <p:nvPr/>
            </p:nvGrpSpPr>
            <p:grpSpPr bwMode="auto">
              <a:xfrm>
                <a:off x="1488" y="1296"/>
                <a:ext cx="1344" cy="720"/>
                <a:chOff x="3120" y="2112"/>
                <a:chExt cx="1344" cy="720"/>
              </a:xfrm>
            </p:grpSpPr>
            <p:sp>
              <p:nvSpPr>
                <p:cNvPr id="33798" name="Line 6">
                  <a:extLst>
                    <a:ext uri="{FF2B5EF4-FFF2-40B4-BE49-F238E27FC236}">
                      <a16:creationId xmlns:a16="http://schemas.microsoft.com/office/drawing/2014/main" id="{74B8ABDD-330E-48F3-B566-3062E0B3BBB7}"/>
                    </a:ext>
                  </a:extLst>
                </p:cNvPr>
                <p:cNvSpPr>
                  <a:spLocks noChangeShapeType="1"/>
                </p:cNvSpPr>
                <p:nvPr/>
              </p:nvSpPr>
              <p:spPr bwMode="auto">
                <a:xfrm>
                  <a:off x="3792" y="2832"/>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7">
                  <a:extLst>
                    <a:ext uri="{FF2B5EF4-FFF2-40B4-BE49-F238E27FC236}">
                      <a16:creationId xmlns:a16="http://schemas.microsoft.com/office/drawing/2014/main" id="{04B5C149-9AA7-4DF2-9204-E5FA4198B67D}"/>
                    </a:ext>
                  </a:extLst>
                </p:cNvPr>
                <p:cNvSpPr>
                  <a:spLocks noChangeShapeType="1"/>
                </p:cNvSpPr>
                <p:nvPr/>
              </p:nvSpPr>
              <p:spPr bwMode="auto">
                <a:xfrm flipV="1">
                  <a:off x="3792" y="2112"/>
                  <a:ext cx="0" cy="72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8">
                  <a:extLst>
                    <a:ext uri="{FF2B5EF4-FFF2-40B4-BE49-F238E27FC236}">
                      <a16:creationId xmlns:a16="http://schemas.microsoft.com/office/drawing/2014/main" id="{85A6BE45-91D0-4BB5-8386-60C95D7593DC}"/>
                    </a:ext>
                  </a:extLst>
                </p:cNvPr>
                <p:cNvSpPr>
                  <a:spLocks noChangeShapeType="1"/>
                </p:cNvSpPr>
                <p:nvPr/>
              </p:nvSpPr>
              <p:spPr bwMode="auto">
                <a:xfrm>
                  <a:off x="3120" y="2112"/>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1" name="Group 9">
                <a:extLst>
                  <a:ext uri="{FF2B5EF4-FFF2-40B4-BE49-F238E27FC236}">
                    <a16:creationId xmlns:a16="http://schemas.microsoft.com/office/drawing/2014/main" id="{9EC2FF86-1F00-4CDC-AF6D-EE57335E3A00}"/>
                  </a:ext>
                </a:extLst>
              </p:cNvPr>
              <p:cNvGrpSpPr>
                <a:grpSpLocks/>
              </p:cNvGrpSpPr>
              <p:nvPr/>
            </p:nvGrpSpPr>
            <p:grpSpPr bwMode="auto">
              <a:xfrm>
                <a:off x="4176" y="1248"/>
                <a:ext cx="1344" cy="720"/>
                <a:chOff x="624" y="2016"/>
                <a:chExt cx="1344" cy="720"/>
              </a:xfrm>
            </p:grpSpPr>
            <p:sp>
              <p:nvSpPr>
                <p:cNvPr id="33802" name="Line 10">
                  <a:extLst>
                    <a:ext uri="{FF2B5EF4-FFF2-40B4-BE49-F238E27FC236}">
                      <a16:creationId xmlns:a16="http://schemas.microsoft.com/office/drawing/2014/main" id="{95743FB0-289C-4D66-9767-83137CBA77BB}"/>
                    </a:ext>
                  </a:extLst>
                </p:cNvPr>
                <p:cNvSpPr>
                  <a:spLocks noChangeShapeType="1"/>
                </p:cNvSpPr>
                <p:nvPr/>
              </p:nvSpPr>
              <p:spPr bwMode="auto">
                <a:xfrm>
                  <a:off x="624" y="2736"/>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Line 11">
                  <a:extLst>
                    <a:ext uri="{FF2B5EF4-FFF2-40B4-BE49-F238E27FC236}">
                      <a16:creationId xmlns:a16="http://schemas.microsoft.com/office/drawing/2014/main" id="{6BD44814-791B-4A55-BBA1-F564DBF0C702}"/>
                    </a:ext>
                  </a:extLst>
                </p:cNvPr>
                <p:cNvSpPr>
                  <a:spLocks noChangeShapeType="1"/>
                </p:cNvSpPr>
                <p:nvPr/>
              </p:nvSpPr>
              <p:spPr bwMode="auto">
                <a:xfrm flipV="1">
                  <a:off x="1296" y="2016"/>
                  <a:ext cx="0" cy="72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Line 12">
                  <a:extLst>
                    <a:ext uri="{FF2B5EF4-FFF2-40B4-BE49-F238E27FC236}">
                      <a16:creationId xmlns:a16="http://schemas.microsoft.com/office/drawing/2014/main" id="{30225865-8D0D-41B0-AE84-2AE384F4C7DE}"/>
                    </a:ext>
                  </a:extLst>
                </p:cNvPr>
                <p:cNvSpPr>
                  <a:spLocks noChangeShapeType="1"/>
                </p:cNvSpPr>
                <p:nvPr/>
              </p:nvSpPr>
              <p:spPr bwMode="auto">
                <a:xfrm>
                  <a:off x="1296" y="2016"/>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5" name="Group 13">
                <a:extLst>
                  <a:ext uri="{FF2B5EF4-FFF2-40B4-BE49-F238E27FC236}">
                    <a16:creationId xmlns:a16="http://schemas.microsoft.com/office/drawing/2014/main" id="{95F67A35-B3A1-419D-9142-B6A997D39725}"/>
                  </a:ext>
                </a:extLst>
              </p:cNvPr>
              <p:cNvGrpSpPr>
                <a:grpSpLocks/>
              </p:cNvGrpSpPr>
              <p:nvPr/>
            </p:nvGrpSpPr>
            <p:grpSpPr bwMode="auto">
              <a:xfrm>
                <a:off x="144" y="1296"/>
                <a:ext cx="1344" cy="720"/>
                <a:chOff x="624" y="2016"/>
                <a:chExt cx="1344" cy="720"/>
              </a:xfrm>
            </p:grpSpPr>
            <p:sp>
              <p:nvSpPr>
                <p:cNvPr id="33806" name="Line 14">
                  <a:extLst>
                    <a:ext uri="{FF2B5EF4-FFF2-40B4-BE49-F238E27FC236}">
                      <a16:creationId xmlns:a16="http://schemas.microsoft.com/office/drawing/2014/main" id="{137F3581-549F-4969-9BA8-3EAAFD72D18D}"/>
                    </a:ext>
                  </a:extLst>
                </p:cNvPr>
                <p:cNvSpPr>
                  <a:spLocks noChangeShapeType="1"/>
                </p:cNvSpPr>
                <p:nvPr/>
              </p:nvSpPr>
              <p:spPr bwMode="auto">
                <a:xfrm>
                  <a:off x="624" y="2736"/>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Line 15">
                  <a:extLst>
                    <a:ext uri="{FF2B5EF4-FFF2-40B4-BE49-F238E27FC236}">
                      <a16:creationId xmlns:a16="http://schemas.microsoft.com/office/drawing/2014/main" id="{7D29B6EA-531E-49A8-816B-020DA06341CF}"/>
                    </a:ext>
                  </a:extLst>
                </p:cNvPr>
                <p:cNvSpPr>
                  <a:spLocks noChangeShapeType="1"/>
                </p:cNvSpPr>
                <p:nvPr/>
              </p:nvSpPr>
              <p:spPr bwMode="auto">
                <a:xfrm flipV="1">
                  <a:off x="1296" y="2016"/>
                  <a:ext cx="0" cy="72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Line 16">
                  <a:extLst>
                    <a:ext uri="{FF2B5EF4-FFF2-40B4-BE49-F238E27FC236}">
                      <a16:creationId xmlns:a16="http://schemas.microsoft.com/office/drawing/2014/main" id="{C4AFF044-751F-4E6A-8D04-A7009DB4BB73}"/>
                    </a:ext>
                  </a:extLst>
                </p:cNvPr>
                <p:cNvSpPr>
                  <a:spLocks noChangeShapeType="1"/>
                </p:cNvSpPr>
                <p:nvPr/>
              </p:nvSpPr>
              <p:spPr bwMode="auto">
                <a:xfrm>
                  <a:off x="1296" y="2016"/>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9" name="Group 17">
                <a:extLst>
                  <a:ext uri="{FF2B5EF4-FFF2-40B4-BE49-F238E27FC236}">
                    <a16:creationId xmlns:a16="http://schemas.microsoft.com/office/drawing/2014/main" id="{9CA1DC47-A348-49AF-8E82-C8FD8A36303B}"/>
                  </a:ext>
                </a:extLst>
              </p:cNvPr>
              <p:cNvGrpSpPr>
                <a:grpSpLocks/>
              </p:cNvGrpSpPr>
              <p:nvPr/>
            </p:nvGrpSpPr>
            <p:grpSpPr bwMode="auto">
              <a:xfrm>
                <a:off x="2832" y="1248"/>
                <a:ext cx="1344" cy="720"/>
                <a:chOff x="3120" y="2112"/>
                <a:chExt cx="1344" cy="720"/>
              </a:xfrm>
            </p:grpSpPr>
            <p:sp>
              <p:nvSpPr>
                <p:cNvPr id="33810" name="Line 18">
                  <a:extLst>
                    <a:ext uri="{FF2B5EF4-FFF2-40B4-BE49-F238E27FC236}">
                      <a16:creationId xmlns:a16="http://schemas.microsoft.com/office/drawing/2014/main" id="{7815A2AC-E650-4601-933C-3205074C6DB4}"/>
                    </a:ext>
                  </a:extLst>
                </p:cNvPr>
                <p:cNvSpPr>
                  <a:spLocks noChangeShapeType="1"/>
                </p:cNvSpPr>
                <p:nvPr/>
              </p:nvSpPr>
              <p:spPr bwMode="auto">
                <a:xfrm>
                  <a:off x="3792" y="2832"/>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Line 19">
                  <a:extLst>
                    <a:ext uri="{FF2B5EF4-FFF2-40B4-BE49-F238E27FC236}">
                      <a16:creationId xmlns:a16="http://schemas.microsoft.com/office/drawing/2014/main" id="{5E997313-4F76-4224-875B-1151299BB4F0}"/>
                    </a:ext>
                  </a:extLst>
                </p:cNvPr>
                <p:cNvSpPr>
                  <a:spLocks noChangeShapeType="1"/>
                </p:cNvSpPr>
                <p:nvPr/>
              </p:nvSpPr>
              <p:spPr bwMode="auto">
                <a:xfrm flipV="1">
                  <a:off x="3792" y="2112"/>
                  <a:ext cx="0" cy="72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Line 20">
                  <a:extLst>
                    <a:ext uri="{FF2B5EF4-FFF2-40B4-BE49-F238E27FC236}">
                      <a16:creationId xmlns:a16="http://schemas.microsoft.com/office/drawing/2014/main" id="{14F19D6F-2D80-427C-AD3C-4F4C313BC687}"/>
                    </a:ext>
                  </a:extLst>
                </p:cNvPr>
                <p:cNvSpPr>
                  <a:spLocks noChangeShapeType="1"/>
                </p:cNvSpPr>
                <p:nvPr/>
              </p:nvSpPr>
              <p:spPr bwMode="auto">
                <a:xfrm>
                  <a:off x="3120" y="2112"/>
                  <a:ext cx="672"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13" name="Line 21">
                <a:extLst>
                  <a:ext uri="{FF2B5EF4-FFF2-40B4-BE49-F238E27FC236}">
                    <a16:creationId xmlns:a16="http://schemas.microsoft.com/office/drawing/2014/main" id="{5D266C8F-843C-40CD-8CDB-1B5349003508}"/>
                  </a:ext>
                </a:extLst>
              </p:cNvPr>
              <p:cNvSpPr>
                <a:spLocks noChangeShapeType="1"/>
              </p:cNvSpPr>
              <p:nvPr/>
            </p:nvSpPr>
            <p:spPr bwMode="auto">
              <a:xfrm>
                <a:off x="2832" y="1248"/>
                <a:ext cx="1" cy="76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14" name="Line 22">
              <a:extLst>
                <a:ext uri="{FF2B5EF4-FFF2-40B4-BE49-F238E27FC236}">
                  <a16:creationId xmlns:a16="http://schemas.microsoft.com/office/drawing/2014/main" id="{4A7476DB-1566-4088-B62B-E14E75653BE7}"/>
                </a:ext>
              </a:extLst>
            </p:cNvPr>
            <p:cNvSpPr>
              <a:spLocks noChangeShapeType="1"/>
            </p:cNvSpPr>
            <p:nvPr/>
          </p:nvSpPr>
          <p:spPr bwMode="auto">
            <a:xfrm>
              <a:off x="1824" y="1008"/>
              <a:ext cx="0" cy="912"/>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Line 23">
              <a:extLst>
                <a:ext uri="{FF2B5EF4-FFF2-40B4-BE49-F238E27FC236}">
                  <a16:creationId xmlns:a16="http://schemas.microsoft.com/office/drawing/2014/main" id="{E57B54CA-F4FD-44FE-98FA-FCC9424E77C0}"/>
                </a:ext>
              </a:extLst>
            </p:cNvPr>
            <p:cNvSpPr>
              <a:spLocks noChangeShapeType="1"/>
            </p:cNvSpPr>
            <p:nvPr/>
          </p:nvSpPr>
          <p:spPr bwMode="auto">
            <a:xfrm>
              <a:off x="2640" y="1008"/>
              <a:ext cx="0" cy="912"/>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6" name="Line 24">
              <a:extLst>
                <a:ext uri="{FF2B5EF4-FFF2-40B4-BE49-F238E27FC236}">
                  <a16:creationId xmlns:a16="http://schemas.microsoft.com/office/drawing/2014/main" id="{66E9278F-028B-40D6-85E5-41D90F3F887B}"/>
                </a:ext>
              </a:extLst>
            </p:cNvPr>
            <p:cNvSpPr>
              <a:spLocks noChangeShapeType="1"/>
            </p:cNvSpPr>
            <p:nvPr/>
          </p:nvSpPr>
          <p:spPr bwMode="auto">
            <a:xfrm>
              <a:off x="3456" y="1056"/>
              <a:ext cx="0" cy="912"/>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7" name="Line 25">
              <a:extLst>
                <a:ext uri="{FF2B5EF4-FFF2-40B4-BE49-F238E27FC236}">
                  <a16:creationId xmlns:a16="http://schemas.microsoft.com/office/drawing/2014/main" id="{81C43BA5-52C8-40E6-A806-C1B758ACA8FB}"/>
                </a:ext>
              </a:extLst>
            </p:cNvPr>
            <p:cNvSpPr>
              <a:spLocks noChangeShapeType="1"/>
            </p:cNvSpPr>
            <p:nvPr/>
          </p:nvSpPr>
          <p:spPr bwMode="auto">
            <a:xfrm>
              <a:off x="4272" y="1056"/>
              <a:ext cx="0" cy="912"/>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8" name="Text Box 26">
              <a:extLst>
                <a:ext uri="{FF2B5EF4-FFF2-40B4-BE49-F238E27FC236}">
                  <a16:creationId xmlns:a16="http://schemas.microsoft.com/office/drawing/2014/main" id="{1C3C3399-5F22-4364-A539-380BCB3C59BB}"/>
                </a:ext>
              </a:extLst>
            </p:cNvPr>
            <p:cNvSpPr txBox="1">
              <a:spLocks noChangeArrowheads="1"/>
            </p:cNvSpPr>
            <p:nvPr/>
          </p:nvSpPr>
          <p:spPr bwMode="auto">
            <a:xfrm>
              <a:off x="3840" y="1776"/>
              <a:ext cx="26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sp>
          <p:nvSpPr>
            <p:cNvPr id="33819" name="Text Box 27">
              <a:extLst>
                <a:ext uri="{FF2B5EF4-FFF2-40B4-BE49-F238E27FC236}">
                  <a16:creationId xmlns:a16="http://schemas.microsoft.com/office/drawing/2014/main" id="{21774986-1F8D-487C-B563-018E73E711F4}"/>
                </a:ext>
              </a:extLst>
            </p:cNvPr>
            <p:cNvSpPr txBox="1">
              <a:spLocks noChangeArrowheads="1"/>
            </p:cNvSpPr>
            <p:nvPr/>
          </p:nvSpPr>
          <p:spPr bwMode="auto">
            <a:xfrm>
              <a:off x="1296" y="1776"/>
              <a:ext cx="26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sp>
          <p:nvSpPr>
            <p:cNvPr id="33820" name="Text Box 28">
              <a:extLst>
                <a:ext uri="{FF2B5EF4-FFF2-40B4-BE49-F238E27FC236}">
                  <a16:creationId xmlns:a16="http://schemas.microsoft.com/office/drawing/2014/main" id="{B29C7DC5-D569-49C9-A6F9-35226CC81CBE}"/>
                </a:ext>
              </a:extLst>
            </p:cNvPr>
            <p:cNvSpPr txBox="1">
              <a:spLocks noChangeArrowheads="1"/>
            </p:cNvSpPr>
            <p:nvPr/>
          </p:nvSpPr>
          <p:spPr bwMode="auto">
            <a:xfrm>
              <a:off x="2112" y="1776"/>
              <a:ext cx="26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sp>
          <p:nvSpPr>
            <p:cNvPr id="33821" name="Text Box 29">
              <a:extLst>
                <a:ext uri="{FF2B5EF4-FFF2-40B4-BE49-F238E27FC236}">
                  <a16:creationId xmlns:a16="http://schemas.microsoft.com/office/drawing/2014/main" id="{26874AF1-9DAC-4261-AC1B-F46493703A04}"/>
                </a:ext>
              </a:extLst>
            </p:cNvPr>
            <p:cNvSpPr txBox="1">
              <a:spLocks noChangeArrowheads="1"/>
            </p:cNvSpPr>
            <p:nvPr/>
          </p:nvSpPr>
          <p:spPr bwMode="auto">
            <a:xfrm>
              <a:off x="2928" y="1776"/>
              <a:ext cx="26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grpSp>
      <p:sp>
        <p:nvSpPr>
          <p:cNvPr id="33822" name="Text Box 30">
            <a:extLst>
              <a:ext uri="{FF2B5EF4-FFF2-40B4-BE49-F238E27FC236}">
                <a16:creationId xmlns:a16="http://schemas.microsoft.com/office/drawing/2014/main" id="{E1F1ABE6-8DF9-4E4C-AAE6-4A0EB696D60C}"/>
              </a:ext>
            </a:extLst>
          </p:cNvPr>
          <p:cNvSpPr txBox="1">
            <a:spLocks noChangeArrowheads="1"/>
          </p:cNvSpPr>
          <p:nvPr/>
        </p:nvSpPr>
        <p:spPr bwMode="auto">
          <a:xfrm>
            <a:off x="1399213" y="1726701"/>
            <a:ext cx="21788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 = rising transition</a:t>
            </a:r>
          </a:p>
          <a:p>
            <a:r>
              <a:rPr lang="en-US" altLang="en-US"/>
              <a:t>1 = falling transition</a:t>
            </a:r>
          </a:p>
        </p:txBody>
      </p:sp>
      <p:sp>
        <p:nvSpPr>
          <p:cNvPr id="33823" name="Text Box 31">
            <a:extLst>
              <a:ext uri="{FF2B5EF4-FFF2-40B4-BE49-F238E27FC236}">
                <a16:creationId xmlns:a16="http://schemas.microsoft.com/office/drawing/2014/main" id="{137D9EB2-EC5B-468B-A5C1-46C9D0CBD068}"/>
              </a:ext>
            </a:extLst>
          </p:cNvPr>
          <p:cNvSpPr txBox="1">
            <a:spLocks noChangeArrowheads="1"/>
          </p:cNvSpPr>
          <p:nvPr/>
        </p:nvSpPr>
        <p:spPr bwMode="auto">
          <a:xfrm>
            <a:off x="467474" y="3007813"/>
            <a:ext cx="838633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dirty="0"/>
              <a:t> </a:t>
            </a:r>
            <a:r>
              <a:rPr lang="en-US" altLang="en-US" i="0" dirty="0"/>
              <a:t>1 transitions per bit, but twice as much bandwidth</a:t>
            </a:r>
          </a:p>
          <a:p>
            <a:r>
              <a:rPr lang="en-US" altLang="en-US" i="0" dirty="0"/>
              <a:t> </a:t>
            </a:r>
          </a:p>
          <a:p>
            <a:pPr>
              <a:buFontTx/>
              <a:buChar char="•"/>
            </a:pPr>
            <a:r>
              <a:rPr lang="en-US" altLang="en-US" i="0" dirty="0"/>
              <a:t> High-low pattern has good electrical properties</a:t>
            </a:r>
          </a:p>
          <a:p>
            <a:r>
              <a:rPr lang="en-US" altLang="en-US" i="0" dirty="0"/>
              <a:t> </a:t>
            </a:r>
          </a:p>
          <a:p>
            <a:pPr>
              <a:buFontTx/>
              <a:buChar char="•"/>
            </a:pPr>
            <a:r>
              <a:rPr lang="en-US" altLang="en-US" i="0" dirty="0"/>
              <a:t> Balanced signal – no net DC voltage. </a:t>
            </a:r>
          </a:p>
          <a:p>
            <a:pPr>
              <a:buFontTx/>
              <a:buChar char="•"/>
            </a:pPr>
            <a:endParaRPr lang="en-US" altLang="en-US" i="0" dirty="0"/>
          </a:p>
          <a:p>
            <a:pPr>
              <a:buFontTx/>
              <a:buChar char="•"/>
            </a:pPr>
            <a:r>
              <a:rPr lang="en-US" altLang="en-US" i="0" dirty="0"/>
              <a:t> This allows AC coupled power supply on receiver. </a:t>
            </a:r>
          </a:p>
          <a:p>
            <a:r>
              <a:rPr lang="en-US" altLang="en-US" i="0" dirty="0"/>
              <a:t> </a:t>
            </a:r>
          </a:p>
          <a:p>
            <a:pPr>
              <a:buFontTx/>
              <a:buChar char="•"/>
            </a:pPr>
            <a:r>
              <a:rPr lang="en-US" altLang="en-US" i="0" dirty="0"/>
              <a:t> If code had a DC bias, it would be lost in the transformer on the receiver side. </a:t>
            </a:r>
          </a:p>
        </p:txBody>
      </p:sp>
      <p:sp>
        <p:nvSpPr>
          <p:cNvPr id="32" name="Rectangle 31">
            <a:extLst>
              <a:ext uri="{FF2B5EF4-FFF2-40B4-BE49-F238E27FC236}">
                <a16:creationId xmlns:a16="http://schemas.microsoft.com/office/drawing/2014/main" id="{6D15BEE4-5AEC-4135-9504-1491790423EE}"/>
              </a:ext>
            </a:extLst>
          </p:cNvPr>
          <p:cNvSpPr>
            <a:spLocks noChangeArrowheads="1"/>
          </p:cNvSpPr>
          <p:nvPr/>
        </p:nvSpPr>
        <p:spPr bwMode="auto">
          <a:xfrm>
            <a:off x="421240" y="955101"/>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70</a:t>
            </a:fld>
            <a:r>
              <a:rPr lang="en-US" altLang="en-US"/>
              <a:t> </a:t>
            </a:r>
          </a:p>
        </p:txBody>
      </p:sp>
      <p:sp>
        <p:nvSpPr>
          <p:cNvPr id="5"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
        <p:nvSpPr>
          <p:cNvPr id="60" name="Rectangle 59"/>
          <p:cNvSpPr/>
          <p:nvPr/>
        </p:nvSpPr>
        <p:spPr bwMode="auto">
          <a:xfrm>
            <a:off x="960632" y="1850403"/>
            <a:ext cx="1998406" cy="464574"/>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Application</a:t>
            </a:r>
          </a:p>
        </p:txBody>
      </p:sp>
      <p:sp>
        <p:nvSpPr>
          <p:cNvPr id="61" name="Rectangle 60"/>
          <p:cNvSpPr/>
          <p:nvPr/>
        </p:nvSpPr>
        <p:spPr bwMode="auto">
          <a:xfrm>
            <a:off x="958174" y="2322351"/>
            <a:ext cx="1998406" cy="77024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Transport</a:t>
            </a:r>
          </a:p>
        </p:txBody>
      </p:sp>
      <p:sp>
        <p:nvSpPr>
          <p:cNvPr id="62" name="Rectangle 61"/>
          <p:cNvSpPr/>
          <p:nvPr/>
        </p:nvSpPr>
        <p:spPr bwMode="auto">
          <a:xfrm>
            <a:off x="963090" y="3092592"/>
            <a:ext cx="1998406" cy="85268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Network</a:t>
            </a:r>
          </a:p>
        </p:txBody>
      </p:sp>
      <p:sp>
        <p:nvSpPr>
          <p:cNvPr id="63" name="Rectangle 62"/>
          <p:cNvSpPr/>
          <p:nvPr/>
        </p:nvSpPr>
        <p:spPr bwMode="auto">
          <a:xfrm>
            <a:off x="953412" y="4674741"/>
            <a:ext cx="1998406" cy="915556"/>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Physical</a:t>
            </a:r>
          </a:p>
        </p:txBody>
      </p:sp>
      <p:sp>
        <p:nvSpPr>
          <p:cNvPr id="64" name="Rectangle 63"/>
          <p:cNvSpPr/>
          <p:nvPr/>
        </p:nvSpPr>
        <p:spPr bwMode="auto">
          <a:xfrm>
            <a:off x="959262" y="3945274"/>
            <a:ext cx="1992555" cy="729467"/>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Narrow" panose="020B0606020202030204" pitchFamily="34" charset="0"/>
              </a:rPr>
              <a:t>Link</a:t>
            </a:r>
          </a:p>
        </p:txBody>
      </p:sp>
      <p:sp>
        <p:nvSpPr>
          <p:cNvPr id="86" name="Text Box 2"/>
          <p:cNvSpPr txBox="1">
            <a:spLocks noChangeArrowheads="1"/>
          </p:cNvSpPr>
          <p:nvPr/>
        </p:nvSpPr>
        <p:spPr bwMode="auto">
          <a:xfrm>
            <a:off x="426880" y="401278"/>
            <a:ext cx="2007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800" b="1" dirty="0">
                <a:solidFill>
                  <a:srgbClr val="FF0000"/>
                </a:solidFill>
                <a:latin typeface="Arial Narrow" panose="020B0606020202030204" pitchFamily="34" charset="0"/>
              </a:rPr>
              <a:t>Wrapping Up</a:t>
            </a:r>
            <a:endParaRPr lang="en-US" altLang="en-US" sz="2800" b="1" dirty="0">
              <a:solidFill>
                <a:srgbClr val="FF0000"/>
              </a:solidFill>
              <a:latin typeface="Arial Narrow" panose="020B0606020202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274C28-C95C-4C35-A491-4456D6BADE98}"/>
              </a:ext>
            </a:extLst>
          </p:cNvPr>
          <p:cNvSpPr txBox="1"/>
          <p:nvPr/>
        </p:nvSpPr>
        <p:spPr>
          <a:xfrm>
            <a:off x="3059847" y="1850403"/>
            <a:ext cx="5899218" cy="3970318"/>
          </a:xfrm>
          <a:prstGeom prst="rect">
            <a:avLst/>
          </a:prstGeom>
          <a:noFill/>
        </p:spPr>
        <p:txBody>
          <a:bodyPr wrap="square" rtlCol="0">
            <a:spAutoFit/>
          </a:bodyPr>
          <a:lstStyle/>
          <a:p>
            <a:r>
              <a:rPr lang="en-US" b="1" i="0" dirty="0"/>
              <a:t>The messages sent and received by application programs</a:t>
            </a:r>
          </a:p>
          <a:p>
            <a:endParaRPr lang="en-US" b="1" i="0" dirty="0"/>
          </a:p>
          <a:p>
            <a:r>
              <a:rPr lang="en-US" b="1" i="0" dirty="0"/>
              <a:t>The end-to-end connection as seen by a programmer</a:t>
            </a:r>
          </a:p>
          <a:p>
            <a:endParaRPr lang="en-US" b="1" i="0" dirty="0"/>
          </a:p>
          <a:p>
            <a:r>
              <a:rPr lang="en-US" b="1" i="0" dirty="0"/>
              <a:t>The decision making needed to steer a message from source to destination through an inter-network</a:t>
            </a:r>
          </a:p>
          <a:p>
            <a:endParaRPr lang="en-US" b="1" i="0" dirty="0"/>
          </a:p>
          <a:p>
            <a:r>
              <a:rPr lang="en-US" b="1" i="0" dirty="0"/>
              <a:t>The management of the physical channel for communication</a:t>
            </a:r>
          </a:p>
          <a:p>
            <a:endParaRPr lang="en-US" b="1" i="0" dirty="0"/>
          </a:p>
          <a:p>
            <a:r>
              <a:rPr lang="en-US" b="1" i="0" dirty="0"/>
              <a:t>The specification for the hardware that enables the signaling between or among devices</a:t>
            </a:r>
          </a:p>
        </p:txBody>
      </p:sp>
    </p:spTree>
    <p:extLst>
      <p:ext uri="{BB962C8B-B14F-4D97-AF65-F5344CB8AC3E}">
        <p14:creationId xmlns:p14="http://schemas.microsoft.com/office/powerpoint/2010/main" val="1307611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C6E097-21B6-4D40-8C8C-9BEDFC23FF61}" type="slidenum">
              <a:rPr lang="en-US" altLang="en-US" smtClean="0"/>
              <a:pPr>
                <a:defRPr/>
              </a:pPr>
              <a:t>71</a:t>
            </a:fld>
            <a:r>
              <a:rPr lang="en-US" altLang="en-US"/>
              <a:t> </a:t>
            </a:r>
          </a:p>
        </p:txBody>
      </p:sp>
      <p:sp>
        <p:nvSpPr>
          <p:cNvPr id="3" name="Rectangle 2"/>
          <p:cNvSpPr/>
          <p:nvPr/>
        </p:nvSpPr>
        <p:spPr bwMode="auto">
          <a:xfrm>
            <a:off x="6400800" y="1990165"/>
            <a:ext cx="2571078" cy="14845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Arial" pitchFamily="34" charset="0"/>
            </a:endParaRPr>
          </a:p>
        </p:txBody>
      </p:sp>
      <p:sp>
        <p:nvSpPr>
          <p:cNvPr id="6" name="Text Box 2"/>
          <p:cNvSpPr txBox="1">
            <a:spLocks noChangeArrowheads="1"/>
          </p:cNvSpPr>
          <p:nvPr/>
        </p:nvSpPr>
        <p:spPr bwMode="auto">
          <a:xfrm>
            <a:off x="399818" y="458788"/>
            <a:ext cx="7826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en-US" altLang="en-US" sz="2400" b="1" dirty="0">
                <a:solidFill>
                  <a:srgbClr val="002060"/>
                </a:solidFill>
                <a:latin typeface="Arial Narrow" panose="020B0606020202030204" pitchFamily="34" charset="0"/>
              </a:rPr>
              <a:t> </a:t>
            </a:r>
            <a:r>
              <a:rPr lang="en-US" altLang="en-US" sz="2400" b="1" dirty="0">
                <a:solidFill>
                  <a:srgbClr val="FF0000"/>
                </a:solidFill>
                <a:latin typeface="Arial Narrow" panose="020B0606020202030204" pitchFamily="34" charset="0"/>
              </a:rPr>
              <a:t>Computer Network:                     </a:t>
            </a:r>
            <a:r>
              <a:rPr lang="en-US" altLang="en-US" sz="2400" b="1" dirty="0">
                <a:solidFill>
                  <a:srgbClr val="002060"/>
                </a:solidFill>
                <a:latin typeface="Arial Narrow" panose="020B0606020202030204" pitchFamily="34" charset="0"/>
              </a:rPr>
              <a:t>Summary: Layered Structure</a:t>
            </a:r>
            <a:endParaRPr lang="en-US" altLang="en-US" sz="2400" b="1" dirty="0">
              <a:solidFill>
                <a:srgbClr val="C00000"/>
              </a:solidFill>
              <a:latin typeface="Arial Narrow" panose="020B0606020202030204" pitchFamily="34" charset="0"/>
              <a:cs typeface="Times New Roman" panose="02020603050405020304" pitchFamily="18" charset="0"/>
            </a:endParaRPr>
          </a:p>
        </p:txBody>
      </p:sp>
      <p:sp>
        <p:nvSpPr>
          <p:cNvPr id="7" name="Rectangle 3"/>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pic>
        <p:nvPicPr>
          <p:cNvPr id="61442" name="Picture 2">
            <a:extLst>
              <a:ext uri="{FF2B5EF4-FFF2-40B4-BE49-F238E27FC236}">
                <a16:creationId xmlns:a16="http://schemas.microsoft.com/office/drawing/2014/main" id="{18B06B82-C954-46C2-BF0D-BE9D74F73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43" y="1392988"/>
            <a:ext cx="6092599" cy="3678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2F187D4-1B07-4012-A623-AB0EE6445386}"/>
              </a:ext>
            </a:extLst>
          </p:cNvPr>
          <p:cNvSpPr txBox="1"/>
          <p:nvPr/>
        </p:nvSpPr>
        <p:spPr>
          <a:xfrm>
            <a:off x="394375" y="5264860"/>
            <a:ext cx="8452757" cy="338554"/>
          </a:xfrm>
          <a:prstGeom prst="rect">
            <a:avLst/>
          </a:prstGeom>
          <a:noFill/>
        </p:spPr>
        <p:txBody>
          <a:bodyPr wrap="square">
            <a:spAutoFit/>
          </a:bodyPr>
          <a:lstStyle/>
          <a:p>
            <a:r>
              <a:rPr lang="en-US" sz="1600" dirty="0"/>
              <a:t>http://books.gigatux.nl/mirror/snortids/0596006616/snortids-CHP-2-SECT-2.html</a:t>
            </a:r>
          </a:p>
        </p:txBody>
      </p:sp>
    </p:spTree>
    <p:extLst>
      <p:ext uri="{BB962C8B-B14F-4D97-AF65-F5344CB8AC3E}">
        <p14:creationId xmlns:p14="http://schemas.microsoft.com/office/powerpoint/2010/main" val="930600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5EB4-E93F-487B-83AC-D94E364A56E7}"/>
              </a:ext>
            </a:extLst>
          </p:cNvPr>
          <p:cNvSpPr>
            <a:spLocks noGrp="1"/>
          </p:cNvSpPr>
          <p:nvPr>
            <p:ph type="title"/>
          </p:nvPr>
        </p:nvSpPr>
        <p:spPr/>
        <p:txBody>
          <a:bodyPr/>
          <a:lstStyle/>
          <a:p>
            <a:pPr algn="l"/>
            <a:r>
              <a:rPr lang="en-US" sz="2800" dirty="0">
                <a:solidFill>
                  <a:srgbClr val="FF0000"/>
                </a:solidFill>
              </a:rPr>
              <a:t>End-To-End Argument</a:t>
            </a:r>
          </a:p>
        </p:txBody>
      </p:sp>
      <p:sp>
        <p:nvSpPr>
          <p:cNvPr id="3" name="Content Placeholder 2">
            <a:extLst>
              <a:ext uri="{FF2B5EF4-FFF2-40B4-BE49-F238E27FC236}">
                <a16:creationId xmlns:a16="http://schemas.microsoft.com/office/drawing/2014/main" id="{F46AA956-612F-42BE-8A8E-D74725562FF6}"/>
              </a:ext>
            </a:extLst>
          </p:cNvPr>
          <p:cNvSpPr>
            <a:spLocks noGrp="1"/>
          </p:cNvSpPr>
          <p:nvPr>
            <p:ph idx="1"/>
          </p:nvPr>
        </p:nvSpPr>
        <p:spPr>
          <a:xfrm>
            <a:off x="457200" y="1035122"/>
            <a:ext cx="8229600" cy="4525963"/>
          </a:xfrm>
        </p:spPr>
        <p:txBody>
          <a:bodyPr/>
          <a:lstStyle/>
          <a:p>
            <a:r>
              <a:rPr lang="en-US" sz="1800" dirty="0"/>
              <a:t>“Functions placed at low levels of a system may be redundant or of little value when compared with the cost of providing them at that low level.”</a:t>
            </a:r>
          </a:p>
          <a:p>
            <a:pPr marL="0" indent="0">
              <a:buNone/>
            </a:pPr>
            <a:endParaRPr lang="en-US" sz="1800" dirty="0"/>
          </a:p>
          <a:p>
            <a:r>
              <a:rPr lang="en-US" sz="1800" dirty="0"/>
              <a:t>“Low-level mechanisms to support these functions are justified only as performance enhancements.”</a:t>
            </a:r>
          </a:p>
          <a:p>
            <a:pPr lvl="1"/>
            <a:r>
              <a:rPr lang="en-US" sz="1400" dirty="0"/>
              <a:t>Unless there is a reason, do it at a higher layer: One might not need to do it at all.</a:t>
            </a:r>
          </a:p>
          <a:p>
            <a:endParaRPr lang="en-US" sz="2200" dirty="0"/>
          </a:p>
          <a:p>
            <a:r>
              <a:rPr lang="en-US" sz="1800" dirty="0"/>
              <a:t>Error Detection Example: Link Layer or Transport layer?</a:t>
            </a:r>
          </a:p>
          <a:p>
            <a:pPr lvl="1"/>
            <a:r>
              <a:rPr lang="en-US" sz="1400" dirty="0"/>
              <a:t>Probably link layer: Who wants bad data? Why pass it up?</a:t>
            </a:r>
          </a:p>
          <a:p>
            <a:endParaRPr lang="en-US" sz="1800" dirty="0"/>
          </a:p>
          <a:p>
            <a:r>
              <a:rPr lang="en-US" sz="1800" dirty="0"/>
              <a:t>Error Correction Example: Link Layer or Transport layer?</a:t>
            </a:r>
          </a:p>
          <a:p>
            <a:pPr lvl="1"/>
            <a:r>
              <a:rPr lang="en-US" sz="1400" dirty="0"/>
              <a:t>Probably transport layer: Late may be of no value. Redundancy may be too costly.</a:t>
            </a:r>
          </a:p>
          <a:p>
            <a:pPr lvl="1"/>
            <a:r>
              <a:rPr lang="en-US" sz="1400" dirty="0"/>
              <a:t>But, then there are very high error channels that wouldn’t be viable without forward error correction, e.g. redundancy baked in</a:t>
            </a:r>
          </a:p>
          <a:p>
            <a:endParaRPr lang="en-US" sz="1800" dirty="0"/>
          </a:p>
          <a:p>
            <a:r>
              <a:rPr lang="en-US" sz="1800" dirty="0"/>
              <a:t>Encryption Example: Link Layer or Transport Layer?</a:t>
            </a:r>
          </a:p>
          <a:p>
            <a:pPr lvl="1"/>
            <a:r>
              <a:rPr lang="en-US" sz="1400" dirty="0"/>
              <a:t>Probably transport layer: May not be needed +  “Person In The Middle”, i.e. the messengers that can se it along the way. </a:t>
            </a:r>
          </a:p>
          <a:p>
            <a:endParaRPr lang="en-US" sz="1800" dirty="0"/>
          </a:p>
        </p:txBody>
      </p:sp>
      <p:sp>
        <p:nvSpPr>
          <p:cNvPr id="4" name="Rectangle 3">
            <a:extLst>
              <a:ext uri="{FF2B5EF4-FFF2-40B4-BE49-F238E27FC236}">
                <a16:creationId xmlns:a16="http://schemas.microsoft.com/office/drawing/2014/main" id="{ED5D014E-ECF9-454B-91EB-5D0C8066DCEA}"/>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203918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71C9-228A-48AC-BDF2-BEA4BD47DE96}"/>
              </a:ext>
            </a:extLst>
          </p:cNvPr>
          <p:cNvSpPr>
            <a:spLocks noGrp="1"/>
          </p:cNvSpPr>
          <p:nvPr>
            <p:ph type="title"/>
          </p:nvPr>
        </p:nvSpPr>
        <p:spPr/>
        <p:txBody>
          <a:bodyPr/>
          <a:lstStyle/>
          <a:p>
            <a:r>
              <a:rPr lang="en-US" dirty="0"/>
              <a:t>Enjoy Carnival!</a:t>
            </a:r>
          </a:p>
        </p:txBody>
      </p:sp>
      <p:sp>
        <p:nvSpPr>
          <p:cNvPr id="3" name="Content Placeholder 2">
            <a:extLst>
              <a:ext uri="{FF2B5EF4-FFF2-40B4-BE49-F238E27FC236}">
                <a16:creationId xmlns:a16="http://schemas.microsoft.com/office/drawing/2014/main" id="{C22F61EE-3C24-434C-A2BA-C9B31F3A3471}"/>
              </a:ext>
            </a:extLst>
          </p:cNvPr>
          <p:cNvSpPr>
            <a:spLocks noGrp="1"/>
          </p:cNvSpPr>
          <p:nvPr>
            <p:ph idx="1"/>
          </p:nvPr>
        </p:nvSpPr>
        <p:spPr/>
        <p:txBody>
          <a:bodyPr/>
          <a:lstStyle/>
          <a:p>
            <a:r>
              <a:rPr lang="en-US" dirty="0"/>
              <a:t>See you Tuesday!</a:t>
            </a:r>
          </a:p>
        </p:txBody>
      </p:sp>
      <p:sp>
        <p:nvSpPr>
          <p:cNvPr id="4" name="Slide Number Placeholder 3">
            <a:extLst>
              <a:ext uri="{FF2B5EF4-FFF2-40B4-BE49-F238E27FC236}">
                <a16:creationId xmlns:a16="http://schemas.microsoft.com/office/drawing/2014/main" id="{4A509DD2-B845-4EC3-972A-39A38EBAE871}"/>
              </a:ext>
            </a:extLst>
          </p:cNvPr>
          <p:cNvSpPr>
            <a:spLocks noGrp="1"/>
          </p:cNvSpPr>
          <p:nvPr>
            <p:ph type="sldNum" sz="quarter" idx="10"/>
          </p:nvPr>
        </p:nvSpPr>
        <p:spPr/>
        <p:txBody>
          <a:bodyPr/>
          <a:lstStyle/>
          <a:p>
            <a:pPr>
              <a:defRPr/>
            </a:pPr>
            <a:fld id="{D7D589E4-531D-418D-AA11-A32E88FAAB20}" type="slidenum">
              <a:rPr lang="en-US" altLang="en-US" smtClean="0"/>
              <a:pPr>
                <a:defRPr/>
              </a:pPr>
              <a:t>73</a:t>
            </a:fld>
            <a:r>
              <a:rPr lang="en-US" altLang="en-US"/>
              <a:t> </a:t>
            </a:r>
          </a:p>
        </p:txBody>
      </p:sp>
    </p:spTree>
    <p:extLst>
      <p:ext uri="{BB962C8B-B14F-4D97-AF65-F5344CB8AC3E}">
        <p14:creationId xmlns:p14="http://schemas.microsoft.com/office/powerpoint/2010/main" val="28351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1045-4A3A-4B07-8C2A-99D84E897E0A}"/>
              </a:ext>
            </a:extLst>
          </p:cNvPr>
          <p:cNvSpPr>
            <a:spLocks noGrp="1"/>
          </p:cNvSpPr>
          <p:nvPr>
            <p:ph type="title"/>
          </p:nvPr>
        </p:nvSpPr>
        <p:spPr/>
        <p:txBody>
          <a:bodyPr/>
          <a:lstStyle/>
          <a:p>
            <a:pPr algn="l"/>
            <a:r>
              <a:rPr lang="en-US" sz="2800" dirty="0">
                <a:solidFill>
                  <a:srgbClr val="002060"/>
                </a:solidFill>
              </a:rPr>
              <a:t>Challenges To Manchester Encoding</a:t>
            </a:r>
          </a:p>
        </p:txBody>
      </p:sp>
      <p:sp>
        <p:nvSpPr>
          <p:cNvPr id="3" name="Content Placeholder 2">
            <a:extLst>
              <a:ext uri="{FF2B5EF4-FFF2-40B4-BE49-F238E27FC236}">
                <a16:creationId xmlns:a16="http://schemas.microsoft.com/office/drawing/2014/main" id="{4A957C04-CB53-434D-AE21-7CB38437B9A8}"/>
              </a:ext>
            </a:extLst>
          </p:cNvPr>
          <p:cNvSpPr>
            <a:spLocks noGrp="1"/>
          </p:cNvSpPr>
          <p:nvPr>
            <p:ph idx="1"/>
          </p:nvPr>
        </p:nvSpPr>
        <p:spPr>
          <a:xfrm>
            <a:off x="457200" y="1212352"/>
            <a:ext cx="8229600" cy="4913812"/>
          </a:xfrm>
        </p:spPr>
        <p:txBody>
          <a:bodyPr/>
          <a:lstStyle/>
          <a:p>
            <a:r>
              <a:rPr lang="en-US" sz="2400" dirty="0"/>
              <a:t>Requires a clock rate of 2x data rate</a:t>
            </a:r>
          </a:p>
          <a:p>
            <a:pPr marL="0" indent="0">
              <a:buNone/>
            </a:pPr>
            <a:endParaRPr lang="en-US" sz="2400" dirty="0"/>
          </a:p>
          <a:p>
            <a:r>
              <a:rPr lang="en-US" sz="2400" dirty="0"/>
              <a:t>Just can’t work for higher data rates</a:t>
            </a:r>
          </a:p>
          <a:p>
            <a:endParaRPr lang="en-US" sz="2400" dirty="0"/>
          </a:p>
          <a:p>
            <a:r>
              <a:rPr lang="en-US" sz="2400" dirty="0"/>
              <a:t>The frequency space isn’t high enough</a:t>
            </a:r>
          </a:p>
          <a:p>
            <a:endParaRPr lang="en-US" sz="2400" dirty="0"/>
          </a:p>
          <a:p>
            <a:r>
              <a:rPr lang="en-US" sz="2400" dirty="0"/>
              <a:t>Modern ethernets, e.g. gigabit use specific bit encodings</a:t>
            </a:r>
          </a:p>
          <a:p>
            <a:pPr lvl="1"/>
            <a:r>
              <a:rPr lang="en-US" sz="2400" dirty="0"/>
              <a:t>Specific bit patterns are encoded in larger patterns to guarantee transitions</a:t>
            </a:r>
          </a:p>
          <a:p>
            <a:pPr lvl="1"/>
            <a:r>
              <a:rPr lang="en-US" sz="2400" dirty="0"/>
              <a:t>But, not 2x as long</a:t>
            </a:r>
          </a:p>
        </p:txBody>
      </p:sp>
      <p:sp>
        <p:nvSpPr>
          <p:cNvPr id="4" name="Rectangle 3">
            <a:extLst>
              <a:ext uri="{FF2B5EF4-FFF2-40B4-BE49-F238E27FC236}">
                <a16:creationId xmlns:a16="http://schemas.microsoft.com/office/drawing/2014/main" id="{7A018853-B6E2-4E35-AE44-924417034129}"/>
              </a:ext>
            </a:extLst>
          </p:cNvPr>
          <p:cNvSpPr>
            <a:spLocks noChangeArrowheads="1"/>
          </p:cNvSpPr>
          <p:nvPr/>
        </p:nvSpPr>
        <p:spPr bwMode="auto">
          <a:xfrm>
            <a:off x="457200" y="758147"/>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9646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616C-B271-42AE-82A3-E9F11E67A450}"/>
              </a:ext>
            </a:extLst>
          </p:cNvPr>
          <p:cNvSpPr>
            <a:spLocks noGrp="1"/>
          </p:cNvSpPr>
          <p:nvPr>
            <p:ph type="title"/>
          </p:nvPr>
        </p:nvSpPr>
        <p:spPr>
          <a:xfrm>
            <a:off x="471170" y="427661"/>
            <a:ext cx="6751562" cy="1143000"/>
          </a:xfrm>
        </p:spPr>
        <p:txBody>
          <a:bodyPr/>
          <a:lstStyle/>
          <a:p>
            <a:pPr algn="l"/>
            <a:r>
              <a:rPr lang="en-US" sz="2800" dirty="0">
                <a:solidFill>
                  <a:srgbClr val="002060"/>
                </a:solidFill>
                <a:latin typeface="Arial Narrow" panose="020B0606020202030204" pitchFamily="34" charset="0"/>
              </a:rPr>
              <a:t>Outline</a:t>
            </a:r>
          </a:p>
        </p:txBody>
      </p:sp>
      <p:sp>
        <p:nvSpPr>
          <p:cNvPr id="3" name="Content Placeholder 2">
            <a:extLst>
              <a:ext uri="{FF2B5EF4-FFF2-40B4-BE49-F238E27FC236}">
                <a16:creationId xmlns:a16="http://schemas.microsoft.com/office/drawing/2014/main" id="{A7850111-7790-4977-B2D9-56297573493D}"/>
              </a:ext>
            </a:extLst>
          </p:cNvPr>
          <p:cNvSpPr>
            <a:spLocks noGrp="1"/>
          </p:cNvSpPr>
          <p:nvPr>
            <p:ph idx="1"/>
          </p:nvPr>
        </p:nvSpPr>
        <p:spPr>
          <a:xfrm>
            <a:off x="405829" y="999161"/>
            <a:ext cx="8229600" cy="4525963"/>
          </a:xfrm>
        </p:spPr>
        <p:txBody>
          <a:bodyPr/>
          <a:lstStyle/>
          <a:p>
            <a:pPr marL="0" indent="0">
              <a:buNone/>
            </a:pPr>
            <a:r>
              <a:rPr lang="en-US" sz="2400" dirty="0"/>
              <a:t>Today</a:t>
            </a:r>
          </a:p>
          <a:p>
            <a:r>
              <a:rPr lang="en-US" sz="2400" dirty="0"/>
              <a:t>Physical Layer </a:t>
            </a:r>
          </a:p>
          <a:p>
            <a:r>
              <a:rPr lang="en-US" sz="2400" b="1" dirty="0"/>
              <a:t>Link Layer</a:t>
            </a:r>
          </a:p>
          <a:p>
            <a:r>
              <a:rPr lang="en-US" sz="2400" dirty="0"/>
              <a:t>Network Layer</a:t>
            </a:r>
          </a:p>
          <a:p>
            <a:r>
              <a:rPr lang="en-US" sz="2400" dirty="0"/>
              <a:t>Transport Layer</a:t>
            </a:r>
          </a:p>
          <a:p>
            <a:r>
              <a:rPr lang="en-US" sz="2400" dirty="0"/>
              <a:t>Application Layer</a:t>
            </a:r>
          </a:p>
          <a:p>
            <a:pPr marL="0" indent="0">
              <a:buNone/>
            </a:pPr>
            <a:endParaRPr lang="en-US" dirty="0"/>
          </a:p>
        </p:txBody>
      </p:sp>
      <p:sp>
        <p:nvSpPr>
          <p:cNvPr id="4" name="Slide Number Placeholder 3">
            <a:extLst>
              <a:ext uri="{FF2B5EF4-FFF2-40B4-BE49-F238E27FC236}">
                <a16:creationId xmlns:a16="http://schemas.microsoft.com/office/drawing/2014/main" id="{D7DA61CD-9A22-4447-84F5-5D636F67AECB}"/>
              </a:ext>
            </a:extLst>
          </p:cNvPr>
          <p:cNvSpPr>
            <a:spLocks noGrp="1"/>
          </p:cNvSpPr>
          <p:nvPr>
            <p:ph type="sldNum" sz="quarter" idx="10"/>
          </p:nvPr>
        </p:nvSpPr>
        <p:spPr/>
        <p:txBody>
          <a:bodyPr/>
          <a:lstStyle/>
          <a:p>
            <a:pPr>
              <a:defRPr/>
            </a:pPr>
            <a:fld id="{D7D589E4-531D-418D-AA11-A32E88FAAB20}" type="slidenum">
              <a:rPr lang="en-US" altLang="en-US" smtClean="0"/>
              <a:pPr>
                <a:defRPr/>
              </a:pPr>
              <a:t>9</a:t>
            </a:fld>
            <a:r>
              <a:rPr lang="en-US" altLang="en-US"/>
              <a:t> </a:t>
            </a:r>
          </a:p>
        </p:txBody>
      </p:sp>
      <p:sp>
        <p:nvSpPr>
          <p:cNvPr id="5" name="Rectangle 3">
            <a:extLst>
              <a:ext uri="{FF2B5EF4-FFF2-40B4-BE49-F238E27FC236}">
                <a16:creationId xmlns:a16="http://schemas.microsoft.com/office/drawing/2014/main" id="{F96981A5-5B0B-483E-ACEC-9FD57174060D}"/>
              </a:ext>
            </a:extLst>
          </p:cNvPr>
          <p:cNvSpPr>
            <a:spLocks noChangeArrowheads="1"/>
          </p:cNvSpPr>
          <p:nvPr/>
        </p:nvSpPr>
        <p:spPr bwMode="auto">
          <a:xfrm>
            <a:off x="471170" y="887788"/>
            <a:ext cx="7315200" cy="76200"/>
          </a:xfrm>
          <a:prstGeom prst="rect">
            <a:avLst/>
          </a:prstGeom>
          <a:gradFill rotWithShape="0">
            <a:gsLst>
              <a:gs pos="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190036573"/>
      </p:ext>
    </p:extLst>
  </p:cSld>
  <p:clrMapOvr>
    <a:masterClrMapping/>
  </p:clrMapOvr>
</p:sld>
</file>

<file path=ppt/theme/theme1.xml><?xml version="1.0" encoding="utf-8"?>
<a:theme xmlns:a="http://schemas.openxmlformats.org/drawingml/2006/main" name="ecescreen">
  <a:themeElements>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e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e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e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e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e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e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e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C00000"/>
          </a:solidFill>
          <a:miter lim="800000"/>
          <a:headEnd type="none" w="med" len="med"/>
          <a:tailEnd type="none" w="med" len="med"/>
        </a:ln>
        <a:effectLst/>
      </a:spPr>
      <a:bodyPr rtlCol="0" anchor="ctr"/>
      <a:lstStyle>
        <a:defPPr algn="ctr">
          <a:defRPr/>
        </a:defPPr>
      </a:lstStyle>
    </a:spDef>
    <a:lnDef>
      <a:spPr bwMode="auto">
        <a:noFill/>
        <a:ln w="12700">
          <a:solidFill>
            <a:srgbClr val="000000"/>
          </a:solidFill>
          <a:miter lim="800000"/>
          <a:headEnd type="none" w="med" len="med"/>
          <a:tailEnd type="triangl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Settings\jzhu\Desktop\18-315\lecture\ecescreen.pot</Template>
  <TotalTime>90640</TotalTime>
  <Words>4663</Words>
  <Application>Microsoft Office PowerPoint</Application>
  <PresentationFormat>On-screen Show (4:3)</PresentationFormat>
  <Paragraphs>731</Paragraphs>
  <Slides>73</Slides>
  <Notes>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6" baseType="lpstr">
      <vt:lpstr>Arial</vt:lpstr>
      <vt:lpstr>Arial Narrow</vt:lpstr>
      <vt:lpstr>Calibri</vt:lpstr>
      <vt:lpstr>Century Schoolbook</vt:lpstr>
      <vt:lpstr>Courier New</vt:lpstr>
      <vt:lpstr>Helvetica</vt:lpstr>
      <vt:lpstr>Times</vt:lpstr>
      <vt:lpstr>Times New Roman</vt:lpstr>
      <vt:lpstr>Wingdings</vt:lpstr>
      <vt:lpstr>Wingdings 2</vt:lpstr>
      <vt:lpstr>ecescreen</vt:lpstr>
      <vt:lpstr>template2007</vt:lpstr>
      <vt:lpstr>Equation</vt:lpstr>
      <vt:lpstr>PowerPoint Presentation</vt:lpstr>
      <vt:lpstr>Outline</vt:lpstr>
      <vt:lpstr>PowerPoint Presentation</vt:lpstr>
      <vt:lpstr>A wire isn’t a just wire anymore!</vt:lpstr>
      <vt:lpstr>Encoding</vt:lpstr>
      <vt:lpstr>Baseline Wander From Capacitance</vt:lpstr>
      <vt:lpstr>Old Solution: Manchester Encoding</vt:lpstr>
      <vt:lpstr>Challenges To Manchester Encoding</vt:lpstr>
      <vt:lpstr>Outline</vt:lpstr>
      <vt:lpstr>PowerPoint Presentation</vt:lpstr>
      <vt:lpstr>PowerPoint Presentation</vt:lpstr>
      <vt:lpstr>A Lesson In Sharing: Pure Aloha</vt:lpstr>
      <vt:lpstr>A Lesson In Sharing: Pure Aloha</vt:lpstr>
      <vt:lpstr>A Lesson in Sharing: Slotted Aloha</vt:lpstr>
      <vt:lpstr>Quick History: Slotted Aloha</vt:lpstr>
      <vt:lpstr>Carrier Sense Multiple Access (CSMA)</vt:lpstr>
      <vt:lpstr>CSMA/CD</vt:lpstr>
      <vt:lpstr>Minimum Frame Size for CSMA/CD</vt:lpstr>
      <vt:lpstr>Minimum Frame Size for CSMA/CD</vt:lpstr>
      <vt:lpstr>Aside: “Ether” Net</vt:lpstr>
      <vt:lpstr>Aside: Ethernet Evolution Milestones</vt:lpstr>
      <vt:lpstr>Gigabit Ethernet: Frame Size Challenge</vt:lpstr>
      <vt:lpstr>Gigabit Ethernet Frame: Solution, Part 1</vt:lpstr>
      <vt:lpstr>Gigabit Ethernet Frame: Solution, Part 2</vt:lpstr>
      <vt:lpstr>PowerPoint Presentation</vt:lpstr>
      <vt:lpstr>PowerPoint Presentation</vt:lpstr>
      <vt:lpstr>PowerPoint Presentation</vt:lpstr>
      <vt:lpstr>PowerPoint Presentation</vt:lpstr>
      <vt:lpstr>PowerPoint Presentation</vt:lpstr>
      <vt:lpstr>PowerPoint Presentation</vt:lpstr>
      <vt:lpstr>Internally Buffered Crossbar Switches (IBCS)</vt:lpstr>
      <vt:lpstr>PowerPoint Presentation</vt:lpstr>
      <vt:lpstr>Outline</vt:lpstr>
      <vt:lpstr>PowerPoint Presentation</vt:lpstr>
      <vt:lpstr>PowerPoint Presentation</vt:lpstr>
      <vt:lpstr>The Network Layer: Addressing</vt:lpstr>
      <vt:lpstr>Network Layer:  Addressing</vt:lpstr>
      <vt:lpstr>The Network Layer:   Address 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Transport Layer: Meaningful Endpoints</vt:lpstr>
      <vt:lpstr>Transport Layer: Meaningful Paradigm</vt:lpstr>
      <vt:lpstr>Transport Layer: User Datagram Protocol (UDP)</vt:lpstr>
      <vt:lpstr>Background: Reliable Protocol vs Reliable Media The Two Armies Parable</vt:lpstr>
      <vt:lpstr>Transport Layer: Reliable Protocols</vt:lpstr>
      <vt:lpstr>Transport layer: Stop-And-Wait Protocols</vt:lpstr>
      <vt:lpstr>Transport layer: Sliding Window</vt:lpstr>
      <vt:lpstr>Transport Layer: Sliding Window</vt:lpstr>
      <vt:lpstr>Transport layer: Sliding Window, Cont. </vt:lpstr>
      <vt:lpstr>Transport Layer:  Transmission Control Protocol (TCP)</vt:lpstr>
      <vt:lpstr>Transport Layer:  Transmission Control Protocol (TCP)</vt:lpstr>
      <vt:lpstr>Application Layer:  Purposeful Communication</vt:lpstr>
      <vt:lpstr>PowerPoint Presentation</vt:lpstr>
      <vt:lpstr>PowerPoint Presentation</vt:lpstr>
      <vt:lpstr>Hyper Text Transport Protocol (HTTP)</vt:lpstr>
      <vt:lpstr>HTTP Requests</vt:lpstr>
      <vt:lpstr>HTTP Responses</vt:lpstr>
      <vt:lpstr>Example HTTP Transaction</vt:lpstr>
      <vt:lpstr>Domain Name System</vt:lpstr>
      <vt:lpstr>DNS Example</vt:lpstr>
      <vt:lpstr>PowerPoint Presentation</vt:lpstr>
      <vt:lpstr>PowerPoint Presentation</vt:lpstr>
      <vt:lpstr>End-To-End Argument</vt:lpstr>
      <vt:lpstr>Enjoy Carnival!</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jzhu</dc:creator>
  <cp:lastModifiedBy>Gregory Kesden</cp:lastModifiedBy>
  <cp:revision>1038</cp:revision>
  <cp:lastPrinted>2018-04-06T00:53:32Z</cp:lastPrinted>
  <dcterms:created xsi:type="dcterms:W3CDTF">2001-06-14T00:56:05Z</dcterms:created>
  <dcterms:modified xsi:type="dcterms:W3CDTF">2022-04-05T04:02:02Z</dcterms:modified>
</cp:coreProperties>
</file>