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13" r:id="rId1"/>
  </p:sldMasterIdLst>
  <p:notesMasterIdLst>
    <p:notesMasterId r:id="rId36"/>
  </p:notesMasterIdLst>
  <p:sldIdLst>
    <p:sldId id="277" r:id="rId2"/>
    <p:sldId id="278" r:id="rId3"/>
    <p:sldId id="258" r:id="rId4"/>
    <p:sldId id="259" r:id="rId5"/>
    <p:sldId id="279" r:id="rId6"/>
    <p:sldId id="260" r:id="rId7"/>
    <p:sldId id="261" r:id="rId8"/>
    <p:sldId id="280" r:id="rId9"/>
    <p:sldId id="263" r:id="rId10"/>
    <p:sldId id="264" r:id="rId11"/>
    <p:sldId id="292" r:id="rId12"/>
    <p:sldId id="293" r:id="rId13"/>
    <p:sldId id="294" r:id="rId14"/>
    <p:sldId id="265" r:id="rId15"/>
    <p:sldId id="269" r:id="rId16"/>
    <p:sldId id="266" r:id="rId17"/>
    <p:sldId id="295" r:id="rId18"/>
    <p:sldId id="296" r:id="rId19"/>
    <p:sldId id="267" r:id="rId20"/>
    <p:sldId id="268" r:id="rId21"/>
    <p:sldId id="270" r:id="rId22"/>
    <p:sldId id="283" r:id="rId23"/>
    <p:sldId id="271" r:id="rId24"/>
    <p:sldId id="273" r:id="rId25"/>
    <p:sldId id="284" r:id="rId26"/>
    <p:sldId id="285" r:id="rId27"/>
    <p:sldId id="286" r:id="rId28"/>
    <p:sldId id="289" r:id="rId29"/>
    <p:sldId id="288" r:id="rId30"/>
    <p:sldId id="274" r:id="rId31"/>
    <p:sldId id="272" r:id="rId32"/>
    <p:sldId id="275" r:id="rId33"/>
    <p:sldId id="290" r:id="rId34"/>
    <p:sldId id="276" r:id="rId3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45 Helvetica Light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45 Helvetica Light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45 Helvetica Light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45 Helvetica Light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45 Helvetica Light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45 Helvetica Light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45 Helvetica Light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45 Helvetica Light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45 Helvetica Light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00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115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45 Helvetica Light" pitchFamily="-110" charset="0"/>
                <a:ea typeface="Geneva" pitchFamily="-110" charset="-128"/>
                <a:cs typeface="Geneva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45 Helvetica Light" pitchFamily="-110" charset="0"/>
                <a:ea typeface="Geneva" pitchFamily="-110" charset="-128"/>
                <a:cs typeface="Geneva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45 Helvetica Light" pitchFamily="-110" charset="0"/>
                <a:ea typeface="Geneva" pitchFamily="-110" charset="-128"/>
                <a:cs typeface="Geneva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Geneva" charset="0"/>
              </a:defRPr>
            </a:lvl1pPr>
          </a:lstStyle>
          <a:p>
            <a:pPr>
              <a:defRPr/>
            </a:pPr>
            <a:fld id="{16A62720-AC82-B645-8DB6-CA30FCC567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3179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charset="0"/>
        <a:cs typeface="Geneva" pitchFamily="-110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Geneva" pitchFamily="-110" charset="-128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presentation describes</a:t>
            </a:r>
            <a:r>
              <a:rPr lang="en-US" baseline="0" dirty="0" smtClean="0"/>
              <a:t> the state of the CS program at CMU-Q as of the date on this slide.  More detail can be found in hidden slides and in the notes area of each slides.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58E63-0A16-A049-8BDF-A55896C711B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Who chaired this?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58E63-0A16-A049-8BDF-A55896C711B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71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en-US">
                <a:latin typeface="Helvetica" charset="0"/>
                <a:cs typeface="ＭＳ Ｐゴシック" charset="0"/>
              </a:rPr>
              <a:t>Virginia Commonwealth School of the Arts in Qatar [1997]</a:t>
            </a:r>
          </a:p>
          <a:p>
            <a:pPr lvl="1"/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Graphic, Interior, and Fashion Design</a:t>
            </a:r>
          </a:p>
          <a:p>
            <a:pPr>
              <a:buFontTx/>
              <a:buChar char="•"/>
            </a:pPr>
            <a:endParaRPr lang="en-US">
              <a:latin typeface="Helvetica" charset="0"/>
              <a:cs typeface="ＭＳ Ｐゴシック" charset="0"/>
            </a:endParaRPr>
          </a:p>
          <a:p>
            <a:pPr>
              <a:buFontTx/>
              <a:buChar char="•"/>
            </a:pPr>
            <a:r>
              <a:rPr lang="en-US">
                <a:latin typeface="Helvetica" charset="0"/>
                <a:cs typeface="ＭＳ Ｐゴシック" charset="0"/>
              </a:rPr>
              <a:t>Weill Cornell Medical College in Qatar [2002] </a:t>
            </a:r>
          </a:p>
          <a:p>
            <a:pPr lvl="1"/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Pre Medical and Medical</a:t>
            </a:r>
          </a:p>
          <a:p>
            <a:pPr>
              <a:buFontTx/>
              <a:buChar char="•"/>
            </a:pPr>
            <a:endParaRPr lang="en-US">
              <a:latin typeface="Arial" charset="0"/>
            </a:endParaRPr>
          </a:p>
          <a:p>
            <a:pPr>
              <a:buFontTx/>
              <a:buChar char="•"/>
            </a:pPr>
            <a:r>
              <a:rPr lang="en-US">
                <a:latin typeface="Helvetica" charset="0"/>
                <a:cs typeface="ＭＳ Ｐゴシック" charset="0"/>
              </a:rPr>
              <a:t>Texas A&amp;M University at Qatar [2003]</a:t>
            </a:r>
          </a:p>
          <a:p>
            <a:pPr lvl="1"/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Chemical, Electrical, Mechanical, and Petroleum Engineering</a:t>
            </a:r>
          </a:p>
          <a:p>
            <a:pPr>
              <a:buFontTx/>
              <a:buChar char="•"/>
            </a:pPr>
            <a:endParaRPr lang="en-US">
              <a:latin typeface="Arial" charset="0"/>
            </a:endParaRPr>
          </a:p>
          <a:p>
            <a:pPr>
              <a:buFontTx/>
              <a:buChar char="•"/>
            </a:pPr>
            <a:r>
              <a:rPr lang="en-US">
                <a:latin typeface="Helvetica" charset="0"/>
                <a:cs typeface="ＭＳ Ｐゴシック" charset="0"/>
              </a:rPr>
              <a:t>Carnegie Mellon University in Qatar [2004]</a:t>
            </a:r>
          </a:p>
          <a:p>
            <a:pPr lvl="1"/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Business Administration, Computer Science, Information Systems</a:t>
            </a:r>
          </a:p>
          <a:p>
            <a:pPr>
              <a:buFontTx/>
              <a:buChar char="•"/>
            </a:pPr>
            <a:endParaRPr lang="en-US">
              <a:latin typeface="Arial" charset="0"/>
            </a:endParaRPr>
          </a:p>
          <a:p>
            <a:pPr>
              <a:buFontTx/>
              <a:buChar char="•"/>
            </a:pPr>
            <a:r>
              <a:rPr lang="en-US">
                <a:latin typeface="Helvetica" charset="0"/>
                <a:cs typeface="ＭＳ Ｐゴシック" charset="0"/>
              </a:rPr>
              <a:t>Georgetown University School of Foreign Service in Qatar [2005]</a:t>
            </a:r>
          </a:p>
          <a:p>
            <a:pPr lvl="1"/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International Politics </a:t>
            </a:r>
          </a:p>
          <a:p>
            <a:pPr>
              <a:buFontTx/>
              <a:buChar char="•"/>
            </a:pPr>
            <a:endParaRPr lang="en-US">
              <a:latin typeface="Arial" charset="0"/>
            </a:endParaRPr>
          </a:p>
          <a:p>
            <a:pPr>
              <a:buFontTx/>
              <a:buChar char="•"/>
            </a:pPr>
            <a:r>
              <a:rPr lang="en-US">
                <a:latin typeface="Helvetica" charset="0"/>
                <a:cs typeface="ＭＳ Ｐゴシック" charset="0"/>
              </a:rPr>
              <a:t>Northwestern University in Qatar [2008]</a:t>
            </a:r>
          </a:p>
          <a:p>
            <a:pPr lvl="1"/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Journalism and Communication</a:t>
            </a:r>
          </a:p>
          <a:p>
            <a:endParaRPr lang="en-US">
              <a:latin typeface="Arial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9pPr>
          </a:lstStyle>
          <a:p>
            <a:fld id="{0BA6B52E-BE4C-7049-B65B-33CFA78A8A2A}" type="slidenum">
              <a:rPr lang="en-US" sz="1200">
                <a:cs typeface="Geneva" charset="0"/>
              </a:rPr>
              <a:pPr/>
              <a:t>7</a:t>
            </a:fld>
            <a:endParaRPr lang="en-US" sz="1200">
              <a:cs typeface="Geneva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 EC universities:</a:t>
            </a:r>
          </a:p>
          <a:p>
            <a:pPr>
              <a:buFontTx/>
              <a:buChar char="•"/>
            </a:pPr>
            <a:r>
              <a:rPr lang="en-US" baseline="0" dirty="0" smtClean="0"/>
              <a:t> HEC Paris – Qatar: http://www.qf.org.qa/output/page1093.asp</a:t>
            </a:r>
          </a:p>
          <a:p>
            <a:pPr lvl="1">
              <a:buFontTx/>
              <a:buChar char="•"/>
            </a:pPr>
            <a:r>
              <a:rPr lang="en-US" baseline="0" smtClean="0"/>
              <a:t> </a:t>
            </a:r>
            <a:r>
              <a:rPr lang="en-US"/>
              <a:t>executive education programs for mid-career and senior executives in Doha, including the HEC Executive MBA, non-degree certificate programs and in-house customized training</a:t>
            </a:r>
            <a:endParaRPr lang="en-US" baseline="0" smtClean="0"/>
          </a:p>
          <a:p>
            <a:pPr>
              <a:buFontTx/>
              <a:buChar char="•"/>
            </a:pPr>
            <a:r>
              <a:rPr lang="en-US" dirty="0" smtClean="0"/>
              <a:t> University College</a:t>
            </a:r>
            <a:r>
              <a:rPr lang="en-US" baseline="0" dirty="0" smtClean="0"/>
              <a:t> London – Qatar: http://www.ucl.ac.uk/news/news-articles/1010/10102803</a:t>
            </a:r>
          </a:p>
          <a:p>
            <a:pPr lvl="1">
              <a:buFontTx/>
              <a:buChar char="•"/>
            </a:pPr>
            <a:r>
              <a:rPr lang="en-US" dirty="0"/>
              <a:t> masters degrees in archaeology, conservation and museum studies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58E63-0A16-A049-8BDF-A55896C711B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4586CF-9472-104F-8F8D-04252D5B4141}" type="slidenum">
              <a:rPr lang="en-US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728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4586CF-9472-104F-8F8D-04252D5B4141}" type="slidenum">
              <a:rPr lang="en-US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728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4586CF-9472-104F-8F8D-04252D5B4141}" type="slidenum">
              <a:rPr lang="en-US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728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4586CF-9472-104F-8F8D-04252D5B4141}" type="slidenum">
              <a:rPr lang="en-US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728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4586CF-9472-104F-8F8D-04252D5B4141}" type="slidenum">
              <a:rPr lang="en-US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7286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Who chaired this?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258E63-0A16-A049-8BDF-A55896C711B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319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286000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A6B84-7932-1C44-853F-0DA20EF594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806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BD9CC-28AB-0B49-A010-66C4120A4C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27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8F9DA-3CB2-9A4B-BF99-4B70E2C004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156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510F2-F0FF-1842-A0AF-F1AB87C89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184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 sz="4000">
                <a:solidFill>
                  <a:srgbClr val="80004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>
            <a:lvl1pPr>
              <a:buFont typeface="Arial"/>
              <a:buChar char="•"/>
              <a:defRPr sz="3200"/>
            </a:lvl1pPr>
            <a:lvl2pPr>
              <a:defRPr sz="2400"/>
            </a:lvl2pPr>
            <a:lvl3pPr>
              <a:defRPr sz="20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EB9F8-9295-5F4C-9BDD-4BE2325988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16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45FCE0-63F2-D441-B540-4ACCFC85B9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810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B2841-602B-8E4B-902D-E4C4EEBDF5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736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7F8FA-8265-C44B-A3A0-A6AA8673AE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37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 sz="4000">
                <a:solidFill>
                  <a:srgbClr val="8000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07765-1F38-074F-8614-36D1B7DDC8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3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491C02-3242-7449-A520-D919E1BA56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773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DB964-6A34-F14E-BDAC-763ADDD16D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18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13DE3-E5C5-3D4A-9C24-4C8DC40CD9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720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5410200"/>
            <a:ext cx="914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28D43F85-68C5-D040-8992-17CCC61F4C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29" name="Picture 1" descr="Footer1_10Years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38825"/>
            <a:ext cx="91440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-110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Arial" pitchFamily="-110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jpeg"/><Relationship Id="rId12" Type="http://schemas.openxmlformats.org/officeDocument/2006/relationships/image" Target="../media/image22.jpeg"/><Relationship Id="rId13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jpeg"/><Relationship Id="rId9" Type="http://schemas.openxmlformats.org/officeDocument/2006/relationships/image" Target="../media/image19.jpeg"/><Relationship Id="rId10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jpe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jpeg"/><Relationship Id="rId9" Type="http://schemas.openxmlformats.org/officeDocument/2006/relationships/image" Target="../media/image31.png"/><Relationship Id="rId10" Type="http://schemas.openxmlformats.org/officeDocument/2006/relationships/image" Target="../media/image32.png"/><Relationship Id="rId11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jpeg"/><Relationship Id="rId12" Type="http://schemas.openxmlformats.org/officeDocument/2006/relationships/image" Target="../media/image43.jpeg"/><Relationship Id="rId13" Type="http://schemas.openxmlformats.org/officeDocument/2006/relationships/image" Target="../media/image44.jpeg"/><Relationship Id="rId14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37.jpeg"/><Relationship Id="rId7" Type="http://schemas.openxmlformats.org/officeDocument/2006/relationships/image" Target="../media/image38.png"/><Relationship Id="rId8" Type="http://schemas.openxmlformats.org/officeDocument/2006/relationships/image" Target="../media/image39.emf"/><Relationship Id="rId9" Type="http://schemas.openxmlformats.org/officeDocument/2006/relationships/image" Target="../media/image40.jpeg"/><Relationship Id="rId10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4.png"/><Relationship Id="rId1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jpeg"/><Relationship Id="rId6" Type="http://schemas.openxmlformats.org/officeDocument/2006/relationships/image" Target="../media/image49.jpeg"/><Relationship Id="rId7" Type="http://schemas.openxmlformats.org/officeDocument/2006/relationships/image" Target="../media/image50.jpeg"/><Relationship Id="rId8" Type="http://schemas.openxmlformats.org/officeDocument/2006/relationships/image" Target="../media/image51.jpeg"/><Relationship Id="rId9" Type="http://schemas.openxmlformats.org/officeDocument/2006/relationships/image" Target="../media/image52.jpeg"/><Relationship Id="rId10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0" r="18651"/>
          <a:stretch/>
        </p:blipFill>
        <p:spPr>
          <a:xfrm>
            <a:off x="1" y="0"/>
            <a:ext cx="9143999" cy="6857999"/>
          </a:xfrm>
          <a:prstGeom prst="rect">
            <a:avLst/>
          </a:prstGeom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1736725" y="5410200"/>
            <a:ext cx="50450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April 2014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911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charset="0"/>
                <a:ea typeface="Osaka" charset="0"/>
                <a:cs typeface="Arial" charset="0"/>
              </a:rPr>
              <a:t>Faculty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r>
              <a:rPr lang="en-US">
                <a:latin typeface="75 Helvetica Bold" charset="0"/>
                <a:ea typeface="Osaka" charset="0"/>
                <a:cs typeface="Osaka" charset="0"/>
              </a:rPr>
              <a:t>Business Administration – 14</a:t>
            </a:r>
          </a:p>
          <a:p>
            <a:pPr>
              <a:buFontTx/>
              <a:buChar char="•"/>
            </a:pPr>
            <a:r>
              <a:rPr lang="en-US">
                <a:latin typeface="75 Helvetica Bold" charset="0"/>
                <a:ea typeface="Osaka" charset="0"/>
                <a:cs typeface="Osaka" charset="0"/>
              </a:rPr>
              <a:t>Biology – 5</a:t>
            </a:r>
          </a:p>
          <a:p>
            <a:pPr>
              <a:buFontTx/>
              <a:buChar char="•"/>
            </a:pPr>
            <a:r>
              <a:rPr lang="en-US">
                <a:latin typeface="75 Helvetica Bold" charset="0"/>
                <a:ea typeface="Osaka" charset="0"/>
                <a:cs typeface="Osaka" charset="0"/>
              </a:rPr>
              <a:t>Computer Science – 10</a:t>
            </a:r>
          </a:p>
          <a:p>
            <a:pPr>
              <a:buFontTx/>
              <a:buChar char="•"/>
            </a:pPr>
            <a:r>
              <a:rPr lang="en-US">
                <a:latin typeface="75 Helvetica Bold" charset="0"/>
                <a:ea typeface="Osaka" charset="0"/>
                <a:cs typeface="Osaka" charset="0"/>
              </a:rPr>
              <a:t>Information Systems – 5</a:t>
            </a:r>
          </a:p>
          <a:p>
            <a:pPr>
              <a:buFontTx/>
              <a:buChar char="•"/>
            </a:pPr>
            <a:r>
              <a:rPr lang="en-US">
                <a:latin typeface="75 Helvetica Bold" charset="0"/>
                <a:ea typeface="Osaka" charset="0"/>
                <a:cs typeface="Osaka" charset="0"/>
              </a:rPr>
              <a:t>General Education – 20</a:t>
            </a:r>
          </a:p>
          <a:p>
            <a:pPr lvl="1"/>
            <a:r>
              <a:rPr lang="en-US">
                <a:latin typeface="Arial" charset="0"/>
                <a:ea typeface="Osaka" charset="0"/>
                <a:cs typeface="Osaka" charset="0"/>
              </a:rPr>
              <a:t>Math, Sciences, English, Humanities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0"/>
            <a:ext cx="7031281" cy="4578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Students: 10 Year Summary</a:t>
            </a:r>
          </a:p>
        </p:txBody>
      </p:sp>
    </p:spTree>
    <p:extLst>
      <p:ext uri="{BB962C8B-B14F-4D97-AF65-F5344CB8AC3E}">
        <p14:creationId xmlns:p14="http://schemas.microsoft.com/office/powerpoint/2010/main" val="1309143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086" y="457776"/>
            <a:ext cx="6676514" cy="873804"/>
          </a:xfrm>
        </p:spPr>
        <p:txBody>
          <a:bodyPr lIns="80165" tIns="40083" rIns="80165" bIns="40083"/>
          <a:lstStyle/>
          <a:p>
            <a:pPr>
              <a:spcAft>
                <a:spcPts val="1052"/>
              </a:spcAft>
            </a:pPr>
            <a:r>
              <a:rPr lang="en-US" dirty="0"/>
              <a:t>Students: 10 Year Summary</a:t>
            </a:r>
            <a:endParaRPr lang="en-US" b="1" dirty="0">
              <a:solidFill>
                <a:schemeClr val="bg1">
                  <a:lumMod val="9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19200"/>
            <a:ext cx="7259881" cy="4520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8873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086" y="457776"/>
            <a:ext cx="7438514" cy="873804"/>
          </a:xfrm>
        </p:spPr>
        <p:txBody>
          <a:bodyPr lIns="80165" tIns="40083" rIns="80165" bIns="40083"/>
          <a:lstStyle/>
          <a:p>
            <a:pPr>
              <a:spcAft>
                <a:spcPts val="1052"/>
              </a:spcAft>
            </a:pPr>
            <a:r>
              <a:rPr lang="en-US" dirty="0"/>
              <a:t>Students: 10 Year Summary</a:t>
            </a:r>
            <a:endParaRPr lang="en-US" b="1" dirty="0">
              <a:solidFill>
                <a:schemeClr val="bg1">
                  <a:lumMod val="9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6802680" cy="450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4905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charset="0"/>
                <a:ea typeface="Osaka" charset="0"/>
                <a:cs typeface="Arial" charset="0"/>
              </a:rPr>
              <a:t>Students (As of Spring 2014)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8411033"/>
              </p:ext>
            </p:extLst>
          </p:nvPr>
        </p:nvGraphicFramePr>
        <p:xfrm>
          <a:off x="762000" y="950723"/>
          <a:ext cx="7391400" cy="5145277"/>
        </p:xfrm>
        <a:graphic>
          <a:graphicData uri="http://schemas.openxmlformats.org/drawingml/2006/table">
            <a:tbl>
              <a:tblPr/>
              <a:tblGrid>
                <a:gridCol w="507651"/>
                <a:gridCol w="385815"/>
                <a:gridCol w="710711"/>
                <a:gridCol w="852854"/>
                <a:gridCol w="852854"/>
                <a:gridCol w="852854"/>
                <a:gridCol w="852854"/>
                <a:gridCol w="852854"/>
                <a:gridCol w="852854"/>
                <a:gridCol w="670099"/>
              </a:tblGrid>
              <a:tr h="168529">
                <a:tc rowSpan="23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Spring 2014 Enrollment</a:t>
                      </a:r>
                    </a:p>
                  </a:txBody>
                  <a:tcPr marL="12700" marR="12700" marT="1270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Qatari 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Non-Qatari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Total by Gen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Total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5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Female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Male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Female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Male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Female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Male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85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QBA</a:t>
                      </a:r>
                    </a:p>
                  </a:txBody>
                  <a:tcPr marL="12700" marR="12700" marT="12700" marB="0" vert="wordArt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Fresh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 Light"/>
                        </a:rPr>
                        <a:t>45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2185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Soph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31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 Light"/>
                        </a:rPr>
                        <a:t>41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2185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Junior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33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 Light"/>
                        </a:rPr>
                        <a:t>52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2185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Senior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 Light"/>
                        </a:rPr>
                        <a:t>42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2185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Total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72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41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50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113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67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 Light"/>
                        </a:rPr>
                        <a:t>180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</a:tr>
              <a:tr h="2185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QBS</a:t>
                      </a:r>
                    </a:p>
                  </a:txBody>
                  <a:tcPr marL="12700" marR="12700" marT="12700" marB="0" vert="wordArt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Fresh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 Light"/>
                        </a:rPr>
                        <a:t>14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185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Soph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 Light"/>
                        </a:rPr>
                        <a:t>13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185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Junior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 Light"/>
                        </a:rPr>
                        <a:t>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185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Senior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 Light"/>
                        </a:rPr>
                        <a:t>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185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Total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 Light"/>
                        </a:rPr>
                        <a:t>34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2185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QCS</a:t>
                      </a:r>
                    </a:p>
                  </a:txBody>
                  <a:tcPr marL="12700" marR="12700" marT="12700" marB="0" vert="wordArt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Fresh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 Light"/>
                        </a:rPr>
                        <a:t>31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2185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Soph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 Light"/>
                        </a:rPr>
                        <a:t>19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2185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Junior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 Light"/>
                        </a:rPr>
                        <a:t>15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2185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Senior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 Light"/>
                        </a:rPr>
                        <a:t>10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2185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Total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47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53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 Light"/>
                        </a:rPr>
                        <a:t>75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2185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QIS</a:t>
                      </a:r>
                    </a:p>
                  </a:txBody>
                  <a:tcPr marL="12700" marR="12700" marT="12700" marB="0" vert="wordArt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Fresh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 Light"/>
                        </a:rPr>
                        <a:t>26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2185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Soph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 Light"/>
                        </a:rPr>
                        <a:t>18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2185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Junior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 Light"/>
                        </a:rPr>
                        <a:t>28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2185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Senior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 Light"/>
                        </a:rPr>
                        <a:t>27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2185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Total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38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34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60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39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 Light"/>
                        </a:rPr>
                        <a:t>99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</a:tr>
              <a:tr h="2775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Total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 Light"/>
                        </a:rPr>
                        <a:t>121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 Light"/>
                        </a:rPr>
                        <a:t>32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 Light"/>
                        </a:rPr>
                        <a:t>88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 Light"/>
                        </a:rPr>
                        <a:t>138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 Light"/>
                        </a:rPr>
                        <a:t>218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 Light"/>
                        </a:rPr>
                        <a:t>170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 Light"/>
                        </a:rPr>
                        <a:t>388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charset="0"/>
                <a:ea typeface="Osaka" charset="0"/>
                <a:cs typeface="Arial" charset="0"/>
              </a:rPr>
              <a:t>Student Exchange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5630755"/>
              </p:ext>
            </p:extLst>
          </p:nvPr>
        </p:nvGraphicFramePr>
        <p:xfrm>
          <a:off x="1219200" y="838200"/>
          <a:ext cx="3886200" cy="5640800"/>
        </p:xfrm>
        <a:graphic>
          <a:graphicData uri="http://schemas.openxmlformats.org/drawingml/2006/table">
            <a:tbl>
              <a:tblPr/>
              <a:tblGrid>
                <a:gridCol w="1320554"/>
                <a:gridCol w="1282823"/>
                <a:gridCol w="1282823"/>
              </a:tblGrid>
              <a:tr h="130386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Pittsburgh / Doha Exchange</a:t>
                      </a:r>
                    </a:p>
                  </a:txBody>
                  <a:tcPr marL="9356" marR="9356" marT="91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03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 Light"/>
                        </a:rPr>
                        <a:t>Semester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 Light"/>
                        </a:rPr>
                        <a:t>Pitt &gt; Doha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 Light"/>
                        </a:rPr>
                        <a:t>Doha &gt; Pitt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303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2006 Fall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303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2007 Fall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3038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2007 Spring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303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2008 Fall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5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12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3038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2008 Spring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8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30386">
                <a:tc>
                  <a:txBody>
                    <a:bodyPr/>
                    <a:lstStyle/>
                    <a:p>
                      <a:pPr algn="ctr" fontAlgn="b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2008 Sum 1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7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30386">
                <a:tc>
                  <a:txBody>
                    <a:bodyPr/>
                    <a:lstStyle/>
                    <a:p>
                      <a:pPr algn="ctr" fontAlgn="b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2008 Sum 2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5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303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2009 Fall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8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3038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2009 Spring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10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7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30386">
                <a:tc>
                  <a:txBody>
                    <a:bodyPr/>
                    <a:lstStyle/>
                    <a:p>
                      <a:pPr algn="ctr" fontAlgn="b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2009 Sum 1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14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30386">
                <a:tc>
                  <a:txBody>
                    <a:bodyPr/>
                    <a:lstStyle/>
                    <a:p>
                      <a:pPr algn="ctr" fontAlgn="b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2009 Sum 2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7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303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2010 Fall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3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9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3038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2010 Spring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12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5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30386">
                <a:tc>
                  <a:txBody>
                    <a:bodyPr/>
                    <a:lstStyle/>
                    <a:p>
                      <a:pPr algn="ctr" fontAlgn="b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2010 Sum 1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14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30386">
                <a:tc>
                  <a:txBody>
                    <a:bodyPr/>
                    <a:lstStyle/>
                    <a:p>
                      <a:pPr algn="ctr" fontAlgn="b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2010 Sum 2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7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303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2011 Fall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6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3038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2011 Spring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6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8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30386">
                <a:tc>
                  <a:txBody>
                    <a:bodyPr/>
                    <a:lstStyle/>
                    <a:p>
                      <a:pPr algn="ctr" fontAlgn="b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2011 Sum 1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20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30386">
                <a:tc>
                  <a:txBody>
                    <a:bodyPr/>
                    <a:lstStyle/>
                    <a:p>
                      <a:pPr algn="ctr" fontAlgn="b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2011 Sum 2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15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303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2012 Fall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18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36939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2012 Spring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5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8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30386">
                <a:tc>
                  <a:txBody>
                    <a:bodyPr/>
                    <a:lstStyle/>
                    <a:p>
                      <a:pPr algn="ctr" fontAlgn="b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2012 Sum 1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25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30386">
                <a:tc>
                  <a:txBody>
                    <a:bodyPr/>
                    <a:lstStyle/>
                    <a:p>
                      <a:pPr algn="ctr" fontAlgn="b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2012 Sum 2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28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303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2013 Fall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14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3038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2013 Spring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10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30386">
                <a:tc>
                  <a:txBody>
                    <a:bodyPr/>
                    <a:lstStyle/>
                    <a:p>
                      <a:pPr algn="ctr" fontAlgn="b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2013 Sum 1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43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30386">
                <a:tc>
                  <a:txBody>
                    <a:bodyPr/>
                    <a:lstStyle/>
                    <a:p>
                      <a:pPr algn="ctr" fontAlgn="b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2013 Sum 2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26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3038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2014 Spring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13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30386">
                <a:tc>
                  <a:txBody>
                    <a:bodyPr/>
                    <a:lstStyle/>
                    <a:p>
                      <a:pPr algn="ctr" fontAlgn="b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2014 Sum 1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30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30386">
                <a:tc>
                  <a:txBody>
                    <a:bodyPr/>
                    <a:lstStyle/>
                    <a:p>
                      <a:pPr algn="ctr" fontAlgn="b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2014 Sum 2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4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758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 Light"/>
                        </a:rPr>
                        <a:t>Total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 Light"/>
                        </a:rPr>
                        <a:t>52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 Light"/>
                        </a:rPr>
                        <a:t>368</a:t>
                      </a:r>
                    </a:p>
                  </a:txBody>
                  <a:tcPr marL="9356" marR="9356" marT="9179" marB="0" anchor="b">
                    <a:lnL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21725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*Does not include IMPAQT students</a:t>
                      </a:r>
                    </a:p>
                  </a:txBody>
                  <a:tcPr marL="9356" marR="9356" marT="917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 </a:t>
                      </a:r>
                    </a:p>
                  </a:txBody>
                  <a:tcPr marL="9356" marR="9356" marT="917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4D7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charset="0"/>
                <a:ea typeface="Osaka" charset="0"/>
                <a:cs typeface="Arial" charset="0"/>
              </a:rPr>
              <a:t>Graduates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743200" y="1295400"/>
          <a:ext cx="3352800" cy="3924300"/>
        </p:xfrm>
        <a:graphic>
          <a:graphicData uri="http://schemas.openxmlformats.org/drawingml/2006/table">
            <a:tbl>
              <a:tblPr/>
              <a:tblGrid>
                <a:gridCol w="685800"/>
                <a:gridCol w="533400"/>
                <a:gridCol w="533400"/>
                <a:gridCol w="533400"/>
                <a:gridCol w="533400"/>
                <a:gridCol w="533400"/>
              </a:tblGrid>
              <a:tr h="177800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Graduation Data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Date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QBA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QBS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QCS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QIS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Total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05/18/08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08/12/08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12/18/08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05/17/09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08/11/09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12/17/09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05/16/10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08/10/10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12/16/10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05/15/11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30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40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08/09/11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12/22/11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05/20/12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39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08/14/12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12/20/12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05/19/13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33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64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08/13/13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12/19/13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 Light"/>
                        </a:rPr>
                        <a:t>Total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 Light"/>
                        </a:rPr>
                        <a:t>189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 Light"/>
                        </a:rPr>
                        <a:t>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 Light"/>
                        </a:rPr>
                        <a:t>53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 Light"/>
                        </a:rPr>
                        <a:t>45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 Light"/>
                        </a:rPr>
                        <a:t>293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086" y="457776"/>
            <a:ext cx="6062500" cy="873804"/>
          </a:xfrm>
        </p:spPr>
        <p:txBody>
          <a:bodyPr lIns="80165" tIns="40083" rIns="80165" bIns="40083"/>
          <a:lstStyle/>
          <a:p>
            <a:pPr>
              <a:spcAft>
                <a:spcPts val="1052"/>
              </a:spcAft>
            </a:pPr>
            <a:r>
              <a:rPr lang="en-US" dirty="0">
                <a:latin typeface="Arial" charset="0"/>
                <a:ea typeface="Osaka" charset="0"/>
                <a:cs typeface="Arial" charset="0"/>
              </a:rPr>
              <a:t>Graduate </a:t>
            </a:r>
            <a:r>
              <a:rPr lang="en-US" dirty="0" smtClean="0">
                <a:latin typeface="Arial" charset="0"/>
                <a:ea typeface="Osaka" charset="0"/>
                <a:cs typeface="Arial" charset="0"/>
              </a:rPr>
              <a:t>Employment</a:t>
            </a:r>
            <a:br>
              <a:rPr lang="en-US" dirty="0" smtClean="0">
                <a:latin typeface="Arial" charset="0"/>
                <a:ea typeface="Osaka" charset="0"/>
                <a:cs typeface="Arial" charset="0"/>
              </a:rPr>
            </a:br>
            <a:r>
              <a:rPr lang="en-US" sz="2400" dirty="0" smtClean="0">
                <a:latin typeface="Arial" charset="0"/>
                <a:ea typeface="Osaka" charset="0"/>
                <a:cs typeface="Arial" charset="0"/>
              </a:rPr>
              <a:t>Top 10 Sectors</a:t>
            </a:r>
            <a:endParaRPr lang="en-US" b="1" dirty="0">
              <a:solidFill>
                <a:schemeClr val="bg1">
                  <a:lumMod val="9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Picture 2" descr="par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904" y="215587"/>
            <a:ext cx="1437399" cy="908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88824" y="5446142"/>
            <a:ext cx="6047020" cy="753549"/>
          </a:xfrm>
          <a:prstGeom prst="rect">
            <a:avLst/>
          </a:prstGeom>
          <a:noFill/>
        </p:spPr>
        <p:txBody>
          <a:bodyPr wrap="square" lIns="80165" tIns="40083" rIns="80165" bIns="40083" rtlCol="0">
            <a:spAutoFit/>
          </a:bodyPr>
          <a:lstStyle/>
          <a:p>
            <a:r>
              <a:rPr lang="en-US" sz="4200" dirty="0">
                <a:solidFill>
                  <a:schemeClr val="bg1"/>
                </a:solidFill>
                <a:latin typeface="Arial Narrow" pitchFamily="34" charset="0"/>
              </a:rPr>
              <a:t>Top Ten Industrial Sectors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5898" y="2254330"/>
            <a:ext cx="3129032" cy="2928908"/>
          </a:xfrm>
          <a:prstGeom prst="rect">
            <a:avLst/>
          </a:prstGeom>
          <a:noFill/>
        </p:spPr>
        <p:txBody>
          <a:bodyPr wrap="square" lIns="80165" tIns="40083" rIns="80165" bIns="40083" rtlCol="0">
            <a:spAutoFit/>
          </a:bodyPr>
          <a:lstStyle/>
          <a:p>
            <a:pPr marL="300620" indent="-300620">
              <a:spcAft>
                <a:spcPts val="1052"/>
              </a:spcAft>
              <a:buFont typeface="Arial" pitchFamily="34" charset="0"/>
              <a:buChar char="•"/>
            </a:pPr>
            <a:r>
              <a:rPr lang="en-US" sz="2500" dirty="0">
                <a:solidFill>
                  <a:srgbClr val="000000"/>
                </a:solidFill>
                <a:latin typeface="Arial"/>
                <a:cs typeface="Arial"/>
              </a:rPr>
              <a:t>Oil and Gas Industries</a:t>
            </a:r>
          </a:p>
          <a:p>
            <a:pPr marL="300620" indent="-300620">
              <a:spcAft>
                <a:spcPts val="1052"/>
              </a:spcAft>
              <a:buFont typeface="Arial" pitchFamily="34" charset="0"/>
              <a:buChar char="•"/>
            </a:pPr>
            <a:r>
              <a:rPr lang="en-US" sz="2500" dirty="0">
                <a:solidFill>
                  <a:srgbClr val="000000"/>
                </a:solidFill>
                <a:latin typeface="Arial"/>
                <a:cs typeface="Arial"/>
              </a:rPr>
              <a:t>Banking &amp; Finance</a:t>
            </a:r>
          </a:p>
          <a:p>
            <a:pPr marL="300620" indent="-300620">
              <a:spcAft>
                <a:spcPts val="1052"/>
              </a:spcAft>
              <a:buFont typeface="Arial" pitchFamily="34" charset="0"/>
              <a:buChar char="•"/>
            </a:pPr>
            <a:r>
              <a:rPr lang="en-US" sz="2500" dirty="0">
                <a:solidFill>
                  <a:srgbClr val="000000"/>
                </a:solidFill>
                <a:latin typeface="Arial"/>
                <a:cs typeface="Arial"/>
              </a:rPr>
              <a:t>Education</a:t>
            </a:r>
          </a:p>
          <a:p>
            <a:pPr marL="300620" indent="-300620">
              <a:spcAft>
                <a:spcPts val="1052"/>
              </a:spcAft>
              <a:buFont typeface="Arial" pitchFamily="34" charset="0"/>
              <a:buChar char="•"/>
            </a:pPr>
            <a:r>
              <a:rPr lang="en-US" sz="2500" dirty="0">
                <a:solidFill>
                  <a:srgbClr val="000000"/>
                </a:solidFill>
                <a:latin typeface="Arial"/>
                <a:cs typeface="Arial"/>
              </a:rPr>
              <a:t>Technology</a:t>
            </a:r>
          </a:p>
          <a:p>
            <a:pPr marL="300620" indent="-300620">
              <a:spcAft>
                <a:spcPts val="1052"/>
              </a:spcAft>
              <a:buFont typeface="Arial" pitchFamily="34" charset="0"/>
              <a:buChar char="•"/>
            </a:pPr>
            <a:r>
              <a:rPr lang="en-US" sz="2500" dirty="0">
                <a:solidFill>
                  <a:srgbClr val="000000"/>
                </a:solidFill>
                <a:latin typeface="Arial"/>
                <a:cs typeface="Arial"/>
              </a:rPr>
              <a:t>Non-Profit Orgs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11247" y="2254330"/>
            <a:ext cx="4139591" cy="2928908"/>
          </a:xfrm>
          <a:prstGeom prst="rect">
            <a:avLst/>
          </a:prstGeom>
          <a:noFill/>
        </p:spPr>
        <p:txBody>
          <a:bodyPr wrap="square" lIns="80165" tIns="40083" rIns="80165" bIns="40083" rtlCol="0">
            <a:spAutoFit/>
          </a:bodyPr>
          <a:lstStyle/>
          <a:p>
            <a:pPr marL="300620" indent="-300620">
              <a:spcAft>
                <a:spcPts val="1052"/>
              </a:spcAft>
              <a:buFont typeface="Arial" pitchFamily="34" charset="0"/>
              <a:buChar char="•"/>
            </a:pPr>
            <a:r>
              <a:rPr lang="en-US" sz="2500" dirty="0">
                <a:solidFill>
                  <a:srgbClr val="000000"/>
                </a:solidFill>
                <a:latin typeface="Arial"/>
                <a:cs typeface="Arial"/>
              </a:rPr>
              <a:t>Telecommunications</a:t>
            </a:r>
          </a:p>
          <a:p>
            <a:pPr marL="300620" indent="-300620">
              <a:spcAft>
                <a:spcPts val="1052"/>
              </a:spcAft>
              <a:buFont typeface="Arial" pitchFamily="34" charset="0"/>
              <a:buChar char="•"/>
            </a:pPr>
            <a:r>
              <a:rPr lang="en-US" sz="2500" dirty="0">
                <a:solidFill>
                  <a:srgbClr val="000000"/>
                </a:solidFill>
                <a:latin typeface="Arial"/>
                <a:cs typeface="Arial"/>
              </a:rPr>
              <a:t>Industrial Goods</a:t>
            </a:r>
          </a:p>
          <a:p>
            <a:pPr marL="300620" indent="-300620">
              <a:spcAft>
                <a:spcPts val="1052"/>
              </a:spcAft>
              <a:buFont typeface="Arial" pitchFamily="34" charset="0"/>
              <a:buChar char="•"/>
            </a:pPr>
            <a:r>
              <a:rPr lang="en-US" sz="2500" dirty="0">
                <a:solidFill>
                  <a:srgbClr val="000000"/>
                </a:solidFill>
                <a:latin typeface="Arial"/>
                <a:cs typeface="Arial"/>
              </a:rPr>
              <a:t>Government</a:t>
            </a:r>
          </a:p>
          <a:p>
            <a:pPr marL="300620" indent="-300620">
              <a:spcAft>
                <a:spcPts val="1052"/>
              </a:spcAft>
              <a:buFont typeface="Arial" pitchFamily="34" charset="0"/>
              <a:buChar char="•"/>
            </a:pPr>
            <a:r>
              <a:rPr lang="en-US" sz="2500" dirty="0">
                <a:solidFill>
                  <a:srgbClr val="000000"/>
                </a:solidFill>
                <a:latin typeface="Arial"/>
                <a:cs typeface="Arial"/>
              </a:rPr>
              <a:t>Research and Development</a:t>
            </a:r>
          </a:p>
          <a:p>
            <a:pPr marL="300620" indent="-300620">
              <a:spcAft>
                <a:spcPts val="1052"/>
              </a:spcAft>
              <a:buFont typeface="Arial" pitchFamily="34" charset="0"/>
              <a:buChar char="•"/>
            </a:pPr>
            <a:r>
              <a:rPr lang="en-US" sz="2500" dirty="0">
                <a:solidFill>
                  <a:srgbClr val="000000"/>
                </a:solidFill>
                <a:latin typeface="Arial"/>
                <a:cs typeface="Arial"/>
              </a:rPr>
              <a:t>Arts and Culture</a:t>
            </a:r>
          </a:p>
        </p:txBody>
      </p:sp>
    </p:spTree>
    <p:extLst>
      <p:ext uri="{BB962C8B-B14F-4D97-AF65-F5344CB8AC3E}">
        <p14:creationId xmlns:p14="http://schemas.microsoft.com/office/powerpoint/2010/main" val="3103531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086" y="457776"/>
            <a:ext cx="6258065" cy="873804"/>
          </a:xfrm>
        </p:spPr>
        <p:txBody>
          <a:bodyPr lIns="80165" tIns="40083" rIns="80165" bIns="40083"/>
          <a:lstStyle/>
          <a:p>
            <a:pPr>
              <a:spcAft>
                <a:spcPts val="1052"/>
              </a:spcAft>
            </a:pPr>
            <a:r>
              <a:rPr lang="en-US" dirty="0" smtClean="0">
                <a:solidFill>
                  <a:srgbClr val="800000"/>
                </a:solidFill>
              </a:rPr>
              <a:t>Graduate Employment</a:t>
            </a:r>
            <a:br>
              <a:rPr lang="en-US" dirty="0" smtClean="0">
                <a:solidFill>
                  <a:srgbClr val="800000"/>
                </a:solidFill>
              </a:rPr>
            </a:br>
            <a:r>
              <a:rPr lang="en-US" sz="2800" dirty="0" smtClean="0">
                <a:solidFill>
                  <a:srgbClr val="800000"/>
                </a:solidFill>
              </a:rPr>
              <a:t>Top 10 Employers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6" name="Picture 2" descr="par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904" y="215587"/>
            <a:ext cx="1437399" cy="908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24016" y="5542054"/>
            <a:ext cx="4041667" cy="753549"/>
          </a:xfrm>
          <a:prstGeom prst="rect">
            <a:avLst/>
          </a:prstGeom>
          <a:noFill/>
        </p:spPr>
        <p:txBody>
          <a:bodyPr wrap="square" lIns="80165" tIns="40083" rIns="80165" bIns="40083" rtlCol="0">
            <a:spAutoFit/>
          </a:bodyPr>
          <a:lstStyle/>
          <a:p>
            <a:r>
              <a:rPr lang="en-US" sz="4200" dirty="0">
                <a:solidFill>
                  <a:prstClr val="white"/>
                </a:solidFill>
                <a:latin typeface="Arial Narrow" pitchFamily="34" charset="0"/>
              </a:rPr>
              <a:t>Top Ten Recruiters </a:t>
            </a:r>
          </a:p>
        </p:txBody>
      </p:sp>
      <p:pic>
        <p:nvPicPr>
          <p:cNvPr id="13" name="Picture 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347" y="1680858"/>
            <a:ext cx="879158" cy="141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8" t="7494" r="15673" b="11440"/>
          <a:stretch/>
        </p:blipFill>
        <p:spPr bwMode="auto">
          <a:xfrm>
            <a:off x="642537" y="3966570"/>
            <a:ext cx="1452667" cy="99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079" y="3963325"/>
            <a:ext cx="1329839" cy="996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810" y="1691138"/>
            <a:ext cx="1411064" cy="1411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https://encrypted-tbn0.gstatic.com/images?q=tbn:ANd9GcQdUdBx8KmwUJhIEoZP-TkJUtATitU66bzJN59OhB8n57R2ypMKsYv-lzQ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000" y="3964406"/>
            <a:ext cx="1303762" cy="99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encrypted-tbn3.gstatic.com/images?q=tbn:ANd9GcR1E2YtwM-GID5X5XmAAOVWN6KTNfnlvo-QWfmPRGNvU3X8OYSFQiAFVw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52" y="1691138"/>
            <a:ext cx="1329838" cy="140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encrypted-tbn0.gstatic.com/images?q=tbn:ANd9GcRpcffoJ4FK0bTbpQ-rsG7eHmvT1wdvajD8XPF_UlmDAYWoLW2effNiW5Sz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542" y="3968733"/>
            <a:ext cx="1087204" cy="99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encrypted-tbn1.gstatic.com/images?q=tbn:ANd9GcTtxwkK5o95PZkWt6p9BfI5hvcVA4XEsjf7agvvyx3QLPDnZIUerZ9bAbGKjQ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226" y="1691138"/>
            <a:ext cx="1242476" cy="140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rsz_ooredo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162" y="1680858"/>
            <a:ext cx="1628265" cy="143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s://encrypted-tbn2.gstatic.com/images?q=tbn:ANd9GcRVEJBzCq4W9vQOybsQqa3JJXd0_MpADjkSSjnI0Grq3Q7QNOrmRA56NsM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364" y="3966570"/>
            <a:ext cx="1508263" cy="99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813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Arial" charset="0"/>
                <a:ea typeface="Osaka" charset="0"/>
                <a:cs typeface="Arial" charset="0"/>
              </a:rPr>
              <a:t>Graduate </a:t>
            </a:r>
            <a:r>
              <a:rPr lang="en-US" dirty="0" smtClean="0">
                <a:latin typeface="Arial" charset="0"/>
                <a:ea typeface="Osaka" charset="0"/>
                <a:cs typeface="Arial" charset="0"/>
              </a:rPr>
              <a:t>Employment</a:t>
            </a:r>
            <a:endParaRPr lang="en-US" dirty="0">
              <a:latin typeface="Arial" charset="0"/>
              <a:ea typeface="Osaka" charset="0"/>
              <a:cs typeface="Arial" charset="0"/>
            </a:endParaRPr>
          </a:p>
        </p:txBody>
      </p:sp>
      <p:sp>
        <p:nvSpPr>
          <p:cNvPr id="6" name="Content Placeholder 9"/>
          <p:cNvSpPr txBox="1">
            <a:spLocks/>
          </p:cNvSpPr>
          <p:nvPr/>
        </p:nvSpPr>
        <p:spPr>
          <a:xfrm>
            <a:off x="533400" y="1447800"/>
            <a:ext cx="5257800" cy="4114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</a:pPr>
            <a:r>
              <a:rPr lang="en-US" sz="1200" dirty="0" smtClean="0"/>
              <a:t>KPMG</a:t>
            </a:r>
          </a:p>
          <a:p>
            <a:pPr>
              <a:buFont typeface="Arial"/>
              <a:buChar char="•"/>
            </a:pPr>
            <a:r>
              <a:rPr lang="en-US" sz="1200" dirty="0" smtClean="0"/>
              <a:t>PWC</a:t>
            </a:r>
          </a:p>
          <a:p>
            <a:pPr>
              <a:buFont typeface="Arial"/>
              <a:buChar char="•"/>
            </a:pPr>
            <a:r>
              <a:rPr lang="en-US" sz="1200" dirty="0" smtClean="0"/>
              <a:t>Ernest &amp; Young</a:t>
            </a:r>
          </a:p>
          <a:p>
            <a:pPr>
              <a:buFont typeface="Arial"/>
              <a:buChar char="•"/>
            </a:pPr>
            <a:r>
              <a:rPr lang="en-US" sz="1200" dirty="0" err="1" smtClean="0"/>
              <a:t>RasGas</a:t>
            </a:r>
            <a:endParaRPr lang="en-US" sz="1200" dirty="0" smtClean="0"/>
          </a:p>
          <a:p>
            <a:pPr>
              <a:buFont typeface="Arial"/>
              <a:buChar char="•"/>
            </a:pPr>
            <a:r>
              <a:rPr lang="en-US" sz="1200" dirty="0" smtClean="0"/>
              <a:t>Qatar Olympic Committee </a:t>
            </a:r>
          </a:p>
          <a:p>
            <a:pPr>
              <a:buFont typeface="Arial"/>
              <a:buChar char="•"/>
            </a:pPr>
            <a:r>
              <a:rPr lang="en-US" sz="1200" dirty="0" smtClean="0"/>
              <a:t>Qatar Petroleum </a:t>
            </a:r>
            <a:endParaRPr lang="en-US" sz="1200" dirty="0"/>
          </a:p>
          <a:p>
            <a:pPr>
              <a:buFont typeface="Arial"/>
              <a:buChar char="•"/>
            </a:pPr>
            <a:r>
              <a:rPr lang="en-US" sz="1200" dirty="0" smtClean="0"/>
              <a:t>Dolphin Energy</a:t>
            </a:r>
          </a:p>
          <a:p>
            <a:pPr>
              <a:buFont typeface="Arial"/>
              <a:buChar char="•"/>
            </a:pPr>
            <a:r>
              <a:rPr lang="en-US" sz="1200" dirty="0" smtClean="0"/>
              <a:t>Northwestern Univ. Qatar </a:t>
            </a:r>
          </a:p>
          <a:p>
            <a:pPr>
              <a:buFont typeface="Arial"/>
              <a:buChar char="•"/>
            </a:pPr>
            <a:r>
              <a:rPr lang="en-US" sz="1200" dirty="0" smtClean="0"/>
              <a:t>Conoco Phillips </a:t>
            </a:r>
          </a:p>
          <a:p>
            <a:pPr>
              <a:buFont typeface="Arial"/>
              <a:buChar char="•"/>
            </a:pPr>
            <a:r>
              <a:rPr lang="en-US" sz="1200" dirty="0" smtClean="0"/>
              <a:t>MS Research </a:t>
            </a:r>
          </a:p>
          <a:p>
            <a:pPr>
              <a:buFont typeface="Arial"/>
              <a:buChar char="•"/>
            </a:pPr>
            <a:r>
              <a:rPr lang="en-US" sz="1200" dirty="0" smtClean="0"/>
              <a:t>Exxon Mobil </a:t>
            </a:r>
          </a:p>
          <a:p>
            <a:pPr>
              <a:buFont typeface="Arial"/>
              <a:buChar char="•"/>
            </a:pPr>
            <a:r>
              <a:rPr lang="en-US" sz="1200" dirty="0" smtClean="0"/>
              <a:t>Qatar Gas </a:t>
            </a:r>
          </a:p>
          <a:p>
            <a:pPr>
              <a:buFont typeface="Arial"/>
              <a:buChar char="•"/>
            </a:pPr>
            <a:r>
              <a:rPr lang="en-US" sz="1200" dirty="0" smtClean="0"/>
              <a:t>ICT Qatar </a:t>
            </a:r>
          </a:p>
          <a:p>
            <a:pPr>
              <a:buFont typeface="Arial"/>
              <a:buChar char="•"/>
            </a:pPr>
            <a:r>
              <a:rPr lang="en-US" sz="1200" dirty="0" smtClean="0"/>
              <a:t>CMU-Q </a:t>
            </a:r>
          </a:p>
          <a:p>
            <a:pPr>
              <a:buFont typeface="Arial"/>
              <a:buChar char="•"/>
            </a:pPr>
            <a:r>
              <a:rPr lang="en-US" sz="1200" dirty="0" smtClean="0"/>
              <a:t>Google </a:t>
            </a:r>
          </a:p>
          <a:p>
            <a:pPr>
              <a:buFont typeface="Arial"/>
              <a:buChar char="•"/>
            </a:pPr>
            <a:r>
              <a:rPr lang="en-US" sz="1200" dirty="0" smtClean="0"/>
              <a:t>Microsoft </a:t>
            </a:r>
          </a:p>
          <a:p>
            <a:pPr>
              <a:buFont typeface="Arial"/>
              <a:buChar char="•"/>
            </a:pPr>
            <a:r>
              <a:rPr lang="en-US" sz="1200" dirty="0" smtClean="0"/>
              <a:t>Disney World</a:t>
            </a:r>
          </a:p>
          <a:p>
            <a:endParaRPr lang="en-US" sz="1200" dirty="0" smtClean="0"/>
          </a:p>
        </p:txBody>
      </p:sp>
      <p:sp>
        <p:nvSpPr>
          <p:cNvPr id="7" name="Content Placeholder 9"/>
          <p:cNvSpPr txBox="1">
            <a:spLocks/>
          </p:cNvSpPr>
          <p:nvPr/>
        </p:nvSpPr>
        <p:spPr bwMode="auto">
          <a:xfrm>
            <a:off x="6096000" y="1524000"/>
            <a:ext cx="2819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cs typeface="+mn-cs"/>
              </a:rPr>
              <a:t>Qatar Foundation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1200" kern="0" dirty="0" smtClean="0">
                <a:solidFill>
                  <a:srgbClr val="5F5F5F"/>
                </a:solidFill>
                <a:latin typeface="+mn-lt"/>
                <a:cs typeface="+mn-cs"/>
              </a:rPr>
              <a:t>Nestle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cs typeface="+mn-cs"/>
              </a:rPr>
              <a:t>Citi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1200" kern="0" noProof="0" dirty="0" smtClean="0">
                <a:solidFill>
                  <a:srgbClr val="5F5F5F"/>
                </a:solidFill>
                <a:latin typeface="+mn-lt"/>
                <a:cs typeface="+mn-cs"/>
              </a:rPr>
              <a:t>HSBC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1200" kern="0" dirty="0" smtClean="0">
                <a:solidFill>
                  <a:srgbClr val="5F5F5F"/>
                </a:solidFill>
                <a:latin typeface="+mn-lt"/>
                <a:cs typeface="+mn-cs"/>
              </a:rPr>
              <a:t>Qatar National Bank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1200" kern="0" noProof="0" dirty="0" smtClean="0">
                <a:solidFill>
                  <a:srgbClr val="5F5F5F"/>
                </a:solidFill>
                <a:latin typeface="+mn-lt"/>
                <a:cs typeface="+mn-cs"/>
              </a:rPr>
              <a:t>Qatar Central Bank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1200" kern="0" dirty="0" smtClean="0">
                <a:solidFill>
                  <a:srgbClr val="5F5F5F"/>
                </a:solidFill>
                <a:latin typeface="+mn-lt"/>
                <a:cs typeface="+mn-cs"/>
              </a:rPr>
              <a:t>Commercial Bank of Qatar</a:t>
            </a:r>
            <a:endParaRPr lang="en-US" sz="1200" kern="0" noProof="0" dirty="0" smtClean="0">
              <a:solidFill>
                <a:srgbClr val="5F5F5F"/>
              </a:solidFill>
              <a:latin typeface="+mn-lt"/>
              <a:cs typeface="+mn-cs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cs typeface="+mn-cs"/>
              </a:rPr>
              <a:t>GE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cs typeface="+mn-cs"/>
              </a:rPr>
              <a:t>Qtel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cs typeface="+mn-cs"/>
              </a:rPr>
              <a:t>/</a:t>
            </a:r>
            <a:r>
              <a:rPr lang="en-US" sz="1200" kern="0" dirty="0" err="1" smtClean="0">
                <a:solidFill>
                  <a:srgbClr val="5F5F5F"/>
                </a:solidFill>
              </a:rPr>
              <a:t>Ooredoo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+mn-lt"/>
              <a:cs typeface="+mn-cs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cs typeface="+mn-cs"/>
              </a:rPr>
              <a:t>Shell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cs typeface="+mn-cs"/>
              </a:rPr>
              <a:t>QWIC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cs typeface="+mn-cs"/>
              </a:rPr>
              <a:t>Fuego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1200" kern="0" dirty="0" smtClean="0">
                <a:solidFill>
                  <a:srgbClr val="5F5F5F"/>
                </a:solidFill>
                <a:latin typeface="+mn-lt"/>
                <a:cs typeface="+mn-cs"/>
              </a:rPr>
              <a:t>QCRI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cs typeface="+mn-cs"/>
              </a:rPr>
              <a:t>Doha Int. Airport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1200" kern="0" dirty="0" err="1" smtClean="0">
                <a:solidFill>
                  <a:srgbClr val="5F5F5F"/>
                </a:solidFill>
                <a:latin typeface="+mn-lt"/>
                <a:cs typeface="+mn-cs"/>
              </a:rPr>
              <a:t>vodafone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+mn-lt"/>
              <a:cs typeface="+mn-cs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Context: Qatar and Education City</a:t>
            </a:r>
          </a:p>
          <a:p>
            <a:r>
              <a:rPr lang="en-US" dirty="0" smtClean="0"/>
              <a:t>Programs</a:t>
            </a:r>
          </a:p>
          <a:p>
            <a:r>
              <a:rPr lang="en-US" dirty="0" smtClean="0"/>
              <a:t>Faculty</a:t>
            </a:r>
          </a:p>
          <a:p>
            <a:r>
              <a:rPr lang="en-US" dirty="0" smtClean="0"/>
              <a:t>Students</a:t>
            </a:r>
          </a:p>
          <a:p>
            <a:r>
              <a:rPr lang="en-US" dirty="0" smtClean="0"/>
              <a:t>Alumni</a:t>
            </a:r>
          </a:p>
          <a:p>
            <a:r>
              <a:rPr lang="en-US" dirty="0" smtClean="0"/>
              <a:t>Other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460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ea typeface="Osaka" charset="0"/>
                <a:cs typeface="Arial" charset="0"/>
              </a:rPr>
              <a:t>Graduate Schools</a:t>
            </a:r>
            <a:endParaRPr lang="en-US" dirty="0">
              <a:latin typeface="Arial" charset="0"/>
              <a:ea typeface="Osaka" charset="0"/>
              <a:cs typeface="Arial" charset="0"/>
            </a:endParaRPr>
          </a:p>
        </p:txBody>
      </p:sp>
      <p:sp>
        <p:nvSpPr>
          <p:cNvPr id="4" name="Content Placeholder 11"/>
          <p:cNvSpPr txBox="1">
            <a:spLocks/>
          </p:cNvSpPr>
          <p:nvPr/>
        </p:nvSpPr>
        <p:spPr>
          <a:xfrm>
            <a:off x="609600" y="1295400"/>
            <a:ext cx="4038600" cy="43783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  <a:defRPr/>
            </a:pPr>
            <a:r>
              <a:rPr lang="en-US" sz="1400" dirty="0" smtClean="0"/>
              <a:t>PhD, RI at SCS, CMU-P</a:t>
            </a:r>
          </a:p>
          <a:p>
            <a:pPr>
              <a:buFont typeface="Arial"/>
              <a:buChar char="•"/>
              <a:defRPr/>
            </a:pPr>
            <a:r>
              <a:rPr lang="en-US" sz="1400" dirty="0" smtClean="0"/>
              <a:t>MS, HCII at SCS,  CMU-P</a:t>
            </a:r>
          </a:p>
          <a:p>
            <a:pPr>
              <a:buFont typeface="Arial"/>
              <a:buChar char="•"/>
              <a:defRPr/>
            </a:pPr>
            <a:r>
              <a:rPr lang="en-US" sz="1400" dirty="0" smtClean="0"/>
              <a:t>MS, CS at SCS, CMU-P</a:t>
            </a:r>
          </a:p>
          <a:p>
            <a:pPr>
              <a:buFont typeface="Arial"/>
              <a:buChar char="•"/>
              <a:defRPr/>
            </a:pPr>
            <a:r>
              <a:rPr lang="en-US" sz="1400" dirty="0" smtClean="0"/>
              <a:t>MS, CS at University of Michigan (2)</a:t>
            </a:r>
          </a:p>
          <a:p>
            <a:pPr>
              <a:buFont typeface="Arial"/>
              <a:buChar char="•"/>
              <a:defRPr/>
            </a:pPr>
            <a:r>
              <a:rPr lang="en-US" sz="1400" dirty="0" smtClean="0"/>
              <a:t>PhD, </a:t>
            </a:r>
            <a:r>
              <a:rPr lang="en-US" sz="1400" dirty="0"/>
              <a:t> </a:t>
            </a:r>
            <a:r>
              <a:rPr lang="en-US" sz="1400" dirty="0" smtClean="0"/>
              <a:t>CS at  UC Irvine</a:t>
            </a:r>
          </a:p>
          <a:p>
            <a:pPr>
              <a:buFont typeface="Arial"/>
              <a:buChar char="•"/>
              <a:defRPr/>
            </a:pPr>
            <a:r>
              <a:rPr lang="en-US" sz="1400" dirty="0" smtClean="0"/>
              <a:t>MS, MISM at Heinz College, CMU-P</a:t>
            </a:r>
          </a:p>
          <a:p>
            <a:pPr>
              <a:buFont typeface="Arial"/>
              <a:buChar char="•"/>
              <a:defRPr/>
            </a:pPr>
            <a:r>
              <a:rPr lang="en-US" sz="1400" dirty="0"/>
              <a:t>MS, </a:t>
            </a:r>
            <a:r>
              <a:rPr lang="en-US" sz="1400" dirty="0" smtClean="0"/>
              <a:t>Public Policy at </a:t>
            </a:r>
            <a:r>
              <a:rPr lang="en-US" sz="1400" dirty="0"/>
              <a:t>Heinz College, CMU-</a:t>
            </a:r>
            <a:r>
              <a:rPr lang="en-US" sz="1400" dirty="0" smtClean="0"/>
              <a:t>P</a:t>
            </a:r>
          </a:p>
          <a:p>
            <a:pPr>
              <a:buFont typeface="Arial"/>
              <a:buChar char="•"/>
              <a:defRPr/>
            </a:pPr>
            <a:r>
              <a:rPr lang="en-US" sz="1400" dirty="0" smtClean="0"/>
              <a:t>MS, Oxford University</a:t>
            </a:r>
          </a:p>
          <a:p>
            <a:pPr>
              <a:buFont typeface="Arial"/>
              <a:buChar char="•"/>
              <a:defRPr/>
            </a:pPr>
            <a:r>
              <a:rPr lang="en-US" sz="1400" dirty="0" smtClean="0"/>
              <a:t>MS, UC London</a:t>
            </a:r>
          </a:p>
          <a:p>
            <a:pPr>
              <a:buFont typeface="Arial"/>
              <a:buChar char="•"/>
              <a:defRPr/>
            </a:pPr>
            <a:r>
              <a:rPr lang="en-US" sz="1400" dirty="0" smtClean="0"/>
              <a:t>MS, Univ. of Liverpool</a:t>
            </a:r>
          </a:p>
          <a:p>
            <a:pPr>
              <a:buFont typeface="Arial"/>
              <a:buChar char="•"/>
              <a:defRPr/>
            </a:pPr>
            <a:r>
              <a:rPr lang="en-US" sz="1400" dirty="0" smtClean="0"/>
              <a:t>MS, VCU</a:t>
            </a:r>
            <a:endParaRPr lang="en-US" sz="1400" dirty="0"/>
          </a:p>
          <a:p>
            <a:pPr>
              <a:buFont typeface="Arial"/>
              <a:buChar char="•"/>
              <a:defRPr/>
            </a:pPr>
            <a:r>
              <a:rPr lang="en-US" sz="1400" dirty="0" smtClean="0"/>
              <a:t>MS, Duke </a:t>
            </a:r>
            <a:r>
              <a:rPr lang="en-US" sz="1400" dirty="0"/>
              <a:t>University </a:t>
            </a:r>
          </a:p>
          <a:p>
            <a:pPr>
              <a:buFont typeface="Arial"/>
              <a:buChar char="•"/>
              <a:defRPr/>
            </a:pPr>
            <a:r>
              <a:rPr lang="en-US" sz="1400" dirty="0" smtClean="0"/>
              <a:t>MS, Leipzig </a:t>
            </a:r>
            <a:r>
              <a:rPr lang="en-US" sz="1400" dirty="0"/>
              <a:t>Graduate school of </a:t>
            </a:r>
            <a:r>
              <a:rPr lang="en-US" sz="1400" dirty="0" smtClean="0"/>
              <a:t>Management</a:t>
            </a:r>
            <a:endParaRPr lang="en-US" sz="1400" dirty="0"/>
          </a:p>
          <a:p>
            <a:pPr>
              <a:buFont typeface="Arial"/>
              <a:buChar char="•"/>
              <a:defRPr/>
            </a:pPr>
            <a:r>
              <a:rPr lang="en-US" sz="1400" dirty="0" smtClean="0"/>
              <a:t>MS, King’s </a:t>
            </a:r>
            <a:r>
              <a:rPr lang="en-US" sz="1400" dirty="0"/>
              <a:t>College</a:t>
            </a:r>
          </a:p>
          <a:p>
            <a:pPr>
              <a:buFont typeface="Arial"/>
              <a:buChar char="•"/>
              <a:defRPr/>
            </a:pPr>
            <a:r>
              <a:rPr lang="en-US" sz="1400" dirty="0" smtClean="0"/>
              <a:t>MS, London </a:t>
            </a:r>
            <a:r>
              <a:rPr lang="en-US" sz="1400" dirty="0"/>
              <a:t>School of Economics</a:t>
            </a:r>
          </a:p>
          <a:p>
            <a:pPr>
              <a:buFont typeface="Arial"/>
              <a:buChar char="•"/>
              <a:defRPr/>
            </a:pPr>
            <a:r>
              <a:rPr lang="en-US" sz="1400" dirty="0" smtClean="0"/>
              <a:t>MS, Cass </a:t>
            </a:r>
            <a:r>
              <a:rPr lang="en-US" sz="1400" dirty="0"/>
              <a:t>Business School London </a:t>
            </a:r>
          </a:p>
          <a:p>
            <a:pPr>
              <a:defRPr/>
            </a:pPr>
            <a:endParaRPr lang="en-US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10200" y="1295400"/>
            <a:ext cx="3134191" cy="240065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Accepted this year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1800" dirty="0"/>
              <a:t>M.Sc., CS CMU-P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1800" dirty="0"/>
              <a:t>5</a:t>
            </a:r>
            <a:r>
              <a:rPr lang="en-US" sz="1800" baseline="30000" dirty="0"/>
              <a:t>th</a:t>
            </a:r>
            <a:r>
              <a:rPr lang="en-US" sz="1800" dirty="0"/>
              <a:t> Masters, RI, CMU-P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1800" dirty="0"/>
              <a:t>M.Sc., HCI, CMU-P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1800" dirty="0"/>
              <a:t>M.Sc., CS, Stanford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1800" dirty="0"/>
              <a:t>M.Sc., CS, G Tech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1800" dirty="0"/>
              <a:t>M.Sc., HCI, </a:t>
            </a:r>
            <a:r>
              <a:rPr lang="en-US" sz="1800" dirty="0" smtClean="0"/>
              <a:t>Univ. Mich.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1800" dirty="0" smtClean="0"/>
              <a:t>M.Sc., MIS, Univ. Arizona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charset="0"/>
                <a:ea typeface="Osaka" charset="0"/>
                <a:cs typeface="Arial" charset="0"/>
              </a:rPr>
              <a:t>Student </a:t>
            </a:r>
            <a:r>
              <a:rPr lang="en-US" smtClean="0">
                <a:latin typeface="Arial" charset="0"/>
                <a:ea typeface="Osaka" charset="0"/>
                <a:cs typeface="Arial" charset="0"/>
              </a:rPr>
              <a:t>Achievements (QCS)</a:t>
            </a:r>
            <a:endParaRPr lang="en-US" dirty="0">
              <a:latin typeface="Arial" charset="0"/>
              <a:ea typeface="Osaka" charset="0"/>
              <a:cs typeface="Arial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6172200" cy="487680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sz="1800" dirty="0">
                <a:solidFill>
                  <a:srgbClr val="FF0000"/>
                </a:solidFill>
              </a:rPr>
              <a:t>Google Anita Borg Scholarships</a:t>
            </a:r>
          </a:p>
          <a:p>
            <a:pPr lvl="1">
              <a:defRPr/>
            </a:pPr>
            <a:r>
              <a:rPr lang="en-US" sz="1600" dirty="0" err="1">
                <a:solidFill>
                  <a:srgbClr val="000000"/>
                </a:solidFill>
              </a:rPr>
              <a:t>Keghani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Kouzoujian</a:t>
            </a:r>
            <a:r>
              <a:rPr lang="en-US" sz="1600" dirty="0">
                <a:solidFill>
                  <a:srgbClr val="000000"/>
                </a:solidFill>
              </a:rPr>
              <a:t> (’09)</a:t>
            </a:r>
          </a:p>
          <a:p>
            <a:pPr lvl="1">
              <a:defRPr/>
            </a:pPr>
            <a:r>
              <a:rPr lang="en-US" sz="1600" dirty="0" err="1">
                <a:solidFill>
                  <a:srgbClr val="000000"/>
                </a:solidFill>
              </a:rPr>
              <a:t>Samreen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Anjum</a:t>
            </a:r>
            <a:r>
              <a:rPr lang="en-US" sz="1600" dirty="0">
                <a:solidFill>
                  <a:srgbClr val="000000"/>
                </a:solidFill>
              </a:rPr>
              <a:t> (’10)</a:t>
            </a:r>
          </a:p>
          <a:p>
            <a:pPr lvl="1">
              <a:defRPr/>
            </a:pPr>
            <a:r>
              <a:rPr lang="en-US" sz="1600" dirty="0" err="1">
                <a:solidFill>
                  <a:srgbClr val="000000"/>
                </a:solidFill>
              </a:rPr>
              <a:t>Hanan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Alshishabubakr</a:t>
            </a:r>
            <a:r>
              <a:rPr lang="en-US" sz="1600" dirty="0">
                <a:solidFill>
                  <a:srgbClr val="000000"/>
                </a:solidFill>
              </a:rPr>
              <a:t> (’13)</a:t>
            </a:r>
          </a:p>
          <a:p>
            <a:pPr lvl="1">
              <a:defRPr/>
            </a:pPr>
            <a:r>
              <a:rPr lang="en-US" sz="1600" dirty="0">
                <a:solidFill>
                  <a:srgbClr val="000000"/>
                </a:solidFill>
              </a:rPr>
              <a:t>Sidra </a:t>
            </a:r>
            <a:r>
              <a:rPr lang="en-US" sz="1600" dirty="0" err="1">
                <a:solidFill>
                  <a:srgbClr val="000000"/>
                </a:solidFill>
              </a:rPr>
              <a:t>Alam</a:t>
            </a:r>
            <a:r>
              <a:rPr lang="en-US" sz="1600" dirty="0">
                <a:solidFill>
                  <a:srgbClr val="000000"/>
                </a:solidFill>
              </a:rPr>
              <a:t> (’13)</a:t>
            </a:r>
          </a:p>
          <a:p>
            <a:pPr>
              <a:defRPr/>
            </a:pPr>
            <a:endParaRPr lang="en-US" sz="8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sz="1800" dirty="0">
                <a:solidFill>
                  <a:srgbClr val="FF0000"/>
                </a:solidFill>
              </a:rPr>
              <a:t>Phi Beta Kappa</a:t>
            </a:r>
          </a:p>
          <a:p>
            <a:pPr lvl="1">
              <a:defRPr/>
            </a:pPr>
            <a:r>
              <a:rPr lang="en-US" sz="1600" dirty="0" err="1">
                <a:solidFill>
                  <a:srgbClr val="000000"/>
                </a:solidFill>
              </a:rPr>
              <a:t>Hend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Geddawy</a:t>
            </a:r>
            <a:r>
              <a:rPr lang="en-US" sz="1600" dirty="0">
                <a:solidFill>
                  <a:srgbClr val="000000"/>
                </a:solidFill>
              </a:rPr>
              <a:t> (’09)</a:t>
            </a:r>
          </a:p>
          <a:p>
            <a:pPr>
              <a:defRPr/>
            </a:pPr>
            <a:r>
              <a:rPr lang="en-US" sz="1800" dirty="0">
                <a:solidFill>
                  <a:srgbClr val="FF0000"/>
                </a:solidFill>
              </a:rPr>
              <a:t>SCS Alumni Thesis Awards (’08, ’09)</a:t>
            </a:r>
          </a:p>
          <a:p>
            <a:pPr lvl="1">
              <a:defRPr/>
            </a:pPr>
            <a:r>
              <a:rPr lang="en-US" sz="1600" dirty="0" err="1">
                <a:solidFill>
                  <a:srgbClr val="000000"/>
                </a:solidFill>
              </a:rPr>
              <a:t>Noura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El’Moughny</a:t>
            </a:r>
            <a:r>
              <a:rPr lang="en-US" sz="1600" dirty="0">
                <a:solidFill>
                  <a:srgbClr val="000000"/>
                </a:solidFill>
              </a:rPr>
              <a:t> (’09)</a:t>
            </a:r>
          </a:p>
          <a:p>
            <a:pPr lvl="1">
              <a:defRPr/>
            </a:pPr>
            <a:r>
              <a:rPr lang="en-US" sz="1600" dirty="0" err="1">
                <a:solidFill>
                  <a:srgbClr val="000000"/>
                </a:solidFill>
              </a:rPr>
              <a:t>Hatem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Alismail</a:t>
            </a:r>
            <a:r>
              <a:rPr lang="en-US" sz="1600" dirty="0">
                <a:solidFill>
                  <a:srgbClr val="000000"/>
                </a:solidFill>
              </a:rPr>
              <a:t> (’09)</a:t>
            </a:r>
          </a:p>
          <a:p>
            <a:pPr>
              <a:defRPr/>
            </a:pPr>
            <a:r>
              <a:rPr lang="en-US" sz="1800" dirty="0">
                <a:solidFill>
                  <a:srgbClr val="FF0000"/>
                </a:solidFill>
              </a:rPr>
              <a:t>Grace Murray Hopper Undergraduate Research Award (2013)</a:t>
            </a:r>
          </a:p>
          <a:p>
            <a:pPr lvl="1">
              <a:defRPr/>
            </a:pPr>
            <a:r>
              <a:rPr lang="en-US" sz="1600" dirty="0" err="1">
                <a:solidFill>
                  <a:srgbClr val="000000"/>
                </a:solidFill>
              </a:rPr>
              <a:t>Amna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AlZeyara</a:t>
            </a:r>
            <a:r>
              <a:rPr lang="en-US" sz="1600" dirty="0">
                <a:solidFill>
                  <a:srgbClr val="000000"/>
                </a:solidFill>
              </a:rPr>
              <a:t> (‘14)</a:t>
            </a:r>
          </a:p>
          <a:p>
            <a:pPr>
              <a:defRPr/>
            </a:pPr>
            <a:r>
              <a:rPr lang="en-US" sz="1800" dirty="0">
                <a:solidFill>
                  <a:srgbClr val="FF0000"/>
                </a:solidFill>
              </a:rPr>
              <a:t>Qatar Annual Research Award</a:t>
            </a:r>
          </a:p>
          <a:p>
            <a:pPr lvl="1">
              <a:defRPr/>
            </a:pPr>
            <a:r>
              <a:rPr lang="en-US" sz="1600" dirty="0" err="1">
                <a:solidFill>
                  <a:srgbClr val="000000"/>
                </a:solidFill>
              </a:rPr>
              <a:t>Amna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AlZeyara</a:t>
            </a:r>
            <a:r>
              <a:rPr lang="en-US" sz="1600" dirty="0">
                <a:solidFill>
                  <a:srgbClr val="000000"/>
                </a:solidFill>
              </a:rPr>
              <a:t> (‘14) – won in 2011</a:t>
            </a:r>
          </a:p>
          <a:p>
            <a:pPr lvl="1">
              <a:defRPr/>
            </a:pPr>
            <a:r>
              <a:rPr lang="en-US" sz="1600" dirty="0">
                <a:solidFill>
                  <a:srgbClr val="000000"/>
                </a:solidFill>
              </a:rPr>
              <a:t>Dania </a:t>
            </a:r>
            <a:r>
              <a:rPr lang="en-US" sz="1600" dirty="0" err="1">
                <a:solidFill>
                  <a:srgbClr val="000000"/>
                </a:solidFill>
              </a:rPr>
              <a:t>Abedabbou</a:t>
            </a:r>
            <a:r>
              <a:rPr lang="en-US" sz="1600" dirty="0">
                <a:solidFill>
                  <a:srgbClr val="000000"/>
                </a:solidFill>
              </a:rPr>
              <a:t> (‘12) – won in 2012</a:t>
            </a:r>
          </a:p>
          <a:p>
            <a:pPr>
              <a:defRPr/>
            </a:pPr>
            <a:r>
              <a:rPr lang="en-US" sz="1800" dirty="0">
                <a:solidFill>
                  <a:srgbClr val="FF0000"/>
                </a:solidFill>
              </a:rPr>
              <a:t>Andrew Carnegie Scholar </a:t>
            </a:r>
            <a:r>
              <a:rPr lang="en-US" sz="1800" dirty="0" smtClean="0">
                <a:solidFill>
                  <a:srgbClr val="FF0000"/>
                </a:solidFill>
              </a:rPr>
              <a:t>(’09)</a:t>
            </a:r>
            <a:endParaRPr lang="en-US" sz="1800" dirty="0">
              <a:solidFill>
                <a:srgbClr val="FF0000"/>
              </a:solidFill>
            </a:endParaRPr>
          </a:p>
          <a:p>
            <a:pPr lvl="1">
              <a:defRPr/>
            </a:pPr>
            <a:r>
              <a:rPr lang="en-US" sz="1600" dirty="0">
                <a:solidFill>
                  <a:srgbClr val="000000"/>
                </a:solidFill>
              </a:rPr>
              <a:t>Qatar Andrew Carnegie Scholar (’10, ’11)</a:t>
            </a:r>
          </a:p>
          <a:p>
            <a:pPr>
              <a:defRPr/>
            </a:pPr>
            <a:r>
              <a:rPr lang="en-US" sz="1800" dirty="0">
                <a:solidFill>
                  <a:srgbClr val="FF0000"/>
                </a:solidFill>
              </a:rPr>
              <a:t>Student papers at international conferences</a:t>
            </a:r>
          </a:p>
          <a:p>
            <a:pPr lvl="1">
              <a:defRPr/>
            </a:pPr>
            <a:r>
              <a:rPr lang="en-US" sz="1600" dirty="0">
                <a:solidFill>
                  <a:srgbClr val="000000"/>
                </a:solidFill>
              </a:rPr>
              <a:t>IEEE ICRA’07, IEEE/RSJ IROS’09, ACM DEV 2010 (x2) </a:t>
            </a:r>
          </a:p>
          <a:p>
            <a:pPr lvl="1">
              <a:defRPr/>
            </a:pPr>
            <a:r>
              <a:rPr lang="en-US" sz="1600" dirty="0">
                <a:solidFill>
                  <a:srgbClr val="000000"/>
                </a:solidFill>
              </a:rPr>
              <a:t>ICTD 2010, student </a:t>
            </a:r>
            <a:r>
              <a:rPr lang="en-US" sz="1600" dirty="0" smtClean="0">
                <a:solidFill>
                  <a:srgbClr val="000000"/>
                </a:solidFill>
              </a:rPr>
              <a:t>monograph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" name="Content Placeholder 6"/>
          <p:cNvSpPr txBox="1">
            <a:spLocks/>
          </p:cNvSpPr>
          <p:nvPr/>
        </p:nvSpPr>
        <p:spPr>
          <a:xfrm>
            <a:off x="457200" y="1219200"/>
            <a:ext cx="8229600" cy="5029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1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6324600" y="1219200"/>
            <a:ext cx="2467342" cy="11233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FF0000"/>
                </a:solidFill>
              </a:rPr>
              <a:t>5</a:t>
            </a:r>
            <a:r>
              <a:rPr lang="en-US" sz="1500" baseline="30000" dirty="0" smtClean="0">
                <a:solidFill>
                  <a:srgbClr val="FF0000"/>
                </a:solidFill>
              </a:rPr>
              <a:t>th</a:t>
            </a:r>
            <a:r>
              <a:rPr lang="en-US" sz="1500" dirty="0" smtClean="0">
                <a:solidFill>
                  <a:srgbClr val="FF0000"/>
                </a:solidFill>
              </a:rPr>
              <a:t> Year Scholar</a:t>
            </a:r>
          </a:p>
          <a:p>
            <a:pPr marL="285750" lvl="1" indent="-285750">
              <a:buFont typeface="Arial"/>
              <a:buChar char="•"/>
            </a:pPr>
            <a:r>
              <a:rPr lang="en-US" sz="1400" dirty="0" err="1">
                <a:solidFill>
                  <a:srgbClr val="000000"/>
                </a:solidFill>
              </a:rPr>
              <a:t>Keghani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Kouzoujian</a:t>
            </a:r>
            <a:r>
              <a:rPr lang="en-US" sz="1400" dirty="0">
                <a:solidFill>
                  <a:srgbClr val="000000"/>
                </a:solidFill>
              </a:rPr>
              <a:t> (’09)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err="1" smtClean="0"/>
              <a:t>Afnan</a:t>
            </a:r>
            <a:r>
              <a:rPr lang="en-US" sz="1400" dirty="0" smtClean="0"/>
              <a:t> </a:t>
            </a:r>
            <a:r>
              <a:rPr lang="en-US" sz="1400" dirty="0" err="1" smtClean="0"/>
              <a:t>Fahim</a:t>
            </a:r>
            <a:r>
              <a:rPr lang="en-US" sz="1400" dirty="0" smtClean="0"/>
              <a:t> (‘13)</a:t>
            </a:r>
          </a:p>
          <a:p>
            <a:r>
              <a:rPr lang="en-US" dirty="0"/>
              <a:t>	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Osaka" charset="0"/>
                <a:cs typeface="Arial" charset="0"/>
              </a:rPr>
              <a:t>Student </a:t>
            </a:r>
            <a:r>
              <a:rPr lang="en-US" dirty="0" smtClean="0">
                <a:latin typeface="Arial" charset="0"/>
                <a:ea typeface="Osaka" charset="0"/>
                <a:cs typeface="Arial" charset="0"/>
              </a:rPr>
              <a:t>Achievements (QIS)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r>
              <a:rPr lang="en-US" sz="1500" dirty="0" smtClean="0">
                <a:solidFill>
                  <a:srgbClr val="FF0000"/>
                </a:solidFill>
              </a:rPr>
              <a:t>Founding of the first students’ chapter of </a:t>
            </a:r>
            <a:r>
              <a:rPr lang="en-US" sz="1500" dirty="0">
                <a:solidFill>
                  <a:srgbClr val="FF0000"/>
                </a:solidFill>
              </a:rPr>
              <a:t>the AIS association in the GCC</a:t>
            </a:r>
          </a:p>
          <a:p>
            <a:r>
              <a:rPr lang="en-US" sz="1500" dirty="0">
                <a:solidFill>
                  <a:srgbClr val="FF0000"/>
                </a:solidFill>
              </a:rPr>
              <a:t>AIS </a:t>
            </a:r>
            <a:r>
              <a:rPr lang="en-US" sz="1500" dirty="0" smtClean="0">
                <a:solidFill>
                  <a:srgbClr val="FF0000"/>
                </a:solidFill>
              </a:rPr>
              <a:t>student </a:t>
            </a:r>
            <a:r>
              <a:rPr lang="en-US" sz="1500" dirty="0">
                <a:solidFill>
                  <a:srgbClr val="FF0000"/>
                </a:solidFill>
              </a:rPr>
              <a:t>chapter won the best communication award in 2011</a:t>
            </a:r>
          </a:p>
          <a:p>
            <a:r>
              <a:rPr lang="en-US" sz="1500" dirty="0" smtClean="0">
                <a:solidFill>
                  <a:srgbClr val="FF0000"/>
                </a:solidFill>
              </a:rPr>
              <a:t>First place in AIS </a:t>
            </a:r>
            <a:r>
              <a:rPr lang="en-US" sz="1500" dirty="0">
                <a:solidFill>
                  <a:srgbClr val="FF0000"/>
                </a:solidFill>
              </a:rPr>
              <a:t>students competition in 2012, for IT risk </a:t>
            </a:r>
            <a:r>
              <a:rPr lang="en-US" sz="1500" dirty="0" smtClean="0">
                <a:solidFill>
                  <a:srgbClr val="FF0000"/>
                </a:solidFill>
              </a:rPr>
              <a:t>management</a:t>
            </a:r>
          </a:p>
          <a:p>
            <a:pPr marL="742950" lvl="2" indent="-342900">
              <a:buFont typeface="Lucida Grande"/>
              <a:buChar char="-"/>
            </a:pPr>
            <a:r>
              <a:rPr lang="en-US" sz="1400" dirty="0" err="1" smtClean="0"/>
              <a:t>Aamir</a:t>
            </a:r>
            <a:r>
              <a:rPr lang="en-US" sz="1400" dirty="0" smtClean="0"/>
              <a:t> </a:t>
            </a:r>
            <a:r>
              <a:rPr lang="en-US" sz="1400" dirty="0" err="1" smtClean="0"/>
              <a:t>Masood</a:t>
            </a:r>
            <a:r>
              <a:rPr lang="en-US" sz="1400" dirty="0" smtClean="0"/>
              <a:t> (‘12)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500" dirty="0" smtClean="0">
                <a:solidFill>
                  <a:srgbClr val="FF0000"/>
                </a:solidFill>
              </a:rPr>
              <a:t>1</a:t>
            </a:r>
            <a:r>
              <a:rPr lang="en-US" sz="1500" baseline="30000" dirty="0" smtClean="0">
                <a:solidFill>
                  <a:srgbClr val="FF0000"/>
                </a:solidFill>
              </a:rPr>
              <a:t>st</a:t>
            </a:r>
            <a:r>
              <a:rPr lang="en-US" sz="1500" dirty="0" smtClean="0">
                <a:solidFill>
                  <a:srgbClr val="FF0000"/>
                </a:solidFill>
              </a:rPr>
              <a:t> Prize GCC </a:t>
            </a:r>
            <a:r>
              <a:rPr lang="en-US" sz="1500" dirty="0">
                <a:solidFill>
                  <a:srgbClr val="FF0000"/>
                </a:solidFill>
              </a:rPr>
              <a:t>Henkel competition in </a:t>
            </a:r>
            <a:r>
              <a:rPr lang="en-US" sz="1500" dirty="0" smtClean="0">
                <a:solidFill>
                  <a:srgbClr val="FF0000"/>
                </a:solidFill>
              </a:rPr>
              <a:t>2014</a:t>
            </a:r>
          </a:p>
          <a:p>
            <a:pPr lvl="1"/>
            <a:r>
              <a:rPr lang="en-US" sz="1400" dirty="0" err="1" smtClean="0"/>
              <a:t>Jaasim</a:t>
            </a:r>
            <a:r>
              <a:rPr lang="en-US" sz="1400" dirty="0" smtClean="0"/>
              <a:t> </a:t>
            </a:r>
            <a:r>
              <a:rPr lang="en-US" sz="1400" dirty="0" err="1" smtClean="0"/>
              <a:t>Polin</a:t>
            </a:r>
            <a:r>
              <a:rPr lang="en-US" sz="1400" dirty="0" smtClean="0"/>
              <a:t>, Sarah Mustafa (‘14)</a:t>
            </a:r>
          </a:p>
          <a:p>
            <a:r>
              <a:rPr lang="en-US" sz="1500" dirty="0">
                <a:solidFill>
                  <a:srgbClr val="FF0000"/>
                </a:solidFill>
              </a:rPr>
              <a:t>Best paper </a:t>
            </a:r>
            <a:r>
              <a:rPr lang="en-US" sz="1500" dirty="0" smtClean="0">
                <a:solidFill>
                  <a:srgbClr val="FF0000"/>
                </a:solidFill>
              </a:rPr>
              <a:t>award, UCIS, 2014</a:t>
            </a:r>
          </a:p>
          <a:p>
            <a:pPr marL="571500" lvl="2" indent="-171450">
              <a:buFont typeface="Lucida Grande"/>
              <a:buChar char="-"/>
            </a:pPr>
            <a:r>
              <a:rPr lang="en-US" sz="1400" dirty="0" smtClean="0"/>
              <a:t>Daniel </a:t>
            </a:r>
            <a:r>
              <a:rPr lang="en-US" sz="1400" dirty="0" err="1" smtClean="0"/>
              <a:t>Cheweiky</a:t>
            </a:r>
            <a:r>
              <a:rPr lang="en-US" sz="1400" dirty="0" smtClean="0"/>
              <a:t> (</a:t>
            </a:r>
            <a:r>
              <a:rPr lang="en-US" sz="1400" dirty="0"/>
              <a:t>‘14)</a:t>
            </a:r>
          </a:p>
          <a:p>
            <a:pPr>
              <a:defRPr/>
            </a:pPr>
            <a:r>
              <a:rPr lang="en-US" sz="1500" dirty="0">
                <a:solidFill>
                  <a:srgbClr val="FF0000"/>
                </a:solidFill>
              </a:rPr>
              <a:t>Andrew Carnegie Scholar </a:t>
            </a:r>
          </a:p>
          <a:p>
            <a:pPr lvl="1">
              <a:defRPr/>
            </a:pPr>
            <a:r>
              <a:rPr lang="en-US" sz="1500" dirty="0">
                <a:solidFill>
                  <a:srgbClr val="000000"/>
                </a:solidFill>
              </a:rPr>
              <a:t>Qatar Andrew Carnegie Scholar </a:t>
            </a:r>
            <a:r>
              <a:rPr lang="en-US" sz="1500" dirty="0" smtClean="0">
                <a:solidFill>
                  <a:srgbClr val="000000"/>
                </a:solidFill>
              </a:rPr>
              <a:t>(‘13)</a:t>
            </a:r>
          </a:p>
          <a:p>
            <a:pPr>
              <a:defRPr/>
            </a:pPr>
            <a:r>
              <a:rPr lang="en-US" sz="1600" dirty="0" smtClean="0">
                <a:solidFill>
                  <a:srgbClr val="FF0000"/>
                </a:solidFill>
              </a:rPr>
              <a:t>Senior honors thesis</a:t>
            </a:r>
          </a:p>
          <a:p>
            <a:pPr lvl="1">
              <a:defRPr/>
            </a:pPr>
            <a:r>
              <a:rPr lang="en-US" sz="1500" dirty="0" err="1" smtClean="0">
                <a:solidFill>
                  <a:srgbClr val="000000"/>
                </a:solidFill>
              </a:rPr>
              <a:t>Fatema</a:t>
            </a:r>
            <a:r>
              <a:rPr lang="en-US" sz="1500" dirty="0" smtClean="0">
                <a:solidFill>
                  <a:srgbClr val="000000"/>
                </a:solidFill>
              </a:rPr>
              <a:t> Akbar (</a:t>
            </a:r>
            <a:r>
              <a:rPr lang="fr-FR" sz="1500" dirty="0" smtClean="0">
                <a:solidFill>
                  <a:srgbClr val="000000"/>
                </a:solidFill>
              </a:rPr>
              <a:t>’</a:t>
            </a:r>
            <a:r>
              <a:rPr lang="en-US" sz="1500" dirty="0" smtClean="0">
                <a:solidFill>
                  <a:srgbClr val="000000"/>
                </a:solidFill>
              </a:rPr>
              <a:t>13), </a:t>
            </a:r>
            <a:r>
              <a:rPr lang="en-US" sz="1500" dirty="0" err="1" smtClean="0">
                <a:solidFill>
                  <a:srgbClr val="000000"/>
                </a:solidFill>
              </a:rPr>
              <a:t>Marwa</a:t>
            </a:r>
            <a:r>
              <a:rPr lang="en-US" sz="1500" dirty="0" smtClean="0">
                <a:solidFill>
                  <a:srgbClr val="000000"/>
                </a:solidFill>
              </a:rPr>
              <a:t> Al-</a:t>
            </a:r>
            <a:r>
              <a:rPr lang="en-US" sz="1500" dirty="0" err="1" smtClean="0">
                <a:solidFill>
                  <a:srgbClr val="000000"/>
                </a:solidFill>
              </a:rPr>
              <a:t>Fakhri</a:t>
            </a:r>
            <a:r>
              <a:rPr lang="en-US" sz="1500" dirty="0" smtClean="0">
                <a:solidFill>
                  <a:srgbClr val="000000"/>
                </a:solidFill>
              </a:rPr>
              <a:t> (</a:t>
            </a:r>
            <a:r>
              <a:rPr lang="fr-FR" sz="1500" dirty="0" smtClean="0">
                <a:solidFill>
                  <a:srgbClr val="000000"/>
                </a:solidFill>
              </a:rPr>
              <a:t>’</a:t>
            </a:r>
            <a:r>
              <a:rPr lang="en-US" sz="1500" dirty="0" smtClean="0">
                <a:solidFill>
                  <a:srgbClr val="000000"/>
                </a:solidFill>
              </a:rPr>
              <a:t>13)</a:t>
            </a:r>
          </a:p>
          <a:p>
            <a:pPr lvl="1">
              <a:defRPr/>
            </a:pPr>
            <a:r>
              <a:rPr lang="en-US" sz="1500" dirty="0" smtClean="0">
                <a:solidFill>
                  <a:srgbClr val="000000"/>
                </a:solidFill>
              </a:rPr>
              <a:t>Seven in progress (‘14)</a:t>
            </a:r>
          </a:p>
          <a:p>
            <a:pPr>
              <a:defRPr/>
            </a:pPr>
            <a:r>
              <a:rPr lang="en-US" sz="1500" dirty="0">
                <a:solidFill>
                  <a:srgbClr val="FF0000"/>
                </a:solidFill>
              </a:rPr>
              <a:t>Student papers at international </a:t>
            </a:r>
            <a:r>
              <a:rPr lang="en-US" sz="1500" dirty="0" smtClean="0">
                <a:solidFill>
                  <a:srgbClr val="FF0000"/>
                </a:solidFill>
              </a:rPr>
              <a:t>conferences, Book Chapters</a:t>
            </a:r>
            <a:endParaRPr lang="en-US" sz="1500" dirty="0">
              <a:solidFill>
                <a:srgbClr val="FF0000"/>
              </a:solidFill>
            </a:endParaRPr>
          </a:p>
          <a:p>
            <a:pPr lvl="1">
              <a:defRPr/>
            </a:pPr>
            <a:r>
              <a:rPr lang="en-US" sz="1200" dirty="0" err="1" smtClean="0">
                <a:solidFill>
                  <a:srgbClr val="000000"/>
                </a:solidFill>
              </a:rPr>
              <a:t>Procedia</a:t>
            </a:r>
            <a:r>
              <a:rPr lang="en-US" sz="1200" dirty="0" smtClean="0">
                <a:solidFill>
                  <a:srgbClr val="000000"/>
                </a:solidFill>
              </a:rPr>
              <a:t> Technology, Elsevier, </a:t>
            </a:r>
            <a:r>
              <a:rPr lang="en-US" sz="1200" dirty="0"/>
              <a:t>The International Journal of Telemedicine and Applications 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</a:p>
          <a:p>
            <a:pPr lvl="1">
              <a:defRPr/>
            </a:pPr>
            <a:r>
              <a:rPr lang="en-US" sz="1200" dirty="0"/>
              <a:t>Information Systems and Technologies for Enhancing Health and Social </a:t>
            </a:r>
            <a:r>
              <a:rPr lang="en-US" sz="1200" dirty="0" smtClean="0"/>
              <a:t>Care, IGI</a:t>
            </a:r>
          </a:p>
          <a:p>
            <a:pPr lvl="1">
              <a:defRPr/>
            </a:pPr>
            <a:r>
              <a:rPr lang="en-US" sz="1200" dirty="0" smtClean="0"/>
              <a:t>ISDOC’12, The Hamlyn Symposium on Medical Robotics’12</a:t>
            </a:r>
          </a:p>
          <a:p>
            <a:pPr lvl="1">
              <a:defRPr/>
            </a:pPr>
            <a:r>
              <a:rPr lang="en-US" sz="1200" dirty="0" smtClean="0"/>
              <a:t>Keynote speech </a:t>
            </a:r>
            <a:r>
              <a:rPr lang="en-US" sz="1200" dirty="0" err="1"/>
              <a:t>Ellucian</a:t>
            </a:r>
            <a:r>
              <a:rPr lang="en-US" sz="1200" dirty="0"/>
              <a:t> Live Middle East conference on technology and education </a:t>
            </a:r>
            <a:endParaRPr lang="en-US" sz="1200" dirty="0" smtClean="0"/>
          </a:p>
          <a:p>
            <a:pPr lvl="1">
              <a:defRPr/>
            </a:pPr>
            <a:r>
              <a:rPr lang="en-US" sz="1200" dirty="0" smtClean="0">
                <a:solidFill>
                  <a:srgbClr val="000000"/>
                </a:solidFill>
              </a:rPr>
              <a:t>UCIS’11,’12,’13,’14</a:t>
            </a:r>
            <a:endParaRPr lang="en-US" sz="1200" dirty="0">
              <a:solidFill>
                <a:srgbClr val="000000"/>
              </a:solidFill>
            </a:endParaRPr>
          </a:p>
          <a:p>
            <a:endParaRPr lang="en-US" sz="1500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2074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charset="0"/>
                <a:ea typeface="Osaka" charset="0"/>
                <a:cs typeface="Arial" charset="0"/>
              </a:rPr>
              <a:t>Outreach Activities</a:t>
            </a: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990600"/>
            <a:ext cx="8229600" cy="487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pPr>
              <a:buFontTx/>
              <a:buChar char="•"/>
            </a:pPr>
            <a:r>
              <a:rPr lang="en-US" dirty="0">
                <a:latin typeface="75 Helvetica Bold" charset="0"/>
                <a:ea typeface="Osaka" charset="0"/>
                <a:cs typeface="Osaka" charset="0"/>
              </a:rPr>
              <a:t>Distinguished </a:t>
            </a:r>
            <a:r>
              <a:rPr lang="en-US" dirty="0" smtClean="0">
                <a:latin typeface="75 Helvetica Bold" charset="0"/>
                <a:ea typeface="Osaka" charset="0"/>
                <a:cs typeface="Osaka" charset="0"/>
              </a:rPr>
              <a:t>Lectures</a:t>
            </a:r>
            <a:endParaRPr lang="en-US" dirty="0">
              <a:latin typeface="75 Helvetica Bold" charset="0"/>
              <a:ea typeface="Osaka" charset="0"/>
              <a:cs typeface="Osaka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75 Helvetica Bold" charset="0"/>
                <a:ea typeface="Osaka" charset="0"/>
                <a:cs typeface="Osaka" charset="0"/>
              </a:rPr>
              <a:t>Dean’s Lecture </a:t>
            </a:r>
            <a:r>
              <a:rPr lang="en-US" dirty="0" smtClean="0">
                <a:latin typeface="75 Helvetica Bold" charset="0"/>
                <a:ea typeface="Osaka" charset="0"/>
                <a:cs typeface="Osaka" charset="0"/>
              </a:rPr>
              <a:t>Series</a:t>
            </a:r>
          </a:p>
          <a:p>
            <a:pPr>
              <a:buFontTx/>
              <a:buChar char="•"/>
            </a:pPr>
            <a:r>
              <a:rPr lang="en-US" dirty="0" smtClean="0">
                <a:latin typeface="75 Helvetica Bold" charset="0"/>
                <a:ea typeface="Osaka" charset="0"/>
                <a:cs typeface="Osaka" charset="0"/>
              </a:rPr>
              <a:t>Dignitaries</a:t>
            </a:r>
            <a:endParaRPr lang="en-US" dirty="0">
              <a:latin typeface="75 Helvetica Bold" charset="0"/>
              <a:ea typeface="Osaka" charset="0"/>
              <a:cs typeface="Osaka" charset="0"/>
            </a:endParaRPr>
          </a:p>
          <a:p>
            <a:pPr>
              <a:buFontTx/>
              <a:buChar char="•"/>
            </a:pPr>
            <a:r>
              <a:rPr lang="en-US" dirty="0" smtClean="0">
                <a:latin typeface="75 Helvetica Bold" charset="0"/>
                <a:ea typeface="Osaka" charset="0"/>
                <a:cs typeface="Osaka" charset="0"/>
              </a:rPr>
              <a:t>Seminars</a:t>
            </a:r>
          </a:p>
          <a:p>
            <a:pPr>
              <a:buFontTx/>
              <a:buChar char="•"/>
            </a:pPr>
            <a:r>
              <a:rPr lang="en-US" dirty="0" smtClean="0">
                <a:latin typeface="75 Helvetica Bold" charset="0"/>
                <a:ea typeface="Osaka" charset="0"/>
                <a:cs typeface="Osaka" charset="0"/>
              </a:rPr>
              <a:t>Executive Ed, Public Workshops and Tutorials</a:t>
            </a:r>
          </a:p>
          <a:p>
            <a:pPr lvl="1">
              <a:buFontTx/>
              <a:buChar char="•"/>
            </a:pPr>
            <a:r>
              <a:rPr lang="en-US" dirty="0" smtClean="0">
                <a:latin typeface="75 Helvetica Bold" charset="0"/>
                <a:ea typeface="Osaka" charset="0"/>
                <a:cs typeface="Osaka" charset="0"/>
              </a:rPr>
              <a:t>E-business strategies</a:t>
            </a:r>
          </a:p>
          <a:p>
            <a:pPr lvl="1">
              <a:buFontTx/>
              <a:buChar char="•"/>
            </a:pPr>
            <a:r>
              <a:rPr lang="en-US" dirty="0" smtClean="0">
                <a:latin typeface="75 Helvetica Bold" charset="0"/>
                <a:ea typeface="Osaka" charset="0"/>
                <a:cs typeface="Osaka" charset="0"/>
              </a:rPr>
              <a:t>Natural Language Processing</a:t>
            </a:r>
          </a:p>
          <a:p>
            <a:pPr lvl="1">
              <a:buFontTx/>
              <a:buChar char="•"/>
            </a:pPr>
            <a:r>
              <a:rPr lang="en-US" dirty="0" smtClean="0">
                <a:latin typeface="75 Helvetica Bold" charset="0"/>
                <a:ea typeface="Osaka" charset="0"/>
                <a:cs typeface="Osaka" charset="0"/>
              </a:rPr>
              <a:t>Cyber Security</a:t>
            </a:r>
          </a:p>
          <a:p>
            <a:pPr lvl="1">
              <a:buFontTx/>
              <a:buChar char="•"/>
            </a:pPr>
            <a:r>
              <a:rPr lang="en-US" dirty="0" smtClean="0">
                <a:latin typeface="75 Helvetica Bold" charset="0"/>
                <a:ea typeface="Osaka" charset="0"/>
                <a:cs typeface="Osaka" charset="0"/>
              </a:rPr>
              <a:t>Conflict Resolution</a:t>
            </a:r>
          </a:p>
          <a:p>
            <a:pPr lvl="1">
              <a:buFontTx/>
              <a:buChar char="•"/>
            </a:pPr>
            <a:r>
              <a:rPr lang="en-US" dirty="0" smtClean="0">
                <a:latin typeface="75 Helvetica Bold" charset="0"/>
                <a:ea typeface="Osaka" charset="0"/>
                <a:cs typeface="Osaka" charset="0"/>
              </a:rPr>
              <a:t>Qatari Law</a:t>
            </a:r>
          </a:p>
          <a:p>
            <a:pPr lvl="1">
              <a:buFontTx/>
              <a:buChar char="•"/>
            </a:pPr>
            <a:r>
              <a:rPr lang="en-US" dirty="0" smtClean="0">
                <a:latin typeface="75 Helvetica Bold" charset="0"/>
                <a:ea typeface="Osaka" charset="0"/>
                <a:cs typeface="Osaka" charset="0"/>
              </a:rPr>
              <a:t>Dynamic organizational leadership</a:t>
            </a:r>
          </a:p>
          <a:p>
            <a:pPr lvl="1">
              <a:buFontTx/>
              <a:buChar char="•"/>
            </a:pPr>
            <a:r>
              <a:rPr lang="en-US" dirty="0" smtClean="0">
                <a:latin typeface="75 Helvetica Bold" charset="0"/>
                <a:ea typeface="Osaka" charset="0"/>
                <a:cs typeface="Osaka" charset="0"/>
              </a:rPr>
              <a:t>Bioinformatics…</a:t>
            </a:r>
            <a:endParaRPr lang="en-US" dirty="0">
              <a:latin typeface="75 Helvetica Bold" charset="0"/>
              <a:ea typeface="Osaka" charset="0"/>
              <a:cs typeface="Osaka" charset="0"/>
            </a:endParaRPr>
          </a:p>
          <a:p>
            <a:pPr>
              <a:buFontTx/>
              <a:buChar char="•"/>
            </a:pPr>
            <a:r>
              <a:rPr lang="en-US" dirty="0">
                <a:latin typeface="75 Helvetica Bold" charset="0"/>
                <a:ea typeface="Osaka" charset="0"/>
                <a:cs typeface="Osaka" charset="0"/>
              </a:rPr>
              <a:t>Educational </a:t>
            </a:r>
            <a:r>
              <a:rPr lang="en-US" dirty="0" smtClean="0">
                <a:latin typeface="75 Helvetica Bold" charset="0"/>
                <a:ea typeface="Osaka" charset="0"/>
                <a:cs typeface="Osaka" charset="0"/>
              </a:rPr>
              <a:t>Outreach</a:t>
            </a:r>
          </a:p>
          <a:p>
            <a:pPr>
              <a:buFontTx/>
              <a:buChar char="•"/>
            </a:pPr>
            <a:r>
              <a:rPr lang="en-US" dirty="0" smtClean="0">
                <a:latin typeface="75 Helvetica Bold" charset="0"/>
                <a:ea typeface="Osaka" charset="0"/>
                <a:cs typeface="Osaka" charset="0"/>
              </a:rPr>
              <a:t>Conferences</a:t>
            </a:r>
            <a:endParaRPr lang="en-US" dirty="0">
              <a:latin typeface="75 Helvetica Bold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charset="0"/>
                <a:ea typeface="Osaka" charset="0"/>
                <a:cs typeface="Arial" charset="0"/>
              </a:rPr>
              <a:t>Distinguished Lectures</a:t>
            </a: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600200"/>
            <a:ext cx="84582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r>
              <a:rPr lang="en-US" dirty="0">
                <a:solidFill>
                  <a:srgbClr val="FF0000"/>
                </a:solidFill>
                <a:latin typeface="75 Helvetica Bold" charset="0"/>
                <a:ea typeface="Osaka" charset="0"/>
                <a:cs typeface="Osaka" charset="0"/>
              </a:rPr>
              <a:t>A. </a:t>
            </a:r>
            <a:r>
              <a:rPr lang="en-US" dirty="0" err="1">
                <a:solidFill>
                  <a:srgbClr val="FF0000"/>
                </a:solidFill>
                <a:latin typeface="75 Helvetica Bold" charset="0"/>
                <a:ea typeface="Osaka" charset="0"/>
                <a:cs typeface="Osaka" charset="0"/>
              </a:rPr>
              <a:t>Nico</a:t>
            </a:r>
            <a:r>
              <a:rPr lang="en-US" dirty="0">
                <a:solidFill>
                  <a:srgbClr val="FF0000"/>
                </a:solidFill>
                <a:latin typeface="75 Helvetica Bold" charset="0"/>
                <a:ea typeface="Osaka" charset="0"/>
                <a:cs typeface="Osaka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75 Helvetica Bold" charset="0"/>
                <a:ea typeface="Osaka" charset="0"/>
                <a:cs typeface="Osaka" charset="0"/>
              </a:rPr>
              <a:t>Habermann</a:t>
            </a:r>
            <a:r>
              <a:rPr lang="en-US" dirty="0">
                <a:solidFill>
                  <a:srgbClr val="FF0000"/>
                </a:solidFill>
                <a:latin typeface="75 Helvetica Bold" charset="0"/>
                <a:ea typeface="Osaka" charset="0"/>
                <a:cs typeface="Osaka" charset="0"/>
              </a:rPr>
              <a:t> Distinguished Lectures</a:t>
            </a:r>
          </a:p>
          <a:p>
            <a:pPr lvl="1"/>
            <a:r>
              <a:rPr lang="en-US" dirty="0">
                <a:latin typeface="Arial" charset="0"/>
                <a:ea typeface="Osaka" charset="0"/>
                <a:cs typeface="Osaka" charset="0"/>
              </a:rPr>
              <a:t>Raj Reddy, Randy Bryant, Kurt </a:t>
            </a:r>
            <a:r>
              <a:rPr lang="en-US" dirty="0" err="1">
                <a:latin typeface="Arial" charset="0"/>
                <a:ea typeface="Osaka" charset="0"/>
                <a:cs typeface="Osaka" charset="0"/>
              </a:rPr>
              <a:t>Mehlhorn</a:t>
            </a:r>
            <a:r>
              <a:rPr lang="en-US" dirty="0">
                <a:latin typeface="Arial" charset="0"/>
                <a:ea typeface="Osaka" charset="0"/>
                <a:cs typeface="Osaka" charset="0"/>
              </a:rPr>
              <a:t>, Takeo </a:t>
            </a:r>
            <a:r>
              <a:rPr lang="en-US" dirty="0" err="1">
                <a:latin typeface="Arial" charset="0"/>
                <a:ea typeface="Osaka" charset="0"/>
                <a:cs typeface="Osaka" charset="0"/>
              </a:rPr>
              <a:t>Kanade</a:t>
            </a:r>
            <a:r>
              <a:rPr lang="en-US" dirty="0">
                <a:latin typeface="Arial" charset="0"/>
                <a:ea typeface="Osaka" charset="0"/>
                <a:cs typeface="Osaka" charset="0"/>
              </a:rPr>
              <a:t>, Tom Mitchell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FF0000"/>
                </a:solidFill>
                <a:latin typeface="75 Helvetica Bold" charset="0"/>
                <a:ea typeface="Osaka" charset="0"/>
                <a:cs typeface="Osaka" charset="0"/>
              </a:rPr>
              <a:t>Richard </a:t>
            </a:r>
            <a:r>
              <a:rPr lang="en-US" dirty="0" err="1">
                <a:solidFill>
                  <a:srgbClr val="FF0000"/>
                </a:solidFill>
                <a:latin typeface="75 Helvetica Bold" charset="0"/>
                <a:ea typeface="Osaka" charset="0"/>
                <a:cs typeface="Osaka" charset="0"/>
              </a:rPr>
              <a:t>Cyert</a:t>
            </a:r>
            <a:r>
              <a:rPr lang="en-US" dirty="0">
                <a:solidFill>
                  <a:srgbClr val="FF0000"/>
                </a:solidFill>
                <a:latin typeface="75 Helvetica Bold" charset="0"/>
                <a:ea typeface="Osaka" charset="0"/>
                <a:cs typeface="Osaka" charset="0"/>
              </a:rPr>
              <a:t> Distinguished Lectures</a:t>
            </a:r>
          </a:p>
          <a:p>
            <a:pPr lvl="1"/>
            <a:r>
              <a:rPr lang="en-US" dirty="0" err="1">
                <a:latin typeface="Arial" charset="0"/>
                <a:ea typeface="Osaka" charset="0"/>
                <a:cs typeface="Osaka" charset="0"/>
              </a:rPr>
              <a:t>Kannan</a:t>
            </a:r>
            <a:r>
              <a:rPr lang="en-US" dirty="0">
                <a:latin typeface="Arial" charset="0"/>
                <a:ea typeface="Osaka" charset="0"/>
                <a:cs typeface="Osaka" charset="0"/>
              </a:rPr>
              <a:t> </a:t>
            </a:r>
            <a:r>
              <a:rPr lang="en-US" dirty="0" err="1">
                <a:latin typeface="Arial" charset="0"/>
                <a:ea typeface="Osaka" charset="0"/>
                <a:cs typeface="Osaka" charset="0"/>
              </a:rPr>
              <a:t>Srinivasan</a:t>
            </a:r>
            <a:r>
              <a:rPr lang="en-US" dirty="0">
                <a:latin typeface="Arial" charset="0"/>
                <a:ea typeface="Osaka" charset="0"/>
                <a:cs typeface="Osaka" charset="0"/>
              </a:rPr>
              <a:t>, Finn </a:t>
            </a:r>
            <a:r>
              <a:rPr lang="en-US" dirty="0" err="1">
                <a:latin typeface="Arial" charset="0"/>
                <a:ea typeface="Osaka" charset="0"/>
                <a:cs typeface="Osaka" charset="0"/>
              </a:rPr>
              <a:t>Kydland</a:t>
            </a:r>
            <a:r>
              <a:rPr lang="en-US" dirty="0">
                <a:latin typeface="Arial" charset="0"/>
                <a:ea typeface="Osaka" charset="0"/>
                <a:cs typeface="Osaka" charset="0"/>
              </a:rPr>
              <a:t>, Jerome Apt III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FF0000"/>
                </a:solidFill>
                <a:latin typeface="75 Helvetica Bold" charset="0"/>
                <a:ea typeface="Osaka" charset="0"/>
                <a:cs typeface="Osaka" charset="0"/>
              </a:rPr>
              <a:t>Patrick </a:t>
            </a:r>
            <a:r>
              <a:rPr lang="en-US" dirty="0" err="1">
                <a:solidFill>
                  <a:srgbClr val="FF0000"/>
                </a:solidFill>
                <a:latin typeface="75 Helvetica Bold" charset="0"/>
                <a:ea typeface="Osaka" charset="0"/>
                <a:cs typeface="Osaka" charset="0"/>
              </a:rPr>
              <a:t>Crecine</a:t>
            </a:r>
            <a:r>
              <a:rPr lang="en-US" dirty="0">
                <a:solidFill>
                  <a:srgbClr val="FF0000"/>
                </a:solidFill>
                <a:latin typeface="75 Helvetica Bold" charset="0"/>
                <a:ea typeface="Osaka" charset="0"/>
                <a:cs typeface="Osaka" charset="0"/>
              </a:rPr>
              <a:t> Distinguished Lectures</a:t>
            </a:r>
          </a:p>
          <a:p>
            <a:pPr lvl="1"/>
            <a:r>
              <a:rPr lang="en-US" dirty="0">
                <a:latin typeface="Arial" charset="0"/>
                <a:ea typeface="Osaka" charset="0"/>
                <a:cs typeface="Osaka" charset="0"/>
              </a:rPr>
              <a:t>John P. </a:t>
            </a:r>
            <a:r>
              <a:rPr lang="en-US" dirty="0" err="1">
                <a:latin typeface="Arial" charset="0"/>
                <a:ea typeface="Osaka" charset="0"/>
                <a:cs typeface="Osaka" charset="0"/>
              </a:rPr>
              <a:t>Lehoczky</a:t>
            </a:r>
            <a:r>
              <a:rPr lang="en-US" dirty="0">
                <a:latin typeface="Arial" charset="0"/>
                <a:ea typeface="Osaka" charset="0"/>
                <a:cs typeface="Osaka" charset="0"/>
              </a:rPr>
              <a:t>, </a:t>
            </a:r>
          </a:p>
          <a:p>
            <a:pPr>
              <a:buFontTx/>
              <a:buChar char="•"/>
            </a:pPr>
            <a:endParaRPr lang="en-US" dirty="0">
              <a:latin typeface="75 Helvetica Bold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Dignitaries		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Hillary Clinton – Sec. of State</a:t>
            </a:r>
          </a:p>
          <a:p>
            <a:r>
              <a:rPr lang="en-US" dirty="0" smtClean="0"/>
              <a:t>Steven Chu – Sec. of Energy</a:t>
            </a:r>
          </a:p>
          <a:p>
            <a:r>
              <a:rPr lang="en-US" dirty="0" smtClean="0"/>
              <a:t>Bill Gates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9712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ICTD</a:t>
            </a:r>
          </a:p>
          <a:p>
            <a:r>
              <a:rPr lang="en-US" dirty="0" smtClean="0"/>
              <a:t>LPAR 2008</a:t>
            </a:r>
          </a:p>
          <a:p>
            <a:r>
              <a:rPr lang="en-US" dirty="0" smtClean="0"/>
              <a:t>ASIAN ‘07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591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Group 14"/>
          <p:cNvGrpSpPr>
            <a:grpSpLocks/>
          </p:cNvGrpSpPr>
          <p:nvPr/>
        </p:nvGrpSpPr>
        <p:grpSpPr bwMode="auto">
          <a:xfrm>
            <a:off x="-76200" y="0"/>
            <a:ext cx="9220200" cy="6858000"/>
            <a:chOff x="-76200" y="0"/>
            <a:chExt cx="9220200" cy="6858000"/>
          </a:xfrm>
        </p:grpSpPr>
        <p:sp>
          <p:nvSpPr>
            <p:cNvPr id="52227" name="Rectangle 2"/>
            <p:cNvSpPr>
              <a:spLocks noChangeArrowheads="1"/>
            </p:cNvSpPr>
            <p:nvPr/>
          </p:nvSpPr>
          <p:spPr bwMode="auto">
            <a:xfrm>
              <a:off x="-76200" y="0"/>
              <a:ext cx="9220200" cy="6858000"/>
            </a:xfrm>
            <a:prstGeom prst="rect">
              <a:avLst/>
            </a:prstGeom>
            <a:gradFill rotWithShape="1">
              <a:gsLst>
                <a:gs pos="0">
                  <a:srgbClr val="9A5C00"/>
                </a:gs>
                <a:gs pos="50000">
                  <a:srgbClr val="FF9900"/>
                </a:gs>
                <a:gs pos="100000">
                  <a:srgbClr val="9A5C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800">
                <a:latin typeface="Times" charset="0"/>
              </a:endParaRPr>
            </a:p>
          </p:txBody>
        </p:sp>
        <p:pic>
          <p:nvPicPr>
            <p:cNvPr id="52228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1371600"/>
              <a:ext cx="3886200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29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4405313"/>
              <a:ext cx="3886200" cy="1157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30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3276600"/>
              <a:ext cx="3886200" cy="1130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31" name="Picture 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1113" y="5514975"/>
              <a:ext cx="1587500" cy="1190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32" name="Picture 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295400" y="5513388"/>
              <a:ext cx="2590800" cy="1192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33" name="Picture 10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475538" y="152400"/>
              <a:ext cx="1657350" cy="655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79" name="Text Box 11"/>
            <p:cNvSpPr txBox="1">
              <a:spLocks noChangeArrowheads="1"/>
            </p:cNvSpPr>
            <p:nvPr/>
          </p:nvSpPr>
          <p:spPr bwMode="auto">
            <a:xfrm>
              <a:off x="3962400" y="3255963"/>
              <a:ext cx="3429000" cy="3449637"/>
            </a:xfrm>
            <a:prstGeom prst="rect">
              <a:avLst/>
            </a:prstGeom>
            <a:blipFill dpi="0" rotWithShape="0">
              <a:blip r:embed="rId8"/>
              <a:srcRect/>
              <a:tile tx="0" ty="0" sx="100000" sy="100000" flip="none" algn="tl"/>
            </a:blipFill>
            <a:ln w="5715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normAutofit fontScale="85000" lnSpcReduction="20000"/>
            </a:bodyPr>
            <a:lstStyle/>
            <a:p>
              <a:pPr marL="341313" indent="-225425" eaLnBrk="0" hangingPunct="0">
                <a:buFontTx/>
                <a:buChar char="•"/>
                <a:defRPr/>
              </a:pPr>
              <a:endParaRPr lang="en-US" sz="800" b="1" i="1" dirty="0">
                <a:latin typeface="Garamond Premr Pro Smbd" pitchFamily="18" charset="0"/>
              </a:endParaRPr>
            </a:p>
            <a:p>
              <a:pPr marL="341313" indent="-225425" eaLnBrk="0" hangingPunct="0">
                <a:buFont typeface="Wingdings" charset="2"/>
                <a:buChar char="§"/>
                <a:defRPr/>
              </a:pPr>
              <a:r>
                <a:rPr lang="en-US" b="1" i="1" dirty="0">
                  <a:latin typeface="Garamond Premr Pro Smbd" pitchFamily="18" charset="0"/>
                </a:rPr>
                <a:t>Keynotes by Bill Gates and Carlos Braga </a:t>
              </a:r>
              <a:endParaRPr lang="en-US" sz="800" b="1" i="1" dirty="0">
                <a:latin typeface="Garamond Premr Pro Smbd" pitchFamily="18" charset="0"/>
              </a:endParaRPr>
            </a:p>
            <a:p>
              <a:pPr marL="341313" indent="-225425" eaLnBrk="0" hangingPunct="0">
                <a:buFont typeface="Wingdings" charset="2"/>
                <a:buChar char="§"/>
                <a:defRPr/>
              </a:pPr>
              <a:endParaRPr lang="en-US" sz="800" b="1" i="1" dirty="0">
                <a:latin typeface="Garamond Premr Pro Smbd" pitchFamily="18" charset="0"/>
              </a:endParaRPr>
            </a:p>
            <a:p>
              <a:pPr marL="341313" indent="-225425" eaLnBrk="0" hangingPunct="0">
                <a:buFont typeface="Wingdings" charset="2"/>
                <a:buChar char="§"/>
                <a:defRPr/>
              </a:pPr>
              <a:r>
                <a:rPr lang="en-US" b="1" i="1" dirty="0">
                  <a:latin typeface="Garamond Premr Pro Smbd" pitchFamily="18" charset="0"/>
                </a:rPr>
                <a:t>100+ registrations to date plus ~100 scholarship applications </a:t>
              </a:r>
            </a:p>
            <a:p>
              <a:pPr marL="341313" indent="-225425" eaLnBrk="0" hangingPunct="0">
                <a:buFont typeface="Wingdings" charset="2"/>
                <a:buChar char="§"/>
                <a:defRPr/>
              </a:pPr>
              <a:endParaRPr lang="en-US" sz="800" b="1" i="1" dirty="0">
                <a:latin typeface="Garamond Premr Pro Smbd" pitchFamily="18" charset="0"/>
              </a:endParaRPr>
            </a:p>
            <a:p>
              <a:pPr marL="341313" indent="-225425" eaLnBrk="0" hangingPunct="0">
                <a:buFont typeface="Wingdings" charset="2"/>
                <a:buChar char="§"/>
                <a:defRPr/>
              </a:pPr>
              <a:r>
                <a:rPr lang="en-US" b="1" i="1" dirty="0">
                  <a:latin typeface="Garamond Premr Pro Smbd" pitchFamily="18" charset="0"/>
                </a:rPr>
                <a:t>18 papers accepted for </a:t>
              </a:r>
              <a:br>
                <a:rPr lang="en-US" b="1" i="1" dirty="0">
                  <a:latin typeface="Garamond Premr Pro Smbd" pitchFamily="18" charset="0"/>
                </a:rPr>
              </a:br>
              <a:r>
                <a:rPr lang="en-US" b="1" i="1" dirty="0">
                  <a:latin typeface="Garamond Premr Pro Smbd" pitchFamily="18" charset="0"/>
                </a:rPr>
                <a:t>oral presentation </a:t>
              </a:r>
            </a:p>
            <a:p>
              <a:pPr marL="341313" indent="-225425" eaLnBrk="0" hangingPunct="0">
                <a:buFont typeface="Wingdings" charset="2"/>
                <a:buChar char="§"/>
                <a:defRPr/>
              </a:pPr>
              <a:endParaRPr lang="en-US" sz="800" b="1" i="1" dirty="0">
                <a:latin typeface="Garamond Premr Pro Smbd" pitchFamily="18" charset="0"/>
              </a:endParaRPr>
            </a:p>
            <a:p>
              <a:pPr marL="341313" indent="-225425" eaLnBrk="0" hangingPunct="0">
                <a:buFont typeface="Wingdings" charset="2"/>
                <a:buChar char="§"/>
                <a:defRPr/>
              </a:pPr>
              <a:r>
                <a:rPr lang="en-US" b="1" i="1" dirty="0">
                  <a:latin typeface="Garamond Premr Pro Smbd" pitchFamily="18" charset="0"/>
                </a:rPr>
                <a:t>27 papers accepted for </a:t>
              </a:r>
              <a:br>
                <a:rPr lang="en-US" b="1" i="1" dirty="0">
                  <a:latin typeface="Garamond Premr Pro Smbd" pitchFamily="18" charset="0"/>
                </a:rPr>
              </a:br>
              <a:r>
                <a:rPr lang="en-US" b="1" i="1" dirty="0">
                  <a:latin typeface="Garamond Premr Pro Smbd" pitchFamily="18" charset="0"/>
                </a:rPr>
                <a:t>poster presentation </a:t>
              </a:r>
            </a:p>
            <a:p>
              <a:pPr marL="341313" indent="-225425" eaLnBrk="0" hangingPunct="0">
                <a:buFont typeface="Wingdings" charset="2"/>
                <a:buChar char="§"/>
                <a:defRPr/>
              </a:pPr>
              <a:endParaRPr lang="en-US" sz="800" b="1" i="1" dirty="0">
                <a:latin typeface="Garamond Premr Pro Smbd" pitchFamily="18" charset="0"/>
              </a:endParaRPr>
            </a:p>
            <a:p>
              <a:pPr marL="341313" indent="-225425" eaLnBrk="0" hangingPunct="0">
                <a:buFont typeface="Wingdings" charset="2"/>
                <a:buChar char="§"/>
                <a:defRPr/>
              </a:pPr>
              <a:r>
                <a:rPr lang="en-US" b="1" i="1" dirty="0">
                  <a:latin typeface="Garamond Premr Pro Smbd" pitchFamily="18" charset="0"/>
                </a:rPr>
                <a:t>4 panels, 3 workshops, </a:t>
              </a:r>
              <a:br>
                <a:rPr lang="en-US" b="1" i="1" dirty="0">
                  <a:latin typeface="Garamond Premr Pro Smbd" pitchFamily="18" charset="0"/>
                </a:rPr>
              </a:br>
              <a:r>
                <a:rPr lang="en-US" b="1" i="1" dirty="0">
                  <a:latin typeface="Garamond Premr Pro Smbd" pitchFamily="18" charset="0"/>
                </a:rPr>
                <a:t>~40 demos </a:t>
              </a:r>
              <a:endParaRPr lang="en-US" sz="800" b="1" i="1" dirty="0">
                <a:latin typeface="Garamond Premr Pro Smbd" pitchFamily="18" charset="0"/>
              </a:endParaRPr>
            </a:p>
          </p:txBody>
        </p:sp>
        <p:pic>
          <p:nvPicPr>
            <p:cNvPr id="52235" name="Picture 1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0" y="152400"/>
              <a:ext cx="43434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36" name="Picture 13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495800" y="228600"/>
              <a:ext cx="2819400" cy="914400"/>
            </a:xfrm>
            <a:prstGeom prst="rect">
              <a:avLst/>
            </a:prstGeom>
            <a:noFill/>
            <a:ln w="76200">
              <a:solidFill>
                <a:srgbClr val="B87B00"/>
              </a:solidFill>
              <a:miter lim="800000"/>
              <a:headEnd/>
              <a:tailEnd/>
            </a:ln>
          </p:spPr>
        </p:pic>
        <p:pic>
          <p:nvPicPr>
            <p:cNvPr id="52237" name="Picture 14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962400" y="1371600"/>
              <a:ext cx="3429000" cy="176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159835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53252" name="Picture 4" descr="lpar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57163"/>
            <a:ext cx="8839200" cy="304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3189" name="Group 5"/>
          <p:cNvGraphicFramePr>
            <a:graphicFrameLocks noGrp="1"/>
          </p:cNvGraphicFramePr>
          <p:nvPr>
            <p:ph idx="1"/>
          </p:nvPr>
        </p:nvGraphicFramePr>
        <p:xfrm>
          <a:off x="152400" y="3352800"/>
          <a:ext cx="5562600" cy="2002536"/>
        </p:xfrm>
        <a:graphic>
          <a:graphicData uri="http://schemas.openxmlformats.org/drawingml/2006/table">
            <a:tbl>
              <a:tblPr/>
              <a:tblGrid>
                <a:gridCol w="1390650"/>
                <a:gridCol w="1390650"/>
                <a:gridCol w="1390650"/>
                <a:gridCol w="1390650"/>
              </a:tblGrid>
              <a:tr h="1295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631825">
                <a:tc>
                  <a:txBody>
                    <a:bodyPr/>
                    <a:lstStyle/>
                    <a:p>
                      <a:pPr marL="0" marR="0" lvl="0" indent="0" algn="ctr" defTabSz="9731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Edmund Clarke</a:t>
                      </a:r>
                    </a:p>
                    <a:p>
                      <a:pPr marL="0" marR="0" lvl="0" indent="0" algn="ctr" defTabSz="9731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Carnegie Mellon University</a:t>
                      </a:r>
                    </a:p>
                    <a:p>
                      <a:pPr marL="0" marR="0" lvl="0" indent="0" algn="ctr" defTabSz="9731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(USA)</a:t>
                      </a:r>
                    </a:p>
                    <a:p>
                      <a:pPr marL="0" marR="0" lvl="0" indent="0" algn="ctr" defTabSz="9731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ctr" defTabSz="97313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2007 Turing Award Recipient </a:t>
                      </a:r>
                      <a:endParaRPr kumimoji="0" lang="en-US" sz="700" b="0" i="0" u="none" strike="noStrike" cap="none" normalizeH="0" baseline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0" marR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Amir Pnueli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New York University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(USA)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1996 Turing Award Recipient</a:t>
                      </a:r>
                    </a:p>
                  </a:txBody>
                  <a:tcPr marL="0" marR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Michael Backes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Saarland University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and MPI-SWS (Germany)</a:t>
                      </a:r>
                    </a:p>
                  </a:txBody>
                  <a:tcPr marL="0" marR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Thomas Eiter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Technical University of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Vienna (Austria)</a:t>
                      </a:r>
                    </a:p>
                  </a:txBody>
                  <a:tcPr marL="0" marR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pic>
        <p:nvPicPr>
          <p:cNvPr id="53262" name="Picture 26" descr="back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3429000"/>
            <a:ext cx="87312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3" name="Picture 27" descr="clark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1950" y="3429000"/>
            <a:ext cx="9334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4" name="Picture 28" descr="eit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98988" y="3429000"/>
            <a:ext cx="8874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5" name="Picture 29" descr="pnuel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06575" y="3429000"/>
            <a:ext cx="860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66" name="Text Box 30"/>
          <p:cNvSpPr txBox="1">
            <a:spLocks noChangeArrowheads="1"/>
          </p:cNvSpPr>
          <p:nvPr/>
        </p:nvSpPr>
        <p:spPr bwMode="auto">
          <a:xfrm>
            <a:off x="5003800" y="1889125"/>
            <a:ext cx="3835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>
                <a:solidFill>
                  <a:srgbClr val="FFCC00"/>
                </a:solidFill>
              </a:rPr>
              <a:t>http://www.qatar.cmu.edu/lpar08</a:t>
            </a:r>
          </a:p>
        </p:txBody>
      </p:sp>
      <p:pic>
        <p:nvPicPr>
          <p:cNvPr id="53267" name="Picture 31" descr="Picture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26100" y="6211888"/>
            <a:ext cx="35179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68" name="Text Box 32"/>
          <p:cNvSpPr txBox="1">
            <a:spLocks noChangeArrowheads="1"/>
          </p:cNvSpPr>
          <p:nvPr/>
        </p:nvSpPr>
        <p:spPr bwMode="auto">
          <a:xfrm>
            <a:off x="152400" y="5410200"/>
            <a:ext cx="545465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Top conference in computational logic</a:t>
            </a:r>
          </a:p>
          <a:p>
            <a:pPr marL="288925" lvl="1" indent="-166688">
              <a:buFontTx/>
              <a:buChar char="•"/>
            </a:pPr>
            <a:r>
              <a:rPr lang="en-US" sz="1600"/>
              <a:t>154 submissions </a:t>
            </a:r>
            <a:r>
              <a:rPr lang="en-US" sz="1600" i="1"/>
              <a:t>(all times record)</a:t>
            </a:r>
            <a:r>
              <a:rPr lang="en-US" sz="1600"/>
              <a:t>, 45 papers accepted</a:t>
            </a:r>
          </a:p>
          <a:p>
            <a:pPr marL="288925" lvl="1" indent="-166688">
              <a:buFontTx/>
              <a:buChar char="•"/>
            </a:pPr>
            <a:r>
              <a:rPr lang="en-US" sz="1600"/>
              <a:t>4 prestigious invited speakers</a:t>
            </a:r>
          </a:p>
          <a:p>
            <a:pPr marL="288925" lvl="1" indent="-166688">
              <a:buFontTx/>
              <a:buChar char="•"/>
            </a:pPr>
            <a:r>
              <a:rPr lang="en-US" sz="1600"/>
              <a:t>Peer-reviewed</a:t>
            </a:r>
          </a:p>
          <a:p>
            <a:pPr marL="288925" lvl="1" indent="-166688">
              <a:buFontTx/>
              <a:buChar char="•"/>
            </a:pPr>
            <a:r>
              <a:rPr lang="en-US" sz="1600"/>
              <a:t>Proceedings</a:t>
            </a:r>
          </a:p>
        </p:txBody>
      </p:sp>
      <p:pic>
        <p:nvPicPr>
          <p:cNvPr id="53269" name="Picture 33" descr="qnrf-logo-small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91200" y="4264025"/>
            <a:ext cx="190500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70" name="Picture 34" descr="iHorizons-logo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772400" y="4965700"/>
            <a:ext cx="12192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71" name="Picture 35" descr="qstp-logo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772400" y="4672013"/>
            <a:ext cx="1219200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72" name="Picture 36" descr="KGS-logo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772400" y="4267200"/>
            <a:ext cx="12192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73" name="Picture 37" descr="MSR-logo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772400" y="5219700"/>
            <a:ext cx="12192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74" name="Picture 38" descr="Carnegie Mellon with Sidra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791200" y="3349625"/>
            <a:ext cx="3194050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62052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18"/>
          <p:cNvGrpSpPr>
            <a:grpSpLocks/>
          </p:cNvGrpSpPr>
          <p:nvPr/>
        </p:nvGrpSpPr>
        <p:grpSpPr bwMode="auto">
          <a:xfrm>
            <a:off x="0" y="76200"/>
            <a:ext cx="9144000" cy="6811963"/>
            <a:chOff x="0" y="76200"/>
            <a:chExt cx="9144000" cy="6811963"/>
          </a:xfrm>
        </p:grpSpPr>
        <p:pic>
          <p:nvPicPr>
            <p:cNvPr id="54275" name="Picture 2" descr="asian07_logo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3188" y="76200"/>
              <a:ext cx="3097212" cy="982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276" name="Picture 3" descr="date_loc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78263" y="76200"/>
              <a:ext cx="5189537" cy="1211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277" name="Picture 4" descr="AndreiSabelfeld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4463" y="3810000"/>
              <a:ext cx="631825" cy="814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278" name="Picture 5" descr="guttma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206500" y="3810000"/>
              <a:ext cx="631825" cy="814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279" name="Picture 6" descr="kato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263775" y="3810000"/>
              <a:ext cx="631825" cy="814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280" name="Picture 7" descr="dohapic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048000" y="1295400"/>
              <a:ext cx="5943600" cy="3605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281" name="Text Box 8"/>
            <p:cNvSpPr txBox="1">
              <a:spLocks noChangeArrowheads="1"/>
            </p:cNvSpPr>
            <p:nvPr/>
          </p:nvSpPr>
          <p:spPr bwMode="auto">
            <a:xfrm>
              <a:off x="28575" y="4691063"/>
              <a:ext cx="8636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</a:rPr>
                <a:t>A. Sabelfeld</a:t>
              </a:r>
            </a:p>
          </p:txBody>
        </p:sp>
        <p:sp>
          <p:nvSpPr>
            <p:cNvPr id="54282" name="Text Box 9"/>
            <p:cNvSpPr txBox="1">
              <a:spLocks noChangeArrowheads="1"/>
            </p:cNvSpPr>
            <p:nvPr/>
          </p:nvSpPr>
          <p:spPr bwMode="auto">
            <a:xfrm>
              <a:off x="1120775" y="4691063"/>
              <a:ext cx="801688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</a:rPr>
                <a:t>J. Guttman</a:t>
              </a:r>
            </a:p>
          </p:txBody>
        </p:sp>
        <p:sp>
          <p:nvSpPr>
            <p:cNvPr id="54283" name="Text Box 10"/>
            <p:cNvSpPr txBox="1">
              <a:spLocks noChangeArrowheads="1"/>
            </p:cNvSpPr>
            <p:nvPr/>
          </p:nvSpPr>
          <p:spPr bwMode="auto">
            <a:xfrm>
              <a:off x="2281238" y="4691063"/>
              <a:ext cx="5969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</a:rPr>
                <a:t>K. Kato</a:t>
              </a:r>
            </a:p>
          </p:txBody>
        </p:sp>
        <p:pic>
          <p:nvPicPr>
            <p:cNvPr id="54284" name="Picture 11" descr="CM logo+QF Sidra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6200" y="2590800"/>
              <a:ext cx="2895600" cy="912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285" name="Text Box 12"/>
            <p:cNvSpPr txBox="1">
              <a:spLocks noChangeArrowheads="1"/>
            </p:cNvSpPr>
            <p:nvPr/>
          </p:nvSpPr>
          <p:spPr bwMode="auto">
            <a:xfrm>
              <a:off x="3663950" y="1447800"/>
              <a:ext cx="47942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</a:rPr>
                <a:t>http://www.qatar.cmu.edu/asian07</a:t>
              </a:r>
            </a:p>
          </p:txBody>
        </p:sp>
        <p:sp>
          <p:nvSpPr>
            <p:cNvPr id="54286" name="Rectangle 13"/>
            <p:cNvSpPr>
              <a:spLocks noChangeArrowheads="1"/>
            </p:cNvSpPr>
            <p:nvPr/>
          </p:nvSpPr>
          <p:spPr bwMode="auto">
            <a:xfrm>
              <a:off x="0" y="1295400"/>
              <a:ext cx="29718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 i="1">
                  <a:solidFill>
                    <a:schemeClr val="bg1"/>
                  </a:solidFill>
                </a:rPr>
                <a:t>“provide a forum for researchers in computer science from the Asian continent and to promote interaction with researchers in other regions”</a:t>
              </a:r>
            </a:p>
          </p:txBody>
        </p:sp>
        <p:sp>
          <p:nvSpPr>
            <p:cNvPr id="54287" name="Rectangle 14"/>
            <p:cNvSpPr>
              <a:spLocks noChangeArrowheads="1"/>
            </p:cNvSpPr>
            <p:nvPr/>
          </p:nvSpPr>
          <p:spPr bwMode="auto">
            <a:xfrm>
              <a:off x="3048000" y="5029200"/>
              <a:ext cx="5867400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342900" indent="-342900">
                <a:spcBef>
                  <a:spcPct val="20000"/>
                </a:spcBef>
                <a:buFontTx/>
                <a:buChar char="•"/>
              </a:pPr>
              <a:r>
                <a:rPr lang="en-US" sz="2400">
                  <a:solidFill>
                    <a:schemeClr val="bg1"/>
                  </a:solidFill>
                </a:rPr>
                <a:t>First Technical conference in Doha</a:t>
              </a:r>
            </a:p>
            <a:p>
              <a:pPr marL="742950" lvl="1" indent="-285750">
                <a:spcBef>
                  <a:spcPct val="20000"/>
                </a:spcBef>
                <a:buFontTx/>
                <a:buChar char="–"/>
              </a:pPr>
              <a:r>
                <a:rPr lang="en-US" sz="2000">
                  <a:solidFill>
                    <a:schemeClr val="bg1"/>
                  </a:solidFill>
                </a:rPr>
                <a:t>112 submissions, 15 full papers accepted</a:t>
              </a:r>
            </a:p>
            <a:p>
              <a:pPr marL="742950" lvl="1" indent="-285750">
                <a:spcBef>
                  <a:spcPct val="20000"/>
                </a:spcBef>
                <a:buFontTx/>
                <a:buChar char="–"/>
              </a:pPr>
              <a:r>
                <a:rPr lang="en-US" sz="2000">
                  <a:solidFill>
                    <a:schemeClr val="bg1"/>
                  </a:solidFill>
                </a:rPr>
                <a:t>3 prestigious invited speakers</a:t>
              </a:r>
            </a:p>
            <a:p>
              <a:pPr marL="742950" lvl="1" indent="-285750">
                <a:spcBef>
                  <a:spcPct val="20000"/>
                </a:spcBef>
                <a:buFontTx/>
                <a:buChar char="–"/>
              </a:pPr>
              <a:r>
                <a:rPr lang="en-US" sz="2000">
                  <a:solidFill>
                    <a:schemeClr val="bg1"/>
                  </a:solidFill>
                </a:rPr>
                <a:t>Peer-reviewed</a:t>
              </a:r>
              <a:br>
                <a:rPr lang="en-US" sz="2000">
                  <a:solidFill>
                    <a:schemeClr val="bg1"/>
                  </a:solidFill>
                </a:rPr>
              </a:br>
              <a:r>
                <a:rPr lang="en-US" sz="2000">
                  <a:solidFill>
                    <a:schemeClr val="bg1"/>
                  </a:solidFill>
                </a:rPr>
                <a:t>proceedings</a:t>
              </a:r>
            </a:p>
          </p:txBody>
        </p:sp>
        <p:pic>
          <p:nvPicPr>
            <p:cNvPr id="54288" name="Picture 15" descr="doha-qatar-satellite-pic"/>
            <p:cNvPicPr>
              <a:picLocks noChangeAspect="1" noChangeArrowheads="1"/>
            </p:cNvPicPr>
            <p:nvPr/>
          </p:nvPicPr>
          <p:blipFill>
            <a:blip r:embed="rId10"/>
            <a:srcRect l="5888" r="10634"/>
            <a:stretch>
              <a:fillRect/>
            </a:stretch>
          </p:blipFill>
          <p:spPr bwMode="auto">
            <a:xfrm>
              <a:off x="304800" y="5041900"/>
              <a:ext cx="2438400" cy="1739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4289" name="Group 16"/>
            <p:cNvGrpSpPr>
              <a:grpSpLocks/>
            </p:cNvGrpSpPr>
            <p:nvPr/>
          </p:nvGrpSpPr>
          <p:grpSpPr bwMode="auto">
            <a:xfrm>
              <a:off x="5638800" y="6254750"/>
              <a:ext cx="3505200" cy="633413"/>
              <a:chOff x="2640" y="3648"/>
              <a:chExt cx="3024" cy="547"/>
            </a:xfrm>
          </p:grpSpPr>
          <p:pic>
            <p:nvPicPr>
              <p:cNvPr id="54290" name="Picture 17" descr="springer-logo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2640" y="3648"/>
                <a:ext cx="864" cy="5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291" name="Picture 18" descr="lncs-logo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3504" y="3648"/>
                <a:ext cx="2160" cy="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419719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charset="0"/>
                <a:ea typeface="Osaka" charset="0"/>
                <a:cs typeface="Arial" charset="0"/>
              </a:rPr>
              <a:t>Qatar</a:t>
            </a:r>
          </a:p>
        </p:txBody>
      </p:sp>
      <p:pic>
        <p:nvPicPr>
          <p:cNvPr id="17410" name="Content Placeholder 3" descr="Evolution of the Cornich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41" r="-19141"/>
          <a:stretch>
            <a:fillRect/>
          </a:stretch>
        </p:blipFill>
        <p:spPr bwMode="auto">
          <a:xfrm>
            <a:off x="457200" y="12954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6553200" y="2754313"/>
            <a:ext cx="698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chemeClr val="bg1"/>
                </a:solidFill>
              </a:rPr>
              <a:t>2009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6553200" y="3886200"/>
            <a:ext cx="698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chemeClr val="bg1"/>
                </a:solidFill>
              </a:rPr>
              <a:t>2007</a:t>
            </a:r>
          </a:p>
        </p:txBody>
      </p:sp>
      <p:sp>
        <p:nvSpPr>
          <p:cNvPr id="17413" name="TextBox 7"/>
          <p:cNvSpPr txBox="1">
            <a:spLocks noChangeArrowheads="1"/>
          </p:cNvSpPr>
          <p:nvPr/>
        </p:nvSpPr>
        <p:spPr bwMode="auto">
          <a:xfrm>
            <a:off x="6553200" y="5029200"/>
            <a:ext cx="698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chemeClr val="bg1"/>
                </a:solidFill>
              </a:rPr>
              <a:t>2005</a:t>
            </a:r>
          </a:p>
        </p:txBody>
      </p:sp>
      <p:sp>
        <p:nvSpPr>
          <p:cNvPr id="17414" name="TextBox 8"/>
          <p:cNvSpPr txBox="1">
            <a:spLocks noChangeArrowheads="1"/>
          </p:cNvSpPr>
          <p:nvPr/>
        </p:nvSpPr>
        <p:spPr bwMode="auto">
          <a:xfrm>
            <a:off x="6477000" y="1828800"/>
            <a:ext cx="852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chemeClr val="bg1"/>
                </a:solidFill>
              </a:rPr>
              <a:t>2011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_MG_0933.jpg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72200"/>
          </a:xfrm>
          <a:prstGeom prst="rect">
            <a:avLst/>
          </a:prstGeom>
        </p:spPr>
      </p:pic>
      <p:sp>
        <p:nvSpPr>
          <p:cNvPr id="32769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Arial" charset="0"/>
                <a:ea typeface="Osaka" charset="0"/>
                <a:cs typeface="Arial" charset="0"/>
              </a:rPr>
              <a:t>Educational Outreach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 smtClean="0"/>
              <a:t>CS4Qatar</a:t>
            </a:r>
          </a:p>
          <a:p>
            <a:pPr lvl="1">
              <a:defRPr/>
            </a:pPr>
            <a:r>
              <a:rPr lang="en-US" dirty="0" smtClean="0"/>
              <a:t>Computer Science for High School Students</a:t>
            </a:r>
          </a:p>
          <a:p>
            <a:pPr>
              <a:defRPr/>
            </a:pPr>
            <a:r>
              <a:rPr lang="en-US" dirty="0" smtClean="0"/>
              <a:t>High School Programming Competition</a:t>
            </a:r>
          </a:p>
          <a:p>
            <a:pPr>
              <a:defRPr/>
            </a:pPr>
            <a:r>
              <a:rPr lang="en-US" dirty="0" err="1" smtClean="0"/>
              <a:t>Botball</a:t>
            </a:r>
            <a:endParaRPr lang="en-US" dirty="0" smtClean="0"/>
          </a:p>
          <a:p>
            <a:pPr>
              <a:defRPr/>
            </a:pPr>
            <a:r>
              <a:rPr lang="en-US" dirty="0" err="1" smtClean="0"/>
              <a:t>Ibtikar</a:t>
            </a:r>
            <a:r>
              <a:rPr lang="en-US" dirty="0" smtClean="0"/>
              <a:t> – Innovation</a:t>
            </a:r>
          </a:p>
          <a:p>
            <a:pPr>
              <a:defRPr/>
            </a:pPr>
            <a:r>
              <a:rPr lang="en-US" dirty="0" smtClean="0"/>
              <a:t>Live the Information Systems experience</a:t>
            </a:r>
          </a:p>
          <a:p>
            <a:pPr>
              <a:defRPr/>
            </a:pPr>
            <a:r>
              <a:rPr lang="en-US" dirty="0" err="1" smtClean="0"/>
              <a:t>Tajer</a:t>
            </a:r>
            <a:r>
              <a:rPr lang="en-US" dirty="0" smtClean="0"/>
              <a:t>-Day – Commerce Day (BA)</a:t>
            </a:r>
            <a:endParaRPr lang="en-US" dirty="0"/>
          </a:p>
          <a:p>
            <a:pPr>
              <a:defRPr/>
            </a:pPr>
            <a:r>
              <a:rPr lang="en-US" dirty="0" smtClean="0"/>
              <a:t>Biotechnology Explorer</a:t>
            </a:r>
          </a:p>
          <a:p>
            <a:pPr>
              <a:defRPr/>
            </a:pPr>
            <a:r>
              <a:rPr lang="en-US" dirty="0" smtClean="0"/>
              <a:t>Summer </a:t>
            </a:r>
            <a:r>
              <a:rPr lang="en-US" dirty="0" smtClean="0"/>
              <a:t>College Preview Program </a:t>
            </a:r>
            <a:endParaRPr lang="en-US" dirty="0" smtClean="0"/>
          </a:p>
          <a:p>
            <a:pPr>
              <a:defRPr/>
            </a:pPr>
            <a:endParaRPr lang="en-US" dirty="0"/>
          </a:p>
          <a:p>
            <a:pPr marL="0" indent="0">
              <a:buFont typeface="Arial"/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charset="0"/>
                <a:ea typeface="Osaka" charset="0"/>
                <a:cs typeface="Arial" charset="0"/>
              </a:rPr>
              <a:t>Pittsburgh – Qatar Interaction in Education</a:t>
            </a:r>
          </a:p>
        </p:txBody>
      </p:sp>
      <p:sp>
        <p:nvSpPr>
          <p:cNvPr id="33794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>
              <a:buFontTx/>
              <a:buChar char="•"/>
            </a:pPr>
            <a:r>
              <a:rPr lang="en-US" dirty="0" smtClean="0">
                <a:latin typeface="75 Helvetica Bold" charset="0"/>
                <a:ea typeface="Osaka" charset="0"/>
                <a:cs typeface="Osaka" charset="0"/>
              </a:rPr>
              <a:t>67-329: Contemporary themes in global systems: Joint global projects</a:t>
            </a:r>
          </a:p>
          <a:p>
            <a:pPr>
              <a:buFontTx/>
              <a:buChar char="•"/>
            </a:pPr>
            <a:r>
              <a:rPr lang="en-US" dirty="0" smtClean="0">
                <a:latin typeface="75 Helvetica Bold" charset="0"/>
                <a:ea typeface="Osaka" charset="0"/>
                <a:cs typeface="Osaka" charset="0"/>
              </a:rPr>
              <a:t>Architecture: Joint videoconference course</a:t>
            </a:r>
          </a:p>
          <a:p>
            <a:pPr>
              <a:buFontTx/>
              <a:buChar char="•"/>
            </a:pPr>
            <a:r>
              <a:rPr lang="en-US" dirty="0" smtClean="0">
                <a:latin typeface="75 Helvetica Bold" charset="0"/>
                <a:ea typeface="Osaka" charset="0"/>
                <a:cs typeface="Osaka" charset="0"/>
              </a:rPr>
              <a:t>15-213 Computer Systems (Summers)</a:t>
            </a:r>
          </a:p>
          <a:p>
            <a:pPr>
              <a:buFontTx/>
              <a:buChar char="•"/>
            </a:pPr>
            <a:r>
              <a:rPr lang="en-US" dirty="0" smtClean="0">
                <a:latin typeface="75 Helvetica Bold" charset="0"/>
                <a:ea typeface="Osaka" charset="0"/>
                <a:cs typeface="Osaka" charset="0"/>
              </a:rPr>
              <a:t>15-389 Cloud Computing (Springs)</a:t>
            </a:r>
          </a:p>
          <a:p>
            <a:pPr>
              <a:buFontTx/>
              <a:buChar char="•"/>
            </a:pPr>
            <a:r>
              <a:rPr lang="en-US" dirty="0" smtClean="0">
                <a:latin typeface="75 Helvetica Bold" charset="0"/>
                <a:ea typeface="Osaka" charset="0"/>
                <a:cs typeface="Osaka" charset="0"/>
              </a:rPr>
              <a:t>15-</a:t>
            </a:r>
            <a:r>
              <a:rPr lang="en-US" dirty="0">
                <a:latin typeface="75 Helvetica Bold" charset="0"/>
                <a:ea typeface="Osaka" charset="0"/>
                <a:cs typeface="Osaka" charset="0"/>
              </a:rPr>
              <a:t>418 Parallel Computer Architecture and </a:t>
            </a:r>
            <a:r>
              <a:rPr lang="en-US" dirty="0" smtClean="0">
                <a:latin typeface="75 Helvetica Bold" charset="0"/>
                <a:ea typeface="Osaka" charset="0"/>
                <a:cs typeface="Osaka" charset="0"/>
              </a:rPr>
              <a:t>Programming (Springs)</a:t>
            </a:r>
          </a:p>
          <a:p>
            <a:pPr>
              <a:buFontTx/>
              <a:buChar char="•"/>
            </a:pPr>
            <a:r>
              <a:rPr lang="en-US" dirty="0" smtClean="0">
                <a:latin typeface="75 Helvetica Bold" charset="0"/>
                <a:ea typeface="Osaka" charset="0"/>
                <a:cs typeface="Osaka" charset="0"/>
              </a:rPr>
              <a:t>15-384 Robotic Manipulation</a:t>
            </a:r>
          </a:p>
          <a:p>
            <a:pPr>
              <a:buFontTx/>
              <a:buChar char="•"/>
            </a:pPr>
            <a:r>
              <a:rPr lang="en-US" dirty="0" smtClean="0">
                <a:latin typeface="75 Helvetica Bold" charset="0"/>
                <a:ea typeface="Osaka" charset="0"/>
                <a:cs typeface="Osaka" charset="0"/>
              </a:rPr>
              <a:t>Misc. History Courses</a:t>
            </a:r>
            <a:endParaRPr lang="en-US" dirty="0">
              <a:latin typeface="75 Helvetica Bold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charset="0"/>
                <a:ea typeface="Osaka" charset="0"/>
                <a:cs typeface="Arial" charset="0"/>
              </a:rPr>
              <a:t>Research</a:t>
            </a: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r>
              <a:rPr lang="en-US" dirty="0" smtClean="0">
                <a:latin typeface="75 Helvetica Bold" charset="0"/>
                <a:ea typeface="Osaka" charset="0"/>
                <a:cs typeface="Osaka" charset="0"/>
              </a:rPr>
              <a:t>Since 2008, Qatar National Research Fund (QNRF) has been funding projects</a:t>
            </a:r>
          </a:p>
          <a:p>
            <a:pPr lvl="1">
              <a:buFontTx/>
              <a:buChar char="•"/>
            </a:pPr>
            <a:r>
              <a:rPr lang="en-US" dirty="0" smtClean="0">
                <a:latin typeface="75 Helvetica Bold" charset="0"/>
                <a:ea typeface="Osaka" charset="0"/>
                <a:cs typeface="Osaka" charset="0"/>
              </a:rPr>
              <a:t>NPRP – National Priorities Research Program</a:t>
            </a:r>
          </a:p>
          <a:p>
            <a:pPr lvl="1">
              <a:buFontTx/>
              <a:buChar char="•"/>
            </a:pPr>
            <a:r>
              <a:rPr lang="en-US" dirty="0" smtClean="0">
                <a:latin typeface="75 Helvetica Bold" charset="0"/>
                <a:ea typeface="Osaka" charset="0"/>
                <a:cs typeface="Osaka" charset="0"/>
              </a:rPr>
              <a:t>YSREP – Young Scientists Research Experience Program</a:t>
            </a:r>
          </a:p>
          <a:p>
            <a:pPr lvl="1">
              <a:buFontTx/>
              <a:buChar char="•"/>
            </a:pPr>
            <a:r>
              <a:rPr lang="en-US" dirty="0" smtClean="0">
                <a:latin typeface="75 Helvetica Bold" charset="0"/>
                <a:ea typeface="Osaka" charset="0"/>
                <a:cs typeface="Osaka" charset="0"/>
              </a:rPr>
              <a:t>UREP – Undergraduate Research Experience Program</a:t>
            </a:r>
          </a:p>
          <a:p>
            <a:pPr>
              <a:buFontTx/>
              <a:buChar char="•"/>
            </a:pPr>
            <a:r>
              <a:rPr lang="en-US" dirty="0" smtClean="0">
                <a:latin typeface="75 Helvetica Bold" charset="0"/>
                <a:ea typeface="Osaka" charset="0"/>
                <a:cs typeface="Osaka" charset="0"/>
              </a:rPr>
              <a:t>QNRF also supports Post-docs and PhD students.</a:t>
            </a:r>
          </a:p>
          <a:p>
            <a:pPr>
              <a:buFontTx/>
              <a:buChar char="•"/>
            </a:pPr>
            <a:endParaRPr lang="en-US" dirty="0">
              <a:latin typeface="75 Helvetica Bold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CMU-Q as submitting institution was awarded</a:t>
            </a:r>
          </a:p>
          <a:p>
            <a:pPr lvl="1"/>
            <a:r>
              <a:rPr lang="en-US" dirty="0" smtClean="0"/>
              <a:t>32 NPRP Projects (~$1M each)</a:t>
            </a:r>
          </a:p>
          <a:p>
            <a:pPr marL="1257300" lvl="2" indent="-342900">
              <a:buFont typeface="Arial"/>
              <a:buChar char="•"/>
            </a:pPr>
            <a:r>
              <a:rPr lang="en-US" dirty="0" smtClean="0"/>
              <a:t>13 jointly with colleagues in CMU-P</a:t>
            </a:r>
          </a:p>
          <a:p>
            <a:pPr lvl="1"/>
            <a:r>
              <a:rPr lang="en-US" dirty="0" smtClean="0"/>
              <a:t>5 YSREP Projects (~$300K each)</a:t>
            </a:r>
          </a:p>
          <a:p>
            <a:pPr lvl="1"/>
            <a:r>
              <a:rPr lang="en-US" dirty="0" smtClean="0"/>
              <a:t>16 UREP Projects (~$10K each)</a:t>
            </a:r>
          </a:p>
          <a:p>
            <a:r>
              <a:rPr lang="en-US" dirty="0" smtClean="0"/>
              <a:t>Numerous Post-docs and Research Associates/Engineers  employed on these projects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2537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charset="0"/>
                <a:ea typeface="Osaka" charset="0"/>
                <a:cs typeface="Arial" charset="0"/>
              </a:rPr>
              <a:t>Thanks</a:t>
            </a:r>
          </a:p>
        </p:txBody>
      </p:sp>
      <p:sp>
        <p:nvSpPr>
          <p:cNvPr id="35842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r>
              <a:rPr lang="en-US">
                <a:latin typeface="75 Helvetica Bold" charset="0"/>
                <a:ea typeface="Osaka" charset="0"/>
                <a:cs typeface="Osaka" charset="0"/>
              </a:rPr>
              <a:t>Questions?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charset="0"/>
                <a:ea typeface="Osaka" charset="0"/>
                <a:cs typeface="Arial" charset="0"/>
              </a:rPr>
              <a:t>Qatar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21336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r>
              <a:rPr lang="en-US" sz="2400">
                <a:latin typeface="75 Helvetica Bold" charset="0"/>
                <a:ea typeface="Osaka" charset="0"/>
                <a:cs typeface="Osaka" charset="0"/>
              </a:rPr>
              <a:t>~ 2.05M people (&lt; 300,000 Qataris)</a:t>
            </a:r>
          </a:p>
          <a:p>
            <a:pPr>
              <a:buFontTx/>
              <a:buChar char="•"/>
            </a:pPr>
            <a:r>
              <a:rPr lang="en-US" sz="2400">
                <a:latin typeface="75 Helvetica Bold" charset="0"/>
                <a:ea typeface="Osaka" charset="0"/>
                <a:cs typeface="Osaka" charset="0"/>
              </a:rPr>
              <a:t>Highest GDP per capita ($145,300)</a:t>
            </a:r>
          </a:p>
          <a:p>
            <a:pPr lvl="1"/>
            <a:r>
              <a:rPr lang="en-US">
                <a:latin typeface="Arial" charset="0"/>
                <a:ea typeface="Osaka" charset="0"/>
                <a:cs typeface="Osaka" charset="0"/>
              </a:rPr>
              <a:t>19.4% real growth rate (2</a:t>
            </a:r>
            <a:r>
              <a:rPr lang="en-US" baseline="30000">
                <a:latin typeface="Arial" charset="0"/>
                <a:ea typeface="Osaka" charset="0"/>
                <a:cs typeface="Osaka" charset="0"/>
              </a:rPr>
              <a:t>nd</a:t>
            </a:r>
            <a:r>
              <a:rPr lang="en-US">
                <a:latin typeface="Arial" charset="0"/>
                <a:ea typeface="Osaka" charset="0"/>
                <a:cs typeface="Osaka" charset="0"/>
              </a:rPr>
              <a:t> in the world)</a:t>
            </a:r>
          </a:p>
          <a:p>
            <a:pPr lvl="1"/>
            <a:r>
              <a:rPr lang="en-US">
                <a:latin typeface="Arial" charset="0"/>
                <a:ea typeface="Osaka" charset="0"/>
                <a:cs typeface="Osaka" charset="0"/>
              </a:rPr>
              <a:t>Oil and gas is 70% of GDP</a:t>
            </a:r>
          </a:p>
          <a:p>
            <a:pPr>
              <a:buFontTx/>
              <a:buChar char="•"/>
            </a:pPr>
            <a:r>
              <a:rPr lang="en-US">
                <a:latin typeface="75 Helvetica Bold" charset="0"/>
                <a:ea typeface="Osaka" charset="0"/>
                <a:cs typeface="Osaka" charset="0"/>
              </a:rPr>
              <a:t>Be a knowledge-based economy by 2030</a:t>
            </a:r>
          </a:p>
          <a:p>
            <a:pPr lvl="1"/>
            <a:r>
              <a:rPr lang="en-US">
                <a:latin typeface="Arial" charset="0"/>
                <a:ea typeface="Osaka" charset="0"/>
                <a:cs typeface="Osaka" charset="0"/>
              </a:rPr>
              <a:t>Huge investment in education</a:t>
            </a:r>
          </a:p>
          <a:p>
            <a:pPr lvl="1"/>
            <a:r>
              <a:rPr lang="en-US">
                <a:latin typeface="Arial" charset="0"/>
                <a:ea typeface="Osaka" charset="0"/>
                <a:cs typeface="Osaka" charset="0"/>
              </a:rPr>
              <a:t>2.8% of GDP committed to research</a:t>
            </a:r>
          </a:p>
          <a:p>
            <a:pPr>
              <a:buFontTx/>
              <a:buChar char="•"/>
            </a:pPr>
            <a:endParaRPr lang="en-US">
              <a:latin typeface="75 Helvetica Bold" charset="0"/>
              <a:ea typeface="Osaka" charset="0"/>
              <a:cs typeface="Osaka" charset="0"/>
            </a:endParaRPr>
          </a:p>
        </p:txBody>
      </p:sp>
      <p:sp>
        <p:nvSpPr>
          <p:cNvPr id="18435" name="TextBox 3"/>
          <p:cNvSpPr txBox="1">
            <a:spLocks noChangeArrowheads="1"/>
          </p:cNvSpPr>
          <p:nvPr/>
        </p:nvSpPr>
        <p:spPr bwMode="auto">
          <a:xfrm>
            <a:off x="30163" y="5791200"/>
            <a:ext cx="26797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5F5F5F"/>
                </a:solidFill>
              </a:rPr>
              <a:t>Source: CIA Factbook 2011</a:t>
            </a:r>
          </a:p>
        </p:txBody>
      </p:sp>
      <p:pic>
        <p:nvPicPr>
          <p:cNvPr id="6" name="Picture 5" descr="qanewz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71438"/>
            <a:ext cx="4648200" cy="1946275"/>
          </a:xfrm>
          <a:prstGeom prst="rect">
            <a:avLst/>
          </a:prstGeom>
          <a:ln w="9525" cap="flat" cmpd="sng" algn="ctr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Doha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38136868 (2).jpg"/>
          <p:cNvPicPr>
            <a:picLocks noChangeAspect="1"/>
          </p:cNvPicPr>
          <p:nvPr/>
        </p:nvPicPr>
        <p:blipFill rotWithShape="1">
          <a:blip r:embed="rId2"/>
          <a:srcRect t="14810" r="1904"/>
          <a:stretch/>
        </p:blipFill>
        <p:spPr>
          <a:xfrm>
            <a:off x="-343" y="1563847"/>
            <a:ext cx="9144343" cy="529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820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charset="0"/>
                <a:ea typeface="Osaka" charset="0"/>
                <a:cs typeface="Arial" charset="0"/>
              </a:rPr>
              <a:t>Qatar Foundation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 bwMode="auto">
          <a:xfrm>
            <a:off x="381000" y="1371600"/>
            <a:ext cx="8229600" cy="2697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75 Helvetica Bold" charset="0"/>
                <a:ea typeface="Osaka" charset="0"/>
                <a:cs typeface="Osaka" charset="0"/>
              </a:rPr>
              <a:t>An independent nonprofit organization committed to the </a:t>
            </a:r>
            <a:r>
              <a:rPr lang="en-US" dirty="0" err="1" smtClean="0">
                <a:latin typeface="75 Helvetica Bold" charset="0"/>
                <a:ea typeface="Osaka" charset="0"/>
                <a:cs typeface="Osaka" charset="0"/>
              </a:rPr>
              <a:t>developmengt</a:t>
            </a:r>
            <a:r>
              <a:rPr lang="en-US" dirty="0" smtClean="0">
                <a:latin typeface="75 Helvetica Bold" charset="0"/>
                <a:ea typeface="Osaka" charset="0"/>
                <a:cs typeface="Osaka" charset="0"/>
              </a:rPr>
              <a:t> of Qatar and its people</a:t>
            </a:r>
          </a:p>
          <a:p>
            <a:pPr lvl="1"/>
            <a:r>
              <a:rPr lang="en-US" dirty="0" smtClean="0">
                <a:latin typeface="75 Helvetica Bold" charset="0"/>
                <a:ea typeface="Osaka" charset="0"/>
                <a:cs typeface="Osaka" charset="0"/>
              </a:rPr>
              <a:t>Founded 1995</a:t>
            </a:r>
          </a:p>
          <a:p>
            <a:pPr lvl="1"/>
            <a:r>
              <a:rPr lang="en-US" dirty="0" smtClean="0">
                <a:latin typeface="75 Helvetica Bold" charset="0"/>
                <a:ea typeface="Osaka" charset="0"/>
                <a:cs typeface="Osaka" charset="0"/>
              </a:rPr>
              <a:t>Chaired by </a:t>
            </a:r>
            <a:r>
              <a:rPr lang="en-US" dirty="0" err="1" smtClean="0">
                <a:latin typeface="75 Helvetica Bold" charset="0"/>
                <a:ea typeface="Osaka" charset="0"/>
                <a:cs typeface="Osaka" charset="0"/>
              </a:rPr>
              <a:t>Sheika</a:t>
            </a:r>
            <a:r>
              <a:rPr lang="en-US" dirty="0" smtClean="0">
                <a:latin typeface="75 Helvetica Bold" charset="0"/>
                <a:ea typeface="Osaka" charset="0"/>
                <a:cs typeface="Osaka" charset="0"/>
              </a:rPr>
              <a:t> </a:t>
            </a:r>
            <a:r>
              <a:rPr lang="en-US" dirty="0" err="1" smtClean="0">
                <a:latin typeface="75 Helvetica Bold" charset="0"/>
                <a:ea typeface="Osaka" charset="0"/>
                <a:cs typeface="Osaka" charset="0"/>
              </a:rPr>
              <a:t>Moza</a:t>
            </a:r>
            <a:endParaRPr lang="en-US" dirty="0">
              <a:latin typeface="75 Helvetica Bold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Arial" charset="0"/>
                <a:ea typeface="Osaka" charset="0"/>
                <a:cs typeface="Arial" charset="0"/>
              </a:rPr>
              <a:t>Qatar Foundation</a:t>
            </a:r>
          </a:p>
        </p:txBody>
      </p:sp>
      <p:sp>
        <p:nvSpPr>
          <p:cNvPr id="76814" name="Oval 14"/>
          <p:cNvSpPr>
            <a:spLocks noChangeArrowheads="1"/>
          </p:cNvSpPr>
          <p:nvPr/>
        </p:nvSpPr>
        <p:spPr bwMode="auto">
          <a:xfrm>
            <a:off x="76200" y="2514600"/>
            <a:ext cx="838200" cy="685800"/>
          </a:xfrm>
          <a:prstGeom prst="ellipse">
            <a:avLst/>
          </a:prstGeom>
          <a:solidFill>
            <a:srgbClr val="FFFF99"/>
          </a:solidFill>
          <a:ln w="25400" cap="flat" cmpd="sng" algn="ctr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2000" dirty="0">
                <a:solidFill>
                  <a:srgbClr val="5F5F5F"/>
                </a:solidFill>
              </a:rPr>
              <a:t>VCU</a:t>
            </a:r>
          </a:p>
        </p:txBody>
      </p:sp>
      <p:sp>
        <p:nvSpPr>
          <p:cNvPr id="76817" name="Oval 17"/>
          <p:cNvSpPr>
            <a:spLocks noChangeArrowheads="1"/>
          </p:cNvSpPr>
          <p:nvPr/>
        </p:nvSpPr>
        <p:spPr bwMode="auto">
          <a:xfrm>
            <a:off x="685800" y="3124200"/>
            <a:ext cx="838200" cy="685800"/>
          </a:xfrm>
          <a:prstGeom prst="ellipse">
            <a:avLst/>
          </a:prstGeom>
          <a:solidFill>
            <a:srgbClr val="FFFF99"/>
          </a:solidFill>
          <a:ln w="25400" cap="flat" cmpd="sng" algn="ctr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2000">
                <a:solidFill>
                  <a:srgbClr val="5F5F5F"/>
                </a:solidFill>
              </a:rPr>
              <a:t>WCMC</a:t>
            </a:r>
          </a:p>
        </p:txBody>
      </p:sp>
      <p:sp>
        <p:nvSpPr>
          <p:cNvPr id="76818" name="Oval 18"/>
          <p:cNvSpPr>
            <a:spLocks noChangeArrowheads="1"/>
          </p:cNvSpPr>
          <p:nvPr/>
        </p:nvSpPr>
        <p:spPr bwMode="auto">
          <a:xfrm>
            <a:off x="1295400" y="3733800"/>
            <a:ext cx="838200" cy="685800"/>
          </a:xfrm>
          <a:prstGeom prst="ellipse">
            <a:avLst/>
          </a:prstGeom>
          <a:solidFill>
            <a:srgbClr val="FFFF99"/>
          </a:solidFill>
          <a:ln w="25400" cap="flat" cmpd="sng" algn="ctr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2000" dirty="0">
                <a:solidFill>
                  <a:srgbClr val="5F5F5F"/>
                </a:solidFill>
              </a:rPr>
              <a:t>TAMU</a:t>
            </a:r>
          </a:p>
        </p:txBody>
      </p:sp>
      <p:sp>
        <p:nvSpPr>
          <p:cNvPr id="76819" name="Oval 19"/>
          <p:cNvSpPr>
            <a:spLocks noChangeArrowheads="1"/>
          </p:cNvSpPr>
          <p:nvPr/>
        </p:nvSpPr>
        <p:spPr bwMode="auto">
          <a:xfrm>
            <a:off x="1905000" y="4343400"/>
            <a:ext cx="838200" cy="685800"/>
          </a:xfrm>
          <a:prstGeom prst="ellipse">
            <a:avLst/>
          </a:prstGeom>
          <a:solidFill>
            <a:srgbClr val="FFCC66"/>
          </a:solidFill>
          <a:ln w="25400" cap="flat" cmpd="sng" algn="ctr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2000" b="1">
                <a:solidFill>
                  <a:srgbClr val="990000"/>
                </a:solidFill>
              </a:rPr>
              <a:t>CMU</a:t>
            </a:r>
          </a:p>
        </p:txBody>
      </p:sp>
      <p:sp>
        <p:nvSpPr>
          <p:cNvPr id="76820" name="Oval 20"/>
          <p:cNvSpPr>
            <a:spLocks noChangeArrowheads="1"/>
          </p:cNvSpPr>
          <p:nvPr/>
        </p:nvSpPr>
        <p:spPr bwMode="auto">
          <a:xfrm>
            <a:off x="2590800" y="4876800"/>
            <a:ext cx="838200" cy="685800"/>
          </a:xfrm>
          <a:prstGeom prst="ellipse">
            <a:avLst/>
          </a:prstGeom>
          <a:solidFill>
            <a:srgbClr val="FFFF99"/>
          </a:solidFill>
          <a:ln w="25400" cap="flat" cmpd="sng" algn="ctr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2000">
                <a:solidFill>
                  <a:srgbClr val="5F5F5F"/>
                </a:solidFill>
              </a:rPr>
              <a:t>GU</a:t>
            </a:r>
          </a:p>
        </p:txBody>
      </p:sp>
      <p:sp>
        <p:nvSpPr>
          <p:cNvPr id="76821" name="Oval 21"/>
          <p:cNvSpPr>
            <a:spLocks noChangeArrowheads="1"/>
          </p:cNvSpPr>
          <p:nvPr/>
        </p:nvSpPr>
        <p:spPr bwMode="auto">
          <a:xfrm>
            <a:off x="3352800" y="5410200"/>
            <a:ext cx="838200" cy="685800"/>
          </a:xfrm>
          <a:prstGeom prst="ellipse">
            <a:avLst/>
          </a:prstGeom>
          <a:solidFill>
            <a:srgbClr val="FFFF99"/>
          </a:solidFill>
          <a:ln w="25400" cap="flat" cmpd="sng" algn="ctr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2000">
                <a:solidFill>
                  <a:srgbClr val="5F5F5F"/>
                </a:solidFill>
              </a:rPr>
              <a:t>NWU</a:t>
            </a:r>
          </a:p>
        </p:txBody>
      </p:sp>
      <p:grpSp>
        <p:nvGrpSpPr>
          <p:cNvPr id="20489" name="Group 89"/>
          <p:cNvGrpSpPr>
            <a:grpSpLocks/>
          </p:cNvGrpSpPr>
          <p:nvPr/>
        </p:nvGrpSpPr>
        <p:grpSpPr bwMode="auto">
          <a:xfrm>
            <a:off x="3733800" y="2590800"/>
            <a:ext cx="1266618" cy="1844933"/>
            <a:chOff x="4038600" y="2590800"/>
            <a:chExt cx="1266618" cy="1844933"/>
          </a:xfrm>
        </p:grpSpPr>
        <p:sp>
          <p:nvSpPr>
            <p:cNvPr id="76828" name="Oval 28"/>
            <p:cNvSpPr>
              <a:spLocks noChangeArrowheads="1"/>
            </p:cNvSpPr>
            <p:nvPr/>
          </p:nvSpPr>
          <p:spPr bwMode="auto">
            <a:xfrm>
              <a:off x="4191000" y="2590800"/>
              <a:ext cx="838200" cy="685800"/>
            </a:xfrm>
            <a:prstGeom prst="ellipse">
              <a:avLst/>
            </a:prstGeom>
            <a:solidFill>
              <a:srgbClr val="FFCC66"/>
            </a:solidFill>
            <a:ln w="25400" cap="flat" cmpd="sng" algn="ctr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000"/>
                <a:t>QSTP</a:t>
              </a:r>
            </a:p>
          </p:txBody>
        </p:sp>
        <p:sp>
          <p:nvSpPr>
            <p:cNvPr id="20519" name="Text Box 42"/>
            <p:cNvSpPr txBox="1">
              <a:spLocks noChangeArrowheads="1"/>
            </p:cNvSpPr>
            <p:nvPr/>
          </p:nvSpPr>
          <p:spPr bwMode="auto">
            <a:xfrm>
              <a:off x="4038600" y="3420070"/>
              <a:ext cx="1266618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45 Helvetica Light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45 Helvetica Light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45 Helvetica Light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45 Helvetica Light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45 Helvetica Light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45 Helvetica Light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45 Helvetica Light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45 Helvetica Light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45 Helvetica Light" charset="0"/>
                  <a:ea typeface="ＭＳ Ｐゴシック" charset="0"/>
                </a:defRPr>
              </a:lvl9pPr>
            </a:lstStyle>
            <a:p>
              <a:r>
                <a:rPr lang="en-US" sz="2000">
                  <a:solidFill>
                    <a:srgbClr val="5F5F5F"/>
                  </a:solidFill>
                </a:rPr>
                <a:t>Applied</a:t>
              </a:r>
            </a:p>
            <a:p>
              <a:r>
                <a:rPr lang="en-US" sz="2000">
                  <a:solidFill>
                    <a:srgbClr val="5F5F5F"/>
                  </a:solidFill>
                </a:rPr>
                <a:t>research,</a:t>
              </a:r>
            </a:p>
            <a:p>
              <a:r>
                <a:rPr lang="en-US" sz="2000">
                  <a:solidFill>
                    <a:srgbClr val="5F5F5F"/>
                  </a:solidFill>
                </a:rPr>
                <a:t>startups</a:t>
              </a:r>
            </a:p>
          </p:txBody>
        </p:sp>
      </p:grpSp>
      <p:grpSp>
        <p:nvGrpSpPr>
          <p:cNvPr id="20490" name="Group 94"/>
          <p:cNvGrpSpPr>
            <a:grpSpLocks/>
          </p:cNvGrpSpPr>
          <p:nvPr/>
        </p:nvGrpSpPr>
        <p:grpSpPr bwMode="auto">
          <a:xfrm>
            <a:off x="5029200" y="2590800"/>
            <a:ext cx="1282347" cy="1537591"/>
            <a:chOff x="5692774" y="2590800"/>
            <a:chExt cx="1282347" cy="1536785"/>
          </a:xfrm>
        </p:grpSpPr>
        <p:sp>
          <p:nvSpPr>
            <p:cNvPr id="76829" name="Oval 29"/>
            <p:cNvSpPr>
              <a:spLocks noChangeArrowheads="1"/>
            </p:cNvSpPr>
            <p:nvPr/>
          </p:nvSpPr>
          <p:spPr bwMode="auto">
            <a:xfrm>
              <a:off x="5845174" y="2590800"/>
              <a:ext cx="838200" cy="685440"/>
            </a:xfrm>
            <a:prstGeom prst="ellipse">
              <a:avLst/>
            </a:prstGeom>
            <a:solidFill>
              <a:srgbClr val="FFCC66"/>
            </a:solidFill>
            <a:ln w="25400" cap="flat" cmpd="sng" algn="ctr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000" dirty="0"/>
                <a:t>QNRF</a:t>
              </a:r>
            </a:p>
          </p:txBody>
        </p:sp>
        <p:sp>
          <p:nvSpPr>
            <p:cNvPr id="20517" name="Text Box 43"/>
            <p:cNvSpPr txBox="1">
              <a:spLocks noChangeArrowheads="1"/>
            </p:cNvSpPr>
            <p:nvPr/>
          </p:nvSpPr>
          <p:spPr bwMode="auto">
            <a:xfrm>
              <a:off x="5692774" y="3420070"/>
              <a:ext cx="1282347" cy="707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45 Helvetica Light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45 Helvetica Light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45 Helvetica Light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45 Helvetica Light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45 Helvetica Light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45 Helvetica Light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45 Helvetica Light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45 Helvetica Light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45 Helvetica Light" charset="0"/>
                  <a:ea typeface="ＭＳ Ｐゴシック" charset="0"/>
                </a:defRPr>
              </a:lvl9pPr>
            </a:lstStyle>
            <a:p>
              <a:r>
                <a:rPr lang="en-US" sz="2000">
                  <a:solidFill>
                    <a:srgbClr val="5F5F5F"/>
                  </a:solidFill>
                </a:rPr>
                <a:t>Research</a:t>
              </a:r>
              <a:br>
                <a:rPr lang="en-US" sz="2000">
                  <a:solidFill>
                    <a:srgbClr val="5F5F5F"/>
                  </a:solidFill>
                </a:rPr>
              </a:br>
              <a:r>
                <a:rPr lang="en-US" sz="2000">
                  <a:solidFill>
                    <a:srgbClr val="5F5F5F"/>
                  </a:solidFill>
                </a:rPr>
                <a:t>funding</a:t>
              </a:r>
            </a:p>
          </p:txBody>
        </p:sp>
      </p:grpSp>
      <p:grpSp>
        <p:nvGrpSpPr>
          <p:cNvPr id="20491" name="Group 95"/>
          <p:cNvGrpSpPr>
            <a:grpSpLocks/>
          </p:cNvGrpSpPr>
          <p:nvPr/>
        </p:nvGrpSpPr>
        <p:grpSpPr bwMode="auto">
          <a:xfrm>
            <a:off x="6400800" y="2590799"/>
            <a:ext cx="1182535" cy="1537591"/>
            <a:chOff x="6799263" y="2590800"/>
            <a:chExt cx="1182615" cy="1536785"/>
          </a:xfrm>
        </p:grpSpPr>
        <p:sp>
          <p:nvSpPr>
            <p:cNvPr id="76834" name="Oval 38"/>
            <p:cNvSpPr>
              <a:spLocks noChangeArrowheads="1"/>
            </p:cNvSpPr>
            <p:nvPr/>
          </p:nvSpPr>
          <p:spPr bwMode="auto">
            <a:xfrm>
              <a:off x="6951673" y="2590800"/>
              <a:ext cx="838257" cy="685440"/>
            </a:xfrm>
            <a:prstGeom prst="ellipse">
              <a:avLst/>
            </a:prstGeom>
            <a:solidFill>
              <a:srgbClr val="FFFF99"/>
            </a:solidFill>
            <a:ln w="25400" cap="flat" cmpd="sng" algn="ctr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000" dirty="0"/>
                <a:t>Sidra</a:t>
              </a:r>
            </a:p>
          </p:txBody>
        </p:sp>
        <p:sp>
          <p:nvSpPr>
            <p:cNvPr id="20515" name="Text Box 44"/>
            <p:cNvSpPr txBox="1">
              <a:spLocks noChangeArrowheads="1"/>
            </p:cNvSpPr>
            <p:nvPr/>
          </p:nvSpPr>
          <p:spPr bwMode="auto">
            <a:xfrm>
              <a:off x="6799263" y="3420070"/>
              <a:ext cx="1182615" cy="707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45 Helvetica Light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45 Helvetica Light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45 Helvetica Light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45 Helvetica Light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45 Helvetica Light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45 Helvetica Light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45 Helvetica Light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45 Helvetica Light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45 Helvetica Light" charset="0"/>
                  <a:ea typeface="ＭＳ Ｐゴシック" charset="0"/>
                </a:defRPr>
              </a:lvl9pPr>
            </a:lstStyle>
            <a:p>
              <a:r>
                <a:rPr lang="en-US" sz="2000">
                  <a:solidFill>
                    <a:srgbClr val="5F5F5F"/>
                  </a:solidFill>
                </a:rPr>
                <a:t>Medical</a:t>
              </a:r>
            </a:p>
            <a:p>
              <a:r>
                <a:rPr lang="en-US" sz="2000">
                  <a:solidFill>
                    <a:srgbClr val="5F5F5F"/>
                  </a:solidFill>
                </a:rPr>
                <a:t>research</a:t>
              </a:r>
            </a:p>
          </p:txBody>
        </p:sp>
      </p:grpSp>
      <p:grpSp>
        <p:nvGrpSpPr>
          <p:cNvPr id="20492" name="Group 96"/>
          <p:cNvGrpSpPr>
            <a:grpSpLocks/>
          </p:cNvGrpSpPr>
          <p:nvPr/>
        </p:nvGrpSpPr>
        <p:grpSpPr bwMode="auto">
          <a:xfrm>
            <a:off x="7772400" y="2590799"/>
            <a:ext cx="1424989" cy="1537591"/>
            <a:chOff x="7915275" y="2590800"/>
            <a:chExt cx="1424121" cy="1536785"/>
          </a:xfrm>
        </p:grpSpPr>
        <p:sp>
          <p:nvSpPr>
            <p:cNvPr id="76840" name="Oval 29"/>
            <p:cNvSpPr>
              <a:spLocks noChangeArrowheads="1"/>
            </p:cNvSpPr>
            <p:nvPr/>
          </p:nvSpPr>
          <p:spPr bwMode="auto">
            <a:xfrm>
              <a:off x="8067582" y="2590800"/>
              <a:ext cx="837689" cy="685440"/>
            </a:xfrm>
            <a:prstGeom prst="ellipse">
              <a:avLst/>
            </a:prstGeom>
            <a:solidFill>
              <a:srgbClr val="FFCC66"/>
            </a:solidFill>
            <a:ln w="25400" cap="flat" cmpd="sng" algn="ctr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000" dirty="0"/>
                <a:t>QCRI</a:t>
              </a:r>
            </a:p>
          </p:txBody>
        </p:sp>
        <p:sp>
          <p:nvSpPr>
            <p:cNvPr id="20513" name="Text Box 44"/>
            <p:cNvSpPr txBox="1">
              <a:spLocks noChangeArrowheads="1"/>
            </p:cNvSpPr>
            <p:nvPr/>
          </p:nvSpPr>
          <p:spPr bwMode="auto">
            <a:xfrm>
              <a:off x="7915275" y="3420070"/>
              <a:ext cx="1424121" cy="707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45 Helvetica Light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45 Helvetica Light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45 Helvetica Light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45 Helvetica Light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45 Helvetica Light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45 Helvetica Light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45 Helvetica Light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45 Helvetica Light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45 Helvetica Light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solidFill>
                    <a:srgbClr val="5F5F5F"/>
                  </a:solidFill>
                </a:rPr>
                <a:t>Computing</a:t>
              </a:r>
            </a:p>
            <a:p>
              <a:r>
                <a:rPr lang="en-US" sz="2000" dirty="0">
                  <a:solidFill>
                    <a:srgbClr val="5F5F5F"/>
                  </a:solidFill>
                </a:rPr>
                <a:t>research</a:t>
              </a:r>
            </a:p>
          </p:txBody>
        </p:sp>
      </p:grpSp>
      <p:cxnSp>
        <p:nvCxnSpPr>
          <p:cNvPr id="46" name="Straight Arrow Connector 45"/>
          <p:cNvCxnSpPr>
            <a:stCxn id="76806" idx="2"/>
            <a:endCxn id="76807" idx="7"/>
          </p:cNvCxnSpPr>
          <p:nvPr/>
        </p:nvCxnSpPr>
        <p:spPr>
          <a:xfrm rot="10800000" flipV="1">
            <a:off x="1892300" y="1638300"/>
            <a:ext cx="2298700" cy="344488"/>
          </a:xfrm>
          <a:prstGeom prst="straightConnector1">
            <a:avLst/>
          </a:prstGeom>
          <a:ln>
            <a:solidFill>
              <a:srgbClr val="5F5F5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76807" idx="0"/>
            <a:endCxn id="76814" idx="7"/>
          </p:cNvCxnSpPr>
          <p:nvPr/>
        </p:nvCxnSpPr>
        <p:spPr>
          <a:xfrm flipH="1">
            <a:off x="791648" y="1905000"/>
            <a:ext cx="884752" cy="710033"/>
          </a:xfrm>
          <a:prstGeom prst="straightConnector1">
            <a:avLst/>
          </a:prstGeom>
          <a:ln>
            <a:solidFill>
              <a:srgbClr val="5F5F5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76807" idx="0"/>
            <a:endCxn id="76817" idx="0"/>
          </p:cNvCxnSpPr>
          <p:nvPr/>
        </p:nvCxnSpPr>
        <p:spPr>
          <a:xfrm flipH="1">
            <a:off x="1104900" y="1905000"/>
            <a:ext cx="571500" cy="1219200"/>
          </a:xfrm>
          <a:prstGeom prst="straightConnector1">
            <a:avLst/>
          </a:prstGeom>
          <a:ln>
            <a:solidFill>
              <a:srgbClr val="5F5F5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76807" idx="0"/>
            <a:endCxn id="76818" idx="0"/>
          </p:cNvCxnSpPr>
          <p:nvPr/>
        </p:nvCxnSpPr>
        <p:spPr>
          <a:xfrm>
            <a:off x="1676400" y="1905000"/>
            <a:ext cx="38100" cy="1828800"/>
          </a:xfrm>
          <a:prstGeom prst="straightConnector1">
            <a:avLst/>
          </a:prstGeom>
          <a:ln>
            <a:solidFill>
              <a:srgbClr val="5F5F5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76807" idx="0"/>
            <a:endCxn id="76819" idx="0"/>
          </p:cNvCxnSpPr>
          <p:nvPr/>
        </p:nvCxnSpPr>
        <p:spPr>
          <a:xfrm>
            <a:off x="1676400" y="1905000"/>
            <a:ext cx="647700" cy="2438400"/>
          </a:xfrm>
          <a:prstGeom prst="straightConnector1">
            <a:avLst/>
          </a:prstGeom>
          <a:ln>
            <a:solidFill>
              <a:srgbClr val="5F5F5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76807" idx="0"/>
            <a:endCxn id="76820" idx="0"/>
          </p:cNvCxnSpPr>
          <p:nvPr/>
        </p:nvCxnSpPr>
        <p:spPr>
          <a:xfrm>
            <a:off x="1676400" y="1905000"/>
            <a:ext cx="1333500" cy="2971800"/>
          </a:xfrm>
          <a:prstGeom prst="straightConnector1">
            <a:avLst/>
          </a:prstGeom>
          <a:ln>
            <a:solidFill>
              <a:srgbClr val="5F5F5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76807" idx="0"/>
            <a:endCxn id="76821" idx="0"/>
          </p:cNvCxnSpPr>
          <p:nvPr/>
        </p:nvCxnSpPr>
        <p:spPr>
          <a:xfrm>
            <a:off x="1676400" y="1905000"/>
            <a:ext cx="2095500" cy="3505200"/>
          </a:xfrm>
          <a:prstGeom prst="straightConnector1">
            <a:avLst/>
          </a:prstGeom>
          <a:ln>
            <a:solidFill>
              <a:srgbClr val="5F5F5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00" name="TextBox 87"/>
          <p:cNvSpPr txBox="1">
            <a:spLocks noChangeArrowheads="1"/>
          </p:cNvSpPr>
          <p:nvPr/>
        </p:nvSpPr>
        <p:spPr bwMode="auto">
          <a:xfrm rot="2450297">
            <a:off x="-230188" y="4547707"/>
            <a:ext cx="3127376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5F5F5F"/>
                </a:solidFill>
              </a:rPr>
              <a:t>Education &amp; research</a:t>
            </a:r>
          </a:p>
        </p:txBody>
      </p:sp>
      <p:cxnSp>
        <p:nvCxnSpPr>
          <p:cNvPr id="91" name="Straight Arrow Connector 90"/>
          <p:cNvCxnSpPr>
            <a:stCxn id="76807" idx="0"/>
          </p:cNvCxnSpPr>
          <p:nvPr/>
        </p:nvCxnSpPr>
        <p:spPr>
          <a:xfrm rot="16200000" flipH="1">
            <a:off x="1714500" y="1866900"/>
            <a:ext cx="685800" cy="762000"/>
          </a:xfrm>
          <a:prstGeom prst="straightConnector1">
            <a:avLst/>
          </a:prstGeom>
          <a:ln>
            <a:solidFill>
              <a:srgbClr val="5F5F5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02" name="TextBox 93"/>
          <p:cNvSpPr txBox="1">
            <a:spLocks noChangeArrowheads="1"/>
          </p:cNvSpPr>
          <p:nvPr/>
        </p:nvSpPr>
        <p:spPr bwMode="auto">
          <a:xfrm>
            <a:off x="2327275" y="2438400"/>
            <a:ext cx="41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5F5F5F"/>
                </a:solidFill>
              </a:rPr>
              <a:t>…</a:t>
            </a:r>
          </a:p>
        </p:txBody>
      </p:sp>
      <p:cxnSp>
        <p:nvCxnSpPr>
          <p:cNvPr id="98" name="Straight Arrow Connector 97"/>
          <p:cNvCxnSpPr>
            <a:endCxn id="76828" idx="0"/>
          </p:cNvCxnSpPr>
          <p:nvPr/>
        </p:nvCxnSpPr>
        <p:spPr>
          <a:xfrm rot="5400000">
            <a:off x="3792537" y="1906588"/>
            <a:ext cx="1196975" cy="171450"/>
          </a:xfrm>
          <a:prstGeom prst="straightConnector1">
            <a:avLst/>
          </a:prstGeom>
          <a:ln>
            <a:solidFill>
              <a:srgbClr val="5F5F5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76806" idx="1"/>
          </p:cNvCxnSpPr>
          <p:nvPr/>
        </p:nvCxnSpPr>
        <p:spPr>
          <a:xfrm rot="16200000" flipH="1">
            <a:off x="5074444" y="654844"/>
            <a:ext cx="227012" cy="1816100"/>
          </a:xfrm>
          <a:prstGeom prst="straightConnector1">
            <a:avLst/>
          </a:prstGeom>
          <a:ln>
            <a:solidFill>
              <a:srgbClr val="5F5F5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>
            <a:stCxn id="76806" idx="1"/>
            <a:endCxn id="76829" idx="1"/>
          </p:cNvCxnSpPr>
          <p:nvPr/>
        </p:nvCxnSpPr>
        <p:spPr>
          <a:xfrm>
            <a:off x="4280274" y="1449715"/>
            <a:ext cx="1024078" cy="1241518"/>
          </a:xfrm>
          <a:prstGeom prst="straightConnector1">
            <a:avLst/>
          </a:prstGeom>
          <a:ln>
            <a:solidFill>
              <a:srgbClr val="5F5F5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>
            <a:stCxn id="76806" idx="1"/>
            <a:endCxn id="76834" idx="1"/>
          </p:cNvCxnSpPr>
          <p:nvPr/>
        </p:nvCxnSpPr>
        <p:spPr>
          <a:xfrm>
            <a:off x="4280274" y="1449715"/>
            <a:ext cx="2395678" cy="1241517"/>
          </a:xfrm>
          <a:prstGeom prst="straightConnector1">
            <a:avLst/>
          </a:prstGeom>
          <a:ln>
            <a:solidFill>
              <a:srgbClr val="5F5F5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76806" idx="1"/>
            <a:endCxn id="76840" idx="1"/>
          </p:cNvCxnSpPr>
          <p:nvPr/>
        </p:nvCxnSpPr>
        <p:spPr>
          <a:xfrm>
            <a:off x="4280274" y="1449715"/>
            <a:ext cx="3767278" cy="1241517"/>
          </a:xfrm>
          <a:prstGeom prst="straightConnector1">
            <a:avLst/>
          </a:prstGeom>
          <a:ln>
            <a:solidFill>
              <a:srgbClr val="5F5F5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08" name="TextBox 116"/>
          <p:cNvSpPr txBox="1">
            <a:spLocks noChangeArrowheads="1"/>
          </p:cNvSpPr>
          <p:nvPr/>
        </p:nvSpPr>
        <p:spPr bwMode="auto">
          <a:xfrm>
            <a:off x="6137275" y="1382712"/>
            <a:ext cx="24079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5F5F5F"/>
                </a:solidFill>
              </a:rPr>
              <a:t>QEERI, QBRI ...</a:t>
            </a:r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76806" name="Oval 4"/>
          <p:cNvSpPr>
            <a:spLocks noChangeArrowheads="1"/>
          </p:cNvSpPr>
          <p:nvPr/>
        </p:nvSpPr>
        <p:spPr bwMode="auto">
          <a:xfrm>
            <a:off x="4191000" y="1371600"/>
            <a:ext cx="609600" cy="533400"/>
          </a:xfrm>
          <a:prstGeom prst="ellipse">
            <a:avLst/>
          </a:prstGeom>
          <a:solidFill>
            <a:srgbClr val="FFCC66"/>
          </a:solidFill>
          <a:ln w="25400" cap="flat" cmpd="sng" algn="ctr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b="1" dirty="0"/>
              <a:t>QF</a:t>
            </a:r>
          </a:p>
        </p:txBody>
      </p:sp>
      <p:sp>
        <p:nvSpPr>
          <p:cNvPr id="76807" name="Oval 6"/>
          <p:cNvSpPr>
            <a:spLocks noChangeArrowheads="1"/>
          </p:cNvSpPr>
          <p:nvPr/>
        </p:nvSpPr>
        <p:spPr bwMode="auto">
          <a:xfrm>
            <a:off x="1371600" y="1905000"/>
            <a:ext cx="609600" cy="533400"/>
          </a:xfrm>
          <a:prstGeom prst="ellipse">
            <a:avLst/>
          </a:prstGeom>
          <a:solidFill>
            <a:srgbClr val="FFCC66"/>
          </a:solidFill>
          <a:ln w="25400" cap="flat" cmpd="sng" algn="ctr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dirty="0"/>
              <a:t>EC</a:t>
            </a:r>
          </a:p>
        </p:txBody>
      </p:sp>
      <p:pic>
        <p:nvPicPr>
          <p:cNvPr id="20511" name="Picture 39" descr="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724400"/>
            <a:ext cx="234632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 descr="educity_discover_sign.jpg"/>
          <p:cNvPicPr>
            <a:picLocks noChangeAspect="1"/>
          </p:cNvPicPr>
          <p:nvPr/>
        </p:nvPicPr>
        <p:blipFill rotWithShape="1"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3" r="27109" b="-80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229600" cy="45259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HelveticaNeue LT 45 Light"/>
              </a:rPr>
              <a:t>3700 acres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8 international branch campuses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~2,500 students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30% live on campus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HelveticaNeue LT 45 Light"/>
              </a:rPr>
              <a:t>90 students </a:t>
            </a:r>
            <a:r>
              <a:rPr lang="en-US" dirty="0" smtClean="0">
                <a:solidFill>
                  <a:schemeClr val="tx1"/>
                </a:solidFill>
                <a:latin typeface="HelveticaNeue LT 45 Light"/>
              </a:rPr>
              <a:t>nationalities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HelveticaNeue LT 45 Light"/>
              </a:rPr>
              <a:t>70 percent of students receive QF scholarships or </a:t>
            </a:r>
            <a:r>
              <a:rPr lang="en-US" dirty="0" smtClean="0">
                <a:solidFill>
                  <a:schemeClr val="tx1"/>
                </a:solidFill>
                <a:latin typeface="HelveticaNeue LT 45 Light"/>
              </a:rPr>
              <a:t>loans</a:t>
            </a:r>
            <a:endParaRPr lang="en-US" dirty="0" smtClean="0">
              <a:solidFill>
                <a:schemeClr val="tx1"/>
              </a:solidFill>
            </a:endParaRPr>
          </a:p>
          <a:p>
            <a:pPr lvl="3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Education 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0432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5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charset="0"/>
                <a:ea typeface="Osaka" charset="0"/>
                <a:cs typeface="Arial" charset="0"/>
              </a:rPr>
              <a:t>Carnegie Mellon University in Qatar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r>
              <a:rPr lang="en-US" dirty="0">
                <a:latin typeface="75 Helvetica Bold" charset="0"/>
                <a:ea typeface="Osaka" charset="0"/>
                <a:cs typeface="Osaka" charset="0"/>
              </a:rPr>
              <a:t>Started in 2004 </a:t>
            </a:r>
          </a:p>
          <a:p>
            <a:pPr lvl="1"/>
            <a:r>
              <a:rPr lang="en-US" dirty="0">
                <a:latin typeface="Arial" charset="0"/>
                <a:ea typeface="Osaka" charset="0"/>
                <a:cs typeface="Osaka" charset="0"/>
              </a:rPr>
              <a:t>10</a:t>
            </a:r>
            <a:r>
              <a:rPr lang="en-US" baseline="30000" dirty="0">
                <a:latin typeface="Arial" charset="0"/>
                <a:ea typeface="Osaka" charset="0"/>
                <a:cs typeface="Osaka" charset="0"/>
              </a:rPr>
              <a:t>th</a:t>
            </a:r>
            <a:r>
              <a:rPr lang="en-US" dirty="0">
                <a:latin typeface="Arial" charset="0"/>
                <a:ea typeface="Osaka" charset="0"/>
                <a:cs typeface="Osaka" charset="0"/>
              </a:rPr>
              <a:t> year Celebrations on March 18, 2014</a:t>
            </a:r>
          </a:p>
          <a:p>
            <a:pPr>
              <a:buFontTx/>
              <a:buChar char="•"/>
            </a:pPr>
            <a:r>
              <a:rPr lang="en-US" dirty="0">
                <a:latin typeface="75 Helvetica Bold" charset="0"/>
                <a:ea typeface="Osaka" charset="0"/>
                <a:cs typeface="Osaka" charset="0"/>
              </a:rPr>
              <a:t>Offer Undergraduate Degrees</a:t>
            </a:r>
          </a:p>
          <a:p>
            <a:pPr lvl="1"/>
            <a:r>
              <a:rPr lang="en-US" dirty="0">
                <a:latin typeface="Arial" charset="0"/>
                <a:ea typeface="Osaka" charset="0"/>
                <a:cs typeface="Osaka" charset="0"/>
              </a:rPr>
              <a:t>Biological Sciences </a:t>
            </a:r>
            <a:r>
              <a:rPr lang="en-US" dirty="0" smtClean="0">
                <a:latin typeface="Arial" charset="0"/>
                <a:ea typeface="Osaka" charset="0"/>
                <a:cs typeface="Osaka" charset="0"/>
              </a:rPr>
              <a:t>(2011)</a:t>
            </a:r>
            <a:endParaRPr lang="en-US" dirty="0">
              <a:latin typeface="Arial" charset="0"/>
              <a:ea typeface="Osaka" charset="0"/>
              <a:cs typeface="Osaka" charset="0"/>
            </a:endParaRPr>
          </a:p>
          <a:p>
            <a:pPr lvl="1"/>
            <a:r>
              <a:rPr lang="en-US" dirty="0">
                <a:latin typeface="Arial" charset="0"/>
                <a:ea typeface="Osaka" charset="0"/>
                <a:cs typeface="Osaka" charset="0"/>
              </a:rPr>
              <a:t>Business Administration (2004)</a:t>
            </a:r>
          </a:p>
          <a:p>
            <a:pPr lvl="1"/>
            <a:r>
              <a:rPr lang="en-US" dirty="0">
                <a:latin typeface="Arial" charset="0"/>
                <a:ea typeface="Osaka" charset="0"/>
                <a:cs typeface="Osaka" charset="0"/>
              </a:rPr>
              <a:t>Computational </a:t>
            </a:r>
            <a:r>
              <a:rPr lang="en-US" dirty="0" smtClean="0">
                <a:latin typeface="Arial" charset="0"/>
                <a:ea typeface="Osaka" charset="0"/>
                <a:cs typeface="Osaka" charset="0"/>
              </a:rPr>
              <a:t>Biology (2011)</a:t>
            </a:r>
            <a:endParaRPr lang="en-US" dirty="0">
              <a:latin typeface="Arial" charset="0"/>
              <a:ea typeface="Osaka" charset="0"/>
              <a:cs typeface="Osaka" charset="0"/>
            </a:endParaRPr>
          </a:p>
          <a:p>
            <a:pPr lvl="1"/>
            <a:r>
              <a:rPr lang="en-US" dirty="0">
                <a:latin typeface="Arial" charset="0"/>
                <a:ea typeface="Osaka" charset="0"/>
                <a:cs typeface="Osaka" charset="0"/>
              </a:rPr>
              <a:t>Computer Science (2004)</a:t>
            </a:r>
          </a:p>
          <a:p>
            <a:pPr lvl="1"/>
            <a:r>
              <a:rPr lang="en-US" dirty="0">
                <a:latin typeface="Arial" charset="0"/>
                <a:ea typeface="Osaka" charset="0"/>
                <a:cs typeface="Osaka" charset="0"/>
              </a:rPr>
              <a:t>Information </a:t>
            </a:r>
            <a:r>
              <a:rPr lang="en-US" dirty="0" smtClean="0">
                <a:latin typeface="Arial" charset="0"/>
                <a:ea typeface="Osaka" charset="0"/>
                <a:cs typeface="Osaka" charset="0"/>
              </a:rPr>
              <a:t>Systems (2007)</a:t>
            </a:r>
            <a:endParaRPr lang="en-US" dirty="0">
              <a:latin typeface="Arial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Osaka"/>
        <a:cs typeface="Osaka"/>
      </a:majorFont>
      <a:minorFont>
        <a:latin typeface="75 Helvetica Bold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45 Helvetica Light" pitchFamily="-110" charset="0"/>
            <a:ea typeface="Geneva" pitchFamily="-110" charset="-128"/>
            <a:cs typeface="Geneva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45 Helvetica Light" pitchFamily="-110" charset="0"/>
            <a:ea typeface="Geneva" pitchFamily="-110" charset="-128"/>
            <a:cs typeface="Geneva" pitchFamily="-110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Monica:Applications:Microsoft Office 2004:Templates:Presentations:Designs:Blank Presentation</Template>
  <TotalTime>3501</TotalTime>
  <Words>2093</Words>
  <Application>Microsoft Macintosh PowerPoint</Application>
  <PresentationFormat>On-screen Show (4:3)</PresentationFormat>
  <Paragraphs>742</Paragraphs>
  <Slides>34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Blank Presentation</vt:lpstr>
      <vt:lpstr>PowerPoint Presentation</vt:lpstr>
      <vt:lpstr>Outline</vt:lpstr>
      <vt:lpstr>Qatar</vt:lpstr>
      <vt:lpstr>Qatar</vt:lpstr>
      <vt:lpstr>Doha</vt:lpstr>
      <vt:lpstr>Qatar Foundation</vt:lpstr>
      <vt:lpstr>Qatar Foundation</vt:lpstr>
      <vt:lpstr>Education City</vt:lpstr>
      <vt:lpstr>Carnegie Mellon University in Qatar</vt:lpstr>
      <vt:lpstr>Faculty</vt:lpstr>
      <vt:lpstr>Students: 10 Year Summary</vt:lpstr>
      <vt:lpstr>Students: 10 Year Summary</vt:lpstr>
      <vt:lpstr>Students: 10 Year Summary</vt:lpstr>
      <vt:lpstr>Students (As of Spring 2014)</vt:lpstr>
      <vt:lpstr>Student Exchange</vt:lpstr>
      <vt:lpstr>Graduates</vt:lpstr>
      <vt:lpstr>Graduate Employment Top 10 Sectors</vt:lpstr>
      <vt:lpstr>Graduate Employment Top 10 Employers</vt:lpstr>
      <vt:lpstr>Graduate Employment</vt:lpstr>
      <vt:lpstr>Graduate Schools</vt:lpstr>
      <vt:lpstr>Student Achievements (QCS)</vt:lpstr>
      <vt:lpstr>Student Achievements (QIS)</vt:lpstr>
      <vt:lpstr>Outreach Activities</vt:lpstr>
      <vt:lpstr>Distinguished Lectures</vt:lpstr>
      <vt:lpstr>Dignitaries    </vt:lpstr>
      <vt:lpstr>Conferences</vt:lpstr>
      <vt:lpstr>PowerPoint Presentation</vt:lpstr>
      <vt:lpstr>PowerPoint Presentation</vt:lpstr>
      <vt:lpstr>PowerPoint Presentation</vt:lpstr>
      <vt:lpstr>Educational Outreach</vt:lpstr>
      <vt:lpstr>Pittsburgh – Qatar Interaction in Education</vt:lpstr>
      <vt:lpstr>Research</vt:lpstr>
      <vt:lpstr>Research</vt:lpstr>
      <vt:lpstr>Thanks</vt:lpstr>
    </vt:vector>
  </TitlesOfParts>
  <Company>Monica Banaszak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Monica Banaszak</dc:creator>
  <cp:keywords/>
  <cp:lastModifiedBy>Kemal Oflazer</cp:lastModifiedBy>
  <cp:revision>85</cp:revision>
  <cp:lastPrinted>2010-02-04T18:37:18Z</cp:lastPrinted>
  <dcterms:created xsi:type="dcterms:W3CDTF">2012-09-12T12:44:56Z</dcterms:created>
  <dcterms:modified xsi:type="dcterms:W3CDTF">2014-03-30T17:59:50Z</dcterms:modified>
</cp:coreProperties>
</file>