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1363" r:id="rId2"/>
    <p:sldId id="1894" r:id="rId3"/>
    <p:sldId id="1902" r:id="rId4"/>
    <p:sldId id="1905" r:id="rId5"/>
    <p:sldId id="1893" r:id="rId6"/>
    <p:sldId id="1897" r:id="rId7"/>
    <p:sldId id="1898" r:id="rId8"/>
    <p:sldId id="1958" r:id="rId9"/>
    <p:sldId id="1959" r:id="rId10"/>
    <p:sldId id="1903" r:id="rId11"/>
    <p:sldId id="1368" r:id="rId12"/>
    <p:sldId id="1906" r:id="rId13"/>
    <p:sldId id="1907" r:id="rId14"/>
    <p:sldId id="1908" r:id="rId15"/>
    <p:sldId id="1909" r:id="rId16"/>
    <p:sldId id="1910" r:id="rId17"/>
    <p:sldId id="1203" r:id="rId18"/>
    <p:sldId id="1204" r:id="rId19"/>
    <p:sldId id="1205" r:id="rId20"/>
    <p:sldId id="1206" r:id="rId21"/>
    <p:sldId id="1758" r:id="rId22"/>
    <p:sldId id="1935" r:id="rId23"/>
    <p:sldId id="1933" r:id="rId24"/>
    <p:sldId id="1934" r:id="rId25"/>
    <p:sldId id="1930" r:id="rId26"/>
    <p:sldId id="1985" r:id="rId27"/>
    <p:sldId id="1956" r:id="rId28"/>
    <p:sldId id="1741" r:id="rId29"/>
    <p:sldId id="1787" r:id="rId30"/>
    <p:sldId id="1788" r:id="rId31"/>
    <p:sldId id="1790" r:id="rId32"/>
    <p:sldId id="1791" r:id="rId33"/>
    <p:sldId id="1798" r:id="rId34"/>
    <p:sldId id="1850" r:id="rId35"/>
    <p:sldId id="1925" r:id="rId36"/>
    <p:sldId id="1924" r:id="rId37"/>
    <p:sldId id="1923" r:id="rId38"/>
    <p:sldId id="1922" r:id="rId39"/>
    <p:sldId id="1921" r:id="rId40"/>
    <p:sldId id="1920" r:id="rId41"/>
    <p:sldId id="1919" r:id="rId42"/>
    <p:sldId id="1918" r:id="rId43"/>
    <p:sldId id="1927" r:id="rId44"/>
    <p:sldId id="1917" r:id="rId45"/>
    <p:sldId id="1926" r:id="rId46"/>
    <p:sldId id="1848" r:id="rId47"/>
    <p:sldId id="1747" r:id="rId48"/>
    <p:sldId id="1748" r:id="rId49"/>
    <p:sldId id="1749" r:id="rId50"/>
    <p:sldId id="1750" r:id="rId51"/>
    <p:sldId id="1751" r:id="rId52"/>
    <p:sldId id="1937" r:id="rId53"/>
    <p:sldId id="1936" r:id="rId54"/>
    <p:sldId id="1823" r:id="rId55"/>
    <p:sldId id="1824" r:id="rId56"/>
    <p:sldId id="1841" r:id="rId57"/>
    <p:sldId id="1828" r:id="rId58"/>
    <p:sldId id="1811" r:id="rId59"/>
    <p:sldId id="1812" r:id="rId60"/>
    <p:sldId id="1817" r:id="rId61"/>
    <p:sldId id="1816" r:id="rId62"/>
    <p:sldId id="1911" r:id="rId63"/>
    <p:sldId id="1872" r:id="rId64"/>
    <p:sldId id="1939" r:id="rId65"/>
    <p:sldId id="1940" r:id="rId66"/>
    <p:sldId id="1941" r:id="rId67"/>
    <p:sldId id="1942" r:id="rId68"/>
    <p:sldId id="1829" r:id="rId69"/>
    <p:sldId id="1830" r:id="rId70"/>
    <p:sldId id="1831" r:id="rId71"/>
    <p:sldId id="1832" r:id="rId72"/>
    <p:sldId id="1834" r:id="rId73"/>
    <p:sldId id="1835" r:id="rId74"/>
    <p:sldId id="1836" r:id="rId75"/>
    <p:sldId id="1837" r:id="rId76"/>
    <p:sldId id="1960" r:id="rId77"/>
    <p:sldId id="1961" r:id="rId78"/>
    <p:sldId id="1962" r:id="rId79"/>
    <p:sldId id="1963" r:id="rId80"/>
    <p:sldId id="1851" r:id="rId81"/>
    <p:sldId id="1860" r:id="rId82"/>
    <p:sldId id="1861" r:id="rId83"/>
    <p:sldId id="1862" r:id="rId84"/>
    <p:sldId id="1871" r:id="rId85"/>
    <p:sldId id="1863" r:id="rId86"/>
    <p:sldId id="1864" r:id="rId87"/>
    <p:sldId id="1865" r:id="rId88"/>
    <p:sldId id="1867" r:id="rId89"/>
    <p:sldId id="1866" r:id="rId90"/>
    <p:sldId id="1877" r:id="rId91"/>
    <p:sldId id="1510" r:id="rId92"/>
    <p:sldId id="1511" r:id="rId93"/>
    <p:sldId id="1502" r:id="rId94"/>
    <p:sldId id="1575" r:id="rId95"/>
    <p:sldId id="1574" r:id="rId96"/>
    <p:sldId id="1487" r:id="rId97"/>
    <p:sldId id="1488" r:id="rId98"/>
    <p:sldId id="1498" r:id="rId99"/>
    <p:sldId id="1499" r:id="rId100"/>
    <p:sldId id="1880" r:id="rId101"/>
    <p:sldId id="1500" r:id="rId102"/>
    <p:sldId id="1501" r:id="rId103"/>
    <p:sldId id="1515" r:id="rId104"/>
    <p:sldId id="309" r:id="rId105"/>
    <p:sldId id="310" r:id="rId106"/>
    <p:sldId id="311" r:id="rId107"/>
    <p:sldId id="312" r:id="rId108"/>
    <p:sldId id="314" r:id="rId109"/>
    <p:sldId id="315" r:id="rId110"/>
    <p:sldId id="316" r:id="rId111"/>
    <p:sldId id="317" r:id="rId112"/>
    <p:sldId id="318" r:id="rId113"/>
    <p:sldId id="1252" r:id="rId114"/>
    <p:sldId id="1493" r:id="rId115"/>
    <p:sldId id="1494" r:id="rId116"/>
    <p:sldId id="1518" r:id="rId117"/>
    <p:sldId id="1522" r:id="rId118"/>
    <p:sldId id="1943" r:id="rId119"/>
    <p:sldId id="1526" r:id="rId120"/>
    <p:sldId id="1251" r:id="rId121"/>
    <p:sldId id="1527" r:id="rId122"/>
    <p:sldId id="1582" r:id="rId123"/>
    <p:sldId id="1876" r:id="rId124"/>
    <p:sldId id="1596" r:id="rId125"/>
    <p:sldId id="1944" r:id="rId126"/>
    <p:sldId id="2002" r:id="rId127"/>
    <p:sldId id="1947" r:id="rId128"/>
    <p:sldId id="2001" r:id="rId129"/>
    <p:sldId id="1881" r:id="rId130"/>
    <p:sldId id="1882" r:id="rId131"/>
    <p:sldId id="1883" r:id="rId132"/>
    <p:sldId id="1954" r:id="rId133"/>
    <p:sldId id="1953" r:id="rId134"/>
    <p:sldId id="1986" r:id="rId135"/>
    <p:sldId id="1987" r:id="rId136"/>
    <p:sldId id="1889" r:id="rId137"/>
    <p:sldId id="1957" r:id="rId138"/>
    <p:sldId id="1949" r:id="rId139"/>
    <p:sldId id="1950" r:id="rId140"/>
    <p:sldId id="1952" r:id="rId141"/>
    <p:sldId id="1969" r:id="rId142"/>
    <p:sldId id="1970" r:id="rId143"/>
    <p:sldId id="1974" r:id="rId144"/>
    <p:sldId id="1975" r:id="rId145"/>
    <p:sldId id="1998" r:id="rId146"/>
    <p:sldId id="2000" r:id="rId147"/>
    <p:sldId id="1978" r:id="rId148"/>
    <p:sldId id="1976" r:id="rId149"/>
    <p:sldId id="1990" r:id="rId150"/>
    <p:sldId id="1989" r:id="rId151"/>
    <p:sldId id="1981" r:id="rId152"/>
    <p:sldId id="1993" r:id="rId153"/>
    <p:sldId id="1984" r:id="rId154"/>
    <p:sldId id="1991" r:id="rId155"/>
    <p:sldId id="1994" r:id="rId156"/>
    <p:sldId id="1995" r:id="rId157"/>
    <p:sldId id="1997" r:id="rId158"/>
    <p:sldId id="1999" r:id="rId159"/>
    <p:sldId id="1996" r:id="rId16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00CC00"/>
    <a:srgbClr val="0066CC"/>
    <a:srgbClr val="FFCC66"/>
    <a:srgbClr val="D73503"/>
    <a:srgbClr val="C0C0C0"/>
    <a:srgbClr val="FF9900"/>
    <a:srgbClr val="FF0000"/>
    <a:srgbClr val="AF2B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312" autoAdjust="0"/>
  </p:normalViewPr>
  <p:slideViewPr>
    <p:cSldViewPr>
      <p:cViewPr varScale="1">
        <p:scale>
          <a:sx n="79" d="100"/>
          <a:sy n="79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B8A416-F8BF-403F-871C-F3C70E222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BB3F-29EA-4BF7-8AF7-42BF84DB3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09F4-AFA4-4C23-8C80-F46D5EBE0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FDAE-586A-4B26-8C3E-90D8AA68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ADAF-3D39-462E-818D-34CF9E7B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E8C74-3A4E-4A1A-BBA0-999760D4C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676B3-3465-4A40-91A3-A40234D6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06620-E1E8-4DFA-9010-67AAF772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F53E-96D3-4F16-96D1-CDE3FE43E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EED2C-CBEA-4D69-84DA-A458F4D26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B7388-0FAB-4621-A67D-030E20611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B7C6-2A48-41F1-9644-0CE02188F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fld id="{8B726DEB-E5B5-4765-A876-3FE9CF468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8153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hlink"/>
                </a:solidFill>
              </a:rPr>
              <a:t>Simplicity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Truth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Zen</a:t>
            </a:r>
            <a:endParaRPr lang="en-US" sz="5400" dirty="0" smtClean="0"/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229600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Kevin T. Kelly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Conor</a:t>
            </a:r>
            <a:r>
              <a:rPr lang="en-US" dirty="0" smtClean="0"/>
              <a:t> Mayo-Wilson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Hanti</a:t>
            </a:r>
            <a:r>
              <a:rPr lang="en-US" dirty="0" smtClean="0"/>
              <a:t> Lin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Department of </a:t>
            </a:r>
            <a:r>
              <a:rPr lang="en-US" sz="1800" dirty="0" smtClean="0"/>
              <a:t>Philosophy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Carnegie Mellon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http://www.andrew.cmu.edu/user/kk3n/ockham/Ockham.htm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3276600" y="1524000"/>
            <a:ext cx="5486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Cool.  </a:t>
            </a:r>
          </a:p>
          <a:p>
            <a:r>
              <a:rPr lang="en-US" sz="2800" b="0" i="0" dirty="0" smtClean="0"/>
              <a:t>But how does it apply to science?</a:t>
            </a:r>
            <a:endParaRPr lang="en-US" sz="2800" b="0" i="0" dirty="0"/>
          </a:p>
        </p:txBody>
      </p: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4191000" y="2667000"/>
            <a:ext cx="8382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581400" y="3200400"/>
            <a:ext cx="1143000" cy="1006475"/>
            <a:chOff x="7315200" y="2667000"/>
            <a:chExt cx="1143000" cy="1006475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 rot="-1373433">
              <a:off x="7315200" y="2843919"/>
              <a:ext cx="137474" cy="11270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 rot="1879721">
              <a:off x="7378045" y="3028702"/>
              <a:ext cx="409804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 rot="-2120236">
              <a:off x="7994715" y="3087675"/>
              <a:ext cx="408495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7994715" y="3322257"/>
              <a:ext cx="49753" cy="2922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7736788" y="3381230"/>
              <a:ext cx="51062" cy="2332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7634664" y="3087675"/>
              <a:ext cx="513237" cy="3512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7671324" y="2667000"/>
              <a:ext cx="411113" cy="46916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9"/>
            <p:cNvSpPr>
              <a:spLocks noChangeArrowheads="1"/>
            </p:cNvSpPr>
            <p:nvPr/>
          </p:nvSpPr>
          <p:spPr bwMode="auto">
            <a:xfrm rot="1722357">
              <a:off x="7531231" y="3497866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40"/>
            <p:cNvSpPr>
              <a:spLocks noChangeArrowheads="1"/>
            </p:cNvSpPr>
            <p:nvPr/>
          </p:nvSpPr>
          <p:spPr bwMode="auto">
            <a:xfrm>
              <a:off x="7942344" y="3556839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41"/>
            <p:cNvSpPr>
              <a:spLocks noChangeArrowheads="1"/>
            </p:cNvSpPr>
            <p:nvPr/>
          </p:nvSpPr>
          <p:spPr bwMode="auto">
            <a:xfrm rot="-1373433">
              <a:off x="8303705" y="2934345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2"/>
            <p:cNvSpPr>
              <a:spLocks noChangeArrowheads="1"/>
            </p:cNvSpPr>
            <p:nvPr/>
          </p:nvSpPr>
          <p:spPr bwMode="auto">
            <a:xfrm rot="-1373433">
              <a:off x="7326984" y="2853093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43"/>
            <p:cNvSpPr>
              <a:spLocks/>
            </p:cNvSpPr>
            <p:nvPr/>
          </p:nvSpPr>
          <p:spPr bwMode="auto">
            <a:xfrm>
              <a:off x="7829746" y="3044428"/>
              <a:ext cx="78557" cy="41936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 rot="19540723" flipV="1">
              <a:off x="7960797" y="2771523"/>
              <a:ext cx="154641" cy="175443"/>
              <a:chOff x="3801" y="3295"/>
              <a:chExt cx="118" cy="134"/>
            </a:xfrm>
          </p:grpSpPr>
          <p:sp>
            <p:nvSpPr>
              <p:cNvPr id="66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 rot="19540723" flipV="1">
              <a:off x="7732198" y="2771522"/>
              <a:ext cx="154641" cy="175443"/>
              <a:chOff x="3801" y="3295"/>
              <a:chExt cx="118" cy="134"/>
            </a:xfrm>
          </p:grpSpPr>
          <p:sp>
            <p:nvSpPr>
              <p:cNvPr id="64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Epistemic Motive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33400" y="13716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en-US" sz="4000" b="0" i="0" dirty="0" smtClean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0" i="0" dirty="0" smtClean="0"/>
              <a:t>Future retraction is </a:t>
            </a:r>
            <a:r>
              <a:rPr lang="en-US" sz="4000" b="0" i="0" dirty="0" err="1" smtClean="0"/>
              <a:t>Gettier</a:t>
            </a:r>
            <a:r>
              <a:rPr lang="en-US" sz="4000" b="0" i="0" dirty="0" smtClean="0"/>
              <a:t> situation even if current belief is true.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0" i="0" dirty="0" smtClean="0"/>
              <a:t>If </a:t>
            </a:r>
            <a:r>
              <a:rPr lang="en-US" sz="4000" b="0" i="0" dirty="0" err="1" smtClean="0"/>
              <a:t>Gettier</a:t>
            </a:r>
            <a:r>
              <a:rPr lang="en-US" sz="4000" b="0" i="0" dirty="0" smtClean="0"/>
              <a:t> situations are bad, more of them are worse.</a:t>
            </a:r>
          </a:p>
          <a:p>
            <a:pPr eaLnBrk="1" hangingPunct="1"/>
            <a:endParaRPr lang="en-US" sz="4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Easy Retraction Time Comparisons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276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434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4876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5410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594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3810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3810000" y="3429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5943600" y="3429000"/>
            <a:ext cx="4572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6477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7010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685800" y="19050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Method 1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85800" y="52578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Method 2</a:t>
            </a:r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8100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1" name="Line 24"/>
          <p:cNvSpPr>
            <a:spLocks noChangeShapeType="1"/>
          </p:cNvSpPr>
          <p:nvPr/>
        </p:nvSpPr>
        <p:spPr bwMode="auto">
          <a:xfrm>
            <a:off x="3810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2" name="Line 25"/>
          <p:cNvSpPr>
            <a:spLocks noChangeShapeType="1"/>
          </p:cNvSpPr>
          <p:nvPr/>
        </p:nvSpPr>
        <p:spPr bwMode="auto">
          <a:xfrm>
            <a:off x="6477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3" name="Line 26"/>
          <p:cNvSpPr>
            <a:spLocks noChangeShapeType="1"/>
          </p:cNvSpPr>
          <p:nvPr/>
        </p:nvSpPr>
        <p:spPr bwMode="auto">
          <a:xfrm>
            <a:off x="54102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4" name="Rectangle 27"/>
          <p:cNvSpPr>
            <a:spLocks noChangeArrowheads="1"/>
          </p:cNvSpPr>
          <p:nvPr/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15" name="Rectangle 28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16" name="Rectangle 29"/>
          <p:cNvSpPr>
            <a:spLocks noChangeArrowheads="1"/>
          </p:cNvSpPr>
          <p:nvPr/>
        </p:nvSpPr>
        <p:spPr bwMode="auto">
          <a:xfrm>
            <a:off x="7010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grpSp>
        <p:nvGrpSpPr>
          <p:cNvPr id="89117" name="Group 34"/>
          <p:cNvGrpSpPr>
            <a:grpSpLocks/>
          </p:cNvGrpSpPr>
          <p:nvPr/>
        </p:nvGrpSpPr>
        <p:grpSpPr bwMode="auto">
          <a:xfrm>
            <a:off x="838200" y="2819400"/>
            <a:ext cx="914400" cy="812800"/>
            <a:chOff x="3504" y="3216"/>
            <a:chExt cx="864" cy="768"/>
          </a:xfrm>
        </p:grpSpPr>
        <p:sp>
          <p:nvSpPr>
            <p:cNvPr id="89140" name="Rectangle 3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1" name="Rectangle 3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2" name="Rectangle 3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3" name="Rectangle 3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4" name="Oval 3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5" name="Oval 4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146" name="Group 41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9155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56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147" name="Group 44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9153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54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148" name="Oval 4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9" name="Oval 4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0" name="Oval 4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1" name="Oval 5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2" name="Line 5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118" name="Group 52"/>
          <p:cNvGrpSpPr>
            <a:grpSpLocks/>
          </p:cNvGrpSpPr>
          <p:nvPr/>
        </p:nvGrpSpPr>
        <p:grpSpPr bwMode="auto">
          <a:xfrm>
            <a:off x="914400" y="4191000"/>
            <a:ext cx="914400" cy="812800"/>
            <a:chOff x="3504" y="3216"/>
            <a:chExt cx="864" cy="768"/>
          </a:xfrm>
        </p:grpSpPr>
        <p:sp>
          <p:nvSpPr>
            <p:cNvPr id="89123" name="Rectangle 53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4" name="Rectangle 54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5" name="Rectangle 55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6" name="Rectangle 56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7" name="Oval 57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8" name="Oval 58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129" name="Group 59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9138" name="Oval 6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39" name="Oval 6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130" name="Group 62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9136" name="Oval 6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37" name="Oval 6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131" name="Oval 65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2" name="Oval 66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3" name="Oval 67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4" name="Oval 68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5" name="Line 69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19" name="Text Box 71"/>
          <p:cNvSpPr txBox="1">
            <a:spLocks noChangeArrowheads="1"/>
          </p:cNvSpPr>
          <p:nvPr/>
        </p:nvSpPr>
        <p:spPr bwMode="auto">
          <a:xfrm>
            <a:off x="7772400" y="44196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9120" name="Text Box 72"/>
          <p:cNvSpPr txBox="1">
            <a:spLocks noChangeArrowheads="1"/>
          </p:cNvSpPr>
          <p:nvPr/>
        </p:nvSpPr>
        <p:spPr bwMode="auto">
          <a:xfrm>
            <a:off x="7772400" y="3048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9121" name="Text Box 73"/>
          <p:cNvSpPr txBox="1">
            <a:spLocks noChangeArrowheads="1"/>
          </p:cNvSpPr>
          <p:nvPr/>
        </p:nvSpPr>
        <p:spPr bwMode="auto">
          <a:xfrm>
            <a:off x="4267200" y="4876800"/>
            <a:ext cx="2416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many </a:t>
            </a:r>
          </a:p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late</a:t>
            </a:r>
          </a:p>
        </p:txBody>
      </p:sp>
      <p:sp>
        <p:nvSpPr>
          <p:cNvPr id="89122" name="Line 23"/>
          <p:cNvSpPr>
            <a:spLocks noChangeShapeType="1"/>
          </p:cNvSpPr>
          <p:nvPr/>
        </p:nvSpPr>
        <p:spPr bwMode="auto">
          <a:xfrm>
            <a:off x="59436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Worst-case Retraction Time Bounds</a:t>
            </a:r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1524000" y="4572000"/>
            <a:ext cx="914400" cy="812800"/>
            <a:chOff x="3504" y="3216"/>
            <a:chExt cx="864" cy="768"/>
          </a:xfrm>
        </p:grpSpPr>
        <p:sp>
          <p:nvSpPr>
            <p:cNvPr id="90168" name="Rectangle 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9" name="Rectangle 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0" name="Rectangle 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1" name="Rectangle 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2" name="Oval 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3" name="Oval 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174" name="Group 10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90183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4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75" name="Group 13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90181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2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76" name="Oval 1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7" name="Oval 1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8" name="Oval 1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9" name="Oval 1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0" name="Line 2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2"/>
          <p:cNvSpPr>
            <a:spLocks noChangeArrowheads="1"/>
          </p:cNvSpPr>
          <p:nvPr/>
        </p:nvSpPr>
        <p:spPr bwMode="auto">
          <a:xfrm>
            <a:off x="2590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17" name="Rectangle 23"/>
          <p:cNvSpPr>
            <a:spLocks noChangeArrowheads="1"/>
          </p:cNvSpPr>
          <p:nvPr/>
        </p:nvSpPr>
        <p:spPr bwMode="auto">
          <a:xfrm>
            <a:off x="3124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18" name="Line 24"/>
          <p:cNvSpPr>
            <a:spLocks noChangeShapeType="1"/>
          </p:cNvSpPr>
          <p:nvPr/>
        </p:nvSpPr>
        <p:spPr bwMode="auto">
          <a:xfrm>
            <a:off x="31242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19" name="Text Box 25"/>
          <p:cNvSpPr txBox="1">
            <a:spLocks noChangeArrowheads="1"/>
          </p:cNvSpPr>
          <p:nvPr/>
        </p:nvSpPr>
        <p:spPr bwMode="auto">
          <a:xfrm>
            <a:off x="3276600" y="6019800"/>
            <a:ext cx="266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Output sequences</a:t>
            </a:r>
          </a:p>
        </p:txBody>
      </p:sp>
      <p:sp>
        <p:nvSpPr>
          <p:cNvPr id="90120" name="Rectangle 26"/>
          <p:cNvSpPr>
            <a:spLocks noChangeArrowheads="1"/>
          </p:cNvSpPr>
          <p:nvPr/>
        </p:nvSpPr>
        <p:spPr bwMode="auto">
          <a:xfrm>
            <a:off x="2590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21" name="Rectangle 27"/>
          <p:cNvSpPr>
            <a:spLocks noChangeArrowheads="1"/>
          </p:cNvSpPr>
          <p:nvPr/>
        </p:nvSpPr>
        <p:spPr bwMode="auto">
          <a:xfrm>
            <a:off x="3124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22" name="Line 28"/>
          <p:cNvSpPr>
            <a:spLocks noChangeShapeType="1"/>
          </p:cNvSpPr>
          <p:nvPr/>
        </p:nvSpPr>
        <p:spPr bwMode="auto">
          <a:xfrm>
            <a:off x="31242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Rectangle 29"/>
          <p:cNvSpPr>
            <a:spLocks noChangeArrowheads="1"/>
          </p:cNvSpPr>
          <p:nvPr/>
        </p:nvSpPr>
        <p:spPr bwMode="auto">
          <a:xfrm>
            <a:off x="2590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24" name="Rectangle 30"/>
          <p:cNvSpPr>
            <a:spLocks noChangeArrowheads="1"/>
          </p:cNvSpPr>
          <p:nvPr/>
        </p:nvSpPr>
        <p:spPr bwMode="auto">
          <a:xfrm>
            <a:off x="3124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25" name="Rectangle 31"/>
          <p:cNvSpPr>
            <a:spLocks noChangeArrowheads="1"/>
          </p:cNvSpPr>
          <p:nvPr/>
        </p:nvSpPr>
        <p:spPr bwMode="auto">
          <a:xfrm>
            <a:off x="41910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26" name="Line 32"/>
          <p:cNvSpPr>
            <a:spLocks noChangeShapeType="1"/>
          </p:cNvSpPr>
          <p:nvPr/>
        </p:nvSpPr>
        <p:spPr bwMode="auto">
          <a:xfrm>
            <a:off x="31242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Rectangle 33"/>
          <p:cNvSpPr>
            <a:spLocks noChangeArrowheads="1"/>
          </p:cNvSpPr>
          <p:nvPr/>
        </p:nvSpPr>
        <p:spPr bwMode="auto">
          <a:xfrm>
            <a:off x="3657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28" name="Rectangle 34"/>
          <p:cNvSpPr>
            <a:spLocks noChangeArrowheads="1"/>
          </p:cNvSpPr>
          <p:nvPr/>
        </p:nvSpPr>
        <p:spPr bwMode="auto">
          <a:xfrm>
            <a:off x="36576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29" name="Rectangle 35"/>
          <p:cNvSpPr>
            <a:spLocks noChangeArrowheads="1"/>
          </p:cNvSpPr>
          <p:nvPr/>
        </p:nvSpPr>
        <p:spPr bwMode="auto">
          <a:xfrm>
            <a:off x="36576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0" name="Rectangle 36"/>
          <p:cNvSpPr>
            <a:spLocks noChangeArrowheads="1"/>
          </p:cNvSpPr>
          <p:nvPr/>
        </p:nvSpPr>
        <p:spPr bwMode="auto">
          <a:xfrm>
            <a:off x="41910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1" name="Rectangle 37"/>
          <p:cNvSpPr>
            <a:spLocks noChangeArrowheads="1"/>
          </p:cNvSpPr>
          <p:nvPr/>
        </p:nvSpPr>
        <p:spPr bwMode="auto">
          <a:xfrm>
            <a:off x="41910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2" name="Rectangle 38"/>
          <p:cNvSpPr>
            <a:spLocks noChangeArrowheads="1"/>
          </p:cNvSpPr>
          <p:nvPr/>
        </p:nvSpPr>
        <p:spPr bwMode="auto">
          <a:xfrm>
            <a:off x="47244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3" name="Line 39"/>
          <p:cNvSpPr>
            <a:spLocks noChangeShapeType="1"/>
          </p:cNvSpPr>
          <p:nvPr/>
        </p:nvSpPr>
        <p:spPr bwMode="auto">
          <a:xfrm>
            <a:off x="36576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40"/>
          <p:cNvSpPr>
            <a:spLocks noChangeShapeType="1"/>
          </p:cNvSpPr>
          <p:nvPr/>
        </p:nvSpPr>
        <p:spPr bwMode="auto">
          <a:xfrm>
            <a:off x="36576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Rectangle 41"/>
          <p:cNvSpPr>
            <a:spLocks noChangeArrowheads="1"/>
          </p:cNvSpPr>
          <p:nvPr/>
        </p:nvSpPr>
        <p:spPr bwMode="auto">
          <a:xfrm>
            <a:off x="47244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6" name="Rectangle 42"/>
          <p:cNvSpPr>
            <a:spLocks noChangeArrowheads="1"/>
          </p:cNvSpPr>
          <p:nvPr/>
        </p:nvSpPr>
        <p:spPr bwMode="auto">
          <a:xfrm>
            <a:off x="5257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7" name="Rectangle 43"/>
          <p:cNvSpPr>
            <a:spLocks noChangeArrowheads="1"/>
          </p:cNvSpPr>
          <p:nvPr/>
        </p:nvSpPr>
        <p:spPr bwMode="auto">
          <a:xfrm>
            <a:off x="5257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8" name="Rectangle 44"/>
          <p:cNvSpPr>
            <a:spLocks noChangeArrowheads="1"/>
          </p:cNvSpPr>
          <p:nvPr/>
        </p:nvSpPr>
        <p:spPr bwMode="auto">
          <a:xfrm>
            <a:off x="47244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9" name="Rectangle 45"/>
          <p:cNvSpPr>
            <a:spLocks noChangeArrowheads="1"/>
          </p:cNvSpPr>
          <p:nvPr/>
        </p:nvSpPr>
        <p:spPr bwMode="auto">
          <a:xfrm>
            <a:off x="5257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40" name="Line 46"/>
          <p:cNvSpPr>
            <a:spLocks noChangeShapeType="1"/>
          </p:cNvSpPr>
          <p:nvPr/>
        </p:nvSpPr>
        <p:spPr bwMode="auto">
          <a:xfrm>
            <a:off x="41910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47"/>
          <p:cNvSpPr>
            <a:spLocks noChangeShapeType="1"/>
          </p:cNvSpPr>
          <p:nvPr/>
        </p:nvSpPr>
        <p:spPr bwMode="auto">
          <a:xfrm>
            <a:off x="47244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48"/>
          <p:cNvSpPr>
            <a:spLocks noChangeShapeType="1"/>
          </p:cNvSpPr>
          <p:nvPr/>
        </p:nvSpPr>
        <p:spPr bwMode="auto">
          <a:xfrm>
            <a:off x="52578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Text Box 49"/>
          <p:cNvSpPr txBox="1">
            <a:spLocks noChangeArrowheads="1"/>
          </p:cNvSpPr>
          <p:nvPr/>
        </p:nvSpPr>
        <p:spPr bwMode="auto">
          <a:xfrm rot="7565637">
            <a:off x="5905500" y="29337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44" name="Text Box 50"/>
          <p:cNvSpPr txBox="1">
            <a:spLocks noChangeArrowheads="1"/>
          </p:cNvSpPr>
          <p:nvPr/>
        </p:nvSpPr>
        <p:spPr bwMode="auto">
          <a:xfrm>
            <a:off x="2743200" y="1676400"/>
            <a:ext cx="39469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/>
              <a:t>(1,   2,   </a:t>
            </a:r>
            <a:r>
              <a:rPr lang="en-US" b="0" i="0" dirty="0" smtClean="0"/>
              <a:t>                    ∞</a:t>
            </a:r>
            <a:r>
              <a:rPr lang="en-US" b="0" i="0" dirty="0"/>
              <a:t>)</a:t>
            </a:r>
          </a:p>
        </p:txBody>
      </p:sp>
      <p:sp>
        <p:nvSpPr>
          <p:cNvPr id="90145" name="Line 51"/>
          <p:cNvSpPr>
            <a:spLocks noChangeShapeType="1"/>
          </p:cNvSpPr>
          <p:nvPr/>
        </p:nvSpPr>
        <p:spPr bwMode="auto">
          <a:xfrm>
            <a:off x="36576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6" name="Text Box 52"/>
          <p:cNvSpPr txBox="1">
            <a:spLocks noChangeArrowheads="1"/>
          </p:cNvSpPr>
          <p:nvPr/>
        </p:nvSpPr>
        <p:spPr bwMode="auto">
          <a:xfrm>
            <a:off x="6629400" y="4267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7" name="Text Box 53"/>
          <p:cNvSpPr txBox="1">
            <a:spLocks noChangeArrowheads="1"/>
          </p:cNvSpPr>
          <p:nvPr/>
        </p:nvSpPr>
        <p:spPr bwMode="auto">
          <a:xfrm>
            <a:off x="6629400" y="48768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8" name="Text Box 54"/>
          <p:cNvSpPr txBox="1">
            <a:spLocks noChangeArrowheads="1"/>
          </p:cNvSpPr>
          <p:nvPr/>
        </p:nvSpPr>
        <p:spPr bwMode="auto">
          <a:xfrm>
            <a:off x="6629400" y="5410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9" name="Line 55"/>
          <p:cNvSpPr>
            <a:spLocks noChangeShapeType="1"/>
          </p:cNvSpPr>
          <p:nvPr/>
        </p:nvSpPr>
        <p:spPr bwMode="auto">
          <a:xfrm flipH="1">
            <a:off x="3048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0" name="Line 56"/>
          <p:cNvSpPr>
            <a:spLocks noChangeShapeType="1"/>
          </p:cNvSpPr>
          <p:nvPr/>
        </p:nvSpPr>
        <p:spPr bwMode="auto">
          <a:xfrm flipH="1">
            <a:off x="35814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2" name="Text Box 59"/>
          <p:cNvSpPr txBox="1">
            <a:spLocks noChangeArrowheads="1"/>
          </p:cNvSpPr>
          <p:nvPr/>
        </p:nvSpPr>
        <p:spPr bwMode="auto">
          <a:xfrm rot="5400000">
            <a:off x="34671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53" name="Text Box 60"/>
          <p:cNvSpPr txBox="1">
            <a:spLocks noChangeArrowheads="1"/>
          </p:cNvSpPr>
          <p:nvPr/>
        </p:nvSpPr>
        <p:spPr bwMode="auto">
          <a:xfrm rot="5400000">
            <a:off x="29337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54" name="Rectangle 61"/>
          <p:cNvSpPr>
            <a:spLocks noChangeArrowheads="1"/>
          </p:cNvSpPr>
          <p:nvPr/>
        </p:nvSpPr>
        <p:spPr bwMode="auto">
          <a:xfrm>
            <a:off x="5791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5" name="Rectangle 62"/>
          <p:cNvSpPr>
            <a:spLocks noChangeArrowheads="1"/>
          </p:cNvSpPr>
          <p:nvPr/>
        </p:nvSpPr>
        <p:spPr bwMode="auto">
          <a:xfrm>
            <a:off x="5791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6" name="Rectangle 63"/>
          <p:cNvSpPr>
            <a:spLocks noChangeArrowheads="1"/>
          </p:cNvSpPr>
          <p:nvPr/>
        </p:nvSpPr>
        <p:spPr bwMode="auto">
          <a:xfrm>
            <a:off x="5791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7" name="Rectangle 64"/>
          <p:cNvSpPr>
            <a:spLocks noChangeArrowheads="1"/>
          </p:cNvSpPr>
          <p:nvPr/>
        </p:nvSpPr>
        <p:spPr bwMode="auto">
          <a:xfrm>
            <a:off x="2590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58" name="Rectangle 65"/>
          <p:cNvSpPr>
            <a:spLocks noChangeArrowheads="1"/>
          </p:cNvSpPr>
          <p:nvPr/>
        </p:nvSpPr>
        <p:spPr bwMode="auto">
          <a:xfrm>
            <a:off x="3124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59" name="Line 66"/>
          <p:cNvSpPr>
            <a:spLocks noChangeShapeType="1"/>
          </p:cNvSpPr>
          <p:nvPr/>
        </p:nvSpPr>
        <p:spPr bwMode="auto">
          <a:xfrm>
            <a:off x="3124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0" name="Rectangle 67"/>
          <p:cNvSpPr>
            <a:spLocks noChangeArrowheads="1"/>
          </p:cNvSpPr>
          <p:nvPr/>
        </p:nvSpPr>
        <p:spPr bwMode="auto">
          <a:xfrm>
            <a:off x="3657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1" name="Rectangle 68"/>
          <p:cNvSpPr>
            <a:spLocks noChangeArrowheads="1"/>
          </p:cNvSpPr>
          <p:nvPr/>
        </p:nvSpPr>
        <p:spPr bwMode="auto">
          <a:xfrm>
            <a:off x="41910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2" name="Rectangle 69"/>
          <p:cNvSpPr>
            <a:spLocks noChangeArrowheads="1"/>
          </p:cNvSpPr>
          <p:nvPr/>
        </p:nvSpPr>
        <p:spPr bwMode="auto">
          <a:xfrm>
            <a:off x="47244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3" name="Line 72"/>
          <p:cNvSpPr>
            <a:spLocks noChangeShapeType="1"/>
          </p:cNvSpPr>
          <p:nvPr/>
        </p:nvSpPr>
        <p:spPr bwMode="auto">
          <a:xfrm>
            <a:off x="36576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4" name="Rectangle 73"/>
          <p:cNvSpPr>
            <a:spLocks noChangeArrowheads="1"/>
          </p:cNvSpPr>
          <p:nvPr/>
        </p:nvSpPr>
        <p:spPr bwMode="auto">
          <a:xfrm>
            <a:off x="5791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65" name="Rectangle 74"/>
          <p:cNvSpPr>
            <a:spLocks noChangeArrowheads="1"/>
          </p:cNvSpPr>
          <p:nvPr/>
        </p:nvSpPr>
        <p:spPr bwMode="auto">
          <a:xfrm>
            <a:off x="5257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6" name="Line 71"/>
          <p:cNvSpPr>
            <a:spLocks noChangeShapeType="1"/>
          </p:cNvSpPr>
          <p:nvPr/>
        </p:nvSpPr>
        <p:spPr bwMode="auto">
          <a:xfrm>
            <a:off x="5791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7" name="Text Box 75"/>
          <p:cNvSpPr txBox="1">
            <a:spLocks noChangeArrowheads="1"/>
          </p:cNvSpPr>
          <p:nvPr/>
        </p:nvSpPr>
        <p:spPr bwMode="auto">
          <a:xfrm>
            <a:off x="6629400" y="35814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73" name="Line 56"/>
          <p:cNvSpPr>
            <a:spLocks noChangeShapeType="1"/>
          </p:cNvSpPr>
          <p:nvPr/>
        </p:nvSpPr>
        <p:spPr bwMode="auto">
          <a:xfrm flipH="1">
            <a:off x="62484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5400" smtClean="0"/>
              <a:t>IV. Ockham Without Circles, Evasions, or Magic </a:t>
            </a:r>
            <a:br>
              <a:rPr lang="en-US" sz="5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6259" name="Group 36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576" y="1680"/>
            <a:chExt cx="1536" cy="1392"/>
          </a:xfrm>
        </p:grpSpPr>
        <p:sp>
          <p:nvSpPr>
            <p:cNvPr id="96260" name="AutoShape 30"/>
            <p:cNvSpPr>
              <a:spLocks noChangeArrowheads="1"/>
            </p:cNvSpPr>
            <p:nvPr/>
          </p:nvSpPr>
          <p:spPr bwMode="auto">
            <a:xfrm>
              <a:off x="576" y="1680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AutoShape 33"/>
            <p:cNvSpPr>
              <a:spLocks noChangeArrowheads="1"/>
            </p:cNvSpPr>
            <p:nvPr/>
          </p:nvSpPr>
          <p:spPr bwMode="auto">
            <a:xfrm rot="5400000">
              <a:off x="1368" y="2136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Oval 34"/>
            <p:cNvSpPr>
              <a:spLocks noChangeArrowheads="1"/>
            </p:cNvSpPr>
            <p:nvPr/>
          </p:nvSpPr>
          <p:spPr bwMode="auto">
            <a:xfrm>
              <a:off x="2016" y="1920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7285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6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7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284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831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08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9334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32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0357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8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1382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Ockham’s Razor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2406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4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343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28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4453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Theories</a:t>
            </a:r>
          </a:p>
        </p:txBody>
      </p:sp>
      <p:sp>
        <p:nvSpPr>
          <p:cNvPr id="12574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True theory determined by which effects appear.</a:t>
            </a:r>
          </a:p>
        </p:txBody>
      </p:sp>
      <p:sp>
        <p:nvSpPr>
          <p:cNvPr id="105476" name="Rectangle 12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77" name="Oval 7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Rectangle 14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79" name="Oval 15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Rectangle 16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1" name="Oval 17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Rectangle 18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3" name="Oval 19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Oval 20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Rectangle 21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6" name="Oval 22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Oval 23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Rectangle 24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9" name="Oval 25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Oval 26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27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92" name="Line 29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3" name="Line 30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4" name="Line 31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5" name="Line 32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6" name="Line 33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7" name="Line 35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8" name="Line 36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Line 37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0" name="Line 38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Rectangle 39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502" name="Oval 40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3" name="Oval 41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Oval 42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5" name="Line 44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6" name="Line 45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7" name="Line 46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Complexity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0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2" name="Oval 8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4" name="Oval 10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6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Rectangle 14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9" name="Oval 15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Oval 16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Rectangle 17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12" name="Oval 18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Oval 19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Rectangle 20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15" name="Line 21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6" name="Line 22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7" name="Line 23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8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9" name="Line 25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0" name="Line 26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1" name="Line 27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2" name="Line 28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3" name="Line 29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4" name="Rectangle 31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25" name="Oval 32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6" name="Oval 33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7" name="Oval 34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8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9" name="Line 36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0" name="Line 37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1" name="Line 38"/>
          <p:cNvSpPr>
            <a:spLocks noChangeShapeType="1"/>
          </p:cNvSpPr>
          <p:nvPr/>
        </p:nvSpPr>
        <p:spPr bwMode="auto">
          <a:xfrm flipV="1">
            <a:off x="1066800" y="27432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2" name="Text Box 39"/>
          <p:cNvSpPr txBox="1">
            <a:spLocks noChangeArrowheads="1"/>
          </p:cNvSpPr>
          <p:nvPr/>
        </p:nvSpPr>
        <p:spPr bwMode="auto">
          <a:xfrm>
            <a:off x="228600" y="55626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0"/>
              <a:t>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Assume </a:t>
            </a:r>
            <a:r>
              <a:rPr lang="en-US" dirty="0" smtClean="0">
                <a:solidFill>
                  <a:srgbClr val="FFCC00"/>
                </a:solidFill>
              </a:rPr>
              <a:t>No Short Paths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4953000" y="4495800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113338" y="4654550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114800" y="5562600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4511674" y="5181599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29"/>
          <p:cNvSpPr>
            <a:spLocks noChangeShapeType="1"/>
          </p:cNvSpPr>
          <p:nvPr/>
        </p:nvSpPr>
        <p:spPr bwMode="auto">
          <a:xfrm flipH="1" flipV="1">
            <a:off x="5257800" y="41449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648200" y="3459162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4808538" y="3619500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5289550" y="3619500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838200" y="16002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/>
              <a:t>W</a:t>
            </a:r>
            <a:r>
              <a:rPr lang="en-US" b="0" i="0" dirty="0" smtClean="0"/>
              <a:t>eaker results if some path is shorter than some other path.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Ockham’s Razor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4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7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9581" name="Group 23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09597" name="Rectangle 2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Rectangle 2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9" name="Rectangle 2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Rectangle 2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1" name="Oval 2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2" name="Oval 2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03" name="Group 30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09612" name="Oval 3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13" name="Oval 3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604" name="Group 33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09610" name="Oval 3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11" name="Oval 3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05" name="Oval 3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6" name="Oval 3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7" name="Oval 3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8" name="Oval 3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9" name="Line 4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82" name="Group 42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09594" name="AutoShape 43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AutoShape 44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6" name="Oval 45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4969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select a theory unless it is uniquely simplest in light of experience.</a:t>
            </a:r>
          </a:p>
        </p:txBody>
      </p:sp>
      <p:sp>
        <p:nvSpPr>
          <p:cNvPr id="109584" name="AutoShape 58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09585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86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9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7905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retract your answer while it is uniquely simplest.</a:t>
            </a:r>
          </a:p>
        </p:txBody>
      </p:sp>
      <p:grpSp>
        <p:nvGrpSpPr>
          <p:cNvPr id="111626" name="Group 60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11636" name="Rectangle 61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7" name="Rectangle 62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8" name="Rectangle 63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9" name="Rectangle 64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0" name="Oval 65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1" name="Oval 66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42" name="Group 67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11651" name="Oval 6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2" name="Oval 6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643" name="Group 70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11649" name="Oval 7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0" name="Oval 7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4" name="Oval 73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Oval 74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6" name="Oval 75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7" name="Oval 76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8" name="Line 77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27" name="Group 78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11633" name="AutoShape 79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4" name="AutoShape 80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5" name="Oval 81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9" name="AutoShape 83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3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7905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retract your answer while it is uniquely simplest.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11636" name="Rectangle 61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7" name="Rectangle 62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8" name="Rectangle 63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9" name="Rectangle 64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0" name="Oval 65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1" name="Oval 66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11651" name="Oval 6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2" name="Oval 6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0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11649" name="Oval 7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0" name="Oval 7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4" name="Oval 73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Oval 74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6" name="Oval 75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7" name="Oval 76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8" name="Line 77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11633" name="AutoShape 79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4" name="AutoShape 80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5" name="Oval 81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9" name="AutoShape 83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3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7"/>
          <p:cNvSpPr>
            <a:spLocks noChangeArrowheads="1"/>
          </p:cNvSpPr>
          <p:nvPr/>
        </p:nvSpPr>
        <p:spPr bwMode="auto">
          <a:xfrm>
            <a:off x="57150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Timed Retraction Bounds</a:t>
            </a:r>
            <a:endParaRPr lang="en-US" i="1" smtClean="0"/>
          </a:p>
        </p:txBody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M, e, n</a:t>
            </a:r>
            <a:r>
              <a:rPr lang="en-US" smtClean="0"/>
              <a:t>)</a:t>
            </a:r>
            <a:r>
              <a:rPr lang="en-US" i="1" smtClean="0"/>
              <a:t> = </a:t>
            </a:r>
            <a:r>
              <a:rPr lang="en-US" smtClean="0"/>
              <a:t>the least timed retraction bound covering the total timed retractions</a:t>
            </a:r>
            <a:r>
              <a:rPr lang="en-US" i="1" smtClean="0"/>
              <a:t> </a:t>
            </a:r>
            <a:r>
              <a:rPr lang="en-US" smtClean="0"/>
              <a:t>of </a:t>
            </a:r>
            <a:r>
              <a:rPr lang="en-US" i="1" smtClean="0"/>
              <a:t>M </a:t>
            </a:r>
            <a:r>
              <a:rPr lang="en-US" smtClean="0"/>
              <a:t>along input streams of complexity</a:t>
            </a:r>
            <a:r>
              <a:rPr lang="en-US" i="1" smtClean="0"/>
              <a:t> n </a:t>
            </a:r>
            <a:r>
              <a:rPr lang="en-US" smtClean="0"/>
              <a:t>that extend</a:t>
            </a:r>
            <a:r>
              <a:rPr lang="en-US" i="1" smtClean="0"/>
              <a:t> e</a:t>
            </a:r>
            <a:endParaRPr lang="en-US" sz="3600" i="1" smtClean="0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Rectangle 11"/>
          <p:cNvSpPr>
            <a:spLocks noChangeArrowheads="1"/>
          </p:cNvSpPr>
          <p:nvPr/>
        </p:nvSpPr>
        <p:spPr bwMode="auto">
          <a:xfrm>
            <a:off x="5334000" y="5410200"/>
            <a:ext cx="304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3675" name="Text Box 14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3676" name="Rectangle 15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Text Box 17"/>
          <p:cNvSpPr txBox="1">
            <a:spLocks noChangeArrowheads="1"/>
          </p:cNvSpPr>
          <p:nvPr/>
        </p:nvSpPr>
        <p:spPr bwMode="auto">
          <a:xfrm>
            <a:off x="68580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3678" name="Text Box 18"/>
          <p:cNvSpPr txBox="1">
            <a:spLocks noChangeArrowheads="1"/>
          </p:cNvSpPr>
          <p:nvPr/>
        </p:nvSpPr>
        <p:spPr bwMode="auto">
          <a:xfrm>
            <a:off x="68580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3679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85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3695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6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86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3693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4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87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2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"/>
          <p:cNvSpPr txBox="1">
            <a:spLocks noChangeArrowheads="1"/>
          </p:cNvSpPr>
          <p:nvPr/>
        </p:nvSpPr>
        <p:spPr bwMode="auto">
          <a:xfrm>
            <a:off x="2362200" y="2743200"/>
            <a:ext cx="380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/>
              <a:t>Planetary retrograde motion</a:t>
            </a:r>
          </a:p>
        </p:txBody>
      </p:sp>
      <p:sp>
        <p:nvSpPr>
          <p:cNvPr id="4099" name="Freeform 30"/>
          <p:cNvSpPr>
            <a:spLocks/>
          </p:cNvSpPr>
          <p:nvPr/>
        </p:nvSpPr>
        <p:spPr bwMode="auto">
          <a:xfrm>
            <a:off x="1295400" y="3886200"/>
            <a:ext cx="6477000" cy="685800"/>
          </a:xfrm>
          <a:custGeom>
            <a:avLst/>
            <a:gdLst>
              <a:gd name="T0" fmla="*/ 0 w 4080"/>
              <a:gd name="T1" fmla="*/ 0 h 432"/>
              <a:gd name="T2" fmla="*/ 2147483647 w 4080"/>
              <a:gd name="T3" fmla="*/ 241935031 h 432"/>
              <a:gd name="T4" fmla="*/ 2147483647 w 4080"/>
              <a:gd name="T5" fmla="*/ 604837528 h 432"/>
              <a:gd name="T6" fmla="*/ 2147483647 w 4080"/>
              <a:gd name="T7" fmla="*/ 1088707589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080"/>
              <a:gd name="T13" fmla="*/ 0 h 432"/>
              <a:gd name="T14" fmla="*/ 4080 w 40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0" h="432">
                <a:moveTo>
                  <a:pt x="0" y="0"/>
                </a:moveTo>
                <a:cubicBezTo>
                  <a:pt x="1392" y="28"/>
                  <a:pt x="2784" y="56"/>
                  <a:pt x="2928" y="96"/>
                </a:cubicBezTo>
                <a:cubicBezTo>
                  <a:pt x="3072" y="136"/>
                  <a:pt x="672" y="184"/>
                  <a:pt x="864" y="240"/>
                </a:cubicBezTo>
                <a:cubicBezTo>
                  <a:pt x="1056" y="296"/>
                  <a:pt x="2568" y="364"/>
                  <a:pt x="408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3886200" y="4419600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Mars</a:t>
            </a:r>
          </a:p>
        </p:txBody>
      </p: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2209800" y="47244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Earth</a:t>
            </a:r>
          </a:p>
        </p:txBody>
      </p:sp>
      <p:sp>
        <p:nvSpPr>
          <p:cNvPr id="4102" name="Text Box 37"/>
          <p:cNvSpPr txBox="1">
            <a:spLocks noChangeArrowheads="1"/>
          </p:cNvSpPr>
          <p:nvPr/>
        </p:nvSpPr>
        <p:spPr bwMode="auto">
          <a:xfrm>
            <a:off x="609600" y="51054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Sun</a:t>
            </a:r>
          </a:p>
        </p:txBody>
      </p:sp>
      <p:sp>
        <p:nvSpPr>
          <p:cNvPr id="4103" name="Line 38"/>
          <p:cNvSpPr>
            <a:spLocks noChangeShapeType="1"/>
          </p:cNvSpPr>
          <p:nvPr/>
        </p:nvSpPr>
        <p:spPr bwMode="auto">
          <a:xfrm flipH="1">
            <a:off x="838200" y="4191000"/>
            <a:ext cx="3352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Oval 32"/>
          <p:cNvSpPr>
            <a:spLocks noChangeArrowheads="1"/>
          </p:cNvSpPr>
          <p:nvPr/>
        </p:nvSpPr>
        <p:spPr bwMode="auto">
          <a:xfrm>
            <a:off x="4114800" y="3962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34"/>
          <p:cNvSpPr>
            <a:spLocks noChangeArrowheads="1"/>
          </p:cNvSpPr>
          <p:nvPr/>
        </p:nvSpPr>
        <p:spPr bwMode="auto">
          <a:xfrm>
            <a:off x="24384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33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8295" name="AutoShape 39"/>
          <p:cNvSpPr>
            <a:spLocks noChangeArrowheads="1"/>
          </p:cNvSpPr>
          <p:nvPr/>
        </p:nvSpPr>
        <p:spPr bwMode="auto">
          <a:xfrm>
            <a:off x="6400800" y="38100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296" name="AutoShape 40"/>
          <p:cNvSpPr>
            <a:spLocks noChangeArrowheads="1"/>
          </p:cNvSpPr>
          <p:nvPr/>
        </p:nvSpPr>
        <p:spPr bwMode="auto">
          <a:xfrm>
            <a:off x="2514600" y="35814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297" name="AutoShape 41"/>
          <p:cNvSpPr>
            <a:spLocks noChangeArrowheads="1"/>
          </p:cNvSpPr>
          <p:nvPr/>
        </p:nvSpPr>
        <p:spPr bwMode="auto">
          <a:xfrm>
            <a:off x="4953000" y="47244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319" name="Rectangle 63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Astronomy 1543</a:t>
            </a:r>
            <a:endParaRPr lang="en-US" sz="2400" dirty="0" smtClean="0"/>
          </a:p>
        </p:txBody>
      </p:sp>
      <p:sp>
        <p:nvSpPr>
          <p:cNvPr id="4111" name="Text Box 29"/>
          <p:cNvSpPr txBox="1">
            <a:spLocks noChangeArrowheads="1"/>
          </p:cNvSpPr>
          <p:nvPr/>
        </p:nvSpPr>
        <p:spPr bwMode="auto">
          <a:xfrm>
            <a:off x="1828800" y="5257800"/>
            <a:ext cx="3309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/>
              <a:t>Only at solar 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Efficiency</a:t>
            </a:r>
            <a:r>
              <a:rPr lang="en-US" smtClean="0"/>
              <a:t> of Method </a:t>
            </a:r>
            <a:r>
              <a:rPr lang="en-US" i="1" smtClean="0"/>
              <a:t>M </a:t>
            </a:r>
            <a:r>
              <a:rPr lang="en-US" smtClean="0"/>
              <a:t>at </a:t>
            </a:r>
            <a:r>
              <a:rPr lang="en-US" i="1" smtClean="0"/>
              <a:t>e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i="1" smtClean="0"/>
              <a:t>M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hlink"/>
                </a:solidFill>
              </a:rPr>
              <a:t>converges</a:t>
            </a:r>
            <a:r>
              <a:rPr lang="en-US" sz="3600" smtClean="0"/>
              <a:t> to the truth no matter what;</a:t>
            </a:r>
          </a:p>
          <a:p>
            <a:pPr eaLnBrk="1" hangingPunct="1">
              <a:defRPr/>
            </a:pPr>
            <a:r>
              <a:rPr lang="en-US" sz="3600" smtClean="0"/>
              <a:t>For each convergent </a:t>
            </a:r>
            <a:r>
              <a:rPr lang="en-US" sz="3600" i="1" smtClean="0"/>
              <a:t>M’</a:t>
            </a:r>
            <a:r>
              <a:rPr lang="en-US" sz="3600" smtClean="0"/>
              <a:t> that agrees with </a:t>
            </a:r>
            <a:r>
              <a:rPr lang="en-US" sz="3600" i="1" smtClean="0"/>
              <a:t>M</a:t>
            </a:r>
            <a:r>
              <a:rPr lang="en-US" sz="3600" smtClean="0"/>
              <a:t> up to the end of </a:t>
            </a:r>
            <a:r>
              <a:rPr lang="en-US" sz="3600" i="1" smtClean="0"/>
              <a:t>e</a:t>
            </a:r>
            <a:r>
              <a:rPr lang="en-US" sz="3600" smtClean="0"/>
              <a:t>, and for each </a:t>
            </a:r>
            <a:r>
              <a:rPr lang="en-US" sz="3600" i="1" smtClean="0"/>
              <a:t>n</a:t>
            </a:r>
            <a:r>
              <a:rPr lang="en-US" sz="3600" smtClean="0"/>
              <a:t>:</a:t>
            </a:r>
          </a:p>
          <a:p>
            <a:pPr lvl="1" eaLnBrk="1" hangingPunct="1">
              <a:defRPr/>
            </a:pPr>
            <a:r>
              <a:rPr lang="en-US" sz="3200" i="1" smtClean="0"/>
              <a:t>r</a:t>
            </a:r>
            <a:r>
              <a:rPr lang="en-US" sz="3200" smtClean="0"/>
              <a:t>(</a:t>
            </a:r>
            <a:r>
              <a:rPr lang="en-US" sz="3200" i="1" smtClean="0"/>
              <a:t>M</a:t>
            </a:r>
            <a:r>
              <a:rPr lang="en-US" sz="3200" smtClean="0"/>
              <a:t>, </a:t>
            </a:r>
            <a:r>
              <a:rPr lang="en-US" sz="3200" i="1" smtClean="0"/>
              <a:t>e</a:t>
            </a:r>
            <a:r>
              <a:rPr lang="en-US" sz="3200" smtClean="0"/>
              <a:t>, </a:t>
            </a:r>
            <a:r>
              <a:rPr lang="en-US" sz="3200" i="1" smtClean="0"/>
              <a:t>n</a:t>
            </a:r>
            <a:r>
              <a:rPr lang="en-US" sz="3200" smtClean="0"/>
              <a:t>)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z="3200" smtClean="0"/>
              <a:t> </a:t>
            </a:r>
            <a:r>
              <a:rPr lang="en-US" sz="3200" i="1" smtClean="0"/>
              <a:t>r</a:t>
            </a:r>
            <a:r>
              <a:rPr lang="en-US" sz="3200" smtClean="0"/>
              <a:t>(</a:t>
            </a:r>
            <a:r>
              <a:rPr lang="en-US" sz="3200" i="1" smtClean="0"/>
              <a:t>M’</a:t>
            </a:r>
            <a:r>
              <a:rPr lang="en-US" sz="3200" smtClean="0"/>
              <a:t>, </a:t>
            </a:r>
            <a:r>
              <a:rPr lang="en-US" sz="3200" i="1" smtClean="0"/>
              <a:t>e</a:t>
            </a:r>
            <a:r>
              <a:rPr lang="en-US" sz="3200" smtClean="0"/>
              <a:t>, </a:t>
            </a:r>
            <a:r>
              <a:rPr lang="en-US" sz="3200" i="1" smtClean="0"/>
              <a:t>n</a:t>
            </a:r>
            <a:r>
              <a:rPr lang="en-US" sz="3200" smtClean="0"/>
              <a:t>)</a:t>
            </a:r>
          </a:p>
        </p:txBody>
      </p:sp>
      <p:sp>
        <p:nvSpPr>
          <p:cNvPr id="114692" name="Rectangle 5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4695" name="Text Box 8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4696" name="Rectangle 10"/>
          <p:cNvSpPr>
            <a:spLocks noChangeArrowheads="1"/>
          </p:cNvSpPr>
          <p:nvPr/>
        </p:nvSpPr>
        <p:spPr bwMode="auto">
          <a:xfrm>
            <a:off x="41148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11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Rectangle 12"/>
          <p:cNvSpPr>
            <a:spLocks noChangeArrowheads="1"/>
          </p:cNvSpPr>
          <p:nvPr/>
        </p:nvSpPr>
        <p:spPr bwMode="auto">
          <a:xfrm>
            <a:off x="48768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3"/>
          <p:cNvSpPr>
            <a:spLocks noChangeArrowheads="1"/>
          </p:cNvSpPr>
          <p:nvPr/>
        </p:nvSpPr>
        <p:spPr bwMode="auto">
          <a:xfrm>
            <a:off x="5334000" y="56388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4"/>
          <p:cNvSpPr>
            <a:spLocks noChangeArrowheads="1"/>
          </p:cNvSpPr>
          <p:nvPr/>
        </p:nvSpPr>
        <p:spPr bwMode="auto">
          <a:xfrm>
            <a:off x="56388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Text Box 15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4702" name="Text Box 16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4703" name="Rectangle 17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8"/>
          <p:cNvSpPr>
            <a:spLocks noChangeArrowheads="1"/>
          </p:cNvSpPr>
          <p:nvPr/>
        </p:nvSpPr>
        <p:spPr bwMode="auto">
          <a:xfrm>
            <a:off x="64008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Text Box 19"/>
          <p:cNvSpPr txBox="1">
            <a:spLocks noChangeArrowheads="1"/>
          </p:cNvSpPr>
          <p:nvPr/>
        </p:nvSpPr>
        <p:spPr bwMode="auto">
          <a:xfrm>
            <a:off x="71628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4706" name="Text Box 20"/>
          <p:cNvSpPr txBox="1">
            <a:spLocks noChangeArrowheads="1"/>
          </p:cNvSpPr>
          <p:nvPr/>
        </p:nvSpPr>
        <p:spPr bwMode="auto">
          <a:xfrm>
            <a:off x="70104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4707" name="Rectangle 22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3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Rectangle 24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Rectangle 25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Oval 26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Oval 27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13" name="Group 28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4741" name="Oval 29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2" name="Oval 30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14" name="Group 31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4739" name="Oval 32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0" name="Oval 33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15" name="Oval 34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Oval 35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Oval 36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Oval 37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Line 38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20" name="Rectangle 40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Rectangle 41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Rectangle 42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43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Oval 44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Oval 45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26" name="Group 46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14737" name="Oval 47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48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27" name="Group 49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14735" name="Oval 5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6" name="Oval 5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28" name="Oval 52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Oval 53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0" name="Oval 54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1" name="Oval 55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2" name="Line 56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33" name="Text Box 57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14734" name="Text Box 58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chemeClr val="tx1"/>
                </a:solidFill>
              </a:rPr>
              <a:t>M</a:t>
            </a:r>
            <a:r>
              <a:rPr lang="en-US" smtClean="0">
                <a:solidFill>
                  <a:schemeClr val="tx1"/>
                </a:solidFill>
              </a:rPr>
              <a:t> is</a:t>
            </a:r>
            <a:r>
              <a:rPr lang="en-US" smtClean="0">
                <a:solidFill>
                  <a:schemeClr val="hlink"/>
                </a:solidFill>
              </a:rPr>
              <a:t> Beaten</a:t>
            </a:r>
            <a:r>
              <a:rPr lang="en-US" i="1" smtClean="0"/>
              <a:t> </a:t>
            </a:r>
            <a:r>
              <a:rPr lang="en-US" smtClean="0"/>
              <a:t>at </a:t>
            </a:r>
            <a:r>
              <a:rPr lang="en-US" i="1" smtClean="0"/>
              <a:t>e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There exists convergent </a:t>
            </a:r>
            <a:r>
              <a:rPr lang="en-US" sz="3600" i="1" dirty="0" smtClean="0"/>
              <a:t>M’</a:t>
            </a:r>
            <a:r>
              <a:rPr lang="en-US" sz="3600" dirty="0" smtClean="0"/>
              <a:t> that agrees with </a:t>
            </a:r>
            <a:r>
              <a:rPr lang="en-US" sz="3600" i="1" dirty="0" smtClean="0"/>
              <a:t>M</a:t>
            </a:r>
            <a:r>
              <a:rPr lang="en-US" sz="3600" dirty="0" smtClean="0"/>
              <a:t> up to the end of </a:t>
            </a:r>
            <a:r>
              <a:rPr lang="en-US" sz="3600" i="1" dirty="0" smtClean="0"/>
              <a:t>e</a:t>
            </a:r>
            <a:r>
              <a:rPr lang="en-US" sz="3600" dirty="0" smtClean="0"/>
              <a:t>, such that</a:t>
            </a:r>
          </a:p>
          <a:p>
            <a:pPr lvl="1" eaLnBrk="1" hangingPunct="1">
              <a:defRPr/>
            </a:pPr>
            <a:r>
              <a:rPr lang="en-US" sz="3200" i="1" dirty="0" smtClean="0"/>
              <a:t>r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en-US" sz="3200" dirty="0" smtClean="0"/>
              <a:t>, </a:t>
            </a:r>
            <a:r>
              <a:rPr lang="en-US" sz="3200" i="1" dirty="0" smtClean="0"/>
              <a:t>e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dirty="0" smtClean="0"/>
              <a:t>) </a:t>
            </a:r>
            <a:r>
              <a:rPr lang="en-US" dirty="0" smtClean="0">
                <a:sym typeface="Symbol" pitchFamily="18" charset="2"/>
              </a:rPr>
              <a:t>&gt;</a:t>
            </a:r>
            <a:r>
              <a:rPr lang="en-US" sz="3200" dirty="0" smtClean="0"/>
              <a:t> </a:t>
            </a:r>
            <a:r>
              <a:rPr lang="en-US" sz="3200" i="1" dirty="0" smtClean="0"/>
              <a:t>r</a:t>
            </a:r>
            <a:r>
              <a:rPr lang="en-US" sz="3200" dirty="0" smtClean="0"/>
              <a:t>(</a:t>
            </a:r>
            <a:r>
              <a:rPr lang="en-US" sz="3200" i="1" dirty="0" smtClean="0"/>
              <a:t>M’</a:t>
            </a:r>
            <a:r>
              <a:rPr lang="en-US" sz="3200" dirty="0" smtClean="0"/>
              <a:t>, </a:t>
            </a:r>
            <a:r>
              <a:rPr lang="en-US" sz="3200" i="1" dirty="0" smtClean="0"/>
              <a:t>e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dirty="0" smtClean="0"/>
              <a:t>), for each </a:t>
            </a:r>
            <a:r>
              <a:rPr lang="en-US" sz="3200" i="1" dirty="0" smtClean="0"/>
              <a:t>n</a:t>
            </a:r>
            <a:r>
              <a:rPr lang="en-US" sz="3200" dirty="0" smtClean="0"/>
              <a:t>.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733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886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4648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0386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4495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8006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5257800" y="5181600"/>
            <a:ext cx="304800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55626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6172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6019800" y="5105400"/>
            <a:ext cx="3048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63246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69342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69342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737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5765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6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738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5763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4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39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0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1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2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3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4" name="Rectangle 36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5" name="Rectangle 37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6" name="Rectangle 38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7" name="Rectangle 39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8" name="Oval 40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9" name="Oval 41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750" name="Group 42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15761" name="Oval 43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2" name="Oval 44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751" name="Group 45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15759" name="Oval 46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0" name="Oval 47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52" name="Oval 48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3" name="Oval 49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4" name="Oval 50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5" name="Oval 51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6" name="Line 52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7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15758" name="Text Box 54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Basic Idea</a:t>
            </a:r>
          </a:p>
        </p:txBody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Ockham efficiency:</a:t>
            </a:r>
            <a:r>
              <a:rPr lang="en-US" smtClean="0"/>
              <a:t>   Nature can force arbitary, convergent </a:t>
            </a:r>
            <a:r>
              <a:rPr lang="en-US" i="1" smtClean="0"/>
              <a:t>M</a:t>
            </a:r>
            <a:r>
              <a:rPr lang="en-US" smtClean="0"/>
              <a:t> to produce the successive answers down an effect path arbitrarily late, so stalwart, Ockham solutions are 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Basic Idea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Unique Ockham efficiency:  </a:t>
            </a:r>
            <a:r>
              <a:rPr lang="en-US" dirty="0" smtClean="0"/>
              <a:t>A violator of Ockham’s razor or stalwartness can be forced into an extra retraction or a late retraction at the time of the violation, so the violator is beaten by each stalwart, Ockham solution.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Efficiency Theorem</a:t>
            </a:r>
          </a:p>
        </p:txBody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dirty="0" smtClean="0"/>
              <a:t> be a solution.  </a:t>
            </a:r>
          </a:p>
          <a:p>
            <a:pPr eaLnBrk="1" hangingPunct="1">
              <a:defRPr/>
            </a:pPr>
            <a:r>
              <a:rPr lang="en-US" dirty="0" smtClean="0"/>
              <a:t>The following are equivalent: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Ockham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and stalwart</a:t>
            </a:r>
            <a:r>
              <a:rPr lang="en-US" sz="3200" dirty="0" smtClean="0"/>
              <a:t>;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efficient</a:t>
            </a:r>
            <a:r>
              <a:rPr lang="en-US" sz="3200" dirty="0" smtClean="0"/>
              <a:t>;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never beaten</a:t>
            </a:r>
            <a:r>
              <a:rPr lang="en-US" sz="3200" dirty="0" smtClean="0"/>
              <a:t>.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Some Applications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Polynomial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laws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Conservation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laws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Causal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Concrete Recommendations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600" b="0" i="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6" descr="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6477000" cy="4401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1143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/>
              <a:t>Extra retraction by PC algorithm</a:t>
            </a:r>
            <a:endParaRPr lang="en-US" b="0" i="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4953001" y="2590799"/>
            <a:ext cx="167639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Generalizations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Generalized </a:t>
            </a: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Simplicity</a:t>
            </a:r>
            <a:endParaRPr lang="en-US" sz="3600" b="0" i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Bayesian retractions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Strategies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Times of retractions in chance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retraction times</a:t>
            </a:r>
            <a:endParaRPr lang="en-US" sz="3600" b="0" i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Drop </a:t>
            </a:r>
            <a:r>
              <a:rPr lang="en-US" sz="36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no short paths assumption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 weighted by content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Statistical inference…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134147" name="Freeform 3"/>
          <p:cNvSpPr>
            <a:spLocks/>
          </p:cNvSpPr>
          <p:nvPr/>
        </p:nvSpPr>
        <p:spPr bwMode="auto">
          <a:xfrm>
            <a:off x="-139700" y="5867400"/>
            <a:ext cx="8013700" cy="812800"/>
          </a:xfrm>
          <a:custGeom>
            <a:avLst/>
            <a:gdLst>
              <a:gd name="T0" fmla="*/ 2392 w 5048"/>
              <a:gd name="T1" fmla="*/ 480 h 512"/>
              <a:gd name="T2" fmla="*/ 328 w 5048"/>
              <a:gd name="T3" fmla="*/ 480 h 512"/>
              <a:gd name="T4" fmla="*/ 424 w 5048"/>
              <a:gd name="T5" fmla="*/ 480 h 512"/>
              <a:gd name="T6" fmla="*/ 1768 w 5048"/>
              <a:gd name="T7" fmla="*/ 288 h 512"/>
              <a:gd name="T8" fmla="*/ 3496 w 5048"/>
              <a:gd name="T9" fmla="*/ 192 h 512"/>
              <a:gd name="T10" fmla="*/ 3064 w 5048"/>
              <a:gd name="T11" fmla="*/ 144 h 512"/>
              <a:gd name="T12" fmla="*/ 4168 w 5048"/>
              <a:gd name="T13" fmla="*/ 96 h 512"/>
              <a:gd name="T14" fmla="*/ 3784 w 5048"/>
              <a:gd name="T15" fmla="*/ 48 h 512"/>
              <a:gd name="T16" fmla="*/ 4984 w 5048"/>
              <a:gd name="T17" fmla="*/ 0 h 512"/>
              <a:gd name="T18" fmla="*/ 4168 w 5048"/>
              <a:gd name="T19" fmla="*/ 48 h 512"/>
              <a:gd name="T20" fmla="*/ 4648 w 5048"/>
              <a:gd name="T21" fmla="*/ 96 h 512"/>
              <a:gd name="T22" fmla="*/ 3736 w 5048"/>
              <a:gd name="T23" fmla="*/ 192 h 512"/>
              <a:gd name="T24" fmla="*/ 4216 w 5048"/>
              <a:gd name="T25" fmla="*/ 240 h 512"/>
              <a:gd name="T26" fmla="*/ 2344 w 5048"/>
              <a:gd name="T27" fmla="*/ 480 h 5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048"/>
              <a:gd name="T43" fmla="*/ 0 h 512"/>
              <a:gd name="T44" fmla="*/ 5048 w 5048"/>
              <a:gd name="T45" fmla="*/ 512 h 5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048" h="512">
                <a:moveTo>
                  <a:pt x="2392" y="480"/>
                </a:moveTo>
                <a:cubicBezTo>
                  <a:pt x="1524" y="480"/>
                  <a:pt x="656" y="480"/>
                  <a:pt x="328" y="480"/>
                </a:cubicBezTo>
                <a:cubicBezTo>
                  <a:pt x="0" y="480"/>
                  <a:pt x="184" y="512"/>
                  <a:pt x="424" y="480"/>
                </a:cubicBezTo>
                <a:cubicBezTo>
                  <a:pt x="664" y="448"/>
                  <a:pt x="1256" y="336"/>
                  <a:pt x="1768" y="288"/>
                </a:cubicBezTo>
                <a:cubicBezTo>
                  <a:pt x="2280" y="240"/>
                  <a:pt x="3280" y="216"/>
                  <a:pt x="3496" y="192"/>
                </a:cubicBezTo>
                <a:cubicBezTo>
                  <a:pt x="3712" y="168"/>
                  <a:pt x="2952" y="160"/>
                  <a:pt x="3064" y="144"/>
                </a:cubicBezTo>
                <a:cubicBezTo>
                  <a:pt x="3176" y="128"/>
                  <a:pt x="4048" y="112"/>
                  <a:pt x="4168" y="96"/>
                </a:cubicBezTo>
                <a:cubicBezTo>
                  <a:pt x="4288" y="80"/>
                  <a:pt x="3648" y="64"/>
                  <a:pt x="3784" y="48"/>
                </a:cubicBezTo>
                <a:cubicBezTo>
                  <a:pt x="3920" y="32"/>
                  <a:pt x="4920" y="0"/>
                  <a:pt x="4984" y="0"/>
                </a:cubicBezTo>
                <a:cubicBezTo>
                  <a:pt x="5048" y="0"/>
                  <a:pt x="4224" y="32"/>
                  <a:pt x="4168" y="48"/>
                </a:cubicBezTo>
                <a:cubicBezTo>
                  <a:pt x="4112" y="64"/>
                  <a:pt x="4720" y="72"/>
                  <a:pt x="4648" y="96"/>
                </a:cubicBezTo>
                <a:cubicBezTo>
                  <a:pt x="4576" y="120"/>
                  <a:pt x="3808" y="168"/>
                  <a:pt x="3736" y="192"/>
                </a:cubicBezTo>
                <a:cubicBezTo>
                  <a:pt x="3664" y="216"/>
                  <a:pt x="4448" y="192"/>
                  <a:pt x="4216" y="240"/>
                </a:cubicBezTo>
                <a:cubicBezTo>
                  <a:pt x="3984" y="288"/>
                  <a:pt x="3164" y="384"/>
                  <a:pt x="2344" y="48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 rot="1879721">
            <a:off x="2698750" y="6148388"/>
            <a:ext cx="306388" cy="38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 rot="-2120236">
            <a:off x="3157538" y="6186488"/>
            <a:ext cx="306387" cy="36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3157538" y="6337300"/>
            <a:ext cx="39687" cy="190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2967038" y="6375400"/>
            <a:ext cx="381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2890838" y="6186488"/>
            <a:ext cx="382587" cy="22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 rot="-2069312">
            <a:off x="2890838" y="5843588"/>
            <a:ext cx="152400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4" name="AutoShape 10"/>
          <p:cNvSpPr>
            <a:spLocks noChangeArrowheads="1"/>
          </p:cNvSpPr>
          <p:nvPr/>
        </p:nvSpPr>
        <p:spPr bwMode="auto">
          <a:xfrm rot="2069312" flipH="1">
            <a:off x="3119438" y="5843588"/>
            <a:ext cx="153987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2928938" y="5919788"/>
            <a:ext cx="306387" cy="303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 rot="-5149774">
            <a:off x="3043238" y="6072188"/>
            <a:ext cx="76200" cy="152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67038" y="5957888"/>
            <a:ext cx="114300" cy="114300"/>
            <a:chOff x="3744" y="1776"/>
            <a:chExt cx="336" cy="336"/>
          </a:xfrm>
        </p:grpSpPr>
        <p:sp>
          <p:nvSpPr>
            <p:cNvPr id="134210" name="Oval 1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1" name="Oval 1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119438" y="5957888"/>
            <a:ext cx="115887" cy="114300"/>
            <a:chOff x="3744" y="1776"/>
            <a:chExt cx="336" cy="336"/>
          </a:xfrm>
        </p:grpSpPr>
        <p:sp>
          <p:nvSpPr>
            <p:cNvPr id="134208" name="Oval 1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9" name="Oval 1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159" name="Oval 19"/>
          <p:cNvSpPr>
            <a:spLocks noChangeArrowheads="1"/>
          </p:cNvSpPr>
          <p:nvPr/>
        </p:nvSpPr>
        <p:spPr bwMode="auto">
          <a:xfrm rot="1722357">
            <a:off x="2813050" y="6451600"/>
            <a:ext cx="192088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0" name="Oval 20"/>
          <p:cNvSpPr>
            <a:spLocks noChangeArrowheads="1"/>
          </p:cNvSpPr>
          <p:nvPr/>
        </p:nvSpPr>
        <p:spPr bwMode="auto">
          <a:xfrm>
            <a:off x="3119438" y="6489700"/>
            <a:ext cx="192087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Oval 21"/>
          <p:cNvSpPr>
            <a:spLocks noChangeArrowheads="1"/>
          </p:cNvSpPr>
          <p:nvPr/>
        </p:nvSpPr>
        <p:spPr bwMode="auto">
          <a:xfrm rot="-1373433">
            <a:off x="3390900" y="6086475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2" name="Oval 22"/>
          <p:cNvSpPr>
            <a:spLocks noChangeArrowheads="1"/>
          </p:cNvSpPr>
          <p:nvPr/>
        </p:nvSpPr>
        <p:spPr bwMode="auto">
          <a:xfrm rot="-1373433">
            <a:off x="2660650" y="6034088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066800" y="5562600"/>
            <a:ext cx="844550" cy="1062038"/>
            <a:chOff x="2880" y="2826"/>
            <a:chExt cx="768" cy="966"/>
          </a:xfrm>
        </p:grpSpPr>
        <p:sp>
          <p:nvSpPr>
            <p:cNvPr id="134184" name="Rectangle 2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5" name="Rectangle 2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6" name="Line 2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7" name="Rectangle 2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8" name="Rectangle 2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9" name="Rectangle 2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0" name="Rectangle 3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1" name="Oval 3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2" name="Oval 3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3" name="Oval 3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4" name="Oval 3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5" name="Oval 3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6" name="Freeform 3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7" name="Oval 3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34206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07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34204" name="Oval 4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05" name="Oval 4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200" name="Freeform 4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1" name="Rectangle 4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2" name="Line 4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3" name="Line 4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817688" y="5843588"/>
            <a:ext cx="896937" cy="792162"/>
            <a:chOff x="3504" y="3216"/>
            <a:chExt cx="864" cy="768"/>
          </a:xfrm>
        </p:grpSpPr>
        <p:sp>
          <p:nvSpPr>
            <p:cNvPr id="134167" name="Rectangle 4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8" name="Rectangle 5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9" name="Rectangle 5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0" name="Rectangle 5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1" name="Oval 5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2" name="Oval 5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34182" name="Oval 5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3" name="Oval 5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5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34180" name="Oval 5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1" name="Oval 6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175" name="Oval 6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6" name="Oval 6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7" name="Oval 6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8" name="Oval 6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9" name="Line 6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65" name="Freeform 66"/>
          <p:cNvSpPr>
            <a:spLocks/>
          </p:cNvSpPr>
          <p:nvPr/>
        </p:nvSpPr>
        <p:spPr bwMode="auto">
          <a:xfrm>
            <a:off x="7391400" y="5257800"/>
            <a:ext cx="762000" cy="609600"/>
          </a:xfrm>
          <a:custGeom>
            <a:avLst/>
            <a:gdLst>
              <a:gd name="T0" fmla="*/ 0 w 480"/>
              <a:gd name="T1" fmla="*/ 384 h 384"/>
              <a:gd name="T2" fmla="*/ 96 w 480"/>
              <a:gd name="T3" fmla="*/ 144 h 384"/>
              <a:gd name="T4" fmla="*/ 96 w 480"/>
              <a:gd name="T5" fmla="*/ 240 h 384"/>
              <a:gd name="T6" fmla="*/ 192 w 480"/>
              <a:gd name="T7" fmla="*/ 48 h 384"/>
              <a:gd name="T8" fmla="*/ 240 w 480"/>
              <a:gd name="T9" fmla="*/ 144 h 384"/>
              <a:gd name="T10" fmla="*/ 288 w 480"/>
              <a:gd name="T11" fmla="*/ 0 h 384"/>
              <a:gd name="T12" fmla="*/ 336 w 480"/>
              <a:gd name="T13" fmla="*/ 192 h 384"/>
              <a:gd name="T14" fmla="*/ 384 w 480"/>
              <a:gd name="T15" fmla="*/ 48 h 384"/>
              <a:gd name="T16" fmla="*/ 432 w 480"/>
              <a:gd name="T17" fmla="*/ 240 h 384"/>
              <a:gd name="T18" fmla="*/ 432 w 480"/>
              <a:gd name="T19" fmla="*/ 144 h 384"/>
              <a:gd name="T20" fmla="*/ 480 w 480"/>
              <a:gd name="T21" fmla="*/ 384 h 384"/>
              <a:gd name="T22" fmla="*/ 48 w 480"/>
              <a:gd name="T23" fmla="*/ 384 h 3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0"/>
              <a:gd name="T37" fmla="*/ 0 h 384"/>
              <a:gd name="T38" fmla="*/ 480 w 480"/>
              <a:gd name="T39" fmla="*/ 384 h 3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0" h="384">
                <a:moveTo>
                  <a:pt x="0" y="384"/>
                </a:moveTo>
                <a:lnTo>
                  <a:pt x="96" y="144"/>
                </a:lnTo>
                <a:lnTo>
                  <a:pt x="96" y="240"/>
                </a:lnTo>
                <a:lnTo>
                  <a:pt x="192" y="48"/>
                </a:lnTo>
                <a:lnTo>
                  <a:pt x="240" y="144"/>
                </a:lnTo>
                <a:lnTo>
                  <a:pt x="288" y="0"/>
                </a:lnTo>
                <a:lnTo>
                  <a:pt x="336" y="192"/>
                </a:lnTo>
                <a:lnTo>
                  <a:pt x="384" y="48"/>
                </a:lnTo>
                <a:lnTo>
                  <a:pt x="432" y="240"/>
                </a:lnTo>
                <a:lnTo>
                  <a:pt x="432" y="144"/>
                </a:lnTo>
                <a:lnTo>
                  <a:pt x="480" y="384"/>
                </a:lnTo>
                <a:lnTo>
                  <a:pt x="48" y="384"/>
                </a:ln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867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Ockham’s razor is necessary for staying on the straightest path to the true theory but does not point at the true theory.</a:t>
            </a:r>
          </a:p>
          <a:p>
            <a:pPr eaLnBrk="1" hangingPunct="1">
              <a:defRPr/>
            </a:pPr>
            <a:r>
              <a:rPr lang="en-US" dirty="0" smtClean="0"/>
              <a:t>A priori justification---no evasions or circles are required.</a:t>
            </a:r>
          </a:p>
          <a:p>
            <a:pPr eaLnBrk="1" hangingPunct="1">
              <a:defRPr/>
            </a:pPr>
            <a:r>
              <a:rPr lang="en-US" dirty="0" smtClean="0"/>
              <a:t>Analogous to computational complexity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IV. Simplicity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Straight Connector 52"/>
          <p:cNvCxnSpPr>
            <a:cxnSpLocks noChangeShapeType="1"/>
          </p:cNvCxnSpPr>
          <p:nvPr/>
        </p:nvCxnSpPr>
        <p:spPr bwMode="auto">
          <a:xfrm rot="16200000" flipH="1">
            <a:off x="1943100" y="5143500"/>
            <a:ext cx="6858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Ptolemaic Explanation</a:t>
            </a:r>
            <a:endParaRPr lang="en-US" sz="2400" dirty="0" smtClean="0"/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 rot="10640315">
            <a:off x="995363" y="3659188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 rot="10640315">
            <a:off x="2786063" y="36909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 rot="10640315">
            <a:off x="2390775" y="3403600"/>
            <a:ext cx="719138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rot="10640315" flipH="1" flipV="1">
            <a:off x="2959100" y="4302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 rot="10640315" flipH="1">
            <a:off x="2266950" y="4059238"/>
            <a:ext cx="87630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Oval 16"/>
          <p:cNvSpPr>
            <a:spLocks noChangeArrowheads="1"/>
          </p:cNvSpPr>
          <p:nvPr/>
        </p:nvSpPr>
        <p:spPr bwMode="auto">
          <a:xfrm rot="10640315">
            <a:off x="1606550" y="4265613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7"/>
          <p:cNvSpPr>
            <a:spLocks noChangeArrowheads="1"/>
          </p:cNvSpPr>
          <p:nvPr/>
        </p:nvSpPr>
        <p:spPr bwMode="auto">
          <a:xfrm rot="10640315">
            <a:off x="2216150" y="541655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8"/>
          <p:cNvSpPr>
            <a:spLocks noChangeArrowheads="1"/>
          </p:cNvSpPr>
          <p:nvPr/>
        </p:nvSpPr>
        <p:spPr bwMode="auto">
          <a:xfrm rot="10640315">
            <a:off x="2139950" y="4799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 rot="10640315">
            <a:off x="2797175" y="415925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463" name="Rectangle 23"/>
          <p:cNvSpPr>
            <a:spLocks noChangeArrowheads="1"/>
          </p:cNvSpPr>
          <p:nvPr/>
        </p:nvSpPr>
        <p:spPr bwMode="auto">
          <a:xfrm>
            <a:off x="3352800" y="3962400"/>
            <a:ext cx="36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631950"/>
            <a:ext cx="8610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Retrograde path is due to an epicycle.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Can happen regardless of the position of the sun</a:t>
            </a:r>
          </a:p>
        </p:txBody>
      </p:sp>
      <p:sp>
        <p:nvSpPr>
          <p:cNvPr id="5135" name="Text Box 79"/>
          <p:cNvSpPr txBox="1">
            <a:spLocks noChangeArrowheads="1"/>
          </p:cNvSpPr>
          <p:nvPr/>
        </p:nvSpPr>
        <p:spPr bwMode="auto">
          <a:xfrm>
            <a:off x="3048000" y="31242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epicycle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Approach</a:t>
            </a:r>
          </a:p>
        </p:txBody>
      </p:sp>
      <p:sp>
        <p:nvSpPr>
          <p:cNvPr id="1992707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Empirical complexity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reflects </a:t>
            </a: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nested problems of induction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posed by the problem.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Hence, simplicity is </a:t>
            </a:r>
            <a:r>
              <a:rPr lang="en-US" sz="40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question-relative</a:t>
            </a:r>
            <a:r>
              <a:rPr lang="en-US" sz="40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</a:t>
            </a: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topologically invariant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 rot="292292">
            <a:off x="3505200" y="5943600"/>
            <a:ext cx="838200" cy="744538"/>
            <a:chOff x="2256" y="1584"/>
            <a:chExt cx="1059" cy="912"/>
          </a:xfrm>
        </p:grpSpPr>
        <p:sp>
          <p:nvSpPr>
            <p:cNvPr id="128110" name="Freeform 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111" name="Rectangle 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2" name="Rectangle 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3" name="Rectangle 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4" name="Rectangle 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5" name="Oval 1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6" name="AutoShape 1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7" name="AutoShape 1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8" name="Oval 1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9" name="AutoShape 1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20" name="Group 1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128" name="Oval 1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29" name="Oval 1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21" name="Group 1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126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27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122" name="Oval 2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3" name="Oval 2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4" name="Oval 2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5" name="Oval 2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5" name="Group 25"/>
          <p:cNvGrpSpPr>
            <a:grpSpLocks/>
          </p:cNvGrpSpPr>
          <p:nvPr/>
        </p:nvGrpSpPr>
        <p:grpSpPr bwMode="auto">
          <a:xfrm rot="292292">
            <a:off x="3810000" y="5791200"/>
            <a:ext cx="838200" cy="744538"/>
            <a:chOff x="2256" y="1584"/>
            <a:chExt cx="1059" cy="912"/>
          </a:xfrm>
        </p:grpSpPr>
        <p:sp>
          <p:nvSpPr>
            <p:cNvPr id="128090" name="Freeform 2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91" name="Rectangle 2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2" name="Rectangle 2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3" name="Rectangle 2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4" name="Rectangle 3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5" name="Oval 3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6" name="AutoShape 3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7" name="AutoShape 3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8" name="Oval 3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9" name="AutoShape 3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00" name="Group 3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108" name="Oval 3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09" name="Oval 3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01" name="Group 3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106" name="Oval 4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07" name="Oval 4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102" name="Oval 4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3" name="Oval 4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4" name="Oval 4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5" name="Oval 4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6" name="Group 46"/>
          <p:cNvGrpSpPr>
            <a:grpSpLocks/>
          </p:cNvGrpSpPr>
          <p:nvPr/>
        </p:nvGrpSpPr>
        <p:grpSpPr bwMode="auto">
          <a:xfrm rot="292292">
            <a:off x="4191000" y="5638800"/>
            <a:ext cx="838200" cy="744538"/>
            <a:chOff x="2256" y="1584"/>
            <a:chExt cx="1059" cy="912"/>
          </a:xfrm>
        </p:grpSpPr>
        <p:sp>
          <p:nvSpPr>
            <p:cNvPr id="128070" name="Freeform 4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71" name="Rectangle 4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2" name="Rectangle 4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3" name="Rectangle 5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4" name="Rectangle 5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5" name="Oval 5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6" name="AutoShape 5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7" name="AutoShape 5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8" name="Oval 5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9" name="AutoShape 5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80" name="Group 5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88" name="Oval 5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89" name="Oval 5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81" name="Group 6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86" name="Oval 6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87" name="Oval 6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82" name="Oval 6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3" name="Oval 6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4" name="Oval 6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5" name="Oval 6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7" name="Group 67"/>
          <p:cNvGrpSpPr>
            <a:grpSpLocks/>
          </p:cNvGrpSpPr>
          <p:nvPr/>
        </p:nvGrpSpPr>
        <p:grpSpPr bwMode="auto">
          <a:xfrm rot="292292">
            <a:off x="4572000" y="5486400"/>
            <a:ext cx="838200" cy="744538"/>
            <a:chOff x="2256" y="1584"/>
            <a:chExt cx="1059" cy="912"/>
          </a:xfrm>
        </p:grpSpPr>
        <p:sp>
          <p:nvSpPr>
            <p:cNvPr id="128050" name="Freeform 6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51" name="Rectangle 6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2" name="Rectangle 7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3" name="Rectangle 7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4" name="Rectangle 7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5" name="Oval 7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6" name="AutoShape 7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7" name="AutoShape 7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8" name="Oval 7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9" name="AutoShape 7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60" name="Group 7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68" name="Oval 7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69" name="Oval 8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61" name="Group 8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66" name="Oval 8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67" name="Oval 8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62" name="Oval 8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3" name="Oval 8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4" name="Oval 8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5" name="Oval 8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8" name="Group 88"/>
          <p:cNvGrpSpPr>
            <a:grpSpLocks/>
          </p:cNvGrpSpPr>
          <p:nvPr/>
        </p:nvGrpSpPr>
        <p:grpSpPr bwMode="auto">
          <a:xfrm rot="292292">
            <a:off x="4953000" y="5334000"/>
            <a:ext cx="838200" cy="744538"/>
            <a:chOff x="2256" y="1584"/>
            <a:chExt cx="1059" cy="912"/>
          </a:xfrm>
        </p:grpSpPr>
        <p:sp>
          <p:nvSpPr>
            <p:cNvPr id="128030" name="Freeform 8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31" name="Rectangle 9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2" name="Rectangle 9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3" name="Rectangle 9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4" name="Rectangle 9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5" name="Oval 9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6" name="AutoShape 9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7" name="AutoShape 9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8" name="Oval 9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9" name="AutoShape 9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40" name="Group 9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48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9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41" name="Group 10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46" name="Oval 10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7" name="Oval 10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42" name="Oval 10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3" name="Oval 10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4" name="Oval 10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5" name="Oval 10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9" name="Group 109"/>
          <p:cNvGrpSpPr>
            <a:grpSpLocks/>
          </p:cNvGrpSpPr>
          <p:nvPr/>
        </p:nvGrpSpPr>
        <p:grpSpPr bwMode="auto">
          <a:xfrm rot="292292">
            <a:off x="5334000" y="5181600"/>
            <a:ext cx="838200" cy="744538"/>
            <a:chOff x="2256" y="1584"/>
            <a:chExt cx="1059" cy="912"/>
          </a:xfrm>
        </p:grpSpPr>
        <p:sp>
          <p:nvSpPr>
            <p:cNvPr id="128010" name="Freeform 11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11" name="Rectangle 11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2" name="Rectangle 11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3" name="Rectangle 11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4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5" name="Oval 11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6" name="AutoShape 11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7" name="AutoShape 11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8" name="Oval 11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9" name="AutoShape 11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20" name="Group 12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28" name="Oval 1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9" name="Oval 1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21" name="Group 12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26" name="Oval 12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7" name="Oval 1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22" name="Oval 12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3" name="Oval 12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4" name="Oval 12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5" name="Oval 12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Problems</a:t>
            </a:r>
            <a:endParaRPr lang="en-US" i="1" smtClean="0">
              <a:solidFill>
                <a:schemeClr val="tx1"/>
              </a:solidFill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819400" y="4191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8194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38862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49530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99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Topological space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Countable partition </a:t>
            </a:r>
            <a:r>
              <a:rPr lang="en-US" i="1" dirty="0" smtClean="0"/>
              <a:t>Q</a:t>
            </a:r>
            <a:r>
              <a:rPr lang="en-US" dirty="0" smtClean="0"/>
              <a:t> of </a:t>
            </a:r>
            <a:r>
              <a:rPr lang="en-US" i="1" dirty="0" smtClean="0"/>
              <a:t>W</a:t>
            </a:r>
            <a:r>
              <a:rPr lang="en-US" dirty="0" smtClean="0"/>
              <a:t> into alternative </a:t>
            </a:r>
            <a:r>
              <a:rPr lang="en-US" dirty="0" smtClean="0">
                <a:solidFill>
                  <a:schemeClr val="hlink"/>
                </a:solidFill>
              </a:rPr>
              <a:t>theories</a:t>
            </a:r>
            <a:r>
              <a:rPr lang="en-US" dirty="0" smtClean="0"/>
              <a:t>.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327525" y="3556000"/>
            <a:ext cx="49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Why Topology?</a:t>
            </a:r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199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Topology is the pure mathematics of (ideal) verifiability.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Proof:</a:t>
            </a:r>
          </a:p>
          <a:p>
            <a:pPr lvl="1" eaLnBrk="1" hangingPunct="1">
              <a:defRPr/>
            </a:pPr>
            <a:r>
              <a:rPr lang="en-US" dirty="0" smtClean="0"/>
              <a:t>The tautology and contradiction are verifiable;</a:t>
            </a:r>
          </a:p>
          <a:p>
            <a:pPr lvl="1" eaLnBrk="1" hangingPunct="1">
              <a:defRPr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are verifiable, </a:t>
            </a:r>
            <a:r>
              <a:rPr lang="en-US" i="1" dirty="0" smtClean="0"/>
              <a:t>A</a:t>
            </a:r>
            <a:r>
              <a:rPr lang="en-US" dirty="0" smtClean="0"/>
              <a:t> &amp; </a:t>
            </a:r>
            <a:r>
              <a:rPr lang="en-US" i="1" dirty="0" smtClean="0"/>
              <a:t>B</a:t>
            </a:r>
            <a:r>
              <a:rPr lang="en-US" dirty="0" smtClean="0"/>
              <a:t> is verifiable;</a:t>
            </a:r>
          </a:p>
          <a:p>
            <a:pPr lvl="1" eaLnBrk="1" hangingPunct="1">
              <a:defRPr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… are verifiable,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v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v… is verifiable.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4114800"/>
            <a:ext cx="61722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4114800"/>
            <a:ext cx="30480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267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05000" y="2971800"/>
            <a:ext cx="3048000" cy="1143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53000" y="2971800"/>
            <a:ext cx="3124200" cy="1143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102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53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2390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943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638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41910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3352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1" name="Oval 30"/>
          <p:cNvSpPr/>
          <p:nvPr/>
        </p:nvSpPr>
        <p:spPr bwMode="auto">
          <a:xfrm>
            <a:off x="5486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 flipH="1">
            <a:off x="2362200" y="3048000"/>
            <a:ext cx="1981200" cy="914400"/>
            <a:chOff x="5334000" y="4343400"/>
            <a:chExt cx="1981200" cy="914400"/>
          </a:xfrm>
        </p:grpSpPr>
        <p:sp>
          <p:nvSpPr>
            <p:cNvPr id="23" name="Oval 22"/>
            <p:cNvSpPr/>
            <p:nvPr/>
          </p:nvSpPr>
          <p:spPr bwMode="auto">
            <a:xfrm>
              <a:off x="5334000" y="5029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400800" y="4419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086600" y="4343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7912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486400" y="4724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2133600" y="3048000"/>
            <a:ext cx="25908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2819400" y="3124200"/>
            <a:ext cx="1828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3429000" y="3200400"/>
            <a:ext cx="1143000" cy="1295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3124200"/>
            <a:ext cx="3048000" cy="1676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2578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733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4800600"/>
            <a:ext cx="3048000" cy="1524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1600200"/>
            <a:ext cx="3048000" cy="1600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2209800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971800"/>
            <a:ext cx="19812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2" name="Straight Connector 41"/>
          <p:cNvCxnSpPr>
            <a:stCxn id="40" idx="0"/>
            <a:endCxn id="40" idx="2"/>
          </p:cNvCxnSpPr>
          <p:nvPr/>
        </p:nvCxnSpPr>
        <p:spPr bwMode="auto">
          <a:xfrm rot="16200000" flipH="1">
            <a:off x="6743700" y="39243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0" idx="1"/>
            <a:endCxn id="40" idx="3"/>
          </p:cNvCxnSpPr>
          <p:nvPr/>
        </p:nvCxnSpPr>
        <p:spPr bwMode="auto">
          <a:xfrm rot="10800000" flipH="1">
            <a:off x="6705600" y="3924300"/>
            <a:ext cx="1981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7620000" y="3810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733800" y="5486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5400000">
            <a:off x="3352800" y="4038600"/>
            <a:ext cx="1066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3276600" y="1828800"/>
            <a:ext cx="1219200" cy="11723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810000" y="3962400"/>
            <a:ext cx="228600" cy="228600"/>
          </a:xfrm>
          <a:prstGeom prst="ellipse">
            <a:avLst/>
          </a:prstGeom>
          <a:solidFill>
            <a:srgbClr val="0066CC"/>
          </a:solidFill>
          <a:ln w="9525" cap="flat" cmpd="sng" algn="ctr">
            <a:solidFill>
              <a:schemeClr val="tx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6" name="Straight Connector 55"/>
          <p:cNvCxnSpPr>
            <a:stCxn id="52" idx="0"/>
          </p:cNvCxnSpPr>
          <p:nvPr/>
        </p:nvCxnSpPr>
        <p:spPr bwMode="auto">
          <a:xfrm rot="16200000" flipH="1">
            <a:off x="3314700" y="2400300"/>
            <a:ext cx="1143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76600" y="24384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3124200"/>
            <a:ext cx="3048000" cy="1676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2578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733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4800600"/>
            <a:ext cx="3048000" cy="1524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1600200"/>
            <a:ext cx="3048000" cy="1600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2209800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971800"/>
            <a:ext cx="19812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2" name="Straight Connector 41"/>
          <p:cNvCxnSpPr>
            <a:stCxn id="40" idx="0"/>
            <a:endCxn id="40" idx="2"/>
          </p:cNvCxnSpPr>
          <p:nvPr/>
        </p:nvCxnSpPr>
        <p:spPr bwMode="auto">
          <a:xfrm rot="16200000" flipH="1">
            <a:off x="6743700" y="39243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0" idx="1"/>
            <a:endCxn id="40" idx="3"/>
          </p:cNvCxnSpPr>
          <p:nvPr/>
        </p:nvCxnSpPr>
        <p:spPr bwMode="auto">
          <a:xfrm rot="10800000" flipH="1">
            <a:off x="6705600" y="3924300"/>
            <a:ext cx="1981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7620000" y="3810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3276600" y="1828800"/>
            <a:ext cx="1219200" cy="11723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6" name="Straight Connector 55"/>
          <p:cNvCxnSpPr>
            <a:stCxn id="52" idx="0"/>
          </p:cNvCxnSpPr>
          <p:nvPr/>
        </p:nvCxnSpPr>
        <p:spPr bwMode="auto">
          <a:xfrm rot="16200000" flipH="1">
            <a:off x="3314700" y="2400300"/>
            <a:ext cx="1143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76600" y="24384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3810000" y="5486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810000" y="3962400"/>
            <a:ext cx="228600" cy="228600"/>
          </a:xfrm>
          <a:prstGeom prst="ellipse">
            <a:avLst/>
          </a:prstGeom>
          <a:solidFill>
            <a:srgbClr val="0066CC"/>
          </a:solidFill>
          <a:ln w="9525" cap="flat" cmpd="sng" algn="ctr">
            <a:solidFill>
              <a:schemeClr val="tx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simplicity concept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(without short paths) for (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W, T, 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is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just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 assignment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natural numbers to worlds such that: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condition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is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Each answer is </a:t>
            </a:r>
            <a:r>
              <a:rPr lang="en-US" b="0" i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clopen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given that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condition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(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is in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boundary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condition not-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&amp; 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 +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1) , for each answer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non-terminal complexity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Virtues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 still prove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Ockham efficiency theorem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Grounds simplicity in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logic of the question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Topologically invariant---</a:t>
            </a:r>
            <a:r>
              <a:rPr lang="en-US" b="0" i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grue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-proof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relative to question.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Generalizes dimension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---works for continuous and discrete spaces.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AGM Belief Revision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induction without refutation.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 refutation, almost anything goes.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Greedy---leaps to new theory immediately.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concern with truth-conduciveness.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much like science or even standard Bayesians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Stalwart Ockham Method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 delay expansion to new Ockham theory after a surprise, as a Bayesian would.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Converges to truth with optimal efficiency.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Scientifically natural.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More like Bayesian with standard prior.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Copernican Explanation</a:t>
            </a:r>
            <a:endParaRPr lang="en-US" sz="2400" dirty="0" smtClean="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029200" y="3505200"/>
            <a:ext cx="2438400" cy="2590800"/>
            <a:chOff x="3216" y="2352"/>
            <a:chExt cx="1536" cy="1632"/>
          </a:xfrm>
        </p:grpSpPr>
        <p:sp>
          <p:nvSpPr>
            <p:cNvPr id="6187" name="Oval 4"/>
            <p:cNvSpPr>
              <a:spLocks noChangeArrowheads="1"/>
            </p:cNvSpPr>
            <p:nvPr/>
          </p:nvSpPr>
          <p:spPr bwMode="auto">
            <a:xfrm>
              <a:off x="3552" y="2784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5"/>
            <p:cNvSpPr>
              <a:spLocks noChangeArrowheads="1"/>
            </p:cNvSpPr>
            <p:nvPr/>
          </p:nvSpPr>
          <p:spPr bwMode="auto">
            <a:xfrm>
              <a:off x="3216" y="2448"/>
              <a:ext cx="1536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8"/>
            <p:cNvSpPr>
              <a:spLocks noChangeShapeType="1"/>
            </p:cNvSpPr>
            <p:nvPr/>
          </p:nvSpPr>
          <p:spPr bwMode="auto">
            <a:xfrm flipH="1" flipV="1">
              <a:off x="3312" y="2400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9"/>
            <p:cNvSpPr>
              <a:spLocks noChangeShapeType="1"/>
            </p:cNvSpPr>
            <p:nvPr/>
          </p:nvSpPr>
          <p:spPr bwMode="auto">
            <a:xfrm flipH="1" flipV="1">
              <a:off x="3984" y="235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5"/>
            <p:cNvSpPr>
              <a:spLocks noChangeShapeType="1"/>
            </p:cNvSpPr>
            <p:nvPr/>
          </p:nvSpPr>
          <p:spPr bwMode="auto">
            <a:xfrm flipH="1">
              <a:off x="3984" y="2592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Oval 20"/>
            <p:cNvSpPr>
              <a:spLocks noChangeArrowheads="1"/>
            </p:cNvSpPr>
            <p:nvPr/>
          </p:nvSpPr>
          <p:spPr bwMode="auto">
            <a:xfrm>
              <a:off x="3888" y="3120"/>
              <a:ext cx="192" cy="19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21"/>
            <p:cNvSpPr>
              <a:spLocks noChangeArrowheads="1"/>
            </p:cNvSpPr>
            <p:nvPr/>
          </p:nvSpPr>
          <p:spPr bwMode="auto">
            <a:xfrm>
              <a:off x="4176" y="283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22"/>
            <p:cNvSpPr>
              <a:spLocks noChangeArrowheads="1"/>
            </p:cNvSpPr>
            <p:nvPr/>
          </p:nvSpPr>
          <p:spPr bwMode="auto">
            <a:xfrm>
              <a:off x="4416" y="254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“Lapped” competitor appears to backtrack against the bleachers</a:t>
            </a:r>
            <a:r>
              <a:rPr lang="en-US" sz="320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 flipH="1">
            <a:off x="7620000" y="4724400"/>
            <a:ext cx="1212850" cy="1524000"/>
            <a:chOff x="4560" y="912"/>
            <a:chExt cx="764" cy="960"/>
          </a:xfrm>
        </p:grpSpPr>
        <p:sp>
          <p:nvSpPr>
            <p:cNvPr id="6163" name="Rectangle 54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55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56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57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58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59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60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61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62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63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64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65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Freeform 66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Oval 67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6185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6183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9" name="Freeform 74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6 w 336"/>
                <a:gd name="T3" fmla="*/ 11 h 96"/>
                <a:gd name="T4" fmla="*/ 11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Rectangle 75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Line 76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77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Text Box 80"/>
          <p:cNvSpPr txBox="1">
            <a:spLocks noChangeArrowheads="1"/>
          </p:cNvSpPr>
          <p:nvPr/>
        </p:nvSpPr>
        <p:spPr bwMode="auto">
          <a:xfrm>
            <a:off x="6934200" y="4114800"/>
            <a:ext cx="1166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lapping</a:t>
            </a:r>
          </a:p>
        </p:txBody>
      </p:sp>
      <p:cxnSp>
        <p:nvCxnSpPr>
          <p:cNvPr id="6151" name="Straight Connector 51"/>
          <p:cNvCxnSpPr>
            <a:cxnSpLocks noChangeShapeType="1"/>
          </p:cNvCxnSpPr>
          <p:nvPr/>
        </p:nvCxnSpPr>
        <p:spPr bwMode="auto">
          <a:xfrm rot="16200000" flipH="1">
            <a:off x="1943100" y="5143500"/>
            <a:ext cx="6858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52" name="Oval 6"/>
          <p:cNvSpPr>
            <a:spLocks noChangeArrowheads="1"/>
          </p:cNvSpPr>
          <p:nvPr/>
        </p:nvSpPr>
        <p:spPr bwMode="auto">
          <a:xfrm rot="10640315">
            <a:off x="995363" y="3659188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 rot="10640315">
            <a:off x="2786063" y="36909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10640315">
            <a:off x="2389188" y="3405188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rot="10640315" flipH="1" flipV="1">
            <a:off x="2959100" y="4302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 rot="10640315" flipH="1">
            <a:off x="2266950" y="4059238"/>
            <a:ext cx="87630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Oval 16"/>
          <p:cNvSpPr>
            <a:spLocks noChangeArrowheads="1"/>
          </p:cNvSpPr>
          <p:nvPr/>
        </p:nvSpPr>
        <p:spPr bwMode="auto">
          <a:xfrm rot="10640315">
            <a:off x="1606550" y="4265613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7"/>
          <p:cNvSpPr>
            <a:spLocks noChangeArrowheads="1"/>
          </p:cNvSpPr>
          <p:nvPr/>
        </p:nvSpPr>
        <p:spPr bwMode="auto">
          <a:xfrm rot="10640315">
            <a:off x="2216150" y="541655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8"/>
          <p:cNvSpPr>
            <a:spLocks noChangeArrowheads="1"/>
          </p:cNvSpPr>
          <p:nvPr/>
        </p:nvSpPr>
        <p:spPr bwMode="auto">
          <a:xfrm rot="10640315">
            <a:off x="2139950" y="4799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 rot="10640315">
            <a:off x="2797175" y="415925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3352800" y="3962400"/>
            <a:ext cx="36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62" name="Text Box 79"/>
          <p:cNvSpPr txBox="1">
            <a:spLocks noChangeArrowheads="1"/>
          </p:cNvSpPr>
          <p:nvPr/>
        </p:nvSpPr>
        <p:spPr bwMode="auto">
          <a:xfrm>
            <a:off x="3048000" y="31242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epicycle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V. Bayesian Efficiency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Anti-Simplicity Bayesian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102" name="Freeform 101"/>
          <p:cNvSpPr/>
          <p:nvPr/>
        </p:nvSpPr>
        <p:spPr bwMode="auto">
          <a:xfrm>
            <a:off x="2819400" y="2608402"/>
            <a:ext cx="4060658" cy="368678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4290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546058 w 4060658"/>
              <a:gd name="connsiteY2" fmla="*/ 1982091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676400 w 4060658"/>
              <a:gd name="connsiteY2" fmla="*/ 2163902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408502 h 3607691"/>
              <a:gd name="connsiteX1" fmla="*/ 18047 w 4060658"/>
              <a:gd name="connsiteY1" fmla="*/ 3375080 h 3607691"/>
              <a:gd name="connsiteX2" fmla="*/ 1676400 w 4060658"/>
              <a:gd name="connsiteY2" fmla="*/ 2189302 h 3607691"/>
              <a:gd name="connsiteX3" fmla="*/ 2895600 w 4060658"/>
              <a:gd name="connsiteY3" fmla="*/ 1579702 h 3607691"/>
              <a:gd name="connsiteX4" fmla="*/ 2027321 w 4060658"/>
              <a:gd name="connsiteY4" fmla="*/ 30302 h 3607691"/>
              <a:gd name="connsiteX5" fmla="*/ 3070058 w 4060658"/>
              <a:gd name="connsiteY5" fmla="*/ 1397891 h 3607691"/>
              <a:gd name="connsiteX6" fmla="*/ 4060658 w 4060658"/>
              <a:gd name="connsiteY6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657600 w 4060658"/>
              <a:gd name="connsiteY0" fmla="*/ 3433902 h 3633091"/>
              <a:gd name="connsiteX1" fmla="*/ 18047 w 4060658"/>
              <a:gd name="connsiteY1" fmla="*/ 3400480 h 3633091"/>
              <a:gd name="connsiteX2" fmla="*/ 2971801 w 4060658"/>
              <a:gd name="connsiteY2" fmla="*/ 1757502 h 3633091"/>
              <a:gd name="connsiteX3" fmla="*/ 2027321 w 4060658"/>
              <a:gd name="connsiteY3" fmla="*/ 55702 h 3633091"/>
              <a:gd name="connsiteX4" fmla="*/ 3070058 w 4060658"/>
              <a:gd name="connsiteY4" fmla="*/ 1423291 h 3633091"/>
              <a:gd name="connsiteX5" fmla="*/ 4060658 w 4060658"/>
              <a:gd name="connsiteY5" fmla="*/ 3633091 h 3633091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0658" h="3686787">
                <a:moveTo>
                  <a:pt x="3657600" y="3487598"/>
                </a:moveTo>
                <a:cubicBezTo>
                  <a:pt x="3179345" y="3537507"/>
                  <a:pt x="0" y="3547755"/>
                  <a:pt x="18047" y="3454176"/>
                </a:cubicBezTo>
                <a:cubicBezTo>
                  <a:pt x="528721" y="2908744"/>
                  <a:pt x="1778668" y="1538481"/>
                  <a:pt x="2438400" y="820598"/>
                </a:cubicBezTo>
                <a:cubicBezTo>
                  <a:pt x="2239879" y="359388"/>
                  <a:pt x="1922045" y="0"/>
                  <a:pt x="2027321" y="109398"/>
                </a:cubicBezTo>
                <a:cubicBezTo>
                  <a:pt x="2132597" y="218796"/>
                  <a:pt x="2731169" y="880756"/>
                  <a:pt x="3070058" y="1476987"/>
                </a:cubicBezTo>
                <a:cubicBezTo>
                  <a:pt x="3408947" y="2073218"/>
                  <a:pt x="3808997" y="3061145"/>
                  <a:pt x="4060658" y="3686787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Simplicity-biased Bayesian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819400" y="2608402"/>
            <a:ext cx="4060658" cy="368678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4290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546058 w 4060658"/>
              <a:gd name="connsiteY2" fmla="*/ 1982091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676400 w 4060658"/>
              <a:gd name="connsiteY2" fmla="*/ 2163902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408502 h 3607691"/>
              <a:gd name="connsiteX1" fmla="*/ 18047 w 4060658"/>
              <a:gd name="connsiteY1" fmla="*/ 3375080 h 3607691"/>
              <a:gd name="connsiteX2" fmla="*/ 1676400 w 4060658"/>
              <a:gd name="connsiteY2" fmla="*/ 2189302 h 3607691"/>
              <a:gd name="connsiteX3" fmla="*/ 2895600 w 4060658"/>
              <a:gd name="connsiteY3" fmla="*/ 1579702 h 3607691"/>
              <a:gd name="connsiteX4" fmla="*/ 2027321 w 4060658"/>
              <a:gd name="connsiteY4" fmla="*/ 30302 h 3607691"/>
              <a:gd name="connsiteX5" fmla="*/ 3070058 w 4060658"/>
              <a:gd name="connsiteY5" fmla="*/ 1397891 h 3607691"/>
              <a:gd name="connsiteX6" fmla="*/ 4060658 w 4060658"/>
              <a:gd name="connsiteY6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657600 w 4060658"/>
              <a:gd name="connsiteY0" fmla="*/ 3433902 h 3633091"/>
              <a:gd name="connsiteX1" fmla="*/ 18047 w 4060658"/>
              <a:gd name="connsiteY1" fmla="*/ 3400480 h 3633091"/>
              <a:gd name="connsiteX2" fmla="*/ 2971801 w 4060658"/>
              <a:gd name="connsiteY2" fmla="*/ 1757502 h 3633091"/>
              <a:gd name="connsiteX3" fmla="*/ 2027321 w 4060658"/>
              <a:gd name="connsiteY3" fmla="*/ 55702 h 3633091"/>
              <a:gd name="connsiteX4" fmla="*/ 3070058 w 4060658"/>
              <a:gd name="connsiteY4" fmla="*/ 1423291 h 3633091"/>
              <a:gd name="connsiteX5" fmla="*/ 4060658 w 4060658"/>
              <a:gd name="connsiteY5" fmla="*/ 3633091 h 3633091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0658" h="3686787">
                <a:moveTo>
                  <a:pt x="3657600" y="3487598"/>
                </a:moveTo>
                <a:cubicBezTo>
                  <a:pt x="3179345" y="3537507"/>
                  <a:pt x="0" y="3547755"/>
                  <a:pt x="18047" y="3454176"/>
                </a:cubicBezTo>
                <a:cubicBezTo>
                  <a:pt x="528721" y="2908744"/>
                  <a:pt x="1778668" y="1538481"/>
                  <a:pt x="2438400" y="820598"/>
                </a:cubicBezTo>
                <a:cubicBezTo>
                  <a:pt x="2239879" y="359388"/>
                  <a:pt x="1922045" y="0"/>
                  <a:pt x="2027321" y="109398"/>
                </a:cubicBezTo>
                <a:cubicBezTo>
                  <a:pt x="2132597" y="218796"/>
                  <a:pt x="2731169" y="880756"/>
                  <a:pt x="3070058" y="1476987"/>
                </a:cubicBezTo>
                <a:cubicBezTo>
                  <a:pt x="3408947" y="2073218"/>
                  <a:pt x="3808997" y="3061145"/>
                  <a:pt x="4060658" y="3686787"/>
                </a:cubicBezTo>
              </a:path>
            </a:pathLst>
          </a:custGeom>
          <a:noFill/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2501900" y="2557603"/>
            <a:ext cx="4378158" cy="383049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52500 w 4403558"/>
              <a:gd name="connsiteY0" fmla="*/ 2573198 h 3728898"/>
              <a:gd name="connsiteX1" fmla="*/ 1104900 w 4403558"/>
              <a:gd name="connsiteY1" fmla="*/ 2725597 h 3728898"/>
              <a:gd name="connsiteX2" fmla="*/ 266700 w 4403558"/>
              <a:gd name="connsiteY2" fmla="*/ 3411398 h 3728898"/>
              <a:gd name="connsiteX3" fmla="*/ 2705100 w 4403558"/>
              <a:gd name="connsiteY3" fmla="*/ 820597 h 3728898"/>
              <a:gd name="connsiteX4" fmla="*/ 2370221 w 4403558"/>
              <a:gd name="connsiteY4" fmla="*/ 109398 h 3728898"/>
              <a:gd name="connsiteX5" fmla="*/ 3412958 w 4403558"/>
              <a:gd name="connsiteY5" fmla="*/ 1476987 h 3728898"/>
              <a:gd name="connsiteX6" fmla="*/ 4403558 w 4403558"/>
              <a:gd name="connsiteY6" fmla="*/ 3686787 h 3728898"/>
              <a:gd name="connsiteX0" fmla="*/ 1104900 w 4403558"/>
              <a:gd name="connsiteY0" fmla="*/ 2725597 h 3728898"/>
              <a:gd name="connsiteX1" fmla="*/ 266700 w 4403558"/>
              <a:gd name="connsiteY1" fmla="*/ 3411398 h 3728898"/>
              <a:gd name="connsiteX2" fmla="*/ 2705100 w 4403558"/>
              <a:gd name="connsiteY2" fmla="*/ 820597 h 3728898"/>
              <a:gd name="connsiteX3" fmla="*/ 2370221 w 4403558"/>
              <a:gd name="connsiteY3" fmla="*/ 109398 h 3728898"/>
              <a:gd name="connsiteX4" fmla="*/ 3412958 w 4403558"/>
              <a:gd name="connsiteY4" fmla="*/ 1476987 h 3728898"/>
              <a:gd name="connsiteX5" fmla="*/ 4403558 w 4403558"/>
              <a:gd name="connsiteY5" fmla="*/ 3686787 h 3728898"/>
              <a:gd name="connsiteX0" fmla="*/ 1079500 w 4378158"/>
              <a:gd name="connsiteY0" fmla="*/ 2776397 h 3830498"/>
              <a:gd name="connsiteX1" fmla="*/ 241300 w 4378158"/>
              <a:gd name="connsiteY1" fmla="*/ 3462198 h 3830498"/>
              <a:gd name="connsiteX2" fmla="*/ 2527300 w 4378158"/>
              <a:gd name="connsiteY2" fmla="*/ 566597 h 3830498"/>
              <a:gd name="connsiteX3" fmla="*/ 2344821 w 4378158"/>
              <a:gd name="connsiteY3" fmla="*/ 160198 h 3830498"/>
              <a:gd name="connsiteX4" fmla="*/ 3387558 w 4378158"/>
              <a:gd name="connsiteY4" fmla="*/ 1527787 h 3830498"/>
              <a:gd name="connsiteX5" fmla="*/ 4378158 w 4378158"/>
              <a:gd name="connsiteY5" fmla="*/ 3737587 h 383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8158" h="3830498">
                <a:moveTo>
                  <a:pt x="1079500" y="2776397"/>
                </a:moveTo>
                <a:cubicBezTo>
                  <a:pt x="965200" y="2916097"/>
                  <a:pt x="0" y="3830498"/>
                  <a:pt x="241300" y="3462198"/>
                </a:cubicBezTo>
                <a:cubicBezTo>
                  <a:pt x="482600" y="3093898"/>
                  <a:pt x="2176713" y="1116930"/>
                  <a:pt x="2527300" y="566597"/>
                </a:cubicBezTo>
                <a:cubicBezTo>
                  <a:pt x="2364540" y="216790"/>
                  <a:pt x="2201445" y="0"/>
                  <a:pt x="2344821" y="160198"/>
                </a:cubicBezTo>
                <a:cubicBezTo>
                  <a:pt x="2488197" y="320396"/>
                  <a:pt x="3048669" y="931556"/>
                  <a:pt x="3387558" y="1527787"/>
                </a:cubicBezTo>
                <a:cubicBezTo>
                  <a:pt x="3726447" y="2124018"/>
                  <a:pt x="4126497" y="3111945"/>
                  <a:pt x="4378158" y="3737587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Greedy Ockham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77" name="Freeform 76"/>
          <p:cNvSpPr/>
          <p:nvPr/>
        </p:nvSpPr>
        <p:spPr bwMode="auto">
          <a:xfrm>
            <a:off x="2501900" y="2557603"/>
            <a:ext cx="4378158" cy="383049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52500 w 4403558"/>
              <a:gd name="connsiteY0" fmla="*/ 2573198 h 3728898"/>
              <a:gd name="connsiteX1" fmla="*/ 1104900 w 4403558"/>
              <a:gd name="connsiteY1" fmla="*/ 2725597 h 3728898"/>
              <a:gd name="connsiteX2" fmla="*/ 266700 w 4403558"/>
              <a:gd name="connsiteY2" fmla="*/ 3411398 h 3728898"/>
              <a:gd name="connsiteX3" fmla="*/ 2705100 w 4403558"/>
              <a:gd name="connsiteY3" fmla="*/ 820597 h 3728898"/>
              <a:gd name="connsiteX4" fmla="*/ 2370221 w 4403558"/>
              <a:gd name="connsiteY4" fmla="*/ 109398 h 3728898"/>
              <a:gd name="connsiteX5" fmla="*/ 3412958 w 4403558"/>
              <a:gd name="connsiteY5" fmla="*/ 1476987 h 3728898"/>
              <a:gd name="connsiteX6" fmla="*/ 4403558 w 4403558"/>
              <a:gd name="connsiteY6" fmla="*/ 3686787 h 3728898"/>
              <a:gd name="connsiteX0" fmla="*/ 1104900 w 4403558"/>
              <a:gd name="connsiteY0" fmla="*/ 2725597 h 3728898"/>
              <a:gd name="connsiteX1" fmla="*/ 266700 w 4403558"/>
              <a:gd name="connsiteY1" fmla="*/ 3411398 h 3728898"/>
              <a:gd name="connsiteX2" fmla="*/ 2705100 w 4403558"/>
              <a:gd name="connsiteY2" fmla="*/ 820597 h 3728898"/>
              <a:gd name="connsiteX3" fmla="*/ 2370221 w 4403558"/>
              <a:gd name="connsiteY3" fmla="*/ 109398 h 3728898"/>
              <a:gd name="connsiteX4" fmla="*/ 3412958 w 4403558"/>
              <a:gd name="connsiteY4" fmla="*/ 1476987 h 3728898"/>
              <a:gd name="connsiteX5" fmla="*/ 4403558 w 4403558"/>
              <a:gd name="connsiteY5" fmla="*/ 3686787 h 3728898"/>
              <a:gd name="connsiteX0" fmla="*/ 1079500 w 4378158"/>
              <a:gd name="connsiteY0" fmla="*/ 2776397 h 3830498"/>
              <a:gd name="connsiteX1" fmla="*/ 241300 w 4378158"/>
              <a:gd name="connsiteY1" fmla="*/ 3462198 h 3830498"/>
              <a:gd name="connsiteX2" fmla="*/ 2527300 w 4378158"/>
              <a:gd name="connsiteY2" fmla="*/ 566597 h 3830498"/>
              <a:gd name="connsiteX3" fmla="*/ 2344821 w 4378158"/>
              <a:gd name="connsiteY3" fmla="*/ 160198 h 3830498"/>
              <a:gd name="connsiteX4" fmla="*/ 3387558 w 4378158"/>
              <a:gd name="connsiteY4" fmla="*/ 1527787 h 3830498"/>
              <a:gd name="connsiteX5" fmla="*/ 4378158 w 4378158"/>
              <a:gd name="connsiteY5" fmla="*/ 3737587 h 383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8158" h="3830498">
                <a:moveTo>
                  <a:pt x="1079500" y="2776397"/>
                </a:moveTo>
                <a:cubicBezTo>
                  <a:pt x="965200" y="2916097"/>
                  <a:pt x="0" y="3830498"/>
                  <a:pt x="241300" y="3462198"/>
                </a:cubicBezTo>
                <a:cubicBezTo>
                  <a:pt x="482600" y="3093898"/>
                  <a:pt x="2176713" y="1116930"/>
                  <a:pt x="2527300" y="566597"/>
                </a:cubicBezTo>
                <a:cubicBezTo>
                  <a:pt x="2364540" y="216790"/>
                  <a:pt x="2201445" y="0"/>
                  <a:pt x="2344821" y="160198"/>
                </a:cubicBezTo>
                <a:cubicBezTo>
                  <a:pt x="2488197" y="320396"/>
                  <a:pt x="3048669" y="931556"/>
                  <a:pt x="3387558" y="1527787"/>
                </a:cubicBezTo>
                <a:cubicBezTo>
                  <a:pt x="3726447" y="2124018"/>
                  <a:pt x="4126497" y="3111945"/>
                  <a:pt x="4378158" y="3737587"/>
                </a:cubicBezTo>
              </a:path>
            </a:pathLst>
          </a:custGeom>
          <a:noFill/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2438400" y="2514598"/>
            <a:ext cx="4419600" cy="3733801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77900 w 4428958"/>
              <a:gd name="connsiteY0" fmla="*/ 2928799 h 4059099"/>
              <a:gd name="connsiteX1" fmla="*/ 292100 w 4428958"/>
              <a:gd name="connsiteY1" fmla="*/ 3766999 h 4059099"/>
              <a:gd name="connsiteX2" fmla="*/ 2730500 w 4428958"/>
              <a:gd name="connsiteY2" fmla="*/ 1176198 h 4059099"/>
              <a:gd name="connsiteX3" fmla="*/ 2044700 w 4428958"/>
              <a:gd name="connsiteY3" fmla="*/ 109398 h 4059099"/>
              <a:gd name="connsiteX4" fmla="*/ 3438358 w 4428958"/>
              <a:gd name="connsiteY4" fmla="*/ 1832588 h 4059099"/>
              <a:gd name="connsiteX5" fmla="*/ 4428958 w 4428958"/>
              <a:gd name="connsiteY5" fmla="*/ 4042388 h 4059099"/>
              <a:gd name="connsiteX0" fmla="*/ 863600 w 4314658"/>
              <a:gd name="connsiteY0" fmla="*/ 3141803 h 4449903"/>
              <a:gd name="connsiteX1" fmla="*/ 177800 w 4314658"/>
              <a:gd name="connsiteY1" fmla="*/ 3980003 h 4449903"/>
              <a:gd name="connsiteX2" fmla="*/ 1930400 w 4314658"/>
              <a:gd name="connsiteY2" fmla="*/ 322402 h 4449903"/>
              <a:gd name="connsiteX3" fmla="*/ 3324058 w 4314658"/>
              <a:gd name="connsiteY3" fmla="*/ 2045592 h 4449903"/>
              <a:gd name="connsiteX4" fmla="*/ 4314658 w 4314658"/>
              <a:gd name="connsiteY4" fmla="*/ 4255392 h 4449903"/>
              <a:gd name="connsiteX0" fmla="*/ 863600 w 4314658"/>
              <a:gd name="connsiteY0" fmla="*/ 3141803 h 4449903"/>
              <a:gd name="connsiteX1" fmla="*/ 177800 w 4314658"/>
              <a:gd name="connsiteY1" fmla="*/ 3980003 h 4449903"/>
              <a:gd name="connsiteX2" fmla="*/ 1930400 w 4314658"/>
              <a:gd name="connsiteY2" fmla="*/ 322402 h 4449903"/>
              <a:gd name="connsiteX3" fmla="*/ 3324058 w 4314658"/>
              <a:gd name="connsiteY3" fmla="*/ 2045592 h 4449903"/>
              <a:gd name="connsiteX4" fmla="*/ 4314658 w 4314658"/>
              <a:gd name="connsiteY4" fmla="*/ 4255392 h 4449903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685800 w 4136858"/>
              <a:gd name="connsiteY0" fmla="*/ 2819401 h 3932990"/>
              <a:gd name="connsiteX1" fmla="*/ 0 w 4136858"/>
              <a:gd name="connsiteY1" fmla="*/ 3657601 h 3932990"/>
              <a:gd name="connsiteX2" fmla="*/ 1752600 w 4136858"/>
              <a:gd name="connsiteY2" fmla="*/ 0 h 3932990"/>
              <a:gd name="connsiteX3" fmla="*/ 3146258 w 4136858"/>
              <a:gd name="connsiteY3" fmla="*/ 1723190 h 3932990"/>
              <a:gd name="connsiteX4" fmla="*/ 4136858 w 41368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603458 w 4594058"/>
              <a:gd name="connsiteY3" fmla="*/ 1723190 h 3932990"/>
              <a:gd name="connsiteX4" fmla="*/ 4594058 w 45940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603458 w 4594058"/>
              <a:gd name="connsiteY3" fmla="*/ 1723190 h 3932990"/>
              <a:gd name="connsiteX4" fmla="*/ 4594058 w 45940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352800 w 4594058"/>
              <a:gd name="connsiteY3" fmla="*/ 1752601 h 3932990"/>
              <a:gd name="connsiteX4" fmla="*/ 4594058 w 4594058"/>
              <a:gd name="connsiteY4" fmla="*/ 3932990 h 3932990"/>
              <a:gd name="connsiteX0" fmla="*/ 1143000 w 4419600"/>
              <a:gd name="connsiteY0" fmla="*/ 2819401 h 3810001"/>
              <a:gd name="connsiteX1" fmla="*/ 0 w 4419600"/>
              <a:gd name="connsiteY1" fmla="*/ 3733801 h 3810001"/>
              <a:gd name="connsiteX2" fmla="*/ 2209800 w 4419600"/>
              <a:gd name="connsiteY2" fmla="*/ 0 h 3810001"/>
              <a:gd name="connsiteX3" fmla="*/ 3352800 w 4419600"/>
              <a:gd name="connsiteY3" fmla="*/ 1752601 h 3810001"/>
              <a:gd name="connsiteX4" fmla="*/ 4419600 w 4419600"/>
              <a:gd name="connsiteY4" fmla="*/ 3810001 h 3810001"/>
              <a:gd name="connsiteX0" fmla="*/ 1143000 w 4419600"/>
              <a:gd name="connsiteY0" fmla="*/ 2819401 h 3810001"/>
              <a:gd name="connsiteX1" fmla="*/ 0 w 4419600"/>
              <a:gd name="connsiteY1" fmla="*/ 3733801 h 3810001"/>
              <a:gd name="connsiteX2" fmla="*/ 2209800 w 4419600"/>
              <a:gd name="connsiteY2" fmla="*/ 0 h 3810001"/>
              <a:gd name="connsiteX3" fmla="*/ 3352800 w 4419600"/>
              <a:gd name="connsiteY3" fmla="*/ 1752601 h 3810001"/>
              <a:gd name="connsiteX4" fmla="*/ 4419600 w 4419600"/>
              <a:gd name="connsiteY4" fmla="*/ 3810001 h 3810001"/>
              <a:gd name="connsiteX0" fmla="*/ 1143000 w 4419600"/>
              <a:gd name="connsiteY0" fmla="*/ 2819401 h 3794627"/>
              <a:gd name="connsiteX1" fmla="*/ 0 w 4419600"/>
              <a:gd name="connsiteY1" fmla="*/ 3733801 h 3794627"/>
              <a:gd name="connsiteX2" fmla="*/ 2209800 w 4419600"/>
              <a:gd name="connsiteY2" fmla="*/ 0 h 3794627"/>
              <a:gd name="connsiteX3" fmla="*/ 3352800 w 4419600"/>
              <a:gd name="connsiteY3" fmla="*/ 1752601 h 3794627"/>
              <a:gd name="connsiteX4" fmla="*/ 4419600 w 4419600"/>
              <a:gd name="connsiteY4" fmla="*/ 3657602 h 3794627"/>
              <a:gd name="connsiteX0" fmla="*/ 0 w 4419600"/>
              <a:gd name="connsiteY0" fmla="*/ 3733801 h 3733801"/>
              <a:gd name="connsiteX1" fmla="*/ 2209800 w 4419600"/>
              <a:gd name="connsiteY1" fmla="*/ 0 h 3733801"/>
              <a:gd name="connsiteX2" fmla="*/ 3352800 w 4419600"/>
              <a:gd name="connsiteY2" fmla="*/ 1752601 h 3733801"/>
              <a:gd name="connsiteX3" fmla="*/ 4419600 w 4419600"/>
              <a:gd name="connsiteY3" fmla="*/ 3657602 h 3733801"/>
              <a:gd name="connsiteX0" fmla="*/ 0 w 4419600"/>
              <a:gd name="connsiteY0" fmla="*/ 3733801 h 3733801"/>
              <a:gd name="connsiteX1" fmla="*/ 2209800 w 4419600"/>
              <a:gd name="connsiteY1" fmla="*/ 0 h 3733801"/>
              <a:gd name="connsiteX2" fmla="*/ 3352800 w 4419600"/>
              <a:gd name="connsiteY2" fmla="*/ 1447802 h 3733801"/>
              <a:gd name="connsiteX3" fmla="*/ 4419600 w 4419600"/>
              <a:gd name="connsiteY3" fmla="*/ 3657602 h 373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9600" h="3733801">
                <a:moveTo>
                  <a:pt x="0" y="3733801"/>
                </a:moveTo>
                <a:cubicBezTo>
                  <a:pt x="390358" y="3115512"/>
                  <a:pt x="1865898" y="510897"/>
                  <a:pt x="2209800" y="0"/>
                </a:cubicBezTo>
                <a:cubicBezTo>
                  <a:pt x="2617871" y="451630"/>
                  <a:pt x="2984500" y="838202"/>
                  <a:pt x="3352800" y="1447802"/>
                </a:cubicBezTo>
                <a:cubicBezTo>
                  <a:pt x="3721100" y="2057402"/>
                  <a:pt x="4059655" y="3035971"/>
                  <a:pt x="4419600" y="3657602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Focus on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Euclidean distance measures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 + expansions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Charge for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Not Entropy Increase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92" name="Freeform 91"/>
          <p:cNvSpPr/>
          <p:nvPr/>
        </p:nvSpPr>
        <p:spPr bwMode="auto">
          <a:xfrm>
            <a:off x="3962400" y="4114800"/>
            <a:ext cx="1442677" cy="1398329"/>
          </a:xfrm>
          <a:custGeom>
            <a:avLst/>
            <a:gdLst>
              <a:gd name="connsiteX0" fmla="*/ 677779 w 1411705"/>
              <a:gd name="connsiteY0" fmla="*/ 1429753 h 1429753"/>
              <a:gd name="connsiteX1" fmla="*/ 4010 w 1411705"/>
              <a:gd name="connsiteY1" fmla="*/ 816142 h 1429753"/>
              <a:gd name="connsiteX2" fmla="*/ 653716 w 1411705"/>
              <a:gd name="connsiteY2" fmla="*/ 10026 h 1429753"/>
              <a:gd name="connsiteX3" fmla="*/ 1375610 w 1411705"/>
              <a:gd name="connsiteY3" fmla="*/ 755984 h 1429753"/>
              <a:gd name="connsiteX4" fmla="*/ 870284 w 1411705"/>
              <a:gd name="connsiteY4" fmla="*/ 1405689 h 1429753"/>
              <a:gd name="connsiteX0" fmla="*/ 675282 w 1406710"/>
              <a:gd name="connsiteY0" fmla="*/ 1296804 h 1296804"/>
              <a:gd name="connsiteX1" fmla="*/ 1513 w 1406710"/>
              <a:gd name="connsiteY1" fmla="*/ 683193 h 1296804"/>
              <a:gd name="connsiteX2" fmla="*/ 666205 w 1406710"/>
              <a:gd name="connsiteY2" fmla="*/ 10026 h 1296804"/>
              <a:gd name="connsiteX3" fmla="*/ 1373113 w 1406710"/>
              <a:gd name="connsiteY3" fmla="*/ 623035 h 1296804"/>
              <a:gd name="connsiteX4" fmla="*/ 867787 w 1406710"/>
              <a:gd name="connsiteY4" fmla="*/ 1272740 h 1296804"/>
              <a:gd name="connsiteX0" fmla="*/ 675282 w 1406710"/>
              <a:gd name="connsiteY0" fmla="*/ 1311854 h 1311854"/>
              <a:gd name="connsiteX1" fmla="*/ 1513 w 1406710"/>
              <a:gd name="connsiteY1" fmla="*/ 698243 h 1311854"/>
              <a:gd name="connsiteX2" fmla="*/ 666205 w 1406710"/>
              <a:gd name="connsiteY2" fmla="*/ 25076 h 1311854"/>
              <a:gd name="connsiteX3" fmla="*/ 1373113 w 1406710"/>
              <a:gd name="connsiteY3" fmla="*/ 638085 h 1311854"/>
              <a:gd name="connsiteX4" fmla="*/ 867787 w 1406710"/>
              <a:gd name="connsiteY4" fmla="*/ 1287790 h 1311854"/>
              <a:gd name="connsiteX0" fmla="*/ 675282 w 1406710"/>
              <a:gd name="connsiteY0" fmla="*/ 1311854 h 1311854"/>
              <a:gd name="connsiteX1" fmla="*/ 1513 w 1406710"/>
              <a:gd name="connsiteY1" fmla="*/ 698243 h 1311854"/>
              <a:gd name="connsiteX2" fmla="*/ 666205 w 1406710"/>
              <a:gd name="connsiteY2" fmla="*/ 25076 h 1311854"/>
              <a:gd name="connsiteX3" fmla="*/ 1373113 w 1406710"/>
              <a:gd name="connsiteY3" fmla="*/ 638085 h 1311854"/>
              <a:gd name="connsiteX4" fmla="*/ 867787 w 1406710"/>
              <a:gd name="connsiteY4" fmla="*/ 1287790 h 131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710" h="1311854">
                <a:moveTo>
                  <a:pt x="675282" y="1311854"/>
                </a:moveTo>
                <a:cubicBezTo>
                  <a:pt x="340402" y="1123359"/>
                  <a:pt x="3026" y="912706"/>
                  <a:pt x="1513" y="698243"/>
                </a:cubicBezTo>
                <a:cubicBezTo>
                  <a:pt x="0" y="483780"/>
                  <a:pt x="113030" y="42627"/>
                  <a:pt x="666205" y="25076"/>
                </a:cubicBezTo>
                <a:cubicBezTo>
                  <a:pt x="1192007" y="0"/>
                  <a:pt x="1339516" y="427633"/>
                  <a:pt x="1373113" y="638085"/>
                </a:cubicBezTo>
                <a:cubicBezTo>
                  <a:pt x="1406710" y="848537"/>
                  <a:pt x="1138497" y="1079243"/>
                  <a:pt x="867787" y="1287790"/>
                </a:cubicBezTo>
              </a:path>
            </a:pathLst>
          </a:cu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67400" y="3048000"/>
            <a:ext cx="28166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Retractions can’t</a:t>
            </a:r>
          </a:p>
          <a:p>
            <a:r>
              <a:rPr lang="en-US" b="0" i="0" dirty="0" smtClean="0"/>
              <a:t>be increase in a</a:t>
            </a:r>
          </a:p>
          <a:p>
            <a:r>
              <a:rPr lang="en-US" b="0" i="0" dirty="0" smtClean="0"/>
              <a:t>scalar field.</a:t>
            </a:r>
            <a:endParaRPr lang="en-US" b="0" i="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95800" y="35052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Not </a:t>
            </a:r>
            <a:r>
              <a:rPr lang="en-US" dirty="0" err="1" smtClean="0"/>
              <a:t>Kullback</a:t>
            </a:r>
            <a:r>
              <a:rPr lang="en-US" dirty="0" smtClean="0"/>
              <a:t> </a:t>
            </a:r>
            <a:r>
              <a:rPr lang="en-US" dirty="0" err="1" smtClean="0"/>
              <a:t>Leibler</a:t>
            </a:r>
            <a:r>
              <a:rPr lang="en-US" dirty="0" smtClean="0"/>
              <a:t> Divergence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93" name="TextBox 92"/>
          <p:cNvSpPr txBox="1"/>
          <p:nvPr/>
        </p:nvSpPr>
        <p:spPr>
          <a:xfrm>
            <a:off x="6096000" y="3657600"/>
            <a:ext cx="2660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Still charges for</a:t>
            </a:r>
          </a:p>
          <a:p>
            <a:r>
              <a:rPr lang="en-US" b="0" i="0" dirty="0" smtClean="0"/>
              <a:t>expansions.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V="1">
            <a:off x="4381500" y="2781300"/>
            <a:ext cx="1447800" cy="914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57800" y="3048000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</a:t>
            </a:r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Classical Logic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14600" y="41148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4114800" y="4648200"/>
            <a:ext cx="51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4191000"/>
            <a:ext cx="34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3048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495800" y="1828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198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5720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5000" y="312420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00800" y="31242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32766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0800000">
            <a:off x="4495800" y="6096000"/>
            <a:ext cx="465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T</a:t>
            </a:r>
            <a:endParaRPr lang="en-US" i="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0" y="1219200"/>
            <a:ext cx="1635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q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Logical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71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2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2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2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2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2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953000" y="2590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27" name="Oval 26"/>
          <p:cNvSpPr/>
          <p:nvPr/>
        </p:nvSpPr>
        <p:spPr bwMode="auto">
          <a:xfrm>
            <a:off x="3048000" y="3276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495800" y="18288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19800" y="3276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495800" y="2895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048000" y="4343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019800" y="4343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495800" y="4800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4572000" y="5867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16200000" flipV="1">
            <a:off x="4724400" y="2133600"/>
            <a:ext cx="1143000" cy="1143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4724400" y="3429000"/>
            <a:ext cx="1219200" cy="1219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876800" y="3733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Disjunctions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3048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495800" y="1828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0198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5720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4267200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(1,0,0)</a:t>
            </a:r>
            <a:endParaRPr lang="en-US" i="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4267200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(0,0,1)</a:t>
            </a:r>
            <a:endParaRPr lang="en-US" i="0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3886200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(0,1,0)</a:t>
            </a:r>
            <a:endParaRPr lang="en-US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4038600" y="6096000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(0,0,0)</a:t>
            </a:r>
            <a:endParaRPr lang="en-US" i="0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30480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(0,1,1)</a:t>
            </a:r>
            <a:endParaRPr lang="en-US" i="0" dirty="0"/>
          </a:p>
        </p:txBody>
      </p:sp>
      <p:sp>
        <p:nvSpPr>
          <p:cNvPr id="25" name="TextBox 24"/>
          <p:cNvSpPr txBox="1"/>
          <p:nvPr/>
        </p:nvSpPr>
        <p:spPr>
          <a:xfrm>
            <a:off x="1752600" y="30480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(1,1,0)</a:t>
            </a:r>
            <a:endParaRPr lang="en-US" i="0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3276600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(1,0,1)</a:t>
            </a:r>
            <a:endParaRPr lang="en-US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12954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(1,1,1)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Copernicus Victorious</a:t>
            </a:r>
            <a:endParaRPr lang="en-US" sz="2400" dirty="0" smtClean="0"/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Explains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the data rather than merely accommodating them.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Has fewer </a:t>
            </a:r>
            <a:r>
              <a:rPr lang="en-US" sz="3200" b="0" i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adjustable parameters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more </a:t>
            </a:r>
            <a:r>
              <a:rPr lang="en-US" sz="3200" b="0" i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falsifiable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(failure of correlation would rule it out</a:t>
            </a: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more </a:t>
            </a:r>
            <a:r>
              <a:rPr lang="en-US" b="0" i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unified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0" i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simpler.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Fuzzy Disjunctions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v </a:t>
            </a:r>
            <a:r>
              <a:rPr lang="en-US" b="0" dirty="0" smtClean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tx1">
                    <a:alpha val="19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=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(1, .8, .2).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Valuation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assignment (0, 1, 0) is just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product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(0, 1, 0) . (1, .8, .2) = .8.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Entailment: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entails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iff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all Boolean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Geologic on Euclidean Cube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32766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3124200"/>
            <a:ext cx="1566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(1, .8, .2)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Geological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1447800" y="38862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(.5, 1, 0)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5257800" y="4038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37338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(0, 1, .5)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3810000" y="4038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Connector 19"/>
          <p:cNvCxnSpPr>
            <a:stCxn id="29" idx="7"/>
          </p:cNvCxnSpPr>
          <p:nvPr/>
        </p:nvCxnSpPr>
        <p:spPr bwMode="auto">
          <a:xfrm rot="5400000" flipH="1" flipV="1">
            <a:off x="4005122" y="3505200"/>
            <a:ext cx="566878" cy="5668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4648200" y="3429000"/>
            <a:ext cx="60960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4114800" y="3657600"/>
            <a:ext cx="466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3657600"/>
            <a:ext cx="377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Probability Lives in Geologic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495800"/>
            <a:ext cx="217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i="0" dirty="0" smtClean="0"/>
              <a:t>(</a:t>
            </a:r>
            <a:r>
              <a:rPr lang="en-US" dirty="0" smtClean="0"/>
              <a:t>q</a:t>
            </a:r>
            <a:r>
              <a:rPr lang="en-US" i="0" dirty="0" smtClean="0"/>
              <a:t>) = </a:t>
            </a:r>
            <a:r>
              <a:rPr lang="en-US" dirty="0" smtClean="0"/>
              <a:t>p</a:t>
            </a:r>
            <a:r>
              <a:rPr lang="en-US" i="0" dirty="0" smtClean="0"/>
              <a:t> . </a:t>
            </a: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3810000" y="3124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38862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62400" y="25908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 bwMode="auto">
          <a:xfrm>
            <a:off x="45720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Classical Principle of Indifference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572000" y="1752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endCxn id="20" idx="4"/>
          </p:cNvCxnSpPr>
          <p:nvPr/>
        </p:nvCxnSpPr>
        <p:spPr bwMode="auto">
          <a:xfrm rot="5400000" flipH="1" flipV="1">
            <a:off x="2686050" y="3943350"/>
            <a:ext cx="39624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0480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0198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3" name="Straight Connector 32"/>
          <p:cNvCxnSpPr>
            <a:endCxn id="26" idx="4"/>
          </p:cNvCxnSpPr>
          <p:nvPr/>
        </p:nvCxnSpPr>
        <p:spPr bwMode="auto">
          <a:xfrm rot="5400000" flipH="1" flipV="1">
            <a:off x="4210050" y="4019550"/>
            <a:ext cx="2362200" cy="1485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5" idx="4"/>
          </p:cNvCxnSpPr>
          <p:nvPr/>
        </p:nvCxnSpPr>
        <p:spPr bwMode="auto">
          <a:xfrm rot="16200000" flipV="1">
            <a:off x="2686050" y="4057650"/>
            <a:ext cx="2362200" cy="1409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5334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6576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1143000"/>
            <a:ext cx="5872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perspective projection of corners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Principle of Indifference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1000" y="2667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stCxn id="2002949" idx="2"/>
            <a:endCxn id="20" idx="4"/>
          </p:cNvCxnSpPr>
          <p:nvPr/>
        </p:nvCxnSpPr>
        <p:spPr bwMode="auto">
          <a:xfrm rot="5400000" flipH="1">
            <a:off x="2933700" y="4267200"/>
            <a:ext cx="3048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3400" y="1143000"/>
            <a:ext cx="5728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perspective projection in general</a:t>
            </a:r>
            <a:endParaRPr lang="en-US" b="0" i="0" dirty="0"/>
          </a:p>
        </p:txBody>
      </p:sp>
      <p:sp>
        <p:nvSpPr>
          <p:cNvPr id="36" name="Oval 35"/>
          <p:cNvSpPr/>
          <p:nvPr/>
        </p:nvSpPr>
        <p:spPr bwMode="auto">
          <a:xfrm>
            <a:off x="4343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42900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Bayesian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1000" y="2667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stCxn id="2002949" idx="2"/>
            <a:endCxn id="20" idx="4"/>
          </p:cNvCxnSpPr>
          <p:nvPr/>
        </p:nvCxnSpPr>
        <p:spPr bwMode="auto">
          <a:xfrm rot="5400000" flipH="1">
            <a:off x="2933700" y="4267200"/>
            <a:ext cx="3048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3400" y="1143000"/>
            <a:ext cx="5750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shadow of geological retractions</a:t>
            </a:r>
            <a:endParaRPr lang="en-US" b="0" i="0" dirty="0"/>
          </a:p>
        </p:txBody>
      </p:sp>
      <p:sp>
        <p:nvSpPr>
          <p:cNvPr id="36" name="Oval 35"/>
          <p:cNvSpPr/>
          <p:nvPr/>
        </p:nvSpPr>
        <p:spPr bwMode="auto">
          <a:xfrm>
            <a:off x="4343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42900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876800" y="4419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3543300" y="4076700"/>
            <a:ext cx="28956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257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7" name="Straight Arrow Connector 26"/>
          <p:cNvCxnSpPr>
            <a:stCxn id="20" idx="7"/>
          </p:cNvCxnSpPr>
          <p:nvPr/>
        </p:nvCxnSpPr>
        <p:spPr bwMode="auto">
          <a:xfrm rot="5400000" flipH="1" flipV="1">
            <a:off x="4386122" y="2438400"/>
            <a:ext cx="262078" cy="2620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724400" y="2438400"/>
            <a:ext cx="53340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572000" y="4495800"/>
            <a:ext cx="304800" cy="76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Bayesian Retractions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>
            <a:endCxn id="26" idx="1"/>
          </p:cNvCxnSpPr>
          <p:nvPr/>
        </p:nvCxnSpPr>
        <p:spPr bwMode="auto">
          <a:xfrm rot="10800000">
            <a:off x="2960370" y="3771900"/>
            <a:ext cx="1383030" cy="8763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>
            <a:stCxn id="26" idx="1"/>
            <a:endCxn id="26" idx="2"/>
          </p:cNvCxnSpPr>
          <p:nvPr/>
        </p:nvCxnSpPr>
        <p:spPr bwMode="auto">
          <a:xfrm rot="10800000" flipV="1">
            <a:off x="1524000" y="3771900"/>
            <a:ext cx="1436370" cy="2476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Straight Arrow Connector 77"/>
          <p:cNvCxnSpPr>
            <a:stCxn id="26" idx="0"/>
          </p:cNvCxnSpPr>
          <p:nvPr/>
        </p:nvCxnSpPr>
        <p:spPr bwMode="auto">
          <a:xfrm rot="16200000" flipH="1">
            <a:off x="3931920" y="1760220"/>
            <a:ext cx="2438400" cy="15087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3429000" y="3581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86" name="Straight Arrow Connector 85"/>
          <p:cNvCxnSpPr>
            <a:stCxn id="26" idx="5"/>
          </p:cNvCxnSpPr>
          <p:nvPr/>
        </p:nvCxnSpPr>
        <p:spPr bwMode="auto">
          <a:xfrm flipH="1">
            <a:off x="4419600" y="3771900"/>
            <a:ext cx="1413510" cy="8763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724400" y="22860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97" name="TextBox 96"/>
          <p:cNvSpPr txBox="1"/>
          <p:nvPr/>
        </p:nvSpPr>
        <p:spPr>
          <a:xfrm>
            <a:off x="4800600" y="3733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9" name="TextBox 38"/>
          <p:cNvSpPr txBox="1"/>
          <p:nvPr/>
        </p:nvSpPr>
        <p:spPr>
          <a:xfrm>
            <a:off x="2133600" y="5181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“Retraction Cones”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Freeform 22"/>
          <p:cNvSpPr/>
          <p:nvPr/>
        </p:nvSpPr>
        <p:spPr bwMode="auto">
          <a:xfrm>
            <a:off x="3581400" y="1295400"/>
            <a:ext cx="1648326" cy="2213810"/>
          </a:xfrm>
          <a:custGeom>
            <a:avLst/>
            <a:gdLst>
              <a:gd name="connsiteX0" fmla="*/ 854242 w 1648326"/>
              <a:gd name="connsiteY0" fmla="*/ 2213810 h 2213810"/>
              <a:gd name="connsiteX1" fmla="*/ 0 w 1648326"/>
              <a:gd name="connsiteY1" fmla="*/ 1419726 h 2213810"/>
              <a:gd name="connsiteX2" fmla="*/ 794084 w 1648326"/>
              <a:gd name="connsiteY2" fmla="*/ 0 h 2213810"/>
              <a:gd name="connsiteX3" fmla="*/ 1648326 w 1648326"/>
              <a:gd name="connsiteY3" fmla="*/ 1443789 h 2213810"/>
              <a:gd name="connsiteX4" fmla="*/ 890337 w 1648326"/>
              <a:gd name="connsiteY4" fmla="*/ 2177715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326" h="2213810">
                <a:moveTo>
                  <a:pt x="854242" y="2213810"/>
                </a:moveTo>
                <a:lnTo>
                  <a:pt x="0" y="1419726"/>
                </a:lnTo>
                <a:lnTo>
                  <a:pt x="794084" y="0"/>
                </a:lnTo>
                <a:lnTo>
                  <a:pt x="1648326" y="1443789"/>
                </a:lnTo>
                <a:lnTo>
                  <a:pt x="890337" y="2177715"/>
                </a:lnTo>
              </a:path>
            </a:pathLst>
          </a:cu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777916" y="3561347"/>
            <a:ext cx="1335505" cy="1070811"/>
          </a:xfrm>
          <a:custGeom>
            <a:avLst/>
            <a:gdLst>
              <a:gd name="connsiteX0" fmla="*/ 661737 w 1335505"/>
              <a:gd name="connsiteY0" fmla="*/ 0 h 1070811"/>
              <a:gd name="connsiteX1" fmla="*/ 0 w 1335505"/>
              <a:gd name="connsiteY1" fmla="*/ 685800 h 1070811"/>
              <a:gd name="connsiteX2" fmla="*/ 637673 w 1335505"/>
              <a:gd name="connsiteY2" fmla="*/ 1070811 h 1070811"/>
              <a:gd name="connsiteX3" fmla="*/ 1335505 w 1335505"/>
              <a:gd name="connsiteY3" fmla="*/ 661737 h 1070811"/>
              <a:gd name="connsiteX4" fmla="*/ 661737 w 1335505"/>
              <a:gd name="connsiteY4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505" h="1070811">
                <a:moveTo>
                  <a:pt x="661737" y="0"/>
                </a:moveTo>
                <a:lnTo>
                  <a:pt x="0" y="685800"/>
                </a:lnTo>
                <a:lnTo>
                  <a:pt x="637673" y="1070811"/>
                </a:lnTo>
                <a:lnTo>
                  <a:pt x="1335505" y="661737"/>
                </a:lnTo>
                <a:lnTo>
                  <a:pt x="661737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0" y="2286000"/>
            <a:ext cx="2572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Retraction-free</a:t>
            </a:r>
            <a:endParaRPr lang="en-US" b="0" i="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810000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/>
              <a:t>Pure retraction</a:t>
            </a:r>
            <a:endParaRPr lang="en-US" b="0" i="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3200400"/>
            <a:ext cx="117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Mixed</a:t>
            </a:r>
            <a:endParaRPr lang="en-US" b="0" i="0" dirty="0"/>
          </a:p>
        </p:txBody>
      </p:sp>
      <p:sp>
        <p:nvSpPr>
          <p:cNvPr id="33" name="TextBox 32"/>
          <p:cNvSpPr txBox="1"/>
          <p:nvPr/>
        </p:nvSpPr>
        <p:spPr>
          <a:xfrm>
            <a:off x="2819400" y="3276600"/>
            <a:ext cx="117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Mixed</a:t>
            </a:r>
            <a:endParaRPr lang="en-US" b="0" i="0" dirty="0"/>
          </a:p>
        </p:txBody>
      </p:sp>
      <p:cxnSp>
        <p:nvCxnSpPr>
          <p:cNvPr id="36" name="Straight Arrow Connector 35"/>
          <p:cNvCxnSpPr>
            <a:stCxn id="27" idx="0"/>
          </p:cNvCxnSpPr>
          <p:nvPr/>
        </p:nvCxnSpPr>
        <p:spPr bwMode="auto">
          <a:xfrm rot="5400000" flipH="1" flipV="1">
            <a:off x="4038600" y="2743200"/>
            <a:ext cx="1066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7" idx="0"/>
          </p:cNvCxnSpPr>
          <p:nvPr/>
        </p:nvCxnSpPr>
        <p:spPr bwMode="auto">
          <a:xfrm rot="16200000" flipV="1">
            <a:off x="3695700" y="2705100"/>
            <a:ext cx="1143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Efficient Bayesian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0800000" flipV="1">
            <a:off x="2590800" y="4724400"/>
            <a:ext cx="1752600" cy="1066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2171700" y="4457700"/>
            <a:ext cx="1600200" cy="762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4328319" y="1386681"/>
            <a:ext cx="639762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16200000" flipH="1">
            <a:off x="4133850" y="1733550"/>
            <a:ext cx="2362200" cy="1333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6200000" flipH="1">
            <a:off x="5581650" y="4248150"/>
            <a:ext cx="2362200" cy="1333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743200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0" y="2438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H="1" flipV="1">
            <a:off x="3162300" y="2324100"/>
            <a:ext cx="1828800" cy="1447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362200" y="4419600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&lt;1</a:t>
            </a:r>
            <a:endParaRPr lang="en-US" i="0" dirty="0"/>
          </a:p>
        </p:txBody>
      </p:sp>
      <p:sp>
        <p:nvSpPr>
          <p:cNvPr id="96" name="TextBox 95"/>
          <p:cNvSpPr txBox="1"/>
          <p:nvPr/>
        </p:nvSpPr>
        <p:spPr>
          <a:xfrm>
            <a:off x="4191000" y="1524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97" name="TextBox 96"/>
          <p:cNvSpPr txBox="1"/>
          <p:nvPr/>
        </p:nvSpPr>
        <p:spPr>
          <a:xfrm>
            <a:off x="5410200" y="2057400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&lt;1</a:t>
            </a:r>
            <a:endParaRPr lang="en-US" i="0" dirty="0"/>
          </a:p>
        </p:txBody>
      </p:sp>
      <p:sp>
        <p:nvSpPr>
          <p:cNvPr id="98" name="TextBox 97"/>
          <p:cNvSpPr txBox="1"/>
          <p:nvPr/>
        </p:nvSpPr>
        <p:spPr>
          <a:xfrm>
            <a:off x="6934200" y="45720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1905000" y="2743200"/>
            <a:ext cx="3657600" cy="2286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Victories for Simplicity</a:t>
            </a:r>
            <a:endParaRPr lang="en-US" sz="2400" dirty="0" smtClean="0"/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universal gravitation vs. divided cosmos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wave theory of light vs. particles and </a:t>
            </a:r>
            <a:r>
              <a:rPr lang="en-US" sz="3200" b="0" i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aether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oxygen vs. phlogiston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natural selection vs. special creation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 relativity vs. classical </a:t>
            </a: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electrodynamics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Dirac’s equation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chaos vs. infinite series of random variables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2291" name="Oval 78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2292" name="AutoShape 81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2293" name="AutoShape 82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4069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indicator must be </a:t>
            </a:r>
            <a:r>
              <a:rPr lang="en-US" dirty="0" smtClean="0">
                <a:solidFill>
                  <a:schemeClr val="hlink"/>
                </a:solidFill>
              </a:rPr>
              <a:t>sensitive</a:t>
            </a:r>
            <a:r>
              <a:rPr lang="en-US" dirty="0" smtClean="0"/>
              <a:t> to what it indicates.</a:t>
            </a:r>
          </a:p>
        </p:txBody>
      </p:sp>
      <p:sp>
        <p:nvSpPr>
          <p:cNvPr id="12295" name="Text Box 86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 rot="2545806">
            <a:off x="4651375" y="4386263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 rot="2545806" flipV="1">
            <a:off x="4033838" y="506095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5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indicator must be </a:t>
            </a:r>
            <a:r>
              <a:rPr lang="en-US" dirty="0" smtClean="0">
                <a:solidFill>
                  <a:schemeClr val="hlink"/>
                </a:solidFill>
              </a:rPr>
              <a:t>sensitive</a:t>
            </a:r>
            <a:r>
              <a:rPr lang="en-US" dirty="0" smtClean="0"/>
              <a:t> to what it indicates.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6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But Ockham’s razor </a:t>
            </a:r>
            <a:r>
              <a:rPr lang="en-US" smtClean="0">
                <a:solidFill>
                  <a:schemeClr val="hlink"/>
                </a:solidFill>
              </a:rPr>
              <a:t>always</a:t>
            </a:r>
            <a:r>
              <a:rPr lang="en-US" smtClean="0"/>
              <a:t> points at simplicity.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69"/>
          <p:cNvSpPr>
            <a:spLocks/>
          </p:cNvSpPr>
          <p:nvPr/>
        </p:nvSpPr>
        <p:spPr bwMode="auto">
          <a:xfrm>
            <a:off x="914400" y="3079750"/>
            <a:ext cx="3352800" cy="2787650"/>
          </a:xfrm>
          <a:custGeom>
            <a:avLst/>
            <a:gdLst>
              <a:gd name="T0" fmla="*/ 0 w 2112"/>
              <a:gd name="T1" fmla="*/ 1276 h 1756"/>
              <a:gd name="T2" fmla="*/ 272 w 2112"/>
              <a:gd name="T3" fmla="*/ 37 h 1756"/>
              <a:gd name="T4" fmla="*/ 546 w 2112"/>
              <a:gd name="T5" fmla="*/ 1500 h 1756"/>
              <a:gd name="T6" fmla="*/ 672 w 2112"/>
              <a:gd name="T7" fmla="*/ 508 h 1756"/>
              <a:gd name="T8" fmla="*/ 1296 w 2112"/>
              <a:gd name="T9" fmla="*/ 940 h 1756"/>
              <a:gd name="T10" fmla="*/ 1680 w 2112"/>
              <a:gd name="T11" fmla="*/ 1324 h 1756"/>
              <a:gd name="T12" fmla="*/ 2112 w 2112"/>
              <a:gd name="T13" fmla="*/ 1756 h 17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2"/>
              <a:gd name="T22" fmla="*/ 0 h 1756"/>
              <a:gd name="T23" fmla="*/ 2112 w 2112"/>
              <a:gd name="T24" fmla="*/ 1756 h 17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2" h="1756">
                <a:moveTo>
                  <a:pt x="0" y="1276"/>
                </a:moveTo>
                <a:cubicBezTo>
                  <a:pt x="45" y="1070"/>
                  <a:pt x="181" y="0"/>
                  <a:pt x="272" y="37"/>
                </a:cubicBezTo>
                <a:cubicBezTo>
                  <a:pt x="363" y="74"/>
                  <a:pt x="479" y="1422"/>
                  <a:pt x="546" y="1500"/>
                </a:cubicBezTo>
                <a:cubicBezTo>
                  <a:pt x="613" y="1578"/>
                  <a:pt x="547" y="601"/>
                  <a:pt x="672" y="508"/>
                </a:cubicBezTo>
                <a:cubicBezTo>
                  <a:pt x="797" y="415"/>
                  <a:pt x="1128" y="804"/>
                  <a:pt x="1296" y="940"/>
                </a:cubicBezTo>
                <a:cubicBezTo>
                  <a:pt x="1464" y="1076"/>
                  <a:pt x="1544" y="1188"/>
                  <a:pt x="1680" y="1324"/>
                </a:cubicBezTo>
                <a:cubicBezTo>
                  <a:pt x="1816" y="1460"/>
                  <a:pt x="1964" y="1608"/>
                  <a:pt x="2112" y="175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Freeform 66"/>
          <p:cNvSpPr>
            <a:spLocks/>
          </p:cNvSpPr>
          <p:nvPr/>
        </p:nvSpPr>
        <p:spPr bwMode="auto">
          <a:xfrm>
            <a:off x="838200" y="2427288"/>
            <a:ext cx="2379663" cy="3386137"/>
          </a:xfrm>
          <a:custGeom>
            <a:avLst/>
            <a:gdLst>
              <a:gd name="T0" fmla="*/ 0 w 1499"/>
              <a:gd name="T1" fmla="*/ 1735 h 2133"/>
              <a:gd name="T2" fmla="*/ 366 w 1499"/>
              <a:gd name="T3" fmla="*/ 951 h 2133"/>
              <a:gd name="T4" fmla="*/ 1022 w 1499"/>
              <a:gd name="T5" fmla="*/ 1975 h 2133"/>
              <a:gd name="T6" fmla="*/ 1499 w 1499"/>
              <a:gd name="T7" fmla="*/ 0 h 2133"/>
              <a:gd name="T8" fmla="*/ 0 60000 65536"/>
              <a:gd name="T9" fmla="*/ 0 60000 65536"/>
              <a:gd name="T10" fmla="*/ 0 60000 65536"/>
              <a:gd name="T11" fmla="*/ 0 60000 65536"/>
              <a:gd name="T12" fmla="*/ 0 w 1499"/>
              <a:gd name="T13" fmla="*/ 0 h 2133"/>
              <a:gd name="T14" fmla="*/ 1499 w 1499"/>
              <a:gd name="T15" fmla="*/ 2133 h 21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9" h="2133">
                <a:moveTo>
                  <a:pt x="0" y="1735"/>
                </a:moveTo>
                <a:cubicBezTo>
                  <a:pt x="61" y="1604"/>
                  <a:pt x="196" y="911"/>
                  <a:pt x="366" y="951"/>
                </a:cubicBezTo>
                <a:cubicBezTo>
                  <a:pt x="536" y="991"/>
                  <a:pt x="833" y="2133"/>
                  <a:pt x="1022" y="1975"/>
                </a:cubicBezTo>
                <a:cubicBezTo>
                  <a:pt x="1211" y="1817"/>
                  <a:pt x="1400" y="411"/>
                  <a:pt x="1499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63"/>
          <p:cNvSpPr>
            <a:spLocks noChangeShapeType="1"/>
          </p:cNvSpPr>
          <p:nvPr/>
        </p:nvSpPr>
        <p:spPr bwMode="auto">
          <a:xfrm flipV="1">
            <a:off x="838200" y="3962400"/>
            <a:ext cx="32766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Theoretical </a:t>
            </a:r>
            <a:r>
              <a:rPr lang="en-US" sz="4000" dirty="0" err="1" smtClean="0"/>
              <a:t>Underdetermination</a:t>
            </a:r>
            <a:endParaRPr lang="en-US" sz="4000" dirty="0" smtClean="0"/>
          </a:p>
        </p:txBody>
      </p:sp>
      <p:sp>
        <p:nvSpPr>
          <p:cNvPr id="4102" name="Text Box 37"/>
          <p:cNvSpPr txBox="1">
            <a:spLocks noChangeArrowheads="1"/>
          </p:cNvSpPr>
          <p:nvPr/>
        </p:nvSpPr>
        <p:spPr bwMode="auto">
          <a:xfrm>
            <a:off x="5715000" y="4495800"/>
            <a:ext cx="57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/>
              <a:t>???</a:t>
            </a:r>
          </a:p>
        </p:txBody>
      </p:sp>
      <p:grpSp>
        <p:nvGrpSpPr>
          <p:cNvPr id="4103" name="Group 39"/>
          <p:cNvGrpSpPr>
            <a:grpSpLocks/>
          </p:cNvGrpSpPr>
          <p:nvPr/>
        </p:nvGrpSpPr>
        <p:grpSpPr bwMode="auto">
          <a:xfrm>
            <a:off x="5334000" y="5029200"/>
            <a:ext cx="1371600" cy="1219200"/>
            <a:chOff x="3504" y="3216"/>
            <a:chExt cx="864" cy="768"/>
          </a:xfrm>
        </p:grpSpPr>
        <p:sp>
          <p:nvSpPr>
            <p:cNvPr id="4107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3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4122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4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4120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5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56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" name="Oval 60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61"/>
          <p:cNvSpPr>
            <a:spLocks noChangeArrowheads="1"/>
          </p:cNvSpPr>
          <p:nvPr/>
        </p:nvSpPr>
        <p:spPr bwMode="auto">
          <a:xfrm>
            <a:off x="17526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62"/>
          <p:cNvSpPr>
            <a:spLocks noChangeArrowheads="1"/>
          </p:cNvSpPr>
          <p:nvPr/>
        </p:nvSpPr>
        <p:spPr bwMode="auto">
          <a:xfrm>
            <a:off x="2743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11"/>
          <p:cNvGrpSpPr>
            <a:grpSpLocks/>
          </p:cNvGrpSpPr>
          <p:nvPr/>
        </p:nvGrpSpPr>
        <p:grpSpPr bwMode="auto">
          <a:xfrm rot="1833914">
            <a:off x="1550518" y="2658432"/>
            <a:ext cx="1143000" cy="1016000"/>
            <a:chOff x="2256" y="1584"/>
            <a:chExt cx="1059" cy="912"/>
          </a:xfrm>
        </p:grpSpPr>
        <p:sp>
          <p:nvSpPr>
            <p:cNvPr id="29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47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45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838200" y="2133600"/>
            <a:ext cx="37114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I dare you to choose one!</a:t>
            </a:r>
            <a:endParaRPr lang="en-US" sz="28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7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But Ockham’s razor </a:t>
            </a:r>
            <a:r>
              <a:rPr lang="en-US" smtClean="0">
                <a:solidFill>
                  <a:schemeClr val="hlink"/>
                </a:solidFill>
              </a:rPr>
              <a:t>always</a:t>
            </a:r>
            <a:r>
              <a:rPr lang="en-US" smtClean="0"/>
              <a:t> points at simplicity.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How can a broken compass help you find something unless you already know where it is?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Metaphysicians for Ockham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1000" y="3581400"/>
            <a:ext cx="1092200" cy="1371600"/>
            <a:chOff x="4560" y="912"/>
            <a:chExt cx="764" cy="960"/>
          </a:xfrm>
        </p:grpSpPr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3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4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36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7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9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82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3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Rectangle 46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49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 rot="-287336">
            <a:off x="3200400" y="4038600"/>
            <a:ext cx="1066800" cy="946150"/>
            <a:chOff x="2256" y="1584"/>
            <a:chExt cx="1059" cy="912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39 w 528"/>
                <a:gd name="T1" fmla="*/ 384 h 448"/>
                <a:gd name="T2" fmla="*/ 7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5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5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5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5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5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AutoShape 6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3" name="Oval 6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1" name="Oval 6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6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" name="Oval 6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6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6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7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" name="TextBox 50"/>
          <p:cNvSpPr txBox="1">
            <a:spLocks noChangeArrowheads="1"/>
          </p:cNvSpPr>
          <p:nvPr/>
        </p:nvSpPr>
        <p:spPr bwMode="auto">
          <a:xfrm>
            <a:off x="2362200" y="2971800"/>
            <a:ext cx="6072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Somehow, I don’t like the sound of that…</a:t>
            </a:r>
            <a:endParaRPr lang="en-US" sz="2800" b="0" i="0" dirty="0"/>
          </a:p>
        </p:txBody>
      </p:sp>
      <p:cxnSp>
        <p:nvCxnSpPr>
          <p:cNvPr id="106" name="Straight Connector 53"/>
          <p:cNvCxnSpPr>
            <a:cxnSpLocks noChangeShapeType="1"/>
          </p:cNvCxnSpPr>
          <p:nvPr/>
        </p:nvCxnSpPr>
        <p:spPr bwMode="auto">
          <a:xfrm rot="16200000" flipH="1">
            <a:off x="4280525" y="3491876"/>
            <a:ext cx="394457" cy="26870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Channel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3200400" y="3810000"/>
            <a:ext cx="2895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895600" y="4953000"/>
            <a:ext cx="35846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Mystical vision</a:t>
            </a:r>
          </a:p>
          <a:p>
            <a:r>
              <a:rPr lang="en-US" dirty="0" smtClean="0"/>
              <a:t>Natural selection??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Pre-established Harmony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2971800" y="3048000"/>
            <a:ext cx="13716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10800000">
            <a:off x="4724400" y="3048000"/>
            <a:ext cx="15240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267200" y="2590800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Idealism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3200400" y="3810000"/>
            <a:ext cx="2895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Metaphysicians for Ockham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1000" y="3581400"/>
            <a:ext cx="1092200" cy="1371600"/>
            <a:chOff x="4560" y="912"/>
            <a:chExt cx="764" cy="960"/>
          </a:xfrm>
        </p:grpSpPr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3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4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36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7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9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82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3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Rectangle 46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49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 rot="-287336">
            <a:off x="3200400" y="4038600"/>
            <a:ext cx="1066800" cy="946150"/>
            <a:chOff x="2256" y="1584"/>
            <a:chExt cx="1059" cy="912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39 w 528"/>
                <a:gd name="T1" fmla="*/ 384 h 448"/>
                <a:gd name="T2" fmla="*/ 7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5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5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5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5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5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AutoShape 6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3" name="Oval 6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1" name="Oval 6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6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" name="Oval 6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6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6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7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" name="TextBox 50"/>
          <p:cNvSpPr txBox="1">
            <a:spLocks noChangeArrowheads="1"/>
          </p:cNvSpPr>
          <p:nvPr/>
        </p:nvSpPr>
        <p:spPr bwMode="auto">
          <a:xfrm>
            <a:off x="381000" y="2286000"/>
            <a:ext cx="87187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So before you can use your razor to eliminate</a:t>
            </a:r>
          </a:p>
          <a:p>
            <a:r>
              <a:rPr lang="en-US" sz="2800" b="0" i="0" dirty="0" smtClean="0"/>
              <a:t>Metaphysical causes, you have to assume metaphysical causes.</a:t>
            </a:r>
            <a:endParaRPr lang="en-US" sz="2800" b="0" i="0" dirty="0"/>
          </a:p>
        </p:txBody>
      </p:sp>
      <p:cxnSp>
        <p:nvCxnSpPr>
          <p:cNvPr id="106" name="Straight Connector 53"/>
          <p:cNvCxnSpPr>
            <a:cxnSpLocks noChangeShapeType="1"/>
          </p:cNvCxnSpPr>
          <p:nvPr/>
        </p:nvCxnSpPr>
        <p:spPr bwMode="auto">
          <a:xfrm rot="16200000" flipH="1">
            <a:off x="3505201" y="3657599"/>
            <a:ext cx="457202" cy="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800" dirty="0" smtClean="0"/>
              <a:t>Theoretical “Virtues”</a:t>
            </a:r>
          </a:p>
        </p:txBody>
      </p:sp>
      <p:sp>
        <p:nvSpPr>
          <p:cNvPr id="1825849" name="Rectangle 57"/>
          <p:cNvSpPr>
            <a:spLocks noChangeArrowheads="1"/>
          </p:cNvSpPr>
          <p:nvPr/>
        </p:nvSpPr>
        <p:spPr bwMode="auto">
          <a:xfrm>
            <a:off x="2286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Simpler theories: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 more unified;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Explain better;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 more falsifiable.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600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 truth might </a:t>
            </a: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be virtuous.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Wishful thinking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assume otherwise.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600" b="0" i="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800" dirty="0" smtClean="0"/>
              <a:t>Statistical Explanations</a:t>
            </a:r>
          </a:p>
        </p:txBody>
      </p:sp>
      <p:sp>
        <p:nvSpPr>
          <p:cNvPr id="1825849" name="Rectangle 57"/>
          <p:cNvSpPr>
            <a:spLocks noChangeArrowheads="1"/>
          </p:cNvSpPr>
          <p:nvPr/>
        </p:nvSpPr>
        <p:spPr bwMode="auto">
          <a:xfrm>
            <a:off x="2286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Prior Simplicity Bias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Bayes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BIC, MDL, MML, etc.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Risk Minimization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r>
              <a:rPr lang="en-US" sz="28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SRM, AIC, cross-validation,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01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 Simplicity Bias</a:t>
            </a:r>
          </a:p>
        </p:txBody>
      </p: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3124200" y="4648200"/>
            <a:ext cx="1212850" cy="1524000"/>
            <a:chOff x="2880" y="2826"/>
            <a:chExt cx="768" cy="966"/>
          </a:xfrm>
        </p:grpSpPr>
        <p:sp>
          <p:nvSpPr>
            <p:cNvPr id="18457" name="Rectangle 6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7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8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Rectangle 9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10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11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12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13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14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Oval 15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16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Oval 17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Freeform 18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Oval 19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1" name="Group 20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8479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2" name="Group 23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8477" name="Oval 2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Oval 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73" name="Freeform 26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7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28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29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6" name="Rectangle 30"/>
          <p:cNvSpPr>
            <a:spLocks noChangeArrowheads="1"/>
          </p:cNvSpPr>
          <p:nvPr/>
        </p:nvSpPr>
        <p:spPr bwMode="auto">
          <a:xfrm rot="3556895">
            <a:off x="5434013" y="5418138"/>
            <a:ext cx="496887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 rot="-4101668">
            <a:off x="5815807" y="5417344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32"/>
          <p:cNvSpPr>
            <a:spLocks noChangeArrowheads="1"/>
          </p:cNvSpPr>
          <p:nvPr/>
        </p:nvSpPr>
        <p:spPr bwMode="auto">
          <a:xfrm>
            <a:off x="5999163" y="5770563"/>
            <a:ext cx="60325" cy="3540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33"/>
          <p:cNvSpPr>
            <a:spLocks noChangeArrowheads="1"/>
          </p:cNvSpPr>
          <p:nvPr/>
        </p:nvSpPr>
        <p:spPr bwMode="auto">
          <a:xfrm>
            <a:off x="5686425" y="5842000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34"/>
          <p:cNvSpPr>
            <a:spLocks noChangeArrowheads="1"/>
          </p:cNvSpPr>
          <p:nvPr/>
        </p:nvSpPr>
        <p:spPr bwMode="auto">
          <a:xfrm>
            <a:off x="5562600" y="5486400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35"/>
          <p:cNvSpPr>
            <a:spLocks noChangeArrowheads="1"/>
          </p:cNvSpPr>
          <p:nvPr/>
        </p:nvSpPr>
        <p:spPr bwMode="auto">
          <a:xfrm>
            <a:off x="5607050" y="4976813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36"/>
          <p:cNvGrpSpPr>
            <a:grpSpLocks/>
          </p:cNvGrpSpPr>
          <p:nvPr/>
        </p:nvGrpSpPr>
        <p:grpSpPr bwMode="auto">
          <a:xfrm rot="3797205">
            <a:off x="5661025" y="5102225"/>
            <a:ext cx="187325" cy="212725"/>
            <a:chOff x="3801" y="3295"/>
            <a:chExt cx="118" cy="134"/>
          </a:xfrm>
        </p:grpSpPr>
        <p:sp>
          <p:nvSpPr>
            <p:cNvPr id="18455" name="Oval 37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38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3" name="Group 39"/>
          <p:cNvGrpSpPr>
            <a:grpSpLocks/>
          </p:cNvGrpSpPr>
          <p:nvPr/>
        </p:nvGrpSpPr>
        <p:grpSpPr bwMode="auto">
          <a:xfrm rot="-5400000">
            <a:off x="5905500" y="5102226"/>
            <a:ext cx="187325" cy="215900"/>
            <a:chOff x="3955" y="3295"/>
            <a:chExt cx="118" cy="136"/>
          </a:xfrm>
        </p:grpSpPr>
        <p:sp>
          <p:nvSpPr>
            <p:cNvPr id="18453" name="Oval 4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Oval 4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Oval 42"/>
          <p:cNvSpPr>
            <a:spLocks noChangeArrowheads="1"/>
          </p:cNvSpPr>
          <p:nvPr/>
        </p:nvSpPr>
        <p:spPr bwMode="auto">
          <a:xfrm rot="1722357">
            <a:off x="5437188" y="5983288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43"/>
          <p:cNvSpPr>
            <a:spLocks noChangeArrowheads="1"/>
          </p:cNvSpPr>
          <p:nvPr/>
        </p:nvSpPr>
        <p:spPr bwMode="auto">
          <a:xfrm>
            <a:off x="5935663" y="605472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44"/>
          <p:cNvSpPr>
            <a:spLocks noChangeArrowheads="1"/>
          </p:cNvSpPr>
          <p:nvPr/>
        </p:nvSpPr>
        <p:spPr bwMode="auto">
          <a:xfrm rot="-1373433">
            <a:off x="60277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45"/>
          <p:cNvSpPr>
            <a:spLocks noChangeArrowheads="1"/>
          </p:cNvSpPr>
          <p:nvPr/>
        </p:nvSpPr>
        <p:spPr bwMode="auto">
          <a:xfrm rot="-1373433">
            <a:off x="54943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46"/>
          <p:cNvSpPr>
            <a:spLocks noChangeShapeType="1"/>
          </p:cNvSpPr>
          <p:nvPr/>
        </p:nvSpPr>
        <p:spPr bwMode="auto">
          <a:xfrm flipV="1">
            <a:off x="5786438" y="5395913"/>
            <a:ext cx="88900" cy="30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AutoShape 47"/>
          <p:cNvSpPr>
            <a:spLocks noChangeArrowheads="1"/>
          </p:cNvSpPr>
          <p:nvPr/>
        </p:nvSpPr>
        <p:spPr bwMode="auto">
          <a:xfrm>
            <a:off x="5875338" y="4519613"/>
            <a:ext cx="381000" cy="381000"/>
          </a:xfrm>
          <a:prstGeom prst="cloudCallout">
            <a:avLst>
              <a:gd name="adj1" fmla="val -43750"/>
              <a:gd name="adj2" fmla="val -10000"/>
            </a:avLst>
          </a:prstGeom>
          <a:solidFill>
            <a:srgbClr val="B4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800" b="0" i="0"/>
          </a:p>
        </p:txBody>
      </p:sp>
      <p:sp>
        <p:nvSpPr>
          <p:cNvPr id="18450" name="Text Box 48"/>
          <p:cNvSpPr txBox="1">
            <a:spLocks noChangeArrowheads="1"/>
          </p:cNvSpPr>
          <p:nvPr/>
        </p:nvSpPr>
        <p:spPr bwMode="auto">
          <a:xfrm>
            <a:off x="3200400" y="365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0" i="0"/>
          </a:p>
        </p:txBody>
      </p:sp>
      <p:sp>
        <p:nvSpPr>
          <p:cNvPr id="18451" name="Text Box 49"/>
          <p:cNvSpPr txBox="1">
            <a:spLocks noChangeArrowheads="1"/>
          </p:cNvSpPr>
          <p:nvPr/>
        </p:nvSpPr>
        <p:spPr bwMode="auto">
          <a:xfrm>
            <a:off x="1143000" y="22098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 smtClean="0"/>
              <a:t>I am inclined to believe the </a:t>
            </a:r>
            <a:r>
              <a:rPr lang="en-US" b="0" i="0" dirty="0" smtClean="0">
                <a:solidFill>
                  <a:srgbClr val="FFC000"/>
                </a:solidFill>
              </a:rPr>
              <a:t>simpler</a:t>
            </a:r>
            <a:r>
              <a:rPr lang="en-US" b="0" i="0" dirty="0" smtClean="0"/>
              <a:t> theory because I am inclined to believe that the world is </a:t>
            </a:r>
            <a:r>
              <a:rPr lang="en-US" b="0" i="0" dirty="0" smtClean="0">
                <a:solidFill>
                  <a:srgbClr val="FFC000"/>
                </a:solidFill>
              </a:rPr>
              <a:t>simple.</a:t>
            </a:r>
            <a:endParaRPr lang="en-US" b="0" i="0" dirty="0">
              <a:solidFill>
                <a:srgbClr val="FFC000"/>
              </a:solidFill>
            </a:endParaRPr>
          </a:p>
        </p:txBody>
      </p:sp>
      <p:sp>
        <p:nvSpPr>
          <p:cNvPr id="18452" name="Line 51"/>
          <p:cNvSpPr>
            <a:spLocks noChangeShapeType="1"/>
          </p:cNvSpPr>
          <p:nvPr/>
        </p:nvSpPr>
        <p:spPr bwMode="auto">
          <a:xfrm>
            <a:off x="3276600" y="3886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Western Epistemology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undermines</a:t>
            </a:r>
            <a:r>
              <a:rPr lang="en-US" dirty="0" smtClean="0"/>
              <a:t> science, so </a:t>
            </a:r>
            <a:r>
              <a:rPr lang="en-US" dirty="0" smtClean="0">
                <a:solidFill>
                  <a:srgbClr val="FFC000"/>
                </a:solidFill>
              </a:rPr>
              <a:t>defeat</a:t>
            </a:r>
            <a:r>
              <a:rPr lang="en-US" dirty="0" smtClean="0"/>
              <a:t> him.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9600" y="4572000"/>
            <a:ext cx="946150" cy="1166813"/>
            <a:chOff x="1680" y="2544"/>
            <a:chExt cx="596" cy="735"/>
          </a:xfrm>
        </p:grpSpPr>
        <p:sp>
          <p:nvSpPr>
            <p:cNvPr id="7221" name="Freeform 6"/>
            <p:cNvSpPr>
              <a:spLocks/>
            </p:cNvSpPr>
            <p:nvPr/>
          </p:nvSpPr>
          <p:spPr bwMode="auto">
            <a:xfrm>
              <a:off x="1680" y="2544"/>
              <a:ext cx="596" cy="735"/>
            </a:xfrm>
            <a:custGeom>
              <a:avLst/>
              <a:gdLst>
                <a:gd name="T0" fmla="*/ 105 w 596"/>
                <a:gd name="T1" fmla="*/ 631 h 735"/>
                <a:gd name="T2" fmla="*/ 297 w 596"/>
                <a:gd name="T3" fmla="*/ 247 h 735"/>
                <a:gd name="T4" fmla="*/ 585 w 596"/>
                <a:gd name="T5" fmla="*/ 7 h 735"/>
                <a:gd name="T6" fmla="*/ 233 w 596"/>
                <a:gd name="T7" fmla="*/ 207 h 735"/>
                <a:gd name="T8" fmla="*/ 113 w 596"/>
                <a:gd name="T9" fmla="*/ 583 h 735"/>
                <a:gd name="T10" fmla="*/ 9 w 596"/>
                <a:gd name="T11" fmla="*/ 679 h 735"/>
                <a:gd name="T12" fmla="*/ 57 w 596"/>
                <a:gd name="T13" fmla="*/ 727 h 735"/>
                <a:gd name="T14" fmla="*/ 105 w 596"/>
                <a:gd name="T15" fmla="*/ 631 h 7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6"/>
                <a:gd name="T25" fmla="*/ 0 h 735"/>
                <a:gd name="T26" fmla="*/ 596 w 596"/>
                <a:gd name="T27" fmla="*/ 735 h 7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6" h="735">
                  <a:moveTo>
                    <a:pt x="105" y="631"/>
                  </a:moveTo>
                  <a:cubicBezTo>
                    <a:pt x="145" y="551"/>
                    <a:pt x="217" y="351"/>
                    <a:pt x="297" y="247"/>
                  </a:cubicBezTo>
                  <a:cubicBezTo>
                    <a:pt x="377" y="143"/>
                    <a:pt x="596" y="14"/>
                    <a:pt x="585" y="7"/>
                  </a:cubicBezTo>
                  <a:cubicBezTo>
                    <a:pt x="574" y="0"/>
                    <a:pt x="312" y="111"/>
                    <a:pt x="233" y="207"/>
                  </a:cubicBezTo>
                  <a:cubicBezTo>
                    <a:pt x="154" y="303"/>
                    <a:pt x="150" y="504"/>
                    <a:pt x="113" y="583"/>
                  </a:cubicBezTo>
                  <a:cubicBezTo>
                    <a:pt x="76" y="662"/>
                    <a:pt x="18" y="655"/>
                    <a:pt x="9" y="679"/>
                  </a:cubicBezTo>
                  <a:cubicBezTo>
                    <a:pt x="0" y="703"/>
                    <a:pt x="41" y="735"/>
                    <a:pt x="57" y="727"/>
                  </a:cubicBezTo>
                  <a:cubicBezTo>
                    <a:pt x="73" y="719"/>
                    <a:pt x="65" y="711"/>
                    <a:pt x="105" y="63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7"/>
            <p:cNvSpPr>
              <a:spLocks/>
            </p:cNvSpPr>
            <p:nvPr/>
          </p:nvSpPr>
          <p:spPr bwMode="auto">
            <a:xfrm>
              <a:off x="1832" y="2600"/>
              <a:ext cx="336" cy="416"/>
            </a:xfrm>
            <a:custGeom>
              <a:avLst/>
              <a:gdLst>
                <a:gd name="T0" fmla="*/ 0 w 336"/>
                <a:gd name="T1" fmla="*/ 416 h 416"/>
                <a:gd name="T2" fmla="*/ 122 w 336"/>
                <a:gd name="T3" fmla="*/ 172 h 416"/>
                <a:gd name="T4" fmla="*/ 336 w 336"/>
                <a:gd name="T5" fmla="*/ 0 h 416"/>
                <a:gd name="T6" fmla="*/ 0 60000 65536"/>
                <a:gd name="T7" fmla="*/ 0 60000 65536"/>
                <a:gd name="T8" fmla="*/ 0 60000 65536"/>
                <a:gd name="T9" fmla="*/ 0 w 336"/>
                <a:gd name="T10" fmla="*/ 0 h 416"/>
                <a:gd name="T11" fmla="*/ 336 w 336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16">
                  <a:moveTo>
                    <a:pt x="0" y="416"/>
                  </a:moveTo>
                  <a:cubicBezTo>
                    <a:pt x="22" y="375"/>
                    <a:pt x="66" y="241"/>
                    <a:pt x="122" y="172"/>
                  </a:cubicBezTo>
                  <a:cubicBezTo>
                    <a:pt x="178" y="103"/>
                    <a:pt x="292" y="36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495800" y="5334000"/>
            <a:ext cx="1143000" cy="1016000"/>
            <a:chOff x="3504" y="3216"/>
            <a:chExt cx="864" cy="768"/>
          </a:xfrm>
        </p:grpSpPr>
        <p:sp>
          <p:nvSpPr>
            <p:cNvPr id="7204" name="Rectangle 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1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1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219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217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2" name="Oval 2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2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2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2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2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Line 46"/>
          <p:cNvSpPr>
            <a:spLocks noChangeShapeType="1"/>
          </p:cNvSpPr>
          <p:nvPr/>
        </p:nvSpPr>
        <p:spPr bwMode="auto">
          <a:xfrm>
            <a:off x="4572000" y="5410200"/>
            <a:ext cx="1524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47"/>
          <p:cNvSpPr txBox="1">
            <a:spLocks noChangeArrowheads="1"/>
          </p:cNvSpPr>
          <p:nvPr/>
        </p:nvSpPr>
        <p:spPr bwMode="auto">
          <a:xfrm>
            <a:off x="2286000" y="3429000"/>
            <a:ext cx="61526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I smite thee with </a:t>
            </a:r>
            <a:r>
              <a:rPr lang="en-US" b="0" i="0" dirty="0" smtClean="0">
                <a:solidFill>
                  <a:srgbClr val="FFC000"/>
                </a:solidFill>
              </a:rPr>
              <a:t>scientific rationality</a:t>
            </a:r>
            <a:r>
              <a:rPr lang="en-US" b="0" i="0" dirty="0" smtClean="0"/>
              <a:t>!</a:t>
            </a:r>
            <a:endParaRPr lang="en-US" b="0" i="0" dirty="0"/>
          </a:p>
        </p:txBody>
      </p:sp>
      <p:sp>
        <p:nvSpPr>
          <p:cNvPr id="7181" name="Freeform 71"/>
          <p:cNvSpPr>
            <a:spLocks/>
          </p:cNvSpPr>
          <p:nvPr/>
        </p:nvSpPr>
        <p:spPr bwMode="auto">
          <a:xfrm>
            <a:off x="4800600" y="5105400"/>
            <a:ext cx="619125" cy="542925"/>
          </a:xfrm>
          <a:custGeom>
            <a:avLst/>
            <a:gdLst>
              <a:gd name="T0" fmla="*/ 38100 w 619124"/>
              <a:gd name="T1" fmla="*/ 305470 h 619125"/>
              <a:gd name="T2" fmla="*/ 340178 w 619124"/>
              <a:gd name="T3" fmla="*/ 305470 h 619125"/>
              <a:gd name="T4" fmla="*/ 478971 w 619124"/>
              <a:gd name="T5" fmla="*/ 384224 h 619125"/>
              <a:gd name="T6" fmla="*/ 454478 w 619124"/>
              <a:gd name="T7" fmla="*/ 534572 h 619125"/>
              <a:gd name="T8" fmla="*/ 585107 w 619124"/>
              <a:gd name="T9" fmla="*/ 434340 h 619125"/>
              <a:gd name="T10" fmla="*/ 560614 w 619124"/>
              <a:gd name="T11" fmla="*/ 190918 h 619125"/>
              <a:gd name="T12" fmla="*/ 544285 w 619124"/>
              <a:gd name="T13" fmla="*/ 40570 h 619125"/>
              <a:gd name="T14" fmla="*/ 111578 w 619124"/>
              <a:gd name="T15" fmla="*/ 40570 h 619125"/>
              <a:gd name="T16" fmla="*/ 38100 w 619124"/>
              <a:gd name="T17" fmla="*/ 305470 h 619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9124" h="619125">
                <a:moveTo>
                  <a:pt x="38100" y="348343"/>
                </a:moveTo>
                <a:cubicBezTo>
                  <a:pt x="76200" y="398689"/>
                  <a:pt x="266700" y="333375"/>
                  <a:pt x="340178" y="348343"/>
                </a:cubicBezTo>
                <a:cubicBezTo>
                  <a:pt x="413656" y="363311"/>
                  <a:pt x="459921" y="394607"/>
                  <a:pt x="478971" y="438150"/>
                </a:cubicBezTo>
                <a:cubicBezTo>
                  <a:pt x="498021" y="481693"/>
                  <a:pt x="436789" y="600075"/>
                  <a:pt x="454478" y="609600"/>
                </a:cubicBezTo>
                <a:cubicBezTo>
                  <a:pt x="472167" y="619125"/>
                  <a:pt x="567418" y="560614"/>
                  <a:pt x="585107" y="495300"/>
                </a:cubicBezTo>
                <a:cubicBezTo>
                  <a:pt x="602796" y="429986"/>
                  <a:pt x="567418" y="292553"/>
                  <a:pt x="560614" y="217714"/>
                </a:cubicBezTo>
                <a:cubicBezTo>
                  <a:pt x="553810" y="142875"/>
                  <a:pt x="619124" y="74839"/>
                  <a:pt x="544285" y="46264"/>
                </a:cubicBezTo>
                <a:cubicBezTo>
                  <a:pt x="469446" y="17689"/>
                  <a:pt x="190499" y="0"/>
                  <a:pt x="111578" y="46264"/>
                </a:cubicBezTo>
                <a:cubicBezTo>
                  <a:pt x="32657" y="92528"/>
                  <a:pt x="0" y="297997"/>
                  <a:pt x="38100" y="348343"/>
                </a:cubicBezTo>
                <a:close/>
              </a:path>
            </a:pathLst>
          </a:cu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61"/>
          <p:cNvSpPr>
            <a:spLocks noChangeArrowheads="1"/>
          </p:cNvSpPr>
          <p:nvPr/>
        </p:nvSpPr>
        <p:spPr bwMode="auto">
          <a:xfrm rot="707700">
            <a:off x="5257800" y="4953000"/>
            <a:ext cx="685800" cy="1371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57800" y="5257800"/>
            <a:ext cx="696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7350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D7350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5257800" y="41910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3" name="Group 311"/>
          <p:cNvGrpSpPr>
            <a:grpSpLocks/>
          </p:cNvGrpSpPr>
          <p:nvPr/>
        </p:nvGrpSpPr>
        <p:grpSpPr bwMode="auto">
          <a:xfrm rot="1833914">
            <a:off x="2998319" y="5173033"/>
            <a:ext cx="1143000" cy="1016000"/>
            <a:chOff x="2256" y="1584"/>
            <a:chExt cx="1059" cy="912"/>
          </a:xfrm>
        </p:grpSpPr>
        <p:sp>
          <p:nvSpPr>
            <p:cNvPr id="104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2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0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Subtle Version</a:t>
            </a:r>
          </a:p>
        </p:txBody>
      </p:sp>
      <p:sp>
        <p:nvSpPr>
          <p:cNvPr id="1879043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Simple data are a 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miracle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the complex theory but not in the simple theory.</a:t>
            </a:r>
          </a:p>
        </p:txBody>
      </p:sp>
      <p:sp>
        <p:nvSpPr>
          <p:cNvPr id="72" name="Oval 4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5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Oval 20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2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24"/>
          <p:cNvGrpSpPr>
            <a:grpSpLocks/>
          </p:cNvGrpSpPr>
          <p:nvPr/>
        </p:nvGrpSpPr>
        <p:grpSpPr bwMode="auto">
          <a:xfrm flipH="1">
            <a:off x="7467600" y="4495800"/>
            <a:ext cx="1212850" cy="1524000"/>
            <a:chOff x="4560" y="912"/>
            <a:chExt cx="764" cy="960"/>
          </a:xfrm>
        </p:grpSpPr>
        <p:sp>
          <p:nvSpPr>
            <p:cNvPr id="80" name="Rectangle 25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26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7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28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29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31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32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33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34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35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36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38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" name="Group 39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102" name="Oval 4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4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" name="Group 42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100" name="Oval 4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Freeform 45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" name="Oval 49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Oval 50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Oval 51"/>
          <p:cNvSpPr>
            <a:spLocks noChangeArrowheads="1"/>
          </p:cNvSpPr>
          <p:nvPr/>
        </p:nvSpPr>
        <p:spPr bwMode="auto">
          <a:xfrm rot="13333582">
            <a:off x="2868947" y="378334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H="1" flipV="1">
            <a:off x="1676400" y="4724400"/>
            <a:ext cx="609600" cy="381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53"/>
          <p:cNvSpPr>
            <a:spLocks noChangeShapeType="1"/>
          </p:cNvSpPr>
          <p:nvPr/>
        </p:nvSpPr>
        <p:spPr bwMode="auto">
          <a:xfrm flipV="1">
            <a:off x="22860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Oval 54"/>
          <p:cNvSpPr>
            <a:spLocks noChangeArrowheads="1"/>
          </p:cNvSpPr>
          <p:nvPr/>
        </p:nvSpPr>
        <p:spPr bwMode="auto">
          <a:xfrm>
            <a:off x="15240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Oval 55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56"/>
          <p:cNvSpPr>
            <a:spLocks noChangeArrowheads="1"/>
          </p:cNvSpPr>
          <p:nvPr/>
        </p:nvSpPr>
        <p:spPr bwMode="auto">
          <a:xfrm rot="13333582">
            <a:off x="2866555" y="416195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62"/>
          <p:cNvSpPr>
            <a:spLocks noChangeArrowheads="1"/>
          </p:cNvSpPr>
          <p:nvPr/>
        </p:nvSpPr>
        <p:spPr bwMode="auto">
          <a:xfrm>
            <a:off x="7467600" y="3962400"/>
            <a:ext cx="1144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Has to be!</a:t>
            </a:r>
          </a:p>
        </p:txBody>
      </p:sp>
      <p:sp>
        <p:nvSpPr>
          <p:cNvPr id="113" name="Line 63"/>
          <p:cNvSpPr>
            <a:spLocks noChangeShapeType="1"/>
          </p:cNvSpPr>
          <p:nvPr/>
        </p:nvSpPr>
        <p:spPr bwMode="auto">
          <a:xfrm flipH="1">
            <a:off x="80010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" name="Group 108"/>
          <p:cNvGrpSpPr>
            <a:grpSpLocks/>
          </p:cNvGrpSpPr>
          <p:nvPr/>
        </p:nvGrpSpPr>
        <p:grpSpPr bwMode="auto">
          <a:xfrm>
            <a:off x="3048000" y="5105400"/>
            <a:ext cx="1066800" cy="947738"/>
            <a:chOff x="1920" y="3216"/>
            <a:chExt cx="672" cy="597"/>
          </a:xfrm>
        </p:grpSpPr>
        <p:sp>
          <p:nvSpPr>
            <p:cNvPr id="115" name="Freeform 86"/>
            <p:cNvSpPr>
              <a:spLocks/>
            </p:cNvSpPr>
            <p:nvPr/>
          </p:nvSpPr>
          <p:spPr bwMode="auto">
            <a:xfrm>
              <a:off x="2072" y="3373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87"/>
            <p:cNvSpPr>
              <a:spLocks noChangeArrowheads="1"/>
            </p:cNvSpPr>
            <p:nvPr/>
          </p:nvSpPr>
          <p:spPr bwMode="auto">
            <a:xfrm rot="1879721">
              <a:off x="1950" y="3467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 rot="-2120236">
              <a:off x="2316" y="3499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89"/>
            <p:cNvSpPr>
              <a:spLocks noChangeArrowheads="1"/>
            </p:cNvSpPr>
            <p:nvPr/>
          </p:nvSpPr>
          <p:spPr bwMode="auto">
            <a:xfrm>
              <a:off x="2316" y="3624"/>
              <a:ext cx="30" cy="15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90"/>
            <p:cNvSpPr>
              <a:spLocks noChangeArrowheads="1"/>
            </p:cNvSpPr>
            <p:nvPr/>
          </p:nvSpPr>
          <p:spPr bwMode="auto">
            <a:xfrm>
              <a:off x="2164" y="3656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91"/>
            <p:cNvSpPr>
              <a:spLocks noChangeArrowheads="1"/>
            </p:cNvSpPr>
            <p:nvPr/>
          </p:nvSpPr>
          <p:spPr bwMode="auto">
            <a:xfrm>
              <a:off x="2103" y="3499"/>
              <a:ext cx="304" cy="1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1" name="AutoShape 92"/>
            <p:cNvSpPr>
              <a:spLocks noChangeArrowheads="1"/>
            </p:cNvSpPr>
            <p:nvPr/>
          </p:nvSpPr>
          <p:spPr bwMode="auto">
            <a:xfrm rot="-2069312">
              <a:off x="2103" y="3216"/>
              <a:ext cx="122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utoShape 93"/>
            <p:cNvSpPr>
              <a:spLocks noChangeArrowheads="1"/>
            </p:cNvSpPr>
            <p:nvPr/>
          </p:nvSpPr>
          <p:spPr bwMode="auto">
            <a:xfrm rot="2069312" flipH="1">
              <a:off x="2286" y="3216"/>
              <a:ext cx="121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94"/>
            <p:cNvSpPr>
              <a:spLocks noChangeArrowheads="1"/>
            </p:cNvSpPr>
            <p:nvPr/>
          </p:nvSpPr>
          <p:spPr bwMode="auto">
            <a:xfrm>
              <a:off x="2133" y="3279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4" name="Group 96"/>
            <p:cNvGrpSpPr>
              <a:grpSpLocks/>
            </p:cNvGrpSpPr>
            <p:nvPr/>
          </p:nvGrpSpPr>
          <p:grpSpPr bwMode="auto">
            <a:xfrm flipH="1">
              <a:off x="2164" y="3310"/>
              <a:ext cx="91" cy="95"/>
              <a:chOff x="3744" y="1776"/>
              <a:chExt cx="336" cy="336"/>
            </a:xfrm>
          </p:grpSpPr>
          <p:sp>
            <p:nvSpPr>
              <p:cNvPr id="133" name="Oval 9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Oval 9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" name="Group 99"/>
            <p:cNvGrpSpPr>
              <a:grpSpLocks/>
            </p:cNvGrpSpPr>
            <p:nvPr/>
          </p:nvGrpSpPr>
          <p:grpSpPr bwMode="auto">
            <a:xfrm flipH="1">
              <a:off x="2286" y="3310"/>
              <a:ext cx="91" cy="95"/>
              <a:chOff x="3744" y="1776"/>
              <a:chExt cx="336" cy="336"/>
            </a:xfrm>
          </p:grpSpPr>
          <p:sp>
            <p:nvSpPr>
              <p:cNvPr id="131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Oval 102"/>
            <p:cNvSpPr>
              <a:spLocks noChangeArrowheads="1"/>
            </p:cNvSpPr>
            <p:nvPr/>
          </p:nvSpPr>
          <p:spPr bwMode="auto">
            <a:xfrm rot="1722357">
              <a:off x="2042" y="371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03"/>
            <p:cNvSpPr>
              <a:spLocks noChangeArrowheads="1"/>
            </p:cNvSpPr>
            <p:nvPr/>
          </p:nvSpPr>
          <p:spPr bwMode="auto">
            <a:xfrm>
              <a:off x="2286" y="375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104"/>
            <p:cNvSpPr>
              <a:spLocks noChangeArrowheads="1"/>
            </p:cNvSpPr>
            <p:nvPr/>
          </p:nvSpPr>
          <p:spPr bwMode="auto">
            <a:xfrm rot="-1373433">
              <a:off x="2501" y="3416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105"/>
            <p:cNvSpPr>
              <a:spLocks noChangeArrowheads="1"/>
            </p:cNvSpPr>
            <p:nvPr/>
          </p:nvSpPr>
          <p:spPr bwMode="auto">
            <a:xfrm rot="-1373433">
              <a:off x="1920" y="3373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06"/>
            <p:cNvSpPr>
              <a:spLocks noChangeShapeType="1"/>
            </p:cNvSpPr>
            <p:nvPr/>
          </p:nvSpPr>
          <p:spPr bwMode="auto">
            <a:xfrm flipV="1">
              <a:off x="2208" y="3408"/>
              <a:ext cx="96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" name="Oval 56"/>
          <p:cNvSpPr>
            <a:spLocks noChangeArrowheads="1"/>
          </p:cNvSpPr>
          <p:nvPr/>
        </p:nvSpPr>
        <p:spPr bwMode="auto">
          <a:xfrm rot="13333582">
            <a:off x="7057556" y="400955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However…</a:t>
            </a:r>
          </a:p>
        </p:txBody>
      </p:sp>
      <p:sp>
        <p:nvSpPr>
          <p:cNvPr id="1881091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correlation would 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be a miracle given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</a:p>
        </p:txBody>
      </p:sp>
      <p:grpSp>
        <p:nvGrpSpPr>
          <p:cNvPr id="20484" name="Group 24"/>
          <p:cNvGrpSpPr>
            <a:grpSpLocks/>
          </p:cNvGrpSpPr>
          <p:nvPr/>
        </p:nvGrpSpPr>
        <p:grpSpPr bwMode="auto">
          <a:xfrm rot="1833914">
            <a:off x="3352800" y="4953000"/>
            <a:ext cx="1066800" cy="947738"/>
            <a:chOff x="2256" y="1584"/>
            <a:chExt cx="1059" cy="912"/>
          </a:xfrm>
        </p:grpSpPr>
        <p:sp>
          <p:nvSpPr>
            <p:cNvPr id="20527" name="Freeform 2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Rectangle 2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2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Rectangle 2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Rectangle 2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Oval 3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533" name="AutoShape 3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AutoShape 3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Oval 3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AutoShape 3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7" name="Group 3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0545" name="Oval 3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6" name="Oval 3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8" name="Group 3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0543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39" name="Oval 4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Oval 4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Oval 4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Oval 4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5" name="Text Box 45"/>
          <p:cNvSpPr txBox="1">
            <a:spLocks noChangeArrowheads="1"/>
          </p:cNvSpPr>
          <p:nvPr/>
        </p:nvSpPr>
        <p:spPr bwMode="auto">
          <a:xfrm>
            <a:off x="3657600" y="3124200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/>
              <a:t>Why not this?</a:t>
            </a:r>
          </a:p>
        </p:txBody>
      </p:sp>
      <p:sp>
        <p:nvSpPr>
          <p:cNvPr id="20486" name="Line 46"/>
          <p:cNvSpPr>
            <a:spLocks noChangeShapeType="1"/>
          </p:cNvSpPr>
          <p:nvPr/>
        </p:nvSpPr>
        <p:spPr bwMode="auto">
          <a:xfrm flipH="1">
            <a:off x="4038600" y="35814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01" name="Group 47"/>
          <p:cNvGrpSpPr>
            <a:grpSpLocks/>
          </p:cNvGrpSpPr>
          <p:nvPr/>
        </p:nvGrpSpPr>
        <p:grpSpPr bwMode="auto">
          <a:xfrm>
            <a:off x="7467600" y="4495800"/>
            <a:ext cx="1212850" cy="1524000"/>
            <a:chOff x="4560" y="912"/>
            <a:chExt cx="764" cy="960"/>
          </a:xfrm>
        </p:grpSpPr>
        <p:sp>
          <p:nvSpPr>
            <p:cNvPr id="20503" name="Rectangle 48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Rectangle 49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50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Rectangle 51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52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53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Rectangle 54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55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56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57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58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59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Freeform 60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61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7" name="Group 62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0525" name="Oval 6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Oval 6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8" name="Group 65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0523" name="Oval 6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Oval 6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19" name="Rectangle 68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69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70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71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  <p:sp>
        <p:nvSpPr>
          <p:cNvPr id="69" name="Oval 49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50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51"/>
          <p:cNvSpPr>
            <a:spLocks noChangeArrowheads="1"/>
          </p:cNvSpPr>
          <p:nvPr/>
        </p:nvSpPr>
        <p:spPr bwMode="auto">
          <a:xfrm rot="13333582">
            <a:off x="2868947" y="378334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52"/>
          <p:cNvSpPr>
            <a:spLocks noChangeShapeType="1"/>
          </p:cNvSpPr>
          <p:nvPr/>
        </p:nvSpPr>
        <p:spPr bwMode="auto">
          <a:xfrm flipH="1">
            <a:off x="1828800" y="5105400"/>
            <a:ext cx="457200" cy="457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53"/>
          <p:cNvSpPr>
            <a:spLocks noChangeShapeType="1"/>
          </p:cNvSpPr>
          <p:nvPr/>
        </p:nvSpPr>
        <p:spPr bwMode="auto">
          <a:xfrm flipV="1">
            <a:off x="22860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Oval 54"/>
          <p:cNvSpPr>
            <a:spLocks noChangeArrowheads="1"/>
          </p:cNvSpPr>
          <p:nvPr/>
        </p:nvSpPr>
        <p:spPr bwMode="auto">
          <a:xfrm>
            <a:off x="1676400" y="5486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55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56"/>
          <p:cNvSpPr>
            <a:spLocks noChangeArrowheads="1"/>
          </p:cNvSpPr>
          <p:nvPr/>
        </p:nvSpPr>
        <p:spPr bwMode="auto">
          <a:xfrm rot="13333582">
            <a:off x="2866555" y="416195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5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Oval 20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22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56"/>
          <p:cNvSpPr>
            <a:spLocks noChangeArrowheads="1"/>
          </p:cNvSpPr>
          <p:nvPr/>
        </p:nvSpPr>
        <p:spPr bwMode="auto">
          <a:xfrm rot="13333582">
            <a:off x="7057556" y="400955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905000" y="4572000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8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5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2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Real Miracle</a:t>
            </a:r>
          </a:p>
        </p:txBody>
      </p:sp>
      <p:sp>
        <p:nvSpPr>
          <p:cNvPr id="1882115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about model: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about parameter setting: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p’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’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 worlds.</a:t>
            </a:r>
            <a:endParaRPr lang="en-US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)) &lt;&lt;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21511" name="Rectangle 29"/>
          <p:cNvSpPr>
            <a:spLocks noChangeArrowheads="1"/>
          </p:cNvSpPr>
          <p:nvPr/>
        </p:nvSpPr>
        <p:spPr bwMode="auto">
          <a:xfrm>
            <a:off x="7086600" y="3698875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30"/>
          <p:cNvSpPr>
            <a:spLocks noChangeArrowheads="1"/>
          </p:cNvSpPr>
          <p:nvPr/>
        </p:nvSpPr>
        <p:spPr bwMode="auto">
          <a:xfrm>
            <a:off x="7086600" y="3394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31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33"/>
          <p:cNvSpPr>
            <a:spLocks noChangeArrowheads="1"/>
          </p:cNvSpPr>
          <p:nvPr/>
        </p:nvSpPr>
        <p:spPr bwMode="auto">
          <a:xfrm>
            <a:off x="7086600" y="24796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34"/>
          <p:cNvSpPr>
            <a:spLocks noChangeArrowheads="1"/>
          </p:cNvSpPr>
          <p:nvPr/>
        </p:nvSpPr>
        <p:spPr bwMode="auto">
          <a:xfrm>
            <a:off x="7086600" y="21748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36"/>
          <p:cNvSpPr>
            <a:spLocks noChangeArrowheads="1"/>
          </p:cNvSpPr>
          <p:nvPr/>
        </p:nvSpPr>
        <p:spPr bwMode="auto">
          <a:xfrm>
            <a:off x="7086600" y="1870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37"/>
          <p:cNvSpPr>
            <a:spLocks noChangeArrowheads="1"/>
          </p:cNvSpPr>
          <p:nvPr/>
        </p:nvSpPr>
        <p:spPr bwMode="auto">
          <a:xfrm>
            <a:off x="7086600" y="1565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21519" name="Text Box 38"/>
          <p:cNvSpPr txBox="1">
            <a:spLocks noChangeArrowheads="1"/>
          </p:cNvSpPr>
          <p:nvPr/>
        </p:nvSpPr>
        <p:spPr bwMode="auto">
          <a:xfrm>
            <a:off x="6781800" y="10668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C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/>
        </p:nvSpPr>
        <p:spPr bwMode="auto">
          <a:xfrm>
            <a:off x="7086600" y="1066800"/>
            <a:ext cx="37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P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/>
        </p:nvSpPr>
        <p:spPr bwMode="auto">
          <a:xfrm>
            <a:off x="7086600" y="3698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1522" name="Text Box 41"/>
          <p:cNvSpPr txBox="1">
            <a:spLocks noChangeArrowheads="1"/>
          </p:cNvSpPr>
          <p:nvPr/>
        </p:nvSpPr>
        <p:spPr bwMode="auto">
          <a:xfrm>
            <a:off x="7086600" y="3394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3" name="Text Box 42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4" name="Text Box 43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5" name="Text Box 44"/>
          <p:cNvSpPr txBox="1">
            <a:spLocks noChangeArrowheads="1"/>
          </p:cNvSpPr>
          <p:nvPr/>
        </p:nvSpPr>
        <p:spPr bwMode="auto">
          <a:xfrm>
            <a:off x="7086600" y="2479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6" name="Text Box 45"/>
          <p:cNvSpPr txBox="1">
            <a:spLocks noChangeArrowheads="1"/>
          </p:cNvSpPr>
          <p:nvPr/>
        </p:nvSpPr>
        <p:spPr bwMode="auto">
          <a:xfrm>
            <a:off x="7086600" y="2174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7" name="Text Box 46"/>
          <p:cNvSpPr txBox="1">
            <a:spLocks noChangeArrowheads="1"/>
          </p:cNvSpPr>
          <p:nvPr/>
        </p:nvSpPr>
        <p:spPr bwMode="auto">
          <a:xfrm>
            <a:off x="7086600" y="1870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8" name="Text Box 47"/>
          <p:cNvSpPr txBox="1">
            <a:spLocks noChangeArrowheads="1"/>
          </p:cNvSpPr>
          <p:nvPr/>
        </p:nvSpPr>
        <p:spPr bwMode="auto">
          <a:xfrm>
            <a:off x="7086600" y="1565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31" name="Text Box 78"/>
          <p:cNvSpPr txBox="1">
            <a:spLocks noChangeArrowheads="1"/>
          </p:cNvSpPr>
          <p:nvPr/>
        </p:nvSpPr>
        <p:spPr bwMode="auto">
          <a:xfrm>
            <a:off x="5638800" y="5181600"/>
            <a:ext cx="3358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Ignorance is knowledge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21532" name="Line 79"/>
          <p:cNvSpPr>
            <a:spLocks noChangeShapeType="1"/>
          </p:cNvSpPr>
          <p:nvPr/>
        </p:nvSpPr>
        <p:spPr bwMode="auto">
          <a:xfrm flipV="1">
            <a:off x="5257800" y="5638800"/>
            <a:ext cx="381000" cy="228600"/>
          </a:xfrm>
          <a:prstGeom prst="line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21533" name="Group 80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1534" name="Rectangle 81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Rectangle 82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Line 83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Rectangle 84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Rectangle 85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Rectangle 86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87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88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89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Oval 90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Oval 91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Oval 92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Freeform 93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Oval 94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48" name="Group 95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556" name="Oval 9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7" name="Oval 9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9" name="Group 98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554" name="Oval 9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Oval 10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0" name="Freeform 101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Rectangle 102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2" name="Line 103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104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0" name="Group 5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1558" name="Freeform 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Rectangle 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Rectangle 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Rectangle 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Rectangle 1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Oval 1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AutoShape 1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AutoShape 1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6" name="Oval 1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AutoShape 1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68" name="Group 1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576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9" name="Group 1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574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5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70" name="Oval 2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1" name="Oval 2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2" name="Oval 2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3" name="Oval 2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= Paradox of Indifference</a:t>
            </a:r>
          </a:p>
        </p:txBody>
      </p:sp>
      <p:sp>
        <p:nvSpPr>
          <p:cNvPr id="1889283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vs.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over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 vs. white.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2" name="Rectangle 28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30"/>
          <p:cNvSpPr>
            <a:spLocks noChangeArrowheads="1"/>
          </p:cNvSpPr>
          <p:nvPr/>
        </p:nvSpPr>
        <p:spPr bwMode="auto">
          <a:xfrm>
            <a:off x="7086600" y="1600200"/>
            <a:ext cx="304800" cy="20986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31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32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35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37"/>
          <p:cNvSpPr>
            <a:spLocks noChangeArrowheads="1"/>
          </p:cNvSpPr>
          <p:nvPr/>
        </p:nvSpPr>
        <p:spPr bwMode="auto">
          <a:xfrm>
            <a:off x="7086600" y="1565275"/>
            <a:ext cx="304800" cy="11779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u="sng"/>
          </a:p>
        </p:txBody>
      </p:sp>
      <p:sp>
        <p:nvSpPr>
          <p:cNvPr id="22538" name="Text Box 42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2539" name="Text Box 43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2540" name="Rectangle 29"/>
          <p:cNvSpPr>
            <a:spLocks noChangeArrowheads="1"/>
          </p:cNvSpPr>
          <p:nvPr/>
        </p:nvSpPr>
        <p:spPr bwMode="auto">
          <a:xfrm>
            <a:off x="7086600" y="2743200"/>
            <a:ext cx="304800" cy="1260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75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2571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1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2589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0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82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2587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83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2" name="Text Box 124"/>
          <p:cNvSpPr txBox="1">
            <a:spLocks noChangeArrowheads="1"/>
          </p:cNvSpPr>
          <p:nvPr/>
        </p:nvSpPr>
        <p:spPr bwMode="auto">
          <a:xfrm>
            <a:off x="381000" y="3500438"/>
            <a:ext cx="5443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 err="1">
                <a:solidFill>
                  <a:schemeClr val="hlink"/>
                </a:solidFill>
              </a:rPr>
              <a:t>Kno</a:t>
            </a:r>
            <a:r>
              <a:rPr lang="en-US" i="0" dirty="0" err="1">
                <a:solidFill>
                  <a:srgbClr val="C0C0C0"/>
                </a:solidFill>
              </a:rPr>
              <a:t>gnorance</a:t>
            </a:r>
            <a:r>
              <a:rPr lang="en-US" b="0" i="0" dirty="0"/>
              <a:t> = </a:t>
            </a:r>
          </a:p>
          <a:p>
            <a:r>
              <a:rPr lang="en-US" b="0" i="0" dirty="0"/>
              <a:t>All the </a:t>
            </a:r>
            <a:r>
              <a:rPr lang="en-US" b="0" i="0" dirty="0" err="1">
                <a:solidFill>
                  <a:schemeClr val="hlink"/>
                </a:solidFill>
              </a:rPr>
              <a:t>priveleges</a:t>
            </a:r>
            <a:r>
              <a:rPr lang="en-US" b="0" i="0" dirty="0"/>
              <a:t> of knowledge</a:t>
            </a:r>
          </a:p>
          <a:p>
            <a:r>
              <a:rPr lang="en-US" b="0" i="0" dirty="0"/>
              <a:t>With none of the </a:t>
            </a:r>
            <a:r>
              <a:rPr lang="en-US" b="0" i="0" dirty="0">
                <a:solidFill>
                  <a:schemeClr val="hlink"/>
                </a:solidFill>
              </a:rPr>
              <a:t>responsibilities</a:t>
            </a:r>
          </a:p>
        </p:txBody>
      </p:sp>
      <p:sp>
        <p:nvSpPr>
          <p:cNvPr id="22543" name="Line 125"/>
          <p:cNvSpPr>
            <a:spLocks noChangeShapeType="1"/>
          </p:cNvSpPr>
          <p:nvPr/>
        </p:nvSpPr>
        <p:spPr bwMode="auto">
          <a:xfrm>
            <a:off x="28194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Text Box 126"/>
          <p:cNvSpPr txBox="1">
            <a:spLocks noChangeArrowheads="1"/>
          </p:cNvSpPr>
          <p:nvPr/>
        </p:nvSpPr>
        <p:spPr bwMode="auto">
          <a:xfrm>
            <a:off x="6324600" y="4419600"/>
            <a:ext cx="1725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I’m for it!</a:t>
            </a:r>
            <a:endParaRPr lang="en-US" b="0" i="0" dirty="0"/>
          </a:p>
        </p:txBody>
      </p:sp>
      <p:sp>
        <p:nvSpPr>
          <p:cNvPr id="22545" name="Line 127"/>
          <p:cNvSpPr>
            <a:spLocks noChangeShapeType="1"/>
          </p:cNvSpPr>
          <p:nvPr/>
        </p:nvSpPr>
        <p:spPr bwMode="auto">
          <a:xfrm flipH="1">
            <a:off x="5562600" y="4953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46" name="Group 128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2547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1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2569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2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2567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3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 Any Event</a:t>
            </a:r>
          </a:p>
        </p:txBody>
      </p:sp>
      <p:sp>
        <p:nvSpPr>
          <p:cNvPr id="1948675" name="Rectangle 3"/>
          <p:cNvSpPr>
            <a:spLocks noChangeArrowheads="1"/>
          </p:cNvSpPr>
          <p:nvPr/>
        </p:nvSpPr>
        <p:spPr bwMode="auto">
          <a:xfrm>
            <a:off x="609600" y="198120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coherentist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foundations of 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Bayesianism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have </a:t>
            </a:r>
            <a:r>
              <a:rPr lang="en-US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nothing to do with short-run truth-conduciveness.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67200" y="4343400"/>
            <a:ext cx="1092200" cy="1371600"/>
            <a:chOff x="4560" y="912"/>
            <a:chExt cx="764" cy="960"/>
          </a:xfrm>
        </p:grpSpPr>
        <p:sp>
          <p:nvSpPr>
            <p:cNvPr id="27677" name="Rectangle 5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Rectangle 6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Line 7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Rectangle 8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9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10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Rectangle 11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2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13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14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15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16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Freeform 17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Oval 18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27691" name="Group 19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7699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92" name="Group 22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7697" name="Oval 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Oval 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93" name="Rectangle 25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Line 26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27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Oval 28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3" name="Group 29"/>
          <p:cNvGrpSpPr>
            <a:grpSpLocks/>
          </p:cNvGrpSpPr>
          <p:nvPr/>
        </p:nvGrpSpPr>
        <p:grpSpPr bwMode="auto">
          <a:xfrm rot="-287336">
            <a:off x="3276600" y="4800600"/>
            <a:ext cx="1066800" cy="946150"/>
            <a:chOff x="2256" y="1584"/>
            <a:chExt cx="1059" cy="912"/>
          </a:xfrm>
        </p:grpSpPr>
        <p:sp>
          <p:nvSpPr>
            <p:cNvPr id="27657" name="Freeform 3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3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3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Rectangle 3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3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3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AutoShape 3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AutoShape 3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Oval 3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AutoShape 3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7" name="Group 4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7675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8" name="Group 4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7673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9" name="Oval 4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4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4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4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4" name="Line 50"/>
          <p:cNvSpPr>
            <a:spLocks noChangeShapeType="1"/>
          </p:cNvSpPr>
          <p:nvPr/>
        </p:nvSpPr>
        <p:spPr bwMode="auto">
          <a:xfrm>
            <a:off x="3200400" y="3581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51"/>
          <p:cNvSpPr txBox="1">
            <a:spLocks noChangeArrowheads="1"/>
          </p:cNvSpPr>
          <p:nvPr/>
        </p:nvSpPr>
        <p:spPr bwMode="auto">
          <a:xfrm>
            <a:off x="4419600" y="35814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0" dirty="0"/>
              <a:t>Not so loud! </a:t>
            </a:r>
          </a:p>
        </p:txBody>
      </p:sp>
      <p:sp>
        <p:nvSpPr>
          <p:cNvPr id="27656" name="Line 52"/>
          <p:cNvSpPr>
            <a:spLocks noChangeShapeType="1"/>
          </p:cNvSpPr>
          <p:nvPr/>
        </p:nvSpPr>
        <p:spPr bwMode="auto">
          <a:xfrm flipH="1">
            <a:off x="4800600" y="4191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9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0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2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0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62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80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8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0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1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3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1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59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1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2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4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2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7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3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1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2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3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5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3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8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5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3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410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15240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15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33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31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36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68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66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Western Epistemology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undermines</a:t>
            </a:r>
            <a:r>
              <a:rPr lang="en-US" dirty="0" smtClean="0"/>
              <a:t> science, so </a:t>
            </a:r>
            <a:r>
              <a:rPr lang="en-US" dirty="0" smtClean="0">
                <a:solidFill>
                  <a:srgbClr val="FFC000"/>
                </a:solidFill>
              </a:rPr>
              <a:t>defeat</a:t>
            </a:r>
            <a:r>
              <a:rPr lang="en-US" dirty="0" smtClean="0"/>
              <a:t> him.</a:t>
            </a:r>
          </a:p>
          <a:p>
            <a:pPr eaLnBrk="1" hangingPunct="1">
              <a:defRPr/>
            </a:pPr>
            <a:r>
              <a:rPr lang="en-US" dirty="0" smtClean="0"/>
              <a:t>Portray him as </a:t>
            </a:r>
            <a:r>
              <a:rPr lang="en-US" dirty="0" smtClean="0">
                <a:solidFill>
                  <a:srgbClr val="FFC000"/>
                </a:solidFill>
              </a:rPr>
              <a:t>weak</a:t>
            </a:r>
            <a:r>
              <a:rPr lang="en-US" dirty="0" smtClean="0"/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9600" y="4572000"/>
            <a:ext cx="946150" cy="1166813"/>
            <a:chOff x="1680" y="2544"/>
            <a:chExt cx="596" cy="735"/>
          </a:xfrm>
        </p:grpSpPr>
        <p:sp>
          <p:nvSpPr>
            <p:cNvPr id="7221" name="Freeform 6"/>
            <p:cNvSpPr>
              <a:spLocks/>
            </p:cNvSpPr>
            <p:nvPr/>
          </p:nvSpPr>
          <p:spPr bwMode="auto">
            <a:xfrm>
              <a:off x="1680" y="2544"/>
              <a:ext cx="596" cy="735"/>
            </a:xfrm>
            <a:custGeom>
              <a:avLst/>
              <a:gdLst>
                <a:gd name="T0" fmla="*/ 105 w 596"/>
                <a:gd name="T1" fmla="*/ 631 h 735"/>
                <a:gd name="T2" fmla="*/ 297 w 596"/>
                <a:gd name="T3" fmla="*/ 247 h 735"/>
                <a:gd name="T4" fmla="*/ 585 w 596"/>
                <a:gd name="T5" fmla="*/ 7 h 735"/>
                <a:gd name="T6" fmla="*/ 233 w 596"/>
                <a:gd name="T7" fmla="*/ 207 h 735"/>
                <a:gd name="T8" fmla="*/ 113 w 596"/>
                <a:gd name="T9" fmla="*/ 583 h 735"/>
                <a:gd name="T10" fmla="*/ 9 w 596"/>
                <a:gd name="T11" fmla="*/ 679 h 735"/>
                <a:gd name="T12" fmla="*/ 57 w 596"/>
                <a:gd name="T13" fmla="*/ 727 h 735"/>
                <a:gd name="T14" fmla="*/ 105 w 596"/>
                <a:gd name="T15" fmla="*/ 631 h 7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6"/>
                <a:gd name="T25" fmla="*/ 0 h 735"/>
                <a:gd name="T26" fmla="*/ 596 w 596"/>
                <a:gd name="T27" fmla="*/ 735 h 7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6" h="735">
                  <a:moveTo>
                    <a:pt x="105" y="631"/>
                  </a:moveTo>
                  <a:cubicBezTo>
                    <a:pt x="145" y="551"/>
                    <a:pt x="217" y="351"/>
                    <a:pt x="297" y="247"/>
                  </a:cubicBezTo>
                  <a:cubicBezTo>
                    <a:pt x="377" y="143"/>
                    <a:pt x="596" y="14"/>
                    <a:pt x="585" y="7"/>
                  </a:cubicBezTo>
                  <a:cubicBezTo>
                    <a:pt x="574" y="0"/>
                    <a:pt x="312" y="111"/>
                    <a:pt x="233" y="207"/>
                  </a:cubicBezTo>
                  <a:cubicBezTo>
                    <a:pt x="154" y="303"/>
                    <a:pt x="150" y="504"/>
                    <a:pt x="113" y="583"/>
                  </a:cubicBezTo>
                  <a:cubicBezTo>
                    <a:pt x="76" y="662"/>
                    <a:pt x="18" y="655"/>
                    <a:pt x="9" y="679"/>
                  </a:cubicBezTo>
                  <a:cubicBezTo>
                    <a:pt x="0" y="703"/>
                    <a:pt x="41" y="735"/>
                    <a:pt x="57" y="727"/>
                  </a:cubicBezTo>
                  <a:cubicBezTo>
                    <a:pt x="73" y="719"/>
                    <a:pt x="65" y="711"/>
                    <a:pt x="105" y="63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7"/>
            <p:cNvSpPr>
              <a:spLocks/>
            </p:cNvSpPr>
            <p:nvPr/>
          </p:nvSpPr>
          <p:spPr bwMode="auto">
            <a:xfrm>
              <a:off x="1832" y="2600"/>
              <a:ext cx="336" cy="416"/>
            </a:xfrm>
            <a:custGeom>
              <a:avLst/>
              <a:gdLst>
                <a:gd name="T0" fmla="*/ 0 w 336"/>
                <a:gd name="T1" fmla="*/ 416 h 416"/>
                <a:gd name="T2" fmla="*/ 122 w 336"/>
                <a:gd name="T3" fmla="*/ 172 h 416"/>
                <a:gd name="T4" fmla="*/ 336 w 336"/>
                <a:gd name="T5" fmla="*/ 0 h 416"/>
                <a:gd name="T6" fmla="*/ 0 60000 65536"/>
                <a:gd name="T7" fmla="*/ 0 60000 65536"/>
                <a:gd name="T8" fmla="*/ 0 60000 65536"/>
                <a:gd name="T9" fmla="*/ 0 w 336"/>
                <a:gd name="T10" fmla="*/ 0 h 416"/>
                <a:gd name="T11" fmla="*/ 336 w 336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16">
                  <a:moveTo>
                    <a:pt x="0" y="416"/>
                  </a:moveTo>
                  <a:cubicBezTo>
                    <a:pt x="22" y="375"/>
                    <a:pt x="66" y="241"/>
                    <a:pt x="122" y="172"/>
                  </a:cubicBezTo>
                  <a:cubicBezTo>
                    <a:pt x="178" y="103"/>
                    <a:pt x="292" y="36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495800" y="5334000"/>
            <a:ext cx="1143000" cy="1016000"/>
            <a:chOff x="3504" y="3216"/>
            <a:chExt cx="864" cy="768"/>
          </a:xfrm>
        </p:grpSpPr>
        <p:sp>
          <p:nvSpPr>
            <p:cNvPr id="7204" name="Rectangle 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1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1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219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217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2" name="Oval 2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2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2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2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2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Line 46"/>
          <p:cNvSpPr>
            <a:spLocks noChangeShapeType="1"/>
          </p:cNvSpPr>
          <p:nvPr/>
        </p:nvSpPr>
        <p:spPr bwMode="auto">
          <a:xfrm>
            <a:off x="4572000" y="5410200"/>
            <a:ext cx="1524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47"/>
          <p:cNvSpPr txBox="1">
            <a:spLocks noChangeArrowheads="1"/>
          </p:cNvSpPr>
          <p:nvPr/>
        </p:nvSpPr>
        <p:spPr bwMode="auto">
          <a:xfrm>
            <a:off x="3962400" y="3429000"/>
            <a:ext cx="3101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You can’t fool me!</a:t>
            </a:r>
            <a:endParaRPr lang="en-US" b="0" i="0" dirty="0"/>
          </a:p>
        </p:txBody>
      </p:sp>
      <p:sp>
        <p:nvSpPr>
          <p:cNvPr id="7181" name="Freeform 71"/>
          <p:cNvSpPr>
            <a:spLocks/>
          </p:cNvSpPr>
          <p:nvPr/>
        </p:nvSpPr>
        <p:spPr bwMode="auto">
          <a:xfrm>
            <a:off x="4800600" y="5105400"/>
            <a:ext cx="619125" cy="542925"/>
          </a:xfrm>
          <a:custGeom>
            <a:avLst/>
            <a:gdLst>
              <a:gd name="T0" fmla="*/ 38100 w 619124"/>
              <a:gd name="T1" fmla="*/ 305470 h 619125"/>
              <a:gd name="T2" fmla="*/ 340178 w 619124"/>
              <a:gd name="T3" fmla="*/ 305470 h 619125"/>
              <a:gd name="T4" fmla="*/ 478971 w 619124"/>
              <a:gd name="T5" fmla="*/ 384224 h 619125"/>
              <a:gd name="T6" fmla="*/ 454478 w 619124"/>
              <a:gd name="T7" fmla="*/ 534572 h 619125"/>
              <a:gd name="T8" fmla="*/ 585107 w 619124"/>
              <a:gd name="T9" fmla="*/ 434340 h 619125"/>
              <a:gd name="T10" fmla="*/ 560614 w 619124"/>
              <a:gd name="T11" fmla="*/ 190918 h 619125"/>
              <a:gd name="T12" fmla="*/ 544285 w 619124"/>
              <a:gd name="T13" fmla="*/ 40570 h 619125"/>
              <a:gd name="T14" fmla="*/ 111578 w 619124"/>
              <a:gd name="T15" fmla="*/ 40570 h 619125"/>
              <a:gd name="T16" fmla="*/ 38100 w 619124"/>
              <a:gd name="T17" fmla="*/ 305470 h 619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9124" h="619125">
                <a:moveTo>
                  <a:pt x="38100" y="348343"/>
                </a:moveTo>
                <a:cubicBezTo>
                  <a:pt x="76200" y="398689"/>
                  <a:pt x="266700" y="333375"/>
                  <a:pt x="340178" y="348343"/>
                </a:cubicBezTo>
                <a:cubicBezTo>
                  <a:pt x="413656" y="363311"/>
                  <a:pt x="459921" y="394607"/>
                  <a:pt x="478971" y="438150"/>
                </a:cubicBezTo>
                <a:cubicBezTo>
                  <a:pt x="498021" y="481693"/>
                  <a:pt x="436789" y="600075"/>
                  <a:pt x="454478" y="609600"/>
                </a:cubicBezTo>
                <a:cubicBezTo>
                  <a:pt x="472167" y="619125"/>
                  <a:pt x="567418" y="560614"/>
                  <a:pt x="585107" y="495300"/>
                </a:cubicBezTo>
                <a:cubicBezTo>
                  <a:pt x="602796" y="429986"/>
                  <a:pt x="567418" y="292553"/>
                  <a:pt x="560614" y="217714"/>
                </a:cubicBezTo>
                <a:cubicBezTo>
                  <a:pt x="553810" y="142875"/>
                  <a:pt x="619124" y="74839"/>
                  <a:pt x="544285" y="46264"/>
                </a:cubicBezTo>
                <a:cubicBezTo>
                  <a:pt x="469446" y="17689"/>
                  <a:pt x="190499" y="0"/>
                  <a:pt x="111578" y="46264"/>
                </a:cubicBezTo>
                <a:cubicBezTo>
                  <a:pt x="32657" y="92528"/>
                  <a:pt x="0" y="297997"/>
                  <a:pt x="38100" y="348343"/>
                </a:cubicBezTo>
                <a:close/>
              </a:path>
            </a:pathLst>
          </a:cu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61"/>
          <p:cNvSpPr>
            <a:spLocks noChangeArrowheads="1"/>
          </p:cNvSpPr>
          <p:nvPr/>
        </p:nvSpPr>
        <p:spPr bwMode="auto">
          <a:xfrm rot="707700">
            <a:off x="5257800" y="4953000"/>
            <a:ext cx="685800" cy="1371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57800" y="5257800"/>
            <a:ext cx="696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7350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D7350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5257800" y="41910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100"/>
          <p:cNvGrpSpPr/>
          <p:nvPr/>
        </p:nvGrpSpPr>
        <p:grpSpPr>
          <a:xfrm>
            <a:off x="3352800" y="5638800"/>
            <a:ext cx="804497" cy="711641"/>
            <a:chOff x="1710103" y="4199206"/>
            <a:chExt cx="2289476" cy="2025223"/>
          </a:xfrm>
        </p:grpSpPr>
        <p:sp>
          <p:nvSpPr>
            <p:cNvPr id="58" name="Freeform 312"/>
            <p:cNvSpPr>
              <a:spLocks/>
            </p:cNvSpPr>
            <p:nvPr/>
          </p:nvSpPr>
          <p:spPr bwMode="auto">
            <a:xfrm rot="21409545">
              <a:off x="2248711" y="4775468"/>
              <a:ext cx="310622" cy="99746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313"/>
            <p:cNvSpPr>
              <a:spLocks noChangeArrowheads="1"/>
            </p:cNvSpPr>
            <p:nvPr/>
          </p:nvSpPr>
          <p:spPr bwMode="auto">
            <a:xfrm rot="1689266">
              <a:off x="1827882" y="5104872"/>
              <a:ext cx="828326" cy="1068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314"/>
            <p:cNvSpPr>
              <a:spLocks noChangeArrowheads="1"/>
            </p:cNvSpPr>
            <p:nvPr/>
          </p:nvSpPr>
          <p:spPr bwMode="auto">
            <a:xfrm rot="19289309">
              <a:off x="3074383" y="5142779"/>
              <a:ext cx="828326" cy="1068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315"/>
            <p:cNvSpPr>
              <a:spLocks noChangeArrowheads="1"/>
            </p:cNvSpPr>
            <p:nvPr/>
          </p:nvSpPr>
          <p:spPr bwMode="auto">
            <a:xfrm rot="21409545">
              <a:off x="3110445" y="5589346"/>
              <a:ext cx="103541" cy="53435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16"/>
            <p:cNvSpPr>
              <a:spLocks noChangeArrowheads="1"/>
            </p:cNvSpPr>
            <p:nvPr/>
          </p:nvSpPr>
          <p:spPr bwMode="auto">
            <a:xfrm rot="21409545">
              <a:off x="2596495" y="5724802"/>
              <a:ext cx="103541" cy="4274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17"/>
            <p:cNvSpPr>
              <a:spLocks noChangeArrowheads="1"/>
            </p:cNvSpPr>
            <p:nvPr/>
          </p:nvSpPr>
          <p:spPr bwMode="auto">
            <a:xfrm rot="21409545">
              <a:off x="2365345" y="5176769"/>
              <a:ext cx="1035408" cy="6412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318"/>
            <p:cNvSpPr>
              <a:spLocks noChangeArrowheads="1"/>
            </p:cNvSpPr>
            <p:nvPr/>
          </p:nvSpPr>
          <p:spPr bwMode="auto">
            <a:xfrm rot="19340233">
              <a:off x="2312562" y="4233606"/>
              <a:ext cx="414163" cy="64122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319"/>
            <p:cNvSpPr>
              <a:spLocks noChangeArrowheads="1"/>
            </p:cNvSpPr>
            <p:nvPr/>
          </p:nvSpPr>
          <p:spPr bwMode="auto">
            <a:xfrm rot="1878857" flipH="1">
              <a:off x="2932853" y="4199206"/>
              <a:ext cx="414163" cy="64122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20"/>
            <p:cNvSpPr>
              <a:spLocks noChangeArrowheads="1"/>
            </p:cNvSpPr>
            <p:nvPr/>
          </p:nvSpPr>
          <p:spPr bwMode="auto">
            <a:xfrm rot="21409545">
              <a:off x="2433379" y="4429656"/>
              <a:ext cx="828326" cy="8549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utoShape 321"/>
            <p:cNvSpPr>
              <a:spLocks noChangeArrowheads="1"/>
            </p:cNvSpPr>
            <p:nvPr/>
          </p:nvSpPr>
          <p:spPr bwMode="auto">
            <a:xfrm rot="5340229" flipV="1">
              <a:off x="2752507" y="4863473"/>
              <a:ext cx="213742" cy="414163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22"/>
            <p:cNvGrpSpPr>
              <a:grpSpLocks/>
            </p:cNvGrpSpPr>
            <p:nvPr/>
          </p:nvGrpSpPr>
          <p:grpSpPr bwMode="auto">
            <a:xfrm rot="21409545">
              <a:off x="2528282" y="4545373"/>
              <a:ext cx="310622" cy="320613"/>
              <a:chOff x="3744" y="1776"/>
              <a:chExt cx="336" cy="336"/>
            </a:xfrm>
          </p:grpSpPr>
          <p:sp>
            <p:nvSpPr>
              <p:cNvPr id="76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25"/>
            <p:cNvGrpSpPr>
              <a:grpSpLocks/>
            </p:cNvGrpSpPr>
            <p:nvPr/>
          </p:nvGrpSpPr>
          <p:grpSpPr bwMode="auto">
            <a:xfrm rot="21409545">
              <a:off x="2941809" y="4522440"/>
              <a:ext cx="310622" cy="320613"/>
              <a:chOff x="3744" y="1776"/>
              <a:chExt cx="336" cy="336"/>
            </a:xfrm>
          </p:grpSpPr>
          <p:sp>
            <p:nvSpPr>
              <p:cNvPr id="74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Oval 328"/>
            <p:cNvSpPr>
              <a:spLocks noChangeArrowheads="1"/>
            </p:cNvSpPr>
            <p:nvPr/>
          </p:nvSpPr>
          <p:spPr bwMode="auto">
            <a:xfrm rot="1531902">
              <a:off x="2188567" y="5949846"/>
              <a:ext cx="517704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29"/>
            <p:cNvSpPr>
              <a:spLocks noChangeArrowheads="1"/>
            </p:cNvSpPr>
            <p:nvPr/>
          </p:nvSpPr>
          <p:spPr bwMode="auto">
            <a:xfrm rot="21409545">
              <a:off x="3021540" y="6010687"/>
              <a:ext cx="517704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330"/>
            <p:cNvSpPr>
              <a:spLocks noChangeArrowheads="1"/>
            </p:cNvSpPr>
            <p:nvPr/>
          </p:nvSpPr>
          <p:spPr bwMode="auto">
            <a:xfrm rot="20036112">
              <a:off x="3688957" y="4842166"/>
              <a:ext cx="310622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331"/>
            <p:cNvSpPr>
              <a:spLocks noChangeArrowheads="1"/>
            </p:cNvSpPr>
            <p:nvPr/>
          </p:nvSpPr>
          <p:spPr bwMode="auto">
            <a:xfrm rot="20036112">
              <a:off x="1710103" y="4804736"/>
              <a:ext cx="310622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40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1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41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5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3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7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6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4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55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7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5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9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8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6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5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55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102" name="Freeform 101"/>
          <p:cNvSpPr/>
          <p:nvPr/>
        </p:nvSpPr>
        <p:spPr bwMode="auto">
          <a:xfrm>
            <a:off x="2815389" y="2560721"/>
            <a:ext cx="4018548" cy="345506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648952 h 3455067"/>
              <a:gd name="connsiteX1" fmla="*/ 0 w 4018548"/>
              <a:gd name="connsiteY1" fmla="*/ 3455067 h 3455067"/>
              <a:gd name="connsiteX2" fmla="*/ 689811 w 4018548"/>
              <a:gd name="connsiteY2" fmla="*/ 2620878 h 3455067"/>
              <a:gd name="connsiteX3" fmla="*/ 2366211 w 4018548"/>
              <a:gd name="connsiteY3" fmla="*/ 868278 h 3455067"/>
              <a:gd name="connsiteX4" fmla="*/ 2009274 w 4018548"/>
              <a:gd name="connsiteY4" fmla="*/ 110289 h 3455067"/>
              <a:gd name="connsiteX5" fmla="*/ 3332748 w 4018548"/>
              <a:gd name="connsiteY5" fmla="*/ 1530015 h 3455067"/>
              <a:gd name="connsiteX6" fmla="*/ 4018548 w 4018548"/>
              <a:gd name="connsiteY6" fmla="*/ 3382878 h 345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8548" h="3455067">
                <a:moveTo>
                  <a:pt x="1431758" y="2648952"/>
                </a:moveTo>
                <a:cubicBezTo>
                  <a:pt x="803108" y="3033962"/>
                  <a:pt x="174458" y="3418972"/>
                  <a:pt x="0" y="3455067"/>
                </a:cubicBezTo>
                <a:cubicBezTo>
                  <a:pt x="62163" y="3150267"/>
                  <a:pt x="295443" y="3052009"/>
                  <a:pt x="689811" y="2620878"/>
                </a:cubicBezTo>
                <a:cubicBezTo>
                  <a:pt x="1084179" y="2189747"/>
                  <a:pt x="2095501" y="1327483"/>
                  <a:pt x="2366211" y="868278"/>
                </a:cubicBezTo>
                <a:cubicBezTo>
                  <a:pt x="2199775" y="425115"/>
                  <a:pt x="1848185" y="0"/>
                  <a:pt x="2009274" y="110289"/>
                </a:cubicBezTo>
                <a:cubicBezTo>
                  <a:pt x="2170363" y="220578"/>
                  <a:pt x="2997869" y="984584"/>
                  <a:pt x="3332748" y="1530015"/>
                </a:cubicBezTo>
                <a:cubicBezTo>
                  <a:pt x="3667627" y="2075447"/>
                  <a:pt x="3843087" y="2729162"/>
                  <a:pt x="4018548" y="3382878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But So Would Other Methods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343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6576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200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410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5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6" name="Oval 65"/>
          <p:cNvSpPr/>
          <p:nvPr/>
        </p:nvSpPr>
        <p:spPr bwMode="auto">
          <a:xfrm>
            <a:off x="5105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5791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943600" y="4800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>
            <a:off x="2815389" y="2540001"/>
            <a:ext cx="4018548" cy="352658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3280611 w 4018548"/>
              <a:gd name="connsiteY0" fmla="*/ 2211805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3280611 w 4018548"/>
              <a:gd name="connsiteY0" fmla="*/ 2211805 h 3401594"/>
              <a:gd name="connsiteX1" fmla="*/ 1792706 w 4018548"/>
              <a:gd name="connsiteY1" fmla="*/ 2821405 h 3401594"/>
              <a:gd name="connsiteX2" fmla="*/ 0 w 4018548"/>
              <a:gd name="connsiteY2" fmla="*/ 3350794 h 3401594"/>
              <a:gd name="connsiteX3" fmla="*/ 689811 w 4018548"/>
              <a:gd name="connsiteY3" fmla="*/ 2516605 h 3401594"/>
              <a:gd name="connsiteX4" fmla="*/ 2719137 w 4018548"/>
              <a:gd name="connsiteY4" fmla="*/ 1389647 h 3401594"/>
              <a:gd name="connsiteX5" fmla="*/ 2009274 w 4018548"/>
              <a:gd name="connsiteY5" fmla="*/ 6016 h 3401594"/>
              <a:gd name="connsiteX6" fmla="*/ 3332748 w 4018548"/>
              <a:gd name="connsiteY6" fmla="*/ 1425742 h 3401594"/>
              <a:gd name="connsiteX7" fmla="*/ 4018548 w 4018548"/>
              <a:gd name="connsiteY7" fmla="*/ 3278605 h 3401594"/>
              <a:gd name="connsiteX0" fmla="*/ 3280611 w 4018548"/>
              <a:gd name="connsiteY0" fmla="*/ 2211805 h 3401594"/>
              <a:gd name="connsiteX1" fmla="*/ 1375611 w 4018548"/>
              <a:gd name="connsiteY1" fmla="*/ 2592805 h 3401594"/>
              <a:gd name="connsiteX2" fmla="*/ 0 w 4018548"/>
              <a:gd name="connsiteY2" fmla="*/ 3350794 h 3401594"/>
              <a:gd name="connsiteX3" fmla="*/ 689811 w 4018548"/>
              <a:gd name="connsiteY3" fmla="*/ 2516605 h 3401594"/>
              <a:gd name="connsiteX4" fmla="*/ 2719137 w 4018548"/>
              <a:gd name="connsiteY4" fmla="*/ 1389647 h 3401594"/>
              <a:gd name="connsiteX5" fmla="*/ 2009274 w 4018548"/>
              <a:gd name="connsiteY5" fmla="*/ 6016 h 3401594"/>
              <a:gd name="connsiteX6" fmla="*/ 3332748 w 4018548"/>
              <a:gd name="connsiteY6" fmla="*/ 1425742 h 3401594"/>
              <a:gd name="connsiteX7" fmla="*/ 4018548 w 4018548"/>
              <a:gd name="connsiteY7" fmla="*/ 3278605 h 3401594"/>
              <a:gd name="connsiteX0" fmla="*/ 3280611 w 4018548"/>
              <a:gd name="connsiteY0" fmla="*/ 2211805 h 3401594"/>
              <a:gd name="connsiteX1" fmla="*/ 2622885 w 4018548"/>
              <a:gd name="connsiteY1" fmla="*/ 2340142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3280611 w 4018548"/>
              <a:gd name="connsiteY0" fmla="*/ 2211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3280611 w 4018548"/>
              <a:gd name="connsiteY0" fmla="*/ 2211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2671011 w 4018548"/>
              <a:gd name="connsiteY0" fmla="*/ 2592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689811 w 4018548"/>
              <a:gd name="connsiteY4" fmla="*/ 2641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689811 w 4018548"/>
              <a:gd name="connsiteY4" fmla="*/ 2641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42630"/>
              <a:gd name="connsiteX1" fmla="*/ 2671011 w 4018548"/>
              <a:gd name="connsiteY1" fmla="*/ 2641599 h 3542630"/>
              <a:gd name="connsiteX2" fmla="*/ 1832811 w 4018548"/>
              <a:gd name="connsiteY2" fmla="*/ 3403599 h 3542630"/>
              <a:gd name="connsiteX3" fmla="*/ 0 w 4018548"/>
              <a:gd name="connsiteY3" fmla="*/ 3475788 h 3542630"/>
              <a:gd name="connsiteX4" fmla="*/ 1070811 w 4018548"/>
              <a:gd name="connsiteY4" fmla="*/ 2260599 h 3542630"/>
              <a:gd name="connsiteX5" fmla="*/ 3280611 w 4018548"/>
              <a:gd name="connsiteY5" fmla="*/ 2336799 h 3542630"/>
              <a:gd name="connsiteX6" fmla="*/ 2009274 w 4018548"/>
              <a:gd name="connsiteY6" fmla="*/ 131010 h 3542630"/>
              <a:gd name="connsiteX7" fmla="*/ 3332748 w 4018548"/>
              <a:gd name="connsiteY7" fmla="*/ 1550736 h 3542630"/>
              <a:gd name="connsiteX8" fmla="*/ 4018548 w 4018548"/>
              <a:gd name="connsiteY8" fmla="*/ 3403599 h 3542630"/>
              <a:gd name="connsiteX0" fmla="*/ 2671011 w 4018548"/>
              <a:gd name="connsiteY0" fmla="*/ 2717799 h 3526588"/>
              <a:gd name="connsiteX1" fmla="*/ 3204411 w 4018548"/>
              <a:gd name="connsiteY1" fmla="*/ 3479799 h 3526588"/>
              <a:gd name="connsiteX2" fmla="*/ 1832811 w 4018548"/>
              <a:gd name="connsiteY2" fmla="*/ 34035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1832811 w 4018548"/>
              <a:gd name="connsiteY2" fmla="*/ 34035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1985211 w 4018548"/>
              <a:gd name="connsiteY2" fmla="*/ 34797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070811 w 4018548"/>
              <a:gd name="connsiteY5" fmla="*/ 22605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489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8548" h="3526588">
                <a:moveTo>
                  <a:pt x="3128211" y="3403599"/>
                </a:moveTo>
                <a:lnTo>
                  <a:pt x="3204411" y="3479799"/>
                </a:lnTo>
                <a:cubicBezTo>
                  <a:pt x="3198395" y="3485815"/>
                  <a:pt x="3255211" y="3479799"/>
                  <a:pt x="3052011" y="3479799"/>
                </a:cubicBezTo>
                <a:lnTo>
                  <a:pt x="1985211" y="3479799"/>
                </a:lnTo>
                <a:cubicBezTo>
                  <a:pt x="1476543" y="3479131"/>
                  <a:pt x="183816" y="3526588"/>
                  <a:pt x="0" y="3475788"/>
                </a:cubicBezTo>
                <a:cubicBezTo>
                  <a:pt x="62163" y="3170988"/>
                  <a:pt x="872959" y="2574756"/>
                  <a:pt x="1451811" y="2489199"/>
                </a:cubicBezTo>
                <a:cubicBezTo>
                  <a:pt x="2030663" y="2403642"/>
                  <a:pt x="2953754" y="2447088"/>
                  <a:pt x="3280611" y="2336799"/>
                </a:cubicBezTo>
                <a:cubicBezTo>
                  <a:pt x="3114175" y="1893636"/>
                  <a:pt x="2000585" y="262020"/>
                  <a:pt x="2009274" y="131010"/>
                </a:cubicBezTo>
                <a:cubicBezTo>
                  <a:pt x="2017963" y="0"/>
                  <a:pt x="2997869" y="1005305"/>
                  <a:pt x="3332748" y="1550736"/>
                </a:cubicBezTo>
                <a:cubicBezTo>
                  <a:pt x="3667627" y="2096168"/>
                  <a:pt x="3843087" y="2749883"/>
                  <a:pt x="4018548" y="34035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 of Bayesian Approach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Prior-based</a:t>
            </a:r>
            <a:r>
              <a:rPr lang="en-US" dirty="0" smtClean="0"/>
              <a:t> explanations of Ockham’s razor are </a:t>
            </a:r>
            <a:r>
              <a:rPr lang="en-US" dirty="0" smtClean="0">
                <a:solidFill>
                  <a:srgbClr val="FFC000"/>
                </a:solidFill>
              </a:rPr>
              <a:t>circular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Convergence-based</a:t>
            </a:r>
            <a:r>
              <a:rPr lang="en-US" dirty="0" smtClean="0"/>
              <a:t> explanations of Ockham’s razor </a:t>
            </a:r>
            <a:r>
              <a:rPr lang="en-US" dirty="0" smtClean="0">
                <a:solidFill>
                  <a:srgbClr val="FFC000"/>
                </a:solidFill>
              </a:rPr>
              <a:t>fail to single out </a:t>
            </a:r>
            <a:r>
              <a:rPr lang="en-US" dirty="0" smtClean="0"/>
              <a:t>Ockham’s razor.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2. Risk Minimization</a:t>
            </a:r>
          </a:p>
        </p:txBody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Ockham’s razor minimizes expected distance of empirical estimates from the true value.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5850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55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5867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6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5865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6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60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5863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1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5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5847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Text Box 28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Unconstrained Estimates</a:t>
            </a:r>
          </a:p>
        </p:txBody>
      </p:sp>
      <p:sp>
        <p:nvSpPr>
          <p:cNvPr id="183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are </a:t>
            </a:r>
            <a:r>
              <a:rPr lang="en-US" smtClean="0">
                <a:solidFill>
                  <a:schemeClr val="hlink"/>
                </a:solidFill>
              </a:rPr>
              <a:t>Centered</a:t>
            </a:r>
            <a:r>
              <a:rPr lang="en-US" smtClean="0"/>
              <a:t> on truth but </a:t>
            </a:r>
            <a:r>
              <a:rPr lang="en-US" smtClean="0">
                <a:solidFill>
                  <a:schemeClr val="hlink"/>
                </a:solidFill>
              </a:rPr>
              <a:t>spread</a:t>
            </a:r>
            <a:r>
              <a:rPr lang="en-US" smtClean="0"/>
              <a:t> around it.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6885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90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6902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3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91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6900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1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92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5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6898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96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9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6882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0" name="Oval 28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29"/>
          <p:cNvSpPr>
            <a:spLocks noChangeArrowheads="1"/>
          </p:cNvSpPr>
          <p:nvPr/>
        </p:nvSpPr>
        <p:spPr bwMode="auto">
          <a:xfrm>
            <a:off x="5867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30"/>
          <p:cNvSpPr>
            <a:spLocks noChangeArrowheads="1"/>
          </p:cNvSpPr>
          <p:nvPr/>
        </p:nvSpPr>
        <p:spPr bwMode="auto">
          <a:xfrm>
            <a:off x="57150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31"/>
          <p:cNvSpPr>
            <a:spLocks noChangeArrowheads="1"/>
          </p:cNvSpPr>
          <p:nvPr/>
        </p:nvSpPr>
        <p:spPr bwMode="auto">
          <a:xfrm>
            <a:off x="5486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32"/>
          <p:cNvSpPr>
            <a:spLocks noChangeArrowheads="1"/>
          </p:cNvSpPr>
          <p:nvPr/>
        </p:nvSpPr>
        <p:spPr bwMode="auto">
          <a:xfrm>
            <a:off x="5562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33"/>
          <p:cNvSpPr>
            <a:spLocks noChangeArrowheads="1"/>
          </p:cNvSpPr>
          <p:nvPr/>
        </p:nvSpPr>
        <p:spPr bwMode="auto">
          <a:xfrm>
            <a:off x="5791200" y="4953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Oval 34"/>
          <p:cNvSpPr>
            <a:spLocks noChangeArrowheads="1"/>
          </p:cNvSpPr>
          <p:nvPr/>
        </p:nvSpPr>
        <p:spPr bwMode="auto">
          <a:xfrm>
            <a:off x="5638800" y="44958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35"/>
          <p:cNvSpPr>
            <a:spLocks noChangeArrowheads="1"/>
          </p:cNvSpPr>
          <p:nvPr/>
        </p:nvSpPr>
        <p:spPr bwMode="auto">
          <a:xfrm>
            <a:off x="55626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36"/>
          <p:cNvSpPr>
            <a:spLocks noChangeArrowheads="1"/>
          </p:cNvSpPr>
          <p:nvPr/>
        </p:nvSpPr>
        <p:spPr bwMode="auto">
          <a:xfrm>
            <a:off x="5943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37"/>
          <p:cNvSpPr>
            <a:spLocks noChangeArrowheads="1"/>
          </p:cNvSpPr>
          <p:nvPr/>
        </p:nvSpPr>
        <p:spPr bwMode="auto">
          <a:xfrm>
            <a:off x="52578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Text Box 38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36881" name="Rectangle 39"/>
          <p:cNvSpPr>
            <a:spLocks noChangeArrowheads="1"/>
          </p:cNvSpPr>
          <p:nvPr/>
        </p:nvSpPr>
        <p:spPr bwMode="auto">
          <a:xfrm>
            <a:off x="2209800" y="53340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i="0"/>
              <a:t>Unconstrained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183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Off-center</a:t>
            </a:r>
            <a:r>
              <a:rPr lang="en-US" smtClean="0"/>
              <a:t> but </a:t>
            </a:r>
            <a:r>
              <a:rPr lang="en-US" smtClean="0">
                <a:solidFill>
                  <a:schemeClr val="hlink"/>
                </a:solidFill>
              </a:rPr>
              <a:t>less spread.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7901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06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7918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7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7916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8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11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7914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12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7898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4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29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  <p:sp>
        <p:nvSpPr>
          <p:cNvPr id="37896" name="Text Box 30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1834016" name="Rectangle 32"/>
          <p:cNvSpPr>
            <a:spLocks noRot="1"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Constrained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8222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2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8240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3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8238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34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248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justifies</a:t>
            </a:r>
            <a:r>
              <a:rPr lang="en-US" dirty="0" smtClean="0"/>
              <a:t> science with his </a:t>
            </a:r>
            <a:r>
              <a:rPr lang="en-US" dirty="0" smtClean="0">
                <a:solidFill>
                  <a:srgbClr val="FFC000"/>
                </a:solidFill>
              </a:rPr>
              <a:t>strength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C00"/>
                </a:solidFill>
              </a:rPr>
              <a:t>Stronger</a:t>
            </a:r>
            <a:r>
              <a:rPr lang="en-US" dirty="0" smtClean="0"/>
              <a:t> demons justify </a:t>
            </a:r>
            <a:r>
              <a:rPr lang="en-US" dirty="0" smtClean="0">
                <a:solidFill>
                  <a:srgbClr val="FFCC00"/>
                </a:solidFill>
              </a:rPr>
              <a:t>weaker</a:t>
            </a:r>
            <a:r>
              <a:rPr lang="en-US" dirty="0" smtClean="0"/>
              <a:t> inferences!</a:t>
            </a:r>
          </a:p>
        </p:txBody>
      </p:sp>
      <p:grpSp>
        <p:nvGrpSpPr>
          <p:cNvPr id="8200" name="Group 58"/>
          <p:cNvGrpSpPr>
            <a:grpSpLocks/>
          </p:cNvGrpSpPr>
          <p:nvPr/>
        </p:nvGrpSpPr>
        <p:grpSpPr bwMode="auto">
          <a:xfrm>
            <a:off x="3581400" y="3200400"/>
            <a:ext cx="1143000" cy="1006475"/>
            <a:chOff x="7315200" y="2667000"/>
            <a:chExt cx="1143000" cy="1006475"/>
          </a:xfrm>
        </p:grpSpPr>
        <p:sp>
          <p:nvSpPr>
            <p:cNvPr id="8202" name="Oval 26"/>
            <p:cNvSpPr>
              <a:spLocks noChangeArrowheads="1"/>
            </p:cNvSpPr>
            <p:nvPr/>
          </p:nvSpPr>
          <p:spPr bwMode="auto">
            <a:xfrm rot="-1373433">
              <a:off x="7315200" y="2843919"/>
              <a:ext cx="137474" cy="11270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27"/>
            <p:cNvSpPr>
              <a:spLocks noChangeArrowheads="1"/>
            </p:cNvSpPr>
            <p:nvPr/>
          </p:nvSpPr>
          <p:spPr bwMode="auto">
            <a:xfrm rot="1879721">
              <a:off x="7378045" y="3028702"/>
              <a:ext cx="409804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28"/>
            <p:cNvSpPr>
              <a:spLocks noChangeArrowheads="1"/>
            </p:cNvSpPr>
            <p:nvPr/>
          </p:nvSpPr>
          <p:spPr bwMode="auto">
            <a:xfrm rot="-2120236">
              <a:off x="7994715" y="3087675"/>
              <a:ext cx="408495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29"/>
            <p:cNvSpPr>
              <a:spLocks noChangeArrowheads="1"/>
            </p:cNvSpPr>
            <p:nvPr/>
          </p:nvSpPr>
          <p:spPr bwMode="auto">
            <a:xfrm>
              <a:off x="7994715" y="3322257"/>
              <a:ext cx="49753" cy="2922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30"/>
            <p:cNvSpPr>
              <a:spLocks noChangeArrowheads="1"/>
            </p:cNvSpPr>
            <p:nvPr/>
          </p:nvSpPr>
          <p:spPr bwMode="auto">
            <a:xfrm>
              <a:off x="7736788" y="3381230"/>
              <a:ext cx="51062" cy="2332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7634664" y="3087675"/>
              <a:ext cx="513237" cy="3512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32"/>
            <p:cNvSpPr>
              <a:spLocks noChangeArrowheads="1"/>
            </p:cNvSpPr>
            <p:nvPr/>
          </p:nvSpPr>
          <p:spPr bwMode="auto">
            <a:xfrm>
              <a:off x="7671324" y="2667000"/>
              <a:ext cx="411113" cy="46916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39"/>
            <p:cNvSpPr>
              <a:spLocks noChangeArrowheads="1"/>
            </p:cNvSpPr>
            <p:nvPr/>
          </p:nvSpPr>
          <p:spPr bwMode="auto">
            <a:xfrm rot="1722357">
              <a:off x="7531231" y="3497866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40"/>
            <p:cNvSpPr>
              <a:spLocks noChangeArrowheads="1"/>
            </p:cNvSpPr>
            <p:nvPr/>
          </p:nvSpPr>
          <p:spPr bwMode="auto">
            <a:xfrm>
              <a:off x="7942344" y="3556839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41"/>
            <p:cNvSpPr>
              <a:spLocks noChangeArrowheads="1"/>
            </p:cNvSpPr>
            <p:nvPr/>
          </p:nvSpPr>
          <p:spPr bwMode="auto">
            <a:xfrm rot="-1373433">
              <a:off x="8303705" y="2934345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42"/>
            <p:cNvSpPr>
              <a:spLocks noChangeArrowheads="1"/>
            </p:cNvSpPr>
            <p:nvPr/>
          </p:nvSpPr>
          <p:spPr bwMode="auto">
            <a:xfrm rot="-1373433">
              <a:off x="7326984" y="2853093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43"/>
            <p:cNvSpPr>
              <a:spLocks/>
            </p:cNvSpPr>
            <p:nvPr/>
          </p:nvSpPr>
          <p:spPr bwMode="auto">
            <a:xfrm>
              <a:off x="7829746" y="3044428"/>
              <a:ext cx="78557" cy="41936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4" name="Group 33"/>
            <p:cNvGrpSpPr>
              <a:grpSpLocks/>
            </p:cNvGrpSpPr>
            <p:nvPr/>
          </p:nvGrpSpPr>
          <p:grpSpPr bwMode="auto">
            <a:xfrm rot="19540723" flipV="1">
              <a:off x="7960797" y="2771523"/>
              <a:ext cx="154641" cy="175443"/>
              <a:chOff x="3801" y="3295"/>
              <a:chExt cx="118" cy="134"/>
            </a:xfrm>
          </p:grpSpPr>
          <p:sp>
            <p:nvSpPr>
              <p:cNvPr id="8218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5" name="Group 33"/>
            <p:cNvGrpSpPr>
              <a:grpSpLocks/>
            </p:cNvGrpSpPr>
            <p:nvPr/>
          </p:nvGrpSpPr>
          <p:grpSpPr bwMode="auto">
            <a:xfrm rot="19540723" flipV="1">
              <a:off x="7732198" y="2771522"/>
              <a:ext cx="154641" cy="175443"/>
              <a:chOff x="3801" y="3295"/>
              <a:chExt cx="118" cy="134"/>
            </a:xfrm>
          </p:grpSpPr>
          <p:sp>
            <p:nvSpPr>
              <p:cNvPr id="8216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Off-center</a:t>
            </a:r>
            <a:r>
              <a:rPr lang="en-US" smtClean="0"/>
              <a:t> but </a:t>
            </a:r>
            <a:r>
              <a:rPr lang="en-US" smtClean="0">
                <a:solidFill>
                  <a:schemeClr val="hlink"/>
                </a:solidFill>
              </a:rPr>
              <a:t>less spread</a:t>
            </a:r>
          </a:p>
          <a:p>
            <a:pPr eaLnBrk="1" hangingPunct="1">
              <a:defRPr/>
            </a:pPr>
            <a:r>
              <a:rPr lang="en-US" smtClean="0"/>
              <a:t>Overall improvement in </a:t>
            </a:r>
            <a:r>
              <a:rPr lang="en-US" smtClean="0">
                <a:solidFill>
                  <a:schemeClr val="hlink"/>
                </a:solidFill>
              </a:rPr>
              <a:t>expected distance</a:t>
            </a:r>
            <a:r>
              <a:rPr lang="en-US" smtClean="0"/>
              <a:t> from truth…</a:t>
            </a:r>
          </a:p>
        </p:txBody>
      </p:sp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8932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37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8949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0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8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8947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8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9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42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8945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43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6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8929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30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31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38920" name="Oval 33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34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35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36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37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Oval 38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39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1835049" name="Rectangle 4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Constrained Estimates</a:t>
            </a:r>
          </a:p>
        </p:txBody>
      </p:sp>
      <p:sp>
        <p:nvSpPr>
          <p:cNvPr id="38928" name="Text Box 42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Doesn’t Find True </a:t>
            </a:r>
            <a:r>
              <a:rPr lang="en-US" smtClean="0">
                <a:solidFill>
                  <a:schemeClr val="hlink"/>
                </a:solidFill>
              </a:rPr>
              <a:t>Theory</a:t>
            </a:r>
          </a:p>
        </p:txBody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False</a:t>
            </a:r>
            <a:r>
              <a:rPr lang="en-US" dirty="0" smtClean="0">
                <a:solidFill>
                  <a:schemeClr val="tx2"/>
                </a:solidFill>
              </a:rPr>
              <a:t> theories that aren’t too false theory typically predict more accurately than the true theory.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9977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9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82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9994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5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3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9992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3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84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87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9990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1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88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1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9974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2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30"/>
          <p:cNvSpPr txBox="1">
            <a:spLocks noChangeArrowheads="1"/>
          </p:cNvSpPr>
          <p:nvPr/>
        </p:nvSpPr>
        <p:spPr bwMode="auto">
          <a:xfrm>
            <a:off x="6172200" y="2867025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0"/>
              <a:t>Four eyes!</a:t>
            </a:r>
          </a:p>
        </p:txBody>
      </p:sp>
      <p:sp>
        <p:nvSpPr>
          <p:cNvPr id="39944" name="Line 31"/>
          <p:cNvSpPr>
            <a:spLocks noChangeShapeType="1"/>
          </p:cNvSpPr>
          <p:nvPr/>
        </p:nvSpPr>
        <p:spPr bwMode="auto">
          <a:xfrm flipH="1">
            <a:off x="5791200" y="3352800"/>
            <a:ext cx="838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Oval 32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33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34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35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Oval 36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Oval 37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Oval 38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2" name="Group 39"/>
          <p:cNvGrpSpPr>
            <a:grpSpLocks/>
          </p:cNvGrpSpPr>
          <p:nvPr/>
        </p:nvGrpSpPr>
        <p:grpSpPr bwMode="auto">
          <a:xfrm rot="-287336">
            <a:off x="5562600" y="4422775"/>
            <a:ext cx="381000" cy="609600"/>
            <a:chOff x="2256" y="1584"/>
            <a:chExt cx="1059" cy="912"/>
          </a:xfrm>
        </p:grpSpPr>
        <p:sp>
          <p:nvSpPr>
            <p:cNvPr id="39954" name="Freeform 4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Rectangle 4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4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Rectangle 4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Rectangle 4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Oval 4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AutoShape 4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AutoShape 4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Oval 4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AutoShape 4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64" name="Group 5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39972" name="Oval 5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3" name="Oval 5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5" name="Group 5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39970" name="Oval 5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1" name="Oval 5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66" name="Oval 5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Oval 5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5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Oval 5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3" name="Text Box 60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00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When Theory Doesn’t Matter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Predicting lung cancer from ash trays.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895600" y="2895600"/>
            <a:ext cx="3733800" cy="2743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flipV="1">
            <a:off x="3429000" y="3657600"/>
            <a:ext cx="274320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6482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191000" y="4572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343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6482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38862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00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When Theory Does Matter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Predicting </a:t>
            </a:r>
            <a:r>
              <a:rPr lang="en-US" b="0" i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effectiveness</a:t>
            </a: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of a </a:t>
            </a:r>
            <a:r>
              <a:rPr lang="en-US" b="0" i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ban</a:t>
            </a: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on ash trays.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95600" y="2895600"/>
            <a:ext cx="3733800" cy="2743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334000" y="4876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00600" y="4953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5105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19600" y="4953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054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429000" y="3657600"/>
            <a:ext cx="274320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Correlation </a:t>
            </a:r>
            <a:r>
              <a:rPr lang="en-US" dirty="0" smtClean="0">
                <a:solidFill>
                  <a:schemeClr val="hlink"/>
                </a:solidFill>
              </a:rPr>
              <a:t>does</a:t>
            </a:r>
            <a:r>
              <a:rPr lang="en-US" dirty="0" smtClean="0"/>
              <a:t> imply causation if there are multiple variables, some of which are common effects.  </a:t>
            </a:r>
            <a:r>
              <a:rPr lang="en-US" sz="2400" dirty="0" smtClean="0"/>
              <a:t>[Pearl, </a:t>
            </a:r>
            <a:r>
              <a:rPr lang="en-US" sz="2400" dirty="0" err="1" smtClean="0"/>
              <a:t>Spirtes</a:t>
            </a:r>
            <a:r>
              <a:rPr lang="en-US" sz="2400" dirty="0" smtClean="0"/>
              <a:t>, </a:t>
            </a:r>
            <a:r>
              <a:rPr lang="en-US" sz="2400" dirty="0" err="1" smtClean="0"/>
              <a:t>Glymour</a:t>
            </a:r>
            <a:r>
              <a:rPr lang="en-US" sz="2400" dirty="0" smtClean="0"/>
              <a:t> and </a:t>
            </a:r>
            <a:r>
              <a:rPr lang="en-US" sz="2400" dirty="0" err="1" smtClean="0"/>
              <a:t>Scheines</a:t>
            </a:r>
            <a:r>
              <a:rPr lang="en-US" sz="2400" dirty="0" smtClean="0"/>
              <a:t>, etc.]</a:t>
            </a:r>
          </a:p>
        </p:txBody>
      </p:sp>
      <p:sp>
        <p:nvSpPr>
          <p:cNvPr id="1920037" name="Rectangle 3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Great News</a:t>
            </a:r>
          </a:p>
        </p:txBody>
      </p:sp>
      <p:sp>
        <p:nvSpPr>
          <p:cNvPr id="46084" name="Line 39"/>
          <p:cNvSpPr>
            <a:spLocks noChangeShapeType="1"/>
          </p:cNvSpPr>
          <p:nvPr/>
        </p:nvSpPr>
        <p:spPr bwMode="auto">
          <a:xfrm flipV="1">
            <a:off x="2438400" y="41910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40"/>
          <p:cNvSpPr>
            <a:spLocks noChangeShapeType="1"/>
          </p:cNvSpPr>
          <p:nvPr/>
        </p:nvSpPr>
        <p:spPr bwMode="auto">
          <a:xfrm>
            <a:off x="2438400" y="3505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41"/>
          <p:cNvSpPr>
            <a:spLocks noChangeShapeType="1"/>
          </p:cNvSpPr>
          <p:nvPr/>
        </p:nvSpPr>
        <p:spPr bwMode="auto">
          <a:xfrm flipV="1">
            <a:off x="5105400" y="4038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Text Box 42"/>
          <p:cNvSpPr txBox="1">
            <a:spLocks noChangeArrowheads="1"/>
          </p:cNvSpPr>
          <p:nvPr/>
        </p:nvSpPr>
        <p:spPr bwMode="auto">
          <a:xfrm>
            <a:off x="457200" y="31242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46088" name="Text Box 43"/>
          <p:cNvSpPr txBox="1">
            <a:spLocks noChangeArrowheads="1"/>
          </p:cNvSpPr>
          <p:nvPr/>
        </p:nvSpPr>
        <p:spPr bwMode="auto">
          <a:xfrm>
            <a:off x="457200" y="44196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46089" name="Text Box 44"/>
          <p:cNvSpPr txBox="1">
            <a:spLocks noChangeArrowheads="1"/>
          </p:cNvSpPr>
          <p:nvPr/>
        </p:nvSpPr>
        <p:spPr bwMode="auto">
          <a:xfrm>
            <a:off x="3200400" y="3733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46090" name="Text Box 45"/>
          <p:cNvSpPr txBox="1">
            <a:spLocks noChangeArrowheads="1"/>
          </p:cNvSpPr>
          <p:nvPr/>
        </p:nvSpPr>
        <p:spPr bwMode="auto">
          <a:xfrm>
            <a:off x="6096000" y="37338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Joint distribution </a:t>
            </a:r>
            <a:r>
              <a:rPr lang="en-US" i="1" dirty="0" smtClean="0"/>
              <a:t>p</a:t>
            </a:r>
            <a:r>
              <a:rPr lang="en-US" dirty="0" smtClean="0"/>
              <a:t> is</a:t>
            </a:r>
            <a:r>
              <a:rPr lang="en-US" dirty="0" smtClean="0">
                <a:solidFill>
                  <a:schemeClr val="hlink"/>
                </a:solidFill>
              </a:rPr>
              <a:t> causally compatible </a:t>
            </a:r>
            <a:r>
              <a:rPr lang="en-US" dirty="0" smtClean="0"/>
              <a:t>with causal network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Causal Markov Condition:  </a:t>
            </a:r>
            <a:r>
              <a:rPr lang="en-US" dirty="0" smtClean="0"/>
              <a:t>each variable </a:t>
            </a:r>
            <a:r>
              <a:rPr lang="en-US" i="1" dirty="0" smtClean="0"/>
              <a:t>X</a:t>
            </a:r>
            <a:r>
              <a:rPr lang="en-US" dirty="0" smtClean="0"/>
              <a:t> is independent of its non-effects given its immediate causes.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Faithfulness Condition:  </a:t>
            </a:r>
            <a:r>
              <a:rPr lang="en-US" dirty="0" smtClean="0"/>
              <a:t>no other conditional independence relations hold in </a:t>
            </a:r>
            <a:r>
              <a:rPr lang="en-US" i="1" dirty="0" smtClean="0"/>
              <a:t>p</a:t>
            </a:r>
            <a:r>
              <a:rPr lang="en-US" dirty="0" smtClean="0"/>
              <a:t>.  </a:t>
            </a:r>
          </a:p>
        </p:txBody>
      </p:sp>
      <p:sp>
        <p:nvSpPr>
          <p:cNvPr id="192102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9"/>
          <p:cNvSpPr>
            <a:spLocks noChangeArrowheads="1"/>
          </p:cNvSpPr>
          <p:nvPr/>
        </p:nvSpPr>
        <p:spPr bwMode="auto">
          <a:xfrm>
            <a:off x="2362200" y="1905000"/>
            <a:ext cx="762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46"/>
          <p:cNvSpPr>
            <a:spLocks noChangeArrowheads="1"/>
          </p:cNvSpPr>
          <p:nvPr/>
        </p:nvSpPr>
        <p:spPr bwMode="auto">
          <a:xfrm>
            <a:off x="1524000" y="3352800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7"/>
          <p:cNvSpPr>
            <a:spLocks noChangeArrowheads="1"/>
          </p:cNvSpPr>
          <p:nvPr/>
        </p:nvSpPr>
        <p:spPr bwMode="auto">
          <a:xfrm>
            <a:off x="1143000" y="3810000"/>
            <a:ext cx="1219200" cy="457200"/>
          </a:xfrm>
          <a:prstGeom prst="cloudCallout">
            <a:avLst>
              <a:gd name="adj1" fmla="val -25000"/>
              <a:gd name="adj2" fmla="val 53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8133" name="Text Box 48"/>
          <p:cNvSpPr txBox="1">
            <a:spLocks noChangeArrowheads="1"/>
          </p:cNvSpPr>
          <p:nvPr/>
        </p:nvSpPr>
        <p:spPr bwMode="auto">
          <a:xfrm>
            <a:off x="533400" y="3733800"/>
            <a:ext cx="619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F1</a:t>
            </a:r>
          </a:p>
        </p:txBody>
      </p:sp>
      <p:grpSp>
        <p:nvGrpSpPr>
          <p:cNvPr id="48134" name="Group 39"/>
          <p:cNvGrpSpPr>
            <a:grpSpLocks/>
          </p:cNvGrpSpPr>
          <p:nvPr/>
        </p:nvGrpSpPr>
        <p:grpSpPr bwMode="auto">
          <a:xfrm>
            <a:off x="2590800" y="3352800"/>
            <a:ext cx="1838325" cy="960438"/>
            <a:chOff x="1248" y="2784"/>
            <a:chExt cx="1158" cy="605"/>
          </a:xfrm>
        </p:grpSpPr>
        <p:sp>
          <p:nvSpPr>
            <p:cNvPr id="48166" name="Rectangle 34"/>
            <p:cNvSpPr>
              <a:spLocks noChangeArrowheads="1"/>
            </p:cNvSpPr>
            <p:nvPr/>
          </p:nvSpPr>
          <p:spPr bwMode="auto">
            <a:xfrm>
              <a:off x="1488" y="2784"/>
              <a:ext cx="14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AutoShape 35"/>
            <p:cNvSpPr>
              <a:spLocks noChangeArrowheads="1"/>
            </p:cNvSpPr>
            <p:nvPr/>
          </p:nvSpPr>
          <p:spPr bwMode="auto">
            <a:xfrm>
              <a:off x="1248" y="3072"/>
              <a:ext cx="768" cy="288"/>
            </a:xfrm>
            <a:prstGeom prst="cloudCallout">
              <a:avLst>
                <a:gd name="adj1" fmla="val -25000"/>
                <a:gd name="adj2" fmla="val 534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8168" name="Text Box 38"/>
            <p:cNvSpPr txBox="1">
              <a:spLocks noChangeArrowheads="1"/>
            </p:cNvSpPr>
            <p:nvPr/>
          </p:nvSpPr>
          <p:spPr bwMode="auto">
            <a:xfrm>
              <a:off x="2016" y="3024"/>
              <a:ext cx="3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F2</a:t>
              </a:r>
            </a:p>
          </p:txBody>
        </p:sp>
      </p:grpSp>
      <p:sp>
        <p:nvSpPr>
          <p:cNvPr id="19394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Tell-tale Correlations</a:t>
            </a:r>
          </a:p>
        </p:txBody>
      </p:sp>
      <p:sp>
        <p:nvSpPr>
          <p:cNvPr id="48136" name="Oval 11"/>
          <p:cNvSpPr>
            <a:spLocks noChangeArrowheads="1"/>
          </p:cNvSpPr>
          <p:nvPr/>
        </p:nvSpPr>
        <p:spPr bwMode="auto">
          <a:xfrm>
            <a:off x="5943600" y="2514600"/>
            <a:ext cx="457200" cy="3810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10"/>
          <p:cNvSpPr>
            <a:spLocks noChangeArrowheads="1"/>
          </p:cNvSpPr>
          <p:nvPr/>
        </p:nvSpPr>
        <p:spPr bwMode="auto">
          <a:xfrm>
            <a:off x="7315200" y="2514600"/>
            <a:ext cx="457200" cy="3810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6172200" y="2514600"/>
            <a:ext cx="13716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9" name="Group 53"/>
          <p:cNvGrpSpPr>
            <a:grpSpLocks/>
          </p:cNvGrpSpPr>
          <p:nvPr/>
        </p:nvGrpSpPr>
        <p:grpSpPr bwMode="auto">
          <a:xfrm>
            <a:off x="6705600" y="2438400"/>
            <a:ext cx="381000" cy="990600"/>
            <a:chOff x="4224" y="1536"/>
            <a:chExt cx="240" cy="624"/>
          </a:xfrm>
        </p:grpSpPr>
        <p:sp>
          <p:nvSpPr>
            <p:cNvPr id="48164" name="Oval 8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Rectangle 7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6172200" y="2209800"/>
            <a:ext cx="2286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7315200" y="2209800"/>
            <a:ext cx="2286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5638800" y="2057400"/>
            <a:ext cx="8382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7239000" y="2057400"/>
            <a:ext cx="8382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6781800" y="3429000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AutoShape 18"/>
          <p:cNvSpPr>
            <a:spLocks noChangeArrowheads="1"/>
          </p:cNvSpPr>
          <p:nvPr/>
        </p:nvSpPr>
        <p:spPr bwMode="auto">
          <a:xfrm>
            <a:off x="6400800" y="3886200"/>
            <a:ext cx="1219200" cy="457200"/>
          </a:xfrm>
          <a:prstGeom prst="cloudCallout">
            <a:avLst>
              <a:gd name="adj1" fmla="val -25000"/>
              <a:gd name="adj2" fmla="val 53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8146" name="Text Box 19"/>
          <p:cNvSpPr txBox="1">
            <a:spLocks noChangeArrowheads="1"/>
          </p:cNvSpPr>
          <p:nvPr/>
        </p:nvSpPr>
        <p:spPr bwMode="auto">
          <a:xfrm>
            <a:off x="5699125" y="1327150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8147" name="Text Box 20"/>
          <p:cNvSpPr txBox="1">
            <a:spLocks noChangeArrowheads="1"/>
          </p:cNvSpPr>
          <p:nvPr/>
        </p:nvSpPr>
        <p:spPr bwMode="auto">
          <a:xfrm>
            <a:off x="7391400" y="1295400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8148" name="Text Box 21"/>
          <p:cNvSpPr txBox="1">
            <a:spLocks noChangeArrowheads="1"/>
          </p:cNvSpPr>
          <p:nvPr/>
        </p:nvSpPr>
        <p:spPr bwMode="auto">
          <a:xfrm>
            <a:off x="7620000" y="381000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8149" name="Text Box 23"/>
          <p:cNvSpPr txBox="1">
            <a:spLocks noChangeArrowheads="1"/>
          </p:cNvSpPr>
          <p:nvPr/>
        </p:nvSpPr>
        <p:spPr bwMode="auto">
          <a:xfrm>
            <a:off x="5410200" y="4500563"/>
            <a:ext cx="26289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Given F,  </a:t>
            </a:r>
          </a:p>
          <a:p>
            <a:r>
              <a:rPr lang="en-US" b="0"/>
              <a:t>H gives </a:t>
            </a:r>
          </a:p>
          <a:p>
            <a:r>
              <a:rPr lang="en-US" b="0"/>
              <a:t>some info about C</a:t>
            </a:r>
          </a:p>
          <a:p>
            <a:r>
              <a:rPr lang="en-US" b="0">
                <a:solidFill>
                  <a:schemeClr val="hlink"/>
                </a:solidFill>
              </a:rPr>
              <a:t>(Faithfulness)</a:t>
            </a:r>
          </a:p>
        </p:txBody>
      </p:sp>
      <p:sp>
        <p:nvSpPr>
          <p:cNvPr id="48150" name="Oval 28"/>
          <p:cNvSpPr>
            <a:spLocks noChangeArrowheads="1"/>
          </p:cNvSpPr>
          <p:nvPr/>
        </p:nvSpPr>
        <p:spPr bwMode="auto">
          <a:xfrm>
            <a:off x="2209800" y="2133600"/>
            <a:ext cx="381000" cy="457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40"/>
          <p:cNvSpPr>
            <a:spLocks noChangeArrowheads="1"/>
          </p:cNvSpPr>
          <p:nvPr/>
        </p:nvSpPr>
        <p:spPr bwMode="auto">
          <a:xfrm>
            <a:off x="1676400" y="2590800"/>
            <a:ext cx="13716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50"/>
          <p:cNvSpPr>
            <a:spLocks noChangeArrowheads="1"/>
          </p:cNvSpPr>
          <p:nvPr/>
        </p:nvSpPr>
        <p:spPr bwMode="auto">
          <a:xfrm>
            <a:off x="1905000" y="1752600"/>
            <a:ext cx="9906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51"/>
          <p:cNvSpPr>
            <a:spLocks noChangeArrowheads="1"/>
          </p:cNvSpPr>
          <p:nvPr/>
        </p:nvSpPr>
        <p:spPr bwMode="auto">
          <a:xfrm>
            <a:off x="2057400" y="1143000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8154" name="Text Box 52"/>
          <p:cNvSpPr txBox="1">
            <a:spLocks noChangeArrowheads="1"/>
          </p:cNvSpPr>
          <p:nvPr/>
        </p:nvSpPr>
        <p:spPr bwMode="auto">
          <a:xfrm>
            <a:off x="533400" y="4576763"/>
            <a:ext cx="28321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Given C, </a:t>
            </a:r>
          </a:p>
          <a:p>
            <a:r>
              <a:rPr lang="en-US" b="0"/>
              <a:t>F1 gives no further </a:t>
            </a:r>
          </a:p>
          <a:p>
            <a:r>
              <a:rPr lang="en-US" b="0"/>
              <a:t>info about F2</a:t>
            </a:r>
          </a:p>
          <a:p>
            <a:r>
              <a:rPr lang="en-US" b="0">
                <a:solidFill>
                  <a:schemeClr val="hlink"/>
                </a:solidFill>
              </a:rPr>
              <a:t>(Markov)</a:t>
            </a:r>
          </a:p>
        </p:txBody>
      </p:sp>
      <p:sp>
        <p:nvSpPr>
          <p:cNvPr id="48155" name="Rectangle 44"/>
          <p:cNvSpPr>
            <a:spLocks noChangeArrowheads="1"/>
          </p:cNvSpPr>
          <p:nvPr/>
        </p:nvSpPr>
        <p:spPr bwMode="auto">
          <a:xfrm>
            <a:off x="2895600" y="2895600"/>
            <a:ext cx="381000" cy="533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43"/>
          <p:cNvSpPr>
            <a:spLocks noChangeArrowheads="1"/>
          </p:cNvSpPr>
          <p:nvPr/>
        </p:nvSpPr>
        <p:spPr bwMode="auto">
          <a:xfrm>
            <a:off x="1447800" y="2971800"/>
            <a:ext cx="3810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57" name="Group 54"/>
          <p:cNvGrpSpPr>
            <a:grpSpLocks/>
          </p:cNvGrpSpPr>
          <p:nvPr/>
        </p:nvGrpSpPr>
        <p:grpSpPr bwMode="auto">
          <a:xfrm>
            <a:off x="2895600" y="2438400"/>
            <a:ext cx="381000" cy="990600"/>
            <a:chOff x="4224" y="1536"/>
            <a:chExt cx="240" cy="624"/>
          </a:xfrm>
        </p:grpSpPr>
        <p:sp>
          <p:nvSpPr>
            <p:cNvPr id="48162" name="Oval 55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Rectangle 56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58" name="Group 57"/>
          <p:cNvGrpSpPr>
            <a:grpSpLocks/>
          </p:cNvGrpSpPr>
          <p:nvPr/>
        </p:nvGrpSpPr>
        <p:grpSpPr bwMode="auto">
          <a:xfrm>
            <a:off x="1447800" y="2438400"/>
            <a:ext cx="381000" cy="990600"/>
            <a:chOff x="4224" y="1536"/>
            <a:chExt cx="240" cy="624"/>
          </a:xfrm>
        </p:grpSpPr>
        <p:sp>
          <p:nvSpPr>
            <p:cNvPr id="48160" name="Oval 58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Rectangle 59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2209800" y="2362200"/>
            <a:ext cx="3810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 Applications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01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Linear Causal Case:</a:t>
            </a:r>
            <a:r>
              <a:rPr lang="en-US" smtClean="0"/>
              <a:t>  each variable </a:t>
            </a:r>
            <a:r>
              <a:rPr lang="en-US" i="1" smtClean="0"/>
              <a:t>X</a:t>
            </a:r>
            <a:r>
              <a:rPr lang="en-US" smtClean="0"/>
              <a:t> is a linear function of its parents and a normally distributed hidden variable called an “error term”.  The error terms are mutually independent.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Discrete Multinomial Case:</a:t>
            </a:r>
            <a:r>
              <a:rPr lang="en-US" smtClean="0"/>
              <a:t>  each variable </a:t>
            </a:r>
            <a:r>
              <a:rPr lang="en-US" i="1" smtClean="0"/>
              <a:t>X</a:t>
            </a:r>
            <a:r>
              <a:rPr lang="en-US" smtClean="0"/>
              <a:t> takes on a finite range of values.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1252" name="Rectangle 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3" name="Rectangle 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4" name="Line 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5" name="Rectangle 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Rectangle 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Rectangle 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Rectangle 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Oval 1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Oval 1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Oval 1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Oval 1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3" name="Oval 1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4" name="Freeform 1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5" name="Oval 1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66" name="Group 1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1274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5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7" name="Group 2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1272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68" name="Rectangle 2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9" name="Line 2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0" name="Line 2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1" name="Oval 2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7739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Catch</a:t>
            </a:r>
          </a:p>
        </p:txBody>
      </p:sp>
      <p:sp>
        <p:nvSpPr>
          <p:cNvPr id="51204" name="Freeform 105"/>
          <p:cNvSpPr>
            <a:spLocks/>
          </p:cNvSpPr>
          <p:nvPr/>
        </p:nvSpPr>
        <p:spPr bwMode="auto">
          <a:xfrm rot="-287336">
            <a:off x="2160588" y="5611813"/>
            <a:ext cx="146050" cy="465137"/>
          </a:xfrm>
          <a:custGeom>
            <a:avLst/>
            <a:gdLst>
              <a:gd name="T0" fmla="*/ 528 w 528"/>
              <a:gd name="T1" fmla="*/ 384 h 448"/>
              <a:gd name="T2" fmla="*/ 96 w 528"/>
              <a:gd name="T3" fmla="*/ 384 h 448"/>
              <a:gd name="T4" fmla="*/ 0 w 528"/>
              <a:gd name="T5" fmla="*/ 0 h 448"/>
              <a:gd name="T6" fmla="*/ 0 60000 65536"/>
              <a:gd name="T7" fmla="*/ 0 60000 65536"/>
              <a:gd name="T8" fmla="*/ 0 60000 65536"/>
              <a:gd name="T9" fmla="*/ 0 w 528"/>
              <a:gd name="T10" fmla="*/ 0 h 448"/>
              <a:gd name="T11" fmla="*/ 528 w 5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Rectangle 106"/>
          <p:cNvSpPr>
            <a:spLocks noChangeArrowheads="1"/>
          </p:cNvSpPr>
          <p:nvPr/>
        </p:nvSpPr>
        <p:spPr bwMode="auto">
          <a:xfrm rot="1592386">
            <a:off x="1963738" y="5767388"/>
            <a:ext cx="387350" cy="49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07"/>
          <p:cNvSpPr>
            <a:spLocks noChangeArrowheads="1"/>
          </p:cNvSpPr>
          <p:nvPr/>
        </p:nvSpPr>
        <p:spPr bwMode="auto">
          <a:xfrm rot="-2407571">
            <a:off x="2546350" y="5767388"/>
            <a:ext cx="387350" cy="5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08"/>
          <p:cNvSpPr>
            <a:spLocks noChangeArrowheads="1"/>
          </p:cNvSpPr>
          <p:nvPr/>
        </p:nvSpPr>
        <p:spPr bwMode="auto">
          <a:xfrm rot="-287336">
            <a:off x="2571750" y="5981700"/>
            <a:ext cx="47625" cy="249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109"/>
          <p:cNvSpPr>
            <a:spLocks noChangeArrowheads="1"/>
          </p:cNvSpPr>
          <p:nvPr/>
        </p:nvSpPr>
        <p:spPr bwMode="auto">
          <a:xfrm rot="-287336">
            <a:off x="2333625" y="6049963"/>
            <a:ext cx="47625" cy="200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110"/>
          <p:cNvSpPr>
            <a:spLocks noChangeArrowheads="1"/>
          </p:cNvSpPr>
          <p:nvPr/>
        </p:nvSpPr>
        <p:spPr bwMode="auto">
          <a:xfrm rot="-287336">
            <a:off x="2219325" y="5791200"/>
            <a:ext cx="482600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111"/>
          <p:cNvSpPr>
            <a:spLocks noChangeArrowheads="1"/>
          </p:cNvSpPr>
          <p:nvPr/>
        </p:nvSpPr>
        <p:spPr bwMode="auto">
          <a:xfrm rot="-2356648">
            <a:off x="2182813" y="5357813"/>
            <a:ext cx="193675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112"/>
          <p:cNvSpPr>
            <a:spLocks noChangeArrowheads="1"/>
          </p:cNvSpPr>
          <p:nvPr/>
        </p:nvSpPr>
        <p:spPr bwMode="auto">
          <a:xfrm rot="1781977" flipH="1">
            <a:off x="2471738" y="5334000"/>
            <a:ext cx="192087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13"/>
          <p:cNvSpPr>
            <a:spLocks noChangeArrowheads="1"/>
          </p:cNvSpPr>
          <p:nvPr/>
        </p:nvSpPr>
        <p:spPr bwMode="auto">
          <a:xfrm rot="-287336">
            <a:off x="2241550" y="5445125"/>
            <a:ext cx="387350" cy="398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utoShape 114"/>
          <p:cNvSpPr>
            <a:spLocks noChangeArrowheads="1"/>
          </p:cNvSpPr>
          <p:nvPr/>
        </p:nvSpPr>
        <p:spPr bwMode="auto">
          <a:xfrm rot="-5437109">
            <a:off x="2395538" y="5646738"/>
            <a:ext cx="98425" cy="1936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4" name="Group 115"/>
          <p:cNvGrpSpPr>
            <a:grpSpLocks/>
          </p:cNvGrpSpPr>
          <p:nvPr/>
        </p:nvGrpSpPr>
        <p:grpSpPr bwMode="auto">
          <a:xfrm rot="-287336">
            <a:off x="2286000" y="5500688"/>
            <a:ext cx="144463" cy="149225"/>
            <a:chOff x="3744" y="1776"/>
            <a:chExt cx="336" cy="336"/>
          </a:xfrm>
        </p:grpSpPr>
        <p:sp>
          <p:nvSpPr>
            <p:cNvPr id="51250" name="Oval 116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1" name="Oval 117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15" name="Group 118"/>
          <p:cNvGrpSpPr>
            <a:grpSpLocks/>
          </p:cNvGrpSpPr>
          <p:nvPr/>
        </p:nvGrpSpPr>
        <p:grpSpPr bwMode="auto">
          <a:xfrm rot="-287336">
            <a:off x="2478088" y="5484813"/>
            <a:ext cx="144462" cy="149225"/>
            <a:chOff x="3744" y="1776"/>
            <a:chExt cx="336" cy="336"/>
          </a:xfrm>
        </p:grpSpPr>
        <p:sp>
          <p:nvSpPr>
            <p:cNvPr id="51248" name="Oval 119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9" name="Oval 120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6" name="Oval 121"/>
          <p:cNvSpPr>
            <a:spLocks noChangeArrowheads="1"/>
          </p:cNvSpPr>
          <p:nvPr/>
        </p:nvSpPr>
        <p:spPr bwMode="auto">
          <a:xfrm rot="1435021">
            <a:off x="2144713" y="6157913"/>
            <a:ext cx="241300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22"/>
          <p:cNvSpPr>
            <a:spLocks noChangeArrowheads="1"/>
          </p:cNvSpPr>
          <p:nvPr/>
        </p:nvSpPr>
        <p:spPr bwMode="auto">
          <a:xfrm rot="-287336">
            <a:off x="2533650" y="6175375"/>
            <a:ext cx="241300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23"/>
          <p:cNvSpPr>
            <a:spLocks noChangeArrowheads="1"/>
          </p:cNvSpPr>
          <p:nvPr/>
        </p:nvSpPr>
        <p:spPr bwMode="auto">
          <a:xfrm rot="-1660768">
            <a:off x="2830513" y="5622925"/>
            <a:ext cx="144462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24"/>
          <p:cNvSpPr>
            <a:spLocks noChangeArrowheads="1"/>
          </p:cNvSpPr>
          <p:nvPr/>
        </p:nvSpPr>
        <p:spPr bwMode="auto">
          <a:xfrm rot="-1660768">
            <a:off x="1905000" y="5632450"/>
            <a:ext cx="14446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25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Line 126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127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Text Box 129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1224" name="Text Box 130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1225" name="Text Box 131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1226" name="Text Box 132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1227" name="Rectangle 136"/>
          <p:cNvSpPr>
            <a:spLocks noChangeArrowheads="1"/>
          </p:cNvSpPr>
          <p:nvPr/>
        </p:nvSpPr>
        <p:spPr bwMode="auto">
          <a:xfrm>
            <a:off x="5486400" y="41910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It’s full of protein C!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1228" name="Line 137"/>
          <p:cNvSpPr>
            <a:spLocks noChangeShapeType="1"/>
          </p:cNvSpPr>
          <p:nvPr/>
        </p:nvSpPr>
        <p:spPr bwMode="auto">
          <a:xfrm>
            <a:off x="2286000" y="4724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Rectangle 138"/>
          <p:cNvSpPr>
            <a:spLocks noChangeArrowheads="1"/>
          </p:cNvSpPr>
          <p:nvPr/>
        </p:nvSpPr>
        <p:spPr bwMode="auto">
          <a:xfrm>
            <a:off x="685800" y="4191000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English Breakfast?</a:t>
            </a:r>
          </a:p>
        </p:txBody>
      </p:sp>
      <p:sp>
        <p:nvSpPr>
          <p:cNvPr id="51230" name="Line 139"/>
          <p:cNvSpPr>
            <a:spLocks noChangeShapeType="1"/>
          </p:cNvSpPr>
          <p:nvPr/>
        </p:nvSpPr>
        <p:spPr bwMode="auto">
          <a:xfrm>
            <a:off x="6477000" y="4876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31" name="Group 140"/>
          <p:cNvGrpSpPr>
            <a:grpSpLocks/>
          </p:cNvGrpSpPr>
          <p:nvPr/>
        </p:nvGrpSpPr>
        <p:grpSpPr bwMode="auto">
          <a:xfrm>
            <a:off x="4419600" y="5715000"/>
            <a:ext cx="1778000" cy="939800"/>
            <a:chOff x="2304" y="3456"/>
            <a:chExt cx="1120" cy="592"/>
          </a:xfrm>
        </p:grpSpPr>
        <p:sp>
          <p:nvSpPr>
            <p:cNvPr id="51232" name="Freeform 141"/>
            <p:cNvSpPr>
              <a:spLocks/>
            </p:cNvSpPr>
            <p:nvPr/>
          </p:nvSpPr>
          <p:spPr bwMode="auto">
            <a:xfrm>
              <a:off x="2544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Freeform 142"/>
            <p:cNvSpPr>
              <a:spLocks/>
            </p:cNvSpPr>
            <p:nvPr/>
          </p:nvSpPr>
          <p:spPr bwMode="auto">
            <a:xfrm>
              <a:off x="2592" y="3648"/>
              <a:ext cx="768" cy="336"/>
            </a:xfrm>
            <a:custGeom>
              <a:avLst/>
              <a:gdLst>
                <a:gd name="T0" fmla="*/ 0 w 768"/>
                <a:gd name="T1" fmla="*/ 24 h 216"/>
                <a:gd name="T2" fmla="*/ 96 w 768"/>
                <a:gd name="T3" fmla="*/ 168 h 216"/>
                <a:gd name="T4" fmla="*/ 336 w 768"/>
                <a:gd name="T5" fmla="*/ 216 h 216"/>
                <a:gd name="T6" fmla="*/ 624 w 768"/>
                <a:gd name="T7" fmla="*/ 168 h 216"/>
                <a:gd name="T8" fmla="*/ 672 w 768"/>
                <a:gd name="T9" fmla="*/ 24 h 216"/>
                <a:gd name="T10" fmla="*/ 48 w 768"/>
                <a:gd name="T11" fmla="*/ 24 h 2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8"/>
                <a:gd name="T19" fmla="*/ 0 h 216"/>
                <a:gd name="T20" fmla="*/ 768 w 768"/>
                <a:gd name="T21" fmla="*/ 216 h 2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8" h="216">
                  <a:moveTo>
                    <a:pt x="0" y="24"/>
                  </a:moveTo>
                  <a:cubicBezTo>
                    <a:pt x="20" y="80"/>
                    <a:pt x="40" y="136"/>
                    <a:pt x="96" y="168"/>
                  </a:cubicBezTo>
                  <a:cubicBezTo>
                    <a:pt x="152" y="200"/>
                    <a:pt x="248" y="216"/>
                    <a:pt x="336" y="216"/>
                  </a:cubicBezTo>
                  <a:cubicBezTo>
                    <a:pt x="424" y="216"/>
                    <a:pt x="568" y="200"/>
                    <a:pt x="624" y="168"/>
                  </a:cubicBezTo>
                  <a:cubicBezTo>
                    <a:pt x="680" y="136"/>
                    <a:pt x="768" y="48"/>
                    <a:pt x="672" y="24"/>
                  </a:cubicBezTo>
                  <a:cubicBezTo>
                    <a:pt x="576" y="0"/>
                    <a:pt x="312" y="12"/>
                    <a:pt x="48" y="24"/>
                  </a:cubicBez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Oval 143"/>
            <p:cNvSpPr>
              <a:spLocks noChangeArrowheads="1"/>
            </p:cNvSpPr>
            <p:nvPr/>
          </p:nvSpPr>
          <p:spPr bwMode="auto">
            <a:xfrm>
              <a:off x="2592" y="3648"/>
              <a:ext cx="720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Freeform 144"/>
            <p:cNvSpPr>
              <a:spLocks/>
            </p:cNvSpPr>
            <p:nvPr/>
          </p:nvSpPr>
          <p:spPr bwMode="auto">
            <a:xfrm rot="-2325931">
              <a:off x="2736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AutoShape 145"/>
            <p:cNvSpPr>
              <a:spLocks noChangeArrowheads="1"/>
            </p:cNvSpPr>
            <p:nvPr/>
          </p:nvSpPr>
          <p:spPr bwMode="auto">
            <a:xfrm>
              <a:off x="2832" y="3456"/>
              <a:ext cx="240" cy="288"/>
            </a:xfrm>
            <a:prstGeom prst="cloudCallout">
              <a:avLst>
                <a:gd name="adj1" fmla="val -100000"/>
                <a:gd name="adj2" fmla="val 129861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51237" name="Group 146"/>
            <p:cNvGrpSpPr>
              <a:grpSpLocks/>
            </p:cNvGrpSpPr>
            <p:nvPr/>
          </p:nvGrpSpPr>
          <p:grpSpPr bwMode="auto">
            <a:xfrm>
              <a:off x="2832" y="3744"/>
              <a:ext cx="288" cy="192"/>
              <a:chOff x="4800" y="3552"/>
              <a:chExt cx="288" cy="192"/>
            </a:xfrm>
          </p:grpSpPr>
          <p:sp>
            <p:nvSpPr>
              <p:cNvPr id="51243" name="Rectangle 147"/>
              <p:cNvSpPr>
                <a:spLocks noChangeArrowheads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148"/>
              <p:cNvSpPr>
                <a:spLocks noChangeShapeType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5" name="Line 149"/>
              <p:cNvSpPr>
                <a:spLocks noChangeShapeType="1"/>
              </p:cNvSpPr>
              <p:nvPr/>
            </p:nvSpPr>
            <p:spPr bwMode="auto">
              <a:xfrm flipH="1"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6" name="Line 150"/>
              <p:cNvSpPr>
                <a:spLocks noChangeShapeType="1"/>
              </p:cNvSpPr>
              <p:nvPr/>
            </p:nvSpPr>
            <p:spPr bwMode="auto">
              <a:xfrm>
                <a:off x="4944" y="355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7" name="Line 151"/>
              <p:cNvSpPr>
                <a:spLocks noChangeShapeType="1"/>
              </p:cNvSpPr>
              <p:nvPr/>
            </p:nvSpPr>
            <p:spPr bwMode="auto">
              <a:xfrm>
                <a:off x="4800" y="3648"/>
                <a:ext cx="2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38" name="Freeform 152"/>
            <p:cNvSpPr>
              <a:spLocks/>
            </p:cNvSpPr>
            <p:nvPr/>
          </p:nvSpPr>
          <p:spPr bwMode="auto">
            <a:xfrm>
              <a:off x="2304" y="38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Freeform 153"/>
            <p:cNvSpPr>
              <a:spLocks/>
            </p:cNvSpPr>
            <p:nvPr/>
          </p:nvSpPr>
          <p:spPr bwMode="auto">
            <a:xfrm rot="-3060587">
              <a:off x="2356" y="37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Line 154"/>
            <p:cNvSpPr>
              <a:spLocks noChangeShapeType="1"/>
            </p:cNvSpPr>
            <p:nvPr/>
          </p:nvSpPr>
          <p:spPr bwMode="auto">
            <a:xfrm>
              <a:off x="2976" y="3744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Line 155"/>
            <p:cNvSpPr>
              <a:spLocks noChangeShapeType="1"/>
            </p:cNvSpPr>
            <p:nvPr/>
          </p:nvSpPr>
          <p:spPr bwMode="auto">
            <a:xfrm>
              <a:off x="2832" y="384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Freeform 156"/>
            <p:cNvSpPr>
              <a:spLocks/>
            </p:cNvSpPr>
            <p:nvPr/>
          </p:nvSpPr>
          <p:spPr bwMode="auto">
            <a:xfrm>
              <a:off x="2976" y="360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2334" name="Rectangle 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5" name="Rectangle 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6" name="Line 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Rectangle 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8" name="Rectangle 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9" name="Rectangle 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0" name="Rectangle 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1" name="Oval 1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2" name="Oval 1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3" name="Oval 1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4" name="Oval 1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5" name="Oval 1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6" name="Freeform 1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7" name="Oval 1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48" name="Group 1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2356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7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49" name="Group 2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2354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5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50" name="Rectangle 2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1" name="Line 2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2" name="Line 2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3" name="Oval 2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876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As the Sample Increases…</a:t>
            </a:r>
          </a:p>
        </p:txBody>
      </p:sp>
      <p:grpSp>
        <p:nvGrpSpPr>
          <p:cNvPr id="52228" name="Group 118"/>
          <p:cNvGrpSpPr>
            <a:grpSpLocks/>
          </p:cNvGrpSpPr>
          <p:nvPr/>
        </p:nvGrpSpPr>
        <p:grpSpPr bwMode="auto">
          <a:xfrm>
            <a:off x="1905000" y="5334000"/>
            <a:ext cx="1069975" cy="941388"/>
            <a:chOff x="1200" y="3360"/>
            <a:chExt cx="674" cy="593"/>
          </a:xfrm>
        </p:grpSpPr>
        <p:sp>
          <p:nvSpPr>
            <p:cNvPr id="52314" name="Freeform 55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5" name="Rectangle 56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6" name="Rectangle 57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7" name="Rectangle 58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8" name="Rectangle 59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9" name="Oval 60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0" name="AutoShape 61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1" name="AutoShape 62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2" name="Oval 63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3" name="AutoShape 64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24" name="Group 65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2332" name="Oval 6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3" name="Oval 6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25" name="Group 68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2330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1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26" name="Oval 71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" name="Oval 72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" name="Oval 73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9" name="Oval 74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29" name="Line 75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76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77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8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2233" name="Text Box 79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2234" name="Text Box 80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2235" name="Text Box 81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2236" name="Line 84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Text Box 85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52238" name="Text Box 86"/>
          <p:cNvSpPr txBox="1">
            <a:spLocks noChangeArrowheads="1"/>
          </p:cNvSpPr>
          <p:nvPr/>
        </p:nvSpPr>
        <p:spPr bwMode="auto">
          <a:xfrm>
            <a:off x="6096000" y="36576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52239" name="Line 87"/>
          <p:cNvSpPr>
            <a:spLocks noChangeShapeType="1"/>
          </p:cNvSpPr>
          <p:nvPr/>
        </p:nvSpPr>
        <p:spPr bwMode="auto">
          <a:xfrm>
            <a:off x="5029200" y="2743200"/>
            <a:ext cx="9906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40" name="Group 88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2290" name="Rectangle 89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1" name="Rectangle 90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2" name="Line 91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3" name="Rectangle 92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Rectangle 93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Rectangle 94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Rectangle 95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7" name="Oval 96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Oval 97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9" name="Oval 98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Oval 99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1" name="Oval 100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2" name="Freeform 101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Oval 102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04" name="Group 103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2312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3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05" name="Group 106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2310" name="Oval 10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1" name="Oval 10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06" name="Rectangle 109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7" name="Line 110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8" name="Line 111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9" name="Oval 112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1" name="Text Box 114"/>
          <p:cNvSpPr txBox="1">
            <a:spLocks noChangeArrowheads="1"/>
          </p:cNvSpPr>
          <p:nvPr/>
        </p:nvSpPr>
        <p:spPr bwMode="auto">
          <a:xfrm>
            <a:off x="5257800" y="4572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 do!  </a:t>
            </a:r>
            <a:r>
              <a:rPr lang="en-US" sz="2400" dirty="0" smtClean="0"/>
              <a:t>Bon </a:t>
            </a:r>
            <a:r>
              <a:rPr lang="en-US" sz="2400" dirty="0" err="1" smtClean="0"/>
              <a:t>apetit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52242" name="Line 115"/>
          <p:cNvSpPr>
            <a:spLocks noChangeShapeType="1"/>
          </p:cNvSpPr>
          <p:nvPr/>
        </p:nvSpPr>
        <p:spPr bwMode="auto">
          <a:xfrm>
            <a:off x="6553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Rectangle 119"/>
          <p:cNvSpPr>
            <a:spLocks noChangeArrowheads="1"/>
          </p:cNvSpPr>
          <p:nvPr/>
        </p:nvSpPr>
        <p:spPr bwMode="auto">
          <a:xfrm>
            <a:off x="533400" y="3962400"/>
            <a:ext cx="37721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This situation </a:t>
            </a:r>
            <a:r>
              <a:rPr lang="en-US" sz="2400" dirty="0" smtClean="0"/>
              <a:t>empirically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approximates </a:t>
            </a:r>
            <a:r>
              <a:rPr lang="en-US" sz="2400" dirty="0" smtClean="0"/>
              <a:t>the </a:t>
            </a:r>
            <a:r>
              <a:rPr lang="en-US" sz="2400" dirty="0"/>
              <a:t>last one. 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who cares?</a:t>
            </a:r>
          </a:p>
        </p:txBody>
      </p:sp>
      <p:sp>
        <p:nvSpPr>
          <p:cNvPr id="52244" name="Line 120"/>
          <p:cNvSpPr>
            <a:spLocks noChangeShapeType="1"/>
          </p:cNvSpPr>
          <p:nvPr/>
        </p:nvSpPr>
        <p:spPr bwMode="auto">
          <a:xfrm>
            <a:off x="2438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45" name="Group 143"/>
          <p:cNvGrpSpPr>
            <a:grpSpLocks/>
          </p:cNvGrpSpPr>
          <p:nvPr/>
        </p:nvGrpSpPr>
        <p:grpSpPr bwMode="auto">
          <a:xfrm>
            <a:off x="4419600" y="5715000"/>
            <a:ext cx="1778000" cy="939800"/>
            <a:chOff x="2304" y="3456"/>
            <a:chExt cx="1120" cy="592"/>
          </a:xfrm>
        </p:grpSpPr>
        <p:sp>
          <p:nvSpPr>
            <p:cNvPr id="52274" name="Freeform 121"/>
            <p:cNvSpPr>
              <a:spLocks/>
            </p:cNvSpPr>
            <p:nvPr/>
          </p:nvSpPr>
          <p:spPr bwMode="auto">
            <a:xfrm>
              <a:off x="2544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Freeform 122"/>
            <p:cNvSpPr>
              <a:spLocks/>
            </p:cNvSpPr>
            <p:nvPr/>
          </p:nvSpPr>
          <p:spPr bwMode="auto">
            <a:xfrm>
              <a:off x="2592" y="3648"/>
              <a:ext cx="768" cy="336"/>
            </a:xfrm>
            <a:custGeom>
              <a:avLst/>
              <a:gdLst>
                <a:gd name="T0" fmla="*/ 0 w 768"/>
                <a:gd name="T1" fmla="*/ 24 h 216"/>
                <a:gd name="T2" fmla="*/ 96 w 768"/>
                <a:gd name="T3" fmla="*/ 168 h 216"/>
                <a:gd name="T4" fmla="*/ 336 w 768"/>
                <a:gd name="T5" fmla="*/ 216 h 216"/>
                <a:gd name="T6" fmla="*/ 624 w 768"/>
                <a:gd name="T7" fmla="*/ 168 h 216"/>
                <a:gd name="T8" fmla="*/ 672 w 768"/>
                <a:gd name="T9" fmla="*/ 24 h 216"/>
                <a:gd name="T10" fmla="*/ 48 w 768"/>
                <a:gd name="T11" fmla="*/ 24 h 2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8"/>
                <a:gd name="T19" fmla="*/ 0 h 216"/>
                <a:gd name="T20" fmla="*/ 768 w 768"/>
                <a:gd name="T21" fmla="*/ 216 h 2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8" h="216">
                  <a:moveTo>
                    <a:pt x="0" y="24"/>
                  </a:moveTo>
                  <a:cubicBezTo>
                    <a:pt x="20" y="80"/>
                    <a:pt x="40" y="136"/>
                    <a:pt x="96" y="168"/>
                  </a:cubicBezTo>
                  <a:cubicBezTo>
                    <a:pt x="152" y="200"/>
                    <a:pt x="248" y="216"/>
                    <a:pt x="336" y="216"/>
                  </a:cubicBezTo>
                  <a:cubicBezTo>
                    <a:pt x="424" y="216"/>
                    <a:pt x="568" y="200"/>
                    <a:pt x="624" y="168"/>
                  </a:cubicBezTo>
                  <a:cubicBezTo>
                    <a:pt x="680" y="136"/>
                    <a:pt x="768" y="48"/>
                    <a:pt x="672" y="24"/>
                  </a:cubicBezTo>
                  <a:cubicBezTo>
                    <a:pt x="576" y="0"/>
                    <a:pt x="312" y="12"/>
                    <a:pt x="48" y="24"/>
                  </a:cubicBez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Oval 123"/>
            <p:cNvSpPr>
              <a:spLocks noChangeArrowheads="1"/>
            </p:cNvSpPr>
            <p:nvPr/>
          </p:nvSpPr>
          <p:spPr bwMode="auto">
            <a:xfrm>
              <a:off x="2592" y="3648"/>
              <a:ext cx="720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Freeform 127"/>
            <p:cNvSpPr>
              <a:spLocks/>
            </p:cNvSpPr>
            <p:nvPr/>
          </p:nvSpPr>
          <p:spPr bwMode="auto">
            <a:xfrm rot="-2325931">
              <a:off x="2736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AutoShape 128"/>
            <p:cNvSpPr>
              <a:spLocks noChangeArrowheads="1"/>
            </p:cNvSpPr>
            <p:nvPr/>
          </p:nvSpPr>
          <p:spPr bwMode="auto">
            <a:xfrm>
              <a:off x="2832" y="3456"/>
              <a:ext cx="240" cy="288"/>
            </a:xfrm>
            <a:prstGeom prst="cloudCallout">
              <a:avLst>
                <a:gd name="adj1" fmla="val -100000"/>
                <a:gd name="adj2" fmla="val 129861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52279" name="Group 129"/>
            <p:cNvGrpSpPr>
              <a:grpSpLocks/>
            </p:cNvGrpSpPr>
            <p:nvPr/>
          </p:nvGrpSpPr>
          <p:grpSpPr bwMode="auto">
            <a:xfrm>
              <a:off x="2832" y="3744"/>
              <a:ext cx="288" cy="192"/>
              <a:chOff x="4800" y="3552"/>
              <a:chExt cx="288" cy="192"/>
            </a:xfrm>
          </p:grpSpPr>
          <p:sp>
            <p:nvSpPr>
              <p:cNvPr id="52285" name="Rectangle 130"/>
              <p:cNvSpPr>
                <a:spLocks noChangeArrowheads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6" name="Line 131"/>
              <p:cNvSpPr>
                <a:spLocks noChangeShapeType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7" name="Line 132"/>
              <p:cNvSpPr>
                <a:spLocks noChangeShapeType="1"/>
              </p:cNvSpPr>
              <p:nvPr/>
            </p:nvSpPr>
            <p:spPr bwMode="auto">
              <a:xfrm flipH="1"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8" name="Line 133"/>
              <p:cNvSpPr>
                <a:spLocks noChangeShapeType="1"/>
              </p:cNvSpPr>
              <p:nvPr/>
            </p:nvSpPr>
            <p:spPr bwMode="auto">
              <a:xfrm>
                <a:off x="4944" y="355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9" name="Line 134"/>
              <p:cNvSpPr>
                <a:spLocks noChangeShapeType="1"/>
              </p:cNvSpPr>
              <p:nvPr/>
            </p:nvSpPr>
            <p:spPr bwMode="auto">
              <a:xfrm>
                <a:off x="4800" y="3648"/>
                <a:ext cx="2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80" name="Freeform 135"/>
            <p:cNvSpPr>
              <a:spLocks/>
            </p:cNvSpPr>
            <p:nvPr/>
          </p:nvSpPr>
          <p:spPr bwMode="auto">
            <a:xfrm>
              <a:off x="2304" y="38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1" name="Freeform 136"/>
            <p:cNvSpPr>
              <a:spLocks/>
            </p:cNvSpPr>
            <p:nvPr/>
          </p:nvSpPr>
          <p:spPr bwMode="auto">
            <a:xfrm rot="-3060587">
              <a:off x="2356" y="37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2" name="Line 137"/>
            <p:cNvSpPr>
              <a:spLocks noChangeShapeType="1"/>
            </p:cNvSpPr>
            <p:nvPr/>
          </p:nvSpPr>
          <p:spPr bwMode="auto">
            <a:xfrm>
              <a:off x="2976" y="3744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3" name="Line 138"/>
            <p:cNvSpPr>
              <a:spLocks noChangeShapeType="1"/>
            </p:cNvSpPr>
            <p:nvPr/>
          </p:nvSpPr>
          <p:spPr bwMode="auto">
            <a:xfrm>
              <a:off x="2832" y="384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4" name="Freeform 139"/>
            <p:cNvSpPr>
              <a:spLocks/>
            </p:cNvSpPr>
            <p:nvPr/>
          </p:nvSpPr>
          <p:spPr bwMode="auto">
            <a:xfrm>
              <a:off x="2976" y="360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46" name="Group 140"/>
          <p:cNvGrpSpPr>
            <a:grpSpLocks/>
          </p:cNvGrpSpPr>
          <p:nvPr/>
        </p:nvGrpSpPr>
        <p:grpSpPr bwMode="auto">
          <a:xfrm rot="2342130">
            <a:off x="5486400" y="5486400"/>
            <a:ext cx="914400" cy="152400"/>
            <a:chOff x="2544" y="3344"/>
            <a:chExt cx="1056" cy="208"/>
          </a:xfrm>
        </p:grpSpPr>
        <p:sp>
          <p:nvSpPr>
            <p:cNvPr id="52272" name="Oval 141"/>
            <p:cNvSpPr>
              <a:spLocks noChangeArrowheads="1"/>
            </p:cNvSpPr>
            <p:nvPr/>
          </p:nvSpPr>
          <p:spPr bwMode="auto">
            <a:xfrm>
              <a:off x="2544" y="3456"/>
              <a:ext cx="384" cy="96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Freeform 142"/>
            <p:cNvSpPr>
              <a:spLocks/>
            </p:cNvSpPr>
            <p:nvPr/>
          </p:nvSpPr>
          <p:spPr bwMode="auto">
            <a:xfrm>
              <a:off x="2928" y="3344"/>
              <a:ext cx="672" cy="160"/>
            </a:xfrm>
            <a:custGeom>
              <a:avLst/>
              <a:gdLst>
                <a:gd name="T0" fmla="*/ 0 w 672"/>
                <a:gd name="T1" fmla="*/ 160 h 160"/>
                <a:gd name="T2" fmla="*/ 336 w 672"/>
                <a:gd name="T3" fmla="*/ 16 h 160"/>
                <a:gd name="T4" fmla="*/ 672 w 672"/>
                <a:gd name="T5" fmla="*/ 64 h 160"/>
                <a:gd name="T6" fmla="*/ 0 60000 65536"/>
                <a:gd name="T7" fmla="*/ 0 60000 65536"/>
                <a:gd name="T8" fmla="*/ 0 60000 65536"/>
                <a:gd name="T9" fmla="*/ 0 w 672"/>
                <a:gd name="T10" fmla="*/ 0 h 160"/>
                <a:gd name="T11" fmla="*/ 672 w 672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0">
                  <a:moveTo>
                    <a:pt x="0" y="160"/>
                  </a:moveTo>
                  <a:cubicBezTo>
                    <a:pt x="112" y="96"/>
                    <a:pt x="224" y="32"/>
                    <a:pt x="336" y="16"/>
                  </a:cubicBezTo>
                  <a:cubicBezTo>
                    <a:pt x="448" y="0"/>
                    <a:pt x="560" y="32"/>
                    <a:pt x="672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47" name="Group 169"/>
          <p:cNvGrpSpPr>
            <a:grpSpLocks/>
          </p:cNvGrpSpPr>
          <p:nvPr/>
        </p:nvGrpSpPr>
        <p:grpSpPr bwMode="auto">
          <a:xfrm flipH="1">
            <a:off x="6172200" y="5181600"/>
            <a:ext cx="969963" cy="1219200"/>
            <a:chOff x="4560" y="912"/>
            <a:chExt cx="764" cy="960"/>
          </a:xfrm>
        </p:grpSpPr>
        <p:sp>
          <p:nvSpPr>
            <p:cNvPr id="52248" name="Rectangle 170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Rectangle 171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172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Rectangle 173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Rectangle 174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Rectangle 175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Rectangle 176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5" name="Oval 177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Oval 178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Oval 179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Oval 180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Oval 181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Freeform 182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Oval 183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62" name="Group 184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52270" name="Oval 18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1" name="Oval 18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63" name="Group 187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52268" name="Oval 18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9" name="Oval 18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64" name="Freeform 190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5" name="Rectangle 191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6" name="Line 192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193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9245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55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263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56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261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57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TextBox 49"/>
          <p:cNvSpPr txBox="1">
            <a:spLocks noChangeArrowheads="1"/>
          </p:cNvSpPr>
          <p:nvPr/>
        </p:nvSpPr>
        <p:spPr bwMode="auto">
          <a:xfrm>
            <a:off x="3733800" y="2514600"/>
            <a:ext cx="49720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/>
              <a:t>How is this supposed to work, eh?</a:t>
            </a:r>
          </a:p>
        </p:txBody>
      </p:sp>
      <p:sp>
        <p:nvSpPr>
          <p:cNvPr id="9224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9241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9239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37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38" name="Straight Connector 52"/>
          <p:cNvCxnSpPr>
            <a:cxnSpLocks noChangeShapeType="1"/>
          </p:cNvCxnSpPr>
          <p:nvPr/>
        </p:nvCxnSpPr>
        <p:spPr bwMode="auto">
          <a:xfrm rot="10800000" flipV="1">
            <a:off x="4495800" y="2971800"/>
            <a:ext cx="609600" cy="457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98"/>
          <p:cNvSpPr>
            <a:spLocks/>
          </p:cNvSpPr>
          <p:nvPr/>
        </p:nvSpPr>
        <p:spPr bwMode="auto">
          <a:xfrm>
            <a:off x="5105400" y="54864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1" name="Freeform 2"/>
          <p:cNvSpPr>
            <a:spLocks/>
          </p:cNvSpPr>
          <p:nvPr/>
        </p:nvSpPr>
        <p:spPr bwMode="auto">
          <a:xfrm>
            <a:off x="4876800" y="6019800"/>
            <a:ext cx="1219200" cy="533400"/>
          </a:xfrm>
          <a:custGeom>
            <a:avLst/>
            <a:gdLst>
              <a:gd name="T0" fmla="*/ 0 w 768"/>
              <a:gd name="T1" fmla="*/ 24 h 216"/>
              <a:gd name="T2" fmla="*/ 96 w 768"/>
              <a:gd name="T3" fmla="*/ 168 h 216"/>
              <a:gd name="T4" fmla="*/ 336 w 768"/>
              <a:gd name="T5" fmla="*/ 216 h 216"/>
              <a:gd name="T6" fmla="*/ 624 w 768"/>
              <a:gd name="T7" fmla="*/ 168 h 216"/>
              <a:gd name="T8" fmla="*/ 672 w 768"/>
              <a:gd name="T9" fmla="*/ 24 h 216"/>
              <a:gd name="T10" fmla="*/ 48 w 768"/>
              <a:gd name="T11" fmla="*/ 24 h 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216"/>
              <a:gd name="T20" fmla="*/ 768 w 768"/>
              <a:gd name="T21" fmla="*/ 216 h 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216">
                <a:moveTo>
                  <a:pt x="0" y="24"/>
                </a:moveTo>
                <a:cubicBezTo>
                  <a:pt x="20" y="80"/>
                  <a:pt x="40" y="136"/>
                  <a:pt x="96" y="168"/>
                </a:cubicBezTo>
                <a:cubicBezTo>
                  <a:pt x="152" y="200"/>
                  <a:pt x="248" y="216"/>
                  <a:pt x="336" y="216"/>
                </a:cubicBezTo>
                <a:cubicBezTo>
                  <a:pt x="424" y="216"/>
                  <a:pt x="568" y="200"/>
                  <a:pt x="624" y="168"/>
                </a:cubicBezTo>
                <a:cubicBezTo>
                  <a:pt x="680" y="136"/>
                  <a:pt x="768" y="48"/>
                  <a:pt x="672" y="24"/>
                </a:cubicBezTo>
                <a:cubicBezTo>
                  <a:pt x="576" y="0"/>
                  <a:pt x="312" y="12"/>
                  <a:pt x="48" y="24"/>
                </a:cubicBezTo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3336" name="Rectangle 4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7" name="Rectangle 5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8" name="Line 6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9" name="Rectangle 7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0" name="Rectangle 8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1" name="Rectangle 9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2" name="Rectangle 10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3" name="Oval 11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4" name="Oval 12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5" name="Oval 13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6" name="Oval 14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7" name="Oval 15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8" name="Freeform 16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49" name="Oval 17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50" name="Group 18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3358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9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51" name="Group 21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3356" name="Oval 2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7" name="Oval 2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52" name="Rectangle 24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3" name="Line 25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4" name="Line 26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5" name="Oval 27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3884" name="Rectangle 2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As the Sample Increases Again…</a:t>
            </a:r>
          </a:p>
        </p:txBody>
      </p:sp>
      <p:sp>
        <p:nvSpPr>
          <p:cNvPr id="53254" name="Line 29"/>
          <p:cNvSpPr>
            <a:spLocks noChangeShapeType="1"/>
          </p:cNvSpPr>
          <p:nvPr/>
        </p:nvSpPr>
        <p:spPr bwMode="auto">
          <a:xfrm flipH="1">
            <a:off x="25146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Freeform 30"/>
          <p:cNvSpPr>
            <a:spLocks/>
          </p:cNvSpPr>
          <p:nvPr/>
        </p:nvSpPr>
        <p:spPr bwMode="auto">
          <a:xfrm rot="-287336">
            <a:off x="2160588" y="5611813"/>
            <a:ext cx="146050" cy="465137"/>
          </a:xfrm>
          <a:custGeom>
            <a:avLst/>
            <a:gdLst>
              <a:gd name="T0" fmla="*/ 528 w 528"/>
              <a:gd name="T1" fmla="*/ 384 h 448"/>
              <a:gd name="T2" fmla="*/ 96 w 528"/>
              <a:gd name="T3" fmla="*/ 384 h 448"/>
              <a:gd name="T4" fmla="*/ 0 w 528"/>
              <a:gd name="T5" fmla="*/ 0 h 448"/>
              <a:gd name="T6" fmla="*/ 0 60000 65536"/>
              <a:gd name="T7" fmla="*/ 0 60000 65536"/>
              <a:gd name="T8" fmla="*/ 0 60000 65536"/>
              <a:gd name="T9" fmla="*/ 0 w 528"/>
              <a:gd name="T10" fmla="*/ 0 h 448"/>
              <a:gd name="T11" fmla="*/ 528 w 5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Rectangle 31"/>
          <p:cNvSpPr>
            <a:spLocks noChangeArrowheads="1"/>
          </p:cNvSpPr>
          <p:nvPr/>
        </p:nvSpPr>
        <p:spPr bwMode="auto">
          <a:xfrm rot="1592386">
            <a:off x="1963738" y="5767388"/>
            <a:ext cx="387350" cy="49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Rectangle 32"/>
          <p:cNvSpPr>
            <a:spLocks noChangeArrowheads="1"/>
          </p:cNvSpPr>
          <p:nvPr/>
        </p:nvSpPr>
        <p:spPr bwMode="auto">
          <a:xfrm rot="-2407571">
            <a:off x="2546350" y="5767388"/>
            <a:ext cx="387350" cy="5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Rectangle 33"/>
          <p:cNvSpPr>
            <a:spLocks noChangeArrowheads="1"/>
          </p:cNvSpPr>
          <p:nvPr/>
        </p:nvSpPr>
        <p:spPr bwMode="auto">
          <a:xfrm rot="-287336">
            <a:off x="2571750" y="5981700"/>
            <a:ext cx="47625" cy="249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34"/>
          <p:cNvSpPr>
            <a:spLocks noChangeArrowheads="1"/>
          </p:cNvSpPr>
          <p:nvPr/>
        </p:nvSpPr>
        <p:spPr bwMode="auto">
          <a:xfrm rot="-287336">
            <a:off x="2333625" y="6049963"/>
            <a:ext cx="47625" cy="200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Oval 35"/>
          <p:cNvSpPr>
            <a:spLocks noChangeArrowheads="1"/>
          </p:cNvSpPr>
          <p:nvPr/>
        </p:nvSpPr>
        <p:spPr bwMode="auto">
          <a:xfrm rot="-287336">
            <a:off x="2219325" y="5791200"/>
            <a:ext cx="482600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AutoShape 36"/>
          <p:cNvSpPr>
            <a:spLocks noChangeArrowheads="1"/>
          </p:cNvSpPr>
          <p:nvPr/>
        </p:nvSpPr>
        <p:spPr bwMode="auto">
          <a:xfrm rot="-2356648">
            <a:off x="2182813" y="5357813"/>
            <a:ext cx="193675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AutoShape 37"/>
          <p:cNvSpPr>
            <a:spLocks noChangeArrowheads="1"/>
          </p:cNvSpPr>
          <p:nvPr/>
        </p:nvSpPr>
        <p:spPr bwMode="auto">
          <a:xfrm rot="1781977" flipH="1">
            <a:off x="2471738" y="5334000"/>
            <a:ext cx="192087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Oval 38"/>
          <p:cNvSpPr>
            <a:spLocks noChangeArrowheads="1"/>
          </p:cNvSpPr>
          <p:nvPr/>
        </p:nvSpPr>
        <p:spPr bwMode="auto">
          <a:xfrm rot="-287336">
            <a:off x="2241550" y="5445125"/>
            <a:ext cx="387350" cy="398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AutoShape 39"/>
          <p:cNvSpPr>
            <a:spLocks noChangeArrowheads="1"/>
          </p:cNvSpPr>
          <p:nvPr/>
        </p:nvSpPr>
        <p:spPr bwMode="auto">
          <a:xfrm rot="-5437109">
            <a:off x="2395538" y="5646738"/>
            <a:ext cx="98425" cy="1936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65" name="Group 40"/>
          <p:cNvGrpSpPr>
            <a:grpSpLocks/>
          </p:cNvGrpSpPr>
          <p:nvPr/>
        </p:nvGrpSpPr>
        <p:grpSpPr bwMode="auto">
          <a:xfrm rot="-287336">
            <a:off x="2286000" y="5500688"/>
            <a:ext cx="144463" cy="149225"/>
            <a:chOff x="3744" y="1776"/>
            <a:chExt cx="336" cy="336"/>
          </a:xfrm>
        </p:grpSpPr>
        <p:sp>
          <p:nvSpPr>
            <p:cNvPr id="53334" name="Oval 41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5" name="Oval 42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66" name="Group 43"/>
          <p:cNvGrpSpPr>
            <a:grpSpLocks/>
          </p:cNvGrpSpPr>
          <p:nvPr/>
        </p:nvGrpSpPr>
        <p:grpSpPr bwMode="auto">
          <a:xfrm rot="-287336">
            <a:off x="2478088" y="5484813"/>
            <a:ext cx="144462" cy="149225"/>
            <a:chOff x="3744" y="1776"/>
            <a:chExt cx="336" cy="336"/>
          </a:xfrm>
        </p:grpSpPr>
        <p:sp>
          <p:nvSpPr>
            <p:cNvPr id="53332" name="Oval 4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3" name="Oval 4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7" name="Oval 46"/>
          <p:cNvSpPr>
            <a:spLocks noChangeArrowheads="1"/>
          </p:cNvSpPr>
          <p:nvPr/>
        </p:nvSpPr>
        <p:spPr bwMode="auto">
          <a:xfrm rot="1435021">
            <a:off x="2144713" y="6157913"/>
            <a:ext cx="241300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Oval 47"/>
          <p:cNvSpPr>
            <a:spLocks noChangeArrowheads="1"/>
          </p:cNvSpPr>
          <p:nvPr/>
        </p:nvSpPr>
        <p:spPr bwMode="auto">
          <a:xfrm rot="-287336">
            <a:off x="2533650" y="6175375"/>
            <a:ext cx="241300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Oval 48"/>
          <p:cNvSpPr>
            <a:spLocks noChangeArrowheads="1"/>
          </p:cNvSpPr>
          <p:nvPr/>
        </p:nvSpPr>
        <p:spPr bwMode="auto">
          <a:xfrm rot="-1660768">
            <a:off x="2830513" y="5622925"/>
            <a:ext cx="144462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49"/>
          <p:cNvSpPr>
            <a:spLocks noChangeArrowheads="1"/>
          </p:cNvSpPr>
          <p:nvPr/>
        </p:nvSpPr>
        <p:spPr bwMode="auto">
          <a:xfrm rot="-1660768">
            <a:off x="1905000" y="5632450"/>
            <a:ext cx="14446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Line 50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2" name="Line 51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Line 52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4" name="Text Box 53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3275" name="Text Box 54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3276" name="Text Box 55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3277" name="Text Box 56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3278" name="Text Box 57"/>
          <p:cNvSpPr txBox="1">
            <a:spLocks noChangeArrowheads="1"/>
          </p:cNvSpPr>
          <p:nvPr/>
        </p:nvSpPr>
        <p:spPr bwMode="auto">
          <a:xfrm>
            <a:off x="533400" y="4114800"/>
            <a:ext cx="419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Wasn’t that last approximation</a:t>
            </a:r>
          </a:p>
          <a:p>
            <a:r>
              <a:rPr lang="en-US" sz="2400"/>
              <a:t>to the truth good enough?</a:t>
            </a:r>
          </a:p>
        </p:txBody>
      </p:sp>
      <p:sp>
        <p:nvSpPr>
          <p:cNvPr id="53279" name="Line 58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0" name="Text Box 59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53281" name="Text Box 60"/>
          <p:cNvSpPr txBox="1">
            <a:spLocks noChangeArrowheads="1"/>
          </p:cNvSpPr>
          <p:nvPr/>
        </p:nvSpPr>
        <p:spPr bwMode="auto">
          <a:xfrm>
            <a:off x="6096000" y="35814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53282" name="Line 61"/>
          <p:cNvSpPr>
            <a:spLocks noChangeShapeType="1"/>
          </p:cNvSpPr>
          <p:nvPr/>
        </p:nvSpPr>
        <p:spPr bwMode="auto">
          <a:xfrm>
            <a:off x="5029200" y="2743200"/>
            <a:ext cx="990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3283" name="Group 6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3308" name="Rectangle 6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Line 6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Rectangle 6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3" name="Rectangle 6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4" name="Rectangle 6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5" name="Oval 7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6" name="Oval 7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7" name="Oval 7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Oval 7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9" name="Oval 7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0" name="Freeform 7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Oval 7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22" name="Group 7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3330" name="Oval 7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31" name="Oval 7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23" name="Group 8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3328" name="Oval 8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9" name="Oval 8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24" name="Rectangle 8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5" name="Line 8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8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Oval 8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84" name="Text Box 87"/>
          <p:cNvSpPr txBox="1">
            <a:spLocks noChangeArrowheads="1"/>
          </p:cNvSpPr>
          <p:nvPr/>
        </p:nvSpPr>
        <p:spPr bwMode="auto">
          <a:xfrm>
            <a:off x="6019800" y="4648200"/>
            <a:ext cx="1265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Aaack</a:t>
            </a:r>
            <a:r>
              <a:rPr lang="en-US" sz="2400" dirty="0"/>
              <a:t>!  </a:t>
            </a:r>
          </a:p>
        </p:txBody>
      </p:sp>
      <p:sp>
        <p:nvSpPr>
          <p:cNvPr id="53285" name="Line 88"/>
          <p:cNvSpPr>
            <a:spLocks noChangeShapeType="1"/>
          </p:cNvSpPr>
          <p:nvPr/>
        </p:nvSpPr>
        <p:spPr bwMode="auto">
          <a:xfrm>
            <a:off x="6553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Oval 89"/>
          <p:cNvSpPr>
            <a:spLocks noChangeArrowheads="1"/>
          </p:cNvSpPr>
          <p:nvPr/>
        </p:nvSpPr>
        <p:spPr bwMode="auto">
          <a:xfrm>
            <a:off x="4876800" y="6019800"/>
            <a:ext cx="11430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87" name="Group 90"/>
          <p:cNvGrpSpPr>
            <a:grpSpLocks/>
          </p:cNvGrpSpPr>
          <p:nvPr/>
        </p:nvGrpSpPr>
        <p:grpSpPr bwMode="auto">
          <a:xfrm>
            <a:off x="5334000" y="5715000"/>
            <a:ext cx="914400" cy="152400"/>
            <a:chOff x="2544" y="3344"/>
            <a:chExt cx="1056" cy="208"/>
          </a:xfrm>
        </p:grpSpPr>
        <p:sp>
          <p:nvSpPr>
            <p:cNvPr id="53306" name="Oval 91"/>
            <p:cNvSpPr>
              <a:spLocks noChangeArrowheads="1"/>
            </p:cNvSpPr>
            <p:nvPr/>
          </p:nvSpPr>
          <p:spPr bwMode="auto">
            <a:xfrm>
              <a:off x="2544" y="3456"/>
              <a:ext cx="384" cy="96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Freeform 92"/>
            <p:cNvSpPr>
              <a:spLocks/>
            </p:cNvSpPr>
            <p:nvPr/>
          </p:nvSpPr>
          <p:spPr bwMode="auto">
            <a:xfrm>
              <a:off x="2928" y="3344"/>
              <a:ext cx="672" cy="160"/>
            </a:xfrm>
            <a:custGeom>
              <a:avLst/>
              <a:gdLst>
                <a:gd name="T0" fmla="*/ 0 w 672"/>
                <a:gd name="T1" fmla="*/ 160 h 160"/>
                <a:gd name="T2" fmla="*/ 336 w 672"/>
                <a:gd name="T3" fmla="*/ 16 h 160"/>
                <a:gd name="T4" fmla="*/ 672 w 672"/>
                <a:gd name="T5" fmla="*/ 64 h 160"/>
                <a:gd name="T6" fmla="*/ 0 60000 65536"/>
                <a:gd name="T7" fmla="*/ 0 60000 65536"/>
                <a:gd name="T8" fmla="*/ 0 60000 65536"/>
                <a:gd name="T9" fmla="*/ 0 w 672"/>
                <a:gd name="T10" fmla="*/ 0 h 160"/>
                <a:gd name="T11" fmla="*/ 672 w 672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0">
                  <a:moveTo>
                    <a:pt x="0" y="160"/>
                  </a:moveTo>
                  <a:cubicBezTo>
                    <a:pt x="112" y="96"/>
                    <a:pt x="224" y="32"/>
                    <a:pt x="336" y="16"/>
                  </a:cubicBezTo>
                  <a:cubicBezTo>
                    <a:pt x="448" y="0"/>
                    <a:pt x="560" y="32"/>
                    <a:pt x="672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88" name="Line 94"/>
          <p:cNvSpPr>
            <a:spLocks noChangeShapeType="1"/>
          </p:cNvSpPr>
          <p:nvPr/>
        </p:nvSpPr>
        <p:spPr bwMode="auto">
          <a:xfrm>
            <a:off x="7010400" y="28956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9" name="Text Box 95"/>
          <p:cNvSpPr txBox="1">
            <a:spLocks noChangeArrowheads="1"/>
          </p:cNvSpPr>
          <p:nvPr/>
        </p:nvSpPr>
        <p:spPr bwMode="auto">
          <a:xfrm>
            <a:off x="3124200" y="1219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E</a:t>
            </a:r>
          </a:p>
        </p:txBody>
      </p:sp>
      <p:sp>
        <p:nvSpPr>
          <p:cNvPr id="53290" name="Line 96"/>
          <p:cNvSpPr>
            <a:spLocks noChangeShapeType="1"/>
          </p:cNvSpPr>
          <p:nvPr/>
        </p:nvSpPr>
        <p:spPr bwMode="auto">
          <a:xfrm flipH="1" flipV="1">
            <a:off x="3962400" y="1828800"/>
            <a:ext cx="152400" cy="4572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1" name="Freeform 99"/>
          <p:cNvSpPr>
            <a:spLocks/>
          </p:cNvSpPr>
          <p:nvPr/>
        </p:nvSpPr>
        <p:spPr bwMode="auto">
          <a:xfrm rot="-2325931">
            <a:off x="5105400" y="5562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AutoShape 93"/>
          <p:cNvSpPr>
            <a:spLocks noChangeArrowheads="1"/>
          </p:cNvSpPr>
          <p:nvPr/>
        </p:nvSpPr>
        <p:spPr bwMode="auto">
          <a:xfrm>
            <a:off x="5257800" y="5410200"/>
            <a:ext cx="381000" cy="457200"/>
          </a:xfrm>
          <a:prstGeom prst="cloudCallout">
            <a:avLst>
              <a:gd name="adj1" fmla="val -100000"/>
              <a:gd name="adj2" fmla="val 129861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53293" name="Group 105"/>
          <p:cNvGrpSpPr>
            <a:grpSpLocks/>
          </p:cNvGrpSpPr>
          <p:nvPr/>
        </p:nvGrpSpPr>
        <p:grpSpPr bwMode="auto">
          <a:xfrm>
            <a:off x="5257800" y="6172200"/>
            <a:ext cx="457200" cy="304800"/>
            <a:chOff x="4800" y="3552"/>
            <a:chExt cx="288" cy="192"/>
          </a:xfrm>
        </p:grpSpPr>
        <p:sp>
          <p:nvSpPr>
            <p:cNvPr id="53301" name="Rectangle 100"/>
            <p:cNvSpPr>
              <a:spLocks noChangeArrowheads="1"/>
            </p:cNvSpPr>
            <p:nvPr/>
          </p:nvSpPr>
          <p:spPr bwMode="auto">
            <a:xfrm>
              <a:off x="4800" y="3552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Line 101"/>
            <p:cNvSpPr>
              <a:spLocks noChangeShapeType="1"/>
            </p:cNvSpPr>
            <p:nvPr/>
          </p:nvSpPr>
          <p:spPr bwMode="auto">
            <a:xfrm>
              <a:off x="4800" y="3552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Line 102"/>
            <p:cNvSpPr>
              <a:spLocks noChangeShapeType="1"/>
            </p:cNvSpPr>
            <p:nvPr/>
          </p:nvSpPr>
          <p:spPr bwMode="auto">
            <a:xfrm flipH="1">
              <a:off x="4800" y="3552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Line 103"/>
            <p:cNvSpPr>
              <a:spLocks noChangeShapeType="1"/>
            </p:cNvSpPr>
            <p:nvPr/>
          </p:nvSpPr>
          <p:spPr bwMode="auto">
            <a:xfrm>
              <a:off x="4944" y="3552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Line 104"/>
            <p:cNvSpPr>
              <a:spLocks noChangeShapeType="1"/>
            </p:cNvSpPr>
            <p:nvPr/>
          </p:nvSpPr>
          <p:spPr bwMode="auto">
            <a:xfrm>
              <a:off x="4800" y="3648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94" name="Freeform 106"/>
          <p:cNvSpPr>
            <a:spLocks/>
          </p:cNvSpPr>
          <p:nvPr/>
        </p:nvSpPr>
        <p:spPr bwMode="auto">
          <a:xfrm>
            <a:off x="4419600" y="6324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5" name="Freeform 107"/>
          <p:cNvSpPr>
            <a:spLocks/>
          </p:cNvSpPr>
          <p:nvPr/>
        </p:nvSpPr>
        <p:spPr bwMode="auto">
          <a:xfrm rot="-3060587">
            <a:off x="4502150" y="616585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6" name="Line 108"/>
          <p:cNvSpPr>
            <a:spLocks noChangeShapeType="1"/>
          </p:cNvSpPr>
          <p:nvPr/>
        </p:nvSpPr>
        <p:spPr bwMode="auto">
          <a:xfrm>
            <a:off x="5486400" y="61722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7" name="Line 109"/>
          <p:cNvSpPr>
            <a:spLocks noChangeShapeType="1"/>
          </p:cNvSpPr>
          <p:nvPr/>
        </p:nvSpPr>
        <p:spPr bwMode="auto">
          <a:xfrm>
            <a:off x="5257800" y="63246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8" name="Freeform 111"/>
          <p:cNvSpPr>
            <a:spLocks/>
          </p:cNvSpPr>
          <p:nvPr/>
        </p:nvSpPr>
        <p:spPr bwMode="auto">
          <a:xfrm>
            <a:off x="5486400" y="5943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9" name="Text Box 112"/>
          <p:cNvSpPr txBox="1">
            <a:spLocks noChangeArrowheads="1"/>
          </p:cNvSpPr>
          <p:nvPr/>
        </p:nvSpPr>
        <p:spPr bwMode="auto">
          <a:xfrm>
            <a:off x="4191000" y="1752600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weaker</a:t>
            </a:r>
            <a:endParaRPr lang="en-US" sz="2400" dirty="0"/>
          </a:p>
        </p:txBody>
      </p:sp>
      <p:sp>
        <p:nvSpPr>
          <p:cNvPr id="53300" name="Text Box 113"/>
          <p:cNvSpPr txBox="1">
            <a:spLocks noChangeArrowheads="1"/>
          </p:cNvSpPr>
          <p:nvPr/>
        </p:nvSpPr>
        <p:spPr bwMode="auto">
          <a:xfrm>
            <a:off x="7239000" y="2971800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weaker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Causal Flipping Theorem</a:t>
            </a:r>
          </a:p>
        </p:txBody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For each convergent </a:t>
            </a:r>
            <a:r>
              <a:rPr lang="en-US" i="1" dirty="0" smtClean="0"/>
              <a:t>M</a:t>
            </a:r>
            <a:r>
              <a:rPr lang="en-US" dirty="0" smtClean="0"/>
              <a:t> and standard (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), there exists standard (</a:t>
            </a:r>
            <a:r>
              <a:rPr lang="en-US" i="1" dirty="0" smtClean="0"/>
              <a:t>G’</a:t>
            </a:r>
            <a:r>
              <a:rPr lang="en-US" dirty="0" smtClean="0"/>
              <a:t>, </a:t>
            </a:r>
            <a:r>
              <a:rPr lang="en-US" i="1" dirty="0" smtClean="0"/>
              <a:t>p’ </a:t>
            </a:r>
            <a:r>
              <a:rPr lang="en-US" dirty="0" smtClean="0"/>
              <a:t>) such that: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 </a:t>
            </a:r>
            <a:r>
              <a:rPr lang="en-US" i="1" dirty="0" smtClean="0"/>
              <a:t>p’</a:t>
            </a:r>
            <a:r>
              <a:rPr lang="en-US" dirty="0" smtClean="0"/>
              <a:t> is indistinguishable from </a:t>
            </a:r>
            <a:r>
              <a:rPr lang="en-US" i="1" dirty="0" smtClean="0"/>
              <a:t>p</a:t>
            </a:r>
            <a:r>
              <a:rPr lang="en-US" dirty="0" smtClean="0"/>
              <a:t> at the current sample size and 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consistent M flips the orientation of causal arrow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 in (</a:t>
            </a:r>
            <a:r>
              <a:rPr lang="en-US" i="1" dirty="0" smtClean="0">
                <a:sym typeface="Wingdings" pitchFamily="2" charset="2"/>
              </a:rPr>
              <a:t>G’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p’ </a:t>
            </a:r>
            <a:r>
              <a:rPr lang="en-US" dirty="0" smtClean="0">
                <a:sym typeface="Wingdings" pitchFamily="2" charset="2"/>
              </a:rPr>
              <a:t>) at least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times as sample size increases.</a:t>
            </a:r>
            <a:endParaRPr lang="en-US" b="1" dirty="0" smtClean="0">
              <a:solidFill>
                <a:schemeClr val="hlink"/>
              </a:solidFill>
            </a:endParaRP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2209800" y="5562600"/>
            <a:ext cx="1066800" cy="938213"/>
            <a:chOff x="1200" y="3360"/>
            <a:chExt cx="674" cy="593"/>
          </a:xfrm>
        </p:grpSpPr>
        <p:sp>
          <p:nvSpPr>
            <p:cNvPr id="54312" name="Freeform 6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Rectangle 7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Rectangle 8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Rectangle 9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Rectangle 10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7" name="Oval 11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AutoShape 12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AutoShape 13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Oval 14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1" name="AutoShape 15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22" name="Group 16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4330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23" name="Group 19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4328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24" name="Oval 22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Oval 23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Oval 24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Oval 25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7" name="Group 28"/>
          <p:cNvGrpSpPr>
            <a:grpSpLocks/>
          </p:cNvGrpSpPr>
          <p:nvPr/>
        </p:nvGrpSpPr>
        <p:grpSpPr bwMode="auto">
          <a:xfrm>
            <a:off x="6477000" y="5486400"/>
            <a:ext cx="969963" cy="1219200"/>
            <a:chOff x="4560" y="912"/>
            <a:chExt cx="764" cy="960"/>
          </a:xfrm>
        </p:grpSpPr>
        <p:sp>
          <p:nvSpPr>
            <p:cNvPr id="54288" name="Rectangle 29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Rectangle 30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Line 31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Rectangle 32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Rectangle 33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Rectangle 34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Rectangle 35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Oval 36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37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38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39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Oval 40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Freeform 41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Oval 42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02" name="Group 43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431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03" name="Group 46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4308" name="Oval 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Oval 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04" name="Rectangle 49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Line 50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51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Oval 52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8" name="Line 53"/>
          <p:cNvSpPr>
            <a:spLocks noChangeShapeType="1"/>
          </p:cNvSpPr>
          <p:nvPr/>
        </p:nvSpPr>
        <p:spPr bwMode="auto">
          <a:xfrm>
            <a:off x="5105400" y="4876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54"/>
          <p:cNvSpPr>
            <a:spLocks noChangeShapeType="1"/>
          </p:cNvSpPr>
          <p:nvPr/>
        </p:nvSpPr>
        <p:spPr bwMode="auto">
          <a:xfrm>
            <a:off x="5105400" y="53340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55"/>
          <p:cNvSpPr>
            <a:spLocks noChangeShapeType="1"/>
          </p:cNvSpPr>
          <p:nvPr/>
        </p:nvSpPr>
        <p:spPr bwMode="auto">
          <a:xfrm>
            <a:off x="5105400" y="5791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56"/>
          <p:cNvSpPr>
            <a:spLocks noChangeShapeType="1"/>
          </p:cNvSpPr>
          <p:nvPr/>
        </p:nvSpPr>
        <p:spPr bwMode="auto">
          <a:xfrm>
            <a:off x="5105400" y="6248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57"/>
          <p:cNvSpPr txBox="1">
            <a:spLocks noChangeArrowheads="1"/>
          </p:cNvSpPr>
          <p:nvPr/>
        </p:nvSpPr>
        <p:spPr bwMode="auto">
          <a:xfrm>
            <a:off x="6019800" y="46847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3" name="Text Box 58"/>
          <p:cNvSpPr txBox="1">
            <a:spLocks noChangeArrowheads="1"/>
          </p:cNvSpPr>
          <p:nvPr/>
        </p:nvSpPr>
        <p:spPr bwMode="auto">
          <a:xfrm>
            <a:off x="4191000" y="51054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I meant</a:t>
            </a:r>
          </a:p>
        </p:txBody>
      </p:sp>
      <p:sp>
        <p:nvSpPr>
          <p:cNvPr id="54284" name="Text Box 59"/>
          <p:cNvSpPr txBox="1">
            <a:spLocks noChangeArrowheads="1"/>
          </p:cNvSpPr>
          <p:nvPr/>
        </p:nvSpPr>
        <p:spPr bwMode="auto">
          <a:xfrm>
            <a:off x="6096000" y="51816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5" name="Text Box 60"/>
          <p:cNvSpPr txBox="1">
            <a:spLocks noChangeArrowheads="1"/>
          </p:cNvSpPr>
          <p:nvPr/>
        </p:nvSpPr>
        <p:spPr bwMode="auto">
          <a:xfrm>
            <a:off x="6096000" y="56388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6" name="Text Box 61"/>
          <p:cNvSpPr txBox="1">
            <a:spLocks noChangeArrowheads="1"/>
          </p:cNvSpPr>
          <p:nvPr/>
        </p:nvSpPr>
        <p:spPr bwMode="auto">
          <a:xfrm>
            <a:off x="4191000" y="55626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54287" name="Text Box 62"/>
          <p:cNvSpPr txBox="1">
            <a:spLocks noChangeArrowheads="1"/>
          </p:cNvSpPr>
          <p:nvPr/>
        </p:nvSpPr>
        <p:spPr bwMode="auto">
          <a:xfrm>
            <a:off x="4191000" y="60198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Simulation Using CPC Algorithm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2133600"/>
            <a:ext cx="1066800" cy="938213"/>
            <a:chOff x="1200" y="3360"/>
            <a:chExt cx="674" cy="593"/>
          </a:xfrm>
        </p:grpSpPr>
        <p:sp>
          <p:nvSpPr>
            <p:cNvPr id="54312" name="Freeform 6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Rectangle 7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Rectangle 8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Rectangle 9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Rectangle 10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7" name="Oval 11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AutoShape 12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AutoShape 13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Oval 14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1" name="AutoShape 15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4330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4328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24" name="Oval 22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Oval 23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Oval 24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Oval 25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0" name="Picture 59" descr="C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499968" cy="5105400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 bwMode="auto">
          <a:xfrm>
            <a:off x="838200" y="2057400"/>
            <a:ext cx="7467599" cy="76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solidFill>
                  <a:schemeClr val="accent4">
                    <a:lumMod val="10000"/>
                  </a:schemeClr>
                </a:solidFill>
              </a:rPr>
              <a:t>Proportion of outputs out of 1000 trials at each sample size.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Garamond" pitchFamily="18" charset="0"/>
            </a:endParaRPr>
          </a:p>
        </p:txBody>
      </p:sp>
      <p:sp>
        <p:nvSpPr>
          <p:cNvPr id="61" name="Line 53"/>
          <p:cNvSpPr>
            <a:spLocks noChangeShapeType="1"/>
          </p:cNvSpPr>
          <p:nvPr/>
        </p:nvSpPr>
        <p:spPr bwMode="auto">
          <a:xfrm>
            <a:off x="2362200" y="5638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53"/>
          <p:cNvSpPr>
            <a:spLocks noChangeShapeType="1"/>
          </p:cNvSpPr>
          <p:nvPr/>
        </p:nvSpPr>
        <p:spPr bwMode="auto">
          <a:xfrm flipH="1">
            <a:off x="2286000" y="3124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Zen Response</a:t>
            </a:r>
            <a:endParaRPr lang="en-US" sz="2400" dirty="0" smtClean="0"/>
          </a:p>
        </p:txBody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explanations have been offered to make sense of the here-today-gone-tomorrow nature of medical wisdom — what we are advised </a:t>
            </a:r>
            <a:r>
              <a:rPr lang="en-US" dirty="0" smtClean="0">
                <a:solidFill>
                  <a:srgbClr val="FFC000"/>
                </a:solidFill>
              </a:rPr>
              <a:t>with confidence</a:t>
            </a:r>
            <a:r>
              <a:rPr lang="en-US" dirty="0" smtClean="0"/>
              <a:t> one year is </a:t>
            </a:r>
            <a:r>
              <a:rPr lang="en-US" dirty="0" smtClean="0">
                <a:solidFill>
                  <a:srgbClr val="FFC000"/>
                </a:solidFill>
              </a:rPr>
              <a:t>reversed</a:t>
            </a:r>
            <a:r>
              <a:rPr lang="en-US" dirty="0" smtClean="0"/>
              <a:t> the next — but the simplest one is that it is </a:t>
            </a:r>
            <a:r>
              <a:rPr lang="en-US" dirty="0" smtClean="0">
                <a:solidFill>
                  <a:schemeClr val="hlink"/>
                </a:solidFill>
              </a:rPr>
              <a:t>the natural rhythm of science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dirty="0" smtClean="0"/>
              <a:t>(</a:t>
            </a:r>
            <a:r>
              <a:rPr lang="en-US" i="1" dirty="0" smtClean="0"/>
              <a:t>Do We Really Know What Makes us Healthy</a:t>
            </a:r>
            <a:r>
              <a:rPr lang="en-US" dirty="0" smtClean="0"/>
              <a:t>, NY Times Magazine, Sept. 16, 2007). 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Pursuit of Truth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Short-run Tracking</a:t>
            </a:r>
          </a:p>
          <a:p>
            <a:pPr lvl="1" eaLnBrk="1" hangingPunct="1">
              <a:defRPr/>
            </a:pPr>
            <a:r>
              <a:rPr lang="en-US" b="1" i="1" dirty="0" smtClean="0"/>
              <a:t>Too strong to be feasible when theory matters.</a:t>
            </a:r>
          </a:p>
          <a:p>
            <a:pPr lvl="1" eaLnBrk="1" hangingPunct="1">
              <a:defRPr/>
            </a:pPr>
            <a:endParaRPr lang="en-US" b="1" dirty="0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3822700" y="5537200"/>
            <a:ext cx="0" cy="1066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Pursuit of Truth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Long-run Convergence </a:t>
            </a:r>
          </a:p>
          <a:p>
            <a:pPr lvl="1" eaLnBrk="1" hangingPunct="1">
              <a:defRPr/>
            </a:pPr>
            <a:r>
              <a:rPr lang="en-US" b="1" i="1" dirty="0" smtClean="0"/>
              <a:t>Too weak to single out Ockham’s razor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3810000" y="3048000"/>
            <a:ext cx="2070100" cy="3556000"/>
          </a:xfrm>
          <a:custGeom>
            <a:avLst/>
            <a:gdLst>
              <a:gd name="T0" fmla="*/ 8 w 1304"/>
              <a:gd name="T1" fmla="*/ 2240 h 2240"/>
              <a:gd name="T2" fmla="*/ 8 w 1304"/>
              <a:gd name="T3" fmla="*/ 1568 h 2240"/>
              <a:gd name="T4" fmla="*/ 824 w 1304"/>
              <a:gd name="T5" fmla="*/ 1568 h 2240"/>
              <a:gd name="T6" fmla="*/ 824 w 1304"/>
              <a:gd name="T7" fmla="*/ 1664 h 2240"/>
              <a:gd name="T8" fmla="*/ 152 w 1304"/>
              <a:gd name="T9" fmla="*/ 1664 h 2240"/>
              <a:gd name="T10" fmla="*/ 152 w 1304"/>
              <a:gd name="T11" fmla="*/ 1760 h 2240"/>
              <a:gd name="T12" fmla="*/ 1304 w 1304"/>
              <a:gd name="T13" fmla="*/ 1760 h 2240"/>
              <a:gd name="T14" fmla="*/ 1304 w 1304"/>
              <a:gd name="T15" fmla="*/ 1184 h 2240"/>
              <a:gd name="T16" fmla="*/ 1160 w 1304"/>
              <a:gd name="T17" fmla="*/ 1184 h 2240"/>
              <a:gd name="T18" fmla="*/ 1160 w 1304"/>
              <a:gd name="T19" fmla="*/ 1664 h 2240"/>
              <a:gd name="T20" fmla="*/ 1016 w 1304"/>
              <a:gd name="T21" fmla="*/ 1664 h 2240"/>
              <a:gd name="T22" fmla="*/ 1016 w 1304"/>
              <a:gd name="T23" fmla="*/ 1184 h 2240"/>
              <a:gd name="T24" fmla="*/ 104 w 1304"/>
              <a:gd name="T25" fmla="*/ 1184 h 2240"/>
              <a:gd name="T26" fmla="*/ 104 w 1304"/>
              <a:gd name="T27" fmla="*/ 1280 h 2240"/>
              <a:gd name="T28" fmla="*/ 824 w 1304"/>
              <a:gd name="T29" fmla="*/ 1280 h 2240"/>
              <a:gd name="T30" fmla="*/ 824 w 1304"/>
              <a:gd name="T31" fmla="*/ 1376 h 2240"/>
              <a:gd name="T32" fmla="*/ 8 w 1304"/>
              <a:gd name="T33" fmla="*/ 1376 h 2240"/>
              <a:gd name="T34" fmla="*/ 8 w 1304"/>
              <a:gd name="T35" fmla="*/ 752 h 2240"/>
              <a:gd name="T36" fmla="*/ 824 w 1304"/>
              <a:gd name="T37" fmla="*/ 752 h 2240"/>
              <a:gd name="T38" fmla="*/ 824 w 1304"/>
              <a:gd name="T39" fmla="*/ 848 h 2240"/>
              <a:gd name="T40" fmla="*/ 104 w 1304"/>
              <a:gd name="T41" fmla="*/ 848 h 2240"/>
              <a:gd name="T42" fmla="*/ 104 w 1304"/>
              <a:gd name="T43" fmla="*/ 944 h 2240"/>
              <a:gd name="T44" fmla="*/ 1304 w 1304"/>
              <a:gd name="T45" fmla="*/ 944 h 2240"/>
              <a:gd name="T46" fmla="*/ 1304 w 1304"/>
              <a:gd name="T47" fmla="*/ 368 h 2240"/>
              <a:gd name="T48" fmla="*/ 344 w 1304"/>
              <a:gd name="T49" fmla="*/ 368 h 2240"/>
              <a:gd name="T50" fmla="*/ 336 w 1304"/>
              <a:gd name="T51" fmla="*/ 456 h 2240"/>
              <a:gd name="T52" fmla="*/ 1152 w 1304"/>
              <a:gd name="T53" fmla="*/ 456 h 2240"/>
              <a:gd name="T54" fmla="*/ 1160 w 1304"/>
              <a:gd name="T55" fmla="*/ 560 h 2240"/>
              <a:gd name="T56" fmla="*/ 16 w 1304"/>
              <a:gd name="T57" fmla="*/ 544 h 2240"/>
              <a:gd name="T58" fmla="*/ 0 w 1304"/>
              <a:gd name="T59" fmla="*/ 0 h 224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04"/>
              <a:gd name="T91" fmla="*/ 0 h 2240"/>
              <a:gd name="T92" fmla="*/ 1304 w 1304"/>
              <a:gd name="T93" fmla="*/ 2240 h 224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04" h="2240">
                <a:moveTo>
                  <a:pt x="8" y="2240"/>
                </a:moveTo>
                <a:lnTo>
                  <a:pt x="8" y="1568"/>
                </a:lnTo>
                <a:lnTo>
                  <a:pt x="824" y="1568"/>
                </a:lnTo>
                <a:lnTo>
                  <a:pt x="824" y="1664"/>
                </a:lnTo>
                <a:lnTo>
                  <a:pt x="152" y="1664"/>
                </a:lnTo>
                <a:lnTo>
                  <a:pt x="152" y="1760"/>
                </a:lnTo>
                <a:lnTo>
                  <a:pt x="1304" y="1760"/>
                </a:lnTo>
                <a:lnTo>
                  <a:pt x="1304" y="1184"/>
                </a:lnTo>
                <a:lnTo>
                  <a:pt x="1160" y="1184"/>
                </a:lnTo>
                <a:lnTo>
                  <a:pt x="1160" y="1664"/>
                </a:lnTo>
                <a:lnTo>
                  <a:pt x="1016" y="1664"/>
                </a:lnTo>
                <a:lnTo>
                  <a:pt x="1016" y="1184"/>
                </a:lnTo>
                <a:lnTo>
                  <a:pt x="104" y="1184"/>
                </a:lnTo>
                <a:lnTo>
                  <a:pt x="104" y="1280"/>
                </a:lnTo>
                <a:lnTo>
                  <a:pt x="824" y="1280"/>
                </a:lnTo>
                <a:lnTo>
                  <a:pt x="824" y="1376"/>
                </a:lnTo>
                <a:lnTo>
                  <a:pt x="8" y="1376"/>
                </a:lnTo>
                <a:lnTo>
                  <a:pt x="8" y="752"/>
                </a:lnTo>
                <a:lnTo>
                  <a:pt x="824" y="752"/>
                </a:lnTo>
                <a:lnTo>
                  <a:pt x="824" y="848"/>
                </a:lnTo>
                <a:lnTo>
                  <a:pt x="104" y="848"/>
                </a:lnTo>
                <a:lnTo>
                  <a:pt x="104" y="944"/>
                </a:lnTo>
                <a:lnTo>
                  <a:pt x="1304" y="944"/>
                </a:lnTo>
                <a:lnTo>
                  <a:pt x="1304" y="368"/>
                </a:lnTo>
                <a:lnTo>
                  <a:pt x="344" y="368"/>
                </a:lnTo>
                <a:lnTo>
                  <a:pt x="336" y="456"/>
                </a:lnTo>
                <a:lnTo>
                  <a:pt x="1152" y="456"/>
                </a:lnTo>
                <a:lnTo>
                  <a:pt x="1160" y="560"/>
                </a:lnTo>
                <a:lnTo>
                  <a:pt x="16" y="54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3822700" y="5537200"/>
            <a:ext cx="0" cy="1066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The Middle Way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Straightest Convergence</a:t>
            </a:r>
          </a:p>
          <a:p>
            <a:pPr lvl="1" eaLnBrk="1" hangingPunct="1">
              <a:defRPr/>
            </a:pPr>
            <a:r>
              <a:rPr lang="en-US" b="1" i="1" dirty="0" smtClean="0"/>
              <a:t>Just right?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810000" y="2971800"/>
            <a:ext cx="1676400" cy="3581400"/>
          </a:xfrm>
          <a:custGeom>
            <a:avLst/>
            <a:gdLst>
              <a:gd name="T0" fmla="*/ 0 w 1056"/>
              <a:gd name="T1" fmla="*/ 2256 h 2256"/>
              <a:gd name="T2" fmla="*/ 0 w 1056"/>
              <a:gd name="T3" fmla="*/ 1632 h 2256"/>
              <a:gd name="T4" fmla="*/ 1056 w 1056"/>
              <a:gd name="T5" fmla="*/ 1632 h 2256"/>
              <a:gd name="T6" fmla="*/ 1056 w 1056"/>
              <a:gd name="T7" fmla="*/ 1248 h 2256"/>
              <a:gd name="T8" fmla="*/ 0 w 1056"/>
              <a:gd name="T9" fmla="*/ 1248 h 2256"/>
              <a:gd name="T10" fmla="*/ 0 w 1056"/>
              <a:gd name="T11" fmla="*/ 864 h 2256"/>
              <a:gd name="T12" fmla="*/ 1044 w 1056"/>
              <a:gd name="T13" fmla="*/ 876 h 2256"/>
              <a:gd name="T14" fmla="*/ 1056 w 1056"/>
              <a:gd name="T15" fmla="*/ 432 h 2256"/>
              <a:gd name="T16" fmla="*/ 0 w 1056"/>
              <a:gd name="T17" fmla="*/ 432 h 2256"/>
              <a:gd name="T18" fmla="*/ 0 w 1056"/>
              <a:gd name="T19" fmla="*/ 0 h 22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6"/>
              <a:gd name="T31" fmla="*/ 0 h 2256"/>
              <a:gd name="T32" fmla="*/ 1056 w 1056"/>
              <a:gd name="T33" fmla="*/ 2256 h 22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6" h="2256">
                <a:moveTo>
                  <a:pt x="0" y="2256"/>
                </a:moveTo>
                <a:lnTo>
                  <a:pt x="0" y="1632"/>
                </a:lnTo>
                <a:lnTo>
                  <a:pt x="1056" y="1632"/>
                </a:lnTo>
                <a:lnTo>
                  <a:pt x="1056" y="1248"/>
                </a:lnTo>
                <a:lnTo>
                  <a:pt x="0" y="1248"/>
                </a:lnTo>
                <a:lnTo>
                  <a:pt x="0" y="864"/>
                </a:lnTo>
                <a:lnTo>
                  <a:pt x="1044" y="876"/>
                </a:lnTo>
                <a:lnTo>
                  <a:pt x="1056" y="432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Ancient Roots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219200" y="2057400"/>
            <a:ext cx="7239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0" i="0"/>
              <a:t>"Living in the midst of ignorance and considering themselves intelligent and enlightened, </a:t>
            </a:r>
            <a:r>
              <a:rPr lang="en-US" b="0" i="0">
                <a:solidFill>
                  <a:schemeClr val="hlink"/>
                </a:solidFill>
              </a:rPr>
              <a:t>the senseless people go round and round, following crooked courses</a:t>
            </a:r>
            <a:r>
              <a:rPr lang="en-US" b="0" i="0"/>
              <a:t>, just like the blind led by the blind."  </a:t>
            </a:r>
            <a:r>
              <a:rPr lang="en-US" b="0"/>
              <a:t>Katha Upanishad</a:t>
            </a:r>
            <a:r>
              <a:rPr lang="en-US" b="0" i="0"/>
              <a:t>, I. ii. 5, c. 600 BCE.</a:t>
            </a:r>
            <a:r>
              <a:rPr lang="en-US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10600" cy="11430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400" smtClean="0"/>
              <a:t>II. Navigation by Broken Compass</a:t>
            </a: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3124200" y="38100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4267200" y="41910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 flipV="1">
            <a:off x="4267200" y="51054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 rot="2700000">
            <a:off x="3543300" y="50673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 rot="-1982277">
            <a:off x="3733800" y="49530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10000" y="3048000"/>
            <a:ext cx="120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 rot="-192448">
            <a:off x="3581400" y="4038600"/>
            <a:ext cx="838200" cy="685800"/>
            <a:chOff x="2208" y="2256"/>
            <a:chExt cx="1152" cy="720"/>
          </a:xfrm>
        </p:grpSpPr>
        <p:sp>
          <p:nvSpPr>
            <p:cNvPr id="59438" name="Rectangle 4"/>
            <p:cNvSpPr>
              <a:spLocks noChangeArrowheads="1"/>
            </p:cNvSpPr>
            <p:nvPr/>
          </p:nvSpPr>
          <p:spPr bwMode="auto">
            <a:xfrm>
              <a:off x="2208" y="2496"/>
              <a:ext cx="115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Rectangle 5"/>
            <p:cNvSpPr>
              <a:spLocks noChangeArrowheads="1"/>
            </p:cNvSpPr>
            <p:nvPr/>
          </p:nvSpPr>
          <p:spPr bwMode="auto">
            <a:xfrm>
              <a:off x="2592" y="2256"/>
              <a:ext cx="76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Oval 6"/>
            <p:cNvSpPr>
              <a:spLocks noChangeArrowheads="1"/>
            </p:cNvSpPr>
            <p:nvPr/>
          </p:nvSpPr>
          <p:spPr bwMode="auto">
            <a:xfrm>
              <a:off x="2352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Oval 7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Rectangle 8"/>
            <p:cNvSpPr>
              <a:spLocks noChangeArrowheads="1"/>
            </p:cNvSpPr>
            <p:nvPr/>
          </p:nvSpPr>
          <p:spPr bwMode="auto">
            <a:xfrm>
              <a:off x="2688" y="2304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9"/>
            <p:cNvSpPr>
              <a:spLocks noChangeArrowheads="1"/>
            </p:cNvSpPr>
            <p:nvPr/>
          </p:nvSpPr>
          <p:spPr bwMode="auto">
            <a:xfrm>
              <a:off x="3024" y="2304"/>
              <a:ext cx="28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396" name="Group 11"/>
          <p:cNvGrpSpPr>
            <a:grpSpLocks/>
          </p:cNvGrpSpPr>
          <p:nvPr/>
        </p:nvGrpSpPr>
        <p:grpSpPr bwMode="auto">
          <a:xfrm>
            <a:off x="3810000" y="3962400"/>
            <a:ext cx="298450" cy="339725"/>
            <a:chOff x="4247" y="3360"/>
            <a:chExt cx="315" cy="358"/>
          </a:xfrm>
        </p:grpSpPr>
        <p:sp>
          <p:nvSpPr>
            <p:cNvPr id="59430" name="Oval 12"/>
            <p:cNvSpPr>
              <a:spLocks noChangeArrowheads="1"/>
            </p:cNvSpPr>
            <p:nvPr/>
          </p:nvSpPr>
          <p:spPr bwMode="auto">
            <a:xfrm>
              <a:off x="4247" y="336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31" name="Group 13"/>
            <p:cNvGrpSpPr>
              <a:grpSpLocks/>
            </p:cNvGrpSpPr>
            <p:nvPr/>
          </p:nvGrpSpPr>
          <p:grpSpPr bwMode="auto">
            <a:xfrm rot="-3340723">
              <a:off x="4281" y="3439"/>
              <a:ext cx="118" cy="134"/>
              <a:chOff x="3801" y="3295"/>
              <a:chExt cx="118" cy="134"/>
            </a:xfrm>
          </p:grpSpPr>
          <p:sp>
            <p:nvSpPr>
              <p:cNvPr id="59436" name="Oval 1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7" name="Oval 1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32" name="Group 16"/>
            <p:cNvGrpSpPr>
              <a:grpSpLocks/>
            </p:cNvGrpSpPr>
            <p:nvPr/>
          </p:nvGrpSpPr>
          <p:grpSpPr bwMode="auto">
            <a:xfrm rot="-3134004">
              <a:off x="4435" y="3439"/>
              <a:ext cx="118" cy="136"/>
              <a:chOff x="3955" y="3295"/>
              <a:chExt cx="118" cy="136"/>
            </a:xfrm>
          </p:grpSpPr>
          <p:sp>
            <p:nvSpPr>
              <p:cNvPr id="59434" name="Oval 17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5" name="Oval 18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3" name="Line 19"/>
            <p:cNvSpPr>
              <a:spLocks noChangeShapeType="1"/>
            </p:cNvSpPr>
            <p:nvPr/>
          </p:nvSpPr>
          <p:spPr bwMode="auto">
            <a:xfrm flipV="1">
              <a:off x="4360" y="3624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7" name="Group 20"/>
          <p:cNvGrpSpPr>
            <a:grpSpLocks/>
          </p:cNvGrpSpPr>
          <p:nvPr/>
        </p:nvGrpSpPr>
        <p:grpSpPr bwMode="auto">
          <a:xfrm>
            <a:off x="4038600" y="3886200"/>
            <a:ext cx="517525" cy="522288"/>
            <a:chOff x="3168" y="2887"/>
            <a:chExt cx="896" cy="905"/>
          </a:xfrm>
        </p:grpSpPr>
        <p:grpSp>
          <p:nvGrpSpPr>
            <p:cNvPr id="59419" name="Group 21"/>
            <p:cNvGrpSpPr>
              <a:grpSpLocks/>
            </p:cNvGrpSpPr>
            <p:nvPr/>
          </p:nvGrpSpPr>
          <p:grpSpPr bwMode="auto">
            <a:xfrm>
              <a:off x="3360" y="2928"/>
              <a:ext cx="548" cy="624"/>
              <a:chOff x="4247" y="3360"/>
              <a:chExt cx="315" cy="358"/>
            </a:xfrm>
          </p:grpSpPr>
          <p:sp>
            <p:nvSpPr>
              <p:cNvPr id="59422" name="Oval 22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423" name="Group 23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59428" name="Oval 24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29" name="Oval 25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424" name="Group 26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59426" name="Oval 27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27" name="Oval 28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425" name="Line 29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20" name="Freeform 30"/>
            <p:cNvSpPr>
              <a:spLocks/>
            </p:cNvSpPr>
            <p:nvPr/>
          </p:nvSpPr>
          <p:spPr bwMode="auto">
            <a:xfrm>
              <a:off x="3168" y="2928"/>
              <a:ext cx="416" cy="864"/>
            </a:xfrm>
            <a:custGeom>
              <a:avLst/>
              <a:gdLst>
                <a:gd name="T0" fmla="*/ 544 w 560"/>
                <a:gd name="T1" fmla="*/ 24 h 1048"/>
                <a:gd name="T2" fmla="*/ 256 w 560"/>
                <a:gd name="T3" fmla="*/ 72 h 1048"/>
                <a:gd name="T4" fmla="*/ 112 w 560"/>
                <a:gd name="T5" fmla="*/ 456 h 1048"/>
                <a:gd name="T6" fmla="*/ 208 w 560"/>
                <a:gd name="T7" fmla="*/ 840 h 1048"/>
                <a:gd name="T8" fmla="*/ 16 w 560"/>
                <a:gd name="T9" fmla="*/ 1032 h 1048"/>
                <a:gd name="T10" fmla="*/ 304 w 560"/>
                <a:gd name="T11" fmla="*/ 744 h 1048"/>
                <a:gd name="T12" fmla="*/ 304 w 560"/>
                <a:gd name="T13" fmla="*/ 456 h 1048"/>
                <a:gd name="T14" fmla="*/ 352 w 560"/>
                <a:gd name="T15" fmla="*/ 168 h 1048"/>
                <a:gd name="T16" fmla="*/ 544 w 560"/>
                <a:gd name="T17" fmla="*/ 24 h 10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1048"/>
                <a:gd name="T29" fmla="*/ 560 w 560"/>
                <a:gd name="T30" fmla="*/ 1048 h 10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1048">
                  <a:moveTo>
                    <a:pt x="544" y="24"/>
                  </a:moveTo>
                  <a:cubicBezTo>
                    <a:pt x="528" y="8"/>
                    <a:pt x="328" y="0"/>
                    <a:pt x="256" y="72"/>
                  </a:cubicBezTo>
                  <a:cubicBezTo>
                    <a:pt x="184" y="144"/>
                    <a:pt x="120" y="328"/>
                    <a:pt x="112" y="456"/>
                  </a:cubicBezTo>
                  <a:cubicBezTo>
                    <a:pt x="104" y="584"/>
                    <a:pt x="224" y="744"/>
                    <a:pt x="208" y="840"/>
                  </a:cubicBezTo>
                  <a:cubicBezTo>
                    <a:pt x="192" y="936"/>
                    <a:pt x="0" y="1048"/>
                    <a:pt x="16" y="1032"/>
                  </a:cubicBezTo>
                  <a:cubicBezTo>
                    <a:pt x="32" y="1016"/>
                    <a:pt x="256" y="840"/>
                    <a:pt x="304" y="744"/>
                  </a:cubicBezTo>
                  <a:cubicBezTo>
                    <a:pt x="352" y="648"/>
                    <a:pt x="296" y="552"/>
                    <a:pt x="304" y="456"/>
                  </a:cubicBezTo>
                  <a:cubicBezTo>
                    <a:pt x="312" y="360"/>
                    <a:pt x="312" y="240"/>
                    <a:pt x="352" y="168"/>
                  </a:cubicBezTo>
                  <a:cubicBezTo>
                    <a:pt x="392" y="96"/>
                    <a:pt x="560" y="40"/>
                    <a:pt x="544" y="2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Freeform 31"/>
            <p:cNvSpPr>
              <a:spLocks/>
            </p:cNvSpPr>
            <p:nvPr/>
          </p:nvSpPr>
          <p:spPr bwMode="auto">
            <a:xfrm>
              <a:off x="3554" y="2887"/>
              <a:ext cx="510" cy="857"/>
            </a:xfrm>
            <a:custGeom>
              <a:avLst/>
              <a:gdLst>
                <a:gd name="T0" fmla="*/ 12 w 510"/>
                <a:gd name="T1" fmla="*/ 57 h 857"/>
                <a:gd name="T2" fmla="*/ 320 w 510"/>
                <a:gd name="T3" fmla="*/ 52 h 857"/>
                <a:gd name="T4" fmla="*/ 427 w 510"/>
                <a:gd name="T5" fmla="*/ 369 h 857"/>
                <a:gd name="T6" fmla="*/ 355 w 510"/>
                <a:gd name="T7" fmla="*/ 686 h 857"/>
                <a:gd name="T8" fmla="*/ 498 w 510"/>
                <a:gd name="T9" fmla="*/ 844 h 857"/>
                <a:gd name="T10" fmla="*/ 284 w 510"/>
                <a:gd name="T11" fmla="*/ 606 h 857"/>
                <a:gd name="T12" fmla="*/ 284 w 510"/>
                <a:gd name="T13" fmla="*/ 369 h 857"/>
                <a:gd name="T14" fmla="*/ 249 w 510"/>
                <a:gd name="T15" fmla="*/ 132 h 857"/>
                <a:gd name="T16" fmla="*/ 12 w 510"/>
                <a:gd name="T17" fmla="*/ 57 h 8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"/>
                <a:gd name="T28" fmla="*/ 0 h 857"/>
                <a:gd name="T29" fmla="*/ 510 w 510"/>
                <a:gd name="T30" fmla="*/ 857 h 8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" h="857">
                  <a:moveTo>
                    <a:pt x="12" y="57"/>
                  </a:moveTo>
                  <a:cubicBezTo>
                    <a:pt x="24" y="44"/>
                    <a:pt x="251" y="0"/>
                    <a:pt x="320" y="52"/>
                  </a:cubicBezTo>
                  <a:cubicBezTo>
                    <a:pt x="389" y="104"/>
                    <a:pt x="421" y="263"/>
                    <a:pt x="427" y="369"/>
                  </a:cubicBezTo>
                  <a:cubicBezTo>
                    <a:pt x="433" y="474"/>
                    <a:pt x="344" y="606"/>
                    <a:pt x="355" y="686"/>
                  </a:cubicBezTo>
                  <a:cubicBezTo>
                    <a:pt x="367" y="765"/>
                    <a:pt x="510" y="857"/>
                    <a:pt x="498" y="844"/>
                  </a:cubicBezTo>
                  <a:cubicBezTo>
                    <a:pt x="486" y="831"/>
                    <a:pt x="320" y="686"/>
                    <a:pt x="284" y="606"/>
                  </a:cubicBezTo>
                  <a:cubicBezTo>
                    <a:pt x="249" y="527"/>
                    <a:pt x="290" y="448"/>
                    <a:pt x="284" y="369"/>
                  </a:cubicBezTo>
                  <a:cubicBezTo>
                    <a:pt x="278" y="290"/>
                    <a:pt x="294" y="184"/>
                    <a:pt x="249" y="132"/>
                  </a:cubicBezTo>
                  <a:cubicBezTo>
                    <a:pt x="204" y="80"/>
                    <a:pt x="0" y="70"/>
                    <a:pt x="12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8" name="Group 32"/>
          <p:cNvGrpSpPr>
            <a:grpSpLocks/>
          </p:cNvGrpSpPr>
          <p:nvPr/>
        </p:nvGrpSpPr>
        <p:grpSpPr bwMode="auto">
          <a:xfrm>
            <a:off x="2667000" y="3657600"/>
            <a:ext cx="547688" cy="1104900"/>
            <a:chOff x="1845" y="2808"/>
            <a:chExt cx="370" cy="748"/>
          </a:xfrm>
        </p:grpSpPr>
        <p:sp>
          <p:nvSpPr>
            <p:cNvPr id="59401" name="Rectangle 33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34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Oval 35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Oval 36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05" name="Group 37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59417" name="Oval 3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8" name="Oval 3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06" name="Group 40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59415" name="Oval 4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6" name="Oval 4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7" name="Oval 43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Oval 44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Oval 45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Freeform 46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1" name="Freeform 47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Freeform 48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49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Oval 50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8243" name="Rectangle 51"/>
          <p:cNvSpPr>
            <a:spLocks noChangeArrowheads="1"/>
          </p:cNvSpPr>
          <p:nvPr/>
        </p:nvSpPr>
        <p:spPr bwMode="auto">
          <a:xfrm>
            <a:off x="3948113" y="3122613"/>
            <a:ext cx="177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Where’s …</a:t>
            </a:r>
          </a:p>
        </p:txBody>
      </p:sp>
      <p:sp>
        <p:nvSpPr>
          <p:cNvPr id="59400" name="Line 52"/>
          <p:cNvSpPr>
            <a:spLocks noChangeShapeType="1"/>
          </p:cNvSpPr>
          <p:nvPr/>
        </p:nvSpPr>
        <p:spPr bwMode="auto">
          <a:xfrm flipH="1">
            <a:off x="4267200" y="3581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9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0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905000" y="1524000"/>
            <a:ext cx="632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0" i="0" dirty="0"/>
              <a:t>If you </a:t>
            </a:r>
            <a:r>
              <a:rPr lang="en-US" sz="2800" b="0" i="0" dirty="0">
                <a:solidFill>
                  <a:srgbClr val="FFC000"/>
                </a:solidFill>
              </a:rPr>
              <a:t>could</a:t>
            </a:r>
            <a:r>
              <a:rPr lang="en-US" sz="2800" b="0" i="0" dirty="0"/>
              <a:t> do </a:t>
            </a:r>
            <a:r>
              <a:rPr lang="en-US" sz="2800" b="0" i="0" dirty="0" smtClean="0"/>
              <a:t>better, you </a:t>
            </a:r>
            <a:r>
              <a:rPr lang="en-US" sz="2800" b="0" i="0" dirty="0">
                <a:solidFill>
                  <a:srgbClr val="FFC000"/>
                </a:solidFill>
              </a:rPr>
              <a:t>should</a:t>
            </a:r>
            <a:r>
              <a:rPr lang="en-US" sz="2800" b="0" i="0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800" b="0" i="0" dirty="0"/>
              <a:t>But because of me, you </a:t>
            </a:r>
            <a:r>
              <a:rPr lang="en-US" sz="2800" b="0" i="0" dirty="0">
                <a:solidFill>
                  <a:srgbClr val="FFC000"/>
                </a:solidFill>
              </a:rPr>
              <a:t>can’t</a:t>
            </a:r>
            <a:r>
              <a:rPr lang="en-US" sz="2800" b="0" i="0" dirty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sz="2800" b="0" i="0" dirty="0"/>
              <a:t>So </a:t>
            </a:r>
            <a:r>
              <a:rPr lang="en-US" sz="2800" b="0" i="0" dirty="0" smtClean="0"/>
              <a:t>you are </a:t>
            </a:r>
            <a:r>
              <a:rPr lang="en-US" sz="2800" b="0" i="0" dirty="0" smtClean="0">
                <a:solidFill>
                  <a:srgbClr val="FFC000"/>
                </a:solidFill>
              </a:rPr>
              <a:t>optimal</a:t>
            </a:r>
            <a:r>
              <a:rPr lang="en-US" sz="2800" b="0" i="0" dirty="0" smtClean="0"/>
              <a:t> and, hence, </a:t>
            </a:r>
            <a:r>
              <a:rPr lang="en-US" sz="2800" b="0" i="0" dirty="0" smtClean="0">
                <a:solidFill>
                  <a:srgbClr val="FFCC00"/>
                </a:solidFill>
              </a:rPr>
              <a:t>justified</a:t>
            </a:r>
            <a:r>
              <a:rPr lang="en-US" sz="2800" b="0" i="0" dirty="0" smtClean="0"/>
              <a:t>.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9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0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2743200" y="3124200"/>
            <a:ext cx="9144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 rot="-192448">
            <a:off x="3581400" y="4038600"/>
            <a:ext cx="838200" cy="685800"/>
            <a:chOff x="2208" y="2256"/>
            <a:chExt cx="1152" cy="720"/>
          </a:xfrm>
        </p:grpSpPr>
        <p:sp>
          <p:nvSpPr>
            <p:cNvPr id="60462" name="Rectangle 4"/>
            <p:cNvSpPr>
              <a:spLocks noChangeArrowheads="1"/>
            </p:cNvSpPr>
            <p:nvPr/>
          </p:nvSpPr>
          <p:spPr bwMode="auto">
            <a:xfrm>
              <a:off x="2208" y="2496"/>
              <a:ext cx="115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3" name="Rectangle 5"/>
            <p:cNvSpPr>
              <a:spLocks noChangeArrowheads="1"/>
            </p:cNvSpPr>
            <p:nvPr/>
          </p:nvSpPr>
          <p:spPr bwMode="auto">
            <a:xfrm>
              <a:off x="2592" y="2256"/>
              <a:ext cx="76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4" name="Oval 6"/>
            <p:cNvSpPr>
              <a:spLocks noChangeArrowheads="1"/>
            </p:cNvSpPr>
            <p:nvPr/>
          </p:nvSpPr>
          <p:spPr bwMode="auto">
            <a:xfrm>
              <a:off x="2352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5" name="Oval 7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6" name="Rectangle 8"/>
            <p:cNvSpPr>
              <a:spLocks noChangeArrowheads="1"/>
            </p:cNvSpPr>
            <p:nvPr/>
          </p:nvSpPr>
          <p:spPr bwMode="auto">
            <a:xfrm>
              <a:off x="2688" y="2304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7" name="Rectangle 9"/>
            <p:cNvSpPr>
              <a:spLocks noChangeArrowheads="1"/>
            </p:cNvSpPr>
            <p:nvPr/>
          </p:nvSpPr>
          <p:spPr bwMode="auto">
            <a:xfrm>
              <a:off x="3024" y="2304"/>
              <a:ext cx="28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20" name="Group 10"/>
          <p:cNvGrpSpPr>
            <a:grpSpLocks/>
          </p:cNvGrpSpPr>
          <p:nvPr/>
        </p:nvGrpSpPr>
        <p:grpSpPr bwMode="auto">
          <a:xfrm>
            <a:off x="2667000" y="3657600"/>
            <a:ext cx="547688" cy="1104900"/>
            <a:chOff x="1845" y="2808"/>
            <a:chExt cx="370" cy="748"/>
          </a:xfrm>
        </p:grpSpPr>
        <p:sp>
          <p:nvSpPr>
            <p:cNvPr id="60444" name="Rectangle 11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5" name="Rectangle 12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Oval 13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7" name="Oval 14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48" name="Group 15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0460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49" name="Group 18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0458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9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50" name="Oval 21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1" name="Oval 22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2" name="Oval 23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3" name="Freeform 24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4" name="Freeform 25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Freeform 26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6" name="Line 27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7" name="Oval 28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21" name="Group 29"/>
          <p:cNvGrpSpPr>
            <a:grpSpLocks/>
          </p:cNvGrpSpPr>
          <p:nvPr/>
        </p:nvGrpSpPr>
        <p:grpSpPr bwMode="auto">
          <a:xfrm>
            <a:off x="3810000" y="3962400"/>
            <a:ext cx="298450" cy="339725"/>
            <a:chOff x="4247" y="3360"/>
            <a:chExt cx="315" cy="358"/>
          </a:xfrm>
        </p:grpSpPr>
        <p:sp>
          <p:nvSpPr>
            <p:cNvPr id="60436" name="Oval 30"/>
            <p:cNvSpPr>
              <a:spLocks noChangeArrowheads="1"/>
            </p:cNvSpPr>
            <p:nvPr/>
          </p:nvSpPr>
          <p:spPr bwMode="auto">
            <a:xfrm>
              <a:off x="4247" y="336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7" name="Group 31"/>
            <p:cNvGrpSpPr>
              <a:grpSpLocks/>
            </p:cNvGrpSpPr>
            <p:nvPr/>
          </p:nvGrpSpPr>
          <p:grpSpPr bwMode="auto">
            <a:xfrm rot="-3340723">
              <a:off x="4281" y="3439"/>
              <a:ext cx="118" cy="134"/>
              <a:chOff x="3801" y="3295"/>
              <a:chExt cx="118" cy="134"/>
            </a:xfrm>
          </p:grpSpPr>
          <p:sp>
            <p:nvSpPr>
              <p:cNvPr id="60442" name="Oval 3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3" name="Oval 3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38" name="Group 34"/>
            <p:cNvGrpSpPr>
              <a:grpSpLocks/>
            </p:cNvGrpSpPr>
            <p:nvPr/>
          </p:nvGrpSpPr>
          <p:grpSpPr bwMode="auto">
            <a:xfrm rot="-3134004">
              <a:off x="4435" y="3439"/>
              <a:ext cx="118" cy="136"/>
              <a:chOff x="3955" y="3295"/>
              <a:chExt cx="118" cy="136"/>
            </a:xfrm>
          </p:grpSpPr>
          <p:sp>
            <p:nvSpPr>
              <p:cNvPr id="60440" name="Oval 3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1" name="Oval 3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39" name="Line 37"/>
            <p:cNvSpPr>
              <a:spLocks noChangeShapeType="1"/>
            </p:cNvSpPr>
            <p:nvPr/>
          </p:nvSpPr>
          <p:spPr bwMode="auto">
            <a:xfrm flipV="1">
              <a:off x="4360" y="3624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2" name="Group 38"/>
          <p:cNvGrpSpPr>
            <a:grpSpLocks/>
          </p:cNvGrpSpPr>
          <p:nvPr/>
        </p:nvGrpSpPr>
        <p:grpSpPr bwMode="auto">
          <a:xfrm>
            <a:off x="4038600" y="3886200"/>
            <a:ext cx="517525" cy="522288"/>
            <a:chOff x="3168" y="2887"/>
            <a:chExt cx="896" cy="905"/>
          </a:xfrm>
        </p:grpSpPr>
        <p:grpSp>
          <p:nvGrpSpPr>
            <p:cNvPr id="60425" name="Group 39"/>
            <p:cNvGrpSpPr>
              <a:grpSpLocks/>
            </p:cNvGrpSpPr>
            <p:nvPr/>
          </p:nvGrpSpPr>
          <p:grpSpPr bwMode="auto">
            <a:xfrm>
              <a:off x="3360" y="2928"/>
              <a:ext cx="548" cy="624"/>
              <a:chOff x="4247" y="3360"/>
              <a:chExt cx="315" cy="358"/>
            </a:xfrm>
          </p:grpSpPr>
          <p:sp>
            <p:nvSpPr>
              <p:cNvPr id="60428" name="Oval 40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429" name="Group 41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0434" name="Oval 4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5" name="Oval 4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430" name="Group 44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0432" name="Oval 4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3" name="Oval 4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0431" name="Line 47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6" name="Freeform 48"/>
            <p:cNvSpPr>
              <a:spLocks/>
            </p:cNvSpPr>
            <p:nvPr/>
          </p:nvSpPr>
          <p:spPr bwMode="auto">
            <a:xfrm>
              <a:off x="3168" y="2928"/>
              <a:ext cx="416" cy="864"/>
            </a:xfrm>
            <a:custGeom>
              <a:avLst/>
              <a:gdLst>
                <a:gd name="T0" fmla="*/ 544 w 560"/>
                <a:gd name="T1" fmla="*/ 24 h 1048"/>
                <a:gd name="T2" fmla="*/ 256 w 560"/>
                <a:gd name="T3" fmla="*/ 72 h 1048"/>
                <a:gd name="T4" fmla="*/ 112 w 560"/>
                <a:gd name="T5" fmla="*/ 456 h 1048"/>
                <a:gd name="T6" fmla="*/ 208 w 560"/>
                <a:gd name="T7" fmla="*/ 840 h 1048"/>
                <a:gd name="T8" fmla="*/ 16 w 560"/>
                <a:gd name="T9" fmla="*/ 1032 h 1048"/>
                <a:gd name="T10" fmla="*/ 304 w 560"/>
                <a:gd name="T11" fmla="*/ 744 h 1048"/>
                <a:gd name="T12" fmla="*/ 304 w 560"/>
                <a:gd name="T13" fmla="*/ 456 h 1048"/>
                <a:gd name="T14" fmla="*/ 352 w 560"/>
                <a:gd name="T15" fmla="*/ 168 h 1048"/>
                <a:gd name="T16" fmla="*/ 544 w 560"/>
                <a:gd name="T17" fmla="*/ 24 h 10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1048"/>
                <a:gd name="T29" fmla="*/ 560 w 560"/>
                <a:gd name="T30" fmla="*/ 1048 h 10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1048">
                  <a:moveTo>
                    <a:pt x="544" y="24"/>
                  </a:moveTo>
                  <a:cubicBezTo>
                    <a:pt x="528" y="8"/>
                    <a:pt x="328" y="0"/>
                    <a:pt x="256" y="72"/>
                  </a:cubicBezTo>
                  <a:cubicBezTo>
                    <a:pt x="184" y="144"/>
                    <a:pt x="120" y="328"/>
                    <a:pt x="112" y="456"/>
                  </a:cubicBezTo>
                  <a:cubicBezTo>
                    <a:pt x="104" y="584"/>
                    <a:pt x="224" y="744"/>
                    <a:pt x="208" y="840"/>
                  </a:cubicBezTo>
                  <a:cubicBezTo>
                    <a:pt x="192" y="936"/>
                    <a:pt x="0" y="1048"/>
                    <a:pt x="16" y="1032"/>
                  </a:cubicBezTo>
                  <a:cubicBezTo>
                    <a:pt x="32" y="1016"/>
                    <a:pt x="256" y="840"/>
                    <a:pt x="304" y="744"/>
                  </a:cubicBezTo>
                  <a:cubicBezTo>
                    <a:pt x="352" y="648"/>
                    <a:pt x="296" y="552"/>
                    <a:pt x="304" y="456"/>
                  </a:cubicBezTo>
                  <a:cubicBezTo>
                    <a:pt x="312" y="360"/>
                    <a:pt x="312" y="240"/>
                    <a:pt x="352" y="168"/>
                  </a:cubicBezTo>
                  <a:cubicBezTo>
                    <a:pt x="392" y="96"/>
                    <a:pt x="560" y="40"/>
                    <a:pt x="544" y="2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7" name="Freeform 49"/>
            <p:cNvSpPr>
              <a:spLocks/>
            </p:cNvSpPr>
            <p:nvPr/>
          </p:nvSpPr>
          <p:spPr bwMode="auto">
            <a:xfrm>
              <a:off x="3554" y="2887"/>
              <a:ext cx="510" cy="857"/>
            </a:xfrm>
            <a:custGeom>
              <a:avLst/>
              <a:gdLst>
                <a:gd name="T0" fmla="*/ 12 w 510"/>
                <a:gd name="T1" fmla="*/ 57 h 857"/>
                <a:gd name="T2" fmla="*/ 320 w 510"/>
                <a:gd name="T3" fmla="*/ 52 h 857"/>
                <a:gd name="T4" fmla="*/ 427 w 510"/>
                <a:gd name="T5" fmla="*/ 369 h 857"/>
                <a:gd name="T6" fmla="*/ 355 w 510"/>
                <a:gd name="T7" fmla="*/ 686 h 857"/>
                <a:gd name="T8" fmla="*/ 498 w 510"/>
                <a:gd name="T9" fmla="*/ 844 h 857"/>
                <a:gd name="T10" fmla="*/ 284 w 510"/>
                <a:gd name="T11" fmla="*/ 606 h 857"/>
                <a:gd name="T12" fmla="*/ 284 w 510"/>
                <a:gd name="T13" fmla="*/ 369 h 857"/>
                <a:gd name="T14" fmla="*/ 249 w 510"/>
                <a:gd name="T15" fmla="*/ 132 h 857"/>
                <a:gd name="T16" fmla="*/ 12 w 510"/>
                <a:gd name="T17" fmla="*/ 57 h 8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"/>
                <a:gd name="T28" fmla="*/ 0 h 857"/>
                <a:gd name="T29" fmla="*/ 510 w 510"/>
                <a:gd name="T30" fmla="*/ 857 h 8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" h="857">
                  <a:moveTo>
                    <a:pt x="12" y="57"/>
                  </a:moveTo>
                  <a:cubicBezTo>
                    <a:pt x="24" y="44"/>
                    <a:pt x="251" y="0"/>
                    <a:pt x="320" y="52"/>
                  </a:cubicBezTo>
                  <a:cubicBezTo>
                    <a:pt x="389" y="104"/>
                    <a:pt x="421" y="263"/>
                    <a:pt x="427" y="369"/>
                  </a:cubicBezTo>
                  <a:cubicBezTo>
                    <a:pt x="433" y="474"/>
                    <a:pt x="344" y="606"/>
                    <a:pt x="355" y="686"/>
                  </a:cubicBezTo>
                  <a:cubicBezTo>
                    <a:pt x="367" y="765"/>
                    <a:pt x="510" y="857"/>
                    <a:pt x="498" y="844"/>
                  </a:cubicBezTo>
                  <a:cubicBezTo>
                    <a:pt x="486" y="831"/>
                    <a:pt x="320" y="686"/>
                    <a:pt x="284" y="606"/>
                  </a:cubicBezTo>
                  <a:cubicBezTo>
                    <a:pt x="249" y="527"/>
                    <a:pt x="290" y="448"/>
                    <a:pt x="284" y="369"/>
                  </a:cubicBezTo>
                  <a:cubicBezTo>
                    <a:pt x="278" y="290"/>
                    <a:pt x="294" y="184"/>
                    <a:pt x="249" y="132"/>
                  </a:cubicBezTo>
                  <a:cubicBezTo>
                    <a:pt x="204" y="80"/>
                    <a:pt x="0" y="70"/>
                    <a:pt x="12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29266" name="Rectangle 50"/>
          <p:cNvSpPr>
            <a:spLocks noChangeArrowheads="1"/>
          </p:cNvSpPr>
          <p:nvPr/>
        </p:nvSpPr>
        <p:spPr bwMode="auto">
          <a:xfrm>
            <a:off x="1219200" y="2543175"/>
            <a:ext cx="7146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Turn around.  The freeway ramp is on the left.</a:t>
            </a:r>
          </a:p>
        </p:txBody>
      </p:sp>
      <p:sp>
        <p:nvSpPr>
          <p:cNvPr id="60424" name="Line 51"/>
          <p:cNvSpPr>
            <a:spLocks noChangeShapeType="1"/>
          </p:cNvSpPr>
          <p:nvPr/>
        </p:nvSpPr>
        <p:spPr bwMode="auto">
          <a:xfrm flipH="1">
            <a:off x="29718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1475" name="Group 8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1497" name="Rectangle 9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8" name="Rectangle 10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9" name="Oval 11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0" name="Oval 12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1" name="Rectangle 13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2" name="Rectangl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76" name="Group 15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1489" name="Oval 16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490" name="Group 17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1495" name="Oval 18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6" name="Oval 19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1491" name="Group 20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1493" name="Oval 2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4" name="Oval 2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492" name="Line 23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77" name="Group 24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1478" name="Group 25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1481" name="Oval 26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482" name="Group 27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148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488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483" name="Group 30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148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486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8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79" name="Freeform 34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0" name="Freeform 35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448" name="Group 3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1457" name="Rectangle 3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Rectangle 3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Oval 3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Oval 4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61" name="Group 4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1473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4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62" name="Group 4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1471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2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63" name="Oval 4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4" name="Oval 4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Oval 4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Freeform 5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Freeform 5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Freeform 5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5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Oval 5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9" name="Rectangle 5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5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57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Rectangle 58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53" name="Group 59"/>
          <p:cNvGrpSpPr>
            <a:grpSpLocks/>
          </p:cNvGrpSpPr>
          <p:nvPr/>
        </p:nvGrpSpPr>
        <p:grpSpPr bwMode="auto">
          <a:xfrm>
            <a:off x="4419600" y="4191000"/>
            <a:ext cx="963613" cy="1112838"/>
            <a:chOff x="2784" y="2640"/>
            <a:chExt cx="607" cy="701"/>
          </a:xfrm>
        </p:grpSpPr>
        <p:sp>
          <p:nvSpPr>
            <p:cNvPr id="61455" name="Line 60"/>
            <p:cNvSpPr>
              <a:spLocks noChangeShapeType="1"/>
            </p:cNvSpPr>
            <p:nvPr/>
          </p:nvSpPr>
          <p:spPr bwMode="auto">
            <a:xfrm flipH="1" flipV="1">
              <a:off x="2784" y="264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Text Box 61"/>
            <p:cNvSpPr txBox="1">
              <a:spLocks noChangeArrowheads="1"/>
            </p:cNvSpPr>
            <p:nvPr/>
          </p:nvSpPr>
          <p:spPr bwMode="auto">
            <a:xfrm>
              <a:off x="2784" y="297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0"/>
                <a:t>Goal</a:t>
              </a:r>
            </a:p>
          </p:txBody>
        </p:sp>
      </p:grpSp>
      <p:sp>
        <p:nvSpPr>
          <p:cNvPr id="61454" name="Rectangle 62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229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Best Route</a:t>
            </a: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70" name="Group 6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2500" name="Group 7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2522" name="Rectangle 8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3" name="Rectangle 9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4" name="Oval 10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5" name="Oval 11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6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7" name="Rectangle 13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01" name="Group 14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2514" name="Oval 15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15" name="Group 16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2520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21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516" name="Group 19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2518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19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517" name="Line 22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502" name="Group 23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2503" name="Group 24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2506" name="Oval 25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2507" name="Group 26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2512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13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08" name="Group 29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25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509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504" name="Freeform 33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5" name="Freeform 34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471" name="Group 35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2482" name="Rectangle 36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3" name="Rectangle 37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4" name="Oval 38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5" name="Oval 39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86" name="Group 40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2498" name="Oval 4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Oval 4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87" name="Group 43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2496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7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88" name="Oval 46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9" name="Oval 47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Oval 48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Freeform 49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Freeform 50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Freeform 51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52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Oval 53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2" name="Rectangle 54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Rectangle 55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Rectangle 56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Freeform 57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Rectangle 58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77" name="Group 59"/>
          <p:cNvGrpSpPr>
            <a:grpSpLocks/>
          </p:cNvGrpSpPr>
          <p:nvPr/>
        </p:nvGrpSpPr>
        <p:grpSpPr bwMode="auto">
          <a:xfrm>
            <a:off x="4419600" y="4191000"/>
            <a:ext cx="963613" cy="1112838"/>
            <a:chOff x="2784" y="2640"/>
            <a:chExt cx="607" cy="701"/>
          </a:xfrm>
        </p:grpSpPr>
        <p:sp>
          <p:nvSpPr>
            <p:cNvPr id="62480" name="Line 60"/>
            <p:cNvSpPr>
              <a:spLocks noChangeShapeType="1"/>
            </p:cNvSpPr>
            <p:nvPr/>
          </p:nvSpPr>
          <p:spPr bwMode="auto">
            <a:xfrm flipH="1" flipV="1">
              <a:off x="2784" y="264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Text Box 61"/>
            <p:cNvSpPr txBox="1">
              <a:spLocks noChangeArrowheads="1"/>
            </p:cNvSpPr>
            <p:nvPr/>
          </p:nvSpPr>
          <p:spPr bwMode="auto">
            <a:xfrm>
              <a:off x="2784" y="297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0"/>
                <a:t>Goal</a:t>
              </a:r>
            </a:p>
          </p:txBody>
        </p:sp>
      </p:grpSp>
      <p:sp>
        <p:nvSpPr>
          <p:cNvPr id="62478" name="Rectangle 62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Oval 63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331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Best Route to Any Goal</a:t>
            </a:r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3544" name="Group 7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3566" name="Rectangle 8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7" name="Rectangle 9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8" name="Oval 10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9" name="Oval 11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0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1" name="Rectangle 13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45" name="Group 14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3558" name="Oval 15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559" name="Group 16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3564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65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560" name="Group 19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3562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63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561" name="Line 22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546" name="Group 23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3547" name="Group 24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3550" name="Oval 25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3551" name="Group 26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355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5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552" name="Group 29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355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5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55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48" name="Freeform 33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9" name="Freeform 34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3495" name="Group 35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3526" name="Rectangle 36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Rectangle 37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Oval 38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Oval 39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30" name="Group 40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3542" name="Oval 4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3" name="Oval 4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31" name="Group 43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3540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1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32" name="Oval 46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Oval 47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Oval 48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Freeform 49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Freeform 50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Freeform 51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52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Oval 53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6" name="Rectangle 54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55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56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499" name="Group 57"/>
          <p:cNvGrpSpPr>
            <a:grpSpLocks/>
          </p:cNvGrpSpPr>
          <p:nvPr/>
        </p:nvGrpSpPr>
        <p:grpSpPr bwMode="auto">
          <a:xfrm rot="292292">
            <a:off x="4876800" y="4343400"/>
            <a:ext cx="838200" cy="744538"/>
            <a:chOff x="2256" y="1584"/>
            <a:chExt cx="1059" cy="912"/>
          </a:xfrm>
        </p:grpSpPr>
        <p:sp>
          <p:nvSpPr>
            <p:cNvPr id="63506" name="Freeform 5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Rectangle 5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Rectangle 6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Rectangle 6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Rectangle 6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Oval 6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AutoShape 6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AutoShape 6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Oval 6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AutoShape 6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6" name="Group 6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3524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5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7" name="Group 7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3522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8" name="Oval 7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Oval 7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Oval 7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Oval 7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0" name="Line 78"/>
          <p:cNvSpPr>
            <a:spLocks noChangeShapeType="1"/>
          </p:cNvSpPr>
          <p:nvPr/>
        </p:nvSpPr>
        <p:spPr bwMode="auto">
          <a:xfrm flipH="1">
            <a:off x="4191000" y="48768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Line 79"/>
          <p:cNvSpPr>
            <a:spLocks noChangeShapeType="1"/>
          </p:cNvSpPr>
          <p:nvPr/>
        </p:nvSpPr>
        <p:spPr bwMode="auto">
          <a:xfrm flipV="1">
            <a:off x="5715000" y="41910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2" name="Freeform 80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Oval 81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Rectangle 82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Rectangle 83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433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Disregarding Advice is Bad</a:t>
            </a:r>
          </a:p>
        </p:txBody>
      </p:sp>
      <p:sp>
        <p:nvSpPr>
          <p:cNvPr id="64516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18" name="Group 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4580" name="Rectangle 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1" name="Rectangle 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2" name="Oval 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3" name="Oval 1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84" name="Group 1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4596" name="Oval 1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7" name="Oval 1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85" name="Group 1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4594" name="Oval 1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5" name="Oval 1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86" name="Oval 1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7" name="Oval 1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8" name="Oval 1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9" name="Freeform 2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Freeform 2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1" name="Freeform 2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2" name="Line 2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3" name="Oval 2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2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27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Freeform 28"/>
          <p:cNvSpPr>
            <a:spLocks/>
          </p:cNvSpPr>
          <p:nvPr/>
        </p:nvSpPr>
        <p:spPr bwMode="auto">
          <a:xfrm>
            <a:off x="2154238" y="3221038"/>
            <a:ext cx="4286250" cy="817562"/>
          </a:xfrm>
          <a:custGeom>
            <a:avLst/>
            <a:gdLst>
              <a:gd name="T0" fmla="*/ 1571 w 2700"/>
              <a:gd name="T1" fmla="*/ 131 h 515"/>
              <a:gd name="T2" fmla="*/ 1091 w 2700"/>
              <a:gd name="T3" fmla="*/ 131 h 515"/>
              <a:gd name="T4" fmla="*/ 563 w 2700"/>
              <a:gd name="T5" fmla="*/ 131 h 515"/>
              <a:gd name="T6" fmla="*/ 235 w 2700"/>
              <a:gd name="T7" fmla="*/ 163 h 515"/>
              <a:gd name="T8" fmla="*/ 707 w 2700"/>
              <a:gd name="T9" fmla="*/ 227 h 515"/>
              <a:gd name="T10" fmla="*/ 563 w 2700"/>
              <a:gd name="T11" fmla="*/ 275 h 515"/>
              <a:gd name="T12" fmla="*/ 227 w 2700"/>
              <a:gd name="T13" fmla="*/ 227 h 515"/>
              <a:gd name="T14" fmla="*/ 75 w 2700"/>
              <a:gd name="T15" fmla="*/ 139 h 515"/>
              <a:gd name="T16" fmla="*/ 675 w 2700"/>
              <a:gd name="T17" fmla="*/ 43 h 515"/>
              <a:gd name="T18" fmla="*/ 1283 w 2700"/>
              <a:gd name="T19" fmla="*/ 35 h 515"/>
              <a:gd name="T20" fmla="*/ 1667 w 2700"/>
              <a:gd name="T21" fmla="*/ 35 h 515"/>
              <a:gd name="T22" fmla="*/ 2651 w 2700"/>
              <a:gd name="T23" fmla="*/ 243 h 515"/>
              <a:gd name="T24" fmla="*/ 1963 w 2700"/>
              <a:gd name="T25" fmla="*/ 299 h 515"/>
              <a:gd name="T26" fmla="*/ 1571 w 2700"/>
              <a:gd name="T27" fmla="*/ 275 h 515"/>
              <a:gd name="T28" fmla="*/ 1187 w 2700"/>
              <a:gd name="T29" fmla="*/ 275 h 515"/>
              <a:gd name="T30" fmla="*/ 1091 w 2700"/>
              <a:gd name="T31" fmla="*/ 323 h 515"/>
              <a:gd name="T32" fmla="*/ 1379 w 2700"/>
              <a:gd name="T33" fmla="*/ 515 h 5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0"/>
              <a:gd name="T52" fmla="*/ 0 h 515"/>
              <a:gd name="T53" fmla="*/ 2700 w 2700"/>
              <a:gd name="T54" fmla="*/ 515 h 5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0" h="515">
                <a:moveTo>
                  <a:pt x="1571" y="131"/>
                </a:moveTo>
                <a:cubicBezTo>
                  <a:pt x="1415" y="131"/>
                  <a:pt x="1259" y="131"/>
                  <a:pt x="1091" y="131"/>
                </a:cubicBezTo>
                <a:cubicBezTo>
                  <a:pt x="923" y="131"/>
                  <a:pt x="706" y="126"/>
                  <a:pt x="563" y="131"/>
                </a:cubicBezTo>
                <a:cubicBezTo>
                  <a:pt x="420" y="136"/>
                  <a:pt x="211" y="147"/>
                  <a:pt x="235" y="163"/>
                </a:cubicBezTo>
                <a:cubicBezTo>
                  <a:pt x="259" y="179"/>
                  <a:pt x="652" y="208"/>
                  <a:pt x="707" y="227"/>
                </a:cubicBezTo>
                <a:cubicBezTo>
                  <a:pt x="762" y="246"/>
                  <a:pt x="643" y="275"/>
                  <a:pt x="563" y="275"/>
                </a:cubicBezTo>
                <a:cubicBezTo>
                  <a:pt x="483" y="275"/>
                  <a:pt x="308" y="250"/>
                  <a:pt x="227" y="227"/>
                </a:cubicBezTo>
                <a:cubicBezTo>
                  <a:pt x="146" y="204"/>
                  <a:pt x="0" y="170"/>
                  <a:pt x="75" y="139"/>
                </a:cubicBezTo>
                <a:cubicBezTo>
                  <a:pt x="150" y="108"/>
                  <a:pt x="474" y="60"/>
                  <a:pt x="675" y="43"/>
                </a:cubicBezTo>
                <a:cubicBezTo>
                  <a:pt x="876" y="26"/>
                  <a:pt x="1118" y="36"/>
                  <a:pt x="1283" y="35"/>
                </a:cubicBezTo>
                <a:cubicBezTo>
                  <a:pt x="1448" y="34"/>
                  <a:pt x="1439" y="0"/>
                  <a:pt x="1667" y="35"/>
                </a:cubicBezTo>
                <a:cubicBezTo>
                  <a:pt x="1895" y="70"/>
                  <a:pt x="2602" y="199"/>
                  <a:pt x="2651" y="243"/>
                </a:cubicBezTo>
                <a:cubicBezTo>
                  <a:pt x="2700" y="287"/>
                  <a:pt x="2143" y="294"/>
                  <a:pt x="1963" y="299"/>
                </a:cubicBezTo>
                <a:cubicBezTo>
                  <a:pt x="1783" y="304"/>
                  <a:pt x="1700" y="279"/>
                  <a:pt x="1571" y="275"/>
                </a:cubicBezTo>
                <a:cubicBezTo>
                  <a:pt x="1442" y="271"/>
                  <a:pt x="1267" y="267"/>
                  <a:pt x="1187" y="275"/>
                </a:cubicBezTo>
                <a:cubicBezTo>
                  <a:pt x="1107" y="283"/>
                  <a:pt x="1059" y="283"/>
                  <a:pt x="1091" y="323"/>
                </a:cubicBezTo>
                <a:cubicBezTo>
                  <a:pt x="1123" y="363"/>
                  <a:pt x="1251" y="439"/>
                  <a:pt x="1379" y="515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Extra U-turn</a:t>
            </a:r>
          </a:p>
        </p:txBody>
      </p:sp>
      <p:sp>
        <p:nvSpPr>
          <p:cNvPr id="64524" name="Rectangle 30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25" name="Group 31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4552" name="Group 32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4574" name="Rectangle 33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5" name="Rectangle 34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6" name="Oval 35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7" name="Oval 36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8" name="Rectangle 37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9" name="Rectangle 38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53" name="Group 39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4566" name="Oval 40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67" name="Group 41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4572" name="Oval 4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3" name="Oval 4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68" name="Group 44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4570" name="Oval 4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1" name="Oval 4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569" name="Line 47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54" name="Group 48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4555" name="Group 49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4558" name="Oval 50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4559" name="Group 51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456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5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560" name="Group 54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456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56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56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556" name="Freeform 58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7" name="Freeform 59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526" name="Oval 60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61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28" name="Group 62"/>
          <p:cNvGrpSpPr>
            <a:grpSpLocks/>
          </p:cNvGrpSpPr>
          <p:nvPr/>
        </p:nvGrpSpPr>
        <p:grpSpPr bwMode="auto">
          <a:xfrm>
            <a:off x="4191000" y="4191000"/>
            <a:ext cx="2057400" cy="896938"/>
            <a:chOff x="2688" y="2688"/>
            <a:chExt cx="1296" cy="565"/>
          </a:xfrm>
        </p:grpSpPr>
        <p:grpSp>
          <p:nvGrpSpPr>
            <p:cNvPr id="64529" name="Group 63"/>
            <p:cNvGrpSpPr>
              <a:grpSpLocks/>
            </p:cNvGrpSpPr>
            <p:nvPr/>
          </p:nvGrpSpPr>
          <p:grpSpPr bwMode="auto">
            <a:xfrm rot="292292">
              <a:off x="3120" y="2784"/>
              <a:ext cx="528" cy="469"/>
              <a:chOff x="2256" y="1584"/>
              <a:chExt cx="1059" cy="912"/>
            </a:xfrm>
          </p:grpSpPr>
          <p:sp>
            <p:nvSpPr>
              <p:cNvPr id="64532" name="Freeform 64"/>
              <p:cNvSpPr>
                <a:spLocks/>
              </p:cNvSpPr>
              <p:nvPr/>
            </p:nvSpPr>
            <p:spPr bwMode="auto">
              <a:xfrm>
                <a:off x="2496" y="1824"/>
                <a:ext cx="144" cy="448"/>
              </a:xfrm>
              <a:custGeom>
                <a:avLst/>
                <a:gdLst>
                  <a:gd name="T0" fmla="*/ 528 w 528"/>
                  <a:gd name="T1" fmla="*/ 384 h 448"/>
                  <a:gd name="T2" fmla="*/ 96 w 528"/>
                  <a:gd name="T3" fmla="*/ 384 h 448"/>
                  <a:gd name="T4" fmla="*/ 0 w 528"/>
                  <a:gd name="T5" fmla="*/ 0 h 448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48"/>
                  <a:gd name="T11" fmla="*/ 528 w 528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48">
                    <a:moveTo>
                      <a:pt x="528" y="384"/>
                    </a:moveTo>
                    <a:cubicBezTo>
                      <a:pt x="356" y="416"/>
                      <a:pt x="184" y="448"/>
                      <a:pt x="96" y="384"/>
                    </a:cubicBezTo>
                    <a:cubicBezTo>
                      <a:pt x="8" y="320"/>
                      <a:pt x="4" y="160"/>
                      <a:pt x="0" y="0"/>
                    </a:cubicBezTo>
                  </a:path>
                </a:pathLst>
              </a:custGeom>
              <a:noFill/>
              <a:ln w="57150" cmpd="sng">
                <a:solidFill>
                  <a:schemeClr val="bg2"/>
                </a:solidFill>
                <a:round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3" name="Rectangle 65"/>
              <p:cNvSpPr>
                <a:spLocks noChangeArrowheads="1"/>
              </p:cNvSpPr>
              <p:nvPr/>
            </p:nvSpPr>
            <p:spPr bwMode="auto">
              <a:xfrm rot="1879721">
                <a:off x="2304" y="1968"/>
                <a:ext cx="38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4" name="Rectangle 66"/>
              <p:cNvSpPr>
                <a:spLocks noChangeArrowheads="1"/>
              </p:cNvSpPr>
              <p:nvPr/>
            </p:nvSpPr>
            <p:spPr bwMode="auto">
              <a:xfrm rot="-2120236">
                <a:off x="2880" y="2016"/>
                <a:ext cx="38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5" name="Rectangle 67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4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6" name="Rectangle 68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4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7" name="Oval 6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480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8" name="AutoShape 70"/>
              <p:cNvSpPr>
                <a:spLocks noChangeArrowheads="1"/>
              </p:cNvSpPr>
              <p:nvPr/>
            </p:nvSpPr>
            <p:spPr bwMode="auto">
              <a:xfrm rot="-2069312">
                <a:off x="2544" y="1584"/>
                <a:ext cx="192" cy="288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9" name="AutoShape 71"/>
              <p:cNvSpPr>
                <a:spLocks noChangeArrowheads="1"/>
              </p:cNvSpPr>
              <p:nvPr/>
            </p:nvSpPr>
            <p:spPr bwMode="auto">
              <a:xfrm rot="2069312" flipH="1">
                <a:off x="2832" y="1584"/>
                <a:ext cx="192" cy="288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0" name="Oval 72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1" name="AutoShape 73"/>
              <p:cNvSpPr>
                <a:spLocks noChangeArrowheads="1"/>
              </p:cNvSpPr>
              <p:nvPr/>
            </p:nvSpPr>
            <p:spPr bwMode="auto">
              <a:xfrm rot="-5149774">
                <a:off x="2736" y="1872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42" name="Group 74"/>
              <p:cNvGrpSpPr>
                <a:grpSpLocks/>
              </p:cNvGrpSpPr>
              <p:nvPr/>
            </p:nvGrpSpPr>
            <p:grpSpPr bwMode="auto">
              <a:xfrm>
                <a:off x="2640" y="1728"/>
                <a:ext cx="144" cy="144"/>
                <a:chOff x="3744" y="1776"/>
                <a:chExt cx="336" cy="336"/>
              </a:xfrm>
            </p:grpSpPr>
            <p:sp>
              <p:nvSpPr>
                <p:cNvPr id="64550" name="Oval 75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51" name="Oval 76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43" name="Group 77"/>
              <p:cNvGrpSpPr>
                <a:grpSpLocks/>
              </p:cNvGrpSpPr>
              <p:nvPr/>
            </p:nvGrpSpPr>
            <p:grpSpPr bwMode="auto">
              <a:xfrm>
                <a:off x="2832" y="1728"/>
                <a:ext cx="144" cy="144"/>
                <a:chOff x="3744" y="1776"/>
                <a:chExt cx="336" cy="336"/>
              </a:xfrm>
            </p:grpSpPr>
            <p:sp>
              <p:nvSpPr>
                <p:cNvPr id="64548" name="Oval 78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49" name="Oval 79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544" name="Oval 80"/>
              <p:cNvSpPr>
                <a:spLocks noChangeArrowheads="1"/>
              </p:cNvSpPr>
              <p:nvPr/>
            </p:nvSpPr>
            <p:spPr bwMode="auto">
              <a:xfrm rot="1722357">
                <a:off x="2448" y="2352"/>
                <a:ext cx="240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Oval 81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40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Oval 82"/>
              <p:cNvSpPr>
                <a:spLocks noChangeArrowheads="1"/>
              </p:cNvSpPr>
              <p:nvPr/>
            </p:nvSpPr>
            <p:spPr bwMode="auto">
              <a:xfrm rot="-1373433">
                <a:off x="3171" y="1890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7" name="Oval 83"/>
              <p:cNvSpPr>
                <a:spLocks noChangeArrowheads="1"/>
              </p:cNvSpPr>
              <p:nvPr/>
            </p:nvSpPr>
            <p:spPr bwMode="auto">
              <a:xfrm rot="-1373433">
                <a:off x="2256" y="182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30" name="Line 84"/>
            <p:cNvSpPr>
              <a:spLocks noChangeShapeType="1"/>
            </p:cNvSpPr>
            <p:nvPr/>
          </p:nvSpPr>
          <p:spPr bwMode="auto">
            <a:xfrm flipH="1">
              <a:off x="2688" y="3120"/>
              <a:ext cx="33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85"/>
            <p:cNvSpPr>
              <a:spLocks noChangeShapeType="1"/>
            </p:cNvSpPr>
            <p:nvPr/>
          </p:nvSpPr>
          <p:spPr bwMode="auto">
            <a:xfrm flipV="1">
              <a:off x="3648" y="2688"/>
              <a:ext cx="33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Helpful A Priori Advice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57200" y="54102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/>
              <a:t>…so </a:t>
            </a:r>
            <a:r>
              <a:rPr lang="en-US" b="0" i="0" dirty="0">
                <a:solidFill>
                  <a:schemeClr val="hlink"/>
                </a:solidFill>
              </a:rPr>
              <a:t>fixed</a:t>
            </a:r>
            <a:r>
              <a:rPr lang="en-US" b="0" i="0" dirty="0"/>
              <a:t> advice can help you reach a </a:t>
            </a:r>
            <a:r>
              <a:rPr lang="en-US" b="0" i="0" dirty="0">
                <a:solidFill>
                  <a:schemeClr val="hlink"/>
                </a:solidFill>
              </a:rPr>
              <a:t>hidden</a:t>
            </a:r>
            <a:r>
              <a:rPr lang="en-US" b="0" i="0" dirty="0"/>
              <a:t> goal</a:t>
            </a:r>
          </a:p>
          <a:p>
            <a:r>
              <a:rPr lang="en-US" b="0" i="0" dirty="0">
                <a:solidFill>
                  <a:schemeClr val="hlink"/>
                </a:solidFill>
              </a:rPr>
              <a:t>without</a:t>
            </a:r>
            <a:r>
              <a:rPr lang="en-US" b="0" i="0" dirty="0"/>
              <a:t> circles, evasions, or magic.</a:t>
            </a:r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5543" name="Group 7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5570" name="Group 8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5592" name="Rectangle 9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3" name="Rectangle 10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4" name="Oval 11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5" name="Oval 12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Rectangle 13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Rectangl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71" name="Group 15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5584" name="Oval 16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585" name="Group 17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5590" name="Oval 18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91" name="Oval 19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586" name="Group 20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5588" name="Oval 2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89" name="Oval 2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5587" name="Line 23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72" name="Group 24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5573" name="Group 25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5576" name="Oval 26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5577" name="Group 27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558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8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578" name="Group 30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5580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81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57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74" name="Freeform 34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5" name="Freeform 35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544" name="Group 3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5552" name="Rectangle 3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Rectangle 3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Oval 3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Oval 4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56" name="Group 4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5568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57" name="Group 4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5566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58" name="Oval 4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Oval 4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Oval 4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Freeform 5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Freeform 5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Freeform 5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Line 5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5" name="Oval 5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5" name="Rectangle 5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5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Rectangle 57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Freeform 58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9" name="Oval 59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Rectangle 60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Rectangle 61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Data = open intervals around </a:t>
            </a:r>
            <a:r>
              <a:rPr lang="en-US" b="1" i="1" smtClean="0"/>
              <a:t>Y</a:t>
            </a:r>
            <a:r>
              <a:rPr lang="en-US" b="1" smtClean="0"/>
              <a:t> at rational values of </a:t>
            </a:r>
            <a:r>
              <a:rPr lang="en-US" b="1" i="1" smtClean="0"/>
              <a:t>X.</a:t>
            </a:r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2209800" y="3429000"/>
            <a:ext cx="4876800" cy="1600200"/>
          </a:xfrm>
          <a:custGeom>
            <a:avLst/>
            <a:gdLst>
              <a:gd name="T0" fmla="*/ 0 w 3072"/>
              <a:gd name="T1" fmla="*/ 1008 h 1008"/>
              <a:gd name="T2" fmla="*/ 672 w 3072"/>
              <a:gd name="T3" fmla="*/ 720 h 1008"/>
              <a:gd name="T4" fmla="*/ 1440 w 3072"/>
              <a:gd name="T5" fmla="*/ 240 h 1008"/>
              <a:gd name="T6" fmla="*/ 2208 w 3072"/>
              <a:gd name="T7" fmla="*/ 384 h 1008"/>
              <a:gd name="T8" fmla="*/ 3072 w 3072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"/>
              <a:gd name="T16" fmla="*/ 0 h 1008"/>
              <a:gd name="T17" fmla="*/ 3072 w 3072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" h="1008">
                <a:moveTo>
                  <a:pt x="0" y="1008"/>
                </a:moveTo>
                <a:cubicBezTo>
                  <a:pt x="216" y="928"/>
                  <a:pt x="432" y="848"/>
                  <a:pt x="672" y="720"/>
                </a:cubicBezTo>
                <a:cubicBezTo>
                  <a:pt x="912" y="592"/>
                  <a:pt x="1184" y="296"/>
                  <a:pt x="1440" y="240"/>
                </a:cubicBezTo>
                <a:cubicBezTo>
                  <a:pt x="1696" y="184"/>
                  <a:pt x="1936" y="424"/>
                  <a:pt x="2208" y="384"/>
                </a:cubicBezTo>
                <a:cubicBezTo>
                  <a:pt x="2480" y="344"/>
                  <a:pt x="2776" y="172"/>
                  <a:pt x="3072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7432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3810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57150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4114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Line 2"/>
          <p:cNvSpPr>
            <a:spLocks noChangeShapeType="1"/>
          </p:cNvSpPr>
          <p:nvPr/>
        </p:nvSpPr>
        <p:spPr bwMode="auto">
          <a:xfrm>
            <a:off x="2209800" y="4343400"/>
            <a:ext cx="4953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08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30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No effects:</a:t>
            </a:r>
            <a:endParaRPr lang="en-US" b="1" i="1" smtClean="0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 flipV="1">
            <a:off x="2209800" y="3886200"/>
            <a:ext cx="472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4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42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First-order effect:</a:t>
            </a:r>
            <a:endParaRPr lang="en-US" b="1" i="1" smtClean="0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reeform 2"/>
          <p:cNvSpPr>
            <a:spLocks/>
          </p:cNvSpPr>
          <p:nvPr/>
        </p:nvSpPr>
        <p:spPr bwMode="auto">
          <a:xfrm>
            <a:off x="2197100" y="3886200"/>
            <a:ext cx="4737100" cy="585788"/>
          </a:xfrm>
          <a:custGeom>
            <a:avLst/>
            <a:gdLst>
              <a:gd name="T0" fmla="*/ 0 w 2984"/>
              <a:gd name="T1" fmla="*/ 152 h 369"/>
              <a:gd name="T2" fmla="*/ 1416 w 2984"/>
              <a:gd name="T3" fmla="*/ 344 h 369"/>
              <a:gd name="T4" fmla="*/ 2984 w 2984"/>
              <a:gd name="T5" fmla="*/ 0 h 369"/>
              <a:gd name="T6" fmla="*/ 0 60000 65536"/>
              <a:gd name="T7" fmla="*/ 0 60000 65536"/>
              <a:gd name="T8" fmla="*/ 0 60000 65536"/>
              <a:gd name="T9" fmla="*/ 0 w 2984"/>
              <a:gd name="T10" fmla="*/ 0 h 369"/>
              <a:gd name="T11" fmla="*/ 2984 w 2984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4" h="369">
                <a:moveTo>
                  <a:pt x="0" y="152"/>
                </a:moveTo>
                <a:cubicBezTo>
                  <a:pt x="236" y="185"/>
                  <a:pt x="919" y="369"/>
                  <a:pt x="1416" y="344"/>
                </a:cubicBezTo>
                <a:cubicBezTo>
                  <a:pt x="2200" y="360"/>
                  <a:pt x="2657" y="72"/>
                  <a:pt x="298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17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43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Second-order effect:</a:t>
            </a:r>
            <a:endParaRPr lang="en-US" b="1" i="1" smtClean="0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2514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343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524000" y="1524000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Isn’t that how </a:t>
            </a:r>
            <a:r>
              <a:rPr lang="en-US" sz="2800" b="0" i="0" dirty="0" smtClean="0">
                <a:solidFill>
                  <a:srgbClr val="FFC000"/>
                </a:solidFill>
              </a:rPr>
              <a:t>computer scientists </a:t>
            </a:r>
            <a:r>
              <a:rPr lang="en-US" sz="2800" b="0" i="0" dirty="0" smtClean="0"/>
              <a:t>routinely evaluate </a:t>
            </a:r>
            <a:r>
              <a:rPr lang="en-US" sz="2800" b="0" i="0" dirty="0" smtClean="0">
                <a:solidFill>
                  <a:srgbClr val="FFC000"/>
                </a:solidFill>
              </a:rPr>
              <a:t>algorithms</a:t>
            </a:r>
            <a:r>
              <a:rPr lang="en-US" sz="2800" b="0" i="0" dirty="0" smtClean="0"/>
              <a:t>?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3505200" y="2667000"/>
            <a:ext cx="762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9"/>
          <p:cNvSpPr txBox="1">
            <a:spLocks noChangeArrowheads="1"/>
          </p:cNvSpPr>
          <p:nvPr/>
        </p:nvSpPr>
        <p:spPr bwMode="auto">
          <a:xfrm>
            <a:off x="5029200" y="26670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 smtClean="0"/>
              <a:t>Yes.</a:t>
            </a:r>
            <a:endParaRPr lang="en-US" b="0" i="0" dirty="0"/>
          </a:p>
        </p:txBody>
      </p:sp>
      <p:cxnSp>
        <p:nvCxnSpPr>
          <p:cNvPr id="47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4572000" y="3352800"/>
            <a:ext cx="9906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61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381000" y="4572000"/>
            <a:ext cx="969963" cy="1219200"/>
            <a:chOff x="2544" y="2928"/>
            <a:chExt cx="611" cy="768"/>
          </a:xfrm>
        </p:grpSpPr>
        <p:sp>
          <p:nvSpPr>
            <p:cNvPr id="66599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2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2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13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6621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2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14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6619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615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6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8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0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6571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6572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6573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6574" name="Text Box 58"/>
          <p:cNvSpPr txBox="1">
            <a:spLocks noChangeArrowheads="1"/>
          </p:cNvSpPr>
          <p:nvPr/>
        </p:nvSpPr>
        <p:spPr bwMode="auto">
          <a:xfrm>
            <a:off x="228600" y="34290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6575" name="Line 60"/>
          <p:cNvSpPr>
            <a:spLocks noChangeShapeType="1"/>
          </p:cNvSpPr>
          <p:nvPr/>
        </p:nvSpPr>
        <p:spPr bwMode="auto">
          <a:xfrm flipV="1">
            <a:off x="914400" y="3962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Text Box 62"/>
          <p:cNvSpPr txBox="1">
            <a:spLocks noChangeArrowheads="1"/>
          </p:cNvSpPr>
          <p:nvPr/>
        </p:nvSpPr>
        <p:spPr bwMode="auto">
          <a:xfrm>
            <a:off x="1905000" y="3962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6577" name="Line 63"/>
          <p:cNvSpPr>
            <a:spLocks noChangeShapeType="1"/>
          </p:cNvSpPr>
          <p:nvPr/>
        </p:nvSpPr>
        <p:spPr bwMode="auto">
          <a:xfrm flipH="1">
            <a:off x="16764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6578" name="Group 64"/>
          <p:cNvGrpSpPr>
            <a:grpSpLocks/>
          </p:cNvGrpSpPr>
          <p:nvPr/>
        </p:nvGrpSpPr>
        <p:grpSpPr bwMode="auto">
          <a:xfrm>
            <a:off x="914400" y="4800600"/>
            <a:ext cx="1143000" cy="1016000"/>
            <a:chOff x="2256" y="1584"/>
            <a:chExt cx="1059" cy="912"/>
          </a:xfrm>
        </p:grpSpPr>
        <p:sp>
          <p:nvSpPr>
            <p:cNvPr id="66579" name="Freeform 6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Rectangle 6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Rectangle 6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Rectangle 6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Rectangle 6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Oval 7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AutoShape 7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AutoShape 7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7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AutoShape 7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89" name="Group 7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6597" name="Oval 7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8" name="Oval 7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0" name="Group 7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6595" name="Oval 7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6" name="Oval 8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91" name="Oval 8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Oval 8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Oval 8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Oval 8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56"/>
          <p:cNvSpPr>
            <a:spLocks noChangeShapeType="1"/>
          </p:cNvSpPr>
          <p:nvPr/>
        </p:nvSpPr>
        <p:spPr bwMode="auto">
          <a:xfrm flipV="1">
            <a:off x="1066800" y="5181600"/>
            <a:ext cx="1676400" cy="533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7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198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594" name="Group 9"/>
          <p:cNvGrpSpPr>
            <a:grpSpLocks/>
          </p:cNvGrpSpPr>
          <p:nvPr/>
        </p:nvGrpSpPr>
        <p:grpSpPr bwMode="auto">
          <a:xfrm>
            <a:off x="1905000" y="4038600"/>
            <a:ext cx="969963" cy="1219200"/>
            <a:chOff x="2544" y="2928"/>
            <a:chExt cx="611" cy="768"/>
          </a:xfrm>
        </p:grpSpPr>
        <p:sp>
          <p:nvSpPr>
            <p:cNvPr id="67624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6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7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4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7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8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7646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7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639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7644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5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40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1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3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5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7596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7597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7598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7599" name="Text Box 54"/>
          <p:cNvSpPr txBox="1">
            <a:spLocks noChangeArrowheads="1"/>
          </p:cNvSpPr>
          <p:nvPr/>
        </p:nvSpPr>
        <p:spPr bwMode="auto">
          <a:xfrm>
            <a:off x="1752600" y="28956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7600" name="Line 55"/>
          <p:cNvSpPr>
            <a:spLocks noChangeShapeType="1"/>
          </p:cNvSpPr>
          <p:nvPr/>
        </p:nvSpPr>
        <p:spPr bwMode="auto">
          <a:xfrm flipV="1">
            <a:off x="2438400" y="3429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1" name="Text Box 57"/>
          <p:cNvSpPr txBox="1">
            <a:spLocks noChangeArrowheads="1"/>
          </p:cNvSpPr>
          <p:nvPr/>
        </p:nvSpPr>
        <p:spPr bwMode="auto">
          <a:xfrm>
            <a:off x="3505200" y="3505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7602" name="Line 58"/>
          <p:cNvSpPr>
            <a:spLocks noChangeShapeType="1"/>
          </p:cNvSpPr>
          <p:nvPr/>
        </p:nvSpPr>
        <p:spPr bwMode="auto">
          <a:xfrm flipH="1">
            <a:off x="33528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603" name="Group 59"/>
          <p:cNvGrpSpPr>
            <a:grpSpLocks/>
          </p:cNvGrpSpPr>
          <p:nvPr/>
        </p:nvGrpSpPr>
        <p:grpSpPr bwMode="auto">
          <a:xfrm>
            <a:off x="2438400" y="4267200"/>
            <a:ext cx="1143000" cy="1016000"/>
            <a:chOff x="2256" y="1584"/>
            <a:chExt cx="1059" cy="912"/>
          </a:xfrm>
        </p:grpSpPr>
        <p:sp>
          <p:nvSpPr>
            <p:cNvPr id="67604" name="Freeform 6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Rectangle 6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Rectangle 6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Rectangle 6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Rectangle 6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Oval 6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AutoShape 6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AutoShape 6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Oval 6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AutoShape 6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14" name="Group 7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7622" name="Oval 7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3" name="Oval 7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615" name="Group 7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7620" name="Oval 7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1" name="Oval 7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16" name="Oval 7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Oval 7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Oval 7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Oval 7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57"/>
          <p:cNvSpPr>
            <a:spLocks noChangeShapeType="1"/>
          </p:cNvSpPr>
          <p:nvPr/>
        </p:nvSpPr>
        <p:spPr bwMode="auto">
          <a:xfrm flipV="1">
            <a:off x="1066800" y="4648200"/>
            <a:ext cx="3429000" cy="10668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1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301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8" name="Group 9"/>
          <p:cNvGrpSpPr>
            <a:grpSpLocks/>
          </p:cNvGrpSpPr>
          <p:nvPr/>
        </p:nvGrpSpPr>
        <p:grpSpPr bwMode="auto">
          <a:xfrm>
            <a:off x="3505200" y="3505200"/>
            <a:ext cx="969963" cy="1219200"/>
            <a:chOff x="2544" y="2928"/>
            <a:chExt cx="611" cy="768"/>
          </a:xfrm>
        </p:grpSpPr>
        <p:sp>
          <p:nvSpPr>
            <p:cNvPr id="68649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2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3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5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1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2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63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8671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2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64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8669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0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65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6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7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8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9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8620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8621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8622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8623" name="Text Box 54"/>
          <p:cNvSpPr txBox="1">
            <a:spLocks noChangeArrowheads="1"/>
          </p:cNvSpPr>
          <p:nvPr/>
        </p:nvSpPr>
        <p:spPr bwMode="auto">
          <a:xfrm>
            <a:off x="3352800" y="23622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8624" name="Line 55"/>
          <p:cNvSpPr>
            <a:spLocks noChangeShapeType="1"/>
          </p:cNvSpPr>
          <p:nvPr/>
        </p:nvSpPr>
        <p:spPr bwMode="auto">
          <a:xfrm flipV="1">
            <a:off x="4038600" y="2895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5" name="Rectangle 5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Text Box 58"/>
          <p:cNvSpPr txBox="1">
            <a:spLocks noChangeArrowheads="1"/>
          </p:cNvSpPr>
          <p:nvPr/>
        </p:nvSpPr>
        <p:spPr bwMode="auto">
          <a:xfrm>
            <a:off x="4876800" y="2819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8627" name="Line 59"/>
          <p:cNvSpPr>
            <a:spLocks noChangeShapeType="1"/>
          </p:cNvSpPr>
          <p:nvPr/>
        </p:nvSpPr>
        <p:spPr bwMode="auto">
          <a:xfrm flipH="1">
            <a:off x="48768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8628" name="Group 60"/>
          <p:cNvGrpSpPr>
            <a:grpSpLocks/>
          </p:cNvGrpSpPr>
          <p:nvPr/>
        </p:nvGrpSpPr>
        <p:grpSpPr bwMode="auto">
          <a:xfrm>
            <a:off x="4114800" y="3581400"/>
            <a:ext cx="1143000" cy="1016000"/>
            <a:chOff x="2256" y="1584"/>
            <a:chExt cx="1059" cy="912"/>
          </a:xfrm>
        </p:grpSpPr>
        <p:sp>
          <p:nvSpPr>
            <p:cNvPr id="68629" name="Freeform 6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Rectangle 6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Rectangle 6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6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Rectangle 6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6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AutoShape 6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AutoShape 6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6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AutoShape 7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39" name="Group 7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8647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8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40" name="Group 7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8645" name="Oval 7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6" name="Oval 7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41" name="Oval 7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Oval 7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Oval 7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Oval 8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57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5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50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2" name="Group 9"/>
          <p:cNvGrpSpPr>
            <a:grpSpLocks/>
          </p:cNvGrpSpPr>
          <p:nvPr/>
        </p:nvGrpSpPr>
        <p:grpSpPr bwMode="auto">
          <a:xfrm>
            <a:off x="5410200" y="2971800"/>
            <a:ext cx="969963" cy="1219200"/>
            <a:chOff x="2544" y="2928"/>
            <a:chExt cx="611" cy="768"/>
          </a:xfrm>
        </p:grpSpPr>
        <p:sp>
          <p:nvSpPr>
            <p:cNvPr id="69673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5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87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9695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6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88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9693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4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89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0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2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3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9644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9645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9646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9647" name="Text Box 54"/>
          <p:cNvSpPr txBox="1">
            <a:spLocks noChangeArrowheads="1"/>
          </p:cNvSpPr>
          <p:nvPr/>
        </p:nvSpPr>
        <p:spPr bwMode="auto">
          <a:xfrm>
            <a:off x="5257800" y="1828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9648" name="Line 55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9" name="Rectangle 5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Text Box 58"/>
          <p:cNvSpPr txBox="1">
            <a:spLocks noChangeArrowheads="1"/>
          </p:cNvSpPr>
          <p:nvPr/>
        </p:nvSpPr>
        <p:spPr bwMode="auto">
          <a:xfrm>
            <a:off x="6858000" y="2362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9651" name="Line 60"/>
          <p:cNvSpPr>
            <a:spLocks noChangeShapeType="1"/>
          </p:cNvSpPr>
          <p:nvPr/>
        </p:nvSpPr>
        <p:spPr bwMode="auto">
          <a:xfrm flipH="1">
            <a:off x="67818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9652" name="Group 61"/>
          <p:cNvGrpSpPr>
            <a:grpSpLocks/>
          </p:cNvGrpSpPr>
          <p:nvPr/>
        </p:nvGrpSpPr>
        <p:grpSpPr bwMode="auto">
          <a:xfrm>
            <a:off x="6019800" y="2971800"/>
            <a:ext cx="1143000" cy="1016000"/>
            <a:chOff x="2256" y="1584"/>
            <a:chExt cx="1059" cy="912"/>
          </a:xfrm>
        </p:grpSpPr>
        <p:sp>
          <p:nvSpPr>
            <p:cNvPr id="69653" name="Freeform 6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Rectangle 6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Rectangle 6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Rectangle 6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Rectangle 6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Oval 6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AutoShape 6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AutoShape 6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Oval 7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AutoShape 7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63" name="Group 7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9671" name="Oval 7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2" name="Oval 7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64" name="Group 7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9669" name="Oval 7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0" name="Oval 7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65" name="Oval 7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Oval 7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Oval 8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8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73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0666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0667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0668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0669" name="Rectangle 1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70" name="Group 51"/>
          <p:cNvGrpSpPr>
            <a:grpSpLocks/>
          </p:cNvGrpSpPr>
          <p:nvPr/>
        </p:nvGrpSpPr>
        <p:grpSpPr bwMode="auto">
          <a:xfrm>
            <a:off x="304800" y="4876800"/>
            <a:ext cx="1131888" cy="1004888"/>
            <a:chOff x="3552" y="1911"/>
            <a:chExt cx="713" cy="633"/>
          </a:xfrm>
        </p:grpSpPr>
        <p:sp>
          <p:nvSpPr>
            <p:cNvPr id="70696" name="Rectangle 52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Rectangle 53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8" name="Rectangle 54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Rectangle 55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Oval 56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Oval 57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02" name="Group 58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0711" name="Oval 5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2" name="Oval 6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03" name="Group 61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0709" name="Oval 6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0" name="Oval 6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04" name="Oval 64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Oval 65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Oval 66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Oval 67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Freeform 68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1" name="Text Box 85"/>
          <p:cNvSpPr txBox="1">
            <a:spLocks noChangeArrowheads="1"/>
          </p:cNvSpPr>
          <p:nvPr/>
        </p:nvSpPr>
        <p:spPr bwMode="auto">
          <a:xfrm>
            <a:off x="152400" y="3352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70672" name="Text Box 86"/>
          <p:cNvSpPr txBox="1">
            <a:spLocks noChangeArrowheads="1"/>
          </p:cNvSpPr>
          <p:nvPr/>
        </p:nvSpPr>
        <p:spPr bwMode="auto">
          <a:xfrm>
            <a:off x="2057400" y="3657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70673" name="Line 87"/>
          <p:cNvSpPr>
            <a:spLocks noChangeShapeType="1"/>
          </p:cNvSpPr>
          <p:nvPr/>
        </p:nvSpPr>
        <p:spPr bwMode="auto">
          <a:xfrm>
            <a:off x="8382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88"/>
          <p:cNvSpPr>
            <a:spLocks noChangeShapeType="1"/>
          </p:cNvSpPr>
          <p:nvPr/>
        </p:nvSpPr>
        <p:spPr bwMode="auto">
          <a:xfrm flipH="1">
            <a:off x="19050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0675" name="Group 89"/>
          <p:cNvGrpSpPr>
            <a:grpSpLocks/>
          </p:cNvGrpSpPr>
          <p:nvPr/>
        </p:nvGrpSpPr>
        <p:grpSpPr bwMode="auto">
          <a:xfrm>
            <a:off x="1143000" y="4724400"/>
            <a:ext cx="1143000" cy="1016000"/>
            <a:chOff x="2256" y="1584"/>
            <a:chExt cx="1059" cy="912"/>
          </a:xfrm>
        </p:grpSpPr>
        <p:sp>
          <p:nvSpPr>
            <p:cNvPr id="70676" name="Freeform 9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Rectangle 9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Rectangle 9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" name="Rectangle 9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Rectangle 9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1" name="Oval 9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2" name="AutoShape 9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3" name="AutoShape 9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4" name="Oval 9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5" name="AutoShape 9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86" name="Group 10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0694" name="Oval 10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" name="Oval 10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10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0692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3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88" name="Oval 10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9" name="Oval 10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0" name="Oval 10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Oval 10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60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51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1691" name="Text Box 52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1692" name="Text Box 53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1693" name="Text Box 54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1694" name="Text Box 55"/>
          <p:cNvSpPr txBox="1">
            <a:spLocks noChangeArrowheads="1"/>
          </p:cNvSpPr>
          <p:nvPr/>
        </p:nvSpPr>
        <p:spPr bwMode="auto">
          <a:xfrm>
            <a:off x="5257800" y="18288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 know you’re coming!</a:t>
            </a:r>
          </a:p>
        </p:txBody>
      </p:sp>
      <p:sp>
        <p:nvSpPr>
          <p:cNvPr id="71695" name="Line 56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6" name="Rectangle 57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697" name="Group 73"/>
          <p:cNvGrpSpPr>
            <a:grpSpLocks/>
          </p:cNvGrpSpPr>
          <p:nvPr/>
        </p:nvGrpSpPr>
        <p:grpSpPr bwMode="auto">
          <a:xfrm>
            <a:off x="5638800" y="3048000"/>
            <a:ext cx="1143000" cy="1004888"/>
            <a:chOff x="3351" y="3168"/>
            <a:chExt cx="873" cy="768"/>
          </a:xfrm>
        </p:grpSpPr>
        <p:sp>
          <p:nvSpPr>
            <p:cNvPr id="71719" name="Oval 74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0" name="Rectangle 75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1" name="Rectangle 76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2" name="Rectangle 77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3" name="Rectangle 78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4" name="Oval 79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5" name="Oval 80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26" name="Group 81"/>
            <p:cNvGrpSpPr>
              <a:grpSpLocks/>
            </p:cNvGrpSpPr>
            <p:nvPr/>
          </p:nvGrpSpPr>
          <p:grpSpPr bwMode="auto">
            <a:xfrm rot="-3340723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71735" name="Oval 8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6" name="Oval 8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27" name="Group 84"/>
            <p:cNvGrpSpPr>
              <a:grpSpLocks/>
            </p:cNvGrpSpPr>
            <p:nvPr/>
          </p:nvGrpSpPr>
          <p:grpSpPr bwMode="auto">
            <a:xfrm rot="-3134004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71733" name="Oval 8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4" name="Oval 8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28" name="Oval 87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9" name="Oval 88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0" name="Oval 89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1" name="Oval 90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2" name="Freeform 91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698" name="Group 92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1699" name="Freeform 93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Rectangle 94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1" name="Rectangle 95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Rectangle 96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3" name="Rectangle 97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Oval 98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AutoShape 99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6" name="AutoShape 100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Oval 101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8" name="AutoShape 102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9" name="Group 103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1717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8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10" name="Group 106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1715" name="Oval 10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6" name="Oval 10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11" name="Oval 109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2" name="Oval 110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3" name="Oval 111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4" name="Oval 112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71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2718" name="Rectangle 1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54"/>
          <p:cNvSpPr>
            <a:spLocks noChangeArrowheads="1"/>
          </p:cNvSpPr>
          <p:nvPr/>
        </p:nvSpPr>
        <p:spPr bwMode="auto">
          <a:xfrm rot="1879721">
            <a:off x="5691188" y="3394075"/>
            <a:ext cx="409575" cy="60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Rectangle 55"/>
          <p:cNvSpPr>
            <a:spLocks noChangeArrowheads="1"/>
          </p:cNvSpPr>
          <p:nvPr/>
        </p:nvSpPr>
        <p:spPr bwMode="auto">
          <a:xfrm rot="-2120236">
            <a:off x="6307138" y="3454400"/>
            <a:ext cx="407987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Rectangle 56"/>
          <p:cNvSpPr>
            <a:spLocks noChangeArrowheads="1"/>
          </p:cNvSpPr>
          <p:nvPr/>
        </p:nvSpPr>
        <p:spPr bwMode="auto">
          <a:xfrm>
            <a:off x="6307138" y="3687763"/>
            <a:ext cx="49212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Rectangle 57"/>
          <p:cNvSpPr>
            <a:spLocks noChangeArrowheads="1"/>
          </p:cNvSpPr>
          <p:nvPr/>
        </p:nvSpPr>
        <p:spPr bwMode="auto">
          <a:xfrm>
            <a:off x="6049963" y="3746500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Oval 58"/>
          <p:cNvSpPr>
            <a:spLocks noChangeArrowheads="1"/>
          </p:cNvSpPr>
          <p:nvPr/>
        </p:nvSpPr>
        <p:spPr bwMode="auto">
          <a:xfrm>
            <a:off x="5946775" y="3454400"/>
            <a:ext cx="514350" cy="349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Oval 59"/>
          <p:cNvSpPr>
            <a:spLocks noChangeArrowheads="1"/>
          </p:cNvSpPr>
          <p:nvPr/>
        </p:nvSpPr>
        <p:spPr bwMode="auto">
          <a:xfrm>
            <a:off x="5983288" y="3033713"/>
            <a:ext cx="411162" cy="4683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25" name="Group 60"/>
          <p:cNvGrpSpPr>
            <a:grpSpLocks/>
          </p:cNvGrpSpPr>
          <p:nvPr/>
        </p:nvGrpSpPr>
        <p:grpSpPr bwMode="auto">
          <a:xfrm rot="-3340723">
            <a:off x="6028532" y="3137694"/>
            <a:ext cx="153987" cy="174625"/>
            <a:chOff x="3801" y="3295"/>
            <a:chExt cx="118" cy="134"/>
          </a:xfrm>
        </p:grpSpPr>
        <p:sp>
          <p:nvSpPr>
            <p:cNvPr id="72757" name="Oval 61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8" name="Oval 62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6" name="Group 63"/>
          <p:cNvGrpSpPr>
            <a:grpSpLocks/>
          </p:cNvGrpSpPr>
          <p:nvPr/>
        </p:nvGrpSpPr>
        <p:grpSpPr bwMode="auto">
          <a:xfrm rot="-3134004">
            <a:off x="6230144" y="3137694"/>
            <a:ext cx="153988" cy="177800"/>
            <a:chOff x="3955" y="3295"/>
            <a:chExt cx="118" cy="136"/>
          </a:xfrm>
        </p:grpSpPr>
        <p:sp>
          <p:nvSpPr>
            <p:cNvPr id="72755" name="Oval 64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6" name="Oval 65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27" name="Oval 66"/>
          <p:cNvSpPr>
            <a:spLocks noChangeArrowheads="1"/>
          </p:cNvSpPr>
          <p:nvPr/>
        </p:nvSpPr>
        <p:spPr bwMode="auto">
          <a:xfrm rot="1722357">
            <a:off x="5843588" y="3863975"/>
            <a:ext cx="257175" cy="1158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Oval 67"/>
          <p:cNvSpPr>
            <a:spLocks noChangeArrowheads="1"/>
          </p:cNvSpPr>
          <p:nvPr/>
        </p:nvSpPr>
        <p:spPr bwMode="auto">
          <a:xfrm>
            <a:off x="6254750" y="3922713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Oval 68"/>
          <p:cNvSpPr>
            <a:spLocks noChangeArrowheads="1"/>
          </p:cNvSpPr>
          <p:nvPr/>
        </p:nvSpPr>
        <p:spPr bwMode="auto">
          <a:xfrm rot="-1373433">
            <a:off x="6616700" y="3300413"/>
            <a:ext cx="153988" cy="1158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Oval 69"/>
          <p:cNvSpPr>
            <a:spLocks noChangeArrowheads="1"/>
          </p:cNvSpPr>
          <p:nvPr/>
        </p:nvSpPr>
        <p:spPr bwMode="auto">
          <a:xfrm rot="-1373433">
            <a:off x="5638800" y="3219450"/>
            <a:ext cx="155575" cy="1158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Line 70"/>
          <p:cNvSpPr>
            <a:spLocks noChangeShapeType="1"/>
          </p:cNvSpPr>
          <p:nvPr/>
        </p:nvSpPr>
        <p:spPr bwMode="auto">
          <a:xfrm flipV="1">
            <a:off x="6161088" y="3352800"/>
            <a:ext cx="762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Text Box 72"/>
          <p:cNvSpPr txBox="1">
            <a:spLocks noChangeArrowheads="1"/>
          </p:cNvSpPr>
          <p:nvPr/>
        </p:nvSpPr>
        <p:spPr bwMode="auto">
          <a:xfrm>
            <a:off x="1219200" y="3276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72733" name="Line 73"/>
          <p:cNvSpPr>
            <a:spLocks noChangeShapeType="1"/>
          </p:cNvSpPr>
          <p:nvPr/>
        </p:nvSpPr>
        <p:spPr bwMode="auto">
          <a:xfrm flipH="1">
            <a:off x="15240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34" name="Group 74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2735" name="Freeform 7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6" name="Rectangle 7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7" name="Rectangle 7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8" name="Rectangle 7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9" name="Rectangle 7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0" name="Oval 8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1" name="AutoShape 8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2" name="AutoShape 8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3" name="Oval 8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AutoShape 8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45" name="Group 8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2753" name="Oval 8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4" name="Oval 8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46" name="Group 8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751" name="Oval 8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2" name="Oval 9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47" name="Oval 9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8" name="Oval 9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9" name="Oval 9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Oval 9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81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Line 30"/>
          <p:cNvSpPr>
            <a:spLocks noChangeShapeType="1"/>
          </p:cNvSpPr>
          <p:nvPr/>
        </p:nvSpPr>
        <p:spPr bwMode="auto">
          <a:xfrm flipV="1">
            <a:off x="6008688" y="2514600"/>
            <a:ext cx="87312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Text Box 48"/>
          <p:cNvSpPr txBox="1">
            <a:spLocks noChangeArrowheads="1"/>
          </p:cNvSpPr>
          <p:nvPr/>
        </p:nvSpPr>
        <p:spPr bwMode="auto">
          <a:xfrm>
            <a:off x="6019800" y="198120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!!!</a:t>
            </a:r>
          </a:p>
        </p:txBody>
      </p:sp>
      <p:grpSp>
        <p:nvGrpSpPr>
          <p:cNvPr id="73745" name="Group 68"/>
          <p:cNvGrpSpPr>
            <a:grpSpLocks/>
          </p:cNvGrpSpPr>
          <p:nvPr/>
        </p:nvGrpSpPr>
        <p:grpSpPr bwMode="auto">
          <a:xfrm>
            <a:off x="5638800" y="3033713"/>
            <a:ext cx="1131888" cy="1004887"/>
            <a:chOff x="3552" y="1911"/>
            <a:chExt cx="713" cy="633"/>
          </a:xfrm>
        </p:grpSpPr>
        <p:sp>
          <p:nvSpPr>
            <p:cNvPr id="73769" name="Rectangle 31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0" name="Rectangle 32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1" name="Rectangle 33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2" name="Rectangle 34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3" name="Oval 35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4" name="Oval 36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775" name="Group 37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3784" name="Oval 3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5" name="Oval 3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776" name="Group 40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3782" name="Oval 4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3" name="Oval 4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77" name="Oval 43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8" name="Oval 44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9" name="Oval 45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0" name="Oval 46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1" name="Freeform 67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46" name="Text Box 70"/>
          <p:cNvSpPr txBox="1">
            <a:spLocks noChangeArrowheads="1"/>
          </p:cNvSpPr>
          <p:nvPr/>
        </p:nvSpPr>
        <p:spPr bwMode="auto">
          <a:xfrm>
            <a:off x="457200" y="3200400"/>
            <a:ext cx="399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Hmm, it’s quite nice here…</a:t>
            </a:r>
          </a:p>
        </p:txBody>
      </p:sp>
      <p:sp>
        <p:nvSpPr>
          <p:cNvPr id="73747" name="Line 71"/>
          <p:cNvSpPr>
            <a:spLocks noChangeShapeType="1"/>
          </p:cNvSpPr>
          <p:nvPr/>
        </p:nvSpPr>
        <p:spPr bwMode="auto">
          <a:xfrm flipH="1">
            <a:off x="1447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748" name="Group 88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3749" name="Freeform 8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Rectangle 9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Rectangle 9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2" name="Rectangle 9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3" name="Rectangle 9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4" name="Oval 9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5" name="AutoShape 9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6" name="AutoShape 9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7" name="Oval 9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8" name="AutoShape 9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759" name="Group 9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3767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8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760" name="Group 10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3765" name="Oval 10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Oval 10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61" name="Oval 10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2" name="Oval 10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3" name="Oval 10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4" name="Oval 10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12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Text Box 30"/>
          <p:cNvSpPr txBox="1">
            <a:spLocks noChangeArrowheads="1"/>
          </p:cNvSpPr>
          <p:nvPr/>
        </p:nvSpPr>
        <p:spPr bwMode="auto">
          <a:xfrm>
            <a:off x="685800" y="2590800"/>
            <a:ext cx="2995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You’re back!</a:t>
            </a:r>
          </a:p>
          <a:p>
            <a:r>
              <a:rPr lang="en-US" b="0"/>
              <a:t>Learned your lesson?</a:t>
            </a:r>
          </a:p>
        </p:txBody>
      </p:sp>
      <p:sp>
        <p:nvSpPr>
          <p:cNvPr id="74768" name="Freeform 31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>
              <a:gd name="T0" fmla="*/ 2960 w 3349"/>
              <a:gd name="T1" fmla="*/ 56 h 1160"/>
              <a:gd name="T2" fmla="*/ 2856 w 3349"/>
              <a:gd name="T3" fmla="*/ 184 h 1160"/>
              <a:gd name="T4" fmla="*/ 0 w 3349"/>
              <a:gd name="T5" fmla="*/ 1160 h 1160"/>
              <a:gd name="T6" fmla="*/ 0 60000 65536"/>
              <a:gd name="T7" fmla="*/ 0 60000 65536"/>
              <a:gd name="T8" fmla="*/ 0 60000 65536"/>
              <a:gd name="T9" fmla="*/ 0 w 3349"/>
              <a:gd name="T10" fmla="*/ 0 h 1160"/>
              <a:gd name="T11" fmla="*/ 3349 w 3349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50"/>
          <p:cNvSpPr>
            <a:spLocks noChangeShapeType="1"/>
          </p:cNvSpPr>
          <p:nvPr/>
        </p:nvSpPr>
        <p:spPr bwMode="auto">
          <a:xfrm flipH="1">
            <a:off x="1524000" y="3733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4770" name="Group 32"/>
          <p:cNvGrpSpPr>
            <a:grpSpLocks/>
          </p:cNvGrpSpPr>
          <p:nvPr/>
        </p:nvGrpSpPr>
        <p:grpSpPr bwMode="auto">
          <a:xfrm>
            <a:off x="1143000" y="4724400"/>
            <a:ext cx="1131888" cy="1004888"/>
            <a:chOff x="3552" y="1911"/>
            <a:chExt cx="713" cy="633"/>
          </a:xfrm>
        </p:grpSpPr>
        <p:sp>
          <p:nvSpPr>
            <p:cNvPr id="74792" name="Rectangle 33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3" name="Rectangle 34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4" name="Rectangle 35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5" name="Rectangle 36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6" name="Oval 37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7" name="Oval 38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98" name="Group 39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4807" name="Oval 4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8" name="Oval 4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799" name="Group 42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4805" name="Oval 4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6" name="Oval 4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800" name="Oval 45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1" name="Oval 46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2" name="Oval 47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3" name="Oval 48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4" name="Freeform 49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771" name="Group 68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4772" name="Freeform 6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Rectangle 7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Rectangle 7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5" name="Rectangle 7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Rectangle 7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Oval 7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8" name="AutoShape 7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9" name="AutoShape 7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0" name="Oval 7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1" name="AutoShape 7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82" name="Group 7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790" name="Oval 8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1" name="Oval 8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783" name="Group 8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4788" name="Oval 8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9" name="Oval 8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784" name="Oval 8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Oval 8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Oval 8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Oval 8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Ockham Violator’s Path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Freeform 51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>
              <a:gd name="T0" fmla="*/ 2960 w 3349"/>
              <a:gd name="T1" fmla="*/ 56 h 1160"/>
              <a:gd name="T2" fmla="*/ 2856 w 3349"/>
              <a:gd name="T3" fmla="*/ 184 h 1160"/>
              <a:gd name="T4" fmla="*/ 0 w 3349"/>
              <a:gd name="T5" fmla="*/ 1160 h 1160"/>
              <a:gd name="T6" fmla="*/ 0 60000 65536"/>
              <a:gd name="T7" fmla="*/ 0 60000 65536"/>
              <a:gd name="T8" fmla="*/ 0 60000 65536"/>
              <a:gd name="T9" fmla="*/ 0 w 3349"/>
              <a:gd name="T10" fmla="*/ 0 h 1160"/>
              <a:gd name="T11" fmla="*/ 3349 w 3349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53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Freeform 89"/>
          <p:cNvSpPr>
            <a:spLocks/>
          </p:cNvSpPr>
          <p:nvPr/>
        </p:nvSpPr>
        <p:spPr bwMode="auto">
          <a:xfrm>
            <a:off x="876300" y="5410200"/>
            <a:ext cx="419100" cy="304800"/>
          </a:xfrm>
          <a:custGeom>
            <a:avLst/>
            <a:gdLst>
              <a:gd name="T0" fmla="*/ 264 w 264"/>
              <a:gd name="T1" fmla="*/ 0 h 192"/>
              <a:gd name="T2" fmla="*/ 24 w 264"/>
              <a:gd name="T3" fmla="*/ 96 h 192"/>
              <a:gd name="T4" fmla="*/ 120 w 264"/>
              <a:gd name="T5" fmla="*/ 192 h 192"/>
              <a:gd name="T6" fmla="*/ 0 60000 65536"/>
              <a:gd name="T7" fmla="*/ 0 60000 65536"/>
              <a:gd name="T8" fmla="*/ 0 60000 65536"/>
              <a:gd name="T9" fmla="*/ 0 w 264"/>
              <a:gd name="T10" fmla="*/ 0 h 192"/>
              <a:gd name="T11" fmla="*/ 264 w 26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192">
                <a:moveTo>
                  <a:pt x="264" y="0"/>
                </a:moveTo>
                <a:cubicBezTo>
                  <a:pt x="156" y="32"/>
                  <a:pt x="48" y="64"/>
                  <a:pt x="24" y="96"/>
                </a:cubicBezTo>
                <a:cubicBezTo>
                  <a:pt x="0" y="128"/>
                  <a:pt x="60" y="160"/>
                  <a:pt x="120" y="192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794" name="Group 93"/>
          <p:cNvGrpSpPr>
            <a:grpSpLocks/>
          </p:cNvGrpSpPr>
          <p:nvPr/>
        </p:nvGrpSpPr>
        <p:grpSpPr bwMode="auto">
          <a:xfrm>
            <a:off x="5791200" y="3276600"/>
            <a:ext cx="1131888" cy="1004888"/>
            <a:chOff x="3552" y="1911"/>
            <a:chExt cx="713" cy="633"/>
          </a:xfrm>
        </p:grpSpPr>
        <p:sp>
          <p:nvSpPr>
            <p:cNvPr id="75818" name="Rectangle 94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9" name="Rectangle 95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0" name="Rectangle 96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1" name="Rectangle 97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Oval 98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Oval 99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24" name="Group 100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5833" name="Oval 10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4" name="Oval 10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25" name="Group 103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5831" name="Oval 10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2" name="Oval 10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26" name="Oval 106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Oval 107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8" name="Oval 108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Oval 109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Freeform 110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5" name="Text Box 111"/>
          <p:cNvSpPr txBox="1">
            <a:spLocks noChangeArrowheads="1"/>
          </p:cNvSpPr>
          <p:nvPr/>
        </p:nvSpPr>
        <p:spPr bwMode="auto">
          <a:xfrm>
            <a:off x="2743200" y="1524000"/>
            <a:ext cx="4049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See, you shouldn’t run ahead</a:t>
            </a:r>
          </a:p>
          <a:p>
            <a:r>
              <a:rPr lang="en-US"/>
              <a:t>Even if you are right!</a:t>
            </a:r>
          </a:p>
        </p:txBody>
      </p:sp>
      <p:sp>
        <p:nvSpPr>
          <p:cNvPr id="75796" name="Line 113"/>
          <p:cNvSpPr>
            <a:spLocks noChangeShapeType="1"/>
          </p:cNvSpPr>
          <p:nvPr/>
        </p:nvSpPr>
        <p:spPr bwMode="auto">
          <a:xfrm>
            <a:off x="5638800" y="2590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797" name="Group 114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75798" name="Freeform 11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Rectangle 11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0" name="Rectangle 11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1" name="Rectangle 11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2" name="Rectangle 11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3" name="Oval 12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4" name="AutoShape 12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AutoShape 12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6" name="Oval 12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7" name="AutoShape 12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08" name="Group 12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5816" name="Oval 1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7" name="Oval 1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09" name="Group 12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5814" name="Oval 1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5" name="Oval 1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10" name="Oval 13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1" name="Oval 13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Oval 13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Oval 13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524000" y="1524000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But computing is </a:t>
            </a:r>
            <a:r>
              <a:rPr lang="en-US" sz="2800" b="0" i="0" dirty="0" smtClean="0">
                <a:solidFill>
                  <a:srgbClr val="FFC000"/>
                </a:solidFill>
              </a:rPr>
              <a:t>deduction</a:t>
            </a:r>
            <a:r>
              <a:rPr lang="en-US" sz="2800" b="0" i="0" dirty="0" smtClean="0"/>
              <a:t>.  </a:t>
            </a:r>
          </a:p>
          <a:p>
            <a:r>
              <a:rPr lang="en-US" sz="2800" b="0" i="0" dirty="0" smtClean="0"/>
              <a:t>Isn’t </a:t>
            </a:r>
            <a:r>
              <a:rPr lang="en-US" sz="2800" b="0" i="0" dirty="0" smtClean="0">
                <a:solidFill>
                  <a:srgbClr val="FFC000"/>
                </a:solidFill>
              </a:rPr>
              <a:t>induction</a:t>
            </a:r>
            <a:r>
              <a:rPr lang="en-US" sz="2800" b="0" i="0" dirty="0" smtClean="0"/>
              <a:t> a completely different animal?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3505200" y="2667000"/>
            <a:ext cx="762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9"/>
          <p:cNvSpPr txBox="1">
            <a:spLocks noChangeArrowheads="1"/>
          </p:cNvSpPr>
          <p:nvPr/>
        </p:nvSpPr>
        <p:spPr bwMode="auto">
          <a:xfrm>
            <a:off x="5562600" y="2667000"/>
            <a:ext cx="32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No.  That’s what </a:t>
            </a:r>
            <a:r>
              <a:rPr lang="en-US" sz="2800" b="0" i="0" dirty="0" smtClean="0">
                <a:solidFill>
                  <a:srgbClr val="FFC000"/>
                </a:solidFill>
              </a:rPr>
              <a:t>formal learning theory </a:t>
            </a:r>
            <a:r>
              <a:rPr lang="en-US" sz="2800" b="0" i="0" dirty="0" smtClean="0"/>
              <a:t>is about.</a:t>
            </a:r>
            <a:endParaRPr lang="en-US" sz="2800" b="0" i="0" dirty="0"/>
          </a:p>
        </p:txBody>
      </p:sp>
      <p:cxnSp>
        <p:nvCxnSpPr>
          <p:cNvPr id="47" name="Straight Connector 48"/>
          <p:cNvCxnSpPr>
            <a:cxnSpLocks noChangeShapeType="1"/>
          </p:cNvCxnSpPr>
          <p:nvPr/>
        </p:nvCxnSpPr>
        <p:spPr bwMode="auto">
          <a:xfrm flipV="1">
            <a:off x="4800600" y="3505200"/>
            <a:ext cx="6858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75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Ockham Path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Text Box 26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6811" name="Text Box 27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6812" name="Text Box 28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6813" name="Text Box 29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6814" name="Rectangle 30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15" name="Group 31"/>
          <p:cNvGrpSpPr>
            <a:grpSpLocks/>
          </p:cNvGrpSpPr>
          <p:nvPr/>
        </p:nvGrpSpPr>
        <p:grpSpPr bwMode="auto">
          <a:xfrm>
            <a:off x="5867400" y="3048000"/>
            <a:ext cx="969963" cy="1219200"/>
            <a:chOff x="2544" y="2928"/>
            <a:chExt cx="611" cy="768"/>
          </a:xfrm>
        </p:grpSpPr>
        <p:sp>
          <p:nvSpPr>
            <p:cNvPr id="76837" name="Rectangle 32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Rectangle 33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Line 34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Rectangle 35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36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37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38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Oval 39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Oval 40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6" name="Oval 41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7" name="Oval 42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8" name="Oval 43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9" name="Freeform 44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0" name="Oval 45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51" name="Group 46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76859" name="Oval 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0" name="Oval 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52" name="Group 49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76857" name="Oval 5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58" name="Oval 5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53" name="Freeform 52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4" name="Rectangle 53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5" name="Line 54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6" name="Line 55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6" name="Group 77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76817" name="Freeform 7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Rectangle 7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Rectangle 8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Rectangle 8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Rectangle 8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Oval 8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AutoShape 8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AutoShape 8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Oval 8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AutoShape 8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27" name="Group 8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6835" name="Oval 8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6" name="Oval 9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28" name="Group 9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6833" name="Oval 9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4" name="Oval 9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29" name="Oval 9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0" name="Oval 9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1" name="Oval 9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Oval 9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Empirical Problems</a:t>
            </a:r>
            <a:endParaRPr lang="en-US" i="1" smtClean="0">
              <a:solidFill>
                <a:schemeClr val="hlink"/>
              </a:solidFill>
            </a:endParaRPr>
          </a:p>
        </p:txBody>
      </p:sp>
      <p:grpSp>
        <p:nvGrpSpPr>
          <p:cNvPr id="77827" name="Group 50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77842" name="Rectangle 10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3" name="Rectangle 11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4" name="Rectangle 12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5" name="Rectangle 13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14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7" name="Oval 15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7848" name="Group 49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77854" name="Group 16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77858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859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7855" name="Group 19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77856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857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7849" name="Oval 22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0" name="Oval 23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1" name="Oval 24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2" name="Oval 25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3" name="Line 26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28" name="Rectangle 35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Rectangle 36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77830" name="Rectangle 37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77831" name="Rectangle 38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573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</a:t>
            </a:r>
            <a:r>
              <a:rPr lang="en-US" i="1" smtClean="0"/>
              <a:t>K</a:t>
            </a:r>
            <a:r>
              <a:rPr lang="en-US" smtClean="0"/>
              <a:t> of infinite </a:t>
            </a:r>
            <a:r>
              <a:rPr lang="en-US" smtClean="0">
                <a:solidFill>
                  <a:schemeClr val="hlink"/>
                </a:solidFill>
              </a:rPr>
              <a:t>input sequences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Partition of </a:t>
            </a:r>
            <a:r>
              <a:rPr lang="en-US" i="1" smtClean="0"/>
              <a:t>K</a:t>
            </a:r>
            <a:r>
              <a:rPr lang="en-US" smtClean="0"/>
              <a:t> into alternative </a:t>
            </a:r>
            <a:r>
              <a:rPr lang="en-US" smtClean="0">
                <a:solidFill>
                  <a:schemeClr val="hlink"/>
                </a:solidFill>
              </a:rPr>
              <a:t>theories</a:t>
            </a:r>
            <a:r>
              <a:rPr lang="en-US" smtClean="0"/>
              <a:t>.</a:t>
            </a:r>
          </a:p>
        </p:txBody>
      </p:sp>
      <p:sp>
        <p:nvSpPr>
          <p:cNvPr id="77833" name="Freeform 42"/>
          <p:cNvSpPr>
            <a:spLocks/>
          </p:cNvSpPr>
          <p:nvPr/>
        </p:nvSpPr>
        <p:spPr bwMode="auto">
          <a:xfrm>
            <a:off x="241300" y="4038600"/>
            <a:ext cx="5795963" cy="2157413"/>
          </a:xfrm>
          <a:custGeom>
            <a:avLst/>
            <a:gdLst>
              <a:gd name="T0" fmla="*/ 3592 w 3651"/>
              <a:gd name="T1" fmla="*/ 0 h 1359"/>
              <a:gd name="T2" fmla="*/ 3616 w 3651"/>
              <a:gd name="T3" fmla="*/ 816 h 1359"/>
              <a:gd name="T4" fmla="*/ 3448 w 3651"/>
              <a:gd name="T5" fmla="*/ 1304 h 1359"/>
              <a:gd name="T6" fmla="*/ 2400 w 3651"/>
              <a:gd name="T7" fmla="*/ 1144 h 1359"/>
              <a:gd name="T8" fmla="*/ 2096 w 3651"/>
              <a:gd name="T9" fmla="*/ 640 h 1359"/>
              <a:gd name="T10" fmla="*/ 16 w 3651"/>
              <a:gd name="T11" fmla="*/ 568 h 1359"/>
              <a:gd name="T12" fmla="*/ 0 w 3651"/>
              <a:gd name="T13" fmla="*/ 216 h 1359"/>
              <a:gd name="T14" fmla="*/ 1960 w 3651"/>
              <a:gd name="T15" fmla="*/ 480 h 1359"/>
              <a:gd name="T16" fmla="*/ 2296 w 3651"/>
              <a:gd name="T17" fmla="*/ 1056 h 1359"/>
              <a:gd name="T18" fmla="*/ 3352 w 3651"/>
              <a:gd name="T19" fmla="*/ 1248 h 1359"/>
              <a:gd name="T20" fmla="*/ 3544 w 3651"/>
              <a:gd name="T21" fmla="*/ 808 h 1359"/>
              <a:gd name="T22" fmla="*/ 3592 w 3651"/>
              <a:gd name="T23" fmla="*/ 48 h 13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51"/>
              <a:gd name="T37" fmla="*/ 0 h 1359"/>
              <a:gd name="T38" fmla="*/ 3651 w 3651"/>
              <a:gd name="T39" fmla="*/ 1359 h 13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51" h="1359">
                <a:moveTo>
                  <a:pt x="3592" y="0"/>
                </a:moveTo>
                <a:cubicBezTo>
                  <a:pt x="3596" y="136"/>
                  <a:pt x="3640" y="599"/>
                  <a:pt x="3616" y="816"/>
                </a:cubicBezTo>
                <a:cubicBezTo>
                  <a:pt x="3592" y="1033"/>
                  <a:pt x="3651" y="1249"/>
                  <a:pt x="3448" y="1304"/>
                </a:cubicBezTo>
                <a:cubicBezTo>
                  <a:pt x="3245" y="1359"/>
                  <a:pt x="2625" y="1255"/>
                  <a:pt x="2400" y="1144"/>
                </a:cubicBezTo>
                <a:cubicBezTo>
                  <a:pt x="2175" y="1033"/>
                  <a:pt x="2493" y="736"/>
                  <a:pt x="2096" y="640"/>
                </a:cubicBezTo>
                <a:cubicBezTo>
                  <a:pt x="1699" y="544"/>
                  <a:pt x="400" y="568"/>
                  <a:pt x="16" y="568"/>
                </a:cubicBezTo>
                <a:cubicBezTo>
                  <a:pt x="16" y="448"/>
                  <a:pt x="48" y="360"/>
                  <a:pt x="0" y="216"/>
                </a:cubicBezTo>
                <a:cubicBezTo>
                  <a:pt x="296" y="225"/>
                  <a:pt x="1577" y="340"/>
                  <a:pt x="1960" y="480"/>
                </a:cubicBezTo>
                <a:cubicBezTo>
                  <a:pt x="2343" y="620"/>
                  <a:pt x="2064" y="928"/>
                  <a:pt x="2296" y="1056"/>
                </a:cubicBezTo>
                <a:cubicBezTo>
                  <a:pt x="2528" y="1184"/>
                  <a:pt x="3144" y="1289"/>
                  <a:pt x="3352" y="1248"/>
                </a:cubicBezTo>
                <a:cubicBezTo>
                  <a:pt x="3560" y="1207"/>
                  <a:pt x="3504" y="1008"/>
                  <a:pt x="3544" y="808"/>
                </a:cubicBezTo>
                <a:cubicBezTo>
                  <a:pt x="3584" y="608"/>
                  <a:pt x="3582" y="206"/>
                  <a:pt x="3592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4" name="Line 43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5" name="Line 44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6" name="Line 45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7" name="Line 46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Text Box 47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77839" name="Line 48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0" name="Line 54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1" name="Line 55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Empirical Methods</a:t>
            </a:r>
            <a:endParaRPr lang="en-US" i="1" smtClean="0">
              <a:solidFill>
                <a:schemeClr val="hlink"/>
              </a:solidFill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78872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878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78884" name="Group 11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78888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89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8885" name="Group 14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78886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87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8879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0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1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2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3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2" name="Rectangle 22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23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78854" name="Rectangle 24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78855" name="Rectangle 25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674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 finite input sequences to theories or to “?”.</a:t>
            </a:r>
          </a:p>
        </p:txBody>
      </p:sp>
      <p:sp>
        <p:nvSpPr>
          <p:cNvPr id="78857" name="Freeform 27"/>
          <p:cNvSpPr>
            <a:spLocks/>
          </p:cNvSpPr>
          <p:nvPr/>
        </p:nvSpPr>
        <p:spPr bwMode="auto">
          <a:xfrm>
            <a:off x="228600" y="4038600"/>
            <a:ext cx="5842000" cy="2184400"/>
          </a:xfrm>
          <a:custGeom>
            <a:avLst/>
            <a:gdLst>
              <a:gd name="T0" fmla="*/ 3600 w 3680"/>
              <a:gd name="T1" fmla="*/ 0 h 1376"/>
              <a:gd name="T2" fmla="*/ 3624 w 3680"/>
              <a:gd name="T3" fmla="*/ 816 h 1376"/>
              <a:gd name="T4" fmla="*/ 3456 w 3680"/>
              <a:gd name="T5" fmla="*/ 1304 h 1376"/>
              <a:gd name="T6" fmla="*/ 2408 w 3680"/>
              <a:gd name="T7" fmla="*/ 1144 h 1376"/>
              <a:gd name="T8" fmla="*/ 2104 w 3680"/>
              <a:gd name="T9" fmla="*/ 640 h 1376"/>
              <a:gd name="T10" fmla="*/ 16 w 3680"/>
              <a:gd name="T11" fmla="*/ 568 h 1376"/>
              <a:gd name="T12" fmla="*/ 8 w 3680"/>
              <a:gd name="T13" fmla="*/ 216 h 1376"/>
              <a:gd name="T14" fmla="*/ 1968 w 3680"/>
              <a:gd name="T15" fmla="*/ 480 h 1376"/>
              <a:gd name="T16" fmla="*/ 2304 w 3680"/>
              <a:gd name="T17" fmla="*/ 1056 h 1376"/>
              <a:gd name="T18" fmla="*/ 3464 w 3680"/>
              <a:gd name="T19" fmla="*/ 1208 h 1376"/>
              <a:gd name="T20" fmla="*/ 3600 w 3680"/>
              <a:gd name="T21" fmla="*/ 48 h 13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80"/>
              <a:gd name="T34" fmla="*/ 0 h 1376"/>
              <a:gd name="T35" fmla="*/ 3680 w 3680"/>
              <a:gd name="T36" fmla="*/ 1376 h 13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28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29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30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31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Text Box 32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78863" name="Line 33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34"/>
          <p:cNvSpPr>
            <a:spLocks noChangeShapeType="1"/>
          </p:cNvSpPr>
          <p:nvPr/>
        </p:nvSpPr>
        <p:spPr bwMode="auto">
          <a:xfrm flipH="1">
            <a:off x="228600" y="37338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35"/>
          <p:cNvSpPr>
            <a:spLocks noChangeShapeType="1"/>
          </p:cNvSpPr>
          <p:nvPr/>
        </p:nvSpPr>
        <p:spPr bwMode="auto">
          <a:xfrm>
            <a:off x="2438400" y="3733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36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37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AutoShape 40"/>
          <p:cNvSpPr>
            <a:spLocks noChangeArrowheads="1"/>
          </p:cNvSpPr>
          <p:nvPr/>
        </p:nvSpPr>
        <p:spPr bwMode="auto">
          <a:xfrm>
            <a:off x="2438400" y="2514600"/>
            <a:ext cx="1447800" cy="762000"/>
          </a:xfrm>
          <a:prstGeom prst="wedgeRoundRectCallout">
            <a:avLst>
              <a:gd name="adj1" fmla="val -43750"/>
              <a:gd name="adj2" fmla="val 93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78869" name="Rectangle 41"/>
          <p:cNvSpPr>
            <a:spLocks noChangeArrowheads="1"/>
          </p:cNvSpPr>
          <p:nvPr/>
        </p:nvSpPr>
        <p:spPr bwMode="auto">
          <a:xfrm>
            <a:off x="2895600" y="2667000"/>
            <a:ext cx="387350" cy="3810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78870" name="AutoShape 42"/>
          <p:cNvSpPr>
            <a:spLocks/>
          </p:cNvSpPr>
          <p:nvPr/>
        </p:nvSpPr>
        <p:spPr bwMode="auto">
          <a:xfrm rot="-5400000">
            <a:off x="1600200" y="38100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43"/>
          <p:cNvSpPr txBox="1">
            <a:spLocks noChangeArrowheads="1"/>
          </p:cNvSpPr>
          <p:nvPr/>
        </p:nvSpPr>
        <p:spPr bwMode="auto">
          <a:xfrm>
            <a:off x="1660525" y="55705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Method Choice</a:t>
            </a:r>
            <a:endParaRPr lang="en-US" i="1" smtClean="0">
              <a:solidFill>
                <a:schemeClr val="hlink"/>
              </a:solidFill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2192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7526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2860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2192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1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7526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2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2860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3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8194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4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33400" y="510540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Input history</a:t>
            </a:r>
            <a:endParaRPr lang="en-US" b="0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252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Output history</a:t>
            </a:r>
            <a:endParaRPr lang="en-US" b="0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800600" y="3200400"/>
            <a:ext cx="3810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0"/>
              <a:t>At each stage, scientist can choose a new method (agreeing with past theory choices).</a:t>
            </a:r>
            <a:endParaRPr lang="en-US" b="0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2819400" y="3581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2895600" y="3352800"/>
            <a:ext cx="914400" cy="812800"/>
            <a:chOff x="3504" y="3216"/>
            <a:chExt cx="864" cy="768"/>
          </a:xfrm>
        </p:grpSpPr>
        <p:sp>
          <p:nvSpPr>
            <p:cNvPr id="79887" name="Rectangle 1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Rectangle 1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Rectangle 1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893" name="Group 21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9902" name="Oval 2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3" name="Oval 2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894" name="Group 24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9900" name="Oval 2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Oval 2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895" name="Oval 2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6" name="Oval 2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Oval 2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Oval 3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Line 3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Aim: </a:t>
            </a:r>
            <a:r>
              <a:rPr lang="en-US" smtClean="0">
                <a:solidFill>
                  <a:schemeClr val="hlink"/>
                </a:solidFill>
              </a:rPr>
              <a:t>Converge to the Truth</a:t>
            </a: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2057400" y="3733800"/>
            <a:ext cx="914400" cy="812800"/>
            <a:chOff x="1152" y="2112"/>
            <a:chExt cx="576" cy="512"/>
          </a:xfrm>
        </p:grpSpPr>
        <p:sp>
          <p:nvSpPr>
            <p:cNvPr id="80926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7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8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9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0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32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80938" name="Group 11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80942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43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939" name="Group 14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80940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41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0933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5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7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00" name="Rectangle 22"/>
          <p:cNvSpPr>
            <a:spLocks noChangeArrowheads="1"/>
          </p:cNvSpPr>
          <p:nvPr/>
        </p:nvSpPr>
        <p:spPr bwMode="auto">
          <a:xfrm>
            <a:off x="5181600" y="3810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Rectangle 23"/>
          <p:cNvSpPr>
            <a:spLocks noChangeArrowheads="1"/>
          </p:cNvSpPr>
          <p:nvPr/>
        </p:nvSpPr>
        <p:spPr bwMode="auto">
          <a:xfrm>
            <a:off x="51816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62484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80903" name="Rectangle 25"/>
          <p:cNvSpPr>
            <a:spLocks noChangeArrowheads="1"/>
          </p:cNvSpPr>
          <p:nvPr/>
        </p:nvSpPr>
        <p:spPr bwMode="auto">
          <a:xfrm>
            <a:off x="73152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80904" name="Freeform 26"/>
          <p:cNvSpPr>
            <a:spLocks/>
          </p:cNvSpPr>
          <p:nvPr/>
        </p:nvSpPr>
        <p:spPr bwMode="auto">
          <a:xfrm>
            <a:off x="381000" y="4191000"/>
            <a:ext cx="5842000" cy="2184400"/>
          </a:xfrm>
          <a:custGeom>
            <a:avLst/>
            <a:gdLst>
              <a:gd name="T0" fmla="*/ 3600 w 3680"/>
              <a:gd name="T1" fmla="*/ 0 h 1376"/>
              <a:gd name="T2" fmla="*/ 3624 w 3680"/>
              <a:gd name="T3" fmla="*/ 816 h 1376"/>
              <a:gd name="T4" fmla="*/ 3456 w 3680"/>
              <a:gd name="T5" fmla="*/ 1304 h 1376"/>
              <a:gd name="T6" fmla="*/ 2408 w 3680"/>
              <a:gd name="T7" fmla="*/ 1144 h 1376"/>
              <a:gd name="T8" fmla="*/ 2104 w 3680"/>
              <a:gd name="T9" fmla="*/ 640 h 1376"/>
              <a:gd name="T10" fmla="*/ 16 w 3680"/>
              <a:gd name="T11" fmla="*/ 568 h 1376"/>
              <a:gd name="T12" fmla="*/ 8 w 3680"/>
              <a:gd name="T13" fmla="*/ 216 h 1376"/>
              <a:gd name="T14" fmla="*/ 1968 w 3680"/>
              <a:gd name="T15" fmla="*/ 480 h 1376"/>
              <a:gd name="T16" fmla="*/ 2304 w 3680"/>
              <a:gd name="T17" fmla="*/ 1056 h 1376"/>
              <a:gd name="T18" fmla="*/ 3464 w 3680"/>
              <a:gd name="T19" fmla="*/ 1208 h 1376"/>
              <a:gd name="T20" fmla="*/ 3600 w 3680"/>
              <a:gd name="T21" fmla="*/ 48 h 13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80"/>
              <a:gd name="T34" fmla="*/ 0 h 1376"/>
              <a:gd name="T35" fmla="*/ 3680 w 3680"/>
              <a:gd name="T36" fmla="*/ 1376 h 13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>
            <a:off x="9906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Line 28"/>
          <p:cNvSpPr>
            <a:spLocks noChangeShapeType="1"/>
          </p:cNvSpPr>
          <p:nvPr/>
        </p:nvSpPr>
        <p:spPr bwMode="auto">
          <a:xfrm flipH="1">
            <a:off x="1524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29"/>
          <p:cNvSpPr>
            <a:spLocks noChangeShapeType="1"/>
          </p:cNvSpPr>
          <p:nvPr/>
        </p:nvSpPr>
        <p:spPr bwMode="auto">
          <a:xfrm flipH="1">
            <a:off x="24384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30"/>
          <p:cNvSpPr>
            <a:spLocks noChangeShapeType="1"/>
          </p:cNvSpPr>
          <p:nvPr/>
        </p:nvSpPr>
        <p:spPr bwMode="auto">
          <a:xfrm flipH="1">
            <a:off x="2819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9" name="Text Box 31"/>
          <p:cNvSpPr txBox="1">
            <a:spLocks noChangeArrowheads="1"/>
          </p:cNvSpPr>
          <p:nvPr/>
        </p:nvSpPr>
        <p:spPr bwMode="auto">
          <a:xfrm>
            <a:off x="6705600" y="3429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80910" name="Line 32"/>
          <p:cNvSpPr>
            <a:spLocks noChangeShapeType="1"/>
          </p:cNvSpPr>
          <p:nvPr/>
        </p:nvSpPr>
        <p:spPr bwMode="auto">
          <a:xfrm>
            <a:off x="35052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1" name="Line 33"/>
          <p:cNvSpPr>
            <a:spLocks noChangeShapeType="1"/>
          </p:cNvSpPr>
          <p:nvPr/>
        </p:nvSpPr>
        <p:spPr bwMode="auto">
          <a:xfrm flipH="1">
            <a:off x="1981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2" name="Line 34"/>
          <p:cNvSpPr>
            <a:spLocks noChangeShapeType="1"/>
          </p:cNvSpPr>
          <p:nvPr/>
        </p:nvSpPr>
        <p:spPr bwMode="auto">
          <a:xfrm flipH="1"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3" name="AutoShape 35"/>
          <p:cNvSpPr>
            <a:spLocks noChangeArrowheads="1"/>
          </p:cNvSpPr>
          <p:nvPr/>
        </p:nvSpPr>
        <p:spPr bwMode="auto">
          <a:xfrm>
            <a:off x="2438400" y="2514600"/>
            <a:ext cx="6019800" cy="762000"/>
          </a:xfrm>
          <a:prstGeom prst="wedgeRoundRectCallout">
            <a:avLst>
              <a:gd name="adj1" fmla="val -46176"/>
              <a:gd name="adj2" fmla="val 108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80914" name="Rectangle 36"/>
          <p:cNvSpPr>
            <a:spLocks noChangeArrowheads="1"/>
          </p:cNvSpPr>
          <p:nvPr/>
        </p:nvSpPr>
        <p:spPr bwMode="auto">
          <a:xfrm>
            <a:off x="2895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80915" name="Rectangle 37"/>
          <p:cNvSpPr>
            <a:spLocks noChangeArrowheads="1"/>
          </p:cNvSpPr>
          <p:nvPr/>
        </p:nvSpPr>
        <p:spPr bwMode="auto">
          <a:xfrm>
            <a:off x="33528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dirty="0"/>
              <a:t>?</a:t>
            </a:r>
          </a:p>
        </p:txBody>
      </p:sp>
      <p:sp>
        <p:nvSpPr>
          <p:cNvPr id="80916" name="Rectangle 38"/>
          <p:cNvSpPr>
            <a:spLocks noChangeArrowheads="1"/>
          </p:cNvSpPr>
          <p:nvPr/>
        </p:nvSpPr>
        <p:spPr bwMode="auto">
          <a:xfrm>
            <a:off x="38100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80917" name="Rectangle 39"/>
          <p:cNvSpPr>
            <a:spLocks noChangeArrowheads="1"/>
          </p:cNvSpPr>
          <p:nvPr/>
        </p:nvSpPr>
        <p:spPr bwMode="auto">
          <a:xfrm>
            <a:off x="42672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?</a:t>
            </a:r>
          </a:p>
        </p:txBody>
      </p:sp>
      <p:sp>
        <p:nvSpPr>
          <p:cNvPr id="80918" name="Rectangle 40"/>
          <p:cNvSpPr>
            <a:spLocks noChangeArrowheads="1"/>
          </p:cNvSpPr>
          <p:nvPr/>
        </p:nvSpPr>
        <p:spPr bwMode="auto">
          <a:xfrm>
            <a:off x="47244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19" name="Rectangle 41"/>
          <p:cNvSpPr>
            <a:spLocks noChangeArrowheads="1"/>
          </p:cNvSpPr>
          <p:nvPr/>
        </p:nvSpPr>
        <p:spPr bwMode="auto">
          <a:xfrm>
            <a:off x="5181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0" name="Rectangle 42"/>
          <p:cNvSpPr>
            <a:spLocks noChangeArrowheads="1"/>
          </p:cNvSpPr>
          <p:nvPr/>
        </p:nvSpPr>
        <p:spPr bwMode="auto">
          <a:xfrm>
            <a:off x="56388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1" name="Rectangle 43"/>
          <p:cNvSpPr>
            <a:spLocks noChangeArrowheads="1"/>
          </p:cNvSpPr>
          <p:nvPr/>
        </p:nvSpPr>
        <p:spPr bwMode="auto">
          <a:xfrm>
            <a:off x="60960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2" name="Text Box 44"/>
          <p:cNvSpPr txBox="1">
            <a:spLocks noChangeArrowheads="1"/>
          </p:cNvSpPr>
          <p:nvPr/>
        </p:nvSpPr>
        <p:spPr bwMode="auto">
          <a:xfrm>
            <a:off x="7924800" y="2667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0923" name="Rectangle 45"/>
          <p:cNvSpPr>
            <a:spLocks noChangeArrowheads="1"/>
          </p:cNvSpPr>
          <p:nvPr/>
        </p:nvSpPr>
        <p:spPr bwMode="auto">
          <a:xfrm>
            <a:off x="65532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4" name="Rectangle 46"/>
          <p:cNvSpPr>
            <a:spLocks noChangeArrowheads="1"/>
          </p:cNvSpPr>
          <p:nvPr/>
        </p:nvSpPr>
        <p:spPr bwMode="auto">
          <a:xfrm>
            <a:off x="70104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5" name="Rectangle 47"/>
          <p:cNvSpPr>
            <a:spLocks noChangeArrowheads="1"/>
          </p:cNvSpPr>
          <p:nvPr/>
        </p:nvSpPr>
        <p:spPr bwMode="auto">
          <a:xfrm>
            <a:off x="7467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Retraction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Choosing </a:t>
            </a:r>
            <a:r>
              <a:rPr lang="en-US" b="1" i="1" smtClean="0"/>
              <a:t>T</a:t>
            </a:r>
            <a:r>
              <a:rPr lang="en-US" b="1" smtClean="0"/>
              <a:t> and then not choosing </a:t>
            </a:r>
            <a:r>
              <a:rPr lang="en-US" b="1" i="1" smtClean="0"/>
              <a:t>T</a:t>
            </a:r>
            <a:r>
              <a:rPr lang="en-US" b="1" smtClean="0"/>
              <a:t> next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</p:txBody>
      </p:sp>
      <p:sp>
        <p:nvSpPr>
          <p:cNvPr id="1644550" name="Rectangle 6"/>
          <p:cNvSpPr>
            <a:spLocks noChangeArrowheads="1"/>
          </p:cNvSpPr>
          <p:nvPr/>
        </p:nvSpPr>
        <p:spPr bwMode="auto">
          <a:xfrm>
            <a:off x="3810000" y="4495800"/>
            <a:ext cx="1044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T’</a:t>
            </a:r>
          </a:p>
        </p:txBody>
      </p:sp>
      <p:sp>
        <p:nvSpPr>
          <p:cNvPr id="1644551" name="UTurnArrow"/>
          <p:cNvSpPr>
            <a:spLocks noEditPoints="1" noChangeArrowheads="1"/>
          </p:cNvSpPr>
          <p:nvPr/>
        </p:nvSpPr>
        <p:spPr bwMode="auto">
          <a:xfrm rot="5400000">
            <a:off x="3619500" y="3848100"/>
            <a:ext cx="3048000" cy="20574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4552" name="Rectangle 8"/>
          <p:cNvSpPr>
            <a:spLocks noChangeArrowheads="1"/>
          </p:cNvSpPr>
          <p:nvPr/>
        </p:nvSpPr>
        <p:spPr bwMode="auto">
          <a:xfrm>
            <a:off x="3048000" y="2971800"/>
            <a:ext cx="808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  <p:sp>
        <p:nvSpPr>
          <p:cNvPr id="1644553" name="Rectangle 9"/>
          <p:cNvSpPr>
            <a:spLocks noChangeArrowheads="1"/>
          </p:cNvSpPr>
          <p:nvPr/>
        </p:nvSpPr>
        <p:spPr bwMode="auto">
          <a:xfrm>
            <a:off x="4038600" y="5334000"/>
            <a:ext cx="608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8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</a:t>
            </a:r>
            <a:r>
              <a:rPr lang="en-US" sz="4000" smtClean="0">
                <a:solidFill>
                  <a:schemeClr val="tx1"/>
                </a:solidFill>
              </a:rPr>
              <a:t>Eliminate </a:t>
            </a:r>
            <a:r>
              <a:rPr lang="en-US" sz="4000" smtClean="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82954" name="Freeform 10"/>
          <p:cNvSpPr>
            <a:spLocks/>
          </p:cNvSpPr>
          <p:nvPr/>
        </p:nvSpPr>
        <p:spPr bwMode="auto">
          <a:xfrm>
            <a:off x="3492500" y="2844800"/>
            <a:ext cx="2070100" cy="3556000"/>
          </a:xfrm>
          <a:custGeom>
            <a:avLst/>
            <a:gdLst>
              <a:gd name="T0" fmla="*/ 8 w 1304"/>
              <a:gd name="T1" fmla="*/ 2240 h 2240"/>
              <a:gd name="T2" fmla="*/ 8 w 1304"/>
              <a:gd name="T3" fmla="*/ 1568 h 2240"/>
              <a:gd name="T4" fmla="*/ 824 w 1304"/>
              <a:gd name="T5" fmla="*/ 1568 h 2240"/>
              <a:gd name="T6" fmla="*/ 824 w 1304"/>
              <a:gd name="T7" fmla="*/ 1664 h 2240"/>
              <a:gd name="T8" fmla="*/ 152 w 1304"/>
              <a:gd name="T9" fmla="*/ 1664 h 2240"/>
              <a:gd name="T10" fmla="*/ 152 w 1304"/>
              <a:gd name="T11" fmla="*/ 1760 h 2240"/>
              <a:gd name="T12" fmla="*/ 1304 w 1304"/>
              <a:gd name="T13" fmla="*/ 1760 h 2240"/>
              <a:gd name="T14" fmla="*/ 1304 w 1304"/>
              <a:gd name="T15" fmla="*/ 1184 h 2240"/>
              <a:gd name="T16" fmla="*/ 1160 w 1304"/>
              <a:gd name="T17" fmla="*/ 1184 h 2240"/>
              <a:gd name="T18" fmla="*/ 1160 w 1304"/>
              <a:gd name="T19" fmla="*/ 1664 h 2240"/>
              <a:gd name="T20" fmla="*/ 1016 w 1304"/>
              <a:gd name="T21" fmla="*/ 1664 h 2240"/>
              <a:gd name="T22" fmla="*/ 1016 w 1304"/>
              <a:gd name="T23" fmla="*/ 1184 h 2240"/>
              <a:gd name="T24" fmla="*/ 104 w 1304"/>
              <a:gd name="T25" fmla="*/ 1184 h 2240"/>
              <a:gd name="T26" fmla="*/ 104 w 1304"/>
              <a:gd name="T27" fmla="*/ 1280 h 2240"/>
              <a:gd name="T28" fmla="*/ 824 w 1304"/>
              <a:gd name="T29" fmla="*/ 1280 h 2240"/>
              <a:gd name="T30" fmla="*/ 824 w 1304"/>
              <a:gd name="T31" fmla="*/ 1376 h 2240"/>
              <a:gd name="T32" fmla="*/ 8 w 1304"/>
              <a:gd name="T33" fmla="*/ 1376 h 2240"/>
              <a:gd name="T34" fmla="*/ 8 w 1304"/>
              <a:gd name="T35" fmla="*/ 752 h 2240"/>
              <a:gd name="T36" fmla="*/ 824 w 1304"/>
              <a:gd name="T37" fmla="*/ 752 h 2240"/>
              <a:gd name="T38" fmla="*/ 824 w 1304"/>
              <a:gd name="T39" fmla="*/ 848 h 2240"/>
              <a:gd name="T40" fmla="*/ 104 w 1304"/>
              <a:gd name="T41" fmla="*/ 848 h 2240"/>
              <a:gd name="T42" fmla="*/ 104 w 1304"/>
              <a:gd name="T43" fmla="*/ 944 h 2240"/>
              <a:gd name="T44" fmla="*/ 1304 w 1304"/>
              <a:gd name="T45" fmla="*/ 944 h 2240"/>
              <a:gd name="T46" fmla="*/ 1304 w 1304"/>
              <a:gd name="T47" fmla="*/ 368 h 2240"/>
              <a:gd name="T48" fmla="*/ 344 w 1304"/>
              <a:gd name="T49" fmla="*/ 368 h 2240"/>
              <a:gd name="T50" fmla="*/ 336 w 1304"/>
              <a:gd name="T51" fmla="*/ 456 h 2240"/>
              <a:gd name="T52" fmla="*/ 1152 w 1304"/>
              <a:gd name="T53" fmla="*/ 456 h 2240"/>
              <a:gd name="T54" fmla="*/ 1160 w 1304"/>
              <a:gd name="T55" fmla="*/ 560 h 2240"/>
              <a:gd name="T56" fmla="*/ 16 w 1304"/>
              <a:gd name="T57" fmla="*/ 544 h 2240"/>
              <a:gd name="T58" fmla="*/ 0 w 1304"/>
              <a:gd name="T59" fmla="*/ 0 h 224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04"/>
              <a:gd name="T91" fmla="*/ 0 h 2240"/>
              <a:gd name="T92" fmla="*/ 1304 w 1304"/>
              <a:gd name="T93" fmla="*/ 2240 h 224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04" h="2240">
                <a:moveTo>
                  <a:pt x="8" y="2240"/>
                </a:moveTo>
                <a:lnTo>
                  <a:pt x="8" y="1568"/>
                </a:lnTo>
                <a:lnTo>
                  <a:pt x="824" y="1568"/>
                </a:lnTo>
                <a:lnTo>
                  <a:pt x="824" y="1664"/>
                </a:lnTo>
                <a:lnTo>
                  <a:pt x="152" y="1664"/>
                </a:lnTo>
                <a:lnTo>
                  <a:pt x="152" y="1760"/>
                </a:lnTo>
                <a:lnTo>
                  <a:pt x="1304" y="1760"/>
                </a:lnTo>
                <a:lnTo>
                  <a:pt x="1304" y="1184"/>
                </a:lnTo>
                <a:lnTo>
                  <a:pt x="1160" y="1184"/>
                </a:lnTo>
                <a:lnTo>
                  <a:pt x="1160" y="1664"/>
                </a:lnTo>
                <a:lnTo>
                  <a:pt x="1016" y="1664"/>
                </a:lnTo>
                <a:lnTo>
                  <a:pt x="1016" y="1184"/>
                </a:lnTo>
                <a:lnTo>
                  <a:pt x="104" y="1184"/>
                </a:lnTo>
                <a:lnTo>
                  <a:pt x="104" y="1280"/>
                </a:lnTo>
                <a:lnTo>
                  <a:pt x="824" y="1280"/>
                </a:lnTo>
                <a:lnTo>
                  <a:pt x="824" y="1376"/>
                </a:lnTo>
                <a:lnTo>
                  <a:pt x="8" y="1376"/>
                </a:lnTo>
                <a:lnTo>
                  <a:pt x="8" y="752"/>
                </a:lnTo>
                <a:lnTo>
                  <a:pt x="824" y="752"/>
                </a:lnTo>
                <a:lnTo>
                  <a:pt x="824" y="848"/>
                </a:lnTo>
                <a:lnTo>
                  <a:pt x="104" y="848"/>
                </a:lnTo>
                <a:lnTo>
                  <a:pt x="104" y="944"/>
                </a:lnTo>
                <a:lnTo>
                  <a:pt x="1304" y="944"/>
                </a:lnTo>
                <a:lnTo>
                  <a:pt x="1304" y="368"/>
                </a:lnTo>
                <a:lnTo>
                  <a:pt x="344" y="368"/>
                </a:lnTo>
                <a:lnTo>
                  <a:pt x="336" y="456"/>
                </a:lnTo>
                <a:lnTo>
                  <a:pt x="1152" y="456"/>
                </a:lnTo>
                <a:lnTo>
                  <a:pt x="1160" y="560"/>
                </a:lnTo>
                <a:lnTo>
                  <a:pt x="16" y="54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2955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82957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8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9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0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63" name="Group 18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2972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3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64" name="Group 21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2970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1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65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6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6" name="Freeform 29"/>
          <p:cNvSpPr>
            <a:spLocks/>
          </p:cNvSpPr>
          <p:nvPr/>
        </p:nvSpPr>
        <p:spPr bwMode="auto">
          <a:xfrm>
            <a:off x="3135313" y="1289050"/>
            <a:ext cx="522287" cy="501650"/>
          </a:xfrm>
          <a:custGeom>
            <a:avLst/>
            <a:gdLst>
              <a:gd name="T0" fmla="*/ 113 w 329"/>
              <a:gd name="T1" fmla="*/ 316 h 316"/>
              <a:gd name="T2" fmla="*/ 265 w 329"/>
              <a:gd name="T3" fmla="*/ 284 h 316"/>
              <a:gd name="T4" fmla="*/ 281 w 329"/>
              <a:gd name="T5" fmla="*/ 260 h 316"/>
              <a:gd name="T6" fmla="*/ 329 w 329"/>
              <a:gd name="T7" fmla="*/ 228 h 316"/>
              <a:gd name="T8" fmla="*/ 57 w 329"/>
              <a:gd name="T9" fmla="*/ 204 h 316"/>
              <a:gd name="T10" fmla="*/ 73 w 329"/>
              <a:gd name="T11" fmla="*/ 244 h 316"/>
              <a:gd name="T12" fmla="*/ 233 w 329"/>
              <a:gd name="T13" fmla="*/ 228 h 316"/>
              <a:gd name="T14" fmla="*/ 281 w 329"/>
              <a:gd name="T15" fmla="*/ 196 h 316"/>
              <a:gd name="T16" fmla="*/ 305 w 329"/>
              <a:gd name="T17" fmla="*/ 180 h 316"/>
              <a:gd name="T18" fmla="*/ 321 w 329"/>
              <a:gd name="T19" fmla="*/ 156 h 316"/>
              <a:gd name="T20" fmla="*/ 257 w 329"/>
              <a:gd name="T21" fmla="*/ 108 h 316"/>
              <a:gd name="T22" fmla="*/ 81 w 329"/>
              <a:gd name="T23" fmla="*/ 116 h 316"/>
              <a:gd name="T24" fmla="*/ 89 w 329"/>
              <a:gd name="T25" fmla="*/ 140 h 316"/>
              <a:gd name="T26" fmla="*/ 265 w 329"/>
              <a:gd name="T27" fmla="*/ 76 h 316"/>
              <a:gd name="T28" fmla="*/ 145 w 329"/>
              <a:gd name="T29" fmla="*/ 12 h 31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9"/>
              <a:gd name="T46" fmla="*/ 0 h 316"/>
              <a:gd name="T47" fmla="*/ 329 w 329"/>
              <a:gd name="T48" fmla="*/ 316 h 31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9" h="316">
                <a:moveTo>
                  <a:pt x="113" y="316"/>
                </a:moveTo>
                <a:cubicBezTo>
                  <a:pt x="164" y="303"/>
                  <a:pt x="215" y="301"/>
                  <a:pt x="265" y="284"/>
                </a:cubicBezTo>
                <a:cubicBezTo>
                  <a:pt x="270" y="276"/>
                  <a:pt x="274" y="266"/>
                  <a:pt x="281" y="260"/>
                </a:cubicBezTo>
                <a:cubicBezTo>
                  <a:pt x="295" y="247"/>
                  <a:pt x="329" y="228"/>
                  <a:pt x="329" y="228"/>
                </a:cubicBezTo>
                <a:cubicBezTo>
                  <a:pt x="299" y="138"/>
                  <a:pt x="78" y="203"/>
                  <a:pt x="57" y="204"/>
                </a:cubicBezTo>
                <a:cubicBezTo>
                  <a:pt x="0" y="223"/>
                  <a:pt x="44" y="237"/>
                  <a:pt x="73" y="244"/>
                </a:cubicBezTo>
                <a:cubicBezTo>
                  <a:pt x="126" y="241"/>
                  <a:pt x="185" y="252"/>
                  <a:pt x="233" y="228"/>
                </a:cubicBezTo>
                <a:cubicBezTo>
                  <a:pt x="250" y="219"/>
                  <a:pt x="265" y="207"/>
                  <a:pt x="281" y="196"/>
                </a:cubicBezTo>
                <a:cubicBezTo>
                  <a:pt x="289" y="191"/>
                  <a:pt x="305" y="180"/>
                  <a:pt x="305" y="180"/>
                </a:cubicBezTo>
                <a:cubicBezTo>
                  <a:pt x="310" y="172"/>
                  <a:pt x="320" y="166"/>
                  <a:pt x="321" y="156"/>
                </a:cubicBezTo>
                <a:cubicBezTo>
                  <a:pt x="327" y="112"/>
                  <a:pt x="285" y="117"/>
                  <a:pt x="257" y="108"/>
                </a:cubicBezTo>
                <a:cubicBezTo>
                  <a:pt x="198" y="111"/>
                  <a:pt x="139" y="105"/>
                  <a:pt x="81" y="116"/>
                </a:cubicBezTo>
                <a:cubicBezTo>
                  <a:pt x="73" y="118"/>
                  <a:pt x="81" y="138"/>
                  <a:pt x="89" y="140"/>
                </a:cubicBezTo>
                <a:cubicBezTo>
                  <a:pt x="127" y="151"/>
                  <a:pt x="229" y="100"/>
                  <a:pt x="265" y="76"/>
                </a:cubicBezTo>
                <a:cubicBezTo>
                  <a:pt x="316" y="0"/>
                  <a:pt x="181" y="12"/>
                  <a:pt x="145" y="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</a:t>
            </a:r>
            <a:r>
              <a:rPr lang="en-US" sz="4000" smtClean="0">
                <a:solidFill>
                  <a:schemeClr val="tx1"/>
                </a:solidFill>
              </a:rPr>
              <a:t>Eliminate </a:t>
            </a:r>
            <a:r>
              <a:rPr lang="en-US" sz="4000" smtClean="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5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83978" name="Freeform 10"/>
          <p:cNvSpPr>
            <a:spLocks/>
          </p:cNvSpPr>
          <p:nvPr/>
        </p:nvSpPr>
        <p:spPr bwMode="auto">
          <a:xfrm>
            <a:off x="3505200" y="2895600"/>
            <a:ext cx="1676400" cy="3581400"/>
          </a:xfrm>
          <a:custGeom>
            <a:avLst/>
            <a:gdLst>
              <a:gd name="T0" fmla="*/ 0 w 1056"/>
              <a:gd name="T1" fmla="*/ 2256 h 2256"/>
              <a:gd name="T2" fmla="*/ 0 w 1056"/>
              <a:gd name="T3" fmla="*/ 1632 h 2256"/>
              <a:gd name="T4" fmla="*/ 1056 w 1056"/>
              <a:gd name="T5" fmla="*/ 1632 h 2256"/>
              <a:gd name="T6" fmla="*/ 1056 w 1056"/>
              <a:gd name="T7" fmla="*/ 1248 h 2256"/>
              <a:gd name="T8" fmla="*/ 0 w 1056"/>
              <a:gd name="T9" fmla="*/ 1248 h 2256"/>
              <a:gd name="T10" fmla="*/ 0 w 1056"/>
              <a:gd name="T11" fmla="*/ 864 h 2256"/>
              <a:gd name="T12" fmla="*/ 1044 w 1056"/>
              <a:gd name="T13" fmla="*/ 876 h 2256"/>
              <a:gd name="T14" fmla="*/ 1056 w 1056"/>
              <a:gd name="T15" fmla="*/ 432 h 2256"/>
              <a:gd name="T16" fmla="*/ 0 w 1056"/>
              <a:gd name="T17" fmla="*/ 432 h 2256"/>
              <a:gd name="T18" fmla="*/ 0 w 1056"/>
              <a:gd name="T19" fmla="*/ 0 h 22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6"/>
              <a:gd name="T31" fmla="*/ 0 h 2256"/>
              <a:gd name="T32" fmla="*/ 1056 w 1056"/>
              <a:gd name="T33" fmla="*/ 2256 h 22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6" h="2256">
                <a:moveTo>
                  <a:pt x="0" y="2256"/>
                </a:moveTo>
                <a:lnTo>
                  <a:pt x="0" y="1632"/>
                </a:lnTo>
                <a:lnTo>
                  <a:pt x="1056" y="1632"/>
                </a:lnTo>
                <a:lnTo>
                  <a:pt x="1056" y="1248"/>
                </a:lnTo>
                <a:lnTo>
                  <a:pt x="0" y="1248"/>
                </a:lnTo>
                <a:lnTo>
                  <a:pt x="0" y="864"/>
                </a:lnTo>
                <a:lnTo>
                  <a:pt x="1044" y="876"/>
                </a:lnTo>
                <a:lnTo>
                  <a:pt x="1056" y="432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3979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986" name="Group 18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3995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6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987" name="Group 21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3993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4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88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0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1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2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Eliminate </a:t>
            </a:r>
            <a:r>
              <a:rPr lang="en-US" sz="4000" smtClean="0">
                <a:solidFill>
                  <a:schemeClr val="hlink"/>
                </a:solidFill>
              </a:rPr>
              <a:t>Needless Delays</a:t>
            </a:r>
            <a:r>
              <a:rPr lang="en-US" sz="4000" smtClean="0"/>
              <a:t> to Retractions</a:t>
            </a:r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defRPr/>
            </a:pPr>
            <a:endParaRPr lang="en-US" sz="2400" b="1" smtClean="0"/>
          </a:p>
        </p:txBody>
      </p:sp>
      <p:sp>
        <p:nvSpPr>
          <p:cNvPr id="86020" name="Freeform 4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>
              <a:gd name="T0" fmla="*/ 0 w 768"/>
              <a:gd name="T1" fmla="*/ 120 h 982"/>
              <a:gd name="T2" fmla="*/ 96 w 768"/>
              <a:gd name="T3" fmla="*/ 840 h 982"/>
              <a:gd name="T4" fmla="*/ 384 w 768"/>
              <a:gd name="T5" fmla="*/ 972 h 982"/>
              <a:gd name="T6" fmla="*/ 672 w 768"/>
              <a:gd name="T7" fmla="*/ 840 h 982"/>
              <a:gd name="T8" fmla="*/ 768 w 768"/>
              <a:gd name="T9" fmla="*/ 120 h 982"/>
              <a:gd name="T10" fmla="*/ 0 w 768"/>
              <a:gd name="T11" fmla="*/ 120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982"/>
              <a:gd name="T20" fmla="*/ 768 w 768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>
              <a:gd name="T0" fmla="*/ 128 w 376"/>
              <a:gd name="T1" fmla="*/ 0 h 248"/>
              <a:gd name="T2" fmla="*/ 32 w 376"/>
              <a:gd name="T3" fmla="*/ 144 h 248"/>
              <a:gd name="T4" fmla="*/ 320 w 376"/>
              <a:gd name="T5" fmla="*/ 240 h 248"/>
              <a:gd name="T6" fmla="*/ 368 w 376"/>
              <a:gd name="T7" fmla="*/ 96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376"/>
              <a:gd name="T13" fmla="*/ 0 h 248"/>
              <a:gd name="T14" fmla="*/ 376 w 376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T0" fmla="*/ 1120584 w 21600"/>
              <a:gd name="T1" fmla="*/ 0 h 21600"/>
              <a:gd name="T2" fmla="*/ 1120584 w 21600"/>
              <a:gd name="T3" fmla="*/ 1029377 h 21600"/>
              <a:gd name="T4" fmla="*/ 239808 w 21600"/>
              <a:gd name="T5" fmla="*/ 1828800 h 21600"/>
              <a:gd name="T6" fmla="*/ 1600200 w 21600"/>
              <a:gd name="T7" fmla="*/ 51468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495800" y="3429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defRPr/>
            </a:pPr>
            <a:endParaRPr lang="en-US" sz="2400" b="1" smtClean="0"/>
          </a:p>
        </p:txBody>
      </p:sp>
      <p:sp>
        <p:nvSpPr>
          <p:cNvPr id="87044" name="Freeform 5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>
              <a:gd name="T0" fmla="*/ 0 w 768"/>
              <a:gd name="T1" fmla="*/ 120 h 982"/>
              <a:gd name="T2" fmla="*/ 96 w 768"/>
              <a:gd name="T3" fmla="*/ 840 h 982"/>
              <a:gd name="T4" fmla="*/ 384 w 768"/>
              <a:gd name="T5" fmla="*/ 972 h 982"/>
              <a:gd name="T6" fmla="*/ 672 w 768"/>
              <a:gd name="T7" fmla="*/ 840 h 982"/>
              <a:gd name="T8" fmla="*/ 768 w 768"/>
              <a:gd name="T9" fmla="*/ 120 h 982"/>
              <a:gd name="T10" fmla="*/ 0 w 768"/>
              <a:gd name="T11" fmla="*/ 120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982"/>
              <a:gd name="T20" fmla="*/ 768 w 768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Oval 6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Line 7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7" name="Line 8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8" name="Line 9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9" name="Freeform 10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>
              <a:gd name="T0" fmla="*/ 128 w 376"/>
              <a:gd name="T1" fmla="*/ 0 h 248"/>
              <a:gd name="T2" fmla="*/ 32 w 376"/>
              <a:gd name="T3" fmla="*/ 144 h 248"/>
              <a:gd name="T4" fmla="*/ 320 w 376"/>
              <a:gd name="T5" fmla="*/ 240 h 248"/>
              <a:gd name="T6" fmla="*/ 368 w 376"/>
              <a:gd name="T7" fmla="*/ 96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376"/>
              <a:gd name="T13" fmla="*/ 0 h 248"/>
              <a:gd name="T14" fmla="*/ 376 w 376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T0" fmla="*/ 1120584 w 21600"/>
              <a:gd name="T1" fmla="*/ 0 h 21600"/>
              <a:gd name="T2" fmla="*/ 1120584 w 21600"/>
              <a:gd name="T3" fmla="*/ 1029377 h 21600"/>
              <a:gd name="T4" fmla="*/ 239808 w 21600"/>
              <a:gd name="T5" fmla="*/ 1828800 h 21600"/>
              <a:gd name="T6" fmla="*/ 1600200 w 21600"/>
              <a:gd name="T7" fmla="*/ 51468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Rectangle 12"/>
          <p:cNvSpPr>
            <a:spLocks noChangeArrowheads="1"/>
          </p:cNvSpPr>
          <p:nvPr/>
        </p:nvSpPr>
        <p:spPr bwMode="auto">
          <a:xfrm>
            <a:off x="3581400" y="3581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2" name="Rectangle 13"/>
          <p:cNvSpPr>
            <a:spLocks noChangeArrowheads="1"/>
          </p:cNvSpPr>
          <p:nvPr/>
        </p:nvSpPr>
        <p:spPr bwMode="auto">
          <a:xfrm>
            <a:off x="4267200" y="38862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3" name="Rectangle 14"/>
          <p:cNvSpPr>
            <a:spLocks noChangeArrowheads="1"/>
          </p:cNvSpPr>
          <p:nvPr/>
        </p:nvSpPr>
        <p:spPr bwMode="auto">
          <a:xfrm>
            <a:off x="3810000" y="4343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4" name="Rectangle 15"/>
          <p:cNvSpPr>
            <a:spLocks noChangeArrowheads="1"/>
          </p:cNvSpPr>
          <p:nvPr/>
        </p:nvSpPr>
        <p:spPr bwMode="auto">
          <a:xfrm>
            <a:off x="5181600" y="4191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87055" name="Rectangle 16"/>
          <p:cNvSpPr>
            <a:spLocks noChangeArrowheads="1"/>
          </p:cNvSpPr>
          <p:nvPr/>
        </p:nvSpPr>
        <p:spPr bwMode="auto">
          <a:xfrm>
            <a:off x="5105400" y="2971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6" name="Rectangle 17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87057" name="Rectangle 18"/>
          <p:cNvSpPr>
            <a:spLocks noChangeArrowheads="1"/>
          </p:cNvSpPr>
          <p:nvPr/>
        </p:nvSpPr>
        <p:spPr bwMode="auto">
          <a:xfrm>
            <a:off x="43434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8" name="Rectangle 19"/>
          <p:cNvSpPr>
            <a:spLocks noChangeArrowheads="1"/>
          </p:cNvSpPr>
          <p:nvPr/>
        </p:nvSpPr>
        <p:spPr bwMode="auto">
          <a:xfrm>
            <a:off x="55626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9" name="Rectangle 20"/>
          <p:cNvSpPr>
            <a:spLocks noChangeArrowheads="1"/>
          </p:cNvSpPr>
          <p:nvPr/>
        </p:nvSpPr>
        <p:spPr bwMode="auto">
          <a:xfrm>
            <a:off x="3962400" y="5410200"/>
            <a:ext cx="16002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87060" name="Rectangle 21"/>
          <p:cNvSpPr>
            <a:spLocks noChangeArrowheads="1"/>
          </p:cNvSpPr>
          <p:nvPr/>
        </p:nvSpPr>
        <p:spPr bwMode="auto">
          <a:xfrm>
            <a:off x="5943600" y="55626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61" name="Rectangle 22"/>
          <p:cNvSpPr>
            <a:spLocks noChangeArrowheads="1"/>
          </p:cNvSpPr>
          <p:nvPr/>
        </p:nvSpPr>
        <p:spPr bwMode="auto">
          <a:xfrm>
            <a:off x="5257800" y="5715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1553433" name="Rectangle 2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Eliminate </a:t>
            </a:r>
            <a:r>
              <a:rPr lang="en-US" sz="4000" smtClean="0">
                <a:solidFill>
                  <a:schemeClr val="hlink"/>
                </a:solidFill>
              </a:rPr>
              <a:t>Needless Delays</a:t>
            </a:r>
            <a:r>
              <a:rPr lang="en-US" sz="4000" smtClean="0"/>
              <a:t> to Retractions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32108</TotalTime>
  <Words>2930</Words>
  <Application>Microsoft Office PowerPoint</Application>
  <PresentationFormat>On-screen Show (4:3)</PresentationFormat>
  <Paragraphs>799</Paragraphs>
  <Slides>159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159</vt:i4>
      </vt:variant>
    </vt:vector>
  </HeadingPairs>
  <TitlesOfParts>
    <vt:vector size="160" baseType="lpstr">
      <vt:lpstr>Stream</vt:lpstr>
      <vt:lpstr>Simplicity Truth Zen</vt:lpstr>
      <vt:lpstr>Theoretical Underdetermination</vt:lpstr>
      <vt:lpstr>Western Epistemology</vt:lpstr>
      <vt:lpstr>Western Epistemology</vt:lpstr>
      <vt:lpstr>Zen Epistemology</vt:lpstr>
      <vt:lpstr>Zen Epistemology</vt:lpstr>
      <vt:lpstr>Zen Epistemology</vt:lpstr>
      <vt:lpstr>Zen Epistemology</vt:lpstr>
      <vt:lpstr>Zen Epistemology</vt:lpstr>
      <vt:lpstr>Zen Epistemology</vt:lpstr>
      <vt:lpstr>Ockham’s Razor</vt:lpstr>
      <vt:lpstr>Astronomy 1543</vt:lpstr>
      <vt:lpstr>Ptolemaic Explanation</vt:lpstr>
      <vt:lpstr>Copernican Explanation</vt:lpstr>
      <vt:lpstr>Copernicus Victorious</vt:lpstr>
      <vt:lpstr>More Victories for Simplicity</vt:lpstr>
      <vt:lpstr>Puzzle</vt:lpstr>
      <vt:lpstr>Puzzle</vt:lpstr>
      <vt:lpstr>Puzzle</vt:lpstr>
      <vt:lpstr>Puzzle</vt:lpstr>
      <vt:lpstr>Puzzle</vt:lpstr>
      <vt:lpstr>Metaphysicians for Ockham</vt:lpstr>
      <vt:lpstr>Information Channel</vt:lpstr>
      <vt:lpstr>Pre-established Harmony</vt:lpstr>
      <vt:lpstr>Idealism</vt:lpstr>
      <vt:lpstr>Metaphysicians for Ockham</vt:lpstr>
      <vt:lpstr>Theoretical “Virtues”</vt:lpstr>
      <vt:lpstr>Statistical Explanations</vt:lpstr>
      <vt:lpstr>Prior Simplicity Bias</vt:lpstr>
      <vt:lpstr>More Subtle Version</vt:lpstr>
      <vt:lpstr>However…</vt:lpstr>
      <vt:lpstr>The Real Miracle</vt:lpstr>
      <vt:lpstr>= Paradox of Indifference</vt:lpstr>
      <vt:lpstr>In Any Event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But So Would Other Methods</vt:lpstr>
      <vt:lpstr>Summary of Bayesian Approach</vt:lpstr>
      <vt:lpstr> 2. Risk Minimization</vt:lpstr>
      <vt:lpstr> Unconstrained Estimates</vt:lpstr>
      <vt:lpstr> </vt:lpstr>
      <vt:lpstr> Constrained Estimates</vt:lpstr>
      <vt:lpstr> Doesn’t Find True Theory</vt:lpstr>
      <vt:lpstr> When Theory Doesn’t Matter</vt:lpstr>
      <vt:lpstr> When Theory Does Matter</vt:lpstr>
      <vt:lpstr> Great News</vt:lpstr>
      <vt:lpstr>Core assumptions</vt:lpstr>
      <vt:lpstr> Tell-tale Correlations</vt:lpstr>
      <vt:lpstr>Standard Applications</vt:lpstr>
      <vt:lpstr>The Catch</vt:lpstr>
      <vt:lpstr> As the Sample Increases…</vt:lpstr>
      <vt:lpstr> As the Sample Increases Again…</vt:lpstr>
      <vt:lpstr> Causal Flipping Theorem</vt:lpstr>
      <vt:lpstr> Simulation Using CPC Algorithm</vt:lpstr>
      <vt:lpstr>Zen Response</vt:lpstr>
      <vt:lpstr>Pursuit of Truth</vt:lpstr>
      <vt:lpstr>Pursuit of Truth</vt:lpstr>
      <vt:lpstr>The Middle Way</vt:lpstr>
      <vt:lpstr>Ancient Roots</vt:lpstr>
      <vt:lpstr>II. Navigation by Broken Compass</vt:lpstr>
      <vt:lpstr>Asking for Directions</vt:lpstr>
      <vt:lpstr>Asking for Directions</vt:lpstr>
      <vt:lpstr>Asking for Directions</vt:lpstr>
      <vt:lpstr>Best Route</vt:lpstr>
      <vt:lpstr>Best Route to Any Goal</vt:lpstr>
      <vt:lpstr>Disregarding Advice is Bad</vt:lpstr>
      <vt:lpstr>Helpful A Priori Advice</vt:lpstr>
      <vt:lpstr>Polynomial Laws</vt:lpstr>
      <vt:lpstr>Polynomial Laws</vt:lpstr>
      <vt:lpstr>Polynomial Laws</vt:lpstr>
      <vt:lpstr>Polynomial Laws</vt:lpstr>
      <vt:lpstr>In Step with the Demon</vt:lpstr>
      <vt:lpstr>In Step with the Demon</vt:lpstr>
      <vt:lpstr>In Step with the Demon</vt:lpstr>
      <vt:lpstr>In Step with the Demon</vt:lpstr>
      <vt:lpstr>Passing the Demon</vt:lpstr>
      <vt:lpstr>Passing the Demon</vt:lpstr>
      <vt:lpstr>Passing the Demon</vt:lpstr>
      <vt:lpstr>Passing the Demon</vt:lpstr>
      <vt:lpstr>Passing the Demon</vt:lpstr>
      <vt:lpstr>Ockham Violator’s Path</vt:lpstr>
      <vt:lpstr>Ockham Path</vt:lpstr>
      <vt:lpstr>Empirical Problems</vt:lpstr>
      <vt:lpstr>Empirical Methods</vt:lpstr>
      <vt:lpstr>Method Choice</vt:lpstr>
      <vt:lpstr>Aim: Converge to the Truth</vt:lpstr>
      <vt:lpstr>Retraction</vt:lpstr>
      <vt:lpstr>Aim: Eliminate Needless Retractions</vt:lpstr>
      <vt:lpstr>Aim: Eliminate Needless Retractions</vt:lpstr>
      <vt:lpstr>Aim: Eliminate Needless Delays to Retractions</vt:lpstr>
      <vt:lpstr>Aim: Eliminate Needless Delays to Retractions</vt:lpstr>
      <vt:lpstr>An Epistemic Motive</vt:lpstr>
      <vt:lpstr>Easy Retraction Time Comparisons</vt:lpstr>
      <vt:lpstr>Worst-case Retraction Time Bounds</vt:lpstr>
      <vt:lpstr>IV. Ockham Without Circles, Evasions, or Magic  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Theories</vt:lpstr>
      <vt:lpstr>Empirical Complexity</vt:lpstr>
      <vt:lpstr>Assume No Short Paths</vt:lpstr>
      <vt:lpstr>Ockham’s Razor</vt:lpstr>
      <vt:lpstr>Stalwartness</vt:lpstr>
      <vt:lpstr>Stalwartness</vt:lpstr>
      <vt:lpstr>Timed Retraction Bounds</vt:lpstr>
      <vt:lpstr>Efficiency of Method M at e</vt:lpstr>
      <vt:lpstr>M is Beaten at e</vt:lpstr>
      <vt:lpstr>Basic Idea</vt:lpstr>
      <vt:lpstr>Basic Idea</vt:lpstr>
      <vt:lpstr>Ockham Efficiency Theorem</vt:lpstr>
      <vt:lpstr>Some Applications</vt:lpstr>
      <vt:lpstr>Concrete Recommendations</vt:lpstr>
      <vt:lpstr>Generalizations</vt:lpstr>
      <vt:lpstr>Conclusions</vt:lpstr>
      <vt:lpstr>IV. Simplicity</vt:lpstr>
      <vt:lpstr>Approach</vt:lpstr>
      <vt:lpstr>Empirical Problems</vt:lpstr>
      <vt:lpstr>Why Topology?</vt:lpstr>
      <vt:lpstr>Simplicity Concepts</vt:lpstr>
      <vt:lpstr>Simplicity Concepts</vt:lpstr>
      <vt:lpstr>Simplicity Concepts</vt:lpstr>
      <vt:lpstr>Simplicity Concepts</vt:lpstr>
      <vt:lpstr>Virtues</vt:lpstr>
      <vt:lpstr>AGM Belief Revision</vt:lpstr>
      <vt:lpstr>Stalwart Ockham Method</vt:lpstr>
      <vt:lpstr>V. Bayesian Efficiency</vt:lpstr>
      <vt:lpstr>Anti-Simplicity Bayesian</vt:lpstr>
      <vt:lpstr>Simplicity-biased Bayesian</vt:lpstr>
      <vt:lpstr>Greedy Ockham</vt:lpstr>
      <vt:lpstr>Focus on Retractions</vt:lpstr>
      <vt:lpstr>Not Entropy Increase</vt:lpstr>
      <vt:lpstr>Not Kullback Leibler Divergence</vt:lpstr>
      <vt:lpstr>Classical Logic</vt:lpstr>
      <vt:lpstr>Logical Retractions</vt:lpstr>
      <vt:lpstr>Code Disjunctions</vt:lpstr>
      <vt:lpstr>Fuzzy Disjunctions</vt:lpstr>
      <vt:lpstr>Geologic on Euclidean Cube</vt:lpstr>
      <vt:lpstr>Geological Retractions</vt:lpstr>
      <vt:lpstr>Probability Lives in Geologic</vt:lpstr>
      <vt:lpstr>Classical Principle of Indifference</vt:lpstr>
      <vt:lpstr>General Principle of Indifference</vt:lpstr>
      <vt:lpstr>Bayesian Retractions</vt:lpstr>
      <vt:lpstr>Bayesian Retractions</vt:lpstr>
      <vt:lpstr>“Retraction Cones”</vt:lpstr>
      <vt:lpstr>Efficient Bayesian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Ockham’s Razor Helps You Find the Truth</dc:title>
  <dc:creator>Kevin T. Kelly</dc:creator>
  <cp:lastModifiedBy>kk3n</cp:lastModifiedBy>
  <cp:revision>3854</cp:revision>
  <dcterms:created xsi:type="dcterms:W3CDTF">2004-06-01T19:15:38Z</dcterms:created>
  <dcterms:modified xsi:type="dcterms:W3CDTF">2010-05-21T17:34:20Z</dcterms:modified>
</cp:coreProperties>
</file>