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ppt/slides/slide153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1363" r:id="rId2"/>
    <p:sldId id="1894" r:id="rId3"/>
    <p:sldId id="1902" r:id="rId4"/>
    <p:sldId id="1905" r:id="rId5"/>
    <p:sldId id="1893" r:id="rId6"/>
    <p:sldId id="1897" r:id="rId7"/>
    <p:sldId id="1898" r:id="rId8"/>
    <p:sldId id="1958" r:id="rId9"/>
    <p:sldId id="1959" r:id="rId10"/>
    <p:sldId id="1903" r:id="rId11"/>
    <p:sldId id="1368" r:id="rId12"/>
    <p:sldId id="1906" r:id="rId13"/>
    <p:sldId id="1907" r:id="rId14"/>
    <p:sldId id="1908" r:id="rId15"/>
    <p:sldId id="1909" r:id="rId16"/>
    <p:sldId id="1910" r:id="rId17"/>
    <p:sldId id="1203" r:id="rId18"/>
    <p:sldId id="1204" r:id="rId19"/>
    <p:sldId id="1205" r:id="rId20"/>
    <p:sldId id="1206" r:id="rId21"/>
    <p:sldId id="1758" r:id="rId22"/>
    <p:sldId id="1935" r:id="rId23"/>
    <p:sldId id="1933" r:id="rId24"/>
    <p:sldId id="1934" r:id="rId25"/>
    <p:sldId id="1930" r:id="rId26"/>
    <p:sldId id="1985" r:id="rId27"/>
    <p:sldId id="1956" r:id="rId28"/>
    <p:sldId id="1741" r:id="rId29"/>
    <p:sldId id="1787" r:id="rId30"/>
    <p:sldId id="1788" r:id="rId31"/>
    <p:sldId id="1790" r:id="rId32"/>
    <p:sldId id="1791" r:id="rId33"/>
    <p:sldId id="1798" r:id="rId34"/>
    <p:sldId id="1850" r:id="rId35"/>
    <p:sldId id="1925" r:id="rId36"/>
    <p:sldId id="1924" r:id="rId37"/>
    <p:sldId id="1923" r:id="rId38"/>
    <p:sldId id="1922" r:id="rId39"/>
    <p:sldId id="1921" r:id="rId40"/>
    <p:sldId id="1920" r:id="rId41"/>
    <p:sldId id="1919" r:id="rId42"/>
    <p:sldId id="1918" r:id="rId43"/>
    <p:sldId id="1927" r:id="rId44"/>
    <p:sldId id="1917" r:id="rId45"/>
    <p:sldId id="1926" r:id="rId46"/>
    <p:sldId id="1848" r:id="rId47"/>
    <p:sldId id="1747" r:id="rId48"/>
    <p:sldId id="1748" r:id="rId49"/>
    <p:sldId id="1749" r:id="rId50"/>
    <p:sldId id="1750" r:id="rId51"/>
    <p:sldId id="1751" r:id="rId52"/>
    <p:sldId id="1937" r:id="rId53"/>
    <p:sldId id="1936" r:id="rId54"/>
    <p:sldId id="1823" r:id="rId55"/>
    <p:sldId id="1824" r:id="rId56"/>
    <p:sldId id="1841" r:id="rId57"/>
    <p:sldId id="1828" r:id="rId58"/>
    <p:sldId id="1811" r:id="rId59"/>
    <p:sldId id="1812" r:id="rId60"/>
    <p:sldId id="1817" r:id="rId61"/>
    <p:sldId id="1816" r:id="rId62"/>
    <p:sldId id="1911" r:id="rId63"/>
    <p:sldId id="1872" r:id="rId64"/>
    <p:sldId id="1939" r:id="rId65"/>
    <p:sldId id="1940" r:id="rId66"/>
    <p:sldId id="1941" r:id="rId67"/>
    <p:sldId id="1942" r:id="rId68"/>
    <p:sldId id="1829" r:id="rId69"/>
    <p:sldId id="1830" r:id="rId70"/>
    <p:sldId id="1831" r:id="rId71"/>
    <p:sldId id="1832" r:id="rId72"/>
    <p:sldId id="1834" r:id="rId73"/>
    <p:sldId id="1835" r:id="rId74"/>
    <p:sldId id="1836" r:id="rId75"/>
    <p:sldId id="1837" r:id="rId76"/>
    <p:sldId id="1960" r:id="rId77"/>
    <p:sldId id="1961" r:id="rId78"/>
    <p:sldId id="1962" r:id="rId79"/>
    <p:sldId id="1963" r:id="rId80"/>
    <p:sldId id="1851" r:id="rId81"/>
    <p:sldId id="1860" r:id="rId82"/>
    <p:sldId id="1861" r:id="rId83"/>
    <p:sldId id="1862" r:id="rId84"/>
    <p:sldId id="1871" r:id="rId85"/>
    <p:sldId id="1863" r:id="rId86"/>
    <p:sldId id="1864" r:id="rId87"/>
    <p:sldId id="1865" r:id="rId88"/>
    <p:sldId id="1867" r:id="rId89"/>
    <p:sldId id="1866" r:id="rId90"/>
    <p:sldId id="1877" r:id="rId91"/>
    <p:sldId id="1510" r:id="rId92"/>
    <p:sldId id="1511" r:id="rId93"/>
    <p:sldId id="1502" r:id="rId94"/>
    <p:sldId id="1575" r:id="rId95"/>
    <p:sldId id="1574" r:id="rId96"/>
    <p:sldId id="1487" r:id="rId97"/>
    <p:sldId id="1488" r:id="rId98"/>
    <p:sldId id="1498" r:id="rId99"/>
    <p:sldId id="1499" r:id="rId100"/>
    <p:sldId id="1880" r:id="rId101"/>
    <p:sldId id="1500" r:id="rId102"/>
    <p:sldId id="1501" r:id="rId103"/>
    <p:sldId id="1515" r:id="rId104"/>
    <p:sldId id="309" r:id="rId105"/>
    <p:sldId id="310" r:id="rId106"/>
    <p:sldId id="311" r:id="rId107"/>
    <p:sldId id="312" r:id="rId108"/>
    <p:sldId id="314" r:id="rId109"/>
    <p:sldId id="315" r:id="rId110"/>
    <p:sldId id="316" r:id="rId111"/>
    <p:sldId id="317" r:id="rId112"/>
    <p:sldId id="318" r:id="rId113"/>
    <p:sldId id="1252" r:id="rId114"/>
    <p:sldId id="1493" r:id="rId115"/>
    <p:sldId id="1494" r:id="rId116"/>
    <p:sldId id="1518" r:id="rId117"/>
    <p:sldId id="1522" r:id="rId118"/>
    <p:sldId id="1943" r:id="rId119"/>
    <p:sldId id="1526" r:id="rId120"/>
    <p:sldId id="1251" r:id="rId121"/>
    <p:sldId id="1527" r:id="rId122"/>
    <p:sldId id="1582" r:id="rId123"/>
    <p:sldId id="1876" r:id="rId124"/>
    <p:sldId id="1596" r:id="rId125"/>
    <p:sldId id="1944" r:id="rId126"/>
    <p:sldId id="2002" r:id="rId127"/>
    <p:sldId id="1947" r:id="rId128"/>
    <p:sldId id="2001" r:id="rId129"/>
    <p:sldId id="1881" r:id="rId130"/>
    <p:sldId id="1882" r:id="rId131"/>
    <p:sldId id="1883" r:id="rId132"/>
    <p:sldId id="1954" r:id="rId133"/>
    <p:sldId id="1953" r:id="rId134"/>
    <p:sldId id="1986" r:id="rId135"/>
    <p:sldId id="1987" r:id="rId136"/>
    <p:sldId id="1889" r:id="rId137"/>
    <p:sldId id="1957" r:id="rId138"/>
    <p:sldId id="1949" r:id="rId139"/>
    <p:sldId id="1950" r:id="rId140"/>
    <p:sldId id="1952" r:id="rId141"/>
    <p:sldId id="1969" r:id="rId142"/>
    <p:sldId id="1970" r:id="rId143"/>
    <p:sldId id="1974" r:id="rId144"/>
    <p:sldId id="1975" r:id="rId145"/>
    <p:sldId id="1998" r:id="rId146"/>
    <p:sldId id="2000" r:id="rId147"/>
    <p:sldId id="1978" r:id="rId148"/>
    <p:sldId id="1976" r:id="rId149"/>
    <p:sldId id="1990" r:id="rId150"/>
    <p:sldId id="1989" r:id="rId151"/>
    <p:sldId id="1981" r:id="rId152"/>
    <p:sldId id="1993" r:id="rId153"/>
    <p:sldId id="1984" r:id="rId154"/>
    <p:sldId id="1991" r:id="rId155"/>
    <p:sldId id="1994" r:id="rId156"/>
    <p:sldId id="1995" r:id="rId157"/>
    <p:sldId id="1997" r:id="rId158"/>
    <p:sldId id="1999" r:id="rId159"/>
    <p:sldId id="1996" r:id="rId160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69696"/>
    <a:srgbClr val="00CC00"/>
    <a:srgbClr val="0066CC"/>
    <a:srgbClr val="FFCC66"/>
    <a:srgbClr val="D73503"/>
    <a:srgbClr val="C0C0C0"/>
    <a:srgbClr val="FF9900"/>
    <a:srgbClr val="FF0000"/>
    <a:srgbClr val="AF2B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9312" autoAdjust="0"/>
  </p:normalViewPr>
  <p:slideViewPr>
    <p:cSldViewPr>
      <p:cViewPr varScale="1">
        <p:scale>
          <a:sx n="79" d="100"/>
          <a:sy n="79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B8A416-F8BF-403F-871C-F3C70E222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BB3F-29EA-4BF7-8AF7-42BF84DB3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C09F4-AFA4-4C23-8C80-F46D5EBE0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2FDAE-586A-4B26-8C3E-90D8AA68F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CADAF-3D39-462E-818D-34CF9E7BE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E8C74-3A4E-4A1A-BBA0-999760D4C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676B3-3465-4A40-91A3-A40234D6C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06620-E1E8-4DFA-9010-67AAF772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2F53E-96D3-4F16-96D1-CDE3FE43E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EED2C-CBEA-4D69-84DA-A458F4D26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B7388-0FAB-4621-A67D-030E20611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B7C6-2A48-41F1-9644-0CE02188F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i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 smtClean="0">
                <a:latin typeface="Arial" charset="0"/>
              </a:defRPr>
            </a:lvl1pPr>
          </a:lstStyle>
          <a:p>
            <a:pPr>
              <a:defRPr/>
            </a:pPr>
            <a:fld id="{8B726DEB-E5B5-4765-A876-3FE9CF468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01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301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02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2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 i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838200"/>
            <a:ext cx="81534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chemeClr val="hlink"/>
                </a:solidFill>
              </a:rPr>
              <a:t>Simplicity</a:t>
            </a:r>
            <a:br>
              <a:rPr lang="en-US" sz="5400" dirty="0" smtClean="0">
                <a:solidFill>
                  <a:schemeClr val="hlink"/>
                </a:solidFill>
              </a:rPr>
            </a:br>
            <a:r>
              <a:rPr lang="en-US" sz="5400" dirty="0" smtClean="0">
                <a:solidFill>
                  <a:schemeClr val="hlink"/>
                </a:solidFill>
              </a:rPr>
              <a:t>Truth</a:t>
            </a:r>
            <a:br>
              <a:rPr lang="en-US" sz="5400" dirty="0" smtClean="0">
                <a:solidFill>
                  <a:schemeClr val="hlink"/>
                </a:solidFill>
              </a:rPr>
            </a:br>
            <a:r>
              <a:rPr lang="en-US" sz="5400" dirty="0" smtClean="0">
                <a:solidFill>
                  <a:schemeClr val="hlink"/>
                </a:solidFill>
              </a:rPr>
              <a:t>Zen</a:t>
            </a:r>
            <a:endParaRPr lang="en-US" sz="5400" dirty="0" smtClean="0"/>
          </a:p>
        </p:txBody>
      </p:sp>
      <p:sp>
        <p:nvSpPr>
          <p:cNvPr id="139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62400"/>
            <a:ext cx="8229600" cy="243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Kevin T. Kelly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/>
              <a:t>Conor</a:t>
            </a:r>
            <a:r>
              <a:rPr lang="en-US" dirty="0" smtClean="0"/>
              <a:t> Mayo-Wilson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/>
              <a:t>Hanti</a:t>
            </a:r>
            <a:r>
              <a:rPr lang="en-US" dirty="0" smtClean="0"/>
              <a:t> Lin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Department of </a:t>
            </a:r>
            <a:r>
              <a:rPr lang="en-US" sz="1800" dirty="0" smtClean="0"/>
              <a:t>Philosophy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Carnegie Mellon University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http://www.andrew.cmu.edu/user/kk3n/ockham/Ockham.htm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3276600" y="1524000"/>
            <a:ext cx="5486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Cool.  </a:t>
            </a:r>
          </a:p>
          <a:p>
            <a:r>
              <a:rPr lang="en-US" sz="2800" b="0" i="0" dirty="0" smtClean="0"/>
              <a:t>But how does it apply to science?</a:t>
            </a:r>
            <a:endParaRPr lang="en-US" sz="2800" b="0" i="0" dirty="0"/>
          </a:p>
        </p:txBody>
      </p: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5400000" flipH="1" flipV="1">
            <a:off x="4191000" y="2667000"/>
            <a:ext cx="83820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3581400" y="3200400"/>
            <a:ext cx="1143000" cy="1006475"/>
            <a:chOff x="7315200" y="2667000"/>
            <a:chExt cx="1143000" cy="1006475"/>
          </a:xfrm>
        </p:grpSpPr>
        <p:sp>
          <p:nvSpPr>
            <p:cNvPr id="50" name="Oval 26"/>
            <p:cNvSpPr>
              <a:spLocks noChangeArrowheads="1"/>
            </p:cNvSpPr>
            <p:nvPr/>
          </p:nvSpPr>
          <p:spPr bwMode="auto">
            <a:xfrm rot="-1373433">
              <a:off x="7315200" y="2843919"/>
              <a:ext cx="137474" cy="11270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27"/>
            <p:cNvSpPr>
              <a:spLocks noChangeArrowheads="1"/>
            </p:cNvSpPr>
            <p:nvPr/>
          </p:nvSpPr>
          <p:spPr bwMode="auto">
            <a:xfrm rot="1879721">
              <a:off x="7378045" y="3028702"/>
              <a:ext cx="409804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28"/>
            <p:cNvSpPr>
              <a:spLocks noChangeArrowheads="1"/>
            </p:cNvSpPr>
            <p:nvPr/>
          </p:nvSpPr>
          <p:spPr bwMode="auto">
            <a:xfrm rot="-2120236">
              <a:off x="7994715" y="3087675"/>
              <a:ext cx="408495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29"/>
            <p:cNvSpPr>
              <a:spLocks noChangeArrowheads="1"/>
            </p:cNvSpPr>
            <p:nvPr/>
          </p:nvSpPr>
          <p:spPr bwMode="auto">
            <a:xfrm>
              <a:off x="7994715" y="3322257"/>
              <a:ext cx="49753" cy="2922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30"/>
            <p:cNvSpPr>
              <a:spLocks noChangeArrowheads="1"/>
            </p:cNvSpPr>
            <p:nvPr/>
          </p:nvSpPr>
          <p:spPr bwMode="auto">
            <a:xfrm>
              <a:off x="7736788" y="3381230"/>
              <a:ext cx="51062" cy="2332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31"/>
            <p:cNvSpPr>
              <a:spLocks noChangeArrowheads="1"/>
            </p:cNvSpPr>
            <p:nvPr/>
          </p:nvSpPr>
          <p:spPr bwMode="auto">
            <a:xfrm>
              <a:off x="7634664" y="3087675"/>
              <a:ext cx="513237" cy="35121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32"/>
            <p:cNvSpPr>
              <a:spLocks noChangeArrowheads="1"/>
            </p:cNvSpPr>
            <p:nvPr/>
          </p:nvSpPr>
          <p:spPr bwMode="auto">
            <a:xfrm>
              <a:off x="7671324" y="2667000"/>
              <a:ext cx="411113" cy="46916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39"/>
            <p:cNvSpPr>
              <a:spLocks noChangeArrowheads="1"/>
            </p:cNvSpPr>
            <p:nvPr/>
          </p:nvSpPr>
          <p:spPr bwMode="auto">
            <a:xfrm rot="1722357">
              <a:off x="7531231" y="3497866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40"/>
            <p:cNvSpPr>
              <a:spLocks noChangeArrowheads="1"/>
            </p:cNvSpPr>
            <p:nvPr/>
          </p:nvSpPr>
          <p:spPr bwMode="auto">
            <a:xfrm>
              <a:off x="7942344" y="3556839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41"/>
            <p:cNvSpPr>
              <a:spLocks noChangeArrowheads="1"/>
            </p:cNvSpPr>
            <p:nvPr/>
          </p:nvSpPr>
          <p:spPr bwMode="auto">
            <a:xfrm rot="-1373433">
              <a:off x="8303705" y="2934345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2"/>
            <p:cNvSpPr>
              <a:spLocks noChangeArrowheads="1"/>
            </p:cNvSpPr>
            <p:nvPr/>
          </p:nvSpPr>
          <p:spPr bwMode="auto">
            <a:xfrm rot="-1373433">
              <a:off x="7326984" y="2853093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43"/>
            <p:cNvSpPr>
              <a:spLocks/>
            </p:cNvSpPr>
            <p:nvPr/>
          </p:nvSpPr>
          <p:spPr bwMode="auto">
            <a:xfrm>
              <a:off x="7829746" y="3044428"/>
              <a:ext cx="78557" cy="41936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33"/>
            <p:cNvGrpSpPr>
              <a:grpSpLocks/>
            </p:cNvGrpSpPr>
            <p:nvPr/>
          </p:nvGrpSpPr>
          <p:grpSpPr bwMode="auto">
            <a:xfrm rot="19540723" flipV="1">
              <a:off x="7960797" y="2771523"/>
              <a:ext cx="154641" cy="175443"/>
              <a:chOff x="3801" y="3295"/>
              <a:chExt cx="118" cy="134"/>
            </a:xfrm>
          </p:grpSpPr>
          <p:sp>
            <p:nvSpPr>
              <p:cNvPr id="66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33"/>
            <p:cNvGrpSpPr>
              <a:grpSpLocks/>
            </p:cNvGrpSpPr>
            <p:nvPr/>
          </p:nvGrpSpPr>
          <p:grpSpPr bwMode="auto">
            <a:xfrm rot="19540723" flipV="1">
              <a:off x="7732198" y="2771522"/>
              <a:ext cx="154641" cy="175443"/>
              <a:chOff x="3801" y="3295"/>
              <a:chExt cx="118" cy="134"/>
            </a:xfrm>
          </p:grpSpPr>
          <p:sp>
            <p:nvSpPr>
              <p:cNvPr id="64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An Epistemic Motive</a:t>
            </a:r>
            <a:endParaRPr lang="en-US" dirty="0" smtClean="0">
              <a:solidFill>
                <a:schemeClr val="hlink"/>
              </a:solidFill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533400" y="13716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endParaRPr lang="en-US" sz="4000" b="0" i="0" dirty="0" smtClean="0"/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sz="4000" b="0" i="0" dirty="0" smtClean="0"/>
              <a:t>Future retraction is </a:t>
            </a:r>
            <a:r>
              <a:rPr lang="en-US" sz="4000" b="0" i="0" dirty="0" err="1" smtClean="0"/>
              <a:t>Gettier</a:t>
            </a:r>
            <a:r>
              <a:rPr lang="en-US" sz="4000" b="0" i="0" dirty="0" smtClean="0"/>
              <a:t> situation even if current belief is true.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sz="4000" b="0" i="0" dirty="0" smtClean="0"/>
              <a:t>If </a:t>
            </a:r>
            <a:r>
              <a:rPr lang="en-US" sz="4000" b="0" i="0" dirty="0" err="1" smtClean="0"/>
              <a:t>Gettier</a:t>
            </a:r>
            <a:r>
              <a:rPr lang="en-US" sz="4000" b="0" i="0" dirty="0" smtClean="0"/>
              <a:t> situations are bad, more of them are worse.</a:t>
            </a:r>
          </a:p>
          <a:p>
            <a:pPr eaLnBrk="1" hangingPunct="1"/>
            <a:endParaRPr lang="en-US" sz="4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Easy Retraction Time Comparisons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27432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32766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8100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43434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2743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3276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4343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48768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5410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5943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3810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>
            <a:off x="3810000" y="3429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03" name="Line 15"/>
          <p:cNvSpPr>
            <a:spLocks noChangeShapeType="1"/>
          </p:cNvSpPr>
          <p:nvPr/>
        </p:nvSpPr>
        <p:spPr bwMode="auto">
          <a:xfrm>
            <a:off x="5943600" y="3429000"/>
            <a:ext cx="4572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104" name="Rectangle 16"/>
          <p:cNvSpPr>
            <a:spLocks noChangeArrowheads="1"/>
          </p:cNvSpPr>
          <p:nvPr/>
        </p:nvSpPr>
        <p:spPr bwMode="auto">
          <a:xfrm>
            <a:off x="6477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05" name="Rectangle 17"/>
          <p:cNvSpPr>
            <a:spLocks noChangeArrowheads="1"/>
          </p:cNvSpPr>
          <p:nvPr/>
        </p:nvSpPr>
        <p:spPr bwMode="auto">
          <a:xfrm>
            <a:off x="7010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06" name="Rectangle 18"/>
          <p:cNvSpPr>
            <a:spLocks noChangeArrowheads="1"/>
          </p:cNvSpPr>
          <p:nvPr/>
        </p:nvSpPr>
        <p:spPr bwMode="auto">
          <a:xfrm>
            <a:off x="48768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107" name="Rectangle 19"/>
          <p:cNvSpPr>
            <a:spLocks noChangeArrowheads="1"/>
          </p:cNvSpPr>
          <p:nvPr/>
        </p:nvSpPr>
        <p:spPr bwMode="auto">
          <a:xfrm>
            <a:off x="54102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685800" y="1905000"/>
            <a:ext cx="1527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Method 1</a:t>
            </a:r>
          </a:p>
        </p:txBody>
      </p:sp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85800" y="5257800"/>
            <a:ext cx="1527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Method 2</a:t>
            </a:r>
          </a:p>
        </p:txBody>
      </p:sp>
      <p:sp>
        <p:nvSpPr>
          <p:cNvPr id="89110" name="Line 22"/>
          <p:cNvSpPr>
            <a:spLocks noChangeShapeType="1"/>
          </p:cNvSpPr>
          <p:nvPr/>
        </p:nvSpPr>
        <p:spPr bwMode="auto">
          <a:xfrm>
            <a:off x="3810000" y="28956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1" name="Line 24"/>
          <p:cNvSpPr>
            <a:spLocks noChangeShapeType="1"/>
          </p:cNvSpPr>
          <p:nvPr/>
        </p:nvSpPr>
        <p:spPr bwMode="auto">
          <a:xfrm>
            <a:off x="38100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2" name="Line 25"/>
          <p:cNvSpPr>
            <a:spLocks noChangeShapeType="1"/>
          </p:cNvSpPr>
          <p:nvPr/>
        </p:nvSpPr>
        <p:spPr bwMode="auto">
          <a:xfrm>
            <a:off x="64770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3" name="Line 26"/>
          <p:cNvSpPr>
            <a:spLocks noChangeShapeType="1"/>
          </p:cNvSpPr>
          <p:nvPr/>
        </p:nvSpPr>
        <p:spPr bwMode="auto">
          <a:xfrm>
            <a:off x="5410200" y="4343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114" name="Rectangle 27"/>
          <p:cNvSpPr>
            <a:spLocks noChangeArrowheads="1"/>
          </p:cNvSpPr>
          <p:nvPr/>
        </p:nvSpPr>
        <p:spPr bwMode="auto">
          <a:xfrm>
            <a:off x="59436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15" name="Rectangle 28"/>
          <p:cNvSpPr>
            <a:spLocks noChangeArrowheads="1"/>
          </p:cNvSpPr>
          <p:nvPr/>
        </p:nvSpPr>
        <p:spPr bwMode="auto">
          <a:xfrm>
            <a:off x="64770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89116" name="Rectangle 29"/>
          <p:cNvSpPr>
            <a:spLocks noChangeArrowheads="1"/>
          </p:cNvSpPr>
          <p:nvPr/>
        </p:nvSpPr>
        <p:spPr bwMode="auto">
          <a:xfrm>
            <a:off x="7010400" y="2895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grpSp>
        <p:nvGrpSpPr>
          <p:cNvPr id="89117" name="Group 34"/>
          <p:cNvGrpSpPr>
            <a:grpSpLocks/>
          </p:cNvGrpSpPr>
          <p:nvPr/>
        </p:nvGrpSpPr>
        <p:grpSpPr bwMode="auto">
          <a:xfrm>
            <a:off x="838200" y="2819400"/>
            <a:ext cx="914400" cy="812800"/>
            <a:chOff x="3504" y="3216"/>
            <a:chExt cx="864" cy="768"/>
          </a:xfrm>
        </p:grpSpPr>
        <p:sp>
          <p:nvSpPr>
            <p:cNvPr id="89140" name="Rectangle 35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1" name="Rectangle 36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2" name="Rectangle 37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3" name="Rectangle 38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4" name="Oval 39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5" name="Oval 40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146" name="Group 41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9155" name="Oval 4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56" name="Oval 4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147" name="Group 44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9153" name="Oval 4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54" name="Oval 4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9148" name="Oval 47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9" name="Oval 48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0" name="Oval 49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1" name="Oval 50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2" name="Line 51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18" name="Group 52"/>
          <p:cNvGrpSpPr>
            <a:grpSpLocks/>
          </p:cNvGrpSpPr>
          <p:nvPr/>
        </p:nvGrpSpPr>
        <p:grpSpPr bwMode="auto">
          <a:xfrm>
            <a:off x="914400" y="4191000"/>
            <a:ext cx="914400" cy="812800"/>
            <a:chOff x="3504" y="3216"/>
            <a:chExt cx="864" cy="768"/>
          </a:xfrm>
        </p:grpSpPr>
        <p:sp>
          <p:nvSpPr>
            <p:cNvPr id="89123" name="Rectangle 53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4" name="Rectangle 54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5" name="Rectangle 55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6" name="Rectangle 56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7" name="Oval 57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28" name="Oval 58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129" name="Group 59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9138" name="Oval 6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39" name="Oval 6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130" name="Group 62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9136" name="Oval 6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137" name="Oval 6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9131" name="Oval 65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2" name="Oval 66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3" name="Oval 67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4" name="Oval 68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5" name="Line 69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119" name="Text Box 71"/>
          <p:cNvSpPr txBox="1">
            <a:spLocks noChangeArrowheads="1"/>
          </p:cNvSpPr>
          <p:nvPr/>
        </p:nvSpPr>
        <p:spPr bwMode="auto">
          <a:xfrm>
            <a:off x="7772400" y="44196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89120" name="Text Box 72"/>
          <p:cNvSpPr txBox="1">
            <a:spLocks noChangeArrowheads="1"/>
          </p:cNvSpPr>
          <p:nvPr/>
        </p:nvSpPr>
        <p:spPr bwMode="auto">
          <a:xfrm>
            <a:off x="7772400" y="3048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89121" name="Text Box 73"/>
          <p:cNvSpPr txBox="1">
            <a:spLocks noChangeArrowheads="1"/>
          </p:cNvSpPr>
          <p:nvPr/>
        </p:nvSpPr>
        <p:spPr bwMode="auto">
          <a:xfrm>
            <a:off x="4267200" y="4876800"/>
            <a:ext cx="2416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at least as </a:t>
            </a:r>
            <a:r>
              <a:rPr lang="en-US" sz="2800" b="0" i="0">
                <a:solidFill>
                  <a:schemeClr val="hlink"/>
                </a:solidFill>
              </a:rPr>
              <a:t>many </a:t>
            </a:r>
          </a:p>
          <a:p>
            <a:r>
              <a:rPr lang="en-US" sz="2800" b="0" i="0"/>
              <a:t>at least as </a:t>
            </a:r>
            <a:r>
              <a:rPr lang="en-US" sz="2800" b="0" i="0">
                <a:solidFill>
                  <a:schemeClr val="hlink"/>
                </a:solidFill>
              </a:rPr>
              <a:t>late</a:t>
            </a:r>
          </a:p>
        </p:txBody>
      </p:sp>
      <p:sp>
        <p:nvSpPr>
          <p:cNvPr id="89122" name="Line 23"/>
          <p:cNvSpPr>
            <a:spLocks noChangeShapeType="1"/>
          </p:cNvSpPr>
          <p:nvPr/>
        </p:nvSpPr>
        <p:spPr bwMode="auto">
          <a:xfrm>
            <a:off x="5943600" y="28956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Worst-case Retraction Time Bounds</a:t>
            </a:r>
          </a:p>
        </p:txBody>
      </p:sp>
      <p:grpSp>
        <p:nvGrpSpPr>
          <p:cNvPr id="90115" name="Group 3"/>
          <p:cNvGrpSpPr>
            <a:grpSpLocks/>
          </p:cNvGrpSpPr>
          <p:nvPr/>
        </p:nvGrpSpPr>
        <p:grpSpPr bwMode="auto">
          <a:xfrm>
            <a:off x="1524000" y="4572000"/>
            <a:ext cx="914400" cy="812800"/>
            <a:chOff x="3504" y="3216"/>
            <a:chExt cx="864" cy="768"/>
          </a:xfrm>
        </p:grpSpPr>
        <p:sp>
          <p:nvSpPr>
            <p:cNvPr id="90168" name="Rectangle 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69" name="Rectangle 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0" name="Rectangle 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1" name="Rectangle 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2" name="Oval 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3" name="Oval 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174" name="Group 10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90183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84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175" name="Group 13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90181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82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176" name="Oval 1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7" name="Oval 1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8" name="Oval 1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9" name="Oval 1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80" name="Line 2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16" name="Rectangle 22"/>
          <p:cNvSpPr>
            <a:spLocks noChangeArrowheads="1"/>
          </p:cNvSpPr>
          <p:nvPr/>
        </p:nvSpPr>
        <p:spPr bwMode="auto">
          <a:xfrm>
            <a:off x="25908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17" name="Rectangle 23"/>
          <p:cNvSpPr>
            <a:spLocks noChangeArrowheads="1"/>
          </p:cNvSpPr>
          <p:nvPr/>
        </p:nvSpPr>
        <p:spPr bwMode="auto">
          <a:xfrm>
            <a:off x="31242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18" name="Line 24"/>
          <p:cNvSpPr>
            <a:spLocks noChangeShapeType="1"/>
          </p:cNvSpPr>
          <p:nvPr/>
        </p:nvSpPr>
        <p:spPr bwMode="auto">
          <a:xfrm>
            <a:off x="31242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19" name="Text Box 25"/>
          <p:cNvSpPr txBox="1">
            <a:spLocks noChangeArrowheads="1"/>
          </p:cNvSpPr>
          <p:nvPr/>
        </p:nvSpPr>
        <p:spPr bwMode="auto">
          <a:xfrm>
            <a:off x="3276600" y="6019800"/>
            <a:ext cx="2668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Output sequences</a:t>
            </a:r>
          </a:p>
        </p:txBody>
      </p:sp>
      <p:sp>
        <p:nvSpPr>
          <p:cNvPr id="90120" name="Rectangle 26"/>
          <p:cNvSpPr>
            <a:spLocks noChangeArrowheads="1"/>
          </p:cNvSpPr>
          <p:nvPr/>
        </p:nvSpPr>
        <p:spPr bwMode="auto">
          <a:xfrm>
            <a:off x="2590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21" name="Rectangle 27"/>
          <p:cNvSpPr>
            <a:spLocks noChangeArrowheads="1"/>
          </p:cNvSpPr>
          <p:nvPr/>
        </p:nvSpPr>
        <p:spPr bwMode="auto">
          <a:xfrm>
            <a:off x="31242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22" name="Line 28"/>
          <p:cNvSpPr>
            <a:spLocks noChangeShapeType="1"/>
          </p:cNvSpPr>
          <p:nvPr/>
        </p:nvSpPr>
        <p:spPr bwMode="auto">
          <a:xfrm>
            <a:off x="31242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23" name="Rectangle 29"/>
          <p:cNvSpPr>
            <a:spLocks noChangeArrowheads="1"/>
          </p:cNvSpPr>
          <p:nvPr/>
        </p:nvSpPr>
        <p:spPr bwMode="auto">
          <a:xfrm>
            <a:off x="25908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24" name="Rectangle 30"/>
          <p:cNvSpPr>
            <a:spLocks noChangeArrowheads="1"/>
          </p:cNvSpPr>
          <p:nvPr/>
        </p:nvSpPr>
        <p:spPr bwMode="auto">
          <a:xfrm>
            <a:off x="31242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25" name="Rectangle 31"/>
          <p:cNvSpPr>
            <a:spLocks noChangeArrowheads="1"/>
          </p:cNvSpPr>
          <p:nvPr/>
        </p:nvSpPr>
        <p:spPr bwMode="auto">
          <a:xfrm>
            <a:off x="41910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26" name="Line 32"/>
          <p:cNvSpPr>
            <a:spLocks noChangeShapeType="1"/>
          </p:cNvSpPr>
          <p:nvPr/>
        </p:nvSpPr>
        <p:spPr bwMode="auto">
          <a:xfrm>
            <a:off x="31242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27" name="Rectangle 33"/>
          <p:cNvSpPr>
            <a:spLocks noChangeArrowheads="1"/>
          </p:cNvSpPr>
          <p:nvPr/>
        </p:nvSpPr>
        <p:spPr bwMode="auto">
          <a:xfrm>
            <a:off x="3657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28" name="Rectangle 34"/>
          <p:cNvSpPr>
            <a:spLocks noChangeArrowheads="1"/>
          </p:cNvSpPr>
          <p:nvPr/>
        </p:nvSpPr>
        <p:spPr bwMode="auto">
          <a:xfrm>
            <a:off x="36576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29" name="Rectangle 35"/>
          <p:cNvSpPr>
            <a:spLocks noChangeArrowheads="1"/>
          </p:cNvSpPr>
          <p:nvPr/>
        </p:nvSpPr>
        <p:spPr bwMode="auto">
          <a:xfrm>
            <a:off x="36576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0" name="Rectangle 36"/>
          <p:cNvSpPr>
            <a:spLocks noChangeArrowheads="1"/>
          </p:cNvSpPr>
          <p:nvPr/>
        </p:nvSpPr>
        <p:spPr bwMode="auto">
          <a:xfrm>
            <a:off x="41910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1" name="Rectangle 37"/>
          <p:cNvSpPr>
            <a:spLocks noChangeArrowheads="1"/>
          </p:cNvSpPr>
          <p:nvPr/>
        </p:nvSpPr>
        <p:spPr bwMode="auto">
          <a:xfrm>
            <a:off x="41910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2" name="Rectangle 38"/>
          <p:cNvSpPr>
            <a:spLocks noChangeArrowheads="1"/>
          </p:cNvSpPr>
          <p:nvPr/>
        </p:nvSpPr>
        <p:spPr bwMode="auto">
          <a:xfrm>
            <a:off x="47244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33" name="Line 39"/>
          <p:cNvSpPr>
            <a:spLocks noChangeShapeType="1"/>
          </p:cNvSpPr>
          <p:nvPr/>
        </p:nvSpPr>
        <p:spPr bwMode="auto">
          <a:xfrm>
            <a:off x="36576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4" name="Line 40"/>
          <p:cNvSpPr>
            <a:spLocks noChangeShapeType="1"/>
          </p:cNvSpPr>
          <p:nvPr/>
        </p:nvSpPr>
        <p:spPr bwMode="auto">
          <a:xfrm>
            <a:off x="36576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5" name="Rectangle 41"/>
          <p:cNvSpPr>
            <a:spLocks noChangeArrowheads="1"/>
          </p:cNvSpPr>
          <p:nvPr/>
        </p:nvSpPr>
        <p:spPr bwMode="auto">
          <a:xfrm>
            <a:off x="47244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6" name="Rectangle 42"/>
          <p:cNvSpPr>
            <a:spLocks noChangeArrowheads="1"/>
          </p:cNvSpPr>
          <p:nvPr/>
        </p:nvSpPr>
        <p:spPr bwMode="auto">
          <a:xfrm>
            <a:off x="52578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7" name="Rectangle 43"/>
          <p:cNvSpPr>
            <a:spLocks noChangeArrowheads="1"/>
          </p:cNvSpPr>
          <p:nvPr/>
        </p:nvSpPr>
        <p:spPr bwMode="auto">
          <a:xfrm>
            <a:off x="52578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8" name="Rectangle 44"/>
          <p:cNvSpPr>
            <a:spLocks noChangeArrowheads="1"/>
          </p:cNvSpPr>
          <p:nvPr/>
        </p:nvSpPr>
        <p:spPr bwMode="auto">
          <a:xfrm>
            <a:off x="47244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39" name="Rectangle 45"/>
          <p:cNvSpPr>
            <a:spLocks noChangeArrowheads="1"/>
          </p:cNvSpPr>
          <p:nvPr/>
        </p:nvSpPr>
        <p:spPr bwMode="auto">
          <a:xfrm>
            <a:off x="52578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40" name="Line 46"/>
          <p:cNvSpPr>
            <a:spLocks noChangeShapeType="1"/>
          </p:cNvSpPr>
          <p:nvPr/>
        </p:nvSpPr>
        <p:spPr bwMode="auto">
          <a:xfrm>
            <a:off x="4191000" y="53340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1" name="Line 47"/>
          <p:cNvSpPr>
            <a:spLocks noChangeShapeType="1"/>
          </p:cNvSpPr>
          <p:nvPr/>
        </p:nvSpPr>
        <p:spPr bwMode="auto">
          <a:xfrm>
            <a:off x="4724400" y="47244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2" name="Line 48"/>
          <p:cNvSpPr>
            <a:spLocks noChangeShapeType="1"/>
          </p:cNvSpPr>
          <p:nvPr/>
        </p:nvSpPr>
        <p:spPr bwMode="auto">
          <a:xfrm>
            <a:off x="52578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3" name="Text Box 49"/>
          <p:cNvSpPr txBox="1">
            <a:spLocks noChangeArrowheads="1"/>
          </p:cNvSpPr>
          <p:nvPr/>
        </p:nvSpPr>
        <p:spPr bwMode="auto">
          <a:xfrm rot="7565637">
            <a:off x="5905500" y="29337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90144" name="Text Box 50"/>
          <p:cNvSpPr txBox="1">
            <a:spLocks noChangeArrowheads="1"/>
          </p:cNvSpPr>
          <p:nvPr/>
        </p:nvSpPr>
        <p:spPr bwMode="auto">
          <a:xfrm>
            <a:off x="2743200" y="1676400"/>
            <a:ext cx="39469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/>
              <a:t>(1,   2,   </a:t>
            </a:r>
            <a:r>
              <a:rPr lang="en-US" b="0" i="0" dirty="0" smtClean="0"/>
              <a:t>                    ∞</a:t>
            </a:r>
            <a:r>
              <a:rPr lang="en-US" b="0" i="0" dirty="0"/>
              <a:t>)</a:t>
            </a:r>
          </a:p>
        </p:txBody>
      </p:sp>
      <p:sp>
        <p:nvSpPr>
          <p:cNvPr id="90145" name="Line 51"/>
          <p:cNvSpPr>
            <a:spLocks noChangeShapeType="1"/>
          </p:cNvSpPr>
          <p:nvPr/>
        </p:nvSpPr>
        <p:spPr bwMode="auto">
          <a:xfrm>
            <a:off x="3657600" y="41148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6" name="Text Box 52"/>
          <p:cNvSpPr txBox="1">
            <a:spLocks noChangeArrowheads="1"/>
          </p:cNvSpPr>
          <p:nvPr/>
        </p:nvSpPr>
        <p:spPr bwMode="auto">
          <a:xfrm>
            <a:off x="6629400" y="42672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90147" name="Text Box 53"/>
          <p:cNvSpPr txBox="1">
            <a:spLocks noChangeArrowheads="1"/>
          </p:cNvSpPr>
          <p:nvPr/>
        </p:nvSpPr>
        <p:spPr bwMode="auto">
          <a:xfrm>
            <a:off x="6629400" y="48768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90148" name="Text Box 54"/>
          <p:cNvSpPr txBox="1">
            <a:spLocks noChangeArrowheads="1"/>
          </p:cNvSpPr>
          <p:nvPr/>
        </p:nvSpPr>
        <p:spPr bwMode="auto">
          <a:xfrm>
            <a:off x="6629400" y="54102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90149" name="Line 55"/>
          <p:cNvSpPr>
            <a:spLocks noChangeShapeType="1"/>
          </p:cNvSpPr>
          <p:nvPr/>
        </p:nvSpPr>
        <p:spPr bwMode="auto">
          <a:xfrm flipH="1">
            <a:off x="30480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50" name="Line 56"/>
          <p:cNvSpPr>
            <a:spLocks noChangeShapeType="1"/>
          </p:cNvSpPr>
          <p:nvPr/>
        </p:nvSpPr>
        <p:spPr bwMode="auto">
          <a:xfrm flipH="1">
            <a:off x="35814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52" name="Text Box 59"/>
          <p:cNvSpPr txBox="1">
            <a:spLocks noChangeArrowheads="1"/>
          </p:cNvSpPr>
          <p:nvPr/>
        </p:nvSpPr>
        <p:spPr bwMode="auto">
          <a:xfrm rot="5400000">
            <a:off x="3467100" y="28575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90153" name="Text Box 60"/>
          <p:cNvSpPr txBox="1">
            <a:spLocks noChangeArrowheads="1"/>
          </p:cNvSpPr>
          <p:nvPr/>
        </p:nvSpPr>
        <p:spPr bwMode="auto">
          <a:xfrm rot="5400000">
            <a:off x="2933700" y="28575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. . .</a:t>
            </a:r>
          </a:p>
        </p:txBody>
      </p:sp>
      <p:sp>
        <p:nvSpPr>
          <p:cNvPr id="90154" name="Rectangle 61"/>
          <p:cNvSpPr>
            <a:spLocks noChangeArrowheads="1"/>
          </p:cNvSpPr>
          <p:nvPr/>
        </p:nvSpPr>
        <p:spPr bwMode="auto">
          <a:xfrm>
            <a:off x="5791200" y="5334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55" name="Rectangle 62"/>
          <p:cNvSpPr>
            <a:spLocks noChangeArrowheads="1"/>
          </p:cNvSpPr>
          <p:nvPr/>
        </p:nvSpPr>
        <p:spPr bwMode="auto">
          <a:xfrm>
            <a:off x="5791200" y="4724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56" name="Rectangle 63"/>
          <p:cNvSpPr>
            <a:spLocks noChangeArrowheads="1"/>
          </p:cNvSpPr>
          <p:nvPr/>
        </p:nvSpPr>
        <p:spPr bwMode="auto">
          <a:xfrm>
            <a:off x="57912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57" name="Rectangle 64"/>
          <p:cNvSpPr>
            <a:spLocks noChangeArrowheads="1"/>
          </p:cNvSpPr>
          <p:nvPr/>
        </p:nvSpPr>
        <p:spPr bwMode="auto">
          <a:xfrm>
            <a:off x="2590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90158" name="Rectangle 65"/>
          <p:cNvSpPr>
            <a:spLocks noChangeArrowheads="1"/>
          </p:cNvSpPr>
          <p:nvPr/>
        </p:nvSpPr>
        <p:spPr bwMode="auto">
          <a:xfrm>
            <a:off x="31242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90159" name="Line 66"/>
          <p:cNvSpPr>
            <a:spLocks noChangeShapeType="1"/>
          </p:cNvSpPr>
          <p:nvPr/>
        </p:nvSpPr>
        <p:spPr bwMode="auto">
          <a:xfrm>
            <a:off x="31242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0" name="Rectangle 67"/>
          <p:cNvSpPr>
            <a:spLocks noChangeArrowheads="1"/>
          </p:cNvSpPr>
          <p:nvPr/>
        </p:nvSpPr>
        <p:spPr bwMode="auto">
          <a:xfrm>
            <a:off x="3657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1" name="Rectangle 68"/>
          <p:cNvSpPr>
            <a:spLocks noChangeArrowheads="1"/>
          </p:cNvSpPr>
          <p:nvPr/>
        </p:nvSpPr>
        <p:spPr bwMode="auto">
          <a:xfrm>
            <a:off x="41910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2" name="Rectangle 69"/>
          <p:cNvSpPr>
            <a:spLocks noChangeArrowheads="1"/>
          </p:cNvSpPr>
          <p:nvPr/>
        </p:nvSpPr>
        <p:spPr bwMode="auto">
          <a:xfrm>
            <a:off x="47244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3" name="Line 72"/>
          <p:cNvSpPr>
            <a:spLocks noChangeShapeType="1"/>
          </p:cNvSpPr>
          <p:nvPr/>
        </p:nvSpPr>
        <p:spPr bwMode="auto">
          <a:xfrm>
            <a:off x="36576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4" name="Rectangle 73"/>
          <p:cNvSpPr>
            <a:spLocks noChangeArrowheads="1"/>
          </p:cNvSpPr>
          <p:nvPr/>
        </p:nvSpPr>
        <p:spPr bwMode="auto">
          <a:xfrm>
            <a:off x="57912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T4</a:t>
            </a:r>
          </a:p>
        </p:txBody>
      </p:sp>
      <p:sp>
        <p:nvSpPr>
          <p:cNvPr id="90165" name="Rectangle 74"/>
          <p:cNvSpPr>
            <a:spLocks noChangeArrowheads="1"/>
          </p:cNvSpPr>
          <p:nvPr/>
        </p:nvSpPr>
        <p:spPr bwMode="auto">
          <a:xfrm>
            <a:off x="5257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90166" name="Line 71"/>
          <p:cNvSpPr>
            <a:spLocks noChangeShapeType="1"/>
          </p:cNvSpPr>
          <p:nvPr/>
        </p:nvSpPr>
        <p:spPr bwMode="auto">
          <a:xfrm>
            <a:off x="5791200" y="3505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7" name="Text Box 75"/>
          <p:cNvSpPr txBox="1">
            <a:spLocks noChangeArrowheads="1"/>
          </p:cNvSpPr>
          <p:nvPr/>
        </p:nvSpPr>
        <p:spPr bwMode="auto">
          <a:xfrm>
            <a:off x="6629400" y="3581400"/>
            <a:ext cx="59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. . .</a:t>
            </a:r>
          </a:p>
        </p:txBody>
      </p:sp>
      <p:sp>
        <p:nvSpPr>
          <p:cNvPr id="73" name="Line 56"/>
          <p:cNvSpPr>
            <a:spLocks noChangeShapeType="1"/>
          </p:cNvSpPr>
          <p:nvPr/>
        </p:nvSpPr>
        <p:spPr bwMode="auto">
          <a:xfrm flipH="1">
            <a:off x="62484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5400" smtClean="0"/>
              <a:t>IV. Ockham Without Circles, Evasions, or Magic </a:t>
            </a:r>
            <a:br>
              <a:rPr lang="en-US" sz="5400" smtClean="0"/>
            </a:b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6259" name="Group 36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576" y="1680"/>
            <a:chExt cx="1536" cy="1392"/>
          </a:xfrm>
        </p:grpSpPr>
        <p:sp>
          <p:nvSpPr>
            <p:cNvPr id="96260" name="AutoShape 30"/>
            <p:cNvSpPr>
              <a:spLocks noChangeArrowheads="1"/>
            </p:cNvSpPr>
            <p:nvPr/>
          </p:nvSpPr>
          <p:spPr bwMode="auto">
            <a:xfrm>
              <a:off x="576" y="1680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1" name="AutoShape 33"/>
            <p:cNvSpPr>
              <a:spLocks noChangeArrowheads="1"/>
            </p:cNvSpPr>
            <p:nvPr/>
          </p:nvSpPr>
          <p:spPr bwMode="auto">
            <a:xfrm rot="5400000">
              <a:off x="1368" y="2136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2" name="Oval 34"/>
            <p:cNvSpPr>
              <a:spLocks noChangeArrowheads="1"/>
            </p:cNvSpPr>
            <p:nvPr/>
          </p:nvSpPr>
          <p:spPr bwMode="auto">
            <a:xfrm>
              <a:off x="2016" y="1920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97285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6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7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284" name="Oval 7"/>
          <p:cNvSpPr>
            <a:spLocks noChangeArrowheads="1"/>
          </p:cNvSpPr>
          <p:nvPr/>
        </p:nvSpPr>
        <p:spPr bwMode="auto">
          <a:xfrm>
            <a:off x="3276600" y="3505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8307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98310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1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2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08" name="Oval 7"/>
          <p:cNvSpPr>
            <a:spLocks noChangeArrowheads="1"/>
          </p:cNvSpPr>
          <p:nvPr/>
        </p:nvSpPr>
        <p:spPr bwMode="auto">
          <a:xfrm>
            <a:off x="4572000" y="3505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99334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5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32" name="Oval 7"/>
          <p:cNvSpPr>
            <a:spLocks noChangeArrowheads="1"/>
          </p:cNvSpPr>
          <p:nvPr/>
        </p:nvSpPr>
        <p:spPr bwMode="auto">
          <a:xfrm>
            <a:off x="6781800" y="35814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0355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0357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8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9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1382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4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380" name="Oval 7"/>
          <p:cNvSpPr>
            <a:spLocks noChangeArrowheads="1"/>
          </p:cNvSpPr>
          <p:nvPr/>
        </p:nvSpPr>
        <p:spPr bwMode="auto">
          <a:xfrm>
            <a:off x="3276600" y="35052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dirty="0" smtClean="0"/>
              <a:t>Ockham’s Razor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2403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2406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7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8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04" name="Oval 7"/>
          <p:cNvSpPr>
            <a:spLocks noChangeArrowheads="1"/>
          </p:cNvSpPr>
          <p:nvPr/>
        </p:nvSpPr>
        <p:spPr bwMode="auto">
          <a:xfrm>
            <a:off x="4572000" y="35052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3427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3430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28" name="Oval 7"/>
          <p:cNvSpPr>
            <a:spLocks noChangeArrowheads="1"/>
          </p:cNvSpPr>
          <p:nvPr/>
        </p:nvSpPr>
        <p:spPr bwMode="auto">
          <a:xfrm>
            <a:off x="6781800" y="3581400"/>
            <a:ext cx="685800" cy="6858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Empirical Effects</a:t>
            </a:r>
          </a:p>
        </p:txBody>
      </p:sp>
      <p:grpSp>
        <p:nvGrpSpPr>
          <p:cNvPr id="104451" name="Group 3"/>
          <p:cNvGrpSpPr>
            <a:grpSpLocks/>
          </p:cNvGrpSpPr>
          <p:nvPr/>
        </p:nvGrpSpPr>
        <p:grpSpPr bwMode="auto">
          <a:xfrm>
            <a:off x="914400" y="2667000"/>
            <a:ext cx="2438400" cy="2209800"/>
            <a:chOff x="1008" y="1728"/>
            <a:chExt cx="1536" cy="1392"/>
          </a:xfrm>
        </p:grpSpPr>
        <p:sp>
          <p:nvSpPr>
            <p:cNvPr id="104453" name="AutoShape 4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4" name="AutoShape 5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5" name="Oval 6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2209800" y="503555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take arbitrarily long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Empirical Theories</a:t>
            </a:r>
          </a:p>
        </p:txBody>
      </p:sp>
      <p:sp>
        <p:nvSpPr>
          <p:cNvPr id="125748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True theory determined by which effects appear.</a:t>
            </a:r>
          </a:p>
        </p:txBody>
      </p:sp>
      <p:sp>
        <p:nvSpPr>
          <p:cNvPr id="105476" name="Rectangle 12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77" name="Oval 7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78" name="Rectangle 14"/>
          <p:cNvSpPr>
            <a:spLocks noChangeArrowheads="1"/>
          </p:cNvSpPr>
          <p:nvPr/>
        </p:nvSpPr>
        <p:spPr bwMode="auto">
          <a:xfrm>
            <a:off x="41910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79" name="Oval 15"/>
          <p:cNvSpPr>
            <a:spLocks noChangeArrowheads="1"/>
          </p:cNvSpPr>
          <p:nvPr/>
        </p:nvSpPr>
        <p:spPr bwMode="auto">
          <a:xfrm>
            <a:off x="43513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0" name="Rectangle 16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1" name="Oval 17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2" name="Rectangle 18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3" name="Oval 19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4" name="Oval 20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5" name="Rectangle 21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6" name="Oval 22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7" name="Oval 23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8" name="Rectangle 24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89" name="Oval 25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90" name="Oval 26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91" name="Rectangle 27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492" name="Line 29"/>
          <p:cNvSpPr>
            <a:spLocks noChangeShapeType="1"/>
          </p:cNvSpPr>
          <p:nvPr/>
        </p:nvSpPr>
        <p:spPr bwMode="auto">
          <a:xfrm flipV="1">
            <a:off x="4511675" y="51816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3" name="Line 30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4" name="Line 31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5" name="Line 32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6" name="Line 33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7" name="Line 35"/>
          <p:cNvSpPr>
            <a:spLocks noChangeShapeType="1"/>
          </p:cNvSpPr>
          <p:nvPr/>
        </p:nvSpPr>
        <p:spPr bwMode="auto">
          <a:xfrm flipV="1">
            <a:off x="3603625" y="4167188"/>
            <a:ext cx="6937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8" name="Line 36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499" name="Line 37"/>
          <p:cNvSpPr>
            <a:spLocks noChangeShapeType="1"/>
          </p:cNvSpPr>
          <p:nvPr/>
        </p:nvSpPr>
        <p:spPr bwMode="auto">
          <a:xfrm flipH="1" flipV="1">
            <a:off x="2963863" y="4167188"/>
            <a:ext cx="1439862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0" name="Line 38"/>
          <p:cNvSpPr>
            <a:spLocks noChangeShapeType="1"/>
          </p:cNvSpPr>
          <p:nvPr/>
        </p:nvSpPr>
        <p:spPr bwMode="auto">
          <a:xfrm flipV="1">
            <a:off x="4670425" y="4167188"/>
            <a:ext cx="12271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1" name="Rectangle 39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5502" name="Oval 40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3" name="Oval 41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4" name="Oval 42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5" name="Line 44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6" name="Line 45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5507" name="Line 46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Empirical Complexity</a:t>
            </a:r>
          </a:p>
        </p:txBody>
      </p:sp>
      <p:sp>
        <p:nvSpPr>
          <p:cNvPr id="106499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0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1" name="Rectangle 7"/>
          <p:cNvSpPr>
            <a:spLocks noChangeArrowheads="1"/>
          </p:cNvSpPr>
          <p:nvPr/>
        </p:nvSpPr>
        <p:spPr bwMode="auto">
          <a:xfrm>
            <a:off x="41910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2" name="Oval 8"/>
          <p:cNvSpPr>
            <a:spLocks noChangeArrowheads="1"/>
          </p:cNvSpPr>
          <p:nvPr/>
        </p:nvSpPr>
        <p:spPr bwMode="auto">
          <a:xfrm>
            <a:off x="43513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3" name="Rectangle 9"/>
          <p:cNvSpPr>
            <a:spLocks noChangeArrowheads="1"/>
          </p:cNvSpPr>
          <p:nvPr/>
        </p:nvSpPr>
        <p:spPr bwMode="auto">
          <a:xfrm>
            <a:off x="52578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4" name="Oval 10"/>
          <p:cNvSpPr>
            <a:spLocks noChangeArrowheads="1"/>
          </p:cNvSpPr>
          <p:nvPr/>
        </p:nvSpPr>
        <p:spPr bwMode="auto">
          <a:xfrm>
            <a:off x="5418138" y="4700588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5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6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7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8" name="Rectangle 14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09" name="Oval 15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0" name="Oval 16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1" name="Rectangle 17"/>
          <p:cNvSpPr>
            <a:spLocks noChangeArrowheads="1"/>
          </p:cNvSpPr>
          <p:nvPr/>
        </p:nvSpPr>
        <p:spPr bwMode="auto">
          <a:xfrm>
            <a:off x="5737225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12" name="Oval 18"/>
          <p:cNvSpPr>
            <a:spLocks noChangeArrowheads="1"/>
          </p:cNvSpPr>
          <p:nvPr/>
        </p:nvSpPr>
        <p:spPr bwMode="auto">
          <a:xfrm>
            <a:off x="58975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3" name="Oval 19"/>
          <p:cNvSpPr>
            <a:spLocks noChangeArrowheads="1"/>
          </p:cNvSpPr>
          <p:nvPr/>
        </p:nvSpPr>
        <p:spPr bwMode="auto">
          <a:xfrm>
            <a:off x="6378575" y="3687763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4" name="Rectangle 20"/>
          <p:cNvSpPr>
            <a:spLocks noChangeArrowheads="1"/>
          </p:cNvSpPr>
          <p:nvPr/>
        </p:nvSpPr>
        <p:spPr bwMode="auto">
          <a:xfrm>
            <a:off x="4191000" y="5554663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15" name="Line 21"/>
          <p:cNvSpPr>
            <a:spLocks noChangeShapeType="1"/>
          </p:cNvSpPr>
          <p:nvPr/>
        </p:nvSpPr>
        <p:spPr bwMode="auto">
          <a:xfrm flipV="1">
            <a:off x="4511675" y="51816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6" name="Line 22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7" name="Line 23"/>
          <p:cNvSpPr>
            <a:spLocks noChangeShapeType="1"/>
          </p:cNvSpPr>
          <p:nvPr/>
        </p:nvSpPr>
        <p:spPr bwMode="auto">
          <a:xfrm flipV="1">
            <a:off x="4724400" y="5181600"/>
            <a:ext cx="80010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8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19" name="Line 25"/>
          <p:cNvSpPr>
            <a:spLocks noChangeShapeType="1"/>
          </p:cNvSpPr>
          <p:nvPr/>
        </p:nvSpPr>
        <p:spPr bwMode="auto">
          <a:xfrm flipV="1">
            <a:off x="5578475" y="4167188"/>
            <a:ext cx="58578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0" name="Line 26"/>
          <p:cNvSpPr>
            <a:spLocks noChangeShapeType="1"/>
          </p:cNvSpPr>
          <p:nvPr/>
        </p:nvSpPr>
        <p:spPr bwMode="auto">
          <a:xfrm flipV="1">
            <a:off x="3603625" y="4167188"/>
            <a:ext cx="6937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1" name="Line 27"/>
          <p:cNvSpPr>
            <a:spLocks noChangeShapeType="1"/>
          </p:cNvSpPr>
          <p:nvPr/>
        </p:nvSpPr>
        <p:spPr bwMode="auto">
          <a:xfrm flipH="1" flipV="1">
            <a:off x="4778375" y="4167188"/>
            <a:ext cx="63976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2" name="Line 28"/>
          <p:cNvSpPr>
            <a:spLocks noChangeShapeType="1"/>
          </p:cNvSpPr>
          <p:nvPr/>
        </p:nvSpPr>
        <p:spPr bwMode="auto">
          <a:xfrm flipH="1" flipV="1">
            <a:off x="2963863" y="4167188"/>
            <a:ext cx="1439862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3" name="Line 29"/>
          <p:cNvSpPr>
            <a:spLocks noChangeShapeType="1"/>
          </p:cNvSpPr>
          <p:nvPr/>
        </p:nvSpPr>
        <p:spPr bwMode="auto">
          <a:xfrm flipV="1">
            <a:off x="4670425" y="4167188"/>
            <a:ext cx="1227138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4" name="Rectangle 31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6525" name="Oval 32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26" name="Oval 33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27" name="Oval 34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28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29" name="Line 36"/>
          <p:cNvSpPr>
            <a:spLocks noChangeShapeType="1"/>
          </p:cNvSpPr>
          <p:nvPr/>
        </p:nvSpPr>
        <p:spPr bwMode="auto">
          <a:xfrm flipH="1" flipV="1">
            <a:off x="5257800" y="3154363"/>
            <a:ext cx="746125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30" name="Line 37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31" name="Line 38"/>
          <p:cNvSpPr>
            <a:spLocks noChangeShapeType="1"/>
          </p:cNvSpPr>
          <p:nvPr/>
        </p:nvSpPr>
        <p:spPr bwMode="auto">
          <a:xfrm flipV="1">
            <a:off x="1066800" y="2743200"/>
            <a:ext cx="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532" name="Text Box 39"/>
          <p:cNvSpPr txBox="1">
            <a:spLocks noChangeArrowheads="1"/>
          </p:cNvSpPr>
          <p:nvPr/>
        </p:nvSpPr>
        <p:spPr bwMode="auto">
          <a:xfrm>
            <a:off x="228600" y="5562600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i="0"/>
              <a:t>More 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Assume </a:t>
            </a:r>
            <a:r>
              <a:rPr lang="en-US" dirty="0" smtClean="0">
                <a:solidFill>
                  <a:srgbClr val="FFCC00"/>
                </a:solidFill>
              </a:rPr>
              <a:t>No Short Paths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4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4953000" y="4495800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6" name="Oval 8"/>
          <p:cNvSpPr>
            <a:spLocks noChangeArrowheads="1"/>
          </p:cNvSpPr>
          <p:nvPr/>
        </p:nvSpPr>
        <p:spPr bwMode="auto">
          <a:xfrm>
            <a:off x="5113338" y="4654550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114800" y="5562600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4511674" y="5181599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 flipH="1" flipV="1">
            <a:off x="3551238" y="5181600"/>
            <a:ext cx="7461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29"/>
          <p:cNvSpPr>
            <a:spLocks noChangeShapeType="1"/>
          </p:cNvSpPr>
          <p:nvPr/>
        </p:nvSpPr>
        <p:spPr bwMode="auto">
          <a:xfrm flipH="1" flipV="1">
            <a:off x="5257800" y="41449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648200" y="3459162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6" name="Oval 18"/>
          <p:cNvSpPr>
            <a:spLocks noChangeArrowheads="1"/>
          </p:cNvSpPr>
          <p:nvPr/>
        </p:nvSpPr>
        <p:spPr bwMode="auto">
          <a:xfrm>
            <a:off x="4808538" y="3619500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5289550" y="3619500"/>
            <a:ext cx="311150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838200" y="16002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/>
              <a:t>W</a:t>
            </a:r>
            <a:r>
              <a:rPr lang="en-US" b="0" i="0" dirty="0" smtClean="0"/>
              <a:t>eaker results if some path is shorter than some other path.</a:t>
            </a:r>
            <a:endParaRPr lang="en-US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Ockham’s Razor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74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Rectangle 16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77" name="Oval 17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8" name="Oval 18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9" name="Oval 19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80" name="Line 22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9581" name="Group 23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09597" name="Rectangle 24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Rectangle 25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9" name="Rectangle 26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0" name="Rectangle 27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1" name="Oval 28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2" name="Oval 29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9603" name="Group 30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09612" name="Oval 3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13" name="Oval 3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604" name="Group 33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09610" name="Oval 3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11" name="Oval 3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9605" name="Oval 36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6" name="Oval 37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7" name="Oval 38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8" name="Oval 39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9" name="Line 40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82" name="Group 42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09594" name="AutoShape 43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5" name="AutoShape 44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6" name="Oval 45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74969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Don’t select a theory unless it is uniquely simplest in light of experience.</a:t>
            </a:r>
          </a:p>
        </p:txBody>
      </p:sp>
      <p:sp>
        <p:nvSpPr>
          <p:cNvPr id="109584" name="AutoShape 58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109585" name="Rectangle 63"/>
          <p:cNvSpPr>
            <a:spLocks noChangeArrowheads="1"/>
          </p:cNvSpPr>
          <p:nvPr/>
        </p:nvSpPr>
        <p:spPr bwMode="auto">
          <a:xfrm>
            <a:off x="7543800" y="48768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9586" name="Oval 64"/>
          <p:cNvSpPr>
            <a:spLocks noChangeArrowheads="1"/>
          </p:cNvSpPr>
          <p:nvPr/>
        </p:nvSpPr>
        <p:spPr bwMode="auto">
          <a:xfrm>
            <a:off x="7704138" y="5035550"/>
            <a:ext cx="312737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87" name="Line 65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588" name="Oval 67"/>
          <p:cNvSpPr>
            <a:spLocks noChangeArrowheads="1"/>
          </p:cNvSpPr>
          <p:nvPr/>
        </p:nvSpPr>
        <p:spPr bwMode="auto">
          <a:xfrm>
            <a:off x="51816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9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6" name="Straight Connector 55"/>
          <p:cNvCxnSpPr/>
          <p:nvPr/>
        </p:nvCxnSpPr>
        <p:spPr bwMode="auto">
          <a:xfrm rot="16200000" flipH="1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 flipV="1">
            <a:off x="2057400" y="3581400"/>
            <a:ext cx="10668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10800000">
            <a:off x="2057400" y="3581400"/>
            <a:ext cx="11430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Stalwartness</a:t>
            </a:r>
          </a:p>
        </p:txBody>
      </p:sp>
      <p:sp>
        <p:nvSpPr>
          <p:cNvPr id="157905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Don’t retract your answer while it is uniquely simplest.</a:t>
            </a:r>
          </a:p>
        </p:txBody>
      </p:sp>
      <p:grpSp>
        <p:nvGrpSpPr>
          <p:cNvPr id="111626" name="Group 60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11636" name="Rectangle 61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7" name="Rectangle 62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8" name="Rectangle 63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9" name="Rectangle 64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0" name="Oval 65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1" name="Oval 66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1642" name="Group 67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11651" name="Oval 6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2" name="Oval 6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643" name="Group 70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11649" name="Oval 7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0" name="Oval 7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644" name="Oval 73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5" name="Oval 74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6" name="Oval 75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7" name="Oval 76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8" name="Line 77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27" name="Group 78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11633" name="AutoShape 79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4" name="AutoShape 80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5" name="Oval 81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629" name="AutoShape 83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6" name="Oval 17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8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19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65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4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8" name="Straight Connector 57"/>
          <p:cNvCxnSpPr/>
          <p:nvPr/>
        </p:nvCxnSpPr>
        <p:spPr bwMode="auto">
          <a:xfrm rot="16200000" flipH="1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 flipV="1">
            <a:off x="2057400" y="3581400"/>
            <a:ext cx="10668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10800000">
            <a:off x="2057400" y="3581400"/>
            <a:ext cx="11430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3"/>
          <p:cNvSpPr>
            <a:spLocks noChangeArrowheads="1"/>
          </p:cNvSpPr>
          <p:nvPr/>
        </p:nvSpPr>
        <p:spPr bwMode="auto">
          <a:xfrm>
            <a:off x="7543800" y="48768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3" name="Oval 64"/>
          <p:cNvSpPr>
            <a:spLocks noChangeArrowheads="1"/>
          </p:cNvSpPr>
          <p:nvPr/>
        </p:nvSpPr>
        <p:spPr bwMode="auto">
          <a:xfrm>
            <a:off x="7704138" y="5035550"/>
            <a:ext cx="312737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67"/>
          <p:cNvSpPr>
            <a:spLocks noChangeArrowheads="1"/>
          </p:cNvSpPr>
          <p:nvPr/>
        </p:nvSpPr>
        <p:spPr bwMode="auto">
          <a:xfrm>
            <a:off x="51816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Stalwartness</a:t>
            </a:r>
          </a:p>
        </p:txBody>
      </p:sp>
      <p:sp>
        <p:nvSpPr>
          <p:cNvPr id="1579053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582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Don’t retract your answer while it is uniquely simplest.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6324600" y="5638800"/>
            <a:ext cx="914400" cy="812800"/>
            <a:chOff x="3504" y="3216"/>
            <a:chExt cx="864" cy="768"/>
          </a:xfrm>
        </p:grpSpPr>
        <p:sp>
          <p:nvSpPr>
            <p:cNvPr id="111636" name="Rectangle 61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7" name="Rectangle 62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8" name="Rectangle 63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9" name="Rectangle 64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0" name="Oval 65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1" name="Oval 66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7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11651" name="Oval 6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2" name="Oval 6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70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11649" name="Oval 7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50" name="Oval 7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644" name="Oval 73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5" name="Oval 74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6" name="Oval 75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7" name="Oval 76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8" name="Line 77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191000" y="5715000"/>
            <a:ext cx="812800" cy="736600"/>
            <a:chOff x="1008" y="1728"/>
            <a:chExt cx="1536" cy="1392"/>
          </a:xfrm>
        </p:grpSpPr>
        <p:sp>
          <p:nvSpPr>
            <p:cNvPr id="111633" name="AutoShape 79"/>
            <p:cNvSpPr>
              <a:spLocks noChangeArrowheads="1"/>
            </p:cNvSpPr>
            <p:nvPr/>
          </p:nvSpPr>
          <p:spPr bwMode="auto">
            <a:xfrm>
              <a:off x="1008" y="1728"/>
              <a:ext cx="1152" cy="139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4" name="AutoShape 80"/>
            <p:cNvSpPr>
              <a:spLocks noChangeArrowheads="1"/>
            </p:cNvSpPr>
            <p:nvPr/>
          </p:nvSpPr>
          <p:spPr bwMode="auto">
            <a:xfrm rot="5400000">
              <a:off x="1800" y="2184"/>
              <a:ext cx="912" cy="480"/>
            </a:xfrm>
            <a:custGeom>
              <a:avLst/>
              <a:gdLst>
                <a:gd name="T0" fmla="*/ 798 w 21600"/>
                <a:gd name="T1" fmla="*/ 240 h 21600"/>
                <a:gd name="T2" fmla="*/ 456 w 21600"/>
                <a:gd name="T3" fmla="*/ 480 h 21600"/>
                <a:gd name="T4" fmla="*/ 114 w 21600"/>
                <a:gd name="T5" fmla="*/ 240 h 21600"/>
                <a:gd name="T6" fmla="*/ 45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5" name="Oval 81"/>
            <p:cNvSpPr>
              <a:spLocks noChangeArrowheads="1"/>
            </p:cNvSpPr>
            <p:nvPr/>
          </p:nvSpPr>
          <p:spPr bwMode="auto">
            <a:xfrm>
              <a:off x="2448" y="1968"/>
              <a:ext cx="96" cy="91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629" name="AutoShape 83"/>
          <p:cNvSpPr>
            <a:spLocks noChangeArrowheads="1"/>
          </p:cNvSpPr>
          <p:nvPr/>
        </p:nvSpPr>
        <p:spPr bwMode="auto">
          <a:xfrm>
            <a:off x="7162800" y="4724400"/>
            <a:ext cx="1447800" cy="914400"/>
          </a:xfrm>
          <a:prstGeom prst="wedgeRoundRectCallout">
            <a:avLst>
              <a:gd name="adj1" fmla="val -60417"/>
              <a:gd name="adj2" fmla="val 65625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183063" y="4565650"/>
            <a:ext cx="639762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4343400" y="47244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39243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40846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0"/>
          <p:cNvSpPr>
            <a:spLocks noChangeArrowheads="1"/>
          </p:cNvSpPr>
          <p:nvPr/>
        </p:nvSpPr>
        <p:spPr bwMode="auto">
          <a:xfrm>
            <a:off x="4564063" y="3687763"/>
            <a:ext cx="312737" cy="312737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3711575" y="2514600"/>
            <a:ext cx="1492250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6" name="Oval 17"/>
          <p:cNvSpPr>
            <a:spLocks noChangeArrowheads="1"/>
          </p:cNvSpPr>
          <p:nvPr/>
        </p:nvSpPr>
        <p:spPr bwMode="auto">
          <a:xfrm>
            <a:off x="3871913" y="2674938"/>
            <a:ext cx="311150" cy="3111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8"/>
          <p:cNvSpPr>
            <a:spLocks noChangeArrowheads="1"/>
          </p:cNvSpPr>
          <p:nvPr/>
        </p:nvSpPr>
        <p:spPr bwMode="auto">
          <a:xfrm>
            <a:off x="4724400" y="2674938"/>
            <a:ext cx="311150" cy="31115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19"/>
          <p:cNvSpPr>
            <a:spLocks noChangeArrowheads="1"/>
          </p:cNvSpPr>
          <p:nvPr/>
        </p:nvSpPr>
        <p:spPr bwMode="auto">
          <a:xfrm>
            <a:off x="4297363" y="2674938"/>
            <a:ext cx="312737" cy="31115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 flipV="1">
            <a:off x="4511675" y="3154363"/>
            <a:ext cx="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65"/>
          <p:cNvSpPr>
            <a:spLocks noChangeShapeType="1"/>
          </p:cNvSpPr>
          <p:nvPr/>
        </p:nvSpPr>
        <p:spPr bwMode="auto">
          <a:xfrm flipV="1">
            <a:off x="4495800" y="419100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124200" y="4541838"/>
            <a:ext cx="639763" cy="639762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284538" y="4700588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2057400" y="3527425"/>
            <a:ext cx="1120775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4" name="Oval 12"/>
          <p:cNvSpPr>
            <a:spLocks noChangeArrowheads="1"/>
          </p:cNvSpPr>
          <p:nvPr/>
        </p:nvSpPr>
        <p:spPr bwMode="auto">
          <a:xfrm>
            <a:off x="2217738" y="3687763"/>
            <a:ext cx="312737" cy="312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Oval 13"/>
          <p:cNvSpPr>
            <a:spLocks noChangeArrowheads="1"/>
          </p:cNvSpPr>
          <p:nvPr/>
        </p:nvSpPr>
        <p:spPr bwMode="auto">
          <a:xfrm>
            <a:off x="2697163" y="3687763"/>
            <a:ext cx="312737" cy="312737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 flipH="1" flipV="1">
            <a:off x="2751138" y="4167188"/>
            <a:ext cx="69373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35"/>
          <p:cNvSpPr>
            <a:spLocks noChangeShapeType="1"/>
          </p:cNvSpPr>
          <p:nvPr/>
        </p:nvSpPr>
        <p:spPr bwMode="auto">
          <a:xfrm flipV="1">
            <a:off x="2857500" y="3154363"/>
            <a:ext cx="800100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8" name="Straight Connector 57"/>
          <p:cNvCxnSpPr/>
          <p:nvPr/>
        </p:nvCxnSpPr>
        <p:spPr bwMode="auto">
          <a:xfrm rot="16200000" flipH="1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3124200" y="4572000"/>
            <a:ext cx="6096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10800000" flipV="1">
            <a:off x="2057400" y="3581400"/>
            <a:ext cx="10668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10800000">
            <a:off x="2057400" y="3581400"/>
            <a:ext cx="1143000" cy="609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3"/>
          <p:cNvSpPr>
            <a:spLocks noChangeArrowheads="1"/>
          </p:cNvSpPr>
          <p:nvPr/>
        </p:nvSpPr>
        <p:spPr bwMode="auto">
          <a:xfrm>
            <a:off x="7543800" y="4876800"/>
            <a:ext cx="639763" cy="639763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3" name="Oval 64"/>
          <p:cNvSpPr>
            <a:spLocks noChangeArrowheads="1"/>
          </p:cNvSpPr>
          <p:nvPr/>
        </p:nvSpPr>
        <p:spPr bwMode="auto">
          <a:xfrm>
            <a:off x="7704138" y="5035550"/>
            <a:ext cx="312737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67"/>
          <p:cNvSpPr>
            <a:spLocks noChangeArrowheads="1"/>
          </p:cNvSpPr>
          <p:nvPr/>
        </p:nvSpPr>
        <p:spPr bwMode="auto">
          <a:xfrm>
            <a:off x="51816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Oval 67"/>
          <p:cNvSpPr>
            <a:spLocks noChangeArrowheads="1"/>
          </p:cNvSpPr>
          <p:nvPr/>
        </p:nvSpPr>
        <p:spPr bwMode="auto">
          <a:xfrm>
            <a:off x="5715000" y="5943600"/>
            <a:ext cx="312738" cy="312738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5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Timed Retraction Bounds</a:t>
            </a:r>
            <a:endParaRPr lang="en-US" i="1" smtClean="0"/>
          </a:p>
        </p:txBody>
      </p:sp>
      <p:sp>
        <p:nvSpPr>
          <p:cNvPr id="158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5344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/>
              <a:t>r</a:t>
            </a:r>
            <a:r>
              <a:rPr lang="en-US" smtClean="0"/>
              <a:t>(</a:t>
            </a:r>
            <a:r>
              <a:rPr lang="en-US" i="1" smtClean="0"/>
              <a:t>M, e, n</a:t>
            </a:r>
            <a:r>
              <a:rPr lang="en-US" smtClean="0"/>
              <a:t>)</a:t>
            </a:r>
            <a:r>
              <a:rPr lang="en-US" i="1" smtClean="0"/>
              <a:t> = </a:t>
            </a:r>
            <a:r>
              <a:rPr lang="en-US" smtClean="0"/>
              <a:t>the least timed retraction bound covering the total timed retractions</a:t>
            </a:r>
            <a:r>
              <a:rPr lang="en-US" i="1" smtClean="0"/>
              <a:t> </a:t>
            </a:r>
            <a:r>
              <a:rPr lang="en-US" smtClean="0"/>
              <a:t>of </a:t>
            </a:r>
            <a:r>
              <a:rPr lang="en-US" i="1" smtClean="0"/>
              <a:t>M </a:t>
            </a:r>
            <a:r>
              <a:rPr lang="en-US" smtClean="0"/>
              <a:t>along input streams of complexity</a:t>
            </a:r>
            <a:r>
              <a:rPr lang="en-US" i="1" smtClean="0"/>
              <a:t> n </a:t>
            </a:r>
            <a:r>
              <a:rPr lang="en-US" smtClean="0"/>
              <a:t>that extend</a:t>
            </a:r>
            <a:r>
              <a:rPr lang="en-US" i="1" smtClean="0"/>
              <a:t> e</a:t>
            </a:r>
            <a:endParaRPr lang="en-US" sz="3600" i="1" smtClean="0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810000" y="5715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3810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13672" name="Rectangle 9"/>
          <p:cNvSpPr>
            <a:spLocks noChangeArrowheads="1"/>
          </p:cNvSpPr>
          <p:nvPr/>
        </p:nvSpPr>
        <p:spPr bwMode="auto">
          <a:xfrm>
            <a:off x="4572000" y="5562600"/>
            <a:ext cx="3048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3" name="Rectangle 11"/>
          <p:cNvSpPr>
            <a:spLocks noChangeArrowheads="1"/>
          </p:cNvSpPr>
          <p:nvPr/>
        </p:nvSpPr>
        <p:spPr bwMode="auto">
          <a:xfrm>
            <a:off x="5334000" y="5410200"/>
            <a:ext cx="3048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4" name="Text Box 13"/>
          <p:cNvSpPr txBox="1">
            <a:spLocks noChangeArrowheads="1"/>
          </p:cNvSpPr>
          <p:nvPr/>
        </p:nvSpPr>
        <p:spPr bwMode="auto">
          <a:xfrm>
            <a:off x="5334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13675" name="Text Box 14"/>
          <p:cNvSpPr txBox="1">
            <a:spLocks noChangeArrowheads="1"/>
          </p:cNvSpPr>
          <p:nvPr/>
        </p:nvSpPr>
        <p:spPr bwMode="auto">
          <a:xfrm>
            <a:off x="6096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13676" name="Rectangle 15"/>
          <p:cNvSpPr>
            <a:spLocks noChangeArrowheads="1"/>
          </p:cNvSpPr>
          <p:nvPr/>
        </p:nvSpPr>
        <p:spPr bwMode="auto">
          <a:xfrm>
            <a:off x="6096000" y="5257800"/>
            <a:ext cx="304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77" name="Text Box 17"/>
          <p:cNvSpPr txBox="1">
            <a:spLocks noChangeArrowheads="1"/>
          </p:cNvSpPr>
          <p:nvPr/>
        </p:nvSpPr>
        <p:spPr bwMode="auto">
          <a:xfrm>
            <a:off x="68580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3678" name="Text Box 18"/>
          <p:cNvSpPr txBox="1">
            <a:spLocks noChangeArrowheads="1"/>
          </p:cNvSpPr>
          <p:nvPr/>
        </p:nvSpPr>
        <p:spPr bwMode="auto">
          <a:xfrm>
            <a:off x="68580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3679" name="Rectangle 19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0" name="Rectangle 20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1" name="Rectangle 21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2" name="Rectangle 22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3" name="Oval 23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4" name="Oval 24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685" name="Group 25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13695" name="Oval 26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6" name="Oval 27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86" name="Group 28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13693" name="Oval 29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4" name="Oval 30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687" name="Oval 31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8" name="Oval 32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9" name="Oval 33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0" name="Oval 34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1" name="Line 35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92" name="Text Box 53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9"/>
          <p:cNvSpPr txBox="1">
            <a:spLocks noChangeArrowheads="1"/>
          </p:cNvSpPr>
          <p:nvPr/>
        </p:nvSpPr>
        <p:spPr bwMode="auto">
          <a:xfrm>
            <a:off x="2362200" y="2743200"/>
            <a:ext cx="380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0"/>
              <a:t>Planetary retrograde motion</a:t>
            </a:r>
          </a:p>
        </p:txBody>
      </p:sp>
      <p:sp>
        <p:nvSpPr>
          <p:cNvPr id="4099" name="Freeform 30"/>
          <p:cNvSpPr>
            <a:spLocks/>
          </p:cNvSpPr>
          <p:nvPr/>
        </p:nvSpPr>
        <p:spPr bwMode="auto">
          <a:xfrm>
            <a:off x="1295400" y="3886200"/>
            <a:ext cx="6477000" cy="685800"/>
          </a:xfrm>
          <a:custGeom>
            <a:avLst/>
            <a:gdLst>
              <a:gd name="T0" fmla="*/ 0 w 4080"/>
              <a:gd name="T1" fmla="*/ 0 h 432"/>
              <a:gd name="T2" fmla="*/ 2147483647 w 4080"/>
              <a:gd name="T3" fmla="*/ 241935031 h 432"/>
              <a:gd name="T4" fmla="*/ 2147483647 w 4080"/>
              <a:gd name="T5" fmla="*/ 604837528 h 432"/>
              <a:gd name="T6" fmla="*/ 2147483647 w 4080"/>
              <a:gd name="T7" fmla="*/ 1088707589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080"/>
              <a:gd name="T13" fmla="*/ 0 h 432"/>
              <a:gd name="T14" fmla="*/ 4080 w 4080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0" h="432">
                <a:moveTo>
                  <a:pt x="0" y="0"/>
                </a:moveTo>
                <a:cubicBezTo>
                  <a:pt x="1392" y="28"/>
                  <a:pt x="2784" y="56"/>
                  <a:pt x="2928" y="96"/>
                </a:cubicBezTo>
                <a:cubicBezTo>
                  <a:pt x="3072" y="136"/>
                  <a:pt x="672" y="184"/>
                  <a:pt x="864" y="240"/>
                </a:cubicBezTo>
                <a:cubicBezTo>
                  <a:pt x="1056" y="296"/>
                  <a:pt x="2568" y="364"/>
                  <a:pt x="408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0" name="Text Box 35"/>
          <p:cNvSpPr txBox="1">
            <a:spLocks noChangeArrowheads="1"/>
          </p:cNvSpPr>
          <p:nvPr/>
        </p:nvSpPr>
        <p:spPr bwMode="auto">
          <a:xfrm>
            <a:off x="3886200" y="4419600"/>
            <a:ext cx="77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/>
              <a:t>Mars</a:t>
            </a:r>
          </a:p>
        </p:txBody>
      </p:sp>
      <p:sp>
        <p:nvSpPr>
          <p:cNvPr id="4101" name="Text Box 36"/>
          <p:cNvSpPr txBox="1">
            <a:spLocks noChangeArrowheads="1"/>
          </p:cNvSpPr>
          <p:nvPr/>
        </p:nvSpPr>
        <p:spPr bwMode="auto">
          <a:xfrm>
            <a:off x="2209800" y="4724400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/>
              <a:t>Earth</a:t>
            </a:r>
          </a:p>
        </p:txBody>
      </p:sp>
      <p:sp>
        <p:nvSpPr>
          <p:cNvPr id="4102" name="Text Box 37"/>
          <p:cNvSpPr txBox="1">
            <a:spLocks noChangeArrowheads="1"/>
          </p:cNvSpPr>
          <p:nvPr/>
        </p:nvSpPr>
        <p:spPr bwMode="auto">
          <a:xfrm>
            <a:off x="609600" y="5105400"/>
            <a:ext cx="63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/>
              <a:t>Sun</a:t>
            </a:r>
          </a:p>
        </p:txBody>
      </p:sp>
      <p:sp>
        <p:nvSpPr>
          <p:cNvPr id="4103" name="Line 38"/>
          <p:cNvSpPr>
            <a:spLocks noChangeShapeType="1"/>
          </p:cNvSpPr>
          <p:nvPr/>
        </p:nvSpPr>
        <p:spPr bwMode="auto">
          <a:xfrm flipH="1">
            <a:off x="838200" y="4191000"/>
            <a:ext cx="3352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Oval 32"/>
          <p:cNvSpPr>
            <a:spLocks noChangeArrowheads="1"/>
          </p:cNvSpPr>
          <p:nvPr/>
        </p:nvSpPr>
        <p:spPr bwMode="auto">
          <a:xfrm>
            <a:off x="4114800" y="3962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34"/>
          <p:cNvSpPr>
            <a:spLocks noChangeArrowheads="1"/>
          </p:cNvSpPr>
          <p:nvPr/>
        </p:nvSpPr>
        <p:spPr bwMode="auto">
          <a:xfrm>
            <a:off x="24384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33"/>
          <p:cNvSpPr>
            <a:spLocks noChangeArrowheads="1"/>
          </p:cNvSpPr>
          <p:nvPr/>
        </p:nvSpPr>
        <p:spPr bwMode="auto">
          <a:xfrm>
            <a:off x="685800" y="4724400"/>
            <a:ext cx="381000" cy="3810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8295" name="AutoShape 39"/>
          <p:cNvSpPr>
            <a:spLocks noChangeArrowheads="1"/>
          </p:cNvSpPr>
          <p:nvPr/>
        </p:nvSpPr>
        <p:spPr bwMode="auto">
          <a:xfrm>
            <a:off x="6400800" y="3810000"/>
            <a:ext cx="228600" cy="217488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88296" name="AutoShape 40"/>
          <p:cNvSpPr>
            <a:spLocks noChangeArrowheads="1"/>
          </p:cNvSpPr>
          <p:nvPr/>
        </p:nvSpPr>
        <p:spPr bwMode="auto">
          <a:xfrm>
            <a:off x="2514600" y="3581400"/>
            <a:ext cx="228600" cy="217488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88297" name="AutoShape 41"/>
          <p:cNvSpPr>
            <a:spLocks noChangeArrowheads="1"/>
          </p:cNvSpPr>
          <p:nvPr/>
        </p:nvSpPr>
        <p:spPr bwMode="auto">
          <a:xfrm>
            <a:off x="4953000" y="4724400"/>
            <a:ext cx="228600" cy="217488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88319" name="Rectangle 63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Astronomy 1543</a:t>
            </a:r>
            <a:endParaRPr lang="en-US" sz="2400" dirty="0" smtClean="0"/>
          </a:p>
        </p:txBody>
      </p:sp>
      <p:sp>
        <p:nvSpPr>
          <p:cNvPr id="4111" name="Text Box 29"/>
          <p:cNvSpPr txBox="1">
            <a:spLocks noChangeArrowheads="1"/>
          </p:cNvSpPr>
          <p:nvPr/>
        </p:nvSpPr>
        <p:spPr bwMode="auto">
          <a:xfrm>
            <a:off x="1828800" y="5257800"/>
            <a:ext cx="3309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0"/>
              <a:t>Only at solar opposition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Efficiency</a:t>
            </a:r>
            <a:r>
              <a:rPr lang="en-US" smtClean="0"/>
              <a:t> of Method </a:t>
            </a:r>
            <a:r>
              <a:rPr lang="en-US" i="1" smtClean="0"/>
              <a:t>M </a:t>
            </a:r>
            <a:r>
              <a:rPr lang="en-US" smtClean="0"/>
              <a:t>at </a:t>
            </a:r>
            <a:r>
              <a:rPr lang="en-US" i="1" smtClean="0"/>
              <a:t>e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4582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i="1" smtClean="0"/>
              <a:t>M</a:t>
            </a:r>
            <a:r>
              <a:rPr lang="en-US" sz="3600" smtClean="0"/>
              <a:t> </a:t>
            </a:r>
            <a:r>
              <a:rPr lang="en-US" sz="3600" smtClean="0">
                <a:solidFill>
                  <a:schemeClr val="hlink"/>
                </a:solidFill>
              </a:rPr>
              <a:t>converges</a:t>
            </a:r>
            <a:r>
              <a:rPr lang="en-US" sz="3600" smtClean="0"/>
              <a:t> to the truth no matter what;</a:t>
            </a:r>
          </a:p>
          <a:p>
            <a:pPr eaLnBrk="1" hangingPunct="1">
              <a:defRPr/>
            </a:pPr>
            <a:r>
              <a:rPr lang="en-US" sz="3600" smtClean="0"/>
              <a:t>For each convergent </a:t>
            </a:r>
            <a:r>
              <a:rPr lang="en-US" sz="3600" i="1" smtClean="0"/>
              <a:t>M’</a:t>
            </a:r>
            <a:r>
              <a:rPr lang="en-US" sz="3600" smtClean="0"/>
              <a:t> that agrees with </a:t>
            </a:r>
            <a:r>
              <a:rPr lang="en-US" sz="3600" i="1" smtClean="0"/>
              <a:t>M</a:t>
            </a:r>
            <a:r>
              <a:rPr lang="en-US" sz="3600" smtClean="0"/>
              <a:t> up to the end of </a:t>
            </a:r>
            <a:r>
              <a:rPr lang="en-US" sz="3600" i="1" smtClean="0"/>
              <a:t>e</a:t>
            </a:r>
            <a:r>
              <a:rPr lang="en-US" sz="3600" smtClean="0"/>
              <a:t>, and for each </a:t>
            </a:r>
            <a:r>
              <a:rPr lang="en-US" sz="3600" i="1" smtClean="0"/>
              <a:t>n</a:t>
            </a:r>
            <a:r>
              <a:rPr lang="en-US" sz="3600" smtClean="0"/>
              <a:t>:</a:t>
            </a:r>
          </a:p>
          <a:p>
            <a:pPr lvl="1" eaLnBrk="1" hangingPunct="1">
              <a:defRPr/>
            </a:pPr>
            <a:r>
              <a:rPr lang="en-US" sz="3200" i="1" smtClean="0"/>
              <a:t>r</a:t>
            </a:r>
            <a:r>
              <a:rPr lang="en-US" sz="3200" smtClean="0"/>
              <a:t>(</a:t>
            </a:r>
            <a:r>
              <a:rPr lang="en-US" sz="3200" i="1" smtClean="0"/>
              <a:t>M</a:t>
            </a:r>
            <a:r>
              <a:rPr lang="en-US" sz="3200" smtClean="0"/>
              <a:t>, </a:t>
            </a:r>
            <a:r>
              <a:rPr lang="en-US" sz="3200" i="1" smtClean="0"/>
              <a:t>e</a:t>
            </a:r>
            <a:r>
              <a:rPr lang="en-US" sz="3200" smtClean="0"/>
              <a:t>, </a:t>
            </a:r>
            <a:r>
              <a:rPr lang="en-US" sz="3200" i="1" smtClean="0"/>
              <a:t>n</a:t>
            </a:r>
            <a:r>
              <a:rPr lang="en-US" sz="3200" smtClean="0"/>
              <a:t>) </a:t>
            </a:r>
            <a:r>
              <a:rPr lang="en-US" smtClean="0">
                <a:sym typeface="Symbol" pitchFamily="18" charset="2"/>
              </a:rPr>
              <a:t></a:t>
            </a:r>
            <a:r>
              <a:rPr lang="en-US" sz="3200" smtClean="0"/>
              <a:t> </a:t>
            </a:r>
            <a:r>
              <a:rPr lang="en-US" sz="3200" i="1" smtClean="0"/>
              <a:t>r</a:t>
            </a:r>
            <a:r>
              <a:rPr lang="en-US" sz="3200" smtClean="0"/>
              <a:t>(</a:t>
            </a:r>
            <a:r>
              <a:rPr lang="en-US" sz="3200" i="1" smtClean="0"/>
              <a:t>M’</a:t>
            </a:r>
            <a:r>
              <a:rPr lang="en-US" sz="3200" smtClean="0"/>
              <a:t>, </a:t>
            </a:r>
            <a:r>
              <a:rPr lang="en-US" sz="3200" i="1" smtClean="0"/>
              <a:t>e</a:t>
            </a:r>
            <a:r>
              <a:rPr lang="en-US" sz="3200" smtClean="0"/>
              <a:t>, </a:t>
            </a:r>
            <a:r>
              <a:rPr lang="en-US" sz="3200" i="1" smtClean="0"/>
              <a:t>n</a:t>
            </a:r>
            <a:r>
              <a:rPr lang="en-US" sz="3200" smtClean="0"/>
              <a:t>)</a:t>
            </a:r>
          </a:p>
        </p:txBody>
      </p:sp>
      <p:sp>
        <p:nvSpPr>
          <p:cNvPr id="114692" name="Rectangle 5"/>
          <p:cNvSpPr>
            <a:spLocks noChangeArrowheads="1"/>
          </p:cNvSpPr>
          <p:nvPr/>
        </p:nvSpPr>
        <p:spPr bwMode="auto">
          <a:xfrm>
            <a:off x="3810000" y="5715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Text Box 6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14694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14695" name="Text Box 8"/>
          <p:cNvSpPr txBox="1">
            <a:spLocks noChangeArrowheads="1"/>
          </p:cNvSpPr>
          <p:nvPr/>
        </p:nvSpPr>
        <p:spPr bwMode="auto">
          <a:xfrm>
            <a:off x="4572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14696" name="Rectangle 10"/>
          <p:cNvSpPr>
            <a:spLocks noChangeArrowheads="1"/>
          </p:cNvSpPr>
          <p:nvPr/>
        </p:nvSpPr>
        <p:spPr bwMode="auto">
          <a:xfrm>
            <a:off x="4114800" y="5715000"/>
            <a:ext cx="304800" cy="3048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Rectangle 11"/>
          <p:cNvSpPr>
            <a:spLocks noChangeArrowheads="1"/>
          </p:cNvSpPr>
          <p:nvPr/>
        </p:nvSpPr>
        <p:spPr bwMode="auto">
          <a:xfrm>
            <a:off x="4572000" y="5562600"/>
            <a:ext cx="3048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Rectangle 12"/>
          <p:cNvSpPr>
            <a:spLocks noChangeArrowheads="1"/>
          </p:cNvSpPr>
          <p:nvPr/>
        </p:nvSpPr>
        <p:spPr bwMode="auto">
          <a:xfrm>
            <a:off x="4876800" y="5562600"/>
            <a:ext cx="304800" cy="4572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Rectangle 13"/>
          <p:cNvSpPr>
            <a:spLocks noChangeArrowheads="1"/>
          </p:cNvSpPr>
          <p:nvPr/>
        </p:nvSpPr>
        <p:spPr bwMode="auto">
          <a:xfrm>
            <a:off x="5334000" y="5638800"/>
            <a:ext cx="3048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Rectangle 14"/>
          <p:cNvSpPr>
            <a:spLocks noChangeArrowheads="1"/>
          </p:cNvSpPr>
          <p:nvPr/>
        </p:nvSpPr>
        <p:spPr bwMode="auto">
          <a:xfrm>
            <a:off x="5638800" y="5410200"/>
            <a:ext cx="304800" cy="6096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Text Box 15"/>
          <p:cNvSpPr txBox="1">
            <a:spLocks noChangeArrowheads="1"/>
          </p:cNvSpPr>
          <p:nvPr/>
        </p:nvSpPr>
        <p:spPr bwMode="auto">
          <a:xfrm>
            <a:off x="5334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14702" name="Text Box 16"/>
          <p:cNvSpPr txBox="1">
            <a:spLocks noChangeArrowheads="1"/>
          </p:cNvSpPr>
          <p:nvPr/>
        </p:nvSpPr>
        <p:spPr bwMode="auto">
          <a:xfrm>
            <a:off x="60960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14703" name="Rectangle 17"/>
          <p:cNvSpPr>
            <a:spLocks noChangeArrowheads="1"/>
          </p:cNvSpPr>
          <p:nvPr/>
        </p:nvSpPr>
        <p:spPr bwMode="auto">
          <a:xfrm>
            <a:off x="6096000" y="5257800"/>
            <a:ext cx="304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Rectangle 18"/>
          <p:cNvSpPr>
            <a:spLocks noChangeArrowheads="1"/>
          </p:cNvSpPr>
          <p:nvPr/>
        </p:nvSpPr>
        <p:spPr bwMode="auto">
          <a:xfrm>
            <a:off x="6400800" y="5257800"/>
            <a:ext cx="304800" cy="7620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Text Box 19"/>
          <p:cNvSpPr txBox="1">
            <a:spLocks noChangeArrowheads="1"/>
          </p:cNvSpPr>
          <p:nvPr/>
        </p:nvSpPr>
        <p:spPr bwMode="auto">
          <a:xfrm>
            <a:off x="71628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4706" name="Text Box 20"/>
          <p:cNvSpPr txBox="1">
            <a:spLocks noChangeArrowheads="1"/>
          </p:cNvSpPr>
          <p:nvPr/>
        </p:nvSpPr>
        <p:spPr bwMode="auto">
          <a:xfrm>
            <a:off x="70104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4707" name="Rectangle 22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Rectangle 23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Rectangle 24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0" name="Rectangle 25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1" name="Oval 26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2" name="Oval 27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713" name="Group 28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14741" name="Oval 29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2" name="Oval 30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714" name="Group 31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14739" name="Oval 32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0" name="Oval 33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15" name="Oval 34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6" name="Oval 35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7" name="Oval 36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8" name="Oval 37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9" name="Line 38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720" name="Rectangle 40"/>
          <p:cNvSpPr>
            <a:spLocks noChangeArrowheads="1"/>
          </p:cNvSpPr>
          <p:nvPr/>
        </p:nvSpPr>
        <p:spPr bwMode="auto">
          <a:xfrm rot="19720279" flipH="1">
            <a:off x="30559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1" name="Rectangle 41"/>
          <p:cNvSpPr>
            <a:spLocks noChangeArrowheads="1"/>
          </p:cNvSpPr>
          <p:nvPr/>
        </p:nvSpPr>
        <p:spPr bwMode="auto">
          <a:xfrm rot="2120236" flipH="1">
            <a:off x="25590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2" name="Rectangle 42"/>
          <p:cNvSpPr>
            <a:spLocks noChangeArrowheads="1"/>
          </p:cNvSpPr>
          <p:nvPr/>
        </p:nvSpPr>
        <p:spPr bwMode="auto">
          <a:xfrm flipH="1">
            <a:off x="28495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3" name="Rectangle 43"/>
          <p:cNvSpPr>
            <a:spLocks noChangeArrowheads="1"/>
          </p:cNvSpPr>
          <p:nvPr/>
        </p:nvSpPr>
        <p:spPr bwMode="auto">
          <a:xfrm flipH="1">
            <a:off x="30559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4" name="Oval 44"/>
          <p:cNvSpPr>
            <a:spLocks noChangeArrowheads="1"/>
          </p:cNvSpPr>
          <p:nvPr/>
        </p:nvSpPr>
        <p:spPr bwMode="auto">
          <a:xfrm flipH="1">
            <a:off x="2765425" y="5521325"/>
            <a:ext cx="414338" cy="284163"/>
          </a:xfrm>
          <a:prstGeom prst="ellipse">
            <a:avLst/>
          </a:prstGeom>
          <a:solidFill>
            <a:srgbClr val="AF2BA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5" name="Oval 45"/>
          <p:cNvSpPr>
            <a:spLocks noChangeArrowheads="1"/>
          </p:cNvSpPr>
          <p:nvPr/>
        </p:nvSpPr>
        <p:spPr bwMode="auto">
          <a:xfrm flipH="1">
            <a:off x="28178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726" name="Group 46"/>
          <p:cNvGrpSpPr>
            <a:grpSpLocks/>
          </p:cNvGrpSpPr>
          <p:nvPr/>
        </p:nvGrpSpPr>
        <p:grpSpPr bwMode="auto">
          <a:xfrm rot="3340723" flipH="1">
            <a:off x="2989262" y="5265738"/>
            <a:ext cx="125413" cy="141288"/>
            <a:chOff x="3801" y="3295"/>
            <a:chExt cx="118" cy="134"/>
          </a:xfrm>
        </p:grpSpPr>
        <p:sp>
          <p:nvSpPr>
            <p:cNvPr id="114737" name="Oval 47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8" name="Oval 48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727" name="Group 49"/>
          <p:cNvGrpSpPr>
            <a:grpSpLocks/>
          </p:cNvGrpSpPr>
          <p:nvPr/>
        </p:nvGrpSpPr>
        <p:grpSpPr bwMode="auto">
          <a:xfrm rot="3134004" flipH="1">
            <a:off x="2827338" y="5265738"/>
            <a:ext cx="123825" cy="142875"/>
            <a:chOff x="3955" y="3295"/>
            <a:chExt cx="118" cy="136"/>
          </a:xfrm>
        </p:grpSpPr>
        <p:sp>
          <p:nvSpPr>
            <p:cNvPr id="114735" name="Oval 50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6" name="Oval 51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28" name="Oval 52"/>
          <p:cNvSpPr>
            <a:spLocks noChangeArrowheads="1"/>
          </p:cNvSpPr>
          <p:nvPr/>
        </p:nvSpPr>
        <p:spPr bwMode="auto">
          <a:xfrm rot="19877643" flipH="1">
            <a:off x="30559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9" name="Oval 53"/>
          <p:cNvSpPr>
            <a:spLocks noChangeArrowheads="1"/>
          </p:cNvSpPr>
          <p:nvPr/>
        </p:nvSpPr>
        <p:spPr bwMode="auto">
          <a:xfrm flipH="1">
            <a:off x="27241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30" name="Oval 54"/>
          <p:cNvSpPr>
            <a:spLocks noChangeArrowheads="1"/>
          </p:cNvSpPr>
          <p:nvPr/>
        </p:nvSpPr>
        <p:spPr bwMode="auto">
          <a:xfrm rot="1373433" flipH="1">
            <a:off x="25146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31" name="Oval 55"/>
          <p:cNvSpPr>
            <a:spLocks noChangeArrowheads="1"/>
          </p:cNvSpPr>
          <p:nvPr/>
        </p:nvSpPr>
        <p:spPr bwMode="auto">
          <a:xfrm rot="1373433" flipH="1">
            <a:off x="33035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32" name="Line 56"/>
          <p:cNvSpPr>
            <a:spLocks noChangeShapeType="1"/>
          </p:cNvSpPr>
          <p:nvPr/>
        </p:nvSpPr>
        <p:spPr bwMode="auto">
          <a:xfrm flipH="1" flipV="1">
            <a:off x="29718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733" name="Text Box 57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  <p:sp>
        <p:nvSpPr>
          <p:cNvPr id="114734" name="Text Box 58"/>
          <p:cNvSpPr txBox="1">
            <a:spLocks noChangeArrowheads="1"/>
          </p:cNvSpPr>
          <p:nvPr/>
        </p:nvSpPr>
        <p:spPr bwMode="auto">
          <a:xfrm>
            <a:off x="2819400" y="4572000"/>
            <a:ext cx="554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chemeClr val="tx1"/>
                </a:solidFill>
              </a:rPr>
              <a:t>M</a:t>
            </a:r>
            <a:r>
              <a:rPr lang="en-US" smtClean="0">
                <a:solidFill>
                  <a:schemeClr val="tx1"/>
                </a:solidFill>
              </a:rPr>
              <a:t> is</a:t>
            </a:r>
            <a:r>
              <a:rPr lang="en-US" smtClean="0">
                <a:solidFill>
                  <a:schemeClr val="hlink"/>
                </a:solidFill>
              </a:rPr>
              <a:t> Beaten</a:t>
            </a:r>
            <a:r>
              <a:rPr lang="en-US" i="1" smtClean="0"/>
              <a:t> </a:t>
            </a:r>
            <a:r>
              <a:rPr lang="en-US" smtClean="0"/>
              <a:t>at </a:t>
            </a:r>
            <a:r>
              <a:rPr lang="en-US" i="1" smtClean="0"/>
              <a:t>e</a:t>
            </a:r>
          </a:p>
        </p:txBody>
      </p:sp>
      <p:sp>
        <p:nvSpPr>
          <p:cNvPr id="158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4582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There exists convergent </a:t>
            </a:r>
            <a:r>
              <a:rPr lang="en-US" sz="3600" i="1" dirty="0" smtClean="0"/>
              <a:t>M’</a:t>
            </a:r>
            <a:r>
              <a:rPr lang="en-US" sz="3600" dirty="0" smtClean="0"/>
              <a:t> that agrees with </a:t>
            </a:r>
            <a:r>
              <a:rPr lang="en-US" sz="3600" i="1" dirty="0" smtClean="0"/>
              <a:t>M</a:t>
            </a:r>
            <a:r>
              <a:rPr lang="en-US" sz="3600" dirty="0" smtClean="0"/>
              <a:t> up to the end of </a:t>
            </a:r>
            <a:r>
              <a:rPr lang="en-US" sz="3600" i="1" dirty="0" smtClean="0"/>
              <a:t>e</a:t>
            </a:r>
            <a:r>
              <a:rPr lang="en-US" sz="3600" dirty="0" smtClean="0"/>
              <a:t>, such that</a:t>
            </a:r>
          </a:p>
          <a:p>
            <a:pPr lvl="1" eaLnBrk="1" hangingPunct="1">
              <a:defRPr/>
            </a:pPr>
            <a:r>
              <a:rPr lang="en-US" sz="3200" i="1" dirty="0" smtClean="0"/>
              <a:t>r</a:t>
            </a:r>
            <a:r>
              <a:rPr lang="en-US" sz="3200" dirty="0" smtClean="0"/>
              <a:t>(</a:t>
            </a:r>
            <a:r>
              <a:rPr lang="en-US" sz="3200" i="1" dirty="0" smtClean="0"/>
              <a:t>M</a:t>
            </a:r>
            <a:r>
              <a:rPr lang="en-US" sz="3200" dirty="0" smtClean="0"/>
              <a:t>, </a:t>
            </a:r>
            <a:r>
              <a:rPr lang="en-US" sz="3200" i="1" dirty="0" smtClean="0"/>
              <a:t>e</a:t>
            </a:r>
            <a:r>
              <a:rPr lang="en-US" sz="3200" dirty="0" smtClean="0"/>
              <a:t>, </a:t>
            </a:r>
            <a:r>
              <a:rPr lang="en-US" sz="3200" i="1" dirty="0" smtClean="0"/>
              <a:t>n</a:t>
            </a:r>
            <a:r>
              <a:rPr lang="en-US" sz="3200" dirty="0" smtClean="0"/>
              <a:t>) </a:t>
            </a:r>
            <a:r>
              <a:rPr lang="en-US" dirty="0" smtClean="0">
                <a:sym typeface="Symbol" pitchFamily="18" charset="2"/>
              </a:rPr>
              <a:t>&gt;</a:t>
            </a:r>
            <a:r>
              <a:rPr lang="en-US" sz="3200" dirty="0" smtClean="0"/>
              <a:t> </a:t>
            </a:r>
            <a:r>
              <a:rPr lang="en-US" sz="3200" i="1" dirty="0" smtClean="0"/>
              <a:t>r</a:t>
            </a:r>
            <a:r>
              <a:rPr lang="en-US" sz="3200" dirty="0" smtClean="0"/>
              <a:t>(</a:t>
            </a:r>
            <a:r>
              <a:rPr lang="en-US" sz="3200" i="1" dirty="0" smtClean="0"/>
              <a:t>M’</a:t>
            </a:r>
            <a:r>
              <a:rPr lang="en-US" sz="3200" dirty="0" smtClean="0"/>
              <a:t>, </a:t>
            </a:r>
            <a:r>
              <a:rPr lang="en-US" sz="3200" i="1" dirty="0" smtClean="0"/>
              <a:t>e</a:t>
            </a:r>
            <a:r>
              <a:rPr lang="en-US" sz="3200" dirty="0" smtClean="0"/>
              <a:t>, </a:t>
            </a:r>
            <a:r>
              <a:rPr lang="en-US" sz="3200" i="1" dirty="0" smtClean="0"/>
              <a:t>n</a:t>
            </a:r>
            <a:r>
              <a:rPr lang="en-US" sz="3200" dirty="0" smtClean="0"/>
              <a:t>), for each </a:t>
            </a:r>
            <a:r>
              <a:rPr lang="en-US" sz="3200" i="1" dirty="0" smtClean="0"/>
              <a:t>n</a:t>
            </a:r>
            <a:r>
              <a:rPr lang="en-US" sz="3200" dirty="0" smtClean="0"/>
              <a:t>.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733800" y="5410200"/>
            <a:ext cx="304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1371600" y="6172200"/>
            <a:ext cx="212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Empirical Complexity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3886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0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4648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1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4038600" y="5715000"/>
            <a:ext cx="304800" cy="3048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4495800" y="5410200"/>
            <a:ext cx="3048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800600" y="5562600"/>
            <a:ext cx="304800" cy="4572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3" name="Rectangle 11"/>
          <p:cNvSpPr>
            <a:spLocks noChangeArrowheads="1"/>
          </p:cNvSpPr>
          <p:nvPr/>
        </p:nvSpPr>
        <p:spPr bwMode="auto">
          <a:xfrm>
            <a:off x="5257800" y="5181600"/>
            <a:ext cx="304800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4" name="Rectangle 12"/>
          <p:cNvSpPr>
            <a:spLocks noChangeArrowheads="1"/>
          </p:cNvSpPr>
          <p:nvPr/>
        </p:nvSpPr>
        <p:spPr bwMode="auto">
          <a:xfrm>
            <a:off x="5562600" y="5410200"/>
            <a:ext cx="304800" cy="6096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2</a:t>
            </a: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6172200" y="61722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3</a:t>
            </a:r>
          </a:p>
        </p:txBody>
      </p:sp>
      <p:sp>
        <p:nvSpPr>
          <p:cNvPr id="115727" name="Rectangle 15"/>
          <p:cNvSpPr>
            <a:spLocks noChangeArrowheads="1"/>
          </p:cNvSpPr>
          <p:nvPr/>
        </p:nvSpPr>
        <p:spPr bwMode="auto">
          <a:xfrm>
            <a:off x="6019800" y="5105400"/>
            <a:ext cx="3048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6324600" y="5257800"/>
            <a:ext cx="304800" cy="762000"/>
          </a:xfrm>
          <a:prstGeom prst="rect">
            <a:avLst/>
          </a:prstGeom>
          <a:solidFill>
            <a:srgbClr val="AF2B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29" name="Text Box 17"/>
          <p:cNvSpPr txBox="1">
            <a:spLocks noChangeArrowheads="1"/>
          </p:cNvSpPr>
          <p:nvPr/>
        </p:nvSpPr>
        <p:spPr bwMode="auto">
          <a:xfrm>
            <a:off x="6934200" y="6096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5730" name="Text Box 18"/>
          <p:cNvSpPr txBox="1">
            <a:spLocks noChangeArrowheads="1"/>
          </p:cNvSpPr>
          <p:nvPr/>
        </p:nvSpPr>
        <p:spPr bwMode="auto">
          <a:xfrm>
            <a:off x="6934200" y="52578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 rot="19720279" flipH="1">
            <a:off x="18367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2" name="Rectangle 20"/>
          <p:cNvSpPr>
            <a:spLocks noChangeArrowheads="1"/>
          </p:cNvSpPr>
          <p:nvPr/>
        </p:nvSpPr>
        <p:spPr bwMode="auto">
          <a:xfrm rot="2120236" flipH="1">
            <a:off x="13398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3" name="Rectangle 21"/>
          <p:cNvSpPr>
            <a:spLocks noChangeArrowheads="1"/>
          </p:cNvSpPr>
          <p:nvPr/>
        </p:nvSpPr>
        <p:spPr bwMode="auto">
          <a:xfrm flipH="1">
            <a:off x="16303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4" name="Rectangle 22"/>
          <p:cNvSpPr>
            <a:spLocks noChangeArrowheads="1"/>
          </p:cNvSpPr>
          <p:nvPr/>
        </p:nvSpPr>
        <p:spPr bwMode="auto">
          <a:xfrm flipH="1">
            <a:off x="18367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 flipH="1">
            <a:off x="1546225" y="5521325"/>
            <a:ext cx="414338" cy="2841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 flipH="1">
            <a:off x="15986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5737" name="Group 25"/>
          <p:cNvGrpSpPr>
            <a:grpSpLocks/>
          </p:cNvGrpSpPr>
          <p:nvPr/>
        </p:nvGrpSpPr>
        <p:grpSpPr bwMode="auto">
          <a:xfrm rot="3340723" flipH="1">
            <a:off x="1770062" y="5265738"/>
            <a:ext cx="125413" cy="141288"/>
            <a:chOff x="3801" y="3295"/>
            <a:chExt cx="118" cy="134"/>
          </a:xfrm>
        </p:grpSpPr>
        <p:sp>
          <p:nvSpPr>
            <p:cNvPr id="115765" name="Oval 26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6" name="Oval 27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5738" name="Group 28"/>
          <p:cNvGrpSpPr>
            <a:grpSpLocks/>
          </p:cNvGrpSpPr>
          <p:nvPr/>
        </p:nvGrpSpPr>
        <p:grpSpPr bwMode="auto">
          <a:xfrm rot="3134004" flipH="1">
            <a:off x="1608138" y="5265738"/>
            <a:ext cx="123825" cy="142875"/>
            <a:chOff x="3955" y="3295"/>
            <a:chExt cx="118" cy="136"/>
          </a:xfrm>
        </p:grpSpPr>
        <p:sp>
          <p:nvSpPr>
            <p:cNvPr id="115763" name="Oval 29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4" name="Oval 30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39" name="Oval 31"/>
          <p:cNvSpPr>
            <a:spLocks noChangeArrowheads="1"/>
          </p:cNvSpPr>
          <p:nvPr/>
        </p:nvSpPr>
        <p:spPr bwMode="auto">
          <a:xfrm rot="19877643" flipH="1">
            <a:off x="18367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0" name="Oval 32"/>
          <p:cNvSpPr>
            <a:spLocks noChangeArrowheads="1"/>
          </p:cNvSpPr>
          <p:nvPr/>
        </p:nvSpPr>
        <p:spPr bwMode="auto">
          <a:xfrm flipH="1">
            <a:off x="15049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1" name="Oval 33"/>
          <p:cNvSpPr>
            <a:spLocks noChangeArrowheads="1"/>
          </p:cNvSpPr>
          <p:nvPr/>
        </p:nvSpPr>
        <p:spPr bwMode="auto">
          <a:xfrm rot="1373433" flipH="1">
            <a:off x="12954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2" name="Oval 34"/>
          <p:cNvSpPr>
            <a:spLocks noChangeArrowheads="1"/>
          </p:cNvSpPr>
          <p:nvPr/>
        </p:nvSpPr>
        <p:spPr bwMode="auto">
          <a:xfrm rot="1373433" flipH="1">
            <a:off x="20843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3" name="Line 35"/>
          <p:cNvSpPr>
            <a:spLocks noChangeShapeType="1"/>
          </p:cNvSpPr>
          <p:nvPr/>
        </p:nvSpPr>
        <p:spPr bwMode="auto">
          <a:xfrm flipH="1" flipV="1">
            <a:off x="17526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44" name="Rectangle 36"/>
          <p:cNvSpPr>
            <a:spLocks noChangeArrowheads="1"/>
          </p:cNvSpPr>
          <p:nvPr/>
        </p:nvSpPr>
        <p:spPr bwMode="auto">
          <a:xfrm rot="19720279" flipH="1">
            <a:off x="3055938" y="5473700"/>
            <a:ext cx="331787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5" name="Rectangle 37"/>
          <p:cNvSpPr>
            <a:spLocks noChangeArrowheads="1"/>
          </p:cNvSpPr>
          <p:nvPr/>
        </p:nvSpPr>
        <p:spPr bwMode="auto">
          <a:xfrm rot="2120236" flipH="1">
            <a:off x="2559050" y="5521325"/>
            <a:ext cx="330200" cy="476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6" name="Rectangle 38"/>
          <p:cNvSpPr>
            <a:spLocks noChangeArrowheads="1"/>
          </p:cNvSpPr>
          <p:nvPr/>
        </p:nvSpPr>
        <p:spPr bwMode="auto">
          <a:xfrm flipH="1">
            <a:off x="2849563" y="5710238"/>
            <a:ext cx="39687" cy="2365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7" name="Rectangle 39"/>
          <p:cNvSpPr>
            <a:spLocks noChangeArrowheads="1"/>
          </p:cNvSpPr>
          <p:nvPr/>
        </p:nvSpPr>
        <p:spPr bwMode="auto">
          <a:xfrm flipH="1">
            <a:off x="3055938" y="5757863"/>
            <a:ext cx="41275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8" name="Oval 40"/>
          <p:cNvSpPr>
            <a:spLocks noChangeArrowheads="1"/>
          </p:cNvSpPr>
          <p:nvPr/>
        </p:nvSpPr>
        <p:spPr bwMode="auto">
          <a:xfrm flipH="1">
            <a:off x="2765425" y="5521325"/>
            <a:ext cx="414338" cy="284163"/>
          </a:xfrm>
          <a:prstGeom prst="ellipse">
            <a:avLst/>
          </a:prstGeom>
          <a:solidFill>
            <a:srgbClr val="AF2BA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49" name="Oval 41"/>
          <p:cNvSpPr>
            <a:spLocks noChangeArrowheads="1"/>
          </p:cNvSpPr>
          <p:nvPr/>
        </p:nvSpPr>
        <p:spPr bwMode="auto">
          <a:xfrm flipH="1">
            <a:off x="2817813" y="5181600"/>
            <a:ext cx="333375" cy="37941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5750" name="Group 42"/>
          <p:cNvGrpSpPr>
            <a:grpSpLocks/>
          </p:cNvGrpSpPr>
          <p:nvPr/>
        </p:nvGrpSpPr>
        <p:grpSpPr bwMode="auto">
          <a:xfrm rot="3340723" flipH="1">
            <a:off x="2989262" y="5265738"/>
            <a:ext cx="125413" cy="141288"/>
            <a:chOff x="3801" y="3295"/>
            <a:chExt cx="118" cy="134"/>
          </a:xfrm>
        </p:grpSpPr>
        <p:sp>
          <p:nvSpPr>
            <p:cNvPr id="115761" name="Oval 43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2" name="Oval 44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5751" name="Group 45"/>
          <p:cNvGrpSpPr>
            <a:grpSpLocks/>
          </p:cNvGrpSpPr>
          <p:nvPr/>
        </p:nvGrpSpPr>
        <p:grpSpPr bwMode="auto">
          <a:xfrm rot="3134004" flipH="1">
            <a:off x="2827338" y="5265738"/>
            <a:ext cx="123825" cy="142875"/>
            <a:chOff x="3955" y="3295"/>
            <a:chExt cx="118" cy="136"/>
          </a:xfrm>
        </p:grpSpPr>
        <p:sp>
          <p:nvSpPr>
            <p:cNvPr id="115759" name="Oval 46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60" name="Oval 47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52" name="Oval 48"/>
          <p:cNvSpPr>
            <a:spLocks noChangeArrowheads="1"/>
          </p:cNvSpPr>
          <p:nvPr/>
        </p:nvSpPr>
        <p:spPr bwMode="auto">
          <a:xfrm rot="19877643" flipH="1">
            <a:off x="3055938" y="5853113"/>
            <a:ext cx="207962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3" name="Oval 49"/>
          <p:cNvSpPr>
            <a:spLocks noChangeArrowheads="1"/>
          </p:cNvSpPr>
          <p:nvPr/>
        </p:nvSpPr>
        <p:spPr bwMode="auto">
          <a:xfrm flipH="1">
            <a:off x="2724150" y="5900738"/>
            <a:ext cx="207963" cy="936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4" name="Oval 50"/>
          <p:cNvSpPr>
            <a:spLocks noChangeArrowheads="1"/>
          </p:cNvSpPr>
          <p:nvPr/>
        </p:nvSpPr>
        <p:spPr bwMode="auto">
          <a:xfrm rot="1373433" flipH="1">
            <a:off x="2514600" y="5397500"/>
            <a:ext cx="125413" cy="936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5" name="Oval 51"/>
          <p:cNvSpPr>
            <a:spLocks noChangeArrowheads="1"/>
          </p:cNvSpPr>
          <p:nvPr/>
        </p:nvSpPr>
        <p:spPr bwMode="auto">
          <a:xfrm rot="1373433" flipH="1">
            <a:off x="3303588" y="5332413"/>
            <a:ext cx="125412" cy="9366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56" name="Line 52"/>
          <p:cNvSpPr>
            <a:spLocks noChangeShapeType="1"/>
          </p:cNvSpPr>
          <p:nvPr/>
        </p:nvSpPr>
        <p:spPr bwMode="auto">
          <a:xfrm flipH="1" flipV="1">
            <a:off x="2971800" y="5461000"/>
            <a:ext cx="58738" cy="20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57" name="Text Box 53"/>
          <p:cNvSpPr txBox="1">
            <a:spLocks noChangeArrowheads="1"/>
          </p:cNvSpPr>
          <p:nvPr/>
        </p:nvSpPr>
        <p:spPr bwMode="auto">
          <a:xfrm>
            <a:off x="1524000" y="4572000"/>
            <a:ext cx="47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</a:t>
            </a:r>
          </a:p>
        </p:txBody>
      </p:sp>
      <p:sp>
        <p:nvSpPr>
          <p:cNvPr id="115758" name="Text Box 54"/>
          <p:cNvSpPr txBox="1">
            <a:spLocks noChangeArrowheads="1"/>
          </p:cNvSpPr>
          <p:nvPr/>
        </p:nvSpPr>
        <p:spPr bwMode="auto">
          <a:xfrm>
            <a:off x="2819400" y="4572000"/>
            <a:ext cx="554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M’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Basic Idea</a:t>
            </a:r>
          </a:p>
        </p:txBody>
      </p:sp>
      <p:sp>
        <p:nvSpPr>
          <p:cNvPr id="165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Ockham efficiency:</a:t>
            </a:r>
            <a:r>
              <a:rPr lang="en-US" smtClean="0"/>
              <a:t>   Nature can force arbitary, convergent </a:t>
            </a:r>
            <a:r>
              <a:rPr lang="en-US" i="1" smtClean="0"/>
              <a:t>M</a:t>
            </a:r>
            <a:r>
              <a:rPr lang="en-US" smtClean="0"/>
              <a:t> to produce the successive answers down an effect path arbitrarily late, so stalwart, Ockham solutions are efficient.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Basic Idea</a:t>
            </a:r>
          </a:p>
        </p:txBody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</a:rPr>
              <a:t>Unique Ockham efficiency:  </a:t>
            </a:r>
            <a:r>
              <a:rPr lang="en-US" dirty="0" smtClean="0"/>
              <a:t>A violator of Ockham’s razor or stalwartness can be forced into an extra retraction or a late retraction at the time of the violation, so the violator is beaten by each stalwart, Ockham solution.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Efficiency Theorem</a:t>
            </a:r>
          </a:p>
        </p:txBody>
      </p:sp>
      <p:sp>
        <p:nvSpPr>
          <p:cNvPr id="167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Let </a:t>
            </a:r>
            <a:r>
              <a:rPr lang="en-US" i="1" dirty="0" smtClean="0"/>
              <a:t>M</a:t>
            </a:r>
            <a:r>
              <a:rPr lang="en-US" dirty="0" smtClean="0"/>
              <a:t> be a solution.  </a:t>
            </a:r>
          </a:p>
          <a:p>
            <a:pPr eaLnBrk="1" hangingPunct="1">
              <a:defRPr/>
            </a:pPr>
            <a:r>
              <a:rPr lang="en-US" dirty="0" smtClean="0"/>
              <a:t>The following are equivalent:</a:t>
            </a:r>
          </a:p>
          <a:p>
            <a:pPr lvl="1" eaLnBrk="1" hangingPunct="1">
              <a:defRPr/>
            </a:pPr>
            <a:r>
              <a:rPr lang="en-US" sz="3200" i="1" dirty="0" smtClean="0"/>
              <a:t>M</a:t>
            </a:r>
            <a:r>
              <a:rPr lang="en-US" sz="3200" dirty="0" smtClean="0"/>
              <a:t> is henceforth </a:t>
            </a:r>
            <a:r>
              <a:rPr lang="en-US" sz="3200" dirty="0" smtClean="0">
                <a:solidFill>
                  <a:srgbClr val="FFC000"/>
                </a:solidFill>
              </a:rPr>
              <a:t>Ockham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and stalwart</a:t>
            </a:r>
            <a:r>
              <a:rPr lang="en-US" sz="3200" dirty="0" smtClean="0"/>
              <a:t>;</a:t>
            </a:r>
          </a:p>
          <a:p>
            <a:pPr lvl="1" eaLnBrk="1" hangingPunct="1">
              <a:defRPr/>
            </a:pPr>
            <a:r>
              <a:rPr lang="en-US" sz="3200" i="1" dirty="0" smtClean="0"/>
              <a:t>M</a:t>
            </a:r>
            <a:r>
              <a:rPr lang="en-US" sz="3200" dirty="0" smtClean="0"/>
              <a:t> is henceforth </a:t>
            </a:r>
            <a:r>
              <a:rPr lang="en-US" sz="3200" dirty="0" smtClean="0">
                <a:solidFill>
                  <a:srgbClr val="FFC000"/>
                </a:solidFill>
              </a:rPr>
              <a:t>efficient</a:t>
            </a:r>
            <a:r>
              <a:rPr lang="en-US" sz="3200" dirty="0" smtClean="0"/>
              <a:t>;</a:t>
            </a:r>
          </a:p>
          <a:p>
            <a:pPr lvl="1" eaLnBrk="1" hangingPunct="1">
              <a:defRPr/>
            </a:pPr>
            <a:r>
              <a:rPr lang="en-US" sz="3200" i="1" dirty="0" smtClean="0"/>
              <a:t>M</a:t>
            </a:r>
            <a:r>
              <a:rPr lang="en-US" sz="3200" dirty="0" smtClean="0"/>
              <a:t> is henceforth </a:t>
            </a:r>
            <a:r>
              <a:rPr lang="en-US" sz="3200" dirty="0" smtClean="0">
                <a:solidFill>
                  <a:srgbClr val="FFC000"/>
                </a:solidFill>
              </a:rPr>
              <a:t>never beaten</a:t>
            </a:r>
            <a:r>
              <a:rPr lang="en-US" sz="3200" dirty="0" smtClean="0"/>
              <a:t>.</a:t>
            </a:r>
          </a:p>
          <a:p>
            <a:pPr eaLnBrk="1" hangingPunct="1"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Some Applications</a:t>
            </a:r>
          </a:p>
        </p:txBody>
      </p:sp>
      <p:sp>
        <p:nvSpPr>
          <p:cNvPr id="2004995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6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7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Polynomial </a:t>
            </a:r>
            <a:r>
              <a:rPr lang="en-US" sz="36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laws</a:t>
            </a:r>
            <a:endParaRPr lang="en-US" sz="36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Conservation </a:t>
            </a:r>
            <a:r>
              <a:rPr lang="en-US" sz="36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laws</a:t>
            </a:r>
            <a:endParaRPr lang="en-US" sz="36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Causal </a:t>
            </a:r>
            <a:r>
              <a:rPr lang="en-US" sz="36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Concrete Recommendations</a:t>
            </a:r>
          </a:p>
        </p:txBody>
      </p:sp>
      <p:sp>
        <p:nvSpPr>
          <p:cNvPr id="2004995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6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7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600" b="0" i="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" name="Picture 6" descr="P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981200"/>
            <a:ext cx="6477000" cy="44015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09800" y="11430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 smtClean="0"/>
              <a:t>Extra retraction by PC algorithm</a:t>
            </a:r>
            <a:endParaRPr lang="en-US" b="0" i="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>
            <a:off x="4953001" y="2590799"/>
            <a:ext cx="1676399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Generalizations</a:t>
            </a:r>
          </a:p>
        </p:txBody>
      </p:sp>
      <p:sp>
        <p:nvSpPr>
          <p:cNvPr id="2004995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6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4997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Generalized </a:t>
            </a: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Simplicity</a:t>
            </a:r>
            <a:endParaRPr lang="en-US" sz="3600" b="0" i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Bayesian retractions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Strategies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Times of retractions in chance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Expected retraction times</a:t>
            </a:r>
            <a:endParaRPr lang="en-US" sz="3600" b="0" i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Drop </a:t>
            </a:r>
            <a:r>
              <a:rPr lang="en-US" sz="36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no short paths assumption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Retractions weighted by content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Statistical inference…</a:t>
            </a:r>
            <a:endParaRPr lang="en-US" sz="36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Conclusions</a:t>
            </a:r>
          </a:p>
        </p:txBody>
      </p:sp>
      <p:sp>
        <p:nvSpPr>
          <p:cNvPr id="134147" name="Freeform 3"/>
          <p:cNvSpPr>
            <a:spLocks/>
          </p:cNvSpPr>
          <p:nvPr/>
        </p:nvSpPr>
        <p:spPr bwMode="auto">
          <a:xfrm>
            <a:off x="-139700" y="5867400"/>
            <a:ext cx="8013700" cy="812800"/>
          </a:xfrm>
          <a:custGeom>
            <a:avLst/>
            <a:gdLst>
              <a:gd name="T0" fmla="*/ 2392 w 5048"/>
              <a:gd name="T1" fmla="*/ 480 h 512"/>
              <a:gd name="T2" fmla="*/ 328 w 5048"/>
              <a:gd name="T3" fmla="*/ 480 h 512"/>
              <a:gd name="T4" fmla="*/ 424 w 5048"/>
              <a:gd name="T5" fmla="*/ 480 h 512"/>
              <a:gd name="T6" fmla="*/ 1768 w 5048"/>
              <a:gd name="T7" fmla="*/ 288 h 512"/>
              <a:gd name="T8" fmla="*/ 3496 w 5048"/>
              <a:gd name="T9" fmla="*/ 192 h 512"/>
              <a:gd name="T10" fmla="*/ 3064 w 5048"/>
              <a:gd name="T11" fmla="*/ 144 h 512"/>
              <a:gd name="T12" fmla="*/ 4168 w 5048"/>
              <a:gd name="T13" fmla="*/ 96 h 512"/>
              <a:gd name="T14" fmla="*/ 3784 w 5048"/>
              <a:gd name="T15" fmla="*/ 48 h 512"/>
              <a:gd name="T16" fmla="*/ 4984 w 5048"/>
              <a:gd name="T17" fmla="*/ 0 h 512"/>
              <a:gd name="T18" fmla="*/ 4168 w 5048"/>
              <a:gd name="T19" fmla="*/ 48 h 512"/>
              <a:gd name="T20" fmla="*/ 4648 w 5048"/>
              <a:gd name="T21" fmla="*/ 96 h 512"/>
              <a:gd name="T22" fmla="*/ 3736 w 5048"/>
              <a:gd name="T23" fmla="*/ 192 h 512"/>
              <a:gd name="T24" fmla="*/ 4216 w 5048"/>
              <a:gd name="T25" fmla="*/ 240 h 512"/>
              <a:gd name="T26" fmla="*/ 2344 w 5048"/>
              <a:gd name="T27" fmla="*/ 480 h 5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048"/>
              <a:gd name="T43" fmla="*/ 0 h 512"/>
              <a:gd name="T44" fmla="*/ 5048 w 5048"/>
              <a:gd name="T45" fmla="*/ 512 h 5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048" h="512">
                <a:moveTo>
                  <a:pt x="2392" y="480"/>
                </a:moveTo>
                <a:cubicBezTo>
                  <a:pt x="1524" y="480"/>
                  <a:pt x="656" y="480"/>
                  <a:pt x="328" y="480"/>
                </a:cubicBezTo>
                <a:cubicBezTo>
                  <a:pt x="0" y="480"/>
                  <a:pt x="184" y="512"/>
                  <a:pt x="424" y="480"/>
                </a:cubicBezTo>
                <a:cubicBezTo>
                  <a:pt x="664" y="448"/>
                  <a:pt x="1256" y="336"/>
                  <a:pt x="1768" y="288"/>
                </a:cubicBezTo>
                <a:cubicBezTo>
                  <a:pt x="2280" y="240"/>
                  <a:pt x="3280" y="216"/>
                  <a:pt x="3496" y="192"/>
                </a:cubicBezTo>
                <a:cubicBezTo>
                  <a:pt x="3712" y="168"/>
                  <a:pt x="2952" y="160"/>
                  <a:pt x="3064" y="144"/>
                </a:cubicBezTo>
                <a:cubicBezTo>
                  <a:pt x="3176" y="128"/>
                  <a:pt x="4048" y="112"/>
                  <a:pt x="4168" y="96"/>
                </a:cubicBezTo>
                <a:cubicBezTo>
                  <a:pt x="4288" y="80"/>
                  <a:pt x="3648" y="64"/>
                  <a:pt x="3784" y="48"/>
                </a:cubicBezTo>
                <a:cubicBezTo>
                  <a:pt x="3920" y="32"/>
                  <a:pt x="4920" y="0"/>
                  <a:pt x="4984" y="0"/>
                </a:cubicBezTo>
                <a:cubicBezTo>
                  <a:pt x="5048" y="0"/>
                  <a:pt x="4224" y="32"/>
                  <a:pt x="4168" y="48"/>
                </a:cubicBezTo>
                <a:cubicBezTo>
                  <a:pt x="4112" y="64"/>
                  <a:pt x="4720" y="72"/>
                  <a:pt x="4648" y="96"/>
                </a:cubicBezTo>
                <a:cubicBezTo>
                  <a:pt x="4576" y="120"/>
                  <a:pt x="3808" y="168"/>
                  <a:pt x="3736" y="192"/>
                </a:cubicBezTo>
                <a:cubicBezTo>
                  <a:pt x="3664" y="216"/>
                  <a:pt x="4448" y="192"/>
                  <a:pt x="4216" y="240"/>
                </a:cubicBezTo>
                <a:cubicBezTo>
                  <a:pt x="3984" y="288"/>
                  <a:pt x="3164" y="384"/>
                  <a:pt x="2344" y="480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 rot="1879721">
            <a:off x="2698750" y="6148388"/>
            <a:ext cx="306388" cy="381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 rot="-2120236">
            <a:off x="3157538" y="6186488"/>
            <a:ext cx="306387" cy="365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3157538" y="6337300"/>
            <a:ext cx="39687" cy="1905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2967038" y="6375400"/>
            <a:ext cx="381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2" name="Oval 8"/>
          <p:cNvSpPr>
            <a:spLocks noChangeArrowheads="1"/>
          </p:cNvSpPr>
          <p:nvPr/>
        </p:nvSpPr>
        <p:spPr bwMode="auto">
          <a:xfrm>
            <a:off x="2890838" y="6186488"/>
            <a:ext cx="382587" cy="227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3" name="AutoShape 9"/>
          <p:cNvSpPr>
            <a:spLocks noChangeArrowheads="1"/>
          </p:cNvSpPr>
          <p:nvPr/>
        </p:nvSpPr>
        <p:spPr bwMode="auto">
          <a:xfrm rot="-2069312">
            <a:off x="2890838" y="5843588"/>
            <a:ext cx="152400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4" name="AutoShape 10"/>
          <p:cNvSpPr>
            <a:spLocks noChangeArrowheads="1"/>
          </p:cNvSpPr>
          <p:nvPr/>
        </p:nvSpPr>
        <p:spPr bwMode="auto">
          <a:xfrm rot="2069312" flipH="1">
            <a:off x="3119438" y="5843588"/>
            <a:ext cx="153987" cy="2286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5" name="Oval 11"/>
          <p:cNvSpPr>
            <a:spLocks noChangeArrowheads="1"/>
          </p:cNvSpPr>
          <p:nvPr/>
        </p:nvSpPr>
        <p:spPr bwMode="auto">
          <a:xfrm>
            <a:off x="2928938" y="5919788"/>
            <a:ext cx="306387" cy="3032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6" name="AutoShape 12"/>
          <p:cNvSpPr>
            <a:spLocks noChangeArrowheads="1"/>
          </p:cNvSpPr>
          <p:nvPr/>
        </p:nvSpPr>
        <p:spPr bwMode="auto">
          <a:xfrm rot="-5149774">
            <a:off x="3043238" y="6072188"/>
            <a:ext cx="76200" cy="1524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967038" y="5957888"/>
            <a:ext cx="114300" cy="114300"/>
            <a:chOff x="3744" y="1776"/>
            <a:chExt cx="336" cy="336"/>
          </a:xfrm>
        </p:grpSpPr>
        <p:sp>
          <p:nvSpPr>
            <p:cNvPr id="134210" name="Oval 1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11" name="Oval 1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119438" y="5957888"/>
            <a:ext cx="115887" cy="114300"/>
            <a:chOff x="3744" y="1776"/>
            <a:chExt cx="336" cy="336"/>
          </a:xfrm>
        </p:grpSpPr>
        <p:sp>
          <p:nvSpPr>
            <p:cNvPr id="134208" name="Oval 17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9" name="Oval 18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159" name="Oval 19"/>
          <p:cNvSpPr>
            <a:spLocks noChangeArrowheads="1"/>
          </p:cNvSpPr>
          <p:nvPr/>
        </p:nvSpPr>
        <p:spPr bwMode="auto">
          <a:xfrm rot="1722357">
            <a:off x="2813050" y="6451600"/>
            <a:ext cx="192088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60" name="Oval 20"/>
          <p:cNvSpPr>
            <a:spLocks noChangeArrowheads="1"/>
          </p:cNvSpPr>
          <p:nvPr/>
        </p:nvSpPr>
        <p:spPr bwMode="auto">
          <a:xfrm>
            <a:off x="3119438" y="6489700"/>
            <a:ext cx="192087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61" name="Oval 21"/>
          <p:cNvSpPr>
            <a:spLocks noChangeArrowheads="1"/>
          </p:cNvSpPr>
          <p:nvPr/>
        </p:nvSpPr>
        <p:spPr bwMode="auto">
          <a:xfrm rot="-1373433">
            <a:off x="3390900" y="6086475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62" name="Oval 22"/>
          <p:cNvSpPr>
            <a:spLocks noChangeArrowheads="1"/>
          </p:cNvSpPr>
          <p:nvPr/>
        </p:nvSpPr>
        <p:spPr bwMode="auto">
          <a:xfrm rot="-1373433">
            <a:off x="2660650" y="6034088"/>
            <a:ext cx="1143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066800" y="5562600"/>
            <a:ext cx="844550" cy="1062038"/>
            <a:chOff x="2880" y="2826"/>
            <a:chExt cx="768" cy="966"/>
          </a:xfrm>
        </p:grpSpPr>
        <p:sp>
          <p:nvSpPr>
            <p:cNvPr id="134184" name="Rectangle 24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5" name="Rectangle 25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6" name="Line 26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7" name="Rectangle 27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8" name="Rectangle 28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9" name="Rectangle 29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0" name="Rectangle 30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1" name="Oval 31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2" name="Oval 32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3" name="Oval 33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4" name="Oval 34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5" name="Oval 35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96" name="Freeform 36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7" name="Oval 37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134206" name="Oval 3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07" name="Oval 4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134204" name="Oval 4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05" name="Oval 4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200" name="Freeform 44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1" name="Rectangle 45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2" name="Line 46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3" name="Line 47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1817688" y="5843588"/>
            <a:ext cx="896937" cy="792162"/>
            <a:chOff x="3504" y="3216"/>
            <a:chExt cx="864" cy="768"/>
          </a:xfrm>
        </p:grpSpPr>
        <p:sp>
          <p:nvSpPr>
            <p:cNvPr id="134167" name="Rectangle 4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68" name="Rectangle 5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69" name="Rectangle 5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0" name="Rectangle 5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1" name="Oval 5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2" name="Oval 5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55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134182" name="Oval 5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3" name="Oval 5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58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134180" name="Oval 5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1" name="Oval 6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175" name="Oval 6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6" name="Oval 6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7" name="Oval 6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8" name="Oval 6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9" name="Line 6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65" name="Freeform 66"/>
          <p:cNvSpPr>
            <a:spLocks/>
          </p:cNvSpPr>
          <p:nvPr/>
        </p:nvSpPr>
        <p:spPr bwMode="auto">
          <a:xfrm>
            <a:off x="7391400" y="5257800"/>
            <a:ext cx="762000" cy="609600"/>
          </a:xfrm>
          <a:custGeom>
            <a:avLst/>
            <a:gdLst>
              <a:gd name="T0" fmla="*/ 0 w 480"/>
              <a:gd name="T1" fmla="*/ 384 h 384"/>
              <a:gd name="T2" fmla="*/ 96 w 480"/>
              <a:gd name="T3" fmla="*/ 144 h 384"/>
              <a:gd name="T4" fmla="*/ 96 w 480"/>
              <a:gd name="T5" fmla="*/ 240 h 384"/>
              <a:gd name="T6" fmla="*/ 192 w 480"/>
              <a:gd name="T7" fmla="*/ 48 h 384"/>
              <a:gd name="T8" fmla="*/ 240 w 480"/>
              <a:gd name="T9" fmla="*/ 144 h 384"/>
              <a:gd name="T10" fmla="*/ 288 w 480"/>
              <a:gd name="T11" fmla="*/ 0 h 384"/>
              <a:gd name="T12" fmla="*/ 336 w 480"/>
              <a:gd name="T13" fmla="*/ 192 h 384"/>
              <a:gd name="T14" fmla="*/ 384 w 480"/>
              <a:gd name="T15" fmla="*/ 48 h 384"/>
              <a:gd name="T16" fmla="*/ 432 w 480"/>
              <a:gd name="T17" fmla="*/ 240 h 384"/>
              <a:gd name="T18" fmla="*/ 432 w 480"/>
              <a:gd name="T19" fmla="*/ 144 h 384"/>
              <a:gd name="T20" fmla="*/ 480 w 480"/>
              <a:gd name="T21" fmla="*/ 384 h 384"/>
              <a:gd name="T22" fmla="*/ 48 w 480"/>
              <a:gd name="T23" fmla="*/ 384 h 38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80"/>
              <a:gd name="T37" fmla="*/ 0 h 384"/>
              <a:gd name="T38" fmla="*/ 480 w 480"/>
              <a:gd name="T39" fmla="*/ 384 h 38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80" h="384">
                <a:moveTo>
                  <a:pt x="0" y="384"/>
                </a:moveTo>
                <a:lnTo>
                  <a:pt x="96" y="144"/>
                </a:lnTo>
                <a:lnTo>
                  <a:pt x="96" y="240"/>
                </a:lnTo>
                <a:lnTo>
                  <a:pt x="192" y="48"/>
                </a:lnTo>
                <a:lnTo>
                  <a:pt x="240" y="144"/>
                </a:lnTo>
                <a:lnTo>
                  <a:pt x="288" y="0"/>
                </a:lnTo>
                <a:lnTo>
                  <a:pt x="336" y="192"/>
                </a:lnTo>
                <a:lnTo>
                  <a:pt x="384" y="48"/>
                </a:lnTo>
                <a:lnTo>
                  <a:pt x="432" y="240"/>
                </a:lnTo>
                <a:lnTo>
                  <a:pt x="432" y="144"/>
                </a:lnTo>
                <a:lnTo>
                  <a:pt x="480" y="384"/>
                </a:lnTo>
                <a:lnTo>
                  <a:pt x="48" y="384"/>
                </a:lnTo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96867" name="Rectangle 6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Ockham’s razor is necessary for staying on the straightest path to the true theory but does not point at the true theory.</a:t>
            </a:r>
          </a:p>
          <a:p>
            <a:pPr eaLnBrk="1" hangingPunct="1">
              <a:defRPr/>
            </a:pPr>
            <a:r>
              <a:rPr lang="en-US" dirty="0" smtClean="0"/>
              <a:t>A priori justification---no evasions or circles are required.</a:t>
            </a:r>
          </a:p>
          <a:p>
            <a:pPr eaLnBrk="1" hangingPunct="1">
              <a:defRPr/>
            </a:pPr>
            <a:r>
              <a:rPr lang="en-US" dirty="0" smtClean="0"/>
              <a:t>Analogous to computational complexity theory.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dirty="0" smtClean="0"/>
              <a:t>IV. Simplicity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2" name="Straight Connector 52"/>
          <p:cNvCxnSpPr>
            <a:cxnSpLocks noChangeShapeType="1"/>
          </p:cNvCxnSpPr>
          <p:nvPr/>
        </p:nvCxnSpPr>
        <p:spPr bwMode="auto">
          <a:xfrm rot="16200000" flipH="1">
            <a:off x="1943100" y="5143500"/>
            <a:ext cx="68580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Ptolemaic Explanation</a:t>
            </a:r>
            <a:endParaRPr lang="en-US" sz="2400" dirty="0" smtClean="0"/>
          </a:p>
        </p:txBody>
      </p:sp>
      <p:sp>
        <p:nvSpPr>
          <p:cNvPr id="5124" name="Oval 6"/>
          <p:cNvSpPr>
            <a:spLocks noChangeArrowheads="1"/>
          </p:cNvSpPr>
          <p:nvPr/>
        </p:nvSpPr>
        <p:spPr bwMode="auto">
          <a:xfrm rot="10640315">
            <a:off x="995363" y="3659188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Oval 7"/>
          <p:cNvSpPr>
            <a:spLocks noChangeArrowheads="1"/>
          </p:cNvSpPr>
          <p:nvPr/>
        </p:nvSpPr>
        <p:spPr bwMode="auto">
          <a:xfrm rot="10640315">
            <a:off x="2786063" y="3690938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10"/>
          <p:cNvSpPr>
            <a:spLocks noChangeShapeType="1"/>
          </p:cNvSpPr>
          <p:nvPr/>
        </p:nvSpPr>
        <p:spPr bwMode="auto">
          <a:xfrm rot="10640315">
            <a:off x="2390775" y="3403600"/>
            <a:ext cx="719138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1"/>
          <p:cNvSpPr>
            <a:spLocks noChangeShapeType="1"/>
          </p:cNvSpPr>
          <p:nvPr/>
        </p:nvSpPr>
        <p:spPr bwMode="auto">
          <a:xfrm rot="10640315" flipH="1" flipV="1">
            <a:off x="2959100" y="4302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4"/>
          <p:cNvSpPr>
            <a:spLocks noChangeShapeType="1"/>
          </p:cNvSpPr>
          <p:nvPr/>
        </p:nvSpPr>
        <p:spPr bwMode="auto">
          <a:xfrm rot="10640315" flipH="1">
            <a:off x="2266950" y="4059238"/>
            <a:ext cx="876300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Oval 16"/>
          <p:cNvSpPr>
            <a:spLocks noChangeArrowheads="1"/>
          </p:cNvSpPr>
          <p:nvPr/>
        </p:nvSpPr>
        <p:spPr bwMode="auto">
          <a:xfrm rot="10640315">
            <a:off x="1606550" y="4265613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Oval 17"/>
          <p:cNvSpPr>
            <a:spLocks noChangeArrowheads="1"/>
          </p:cNvSpPr>
          <p:nvPr/>
        </p:nvSpPr>
        <p:spPr bwMode="auto">
          <a:xfrm rot="10640315">
            <a:off x="2216150" y="541655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Oval 18"/>
          <p:cNvSpPr>
            <a:spLocks noChangeArrowheads="1"/>
          </p:cNvSpPr>
          <p:nvPr/>
        </p:nvSpPr>
        <p:spPr bwMode="auto">
          <a:xfrm rot="10640315">
            <a:off x="2139950" y="47990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Oval 19"/>
          <p:cNvSpPr>
            <a:spLocks noChangeArrowheads="1"/>
          </p:cNvSpPr>
          <p:nvPr/>
        </p:nvSpPr>
        <p:spPr bwMode="auto">
          <a:xfrm rot="10640315">
            <a:off x="2797175" y="415925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463" name="Rectangle 23"/>
          <p:cNvSpPr>
            <a:spLocks noChangeArrowheads="1"/>
          </p:cNvSpPr>
          <p:nvPr/>
        </p:nvSpPr>
        <p:spPr bwMode="auto">
          <a:xfrm>
            <a:off x="3352800" y="3962400"/>
            <a:ext cx="369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631950"/>
            <a:ext cx="861060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Retrograde path is due to an epicycle.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Can happen regardless of the position of the sun</a:t>
            </a:r>
          </a:p>
        </p:txBody>
      </p:sp>
      <p:sp>
        <p:nvSpPr>
          <p:cNvPr id="5135" name="Text Box 79"/>
          <p:cNvSpPr txBox="1">
            <a:spLocks noChangeArrowheads="1"/>
          </p:cNvSpPr>
          <p:nvPr/>
        </p:nvSpPr>
        <p:spPr bwMode="auto">
          <a:xfrm>
            <a:off x="3048000" y="3124200"/>
            <a:ext cx="1123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epicycle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Approach</a:t>
            </a:r>
          </a:p>
        </p:txBody>
      </p:sp>
      <p:sp>
        <p:nvSpPr>
          <p:cNvPr id="1992707" name="Rectangle 3"/>
          <p:cNvSpPr>
            <a:spLocks noChangeArrowheads="1"/>
          </p:cNvSpPr>
          <p:nvPr/>
        </p:nvSpPr>
        <p:spPr bwMode="auto">
          <a:xfrm>
            <a:off x="304800" y="1676400"/>
            <a:ext cx="8458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Empirical complexity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reflects </a:t>
            </a:r>
            <a:r>
              <a:rPr lang="en-US" sz="40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nested problems of induction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posed by the problem.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Hence, simplicity is </a:t>
            </a:r>
            <a:r>
              <a:rPr lang="en-US" sz="4000" b="0" i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question-relative</a:t>
            </a:r>
            <a:r>
              <a:rPr lang="en-US" sz="40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but </a:t>
            </a:r>
            <a:r>
              <a:rPr lang="en-US" sz="4000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topologically invariant</a:t>
            </a:r>
            <a:r>
              <a:rPr lang="en-US" sz="40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grpSp>
        <p:nvGrpSpPr>
          <p:cNvPr id="128004" name="Group 4"/>
          <p:cNvGrpSpPr>
            <a:grpSpLocks/>
          </p:cNvGrpSpPr>
          <p:nvPr/>
        </p:nvGrpSpPr>
        <p:grpSpPr bwMode="auto">
          <a:xfrm rot="292292">
            <a:off x="3505200" y="5943600"/>
            <a:ext cx="838200" cy="744538"/>
            <a:chOff x="2256" y="1584"/>
            <a:chExt cx="1059" cy="912"/>
          </a:xfrm>
        </p:grpSpPr>
        <p:sp>
          <p:nvSpPr>
            <p:cNvPr id="128110" name="Freeform 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111" name="Rectangle 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2" name="Rectangle 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3" name="Rectangle 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4" name="Rectangle 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5" name="Oval 1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6" name="AutoShape 1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7" name="AutoShape 1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8" name="Oval 1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19" name="AutoShape 1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20" name="Group 1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128" name="Oval 1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29" name="Oval 1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21" name="Group 1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126" name="Oval 1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27" name="Oval 2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22" name="Oval 2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3" name="Oval 2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4" name="Oval 2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25" name="Oval 2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5" name="Group 25"/>
          <p:cNvGrpSpPr>
            <a:grpSpLocks/>
          </p:cNvGrpSpPr>
          <p:nvPr/>
        </p:nvGrpSpPr>
        <p:grpSpPr bwMode="auto">
          <a:xfrm rot="292292">
            <a:off x="3810000" y="5791200"/>
            <a:ext cx="838200" cy="744538"/>
            <a:chOff x="2256" y="1584"/>
            <a:chExt cx="1059" cy="912"/>
          </a:xfrm>
        </p:grpSpPr>
        <p:sp>
          <p:nvSpPr>
            <p:cNvPr id="128090" name="Freeform 2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91" name="Rectangle 2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2" name="Rectangle 2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3" name="Rectangle 2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4" name="Rectangle 3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5" name="Oval 3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6" name="AutoShape 3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7" name="AutoShape 3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8" name="Oval 3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99" name="AutoShape 3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00" name="Group 3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108" name="Oval 3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09" name="Oval 3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01" name="Group 3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106" name="Oval 4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07" name="Oval 4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02" name="Oval 4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03" name="Oval 4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04" name="Oval 4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05" name="Oval 4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6" name="Group 46"/>
          <p:cNvGrpSpPr>
            <a:grpSpLocks/>
          </p:cNvGrpSpPr>
          <p:nvPr/>
        </p:nvGrpSpPr>
        <p:grpSpPr bwMode="auto">
          <a:xfrm rot="292292">
            <a:off x="4191000" y="5638800"/>
            <a:ext cx="838200" cy="744538"/>
            <a:chOff x="2256" y="1584"/>
            <a:chExt cx="1059" cy="912"/>
          </a:xfrm>
        </p:grpSpPr>
        <p:sp>
          <p:nvSpPr>
            <p:cNvPr id="128070" name="Freeform 47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71" name="Rectangle 48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2" name="Rectangle 49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3" name="Rectangle 50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4" name="Rectangle 51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5" name="Oval 52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6" name="AutoShape 53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7" name="AutoShape 54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8" name="Oval 55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79" name="AutoShape 56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80" name="Group 57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88" name="Oval 5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9" name="Oval 5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81" name="Group 60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86" name="Oval 6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7" name="Oval 6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82" name="Oval 63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83" name="Oval 64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84" name="Oval 65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85" name="Oval 66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7" name="Group 67"/>
          <p:cNvGrpSpPr>
            <a:grpSpLocks/>
          </p:cNvGrpSpPr>
          <p:nvPr/>
        </p:nvGrpSpPr>
        <p:grpSpPr bwMode="auto">
          <a:xfrm rot="292292">
            <a:off x="4572000" y="5486400"/>
            <a:ext cx="838200" cy="744538"/>
            <a:chOff x="2256" y="1584"/>
            <a:chExt cx="1059" cy="912"/>
          </a:xfrm>
        </p:grpSpPr>
        <p:sp>
          <p:nvSpPr>
            <p:cNvPr id="128050" name="Freeform 6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51" name="Rectangle 6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2" name="Rectangle 7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3" name="Rectangle 7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4" name="Rectangle 7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5" name="Oval 7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6" name="AutoShape 7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7" name="AutoShape 7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8" name="Oval 7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9" name="AutoShape 7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60" name="Group 7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68" name="Oval 7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69" name="Oval 8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61" name="Group 8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66" name="Oval 8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67" name="Oval 8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62" name="Oval 8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3" name="Oval 8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4" name="Oval 8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5" name="Oval 8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8" name="Group 88"/>
          <p:cNvGrpSpPr>
            <a:grpSpLocks/>
          </p:cNvGrpSpPr>
          <p:nvPr/>
        </p:nvGrpSpPr>
        <p:grpSpPr bwMode="auto">
          <a:xfrm rot="292292">
            <a:off x="4953000" y="5334000"/>
            <a:ext cx="838200" cy="744538"/>
            <a:chOff x="2256" y="1584"/>
            <a:chExt cx="1059" cy="912"/>
          </a:xfrm>
        </p:grpSpPr>
        <p:sp>
          <p:nvSpPr>
            <p:cNvPr id="128030" name="Freeform 8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31" name="Rectangle 9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2" name="Rectangle 9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3" name="Rectangle 9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4" name="Rectangle 9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5" name="Oval 9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6" name="AutoShape 9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7" name="AutoShape 9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8" name="Oval 9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9" name="AutoShape 9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40" name="Group 9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48" name="Oval 10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9" name="Oval 10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41" name="Group 10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46" name="Oval 10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47" name="Oval 10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42" name="Oval 10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3" name="Oval 10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4" name="Oval 10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5" name="Oval 10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009" name="Group 109"/>
          <p:cNvGrpSpPr>
            <a:grpSpLocks/>
          </p:cNvGrpSpPr>
          <p:nvPr/>
        </p:nvGrpSpPr>
        <p:grpSpPr bwMode="auto">
          <a:xfrm rot="292292">
            <a:off x="5334000" y="5181600"/>
            <a:ext cx="838200" cy="744538"/>
            <a:chOff x="2256" y="1584"/>
            <a:chExt cx="1059" cy="912"/>
          </a:xfrm>
        </p:grpSpPr>
        <p:sp>
          <p:nvSpPr>
            <p:cNvPr id="128010" name="Freeform 11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011" name="Rectangle 11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2" name="Rectangle 11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3" name="Rectangle 11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4" name="Rectangle 11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5" name="Oval 11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6" name="AutoShape 11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7" name="AutoShape 11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8" name="Oval 11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19" name="AutoShape 11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20" name="Group 12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8028" name="Oval 1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9" name="Oval 1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021" name="Group 12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8026" name="Oval 12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27" name="Oval 12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022" name="Oval 12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3" name="Oval 12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4" name="Oval 12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5" name="Oval 12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Empirical Problems</a:t>
            </a:r>
            <a:endParaRPr lang="en-US" i="1" smtClean="0">
              <a:solidFill>
                <a:schemeClr val="tx1"/>
              </a:solidFill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2819400" y="41910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2819400" y="4191000"/>
            <a:ext cx="1066800" cy="16764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3886200" y="4191000"/>
            <a:ext cx="1066800" cy="16764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4953000" y="4191000"/>
            <a:ext cx="1066800" cy="16764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9937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Topological space (</a:t>
            </a:r>
            <a:r>
              <a:rPr lang="en-US" i="1" dirty="0" smtClean="0"/>
              <a:t>W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r>
              <a:rPr lang="en-US" dirty="0" smtClean="0"/>
              <a:t>Countable partition </a:t>
            </a:r>
            <a:r>
              <a:rPr lang="en-US" i="1" dirty="0" smtClean="0"/>
              <a:t>Q</a:t>
            </a:r>
            <a:r>
              <a:rPr lang="en-US" dirty="0" smtClean="0"/>
              <a:t> of </a:t>
            </a:r>
            <a:r>
              <a:rPr lang="en-US" i="1" dirty="0" smtClean="0"/>
              <a:t>W</a:t>
            </a:r>
            <a:r>
              <a:rPr lang="en-US" dirty="0" smtClean="0"/>
              <a:t> into alternative </a:t>
            </a:r>
            <a:r>
              <a:rPr lang="en-US" dirty="0" smtClean="0">
                <a:solidFill>
                  <a:schemeClr val="hlink"/>
                </a:solidFill>
              </a:rPr>
              <a:t>theories</a:t>
            </a:r>
            <a:r>
              <a:rPr lang="en-US" dirty="0" smtClean="0"/>
              <a:t>.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4327525" y="3556000"/>
            <a:ext cx="490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Why Topology?</a:t>
            </a:r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19937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Topology is the pure mathematics of (ideal) verifiability.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Proof:</a:t>
            </a:r>
          </a:p>
          <a:p>
            <a:pPr lvl="1" eaLnBrk="1" hangingPunct="1">
              <a:defRPr/>
            </a:pPr>
            <a:r>
              <a:rPr lang="en-US" dirty="0" smtClean="0"/>
              <a:t>The tautology and contradiction are verifiable;</a:t>
            </a:r>
          </a:p>
          <a:p>
            <a:pPr lvl="1" eaLnBrk="1" hangingPunct="1">
              <a:defRPr/>
            </a:pPr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 are verifiable, </a:t>
            </a:r>
            <a:r>
              <a:rPr lang="en-US" i="1" dirty="0" smtClean="0"/>
              <a:t>A</a:t>
            </a:r>
            <a:r>
              <a:rPr lang="en-US" dirty="0" smtClean="0"/>
              <a:t> &amp; </a:t>
            </a:r>
            <a:r>
              <a:rPr lang="en-US" i="1" dirty="0" smtClean="0"/>
              <a:t>B</a:t>
            </a:r>
            <a:r>
              <a:rPr lang="en-US" dirty="0" smtClean="0"/>
              <a:t> is verifiable;</a:t>
            </a:r>
          </a:p>
          <a:p>
            <a:pPr lvl="1" eaLnBrk="1" hangingPunct="1">
              <a:defRPr/>
            </a:pPr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, … are verifiable,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v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v… is verifiable.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05000" y="4114800"/>
            <a:ext cx="6172200" cy="609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4114800"/>
            <a:ext cx="3048000" cy="6096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2672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4102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05000" y="2971800"/>
            <a:ext cx="3048000" cy="1143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53000" y="2971800"/>
            <a:ext cx="3124200" cy="11430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4102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5532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239000" y="3124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943600" y="3352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638800" y="3505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4191000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0" y="3352800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1" name="Oval 30"/>
          <p:cNvSpPr/>
          <p:nvPr/>
        </p:nvSpPr>
        <p:spPr bwMode="auto">
          <a:xfrm>
            <a:off x="5486400" y="3733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910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2" name="Group 27"/>
          <p:cNvGrpSpPr/>
          <p:nvPr/>
        </p:nvGrpSpPr>
        <p:grpSpPr>
          <a:xfrm flipH="1">
            <a:off x="2362200" y="3048000"/>
            <a:ext cx="1981200" cy="914400"/>
            <a:chOff x="5334000" y="4343400"/>
            <a:chExt cx="1981200" cy="914400"/>
          </a:xfrm>
        </p:grpSpPr>
        <p:sp>
          <p:nvSpPr>
            <p:cNvPr id="23" name="Oval 22"/>
            <p:cNvSpPr/>
            <p:nvPr/>
          </p:nvSpPr>
          <p:spPr bwMode="auto">
            <a:xfrm>
              <a:off x="5334000" y="5029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400800" y="4419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7086600" y="4343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7912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486400" y="4724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33" name="Rounded Rectangle 32"/>
          <p:cNvSpPr/>
          <p:nvPr/>
        </p:nvSpPr>
        <p:spPr bwMode="auto">
          <a:xfrm>
            <a:off x="2133600" y="3048000"/>
            <a:ext cx="25908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2819400" y="3124200"/>
            <a:ext cx="1828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3429000" y="3200400"/>
            <a:ext cx="1143000" cy="1295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62200" y="3124200"/>
            <a:ext cx="3048000" cy="1676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5257800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30" name="TextBox 29"/>
          <p:cNvSpPr txBox="1"/>
          <p:nvPr/>
        </p:nvSpPr>
        <p:spPr>
          <a:xfrm>
            <a:off x="1066800" y="3733800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362200" y="4800600"/>
            <a:ext cx="3048000" cy="15240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62200" y="1600200"/>
            <a:ext cx="3048000" cy="1600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66800" y="2209800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6705600" y="2971800"/>
            <a:ext cx="19812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2" name="Straight Connector 41"/>
          <p:cNvCxnSpPr>
            <a:stCxn id="40" idx="0"/>
            <a:endCxn id="40" idx="2"/>
          </p:cNvCxnSpPr>
          <p:nvPr/>
        </p:nvCxnSpPr>
        <p:spPr bwMode="auto">
          <a:xfrm rot="16200000" flipH="1">
            <a:off x="6743700" y="3924300"/>
            <a:ext cx="1905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0" idx="1"/>
            <a:endCxn id="40" idx="3"/>
          </p:cNvCxnSpPr>
          <p:nvPr/>
        </p:nvCxnSpPr>
        <p:spPr bwMode="auto">
          <a:xfrm rot="10800000" flipH="1">
            <a:off x="6705600" y="3924300"/>
            <a:ext cx="1981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7620000" y="3810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733800" y="5486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5400000">
            <a:off x="3352800" y="4038600"/>
            <a:ext cx="10668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3276600" y="40386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3276600" y="1828800"/>
            <a:ext cx="1219200" cy="11723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810000" y="3962400"/>
            <a:ext cx="228600" cy="228600"/>
          </a:xfrm>
          <a:prstGeom prst="ellipse">
            <a:avLst/>
          </a:prstGeom>
          <a:solidFill>
            <a:srgbClr val="0066CC"/>
          </a:solidFill>
          <a:ln w="9525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6" name="Straight Connector 55"/>
          <p:cNvCxnSpPr>
            <a:stCxn id="52" idx="0"/>
          </p:cNvCxnSpPr>
          <p:nvPr/>
        </p:nvCxnSpPr>
        <p:spPr bwMode="auto">
          <a:xfrm rot="16200000" flipH="1">
            <a:off x="3314700" y="2400300"/>
            <a:ext cx="1143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276600" y="24384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62200" y="3124200"/>
            <a:ext cx="3048000" cy="16764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43000" y="5257800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30" name="TextBox 29"/>
          <p:cNvSpPr txBox="1"/>
          <p:nvPr/>
        </p:nvSpPr>
        <p:spPr>
          <a:xfrm>
            <a:off x="1066800" y="3733800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362200" y="4800600"/>
            <a:ext cx="3048000" cy="15240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62200" y="1600200"/>
            <a:ext cx="3048000" cy="16002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66800" y="2209800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</a:t>
            </a:r>
            <a:r>
              <a:rPr lang="en-US" i="0" dirty="0" smtClean="0"/>
              <a:t>2</a:t>
            </a:r>
            <a:endParaRPr lang="en-US" i="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6705600" y="2971800"/>
            <a:ext cx="19812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2" name="Straight Connector 41"/>
          <p:cNvCxnSpPr>
            <a:stCxn id="40" idx="0"/>
            <a:endCxn id="40" idx="2"/>
          </p:cNvCxnSpPr>
          <p:nvPr/>
        </p:nvCxnSpPr>
        <p:spPr bwMode="auto">
          <a:xfrm rot="16200000" flipH="1">
            <a:off x="6743700" y="3924300"/>
            <a:ext cx="1905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0" idx="1"/>
            <a:endCxn id="40" idx="3"/>
          </p:cNvCxnSpPr>
          <p:nvPr/>
        </p:nvCxnSpPr>
        <p:spPr bwMode="auto">
          <a:xfrm rot="10800000" flipH="1">
            <a:off x="6705600" y="3924300"/>
            <a:ext cx="1981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7620000" y="3810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3276600" y="40386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3276600" y="1828800"/>
            <a:ext cx="1219200" cy="11723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6" name="Straight Connector 55"/>
          <p:cNvCxnSpPr>
            <a:stCxn id="52" idx="0"/>
          </p:cNvCxnSpPr>
          <p:nvPr/>
        </p:nvCxnSpPr>
        <p:spPr bwMode="auto">
          <a:xfrm rot="16200000" flipH="1">
            <a:off x="3314700" y="2400300"/>
            <a:ext cx="1143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276600" y="24384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66CC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3276600" y="4038600"/>
            <a:ext cx="121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Oval 46"/>
          <p:cNvSpPr/>
          <p:nvPr/>
        </p:nvSpPr>
        <p:spPr bwMode="auto">
          <a:xfrm>
            <a:off x="3810000" y="5486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810000" y="3962400"/>
            <a:ext cx="228600" cy="228600"/>
          </a:xfrm>
          <a:prstGeom prst="ellipse">
            <a:avLst/>
          </a:prstGeom>
          <a:solidFill>
            <a:srgbClr val="0066CC"/>
          </a:solidFill>
          <a:ln w="9525" cap="flat" cmpd="sng" algn="ctr">
            <a:solidFill>
              <a:schemeClr val="tx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Simplicity Concepts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simplicity concept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(without short paths) for (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W, T, Q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 is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just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 assignment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natural numbers to worlds such that: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condition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is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closed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Each answer is </a:t>
            </a:r>
            <a:r>
              <a:rPr lang="en-US" b="0" i="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clopen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given that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condition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&amp; (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 is in the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boundary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of the condition not-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&amp; 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 +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1) , for each answer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and non-terminal complexity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Virtues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Can still prove the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Ockham efficiency theorem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Grounds simplicity in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logic of the question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Topologically invariant---</a:t>
            </a:r>
            <a:r>
              <a:rPr lang="en-US" b="0" i="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grue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-proof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relative to question.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Generalizes dimension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---works for continuous and discrete spaces.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AGM Belief Revision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 induction without refutation.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After refutation, almost anything goes.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Greedy---leaps to new theory immediately.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 concern with truth-conduciveness.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Not much like science or even standard Bayesians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Stalwart Ockham Method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Can delay expansion to new Ockham theory after a surprise, as a Bayesian would.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Converges to truth with optimal efficiency.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Scientifically natural.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More like Bayesian with standard prior.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Copernican Explanation</a:t>
            </a:r>
            <a:endParaRPr lang="en-US" sz="2400" dirty="0" smtClean="0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5029200" y="3505200"/>
            <a:ext cx="2438400" cy="2590800"/>
            <a:chOff x="3216" y="2352"/>
            <a:chExt cx="1536" cy="1632"/>
          </a:xfrm>
        </p:grpSpPr>
        <p:sp>
          <p:nvSpPr>
            <p:cNvPr id="6187" name="Oval 4"/>
            <p:cNvSpPr>
              <a:spLocks noChangeArrowheads="1"/>
            </p:cNvSpPr>
            <p:nvPr/>
          </p:nvSpPr>
          <p:spPr bwMode="auto">
            <a:xfrm>
              <a:off x="3552" y="2784"/>
              <a:ext cx="86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Oval 5"/>
            <p:cNvSpPr>
              <a:spLocks noChangeArrowheads="1"/>
            </p:cNvSpPr>
            <p:nvPr/>
          </p:nvSpPr>
          <p:spPr bwMode="auto">
            <a:xfrm>
              <a:off x="3216" y="2448"/>
              <a:ext cx="1536" cy="15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Line 8"/>
            <p:cNvSpPr>
              <a:spLocks noChangeShapeType="1"/>
            </p:cNvSpPr>
            <p:nvPr/>
          </p:nvSpPr>
          <p:spPr bwMode="auto">
            <a:xfrm flipH="1" flipV="1">
              <a:off x="3312" y="2400"/>
              <a:ext cx="86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9"/>
            <p:cNvSpPr>
              <a:spLocks noChangeShapeType="1"/>
            </p:cNvSpPr>
            <p:nvPr/>
          </p:nvSpPr>
          <p:spPr bwMode="auto">
            <a:xfrm flipH="1" flipV="1">
              <a:off x="3984" y="235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Line 15"/>
            <p:cNvSpPr>
              <a:spLocks noChangeShapeType="1"/>
            </p:cNvSpPr>
            <p:nvPr/>
          </p:nvSpPr>
          <p:spPr bwMode="auto">
            <a:xfrm flipH="1">
              <a:off x="3984" y="2592"/>
              <a:ext cx="52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Oval 20"/>
            <p:cNvSpPr>
              <a:spLocks noChangeArrowheads="1"/>
            </p:cNvSpPr>
            <p:nvPr/>
          </p:nvSpPr>
          <p:spPr bwMode="auto">
            <a:xfrm>
              <a:off x="3888" y="3120"/>
              <a:ext cx="192" cy="19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Oval 21"/>
            <p:cNvSpPr>
              <a:spLocks noChangeArrowheads="1"/>
            </p:cNvSpPr>
            <p:nvPr/>
          </p:nvSpPr>
          <p:spPr bwMode="auto">
            <a:xfrm>
              <a:off x="4176" y="283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Oval 22"/>
            <p:cNvSpPr>
              <a:spLocks noChangeArrowheads="1"/>
            </p:cNvSpPr>
            <p:nvPr/>
          </p:nvSpPr>
          <p:spPr bwMode="auto">
            <a:xfrm>
              <a:off x="4416" y="2544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371600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“Lapped” competitor appears to backtrack against the bleachers</a:t>
            </a:r>
            <a:r>
              <a:rPr lang="en-US" sz="320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320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 flipH="1">
            <a:off x="7620000" y="4724400"/>
            <a:ext cx="1212850" cy="1524000"/>
            <a:chOff x="4560" y="912"/>
            <a:chExt cx="764" cy="960"/>
          </a:xfrm>
        </p:grpSpPr>
        <p:sp>
          <p:nvSpPr>
            <p:cNvPr id="6163" name="Rectangle 54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55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Line 56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Rectangle 57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58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59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60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61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Oval 62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Oval 63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64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Oval 65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Freeform 66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42 h 768"/>
                <a:gd name="T2" fmla="*/ 0 w 864"/>
                <a:gd name="T3" fmla="*/ 189 h 768"/>
                <a:gd name="T4" fmla="*/ 54 w 864"/>
                <a:gd name="T5" fmla="*/ 168 h 768"/>
                <a:gd name="T6" fmla="*/ 54 w 864"/>
                <a:gd name="T7" fmla="*/ 315 h 768"/>
                <a:gd name="T8" fmla="*/ 109 w 864"/>
                <a:gd name="T9" fmla="*/ 336 h 768"/>
                <a:gd name="T10" fmla="*/ 145 w 864"/>
                <a:gd name="T11" fmla="*/ 315 h 768"/>
                <a:gd name="T12" fmla="*/ 163 w 864"/>
                <a:gd name="T13" fmla="*/ 336 h 768"/>
                <a:gd name="T14" fmla="*/ 180 w 864"/>
                <a:gd name="T15" fmla="*/ 294 h 768"/>
                <a:gd name="T16" fmla="*/ 199 w 864"/>
                <a:gd name="T17" fmla="*/ 336 h 768"/>
                <a:gd name="T18" fmla="*/ 217 w 864"/>
                <a:gd name="T19" fmla="*/ 315 h 768"/>
                <a:gd name="T20" fmla="*/ 235 w 864"/>
                <a:gd name="T21" fmla="*/ 336 h 768"/>
                <a:gd name="T22" fmla="*/ 271 w 864"/>
                <a:gd name="T23" fmla="*/ 147 h 768"/>
                <a:gd name="T24" fmla="*/ 325 w 864"/>
                <a:gd name="T25" fmla="*/ 210 h 768"/>
                <a:gd name="T26" fmla="*/ 325 w 864"/>
                <a:gd name="T27" fmla="*/ 63 h 768"/>
                <a:gd name="T28" fmla="*/ 235 w 864"/>
                <a:gd name="T29" fmla="*/ 126 h 768"/>
                <a:gd name="T30" fmla="*/ 271 w 864"/>
                <a:gd name="T31" fmla="*/ 84 h 768"/>
                <a:gd name="T32" fmla="*/ 199 w 864"/>
                <a:gd name="T33" fmla="*/ 21 h 768"/>
                <a:gd name="T34" fmla="*/ 109 w 864"/>
                <a:gd name="T35" fmla="*/ 0 h 768"/>
                <a:gd name="T36" fmla="*/ 72 w 864"/>
                <a:gd name="T37" fmla="*/ 42 h 768"/>
                <a:gd name="T38" fmla="*/ 72 w 864"/>
                <a:gd name="T39" fmla="*/ 84 h 768"/>
                <a:gd name="T40" fmla="*/ 0 w 864"/>
                <a:gd name="T41" fmla="*/ 42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Oval 67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6185" name="Oval 6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6" name="Oval 7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6183" name="Oval 7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4" name="Oval 7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79" name="Freeform 74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6 w 336"/>
                <a:gd name="T3" fmla="*/ 11 h 96"/>
                <a:gd name="T4" fmla="*/ 11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Rectangle 75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Line 76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77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0" name="Text Box 80"/>
          <p:cNvSpPr txBox="1">
            <a:spLocks noChangeArrowheads="1"/>
          </p:cNvSpPr>
          <p:nvPr/>
        </p:nvSpPr>
        <p:spPr bwMode="auto">
          <a:xfrm>
            <a:off x="6934200" y="4114800"/>
            <a:ext cx="1166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lapping</a:t>
            </a:r>
          </a:p>
        </p:txBody>
      </p:sp>
      <p:cxnSp>
        <p:nvCxnSpPr>
          <p:cNvPr id="6151" name="Straight Connector 51"/>
          <p:cNvCxnSpPr>
            <a:cxnSpLocks noChangeShapeType="1"/>
          </p:cNvCxnSpPr>
          <p:nvPr/>
        </p:nvCxnSpPr>
        <p:spPr bwMode="auto">
          <a:xfrm rot="16200000" flipH="1">
            <a:off x="1943100" y="5143500"/>
            <a:ext cx="68580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152" name="Oval 6"/>
          <p:cNvSpPr>
            <a:spLocks noChangeArrowheads="1"/>
          </p:cNvSpPr>
          <p:nvPr/>
        </p:nvSpPr>
        <p:spPr bwMode="auto">
          <a:xfrm rot="10640315">
            <a:off x="995363" y="3659188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 rot="10640315">
            <a:off x="2786063" y="3690938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rot="10640315">
            <a:off x="2389188" y="3405188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rot="10640315" flipH="1" flipV="1">
            <a:off x="2959100" y="4302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 rot="10640315" flipH="1">
            <a:off x="2266950" y="4059238"/>
            <a:ext cx="876300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Oval 16"/>
          <p:cNvSpPr>
            <a:spLocks noChangeArrowheads="1"/>
          </p:cNvSpPr>
          <p:nvPr/>
        </p:nvSpPr>
        <p:spPr bwMode="auto">
          <a:xfrm rot="10640315">
            <a:off x="1606550" y="4265613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7"/>
          <p:cNvSpPr>
            <a:spLocks noChangeArrowheads="1"/>
          </p:cNvSpPr>
          <p:nvPr/>
        </p:nvSpPr>
        <p:spPr bwMode="auto">
          <a:xfrm rot="10640315">
            <a:off x="2216150" y="541655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8"/>
          <p:cNvSpPr>
            <a:spLocks noChangeArrowheads="1"/>
          </p:cNvSpPr>
          <p:nvPr/>
        </p:nvSpPr>
        <p:spPr bwMode="auto">
          <a:xfrm rot="10640315">
            <a:off x="2139950" y="47990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9"/>
          <p:cNvSpPr>
            <a:spLocks noChangeArrowheads="1"/>
          </p:cNvSpPr>
          <p:nvPr/>
        </p:nvSpPr>
        <p:spPr bwMode="auto">
          <a:xfrm rot="10640315">
            <a:off x="2797175" y="415925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23"/>
          <p:cNvSpPr>
            <a:spLocks noChangeArrowheads="1"/>
          </p:cNvSpPr>
          <p:nvPr/>
        </p:nvSpPr>
        <p:spPr bwMode="auto">
          <a:xfrm>
            <a:off x="3352800" y="3962400"/>
            <a:ext cx="369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162" name="Text Box 79"/>
          <p:cNvSpPr txBox="1">
            <a:spLocks noChangeArrowheads="1"/>
          </p:cNvSpPr>
          <p:nvPr/>
        </p:nvSpPr>
        <p:spPr bwMode="auto">
          <a:xfrm>
            <a:off x="3048000" y="3124200"/>
            <a:ext cx="1123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epicycle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5"/>
            <a:ext cx="8686800" cy="1920875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dirty="0" smtClean="0"/>
              <a:t>V. Bayesian Efficiency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Anti-Simplicity Bayesian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102" name="Freeform 101"/>
          <p:cNvSpPr/>
          <p:nvPr/>
        </p:nvSpPr>
        <p:spPr bwMode="auto">
          <a:xfrm>
            <a:off x="2819400" y="2608402"/>
            <a:ext cx="4060658" cy="3686787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4290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546058 w 4060658"/>
              <a:gd name="connsiteY2" fmla="*/ 1982091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676400 w 4060658"/>
              <a:gd name="connsiteY2" fmla="*/ 2163902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408502 h 3607691"/>
              <a:gd name="connsiteX1" fmla="*/ 18047 w 4060658"/>
              <a:gd name="connsiteY1" fmla="*/ 3375080 h 3607691"/>
              <a:gd name="connsiteX2" fmla="*/ 1676400 w 4060658"/>
              <a:gd name="connsiteY2" fmla="*/ 2189302 h 3607691"/>
              <a:gd name="connsiteX3" fmla="*/ 2895600 w 4060658"/>
              <a:gd name="connsiteY3" fmla="*/ 1579702 h 3607691"/>
              <a:gd name="connsiteX4" fmla="*/ 2027321 w 4060658"/>
              <a:gd name="connsiteY4" fmla="*/ 30302 h 3607691"/>
              <a:gd name="connsiteX5" fmla="*/ 3070058 w 4060658"/>
              <a:gd name="connsiteY5" fmla="*/ 1397891 h 3607691"/>
              <a:gd name="connsiteX6" fmla="*/ 4060658 w 4060658"/>
              <a:gd name="connsiteY6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657600 w 4060658"/>
              <a:gd name="connsiteY0" fmla="*/ 3433902 h 3633091"/>
              <a:gd name="connsiteX1" fmla="*/ 18047 w 4060658"/>
              <a:gd name="connsiteY1" fmla="*/ 3400480 h 3633091"/>
              <a:gd name="connsiteX2" fmla="*/ 2971801 w 4060658"/>
              <a:gd name="connsiteY2" fmla="*/ 1757502 h 3633091"/>
              <a:gd name="connsiteX3" fmla="*/ 2027321 w 4060658"/>
              <a:gd name="connsiteY3" fmla="*/ 55702 h 3633091"/>
              <a:gd name="connsiteX4" fmla="*/ 3070058 w 4060658"/>
              <a:gd name="connsiteY4" fmla="*/ 1423291 h 3633091"/>
              <a:gd name="connsiteX5" fmla="*/ 4060658 w 4060658"/>
              <a:gd name="connsiteY5" fmla="*/ 3633091 h 3633091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0658" h="3686787">
                <a:moveTo>
                  <a:pt x="3657600" y="3487598"/>
                </a:moveTo>
                <a:cubicBezTo>
                  <a:pt x="3179345" y="3537507"/>
                  <a:pt x="0" y="3547755"/>
                  <a:pt x="18047" y="3454176"/>
                </a:cubicBezTo>
                <a:cubicBezTo>
                  <a:pt x="528721" y="2908744"/>
                  <a:pt x="1778668" y="1538481"/>
                  <a:pt x="2438400" y="820598"/>
                </a:cubicBezTo>
                <a:cubicBezTo>
                  <a:pt x="2239879" y="359388"/>
                  <a:pt x="1922045" y="0"/>
                  <a:pt x="2027321" y="109398"/>
                </a:cubicBezTo>
                <a:cubicBezTo>
                  <a:pt x="2132597" y="218796"/>
                  <a:pt x="2731169" y="880756"/>
                  <a:pt x="3070058" y="1476987"/>
                </a:cubicBezTo>
                <a:cubicBezTo>
                  <a:pt x="3408947" y="2073218"/>
                  <a:pt x="3808997" y="3061145"/>
                  <a:pt x="4060658" y="3686787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Simplicity-biased Bayesian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67" name="Freeform 66"/>
          <p:cNvSpPr/>
          <p:nvPr/>
        </p:nvSpPr>
        <p:spPr bwMode="auto">
          <a:xfrm>
            <a:off x="2819400" y="2608402"/>
            <a:ext cx="4060658" cy="3686787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352800 w 4060658"/>
              <a:gd name="connsiteY0" fmla="*/ 33528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4290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546058 w 4060658"/>
              <a:gd name="connsiteY2" fmla="*/ 1982091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383102 h 3582291"/>
              <a:gd name="connsiteX1" fmla="*/ 18047 w 4060658"/>
              <a:gd name="connsiteY1" fmla="*/ 3349680 h 3582291"/>
              <a:gd name="connsiteX2" fmla="*/ 1676400 w 4060658"/>
              <a:gd name="connsiteY2" fmla="*/ 2163902 h 3582291"/>
              <a:gd name="connsiteX3" fmla="*/ 2819400 w 4060658"/>
              <a:gd name="connsiteY3" fmla="*/ 1401902 h 3582291"/>
              <a:gd name="connsiteX4" fmla="*/ 2027321 w 4060658"/>
              <a:gd name="connsiteY4" fmla="*/ 4902 h 3582291"/>
              <a:gd name="connsiteX5" fmla="*/ 3070058 w 4060658"/>
              <a:gd name="connsiteY5" fmla="*/ 1372491 h 3582291"/>
              <a:gd name="connsiteX6" fmla="*/ 4060658 w 4060658"/>
              <a:gd name="connsiteY6" fmla="*/ 3582291 h 3582291"/>
              <a:gd name="connsiteX0" fmla="*/ 3657600 w 4060658"/>
              <a:gd name="connsiteY0" fmla="*/ 3408502 h 3607691"/>
              <a:gd name="connsiteX1" fmla="*/ 18047 w 4060658"/>
              <a:gd name="connsiteY1" fmla="*/ 3375080 h 3607691"/>
              <a:gd name="connsiteX2" fmla="*/ 1676400 w 4060658"/>
              <a:gd name="connsiteY2" fmla="*/ 2189302 h 3607691"/>
              <a:gd name="connsiteX3" fmla="*/ 2895600 w 4060658"/>
              <a:gd name="connsiteY3" fmla="*/ 1579702 h 3607691"/>
              <a:gd name="connsiteX4" fmla="*/ 2027321 w 4060658"/>
              <a:gd name="connsiteY4" fmla="*/ 30302 h 3607691"/>
              <a:gd name="connsiteX5" fmla="*/ 3070058 w 4060658"/>
              <a:gd name="connsiteY5" fmla="*/ 1397891 h 3607691"/>
              <a:gd name="connsiteX6" fmla="*/ 4060658 w 4060658"/>
              <a:gd name="connsiteY6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08502 h 3607691"/>
              <a:gd name="connsiteX1" fmla="*/ 127000 w 4169611"/>
              <a:gd name="connsiteY1" fmla="*/ 3375080 h 3607691"/>
              <a:gd name="connsiteX2" fmla="*/ 3004553 w 4169611"/>
              <a:gd name="connsiteY2" fmla="*/ 1579702 h 3607691"/>
              <a:gd name="connsiteX3" fmla="*/ 2136274 w 4169611"/>
              <a:gd name="connsiteY3" fmla="*/ 30302 h 3607691"/>
              <a:gd name="connsiteX4" fmla="*/ 3179011 w 4169611"/>
              <a:gd name="connsiteY4" fmla="*/ 1397891 h 3607691"/>
              <a:gd name="connsiteX5" fmla="*/ 4169611 w 4169611"/>
              <a:gd name="connsiteY5" fmla="*/ 3607691 h 36076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766553 w 4169611"/>
              <a:gd name="connsiteY0" fmla="*/ 3433902 h 3633091"/>
              <a:gd name="connsiteX1" fmla="*/ 127000 w 4169611"/>
              <a:gd name="connsiteY1" fmla="*/ 3400480 h 3633091"/>
              <a:gd name="connsiteX2" fmla="*/ 3080754 w 4169611"/>
              <a:gd name="connsiteY2" fmla="*/ 1757502 h 3633091"/>
              <a:gd name="connsiteX3" fmla="*/ 2136274 w 4169611"/>
              <a:gd name="connsiteY3" fmla="*/ 55702 h 3633091"/>
              <a:gd name="connsiteX4" fmla="*/ 3179011 w 4169611"/>
              <a:gd name="connsiteY4" fmla="*/ 1423291 h 3633091"/>
              <a:gd name="connsiteX5" fmla="*/ 4169611 w 4169611"/>
              <a:gd name="connsiteY5" fmla="*/ 3633091 h 3633091"/>
              <a:gd name="connsiteX0" fmla="*/ 3657600 w 4060658"/>
              <a:gd name="connsiteY0" fmla="*/ 3433902 h 3633091"/>
              <a:gd name="connsiteX1" fmla="*/ 18047 w 4060658"/>
              <a:gd name="connsiteY1" fmla="*/ 3400480 h 3633091"/>
              <a:gd name="connsiteX2" fmla="*/ 2971801 w 4060658"/>
              <a:gd name="connsiteY2" fmla="*/ 1757502 h 3633091"/>
              <a:gd name="connsiteX3" fmla="*/ 2027321 w 4060658"/>
              <a:gd name="connsiteY3" fmla="*/ 55702 h 3633091"/>
              <a:gd name="connsiteX4" fmla="*/ 3070058 w 4060658"/>
              <a:gd name="connsiteY4" fmla="*/ 1423291 h 3633091"/>
              <a:gd name="connsiteX5" fmla="*/ 4060658 w 4060658"/>
              <a:gd name="connsiteY5" fmla="*/ 3633091 h 3633091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  <a:gd name="connsiteX0" fmla="*/ 3657600 w 4060658"/>
              <a:gd name="connsiteY0" fmla="*/ 3487598 h 3686787"/>
              <a:gd name="connsiteX1" fmla="*/ 18047 w 4060658"/>
              <a:gd name="connsiteY1" fmla="*/ 3454176 h 3686787"/>
              <a:gd name="connsiteX2" fmla="*/ 2438400 w 4060658"/>
              <a:gd name="connsiteY2" fmla="*/ 820598 h 3686787"/>
              <a:gd name="connsiteX3" fmla="*/ 2027321 w 4060658"/>
              <a:gd name="connsiteY3" fmla="*/ 109398 h 3686787"/>
              <a:gd name="connsiteX4" fmla="*/ 3070058 w 4060658"/>
              <a:gd name="connsiteY4" fmla="*/ 1476987 h 3686787"/>
              <a:gd name="connsiteX5" fmla="*/ 4060658 w 4060658"/>
              <a:gd name="connsiteY5" fmla="*/ 3686787 h 368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0658" h="3686787">
                <a:moveTo>
                  <a:pt x="3657600" y="3487598"/>
                </a:moveTo>
                <a:cubicBezTo>
                  <a:pt x="3179345" y="3537507"/>
                  <a:pt x="0" y="3547755"/>
                  <a:pt x="18047" y="3454176"/>
                </a:cubicBezTo>
                <a:cubicBezTo>
                  <a:pt x="528721" y="2908744"/>
                  <a:pt x="1778668" y="1538481"/>
                  <a:pt x="2438400" y="820598"/>
                </a:cubicBezTo>
                <a:cubicBezTo>
                  <a:pt x="2239879" y="359388"/>
                  <a:pt x="1922045" y="0"/>
                  <a:pt x="2027321" y="109398"/>
                </a:cubicBezTo>
                <a:cubicBezTo>
                  <a:pt x="2132597" y="218796"/>
                  <a:pt x="2731169" y="880756"/>
                  <a:pt x="3070058" y="1476987"/>
                </a:cubicBezTo>
                <a:cubicBezTo>
                  <a:pt x="3408947" y="2073218"/>
                  <a:pt x="3808997" y="3061145"/>
                  <a:pt x="4060658" y="3686787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2" name="Freeform 101"/>
          <p:cNvSpPr/>
          <p:nvPr/>
        </p:nvSpPr>
        <p:spPr bwMode="auto">
          <a:xfrm>
            <a:off x="2501900" y="2557603"/>
            <a:ext cx="4378158" cy="3830498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10753 w 4042611"/>
              <a:gd name="connsiteY0" fmla="*/ 2362200 h 3628189"/>
              <a:gd name="connsiteX1" fmla="*/ 896353 w 4042611"/>
              <a:gd name="connsiteY1" fmla="*/ 2895600 h 3628189"/>
              <a:gd name="connsiteX2" fmla="*/ 0 w 4042611"/>
              <a:gd name="connsiteY2" fmla="*/ 3395578 h 3628189"/>
              <a:gd name="connsiteX3" fmla="*/ 1528011 w 4042611"/>
              <a:gd name="connsiteY3" fmla="*/ 2027989 h 3628189"/>
              <a:gd name="connsiteX4" fmla="*/ 2594811 w 4042611"/>
              <a:gd name="connsiteY4" fmla="*/ 1113589 h 3628189"/>
              <a:gd name="connsiteX5" fmla="*/ 2009274 w 4042611"/>
              <a:gd name="connsiteY5" fmla="*/ 50800 h 3628189"/>
              <a:gd name="connsiteX6" fmla="*/ 3052011 w 4042611"/>
              <a:gd name="connsiteY6" fmla="*/ 1418389 h 3628189"/>
              <a:gd name="connsiteX7" fmla="*/ 4042611 w 4042611"/>
              <a:gd name="connsiteY7" fmla="*/ 3628189 h 3628189"/>
              <a:gd name="connsiteX0" fmla="*/ 896353 w 4042611"/>
              <a:gd name="connsiteY0" fmla="*/ 2895600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004303 w 4150561"/>
              <a:gd name="connsiteY0" fmla="*/ 2895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699503 w 4150561"/>
              <a:gd name="connsiteY0" fmla="*/ 2514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793750 w 4244808"/>
              <a:gd name="connsiteY0" fmla="*/ 2514600 h 3628189"/>
              <a:gd name="connsiteX1" fmla="*/ 717550 w 4244808"/>
              <a:gd name="connsiteY1" fmla="*/ 2667000 h 3628189"/>
              <a:gd name="connsiteX2" fmla="*/ 107950 w 4244808"/>
              <a:gd name="connsiteY2" fmla="*/ 3352800 h 3628189"/>
              <a:gd name="connsiteX3" fmla="*/ 1730208 w 4244808"/>
              <a:gd name="connsiteY3" fmla="*/ 2027989 h 3628189"/>
              <a:gd name="connsiteX4" fmla="*/ 2797008 w 4244808"/>
              <a:gd name="connsiteY4" fmla="*/ 1113589 h 3628189"/>
              <a:gd name="connsiteX5" fmla="*/ 2211471 w 4244808"/>
              <a:gd name="connsiteY5" fmla="*/ 50800 h 3628189"/>
              <a:gd name="connsiteX6" fmla="*/ 3254208 w 4244808"/>
              <a:gd name="connsiteY6" fmla="*/ 1418389 h 3628189"/>
              <a:gd name="connsiteX7" fmla="*/ 4244808 w 4244808"/>
              <a:gd name="connsiteY7" fmla="*/ 3628189 h 3628189"/>
              <a:gd name="connsiteX0" fmla="*/ 841876 w 4292934"/>
              <a:gd name="connsiteY0" fmla="*/ 2514600 h 3628189"/>
              <a:gd name="connsiteX1" fmla="*/ 156076 w 4292934"/>
              <a:gd name="connsiteY1" fmla="*/ 3352800 h 3628189"/>
              <a:gd name="connsiteX2" fmla="*/ 1778334 w 4292934"/>
              <a:gd name="connsiteY2" fmla="*/ 2027989 h 3628189"/>
              <a:gd name="connsiteX3" fmla="*/ 2845134 w 4292934"/>
              <a:gd name="connsiteY3" fmla="*/ 1113589 h 3628189"/>
              <a:gd name="connsiteX4" fmla="*/ 2259597 w 4292934"/>
              <a:gd name="connsiteY4" fmla="*/ 50800 h 3628189"/>
              <a:gd name="connsiteX5" fmla="*/ 3302334 w 4292934"/>
              <a:gd name="connsiteY5" fmla="*/ 1418389 h 3628189"/>
              <a:gd name="connsiteX6" fmla="*/ 4292934 w 4292934"/>
              <a:gd name="connsiteY6" fmla="*/ 3628189 h 3628189"/>
              <a:gd name="connsiteX0" fmla="*/ 841876 w 4292934"/>
              <a:gd name="connsiteY0" fmla="*/ 2573198 h 3686787"/>
              <a:gd name="connsiteX1" fmla="*/ 156076 w 4292934"/>
              <a:gd name="connsiteY1" fmla="*/ 3411398 h 3686787"/>
              <a:gd name="connsiteX2" fmla="*/ 1778334 w 4292934"/>
              <a:gd name="connsiteY2" fmla="*/ 2086587 h 3686787"/>
              <a:gd name="connsiteX3" fmla="*/ 2670676 w 4292934"/>
              <a:gd name="connsiteY3" fmla="*/ 820598 h 3686787"/>
              <a:gd name="connsiteX4" fmla="*/ 2259597 w 4292934"/>
              <a:gd name="connsiteY4" fmla="*/ 109398 h 3686787"/>
              <a:gd name="connsiteX5" fmla="*/ 3302334 w 4292934"/>
              <a:gd name="connsiteY5" fmla="*/ 1476987 h 3686787"/>
              <a:gd name="connsiteX6" fmla="*/ 4292934 w 4292934"/>
              <a:gd name="connsiteY6" fmla="*/ 3686787 h 3686787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77900 w 4428958"/>
              <a:gd name="connsiteY0" fmla="*/ 2573198 h 3703498"/>
              <a:gd name="connsiteX1" fmla="*/ 292100 w 4428958"/>
              <a:gd name="connsiteY1" fmla="*/ 3411398 h 3703498"/>
              <a:gd name="connsiteX2" fmla="*/ 2730500 w 4428958"/>
              <a:gd name="connsiteY2" fmla="*/ 820597 h 3703498"/>
              <a:gd name="connsiteX3" fmla="*/ 2395621 w 4428958"/>
              <a:gd name="connsiteY3" fmla="*/ 109398 h 3703498"/>
              <a:gd name="connsiteX4" fmla="*/ 3438358 w 4428958"/>
              <a:gd name="connsiteY4" fmla="*/ 1476987 h 3703498"/>
              <a:gd name="connsiteX5" fmla="*/ 4428958 w 4428958"/>
              <a:gd name="connsiteY5" fmla="*/ 3686787 h 3703498"/>
              <a:gd name="connsiteX0" fmla="*/ 952500 w 4403558"/>
              <a:gd name="connsiteY0" fmla="*/ 2573198 h 3728898"/>
              <a:gd name="connsiteX1" fmla="*/ 1104900 w 4403558"/>
              <a:gd name="connsiteY1" fmla="*/ 2725597 h 3728898"/>
              <a:gd name="connsiteX2" fmla="*/ 266700 w 4403558"/>
              <a:gd name="connsiteY2" fmla="*/ 3411398 h 3728898"/>
              <a:gd name="connsiteX3" fmla="*/ 2705100 w 4403558"/>
              <a:gd name="connsiteY3" fmla="*/ 820597 h 3728898"/>
              <a:gd name="connsiteX4" fmla="*/ 2370221 w 4403558"/>
              <a:gd name="connsiteY4" fmla="*/ 109398 h 3728898"/>
              <a:gd name="connsiteX5" fmla="*/ 3412958 w 4403558"/>
              <a:gd name="connsiteY5" fmla="*/ 1476987 h 3728898"/>
              <a:gd name="connsiteX6" fmla="*/ 4403558 w 4403558"/>
              <a:gd name="connsiteY6" fmla="*/ 3686787 h 3728898"/>
              <a:gd name="connsiteX0" fmla="*/ 1104900 w 4403558"/>
              <a:gd name="connsiteY0" fmla="*/ 2725597 h 3728898"/>
              <a:gd name="connsiteX1" fmla="*/ 266700 w 4403558"/>
              <a:gd name="connsiteY1" fmla="*/ 3411398 h 3728898"/>
              <a:gd name="connsiteX2" fmla="*/ 2705100 w 4403558"/>
              <a:gd name="connsiteY2" fmla="*/ 820597 h 3728898"/>
              <a:gd name="connsiteX3" fmla="*/ 2370221 w 4403558"/>
              <a:gd name="connsiteY3" fmla="*/ 109398 h 3728898"/>
              <a:gd name="connsiteX4" fmla="*/ 3412958 w 4403558"/>
              <a:gd name="connsiteY4" fmla="*/ 1476987 h 3728898"/>
              <a:gd name="connsiteX5" fmla="*/ 4403558 w 4403558"/>
              <a:gd name="connsiteY5" fmla="*/ 3686787 h 3728898"/>
              <a:gd name="connsiteX0" fmla="*/ 1079500 w 4378158"/>
              <a:gd name="connsiteY0" fmla="*/ 2776397 h 3830498"/>
              <a:gd name="connsiteX1" fmla="*/ 241300 w 4378158"/>
              <a:gd name="connsiteY1" fmla="*/ 3462198 h 3830498"/>
              <a:gd name="connsiteX2" fmla="*/ 2527300 w 4378158"/>
              <a:gd name="connsiteY2" fmla="*/ 566597 h 3830498"/>
              <a:gd name="connsiteX3" fmla="*/ 2344821 w 4378158"/>
              <a:gd name="connsiteY3" fmla="*/ 160198 h 3830498"/>
              <a:gd name="connsiteX4" fmla="*/ 3387558 w 4378158"/>
              <a:gd name="connsiteY4" fmla="*/ 1527787 h 3830498"/>
              <a:gd name="connsiteX5" fmla="*/ 4378158 w 4378158"/>
              <a:gd name="connsiteY5" fmla="*/ 3737587 h 383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8158" h="3830498">
                <a:moveTo>
                  <a:pt x="1079500" y="2776397"/>
                </a:moveTo>
                <a:cubicBezTo>
                  <a:pt x="965200" y="2916097"/>
                  <a:pt x="0" y="3830498"/>
                  <a:pt x="241300" y="3462198"/>
                </a:cubicBezTo>
                <a:cubicBezTo>
                  <a:pt x="482600" y="3093898"/>
                  <a:pt x="2176713" y="1116930"/>
                  <a:pt x="2527300" y="566597"/>
                </a:cubicBezTo>
                <a:cubicBezTo>
                  <a:pt x="2364540" y="216790"/>
                  <a:pt x="2201445" y="0"/>
                  <a:pt x="2344821" y="160198"/>
                </a:cubicBezTo>
                <a:cubicBezTo>
                  <a:pt x="2488197" y="320396"/>
                  <a:pt x="3048669" y="931556"/>
                  <a:pt x="3387558" y="1527787"/>
                </a:cubicBezTo>
                <a:cubicBezTo>
                  <a:pt x="3726447" y="2124018"/>
                  <a:pt x="4126497" y="3111945"/>
                  <a:pt x="4378158" y="3737587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Greedy Ockham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77" name="Freeform 76"/>
          <p:cNvSpPr/>
          <p:nvPr/>
        </p:nvSpPr>
        <p:spPr bwMode="auto">
          <a:xfrm>
            <a:off x="2501900" y="2557603"/>
            <a:ext cx="4378158" cy="3830498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10753 w 4042611"/>
              <a:gd name="connsiteY0" fmla="*/ 2362200 h 3628189"/>
              <a:gd name="connsiteX1" fmla="*/ 896353 w 4042611"/>
              <a:gd name="connsiteY1" fmla="*/ 2895600 h 3628189"/>
              <a:gd name="connsiteX2" fmla="*/ 0 w 4042611"/>
              <a:gd name="connsiteY2" fmla="*/ 3395578 h 3628189"/>
              <a:gd name="connsiteX3" fmla="*/ 1528011 w 4042611"/>
              <a:gd name="connsiteY3" fmla="*/ 2027989 h 3628189"/>
              <a:gd name="connsiteX4" fmla="*/ 2594811 w 4042611"/>
              <a:gd name="connsiteY4" fmla="*/ 1113589 h 3628189"/>
              <a:gd name="connsiteX5" fmla="*/ 2009274 w 4042611"/>
              <a:gd name="connsiteY5" fmla="*/ 50800 h 3628189"/>
              <a:gd name="connsiteX6" fmla="*/ 3052011 w 4042611"/>
              <a:gd name="connsiteY6" fmla="*/ 1418389 h 3628189"/>
              <a:gd name="connsiteX7" fmla="*/ 4042611 w 4042611"/>
              <a:gd name="connsiteY7" fmla="*/ 3628189 h 3628189"/>
              <a:gd name="connsiteX0" fmla="*/ 896353 w 4042611"/>
              <a:gd name="connsiteY0" fmla="*/ 2895600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004303 w 4150561"/>
              <a:gd name="connsiteY0" fmla="*/ 2895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699503 w 4150561"/>
              <a:gd name="connsiteY0" fmla="*/ 2514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793750 w 4244808"/>
              <a:gd name="connsiteY0" fmla="*/ 2514600 h 3628189"/>
              <a:gd name="connsiteX1" fmla="*/ 717550 w 4244808"/>
              <a:gd name="connsiteY1" fmla="*/ 2667000 h 3628189"/>
              <a:gd name="connsiteX2" fmla="*/ 107950 w 4244808"/>
              <a:gd name="connsiteY2" fmla="*/ 3352800 h 3628189"/>
              <a:gd name="connsiteX3" fmla="*/ 1730208 w 4244808"/>
              <a:gd name="connsiteY3" fmla="*/ 2027989 h 3628189"/>
              <a:gd name="connsiteX4" fmla="*/ 2797008 w 4244808"/>
              <a:gd name="connsiteY4" fmla="*/ 1113589 h 3628189"/>
              <a:gd name="connsiteX5" fmla="*/ 2211471 w 4244808"/>
              <a:gd name="connsiteY5" fmla="*/ 50800 h 3628189"/>
              <a:gd name="connsiteX6" fmla="*/ 3254208 w 4244808"/>
              <a:gd name="connsiteY6" fmla="*/ 1418389 h 3628189"/>
              <a:gd name="connsiteX7" fmla="*/ 4244808 w 4244808"/>
              <a:gd name="connsiteY7" fmla="*/ 3628189 h 3628189"/>
              <a:gd name="connsiteX0" fmla="*/ 841876 w 4292934"/>
              <a:gd name="connsiteY0" fmla="*/ 2514600 h 3628189"/>
              <a:gd name="connsiteX1" fmla="*/ 156076 w 4292934"/>
              <a:gd name="connsiteY1" fmla="*/ 3352800 h 3628189"/>
              <a:gd name="connsiteX2" fmla="*/ 1778334 w 4292934"/>
              <a:gd name="connsiteY2" fmla="*/ 2027989 h 3628189"/>
              <a:gd name="connsiteX3" fmla="*/ 2845134 w 4292934"/>
              <a:gd name="connsiteY3" fmla="*/ 1113589 h 3628189"/>
              <a:gd name="connsiteX4" fmla="*/ 2259597 w 4292934"/>
              <a:gd name="connsiteY4" fmla="*/ 50800 h 3628189"/>
              <a:gd name="connsiteX5" fmla="*/ 3302334 w 4292934"/>
              <a:gd name="connsiteY5" fmla="*/ 1418389 h 3628189"/>
              <a:gd name="connsiteX6" fmla="*/ 4292934 w 4292934"/>
              <a:gd name="connsiteY6" fmla="*/ 3628189 h 3628189"/>
              <a:gd name="connsiteX0" fmla="*/ 841876 w 4292934"/>
              <a:gd name="connsiteY0" fmla="*/ 2573198 h 3686787"/>
              <a:gd name="connsiteX1" fmla="*/ 156076 w 4292934"/>
              <a:gd name="connsiteY1" fmla="*/ 3411398 h 3686787"/>
              <a:gd name="connsiteX2" fmla="*/ 1778334 w 4292934"/>
              <a:gd name="connsiteY2" fmla="*/ 2086587 h 3686787"/>
              <a:gd name="connsiteX3" fmla="*/ 2670676 w 4292934"/>
              <a:gd name="connsiteY3" fmla="*/ 820598 h 3686787"/>
              <a:gd name="connsiteX4" fmla="*/ 2259597 w 4292934"/>
              <a:gd name="connsiteY4" fmla="*/ 109398 h 3686787"/>
              <a:gd name="connsiteX5" fmla="*/ 3302334 w 4292934"/>
              <a:gd name="connsiteY5" fmla="*/ 1476987 h 3686787"/>
              <a:gd name="connsiteX6" fmla="*/ 4292934 w 4292934"/>
              <a:gd name="connsiteY6" fmla="*/ 3686787 h 3686787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77900 w 4428958"/>
              <a:gd name="connsiteY0" fmla="*/ 2573198 h 3703498"/>
              <a:gd name="connsiteX1" fmla="*/ 292100 w 4428958"/>
              <a:gd name="connsiteY1" fmla="*/ 3411398 h 3703498"/>
              <a:gd name="connsiteX2" fmla="*/ 2730500 w 4428958"/>
              <a:gd name="connsiteY2" fmla="*/ 820597 h 3703498"/>
              <a:gd name="connsiteX3" fmla="*/ 2395621 w 4428958"/>
              <a:gd name="connsiteY3" fmla="*/ 109398 h 3703498"/>
              <a:gd name="connsiteX4" fmla="*/ 3438358 w 4428958"/>
              <a:gd name="connsiteY4" fmla="*/ 1476987 h 3703498"/>
              <a:gd name="connsiteX5" fmla="*/ 4428958 w 4428958"/>
              <a:gd name="connsiteY5" fmla="*/ 3686787 h 3703498"/>
              <a:gd name="connsiteX0" fmla="*/ 952500 w 4403558"/>
              <a:gd name="connsiteY0" fmla="*/ 2573198 h 3728898"/>
              <a:gd name="connsiteX1" fmla="*/ 1104900 w 4403558"/>
              <a:gd name="connsiteY1" fmla="*/ 2725597 h 3728898"/>
              <a:gd name="connsiteX2" fmla="*/ 266700 w 4403558"/>
              <a:gd name="connsiteY2" fmla="*/ 3411398 h 3728898"/>
              <a:gd name="connsiteX3" fmla="*/ 2705100 w 4403558"/>
              <a:gd name="connsiteY3" fmla="*/ 820597 h 3728898"/>
              <a:gd name="connsiteX4" fmla="*/ 2370221 w 4403558"/>
              <a:gd name="connsiteY4" fmla="*/ 109398 h 3728898"/>
              <a:gd name="connsiteX5" fmla="*/ 3412958 w 4403558"/>
              <a:gd name="connsiteY5" fmla="*/ 1476987 h 3728898"/>
              <a:gd name="connsiteX6" fmla="*/ 4403558 w 4403558"/>
              <a:gd name="connsiteY6" fmla="*/ 3686787 h 3728898"/>
              <a:gd name="connsiteX0" fmla="*/ 1104900 w 4403558"/>
              <a:gd name="connsiteY0" fmla="*/ 2725597 h 3728898"/>
              <a:gd name="connsiteX1" fmla="*/ 266700 w 4403558"/>
              <a:gd name="connsiteY1" fmla="*/ 3411398 h 3728898"/>
              <a:gd name="connsiteX2" fmla="*/ 2705100 w 4403558"/>
              <a:gd name="connsiteY2" fmla="*/ 820597 h 3728898"/>
              <a:gd name="connsiteX3" fmla="*/ 2370221 w 4403558"/>
              <a:gd name="connsiteY3" fmla="*/ 109398 h 3728898"/>
              <a:gd name="connsiteX4" fmla="*/ 3412958 w 4403558"/>
              <a:gd name="connsiteY4" fmla="*/ 1476987 h 3728898"/>
              <a:gd name="connsiteX5" fmla="*/ 4403558 w 4403558"/>
              <a:gd name="connsiteY5" fmla="*/ 3686787 h 3728898"/>
              <a:gd name="connsiteX0" fmla="*/ 1079500 w 4378158"/>
              <a:gd name="connsiteY0" fmla="*/ 2776397 h 3830498"/>
              <a:gd name="connsiteX1" fmla="*/ 241300 w 4378158"/>
              <a:gd name="connsiteY1" fmla="*/ 3462198 h 3830498"/>
              <a:gd name="connsiteX2" fmla="*/ 2527300 w 4378158"/>
              <a:gd name="connsiteY2" fmla="*/ 566597 h 3830498"/>
              <a:gd name="connsiteX3" fmla="*/ 2344821 w 4378158"/>
              <a:gd name="connsiteY3" fmla="*/ 160198 h 3830498"/>
              <a:gd name="connsiteX4" fmla="*/ 3387558 w 4378158"/>
              <a:gd name="connsiteY4" fmla="*/ 1527787 h 3830498"/>
              <a:gd name="connsiteX5" fmla="*/ 4378158 w 4378158"/>
              <a:gd name="connsiteY5" fmla="*/ 3737587 h 383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8158" h="3830498">
                <a:moveTo>
                  <a:pt x="1079500" y="2776397"/>
                </a:moveTo>
                <a:cubicBezTo>
                  <a:pt x="965200" y="2916097"/>
                  <a:pt x="0" y="3830498"/>
                  <a:pt x="241300" y="3462198"/>
                </a:cubicBezTo>
                <a:cubicBezTo>
                  <a:pt x="482600" y="3093898"/>
                  <a:pt x="2176713" y="1116930"/>
                  <a:pt x="2527300" y="566597"/>
                </a:cubicBezTo>
                <a:cubicBezTo>
                  <a:pt x="2364540" y="216790"/>
                  <a:pt x="2201445" y="0"/>
                  <a:pt x="2344821" y="160198"/>
                </a:cubicBezTo>
                <a:cubicBezTo>
                  <a:pt x="2488197" y="320396"/>
                  <a:pt x="3048669" y="931556"/>
                  <a:pt x="3387558" y="1527787"/>
                </a:cubicBezTo>
                <a:cubicBezTo>
                  <a:pt x="3726447" y="2124018"/>
                  <a:pt x="4126497" y="3111945"/>
                  <a:pt x="4378158" y="3737587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2438400" y="2514598"/>
            <a:ext cx="4419600" cy="3733801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375611 w 4018548"/>
              <a:gd name="connsiteY2" fmla="*/ 22118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2719137 w 4018548"/>
              <a:gd name="connsiteY2" fmla="*/ 1389647 h 3350794"/>
              <a:gd name="connsiteX3" fmla="*/ 2009274 w 4018548"/>
              <a:gd name="connsiteY3" fmla="*/ 6016 h 3350794"/>
              <a:gd name="connsiteX4" fmla="*/ 3332748 w 4018548"/>
              <a:gd name="connsiteY4" fmla="*/ 1425742 h 3350794"/>
              <a:gd name="connsiteX5" fmla="*/ 4018548 w 4018548"/>
              <a:gd name="connsiteY5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732548 w 4018548"/>
              <a:gd name="connsiteY2" fmla="*/ 2219826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1299411 w 4018548"/>
              <a:gd name="connsiteY2" fmla="*/ 23642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61389 h 3367504"/>
              <a:gd name="connsiteX1" fmla="*/ 0 w 4018548"/>
              <a:gd name="connsiteY1" fmla="*/ 3367504 h 3367504"/>
              <a:gd name="connsiteX2" fmla="*/ 1299411 w 4018548"/>
              <a:gd name="connsiteY2" fmla="*/ 2380915 h 3367504"/>
              <a:gd name="connsiteX3" fmla="*/ 2719137 w 4018548"/>
              <a:gd name="connsiteY3" fmla="*/ 1406357 h 3367504"/>
              <a:gd name="connsiteX4" fmla="*/ 2009274 w 4018548"/>
              <a:gd name="connsiteY4" fmla="*/ 22726 h 3367504"/>
              <a:gd name="connsiteX5" fmla="*/ 3128211 w 4018548"/>
              <a:gd name="connsiteY5" fmla="*/ 1542715 h 3367504"/>
              <a:gd name="connsiteX6" fmla="*/ 4018548 w 4018548"/>
              <a:gd name="connsiteY6" fmla="*/ 3295315 h 3367504"/>
              <a:gd name="connsiteX0" fmla="*/ 1431758 w 4018548"/>
              <a:gd name="connsiteY0" fmla="*/ 2554037 h 3360152"/>
              <a:gd name="connsiteX1" fmla="*/ 0 w 4018548"/>
              <a:gd name="connsiteY1" fmla="*/ 3360152 h 3360152"/>
              <a:gd name="connsiteX2" fmla="*/ 1299411 w 4018548"/>
              <a:gd name="connsiteY2" fmla="*/ 2373563 h 3360152"/>
              <a:gd name="connsiteX3" fmla="*/ 2719137 w 4018548"/>
              <a:gd name="connsiteY3" fmla="*/ 1399005 h 3360152"/>
              <a:gd name="connsiteX4" fmla="*/ 2009274 w 4018548"/>
              <a:gd name="connsiteY4" fmla="*/ 15374 h 3360152"/>
              <a:gd name="connsiteX5" fmla="*/ 2899611 w 4018548"/>
              <a:gd name="connsiteY5" fmla="*/ 1306763 h 3360152"/>
              <a:gd name="connsiteX6" fmla="*/ 4018548 w 4018548"/>
              <a:gd name="connsiteY6" fmla="*/ 3287963 h 3360152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54037 h 3440363"/>
              <a:gd name="connsiteX1" fmla="*/ 0 w 4042611"/>
              <a:gd name="connsiteY1" fmla="*/ 3360152 h 3440363"/>
              <a:gd name="connsiteX2" fmla="*/ 1299411 w 4042611"/>
              <a:gd name="connsiteY2" fmla="*/ 2373563 h 3440363"/>
              <a:gd name="connsiteX3" fmla="*/ 2719137 w 4042611"/>
              <a:gd name="connsiteY3" fmla="*/ 1399005 h 3440363"/>
              <a:gd name="connsiteX4" fmla="*/ 2009274 w 4042611"/>
              <a:gd name="connsiteY4" fmla="*/ 15374 h 3440363"/>
              <a:gd name="connsiteX5" fmla="*/ 2899611 w 4042611"/>
              <a:gd name="connsiteY5" fmla="*/ 1306763 h 3440363"/>
              <a:gd name="connsiteX6" fmla="*/ 4042611 w 4042611"/>
              <a:gd name="connsiteY6" fmla="*/ 3440363 h 3440363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299411 w 4042611"/>
              <a:gd name="connsiteY2" fmla="*/ 2396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463089"/>
              <a:gd name="connsiteX1" fmla="*/ 0 w 4042611"/>
              <a:gd name="connsiteY1" fmla="*/ 3382878 h 3463089"/>
              <a:gd name="connsiteX2" fmla="*/ 1528011 w 4042611"/>
              <a:gd name="connsiteY2" fmla="*/ 2015289 h 3463089"/>
              <a:gd name="connsiteX3" fmla="*/ 2594811 w 4042611"/>
              <a:gd name="connsiteY3" fmla="*/ 1100889 h 3463089"/>
              <a:gd name="connsiteX4" fmla="*/ 2009274 w 4042611"/>
              <a:gd name="connsiteY4" fmla="*/ 38100 h 3463089"/>
              <a:gd name="connsiteX5" fmla="*/ 2899611 w 4042611"/>
              <a:gd name="connsiteY5" fmla="*/ 1329489 h 3463089"/>
              <a:gd name="connsiteX6" fmla="*/ 4042611 w 4042611"/>
              <a:gd name="connsiteY6" fmla="*/ 3463089 h 3463089"/>
              <a:gd name="connsiteX0" fmla="*/ 1431758 w 4042611"/>
              <a:gd name="connsiteY0" fmla="*/ 2576763 h 3615489"/>
              <a:gd name="connsiteX1" fmla="*/ 0 w 4042611"/>
              <a:gd name="connsiteY1" fmla="*/ 3382878 h 3615489"/>
              <a:gd name="connsiteX2" fmla="*/ 1528011 w 4042611"/>
              <a:gd name="connsiteY2" fmla="*/ 2015289 h 3615489"/>
              <a:gd name="connsiteX3" fmla="*/ 2594811 w 4042611"/>
              <a:gd name="connsiteY3" fmla="*/ 1100889 h 3615489"/>
              <a:gd name="connsiteX4" fmla="*/ 2009274 w 4042611"/>
              <a:gd name="connsiteY4" fmla="*/ 38100 h 3615489"/>
              <a:gd name="connsiteX5" fmla="*/ 2899611 w 4042611"/>
              <a:gd name="connsiteY5" fmla="*/ 1329489 h 3615489"/>
              <a:gd name="connsiteX6" fmla="*/ 4042611 w 4042611"/>
              <a:gd name="connsiteY6" fmla="*/ 3615489 h 3615489"/>
              <a:gd name="connsiteX0" fmla="*/ 1431758 w 4042611"/>
              <a:gd name="connsiteY0" fmla="*/ 2589463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449805 w 4060658"/>
              <a:gd name="connsiteY0" fmla="*/ 2589463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2286000 w 4060658"/>
              <a:gd name="connsiteY0" fmla="*/ 2133600 h 3628189"/>
              <a:gd name="connsiteX1" fmla="*/ 1698458 w 4060658"/>
              <a:gd name="connsiteY1" fmla="*/ 2485189 h 3628189"/>
              <a:gd name="connsiteX2" fmla="*/ 18047 w 4060658"/>
              <a:gd name="connsiteY2" fmla="*/ 3395578 h 3628189"/>
              <a:gd name="connsiteX3" fmla="*/ 1546058 w 4060658"/>
              <a:gd name="connsiteY3" fmla="*/ 2027989 h 3628189"/>
              <a:gd name="connsiteX4" fmla="*/ 2612858 w 4060658"/>
              <a:gd name="connsiteY4" fmla="*/ 1113589 h 3628189"/>
              <a:gd name="connsiteX5" fmla="*/ 2027321 w 4060658"/>
              <a:gd name="connsiteY5" fmla="*/ 50800 h 3628189"/>
              <a:gd name="connsiteX6" fmla="*/ 3070058 w 4060658"/>
              <a:gd name="connsiteY6" fmla="*/ 1418389 h 3628189"/>
              <a:gd name="connsiteX7" fmla="*/ 4060658 w 4060658"/>
              <a:gd name="connsiteY7" fmla="*/ 3628189 h 3628189"/>
              <a:gd name="connsiteX0" fmla="*/ 1698458 w 4060658"/>
              <a:gd name="connsiteY0" fmla="*/ 2485189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9050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28800 w 4060658"/>
              <a:gd name="connsiteY0" fmla="*/ 2362200 h 3628189"/>
              <a:gd name="connsiteX1" fmla="*/ 18047 w 4060658"/>
              <a:gd name="connsiteY1" fmla="*/ 3395578 h 3628189"/>
              <a:gd name="connsiteX2" fmla="*/ 1546058 w 4060658"/>
              <a:gd name="connsiteY2" fmla="*/ 2027989 h 3628189"/>
              <a:gd name="connsiteX3" fmla="*/ 2612858 w 4060658"/>
              <a:gd name="connsiteY3" fmla="*/ 1113589 h 3628189"/>
              <a:gd name="connsiteX4" fmla="*/ 2027321 w 4060658"/>
              <a:gd name="connsiteY4" fmla="*/ 50800 h 3628189"/>
              <a:gd name="connsiteX5" fmla="*/ 3070058 w 4060658"/>
              <a:gd name="connsiteY5" fmla="*/ 1418389 h 3628189"/>
              <a:gd name="connsiteX6" fmla="*/ 4060658 w 4060658"/>
              <a:gd name="connsiteY6" fmla="*/ 3628189 h 3628189"/>
              <a:gd name="connsiteX0" fmla="*/ 1810753 w 4042611"/>
              <a:gd name="connsiteY0" fmla="*/ 2362200 h 3628189"/>
              <a:gd name="connsiteX1" fmla="*/ 896353 w 4042611"/>
              <a:gd name="connsiteY1" fmla="*/ 2895600 h 3628189"/>
              <a:gd name="connsiteX2" fmla="*/ 0 w 4042611"/>
              <a:gd name="connsiteY2" fmla="*/ 3395578 h 3628189"/>
              <a:gd name="connsiteX3" fmla="*/ 1528011 w 4042611"/>
              <a:gd name="connsiteY3" fmla="*/ 2027989 h 3628189"/>
              <a:gd name="connsiteX4" fmla="*/ 2594811 w 4042611"/>
              <a:gd name="connsiteY4" fmla="*/ 1113589 h 3628189"/>
              <a:gd name="connsiteX5" fmla="*/ 2009274 w 4042611"/>
              <a:gd name="connsiteY5" fmla="*/ 50800 h 3628189"/>
              <a:gd name="connsiteX6" fmla="*/ 3052011 w 4042611"/>
              <a:gd name="connsiteY6" fmla="*/ 1418389 h 3628189"/>
              <a:gd name="connsiteX7" fmla="*/ 4042611 w 4042611"/>
              <a:gd name="connsiteY7" fmla="*/ 3628189 h 3628189"/>
              <a:gd name="connsiteX0" fmla="*/ 896353 w 4042611"/>
              <a:gd name="connsiteY0" fmla="*/ 2895600 h 3628189"/>
              <a:gd name="connsiteX1" fmla="*/ 0 w 4042611"/>
              <a:gd name="connsiteY1" fmla="*/ 3395578 h 3628189"/>
              <a:gd name="connsiteX2" fmla="*/ 1528011 w 4042611"/>
              <a:gd name="connsiteY2" fmla="*/ 2027989 h 3628189"/>
              <a:gd name="connsiteX3" fmla="*/ 2594811 w 4042611"/>
              <a:gd name="connsiteY3" fmla="*/ 1113589 h 3628189"/>
              <a:gd name="connsiteX4" fmla="*/ 2009274 w 4042611"/>
              <a:gd name="connsiteY4" fmla="*/ 50800 h 3628189"/>
              <a:gd name="connsiteX5" fmla="*/ 3052011 w 4042611"/>
              <a:gd name="connsiteY5" fmla="*/ 1418389 h 3628189"/>
              <a:gd name="connsiteX6" fmla="*/ 4042611 w 4042611"/>
              <a:gd name="connsiteY6" fmla="*/ 3628189 h 3628189"/>
              <a:gd name="connsiteX0" fmla="*/ 1004303 w 4150561"/>
              <a:gd name="connsiteY0" fmla="*/ 2895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699503 w 4150561"/>
              <a:gd name="connsiteY0" fmla="*/ 2514600 h 3628189"/>
              <a:gd name="connsiteX1" fmla="*/ 623303 w 4150561"/>
              <a:gd name="connsiteY1" fmla="*/ 2667000 h 3628189"/>
              <a:gd name="connsiteX2" fmla="*/ 107950 w 4150561"/>
              <a:gd name="connsiteY2" fmla="*/ 3395578 h 3628189"/>
              <a:gd name="connsiteX3" fmla="*/ 1635961 w 4150561"/>
              <a:gd name="connsiteY3" fmla="*/ 2027989 h 3628189"/>
              <a:gd name="connsiteX4" fmla="*/ 2702761 w 4150561"/>
              <a:gd name="connsiteY4" fmla="*/ 1113589 h 3628189"/>
              <a:gd name="connsiteX5" fmla="*/ 2117224 w 4150561"/>
              <a:gd name="connsiteY5" fmla="*/ 50800 h 3628189"/>
              <a:gd name="connsiteX6" fmla="*/ 3159961 w 4150561"/>
              <a:gd name="connsiteY6" fmla="*/ 1418389 h 3628189"/>
              <a:gd name="connsiteX7" fmla="*/ 4150561 w 4150561"/>
              <a:gd name="connsiteY7" fmla="*/ 3628189 h 3628189"/>
              <a:gd name="connsiteX0" fmla="*/ 793750 w 4244808"/>
              <a:gd name="connsiteY0" fmla="*/ 2514600 h 3628189"/>
              <a:gd name="connsiteX1" fmla="*/ 717550 w 4244808"/>
              <a:gd name="connsiteY1" fmla="*/ 2667000 h 3628189"/>
              <a:gd name="connsiteX2" fmla="*/ 107950 w 4244808"/>
              <a:gd name="connsiteY2" fmla="*/ 3352800 h 3628189"/>
              <a:gd name="connsiteX3" fmla="*/ 1730208 w 4244808"/>
              <a:gd name="connsiteY3" fmla="*/ 2027989 h 3628189"/>
              <a:gd name="connsiteX4" fmla="*/ 2797008 w 4244808"/>
              <a:gd name="connsiteY4" fmla="*/ 1113589 h 3628189"/>
              <a:gd name="connsiteX5" fmla="*/ 2211471 w 4244808"/>
              <a:gd name="connsiteY5" fmla="*/ 50800 h 3628189"/>
              <a:gd name="connsiteX6" fmla="*/ 3254208 w 4244808"/>
              <a:gd name="connsiteY6" fmla="*/ 1418389 h 3628189"/>
              <a:gd name="connsiteX7" fmla="*/ 4244808 w 4244808"/>
              <a:gd name="connsiteY7" fmla="*/ 3628189 h 3628189"/>
              <a:gd name="connsiteX0" fmla="*/ 841876 w 4292934"/>
              <a:gd name="connsiteY0" fmla="*/ 2514600 h 3628189"/>
              <a:gd name="connsiteX1" fmla="*/ 156076 w 4292934"/>
              <a:gd name="connsiteY1" fmla="*/ 3352800 h 3628189"/>
              <a:gd name="connsiteX2" fmla="*/ 1778334 w 4292934"/>
              <a:gd name="connsiteY2" fmla="*/ 2027989 h 3628189"/>
              <a:gd name="connsiteX3" fmla="*/ 2845134 w 4292934"/>
              <a:gd name="connsiteY3" fmla="*/ 1113589 h 3628189"/>
              <a:gd name="connsiteX4" fmla="*/ 2259597 w 4292934"/>
              <a:gd name="connsiteY4" fmla="*/ 50800 h 3628189"/>
              <a:gd name="connsiteX5" fmla="*/ 3302334 w 4292934"/>
              <a:gd name="connsiteY5" fmla="*/ 1418389 h 3628189"/>
              <a:gd name="connsiteX6" fmla="*/ 4292934 w 4292934"/>
              <a:gd name="connsiteY6" fmla="*/ 3628189 h 3628189"/>
              <a:gd name="connsiteX0" fmla="*/ 841876 w 4292934"/>
              <a:gd name="connsiteY0" fmla="*/ 2573198 h 3686787"/>
              <a:gd name="connsiteX1" fmla="*/ 156076 w 4292934"/>
              <a:gd name="connsiteY1" fmla="*/ 3411398 h 3686787"/>
              <a:gd name="connsiteX2" fmla="*/ 1778334 w 4292934"/>
              <a:gd name="connsiteY2" fmla="*/ 2086587 h 3686787"/>
              <a:gd name="connsiteX3" fmla="*/ 2670676 w 4292934"/>
              <a:gd name="connsiteY3" fmla="*/ 820598 h 3686787"/>
              <a:gd name="connsiteX4" fmla="*/ 2259597 w 4292934"/>
              <a:gd name="connsiteY4" fmla="*/ 109398 h 3686787"/>
              <a:gd name="connsiteX5" fmla="*/ 3302334 w 4292934"/>
              <a:gd name="connsiteY5" fmla="*/ 1476987 h 3686787"/>
              <a:gd name="connsiteX6" fmla="*/ 4292934 w 4292934"/>
              <a:gd name="connsiteY6" fmla="*/ 3686787 h 3686787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90600 w 4441658"/>
              <a:gd name="connsiteY0" fmla="*/ 2573198 h 3703498"/>
              <a:gd name="connsiteX1" fmla="*/ 304800 w 4441658"/>
              <a:gd name="connsiteY1" fmla="*/ 3411398 h 3703498"/>
              <a:gd name="connsiteX2" fmla="*/ 2819400 w 4441658"/>
              <a:gd name="connsiteY2" fmla="*/ 820598 h 3703498"/>
              <a:gd name="connsiteX3" fmla="*/ 2408321 w 4441658"/>
              <a:gd name="connsiteY3" fmla="*/ 109398 h 3703498"/>
              <a:gd name="connsiteX4" fmla="*/ 3451058 w 4441658"/>
              <a:gd name="connsiteY4" fmla="*/ 1476987 h 3703498"/>
              <a:gd name="connsiteX5" fmla="*/ 4441658 w 4441658"/>
              <a:gd name="connsiteY5" fmla="*/ 3686787 h 3703498"/>
              <a:gd name="connsiteX0" fmla="*/ 977900 w 4428958"/>
              <a:gd name="connsiteY0" fmla="*/ 2573198 h 3703498"/>
              <a:gd name="connsiteX1" fmla="*/ 292100 w 4428958"/>
              <a:gd name="connsiteY1" fmla="*/ 3411398 h 3703498"/>
              <a:gd name="connsiteX2" fmla="*/ 2730500 w 4428958"/>
              <a:gd name="connsiteY2" fmla="*/ 820597 h 3703498"/>
              <a:gd name="connsiteX3" fmla="*/ 2395621 w 4428958"/>
              <a:gd name="connsiteY3" fmla="*/ 109398 h 3703498"/>
              <a:gd name="connsiteX4" fmla="*/ 3438358 w 4428958"/>
              <a:gd name="connsiteY4" fmla="*/ 1476987 h 3703498"/>
              <a:gd name="connsiteX5" fmla="*/ 4428958 w 4428958"/>
              <a:gd name="connsiteY5" fmla="*/ 3686787 h 3703498"/>
              <a:gd name="connsiteX0" fmla="*/ 977900 w 4428958"/>
              <a:gd name="connsiteY0" fmla="*/ 2928799 h 4059099"/>
              <a:gd name="connsiteX1" fmla="*/ 292100 w 4428958"/>
              <a:gd name="connsiteY1" fmla="*/ 3766999 h 4059099"/>
              <a:gd name="connsiteX2" fmla="*/ 2730500 w 4428958"/>
              <a:gd name="connsiteY2" fmla="*/ 1176198 h 4059099"/>
              <a:gd name="connsiteX3" fmla="*/ 2044700 w 4428958"/>
              <a:gd name="connsiteY3" fmla="*/ 109398 h 4059099"/>
              <a:gd name="connsiteX4" fmla="*/ 3438358 w 4428958"/>
              <a:gd name="connsiteY4" fmla="*/ 1832588 h 4059099"/>
              <a:gd name="connsiteX5" fmla="*/ 4428958 w 4428958"/>
              <a:gd name="connsiteY5" fmla="*/ 4042388 h 4059099"/>
              <a:gd name="connsiteX0" fmla="*/ 863600 w 4314658"/>
              <a:gd name="connsiteY0" fmla="*/ 3141803 h 4449903"/>
              <a:gd name="connsiteX1" fmla="*/ 177800 w 4314658"/>
              <a:gd name="connsiteY1" fmla="*/ 3980003 h 4449903"/>
              <a:gd name="connsiteX2" fmla="*/ 1930400 w 4314658"/>
              <a:gd name="connsiteY2" fmla="*/ 322402 h 4449903"/>
              <a:gd name="connsiteX3" fmla="*/ 3324058 w 4314658"/>
              <a:gd name="connsiteY3" fmla="*/ 2045592 h 4449903"/>
              <a:gd name="connsiteX4" fmla="*/ 4314658 w 4314658"/>
              <a:gd name="connsiteY4" fmla="*/ 4255392 h 4449903"/>
              <a:gd name="connsiteX0" fmla="*/ 863600 w 4314658"/>
              <a:gd name="connsiteY0" fmla="*/ 3141803 h 4449903"/>
              <a:gd name="connsiteX1" fmla="*/ 177800 w 4314658"/>
              <a:gd name="connsiteY1" fmla="*/ 3980003 h 4449903"/>
              <a:gd name="connsiteX2" fmla="*/ 1930400 w 4314658"/>
              <a:gd name="connsiteY2" fmla="*/ 322402 h 4449903"/>
              <a:gd name="connsiteX3" fmla="*/ 3324058 w 4314658"/>
              <a:gd name="connsiteY3" fmla="*/ 2045592 h 4449903"/>
              <a:gd name="connsiteX4" fmla="*/ 4314658 w 4314658"/>
              <a:gd name="connsiteY4" fmla="*/ 4255392 h 4449903"/>
              <a:gd name="connsiteX0" fmla="*/ 863600 w 4314658"/>
              <a:gd name="connsiteY0" fmla="*/ 2819401 h 4127501"/>
              <a:gd name="connsiteX1" fmla="*/ 177800 w 4314658"/>
              <a:gd name="connsiteY1" fmla="*/ 3657601 h 4127501"/>
              <a:gd name="connsiteX2" fmla="*/ 1930400 w 4314658"/>
              <a:gd name="connsiteY2" fmla="*/ 0 h 4127501"/>
              <a:gd name="connsiteX3" fmla="*/ 3324058 w 4314658"/>
              <a:gd name="connsiteY3" fmla="*/ 1723190 h 4127501"/>
              <a:gd name="connsiteX4" fmla="*/ 4314658 w 4314658"/>
              <a:gd name="connsiteY4" fmla="*/ 3932990 h 4127501"/>
              <a:gd name="connsiteX0" fmla="*/ 863600 w 4314658"/>
              <a:gd name="connsiteY0" fmla="*/ 2819401 h 4127501"/>
              <a:gd name="connsiteX1" fmla="*/ 177800 w 4314658"/>
              <a:gd name="connsiteY1" fmla="*/ 3657601 h 4127501"/>
              <a:gd name="connsiteX2" fmla="*/ 1930400 w 4314658"/>
              <a:gd name="connsiteY2" fmla="*/ 0 h 4127501"/>
              <a:gd name="connsiteX3" fmla="*/ 3324058 w 4314658"/>
              <a:gd name="connsiteY3" fmla="*/ 1723190 h 4127501"/>
              <a:gd name="connsiteX4" fmla="*/ 4314658 w 4314658"/>
              <a:gd name="connsiteY4" fmla="*/ 3932990 h 4127501"/>
              <a:gd name="connsiteX0" fmla="*/ 863600 w 4314658"/>
              <a:gd name="connsiteY0" fmla="*/ 2819401 h 4127501"/>
              <a:gd name="connsiteX1" fmla="*/ 177800 w 4314658"/>
              <a:gd name="connsiteY1" fmla="*/ 3657601 h 4127501"/>
              <a:gd name="connsiteX2" fmla="*/ 1930400 w 4314658"/>
              <a:gd name="connsiteY2" fmla="*/ 0 h 4127501"/>
              <a:gd name="connsiteX3" fmla="*/ 3324058 w 4314658"/>
              <a:gd name="connsiteY3" fmla="*/ 1723190 h 4127501"/>
              <a:gd name="connsiteX4" fmla="*/ 4314658 w 4314658"/>
              <a:gd name="connsiteY4" fmla="*/ 3932990 h 4127501"/>
              <a:gd name="connsiteX0" fmla="*/ 685800 w 4136858"/>
              <a:gd name="connsiteY0" fmla="*/ 2819401 h 3932990"/>
              <a:gd name="connsiteX1" fmla="*/ 0 w 4136858"/>
              <a:gd name="connsiteY1" fmla="*/ 3657601 h 3932990"/>
              <a:gd name="connsiteX2" fmla="*/ 1752600 w 4136858"/>
              <a:gd name="connsiteY2" fmla="*/ 0 h 3932990"/>
              <a:gd name="connsiteX3" fmla="*/ 3146258 w 4136858"/>
              <a:gd name="connsiteY3" fmla="*/ 1723190 h 3932990"/>
              <a:gd name="connsiteX4" fmla="*/ 4136858 w 4136858"/>
              <a:gd name="connsiteY4" fmla="*/ 3932990 h 3932990"/>
              <a:gd name="connsiteX0" fmla="*/ 1143000 w 4594058"/>
              <a:gd name="connsiteY0" fmla="*/ 2819401 h 3932990"/>
              <a:gd name="connsiteX1" fmla="*/ 0 w 4594058"/>
              <a:gd name="connsiteY1" fmla="*/ 3733801 h 3932990"/>
              <a:gd name="connsiteX2" fmla="*/ 2209800 w 4594058"/>
              <a:gd name="connsiteY2" fmla="*/ 0 h 3932990"/>
              <a:gd name="connsiteX3" fmla="*/ 3603458 w 4594058"/>
              <a:gd name="connsiteY3" fmla="*/ 1723190 h 3932990"/>
              <a:gd name="connsiteX4" fmla="*/ 4594058 w 4594058"/>
              <a:gd name="connsiteY4" fmla="*/ 3932990 h 3932990"/>
              <a:gd name="connsiteX0" fmla="*/ 1143000 w 4594058"/>
              <a:gd name="connsiteY0" fmla="*/ 2819401 h 3932990"/>
              <a:gd name="connsiteX1" fmla="*/ 0 w 4594058"/>
              <a:gd name="connsiteY1" fmla="*/ 3733801 h 3932990"/>
              <a:gd name="connsiteX2" fmla="*/ 2209800 w 4594058"/>
              <a:gd name="connsiteY2" fmla="*/ 0 h 3932990"/>
              <a:gd name="connsiteX3" fmla="*/ 3603458 w 4594058"/>
              <a:gd name="connsiteY3" fmla="*/ 1723190 h 3932990"/>
              <a:gd name="connsiteX4" fmla="*/ 4594058 w 4594058"/>
              <a:gd name="connsiteY4" fmla="*/ 3932990 h 3932990"/>
              <a:gd name="connsiteX0" fmla="*/ 1143000 w 4594058"/>
              <a:gd name="connsiteY0" fmla="*/ 2819401 h 3932990"/>
              <a:gd name="connsiteX1" fmla="*/ 0 w 4594058"/>
              <a:gd name="connsiteY1" fmla="*/ 3733801 h 3932990"/>
              <a:gd name="connsiteX2" fmla="*/ 2209800 w 4594058"/>
              <a:gd name="connsiteY2" fmla="*/ 0 h 3932990"/>
              <a:gd name="connsiteX3" fmla="*/ 3352800 w 4594058"/>
              <a:gd name="connsiteY3" fmla="*/ 1752601 h 3932990"/>
              <a:gd name="connsiteX4" fmla="*/ 4594058 w 4594058"/>
              <a:gd name="connsiteY4" fmla="*/ 3932990 h 3932990"/>
              <a:gd name="connsiteX0" fmla="*/ 1143000 w 4419600"/>
              <a:gd name="connsiteY0" fmla="*/ 2819401 h 3810001"/>
              <a:gd name="connsiteX1" fmla="*/ 0 w 4419600"/>
              <a:gd name="connsiteY1" fmla="*/ 3733801 h 3810001"/>
              <a:gd name="connsiteX2" fmla="*/ 2209800 w 4419600"/>
              <a:gd name="connsiteY2" fmla="*/ 0 h 3810001"/>
              <a:gd name="connsiteX3" fmla="*/ 3352800 w 4419600"/>
              <a:gd name="connsiteY3" fmla="*/ 1752601 h 3810001"/>
              <a:gd name="connsiteX4" fmla="*/ 4419600 w 4419600"/>
              <a:gd name="connsiteY4" fmla="*/ 3810001 h 3810001"/>
              <a:gd name="connsiteX0" fmla="*/ 1143000 w 4419600"/>
              <a:gd name="connsiteY0" fmla="*/ 2819401 h 3810001"/>
              <a:gd name="connsiteX1" fmla="*/ 0 w 4419600"/>
              <a:gd name="connsiteY1" fmla="*/ 3733801 h 3810001"/>
              <a:gd name="connsiteX2" fmla="*/ 2209800 w 4419600"/>
              <a:gd name="connsiteY2" fmla="*/ 0 h 3810001"/>
              <a:gd name="connsiteX3" fmla="*/ 3352800 w 4419600"/>
              <a:gd name="connsiteY3" fmla="*/ 1752601 h 3810001"/>
              <a:gd name="connsiteX4" fmla="*/ 4419600 w 4419600"/>
              <a:gd name="connsiteY4" fmla="*/ 3810001 h 3810001"/>
              <a:gd name="connsiteX0" fmla="*/ 1143000 w 4419600"/>
              <a:gd name="connsiteY0" fmla="*/ 2819401 h 3794627"/>
              <a:gd name="connsiteX1" fmla="*/ 0 w 4419600"/>
              <a:gd name="connsiteY1" fmla="*/ 3733801 h 3794627"/>
              <a:gd name="connsiteX2" fmla="*/ 2209800 w 4419600"/>
              <a:gd name="connsiteY2" fmla="*/ 0 h 3794627"/>
              <a:gd name="connsiteX3" fmla="*/ 3352800 w 4419600"/>
              <a:gd name="connsiteY3" fmla="*/ 1752601 h 3794627"/>
              <a:gd name="connsiteX4" fmla="*/ 4419600 w 4419600"/>
              <a:gd name="connsiteY4" fmla="*/ 3657602 h 3794627"/>
              <a:gd name="connsiteX0" fmla="*/ 0 w 4419600"/>
              <a:gd name="connsiteY0" fmla="*/ 3733801 h 3733801"/>
              <a:gd name="connsiteX1" fmla="*/ 2209800 w 4419600"/>
              <a:gd name="connsiteY1" fmla="*/ 0 h 3733801"/>
              <a:gd name="connsiteX2" fmla="*/ 3352800 w 4419600"/>
              <a:gd name="connsiteY2" fmla="*/ 1752601 h 3733801"/>
              <a:gd name="connsiteX3" fmla="*/ 4419600 w 4419600"/>
              <a:gd name="connsiteY3" fmla="*/ 3657602 h 3733801"/>
              <a:gd name="connsiteX0" fmla="*/ 0 w 4419600"/>
              <a:gd name="connsiteY0" fmla="*/ 3733801 h 3733801"/>
              <a:gd name="connsiteX1" fmla="*/ 2209800 w 4419600"/>
              <a:gd name="connsiteY1" fmla="*/ 0 h 3733801"/>
              <a:gd name="connsiteX2" fmla="*/ 3352800 w 4419600"/>
              <a:gd name="connsiteY2" fmla="*/ 1447802 h 3733801"/>
              <a:gd name="connsiteX3" fmla="*/ 4419600 w 4419600"/>
              <a:gd name="connsiteY3" fmla="*/ 3657602 h 373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9600" h="3733801">
                <a:moveTo>
                  <a:pt x="0" y="3733801"/>
                </a:moveTo>
                <a:cubicBezTo>
                  <a:pt x="390358" y="3115512"/>
                  <a:pt x="1865898" y="510897"/>
                  <a:pt x="2209800" y="0"/>
                </a:cubicBezTo>
                <a:cubicBezTo>
                  <a:pt x="2617871" y="451630"/>
                  <a:pt x="2984500" y="838202"/>
                  <a:pt x="3352800" y="1447802"/>
                </a:cubicBezTo>
                <a:cubicBezTo>
                  <a:pt x="3721100" y="2057402"/>
                  <a:pt x="4059655" y="3035971"/>
                  <a:pt x="4419600" y="3657602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Focus on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Euclidean distance measures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retractions + expansions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Charge for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retractions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Not Entropy Increase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92" name="Freeform 91"/>
          <p:cNvSpPr/>
          <p:nvPr/>
        </p:nvSpPr>
        <p:spPr bwMode="auto">
          <a:xfrm>
            <a:off x="3962400" y="4114800"/>
            <a:ext cx="1442677" cy="1398329"/>
          </a:xfrm>
          <a:custGeom>
            <a:avLst/>
            <a:gdLst>
              <a:gd name="connsiteX0" fmla="*/ 677779 w 1411705"/>
              <a:gd name="connsiteY0" fmla="*/ 1429753 h 1429753"/>
              <a:gd name="connsiteX1" fmla="*/ 4010 w 1411705"/>
              <a:gd name="connsiteY1" fmla="*/ 816142 h 1429753"/>
              <a:gd name="connsiteX2" fmla="*/ 653716 w 1411705"/>
              <a:gd name="connsiteY2" fmla="*/ 10026 h 1429753"/>
              <a:gd name="connsiteX3" fmla="*/ 1375610 w 1411705"/>
              <a:gd name="connsiteY3" fmla="*/ 755984 h 1429753"/>
              <a:gd name="connsiteX4" fmla="*/ 870284 w 1411705"/>
              <a:gd name="connsiteY4" fmla="*/ 1405689 h 1429753"/>
              <a:gd name="connsiteX0" fmla="*/ 675282 w 1406710"/>
              <a:gd name="connsiteY0" fmla="*/ 1296804 h 1296804"/>
              <a:gd name="connsiteX1" fmla="*/ 1513 w 1406710"/>
              <a:gd name="connsiteY1" fmla="*/ 683193 h 1296804"/>
              <a:gd name="connsiteX2" fmla="*/ 666205 w 1406710"/>
              <a:gd name="connsiteY2" fmla="*/ 10026 h 1296804"/>
              <a:gd name="connsiteX3" fmla="*/ 1373113 w 1406710"/>
              <a:gd name="connsiteY3" fmla="*/ 623035 h 1296804"/>
              <a:gd name="connsiteX4" fmla="*/ 867787 w 1406710"/>
              <a:gd name="connsiteY4" fmla="*/ 1272740 h 1296804"/>
              <a:gd name="connsiteX0" fmla="*/ 675282 w 1406710"/>
              <a:gd name="connsiteY0" fmla="*/ 1311854 h 1311854"/>
              <a:gd name="connsiteX1" fmla="*/ 1513 w 1406710"/>
              <a:gd name="connsiteY1" fmla="*/ 698243 h 1311854"/>
              <a:gd name="connsiteX2" fmla="*/ 666205 w 1406710"/>
              <a:gd name="connsiteY2" fmla="*/ 25076 h 1311854"/>
              <a:gd name="connsiteX3" fmla="*/ 1373113 w 1406710"/>
              <a:gd name="connsiteY3" fmla="*/ 638085 h 1311854"/>
              <a:gd name="connsiteX4" fmla="*/ 867787 w 1406710"/>
              <a:gd name="connsiteY4" fmla="*/ 1287790 h 1311854"/>
              <a:gd name="connsiteX0" fmla="*/ 675282 w 1406710"/>
              <a:gd name="connsiteY0" fmla="*/ 1311854 h 1311854"/>
              <a:gd name="connsiteX1" fmla="*/ 1513 w 1406710"/>
              <a:gd name="connsiteY1" fmla="*/ 698243 h 1311854"/>
              <a:gd name="connsiteX2" fmla="*/ 666205 w 1406710"/>
              <a:gd name="connsiteY2" fmla="*/ 25076 h 1311854"/>
              <a:gd name="connsiteX3" fmla="*/ 1373113 w 1406710"/>
              <a:gd name="connsiteY3" fmla="*/ 638085 h 1311854"/>
              <a:gd name="connsiteX4" fmla="*/ 867787 w 1406710"/>
              <a:gd name="connsiteY4" fmla="*/ 1287790 h 131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710" h="1311854">
                <a:moveTo>
                  <a:pt x="675282" y="1311854"/>
                </a:moveTo>
                <a:cubicBezTo>
                  <a:pt x="340402" y="1123359"/>
                  <a:pt x="3026" y="912706"/>
                  <a:pt x="1513" y="698243"/>
                </a:cubicBezTo>
                <a:cubicBezTo>
                  <a:pt x="0" y="483780"/>
                  <a:pt x="113030" y="42627"/>
                  <a:pt x="666205" y="25076"/>
                </a:cubicBezTo>
                <a:cubicBezTo>
                  <a:pt x="1192007" y="0"/>
                  <a:pt x="1339516" y="427633"/>
                  <a:pt x="1373113" y="638085"/>
                </a:cubicBezTo>
                <a:cubicBezTo>
                  <a:pt x="1406710" y="848537"/>
                  <a:pt x="1138497" y="1079243"/>
                  <a:pt x="867787" y="1287790"/>
                </a:cubicBezTo>
              </a:path>
            </a:pathLst>
          </a:cu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867400" y="3048000"/>
            <a:ext cx="28166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Retractions can’t</a:t>
            </a:r>
          </a:p>
          <a:p>
            <a:r>
              <a:rPr lang="en-US" b="0" i="0" dirty="0" smtClean="0"/>
              <a:t>be increase in a</a:t>
            </a:r>
          </a:p>
          <a:p>
            <a:r>
              <a:rPr lang="en-US" b="0" i="0" dirty="0" smtClean="0"/>
              <a:t>scalar field.</a:t>
            </a:r>
            <a:endParaRPr lang="en-US" b="0" i="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95800" y="3505200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Not </a:t>
            </a:r>
            <a:r>
              <a:rPr lang="en-US" dirty="0" err="1" smtClean="0"/>
              <a:t>Kullback</a:t>
            </a:r>
            <a:r>
              <a:rPr lang="en-US" dirty="0" smtClean="0"/>
              <a:t> </a:t>
            </a:r>
            <a:r>
              <a:rPr lang="en-US" dirty="0" err="1" smtClean="0"/>
              <a:t>Leibler</a:t>
            </a:r>
            <a:r>
              <a:rPr lang="en-US" dirty="0" smtClean="0"/>
              <a:t> Divergence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93" name="TextBox 92"/>
          <p:cNvSpPr txBox="1"/>
          <p:nvPr/>
        </p:nvSpPr>
        <p:spPr>
          <a:xfrm>
            <a:off x="6096000" y="3657600"/>
            <a:ext cx="26605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Still charges for</a:t>
            </a:r>
          </a:p>
          <a:p>
            <a:r>
              <a:rPr lang="en-US" b="0" i="0" dirty="0" smtClean="0"/>
              <a:t>expansions.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rot="16200000" flipV="1">
            <a:off x="4381500" y="2781300"/>
            <a:ext cx="1447800" cy="914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257800" y="3048000"/>
            <a:ext cx="90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</a:t>
            </a:r>
            <a:r>
              <a:rPr lang="en-US" i="0" dirty="0" smtClean="0"/>
              <a:t>0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Classical Logic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514600" y="411480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4114800" y="4648200"/>
            <a:ext cx="510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4191000"/>
            <a:ext cx="343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30480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495800" y="1828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198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495800" y="2895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0480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198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4958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572000" y="5867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05000" y="3124200"/>
            <a:ext cx="10615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</a:t>
            </a:r>
            <a:r>
              <a:rPr lang="en-US" i="0" dirty="0" smtClean="0"/>
              <a:t>v</a:t>
            </a:r>
            <a:r>
              <a:rPr lang="en-US" dirty="0" smtClean="0"/>
              <a:t> 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400800" y="3124200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</a:t>
            </a:r>
            <a:r>
              <a:rPr lang="en-US" i="0" dirty="0" smtClean="0"/>
              <a:t>v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114800" y="3276600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</a:t>
            </a:r>
            <a:r>
              <a:rPr lang="en-US" i="0" dirty="0" smtClean="0"/>
              <a:t>v</a:t>
            </a:r>
            <a:r>
              <a:rPr lang="en-US" dirty="0" smtClean="0"/>
              <a:t> 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 rot="10800000">
            <a:off x="4495800" y="6096000"/>
            <a:ext cx="465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 smtClean="0"/>
              <a:t>T</a:t>
            </a:r>
            <a:endParaRPr lang="en-US" i="0" dirty="0"/>
          </a:p>
        </p:txBody>
      </p:sp>
      <p:sp>
        <p:nvSpPr>
          <p:cNvPr id="39" name="TextBox 38"/>
          <p:cNvSpPr txBox="1"/>
          <p:nvPr/>
        </p:nvSpPr>
        <p:spPr>
          <a:xfrm>
            <a:off x="3810000" y="1219200"/>
            <a:ext cx="1635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</a:t>
            </a:r>
            <a:r>
              <a:rPr lang="en-US" i="0" dirty="0" smtClean="0"/>
              <a:t>v</a:t>
            </a:r>
            <a:r>
              <a:rPr lang="en-US" dirty="0" smtClean="0"/>
              <a:t> q </a:t>
            </a:r>
            <a:r>
              <a:rPr lang="en-US" i="0" dirty="0" smtClean="0"/>
              <a:t>v</a:t>
            </a:r>
            <a:r>
              <a:rPr lang="en-US" dirty="0" smtClean="0"/>
              <a:t> 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Logical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71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2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2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2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2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2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953000" y="25908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27" name="Oval 26"/>
          <p:cNvSpPr/>
          <p:nvPr/>
        </p:nvSpPr>
        <p:spPr bwMode="auto">
          <a:xfrm>
            <a:off x="3048000" y="3276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495800" y="18288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019800" y="3276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495800" y="2895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3048000" y="43434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019800" y="43434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495800" y="48006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4572000" y="586740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16200000" flipV="1">
            <a:off x="4724400" y="2133600"/>
            <a:ext cx="1143000" cy="1143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4724400" y="3429000"/>
            <a:ext cx="1219200" cy="1219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876800" y="37338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Code Disjunctions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30480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4495800" y="18288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0198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495800" y="2895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0480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0198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4958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4572000" y="58674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4267200"/>
            <a:ext cx="1255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(1,0,0)</a:t>
            </a:r>
            <a:endParaRPr lang="en-US" i="0" dirty="0"/>
          </a:p>
        </p:txBody>
      </p:sp>
      <p:sp>
        <p:nvSpPr>
          <p:cNvPr id="21" name="TextBox 20"/>
          <p:cNvSpPr txBox="1"/>
          <p:nvPr/>
        </p:nvSpPr>
        <p:spPr>
          <a:xfrm>
            <a:off x="6324600" y="4267200"/>
            <a:ext cx="126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(0,0,1)</a:t>
            </a:r>
            <a:endParaRPr lang="en-US" i="0" dirty="0"/>
          </a:p>
        </p:txBody>
      </p:sp>
      <p:sp>
        <p:nvSpPr>
          <p:cNvPr id="22" name="TextBox 21"/>
          <p:cNvSpPr txBox="1"/>
          <p:nvPr/>
        </p:nvSpPr>
        <p:spPr>
          <a:xfrm>
            <a:off x="3962400" y="3886200"/>
            <a:ext cx="1237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(0,1,0)</a:t>
            </a:r>
            <a:endParaRPr lang="en-US" i="0" dirty="0"/>
          </a:p>
        </p:txBody>
      </p:sp>
      <p:sp>
        <p:nvSpPr>
          <p:cNvPr id="23" name="TextBox 22"/>
          <p:cNvSpPr txBox="1"/>
          <p:nvPr/>
        </p:nvSpPr>
        <p:spPr>
          <a:xfrm>
            <a:off x="4038600" y="6096000"/>
            <a:ext cx="126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(0,0,0)</a:t>
            </a:r>
            <a:endParaRPr lang="en-US" i="0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3048000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(0,1,1)</a:t>
            </a:r>
            <a:endParaRPr lang="en-US" i="0" dirty="0"/>
          </a:p>
        </p:txBody>
      </p:sp>
      <p:sp>
        <p:nvSpPr>
          <p:cNvPr id="25" name="TextBox 24"/>
          <p:cNvSpPr txBox="1"/>
          <p:nvPr/>
        </p:nvSpPr>
        <p:spPr>
          <a:xfrm>
            <a:off x="1752600" y="3048000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(1,1,0)</a:t>
            </a:r>
            <a:endParaRPr lang="en-US" i="0" dirty="0"/>
          </a:p>
        </p:txBody>
      </p:sp>
      <p:sp>
        <p:nvSpPr>
          <p:cNvPr id="26" name="TextBox 25"/>
          <p:cNvSpPr txBox="1"/>
          <p:nvPr/>
        </p:nvSpPr>
        <p:spPr>
          <a:xfrm>
            <a:off x="4038600" y="3276600"/>
            <a:ext cx="1237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(1,0,1)</a:t>
            </a:r>
            <a:endParaRPr lang="en-US" i="0" dirty="0"/>
          </a:p>
        </p:txBody>
      </p:sp>
      <p:sp>
        <p:nvSpPr>
          <p:cNvPr id="28" name="TextBox 27"/>
          <p:cNvSpPr txBox="1"/>
          <p:nvPr/>
        </p:nvSpPr>
        <p:spPr>
          <a:xfrm>
            <a:off x="4114800" y="1295400"/>
            <a:ext cx="1207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(1,1,1)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Copernicus Victorious</a:t>
            </a:r>
            <a:endParaRPr lang="en-US" sz="2400" dirty="0" smtClean="0"/>
          </a:p>
        </p:txBody>
      </p: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371600"/>
            <a:ext cx="86106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Explains</a:t>
            </a: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the data rather than merely accommodating them.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Has fewer </a:t>
            </a:r>
            <a:r>
              <a:rPr lang="en-US" sz="3200" b="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adjustable parameters</a:t>
            </a: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more </a:t>
            </a:r>
            <a:r>
              <a:rPr lang="en-US" sz="3200" b="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falsifiable</a:t>
            </a: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(failure of correlation would rule it out</a:t>
            </a: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 more </a:t>
            </a:r>
            <a:r>
              <a:rPr lang="en-US" b="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unified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b="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simpler.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Fuzzy Disjunctions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v </a:t>
            </a:r>
            <a:r>
              <a:rPr lang="en-US" b="0" dirty="0" smtClean="0">
                <a:solidFill>
                  <a:schemeClr val="tx1">
                    <a:alpha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solidFill>
                  <a:schemeClr val="tx1">
                    <a:alpha val="19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=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(1, .8, .2).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Valuation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 assignment (0, 1, 0) is just the </a:t>
            </a: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inner product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 (0, 1, 0) . (1, .8, .2) = .8.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Entailment: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entails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iff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.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.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for all Boolean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Geologic on Euclidean Cube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3276600" y="3352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1600" y="3124200"/>
            <a:ext cx="1566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(1, .8, .2)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Geological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1447800" y="38862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(.5, 1, 0)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5257800" y="4038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4600" y="37338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(0, 1, .5)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 bwMode="auto">
          <a:xfrm>
            <a:off x="3810000" y="4038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0" name="Straight Connector 19"/>
          <p:cNvCxnSpPr>
            <a:stCxn id="29" idx="7"/>
          </p:cNvCxnSpPr>
          <p:nvPr/>
        </p:nvCxnSpPr>
        <p:spPr bwMode="auto">
          <a:xfrm rot="5400000" flipH="1" flipV="1">
            <a:off x="4005122" y="3505200"/>
            <a:ext cx="566878" cy="56687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16200000" flipH="1">
            <a:off x="4648200" y="3429000"/>
            <a:ext cx="609600" cy="6096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4114800" y="3657600"/>
            <a:ext cx="466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.5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724400" y="3657600"/>
            <a:ext cx="3770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Probability Lives in Geologic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4495800"/>
            <a:ext cx="2172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i="0" dirty="0" smtClean="0"/>
              <a:t>(</a:t>
            </a:r>
            <a:r>
              <a:rPr lang="en-US" dirty="0" smtClean="0"/>
              <a:t>q</a:t>
            </a:r>
            <a:r>
              <a:rPr lang="en-US" i="0" dirty="0" smtClean="0"/>
              <a:t>) = </a:t>
            </a:r>
            <a:r>
              <a:rPr lang="en-US" dirty="0" smtClean="0"/>
              <a:t>p</a:t>
            </a:r>
            <a:r>
              <a:rPr lang="en-US" i="0" dirty="0" smtClean="0"/>
              <a:t> . </a:t>
            </a:r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3810000" y="3124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3886200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962400" y="2590800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 bwMode="auto">
          <a:xfrm>
            <a:off x="4572000" y="4343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Classical Principle of Indifference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572000" y="1752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4" name="Straight Connector 23"/>
          <p:cNvCxnSpPr>
            <a:endCxn id="20" idx="4"/>
          </p:cNvCxnSpPr>
          <p:nvPr/>
        </p:nvCxnSpPr>
        <p:spPr bwMode="auto">
          <a:xfrm rot="5400000" flipH="1" flipV="1">
            <a:off x="2686050" y="3943350"/>
            <a:ext cx="3962400" cy="38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3048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019800" y="3352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495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048000" y="4343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495800" y="4800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19800" y="4343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3" name="Straight Connector 32"/>
          <p:cNvCxnSpPr>
            <a:endCxn id="26" idx="4"/>
          </p:cNvCxnSpPr>
          <p:nvPr/>
        </p:nvCxnSpPr>
        <p:spPr bwMode="auto">
          <a:xfrm rot="5400000" flipH="1" flipV="1">
            <a:off x="4210050" y="4019550"/>
            <a:ext cx="2362200" cy="1485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5" idx="4"/>
          </p:cNvCxnSpPr>
          <p:nvPr/>
        </p:nvCxnSpPr>
        <p:spPr bwMode="auto">
          <a:xfrm rot="16200000" flipV="1">
            <a:off x="2686050" y="4057650"/>
            <a:ext cx="2362200" cy="1409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5334000" y="4572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6576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" y="1143000"/>
            <a:ext cx="5872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= perspective projection of corners</a:t>
            </a:r>
            <a:endParaRPr lang="en-US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 Principle of Indifference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191000" y="2667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4" name="Straight Connector 23"/>
          <p:cNvCxnSpPr>
            <a:stCxn id="2002949" idx="2"/>
            <a:endCxn id="20" idx="4"/>
          </p:cNvCxnSpPr>
          <p:nvPr/>
        </p:nvCxnSpPr>
        <p:spPr bwMode="auto">
          <a:xfrm rot="5400000" flipH="1">
            <a:off x="2933700" y="4267200"/>
            <a:ext cx="30480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33400" y="1143000"/>
            <a:ext cx="5728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= perspective projection in general</a:t>
            </a:r>
            <a:endParaRPr lang="en-US" b="0" i="0" dirty="0"/>
          </a:p>
        </p:txBody>
      </p:sp>
      <p:sp>
        <p:nvSpPr>
          <p:cNvPr id="36" name="Oval 35"/>
          <p:cNvSpPr/>
          <p:nvPr/>
        </p:nvSpPr>
        <p:spPr bwMode="auto">
          <a:xfrm>
            <a:off x="43434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342900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auto">
          <a:xfrm>
            <a:off x="3128211" y="4451684"/>
            <a:ext cx="2995863" cy="481263"/>
          </a:xfrm>
          <a:custGeom>
            <a:avLst/>
            <a:gdLst>
              <a:gd name="connsiteX0" fmla="*/ 0 w 2995863"/>
              <a:gd name="connsiteY0" fmla="*/ 0 h 481263"/>
              <a:gd name="connsiteX1" fmla="*/ 1479884 w 2995863"/>
              <a:gd name="connsiteY1" fmla="*/ 481263 h 481263"/>
              <a:gd name="connsiteX2" fmla="*/ 2995863 w 2995863"/>
              <a:gd name="connsiteY2" fmla="*/ 36095 h 481263"/>
              <a:gd name="connsiteX3" fmla="*/ 0 w 2995863"/>
              <a:gd name="connsiteY3" fmla="*/ 0 h 48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863" h="481263">
                <a:moveTo>
                  <a:pt x="0" y="0"/>
                </a:moveTo>
                <a:lnTo>
                  <a:pt x="1479884" y="481263"/>
                </a:lnTo>
                <a:lnTo>
                  <a:pt x="2995863" y="360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Bayesian Retractions</a:t>
            </a:r>
          </a:p>
        </p:txBody>
      </p:sp>
      <p:sp>
        <p:nvSpPr>
          <p:cNvPr id="2002947" name="Rectangle 3"/>
          <p:cNvSpPr>
            <a:spLocks noChangeArrowheads="1"/>
          </p:cNvSpPr>
          <p:nvPr/>
        </p:nvSpPr>
        <p:spPr bwMode="auto">
          <a:xfrm>
            <a:off x="304800" y="12954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 bwMode="auto">
          <a:xfrm rot="2714678">
            <a:off x="3566070" y="3413670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>
            <a:off x="4114800" y="2438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5638800" y="3962400"/>
            <a:ext cx="1066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628900" y="3924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152900" y="5448300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495800" y="4495800"/>
            <a:ext cx="228600" cy="228600"/>
          </a:xfrm>
          <a:prstGeom prst="ellipse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191000" y="2667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4" name="Straight Connector 23"/>
          <p:cNvCxnSpPr>
            <a:stCxn id="2002949" idx="2"/>
            <a:endCxn id="20" idx="4"/>
          </p:cNvCxnSpPr>
          <p:nvPr/>
        </p:nvCxnSpPr>
        <p:spPr bwMode="auto">
          <a:xfrm rot="5400000" flipH="1">
            <a:off x="2933700" y="4267200"/>
            <a:ext cx="30480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33400" y="1143000"/>
            <a:ext cx="5750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= shadow of geological retractions</a:t>
            </a:r>
            <a:endParaRPr lang="en-US" b="0" i="0" dirty="0"/>
          </a:p>
        </p:txBody>
      </p:sp>
      <p:sp>
        <p:nvSpPr>
          <p:cNvPr id="36" name="Oval 35"/>
          <p:cNvSpPr/>
          <p:nvPr/>
        </p:nvSpPr>
        <p:spPr bwMode="auto">
          <a:xfrm>
            <a:off x="4343400" y="4495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3429000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876800" y="4419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rot="5400000" flipH="1" flipV="1">
            <a:off x="3543300" y="4076700"/>
            <a:ext cx="28956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5257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7" name="Straight Arrow Connector 26"/>
          <p:cNvCxnSpPr>
            <a:stCxn id="20" idx="7"/>
          </p:cNvCxnSpPr>
          <p:nvPr/>
        </p:nvCxnSpPr>
        <p:spPr bwMode="auto">
          <a:xfrm rot="5400000" flipH="1" flipV="1">
            <a:off x="4386122" y="2438400"/>
            <a:ext cx="262078" cy="26207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724400" y="2438400"/>
            <a:ext cx="53340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 rot="2714678">
            <a:off x="3566069" y="2346869"/>
            <a:ext cx="2133600" cy="2133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572000" y="4495800"/>
            <a:ext cx="304800" cy="76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Bayesian Retractions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1524000" y="1295400"/>
            <a:ext cx="5745480" cy="49530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0" name="Straight Connector 29"/>
          <p:cNvCxnSpPr>
            <a:endCxn id="26" idx="5"/>
          </p:cNvCxnSpPr>
          <p:nvPr/>
        </p:nvCxnSpPr>
        <p:spPr bwMode="auto">
          <a:xfrm flipV="1">
            <a:off x="4419600" y="3771900"/>
            <a:ext cx="141351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6" idx="1"/>
          </p:cNvCxnSpPr>
          <p:nvPr/>
        </p:nvCxnSpPr>
        <p:spPr bwMode="auto">
          <a:xfrm rot="10800000">
            <a:off x="2960370" y="3771900"/>
            <a:ext cx="145923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6" idx="3"/>
          </p:cNvCxnSpPr>
          <p:nvPr/>
        </p:nvCxnSpPr>
        <p:spPr bwMode="auto">
          <a:xfrm rot="5400000">
            <a:off x="3608070" y="5436870"/>
            <a:ext cx="1600200" cy="22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3733800" y="2743200"/>
            <a:ext cx="15240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476500" y="4991100"/>
            <a:ext cx="1981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44196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581400" y="2743200"/>
            <a:ext cx="1524000" cy="1447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6200000" flipH="1">
            <a:off x="4343400" y="4953000"/>
            <a:ext cx="20574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Arrow Connector 68"/>
          <p:cNvCxnSpPr>
            <a:endCxn id="26" idx="1"/>
          </p:cNvCxnSpPr>
          <p:nvPr/>
        </p:nvCxnSpPr>
        <p:spPr bwMode="auto">
          <a:xfrm rot="10800000">
            <a:off x="2960370" y="3771900"/>
            <a:ext cx="1383030" cy="8763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>
            <a:stCxn id="26" idx="1"/>
            <a:endCxn id="26" idx="2"/>
          </p:cNvCxnSpPr>
          <p:nvPr/>
        </p:nvCxnSpPr>
        <p:spPr bwMode="auto">
          <a:xfrm rot="10800000" flipV="1">
            <a:off x="1524000" y="3771900"/>
            <a:ext cx="1436370" cy="2476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Straight Arrow Connector 77"/>
          <p:cNvCxnSpPr>
            <a:stCxn id="26" idx="0"/>
          </p:cNvCxnSpPr>
          <p:nvPr/>
        </p:nvCxnSpPr>
        <p:spPr bwMode="auto">
          <a:xfrm rot="16200000" flipH="1">
            <a:off x="3931920" y="1760220"/>
            <a:ext cx="2438400" cy="15087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3429000" y="3581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cxnSp>
        <p:nvCxnSpPr>
          <p:cNvPr id="86" name="Straight Arrow Connector 85"/>
          <p:cNvCxnSpPr>
            <a:stCxn id="26" idx="5"/>
          </p:cNvCxnSpPr>
          <p:nvPr/>
        </p:nvCxnSpPr>
        <p:spPr bwMode="auto">
          <a:xfrm flipH="1">
            <a:off x="4419600" y="3771900"/>
            <a:ext cx="1413510" cy="8763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724400" y="22860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97" name="TextBox 96"/>
          <p:cNvSpPr txBox="1"/>
          <p:nvPr/>
        </p:nvSpPr>
        <p:spPr>
          <a:xfrm>
            <a:off x="4800600" y="3733800"/>
            <a:ext cx="346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1</a:t>
            </a:r>
            <a:endParaRPr lang="en-US" i="0" dirty="0"/>
          </a:p>
        </p:txBody>
      </p:sp>
      <p:sp>
        <p:nvSpPr>
          <p:cNvPr id="39" name="TextBox 38"/>
          <p:cNvSpPr txBox="1"/>
          <p:nvPr/>
        </p:nvSpPr>
        <p:spPr>
          <a:xfrm>
            <a:off x="2133600" y="5181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“Retraction Cones”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1524000" y="1295400"/>
            <a:ext cx="5745480" cy="49530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0" name="Straight Connector 29"/>
          <p:cNvCxnSpPr>
            <a:endCxn id="26" idx="5"/>
          </p:cNvCxnSpPr>
          <p:nvPr/>
        </p:nvCxnSpPr>
        <p:spPr bwMode="auto">
          <a:xfrm flipV="1">
            <a:off x="4419600" y="3771900"/>
            <a:ext cx="141351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6" idx="1"/>
          </p:cNvCxnSpPr>
          <p:nvPr/>
        </p:nvCxnSpPr>
        <p:spPr bwMode="auto">
          <a:xfrm rot="10800000">
            <a:off x="2960370" y="3771900"/>
            <a:ext cx="145923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6" idx="3"/>
          </p:cNvCxnSpPr>
          <p:nvPr/>
        </p:nvCxnSpPr>
        <p:spPr bwMode="auto">
          <a:xfrm rot="5400000">
            <a:off x="3608070" y="5436870"/>
            <a:ext cx="1600200" cy="22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3733800" y="2743200"/>
            <a:ext cx="15240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476500" y="4991100"/>
            <a:ext cx="1981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44196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581400" y="2743200"/>
            <a:ext cx="1524000" cy="1447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6200000" flipH="1">
            <a:off x="4343400" y="4953000"/>
            <a:ext cx="20574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Freeform 22"/>
          <p:cNvSpPr/>
          <p:nvPr/>
        </p:nvSpPr>
        <p:spPr bwMode="auto">
          <a:xfrm>
            <a:off x="3581400" y="1295400"/>
            <a:ext cx="1648326" cy="2213810"/>
          </a:xfrm>
          <a:custGeom>
            <a:avLst/>
            <a:gdLst>
              <a:gd name="connsiteX0" fmla="*/ 854242 w 1648326"/>
              <a:gd name="connsiteY0" fmla="*/ 2213810 h 2213810"/>
              <a:gd name="connsiteX1" fmla="*/ 0 w 1648326"/>
              <a:gd name="connsiteY1" fmla="*/ 1419726 h 2213810"/>
              <a:gd name="connsiteX2" fmla="*/ 794084 w 1648326"/>
              <a:gd name="connsiteY2" fmla="*/ 0 h 2213810"/>
              <a:gd name="connsiteX3" fmla="*/ 1648326 w 1648326"/>
              <a:gd name="connsiteY3" fmla="*/ 1443789 h 2213810"/>
              <a:gd name="connsiteX4" fmla="*/ 890337 w 1648326"/>
              <a:gd name="connsiteY4" fmla="*/ 2177715 h 221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8326" h="2213810">
                <a:moveTo>
                  <a:pt x="854242" y="2213810"/>
                </a:moveTo>
                <a:lnTo>
                  <a:pt x="0" y="1419726"/>
                </a:lnTo>
                <a:lnTo>
                  <a:pt x="794084" y="0"/>
                </a:lnTo>
                <a:lnTo>
                  <a:pt x="1648326" y="1443789"/>
                </a:lnTo>
                <a:lnTo>
                  <a:pt x="890337" y="2177715"/>
                </a:lnTo>
              </a:path>
            </a:pathLst>
          </a:custGeom>
          <a:solidFill>
            <a:srgbClr val="00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3777916" y="3561347"/>
            <a:ext cx="1335505" cy="1070811"/>
          </a:xfrm>
          <a:custGeom>
            <a:avLst/>
            <a:gdLst>
              <a:gd name="connsiteX0" fmla="*/ 661737 w 1335505"/>
              <a:gd name="connsiteY0" fmla="*/ 0 h 1070811"/>
              <a:gd name="connsiteX1" fmla="*/ 0 w 1335505"/>
              <a:gd name="connsiteY1" fmla="*/ 685800 h 1070811"/>
              <a:gd name="connsiteX2" fmla="*/ 637673 w 1335505"/>
              <a:gd name="connsiteY2" fmla="*/ 1070811 h 1070811"/>
              <a:gd name="connsiteX3" fmla="*/ 1335505 w 1335505"/>
              <a:gd name="connsiteY3" fmla="*/ 661737 h 1070811"/>
              <a:gd name="connsiteX4" fmla="*/ 661737 w 1335505"/>
              <a:gd name="connsiteY4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5505" h="1070811">
                <a:moveTo>
                  <a:pt x="661737" y="0"/>
                </a:moveTo>
                <a:lnTo>
                  <a:pt x="0" y="685800"/>
                </a:lnTo>
                <a:lnTo>
                  <a:pt x="637673" y="1070811"/>
                </a:lnTo>
                <a:lnTo>
                  <a:pt x="1335505" y="661737"/>
                </a:lnTo>
                <a:lnTo>
                  <a:pt x="661737" y="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0" y="2286000"/>
            <a:ext cx="2572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Retraction-free</a:t>
            </a:r>
            <a:endParaRPr lang="en-US" b="0" i="0" dirty="0"/>
          </a:p>
        </p:txBody>
      </p:sp>
      <p:sp>
        <p:nvSpPr>
          <p:cNvPr id="29" name="Rectangle 28"/>
          <p:cNvSpPr/>
          <p:nvPr/>
        </p:nvSpPr>
        <p:spPr>
          <a:xfrm>
            <a:off x="5257800" y="3810000"/>
            <a:ext cx="2563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/>
              <a:t>Pure retraction</a:t>
            </a:r>
            <a:endParaRPr lang="en-US" b="0" i="0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3200400"/>
            <a:ext cx="117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Mixed</a:t>
            </a:r>
            <a:endParaRPr lang="en-US" b="0" i="0" dirty="0"/>
          </a:p>
        </p:txBody>
      </p:sp>
      <p:sp>
        <p:nvSpPr>
          <p:cNvPr id="33" name="TextBox 32"/>
          <p:cNvSpPr txBox="1"/>
          <p:nvPr/>
        </p:nvSpPr>
        <p:spPr>
          <a:xfrm>
            <a:off x="2819400" y="3276600"/>
            <a:ext cx="117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Mixed</a:t>
            </a:r>
            <a:endParaRPr lang="en-US" b="0" i="0" dirty="0"/>
          </a:p>
        </p:txBody>
      </p:sp>
      <p:cxnSp>
        <p:nvCxnSpPr>
          <p:cNvPr id="36" name="Straight Arrow Connector 35"/>
          <p:cNvCxnSpPr>
            <a:stCxn id="27" idx="0"/>
          </p:cNvCxnSpPr>
          <p:nvPr/>
        </p:nvCxnSpPr>
        <p:spPr bwMode="auto">
          <a:xfrm rot="5400000" flipH="1" flipV="1">
            <a:off x="4038600" y="2743200"/>
            <a:ext cx="10668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7" idx="0"/>
          </p:cNvCxnSpPr>
          <p:nvPr/>
        </p:nvCxnSpPr>
        <p:spPr bwMode="auto">
          <a:xfrm rot="16200000" flipV="1">
            <a:off x="3695700" y="2705100"/>
            <a:ext cx="11430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Efficient Bayesian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304800" y="16002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2949" name="Rectangle 5"/>
          <p:cNvSpPr>
            <a:spLocks noChangeArrowheads="1"/>
          </p:cNvSpPr>
          <p:nvPr/>
        </p:nvSpPr>
        <p:spPr bwMode="auto">
          <a:xfrm>
            <a:off x="304800" y="12954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66800" lvl="1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1524000" y="1295400"/>
            <a:ext cx="5745480" cy="49530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0" name="Straight Connector 29"/>
          <p:cNvCxnSpPr>
            <a:endCxn id="26" idx="5"/>
          </p:cNvCxnSpPr>
          <p:nvPr/>
        </p:nvCxnSpPr>
        <p:spPr bwMode="auto">
          <a:xfrm flipV="1">
            <a:off x="4419600" y="3771900"/>
            <a:ext cx="141351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26" idx="1"/>
          </p:cNvCxnSpPr>
          <p:nvPr/>
        </p:nvCxnSpPr>
        <p:spPr bwMode="auto">
          <a:xfrm rot="10800000">
            <a:off x="2960370" y="3771900"/>
            <a:ext cx="1459230" cy="87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26" idx="3"/>
          </p:cNvCxnSpPr>
          <p:nvPr/>
        </p:nvCxnSpPr>
        <p:spPr bwMode="auto">
          <a:xfrm rot="5400000">
            <a:off x="3608070" y="5436870"/>
            <a:ext cx="1600200" cy="22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3733800" y="2743200"/>
            <a:ext cx="15240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476500" y="4991100"/>
            <a:ext cx="1981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4419600" y="4876800"/>
            <a:ext cx="2057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3581400" y="2743200"/>
            <a:ext cx="1524000" cy="1447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6200000" flipH="1">
            <a:off x="4343400" y="4953000"/>
            <a:ext cx="20574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rot="10800000" flipV="1">
            <a:off x="2590800" y="4724400"/>
            <a:ext cx="1752600" cy="1066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 flipH="1" flipV="1">
            <a:off x="2171700" y="4457700"/>
            <a:ext cx="1600200" cy="762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rot="16200000" flipV="1">
            <a:off x="4328319" y="1386681"/>
            <a:ext cx="639762" cy="304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16200000" flipH="1">
            <a:off x="4133850" y="1733550"/>
            <a:ext cx="2362200" cy="1333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rot="16200000" flipH="1">
            <a:off x="5581650" y="4248150"/>
            <a:ext cx="2362200" cy="13335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2743200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84" name="TextBox 83"/>
          <p:cNvSpPr txBox="1"/>
          <p:nvPr/>
        </p:nvSpPr>
        <p:spPr>
          <a:xfrm>
            <a:off x="3810000" y="2438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 rot="5400000" flipH="1" flipV="1">
            <a:off x="3162300" y="2324100"/>
            <a:ext cx="1828800" cy="1447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362200" y="4419600"/>
            <a:ext cx="620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&lt;1</a:t>
            </a:r>
            <a:endParaRPr lang="en-US" i="0" dirty="0"/>
          </a:p>
        </p:txBody>
      </p:sp>
      <p:sp>
        <p:nvSpPr>
          <p:cNvPr id="96" name="TextBox 95"/>
          <p:cNvSpPr txBox="1"/>
          <p:nvPr/>
        </p:nvSpPr>
        <p:spPr>
          <a:xfrm>
            <a:off x="4191000" y="1524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sp>
        <p:nvSpPr>
          <p:cNvPr id="97" name="TextBox 96"/>
          <p:cNvSpPr txBox="1"/>
          <p:nvPr/>
        </p:nvSpPr>
        <p:spPr>
          <a:xfrm>
            <a:off x="5410200" y="2057400"/>
            <a:ext cx="620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&lt;1</a:t>
            </a:r>
            <a:endParaRPr lang="en-US" i="0" dirty="0"/>
          </a:p>
        </p:txBody>
      </p:sp>
      <p:sp>
        <p:nvSpPr>
          <p:cNvPr id="98" name="TextBox 97"/>
          <p:cNvSpPr txBox="1"/>
          <p:nvPr/>
        </p:nvSpPr>
        <p:spPr>
          <a:xfrm>
            <a:off x="6934200" y="4572000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0" dirty="0" smtClean="0"/>
              <a:t>0</a:t>
            </a:r>
            <a:endParaRPr lang="en-US" i="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 flipH="1" flipV="1">
            <a:off x="1905000" y="2743200"/>
            <a:ext cx="3657600" cy="2286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More Victories for Simplicity</a:t>
            </a:r>
            <a:endParaRPr lang="en-US" sz="2400" dirty="0" smtClean="0"/>
          </a:p>
        </p:txBody>
      </p:sp>
      <p:sp>
        <p:nvSpPr>
          <p:cNvPr id="1853492" name="Rectangle 52"/>
          <p:cNvSpPr>
            <a:spLocks noChangeArrowheads="1"/>
          </p:cNvSpPr>
          <p:nvPr/>
        </p:nvSpPr>
        <p:spPr bwMode="auto">
          <a:xfrm>
            <a:off x="304800" y="1371600"/>
            <a:ext cx="8610600" cy="531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universal gravitation vs. divided cosmos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wave theory of light vs. particles and </a:t>
            </a:r>
            <a:r>
              <a:rPr lang="en-US" sz="3200" b="0" i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aether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oxygen vs. phlogiston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natural selection vs. special creation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special relativity vs. classical </a:t>
            </a: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electrodynamics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Dirac’s equation</a:t>
            </a:r>
            <a:endParaRPr lang="en-US" sz="3200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chaos vs. infinite series of random variables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320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320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2291" name="Oval 78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2292" name="AutoShape 81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2293" name="AutoShape 82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4069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An indicator must be </a:t>
            </a:r>
            <a:r>
              <a:rPr lang="en-US" dirty="0" smtClean="0">
                <a:solidFill>
                  <a:schemeClr val="hlink"/>
                </a:solidFill>
              </a:rPr>
              <a:t>sensitive</a:t>
            </a:r>
            <a:r>
              <a:rPr lang="en-US" dirty="0" smtClean="0"/>
              <a:t> to what it indicates.</a:t>
            </a:r>
          </a:p>
        </p:txBody>
      </p:sp>
      <p:sp>
        <p:nvSpPr>
          <p:cNvPr id="12295" name="Text Box 86"/>
          <p:cNvSpPr txBox="1">
            <a:spLocks noChangeArrowheads="1"/>
          </p:cNvSpPr>
          <p:nvPr/>
        </p:nvSpPr>
        <p:spPr bwMode="auto">
          <a:xfrm>
            <a:off x="3886200" y="31242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3316" name="AutoShape 5"/>
          <p:cNvSpPr>
            <a:spLocks noChangeArrowheads="1"/>
          </p:cNvSpPr>
          <p:nvPr/>
        </p:nvSpPr>
        <p:spPr bwMode="auto">
          <a:xfrm rot="2545806">
            <a:off x="4651375" y="4386263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3317" name="AutoShape 6"/>
          <p:cNvSpPr>
            <a:spLocks noChangeArrowheads="1"/>
          </p:cNvSpPr>
          <p:nvPr/>
        </p:nvSpPr>
        <p:spPr bwMode="auto">
          <a:xfrm rot="2545806" flipV="1">
            <a:off x="4033838" y="506095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50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An indicator must be </a:t>
            </a:r>
            <a:r>
              <a:rPr lang="en-US" dirty="0" smtClean="0">
                <a:solidFill>
                  <a:schemeClr val="hlink"/>
                </a:solidFill>
              </a:rPr>
              <a:t>sensitive</a:t>
            </a:r>
            <a:r>
              <a:rPr lang="en-US" dirty="0" smtClean="0"/>
              <a:t> to what it indicates.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6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But Ockham’s razor </a:t>
            </a:r>
            <a:r>
              <a:rPr lang="en-US" smtClean="0">
                <a:solidFill>
                  <a:schemeClr val="hlink"/>
                </a:solidFill>
              </a:rPr>
              <a:t>always</a:t>
            </a:r>
            <a:r>
              <a:rPr lang="en-US" smtClean="0"/>
              <a:t> points at simplicity.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3886200" y="31242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69"/>
          <p:cNvSpPr>
            <a:spLocks/>
          </p:cNvSpPr>
          <p:nvPr/>
        </p:nvSpPr>
        <p:spPr bwMode="auto">
          <a:xfrm>
            <a:off x="914400" y="3079750"/>
            <a:ext cx="3352800" cy="2787650"/>
          </a:xfrm>
          <a:custGeom>
            <a:avLst/>
            <a:gdLst>
              <a:gd name="T0" fmla="*/ 0 w 2112"/>
              <a:gd name="T1" fmla="*/ 1276 h 1756"/>
              <a:gd name="T2" fmla="*/ 272 w 2112"/>
              <a:gd name="T3" fmla="*/ 37 h 1756"/>
              <a:gd name="T4" fmla="*/ 546 w 2112"/>
              <a:gd name="T5" fmla="*/ 1500 h 1756"/>
              <a:gd name="T6" fmla="*/ 672 w 2112"/>
              <a:gd name="T7" fmla="*/ 508 h 1756"/>
              <a:gd name="T8" fmla="*/ 1296 w 2112"/>
              <a:gd name="T9" fmla="*/ 940 h 1756"/>
              <a:gd name="T10" fmla="*/ 1680 w 2112"/>
              <a:gd name="T11" fmla="*/ 1324 h 1756"/>
              <a:gd name="T12" fmla="*/ 2112 w 2112"/>
              <a:gd name="T13" fmla="*/ 1756 h 17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12"/>
              <a:gd name="T22" fmla="*/ 0 h 1756"/>
              <a:gd name="T23" fmla="*/ 2112 w 2112"/>
              <a:gd name="T24" fmla="*/ 1756 h 17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12" h="1756">
                <a:moveTo>
                  <a:pt x="0" y="1276"/>
                </a:moveTo>
                <a:cubicBezTo>
                  <a:pt x="45" y="1070"/>
                  <a:pt x="181" y="0"/>
                  <a:pt x="272" y="37"/>
                </a:cubicBezTo>
                <a:cubicBezTo>
                  <a:pt x="363" y="74"/>
                  <a:pt x="479" y="1422"/>
                  <a:pt x="546" y="1500"/>
                </a:cubicBezTo>
                <a:cubicBezTo>
                  <a:pt x="613" y="1578"/>
                  <a:pt x="547" y="601"/>
                  <a:pt x="672" y="508"/>
                </a:cubicBezTo>
                <a:cubicBezTo>
                  <a:pt x="797" y="415"/>
                  <a:pt x="1128" y="804"/>
                  <a:pt x="1296" y="940"/>
                </a:cubicBezTo>
                <a:cubicBezTo>
                  <a:pt x="1464" y="1076"/>
                  <a:pt x="1544" y="1188"/>
                  <a:pt x="1680" y="1324"/>
                </a:cubicBezTo>
                <a:cubicBezTo>
                  <a:pt x="1816" y="1460"/>
                  <a:pt x="1964" y="1608"/>
                  <a:pt x="2112" y="1756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Freeform 66"/>
          <p:cNvSpPr>
            <a:spLocks/>
          </p:cNvSpPr>
          <p:nvPr/>
        </p:nvSpPr>
        <p:spPr bwMode="auto">
          <a:xfrm>
            <a:off x="838200" y="2427288"/>
            <a:ext cx="2379663" cy="3386137"/>
          </a:xfrm>
          <a:custGeom>
            <a:avLst/>
            <a:gdLst>
              <a:gd name="T0" fmla="*/ 0 w 1499"/>
              <a:gd name="T1" fmla="*/ 1735 h 2133"/>
              <a:gd name="T2" fmla="*/ 366 w 1499"/>
              <a:gd name="T3" fmla="*/ 951 h 2133"/>
              <a:gd name="T4" fmla="*/ 1022 w 1499"/>
              <a:gd name="T5" fmla="*/ 1975 h 2133"/>
              <a:gd name="T6" fmla="*/ 1499 w 1499"/>
              <a:gd name="T7" fmla="*/ 0 h 2133"/>
              <a:gd name="T8" fmla="*/ 0 60000 65536"/>
              <a:gd name="T9" fmla="*/ 0 60000 65536"/>
              <a:gd name="T10" fmla="*/ 0 60000 65536"/>
              <a:gd name="T11" fmla="*/ 0 60000 65536"/>
              <a:gd name="T12" fmla="*/ 0 w 1499"/>
              <a:gd name="T13" fmla="*/ 0 h 2133"/>
              <a:gd name="T14" fmla="*/ 1499 w 1499"/>
              <a:gd name="T15" fmla="*/ 2133 h 21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9" h="2133">
                <a:moveTo>
                  <a:pt x="0" y="1735"/>
                </a:moveTo>
                <a:cubicBezTo>
                  <a:pt x="61" y="1604"/>
                  <a:pt x="196" y="911"/>
                  <a:pt x="366" y="951"/>
                </a:cubicBezTo>
                <a:cubicBezTo>
                  <a:pt x="536" y="991"/>
                  <a:pt x="833" y="2133"/>
                  <a:pt x="1022" y="1975"/>
                </a:cubicBezTo>
                <a:cubicBezTo>
                  <a:pt x="1211" y="1817"/>
                  <a:pt x="1400" y="411"/>
                  <a:pt x="1499" y="0"/>
                </a:cubicBezTo>
              </a:path>
            </a:pathLst>
          </a:custGeom>
          <a:noFill/>
          <a:ln w="381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63"/>
          <p:cNvSpPr>
            <a:spLocks noChangeShapeType="1"/>
          </p:cNvSpPr>
          <p:nvPr/>
        </p:nvSpPr>
        <p:spPr bwMode="auto">
          <a:xfrm flipV="1">
            <a:off x="838200" y="3962400"/>
            <a:ext cx="327660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Theoretical </a:t>
            </a:r>
            <a:r>
              <a:rPr lang="en-US" sz="4000" dirty="0" err="1" smtClean="0"/>
              <a:t>Underdetermination</a:t>
            </a:r>
            <a:endParaRPr lang="en-US" sz="4000" dirty="0" smtClean="0"/>
          </a:p>
        </p:txBody>
      </p:sp>
      <p:sp>
        <p:nvSpPr>
          <p:cNvPr id="4102" name="Text Box 37"/>
          <p:cNvSpPr txBox="1">
            <a:spLocks noChangeArrowheads="1"/>
          </p:cNvSpPr>
          <p:nvPr/>
        </p:nvSpPr>
        <p:spPr bwMode="auto">
          <a:xfrm>
            <a:off x="5715000" y="4495800"/>
            <a:ext cx="574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/>
              <a:t>???</a:t>
            </a:r>
          </a:p>
        </p:txBody>
      </p:sp>
      <p:grpSp>
        <p:nvGrpSpPr>
          <p:cNvPr id="4103" name="Group 39"/>
          <p:cNvGrpSpPr>
            <a:grpSpLocks/>
          </p:cNvGrpSpPr>
          <p:nvPr/>
        </p:nvGrpSpPr>
        <p:grpSpPr bwMode="auto">
          <a:xfrm>
            <a:off x="5334000" y="5029200"/>
            <a:ext cx="1371600" cy="1219200"/>
            <a:chOff x="3504" y="3216"/>
            <a:chExt cx="864" cy="768"/>
          </a:xfrm>
        </p:grpSpPr>
        <p:sp>
          <p:nvSpPr>
            <p:cNvPr id="4107" name="Rectangle 40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Rectangle 41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42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43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Oval 44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Oval 45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13" name="Group 46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4122" name="Oval 47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Oval 48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4" name="Group 49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4120" name="Oval 50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Oval 51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5" name="Oval 52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Oval 53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Oval 54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Oval 55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56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4" name="Oval 60"/>
          <p:cNvSpPr>
            <a:spLocks noChangeArrowheads="1"/>
          </p:cNvSpPr>
          <p:nvPr/>
        </p:nvSpPr>
        <p:spPr bwMode="auto">
          <a:xfrm>
            <a:off x="762000" y="5029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61"/>
          <p:cNvSpPr>
            <a:spLocks noChangeArrowheads="1"/>
          </p:cNvSpPr>
          <p:nvPr/>
        </p:nvSpPr>
        <p:spPr bwMode="auto">
          <a:xfrm>
            <a:off x="17526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62"/>
          <p:cNvSpPr>
            <a:spLocks noChangeArrowheads="1"/>
          </p:cNvSpPr>
          <p:nvPr/>
        </p:nvSpPr>
        <p:spPr bwMode="auto">
          <a:xfrm>
            <a:off x="27432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" name="Group 311"/>
          <p:cNvGrpSpPr>
            <a:grpSpLocks/>
          </p:cNvGrpSpPr>
          <p:nvPr/>
        </p:nvGrpSpPr>
        <p:grpSpPr bwMode="auto">
          <a:xfrm rot="1833914">
            <a:off x="1550518" y="2658432"/>
            <a:ext cx="1143000" cy="1016000"/>
            <a:chOff x="2256" y="1584"/>
            <a:chExt cx="1059" cy="912"/>
          </a:xfrm>
        </p:grpSpPr>
        <p:sp>
          <p:nvSpPr>
            <p:cNvPr id="29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47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45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Text Box 37"/>
          <p:cNvSpPr txBox="1">
            <a:spLocks noChangeArrowheads="1"/>
          </p:cNvSpPr>
          <p:nvPr/>
        </p:nvSpPr>
        <p:spPr bwMode="auto">
          <a:xfrm>
            <a:off x="838200" y="2133600"/>
            <a:ext cx="37114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 smtClean="0"/>
              <a:t>I dare you to choose one!</a:t>
            </a:r>
            <a:endParaRPr lang="en-US" sz="28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5365" name="AutoShape 6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7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But Ockham’s razor </a:t>
            </a:r>
            <a:r>
              <a:rPr lang="en-US" smtClean="0">
                <a:solidFill>
                  <a:schemeClr val="hlink"/>
                </a:solidFill>
              </a:rPr>
              <a:t>always</a:t>
            </a:r>
            <a:r>
              <a:rPr lang="en-US" smtClean="0"/>
              <a:t> points at simplicity.</a:t>
            </a: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Puzzle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3200400" y="38862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4343400" y="42672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flipV="1">
            <a:off x="4343400" y="51816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2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How can a broken compass help you find something unless you already know where it is?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 rot="2700000">
            <a:off x="3619500" y="51435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 rot="-1982277">
            <a:off x="3810000" y="50292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410200" y="3657600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Metaphysicians for Ockham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191000" y="3581400"/>
            <a:ext cx="1092200" cy="1371600"/>
            <a:chOff x="4560" y="912"/>
            <a:chExt cx="764" cy="960"/>
          </a:xfrm>
        </p:grpSpPr>
        <p:sp>
          <p:nvSpPr>
            <p:cNvPr id="59" name="Rectangle 26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1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32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33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34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35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36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37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42 h 768"/>
                <a:gd name="T2" fmla="*/ 0 w 864"/>
                <a:gd name="T3" fmla="*/ 189 h 768"/>
                <a:gd name="T4" fmla="*/ 54 w 864"/>
                <a:gd name="T5" fmla="*/ 168 h 768"/>
                <a:gd name="T6" fmla="*/ 54 w 864"/>
                <a:gd name="T7" fmla="*/ 315 h 768"/>
                <a:gd name="T8" fmla="*/ 109 w 864"/>
                <a:gd name="T9" fmla="*/ 336 h 768"/>
                <a:gd name="T10" fmla="*/ 145 w 864"/>
                <a:gd name="T11" fmla="*/ 315 h 768"/>
                <a:gd name="T12" fmla="*/ 163 w 864"/>
                <a:gd name="T13" fmla="*/ 336 h 768"/>
                <a:gd name="T14" fmla="*/ 180 w 864"/>
                <a:gd name="T15" fmla="*/ 294 h 768"/>
                <a:gd name="T16" fmla="*/ 199 w 864"/>
                <a:gd name="T17" fmla="*/ 336 h 768"/>
                <a:gd name="T18" fmla="*/ 217 w 864"/>
                <a:gd name="T19" fmla="*/ 315 h 768"/>
                <a:gd name="T20" fmla="*/ 235 w 864"/>
                <a:gd name="T21" fmla="*/ 336 h 768"/>
                <a:gd name="T22" fmla="*/ 271 w 864"/>
                <a:gd name="T23" fmla="*/ 147 h 768"/>
                <a:gd name="T24" fmla="*/ 325 w 864"/>
                <a:gd name="T25" fmla="*/ 210 h 768"/>
                <a:gd name="T26" fmla="*/ 325 w 864"/>
                <a:gd name="T27" fmla="*/ 63 h 768"/>
                <a:gd name="T28" fmla="*/ 235 w 864"/>
                <a:gd name="T29" fmla="*/ 126 h 768"/>
                <a:gd name="T30" fmla="*/ 271 w 864"/>
                <a:gd name="T31" fmla="*/ 84 h 768"/>
                <a:gd name="T32" fmla="*/ 199 w 864"/>
                <a:gd name="T33" fmla="*/ 21 h 768"/>
                <a:gd name="T34" fmla="*/ 109 w 864"/>
                <a:gd name="T35" fmla="*/ 0 h 768"/>
                <a:gd name="T36" fmla="*/ 72 w 864"/>
                <a:gd name="T37" fmla="*/ 42 h 768"/>
                <a:gd name="T38" fmla="*/ 72 w 864"/>
                <a:gd name="T39" fmla="*/ 84 h 768"/>
                <a:gd name="T40" fmla="*/ 0 w 864"/>
                <a:gd name="T41" fmla="*/ 42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Oval 39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/>
            </a:p>
          </p:txBody>
        </p:sp>
        <p:grpSp>
          <p:nvGrpSpPr>
            <p:cNvPr id="3" name="Group 40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82" name="Oval 4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4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43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80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" name="Rectangle 46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47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Oval 49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 rot="-287336">
            <a:off x="3200400" y="4038600"/>
            <a:ext cx="1066800" cy="946150"/>
            <a:chOff x="2256" y="1584"/>
            <a:chExt cx="1059" cy="912"/>
          </a:xfrm>
        </p:grpSpPr>
        <p:sp>
          <p:nvSpPr>
            <p:cNvPr id="85" name="Freeform 5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39 w 528"/>
                <a:gd name="T1" fmla="*/ 384 h 448"/>
                <a:gd name="T2" fmla="*/ 7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Rectangle 5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5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5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5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5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5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5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AutoShape 6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3" name="Oval 6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Oval 6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1" name="Oval 6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Oval 6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" name="Oval 6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6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6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7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" name="TextBox 50"/>
          <p:cNvSpPr txBox="1">
            <a:spLocks noChangeArrowheads="1"/>
          </p:cNvSpPr>
          <p:nvPr/>
        </p:nvSpPr>
        <p:spPr bwMode="auto">
          <a:xfrm>
            <a:off x="2362200" y="2971800"/>
            <a:ext cx="60723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 smtClean="0"/>
              <a:t>Somehow, I don’t like the sound of that…</a:t>
            </a:r>
            <a:endParaRPr lang="en-US" sz="2800" b="0" i="0" dirty="0"/>
          </a:p>
        </p:txBody>
      </p:sp>
      <p:cxnSp>
        <p:nvCxnSpPr>
          <p:cNvPr id="106" name="Straight Connector 53"/>
          <p:cNvCxnSpPr>
            <a:cxnSpLocks noChangeShapeType="1"/>
          </p:cNvCxnSpPr>
          <p:nvPr/>
        </p:nvCxnSpPr>
        <p:spPr bwMode="auto">
          <a:xfrm rot="16200000" flipH="1">
            <a:off x="4280525" y="3491876"/>
            <a:ext cx="394457" cy="26870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Information Channel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0" y="3505200"/>
            <a:ext cx="2472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Simplicity bias</a:t>
            </a:r>
            <a:endParaRPr lang="en-US" b="0" i="0" dirty="0"/>
          </a:p>
        </p:txBody>
      </p:sp>
      <p:sp>
        <p:nvSpPr>
          <p:cNvPr id="56" name="TextBox 55"/>
          <p:cNvSpPr txBox="1"/>
          <p:nvPr/>
        </p:nvSpPr>
        <p:spPr>
          <a:xfrm>
            <a:off x="6172200" y="3505200"/>
            <a:ext cx="2326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Simple reality</a:t>
            </a:r>
            <a:endParaRPr lang="en-US" b="0" i="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3200400" y="3810000"/>
            <a:ext cx="28956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895600" y="4953000"/>
            <a:ext cx="35846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Mystical vision</a:t>
            </a:r>
          </a:p>
          <a:p>
            <a:r>
              <a:rPr lang="en-US" dirty="0" smtClean="0"/>
              <a:t>Natural selection??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Pre-established Harmony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0" y="3505200"/>
            <a:ext cx="2472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Simplicity bias</a:t>
            </a:r>
            <a:endParaRPr lang="en-US" b="0" i="0" dirty="0"/>
          </a:p>
        </p:txBody>
      </p:sp>
      <p:sp>
        <p:nvSpPr>
          <p:cNvPr id="56" name="TextBox 55"/>
          <p:cNvSpPr txBox="1"/>
          <p:nvPr/>
        </p:nvSpPr>
        <p:spPr>
          <a:xfrm>
            <a:off x="6172200" y="3505200"/>
            <a:ext cx="2326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Simple reality</a:t>
            </a:r>
            <a:endParaRPr lang="en-US" b="0" i="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2971800" y="3048000"/>
            <a:ext cx="1371600" cy="533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rot="10800000">
            <a:off x="4724400" y="3048000"/>
            <a:ext cx="1524000" cy="533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4267200" y="2590800"/>
            <a:ext cx="510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Idealism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5800" y="3505200"/>
            <a:ext cx="2472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Simplicity bias</a:t>
            </a:r>
            <a:endParaRPr lang="en-US" b="0" i="0" dirty="0"/>
          </a:p>
        </p:txBody>
      </p:sp>
      <p:sp>
        <p:nvSpPr>
          <p:cNvPr id="56" name="TextBox 55"/>
          <p:cNvSpPr txBox="1"/>
          <p:nvPr/>
        </p:nvSpPr>
        <p:spPr>
          <a:xfrm>
            <a:off x="6172200" y="3505200"/>
            <a:ext cx="2326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 smtClean="0"/>
              <a:t>Simple reality</a:t>
            </a:r>
            <a:endParaRPr lang="en-US" b="0" i="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3200400" y="3810000"/>
            <a:ext cx="28956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Metaphysicians for Ockham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191000" y="3581400"/>
            <a:ext cx="1092200" cy="1371600"/>
            <a:chOff x="4560" y="912"/>
            <a:chExt cx="764" cy="960"/>
          </a:xfrm>
        </p:grpSpPr>
        <p:sp>
          <p:nvSpPr>
            <p:cNvPr id="59" name="Rectangle 26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1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32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33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34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35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36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37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42 h 768"/>
                <a:gd name="T2" fmla="*/ 0 w 864"/>
                <a:gd name="T3" fmla="*/ 189 h 768"/>
                <a:gd name="T4" fmla="*/ 54 w 864"/>
                <a:gd name="T5" fmla="*/ 168 h 768"/>
                <a:gd name="T6" fmla="*/ 54 w 864"/>
                <a:gd name="T7" fmla="*/ 315 h 768"/>
                <a:gd name="T8" fmla="*/ 109 w 864"/>
                <a:gd name="T9" fmla="*/ 336 h 768"/>
                <a:gd name="T10" fmla="*/ 145 w 864"/>
                <a:gd name="T11" fmla="*/ 315 h 768"/>
                <a:gd name="T12" fmla="*/ 163 w 864"/>
                <a:gd name="T13" fmla="*/ 336 h 768"/>
                <a:gd name="T14" fmla="*/ 180 w 864"/>
                <a:gd name="T15" fmla="*/ 294 h 768"/>
                <a:gd name="T16" fmla="*/ 199 w 864"/>
                <a:gd name="T17" fmla="*/ 336 h 768"/>
                <a:gd name="T18" fmla="*/ 217 w 864"/>
                <a:gd name="T19" fmla="*/ 315 h 768"/>
                <a:gd name="T20" fmla="*/ 235 w 864"/>
                <a:gd name="T21" fmla="*/ 336 h 768"/>
                <a:gd name="T22" fmla="*/ 271 w 864"/>
                <a:gd name="T23" fmla="*/ 147 h 768"/>
                <a:gd name="T24" fmla="*/ 325 w 864"/>
                <a:gd name="T25" fmla="*/ 210 h 768"/>
                <a:gd name="T26" fmla="*/ 325 w 864"/>
                <a:gd name="T27" fmla="*/ 63 h 768"/>
                <a:gd name="T28" fmla="*/ 235 w 864"/>
                <a:gd name="T29" fmla="*/ 126 h 768"/>
                <a:gd name="T30" fmla="*/ 271 w 864"/>
                <a:gd name="T31" fmla="*/ 84 h 768"/>
                <a:gd name="T32" fmla="*/ 199 w 864"/>
                <a:gd name="T33" fmla="*/ 21 h 768"/>
                <a:gd name="T34" fmla="*/ 109 w 864"/>
                <a:gd name="T35" fmla="*/ 0 h 768"/>
                <a:gd name="T36" fmla="*/ 72 w 864"/>
                <a:gd name="T37" fmla="*/ 42 h 768"/>
                <a:gd name="T38" fmla="*/ 72 w 864"/>
                <a:gd name="T39" fmla="*/ 84 h 768"/>
                <a:gd name="T40" fmla="*/ 0 w 864"/>
                <a:gd name="T41" fmla="*/ 42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Oval 39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/>
            </a:p>
          </p:txBody>
        </p:sp>
        <p:grpSp>
          <p:nvGrpSpPr>
            <p:cNvPr id="3" name="Group 40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82" name="Oval 4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4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43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80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" name="Rectangle 46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47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Oval 49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 rot="-287336">
            <a:off x="3200400" y="4038600"/>
            <a:ext cx="1066800" cy="946150"/>
            <a:chOff x="2256" y="1584"/>
            <a:chExt cx="1059" cy="912"/>
          </a:xfrm>
        </p:grpSpPr>
        <p:sp>
          <p:nvSpPr>
            <p:cNvPr id="85" name="Freeform 5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39 w 528"/>
                <a:gd name="T1" fmla="*/ 384 h 448"/>
                <a:gd name="T2" fmla="*/ 7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Rectangle 5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5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5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5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5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5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5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AutoShape 6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3" name="Oval 6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Oval 6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1" name="Oval 6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Oval 6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" name="Oval 6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6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6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7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" name="TextBox 50"/>
          <p:cNvSpPr txBox="1">
            <a:spLocks noChangeArrowheads="1"/>
          </p:cNvSpPr>
          <p:nvPr/>
        </p:nvSpPr>
        <p:spPr bwMode="auto">
          <a:xfrm>
            <a:off x="381000" y="2286000"/>
            <a:ext cx="871879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 smtClean="0"/>
              <a:t>So before you can use your razor to eliminate</a:t>
            </a:r>
          </a:p>
          <a:p>
            <a:r>
              <a:rPr lang="en-US" sz="2800" b="0" i="0" dirty="0" smtClean="0"/>
              <a:t>Metaphysical causes, you have to assume metaphysical causes.</a:t>
            </a:r>
            <a:endParaRPr lang="en-US" sz="2800" b="0" i="0" dirty="0"/>
          </a:p>
        </p:txBody>
      </p:sp>
      <p:cxnSp>
        <p:nvCxnSpPr>
          <p:cNvPr id="106" name="Straight Connector 53"/>
          <p:cNvCxnSpPr>
            <a:cxnSpLocks noChangeShapeType="1"/>
          </p:cNvCxnSpPr>
          <p:nvPr/>
        </p:nvCxnSpPr>
        <p:spPr bwMode="auto">
          <a:xfrm rot="16200000" flipH="1">
            <a:off x="3505201" y="3657599"/>
            <a:ext cx="457202" cy="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458200" cy="1219200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4800" dirty="0" smtClean="0"/>
              <a:t>Theoretical “Virtues”</a:t>
            </a:r>
          </a:p>
        </p:txBody>
      </p:sp>
      <p:sp>
        <p:nvSpPr>
          <p:cNvPr id="1825849" name="Rectangle 57"/>
          <p:cNvSpPr>
            <a:spLocks noChangeArrowheads="1"/>
          </p:cNvSpPr>
          <p:nvPr/>
        </p:nvSpPr>
        <p:spPr bwMode="auto">
          <a:xfrm>
            <a:off x="228600" y="1600200"/>
            <a:ext cx="8534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60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Simpler theories: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Are more unified;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Explain better;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+mj-lt"/>
              <a:buAutoNum type="arabicPeriod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Are more falsifiable.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3600" b="0" i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 truth might </a:t>
            </a: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be virtuous.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3600" b="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Wishful thinking</a:t>
            </a:r>
            <a:r>
              <a:rPr lang="en-US" sz="3600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to assume otherwise.</a:t>
            </a:r>
          </a:p>
          <a:p>
            <a:pPr marL="742950" indent="-74295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3600" b="0" i="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458200" cy="1219200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4800" dirty="0" smtClean="0"/>
              <a:t>Statistical Explanations</a:t>
            </a:r>
          </a:p>
        </p:txBody>
      </p:sp>
      <p:sp>
        <p:nvSpPr>
          <p:cNvPr id="1825849" name="Rectangle 57"/>
          <p:cNvSpPr>
            <a:spLocks noChangeArrowheads="1"/>
          </p:cNvSpPr>
          <p:nvPr/>
        </p:nvSpPr>
        <p:spPr bwMode="auto">
          <a:xfrm>
            <a:off x="228600" y="1600200"/>
            <a:ext cx="8534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60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Prior Simplicity Bias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b="0" i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Bayes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BIC, MDL, MML, etc.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360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Risk Minimization</a:t>
            </a:r>
          </a:p>
          <a:p>
            <a:pPr marL="990600" lvl="1" indent="-533400" eaLnBrk="1" hangingPunct="1">
              <a:spcBef>
                <a:spcPct val="20000"/>
              </a:spcBef>
              <a:buClr>
                <a:schemeClr val="accent2"/>
              </a:buClr>
              <a:buSzPct val="70000"/>
              <a:defRPr/>
            </a:pPr>
            <a:r>
              <a:rPr lang="en-US" sz="2800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SRM, AIC, cross-validation,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801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Prior Simplicity Bias</a:t>
            </a:r>
          </a:p>
        </p:txBody>
      </p:sp>
      <p:grpSp>
        <p:nvGrpSpPr>
          <p:cNvPr id="18435" name="Group 5"/>
          <p:cNvGrpSpPr>
            <a:grpSpLocks/>
          </p:cNvGrpSpPr>
          <p:nvPr/>
        </p:nvGrpSpPr>
        <p:grpSpPr bwMode="auto">
          <a:xfrm>
            <a:off x="3124200" y="4648200"/>
            <a:ext cx="1212850" cy="1524000"/>
            <a:chOff x="2880" y="2826"/>
            <a:chExt cx="768" cy="966"/>
          </a:xfrm>
        </p:grpSpPr>
        <p:sp>
          <p:nvSpPr>
            <p:cNvPr id="18457" name="Rectangle 6"/>
            <p:cNvSpPr>
              <a:spLocks noChangeArrowheads="1"/>
            </p:cNvSpPr>
            <p:nvPr/>
          </p:nvSpPr>
          <p:spPr bwMode="auto">
            <a:xfrm rot="1447567">
              <a:off x="2935" y="2833"/>
              <a:ext cx="70" cy="295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Rectangle 7"/>
            <p:cNvSpPr>
              <a:spLocks noChangeArrowheads="1"/>
            </p:cNvSpPr>
            <p:nvPr/>
          </p:nvSpPr>
          <p:spPr bwMode="auto">
            <a:xfrm rot="1447567">
              <a:off x="2936" y="2826"/>
              <a:ext cx="35" cy="29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Line 8"/>
            <p:cNvSpPr>
              <a:spLocks noChangeShapeType="1"/>
            </p:cNvSpPr>
            <p:nvPr/>
          </p:nvSpPr>
          <p:spPr bwMode="auto">
            <a:xfrm rot="1447567">
              <a:off x="2916" y="3128"/>
              <a:ext cx="18" cy="121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Rectangle 9"/>
            <p:cNvSpPr>
              <a:spLocks noChangeArrowheads="1"/>
            </p:cNvSpPr>
            <p:nvPr/>
          </p:nvSpPr>
          <p:spPr bwMode="auto">
            <a:xfrm rot="1879721">
              <a:off x="2915" y="3319"/>
              <a:ext cx="278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Rectangle 10"/>
            <p:cNvSpPr>
              <a:spLocks noChangeArrowheads="1"/>
            </p:cNvSpPr>
            <p:nvPr/>
          </p:nvSpPr>
          <p:spPr bwMode="auto">
            <a:xfrm rot="-2120236">
              <a:off x="3333" y="3362"/>
              <a:ext cx="278" cy="4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Rectangle 11"/>
            <p:cNvSpPr>
              <a:spLocks noChangeArrowheads="1"/>
            </p:cNvSpPr>
            <p:nvPr/>
          </p:nvSpPr>
          <p:spPr bwMode="auto">
            <a:xfrm>
              <a:off x="3333" y="3534"/>
              <a:ext cx="34" cy="21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Rectangle 12"/>
            <p:cNvSpPr>
              <a:spLocks noChangeArrowheads="1"/>
            </p:cNvSpPr>
            <p:nvPr/>
          </p:nvSpPr>
          <p:spPr bwMode="auto">
            <a:xfrm>
              <a:off x="3158" y="3577"/>
              <a:ext cx="35" cy="1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Oval 13"/>
            <p:cNvSpPr>
              <a:spLocks noChangeArrowheads="1"/>
            </p:cNvSpPr>
            <p:nvPr/>
          </p:nvSpPr>
          <p:spPr bwMode="auto">
            <a:xfrm>
              <a:off x="3089" y="3362"/>
              <a:ext cx="348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Oval 14"/>
            <p:cNvSpPr>
              <a:spLocks noChangeArrowheads="1"/>
            </p:cNvSpPr>
            <p:nvPr/>
          </p:nvSpPr>
          <p:spPr bwMode="auto">
            <a:xfrm rot="1722357">
              <a:off x="3019" y="3663"/>
              <a:ext cx="17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Oval 15"/>
            <p:cNvSpPr>
              <a:spLocks noChangeArrowheads="1"/>
            </p:cNvSpPr>
            <p:nvPr/>
          </p:nvSpPr>
          <p:spPr bwMode="auto">
            <a:xfrm>
              <a:off x="3297" y="3706"/>
              <a:ext cx="17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Oval 16"/>
            <p:cNvSpPr>
              <a:spLocks noChangeArrowheads="1"/>
            </p:cNvSpPr>
            <p:nvPr/>
          </p:nvSpPr>
          <p:spPr bwMode="auto">
            <a:xfrm rot="-1373433">
              <a:off x="3543" y="3249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8" name="Oval 17"/>
            <p:cNvSpPr>
              <a:spLocks noChangeArrowheads="1"/>
            </p:cNvSpPr>
            <p:nvPr/>
          </p:nvSpPr>
          <p:spPr bwMode="auto">
            <a:xfrm rot="-1373433">
              <a:off x="2880" y="3190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Freeform 18"/>
            <p:cNvSpPr>
              <a:spLocks/>
            </p:cNvSpPr>
            <p:nvPr/>
          </p:nvSpPr>
          <p:spPr bwMode="auto">
            <a:xfrm>
              <a:off x="2998" y="3213"/>
              <a:ext cx="532" cy="512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Oval 19"/>
            <p:cNvSpPr>
              <a:spLocks noChangeArrowheads="1"/>
            </p:cNvSpPr>
            <p:nvPr/>
          </p:nvSpPr>
          <p:spPr bwMode="auto">
            <a:xfrm>
              <a:off x="3114" y="3053"/>
              <a:ext cx="279" cy="34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71" name="Group 20"/>
            <p:cNvGrpSpPr>
              <a:grpSpLocks/>
            </p:cNvGrpSpPr>
            <p:nvPr/>
          </p:nvGrpSpPr>
          <p:grpSpPr bwMode="auto">
            <a:xfrm>
              <a:off x="3147" y="3131"/>
              <a:ext cx="105" cy="129"/>
              <a:chOff x="3744" y="1776"/>
              <a:chExt cx="336" cy="336"/>
            </a:xfrm>
          </p:grpSpPr>
          <p:sp>
            <p:nvSpPr>
              <p:cNvPr id="18479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0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2" name="Group 23"/>
            <p:cNvGrpSpPr>
              <a:grpSpLocks/>
            </p:cNvGrpSpPr>
            <p:nvPr/>
          </p:nvGrpSpPr>
          <p:grpSpPr bwMode="auto">
            <a:xfrm>
              <a:off x="3281" y="3131"/>
              <a:ext cx="105" cy="129"/>
              <a:chOff x="3744" y="1776"/>
              <a:chExt cx="336" cy="336"/>
            </a:xfrm>
          </p:grpSpPr>
          <p:sp>
            <p:nvSpPr>
              <p:cNvPr id="18477" name="Oval 2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8" name="Oval 2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73" name="Freeform 26"/>
            <p:cNvSpPr>
              <a:spLocks/>
            </p:cNvSpPr>
            <p:nvPr/>
          </p:nvSpPr>
          <p:spPr bwMode="auto">
            <a:xfrm>
              <a:off x="3234" y="3341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Rectangle 27"/>
            <p:cNvSpPr>
              <a:spLocks noChangeArrowheads="1"/>
            </p:cNvSpPr>
            <p:nvPr/>
          </p:nvSpPr>
          <p:spPr bwMode="auto">
            <a:xfrm>
              <a:off x="3087" y="3533"/>
              <a:ext cx="325" cy="6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28"/>
            <p:cNvSpPr>
              <a:spLocks noChangeShapeType="1"/>
            </p:cNvSpPr>
            <p:nvPr/>
          </p:nvSpPr>
          <p:spPr bwMode="auto">
            <a:xfrm>
              <a:off x="3294" y="3501"/>
              <a:ext cx="59" cy="1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29"/>
            <p:cNvSpPr>
              <a:spLocks noChangeShapeType="1"/>
            </p:cNvSpPr>
            <p:nvPr/>
          </p:nvSpPr>
          <p:spPr bwMode="auto">
            <a:xfrm flipV="1">
              <a:off x="3264" y="3533"/>
              <a:ext cx="89" cy="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6" name="Rectangle 30"/>
          <p:cNvSpPr>
            <a:spLocks noChangeArrowheads="1"/>
          </p:cNvSpPr>
          <p:nvPr/>
        </p:nvSpPr>
        <p:spPr bwMode="auto">
          <a:xfrm rot="3556895">
            <a:off x="5434013" y="5418138"/>
            <a:ext cx="496887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31"/>
          <p:cNvSpPr>
            <a:spLocks noChangeArrowheads="1"/>
          </p:cNvSpPr>
          <p:nvPr/>
        </p:nvSpPr>
        <p:spPr bwMode="auto">
          <a:xfrm rot="-4101668">
            <a:off x="5815807" y="5417344"/>
            <a:ext cx="4953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32"/>
          <p:cNvSpPr>
            <a:spLocks noChangeArrowheads="1"/>
          </p:cNvSpPr>
          <p:nvPr/>
        </p:nvSpPr>
        <p:spPr bwMode="auto">
          <a:xfrm>
            <a:off x="5999163" y="5770563"/>
            <a:ext cx="60325" cy="3540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33"/>
          <p:cNvSpPr>
            <a:spLocks noChangeArrowheads="1"/>
          </p:cNvSpPr>
          <p:nvPr/>
        </p:nvSpPr>
        <p:spPr bwMode="auto">
          <a:xfrm>
            <a:off x="5686425" y="5842000"/>
            <a:ext cx="61913" cy="2825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34"/>
          <p:cNvSpPr>
            <a:spLocks noChangeArrowheads="1"/>
          </p:cNvSpPr>
          <p:nvPr/>
        </p:nvSpPr>
        <p:spPr bwMode="auto">
          <a:xfrm>
            <a:off x="5562600" y="5486400"/>
            <a:ext cx="622300" cy="425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35"/>
          <p:cNvSpPr>
            <a:spLocks noChangeArrowheads="1"/>
          </p:cNvSpPr>
          <p:nvPr/>
        </p:nvSpPr>
        <p:spPr bwMode="auto">
          <a:xfrm>
            <a:off x="5607050" y="4976813"/>
            <a:ext cx="498475" cy="56832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2" name="Group 36"/>
          <p:cNvGrpSpPr>
            <a:grpSpLocks/>
          </p:cNvGrpSpPr>
          <p:nvPr/>
        </p:nvGrpSpPr>
        <p:grpSpPr bwMode="auto">
          <a:xfrm rot="3797205">
            <a:off x="5661025" y="5102225"/>
            <a:ext cx="187325" cy="212725"/>
            <a:chOff x="3801" y="3295"/>
            <a:chExt cx="118" cy="134"/>
          </a:xfrm>
        </p:grpSpPr>
        <p:sp>
          <p:nvSpPr>
            <p:cNvPr id="18455" name="Oval 37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Oval 38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3" name="Group 39"/>
          <p:cNvGrpSpPr>
            <a:grpSpLocks/>
          </p:cNvGrpSpPr>
          <p:nvPr/>
        </p:nvGrpSpPr>
        <p:grpSpPr bwMode="auto">
          <a:xfrm rot="-5400000">
            <a:off x="5905500" y="5102226"/>
            <a:ext cx="187325" cy="215900"/>
            <a:chOff x="3955" y="3295"/>
            <a:chExt cx="118" cy="136"/>
          </a:xfrm>
        </p:grpSpPr>
        <p:sp>
          <p:nvSpPr>
            <p:cNvPr id="18453" name="Oval 40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Oval 41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4" name="Oval 42"/>
          <p:cNvSpPr>
            <a:spLocks noChangeArrowheads="1"/>
          </p:cNvSpPr>
          <p:nvPr/>
        </p:nvSpPr>
        <p:spPr bwMode="auto">
          <a:xfrm rot="1722357">
            <a:off x="5437188" y="5983288"/>
            <a:ext cx="311150" cy="141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Oval 43"/>
          <p:cNvSpPr>
            <a:spLocks noChangeArrowheads="1"/>
          </p:cNvSpPr>
          <p:nvPr/>
        </p:nvSpPr>
        <p:spPr bwMode="auto">
          <a:xfrm>
            <a:off x="5935663" y="6054725"/>
            <a:ext cx="311150" cy="1412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44"/>
          <p:cNvSpPr>
            <a:spLocks noChangeArrowheads="1"/>
          </p:cNvSpPr>
          <p:nvPr/>
        </p:nvSpPr>
        <p:spPr bwMode="auto">
          <a:xfrm rot="-1373433">
            <a:off x="6027738" y="5129213"/>
            <a:ext cx="187325" cy="1412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Oval 45"/>
          <p:cNvSpPr>
            <a:spLocks noChangeArrowheads="1"/>
          </p:cNvSpPr>
          <p:nvPr/>
        </p:nvSpPr>
        <p:spPr bwMode="auto">
          <a:xfrm rot="-1373433">
            <a:off x="5494338" y="5129213"/>
            <a:ext cx="187325" cy="1412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46"/>
          <p:cNvSpPr>
            <a:spLocks noChangeShapeType="1"/>
          </p:cNvSpPr>
          <p:nvPr/>
        </p:nvSpPr>
        <p:spPr bwMode="auto">
          <a:xfrm flipV="1">
            <a:off x="5786438" y="5395913"/>
            <a:ext cx="88900" cy="301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AutoShape 47"/>
          <p:cNvSpPr>
            <a:spLocks noChangeArrowheads="1"/>
          </p:cNvSpPr>
          <p:nvPr/>
        </p:nvSpPr>
        <p:spPr bwMode="auto">
          <a:xfrm>
            <a:off x="5875338" y="4519613"/>
            <a:ext cx="381000" cy="381000"/>
          </a:xfrm>
          <a:prstGeom prst="cloudCallout">
            <a:avLst>
              <a:gd name="adj1" fmla="val -43750"/>
              <a:gd name="adj2" fmla="val -10000"/>
            </a:avLst>
          </a:prstGeom>
          <a:solidFill>
            <a:srgbClr val="B4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800" b="0" i="0"/>
          </a:p>
        </p:txBody>
      </p:sp>
      <p:sp>
        <p:nvSpPr>
          <p:cNvPr id="18450" name="Text Box 48"/>
          <p:cNvSpPr txBox="1">
            <a:spLocks noChangeArrowheads="1"/>
          </p:cNvSpPr>
          <p:nvPr/>
        </p:nvSpPr>
        <p:spPr bwMode="auto">
          <a:xfrm>
            <a:off x="3200400" y="3657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0" i="0"/>
          </a:p>
        </p:txBody>
      </p:sp>
      <p:sp>
        <p:nvSpPr>
          <p:cNvPr id="18451" name="Text Box 49"/>
          <p:cNvSpPr txBox="1">
            <a:spLocks noChangeArrowheads="1"/>
          </p:cNvSpPr>
          <p:nvPr/>
        </p:nvSpPr>
        <p:spPr bwMode="auto">
          <a:xfrm>
            <a:off x="1143000" y="2209800"/>
            <a:ext cx="708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i="0" dirty="0" smtClean="0"/>
              <a:t>I am inclined to believe the </a:t>
            </a:r>
            <a:r>
              <a:rPr lang="en-US" b="0" i="0" dirty="0" smtClean="0">
                <a:solidFill>
                  <a:srgbClr val="FFC000"/>
                </a:solidFill>
              </a:rPr>
              <a:t>simpler</a:t>
            </a:r>
            <a:r>
              <a:rPr lang="en-US" b="0" i="0" dirty="0" smtClean="0"/>
              <a:t> theory because I am inclined to believe that the world is </a:t>
            </a:r>
            <a:r>
              <a:rPr lang="en-US" b="0" i="0" dirty="0" smtClean="0">
                <a:solidFill>
                  <a:srgbClr val="FFC000"/>
                </a:solidFill>
              </a:rPr>
              <a:t>simple.</a:t>
            </a:r>
            <a:endParaRPr lang="en-US" b="0" i="0" dirty="0">
              <a:solidFill>
                <a:srgbClr val="FFC000"/>
              </a:solidFill>
            </a:endParaRPr>
          </a:p>
        </p:txBody>
      </p:sp>
      <p:sp>
        <p:nvSpPr>
          <p:cNvPr id="18452" name="Line 51"/>
          <p:cNvSpPr>
            <a:spLocks noChangeShapeType="1"/>
          </p:cNvSpPr>
          <p:nvPr/>
        </p:nvSpPr>
        <p:spPr bwMode="auto">
          <a:xfrm>
            <a:off x="3276600" y="38862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Western Epistemology</a:t>
            </a:r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demon </a:t>
            </a:r>
            <a:r>
              <a:rPr lang="en-US" dirty="0" smtClean="0">
                <a:solidFill>
                  <a:srgbClr val="FFC000"/>
                </a:solidFill>
              </a:rPr>
              <a:t>undermines</a:t>
            </a:r>
            <a:r>
              <a:rPr lang="en-US" dirty="0" smtClean="0"/>
              <a:t> science, so </a:t>
            </a:r>
            <a:r>
              <a:rPr lang="en-US" dirty="0" smtClean="0">
                <a:solidFill>
                  <a:srgbClr val="FFC000"/>
                </a:solidFill>
              </a:rPr>
              <a:t>defeat</a:t>
            </a:r>
            <a:r>
              <a:rPr lang="en-US" dirty="0" smtClean="0"/>
              <a:t> him.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419600" y="4572000"/>
            <a:ext cx="946150" cy="1166813"/>
            <a:chOff x="1680" y="2544"/>
            <a:chExt cx="596" cy="735"/>
          </a:xfrm>
        </p:grpSpPr>
        <p:sp>
          <p:nvSpPr>
            <p:cNvPr id="7221" name="Freeform 6"/>
            <p:cNvSpPr>
              <a:spLocks/>
            </p:cNvSpPr>
            <p:nvPr/>
          </p:nvSpPr>
          <p:spPr bwMode="auto">
            <a:xfrm>
              <a:off x="1680" y="2544"/>
              <a:ext cx="596" cy="735"/>
            </a:xfrm>
            <a:custGeom>
              <a:avLst/>
              <a:gdLst>
                <a:gd name="T0" fmla="*/ 105 w 596"/>
                <a:gd name="T1" fmla="*/ 631 h 735"/>
                <a:gd name="T2" fmla="*/ 297 w 596"/>
                <a:gd name="T3" fmla="*/ 247 h 735"/>
                <a:gd name="T4" fmla="*/ 585 w 596"/>
                <a:gd name="T5" fmla="*/ 7 h 735"/>
                <a:gd name="T6" fmla="*/ 233 w 596"/>
                <a:gd name="T7" fmla="*/ 207 h 735"/>
                <a:gd name="T8" fmla="*/ 113 w 596"/>
                <a:gd name="T9" fmla="*/ 583 h 735"/>
                <a:gd name="T10" fmla="*/ 9 w 596"/>
                <a:gd name="T11" fmla="*/ 679 h 735"/>
                <a:gd name="T12" fmla="*/ 57 w 596"/>
                <a:gd name="T13" fmla="*/ 727 h 735"/>
                <a:gd name="T14" fmla="*/ 105 w 596"/>
                <a:gd name="T15" fmla="*/ 631 h 7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6"/>
                <a:gd name="T25" fmla="*/ 0 h 735"/>
                <a:gd name="T26" fmla="*/ 596 w 596"/>
                <a:gd name="T27" fmla="*/ 735 h 7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6" h="735">
                  <a:moveTo>
                    <a:pt x="105" y="631"/>
                  </a:moveTo>
                  <a:cubicBezTo>
                    <a:pt x="145" y="551"/>
                    <a:pt x="217" y="351"/>
                    <a:pt x="297" y="247"/>
                  </a:cubicBezTo>
                  <a:cubicBezTo>
                    <a:pt x="377" y="143"/>
                    <a:pt x="596" y="14"/>
                    <a:pt x="585" y="7"/>
                  </a:cubicBezTo>
                  <a:cubicBezTo>
                    <a:pt x="574" y="0"/>
                    <a:pt x="312" y="111"/>
                    <a:pt x="233" y="207"/>
                  </a:cubicBezTo>
                  <a:cubicBezTo>
                    <a:pt x="154" y="303"/>
                    <a:pt x="150" y="504"/>
                    <a:pt x="113" y="583"/>
                  </a:cubicBezTo>
                  <a:cubicBezTo>
                    <a:pt x="76" y="662"/>
                    <a:pt x="18" y="655"/>
                    <a:pt x="9" y="679"/>
                  </a:cubicBezTo>
                  <a:cubicBezTo>
                    <a:pt x="0" y="703"/>
                    <a:pt x="41" y="735"/>
                    <a:pt x="57" y="727"/>
                  </a:cubicBezTo>
                  <a:cubicBezTo>
                    <a:pt x="73" y="719"/>
                    <a:pt x="65" y="711"/>
                    <a:pt x="105" y="631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Freeform 7"/>
            <p:cNvSpPr>
              <a:spLocks/>
            </p:cNvSpPr>
            <p:nvPr/>
          </p:nvSpPr>
          <p:spPr bwMode="auto">
            <a:xfrm>
              <a:off x="1832" y="2600"/>
              <a:ext cx="336" cy="416"/>
            </a:xfrm>
            <a:custGeom>
              <a:avLst/>
              <a:gdLst>
                <a:gd name="T0" fmla="*/ 0 w 336"/>
                <a:gd name="T1" fmla="*/ 416 h 416"/>
                <a:gd name="T2" fmla="*/ 122 w 336"/>
                <a:gd name="T3" fmla="*/ 172 h 416"/>
                <a:gd name="T4" fmla="*/ 336 w 336"/>
                <a:gd name="T5" fmla="*/ 0 h 416"/>
                <a:gd name="T6" fmla="*/ 0 60000 65536"/>
                <a:gd name="T7" fmla="*/ 0 60000 65536"/>
                <a:gd name="T8" fmla="*/ 0 60000 65536"/>
                <a:gd name="T9" fmla="*/ 0 w 336"/>
                <a:gd name="T10" fmla="*/ 0 h 416"/>
                <a:gd name="T11" fmla="*/ 336 w 336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16">
                  <a:moveTo>
                    <a:pt x="0" y="416"/>
                  </a:moveTo>
                  <a:cubicBezTo>
                    <a:pt x="22" y="375"/>
                    <a:pt x="66" y="241"/>
                    <a:pt x="122" y="172"/>
                  </a:cubicBezTo>
                  <a:cubicBezTo>
                    <a:pt x="178" y="103"/>
                    <a:pt x="292" y="36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495800" y="5334000"/>
            <a:ext cx="1143000" cy="1016000"/>
            <a:chOff x="3504" y="3216"/>
            <a:chExt cx="864" cy="768"/>
          </a:xfrm>
        </p:grpSpPr>
        <p:sp>
          <p:nvSpPr>
            <p:cNvPr id="7204" name="Rectangle 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Rectangle 1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1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1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Oval 1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Oval 1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7219" name="Oval 1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0" name="Oval 1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7217" name="Oval 1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8" name="Oval 2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2" name="Oval 2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Oval 2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Oval 2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Oval 2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Line 2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4" name="Line 46"/>
          <p:cNvSpPr>
            <a:spLocks noChangeShapeType="1"/>
          </p:cNvSpPr>
          <p:nvPr/>
        </p:nvSpPr>
        <p:spPr bwMode="auto">
          <a:xfrm>
            <a:off x="4572000" y="5410200"/>
            <a:ext cx="1524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47"/>
          <p:cNvSpPr txBox="1">
            <a:spLocks noChangeArrowheads="1"/>
          </p:cNvSpPr>
          <p:nvPr/>
        </p:nvSpPr>
        <p:spPr bwMode="auto">
          <a:xfrm>
            <a:off x="2286000" y="3429000"/>
            <a:ext cx="61526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 smtClean="0"/>
              <a:t>I smite thee with </a:t>
            </a:r>
            <a:r>
              <a:rPr lang="en-US" b="0" i="0" dirty="0" smtClean="0">
                <a:solidFill>
                  <a:srgbClr val="FFC000"/>
                </a:solidFill>
              </a:rPr>
              <a:t>scientific rationality</a:t>
            </a:r>
            <a:r>
              <a:rPr lang="en-US" b="0" i="0" dirty="0" smtClean="0"/>
              <a:t>!</a:t>
            </a:r>
            <a:endParaRPr lang="en-US" b="0" i="0" dirty="0"/>
          </a:p>
        </p:txBody>
      </p:sp>
      <p:sp>
        <p:nvSpPr>
          <p:cNvPr id="7181" name="Freeform 71"/>
          <p:cNvSpPr>
            <a:spLocks/>
          </p:cNvSpPr>
          <p:nvPr/>
        </p:nvSpPr>
        <p:spPr bwMode="auto">
          <a:xfrm>
            <a:off x="4800600" y="5105400"/>
            <a:ext cx="619125" cy="542925"/>
          </a:xfrm>
          <a:custGeom>
            <a:avLst/>
            <a:gdLst>
              <a:gd name="T0" fmla="*/ 38100 w 619124"/>
              <a:gd name="T1" fmla="*/ 305470 h 619125"/>
              <a:gd name="T2" fmla="*/ 340178 w 619124"/>
              <a:gd name="T3" fmla="*/ 305470 h 619125"/>
              <a:gd name="T4" fmla="*/ 478971 w 619124"/>
              <a:gd name="T5" fmla="*/ 384224 h 619125"/>
              <a:gd name="T6" fmla="*/ 454478 w 619124"/>
              <a:gd name="T7" fmla="*/ 534572 h 619125"/>
              <a:gd name="T8" fmla="*/ 585107 w 619124"/>
              <a:gd name="T9" fmla="*/ 434340 h 619125"/>
              <a:gd name="T10" fmla="*/ 560614 w 619124"/>
              <a:gd name="T11" fmla="*/ 190918 h 619125"/>
              <a:gd name="T12" fmla="*/ 544285 w 619124"/>
              <a:gd name="T13" fmla="*/ 40570 h 619125"/>
              <a:gd name="T14" fmla="*/ 111578 w 619124"/>
              <a:gd name="T15" fmla="*/ 40570 h 619125"/>
              <a:gd name="T16" fmla="*/ 38100 w 619124"/>
              <a:gd name="T17" fmla="*/ 305470 h 619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9124" h="619125">
                <a:moveTo>
                  <a:pt x="38100" y="348343"/>
                </a:moveTo>
                <a:cubicBezTo>
                  <a:pt x="76200" y="398689"/>
                  <a:pt x="266700" y="333375"/>
                  <a:pt x="340178" y="348343"/>
                </a:cubicBezTo>
                <a:cubicBezTo>
                  <a:pt x="413656" y="363311"/>
                  <a:pt x="459921" y="394607"/>
                  <a:pt x="478971" y="438150"/>
                </a:cubicBezTo>
                <a:cubicBezTo>
                  <a:pt x="498021" y="481693"/>
                  <a:pt x="436789" y="600075"/>
                  <a:pt x="454478" y="609600"/>
                </a:cubicBezTo>
                <a:cubicBezTo>
                  <a:pt x="472167" y="619125"/>
                  <a:pt x="567418" y="560614"/>
                  <a:pt x="585107" y="495300"/>
                </a:cubicBezTo>
                <a:cubicBezTo>
                  <a:pt x="602796" y="429986"/>
                  <a:pt x="567418" y="292553"/>
                  <a:pt x="560614" y="217714"/>
                </a:cubicBezTo>
                <a:cubicBezTo>
                  <a:pt x="553810" y="142875"/>
                  <a:pt x="619124" y="74839"/>
                  <a:pt x="544285" y="46264"/>
                </a:cubicBezTo>
                <a:cubicBezTo>
                  <a:pt x="469446" y="17689"/>
                  <a:pt x="190499" y="0"/>
                  <a:pt x="111578" y="46264"/>
                </a:cubicBezTo>
                <a:cubicBezTo>
                  <a:pt x="32657" y="92528"/>
                  <a:pt x="0" y="297997"/>
                  <a:pt x="38100" y="348343"/>
                </a:cubicBezTo>
                <a:close/>
              </a:path>
            </a:pathLst>
          </a:custGeom>
          <a:solidFill>
            <a:srgbClr val="C0C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Oval 61"/>
          <p:cNvSpPr>
            <a:spLocks noChangeArrowheads="1"/>
          </p:cNvSpPr>
          <p:nvPr/>
        </p:nvSpPr>
        <p:spPr bwMode="auto">
          <a:xfrm rot="707700">
            <a:off x="5257800" y="4953000"/>
            <a:ext cx="685800" cy="1371600"/>
          </a:xfrm>
          <a:prstGeom prst="ellipse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257800" y="5257800"/>
            <a:ext cx="696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D7350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D7350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rot="5400000">
            <a:off x="5257800" y="41910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3" name="Group 311"/>
          <p:cNvGrpSpPr>
            <a:grpSpLocks/>
          </p:cNvGrpSpPr>
          <p:nvPr/>
        </p:nvGrpSpPr>
        <p:grpSpPr bwMode="auto">
          <a:xfrm rot="1833914">
            <a:off x="2998319" y="5173033"/>
            <a:ext cx="1143000" cy="1016000"/>
            <a:chOff x="2256" y="1584"/>
            <a:chExt cx="1059" cy="912"/>
          </a:xfrm>
        </p:grpSpPr>
        <p:sp>
          <p:nvSpPr>
            <p:cNvPr id="104" name="Freeform 31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31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31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31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31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31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AutoShape 31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AutoShape 31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32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AutoShape 32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4" name="Group 32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22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" name="Group 32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20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" name="Oval 32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Oval 32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Oval 33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Oval 33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9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More Subtle Version</a:t>
            </a:r>
          </a:p>
        </p:txBody>
      </p:sp>
      <p:sp>
        <p:nvSpPr>
          <p:cNvPr id="1879043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Simple data are a 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miracle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in the complex theory but not in the simple theory.</a:t>
            </a:r>
          </a:p>
        </p:txBody>
      </p:sp>
      <p:sp>
        <p:nvSpPr>
          <p:cNvPr id="72" name="Oval 4"/>
          <p:cNvSpPr>
            <a:spLocks noChangeArrowheads="1"/>
          </p:cNvSpPr>
          <p:nvPr/>
        </p:nvSpPr>
        <p:spPr bwMode="auto">
          <a:xfrm>
            <a:off x="5638800" y="44196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Oval 5"/>
          <p:cNvSpPr>
            <a:spLocks noChangeArrowheads="1"/>
          </p:cNvSpPr>
          <p:nvPr/>
        </p:nvSpPr>
        <p:spPr bwMode="auto">
          <a:xfrm>
            <a:off x="51054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12"/>
          <p:cNvSpPr txBox="1">
            <a:spLocks noChangeArrowheads="1"/>
          </p:cNvSpPr>
          <p:nvPr/>
        </p:nvSpPr>
        <p:spPr bwMode="auto">
          <a:xfrm>
            <a:off x="3048000" y="601980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P</a:t>
            </a:r>
          </a:p>
        </p:txBody>
      </p:sp>
      <p:sp>
        <p:nvSpPr>
          <p:cNvPr id="75" name="Text Box 13"/>
          <p:cNvSpPr txBox="1">
            <a:spLocks noChangeArrowheads="1"/>
          </p:cNvSpPr>
          <p:nvPr/>
        </p:nvSpPr>
        <p:spPr bwMode="auto">
          <a:xfrm>
            <a:off x="6858000" y="60960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76" name="Line 15"/>
          <p:cNvSpPr>
            <a:spLocks noChangeShapeType="1"/>
          </p:cNvSpPr>
          <p:nvPr/>
        </p:nvSpPr>
        <p:spPr bwMode="auto">
          <a:xfrm flipH="1">
            <a:off x="63246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" name="Oval 20"/>
          <p:cNvSpPr>
            <a:spLocks noChangeArrowheads="1"/>
          </p:cNvSpPr>
          <p:nvPr/>
        </p:nvSpPr>
        <p:spPr bwMode="auto">
          <a:xfrm>
            <a:off x="6172200" y="4953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Oval 22"/>
          <p:cNvSpPr>
            <a:spLocks noChangeArrowheads="1"/>
          </p:cNvSpPr>
          <p:nvPr/>
        </p:nvSpPr>
        <p:spPr bwMode="auto">
          <a:xfrm>
            <a:off x="66294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9" name="Group 24"/>
          <p:cNvGrpSpPr>
            <a:grpSpLocks/>
          </p:cNvGrpSpPr>
          <p:nvPr/>
        </p:nvGrpSpPr>
        <p:grpSpPr bwMode="auto">
          <a:xfrm flipH="1">
            <a:off x="7467600" y="4495800"/>
            <a:ext cx="1212850" cy="1524000"/>
            <a:chOff x="4560" y="912"/>
            <a:chExt cx="764" cy="960"/>
          </a:xfrm>
        </p:grpSpPr>
        <p:sp>
          <p:nvSpPr>
            <p:cNvPr id="80" name="Rectangle 25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26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27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28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29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30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31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32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33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34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35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36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37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38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" name="Group 39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102" name="Oval 4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Oval 4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5" name="Group 42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100" name="Oval 4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4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6" name="Freeform 45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47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48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" name="Oval 49"/>
          <p:cNvSpPr>
            <a:spLocks noChangeArrowheads="1"/>
          </p:cNvSpPr>
          <p:nvPr/>
        </p:nvSpPr>
        <p:spPr bwMode="auto">
          <a:xfrm>
            <a:off x="1600200" y="4343400"/>
            <a:ext cx="15240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Oval 50"/>
          <p:cNvSpPr>
            <a:spLocks noChangeArrowheads="1"/>
          </p:cNvSpPr>
          <p:nvPr/>
        </p:nvSpPr>
        <p:spPr bwMode="auto">
          <a:xfrm>
            <a:off x="11430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Oval 51"/>
          <p:cNvSpPr>
            <a:spLocks noChangeArrowheads="1"/>
          </p:cNvSpPr>
          <p:nvPr/>
        </p:nvSpPr>
        <p:spPr bwMode="auto">
          <a:xfrm rot="13333582">
            <a:off x="2868947" y="378334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Line 52"/>
          <p:cNvSpPr>
            <a:spLocks noChangeShapeType="1"/>
          </p:cNvSpPr>
          <p:nvPr/>
        </p:nvSpPr>
        <p:spPr bwMode="auto">
          <a:xfrm flipH="1" flipV="1">
            <a:off x="1676400" y="4724400"/>
            <a:ext cx="609600" cy="381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Line 53"/>
          <p:cNvSpPr>
            <a:spLocks noChangeShapeType="1"/>
          </p:cNvSpPr>
          <p:nvPr/>
        </p:nvSpPr>
        <p:spPr bwMode="auto">
          <a:xfrm flipV="1">
            <a:off x="22860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Oval 54"/>
          <p:cNvSpPr>
            <a:spLocks noChangeArrowheads="1"/>
          </p:cNvSpPr>
          <p:nvPr/>
        </p:nvSpPr>
        <p:spPr bwMode="auto">
          <a:xfrm>
            <a:off x="1524000" y="45720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Oval 55"/>
          <p:cNvSpPr>
            <a:spLocks noChangeArrowheads="1"/>
          </p:cNvSpPr>
          <p:nvPr/>
        </p:nvSpPr>
        <p:spPr bwMode="auto">
          <a:xfrm>
            <a:off x="2209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Oval 56"/>
          <p:cNvSpPr>
            <a:spLocks noChangeArrowheads="1"/>
          </p:cNvSpPr>
          <p:nvPr/>
        </p:nvSpPr>
        <p:spPr bwMode="auto">
          <a:xfrm rot="13333582">
            <a:off x="2866555" y="416195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Rectangle 62"/>
          <p:cNvSpPr>
            <a:spLocks noChangeArrowheads="1"/>
          </p:cNvSpPr>
          <p:nvPr/>
        </p:nvSpPr>
        <p:spPr bwMode="auto">
          <a:xfrm>
            <a:off x="7467600" y="3962400"/>
            <a:ext cx="1144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Has to be!</a:t>
            </a:r>
          </a:p>
        </p:txBody>
      </p:sp>
      <p:sp>
        <p:nvSpPr>
          <p:cNvPr id="113" name="Line 63"/>
          <p:cNvSpPr>
            <a:spLocks noChangeShapeType="1"/>
          </p:cNvSpPr>
          <p:nvPr/>
        </p:nvSpPr>
        <p:spPr bwMode="auto">
          <a:xfrm flipH="1">
            <a:off x="8001000" y="4419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4" name="Group 108"/>
          <p:cNvGrpSpPr>
            <a:grpSpLocks/>
          </p:cNvGrpSpPr>
          <p:nvPr/>
        </p:nvGrpSpPr>
        <p:grpSpPr bwMode="auto">
          <a:xfrm>
            <a:off x="3048000" y="5105400"/>
            <a:ext cx="1066800" cy="947738"/>
            <a:chOff x="1920" y="3216"/>
            <a:chExt cx="672" cy="597"/>
          </a:xfrm>
        </p:grpSpPr>
        <p:sp>
          <p:nvSpPr>
            <p:cNvPr id="115" name="Freeform 86"/>
            <p:cNvSpPr>
              <a:spLocks/>
            </p:cNvSpPr>
            <p:nvPr/>
          </p:nvSpPr>
          <p:spPr bwMode="auto">
            <a:xfrm>
              <a:off x="2072" y="3373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87"/>
            <p:cNvSpPr>
              <a:spLocks noChangeArrowheads="1"/>
            </p:cNvSpPr>
            <p:nvPr/>
          </p:nvSpPr>
          <p:spPr bwMode="auto">
            <a:xfrm rot="1879721">
              <a:off x="1950" y="3467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88"/>
            <p:cNvSpPr>
              <a:spLocks noChangeArrowheads="1"/>
            </p:cNvSpPr>
            <p:nvPr/>
          </p:nvSpPr>
          <p:spPr bwMode="auto">
            <a:xfrm rot="-2120236">
              <a:off x="2316" y="3499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89"/>
            <p:cNvSpPr>
              <a:spLocks noChangeArrowheads="1"/>
            </p:cNvSpPr>
            <p:nvPr/>
          </p:nvSpPr>
          <p:spPr bwMode="auto">
            <a:xfrm>
              <a:off x="2316" y="3624"/>
              <a:ext cx="30" cy="15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90"/>
            <p:cNvSpPr>
              <a:spLocks noChangeArrowheads="1"/>
            </p:cNvSpPr>
            <p:nvPr/>
          </p:nvSpPr>
          <p:spPr bwMode="auto">
            <a:xfrm>
              <a:off x="2164" y="3656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Oval 91"/>
            <p:cNvSpPr>
              <a:spLocks noChangeArrowheads="1"/>
            </p:cNvSpPr>
            <p:nvPr/>
          </p:nvSpPr>
          <p:spPr bwMode="auto">
            <a:xfrm>
              <a:off x="2103" y="3499"/>
              <a:ext cx="304" cy="1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1" name="AutoShape 92"/>
            <p:cNvSpPr>
              <a:spLocks noChangeArrowheads="1"/>
            </p:cNvSpPr>
            <p:nvPr/>
          </p:nvSpPr>
          <p:spPr bwMode="auto">
            <a:xfrm rot="-2069312">
              <a:off x="2103" y="3216"/>
              <a:ext cx="122" cy="189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utoShape 93"/>
            <p:cNvSpPr>
              <a:spLocks noChangeArrowheads="1"/>
            </p:cNvSpPr>
            <p:nvPr/>
          </p:nvSpPr>
          <p:spPr bwMode="auto">
            <a:xfrm rot="2069312" flipH="1">
              <a:off x="2286" y="3216"/>
              <a:ext cx="121" cy="189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94"/>
            <p:cNvSpPr>
              <a:spLocks noChangeArrowheads="1"/>
            </p:cNvSpPr>
            <p:nvPr/>
          </p:nvSpPr>
          <p:spPr bwMode="auto">
            <a:xfrm>
              <a:off x="2133" y="3279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4" name="Group 96"/>
            <p:cNvGrpSpPr>
              <a:grpSpLocks/>
            </p:cNvGrpSpPr>
            <p:nvPr/>
          </p:nvGrpSpPr>
          <p:grpSpPr bwMode="auto">
            <a:xfrm flipH="1">
              <a:off x="2164" y="3310"/>
              <a:ext cx="91" cy="95"/>
              <a:chOff x="3744" y="1776"/>
              <a:chExt cx="336" cy="336"/>
            </a:xfrm>
          </p:grpSpPr>
          <p:sp>
            <p:nvSpPr>
              <p:cNvPr id="133" name="Oval 9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Oval 9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" name="Group 99"/>
            <p:cNvGrpSpPr>
              <a:grpSpLocks/>
            </p:cNvGrpSpPr>
            <p:nvPr/>
          </p:nvGrpSpPr>
          <p:grpSpPr bwMode="auto">
            <a:xfrm flipH="1">
              <a:off x="2286" y="3310"/>
              <a:ext cx="91" cy="95"/>
              <a:chOff x="3744" y="1776"/>
              <a:chExt cx="336" cy="336"/>
            </a:xfrm>
          </p:grpSpPr>
          <p:sp>
            <p:nvSpPr>
              <p:cNvPr id="131" name="Oval 10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Oval 10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Oval 102"/>
            <p:cNvSpPr>
              <a:spLocks noChangeArrowheads="1"/>
            </p:cNvSpPr>
            <p:nvPr/>
          </p:nvSpPr>
          <p:spPr bwMode="auto">
            <a:xfrm rot="1722357">
              <a:off x="2042" y="371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103"/>
            <p:cNvSpPr>
              <a:spLocks noChangeArrowheads="1"/>
            </p:cNvSpPr>
            <p:nvPr/>
          </p:nvSpPr>
          <p:spPr bwMode="auto">
            <a:xfrm>
              <a:off x="2286" y="375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Oval 104"/>
            <p:cNvSpPr>
              <a:spLocks noChangeArrowheads="1"/>
            </p:cNvSpPr>
            <p:nvPr/>
          </p:nvSpPr>
          <p:spPr bwMode="auto">
            <a:xfrm rot="-1373433">
              <a:off x="2501" y="3416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105"/>
            <p:cNvSpPr>
              <a:spLocks noChangeArrowheads="1"/>
            </p:cNvSpPr>
            <p:nvPr/>
          </p:nvSpPr>
          <p:spPr bwMode="auto">
            <a:xfrm rot="-1373433">
              <a:off x="1920" y="3373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06"/>
            <p:cNvSpPr>
              <a:spLocks noChangeShapeType="1"/>
            </p:cNvSpPr>
            <p:nvPr/>
          </p:nvSpPr>
          <p:spPr bwMode="auto">
            <a:xfrm flipV="1">
              <a:off x="2208" y="3408"/>
              <a:ext cx="96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" name="Oval 56"/>
          <p:cNvSpPr>
            <a:spLocks noChangeArrowheads="1"/>
          </p:cNvSpPr>
          <p:nvPr/>
        </p:nvSpPr>
        <p:spPr bwMode="auto">
          <a:xfrm rot="13333582">
            <a:off x="7057556" y="4009556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However…</a:t>
            </a:r>
          </a:p>
        </p:txBody>
      </p:sp>
      <p:sp>
        <p:nvSpPr>
          <p:cNvPr id="1881091" name="Rectangle 3"/>
          <p:cNvSpPr>
            <a:spLocks noChangeArrowheads="1"/>
          </p:cNvSpPr>
          <p:nvPr/>
        </p:nvSpPr>
        <p:spPr bwMode="auto">
          <a:xfrm>
            <a:off x="304800" y="1631950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correlation would 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be a miracle given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</a:p>
        </p:txBody>
      </p:sp>
      <p:grpSp>
        <p:nvGrpSpPr>
          <p:cNvPr id="20484" name="Group 24"/>
          <p:cNvGrpSpPr>
            <a:grpSpLocks/>
          </p:cNvGrpSpPr>
          <p:nvPr/>
        </p:nvGrpSpPr>
        <p:grpSpPr bwMode="auto">
          <a:xfrm rot="1833914">
            <a:off x="3352800" y="4953000"/>
            <a:ext cx="1066800" cy="947738"/>
            <a:chOff x="2256" y="1584"/>
            <a:chExt cx="1059" cy="912"/>
          </a:xfrm>
        </p:grpSpPr>
        <p:sp>
          <p:nvSpPr>
            <p:cNvPr id="20527" name="Freeform 2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Rectangle 2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Rectangle 2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0" name="Rectangle 2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1" name="Rectangle 2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2" name="Oval 3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20533" name="AutoShape 3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AutoShape 3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5" name="Oval 3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6" name="AutoShape 3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37" name="Group 3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0545" name="Oval 3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6" name="Oval 3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38" name="Group 3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0543" name="Oval 3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4" name="Oval 4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39" name="Oval 4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0" name="Oval 4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1" name="Oval 4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2" name="Oval 4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5" name="Text Box 45"/>
          <p:cNvSpPr txBox="1">
            <a:spLocks noChangeArrowheads="1"/>
          </p:cNvSpPr>
          <p:nvPr/>
        </p:nvSpPr>
        <p:spPr bwMode="auto">
          <a:xfrm>
            <a:off x="3657600" y="3124200"/>
            <a:ext cx="1860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dirty="0"/>
              <a:t>Why not this?</a:t>
            </a:r>
          </a:p>
        </p:txBody>
      </p:sp>
      <p:sp>
        <p:nvSpPr>
          <p:cNvPr id="20486" name="Line 46"/>
          <p:cNvSpPr>
            <a:spLocks noChangeShapeType="1"/>
          </p:cNvSpPr>
          <p:nvPr/>
        </p:nvSpPr>
        <p:spPr bwMode="auto">
          <a:xfrm flipH="1">
            <a:off x="4038600" y="3581400"/>
            <a:ext cx="609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01" name="Group 47"/>
          <p:cNvGrpSpPr>
            <a:grpSpLocks/>
          </p:cNvGrpSpPr>
          <p:nvPr/>
        </p:nvGrpSpPr>
        <p:grpSpPr bwMode="auto">
          <a:xfrm>
            <a:off x="7467600" y="4495800"/>
            <a:ext cx="1212850" cy="1524000"/>
            <a:chOff x="4560" y="912"/>
            <a:chExt cx="764" cy="960"/>
          </a:xfrm>
        </p:grpSpPr>
        <p:sp>
          <p:nvSpPr>
            <p:cNvPr id="20503" name="Rectangle 48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Rectangle 49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Line 50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Rectangle 51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52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Rectangle 53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Rectangle 54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Oval 55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Oval 56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Oval 57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Oval 58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Oval 59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Freeform 60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Oval 61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7" name="Group 62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0525" name="Oval 6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6" name="Oval 6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18" name="Group 65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0523" name="Oval 6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4" name="Oval 6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19" name="Rectangle 68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Line 69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Line 70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Oval 71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3048000" y="6019800"/>
            <a:ext cx="400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P</a:t>
            </a:r>
          </a:p>
        </p:txBody>
      </p:sp>
      <p:sp>
        <p:nvSpPr>
          <p:cNvPr id="69" name="Oval 49"/>
          <p:cNvSpPr>
            <a:spLocks noChangeArrowheads="1"/>
          </p:cNvSpPr>
          <p:nvPr/>
        </p:nvSpPr>
        <p:spPr bwMode="auto">
          <a:xfrm>
            <a:off x="1600200" y="4343400"/>
            <a:ext cx="15240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50"/>
          <p:cNvSpPr>
            <a:spLocks noChangeArrowheads="1"/>
          </p:cNvSpPr>
          <p:nvPr/>
        </p:nvSpPr>
        <p:spPr bwMode="auto">
          <a:xfrm>
            <a:off x="11430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51"/>
          <p:cNvSpPr>
            <a:spLocks noChangeArrowheads="1"/>
          </p:cNvSpPr>
          <p:nvPr/>
        </p:nvSpPr>
        <p:spPr bwMode="auto">
          <a:xfrm rot="13333582">
            <a:off x="2868947" y="378334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52"/>
          <p:cNvSpPr>
            <a:spLocks noChangeShapeType="1"/>
          </p:cNvSpPr>
          <p:nvPr/>
        </p:nvSpPr>
        <p:spPr bwMode="auto">
          <a:xfrm flipH="1">
            <a:off x="1828800" y="5105400"/>
            <a:ext cx="457200" cy="457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Line 53"/>
          <p:cNvSpPr>
            <a:spLocks noChangeShapeType="1"/>
          </p:cNvSpPr>
          <p:nvPr/>
        </p:nvSpPr>
        <p:spPr bwMode="auto">
          <a:xfrm flipV="1">
            <a:off x="22860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Oval 54"/>
          <p:cNvSpPr>
            <a:spLocks noChangeArrowheads="1"/>
          </p:cNvSpPr>
          <p:nvPr/>
        </p:nvSpPr>
        <p:spPr bwMode="auto">
          <a:xfrm>
            <a:off x="1676400" y="5486400"/>
            <a:ext cx="304800" cy="304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Oval 55"/>
          <p:cNvSpPr>
            <a:spLocks noChangeArrowheads="1"/>
          </p:cNvSpPr>
          <p:nvPr/>
        </p:nvSpPr>
        <p:spPr bwMode="auto">
          <a:xfrm>
            <a:off x="2209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Oval 56"/>
          <p:cNvSpPr>
            <a:spLocks noChangeArrowheads="1"/>
          </p:cNvSpPr>
          <p:nvPr/>
        </p:nvSpPr>
        <p:spPr bwMode="auto">
          <a:xfrm rot="13333582">
            <a:off x="2866555" y="416195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Oval 4"/>
          <p:cNvSpPr>
            <a:spLocks noChangeArrowheads="1"/>
          </p:cNvSpPr>
          <p:nvPr/>
        </p:nvSpPr>
        <p:spPr bwMode="auto">
          <a:xfrm>
            <a:off x="5638800" y="4419600"/>
            <a:ext cx="1371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Oval 5"/>
          <p:cNvSpPr>
            <a:spLocks noChangeArrowheads="1"/>
          </p:cNvSpPr>
          <p:nvPr/>
        </p:nvSpPr>
        <p:spPr bwMode="auto">
          <a:xfrm>
            <a:off x="5105400" y="3886200"/>
            <a:ext cx="24384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 Box 13"/>
          <p:cNvSpPr txBox="1">
            <a:spLocks noChangeArrowheads="1"/>
          </p:cNvSpPr>
          <p:nvPr/>
        </p:nvSpPr>
        <p:spPr bwMode="auto">
          <a:xfrm>
            <a:off x="6858000" y="60960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C</a:t>
            </a:r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 flipH="1">
            <a:off x="6324600" y="4114800"/>
            <a:ext cx="838200" cy="990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Oval 20"/>
          <p:cNvSpPr>
            <a:spLocks noChangeArrowheads="1"/>
          </p:cNvSpPr>
          <p:nvPr/>
        </p:nvSpPr>
        <p:spPr bwMode="auto">
          <a:xfrm>
            <a:off x="6172200" y="4953000"/>
            <a:ext cx="304800" cy="304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22"/>
          <p:cNvSpPr>
            <a:spLocks noChangeArrowheads="1"/>
          </p:cNvSpPr>
          <p:nvPr/>
        </p:nvSpPr>
        <p:spPr bwMode="auto">
          <a:xfrm>
            <a:off x="66294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Oval 56"/>
          <p:cNvSpPr>
            <a:spLocks noChangeArrowheads="1"/>
          </p:cNvSpPr>
          <p:nvPr/>
        </p:nvSpPr>
        <p:spPr bwMode="auto">
          <a:xfrm rot="13333582">
            <a:off x="7057556" y="4009556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905000" y="4572000"/>
            <a:ext cx="397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8"/>
          <p:cNvSpPr>
            <a:spLocks noChangeArrowheads="1"/>
          </p:cNvSpPr>
          <p:nvPr/>
        </p:nvSpPr>
        <p:spPr bwMode="auto">
          <a:xfrm>
            <a:off x="6781800" y="2784475"/>
            <a:ext cx="304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5"/>
          <p:cNvSpPr>
            <a:spLocks noChangeArrowheads="1"/>
          </p:cNvSpPr>
          <p:nvPr/>
        </p:nvSpPr>
        <p:spPr bwMode="auto">
          <a:xfrm>
            <a:off x="6781800" y="1565275"/>
            <a:ext cx="304800" cy="2438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2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Real Miracle</a:t>
            </a:r>
          </a:p>
        </p:txBody>
      </p:sp>
      <p:sp>
        <p:nvSpPr>
          <p:cNvPr id="1882115" name="Rectangle 3"/>
          <p:cNvSpPr>
            <a:spLocks noChangeArrowheads="1"/>
          </p:cNvSpPr>
          <p:nvPr/>
        </p:nvSpPr>
        <p:spPr bwMode="auto">
          <a:xfrm>
            <a:off x="304800" y="1295400"/>
            <a:ext cx="8534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i="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about model: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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about parameter setting: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p’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|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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’ 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|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en-US" b="0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Knowledge </a:t>
            </a:r>
            <a:r>
              <a:rPr lang="en-US" b="0" i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about worlds.</a:t>
            </a:r>
            <a:endParaRPr lang="en-US" b="0" i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q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)) &lt;&lt;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</p:txBody>
      </p:sp>
      <p:sp>
        <p:nvSpPr>
          <p:cNvPr id="21511" name="Rectangle 29"/>
          <p:cNvSpPr>
            <a:spLocks noChangeArrowheads="1"/>
          </p:cNvSpPr>
          <p:nvPr/>
        </p:nvSpPr>
        <p:spPr bwMode="auto">
          <a:xfrm>
            <a:off x="7086600" y="3698875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30"/>
          <p:cNvSpPr>
            <a:spLocks noChangeArrowheads="1"/>
          </p:cNvSpPr>
          <p:nvPr/>
        </p:nvSpPr>
        <p:spPr bwMode="auto">
          <a:xfrm>
            <a:off x="7086600" y="33940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31"/>
          <p:cNvSpPr>
            <a:spLocks noChangeArrowheads="1"/>
          </p:cNvSpPr>
          <p:nvPr/>
        </p:nvSpPr>
        <p:spPr bwMode="auto">
          <a:xfrm>
            <a:off x="7086600" y="3089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32"/>
          <p:cNvSpPr>
            <a:spLocks noChangeArrowheads="1"/>
          </p:cNvSpPr>
          <p:nvPr/>
        </p:nvSpPr>
        <p:spPr bwMode="auto">
          <a:xfrm>
            <a:off x="7086600" y="27844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33"/>
          <p:cNvSpPr>
            <a:spLocks noChangeArrowheads="1"/>
          </p:cNvSpPr>
          <p:nvPr/>
        </p:nvSpPr>
        <p:spPr bwMode="auto">
          <a:xfrm>
            <a:off x="7086600" y="24796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34"/>
          <p:cNvSpPr>
            <a:spLocks noChangeArrowheads="1"/>
          </p:cNvSpPr>
          <p:nvPr/>
        </p:nvSpPr>
        <p:spPr bwMode="auto">
          <a:xfrm>
            <a:off x="7086600" y="21748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36"/>
          <p:cNvSpPr>
            <a:spLocks noChangeArrowheads="1"/>
          </p:cNvSpPr>
          <p:nvPr/>
        </p:nvSpPr>
        <p:spPr bwMode="auto">
          <a:xfrm>
            <a:off x="7086600" y="18700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Rectangle 37"/>
          <p:cNvSpPr>
            <a:spLocks noChangeArrowheads="1"/>
          </p:cNvSpPr>
          <p:nvPr/>
        </p:nvSpPr>
        <p:spPr bwMode="auto">
          <a:xfrm>
            <a:off x="7086600" y="1565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21519" name="Text Box 38"/>
          <p:cNvSpPr txBox="1">
            <a:spLocks noChangeArrowheads="1"/>
          </p:cNvSpPr>
          <p:nvPr/>
        </p:nvSpPr>
        <p:spPr bwMode="auto">
          <a:xfrm>
            <a:off x="6781800" y="1066800"/>
            <a:ext cx="40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C</a:t>
            </a:r>
          </a:p>
        </p:txBody>
      </p:sp>
      <p:sp>
        <p:nvSpPr>
          <p:cNvPr id="21520" name="Text Box 39"/>
          <p:cNvSpPr txBox="1">
            <a:spLocks noChangeArrowheads="1"/>
          </p:cNvSpPr>
          <p:nvPr/>
        </p:nvSpPr>
        <p:spPr bwMode="auto">
          <a:xfrm>
            <a:off x="7086600" y="1066800"/>
            <a:ext cx="373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P</a:t>
            </a:r>
          </a:p>
        </p:txBody>
      </p:sp>
      <p:sp>
        <p:nvSpPr>
          <p:cNvPr id="21521" name="Text Box 40"/>
          <p:cNvSpPr txBox="1">
            <a:spLocks noChangeArrowheads="1"/>
          </p:cNvSpPr>
          <p:nvPr/>
        </p:nvSpPr>
        <p:spPr bwMode="auto">
          <a:xfrm>
            <a:off x="7086600" y="36988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bg2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21522" name="Text Box 41"/>
          <p:cNvSpPr txBox="1">
            <a:spLocks noChangeArrowheads="1"/>
          </p:cNvSpPr>
          <p:nvPr/>
        </p:nvSpPr>
        <p:spPr bwMode="auto">
          <a:xfrm>
            <a:off x="7086600" y="33940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3" name="Text Box 42"/>
          <p:cNvSpPr txBox="1">
            <a:spLocks noChangeArrowheads="1"/>
          </p:cNvSpPr>
          <p:nvPr/>
        </p:nvSpPr>
        <p:spPr bwMode="auto">
          <a:xfrm>
            <a:off x="7086600" y="3089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4" name="Text Box 43"/>
          <p:cNvSpPr txBox="1">
            <a:spLocks noChangeArrowheads="1"/>
          </p:cNvSpPr>
          <p:nvPr/>
        </p:nvSpPr>
        <p:spPr bwMode="auto">
          <a:xfrm>
            <a:off x="7086600" y="27844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5" name="Text Box 44"/>
          <p:cNvSpPr txBox="1">
            <a:spLocks noChangeArrowheads="1"/>
          </p:cNvSpPr>
          <p:nvPr/>
        </p:nvSpPr>
        <p:spPr bwMode="auto">
          <a:xfrm>
            <a:off x="7086600" y="2479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6" name="Text Box 45"/>
          <p:cNvSpPr txBox="1">
            <a:spLocks noChangeArrowheads="1"/>
          </p:cNvSpPr>
          <p:nvPr/>
        </p:nvSpPr>
        <p:spPr bwMode="auto">
          <a:xfrm>
            <a:off x="7086600" y="21748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7" name="Text Box 46"/>
          <p:cNvSpPr txBox="1">
            <a:spLocks noChangeArrowheads="1"/>
          </p:cNvSpPr>
          <p:nvPr/>
        </p:nvSpPr>
        <p:spPr bwMode="auto">
          <a:xfrm>
            <a:off x="7086600" y="18700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28" name="Text Box 47"/>
          <p:cNvSpPr txBox="1">
            <a:spLocks noChangeArrowheads="1"/>
          </p:cNvSpPr>
          <p:nvPr/>
        </p:nvSpPr>
        <p:spPr bwMode="auto">
          <a:xfrm>
            <a:off x="7086600" y="1565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Symbol" pitchFamily="18" charset="2"/>
              </a:rPr>
              <a:t>q</a:t>
            </a:r>
          </a:p>
        </p:txBody>
      </p:sp>
      <p:sp>
        <p:nvSpPr>
          <p:cNvPr id="21531" name="Text Box 78"/>
          <p:cNvSpPr txBox="1">
            <a:spLocks noChangeArrowheads="1"/>
          </p:cNvSpPr>
          <p:nvPr/>
        </p:nvSpPr>
        <p:spPr bwMode="auto">
          <a:xfrm>
            <a:off x="5638800" y="5181600"/>
            <a:ext cx="3358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Ignorance is knowledge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21532" name="Line 79"/>
          <p:cNvSpPr>
            <a:spLocks noChangeShapeType="1"/>
          </p:cNvSpPr>
          <p:nvPr/>
        </p:nvSpPr>
        <p:spPr bwMode="auto">
          <a:xfrm flipV="1">
            <a:off x="5257800" y="5638800"/>
            <a:ext cx="381000" cy="228600"/>
          </a:xfrm>
          <a:prstGeom prst="line">
            <a:avLst/>
          </a:prstGeom>
        </p:spPr>
        <p:txBody>
          <a:bodyPr/>
          <a:lstStyle/>
          <a:p>
            <a:endParaRPr lang="en-US"/>
          </a:p>
        </p:txBody>
      </p:sp>
      <p:grpSp>
        <p:nvGrpSpPr>
          <p:cNvPr id="21533" name="Group 80"/>
          <p:cNvGrpSpPr>
            <a:grpSpLocks/>
          </p:cNvGrpSpPr>
          <p:nvPr/>
        </p:nvGrpSpPr>
        <p:grpSpPr bwMode="auto">
          <a:xfrm flipH="1">
            <a:off x="4267200" y="5105400"/>
            <a:ext cx="1212850" cy="1524000"/>
            <a:chOff x="4560" y="912"/>
            <a:chExt cx="764" cy="960"/>
          </a:xfrm>
        </p:grpSpPr>
        <p:sp>
          <p:nvSpPr>
            <p:cNvPr id="21534" name="Rectangle 81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Rectangle 82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6" name="Line 83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Rectangle 84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Rectangle 85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Rectangle 86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0" name="Rectangle 87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1" name="Oval 88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2" name="Oval 89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3" name="Oval 90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4" name="Oval 91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" name="Oval 92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6" name="Freeform 93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Oval 94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48" name="Group 95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1556" name="Oval 9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7" name="Oval 9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9" name="Group 98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1554" name="Oval 9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Oval 10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50" name="Freeform 101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Rectangle 102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2" name="Line 103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Line 104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0" name="Group 5"/>
          <p:cNvGrpSpPr>
            <a:grpSpLocks/>
          </p:cNvGrpSpPr>
          <p:nvPr/>
        </p:nvGrpSpPr>
        <p:grpSpPr bwMode="auto">
          <a:xfrm rot="-287336">
            <a:off x="2667000" y="5486400"/>
            <a:ext cx="1295400" cy="1149350"/>
            <a:chOff x="2256" y="1584"/>
            <a:chExt cx="1059" cy="912"/>
          </a:xfrm>
        </p:grpSpPr>
        <p:sp>
          <p:nvSpPr>
            <p:cNvPr id="21558" name="Freeform 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Rectangle 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0" name="Rectangle 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1" name="Rectangle 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2" name="Rectangle 1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3" name="Oval 1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4" name="AutoShape 1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5" name="AutoShape 1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6" name="Oval 1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7" name="AutoShape 1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68" name="Group 1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1576" name="Oval 1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Oval 1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9" name="Group 1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1574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5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70" name="Oval 2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1" name="Oval 2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2" name="Oval 2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3" name="Oval 2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= Paradox of Indifference</a:t>
            </a:r>
          </a:p>
        </p:txBody>
      </p:sp>
      <p:sp>
        <p:nvSpPr>
          <p:cNvPr id="1889283" name="Rectangle 3"/>
          <p:cNvSpPr>
            <a:spLocks noChangeArrowheads="1"/>
          </p:cNvSpPr>
          <p:nvPr/>
        </p:nvSpPr>
        <p:spPr bwMode="auto">
          <a:xfrm>
            <a:off x="304800" y="1295400"/>
            <a:ext cx="8534400" cy="174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of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 vs. not-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Ignorance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over not-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Knowledge</a:t>
            </a:r>
            <a:r>
              <a:rPr lang="en-US" b="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0" i="0">
                <a:effectLst>
                  <a:outerShdw blurRad="38100" dist="38100" dir="2700000" algn="tl">
                    <a:srgbClr val="000000"/>
                  </a:outerShdw>
                </a:effectLst>
              </a:rPr>
              <a:t>about 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red vs. white.</a:t>
            </a:r>
            <a:endParaRPr lang="en-US" b="0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2" name="Rectangle 28"/>
          <p:cNvSpPr>
            <a:spLocks noChangeArrowheads="1"/>
          </p:cNvSpPr>
          <p:nvPr/>
        </p:nvSpPr>
        <p:spPr bwMode="auto">
          <a:xfrm>
            <a:off x="6781800" y="2784475"/>
            <a:ext cx="304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30"/>
          <p:cNvSpPr>
            <a:spLocks noChangeArrowheads="1"/>
          </p:cNvSpPr>
          <p:nvPr/>
        </p:nvSpPr>
        <p:spPr bwMode="auto">
          <a:xfrm>
            <a:off x="7086600" y="1600200"/>
            <a:ext cx="304800" cy="209867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31"/>
          <p:cNvSpPr>
            <a:spLocks noChangeArrowheads="1"/>
          </p:cNvSpPr>
          <p:nvPr/>
        </p:nvSpPr>
        <p:spPr bwMode="auto">
          <a:xfrm>
            <a:off x="7086600" y="30892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32"/>
          <p:cNvSpPr>
            <a:spLocks noChangeArrowheads="1"/>
          </p:cNvSpPr>
          <p:nvPr/>
        </p:nvSpPr>
        <p:spPr bwMode="auto">
          <a:xfrm>
            <a:off x="7086600" y="2784475"/>
            <a:ext cx="304800" cy="304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35"/>
          <p:cNvSpPr>
            <a:spLocks noChangeArrowheads="1"/>
          </p:cNvSpPr>
          <p:nvPr/>
        </p:nvSpPr>
        <p:spPr bwMode="auto">
          <a:xfrm>
            <a:off x="6781800" y="1565275"/>
            <a:ext cx="304800" cy="2438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37"/>
          <p:cNvSpPr>
            <a:spLocks noChangeArrowheads="1"/>
          </p:cNvSpPr>
          <p:nvPr/>
        </p:nvSpPr>
        <p:spPr bwMode="auto">
          <a:xfrm>
            <a:off x="7086600" y="1565275"/>
            <a:ext cx="304800" cy="11779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u="sng"/>
          </a:p>
        </p:txBody>
      </p:sp>
      <p:sp>
        <p:nvSpPr>
          <p:cNvPr id="22538" name="Text Box 42"/>
          <p:cNvSpPr txBox="1">
            <a:spLocks noChangeArrowheads="1"/>
          </p:cNvSpPr>
          <p:nvPr/>
        </p:nvSpPr>
        <p:spPr bwMode="auto">
          <a:xfrm>
            <a:off x="7086600" y="30892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u="sng">
                <a:latin typeface="Symbol" pitchFamily="18" charset="2"/>
              </a:rPr>
              <a:t>q</a:t>
            </a:r>
          </a:p>
        </p:txBody>
      </p:sp>
      <p:sp>
        <p:nvSpPr>
          <p:cNvPr id="22539" name="Text Box 43"/>
          <p:cNvSpPr txBox="1">
            <a:spLocks noChangeArrowheads="1"/>
          </p:cNvSpPr>
          <p:nvPr/>
        </p:nvSpPr>
        <p:spPr bwMode="auto">
          <a:xfrm>
            <a:off x="7086600" y="27844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u="sng">
                <a:latin typeface="Symbol" pitchFamily="18" charset="2"/>
              </a:rPr>
              <a:t>q</a:t>
            </a:r>
          </a:p>
        </p:txBody>
      </p:sp>
      <p:sp>
        <p:nvSpPr>
          <p:cNvPr id="22540" name="Rectangle 29"/>
          <p:cNvSpPr>
            <a:spLocks noChangeArrowheads="1"/>
          </p:cNvSpPr>
          <p:nvPr/>
        </p:nvSpPr>
        <p:spPr bwMode="auto">
          <a:xfrm>
            <a:off x="7086600" y="2743200"/>
            <a:ext cx="304800" cy="12604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1" name="Group 75"/>
          <p:cNvGrpSpPr>
            <a:grpSpLocks/>
          </p:cNvGrpSpPr>
          <p:nvPr/>
        </p:nvGrpSpPr>
        <p:grpSpPr bwMode="auto">
          <a:xfrm rot="-287336">
            <a:off x="2667000" y="5486400"/>
            <a:ext cx="1295400" cy="1149350"/>
            <a:chOff x="2256" y="1584"/>
            <a:chExt cx="1059" cy="912"/>
          </a:xfrm>
        </p:grpSpPr>
        <p:sp>
          <p:nvSpPr>
            <p:cNvPr id="22571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3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7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81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2589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90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82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2587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8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83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4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5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6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42" name="Text Box 124"/>
          <p:cNvSpPr txBox="1">
            <a:spLocks noChangeArrowheads="1"/>
          </p:cNvSpPr>
          <p:nvPr/>
        </p:nvSpPr>
        <p:spPr bwMode="auto">
          <a:xfrm>
            <a:off x="381000" y="3500438"/>
            <a:ext cx="54433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 err="1">
                <a:solidFill>
                  <a:schemeClr val="hlink"/>
                </a:solidFill>
              </a:rPr>
              <a:t>Kno</a:t>
            </a:r>
            <a:r>
              <a:rPr lang="en-US" i="0" dirty="0" err="1">
                <a:solidFill>
                  <a:srgbClr val="C0C0C0"/>
                </a:solidFill>
              </a:rPr>
              <a:t>gnorance</a:t>
            </a:r>
            <a:r>
              <a:rPr lang="en-US" b="0" i="0" dirty="0"/>
              <a:t> = </a:t>
            </a:r>
          </a:p>
          <a:p>
            <a:r>
              <a:rPr lang="en-US" b="0" i="0" dirty="0"/>
              <a:t>All the </a:t>
            </a:r>
            <a:r>
              <a:rPr lang="en-US" b="0" i="0" dirty="0" err="1">
                <a:solidFill>
                  <a:schemeClr val="hlink"/>
                </a:solidFill>
              </a:rPr>
              <a:t>priveleges</a:t>
            </a:r>
            <a:r>
              <a:rPr lang="en-US" b="0" i="0" dirty="0"/>
              <a:t> of knowledge</a:t>
            </a:r>
          </a:p>
          <a:p>
            <a:r>
              <a:rPr lang="en-US" b="0" i="0" dirty="0"/>
              <a:t>With none of the </a:t>
            </a:r>
            <a:r>
              <a:rPr lang="en-US" b="0" i="0" dirty="0">
                <a:solidFill>
                  <a:schemeClr val="hlink"/>
                </a:solidFill>
              </a:rPr>
              <a:t>responsibilities</a:t>
            </a:r>
          </a:p>
        </p:txBody>
      </p:sp>
      <p:sp>
        <p:nvSpPr>
          <p:cNvPr id="22543" name="Line 125"/>
          <p:cNvSpPr>
            <a:spLocks noChangeShapeType="1"/>
          </p:cNvSpPr>
          <p:nvPr/>
        </p:nvSpPr>
        <p:spPr bwMode="auto">
          <a:xfrm>
            <a:off x="2819400" y="5105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Text Box 126"/>
          <p:cNvSpPr txBox="1">
            <a:spLocks noChangeArrowheads="1"/>
          </p:cNvSpPr>
          <p:nvPr/>
        </p:nvSpPr>
        <p:spPr bwMode="auto">
          <a:xfrm>
            <a:off x="6324600" y="4419600"/>
            <a:ext cx="1725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 smtClean="0"/>
              <a:t>I’m for it!</a:t>
            </a:r>
            <a:endParaRPr lang="en-US" b="0" i="0" dirty="0"/>
          </a:p>
        </p:txBody>
      </p:sp>
      <p:sp>
        <p:nvSpPr>
          <p:cNvPr id="22545" name="Line 127"/>
          <p:cNvSpPr>
            <a:spLocks noChangeShapeType="1"/>
          </p:cNvSpPr>
          <p:nvPr/>
        </p:nvSpPr>
        <p:spPr bwMode="auto">
          <a:xfrm flipH="1">
            <a:off x="5562600" y="4953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546" name="Group 128"/>
          <p:cNvGrpSpPr>
            <a:grpSpLocks/>
          </p:cNvGrpSpPr>
          <p:nvPr/>
        </p:nvGrpSpPr>
        <p:grpSpPr bwMode="auto">
          <a:xfrm flipH="1">
            <a:off x="4267200" y="5105400"/>
            <a:ext cx="1212850" cy="1524000"/>
            <a:chOff x="4560" y="912"/>
            <a:chExt cx="764" cy="960"/>
          </a:xfrm>
        </p:grpSpPr>
        <p:sp>
          <p:nvSpPr>
            <p:cNvPr id="22547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61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22569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0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62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22567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8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63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6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3820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 Any Event</a:t>
            </a:r>
          </a:p>
        </p:txBody>
      </p:sp>
      <p:sp>
        <p:nvSpPr>
          <p:cNvPr id="1948675" name="Rectangle 3"/>
          <p:cNvSpPr>
            <a:spLocks noChangeArrowheads="1"/>
          </p:cNvSpPr>
          <p:nvPr/>
        </p:nvSpPr>
        <p:spPr bwMode="auto">
          <a:xfrm>
            <a:off x="609600" y="1981200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b="0" i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coherentist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foundations of </a:t>
            </a:r>
            <a:r>
              <a:rPr lang="en-US" b="0" i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Bayesianism</a:t>
            </a:r>
            <a:r>
              <a:rPr lang="en-US" b="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have </a:t>
            </a:r>
            <a:r>
              <a:rPr lang="en-US" i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nothing to do with short-run truth-conduciveness.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4267200" y="4343400"/>
            <a:ext cx="1092200" cy="1371600"/>
            <a:chOff x="4560" y="912"/>
            <a:chExt cx="764" cy="960"/>
          </a:xfrm>
        </p:grpSpPr>
        <p:sp>
          <p:nvSpPr>
            <p:cNvPr id="27677" name="Rectangle 5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Rectangle 6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Line 7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Rectangle 8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Rectangle 9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2" name="Rectangle 10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3" name="Rectangle 11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4" name="Oval 12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5" name="Oval 13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6" name="Oval 14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7" name="Oval 15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Oval 16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9" name="Freeform 17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0" name="Oval 18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grpSp>
          <p:nvGrpSpPr>
            <p:cNvPr id="27691" name="Group 19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27699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92" name="Group 22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27697" name="Oval 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8" name="Oval 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93" name="Rectangle 25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4" name="Line 26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Line 27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6" name="Oval 28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3" name="Group 29"/>
          <p:cNvGrpSpPr>
            <a:grpSpLocks/>
          </p:cNvGrpSpPr>
          <p:nvPr/>
        </p:nvGrpSpPr>
        <p:grpSpPr bwMode="auto">
          <a:xfrm rot="-287336">
            <a:off x="3276600" y="4800600"/>
            <a:ext cx="1066800" cy="946150"/>
            <a:chOff x="2256" y="1584"/>
            <a:chExt cx="1059" cy="912"/>
          </a:xfrm>
        </p:grpSpPr>
        <p:sp>
          <p:nvSpPr>
            <p:cNvPr id="27657" name="Freeform 3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Rectangle 3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Rectangle 3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Rectangle 3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3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Oval 3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AutoShape 3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AutoShape 3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Oval 3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AutoShape 3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667" name="Group 4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27675" name="Oval 4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Oval 4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68" name="Group 4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27673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4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69" name="Oval 4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Oval 4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Oval 4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Oval 4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4" name="Line 50"/>
          <p:cNvSpPr>
            <a:spLocks noChangeShapeType="1"/>
          </p:cNvSpPr>
          <p:nvPr/>
        </p:nvSpPr>
        <p:spPr bwMode="auto">
          <a:xfrm>
            <a:off x="3200400" y="35814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Text Box 51"/>
          <p:cNvSpPr txBox="1">
            <a:spLocks noChangeArrowheads="1"/>
          </p:cNvSpPr>
          <p:nvPr/>
        </p:nvSpPr>
        <p:spPr bwMode="auto">
          <a:xfrm>
            <a:off x="4419600" y="35814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i="0" dirty="0"/>
              <a:t>Not so loud! </a:t>
            </a:r>
          </a:p>
        </p:txBody>
      </p:sp>
      <p:sp>
        <p:nvSpPr>
          <p:cNvPr id="27656" name="Line 52"/>
          <p:cNvSpPr>
            <a:spLocks noChangeShapeType="1"/>
          </p:cNvSpPr>
          <p:nvPr/>
        </p:nvSpPr>
        <p:spPr bwMode="auto">
          <a:xfrm flipH="1">
            <a:off x="4800600" y="4191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9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0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2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0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62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80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8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4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10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1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3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1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3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1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59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11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2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4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2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37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3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6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1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12" name="Group 128"/>
          <p:cNvGrpSpPr>
            <a:grpSpLocks/>
          </p:cNvGrpSpPr>
          <p:nvPr/>
        </p:nvGrpSpPr>
        <p:grpSpPr bwMode="auto">
          <a:xfrm>
            <a:off x="762000" y="5029200"/>
            <a:ext cx="1212850" cy="1524000"/>
            <a:chOff x="4560" y="912"/>
            <a:chExt cx="764" cy="960"/>
          </a:xfrm>
        </p:grpSpPr>
        <p:sp>
          <p:nvSpPr>
            <p:cNvPr id="13" name="Rectangle 129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0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31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32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33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34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35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36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37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38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39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140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141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142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" name="Group 143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35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" name="Group 146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33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Freeform 149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150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51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52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75"/>
          <p:cNvGrpSpPr>
            <a:grpSpLocks/>
          </p:cNvGrpSpPr>
          <p:nvPr/>
        </p:nvGrpSpPr>
        <p:grpSpPr bwMode="auto">
          <a:xfrm rot="287336" flipH="1">
            <a:off x="1874516" y="4547868"/>
            <a:ext cx="1295400" cy="1149350"/>
            <a:chOff x="2256" y="1584"/>
            <a:chExt cx="1059" cy="912"/>
          </a:xfrm>
        </p:grpSpPr>
        <p:sp>
          <p:nvSpPr>
            <p:cNvPr id="38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5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3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5410200" y="3962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15240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14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15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33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31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36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68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66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Western Epistemology</a:t>
            </a:r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demon </a:t>
            </a:r>
            <a:r>
              <a:rPr lang="en-US" dirty="0" smtClean="0">
                <a:solidFill>
                  <a:srgbClr val="FFC000"/>
                </a:solidFill>
              </a:rPr>
              <a:t>undermines</a:t>
            </a:r>
            <a:r>
              <a:rPr lang="en-US" dirty="0" smtClean="0"/>
              <a:t> science, so </a:t>
            </a:r>
            <a:r>
              <a:rPr lang="en-US" dirty="0" smtClean="0">
                <a:solidFill>
                  <a:srgbClr val="FFC000"/>
                </a:solidFill>
              </a:rPr>
              <a:t>defeat</a:t>
            </a:r>
            <a:r>
              <a:rPr lang="en-US" dirty="0" smtClean="0"/>
              <a:t> him.</a:t>
            </a:r>
          </a:p>
          <a:p>
            <a:pPr eaLnBrk="1" hangingPunct="1">
              <a:defRPr/>
            </a:pPr>
            <a:r>
              <a:rPr lang="en-US" dirty="0" smtClean="0"/>
              <a:t>Portray him as </a:t>
            </a:r>
            <a:r>
              <a:rPr lang="en-US" dirty="0" smtClean="0">
                <a:solidFill>
                  <a:srgbClr val="FFC000"/>
                </a:solidFill>
              </a:rPr>
              <a:t>weak</a:t>
            </a:r>
            <a:r>
              <a:rPr lang="en-US" dirty="0" smtClean="0"/>
              <a:t>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419600" y="4572000"/>
            <a:ext cx="946150" cy="1166813"/>
            <a:chOff x="1680" y="2544"/>
            <a:chExt cx="596" cy="735"/>
          </a:xfrm>
        </p:grpSpPr>
        <p:sp>
          <p:nvSpPr>
            <p:cNvPr id="7221" name="Freeform 6"/>
            <p:cNvSpPr>
              <a:spLocks/>
            </p:cNvSpPr>
            <p:nvPr/>
          </p:nvSpPr>
          <p:spPr bwMode="auto">
            <a:xfrm>
              <a:off x="1680" y="2544"/>
              <a:ext cx="596" cy="735"/>
            </a:xfrm>
            <a:custGeom>
              <a:avLst/>
              <a:gdLst>
                <a:gd name="T0" fmla="*/ 105 w 596"/>
                <a:gd name="T1" fmla="*/ 631 h 735"/>
                <a:gd name="T2" fmla="*/ 297 w 596"/>
                <a:gd name="T3" fmla="*/ 247 h 735"/>
                <a:gd name="T4" fmla="*/ 585 w 596"/>
                <a:gd name="T5" fmla="*/ 7 h 735"/>
                <a:gd name="T6" fmla="*/ 233 w 596"/>
                <a:gd name="T7" fmla="*/ 207 h 735"/>
                <a:gd name="T8" fmla="*/ 113 w 596"/>
                <a:gd name="T9" fmla="*/ 583 h 735"/>
                <a:gd name="T10" fmla="*/ 9 w 596"/>
                <a:gd name="T11" fmla="*/ 679 h 735"/>
                <a:gd name="T12" fmla="*/ 57 w 596"/>
                <a:gd name="T13" fmla="*/ 727 h 735"/>
                <a:gd name="T14" fmla="*/ 105 w 596"/>
                <a:gd name="T15" fmla="*/ 631 h 7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6"/>
                <a:gd name="T25" fmla="*/ 0 h 735"/>
                <a:gd name="T26" fmla="*/ 596 w 596"/>
                <a:gd name="T27" fmla="*/ 735 h 7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6" h="735">
                  <a:moveTo>
                    <a:pt x="105" y="631"/>
                  </a:moveTo>
                  <a:cubicBezTo>
                    <a:pt x="145" y="551"/>
                    <a:pt x="217" y="351"/>
                    <a:pt x="297" y="247"/>
                  </a:cubicBezTo>
                  <a:cubicBezTo>
                    <a:pt x="377" y="143"/>
                    <a:pt x="596" y="14"/>
                    <a:pt x="585" y="7"/>
                  </a:cubicBezTo>
                  <a:cubicBezTo>
                    <a:pt x="574" y="0"/>
                    <a:pt x="312" y="111"/>
                    <a:pt x="233" y="207"/>
                  </a:cubicBezTo>
                  <a:cubicBezTo>
                    <a:pt x="154" y="303"/>
                    <a:pt x="150" y="504"/>
                    <a:pt x="113" y="583"/>
                  </a:cubicBezTo>
                  <a:cubicBezTo>
                    <a:pt x="76" y="662"/>
                    <a:pt x="18" y="655"/>
                    <a:pt x="9" y="679"/>
                  </a:cubicBezTo>
                  <a:cubicBezTo>
                    <a:pt x="0" y="703"/>
                    <a:pt x="41" y="735"/>
                    <a:pt x="57" y="727"/>
                  </a:cubicBezTo>
                  <a:cubicBezTo>
                    <a:pt x="73" y="719"/>
                    <a:pt x="65" y="711"/>
                    <a:pt x="105" y="631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Freeform 7"/>
            <p:cNvSpPr>
              <a:spLocks/>
            </p:cNvSpPr>
            <p:nvPr/>
          </p:nvSpPr>
          <p:spPr bwMode="auto">
            <a:xfrm>
              <a:off x="1832" y="2600"/>
              <a:ext cx="336" cy="416"/>
            </a:xfrm>
            <a:custGeom>
              <a:avLst/>
              <a:gdLst>
                <a:gd name="T0" fmla="*/ 0 w 336"/>
                <a:gd name="T1" fmla="*/ 416 h 416"/>
                <a:gd name="T2" fmla="*/ 122 w 336"/>
                <a:gd name="T3" fmla="*/ 172 h 416"/>
                <a:gd name="T4" fmla="*/ 336 w 336"/>
                <a:gd name="T5" fmla="*/ 0 h 416"/>
                <a:gd name="T6" fmla="*/ 0 60000 65536"/>
                <a:gd name="T7" fmla="*/ 0 60000 65536"/>
                <a:gd name="T8" fmla="*/ 0 60000 65536"/>
                <a:gd name="T9" fmla="*/ 0 w 336"/>
                <a:gd name="T10" fmla="*/ 0 h 416"/>
                <a:gd name="T11" fmla="*/ 336 w 336"/>
                <a:gd name="T12" fmla="*/ 416 h 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416">
                  <a:moveTo>
                    <a:pt x="0" y="416"/>
                  </a:moveTo>
                  <a:cubicBezTo>
                    <a:pt x="22" y="375"/>
                    <a:pt x="66" y="241"/>
                    <a:pt x="122" y="172"/>
                  </a:cubicBezTo>
                  <a:cubicBezTo>
                    <a:pt x="178" y="103"/>
                    <a:pt x="292" y="36"/>
                    <a:pt x="3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495800" y="5334000"/>
            <a:ext cx="1143000" cy="1016000"/>
            <a:chOff x="3504" y="3216"/>
            <a:chExt cx="864" cy="768"/>
          </a:xfrm>
        </p:grpSpPr>
        <p:sp>
          <p:nvSpPr>
            <p:cNvPr id="7204" name="Rectangle 9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Rectangle 10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11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12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Oval 13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Oval 14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7219" name="Oval 1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0" name="Oval 1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7217" name="Oval 1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8" name="Oval 2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2" name="Oval 21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Oval 22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Oval 23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Oval 24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Line 25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4" name="Line 46"/>
          <p:cNvSpPr>
            <a:spLocks noChangeShapeType="1"/>
          </p:cNvSpPr>
          <p:nvPr/>
        </p:nvSpPr>
        <p:spPr bwMode="auto">
          <a:xfrm>
            <a:off x="4572000" y="5410200"/>
            <a:ext cx="1524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47"/>
          <p:cNvSpPr txBox="1">
            <a:spLocks noChangeArrowheads="1"/>
          </p:cNvSpPr>
          <p:nvPr/>
        </p:nvSpPr>
        <p:spPr bwMode="auto">
          <a:xfrm>
            <a:off x="3962400" y="3429000"/>
            <a:ext cx="31014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 dirty="0" smtClean="0"/>
              <a:t>You can’t fool me!</a:t>
            </a:r>
            <a:endParaRPr lang="en-US" b="0" i="0" dirty="0"/>
          </a:p>
        </p:txBody>
      </p:sp>
      <p:sp>
        <p:nvSpPr>
          <p:cNvPr id="7181" name="Freeform 71"/>
          <p:cNvSpPr>
            <a:spLocks/>
          </p:cNvSpPr>
          <p:nvPr/>
        </p:nvSpPr>
        <p:spPr bwMode="auto">
          <a:xfrm>
            <a:off x="4800600" y="5105400"/>
            <a:ext cx="619125" cy="542925"/>
          </a:xfrm>
          <a:custGeom>
            <a:avLst/>
            <a:gdLst>
              <a:gd name="T0" fmla="*/ 38100 w 619124"/>
              <a:gd name="T1" fmla="*/ 305470 h 619125"/>
              <a:gd name="T2" fmla="*/ 340178 w 619124"/>
              <a:gd name="T3" fmla="*/ 305470 h 619125"/>
              <a:gd name="T4" fmla="*/ 478971 w 619124"/>
              <a:gd name="T5" fmla="*/ 384224 h 619125"/>
              <a:gd name="T6" fmla="*/ 454478 w 619124"/>
              <a:gd name="T7" fmla="*/ 534572 h 619125"/>
              <a:gd name="T8" fmla="*/ 585107 w 619124"/>
              <a:gd name="T9" fmla="*/ 434340 h 619125"/>
              <a:gd name="T10" fmla="*/ 560614 w 619124"/>
              <a:gd name="T11" fmla="*/ 190918 h 619125"/>
              <a:gd name="T12" fmla="*/ 544285 w 619124"/>
              <a:gd name="T13" fmla="*/ 40570 h 619125"/>
              <a:gd name="T14" fmla="*/ 111578 w 619124"/>
              <a:gd name="T15" fmla="*/ 40570 h 619125"/>
              <a:gd name="T16" fmla="*/ 38100 w 619124"/>
              <a:gd name="T17" fmla="*/ 305470 h 619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9124" h="619125">
                <a:moveTo>
                  <a:pt x="38100" y="348343"/>
                </a:moveTo>
                <a:cubicBezTo>
                  <a:pt x="76200" y="398689"/>
                  <a:pt x="266700" y="333375"/>
                  <a:pt x="340178" y="348343"/>
                </a:cubicBezTo>
                <a:cubicBezTo>
                  <a:pt x="413656" y="363311"/>
                  <a:pt x="459921" y="394607"/>
                  <a:pt x="478971" y="438150"/>
                </a:cubicBezTo>
                <a:cubicBezTo>
                  <a:pt x="498021" y="481693"/>
                  <a:pt x="436789" y="600075"/>
                  <a:pt x="454478" y="609600"/>
                </a:cubicBezTo>
                <a:cubicBezTo>
                  <a:pt x="472167" y="619125"/>
                  <a:pt x="567418" y="560614"/>
                  <a:pt x="585107" y="495300"/>
                </a:cubicBezTo>
                <a:cubicBezTo>
                  <a:pt x="602796" y="429986"/>
                  <a:pt x="567418" y="292553"/>
                  <a:pt x="560614" y="217714"/>
                </a:cubicBezTo>
                <a:cubicBezTo>
                  <a:pt x="553810" y="142875"/>
                  <a:pt x="619124" y="74839"/>
                  <a:pt x="544285" y="46264"/>
                </a:cubicBezTo>
                <a:cubicBezTo>
                  <a:pt x="469446" y="17689"/>
                  <a:pt x="190499" y="0"/>
                  <a:pt x="111578" y="46264"/>
                </a:cubicBezTo>
                <a:cubicBezTo>
                  <a:pt x="32657" y="92528"/>
                  <a:pt x="0" y="297997"/>
                  <a:pt x="38100" y="348343"/>
                </a:cubicBezTo>
                <a:close/>
              </a:path>
            </a:pathLst>
          </a:custGeom>
          <a:solidFill>
            <a:srgbClr val="C0C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Oval 61"/>
          <p:cNvSpPr>
            <a:spLocks noChangeArrowheads="1"/>
          </p:cNvSpPr>
          <p:nvPr/>
        </p:nvSpPr>
        <p:spPr bwMode="auto">
          <a:xfrm rot="707700">
            <a:off x="5257800" y="4953000"/>
            <a:ext cx="685800" cy="1371600"/>
          </a:xfrm>
          <a:prstGeom prst="ellipse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257800" y="5257800"/>
            <a:ext cx="696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D7350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D7350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rot="5400000">
            <a:off x="5257800" y="4191000"/>
            <a:ext cx="8382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Group 100"/>
          <p:cNvGrpSpPr/>
          <p:nvPr/>
        </p:nvGrpSpPr>
        <p:grpSpPr>
          <a:xfrm>
            <a:off x="3352800" y="5638800"/>
            <a:ext cx="804497" cy="711641"/>
            <a:chOff x="1710103" y="4199206"/>
            <a:chExt cx="2289476" cy="2025223"/>
          </a:xfrm>
        </p:grpSpPr>
        <p:sp>
          <p:nvSpPr>
            <p:cNvPr id="58" name="Freeform 312"/>
            <p:cNvSpPr>
              <a:spLocks/>
            </p:cNvSpPr>
            <p:nvPr/>
          </p:nvSpPr>
          <p:spPr bwMode="auto">
            <a:xfrm rot="21409545">
              <a:off x="2248711" y="4775468"/>
              <a:ext cx="310622" cy="99746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Rectangle 313"/>
            <p:cNvSpPr>
              <a:spLocks noChangeArrowheads="1"/>
            </p:cNvSpPr>
            <p:nvPr/>
          </p:nvSpPr>
          <p:spPr bwMode="auto">
            <a:xfrm rot="1689266">
              <a:off x="1827882" y="5104872"/>
              <a:ext cx="828326" cy="1068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314"/>
            <p:cNvSpPr>
              <a:spLocks noChangeArrowheads="1"/>
            </p:cNvSpPr>
            <p:nvPr/>
          </p:nvSpPr>
          <p:spPr bwMode="auto">
            <a:xfrm rot="19289309">
              <a:off x="3074383" y="5142779"/>
              <a:ext cx="828326" cy="1068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315"/>
            <p:cNvSpPr>
              <a:spLocks noChangeArrowheads="1"/>
            </p:cNvSpPr>
            <p:nvPr/>
          </p:nvSpPr>
          <p:spPr bwMode="auto">
            <a:xfrm rot="21409545">
              <a:off x="3110445" y="5589346"/>
              <a:ext cx="103541" cy="53435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316"/>
            <p:cNvSpPr>
              <a:spLocks noChangeArrowheads="1"/>
            </p:cNvSpPr>
            <p:nvPr/>
          </p:nvSpPr>
          <p:spPr bwMode="auto">
            <a:xfrm rot="21409545">
              <a:off x="2596495" y="5724802"/>
              <a:ext cx="103541" cy="42748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317"/>
            <p:cNvSpPr>
              <a:spLocks noChangeArrowheads="1"/>
            </p:cNvSpPr>
            <p:nvPr/>
          </p:nvSpPr>
          <p:spPr bwMode="auto">
            <a:xfrm rot="21409545">
              <a:off x="2365345" y="5176769"/>
              <a:ext cx="1035408" cy="64122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AutoShape 318"/>
            <p:cNvSpPr>
              <a:spLocks noChangeArrowheads="1"/>
            </p:cNvSpPr>
            <p:nvPr/>
          </p:nvSpPr>
          <p:spPr bwMode="auto">
            <a:xfrm rot="19340233">
              <a:off x="2312562" y="4233606"/>
              <a:ext cx="414163" cy="64122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319"/>
            <p:cNvSpPr>
              <a:spLocks noChangeArrowheads="1"/>
            </p:cNvSpPr>
            <p:nvPr/>
          </p:nvSpPr>
          <p:spPr bwMode="auto">
            <a:xfrm rot="1878857" flipH="1">
              <a:off x="2932853" y="4199206"/>
              <a:ext cx="414163" cy="64122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320"/>
            <p:cNvSpPr>
              <a:spLocks noChangeArrowheads="1"/>
            </p:cNvSpPr>
            <p:nvPr/>
          </p:nvSpPr>
          <p:spPr bwMode="auto">
            <a:xfrm rot="21409545">
              <a:off x="2433379" y="4429656"/>
              <a:ext cx="828326" cy="85496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utoShape 321"/>
            <p:cNvSpPr>
              <a:spLocks noChangeArrowheads="1"/>
            </p:cNvSpPr>
            <p:nvPr/>
          </p:nvSpPr>
          <p:spPr bwMode="auto">
            <a:xfrm rot="5340229" flipV="1">
              <a:off x="2752507" y="4863473"/>
              <a:ext cx="213742" cy="414163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322"/>
            <p:cNvGrpSpPr>
              <a:grpSpLocks/>
            </p:cNvGrpSpPr>
            <p:nvPr/>
          </p:nvGrpSpPr>
          <p:grpSpPr bwMode="auto">
            <a:xfrm rot="21409545">
              <a:off x="2528282" y="4545373"/>
              <a:ext cx="310622" cy="320613"/>
              <a:chOff x="3744" y="1776"/>
              <a:chExt cx="336" cy="336"/>
            </a:xfrm>
          </p:grpSpPr>
          <p:sp>
            <p:nvSpPr>
              <p:cNvPr id="76" name="Oval 32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Oval 32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325"/>
            <p:cNvGrpSpPr>
              <a:grpSpLocks/>
            </p:cNvGrpSpPr>
            <p:nvPr/>
          </p:nvGrpSpPr>
          <p:grpSpPr bwMode="auto">
            <a:xfrm rot="21409545">
              <a:off x="2941809" y="4522440"/>
              <a:ext cx="310622" cy="320613"/>
              <a:chOff x="3744" y="1776"/>
              <a:chExt cx="336" cy="336"/>
            </a:xfrm>
          </p:grpSpPr>
          <p:sp>
            <p:nvSpPr>
              <p:cNvPr id="74" name="Oval 3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3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" name="Oval 328"/>
            <p:cNvSpPr>
              <a:spLocks noChangeArrowheads="1"/>
            </p:cNvSpPr>
            <p:nvPr/>
          </p:nvSpPr>
          <p:spPr bwMode="auto">
            <a:xfrm rot="1531902">
              <a:off x="2188567" y="5949846"/>
              <a:ext cx="517704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329"/>
            <p:cNvSpPr>
              <a:spLocks noChangeArrowheads="1"/>
            </p:cNvSpPr>
            <p:nvPr/>
          </p:nvSpPr>
          <p:spPr bwMode="auto">
            <a:xfrm rot="21409545">
              <a:off x="3021540" y="6010687"/>
              <a:ext cx="517704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330"/>
            <p:cNvSpPr>
              <a:spLocks noChangeArrowheads="1"/>
            </p:cNvSpPr>
            <p:nvPr/>
          </p:nvSpPr>
          <p:spPr bwMode="auto">
            <a:xfrm rot="20036112">
              <a:off x="3688957" y="4842166"/>
              <a:ext cx="310622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331"/>
            <p:cNvSpPr>
              <a:spLocks noChangeArrowheads="1"/>
            </p:cNvSpPr>
            <p:nvPr/>
          </p:nvSpPr>
          <p:spPr bwMode="auto">
            <a:xfrm rot="20036112">
              <a:off x="1710103" y="4804736"/>
              <a:ext cx="310622" cy="21374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40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73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71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grpSp>
        <p:nvGrpSpPr>
          <p:cNvPr id="75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7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41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75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73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grpSp>
        <p:nvGrpSpPr>
          <p:cNvPr id="77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8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6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4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55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77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75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grpSp>
        <p:nvGrpSpPr>
          <p:cNvPr id="79" name="Group 75"/>
          <p:cNvGrpSpPr>
            <a:grpSpLocks/>
          </p:cNvGrpSpPr>
          <p:nvPr/>
        </p:nvGrpSpPr>
        <p:grpSpPr bwMode="auto">
          <a:xfrm rot="287336" flipH="1">
            <a:off x="4998716" y="1804667"/>
            <a:ext cx="1295400" cy="1149350"/>
            <a:chOff x="2256" y="1584"/>
            <a:chExt cx="1059" cy="912"/>
          </a:xfrm>
        </p:grpSpPr>
        <p:sp>
          <p:nvSpPr>
            <p:cNvPr id="80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8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1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6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54" name="Oval 53"/>
          <p:cNvSpPr/>
          <p:nvPr/>
        </p:nvSpPr>
        <p:spPr bwMode="auto">
          <a:xfrm>
            <a:off x="6705600" y="6096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 rot="287336" flipH="1">
            <a:off x="7284716" y="5386067"/>
            <a:ext cx="1295400" cy="1149350"/>
            <a:chOff x="2256" y="1584"/>
            <a:chExt cx="1059" cy="912"/>
          </a:xfrm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391400" y="47244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5" name="Group 76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78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100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98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Ockham Bayesians Converge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54" name="Oval 53"/>
          <p:cNvSpPr/>
          <p:nvPr/>
        </p:nvSpPr>
        <p:spPr bwMode="auto">
          <a:xfrm>
            <a:off x="6705600" y="6096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55" name="Group 75"/>
          <p:cNvGrpSpPr>
            <a:grpSpLocks/>
          </p:cNvGrpSpPr>
          <p:nvPr/>
        </p:nvGrpSpPr>
        <p:grpSpPr bwMode="auto">
          <a:xfrm rot="287336" flipH="1">
            <a:off x="7284716" y="5386067"/>
            <a:ext cx="1295400" cy="1149350"/>
            <a:chOff x="2256" y="1584"/>
            <a:chExt cx="1059" cy="912"/>
          </a:xfrm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391400" y="47244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78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100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98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102" name="Freeform 101"/>
          <p:cNvSpPr/>
          <p:nvPr/>
        </p:nvSpPr>
        <p:spPr bwMode="auto">
          <a:xfrm>
            <a:off x="2815389" y="2560721"/>
            <a:ext cx="4018548" cy="3455067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1431758 w 4018548"/>
              <a:gd name="connsiteY0" fmla="*/ 2648952 h 3455067"/>
              <a:gd name="connsiteX1" fmla="*/ 0 w 4018548"/>
              <a:gd name="connsiteY1" fmla="*/ 3455067 h 3455067"/>
              <a:gd name="connsiteX2" fmla="*/ 689811 w 4018548"/>
              <a:gd name="connsiteY2" fmla="*/ 2620878 h 3455067"/>
              <a:gd name="connsiteX3" fmla="*/ 2366211 w 4018548"/>
              <a:gd name="connsiteY3" fmla="*/ 868278 h 3455067"/>
              <a:gd name="connsiteX4" fmla="*/ 2009274 w 4018548"/>
              <a:gd name="connsiteY4" fmla="*/ 110289 h 3455067"/>
              <a:gd name="connsiteX5" fmla="*/ 3332748 w 4018548"/>
              <a:gd name="connsiteY5" fmla="*/ 1530015 h 3455067"/>
              <a:gd name="connsiteX6" fmla="*/ 4018548 w 4018548"/>
              <a:gd name="connsiteY6" fmla="*/ 3382878 h 3455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8548" h="3455067">
                <a:moveTo>
                  <a:pt x="1431758" y="2648952"/>
                </a:moveTo>
                <a:cubicBezTo>
                  <a:pt x="803108" y="3033962"/>
                  <a:pt x="174458" y="3418972"/>
                  <a:pt x="0" y="3455067"/>
                </a:cubicBezTo>
                <a:cubicBezTo>
                  <a:pt x="62163" y="3150267"/>
                  <a:pt x="295443" y="3052009"/>
                  <a:pt x="689811" y="2620878"/>
                </a:cubicBezTo>
                <a:cubicBezTo>
                  <a:pt x="1084179" y="2189747"/>
                  <a:pt x="2095501" y="1327483"/>
                  <a:pt x="2366211" y="868278"/>
                </a:cubicBezTo>
                <a:cubicBezTo>
                  <a:pt x="2199775" y="425115"/>
                  <a:pt x="1848185" y="0"/>
                  <a:pt x="2009274" y="110289"/>
                </a:cubicBezTo>
                <a:cubicBezTo>
                  <a:pt x="2170363" y="220578"/>
                  <a:pt x="2997869" y="984584"/>
                  <a:pt x="3332748" y="1530015"/>
                </a:cubicBezTo>
                <a:cubicBezTo>
                  <a:pt x="3667627" y="2075447"/>
                  <a:pt x="3843087" y="2729162"/>
                  <a:pt x="4018548" y="3382878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048000" y="5715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81400" y="54102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4114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But So Would Other Methods</a:t>
            </a:r>
          </a:p>
        </p:txBody>
      </p:sp>
      <p:sp>
        <p:nvSpPr>
          <p:cNvPr id="42" name="Isosceles Triangle 41"/>
          <p:cNvSpPr/>
          <p:nvPr/>
        </p:nvSpPr>
        <p:spPr bwMode="auto">
          <a:xfrm>
            <a:off x="2514600" y="2504090"/>
            <a:ext cx="4343400" cy="374431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5943600"/>
            <a:ext cx="57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1</a:t>
            </a:r>
            <a:endParaRPr lang="en-US" i="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419600" y="19050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2</a:t>
            </a:r>
            <a:endParaRPr lang="en-US" i="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34200" y="6019800"/>
            <a:ext cx="593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i="0" baseline="-25000" dirty="0" smtClean="0"/>
              <a:t>3</a:t>
            </a:r>
            <a:endParaRPr lang="en-US" i="0" baseline="-25000" dirty="0"/>
          </a:p>
        </p:txBody>
      </p:sp>
      <p:sp>
        <p:nvSpPr>
          <p:cNvPr id="46" name="Oval 45"/>
          <p:cNvSpPr/>
          <p:nvPr/>
        </p:nvSpPr>
        <p:spPr bwMode="auto">
          <a:xfrm>
            <a:off x="43434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6576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2004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43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5410200" y="3962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5105400" y="3276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4876800" y="2895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724400" y="25908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6705600" y="60960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 rot="287336" flipH="1">
            <a:off x="7284716" y="5386067"/>
            <a:ext cx="1295400" cy="1149350"/>
            <a:chOff x="2256" y="1584"/>
            <a:chExt cx="1059" cy="912"/>
          </a:xfrm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77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78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79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81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82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83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utoShape 85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6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" name="Oval 8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8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89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" name="Oval 9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9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Oval 92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93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94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95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7391400" y="4724400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grpSp>
        <p:nvGrpSpPr>
          <p:cNvPr id="5" name="Group 76"/>
          <p:cNvGrpSpPr/>
          <p:nvPr/>
        </p:nvGrpSpPr>
        <p:grpSpPr>
          <a:xfrm>
            <a:off x="762000" y="5029200"/>
            <a:ext cx="1212850" cy="1524001"/>
            <a:chOff x="762000" y="5029200"/>
            <a:chExt cx="1212850" cy="1524001"/>
          </a:xfrm>
        </p:grpSpPr>
        <p:sp>
          <p:nvSpPr>
            <p:cNvPr id="78" name="Rectangle 129"/>
            <p:cNvSpPr>
              <a:spLocks noChangeArrowheads="1"/>
            </p:cNvSpPr>
            <p:nvPr/>
          </p:nvSpPr>
          <p:spPr bwMode="auto">
            <a:xfrm rot="1447567">
              <a:off x="849313" y="5040313"/>
              <a:ext cx="109538" cy="465138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130"/>
            <p:cNvSpPr>
              <a:spLocks noChangeArrowheads="1"/>
            </p:cNvSpPr>
            <p:nvPr/>
          </p:nvSpPr>
          <p:spPr bwMode="auto">
            <a:xfrm rot="1447567">
              <a:off x="850900" y="5029200"/>
              <a:ext cx="55563" cy="465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31"/>
            <p:cNvSpPr>
              <a:spLocks noChangeShapeType="1"/>
            </p:cNvSpPr>
            <p:nvPr/>
          </p:nvSpPr>
          <p:spPr bwMode="auto">
            <a:xfrm rot="1447567">
              <a:off x="819150" y="5505450"/>
              <a:ext cx="28575" cy="19050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132"/>
            <p:cNvSpPr>
              <a:spLocks noChangeArrowheads="1"/>
            </p:cNvSpPr>
            <p:nvPr/>
          </p:nvSpPr>
          <p:spPr bwMode="auto">
            <a:xfrm rot="1879721">
              <a:off x="817563" y="5807075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133"/>
            <p:cNvSpPr>
              <a:spLocks noChangeArrowheads="1"/>
            </p:cNvSpPr>
            <p:nvPr/>
          </p:nvSpPr>
          <p:spPr bwMode="auto">
            <a:xfrm rot="19479764">
              <a:off x="1477963" y="5875338"/>
              <a:ext cx="438150" cy="6826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134"/>
            <p:cNvSpPr>
              <a:spLocks noChangeArrowheads="1"/>
            </p:cNvSpPr>
            <p:nvPr/>
          </p:nvSpPr>
          <p:spPr bwMode="auto">
            <a:xfrm>
              <a:off x="1477963" y="6146800"/>
              <a:ext cx="52388" cy="3381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135"/>
            <p:cNvSpPr>
              <a:spLocks noChangeArrowheads="1"/>
            </p:cNvSpPr>
            <p:nvPr/>
          </p:nvSpPr>
          <p:spPr bwMode="auto">
            <a:xfrm>
              <a:off x="1201738" y="6213475"/>
              <a:ext cx="53975" cy="27146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36"/>
            <p:cNvSpPr>
              <a:spLocks noChangeArrowheads="1"/>
            </p:cNvSpPr>
            <p:nvPr/>
          </p:nvSpPr>
          <p:spPr bwMode="auto">
            <a:xfrm>
              <a:off x="1092200" y="5875338"/>
              <a:ext cx="549275" cy="420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37"/>
            <p:cNvSpPr>
              <a:spLocks noChangeArrowheads="1"/>
            </p:cNvSpPr>
            <p:nvPr/>
          </p:nvSpPr>
          <p:spPr bwMode="auto">
            <a:xfrm rot="1722357">
              <a:off x="981075" y="6350000"/>
              <a:ext cx="274638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38"/>
            <p:cNvSpPr>
              <a:spLocks noChangeArrowheads="1"/>
            </p:cNvSpPr>
            <p:nvPr/>
          </p:nvSpPr>
          <p:spPr bwMode="auto">
            <a:xfrm>
              <a:off x="1420813" y="6418263"/>
              <a:ext cx="276225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39"/>
            <p:cNvSpPr>
              <a:spLocks noChangeArrowheads="1"/>
            </p:cNvSpPr>
            <p:nvPr/>
          </p:nvSpPr>
          <p:spPr bwMode="auto">
            <a:xfrm rot="20226567">
              <a:off x="1809750" y="5695950"/>
              <a:ext cx="165100" cy="1365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40"/>
            <p:cNvSpPr>
              <a:spLocks noChangeArrowheads="1"/>
            </p:cNvSpPr>
            <p:nvPr/>
          </p:nvSpPr>
          <p:spPr bwMode="auto">
            <a:xfrm rot="20226567">
              <a:off x="762000" y="5603875"/>
              <a:ext cx="165100" cy="13493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Freeform 141"/>
            <p:cNvSpPr>
              <a:spLocks/>
            </p:cNvSpPr>
            <p:nvPr/>
          </p:nvSpPr>
          <p:spPr bwMode="auto">
            <a:xfrm>
              <a:off x="947738" y="5640388"/>
              <a:ext cx="841375" cy="806450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Oval 142"/>
            <p:cNvSpPr>
              <a:spLocks noChangeArrowheads="1"/>
            </p:cNvSpPr>
            <p:nvPr/>
          </p:nvSpPr>
          <p:spPr bwMode="auto">
            <a:xfrm>
              <a:off x="1131888" y="5387975"/>
              <a:ext cx="439738" cy="54292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43"/>
            <p:cNvGrpSpPr>
              <a:grpSpLocks/>
            </p:cNvGrpSpPr>
            <p:nvPr/>
          </p:nvGrpSpPr>
          <p:grpSpPr bwMode="auto">
            <a:xfrm>
              <a:off x="1184275" y="5510213"/>
              <a:ext cx="165100" cy="203200"/>
              <a:chOff x="3744" y="1776"/>
              <a:chExt cx="336" cy="336"/>
            </a:xfrm>
          </p:grpSpPr>
          <p:sp>
            <p:nvSpPr>
              <p:cNvPr id="100" name="Oval 1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46"/>
            <p:cNvGrpSpPr>
              <a:grpSpLocks/>
            </p:cNvGrpSpPr>
            <p:nvPr/>
          </p:nvGrpSpPr>
          <p:grpSpPr bwMode="auto">
            <a:xfrm>
              <a:off x="1395413" y="5510213"/>
              <a:ext cx="165100" cy="203200"/>
              <a:chOff x="3744" y="1776"/>
              <a:chExt cx="336" cy="336"/>
            </a:xfrm>
          </p:grpSpPr>
          <p:sp>
            <p:nvSpPr>
              <p:cNvPr id="98" name="Oval 1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1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1089025" y="6145213"/>
              <a:ext cx="512763" cy="10001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51"/>
            <p:cNvSpPr>
              <a:spLocks noChangeShapeType="1"/>
            </p:cNvSpPr>
            <p:nvPr/>
          </p:nvSpPr>
          <p:spPr bwMode="auto">
            <a:xfrm>
              <a:off x="1416050" y="6094413"/>
              <a:ext cx="93663" cy="2016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52"/>
            <p:cNvSpPr>
              <a:spLocks noChangeShapeType="1"/>
            </p:cNvSpPr>
            <p:nvPr/>
          </p:nvSpPr>
          <p:spPr bwMode="auto">
            <a:xfrm flipV="1">
              <a:off x="1368425" y="6145213"/>
              <a:ext cx="141288" cy="49213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295400" y="5791200"/>
              <a:ext cx="152400" cy="76200"/>
            </a:xfrm>
            <a:prstGeom prst="ellipse">
              <a:avLst/>
            </a:prstGeom>
            <a:solidFill>
              <a:schemeClr val="accent4">
                <a:lumMod val="10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sp>
        <p:nvSpPr>
          <p:cNvPr id="66" name="Oval 65"/>
          <p:cNvSpPr/>
          <p:nvPr/>
        </p:nvSpPr>
        <p:spPr bwMode="auto">
          <a:xfrm>
            <a:off x="51054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5791200" y="58674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943600" y="48006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Freeform 92"/>
          <p:cNvSpPr/>
          <p:nvPr/>
        </p:nvSpPr>
        <p:spPr bwMode="auto">
          <a:xfrm>
            <a:off x="2815389" y="2540001"/>
            <a:ext cx="4018548" cy="3526588"/>
          </a:xfrm>
          <a:custGeom>
            <a:avLst/>
            <a:gdLst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606216 w 4193006"/>
              <a:gd name="connsiteY0" fmla="*/ 2544679 h 3386889"/>
              <a:gd name="connsiteX1" fmla="*/ 174458 w 4193006"/>
              <a:gd name="connsiteY1" fmla="*/ 3350794 h 3386889"/>
              <a:gd name="connsiteX2" fmla="*/ 559469 w 4193006"/>
              <a:gd name="connsiteY2" fmla="*/ 2761247 h 3386889"/>
              <a:gd name="connsiteX3" fmla="*/ 2893595 w 4193006"/>
              <a:gd name="connsiteY3" fmla="*/ 1389647 h 3386889"/>
              <a:gd name="connsiteX4" fmla="*/ 2183732 w 4193006"/>
              <a:gd name="connsiteY4" fmla="*/ 6016 h 3386889"/>
              <a:gd name="connsiteX5" fmla="*/ 3507206 w 4193006"/>
              <a:gd name="connsiteY5" fmla="*/ 1425742 h 3386889"/>
              <a:gd name="connsiteX6" fmla="*/ 4193006 w 4193006"/>
              <a:gd name="connsiteY6" fmla="*/ 3278605 h 3386889"/>
              <a:gd name="connsiteX0" fmla="*/ 1499936 w 4086726"/>
              <a:gd name="connsiteY0" fmla="*/ 2544679 h 3350794"/>
              <a:gd name="connsiteX1" fmla="*/ 68178 w 4086726"/>
              <a:gd name="connsiteY1" fmla="*/ 3350794 h 3350794"/>
              <a:gd name="connsiteX2" fmla="*/ 453189 w 4086726"/>
              <a:gd name="connsiteY2" fmla="*/ 2761247 h 3350794"/>
              <a:gd name="connsiteX3" fmla="*/ 2787315 w 4086726"/>
              <a:gd name="connsiteY3" fmla="*/ 1389647 h 3350794"/>
              <a:gd name="connsiteX4" fmla="*/ 2077452 w 4086726"/>
              <a:gd name="connsiteY4" fmla="*/ 6016 h 3350794"/>
              <a:gd name="connsiteX5" fmla="*/ 3400926 w 4086726"/>
              <a:gd name="connsiteY5" fmla="*/ 1425742 h 3350794"/>
              <a:gd name="connsiteX6" fmla="*/ 4086726 w 4086726"/>
              <a:gd name="connsiteY6" fmla="*/ 3278605 h 3350794"/>
              <a:gd name="connsiteX0" fmla="*/ 1431758 w 4018548"/>
              <a:gd name="connsiteY0" fmla="*/ 2544679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3280611 w 4018548"/>
              <a:gd name="connsiteY0" fmla="*/ 2211805 h 3350794"/>
              <a:gd name="connsiteX1" fmla="*/ 0 w 4018548"/>
              <a:gd name="connsiteY1" fmla="*/ 3350794 h 3350794"/>
              <a:gd name="connsiteX2" fmla="*/ 689811 w 4018548"/>
              <a:gd name="connsiteY2" fmla="*/ 2516605 h 3350794"/>
              <a:gd name="connsiteX3" fmla="*/ 2719137 w 4018548"/>
              <a:gd name="connsiteY3" fmla="*/ 1389647 h 3350794"/>
              <a:gd name="connsiteX4" fmla="*/ 2009274 w 4018548"/>
              <a:gd name="connsiteY4" fmla="*/ 6016 h 3350794"/>
              <a:gd name="connsiteX5" fmla="*/ 3332748 w 4018548"/>
              <a:gd name="connsiteY5" fmla="*/ 1425742 h 3350794"/>
              <a:gd name="connsiteX6" fmla="*/ 4018548 w 4018548"/>
              <a:gd name="connsiteY6" fmla="*/ 3278605 h 3350794"/>
              <a:gd name="connsiteX0" fmla="*/ 3280611 w 4018548"/>
              <a:gd name="connsiteY0" fmla="*/ 2211805 h 3401594"/>
              <a:gd name="connsiteX1" fmla="*/ 1792706 w 4018548"/>
              <a:gd name="connsiteY1" fmla="*/ 2821405 h 3401594"/>
              <a:gd name="connsiteX2" fmla="*/ 0 w 4018548"/>
              <a:gd name="connsiteY2" fmla="*/ 3350794 h 3401594"/>
              <a:gd name="connsiteX3" fmla="*/ 689811 w 4018548"/>
              <a:gd name="connsiteY3" fmla="*/ 2516605 h 3401594"/>
              <a:gd name="connsiteX4" fmla="*/ 2719137 w 4018548"/>
              <a:gd name="connsiteY4" fmla="*/ 1389647 h 3401594"/>
              <a:gd name="connsiteX5" fmla="*/ 2009274 w 4018548"/>
              <a:gd name="connsiteY5" fmla="*/ 6016 h 3401594"/>
              <a:gd name="connsiteX6" fmla="*/ 3332748 w 4018548"/>
              <a:gd name="connsiteY6" fmla="*/ 1425742 h 3401594"/>
              <a:gd name="connsiteX7" fmla="*/ 4018548 w 4018548"/>
              <a:gd name="connsiteY7" fmla="*/ 3278605 h 3401594"/>
              <a:gd name="connsiteX0" fmla="*/ 3280611 w 4018548"/>
              <a:gd name="connsiteY0" fmla="*/ 2211805 h 3401594"/>
              <a:gd name="connsiteX1" fmla="*/ 1375611 w 4018548"/>
              <a:gd name="connsiteY1" fmla="*/ 2592805 h 3401594"/>
              <a:gd name="connsiteX2" fmla="*/ 0 w 4018548"/>
              <a:gd name="connsiteY2" fmla="*/ 3350794 h 3401594"/>
              <a:gd name="connsiteX3" fmla="*/ 689811 w 4018548"/>
              <a:gd name="connsiteY3" fmla="*/ 2516605 h 3401594"/>
              <a:gd name="connsiteX4" fmla="*/ 2719137 w 4018548"/>
              <a:gd name="connsiteY4" fmla="*/ 1389647 h 3401594"/>
              <a:gd name="connsiteX5" fmla="*/ 2009274 w 4018548"/>
              <a:gd name="connsiteY5" fmla="*/ 6016 h 3401594"/>
              <a:gd name="connsiteX6" fmla="*/ 3332748 w 4018548"/>
              <a:gd name="connsiteY6" fmla="*/ 1425742 h 3401594"/>
              <a:gd name="connsiteX7" fmla="*/ 4018548 w 4018548"/>
              <a:gd name="connsiteY7" fmla="*/ 3278605 h 3401594"/>
              <a:gd name="connsiteX0" fmla="*/ 3280611 w 4018548"/>
              <a:gd name="connsiteY0" fmla="*/ 2211805 h 3401594"/>
              <a:gd name="connsiteX1" fmla="*/ 2622885 w 4018548"/>
              <a:gd name="connsiteY1" fmla="*/ 2340142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3280611 w 4018548"/>
              <a:gd name="connsiteY0" fmla="*/ 2211805 h 3401594"/>
              <a:gd name="connsiteX1" fmla="*/ 2671011 w 4018548"/>
              <a:gd name="connsiteY1" fmla="*/ 2516605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3280611 w 4018548"/>
              <a:gd name="connsiteY0" fmla="*/ 2211805 h 3401594"/>
              <a:gd name="connsiteX1" fmla="*/ 2671011 w 4018548"/>
              <a:gd name="connsiteY1" fmla="*/ 2516605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2671011 w 4018548"/>
              <a:gd name="connsiteY0" fmla="*/ 2592805 h 3401594"/>
              <a:gd name="connsiteX1" fmla="*/ 2671011 w 4018548"/>
              <a:gd name="connsiteY1" fmla="*/ 2516605 h 3401594"/>
              <a:gd name="connsiteX2" fmla="*/ 1375611 w 4018548"/>
              <a:gd name="connsiteY2" fmla="*/ 2592805 h 3401594"/>
              <a:gd name="connsiteX3" fmla="*/ 0 w 4018548"/>
              <a:gd name="connsiteY3" fmla="*/ 3350794 h 3401594"/>
              <a:gd name="connsiteX4" fmla="*/ 689811 w 4018548"/>
              <a:gd name="connsiteY4" fmla="*/ 2516605 h 3401594"/>
              <a:gd name="connsiteX5" fmla="*/ 2719137 w 4018548"/>
              <a:gd name="connsiteY5" fmla="*/ 1389647 h 3401594"/>
              <a:gd name="connsiteX6" fmla="*/ 2009274 w 4018548"/>
              <a:gd name="connsiteY6" fmla="*/ 6016 h 3401594"/>
              <a:gd name="connsiteX7" fmla="*/ 3332748 w 4018548"/>
              <a:gd name="connsiteY7" fmla="*/ 1425742 h 3401594"/>
              <a:gd name="connsiteX8" fmla="*/ 4018548 w 4018548"/>
              <a:gd name="connsiteY8" fmla="*/ 3278605 h 3401594"/>
              <a:gd name="connsiteX0" fmla="*/ 2671011 w 4018548"/>
              <a:gd name="connsiteY0" fmla="*/ 2717799 h 3526588"/>
              <a:gd name="connsiteX1" fmla="*/ 2671011 w 4018548"/>
              <a:gd name="connsiteY1" fmla="*/ 2641599 h 3526588"/>
              <a:gd name="connsiteX2" fmla="*/ 1375611 w 4018548"/>
              <a:gd name="connsiteY2" fmla="*/ 2717799 h 3526588"/>
              <a:gd name="connsiteX3" fmla="*/ 0 w 4018548"/>
              <a:gd name="connsiteY3" fmla="*/ 3475788 h 3526588"/>
              <a:gd name="connsiteX4" fmla="*/ 689811 w 4018548"/>
              <a:gd name="connsiteY4" fmla="*/ 2641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2671011 w 4018548"/>
              <a:gd name="connsiteY0" fmla="*/ 2717799 h 3526588"/>
              <a:gd name="connsiteX1" fmla="*/ 2671011 w 4018548"/>
              <a:gd name="connsiteY1" fmla="*/ 2641599 h 3526588"/>
              <a:gd name="connsiteX2" fmla="*/ 1375611 w 4018548"/>
              <a:gd name="connsiteY2" fmla="*/ 2717799 h 3526588"/>
              <a:gd name="connsiteX3" fmla="*/ 0 w 4018548"/>
              <a:gd name="connsiteY3" fmla="*/ 3475788 h 3526588"/>
              <a:gd name="connsiteX4" fmla="*/ 689811 w 4018548"/>
              <a:gd name="connsiteY4" fmla="*/ 2641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2671011 w 4018548"/>
              <a:gd name="connsiteY0" fmla="*/ 2717799 h 3526588"/>
              <a:gd name="connsiteX1" fmla="*/ 2671011 w 4018548"/>
              <a:gd name="connsiteY1" fmla="*/ 2641599 h 3526588"/>
              <a:gd name="connsiteX2" fmla="*/ 1375611 w 4018548"/>
              <a:gd name="connsiteY2" fmla="*/ 27177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2671011 w 4018548"/>
              <a:gd name="connsiteY0" fmla="*/ 2717799 h 3542630"/>
              <a:gd name="connsiteX1" fmla="*/ 2671011 w 4018548"/>
              <a:gd name="connsiteY1" fmla="*/ 2641599 h 3542630"/>
              <a:gd name="connsiteX2" fmla="*/ 1832811 w 4018548"/>
              <a:gd name="connsiteY2" fmla="*/ 3403599 h 3542630"/>
              <a:gd name="connsiteX3" fmla="*/ 0 w 4018548"/>
              <a:gd name="connsiteY3" fmla="*/ 3475788 h 3542630"/>
              <a:gd name="connsiteX4" fmla="*/ 1070811 w 4018548"/>
              <a:gd name="connsiteY4" fmla="*/ 2260599 h 3542630"/>
              <a:gd name="connsiteX5" fmla="*/ 3280611 w 4018548"/>
              <a:gd name="connsiteY5" fmla="*/ 2336799 h 3542630"/>
              <a:gd name="connsiteX6" fmla="*/ 2009274 w 4018548"/>
              <a:gd name="connsiteY6" fmla="*/ 131010 h 3542630"/>
              <a:gd name="connsiteX7" fmla="*/ 3332748 w 4018548"/>
              <a:gd name="connsiteY7" fmla="*/ 1550736 h 3542630"/>
              <a:gd name="connsiteX8" fmla="*/ 4018548 w 4018548"/>
              <a:gd name="connsiteY8" fmla="*/ 3403599 h 3542630"/>
              <a:gd name="connsiteX0" fmla="*/ 2671011 w 4018548"/>
              <a:gd name="connsiteY0" fmla="*/ 2717799 h 3526588"/>
              <a:gd name="connsiteX1" fmla="*/ 3204411 w 4018548"/>
              <a:gd name="connsiteY1" fmla="*/ 3479799 h 3526588"/>
              <a:gd name="connsiteX2" fmla="*/ 1832811 w 4018548"/>
              <a:gd name="connsiteY2" fmla="*/ 34035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1832811 w 4018548"/>
              <a:gd name="connsiteY2" fmla="*/ 34035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1985211 w 4018548"/>
              <a:gd name="connsiteY2" fmla="*/ 3479799 h 3526588"/>
              <a:gd name="connsiteX3" fmla="*/ 0 w 4018548"/>
              <a:gd name="connsiteY3" fmla="*/ 3475788 h 3526588"/>
              <a:gd name="connsiteX4" fmla="*/ 1070811 w 4018548"/>
              <a:gd name="connsiteY4" fmla="*/ 2260599 h 3526588"/>
              <a:gd name="connsiteX5" fmla="*/ 3280611 w 4018548"/>
              <a:gd name="connsiteY5" fmla="*/ 2336799 h 3526588"/>
              <a:gd name="connsiteX6" fmla="*/ 2009274 w 4018548"/>
              <a:gd name="connsiteY6" fmla="*/ 131010 h 3526588"/>
              <a:gd name="connsiteX7" fmla="*/ 3332748 w 4018548"/>
              <a:gd name="connsiteY7" fmla="*/ 1550736 h 3526588"/>
              <a:gd name="connsiteX8" fmla="*/ 4018548 w 4018548"/>
              <a:gd name="connsiteY8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070811 w 4018548"/>
              <a:gd name="connsiteY5" fmla="*/ 22605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870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528011 w 4018548"/>
              <a:gd name="connsiteY5" fmla="*/ 27939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528011 w 4018548"/>
              <a:gd name="connsiteY5" fmla="*/ 27939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528011 w 4018548"/>
              <a:gd name="connsiteY5" fmla="*/ 27939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  <a:gd name="connsiteX0" fmla="*/ 3128211 w 4018548"/>
              <a:gd name="connsiteY0" fmla="*/ 3403599 h 3526588"/>
              <a:gd name="connsiteX1" fmla="*/ 3204411 w 4018548"/>
              <a:gd name="connsiteY1" fmla="*/ 3479799 h 3526588"/>
              <a:gd name="connsiteX2" fmla="*/ 3052011 w 4018548"/>
              <a:gd name="connsiteY2" fmla="*/ 3479799 h 3526588"/>
              <a:gd name="connsiteX3" fmla="*/ 1985211 w 4018548"/>
              <a:gd name="connsiteY3" fmla="*/ 3479799 h 3526588"/>
              <a:gd name="connsiteX4" fmla="*/ 0 w 4018548"/>
              <a:gd name="connsiteY4" fmla="*/ 3475788 h 3526588"/>
              <a:gd name="connsiteX5" fmla="*/ 1451811 w 4018548"/>
              <a:gd name="connsiteY5" fmla="*/ 2489199 h 3526588"/>
              <a:gd name="connsiteX6" fmla="*/ 3280611 w 4018548"/>
              <a:gd name="connsiteY6" fmla="*/ 2336799 h 3526588"/>
              <a:gd name="connsiteX7" fmla="*/ 2009274 w 4018548"/>
              <a:gd name="connsiteY7" fmla="*/ 131010 h 3526588"/>
              <a:gd name="connsiteX8" fmla="*/ 3332748 w 4018548"/>
              <a:gd name="connsiteY8" fmla="*/ 1550736 h 3526588"/>
              <a:gd name="connsiteX9" fmla="*/ 4018548 w 4018548"/>
              <a:gd name="connsiteY9" fmla="*/ 3403599 h 352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18548" h="3526588">
                <a:moveTo>
                  <a:pt x="3128211" y="3403599"/>
                </a:moveTo>
                <a:lnTo>
                  <a:pt x="3204411" y="3479799"/>
                </a:lnTo>
                <a:cubicBezTo>
                  <a:pt x="3198395" y="3485815"/>
                  <a:pt x="3255211" y="3479799"/>
                  <a:pt x="3052011" y="3479799"/>
                </a:cubicBezTo>
                <a:lnTo>
                  <a:pt x="1985211" y="3479799"/>
                </a:lnTo>
                <a:cubicBezTo>
                  <a:pt x="1476543" y="3479131"/>
                  <a:pt x="183816" y="3526588"/>
                  <a:pt x="0" y="3475788"/>
                </a:cubicBezTo>
                <a:cubicBezTo>
                  <a:pt x="62163" y="3170988"/>
                  <a:pt x="872959" y="2574756"/>
                  <a:pt x="1451811" y="2489199"/>
                </a:cubicBezTo>
                <a:cubicBezTo>
                  <a:pt x="2030663" y="2403642"/>
                  <a:pt x="2953754" y="2447088"/>
                  <a:pt x="3280611" y="2336799"/>
                </a:cubicBezTo>
                <a:cubicBezTo>
                  <a:pt x="3114175" y="1893636"/>
                  <a:pt x="2000585" y="262020"/>
                  <a:pt x="2009274" y="131010"/>
                </a:cubicBezTo>
                <a:cubicBezTo>
                  <a:pt x="2017963" y="0"/>
                  <a:pt x="2997869" y="1005305"/>
                  <a:pt x="3332748" y="1550736"/>
                </a:cubicBezTo>
                <a:cubicBezTo>
                  <a:pt x="3667627" y="2096168"/>
                  <a:pt x="3843087" y="2749883"/>
                  <a:pt x="4018548" y="340359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Summary of Bayesian Approach</a:t>
            </a:r>
          </a:p>
        </p:txBody>
      </p:sp>
      <p:sp>
        <p:nvSpPr>
          <p:cNvPr id="194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</a:rPr>
              <a:t>Prior-based</a:t>
            </a:r>
            <a:r>
              <a:rPr lang="en-US" dirty="0" smtClean="0"/>
              <a:t> explanations of Ockham’s razor are </a:t>
            </a:r>
            <a:r>
              <a:rPr lang="en-US" dirty="0" smtClean="0">
                <a:solidFill>
                  <a:srgbClr val="FFC000"/>
                </a:solidFill>
              </a:rPr>
              <a:t>circular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</a:rPr>
              <a:t>Convergence-based</a:t>
            </a:r>
            <a:r>
              <a:rPr lang="en-US" dirty="0" smtClean="0"/>
              <a:t> explanations of Ockham’s razor </a:t>
            </a:r>
            <a:r>
              <a:rPr lang="en-US" dirty="0" smtClean="0">
                <a:solidFill>
                  <a:srgbClr val="FFC000"/>
                </a:solidFill>
              </a:rPr>
              <a:t>fail to single out </a:t>
            </a:r>
            <a:r>
              <a:rPr lang="en-US" dirty="0" smtClean="0"/>
              <a:t>Ockham’s razor.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1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2. Risk Minimization</a:t>
            </a:r>
          </a:p>
        </p:txBody>
      </p:sp>
      <p:sp>
        <p:nvSpPr>
          <p:cNvPr id="183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Ockham’s razor minimizes expected distance of empirical estimates from the true value.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5850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3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4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55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5867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8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56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5865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66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57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9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860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5863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4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61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5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5847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8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9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6" name="Text Box 28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 Unconstrained Estimates</a:t>
            </a:r>
          </a:p>
        </p:txBody>
      </p:sp>
      <p:sp>
        <p:nvSpPr>
          <p:cNvPr id="183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are </a:t>
            </a:r>
            <a:r>
              <a:rPr lang="en-US" smtClean="0">
                <a:solidFill>
                  <a:schemeClr val="hlink"/>
                </a:solidFill>
              </a:rPr>
              <a:t>Centered</a:t>
            </a:r>
            <a:r>
              <a:rPr lang="en-US" smtClean="0"/>
              <a:t> on truth but </a:t>
            </a:r>
            <a:r>
              <a:rPr lang="en-US" smtClean="0">
                <a:solidFill>
                  <a:schemeClr val="hlink"/>
                </a:solidFill>
              </a:rPr>
              <a:t>spread</a:t>
            </a:r>
            <a:r>
              <a:rPr lang="en-US" smtClean="0"/>
              <a:t> around it.</a:t>
            </a:r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6885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6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8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890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6902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3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891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6900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1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892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3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95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6898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9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896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7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69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6882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0" name="Oval 28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Oval 29"/>
          <p:cNvSpPr>
            <a:spLocks noChangeArrowheads="1"/>
          </p:cNvSpPr>
          <p:nvPr/>
        </p:nvSpPr>
        <p:spPr bwMode="auto">
          <a:xfrm>
            <a:off x="58674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Oval 30"/>
          <p:cNvSpPr>
            <a:spLocks noChangeArrowheads="1"/>
          </p:cNvSpPr>
          <p:nvPr/>
        </p:nvSpPr>
        <p:spPr bwMode="auto">
          <a:xfrm>
            <a:off x="57150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Oval 31"/>
          <p:cNvSpPr>
            <a:spLocks noChangeArrowheads="1"/>
          </p:cNvSpPr>
          <p:nvPr/>
        </p:nvSpPr>
        <p:spPr bwMode="auto">
          <a:xfrm>
            <a:off x="54864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Oval 32"/>
          <p:cNvSpPr>
            <a:spLocks noChangeArrowheads="1"/>
          </p:cNvSpPr>
          <p:nvPr/>
        </p:nvSpPr>
        <p:spPr bwMode="auto">
          <a:xfrm>
            <a:off x="55626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Oval 33"/>
          <p:cNvSpPr>
            <a:spLocks noChangeArrowheads="1"/>
          </p:cNvSpPr>
          <p:nvPr/>
        </p:nvSpPr>
        <p:spPr bwMode="auto">
          <a:xfrm>
            <a:off x="5791200" y="4953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Oval 34"/>
          <p:cNvSpPr>
            <a:spLocks noChangeArrowheads="1"/>
          </p:cNvSpPr>
          <p:nvPr/>
        </p:nvSpPr>
        <p:spPr bwMode="auto">
          <a:xfrm>
            <a:off x="5638800" y="44958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Oval 35"/>
          <p:cNvSpPr>
            <a:spLocks noChangeArrowheads="1"/>
          </p:cNvSpPr>
          <p:nvPr/>
        </p:nvSpPr>
        <p:spPr bwMode="auto">
          <a:xfrm>
            <a:off x="55626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Oval 36"/>
          <p:cNvSpPr>
            <a:spLocks noChangeArrowheads="1"/>
          </p:cNvSpPr>
          <p:nvPr/>
        </p:nvSpPr>
        <p:spPr bwMode="auto">
          <a:xfrm>
            <a:off x="59436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Oval 37"/>
          <p:cNvSpPr>
            <a:spLocks noChangeArrowheads="1"/>
          </p:cNvSpPr>
          <p:nvPr/>
        </p:nvSpPr>
        <p:spPr bwMode="auto">
          <a:xfrm>
            <a:off x="52578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Text Box 38"/>
          <p:cNvSpPr txBox="1">
            <a:spLocks noChangeArrowheads="1"/>
          </p:cNvSpPr>
          <p:nvPr/>
        </p:nvSpPr>
        <p:spPr bwMode="auto">
          <a:xfrm>
            <a:off x="3429000" y="3352800"/>
            <a:ext cx="595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</p:txBody>
      </p:sp>
      <p:sp>
        <p:nvSpPr>
          <p:cNvPr id="36881" name="Rectangle 39"/>
          <p:cNvSpPr>
            <a:spLocks noChangeArrowheads="1"/>
          </p:cNvSpPr>
          <p:nvPr/>
        </p:nvSpPr>
        <p:spPr bwMode="auto">
          <a:xfrm>
            <a:off x="2209800" y="5334000"/>
            <a:ext cx="2590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 i="0"/>
              <a:t>Unconstrained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183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Off-center</a:t>
            </a:r>
            <a:r>
              <a:rPr lang="en-US" smtClean="0"/>
              <a:t> but </a:t>
            </a:r>
            <a:r>
              <a:rPr lang="en-US" smtClean="0">
                <a:solidFill>
                  <a:schemeClr val="hlink"/>
                </a:solidFill>
              </a:rPr>
              <a:t>less spread.</a:t>
            </a: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7901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3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4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906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7918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9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07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7916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7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08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11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7914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12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3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7898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0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4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Text Box 29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  <p:sp>
        <p:nvSpPr>
          <p:cNvPr id="37896" name="Text Box 30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  <p:sp>
        <p:nvSpPr>
          <p:cNvPr id="1834016" name="Rectangle 32"/>
          <p:cNvSpPr>
            <a:spLocks noRot="1"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Constrained Estimates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8222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32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8240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3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8238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34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2488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2296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demon </a:t>
            </a:r>
            <a:r>
              <a:rPr lang="en-US" dirty="0" smtClean="0">
                <a:solidFill>
                  <a:srgbClr val="FFC000"/>
                </a:solidFill>
              </a:rPr>
              <a:t>justifies</a:t>
            </a:r>
            <a:r>
              <a:rPr lang="en-US" dirty="0" smtClean="0"/>
              <a:t> science with his </a:t>
            </a:r>
            <a:r>
              <a:rPr lang="en-US" dirty="0" smtClean="0">
                <a:solidFill>
                  <a:srgbClr val="FFC000"/>
                </a:solidFill>
              </a:rPr>
              <a:t>strength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CC00"/>
                </a:solidFill>
              </a:rPr>
              <a:t>Stronger</a:t>
            </a:r>
            <a:r>
              <a:rPr lang="en-US" dirty="0" smtClean="0"/>
              <a:t> demons justify </a:t>
            </a:r>
            <a:r>
              <a:rPr lang="en-US" dirty="0" smtClean="0">
                <a:solidFill>
                  <a:srgbClr val="FFCC00"/>
                </a:solidFill>
              </a:rPr>
              <a:t>weaker</a:t>
            </a:r>
            <a:r>
              <a:rPr lang="en-US" dirty="0" smtClean="0"/>
              <a:t> inferences!</a:t>
            </a:r>
          </a:p>
        </p:txBody>
      </p:sp>
      <p:grpSp>
        <p:nvGrpSpPr>
          <p:cNvPr id="8200" name="Group 58"/>
          <p:cNvGrpSpPr>
            <a:grpSpLocks/>
          </p:cNvGrpSpPr>
          <p:nvPr/>
        </p:nvGrpSpPr>
        <p:grpSpPr bwMode="auto">
          <a:xfrm>
            <a:off x="3581400" y="3200400"/>
            <a:ext cx="1143000" cy="1006475"/>
            <a:chOff x="7315200" y="2667000"/>
            <a:chExt cx="1143000" cy="1006475"/>
          </a:xfrm>
        </p:grpSpPr>
        <p:sp>
          <p:nvSpPr>
            <p:cNvPr id="8202" name="Oval 26"/>
            <p:cNvSpPr>
              <a:spLocks noChangeArrowheads="1"/>
            </p:cNvSpPr>
            <p:nvPr/>
          </p:nvSpPr>
          <p:spPr bwMode="auto">
            <a:xfrm rot="-1373433">
              <a:off x="7315200" y="2843919"/>
              <a:ext cx="137474" cy="11270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Rectangle 27"/>
            <p:cNvSpPr>
              <a:spLocks noChangeArrowheads="1"/>
            </p:cNvSpPr>
            <p:nvPr/>
          </p:nvSpPr>
          <p:spPr bwMode="auto">
            <a:xfrm rot="1879721">
              <a:off x="7378045" y="3028702"/>
              <a:ext cx="409804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Rectangle 28"/>
            <p:cNvSpPr>
              <a:spLocks noChangeArrowheads="1"/>
            </p:cNvSpPr>
            <p:nvPr/>
          </p:nvSpPr>
          <p:spPr bwMode="auto">
            <a:xfrm rot="-2120236">
              <a:off x="7994715" y="3087675"/>
              <a:ext cx="408495" cy="589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Rectangle 29"/>
            <p:cNvSpPr>
              <a:spLocks noChangeArrowheads="1"/>
            </p:cNvSpPr>
            <p:nvPr/>
          </p:nvSpPr>
          <p:spPr bwMode="auto">
            <a:xfrm>
              <a:off x="7994715" y="3322257"/>
              <a:ext cx="49753" cy="2922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Rectangle 30"/>
            <p:cNvSpPr>
              <a:spLocks noChangeArrowheads="1"/>
            </p:cNvSpPr>
            <p:nvPr/>
          </p:nvSpPr>
          <p:spPr bwMode="auto">
            <a:xfrm>
              <a:off x="7736788" y="3381230"/>
              <a:ext cx="51062" cy="2332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31"/>
            <p:cNvSpPr>
              <a:spLocks noChangeArrowheads="1"/>
            </p:cNvSpPr>
            <p:nvPr/>
          </p:nvSpPr>
          <p:spPr bwMode="auto">
            <a:xfrm>
              <a:off x="7634664" y="3087675"/>
              <a:ext cx="513237" cy="35121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Oval 32"/>
            <p:cNvSpPr>
              <a:spLocks noChangeArrowheads="1"/>
            </p:cNvSpPr>
            <p:nvPr/>
          </p:nvSpPr>
          <p:spPr bwMode="auto">
            <a:xfrm>
              <a:off x="7671324" y="2667000"/>
              <a:ext cx="411113" cy="46916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39"/>
            <p:cNvSpPr>
              <a:spLocks noChangeArrowheads="1"/>
            </p:cNvSpPr>
            <p:nvPr/>
          </p:nvSpPr>
          <p:spPr bwMode="auto">
            <a:xfrm rot="1722357">
              <a:off x="7531231" y="3497866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40"/>
            <p:cNvSpPr>
              <a:spLocks noChangeArrowheads="1"/>
            </p:cNvSpPr>
            <p:nvPr/>
          </p:nvSpPr>
          <p:spPr bwMode="auto">
            <a:xfrm>
              <a:off x="7942344" y="3556839"/>
              <a:ext cx="256619" cy="116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Oval 41"/>
            <p:cNvSpPr>
              <a:spLocks noChangeArrowheads="1"/>
            </p:cNvSpPr>
            <p:nvPr/>
          </p:nvSpPr>
          <p:spPr bwMode="auto">
            <a:xfrm rot="-1373433">
              <a:off x="8303705" y="2934345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42"/>
            <p:cNvSpPr>
              <a:spLocks noChangeArrowheads="1"/>
            </p:cNvSpPr>
            <p:nvPr/>
          </p:nvSpPr>
          <p:spPr bwMode="auto">
            <a:xfrm rot="-1373433">
              <a:off x="7326984" y="2853093"/>
              <a:ext cx="154495" cy="11663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Freeform 43"/>
            <p:cNvSpPr>
              <a:spLocks/>
            </p:cNvSpPr>
            <p:nvPr/>
          </p:nvSpPr>
          <p:spPr bwMode="auto">
            <a:xfrm>
              <a:off x="7829746" y="3044428"/>
              <a:ext cx="78557" cy="41936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14" name="Group 33"/>
            <p:cNvGrpSpPr>
              <a:grpSpLocks/>
            </p:cNvGrpSpPr>
            <p:nvPr/>
          </p:nvGrpSpPr>
          <p:grpSpPr bwMode="auto">
            <a:xfrm rot="19540723" flipV="1">
              <a:off x="7960797" y="2771523"/>
              <a:ext cx="154641" cy="175443"/>
              <a:chOff x="3801" y="3295"/>
              <a:chExt cx="118" cy="134"/>
            </a:xfrm>
          </p:grpSpPr>
          <p:sp>
            <p:nvSpPr>
              <p:cNvPr id="8218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5" name="Group 33"/>
            <p:cNvGrpSpPr>
              <a:grpSpLocks/>
            </p:cNvGrpSpPr>
            <p:nvPr/>
          </p:nvGrpSpPr>
          <p:grpSpPr bwMode="auto">
            <a:xfrm rot="19540723" flipV="1">
              <a:off x="7732198" y="2771522"/>
              <a:ext cx="154641" cy="175443"/>
              <a:chOff x="3801" y="3295"/>
              <a:chExt cx="118" cy="134"/>
            </a:xfrm>
          </p:grpSpPr>
          <p:sp>
            <p:nvSpPr>
              <p:cNvPr id="8216" name="Oval 3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Oval 3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Off-center</a:t>
            </a:r>
            <a:r>
              <a:rPr lang="en-US" smtClean="0"/>
              <a:t> but </a:t>
            </a:r>
            <a:r>
              <a:rPr lang="en-US" smtClean="0">
                <a:solidFill>
                  <a:schemeClr val="hlink"/>
                </a:solidFill>
              </a:rPr>
              <a:t>less spread</a:t>
            </a:r>
          </a:p>
          <a:p>
            <a:pPr eaLnBrk="1" hangingPunct="1">
              <a:defRPr/>
            </a:pPr>
            <a:r>
              <a:rPr lang="en-US" smtClean="0"/>
              <a:t>Overall improvement in </a:t>
            </a:r>
            <a:r>
              <a:rPr lang="en-US" smtClean="0">
                <a:solidFill>
                  <a:schemeClr val="hlink"/>
                </a:solidFill>
              </a:rPr>
              <a:t>expected distance</a:t>
            </a:r>
            <a:r>
              <a:rPr lang="en-US" smtClean="0"/>
              <a:t> from truth…</a:t>
            </a:r>
          </a:p>
        </p:txBody>
      </p:sp>
      <p:grpSp>
        <p:nvGrpSpPr>
          <p:cNvPr id="38915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8932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5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6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937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8949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0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38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8947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48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39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0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1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42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8945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6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43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4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6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8929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7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Oval 30"/>
          <p:cNvSpPr>
            <a:spLocks noChangeArrowheads="1"/>
          </p:cNvSpPr>
          <p:nvPr/>
        </p:nvSpPr>
        <p:spPr bwMode="auto">
          <a:xfrm>
            <a:off x="54102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Text Box 31"/>
          <p:cNvSpPr txBox="1">
            <a:spLocks noChangeArrowheads="1"/>
          </p:cNvSpPr>
          <p:nvPr/>
        </p:nvSpPr>
        <p:spPr bwMode="auto">
          <a:xfrm>
            <a:off x="5562600" y="45720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>
                <a:solidFill>
                  <a:schemeClr val="bg2"/>
                </a:solidFill>
              </a:rPr>
              <a:t>Truth</a:t>
            </a:r>
          </a:p>
        </p:txBody>
      </p:sp>
      <p:sp>
        <p:nvSpPr>
          <p:cNvPr id="38920" name="Oval 33"/>
          <p:cNvSpPr>
            <a:spLocks noChangeArrowheads="1"/>
          </p:cNvSpPr>
          <p:nvPr/>
        </p:nvSpPr>
        <p:spPr bwMode="auto">
          <a:xfrm>
            <a:off x="54102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Oval 34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35"/>
          <p:cNvSpPr>
            <a:spLocks noChangeArrowheads="1"/>
          </p:cNvSpPr>
          <p:nvPr/>
        </p:nvSpPr>
        <p:spPr bwMode="auto">
          <a:xfrm>
            <a:off x="5410200" y="4191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Oval 36"/>
          <p:cNvSpPr>
            <a:spLocks noChangeArrowheads="1"/>
          </p:cNvSpPr>
          <p:nvPr/>
        </p:nvSpPr>
        <p:spPr bwMode="auto">
          <a:xfrm>
            <a:off x="54102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Oval 37"/>
          <p:cNvSpPr>
            <a:spLocks noChangeArrowheads="1"/>
          </p:cNvSpPr>
          <p:nvPr/>
        </p:nvSpPr>
        <p:spPr bwMode="auto">
          <a:xfrm>
            <a:off x="54102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Oval 38"/>
          <p:cNvSpPr>
            <a:spLocks noChangeArrowheads="1"/>
          </p:cNvSpPr>
          <p:nvPr/>
        </p:nvSpPr>
        <p:spPr bwMode="auto">
          <a:xfrm>
            <a:off x="54102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Text Box 39"/>
          <p:cNvSpPr txBox="1">
            <a:spLocks noChangeArrowheads="1"/>
          </p:cNvSpPr>
          <p:nvPr/>
        </p:nvSpPr>
        <p:spPr bwMode="auto">
          <a:xfrm>
            <a:off x="3429000" y="3352800"/>
            <a:ext cx="595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  <a:p>
            <a:r>
              <a:rPr lang="en-US" sz="1800" b="0" i="0"/>
              <a:t>Pop!</a:t>
            </a:r>
          </a:p>
        </p:txBody>
      </p:sp>
      <p:sp>
        <p:nvSpPr>
          <p:cNvPr id="1835049" name="Rectangle 41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Constrained Estimates</a:t>
            </a:r>
          </a:p>
        </p:txBody>
      </p:sp>
      <p:sp>
        <p:nvSpPr>
          <p:cNvPr id="38928" name="Text Box 42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Doesn’t Find True </a:t>
            </a:r>
            <a:r>
              <a:rPr lang="en-US" smtClean="0">
                <a:solidFill>
                  <a:schemeClr val="hlink"/>
                </a:solidFill>
              </a:rPr>
              <a:t>Theory</a:t>
            </a:r>
          </a:p>
        </p:txBody>
      </p:sp>
      <p:sp>
        <p:nvSpPr>
          <p:cNvPr id="183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False</a:t>
            </a:r>
            <a:r>
              <a:rPr lang="en-US" dirty="0" smtClean="0">
                <a:solidFill>
                  <a:schemeClr val="tx2"/>
                </a:solidFill>
              </a:rPr>
              <a:t> theories that aren’t too false theory typically predict more accurately than the true theory.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1447800" y="4267200"/>
            <a:ext cx="2276475" cy="1219200"/>
            <a:chOff x="1350" y="2928"/>
            <a:chExt cx="1434" cy="768"/>
          </a:xfrm>
        </p:grpSpPr>
        <p:sp>
          <p:nvSpPr>
            <p:cNvPr id="39977" name="Rectangle 5"/>
            <p:cNvSpPr>
              <a:spLocks noChangeArrowheads="1"/>
            </p:cNvSpPr>
            <p:nvPr/>
          </p:nvSpPr>
          <p:spPr bwMode="auto">
            <a:xfrm rot="21261567" flipH="1">
              <a:off x="1680" y="331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8" name="Rectangle 6"/>
            <p:cNvSpPr>
              <a:spLocks noChangeArrowheads="1"/>
            </p:cNvSpPr>
            <p:nvPr/>
          </p:nvSpPr>
          <p:spPr bwMode="auto">
            <a:xfrm flipH="1">
              <a:off x="1468" y="342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9" name="Rectangle 7"/>
            <p:cNvSpPr>
              <a:spLocks noChangeArrowheads="1"/>
            </p:cNvSpPr>
            <p:nvPr/>
          </p:nvSpPr>
          <p:spPr bwMode="auto">
            <a:xfrm flipH="1">
              <a:off x="1664" y="347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0" name="Oval 8"/>
            <p:cNvSpPr>
              <a:spLocks noChangeArrowheads="1"/>
            </p:cNvSpPr>
            <p:nvPr/>
          </p:nvSpPr>
          <p:spPr bwMode="auto">
            <a:xfrm flipH="1">
              <a:off x="1389" y="324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Oval 9"/>
            <p:cNvSpPr>
              <a:spLocks noChangeArrowheads="1"/>
            </p:cNvSpPr>
            <p:nvPr/>
          </p:nvSpPr>
          <p:spPr bwMode="auto">
            <a:xfrm flipH="1">
              <a:off x="1439" y="292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82" name="Group 10"/>
            <p:cNvGrpSpPr>
              <a:grpSpLocks/>
            </p:cNvGrpSpPr>
            <p:nvPr/>
          </p:nvGrpSpPr>
          <p:grpSpPr bwMode="auto">
            <a:xfrm rot="3340723" flipH="1">
              <a:off x="1601" y="3007"/>
              <a:ext cx="118" cy="134"/>
              <a:chOff x="3801" y="3295"/>
              <a:chExt cx="118" cy="134"/>
            </a:xfrm>
          </p:grpSpPr>
          <p:sp>
            <p:nvSpPr>
              <p:cNvPr id="39994" name="Oval 1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5" name="Oval 1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83" name="Group 13"/>
            <p:cNvGrpSpPr>
              <a:grpSpLocks/>
            </p:cNvGrpSpPr>
            <p:nvPr/>
          </p:nvGrpSpPr>
          <p:grpSpPr bwMode="auto">
            <a:xfrm rot="3134004" flipH="1">
              <a:off x="1449" y="3015"/>
              <a:ext cx="118" cy="136"/>
              <a:chOff x="3955" y="3295"/>
              <a:chExt cx="118" cy="136"/>
            </a:xfrm>
          </p:grpSpPr>
          <p:sp>
            <p:nvSpPr>
              <p:cNvPr id="39992" name="Oval 1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3" name="Oval 1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84" name="Oval 16"/>
            <p:cNvSpPr>
              <a:spLocks noChangeArrowheads="1"/>
            </p:cNvSpPr>
            <p:nvPr/>
          </p:nvSpPr>
          <p:spPr bwMode="auto">
            <a:xfrm rot="19877643" flipH="1">
              <a:off x="1664" y="356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5" name="Oval 17"/>
            <p:cNvSpPr>
              <a:spLocks noChangeArrowheads="1"/>
            </p:cNvSpPr>
            <p:nvPr/>
          </p:nvSpPr>
          <p:spPr bwMode="auto">
            <a:xfrm flipH="1">
              <a:off x="1350" y="360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6" name="Freeform 18"/>
            <p:cNvSpPr>
              <a:spLocks/>
            </p:cNvSpPr>
            <p:nvPr/>
          </p:nvSpPr>
          <p:spPr bwMode="auto">
            <a:xfrm flipH="1">
              <a:off x="1572" y="321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87" name="Group 19"/>
            <p:cNvGrpSpPr>
              <a:grpSpLocks/>
            </p:cNvGrpSpPr>
            <p:nvPr/>
          </p:nvGrpSpPr>
          <p:grpSpPr bwMode="auto">
            <a:xfrm>
              <a:off x="1392" y="3264"/>
              <a:ext cx="1392" cy="171"/>
              <a:chOff x="144" y="2208"/>
              <a:chExt cx="3120" cy="384"/>
            </a:xfrm>
          </p:grpSpPr>
          <p:sp>
            <p:nvSpPr>
              <p:cNvPr id="39990" name="Freeform 20"/>
              <p:cNvSpPr>
                <a:spLocks/>
              </p:cNvSpPr>
              <p:nvPr/>
            </p:nvSpPr>
            <p:spPr bwMode="auto">
              <a:xfrm rot="-161027">
                <a:off x="144" y="2208"/>
                <a:ext cx="1248" cy="384"/>
              </a:xfrm>
              <a:custGeom>
                <a:avLst/>
                <a:gdLst>
                  <a:gd name="T0" fmla="*/ 1248 w 1248"/>
                  <a:gd name="T1" fmla="*/ 96 h 384"/>
                  <a:gd name="T2" fmla="*/ 0 w 1248"/>
                  <a:gd name="T3" fmla="*/ 0 h 384"/>
                  <a:gd name="T4" fmla="*/ 144 w 1248"/>
                  <a:gd name="T5" fmla="*/ 384 h 384"/>
                  <a:gd name="T6" fmla="*/ 864 w 1248"/>
                  <a:gd name="T7" fmla="*/ 336 h 384"/>
                  <a:gd name="T8" fmla="*/ 1248 w 1248"/>
                  <a:gd name="T9" fmla="*/ 96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384"/>
                  <a:gd name="T17" fmla="*/ 1248 w 1248"/>
                  <a:gd name="T18" fmla="*/ 384 h 3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384">
                    <a:moveTo>
                      <a:pt x="1248" y="96"/>
                    </a:moveTo>
                    <a:lnTo>
                      <a:pt x="0" y="0"/>
                    </a:lnTo>
                    <a:lnTo>
                      <a:pt x="144" y="384"/>
                    </a:lnTo>
                    <a:lnTo>
                      <a:pt x="864" y="336"/>
                    </a:lnTo>
                    <a:lnTo>
                      <a:pt x="1248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1" name="Rectangle 21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2352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88" name="Oval 22"/>
            <p:cNvSpPr>
              <a:spLocks noChangeArrowheads="1"/>
            </p:cNvSpPr>
            <p:nvPr/>
          </p:nvSpPr>
          <p:spPr bwMode="auto">
            <a:xfrm rot="1373433" flipH="1">
              <a:off x="1968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9" name="Oval 23"/>
            <p:cNvSpPr>
              <a:spLocks noChangeArrowheads="1"/>
            </p:cNvSpPr>
            <p:nvPr/>
          </p:nvSpPr>
          <p:spPr bwMode="auto">
            <a:xfrm rot="1373433" flipH="1">
              <a:off x="1392" y="3264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41" name="Group 24"/>
          <p:cNvGrpSpPr>
            <a:grpSpLocks/>
          </p:cNvGrpSpPr>
          <p:nvPr/>
        </p:nvGrpSpPr>
        <p:grpSpPr bwMode="auto">
          <a:xfrm>
            <a:off x="4953000" y="3429000"/>
            <a:ext cx="1600200" cy="2514600"/>
            <a:chOff x="2544" y="2160"/>
            <a:chExt cx="1008" cy="1584"/>
          </a:xfrm>
        </p:grpSpPr>
        <p:sp>
          <p:nvSpPr>
            <p:cNvPr id="39974" name="Oval 25"/>
            <p:cNvSpPr>
              <a:spLocks noChangeArrowheads="1"/>
            </p:cNvSpPr>
            <p:nvPr/>
          </p:nvSpPr>
          <p:spPr bwMode="auto">
            <a:xfrm>
              <a:off x="2544" y="2160"/>
              <a:ext cx="1008" cy="15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5" name="Oval 26"/>
            <p:cNvSpPr>
              <a:spLocks noChangeArrowheads="1"/>
            </p:cNvSpPr>
            <p:nvPr/>
          </p:nvSpPr>
          <p:spPr bwMode="auto">
            <a:xfrm>
              <a:off x="2736" y="2448"/>
              <a:ext cx="624" cy="10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Oval 27"/>
            <p:cNvSpPr>
              <a:spLocks noChangeArrowheads="1"/>
            </p:cNvSpPr>
            <p:nvPr/>
          </p:nvSpPr>
          <p:spPr bwMode="auto">
            <a:xfrm>
              <a:off x="2928" y="2736"/>
              <a:ext cx="24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2" name="Rectangle 28"/>
          <p:cNvSpPr>
            <a:spLocks noChangeArrowheads="1"/>
          </p:cNvSpPr>
          <p:nvPr/>
        </p:nvSpPr>
        <p:spPr bwMode="auto">
          <a:xfrm>
            <a:off x="2819400" y="4724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Text Box 30"/>
          <p:cNvSpPr txBox="1">
            <a:spLocks noChangeArrowheads="1"/>
          </p:cNvSpPr>
          <p:nvPr/>
        </p:nvSpPr>
        <p:spPr bwMode="auto">
          <a:xfrm>
            <a:off x="6172200" y="2867025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i="0"/>
              <a:t>Four eyes!</a:t>
            </a:r>
          </a:p>
        </p:txBody>
      </p:sp>
      <p:sp>
        <p:nvSpPr>
          <p:cNvPr id="39944" name="Line 31"/>
          <p:cNvSpPr>
            <a:spLocks noChangeShapeType="1"/>
          </p:cNvSpPr>
          <p:nvPr/>
        </p:nvSpPr>
        <p:spPr bwMode="auto">
          <a:xfrm flipH="1">
            <a:off x="5791200" y="3352800"/>
            <a:ext cx="838200" cy="1066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Oval 32"/>
          <p:cNvSpPr>
            <a:spLocks noChangeArrowheads="1"/>
          </p:cNvSpPr>
          <p:nvPr/>
        </p:nvSpPr>
        <p:spPr bwMode="auto">
          <a:xfrm>
            <a:off x="5410200" y="47244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33"/>
          <p:cNvSpPr>
            <a:spLocks noChangeArrowheads="1"/>
          </p:cNvSpPr>
          <p:nvPr/>
        </p:nvSpPr>
        <p:spPr bwMode="auto">
          <a:xfrm>
            <a:off x="5410200" y="44196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Oval 34"/>
          <p:cNvSpPr>
            <a:spLocks noChangeArrowheads="1"/>
          </p:cNvSpPr>
          <p:nvPr/>
        </p:nvSpPr>
        <p:spPr bwMode="auto">
          <a:xfrm>
            <a:off x="5410200" y="5029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35"/>
          <p:cNvSpPr>
            <a:spLocks noChangeArrowheads="1"/>
          </p:cNvSpPr>
          <p:nvPr/>
        </p:nvSpPr>
        <p:spPr bwMode="auto">
          <a:xfrm>
            <a:off x="5410200" y="4191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Oval 36"/>
          <p:cNvSpPr>
            <a:spLocks noChangeArrowheads="1"/>
          </p:cNvSpPr>
          <p:nvPr/>
        </p:nvSpPr>
        <p:spPr bwMode="auto">
          <a:xfrm>
            <a:off x="5410200" y="5410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Oval 37"/>
          <p:cNvSpPr>
            <a:spLocks noChangeArrowheads="1"/>
          </p:cNvSpPr>
          <p:nvPr/>
        </p:nvSpPr>
        <p:spPr bwMode="auto">
          <a:xfrm>
            <a:off x="5410200" y="38100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Oval 38"/>
          <p:cNvSpPr>
            <a:spLocks noChangeArrowheads="1"/>
          </p:cNvSpPr>
          <p:nvPr/>
        </p:nvSpPr>
        <p:spPr bwMode="auto">
          <a:xfrm>
            <a:off x="5410200" y="4648200"/>
            <a:ext cx="152400" cy="228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52" name="Group 39"/>
          <p:cNvGrpSpPr>
            <a:grpSpLocks/>
          </p:cNvGrpSpPr>
          <p:nvPr/>
        </p:nvGrpSpPr>
        <p:grpSpPr bwMode="auto">
          <a:xfrm rot="-287336">
            <a:off x="5562600" y="4422775"/>
            <a:ext cx="381000" cy="609600"/>
            <a:chOff x="2256" y="1584"/>
            <a:chExt cx="1059" cy="912"/>
          </a:xfrm>
        </p:grpSpPr>
        <p:sp>
          <p:nvSpPr>
            <p:cNvPr id="39954" name="Freeform 4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Rectangle 4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Rectangle 4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Rectangle 4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Rectangle 4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Oval 4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AutoShape 4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AutoShape 4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Oval 4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AutoShape 4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64" name="Group 5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39972" name="Oval 5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3" name="Oval 5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65" name="Group 5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39970" name="Oval 5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1" name="Oval 5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66" name="Oval 5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Oval 5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8" name="Oval 5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Oval 5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53" name="Text Box 60"/>
          <p:cNvSpPr txBox="1">
            <a:spLocks noChangeArrowheads="1"/>
          </p:cNvSpPr>
          <p:nvPr/>
        </p:nvSpPr>
        <p:spPr bwMode="auto">
          <a:xfrm>
            <a:off x="2133600" y="5486400"/>
            <a:ext cx="2005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/>
              <a:t>Clamped 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9003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When Theory Doesn’t Matter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458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Predicting lung cancer from ash trays.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895600" y="2895600"/>
            <a:ext cx="3733800" cy="2743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9" name="Straight Connector 88"/>
          <p:cNvCxnSpPr/>
          <p:nvPr/>
        </p:nvCxnSpPr>
        <p:spPr bwMode="auto">
          <a:xfrm flipV="1">
            <a:off x="3429000" y="3657600"/>
            <a:ext cx="2743200" cy="1524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4953000" y="4419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4648200" y="4343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191000" y="4572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4343400" y="4648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4648200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3886200" y="4724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9003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When Theory Does Matter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458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Predicting </a:t>
            </a:r>
            <a:r>
              <a:rPr lang="en-US" b="0" i="0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effectiveness</a:t>
            </a: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of a </a:t>
            </a:r>
            <a:r>
              <a:rPr lang="en-US" b="0" i="0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ban</a:t>
            </a:r>
            <a:r>
              <a:rPr lang="en-US" b="0" i="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on ash trays.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95600" y="2895600"/>
            <a:ext cx="3733800" cy="2743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334000" y="4876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953000" y="5029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800600" y="4953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267200" y="5105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419600" y="49530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105400" y="47244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038600" y="50292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3429000" y="3657600"/>
            <a:ext cx="2743200" cy="1524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0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228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Correlation </a:t>
            </a:r>
            <a:r>
              <a:rPr lang="en-US" dirty="0" smtClean="0">
                <a:solidFill>
                  <a:schemeClr val="hlink"/>
                </a:solidFill>
              </a:rPr>
              <a:t>does</a:t>
            </a:r>
            <a:r>
              <a:rPr lang="en-US" dirty="0" smtClean="0"/>
              <a:t> imply causation if there are multiple variables, some of which are common effects.  </a:t>
            </a:r>
            <a:r>
              <a:rPr lang="en-US" sz="2400" dirty="0" smtClean="0"/>
              <a:t>[Pearl, </a:t>
            </a:r>
            <a:r>
              <a:rPr lang="en-US" sz="2400" dirty="0" err="1" smtClean="0"/>
              <a:t>Spirtes</a:t>
            </a:r>
            <a:r>
              <a:rPr lang="en-US" sz="2400" dirty="0" smtClean="0"/>
              <a:t>, </a:t>
            </a:r>
            <a:r>
              <a:rPr lang="en-US" sz="2400" dirty="0" err="1" smtClean="0"/>
              <a:t>Glymour</a:t>
            </a:r>
            <a:r>
              <a:rPr lang="en-US" sz="2400" dirty="0" smtClean="0"/>
              <a:t> and </a:t>
            </a:r>
            <a:r>
              <a:rPr lang="en-US" sz="2400" dirty="0" err="1" smtClean="0"/>
              <a:t>Scheines</a:t>
            </a:r>
            <a:r>
              <a:rPr lang="en-US" sz="2400" dirty="0" smtClean="0"/>
              <a:t>, etc.]</a:t>
            </a:r>
          </a:p>
        </p:txBody>
      </p:sp>
      <p:sp>
        <p:nvSpPr>
          <p:cNvPr id="1920037" name="Rectangle 3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Great News</a:t>
            </a:r>
          </a:p>
        </p:txBody>
      </p:sp>
      <p:sp>
        <p:nvSpPr>
          <p:cNvPr id="46084" name="Line 39"/>
          <p:cNvSpPr>
            <a:spLocks noChangeShapeType="1"/>
          </p:cNvSpPr>
          <p:nvPr/>
        </p:nvSpPr>
        <p:spPr bwMode="auto">
          <a:xfrm flipV="1">
            <a:off x="2438400" y="41910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Line 40"/>
          <p:cNvSpPr>
            <a:spLocks noChangeShapeType="1"/>
          </p:cNvSpPr>
          <p:nvPr/>
        </p:nvSpPr>
        <p:spPr bwMode="auto">
          <a:xfrm>
            <a:off x="2438400" y="3505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Line 41"/>
          <p:cNvSpPr>
            <a:spLocks noChangeShapeType="1"/>
          </p:cNvSpPr>
          <p:nvPr/>
        </p:nvSpPr>
        <p:spPr bwMode="auto">
          <a:xfrm flipV="1">
            <a:off x="5105400" y="40386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Text Box 42"/>
          <p:cNvSpPr txBox="1">
            <a:spLocks noChangeArrowheads="1"/>
          </p:cNvSpPr>
          <p:nvPr/>
        </p:nvSpPr>
        <p:spPr bwMode="auto">
          <a:xfrm>
            <a:off x="457200" y="31242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46088" name="Text Box 43"/>
          <p:cNvSpPr txBox="1">
            <a:spLocks noChangeArrowheads="1"/>
          </p:cNvSpPr>
          <p:nvPr/>
        </p:nvSpPr>
        <p:spPr bwMode="auto">
          <a:xfrm>
            <a:off x="457200" y="44196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46089" name="Text Box 44"/>
          <p:cNvSpPr txBox="1">
            <a:spLocks noChangeArrowheads="1"/>
          </p:cNvSpPr>
          <p:nvPr/>
        </p:nvSpPr>
        <p:spPr bwMode="auto">
          <a:xfrm>
            <a:off x="3200400" y="37338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46090" name="Text Box 45"/>
          <p:cNvSpPr txBox="1">
            <a:spLocks noChangeArrowheads="1"/>
          </p:cNvSpPr>
          <p:nvPr/>
        </p:nvSpPr>
        <p:spPr bwMode="auto">
          <a:xfrm>
            <a:off x="6096000" y="37338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1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Joint distribution </a:t>
            </a:r>
            <a:r>
              <a:rPr lang="en-US" i="1" dirty="0" smtClean="0"/>
              <a:t>p</a:t>
            </a:r>
            <a:r>
              <a:rPr lang="en-US" dirty="0" smtClean="0"/>
              <a:t> is</a:t>
            </a:r>
            <a:r>
              <a:rPr lang="en-US" dirty="0" smtClean="0">
                <a:solidFill>
                  <a:schemeClr val="hlink"/>
                </a:solidFill>
              </a:rPr>
              <a:t> causally compatible </a:t>
            </a:r>
            <a:r>
              <a:rPr lang="en-US" dirty="0" smtClean="0"/>
              <a:t>with causal network </a:t>
            </a:r>
            <a:r>
              <a:rPr lang="en-US" i="1" dirty="0" smtClean="0"/>
              <a:t>G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hlink"/>
                </a:solidFill>
              </a:rPr>
              <a:t>Causal Markov Condition:  </a:t>
            </a:r>
            <a:r>
              <a:rPr lang="en-US" dirty="0" smtClean="0"/>
              <a:t>each variable </a:t>
            </a:r>
            <a:r>
              <a:rPr lang="en-US" i="1" dirty="0" smtClean="0"/>
              <a:t>X</a:t>
            </a:r>
            <a:r>
              <a:rPr lang="en-US" dirty="0" smtClean="0"/>
              <a:t> is independent of its non-effects given its immediate causes.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hlink"/>
                </a:solidFill>
              </a:rPr>
              <a:t>Faithfulness Condition:  </a:t>
            </a:r>
            <a:r>
              <a:rPr lang="en-US" dirty="0" smtClean="0"/>
              <a:t>no other conditional independence relations hold in </a:t>
            </a:r>
            <a:r>
              <a:rPr lang="en-US" i="1" dirty="0" smtClean="0"/>
              <a:t>p</a:t>
            </a:r>
            <a:r>
              <a:rPr lang="en-US" dirty="0" smtClean="0"/>
              <a:t>.  </a:t>
            </a:r>
          </a:p>
        </p:txBody>
      </p:sp>
      <p:sp>
        <p:nvSpPr>
          <p:cNvPr id="192102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Core 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9"/>
          <p:cNvSpPr>
            <a:spLocks noChangeArrowheads="1"/>
          </p:cNvSpPr>
          <p:nvPr/>
        </p:nvSpPr>
        <p:spPr bwMode="auto">
          <a:xfrm>
            <a:off x="2362200" y="1905000"/>
            <a:ext cx="76200" cy="304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46"/>
          <p:cNvSpPr>
            <a:spLocks noChangeArrowheads="1"/>
          </p:cNvSpPr>
          <p:nvPr/>
        </p:nvSpPr>
        <p:spPr bwMode="auto">
          <a:xfrm>
            <a:off x="1524000" y="3352800"/>
            <a:ext cx="228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7"/>
          <p:cNvSpPr>
            <a:spLocks noChangeArrowheads="1"/>
          </p:cNvSpPr>
          <p:nvPr/>
        </p:nvSpPr>
        <p:spPr bwMode="auto">
          <a:xfrm>
            <a:off x="1143000" y="3810000"/>
            <a:ext cx="1219200" cy="457200"/>
          </a:xfrm>
          <a:prstGeom prst="cloudCallout">
            <a:avLst>
              <a:gd name="adj1" fmla="val -25000"/>
              <a:gd name="adj2" fmla="val 5347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8133" name="Text Box 48"/>
          <p:cNvSpPr txBox="1">
            <a:spLocks noChangeArrowheads="1"/>
          </p:cNvSpPr>
          <p:nvPr/>
        </p:nvSpPr>
        <p:spPr bwMode="auto">
          <a:xfrm>
            <a:off x="533400" y="3733800"/>
            <a:ext cx="619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F1</a:t>
            </a:r>
          </a:p>
        </p:txBody>
      </p:sp>
      <p:grpSp>
        <p:nvGrpSpPr>
          <p:cNvPr id="48134" name="Group 39"/>
          <p:cNvGrpSpPr>
            <a:grpSpLocks/>
          </p:cNvGrpSpPr>
          <p:nvPr/>
        </p:nvGrpSpPr>
        <p:grpSpPr bwMode="auto">
          <a:xfrm>
            <a:off x="2590800" y="3352800"/>
            <a:ext cx="1838325" cy="960438"/>
            <a:chOff x="1248" y="2784"/>
            <a:chExt cx="1158" cy="605"/>
          </a:xfrm>
        </p:grpSpPr>
        <p:sp>
          <p:nvSpPr>
            <p:cNvPr id="48166" name="Rectangle 34"/>
            <p:cNvSpPr>
              <a:spLocks noChangeArrowheads="1"/>
            </p:cNvSpPr>
            <p:nvPr/>
          </p:nvSpPr>
          <p:spPr bwMode="auto">
            <a:xfrm>
              <a:off x="1488" y="2784"/>
              <a:ext cx="144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7" name="AutoShape 35"/>
            <p:cNvSpPr>
              <a:spLocks noChangeArrowheads="1"/>
            </p:cNvSpPr>
            <p:nvPr/>
          </p:nvSpPr>
          <p:spPr bwMode="auto">
            <a:xfrm>
              <a:off x="1248" y="3072"/>
              <a:ext cx="768" cy="288"/>
            </a:xfrm>
            <a:prstGeom prst="cloudCallout">
              <a:avLst>
                <a:gd name="adj1" fmla="val -25000"/>
                <a:gd name="adj2" fmla="val 534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8168" name="Text Box 38"/>
            <p:cNvSpPr txBox="1">
              <a:spLocks noChangeArrowheads="1"/>
            </p:cNvSpPr>
            <p:nvPr/>
          </p:nvSpPr>
          <p:spPr bwMode="auto">
            <a:xfrm>
              <a:off x="2016" y="3024"/>
              <a:ext cx="39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F2</a:t>
              </a:r>
            </a:p>
          </p:txBody>
        </p:sp>
      </p:grpSp>
      <p:sp>
        <p:nvSpPr>
          <p:cNvPr id="193945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Tell-tale Correlations</a:t>
            </a:r>
          </a:p>
        </p:txBody>
      </p:sp>
      <p:sp>
        <p:nvSpPr>
          <p:cNvPr id="48136" name="Oval 11"/>
          <p:cNvSpPr>
            <a:spLocks noChangeArrowheads="1"/>
          </p:cNvSpPr>
          <p:nvPr/>
        </p:nvSpPr>
        <p:spPr bwMode="auto">
          <a:xfrm>
            <a:off x="5943600" y="2514600"/>
            <a:ext cx="457200" cy="3810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10"/>
          <p:cNvSpPr>
            <a:spLocks noChangeArrowheads="1"/>
          </p:cNvSpPr>
          <p:nvPr/>
        </p:nvSpPr>
        <p:spPr bwMode="auto">
          <a:xfrm>
            <a:off x="7315200" y="2514600"/>
            <a:ext cx="457200" cy="3810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9"/>
          <p:cNvSpPr>
            <a:spLocks noChangeArrowheads="1"/>
          </p:cNvSpPr>
          <p:nvPr/>
        </p:nvSpPr>
        <p:spPr bwMode="auto">
          <a:xfrm>
            <a:off x="6172200" y="2514600"/>
            <a:ext cx="13716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39" name="Group 53"/>
          <p:cNvGrpSpPr>
            <a:grpSpLocks/>
          </p:cNvGrpSpPr>
          <p:nvPr/>
        </p:nvGrpSpPr>
        <p:grpSpPr bwMode="auto">
          <a:xfrm>
            <a:off x="6705600" y="2438400"/>
            <a:ext cx="381000" cy="990600"/>
            <a:chOff x="4224" y="1536"/>
            <a:chExt cx="240" cy="624"/>
          </a:xfrm>
        </p:grpSpPr>
        <p:sp>
          <p:nvSpPr>
            <p:cNvPr id="48164" name="Oval 8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Rectangle 7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40" name="Rectangle 13"/>
          <p:cNvSpPr>
            <a:spLocks noChangeArrowheads="1"/>
          </p:cNvSpPr>
          <p:nvPr/>
        </p:nvSpPr>
        <p:spPr bwMode="auto">
          <a:xfrm>
            <a:off x="6172200" y="2209800"/>
            <a:ext cx="228600" cy="304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4"/>
          <p:cNvSpPr>
            <a:spLocks noChangeArrowheads="1"/>
          </p:cNvSpPr>
          <p:nvPr/>
        </p:nvSpPr>
        <p:spPr bwMode="auto">
          <a:xfrm>
            <a:off x="7315200" y="2209800"/>
            <a:ext cx="228600" cy="304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5"/>
          <p:cNvSpPr>
            <a:spLocks noChangeArrowheads="1"/>
          </p:cNvSpPr>
          <p:nvPr/>
        </p:nvSpPr>
        <p:spPr bwMode="auto">
          <a:xfrm>
            <a:off x="5638800" y="2057400"/>
            <a:ext cx="838200" cy="152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6"/>
          <p:cNvSpPr>
            <a:spLocks noChangeArrowheads="1"/>
          </p:cNvSpPr>
          <p:nvPr/>
        </p:nvSpPr>
        <p:spPr bwMode="auto">
          <a:xfrm>
            <a:off x="7239000" y="2057400"/>
            <a:ext cx="838200" cy="152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7"/>
          <p:cNvSpPr>
            <a:spLocks noChangeArrowheads="1"/>
          </p:cNvSpPr>
          <p:nvPr/>
        </p:nvSpPr>
        <p:spPr bwMode="auto">
          <a:xfrm>
            <a:off x="6781800" y="3429000"/>
            <a:ext cx="228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AutoShape 18"/>
          <p:cNvSpPr>
            <a:spLocks noChangeArrowheads="1"/>
          </p:cNvSpPr>
          <p:nvPr/>
        </p:nvSpPr>
        <p:spPr bwMode="auto">
          <a:xfrm>
            <a:off x="6400800" y="3886200"/>
            <a:ext cx="1219200" cy="457200"/>
          </a:xfrm>
          <a:prstGeom prst="cloudCallout">
            <a:avLst>
              <a:gd name="adj1" fmla="val -25000"/>
              <a:gd name="adj2" fmla="val 5347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8146" name="Text Box 19"/>
          <p:cNvSpPr txBox="1">
            <a:spLocks noChangeArrowheads="1"/>
          </p:cNvSpPr>
          <p:nvPr/>
        </p:nvSpPr>
        <p:spPr bwMode="auto">
          <a:xfrm>
            <a:off x="5699125" y="1327150"/>
            <a:ext cx="514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48147" name="Text Box 20"/>
          <p:cNvSpPr txBox="1">
            <a:spLocks noChangeArrowheads="1"/>
          </p:cNvSpPr>
          <p:nvPr/>
        </p:nvSpPr>
        <p:spPr bwMode="auto">
          <a:xfrm>
            <a:off x="7391400" y="1295400"/>
            <a:ext cx="484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8148" name="Text Box 21"/>
          <p:cNvSpPr txBox="1">
            <a:spLocks noChangeArrowheads="1"/>
          </p:cNvSpPr>
          <p:nvPr/>
        </p:nvSpPr>
        <p:spPr bwMode="auto">
          <a:xfrm>
            <a:off x="7620000" y="3810000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48149" name="Text Box 23"/>
          <p:cNvSpPr txBox="1">
            <a:spLocks noChangeArrowheads="1"/>
          </p:cNvSpPr>
          <p:nvPr/>
        </p:nvSpPr>
        <p:spPr bwMode="auto">
          <a:xfrm>
            <a:off x="5410200" y="4500563"/>
            <a:ext cx="26289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Given F,  </a:t>
            </a:r>
          </a:p>
          <a:p>
            <a:r>
              <a:rPr lang="en-US" b="0"/>
              <a:t>H gives </a:t>
            </a:r>
          </a:p>
          <a:p>
            <a:r>
              <a:rPr lang="en-US" b="0"/>
              <a:t>some info about C</a:t>
            </a:r>
          </a:p>
          <a:p>
            <a:r>
              <a:rPr lang="en-US" b="0">
                <a:solidFill>
                  <a:schemeClr val="hlink"/>
                </a:solidFill>
              </a:rPr>
              <a:t>(Faithfulness)</a:t>
            </a:r>
          </a:p>
        </p:txBody>
      </p:sp>
      <p:sp>
        <p:nvSpPr>
          <p:cNvPr id="48150" name="Oval 28"/>
          <p:cNvSpPr>
            <a:spLocks noChangeArrowheads="1"/>
          </p:cNvSpPr>
          <p:nvPr/>
        </p:nvSpPr>
        <p:spPr bwMode="auto">
          <a:xfrm>
            <a:off x="2209800" y="2133600"/>
            <a:ext cx="381000" cy="4572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40"/>
          <p:cNvSpPr>
            <a:spLocks noChangeArrowheads="1"/>
          </p:cNvSpPr>
          <p:nvPr/>
        </p:nvSpPr>
        <p:spPr bwMode="auto">
          <a:xfrm>
            <a:off x="1676400" y="2590800"/>
            <a:ext cx="13716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50"/>
          <p:cNvSpPr>
            <a:spLocks noChangeArrowheads="1"/>
          </p:cNvSpPr>
          <p:nvPr/>
        </p:nvSpPr>
        <p:spPr bwMode="auto">
          <a:xfrm>
            <a:off x="1905000" y="1752600"/>
            <a:ext cx="990600" cy="152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51"/>
          <p:cNvSpPr>
            <a:spLocks noChangeArrowheads="1"/>
          </p:cNvSpPr>
          <p:nvPr/>
        </p:nvSpPr>
        <p:spPr bwMode="auto">
          <a:xfrm>
            <a:off x="2057400" y="1143000"/>
            <a:ext cx="484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8154" name="Text Box 52"/>
          <p:cNvSpPr txBox="1">
            <a:spLocks noChangeArrowheads="1"/>
          </p:cNvSpPr>
          <p:nvPr/>
        </p:nvSpPr>
        <p:spPr bwMode="auto">
          <a:xfrm>
            <a:off x="533400" y="4576763"/>
            <a:ext cx="28321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Given C, </a:t>
            </a:r>
          </a:p>
          <a:p>
            <a:r>
              <a:rPr lang="en-US" b="0"/>
              <a:t>F1 gives no further </a:t>
            </a:r>
          </a:p>
          <a:p>
            <a:r>
              <a:rPr lang="en-US" b="0"/>
              <a:t>info about F2</a:t>
            </a:r>
          </a:p>
          <a:p>
            <a:r>
              <a:rPr lang="en-US" b="0">
                <a:solidFill>
                  <a:schemeClr val="hlink"/>
                </a:solidFill>
              </a:rPr>
              <a:t>(Markov)</a:t>
            </a:r>
          </a:p>
        </p:txBody>
      </p:sp>
      <p:sp>
        <p:nvSpPr>
          <p:cNvPr id="48155" name="Rectangle 44"/>
          <p:cNvSpPr>
            <a:spLocks noChangeArrowheads="1"/>
          </p:cNvSpPr>
          <p:nvPr/>
        </p:nvSpPr>
        <p:spPr bwMode="auto">
          <a:xfrm>
            <a:off x="2895600" y="2895600"/>
            <a:ext cx="381000" cy="533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43"/>
          <p:cNvSpPr>
            <a:spLocks noChangeArrowheads="1"/>
          </p:cNvSpPr>
          <p:nvPr/>
        </p:nvSpPr>
        <p:spPr bwMode="auto">
          <a:xfrm>
            <a:off x="1447800" y="2971800"/>
            <a:ext cx="3810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57" name="Group 54"/>
          <p:cNvGrpSpPr>
            <a:grpSpLocks/>
          </p:cNvGrpSpPr>
          <p:nvPr/>
        </p:nvGrpSpPr>
        <p:grpSpPr bwMode="auto">
          <a:xfrm>
            <a:off x="2895600" y="2438400"/>
            <a:ext cx="381000" cy="990600"/>
            <a:chOff x="4224" y="1536"/>
            <a:chExt cx="240" cy="624"/>
          </a:xfrm>
        </p:grpSpPr>
        <p:sp>
          <p:nvSpPr>
            <p:cNvPr id="48162" name="Oval 55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3" name="Rectangle 56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158" name="Group 57"/>
          <p:cNvGrpSpPr>
            <a:grpSpLocks/>
          </p:cNvGrpSpPr>
          <p:nvPr/>
        </p:nvGrpSpPr>
        <p:grpSpPr bwMode="auto">
          <a:xfrm>
            <a:off x="1447800" y="2438400"/>
            <a:ext cx="381000" cy="990600"/>
            <a:chOff x="4224" y="1536"/>
            <a:chExt cx="240" cy="624"/>
          </a:xfrm>
        </p:grpSpPr>
        <p:sp>
          <p:nvSpPr>
            <p:cNvPr id="48160" name="Oval 58"/>
            <p:cNvSpPr>
              <a:spLocks noChangeArrowheads="1"/>
            </p:cNvSpPr>
            <p:nvPr/>
          </p:nvSpPr>
          <p:spPr bwMode="auto">
            <a:xfrm>
              <a:off x="4224" y="1536"/>
              <a:ext cx="240" cy="28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Rectangle 59"/>
            <p:cNvSpPr>
              <a:spLocks noChangeArrowheads="1"/>
            </p:cNvSpPr>
            <p:nvPr/>
          </p:nvSpPr>
          <p:spPr bwMode="auto">
            <a:xfrm>
              <a:off x="4224" y="1680"/>
              <a:ext cx="240" cy="48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59" name="Rectangle 29"/>
          <p:cNvSpPr>
            <a:spLocks noChangeArrowheads="1"/>
          </p:cNvSpPr>
          <p:nvPr/>
        </p:nvSpPr>
        <p:spPr bwMode="auto">
          <a:xfrm>
            <a:off x="2209800" y="2362200"/>
            <a:ext cx="3810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Standard Applications</a:t>
            </a:r>
          </a:p>
        </p:txBody>
      </p:sp>
      <p:sp>
        <p:nvSpPr>
          <p:cNvPr id="192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001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Linear Causal Case:</a:t>
            </a:r>
            <a:r>
              <a:rPr lang="en-US" smtClean="0"/>
              <a:t>  each variable </a:t>
            </a:r>
            <a:r>
              <a:rPr lang="en-US" i="1" smtClean="0"/>
              <a:t>X</a:t>
            </a:r>
            <a:r>
              <a:rPr lang="en-US" smtClean="0"/>
              <a:t> is a linear function of its parents and a normally distributed hidden variable called an “error term”.  The error terms are mutually independent.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mtClean="0">
                <a:solidFill>
                  <a:schemeClr val="hlink"/>
                </a:solidFill>
              </a:rPr>
              <a:t>Discrete Multinomial Case:</a:t>
            </a:r>
            <a:r>
              <a:rPr lang="en-US" smtClean="0"/>
              <a:t>  each variable </a:t>
            </a:r>
            <a:r>
              <a:rPr lang="en-US" i="1" smtClean="0"/>
              <a:t>X</a:t>
            </a:r>
            <a:r>
              <a:rPr lang="en-US" smtClean="0"/>
              <a:t> takes on a finite range of values.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1252" name="Rectangle 3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3" name="Rectangle 4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4" name="Line 5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5" name="Rectangle 6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Rectangle 7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Rectangle 8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Rectangle 9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Oval 10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Oval 11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Oval 12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Oval 13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3" name="Oval 14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4" name="Freeform 15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5" name="Oval 16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266" name="Group 17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1274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5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67" name="Group 20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1272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68" name="Rectangle 23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9" name="Line 24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0" name="Line 25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1" name="Oval 26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07739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Catch</a:t>
            </a:r>
          </a:p>
        </p:txBody>
      </p:sp>
      <p:sp>
        <p:nvSpPr>
          <p:cNvPr id="51204" name="Freeform 105"/>
          <p:cNvSpPr>
            <a:spLocks/>
          </p:cNvSpPr>
          <p:nvPr/>
        </p:nvSpPr>
        <p:spPr bwMode="auto">
          <a:xfrm rot="-287336">
            <a:off x="2160588" y="5611813"/>
            <a:ext cx="146050" cy="465137"/>
          </a:xfrm>
          <a:custGeom>
            <a:avLst/>
            <a:gdLst>
              <a:gd name="T0" fmla="*/ 528 w 528"/>
              <a:gd name="T1" fmla="*/ 384 h 448"/>
              <a:gd name="T2" fmla="*/ 96 w 528"/>
              <a:gd name="T3" fmla="*/ 384 h 448"/>
              <a:gd name="T4" fmla="*/ 0 w 528"/>
              <a:gd name="T5" fmla="*/ 0 h 448"/>
              <a:gd name="T6" fmla="*/ 0 60000 65536"/>
              <a:gd name="T7" fmla="*/ 0 60000 65536"/>
              <a:gd name="T8" fmla="*/ 0 60000 65536"/>
              <a:gd name="T9" fmla="*/ 0 w 528"/>
              <a:gd name="T10" fmla="*/ 0 h 448"/>
              <a:gd name="T11" fmla="*/ 528 w 528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448">
                <a:moveTo>
                  <a:pt x="528" y="384"/>
                </a:moveTo>
                <a:cubicBezTo>
                  <a:pt x="356" y="416"/>
                  <a:pt x="184" y="448"/>
                  <a:pt x="96" y="384"/>
                </a:cubicBezTo>
                <a:cubicBezTo>
                  <a:pt x="8" y="320"/>
                  <a:pt x="4" y="160"/>
                  <a:pt x="0" y="0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05" name="Rectangle 106"/>
          <p:cNvSpPr>
            <a:spLocks noChangeArrowheads="1"/>
          </p:cNvSpPr>
          <p:nvPr/>
        </p:nvSpPr>
        <p:spPr bwMode="auto">
          <a:xfrm rot="1592386">
            <a:off x="1963738" y="5767388"/>
            <a:ext cx="387350" cy="49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107"/>
          <p:cNvSpPr>
            <a:spLocks noChangeArrowheads="1"/>
          </p:cNvSpPr>
          <p:nvPr/>
        </p:nvSpPr>
        <p:spPr bwMode="auto">
          <a:xfrm rot="-2407571">
            <a:off x="2546350" y="5767388"/>
            <a:ext cx="387350" cy="50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108"/>
          <p:cNvSpPr>
            <a:spLocks noChangeArrowheads="1"/>
          </p:cNvSpPr>
          <p:nvPr/>
        </p:nvSpPr>
        <p:spPr bwMode="auto">
          <a:xfrm rot="-287336">
            <a:off x="2571750" y="5981700"/>
            <a:ext cx="47625" cy="249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109"/>
          <p:cNvSpPr>
            <a:spLocks noChangeArrowheads="1"/>
          </p:cNvSpPr>
          <p:nvPr/>
        </p:nvSpPr>
        <p:spPr bwMode="auto">
          <a:xfrm rot="-287336">
            <a:off x="2333625" y="6049963"/>
            <a:ext cx="47625" cy="2000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110"/>
          <p:cNvSpPr>
            <a:spLocks noChangeArrowheads="1"/>
          </p:cNvSpPr>
          <p:nvPr/>
        </p:nvSpPr>
        <p:spPr bwMode="auto">
          <a:xfrm rot="-287336">
            <a:off x="2219325" y="5791200"/>
            <a:ext cx="482600" cy="3000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AutoShape 111"/>
          <p:cNvSpPr>
            <a:spLocks noChangeArrowheads="1"/>
          </p:cNvSpPr>
          <p:nvPr/>
        </p:nvSpPr>
        <p:spPr bwMode="auto">
          <a:xfrm rot="-2356648">
            <a:off x="2182813" y="5357813"/>
            <a:ext cx="193675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AutoShape 112"/>
          <p:cNvSpPr>
            <a:spLocks noChangeArrowheads="1"/>
          </p:cNvSpPr>
          <p:nvPr/>
        </p:nvSpPr>
        <p:spPr bwMode="auto">
          <a:xfrm rot="1781977" flipH="1">
            <a:off x="2471738" y="5334000"/>
            <a:ext cx="192087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13"/>
          <p:cNvSpPr>
            <a:spLocks noChangeArrowheads="1"/>
          </p:cNvSpPr>
          <p:nvPr/>
        </p:nvSpPr>
        <p:spPr bwMode="auto">
          <a:xfrm rot="-287336">
            <a:off x="2241550" y="5445125"/>
            <a:ext cx="387350" cy="398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AutoShape 114"/>
          <p:cNvSpPr>
            <a:spLocks noChangeArrowheads="1"/>
          </p:cNvSpPr>
          <p:nvPr/>
        </p:nvSpPr>
        <p:spPr bwMode="auto">
          <a:xfrm rot="-5437109">
            <a:off x="2395538" y="5646738"/>
            <a:ext cx="98425" cy="193675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14" name="Group 115"/>
          <p:cNvGrpSpPr>
            <a:grpSpLocks/>
          </p:cNvGrpSpPr>
          <p:nvPr/>
        </p:nvGrpSpPr>
        <p:grpSpPr bwMode="auto">
          <a:xfrm rot="-287336">
            <a:off x="2286000" y="5500688"/>
            <a:ext cx="144463" cy="149225"/>
            <a:chOff x="3744" y="1776"/>
            <a:chExt cx="336" cy="336"/>
          </a:xfrm>
        </p:grpSpPr>
        <p:sp>
          <p:nvSpPr>
            <p:cNvPr id="51250" name="Oval 116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1" name="Oval 117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15" name="Group 118"/>
          <p:cNvGrpSpPr>
            <a:grpSpLocks/>
          </p:cNvGrpSpPr>
          <p:nvPr/>
        </p:nvGrpSpPr>
        <p:grpSpPr bwMode="auto">
          <a:xfrm rot="-287336">
            <a:off x="2478088" y="5484813"/>
            <a:ext cx="144462" cy="149225"/>
            <a:chOff x="3744" y="1776"/>
            <a:chExt cx="336" cy="336"/>
          </a:xfrm>
        </p:grpSpPr>
        <p:sp>
          <p:nvSpPr>
            <p:cNvPr id="51248" name="Oval 119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9" name="Oval 120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16" name="Oval 121"/>
          <p:cNvSpPr>
            <a:spLocks noChangeArrowheads="1"/>
          </p:cNvSpPr>
          <p:nvPr/>
        </p:nvSpPr>
        <p:spPr bwMode="auto">
          <a:xfrm rot="1435021">
            <a:off x="2144713" y="6157913"/>
            <a:ext cx="241300" cy="100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22"/>
          <p:cNvSpPr>
            <a:spLocks noChangeArrowheads="1"/>
          </p:cNvSpPr>
          <p:nvPr/>
        </p:nvSpPr>
        <p:spPr bwMode="auto">
          <a:xfrm rot="-287336">
            <a:off x="2533650" y="6175375"/>
            <a:ext cx="241300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23"/>
          <p:cNvSpPr>
            <a:spLocks noChangeArrowheads="1"/>
          </p:cNvSpPr>
          <p:nvPr/>
        </p:nvSpPr>
        <p:spPr bwMode="auto">
          <a:xfrm rot="-1660768">
            <a:off x="2830513" y="5622925"/>
            <a:ext cx="144462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24"/>
          <p:cNvSpPr>
            <a:spLocks noChangeArrowheads="1"/>
          </p:cNvSpPr>
          <p:nvPr/>
        </p:nvSpPr>
        <p:spPr bwMode="auto">
          <a:xfrm rot="-1660768">
            <a:off x="1905000" y="5632450"/>
            <a:ext cx="144463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125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1" name="Line 126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2" name="Line 127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3" name="Text Box 129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51224" name="Text Box 130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51225" name="Text Box 131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51226" name="Text Box 132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51227" name="Rectangle 136"/>
          <p:cNvSpPr>
            <a:spLocks noChangeArrowheads="1"/>
          </p:cNvSpPr>
          <p:nvPr/>
        </p:nvSpPr>
        <p:spPr bwMode="auto">
          <a:xfrm>
            <a:off x="5486400" y="41910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It’s full of protein C!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51228" name="Line 137"/>
          <p:cNvSpPr>
            <a:spLocks noChangeShapeType="1"/>
          </p:cNvSpPr>
          <p:nvPr/>
        </p:nvSpPr>
        <p:spPr bwMode="auto">
          <a:xfrm>
            <a:off x="2286000" y="4724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9" name="Rectangle 138"/>
          <p:cNvSpPr>
            <a:spLocks noChangeArrowheads="1"/>
          </p:cNvSpPr>
          <p:nvPr/>
        </p:nvSpPr>
        <p:spPr bwMode="auto">
          <a:xfrm>
            <a:off x="685800" y="4191000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English Breakfast?</a:t>
            </a:r>
          </a:p>
        </p:txBody>
      </p:sp>
      <p:sp>
        <p:nvSpPr>
          <p:cNvPr id="51230" name="Line 139"/>
          <p:cNvSpPr>
            <a:spLocks noChangeShapeType="1"/>
          </p:cNvSpPr>
          <p:nvPr/>
        </p:nvSpPr>
        <p:spPr bwMode="auto">
          <a:xfrm>
            <a:off x="6477000" y="48768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31" name="Group 140"/>
          <p:cNvGrpSpPr>
            <a:grpSpLocks/>
          </p:cNvGrpSpPr>
          <p:nvPr/>
        </p:nvGrpSpPr>
        <p:grpSpPr bwMode="auto">
          <a:xfrm>
            <a:off x="4419600" y="5715000"/>
            <a:ext cx="1778000" cy="939800"/>
            <a:chOff x="2304" y="3456"/>
            <a:chExt cx="1120" cy="592"/>
          </a:xfrm>
        </p:grpSpPr>
        <p:sp>
          <p:nvSpPr>
            <p:cNvPr id="51232" name="Freeform 141"/>
            <p:cNvSpPr>
              <a:spLocks/>
            </p:cNvSpPr>
            <p:nvPr/>
          </p:nvSpPr>
          <p:spPr bwMode="auto">
            <a:xfrm>
              <a:off x="2544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3" name="Freeform 142"/>
            <p:cNvSpPr>
              <a:spLocks/>
            </p:cNvSpPr>
            <p:nvPr/>
          </p:nvSpPr>
          <p:spPr bwMode="auto">
            <a:xfrm>
              <a:off x="2592" y="3648"/>
              <a:ext cx="768" cy="336"/>
            </a:xfrm>
            <a:custGeom>
              <a:avLst/>
              <a:gdLst>
                <a:gd name="T0" fmla="*/ 0 w 768"/>
                <a:gd name="T1" fmla="*/ 24 h 216"/>
                <a:gd name="T2" fmla="*/ 96 w 768"/>
                <a:gd name="T3" fmla="*/ 168 h 216"/>
                <a:gd name="T4" fmla="*/ 336 w 768"/>
                <a:gd name="T5" fmla="*/ 216 h 216"/>
                <a:gd name="T6" fmla="*/ 624 w 768"/>
                <a:gd name="T7" fmla="*/ 168 h 216"/>
                <a:gd name="T8" fmla="*/ 672 w 768"/>
                <a:gd name="T9" fmla="*/ 24 h 216"/>
                <a:gd name="T10" fmla="*/ 48 w 768"/>
                <a:gd name="T11" fmla="*/ 24 h 2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68"/>
                <a:gd name="T19" fmla="*/ 0 h 216"/>
                <a:gd name="T20" fmla="*/ 768 w 768"/>
                <a:gd name="T21" fmla="*/ 216 h 2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68" h="216">
                  <a:moveTo>
                    <a:pt x="0" y="24"/>
                  </a:moveTo>
                  <a:cubicBezTo>
                    <a:pt x="20" y="80"/>
                    <a:pt x="40" y="136"/>
                    <a:pt x="96" y="168"/>
                  </a:cubicBezTo>
                  <a:cubicBezTo>
                    <a:pt x="152" y="200"/>
                    <a:pt x="248" y="216"/>
                    <a:pt x="336" y="216"/>
                  </a:cubicBezTo>
                  <a:cubicBezTo>
                    <a:pt x="424" y="216"/>
                    <a:pt x="568" y="200"/>
                    <a:pt x="624" y="168"/>
                  </a:cubicBezTo>
                  <a:cubicBezTo>
                    <a:pt x="680" y="136"/>
                    <a:pt x="768" y="48"/>
                    <a:pt x="672" y="24"/>
                  </a:cubicBezTo>
                  <a:cubicBezTo>
                    <a:pt x="576" y="0"/>
                    <a:pt x="312" y="12"/>
                    <a:pt x="48" y="24"/>
                  </a:cubicBezTo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4" name="Oval 143"/>
            <p:cNvSpPr>
              <a:spLocks noChangeArrowheads="1"/>
            </p:cNvSpPr>
            <p:nvPr/>
          </p:nvSpPr>
          <p:spPr bwMode="auto">
            <a:xfrm>
              <a:off x="2592" y="3648"/>
              <a:ext cx="720" cy="9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5" name="Freeform 144"/>
            <p:cNvSpPr>
              <a:spLocks/>
            </p:cNvSpPr>
            <p:nvPr/>
          </p:nvSpPr>
          <p:spPr bwMode="auto">
            <a:xfrm rot="-2325931">
              <a:off x="2736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6" name="AutoShape 145"/>
            <p:cNvSpPr>
              <a:spLocks noChangeArrowheads="1"/>
            </p:cNvSpPr>
            <p:nvPr/>
          </p:nvSpPr>
          <p:spPr bwMode="auto">
            <a:xfrm>
              <a:off x="2832" y="3456"/>
              <a:ext cx="240" cy="288"/>
            </a:xfrm>
            <a:prstGeom prst="cloudCallout">
              <a:avLst>
                <a:gd name="adj1" fmla="val -100000"/>
                <a:gd name="adj2" fmla="val 129861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51237" name="Group 146"/>
            <p:cNvGrpSpPr>
              <a:grpSpLocks/>
            </p:cNvGrpSpPr>
            <p:nvPr/>
          </p:nvGrpSpPr>
          <p:grpSpPr bwMode="auto">
            <a:xfrm>
              <a:off x="2832" y="3744"/>
              <a:ext cx="288" cy="192"/>
              <a:chOff x="4800" y="3552"/>
              <a:chExt cx="288" cy="192"/>
            </a:xfrm>
          </p:grpSpPr>
          <p:sp>
            <p:nvSpPr>
              <p:cNvPr id="51243" name="Rectangle 147"/>
              <p:cNvSpPr>
                <a:spLocks noChangeArrowheads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148"/>
              <p:cNvSpPr>
                <a:spLocks noChangeShapeType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5" name="Line 149"/>
              <p:cNvSpPr>
                <a:spLocks noChangeShapeType="1"/>
              </p:cNvSpPr>
              <p:nvPr/>
            </p:nvSpPr>
            <p:spPr bwMode="auto">
              <a:xfrm flipH="1"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6" name="Line 150"/>
              <p:cNvSpPr>
                <a:spLocks noChangeShapeType="1"/>
              </p:cNvSpPr>
              <p:nvPr/>
            </p:nvSpPr>
            <p:spPr bwMode="auto">
              <a:xfrm>
                <a:off x="4944" y="3552"/>
                <a:ext cx="0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7" name="Line 151"/>
              <p:cNvSpPr>
                <a:spLocks noChangeShapeType="1"/>
              </p:cNvSpPr>
              <p:nvPr/>
            </p:nvSpPr>
            <p:spPr bwMode="auto">
              <a:xfrm>
                <a:off x="4800" y="3648"/>
                <a:ext cx="2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38" name="Freeform 152"/>
            <p:cNvSpPr>
              <a:spLocks/>
            </p:cNvSpPr>
            <p:nvPr/>
          </p:nvSpPr>
          <p:spPr bwMode="auto">
            <a:xfrm>
              <a:off x="2304" y="38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9" name="Freeform 153"/>
            <p:cNvSpPr>
              <a:spLocks/>
            </p:cNvSpPr>
            <p:nvPr/>
          </p:nvSpPr>
          <p:spPr bwMode="auto">
            <a:xfrm rot="-3060587">
              <a:off x="2356" y="37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0" name="Line 154"/>
            <p:cNvSpPr>
              <a:spLocks noChangeShapeType="1"/>
            </p:cNvSpPr>
            <p:nvPr/>
          </p:nvSpPr>
          <p:spPr bwMode="auto">
            <a:xfrm>
              <a:off x="2976" y="3744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1" name="Line 155"/>
            <p:cNvSpPr>
              <a:spLocks noChangeShapeType="1"/>
            </p:cNvSpPr>
            <p:nvPr/>
          </p:nvSpPr>
          <p:spPr bwMode="auto">
            <a:xfrm>
              <a:off x="2832" y="3840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2" name="Freeform 156"/>
            <p:cNvSpPr>
              <a:spLocks/>
            </p:cNvSpPr>
            <p:nvPr/>
          </p:nvSpPr>
          <p:spPr bwMode="auto">
            <a:xfrm>
              <a:off x="2976" y="360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2334" name="Rectangle 3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5" name="Rectangle 4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6" name="Line 5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7" name="Rectangle 6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8" name="Rectangle 7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9" name="Rectangle 8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0" name="Rectangle 9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1" name="Oval 10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2" name="Oval 11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3" name="Oval 12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4" name="Oval 13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5" name="Oval 14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6" name="Freeform 15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7" name="Oval 16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48" name="Group 17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2356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57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349" name="Group 20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2354" name="Oval 2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55" name="Oval 2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350" name="Rectangle 23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1" name="Line 24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2" name="Line 25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3" name="Oval 26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08763" name="Rectangle 2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As the Sample Increases…</a:t>
            </a:r>
          </a:p>
        </p:txBody>
      </p:sp>
      <p:grpSp>
        <p:nvGrpSpPr>
          <p:cNvPr id="52228" name="Group 118"/>
          <p:cNvGrpSpPr>
            <a:grpSpLocks/>
          </p:cNvGrpSpPr>
          <p:nvPr/>
        </p:nvGrpSpPr>
        <p:grpSpPr bwMode="auto">
          <a:xfrm>
            <a:off x="1905000" y="5334000"/>
            <a:ext cx="1069975" cy="941388"/>
            <a:chOff x="1200" y="3360"/>
            <a:chExt cx="674" cy="593"/>
          </a:xfrm>
        </p:grpSpPr>
        <p:sp>
          <p:nvSpPr>
            <p:cNvPr id="52314" name="Freeform 55"/>
            <p:cNvSpPr>
              <a:spLocks/>
            </p:cNvSpPr>
            <p:nvPr/>
          </p:nvSpPr>
          <p:spPr bwMode="auto">
            <a:xfrm rot="-287336">
              <a:off x="1361" y="3535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5" name="Rectangle 56"/>
            <p:cNvSpPr>
              <a:spLocks noChangeArrowheads="1"/>
            </p:cNvSpPr>
            <p:nvPr/>
          </p:nvSpPr>
          <p:spPr bwMode="auto">
            <a:xfrm rot="1592386">
              <a:off x="1237" y="3633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6" name="Rectangle 57"/>
            <p:cNvSpPr>
              <a:spLocks noChangeArrowheads="1"/>
            </p:cNvSpPr>
            <p:nvPr/>
          </p:nvSpPr>
          <p:spPr bwMode="auto">
            <a:xfrm rot="-2407571">
              <a:off x="1604" y="3633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7" name="Rectangle 58"/>
            <p:cNvSpPr>
              <a:spLocks noChangeArrowheads="1"/>
            </p:cNvSpPr>
            <p:nvPr/>
          </p:nvSpPr>
          <p:spPr bwMode="auto">
            <a:xfrm rot="-287336">
              <a:off x="1620" y="3768"/>
              <a:ext cx="30" cy="1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8" name="Rectangle 59"/>
            <p:cNvSpPr>
              <a:spLocks noChangeArrowheads="1"/>
            </p:cNvSpPr>
            <p:nvPr/>
          </p:nvSpPr>
          <p:spPr bwMode="auto">
            <a:xfrm rot="-287336">
              <a:off x="1470" y="3811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9" name="Oval 60"/>
            <p:cNvSpPr>
              <a:spLocks noChangeArrowheads="1"/>
            </p:cNvSpPr>
            <p:nvPr/>
          </p:nvSpPr>
          <p:spPr bwMode="auto">
            <a:xfrm rot="-287336">
              <a:off x="1398" y="3648"/>
              <a:ext cx="304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0" name="AutoShape 61"/>
            <p:cNvSpPr>
              <a:spLocks noChangeArrowheads="1"/>
            </p:cNvSpPr>
            <p:nvPr/>
          </p:nvSpPr>
          <p:spPr bwMode="auto">
            <a:xfrm rot="-2356648">
              <a:off x="1375" y="3375"/>
              <a:ext cx="122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1" name="AutoShape 62"/>
            <p:cNvSpPr>
              <a:spLocks noChangeArrowheads="1"/>
            </p:cNvSpPr>
            <p:nvPr/>
          </p:nvSpPr>
          <p:spPr bwMode="auto">
            <a:xfrm rot="1781977" flipH="1">
              <a:off x="1557" y="3360"/>
              <a:ext cx="121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2" name="Oval 63"/>
            <p:cNvSpPr>
              <a:spLocks noChangeArrowheads="1"/>
            </p:cNvSpPr>
            <p:nvPr/>
          </p:nvSpPr>
          <p:spPr bwMode="auto">
            <a:xfrm rot="-287336">
              <a:off x="1412" y="3430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3" name="AutoShape 64"/>
            <p:cNvSpPr>
              <a:spLocks noChangeArrowheads="1"/>
            </p:cNvSpPr>
            <p:nvPr/>
          </p:nvSpPr>
          <p:spPr bwMode="auto">
            <a:xfrm rot="-5437109">
              <a:off x="1509" y="3557"/>
              <a:ext cx="62" cy="12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24" name="Group 65"/>
            <p:cNvGrpSpPr>
              <a:grpSpLocks/>
            </p:cNvGrpSpPr>
            <p:nvPr/>
          </p:nvGrpSpPr>
          <p:grpSpPr bwMode="auto">
            <a:xfrm rot="-287336">
              <a:off x="1440" y="3465"/>
              <a:ext cx="91" cy="94"/>
              <a:chOff x="3744" y="1776"/>
              <a:chExt cx="336" cy="336"/>
            </a:xfrm>
          </p:grpSpPr>
          <p:sp>
            <p:nvSpPr>
              <p:cNvPr id="52332" name="Oval 6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33" name="Oval 6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325" name="Group 68"/>
            <p:cNvGrpSpPr>
              <a:grpSpLocks/>
            </p:cNvGrpSpPr>
            <p:nvPr/>
          </p:nvGrpSpPr>
          <p:grpSpPr bwMode="auto">
            <a:xfrm rot="-287336">
              <a:off x="1561" y="3455"/>
              <a:ext cx="91" cy="94"/>
              <a:chOff x="3744" y="1776"/>
              <a:chExt cx="336" cy="336"/>
            </a:xfrm>
          </p:grpSpPr>
          <p:sp>
            <p:nvSpPr>
              <p:cNvPr id="52330" name="Oval 6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31" name="Oval 7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326" name="Oval 71"/>
            <p:cNvSpPr>
              <a:spLocks noChangeArrowheads="1"/>
            </p:cNvSpPr>
            <p:nvPr/>
          </p:nvSpPr>
          <p:spPr bwMode="auto">
            <a:xfrm rot="1435021">
              <a:off x="1351" y="387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7" name="Oval 72"/>
            <p:cNvSpPr>
              <a:spLocks noChangeArrowheads="1"/>
            </p:cNvSpPr>
            <p:nvPr/>
          </p:nvSpPr>
          <p:spPr bwMode="auto">
            <a:xfrm rot="-287336">
              <a:off x="1596" y="389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8" name="Oval 73"/>
            <p:cNvSpPr>
              <a:spLocks noChangeArrowheads="1"/>
            </p:cNvSpPr>
            <p:nvPr/>
          </p:nvSpPr>
          <p:spPr bwMode="auto">
            <a:xfrm rot="-1660768">
              <a:off x="1783" y="3542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9" name="Oval 74"/>
            <p:cNvSpPr>
              <a:spLocks noChangeArrowheads="1"/>
            </p:cNvSpPr>
            <p:nvPr/>
          </p:nvSpPr>
          <p:spPr bwMode="auto">
            <a:xfrm rot="-1660768">
              <a:off x="1200" y="3548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29" name="Line 75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0" name="Line 76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77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8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52233" name="Text Box 79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52234" name="Text Box 80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52235" name="Text Box 81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52236" name="Line 84"/>
          <p:cNvSpPr>
            <a:spLocks noChangeShapeType="1"/>
          </p:cNvSpPr>
          <p:nvPr/>
        </p:nvSpPr>
        <p:spPr bwMode="auto">
          <a:xfrm>
            <a:off x="1219200" y="2362200"/>
            <a:ext cx="0" cy="5334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7" name="Text Box 85"/>
          <p:cNvSpPr txBox="1">
            <a:spLocks noChangeArrowheads="1"/>
          </p:cNvSpPr>
          <p:nvPr/>
        </p:nvSpPr>
        <p:spPr bwMode="auto">
          <a:xfrm>
            <a:off x="1295400" y="23812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52238" name="Text Box 86"/>
          <p:cNvSpPr txBox="1">
            <a:spLocks noChangeArrowheads="1"/>
          </p:cNvSpPr>
          <p:nvPr/>
        </p:nvSpPr>
        <p:spPr bwMode="auto">
          <a:xfrm>
            <a:off x="6096000" y="3657600"/>
            <a:ext cx="1873250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D</a:t>
            </a:r>
          </a:p>
        </p:txBody>
      </p:sp>
      <p:sp>
        <p:nvSpPr>
          <p:cNvPr id="52239" name="Line 87"/>
          <p:cNvSpPr>
            <a:spLocks noChangeShapeType="1"/>
          </p:cNvSpPr>
          <p:nvPr/>
        </p:nvSpPr>
        <p:spPr bwMode="auto">
          <a:xfrm>
            <a:off x="5029200" y="2743200"/>
            <a:ext cx="990600" cy="1143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240" name="Group 88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2290" name="Rectangle 89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1" name="Rectangle 90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2" name="Line 91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3" name="Rectangle 92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Rectangle 93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5" name="Rectangle 94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Rectangle 95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7" name="Oval 96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Oval 97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9" name="Oval 98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Oval 99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1" name="Oval 100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2" name="Freeform 101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3" name="Oval 102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304" name="Group 103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2312" name="Oval 10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3" name="Oval 10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305" name="Group 106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2310" name="Oval 10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1" name="Oval 10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306" name="Rectangle 109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7" name="Line 110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8" name="Line 111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9" name="Oval 112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41" name="Text Box 114"/>
          <p:cNvSpPr txBox="1">
            <a:spLocks noChangeArrowheads="1"/>
          </p:cNvSpPr>
          <p:nvPr/>
        </p:nvSpPr>
        <p:spPr bwMode="auto">
          <a:xfrm>
            <a:off x="5257800" y="4572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I do!  </a:t>
            </a:r>
            <a:r>
              <a:rPr lang="en-US" sz="2400" dirty="0" smtClean="0"/>
              <a:t>Bon </a:t>
            </a:r>
            <a:r>
              <a:rPr lang="en-US" sz="2400" dirty="0" err="1" smtClean="0"/>
              <a:t>apetit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52242" name="Line 115"/>
          <p:cNvSpPr>
            <a:spLocks noChangeShapeType="1"/>
          </p:cNvSpPr>
          <p:nvPr/>
        </p:nvSpPr>
        <p:spPr bwMode="auto">
          <a:xfrm>
            <a:off x="65532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3" name="Rectangle 119"/>
          <p:cNvSpPr>
            <a:spLocks noChangeArrowheads="1"/>
          </p:cNvSpPr>
          <p:nvPr/>
        </p:nvSpPr>
        <p:spPr bwMode="auto">
          <a:xfrm>
            <a:off x="533400" y="3962400"/>
            <a:ext cx="37721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This situation </a:t>
            </a:r>
            <a:r>
              <a:rPr lang="en-US" sz="2400" dirty="0" smtClean="0"/>
              <a:t>empirically</a:t>
            </a:r>
          </a:p>
          <a:p>
            <a:r>
              <a:rPr lang="en-US" sz="2400" dirty="0" smtClean="0">
                <a:solidFill>
                  <a:srgbClr val="FFC000"/>
                </a:solidFill>
              </a:rPr>
              <a:t>approximates </a:t>
            </a:r>
            <a:r>
              <a:rPr lang="en-US" sz="2400" dirty="0" smtClean="0"/>
              <a:t>the </a:t>
            </a:r>
            <a:r>
              <a:rPr lang="en-US" sz="2400" dirty="0"/>
              <a:t>last one.  </a:t>
            </a:r>
            <a:endParaRPr lang="en-US" sz="2400" dirty="0" smtClean="0"/>
          </a:p>
          <a:p>
            <a:r>
              <a:rPr lang="en-US" sz="2400" dirty="0" smtClean="0"/>
              <a:t>So </a:t>
            </a:r>
            <a:r>
              <a:rPr lang="en-US" sz="2400" dirty="0"/>
              <a:t>who cares?</a:t>
            </a:r>
          </a:p>
        </p:txBody>
      </p:sp>
      <p:sp>
        <p:nvSpPr>
          <p:cNvPr id="52244" name="Line 120"/>
          <p:cNvSpPr>
            <a:spLocks noChangeShapeType="1"/>
          </p:cNvSpPr>
          <p:nvPr/>
        </p:nvSpPr>
        <p:spPr bwMode="auto">
          <a:xfrm>
            <a:off x="24384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245" name="Group 143"/>
          <p:cNvGrpSpPr>
            <a:grpSpLocks/>
          </p:cNvGrpSpPr>
          <p:nvPr/>
        </p:nvGrpSpPr>
        <p:grpSpPr bwMode="auto">
          <a:xfrm>
            <a:off x="4419600" y="5715000"/>
            <a:ext cx="1778000" cy="939800"/>
            <a:chOff x="2304" y="3456"/>
            <a:chExt cx="1120" cy="592"/>
          </a:xfrm>
        </p:grpSpPr>
        <p:sp>
          <p:nvSpPr>
            <p:cNvPr id="52274" name="Freeform 121"/>
            <p:cNvSpPr>
              <a:spLocks/>
            </p:cNvSpPr>
            <p:nvPr/>
          </p:nvSpPr>
          <p:spPr bwMode="auto">
            <a:xfrm>
              <a:off x="2544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5" name="Freeform 122"/>
            <p:cNvSpPr>
              <a:spLocks/>
            </p:cNvSpPr>
            <p:nvPr/>
          </p:nvSpPr>
          <p:spPr bwMode="auto">
            <a:xfrm>
              <a:off x="2592" y="3648"/>
              <a:ext cx="768" cy="336"/>
            </a:xfrm>
            <a:custGeom>
              <a:avLst/>
              <a:gdLst>
                <a:gd name="T0" fmla="*/ 0 w 768"/>
                <a:gd name="T1" fmla="*/ 24 h 216"/>
                <a:gd name="T2" fmla="*/ 96 w 768"/>
                <a:gd name="T3" fmla="*/ 168 h 216"/>
                <a:gd name="T4" fmla="*/ 336 w 768"/>
                <a:gd name="T5" fmla="*/ 216 h 216"/>
                <a:gd name="T6" fmla="*/ 624 w 768"/>
                <a:gd name="T7" fmla="*/ 168 h 216"/>
                <a:gd name="T8" fmla="*/ 672 w 768"/>
                <a:gd name="T9" fmla="*/ 24 h 216"/>
                <a:gd name="T10" fmla="*/ 48 w 768"/>
                <a:gd name="T11" fmla="*/ 24 h 2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68"/>
                <a:gd name="T19" fmla="*/ 0 h 216"/>
                <a:gd name="T20" fmla="*/ 768 w 768"/>
                <a:gd name="T21" fmla="*/ 216 h 2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68" h="216">
                  <a:moveTo>
                    <a:pt x="0" y="24"/>
                  </a:moveTo>
                  <a:cubicBezTo>
                    <a:pt x="20" y="80"/>
                    <a:pt x="40" y="136"/>
                    <a:pt x="96" y="168"/>
                  </a:cubicBezTo>
                  <a:cubicBezTo>
                    <a:pt x="152" y="200"/>
                    <a:pt x="248" y="216"/>
                    <a:pt x="336" y="216"/>
                  </a:cubicBezTo>
                  <a:cubicBezTo>
                    <a:pt x="424" y="216"/>
                    <a:pt x="568" y="200"/>
                    <a:pt x="624" y="168"/>
                  </a:cubicBezTo>
                  <a:cubicBezTo>
                    <a:pt x="680" y="136"/>
                    <a:pt x="768" y="48"/>
                    <a:pt x="672" y="24"/>
                  </a:cubicBezTo>
                  <a:cubicBezTo>
                    <a:pt x="576" y="0"/>
                    <a:pt x="312" y="12"/>
                    <a:pt x="48" y="24"/>
                  </a:cubicBezTo>
                </a:path>
              </a:pathLst>
            </a:cu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6" name="Oval 123"/>
            <p:cNvSpPr>
              <a:spLocks noChangeArrowheads="1"/>
            </p:cNvSpPr>
            <p:nvPr/>
          </p:nvSpPr>
          <p:spPr bwMode="auto">
            <a:xfrm>
              <a:off x="2592" y="3648"/>
              <a:ext cx="720" cy="9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7" name="Freeform 127"/>
            <p:cNvSpPr>
              <a:spLocks/>
            </p:cNvSpPr>
            <p:nvPr/>
          </p:nvSpPr>
          <p:spPr bwMode="auto">
            <a:xfrm rot="-2325931">
              <a:off x="2736" y="3504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8" name="AutoShape 128"/>
            <p:cNvSpPr>
              <a:spLocks noChangeArrowheads="1"/>
            </p:cNvSpPr>
            <p:nvPr/>
          </p:nvSpPr>
          <p:spPr bwMode="auto">
            <a:xfrm>
              <a:off x="2832" y="3456"/>
              <a:ext cx="240" cy="288"/>
            </a:xfrm>
            <a:prstGeom prst="cloudCallout">
              <a:avLst>
                <a:gd name="adj1" fmla="val -100000"/>
                <a:gd name="adj2" fmla="val 129861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grpSp>
          <p:nvGrpSpPr>
            <p:cNvPr id="52279" name="Group 129"/>
            <p:cNvGrpSpPr>
              <a:grpSpLocks/>
            </p:cNvGrpSpPr>
            <p:nvPr/>
          </p:nvGrpSpPr>
          <p:grpSpPr bwMode="auto">
            <a:xfrm>
              <a:off x="2832" y="3744"/>
              <a:ext cx="288" cy="192"/>
              <a:chOff x="4800" y="3552"/>
              <a:chExt cx="288" cy="192"/>
            </a:xfrm>
          </p:grpSpPr>
          <p:sp>
            <p:nvSpPr>
              <p:cNvPr id="52285" name="Rectangle 130"/>
              <p:cNvSpPr>
                <a:spLocks noChangeArrowheads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86" name="Line 131"/>
              <p:cNvSpPr>
                <a:spLocks noChangeShapeType="1"/>
              </p:cNvSpPr>
              <p:nvPr/>
            </p:nvSpPr>
            <p:spPr bwMode="auto">
              <a:xfrm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7" name="Line 132"/>
              <p:cNvSpPr>
                <a:spLocks noChangeShapeType="1"/>
              </p:cNvSpPr>
              <p:nvPr/>
            </p:nvSpPr>
            <p:spPr bwMode="auto">
              <a:xfrm flipH="1">
                <a:off x="4800" y="3552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8" name="Line 133"/>
              <p:cNvSpPr>
                <a:spLocks noChangeShapeType="1"/>
              </p:cNvSpPr>
              <p:nvPr/>
            </p:nvSpPr>
            <p:spPr bwMode="auto">
              <a:xfrm>
                <a:off x="4944" y="3552"/>
                <a:ext cx="0" cy="19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9" name="Line 134"/>
              <p:cNvSpPr>
                <a:spLocks noChangeShapeType="1"/>
              </p:cNvSpPr>
              <p:nvPr/>
            </p:nvSpPr>
            <p:spPr bwMode="auto">
              <a:xfrm>
                <a:off x="4800" y="3648"/>
                <a:ext cx="2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80" name="Freeform 135"/>
            <p:cNvSpPr>
              <a:spLocks/>
            </p:cNvSpPr>
            <p:nvPr/>
          </p:nvSpPr>
          <p:spPr bwMode="auto">
            <a:xfrm>
              <a:off x="2304" y="38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1" name="Freeform 136"/>
            <p:cNvSpPr>
              <a:spLocks/>
            </p:cNvSpPr>
            <p:nvPr/>
          </p:nvSpPr>
          <p:spPr bwMode="auto">
            <a:xfrm rot="-3060587">
              <a:off x="2356" y="374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2" name="Line 137"/>
            <p:cNvSpPr>
              <a:spLocks noChangeShapeType="1"/>
            </p:cNvSpPr>
            <p:nvPr/>
          </p:nvSpPr>
          <p:spPr bwMode="auto">
            <a:xfrm>
              <a:off x="2976" y="3744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3" name="Line 138"/>
            <p:cNvSpPr>
              <a:spLocks noChangeShapeType="1"/>
            </p:cNvSpPr>
            <p:nvPr/>
          </p:nvSpPr>
          <p:spPr bwMode="auto">
            <a:xfrm>
              <a:off x="2832" y="3840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4" name="Freeform 139"/>
            <p:cNvSpPr>
              <a:spLocks/>
            </p:cNvSpPr>
            <p:nvPr/>
          </p:nvSpPr>
          <p:spPr bwMode="auto">
            <a:xfrm>
              <a:off x="2976" y="3600"/>
              <a:ext cx="448" cy="168"/>
            </a:xfrm>
            <a:custGeom>
              <a:avLst/>
              <a:gdLst>
                <a:gd name="T0" fmla="*/ 992 w 1056"/>
                <a:gd name="T1" fmla="*/ 208 h 376"/>
                <a:gd name="T2" fmla="*/ 656 w 1056"/>
                <a:gd name="T3" fmla="*/ 16 h 376"/>
                <a:gd name="T4" fmla="*/ 80 w 1056"/>
                <a:gd name="T5" fmla="*/ 112 h 376"/>
                <a:gd name="T6" fmla="*/ 176 w 1056"/>
                <a:gd name="T7" fmla="*/ 256 h 376"/>
                <a:gd name="T8" fmla="*/ 512 w 1056"/>
                <a:gd name="T9" fmla="*/ 160 h 376"/>
                <a:gd name="T10" fmla="*/ 896 w 1056"/>
                <a:gd name="T11" fmla="*/ 352 h 376"/>
                <a:gd name="T12" fmla="*/ 1040 w 1056"/>
                <a:gd name="T13" fmla="*/ 304 h 376"/>
                <a:gd name="T14" fmla="*/ 992 w 1056"/>
                <a:gd name="T15" fmla="*/ 208 h 3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6"/>
                <a:gd name="T25" fmla="*/ 0 h 376"/>
                <a:gd name="T26" fmla="*/ 1056 w 1056"/>
                <a:gd name="T27" fmla="*/ 376 h 37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6" h="376">
                  <a:moveTo>
                    <a:pt x="992" y="208"/>
                  </a:moveTo>
                  <a:cubicBezTo>
                    <a:pt x="928" y="160"/>
                    <a:pt x="808" y="32"/>
                    <a:pt x="656" y="16"/>
                  </a:cubicBezTo>
                  <a:cubicBezTo>
                    <a:pt x="504" y="0"/>
                    <a:pt x="160" y="72"/>
                    <a:pt x="80" y="112"/>
                  </a:cubicBezTo>
                  <a:cubicBezTo>
                    <a:pt x="0" y="152"/>
                    <a:pt x="104" y="248"/>
                    <a:pt x="176" y="256"/>
                  </a:cubicBezTo>
                  <a:cubicBezTo>
                    <a:pt x="248" y="264"/>
                    <a:pt x="392" y="144"/>
                    <a:pt x="512" y="160"/>
                  </a:cubicBezTo>
                  <a:cubicBezTo>
                    <a:pt x="632" y="176"/>
                    <a:pt x="808" y="328"/>
                    <a:pt x="896" y="352"/>
                  </a:cubicBezTo>
                  <a:cubicBezTo>
                    <a:pt x="984" y="376"/>
                    <a:pt x="1024" y="328"/>
                    <a:pt x="1040" y="304"/>
                  </a:cubicBezTo>
                  <a:cubicBezTo>
                    <a:pt x="1056" y="280"/>
                    <a:pt x="1056" y="256"/>
                    <a:pt x="992" y="208"/>
                  </a:cubicBezTo>
                  <a:close/>
                </a:path>
              </a:pathLst>
            </a:cu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46" name="Group 140"/>
          <p:cNvGrpSpPr>
            <a:grpSpLocks/>
          </p:cNvGrpSpPr>
          <p:nvPr/>
        </p:nvGrpSpPr>
        <p:grpSpPr bwMode="auto">
          <a:xfrm rot="2342130">
            <a:off x="5486400" y="5486400"/>
            <a:ext cx="914400" cy="152400"/>
            <a:chOff x="2544" y="3344"/>
            <a:chExt cx="1056" cy="208"/>
          </a:xfrm>
        </p:grpSpPr>
        <p:sp>
          <p:nvSpPr>
            <p:cNvPr id="52272" name="Oval 141"/>
            <p:cNvSpPr>
              <a:spLocks noChangeArrowheads="1"/>
            </p:cNvSpPr>
            <p:nvPr/>
          </p:nvSpPr>
          <p:spPr bwMode="auto">
            <a:xfrm>
              <a:off x="2544" y="3456"/>
              <a:ext cx="384" cy="96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3" name="Freeform 142"/>
            <p:cNvSpPr>
              <a:spLocks/>
            </p:cNvSpPr>
            <p:nvPr/>
          </p:nvSpPr>
          <p:spPr bwMode="auto">
            <a:xfrm>
              <a:off x="2928" y="3344"/>
              <a:ext cx="672" cy="160"/>
            </a:xfrm>
            <a:custGeom>
              <a:avLst/>
              <a:gdLst>
                <a:gd name="T0" fmla="*/ 0 w 672"/>
                <a:gd name="T1" fmla="*/ 160 h 160"/>
                <a:gd name="T2" fmla="*/ 336 w 672"/>
                <a:gd name="T3" fmla="*/ 16 h 160"/>
                <a:gd name="T4" fmla="*/ 672 w 672"/>
                <a:gd name="T5" fmla="*/ 64 h 160"/>
                <a:gd name="T6" fmla="*/ 0 60000 65536"/>
                <a:gd name="T7" fmla="*/ 0 60000 65536"/>
                <a:gd name="T8" fmla="*/ 0 60000 65536"/>
                <a:gd name="T9" fmla="*/ 0 w 672"/>
                <a:gd name="T10" fmla="*/ 0 h 160"/>
                <a:gd name="T11" fmla="*/ 672 w 672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60">
                  <a:moveTo>
                    <a:pt x="0" y="160"/>
                  </a:moveTo>
                  <a:cubicBezTo>
                    <a:pt x="112" y="96"/>
                    <a:pt x="224" y="32"/>
                    <a:pt x="336" y="16"/>
                  </a:cubicBezTo>
                  <a:cubicBezTo>
                    <a:pt x="448" y="0"/>
                    <a:pt x="560" y="32"/>
                    <a:pt x="672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47" name="Group 169"/>
          <p:cNvGrpSpPr>
            <a:grpSpLocks/>
          </p:cNvGrpSpPr>
          <p:nvPr/>
        </p:nvGrpSpPr>
        <p:grpSpPr bwMode="auto">
          <a:xfrm flipH="1">
            <a:off x="6172200" y="5181600"/>
            <a:ext cx="969963" cy="1219200"/>
            <a:chOff x="4560" y="912"/>
            <a:chExt cx="764" cy="960"/>
          </a:xfrm>
        </p:grpSpPr>
        <p:sp>
          <p:nvSpPr>
            <p:cNvPr id="52248" name="Rectangle 170"/>
            <p:cNvSpPr>
              <a:spLocks noChangeArrowheads="1"/>
            </p:cNvSpPr>
            <p:nvPr/>
          </p:nvSpPr>
          <p:spPr bwMode="auto">
            <a:xfrm rot="1447567">
              <a:off x="4615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Rectangle 171"/>
            <p:cNvSpPr>
              <a:spLocks noChangeArrowheads="1"/>
            </p:cNvSpPr>
            <p:nvPr/>
          </p:nvSpPr>
          <p:spPr bwMode="auto">
            <a:xfrm rot="1447567">
              <a:off x="4616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Line 172"/>
            <p:cNvSpPr>
              <a:spLocks noChangeShapeType="1"/>
            </p:cNvSpPr>
            <p:nvPr/>
          </p:nvSpPr>
          <p:spPr bwMode="auto">
            <a:xfrm rot="1447567">
              <a:off x="4596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1" name="Rectangle 173"/>
            <p:cNvSpPr>
              <a:spLocks noChangeArrowheads="1"/>
            </p:cNvSpPr>
            <p:nvPr/>
          </p:nvSpPr>
          <p:spPr bwMode="auto">
            <a:xfrm rot="1879721">
              <a:off x="4595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Rectangle 174"/>
            <p:cNvSpPr>
              <a:spLocks noChangeArrowheads="1"/>
            </p:cNvSpPr>
            <p:nvPr/>
          </p:nvSpPr>
          <p:spPr bwMode="auto">
            <a:xfrm rot="-2120236">
              <a:off x="5011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Rectangle 175"/>
            <p:cNvSpPr>
              <a:spLocks noChangeArrowheads="1"/>
            </p:cNvSpPr>
            <p:nvPr/>
          </p:nvSpPr>
          <p:spPr bwMode="auto">
            <a:xfrm>
              <a:off x="5011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Rectangle 176"/>
            <p:cNvSpPr>
              <a:spLocks noChangeArrowheads="1"/>
            </p:cNvSpPr>
            <p:nvPr/>
          </p:nvSpPr>
          <p:spPr bwMode="auto">
            <a:xfrm>
              <a:off x="4837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Oval 177"/>
            <p:cNvSpPr>
              <a:spLocks noChangeArrowheads="1"/>
            </p:cNvSpPr>
            <p:nvPr/>
          </p:nvSpPr>
          <p:spPr bwMode="auto">
            <a:xfrm>
              <a:off x="4768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6" name="Oval 178"/>
            <p:cNvSpPr>
              <a:spLocks noChangeArrowheads="1"/>
            </p:cNvSpPr>
            <p:nvPr/>
          </p:nvSpPr>
          <p:spPr bwMode="auto">
            <a:xfrm rot="1722357">
              <a:off x="4698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Oval 179"/>
            <p:cNvSpPr>
              <a:spLocks noChangeArrowheads="1"/>
            </p:cNvSpPr>
            <p:nvPr/>
          </p:nvSpPr>
          <p:spPr bwMode="auto">
            <a:xfrm>
              <a:off x="497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Oval 180"/>
            <p:cNvSpPr>
              <a:spLocks noChangeArrowheads="1"/>
            </p:cNvSpPr>
            <p:nvPr/>
          </p:nvSpPr>
          <p:spPr bwMode="auto">
            <a:xfrm rot="-1373433">
              <a:off x="522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Oval 181"/>
            <p:cNvSpPr>
              <a:spLocks noChangeArrowheads="1"/>
            </p:cNvSpPr>
            <p:nvPr/>
          </p:nvSpPr>
          <p:spPr bwMode="auto">
            <a:xfrm rot="-1373433">
              <a:off x="456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Freeform 182"/>
            <p:cNvSpPr>
              <a:spLocks/>
            </p:cNvSpPr>
            <p:nvPr/>
          </p:nvSpPr>
          <p:spPr bwMode="auto">
            <a:xfrm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1" name="Oval 183"/>
            <p:cNvSpPr>
              <a:spLocks noChangeArrowheads="1"/>
            </p:cNvSpPr>
            <p:nvPr/>
          </p:nvSpPr>
          <p:spPr bwMode="auto">
            <a:xfrm>
              <a:off x="4793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262" name="Group 184"/>
            <p:cNvGrpSpPr>
              <a:grpSpLocks/>
            </p:cNvGrpSpPr>
            <p:nvPr/>
          </p:nvGrpSpPr>
          <p:grpSpPr bwMode="auto">
            <a:xfrm>
              <a:off x="4826" y="1215"/>
              <a:ext cx="104" cy="128"/>
              <a:chOff x="3744" y="1776"/>
              <a:chExt cx="336" cy="336"/>
            </a:xfrm>
          </p:grpSpPr>
          <p:sp>
            <p:nvSpPr>
              <p:cNvPr id="52270" name="Oval 18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71" name="Oval 18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63" name="Group 187"/>
            <p:cNvGrpSpPr>
              <a:grpSpLocks/>
            </p:cNvGrpSpPr>
            <p:nvPr/>
          </p:nvGrpSpPr>
          <p:grpSpPr bwMode="auto">
            <a:xfrm>
              <a:off x="4959" y="1215"/>
              <a:ext cx="104" cy="128"/>
              <a:chOff x="3744" y="1776"/>
              <a:chExt cx="336" cy="336"/>
            </a:xfrm>
          </p:grpSpPr>
          <p:sp>
            <p:nvSpPr>
              <p:cNvPr id="52268" name="Oval 18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9" name="Oval 18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264" name="Freeform 190"/>
            <p:cNvSpPr>
              <a:spLocks/>
            </p:cNvSpPr>
            <p:nvPr/>
          </p:nvSpPr>
          <p:spPr bwMode="auto">
            <a:xfrm>
              <a:off x="4912" y="1424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5" name="Rectangle 191"/>
            <p:cNvSpPr>
              <a:spLocks noChangeArrowheads="1"/>
            </p:cNvSpPr>
            <p:nvPr/>
          </p:nvSpPr>
          <p:spPr bwMode="auto">
            <a:xfrm>
              <a:off x="4766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6" name="Line 192"/>
            <p:cNvSpPr>
              <a:spLocks noChangeShapeType="1"/>
            </p:cNvSpPr>
            <p:nvPr/>
          </p:nvSpPr>
          <p:spPr bwMode="auto">
            <a:xfrm>
              <a:off x="4972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7" name="Line 193"/>
            <p:cNvSpPr>
              <a:spLocks noChangeShapeType="1"/>
            </p:cNvSpPr>
            <p:nvPr/>
          </p:nvSpPr>
          <p:spPr bwMode="auto">
            <a:xfrm flipV="1">
              <a:off x="4942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9245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55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9263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56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9261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57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3" name="TextBox 49"/>
          <p:cNvSpPr txBox="1">
            <a:spLocks noChangeArrowheads="1"/>
          </p:cNvSpPr>
          <p:nvPr/>
        </p:nvSpPr>
        <p:spPr bwMode="auto">
          <a:xfrm>
            <a:off x="3733800" y="2514600"/>
            <a:ext cx="49720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i="0" dirty="0"/>
              <a:t>How is this supposed to work, eh?</a:t>
            </a:r>
          </a:p>
        </p:txBody>
      </p:sp>
      <p:sp>
        <p:nvSpPr>
          <p:cNvPr id="9224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35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9241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36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9239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237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9238" name="Straight Connector 52"/>
          <p:cNvCxnSpPr>
            <a:cxnSpLocks noChangeShapeType="1"/>
          </p:cNvCxnSpPr>
          <p:nvPr/>
        </p:nvCxnSpPr>
        <p:spPr bwMode="auto">
          <a:xfrm rot="10800000" flipV="1">
            <a:off x="4495800" y="2971800"/>
            <a:ext cx="609600" cy="457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reeform 98"/>
          <p:cNvSpPr>
            <a:spLocks/>
          </p:cNvSpPr>
          <p:nvPr/>
        </p:nvSpPr>
        <p:spPr bwMode="auto">
          <a:xfrm>
            <a:off x="5105400" y="54864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1" name="Freeform 2"/>
          <p:cNvSpPr>
            <a:spLocks/>
          </p:cNvSpPr>
          <p:nvPr/>
        </p:nvSpPr>
        <p:spPr bwMode="auto">
          <a:xfrm>
            <a:off x="4876800" y="6019800"/>
            <a:ext cx="1219200" cy="533400"/>
          </a:xfrm>
          <a:custGeom>
            <a:avLst/>
            <a:gdLst>
              <a:gd name="T0" fmla="*/ 0 w 768"/>
              <a:gd name="T1" fmla="*/ 24 h 216"/>
              <a:gd name="T2" fmla="*/ 96 w 768"/>
              <a:gd name="T3" fmla="*/ 168 h 216"/>
              <a:gd name="T4" fmla="*/ 336 w 768"/>
              <a:gd name="T5" fmla="*/ 216 h 216"/>
              <a:gd name="T6" fmla="*/ 624 w 768"/>
              <a:gd name="T7" fmla="*/ 168 h 216"/>
              <a:gd name="T8" fmla="*/ 672 w 768"/>
              <a:gd name="T9" fmla="*/ 24 h 216"/>
              <a:gd name="T10" fmla="*/ 48 w 768"/>
              <a:gd name="T11" fmla="*/ 24 h 2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216"/>
              <a:gd name="T20" fmla="*/ 768 w 768"/>
              <a:gd name="T21" fmla="*/ 216 h 2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216">
                <a:moveTo>
                  <a:pt x="0" y="24"/>
                </a:moveTo>
                <a:cubicBezTo>
                  <a:pt x="20" y="80"/>
                  <a:pt x="40" y="136"/>
                  <a:pt x="96" y="168"/>
                </a:cubicBezTo>
                <a:cubicBezTo>
                  <a:pt x="152" y="200"/>
                  <a:pt x="248" y="216"/>
                  <a:pt x="336" y="216"/>
                </a:cubicBezTo>
                <a:cubicBezTo>
                  <a:pt x="424" y="216"/>
                  <a:pt x="568" y="200"/>
                  <a:pt x="624" y="168"/>
                </a:cubicBezTo>
                <a:cubicBezTo>
                  <a:pt x="680" y="136"/>
                  <a:pt x="768" y="48"/>
                  <a:pt x="672" y="24"/>
                </a:cubicBezTo>
                <a:cubicBezTo>
                  <a:pt x="576" y="0"/>
                  <a:pt x="312" y="12"/>
                  <a:pt x="48" y="24"/>
                </a:cubicBezTo>
              </a:path>
            </a:pathLst>
          </a:cu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252" name="Group 3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3336" name="Rectangle 4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7" name="Rectangle 5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8" name="Line 6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39" name="Rectangle 7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0" name="Rectangle 8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1" name="Rectangle 9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2" name="Rectangle 10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3" name="Oval 11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4" name="Oval 12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5" name="Oval 13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6" name="Oval 14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7" name="Oval 15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8" name="Freeform 16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49" name="Oval 17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350" name="Group 18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3358" name="Oval 1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59" name="Oval 2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351" name="Group 21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3356" name="Oval 2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57" name="Oval 2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352" name="Rectangle 24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3" name="Line 25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54" name="Line 26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55" name="Oval 27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13884" name="Rectangle 2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As the Sample Increases Again…</a:t>
            </a:r>
          </a:p>
        </p:txBody>
      </p:sp>
      <p:sp>
        <p:nvSpPr>
          <p:cNvPr id="53254" name="Line 29"/>
          <p:cNvSpPr>
            <a:spLocks noChangeShapeType="1"/>
          </p:cNvSpPr>
          <p:nvPr/>
        </p:nvSpPr>
        <p:spPr bwMode="auto">
          <a:xfrm flipH="1">
            <a:off x="2514600" y="502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5" name="Freeform 30"/>
          <p:cNvSpPr>
            <a:spLocks/>
          </p:cNvSpPr>
          <p:nvPr/>
        </p:nvSpPr>
        <p:spPr bwMode="auto">
          <a:xfrm rot="-287336">
            <a:off x="2160588" y="5611813"/>
            <a:ext cx="146050" cy="465137"/>
          </a:xfrm>
          <a:custGeom>
            <a:avLst/>
            <a:gdLst>
              <a:gd name="T0" fmla="*/ 528 w 528"/>
              <a:gd name="T1" fmla="*/ 384 h 448"/>
              <a:gd name="T2" fmla="*/ 96 w 528"/>
              <a:gd name="T3" fmla="*/ 384 h 448"/>
              <a:gd name="T4" fmla="*/ 0 w 528"/>
              <a:gd name="T5" fmla="*/ 0 h 448"/>
              <a:gd name="T6" fmla="*/ 0 60000 65536"/>
              <a:gd name="T7" fmla="*/ 0 60000 65536"/>
              <a:gd name="T8" fmla="*/ 0 60000 65536"/>
              <a:gd name="T9" fmla="*/ 0 w 528"/>
              <a:gd name="T10" fmla="*/ 0 h 448"/>
              <a:gd name="T11" fmla="*/ 528 w 528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448">
                <a:moveTo>
                  <a:pt x="528" y="384"/>
                </a:moveTo>
                <a:cubicBezTo>
                  <a:pt x="356" y="416"/>
                  <a:pt x="184" y="448"/>
                  <a:pt x="96" y="384"/>
                </a:cubicBezTo>
                <a:cubicBezTo>
                  <a:pt x="8" y="320"/>
                  <a:pt x="4" y="160"/>
                  <a:pt x="0" y="0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56" name="Rectangle 31"/>
          <p:cNvSpPr>
            <a:spLocks noChangeArrowheads="1"/>
          </p:cNvSpPr>
          <p:nvPr/>
        </p:nvSpPr>
        <p:spPr bwMode="auto">
          <a:xfrm rot="1592386">
            <a:off x="1963738" y="5767388"/>
            <a:ext cx="387350" cy="49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Rectangle 32"/>
          <p:cNvSpPr>
            <a:spLocks noChangeArrowheads="1"/>
          </p:cNvSpPr>
          <p:nvPr/>
        </p:nvSpPr>
        <p:spPr bwMode="auto">
          <a:xfrm rot="-2407571">
            <a:off x="2546350" y="5767388"/>
            <a:ext cx="387350" cy="50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Rectangle 33"/>
          <p:cNvSpPr>
            <a:spLocks noChangeArrowheads="1"/>
          </p:cNvSpPr>
          <p:nvPr/>
        </p:nvSpPr>
        <p:spPr bwMode="auto">
          <a:xfrm rot="-287336">
            <a:off x="2571750" y="5981700"/>
            <a:ext cx="47625" cy="249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Rectangle 34"/>
          <p:cNvSpPr>
            <a:spLocks noChangeArrowheads="1"/>
          </p:cNvSpPr>
          <p:nvPr/>
        </p:nvSpPr>
        <p:spPr bwMode="auto">
          <a:xfrm rot="-287336">
            <a:off x="2333625" y="6049963"/>
            <a:ext cx="47625" cy="2000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Oval 35"/>
          <p:cNvSpPr>
            <a:spLocks noChangeArrowheads="1"/>
          </p:cNvSpPr>
          <p:nvPr/>
        </p:nvSpPr>
        <p:spPr bwMode="auto">
          <a:xfrm rot="-287336">
            <a:off x="2219325" y="5791200"/>
            <a:ext cx="482600" cy="3000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AutoShape 36"/>
          <p:cNvSpPr>
            <a:spLocks noChangeArrowheads="1"/>
          </p:cNvSpPr>
          <p:nvPr/>
        </p:nvSpPr>
        <p:spPr bwMode="auto">
          <a:xfrm rot="-2356648">
            <a:off x="2182813" y="5357813"/>
            <a:ext cx="193675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AutoShape 37"/>
          <p:cNvSpPr>
            <a:spLocks noChangeArrowheads="1"/>
          </p:cNvSpPr>
          <p:nvPr/>
        </p:nvSpPr>
        <p:spPr bwMode="auto">
          <a:xfrm rot="1781977" flipH="1">
            <a:off x="2471738" y="5334000"/>
            <a:ext cx="192087" cy="2984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Oval 38"/>
          <p:cNvSpPr>
            <a:spLocks noChangeArrowheads="1"/>
          </p:cNvSpPr>
          <p:nvPr/>
        </p:nvSpPr>
        <p:spPr bwMode="auto">
          <a:xfrm rot="-287336">
            <a:off x="2241550" y="5445125"/>
            <a:ext cx="387350" cy="398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AutoShape 39"/>
          <p:cNvSpPr>
            <a:spLocks noChangeArrowheads="1"/>
          </p:cNvSpPr>
          <p:nvPr/>
        </p:nvSpPr>
        <p:spPr bwMode="auto">
          <a:xfrm rot="-5437109">
            <a:off x="2395538" y="5646738"/>
            <a:ext cx="98425" cy="193675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65" name="Group 40"/>
          <p:cNvGrpSpPr>
            <a:grpSpLocks/>
          </p:cNvGrpSpPr>
          <p:nvPr/>
        </p:nvGrpSpPr>
        <p:grpSpPr bwMode="auto">
          <a:xfrm rot="-287336">
            <a:off x="2286000" y="5500688"/>
            <a:ext cx="144463" cy="149225"/>
            <a:chOff x="3744" y="1776"/>
            <a:chExt cx="336" cy="336"/>
          </a:xfrm>
        </p:grpSpPr>
        <p:sp>
          <p:nvSpPr>
            <p:cNvPr id="53334" name="Oval 41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5" name="Oval 42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266" name="Group 43"/>
          <p:cNvGrpSpPr>
            <a:grpSpLocks/>
          </p:cNvGrpSpPr>
          <p:nvPr/>
        </p:nvGrpSpPr>
        <p:grpSpPr bwMode="auto">
          <a:xfrm rot="-287336">
            <a:off x="2478088" y="5484813"/>
            <a:ext cx="144462" cy="149225"/>
            <a:chOff x="3744" y="1776"/>
            <a:chExt cx="336" cy="336"/>
          </a:xfrm>
        </p:grpSpPr>
        <p:sp>
          <p:nvSpPr>
            <p:cNvPr id="53332" name="Oval 44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3" name="Oval 45"/>
            <p:cNvSpPr>
              <a:spLocks noChangeArrowheads="1"/>
            </p:cNvSpPr>
            <p:nvPr/>
          </p:nvSpPr>
          <p:spPr bwMode="auto">
            <a:xfrm>
              <a:off x="3840" y="1872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67" name="Oval 46"/>
          <p:cNvSpPr>
            <a:spLocks noChangeArrowheads="1"/>
          </p:cNvSpPr>
          <p:nvPr/>
        </p:nvSpPr>
        <p:spPr bwMode="auto">
          <a:xfrm rot="1435021">
            <a:off x="2144713" y="6157913"/>
            <a:ext cx="241300" cy="100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Oval 47"/>
          <p:cNvSpPr>
            <a:spLocks noChangeArrowheads="1"/>
          </p:cNvSpPr>
          <p:nvPr/>
        </p:nvSpPr>
        <p:spPr bwMode="auto">
          <a:xfrm rot="-287336">
            <a:off x="2533650" y="6175375"/>
            <a:ext cx="241300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9" name="Oval 48"/>
          <p:cNvSpPr>
            <a:spLocks noChangeArrowheads="1"/>
          </p:cNvSpPr>
          <p:nvPr/>
        </p:nvSpPr>
        <p:spPr bwMode="auto">
          <a:xfrm rot="-1660768">
            <a:off x="2830513" y="5622925"/>
            <a:ext cx="144462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Oval 49"/>
          <p:cNvSpPr>
            <a:spLocks noChangeArrowheads="1"/>
          </p:cNvSpPr>
          <p:nvPr/>
        </p:nvSpPr>
        <p:spPr bwMode="auto">
          <a:xfrm rot="-1660768">
            <a:off x="1905000" y="5632450"/>
            <a:ext cx="144463" cy="1000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Line 50"/>
          <p:cNvSpPr>
            <a:spLocks noChangeShapeType="1"/>
          </p:cNvSpPr>
          <p:nvPr/>
        </p:nvSpPr>
        <p:spPr bwMode="auto">
          <a:xfrm flipV="1">
            <a:off x="2362200" y="27432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2" name="Line 51"/>
          <p:cNvSpPr>
            <a:spLocks noChangeShapeType="1"/>
          </p:cNvSpPr>
          <p:nvPr/>
        </p:nvSpPr>
        <p:spPr bwMode="auto">
          <a:xfrm>
            <a:off x="2362200" y="2057400"/>
            <a:ext cx="68580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3" name="Line 52"/>
          <p:cNvSpPr>
            <a:spLocks noChangeShapeType="1"/>
          </p:cNvSpPr>
          <p:nvPr/>
        </p:nvSpPr>
        <p:spPr bwMode="auto">
          <a:xfrm flipV="1">
            <a:off x="5029200" y="2590800"/>
            <a:ext cx="990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4" name="Text Box 53"/>
          <p:cNvSpPr txBox="1">
            <a:spLocks noChangeArrowheads="1"/>
          </p:cNvSpPr>
          <p:nvPr/>
        </p:nvSpPr>
        <p:spPr bwMode="auto">
          <a:xfrm>
            <a:off x="381000" y="16764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A</a:t>
            </a:r>
          </a:p>
        </p:txBody>
      </p:sp>
      <p:sp>
        <p:nvSpPr>
          <p:cNvPr id="53275" name="Text Box 54"/>
          <p:cNvSpPr txBox="1">
            <a:spLocks noChangeArrowheads="1"/>
          </p:cNvSpPr>
          <p:nvPr/>
        </p:nvSpPr>
        <p:spPr bwMode="auto">
          <a:xfrm>
            <a:off x="381000" y="29718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B</a:t>
            </a:r>
          </a:p>
        </p:txBody>
      </p:sp>
      <p:sp>
        <p:nvSpPr>
          <p:cNvPr id="53276" name="Text Box 55"/>
          <p:cNvSpPr txBox="1">
            <a:spLocks noChangeArrowheads="1"/>
          </p:cNvSpPr>
          <p:nvPr/>
        </p:nvSpPr>
        <p:spPr bwMode="auto">
          <a:xfrm>
            <a:off x="3124200" y="2286000"/>
            <a:ext cx="185896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C</a:t>
            </a:r>
          </a:p>
        </p:txBody>
      </p:sp>
      <p:sp>
        <p:nvSpPr>
          <p:cNvPr id="53277" name="Text Box 56"/>
          <p:cNvSpPr txBox="1">
            <a:spLocks noChangeArrowheads="1"/>
          </p:cNvSpPr>
          <p:nvPr/>
        </p:nvSpPr>
        <p:spPr bwMode="auto">
          <a:xfrm>
            <a:off x="6019800" y="2286000"/>
            <a:ext cx="27670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Cancer protein</a:t>
            </a:r>
          </a:p>
        </p:txBody>
      </p:sp>
      <p:sp>
        <p:nvSpPr>
          <p:cNvPr id="53278" name="Text Box 57"/>
          <p:cNvSpPr txBox="1">
            <a:spLocks noChangeArrowheads="1"/>
          </p:cNvSpPr>
          <p:nvPr/>
        </p:nvSpPr>
        <p:spPr bwMode="auto">
          <a:xfrm>
            <a:off x="533400" y="4114800"/>
            <a:ext cx="419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Wasn’t that last approximation</a:t>
            </a:r>
          </a:p>
          <a:p>
            <a:r>
              <a:rPr lang="en-US" sz="2400"/>
              <a:t>to the truth good enough?</a:t>
            </a:r>
          </a:p>
        </p:txBody>
      </p:sp>
      <p:sp>
        <p:nvSpPr>
          <p:cNvPr id="53279" name="Line 58"/>
          <p:cNvSpPr>
            <a:spLocks noChangeShapeType="1"/>
          </p:cNvSpPr>
          <p:nvPr/>
        </p:nvSpPr>
        <p:spPr bwMode="auto">
          <a:xfrm>
            <a:off x="1219200" y="2362200"/>
            <a:ext cx="0" cy="5334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0" name="Text Box 59"/>
          <p:cNvSpPr txBox="1">
            <a:spLocks noChangeArrowheads="1"/>
          </p:cNvSpPr>
          <p:nvPr/>
        </p:nvSpPr>
        <p:spPr bwMode="auto">
          <a:xfrm>
            <a:off x="1295400" y="238125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weak</a:t>
            </a:r>
          </a:p>
        </p:txBody>
      </p:sp>
      <p:sp>
        <p:nvSpPr>
          <p:cNvPr id="53281" name="Text Box 60"/>
          <p:cNvSpPr txBox="1">
            <a:spLocks noChangeArrowheads="1"/>
          </p:cNvSpPr>
          <p:nvPr/>
        </p:nvSpPr>
        <p:spPr bwMode="auto">
          <a:xfrm>
            <a:off x="6096000" y="3581400"/>
            <a:ext cx="1873250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D</a:t>
            </a:r>
          </a:p>
        </p:txBody>
      </p:sp>
      <p:sp>
        <p:nvSpPr>
          <p:cNvPr id="53282" name="Line 61"/>
          <p:cNvSpPr>
            <a:spLocks noChangeShapeType="1"/>
          </p:cNvSpPr>
          <p:nvPr/>
        </p:nvSpPr>
        <p:spPr bwMode="auto">
          <a:xfrm>
            <a:off x="5029200" y="2743200"/>
            <a:ext cx="990600" cy="762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3283" name="Group 62"/>
          <p:cNvGrpSpPr>
            <a:grpSpLocks/>
          </p:cNvGrpSpPr>
          <p:nvPr/>
        </p:nvGrpSpPr>
        <p:grpSpPr bwMode="auto">
          <a:xfrm>
            <a:off x="6172200" y="5181600"/>
            <a:ext cx="969963" cy="1219200"/>
            <a:chOff x="4560" y="912"/>
            <a:chExt cx="764" cy="960"/>
          </a:xfrm>
        </p:grpSpPr>
        <p:sp>
          <p:nvSpPr>
            <p:cNvPr id="53308" name="Rectangle 63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9" name="Rectangle 64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0" name="Line 65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11" name="Rectangle 66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2" name="Rectangle 67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3" name="Rectangle 68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4" name="Rectangle 69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5" name="Oval 70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6" name="Oval 71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7" name="Oval 72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8" name="Oval 73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9" name="Oval 74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0" name="Freeform 75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1" name="Oval 76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322" name="Group 77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3330" name="Oval 7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31" name="Oval 7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323" name="Group 80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3328" name="Oval 8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29" name="Oval 8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324" name="Rectangle 83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5" name="Line 84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6" name="Line 85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7" name="Oval 86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84" name="Text Box 87"/>
          <p:cNvSpPr txBox="1">
            <a:spLocks noChangeArrowheads="1"/>
          </p:cNvSpPr>
          <p:nvPr/>
        </p:nvSpPr>
        <p:spPr bwMode="auto">
          <a:xfrm>
            <a:off x="6019800" y="4648200"/>
            <a:ext cx="1265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/>
              <a:t>Aaack</a:t>
            </a:r>
            <a:r>
              <a:rPr lang="en-US" sz="2400" dirty="0"/>
              <a:t>!  </a:t>
            </a:r>
          </a:p>
        </p:txBody>
      </p:sp>
      <p:sp>
        <p:nvSpPr>
          <p:cNvPr id="53285" name="Line 88"/>
          <p:cNvSpPr>
            <a:spLocks noChangeShapeType="1"/>
          </p:cNvSpPr>
          <p:nvPr/>
        </p:nvSpPr>
        <p:spPr bwMode="auto">
          <a:xfrm>
            <a:off x="65532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6" name="Oval 89"/>
          <p:cNvSpPr>
            <a:spLocks noChangeArrowheads="1"/>
          </p:cNvSpPr>
          <p:nvPr/>
        </p:nvSpPr>
        <p:spPr bwMode="auto">
          <a:xfrm>
            <a:off x="4876800" y="6019800"/>
            <a:ext cx="1143000" cy="1524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87" name="Group 90"/>
          <p:cNvGrpSpPr>
            <a:grpSpLocks/>
          </p:cNvGrpSpPr>
          <p:nvPr/>
        </p:nvGrpSpPr>
        <p:grpSpPr bwMode="auto">
          <a:xfrm>
            <a:off x="5334000" y="5715000"/>
            <a:ext cx="914400" cy="152400"/>
            <a:chOff x="2544" y="3344"/>
            <a:chExt cx="1056" cy="208"/>
          </a:xfrm>
        </p:grpSpPr>
        <p:sp>
          <p:nvSpPr>
            <p:cNvPr id="53306" name="Oval 91"/>
            <p:cNvSpPr>
              <a:spLocks noChangeArrowheads="1"/>
            </p:cNvSpPr>
            <p:nvPr/>
          </p:nvSpPr>
          <p:spPr bwMode="auto">
            <a:xfrm>
              <a:off x="2544" y="3456"/>
              <a:ext cx="384" cy="96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7" name="Freeform 92"/>
            <p:cNvSpPr>
              <a:spLocks/>
            </p:cNvSpPr>
            <p:nvPr/>
          </p:nvSpPr>
          <p:spPr bwMode="auto">
            <a:xfrm>
              <a:off x="2928" y="3344"/>
              <a:ext cx="672" cy="160"/>
            </a:xfrm>
            <a:custGeom>
              <a:avLst/>
              <a:gdLst>
                <a:gd name="T0" fmla="*/ 0 w 672"/>
                <a:gd name="T1" fmla="*/ 160 h 160"/>
                <a:gd name="T2" fmla="*/ 336 w 672"/>
                <a:gd name="T3" fmla="*/ 16 h 160"/>
                <a:gd name="T4" fmla="*/ 672 w 672"/>
                <a:gd name="T5" fmla="*/ 64 h 160"/>
                <a:gd name="T6" fmla="*/ 0 60000 65536"/>
                <a:gd name="T7" fmla="*/ 0 60000 65536"/>
                <a:gd name="T8" fmla="*/ 0 60000 65536"/>
                <a:gd name="T9" fmla="*/ 0 w 672"/>
                <a:gd name="T10" fmla="*/ 0 h 160"/>
                <a:gd name="T11" fmla="*/ 672 w 672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60">
                  <a:moveTo>
                    <a:pt x="0" y="160"/>
                  </a:moveTo>
                  <a:cubicBezTo>
                    <a:pt x="112" y="96"/>
                    <a:pt x="224" y="32"/>
                    <a:pt x="336" y="16"/>
                  </a:cubicBezTo>
                  <a:cubicBezTo>
                    <a:pt x="448" y="0"/>
                    <a:pt x="560" y="32"/>
                    <a:pt x="672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88" name="Line 94"/>
          <p:cNvSpPr>
            <a:spLocks noChangeShapeType="1"/>
          </p:cNvSpPr>
          <p:nvPr/>
        </p:nvSpPr>
        <p:spPr bwMode="auto">
          <a:xfrm>
            <a:off x="7010400" y="2895600"/>
            <a:ext cx="0" cy="6096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9" name="Text Box 95"/>
          <p:cNvSpPr txBox="1">
            <a:spLocks noChangeArrowheads="1"/>
          </p:cNvSpPr>
          <p:nvPr/>
        </p:nvSpPr>
        <p:spPr bwMode="auto">
          <a:xfrm>
            <a:off x="3124200" y="1219200"/>
            <a:ext cx="1814513" cy="588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Protein E</a:t>
            </a:r>
          </a:p>
        </p:txBody>
      </p:sp>
      <p:sp>
        <p:nvSpPr>
          <p:cNvPr id="53290" name="Line 96"/>
          <p:cNvSpPr>
            <a:spLocks noChangeShapeType="1"/>
          </p:cNvSpPr>
          <p:nvPr/>
        </p:nvSpPr>
        <p:spPr bwMode="auto">
          <a:xfrm flipH="1" flipV="1">
            <a:off x="3962400" y="1828800"/>
            <a:ext cx="152400" cy="45720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1" name="Freeform 99"/>
          <p:cNvSpPr>
            <a:spLocks/>
          </p:cNvSpPr>
          <p:nvPr/>
        </p:nvSpPr>
        <p:spPr bwMode="auto">
          <a:xfrm rot="-2325931">
            <a:off x="5105400" y="55626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2" name="AutoShape 93"/>
          <p:cNvSpPr>
            <a:spLocks noChangeArrowheads="1"/>
          </p:cNvSpPr>
          <p:nvPr/>
        </p:nvSpPr>
        <p:spPr bwMode="auto">
          <a:xfrm>
            <a:off x="5257800" y="5410200"/>
            <a:ext cx="381000" cy="457200"/>
          </a:xfrm>
          <a:prstGeom prst="cloudCallout">
            <a:avLst>
              <a:gd name="adj1" fmla="val -100000"/>
              <a:gd name="adj2" fmla="val 129861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53293" name="Group 105"/>
          <p:cNvGrpSpPr>
            <a:grpSpLocks/>
          </p:cNvGrpSpPr>
          <p:nvPr/>
        </p:nvGrpSpPr>
        <p:grpSpPr bwMode="auto">
          <a:xfrm>
            <a:off x="5257800" y="6172200"/>
            <a:ext cx="457200" cy="304800"/>
            <a:chOff x="4800" y="3552"/>
            <a:chExt cx="288" cy="192"/>
          </a:xfrm>
        </p:grpSpPr>
        <p:sp>
          <p:nvSpPr>
            <p:cNvPr id="53301" name="Rectangle 100"/>
            <p:cNvSpPr>
              <a:spLocks noChangeArrowheads="1"/>
            </p:cNvSpPr>
            <p:nvPr/>
          </p:nvSpPr>
          <p:spPr bwMode="auto">
            <a:xfrm>
              <a:off x="4800" y="3552"/>
              <a:ext cx="28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2" name="Line 101"/>
            <p:cNvSpPr>
              <a:spLocks noChangeShapeType="1"/>
            </p:cNvSpPr>
            <p:nvPr/>
          </p:nvSpPr>
          <p:spPr bwMode="auto">
            <a:xfrm>
              <a:off x="4800" y="3552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3" name="Line 102"/>
            <p:cNvSpPr>
              <a:spLocks noChangeShapeType="1"/>
            </p:cNvSpPr>
            <p:nvPr/>
          </p:nvSpPr>
          <p:spPr bwMode="auto">
            <a:xfrm flipH="1">
              <a:off x="4800" y="3552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4" name="Line 103"/>
            <p:cNvSpPr>
              <a:spLocks noChangeShapeType="1"/>
            </p:cNvSpPr>
            <p:nvPr/>
          </p:nvSpPr>
          <p:spPr bwMode="auto">
            <a:xfrm>
              <a:off x="4944" y="3552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5" name="Line 104"/>
            <p:cNvSpPr>
              <a:spLocks noChangeShapeType="1"/>
            </p:cNvSpPr>
            <p:nvPr/>
          </p:nvSpPr>
          <p:spPr bwMode="auto">
            <a:xfrm>
              <a:off x="4800" y="3648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94" name="Freeform 106"/>
          <p:cNvSpPr>
            <a:spLocks/>
          </p:cNvSpPr>
          <p:nvPr/>
        </p:nvSpPr>
        <p:spPr bwMode="auto">
          <a:xfrm>
            <a:off x="4419600" y="63246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5" name="Freeform 107"/>
          <p:cNvSpPr>
            <a:spLocks/>
          </p:cNvSpPr>
          <p:nvPr/>
        </p:nvSpPr>
        <p:spPr bwMode="auto">
          <a:xfrm rot="-3060587">
            <a:off x="4502150" y="616585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6" name="Line 108"/>
          <p:cNvSpPr>
            <a:spLocks noChangeShapeType="1"/>
          </p:cNvSpPr>
          <p:nvPr/>
        </p:nvSpPr>
        <p:spPr bwMode="auto">
          <a:xfrm>
            <a:off x="5486400" y="617220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7" name="Line 109"/>
          <p:cNvSpPr>
            <a:spLocks noChangeShapeType="1"/>
          </p:cNvSpPr>
          <p:nvPr/>
        </p:nvSpPr>
        <p:spPr bwMode="auto">
          <a:xfrm>
            <a:off x="5257800" y="63246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8" name="Freeform 111"/>
          <p:cNvSpPr>
            <a:spLocks/>
          </p:cNvSpPr>
          <p:nvPr/>
        </p:nvSpPr>
        <p:spPr bwMode="auto">
          <a:xfrm>
            <a:off x="5486400" y="5943600"/>
            <a:ext cx="711200" cy="266700"/>
          </a:xfrm>
          <a:custGeom>
            <a:avLst/>
            <a:gdLst>
              <a:gd name="T0" fmla="*/ 992 w 1056"/>
              <a:gd name="T1" fmla="*/ 208 h 376"/>
              <a:gd name="T2" fmla="*/ 656 w 1056"/>
              <a:gd name="T3" fmla="*/ 16 h 376"/>
              <a:gd name="T4" fmla="*/ 80 w 1056"/>
              <a:gd name="T5" fmla="*/ 112 h 376"/>
              <a:gd name="T6" fmla="*/ 176 w 1056"/>
              <a:gd name="T7" fmla="*/ 256 h 376"/>
              <a:gd name="T8" fmla="*/ 512 w 1056"/>
              <a:gd name="T9" fmla="*/ 160 h 376"/>
              <a:gd name="T10" fmla="*/ 896 w 1056"/>
              <a:gd name="T11" fmla="*/ 352 h 376"/>
              <a:gd name="T12" fmla="*/ 1040 w 1056"/>
              <a:gd name="T13" fmla="*/ 304 h 376"/>
              <a:gd name="T14" fmla="*/ 992 w 1056"/>
              <a:gd name="T15" fmla="*/ 208 h 3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6"/>
              <a:gd name="T25" fmla="*/ 0 h 376"/>
              <a:gd name="T26" fmla="*/ 1056 w 1056"/>
              <a:gd name="T27" fmla="*/ 376 h 3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6" h="376">
                <a:moveTo>
                  <a:pt x="992" y="208"/>
                </a:moveTo>
                <a:cubicBezTo>
                  <a:pt x="928" y="160"/>
                  <a:pt x="808" y="32"/>
                  <a:pt x="656" y="16"/>
                </a:cubicBezTo>
                <a:cubicBezTo>
                  <a:pt x="504" y="0"/>
                  <a:pt x="160" y="72"/>
                  <a:pt x="80" y="112"/>
                </a:cubicBezTo>
                <a:cubicBezTo>
                  <a:pt x="0" y="152"/>
                  <a:pt x="104" y="248"/>
                  <a:pt x="176" y="256"/>
                </a:cubicBezTo>
                <a:cubicBezTo>
                  <a:pt x="248" y="264"/>
                  <a:pt x="392" y="144"/>
                  <a:pt x="512" y="160"/>
                </a:cubicBezTo>
                <a:cubicBezTo>
                  <a:pt x="632" y="176"/>
                  <a:pt x="808" y="328"/>
                  <a:pt x="896" y="352"/>
                </a:cubicBezTo>
                <a:cubicBezTo>
                  <a:pt x="984" y="376"/>
                  <a:pt x="1024" y="328"/>
                  <a:pt x="1040" y="304"/>
                </a:cubicBezTo>
                <a:cubicBezTo>
                  <a:pt x="1056" y="280"/>
                  <a:pt x="1056" y="256"/>
                  <a:pt x="992" y="208"/>
                </a:cubicBezTo>
                <a:close/>
              </a:path>
            </a:pathLst>
          </a:custGeom>
          <a:gradFill rotWithShape="1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9" name="Text Box 112"/>
          <p:cNvSpPr txBox="1">
            <a:spLocks noChangeArrowheads="1"/>
          </p:cNvSpPr>
          <p:nvPr/>
        </p:nvSpPr>
        <p:spPr bwMode="auto">
          <a:xfrm>
            <a:off x="4191000" y="1752600"/>
            <a:ext cx="1125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weaker</a:t>
            </a:r>
            <a:endParaRPr lang="en-US" sz="2400" dirty="0"/>
          </a:p>
        </p:txBody>
      </p:sp>
      <p:sp>
        <p:nvSpPr>
          <p:cNvPr id="53300" name="Text Box 113"/>
          <p:cNvSpPr txBox="1">
            <a:spLocks noChangeArrowheads="1"/>
          </p:cNvSpPr>
          <p:nvPr/>
        </p:nvSpPr>
        <p:spPr bwMode="auto">
          <a:xfrm>
            <a:off x="7239000" y="2971800"/>
            <a:ext cx="1125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weaker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2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Causal Flipping Theorem</a:t>
            </a:r>
          </a:p>
        </p:txBody>
      </p:sp>
      <p:sp>
        <p:nvSpPr>
          <p:cNvPr id="191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3810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For each convergent </a:t>
            </a:r>
            <a:r>
              <a:rPr lang="en-US" i="1" dirty="0" smtClean="0"/>
              <a:t>M</a:t>
            </a:r>
            <a:r>
              <a:rPr lang="en-US" dirty="0" smtClean="0"/>
              <a:t> and standard (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), there exists standard (</a:t>
            </a:r>
            <a:r>
              <a:rPr lang="en-US" i="1" dirty="0" smtClean="0"/>
              <a:t>G’</a:t>
            </a:r>
            <a:r>
              <a:rPr lang="en-US" dirty="0" smtClean="0"/>
              <a:t>, </a:t>
            </a:r>
            <a:r>
              <a:rPr lang="en-US" i="1" dirty="0" smtClean="0"/>
              <a:t>p’ </a:t>
            </a:r>
            <a:r>
              <a:rPr lang="en-US" dirty="0" smtClean="0"/>
              <a:t>) such that:</a:t>
            </a:r>
          </a:p>
          <a:p>
            <a:pPr marL="514350" indent="-514350" eaLnBrk="1" hangingPunct="1">
              <a:defRPr/>
            </a:pPr>
            <a:r>
              <a:rPr lang="en-US" dirty="0" smtClean="0"/>
              <a:t> </a:t>
            </a:r>
            <a:r>
              <a:rPr lang="en-US" i="1" dirty="0" smtClean="0"/>
              <a:t>p’</a:t>
            </a:r>
            <a:r>
              <a:rPr lang="en-US" dirty="0" smtClean="0"/>
              <a:t> is indistinguishable from </a:t>
            </a:r>
            <a:r>
              <a:rPr lang="en-US" i="1" dirty="0" smtClean="0"/>
              <a:t>p</a:t>
            </a:r>
            <a:r>
              <a:rPr lang="en-US" dirty="0" smtClean="0"/>
              <a:t> at the current sample size and </a:t>
            </a:r>
          </a:p>
          <a:p>
            <a:pPr marL="514350" indent="-514350" eaLnBrk="1" hangingPunct="1">
              <a:defRPr/>
            </a:pPr>
            <a:r>
              <a:rPr lang="en-US" dirty="0" smtClean="0"/>
              <a:t>consistent M flips the orientation of causal arrow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 in (</a:t>
            </a:r>
            <a:r>
              <a:rPr lang="en-US" i="1" dirty="0" smtClean="0">
                <a:sym typeface="Wingdings" pitchFamily="2" charset="2"/>
              </a:rPr>
              <a:t>G’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i="1" dirty="0" smtClean="0">
                <a:sym typeface="Wingdings" pitchFamily="2" charset="2"/>
              </a:rPr>
              <a:t>p’ </a:t>
            </a:r>
            <a:r>
              <a:rPr lang="en-US" dirty="0" smtClean="0">
                <a:sym typeface="Wingdings" pitchFamily="2" charset="2"/>
              </a:rPr>
              <a:t>) at least </a:t>
            </a:r>
            <a:r>
              <a:rPr lang="en-US" i="1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times as sample size increases.</a:t>
            </a:r>
            <a:endParaRPr lang="en-US" b="1" dirty="0" smtClean="0">
              <a:solidFill>
                <a:schemeClr val="hlink"/>
              </a:solidFill>
            </a:endParaRPr>
          </a:p>
        </p:txBody>
      </p:sp>
      <p:grpSp>
        <p:nvGrpSpPr>
          <p:cNvPr id="54276" name="Group 5"/>
          <p:cNvGrpSpPr>
            <a:grpSpLocks/>
          </p:cNvGrpSpPr>
          <p:nvPr/>
        </p:nvGrpSpPr>
        <p:grpSpPr bwMode="auto">
          <a:xfrm>
            <a:off x="2209800" y="5562600"/>
            <a:ext cx="1066800" cy="938213"/>
            <a:chOff x="1200" y="3360"/>
            <a:chExt cx="674" cy="593"/>
          </a:xfrm>
        </p:grpSpPr>
        <p:sp>
          <p:nvSpPr>
            <p:cNvPr id="54312" name="Freeform 6"/>
            <p:cNvSpPr>
              <a:spLocks/>
            </p:cNvSpPr>
            <p:nvPr/>
          </p:nvSpPr>
          <p:spPr bwMode="auto">
            <a:xfrm rot="-287336">
              <a:off x="1361" y="3535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Rectangle 7"/>
            <p:cNvSpPr>
              <a:spLocks noChangeArrowheads="1"/>
            </p:cNvSpPr>
            <p:nvPr/>
          </p:nvSpPr>
          <p:spPr bwMode="auto">
            <a:xfrm rot="1592386">
              <a:off x="1237" y="3633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Rectangle 8"/>
            <p:cNvSpPr>
              <a:spLocks noChangeArrowheads="1"/>
            </p:cNvSpPr>
            <p:nvPr/>
          </p:nvSpPr>
          <p:spPr bwMode="auto">
            <a:xfrm rot="-2407571">
              <a:off x="1604" y="3633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5" name="Rectangle 9"/>
            <p:cNvSpPr>
              <a:spLocks noChangeArrowheads="1"/>
            </p:cNvSpPr>
            <p:nvPr/>
          </p:nvSpPr>
          <p:spPr bwMode="auto">
            <a:xfrm rot="-287336">
              <a:off x="1620" y="3768"/>
              <a:ext cx="30" cy="1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6" name="Rectangle 10"/>
            <p:cNvSpPr>
              <a:spLocks noChangeArrowheads="1"/>
            </p:cNvSpPr>
            <p:nvPr/>
          </p:nvSpPr>
          <p:spPr bwMode="auto">
            <a:xfrm rot="-287336">
              <a:off x="1470" y="3811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7" name="Oval 11"/>
            <p:cNvSpPr>
              <a:spLocks noChangeArrowheads="1"/>
            </p:cNvSpPr>
            <p:nvPr/>
          </p:nvSpPr>
          <p:spPr bwMode="auto">
            <a:xfrm rot="-287336">
              <a:off x="1398" y="3648"/>
              <a:ext cx="304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8" name="AutoShape 12"/>
            <p:cNvSpPr>
              <a:spLocks noChangeArrowheads="1"/>
            </p:cNvSpPr>
            <p:nvPr/>
          </p:nvSpPr>
          <p:spPr bwMode="auto">
            <a:xfrm rot="-2356648">
              <a:off x="1375" y="3375"/>
              <a:ext cx="122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9" name="AutoShape 13"/>
            <p:cNvSpPr>
              <a:spLocks noChangeArrowheads="1"/>
            </p:cNvSpPr>
            <p:nvPr/>
          </p:nvSpPr>
          <p:spPr bwMode="auto">
            <a:xfrm rot="1781977" flipH="1">
              <a:off x="1557" y="3360"/>
              <a:ext cx="121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0" name="Oval 14"/>
            <p:cNvSpPr>
              <a:spLocks noChangeArrowheads="1"/>
            </p:cNvSpPr>
            <p:nvPr/>
          </p:nvSpPr>
          <p:spPr bwMode="auto">
            <a:xfrm rot="-287336">
              <a:off x="1412" y="3430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1" name="AutoShape 15"/>
            <p:cNvSpPr>
              <a:spLocks noChangeArrowheads="1"/>
            </p:cNvSpPr>
            <p:nvPr/>
          </p:nvSpPr>
          <p:spPr bwMode="auto">
            <a:xfrm rot="-5437109">
              <a:off x="1509" y="3557"/>
              <a:ext cx="62" cy="12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4322" name="Group 16"/>
            <p:cNvGrpSpPr>
              <a:grpSpLocks/>
            </p:cNvGrpSpPr>
            <p:nvPr/>
          </p:nvGrpSpPr>
          <p:grpSpPr bwMode="auto">
            <a:xfrm rot="-287336">
              <a:off x="1440" y="3465"/>
              <a:ext cx="91" cy="94"/>
              <a:chOff x="3744" y="1776"/>
              <a:chExt cx="336" cy="336"/>
            </a:xfrm>
          </p:grpSpPr>
          <p:sp>
            <p:nvSpPr>
              <p:cNvPr id="54330" name="Oval 1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1" name="Oval 1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23" name="Group 19"/>
            <p:cNvGrpSpPr>
              <a:grpSpLocks/>
            </p:cNvGrpSpPr>
            <p:nvPr/>
          </p:nvGrpSpPr>
          <p:grpSpPr bwMode="auto">
            <a:xfrm rot="-287336">
              <a:off x="1561" y="3455"/>
              <a:ext cx="91" cy="94"/>
              <a:chOff x="3744" y="1776"/>
              <a:chExt cx="336" cy="336"/>
            </a:xfrm>
          </p:grpSpPr>
          <p:sp>
            <p:nvSpPr>
              <p:cNvPr id="54328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9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24" name="Oval 22"/>
            <p:cNvSpPr>
              <a:spLocks noChangeArrowheads="1"/>
            </p:cNvSpPr>
            <p:nvPr/>
          </p:nvSpPr>
          <p:spPr bwMode="auto">
            <a:xfrm rot="1435021">
              <a:off x="1351" y="387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5" name="Oval 23"/>
            <p:cNvSpPr>
              <a:spLocks noChangeArrowheads="1"/>
            </p:cNvSpPr>
            <p:nvPr/>
          </p:nvSpPr>
          <p:spPr bwMode="auto">
            <a:xfrm rot="-287336">
              <a:off x="1596" y="389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6" name="Oval 24"/>
            <p:cNvSpPr>
              <a:spLocks noChangeArrowheads="1"/>
            </p:cNvSpPr>
            <p:nvPr/>
          </p:nvSpPr>
          <p:spPr bwMode="auto">
            <a:xfrm rot="-1660768">
              <a:off x="1783" y="3542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7" name="Oval 25"/>
            <p:cNvSpPr>
              <a:spLocks noChangeArrowheads="1"/>
            </p:cNvSpPr>
            <p:nvPr/>
          </p:nvSpPr>
          <p:spPr bwMode="auto">
            <a:xfrm rot="-1660768">
              <a:off x="1200" y="3548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7" name="Group 28"/>
          <p:cNvGrpSpPr>
            <a:grpSpLocks/>
          </p:cNvGrpSpPr>
          <p:nvPr/>
        </p:nvGrpSpPr>
        <p:grpSpPr bwMode="auto">
          <a:xfrm>
            <a:off x="6477000" y="5486400"/>
            <a:ext cx="969963" cy="1219200"/>
            <a:chOff x="4560" y="912"/>
            <a:chExt cx="764" cy="960"/>
          </a:xfrm>
        </p:grpSpPr>
        <p:sp>
          <p:nvSpPr>
            <p:cNvPr id="54288" name="Rectangle 29"/>
            <p:cNvSpPr>
              <a:spLocks noChangeArrowheads="1"/>
            </p:cNvSpPr>
            <p:nvPr/>
          </p:nvSpPr>
          <p:spPr bwMode="auto">
            <a:xfrm rot="20152433" flipH="1">
              <a:off x="5200" y="919"/>
              <a:ext cx="69" cy="293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Rectangle 30"/>
            <p:cNvSpPr>
              <a:spLocks noChangeArrowheads="1"/>
            </p:cNvSpPr>
            <p:nvPr/>
          </p:nvSpPr>
          <p:spPr bwMode="auto">
            <a:xfrm rot="20152433" flipH="1">
              <a:off x="5233" y="912"/>
              <a:ext cx="35" cy="29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Line 31"/>
            <p:cNvSpPr>
              <a:spLocks noChangeShapeType="1"/>
            </p:cNvSpPr>
            <p:nvPr/>
          </p:nvSpPr>
          <p:spPr bwMode="auto">
            <a:xfrm rot="20152433" flipH="1">
              <a:off x="5270" y="1212"/>
              <a:ext cx="18" cy="12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1" name="Rectangle 32"/>
            <p:cNvSpPr>
              <a:spLocks noChangeArrowheads="1"/>
            </p:cNvSpPr>
            <p:nvPr/>
          </p:nvSpPr>
          <p:spPr bwMode="auto">
            <a:xfrm rot="19720279" flipH="1">
              <a:off x="5013" y="1402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Rectangle 33"/>
            <p:cNvSpPr>
              <a:spLocks noChangeArrowheads="1"/>
            </p:cNvSpPr>
            <p:nvPr/>
          </p:nvSpPr>
          <p:spPr bwMode="auto">
            <a:xfrm rot="2120236" flipH="1">
              <a:off x="4597" y="1445"/>
              <a:ext cx="276" cy="43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Rectangle 34"/>
            <p:cNvSpPr>
              <a:spLocks noChangeArrowheads="1"/>
            </p:cNvSpPr>
            <p:nvPr/>
          </p:nvSpPr>
          <p:spPr bwMode="auto">
            <a:xfrm flipH="1">
              <a:off x="4840" y="1616"/>
              <a:ext cx="33" cy="21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Rectangle 35"/>
            <p:cNvSpPr>
              <a:spLocks noChangeArrowheads="1"/>
            </p:cNvSpPr>
            <p:nvPr/>
          </p:nvSpPr>
          <p:spPr bwMode="auto">
            <a:xfrm flipH="1">
              <a:off x="5013" y="1658"/>
              <a:ext cx="34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Oval 36"/>
            <p:cNvSpPr>
              <a:spLocks noChangeArrowheads="1"/>
            </p:cNvSpPr>
            <p:nvPr/>
          </p:nvSpPr>
          <p:spPr bwMode="auto">
            <a:xfrm flipH="1">
              <a:off x="4770" y="1445"/>
              <a:ext cx="346" cy="26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Oval 37"/>
            <p:cNvSpPr>
              <a:spLocks noChangeArrowheads="1"/>
            </p:cNvSpPr>
            <p:nvPr/>
          </p:nvSpPr>
          <p:spPr bwMode="auto">
            <a:xfrm rot="19877643" flipH="1">
              <a:off x="5013" y="1744"/>
              <a:ext cx="173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Oval 38"/>
            <p:cNvSpPr>
              <a:spLocks noChangeArrowheads="1"/>
            </p:cNvSpPr>
            <p:nvPr/>
          </p:nvSpPr>
          <p:spPr bwMode="auto">
            <a:xfrm flipH="1">
              <a:off x="4735" y="1787"/>
              <a:ext cx="17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Oval 39"/>
            <p:cNvSpPr>
              <a:spLocks noChangeArrowheads="1"/>
            </p:cNvSpPr>
            <p:nvPr/>
          </p:nvSpPr>
          <p:spPr bwMode="auto">
            <a:xfrm rot="1373433" flipH="1">
              <a:off x="4560" y="1332"/>
              <a:ext cx="104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Oval 40"/>
            <p:cNvSpPr>
              <a:spLocks noChangeArrowheads="1"/>
            </p:cNvSpPr>
            <p:nvPr/>
          </p:nvSpPr>
          <p:spPr bwMode="auto">
            <a:xfrm rot="1373433" flipH="1">
              <a:off x="5220" y="1274"/>
              <a:ext cx="104" cy="8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Freeform 41"/>
            <p:cNvSpPr>
              <a:spLocks/>
            </p:cNvSpPr>
            <p:nvPr/>
          </p:nvSpPr>
          <p:spPr bwMode="auto">
            <a:xfrm flipH="1">
              <a:off x="4677" y="1297"/>
              <a:ext cx="530" cy="508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1" name="Oval 42"/>
            <p:cNvSpPr>
              <a:spLocks noChangeArrowheads="1"/>
            </p:cNvSpPr>
            <p:nvPr/>
          </p:nvSpPr>
          <p:spPr bwMode="auto">
            <a:xfrm flipH="1">
              <a:off x="4814" y="1138"/>
              <a:ext cx="277" cy="342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4302" name="Group 43"/>
            <p:cNvGrpSpPr>
              <a:grpSpLocks/>
            </p:cNvGrpSpPr>
            <p:nvPr/>
          </p:nvGrpSpPr>
          <p:grpSpPr bwMode="auto">
            <a:xfrm flipH="1">
              <a:off x="4954" y="1215"/>
              <a:ext cx="104" cy="128"/>
              <a:chOff x="3744" y="1776"/>
              <a:chExt cx="336" cy="336"/>
            </a:xfrm>
          </p:grpSpPr>
          <p:sp>
            <p:nvSpPr>
              <p:cNvPr id="54310" name="Oval 4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1" name="Oval 4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03" name="Group 46"/>
            <p:cNvGrpSpPr>
              <a:grpSpLocks/>
            </p:cNvGrpSpPr>
            <p:nvPr/>
          </p:nvGrpSpPr>
          <p:grpSpPr bwMode="auto">
            <a:xfrm flipH="1">
              <a:off x="4821" y="1215"/>
              <a:ext cx="104" cy="128"/>
              <a:chOff x="3744" y="1776"/>
              <a:chExt cx="336" cy="336"/>
            </a:xfrm>
          </p:grpSpPr>
          <p:sp>
            <p:nvSpPr>
              <p:cNvPr id="54308" name="Oval 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9" name="Oval 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04" name="Rectangle 49"/>
            <p:cNvSpPr>
              <a:spLocks noChangeArrowheads="1"/>
            </p:cNvSpPr>
            <p:nvPr/>
          </p:nvSpPr>
          <p:spPr bwMode="auto">
            <a:xfrm flipH="1">
              <a:off x="4795" y="1615"/>
              <a:ext cx="323" cy="63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Line 50"/>
            <p:cNvSpPr>
              <a:spLocks noChangeShapeType="1"/>
            </p:cNvSpPr>
            <p:nvPr/>
          </p:nvSpPr>
          <p:spPr bwMode="auto">
            <a:xfrm flipH="1">
              <a:off x="4853" y="1583"/>
              <a:ext cx="59" cy="127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Line 51"/>
            <p:cNvSpPr>
              <a:spLocks noChangeShapeType="1"/>
            </p:cNvSpPr>
            <p:nvPr/>
          </p:nvSpPr>
          <p:spPr bwMode="auto">
            <a:xfrm flipH="1" flipV="1">
              <a:off x="4853" y="1615"/>
              <a:ext cx="89" cy="3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7" name="Oval 52"/>
            <p:cNvSpPr>
              <a:spLocks noChangeArrowheads="1"/>
            </p:cNvSpPr>
            <p:nvPr/>
          </p:nvSpPr>
          <p:spPr bwMode="auto">
            <a:xfrm>
              <a:off x="4896" y="1392"/>
              <a:ext cx="48" cy="4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8" name="Line 53"/>
          <p:cNvSpPr>
            <a:spLocks noChangeShapeType="1"/>
          </p:cNvSpPr>
          <p:nvPr/>
        </p:nvSpPr>
        <p:spPr bwMode="auto">
          <a:xfrm>
            <a:off x="5105400" y="4876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79" name="Line 54"/>
          <p:cNvSpPr>
            <a:spLocks noChangeShapeType="1"/>
          </p:cNvSpPr>
          <p:nvPr/>
        </p:nvSpPr>
        <p:spPr bwMode="auto">
          <a:xfrm>
            <a:off x="5105400" y="53340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0" name="Line 55"/>
          <p:cNvSpPr>
            <a:spLocks noChangeShapeType="1"/>
          </p:cNvSpPr>
          <p:nvPr/>
        </p:nvSpPr>
        <p:spPr bwMode="auto">
          <a:xfrm>
            <a:off x="5105400" y="57912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Line 56"/>
          <p:cNvSpPr>
            <a:spLocks noChangeShapeType="1"/>
          </p:cNvSpPr>
          <p:nvPr/>
        </p:nvSpPr>
        <p:spPr bwMode="auto">
          <a:xfrm>
            <a:off x="5105400" y="62484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Text Box 57"/>
          <p:cNvSpPr txBox="1">
            <a:spLocks noChangeArrowheads="1"/>
          </p:cNvSpPr>
          <p:nvPr/>
        </p:nvSpPr>
        <p:spPr bwMode="auto">
          <a:xfrm>
            <a:off x="6019800" y="46847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54283" name="Text Box 58"/>
          <p:cNvSpPr txBox="1">
            <a:spLocks noChangeArrowheads="1"/>
          </p:cNvSpPr>
          <p:nvPr/>
        </p:nvSpPr>
        <p:spPr bwMode="auto">
          <a:xfrm>
            <a:off x="4191000" y="51054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I meant</a:t>
            </a:r>
          </a:p>
        </p:txBody>
      </p:sp>
      <p:sp>
        <p:nvSpPr>
          <p:cNvPr id="54284" name="Text Box 59"/>
          <p:cNvSpPr txBox="1">
            <a:spLocks noChangeArrowheads="1"/>
          </p:cNvSpPr>
          <p:nvPr/>
        </p:nvSpPr>
        <p:spPr bwMode="auto">
          <a:xfrm>
            <a:off x="6096000" y="51816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54285" name="Text Box 60"/>
          <p:cNvSpPr txBox="1">
            <a:spLocks noChangeArrowheads="1"/>
          </p:cNvSpPr>
          <p:nvPr/>
        </p:nvSpPr>
        <p:spPr bwMode="auto">
          <a:xfrm>
            <a:off x="6096000" y="563880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oops</a:t>
            </a:r>
          </a:p>
        </p:txBody>
      </p:sp>
      <p:sp>
        <p:nvSpPr>
          <p:cNvPr id="54286" name="Text Box 61"/>
          <p:cNvSpPr txBox="1">
            <a:spLocks noChangeArrowheads="1"/>
          </p:cNvSpPr>
          <p:nvPr/>
        </p:nvSpPr>
        <p:spPr bwMode="auto">
          <a:xfrm>
            <a:off x="4191000" y="55626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  <p:sp>
        <p:nvSpPr>
          <p:cNvPr id="54287" name="Text Box 62"/>
          <p:cNvSpPr txBox="1">
            <a:spLocks noChangeArrowheads="1"/>
          </p:cNvSpPr>
          <p:nvPr/>
        </p:nvSpPr>
        <p:spPr bwMode="auto">
          <a:xfrm>
            <a:off x="4191000" y="60198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 meant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28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hlink"/>
                </a:solidFill>
              </a:rPr>
              <a:t>Simulation Using CPC Algorithm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029200" y="2133600"/>
            <a:ext cx="1066800" cy="938213"/>
            <a:chOff x="1200" y="3360"/>
            <a:chExt cx="674" cy="593"/>
          </a:xfrm>
        </p:grpSpPr>
        <p:sp>
          <p:nvSpPr>
            <p:cNvPr id="54312" name="Freeform 6"/>
            <p:cNvSpPr>
              <a:spLocks/>
            </p:cNvSpPr>
            <p:nvPr/>
          </p:nvSpPr>
          <p:spPr bwMode="auto">
            <a:xfrm rot="-287336">
              <a:off x="1361" y="3535"/>
              <a:ext cx="92" cy="293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Rectangle 7"/>
            <p:cNvSpPr>
              <a:spLocks noChangeArrowheads="1"/>
            </p:cNvSpPr>
            <p:nvPr/>
          </p:nvSpPr>
          <p:spPr bwMode="auto">
            <a:xfrm rot="1592386">
              <a:off x="1237" y="3633"/>
              <a:ext cx="244" cy="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Rectangle 8"/>
            <p:cNvSpPr>
              <a:spLocks noChangeArrowheads="1"/>
            </p:cNvSpPr>
            <p:nvPr/>
          </p:nvSpPr>
          <p:spPr bwMode="auto">
            <a:xfrm rot="-2407571">
              <a:off x="1604" y="3633"/>
              <a:ext cx="244" cy="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5" name="Rectangle 9"/>
            <p:cNvSpPr>
              <a:spLocks noChangeArrowheads="1"/>
            </p:cNvSpPr>
            <p:nvPr/>
          </p:nvSpPr>
          <p:spPr bwMode="auto">
            <a:xfrm rot="-287336">
              <a:off x="1620" y="3768"/>
              <a:ext cx="30" cy="1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6" name="Rectangle 10"/>
            <p:cNvSpPr>
              <a:spLocks noChangeArrowheads="1"/>
            </p:cNvSpPr>
            <p:nvPr/>
          </p:nvSpPr>
          <p:spPr bwMode="auto">
            <a:xfrm rot="-287336">
              <a:off x="1470" y="3811"/>
              <a:ext cx="30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7" name="Oval 11"/>
            <p:cNvSpPr>
              <a:spLocks noChangeArrowheads="1"/>
            </p:cNvSpPr>
            <p:nvPr/>
          </p:nvSpPr>
          <p:spPr bwMode="auto">
            <a:xfrm rot="-287336">
              <a:off x="1398" y="3648"/>
              <a:ext cx="304" cy="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8" name="AutoShape 12"/>
            <p:cNvSpPr>
              <a:spLocks noChangeArrowheads="1"/>
            </p:cNvSpPr>
            <p:nvPr/>
          </p:nvSpPr>
          <p:spPr bwMode="auto">
            <a:xfrm rot="-2356648">
              <a:off x="1375" y="3375"/>
              <a:ext cx="122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9" name="AutoShape 13"/>
            <p:cNvSpPr>
              <a:spLocks noChangeArrowheads="1"/>
            </p:cNvSpPr>
            <p:nvPr/>
          </p:nvSpPr>
          <p:spPr bwMode="auto">
            <a:xfrm rot="1781977" flipH="1">
              <a:off x="1557" y="3360"/>
              <a:ext cx="121" cy="1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0" name="Oval 14"/>
            <p:cNvSpPr>
              <a:spLocks noChangeArrowheads="1"/>
            </p:cNvSpPr>
            <p:nvPr/>
          </p:nvSpPr>
          <p:spPr bwMode="auto">
            <a:xfrm rot="-287336">
              <a:off x="1412" y="3430"/>
              <a:ext cx="244" cy="2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1" name="AutoShape 15"/>
            <p:cNvSpPr>
              <a:spLocks noChangeArrowheads="1"/>
            </p:cNvSpPr>
            <p:nvPr/>
          </p:nvSpPr>
          <p:spPr bwMode="auto">
            <a:xfrm rot="-5437109">
              <a:off x="1509" y="3557"/>
              <a:ext cx="62" cy="12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 rot="-287336">
              <a:off x="1440" y="3465"/>
              <a:ext cx="91" cy="94"/>
              <a:chOff x="3744" y="1776"/>
              <a:chExt cx="336" cy="336"/>
            </a:xfrm>
          </p:grpSpPr>
          <p:sp>
            <p:nvSpPr>
              <p:cNvPr id="54330" name="Oval 1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1" name="Oval 1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 rot="-287336">
              <a:off x="1561" y="3455"/>
              <a:ext cx="91" cy="94"/>
              <a:chOff x="3744" y="1776"/>
              <a:chExt cx="336" cy="336"/>
            </a:xfrm>
          </p:grpSpPr>
          <p:sp>
            <p:nvSpPr>
              <p:cNvPr id="54328" name="Oval 2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9" name="Oval 2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24" name="Oval 22"/>
            <p:cNvSpPr>
              <a:spLocks noChangeArrowheads="1"/>
            </p:cNvSpPr>
            <p:nvPr/>
          </p:nvSpPr>
          <p:spPr bwMode="auto">
            <a:xfrm rot="1435021">
              <a:off x="1351" y="3879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5" name="Oval 23"/>
            <p:cNvSpPr>
              <a:spLocks noChangeArrowheads="1"/>
            </p:cNvSpPr>
            <p:nvPr/>
          </p:nvSpPr>
          <p:spPr bwMode="auto">
            <a:xfrm rot="-287336">
              <a:off x="1596" y="3890"/>
              <a:ext cx="152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6" name="Oval 24"/>
            <p:cNvSpPr>
              <a:spLocks noChangeArrowheads="1"/>
            </p:cNvSpPr>
            <p:nvPr/>
          </p:nvSpPr>
          <p:spPr bwMode="auto">
            <a:xfrm rot="-1660768">
              <a:off x="1783" y="3542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7" name="Oval 25"/>
            <p:cNvSpPr>
              <a:spLocks noChangeArrowheads="1"/>
            </p:cNvSpPr>
            <p:nvPr/>
          </p:nvSpPr>
          <p:spPr bwMode="auto">
            <a:xfrm rot="-1660768">
              <a:off x="1200" y="3548"/>
              <a:ext cx="91" cy="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0" name="Picture 59" descr="CP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00200"/>
            <a:ext cx="7499968" cy="5105400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 bwMode="auto">
          <a:xfrm>
            <a:off x="838200" y="2057400"/>
            <a:ext cx="7467599" cy="76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i="0" dirty="0" smtClean="0">
                <a:solidFill>
                  <a:schemeClr val="accent4">
                    <a:lumMod val="10000"/>
                  </a:schemeClr>
                </a:solidFill>
              </a:rPr>
              <a:t>Proportion of outputs out of 1000 trials at each sample size.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Garamond" pitchFamily="18" charset="0"/>
            </a:endParaRPr>
          </a:p>
        </p:txBody>
      </p:sp>
      <p:sp>
        <p:nvSpPr>
          <p:cNvPr id="61" name="Line 53"/>
          <p:cNvSpPr>
            <a:spLocks noChangeShapeType="1"/>
          </p:cNvSpPr>
          <p:nvPr/>
        </p:nvSpPr>
        <p:spPr bwMode="auto">
          <a:xfrm>
            <a:off x="2362200" y="56388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78" name="Line 53"/>
          <p:cNvSpPr>
            <a:spLocks noChangeShapeType="1"/>
          </p:cNvSpPr>
          <p:nvPr/>
        </p:nvSpPr>
        <p:spPr bwMode="auto">
          <a:xfrm flipH="1">
            <a:off x="2286000" y="31242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Zen Response</a:t>
            </a:r>
            <a:endParaRPr lang="en-US" sz="2400" dirty="0" smtClean="0"/>
          </a:p>
        </p:txBody>
      </p:sp>
      <p:sp>
        <p:nvSpPr>
          <p:cNvPr id="198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Many explanations have been offered to make sense of the here-today-gone-tomorrow nature of medical wisdom — what we are advised </a:t>
            </a:r>
            <a:r>
              <a:rPr lang="en-US" dirty="0" smtClean="0">
                <a:solidFill>
                  <a:srgbClr val="FFC000"/>
                </a:solidFill>
              </a:rPr>
              <a:t>with confidence</a:t>
            </a:r>
            <a:r>
              <a:rPr lang="en-US" dirty="0" smtClean="0"/>
              <a:t> one year is </a:t>
            </a:r>
            <a:r>
              <a:rPr lang="en-US" dirty="0" smtClean="0">
                <a:solidFill>
                  <a:srgbClr val="FFC000"/>
                </a:solidFill>
              </a:rPr>
              <a:t>reversed</a:t>
            </a:r>
            <a:r>
              <a:rPr lang="en-US" dirty="0" smtClean="0"/>
              <a:t> the next — but the simplest one is that it is </a:t>
            </a:r>
            <a:r>
              <a:rPr lang="en-US" dirty="0" smtClean="0">
                <a:solidFill>
                  <a:schemeClr val="hlink"/>
                </a:solidFill>
              </a:rPr>
              <a:t>the natural rhythm of science</a:t>
            </a:r>
            <a:r>
              <a:rPr lang="en-US" dirty="0" smtClean="0"/>
              <a:t>. </a:t>
            </a:r>
          </a:p>
          <a:p>
            <a:pPr eaLnBrk="1" hangingPunct="1">
              <a:defRPr/>
            </a:pPr>
            <a:r>
              <a:rPr lang="en-US" dirty="0" smtClean="0"/>
              <a:t>(</a:t>
            </a:r>
            <a:r>
              <a:rPr lang="en-US" i="1" dirty="0" smtClean="0"/>
              <a:t>Do We Really Know What Makes us Healthy</a:t>
            </a:r>
            <a:r>
              <a:rPr lang="en-US" dirty="0" smtClean="0"/>
              <a:t>, NY Times Magazine, Sept. 16, 2007). 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Pursuit of Truth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</a:rPr>
              <a:t>Short-run Tracking</a:t>
            </a:r>
          </a:p>
          <a:p>
            <a:pPr lvl="1" eaLnBrk="1" hangingPunct="1">
              <a:defRPr/>
            </a:pPr>
            <a:r>
              <a:rPr lang="en-US" b="1" i="1" dirty="0" smtClean="0"/>
              <a:t>Too strong to be feasible when theory matters.</a:t>
            </a:r>
          </a:p>
          <a:p>
            <a:pPr lvl="1" eaLnBrk="1" hangingPunct="1">
              <a:defRPr/>
            </a:pPr>
            <a:endParaRPr lang="en-US" b="1" dirty="0" smtClean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05200" y="35052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Straight Connector 39"/>
          <p:cNvCxnSpPr/>
          <p:nvPr/>
        </p:nvCxnSpPr>
        <p:spPr bwMode="auto">
          <a:xfrm flipV="1">
            <a:off x="3822700" y="5537200"/>
            <a:ext cx="0" cy="1066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Pursuit of Truth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620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</a:rPr>
              <a:t>Long-run Convergence </a:t>
            </a:r>
          </a:p>
          <a:p>
            <a:pPr lvl="1" eaLnBrk="1" hangingPunct="1">
              <a:defRPr/>
            </a:pPr>
            <a:r>
              <a:rPr lang="en-US" b="1" i="1" dirty="0" smtClean="0"/>
              <a:t>Too weak to single out Ockham’s razor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05200" y="35052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3810000" y="3048000"/>
            <a:ext cx="2070100" cy="3556000"/>
          </a:xfrm>
          <a:custGeom>
            <a:avLst/>
            <a:gdLst>
              <a:gd name="T0" fmla="*/ 8 w 1304"/>
              <a:gd name="T1" fmla="*/ 2240 h 2240"/>
              <a:gd name="T2" fmla="*/ 8 w 1304"/>
              <a:gd name="T3" fmla="*/ 1568 h 2240"/>
              <a:gd name="T4" fmla="*/ 824 w 1304"/>
              <a:gd name="T5" fmla="*/ 1568 h 2240"/>
              <a:gd name="T6" fmla="*/ 824 w 1304"/>
              <a:gd name="T7" fmla="*/ 1664 h 2240"/>
              <a:gd name="T8" fmla="*/ 152 w 1304"/>
              <a:gd name="T9" fmla="*/ 1664 h 2240"/>
              <a:gd name="T10" fmla="*/ 152 w 1304"/>
              <a:gd name="T11" fmla="*/ 1760 h 2240"/>
              <a:gd name="T12" fmla="*/ 1304 w 1304"/>
              <a:gd name="T13" fmla="*/ 1760 h 2240"/>
              <a:gd name="T14" fmla="*/ 1304 w 1304"/>
              <a:gd name="T15" fmla="*/ 1184 h 2240"/>
              <a:gd name="T16" fmla="*/ 1160 w 1304"/>
              <a:gd name="T17" fmla="*/ 1184 h 2240"/>
              <a:gd name="T18" fmla="*/ 1160 w 1304"/>
              <a:gd name="T19" fmla="*/ 1664 h 2240"/>
              <a:gd name="T20" fmla="*/ 1016 w 1304"/>
              <a:gd name="T21" fmla="*/ 1664 h 2240"/>
              <a:gd name="T22" fmla="*/ 1016 w 1304"/>
              <a:gd name="T23" fmla="*/ 1184 h 2240"/>
              <a:gd name="T24" fmla="*/ 104 w 1304"/>
              <a:gd name="T25" fmla="*/ 1184 h 2240"/>
              <a:gd name="T26" fmla="*/ 104 w 1304"/>
              <a:gd name="T27" fmla="*/ 1280 h 2240"/>
              <a:gd name="T28" fmla="*/ 824 w 1304"/>
              <a:gd name="T29" fmla="*/ 1280 h 2240"/>
              <a:gd name="T30" fmla="*/ 824 w 1304"/>
              <a:gd name="T31" fmla="*/ 1376 h 2240"/>
              <a:gd name="T32" fmla="*/ 8 w 1304"/>
              <a:gd name="T33" fmla="*/ 1376 h 2240"/>
              <a:gd name="T34" fmla="*/ 8 w 1304"/>
              <a:gd name="T35" fmla="*/ 752 h 2240"/>
              <a:gd name="T36" fmla="*/ 824 w 1304"/>
              <a:gd name="T37" fmla="*/ 752 h 2240"/>
              <a:gd name="T38" fmla="*/ 824 w 1304"/>
              <a:gd name="T39" fmla="*/ 848 h 2240"/>
              <a:gd name="T40" fmla="*/ 104 w 1304"/>
              <a:gd name="T41" fmla="*/ 848 h 2240"/>
              <a:gd name="T42" fmla="*/ 104 w 1304"/>
              <a:gd name="T43" fmla="*/ 944 h 2240"/>
              <a:gd name="T44" fmla="*/ 1304 w 1304"/>
              <a:gd name="T45" fmla="*/ 944 h 2240"/>
              <a:gd name="T46" fmla="*/ 1304 w 1304"/>
              <a:gd name="T47" fmla="*/ 368 h 2240"/>
              <a:gd name="T48" fmla="*/ 344 w 1304"/>
              <a:gd name="T49" fmla="*/ 368 h 2240"/>
              <a:gd name="T50" fmla="*/ 336 w 1304"/>
              <a:gd name="T51" fmla="*/ 456 h 2240"/>
              <a:gd name="T52" fmla="*/ 1152 w 1304"/>
              <a:gd name="T53" fmla="*/ 456 h 2240"/>
              <a:gd name="T54" fmla="*/ 1160 w 1304"/>
              <a:gd name="T55" fmla="*/ 560 h 2240"/>
              <a:gd name="T56" fmla="*/ 16 w 1304"/>
              <a:gd name="T57" fmla="*/ 544 h 2240"/>
              <a:gd name="T58" fmla="*/ 0 w 1304"/>
              <a:gd name="T59" fmla="*/ 0 h 224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04"/>
              <a:gd name="T91" fmla="*/ 0 h 2240"/>
              <a:gd name="T92" fmla="*/ 1304 w 1304"/>
              <a:gd name="T93" fmla="*/ 2240 h 224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04" h="2240">
                <a:moveTo>
                  <a:pt x="8" y="2240"/>
                </a:moveTo>
                <a:lnTo>
                  <a:pt x="8" y="1568"/>
                </a:lnTo>
                <a:lnTo>
                  <a:pt x="824" y="1568"/>
                </a:lnTo>
                <a:lnTo>
                  <a:pt x="824" y="1664"/>
                </a:lnTo>
                <a:lnTo>
                  <a:pt x="152" y="1664"/>
                </a:lnTo>
                <a:lnTo>
                  <a:pt x="152" y="1760"/>
                </a:lnTo>
                <a:lnTo>
                  <a:pt x="1304" y="1760"/>
                </a:lnTo>
                <a:lnTo>
                  <a:pt x="1304" y="1184"/>
                </a:lnTo>
                <a:lnTo>
                  <a:pt x="1160" y="1184"/>
                </a:lnTo>
                <a:lnTo>
                  <a:pt x="1160" y="1664"/>
                </a:lnTo>
                <a:lnTo>
                  <a:pt x="1016" y="1664"/>
                </a:lnTo>
                <a:lnTo>
                  <a:pt x="1016" y="1184"/>
                </a:lnTo>
                <a:lnTo>
                  <a:pt x="104" y="1184"/>
                </a:lnTo>
                <a:lnTo>
                  <a:pt x="104" y="1280"/>
                </a:lnTo>
                <a:lnTo>
                  <a:pt x="824" y="1280"/>
                </a:lnTo>
                <a:lnTo>
                  <a:pt x="824" y="1376"/>
                </a:lnTo>
                <a:lnTo>
                  <a:pt x="8" y="1376"/>
                </a:lnTo>
                <a:lnTo>
                  <a:pt x="8" y="752"/>
                </a:lnTo>
                <a:lnTo>
                  <a:pt x="824" y="752"/>
                </a:lnTo>
                <a:lnTo>
                  <a:pt x="824" y="848"/>
                </a:lnTo>
                <a:lnTo>
                  <a:pt x="104" y="848"/>
                </a:lnTo>
                <a:lnTo>
                  <a:pt x="104" y="944"/>
                </a:lnTo>
                <a:lnTo>
                  <a:pt x="1304" y="944"/>
                </a:lnTo>
                <a:lnTo>
                  <a:pt x="1304" y="368"/>
                </a:lnTo>
                <a:lnTo>
                  <a:pt x="344" y="368"/>
                </a:lnTo>
                <a:lnTo>
                  <a:pt x="336" y="456"/>
                </a:lnTo>
                <a:lnTo>
                  <a:pt x="1152" y="456"/>
                </a:lnTo>
                <a:lnTo>
                  <a:pt x="1160" y="560"/>
                </a:lnTo>
                <a:lnTo>
                  <a:pt x="16" y="544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4" name="Straight Connector 43"/>
          <p:cNvCxnSpPr/>
          <p:nvPr/>
        </p:nvCxnSpPr>
        <p:spPr bwMode="auto">
          <a:xfrm flipV="1">
            <a:off x="3822700" y="5537200"/>
            <a:ext cx="0" cy="1066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The Middle Way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620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</a:rPr>
              <a:t>Straightest Convergence</a:t>
            </a:r>
          </a:p>
          <a:p>
            <a:pPr lvl="1" eaLnBrk="1" hangingPunct="1">
              <a:defRPr/>
            </a:pPr>
            <a:r>
              <a:rPr lang="en-US" b="1" i="1" dirty="0" smtClean="0"/>
              <a:t>Just right?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05200" y="35052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4"/>
          <p:cNvSpPr>
            <a:spLocks noChangeShapeType="1"/>
          </p:cNvSpPr>
          <p:nvPr/>
        </p:nvSpPr>
        <p:spPr bwMode="auto">
          <a:xfrm>
            <a:off x="3505200" y="41148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>
            <a:off x="4419600" y="4800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6"/>
          <p:cNvSpPr>
            <a:spLocks noChangeShapeType="1"/>
          </p:cNvSpPr>
          <p:nvPr/>
        </p:nvSpPr>
        <p:spPr bwMode="auto">
          <a:xfrm>
            <a:off x="3505200" y="54102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reeform 7"/>
          <p:cNvSpPr>
            <a:spLocks/>
          </p:cNvSpPr>
          <p:nvPr/>
        </p:nvSpPr>
        <p:spPr bwMode="auto">
          <a:xfrm>
            <a:off x="4191000" y="35052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3505200" y="34290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3810000" y="2971800"/>
            <a:ext cx="1676400" cy="3581400"/>
          </a:xfrm>
          <a:custGeom>
            <a:avLst/>
            <a:gdLst>
              <a:gd name="T0" fmla="*/ 0 w 1056"/>
              <a:gd name="T1" fmla="*/ 2256 h 2256"/>
              <a:gd name="T2" fmla="*/ 0 w 1056"/>
              <a:gd name="T3" fmla="*/ 1632 h 2256"/>
              <a:gd name="T4" fmla="*/ 1056 w 1056"/>
              <a:gd name="T5" fmla="*/ 1632 h 2256"/>
              <a:gd name="T6" fmla="*/ 1056 w 1056"/>
              <a:gd name="T7" fmla="*/ 1248 h 2256"/>
              <a:gd name="T8" fmla="*/ 0 w 1056"/>
              <a:gd name="T9" fmla="*/ 1248 h 2256"/>
              <a:gd name="T10" fmla="*/ 0 w 1056"/>
              <a:gd name="T11" fmla="*/ 864 h 2256"/>
              <a:gd name="T12" fmla="*/ 1044 w 1056"/>
              <a:gd name="T13" fmla="*/ 876 h 2256"/>
              <a:gd name="T14" fmla="*/ 1056 w 1056"/>
              <a:gd name="T15" fmla="*/ 432 h 2256"/>
              <a:gd name="T16" fmla="*/ 0 w 1056"/>
              <a:gd name="T17" fmla="*/ 432 h 2256"/>
              <a:gd name="T18" fmla="*/ 0 w 1056"/>
              <a:gd name="T19" fmla="*/ 0 h 22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56"/>
              <a:gd name="T31" fmla="*/ 0 h 2256"/>
              <a:gd name="T32" fmla="*/ 1056 w 1056"/>
              <a:gd name="T33" fmla="*/ 2256 h 22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56" h="2256">
                <a:moveTo>
                  <a:pt x="0" y="2256"/>
                </a:moveTo>
                <a:lnTo>
                  <a:pt x="0" y="1632"/>
                </a:lnTo>
                <a:lnTo>
                  <a:pt x="1056" y="1632"/>
                </a:lnTo>
                <a:lnTo>
                  <a:pt x="1056" y="1248"/>
                </a:lnTo>
                <a:lnTo>
                  <a:pt x="0" y="1248"/>
                </a:lnTo>
                <a:lnTo>
                  <a:pt x="0" y="864"/>
                </a:lnTo>
                <a:lnTo>
                  <a:pt x="1044" y="876"/>
                </a:lnTo>
                <a:lnTo>
                  <a:pt x="1056" y="432"/>
                </a:lnTo>
                <a:lnTo>
                  <a:pt x="0" y="432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Ancient Roots</a:t>
            </a:r>
            <a:endParaRPr lang="en-US" smtClean="0">
              <a:solidFill>
                <a:schemeClr val="hlink"/>
              </a:solidFill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1219200" y="2057400"/>
            <a:ext cx="72390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b="0" i="0"/>
              <a:t>"Living in the midst of ignorance and considering themselves intelligent and enlightened, </a:t>
            </a:r>
            <a:r>
              <a:rPr lang="en-US" b="0" i="0">
                <a:solidFill>
                  <a:schemeClr val="hlink"/>
                </a:solidFill>
              </a:rPr>
              <a:t>the senseless people go round and round, following crooked courses</a:t>
            </a:r>
            <a:r>
              <a:rPr lang="en-US" b="0" i="0"/>
              <a:t>, just like the blind led by the blind."  </a:t>
            </a:r>
            <a:r>
              <a:rPr lang="en-US" b="0"/>
              <a:t>Katha Upanishad</a:t>
            </a:r>
            <a:r>
              <a:rPr lang="en-US" b="0" i="0"/>
              <a:t>, I. ii. 5, c. 600 BCE.</a:t>
            </a:r>
            <a:r>
              <a:rPr lang="en-US" b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610600" cy="1143000"/>
          </a:xfrm>
        </p:spPr>
        <p:txBody>
          <a:bodyPr/>
          <a:lstStyle/>
          <a:p>
            <a:pPr marL="1524000" indent="-1524000" eaLnBrk="1" hangingPunct="1">
              <a:defRPr/>
            </a:pPr>
            <a:r>
              <a:rPr lang="en-US" sz="4400" smtClean="0"/>
              <a:t>II. Navigation by Broken Compass</a:t>
            </a:r>
          </a:p>
        </p:txBody>
      </p:sp>
      <p:sp>
        <p:nvSpPr>
          <p:cNvPr id="58371" name="Oval 3"/>
          <p:cNvSpPr>
            <a:spLocks noChangeArrowheads="1"/>
          </p:cNvSpPr>
          <p:nvPr/>
        </p:nvSpPr>
        <p:spPr bwMode="auto">
          <a:xfrm>
            <a:off x="3124200" y="38100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4267200" y="4191000"/>
            <a:ext cx="3048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 i="0">
              <a:solidFill>
                <a:srgbClr val="FF5050"/>
              </a:solidFill>
            </a:endParaRPr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 flipV="1">
            <a:off x="4267200" y="5105400"/>
            <a:ext cx="304800" cy="914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 rot="2700000">
            <a:off x="3543300" y="50673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 rot="-1982277">
            <a:off x="3733800" y="4953000"/>
            <a:ext cx="1676400" cy="381000"/>
          </a:xfrm>
          <a:prstGeom prst="rect">
            <a:avLst/>
          </a:prstGeom>
          <a:solidFill>
            <a:srgbClr val="B2B2B2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3810000" y="3048000"/>
            <a:ext cx="120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>
                <a:solidFill>
                  <a:schemeClr val="hlink"/>
                </a:solidFill>
              </a:rPr>
              <a:t>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Asking for Directions</a:t>
            </a:r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 rot="-192448">
            <a:off x="3581400" y="4038600"/>
            <a:ext cx="838200" cy="685800"/>
            <a:chOff x="2208" y="2256"/>
            <a:chExt cx="1152" cy="720"/>
          </a:xfrm>
        </p:grpSpPr>
        <p:sp>
          <p:nvSpPr>
            <p:cNvPr id="59438" name="Rectangle 4"/>
            <p:cNvSpPr>
              <a:spLocks noChangeArrowheads="1"/>
            </p:cNvSpPr>
            <p:nvPr/>
          </p:nvSpPr>
          <p:spPr bwMode="auto">
            <a:xfrm>
              <a:off x="2208" y="2496"/>
              <a:ext cx="1152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Rectangle 5"/>
            <p:cNvSpPr>
              <a:spLocks noChangeArrowheads="1"/>
            </p:cNvSpPr>
            <p:nvPr/>
          </p:nvSpPr>
          <p:spPr bwMode="auto">
            <a:xfrm>
              <a:off x="2592" y="2256"/>
              <a:ext cx="76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0" name="Oval 6"/>
            <p:cNvSpPr>
              <a:spLocks noChangeArrowheads="1"/>
            </p:cNvSpPr>
            <p:nvPr/>
          </p:nvSpPr>
          <p:spPr bwMode="auto">
            <a:xfrm>
              <a:off x="2352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1" name="Oval 7"/>
            <p:cNvSpPr>
              <a:spLocks noChangeArrowheads="1"/>
            </p:cNvSpPr>
            <p:nvPr/>
          </p:nvSpPr>
          <p:spPr bwMode="auto">
            <a:xfrm>
              <a:off x="2976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2" name="Rectangle 8"/>
            <p:cNvSpPr>
              <a:spLocks noChangeArrowheads="1"/>
            </p:cNvSpPr>
            <p:nvPr/>
          </p:nvSpPr>
          <p:spPr bwMode="auto">
            <a:xfrm>
              <a:off x="2688" y="2304"/>
              <a:ext cx="240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3" name="Rectangle 9"/>
            <p:cNvSpPr>
              <a:spLocks noChangeArrowheads="1"/>
            </p:cNvSpPr>
            <p:nvPr/>
          </p:nvSpPr>
          <p:spPr bwMode="auto">
            <a:xfrm>
              <a:off x="3024" y="2304"/>
              <a:ext cx="28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396" name="Group 11"/>
          <p:cNvGrpSpPr>
            <a:grpSpLocks/>
          </p:cNvGrpSpPr>
          <p:nvPr/>
        </p:nvGrpSpPr>
        <p:grpSpPr bwMode="auto">
          <a:xfrm>
            <a:off x="3810000" y="3962400"/>
            <a:ext cx="298450" cy="339725"/>
            <a:chOff x="4247" y="3360"/>
            <a:chExt cx="315" cy="358"/>
          </a:xfrm>
        </p:grpSpPr>
        <p:sp>
          <p:nvSpPr>
            <p:cNvPr id="59430" name="Oval 12"/>
            <p:cNvSpPr>
              <a:spLocks noChangeArrowheads="1"/>
            </p:cNvSpPr>
            <p:nvPr/>
          </p:nvSpPr>
          <p:spPr bwMode="auto">
            <a:xfrm>
              <a:off x="4247" y="336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431" name="Group 13"/>
            <p:cNvGrpSpPr>
              <a:grpSpLocks/>
            </p:cNvGrpSpPr>
            <p:nvPr/>
          </p:nvGrpSpPr>
          <p:grpSpPr bwMode="auto">
            <a:xfrm rot="-3340723">
              <a:off x="4281" y="3439"/>
              <a:ext cx="118" cy="134"/>
              <a:chOff x="3801" y="3295"/>
              <a:chExt cx="118" cy="134"/>
            </a:xfrm>
          </p:grpSpPr>
          <p:sp>
            <p:nvSpPr>
              <p:cNvPr id="59436" name="Oval 14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7" name="Oval 15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432" name="Group 16"/>
            <p:cNvGrpSpPr>
              <a:grpSpLocks/>
            </p:cNvGrpSpPr>
            <p:nvPr/>
          </p:nvGrpSpPr>
          <p:grpSpPr bwMode="auto">
            <a:xfrm rot="-3134004">
              <a:off x="4435" y="3439"/>
              <a:ext cx="118" cy="136"/>
              <a:chOff x="3955" y="3295"/>
              <a:chExt cx="118" cy="136"/>
            </a:xfrm>
          </p:grpSpPr>
          <p:sp>
            <p:nvSpPr>
              <p:cNvPr id="59434" name="Oval 17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5" name="Oval 18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33" name="Line 19"/>
            <p:cNvSpPr>
              <a:spLocks noChangeShapeType="1"/>
            </p:cNvSpPr>
            <p:nvPr/>
          </p:nvSpPr>
          <p:spPr bwMode="auto">
            <a:xfrm flipV="1">
              <a:off x="4360" y="3624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7" name="Group 20"/>
          <p:cNvGrpSpPr>
            <a:grpSpLocks/>
          </p:cNvGrpSpPr>
          <p:nvPr/>
        </p:nvGrpSpPr>
        <p:grpSpPr bwMode="auto">
          <a:xfrm>
            <a:off x="4038600" y="3886200"/>
            <a:ext cx="517525" cy="522288"/>
            <a:chOff x="3168" y="2887"/>
            <a:chExt cx="896" cy="905"/>
          </a:xfrm>
        </p:grpSpPr>
        <p:grpSp>
          <p:nvGrpSpPr>
            <p:cNvPr id="59419" name="Group 21"/>
            <p:cNvGrpSpPr>
              <a:grpSpLocks/>
            </p:cNvGrpSpPr>
            <p:nvPr/>
          </p:nvGrpSpPr>
          <p:grpSpPr bwMode="auto">
            <a:xfrm>
              <a:off x="3360" y="2928"/>
              <a:ext cx="548" cy="624"/>
              <a:chOff x="4247" y="3360"/>
              <a:chExt cx="315" cy="358"/>
            </a:xfrm>
          </p:grpSpPr>
          <p:sp>
            <p:nvSpPr>
              <p:cNvPr id="59422" name="Oval 22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9423" name="Group 23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59428" name="Oval 24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29" name="Oval 25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9424" name="Group 26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59426" name="Oval 27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27" name="Oval 28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9425" name="Line 29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20" name="Freeform 30"/>
            <p:cNvSpPr>
              <a:spLocks/>
            </p:cNvSpPr>
            <p:nvPr/>
          </p:nvSpPr>
          <p:spPr bwMode="auto">
            <a:xfrm>
              <a:off x="3168" y="2928"/>
              <a:ext cx="416" cy="864"/>
            </a:xfrm>
            <a:custGeom>
              <a:avLst/>
              <a:gdLst>
                <a:gd name="T0" fmla="*/ 544 w 560"/>
                <a:gd name="T1" fmla="*/ 24 h 1048"/>
                <a:gd name="T2" fmla="*/ 256 w 560"/>
                <a:gd name="T3" fmla="*/ 72 h 1048"/>
                <a:gd name="T4" fmla="*/ 112 w 560"/>
                <a:gd name="T5" fmla="*/ 456 h 1048"/>
                <a:gd name="T6" fmla="*/ 208 w 560"/>
                <a:gd name="T7" fmla="*/ 840 h 1048"/>
                <a:gd name="T8" fmla="*/ 16 w 560"/>
                <a:gd name="T9" fmla="*/ 1032 h 1048"/>
                <a:gd name="T10" fmla="*/ 304 w 560"/>
                <a:gd name="T11" fmla="*/ 744 h 1048"/>
                <a:gd name="T12" fmla="*/ 304 w 560"/>
                <a:gd name="T13" fmla="*/ 456 h 1048"/>
                <a:gd name="T14" fmla="*/ 352 w 560"/>
                <a:gd name="T15" fmla="*/ 168 h 1048"/>
                <a:gd name="T16" fmla="*/ 544 w 560"/>
                <a:gd name="T17" fmla="*/ 24 h 10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0"/>
                <a:gd name="T28" fmla="*/ 0 h 1048"/>
                <a:gd name="T29" fmla="*/ 560 w 560"/>
                <a:gd name="T30" fmla="*/ 1048 h 10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0" h="1048">
                  <a:moveTo>
                    <a:pt x="544" y="24"/>
                  </a:moveTo>
                  <a:cubicBezTo>
                    <a:pt x="528" y="8"/>
                    <a:pt x="328" y="0"/>
                    <a:pt x="256" y="72"/>
                  </a:cubicBezTo>
                  <a:cubicBezTo>
                    <a:pt x="184" y="144"/>
                    <a:pt x="120" y="328"/>
                    <a:pt x="112" y="456"/>
                  </a:cubicBezTo>
                  <a:cubicBezTo>
                    <a:pt x="104" y="584"/>
                    <a:pt x="224" y="744"/>
                    <a:pt x="208" y="840"/>
                  </a:cubicBezTo>
                  <a:cubicBezTo>
                    <a:pt x="192" y="936"/>
                    <a:pt x="0" y="1048"/>
                    <a:pt x="16" y="1032"/>
                  </a:cubicBezTo>
                  <a:cubicBezTo>
                    <a:pt x="32" y="1016"/>
                    <a:pt x="256" y="840"/>
                    <a:pt x="304" y="744"/>
                  </a:cubicBezTo>
                  <a:cubicBezTo>
                    <a:pt x="352" y="648"/>
                    <a:pt x="296" y="552"/>
                    <a:pt x="304" y="456"/>
                  </a:cubicBezTo>
                  <a:cubicBezTo>
                    <a:pt x="312" y="360"/>
                    <a:pt x="312" y="240"/>
                    <a:pt x="352" y="168"/>
                  </a:cubicBezTo>
                  <a:cubicBezTo>
                    <a:pt x="392" y="96"/>
                    <a:pt x="560" y="40"/>
                    <a:pt x="544" y="2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Freeform 31"/>
            <p:cNvSpPr>
              <a:spLocks/>
            </p:cNvSpPr>
            <p:nvPr/>
          </p:nvSpPr>
          <p:spPr bwMode="auto">
            <a:xfrm>
              <a:off x="3554" y="2887"/>
              <a:ext cx="510" cy="857"/>
            </a:xfrm>
            <a:custGeom>
              <a:avLst/>
              <a:gdLst>
                <a:gd name="T0" fmla="*/ 12 w 510"/>
                <a:gd name="T1" fmla="*/ 57 h 857"/>
                <a:gd name="T2" fmla="*/ 320 w 510"/>
                <a:gd name="T3" fmla="*/ 52 h 857"/>
                <a:gd name="T4" fmla="*/ 427 w 510"/>
                <a:gd name="T5" fmla="*/ 369 h 857"/>
                <a:gd name="T6" fmla="*/ 355 w 510"/>
                <a:gd name="T7" fmla="*/ 686 h 857"/>
                <a:gd name="T8" fmla="*/ 498 w 510"/>
                <a:gd name="T9" fmla="*/ 844 h 857"/>
                <a:gd name="T10" fmla="*/ 284 w 510"/>
                <a:gd name="T11" fmla="*/ 606 h 857"/>
                <a:gd name="T12" fmla="*/ 284 w 510"/>
                <a:gd name="T13" fmla="*/ 369 h 857"/>
                <a:gd name="T14" fmla="*/ 249 w 510"/>
                <a:gd name="T15" fmla="*/ 132 h 857"/>
                <a:gd name="T16" fmla="*/ 12 w 510"/>
                <a:gd name="T17" fmla="*/ 57 h 8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0"/>
                <a:gd name="T28" fmla="*/ 0 h 857"/>
                <a:gd name="T29" fmla="*/ 510 w 510"/>
                <a:gd name="T30" fmla="*/ 857 h 8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0" h="857">
                  <a:moveTo>
                    <a:pt x="12" y="57"/>
                  </a:moveTo>
                  <a:cubicBezTo>
                    <a:pt x="24" y="44"/>
                    <a:pt x="251" y="0"/>
                    <a:pt x="320" y="52"/>
                  </a:cubicBezTo>
                  <a:cubicBezTo>
                    <a:pt x="389" y="104"/>
                    <a:pt x="421" y="263"/>
                    <a:pt x="427" y="369"/>
                  </a:cubicBezTo>
                  <a:cubicBezTo>
                    <a:pt x="433" y="474"/>
                    <a:pt x="344" y="606"/>
                    <a:pt x="355" y="686"/>
                  </a:cubicBezTo>
                  <a:cubicBezTo>
                    <a:pt x="367" y="765"/>
                    <a:pt x="510" y="857"/>
                    <a:pt x="498" y="844"/>
                  </a:cubicBezTo>
                  <a:cubicBezTo>
                    <a:pt x="486" y="831"/>
                    <a:pt x="320" y="686"/>
                    <a:pt x="284" y="606"/>
                  </a:cubicBezTo>
                  <a:cubicBezTo>
                    <a:pt x="249" y="527"/>
                    <a:pt x="290" y="448"/>
                    <a:pt x="284" y="369"/>
                  </a:cubicBezTo>
                  <a:cubicBezTo>
                    <a:pt x="278" y="290"/>
                    <a:pt x="294" y="184"/>
                    <a:pt x="249" y="132"/>
                  </a:cubicBezTo>
                  <a:cubicBezTo>
                    <a:pt x="204" y="80"/>
                    <a:pt x="0" y="70"/>
                    <a:pt x="12" y="57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8" name="Group 32"/>
          <p:cNvGrpSpPr>
            <a:grpSpLocks/>
          </p:cNvGrpSpPr>
          <p:nvPr/>
        </p:nvGrpSpPr>
        <p:grpSpPr bwMode="auto">
          <a:xfrm>
            <a:off x="2667000" y="3657600"/>
            <a:ext cx="547688" cy="1104900"/>
            <a:chOff x="1845" y="2808"/>
            <a:chExt cx="370" cy="748"/>
          </a:xfrm>
        </p:grpSpPr>
        <p:sp>
          <p:nvSpPr>
            <p:cNvPr id="59401" name="Rectangle 33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34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Oval 35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4" name="Oval 36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405" name="Group 37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59417" name="Oval 3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8" name="Oval 3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406" name="Group 40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59415" name="Oval 4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6" name="Oval 4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7" name="Oval 43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8" name="Oval 44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9" name="Oval 45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0" name="Freeform 46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1" name="Freeform 47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2" name="Freeform 48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Line 49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4" name="Oval 50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28243" name="Rectangle 51"/>
          <p:cNvSpPr>
            <a:spLocks noChangeArrowheads="1"/>
          </p:cNvSpPr>
          <p:nvPr/>
        </p:nvSpPr>
        <p:spPr bwMode="auto">
          <a:xfrm>
            <a:off x="3948113" y="3122613"/>
            <a:ext cx="177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Where’s …</a:t>
            </a:r>
          </a:p>
        </p:txBody>
      </p:sp>
      <p:sp>
        <p:nvSpPr>
          <p:cNvPr id="59400" name="Line 52"/>
          <p:cNvSpPr>
            <a:spLocks noChangeShapeType="1"/>
          </p:cNvSpPr>
          <p:nvPr/>
        </p:nvSpPr>
        <p:spPr bwMode="auto">
          <a:xfrm flipH="1">
            <a:off x="4267200" y="3581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79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80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1905000" y="1524000"/>
            <a:ext cx="6324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0" i="0" dirty="0"/>
              <a:t>If you </a:t>
            </a:r>
            <a:r>
              <a:rPr lang="en-US" sz="2800" b="0" i="0" dirty="0">
                <a:solidFill>
                  <a:srgbClr val="FFC000"/>
                </a:solidFill>
              </a:rPr>
              <a:t>could</a:t>
            </a:r>
            <a:r>
              <a:rPr lang="en-US" sz="2800" b="0" i="0" dirty="0"/>
              <a:t> do </a:t>
            </a:r>
            <a:r>
              <a:rPr lang="en-US" sz="2800" b="0" i="0" dirty="0" smtClean="0"/>
              <a:t>better, you </a:t>
            </a:r>
            <a:r>
              <a:rPr lang="en-US" sz="2800" b="0" i="0" dirty="0">
                <a:solidFill>
                  <a:srgbClr val="FFC000"/>
                </a:solidFill>
              </a:rPr>
              <a:t>should</a:t>
            </a:r>
            <a:r>
              <a:rPr lang="en-US" sz="2800" b="0" i="0" dirty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sz="2800" b="0" i="0" dirty="0"/>
              <a:t>But because of me, you </a:t>
            </a:r>
            <a:r>
              <a:rPr lang="en-US" sz="2800" b="0" i="0" dirty="0">
                <a:solidFill>
                  <a:srgbClr val="FFC000"/>
                </a:solidFill>
              </a:rPr>
              <a:t>can’t</a:t>
            </a:r>
            <a:r>
              <a:rPr lang="en-US" sz="2800" b="0" i="0" dirty="0"/>
              <a:t>.  </a:t>
            </a:r>
          </a:p>
          <a:p>
            <a:pPr>
              <a:buFont typeface="Arial" pitchFamily="34" charset="0"/>
              <a:buChar char="•"/>
            </a:pPr>
            <a:r>
              <a:rPr lang="en-US" sz="2800" b="0" i="0" dirty="0"/>
              <a:t>So </a:t>
            </a:r>
            <a:r>
              <a:rPr lang="en-US" sz="2800" b="0" i="0" dirty="0" smtClean="0"/>
              <a:t>you are </a:t>
            </a:r>
            <a:r>
              <a:rPr lang="en-US" sz="2800" b="0" i="0" dirty="0" smtClean="0">
                <a:solidFill>
                  <a:srgbClr val="FFC000"/>
                </a:solidFill>
              </a:rPr>
              <a:t>optimal</a:t>
            </a:r>
            <a:r>
              <a:rPr lang="en-US" sz="2800" b="0" i="0" dirty="0" smtClean="0"/>
              <a:t> and, hence, </a:t>
            </a:r>
            <a:r>
              <a:rPr lang="en-US" sz="2800" b="0" i="0" dirty="0" smtClean="0">
                <a:solidFill>
                  <a:srgbClr val="FFCC00"/>
                </a:solidFill>
              </a:rPr>
              <a:t>justified</a:t>
            </a:r>
            <a:r>
              <a:rPr lang="en-US" sz="2800" b="0" i="0" dirty="0" smtClean="0"/>
              <a:t>.</a:t>
            </a:r>
            <a:endParaRPr lang="en-US" sz="2800" b="0" i="0" dirty="0"/>
          </a:p>
        </p:txBody>
      </p:sp>
      <p:sp>
        <p:nvSpPr>
          <p:cNvPr id="10248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59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10265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60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10263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261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16200000" flipV="1">
            <a:off x="2743200" y="3124200"/>
            <a:ext cx="914400" cy="609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Asking for Directions</a:t>
            </a:r>
          </a:p>
        </p:txBody>
      </p:sp>
      <p:grpSp>
        <p:nvGrpSpPr>
          <p:cNvPr id="60419" name="Group 3"/>
          <p:cNvGrpSpPr>
            <a:grpSpLocks/>
          </p:cNvGrpSpPr>
          <p:nvPr/>
        </p:nvGrpSpPr>
        <p:grpSpPr bwMode="auto">
          <a:xfrm rot="-192448">
            <a:off x="3581400" y="4038600"/>
            <a:ext cx="838200" cy="685800"/>
            <a:chOff x="2208" y="2256"/>
            <a:chExt cx="1152" cy="720"/>
          </a:xfrm>
        </p:grpSpPr>
        <p:sp>
          <p:nvSpPr>
            <p:cNvPr id="60462" name="Rectangle 4"/>
            <p:cNvSpPr>
              <a:spLocks noChangeArrowheads="1"/>
            </p:cNvSpPr>
            <p:nvPr/>
          </p:nvSpPr>
          <p:spPr bwMode="auto">
            <a:xfrm>
              <a:off x="2208" y="2496"/>
              <a:ext cx="1152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3" name="Rectangle 5"/>
            <p:cNvSpPr>
              <a:spLocks noChangeArrowheads="1"/>
            </p:cNvSpPr>
            <p:nvPr/>
          </p:nvSpPr>
          <p:spPr bwMode="auto">
            <a:xfrm>
              <a:off x="2592" y="2256"/>
              <a:ext cx="76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4" name="Oval 6"/>
            <p:cNvSpPr>
              <a:spLocks noChangeArrowheads="1"/>
            </p:cNvSpPr>
            <p:nvPr/>
          </p:nvSpPr>
          <p:spPr bwMode="auto">
            <a:xfrm>
              <a:off x="2352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5" name="Oval 7"/>
            <p:cNvSpPr>
              <a:spLocks noChangeArrowheads="1"/>
            </p:cNvSpPr>
            <p:nvPr/>
          </p:nvSpPr>
          <p:spPr bwMode="auto">
            <a:xfrm>
              <a:off x="2976" y="268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6" name="Rectangle 8"/>
            <p:cNvSpPr>
              <a:spLocks noChangeArrowheads="1"/>
            </p:cNvSpPr>
            <p:nvPr/>
          </p:nvSpPr>
          <p:spPr bwMode="auto">
            <a:xfrm>
              <a:off x="2688" y="2304"/>
              <a:ext cx="240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7" name="Rectangle 9"/>
            <p:cNvSpPr>
              <a:spLocks noChangeArrowheads="1"/>
            </p:cNvSpPr>
            <p:nvPr/>
          </p:nvSpPr>
          <p:spPr bwMode="auto">
            <a:xfrm>
              <a:off x="3024" y="2304"/>
              <a:ext cx="28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420" name="Group 10"/>
          <p:cNvGrpSpPr>
            <a:grpSpLocks/>
          </p:cNvGrpSpPr>
          <p:nvPr/>
        </p:nvGrpSpPr>
        <p:grpSpPr bwMode="auto">
          <a:xfrm>
            <a:off x="2667000" y="3657600"/>
            <a:ext cx="547688" cy="1104900"/>
            <a:chOff x="1845" y="2808"/>
            <a:chExt cx="370" cy="748"/>
          </a:xfrm>
        </p:grpSpPr>
        <p:sp>
          <p:nvSpPr>
            <p:cNvPr id="60444" name="Rectangle 11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5" name="Rectangle 12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6" name="Oval 13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7" name="Oval 14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48" name="Group 15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0460" name="Oval 16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61" name="Oval 17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449" name="Group 18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0458" name="Oval 19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59" name="Oval 20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50" name="Oval 21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1" name="Oval 22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2" name="Oval 23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3" name="Freeform 24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4" name="Freeform 25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5" name="Freeform 26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6" name="Line 27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57" name="Oval 28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421" name="Group 29"/>
          <p:cNvGrpSpPr>
            <a:grpSpLocks/>
          </p:cNvGrpSpPr>
          <p:nvPr/>
        </p:nvGrpSpPr>
        <p:grpSpPr bwMode="auto">
          <a:xfrm>
            <a:off x="3810000" y="3962400"/>
            <a:ext cx="298450" cy="339725"/>
            <a:chOff x="4247" y="3360"/>
            <a:chExt cx="315" cy="358"/>
          </a:xfrm>
        </p:grpSpPr>
        <p:sp>
          <p:nvSpPr>
            <p:cNvPr id="60436" name="Oval 30"/>
            <p:cNvSpPr>
              <a:spLocks noChangeArrowheads="1"/>
            </p:cNvSpPr>
            <p:nvPr/>
          </p:nvSpPr>
          <p:spPr bwMode="auto">
            <a:xfrm>
              <a:off x="4247" y="3360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37" name="Group 31"/>
            <p:cNvGrpSpPr>
              <a:grpSpLocks/>
            </p:cNvGrpSpPr>
            <p:nvPr/>
          </p:nvGrpSpPr>
          <p:grpSpPr bwMode="auto">
            <a:xfrm rot="-3340723">
              <a:off x="4281" y="3439"/>
              <a:ext cx="118" cy="134"/>
              <a:chOff x="3801" y="3295"/>
              <a:chExt cx="118" cy="134"/>
            </a:xfrm>
          </p:grpSpPr>
          <p:sp>
            <p:nvSpPr>
              <p:cNvPr id="60442" name="Oval 3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3" name="Oval 3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438" name="Group 34"/>
            <p:cNvGrpSpPr>
              <a:grpSpLocks/>
            </p:cNvGrpSpPr>
            <p:nvPr/>
          </p:nvGrpSpPr>
          <p:grpSpPr bwMode="auto">
            <a:xfrm rot="-3134004">
              <a:off x="4435" y="3439"/>
              <a:ext cx="118" cy="136"/>
              <a:chOff x="3955" y="3295"/>
              <a:chExt cx="118" cy="136"/>
            </a:xfrm>
          </p:grpSpPr>
          <p:sp>
            <p:nvSpPr>
              <p:cNvPr id="60440" name="Oval 3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41" name="Oval 3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39" name="Line 37"/>
            <p:cNvSpPr>
              <a:spLocks noChangeShapeType="1"/>
            </p:cNvSpPr>
            <p:nvPr/>
          </p:nvSpPr>
          <p:spPr bwMode="auto">
            <a:xfrm flipV="1">
              <a:off x="4360" y="3624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22" name="Group 38"/>
          <p:cNvGrpSpPr>
            <a:grpSpLocks/>
          </p:cNvGrpSpPr>
          <p:nvPr/>
        </p:nvGrpSpPr>
        <p:grpSpPr bwMode="auto">
          <a:xfrm>
            <a:off x="4038600" y="3886200"/>
            <a:ext cx="517525" cy="522288"/>
            <a:chOff x="3168" y="2887"/>
            <a:chExt cx="896" cy="905"/>
          </a:xfrm>
        </p:grpSpPr>
        <p:grpSp>
          <p:nvGrpSpPr>
            <p:cNvPr id="60425" name="Group 39"/>
            <p:cNvGrpSpPr>
              <a:grpSpLocks/>
            </p:cNvGrpSpPr>
            <p:nvPr/>
          </p:nvGrpSpPr>
          <p:grpSpPr bwMode="auto">
            <a:xfrm>
              <a:off x="3360" y="2928"/>
              <a:ext cx="548" cy="624"/>
              <a:chOff x="4247" y="3360"/>
              <a:chExt cx="315" cy="358"/>
            </a:xfrm>
          </p:grpSpPr>
          <p:sp>
            <p:nvSpPr>
              <p:cNvPr id="60428" name="Oval 40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0429" name="Group 41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0434" name="Oval 4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435" name="Oval 4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0430" name="Group 44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0432" name="Oval 4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433" name="Oval 4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0431" name="Line 47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26" name="Freeform 48"/>
            <p:cNvSpPr>
              <a:spLocks/>
            </p:cNvSpPr>
            <p:nvPr/>
          </p:nvSpPr>
          <p:spPr bwMode="auto">
            <a:xfrm>
              <a:off x="3168" y="2928"/>
              <a:ext cx="416" cy="864"/>
            </a:xfrm>
            <a:custGeom>
              <a:avLst/>
              <a:gdLst>
                <a:gd name="T0" fmla="*/ 544 w 560"/>
                <a:gd name="T1" fmla="*/ 24 h 1048"/>
                <a:gd name="T2" fmla="*/ 256 w 560"/>
                <a:gd name="T3" fmla="*/ 72 h 1048"/>
                <a:gd name="T4" fmla="*/ 112 w 560"/>
                <a:gd name="T5" fmla="*/ 456 h 1048"/>
                <a:gd name="T6" fmla="*/ 208 w 560"/>
                <a:gd name="T7" fmla="*/ 840 h 1048"/>
                <a:gd name="T8" fmla="*/ 16 w 560"/>
                <a:gd name="T9" fmla="*/ 1032 h 1048"/>
                <a:gd name="T10" fmla="*/ 304 w 560"/>
                <a:gd name="T11" fmla="*/ 744 h 1048"/>
                <a:gd name="T12" fmla="*/ 304 w 560"/>
                <a:gd name="T13" fmla="*/ 456 h 1048"/>
                <a:gd name="T14" fmla="*/ 352 w 560"/>
                <a:gd name="T15" fmla="*/ 168 h 1048"/>
                <a:gd name="T16" fmla="*/ 544 w 560"/>
                <a:gd name="T17" fmla="*/ 24 h 10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0"/>
                <a:gd name="T28" fmla="*/ 0 h 1048"/>
                <a:gd name="T29" fmla="*/ 560 w 560"/>
                <a:gd name="T30" fmla="*/ 1048 h 10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0" h="1048">
                  <a:moveTo>
                    <a:pt x="544" y="24"/>
                  </a:moveTo>
                  <a:cubicBezTo>
                    <a:pt x="528" y="8"/>
                    <a:pt x="328" y="0"/>
                    <a:pt x="256" y="72"/>
                  </a:cubicBezTo>
                  <a:cubicBezTo>
                    <a:pt x="184" y="144"/>
                    <a:pt x="120" y="328"/>
                    <a:pt x="112" y="456"/>
                  </a:cubicBezTo>
                  <a:cubicBezTo>
                    <a:pt x="104" y="584"/>
                    <a:pt x="224" y="744"/>
                    <a:pt x="208" y="840"/>
                  </a:cubicBezTo>
                  <a:cubicBezTo>
                    <a:pt x="192" y="936"/>
                    <a:pt x="0" y="1048"/>
                    <a:pt x="16" y="1032"/>
                  </a:cubicBezTo>
                  <a:cubicBezTo>
                    <a:pt x="32" y="1016"/>
                    <a:pt x="256" y="840"/>
                    <a:pt x="304" y="744"/>
                  </a:cubicBezTo>
                  <a:cubicBezTo>
                    <a:pt x="352" y="648"/>
                    <a:pt x="296" y="552"/>
                    <a:pt x="304" y="456"/>
                  </a:cubicBezTo>
                  <a:cubicBezTo>
                    <a:pt x="312" y="360"/>
                    <a:pt x="312" y="240"/>
                    <a:pt x="352" y="168"/>
                  </a:cubicBezTo>
                  <a:cubicBezTo>
                    <a:pt x="392" y="96"/>
                    <a:pt x="560" y="40"/>
                    <a:pt x="544" y="2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27" name="Freeform 49"/>
            <p:cNvSpPr>
              <a:spLocks/>
            </p:cNvSpPr>
            <p:nvPr/>
          </p:nvSpPr>
          <p:spPr bwMode="auto">
            <a:xfrm>
              <a:off x="3554" y="2887"/>
              <a:ext cx="510" cy="857"/>
            </a:xfrm>
            <a:custGeom>
              <a:avLst/>
              <a:gdLst>
                <a:gd name="T0" fmla="*/ 12 w 510"/>
                <a:gd name="T1" fmla="*/ 57 h 857"/>
                <a:gd name="T2" fmla="*/ 320 w 510"/>
                <a:gd name="T3" fmla="*/ 52 h 857"/>
                <a:gd name="T4" fmla="*/ 427 w 510"/>
                <a:gd name="T5" fmla="*/ 369 h 857"/>
                <a:gd name="T6" fmla="*/ 355 w 510"/>
                <a:gd name="T7" fmla="*/ 686 h 857"/>
                <a:gd name="T8" fmla="*/ 498 w 510"/>
                <a:gd name="T9" fmla="*/ 844 h 857"/>
                <a:gd name="T10" fmla="*/ 284 w 510"/>
                <a:gd name="T11" fmla="*/ 606 h 857"/>
                <a:gd name="T12" fmla="*/ 284 w 510"/>
                <a:gd name="T13" fmla="*/ 369 h 857"/>
                <a:gd name="T14" fmla="*/ 249 w 510"/>
                <a:gd name="T15" fmla="*/ 132 h 857"/>
                <a:gd name="T16" fmla="*/ 12 w 510"/>
                <a:gd name="T17" fmla="*/ 57 h 8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0"/>
                <a:gd name="T28" fmla="*/ 0 h 857"/>
                <a:gd name="T29" fmla="*/ 510 w 510"/>
                <a:gd name="T30" fmla="*/ 857 h 8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0" h="857">
                  <a:moveTo>
                    <a:pt x="12" y="57"/>
                  </a:moveTo>
                  <a:cubicBezTo>
                    <a:pt x="24" y="44"/>
                    <a:pt x="251" y="0"/>
                    <a:pt x="320" y="52"/>
                  </a:cubicBezTo>
                  <a:cubicBezTo>
                    <a:pt x="389" y="104"/>
                    <a:pt x="421" y="263"/>
                    <a:pt x="427" y="369"/>
                  </a:cubicBezTo>
                  <a:cubicBezTo>
                    <a:pt x="433" y="474"/>
                    <a:pt x="344" y="606"/>
                    <a:pt x="355" y="686"/>
                  </a:cubicBezTo>
                  <a:cubicBezTo>
                    <a:pt x="367" y="765"/>
                    <a:pt x="510" y="857"/>
                    <a:pt x="498" y="844"/>
                  </a:cubicBezTo>
                  <a:cubicBezTo>
                    <a:pt x="486" y="831"/>
                    <a:pt x="320" y="686"/>
                    <a:pt x="284" y="606"/>
                  </a:cubicBezTo>
                  <a:cubicBezTo>
                    <a:pt x="249" y="527"/>
                    <a:pt x="290" y="448"/>
                    <a:pt x="284" y="369"/>
                  </a:cubicBezTo>
                  <a:cubicBezTo>
                    <a:pt x="278" y="290"/>
                    <a:pt x="294" y="184"/>
                    <a:pt x="249" y="132"/>
                  </a:cubicBezTo>
                  <a:cubicBezTo>
                    <a:pt x="204" y="80"/>
                    <a:pt x="0" y="70"/>
                    <a:pt x="12" y="57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29266" name="Rectangle 50"/>
          <p:cNvSpPr>
            <a:spLocks noChangeArrowheads="1"/>
          </p:cNvSpPr>
          <p:nvPr/>
        </p:nvSpPr>
        <p:spPr bwMode="auto">
          <a:xfrm>
            <a:off x="1219200" y="2543175"/>
            <a:ext cx="7146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Turn around.  The freeway ramp is on the left.</a:t>
            </a:r>
          </a:p>
        </p:txBody>
      </p:sp>
      <p:sp>
        <p:nvSpPr>
          <p:cNvPr id="60424" name="Line 51"/>
          <p:cNvSpPr>
            <a:spLocks noChangeShapeType="1"/>
          </p:cNvSpPr>
          <p:nvPr/>
        </p:nvSpPr>
        <p:spPr bwMode="auto">
          <a:xfrm flipH="1">
            <a:off x="2971800" y="3124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Asking for Directions</a:t>
            </a:r>
          </a:p>
        </p:txBody>
      </p:sp>
      <p:sp>
        <p:nvSpPr>
          <p:cNvPr id="61443" name="Freeform 3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Freeform 5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6" name="Freeform 6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47" name="Group 7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1475" name="Group 8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1497" name="Rectangle 9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8" name="Rectangle 10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9" name="Oval 11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0" name="Oval 12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1" name="Rectangle 13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2" name="Rectangle 1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476" name="Group 15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1489" name="Oval 16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490" name="Group 17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1495" name="Oval 18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96" name="Oval 19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1491" name="Group 20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1493" name="Oval 21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494" name="Oval 22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1492" name="Line 23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477" name="Group 24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1478" name="Group 25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1481" name="Oval 26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482" name="Group 27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148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488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483" name="Group 30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148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486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1484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479" name="Freeform 34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80" name="Freeform 35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1448" name="Group 36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1457" name="Rectangle 37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8" name="Rectangle 38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9" name="Oval 39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0" name="Oval 40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461" name="Group 41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1473" name="Oval 4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4" name="Oval 4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462" name="Group 44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1471" name="Oval 4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2" name="Oval 4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463" name="Oval 47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4" name="Oval 48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5" name="Oval 49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6" name="Freeform 50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7" name="Freeform 51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8" name="Freeform 52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9" name="Line 53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0" name="Oval 54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49" name="Rectangle 55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Rectangle 56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Rectangle 57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Rectangle 58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53" name="Group 59"/>
          <p:cNvGrpSpPr>
            <a:grpSpLocks/>
          </p:cNvGrpSpPr>
          <p:nvPr/>
        </p:nvGrpSpPr>
        <p:grpSpPr bwMode="auto">
          <a:xfrm>
            <a:off x="4419600" y="4191000"/>
            <a:ext cx="963613" cy="1112838"/>
            <a:chOff x="2784" y="2640"/>
            <a:chExt cx="607" cy="701"/>
          </a:xfrm>
        </p:grpSpPr>
        <p:sp>
          <p:nvSpPr>
            <p:cNvPr id="61455" name="Line 60"/>
            <p:cNvSpPr>
              <a:spLocks noChangeShapeType="1"/>
            </p:cNvSpPr>
            <p:nvPr/>
          </p:nvSpPr>
          <p:spPr bwMode="auto">
            <a:xfrm flipH="1" flipV="1">
              <a:off x="2784" y="2640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6" name="Text Box 61"/>
            <p:cNvSpPr txBox="1">
              <a:spLocks noChangeArrowheads="1"/>
            </p:cNvSpPr>
            <p:nvPr/>
          </p:nvSpPr>
          <p:spPr bwMode="auto">
            <a:xfrm>
              <a:off x="2784" y="2976"/>
              <a:ext cx="60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i="0"/>
                <a:t>Goal</a:t>
              </a:r>
            </a:p>
          </p:txBody>
        </p:sp>
      </p:grpSp>
      <p:sp>
        <p:nvSpPr>
          <p:cNvPr id="61454" name="Rectangle 62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reeform 2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3229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Best Route</a:t>
            </a:r>
          </a:p>
        </p:txBody>
      </p:sp>
      <p:sp>
        <p:nvSpPr>
          <p:cNvPr id="62468" name="Freeform 4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69" name="Freeform 5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2470" name="Group 6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2500" name="Group 7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2522" name="Rectangle 8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3" name="Rectangle 9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4" name="Oval 10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5" name="Oval 11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6" name="Rectangle 12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7" name="Rectangle 13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01" name="Group 14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2514" name="Oval 15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515" name="Group 16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2520" name="Oval 1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21" name="Oval 1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516" name="Group 19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2518" name="Oval 2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19" name="Oval 2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517" name="Line 22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502" name="Group 23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2503" name="Group 24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2506" name="Oval 25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2507" name="Group 26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2512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513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508" name="Group 29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251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51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509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504" name="Freeform 33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5" name="Freeform 34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2471" name="Group 35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2482" name="Rectangle 36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3" name="Rectangle 37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4" name="Oval 38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5" name="Oval 39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486" name="Group 40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2498" name="Oval 4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9" name="Oval 4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487" name="Group 43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2496" name="Oval 4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7" name="Oval 4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88" name="Oval 46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9" name="Oval 47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0" name="Oval 48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1" name="Freeform 49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2" name="Freeform 50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3" name="Freeform 51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4" name="Line 52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5" name="Oval 53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472" name="Rectangle 54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Rectangle 55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Rectangle 56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Freeform 57"/>
          <p:cNvSpPr>
            <a:spLocks/>
          </p:cNvSpPr>
          <p:nvPr/>
        </p:nvSpPr>
        <p:spPr bwMode="auto">
          <a:xfrm>
            <a:off x="3848100" y="3429000"/>
            <a:ext cx="2563813" cy="609600"/>
          </a:xfrm>
          <a:custGeom>
            <a:avLst/>
            <a:gdLst>
              <a:gd name="T0" fmla="*/ 552 w 1615"/>
              <a:gd name="T1" fmla="*/ 0 h 384"/>
              <a:gd name="T2" fmla="*/ 888 w 1615"/>
              <a:gd name="T3" fmla="*/ 48 h 384"/>
              <a:gd name="T4" fmla="*/ 1592 w 1615"/>
              <a:gd name="T5" fmla="*/ 104 h 384"/>
              <a:gd name="T6" fmla="*/ 752 w 1615"/>
              <a:gd name="T7" fmla="*/ 176 h 384"/>
              <a:gd name="T8" fmla="*/ 168 w 1615"/>
              <a:gd name="T9" fmla="*/ 144 h 384"/>
              <a:gd name="T10" fmla="*/ 24 w 1615"/>
              <a:gd name="T11" fmla="*/ 192 h 384"/>
              <a:gd name="T12" fmla="*/ 312 w 1615"/>
              <a:gd name="T13" fmla="*/ 384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5"/>
              <a:gd name="T22" fmla="*/ 0 h 384"/>
              <a:gd name="T23" fmla="*/ 1615 w 1615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5" h="384">
                <a:moveTo>
                  <a:pt x="552" y="0"/>
                </a:moveTo>
                <a:cubicBezTo>
                  <a:pt x="608" y="8"/>
                  <a:pt x="715" y="31"/>
                  <a:pt x="888" y="48"/>
                </a:cubicBezTo>
                <a:cubicBezTo>
                  <a:pt x="1061" y="65"/>
                  <a:pt x="1615" y="83"/>
                  <a:pt x="1592" y="104"/>
                </a:cubicBezTo>
                <a:cubicBezTo>
                  <a:pt x="1569" y="125"/>
                  <a:pt x="989" y="169"/>
                  <a:pt x="752" y="176"/>
                </a:cubicBezTo>
                <a:cubicBezTo>
                  <a:pt x="515" y="183"/>
                  <a:pt x="289" y="141"/>
                  <a:pt x="168" y="144"/>
                </a:cubicBezTo>
                <a:cubicBezTo>
                  <a:pt x="47" y="147"/>
                  <a:pt x="0" y="152"/>
                  <a:pt x="24" y="192"/>
                </a:cubicBezTo>
                <a:cubicBezTo>
                  <a:pt x="48" y="232"/>
                  <a:pt x="180" y="308"/>
                  <a:pt x="312" y="384"/>
                </a:cubicBezTo>
              </a:path>
            </a:pathLst>
          </a:custGeom>
          <a:noFill/>
          <a:ln w="76200" cap="flat" cmpd="sng">
            <a:solidFill>
              <a:srgbClr val="00CC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6" name="Rectangle 58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77" name="Group 59"/>
          <p:cNvGrpSpPr>
            <a:grpSpLocks/>
          </p:cNvGrpSpPr>
          <p:nvPr/>
        </p:nvGrpSpPr>
        <p:grpSpPr bwMode="auto">
          <a:xfrm>
            <a:off x="4419600" y="4191000"/>
            <a:ext cx="963613" cy="1112838"/>
            <a:chOff x="2784" y="2640"/>
            <a:chExt cx="607" cy="701"/>
          </a:xfrm>
        </p:grpSpPr>
        <p:sp>
          <p:nvSpPr>
            <p:cNvPr id="62480" name="Line 60"/>
            <p:cNvSpPr>
              <a:spLocks noChangeShapeType="1"/>
            </p:cNvSpPr>
            <p:nvPr/>
          </p:nvSpPr>
          <p:spPr bwMode="auto">
            <a:xfrm flipH="1" flipV="1">
              <a:off x="2784" y="2640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1" name="Text Box 61"/>
            <p:cNvSpPr txBox="1">
              <a:spLocks noChangeArrowheads="1"/>
            </p:cNvSpPr>
            <p:nvPr/>
          </p:nvSpPr>
          <p:spPr bwMode="auto">
            <a:xfrm>
              <a:off x="2784" y="2976"/>
              <a:ext cx="60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i="0"/>
                <a:t>Goal</a:t>
              </a:r>
            </a:p>
          </p:txBody>
        </p:sp>
      </p:grpSp>
      <p:sp>
        <p:nvSpPr>
          <p:cNvPr id="62478" name="Rectangle 62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Oval 63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reeform 2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33315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Best Route to Any Goal</a:t>
            </a:r>
          </a:p>
        </p:txBody>
      </p:sp>
      <p:sp>
        <p:nvSpPr>
          <p:cNvPr id="63492" name="Freeform 4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3494" name="Group 6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3544" name="Group 7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3566" name="Rectangle 8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67" name="Rectangle 9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68" name="Oval 10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69" name="Oval 11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0" name="Rectangle 12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1" name="Rectangle 13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45" name="Group 14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3558" name="Oval 15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559" name="Group 16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3564" name="Oval 1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65" name="Oval 1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560" name="Group 19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3562" name="Oval 2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63" name="Oval 2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561" name="Line 22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546" name="Group 23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3547" name="Group 24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3550" name="Oval 25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3551" name="Group 26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3556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355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552" name="Group 29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3554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355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3553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548" name="Freeform 33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49" name="Freeform 34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3495" name="Group 35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3526" name="Rectangle 36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7" name="Rectangle 37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8" name="Oval 38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9" name="Oval 39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530" name="Group 40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3542" name="Oval 4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43" name="Oval 4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31" name="Group 43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3540" name="Oval 4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41" name="Oval 4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32" name="Oval 46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3" name="Oval 47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4" name="Oval 48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5" name="Freeform 49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6" name="Freeform 50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7" name="Freeform 51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8" name="Line 52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9" name="Oval 53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496" name="Rectangle 54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Rectangle 55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Rectangle 56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499" name="Group 57"/>
          <p:cNvGrpSpPr>
            <a:grpSpLocks/>
          </p:cNvGrpSpPr>
          <p:nvPr/>
        </p:nvGrpSpPr>
        <p:grpSpPr bwMode="auto">
          <a:xfrm rot="292292">
            <a:off x="4876800" y="4343400"/>
            <a:ext cx="838200" cy="744538"/>
            <a:chOff x="2256" y="1584"/>
            <a:chExt cx="1059" cy="912"/>
          </a:xfrm>
        </p:grpSpPr>
        <p:sp>
          <p:nvSpPr>
            <p:cNvPr id="63506" name="Freeform 5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Rectangle 5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8" name="Rectangle 6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9" name="Rectangle 6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0" name="Rectangle 6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1" name="Oval 6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2" name="AutoShape 6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3" name="AutoShape 6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4" name="Oval 6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5" name="AutoShape 6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516" name="Group 6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3524" name="Oval 6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5" name="Oval 7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17" name="Group 7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3522" name="Oval 7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23" name="Oval 7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18" name="Oval 7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9" name="Oval 7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0" name="Oval 7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1" name="Oval 7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500" name="Line 78"/>
          <p:cNvSpPr>
            <a:spLocks noChangeShapeType="1"/>
          </p:cNvSpPr>
          <p:nvPr/>
        </p:nvSpPr>
        <p:spPr bwMode="auto">
          <a:xfrm flipH="1">
            <a:off x="4191000" y="4876800"/>
            <a:ext cx="533400" cy="1524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Line 79"/>
          <p:cNvSpPr>
            <a:spLocks noChangeShapeType="1"/>
          </p:cNvSpPr>
          <p:nvPr/>
        </p:nvSpPr>
        <p:spPr bwMode="auto">
          <a:xfrm flipV="1">
            <a:off x="5715000" y="4191000"/>
            <a:ext cx="533400" cy="1524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2" name="Freeform 80"/>
          <p:cNvSpPr>
            <a:spLocks/>
          </p:cNvSpPr>
          <p:nvPr/>
        </p:nvSpPr>
        <p:spPr bwMode="auto">
          <a:xfrm>
            <a:off x="3848100" y="3429000"/>
            <a:ext cx="2563813" cy="609600"/>
          </a:xfrm>
          <a:custGeom>
            <a:avLst/>
            <a:gdLst>
              <a:gd name="T0" fmla="*/ 552 w 1615"/>
              <a:gd name="T1" fmla="*/ 0 h 384"/>
              <a:gd name="T2" fmla="*/ 888 w 1615"/>
              <a:gd name="T3" fmla="*/ 48 h 384"/>
              <a:gd name="T4" fmla="*/ 1592 w 1615"/>
              <a:gd name="T5" fmla="*/ 104 h 384"/>
              <a:gd name="T6" fmla="*/ 752 w 1615"/>
              <a:gd name="T7" fmla="*/ 176 h 384"/>
              <a:gd name="T8" fmla="*/ 168 w 1615"/>
              <a:gd name="T9" fmla="*/ 144 h 384"/>
              <a:gd name="T10" fmla="*/ 24 w 1615"/>
              <a:gd name="T11" fmla="*/ 192 h 384"/>
              <a:gd name="T12" fmla="*/ 312 w 1615"/>
              <a:gd name="T13" fmla="*/ 384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5"/>
              <a:gd name="T22" fmla="*/ 0 h 384"/>
              <a:gd name="T23" fmla="*/ 1615 w 1615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5" h="384">
                <a:moveTo>
                  <a:pt x="552" y="0"/>
                </a:moveTo>
                <a:cubicBezTo>
                  <a:pt x="608" y="8"/>
                  <a:pt x="715" y="31"/>
                  <a:pt x="888" y="48"/>
                </a:cubicBezTo>
                <a:cubicBezTo>
                  <a:pt x="1061" y="65"/>
                  <a:pt x="1615" y="83"/>
                  <a:pt x="1592" y="104"/>
                </a:cubicBezTo>
                <a:cubicBezTo>
                  <a:pt x="1569" y="125"/>
                  <a:pt x="989" y="169"/>
                  <a:pt x="752" y="176"/>
                </a:cubicBezTo>
                <a:cubicBezTo>
                  <a:pt x="515" y="183"/>
                  <a:pt x="289" y="141"/>
                  <a:pt x="168" y="144"/>
                </a:cubicBezTo>
                <a:cubicBezTo>
                  <a:pt x="47" y="147"/>
                  <a:pt x="0" y="152"/>
                  <a:pt x="24" y="192"/>
                </a:cubicBezTo>
                <a:cubicBezTo>
                  <a:pt x="48" y="232"/>
                  <a:pt x="180" y="308"/>
                  <a:pt x="312" y="384"/>
                </a:cubicBezTo>
              </a:path>
            </a:pathLst>
          </a:custGeom>
          <a:noFill/>
          <a:ln w="76200" cap="flat" cmpd="sng">
            <a:solidFill>
              <a:srgbClr val="00CC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3" name="Oval 81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4" name="Rectangle 82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Rectangle 83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reeform 2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3433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Disregarding Advice is Bad</a:t>
            </a:r>
          </a:p>
        </p:txBody>
      </p:sp>
      <p:sp>
        <p:nvSpPr>
          <p:cNvPr id="64516" name="Freeform 4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7" name="Freeform 5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518" name="Group 6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4580" name="Rectangle 7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1" name="Rectangle 8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2" name="Oval 9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3" name="Oval 10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4584" name="Group 11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4596" name="Oval 1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97" name="Oval 1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85" name="Group 14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4594" name="Oval 1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95" name="Oval 1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86" name="Oval 17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7" name="Oval 18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8" name="Oval 19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89" name="Freeform 20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0" name="Freeform 21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1" name="Freeform 22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2" name="Line 23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93" name="Oval 24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19" name="Rectangle 25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26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Rectangle 27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Freeform 28"/>
          <p:cNvSpPr>
            <a:spLocks/>
          </p:cNvSpPr>
          <p:nvPr/>
        </p:nvSpPr>
        <p:spPr bwMode="auto">
          <a:xfrm>
            <a:off x="2154238" y="3221038"/>
            <a:ext cx="4286250" cy="817562"/>
          </a:xfrm>
          <a:custGeom>
            <a:avLst/>
            <a:gdLst>
              <a:gd name="T0" fmla="*/ 1571 w 2700"/>
              <a:gd name="T1" fmla="*/ 131 h 515"/>
              <a:gd name="T2" fmla="*/ 1091 w 2700"/>
              <a:gd name="T3" fmla="*/ 131 h 515"/>
              <a:gd name="T4" fmla="*/ 563 w 2700"/>
              <a:gd name="T5" fmla="*/ 131 h 515"/>
              <a:gd name="T6" fmla="*/ 235 w 2700"/>
              <a:gd name="T7" fmla="*/ 163 h 515"/>
              <a:gd name="T8" fmla="*/ 707 w 2700"/>
              <a:gd name="T9" fmla="*/ 227 h 515"/>
              <a:gd name="T10" fmla="*/ 563 w 2700"/>
              <a:gd name="T11" fmla="*/ 275 h 515"/>
              <a:gd name="T12" fmla="*/ 227 w 2700"/>
              <a:gd name="T13" fmla="*/ 227 h 515"/>
              <a:gd name="T14" fmla="*/ 75 w 2700"/>
              <a:gd name="T15" fmla="*/ 139 h 515"/>
              <a:gd name="T16" fmla="*/ 675 w 2700"/>
              <a:gd name="T17" fmla="*/ 43 h 515"/>
              <a:gd name="T18" fmla="*/ 1283 w 2700"/>
              <a:gd name="T19" fmla="*/ 35 h 515"/>
              <a:gd name="T20" fmla="*/ 1667 w 2700"/>
              <a:gd name="T21" fmla="*/ 35 h 515"/>
              <a:gd name="T22" fmla="*/ 2651 w 2700"/>
              <a:gd name="T23" fmla="*/ 243 h 515"/>
              <a:gd name="T24" fmla="*/ 1963 w 2700"/>
              <a:gd name="T25" fmla="*/ 299 h 515"/>
              <a:gd name="T26" fmla="*/ 1571 w 2700"/>
              <a:gd name="T27" fmla="*/ 275 h 515"/>
              <a:gd name="T28" fmla="*/ 1187 w 2700"/>
              <a:gd name="T29" fmla="*/ 275 h 515"/>
              <a:gd name="T30" fmla="*/ 1091 w 2700"/>
              <a:gd name="T31" fmla="*/ 323 h 515"/>
              <a:gd name="T32" fmla="*/ 1379 w 2700"/>
              <a:gd name="T33" fmla="*/ 515 h 5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00"/>
              <a:gd name="T52" fmla="*/ 0 h 515"/>
              <a:gd name="T53" fmla="*/ 2700 w 2700"/>
              <a:gd name="T54" fmla="*/ 515 h 51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00" h="515">
                <a:moveTo>
                  <a:pt x="1571" y="131"/>
                </a:moveTo>
                <a:cubicBezTo>
                  <a:pt x="1415" y="131"/>
                  <a:pt x="1259" y="131"/>
                  <a:pt x="1091" y="131"/>
                </a:cubicBezTo>
                <a:cubicBezTo>
                  <a:pt x="923" y="131"/>
                  <a:pt x="706" y="126"/>
                  <a:pt x="563" y="131"/>
                </a:cubicBezTo>
                <a:cubicBezTo>
                  <a:pt x="420" y="136"/>
                  <a:pt x="211" y="147"/>
                  <a:pt x="235" y="163"/>
                </a:cubicBezTo>
                <a:cubicBezTo>
                  <a:pt x="259" y="179"/>
                  <a:pt x="652" y="208"/>
                  <a:pt x="707" y="227"/>
                </a:cubicBezTo>
                <a:cubicBezTo>
                  <a:pt x="762" y="246"/>
                  <a:pt x="643" y="275"/>
                  <a:pt x="563" y="275"/>
                </a:cubicBezTo>
                <a:cubicBezTo>
                  <a:pt x="483" y="275"/>
                  <a:pt x="308" y="250"/>
                  <a:pt x="227" y="227"/>
                </a:cubicBezTo>
                <a:cubicBezTo>
                  <a:pt x="146" y="204"/>
                  <a:pt x="0" y="170"/>
                  <a:pt x="75" y="139"/>
                </a:cubicBezTo>
                <a:cubicBezTo>
                  <a:pt x="150" y="108"/>
                  <a:pt x="474" y="60"/>
                  <a:pt x="675" y="43"/>
                </a:cubicBezTo>
                <a:cubicBezTo>
                  <a:pt x="876" y="26"/>
                  <a:pt x="1118" y="36"/>
                  <a:pt x="1283" y="35"/>
                </a:cubicBezTo>
                <a:cubicBezTo>
                  <a:pt x="1448" y="34"/>
                  <a:pt x="1439" y="0"/>
                  <a:pt x="1667" y="35"/>
                </a:cubicBezTo>
                <a:cubicBezTo>
                  <a:pt x="1895" y="70"/>
                  <a:pt x="2602" y="199"/>
                  <a:pt x="2651" y="243"/>
                </a:cubicBezTo>
                <a:cubicBezTo>
                  <a:pt x="2700" y="287"/>
                  <a:pt x="2143" y="294"/>
                  <a:pt x="1963" y="299"/>
                </a:cubicBezTo>
                <a:cubicBezTo>
                  <a:pt x="1783" y="304"/>
                  <a:pt x="1700" y="279"/>
                  <a:pt x="1571" y="275"/>
                </a:cubicBezTo>
                <a:cubicBezTo>
                  <a:pt x="1442" y="271"/>
                  <a:pt x="1267" y="267"/>
                  <a:pt x="1187" y="275"/>
                </a:cubicBezTo>
                <a:cubicBezTo>
                  <a:pt x="1107" y="283"/>
                  <a:pt x="1059" y="283"/>
                  <a:pt x="1091" y="323"/>
                </a:cubicBezTo>
                <a:cubicBezTo>
                  <a:pt x="1123" y="363"/>
                  <a:pt x="1251" y="439"/>
                  <a:pt x="1379" y="515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3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2232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/>
              <a:t>Extra U-turn</a:t>
            </a:r>
          </a:p>
        </p:txBody>
      </p:sp>
      <p:sp>
        <p:nvSpPr>
          <p:cNvPr id="64524" name="Rectangle 30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25" name="Group 31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4552" name="Group 32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4574" name="Rectangle 33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5" name="Rectangle 34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6" name="Oval 35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7" name="Oval 36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8" name="Rectangle 37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79" name="Rectangle 38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53" name="Group 39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4566" name="Oval 40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567" name="Group 41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4572" name="Oval 4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73" name="Oval 4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4568" name="Group 44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4570" name="Oval 4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71" name="Oval 4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569" name="Line 47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4554" name="Group 48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4555" name="Group 49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4558" name="Oval 50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4559" name="Group 51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4564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45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560" name="Group 54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4562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4563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4561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556" name="Freeform 58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7" name="Freeform 59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4526" name="Oval 60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Rectangle 61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528" name="Group 62"/>
          <p:cNvGrpSpPr>
            <a:grpSpLocks/>
          </p:cNvGrpSpPr>
          <p:nvPr/>
        </p:nvGrpSpPr>
        <p:grpSpPr bwMode="auto">
          <a:xfrm>
            <a:off x="4191000" y="4191000"/>
            <a:ext cx="2057400" cy="896938"/>
            <a:chOff x="2688" y="2688"/>
            <a:chExt cx="1296" cy="565"/>
          </a:xfrm>
        </p:grpSpPr>
        <p:grpSp>
          <p:nvGrpSpPr>
            <p:cNvPr id="64529" name="Group 63"/>
            <p:cNvGrpSpPr>
              <a:grpSpLocks/>
            </p:cNvGrpSpPr>
            <p:nvPr/>
          </p:nvGrpSpPr>
          <p:grpSpPr bwMode="auto">
            <a:xfrm rot="292292">
              <a:off x="3120" y="2784"/>
              <a:ext cx="528" cy="469"/>
              <a:chOff x="2256" y="1584"/>
              <a:chExt cx="1059" cy="912"/>
            </a:xfrm>
          </p:grpSpPr>
          <p:sp>
            <p:nvSpPr>
              <p:cNvPr id="64532" name="Freeform 64"/>
              <p:cNvSpPr>
                <a:spLocks/>
              </p:cNvSpPr>
              <p:nvPr/>
            </p:nvSpPr>
            <p:spPr bwMode="auto">
              <a:xfrm>
                <a:off x="2496" y="1824"/>
                <a:ext cx="144" cy="448"/>
              </a:xfrm>
              <a:custGeom>
                <a:avLst/>
                <a:gdLst>
                  <a:gd name="T0" fmla="*/ 528 w 528"/>
                  <a:gd name="T1" fmla="*/ 384 h 448"/>
                  <a:gd name="T2" fmla="*/ 96 w 528"/>
                  <a:gd name="T3" fmla="*/ 384 h 448"/>
                  <a:gd name="T4" fmla="*/ 0 w 528"/>
                  <a:gd name="T5" fmla="*/ 0 h 448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448"/>
                  <a:gd name="T11" fmla="*/ 528 w 528"/>
                  <a:gd name="T12" fmla="*/ 448 h 4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448">
                    <a:moveTo>
                      <a:pt x="528" y="384"/>
                    </a:moveTo>
                    <a:cubicBezTo>
                      <a:pt x="356" y="416"/>
                      <a:pt x="184" y="448"/>
                      <a:pt x="96" y="384"/>
                    </a:cubicBezTo>
                    <a:cubicBezTo>
                      <a:pt x="8" y="320"/>
                      <a:pt x="4" y="160"/>
                      <a:pt x="0" y="0"/>
                    </a:cubicBezTo>
                  </a:path>
                </a:pathLst>
              </a:custGeom>
              <a:noFill/>
              <a:ln w="57150" cmpd="sng">
                <a:solidFill>
                  <a:schemeClr val="bg2"/>
                </a:solidFill>
                <a:round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3" name="Rectangle 65"/>
              <p:cNvSpPr>
                <a:spLocks noChangeArrowheads="1"/>
              </p:cNvSpPr>
              <p:nvPr/>
            </p:nvSpPr>
            <p:spPr bwMode="auto">
              <a:xfrm rot="1879721">
                <a:off x="2304" y="1968"/>
                <a:ext cx="38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4" name="Rectangle 66"/>
              <p:cNvSpPr>
                <a:spLocks noChangeArrowheads="1"/>
              </p:cNvSpPr>
              <p:nvPr/>
            </p:nvSpPr>
            <p:spPr bwMode="auto">
              <a:xfrm rot="-2120236">
                <a:off x="2880" y="2016"/>
                <a:ext cx="38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5" name="Rectangle 67"/>
              <p:cNvSpPr>
                <a:spLocks noChangeArrowheads="1"/>
              </p:cNvSpPr>
              <p:nvPr/>
            </p:nvSpPr>
            <p:spPr bwMode="auto">
              <a:xfrm>
                <a:off x="2880" y="2208"/>
                <a:ext cx="4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6" name="Rectangle 68"/>
              <p:cNvSpPr>
                <a:spLocks noChangeArrowheads="1"/>
              </p:cNvSpPr>
              <p:nvPr/>
            </p:nvSpPr>
            <p:spPr bwMode="auto">
              <a:xfrm>
                <a:off x="2640" y="2256"/>
                <a:ext cx="4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7" name="Oval 69"/>
              <p:cNvSpPr>
                <a:spLocks noChangeArrowheads="1"/>
              </p:cNvSpPr>
              <p:nvPr/>
            </p:nvSpPr>
            <p:spPr bwMode="auto">
              <a:xfrm>
                <a:off x="2544" y="2016"/>
                <a:ext cx="480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8" name="AutoShape 70"/>
              <p:cNvSpPr>
                <a:spLocks noChangeArrowheads="1"/>
              </p:cNvSpPr>
              <p:nvPr/>
            </p:nvSpPr>
            <p:spPr bwMode="auto">
              <a:xfrm rot="-2069312">
                <a:off x="2544" y="1584"/>
                <a:ext cx="192" cy="288"/>
              </a:xfrm>
              <a:prstGeom prst="moon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9" name="AutoShape 71"/>
              <p:cNvSpPr>
                <a:spLocks noChangeArrowheads="1"/>
              </p:cNvSpPr>
              <p:nvPr/>
            </p:nvSpPr>
            <p:spPr bwMode="auto">
              <a:xfrm rot="2069312" flipH="1">
                <a:off x="2832" y="1584"/>
                <a:ext cx="192" cy="288"/>
              </a:xfrm>
              <a:prstGeom prst="moon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0" name="Oval 72"/>
              <p:cNvSpPr>
                <a:spLocks noChangeArrowheads="1"/>
              </p:cNvSpPr>
              <p:nvPr/>
            </p:nvSpPr>
            <p:spPr bwMode="auto">
              <a:xfrm>
                <a:off x="2592" y="16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1" name="AutoShape 73"/>
              <p:cNvSpPr>
                <a:spLocks noChangeArrowheads="1"/>
              </p:cNvSpPr>
              <p:nvPr/>
            </p:nvSpPr>
            <p:spPr bwMode="auto">
              <a:xfrm rot="-5149774">
                <a:off x="2736" y="1872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542" name="Group 74"/>
              <p:cNvGrpSpPr>
                <a:grpSpLocks/>
              </p:cNvGrpSpPr>
              <p:nvPr/>
            </p:nvGrpSpPr>
            <p:grpSpPr bwMode="auto">
              <a:xfrm>
                <a:off x="2640" y="1728"/>
                <a:ext cx="144" cy="144"/>
                <a:chOff x="3744" y="1776"/>
                <a:chExt cx="336" cy="336"/>
              </a:xfrm>
            </p:grpSpPr>
            <p:sp>
              <p:nvSpPr>
                <p:cNvPr id="64550" name="Oval 75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51" name="Oval 76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4543" name="Group 77"/>
              <p:cNvGrpSpPr>
                <a:grpSpLocks/>
              </p:cNvGrpSpPr>
              <p:nvPr/>
            </p:nvGrpSpPr>
            <p:grpSpPr bwMode="auto">
              <a:xfrm>
                <a:off x="2832" y="1728"/>
                <a:ext cx="144" cy="144"/>
                <a:chOff x="3744" y="1776"/>
                <a:chExt cx="336" cy="336"/>
              </a:xfrm>
            </p:grpSpPr>
            <p:sp>
              <p:nvSpPr>
                <p:cNvPr id="64548" name="Oval 78"/>
                <p:cNvSpPr>
                  <a:spLocks noChangeArrowheads="1"/>
                </p:cNvSpPr>
                <p:nvPr/>
              </p:nvSpPr>
              <p:spPr bwMode="auto">
                <a:xfrm>
                  <a:off x="3744" y="1776"/>
                  <a:ext cx="336" cy="3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49" name="Oval 79"/>
                <p:cNvSpPr>
                  <a:spLocks noChangeArrowheads="1"/>
                </p:cNvSpPr>
                <p:nvPr/>
              </p:nvSpPr>
              <p:spPr bwMode="auto">
                <a:xfrm>
                  <a:off x="3840" y="1872"/>
                  <a:ext cx="192" cy="19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544" name="Oval 80"/>
              <p:cNvSpPr>
                <a:spLocks noChangeArrowheads="1"/>
              </p:cNvSpPr>
              <p:nvPr/>
            </p:nvSpPr>
            <p:spPr bwMode="auto">
              <a:xfrm rot="1722357">
                <a:off x="2448" y="2352"/>
                <a:ext cx="240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5" name="Oval 81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40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6" name="Oval 82"/>
              <p:cNvSpPr>
                <a:spLocks noChangeArrowheads="1"/>
              </p:cNvSpPr>
              <p:nvPr/>
            </p:nvSpPr>
            <p:spPr bwMode="auto">
              <a:xfrm rot="-1373433">
                <a:off x="3171" y="1890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7" name="Oval 83"/>
              <p:cNvSpPr>
                <a:spLocks noChangeArrowheads="1"/>
              </p:cNvSpPr>
              <p:nvPr/>
            </p:nvSpPr>
            <p:spPr bwMode="auto">
              <a:xfrm rot="-1373433">
                <a:off x="2256" y="182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30" name="Line 84"/>
            <p:cNvSpPr>
              <a:spLocks noChangeShapeType="1"/>
            </p:cNvSpPr>
            <p:nvPr/>
          </p:nvSpPr>
          <p:spPr bwMode="auto">
            <a:xfrm flipH="1">
              <a:off x="2688" y="3120"/>
              <a:ext cx="33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31" name="Line 85"/>
            <p:cNvSpPr>
              <a:spLocks noChangeShapeType="1"/>
            </p:cNvSpPr>
            <p:nvPr/>
          </p:nvSpPr>
          <p:spPr bwMode="auto">
            <a:xfrm flipV="1">
              <a:off x="3648" y="2688"/>
              <a:ext cx="336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Helpful A Priori Advice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457200" y="5410200"/>
            <a:ext cx="8458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i="0" dirty="0"/>
              <a:t>…so </a:t>
            </a:r>
            <a:r>
              <a:rPr lang="en-US" b="0" i="0" dirty="0">
                <a:solidFill>
                  <a:schemeClr val="hlink"/>
                </a:solidFill>
              </a:rPr>
              <a:t>fixed</a:t>
            </a:r>
            <a:r>
              <a:rPr lang="en-US" b="0" i="0" dirty="0"/>
              <a:t> advice can help you reach a </a:t>
            </a:r>
            <a:r>
              <a:rPr lang="en-US" b="0" i="0" dirty="0">
                <a:solidFill>
                  <a:schemeClr val="hlink"/>
                </a:solidFill>
              </a:rPr>
              <a:t>hidden</a:t>
            </a:r>
            <a:r>
              <a:rPr lang="en-US" b="0" i="0" dirty="0"/>
              <a:t> goal</a:t>
            </a:r>
          </a:p>
          <a:p>
            <a:r>
              <a:rPr lang="en-US" b="0" i="0" dirty="0">
                <a:solidFill>
                  <a:schemeClr val="hlink"/>
                </a:solidFill>
              </a:rPr>
              <a:t>without</a:t>
            </a:r>
            <a:r>
              <a:rPr lang="en-US" b="0" i="0" dirty="0"/>
              <a:t> circles, evasions, or magic.</a:t>
            </a:r>
          </a:p>
        </p:txBody>
      </p:sp>
      <p:sp>
        <p:nvSpPr>
          <p:cNvPr id="65540" name="Freeform 4"/>
          <p:cNvSpPr>
            <a:spLocks/>
          </p:cNvSpPr>
          <p:nvPr/>
        </p:nvSpPr>
        <p:spPr bwMode="auto">
          <a:xfrm>
            <a:off x="838200" y="3403600"/>
            <a:ext cx="5486400" cy="1676400"/>
          </a:xfrm>
          <a:custGeom>
            <a:avLst/>
            <a:gdLst>
              <a:gd name="T0" fmla="*/ 3456 w 3456"/>
              <a:gd name="T1" fmla="*/ 112 h 1056"/>
              <a:gd name="T2" fmla="*/ 2664 w 3456"/>
              <a:gd name="T3" fmla="*/ 48 h 1056"/>
              <a:gd name="T4" fmla="*/ 2040 w 3456"/>
              <a:gd name="T5" fmla="*/ 0 h 1056"/>
              <a:gd name="T6" fmla="*/ 1032 w 3456"/>
              <a:gd name="T7" fmla="*/ 48 h 1056"/>
              <a:gd name="T8" fmla="*/ 1560 w 3456"/>
              <a:gd name="T9" fmla="*/ 144 h 1056"/>
              <a:gd name="T10" fmla="*/ 408 w 3456"/>
              <a:gd name="T11" fmla="*/ 240 h 1056"/>
              <a:gd name="T12" fmla="*/ 936 w 3456"/>
              <a:gd name="T13" fmla="*/ 336 h 1056"/>
              <a:gd name="T14" fmla="*/ 168 w 3456"/>
              <a:gd name="T15" fmla="*/ 432 h 1056"/>
              <a:gd name="T16" fmla="*/ 792 w 3456"/>
              <a:gd name="T17" fmla="*/ 528 h 1056"/>
              <a:gd name="T18" fmla="*/ 24 w 3456"/>
              <a:gd name="T19" fmla="*/ 624 h 1056"/>
              <a:gd name="T20" fmla="*/ 648 w 3456"/>
              <a:gd name="T21" fmla="*/ 720 h 1056"/>
              <a:gd name="T22" fmla="*/ 24 w 3456"/>
              <a:gd name="T23" fmla="*/ 864 h 1056"/>
              <a:gd name="T24" fmla="*/ 648 w 3456"/>
              <a:gd name="T25" fmla="*/ 912 h 1056"/>
              <a:gd name="T26" fmla="*/ 216 w 3456"/>
              <a:gd name="T27" fmla="*/ 1056 h 10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456"/>
              <a:gd name="T43" fmla="*/ 0 h 1056"/>
              <a:gd name="T44" fmla="*/ 3456 w 3456"/>
              <a:gd name="T45" fmla="*/ 1056 h 10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456" h="1056">
                <a:moveTo>
                  <a:pt x="3456" y="112"/>
                </a:moveTo>
                <a:cubicBezTo>
                  <a:pt x="3325" y="101"/>
                  <a:pt x="2900" y="67"/>
                  <a:pt x="2664" y="48"/>
                </a:cubicBezTo>
                <a:cubicBezTo>
                  <a:pt x="2428" y="29"/>
                  <a:pt x="2312" y="0"/>
                  <a:pt x="2040" y="0"/>
                </a:cubicBezTo>
                <a:cubicBezTo>
                  <a:pt x="1768" y="0"/>
                  <a:pt x="1112" y="24"/>
                  <a:pt x="1032" y="48"/>
                </a:cubicBezTo>
                <a:cubicBezTo>
                  <a:pt x="952" y="72"/>
                  <a:pt x="1664" y="112"/>
                  <a:pt x="1560" y="144"/>
                </a:cubicBezTo>
                <a:cubicBezTo>
                  <a:pt x="1456" y="176"/>
                  <a:pt x="512" y="208"/>
                  <a:pt x="408" y="240"/>
                </a:cubicBezTo>
                <a:cubicBezTo>
                  <a:pt x="304" y="272"/>
                  <a:pt x="976" y="304"/>
                  <a:pt x="936" y="336"/>
                </a:cubicBezTo>
                <a:cubicBezTo>
                  <a:pt x="896" y="368"/>
                  <a:pt x="192" y="400"/>
                  <a:pt x="168" y="432"/>
                </a:cubicBezTo>
                <a:cubicBezTo>
                  <a:pt x="144" y="464"/>
                  <a:pt x="816" y="496"/>
                  <a:pt x="792" y="528"/>
                </a:cubicBezTo>
                <a:cubicBezTo>
                  <a:pt x="768" y="560"/>
                  <a:pt x="48" y="592"/>
                  <a:pt x="24" y="624"/>
                </a:cubicBezTo>
                <a:cubicBezTo>
                  <a:pt x="0" y="656"/>
                  <a:pt x="648" y="680"/>
                  <a:pt x="648" y="720"/>
                </a:cubicBezTo>
                <a:cubicBezTo>
                  <a:pt x="648" y="760"/>
                  <a:pt x="24" y="832"/>
                  <a:pt x="24" y="864"/>
                </a:cubicBezTo>
                <a:cubicBezTo>
                  <a:pt x="24" y="896"/>
                  <a:pt x="616" y="880"/>
                  <a:pt x="648" y="912"/>
                </a:cubicBezTo>
                <a:cubicBezTo>
                  <a:pt x="680" y="944"/>
                  <a:pt x="448" y="1000"/>
                  <a:pt x="216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1" name="Freeform 5"/>
          <p:cNvSpPr>
            <a:spLocks/>
          </p:cNvSpPr>
          <p:nvPr/>
        </p:nvSpPr>
        <p:spPr bwMode="auto">
          <a:xfrm>
            <a:off x="1104900" y="2870200"/>
            <a:ext cx="7391400" cy="2286000"/>
          </a:xfrm>
          <a:custGeom>
            <a:avLst/>
            <a:gdLst>
              <a:gd name="T0" fmla="*/ 0 w 4224"/>
              <a:gd name="T1" fmla="*/ 1440 h 1440"/>
              <a:gd name="T2" fmla="*/ 960 w 4224"/>
              <a:gd name="T3" fmla="*/ 1200 h 1440"/>
              <a:gd name="T4" fmla="*/ 672 w 4224"/>
              <a:gd name="T5" fmla="*/ 1008 h 1440"/>
              <a:gd name="T6" fmla="*/ 1824 w 4224"/>
              <a:gd name="T7" fmla="*/ 768 h 1440"/>
              <a:gd name="T8" fmla="*/ 1632 w 4224"/>
              <a:gd name="T9" fmla="*/ 528 h 1440"/>
              <a:gd name="T10" fmla="*/ 2880 w 4224"/>
              <a:gd name="T11" fmla="*/ 480 h 1440"/>
              <a:gd name="T12" fmla="*/ 4224 w 4224"/>
              <a:gd name="T13" fmla="*/ 0 h 1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24"/>
              <a:gd name="T22" fmla="*/ 0 h 1440"/>
              <a:gd name="T23" fmla="*/ 4224 w 4224"/>
              <a:gd name="T24" fmla="*/ 1440 h 14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24" h="1440">
                <a:moveTo>
                  <a:pt x="0" y="1440"/>
                </a:moveTo>
                <a:cubicBezTo>
                  <a:pt x="424" y="1356"/>
                  <a:pt x="848" y="1272"/>
                  <a:pt x="960" y="1200"/>
                </a:cubicBezTo>
                <a:cubicBezTo>
                  <a:pt x="1072" y="1128"/>
                  <a:pt x="528" y="1080"/>
                  <a:pt x="672" y="1008"/>
                </a:cubicBezTo>
                <a:cubicBezTo>
                  <a:pt x="816" y="936"/>
                  <a:pt x="1664" y="848"/>
                  <a:pt x="1824" y="768"/>
                </a:cubicBezTo>
                <a:cubicBezTo>
                  <a:pt x="1984" y="688"/>
                  <a:pt x="1456" y="576"/>
                  <a:pt x="1632" y="528"/>
                </a:cubicBezTo>
                <a:cubicBezTo>
                  <a:pt x="1808" y="480"/>
                  <a:pt x="2448" y="568"/>
                  <a:pt x="2880" y="480"/>
                </a:cubicBezTo>
                <a:cubicBezTo>
                  <a:pt x="3312" y="392"/>
                  <a:pt x="3768" y="196"/>
                  <a:pt x="4224" y="0"/>
                </a:cubicBezTo>
              </a:path>
            </a:pathLst>
          </a:custGeom>
          <a:noFill/>
          <a:ln w="76200" cmpd="sng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2" name="Freeform 6"/>
          <p:cNvSpPr>
            <a:spLocks/>
          </p:cNvSpPr>
          <p:nvPr/>
        </p:nvSpPr>
        <p:spPr bwMode="auto">
          <a:xfrm>
            <a:off x="2743200" y="2514600"/>
            <a:ext cx="5600700" cy="914400"/>
          </a:xfrm>
          <a:custGeom>
            <a:avLst/>
            <a:gdLst>
              <a:gd name="T0" fmla="*/ 0 w 3528"/>
              <a:gd name="T1" fmla="*/ 576 h 576"/>
              <a:gd name="T2" fmla="*/ 696 w 3528"/>
              <a:gd name="T3" fmla="*/ 368 h 576"/>
              <a:gd name="T4" fmla="*/ 1512 w 3528"/>
              <a:gd name="T5" fmla="*/ 320 h 576"/>
              <a:gd name="T6" fmla="*/ 1032 w 3528"/>
              <a:gd name="T7" fmla="*/ 224 h 576"/>
              <a:gd name="T8" fmla="*/ 1992 w 3528"/>
              <a:gd name="T9" fmla="*/ 176 h 576"/>
              <a:gd name="T10" fmla="*/ 1560 w 3528"/>
              <a:gd name="T11" fmla="*/ 80 h 576"/>
              <a:gd name="T12" fmla="*/ 2472 w 3528"/>
              <a:gd name="T13" fmla="*/ 32 h 576"/>
              <a:gd name="T14" fmla="*/ 2952 w 3528"/>
              <a:gd name="T15" fmla="*/ 32 h 576"/>
              <a:gd name="T16" fmla="*/ 2184 w 3528"/>
              <a:gd name="T17" fmla="*/ 224 h 576"/>
              <a:gd name="T18" fmla="*/ 3096 w 3528"/>
              <a:gd name="T19" fmla="*/ 176 h 576"/>
              <a:gd name="T20" fmla="*/ 2568 w 3528"/>
              <a:gd name="T21" fmla="*/ 416 h 576"/>
              <a:gd name="T22" fmla="*/ 3528 w 3528"/>
              <a:gd name="T23" fmla="*/ 224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28"/>
              <a:gd name="T37" fmla="*/ 0 h 576"/>
              <a:gd name="T38" fmla="*/ 3528 w 3528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28" h="576">
                <a:moveTo>
                  <a:pt x="0" y="576"/>
                </a:moveTo>
                <a:cubicBezTo>
                  <a:pt x="115" y="541"/>
                  <a:pt x="444" y="411"/>
                  <a:pt x="696" y="368"/>
                </a:cubicBezTo>
                <a:cubicBezTo>
                  <a:pt x="948" y="325"/>
                  <a:pt x="1456" y="344"/>
                  <a:pt x="1512" y="320"/>
                </a:cubicBezTo>
                <a:cubicBezTo>
                  <a:pt x="1568" y="296"/>
                  <a:pt x="952" y="248"/>
                  <a:pt x="1032" y="224"/>
                </a:cubicBezTo>
                <a:cubicBezTo>
                  <a:pt x="1112" y="200"/>
                  <a:pt x="1904" y="200"/>
                  <a:pt x="1992" y="176"/>
                </a:cubicBezTo>
                <a:cubicBezTo>
                  <a:pt x="2080" y="152"/>
                  <a:pt x="1480" y="104"/>
                  <a:pt x="1560" y="80"/>
                </a:cubicBezTo>
                <a:cubicBezTo>
                  <a:pt x="1640" y="56"/>
                  <a:pt x="2240" y="40"/>
                  <a:pt x="2472" y="32"/>
                </a:cubicBezTo>
                <a:cubicBezTo>
                  <a:pt x="2704" y="24"/>
                  <a:pt x="3000" y="0"/>
                  <a:pt x="2952" y="32"/>
                </a:cubicBezTo>
                <a:cubicBezTo>
                  <a:pt x="2904" y="64"/>
                  <a:pt x="2160" y="200"/>
                  <a:pt x="2184" y="224"/>
                </a:cubicBezTo>
                <a:cubicBezTo>
                  <a:pt x="2208" y="248"/>
                  <a:pt x="3032" y="144"/>
                  <a:pt x="3096" y="176"/>
                </a:cubicBezTo>
                <a:cubicBezTo>
                  <a:pt x="3160" y="208"/>
                  <a:pt x="2496" y="408"/>
                  <a:pt x="2568" y="416"/>
                </a:cubicBezTo>
                <a:cubicBezTo>
                  <a:pt x="2640" y="424"/>
                  <a:pt x="3084" y="324"/>
                  <a:pt x="3528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5543" name="Group 7"/>
          <p:cNvGrpSpPr>
            <a:grpSpLocks/>
          </p:cNvGrpSpPr>
          <p:nvPr/>
        </p:nvGrpSpPr>
        <p:grpSpPr bwMode="auto">
          <a:xfrm>
            <a:off x="4762500" y="2706688"/>
            <a:ext cx="723900" cy="622300"/>
            <a:chOff x="2256" y="2448"/>
            <a:chExt cx="614" cy="528"/>
          </a:xfrm>
        </p:grpSpPr>
        <p:grpSp>
          <p:nvGrpSpPr>
            <p:cNvPr id="65570" name="Group 8"/>
            <p:cNvGrpSpPr>
              <a:grpSpLocks/>
            </p:cNvGrpSpPr>
            <p:nvPr/>
          </p:nvGrpSpPr>
          <p:grpSpPr bwMode="auto">
            <a:xfrm rot="-192448">
              <a:off x="2256" y="2544"/>
              <a:ext cx="528" cy="432"/>
              <a:chOff x="2208" y="2256"/>
              <a:chExt cx="1152" cy="720"/>
            </a:xfrm>
          </p:grpSpPr>
          <p:sp>
            <p:nvSpPr>
              <p:cNvPr id="65592" name="Rectangle 9"/>
              <p:cNvSpPr>
                <a:spLocks noChangeArrowheads="1"/>
              </p:cNvSpPr>
              <p:nvPr/>
            </p:nvSpPr>
            <p:spPr bwMode="auto">
              <a:xfrm>
                <a:off x="2208" y="2496"/>
                <a:ext cx="1152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3" name="Rectangle 10"/>
              <p:cNvSpPr>
                <a:spLocks noChangeArrowheads="1"/>
              </p:cNvSpPr>
              <p:nvPr/>
            </p:nvSpPr>
            <p:spPr bwMode="auto">
              <a:xfrm>
                <a:off x="2592" y="2256"/>
                <a:ext cx="768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4" name="Oval 11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5" name="Oval 12"/>
              <p:cNvSpPr>
                <a:spLocks noChangeArrowheads="1"/>
              </p:cNvSpPr>
              <p:nvPr/>
            </p:nvSpPr>
            <p:spPr bwMode="auto">
              <a:xfrm>
                <a:off x="2976" y="2688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6" name="Rectangle 13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97" name="Rectangle 1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88" cy="19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71" name="Group 15"/>
            <p:cNvGrpSpPr>
              <a:grpSpLocks/>
            </p:cNvGrpSpPr>
            <p:nvPr/>
          </p:nvGrpSpPr>
          <p:grpSpPr bwMode="auto">
            <a:xfrm>
              <a:off x="2400" y="2496"/>
              <a:ext cx="188" cy="214"/>
              <a:chOff x="4247" y="3360"/>
              <a:chExt cx="315" cy="358"/>
            </a:xfrm>
          </p:grpSpPr>
          <p:sp>
            <p:nvSpPr>
              <p:cNvPr id="65584" name="Oval 16"/>
              <p:cNvSpPr>
                <a:spLocks noChangeArrowheads="1"/>
              </p:cNvSpPr>
              <p:nvPr/>
            </p:nvSpPr>
            <p:spPr bwMode="auto">
              <a:xfrm>
                <a:off x="4247" y="3360"/>
                <a:ext cx="314" cy="358"/>
              </a:xfrm>
              <a:prstGeom prst="ellipse">
                <a:avLst/>
              </a:prstGeom>
              <a:solidFill>
                <a:srgbClr val="FF5050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5585" name="Group 17"/>
              <p:cNvGrpSpPr>
                <a:grpSpLocks/>
              </p:cNvGrpSpPr>
              <p:nvPr/>
            </p:nvGrpSpPr>
            <p:grpSpPr bwMode="auto">
              <a:xfrm rot="-3340723">
                <a:off x="4281" y="3439"/>
                <a:ext cx="118" cy="134"/>
                <a:chOff x="3801" y="3295"/>
                <a:chExt cx="118" cy="134"/>
              </a:xfrm>
            </p:grpSpPr>
            <p:sp>
              <p:nvSpPr>
                <p:cNvPr id="65590" name="Oval 18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591" name="Oval 19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586" name="Group 20"/>
              <p:cNvGrpSpPr>
                <a:grpSpLocks/>
              </p:cNvGrpSpPr>
              <p:nvPr/>
            </p:nvGrpSpPr>
            <p:grpSpPr bwMode="auto">
              <a:xfrm rot="-3134004">
                <a:off x="4435" y="3439"/>
                <a:ext cx="118" cy="136"/>
                <a:chOff x="3955" y="3295"/>
                <a:chExt cx="118" cy="136"/>
              </a:xfrm>
            </p:grpSpPr>
            <p:sp>
              <p:nvSpPr>
                <p:cNvPr id="65588" name="Oval 21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589" name="Oval 22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5587" name="Line 23"/>
              <p:cNvSpPr>
                <a:spLocks noChangeShapeType="1"/>
              </p:cNvSpPr>
              <p:nvPr/>
            </p:nvSpPr>
            <p:spPr bwMode="auto">
              <a:xfrm flipV="1">
                <a:off x="4360" y="3624"/>
                <a:ext cx="56" cy="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572" name="Group 24"/>
            <p:cNvGrpSpPr>
              <a:grpSpLocks/>
            </p:cNvGrpSpPr>
            <p:nvPr/>
          </p:nvGrpSpPr>
          <p:grpSpPr bwMode="auto">
            <a:xfrm>
              <a:off x="2544" y="2448"/>
              <a:ext cx="326" cy="329"/>
              <a:chOff x="3168" y="2887"/>
              <a:chExt cx="896" cy="905"/>
            </a:xfrm>
          </p:grpSpPr>
          <p:grpSp>
            <p:nvGrpSpPr>
              <p:cNvPr id="65573" name="Group 25"/>
              <p:cNvGrpSpPr>
                <a:grpSpLocks/>
              </p:cNvGrpSpPr>
              <p:nvPr/>
            </p:nvGrpSpPr>
            <p:grpSpPr bwMode="auto">
              <a:xfrm>
                <a:off x="3360" y="2928"/>
                <a:ext cx="548" cy="624"/>
                <a:chOff x="4247" y="3360"/>
                <a:chExt cx="315" cy="358"/>
              </a:xfrm>
            </p:grpSpPr>
            <p:sp>
              <p:nvSpPr>
                <p:cNvPr id="65576" name="Oval 26"/>
                <p:cNvSpPr>
                  <a:spLocks noChangeArrowheads="1"/>
                </p:cNvSpPr>
                <p:nvPr/>
              </p:nvSpPr>
              <p:spPr bwMode="auto">
                <a:xfrm>
                  <a:off x="4247" y="3360"/>
                  <a:ext cx="314" cy="358"/>
                </a:xfrm>
                <a:prstGeom prst="ellipse">
                  <a:avLst/>
                </a:prstGeom>
                <a:solidFill>
                  <a:srgbClr val="FF505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5577" name="Group 27"/>
                <p:cNvGrpSpPr>
                  <a:grpSpLocks/>
                </p:cNvGrpSpPr>
                <p:nvPr/>
              </p:nvGrpSpPr>
              <p:grpSpPr bwMode="auto">
                <a:xfrm rot="-3340723">
                  <a:off x="4281" y="3439"/>
                  <a:ext cx="118" cy="134"/>
                  <a:chOff x="3801" y="3295"/>
                  <a:chExt cx="118" cy="134"/>
                </a:xfrm>
              </p:grpSpPr>
              <p:sp>
                <p:nvSpPr>
                  <p:cNvPr id="65582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3295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5583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828" y="3295"/>
                    <a:ext cx="60" cy="65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5578" name="Group 30"/>
                <p:cNvGrpSpPr>
                  <a:grpSpLocks/>
                </p:cNvGrpSpPr>
                <p:nvPr/>
              </p:nvGrpSpPr>
              <p:grpSpPr bwMode="auto">
                <a:xfrm rot="-3134004">
                  <a:off x="4435" y="3439"/>
                  <a:ext cx="118" cy="136"/>
                  <a:chOff x="3955" y="3295"/>
                  <a:chExt cx="118" cy="136"/>
                </a:xfrm>
              </p:grpSpPr>
              <p:sp>
                <p:nvSpPr>
                  <p:cNvPr id="65580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955" y="3297"/>
                    <a:ext cx="118" cy="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5581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3295"/>
                    <a:ext cx="68" cy="77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57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360" y="3624"/>
                  <a:ext cx="56" cy="19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574" name="Freeform 34"/>
              <p:cNvSpPr>
                <a:spLocks/>
              </p:cNvSpPr>
              <p:nvPr/>
            </p:nvSpPr>
            <p:spPr bwMode="auto">
              <a:xfrm>
                <a:off x="3168" y="2928"/>
                <a:ext cx="416" cy="864"/>
              </a:xfrm>
              <a:custGeom>
                <a:avLst/>
                <a:gdLst>
                  <a:gd name="T0" fmla="*/ 544 w 560"/>
                  <a:gd name="T1" fmla="*/ 24 h 1048"/>
                  <a:gd name="T2" fmla="*/ 256 w 560"/>
                  <a:gd name="T3" fmla="*/ 72 h 1048"/>
                  <a:gd name="T4" fmla="*/ 112 w 560"/>
                  <a:gd name="T5" fmla="*/ 456 h 1048"/>
                  <a:gd name="T6" fmla="*/ 208 w 560"/>
                  <a:gd name="T7" fmla="*/ 840 h 1048"/>
                  <a:gd name="T8" fmla="*/ 16 w 560"/>
                  <a:gd name="T9" fmla="*/ 1032 h 1048"/>
                  <a:gd name="T10" fmla="*/ 304 w 560"/>
                  <a:gd name="T11" fmla="*/ 744 h 1048"/>
                  <a:gd name="T12" fmla="*/ 304 w 560"/>
                  <a:gd name="T13" fmla="*/ 456 h 1048"/>
                  <a:gd name="T14" fmla="*/ 352 w 560"/>
                  <a:gd name="T15" fmla="*/ 168 h 1048"/>
                  <a:gd name="T16" fmla="*/ 544 w 560"/>
                  <a:gd name="T17" fmla="*/ 24 h 10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0"/>
                  <a:gd name="T28" fmla="*/ 0 h 1048"/>
                  <a:gd name="T29" fmla="*/ 560 w 560"/>
                  <a:gd name="T30" fmla="*/ 1048 h 10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0" h="1048">
                    <a:moveTo>
                      <a:pt x="544" y="24"/>
                    </a:moveTo>
                    <a:cubicBezTo>
                      <a:pt x="528" y="8"/>
                      <a:pt x="328" y="0"/>
                      <a:pt x="256" y="72"/>
                    </a:cubicBezTo>
                    <a:cubicBezTo>
                      <a:pt x="184" y="144"/>
                      <a:pt x="120" y="328"/>
                      <a:pt x="112" y="456"/>
                    </a:cubicBezTo>
                    <a:cubicBezTo>
                      <a:pt x="104" y="584"/>
                      <a:pt x="224" y="744"/>
                      <a:pt x="208" y="840"/>
                    </a:cubicBezTo>
                    <a:cubicBezTo>
                      <a:pt x="192" y="936"/>
                      <a:pt x="0" y="1048"/>
                      <a:pt x="16" y="1032"/>
                    </a:cubicBezTo>
                    <a:cubicBezTo>
                      <a:pt x="32" y="1016"/>
                      <a:pt x="256" y="840"/>
                      <a:pt x="304" y="744"/>
                    </a:cubicBezTo>
                    <a:cubicBezTo>
                      <a:pt x="352" y="648"/>
                      <a:pt x="296" y="552"/>
                      <a:pt x="304" y="456"/>
                    </a:cubicBezTo>
                    <a:cubicBezTo>
                      <a:pt x="312" y="360"/>
                      <a:pt x="312" y="240"/>
                      <a:pt x="352" y="168"/>
                    </a:cubicBezTo>
                    <a:cubicBezTo>
                      <a:pt x="392" y="96"/>
                      <a:pt x="560" y="40"/>
                      <a:pt x="544" y="2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75" name="Freeform 35"/>
              <p:cNvSpPr>
                <a:spLocks/>
              </p:cNvSpPr>
              <p:nvPr/>
            </p:nvSpPr>
            <p:spPr bwMode="auto">
              <a:xfrm>
                <a:off x="3554" y="2887"/>
                <a:ext cx="510" cy="857"/>
              </a:xfrm>
              <a:custGeom>
                <a:avLst/>
                <a:gdLst>
                  <a:gd name="T0" fmla="*/ 12 w 510"/>
                  <a:gd name="T1" fmla="*/ 57 h 857"/>
                  <a:gd name="T2" fmla="*/ 320 w 510"/>
                  <a:gd name="T3" fmla="*/ 52 h 857"/>
                  <a:gd name="T4" fmla="*/ 427 w 510"/>
                  <a:gd name="T5" fmla="*/ 369 h 857"/>
                  <a:gd name="T6" fmla="*/ 355 w 510"/>
                  <a:gd name="T7" fmla="*/ 686 h 857"/>
                  <a:gd name="T8" fmla="*/ 498 w 510"/>
                  <a:gd name="T9" fmla="*/ 844 h 857"/>
                  <a:gd name="T10" fmla="*/ 284 w 510"/>
                  <a:gd name="T11" fmla="*/ 606 h 857"/>
                  <a:gd name="T12" fmla="*/ 284 w 510"/>
                  <a:gd name="T13" fmla="*/ 369 h 857"/>
                  <a:gd name="T14" fmla="*/ 249 w 510"/>
                  <a:gd name="T15" fmla="*/ 132 h 857"/>
                  <a:gd name="T16" fmla="*/ 12 w 510"/>
                  <a:gd name="T17" fmla="*/ 57 h 8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0"/>
                  <a:gd name="T28" fmla="*/ 0 h 857"/>
                  <a:gd name="T29" fmla="*/ 510 w 510"/>
                  <a:gd name="T30" fmla="*/ 857 h 8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0" h="857">
                    <a:moveTo>
                      <a:pt x="12" y="57"/>
                    </a:moveTo>
                    <a:cubicBezTo>
                      <a:pt x="24" y="44"/>
                      <a:pt x="251" y="0"/>
                      <a:pt x="320" y="52"/>
                    </a:cubicBezTo>
                    <a:cubicBezTo>
                      <a:pt x="389" y="104"/>
                      <a:pt x="421" y="263"/>
                      <a:pt x="427" y="369"/>
                    </a:cubicBezTo>
                    <a:cubicBezTo>
                      <a:pt x="433" y="474"/>
                      <a:pt x="344" y="606"/>
                      <a:pt x="355" y="686"/>
                    </a:cubicBezTo>
                    <a:cubicBezTo>
                      <a:pt x="367" y="765"/>
                      <a:pt x="510" y="857"/>
                      <a:pt x="498" y="844"/>
                    </a:cubicBezTo>
                    <a:cubicBezTo>
                      <a:pt x="486" y="831"/>
                      <a:pt x="320" y="686"/>
                      <a:pt x="284" y="606"/>
                    </a:cubicBezTo>
                    <a:cubicBezTo>
                      <a:pt x="249" y="527"/>
                      <a:pt x="290" y="448"/>
                      <a:pt x="284" y="369"/>
                    </a:cubicBezTo>
                    <a:cubicBezTo>
                      <a:pt x="278" y="290"/>
                      <a:pt x="294" y="184"/>
                      <a:pt x="249" y="132"/>
                    </a:cubicBezTo>
                    <a:cubicBezTo>
                      <a:pt x="204" y="80"/>
                      <a:pt x="0" y="70"/>
                      <a:pt x="12" y="5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5544" name="Group 36"/>
          <p:cNvGrpSpPr>
            <a:grpSpLocks/>
          </p:cNvGrpSpPr>
          <p:nvPr/>
        </p:nvGrpSpPr>
        <p:grpSpPr bwMode="auto">
          <a:xfrm>
            <a:off x="4129088" y="2362200"/>
            <a:ext cx="458787" cy="927100"/>
            <a:chOff x="1845" y="2808"/>
            <a:chExt cx="370" cy="748"/>
          </a:xfrm>
        </p:grpSpPr>
        <p:sp>
          <p:nvSpPr>
            <p:cNvPr id="65552" name="Rectangle 37"/>
            <p:cNvSpPr>
              <a:spLocks noChangeArrowheads="1"/>
            </p:cNvSpPr>
            <p:nvPr/>
          </p:nvSpPr>
          <p:spPr bwMode="auto">
            <a:xfrm flipH="1">
              <a:off x="1938" y="3344"/>
              <a:ext cx="32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Rectangle 38"/>
            <p:cNvSpPr>
              <a:spLocks noChangeArrowheads="1"/>
            </p:cNvSpPr>
            <p:nvPr/>
          </p:nvSpPr>
          <p:spPr bwMode="auto">
            <a:xfrm flipH="1">
              <a:off x="2076" y="339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4" name="Oval 39"/>
            <p:cNvSpPr>
              <a:spLocks noChangeArrowheads="1"/>
            </p:cNvSpPr>
            <p:nvPr/>
          </p:nvSpPr>
          <p:spPr bwMode="auto">
            <a:xfrm>
              <a:off x="1857" y="3251"/>
              <a:ext cx="324" cy="22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5" name="Oval 40"/>
            <p:cNvSpPr>
              <a:spLocks noChangeArrowheads="1"/>
            </p:cNvSpPr>
            <p:nvPr/>
          </p:nvSpPr>
          <p:spPr bwMode="auto">
            <a:xfrm flipH="1">
              <a:off x="1891" y="2975"/>
              <a:ext cx="260" cy="297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556" name="Group 41"/>
            <p:cNvGrpSpPr>
              <a:grpSpLocks/>
            </p:cNvGrpSpPr>
            <p:nvPr/>
          </p:nvGrpSpPr>
          <p:grpSpPr bwMode="auto">
            <a:xfrm rot="3169495" flipH="1">
              <a:off x="2032" y="3051"/>
              <a:ext cx="98" cy="110"/>
              <a:chOff x="3801" y="3295"/>
              <a:chExt cx="118" cy="134"/>
            </a:xfrm>
          </p:grpSpPr>
          <p:sp>
            <p:nvSpPr>
              <p:cNvPr id="65568" name="Oval 4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9" name="Oval 4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57" name="Group 44"/>
            <p:cNvGrpSpPr>
              <a:grpSpLocks/>
            </p:cNvGrpSpPr>
            <p:nvPr/>
          </p:nvGrpSpPr>
          <p:grpSpPr bwMode="auto">
            <a:xfrm rot="3017838" flipH="1">
              <a:off x="1923" y="3050"/>
              <a:ext cx="97" cy="112"/>
              <a:chOff x="3955" y="3295"/>
              <a:chExt cx="118" cy="136"/>
            </a:xfrm>
          </p:grpSpPr>
          <p:sp>
            <p:nvSpPr>
              <p:cNvPr id="65566" name="Oval 4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7" name="Oval 4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558" name="Oval 47"/>
            <p:cNvSpPr>
              <a:spLocks noChangeArrowheads="1"/>
            </p:cNvSpPr>
            <p:nvPr/>
          </p:nvSpPr>
          <p:spPr bwMode="auto">
            <a:xfrm rot="19877643" flipH="1">
              <a:off x="2053" y="3460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9" name="Oval 48"/>
            <p:cNvSpPr>
              <a:spLocks noChangeArrowheads="1"/>
            </p:cNvSpPr>
            <p:nvPr/>
          </p:nvSpPr>
          <p:spPr bwMode="auto">
            <a:xfrm flipH="1">
              <a:off x="1845" y="3482"/>
              <a:ext cx="163" cy="7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0" name="Oval 49"/>
            <p:cNvSpPr>
              <a:spLocks noChangeArrowheads="1"/>
            </p:cNvSpPr>
            <p:nvPr/>
          </p:nvSpPr>
          <p:spPr bwMode="auto">
            <a:xfrm rot="1373433" flipH="1">
              <a:off x="1872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1" name="Freeform 50"/>
            <p:cNvSpPr>
              <a:spLocks/>
            </p:cNvSpPr>
            <p:nvPr/>
          </p:nvSpPr>
          <p:spPr bwMode="auto">
            <a:xfrm>
              <a:off x="1891" y="3138"/>
              <a:ext cx="255" cy="229"/>
            </a:xfrm>
            <a:custGeom>
              <a:avLst/>
              <a:gdLst>
                <a:gd name="T0" fmla="*/ 255 w 255"/>
                <a:gd name="T1" fmla="*/ 44 h 229"/>
                <a:gd name="T2" fmla="*/ 236 w 255"/>
                <a:gd name="T3" fmla="*/ 90 h 229"/>
                <a:gd name="T4" fmla="*/ 232 w 255"/>
                <a:gd name="T5" fmla="*/ 114 h 229"/>
                <a:gd name="T6" fmla="*/ 232 w 255"/>
                <a:gd name="T7" fmla="*/ 183 h 229"/>
                <a:gd name="T8" fmla="*/ 162 w 255"/>
                <a:gd name="T9" fmla="*/ 160 h 229"/>
                <a:gd name="T10" fmla="*/ 139 w 255"/>
                <a:gd name="T11" fmla="*/ 229 h 229"/>
                <a:gd name="T12" fmla="*/ 93 w 255"/>
                <a:gd name="T13" fmla="*/ 183 h 229"/>
                <a:gd name="T14" fmla="*/ 46 w 255"/>
                <a:gd name="T15" fmla="*/ 206 h 229"/>
                <a:gd name="T16" fmla="*/ 46 w 255"/>
                <a:gd name="T17" fmla="*/ 137 h 229"/>
                <a:gd name="T18" fmla="*/ 0 w 255"/>
                <a:gd name="T19" fmla="*/ 67 h 229"/>
                <a:gd name="T20" fmla="*/ 2 w 255"/>
                <a:gd name="T21" fmla="*/ 0 h 229"/>
                <a:gd name="T22" fmla="*/ 70 w 255"/>
                <a:gd name="T23" fmla="*/ 67 h 229"/>
                <a:gd name="T24" fmla="*/ 93 w 255"/>
                <a:gd name="T25" fmla="*/ 90 h 229"/>
                <a:gd name="T26" fmla="*/ 162 w 255"/>
                <a:gd name="T27" fmla="*/ 90 h 229"/>
                <a:gd name="T28" fmla="*/ 255 w 255"/>
                <a:gd name="T29" fmla="*/ 44 h 22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5"/>
                <a:gd name="T46" fmla="*/ 0 h 229"/>
                <a:gd name="T47" fmla="*/ 255 w 255"/>
                <a:gd name="T48" fmla="*/ 229 h 22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5" h="229">
                  <a:moveTo>
                    <a:pt x="255" y="44"/>
                  </a:moveTo>
                  <a:lnTo>
                    <a:pt x="236" y="90"/>
                  </a:lnTo>
                  <a:lnTo>
                    <a:pt x="232" y="114"/>
                  </a:lnTo>
                  <a:lnTo>
                    <a:pt x="232" y="183"/>
                  </a:lnTo>
                  <a:lnTo>
                    <a:pt x="162" y="160"/>
                  </a:lnTo>
                  <a:lnTo>
                    <a:pt x="139" y="229"/>
                  </a:lnTo>
                  <a:lnTo>
                    <a:pt x="93" y="183"/>
                  </a:lnTo>
                  <a:lnTo>
                    <a:pt x="46" y="206"/>
                  </a:lnTo>
                  <a:lnTo>
                    <a:pt x="46" y="137"/>
                  </a:lnTo>
                  <a:lnTo>
                    <a:pt x="0" y="67"/>
                  </a:lnTo>
                  <a:lnTo>
                    <a:pt x="2" y="0"/>
                  </a:lnTo>
                  <a:lnTo>
                    <a:pt x="70" y="67"/>
                  </a:lnTo>
                  <a:lnTo>
                    <a:pt x="93" y="90"/>
                  </a:lnTo>
                  <a:lnTo>
                    <a:pt x="162" y="90"/>
                  </a:lnTo>
                  <a:lnTo>
                    <a:pt x="255" y="44"/>
                  </a:lnTo>
                  <a:close/>
                </a:path>
              </a:pathLst>
            </a:custGeom>
            <a:solidFill>
              <a:srgbClr val="66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2" name="Freeform 51"/>
            <p:cNvSpPr>
              <a:spLocks/>
            </p:cNvSpPr>
            <p:nvPr/>
          </p:nvSpPr>
          <p:spPr bwMode="auto">
            <a:xfrm>
              <a:off x="1870" y="2808"/>
              <a:ext cx="258" cy="221"/>
            </a:xfrm>
            <a:custGeom>
              <a:avLst/>
              <a:gdLst>
                <a:gd name="T0" fmla="*/ 50 w 258"/>
                <a:gd name="T1" fmla="*/ 216 h 221"/>
                <a:gd name="T2" fmla="*/ 38 w 258"/>
                <a:gd name="T3" fmla="*/ 168 h 221"/>
                <a:gd name="T4" fmla="*/ 2 w 258"/>
                <a:gd name="T5" fmla="*/ 120 h 221"/>
                <a:gd name="T6" fmla="*/ 50 w 258"/>
                <a:gd name="T7" fmla="*/ 72 h 221"/>
                <a:gd name="T8" fmla="*/ 146 w 258"/>
                <a:gd name="T9" fmla="*/ 72 h 221"/>
                <a:gd name="T10" fmla="*/ 242 w 258"/>
                <a:gd name="T11" fmla="*/ 24 h 221"/>
                <a:gd name="T12" fmla="*/ 242 w 258"/>
                <a:gd name="T13" fmla="*/ 216 h 221"/>
                <a:gd name="T14" fmla="*/ 146 w 258"/>
                <a:gd name="T15" fmla="*/ 216 h 221"/>
                <a:gd name="T16" fmla="*/ 50 w 258"/>
                <a:gd name="T17" fmla="*/ 216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8"/>
                <a:gd name="T28" fmla="*/ 0 h 221"/>
                <a:gd name="T29" fmla="*/ 258 w 258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8" h="221">
                  <a:moveTo>
                    <a:pt x="50" y="216"/>
                  </a:moveTo>
                  <a:cubicBezTo>
                    <a:pt x="30" y="211"/>
                    <a:pt x="46" y="184"/>
                    <a:pt x="38" y="168"/>
                  </a:cubicBezTo>
                  <a:cubicBezTo>
                    <a:pt x="30" y="152"/>
                    <a:pt x="0" y="136"/>
                    <a:pt x="2" y="120"/>
                  </a:cubicBezTo>
                  <a:cubicBezTo>
                    <a:pt x="4" y="104"/>
                    <a:pt x="26" y="80"/>
                    <a:pt x="50" y="72"/>
                  </a:cubicBezTo>
                  <a:cubicBezTo>
                    <a:pt x="74" y="64"/>
                    <a:pt x="114" y="80"/>
                    <a:pt x="146" y="72"/>
                  </a:cubicBezTo>
                  <a:cubicBezTo>
                    <a:pt x="178" y="64"/>
                    <a:pt x="226" y="0"/>
                    <a:pt x="242" y="24"/>
                  </a:cubicBezTo>
                  <a:cubicBezTo>
                    <a:pt x="258" y="48"/>
                    <a:pt x="258" y="184"/>
                    <a:pt x="242" y="216"/>
                  </a:cubicBezTo>
                  <a:cubicBezTo>
                    <a:pt x="185" y="213"/>
                    <a:pt x="178" y="216"/>
                    <a:pt x="146" y="216"/>
                  </a:cubicBezTo>
                  <a:cubicBezTo>
                    <a:pt x="114" y="216"/>
                    <a:pt x="70" y="221"/>
                    <a:pt x="50" y="21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3" name="Freeform 52"/>
            <p:cNvSpPr>
              <a:spLocks/>
            </p:cNvSpPr>
            <p:nvPr/>
          </p:nvSpPr>
          <p:spPr bwMode="auto">
            <a:xfrm>
              <a:off x="1920" y="2968"/>
              <a:ext cx="240" cy="64"/>
            </a:xfrm>
            <a:custGeom>
              <a:avLst/>
              <a:gdLst>
                <a:gd name="T0" fmla="*/ 0 w 240"/>
                <a:gd name="T1" fmla="*/ 56 h 64"/>
                <a:gd name="T2" fmla="*/ 96 w 240"/>
                <a:gd name="T3" fmla="*/ 8 h 64"/>
                <a:gd name="T4" fmla="*/ 192 w 240"/>
                <a:gd name="T5" fmla="*/ 8 h 64"/>
                <a:gd name="T6" fmla="*/ 240 w 240"/>
                <a:gd name="T7" fmla="*/ 56 h 64"/>
                <a:gd name="T8" fmla="*/ 192 w 240"/>
                <a:gd name="T9" fmla="*/ 56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64"/>
                <a:gd name="T17" fmla="*/ 240 w 2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64">
                  <a:moveTo>
                    <a:pt x="0" y="56"/>
                  </a:moveTo>
                  <a:cubicBezTo>
                    <a:pt x="32" y="36"/>
                    <a:pt x="64" y="16"/>
                    <a:pt x="96" y="8"/>
                  </a:cubicBezTo>
                  <a:cubicBezTo>
                    <a:pt x="128" y="0"/>
                    <a:pt x="168" y="0"/>
                    <a:pt x="192" y="8"/>
                  </a:cubicBezTo>
                  <a:cubicBezTo>
                    <a:pt x="216" y="16"/>
                    <a:pt x="240" y="48"/>
                    <a:pt x="240" y="56"/>
                  </a:cubicBezTo>
                  <a:cubicBezTo>
                    <a:pt x="240" y="64"/>
                    <a:pt x="216" y="60"/>
                    <a:pt x="192" y="56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4" name="Line 53"/>
            <p:cNvSpPr>
              <a:spLocks noChangeShapeType="1"/>
            </p:cNvSpPr>
            <p:nvPr/>
          </p:nvSpPr>
          <p:spPr bwMode="auto">
            <a:xfrm>
              <a:off x="2016" y="3168"/>
              <a:ext cx="48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5" name="Oval 54"/>
            <p:cNvSpPr>
              <a:spLocks noChangeArrowheads="1"/>
            </p:cNvSpPr>
            <p:nvPr/>
          </p:nvSpPr>
          <p:spPr bwMode="auto">
            <a:xfrm rot="19493756" flipH="1">
              <a:off x="2064" y="3360"/>
              <a:ext cx="98" cy="74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5" name="Rectangle 55"/>
          <p:cNvSpPr>
            <a:spLocks noChangeArrowheads="1"/>
          </p:cNvSpPr>
          <p:nvPr/>
        </p:nvSpPr>
        <p:spPr bwMode="auto">
          <a:xfrm>
            <a:off x="1028700" y="5003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56"/>
          <p:cNvSpPr>
            <a:spLocks noChangeArrowheads="1"/>
          </p:cNvSpPr>
          <p:nvPr/>
        </p:nvSpPr>
        <p:spPr bwMode="auto">
          <a:xfrm>
            <a:off x="8343900" y="2717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Rectangle 57"/>
          <p:cNvSpPr>
            <a:spLocks noChangeArrowheads="1"/>
          </p:cNvSpPr>
          <p:nvPr/>
        </p:nvSpPr>
        <p:spPr bwMode="auto">
          <a:xfrm>
            <a:off x="2590800" y="42672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Freeform 58"/>
          <p:cNvSpPr>
            <a:spLocks/>
          </p:cNvSpPr>
          <p:nvPr/>
        </p:nvSpPr>
        <p:spPr bwMode="auto">
          <a:xfrm>
            <a:off x="3848100" y="3429000"/>
            <a:ext cx="2563813" cy="609600"/>
          </a:xfrm>
          <a:custGeom>
            <a:avLst/>
            <a:gdLst>
              <a:gd name="T0" fmla="*/ 552 w 1615"/>
              <a:gd name="T1" fmla="*/ 0 h 384"/>
              <a:gd name="T2" fmla="*/ 888 w 1615"/>
              <a:gd name="T3" fmla="*/ 48 h 384"/>
              <a:gd name="T4" fmla="*/ 1592 w 1615"/>
              <a:gd name="T5" fmla="*/ 104 h 384"/>
              <a:gd name="T6" fmla="*/ 752 w 1615"/>
              <a:gd name="T7" fmla="*/ 176 h 384"/>
              <a:gd name="T8" fmla="*/ 168 w 1615"/>
              <a:gd name="T9" fmla="*/ 144 h 384"/>
              <a:gd name="T10" fmla="*/ 24 w 1615"/>
              <a:gd name="T11" fmla="*/ 192 h 384"/>
              <a:gd name="T12" fmla="*/ 312 w 1615"/>
              <a:gd name="T13" fmla="*/ 384 h 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5"/>
              <a:gd name="T22" fmla="*/ 0 h 384"/>
              <a:gd name="T23" fmla="*/ 1615 w 1615"/>
              <a:gd name="T24" fmla="*/ 384 h 3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5" h="384">
                <a:moveTo>
                  <a:pt x="552" y="0"/>
                </a:moveTo>
                <a:cubicBezTo>
                  <a:pt x="608" y="8"/>
                  <a:pt x="715" y="31"/>
                  <a:pt x="888" y="48"/>
                </a:cubicBezTo>
                <a:cubicBezTo>
                  <a:pt x="1061" y="65"/>
                  <a:pt x="1615" y="83"/>
                  <a:pt x="1592" y="104"/>
                </a:cubicBezTo>
                <a:cubicBezTo>
                  <a:pt x="1569" y="125"/>
                  <a:pt x="989" y="169"/>
                  <a:pt x="752" y="176"/>
                </a:cubicBezTo>
                <a:cubicBezTo>
                  <a:pt x="515" y="183"/>
                  <a:pt x="289" y="141"/>
                  <a:pt x="168" y="144"/>
                </a:cubicBezTo>
                <a:cubicBezTo>
                  <a:pt x="47" y="147"/>
                  <a:pt x="0" y="152"/>
                  <a:pt x="24" y="192"/>
                </a:cubicBezTo>
                <a:cubicBezTo>
                  <a:pt x="48" y="232"/>
                  <a:pt x="180" y="308"/>
                  <a:pt x="312" y="384"/>
                </a:cubicBezTo>
              </a:path>
            </a:pathLst>
          </a:custGeom>
          <a:noFill/>
          <a:ln w="76200" cap="flat" cmpd="sng">
            <a:solidFill>
              <a:srgbClr val="00CC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9" name="Oval 59"/>
          <p:cNvSpPr>
            <a:spLocks noChangeArrowheads="1"/>
          </p:cNvSpPr>
          <p:nvPr/>
        </p:nvSpPr>
        <p:spPr bwMode="auto">
          <a:xfrm>
            <a:off x="4610100" y="3327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Rectangle 60"/>
          <p:cNvSpPr>
            <a:spLocks noChangeArrowheads="1"/>
          </p:cNvSpPr>
          <p:nvPr/>
        </p:nvSpPr>
        <p:spPr bwMode="auto">
          <a:xfrm>
            <a:off x="6286500" y="34798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Rectangle 61"/>
          <p:cNvSpPr>
            <a:spLocks noChangeArrowheads="1"/>
          </p:cNvSpPr>
          <p:nvPr/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9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2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Data = open intervals around </a:t>
            </a:r>
            <a:r>
              <a:rPr lang="en-US" b="1" i="1" smtClean="0"/>
              <a:t>Y</a:t>
            </a:r>
            <a:r>
              <a:rPr lang="en-US" b="1" smtClean="0"/>
              <a:t> at rational values of </a:t>
            </a:r>
            <a:r>
              <a:rPr lang="en-US" b="1" i="1" smtClean="0"/>
              <a:t>X.</a:t>
            </a:r>
          </a:p>
        </p:txBody>
      </p:sp>
      <p:sp>
        <p:nvSpPr>
          <p:cNvPr id="92164" name="Freeform 4"/>
          <p:cNvSpPr>
            <a:spLocks/>
          </p:cNvSpPr>
          <p:nvPr/>
        </p:nvSpPr>
        <p:spPr bwMode="auto">
          <a:xfrm>
            <a:off x="2209800" y="3429000"/>
            <a:ext cx="4876800" cy="1600200"/>
          </a:xfrm>
          <a:custGeom>
            <a:avLst/>
            <a:gdLst>
              <a:gd name="T0" fmla="*/ 0 w 3072"/>
              <a:gd name="T1" fmla="*/ 1008 h 1008"/>
              <a:gd name="T2" fmla="*/ 672 w 3072"/>
              <a:gd name="T3" fmla="*/ 720 h 1008"/>
              <a:gd name="T4" fmla="*/ 1440 w 3072"/>
              <a:gd name="T5" fmla="*/ 240 h 1008"/>
              <a:gd name="T6" fmla="*/ 2208 w 3072"/>
              <a:gd name="T7" fmla="*/ 384 h 1008"/>
              <a:gd name="T8" fmla="*/ 3072 w 3072"/>
              <a:gd name="T9" fmla="*/ 0 h 1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2"/>
              <a:gd name="T16" fmla="*/ 0 h 1008"/>
              <a:gd name="T17" fmla="*/ 3072 w 3072"/>
              <a:gd name="T18" fmla="*/ 1008 h 10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2" h="1008">
                <a:moveTo>
                  <a:pt x="0" y="1008"/>
                </a:moveTo>
                <a:cubicBezTo>
                  <a:pt x="216" y="928"/>
                  <a:pt x="432" y="848"/>
                  <a:pt x="672" y="720"/>
                </a:cubicBezTo>
                <a:cubicBezTo>
                  <a:pt x="912" y="592"/>
                  <a:pt x="1184" y="296"/>
                  <a:pt x="1440" y="240"/>
                </a:cubicBezTo>
                <a:cubicBezTo>
                  <a:pt x="1696" y="184"/>
                  <a:pt x="1936" y="424"/>
                  <a:pt x="2208" y="384"/>
                </a:cubicBezTo>
                <a:cubicBezTo>
                  <a:pt x="2480" y="344"/>
                  <a:pt x="2776" y="172"/>
                  <a:pt x="3072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>
            <a:off x="27432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3810000" y="3962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57150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41148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Line 2"/>
          <p:cNvSpPr>
            <a:spLocks noChangeShapeType="1"/>
          </p:cNvSpPr>
          <p:nvPr/>
        </p:nvSpPr>
        <p:spPr bwMode="auto">
          <a:xfrm>
            <a:off x="2209800" y="4343400"/>
            <a:ext cx="4953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0883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308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No effects:</a:t>
            </a:r>
            <a:endParaRPr lang="en-US" b="1" i="1" smtClean="0"/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Line 2"/>
          <p:cNvSpPr>
            <a:spLocks noChangeShapeType="1"/>
          </p:cNvSpPr>
          <p:nvPr/>
        </p:nvSpPr>
        <p:spPr bwMode="auto">
          <a:xfrm flipV="1">
            <a:off x="2209800" y="3886200"/>
            <a:ext cx="472440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4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42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First-order effect:</a:t>
            </a:r>
            <a:endParaRPr lang="en-US" b="1" i="1" smtClean="0"/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6629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reeform 2"/>
          <p:cNvSpPr>
            <a:spLocks/>
          </p:cNvSpPr>
          <p:nvPr/>
        </p:nvSpPr>
        <p:spPr bwMode="auto">
          <a:xfrm>
            <a:off x="2197100" y="3886200"/>
            <a:ext cx="4737100" cy="585788"/>
          </a:xfrm>
          <a:custGeom>
            <a:avLst/>
            <a:gdLst>
              <a:gd name="T0" fmla="*/ 0 w 2984"/>
              <a:gd name="T1" fmla="*/ 152 h 369"/>
              <a:gd name="T2" fmla="*/ 1416 w 2984"/>
              <a:gd name="T3" fmla="*/ 344 h 369"/>
              <a:gd name="T4" fmla="*/ 2984 w 2984"/>
              <a:gd name="T5" fmla="*/ 0 h 369"/>
              <a:gd name="T6" fmla="*/ 0 60000 65536"/>
              <a:gd name="T7" fmla="*/ 0 60000 65536"/>
              <a:gd name="T8" fmla="*/ 0 60000 65536"/>
              <a:gd name="T9" fmla="*/ 0 w 2984"/>
              <a:gd name="T10" fmla="*/ 0 h 369"/>
              <a:gd name="T11" fmla="*/ 2984 w 2984"/>
              <a:gd name="T12" fmla="*/ 369 h 3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84" h="369">
                <a:moveTo>
                  <a:pt x="0" y="152"/>
                </a:moveTo>
                <a:cubicBezTo>
                  <a:pt x="236" y="185"/>
                  <a:pt x="919" y="369"/>
                  <a:pt x="1416" y="344"/>
                </a:cubicBezTo>
                <a:cubicBezTo>
                  <a:pt x="2200" y="360"/>
                  <a:pt x="2657" y="72"/>
                  <a:pt x="2984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17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Polynomial Laws</a:t>
            </a:r>
          </a:p>
        </p:txBody>
      </p:sp>
      <p:sp>
        <p:nvSpPr>
          <p:cNvPr id="15431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Second-order effect:</a:t>
            </a:r>
            <a:endParaRPr lang="en-US" b="1" i="1" smtClean="0"/>
          </a:p>
        </p:txBody>
      </p:sp>
      <p:sp>
        <p:nvSpPr>
          <p:cNvPr id="95237" name="Line 5"/>
          <p:cNvSpPr>
            <a:spLocks noChangeShapeType="1"/>
          </p:cNvSpPr>
          <p:nvPr/>
        </p:nvSpPr>
        <p:spPr bwMode="auto">
          <a:xfrm>
            <a:off x="21336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>
            <a:off x="2133600" y="55626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2819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5943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2" name="Line 10"/>
          <p:cNvSpPr>
            <a:spLocks noChangeShapeType="1"/>
          </p:cNvSpPr>
          <p:nvPr/>
        </p:nvSpPr>
        <p:spPr bwMode="auto">
          <a:xfrm>
            <a:off x="6629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2514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4343400" y="4267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1524000" y="1524000"/>
            <a:ext cx="723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Isn’t that how </a:t>
            </a:r>
            <a:r>
              <a:rPr lang="en-US" sz="2800" b="0" i="0" dirty="0" smtClean="0">
                <a:solidFill>
                  <a:srgbClr val="FFC000"/>
                </a:solidFill>
              </a:rPr>
              <a:t>computer scientists </a:t>
            </a:r>
            <a:r>
              <a:rPr lang="en-US" sz="2800" b="0" i="0" dirty="0" smtClean="0"/>
              <a:t>routinely evaluate </a:t>
            </a:r>
            <a:r>
              <a:rPr lang="en-US" sz="2800" b="0" i="0" dirty="0" smtClean="0">
                <a:solidFill>
                  <a:srgbClr val="FFC000"/>
                </a:solidFill>
              </a:rPr>
              <a:t>algorithms</a:t>
            </a:r>
            <a:r>
              <a:rPr lang="en-US" sz="2800" b="0" i="0" dirty="0" smtClean="0"/>
              <a:t>?</a:t>
            </a:r>
            <a:endParaRPr lang="en-US" sz="2800" b="0" i="0" dirty="0"/>
          </a:p>
        </p:txBody>
      </p:sp>
      <p:sp>
        <p:nvSpPr>
          <p:cNvPr id="10248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10265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10263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261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16200000" flipV="1">
            <a:off x="3505200" y="2667000"/>
            <a:ext cx="7620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TextBox 49"/>
          <p:cNvSpPr txBox="1">
            <a:spLocks noChangeArrowheads="1"/>
          </p:cNvSpPr>
          <p:nvPr/>
        </p:nvSpPr>
        <p:spPr bwMode="auto">
          <a:xfrm>
            <a:off x="5029200" y="2667000"/>
            <a:ext cx="1752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i="0" dirty="0" smtClean="0"/>
              <a:t>Yes.</a:t>
            </a:r>
            <a:endParaRPr lang="en-US" b="0" i="0" dirty="0"/>
          </a:p>
        </p:txBody>
      </p:sp>
      <p:cxnSp>
        <p:nvCxnSpPr>
          <p:cNvPr id="47" name="Straight Connector 48"/>
          <p:cNvCxnSpPr>
            <a:cxnSpLocks noChangeShapeType="1"/>
          </p:cNvCxnSpPr>
          <p:nvPr/>
        </p:nvCxnSpPr>
        <p:spPr bwMode="auto">
          <a:xfrm rot="5400000" flipH="1" flipV="1">
            <a:off x="4572000" y="3352800"/>
            <a:ext cx="990600" cy="533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61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381000" y="4572000"/>
            <a:ext cx="969963" cy="1219200"/>
            <a:chOff x="2544" y="2928"/>
            <a:chExt cx="611" cy="768"/>
          </a:xfrm>
        </p:grpSpPr>
        <p:sp>
          <p:nvSpPr>
            <p:cNvPr id="66599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0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1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2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3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4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5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6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7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8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9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0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1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2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613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6621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2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14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6619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0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615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6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17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18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70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6571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6572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6573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6574" name="Text Box 58"/>
          <p:cNvSpPr txBox="1">
            <a:spLocks noChangeArrowheads="1"/>
          </p:cNvSpPr>
          <p:nvPr/>
        </p:nvSpPr>
        <p:spPr bwMode="auto">
          <a:xfrm>
            <a:off x="228600" y="34290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6575" name="Line 60"/>
          <p:cNvSpPr>
            <a:spLocks noChangeShapeType="1"/>
          </p:cNvSpPr>
          <p:nvPr/>
        </p:nvSpPr>
        <p:spPr bwMode="auto">
          <a:xfrm flipV="1">
            <a:off x="914400" y="3962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6" name="Text Box 62"/>
          <p:cNvSpPr txBox="1">
            <a:spLocks noChangeArrowheads="1"/>
          </p:cNvSpPr>
          <p:nvPr/>
        </p:nvSpPr>
        <p:spPr bwMode="auto">
          <a:xfrm>
            <a:off x="1905000" y="39624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6577" name="Line 63"/>
          <p:cNvSpPr>
            <a:spLocks noChangeShapeType="1"/>
          </p:cNvSpPr>
          <p:nvPr/>
        </p:nvSpPr>
        <p:spPr bwMode="auto">
          <a:xfrm flipH="1">
            <a:off x="1676400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6578" name="Group 64"/>
          <p:cNvGrpSpPr>
            <a:grpSpLocks/>
          </p:cNvGrpSpPr>
          <p:nvPr/>
        </p:nvGrpSpPr>
        <p:grpSpPr bwMode="auto">
          <a:xfrm>
            <a:off x="914400" y="4800600"/>
            <a:ext cx="1143000" cy="1016000"/>
            <a:chOff x="2256" y="1584"/>
            <a:chExt cx="1059" cy="912"/>
          </a:xfrm>
        </p:grpSpPr>
        <p:sp>
          <p:nvSpPr>
            <p:cNvPr id="66579" name="Freeform 6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0" name="Rectangle 6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1" name="Rectangle 6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2" name="Rectangle 6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3" name="Rectangle 6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4" name="Oval 7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5" name="AutoShape 7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6" name="AutoShape 7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7" name="Oval 7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8" name="AutoShape 7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589" name="Group 7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6597" name="Oval 7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98" name="Oval 7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0" name="Group 7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6595" name="Oval 7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96" name="Oval 8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91" name="Oval 8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2" name="Oval 8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3" name="Oval 8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4" name="Oval 8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Line 56"/>
          <p:cNvSpPr>
            <a:spLocks noChangeShapeType="1"/>
          </p:cNvSpPr>
          <p:nvPr/>
        </p:nvSpPr>
        <p:spPr bwMode="auto">
          <a:xfrm flipV="1">
            <a:off x="1066800" y="5181600"/>
            <a:ext cx="1676400" cy="533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87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198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594" name="Group 9"/>
          <p:cNvGrpSpPr>
            <a:grpSpLocks/>
          </p:cNvGrpSpPr>
          <p:nvPr/>
        </p:nvGrpSpPr>
        <p:grpSpPr bwMode="auto">
          <a:xfrm>
            <a:off x="1905000" y="4038600"/>
            <a:ext cx="969963" cy="1219200"/>
            <a:chOff x="2544" y="2928"/>
            <a:chExt cx="611" cy="768"/>
          </a:xfrm>
        </p:grpSpPr>
        <p:sp>
          <p:nvSpPr>
            <p:cNvPr id="67624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5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6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7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8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9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0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1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2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3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4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5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6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37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638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7646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47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639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7644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45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640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41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2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43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95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7596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7597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7598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7599" name="Text Box 54"/>
          <p:cNvSpPr txBox="1">
            <a:spLocks noChangeArrowheads="1"/>
          </p:cNvSpPr>
          <p:nvPr/>
        </p:nvSpPr>
        <p:spPr bwMode="auto">
          <a:xfrm>
            <a:off x="1752600" y="28956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7600" name="Line 55"/>
          <p:cNvSpPr>
            <a:spLocks noChangeShapeType="1"/>
          </p:cNvSpPr>
          <p:nvPr/>
        </p:nvSpPr>
        <p:spPr bwMode="auto">
          <a:xfrm flipV="1">
            <a:off x="2438400" y="3429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1" name="Text Box 57"/>
          <p:cNvSpPr txBox="1">
            <a:spLocks noChangeArrowheads="1"/>
          </p:cNvSpPr>
          <p:nvPr/>
        </p:nvSpPr>
        <p:spPr bwMode="auto">
          <a:xfrm>
            <a:off x="3505200" y="35052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7602" name="Line 58"/>
          <p:cNvSpPr>
            <a:spLocks noChangeShapeType="1"/>
          </p:cNvSpPr>
          <p:nvPr/>
        </p:nvSpPr>
        <p:spPr bwMode="auto">
          <a:xfrm flipH="1">
            <a:off x="33528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7603" name="Group 59"/>
          <p:cNvGrpSpPr>
            <a:grpSpLocks/>
          </p:cNvGrpSpPr>
          <p:nvPr/>
        </p:nvGrpSpPr>
        <p:grpSpPr bwMode="auto">
          <a:xfrm>
            <a:off x="2438400" y="4267200"/>
            <a:ext cx="1143000" cy="1016000"/>
            <a:chOff x="2256" y="1584"/>
            <a:chExt cx="1059" cy="912"/>
          </a:xfrm>
        </p:grpSpPr>
        <p:sp>
          <p:nvSpPr>
            <p:cNvPr id="67604" name="Freeform 6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05" name="Rectangle 6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6" name="Rectangle 6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7" name="Rectangle 6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8" name="Rectangle 6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9" name="Oval 6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0" name="AutoShape 6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1" name="AutoShape 6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2" name="Oval 6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3" name="AutoShape 6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614" name="Group 7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7622" name="Oval 7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23" name="Oval 7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615" name="Group 7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7620" name="Oval 7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21" name="Oval 7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616" name="Oval 7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Oval 7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Oval 7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9" name="Oval 7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57"/>
          <p:cNvSpPr>
            <a:spLocks noChangeShapeType="1"/>
          </p:cNvSpPr>
          <p:nvPr/>
        </p:nvSpPr>
        <p:spPr bwMode="auto">
          <a:xfrm flipV="1">
            <a:off x="1066800" y="4648200"/>
            <a:ext cx="3429000" cy="10668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1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301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8" name="Group 9"/>
          <p:cNvGrpSpPr>
            <a:grpSpLocks/>
          </p:cNvGrpSpPr>
          <p:nvPr/>
        </p:nvGrpSpPr>
        <p:grpSpPr bwMode="auto">
          <a:xfrm>
            <a:off x="3505200" y="3505200"/>
            <a:ext cx="969963" cy="1219200"/>
            <a:chOff x="2544" y="2928"/>
            <a:chExt cx="611" cy="768"/>
          </a:xfrm>
        </p:grpSpPr>
        <p:sp>
          <p:nvSpPr>
            <p:cNvPr id="68649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1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2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3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4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5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6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7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8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9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0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1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2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63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8671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72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664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8669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70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665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6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7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8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9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8620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8621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8622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8623" name="Text Box 54"/>
          <p:cNvSpPr txBox="1">
            <a:spLocks noChangeArrowheads="1"/>
          </p:cNvSpPr>
          <p:nvPr/>
        </p:nvSpPr>
        <p:spPr bwMode="auto">
          <a:xfrm>
            <a:off x="3352800" y="23622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8624" name="Line 55"/>
          <p:cNvSpPr>
            <a:spLocks noChangeShapeType="1"/>
          </p:cNvSpPr>
          <p:nvPr/>
        </p:nvSpPr>
        <p:spPr bwMode="auto">
          <a:xfrm flipV="1">
            <a:off x="4038600" y="2895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5" name="Rectangle 5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6" name="Text Box 58"/>
          <p:cNvSpPr txBox="1">
            <a:spLocks noChangeArrowheads="1"/>
          </p:cNvSpPr>
          <p:nvPr/>
        </p:nvSpPr>
        <p:spPr bwMode="auto">
          <a:xfrm>
            <a:off x="4876800" y="28194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8627" name="Line 59"/>
          <p:cNvSpPr>
            <a:spLocks noChangeShapeType="1"/>
          </p:cNvSpPr>
          <p:nvPr/>
        </p:nvSpPr>
        <p:spPr bwMode="auto">
          <a:xfrm flipH="1">
            <a:off x="4876800" y="3276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8628" name="Group 60"/>
          <p:cNvGrpSpPr>
            <a:grpSpLocks/>
          </p:cNvGrpSpPr>
          <p:nvPr/>
        </p:nvGrpSpPr>
        <p:grpSpPr bwMode="auto">
          <a:xfrm>
            <a:off x="4114800" y="3581400"/>
            <a:ext cx="1143000" cy="1016000"/>
            <a:chOff x="2256" y="1584"/>
            <a:chExt cx="1059" cy="912"/>
          </a:xfrm>
        </p:grpSpPr>
        <p:sp>
          <p:nvSpPr>
            <p:cNvPr id="68629" name="Freeform 61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Rectangle 62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Rectangle 63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Rectangle 64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Rectangle 65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Oval 66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AutoShape 67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AutoShape 68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Oval 69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AutoShape 70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39" name="Group 71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8647" name="Oval 7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8" name="Oval 7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640" name="Group 74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8645" name="Oval 7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46" name="Oval 7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641" name="Oval 77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2" name="Oval 78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Oval 79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Oval 80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57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35" name="Line 2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505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Step with the Demon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9" name="Rectangle 6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0" name="Rectangle 7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1" name="Rectangle 8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2" name="Group 9"/>
          <p:cNvGrpSpPr>
            <a:grpSpLocks/>
          </p:cNvGrpSpPr>
          <p:nvPr/>
        </p:nvGrpSpPr>
        <p:grpSpPr bwMode="auto">
          <a:xfrm>
            <a:off x="5410200" y="2971800"/>
            <a:ext cx="969963" cy="1219200"/>
            <a:chOff x="2544" y="2928"/>
            <a:chExt cx="611" cy="768"/>
          </a:xfrm>
        </p:grpSpPr>
        <p:sp>
          <p:nvSpPr>
            <p:cNvPr id="69673" name="Rectangle 10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Rectangle 11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Line 12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6" name="Rectangle 13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7" name="Rectangle 14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Rectangle 15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9" name="Rectangle 16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Oval 17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Oval 18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2" name="Oval 19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Oval 20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Oval 21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5" name="Freeform 22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6" name="Oval 23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687" name="Group 24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69695" name="Oval 2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6" name="Oval 2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688" name="Group 27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69693" name="Oval 2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4" name="Oval 2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89" name="Freeform 30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0" name="Rectangle 31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Line 32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2" name="Line 33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43" name="Text Box 5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69644" name="Text Box 5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69645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69646" name="Text Box 5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69647" name="Text Box 54"/>
          <p:cNvSpPr txBox="1">
            <a:spLocks noChangeArrowheads="1"/>
          </p:cNvSpPr>
          <p:nvPr/>
        </p:nvSpPr>
        <p:spPr bwMode="auto">
          <a:xfrm>
            <a:off x="5257800" y="18288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69648" name="Line 55"/>
          <p:cNvSpPr>
            <a:spLocks noChangeShapeType="1"/>
          </p:cNvSpPr>
          <p:nvPr/>
        </p:nvSpPr>
        <p:spPr bwMode="auto">
          <a:xfrm flipV="1">
            <a:off x="5943600" y="2362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9" name="Rectangle 5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Text Box 58"/>
          <p:cNvSpPr txBox="1">
            <a:spLocks noChangeArrowheads="1"/>
          </p:cNvSpPr>
          <p:nvPr/>
        </p:nvSpPr>
        <p:spPr bwMode="auto">
          <a:xfrm>
            <a:off x="6858000" y="23622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69651" name="Line 60"/>
          <p:cNvSpPr>
            <a:spLocks noChangeShapeType="1"/>
          </p:cNvSpPr>
          <p:nvPr/>
        </p:nvSpPr>
        <p:spPr bwMode="auto">
          <a:xfrm flipH="1">
            <a:off x="6781800" y="2819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9652" name="Group 61"/>
          <p:cNvGrpSpPr>
            <a:grpSpLocks/>
          </p:cNvGrpSpPr>
          <p:nvPr/>
        </p:nvGrpSpPr>
        <p:grpSpPr bwMode="auto">
          <a:xfrm>
            <a:off x="6019800" y="2971800"/>
            <a:ext cx="1143000" cy="1016000"/>
            <a:chOff x="2256" y="1584"/>
            <a:chExt cx="1059" cy="912"/>
          </a:xfrm>
        </p:grpSpPr>
        <p:sp>
          <p:nvSpPr>
            <p:cNvPr id="69653" name="Freeform 62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4" name="Rectangle 63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Rectangle 64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Rectangle 65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Rectangle 66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Oval 67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AutoShape 68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AutoShape 69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Oval 70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AutoShape 71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663" name="Group 72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69671" name="Oval 7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2" name="Oval 7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664" name="Group 75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69669" name="Oval 7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0" name="Oval 7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65" name="Oval 78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6" name="Oval 79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Oval 80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Oval 81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734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0660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0666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0667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0668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0669" name="Rectangle 1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70" name="Group 51"/>
          <p:cNvGrpSpPr>
            <a:grpSpLocks/>
          </p:cNvGrpSpPr>
          <p:nvPr/>
        </p:nvGrpSpPr>
        <p:grpSpPr bwMode="auto">
          <a:xfrm>
            <a:off x="304800" y="4876800"/>
            <a:ext cx="1131888" cy="1004888"/>
            <a:chOff x="3552" y="1911"/>
            <a:chExt cx="713" cy="633"/>
          </a:xfrm>
        </p:grpSpPr>
        <p:sp>
          <p:nvSpPr>
            <p:cNvPr id="70696" name="Rectangle 52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7" name="Rectangle 53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8" name="Rectangle 54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9" name="Rectangle 55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Oval 56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Oval 57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02" name="Group 58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0711" name="Oval 5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12" name="Oval 6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03" name="Group 61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0709" name="Oval 6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10" name="Oval 6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704" name="Oval 64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5" name="Oval 65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6" name="Oval 66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7" name="Oval 67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8" name="Freeform 68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1" name="Text Box 85"/>
          <p:cNvSpPr txBox="1">
            <a:spLocks noChangeArrowheads="1"/>
          </p:cNvSpPr>
          <p:nvPr/>
        </p:nvSpPr>
        <p:spPr bwMode="auto">
          <a:xfrm>
            <a:off x="152400" y="3352800"/>
            <a:ext cx="155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There yet?</a:t>
            </a:r>
          </a:p>
        </p:txBody>
      </p:sp>
      <p:sp>
        <p:nvSpPr>
          <p:cNvPr id="70672" name="Text Box 86"/>
          <p:cNvSpPr txBox="1">
            <a:spLocks noChangeArrowheads="1"/>
          </p:cNvSpPr>
          <p:nvPr/>
        </p:nvSpPr>
        <p:spPr bwMode="auto">
          <a:xfrm>
            <a:off x="2057400" y="36576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70673" name="Line 87"/>
          <p:cNvSpPr>
            <a:spLocks noChangeShapeType="1"/>
          </p:cNvSpPr>
          <p:nvPr/>
        </p:nvSpPr>
        <p:spPr bwMode="auto">
          <a:xfrm>
            <a:off x="8382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74" name="Line 88"/>
          <p:cNvSpPr>
            <a:spLocks noChangeShapeType="1"/>
          </p:cNvSpPr>
          <p:nvPr/>
        </p:nvSpPr>
        <p:spPr bwMode="auto">
          <a:xfrm flipH="1">
            <a:off x="1905000" y="4267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0675" name="Group 89"/>
          <p:cNvGrpSpPr>
            <a:grpSpLocks/>
          </p:cNvGrpSpPr>
          <p:nvPr/>
        </p:nvGrpSpPr>
        <p:grpSpPr bwMode="auto">
          <a:xfrm>
            <a:off x="1143000" y="4724400"/>
            <a:ext cx="1143000" cy="1016000"/>
            <a:chOff x="2256" y="1584"/>
            <a:chExt cx="1059" cy="912"/>
          </a:xfrm>
        </p:grpSpPr>
        <p:sp>
          <p:nvSpPr>
            <p:cNvPr id="70676" name="Freeform 90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7" name="Rectangle 91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8" name="Rectangle 92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9" name="Rectangle 93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0" name="Rectangle 94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1" name="Oval 95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2" name="AutoShape 96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3" name="AutoShape 97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4" name="Oval 98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5" name="AutoShape 99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86" name="Group 100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0694" name="Oval 101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5" name="Oval 102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687" name="Group 103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0692" name="Oval 10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3" name="Oval 10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688" name="Oval 106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9" name="Oval 107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0" name="Oval 108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1" name="Oval 109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683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608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Text Box 51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1691" name="Text Box 52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1692" name="Text Box 53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1693" name="Text Box 54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1694" name="Text Box 55"/>
          <p:cNvSpPr txBox="1">
            <a:spLocks noChangeArrowheads="1"/>
          </p:cNvSpPr>
          <p:nvPr/>
        </p:nvSpPr>
        <p:spPr bwMode="auto">
          <a:xfrm>
            <a:off x="5257800" y="1828800"/>
            <a:ext cx="314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I know you’re coming!</a:t>
            </a:r>
          </a:p>
        </p:txBody>
      </p:sp>
      <p:sp>
        <p:nvSpPr>
          <p:cNvPr id="71695" name="Line 56"/>
          <p:cNvSpPr>
            <a:spLocks noChangeShapeType="1"/>
          </p:cNvSpPr>
          <p:nvPr/>
        </p:nvSpPr>
        <p:spPr bwMode="auto">
          <a:xfrm flipV="1">
            <a:off x="5943600" y="2362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696" name="Rectangle 57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697" name="Group 73"/>
          <p:cNvGrpSpPr>
            <a:grpSpLocks/>
          </p:cNvGrpSpPr>
          <p:nvPr/>
        </p:nvGrpSpPr>
        <p:grpSpPr bwMode="auto">
          <a:xfrm>
            <a:off x="5638800" y="3048000"/>
            <a:ext cx="1143000" cy="1004888"/>
            <a:chOff x="3351" y="3168"/>
            <a:chExt cx="873" cy="768"/>
          </a:xfrm>
        </p:grpSpPr>
        <p:sp>
          <p:nvSpPr>
            <p:cNvPr id="71719" name="Oval 74"/>
            <p:cNvSpPr>
              <a:spLocks noChangeArrowheads="1"/>
            </p:cNvSpPr>
            <p:nvPr/>
          </p:nvSpPr>
          <p:spPr bwMode="auto">
            <a:xfrm rot="-1373433">
              <a:off x="3351" y="3303"/>
              <a:ext cx="105" cy="86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0" name="Rectangle 75"/>
            <p:cNvSpPr>
              <a:spLocks noChangeArrowheads="1"/>
            </p:cNvSpPr>
            <p:nvPr/>
          </p:nvSpPr>
          <p:spPr bwMode="auto">
            <a:xfrm rot="1879721">
              <a:off x="3399" y="3444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1" name="Rectangle 76"/>
            <p:cNvSpPr>
              <a:spLocks noChangeArrowheads="1"/>
            </p:cNvSpPr>
            <p:nvPr/>
          </p:nvSpPr>
          <p:spPr bwMode="auto">
            <a:xfrm rot="-2120236">
              <a:off x="3870" y="3489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2" name="Rectangle 77"/>
            <p:cNvSpPr>
              <a:spLocks noChangeArrowheads="1"/>
            </p:cNvSpPr>
            <p:nvPr/>
          </p:nvSpPr>
          <p:spPr bwMode="auto">
            <a:xfrm>
              <a:off x="3870" y="3668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3" name="Rectangle 78"/>
            <p:cNvSpPr>
              <a:spLocks noChangeArrowheads="1"/>
            </p:cNvSpPr>
            <p:nvPr/>
          </p:nvSpPr>
          <p:spPr bwMode="auto">
            <a:xfrm>
              <a:off x="3673" y="3713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4" name="Oval 79"/>
            <p:cNvSpPr>
              <a:spLocks noChangeArrowheads="1"/>
            </p:cNvSpPr>
            <p:nvPr/>
          </p:nvSpPr>
          <p:spPr bwMode="auto">
            <a:xfrm>
              <a:off x="3595" y="3489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5" name="Oval 80"/>
            <p:cNvSpPr>
              <a:spLocks noChangeArrowheads="1"/>
            </p:cNvSpPr>
            <p:nvPr/>
          </p:nvSpPr>
          <p:spPr bwMode="auto">
            <a:xfrm>
              <a:off x="3623" y="3168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26" name="Group 81"/>
            <p:cNvGrpSpPr>
              <a:grpSpLocks/>
            </p:cNvGrpSpPr>
            <p:nvPr/>
          </p:nvGrpSpPr>
          <p:grpSpPr bwMode="auto">
            <a:xfrm rot="-3340723">
              <a:off x="3657" y="3247"/>
              <a:ext cx="118" cy="134"/>
              <a:chOff x="3801" y="3295"/>
              <a:chExt cx="118" cy="134"/>
            </a:xfrm>
          </p:grpSpPr>
          <p:sp>
            <p:nvSpPr>
              <p:cNvPr id="71735" name="Oval 8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36" name="Oval 8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27" name="Group 84"/>
            <p:cNvGrpSpPr>
              <a:grpSpLocks/>
            </p:cNvGrpSpPr>
            <p:nvPr/>
          </p:nvGrpSpPr>
          <p:grpSpPr bwMode="auto">
            <a:xfrm rot="-3134004">
              <a:off x="3811" y="3247"/>
              <a:ext cx="118" cy="136"/>
              <a:chOff x="3955" y="3295"/>
              <a:chExt cx="118" cy="136"/>
            </a:xfrm>
          </p:grpSpPr>
          <p:sp>
            <p:nvSpPr>
              <p:cNvPr id="71733" name="Oval 8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34" name="Oval 8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728" name="Oval 87"/>
            <p:cNvSpPr>
              <a:spLocks noChangeArrowheads="1"/>
            </p:cNvSpPr>
            <p:nvPr/>
          </p:nvSpPr>
          <p:spPr bwMode="auto">
            <a:xfrm rot="1722357">
              <a:off x="3516" y="3802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9" name="Oval 88"/>
            <p:cNvSpPr>
              <a:spLocks noChangeArrowheads="1"/>
            </p:cNvSpPr>
            <p:nvPr/>
          </p:nvSpPr>
          <p:spPr bwMode="auto">
            <a:xfrm>
              <a:off x="3830" y="3847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0" name="Oval 89"/>
            <p:cNvSpPr>
              <a:spLocks noChangeArrowheads="1"/>
            </p:cNvSpPr>
            <p:nvPr/>
          </p:nvSpPr>
          <p:spPr bwMode="auto">
            <a:xfrm rot="-1373433">
              <a:off x="4106" y="3372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1" name="Oval 90"/>
            <p:cNvSpPr>
              <a:spLocks noChangeArrowheads="1"/>
            </p:cNvSpPr>
            <p:nvPr/>
          </p:nvSpPr>
          <p:spPr bwMode="auto">
            <a:xfrm rot="-1373433">
              <a:off x="3360" y="331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2" name="Freeform 91"/>
            <p:cNvSpPr>
              <a:spLocks/>
            </p:cNvSpPr>
            <p:nvPr/>
          </p:nvSpPr>
          <p:spPr bwMode="auto">
            <a:xfrm>
              <a:off x="3744" y="3456"/>
              <a:ext cx="60" cy="32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698" name="Group 92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1699" name="Freeform 93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0" name="Rectangle 94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1" name="Rectangle 95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2" name="Rectangle 96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3" name="Rectangle 97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4" name="Oval 98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5" name="AutoShape 99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6" name="AutoShape 100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7" name="Oval 101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8" name="AutoShape 102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09" name="Group 103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1717" name="Oval 104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18" name="Oval 105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10" name="Group 106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1715" name="Oval 10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16" name="Oval 10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711" name="Oval 109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2" name="Oval 110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3" name="Oval 111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4" name="Oval 112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710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2718" name="Rectangle 16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54"/>
          <p:cNvSpPr>
            <a:spLocks noChangeArrowheads="1"/>
          </p:cNvSpPr>
          <p:nvPr/>
        </p:nvSpPr>
        <p:spPr bwMode="auto">
          <a:xfrm rot="1879721">
            <a:off x="5691188" y="3394075"/>
            <a:ext cx="409575" cy="603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Rectangle 55"/>
          <p:cNvSpPr>
            <a:spLocks noChangeArrowheads="1"/>
          </p:cNvSpPr>
          <p:nvPr/>
        </p:nvSpPr>
        <p:spPr bwMode="auto">
          <a:xfrm rot="-2120236">
            <a:off x="6307138" y="3454400"/>
            <a:ext cx="407987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Rectangle 56"/>
          <p:cNvSpPr>
            <a:spLocks noChangeArrowheads="1"/>
          </p:cNvSpPr>
          <p:nvPr/>
        </p:nvSpPr>
        <p:spPr bwMode="auto">
          <a:xfrm>
            <a:off x="6307138" y="3687763"/>
            <a:ext cx="49212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2" name="Rectangle 57"/>
          <p:cNvSpPr>
            <a:spLocks noChangeArrowheads="1"/>
          </p:cNvSpPr>
          <p:nvPr/>
        </p:nvSpPr>
        <p:spPr bwMode="auto">
          <a:xfrm>
            <a:off x="6049963" y="3746500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Oval 58"/>
          <p:cNvSpPr>
            <a:spLocks noChangeArrowheads="1"/>
          </p:cNvSpPr>
          <p:nvPr/>
        </p:nvSpPr>
        <p:spPr bwMode="auto">
          <a:xfrm>
            <a:off x="5946775" y="3454400"/>
            <a:ext cx="514350" cy="349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4" name="Oval 59"/>
          <p:cNvSpPr>
            <a:spLocks noChangeArrowheads="1"/>
          </p:cNvSpPr>
          <p:nvPr/>
        </p:nvSpPr>
        <p:spPr bwMode="auto">
          <a:xfrm>
            <a:off x="5983288" y="3033713"/>
            <a:ext cx="411162" cy="4683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725" name="Group 60"/>
          <p:cNvGrpSpPr>
            <a:grpSpLocks/>
          </p:cNvGrpSpPr>
          <p:nvPr/>
        </p:nvGrpSpPr>
        <p:grpSpPr bwMode="auto">
          <a:xfrm rot="-3340723">
            <a:off x="6028532" y="3137694"/>
            <a:ext cx="153987" cy="174625"/>
            <a:chOff x="3801" y="3295"/>
            <a:chExt cx="118" cy="134"/>
          </a:xfrm>
        </p:grpSpPr>
        <p:sp>
          <p:nvSpPr>
            <p:cNvPr id="72757" name="Oval 61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8" name="Oval 62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6" name="Group 63"/>
          <p:cNvGrpSpPr>
            <a:grpSpLocks/>
          </p:cNvGrpSpPr>
          <p:nvPr/>
        </p:nvGrpSpPr>
        <p:grpSpPr bwMode="auto">
          <a:xfrm rot="-3134004">
            <a:off x="6230144" y="3137694"/>
            <a:ext cx="153988" cy="177800"/>
            <a:chOff x="3955" y="3295"/>
            <a:chExt cx="118" cy="136"/>
          </a:xfrm>
        </p:grpSpPr>
        <p:sp>
          <p:nvSpPr>
            <p:cNvPr id="72755" name="Oval 64"/>
            <p:cNvSpPr>
              <a:spLocks noChangeArrowheads="1"/>
            </p:cNvSpPr>
            <p:nvPr/>
          </p:nvSpPr>
          <p:spPr bwMode="auto">
            <a:xfrm>
              <a:off x="3955" y="3297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6" name="Oval 65"/>
            <p:cNvSpPr>
              <a:spLocks noChangeArrowheads="1"/>
            </p:cNvSpPr>
            <p:nvPr/>
          </p:nvSpPr>
          <p:spPr bwMode="auto">
            <a:xfrm>
              <a:off x="3990" y="3295"/>
              <a:ext cx="68" cy="7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27" name="Oval 66"/>
          <p:cNvSpPr>
            <a:spLocks noChangeArrowheads="1"/>
          </p:cNvSpPr>
          <p:nvPr/>
        </p:nvSpPr>
        <p:spPr bwMode="auto">
          <a:xfrm rot="1722357">
            <a:off x="5843588" y="3863975"/>
            <a:ext cx="257175" cy="1158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8" name="Oval 67"/>
          <p:cNvSpPr>
            <a:spLocks noChangeArrowheads="1"/>
          </p:cNvSpPr>
          <p:nvPr/>
        </p:nvSpPr>
        <p:spPr bwMode="auto">
          <a:xfrm>
            <a:off x="6254750" y="3922713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9" name="Oval 68"/>
          <p:cNvSpPr>
            <a:spLocks noChangeArrowheads="1"/>
          </p:cNvSpPr>
          <p:nvPr/>
        </p:nvSpPr>
        <p:spPr bwMode="auto">
          <a:xfrm rot="-1373433">
            <a:off x="6616700" y="3300413"/>
            <a:ext cx="153988" cy="11588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30" name="Oval 69"/>
          <p:cNvSpPr>
            <a:spLocks noChangeArrowheads="1"/>
          </p:cNvSpPr>
          <p:nvPr/>
        </p:nvSpPr>
        <p:spPr bwMode="auto">
          <a:xfrm rot="-1373433">
            <a:off x="5638800" y="3219450"/>
            <a:ext cx="155575" cy="115888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31" name="Line 70"/>
          <p:cNvSpPr>
            <a:spLocks noChangeShapeType="1"/>
          </p:cNvSpPr>
          <p:nvPr/>
        </p:nvSpPr>
        <p:spPr bwMode="auto">
          <a:xfrm flipV="1">
            <a:off x="6161088" y="3352800"/>
            <a:ext cx="7620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32" name="Text Box 72"/>
          <p:cNvSpPr txBox="1">
            <a:spLocks noChangeArrowheads="1"/>
          </p:cNvSpPr>
          <p:nvPr/>
        </p:nvSpPr>
        <p:spPr bwMode="auto">
          <a:xfrm>
            <a:off x="1219200" y="3276600"/>
            <a:ext cx="1192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Maybe.</a:t>
            </a:r>
          </a:p>
        </p:txBody>
      </p:sp>
      <p:sp>
        <p:nvSpPr>
          <p:cNvPr id="72733" name="Line 73"/>
          <p:cNvSpPr>
            <a:spLocks noChangeShapeType="1"/>
          </p:cNvSpPr>
          <p:nvPr/>
        </p:nvSpPr>
        <p:spPr bwMode="auto">
          <a:xfrm flipH="1">
            <a:off x="1524000" y="3962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734" name="Group 74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2735" name="Freeform 7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6" name="Rectangle 7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7" name="Rectangle 7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8" name="Rectangle 7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9" name="Rectangle 7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0" name="Oval 8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1" name="AutoShape 8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2" name="AutoShape 8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3" name="Oval 8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AutoShape 8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745" name="Group 8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2753" name="Oval 8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54" name="Oval 8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746" name="Group 8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2751" name="Oval 8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52" name="Oval 9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747" name="Oval 9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8" name="Oval 9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9" name="Oval 9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0" name="Oval 9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1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81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3742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3" name="Line 30"/>
          <p:cNvSpPr>
            <a:spLocks noChangeShapeType="1"/>
          </p:cNvSpPr>
          <p:nvPr/>
        </p:nvSpPr>
        <p:spPr bwMode="auto">
          <a:xfrm flipV="1">
            <a:off x="6008688" y="2514600"/>
            <a:ext cx="87312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4" name="Text Box 48"/>
          <p:cNvSpPr txBox="1">
            <a:spLocks noChangeArrowheads="1"/>
          </p:cNvSpPr>
          <p:nvPr/>
        </p:nvSpPr>
        <p:spPr bwMode="auto">
          <a:xfrm>
            <a:off x="6019800" y="1981200"/>
            <a:ext cx="450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!!!</a:t>
            </a:r>
          </a:p>
        </p:txBody>
      </p:sp>
      <p:grpSp>
        <p:nvGrpSpPr>
          <p:cNvPr id="73745" name="Group 68"/>
          <p:cNvGrpSpPr>
            <a:grpSpLocks/>
          </p:cNvGrpSpPr>
          <p:nvPr/>
        </p:nvGrpSpPr>
        <p:grpSpPr bwMode="auto">
          <a:xfrm>
            <a:off x="5638800" y="3033713"/>
            <a:ext cx="1131888" cy="1004887"/>
            <a:chOff x="3552" y="1911"/>
            <a:chExt cx="713" cy="633"/>
          </a:xfrm>
        </p:grpSpPr>
        <p:sp>
          <p:nvSpPr>
            <p:cNvPr id="73769" name="Rectangle 31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0" name="Rectangle 32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1" name="Rectangle 33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2" name="Rectangle 34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3" name="Oval 35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4" name="Oval 36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3775" name="Group 37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3784" name="Oval 38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5" name="Oval 39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776" name="Group 40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3782" name="Oval 41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3" name="Oval 42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77" name="Oval 43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8" name="Oval 44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9" name="Oval 45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0" name="Oval 46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1" name="Freeform 67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746" name="Text Box 70"/>
          <p:cNvSpPr txBox="1">
            <a:spLocks noChangeArrowheads="1"/>
          </p:cNvSpPr>
          <p:nvPr/>
        </p:nvSpPr>
        <p:spPr bwMode="auto">
          <a:xfrm>
            <a:off x="457200" y="3200400"/>
            <a:ext cx="39957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Hmm, it’s quite nice here…</a:t>
            </a:r>
          </a:p>
        </p:txBody>
      </p:sp>
      <p:sp>
        <p:nvSpPr>
          <p:cNvPr id="73747" name="Line 71"/>
          <p:cNvSpPr>
            <a:spLocks noChangeShapeType="1"/>
          </p:cNvSpPr>
          <p:nvPr/>
        </p:nvSpPr>
        <p:spPr bwMode="auto">
          <a:xfrm flipH="1">
            <a:off x="14478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3748" name="Group 88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3749" name="Freeform 8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Rectangle 9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1" name="Rectangle 9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2" name="Rectangle 9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3" name="Rectangle 9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4" name="Oval 9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5" name="AutoShape 9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6" name="AutoShape 9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7" name="Oval 9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8" name="AutoShape 9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3759" name="Group 9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3767" name="Oval 10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8" name="Oval 10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760" name="Group 10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3765" name="Oval 10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Oval 10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61" name="Oval 10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2" name="Oval 10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3" name="Oval 10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4" name="Oval 10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120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Passing the Demon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7" name="Text Box 30"/>
          <p:cNvSpPr txBox="1">
            <a:spLocks noChangeArrowheads="1"/>
          </p:cNvSpPr>
          <p:nvPr/>
        </p:nvSpPr>
        <p:spPr bwMode="auto">
          <a:xfrm>
            <a:off x="685800" y="2590800"/>
            <a:ext cx="29956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You’re back!</a:t>
            </a:r>
          </a:p>
          <a:p>
            <a:r>
              <a:rPr lang="en-US" b="0"/>
              <a:t>Learned your lesson?</a:t>
            </a:r>
          </a:p>
        </p:txBody>
      </p:sp>
      <p:sp>
        <p:nvSpPr>
          <p:cNvPr id="74768" name="Freeform 31"/>
          <p:cNvSpPr>
            <a:spLocks/>
          </p:cNvSpPr>
          <p:nvPr/>
        </p:nvSpPr>
        <p:spPr bwMode="auto">
          <a:xfrm>
            <a:off x="1244600" y="3568700"/>
            <a:ext cx="5316538" cy="1841500"/>
          </a:xfrm>
          <a:custGeom>
            <a:avLst/>
            <a:gdLst>
              <a:gd name="T0" fmla="*/ 2960 w 3349"/>
              <a:gd name="T1" fmla="*/ 56 h 1160"/>
              <a:gd name="T2" fmla="*/ 2856 w 3349"/>
              <a:gd name="T3" fmla="*/ 184 h 1160"/>
              <a:gd name="T4" fmla="*/ 0 w 3349"/>
              <a:gd name="T5" fmla="*/ 1160 h 1160"/>
              <a:gd name="T6" fmla="*/ 0 60000 65536"/>
              <a:gd name="T7" fmla="*/ 0 60000 65536"/>
              <a:gd name="T8" fmla="*/ 0 60000 65536"/>
              <a:gd name="T9" fmla="*/ 0 w 3349"/>
              <a:gd name="T10" fmla="*/ 0 h 1160"/>
              <a:gd name="T11" fmla="*/ 3349 w 3349"/>
              <a:gd name="T12" fmla="*/ 1160 h 1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9" h="1160">
                <a:moveTo>
                  <a:pt x="2960" y="56"/>
                </a:moveTo>
                <a:cubicBezTo>
                  <a:pt x="2943" y="77"/>
                  <a:pt x="3349" y="0"/>
                  <a:pt x="2856" y="184"/>
                </a:cubicBezTo>
                <a:cubicBezTo>
                  <a:pt x="2363" y="368"/>
                  <a:pt x="595" y="957"/>
                  <a:pt x="0" y="1160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50"/>
          <p:cNvSpPr>
            <a:spLocks noChangeShapeType="1"/>
          </p:cNvSpPr>
          <p:nvPr/>
        </p:nvSpPr>
        <p:spPr bwMode="auto">
          <a:xfrm flipH="1">
            <a:off x="1524000" y="3733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4770" name="Group 32"/>
          <p:cNvGrpSpPr>
            <a:grpSpLocks/>
          </p:cNvGrpSpPr>
          <p:nvPr/>
        </p:nvGrpSpPr>
        <p:grpSpPr bwMode="auto">
          <a:xfrm>
            <a:off x="1143000" y="4724400"/>
            <a:ext cx="1131888" cy="1004888"/>
            <a:chOff x="3552" y="1911"/>
            <a:chExt cx="713" cy="633"/>
          </a:xfrm>
        </p:grpSpPr>
        <p:sp>
          <p:nvSpPr>
            <p:cNvPr id="74792" name="Rectangle 33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3" name="Rectangle 34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4" name="Rectangle 35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5" name="Rectangle 36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6" name="Oval 37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7" name="Oval 38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798" name="Group 39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4807" name="Oval 40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8" name="Oval 41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4799" name="Group 42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4805" name="Oval 43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6" name="Oval 44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4800" name="Oval 45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1" name="Oval 46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2" name="Oval 47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3" name="Oval 48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4" name="Freeform 49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771" name="Group 68"/>
          <p:cNvGrpSpPr>
            <a:grpSpLocks/>
          </p:cNvGrpSpPr>
          <p:nvPr/>
        </p:nvGrpSpPr>
        <p:grpSpPr bwMode="auto">
          <a:xfrm>
            <a:off x="533400" y="4724400"/>
            <a:ext cx="1143000" cy="1016000"/>
            <a:chOff x="2256" y="1584"/>
            <a:chExt cx="1059" cy="912"/>
          </a:xfrm>
        </p:grpSpPr>
        <p:sp>
          <p:nvSpPr>
            <p:cNvPr id="74772" name="Freeform 69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3" name="Rectangle 70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4" name="Rectangle 71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5" name="Rectangle 72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6" name="Rectangle 73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7" name="Oval 74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8" name="AutoShape 75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9" name="AutoShape 76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0" name="Oval 77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1" name="AutoShape 78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782" name="Group 79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4790" name="Oval 8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91" name="Oval 8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4783" name="Group 82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4788" name="Oval 83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89" name="Oval 84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4784" name="Oval 85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Oval 86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Oval 87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Oval 88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Line 2"/>
          <p:cNvSpPr>
            <a:spLocks noChangeShapeType="1"/>
          </p:cNvSpPr>
          <p:nvPr/>
        </p:nvSpPr>
        <p:spPr bwMode="auto">
          <a:xfrm flipV="1">
            <a:off x="838200" y="3657600"/>
            <a:ext cx="5181600" cy="1676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79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Ockham Violator’s Path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91" name="Freeform 51"/>
          <p:cNvSpPr>
            <a:spLocks/>
          </p:cNvSpPr>
          <p:nvPr/>
        </p:nvSpPr>
        <p:spPr bwMode="auto">
          <a:xfrm>
            <a:off x="1244600" y="3568700"/>
            <a:ext cx="5316538" cy="1841500"/>
          </a:xfrm>
          <a:custGeom>
            <a:avLst/>
            <a:gdLst>
              <a:gd name="T0" fmla="*/ 2960 w 3349"/>
              <a:gd name="T1" fmla="*/ 56 h 1160"/>
              <a:gd name="T2" fmla="*/ 2856 w 3349"/>
              <a:gd name="T3" fmla="*/ 184 h 1160"/>
              <a:gd name="T4" fmla="*/ 0 w 3349"/>
              <a:gd name="T5" fmla="*/ 1160 h 1160"/>
              <a:gd name="T6" fmla="*/ 0 60000 65536"/>
              <a:gd name="T7" fmla="*/ 0 60000 65536"/>
              <a:gd name="T8" fmla="*/ 0 60000 65536"/>
              <a:gd name="T9" fmla="*/ 0 w 3349"/>
              <a:gd name="T10" fmla="*/ 0 h 1160"/>
              <a:gd name="T11" fmla="*/ 3349 w 3349"/>
              <a:gd name="T12" fmla="*/ 1160 h 1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9" h="1160">
                <a:moveTo>
                  <a:pt x="2960" y="56"/>
                </a:moveTo>
                <a:cubicBezTo>
                  <a:pt x="2943" y="77"/>
                  <a:pt x="3349" y="0"/>
                  <a:pt x="2856" y="184"/>
                </a:cubicBezTo>
                <a:cubicBezTo>
                  <a:pt x="2363" y="368"/>
                  <a:pt x="595" y="957"/>
                  <a:pt x="0" y="1160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Line 53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Freeform 89"/>
          <p:cNvSpPr>
            <a:spLocks/>
          </p:cNvSpPr>
          <p:nvPr/>
        </p:nvSpPr>
        <p:spPr bwMode="auto">
          <a:xfrm>
            <a:off x="876300" y="5410200"/>
            <a:ext cx="419100" cy="304800"/>
          </a:xfrm>
          <a:custGeom>
            <a:avLst/>
            <a:gdLst>
              <a:gd name="T0" fmla="*/ 264 w 264"/>
              <a:gd name="T1" fmla="*/ 0 h 192"/>
              <a:gd name="T2" fmla="*/ 24 w 264"/>
              <a:gd name="T3" fmla="*/ 96 h 192"/>
              <a:gd name="T4" fmla="*/ 120 w 264"/>
              <a:gd name="T5" fmla="*/ 192 h 192"/>
              <a:gd name="T6" fmla="*/ 0 60000 65536"/>
              <a:gd name="T7" fmla="*/ 0 60000 65536"/>
              <a:gd name="T8" fmla="*/ 0 60000 65536"/>
              <a:gd name="T9" fmla="*/ 0 w 264"/>
              <a:gd name="T10" fmla="*/ 0 h 192"/>
              <a:gd name="T11" fmla="*/ 264 w 26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192">
                <a:moveTo>
                  <a:pt x="264" y="0"/>
                </a:moveTo>
                <a:cubicBezTo>
                  <a:pt x="156" y="32"/>
                  <a:pt x="48" y="64"/>
                  <a:pt x="24" y="96"/>
                </a:cubicBezTo>
                <a:cubicBezTo>
                  <a:pt x="0" y="128"/>
                  <a:pt x="60" y="160"/>
                  <a:pt x="120" y="192"/>
                </a:cubicBezTo>
              </a:path>
            </a:pathLst>
          </a:custGeom>
          <a:noFill/>
          <a:ln w="762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5794" name="Group 93"/>
          <p:cNvGrpSpPr>
            <a:grpSpLocks/>
          </p:cNvGrpSpPr>
          <p:nvPr/>
        </p:nvGrpSpPr>
        <p:grpSpPr bwMode="auto">
          <a:xfrm>
            <a:off x="5791200" y="3276600"/>
            <a:ext cx="1131888" cy="1004888"/>
            <a:chOff x="3552" y="1911"/>
            <a:chExt cx="713" cy="633"/>
          </a:xfrm>
        </p:grpSpPr>
        <p:sp>
          <p:nvSpPr>
            <p:cNvPr id="75818" name="Rectangle 94"/>
            <p:cNvSpPr>
              <a:spLocks noChangeArrowheads="1"/>
            </p:cNvSpPr>
            <p:nvPr/>
          </p:nvSpPr>
          <p:spPr bwMode="auto">
            <a:xfrm rot="1879721">
              <a:off x="3585" y="2138"/>
              <a:ext cx="258" cy="3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9" name="Rectangle 95"/>
            <p:cNvSpPr>
              <a:spLocks noChangeArrowheads="1"/>
            </p:cNvSpPr>
            <p:nvPr/>
          </p:nvSpPr>
          <p:spPr bwMode="auto">
            <a:xfrm rot="-2120236">
              <a:off x="3973" y="2176"/>
              <a:ext cx="257" cy="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0" name="Rectangle 96"/>
            <p:cNvSpPr>
              <a:spLocks noChangeArrowheads="1"/>
            </p:cNvSpPr>
            <p:nvPr/>
          </p:nvSpPr>
          <p:spPr bwMode="auto">
            <a:xfrm>
              <a:off x="3973" y="2323"/>
              <a:ext cx="31" cy="18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1" name="Rectangle 97"/>
            <p:cNvSpPr>
              <a:spLocks noChangeArrowheads="1"/>
            </p:cNvSpPr>
            <p:nvPr/>
          </p:nvSpPr>
          <p:spPr bwMode="auto">
            <a:xfrm>
              <a:off x="3811" y="2360"/>
              <a:ext cx="32" cy="1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Oval 98"/>
            <p:cNvSpPr>
              <a:spLocks noChangeArrowheads="1"/>
            </p:cNvSpPr>
            <p:nvPr/>
          </p:nvSpPr>
          <p:spPr bwMode="auto">
            <a:xfrm>
              <a:off x="3746" y="2176"/>
              <a:ext cx="324" cy="2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Oval 99"/>
            <p:cNvSpPr>
              <a:spLocks noChangeArrowheads="1"/>
            </p:cNvSpPr>
            <p:nvPr/>
          </p:nvSpPr>
          <p:spPr bwMode="auto">
            <a:xfrm>
              <a:off x="3769" y="1911"/>
              <a:ext cx="259" cy="295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5824" name="Group 100"/>
            <p:cNvGrpSpPr>
              <a:grpSpLocks/>
            </p:cNvGrpSpPr>
            <p:nvPr/>
          </p:nvGrpSpPr>
          <p:grpSpPr bwMode="auto">
            <a:xfrm rot="-3340723">
              <a:off x="3797" y="1977"/>
              <a:ext cx="97" cy="110"/>
              <a:chOff x="3801" y="3295"/>
              <a:chExt cx="118" cy="134"/>
            </a:xfrm>
          </p:grpSpPr>
          <p:sp>
            <p:nvSpPr>
              <p:cNvPr id="75833" name="Oval 101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4" name="Oval 102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5825" name="Group 103"/>
            <p:cNvGrpSpPr>
              <a:grpSpLocks/>
            </p:cNvGrpSpPr>
            <p:nvPr/>
          </p:nvGrpSpPr>
          <p:grpSpPr bwMode="auto">
            <a:xfrm rot="-3134004">
              <a:off x="3924" y="1977"/>
              <a:ext cx="97" cy="112"/>
              <a:chOff x="3955" y="3295"/>
              <a:chExt cx="118" cy="136"/>
            </a:xfrm>
          </p:grpSpPr>
          <p:sp>
            <p:nvSpPr>
              <p:cNvPr id="75831" name="Oval 104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2" name="Oval 105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826" name="Oval 106"/>
            <p:cNvSpPr>
              <a:spLocks noChangeArrowheads="1"/>
            </p:cNvSpPr>
            <p:nvPr/>
          </p:nvSpPr>
          <p:spPr bwMode="auto">
            <a:xfrm rot="1722357">
              <a:off x="3681" y="2434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Oval 107"/>
            <p:cNvSpPr>
              <a:spLocks noChangeArrowheads="1"/>
            </p:cNvSpPr>
            <p:nvPr/>
          </p:nvSpPr>
          <p:spPr bwMode="auto">
            <a:xfrm>
              <a:off x="3940" y="2471"/>
              <a:ext cx="162" cy="7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8" name="Oval 108"/>
            <p:cNvSpPr>
              <a:spLocks noChangeArrowheads="1"/>
            </p:cNvSpPr>
            <p:nvPr/>
          </p:nvSpPr>
          <p:spPr bwMode="auto">
            <a:xfrm rot="-1373433">
              <a:off x="4168" y="2079"/>
              <a:ext cx="97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Oval 109"/>
            <p:cNvSpPr>
              <a:spLocks noChangeArrowheads="1"/>
            </p:cNvSpPr>
            <p:nvPr/>
          </p:nvSpPr>
          <p:spPr bwMode="auto">
            <a:xfrm rot="-1373433">
              <a:off x="3552" y="2028"/>
              <a:ext cx="98" cy="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Freeform 110"/>
            <p:cNvSpPr>
              <a:spLocks/>
            </p:cNvSpPr>
            <p:nvPr/>
          </p:nvSpPr>
          <p:spPr bwMode="auto">
            <a:xfrm flipV="1">
              <a:off x="3888" y="2112"/>
              <a:ext cx="50" cy="27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95" name="Text Box 111"/>
          <p:cNvSpPr txBox="1">
            <a:spLocks noChangeArrowheads="1"/>
          </p:cNvSpPr>
          <p:nvPr/>
        </p:nvSpPr>
        <p:spPr bwMode="auto">
          <a:xfrm>
            <a:off x="2743200" y="1524000"/>
            <a:ext cx="40497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See, you shouldn’t run ahead</a:t>
            </a:r>
          </a:p>
          <a:p>
            <a:r>
              <a:rPr lang="en-US"/>
              <a:t>Even if you are right!</a:t>
            </a:r>
          </a:p>
        </p:txBody>
      </p:sp>
      <p:sp>
        <p:nvSpPr>
          <p:cNvPr id="75796" name="Line 113"/>
          <p:cNvSpPr>
            <a:spLocks noChangeShapeType="1"/>
          </p:cNvSpPr>
          <p:nvPr/>
        </p:nvSpPr>
        <p:spPr bwMode="auto">
          <a:xfrm>
            <a:off x="5638800" y="2590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5797" name="Group 114"/>
          <p:cNvGrpSpPr>
            <a:grpSpLocks/>
          </p:cNvGrpSpPr>
          <p:nvPr/>
        </p:nvGrpSpPr>
        <p:grpSpPr bwMode="auto">
          <a:xfrm>
            <a:off x="6400800" y="2971800"/>
            <a:ext cx="1143000" cy="1016000"/>
            <a:chOff x="2256" y="1584"/>
            <a:chExt cx="1059" cy="912"/>
          </a:xfrm>
        </p:grpSpPr>
        <p:sp>
          <p:nvSpPr>
            <p:cNvPr id="75798" name="Freeform 115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Rectangle 116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0" name="Rectangle 117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1" name="Rectangle 118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2" name="Rectangle 119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3" name="Oval 120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4" name="AutoShape 121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5" name="AutoShape 122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6" name="Oval 123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7" name="AutoShape 124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5808" name="Group 125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5816" name="Oval 126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7" name="Oval 127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5809" name="Group 128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5814" name="Oval 12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5" name="Oval 13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810" name="Oval 131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1" name="Oval 132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2" name="Oval 133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3" name="Oval 134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Zen Epistemology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1800" y="3886200"/>
            <a:ext cx="2343150" cy="2082800"/>
            <a:chOff x="2256" y="1584"/>
            <a:chExt cx="1059" cy="912"/>
          </a:xfrm>
        </p:grpSpPr>
        <p:sp>
          <p:nvSpPr>
            <p:cNvPr id="10269" name="Freeform 4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Rectangle 5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6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Rectangle 7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Rectangle 8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Oval 9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AutoShape 10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AutoShape 11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Oval 12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AutoShape 13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10287" name="Oval 15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Oval 16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10285" name="Oval 18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Oval 19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1" name="Oval 20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Oval 21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22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Oval 23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TextBox 49"/>
          <p:cNvSpPr txBox="1">
            <a:spLocks noChangeArrowheads="1"/>
          </p:cNvSpPr>
          <p:nvPr/>
        </p:nvSpPr>
        <p:spPr bwMode="auto">
          <a:xfrm>
            <a:off x="1524000" y="1524000"/>
            <a:ext cx="7239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But computing is </a:t>
            </a:r>
            <a:r>
              <a:rPr lang="en-US" sz="2800" b="0" i="0" dirty="0" smtClean="0">
                <a:solidFill>
                  <a:srgbClr val="FFC000"/>
                </a:solidFill>
              </a:rPr>
              <a:t>deduction</a:t>
            </a:r>
            <a:r>
              <a:rPr lang="en-US" sz="2800" b="0" i="0" dirty="0" smtClean="0"/>
              <a:t>.  </a:t>
            </a:r>
          </a:p>
          <a:p>
            <a:r>
              <a:rPr lang="en-US" sz="2800" b="0" i="0" dirty="0" smtClean="0"/>
              <a:t>Isn’t </a:t>
            </a:r>
            <a:r>
              <a:rPr lang="en-US" sz="2800" b="0" i="0" dirty="0" smtClean="0">
                <a:solidFill>
                  <a:srgbClr val="FFC000"/>
                </a:solidFill>
              </a:rPr>
              <a:t>induction</a:t>
            </a:r>
            <a:r>
              <a:rPr lang="en-US" sz="2800" b="0" i="0" dirty="0" smtClean="0"/>
              <a:t> a completely different animal?</a:t>
            </a:r>
            <a:endParaRPr lang="en-US" sz="2800" b="0" i="0" dirty="0"/>
          </a:p>
        </p:txBody>
      </p:sp>
      <p:sp>
        <p:nvSpPr>
          <p:cNvPr id="10248" name="Oval 26"/>
          <p:cNvSpPr>
            <a:spLocks noChangeArrowheads="1"/>
          </p:cNvSpPr>
          <p:nvPr/>
        </p:nvSpPr>
        <p:spPr bwMode="auto">
          <a:xfrm rot="-1373433">
            <a:off x="3581400" y="3376613"/>
            <a:ext cx="138113" cy="1127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27"/>
          <p:cNvSpPr>
            <a:spLocks noChangeArrowheads="1"/>
          </p:cNvSpPr>
          <p:nvPr/>
        </p:nvSpPr>
        <p:spPr bwMode="auto">
          <a:xfrm rot="1879721">
            <a:off x="3644900" y="3562350"/>
            <a:ext cx="409575" cy="587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28"/>
          <p:cNvSpPr>
            <a:spLocks noChangeArrowheads="1"/>
          </p:cNvSpPr>
          <p:nvPr/>
        </p:nvSpPr>
        <p:spPr bwMode="auto">
          <a:xfrm rot="-2120236">
            <a:off x="4260850" y="3621088"/>
            <a:ext cx="407988" cy="5873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29"/>
          <p:cNvSpPr>
            <a:spLocks noChangeArrowheads="1"/>
          </p:cNvSpPr>
          <p:nvPr/>
        </p:nvSpPr>
        <p:spPr bwMode="auto">
          <a:xfrm>
            <a:off x="4260850" y="3856038"/>
            <a:ext cx="49213" cy="2921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30"/>
          <p:cNvSpPr>
            <a:spLocks noChangeArrowheads="1"/>
          </p:cNvSpPr>
          <p:nvPr/>
        </p:nvSpPr>
        <p:spPr bwMode="auto">
          <a:xfrm>
            <a:off x="4003675" y="3914775"/>
            <a:ext cx="50800" cy="233363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31"/>
          <p:cNvSpPr>
            <a:spLocks noChangeArrowheads="1"/>
          </p:cNvSpPr>
          <p:nvPr/>
        </p:nvSpPr>
        <p:spPr bwMode="auto">
          <a:xfrm>
            <a:off x="3900488" y="3621088"/>
            <a:ext cx="514350" cy="350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32"/>
          <p:cNvSpPr>
            <a:spLocks noChangeArrowheads="1"/>
          </p:cNvSpPr>
          <p:nvPr/>
        </p:nvSpPr>
        <p:spPr bwMode="auto">
          <a:xfrm>
            <a:off x="3962400" y="3200400"/>
            <a:ext cx="411163" cy="4699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39"/>
          <p:cNvSpPr>
            <a:spLocks noChangeArrowheads="1"/>
          </p:cNvSpPr>
          <p:nvPr/>
        </p:nvSpPr>
        <p:spPr bwMode="auto">
          <a:xfrm rot="1722357">
            <a:off x="3797300" y="4030663"/>
            <a:ext cx="257175" cy="1174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40"/>
          <p:cNvSpPr>
            <a:spLocks noChangeArrowheads="1"/>
          </p:cNvSpPr>
          <p:nvPr/>
        </p:nvSpPr>
        <p:spPr bwMode="auto">
          <a:xfrm>
            <a:off x="4208463" y="4090988"/>
            <a:ext cx="257175" cy="115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41"/>
          <p:cNvSpPr>
            <a:spLocks noChangeArrowheads="1"/>
          </p:cNvSpPr>
          <p:nvPr/>
        </p:nvSpPr>
        <p:spPr bwMode="auto">
          <a:xfrm rot="-1373433">
            <a:off x="4570413" y="3467100"/>
            <a:ext cx="153987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42"/>
          <p:cNvSpPr>
            <a:spLocks noChangeArrowheads="1"/>
          </p:cNvSpPr>
          <p:nvPr/>
        </p:nvSpPr>
        <p:spPr bwMode="auto">
          <a:xfrm rot="-1373433">
            <a:off x="3592513" y="3386138"/>
            <a:ext cx="155575" cy="117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 rot="19540723" flipV="1">
            <a:off x="4227513" y="3305175"/>
            <a:ext cx="153987" cy="174625"/>
            <a:chOff x="3801" y="3295"/>
            <a:chExt cx="118" cy="134"/>
          </a:xfrm>
        </p:grpSpPr>
        <p:sp>
          <p:nvSpPr>
            <p:cNvPr id="10265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 rot="19540723" flipV="1">
            <a:off x="3998913" y="3305175"/>
            <a:ext cx="153987" cy="174625"/>
            <a:chOff x="3801" y="3295"/>
            <a:chExt cx="118" cy="134"/>
          </a:xfrm>
        </p:grpSpPr>
        <p:sp>
          <p:nvSpPr>
            <p:cNvPr id="10263" name="Oval 34"/>
            <p:cNvSpPr>
              <a:spLocks noChangeArrowheads="1"/>
            </p:cNvSpPr>
            <p:nvPr/>
          </p:nvSpPr>
          <p:spPr bwMode="auto">
            <a:xfrm>
              <a:off x="3801" y="3295"/>
              <a:ext cx="118" cy="1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Oval 35"/>
            <p:cNvSpPr>
              <a:spLocks noChangeArrowheads="1"/>
            </p:cNvSpPr>
            <p:nvPr/>
          </p:nvSpPr>
          <p:spPr bwMode="auto">
            <a:xfrm>
              <a:off x="3828" y="3295"/>
              <a:ext cx="60" cy="6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261" name="Straight Connector 50"/>
          <p:cNvCxnSpPr>
            <a:cxnSpLocks noChangeShapeType="1"/>
          </p:cNvCxnSpPr>
          <p:nvPr/>
        </p:nvCxnSpPr>
        <p:spPr bwMode="auto">
          <a:xfrm>
            <a:off x="4114800" y="3581400"/>
            <a:ext cx="76200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10262" name="Straight Connector 48"/>
          <p:cNvCxnSpPr>
            <a:cxnSpLocks noChangeShapeType="1"/>
          </p:cNvCxnSpPr>
          <p:nvPr/>
        </p:nvCxnSpPr>
        <p:spPr bwMode="auto">
          <a:xfrm rot="16200000" flipV="1">
            <a:off x="3505200" y="2667000"/>
            <a:ext cx="7620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TextBox 49"/>
          <p:cNvSpPr txBox="1">
            <a:spLocks noChangeArrowheads="1"/>
          </p:cNvSpPr>
          <p:nvPr/>
        </p:nvSpPr>
        <p:spPr bwMode="auto">
          <a:xfrm>
            <a:off x="5562600" y="2667000"/>
            <a:ext cx="3200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i="0" dirty="0" smtClean="0"/>
              <a:t>No.  That’s what </a:t>
            </a:r>
            <a:r>
              <a:rPr lang="en-US" sz="2800" b="0" i="0" dirty="0" smtClean="0">
                <a:solidFill>
                  <a:srgbClr val="FFC000"/>
                </a:solidFill>
              </a:rPr>
              <a:t>formal learning theory </a:t>
            </a:r>
            <a:r>
              <a:rPr lang="en-US" sz="2800" b="0" i="0" dirty="0" smtClean="0"/>
              <a:t>is about.</a:t>
            </a:r>
            <a:endParaRPr lang="en-US" sz="2800" b="0" i="0" dirty="0"/>
          </a:p>
        </p:txBody>
      </p:sp>
      <p:cxnSp>
        <p:nvCxnSpPr>
          <p:cNvPr id="47" name="Straight Connector 48"/>
          <p:cNvCxnSpPr>
            <a:cxnSpLocks noChangeShapeType="1"/>
          </p:cNvCxnSpPr>
          <p:nvPr/>
        </p:nvCxnSpPr>
        <p:spPr bwMode="auto">
          <a:xfrm flipV="1">
            <a:off x="4800600" y="3505200"/>
            <a:ext cx="685800" cy="609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Line 2"/>
          <p:cNvSpPr>
            <a:spLocks noChangeShapeType="1"/>
          </p:cNvSpPr>
          <p:nvPr/>
        </p:nvSpPr>
        <p:spPr bwMode="auto">
          <a:xfrm flipV="1">
            <a:off x="1066800" y="4038600"/>
            <a:ext cx="5181600" cy="1676400"/>
          </a:xfrm>
          <a:prstGeom prst="lin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3" name="Line 3"/>
          <p:cNvSpPr>
            <a:spLocks noChangeShapeType="1"/>
          </p:cNvSpPr>
          <p:nvPr/>
        </p:nvSpPr>
        <p:spPr bwMode="auto">
          <a:xfrm flipV="1">
            <a:off x="1143000" y="3657600"/>
            <a:ext cx="7315200" cy="2362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8758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Ockham Path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8343900" y="3556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2667000" y="5334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4495800" y="48006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6248400" y="4191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Text Box 26"/>
          <p:cNvSpPr txBox="1">
            <a:spLocks noChangeArrowheads="1"/>
          </p:cNvSpPr>
          <p:nvPr/>
        </p:nvSpPr>
        <p:spPr bwMode="auto">
          <a:xfrm>
            <a:off x="1050925" y="597535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76811" name="Text Box 27"/>
          <p:cNvSpPr txBox="1">
            <a:spLocks noChangeArrowheads="1"/>
          </p:cNvSpPr>
          <p:nvPr/>
        </p:nvSpPr>
        <p:spPr bwMode="auto">
          <a:xfrm>
            <a:off x="2971800" y="5410200"/>
            <a:ext cx="1331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Linear</a:t>
            </a:r>
          </a:p>
        </p:txBody>
      </p:sp>
      <p:sp>
        <p:nvSpPr>
          <p:cNvPr id="76812" name="Text Box 28"/>
          <p:cNvSpPr txBox="1">
            <a:spLocks noChangeArrowheads="1"/>
          </p:cNvSpPr>
          <p:nvPr/>
        </p:nvSpPr>
        <p:spPr bwMode="auto">
          <a:xfrm>
            <a:off x="4572000" y="4953000"/>
            <a:ext cx="1966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Quadratic</a:t>
            </a:r>
          </a:p>
        </p:txBody>
      </p:sp>
      <p:sp>
        <p:nvSpPr>
          <p:cNvPr id="76813" name="Text Box 29"/>
          <p:cNvSpPr txBox="1">
            <a:spLocks noChangeArrowheads="1"/>
          </p:cNvSpPr>
          <p:nvPr/>
        </p:nvSpPr>
        <p:spPr bwMode="auto">
          <a:xfrm>
            <a:off x="6553200" y="4267200"/>
            <a:ext cx="1227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Cubic</a:t>
            </a:r>
          </a:p>
        </p:txBody>
      </p:sp>
      <p:sp>
        <p:nvSpPr>
          <p:cNvPr id="76814" name="Rectangle 30"/>
          <p:cNvSpPr>
            <a:spLocks noChangeArrowheads="1"/>
          </p:cNvSpPr>
          <p:nvPr/>
        </p:nvSpPr>
        <p:spPr bwMode="auto">
          <a:xfrm>
            <a:off x="1028700" y="5842000"/>
            <a:ext cx="228600" cy="228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15" name="Group 31"/>
          <p:cNvGrpSpPr>
            <a:grpSpLocks/>
          </p:cNvGrpSpPr>
          <p:nvPr/>
        </p:nvGrpSpPr>
        <p:grpSpPr bwMode="auto">
          <a:xfrm>
            <a:off x="5867400" y="3048000"/>
            <a:ext cx="969963" cy="1219200"/>
            <a:chOff x="2544" y="2928"/>
            <a:chExt cx="611" cy="768"/>
          </a:xfrm>
        </p:grpSpPr>
        <p:sp>
          <p:nvSpPr>
            <p:cNvPr id="76837" name="Rectangle 32"/>
            <p:cNvSpPr>
              <a:spLocks noChangeArrowheads="1"/>
            </p:cNvSpPr>
            <p:nvPr/>
          </p:nvSpPr>
          <p:spPr bwMode="auto">
            <a:xfrm rot="1447567">
              <a:off x="2588" y="2934"/>
              <a:ext cx="55" cy="234"/>
            </a:xfrm>
            <a:prstGeom prst="rect">
              <a:avLst/>
            </a:prstGeom>
            <a:solidFill>
              <a:srgbClr val="B4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Rectangle 33"/>
            <p:cNvSpPr>
              <a:spLocks noChangeArrowheads="1"/>
            </p:cNvSpPr>
            <p:nvPr/>
          </p:nvSpPr>
          <p:spPr bwMode="auto">
            <a:xfrm rot="1447567">
              <a:off x="2589" y="2928"/>
              <a:ext cx="28" cy="2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9" name="Line 34"/>
            <p:cNvSpPr>
              <a:spLocks noChangeShapeType="1"/>
            </p:cNvSpPr>
            <p:nvPr/>
          </p:nvSpPr>
          <p:spPr bwMode="auto">
            <a:xfrm rot="1447567">
              <a:off x="2573" y="3168"/>
              <a:ext cx="14" cy="9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0" name="Rectangle 35"/>
            <p:cNvSpPr>
              <a:spLocks noChangeArrowheads="1"/>
            </p:cNvSpPr>
            <p:nvPr/>
          </p:nvSpPr>
          <p:spPr bwMode="auto">
            <a:xfrm rot="1879721">
              <a:off x="2572" y="3320"/>
              <a:ext cx="221" cy="3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Rectangle 36"/>
            <p:cNvSpPr>
              <a:spLocks noChangeArrowheads="1"/>
            </p:cNvSpPr>
            <p:nvPr/>
          </p:nvSpPr>
          <p:spPr bwMode="auto">
            <a:xfrm rot="-2120236">
              <a:off x="2905" y="3354"/>
              <a:ext cx="220" cy="35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Rectangle 37"/>
            <p:cNvSpPr>
              <a:spLocks noChangeArrowheads="1"/>
            </p:cNvSpPr>
            <p:nvPr/>
          </p:nvSpPr>
          <p:spPr bwMode="auto">
            <a:xfrm>
              <a:off x="2905" y="3491"/>
              <a:ext cx="26" cy="1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Rectangle 38"/>
            <p:cNvSpPr>
              <a:spLocks noChangeArrowheads="1"/>
            </p:cNvSpPr>
            <p:nvPr/>
          </p:nvSpPr>
          <p:spPr bwMode="auto">
            <a:xfrm>
              <a:off x="2766" y="3525"/>
              <a:ext cx="27" cy="1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Oval 39"/>
            <p:cNvSpPr>
              <a:spLocks noChangeArrowheads="1"/>
            </p:cNvSpPr>
            <p:nvPr/>
          </p:nvSpPr>
          <p:spPr bwMode="auto">
            <a:xfrm>
              <a:off x="2710" y="3354"/>
              <a:ext cx="277" cy="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Oval 40"/>
            <p:cNvSpPr>
              <a:spLocks noChangeArrowheads="1"/>
            </p:cNvSpPr>
            <p:nvPr/>
          </p:nvSpPr>
          <p:spPr bwMode="auto">
            <a:xfrm rot="1722357">
              <a:off x="2654" y="3594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6" name="Oval 41"/>
            <p:cNvSpPr>
              <a:spLocks noChangeArrowheads="1"/>
            </p:cNvSpPr>
            <p:nvPr/>
          </p:nvSpPr>
          <p:spPr bwMode="auto">
            <a:xfrm>
              <a:off x="2876" y="3628"/>
              <a:ext cx="139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7" name="Oval 42"/>
            <p:cNvSpPr>
              <a:spLocks noChangeArrowheads="1"/>
            </p:cNvSpPr>
            <p:nvPr/>
          </p:nvSpPr>
          <p:spPr bwMode="auto">
            <a:xfrm rot="-1373433">
              <a:off x="3072" y="3264"/>
              <a:ext cx="83" cy="6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8" name="Oval 43"/>
            <p:cNvSpPr>
              <a:spLocks noChangeArrowheads="1"/>
            </p:cNvSpPr>
            <p:nvPr/>
          </p:nvSpPr>
          <p:spPr bwMode="auto">
            <a:xfrm rot="-1373433">
              <a:off x="2544" y="3218"/>
              <a:ext cx="83" cy="6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9" name="Freeform 44"/>
            <p:cNvSpPr>
              <a:spLocks/>
            </p:cNvSpPr>
            <p:nvPr/>
          </p:nvSpPr>
          <p:spPr bwMode="auto">
            <a:xfrm>
              <a:off x="2638" y="3236"/>
              <a:ext cx="423" cy="406"/>
            </a:xfrm>
            <a:custGeom>
              <a:avLst/>
              <a:gdLst>
                <a:gd name="T0" fmla="*/ 0 w 864"/>
                <a:gd name="T1" fmla="*/ 96 h 768"/>
                <a:gd name="T2" fmla="*/ 0 w 864"/>
                <a:gd name="T3" fmla="*/ 432 h 768"/>
                <a:gd name="T4" fmla="*/ 144 w 864"/>
                <a:gd name="T5" fmla="*/ 384 h 768"/>
                <a:gd name="T6" fmla="*/ 144 w 864"/>
                <a:gd name="T7" fmla="*/ 720 h 768"/>
                <a:gd name="T8" fmla="*/ 288 w 864"/>
                <a:gd name="T9" fmla="*/ 768 h 768"/>
                <a:gd name="T10" fmla="*/ 384 w 864"/>
                <a:gd name="T11" fmla="*/ 720 h 768"/>
                <a:gd name="T12" fmla="*/ 432 w 864"/>
                <a:gd name="T13" fmla="*/ 768 h 768"/>
                <a:gd name="T14" fmla="*/ 480 w 864"/>
                <a:gd name="T15" fmla="*/ 672 h 768"/>
                <a:gd name="T16" fmla="*/ 528 w 864"/>
                <a:gd name="T17" fmla="*/ 768 h 768"/>
                <a:gd name="T18" fmla="*/ 576 w 864"/>
                <a:gd name="T19" fmla="*/ 720 h 768"/>
                <a:gd name="T20" fmla="*/ 624 w 864"/>
                <a:gd name="T21" fmla="*/ 768 h 768"/>
                <a:gd name="T22" fmla="*/ 720 w 864"/>
                <a:gd name="T23" fmla="*/ 336 h 768"/>
                <a:gd name="T24" fmla="*/ 864 w 864"/>
                <a:gd name="T25" fmla="*/ 480 h 768"/>
                <a:gd name="T26" fmla="*/ 864 w 864"/>
                <a:gd name="T27" fmla="*/ 144 h 768"/>
                <a:gd name="T28" fmla="*/ 624 w 864"/>
                <a:gd name="T29" fmla="*/ 288 h 768"/>
                <a:gd name="T30" fmla="*/ 720 w 864"/>
                <a:gd name="T31" fmla="*/ 192 h 768"/>
                <a:gd name="T32" fmla="*/ 528 w 864"/>
                <a:gd name="T33" fmla="*/ 48 h 768"/>
                <a:gd name="T34" fmla="*/ 288 w 864"/>
                <a:gd name="T35" fmla="*/ 0 h 768"/>
                <a:gd name="T36" fmla="*/ 192 w 864"/>
                <a:gd name="T37" fmla="*/ 96 h 768"/>
                <a:gd name="T38" fmla="*/ 192 w 864"/>
                <a:gd name="T39" fmla="*/ 192 h 768"/>
                <a:gd name="T40" fmla="*/ 0 w 864"/>
                <a:gd name="T41" fmla="*/ 96 h 7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4"/>
                <a:gd name="T64" fmla="*/ 0 h 768"/>
                <a:gd name="T65" fmla="*/ 864 w 864"/>
                <a:gd name="T66" fmla="*/ 768 h 7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4" h="768">
                  <a:moveTo>
                    <a:pt x="0" y="96"/>
                  </a:moveTo>
                  <a:lnTo>
                    <a:pt x="0" y="432"/>
                  </a:lnTo>
                  <a:lnTo>
                    <a:pt x="144" y="384"/>
                  </a:lnTo>
                  <a:lnTo>
                    <a:pt x="144" y="720"/>
                  </a:lnTo>
                  <a:lnTo>
                    <a:pt x="288" y="768"/>
                  </a:lnTo>
                  <a:lnTo>
                    <a:pt x="384" y="720"/>
                  </a:lnTo>
                  <a:lnTo>
                    <a:pt x="432" y="768"/>
                  </a:lnTo>
                  <a:lnTo>
                    <a:pt x="480" y="672"/>
                  </a:lnTo>
                  <a:lnTo>
                    <a:pt x="528" y="768"/>
                  </a:lnTo>
                  <a:lnTo>
                    <a:pt x="576" y="720"/>
                  </a:lnTo>
                  <a:lnTo>
                    <a:pt x="624" y="768"/>
                  </a:lnTo>
                  <a:lnTo>
                    <a:pt x="720" y="336"/>
                  </a:lnTo>
                  <a:lnTo>
                    <a:pt x="864" y="480"/>
                  </a:lnTo>
                  <a:lnTo>
                    <a:pt x="864" y="144"/>
                  </a:lnTo>
                  <a:lnTo>
                    <a:pt x="624" y="288"/>
                  </a:lnTo>
                  <a:lnTo>
                    <a:pt x="720" y="192"/>
                  </a:lnTo>
                  <a:lnTo>
                    <a:pt x="528" y="48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192" y="192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0" name="Oval 45"/>
            <p:cNvSpPr>
              <a:spLocks noChangeArrowheads="1"/>
            </p:cNvSpPr>
            <p:nvPr/>
          </p:nvSpPr>
          <p:spPr bwMode="auto">
            <a:xfrm>
              <a:off x="2730" y="3109"/>
              <a:ext cx="222" cy="273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51" name="Group 46"/>
            <p:cNvGrpSpPr>
              <a:grpSpLocks/>
            </p:cNvGrpSpPr>
            <p:nvPr/>
          </p:nvGrpSpPr>
          <p:grpSpPr bwMode="auto">
            <a:xfrm>
              <a:off x="2757" y="3170"/>
              <a:ext cx="83" cy="103"/>
              <a:chOff x="3744" y="1776"/>
              <a:chExt cx="336" cy="336"/>
            </a:xfrm>
          </p:grpSpPr>
          <p:sp>
            <p:nvSpPr>
              <p:cNvPr id="76859" name="Oval 47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60" name="Oval 48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52" name="Group 49"/>
            <p:cNvGrpSpPr>
              <a:grpSpLocks/>
            </p:cNvGrpSpPr>
            <p:nvPr/>
          </p:nvGrpSpPr>
          <p:grpSpPr bwMode="auto">
            <a:xfrm>
              <a:off x="2863" y="3170"/>
              <a:ext cx="83" cy="103"/>
              <a:chOff x="3744" y="1776"/>
              <a:chExt cx="336" cy="336"/>
            </a:xfrm>
          </p:grpSpPr>
          <p:sp>
            <p:nvSpPr>
              <p:cNvPr id="76857" name="Oval 50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58" name="Oval 51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853" name="Freeform 52"/>
            <p:cNvSpPr>
              <a:spLocks/>
            </p:cNvSpPr>
            <p:nvPr/>
          </p:nvSpPr>
          <p:spPr bwMode="auto">
            <a:xfrm>
              <a:off x="2826" y="3338"/>
              <a:ext cx="47" cy="25"/>
            </a:xfrm>
            <a:custGeom>
              <a:avLst/>
              <a:gdLst>
                <a:gd name="T0" fmla="*/ 0 w 336"/>
                <a:gd name="T1" fmla="*/ 0 h 96"/>
                <a:gd name="T2" fmla="*/ 192 w 336"/>
                <a:gd name="T3" fmla="*/ 96 h 96"/>
                <a:gd name="T4" fmla="*/ 336 w 336"/>
                <a:gd name="T5" fmla="*/ 0 h 96"/>
                <a:gd name="T6" fmla="*/ 0 60000 65536"/>
                <a:gd name="T7" fmla="*/ 0 60000 65536"/>
                <a:gd name="T8" fmla="*/ 0 60000 65536"/>
                <a:gd name="T9" fmla="*/ 0 w 336"/>
                <a:gd name="T10" fmla="*/ 0 h 96"/>
                <a:gd name="T11" fmla="*/ 336 w 33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96">
                  <a:moveTo>
                    <a:pt x="0" y="0"/>
                  </a:moveTo>
                  <a:cubicBezTo>
                    <a:pt x="68" y="48"/>
                    <a:pt x="136" y="96"/>
                    <a:pt x="192" y="96"/>
                  </a:cubicBezTo>
                  <a:cubicBezTo>
                    <a:pt x="248" y="96"/>
                    <a:pt x="292" y="48"/>
                    <a:pt x="336" y="0"/>
                  </a:cubicBezTo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4" name="Rectangle 53"/>
            <p:cNvSpPr>
              <a:spLocks noChangeArrowheads="1"/>
            </p:cNvSpPr>
            <p:nvPr/>
          </p:nvSpPr>
          <p:spPr bwMode="auto">
            <a:xfrm>
              <a:off x="2709" y="3490"/>
              <a:ext cx="258" cy="51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5" name="Line 54"/>
            <p:cNvSpPr>
              <a:spLocks noChangeShapeType="1"/>
            </p:cNvSpPr>
            <p:nvPr/>
          </p:nvSpPr>
          <p:spPr bwMode="auto">
            <a:xfrm>
              <a:off x="2873" y="3465"/>
              <a:ext cx="48" cy="10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56" name="Line 55"/>
            <p:cNvSpPr>
              <a:spLocks noChangeShapeType="1"/>
            </p:cNvSpPr>
            <p:nvPr/>
          </p:nvSpPr>
          <p:spPr bwMode="auto">
            <a:xfrm flipV="1">
              <a:off x="2850" y="3490"/>
              <a:ext cx="71" cy="2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816" name="Group 77"/>
          <p:cNvGrpSpPr>
            <a:grpSpLocks/>
          </p:cNvGrpSpPr>
          <p:nvPr/>
        </p:nvGrpSpPr>
        <p:grpSpPr bwMode="auto">
          <a:xfrm>
            <a:off x="6400800" y="2971800"/>
            <a:ext cx="1143000" cy="1016000"/>
            <a:chOff x="2256" y="1584"/>
            <a:chExt cx="1059" cy="912"/>
          </a:xfrm>
        </p:grpSpPr>
        <p:sp>
          <p:nvSpPr>
            <p:cNvPr id="76817" name="Freeform 78"/>
            <p:cNvSpPr>
              <a:spLocks/>
            </p:cNvSpPr>
            <p:nvPr/>
          </p:nvSpPr>
          <p:spPr bwMode="auto">
            <a:xfrm>
              <a:off x="2496" y="1824"/>
              <a:ext cx="144" cy="448"/>
            </a:xfrm>
            <a:custGeom>
              <a:avLst/>
              <a:gdLst>
                <a:gd name="T0" fmla="*/ 528 w 528"/>
                <a:gd name="T1" fmla="*/ 384 h 448"/>
                <a:gd name="T2" fmla="*/ 96 w 528"/>
                <a:gd name="T3" fmla="*/ 384 h 448"/>
                <a:gd name="T4" fmla="*/ 0 w 528"/>
                <a:gd name="T5" fmla="*/ 0 h 448"/>
                <a:gd name="T6" fmla="*/ 0 60000 65536"/>
                <a:gd name="T7" fmla="*/ 0 60000 65536"/>
                <a:gd name="T8" fmla="*/ 0 60000 65536"/>
                <a:gd name="T9" fmla="*/ 0 w 528"/>
                <a:gd name="T10" fmla="*/ 0 h 448"/>
                <a:gd name="T11" fmla="*/ 528 w 528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48">
                  <a:moveTo>
                    <a:pt x="528" y="384"/>
                  </a:moveTo>
                  <a:cubicBezTo>
                    <a:pt x="356" y="416"/>
                    <a:pt x="184" y="448"/>
                    <a:pt x="96" y="384"/>
                  </a:cubicBezTo>
                  <a:cubicBezTo>
                    <a:pt x="8" y="320"/>
                    <a:pt x="4" y="160"/>
                    <a:pt x="0" y="0"/>
                  </a:cubicBezTo>
                </a:path>
              </a:pathLst>
            </a:custGeom>
            <a:noFill/>
            <a:ln w="57150" cmpd="sng">
              <a:solidFill>
                <a:schemeClr val="bg2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8" name="Rectangle 79"/>
            <p:cNvSpPr>
              <a:spLocks noChangeArrowheads="1"/>
            </p:cNvSpPr>
            <p:nvPr/>
          </p:nvSpPr>
          <p:spPr bwMode="auto">
            <a:xfrm rot="1879721">
              <a:off x="2304" y="1968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9" name="Rectangle 80"/>
            <p:cNvSpPr>
              <a:spLocks noChangeArrowheads="1"/>
            </p:cNvSpPr>
            <p:nvPr/>
          </p:nvSpPr>
          <p:spPr bwMode="auto">
            <a:xfrm rot="-2120236">
              <a:off x="2880" y="2016"/>
              <a:ext cx="384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0" name="Rectangle 81"/>
            <p:cNvSpPr>
              <a:spLocks noChangeArrowheads="1"/>
            </p:cNvSpPr>
            <p:nvPr/>
          </p:nvSpPr>
          <p:spPr bwMode="auto">
            <a:xfrm>
              <a:off x="2880" y="2208"/>
              <a:ext cx="48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1" name="Rectangle 82"/>
            <p:cNvSpPr>
              <a:spLocks noChangeArrowheads="1"/>
            </p:cNvSpPr>
            <p:nvPr/>
          </p:nvSpPr>
          <p:spPr bwMode="auto">
            <a:xfrm>
              <a:off x="2640" y="2256"/>
              <a:ext cx="48" cy="1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Oval 83"/>
            <p:cNvSpPr>
              <a:spLocks noChangeArrowheads="1"/>
            </p:cNvSpPr>
            <p:nvPr/>
          </p:nvSpPr>
          <p:spPr bwMode="auto">
            <a:xfrm>
              <a:off x="2544" y="2016"/>
              <a:ext cx="480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3" name="AutoShape 84"/>
            <p:cNvSpPr>
              <a:spLocks noChangeArrowheads="1"/>
            </p:cNvSpPr>
            <p:nvPr/>
          </p:nvSpPr>
          <p:spPr bwMode="auto">
            <a:xfrm rot="-2069312">
              <a:off x="2544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4" name="AutoShape 85"/>
            <p:cNvSpPr>
              <a:spLocks noChangeArrowheads="1"/>
            </p:cNvSpPr>
            <p:nvPr/>
          </p:nvSpPr>
          <p:spPr bwMode="auto">
            <a:xfrm rot="2069312" flipH="1">
              <a:off x="2832" y="1584"/>
              <a:ext cx="192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5" name="Oval 86"/>
            <p:cNvSpPr>
              <a:spLocks noChangeArrowheads="1"/>
            </p:cNvSpPr>
            <p:nvPr/>
          </p:nvSpPr>
          <p:spPr bwMode="auto">
            <a:xfrm>
              <a:off x="2592" y="1680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6" name="AutoShape 87"/>
            <p:cNvSpPr>
              <a:spLocks noChangeArrowheads="1"/>
            </p:cNvSpPr>
            <p:nvPr/>
          </p:nvSpPr>
          <p:spPr bwMode="auto">
            <a:xfrm rot="-5149774">
              <a:off x="2736" y="1872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27" name="Group 88"/>
            <p:cNvGrpSpPr>
              <a:grpSpLocks/>
            </p:cNvGrpSpPr>
            <p:nvPr/>
          </p:nvGrpSpPr>
          <p:grpSpPr bwMode="auto">
            <a:xfrm>
              <a:off x="2640" y="1728"/>
              <a:ext cx="144" cy="144"/>
              <a:chOff x="3744" y="1776"/>
              <a:chExt cx="336" cy="336"/>
            </a:xfrm>
          </p:grpSpPr>
          <p:sp>
            <p:nvSpPr>
              <p:cNvPr id="76835" name="Oval 89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6" name="Oval 90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828" name="Group 91"/>
            <p:cNvGrpSpPr>
              <a:grpSpLocks/>
            </p:cNvGrpSpPr>
            <p:nvPr/>
          </p:nvGrpSpPr>
          <p:grpSpPr bwMode="auto">
            <a:xfrm>
              <a:off x="2832" y="1728"/>
              <a:ext cx="144" cy="144"/>
              <a:chOff x="3744" y="1776"/>
              <a:chExt cx="336" cy="336"/>
            </a:xfrm>
          </p:grpSpPr>
          <p:sp>
            <p:nvSpPr>
              <p:cNvPr id="76833" name="Oval 92"/>
              <p:cNvSpPr>
                <a:spLocks noChangeArrowheads="1"/>
              </p:cNvSpPr>
              <p:nvPr/>
            </p:nvSpPr>
            <p:spPr bwMode="auto">
              <a:xfrm>
                <a:off x="3744" y="1776"/>
                <a:ext cx="336" cy="3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4" name="Oval 93"/>
              <p:cNvSpPr>
                <a:spLocks noChangeArrowheads="1"/>
              </p:cNvSpPr>
              <p:nvPr/>
            </p:nvSpPr>
            <p:spPr bwMode="auto">
              <a:xfrm>
                <a:off x="3840" y="1872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6829" name="Oval 94"/>
            <p:cNvSpPr>
              <a:spLocks noChangeArrowheads="1"/>
            </p:cNvSpPr>
            <p:nvPr/>
          </p:nvSpPr>
          <p:spPr bwMode="auto">
            <a:xfrm rot="1722357">
              <a:off x="2448" y="2352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0" name="Oval 95"/>
            <p:cNvSpPr>
              <a:spLocks noChangeArrowheads="1"/>
            </p:cNvSpPr>
            <p:nvPr/>
          </p:nvSpPr>
          <p:spPr bwMode="auto">
            <a:xfrm>
              <a:off x="2832" y="2400"/>
              <a:ext cx="240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1" name="Oval 96"/>
            <p:cNvSpPr>
              <a:spLocks noChangeArrowheads="1"/>
            </p:cNvSpPr>
            <p:nvPr/>
          </p:nvSpPr>
          <p:spPr bwMode="auto">
            <a:xfrm rot="-1373433">
              <a:off x="3171" y="189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2" name="Oval 97"/>
            <p:cNvSpPr>
              <a:spLocks noChangeArrowheads="1"/>
            </p:cNvSpPr>
            <p:nvPr/>
          </p:nvSpPr>
          <p:spPr bwMode="auto">
            <a:xfrm rot="-1373433">
              <a:off x="2256" y="1824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Empirical Problems</a:t>
            </a:r>
            <a:endParaRPr lang="en-US" i="1" smtClean="0">
              <a:solidFill>
                <a:schemeClr val="hlink"/>
              </a:solidFill>
            </a:endParaRPr>
          </a:p>
        </p:txBody>
      </p:sp>
      <p:grpSp>
        <p:nvGrpSpPr>
          <p:cNvPr id="77827" name="Group 50"/>
          <p:cNvGrpSpPr>
            <a:grpSpLocks/>
          </p:cNvGrpSpPr>
          <p:nvPr/>
        </p:nvGrpSpPr>
        <p:grpSpPr bwMode="auto">
          <a:xfrm>
            <a:off x="1905000" y="3581400"/>
            <a:ext cx="914400" cy="812800"/>
            <a:chOff x="1152" y="2112"/>
            <a:chExt cx="576" cy="512"/>
          </a:xfrm>
        </p:grpSpPr>
        <p:sp>
          <p:nvSpPr>
            <p:cNvPr id="77842" name="Rectangle 10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3" name="Rectangle 11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4" name="Rectangle 12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5" name="Rectangle 13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6" name="Oval 14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7" name="Oval 15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7848" name="Group 49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77854" name="Group 16"/>
              <p:cNvGrpSpPr>
                <a:grpSpLocks/>
              </p:cNvGrpSpPr>
              <p:nvPr/>
            </p:nvGrpSpPr>
            <p:grpSpPr bwMode="auto">
              <a:xfrm rot="-3340723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77858" name="Oval 17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59" name="Oval 18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855" name="Group 19"/>
              <p:cNvGrpSpPr>
                <a:grpSpLocks/>
              </p:cNvGrpSpPr>
              <p:nvPr/>
            </p:nvGrpSpPr>
            <p:grpSpPr bwMode="auto">
              <a:xfrm rot="-3134004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77856" name="Oval 20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857" name="Oval 21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7849" name="Oval 22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0" name="Oval 23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1" name="Oval 24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2" name="Oval 25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53" name="Line 26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28" name="Rectangle 35"/>
          <p:cNvSpPr>
            <a:spLocks noChangeArrowheads="1"/>
          </p:cNvSpPr>
          <p:nvPr/>
        </p:nvSpPr>
        <p:spPr bwMode="auto">
          <a:xfrm>
            <a:off x="5029200" y="36576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Rectangle 36"/>
          <p:cNvSpPr>
            <a:spLocks noChangeArrowheads="1"/>
          </p:cNvSpPr>
          <p:nvPr/>
        </p:nvSpPr>
        <p:spPr bwMode="auto">
          <a:xfrm>
            <a:off x="50292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77830" name="Rectangle 37"/>
          <p:cNvSpPr>
            <a:spLocks noChangeArrowheads="1"/>
          </p:cNvSpPr>
          <p:nvPr/>
        </p:nvSpPr>
        <p:spPr bwMode="auto">
          <a:xfrm>
            <a:off x="60960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77831" name="Rectangle 38"/>
          <p:cNvSpPr>
            <a:spLocks noChangeArrowheads="1"/>
          </p:cNvSpPr>
          <p:nvPr/>
        </p:nvSpPr>
        <p:spPr bwMode="auto">
          <a:xfrm>
            <a:off x="71628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56573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Set </a:t>
            </a:r>
            <a:r>
              <a:rPr lang="en-US" i="1" smtClean="0"/>
              <a:t>K</a:t>
            </a:r>
            <a:r>
              <a:rPr lang="en-US" smtClean="0"/>
              <a:t> of infinite </a:t>
            </a:r>
            <a:r>
              <a:rPr lang="en-US" smtClean="0">
                <a:solidFill>
                  <a:schemeClr val="hlink"/>
                </a:solidFill>
              </a:rPr>
              <a:t>input sequences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Partition of </a:t>
            </a:r>
            <a:r>
              <a:rPr lang="en-US" i="1" smtClean="0"/>
              <a:t>K</a:t>
            </a:r>
            <a:r>
              <a:rPr lang="en-US" smtClean="0"/>
              <a:t> into alternative </a:t>
            </a:r>
            <a:r>
              <a:rPr lang="en-US" smtClean="0">
                <a:solidFill>
                  <a:schemeClr val="hlink"/>
                </a:solidFill>
              </a:rPr>
              <a:t>theories</a:t>
            </a:r>
            <a:r>
              <a:rPr lang="en-US" smtClean="0"/>
              <a:t>.</a:t>
            </a:r>
          </a:p>
        </p:txBody>
      </p:sp>
      <p:sp>
        <p:nvSpPr>
          <p:cNvPr id="77833" name="Freeform 42"/>
          <p:cNvSpPr>
            <a:spLocks/>
          </p:cNvSpPr>
          <p:nvPr/>
        </p:nvSpPr>
        <p:spPr bwMode="auto">
          <a:xfrm>
            <a:off x="241300" y="4038600"/>
            <a:ext cx="5795963" cy="2157413"/>
          </a:xfrm>
          <a:custGeom>
            <a:avLst/>
            <a:gdLst>
              <a:gd name="T0" fmla="*/ 3592 w 3651"/>
              <a:gd name="T1" fmla="*/ 0 h 1359"/>
              <a:gd name="T2" fmla="*/ 3616 w 3651"/>
              <a:gd name="T3" fmla="*/ 816 h 1359"/>
              <a:gd name="T4" fmla="*/ 3448 w 3651"/>
              <a:gd name="T5" fmla="*/ 1304 h 1359"/>
              <a:gd name="T6" fmla="*/ 2400 w 3651"/>
              <a:gd name="T7" fmla="*/ 1144 h 1359"/>
              <a:gd name="T8" fmla="*/ 2096 w 3651"/>
              <a:gd name="T9" fmla="*/ 640 h 1359"/>
              <a:gd name="T10" fmla="*/ 16 w 3651"/>
              <a:gd name="T11" fmla="*/ 568 h 1359"/>
              <a:gd name="T12" fmla="*/ 0 w 3651"/>
              <a:gd name="T13" fmla="*/ 216 h 1359"/>
              <a:gd name="T14" fmla="*/ 1960 w 3651"/>
              <a:gd name="T15" fmla="*/ 480 h 1359"/>
              <a:gd name="T16" fmla="*/ 2296 w 3651"/>
              <a:gd name="T17" fmla="*/ 1056 h 1359"/>
              <a:gd name="T18" fmla="*/ 3352 w 3651"/>
              <a:gd name="T19" fmla="*/ 1248 h 1359"/>
              <a:gd name="T20" fmla="*/ 3544 w 3651"/>
              <a:gd name="T21" fmla="*/ 808 h 1359"/>
              <a:gd name="T22" fmla="*/ 3592 w 3651"/>
              <a:gd name="T23" fmla="*/ 48 h 13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651"/>
              <a:gd name="T37" fmla="*/ 0 h 1359"/>
              <a:gd name="T38" fmla="*/ 3651 w 3651"/>
              <a:gd name="T39" fmla="*/ 1359 h 13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651" h="1359">
                <a:moveTo>
                  <a:pt x="3592" y="0"/>
                </a:moveTo>
                <a:cubicBezTo>
                  <a:pt x="3596" y="136"/>
                  <a:pt x="3640" y="599"/>
                  <a:pt x="3616" y="816"/>
                </a:cubicBezTo>
                <a:cubicBezTo>
                  <a:pt x="3592" y="1033"/>
                  <a:pt x="3651" y="1249"/>
                  <a:pt x="3448" y="1304"/>
                </a:cubicBezTo>
                <a:cubicBezTo>
                  <a:pt x="3245" y="1359"/>
                  <a:pt x="2625" y="1255"/>
                  <a:pt x="2400" y="1144"/>
                </a:cubicBezTo>
                <a:cubicBezTo>
                  <a:pt x="2175" y="1033"/>
                  <a:pt x="2493" y="736"/>
                  <a:pt x="2096" y="640"/>
                </a:cubicBezTo>
                <a:cubicBezTo>
                  <a:pt x="1699" y="544"/>
                  <a:pt x="400" y="568"/>
                  <a:pt x="16" y="568"/>
                </a:cubicBezTo>
                <a:cubicBezTo>
                  <a:pt x="16" y="448"/>
                  <a:pt x="48" y="360"/>
                  <a:pt x="0" y="216"/>
                </a:cubicBezTo>
                <a:cubicBezTo>
                  <a:pt x="296" y="225"/>
                  <a:pt x="1577" y="340"/>
                  <a:pt x="1960" y="480"/>
                </a:cubicBezTo>
                <a:cubicBezTo>
                  <a:pt x="2343" y="620"/>
                  <a:pt x="2064" y="928"/>
                  <a:pt x="2296" y="1056"/>
                </a:cubicBezTo>
                <a:cubicBezTo>
                  <a:pt x="2528" y="1184"/>
                  <a:pt x="3144" y="1289"/>
                  <a:pt x="3352" y="1248"/>
                </a:cubicBezTo>
                <a:cubicBezTo>
                  <a:pt x="3560" y="1207"/>
                  <a:pt x="3504" y="1008"/>
                  <a:pt x="3544" y="808"/>
                </a:cubicBezTo>
                <a:cubicBezTo>
                  <a:pt x="3584" y="608"/>
                  <a:pt x="3582" y="206"/>
                  <a:pt x="3592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4" name="Line 43"/>
          <p:cNvSpPr>
            <a:spLocks noChangeShapeType="1"/>
          </p:cNvSpPr>
          <p:nvPr/>
        </p:nvSpPr>
        <p:spPr bwMode="auto">
          <a:xfrm>
            <a:off x="838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5" name="Line 44"/>
          <p:cNvSpPr>
            <a:spLocks noChangeShapeType="1"/>
          </p:cNvSpPr>
          <p:nvPr/>
        </p:nvSpPr>
        <p:spPr bwMode="auto">
          <a:xfrm flipH="1">
            <a:off x="1371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6" name="Line 45"/>
          <p:cNvSpPr>
            <a:spLocks noChangeShapeType="1"/>
          </p:cNvSpPr>
          <p:nvPr/>
        </p:nvSpPr>
        <p:spPr bwMode="auto">
          <a:xfrm flipH="1">
            <a:off x="2286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7" name="Line 46"/>
          <p:cNvSpPr>
            <a:spLocks noChangeShapeType="1"/>
          </p:cNvSpPr>
          <p:nvPr/>
        </p:nvSpPr>
        <p:spPr bwMode="auto">
          <a:xfrm flipH="1">
            <a:off x="2667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38" name="Text Box 47"/>
          <p:cNvSpPr txBox="1">
            <a:spLocks noChangeArrowheads="1"/>
          </p:cNvSpPr>
          <p:nvPr/>
        </p:nvSpPr>
        <p:spPr bwMode="auto">
          <a:xfrm>
            <a:off x="6553200" y="32766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77839" name="Line 48"/>
          <p:cNvSpPr>
            <a:spLocks noChangeShapeType="1"/>
          </p:cNvSpPr>
          <p:nvPr/>
        </p:nvSpPr>
        <p:spPr bwMode="auto">
          <a:xfrm>
            <a:off x="3352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0" name="Line 54"/>
          <p:cNvSpPr>
            <a:spLocks noChangeShapeType="1"/>
          </p:cNvSpPr>
          <p:nvPr/>
        </p:nvSpPr>
        <p:spPr bwMode="auto">
          <a:xfrm flipH="1">
            <a:off x="1828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41" name="Line 55"/>
          <p:cNvSpPr>
            <a:spLocks noChangeShapeType="1"/>
          </p:cNvSpPr>
          <p:nvPr/>
        </p:nvSpPr>
        <p:spPr bwMode="auto">
          <a:xfrm flipH="1">
            <a:off x="3048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Empirical Methods</a:t>
            </a:r>
            <a:endParaRPr lang="en-US" i="1" smtClean="0">
              <a:solidFill>
                <a:schemeClr val="hlink"/>
              </a:solidFill>
            </a:endParaRPr>
          </a:p>
        </p:txBody>
      </p:sp>
      <p:grpSp>
        <p:nvGrpSpPr>
          <p:cNvPr id="78851" name="Group 3"/>
          <p:cNvGrpSpPr>
            <a:grpSpLocks/>
          </p:cNvGrpSpPr>
          <p:nvPr/>
        </p:nvGrpSpPr>
        <p:grpSpPr bwMode="auto">
          <a:xfrm>
            <a:off x="1905000" y="3581400"/>
            <a:ext cx="914400" cy="812800"/>
            <a:chOff x="1152" y="2112"/>
            <a:chExt cx="576" cy="512"/>
          </a:xfrm>
        </p:grpSpPr>
        <p:sp>
          <p:nvSpPr>
            <p:cNvPr id="78872" name="Rectangle 4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3" name="Rectangle 5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4" name="Rectangle 6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5" name="Rectangle 7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6" name="Oval 8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77" name="Oval 9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8878" name="Group 10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78884" name="Group 11"/>
              <p:cNvGrpSpPr>
                <a:grpSpLocks/>
              </p:cNvGrpSpPr>
              <p:nvPr/>
            </p:nvGrpSpPr>
            <p:grpSpPr bwMode="auto">
              <a:xfrm rot="-3340723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78888" name="Oval 1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89" name="Oval 1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8885" name="Group 14"/>
              <p:cNvGrpSpPr>
                <a:grpSpLocks/>
              </p:cNvGrpSpPr>
              <p:nvPr/>
            </p:nvGrpSpPr>
            <p:grpSpPr bwMode="auto">
              <a:xfrm rot="-3134004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78886" name="Oval 1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87" name="Oval 1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8879" name="Oval 17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0" name="Oval 18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1" name="Oval 19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2" name="Oval 20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3" name="Line 21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52" name="Rectangle 22"/>
          <p:cNvSpPr>
            <a:spLocks noChangeArrowheads="1"/>
          </p:cNvSpPr>
          <p:nvPr/>
        </p:nvSpPr>
        <p:spPr bwMode="auto">
          <a:xfrm>
            <a:off x="5029200" y="36576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Rectangle 23"/>
          <p:cNvSpPr>
            <a:spLocks noChangeArrowheads="1"/>
          </p:cNvSpPr>
          <p:nvPr/>
        </p:nvSpPr>
        <p:spPr bwMode="auto">
          <a:xfrm>
            <a:off x="50292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78854" name="Rectangle 24"/>
          <p:cNvSpPr>
            <a:spLocks noChangeArrowheads="1"/>
          </p:cNvSpPr>
          <p:nvPr/>
        </p:nvSpPr>
        <p:spPr bwMode="auto">
          <a:xfrm>
            <a:off x="60960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78855" name="Rectangle 25"/>
          <p:cNvSpPr>
            <a:spLocks noChangeArrowheads="1"/>
          </p:cNvSpPr>
          <p:nvPr/>
        </p:nvSpPr>
        <p:spPr bwMode="auto">
          <a:xfrm>
            <a:off x="7162800" y="36576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156674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 finite input sequences to theories or to “?”.</a:t>
            </a:r>
          </a:p>
        </p:txBody>
      </p:sp>
      <p:sp>
        <p:nvSpPr>
          <p:cNvPr id="78857" name="Freeform 27"/>
          <p:cNvSpPr>
            <a:spLocks/>
          </p:cNvSpPr>
          <p:nvPr/>
        </p:nvSpPr>
        <p:spPr bwMode="auto">
          <a:xfrm>
            <a:off x="228600" y="4038600"/>
            <a:ext cx="5842000" cy="2184400"/>
          </a:xfrm>
          <a:custGeom>
            <a:avLst/>
            <a:gdLst>
              <a:gd name="T0" fmla="*/ 3600 w 3680"/>
              <a:gd name="T1" fmla="*/ 0 h 1376"/>
              <a:gd name="T2" fmla="*/ 3624 w 3680"/>
              <a:gd name="T3" fmla="*/ 816 h 1376"/>
              <a:gd name="T4" fmla="*/ 3456 w 3680"/>
              <a:gd name="T5" fmla="*/ 1304 h 1376"/>
              <a:gd name="T6" fmla="*/ 2408 w 3680"/>
              <a:gd name="T7" fmla="*/ 1144 h 1376"/>
              <a:gd name="T8" fmla="*/ 2104 w 3680"/>
              <a:gd name="T9" fmla="*/ 640 h 1376"/>
              <a:gd name="T10" fmla="*/ 16 w 3680"/>
              <a:gd name="T11" fmla="*/ 568 h 1376"/>
              <a:gd name="T12" fmla="*/ 8 w 3680"/>
              <a:gd name="T13" fmla="*/ 216 h 1376"/>
              <a:gd name="T14" fmla="*/ 1968 w 3680"/>
              <a:gd name="T15" fmla="*/ 480 h 1376"/>
              <a:gd name="T16" fmla="*/ 2304 w 3680"/>
              <a:gd name="T17" fmla="*/ 1056 h 1376"/>
              <a:gd name="T18" fmla="*/ 3464 w 3680"/>
              <a:gd name="T19" fmla="*/ 1208 h 1376"/>
              <a:gd name="T20" fmla="*/ 3600 w 3680"/>
              <a:gd name="T21" fmla="*/ 48 h 13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80"/>
              <a:gd name="T34" fmla="*/ 0 h 1376"/>
              <a:gd name="T35" fmla="*/ 3680 w 3680"/>
              <a:gd name="T36" fmla="*/ 1376 h 13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80" h="1376">
                <a:moveTo>
                  <a:pt x="3600" y="0"/>
                </a:moveTo>
                <a:cubicBezTo>
                  <a:pt x="3604" y="136"/>
                  <a:pt x="3648" y="599"/>
                  <a:pt x="3624" y="816"/>
                </a:cubicBezTo>
                <a:cubicBezTo>
                  <a:pt x="3600" y="1033"/>
                  <a:pt x="3659" y="1249"/>
                  <a:pt x="3456" y="1304"/>
                </a:cubicBezTo>
                <a:cubicBezTo>
                  <a:pt x="3253" y="1359"/>
                  <a:pt x="2633" y="1255"/>
                  <a:pt x="2408" y="1144"/>
                </a:cubicBezTo>
                <a:cubicBezTo>
                  <a:pt x="2183" y="1033"/>
                  <a:pt x="2502" y="736"/>
                  <a:pt x="2104" y="640"/>
                </a:cubicBezTo>
                <a:cubicBezTo>
                  <a:pt x="1706" y="544"/>
                  <a:pt x="400" y="568"/>
                  <a:pt x="16" y="568"/>
                </a:cubicBezTo>
                <a:cubicBezTo>
                  <a:pt x="16" y="448"/>
                  <a:pt x="0" y="368"/>
                  <a:pt x="8" y="216"/>
                </a:cubicBezTo>
                <a:cubicBezTo>
                  <a:pt x="304" y="225"/>
                  <a:pt x="1585" y="340"/>
                  <a:pt x="1968" y="480"/>
                </a:cubicBezTo>
                <a:cubicBezTo>
                  <a:pt x="2351" y="620"/>
                  <a:pt x="2055" y="935"/>
                  <a:pt x="2304" y="1056"/>
                </a:cubicBezTo>
                <a:cubicBezTo>
                  <a:pt x="2553" y="1177"/>
                  <a:pt x="3248" y="1376"/>
                  <a:pt x="3464" y="1208"/>
                </a:cubicBezTo>
                <a:cubicBezTo>
                  <a:pt x="3680" y="1040"/>
                  <a:pt x="3572" y="290"/>
                  <a:pt x="3600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8" name="Line 28"/>
          <p:cNvSpPr>
            <a:spLocks noChangeShapeType="1"/>
          </p:cNvSpPr>
          <p:nvPr/>
        </p:nvSpPr>
        <p:spPr bwMode="auto">
          <a:xfrm>
            <a:off x="838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9" name="Line 29"/>
          <p:cNvSpPr>
            <a:spLocks noChangeShapeType="1"/>
          </p:cNvSpPr>
          <p:nvPr/>
        </p:nvSpPr>
        <p:spPr bwMode="auto">
          <a:xfrm flipH="1">
            <a:off x="1371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0" name="Line 30"/>
          <p:cNvSpPr>
            <a:spLocks noChangeShapeType="1"/>
          </p:cNvSpPr>
          <p:nvPr/>
        </p:nvSpPr>
        <p:spPr bwMode="auto">
          <a:xfrm flipH="1">
            <a:off x="22860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1" name="Line 31"/>
          <p:cNvSpPr>
            <a:spLocks noChangeShapeType="1"/>
          </p:cNvSpPr>
          <p:nvPr/>
        </p:nvSpPr>
        <p:spPr bwMode="auto">
          <a:xfrm flipH="1">
            <a:off x="2667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2" name="Text Box 32"/>
          <p:cNvSpPr txBox="1">
            <a:spLocks noChangeArrowheads="1"/>
          </p:cNvSpPr>
          <p:nvPr/>
        </p:nvSpPr>
        <p:spPr bwMode="auto">
          <a:xfrm>
            <a:off x="6553200" y="32766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78863" name="Line 33"/>
          <p:cNvSpPr>
            <a:spLocks noChangeShapeType="1"/>
          </p:cNvSpPr>
          <p:nvPr/>
        </p:nvSpPr>
        <p:spPr bwMode="auto">
          <a:xfrm>
            <a:off x="3352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4" name="Line 34"/>
          <p:cNvSpPr>
            <a:spLocks noChangeShapeType="1"/>
          </p:cNvSpPr>
          <p:nvPr/>
        </p:nvSpPr>
        <p:spPr bwMode="auto">
          <a:xfrm flipH="1">
            <a:off x="228600" y="3733800"/>
            <a:ext cx="2057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5" name="Line 35"/>
          <p:cNvSpPr>
            <a:spLocks noChangeShapeType="1"/>
          </p:cNvSpPr>
          <p:nvPr/>
        </p:nvSpPr>
        <p:spPr bwMode="auto">
          <a:xfrm>
            <a:off x="2438400" y="37338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6" name="Line 36"/>
          <p:cNvSpPr>
            <a:spLocks noChangeShapeType="1"/>
          </p:cNvSpPr>
          <p:nvPr/>
        </p:nvSpPr>
        <p:spPr bwMode="auto">
          <a:xfrm flipH="1">
            <a:off x="1828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7" name="Line 37"/>
          <p:cNvSpPr>
            <a:spLocks noChangeShapeType="1"/>
          </p:cNvSpPr>
          <p:nvPr/>
        </p:nvSpPr>
        <p:spPr bwMode="auto">
          <a:xfrm flipH="1">
            <a:off x="3048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8" name="AutoShape 40"/>
          <p:cNvSpPr>
            <a:spLocks noChangeArrowheads="1"/>
          </p:cNvSpPr>
          <p:nvPr/>
        </p:nvSpPr>
        <p:spPr bwMode="auto">
          <a:xfrm>
            <a:off x="2438400" y="2514600"/>
            <a:ext cx="1447800" cy="762000"/>
          </a:xfrm>
          <a:prstGeom prst="wedgeRoundRectCallout">
            <a:avLst>
              <a:gd name="adj1" fmla="val -43750"/>
              <a:gd name="adj2" fmla="val 93958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78869" name="Rectangle 41"/>
          <p:cNvSpPr>
            <a:spLocks noChangeArrowheads="1"/>
          </p:cNvSpPr>
          <p:nvPr/>
        </p:nvSpPr>
        <p:spPr bwMode="auto">
          <a:xfrm>
            <a:off x="2895600" y="2667000"/>
            <a:ext cx="387350" cy="3810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78870" name="AutoShape 42"/>
          <p:cNvSpPr>
            <a:spLocks/>
          </p:cNvSpPr>
          <p:nvPr/>
        </p:nvSpPr>
        <p:spPr bwMode="auto">
          <a:xfrm rot="-5400000">
            <a:off x="1600200" y="381000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Text Box 43"/>
          <p:cNvSpPr txBox="1">
            <a:spLocks noChangeArrowheads="1"/>
          </p:cNvSpPr>
          <p:nvPr/>
        </p:nvSpPr>
        <p:spPr bwMode="auto">
          <a:xfrm>
            <a:off x="1660525" y="5570538"/>
            <a:ext cx="287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Method Choice</a:t>
            </a:r>
            <a:endParaRPr lang="en-US" i="1" smtClean="0">
              <a:solidFill>
                <a:schemeClr val="hlink"/>
              </a:solidFill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1219200" y="3581400"/>
            <a:ext cx="533400" cy="533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T1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752600" y="3581400"/>
            <a:ext cx="533400" cy="533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T2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2286000" y="3581400"/>
            <a:ext cx="533400" cy="533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 i="0"/>
              <a:t>T3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12192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1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17526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2</a:t>
            </a: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22860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3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2819400" y="4495800"/>
            <a:ext cx="533400" cy="533400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</a:t>
            </a:r>
            <a:r>
              <a:rPr lang="en-US" sz="1800" b="0" i="0"/>
              <a:t>4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533400" y="5105400"/>
            <a:ext cx="2244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/>
              <a:t>Input history</a:t>
            </a:r>
            <a:endParaRPr lang="en-US" b="0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81000" y="2895600"/>
            <a:ext cx="2527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0"/>
              <a:t>Output history</a:t>
            </a:r>
            <a:endParaRPr lang="en-US" b="0"/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4800600" y="3200400"/>
            <a:ext cx="3810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i="0"/>
              <a:t>At each stage, scientist can choose a new method (agreeing with past theory choices).</a:t>
            </a:r>
            <a:endParaRPr lang="en-US" b="0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2819400" y="3581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9886" name="Group 14"/>
          <p:cNvGrpSpPr>
            <a:grpSpLocks/>
          </p:cNvGrpSpPr>
          <p:nvPr/>
        </p:nvGrpSpPr>
        <p:grpSpPr bwMode="auto">
          <a:xfrm>
            <a:off x="2895600" y="3352800"/>
            <a:ext cx="914400" cy="812800"/>
            <a:chOff x="3504" y="3216"/>
            <a:chExt cx="864" cy="768"/>
          </a:xfrm>
        </p:grpSpPr>
        <p:sp>
          <p:nvSpPr>
            <p:cNvPr id="79887" name="Rectangle 15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8" name="Rectangle 16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0" name="Rectangle 18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1" name="Oval 19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2" name="Oval 20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893" name="Group 21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79902" name="Oval 22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3" name="Oval 23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9894" name="Group 24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79900" name="Oval 25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1" name="Oval 26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9895" name="Oval 27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6" name="Oval 28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7" name="Oval 29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8" name="Oval 30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9" name="Line 31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Aim: </a:t>
            </a:r>
            <a:r>
              <a:rPr lang="en-US" smtClean="0">
                <a:solidFill>
                  <a:schemeClr val="hlink"/>
                </a:solidFill>
              </a:rPr>
              <a:t>Converge to the Truth</a:t>
            </a:r>
          </a:p>
        </p:txBody>
      </p:sp>
      <p:grpSp>
        <p:nvGrpSpPr>
          <p:cNvPr id="80899" name="Group 3"/>
          <p:cNvGrpSpPr>
            <a:grpSpLocks/>
          </p:cNvGrpSpPr>
          <p:nvPr/>
        </p:nvGrpSpPr>
        <p:grpSpPr bwMode="auto">
          <a:xfrm>
            <a:off x="2057400" y="3733800"/>
            <a:ext cx="914400" cy="812800"/>
            <a:chOff x="1152" y="2112"/>
            <a:chExt cx="576" cy="512"/>
          </a:xfrm>
        </p:grpSpPr>
        <p:sp>
          <p:nvSpPr>
            <p:cNvPr id="80926" name="Rectangle 4"/>
            <p:cNvSpPr>
              <a:spLocks noChangeArrowheads="1"/>
            </p:cNvSpPr>
            <p:nvPr/>
          </p:nvSpPr>
          <p:spPr bwMode="auto">
            <a:xfrm rot="1879721">
              <a:off x="1178" y="2296"/>
              <a:ext cx="209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7" name="Rectangle 5"/>
            <p:cNvSpPr>
              <a:spLocks noChangeArrowheads="1"/>
            </p:cNvSpPr>
            <p:nvPr/>
          </p:nvSpPr>
          <p:spPr bwMode="auto">
            <a:xfrm rot="-2120236">
              <a:off x="1492" y="2326"/>
              <a:ext cx="208" cy="3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8" name="Rectangle 6"/>
            <p:cNvSpPr>
              <a:spLocks noChangeArrowheads="1"/>
            </p:cNvSpPr>
            <p:nvPr/>
          </p:nvSpPr>
          <p:spPr bwMode="auto">
            <a:xfrm>
              <a:off x="1492" y="2445"/>
              <a:ext cx="25" cy="1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9" name="Rectangle 7"/>
            <p:cNvSpPr>
              <a:spLocks noChangeArrowheads="1"/>
            </p:cNvSpPr>
            <p:nvPr/>
          </p:nvSpPr>
          <p:spPr bwMode="auto">
            <a:xfrm>
              <a:off x="1361" y="2475"/>
              <a:ext cx="2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0" name="Oval 8"/>
            <p:cNvSpPr>
              <a:spLocks noChangeArrowheads="1"/>
            </p:cNvSpPr>
            <p:nvPr/>
          </p:nvSpPr>
          <p:spPr bwMode="auto">
            <a:xfrm>
              <a:off x="1309" y="2326"/>
              <a:ext cx="261" cy="17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1" name="Oval 9"/>
            <p:cNvSpPr>
              <a:spLocks noChangeArrowheads="1"/>
            </p:cNvSpPr>
            <p:nvPr/>
          </p:nvSpPr>
          <p:spPr bwMode="auto">
            <a:xfrm>
              <a:off x="1327" y="2112"/>
              <a:ext cx="210" cy="23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32" name="Group 10"/>
            <p:cNvGrpSpPr>
              <a:grpSpLocks/>
            </p:cNvGrpSpPr>
            <p:nvPr/>
          </p:nvGrpSpPr>
          <p:grpSpPr bwMode="auto">
            <a:xfrm flipV="1">
              <a:off x="1345" y="2170"/>
              <a:ext cx="192" cy="79"/>
              <a:chOff x="1345" y="2170"/>
              <a:chExt cx="192" cy="79"/>
            </a:xfrm>
          </p:grpSpPr>
          <p:grpSp>
            <p:nvGrpSpPr>
              <p:cNvPr id="80938" name="Group 11"/>
              <p:cNvGrpSpPr>
                <a:grpSpLocks/>
              </p:cNvGrpSpPr>
              <p:nvPr/>
            </p:nvGrpSpPr>
            <p:grpSpPr bwMode="auto">
              <a:xfrm rot="-3340723">
                <a:off x="1350" y="2165"/>
                <a:ext cx="79" cy="89"/>
                <a:chOff x="3801" y="3295"/>
                <a:chExt cx="118" cy="134"/>
              </a:xfrm>
            </p:grpSpPr>
            <p:sp>
              <p:nvSpPr>
                <p:cNvPr id="80942" name="Oval 12"/>
                <p:cNvSpPr>
                  <a:spLocks noChangeArrowheads="1"/>
                </p:cNvSpPr>
                <p:nvPr/>
              </p:nvSpPr>
              <p:spPr bwMode="auto">
                <a:xfrm>
                  <a:off x="3801" y="3295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43" name="Oval 13"/>
                <p:cNvSpPr>
                  <a:spLocks noChangeArrowheads="1"/>
                </p:cNvSpPr>
                <p:nvPr/>
              </p:nvSpPr>
              <p:spPr bwMode="auto">
                <a:xfrm>
                  <a:off x="3828" y="3295"/>
                  <a:ext cx="60" cy="6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939" name="Group 14"/>
              <p:cNvGrpSpPr>
                <a:grpSpLocks/>
              </p:cNvGrpSpPr>
              <p:nvPr/>
            </p:nvGrpSpPr>
            <p:grpSpPr bwMode="auto">
              <a:xfrm rot="-3134004">
                <a:off x="1453" y="2165"/>
                <a:ext cx="78" cy="90"/>
                <a:chOff x="3955" y="3295"/>
                <a:chExt cx="118" cy="136"/>
              </a:xfrm>
            </p:grpSpPr>
            <p:sp>
              <p:nvSpPr>
                <p:cNvPr id="80940" name="Oval 15"/>
                <p:cNvSpPr>
                  <a:spLocks noChangeArrowheads="1"/>
                </p:cNvSpPr>
                <p:nvPr/>
              </p:nvSpPr>
              <p:spPr bwMode="auto">
                <a:xfrm>
                  <a:off x="3955" y="3297"/>
                  <a:ext cx="118" cy="13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41" name="Oval 16"/>
                <p:cNvSpPr>
                  <a:spLocks noChangeArrowheads="1"/>
                </p:cNvSpPr>
                <p:nvPr/>
              </p:nvSpPr>
              <p:spPr bwMode="auto">
                <a:xfrm>
                  <a:off x="3990" y="3295"/>
                  <a:ext cx="68" cy="7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0933" name="Oval 17"/>
            <p:cNvSpPr>
              <a:spLocks noChangeArrowheads="1"/>
            </p:cNvSpPr>
            <p:nvPr/>
          </p:nvSpPr>
          <p:spPr bwMode="auto">
            <a:xfrm rot="1722357">
              <a:off x="1256" y="253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4" name="Oval 18"/>
            <p:cNvSpPr>
              <a:spLocks noChangeArrowheads="1"/>
            </p:cNvSpPr>
            <p:nvPr/>
          </p:nvSpPr>
          <p:spPr bwMode="auto">
            <a:xfrm>
              <a:off x="1465" y="2565"/>
              <a:ext cx="131" cy="5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5" name="Oval 19"/>
            <p:cNvSpPr>
              <a:spLocks noChangeArrowheads="1"/>
            </p:cNvSpPr>
            <p:nvPr/>
          </p:nvSpPr>
          <p:spPr bwMode="auto">
            <a:xfrm rot="-1373433">
              <a:off x="1649" y="2248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6" name="Oval 20"/>
            <p:cNvSpPr>
              <a:spLocks noChangeArrowheads="1"/>
            </p:cNvSpPr>
            <p:nvPr/>
          </p:nvSpPr>
          <p:spPr bwMode="auto">
            <a:xfrm rot="-1373433">
              <a:off x="1152" y="2207"/>
              <a:ext cx="79" cy="5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7" name="Line 21"/>
            <p:cNvSpPr>
              <a:spLocks noChangeShapeType="1"/>
            </p:cNvSpPr>
            <p:nvPr/>
          </p:nvSpPr>
          <p:spPr bwMode="auto">
            <a:xfrm flipV="1">
              <a:off x="1403" y="2288"/>
              <a:ext cx="37" cy="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00" name="Rectangle 22"/>
          <p:cNvSpPr>
            <a:spLocks noChangeArrowheads="1"/>
          </p:cNvSpPr>
          <p:nvPr/>
        </p:nvSpPr>
        <p:spPr bwMode="auto">
          <a:xfrm>
            <a:off x="5181600" y="3810000"/>
            <a:ext cx="32004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Rectangle 23"/>
          <p:cNvSpPr>
            <a:spLocks noChangeArrowheads="1"/>
          </p:cNvSpPr>
          <p:nvPr/>
        </p:nvSpPr>
        <p:spPr bwMode="auto">
          <a:xfrm>
            <a:off x="5181600" y="38100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6248400" y="38100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80903" name="Rectangle 25"/>
          <p:cNvSpPr>
            <a:spLocks noChangeArrowheads="1"/>
          </p:cNvSpPr>
          <p:nvPr/>
        </p:nvSpPr>
        <p:spPr bwMode="auto">
          <a:xfrm>
            <a:off x="7315200" y="3810000"/>
            <a:ext cx="1066800" cy="16764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80904" name="Freeform 26"/>
          <p:cNvSpPr>
            <a:spLocks/>
          </p:cNvSpPr>
          <p:nvPr/>
        </p:nvSpPr>
        <p:spPr bwMode="auto">
          <a:xfrm>
            <a:off x="381000" y="4191000"/>
            <a:ext cx="5842000" cy="2184400"/>
          </a:xfrm>
          <a:custGeom>
            <a:avLst/>
            <a:gdLst>
              <a:gd name="T0" fmla="*/ 3600 w 3680"/>
              <a:gd name="T1" fmla="*/ 0 h 1376"/>
              <a:gd name="T2" fmla="*/ 3624 w 3680"/>
              <a:gd name="T3" fmla="*/ 816 h 1376"/>
              <a:gd name="T4" fmla="*/ 3456 w 3680"/>
              <a:gd name="T5" fmla="*/ 1304 h 1376"/>
              <a:gd name="T6" fmla="*/ 2408 w 3680"/>
              <a:gd name="T7" fmla="*/ 1144 h 1376"/>
              <a:gd name="T8" fmla="*/ 2104 w 3680"/>
              <a:gd name="T9" fmla="*/ 640 h 1376"/>
              <a:gd name="T10" fmla="*/ 16 w 3680"/>
              <a:gd name="T11" fmla="*/ 568 h 1376"/>
              <a:gd name="T12" fmla="*/ 8 w 3680"/>
              <a:gd name="T13" fmla="*/ 216 h 1376"/>
              <a:gd name="T14" fmla="*/ 1968 w 3680"/>
              <a:gd name="T15" fmla="*/ 480 h 1376"/>
              <a:gd name="T16" fmla="*/ 2304 w 3680"/>
              <a:gd name="T17" fmla="*/ 1056 h 1376"/>
              <a:gd name="T18" fmla="*/ 3464 w 3680"/>
              <a:gd name="T19" fmla="*/ 1208 h 1376"/>
              <a:gd name="T20" fmla="*/ 3600 w 3680"/>
              <a:gd name="T21" fmla="*/ 48 h 13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680"/>
              <a:gd name="T34" fmla="*/ 0 h 1376"/>
              <a:gd name="T35" fmla="*/ 3680 w 3680"/>
              <a:gd name="T36" fmla="*/ 1376 h 13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680" h="1376">
                <a:moveTo>
                  <a:pt x="3600" y="0"/>
                </a:moveTo>
                <a:cubicBezTo>
                  <a:pt x="3604" y="136"/>
                  <a:pt x="3648" y="599"/>
                  <a:pt x="3624" y="816"/>
                </a:cubicBezTo>
                <a:cubicBezTo>
                  <a:pt x="3600" y="1033"/>
                  <a:pt x="3659" y="1249"/>
                  <a:pt x="3456" y="1304"/>
                </a:cubicBezTo>
                <a:cubicBezTo>
                  <a:pt x="3253" y="1359"/>
                  <a:pt x="2633" y="1255"/>
                  <a:pt x="2408" y="1144"/>
                </a:cubicBezTo>
                <a:cubicBezTo>
                  <a:pt x="2183" y="1033"/>
                  <a:pt x="2502" y="736"/>
                  <a:pt x="2104" y="640"/>
                </a:cubicBezTo>
                <a:cubicBezTo>
                  <a:pt x="1706" y="544"/>
                  <a:pt x="400" y="568"/>
                  <a:pt x="16" y="568"/>
                </a:cubicBezTo>
                <a:cubicBezTo>
                  <a:pt x="16" y="448"/>
                  <a:pt x="0" y="368"/>
                  <a:pt x="8" y="216"/>
                </a:cubicBezTo>
                <a:cubicBezTo>
                  <a:pt x="304" y="225"/>
                  <a:pt x="1585" y="340"/>
                  <a:pt x="1968" y="480"/>
                </a:cubicBezTo>
                <a:cubicBezTo>
                  <a:pt x="2351" y="620"/>
                  <a:pt x="2055" y="935"/>
                  <a:pt x="2304" y="1056"/>
                </a:cubicBezTo>
                <a:cubicBezTo>
                  <a:pt x="2553" y="1177"/>
                  <a:pt x="3248" y="1376"/>
                  <a:pt x="3464" y="1208"/>
                </a:cubicBezTo>
                <a:cubicBezTo>
                  <a:pt x="3680" y="1040"/>
                  <a:pt x="3572" y="290"/>
                  <a:pt x="3600" y="48"/>
                </a:cubicBezTo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>
            <a:off x="9906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6" name="Line 28"/>
          <p:cNvSpPr>
            <a:spLocks noChangeShapeType="1"/>
          </p:cNvSpPr>
          <p:nvPr/>
        </p:nvSpPr>
        <p:spPr bwMode="auto">
          <a:xfrm flipH="1">
            <a:off x="15240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7" name="Line 29"/>
          <p:cNvSpPr>
            <a:spLocks noChangeShapeType="1"/>
          </p:cNvSpPr>
          <p:nvPr/>
        </p:nvSpPr>
        <p:spPr bwMode="auto">
          <a:xfrm flipH="1">
            <a:off x="2438400" y="472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8" name="Line 30"/>
          <p:cNvSpPr>
            <a:spLocks noChangeShapeType="1"/>
          </p:cNvSpPr>
          <p:nvPr/>
        </p:nvSpPr>
        <p:spPr bwMode="auto">
          <a:xfrm flipH="1">
            <a:off x="2819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9" name="Text Box 31"/>
          <p:cNvSpPr txBox="1">
            <a:spLocks noChangeArrowheads="1"/>
          </p:cNvSpPr>
          <p:nvPr/>
        </p:nvSpPr>
        <p:spPr bwMode="auto">
          <a:xfrm>
            <a:off x="6705600" y="34290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K</a:t>
            </a:r>
          </a:p>
        </p:txBody>
      </p:sp>
      <p:sp>
        <p:nvSpPr>
          <p:cNvPr id="80910" name="Line 32"/>
          <p:cNvSpPr>
            <a:spLocks noChangeShapeType="1"/>
          </p:cNvSpPr>
          <p:nvPr/>
        </p:nvSpPr>
        <p:spPr bwMode="auto">
          <a:xfrm>
            <a:off x="35052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1" name="Line 33"/>
          <p:cNvSpPr>
            <a:spLocks noChangeShapeType="1"/>
          </p:cNvSpPr>
          <p:nvPr/>
        </p:nvSpPr>
        <p:spPr bwMode="auto">
          <a:xfrm flipH="1">
            <a:off x="19812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2" name="Line 34"/>
          <p:cNvSpPr>
            <a:spLocks noChangeShapeType="1"/>
          </p:cNvSpPr>
          <p:nvPr/>
        </p:nvSpPr>
        <p:spPr bwMode="auto">
          <a:xfrm flipH="1">
            <a:off x="3200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3" name="AutoShape 35"/>
          <p:cNvSpPr>
            <a:spLocks noChangeArrowheads="1"/>
          </p:cNvSpPr>
          <p:nvPr/>
        </p:nvSpPr>
        <p:spPr bwMode="auto">
          <a:xfrm>
            <a:off x="2438400" y="2514600"/>
            <a:ext cx="6019800" cy="762000"/>
          </a:xfrm>
          <a:prstGeom prst="wedgeRoundRectCallout">
            <a:avLst>
              <a:gd name="adj1" fmla="val -46176"/>
              <a:gd name="adj2" fmla="val 108958"/>
              <a:gd name="adj3" fmla="val 1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 b="0"/>
          </a:p>
        </p:txBody>
      </p:sp>
      <p:sp>
        <p:nvSpPr>
          <p:cNvPr id="80914" name="Rectangle 36"/>
          <p:cNvSpPr>
            <a:spLocks noChangeArrowheads="1"/>
          </p:cNvSpPr>
          <p:nvPr/>
        </p:nvSpPr>
        <p:spPr bwMode="auto">
          <a:xfrm>
            <a:off x="28956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T3</a:t>
            </a:r>
          </a:p>
        </p:txBody>
      </p:sp>
      <p:sp>
        <p:nvSpPr>
          <p:cNvPr id="80915" name="Rectangle 37"/>
          <p:cNvSpPr>
            <a:spLocks noChangeArrowheads="1"/>
          </p:cNvSpPr>
          <p:nvPr/>
        </p:nvSpPr>
        <p:spPr bwMode="auto">
          <a:xfrm>
            <a:off x="33528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 dirty="0"/>
              <a:t>?</a:t>
            </a:r>
          </a:p>
        </p:txBody>
      </p:sp>
      <p:sp>
        <p:nvSpPr>
          <p:cNvPr id="80916" name="Rectangle 38"/>
          <p:cNvSpPr>
            <a:spLocks noChangeArrowheads="1"/>
          </p:cNvSpPr>
          <p:nvPr/>
        </p:nvSpPr>
        <p:spPr bwMode="auto">
          <a:xfrm>
            <a:off x="38100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T2</a:t>
            </a:r>
          </a:p>
        </p:txBody>
      </p:sp>
      <p:sp>
        <p:nvSpPr>
          <p:cNvPr id="80917" name="Rectangle 39"/>
          <p:cNvSpPr>
            <a:spLocks noChangeArrowheads="1"/>
          </p:cNvSpPr>
          <p:nvPr/>
        </p:nvSpPr>
        <p:spPr bwMode="auto">
          <a:xfrm>
            <a:off x="42672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?</a:t>
            </a:r>
          </a:p>
        </p:txBody>
      </p:sp>
      <p:sp>
        <p:nvSpPr>
          <p:cNvPr id="80918" name="Rectangle 40"/>
          <p:cNvSpPr>
            <a:spLocks noChangeArrowheads="1"/>
          </p:cNvSpPr>
          <p:nvPr/>
        </p:nvSpPr>
        <p:spPr bwMode="auto">
          <a:xfrm>
            <a:off x="47244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19" name="Rectangle 41"/>
          <p:cNvSpPr>
            <a:spLocks noChangeArrowheads="1"/>
          </p:cNvSpPr>
          <p:nvPr/>
        </p:nvSpPr>
        <p:spPr bwMode="auto">
          <a:xfrm>
            <a:off x="51816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0" name="Rectangle 42"/>
          <p:cNvSpPr>
            <a:spLocks noChangeArrowheads="1"/>
          </p:cNvSpPr>
          <p:nvPr/>
        </p:nvSpPr>
        <p:spPr bwMode="auto">
          <a:xfrm>
            <a:off x="56388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1" name="Rectangle 43"/>
          <p:cNvSpPr>
            <a:spLocks noChangeArrowheads="1"/>
          </p:cNvSpPr>
          <p:nvPr/>
        </p:nvSpPr>
        <p:spPr bwMode="auto">
          <a:xfrm>
            <a:off x="60960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2" name="Text Box 44"/>
          <p:cNvSpPr txBox="1">
            <a:spLocks noChangeArrowheads="1"/>
          </p:cNvSpPr>
          <p:nvPr/>
        </p:nvSpPr>
        <p:spPr bwMode="auto">
          <a:xfrm>
            <a:off x="7924800" y="2667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/>
              <a:t>. . .</a:t>
            </a:r>
          </a:p>
        </p:txBody>
      </p:sp>
      <p:sp>
        <p:nvSpPr>
          <p:cNvPr id="80923" name="Rectangle 45"/>
          <p:cNvSpPr>
            <a:spLocks noChangeArrowheads="1"/>
          </p:cNvSpPr>
          <p:nvPr/>
        </p:nvSpPr>
        <p:spPr bwMode="auto">
          <a:xfrm>
            <a:off x="65532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4" name="Rectangle 46"/>
          <p:cNvSpPr>
            <a:spLocks noChangeArrowheads="1"/>
          </p:cNvSpPr>
          <p:nvPr/>
        </p:nvSpPr>
        <p:spPr bwMode="auto">
          <a:xfrm>
            <a:off x="70104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  <p:sp>
        <p:nvSpPr>
          <p:cNvPr id="80925" name="Rectangle 47"/>
          <p:cNvSpPr>
            <a:spLocks noChangeArrowheads="1"/>
          </p:cNvSpPr>
          <p:nvPr/>
        </p:nvSpPr>
        <p:spPr bwMode="auto">
          <a:xfrm>
            <a:off x="7467600" y="2667000"/>
            <a:ext cx="457200" cy="4572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0"/>
              <a:t>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Retraction</a:t>
            </a:r>
          </a:p>
        </p:txBody>
      </p:sp>
      <p:sp>
        <p:nvSpPr>
          <p:cNvPr id="164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Choosing </a:t>
            </a:r>
            <a:r>
              <a:rPr lang="en-US" b="1" i="1" smtClean="0"/>
              <a:t>T</a:t>
            </a:r>
            <a:r>
              <a:rPr lang="en-US" b="1" smtClean="0"/>
              <a:t> and then not choosing </a:t>
            </a:r>
            <a:r>
              <a:rPr lang="en-US" b="1" i="1" smtClean="0"/>
              <a:t>T</a:t>
            </a:r>
            <a:r>
              <a:rPr lang="en-US" b="1" smtClean="0"/>
              <a:t> next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</p:txBody>
      </p:sp>
      <p:sp>
        <p:nvSpPr>
          <p:cNvPr id="1644550" name="Rectangle 6"/>
          <p:cNvSpPr>
            <a:spLocks noChangeArrowheads="1"/>
          </p:cNvSpPr>
          <p:nvPr/>
        </p:nvSpPr>
        <p:spPr bwMode="auto">
          <a:xfrm>
            <a:off x="3810000" y="4495800"/>
            <a:ext cx="10445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T’</a:t>
            </a:r>
          </a:p>
        </p:txBody>
      </p:sp>
      <p:sp>
        <p:nvSpPr>
          <p:cNvPr id="1644551" name="UTurnArrow"/>
          <p:cNvSpPr>
            <a:spLocks noEditPoints="1" noChangeArrowheads="1"/>
          </p:cNvSpPr>
          <p:nvPr/>
        </p:nvSpPr>
        <p:spPr bwMode="auto">
          <a:xfrm rot="5400000">
            <a:off x="3619500" y="3848100"/>
            <a:ext cx="3048000" cy="205740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44552" name="Rectangle 8"/>
          <p:cNvSpPr>
            <a:spLocks noChangeArrowheads="1"/>
          </p:cNvSpPr>
          <p:nvPr/>
        </p:nvSpPr>
        <p:spPr bwMode="auto">
          <a:xfrm>
            <a:off x="3048000" y="2971800"/>
            <a:ext cx="808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</p:txBody>
      </p:sp>
      <p:sp>
        <p:nvSpPr>
          <p:cNvPr id="1644553" name="Rectangle 9"/>
          <p:cNvSpPr>
            <a:spLocks noChangeArrowheads="1"/>
          </p:cNvSpPr>
          <p:nvPr/>
        </p:nvSpPr>
        <p:spPr bwMode="auto">
          <a:xfrm>
            <a:off x="4038600" y="5334000"/>
            <a:ext cx="6080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0" i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US" sz="8000" i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</a:t>
            </a:r>
            <a:r>
              <a:rPr lang="en-US" sz="4000" smtClean="0">
                <a:solidFill>
                  <a:schemeClr val="tx1"/>
                </a:solidFill>
              </a:rPr>
              <a:t>Eliminate </a:t>
            </a:r>
            <a:r>
              <a:rPr lang="en-US" sz="4000" smtClean="0">
                <a:solidFill>
                  <a:schemeClr val="hlink"/>
                </a:solidFill>
              </a:rPr>
              <a:t>Needless Retractions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200400" y="32766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3200400" y="38862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4114800" y="45720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3200400" y="5181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Freeform 7"/>
          <p:cNvSpPr>
            <a:spLocks/>
          </p:cNvSpPr>
          <p:nvPr/>
        </p:nvSpPr>
        <p:spPr bwMode="auto">
          <a:xfrm>
            <a:off x="3886200" y="32766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3200400" y="32004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3810000" y="28194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Truth</a:t>
            </a:r>
          </a:p>
        </p:txBody>
      </p:sp>
      <p:sp>
        <p:nvSpPr>
          <p:cNvPr id="82954" name="Freeform 10"/>
          <p:cNvSpPr>
            <a:spLocks/>
          </p:cNvSpPr>
          <p:nvPr/>
        </p:nvSpPr>
        <p:spPr bwMode="auto">
          <a:xfrm>
            <a:off x="3492500" y="2844800"/>
            <a:ext cx="2070100" cy="3556000"/>
          </a:xfrm>
          <a:custGeom>
            <a:avLst/>
            <a:gdLst>
              <a:gd name="T0" fmla="*/ 8 w 1304"/>
              <a:gd name="T1" fmla="*/ 2240 h 2240"/>
              <a:gd name="T2" fmla="*/ 8 w 1304"/>
              <a:gd name="T3" fmla="*/ 1568 h 2240"/>
              <a:gd name="T4" fmla="*/ 824 w 1304"/>
              <a:gd name="T5" fmla="*/ 1568 h 2240"/>
              <a:gd name="T6" fmla="*/ 824 w 1304"/>
              <a:gd name="T7" fmla="*/ 1664 h 2240"/>
              <a:gd name="T8" fmla="*/ 152 w 1304"/>
              <a:gd name="T9" fmla="*/ 1664 h 2240"/>
              <a:gd name="T10" fmla="*/ 152 w 1304"/>
              <a:gd name="T11" fmla="*/ 1760 h 2240"/>
              <a:gd name="T12" fmla="*/ 1304 w 1304"/>
              <a:gd name="T13" fmla="*/ 1760 h 2240"/>
              <a:gd name="T14" fmla="*/ 1304 w 1304"/>
              <a:gd name="T15" fmla="*/ 1184 h 2240"/>
              <a:gd name="T16" fmla="*/ 1160 w 1304"/>
              <a:gd name="T17" fmla="*/ 1184 h 2240"/>
              <a:gd name="T18" fmla="*/ 1160 w 1304"/>
              <a:gd name="T19" fmla="*/ 1664 h 2240"/>
              <a:gd name="T20" fmla="*/ 1016 w 1304"/>
              <a:gd name="T21" fmla="*/ 1664 h 2240"/>
              <a:gd name="T22" fmla="*/ 1016 w 1304"/>
              <a:gd name="T23" fmla="*/ 1184 h 2240"/>
              <a:gd name="T24" fmla="*/ 104 w 1304"/>
              <a:gd name="T25" fmla="*/ 1184 h 2240"/>
              <a:gd name="T26" fmla="*/ 104 w 1304"/>
              <a:gd name="T27" fmla="*/ 1280 h 2240"/>
              <a:gd name="T28" fmla="*/ 824 w 1304"/>
              <a:gd name="T29" fmla="*/ 1280 h 2240"/>
              <a:gd name="T30" fmla="*/ 824 w 1304"/>
              <a:gd name="T31" fmla="*/ 1376 h 2240"/>
              <a:gd name="T32" fmla="*/ 8 w 1304"/>
              <a:gd name="T33" fmla="*/ 1376 h 2240"/>
              <a:gd name="T34" fmla="*/ 8 w 1304"/>
              <a:gd name="T35" fmla="*/ 752 h 2240"/>
              <a:gd name="T36" fmla="*/ 824 w 1304"/>
              <a:gd name="T37" fmla="*/ 752 h 2240"/>
              <a:gd name="T38" fmla="*/ 824 w 1304"/>
              <a:gd name="T39" fmla="*/ 848 h 2240"/>
              <a:gd name="T40" fmla="*/ 104 w 1304"/>
              <a:gd name="T41" fmla="*/ 848 h 2240"/>
              <a:gd name="T42" fmla="*/ 104 w 1304"/>
              <a:gd name="T43" fmla="*/ 944 h 2240"/>
              <a:gd name="T44" fmla="*/ 1304 w 1304"/>
              <a:gd name="T45" fmla="*/ 944 h 2240"/>
              <a:gd name="T46" fmla="*/ 1304 w 1304"/>
              <a:gd name="T47" fmla="*/ 368 h 2240"/>
              <a:gd name="T48" fmla="*/ 344 w 1304"/>
              <a:gd name="T49" fmla="*/ 368 h 2240"/>
              <a:gd name="T50" fmla="*/ 336 w 1304"/>
              <a:gd name="T51" fmla="*/ 456 h 2240"/>
              <a:gd name="T52" fmla="*/ 1152 w 1304"/>
              <a:gd name="T53" fmla="*/ 456 h 2240"/>
              <a:gd name="T54" fmla="*/ 1160 w 1304"/>
              <a:gd name="T55" fmla="*/ 560 h 2240"/>
              <a:gd name="T56" fmla="*/ 16 w 1304"/>
              <a:gd name="T57" fmla="*/ 544 h 2240"/>
              <a:gd name="T58" fmla="*/ 0 w 1304"/>
              <a:gd name="T59" fmla="*/ 0 h 224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304"/>
              <a:gd name="T91" fmla="*/ 0 h 2240"/>
              <a:gd name="T92" fmla="*/ 1304 w 1304"/>
              <a:gd name="T93" fmla="*/ 2240 h 224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304" h="2240">
                <a:moveTo>
                  <a:pt x="8" y="2240"/>
                </a:moveTo>
                <a:lnTo>
                  <a:pt x="8" y="1568"/>
                </a:lnTo>
                <a:lnTo>
                  <a:pt x="824" y="1568"/>
                </a:lnTo>
                <a:lnTo>
                  <a:pt x="824" y="1664"/>
                </a:lnTo>
                <a:lnTo>
                  <a:pt x="152" y="1664"/>
                </a:lnTo>
                <a:lnTo>
                  <a:pt x="152" y="1760"/>
                </a:lnTo>
                <a:lnTo>
                  <a:pt x="1304" y="1760"/>
                </a:lnTo>
                <a:lnTo>
                  <a:pt x="1304" y="1184"/>
                </a:lnTo>
                <a:lnTo>
                  <a:pt x="1160" y="1184"/>
                </a:lnTo>
                <a:lnTo>
                  <a:pt x="1160" y="1664"/>
                </a:lnTo>
                <a:lnTo>
                  <a:pt x="1016" y="1664"/>
                </a:lnTo>
                <a:lnTo>
                  <a:pt x="1016" y="1184"/>
                </a:lnTo>
                <a:lnTo>
                  <a:pt x="104" y="1184"/>
                </a:lnTo>
                <a:lnTo>
                  <a:pt x="104" y="1280"/>
                </a:lnTo>
                <a:lnTo>
                  <a:pt x="824" y="1280"/>
                </a:lnTo>
                <a:lnTo>
                  <a:pt x="824" y="1376"/>
                </a:lnTo>
                <a:lnTo>
                  <a:pt x="8" y="1376"/>
                </a:lnTo>
                <a:lnTo>
                  <a:pt x="8" y="752"/>
                </a:lnTo>
                <a:lnTo>
                  <a:pt x="824" y="752"/>
                </a:lnTo>
                <a:lnTo>
                  <a:pt x="824" y="848"/>
                </a:lnTo>
                <a:lnTo>
                  <a:pt x="104" y="848"/>
                </a:lnTo>
                <a:lnTo>
                  <a:pt x="104" y="944"/>
                </a:lnTo>
                <a:lnTo>
                  <a:pt x="1304" y="944"/>
                </a:lnTo>
                <a:lnTo>
                  <a:pt x="1304" y="368"/>
                </a:lnTo>
                <a:lnTo>
                  <a:pt x="344" y="368"/>
                </a:lnTo>
                <a:lnTo>
                  <a:pt x="336" y="456"/>
                </a:lnTo>
                <a:lnTo>
                  <a:pt x="1152" y="456"/>
                </a:lnTo>
                <a:lnTo>
                  <a:pt x="1160" y="560"/>
                </a:lnTo>
                <a:lnTo>
                  <a:pt x="16" y="544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2955" name="Group 11"/>
          <p:cNvGrpSpPr>
            <a:grpSpLocks/>
          </p:cNvGrpSpPr>
          <p:nvPr/>
        </p:nvGrpSpPr>
        <p:grpSpPr bwMode="auto">
          <a:xfrm>
            <a:off x="2971800" y="1828800"/>
            <a:ext cx="990600" cy="881063"/>
            <a:chOff x="3504" y="3216"/>
            <a:chExt cx="864" cy="768"/>
          </a:xfrm>
        </p:grpSpPr>
        <p:sp>
          <p:nvSpPr>
            <p:cNvPr id="82957" name="Rectangle 12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8" name="Rectangle 13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9" name="Rectangle 14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0" name="Rectangle 15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1" name="Oval 16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2" name="Oval 17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963" name="Group 18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2972" name="Oval 1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3" name="Oval 2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64" name="Group 21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2970" name="Oval 2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1" name="Oval 2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965" name="Oval 24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6" name="Oval 25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7" name="Oval 26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8" name="Oval 27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9" name="Line 28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56" name="Freeform 29"/>
          <p:cNvSpPr>
            <a:spLocks/>
          </p:cNvSpPr>
          <p:nvPr/>
        </p:nvSpPr>
        <p:spPr bwMode="auto">
          <a:xfrm>
            <a:off x="3135313" y="1289050"/>
            <a:ext cx="522287" cy="501650"/>
          </a:xfrm>
          <a:custGeom>
            <a:avLst/>
            <a:gdLst>
              <a:gd name="T0" fmla="*/ 113 w 329"/>
              <a:gd name="T1" fmla="*/ 316 h 316"/>
              <a:gd name="T2" fmla="*/ 265 w 329"/>
              <a:gd name="T3" fmla="*/ 284 h 316"/>
              <a:gd name="T4" fmla="*/ 281 w 329"/>
              <a:gd name="T5" fmla="*/ 260 h 316"/>
              <a:gd name="T6" fmla="*/ 329 w 329"/>
              <a:gd name="T7" fmla="*/ 228 h 316"/>
              <a:gd name="T8" fmla="*/ 57 w 329"/>
              <a:gd name="T9" fmla="*/ 204 h 316"/>
              <a:gd name="T10" fmla="*/ 73 w 329"/>
              <a:gd name="T11" fmla="*/ 244 h 316"/>
              <a:gd name="T12" fmla="*/ 233 w 329"/>
              <a:gd name="T13" fmla="*/ 228 h 316"/>
              <a:gd name="T14" fmla="*/ 281 w 329"/>
              <a:gd name="T15" fmla="*/ 196 h 316"/>
              <a:gd name="T16" fmla="*/ 305 w 329"/>
              <a:gd name="T17" fmla="*/ 180 h 316"/>
              <a:gd name="T18" fmla="*/ 321 w 329"/>
              <a:gd name="T19" fmla="*/ 156 h 316"/>
              <a:gd name="T20" fmla="*/ 257 w 329"/>
              <a:gd name="T21" fmla="*/ 108 h 316"/>
              <a:gd name="T22" fmla="*/ 81 w 329"/>
              <a:gd name="T23" fmla="*/ 116 h 316"/>
              <a:gd name="T24" fmla="*/ 89 w 329"/>
              <a:gd name="T25" fmla="*/ 140 h 316"/>
              <a:gd name="T26" fmla="*/ 265 w 329"/>
              <a:gd name="T27" fmla="*/ 76 h 316"/>
              <a:gd name="T28" fmla="*/ 145 w 329"/>
              <a:gd name="T29" fmla="*/ 12 h 31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9"/>
              <a:gd name="T46" fmla="*/ 0 h 316"/>
              <a:gd name="T47" fmla="*/ 329 w 329"/>
              <a:gd name="T48" fmla="*/ 316 h 31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9" h="316">
                <a:moveTo>
                  <a:pt x="113" y="316"/>
                </a:moveTo>
                <a:cubicBezTo>
                  <a:pt x="164" y="303"/>
                  <a:pt x="215" y="301"/>
                  <a:pt x="265" y="284"/>
                </a:cubicBezTo>
                <a:cubicBezTo>
                  <a:pt x="270" y="276"/>
                  <a:pt x="274" y="266"/>
                  <a:pt x="281" y="260"/>
                </a:cubicBezTo>
                <a:cubicBezTo>
                  <a:pt x="295" y="247"/>
                  <a:pt x="329" y="228"/>
                  <a:pt x="329" y="228"/>
                </a:cubicBezTo>
                <a:cubicBezTo>
                  <a:pt x="299" y="138"/>
                  <a:pt x="78" y="203"/>
                  <a:pt x="57" y="204"/>
                </a:cubicBezTo>
                <a:cubicBezTo>
                  <a:pt x="0" y="223"/>
                  <a:pt x="44" y="237"/>
                  <a:pt x="73" y="244"/>
                </a:cubicBezTo>
                <a:cubicBezTo>
                  <a:pt x="126" y="241"/>
                  <a:pt x="185" y="252"/>
                  <a:pt x="233" y="228"/>
                </a:cubicBezTo>
                <a:cubicBezTo>
                  <a:pt x="250" y="219"/>
                  <a:pt x="265" y="207"/>
                  <a:pt x="281" y="196"/>
                </a:cubicBezTo>
                <a:cubicBezTo>
                  <a:pt x="289" y="191"/>
                  <a:pt x="305" y="180"/>
                  <a:pt x="305" y="180"/>
                </a:cubicBezTo>
                <a:cubicBezTo>
                  <a:pt x="310" y="172"/>
                  <a:pt x="320" y="166"/>
                  <a:pt x="321" y="156"/>
                </a:cubicBezTo>
                <a:cubicBezTo>
                  <a:pt x="327" y="112"/>
                  <a:pt x="285" y="117"/>
                  <a:pt x="257" y="108"/>
                </a:cubicBezTo>
                <a:cubicBezTo>
                  <a:pt x="198" y="111"/>
                  <a:pt x="139" y="105"/>
                  <a:pt x="81" y="116"/>
                </a:cubicBezTo>
                <a:cubicBezTo>
                  <a:pt x="73" y="118"/>
                  <a:pt x="81" y="138"/>
                  <a:pt x="89" y="140"/>
                </a:cubicBezTo>
                <a:cubicBezTo>
                  <a:pt x="127" y="151"/>
                  <a:pt x="229" y="100"/>
                  <a:pt x="265" y="76"/>
                </a:cubicBezTo>
                <a:cubicBezTo>
                  <a:pt x="316" y="0"/>
                  <a:pt x="181" y="12"/>
                  <a:pt x="145" y="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</a:t>
            </a:r>
            <a:r>
              <a:rPr lang="en-US" sz="4000" smtClean="0">
                <a:solidFill>
                  <a:schemeClr val="tx1"/>
                </a:solidFill>
              </a:rPr>
              <a:t>Eliminate </a:t>
            </a:r>
            <a:r>
              <a:rPr lang="en-US" sz="4000" smtClean="0">
                <a:solidFill>
                  <a:schemeClr val="hlink"/>
                </a:solidFill>
              </a:rPr>
              <a:t>Needless Retractions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3200400" y="3276600"/>
            <a:ext cx="25146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3200400" y="38862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4114800" y="45720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3200400" y="5181600"/>
            <a:ext cx="160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5" name="Freeform 7"/>
          <p:cNvSpPr>
            <a:spLocks/>
          </p:cNvSpPr>
          <p:nvPr/>
        </p:nvSpPr>
        <p:spPr bwMode="auto">
          <a:xfrm>
            <a:off x="3886200" y="3276600"/>
            <a:ext cx="1828800" cy="2514600"/>
          </a:xfrm>
          <a:custGeom>
            <a:avLst/>
            <a:gdLst>
              <a:gd name="T0" fmla="*/ 0 w 1152"/>
              <a:gd name="T1" fmla="*/ 0 h 1584"/>
              <a:gd name="T2" fmla="*/ 1152 w 1152"/>
              <a:gd name="T3" fmla="*/ 0 h 1584"/>
              <a:gd name="T4" fmla="*/ 1152 w 1152"/>
              <a:gd name="T5" fmla="*/ 1584 h 1584"/>
              <a:gd name="T6" fmla="*/ 0 w 1152"/>
              <a:gd name="T7" fmla="*/ 1584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584"/>
              <a:gd name="T14" fmla="*/ 1152 w 115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584">
                <a:moveTo>
                  <a:pt x="0" y="0"/>
                </a:moveTo>
                <a:lnTo>
                  <a:pt x="1152" y="0"/>
                </a:lnTo>
                <a:lnTo>
                  <a:pt x="1152" y="1584"/>
                </a:lnTo>
                <a:lnTo>
                  <a:pt x="0" y="1584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3200400" y="3200400"/>
            <a:ext cx="0" cy="259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3810000" y="2819400"/>
            <a:ext cx="696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 i="0"/>
              <a:t>Truth</a:t>
            </a:r>
          </a:p>
        </p:txBody>
      </p:sp>
      <p:sp>
        <p:nvSpPr>
          <p:cNvPr id="83978" name="Freeform 10"/>
          <p:cNvSpPr>
            <a:spLocks/>
          </p:cNvSpPr>
          <p:nvPr/>
        </p:nvSpPr>
        <p:spPr bwMode="auto">
          <a:xfrm>
            <a:off x="3505200" y="2895600"/>
            <a:ext cx="1676400" cy="3581400"/>
          </a:xfrm>
          <a:custGeom>
            <a:avLst/>
            <a:gdLst>
              <a:gd name="T0" fmla="*/ 0 w 1056"/>
              <a:gd name="T1" fmla="*/ 2256 h 2256"/>
              <a:gd name="T2" fmla="*/ 0 w 1056"/>
              <a:gd name="T3" fmla="*/ 1632 h 2256"/>
              <a:gd name="T4" fmla="*/ 1056 w 1056"/>
              <a:gd name="T5" fmla="*/ 1632 h 2256"/>
              <a:gd name="T6" fmla="*/ 1056 w 1056"/>
              <a:gd name="T7" fmla="*/ 1248 h 2256"/>
              <a:gd name="T8" fmla="*/ 0 w 1056"/>
              <a:gd name="T9" fmla="*/ 1248 h 2256"/>
              <a:gd name="T10" fmla="*/ 0 w 1056"/>
              <a:gd name="T11" fmla="*/ 864 h 2256"/>
              <a:gd name="T12" fmla="*/ 1044 w 1056"/>
              <a:gd name="T13" fmla="*/ 876 h 2256"/>
              <a:gd name="T14" fmla="*/ 1056 w 1056"/>
              <a:gd name="T15" fmla="*/ 432 h 2256"/>
              <a:gd name="T16" fmla="*/ 0 w 1056"/>
              <a:gd name="T17" fmla="*/ 432 h 2256"/>
              <a:gd name="T18" fmla="*/ 0 w 1056"/>
              <a:gd name="T19" fmla="*/ 0 h 22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56"/>
              <a:gd name="T31" fmla="*/ 0 h 2256"/>
              <a:gd name="T32" fmla="*/ 1056 w 1056"/>
              <a:gd name="T33" fmla="*/ 2256 h 22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56" h="2256">
                <a:moveTo>
                  <a:pt x="0" y="2256"/>
                </a:moveTo>
                <a:lnTo>
                  <a:pt x="0" y="1632"/>
                </a:lnTo>
                <a:lnTo>
                  <a:pt x="1056" y="1632"/>
                </a:lnTo>
                <a:lnTo>
                  <a:pt x="1056" y="1248"/>
                </a:lnTo>
                <a:lnTo>
                  <a:pt x="0" y="1248"/>
                </a:lnTo>
                <a:lnTo>
                  <a:pt x="0" y="864"/>
                </a:lnTo>
                <a:lnTo>
                  <a:pt x="1044" y="876"/>
                </a:lnTo>
                <a:lnTo>
                  <a:pt x="1056" y="432"/>
                </a:lnTo>
                <a:lnTo>
                  <a:pt x="0" y="432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3979" name="Group 11"/>
          <p:cNvGrpSpPr>
            <a:grpSpLocks/>
          </p:cNvGrpSpPr>
          <p:nvPr/>
        </p:nvGrpSpPr>
        <p:grpSpPr bwMode="auto">
          <a:xfrm>
            <a:off x="2971800" y="1828800"/>
            <a:ext cx="990600" cy="881063"/>
            <a:chOff x="3504" y="3216"/>
            <a:chExt cx="864" cy="768"/>
          </a:xfrm>
        </p:grpSpPr>
        <p:sp>
          <p:nvSpPr>
            <p:cNvPr id="83980" name="Rectangle 12"/>
            <p:cNvSpPr>
              <a:spLocks noChangeArrowheads="1"/>
            </p:cNvSpPr>
            <p:nvPr/>
          </p:nvSpPr>
          <p:spPr bwMode="auto">
            <a:xfrm rot="1879721">
              <a:off x="3543" y="3492"/>
              <a:ext cx="313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1" name="Rectangle 13"/>
            <p:cNvSpPr>
              <a:spLocks noChangeArrowheads="1"/>
            </p:cNvSpPr>
            <p:nvPr/>
          </p:nvSpPr>
          <p:spPr bwMode="auto">
            <a:xfrm rot="-2120236">
              <a:off x="4014" y="3537"/>
              <a:ext cx="31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2" name="Rectangle 14"/>
            <p:cNvSpPr>
              <a:spLocks noChangeArrowheads="1"/>
            </p:cNvSpPr>
            <p:nvPr/>
          </p:nvSpPr>
          <p:spPr bwMode="auto">
            <a:xfrm>
              <a:off x="4014" y="3716"/>
              <a:ext cx="38" cy="2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Rectangle 15"/>
            <p:cNvSpPr>
              <a:spLocks noChangeArrowheads="1"/>
            </p:cNvSpPr>
            <p:nvPr/>
          </p:nvSpPr>
          <p:spPr bwMode="auto">
            <a:xfrm>
              <a:off x="3817" y="3761"/>
              <a:ext cx="39" cy="1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Oval 16"/>
            <p:cNvSpPr>
              <a:spLocks noChangeArrowheads="1"/>
            </p:cNvSpPr>
            <p:nvPr/>
          </p:nvSpPr>
          <p:spPr bwMode="auto">
            <a:xfrm>
              <a:off x="3739" y="3537"/>
              <a:ext cx="392" cy="2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Oval 17"/>
            <p:cNvSpPr>
              <a:spLocks noChangeArrowheads="1"/>
            </p:cNvSpPr>
            <p:nvPr/>
          </p:nvSpPr>
          <p:spPr bwMode="auto">
            <a:xfrm>
              <a:off x="3767" y="3216"/>
              <a:ext cx="314" cy="358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986" name="Group 18"/>
            <p:cNvGrpSpPr>
              <a:grpSpLocks/>
            </p:cNvGrpSpPr>
            <p:nvPr/>
          </p:nvGrpSpPr>
          <p:grpSpPr bwMode="auto">
            <a:xfrm rot="-3340723">
              <a:off x="3801" y="3295"/>
              <a:ext cx="118" cy="134"/>
              <a:chOff x="3801" y="3295"/>
              <a:chExt cx="118" cy="134"/>
            </a:xfrm>
          </p:grpSpPr>
          <p:sp>
            <p:nvSpPr>
              <p:cNvPr id="83995" name="Oval 19"/>
              <p:cNvSpPr>
                <a:spLocks noChangeArrowheads="1"/>
              </p:cNvSpPr>
              <p:nvPr/>
            </p:nvSpPr>
            <p:spPr bwMode="auto">
              <a:xfrm>
                <a:off x="3801" y="3295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6" name="Oval 20"/>
              <p:cNvSpPr>
                <a:spLocks noChangeArrowheads="1"/>
              </p:cNvSpPr>
              <p:nvPr/>
            </p:nvSpPr>
            <p:spPr bwMode="auto">
              <a:xfrm>
                <a:off x="3828" y="3295"/>
                <a:ext cx="60" cy="6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3987" name="Group 21"/>
            <p:cNvGrpSpPr>
              <a:grpSpLocks/>
            </p:cNvGrpSpPr>
            <p:nvPr/>
          </p:nvGrpSpPr>
          <p:grpSpPr bwMode="auto">
            <a:xfrm rot="-3134004">
              <a:off x="3955" y="3295"/>
              <a:ext cx="118" cy="136"/>
              <a:chOff x="3955" y="3295"/>
              <a:chExt cx="118" cy="136"/>
            </a:xfrm>
          </p:grpSpPr>
          <p:sp>
            <p:nvSpPr>
              <p:cNvPr id="83993" name="Oval 22"/>
              <p:cNvSpPr>
                <a:spLocks noChangeArrowheads="1"/>
              </p:cNvSpPr>
              <p:nvPr/>
            </p:nvSpPr>
            <p:spPr bwMode="auto">
              <a:xfrm>
                <a:off x="3955" y="3297"/>
                <a:ext cx="118" cy="13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4" name="Oval 23"/>
              <p:cNvSpPr>
                <a:spLocks noChangeArrowheads="1"/>
              </p:cNvSpPr>
              <p:nvPr/>
            </p:nvSpPr>
            <p:spPr bwMode="auto">
              <a:xfrm>
                <a:off x="3990" y="3295"/>
                <a:ext cx="68" cy="77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988" name="Oval 24"/>
            <p:cNvSpPr>
              <a:spLocks noChangeArrowheads="1"/>
            </p:cNvSpPr>
            <p:nvPr/>
          </p:nvSpPr>
          <p:spPr bwMode="auto">
            <a:xfrm rot="1722357">
              <a:off x="3660" y="3850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9" name="Oval 25"/>
            <p:cNvSpPr>
              <a:spLocks noChangeArrowheads="1"/>
            </p:cNvSpPr>
            <p:nvPr/>
          </p:nvSpPr>
          <p:spPr bwMode="auto">
            <a:xfrm>
              <a:off x="3974" y="3895"/>
              <a:ext cx="196" cy="89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0" name="Oval 26"/>
            <p:cNvSpPr>
              <a:spLocks noChangeArrowheads="1"/>
            </p:cNvSpPr>
            <p:nvPr/>
          </p:nvSpPr>
          <p:spPr bwMode="auto">
            <a:xfrm rot="-1373433">
              <a:off x="4250" y="3420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1" name="Oval 27"/>
            <p:cNvSpPr>
              <a:spLocks noChangeArrowheads="1"/>
            </p:cNvSpPr>
            <p:nvPr/>
          </p:nvSpPr>
          <p:spPr bwMode="auto">
            <a:xfrm rot="-1373433">
              <a:off x="3504" y="3358"/>
              <a:ext cx="118" cy="89"/>
            </a:xfrm>
            <a:prstGeom prst="ellipse">
              <a:avLst/>
            </a:prstGeom>
            <a:solidFill>
              <a:srgbClr val="FF505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2" name="Line 28"/>
            <p:cNvSpPr>
              <a:spLocks noChangeShapeType="1"/>
            </p:cNvSpPr>
            <p:nvPr/>
          </p:nvSpPr>
          <p:spPr bwMode="auto">
            <a:xfrm flipV="1">
              <a:off x="3880" y="3480"/>
              <a:ext cx="56" cy="1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Eliminate </a:t>
            </a:r>
            <a:r>
              <a:rPr lang="en-US" sz="4000" smtClean="0">
                <a:solidFill>
                  <a:schemeClr val="hlink"/>
                </a:solidFill>
              </a:rPr>
              <a:t>Needless Delays</a:t>
            </a:r>
            <a:r>
              <a:rPr lang="en-US" sz="4000" smtClean="0"/>
              <a:t> to Retractions</a:t>
            </a:r>
          </a:p>
        </p:txBody>
      </p:sp>
      <p:sp>
        <p:nvSpPr>
          <p:cNvPr id="155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defRPr/>
            </a:pPr>
            <a:endParaRPr lang="en-US" sz="2400" b="1" smtClean="0"/>
          </a:p>
        </p:txBody>
      </p:sp>
      <p:sp>
        <p:nvSpPr>
          <p:cNvPr id="86020" name="Freeform 4"/>
          <p:cNvSpPr>
            <a:spLocks/>
          </p:cNvSpPr>
          <p:nvPr/>
        </p:nvSpPr>
        <p:spPr bwMode="auto">
          <a:xfrm>
            <a:off x="762000" y="4876800"/>
            <a:ext cx="1219200" cy="1558925"/>
          </a:xfrm>
          <a:custGeom>
            <a:avLst/>
            <a:gdLst>
              <a:gd name="T0" fmla="*/ 0 w 768"/>
              <a:gd name="T1" fmla="*/ 120 h 982"/>
              <a:gd name="T2" fmla="*/ 96 w 768"/>
              <a:gd name="T3" fmla="*/ 840 h 982"/>
              <a:gd name="T4" fmla="*/ 384 w 768"/>
              <a:gd name="T5" fmla="*/ 972 h 982"/>
              <a:gd name="T6" fmla="*/ 672 w 768"/>
              <a:gd name="T7" fmla="*/ 840 h 982"/>
              <a:gd name="T8" fmla="*/ 768 w 768"/>
              <a:gd name="T9" fmla="*/ 120 h 982"/>
              <a:gd name="T10" fmla="*/ 0 w 768"/>
              <a:gd name="T11" fmla="*/ 120 h 9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982"/>
              <a:gd name="T20" fmla="*/ 768 w 768"/>
              <a:gd name="T21" fmla="*/ 982 h 9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982">
                <a:moveTo>
                  <a:pt x="0" y="120"/>
                </a:moveTo>
                <a:cubicBezTo>
                  <a:pt x="48" y="420"/>
                  <a:pt x="32" y="704"/>
                  <a:pt x="96" y="840"/>
                </a:cubicBezTo>
                <a:cubicBezTo>
                  <a:pt x="160" y="982"/>
                  <a:pt x="288" y="972"/>
                  <a:pt x="384" y="972"/>
                </a:cubicBezTo>
                <a:cubicBezTo>
                  <a:pt x="480" y="972"/>
                  <a:pt x="608" y="982"/>
                  <a:pt x="672" y="840"/>
                </a:cubicBezTo>
                <a:cubicBezTo>
                  <a:pt x="736" y="698"/>
                  <a:pt x="720" y="360"/>
                  <a:pt x="768" y="120"/>
                </a:cubicBezTo>
                <a:cubicBezTo>
                  <a:pt x="576" y="72"/>
                  <a:pt x="112" y="0"/>
                  <a:pt x="0" y="12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762000" y="4914900"/>
            <a:ext cx="12192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914400" y="5372100"/>
            <a:ext cx="76200" cy="838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1066800" y="5448300"/>
            <a:ext cx="762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1219200" y="5448300"/>
            <a:ext cx="762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5" name="Freeform 9"/>
          <p:cNvSpPr>
            <a:spLocks/>
          </p:cNvSpPr>
          <p:nvPr/>
        </p:nvSpPr>
        <p:spPr bwMode="auto">
          <a:xfrm flipH="1">
            <a:off x="1676400" y="5372100"/>
            <a:ext cx="431800" cy="304800"/>
          </a:xfrm>
          <a:custGeom>
            <a:avLst/>
            <a:gdLst>
              <a:gd name="T0" fmla="*/ 128 w 376"/>
              <a:gd name="T1" fmla="*/ 0 h 248"/>
              <a:gd name="T2" fmla="*/ 32 w 376"/>
              <a:gd name="T3" fmla="*/ 144 h 248"/>
              <a:gd name="T4" fmla="*/ 320 w 376"/>
              <a:gd name="T5" fmla="*/ 240 h 248"/>
              <a:gd name="T6" fmla="*/ 368 w 376"/>
              <a:gd name="T7" fmla="*/ 96 h 248"/>
              <a:gd name="T8" fmla="*/ 0 60000 65536"/>
              <a:gd name="T9" fmla="*/ 0 60000 65536"/>
              <a:gd name="T10" fmla="*/ 0 60000 65536"/>
              <a:gd name="T11" fmla="*/ 0 60000 65536"/>
              <a:gd name="T12" fmla="*/ 0 w 376"/>
              <a:gd name="T13" fmla="*/ 0 h 248"/>
              <a:gd name="T14" fmla="*/ 376 w 376"/>
              <a:gd name="T15" fmla="*/ 248 h 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6" h="248">
                <a:moveTo>
                  <a:pt x="128" y="0"/>
                </a:moveTo>
                <a:cubicBezTo>
                  <a:pt x="64" y="52"/>
                  <a:pt x="0" y="104"/>
                  <a:pt x="32" y="144"/>
                </a:cubicBezTo>
                <a:cubicBezTo>
                  <a:pt x="64" y="184"/>
                  <a:pt x="264" y="248"/>
                  <a:pt x="320" y="240"/>
                </a:cubicBezTo>
                <a:cubicBezTo>
                  <a:pt x="376" y="232"/>
                  <a:pt x="372" y="164"/>
                  <a:pt x="368" y="96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3124200" y="3048000"/>
            <a:ext cx="14478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theory</a:t>
            </a:r>
          </a:p>
        </p:txBody>
      </p:sp>
      <p:sp>
        <p:nvSpPr>
          <p:cNvPr id="86027" name="AutoShape 11"/>
          <p:cNvSpPr>
            <a:spLocks noChangeArrowheads="1"/>
          </p:cNvSpPr>
          <p:nvPr/>
        </p:nvSpPr>
        <p:spPr bwMode="auto">
          <a:xfrm rot="16200000" flipH="1">
            <a:off x="1104900" y="3086100"/>
            <a:ext cx="1600200" cy="1828800"/>
          </a:xfrm>
          <a:custGeom>
            <a:avLst/>
            <a:gdLst>
              <a:gd name="T0" fmla="*/ 1120584 w 21600"/>
              <a:gd name="T1" fmla="*/ 0 h 21600"/>
              <a:gd name="T2" fmla="*/ 1120584 w 21600"/>
              <a:gd name="T3" fmla="*/ 1029377 h 21600"/>
              <a:gd name="T4" fmla="*/ 239808 w 21600"/>
              <a:gd name="T5" fmla="*/ 1828800 h 21600"/>
              <a:gd name="T6" fmla="*/ 1600200 w 21600"/>
              <a:gd name="T7" fmla="*/ 51468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4495800" y="3429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1553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  <a:p>
            <a:pPr eaLnBrk="1" hangingPunct="1">
              <a:defRPr/>
            </a:pPr>
            <a:endParaRPr lang="en-US" sz="2400" b="1" smtClean="0"/>
          </a:p>
        </p:txBody>
      </p:sp>
      <p:sp>
        <p:nvSpPr>
          <p:cNvPr id="87044" name="Freeform 5"/>
          <p:cNvSpPr>
            <a:spLocks/>
          </p:cNvSpPr>
          <p:nvPr/>
        </p:nvSpPr>
        <p:spPr bwMode="auto">
          <a:xfrm>
            <a:off x="762000" y="4876800"/>
            <a:ext cx="1219200" cy="1558925"/>
          </a:xfrm>
          <a:custGeom>
            <a:avLst/>
            <a:gdLst>
              <a:gd name="T0" fmla="*/ 0 w 768"/>
              <a:gd name="T1" fmla="*/ 120 h 982"/>
              <a:gd name="T2" fmla="*/ 96 w 768"/>
              <a:gd name="T3" fmla="*/ 840 h 982"/>
              <a:gd name="T4" fmla="*/ 384 w 768"/>
              <a:gd name="T5" fmla="*/ 972 h 982"/>
              <a:gd name="T6" fmla="*/ 672 w 768"/>
              <a:gd name="T7" fmla="*/ 840 h 982"/>
              <a:gd name="T8" fmla="*/ 768 w 768"/>
              <a:gd name="T9" fmla="*/ 120 h 982"/>
              <a:gd name="T10" fmla="*/ 0 w 768"/>
              <a:gd name="T11" fmla="*/ 120 h 9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982"/>
              <a:gd name="T20" fmla="*/ 768 w 768"/>
              <a:gd name="T21" fmla="*/ 982 h 9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982">
                <a:moveTo>
                  <a:pt x="0" y="120"/>
                </a:moveTo>
                <a:cubicBezTo>
                  <a:pt x="48" y="420"/>
                  <a:pt x="32" y="704"/>
                  <a:pt x="96" y="840"/>
                </a:cubicBezTo>
                <a:cubicBezTo>
                  <a:pt x="160" y="982"/>
                  <a:pt x="288" y="972"/>
                  <a:pt x="384" y="972"/>
                </a:cubicBezTo>
                <a:cubicBezTo>
                  <a:pt x="480" y="972"/>
                  <a:pt x="608" y="982"/>
                  <a:pt x="672" y="840"/>
                </a:cubicBezTo>
                <a:cubicBezTo>
                  <a:pt x="736" y="698"/>
                  <a:pt x="720" y="360"/>
                  <a:pt x="768" y="120"/>
                </a:cubicBezTo>
                <a:cubicBezTo>
                  <a:pt x="576" y="72"/>
                  <a:pt x="112" y="0"/>
                  <a:pt x="0" y="12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5" name="Oval 6"/>
          <p:cNvSpPr>
            <a:spLocks noChangeArrowheads="1"/>
          </p:cNvSpPr>
          <p:nvPr/>
        </p:nvSpPr>
        <p:spPr bwMode="auto">
          <a:xfrm>
            <a:off x="762000" y="4914900"/>
            <a:ext cx="12192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Line 7"/>
          <p:cNvSpPr>
            <a:spLocks noChangeShapeType="1"/>
          </p:cNvSpPr>
          <p:nvPr/>
        </p:nvSpPr>
        <p:spPr bwMode="auto">
          <a:xfrm>
            <a:off x="914400" y="5372100"/>
            <a:ext cx="76200" cy="838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7" name="Line 8"/>
          <p:cNvSpPr>
            <a:spLocks noChangeShapeType="1"/>
          </p:cNvSpPr>
          <p:nvPr/>
        </p:nvSpPr>
        <p:spPr bwMode="auto">
          <a:xfrm>
            <a:off x="1066800" y="5448300"/>
            <a:ext cx="762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8" name="Line 9"/>
          <p:cNvSpPr>
            <a:spLocks noChangeShapeType="1"/>
          </p:cNvSpPr>
          <p:nvPr/>
        </p:nvSpPr>
        <p:spPr bwMode="auto">
          <a:xfrm>
            <a:off x="1219200" y="5448300"/>
            <a:ext cx="762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9" name="Freeform 10"/>
          <p:cNvSpPr>
            <a:spLocks/>
          </p:cNvSpPr>
          <p:nvPr/>
        </p:nvSpPr>
        <p:spPr bwMode="auto">
          <a:xfrm flipH="1">
            <a:off x="1676400" y="5372100"/>
            <a:ext cx="431800" cy="304800"/>
          </a:xfrm>
          <a:custGeom>
            <a:avLst/>
            <a:gdLst>
              <a:gd name="T0" fmla="*/ 128 w 376"/>
              <a:gd name="T1" fmla="*/ 0 h 248"/>
              <a:gd name="T2" fmla="*/ 32 w 376"/>
              <a:gd name="T3" fmla="*/ 144 h 248"/>
              <a:gd name="T4" fmla="*/ 320 w 376"/>
              <a:gd name="T5" fmla="*/ 240 h 248"/>
              <a:gd name="T6" fmla="*/ 368 w 376"/>
              <a:gd name="T7" fmla="*/ 96 h 248"/>
              <a:gd name="T8" fmla="*/ 0 60000 65536"/>
              <a:gd name="T9" fmla="*/ 0 60000 65536"/>
              <a:gd name="T10" fmla="*/ 0 60000 65536"/>
              <a:gd name="T11" fmla="*/ 0 60000 65536"/>
              <a:gd name="T12" fmla="*/ 0 w 376"/>
              <a:gd name="T13" fmla="*/ 0 h 248"/>
              <a:gd name="T14" fmla="*/ 376 w 376"/>
              <a:gd name="T15" fmla="*/ 248 h 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6" h="248">
                <a:moveTo>
                  <a:pt x="128" y="0"/>
                </a:moveTo>
                <a:cubicBezTo>
                  <a:pt x="64" y="52"/>
                  <a:pt x="0" y="104"/>
                  <a:pt x="32" y="144"/>
                </a:cubicBezTo>
                <a:cubicBezTo>
                  <a:pt x="64" y="184"/>
                  <a:pt x="264" y="248"/>
                  <a:pt x="320" y="240"/>
                </a:cubicBezTo>
                <a:cubicBezTo>
                  <a:pt x="376" y="232"/>
                  <a:pt x="372" y="164"/>
                  <a:pt x="368" y="96"/>
                </a:cubicBezTo>
              </a:path>
            </a:pathLst>
          </a:custGeom>
          <a:noFill/>
          <a:ln w="57150" cmpd="sng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50" name="AutoShape 11"/>
          <p:cNvSpPr>
            <a:spLocks noChangeArrowheads="1"/>
          </p:cNvSpPr>
          <p:nvPr/>
        </p:nvSpPr>
        <p:spPr bwMode="auto">
          <a:xfrm rot="16200000" flipH="1">
            <a:off x="1104900" y="3086100"/>
            <a:ext cx="1600200" cy="1828800"/>
          </a:xfrm>
          <a:custGeom>
            <a:avLst/>
            <a:gdLst>
              <a:gd name="T0" fmla="*/ 1120584 w 21600"/>
              <a:gd name="T1" fmla="*/ 0 h 21600"/>
              <a:gd name="T2" fmla="*/ 1120584 w 21600"/>
              <a:gd name="T3" fmla="*/ 1029377 h 21600"/>
              <a:gd name="T4" fmla="*/ 239808 w 21600"/>
              <a:gd name="T5" fmla="*/ 1828800 h 21600"/>
              <a:gd name="T6" fmla="*/ 1600200 w 21600"/>
              <a:gd name="T7" fmla="*/ 51468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1" name="Rectangle 12"/>
          <p:cNvSpPr>
            <a:spLocks noChangeArrowheads="1"/>
          </p:cNvSpPr>
          <p:nvPr/>
        </p:nvSpPr>
        <p:spPr bwMode="auto">
          <a:xfrm>
            <a:off x="3581400" y="35814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2" name="Rectangle 13"/>
          <p:cNvSpPr>
            <a:spLocks noChangeArrowheads="1"/>
          </p:cNvSpPr>
          <p:nvPr/>
        </p:nvSpPr>
        <p:spPr bwMode="auto">
          <a:xfrm>
            <a:off x="4267200" y="38862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3" name="Rectangle 14"/>
          <p:cNvSpPr>
            <a:spLocks noChangeArrowheads="1"/>
          </p:cNvSpPr>
          <p:nvPr/>
        </p:nvSpPr>
        <p:spPr bwMode="auto">
          <a:xfrm>
            <a:off x="3810000" y="43434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4" name="Rectangle 15"/>
          <p:cNvSpPr>
            <a:spLocks noChangeArrowheads="1"/>
          </p:cNvSpPr>
          <p:nvPr/>
        </p:nvSpPr>
        <p:spPr bwMode="auto">
          <a:xfrm>
            <a:off x="5181600" y="4191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87055" name="Rectangle 16"/>
          <p:cNvSpPr>
            <a:spLocks noChangeArrowheads="1"/>
          </p:cNvSpPr>
          <p:nvPr/>
        </p:nvSpPr>
        <p:spPr bwMode="auto">
          <a:xfrm>
            <a:off x="5105400" y="2971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6" name="Rectangle 17"/>
          <p:cNvSpPr>
            <a:spLocks noChangeArrowheads="1"/>
          </p:cNvSpPr>
          <p:nvPr/>
        </p:nvSpPr>
        <p:spPr bwMode="auto">
          <a:xfrm>
            <a:off x="3124200" y="3048000"/>
            <a:ext cx="14478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theory</a:t>
            </a:r>
          </a:p>
        </p:txBody>
      </p:sp>
      <p:sp>
        <p:nvSpPr>
          <p:cNvPr id="87057" name="Rectangle 18"/>
          <p:cNvSpPr>
            <a:spLocks noChangeArrowheads="1"/>
          </p:cNvSpPr>
          <p:nvPr/>
        </p:nvSpPr>
        <p:spPr bwMode="auto">
          <a:xfrm>
            <a:off x="4343400" y="4876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8" name="Rectangle 19"/>
          <p:cNvSpPr>
            <a:spLocks noChangeArrowheads="1"/>
          </p:cNvSpPr>
          <p:nvPr/>
        </p:nvSpPr>
        <p:spPr bwMode="auto">
          <a:xfrm>
            <a:off x="5562600" y="48768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59" name="Rectangle 20"/>
          <p:cNvSpPr>
            <a:spLocks noChangeArrowheads="1"/>
          </p:cNvSpPr>
          <p:nvPr/>
        </p:nvSpPr>
        <p:spPr bwMode="auto">
          <a:xfrm>
            <a:off x="3962400" y="5410200"/>
            <a:ext cx="16002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87060" name="Rectangle 21"/>
          <p:cNvSpPr>
            <a:spLocks noChangeArrowheads="1"/>
          </p:cNvSpPr>
          <p:nvPr/>
        </p:nvSpPr>
        <p:spPr bwMode="auto">
          <a:xfrm>
            <a:off x="5943600" y="55626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application</a:t>
            </a:r>
          </a:p>
        </p:txBody>
      </p:sp>
      <p:sp>
        <p:nvSpPr>
          <p:cNvPr id="87061" name="Rectangle 22"/>
          <p:cNvSpPr>
            <a:spLocks noChangeArrowheads="1"/>
          </p:cNvSpPr>
          <p:nvPr/>
        </p:nvSpPr>
        <p:spPr bwMode="auto">
          <a:xfrm>
            <a:off x="5257800" y="5715000"/>
            <a:ext cx="1676400" cy="762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 i="0"/>
              <a:t>corollary</a:t>
            </a:r>
          </a:p>
        </p:txBody>
      </p:sp>
      <p:sp>
        <p:nvSpPr>
          <p:cNvPr id="1553433" name="Rectangle 2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Aim: Eliminate </a:t>
            </a:r>
            <a:r>
              <a:rPr lang="en-US" sz="4000" smtClean="0">
                <a:solidFill>
                  <a:schemeClr val="hlink"/>
                </a:solidFill>
              </a:rPr>
              <a:t>Needless Delays</a:t>
            </a:r>
            <a:r>
              <a:rPr lang="en-US" sz="4000" smtClean="0"/>
              <a:t> to Retractions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32108</TotalTime>
  <Words>2930</Words>
  <Application>Microsoft Office PowerPoint</Application>
  <PresentationFormat>On-screen Show (4:3)</PresentationFormat>
  <Paragraphs>799</Paragraphs>
  <Slides>159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159</vt:i4>
      </vt:variant>
    </vt:vector>
  </HeadingPairs>
  <TitlesOfParts>
    <vt:vector size="160" baseType="lpstr">
      <vt:lpstr>Stream</vt:lpstr>
      <vt:lpstr>Simplicity Truth Zen</vt:lpstr>
      <vt:lpstr>Theoretical Underdetermination</vt:lpstr>
      <vt:lpstr>Western Epistemology</vt:lpstr>
      <vt:lpstr>Western Epistemology</vt:lpstr>
      <vt:lpstr>Zen Epistemology</vt:lpstr>
      <vt:lpstr>Zen Epistemology</vt:lpstr>
      <vt:lpstr>Zen Epistemology</vt:lpstr>
      <vt:lpstr>Zen Epistemology</vt:lpstr>
      <vt:lpstr>Zen Epistemology</vt:lpstr>
      <vt:lpstr>Zen Epistemology</vt:lpstr>
      <vt:lpstr>Ockham’s Razor</vt:lpstr>
      <vt:lpstr>Astronomy 1543</vt:lpstr>
      <vt:lpstr>Ptolemaic Explanation</vt:lpstr>
      <vt:lpstr>Copernican Explanation</vt:lpstr>
      <vt:lpstr>Copernicus Victorious</vt:lpstr>
      <vt:lpstr>More Victories for Simplicity</vt:lpstr>
      <vt:lpstr>Puzzle</vt:lpstr>
      <vt:lpstr>Puzzle</vt:lpstr>
      <vt:lpstr>Puzzle</vt:lpstr>
      <vt:lpstr>Puzzle</vt:lpstr>
      <vt:lpstr>Puzzle</vt:lpstr>
      <vt:lpstr>Metaphysicians for Ockham</vt:lpstr>
      <vt:lpstr>Information Channel</vt:lpstr>
      <vt:lpstr>Pre-established Harmony</vt:lpstr>
      <vt:lpstr>Idealism</vt:lpstr>
      <vt:lpstr>Metaphysicians for Ockham</vt:lpstr>
      <vt:lpstr>Theoretical “Virtues”</vt:lpstr>
      <vt:lpstr>Statistical Explanations</vt:lpstr>
      <vt:lpstr>Prior Simplicity Bias</vt:lpstr>
      <vt:lpstr>More Subtle Version</vt:lpstr>
      <vt:lpstr>However…</vt:lpstr>
      <vt:lpstr>The Real Miracle</vt:lpstr>
      <vt:lpstr>= Paradox of Indifference</vt:lpstr>
      <vt:lpstr>In Any Event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Ockham Bayesians Converge</vt:lpstr>
      <vt:lpstr>But So Would Other Methods</vt:lpstr>
      <vt:lpstr>Summary of Bayesian Approach</vt:lpstr>
      <vt:lpstr> 2. Risk Minimization</vt:lpstr>
      <vt:lpstr> Unconstrained Estimates</vt:lpstr>
      <vt:lpstr> </vt:lpstr>
      <vt:lpstr> Constrained Estimates</vt:lpstr>
      <vt:lpstr> Doesn’t Find True Theory</vt:lpstr>
      <vt:lpstr> When Theory Doesn’t Matter</vt:lpstr>
      <vt:lpstr> When Theory Does Matter</vt:lpstr>
      <vt:lpstr> Great News</vt:lpstr>
      <vt:lpstr>Core assumptions</vt:lpstr>
      <vt:lpstr> Tell-tale Correlations</vt:lpstr>
      <vt:lpstr>Standard Applications</vt:lpstr>
      <vt:lpstr>The Catch</vt:lpstr>
      <vt:lpstr> As the Sample Increases…</vt:lpstr>
      <vt:lpstr> As the Sample Increases Again…</vt:lpstr>
      <vt:lpstr> Causal Flipping Theorem</vt:lpstr>
      <vt:lpstr> Simulation Using CPC Algorithm</vt:lpstr>
      <vt:lpstr>Zen Response</vt:lpstr>
      <vt:lpstr>Pursuit of Truth</vt:lpstr>
      <vt:lpstr>Pursuit of Truth</vt:lpstr>
      <vt:lpstr>The Middle Way</vt:lpstr>
      <vt:lpstr>Ancient Roots</vt:lpstr>
      <vt:lpstr>II. Navigation by Broken Compass</vt:lpstr>
      <vt:lpstr>Asking for Directions</vt:lpstr>
      <vt:lpstr>Asking for Directions</vt:lpstr>
      <vt:lpstr>Asking for Directions</vt:lpstr>
      <vt:lpstr>Best Route</vt:lpstr>
      <vt:lpstr>Best Route to Any Goal</vt:lpstr>
      <vt:lpstr>Disregarding Advice is Bad</vt:lpstr>
      <vt:lpstr>Helpful A Priori Advice</vt:lpstr>
      <vt:lpstr>Polynomial Laws</vt:lpstr>
      <vt:lpstr>Polynomial Laws</vt:lpstr>
      <vt:lpstr>Polynomial Laws</vt:lpstr>
      <vt:lpstr>Polynomial Laws</vt:lpstr>
      <vt:lpstr>In Step with the Demon</vt:lpstr>
      <vt:lpstr>In Step with the Demon</vt:lpstr>
      <vt:lpstr>In Step with the Demon</vt:lpstr>
      <vt:lpstr>In Step with the Demon</vt:lpstr>
      <vt:lpstr>Passing the Demon</vt:lpstr>
      <vt:lpstr>Passing the Demon</vt:lpstr>
      <vt:lpstr>Passing the Demon</vt:lpstr>
      <vt:lpstr>Passing the Demon</vt:lpstr>
      <vt:lpstr>Passing the Demon</vt:lpstr>
      <vt:lpstr>Ockham Violator’s Path</vt:lpstr>
      <vt:lpstr>Ockham Path</vt:lpstr>
      <vt:lpstr>Empirical Problems</vt:lpstr>
      <vt:lpstr>Empirical Methods</vt:lpstr>
      <vt:lpstr>Method Choice</vt:lpstr>
      <vt:lpstr>Aim: Converge to the Truth</vt:lpstr>
      <vt:lpstr>Retraction</vt:lpstr>
      <vt:lpstr>Aim: Eliminate Needless Retractions</vt:lpstr>
      <vt:lpstr>Aim: Eliminate Needless Retractions</vt:lpstr>
      <vt:lpstr>Aim: Eliminate Needless Delays to Retractions</vt:lpstr>
      <vt:lpstr>Aim: Eliminate Needless Delays to Retractions</vt:lpstr>
      <vt:lpstr>An Epistemic Motive</vt:lpstr>
      <vt:lpstr>Easy Retraction Time Comparisons</vt:lpstr>
      <vt:lpstr>Worst-case Retraction Time Bounds</vt:lpstr>
      <vt:lpstr>IV. Ockham Without Circles, Evasions, or Magic  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Effects</vt:lpstr>
      <vt:lpstr>Empirical Theories</vt:lpstr>
      <vt:lpstr>Empirical Complexity</vt:lpstr>
      <vt:lpstr>Assume No Short Paths</vt:lpstr>
      <vt:lpstr>Ockham’s Razor</vt:lpstr>
      <vt:lpstr>Stalwartness</vt:lpstr>
      <vt:lpstr>Stalwartness</vt:lpstr>
      <vt:lpstr>Timed Retraction Bounds</vt:lpstr>
      <vt:lpstr>Efficiency of Method M at e</vt:lpstr>
      <vt:lpstr>M is Beaten at e</vt:lpstr>
      <vt:lpstr>Basic Idea</vt:lpstr>
      <vt:lpstr>Basic Idea</vt:lpstr>
      <vt:lpstr>Ockham Efficiency Theorem</vt:lpstr>
      <vt:lpstr>Some Applications</vt:lpstr>
      <vt:lpstr>Concrete Recommendations</vt:lpstr>
      <vt:lpstr>Generalizations</vt:lpstr>
      <vt:lpstr>Conclusions</vt:lpstr>
      <vt:lpstr>IV. Simplicity</vt:lpstr>
      <vt:lpstr>Approach</vt:lpstr>
      <vt:lpstr>Empirical Problems</vt:lpstr>
      <vt:lpstr>Why Topology?</vt:lpstr>
      <vt:lpstr>Simplicity Concepts</vt:lpstr>
      <vt:lpstr>Simplicity Concepts</vt:lpstr>
      <vt:lpstr>Simplicity Concepts</vt:lpstr>
      <vt:lpstr>Simplicity Concepts</vt:lpstr>
      <vt:lpstr>Virtues</vt:lpstr>
      <vt:lpstr>AGM Belief Revision</vt:lpstr>
      <vt:lpstr>Stalwart Ockham Method</vt:lpstr>
      <vt:lpstr>V. Bayesian Efficiency</vt:lpstr>
      <vt:lpstr>Anti-Simplicity Bayesian</vt:lpstr>
      <vt:lpstr>Simplicity-biased Bayesian</vt:lpstr>
      <vt:lpstr>Greedy Ockham</vt:lpstr>
      <vt:lpstr>Focus on Retractions</vt:lpstr>
      <vt:lpstr>Not Entropy Increase</vt:lpstr>
      <vt:lpstr>Not Kullback Leibler Divergence</vt:lpstr>
      <vt:lpstr>Classical Logic</vt:lpstr>
      <vt:lpstr>Logical Retractions</vt:lpstr>
      <vt:lpstr>Code Disjunctions</vt:lpstr>
      <vt:lpstr>Fuzzy Disjunctions</vt:lpstr>
      <vt:lpstr>Geologic on Euclidean Cube</vt:lpstr>
      <vt:lpstr>Geological Retractions</vt:lpstr>
      <vt:lpstr>Probability Lives in Geologic</vt:lpstr>
      <vt:lpstr>Classical Principle of Indifference</vt:lpstr>
      <vt:lpstr>General Principle of Indifference</vt:lpstr>
      <vt:lpstr>Bayesian Retractions</vt:lpstr>
      <vt:lpstr>Bayesian Retractions</vt:lpstr>
      <vt:lpstr>“Retraction Cones”</vt:lpstr>
      <vt:lpstr>Efficient Bayesian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Ockham’s Razor Helps You Find the Truth</dc:title>
  <dc:creator>Kevin T. Kelly</dc:creator>
  <cp:lastModifiedBy>kk3n</cp:lastModifiedBy>
  <cp:revision>3854</cp:revision>
  <dcterms:created xsi:type="dcterms:W3CDTF">2004-06-01T19:15:38Z</dcterms:created>
  <dcterms:modified xsi:type="dcterms:W3CDTF">2010-05-21T17:34:20Z</dcterms:modified>
</cp:coreProperties>
</file>